
<file path=[Content_Types].xml><?xml version="1.0" encoding="utf-8"?>
<Types xmlns="http://schemas.openxmlformats.org/package/2006/content-types">
  <Default Extension="glb" ContentType="model/gltf.binary"/>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64"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6}" styleName="Medium Style 2 - Accent 6">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tcBdr/>
        <a:fill>
          <a:solidFill>
            <a:srgbClr val="70AD47">
              <a:tint val="40000"/>
            </a:srgbClr>
          </a:solidFill>
        </a:fill>
      </a:tcStyle>
    </a:band1H>
    <a:band2H>
      <a:tcStyle>
        <a:tcBdr/>
      </a:tcStyle>
    </a:band2H>
    <a:band1V>
      <a:tcStyle>
        <a:tcBdr/>
        <a:fill>
          <a:solidFill>
            <a:srgbClr val="70AD47">
              <a:tint val="40000"/>
            </a:srgbClr>
          </a:solidFill>
        </a:fill>
      </a:tcStyle>
    </a:band1V>
    <a:band2V>
      <a:tcStyle>
        <a:tcBdr/>
      </a:tcStyle>
    </a:band2V>
    <a:lastCol>
      <a:tcTxStyle b="on">
        <a:fontRef idx="minor">
          <a:prstClr val="black"/>
        </a:fontRef>
        <a:schemeClr val="lt1"/>
      </a:tcTxStyle>
      <a:tcStyle>
        <a:tcBdr/>
        <a:fill>
          <a:solidFill>
            <a:srgbClr val="70AD47"/>
          </a:solidFill>
        </a:fill>
      </a:tcStyle>
    </a:lastCol>
    <a:firstCol>
      <a:tcTxStyle b="on">
        <a:fontRef idx="minor">
          <a:prstClr val="black"/>
        </a:fontRef>
        <a:schemeClr val="lt1"/>
      </a:tcTxStyle>
      <a:tcStyle>
        <a:tcBdr/>
        <a:fill>
          <a:solidFill>
            <a:srgbClr val="70AD47"/>
          </a:solidFill>
        </a:fill>
      </a:tcStyle>
    </a:firstCol>
    <a:lastRow>
      <a:tcTxStyle b="on">
        <a:fontRef idx="minor">
          <a:prstClr val="black"/>
        </a:fontRef>
        <a:schemeClr val="lt1"/>
      </a:tcTxStyle>
      <a:tcStyle>
        <a:tcBdr>
          <a:top>
            <a:ln w="38100" cmpd="sng">
              <a:solidFill>
                <a:srgbClr val="FFFFFF"/>
              </a:solidFill>
            </a:ln>
          </a:top>
        </a:tcBdr>
        <a:fill>
          <a:solidFill>
            <a:srgbClr val="70AD47"/>
          </a:solidFill>
        </a:fill>
      </a:tcStyle>
    </a:lastRow>
    <a:firstRow>
      <a:tcTxStyle b="on">
        <a:fontRef idx="minor">
          <a:prstClr val="black"/>
        </a:fontRef>
        <a:schemeClr val="lt1"/>
      </a:tcTxStyle>
      <a:tcStyle>
        <a:tcBdr>
          <a:bottom>
            <a:ln w="38100" cmpd="sng">
              <a:solidFill>
                <a:srgbClr val="FFFFFF"/>
              </a:solidFill>
            </a:ln>
          </a:bottom>
        </a:tcBdr>
        <a:fill>
          <a:solidFill>
            <a:srgbClr val="70AD4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Data Collection and Preparation</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B780B576-E4AE-4CDE-9D5D-9CB7EF1082C1}">
      <dgm:prSet phldrT="[Text]"/>
      <dgm:spPr/>
      <dgm:t>
        <a:bodyPr/>
        <a:lstStyle/>
        <a:p>
          <a:r>
            <a:rPr lang="en-IN" b="1" i="0" dirty="0"/>
            <a:t>Feature Extraction</a:t>
          </a:r>
          <a:endParaRPr lang="en-IN" dirty="0"/>
        </a:p>
      </dgm:t>
    </dgm:pt>
    <dgm:pt modelId="{4351B07C-FE23-4062-8201-53E82C8E0532}" type="parTrans" cxnId="{35E6886F-8FAC-4BCF-ACBE-3A44CBD9A363}">
      <dgm:prSet/>
      <dgm:spPr/>
      <dgm:t>
        <a:bodyPr/>
        <a:lstStyle/>
        <a:p>
          <a:endParaRPr lang="en-IN"/>
        </a:p>
      </dgm:t>
    </dgm:pt>
    <dgm:pt modelId="{8259748B-4A26-4E46-8F5D-0780452ACFF2}" type="sibTrans" cxnId="{35E6886F-8FAC-4BCF-ACBE-3A44CBD9A363}">
      <dgm:prSet/>
      <dgm:spPr/>
      <dgm:t>
        <a:bodyPr/>
        <a:lstStyle/>
        <a:p>
          <a:endParaRPr lang="en-IN"/>
        </a:p>
      </dgm:t>
    </dgm:pt>
    <dgm:pt modelId="{06F019FE-581C-4B2C-9852-F2B9BBC51D70}">
      <dgm:prSet phldrT="[Text]"/>
      <dgm:spPr/>
      <dgm:t>
        <a:bodyPr/>
        <a:lstStyle/>
        <a:p>
          <a:r>
            <a:rPr lang="en-IN" b="1" i="0" dirty="0"/>
            <a:t>Model Selection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Model Training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Ensemble Methods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Feature Engineering and Selection</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Handling Imbalanced Data</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Evaluation Metrics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Regularization and Fine-Tuning</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Continuous Learning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Deployment</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User Feedback Loop</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Monitoring and Maintenance</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User Education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Legal and Ethical Considerations</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5431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767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Data Collection and Preparation</a:t>
          </a:r>
          <a:endParaRPr lang="en-IN" sz="1400" kern="1200" dirty="0"/>
        </a:p>
      </dsp:txBody>
      <dsp:txXfrm>
        <a:off x="226953" y="67854"/>
        <a:ext cx="2854555" cy="372930"/>
      </dsp:txXfrm>
    </dsp:sp>
    <dsp:sp modelId="{08AF448E-7E22-49CC-AF8F-CA20491ABA2E}">
      <dsp:nvSpPr>
        <dsp:cNvPr id="0" name=""/>
        <dsp:cNvSpPr/>
      </dsp:nvSpPr>
      <dsp:spPr>
        <a:xfrm>
          <a:off x="0" y="88935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68271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Extraction</a:t>
          </a:r>
          <a:endParaRPr lang="en-IN" sz="1400" kern="1200" dirty="0"/>
        </a:p>
      </dsp:txBody>
      <dsp:txXfrm>
        <a:off x="226953" y="702894"/>
        <a:ext cx="2854555" cy="372930"/>
      </dsp:txXfrm>
    </dsp:sp>
    <dsp:sp modelId="{4A0C00DD-0579-4FE4-827E-9619A9D9469E}">
      <dsp:nvSpPr>
        <dsp:cNvPr id="0" name=""/>
        <dsp:cNvSpPr/>
      </dsp:nvSpPr>
      <dsp:spPr>
        <a:xfrm>
          <a:off x="0" y="152439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1775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Selection</a:t>
          </a:r>
          <a:endParaRPr lang="en-IN" sz="1400" kern="1200" dirty="0"/>
        </a:p>
      </dsp:txBody>
      <dsp:txXfrm>
        <a:off x="226953" y="1337934"/>
        <a:ext cx="2854555"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Training</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Engineering and Selection</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Ensemble Methods</a:t>
          </a:r>
          <a:endParaRPr lang="en-IN" sz="1400" kern="1200" dirty="0"/>
        </a:p>
      </dsp:txBody>
      <dsp:txXfrm>
        <a:off x="226953" y="1397569"/>
        <a:ext cx="285455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Handling Imbalanced Data</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Regularization and Fine-Tuning</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Evaluation Metrics</a:t>
          </a:r>
          <a:endParaRPr lang="en-IN" sz="1500" kern="1200" dirty="0"/>
        </a:p>
      </dsp:txBody>
      <dsp:txXfrm>
        <a:off x="228394" y="1424390"/>
        <a:ext cx="2851673"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Continuous Learning</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User Feedback Loop</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Deployment</a:t>
          </a:r>
          <a:endParaRPr lang="en-IN" sz="1500" kern="1200" dirty="0"/>
        </a:p>
      </dsp:txBody>
      <dsp:txXfrm>
        <a:off x="228394" y="1424390"/>
        <a:ext cx="2851673"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Monitoring and Maintenance</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Legal and Ethical Considerations</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User Education</a:t>
          </a:r>
          <a:endParaRPr lang="en-IN" sz="1400" kern="1200" dirty="0"/>
        </a:p>
      </dsp:txBody>
      <dsp:txXfrm>
        <a:off x="226953" y="1397569"/>
        <a:ext cx="285455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588" name="Footer Placeholder 4"/>
          <p:cNvSpPr>
            <a:spLocks noGrp="1"/>
          </p:cNvSpPr>
          <p:nvPr>
            <p:ph type="ftr" sz="quarter" idx="11"/>
          </p:nvPr>
        </p:nvSpPr>
        <p:spPr/>
        <p:txBody>
          <a:bodyPr/>
          <a:lstStyle/>
          <a:p>
            <a:endParaRPr lang="en-US" dirty="0"/>
          </a:p>
        </p:txBody>
      </p:sp>
      <p:sp>
        <p:nvSpPr>
          <p:cNvPr id="1048589"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t>Click to edit Master title style</a:t>
            </a:r>
            <a:endParaRPr lang="en-US" dirty="0"/>
          </a:p>
        </p:txBody>
      </p:sp>
      <p:sp>
        <p:nvSpPr>
          <p:cNvPr id="1048621"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2" name="Date Placeholder 6"/>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23" name="Footer Placeholder 7"/>
          <p:cNvSpPr>
            <a:spLocks noGrp="1"/>
          </p:cNvSpPr>
          <p:nvPr>
            <p:ph type="ftr" sz="quarter" idx="11"/>
          </p:nvPr>
        </p:nvSpPr>
        <p:spPr/>
        <p:txBody>
          <a:bodyPr/>
          <a:lstStyle/>
          <a:p>
            <a:endParaRPr lang="en-US" dirty="0"/>
          </a:p>
        </p:txBody>
      </p:sp>
      <p:sp>
        <p:nvSpPr>
          <p:cNvPr id="1048624"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9"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1048610"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1" name="Date Placeholder 6"/>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12" name="Footer Placeholder 7"/>
          <p:cNvSpPr>
            <a:spLocks noGrp="1"/>
          </p:cNvSpPr>
          <p:nvPr>
            <p:ph type="ftr" sz="quarter" idx="11"/>
          </p:nvPr>
        </p:nvSpPr>
        <p:spPr/>
        <p:txBody>
          <a:bodyPr/>
          <a:lstStyle/>
          <a:p>
            <a:endParaRPr lang="en-US" dirty="0"/>
          </a:p>
        </p:txBody>
      </p:sp>
      <p:sp>
        <p:nvSpPr>
          <p:cNvPr id="1048613"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1048626"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27" name="Date Placeholder 3"/>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28" name="Footer Placeholder 4"/>
          <p:cNvSpPr>
            <a:spLocks noGrp="1"/>
          </p:cNvSpPr>
          <p:nvPr>
            <p:ph type="ftr" sz="quarter" idx="11"/>
          </p:nvPr>
        </p:nvSpPr>
        <p:spPr/>
        <p:txBody>
          <a:bodyPr/>
          <a:lstStyle/>
          <a:p>
            <a:endParaRPr lang="en-US" dirty="0"/>
          </a:p>
        </p:txBody>
      </p:sp>
      <p:sp>
        <p:nvSpPr>
          <p:cNvPr id="1048629"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t>Click to edit Master title style</a:t>
            </a:r>
            <a:endParaRPr lang="en-US" dirty="0"/>
          </a:p>
        </p:txBody>
      </p:sp>
      <p:sp>
        <p:nvSpPr>
          <p:cNvPr id="1048631"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2"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3" name="Date Placeholder 7"/>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34" name="Footer Placeholder 8"/>
          <p:cNvSpPr>
            <a:spLocks noGrp="1"/>
          </p:cNvSpPr>
          <p:nvPr>
            <p:ph type="ftr" sz="quarter" idx="11"/>
          </p:nvPr>
        </p:nvSpPr>
        <p:spPr/>
        <p:txBody>
          <a:bodyPr/>
          <a:lstStyle/>
          <a:p>
            <a:endParaRPr lang="en-US" dirty="0"/>
          </a:p>
        </p:txBody>
      </p:sp>
      <p:sp>
        <p:nvSpPr>
          <p:cNvPr id="1048635"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9"/>
          <p:cNvSpPr>
            <a:spLocks noGrp="1"/>
          </p:cNvSpPr>
          <p:nvPr>
            <p:ph type="title"/>
          </p:nvPr>
        </p:nvSpPr>
        <p:spPr/>
        <p:txBody>
          <a:bodyPr/>
          <a:lstStyle/>
          <a:p>
            <a:r>
              <a:rPr lang="en-US"/>
              <a:t>Click to edit Master title style</a:t>
            </a:r>
            <a:endParaRPr lang="en-US" dirty="0"/>
          </a:p>
        </p:txBody>
      </p:sp>
      <p:sp>
        <p:nvSpPr>
          <p:cNvPr id="1048637"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38"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9"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0"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Date Placeholder 1"/>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42" name="Footer Placeholder 10"/>
          <p:cNvSpPr>
            <a:spLocks noGrp="1"/>
          </p:cNvSpPr>
          <p:nvPr>
            <p:ph type="ftr" sz="quarter" idx="11"/>
          </p:nvPr>
        </p:nvSpPr>
        <p:spPr/>
        <p:txBody>
          <a:bodyPr/>
          <a:lstStyle/>
          <a:p>
            <a:endParaRPr lang="en-US" dirty="0"/>
          </a:p>
        </p:txBody>
      </p:sp>
      <p:sp>
        <p:nvSpPr>
          <p:cNvPr id="1048643" name="Slide Number Placeholder 11"/>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5"/>
          <p:cNvSpPr>
            <a:spLocks noGrp="1"/>
          </p:cNvSpPr>
          <p:nvPr>
            <p:ph type="title"/>
          </p:nvPr>
        </p:nvSpPr>
        <p:spPr/>
        <p:txBody>
          <a:bodyPr/>
          <a:lstStyle/>
          <a:p>
            <a:r>
              <a:rPr lang="en-US"/>
              <a:t>Click to edit Master title style</a:t>
            </a:r>
            <a:endParaRPr lang="en-US" dirty="0"/>
          </a:p>
        </p:txBody>
      </p:sp>
      <p:sp>
        <p:nvSpPr>
          <p:cNvPr id="1048606" name="Date Placeholder 1"/>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07" name="Footer Placeholder 6"/>
          <p:cNvSpPr>
            <a:spLocks noGrp="1"/>
          </p:cNvSpPr>
          <p:nvPr>
            <p:ph type="ftr" sz="quarter" idx="11"/>
          </p:nvPr>
        </p:nvSpPr>
        <p:spPr/>
        <p:txBody>
          <a:bodyPr/>
          <a:lstStyle/>
          <a:p>
            <a:endParaRPr lang="en-US" dirty="0"/>
          </a:p>
        </p:txBody>
      </p:sp>
      <p:sp>
        <p:nvSpPr>
          <p:cNvPr id="1048608" name="Slide Number Placeholder 7"/>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44" name="Date Placeholder 4"/>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45" name="Footer Placeholder 5"/>
          <p:cNvSpPr>
            <a:spLocks noGrp="1"/>
          </p:cNvSpPr>
          <p:nvPr>
            <p:ph type="ftr" sz="quarter" idx="11"/>
          </p:nvPr>
        </p:nvSpPr>
        <p:spPr/>
        <p:txBody>
          <a:bodyPr/>
          <a:lstStyle/>
          <a:p>
            <a:endParaRPr lang="en-US" dirty="0"/>
          </a:p>
        </p:txBody>
      </p:sp>
      <p:sp>
        <p:nvSpPr>
          <p:cNvPr id="1048646"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1048648"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0" name="Date Placeholder 7"/>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51" name="Footer Placeholder 8"/>
          <p:cNvSpPr>
            <a:spLocks noGrp="1"/>
          </p:cNvSpPr>
          <p:nvPr>
            <p:ph type="ftr" sz="quarter" idx="11"/>
          </p:nvPr>
        </p:nvSpPr>
        <p:spPr/>
        <p:txBody>
          <a:bodyPr/>
          <a:lstStyle/>
          <a:p>
            <a:endParaRPr lang="en-US" dirty="0"/>
          </a:p>
        </p:txBody>
      </p:sp>
      <p:sp>
        <p:nvSpPr>
          <p:cNvPr id="1048652"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4"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1048615"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16"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17" name="Date Placeholder 7"/>
          <p:cNvSpPr>
            <a:spLocks noGrp="1"/>
          </p:cNvSpPr>
          <p:nvPr>
            <p:ph type="dt" sz="half" idx="10"/>
          </p:nvPr>
        </p:nvSpPr>
        <p:spPr/>
        <p:txBody>
          <a:bodyPr/>
          <a:lstStyle/>
          <a:p>
            <a:fld id="{5586B75A-687E-405C-8A0B-8D00578BA2C3}" type="datetimeFigureOut">
              <a:rPr lang="en-US" dirty="0"/>
              <a:t>9/30/2023</a:t>
            </a:fld>
            <a:endParaRPr lang="en-US" dirty="0"/>
          </a:p>
        </p:txBody>
      </p:sp>
      <p:sp>
        <p:nvSpPr>
          <p:cNvPr id="1048618" name="Footer Placeholder 8"/>
          <p:cNvSpPr>
            <a:spLocks noGrp="1"/>
          </p:cNvSpPr>
          <p:nvPr>
            <p:ph type="ftr" sz="quarter" idx="11"/>
          </p:nvPr>
        </p:nvSpPr>
        <p:spPr>
          <a:xfrm>
            <a:off x="3499101" y="6356350"/>
            <a:ext cx="5911517" cy="365125"/>
          </a:xfrm>
        </p:spPr>
        <p:txBody>
          <a:bodyPr/>
          <a:lstStyle/>
          <a:p>
            <a:endParaRPr lang="en-US" dirty="0"/>
          </a:p>
        </p:txBody>
      </p:sp>
      <p:sp>
        <p:nvSpPr>
          <p:cNvPr id="1048619" name="Slide Number Placeholder 9"/>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9"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t>9/30/2023</a:t>
            </a:fld>
            <a:endParaRPr lang="en-US" dirty="0"/>
          </a:p>
        </p:txBody>
      </p:sp>
      <p:sp>
        <p:nvSpPr>
          <p:cNvPr id="1048581"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1048582"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image" Target="../media/image1.png" /><Relationship Id="rId7" Type="http://schemas.openxmlformats.org/officeDocument/2006/relationships/image" Target="../media/image3.png" /><Relationship Id="rId2" Type="http://schemas.microsoft.com/office/2017/06/relationships/model3d" Target="../media/model3d1.glb" /><Relationship Id="rId1" Type="http://schemas.openxmlformats.org/officeDocument/2006/relationships/slideLayout" Target="../slideLayouts/slideLayout1.xml" /><Relationship Id="rId6" Type="http://schemas.openxmlformats.org/officeDocument/2006/relationships/image" Target="../media/image3.png" /><Relationship Id="rId5" Type="http://schemas.microsoft.com/office/2017/06/relationships/model3d" Target="../media/model3d3.glb" /><Relationship Id="rId4" Type="http://schemas.openxmlformats.org/officeDocument/2006/relationships/image" Target="../media/image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 /><Relationship Id="rId13" Type="http://schemas.openxmlformats.org/officeDocument/2006/relationships/diagramLayout" Target="../diagrams/layout3.xml" /><Relationship Id="rId18" Type="http://schemas.openxmlformats.org/officeDocument/2006/relationships/diagramLayout" Target="../diagrams/layout4.xml" /><Relationship Id="rId26" Type="http://schemas.microsoft.com/office/2007/relationships/diagramDrawing" Target="../diagrams/drawing5.xml" /><Relationship Id="rId3" Type="http://schemas.openxmlformats.org/officeDocument/2006/relationships/diagramLayout" Target="../diagrams/layout1.xml" /><Relationship Id="rId21" Type="http://schemas.microsoft.com/office/2007/relationships/diagramDrawing" Target="../diagrams/drawing4.xml" /><Relationship Id="rId7" Type="http://schemas.openxmlformats.org/officeDocument/2006/relationships/diagramData" Target="../diagrams/data2.xml" /><Relationship Id="rId12" Type="http://schemas.openxmlformats.org/officeDocument/2006/relationships/diagramData" Target="../diagrams/data3.xml" /><Relationship Id="rId17" Type="http://schemas.openxmlformats.org/officeDocument/2006/relationships/diagramData" Target="../diagrams/data4.xml" /><Relationship Id="rId25" Type="http://schemas.openxmlformats.org/officeDocument/2006/relationships/diagramColors" Target="../diagrams/colors5.xml" /><Relationship Id="rId2" Type="http://schemas.openxmlformats.org/officeDocument/2006/relationships/diagramData" Target="../diagrams/data1.xml" /><Relationship Id="rId16" Type="http://schemas.microsoft.com/office/2007/relationships/diagramDrawing" Target="../diagrams/drawing3.xml" /><Relationship Id="rId20" Type="http://schemas.openxmlformats.org/officeDocument/2006/relationships/diagramColors" Target="../diagrams/colors4.xml" /><Relationship Id="rId1" Type="http://schemas.openxmlformats.org/officeDocument/2006/relationships/slideLayout" Target="../slideLayouts/slideLayout2.xml" /><Relationship Id="rId6" Type="http://schemas.microsoft.com/office/2007/relationships/diagramDrawing" Target="../diagrams/drawing1.xml" /><Relationship Id="rId11" Type="http://schemas.microsoft.com/office/2007/relationships/diagramDrawing" Target="../diagrams/drawing2.xml" /><Relationship Id="rId24" Type="http://schemas.openxmlformats.org/officeDocument/2006/relationships/diagramQuickStyle" Target="../diagrams/quickStyle5.xml" /><Relationship Id="rId5" Type="http://schemas.openxmlformats.org/officeDocument/2006/relationships/diagramColors" Target="../diagrams/colors1.xml" /><Relationship Id="rId15" Type="http://schemas.openxmlformats.org/officeDocument/2006/relationships/diagramColors" Target="../diagrams/colors3.xml" /><Relationship Id="rId23" Type="http://schemas.openxmlformats.org/officeDocument/2006/relationships/diagramLayout" Target="../diagrams/layout5.xml" /><Relationship Id="rId10" Type="http://schemas.openxmlformats.org/officeDocument/2006/relationships/diagramColors" Target="../diagrams/colors2.xml" /><Relationship Id="rId19" Type="http://schemas.openxmlformats.org/officeDocument/2006/relationships/diagramQuickStyle" Target="../diagrams/quickStyle4.xml" /><Relationship Id="rId4" Type="http://schemas.openxmlformats.org/officeDocument/2006/relationships/diagramQuickStyle" Target="../diagrams/quickStyle1.xml" /><Relationship Id="rId9" Type="http://schemas.openxmlformats.org/officeDocument/2006/relationships/diagramQuickStyle" Target="../diagrams/quickStyle2.xml" /><Relationship Id="rId14" Type="http://schemas.openxmlformats.org/officeDocument/2006/relationships/diagramQuickStyle" Target="../diagrams/quickStyle3.xml" /><Relationship Id="rId22" Type="http://schemas.openxmlformats.org/officeDocument/2006/relationships/diagramData" Target="../diagrams/data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666" name="TextBox 1048665"/>
          <p:cNvSpPr txBox="1"/>
          <p:nvPr/>
        </p:nvSpPr>
        <p:spPr>
          <a:xfrm>
            <a:off x="927386" y="2163087"/>
            <a:ext cx="10337229" cy="955040"/>
          </a:xfrm>
          <a:prstGeom prst="rect">
            <a:avLst/>
          </a:prstGeom>
        </p:spPr>
        <p:txBody>
          <a:bodyPr wrap="square" rtlCol="0">
            <a:spAutoFit/>
          </a:bodyPr>
          <a:lstStyle/>
          <a:p>
            <a:r>
              <a:rPr lang="en-US" sz="2800">
                <a:solidFill>
                  <a:srgbClr val="000000"/>
                </a:solidFill>
                <a:latin typeface="AW Chinatown Grotesque SemiBold"/>
                <a:ea typeface="Droid Sans Fallback"/>
                <a:cs typeface="Droid Sans Mono"/>
              </a:rPr>
              <a:t>ST.JOSEPH COLLEGE OF ENGINEERING</a:t>
            </a:r>
          </a:p>
          <a:p>
            <a:pPr algn="ctr"/>
            <a:r>
              <a:rPr lang="en-US" sz="2800">
                <a:solidFill>
                  <a:srgbClr val="000000"/>
                </a:solidFill>
                <a:latin typeface="AW Chinatown Grotesque SemiBold"/>
                <a:ea typeface="Droid Sans Fallback"/>
                <a:cs typeface="Droid Sans Mono"/>
              </a:rPr>
              <a:t>SRIPERUMBUDUR </a:t>
            </a:r>
          </a:p>
        </p:txBody>
      </p:sp>
      <p:sp>
        <p:nvSpPr>
          <p:cNvPr id="1048667" name="TextBox 1048666"/>
          <p:cNvSpPr txBox="1"/>
          <p:nvPr/>
        </p:nvSpPr>
        <p:spPr>
          <a:xfrm>
            <a:off x="3401445" y="3428999"/>
            <a:ext cx="5389110" cy="523240"/>
          </a:xfrm>
          <a:prstGeom prst="rect">
            <a:avLst/>
          </a:prstGeom>
        </p:spPr>
        <p:txBody>
          <a:bodyPr wrap="square" rtlCol="0">
            <a:spAutoFit/>
          </a:bodyPr>
          <a:lstStyle/>
          <a:p>
            <a:r>
              <a:rPr lang="en-US" sz="2800">
                <a:solidFill>
                  <a:srgbClr val="000000"/>
                </a:solidFill>
                <a:latin typeface="AW Chinatown Grotesque SemiBold"/>
              </a:rPr>
              <a:t>CSE - DEPARTMENT </a:t>
            </a:r>
          </a:p>
        </p:txBody>
      </p:sp>
      <p:sp>
        <p:nvSpPr>
          <p:cNvPr id="1048668" name="Right Triangle 1048667"/>
          <p:cNvSpPr/>
          <p:nvPr/>
        </p:nvSpPr>
        <p:spPr>
          <a:xfrm rot="10800000" flipH="1">
            <a:off x="-1" y="-1"/>
            <a:ext cx="2330958" cy="2330958"/>
          </a:xfrm>
          <a:prstGeom prst="rtTriangle">
            <a:avLst/>
          </a:prstGeom>
          <a:solidFill>
            <a:srgbClr val="3399FF"/>
          </a:solidFill>
          <a:ln w="25400">
            <a:solidFill>
              <a:srgbClr val="666666"/>
            </a:solidFill>
          </a:ln>
        </p:spPr>
        <p:txBody>
          <a:bodyPr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590" name="Title 1"/>
          <p:cNvSpPr>
            <a:spLocks noGrp="1"/>
          </p:cNvSpPr>
          <p:nvPr>
            <p:ph type="ctrTitle"/>
          </p:nvPr>
        </p:nvSpPr>
        <p:spPr>
          <a:xfrm>
            <a:off x="168699" y="189027"/>
            <a:ext cx="8948795" cy="2918206"/>
          </a:xfrm>
        </p:spPr>
        <p:txBody>
          <a:bodyPr>
            <a:normAutofit fontScale="98475"/>
          </a:bodyPr>
          <a:lstStyle/>
          <a:p>
            <a:r>
              <a:rPr lang="en-GB" dirty="0">
                <a:latin typeface="Bebas"/>
                <a:ea typeface="Droid Sans Fallback"/>
              </a:rPr>
              <a:t>BUILDING A SMARTER AI POWERED SPAM CLASSIFIER</a:t>
            </a:r>
            <a:endParaRPr lang="en-IN" dirty="0">
              <a:latin typeface="Bebas"/>
              <a:ea typeface="Droid Sans Fallback"/>
            </a:endParaRPr>
          </a:p>
        </p:txBody>
      </p:sp>
      <p:sp>
        <p:nvSpPr>
          <p:cNvPr id="1048591" name="Subtitle 2"/>
          <p:cNvSpPr>
            <a:spLocks noGrp="1"/>
          </p:cNvSpPr>
          <p:nvPr>
            <p:ph type="subTitle" idx="1"/>
          </p:nvPr>
        </p:nvSpPr>
        <p:spPr>
          <a:xfrm>
            <a:off x="344558" y="3949149"/>
            <a:ext cx="8521146" cy="1901952"/>
          </a:xfrm>
        </p:spPr>
        <p:txBody>
          <a:bodyPr>
            <a:noAutofit/>
          </a:bodyPr>
          <a:lstStyle/>
          <a:p>
            <a:r>
              <a:rPr lang="en-GB" sz="2000" dirty="0">
                <a:solidFill>
                  <a:schemeClr val="tx1">
                    <a:lumMod val="95000"/>
                    <a:lumOff val="5000"/>
                  </a:schemeClr>
                </a:solidFill>
                <a:latin typeface="Arial Black" panose="020B0A04020102020204" pitchFamily="34" charset="0"/>
              </a:rPr>
              <a:t>N</a:t>
            </a:r>
            <a:r>
              <a:rPr lang="en-US" sz="2000" dirty="0">
                <a:solidFill>
                  <a:schemeClr val="tx1">
                    <a:lumMod val="95000"/>
                    <a:lumOff val="5000"/>
                  </a:schemeClr>
                </a:solidFill>
                <a:latin typeface="Arial Black" panose="020B0A04020102020204" pitchFamily="34" charset="0"/>
              </a:rPr>
              <a:t>AME</a:t>
            </a:r>
            <a:r>
              <a:rPr lang="en-GB" sz="2000" dirty="0">
                <a:solidFill>
                  <a:schemeClr val="tx1">
                    <a:lumMod val="95000"/>
                    <a:lumOff val="5000"/>
                  </a:schemeClr>
                </a:solidFill>
                <a:latin typeface="Arial Black" panose="020B0A04020102020204" pitchFamily="34" charset="0"/>
              </a:rPr>
              <a:t>           </a:t>
            </a:r>
            <a:r>
              <a:rPr lang="en-US" sz="2000" dirty="0">
                <a:solidFill>
                  <a:schemeClr val="tx1">
                    <a:lumMod val="95000"/>
                    <a:lumOff val="5000"/>
                  </a:schemeClr>
                </a:solidFill>
                <a:latin typeface="Arial Black" panose="020B0A04020102020204" pitchFamily="34" charset="0"/>
              </a:rPr>
              <a:t> </a:t>
            </a:r>
            <a:r>
              <a:rPr lang="en-GB" sz="2000" dirty="0">
                <a:solidFill>
                  <a:schemeClr val="tx1">
                    <a:lumMod val="95000"/>
                    <a:lumOff val="5000"/>
                  </a:schemeClr>
                </a:solidFill>
                <a:latin typeface="Arial Black" panose="020B0A04020102020204" pitchFamily="34" charset="0"/>
              </a:rPr>
              <a:t>:  </a:t>
            </a:r>
            <a:r>
              <a:rPr lang="en-IN" sz="2000" dirty="0">
                <a:solidFill>
                  <a:schemeClr val="tx1">
                    <a:lumMod val="95000"/>
                    <a:lumOff val="5000"/>
                  </a:schemeClr>
                </a:solidFill>
                <a:latin typeface="Arial Black" panose="020B0A04020102020204" pitchFamily="34" charset="0"/>
              </a:rPr>
              <a:t>DEEPAKKRISHNAN G</a:t>
            </a:r>
            <a:endParaRPr lang="zh-CN" altLang="en-US" dirty="0"/>
          </a:p>
          <a:p>
            <a:r>
              <a:rPr lang="en-GB" sz="2000" dirty="0" err="1">
                <a:solidFill>
                  <a:schemeClr val="tx1">
                    <a:lumMod val="95000"/>
                    <a:lumOff val="5000"/>
                  </a:schemeClr>
                </a:solidFill>
                <a:latin typeface="Arial Black" panose="020B0A04020102020204" pitchFamily="34" charset="0"/>
              </a:rPr>
              <a:t>R</a:t>
            </a:r>
            <a:r>
              <a:rPr lang="en-US" sz="2000" dirty="0" err="1">
                <a:solidFill>
                  <a:schemeClr val="tx1">
                    <a:lumMod val="95000"/>
                    <a:lumOff val="5000"/>
                  </a:schemeClr>
                </a:solidFill>
                <a:latin typeface="Arial Black" panose="020B0A04020102020204" pitchFamily="34" charset="0"/>
              </a:rPr>
              <a:t>EG.NO</a:t>
            </a:r>
            <a:r>
              <a:rPr lang="en-GB" sz="2000" dirty="0">
                <a:solidFill>
                  <a:schemeClr val="tx1">
                    <a:lumMod val="95000"/>
                    <a:lumOff val="5000"/>
                  </a:schemeClr>
                </a:solidFill>
                <a:latin typeface="Arial Black" panose="020B0A04020102020204" pitchFamily="34" charset="0"/>
              </a:rPr>
              <a:t>         :  212921104</a:t>
            </a:r>
            <a:r>
              <a:rPr lang="en-US" sz="2000" dirty="0">
                <a:solidFill>
                  <a:schemeClr val="tx1">
                    <a:lumMod val="95000"/>
                    <a:lumOff val="5000"/>
                  </a:schemeClr>
                </a:solidFill>
                <a:latin typeface="Arial Black" panose="020B0A04020102020204" pitchFamily="34" charset="0"/>
              </a:rPr>
              <a:t>30</a:t>
            </a:r>
            <a:r>
              <a:rPr lang="en-IN" sz="2000" dirty="0">
                <a:solidFill>
                  <a:schemeClr val="tx1">
                    <a:lumMod val="95000"/>
                    <a:lumOff val="5000"/>
                  </a:schemeClr>
                </a:solidFill>
                <a:latin typeface="Arial Black" panose="020B0A04020102020204" pitchFamily="34" charset="0"/>
              </a:rPr>
              <a:t>3</a:t>
            </a:r>
            <a:endParaRPr lang="zh-CN" altLang="en-US" dirty="0"/>
          </a:p>
          <a:p>
            <a:r>
              <a:rPr lang="en-GB" sz="2000" dirty="0">
                <a:solidFill>
                  <a:schemeClr val="tx1"/>
                </a:solidFill>
                <a:latin typeface="Arial Black" panose="020B0A04020102020204" pitchFamily="34" charset="0"/>
              </a:rPr>
              <a:t>D</a:t>
            </a:r>
            <a:r>
              <a:rPr lang="en-US" sz="2000" dirty="0">
                <a:solidFill>
                  <a:schemeClr val="tx1"/>
                </a:solidFill>
                <a:latin typeface="Arial Black" panose="020B0A04020102020204" pitchFamily="34" charset="0"/>
              </a:rPr>
              <a:t>EPT/SEM</a:t>
            </a:r>
            <a:r>
              <a:rPr lang="en-GB" sz="2000" dirty="0">
                <a:solidFill>
                  <a:schemeClr val="tx1"/>
                </a:solidFill>
                <a:latin typeface="Arial Black" panose="020B0A04020102020204" pitchFamily="34" charset="0"/>
              </a:rPr>
              <a:t>  </a:t>
            </a:r>
            <a:r>
              <a:rPr lang="en-US" sz="2000" dirty="0">
                <a:solidFill>
                  <a:schemeClr val="tx1"/>
                </a:solidFill>
                <a:latin typeface="Arial Black" panose="020B0A04020102020204" pitchFamily="34" charset="0"/>
              </a:rPr>
              <a:t> </a:t>
            </a:r>
            <a:r>
              <a:rPr lang="en-GB" sz="2000" dirty="0">
                <a:solidFill>
                  <a:schemeClr val="tx1"/>
                </a:solidFill>
                <a:latin typeface="Arial Black" panose="020B0A04020102020204" pitchFamily="34" charset="0"/>
              </a:rPr>
              <a:t> :   CSE / V</a:t>
            </a:r>
            <a:endParaRPr lang="zh-CN" altLang="en-US" dirty="0"/>
          </a:p>
          <a:p>
            <a:r>
              <a:rPr lang="en-GB" sz="2000" dirty="0">
                <a:solidFill>
                  <a:schemeClr val="tx1"/>
                </a:solidFill>
                <a:latin typeface="Arial Black" panose="020B0A04020102020204" pitchFamily="34" charset="0"/>
              </a:rPr>
              <a:t>C</a:t>
            </a:r>
            <a:r>
              <a:rPr lang="en-US" sz="2000" dirty="0">
                <a:solidFill>
                  <a:schemeClr val="tx1"/>
                </a:solidFill>
                <a:latin typeface="Arial Black" panose="020B0A04020102020204" pitchFamily="34" charset="0"/>
              </a:rPr>
              <a:t>OLLEGE</a:t>
            </a:r>
            <a:r>
              <a:rPr lang="en-GB" sz="2000" dirty="0">
                <a:solidFill>
                  <a:schemeClr val="tx1"/>
                </a:solidFill>
                <a:latin typeface="Arial Black" panose="020B0A04020102020204" pitchFamily="34" charset="0"/>
              </a:rPr>
              <a:t>      </a:t>
            </a:r>
            <a:r>
              <a:rPr lang="en-US" sz="2000" dirty="0">
                <a:solidFill>
                  <a:schemeClr val="tx1"/>
                </a:solidFill>
                <a:latin typeface="Arial Black" panose="020B0A04020102020204" pitchFamily="34" charset="0"/>
              </a:rPr>
              <a:t> </a:t>
            </a:r>
            <a:r>
              <a:rPr lang="en-GB" sz="2000" dirty="0">
                <a:solidFill>
                  <a:schemeClr val="tx1"/>
                </a:solidFill>
                <a:latin typeface="Arial Black" panose="020B0A04020102020204" pitchFamily="34" charset="0"/>
              </a:rPr>
              <a:t>:   SJCE2129</a:t>
            </a:r>
            <a:endParaRPr lang="en-IN" sz="2000" dirty="0">
              <a:solidFill>
                <a:schemeClr val="tx1"/>
              </a:solidFill>
              <a:latin typeface="Arial Black" panose="020B0A04020102020204" pitchFamily="34" charset="0"/>
            </a:endParaRPr>
          </a:p>
        </p:txBody>
      </p:sp>
      <mc:AlternateContent xmlns:mc="http://schemas.openxmlformats.org/markup-compatibility/2006">
        <mc:Choice xmlns:am3d="http://schemas.microsoft.com/office/drawing/2017/model3d" xmlns="" Requires="am3d">
          <p:graphicFrame>
            <p:nvGraphicFramePr>
              <p:cNvPr id="4194304" name="3D Model 3" descr="Email"/>
              <p:cNvGraphicFramePr>
                <a:graphicFrameLocks noChangeAspect="1"/>
              </p:cNvGraphicFramePr>
              <p:nvPr/>
            </p:nvGraphicFramePr>
            <p:xfrm>
              <a:off x="6075352" y="2908851"/>
              <a:ext cx="3042142" cy="2966090"/>
            </p:xfrm>
            <a:graphic>
              <a:graphicData uri="http://schemas.microsoft.com/office/drawing/2017/model3d">
                <am3d:model3d r:embed="rId2">
                  <am3d:spPr>
                    <a:xfrm>
                      <a:off x="0" y="0"/>
                      <a:ext cx="3042142" cy="2966090"/>
                    </a:xfrm>
                    <a:prstGeom prst="rect"/>
                  </am3d:spPr>
                  <am3d:camera>
                    <am3d:pos x="0" y="0" z="60437344"/>
                    <am3d:up dx="0" dy="36000000" dz="0"/>
                    <am3d:lookAt x="0" y="0" z="0"/>
                    <am3d:perspective fov="2700000"/>
                  </am3d:camera>
                  <am3d:trans>
                    <am3d:meterPerModelUnit n="2243480" d="1000000"/>
                    <am3d:preTrans dx="1429321" dy="-13682864" dz="299478"/>
                    <am3d:scale>
                      <am3d:sx n="1000000" d="1000000"/>
                      <am3d:sy n="1000000" d="1000000"/>
                      <am3d:sz n="1000000" d="1000000"/>
                    </am3d:scale>
                    <am3d:rot ax="2128938" ay="1621806" az="1076984"/>
                    <am3d:postTrans dx="0" dy="0" dz="0"/>
                  </am3d:trans>
                  <am3d:raster rName="Office3DRenderer" rVer="16.0.8326">
                    <am3d:blip r:embed="rId3"/>
                  </am3d:raster>
                  <am3d:objViewport viewportSz="44491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97152" name="3D Model 3" descr="Email"/>
              <p:cNvPicPr>
                <a:picLocks noGrp="1" noRot="1" noChangeAspect="1" noMove="1" noResize="1" noEditPoints="1" noAdjustHandles="1" noChangeArrowheads="1" noChangeShapeType="1" noCrop="1"/>
              </p:cNvPicPr>
              <p:nvPr/>
            </p:nvPicPr>
            <p:blipFill>
              <a:blip r:embed="rId4"/>
              <a:stretch>
                <a:fillRect/>
              </a:stretch>
            </p:blipFill>
            <p:spPr>
              <a:xfrm>
                <a:off x="6075352" y="2908851"/>
                <a:ext cx="3042142" cy="2966090"/>
              </a:xfrm>
              <a:prstGeom prst="rect">
                <a:avLst/>
              </a:prstGeom>
            </p:spPr>
          </p:pic>
        </mc:Fallback>
      </mc:AlternateContent>
      <mc:AlternateContent xmlns:mc="http://schemas.openxmlformats.org/markup-compatibility/2006">
        <mc:Choice xmlns:am3d="http://schemas.microsoft.com/office/drawing/2017/model3d" xmlns="" Requires="am3d">
          <p:graphicFrame>
            <p:nvGraphicFramePr>
              <p:cNvPr id="4194305" name="3D Model 4" descr="Magnifying Glass"/>
              <p:cNvGraphicFramePr>
                <a:graphicFrameLocks noChangeAspect="1"/>
              </p:cNvGraphicFramePr>
              <p:nvPr/>
            </p:nvGraphicFramePr>
            <p:xfrm>
              <a:off x="9534804" y="1007959"/>
              <a:ext cx="2341098" cy="1861349"/>
            </p:xfrm>
            <a:graphic>
              <a:graphicData uri="http://schemas.microsoft.com/office/drawing/2017/model3d">
                <am3d:model3d r:embed="rId5">
                  <am3d:spPr>
                    <a:xfrm>
                      <a:off x="0" y="0"/>
                      <a:ext cx="2341098" cy="1861349"/>
                    </a:xfrm>
                    <a:prstGeom prst="rect"/>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073583" ay="505539" az="162518"/>
                    <am3d:postTrans dx="0" dy="0" dz="0"/>
                  </am3d:trans>
                  <am3d:raster rName="Office3DRenderer" rVer="16.0.8326">
                    <am3d:blip r:embed="rId6"/>
                  </am3d:raster>
                  <am3d:objViewport viewportSz="3235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97153" name="3D Model 4" descr="Magnifying Glass"/>
              <p:cNvPicPr>
                <a:picLocks noGrp="1" noRot="1" noChangeAspect="1" noMove="1" noResize="1" noEditPoints="1" noAdjustHandles="1" noChangeArrowheads="1" noChangeShapeType="1" noCrop="1"/>
              </p:cNvPicPr>
              <p:nvPr/>
            </p:nvPicPr>
            <p:blipFill>
              <a:blip r:embed="rId7"/>
              <a:stretch>
                <a:fillRect/>
              </a:stretch>
            </p:blipFill>
            <p:spPr>
              <a:xfrm>
                <a:off x="9534804" y="1007959"/>
                <a:ext cx="2341098" cy="1861349"/>
              </a:xfrm>
              <a:prstGeom prst="rect">
                <a:avLst/>
              </a:prstGeom>
            </p:spPr>
          </p:pic>
        </mc:Fallback>
      </mc:AlternateContent>
      <p:pic>
        <p:nvPicPr>
          <p:cNvPr id="2097154" name="Graphic 6" descr="Braille"/>
          <p:cNvPicPr>
            <a:picLocks noChangeAspect="1"/>
          </p:cNvPicPr>
          <p:nvPr/>
        </p:nvPicPr>
        <p:blipFill>
          <a:blip r:embed="rId8"/>
          <a:stretch>
            <a:fillRect/>
          </a:stretch>
        </p:blipFill>
        <p:spPr>
          <a:xfrm>
            <a:off x="4378439" y="2229506"/>
            <a:ext cx="915921" cy="915921"/>
          </a:xfrm>
          <a:prstGeom prst="rect">
            <a:avLst/>
          </a:prstGeom>
        </p:spPr>
      </p:pic>
      <p:sp>
        <p:nvSpPr>
          <p:cNvPr id="1048662" name="TextBox 1048661"/>
          <p:cNvSpPr txBox="1"/>
          <p:nvPr/>
        </p:nvSpPr>
        <p:spPr>
          <a:xfrm>
            <a:off x="9117494" y="2869307"/>
            <a:ext cx="4000000" cy="510540"/>
          </a:xfrm>
          <a:prstGeom prst="rect">
            <a:avLst/>
          </a:prstGeom>
        </p:spPr>
        <p:txBody>
          <a:bodyPr wrap="square" rtlCol="0" anchor="b" anchorCtr="1">
            <a:spAutoFit/>
          </a:bodyPr>
          <a:lstStyle/>
          <a:p>
            <a:r>
              <a:rPr lang="en-US" sz="2800" b="1">
                <a:solidFill>
                  <a:srgbClr val="000000"/>
                </a:solidFill>
                <a:latin typeface="Bebas"/>
                <a:ea typeface="Bebas"/>
                <a:cs typeface="Bebas"/>
              </a:rPr>
              <a:t>PROJECT </a:t>
            </a:r>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597" name="Title 1"/>
          <p:cNvSpPr>
            <a:spLocks noGrp="1"/>
          </p:cNvSpPr>
          <p:nvPr>
            <p:ph type="title"/>
          </p:nvPr>
        </p:nvSpPr>
        <p:spPr>
          <a:xfrm>
            <a:off x="252919" y="1123837"/>
            <a:ext cx="3871117" cy="4601183"/>
          </a:xfrm>
        </p:spPr>
        <p:txBody>
          <a:bodyPr>
            <a:normAutofit/>
          </a:bodyPr>
          <a:lstStyle/>
          <a:p>
            <a:r>
              <a:rPr lang="en-GB" sz="4800" dirty="0">
                <a:latin typeface="Bebas"/>
              </a:rPr>
              <a:t>INTRODUCTION</a:t>
            </a:r>
            <a:endParaRPr lang="en-IN" sz="3200" dirty="0">
              <a:latin typeface="Bebas"/>
            </a:endParaRPr>
          </a:p>
        </p:txBody>
      </p:sp>
      <p:sp>
        <p:nvSpPr>
          <p:cNvPr id="1048598" name="Content Placeholder 2"/>
          <p:cNvSpPr>
            <a:spLocks noGrp="1"/>
          </p:cNvSpPr>
          <p:nvPr>
            <p:ph idx="1"/>
          </p:nvPr>
        </p:nvSpPr>
        <p:spPr>
          <a:xfrm>
            <a:off x="3485321" y="288949"/>
            <a:ext cx="8242852" cy="1669774"/>
          </a:xfrm>
          <a:noFill/>
        </p:spPr>
        <p:txBody>
          <a:bodyPr/>
          <a:lstStyle/>
          <a:p>
            <a:pPr>
              <a:buFont typeface="Wingdings" charset="2"/>
              <a:buChar char="u"/>
            </a:pPr>
            <a:r>
              <a:rPr lang="en-GB" sz="1800" b="1" dirty="0">
                <a:solidFill>
                  <a:srgbClr val="36363D"/>
                </a:solidFill>
              </a:rPr>
              <a:t>Building</a:t>
            </a:r>
            <a:r>
              <a:rPr lang="en-GB" b="1" dirty="0">
                <a:solidFill>
                  <a:srgbClr val="36363D"/>
                </a:solidFill>
              </a:rPr>
              <a:t> a smarter AI-powered spam classifier involves leveraging machine learning techniques and natural language processing (NLP) to improve the accuracy and efficiency of spam detection</a:t>
            </a:r>
            <a:endParaRPr lang="en-IN" b="1" dirty="0">
              <a:solidFill>
                <a:srgbClr val="36363D"/>
              </a:solidFill>
            </a:endParaRPr>
          </a:p>
        </p:txBody>
      </p:sp>
      <p:sp>
        <p:nvSpPr>
          <p:cNvPr id="1048599" name="Rectangle 3"/>
          <p:cNvSpPr/>
          <p:nvPr/>
        </p:nvSpPr>
        <p:spPr>
          <a:xfrm>
            <a:off x="3485321" y="1635989"/>
            <a:ext cx="8242852" cy="4892040"/>
          </a:xfrm>
          <a:prstGeom prst="rect">
            <a:avLst/>
          </a:prstGeom>
        </p:spPr>
        <p:txBody>
          <a:bodyPr wrap="square">
            <a:spAutoFit/>
          </a:bodyPr>
          <a:lstStyle/>
          <a:p>
            <a:pPr marL="285750" indent="-285750" algn="just">
              <a:buFont typeface="Wingdings" charset="2"/>
              <a:buChar char="u"/>
            </a:pPr>
            <a:r>
              <a:rPr lang="en-GB" b="1" dirty="0">
                <a:solidFill>
                  <a:srgbClr val="36363D"/>
                </a:solidFill>
              </a:rPr>
              <a:t>For the majority of internet users, 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‘Ham’ refers to emails that are meaningful but of a different type. Every day, the average email user receives roughly 40-50 emails. Spammers earn roughly 3.5 million dollars per year from spam, resulting in financial damages on both a personal and institutional level. As a result, consumers devote a large amount of their working time to these emails. Spam is said to account for more than half of all email server traffic, sending out a vast volume of undesired and uninvited bulk emails.</a:t>
            </a:r>
          </a:p>
          <a:p>
            <a:pPr marL="285750" indent="-285750" algn="just">
              <a:buFont typeface="Wingdings" charset="2"/>
              <a:buChar char="u"/>
            </a:pPr>
            <a:endParaRPr lang="en-GB" b="1" dirty="0">
              <a:solidFill>
                <a:srgbClr val="36363D"/>
              </a:solidFill>
            </a:endParaRPr>
          </a:p>
          <a:p>
            <a:pPr marL="285750" indent="-285750" algn="just">
              <a:buFont typeface="Wingdings" charset="2"/>
              <a:buChar char="u"/>
            </a:pPr>
            <a:r>
              <a:rPr lang="en-GB" b="1" dirty="0">
                <a:solidFill>
                  <a:srgbClr val="36363D"/>
                </a:solidFill>
              </a:rPr>
              <a:t>They squander user resources on useless output, lowering productivity. Spammers use spam for marketing goals to spread malicious criminal acts such as identity theft, financial disruptions, stealing sensitive information, and reputational damage.</a:t>
            </a:r>
          </a:p>
          <a:p>
            <a:pPr marL="285750" indent="-285750">
              <a:buFont typeface="Wingdings" charset="2"/>
              <a:buChar char="u"/>
            </a:pPr>
            <a:endParaRPr lang="en-IN" b="1" dirty="0">
              <a:solidFill>
                <a:srgbClr val="36363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287508" y="1161579"/>
            <a:ext cx="3334025" cy="4534841"/>
          </a:xfrm>
        </p:spPr>
        <p:txBody>
          <a:bodyPr>
            <a:normAutofit/>
          </a:bodyPr>
          <a:lstStyle/>
          <a:p>
            <a:r>
              <a:rPr lang="en-GB" sz="4000" dirty="0">
                <a:latin typeface="Bebas"/>
              </a:rPr>
              <a:t>STEPS FOR IMPLEMENTATION</a:t>
            </a:r>
            <a:endParaRPr lang="en-IN" sz="2800" dirty="0">
              <a:latin typeface="Bebas"/>
            </a:endParaRPr>
          </a:p>
        </p:txBody>
      </p:sp>
      <p:graphicFrame>
        <p:nvGraphicFramePr>
          <p:cNvPr id="4194306" name="Content Placeholder 3"/>
          <p:cNvGraphicFramePr>
            <a:graphicFrameLocks noGrp="1"/>
          </p:cNvGraphicFramePr>
          <p:nvPr>
            <p:ph idx="1"/>
          </p:nvPr>
        </p:nvGraphicFramePr>
        <p:xfrm>
          <a:off x="3563934" y="146879"/>
          <a:ext cx="4135579" cy="1924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194307" name="Content Placeholder 3"/>
          <p:cNvGraphicFramePr>
            <a:graphicFrameLocks/>
          </p:cNvGraphicFramePr>
          <p:nvPr/>
        </p:nvGraphicFramePr>
        <p:xfrm>
          <a:off x="3563934" y="2129183"/>
          <a:ext cx="4135579" cy="20441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94308" name="Content Placeholder 3"/>
          <p:cNvGraphicFramePr>
            <a:graphicFrameLocks/>
          </p:cNvGraphicFramePr>
          <p:nvPr/>
        </p:nvGraphicFramePr>
        <p:xfrm>
          <a:off x="3563934" y="4217505"/>
          <a:ext cx="4135579" cy="2044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194309" name="Content Placeholder 3"/>
          <p:cNvGraphicFramePr>
            <a:graphicFrameLocks/>
          </p:cNvGraphicFramePr>
          <p:nvPr/>
        </p:nvGraphicFramePr>
        <p:xfrm>
          <a:off x="7843259" y="721855"/>
          <a:ext cx="4135579" cy="2044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4194310" name="Content Placeholder 3"/>
          <p:cNvGraphicFramePr>
            <a:graphicFrameLocks/>
          </p:cNvGraphicFramePr>
          <p:nvPr/>
        </p:nvGraphicFramePr>
        <p:xfrm>
          <a:off x="7843258" y="2766004"/>
          <a:ext cx="4135579" cy="204414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a:xfrm>
            <a:off x="321324" y="748533"/>
            <a:ext cx="3143293" cy="4860911"/>
          </a:xfrm>
        </p:spPr>
        <p:txBody>
          <a:bodyPr>
            <a:normAutofit/>
          </a:bodyPr>
          <a:lstStyle/>
          <a:p>
            <a:r>
              <a:rPr lang="en-GB" sz="3200" dirty="0">
                <a:latin typeface="Bebas"/>
              </a:rPr>
              <a:t>WHY THE SMARTER AI POWERED SPAM CLASSIFIER IS REQUIRED???</a:t>
            </a:r>
            <a:endParaRPr lang="en-IN" sz="2400" dirty="0">
              <a:latin typeface="Bebas"/>
            </a:endParaRPr>
          </a:p>
        </p:txBody>
      </p:sp>
      <p:sp>
        <p:nvSpPr>
          <p:cNvPr id="1048602" name="Content Placeholder 2"/>
          <p:cNvSpPr>
            <a:spLocks noGrp="1"/>
          </p:cNvSpPr>
          <p:nvPr>
            <p:ph idx="1"/>
          </p:nvPr>
        </p:nvSpPr>
        <p:spPr>
          <a:xfrm>
            <a:off x="3830640" y="634149"/>
            <a:ext cx="8361360" cy="5589700"/>
          </a:xfrm>
        </p:spPr>
        <p:txBody>
          <a:bodyPr>
            <a:normAutofit/>
          </a:bodyPr>
          <a:lstStyle/>
          <a:p>
            <a:pPr>
              <a:buFont typeface="Wingdings" panose="05000000000000000000" pitchFamily="2" charset="2"/>
              <a:buChar char="v"/>
            </a:pPr>
            <a:r>
              <a:rPr lang="en-GB" sz="2400" b="1" dirty="0">
                <a:solidFill>
                  <a:srgbClr val="36363D"/>
                </a:solidFill>
                <a:latin typeface="Arial Black" panose="020B0A04020102020204" pitchFamily="34" charset="0"/>
              </a:rPr>
              <a:t> Fast and better compatible in classification.</a:t>
            </a:r>
            <a:endParaRPr sz="2800" b="1">
              <a:solidFill>
                <a:srgbClr val="36363D"/>
              </a:solidFill>
            </a:endParaRPr>
          </a:p>
          <a:p>
            <a:pPr>
              <a:buFont typeface="Wingdings" panose="05000000000000000000" pitchFamily="2" charset="2"/>
              <a:buChar char="v"/>
            </a:pPr>
            <a:r>
              <a:rPr lang="en-GB" sz="2400" b="1" dirty="0">
                <a:solidFill>
                  <a:srgbClr val="36363D"/>
                </a:solidFill>
                <a:latin typeface="Arial Black" panose="020B0A04020102020204" pitchFamily="34" charset="0"/>
              </a:rPr>
              <a:t> Low computational complexity.</a:t>
            </a:r>
            <a:endParaRPr sz="2800" b="1">
              <a:solidFill>
                <a:srgbClr val="36363D"/>
              </a:solidFill>
            </a:endParaRPr>
          </a:p>
          <a:p>
            <a:pPr>
              <a:buFont typeface="Wingdings" panose="05000000000000000000" pitchFamily="2" charset="2"/>
              <a:buChar char="v"/>
            </a:pPr>
            <a:r>
              <a:rPr lang="en-GB" sz="2400" b="1" dirty="0">
                <a:solidFill>
                  <a:srgbClr val="36363D"/>
                </a:solidFill>
                <a:latin typeface="Arial Black" panose="020B0A04020102020204" pitchFamily="34" charset="0"/>
              </a:rPr>
              <a:t> Better efficiency </a:t>
            </a:r>
            <a:endParaRPr sz="2800" b="1">
              <a:solidFill>
                <a:srgbClr val="36363D"/>
              </a:solidFill>
            </a:endParaRPr>
          </a:p>
          <a:p>
            <a:pPr>
              <a:buFont typeface="Wingdings" panose="05000000000000000000" pitchFamily="2" charset="2"/>
              <a:buChar char="v"/>
            </a:pPr>
            <a:r>
              <a:rPr lang="en-GB" sz="2400" b="1" dirty="0">
                <a:solidFill>
                  <a:srgbClr val="36363D"/>
                </a:solidFill>
                <a:latin typeface="Arial Black" panose="020B0A04020102020204" pitchFamily="34" charset="0"/>
              </a:rPr>
              <a:t> less sensitive to noise</a:t>
            </a:r>
            <a:endParaRPr sz="2800" b="1">
              <a:solidFill>
                <a:srgbClr val="36363D"/>
              </a:solidFill>
            </a:endParaRPr>
          </a:p>
          <a:p>
            <a:pPr>
              <a:buFont typeface="Wingdings" panose="05000000000000000000" pitchFamily="2" charset="2"/>
              <a:buChar char="v"/>
            </a:pPr>
            <a:r>
              <a:rPr lang="en-GB" sz="2400" b="1" dirty="0">
                <a:solidFill>
                  <a:srgbClr val="36363D"/>
                </a:solidFill>
                <a:latin typeface="Arial Black" panose="020B0A04020102020204" pitchFamily="34" charset="0"/>
              </a:rPr>
              <a:t> High accuracy </a:t>
            </a:r>
            <a:endParaRPr lang="en-IN" b="1" dirty="0">
              <a:solidFill>
                <a:srgbClr val="36363D"/>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a:xfrm>
            <a:off x="292307" y="1326048"/>
            <a:ext cx="3258907" cy="4205904"/>
          </a:xfrm>
        </p:spPr>
        <p:txBody>
          <a:bodyPr/>
          <a:lstStyle/>
          <a:p>
            <a:r>
              <a:rPr lang="en-GB" dirty="0">
                <a:latin typeface="Bebas"/>
              </a:rPr>
              <a:t>To Enhance The Spam Classification Using AI</a:t>
            </a:r>
            <a:endParaRPr lang="en-IN" dirty="0">
              <a:latin typeface="Bebas"/>
            </a:endParaRPr>
          </a:p>
        </p:txBody>
      </p:sp>
      <p:sp>
        <p:nvSpPr>
          <p:cNvPr id="1048604" name="Content Placeholder 2"/>
          <p:cNvSpPr>
            <a:spLocks noGrp="1"/>
          </p:cNvSpPr>
          <p:nvPr>
            <p:ph idx="1"/>
          </p:nvPr>
        </p:nvSpPr>
        <p:spPr>
          <a:xfrm>
            <a:off x="3551214" y="507578"/>
            <a:ext cx="8203462" cy="5842844"/>
          </a:xfrm>
        </p:spPr>
        <p:txBody>
          <a:bodyPr/>
          <a:lstStyle/>
          <a:p>
            <a:pPr>
              <a:buFont typeface="Wingdings" charset="2"/>
              <a:buChar char="u"/>
            </a:pPr>
            <a:r>
              <a:rPr lang="en-GB" sz="2400" b="1" dirty="0">
                <a:solidFill>
                  <a:srgbClr val="36363D"/>
                </a:solidFill>
              </a:rPr>
              <a:t>According To Our Project We will </a:t>
            </a:r>
            <a:r>
              <a:rPr lang="en-GB" sz="2400" b="1" dirty="0" err="1">
                <a:solidFill>
                  <a:srgbClr val="36363D"/>
                </a:solidFill>
              </a:rPr>
              <a:t>Implenting</a:t>
            </a:r>
            <a:r>
              <a:rPr lang="en-GB" sz="2400" b="1" dirty="0">
                <a:solidFill>
                  <a:srgbClr val="36363D"/>
                </a:solidFill>
              </a:rPr>
              <a:t> a Application of Artificial Intelligence Named “Open AI” As a open source to overcome the defects of Email Handling by Encouraging the Creation Of Smarter AI Spam Classifier</a:t>
            </a:r>
            <a:endParaRPr lang="en-IN" b="1" dirty="0">
              <a:solidFill>
                <a:srgbClr val="36363D"/>
              </a:solidFill>
            </a:endParaRPr>
          </a:p>
          <a:p>
            <a:pPr>
              <a:buFont typeface="Wingdings" charset="2"/>
              <a:buChar char="u"/>
            </a:pPr>
            <a:r>
              <a:rPr lang="en-US" sz="2400" b="1" dirty="0">
                <a:solidFill>
                  <a:srgbClr val="36363D"/>
                </a:solidFill>
              </a:rPr>
              <a:t>Remember, spam classification is an ongoing process that requires constant monitoring and improvement. Regularly evaluate the performance of your model and make necessary adjustments to ensure its effectiveness in classifying spam emails accurately.g</a:t>
            </a:r>
            <a:endParaRPr lang="en-IN" b="1" dirty="0">
              <a:solidFill>
                <a:srgbClr val="36363D"/>
              </a:solidFill>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Frame</vt:lpstr>
      <vt:lpstr>PowerPoint Presentation</vt:lpstr>
      <vt:lpstr>BUILDING A SMARTER AI POWERED SPAM CLASSIFIER</vt:lpstr>
      <vt:lpstr>INTRODUCTION</vt:lpstr>
      <vt:lpstr>STEPS FOR IMPLEMENTATION</vt:lpstr>
      <vt:lpstr>WHY THE SMARTER AI POWERED SPAM CLASSIFIER IS REQUIRED???</vt:lpstr>
      <vt:lpstr>To Enhance The Spam Classification Using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SMARTER AI POWERED SPAM CLASSIFIER</dc:title>
  <dc:creator>Prince Thomas J</dc:creator>
  <cp:lastModifiedBy>Deepak Krishnan</cp:lastModifiedBy>
  <cp:revision>1</cp:revision>
  <dcterms:created xsi:type="dcterms:W3CDTF">2023-09-29T05:15:17Z</dcterms:created>
  <dcterms:modified xsi:type="dcterms:W3CDTF">2023-09-30T07:43:04Z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acdeeb9f7f814278a669753fa80554cc</vt:lpwstr>
  </property>
</Properties>
</file>