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7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84" r:id="rId20"/>
    <p:sldId id="285" r:id="rId21"/>
    <p:sldId id="286" r:id="rId22"/>
    <p:sldId id="288" r:id="rId23"/>
    <p:sldId id="299" r:id="rId24"/>
    <p:sldId id="300" r:id="rId25"/>
    <p:sldId id="301" r:id="rId26"/>
    <p:sldId id="276" r:id="rId27"/>
    <p:sldId id="277" r:id="rId28"/>
    <p:sldId id="278" r:id="rId29"/>
    <p:sldId id="271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6329B-ADB4-4D89-A17E-1C5A8B478F92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5A4DE-92AB-44E5-822D-730EF48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A4DE-92AB-44E5-822D-730EF483F9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8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1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90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53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0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4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59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3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0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4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5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4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3-E497-44DB-A608-187FE9A6AAC7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08-Feb-16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8F7A-FAE3-464D-A36A-7E1D698513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C47B6F-9A9B-4FAA-A4F7-331B6040FC87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248C-7CA2-4717-BBF5-8E4B489E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Fraudulent Resource Consumption attacks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USER ANOMALY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772" y="1091024"/>
            <a:ext cx="4648531" cy="576697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114261" y="1853248"/>
            <a:ext cx="5009322" cy="517863"/>
          </a:xfrm>
          <a:prstGeom prst="roundRect">
            <a:avLst/>
          </a:prstGeom>
          <a:noFill/>
          <a:ln w="50800">
            <a:solidFill>
              <a:srgbClr val="C00000">
                <a:alpha val="8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5200" y="2146853"/>
            <a:ext cx="720035" cy="329647"/>
          </a:xfrm>
          <a:prstGeom prst="straightConnector1">
            <a:avLst/>
          </a:prstGeom>
          <a:ln w="41275" cap="rnd">
            <a:gradFill>
              <a:gsLst>
                <a:gs pos="0">
                  <a:srgbClr val="92D050"/>
                </a:gs>
                <a:gs pos="74000">
                  <a:srgbClr val="00B05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11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2" y="1373380"/>
            <a:ext cx="8537646" cy="509368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72" y="900561"/>
            <a:ext cx="8349193" cy="523368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7" y="859942"/>
            <a:ext cx="8110655" cy="517399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98" y="992464"/>
            <a:ext cx="8097402" cy="500485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02" y="979211"/>
            <a:ext cx="7938376" cy="500485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4" y="952707"/>
            <a:ext cx="7752846" cy="495510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Systems: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dirty="0"/>
              <a:t>The general detection systems are trained on a large sample of labeled </a:t>
            </a:r>
            <a:r>
              <a:rPr lang="en-US" dirty="0" smtClean="0"/>
              <a:t>cloud services access. </a:t>
            </a:r>
            <a:r>
              <a:rPr lang="en-US" dirty="0"/>
              <a:t>These transactions contain example fraud cases due to lost </a:t>
            </a:r>
            <a:r>
              <a:rPr lang="en-US" dirty="0" smtClean="0"/>
              <a:t>credentials, stolen authentications, </a:t>
            </a:r>
            <a:r>
              <a:rPr lang="en-US" dirty="0"/>
              <a:t>application </a:t>
            </a:r>
            <a:r>
              <a:rPr lang="en-US" dirty="0" smtClean="0"/>
              <a:t>fraud, etc.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metaclassifier is thus trained on the correlation of the predictions of the base classifiers.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fraud density of real transaction data as a confidence value and generate the weighted fraud score to reduce the number of misdetections.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70" y="927652"/>
            <a:ext cx="9016183" cy="532074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Fraudulent Resource Consumption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attack </a:t>
            </a:r>
            <a:r>
              <a:rPr lang="en-US" dirty="0" smtClean="0"/>
              <a:t>is a </a:t>
            </a:r>
            <a:r>
              <a:rPr lang="en-US" dirty="0"/>
              <a:t>considerably more subtle attack that instead seeks to </a:t>
            </a:r>
            <a:r>
              <a:rPr lang="en-US" dirty="0" smtClean="0"/>
              <a:t>disrupt the </a:t>
            </a:r>
            <a:r>
              <a:rPr lang="en-US" dirty="0"/>
              <a:t>long-term financial viability of operating in the cloud </a:t>
            </a:r>
            <a:r>
              <a:rPr lang="en-US" dirty="0" smtClean="0"/>
              <a:t>by exploiting </a:t>
            </a:r>
            <a:r>
              <a:rPr lang="en-US" dirty="0"/>
              <a:t>the utility pricing model over an extended </a:t>
            </a:r>
            <a:r>
              <a:rPr lang="en-US" dirty="0" smtClean="0"/>
              <a:t>time period.</a:t>
            </a:r>
          </a:p>
          <a:p>
            <a:endParaRPr lang="en-US" dirty="0"/>
          </a:p>
          <a:p>
            <a:r>
              <a:rPr lang="en-US" dirty="0"/>
              <a:t>Anomalies are detected by studying transaction patterns over time; deviations are flagged and investigated.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22784"/>
            <a:ext cx="8946541" cy="4525616"/>
          </a:xfrm>
        </p:spPr>
        <p:txBody>
          <a:bodyPr/>
          <a:lstStyle/>
          <a:p>
            <a:pPr lvl="0"/>
            <a:r>
              <a:rPr lang="en-US" dirty="0"/>
              <a:t>They </a:t>
            </a:r>
            <a:r>
              <a:rPr lang="en-US" b="1" u="sng" dirty="0"/>
              <a:t>require labeled data for both genuine, as well as fraudulent transactions</a:t>
            </a:r>
            <a:r>
              <a:rPr lang="en-US" dirty="0"/>
              <a:t>, to train the classifiers.</a:t>
            </a:r>
            <a:br>
              <a:rPr lang="en-US" dirty="0"/>
            </a:br>
            <a:r>
              <a:rPr lang="en-US" dirty="0"/>
              <a:t>Getting real-world fraud data is one of the biggest </a:t>
            </a:r>
            <a:r>
              <a:rPr lang="en-US" dirty="0" smtClean="0"/>
              <a:t>problems.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Also, these approaches </a:t>
            </a:r>
            <a:r>
              <a:rPr lang="en-US" b="1" u="sng" dirty="0"/>
              <a:t>cannot detect new kinds of frauds</a:t>
            </a:r>
            <a:r>
              <a:rPr lang="en-US" dirty="0"/>
              <a:t> for which labeled data is not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contrast, a Hidden Markov Model (HMM)-based </a:t>
            </a:r>
            <a:r>
              <a:rPr lang="en-US" dirty="0" smtClean="0"/>
              <a:t>resource consumption </a:t>
            </a:r>
            <a:r>
              <a:rPr lang="en-US" dirty="0"/>
              <a:t>FDS, </a:t>
            </a:r>
            <a:r>
              <a:rPr lang="en-US" b="1" u="sng" dirty="0"/>
              <a:t>does not require fraud signatures</a:t>
            </a:r>
            <a:r>
              <a:rPr lang="en-US" dirty="0"/>
              <a:t> and yet is able to detect frauds by </a:t>
            </a:r>
            <a:r>
              <a:rPr lang="en-US" b="1" u="sng" dirty="0"/>
              <a:t>considering </a:t>
            </a:r>
            <a:r>
              <a:rPr lang="en-US" b="1" u="sng" dirty="0" smtClean="0"/>
              <a:t>a user’s behavior analysis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drastic </a:t>
            </a:r>
            <a:r>
              <a:rPr lang="en-US" b="1" u="sng" dirty="0"/>
              <a:t>reduction in the number of False Positives (FPs</a:t>
            </a:r>
            <a:r>
              <a:rPr lang="en-US" b="1" u="sng" dirty="0" smtClean="0"/>
              <a:t>)</a:t>
            </a:r>
            <a:r>
              <a:rPr lang="en-US" dirty="0" smtClean="0"/>
              <a:t>—consumptions </a:t>
            </a:r>
            <a:r>
              <a:rPr lang="en-US" dirty="0"/>
              <a:t>identified as malicious by an FDS although they are actually genuine.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697" y="259890"/>
            <a:ext cx="8825657" cy="676598"/>
          </a:xfrm>
        </p:spPr>
        <p:txBody>
          <a:bodyPr/>
          <a:lstStyle/>
          <a:p>
            <a:r>
              <a:rPr lang="en-US" dirty="0" smtClean="0"/>
              <a:t>MODEL: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09" y="648506"/>
            <a:ext cx="4752381" cy="5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419100"/>
            <a:ext cx="9148153" cy="62611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K-means is an unsupervised learning algorithm for grouping a given set of data based on the similarity in their attribute (often called feature) values.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grouping is performed by minimizing the sum of squares of distances between each data point and the centroid of the cluster to which it belongs.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centroids or mean values are used to decide the observation symbols when a new </a:t>
            </a:r>
            <a:r>
              <a:rPr lang="en-US" dirty="0" smtClean="0"/>
              <a:t>data comes </a:t>
            </a:r>
            <a:r>
              <a:rPr lang="en-US" dirty="0"/>
              <a:t>in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dirty="0" smtClean="0"/>
              <a:t>consumption </a:t>
            </a:r>
            <a:r>
              <a:rPr lang="en-US" dirty="0"/>
              <a:t>profile of </a:t>
            </a:r>
            <a:r>
              <a:rPr lang="en-US" dirty="0" smtClean="0"/>
              <a:t>a user </a:t>
            </a:r>
            <a:r>
              <a:rPr lang="en-US" dirty="0"/>
              <a:t>suggests his normal </a:t>
            </a:r>
            <a:r>
              <a:rPr lang="en-US" dirty="0" smtClean="0"/>
              <a:t>resource consumption </a:t>
            </a:r>
            <a:r>
              <a:rPr lang="en-US" dirty="0"/>
              <a:t>behavior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Users </a:t>
            </a:r>
            <a:r>
              <a:rPr lang="en-US" dirty="0"/>
              <a:t>are categorized into three groups based on </a:t>
            </a:r>
            <a:r>
              <a:rPr lang="en-US" dirty="0" smtClean="0"/>
              <a:t>their consumption habits</a:t>
            </a:r>
            <a:r>
              <a:rPr lang="en-US" dirty="0"/>
              <a:t>, namely, </a:t>
            </a:r>
            <a:r>
              <a:rPr lang="en-US" dirty="0" smtClean="0"/>
              <a:t>high-consumption </a:t>
            </a:r>
            <a:r>
              <a:rPr lang="en-US" dirty="0"/>
              <a:t>(</a:t>
            </a:r>
            <a:r>
              <a:rPr lang="en-US" dirty="0" err="1" smtClean="0"/>
              <a:t>hc</a:t>
            </a:r>
            <a:r>
              <a:rPr lang="en-US" dirty="0" smtClean="0"/>
              <a:t>) </a:t>
            </a:r>
            <a:r>
              <a:rPr lang="en-US" dirty="0"/>
              <a:t>group, </a:t>
            </a:r>
            <a:r>
              <a:rPr lang="en-US" dirty="0" smtClean="0"/>
              <a:t>medium-</a:t>
            </a:r>
            <a:r>
              <a:rPr lang="en-US" dirty="0"/>
              <a:t>consumption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mc) </a:t>
            </a:r>
            <a:r>
              <a:rPr lang="en-US" dirty="0"/>
              <a:t>group, and </a:t>
            </a:r>
            <a:r>
              <a:rPr lang="en-US" dirty="0" smtClean="0"/>
              <a:t>low-</a:t>
            </a:r>
            <a:r>
              <a:rPr lang="en-US" dirty="0"/>
              <a:t>consumption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lc</a:t>
            </a:r>
            <a:r>
              <a:rPr lang="en-US" dirty="0" smtClean="0"/>
              <a:t>) </a:t>
            </a:r>
            <a:r>
              <a:rPr lang="en-US" dirty="0"/>
              <a:t>group.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35000"/>
            <a:ext cx="8946541" cy="5613399"/>
          </a:xfrm>
        </p:spPr>
        <p:txBody>
          <a:bodyPr/>
          <a:lstStyle/>
          <a:p>
            <a:r>
              <a:rPr lang="en-US" dirty="0"/>
              <a:t>Probability of generation of the observation sequence O by the HMM </a:t>
            </a:r>
          </a:p>
          <a:p>
            <a:pPr marL="0" indent="0">
              <a:buNone/>
            </a:pPr>
            <a:r>
              <a:rPr lang="en-US" dirty="0"/>
              <a:t>        = Σ </a:t>
            </a:r>
            <a:r>
              <a:rPr lang="en-US" baseline="-25000" dirty="0"/>
              <a:t>all Q</a:t>
            </a:r>
            <a:r>
              <a:rPr lang="en-US" dirty="0"/>
              <a:t> (Probability that O is generated from a state sequence Q) (Probability of the state sequence Q).</a:t>
            </a:r>
          </a:p>
          <a:p>
            <a:endParaRPr lang="en-US" dirty="0"/>
          </a:p>
          <a:p>
            <a:r>
              <a:rPr lang="en-US" b="1" u="sng" dirty="0" smtClean="0"/>
              <a:t>consumption profile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b="1" u="sng" dirty="0" smtClean="0"/>
              <a:t>initial </a:t>
            </a:r>
            <a:r>
              <a:rPr lang="en-US" b="1" u="sng" dirty="0"/>
              <a:t>observation probabilities</a:t>
            </a:r>
            <a:r>
              <a:rPr lang="en-US" dirty="0"/>
              <a:t>. </a:t>
            </a:r>
          </a:p>
          <a:p>
            <a:r>
              <a:rPr lang="en-US" b="1" u="sng" dirty="0" smtClean="0"/>
              <a:t>state </a:t>
            </a:r>
            <a:r>
              <a:rPr lang="en-US" b="1" u="sng" dirty="0"/>
              <a:t>transition </a:t>
            </a:r>
            <a:r>
              <a:rPr lang="en-US" b="1" u="sng" dirty="0" smtClean="0"/>
              <a:t>probabilities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b="1" u="sng" dirty="0" smtClean="0"/>
              <a:t>uniform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0"/>
            <a:r>
              <a:rPr lang="en-US" dirty="0"/>
              <a:t>Let O</a:t>
            </a:r>
            <a:r>
              <a:rPr lang="en-US" baseline="-25000" dirty="0"/>
              <a:t>1,</a:t>
            </a:r>
            <a:r>
              <a:rPr lang="en-US" dirty="0"/>
              <a:t> O</a:t>
            </a:r>
            <a:r>
              <a:rPr lang="en-US" baseline="-25000" dirty="0"/>
              <a:t>2,</a:t>
            </a:r>
            <a:r>
              <a:rPr lang="en-US" dirty="0"/>
              <a:t> O</a:t>
            </a:r>
            <a:r>
              <a:rPr lang="en-US" baseline="-25000" dirty="0"/>
              <a:t>3,</a:t>
            </a:r>
            <a:r>
              <a:rPr lang="en-US" dirty="0"/>
              <a:t> . . . O</a:t>
            </a:r>
            <a:r>
              <a:rPr lang="en-US" baseline="-25000" dirty="0"/>
              <a:t>R</a:t>
            </a:r>
            <a:r>
              <a:rPr lang="en-US" dirty="0"/>
              <a:t> be one such sequence </a:t>
            </a:r>
            <a:r>
              <a:rPr lang="en-US" dirty="0" smtClean="0"/>
              <a:t>whose </a:t>
            </a:r>
            <a:r>
              <a:rPr lang="en-US" dirty="0"/>
              <a:t>probability of acceptance by the HMM will be: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</a:t>
            </a:r>
            <a:r>
              <a:rPr lang="en-US" baseline="-25000" dirty="0" smtClean="0"/>
              <a:t>1 </a:t>
            </a:r>
            <a:r>
              <a:rPr lang="en-US" dirty="0"/>
              <a:t>= P (O</a:t>
            </a:r>
            <a:r>
              <a:rPr lang="en-US" baseline="-25000" dirty="0"/>
              <a:t>1,</a:t>
            </a:r>
            <a:r>
              <a:rPr lang="en-US" dirty="0"/>
              <a:t> O</a:t>
            </a:r>
            <a:r>
              <a:rPr lang="en-US" baseline="-25000" dirty="0"/>
              <a:t>2,</a:t>
            </a:r>
            <a:r>
              <a:rPr lang="en-US" dirty="0"/>
              <a:t> O</a:t>
            </a:r>
            <a:r>
              <a:rPr lang="en-US" baseline="-25000" dirty="0"/>
              <a:t>3,</a:t>
            </a:r>
            <a:r>
              <a:rPr lang="en-US" dirty="0"/>
              <a:t> . . . O</a:t>
            </a:r>
            <a:r>
              <a:rPr lang="en-US" baseline="-25000" dirty="0"/>
              <a:t>R</a:t>
            </a:r>
            <a:r>
              <a:rPr lang="en-US" dirty="0"/>
              <a:t>|λ </a:t>
            </a:r>
            <a:r>
              <a:rPr lang="en-US" dirty="0" smtClean="0"/>
              <a:t>)</a:t>
            </a:r>
          </a:p>
          <a:p>
            <a:r>
              <a:rPr lang="en-US" dirty="0"/>
              <a:t>O</a:t>
            </a:r>
            <a:r>
              <a:rPr lang="en-US" baseline="-25000" dirty="0"/>
              <a:t>R+1</a:t>
            </a:r>
            <a:r>
              <a:rPr lang="en-US" dirty="0"/>
              <a:t> be the symbol </a:t>
            </a:r>
            <a:r>
              <a:rPr lang="en-US" dirty="0" smtClean="0"/>
              <a:t>generated </a:t>
            </a:r>
            <a:r>
              <a:rPr lang="en-US" dirty="0"/>
              <a:t>by a new transaction at time t+1.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</a:t>
            </a:r>
            <a:r>
              <a:rPr lang="en-US" baseline="-25000" dirty="0" smtClean="0"/>
              <a:t>2 </a:t>
            </a:r>
            <a:r>
              <a:rPr lang="en-US" dirty="0"/>
              <a:t>= P (O</a:t>
            </a:r>
            <a:r>
              <a:rPr lang="en-US" baseline="-25000" dirty="0"/>
              <a:t>2,</a:t>
            </a:r>
            <a:r>
              <a:rPr lang="en-US" dirty="0"/>
              <a:t> O</a:t>
            </a:r>
            <a:r>
              <a:rPr lang="en-US" baseline="-25000" dirty="0"/>
              <a:t>3,</a:t>
            </a:r>
            <a:r>
              <a:rPr lang="en-US" dirty="0"/>
              <a:t> . . . O</a:t>
            </a:r>
            <a:r>
              <a:rPr lang="en-US" baseline="-25000" dirty="0"/>
              <a:t>R</a:t>
            </a:r>
            <a:r>
              <a:rPr lang="en-US" dirty="0"/>
              <a:t>, O</a:t>
            </a:r>
            <a:r>
              <a:rPr lang="en-US" baseline="-25000" dirty="0"/>
              <a:t>R+1</a:t>
            </a:r>
            <a:r>
              <a:rPr lang="en-US" dirty="0"/>
              <a:t> |λ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74700"/>
            <a:ext cx="8946541" cy="5473699"/>
          </a:xfrm>
        </p:spPr>
        <p:txBody>
          <a:bodyPr/>
          <a:lstStyle/>
          <a:p>
            <a:r>
              <a:rPr lang="en-US" b="1" dirty="0" smtClean="0"/>
              <a:t>Δ</a:t>
            </a:r>
            <a:r>
              <a:rPr lang="en-US" dirty="0" smtClean="0"/>
              <a:t>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dirty="0" smtClean="0"/>
              <a:t></a:t>
            </a:r>
            <a:r>
              <a:rPr lang="en-US" b="1" baseline="-25000" dirty="0" smtClean="0"/>
              <a:t>1</a:t>
            </a:r>
            <a:r>
              <a:rPr lang="en-US" b="1" dirty="0" smtClean="0"/>
              <a:t>-</a:t>
            </a:r>
            <a:r>
              <a:rPr lang="en-US" dirty="0" smtClean="0"/>
              <a:t> </a:t>
            </a:r>
            <a:r>
              <a:rPr lang="en-US" b="1" baseline="-25000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newly added </a:t>
            </a:r>
            <a:r>
              <a:rPr lang="en-US" dirty="0" smtClean="0"/>
              <a:t>resource use </a:t>
            </a:r>
            <a:r>
              <a:rPr lang="en-US" dirty="0"/>
              <a:t>is determined to be fraudulent if the percentage change in the probability is above a threshold, that </a:t>
            </a:r>
            <a:r>
              <a:rPr lang="en-US" dirty="0" smtClean="0"/>
              <a:t>is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Δ / 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≥ Threshold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Order of Selection: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Length of observation symbol sequence -&gt; Threshold -&gt; Number of States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41" y="1602064"/>
            <a:ext cx="7275768" cy="504464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714" cy="686516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088714" cy="686516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714" cy="687511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290852" cy="68585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714" cy="688506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714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714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714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088714" cy="688506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714" cy="689530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714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670" y="1300856"/>
            <a:ext cx="755374" cy="4516847"/>
          </a:xfrm>
        </p:spPr>
        <p:txBody>
          <a:bodyPr/>
          <a:lstStyle/>
          <a:p>
            <a:r>
              <a:rPr lang="en-US" dirty="0" smtClean="0"/>
              <a:t>MAPP I 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16209" cy="688506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516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714" y="6134250"/>
            <a:ext cx="2103286" cy="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435</Words>
  <Application>Microsoft Office PowerPoint</Application>
  <PresentationFormat>Widescreen</PresentationFormat>
  <Paragraphs>52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Ion</vt:lpstr>
      <vt:lpstr>Security in Cloud</vt:lpstr>
      <vt:lpstr>PowerPoint Presentation</vt:lpstr>
      <vt:lpstr>PowerPoint Presentation</vt:lpstr>
      <vt:lpstr>MAPP I 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OF USER ANOMALY LEVEL</vt:lpstr>
      <vt:lpstr>PowerPoint Presentation</vt:lpstr>
      <vt:lpstr>PowerPoint Presentation</vt:lpstr>
      <vt:lpstr>Examples: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Traditional Systems:</vt:lpstr>
      <vt:lpstr>Problem:</vt:lpstr>
      <vt:lpstr>Hidden Markov Model</vt:lpstr>
      <vt:lpstr>MODEL:</vt:lpstr>
      <vt:lpstr>PowerPoint Presentation</vt:lpstr>
      <vt:lpstr>PowerPoint Presentation</vt:lpstr>
      <vt:lpstr>PowerPoint Presentation</vt:lpstr>
      <vt:lpstr>STATISTICS: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Cloud</dc:title>
  <dc:creator>Deepak Surana</dc:creator>
  <cp:lastModifiedBy>Deepak Surana</cp:lastModifiedBy>
  <cp:revision>21</cp:revision>
  <dcterms:created xsi:type="dcterms:W3CDTF">2015-09-09T00:13:03Z</dcterms:created>
  <dcterms:modified xsi:type="dcterms:W3CDTF">2016-02-08T16:27:56Z</dcterms:modified>
</cp:coreProperties>
</file>