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2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4419600" cy="1600327"/>
          </a:xfrm>
        </p:spPr>
        <p:txBody>
          <a:bodyPr/>
          <a:lstStyle/>
          <a:p>
            <a:r>
              <a:rPr lang="en-US" dirty="0" smtClean="0"/>
              <a:t>SDN as a SAAS in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0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590800"/>
            <a:ext cx="3200400" cy="1139952"/>
          </a:xfrm>
        </p:spPr>
        <p:txBody>
          <a:bodyPr/>
          <a:lstStyle/>
          <a:p>
            <a:r>
              <a:rPr lang="en-US" dirty="0" smtClean="0"/>
              <a:t>What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SDN </a:t>
            </a:r>
            <a:r>
              <a:rPr lang="en-US" dirty="0" smtClean="0"/>
              <a:t>Benefits.</a:t>
            </a:r>
          </a:p>
          <a:p>
            <a:r>
              <a:rPr lang="en-US" dirty="0" smtClean="0"/>
              <a:t>Reference model.</a:t>
            </a:r>
          </a:p>
          <a:p>
            <a:r>
              <a:rPr lang="en-US" dirty="0" smtClean="0"/>
              <a:t>Challenges to SDN.</a:t>
            </a:r>
          </a:p>
          <a:p>
            <a:r>
              <a:rPr lang="en-US" dirty="0" smtClean="0"/>
              <a:t>Centralized vs Distributed.</a:t>
            </a:r>
          </a:p>
          <a:p>
            <a:r>
              <a:rPr lang="en-US" dirty="0" smtClean="0"/>
              <a:t>SDN for Cloud Computing.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SDN architecture,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control and data planes are decoupled, </a:t>
            </a:r>
            <a:endParaRPr lang="en-US" dirty="0" smtClean="0"/>
          </a:p>
          <a:p>
            <a:r>
              <a:rPr lang="en-US" dirty="0" smtClean="0"/>
              <a:t>Network intelligence </a:t>
            </a:r>
            <a:r>
              <a:rPr lang="en-US" dirty="0"/>
              <a:t>and state are logically centralized,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underlying network </a:t>
            </a:r>
            <a:r>
              <a:rPr lang="en-US" dirty="0" smtClean="0"/>
              <a:t>infrastructure is </a:t>
            </a:r>
            <a:r>
              <a:rPr lang="en-US" dirty="0"/>
              <a:t>abstracted from the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network administrator can shape traffic from a centralized control console without having to touch individual switches.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DejaVu Sans" pitchFamily="2"/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OpenFlow Project </a:t>
            </a:r>
            <a:r>
              <a:rPr lang="en-US" dirty="0" smtClean="0">
                <a:solidFill>
                  <a:schemeClr val="tx1"/>
                </a:solidFill>
              </a:rPr>
              <a:t>(2008)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First </a:t>
            </a:r>
            <a:r>
              <a:rPr lang="en-US" dirty="0">
                <a:solidFill>
                  <a:schemeClr val="tx1"/>
                </a:solidFill>
              </a:rPr>
              <a:t>step of achieving SDN’s main concepts (separation of control and programmable networks) in packet switched </a:t>
            </a:r>
            <a:r>
              <a:rPr lang="en-US" dirty="0" smtClean="0">
                <a:solidFill>
                  <a:schemeClr val="tx1"/>
                </a:solidFill>
              </a:rPr>
              <a:t>networks. 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OpenFlow architecture consists of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274320" lvl="1" indent="-274320">
              <a:spcAft>
                <a:spcPts val="600"/>
              </a:spcAft>
            </a:pPr>
            <a:r>
              <a:rPr lang="en-US" sz="2400" dirty="0"/>
              <a:t>A Flow Table in each switch.</a:t>
            </a:r>
          </a:p>
          <a:p>
            <a:pPr marL="274320" lvl="1" indent="-274320">
              <a:spcAft>
                <a:spcPts val="600"/>
              </a:spcAft>
            </a:pPr>
            <a:r>
              <a:rPr lang="en-US" sz="2400" dirty="0"/>
              <a:t>A Secure Channel that </a:t>
            </a:r>
            <a:r>
              <a:rPr lang="en-US" sz="2400" dirty="0" smtClean="0"/>
              <a:t>connects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>the switch to the controller.</a:t>
            </a:r>
          </a:p>
          <a:p>
            <a:pPr marL="274320" lvl="1" indent="-274320">
              <a:spcAft>
                <a:spcPts val="600"/>
              </a:spcAft>
            </a:pPr>
            <a:r>
              <a:rPr lang="en-US" sz="2400" dirty="0"/>
              <a:t>The OpenFlow Protocol.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31700"/>
            <a:ext cx="4433425" cy="3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50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Enhancing </a:t>
            </a:r>
            <a:r>
              <a:rPr lang="en-US" dirty="0" smtClean="0"/>
              <a:t>Configuration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Unification of </a:t>
            </a:r>
            <a:r>
              <a:rPr lang="en-US" dirty="0"/>
              <a:t>the control plane over all kinds of network </a:t>
            </a:r>
            <a:r>
              <a:rPr lang="en-US" dirty="0" smtClean="0"/>
              <a:t>devices, renders it </a:t>
            </a:r>
            <a:r>
              <a:rPr lang="en-US" dirty="0"/>
              <a:t>possible to configure network devices from a single point, automatically via </a:t>
            </a:r>
            <a:r>
              <a:rPr lang="en-US" dirty="0" smtClean="0"/>
              <a:t>software controlling</a:t>
            </a:r>
            <a:r>
              <a:rPr lang="en-US" dirty="0"/>
              <a:t>.</a:t>
            </a:r>
          </a:p>
          <a:p>
            <a:r>
              <a:rPr lang="en-US" dirty="0" smtClean="0"/>
              <a:t>Improving Performance : 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dirty="0" smtClean="0"/>
              <a:t>entralized </a:t>
            </a:r>
            <a:r>
              <a:rPr lang="en-US" dirty="0"/>
              <a:t>control with a global network view and </a:t>
            </a:r>
            <a:r>
              <a:rPr lang="en-US" dirty="0" smtClean="0"/>
              <a:t>cross-layer communication helps in performance optimization.</a:t>
            </a:r>
          </a:p>
          <a:p>
            <a:r>
              <a:rPr lang="en-US" dirty="0" smtClean="0"/>
              <a:t>Encouraging Innovation :</a:t>
            </a:r>
          </a:p>
          <a:p>
            <a:pPr marL="0" indent="0">
              <a:buNone/>
            </a:pPr>
            <a:r>
              <a:rPr lang="en-US" dirty="0"/>
              <a:t>	SDN encourages innovation by providing a programmable </a:t>
            </a:r>
            <a:r>
              <a:rPr lang="en-US" dirty="0" smtClean="0"/>
              <a:t>network platform </a:t>
            </a:r>
            <a:r>
              <a:rPr lang="en-US" dirty="0"/>
              <a:t>to implement, experiment, and deploy new ideas, new </a:t>
            </a:r>
            <a:r>
              <a:rPr lang="en-US" dirty="0" smtClean="0"/>
              <a:t>applications </a:t>
            </a:r>
            <a:r>
              <a:rPr lang="en-US" dirty="0"/>
              <a:t>conveniently and </a:t>
            </a:r>
            <a:r>
              <a:rPr lang="en-US" dirty="0" smtClean="0"/>
              <a:t>flexibly.</a:t>
            </a:r>
          </a:p>
        </p:txBody>
      </p:sp>
    </p:spTree>
    <p:extLst>
      <p:ext uri="{BB962C8B-B14F-4D97-AF65-F5344CB8AC3E}">
        <p14:creationId xmlns:p14="http://schemas.microsoft.com/office/powerpoint/2010/main" val="365552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Reference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layers :</a:t>
            </a:r>
          </a:p>
          <a:p>
            <a:r>
              <a:rPr lang="en-US" dirty="0"/>
              <a:t>I</a:t>
            </a:r>
            <a:r>
              <a:rPr lang="en-US" dirty="0" smtClean="0"/>
              <a:t>nfrastructure layer.</a:t>
            </a:r>
          </a:p>
          <a:p>
            <a:r>
              <a:rPr lang="en-US" dirty="0"/>
              <a:t>C</a:t>
            </a:r>
            <a:r>
              <a:rPr lang="en-US" dirty="0" smtClean="0"/>
              <a:t>ontrol layer.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pplication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infrastructure layer consists of switching devices </a:t>
            </a:r>
            <a:r>
              <a:rPr lang="en-US" dirty="0" smtClean="0"/>
              <a:t>in </a:t>
            </a:r>
            <a:r>
              <a:rPr lang="en-US" dirty="0"/>
              <a:t>the data </a:t>
            </a:r>
            <a:r>
              <a:rPr lang="en-US" dirty="0" smtClean="0"/>
              <a:t>plane which,</a:t>
            </a:r>
          </a:p>
          <a:p>
            <a:r>
              <a:rPr lang="en-US" dirty="0" smtClean="0"/>
              <a:t>collects </a:t>
            </a:r>
            <a:r>
              <a:rPr lang="en-US" dirty="0"/>
              <a:t>network status, storing them </a:t>
            </a:r>
            <a:r>
              <a:rPr lang="en-US" dirty="0" smtClean="0"/>
              <a:t>temporally in </a:t>
            </a:r>
            <a:r>
              <a:rPr lang="en-US" dirty="0"/>
              <a:t>local devices and sending them to controllers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</a:t>
            </a:r>
            <a:r>
              <a:rPr lang="en-US" dirty="0"/>
              <a:t>packets based on rules provided by a controller.</a:t>
            </a:r>
          </a:p>
        </p:txBody>
      </p:sp>
    </p:spTree>
    <p:extLst>
      <p:ext uri="{BB962C8B-B14F-4D97-AF65-F5344CB8AC3E}">
        <p14:creationId xmlns:p14="http://schemas.microsoft.com/office/powerpoint/2010/main" val="360192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control </a:t>
            </a:r>
            <a:r>
              <a:rPr lang="en-US" dirty="0" smtClean="0"/>
              <a:t>layer,</a:t>
            </a:r>
          </a:p>
          <a:p>
            <a:r>
              <a:rPr lang="en-US" dirty="0"/>
              <a:t>specifies functions for controllers to access functions </a:t>
            </a:r>
            <a:r>
              <a:rPr lang="en-US" dirty="0" smtClean="0"/>
              <a:t>provided by </a:t>
            </a:r>
            <a:r>
              <a:rPr lang="en-US" dirty="0"/>
              <a:t>switching devices.</a:t>
            </a:r>
            <a:r>
              <a:rPr lang="en-US" dirty="0" smtClean="0"/>
              <a:t> </a:t>
            </a:r>
          </a:p>
          <a:p>
            <a:r>
              <a:rPr lang="en-US" dirty="0"/>
              <a:t>provides service access points in </a:t>
            </a:r>
            <a:r>
              <a:rPr lang="en-US" dirty="0" smtClean="0"/>
              <a:t>various forms</a:t>
            </a:r>
            <a:r>
              <a:rPr lang="en-US" dirty="0"/>
              <a:t>, for example, an Application Programming Interface (API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application layer contains SDN applications designed to fulfill user requirements.</a:t>
            </a:r>
          </a:p>
          <a:p>
            <a:r>
              <a:rPr lang="en-US" dirty="0"/>
              <a:t>Through the programmable platform provided by the control layer, SDN </a:t>
            </a:r>
            <a:r>
              <a:rPr lang="en-US" dirty="0" smtClean="0"/>
              <a:t>applications are </a:t>
            </a:r>
            <a:r>
              <a:rPr lang="en-US" dirty="0"/>
              <a:t>able to access and control switching devices at the infrastructure layer.</a:t>
            </a:r>
          </a:p>
        </p:txBody>
      </p:sp>
    </p:spTree>
    <p:extLst>
      <p:ext uri="{BB962C8B-B14F-4D97-AF65-F5344CB8AC3E}">
        <p14:creationId xmlns:p14="http://schemas.microsoft.com/office/powerpoint/2010/main" val="156038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Switching </a:t>
            </a:r>
            <a:r>
              <a:rPr lang="en-US" dirty="0" smtClean="0"/>
              <a:t>Devices : </a:t>
            </a:r>
          </a:p>
          <a:p>
            <a:r>
              <a:rPr lang="en-US" dirty="0" smtClean="0"/>
              <a:t>have data plane and control plane.</a:t>
            </a:r>
          </a:p>
          <a:p>
            <a:r>
              <a:rPr lang="en-US" dirty="0"/>
              <a:t>responsible for gathering and reporting </a:t>
            </a:r>
            <a:r>
              <a:rPr lang="en-US" dirty="0" smtClean="0"/>
              <a:t>network status </a:t>
            </a:r>
            <a:r>
              <a:rPr lang="en-US" dirty="0"/>
              <a:t>as well as processing packets based on imposed forwarding rules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Transmission Media :</a:t>
            </a:r>
          </a:p>
          <a:p>
            <a:r>
              <a:rPr lang="en-US" dirty="0" smtClean="0"/>
              <a:t>Wireless Radio – Software Defined </a:t>
            </a:r>
            <a:r>
              <a:rPr lang="en-US" dirty="0"/>
              <a:t>Radio (</a:t>
            </a:r>
            <a:r>
              <a:rPr lang="en-US" dirty="0" smtClean="0"/>
              <a:t>SDR) permits </a:t>
            </a:r>
            <a:r>
              <a:rPr lang="en-US" dirty="0"/>
              <a:t>control of wireless transmission strategy via software</a:t>
            </a:r>
            <a:r>
              <a:rPr lang="en-US" dirty="0" smtClean="0"/>
              <a:t>.</a:t>
            </a:r>
          </a:p>
          <a:p>
            <a:r>
              <a:rPr lang="en-US" dirty="0"/>
              <a:t>Optical </a:t>
            </a:r>
            <a:r>
              <a:rPr lang="en-US" dirty="0" smtClean="0"/>
              <a:t>Fibers – Reconfigurability and </a:t>
            </a:r>
            <a:r>
              <a:rPr lang="en-US" dirty="0"/>
              <a:t>single unified control plane over packet and optical networks.</a:t>
            </a:r>
          </a:p>
        </p:txBody>
      </p:sp>
    </p:spTree>
    <p:extLst>
      <p:ext uri="{BB962C8B-B14F-4D97-AF65-F5344CB8AC3E}">
        <p14:creationId xmlns:p14="http://schemas.microsoft.com/office/powerpoint/2010/main" val="425566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 </a:t>
            </a:r>
            <a:r>
              <a:rPr lang="en-US" dirty="0" smtClean="0"/>
              <a:t>Design :</a:t>
            </a:r>
          </a:p>
          <a:p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status and updates packet </a:t>
            </a:r>
            <a:r>
              <a:rPr lang="en-US" dirty="0" smtClean="0"/>
              <a:t>forwarding rules </a:t>
            </a:r>
            <a:r>
              <a:rPr lang="en-US" dirty="0"/>
              <a:t>to switching </a:t>
            </a:r>
            <a:r>
              <a:rPr lang="en-US" dirty="0" smtClean="0"/>
              <a:t>devices through </a:t>
            </a:r>
            <a:r>
              <a:rPr lang="en-US" dirty="0"/>
              <a:t>south-bound </a:t>
            </a:r>
            <a:r>
              <a:rPr lang="en-US" dirty="0" smtClean="0"/>
              <a:t>interface.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eceiving </a:t>
            </a:r>
            <a:r>
              <a:rPr lang="en-US" dirty="0"/>
              <a:t>policies described in high level </a:t>
            </a:r>
            <a:r>
              <a:rPr lang="en-US" dirty="0" smtClean="0"/>
              <a:t>languages and </a:t>
            </a:r>
            <a:r>
              <a:rPr lang="en-US" dirty="0"/>
              <a:t>providing a synchronized global </a:t>
            </a:r>
            <a:r>
              <a:rPr lang="en-US" dirty="0" smtClean="0"/>
              <a:t>view through north-bound interface.</a:t>
            </a:r>
          </a:p>
          <a:p>
            <a:endParaRPr lang="en-US" dirty="0"/>
          </a:p>
        </p:txBody>
      </p:sp>
      <p:pic>
        <p:nvPicPr>
          <p:cNvPr id="2050" name="Picture 2" descr="C:\Users\Deepak\Desktop\control lay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4419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2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Policy and Rule Validation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Validation of rules between multiple controllers and application.</a:t>
            </a:r>
          </a:p>
          <a:p>
            <a:r>
              <a:rPr lang="en-US" dirty="0" smtClean="0"/>
              <a:t>Checking of rules on any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Control Layer Performance </a:t>
            </a:r>
            <a:r>
              <a:rPr lang="en-US" dirty="0" smtClean="0"/>
              <a:t>:</a:t>
            </a:r>
          </a:p>
          <a:p>
            <a:r>
              <a:rPr lang="en-US" dirty="0"/>
              <a:t>C</a:t>
            </a:r>
            <a:r>
              <a:rPr lang="en-US" dirty="0" smtClean="0"/>
              <a:t>onstrained </a:t>
            </a:r>
            <a:r>
              <a:rPr lang="en-US" dirty="0"/>
              <a:t>by the scalability of centralized controllers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Bandwidth </a:t>
            </a:r>
            <a:r>
              <a:rPr lang="en-US" dirty="0"/>
              <a:t>consumption and latency of frequent </a:t>
            </a:r>
            <a:r>
              <a:rPr lang="en-US" dirty="0" smtClean="0"/>
              <a:t>communication while </a:t>
            </a:r>
            <a:r>
              <a:rPr lang="en-US" dirty="0"/>
              <a:t>r</a:t>
            </a:r>
            <a:r>
              <a:rPr lang="en-US" dirty="0" smtClean="0"/>
              <a:t>ule updation </a:t>
            </a:r>
            <a:r>
              <a:rPr lang="en-US" dirty="0"/>
              <a:t>and network status </a:t>
            </a:r>
            <a:r>
              <a:rPr lang="en-US" dirty="0" smtClean="0"/>
              <a:t>collection.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Covered So Far …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</a:p>
          <a:p>
            <a:r>
              <a:rPr lang="en-US" dirty="0" smtClean="0"/>
              <a:t>Types of Services.</a:t>
            </a:r>
          </a:p>
          <a:p>
            <a:r>
              <a:rPr lang="en-US" dirty="0" smtClean="0"/>
              <a:t>SAAS.</a:t>
            </a:r>
          </a:p>
          <a:p>
            <a:r>
              <a:rPr lang="en-US" dirty="0" smtClean="0"/>
              <a:t>SDN.</a:t>
            </a:r>
          </a:p>
          <a:p>
            <a:r>
              <a:rPr lang="en-US" dirty="0" smtClean="0"/>
              <a:t>Concept of SDN.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7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Adaptive </a:t>
            </a:r>
            <a:r>
              <a:rPr lang="en-US" dirty="0" smtClean="0"/>
              <a:t>Routing :</a:t>
            </a:r>
          </a:p>
          <a:p>
            <a:r>
              <a:rPr lang="en-US" dirty="0"/>
              <a:t>feeding applications with timely </a:t>
            </a:r>
            <a:r>
              <a:rPr lang="en-US" dirty="0" smtClean="0"/>
              <a:t>global network </a:t>
            </a:r>
            <a:r>
              <a:rPr lang="en-US" dirty="0" smtClean="0"/>
              <a:t>status information.</a:t>
            </a:r>
            <a:endParaRPr lang="en-US" dirty="0" smtClean="0"/>
          </a:p>
          <a:p>
            <a:r>
              <a:rPr lang="en-US" dirty="0" smtClean="0"/>
              <a:t>permitting </a:t>
            </a:r>
            <a:r>
              <a:rPr lang="en-US" dirty="0"/>
              <a:t>applications to adaptively control a network.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Load Balancing : </a:t>
            </a:r>
            <a:r>
              <a:rPr lang="en-US" dirty="0"/>
              <a:t>increase throughput, reduce response time, and avoid overloading of network</a:t>
            </a:r>
            <a:r>
              <a:rPr lang="en-US" dirty="0" smtClean="0"/>
              <a:t>.</a:t>
            </a:r>
          </a:p>
          <a:p>
            <a:pPr marL="457200" indent="-457200">
              <a:buAutoNum type="arabicParenR"/>
            </a:pPr>
            <a:r>
              <a:rPr lang="en-US" dirty="0" smtClean="0"/>
              <a:t>Cross-Layer Design : </a:t>
            </a:r>
            <a:r>
              <a:rPr lang="en-US" dirty="0"/>
              <a:t>enhance integration of entities at different layers in a layered </a:t>
            </a:r>
            <a:r>
              <a:rPr lang="en-US" dirty="0" smtClean="0"/>
              <a:t>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4778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Boundless Roaming </a:t>
            </a:r>
            <a:r>
              <a:rPr lang="en-US" dirty="0" smtClean="0"/>
              <a:t>:</a:t>
            </a:r>
          </a:p>
          <a:p>
            <a:r>
              <a:rPr lang="en-US" dirty="0"/>
              <a:t>common unified control </a:t>
            </a:r>
            <a:r>
              <a:rPr lang="en-US" dirty="0" smtClean="0"/>
              <a:t>plane.</a:t>
            </a:r>
          </a:p>
          <a:p>
            <a:r>
              <a:rPr lang="en-US" dirty="0"/>
              <a:t>boundless mobility with seamless wireless connection </a:t>
            </a:r>
            <a:r>
              <a:rPr lang="en-US" dirty="0" smtClean="0"/>
              <a:t>handover.</a:t>
            </a:r>
          </a:p>
          <a:p>
            <a:r>
              <a:rPr lang="en-US" dirty="0"/>
              <a:t>connections may be handed over from one base station to </a:t>
            </a:r>
            <a:r>
              <a:rPr lang="en-US" dirty="0" smtClean="0"/>
              <a:t>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Network </a:t>
            </a:r>
            <a:r>
              <a:rPr lang="en-US" dirty="0" smtClean="0"/>
              <a:t>Maintenance : </a:t>
            </a:r>
          </a:p>
          <a:p>
            <a:r>
              <a:rPr lang="en-US" dirty="0"/>
              <a:t>central control </a:t>
            </a:r>
            <a:r>
              <a:rPr lang="en-US" dirty="0" smtClean="0"/>
              <a:t>of an </a:t>
            </a:r>
            <a:r>
              <a:rPr lang="en-US" dirty="0"/>
              <a:t>SDN implementation can directly resolve network failures with shorter </a:t>
            </a:r>
            <a:r>
              <a:rPr lang="en-US" dirty="0" smtClean="0"/>
              <a:t>routing convergence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Network Security </a:t>
            </a:r>
            <a:r>
              <a:rPr lang="en-US" dirty="0" smtClean="0"/>
              <a:t>:</a:t>
            </a:r>
          </a:p>
          <a:p>
            <a:r>
              <a:rPr lang="en-US" dirty="0"/>
              <a:t>SDN allows analysis of traffic </a:t>
            </a:r>
            <a:r>
              <a:rPr lang="en-US" dirty="0" smtClean="0"/>
              <a:t>patterns.</a:t>
            </a:r>
          </a:p>
          <a:p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/>
              <a:t>of </a:t>
            </a:r>
            <a:r>
              <a:rPr lang="en-US" dirty="0" smtClean="0"/>
              <a:t>interest can </a:t>
            </a:r>
            <a:r>
              <a:rPr lang="en-US" dirty="0"/>
              <a:t>be explicitly directed to Intrusion Prevention Systems (IPSs</a:t>
            </a:r>
            <a:r>
              <a:rPr lang="en-US" dirty="0" smtClean="0"/>
              <a:t>).</a:t>
            </a:r>
          </a:p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/>
              <a:t>packet </a:t>
            </a:r>
            <a:r>
              <a:rPr lang="en-US" dirty="0" smtClean="0"/>
              <a:t>forwarding rules </a:t>
            </a:r>
            <a:r>
              <a:rPr lang="en-US" dirty="0"/>
              <a:t>to block the attack </a:t>
            </a:r>
            <a:r>
              <a:rPr lang="en-US" dirty="0" smtClean="0"/>
              <a:t>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2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3237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Network Virtualization : </a:t>
            </a:r>
          </a:p>
          <a:p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multiple heterogeneous network architectures to cohabit on a shared </a:t>
            </a:r>
            <a:r>
              <a:rPr lang="en-US" dirty="0" smtClean="0"/>
              <a:t>infrastructure.</a:t>
            </a:r>
          </a:p>
          <a:p>
            <a:r>
              <a:rPr lang="en-US" dirty="0"/>
              <a:t>FlowVisor is located between guest controllers and switching devices acting </a:t>
            </a:r>
            <a:r>
              <a:rPr lang="en-US" dirty="0" smtClean="0"/>
              <a:t>as a </a:t>
            </a:r>
            <a:r>
              <a:rPr lang="en-US" dirty="0"/>
              <a:t>transparent proxy to filter control messages such that a guest controller can </a:t>
            </a:r>
            <a:r>
              <a:rPr lang="en-US" dirty="0" smtClean="0"/>
              <a:t>only see </a:t>
            </a:r>
            <a:r>
              <a:rPr lang="en-US" dirty="0"/>
              <a:t>and manipulate its own virtual network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49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PERFORMANCE VS. </a:t>
            </a:r>
            <a:r>
              <a:rPr lang="en-US" dirty="0" smtClean="0"/>
              <a:t>FLEXIBILITY</a:t>
            </a:r>
          </a:p>
          <a:p>
            <a:r>
              <a:rPr lang="en-US" dirty="0" smtClean="0"/>
              <a:t>Performance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processing </a:t>
            </a:r>
            <a:r>
              <a:rPr lang="en-US" dirty="0"/>
              <a:t>speed of the network </a:t>
            </a:r>
            <a:r>
              <a:rPr lang="en-US" dirty="0" smtClean="0"/>
              <a:t>node considering </a:t>
            </a:r>
            <a:r>
              <a:rPr lang="en-US" dirty="0"/>
              <a:t>both throughput and latency. </a:t>
            </a:r>
            <a:endParaRPr lang="en-US" dirty="0" smtClean="0"/>
          </a:p>
          <a:p>
            <a:r>
              <a:rPr lang="en-US" dirty="0" smtClean="0"/>
              <a:t>Flexibility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capability to change </a:t>
            </a:r>
            <a:r>
              <a:rPr lang="en-US" dirty="0"/>
              <a:t>and/or accept a new set of instructions in order to alter functional behavior</a:t>
            </a:r>
            <a:r>
              <a:rPr lang="en-US" dirty="0" smtClean="0"/>
              <a:t>.</a:t>
            </a:r>
          </a:p>
          <a:p>
            <a:r>
              <a:rPr lang="en-US" dirty="0"/>
              <a:t>Use of general-purpose </a:t>
            </a:r>
            <a:r>
              <a:rPr lang="en-US" dirty="0" smtClean="0"/>
              <a:t>processors, provides </a:t>
            </a:r>
            <a:r>
              <a:rPr lang="en-US" dirty="0"/>
              <a:t>high flexibility. High-level </a:t>
            </a:r>
            <a:r>
              <a:rPr lang="en-US" dirty="0" smtClean="0"/>
              <a:t>programming languages enable </a:t>
            </a:r>
            <a:r>
              <a:rPr lang="en-US" dirty="0"/>
              <a:t>the highest design </a:t>
            </a:r>
            <a:r>
              <a:rPr lang="en-US" dirty="0" smtClean="0"/>
              <a:t>abstraction </a:t>
            </a:r>
            <a:r>
              <a:rPr lang="en-US" dirty="0"/>
              <a:t>and </a:t>
            </a:r>
            <a:r>
              <a:rPr lang="en-US" dirty="0" smtClean="0"/>
              <a:t>development of packet processing functions.</a:t>
            </a:r>
          </a:p>
          <a:p>
            <a:r>
              <a:rPr lang="en-US" dirty="0" smtClean="0"/>
              <a:t>Limitation is </a:t>
            </a:r>
            <a:r>
              <a:rPr lang="en-US" dirty="0"/>
              <a:t>its performance and power </a:t>
            </a:r>
            <a:r>
              <a:rPr lang="en-US" dirty="0" smtClean="0"/>
              <a:t>dissipation.</a:t>
            </a:r>
          </a:p>
          <a:p>
            <a:r>
              <a:rPr lang="en-US" dirty="0" smtClean="0"/>
              <a:t>So, hybrid approach will be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3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SCALABILITY</a:t>
            </a:r>
          </a:p>
          <a:p>
            <a:r>
              <a:rPr lang="en-US" dirty="0"/>
              <a:t>L</a:t>
            </a:r>
            <a:r>
              <a:rPr lang="en-US" dirty="0" smtClean="0"/>
              <a:t>atency </a:t>
            </a:r>
            <a:r>
              <a:rPr lang="en-US" dirty="0"/>
              <a:t>introduced by </a:t>
            </a:r>
            <a:r>
              <a:rPr lang="en-US" dirty="0" smtClean="0"/>
              <a:t>exchanging network </a:t>
            </a:r>
            <a:r>
              <a:rPr lang="en-US" dirty="0"/>
              <a:t>information between multiple nodes and a single </a:t>
            </a:r>
            <a:r>
              <a:rPr lang="en-US" dirty="0" smtClean="0"/>
              <a:t>controller.</a:t>
            </a:r>
          </a:p>
          <a:p>
            <a:r>
              <a:rPr lang="en-US" dirty="0" smtClean="0"/>
              <a:t>Communication of SDN </a:t>
            </a:r>
            <a:r>
              <a:rPr lang="en-US" dirty="0"/>
              <a:t>controllers </a:t>
            </a:r>
            <a:r>
              <a:rPr lang="en-US" dirty="0" smtClean="0"/>
              <a:t>with </a:t>
            </a:r>
            <a:r>
              <a:rPr lang="en-US" dirty="0"/>
              <a:t>other controllers using the </a:t>
            </a:r>
            <a:r>
              <a:rPr lang="en-US" dirty="0" smtClean="0"/>
              <a:t>east and </a:t>
            </a:r>
            <a:r>
              <a:rPr lang="en-US" dirty="0"/>
              <a:t>westbound APIs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/>
              <a:t>and operation of the </a:t>
            </a:r>
            <a:r>
              <a:rPr lang="en-US" dirty="0" smtClean="0"/>
              <a:t>controller back-end </a:t>
            </a:r>
            <a:r>
              <a:rPr lang="en-US" dirty="0"/>
              <a:t>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specific solution to </a:t>
            </a:r>
            <a:r>
              <a:rPr lang="en-US" dirty="0" smtClean="0"/>
              <a:t>controller scalability </a:t>
            </a:r>
            <a:r>
              <a:rPr lang="en-US" dirty="0"/>
              <a:t>is </a:t>
            </a:r>
            <a:r>
              <a:rPr lang="en-US" dirty="0" smtClean="0"/>
              <a:t>HyperFlow, that </a:t>
            </a:r>
            <a:r>
              <a:rPr lang="en-US" dirty="0"/>
              <a:t>sits on NOX and allows the network </a:t>
            </a:r>
            <a:r>
              <a:rPr lang="en-US" dirty="0" smtClean="0"/>
              <a:t>operators to </a:t>
            </a:r>
            <a:r>
              <a:rPr lang="en-US" dirty="0"/>
              <a:t>have as many controllers as required. All the controllers share the same </a:t>
            </a:r>
            <a:r>
              <a:rPr lang="en-US" dirty="0" smtClean="0"/>
              <a:t>consistent network-wide </a:t>
            </a:r>
            <a:r>
              <a:rPr lang="en-US" dirty="0"/>
              <a:t>view.</a:t>
            </a:r>
          </a:p>
        </p:txBody>
      </p:sp>
    </p:spTree>
    <p:extLst>
      <p:ext uri="{BB962C8B-B14F-4D97-AF65-F5344CB8AC3E}">
        <p14:creationId xmlns:p14="http://schemas.microsoft.com/office/powerpoint/2010/main" val="2493943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SECURITY</a:t>
            </a:r>
          </a:p>
          <a:p>
            <a:r>
              <a:rPr lang="en-US" dirty="0" smtClean="0"/>
              <a:t>authentication </a:t>
            </a:r>
            <a:r>
              <a:rPr lang="en-US" dirty="0"/>
              <a:t>and authorization mechanisms, </a:t>
            </a:r>
            <a:r>
              <a:rPr lang="en-US" dirty="0" smtClean="0"/>
              <a:t>in a </a:t>
            </a:r>
            <a:r>
              <a:rPr lang="en-US" dirty="0"/>
              <a:t>multi-tenant setting, that would allow protection of resources of multiple </a:t>
            </a:r>
            <a:r>
              <a:rPr lang="en-US" dirty="0" smtClean="0"/>
              <a:t>organizations accessing </a:t>
            </a:r>
            <a:r>
              <a:rPr lang="en-US" dirty="0"/>
              <a:t>the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controllers are a particularly </a:t>
            </a:r>
            <a:r>
              <a:rPr lang="en-US" dirty="0" smtClean="0"/>
              <a:t>attractive target </a:t>
            </a:r>
            <a:r>
              <a:rPr lang="en-US" dirty="0"/>
              <a:t>for </a:t>
            </a:r>
            <a:r>
              <a:rPr lang="en-US" dirty="0" smtClean="0"/>
              <a:t>attack, </a:t>
            </a:r>
            <a:r>
              <a:rPr lang="en-US" dirty="0"/>
              <a:t>open to unauthorized access </a:t>
            </a:r>
            <a:r>
              <a:rPr lang="en-US" dirty="0" smtClean="0"/>
              <a:t>and exploitation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INTEROPERABILITY</a:t>
            </a:r>
          </a:p>
          <a:p>
            <a:r>
              <a:rPr lang="en-US" dirty="0"/>
              <a:t>C</a:t>
            </a:r>
            <a:r>
              <a:rPr lang="en-US" dirty="0" smtClean="0"/>
              <a:t>oexistence </a:t>
            </a:r>
            <a:r>
              <a:rPr lang="en-US" dirty="0"/>
              <a:t>of SDN and the </a:t>
            </a:r>
            <a:r>
              <a:rPr lang="en-US" dirty="0" smtClean="0"/>
              <a:t>legacy equipment.</a:t>
            </a:r>
          </a:p>
          <a:p>
            <a:r>
              <a:rPr lang="en-US" dirty="0"/>
              <a:t>A</a:t>
            </a:r>
            <a:r>
              <a:rPr lang="en-US" dirty="0" smtClean="0"/>
              <a:t>ppropriate </a:t>
            </a:r>
            <a:r>
              <a:rPr lang="en-US" dirty="0"/>
              <a:t>protocol that both </a:t>
            </a:r>
            <a:r>
              <a:rPr lang="en-US" dirty="0" smtClean="0"/>
              <a:t>introduces the </a:t>
            </a:r>
            <a:r>
              <a:rPr lang="en-US" dirty="0"/>
              <a:t>requirements for SDN communication interfaces and provides backward </a:t>
            </a:r>
            <a:r>
              <a:rPr lang="en-US" dirty="0" smtClean="0"/>
              <a:t>compatibility with </a:t>
            </a:r>
            <a:r>
              <a:rPr lang="en-US" dirty="0"/>
              <a:t>existing IP routing and multiprotocol label switching (MPLS) </a:t>
            </a:r>
            <a:r>
              <a:rPr lang="en-US" dirty="0" smtClean="0"/>
              <a:t>control plane </a:t>
            </a:r>
            <a:r>
              <a:rPr lang="en-US" dirty="0"/>
              <a:t>technologies.</a:t>
            </a:r>
          </a:p>
        </p:txBody>
      </p:sp>
    </p:spTree>
    <p:extLst>
      <p:ext uri="{BB962C8B-B14F-4D97-AF65-F5344CB8AC3E}">
        <p14:creationId xmlns:p14="http://schemas.microsoft.com/office/powerpoint/2010/main" val="421922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Centralized vs. Distributed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In the centralized model, a centralized manager with a single controller talks to distributed data planes. </a:t>
            </a:r>
            <a:endParaRPr lang="en-US" dirty="0" smtClean="0"/>
          </a:p>
          <a:p>
            <a:r>
              <a:rPr lang="en-US" dirty="0"/>
              <a:t>The route and data flow definitions are all done within that centralized manager. </a:t>
            </a:r>
            <a:endParaRPr lang="en-US" dirty="0" smtClean="0"/>
          </a:p>
          <a:p>
            <a:r>
              <a:rPr lang="en-US" dirty="0" smtClean="0"/>
              <a:t>Issues with scaling.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3075" name="Picture 3" descr="C:\Users\Deepak\Desktop\central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02" y="3352800"/>
            <a:ext cx="4648200" cy="306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In the distributed model, a centralized manager talks </a:t>
            </a:r>
            <a:r>
              <a:rPr lang="en-US" dirty="0" smtClean="0"/>
              <a:t>to combined </a:t>
            </a:r>
            <a:r>
              <a:rPr lang="en-US" dirty="0"/>
              <a:t>distributed controller and data planes. 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 looks </a:t>
            </a:r>
            <a:r>
              <a:rPr lang="en-US" dirty="0"/>
              <a:t>as if </a:t>
            </a:r>
            <a:r>
              <a:rPr lang="en-US" dirty="0" smtClean="0"/>
              <a:t>controlling </a:t>
            </a:r>
            <a:r>
              <a:rPr lang="en-US" dirty="0"/>
              <a:t>the system as a whole, even though </a:t>
            </a:r>
            <a:r>
              <a:rPr lang="en-US" dirty="0" smtClean="0"/>
              <a:t>it is</a:t>
            </a:r>
            <a:r>
              <a:rPr lang="en-US" dirty="0" smtClean="0"/>
              <a:t> </a:t>
            </a:r>
            <a:r>
              <a:rPr lang="en-US" dirty="0"/>
              <a:t>really individually managing each node in the distributed network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</a:t>
            </a:r>
            <a:r>
              <a:rPr lang="en-US" dirty="0" smtClean="0"/>
              <a:t>scale.</a:t>
            </a:r>
            <a:endParaRPr lang="en-US" dirty="0"/>
          </a:p>
        </p:txBody>
      </p:sp>
      <p:pic>
        <p:nvPicPr>
          <p:cNvPr id="4098" name="Picture 2" descr="C:\Users\Deepak\Desktop\decentral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475179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3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for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a software defined network, </a:t>
            </a:r>
            <a:r>
              <a:rPr lang="en-US" dirty="0"/>
              <a:t>administrator can change any network switch's rules when necessary </a:t>
            </a:r>
            <a:r>
              <a:rPr lang="en-US" dirty="0" smtClean="0"/>
              <a:t>- </a:t>
            </a:r>
            <a:r>
              <a:rPr lang="en-US" dirty="0"/>
              <a:t>prioritizing, de-prioritizing or even blocking specific types of packets with a very granular level of control.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elpful </a:t>
            </a:r>
            <a:r>
              <a:rPr lang="en-US" dirty="0"/>
              <a:t>in a cloud computing multi-tenant architecture because it allows the administrator to manage traffic loads in a flexible and more efficient manner.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Essentially</a:t>
            </a:r>
            <a:r>
              <a:rPr lang="en-US" dirty="0"/>
              <a:t>, this allows the administrator to use less expensive, commodity switches and have more control over network traffic flow than ever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4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Poor network conditions such as congestion or connection faults can be </a:t>
            </a:r>
            <a:r>
              <a:rPr lang="en-US" dirty="0" smtClean="0"/>
              <a:t>remediated.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To enable cloud computing, you have to be able to dynamically provision the network, a task at which SDN is eminently suitable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         There are routing </a:t>
            </a:r>
            <a:r>
              <a:rPr lang="en-US" dirty="0"/>
              <a:t>and switching tables that must be updated, and firewall rules that must be put into place.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/>
              <a:t>  Application services - load balancing, acceleration and optimization, and application </a:t>
            </a:r>
            <a:r>
              <a:rPr lang="en-US" dirty="0" smtClean="0"/>
              <a:t>security.</a:t>
            </a:r>
          </a:p>
          <a:p>
            <a:pPr marL="0" indent="0">
              <a:buNone/>
            </a:pPr>
            <a:r>
              <a:rPr lang="en-US" dirty="0" smtClean="0"/>
              <a:t>All needs to be </a:t>
            </a:r>
            <a:r>
              <a:rPr lang="en-US" dirty="0"/>
              <a:t>abstracted and managed programmatically.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epak\Desktop\clou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400632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38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Cloud management platform.</a:t>
            </a:r>
          </a:p>
          <a:p>
            <a:r>
              <a:rPr lang="en-US" dirty="0" smtClean="0"/>
              <a:t>Enables a software-defined environment.</a:t>
            </a:r>
          </a:p>
          <a:p>
            <a:r>
              <a:rPr lang="en-US" dirty="0" smtClean="0"/>
              <a:t>i.e. </a:t>
            </a:r>
            <a:r>
              <a:rPr lang="en-US" dirty="0"/>
              <a:t>through programmatic interfaces the ability to automate and orchestrate the provisioning and management of data center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pulls </a:t>
            </a:r>
            <a:r>
              <a:rPr lang="en-US" dirty="0"/>
              <a:t>together the various data center components - from storage to compute, from application services to network services - and provides the means to manage them all holistically via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SDN is </a:t>
            </a:r>
            <a:r>
              <a:rPr lang="en-US" dirty="0"/>
              <a:t>well-suited to enabling the programmatic provisioning and management necessary to implement a cloud computing environment.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12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8686800" cy="1295400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1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“Converged infrastructure” and ”</a:t>
            </a:r>
            <a:r>
              <a:rPr lang="en-US" dirty="0" smtClean="0"/>
              <a:t>Shared services</a:t>
            </a:r>
            <a:r>
              <a:rPr lang="en-US" dirty="0"/>
              <a:t>”.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Sharing of resources to achieve coherence and </a:t>
            </a:r>
            <a:r>
              <a:rPr lang="en-US" dirty="0" smtClean="0"/>
              <a:t>economies </a:t>
            </a:r>
            <a:r>
              <a:rPr lang="en-US" dirty="0"/>
              <a:t>of scale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Internet-based computing i.e. </a:t>
            </a:r>
            <a:r>
              <a:rPr lang="en-US" dirty="0"/>
              <a:t>involves delivering hosted services over the Internet.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“Pay as you go” model.</a:t>
            </a:r>
          </a:p>
          <a:p>
            <a:endParaRPr lang="en-US" dirty="0" smtClean="0"/>
          </a:p>
          <a:p>
            <a:r>
              <a:rPr lang="en-US" dirty="0" smtClean="0"/>
              <a:t>Services are </a:t>
            </a:r>
            <a:r>
              <a:rPr lang="en-US" dirty="0"/>
              <a:t>fully managed by the </a:t>
            </a:r>
            <a:r>
              <a:rPr lang="en-US" dirty="0" smtClean="0"/>
              <a:t>providers.</a:t>
            </a:r>
          </a:p>
          <a:p>
            <a:endParaRPr lang="en-US" dirty="0" smtClean="0"/>
          </a:p>
          <a:p>
            <a:r>
              <a:rPr lang="en-US" dirty="0"/>
              <a:t>Significant workload shift.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5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Services :</a:t>
            </a:r>
            <a:endParaRPr lang="en-US" dirty="0"/>
          </a:p>
        </p:txBody>
      </p:sp>
      <p:pic>
        <p:nvPicPr>
          <p:cNvPr id="4" name="Picture 2" descr="C:\Users\Deepak\Desktop\Seminar\800px-Cloud_computing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6106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Software as a service (or SaaS) is a way of delivering applications over the </a:t>
            </a:r>
            <a:r>
              <a:rPr lang="en-US" dirty="0" smtClean="0">
                <a:solidFill>
                  <a:schemeClr val="tx1"/>
                </a:solidFill>
              </a:rPr>
              <a:t>Internet-as </a:t>
            </a:r>
            <a:r>
              <a:rPr lang="en-US" dirty="0" smtClean="0">
                <a:solidFill>
                  <a:schemeClr val="tx1"/>
                </a:solidFill>
              </a:rPr>
              <a:t>a service.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provider manages access to the application, including security, availability, and performance.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Benefits :</a:t>
            </a:r>
          </a:p>
          <a:p>
            <a:r>
              <a:rPr lang="en-US" dirty="0">
                <a:solidFill>
                  <a:schemeClr val="tx1"/>
                </a:solidFill>
              </a:rPr>
              <a:t>easier </a:t>
            </a:r>
            <a:r>
              <a:rPr lang="en-US" dirty="0" smtClean="0">
                <a:solidFill>
                  <a:schemeClr val="tx1"/>
                </a:solidFill>
              </a:rPr>
              <a:t>administration.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automatic updates and patch </a:t>
            </a:r>
            <a:r>
              <a:rPr lang="en-US" dirty="0" smtClean="0">
                <a:solidFill>
                  <a:schemeClr val="tx1"/>
                </a:solidFill>
              </a:rPr>
              <a:t>management.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compatibility: All users will have the same version of software.</a:t>
            </a:r>
          </a:p>
          <a:p>
            <a:r>
              <a:rPr lang="en-US" dirty="0">
                <a:solidFill>
                  <a:schemeClr val="tx1"/>
                </a:solidFill>
              </a:rPr>
              <a:t>easier </a:t>
            </a:r>
            <a:r>
              <a:rPr lang="en-US" dirty="0" smtClean="0">
                <a:solidFill>
                  <a:schemeClr val="tx1"/>
                </a:solidFill>
              </a:rPr>
              <a:t>collaboration.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global accessibility.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: Software Defined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Three basic components of a network architecture : control plane, data plane and management plane</a:t>
            </a:r>
            <a:r>
              <a:rPr lang="en-US" dirty="0"/>
              <a:t>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conventional networking, all three planes are implemented in the firmware of switches.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SDN technologies moves out the switch’s control plane from the switch and leaves only the data plane inside the </a:t>
            </a:r>
            <a:r>
              <a:rPr lang="en-US" dirty="0" smtClean="0"/>
              <a:t>switch.</a:t>
            </a:r>
            <a:endParaRPr lang="en-US" dirty="0"/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control plane is given to a software application called a controller.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Switch becomes a simple packet forwarding device that can be programmed via open </a:t>
            </a:r>
            <a:r>
              <a:rPr lang="en-US" dirty="0" smtClean="0"/>
              <a:t>interfaces.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629400" cy="245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77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planes: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ata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Control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smtClean="0">
                <a:solidFill>
                  <a:schemeClr val="tx1"/>
                </a:solidFill>
              </a:rPr>
              <a:t>Management.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data plane consists of all the messages that are generated by the users.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transport these messages control messages(control plane) are used.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keep track of traffic statistics and the state of networking equipment we require network management plane.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490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642</TotalTime>
  <Words>1279</Words>
  <Application>Microsoft Office PowerPoint</Application>
  <PresentationFormat>On-screen Show (4:3)</PresentationFormat>
  <Paragraphs>171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Thatch</vt:lpstr>
      <vt:lpstr>SDN as a SAAS in Cloud Computing</vt:lpstr>
      <vt:lpstr>Covered So Far … </vt:lpstr>
      <vt:lpstr>PowerPoint Presentation</vt:lpstr>
      <vt:lpstr>“Converged infrastructure” and ”Shared services”. </vt:lpstr>
      <vt:lpstr>Services :</vt:lpstr>
      <vt:lpstr>SAAS</vt:lpstr>
      <vt:lpstr>SDN : Software Defined Networking</vt:lpstr>
      <vt:lpstr>PowerPoint Presentation</vt:lpstr>
      <vt:lpstr>Three planes:</vt:lpstr>
      <vt:lpstr>What more?</vt:lpstr>
      <vt:lpstr>PowerPoint Presentation</vt:lpstr>
      <vt:lpstr>SDN Concept</vt:lpstr>
      <vt:lpstr>The OpenFlow Project (2008)</vt:lpstr>
      <vt:lpstr>SDN Benefits</vt:lpstr>
      <vt:lpstr>SDN Reference Model</vt:lpstr>
      <vt:lpstr>PowerPoint Presentation</vt:lpstr>
      <vt:lpstr>Infrastructure Layer</vt:lpstr>
      <vt:lpstr>Control Layer</vt:lpstr>
      <vt:lpstr>PowerPoint Presentation</vt:lpstr>
      <vt:lpstr>Application Layer</vt:lpstr>
      <vt:lpstr>PowerPoint Presentation</vt:lpstr>
      <vt:lpstr>PowerPoint Presentation</vt:lpstr>
      <vt:lpstr>Challenges to SDN</vt:lpstr>
      <vt:lpstr>PowerPoint Presentation</vt:lpstr>
      <vt:lpstr>PowerPoint Presentation</vt:lpstr>
      <vt:lpstr>Centralized vs. Distributed SDN</vt:lpstr>
      <vt:lpstr>PowerPoint Presentation</vt:lpstr>
      <vt:lpstr>SDN for Cloud Computing</vt:lpstr>
      <vt:lpstr>PowerPoint Presentation</vt:lpstr>
      <vt:lpstr>OpenStack?</vt:lpstr>
      <vt:lpstr>THANK YOU 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as a SAAS in Cloud Computing</dc:title>
  <dc:creator>Deepak Surana</dc:creator>
  <cp:lastModifiedBy>ismail - [2010]</cp:lastModifiedBy>
  <cp:revision>31</cp:revision>
  <dcterms:created xsi:type="dcterms:W3CDTF">2006-08-16T00:00:00Z</dcterms:created>
  <dcterms:modified xsi:type="dcterms:W3CDTF">2014-11-19T05:40:43Z</dcterms:modified>
</cp:coreProperties>
</file>