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8" r:id="rId4"/>
    <p:sldId id="281" r:id="rId5"/>
    <p:sldId id="283" r:id="rId6"/>
    <p:sldId id="295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19"/>
    <a:srgbClr val="009E47"/>
    <a:srgbClr val="005100"/>
    <a:srgbClr val="0070FF"/>
    <a:srgbClr val="1E5AFF"/>
    <a:srgbClr val="47BAFF"/>
    <a:srgbClr val="35A6FF"/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3" autoAdjust="0"/>
  </p:normalViewPr>
  <p:slideViewPr>
    <p:cSldViewPr>
      <p:cViewPr>
        <p:scale>
          <a:sx n="70" d="100"/>
          <a:sy n="70" d="100"/>
        </p:scale>
        <p:origin x="-1524" y="-1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B63B29-FBF2-4B6F-9820-FE6C5CE23A86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8CC33D-15DA-4D08-9FA6-1CE92AAD9C3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73CDD3-8885-4C82-A71C-4D0B5010823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67" charset="-128"/>
        <a:cs typeface="ＭＳ Ｐゴシック" pitchFamily="6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6" charset="0"/>
        <a:ea typeface="ＭＳ Ｐゴシック" pitchFamily="3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42D33-A185-4982-A899-40929433EF76}" type="slidenum">
              <a:rPr lang="fi-FI"/>
              <a:pPr/>
              <a:t>1</a:t>
            </a:fld>
            <a:endParaRPr lang="fi-FI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i-FI" smtClean="0">
              <a:latin typeface="Times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C297F-F5A8-44F4-9078-7869BDB02AB0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C297F-F5A8-44F4-9078-7869BDB02AB0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50F75-09DE-4080-9243-DC7EB6D51A14}" type="slidenum">
              <a:rPr lang="fi-FI" smtClean="0">
                <a:latin typeface="Times" pitchFamily="18" charset="0"/>
                <a:ea typeface="ＭＳ Ｐゴシック"/>
                <a:cs typeface="ＭＳ Ｐゴシック"/>
              </a:rPr>
              <a:pPr/>
              <a:t>5</a:t>
            </a:fld>
            <a:endParaRPr lang="fi-FI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50F75-09DE-4080-9243-DC7EB6D51A14}" type="slidenum">
              <a:rPr lang="fi-FI" smtClean="0">
                <a:latin typeface="Times" pitchFamily="18" charset="0"/>
                <a:ea typeface="ＭＳ Ｐゴシック"/>
                <a:cs typeface="ＭＳ Ｐゴシック"/>
              </a:rPr>
              <a:pPr/>
              <a:t>6</a:t>
            </a:fld>
            <a:endParaRPr lang="fi-FI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C297F-F5A8-44F4-9078-7869BDB02AB0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3CDD3-8885-4C82-A71C-4D0B5010823F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Click to edit Master subtitle style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EC54CB-EE26-47E4-84FD-6ABEA88CCAFA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3CD784-5284-4CCB-9BA7-3F7907E233B2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0BCD3D-AB0A-420C-B8D7-D61B339BCA21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43A3F4-5436-4B6C-B3F1-10046584A95F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752600" cy="5943600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8600"/>
            <a:ext cx="5105400" cy="5943600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FA4097-4733-4445-B55C-532CBAE4280E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8758E7-F014-4023-AD23-47D733ED1990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err="1" smtClean="0"/>
              <a:t>Second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err="1" smtClean="0"/>
              <a:t>Third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B1FFC-82F8-4C8F-8B82-81689531A993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5B17D-31CE-4584-9785-0156290B5FD8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1670F-43D2-49B1-9F4D-64A3A1B30E3D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B6BA3C-1F2A-4E37-A605-E2AF5E335661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05000"/>
            <a:ext cx="3429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err="1" smtClean="0"/>
              <a:t>Second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err="1" smtClean="0"/>
              <a:t>Third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05000"/>
            <a:ext cx="3429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758C0E-0995-406E-A294-0C3984B9CDFB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88DCA9-AE57-4F61-8C51-C288AB6E3AAE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99FD3-FB1C-45CF-B258-6CCA8BB9C0B3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04B840-D7BE-4FAA-B6B5-7740AA8D9C24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3FEE44-20E5-4A26-AD9F-4451E1C2A562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2289CB-6DF0-459E-93B7-7A077F03D27F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3D1DD-BEC6-4527-9E06-9862EDA6F29C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4FB383-7A82-4E8E-9986-B85F5D21A89E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4589FA-288C-464D-ADFF-D3507F7343B3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CDB5F8-42D0-414A-B94A-464D6595FF72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BF5E1-D4B6-473D-8715-8DDAD7E45A5B}" type="slidenum">
              <a:rPr lang="en-US"/>
              <a:pPr>
                <a:defRPr/>
              </a:pPr>
              <a:t>‹#›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5F24AF-019D-48BF-B274-16B66EF1E11C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5" descr="INDATA:INDATA:tty:TTY_powerpoint_10.05:TTY_pp_suomi:tty_väripohja1-3.t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0825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2286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</a:defRPr>
            </a:lvl1pPr>
          </a:lstStyle>
          <a:p>
            <a:pPr>
              <a:defRPr/>
            </a:pPr>
            <a:fld id="{5AA2A338-1444-4A0E-9CE8-48C76F1D39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8" name="Picture 73" descr="INDATA:INDATA:tty:TTY_powerpoint_10.05:TTY_pp_suomi: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44500" y="6400800"/>
            <a:ext cx="1993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9" name="Rectangle 7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100" name="Rectangle 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05800" y="6553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DE3450A4-A1F6-46D3-902B-082F542516F5}" type="datetime1">
              <a:rPr lang="fi-FI"/>
              <a:pPr>
                <a:defRPr/>
              </a:pPr>
              <a:t>15.06.2010</a:t>
            </a:fld>
            <a:endParaRPr lang="fi-FI"/>
          </a:p>
        </p:txBody>
      </p:sp>
      <p:sp>
        <p:nvSpPr>
          <p:cNvPr id="1031" name="Rectangle 7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Click to edit Master title style</a:t>
            </a:r>
          </a:p>
        </p:txBody>
      </p:sp>
      <p:sp>
        <p:nvSpPr>
          <p:cNvPr id="1032" name="Rectangle 7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05000"/>
            <a:ext cx="701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+mj-lt"/>
          <a:ea typeface="ＭＳ Ｐゴシック" pitchFamily="67" charset="-128"/>
          <a:cs typeface="ＭＳ Ｐゴシック" pitchFamily="6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Arial" pitchFamily="36" charset="0"/>
          <a:ea typeface="ＭＳ Ｐゴシック" pitchFamily="67" charset="-128"/>
          <a:cs typeface="ＭＳ Ｐゴシック" pitchFamily="6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Arial" pitchFamily="36" charset="0"/>
          <a:ea typeface="ＭＳ Ｐゴシック" pitchFamily="67" charset="-128"/>
          <a:cs typeface="ＭＳ Ｐゴシック" pitchFamily="6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Arial" pitchFamily="36" charset="0"/>
          <a:ea typeface="ＭＳ Ｐゴシック" pitchFamily="67" charset="-128"/>
          <a:cs typeface="ＭＳ Ｐゴシック" pitchFamily="6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Arial" pitchFamily="36" charset="0"/>
          <a:ea typeface="ＭＳ Ｐゴシック" pitchFamily="67" charset="-128"/>
          <a:cs typeface="ＭＳ Ｐゴシック" pitchFamily="6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333333"/>
          </a:solidFill>
          <a:latin typeface="Arial" pitchFamily="3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333333"/>
          </a:solidFill>
          <a:latin typeface="Arial" pitchFamily="3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333333"/>
          </a:solidFill>
          <a:latin typeface="Arial" pitchFamily="3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333333"/>
          </a:solidFill>
          <a:latin typeface="Arial" pitchFamily="36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333333"/>
          </a:solidFill>
          <a:latin typeface="+mn-lt"/>
          <a:ea typeface="ＭＳ Ｐゴシック" pitchFamily="67" charset="-128"/>
          <a:cs typeface="ＭＳ Ｐゴシック" pitchFamily="67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Font typeface="Times" pitchFamily="-112" charset="0"/>
        <a:buChar char="•"/>
        <a:defRPr sz="1600">
          <a:solidFill>
            <a:srgbClr val="333333"/>
          </a:solidFill>
          <a:latin typeface="+mn-lt"/>
          <a:ea typeface="ＭＳ Ｐゴシック" pitchFamily="36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Font typeface="Times" pitchFamily="-112" charset="0"/>
        <a:buChar char="•"/>
        <a:defRPr sz="1600">
          <a:solidFill>
            <a:srgbClr val="333333"/>
          </a:solidFill>
          <a:latin typeface="+mn-lt"/>
          <a:ea typeface="ＭＳ Ｐゴシック" pitchFamily="36" charset="-128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ＭＳ Ｐゴシック" pitchFamily="36" charset="-128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ＭＳ Ｐゴシック" pitchFamily="36" charset="-128"/>
        </a:defRPr>
      </a:lvl5pPr>
      <a:lvl6pPr marL="257175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pitchFamily="36" charset="-128"/>
        </a:defRPr>
      </a:lvl6pPr>
      <a:lvl7pPr marL="302895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pitchFamily="36" charset="-128"/>
        </a:defRPr>
      </a:lvl7pPr>
      <a:lvl8pPr marL="348615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pitchFamily="36" charset="-128"/>
        </a:defRPr>
      </a:lvl8pPr>
      <a:lvl9pPr marL="394335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pitchFamily="36" charset="-128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Ninesilica Tutorial </a:t>
            </a:r>
            <a:br>
              <a:rPr lang="fi-FI" dirty="0" smtClean="0"/>
            </a:br>
            <a:r>
              <a:rPr lang="fi-FI" dirty="0" smtClean="0"/>
              <a:t>Programming and debugging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z="1800" b="1" dirty="0" smtClean="0"/>
              <a:t>Roberto Airoldi</a:t>
            </a:r>
          </a:p>
          <a:p>
            <a:r>
              <a:rPr lang="fi-FI" sz="1800" dirty="0" smtClean="0"/>
              <a:t>Department of Computer systems</a:t>
            </a:r>
          </a:p>
          <a:p>
            <a:r>
              <a:rPr lang="fi-FI" sz="1800" dirty="0" smtClean="0"/>
              <a:t>Tampere University of Technology</a:t>
            </a:r>
            <a:endParaRPr lang="en-US" sz="1800" dirty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874C33-F4A0-4BDF-97D9-793B4AF8828A}" type="slidenum">
              <a:rPr lang="en-US"/>
              <a:pPr/>
              <a:t>1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i-FI"/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2"/>
          </p:nvPr>
        </p:nvSpPr>
        <p:spPr>
          <a:noFill/>
        </p:spPr>
        <p:txBody>
          <a:bodyPr/>
          <a:lstStyle/>
          <a:p>
            <a:fld id="{4A1508DE-AAC6-4788-BDC4-FC7A7766B692}" type="datetime1">
              <a:rPr lang="fi-FI"/>
              <a:pPr/>
              <a:t>15.06.2010</a:t>
            </a:fld>
            <a:endParaRPr lang="fi-FI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571625" y="6519863"/>
            <a:ext cx="184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i-FI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Programming model (3)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Where to send the data? </a:t>
            </a:r>
          </a:p>
          <a:p>
            <a:endParaRPr lang="fi-FI" dirty="0" smtClean="0"/>
          </a:p>
          <a:p>
            <a:r>
              <a:rPr lang="fi-FI" dirty="0" smtClean="0"/>
              <a:t>Shared space defined at the same address for each node:</a:t>
            </a:r>
          </a:p>
          <a:p>
            <a:endParaRPr lang="fi-FI" dirty="0" smtClean="0"/>
          </a:p>
          <a:p>
            <a:r>
              <a:rPr lang="fi-FI" b="1" i="1" dirty="0" smtClean="0"/>
              <a:t>extern char shared_space[96];</a:t>
            </a:r>
          </a:p>
          <a:p>
            <a:endParaRPr lang="fi-FI" b="1" i="1" dirty="0" smtClean="0"/>
          </a:p>
          <a:p>
            <a:r>
              <a:rPr lang="fi-FI" dirty="0" smtClean="0"/>
              <a:t>Gives you a possibility to synchronise data exchange and exchange data addresses</a:t>
            </a:r>
          </a:p>
          <a:p>
            <a:endParaRPr lang="fi-FI" dirty="0" smtClean="0"/>
          </a:p>
          <a:p>
            <a:r>
              <a:rPr lang="fi-FI" dirty="0" smtClean="0"/>
              <a:t>Use it as synch-flag and repository for data-addresses of variables of other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10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Programming model (4)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Usually we write two C codes:</a:t>
            </a:r>
          </a:p>
          <a:p>
            <a:endParaRPr lang="fi-FI" dirty="0" smtClean="0"/>
          </a:p>
          <a:p>
            <a:pPr marL="342900" indent="-342900">
              <a:buAutoNum type="arabicParenR"/>
            </a:pPr>
            <a:r>
              <a:rPr lang="fi-FI" dirty="0" smtClean="0"/>
              <a:t>Master: target the central node and it controls the data distributtion, synchronization, power saving and executioin steps</a:t>
            </a:r>
          </a:p>
          <a:p>
            <a:pPr marL="342900" indent="-342900">
              <a:buAutoNum type="arabicParenR"/>
            </a:pPr>
            <a:endParaRPr lang="fi-FI" dirty="0" smtClean="0"/>
          </a:p>
          <a:p>
            <a:pPr marL="342900" indent="-342900">
              <a:buAutoNum type="arabicParenR"/>
            </a:pPr>
            <a:r>
              <a:rPr lang="fi-FI" dirty="0" smtClean="0"/>
              <a:t>Slave: it is common to the 8 nodes surrounding the central node; working on a different data set according to the COREID set.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11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simulate / debug code (1)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i-FI" dirty="0" smtClean="0"/>
              <a:t>Compile your code: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dirty="0" smtClean="0"/>
              <a:t>master + slave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Compile the HDL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dirty="0" smtClean="0"/>
              <a:t>Use the script </a:t>
            </a:r>
            <a:r>
              <a:rPr lang="fi-FI" b="1" dirty="0" smtClean="0"/>
              <a:t>XXX/NoC_platform/SCRIPTS/NoC_platform_GBGT.sh 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dirty="0" smtClean="0"/>
              <a:t>Load the top entity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b="1" dirty="0" smtClean="0"/>
              <a:t>Vsim net.net_sim &amp;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Execute the simulation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dirty="0" smtClean="0"/>
              <a:t>Remember to load the waveform first</a:t>
            </a:r>
          </a:p>
          <a:p>
            <a:pPr marL="723900" lvl="1" indent="-342900">
              <a:buFont typeface="+mj-lt"/>
              <a:buAutoNum type="arabicPeriod"/>
            </a:pPr>
            <a:r>
              <a:rPr lang="fi-FI" b="1" dirty="0" smtClean="0"/>
              <a:t>Restart –f; run XXXXX [ns]</a:t>
            </a:r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12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13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66"/>
            <a:ext cx="9144000" cy="685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 rot="10800000">
            <a:off x="4286248" y="1142984"/>
            <a:ext cx="128588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2571736" y="3857628"/>
            <a:ext cx="128588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Content Placeholder 7" descr="modelsi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41" y="0"/>
            <a:ext cx="903395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14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  <p:sp>
        <p:nvSpPr>
          <p:cNvPr id="10" name="Oval 9"/>
          <p:cNvSpPr/>
          <p:nvPr/>
        </p:nvSpPr>
        <p:spPr bwMode="auto">
          <a:xfrm>
            <a:off x="214282" y="5929330"/>
            <a:ext cx="1214446" cy="642942"/>
          </a:xfrm>
          <a:prstGeom prst="ellips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9757098" flipH="1">
            <a:off x="1267634" y="5604612"/>
            <a:ext cx="1217321" cy="26301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357562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</a:rPr>
              <a:t>MODELSIM</a:t>
            </a:r>
            <a:endParaRPr lang="fi-FI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250030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</a:rPr>
              <a:t>WAVEFORM</a:t>
            </a:r>
            <a:endParaRPr lang="fi-FI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Content Placeholder 6" descr="wav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1" y="0"/>
            <a:ext cx="9144021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15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  <p:sp>
        <p:nvSpPr>
          <p:cNvPr id="8" name="Oval 7"/>
          <p:cNvSpPr/>
          <p:nvPr/>
        </p:nvSpPr>
        <p:spPr bwMode="auto">
          <a:xfrm>
            <a:off x="0" y="642918"/>
            <a:ext cx="1428728" cy="12858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0" y="1785926"/>
            <a:ext cx="1428728" cy="12858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857232"/>
            <a:ext cx="695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 smtClean="0">
                <a:solidFill>
                  <a:srgbClr val="FF0000"/>
                </a:solidFill>
              </a:rPr>
              <a:t>CORE 4 signals: Data_addrr Data read write....</a:t>
            </a:r>
            <a:endParaRPr lang="fi-FI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2000240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 smtClean="0">
                <a:solidFill>
                  <a:srgbClr val="FF0000"/>
                </a:solidFill>
              </a:rPr>
              <a:t>NI 4 signals: packet data write....</a:t>
            </a:r>
            <a:endParaRPr lang="fi-FI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i-FI" dirty="0" err="1" smtClean="0"/>
              <a:t>Matrix-vector</a:t>
            </a:r>
            <a:r>
              <a:rPr lang="fi-FI" dirty="0" smtClean="0"/>
              <a:t> </a:t>
            </a:r>
            <a:r>
              <a:rPr lang="fi-FI" dirty="0" err="1" smtClean="0"/>
              <a:t>multiplication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16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i-FI" dirty="0" smtClean="0"/>
              <a:t>Ninesilica architecture</a:t>
            </a:r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Programming model</a:t>
            </a:r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How to simulate / debug code</a:t>
            </a:r>
          </a:p>
          <a:p>
            <a:pPr>
              <a:buFont typeface="Arial" pitchFamily="34" charset="0"/>
              <a:buChar char="•"/>
            </a:pPr>
            <a:r>
              <a:rPr lang="fi-FI" dirty="0" err="1" smtClean="0"/>
              <a:t>Example</a:t>
            </a:r>
            <a:r>
              <a:rPr lang="fi-FI" dirty="0" smtClean="0"/>
              <a:t>: </a:t>
            </a:r>
            <a:r>
              <a:rPr lang="fi-FI" dirty="0" err="1" smtClean="0"/>
              <a:t>matrix-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</a:t>
            </a:r>
            <a:r>
              <a:rPr lang="fi-FI" dirty="0" err="1" smtClean="0"/>
              <a:t>multiplication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2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Ninesilica architecture (1)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 dirty="0" smtClean="0">
                <a:ea typeface="ＭＳ Ｐゴシック"/>
                <a:cs typeface="ＭＳ Ｐゴシック"/>
              </a:rPr>
              <a:t>Developed on the base of the Silicon Café Template</a:t>
            </a:r>
          </a:p>
          <a:p>
            <a:pPr>
              <a:buFontTx/>
              <a:buChar char="•"/>
            </a:pPr>
            <a:endParaRPr lang="en-US" dirty="0" smtClean="0">
              <a:ea typeface="ＭＳ Ｐゴシック"/>
              <a:cs typeface="ＭＳ Ｐゴシック"/>
            </a:endParaRPr>
          </a:p>
          <a:p>
            <a:pPr>
              <a:buFontTx/>
              <a:buChar char="•"/>
            </a:pPr>
            <a:r>
              <a:rPr lang="en-US" dirty="0" smtClean="0">
                <a:ea typeface="ＭＳ Ｐゴシック"/>
                <a:cs typeface="ＭＳ Ｐゴシック"/>
              </a:rPr>
              <a:t>Networked multi-core CPU (MPU)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a typeface="ＭＳ Ｐゴシック"/>
              </a:rPr>
              <a:t>Builds on a DSP-enhanced RISC processor called Coffee</a:t>
            </a:r>
          </a:p>
          <a:p>
            <a:pPr>
              <a:buFontTx/>
              <a:buChar char="•"/>
            </a:pPr>
            <a:endParaRPr lang="fi-FI" dirty="0" smtClean="0">
              <a:ea typeface="ＭＳ Ｐゴシック"/>
              <a:cs typeface="ＭＳ Ｐゴシック"/>
            </a:endParaRPr>
          </a:p>
          <a:p>
            <a:pPr>
              <a:buFontTx/>
              <a:buChar char="•"/>
            </a:pPr>
            <a:r>
              <a:rPr lang="fi-FI" dirty="0" err="1" smtClean="0">
                <a:ea typeface="ＭＳ Ｐゴシック"/>
                <a:cs typeface="ＭＳ Ｐゴシック"/>
              </a:rPr>
              <a:t>Objectives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1"/>
            <a:r>
              <a:rPr lang="en-US" dirty="0" smtClean="0">
                <a:ea typeface="ＭＳ Ｐゴシック"/>
              </a:rPr>
              <a:t>Performance scalability</a:t>
            </a:r>
          </a:p>
          <a:p>
            <a:pPr lvl="2"/>
            <a:r>
              <a:rPr lang="en-US" dirty="0" smtClean="0">
                <a:ea typeface="ＭＳ Ｐゴシック"/>
              </a:rPr>
              <a:t>Exposing the full parallel processing capability by efficient communication</a:t>
            </a:r>
          </a:p>
          <a:p>
            <a:pPr lvl="1"/>
            <a:r>
              <a:rPr lang="en-US" dirty="0" smtClean="0">
                <a:ea typeface="ＭＳ Ｐゴシック"/>
              </a:rPr>
              <a:t>Power/performance scalability</a:t>
            </a:r>
          </a:p>
          <a:p>
            <a:pPr lvl="2"/>
            <a:r>
              <a:rPr lang="fi-FI" dirty="0" smtClean="0">
                <a:ea typeface="ＭＳ Ｐゴシック"/>
              </a:rPr>
              <a:t>Clock </a:t>
            </a:r>
            <a:r>
              <a:rPr lang="fi-FI" dirty="0" err="1" smtClean="0">
                <a:ea typeface="ＭＳ Ｐゴシック"/>
              </a:rPr>
              <a:t>gating</a:t>
            </a:r>
            <a:r>
              <a:rPr lang="fi-FI" dirty="0" smtClean="0">
                <a:ea typeface="ＭＳ Ｐゴシック"/>
              </a:rPr>
              <a:t> </a:t>
            </a:r>
            <a:r>
              <a:rPr lang="fi-FI" dirty="0" err="1" smtClean="0">
                <a:ea typeface="ＭＳ Ｐゴシック"/>
              </a:rPr>
              <a:t>Techniques</a:t>
            </a:r>
            <a:endParaRPr lang="en-US" dirty="0" smtClean="0">
              <a:ea typeface="ＭＳ Ｐゴシック"/>
            </a:endParaRPr>
          </a:p>
          <a:p>
            <a:pPr lvl="2"/>
            <a:r>
              <a:rPr lang="en-US" dirty="0" smtClean="0">
                <a:ea typeface="ＭＳ Ｐゴシック"/>
              </a:rPr>
              <a:t>Dynamic Voltage and Frequency Scaling (DVFS) </a:t>
            </a:r>
          </a:p>
          <a:p>
            <a:pPr>
              <a:buFontTx/>
              <a:buChar char="•"/>
            </a:pPr>
            <a:endParaRPr lang="fi-FI" dirty="0" smtClean="0">
              <a:ea typeface="ＭＳ Ｐゴシック"/>
              <a:cs typeface="ＭＳ Ｐゴシック"/>
            </a:endParaRPr>
          </a:p>
          <a:p>
            <a:pPr>
              <a:buFontTx/>
              <a:buChar char="•"/>
            </a:pPr>
            <a:r>
              <a:rPr lang="fi-FI" dirty="0" err="1" smtClean="0">
                <a:ea typeface="ＭＳ Ｐゴシック"/>
                <a:cs typeface="ＭＳ Ｐゴシック"/>
              </a:rPr>
              <a:t>Driver</a:t>
            </a:r>
            <a:r>
              <a:rPr lang="fi-FI" dirty="0" smtClean="0">
                <a:ea typeface="ＭＳ Ｐゴシック"/>
                <a:cs typeface="ＭＳ Ｐゴシック"/>
              </a:rPr>
              <a:t> </a:t>
            </a:r>
            <a:r>
              <a:rPr lang="fi-FI" dirty="0" err="1" smtClean="0">
                <a:ea typeface="ＭＳ Ｐゴシック"/>
                <a:cs typeface="ＭＳ Ｐゴシック"/>
              </a:rPr>
              <a:t>Applications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a typeface="ＭＳ Ｐゴシック"/>
              </a:rPr>
              <a:t>Software Defined Radio (SDR)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7733C6-CCDB-41B3-A400-B38807D9E8E7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3</a:t>
            </a:fld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8677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04989094-2336-477F-819D-DA662AC19CAB}" type="datetime1">
              <a:rPr lang="fi-FI" smtClean="0">
                <a:latin typeface="Arial" pitchFamily="34" charset="0"/>
                <a:ea typeface="ＭＳ Ｐゴシック"/>
                <a:cs typeface="ＭＳ Ｐゴシック"/>
              </a:rPr>
              <a:pPr/>
              <a:t>15.06.2010</a:t>
            </a:fld>
            <a:endParaRPr lang="fi-FI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Ninesilica architecture (2)</a:t>
            </a:r>
            <a:endParaRPr lang="fi-FI" dirty="0" smtClean="0">
              <a:ea typeface="ＭＳ Ｐゴシック"/>
              <a:cs typeface="ＭＳ Ｐゴシック"/>
            </a:endParaRPr>
          </a:p>
        </p:txBody>
      </p:sp>
      <p:pic>
        <p:nvPicPr>
          <p:cNvPr id="31747" name="Content Placeholder 9" descr="NoC.JPG"/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1500" y="1847850"/>
            <a:ext cx="3800475" cy="4297363"/>
          </a:xfrm>
        </p:spPr>
      </p:pic>
      <p:sp>
        <p:nvSpPr>
          <p:cNvPr id="31748" name="Content Placeholder 7"/>
          <p:cNvSpPr>
            <a:spLocks noGrp="1"/>
          </p:cNvSpPr>
          <p:nvPr>
            <p:ph sz="half" idx="2"/>
          </p:nvPr>
        </p:nvSpPr>
        <p:spPr>
          <a:xfrm>
            <a:off x="5000625" y="2090738"/>
            <a:ext cx="3643313" cy="4267200"/>
          </a:xfrm>
        </p:spPr>
        <p:txBody>
          <a:bodyPr/>
          <a:lstStyle/>
          <a:p>
            <a:pPr marL="0" indent="0"/>
            <a:r>
              <a:rPr lang="fi-FI" sz="1800" b="1" dirty="0" smtClean="0">
                <a:ea typeface="ＭＳ Ｐゴシック"/>
                <a:cs typeface="ＭＳ Ｐゴシック"/>
              </a:rPr>
              <a:t>Ninesilica</a:t>
            </a:r>
          </a:p>
          <a:p>
            <a:pPr marL="0" indent="0"/>
            <a:r>
              <a:rPr lang="fi-FI" sz="1800" i="1" dirty="0" smtClean="0">
                <a:ea typeface="ＭＳ Ｐゴシック"/>
                <a:cs typeface="ＭＳ Ｐゴシック"/>
              </a:rPr>
              <a:t>9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nodes</a:t>
            </a:r>
            <a:endParaRPr lang="fi-FI" sz="1800" i="1" dirty="0" smtClean="0">
              <a:ea typeface="ＭＳ Ｐゴシック"/>
              <a:cs typeface="ＭＳ Ｐゴシック"/>
            </a:endParaRPr>
          </a:p>
          <a:p>
            <a:pPr lvl="1">
              <a:buFont typeface="Arial" pitchFamily="34" charset="0"/>
              <a:buChar char="•"/>
            </a:pPr>
            <a:r>
              <a:rPr lang="fi-FI" sz="1800" i="1" dirty="0" smtClean="0">
                <a:ea typeface="ＭＳ Ｐゴシック"/>
              </a:rPr>
              <a:t>8 </a:t>
            </a:r>
            <a:r>
              <a:rPr lang="fi-FI" sz="1800" i="1" dirty="0" err="1" smtClean="0">
                <a:ea typeface="ＭＳ Ｐゴシック"/>
              </a:rPr>
              <a:t>computational</a:t>
            </a:r>
            <a:r>
              <a:rPr lang="fi-FI" sz="1800" i="1" dirty="0" smtClean="0">
                <a:ea typeface="ＭＳ Ｐゴシック"/>
              </a:rPr>
              <a:t> </a:t>
            </a:r>
            <a:r>
              <a:rPr lang="fi-FI" sz="1800" i="1" dirty="0" err="1" smtClean="0">
                <a:ea typeface="ＭＳ Ｐゴシック"/>
              </a:rPr>
              <a:t>nodes</a:t>
            </a:r>
            <a:r>
              <a:rPr lang="fi-FI" sz="1800" i="1" dirty="0" smtClean="0">
                <a:ea typeface="ＭＳ Ｐゴシック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fi-FI" sz="1800" i="1" dirty="0" smtClean="0">
                <a:ea typeface="ＭＳ Ｐゴシック"/>
              </a:rPr>
              <a:t>1 </a:t>
            </a:r>
            <a:r>
              <a:rPr lang="fi-FI" sz="1800" i="1" dirty="0" err="1" smtClean="0">
                <a:ea typeface="ＭＳ Ｐゴシック"/>
              </a:rPr>
              <a:t>tasks</a:t>
            </a:r>
            <a:r>
              <a:rPr lang="fi-FI" sz="1800" i="1" dirty="0" smtClean="0">
                <a:ea typeface="ＭＳ Ｐゴシック"/>
              </a:rPr>
              <a:t> &amp; I/O </a:t>
            </a:r>
            <a:r>
              <a:rPr lang="fi-FI" sz="1800" i="1" dirty="0" err="1" smtClean="0">
                <a:ea typeface="ＭＳ Ｐゴシック"/>
              </a:rPr>
              <a:t>manager</a:t>
            </a:r>
            <a:r>
              <a:rPr lang="fi-FI" sz="1800" i="1" dirty="0" smtClean="0">
                <a:ea typeface="ＭＳ Ｐゴシック"/>
              </a:rPr>
              <a:t> </a:t>
            </a:r>
            <a:r>
              <a:rPr lang="fi-FI" sz="1800" i="1" dirty="0" err="1" smtClean="0">
                <a:ea typeface="ＭＳ Ｐゴシック"/>
              </a:rPr>
              <a:t>node</a:t>
            </a:r>
            <a:endParaRPr lang="fi-FI" sz="1800" i="1" dirty="0" smtClean="0">
              <a:ea typeface="ＭＳ Ｐゴシック"/>
            </a:endParaRPr>
          </a:p>
          <a:p>
            <a:pPr marL="0" indent="0"/>
            <a:endParaRPr lang="fi-FI" sz="1800" i="1" dirty="0" smtClean="0">
              <a:ea typeface="ＭＳ Ｐゴシック"/>
              <a:cs typeface="ＭＳ Ｐゴシック"/>
            </a:endParaRPr>
          </a:p>
          <a:p>
            <a:pPr marL="0" indent="0"/>
            <a:r>
              <a:rPr lang="fi-FI" sz="1800" i="1" dirty="0" err="1" smtClean="0">
                <a:ea typeface="ＭＳ Ｐゴシック"/>
                <a:cs typeface="ＭＳ Ｐゴシック"/>
              </a:rPr>
              <a:t>Network-on-Chip</a:t>
            </a:r>
            <a:r>
              <a:rPr lang="fi-FI" sz="1800" i="1" dirty="0" smtClean="0">
                <a:ea typeface="ＭＳ Ｐゴシック"/>
                <a:cs typeface="ＭＳ Ｐゴシック"/>
              </a:rPr>
              <a:t>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taps</a:t>
            </a:r>
            <a:r>
              <a:rPr lang="fi-FI" sz="1800" i="1" dirty="0" smtClean="0">
                <a:ea typeface="ＭＳ Ｐゴシック"/>
                <a:cs typeface="ＭＳ Ｐゴシック"/>
              </a:rPr>
              <a:t>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directly</a:t>
            </a:r>
            <a:r>
              <a:rPr lang="fi-FI" sz="1800" i="1" dirty="0" smtClean="0">
                <a:ea typeface="ＭＳ Ｐゴシック"/>
                <a:cs typeface="ＭＳ Ｐゴシック"/>
              </a:rPr>
              <a:t> in the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inter-cluster</a:t>
            </a:r>
            <a:r>
              <a:rPr lang="fi-FI" sz="1800" i="1" dirty="0" smtClean="0">
                <a:ea typeface="ＭＳ Ｐゴシック"/>
                <a:cs typeface="ＭＳ Ｐゴシック"/>
              </a:rPr>
              <a:t> 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communication</a:t>
            </a:r>
            <a:r>
              <a:rPr lang="fi-FI" sz="1800" i="1" dirty="0" smtClean="0">
                <a:ea typeface="ＭＳ Ｐゴシック"/>
                <a:cs typeface="ＭＳ Ｐゴシック"/>
              </a:rPr>
              <a:t> </a:t>
            </a:r>
            <a:r>
              <a:rPr lang="fi-FI" sz="1800" i="1" dirty="0" err="1" smtClean="0">
                <a:ea typeface="ＭＳ Ｐゴシック"/>
                <a:cs typeface="ＭＳ Ｐゴシック"/>
              </a:rPr>
              <a:t>system</a:t>
            </a:r>
            <a:endParaRPr lang="fi-FI" sz="1800" i="1" dirty="0" smtClean="0">
              <a:ea typeface="ＭＳ Ｐゴシック"/>
              <a:cs typeface="ＭＳ Ｐゴシック"/>
            </a:endParaRPr>
          </a:p>
          <a:p>
            <a:pPr marL="0" indent="0"/>
            <a:endParaRPr lang="fi-FI" sz="1800" dirty="0" smtClean="0">
              <a:ea typeface="ＭＳ Ｐゴシック"/>
              <a:cs typeface="ＭＳ Ｐゴシック"/>
            </a:endParaRPr>
          </a:p>
          <a:p>
            <a:pPr marL="0" indent="0"/>
            <a:r>
              <a:rPr lang="fi-FI" sz="1800" i="1" dirty="0" smtClean="0">
                <a:ea typeface="ＭＳ Ｐゴシック"/>
                <a:cs typeface="ＭＳ Ｐゴシック"/>
              </a:rPr>
              <a:t>Shared memory &amp; ”Message passing communication”</a:t>
            </a:r>
          </a:p>
          <a:p>
            <a:pPr marL="0" indent="0"/>
            <a:endParaRPr lang="fi-FI" sz="1800" dirty="0" smtClean="0">
              <a:ea typeface="ＭＳ Ｐゴシック"/>
              <a:cs typeface="ＭＳ Ｐゴシック"/>
            </a:endParaRPr>
          </a:p>
          <a:p>
            <a:pPr marL="0" indent="0"/>
            <a:r>
              <a:rPr lang="fi-FI" sz="1800" i="1" dirty="0" smtClean="0">
                <a:ea typeface="ＭＳ Ｐゴシック"/>
                <a:cs typeface="ＭＳ Ｐゴシック"/>
              </a:rPr>
              <a:t>C code programming</a:t>
            </a:r>
            <a:endParaRPr lang="en-US" sz="1800" i="1" dirty="0" smtClean="0">
              <a:ea typeface="ＭＳ Ｐゴシック"/>
              <a:cs typeface="ＭＳ Ｐゴシック"/>
            </a:endParaRPr>
          </a:p>
          <a:p>
            <a:pPr marL="0" indent="0"/>
            <a:endParaRPr lang="fi-FI" dirty="0" smtClean="0">
              <a:ea typeface="ＭＳ Ｐゴシック"/>
              <a:cs typeface="ＭＳ Ｐゴシック"/>
            </a:endParaRP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A4BFB4-E02C-4CC5-8335-DF54DE2D65F5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4</a:t>
            </a:fld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i-FI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1751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39F6FC0F-38A5-4169-A561-247B4580487F}" type="datetime1">
              <a:rPr lang="fi-FI" smtClean="0">
                <a:latin typeface="Arial" pitchFamily="34" charset="0"/>
                <a:ea typeface="ＭＳ Ｐゴシック"/>
                <a:cs typeface="ＭＳ Ｐゴシック"/>
              </a:rPr>
              <a:pPr/>
              <a:t>15.06.2010</a:t>
            </a:fld>
            <a:endParaRPr lang="fi-FI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25373B-51F0-4E36-AEBA-0D82BB0CA14C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5</a:t>
            </a:fld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Ninesilica architecture (3)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pic>
        <p:nvPicPr>
          <p:cNvPr id="33796" name="Picture 3" descr="hnoc_3x3_me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8275" y="1628775"/>
            <a:ext cx="48879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Ninesilica </a:t>
            </a:r>
            <a:r>
              <a:rPr lang="fi-FI" dirty="0" err="1" smtClean="0"/>
              <a:t>architecture</a:t>
            </a:r>
            <a:r>
              <a:rPr lang="fi-FI" dirty="0" smtClean="0"/>
              <a:t> </a:t>
            </a:r>
            <a:r>
              <a:rPr lang="fi-FI" dirty="0" smtClean="0"/>
              <a:t>(4)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3568" y="1916832"/>
            <a:ext cx="3429000" cy="4267200"/>
          </a:xfrm>
        </p:spPr>
        <p:txBody>
          <a:bodyPr/>
          <a:lstStyle/>
          <a:p>
            <a:r>
              <a:rPr lang="fi-FI" dirty="0" err="1" smtClean="0"/>
              <a:t>Routing</a:t>
            </a:r>
            <a:r>
              <a:rPr lang="fi-FI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HNESW </a:t>
            </a:r>
            <a:r>
              <a:rPr lang="fi-FI" dirty="0" err="1" smtClean="0"/>
              <a:t>directions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No </a:t>
            </a:r>
            <a:r>
              <a:rPr lang="fi-FI" dirty="0" err="1" smtClean="0"/>
              <a:t>turn</a:t>
            </a:r>
            <a:r>
              <a:rPr lang="fi-FI" dirty="0" smtClean="0"/>
              <a:t> </a:t>
            </a:r>
            <a:r>
              <a:rPr lang="fi-FI" dirty="0" err="1" smtClean="0"/>
              <a:t>back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3 </a:t>
            </a:r>
            <a:r>
              <a:rPr lang="fi-FI" dirty="0" err="1" smtClean="0"/>
              <a:t>options</a:t>
            </a:r>
            <a:r>
              <a:rPr lang="fi-FI" dirty="0" smtClean="0"/>
              <a:t> as </a:t>
            </a:r>
            <a:r>
              <a:rPr lang="fi-FI" dirty="0" err="1" smtClean="0"/>
              <a:t>target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err="1" smtClean="0"/>
              <a:t>Final</a:t>
            </a:r>
            <a:r>
              <a:rPr lang="fi-FI" dirty="0" smtClean="0"/>
              <a:t> </a:t>
            </a:r>
            <a:r>
              <a:rPr lang="fi-FI" dirty="0" err="1" smtClean="0"/>
              <a:t>routing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r>
              <a:rPr lang="fi-FI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100000110XXX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25373B-51F0-4E36-AEBA-0D82BB0CA14C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6</a:t>
            </a:fld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pic>
        <p:nvPicPr>
          <p:cNvPr id="33796" name="Picture 3" descr="hnoc_3x3_me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6087" y="1628800"/>
            <a:ext cx="48879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 rot="16200000">
            <a:off x="5508104" y="2564904"/>
            <a:ext cx="180020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49289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FF0000"/>
                </a:solidFill>
              </a:rPr>
              <a:t>1000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4788024" y="1772817"/>
            <a:ext cx="180020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3407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1000</a:t>
            </a:r>
            <a:r>
              <a:rPr lang="fi-FI" sz="2800" dirty="0" smtClean="0">
                <a:solidFill>
                  <a:srgbClr val="FF0000"/>
                </a:solidFill>
              </a:rPr>
              <a:t>001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88024" y="1844824"/>
            <a:ext cx="288032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788024" y="2780928"/>
            <a:ext cx="84649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9969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1000001</a:t>
            </a:r>
            <a:r>
              <a:rPr lang="fi-FI" sz="2800" dirty="0" smtClean="0">
                <a:solidFill>
                  <a:srgbClr val="FF0000"/>
                </a:solidFill>
              </a:rPr>
              <a:t>10XXX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1" grpId="1" animBg="1"/>
      <p:bldP spid="12" grpId="0"/>
      <p:bldP spid="14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Ninesilica </a:t>
            </a:r>
            <a:r>
              <a:rPr lang="fi-FI" dirty="0" err="1" smtClean="0"/>
              <a:t>architecture</a:t>
            </a:r>
            <a:r>
              <a:rPr lang="fi-FI" dirty="0" smtClean="0"/>
              <a:t> </a:t>
            </a:r>
            <a:r>
              <a:rPr lang="fi-FI" dirty="0" smtClean="0"/>
              <a:t>(5)</a:t>
            </a:r>
            <a:endParaRPr lang="fi-FI" dirty="0" smtClean="0">
              <a:ea typeface="ＭＳ Ｐゴシック"/>
              <a:cs typeface="ＭＳ Ｐゴシック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77129F-84A0-498F-9BA1-B4D6C2E622B5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7</a:t>
            </a:fld>
            <a:endParaRPr lang="en-US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i-FI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5847" name="Date Placeholder 6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ADB30A27-16BB-489E-BD86-6EDB57B8A4D3}" type="datetime1">
              <a:rPr lang="fi-FI" smtClean="0">
                <a:latin typeface="Arial" pitchFamily="34" charset="0"/>
                <a:ea typeface="ＭＳ Ｐゴシック"/>
                <a:cs typeface="ＭＳ Ｐゴシック"/>
              </a:rPr>
              <a:pPr/>
              <a:t>15.06.2010</a:t>
            </a:fld>
            <a:endParaRPr lang="fi-FI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9" name="Content Placeholder 8" descr="coffee-node.jpg"/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0166" y="1285860"/>
            <a:ext cx="6557986" cy="5331521"/>
          </a:xfrm>
        </p:spPr>
      </p:pic>
      <p:graphicFrame>
        <p:nvGraphicFramePr>
          <p:cNvPr id="29" name="Content Placeholder 28"/>
          <p:cNvGraphicFramePr>
            <a:graphicFrameLocks noGrp="1"/>
          </p:cNvGraphicFramePr>
          <p:nvPr>
            <p:ph sz="half" idx="2"/>
          </p:nvPr>
        </p:nvGraphicFramePr>
        <p:xfrm>
          <a:off x="6215074" y="1571611"/>
          <a:ext cx="2928926" cy="515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63"/>
                <a:gridCol w="1464463"/>
              </a:tblGrid>
              <a:tr h="990605">
                <a:tc>
                  <a:txBody>
                    <a:bodyPr/>
                    <a:lstStyle/>
                    <a:p>
                      <a:r>
                        <a:rPr lang="fi-FI" dirty="0" smtClean="0"/>
                        <a:t>Address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Routing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Path</a:t>
                      </a:r>
                      <a:r>
                        <a:rPr lang="fi-FI" dirty="0" smtClean="0"/>
                        <a:t> </a:t>
                      </a:r>
                    </a:p>
                    <a:p>
                      <a:r>
                        <a:rPr lang="fi-FI" dirty="0" smtClean="0"/>
                        <a:t>(</a:t>
                      </a:r>
                      <a:r>
                        <a:rPr lang="fi-FI" dirty="0" err="1" smtClean="0"/>
                        <a:t>defined</a:t>
                      </a:r>
                      <a:r>
                        <a:rPr lang="fi-FI" dirty="0" smtClean="0"/>
                        <a:t> in VHDL)</a:t>
                      </a:r>
                      <a:endParaRPr lang="fi-FI" dirty="0"/>
                    </a:p>
                  </a:txBody>
                  <a:tcPr/>
                </a:tc>
              </a:tr>
              <a:tr h="990605">
                <a:tc>
                  <a:txBody>
                    <a:bodyPr/>
                    <a:lstStyle/>
                    <a:p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i-FI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000000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Path 1</a:t>
                      </a:r>
                      <a:endParaRPr lang="fi-FI" dirty="0"/>
                    </a:p>
                  </a:txBody>
                  <a:tcPr/>
                </a:tc>
              </a:tr>
              <a:tr h="990605">
                <a:tc>
                  <a:txBody>
                    <a:bodyPr/>
                    <a:lstStyle/>
                    <a:p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i-FI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000000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Path 2</a:t>
                      </a:r>
                      <a:endParaRPr lang="fi-FI" dirty="0"/>
                    </a:p>
                  </a:txBody>
                  <a:tcPr/>
                </a:tc>
              </a:tr>
              <a:tr h="990605">
                <a:tc>
                  <a:txBody>
                    <a:bodyPr/>
                    <a:lstStyle/>
                    <a:p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i-FI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000000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Path X</a:t>
                      </a:r>
                      <a:endParaRPr lang="fi-FI" dirty="0"/>
                    </a:p>
                  </a:txBody>
                  <a:tcPr/>
                </a:tc>
              </a:tr>
              <a:tr h="990605">
                <a:tc>
                  <a:txBody>
                    <a:bodyPr/>
                    <a:lstStyle/>
                    <a:p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i-FI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fi-FI" sz="1800" dirty="0" smtClean="0">
                          <a:solidFill>
                            <a:srgbClr val="FF0000"/>
                          </a:solidFill>
                        </a:rPr>
                        <a:t>000000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Path 16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500430" y="435769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</a:rPr>
              <a:t>00000 - 1FFFF</a:t>
            </a:r>
            <a:endParaRPr lang="fi-FI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8992" y="514351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</a:rPr>
              <a:t>200000 - 23FFFF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1802" y="5929330"/>
            <a:ext cx="335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</a:rPr>
              <a:t>0</a:t>
            </a:r>
            <a:r>
              <a:rPr lang="fi-FI" sz="3200" dirty="0" smtClean="0">
                <a:solidFill>
                  <a:srgbClr val="FF0000"/>
                </a:solidFill>
              </a:rPr>
              <a:t>1</a:t>
            </a:r>
            <a:r>
              <a:rPr lang="fi-FI" sz="2400" dirty="0" smtClean="0">
                <a:solidFill>
                  <a:srgbClr val="FF0000"/>
                </a:solidFill>
              </a:rPr>
              <a:t>000000 - 0</a:t>
            </a:r>
            <a:r>
              <a:rPr lang="fi-FI" sz="3200" dirty="0" smtClean="0">
                <a:solidFill>
                  <a:srgbClr val="FF0000"/>
                </a:solidFill>
              </a:rPr>
              <a:t>F</a:t>
            </a:r>
            <a:r>
              <a:rPr lang="fi-FI" sz="2400" dirty="0" smtClean="0">
                <a:solidFill>
                  <a:srgbClr val="FF0000"/>
                </a:solidFill>
              </a:rPr>
              <a:t>FFFFFF</a:t>
            </a:r>
            <a:endParaRPr lang="fi-FI" sz="2400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5643570" y="5786454"/>
            <a:ext cx="571504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Programming model (1)</a:t>
            </a:r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address a data out of the node:</a:t>
            </a:r>
          </a:p>
          <a:p>
            <a:endParaRPr lang="fi-FI" dirty="0" smtClean="0"/>
          </a:p>
          <a:p>
            <a:pPr marL="342900" indent="-342900">
              <a:buAutoNum type="arabicParenR"/>
            </a:pPr>
            <a:r>
              <a:rPr lang="fi-FI" dirty="0" smtClean="0"/>
              <a:t>Define the path and the associate </a:t>
            </a:r>
            <a:r>
              <a:rPr lang="fi-FI" dirty="0" err="1" smtClean="0"/>
              <a:t>address</a:t>
            </a:r>
            <a:r>
              <a:rPr lang="fi-FI" dirty="0" smtClean="0"/>
              <a:t>: </a:t>
            </a:r>
            <a:r>
              <a:rPr lang="fi-FI" dirty="0" err="1" smtClean="0"/>
              <a:t>from</a:t>
            </a:r>
            <a:r>
              <a:rPr lang="fi-FI" dirty="0" smtClean="0"/>
              <a:t> node 0 to node 1 path 1?</a:t>
            </a:r>
          </a:p>
          <a:p>
            <a:pPr marL="342900" indent="-342900">
              <a:buAutoNum type="arabicParenR"/>
            </a:pPr>
            <a:r>
              <a:rPr lang="fi-FI" dirty="0" smtClean="0"/>
              <a:t>Define the peripheral to hit:	</a:t>
            </a:r>
          </a:p>
          <a:p>
            <a:pPr marL="723900" lvl="1" indent="-342900">
              <a:buAutoNum type="arabicParenR"/>
            </a:pPr>
            <a:r>
              <a:rPr lang="fi-FI" dirty="0" smtClean="0"/>
              <a:t>DMEM</a:t>
            </a:r>
          </a:p>
          <a:p>
            <a:pPr marL="723900" lvl="1" indent="-342900">
              <a:buAutoNum type="arabicParenR"/>
            </a:pPr>
            <a:r>
              <a:rPr lang="fi-FI" dirty="0" smtClean="0"/>
              <a:t>IMEM</a:t>
            </a:r>
          </a:p>
          <a:p>
            <a:pPr marL="723900" lvl="1" indent="-342900">
              <a:buAutoNum type="arabicParenR"/>
            </a:pPr>
            <a:r>
              <a:rPr lang="fi-FI" dirty="0" smtClean="0"/>
              <a:t>Target (to repeat the msg)</a:t>
            </a:r>
          </a:p>
          <a:p>
            <a:pPr marL="342900" indent="-342900">
              <a:buAutoNum type="arabicParenR"/>
            </a:pPr>
            <a:r>
              <a:rPr lang="fi-FI" dirty="0" smtClean="0"/>
              <a:t>C code:</a:t>
            </a:r>
          </a:p>
          <a:p>
            <a:pPr marL="723900" lvl="1" indent="-342900">
              <a:buAutoNum type="arabicParenR"/>
            </a:pPr>
            <a:r>
              <a:rPr lang="fi-FI" dirty="0" smtClean="0"/>
              <a:t>Pointer to the address</a:t>
            </a:r>
          </a:p>
          <a:p>
            <a:pPr marL="723900" lvl="1" indent="-342900">
              <a:buAutoNum type="arabicParenR"/>
            </a:pPr>
            <a:r>
              <a:rPr lang="fi-FI" dirty="0" smtClean="0"/>
              <a:t>Write on the pointer</a:t>
            </a:r>
          </a:p>
          <a:p>
            <a:pPr marL="342900" indent="-342900"/>
            <a:endParaRPr lang="fi-FI" dirty="0" smtClean="0"/>
          </a:p>
          <a:p>
            <a:pPr marL="342900" indent="-342900"/>
            <a:endParaRPr lang="fi-FI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58C0E-0995-406E-A294-0C3984B9CDFB}" type="slidenum">
              <a:rPr lang="en-US" smtClean="0"/>
              <a:pPr>
                <a:defRPr/>
              </a:pPr>
              <a:t>8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B88DCA9-AE57-4F61-8C51-C288AB6E3AAE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Programming model (2)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905000"/>
            <a:ext cx="7010400" cy="4267200"/>
          </a:xfrm>
        </p:spPr>
        <p:txBody>
          <a:bodyPr/>
          <a:lstStyle/>
          <a:p>
            <a:r>
              <a:rPr lang="fi-FI" dirty="0" smtClean="0"/>
              <a:t>How does it look like in C:</a:t>
            </a:r>
          </a:p>
          <a:p>
            <a:endParaRPr lang="fi-FI" dirty="0" smtClean="0"/>
          </a:p>
          <a:p>
            <a:r>
              <a:rPr lang="fi-FI" sz="1600" b="1" dirty="0" smtClean="0"/>
              <a:t>#define CPU_1_ADDR 0x01000000</a:t>
            </a:r>
          </a:p>
          <a:p>
            <a:r>
              <a:rPr lang="fi-FI" sz="1600" b="1" dirty="0" smtClean="0"/>
              <a:t>#define DMEM_ADDR  0x00000000</a:t>
            </a:r>
          </a:p>
          <a:p>
            <a:r>
              <a:rPr lang="fi-FI" sz="1600" b="1" dirty="0" smtClean="0"/>
              <a:t>#define IMEM_ADDR  0x00200000</a:t>
            </a:r>
          </a:p>
          <a:p>
            <a:endParaRPr lang="fi-FI" sz="1600" b="1" dirty="0" smtClean="0"/>
          </a:p>
          <a:p>
            <a:r>
              <a:rPr lang="fi-FI" sz="1600" b="1" dirty="0" smtClean="0"/>
              <a:t>volatile char *p_coef;</a:t>
            </a:r>
          </a:p>
          <a:p>
            <a:r>
              <a:rPr lang="fi-FI" sz="1600" b="1" dirty="0" smtClean="0"/>
              <a:t>Volatile INT *Send_Data;</a:t>
            </a:r>
          </a:p>
          <a:p>
            <a:endParaRPr lang="fi-FI" sz="1600" b="1" dirty="0" smtClean="0"/>
          </a:p>
          <a:p>
            <a:r>
              <a:rPr lang="fi-FI" sz="1600" b="1" dirty="0" smtClean="0"/>
              <a:t>Int mail ()</a:t>
            </a:r>
          </a:p>
          <a:p>
            <a:r>
              <a:rPr lang="fi-FI" sz="1600" b="1" dirty="0" smtClean="0"/>
              <a:t>...</a:t>
            </a:r>
          </a:p>
          <a:p>
            <a:r>
              <a:rPr lang="fi-FI" sz="1600" b="1" dirty="0" smtClean="0"/>
              <a:t>p_coef = (char *)(CPU_1_ADDR + DMEM_ADDR + (char *) *(flag+16)); </a:t>
            </a:r>
          </a:p>
          <a:p>
            <a:r>
              <a:rPr lang="fi-FI" sz="1600" b="1" dirty="0" smtClean="0"/>
              <a:t>Send_Data = (int *) p_coef;</a:t>
            </a:r>
          </a:p>
          <a:p>
            <a:r>
              <a:rPr lang="fi-FI" sz="1600" b="1" dirty="0" smtClean="0"/>
              <a:t>*Send_Data= 10;</a:t>
            </a:r>
          </a:p>
          <a:p>
            <a:r>
              <a:rPr lang="fi-FI" sz="1600" b="1" dirty="0" smtClean="0"/>
              <a:t>...</a:t>
            </a:r>
            <a:endParaRPr lang="fi-FI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B1FFC-82F8-4C8F-8B82-81689531A993}" type="slidenum">
              <a:rPr lang="en-US" smtClean="0"/>
              <a:pPr>
                <a:defRPr/>
              </a:pPr>
              <a:t>9</a:t>
            </a:fld>
            <a:endParaRPr lang="en-US" dirty="0">
              <a:latin typeface="Times" pitchFamily="-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15B17D-31CE-4584-9785-0156290B5FD8}" type="datetime1">
              <a:rPr lang="fi-FI" smtClean="0"/>
              <a:pPr>
                <a:defRPr/>
              </a:pPr>
              <a:t>15.06.2010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On-screen Show (4:3)</PresentationFormat>
  <Paragraphs>169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Ninesilica Tutorial  Programming and debugging</vt:lpstr>
      <vt:lpstr>Outline</vt:lpstr>
      <vt:lpstr>Ninesilica architecture (1)</vt:lpstr>
      <vt:lpstr>Ninesilica architecture (2)</vt:lpstr>
      <vt:lpstr>Ninesilica architecture (3)</vt:lpstr>
      <vt:lpstr>Ninesilica architecture (4)</vt:lpstr>
      <vt:lpstr>Ninesilica architecture (5)</vt:lpstr>
      <vt:lpstr>Programming model (1)</vt:lpstr>
      <vt:lpstr>Programming model (2)</vt:lpstr>
      <vt:lpstr>Programming model (3)</vt:lpstr>
      <vt:lpstr>Programming model (4)</vt:lpstr>
      <vt:lpstr>How to simulate / debug code (1)</vt:lpstr>
      <vt:lpstr>Slide 13</vt:lpstr>
      <vt:lpstr>Slide 14</vt:lpstr>
      <vt:lpstr>Slide 15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2009-08-31T11:31:57Z</dcterms:created>
  <dcterms:modified xsi:type="dcterms:W3CDTF">2010-06-15T08:06:57Z</dcterms:modified>
</cp:coreProperties>
</file>