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86" r:id="rId2"/>
    <p:sldId id="306" r:id="rId3"/>
    <p:sldId id="290" r:id="rId4"/>
    <p:sldId id="303" r:id="rId5"/>
    <p:sldId id="310" r:id="rId6"/>
    <p:sldId id="311" r:id="rId7"/>
    <p:sldId id="312" r:id="rId8"/>
    <p:sldId id="314" r:id="rId9"/>
    <p:sldId id="318" r:id="rId10"/>
    <p:sldId id="319" r:id="rId11"/>
    <p:sldId id="320" r:id="rId12"/>
    <p:sldId id="321" r:id="rId13"/>
    <p:sldId id="322" r:id="rId14"/>
    <p:sldId id="325" r:id="rId15"/>
    <p:sldId id="327" r:id="rId16"/>
    <p:sldId id="328" r:id="rId17"/>
    <p:sldId id="329" r:id="rId18"/>
    <p:sldId id="326" r:id="rId19"/>
    <p:sldId id="330" r:id="rId20"/>
    <p:sldId id="331" r:id="rId21"/>
    <p:sldId id="323" r:id="rId22"/>
    <p:sldId id="324" r:id="rId23"/>
    <p:sldId id="332" r:id="rId24"/>
    <p:sldId id="333" r:id="rId25"/>
    <p:sldId id="334" r:id="rId26"/>
    <p:sldId id="335" r:id="rId27"/>
    <p:sldId id="336" r:id="rId28"/>
    <p:sldId id="337" r:id="rId29"/>
    <p:sldId id="338" r:id="rId30"/>
    <p:sldId id="339" r:id="rId31"/>
    <p:sldId id="344" r:id="rId32"/>
    <p:sldId id="343" r:id="rId33"/>
    <p:sldId id="342" r:id="rId34"/>
    <p:sldId id="341" r:id="rId35"/>
    <p:sldId id="340" r:id="rId36"/>
    <p:sldId id="346" r:id="rId37"/>
    <p:sldId id="345" r:id="rId38"/>
    <p:sldId id="347" r:id="rId39"/>
    <p:sldId id="305" r:id="rId40"/>
    <p:sldId id="313" r:id="rId41"/>
    <p:sldId id="308" r:id="rId42"/>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7"/>
    <a:srgbClr val="262697"/>
    <a:srgbClr val="262673"/>
    <a:srgbClr val="000073"/>
    <a:srgbClr val="FFFFCC"/>
    <a:srgbClr val="CC3300"/>
    <a:srgbClr val="6600CC"/>
    <a:srgbClr val="FFFFFF"/>
    <a:srgbClr val="0097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87061" autoAdjust="0"/>
  </p:normalViewPr>
  <p:slideViewPr>
    <p:cSldViewPr>
      <p:cViewPr varScale="1">
        <p:scale>
          <a:sx n="86" d="100"/>
          <a:sy n="86" d="100"/>
        </p:scale>
        <p:origin x="1162" y="6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howGuides="1">
      <p:cViewPr varScale="1">
        <p:scale>
          <a:sx n="45" d="100"/>
          <a:sy n="45" d="100"/>
        </p:scale>
        <p:origin x="-296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1" y="0"/>
            <a:ext cx="3076575" cy="5111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IN"/>
          </a:p>
        </p:txBody>
      </p:sp>
      <p:sp>
        <p:nvSpPr>
          <p:cNvPr id="177155" name="Rectangle 3"/>
          <p:cNvSpPr>
            <a:spLocks noGrp="1" noChangeArrowheads="1"/>
          </p:cNvSpPr>
          <p:nvPr>
            <p:ph type="dt" sz="quarter" idx="1"/>
          </p:nvPr>
        </p:nvSpPr>
        <p:spPr bwMode="auto">
          <a:xfrm>
            <a:off x="4021139" y="0"/>
            <a:ext cx="3076575" cy="5111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IN"/>
          </a:p>
        </p:txBody>
      </p:sp>
      <p:sp>
        <p:nvSpPr>
          <p:cNvPr id="177156" name="Rectangle 4"/>
          <p:cNvSpPr>
            <a:spLocks noGrp="1" noChangeArrowheads="1"/>
          </p:cNvSpPr>
          <p:nvPr>
            <p:ph type="ftr" sz="quarter" idx="2"/>
          </p:nvPr>
        </p:nvSpPr>
        <p:spPr bwMode="auto">
          <a:xfrm>
            <a:off x="1" y="9721850"/>
            <a:ext cx="3076575" cy="51117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IN"/>
          </a:p>
        </p:txBody>
      </p:sp>
      <p:sp>
        <p:nvSpPr>
          <p:cNvPr id="177157" name="Rectangle 5"/>
          <p:cNvSpPr>
            <a:spLocks noGrp="1" noChangeArrowheads="1"/>
          </p:cNvSpPr>
          <p:nvPr>
            <p:ph type="sldNum" sz="quarter" idx="3"/>
          </p:nvPr>
        </p:nvSpPr>
        <p:spPr bwMode="auto">
          <a:xfrm>
            <a:off x="4021139" y="9721850"/>
            <a:ext cx="3076575" cy="51117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E213C62-6412-4B40-82AC-E22834C6B382}" type="slidenum">
              <a:rPr lang="en-IN"/>
              <a:pPr>
                <a:defRPr/>
              </a:pPr>
              <a:t>‹#›</a:t>
            </a:fld>
            <a:endParaRPr lang="en-IN"/>
          </a:p>
        </p:txBody>
      </p:sp>
    </p:spTree>
    <p:extLst>
      <p:ext uri="{BB962C8B-B14F-4D97-AF65-F5344CB8AC3E}">
        <p14:creationId xmlns:p14="http://schemas.microsoft.com/office/powerpoint/2010/main" val="522502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0"/>
            <a:ext cx="3076575" cy="5111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p>
        </p:txBody>
      </p:sp>
      <p:sp>
        <p:nvSpPr>
          <p:cNvPr id="9219" name="Rectangle 3"/>
          <p:cNvSpPr>
            <a:spLocks noGrp="1" noChangeArrowheads="1"/>
          </p:cNvSpPr>
          <p:nvPr>
            <p:ph type="dt" idx="1"/>
          </p:nvPr>
        </p:nvSpPr>
        <p:spPr bwMode="auto">
          <a:xfrm>
            <a:off x="4021139" y="0"/>
            <a:ext cx="3076575" cy="5111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p>
        </p:txBody>
      </p:sp>
      <p:sp>
        <p:nvSpPr>
          <p:cNvPr id="614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4" y="4860924"/>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1" y="9721850"/>
            <a:ext cx="3076575" cy="51117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p>
        </p:txBody>
      </p:sp>
      <p:sp>
        <p:nvSpPr>
          <p:cNvPr id="9223" name="Rectangle 7"/>
          <p:cNvSpPr>
            <a:spLocks noGrp="1" noChangeArrowheads="1"/>
          </p:cNvSpPr>
          <p:nvPr>
            <p:ph type="sldNum" sz="quarter" idx="5"/>
          </p:nvPr>
        </p:nvSpPr>
        <p:spPr bwMode="auto">
          <a:xfrm>
            <a:off x="4021139" y="9721850"/>
            <a:ext cx="3076575" cy="51117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6983E7FF-7B2D-491C-B028-494B795C926A}" type="slidenum">
              <a:rPr lang="en-US"/>
              <a:pPr>
                <a:defRPr/>
              </a:pPr>
              <a:t>‹#›</a:t>
            </a:fld>
            <a:endParaRPr lang="en-US"/>
          </a:p>
        </p:txBody>
      </p:sp>
    </p:spTree>
    <p:extLst>
      <p:ext uri="{BB962C8B-B14F-4D97-AF65-F5344CB8AC3E}">
        <p14:creationId xmlns:p14="http://schemas.microsoft.com/office/powerpoint/2010/main" val="3297539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983E7FF-7B2D-491C-B028-494B795C926A}" type="slidenum">
              <a:rPr lang="en-US" smtClean="0"/>
              <a:pPr>
                <a:defRPr/>
              </a:pPr>
              <a:t>1</a:t>
            </a:fld>
            <a:endParaRPr lang="en-US"/>
          </a:p>
        </p:txBody>
      </p:sp>
    </p:spTree>
    <p:extLst>
      <p:ext uri="{BB962C8B-B14F-4D97-AF65-F5344CB8AC3E}">
        <p14:creationId xmlns:p14="http://schemas.microsoft.com/office/powerpoint/2010/main" val="396073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286500"/>
            <a:ext cx="9144000" cy="609600"/>
          </a:xfrm>
          <a:prstGeom prst="rect">
            <a:avLst/>
          </a:prstGeom>
          <a:solidFill>
            <a:srgbClr val="262673"/>
          </a:solidFill>
          <a:ln w="9525">
            <a:solidFill>
              <a:schemeClr val="tx1"/>
            </a:solidFill>
            <a:miter lim="800000"/>
            <a:headEnd/>
            <a:tailEnd/>
          </a:ln>
          <a:effectLst/>
        </p:spPr>
        <p:txBody>
          <a:bodyPr wrap="none" anchor="ctr"/>
          <a:lstStyle/>
          <a:p>
            <a:pPr>
              <a:defRPr/>
            </a:pPr>
            <a:endParaRPr lang="en-US"/>
          </a:p>
        </p:txBody>
      </p:sp>
      <p:sp>
        <p:nvSpPr>
          <p:cNvPr id="7" name="Text Box 18"/>
          <p:cNvSpPr txBox="1">
            <a:spLocks noChangeArrowheads="1"/>
          </p:cNvSpPr>
          <p:nvPr userDrawn="1"/>
        </p:nvSpPr>
        <p:spPr bwMode="auto">
          <a:xfrm>
            <a:off x="2387600" y="6388100"/>
            <a:ext cx="4343400" cy="457200"/>
          </a:xfrm>
          <a:prstGeom prst="rect">
            <a:avLst/>
          </a:prstGeom>
          <a:noFill/>
          <a:ln w="9525">
            <a:noFill/>
            <a:miter lim="800000"/>
            <a:headEnd/>
            <a:tailEnd/>
          </a:ln>
          <a:effectLst/>
        </p:spPr>
        <p:txBody>
          <a:bodyPr>
            <a:spAutoFit/>
          </a:bodyPr>
          <a:lstStyle/>
          <a:p>
            <a:pPr algn="ctr">
              <a:spcBef>
                <a:spcPct val="50000"/>
              </a:spcBef>
              <a:defRPr/>
            </a:pPr>
            <a:r>
              <a:rPr lang="en-US" sz="2400">
                <a:solidFill>
                  <a:schemeClr val="bg1"/>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850" y="52614"/>
            <a:ext cx="6946900" cy="660400"/>
          </a:xfrm>
        </p:spPr>
        <p:txBody>
          <a:bodyPr/>
          <a:lstStyle/>
          <a:p>
            <a:r>
              <a:rPr lang="en-US"/>
              <a:t>Click to edit Master title style</a:t>
            </a:r>
          </a:p>
        </p:txBody>
      </p:sp>
      <p:sp>
        <p:nvSpPr>
          <p:cNvPr id="3" name="Content Placeholder 2"/>
          <p:cNvSpPr>
            <a:spLocks noGrp="1"/>
          </p:cNvSpPr>
          <p:nvPr>
            <p:ph idx="1"/>
          </p:nvPr>
        </p:nvSpPr>
        <p:spPr>
          <a:xfrm>
            <a:off x="152400" y="990600"/>
            <a:ext cx="8839200" cy="5295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70544" y="6352722"/>
            <a:ext cx="1219200" cy="476250"/>
          </a:xfrm>
        </p:spPr>
        <p:txBody>
          <a:bodyPr/>
          <a:lstStyle>
            <a:lvl1pPr>
              <a:defRPr sz="1200"/>
            </a:lvl1pPr>
          </a:lstStyle>
          <a:p>
            <a:pPr>
              <a:defRPr/>
            </a:pPr>
            <a:fld id="{BD82B927-A759-4146-AE46-3802EC775C41}" type="datetime5">
              <a:rPr lang="en-US" smtClean="0"/>
              <a:pPr>
                <a:defRPr/>
              </a:pPr>
              <a:t>14-Jul-22</a:t>
            </a:fld>
            <a:endParaRPr lang="en-US" dirty="0"/>
          </a:p>
        </p:txBody>
      </p:sp>
      <p:sp>
        <p:nvSpPr>
          <p:cNvPr id="9" name="Footer Placeholder 8"/>
          <p:cNvSpPr>
            <a:spLocks noGrp="1"/>
          </p:cNvSpPr>
          <p:nvPr>
            <p:ph type="ftr" sz="quarter" idx="11"/>
          </p:nvPr>
        </p:nvSpPr>
        <p:spPr/>
        <p:txBody>
          <a:bodyPr/>
          <a:lstStyle/>
          <a:p>
            <a:r>
              <a:rPr lang="en-US" altLang="en-US"/>
              <a:t>Group 1: Automatic Window Cleaner</a:t>
            </a:r>
            <a:endParaRPr lang="en-US" altLang="en-US" dirty="0"/>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pPr>
                <a:defRPr/>
              </a:pPr>
              <a:t>‹#›</a:t>
            </a:fld>
            <a:endParaRPr lang="en-US"/>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139698" y="6324600"/>
            <a:ext cx="1300871" cy="476250"/>
          </a:xfrm>
        </p:spPr>
        <p:txBody>
          <a:bodyPr/>
          <a:lstStyle/>
          <a:p>
            <a:pPr>
              <a:defRPr/>
            </a:pPr>
            <a:fld id="{7FD3510C-9753-46A2-8552-034D777B029E}" type="datetime5">
              <a:rPr lang="en-US" sz="1200" smtClean="0"/>
              <a:pPr>
                <a:defRPr/>
              </a:pPr>
              <a:t>14-Jul-22</a:t>
            </a:fld>
            <a:endParaRPr lang="en-US" sz="1200" dirty="0"/>
          </a:p>
        </p:txBody>
      </p:sp>
      <p:sp>
        <p:nvSpPr>
          <p:cNvPr id="4" name="Footer Placeholder 3"/>
          <p:cNvSpPr>
            <a:spLocks noGrp="1"/>
          </p:cNvSpPr>
          <p:nvPr>
            <p:ph type="ftr" sz="quarter" idx="11"/>
          </p:nvPr>
        </p:nvSpPr>
        <p:spPr/>
        <p:txBody>
          <a:bodyPr/>
          <a:lstStyle/>
          <a:p>
            <a:r>
              <a:rPr lang="en-US" altLang="en-US"/>
              <a:t>Group 1: Automatic Window Cleaner</a:t>
            </a:r>
            <a:endParaRPr lang="en-US" altLang="en-US" dirty="0"/>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pPr>
                <a:defRPr/>
              </a:pPr>
              <a:t>‹#›</a:t>
            </a:fld>
            <a:endParaRPr lang="en-US"/>
          </a:p>
        </p:txBody>
      </p:sp>
      <p:sp>
        <p:nvSpPr>
          <p:cNvPr id="8" name="Content Placeholder 2"/>
          <p:cNvSpPr>
            <a:spLocks noGrp="1"/>
          </p:cNvSpPr>
          <p:nvPr>
            <p:ph idx="1"/>
          </p:nvPr>
        </p:nvSpPr>
        <p:spPr>
          <a:xfrm>
            <a:off x="138332" y="962464"/>
            <a:ext cx="4320000" cy="5295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4648200" y="956604"/>
            <a:ext cx="4320000" cy="5295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6286500"/>
            <a:ext cx="9144000" cy="609600"/>
          </a:xfrm>
          <a:prstGeom prst="rect">
            <a:avLst/>
          </a:prstGeom>
          <a:solidFill>
            <a:srgbClr val="262673"/>
          </a:solidFill>
          <a:ln w="9525">
            <a:solidFill>
              <a:schemeClr val="tx1"/>
            </a:solidFill>
            <a:miter lim="800000"/>
            <a:headEnd/>
            <a:tailEnd/>
          </a:ln>
          <a:effectLst/>
        </p:spPr>
        <p:txBody>
          <a:bodyPr wrap="none" anchor="ctr"/>
          <a:lstStyle/>
          <a:p>
            <a:pPr>
              <a:defRPr/>
            </a:pPr>
            <a:endParaRPr lang="en-US"/>
          </a:p>
        </p:txBody>
      </p:sp>
      <p:sp>
        <p:nvSpPr>
          <p:cNvPr id="1029" name="Rectangle 2"/>
          <p:cNvSpPr>
            <a:spLocks noGrp="1" noChangeArrowheads="1"/>
          </p:cNvSpPr>
          <p:nvPr>
            <p:ph type="title"/>
          </p:nvPr>
        </p:nvSpPr>
        <p:spPr bwMode="auto">
          <a:xfrm>
            <a:off x="97970" y="57206"/>
            <a:ext cx="6818086"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30" name="Rectangle 3"/>
          <p:cNvSpPr>
            <a:spLocks noGrp="1" noChangeArrowheads="1"/>
          </p:cNvSpPr>
          <p:nvPr>
            <p:ph type="body" idx="1"/>
          </p:nvPr>
        </p:nvSpPr>
        <p:spPr bwMode="auto">
          <a:xfrm>
            <a:off x="152400" y="952500"/>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826462"/>
            <a:ext cx="9144000" cy="120073"/>
          </a:xfrm>
          <a:prstGeom prst="rect">
            <a:avLst/>
          </a:prstGeom>
          <a:solidFill>
            <a:srgbClr val="262673"/>
          </a:solidFill>
          <a:ln w="9525">
            <a:solidFill>
              <a:schemeClr val="tx1"/>
            </a:solidFill>
            <a:miter lim="800000"/>
            <a:headEnd/>
            <a:tailEnd/>
          </a:ln>
          <a:effectLst/>
        </p:spPr>
        <p:txBody>
          <a:bodyPr wrap="none" anchor="ctr"/>
          <a:lstStyle/>
          <a:p>
            <a:pPr>
              <a:defRPr/>
            </a:pPr>
            <a:endParaRPr lang="en-US"/>
          </a:p>
        </p:txBody>
      </p:sp>
      <p:sp>
        <p:nvSpPr>
          <p:cNvPr id="1038" name="Rectangle 14"/>
          <p:cNvSpPr>
            <a:spLocks noGrp="1" noChangeArrowheads="1"/>
          </p:cNvSpPr>
          <p:nvPr>
            <p:ph type="dt" sz="half" idx="2"/>
          </p:nvPr>
        </p:nvSpPr>
        <p:spPr bwMode="auto">
          <a:xfrm>
            <a:off x="38100" y="6324600"/>
            <a:ext cx="130087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pPr>
              <a:defRPr/>
            </a:pPr>
            <a:fld id="{D1B508DE-D014-4204-B9A5-5758DDFC6CDD}" type="datetime5">
              <a:rPr lang="en-US" sz="1200" smtClean="0"/>
              <a:pPr>
                <a:defRPr/>
              </a:pPr>
              <a:t>14-Jul-22</a:t>
            </a:fld>
            <a:endParaRPr lang="en-US" sz="1200" dirty="0"/>
          </a:p>
        </p:txBody>
      </p:sp>
      <p:sp>
        <p:nvSpPr>
          <p:cNvPr id="1039" name="Rectangle 15"/>
          <p:cNvSpPr>
            <a:spLocks noGrp="1" noChangeArrowheads="1"/>
          </p:cNvSpPr>
          <p:nvPr>
            <p:ph type="ftr" sz="quarter" idx="3"/>
          </p:nvPr>
        </p:nvSpPr>
        <p:spPr bwMode="auto">
          <a:xfrm>
            <a:off x="2514600" y="6305550"/>
            <a:ext cx="3733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r>
              <a:rPr lang="en-US" altLang="en-US"/>
              <a:t>Group 1: Automatic Window Cleaner</a:t>
            </a:r>
            <a:endParaRPr lang="en-US" altLang="en-US" dirty="0"/>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a:defRPr/>
            </a:pPr>
            <a:fld id="{2A66A362-4403-4718-B072-B01303837876}" type="slidenum">
              <a:rPr lang="en-US"/>
              <a:pPr>
                <a:defRPr/>
              </a:pPr>
              <a:t>‹#›</a:t>
            </a:fld>
            <a:endParaRPr lang="en-US"/>
          </a:p>
        </p:txBody>
      </p:sp>
      <p:pic>
        <p:nvPicPr>
          <p:cNvPr id="11" name="Picture 2"/>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t="8147" b="8028"/>
          <a:stretch/>
        </p:blipFill>
        <p:spPr bwMode="auto">
          <a:xfrm>
            <a:off x="6858000" y="68580"/>
            <a:ext cx="2271486" cy="681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02" r:id="rId2"/>
    <p:sldLayoutId id="214748371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defRPr>
      </a:lvl2pPr>
      <a:lvl3pPr algn="ctr" rtl="0" eaLnBrk="0" fontAlgn="base" hangingPunct="0">
        <a:spcBef>
          <a:spcPct val="0"/>
        </a:spcBef>
        <a:spcAft>
          <a:spcPct val="0"/>
        </a:spcAft>
        <a:defRPr sz="3200">
          <a:solidFill>
            <a:schemeClr val="tx1"/>
          </a:solidFill>
          <a:latin typeface="Arial" charset="0"/>
        </a:defRPr>
      </a:lvl3pPr>
      <a:lvl4pPr algn="ctr" rtl="0" eaLnBrk="0" fontAlgn="base" hangingPunct="0">
        <a:spcBef>
          <a:spcPct val="0"/>
        </a:spcBef>
        <a:spcAft>
          <a:spcPct val="0"/>
        </a:spcAft>
        <a:defRPr sz="3200">
          <a:solidFill>
            <a:schemeClr val="tx1"/>
          </a:solidFill>
          <a:latin typeface="Arial" charset="0"/>
        </a:defRPr>
      </a:lvl4pPr>
      <a:lvl5pPr algn="ctr"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Arial" charset="0"/>
        <a:buChar char="–"/>
        <a:defRPr sz="2400">
          <a:solidFill>
            <a:srgbClr val="000097"/>
          </a:solidFill>
          <a:latin typeface="+mn-lt"/>
        </a:defRPr>
      </a:lvl2pPr>
      <a:lvl3pPr marL="1143000" indent="-228600" algn="l" rtl="0" eaLnBrk="0" fontAlgn="base" hangingPunct="0">
        <a:spcBef>
          <a:spcPct val="20000"/>
        </a:spcBef>
        <a:spcAft>
          <a:spcPct val="0"/>
        </a:spcAft>
        <a:buClr>
          <a:srgbClr val="000097"/>
        </a:buClr>
        <a:buFont typeface="Wingdings" pitchFamily="2" charset="2"/>
        <a:buChar char="ü"/>
        <a:defRPr sz="2000">
          <a:solidFill>
            <a:schemeClr val="tx1"/>
          </a:solidFill>
          <a:latin typeface="+mn-lt"/>
        </a:defRPr>
      </a:lvl3pPr>
      <a:lvl4pPr marL="1600200" indent="-228600" algn="l" rtl="0" eaLnBrk="0" fontAlgn="base" hangingPunct="0">
        <a:spcBef>
          <a:spcPct val="20000"/>
        </a:spcBef>
        <a:spcAft>
          <a:spcPct val="0"/>
        </a:spcAft>
        <a:buClr>
          <a:schemeClr val="tx1"/>
        </a:buClr>
        <a:buFont typeface="Arial" charset="0"/>
        <a:buChar char="–"/>
        <a:defRPr>
          <a:solidFill>
            <a:srgbClr val="000097"/>
          </a:solidFill>
          <a:latin typeface="+mn-lt"/>
        </a:defRPr>
      </a:lvl4pPr>
      <a:lvl5pPr marL="2057400" indent="-228600" algn="l" rtl="0" eaLnBrk="0" fontAlgn="base" hangingPunct="0">
        <a:spcBef>
          <a:spcPct val="20000"/>
        </a:spcBef>
        <a:spcAft>
          <a:spcPct val="0"/>
        </a:spcAft>
        <a:buClr>
          <a:srgbClr val="000097"/>
        </a:buClr>
        <a:buFont typeface="Arial" charset="0"/>
        <a:buChar char="»"/>
        <a:defRPr>
          <a:solidFill>
            <a:schemeClr val="tx1"/>
          </a:solidFill>
          <a:latin typeface="+mn-lt"/>
        </a:defRPr>
      </a:lvl5pPr>
      <a:lvl6pPr marL="2514600" indent="-228600" algn="l" rtl="0" fontAlgn="base">
        <a:spcBef>
          <a:spcPct val="20000"/>
        </a:spcBef>
        <a:spcAft>
          <a:spcPct val="0"/>
        </a:spcAft>
        <a:buClr>
          <a:srgbClr val="000097"/>
        </a:buClr>
        <a:buFont typeface="Arial" charset="0"/>
        <a:buChar char="»"/>
        <a:defRPr>
          <a:solidFill>
            <a:schemeClr val="tx1"/>
          </a:solidFill>
          <a:latin typeface="+mn-lt"/>
        </a:defRPr>
      </a:lvl6pPr>
      <a:lvl7pPr marL="2971800" indent="-228600" algn="l" rtl="0" fontAlgn="base">
        <a:spcBef>
          <a:spcPct val="20000"/>
        </a:spcBef>
        <a:spcAft>
          <a:spcPct val="0"/>
        </a:spcAft>
        <a:buClr>
          <a:srgbClr val="000097"/>
        </a:buClr>
        <a:buFont typeface="Arial" charset="0"/>
        <a:buChar char="»"/>
        <a:defRPr>
          <a:solidFill>
            <a:schemeClr val="tx1"/>
          </a:solidFill>
          <a:latin typeface="+mn-lt"/>
        </a:defRPr>
      </a:lvl7pPr>
      <a:lvl8pPr marL="3429000" indent="-228600" algn="l" rtl="0" fontAlgn="base">
        <a:spcBef>
          <a:spcPct val="20000"/>
        </a:spcBef>
        <a:spcAft>
          <a:spcPct val="0"/>
        </a:spcAft>
        <a:buClr>
          <a:srgbClr val="000097"/>
        </a:buClr>
        <a:buFont typeface="Arial" charset="0"/>
        <a:buChar char="»"/>
        <a:defRPr>
          <a:solidFill>
            <a:schemeClr val="tx1"/>
          </a:solidFill>
          <a:latin typeface="+mn-lt"/>
        </a:defRPr>
      </a:lvl8pPr>
      <a:lvl9pPr marL="3886200" indent="-228600"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sciencedirect.com/science/article/pii/S235291482100157X"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32" y="1052736"/>
            <a:ext cx="8856984" cy="5280933"/>
          </a:xfrm>
          <a:prstGeom prst="rect">
            <a:avLst/>
          </a:prstGeom>
        </p:spPr>
        <p:txBody>
          <a:bodyPr wrap="square">
            <a:spAutoFit/>
          </a:bodyPr>
          <a:lstStyle/>
          <a:p>
            <a:pPr marL="0" marR="0" algn="ctr">
              <a:spcBef>
                <a:spcPts val="0"/>
              </a:spcBef>
              <a:spcAft>
                <a:spcPts val="800"/>
              </a:spcAft>
            </a:pPr>
            <a:endParaRPr lang="en-US" sz="100" b="1" dirty="0">
              <a:solidFill>
                <a:srgbClr val="000097"/>
              </a:solidFill>
              <a:effectLst/>
              <a:latin typeface="+mn-lt"/>
              <a:ea typeface="Calibri" panose="020F0502020204030204" pitchFamily="34" charset="0"/>
              <a:cs typeface="Times New Roman" panose="02020603050405020304" pitchFamily="18" charset="0"/>
            </a:endParaRPr>
          </a:p>
          <a:p>
            <a:pPr marL="0" marR="0" algn="ctr">
              <a:spcBef>
                <a:spcPts val="0"/>
              </a:spcBef>
              <a:spcAft>
                <a:spcPts val="800"/>
              </a:spcAft>
            </a:pPr>
            <a:r>
              <a:rPr lang="en-US" sz="1950" b="1" dirty="0">
                <a:solidFill>
                  <a:srgbClr val="000097"/>
                </a:solidFill>
                <a:effectLst/>
                <a:latin typeface="+mj-lt"/>
                <a:ea typeface="Calibri" panose="020F0502020204030204" pitchFamily="34" charset="0"/>
                <a:cs typeface="Times New Roman" panose="02020603050405020304" pitchFamily="18" charset="0"/>
              </a:rPr>
              <a:t>ENSURE GREATER ENCRYPTION IN ELECTRONIC MEDICAL RECORDS </a:t>
            </a:r>
          </a:p>
          <a:p>
            <a:pPr marL="0" marR="0" algn="ctr">
              <a:spcBef>
                <a:spcPts val="0"/>
              </a:spcBef>
              <a:spcAft>
                <a:spcPts val="800"/>
              </a:spcAft>
            </a:pPr>
            <a:r>
              <a:rPr lang="en-US" sz="1950" b="1" dirty="0">
                <a:solidFill>
                  <a:srgbClr val="000097"/>
                </a:solidFill>
                <a:latin typeface="+mj-lt"/>
                <a:ea typeface="Calibri" panose="020F0502020204030204" pitchFamily="34" charset="0"/>
                <a:cs typeface="Times New Roman" panose="02020603050405020304" pitchFamily="18" charset="0"/>
              </a:rPr>
              <a:t> </a:t>
            </a:r>
            <a:r>
              <a:rPr lang="en-US" sz="1950" b="1" dirty="0">
                <a:solidFill>
                  <a:srgbClr val="000097"/>
                </a:solidFill>
                <a:effectLst/>
                <a:latin typeface="+mj-lt"/>
                <a:ea typeface="Calibri" panose="020F0502020204030204" pitchFamily="34" charset="0"/>
                <a:cs typeface="Times New Roman" panose="02020603050405020304" pitchFamily="18" charset="0"/>
              </a:rPr>
              <a:t>BY USING SCRAMBLED ALPHA-NUMERIC RANDOMIZATION </a:t>
            </a:r>
          </a:p>
          <a:p>
            <a:pPr marL="0" marR="0" algn="ctr">
              <a:spcBef>
                <a:spcPts val="0"/>
              </a:spcBef>
              <a:spcAft>
                <a:spcPts val="800"/>
              </a:spcAft>
            </a:pPr>
            <a:r>
              <a:rPr lang="en-US" sz="1950" b="1" dirty="0">
                <a:solidFill>
                  <a:srgbClr val="000097"/>
                </a:solidFill>
                <a:effectLst/>
                <a:latin typeface="+mj-lt"/>
                <a:ea typeface="Calibri" panose="020F0502020204030204" pitchFamily="34" charset="0"/>
              </a:rPr>
              <a:t>AND THE RSA METHOD</a:t>
            </a:r>
          </a:p>
          <a:p>
            <a:endParaRPr lang="en-US" sz="2000" b="1" dirty="0">
              <a:latin typeface="+mn-lt"/>
              <a:cs typeface="Times New Roman" panose="02020603050405020304" pitchFamily="18" charset="0"/>
            </a:endParaRPr>
          </a:p>
          <a:p>
            <a:pPr algn="ctr">
              <a:spcBef>
                <a:spcPct val="50000"/>
              </a:spcBef>
            </a:pPr>
            <a:r>
              <a:rPr lang="en-US" b="1" dirty="0">
                <a:solidFill>
                  <a:srgbClr val="C00000"/>
                </a:solidFill>
                <a:latin typeface="+mn-lt"/>
                <a:cs typeface="Times New Roman" panose="02020603050405020304" pitchFamily="18" charset="0"/>
              </a:rPr>
              <a:t>Bethi Naga Bhargavi  (122014007, Information and Communication Technology)</a:t>
            </a:r>
          </a:p>
          <a:p>
            <a:pPr algn="ctr">
              <a:spcBef>
                <a:spcPct val="50000"/>
              </a:spcBef>
            </a:pPr>
            <a:r>
              <a:rPr lang="en-GB" b="1" dirty="0">
                <a:solidFill>
                  <a:srgbClr val="C00000"/>
                </a:solidFill>
                <a:latin typeface="+mn-lt"/>
                <a:cs typeface="Times New Roman" panose="02020603050405020304" pitchFamily="18" charset="0"/>
              </a:rPr>
              <a:t>Batchu Sumanth</a:t>
            </a:r>
            <a:r>
              <a:rPr lang="en-US" b="1" dirty="0">
                <a:solidFill>
                  <a:srgbClr val="C00000"/>
                </a:solidFill>
                <a:latin typeface="+mn-lt"/>
                <a:cs typeface="Times New Roman" panose="02020603050405020304" pitchFamily="18" charset="0"/>
              </a:rPr>
              <a:t> (122</a:t>
            </a:r>
            <a:r>
              <a:rPr lang="en-GB" b="1" dirty="0">
                <a:solidFill>
                  <a:srgbClr val="C00000"/>
                </a:solidFill>
                <a:latin typeface="+mn-lt"/>
                <a:cs typeface="Times New Roman" panose="02020603050405020304" pitchFamily="18" charset="0"/>
              </a:rPr>
              <a:t>015012</a:t>
            </a:r>
            <a:r>
              <a:rPr lang="en-US" b="1" dirty="0">
                <a:solidFill>
                  <a:srgbClr val="C00000"/>
                </a:solidFill>
                <a:latin typeface="+mn-lt"/>
                <a:cs typeface="Times New Roman" panose="02020603050405020304" pitchFamily="18" charset="0"/>
              </a:rPr>
              <a:t>, Information Technology)</a:t>
            </a:r>
          </a:p>
          <a:p>
            <a:pPr algn="ctr">
              <a:spcBef>
                <a:spcPct val="50000"/>
              </a:spcBef>
            </a:pPr>
            <a:r>
              <a:rPr lang="en-US" b="1" dirty="0">
                <a:solidFill>
                  <a:srgbClr val="C00000"/>
                </a:solidFill>
                <a:latin typeface="+mn-lt"/>
                <a:cs typeface="Times New Roman" panose="02020603050405020304" pitchFamily="18" charset="0"/>
              </a:rPr>
              <a:t>Malepati Nagendra Deepak  (122015058, Information Technology)</a:t>
            </a:r>
          </a:p>
          <a:p>
            <a:pPr>
              <a:spcBef>
                <a:spcPct val="50000"/>
              </a:spcBef>
            </a:pPr>
            <a:endParaRPr lang="en-US" sz="1000" b="1" dirty="0">
              <a:solidFill>
                <a:srgbClr val="C00000"/>
              </a:solidFill>
              <a:latin typeface="+mn-lt"/>
              <a:cs typeface="Times New Roman" panose="02020603050405020304" pitchFamily="18" charset="0"/>
            </a:endParaRPr>
          </a:p>
          <a:p>
            <a:pPr algn="ctr">
              <a:spcBef>
                <a:spcPct val="50000"/>
              </a:spcBef>
            </a:pPr>
            <a:r>
              <a:rPr lang="en-US" sz="2000" b="1" dirty="0">
                <a:solidFill>
                  <a:srgbClr val="C00000"/>
                </a:solidFill>
                <a:latin typeface="+mn-lt"/>
                <a:cs typeface="Times New Roman" panose="02020603050405020304" pitchFamily="18" charset="0"/>
              </a:rPr>
              <a:t>4</a:t>
            </a:r>
            <a:r>
              <a:rPr lang="en-US" sz="2000" b="1" baseline="30000" dirty="0">
                <a:solidFill>
                  <a:srgbClr val="C00000"/>
                </a:solidFill>
                <a:latin typeface="+mn-lt"/>
                <a:cs typeface="Times New Roman" panose="02020603050405020304" pitchFamily="18" charset="0"/>
              </a:rPr>
              <a:t>th</a:t>
            </a:r>
            <a:r>
              <a:rPr lang="en-US" sz="2000" b="1" dirty="0">
                <a:solidFill>
                  <a:srgbClr val="C00000"/>
                </a:solidFill>
                <a:latin typeface="+mn-lt"/>
                <a:cs typeface="Times New Roman" panose="02020603050405020304" pitchFamily="18" charset="0"/>
              </a:rPr>
              <a:t>  – Year</a:t>
            </a:r>
          </a:p>
          <a:p>
            <a:pPr algn="ctr">
              <a:spcBef>
                <a:spcPct val="50000"/>
              </a:spcBef>
            </a:pPr>
            <a:endParaRPr lang="en-US" sz="1600" b="1" dirty="0">
              <a:latin typeface="+mn-lt"/>
              <a:cs typeface="Times New Roman" panose="02020603050405020304" pitchFamily="18" charset="0"/>
            </a:endParaRPr>
          </a:p>
          <a:p>
            <a:pPr algn="ctr">
              <a:spcBef>
                <a:spcPct val="50000"/>
              </a:spcBef>
            </a:pPr>
            <a:r>
              <a:rPr lang="en-US" b="1" dirty="0">
                <a:solidFill>
                  <a:srgbClr val="000097"/>
                </a:solidFill>
              </a:rPr>
              <a:t>Major Project - AY2022</a:t>
            </a:r>
          </a:p>
          <a:p>
            <a:pPr algn="ctr">
              <a:spcBef>
                <a:spcPct val="50000"/>
              </a:spcBef>
            </a:pPr>
            <a:r>
              <a:rPr lang="en-US" b="1" dirty="0">
                <a:solidFill>
                  <a:srgbClr val="000097"/>
                </a:solidFill>
              </a:rPr>
              <a:t>Final  Review</a:t>
            </a:r>
            <a:r>
              <a:rPr lang="en-US" altLang="en-US" b="1" dirty="0">
                <a:solidFill>
                  <a:srgbClr val="000097"/>
                </a:solidFill>
                <a:latin typeface="+mn-lt"/>
                <a:cs typeface="Times New Roman" panose="02020603050405020304" pitchFamily="18" charset="0"/>
              </a:rPr>
              <a:t> Presentation </a:t>
            </a:r>
            <a:endParaRPr lang="en-GB" altLang="en-US" b="1" dirty="0">
              <a:solidFill>
                <a:srgbClr val="000097"/>
              </a:solidFill>
              <a:latin typeface="+mn-lt"/>
              <a:cs typeface="Times New Roman" panose="02020603050405020304" pitchFamily="18" charset="0"/>
            </a:endParaRPr>
          </a:p>
          <a:p>
            <a:pPr algn="ctr">
              <a:spcBef>
                <a:spcPct val="50000"/>
              </a:spcBef>
            </a:pPr>
            <a:r>
              <a:rPr lang="en-US" altLang="en-US" b="1" dirty="0">
                <a:solidFill>
                  <a:srgbClr val="000097"/>
                </a:solidFill>
                <a:latin typeface="+mn-lt"/>
              </a:rPr>
              <a:t>Project Guide – Lavanya M (SOC)</a:t>
            </a:r>
          </a:p>
        </p:txBody>
      </p:sp>
    </p:spTree>
    <p:extLst>
      <p:ext uri="{BB962C8B-B14F-4D97-AF65-F5344CB8AC3E}">
        <p14:creationId xmlns:p14="http://schemas.microsoft.com/office/powerpoint/2010/main" val="293465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10</a:t>
            </a:fld>
            <a:endParaRPr lang="en-US"/>
          </a:p>
        </p:txBody>
      </p:sp>
      <p:sp>
        <p:nvSpPr>
          <p:cNvPr id="7" name="TextBox 6"/>
          <p:cNvSpPr txBox="1"/>
          <p:nvPr/>
        </p:nvSpPr>
        <p:spPr>
          <a:xfrm>
            <a:off x="107503" y="1052735"/>
            <a:ext cx="8928992" cy="727571"/>
          </a:xfrm>
          <a:prstGeom prst="rect">
            <a:avLst/>
          </a:prstGeom>
          <a:noFill/>
        </p:spPr>
        <p:txBody>
          <a:bodyPr wrap="square" rtlCol="0">
            <a:spAutoFit/>
          </a:bodyPr>
          <a:lstStyle/>
          <a:p>
            <a:pPr>
              <a:lnSpc>
                <a:spcPct val="150000"/>
              </a:lnSpc>
            </a:pPr>
            <a:r>
              <a:rPr lang="en-US" sz="1700" b="1" dirty="0">
                <a:solidFill>
                  <a:srgbClr val="C00000"/>
                </a:solidFill>
              </a:rPr>
              <a:t>    CMS padding  </a:t>
            </a:r>
          </a:p>
          <a:p>
            <a:pPr>
              <a:lnSpc>
                <a:spcPct val="150000"/>
              </a:lnSpc>
            </a:pPr>
            <a:endParaRPr lang="en-US" sz="1200" dirty="0"/>
          </a:p>
        </p:txBody>
      </p:sp>
      <p:pic>
        <p:nvPicPr>
          <p:cNvPr id="9" name="Picture 8">
            <a:extLst>
              <a:ext uri="{FF2B5EF4-FFF2-40B4-BE49-F238E27FC236}">
                <a16:creationId xmlns:a16="http://schemas.microsoft.com/office/drawing/2014/main" id="{68BD1145-DE46-0DF3-F9F7-8A6264603B96}"/>
              </a:ext>
            </a:extLst>
          </p:cNvPr>
          <p:cNvPicPr>
            <a:picLocks noChangeAspect="1"/>
          </p:cNvPicPr>
          <p:nvPr/>
        </p:nvPicPr>
        <p:blipFill>
          <a:blip r:embed="rId2"/>
          <a:stretch>
            <a:fillRect/>
          </a:stretch>
        </p:blipFill>
        <p:spPr>
          <a:xfrm>
            <a:off x="467544" y="1766743"/>
            <a:ext cx="7200800" cy="4233899"/>
          </a:xfrm>
          <a:prstGeom prst="rect">
            <a:avLst/>
          </a:prstGeom>
        </p:spPr>
      </p:pic>
    </p:spTree>
    <p:extLst>
      <p:ext uri="{BB962C8B-B14F-4D97-AF65-F5344CB8AC3E}">
        <p14:creationId xmlns:p14="http://schemas.microsoft.com/office/powerpoint/2010/main" val="292275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11</a:t>
            </a:fld>
            <a:endParaRPr lang="en-US"/>
          </a:p>
        </p:txBody>
      </p:sp>
      <p:sp>
        <p:nvSpPr>
          <p:cNvPr id="7" name="TextBox 6"/>
          <p:cNvSpPr txBox="1"/>
          <p:nvPr/>
        </p:nvSpPr>
        <p:spPr>
          <a:xfrm>
            <a:off x="107503" y="1052735"/>
            <a:ext cx="8928992" cy="727571"/>
          </a:xfrm>
          <a:prstGeom prst="rect">
            <a:avLst/>
          </a:prstGeom>
          <a:noFill/>
        </p:spPr>
        <p:txBody>
          <a:bodyPr wrap="square" rtlCol="0">
            <a:spAutoFit/>
          </a:bodyPr>
          <a:lstStyle/>
          <a:p>
            <a:pPr>
              <a:lnSpc>
                <a:spcPct val="150000"/>
              </a:lnSpc>
            </a:pPr>
            <a:r>
              <a:rPr lang="en-US" sz="1700" b="1" dirty="0">
                <a:solidFill>
                  <a:srgbClr val="C00000"/>
                </a:solidFill>
              </a:rPr>
              <a:t>CMS </a:t>
            </a:r>
            <a:r>
              <a:rPr lang="en-US" sz="1700" b="1" dirty="0" err="1">
                <a:solidFill>
                  <a:srgbClr val="C00000"/>
                </a:solidFill>
              </a:rPr>
              <a:t>unpadding</a:t>
            </a:r>
            <a:endParaRPr lang="en-US" sz="1700" b="1" dirty="0">
              <a:solidFill>
                <a:srgbClr val="C00000"/>
              </a:solidFill>
            </a:endParaRPr>
          </a:p>
          <a:p>
            <a:pPr>
              <a:lnSpc>
                <a:spcPct val="150000"/>
              </a:lnSpc>
            </a:pPr>
            <a:endParaRPr lang="en-US" sz="1200" dirty="0"/>
          </a:p>
        </p:txBody>
      </p:sp>
      <p:pic>
        <p:nvPicPr>
          <p:cNvPr id="9" name="Picture 8">
            <a:extLst>
              <a:ext uri="{FF2B5EF4-FFF2-40B4-BE49-F238E27FC236}">
                <a16:creationId xmlns:a16="http://schemas.microsoft.com/office/drawing/2014/main" id="{0AA34880-AC1F-3DA5-A73D-E8BBCDFBD5A2}"/>
              </a:ext>
            </a:extLst>
          </p:cNvPr>
          <p:cNvPicPr>
            <a:picLocks noChangeAspect="1"/>
          </p:cNvPicPr>
          <p:nvPr/>
        </p:nvPicPr>
        <p:blipFill>
          <a:blip r:embed="rId2"/>
          <a:stretch>
            <a:fillRect/>
          </a:stretch>
        </p:blipFill>
        <p:spPr>
          <a:xfrm>
            <a:off x="170543" y="1768723"/>
            <a:ext cx="8465207" cy="4036542"/>
          </a:xfrm>
          <a:prstGeom prst="rect">
            <a:avLst/>
          </a:prstGeom>
        </p:spPr>
      </p:pic>
    </p:spTree>
    <p:extLst>
      <p:ext uri="{BB962C8B-B14F-4D97-AF65-F5344CB8AC3E}">
        <p14:creationId xmlns:p14="http://schemas.microsoft.com/office/powerpoint/2010/main" val="50182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12</a:t>
            </a:fld>
            <a:endParaRPr lang="en-US"/>
          </a:p>
        </p:txBody>
      </p:sp>
      <p:sp>
        <p:nvSpPr>
          <p:cNvPr id="7" name="TextBox 6"/>
          <p:cNvSpPr txBox="1"/>
          <p:nvPr/>
        </p:nvSpPr>
        <p:spPr>
          <a:xfrm>
            <a:off x="79850" y="1230188"/>
            <a:ext cx="8928992" cy="436273"/>
          </a:xfrm>
          <a:prstGeom prst="rect">
            <a:avLst/>
          </a:prstGeom>
          <a:noFill/>
        </p:spPr>
        <p:txBody>
          <a:bodyPr wrap="square" rtlCol="0">
            <a:spAutoFit/>
          </a:bodyPr>
          <a:lstStyle/>
          <a:p>
            <a:pPr>
              <a:lnSpc>
                <a:spcPct val="150000"/>
              </a:lnSpc>
            </a:pPr>
            <a:r>
              <a:rPr lang="en-US" sz="1700" b="1" dirty="0">
                <a:solidFill>
                  <a:srgbClr val="C00000"/>
                </a:solidFill>
              </a:rPr>
              <a:t>             ASCII Conversion</a:t>
            </a:r>
            <a:endParaRPr lang="en-US" sz="1200" dirty="0"/>
          </a:p>
        </p:txBody>
      </p:sp>
      <p:pic>
        <p:nvPicPr>
          <p:cNvPr id="8" name="Picture 7">
            <a:extLst>
              <a:ext uri="{FF2B5EF4-FFF2-40B4-BE49-F238E27FC236}">
                <a16:creationId xmlns:a16="http://schemas.microsoft.com/office/drawing/2014/main" id="{02A07A5E-D66B-1E47-A46C-66E890EDDDC4}"/>
              </a:ext>
            </a:extLst>
          </p:cNvPr>
          <p:cNvPicPr>
            <a:picLocks noChangeAspect="1"/>
          </p:cNvPicPr>
          <p:nvPr/>
        </p:nvPicPr>
        <p:blipFill>
          <a:blip r:embed="rId2"/>
          <a:stretch>
            <a:fillRect/>
          </a:stretch>
        </p:blipFill>
        <p:spPr>
          <a:xfrm>
            <a:off x="958400" y="2120027"/>
            <a:ext cx="7227197" cy="3377929"/>
          </a:xfrm>
          <a:prstGeom prst="rect">
            <a:avLst/>
          </a:prstGeom>
        </p:spPr>
      </p:pic>
    </p:spTree>
    <p:extLst>
      <p:ext uri="{BB962C8B-B14F-4D97-AF65-F5344CB8AC3E}">
        <p14:creationId xmlns:p14="http://schemas.microsoft.com/office/powerpoint/2010/main" val="27697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13</a:t>
            </a:fld>
            <a:endParaRPr lang="en-US"/>
          </a:p>
        </p:txBody>
      </p:sp>
      <p:sp>
        <p:nvSpPr>
          <p:cNvPr id="7" name="TextBox 6"/>
          <p:cNvSpPr txBox="1"/>
          <p:nvPr/>
        </p:nvSpPr>
        <p:spPr>
          <a:xfrm>
            <a:off x="79850" y="1230188"/>
            <a:ext cx="8928992" cy="436273"/>
          </a:xfrm>
          <a:prstGeom prst="rect">
            <a:avLst/>
          </a:prstGeom>
          <a:noFill/>
        </p:spPr>
        <p:txBody>
          <a:bodyPr wrap="square" rtlCol="0">
            <a:spAutoFit/>
          </a:bodyPr>
          <a:lstStyle/>
          <a:p>
            <a:pPr>
              <a:lnSpc>
                <a:spcPct val="150000"/>
              </a:lnSpc>
            </a:pPr>
            <a:r>
              <a:rPr lang="en-US" sz="1700" b="1" dirty="0">
                <a:solidFill>
                  <a:srgbClr val="C00000"/>
                </a:solidFill>
              </a:rPr>
              <a:t>             ASCII to CMS</a:t>
            </a:r>
            <a:endParaRPr lang="en-US" sz="1200" dirty="0"/>
          </a:p>
        </p:txBody>
      </p:sp>
      <p:pic>
        <p:nvPicPr>
          <p:cNvPr id="9" name="Picture 8">
            <a:extLst>
              <a:ext uri="{FF2B5EF4-FFF2-40B4-BE49-F238E27FC236}">
                <a16:creationId xmlns:a16="http://schemas.microsoft.com/office/drawing/2014/main" id="{5DFF284A-17EA-1C56-BA58-D0453369080F}"/>
              </a:ext>
            </a:extLst>
          </p:cNvPr>
          <p:cNvPicPr>
            <a:picLocks noChangeAspect="1"/>
          </p:cNvPicPr>
          <p:nvPr/>
        </p:nvPicPr>
        <p:blipFill rotWithShape="1">
          <a:blip r:embed="rId2"/>
          <a:srcRect b="8990"/>
          <a:stretch/>
        </p:blipFill>
        <p:spPr>
          <a:xfrm>
            <a:off x="971600" y="2094098"/>
            <a:ext cx="7225112" cy="3311980"/>
          </a:xfrm>
          <a:prstGeom prst="rect">
            <a:avLst/>
          </a:prstGeom>
        </p:spPr>
      </p:pic>
    </p:spTree>
    <p:extLst>
      <p:ext uri="{BB962C8B-B14F-4D97-AF65-F5344CB8AC3E}">
        <p14:creationId xmlns:p14="http://schemas.microsoft.com/office/powerpoint/2010/main" val="191691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14</a:t>
            </a:fld>
            <a:endParaRPr lang="en-US"/>
          </a:p>
        </p:txBody>
      </p:sp>
      <p:sp>
        <p:nvSpPr>
          <p:cNvPr id="7" name="TextBox 6"/>
          <p:cNvSpPr txBox="1"/>
          <p:nvPr/>
        </p:nvSpPr>
        <p:spPr>
          <a:xfrm>
            <a:off x="46302" y="1042770"/>
            <a:ext cx="8928992" cy="436273"/>
          </a:xfrm>
          <a:prstGeom prst="rect">
            <a:avLst/>
          </a:prstGeom>
          <a:noFill/>
        </p:spPr>
        <p:txBody>
          <a:bodyPr wrap="square" rtlCol="0">
            <a:spAutoFit/>
          </a:bodyPr>
          <a:lstStyle/>
          <a:p>
            <a:pPr>
              <a:lnSpc>
                <a:spcPct val="150000"/>
              </a:lnSpc>
            </a:pPr>
            <a:r>
              <a:rPr lang="en-US" sz="1700" b="1" dirty="0">
                <a:solidFill>
                  <a:srgbClr val="C00000"/>
                </a:solidFill>
              </a:rPr>
              <a:t>             CMS to RSA</a:t>
            </a:r>
            <a:endParaRPr lang="en-US" sz="1200" dirty="0"/>
          </a:p>
        </p:txBody>
      </p:sp>
      <p:pic>
        <p:nvPicPr>
          <p:cNvPr id="8" name="Picture 7">
            <a:extLst>
              <a:ext uri="{FF2B5EF4-FFF2-40B4-BE49-F238E27FC236}">
                <a16:creationId xmlns:a16="http://schemas.microsoft.com/office/drawing/2014/main" id="{15772D36-4B76-6015-2279-9E5B031EC910}"/>
              </a:ext>
            </a:extLst>
          </p:cNvPr>
          <p:cNvPicPr>
            <a:picLocks noChangeAspect="1"/>
          </p:cNvPicPr>
          <p:nvPr/>
        </p:nvPicPr>
        <p:blipFill>
          <a:blip r:embed="rId2"/>
          <a:stretch>
            <a:fillRect/>
          </a:stretch>
        </p:blipFill>
        <p:spPr>
          <a:xfrm>
            <a:off x="1331640" y="1666461"/>
            <a:ext cx="6696744" cy="4498843"/>
          </a:xfrm>
          <a:prstGeom prst="rect">
            <a:avLst/>
          </a:prstGeom>
        </p:spPr>
      </p:pic>
    </p:spTree>
    <p:extLst>
      <p:ext uri="{BB962C8B-B14F-4D97-AF65-F5344CB8AC3E}">
        <p14:creationId xmlns:p14="http://schemas.microsoft.com/office/powerpoint/2010/main" val="149396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15</a:t>
            </a:fld>
            <a:endParaRPr lang="en-US"/>
          </a:p>
        </p:txBody>
      </p:sp>
      <p:sp>
        <p:nvSpPr>
          <p:cNvPr id="7" name="TextBox 6"/>
          <p:cNvSpPr txBox="1"/>
          <p:nvPr/>
        </p:nvSpPr>
        <p:spPr>
          <a:xfrm>
            <a:off x="46302" y="1042770"/>
            <a:ext cx="8928992" cy="436273"/>
          </a:xfrm>
          <a:prstGeom prst="rect">
            <a:avLst/>
          </a:prstGeom>
          <a:noFill/>
        </p:spPr>
        <p:txBody>
          <a:bodyPr wrap="square" rtlCol="0">
            <a:spAutoFit/>
          </a:bodyPr>
          <a:lstStyle/>
          <a:p>
            <a:pPr>
              <a:lnSpc>
                <a:spcPct val="150000"/>
              </a:lnSpc>
            </a:pPr>
            <a:r>
              <a:rPr lang="en-US" sz="1700" b="1" dirty="0">
                <a:solidFill>
                  <a:srgbClr val="C00000"/>
                </a:solidFill>
              </a:rPr>
              <a:t>             CMS to RSA</a:t>
            </a:r>
            <a:endParaRPr lang="en-US" sz="1200" dirty="0"/>
          </a:p>
        </p:txBody>
      </p:sp>
      <p:pic>
        <p:nvPicPr>
          <p:cNvPr id="9" name="Picture 8">
            <a:extLst>
              <a:ext uri="{FF2B5EF4-FFF2-40B4-BE49-F238E27FC236}">
                <a16:creationId xmlns:a16="http://schemas.microsoft.com/office/drawing/2014/main" id="{46497460-523E-CAE9-033B-B257A48E2D31}"/>
              </a:ext>
            </a:extLst>
          </p:cNvPr>
          <p:cNvPicPr>
            <a:picLocks noChangeAspect="1"/>
          </p:cNvPicPr>
          <p:nvPr/>
        </p:nvPicPr>
        <p:blipFill>
          <a:blip r:embed="rId2"/>
          <a:stretch>
            <a:fillRect/>
          </a:stretch>
        </p:blipFill>
        <p:spPr>
          <a:xfrm>
            <a:off x="785112" y="1454351"/>
            <a:ext cx="7531304" cy="4708525"/>
          </a:xfrm>
          <a:prstGeom prst="rect">
            <a:avLst/>
          </a:prstGeom>
        </p:spPr>
      </p:pic>
    </p:spTree>
    <p:extLst>
      <p:ext uri="{BB962C8B-B14F-4D97-AF65-F5344CB8AC3E}">
        <p14:creationId xmlns:p14="http://schemas.microsoft.com/office/powerpoint/2010/main" val="168023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16</a:t>
            </a:fld>
            <a:endParaRPr lang="en-US"/>
          </a:p>
        </p:txBody>
      </p:sp>
      <p:sp>
        <p:nvSpPr>
          <p:cNvPr id="7" name="TextBox 6"/>
          <p:cNvSpPr txBox="1"/>
          <p:nvPr/>
        </p:nvSpPr>
        <p:spPr>
          <a:xfrm>
            <a:off x="46302" y="1042770"/>
            <a:ext cx="8928992" cy="436273"/>
          </a:xfrm>
          <a:prstGeom prst="rect">
            <a:avLst/>
          </a:prstGeom>
          <a:noFill/>
        </p:spPr>
        <p:txBody>
          <a:bodyPr wrap="square" rtlCol="0">
            <a:spAutoFit/>
          </a:bodyPr>
          <a:lstStyle/>
          <a:p>
            <a:pPr>
              <a:lnSpc>
                <a:spcPct val="150000"/>
              </a:lnSpc>
            </a:pPr>
            <a:r>
              <a:rPr lang="en-US" sz="1700" b="1" dirty="0">
                <a:solidFill>
                  <a:srgbClr val="C00000"/>
                </a:solidFill>
              </a:rPr>
              <a:t>             CMS to RSA Encryption</a:t>
            </a:r>
            <a:endParaRPr lang="en-US" sz="1200" dirty="0"/>
          </a:p>
        </p:txBody>
      </p:sp>
      <p:pic>
        <p:nvPicPr>
          <p:cNvPr id="8" name="Picture 7">
            <a:extLst>
              <a:ext uri="{FF2B5EF4-FFF2-40B4-BE49-F238E27FC236}">
                <a16:creationId xmlns:a16="http://schemas.microsoft.com/office/drawing/2014/main" id="{0E208154-213B-76F2-8E4F-6FF4B9335867}"/>
              </a:ext>
            </a:extLst>
          </p:cNvPr>
          <p:cNvPicPr>
            <a:picLocks noChangeAspect="1"/>
          </p:cNvPicPr>
          <p:nvPr/>
        </p:nvPicPr>
        <p:blipFill>
          <a:blip r:embed="rId2"/>
          <a:stretch>
            <a:fillRect/>
          </a:stretch>
        </p:blipFill>
        <p:spPr>
          <a:xfrm>
            <a:off x="780144" y="1916832"/>
            <a:ext cx="7611532" cy="3456384"/>
          </a:xfrm>
          <a:prstGeom prst="rect">
            <a:avLst/>
          </a:prstGeom>
        </p:spPr>
      </p:pic>
    </p:spTree>
    <p:extLst>
      <p:ext uri="{BB962C8B-B14F-4D97-AF65-F5344CB8AC3E}">
        <p14:creationId xmlns:p14="http://schemas.microsoft.com/office/powerpoint/2010/main" val="235991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17</a:t>
            </a:fld>
            <a:endParaRPr lang="en-US"/>
          </a:p>
        </p:txBody>
      </p:sp>
      <p:sp>
        <p:nvSpPr>
          <p:cNvPr id="7" name="TextBox 6"/>
          <p:cNvSpPr txBox="1"/>
          <p:nvPr/>
        </p:nvSpPr>
        <p:spPr>
          <a:xfrm>
            <a:off x="46302" y="1042770"/>
            <a:ext cx="8928992" cy="436273"/>
          </a:xfrm>
          <a:prstGeom prst="rect">
            <a:avLst/>
          </a:prstGeom>
          <a:noFill/>
        </p:spPr>
        <p:txBody>
          <a:bodyPr wrap="square" rtlCol="0">
            <a:spAutoFit/>
          </a:bodyPr>
          <a:lstStyle/>
          <a:p>
            <a:pPr>
              <a:lnSpc>
                <a:spcPct val="150000"/>
              </a:lnSpc>
            </a:pPr>
            <a:r>
              <a:rPr lang="en-US" sz="1700" b="1" dirty="0">
                <a:solidFill>
                  <a:srgbClr val="C00000"/>
                </a:solidFill>
              </a:rPr>
              <a:t>             CMS to RSA Decryption</a:t>
            </a:r>
            <a:endParaRPr lang="en-US" sz="1200" dirty="0"/>
          </a:p>
        </p:txBody>
      </p:sp>
      <p:pic>
        <p:nvPicPr>
          <p:cNvPr id="9" name="Picture 8">
            <a:extLst>
              <a:ext uri="{FF2B5EF4-FFF2-40B4-BE49-F238E27FC236}">
                <a16:creationId xmlns:a16="http://schemas.microsoft.com/office/drawing/2014/main" id="{9766567A-3BD4-5AEE-19AA-AEA334FAD923}"/>
              </a:ext>
            </a:extLst>
          </p:cNvPr>
          <p:cNvPicPr>
            <a:picLocks noChangeAspect="1"/>
          </p:cNvPicPr>
          <p:nvPr/>
        </p:nvPicPr>
        <p:blipFill>
          <a:blip r:embed="rId2"/>
          <a:stretch>
            <a:fillRect/>
          </a:stretch>
        </p:blipFill>
        <p:spPr>
          <a:xfrm>
            <a:off x="656678" y="1479043"/>
            <a:ext cx="7830643" cy="4574461"/>
          </a:xfrm>
          <a:prstGeom prst="rect">
            <a:avLst/>
          </a:prstGeom>
        </p:spPr>
      </p:pic>
    </p:spTree>
    <p:extLst>
      <p:ext uri="{BB962C8B-B14F-4D97-AF65-F5344CB8AC3E}">
        <p14:creationId xmlns:p14="http://schemas.microsoft.com/office/powerpoint/2010/main" val="31068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18</a:t>
            </a:fld>
            <a:endParaRPr lang="en-US"/>
          </a:p>
        </p:txBody>
      </p:sp>
      <p:sp>
        <p:nvSpPr>
          <p:cNvPr id="7" name="TextBox 6"/>
          <p:cNvSpPr txBox="1"/>
          <p:nvPr/>
        </p:nvSpPr>
        <p:spPr>
          <a:xfrm>
            <a:off x="30419" y="1108365"/>
            <a:ext cx="8928992" cy="436273"/>
          </a:xfrm>
          <a:prstGeom prst="rect">
            <a:avLst/>
          </a:prstGeom>
          <a:noFill/>
        </p:spPr>
        <p:txBody>
          <a:bodyPr wrap="square" rtlCol="0">
            <a:spAutoFit/>
          </a:bodyPr>
          <a:lstStyle/>
          <a:p>
            <a:pPr>
              <a:lnSpc>
                <a:spcPct val="150000"/>
              </a:lnSpc>
            </a:pPr>
            <a:r>
              <a:rPr lang="en-US" sz="1700" b="1" dirty="0">
                <a:solidFill>
                  <a:srgbClr val="C00000"/>
                </a:solidFill>
              </a:rPr>
              <a:t>             </a:t>
            </a:r>
            <a:r>
              <a:rPr lang="en-US" sz="1700" b="1" dirty="0" err="1">
                <a:solidFill>
                  <a:srgbClr val="C00000"/>
                </a:solidFill>
              </a:rPr>
              <a:t>Vignere</a:t>
            </a:r>
            <a:r>
              <a:rPr lang="en-US" sz="1700" b="1" dirty="0">
                <a:solidFill>
                  <a:srgbClr val="C00000"/>
                </a:solidFill>
              </a:rPr>
              <a:t> Cipher Encryption</a:t>
            </a:r>
            <a:endParaRPr lang="en-US" sz="1200" dirty="0"/>
          </a:p>
        </p:txBody>
      </p:sp>
      <p:pic>
        <p:nvPicPr>
          <p:cNvPr id="8" name="Picture 7">
            <a:extLst>
              <a:ext uri="{FF2B5EF4-FFF2-40B4-BE49-F238E27FC236}">
                <a16:creationId xmlns:a16="http://schemas.microsoft.com/office/drawing/2014/main" id="{8225F4D2-ED60-AAE0-06B1-5625E6E108AE}"/>
              </a:ext>
            </a:extLst>
          </p:cNvPr>
          <p:cNvPicPr>
            <a:picLocks noChangeAspect="1"/>
          </p:cNvPicPr>
          <p:nvPr/>
        </p:nvPicPr>
        <p:blipFill>
          <a:blip r:embed="rId2"/>
          <a:stretch>
            <a:fillRect/>
          </a:stretch>
        </p:blipFill>
        <p:spPr>
          <a:xfrm>
            <a:off x="961521" y="1666461"/>
            <a:ext cx="7220958" cy="4606148"/>
          </a:xfrm>
          <a:prstGeom prst="rect">
            <a:avLst/>
          </a:prstGeom>
        </p:spPr>
      </p:pic>
    </p:spTree>
    <p:extLst>
      <p:ext uri="{BB962C8B-B14F-4D97-AF65-F5344CB8AC3E}">
        <p14:creationId xmlns:p14="http://schemas.microsoft.com/office/powerpoint/2010/main" val="317676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19</a:t>
            </a:fld>
            <a:endParaRPr lang="en-US"/>
          </a:p>
        </p:txBody>
      </p:sp>
      <p:sp>
        <p:nvSpPr>
          <p:cNvPr id="7" name="TextBox 6"/>
          <p:cNvSpPr txBox="1"/>
          <p:nvPr/>
        </p:nvSpPr>
        <p:spPr>
          <a:xfrm>
            <a:off x="63075" y="932400"/>
            <a:ext cx="8928992" cy="436273"/>
          </a:xfrm>
          <a:prstGeom prst="rect">
            <a:avLst/>
          </a:prstGeom>
          <a:noFill/>
        </p:spPr>
        <p:txBody>
          <a:bodyPr wrap="square" rtlCol="0">
            <a:spAutoFit/>
          </a:bodyPr>
          <a:lstStyle/>
          <a:p>
            <a:pPr>
              <a:lnSpc>
                <a:spcPct val="150000"/>
              </a:lnSpc>
            </a:pPr>
            <a:r>
              <a:rPr lang="en-US" sz="1700" b="1" dirty="0">
                <a:solidFill>
                  <a:srgbClr val="C00000"/>
                </a:solidFill>
              </a:rPr>
              <a:t>             </a:t>
            </a:r>
            <a:r>
              <a:rPr lang="en-US" sz="1700" b="1" dirty="0" err="1">
                <a:solidFill>
                  <a:srgbClr val="C00000"/>
                </a:solidFill>
              </a:rPr>
              <a:t>Vignere</a:t>
            </a:r>
            <a:r>
              <a:rPr lang="en-US" sz="1700" b="1" dirty="0">
                <a:solidFill>
                  <a:srgbClr val="C00000"/>
                </a:solidFill>
              </a:rPr>
              <a:t> Cipher Decryption</a:t>
            </a:r>
            <a:endParaRPr lang="en-US" sz="1200" dirty="0"/>
          </a:p>
        </p:txBody>
      </p:sp>
      <p:pic>
        <p:nvPicPr>
          <p:cNvPr id="9" name="Picture 8">
            <a:extLst>
              <a:ext uri="{FF2B5EF4-FFF2-40B4-BE49-F238E27FC236}">
                <a16:creationId xmlns:a16="http://schemas.microsoft.com/office/drawing/2014/main" id="{94872895-B88B-5F67-EB82-7D7CA8281583}"/>
              </a:ext>
            </a:extLst>
          </p:cNvPr>
          <p:cNvPicPr>
            <a:picLocks noChangeAspect="1"/>
          </p:cNvPicPr>
          <p:nvPr/>
        </p:nvPicPr>
        <p:blipFill>
          <a:blip r:embed="rId2"/>
          <a:stretch>
            <a:fillRect/>
          </a:stretch>
        </p:blipFill>
        <p:spPr>
          <a:xfrm>
            <a:off x="1467830" y="1412776"/>
            <a:ext cx="6208340" cy="4804569"/>
          </a:xfrm>
          <a:prstGeom prst="rect">
            <a:avLst/>
          </a:prstGeom>
        </p:spPr>
      </p:pic>
    </p:spTree>
    <p:extLst>
      <p:ext uri="{BB962C8B-B14F-4D97-AF65-F5344CB8AC3E}">
        <p14:creationId xmlns:p14="http://schemas.microsoft.com/office/powerpoint/2010/main" val="185017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97"/>
                </a:solidFill>
              </a:rPr>
              <a:t>Introduction</a:t>
            </a:r>
          </a:p>
        </p:txBody>
      </p:sp>
      <p:sp>
        <p:nvSpPr>
          <p:cNvPr id="4" name="Date Placeholder 3"/>
          <p:cNvSpPr>
            <a:spLocks noGrp="1"/>
          </p:cNvSpPr>
          <p:nvPr>
            <p:ph type="dt" sz="half" idx="10"/>
          </p:nvPr>
        </p:nvSpPr>
        <p:spPr/>
        <p:txBody>
          <a:bodyPr/>
          <a:lstStyle/>
          <a:p>
            <a:pPr>
              <a:defRPr/>
            </a:pPr>
            <a:fld id="{37E444DC-D793-4B64-B0F6-1496296ECB4E}" type="datetime5">
              <a:rPr lang="en-US" smtClean="0"/>
              <a:pPr>
                <a:defRPr/>
              </a:pPr>
              <a:t>14-Jul-22</a:t>
            </a:fld>
            <a:endParaRPr lang="en-US" dirty="0"/>
          </a:p>
        </p:txBody>
      </p:sp>
      <p:sp>
        <p:nvSpPr>
          <p:cNvPr id="5" name="Footer Placeholder 4"/>
          <p:cNvSpPr>
            <a:spLocks noGrp="1"/>
          </p:cNvSpPr>
          <p:nvPr>
            <p:ph type="ftr" sz="quarter" idx="11"/>
          </p:nvPr>
        </p:nvSpPr>
        <p:spPr>
          <a:xfrm>
            <a:off x="2514600" y="6352722"/>
            <a:ext cx="3733800" cy="476250"/>
          </a:xfrm>
        </p:spPr>
        <p:txBody>
          <a:bodyPr/>
          <a:lstStyle/>
          <a:p>
            <a:pPr>
              <a:spcBef>
                <a:spcPct val="50000"/>
              </a:spcBef>
            </a:pPr>
            <a:r>
              <a:rPr lang="en-US" altLang="en-US" dirty="0">
                <a:cs typeface="Times New Roman" panose="02020603050405020304" pitchFamily="18" charset="0"/>
              </a:rPr>
              <a:t>Mini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a:t>
            </a:fld>
            <a:endParaRPr lang="en-US"/>
          </a:p>
        </p:txBody>
      </p:sp>
      <p:sp>
        <p:nvSpPr>
          <p:cNvPr id="8" name="Rectangle 7">
            <a:extLst>
              <a:ext uri="{FF2B5EF4-FFF2-40B4-BE49-F238E27FC236}">
                <a16:creationId xmlns:a16="http://schemas.microsoft.com/office/drawing/2014/main" id="{0AC9CB45-25E8-40AA-A649-31DB10F7A980}"/>
              </a:ext>
            </a:extLst>
          </p:cNvPr>
          <p:cNvSpPr/>
          <p:nvPr/>
        </p:nvSpPr>
        <p:spPr>
          <a:xfrm>
            <a:off x="90294" y="1536174"/>
            <a:ext cx="8963411" cy="3785652"/>
          </a:xfrm>
          <a:prstGeom prst="rect">
            <a:avLst/>
          </a:prstGeom>
        </p:spPr>
        <p:txBody>
          <a:bodyPr wrap="square">
            <a:spAutoFit/>
          </a:bodyPr>
          <a:lstStyle/>
          <a:p>
            <a:pPr marL="342900" marR="0" lvl="0" indent="-342900" algn="just">
              <a:spcBef>
                <a:spcPts val="0"/>
              </a:spcBef>
              <a:spcAft>
                <a:spcPts val="1200"/>
              </a:spcAft>
              <a:buFont typeface="Symbol" panose="05050102010706020507" pitchFamily="18" charset="2"/>
              <a:buBlip>
                <a:blip r:embed="rId2"/>
              </a:buBlip>
            </a:pPr>
            <a:r>
              <a:rPr lang="en-US" sz="2200" dirty="0">
                <a:effectLst/>
                <a:latin typeface="+mn-lt"/>
                <a:ea typeface="Calibri" panose="020F0502020204030204" pitchFamily="34" charset="0"/>
              </a:rPr>
              <a:t>Various company sectors want to make sure that their data is safe and secure. The notion of cryptography is a key answer to the problem of data insecurity</a:t>
            </a:r>
          </a:p>
          <a:p>
            <a:pPr marL="342900" marR="0" lvl="0" indent="-342900" algn="just">
              <a:spcBef>
                <a:spcPts val="0"/>
              </a:spcBef>
              <a:spcAft>
                <a:spcPts val="1200"/>
              </a:spcAft>
              <a:buFont typeface="Symbol" panose="05050102010706020507" pitchFamily="18" charset="2"/>
              <a:buBlip>
                <a:blip r:embed="rId2"/>
              </a:buBlip>
            </a:pPr>
            <a:r>
              <a:rPr lang="en-US" sz="2200" dirty="0">
                <a:effectLst/>
                <a:latin typeface="+mn-lt"/>
                <a:ea typeface="Calibri" panose="020F0502020204030204" pitchFamily="34" charset="0"/>
              </a:rPr>
              <a:t>Various cryptographic methods have been developed throughout the years in order to assure the highest level of message security while transmission via unsecure channels </a:t>
            </a:r>
          </a:p>
          <a:p>
            <a:pPr marL="342900" marR="0" lvl="0" indent="-342900" algn="just">
              <a:spcBef>
                <a:spcPts val="0"/>
              </a:spcBef>
              <a:spcAft>
                <a:spcPts val="1200"/>
              </a:spcAft>
              <a:buFont typeface="Symbol" panose="05050102010706020507" pitchFamily="18" charset="2"/>
              <a:buBlip>
                <a:blip r:embed="rId2"/>
              </a:buBlip>
            </a:pPr>
            <a:r>
              <a:rPr lang="en-US" sz="2200" dirty="0">
                <a:effectLst/>
                <a:latin typeface="+mn-lt"/>
                <a:ea typeface="Calibri" panose="020F0502020204030204" pitchFamily="34" charset="0"/>
              </a:rPr>
              <a:t>Both asymmetric and symmetric cryptography techniques are safe. However, for the purposes of this work, asymmetric cryptography will be emphasized. As a result, this study focuses on well-known asymmetric method such as the RSA Cryptographic algorithm</a:t>
            </a:r>
            <a:endParaRPr lang="en-US" sz="2200" dirty="0">
              <a:effectLst/>
              <a:latin typeface="+mn-lt"/>
              <a:ea typeface="Times New Roman" panose="02020603050405020304" pitchFamily="18" charset="0"/>
            </a:endParaRPr>
          </a:p>
        </p:txBody>
      </p:sp>
    </p:spTree>
    <p:extLst>
      <p:ext uri="{BB962C8B-B14F-4D97-AF65-F5344CB8AC3E}">
        <p14:creationId xmlns:p14="http://schemas.microsoft.com/office/powerpoint/2010/main" val="245143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20</a:t>
            </a:fld>
            <a:endParaRPr lang="en-US"/>
          </a:p>
        </p:txBody>
      </p:sp>
      <p:sp>
        <p:nvSpPr>
          <p:cNvPr id="7" name="TextBox 6"/>
          <p:cNvSpPr txBox="1"/>
          <p:nvPr/>
        </p:nvSpPr>
        <p:spPr>
          <a:xfrm>
            <a:off x="30419" y="1108365"/>
            <a:ext cx="8928992" cy="436273"/>
          </a:xfrm>
          <a:prstGeom prst="rect">
            <a:avLst/>
          </a:prstGeom>
          <a:noFill/>
        </p:spPr>
        <p:txBody>
          <a:bodyPr wrap="square" rtlCol="0">
            <a:spAutoFit/>
          </a:bodyPr>
          <a:lstStyle/>
          <a:p>
            <a:pPr>
              <a:lnSpc>
                <a:spcPct val="150000"/>
              </a:lnSpc>
            </a:pPr>
            <a:r>
              <a:rPr lang="en-US" sz="1700" b="1" dirty="0">
                <a:solidFill>
                  <a:srgbClr val="C00000"/>
                </a:solidFill>
              </a:rPr>
              <a:t>             </a:t>
            </a:r>
            <a:r>
              <a:rPr lang="en-US" sz="1700" b="1" dirty="0" err="1">
                <a:solidFill>
                  <a:srgbClr val="C00000"/>
                </a:solidFill>
              </a:rPr>
              <a:t>Vignere</a:t>
            </a:r>
            <a:r>
              <a:rPr lang="en-US" sz="1700" b="1" dirty="0">
                <a:solidFill>
                  <a:srgbClr val="C00000"/>
                </a:solidFill>
              </a:rPr>
              <a:t> Cipher Encryption</a:t>
            </a:r>
            <a:endParaRPr lang="en-US" sz="1200" dirty="0"/>
          </a:p>
        </p:txBody>
      </p:sp>
      <p:pic>
        <p:nvPicPr>
          <p:cNvPr id="8" name="Picture 7">
            <a:extLst>
              <a:ext uri="{FF2B5EF4-FFF2-40B4-BE49-F238E27FC236}">
                <a16:creationId xmlns:a16="http://schemas.microsoft.com/office/drawing/2014/main" id="{8225F4D2-ED60-AAE0-06B1-5625E6E108AE}"/>
              </a:ext>
            </a:extLst>
          </p:cNvPr>
          <p:cNvPicPr>
            <a:picLocks noChangeAspect="1"/>
          </p:cNvPicPr>
          <p:nvPr/>
        </p:nvPicPr>
        <p:blipFill>
          <a:blip r:embed="rId2"/>
          <a:stretch>
            <a:fillRect/>
          </a:stretch>
        </p:blipFill>
        <p:spPr>
          <a:xfrm>
            <a:off x="961521" y="1666461"/>
            <a:ext cx="7220958" cy="4606148"/>
          </a:xfrm>
          <a:prstGeom prst="rect">
            <a:avLst/>
          </a:prstGeom>
        </p:spPr>
      </p:pic>
    </p:spTree>
    <p:extLst>
      <p:ext uri="{BB962C8B-B14F-4D97-AF65-F5344CB8AC3E}">
        <p14:creationId xmlns:p14="http://schemas.microsoft.com/office/powerpoint/2010/main" val="216249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21</a:t>
            </a:fld>
            <a:endParaRPr lang="en-US"/>
          </a:p>
        </p:txBody>
      </p:sp>
      <p:sp>
        <p:nvSpPr>
          <p:cNvPr id="7" name="TextBox 6"/>
          <p:cNvSpPr txBox="1"/>
          <p:nvPr/>
        </p:nvSpPr>
        <p:spPr>
          <a:xfrm>
            <a:off x="79850" y="1230188"/>
            <a:ext cx="8928992" cy="436273"/>
          </a:xfrm>
          <a:prstGeom prst="rect">
            <a:avLst/>
          </a:prstGeom>
          <a:noFill/>
        </p:spPr>
        <p:txBody>
          <a:bodyPr wrap="square" rtlCol="0">
            <a:spAutoFit/>
          </a:bodyPr>
          <a:lstStyle/>
          <a:p>
            <a:pPr>
              <a:lnSpc>
                <a:spcPct val="150000"/>
              </a:lnSpc>
            </a:pPr>
            <a:r>
              <a:rPr lang="en-US" sz="1700" b="1" dirty="0">
                <a:solidFill>
                  <a:srgbClr val="C00000"/>
                </a:solidFill>
              </a:rPr>
              <a:t>     Encryption Output for Alpha sequence :</a:t>
            </a:r>
            <a:endParaRPr lang="en-US" sz="1200" dirty="0"/>
          </a:p>
        </p:txBody>
      </p:sp>
      <p:pic>
        <p:nvPicPr>
          <p:cNvPr id="9" name="Picture 8">
            <a:extLst>
              <a:ext uri="{FF2B5EF4-FFF2-40B4-BE49-F238E27FC236}">
                <a16:creationId xmlns:a16="http://schemas.microsoft.com/office/drawing/2014/main" id="{F561E5EC-E56C-7590-F898-D009D15786CE}"/>
              </a:ext>
            </a:extLst>
          </p:cNvPr>
          <p:cNvPicPr>
            <a:picLocks noChangeAspect="1"/>
          </p:cNvPicPr>
          <p:nvPr/>
        </p:nvPicPr>
        <p:blipFill>
          <a:blip r:embed="rId2"/>
          <a:stretch>
            <a:fillRect/>
          </a:stretch>
        </p:blipFill>
        <p:spPr>
          <a:xfrm>
            <a:off x="475320" y="1666460"/>
            <a:ext cx="8193692" cy="4498843"/>
          </a:xfrm>
          <a:prstGeom prst="rect">
            <a:avLst/>
          </a:prstGeom>
        </p:spPr>
      </p:pic>
    </p:spTree>
    <p:extLst>
      <p:ext uri="{BB962C8B-B14F-4D97-AF65-F5344CB8AC3E}">
        <p14:creationId xmlns:p14="http://schemas.microsoft.com/office/powerpoint/2010/main" val="138678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22</a:t>
            </a:fld>
            <a:endParaRPr lang="en-US"/>
          </a:p>
        </p:txBody>
      </p:sp>
      <p:sp>
        <p:nvSpPr>
          <p:cNvPr id="7" name="TextBox 6"/>
          <p:cNvSpPr txBox="1"/>
          <p:nvPr/>
        </p:nvSpPr>
        <p:spPr>
          <a:xfrm>
            <a:off x="79850" y="1230188"/>
            <a:ext cx="8928992" cy="436273"/>
          </a:xfrm>
          <a:prstGeom prst="rect">
            <a:avLst/>
          </a:prstGeom>
          <a:noFill/>
        </p:spPr>
        <p:txBody>
          <a:bodyPr wrap="square" rtlCol="0">
            <a:spAutoFit/>
          </a:bodyPr>
          <a:lstStyle/>
          <a:p>
            <a:pPr>
              <a:lnSpc>
                <a:spcPct val="150000"/>
              </a:lnSpc>
            </a:pPr>
            <a:r>
              <a:rPr lang="en-US" sz="1700" b="1" dirty="0">
                <a:solidFill>
                  <a:srgbClr val="C00000"/>
                </a:solidFill>
              </a:rPr>
              <a:t>Decryption Output Alpha Sequence :</a:t>
            </a:r>
            <a:endParaRPr lang="en-US" sz="1200" dirty="0"/>
          </a:p>
        </p:txBody>
      </p:sp>
      <p:pic>
        <p:nvPicPr>
          <p:cNvPr id="9" name="Picture 8">
            <a:extLst>
              <a:ext uri="{FF2B5EF4-FFF2-40B4-BE49-F238E27FC236}">
                <a16:creationId xmlns:a16="http://schemas.microsoft.com/office/drawing/2014/main" id="{2E57E47A-C9D4-8C28-AF63-38AB6A231FA1}"/>
              </a:ext>
            </a:extLst>
          </p:cNvPr>
          <p:cNvPicPr>
            <a:picLocks noChangeAspect="1"/>
          </p:cNvPicPr>
          <p:nvPr/>
        </p:nvPicPr>
        <p:blipFill>
          <a:blip r:embed="rId2"/>
          <a:stretch>
            <a:fillRect/>
          </a:stretch>
        </p:blipFill>
        <p:spPr>
          <a:xfrm>
            <a:off x="307261" y="1694708"/>
            <a:ext cx="8529478" cy="4582594"/>
          </a:xfrm>
          <a:prstGeom prst="rect">
            <a:avLst/>
          </a:prstGeom>
        </p:spPr>
      </p:pic>
    </p:spTree>
    <p:extLst>
      <p:ext uri="{BB962C8B-B14F-4D97-AF65-F5344CB8AC3E}">
        <p14:creationId xmlns:p14="http://schemas.microsoft.com/office/powerpoint/2010/main" val="17293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23</a:t>
            </a:fld>
            <a:endParaRPr lang="en-US"/>
          </a:p>
        </p:txBody>
      </p:sp>
      <p:sp>
        <p:nvSpPr>
          <p:cNvPr id="7" name="TextBox 6"/>
          <p:cNvSpPr txBox="1"/>
          <p:nvPr/>
        </p:nvSpPr>
        <p:spPr>
          <a:xfrm>
            <a:off x="79850" y="1230188"/>
            <a:ext cx="8928992" cy="436273"/>
          </a:xfrm>
          <a:prstGeom prst="rect">
            <a:avLst/>
          </a:prstGeom>
          <a:noFill/>
        </p:spPr>
        <p:txBody>
          <a:bodyPr wrap="square" rtlCol="0">
            <a:spAutoFit/>
          </a:bodyPr>
          <a:lstStyle/>
          <a:p>
            <a:pPr>
              <a:lnSpc>
                <a:spcPct val="150000"/>
              </a:lnSpc>
            </a:pPr>
            <a:r>
              <a:rPr lang="en-US" sz="1700" b="1" dirty="0">
                <a:solidFill>
                  <a:srgbClr val="C00000"/>
                </a:solidFill>
              </a:rPr>
              <a:t>Encryption output for </a:t>
            </a:r>
            <a:r>
              <a:rPr lang="en-US" sz="1700" b="1" dirty="0" err="1">
                <a:solidFill>
                  <a:srgbClr val="C00000"/>
                </a:solidFill>
              </a:rPr>
              <a:t>Vignere</a:t>
            </a:r>
            <a:r>
              <a:rPr lang="en-US" sz="1700" b="1" dirty="0">
                <a:solidFill>
                  <a:srgbClr val="C00000"/>
                </a:solidFill>
              </a:rPr>
              <a:t> Cipher :</a:t>
            </a:r>
            <a:endParaRPr lang="en-US" sz="1200" dirty="0"/>
          </a:p>
        </p:txBody>
      </p:sp>
      <p:pic>
        <p:nvPicPr>
          <p:cNvPr id="8" name="Picture 7">
            <a:extLst>
              <a:ext uri="{FF2B5EF4-FFF2-40B4-BE49-F238E27FC236}">
                <a16:creationId xmlns:a16="http://schemas.microsoft.com/office/drawing/2014/main" id="{5D0403E6-9D25-43BE-C430-13FBAB9B3227}"/>
              </a:ext>
            </a:extLst>
          </p:cNvPr>
          <p:cNvPicPr>
            <a:picLocks noChangeAspect="1"/>
          </p:cNvPicPr>
          <p:nvPr/>
        </p:nvPicPr>
        <p:blipFill>
          <a:blip r:embed="rId2"/>
          <a:stretch>
            <a:fillRect/>
          </a:stretch>
        </p:blipFill>
        <p:spPr>
          <a:xfrm>
            <a:off x="195822" y="1628800"/>
            <a:ext cx="8748464" cy="4586302"/>
          </a:xfrm>
          <a:prstGeom prst="rect">
            <a:avLst/>
          </a:prstGeom>
        </p:spPr>
      </p:pic>
    </p:spTree>
    <p:extLst>
      <p:ext uri="{BB962C8B-B14F-4D97-AF65-F5344CB8AC3E}">
        <p14:creationId xmlns:p14="http://schemas.microsoft.com/office/powerpoint/2010/main" val="236087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24</a:t>
            </a:fld>
            <a:endParaRPr lang="en-US"/>
          </a:p>
        </p:txBody>
      </p:sp>
      <p:sp>
        <p:nvSpPr>
          <p:cNvPr id="7" name="TextBox 6"/>
          <p:cNvSpPr txBox="1"/>
          <p:nvPr/>
        </p:nvSpPr>
        <p:spPr>
          <a:xfrm>
            <a:off x="79850" y="1230188"/>
            <a:ext cx="8928992" cy="436273"/>
          </a:xfrm>
          <a:prstGeom prst="rect">
            <a:avLst/>
          </a:prstGeom>
          <a:noFill/>
        </p:spPr>
        <p:txBody>
          <a:bodyPr wrap="square" rtlCol="0">
            <a:spAutoFit/>
          </a:bodyPr>
          <a:lstStyle/>
          <a:p>
            <a:pPr>
              <a:lnSpc>
                <a:spcPct val="150000"/>
              </a:lnSpc>
            </a:pPr>
            <a:r>
              <a:rPr lang="en-US" sz="1700" b="1" dirty="0">
                <a:solidFill>
                  <a:srgbClr val="C00000"/>
                </a:solidFill>
              </a:rPr>
              <a:t>Decryption Output for </a:t>
            </a:r>
            <a:r>
              <a:rPr lang="en-US" sz="1700" b="1" dirty="0" err="1">
                <a:solidFill>
                  <a:srgbClr val="C00000"/>
                </a:solidFill>
              </a:rPr>
              <a:t>Vignere</a:t>
            </a:r>
            <a:r>
              <a:rPr lang="en-US" sz="1700" b="1" dirty="0">
                <a:solidFill>
                  <a:srgbClr val="C00000"/>
                </a:solidFill>
              </a:rPr>
              <a:t> Cipher :</a:t>
            </a:r>
            <a:endParaRPr lang="en-US" sz="1200" dirty="0"/>
          </a:p>
        </p:txBody>
      </p:sp>
      <p:pic>
        <p:nvPicPr>
          <p:cNvPr id="8" name="Picture 7">
            <a:extLst>
              <a:ext uri="{FF2B5EF4-FFF2-40B4-BE49-F238E27FC236}">
                <a16:creationId xmlns:a16="http://schemas.microsoft.com/office/drawing/2014/main" id="{B957C56D-178D-5901-4AE2-7E4FD72297BA}"/>
              </a:ext>
            </a:extLst>
          </p:cNvPr>
          <p:cNvPicPr>
            <a:picLocks noChangeAspect="1"/>
          </p:cNvPicPr>
          <p:nvPr/>
        </p:nvPicPr>
        <p:blipFill>
          <a:blip r:embed="rId2"/>
          <a:stretch>
            <a:fillRect/>
          </a:stretch>
        </p:blipFill>
        <p:spPr>
          <a:xfrm>
            <a:off x="251520" y="1772816"/>
            <a:ext cx="8568952" cy="4458418"/>
          </a:xfrm>
          <a:prstGeom prst="rect">
            <a:avLst/>
          </a:prstGeom>
        </p:spPr>
      </p:pic>
    </p:spTree>
    <p:extLst>
      <p:ext uri="{BB962C8B-B14F-4D97-AF65-F5344CB8AC3E}">
        <p14:creationId xmlns:p14="http://schemas.microsoft.com/office/powerpoint/2010/main" val="203252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25</a:t>
            </a:fld>
            <a:endParaRPr lang="en-US"/>
          </a:p>
        </p:txBody>
      </p:sp>
      <p:sp>
        <p:nvSpPr>
          <p:cNvPr id="7" name="TextBox 6"/>
          <p:cNvSpPr txBox="1"/>
          <p:nvPr/>
        </p:nvSpPr>
        <p:spPr>
          <a:xfrm>
            <a:off x="170544" y="1121460"/>
            <a:ext cx="8928992" cy="436273"/>
          </a:xfrm>
          <a:prstGeom prst="rect">
            <a:avLst/>
          </a:prstGeom>
          <a:noFill/>
        </p:spPr>
        <p:txBody>
          <a:bodyPr wrap="square" rtlCol="0">
            <a:spAutoFit/>
          </a:bodyPr>
          <a:lstStyle/>
          <a:p>
            <a:pPr>
              <a:lnSpc>
                <a:spcPct val="150000"/>
              </a:lnSpc>
            </a:pPr>
            <a:r>
              <a:rPr lang="en-US" sz="1700" b="1" dirty="0">
                <a:solidFill>
                  <a:srgbClr val="C00000"/>
                </a:solidFill>
              </a:rPr>
              <a:t>Encryption Output for </a:t>
            </a:r>
            <a:r>
              <a:rPr lang="en-US" sz="1700" b="1" dirty="0" err="1">
                <a:solidFill>
                  <a:srgbClr val="C00000"/>
                </a:solidFill>
              </a:rPr>
              <a:t>Vignere</a:t>
            </a:r>
            <a:r>
              <a:rPr lang="en-US" sz="1700" b="1" dirty="0">
                <a:solidFill>
                  <a:srgbClr val="C00000"/>
                </a:solidFill>
              </a:rPr>
              <a:t> Cipher :</a:t>
            </a:r>
            <a:endParaRPr lang="en-US" sz="1200" dirty="0"/>
          </a:p>
        </p:txBody>
      </p:sp>
      <p:pic>
        <p:nvPicPr>
          <p:cNvPr id="9" name="Picture 8">
            <a:extLst>
              <a:ext uri="{FF2B5EF4-FFF2-40B4-BE49-F238E27FC236}">
                <a16:creationId xmlns:a16="http://schemas.microsoft.com/office/drawing/2014/main" id="{09CE7141-7684-C400-395E-BA7593B75762}"/>
              </a:ext>
            </a:extLst>
          </p:cNvPr>
          <p:cNvPicPr>
            <a:picLocks noChangeAspect="1"/>
          </p:cNvPicPr>
          <p:nvPr/>
        </p:nvPicPr>
        <p:blipFill>
          <a:blip r:embed="rId2"/>
          <a:stretch>
            <a:fillRect/>
          </a:stretch>
        </p:blipFill>
        <p:spPr>
          <a:xfrm>
            <a:off x="170544" y="1700722"/>
            <a:ext cx="8838298" cy="4515814"/>
          </a:xfrm>
          <a:prstGeom prst="rect">
            <a:avLst/>
          </a:prstGeom>
        </p:spPr>
      </p:pic>
    </p:spTree>
    <p:extLst>
      <p:ext uri="{BB962C8B-B14F-4D97-AF65-F5344CB8AC3E}">
        <p14:creationId xmlns:p14="http://schemas.microsoft.com/office/powerpoint/2010/main" val="309534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26</a:t>
            </a:fld>
            <a:endParaRPr lang="en-US"/>
          </a:p>
        </p:txBody>
      </p:sp>
      <p:sp>
        <p:nvSpPr>
          <p:cNvPr id="7" name="TextBox 6"/>
          <p:cNvSpPr txBox="1"/>
          <p:nvPr/>
        </p:nvSpPr>
        <p:spPr>
          <a:xfrm>
            <a:off x="170544" y="1087213"/>
            <a:ext cx="8928992" cy="436273"/>
          </a:xfrm>
          <a:prstGeom prst="rect">
            <a:avLst/>
          </a:prstGeom>
          <a:noFill/>
        </p:spPr>
        <p:txBody>
          <a:bodyPr wrap="square" rtlCol="0">
            <a:spAutoFit/>
          </a:bodyPr>
          <a:lstStyle/>
          <a:p>
            <a:pPr>
              <a:lnSpc>
                <a:spcPct val="150000"/>
              </a:lnSpc>
            </a:pPr>
            <a:r>
              <a:rPr lang="en-US" sz="1700" b="1" dirty="0">
                <a:solidFill>
                  <a:srgbClr val="C00000"/>
                </a:solidFill>
              </a:rPr>
              <a:t>Decryption Output for </a:t>
            </a:r>
            <a:r>
              <a:rPr lang="en-US" sz="1700" b="1" dirty="0" err="1">
                <a:solidFill>
                  <a:srgbClr val="C00000"/>
                </a:solidFill>
              </a:rPr>
              <a:t>Vignere</a:t>
            </a:r>
            <a:r>
              <a:rPr lang="en-US" sz="1700" b="1" dirty="0">
                <a:solidFill>
                  <a:srgbClr val="C00000"/>
                </a:solidFill>
              </a:rPr>
              <a:t> Cipher :</a:t>
            </a:r>
            <a:endParaRPr lang="en-US" sz="1200" dirty="0"/>
          </a:p>
        </p:txBody>
      </p:sp>
      <p:pic>
        <p:nvPicPr>
          <p:cNvPr id="9" name="Picture 8">
            <a:extLst>
              <a:ext uri="{FF2B5EF4-FFF2-40B4-BE49-F238E27FC236}">
                <a16:creationId xmlns:a16="http://schemas.microsoft.com/office/drawing/2014/main" id="{1E108AF9-806F-9F14-473B-8CB343E7BBB4}"/>
              </a:ext>
            </a:extLst>
          </p:cNvPr>
          <p:cNvPicPr>
            <a:picLocks noChangeAspect="1"/>
          </p:cNvPicPr>
          <p:nvPr/>
        </p:nvPicPr>
        <p:blipFill>
          <a:blip r:embed="rId2"/>
          <a:stretch>
            <a:fillRect/>
          </a:stretch>
        </p:blipFill>
        <p:spPr>
          <a:xfrm>
            <a:off x="90706" y="1599998"/>
            <a:ext cx="8657757" cy="4683015"/>
          </a:xfrm>
          <a:prstGeom prst="rect">
            <a:avLst/>
          </a:prstGeom>
        </p:spPr>
      </p:pic>
    </p:spTree>
    <p:extLst>
      <p:ext uri="{BB962C8B-B14F-4D97-AF65-F5344CB8AC3E}">
        <p14:creationId xmlns:p14="http://schemas.microsoft.com/office/powerpoint/2010/main" val="165727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27</a:t>
            </a:fld>
            <a:endParaRPr lang="en-US"/>
          </a:p>
        </p:txBody>
      </p:sp>
      <p:sp>
        <p:nvSpPr>
          <p:cNvPr id="7" name="TextBox 6"/>
          <p:cNvSpPr txBox="1"/>
          <p:nvPr/>
        </p:nvSpPr>
        <p:spPr>
          <a:xfrm>
            <a:off x="170544" y="1087213"/>
            <a:ext cx="8928992" cy="436273"/>
          </a:xfrm>
          <a:prstGeom prst="rect">
            <a:avLst/>
          </a:prstGeom>
          <a:noFill/>
        </p:spPr>
        <p:txBody>
          <a:bodyPr wrap="square" rtlCol="0">
            <a:spAutoFit/>
          </a:bodyPr>
          <a:lstStyle/>
          <a:p>
            <a:pPr>
              <a:lnSpc>
                <a:spcPct val="150000"/>
              </a:lnSpc>
            </a:pPr>
            <a:r>
              <a:rPr lang="en-US" sz="1700" b="1" dirty="0">
                <a:solidFill>
                  <a:srgbClr val="C00000"/>
                </a:solidFill>
              </a:rPr>
              <a:t>Metrics  (Time for Alpha sequence) </a:t>
            </a:r>
            <a:endParaRPr lang="en-US" sz="1200" dirty="0"/>
          </a:p>
        </p:txBody>
      </p:sp>
      <p:pic>
        <p:nvPicPr>
          <p:cNvPr id="1026" name="Picture 2">
            <a:extLst>
              <a:ext uri="{FF2B5EF4-FFF2-40B4-BE49-F238E27FC236}">
                <a16:creationId xmlns:a16="http://schemas.microsoft.com/office/drawing/2014/main" id="{D7E54F85-3C5E-160E-8D91-64E143FD1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420888"/>
            <a:ext cx="38481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57CBA85-CF05-B723-C02B-DD29FCDA0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374" y="2420888"/>
            <a:ext cx="36385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3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28</a:t>
            </a:fld>
            <a:endParaRPr lang="en-US"/>
          </a:p>
        </p:txBody>
      </p:sp>
      <p:sp>
        <p:nvSpPr>
          <p:cNvPr id="7" name="TextBox 6"/>
          <p:cNvSpPr txBox="1"/>
          <p:nvPr/>
        </p:nvSpPr>
        <p:spPr>
          <a:xfrm>
            <a:off x="170544" y="1087213"/>
            <a:ext cx="8928992" cy="436273"/>
          </a:xfrm>
          <a:prstGeom prst="rect">
            <a:avLst/>
          </a:prstGeom>
          <a:noFill/>
        </p:spPr>
        <p:txBody>
          <a:bodyPr wrap="square" rtlCol="0">
            <a:spAutoFit/>
          </a:bodyPr>
          <a:lstStyle/>
          <a:p>
            <a:pPr>
              <a:lnSpc>
                <a:spcPct val="150000"/>
              </a:lnSpc>
            </a:pPr>
            <a:r>
              <a:rPr lang="en-US" sz="1700" b="1" dirty="0">
                <a:solidFill>
                  <a:srgbClr val="C00000"/>
                </a:solidFill>
              </a:rPr>
              <a:t>Metrics ( Time for </a:t>
            </a:r>
            <a:r>
              <a:rPr lang="en-US" sz="1700" b="1" dirty="0" err="1">
                <a:solidFill>
                  <a:srgbClr val="C00000"/>
                </a:solidFill>
              </a:rPr>
              <a:t>Vignere</a:t>
            </a:r>
            <a:r>
              <a:rPr lang="en-US" sz="1700" b="1" dirty="0">
                <a:solidFill>
                  <a:srgbClr val="C00000"/>
                </a:solidFill>
              </a:rPr>
              <a:t> Cipher )</a:t>
            </a:r>
            <a:endParaRPr lang="en-US" sz="1200" dirty="0"/>
          </a:p>
        </p:txBody>
      </p:sp>
      <p:pic>
        <p:nvPicPr>
          <p:cNvPr id="2050" name="Picture 2">
            <a:extLst>
              <a:ext uri="{FF2B5EF4-FFF2-40B4-BE49-F238E27FC236}">
                <a16:creationId xmlns:a16="http://schemas.microsoft.com/office/drawing/2014/main" id="{FBC5FF25-22E5-6BD3-4433-0A29D22EB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92896"/>
            <a:ext cx="39147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B4C385E-0403-66CB-4819-7C5E7D20C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461578"/>
            <a:ext cx="36385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48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29</a:t>
            </a:fld>
            <a:endParaRPr lang="en-US"/>
          </a:p>
        </p:txBody>
      </p:sp>
      <p:sp>
        <p:nvSpPr>
          <p:cNvPr id="7" name="TextBox 6"/>
          <p:cNvSpPr txBox="1"/>
          <p:nvPr/>
        </p:nvSpPr>
        <p:spPr>
          <a:xfrm>
            <a:off x="170544" y="1087213"/>
            <a:ext cx="8928992" cy="436273"/>
          </a:xfrm>
          <a:prstGeom prst="rect">
            <a:avLst/>
          </a:prstGeom>
          <a:noFill/>
        </p:spPr>
        <p:txBody>
          <a:bodyPr wrap="square" rtlCol="0">
            <a:spAutoFit/>
          </a:bodyPr>
          <a:lstStyle/>
          <a:p>
            <a:pPr>
              <a:lnSpc>
                <a:spcPct val="150000"/>
              </a:lnSpc>
            </a:pPr>
            <a:r>
              <a:rPr lang="en-US" sz="1700" b="1" dirty="0">
                <a:solidFill>
                  <a:srgbClr val="C00000"/>
                </a:solidFill>
              </a:rPr>
              <a:t>Metrics ( statistical  attack )</a:t>
            </a:r>
            <a:endParaRPr lang="en-US" sz="1200" dirty="0"/>
          </a:p>
        </p:txBody>
      </p:sp>
      <p:pic>
        <p:nvPicPr>
          <p:cNvPr id="3074" name="Picture 2">
            <a:extLst>
              <a:ext uri="{FF2B5EF4-FFF2-40B4-BE49-F238E27FC236}">
                <a16:creationId xmlns:a16="http://schemas.microsoft.com/office/drawing/2014/main" id="{C1CA8671-75F0-4066-4F5F-376322EAC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843" y="1689203"/>
            <a:ext cx="4282557" cy="2362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3690BAD-320B-86AD-FD0F-6AA61483FE6B}"/>
              </a:ext>
            </a:extLst>
          </p:cNvPr>
          <p:cNvPicPr>
            <a:picLocks noChangeAspect="1"/>
          </p:cNvPicPr>
          <p:nvPr/>
        </p:nvPicPr>
        <p:blipFill>
          <a:blip r:embed="rId3"/>
          <a:stretch>
            <a:fillRect/>
          </a:stretch>
        </p:blipFill>
        <p:spPr>
          <a:xfrm>
            <a:off x="467544" y="4183091"/>
            <a:ext cx="7610475" cy="2019300"/>
          </a:xfrm>
          <a:prstGeom prst="rect">
            <a:avLst/>
          </a:prstGeom>
        </p:spPr>
      </p:pic>
    </p:spTree>
    <p:extLst>
      <p:ext uri="{BB962C8B-B14F-4D97-AF65-F5344CB8AC3E}">
        <p14:creationId xmlns:p14="http://schemas.microsoft.com/office/powerpoint/2010/main" val="42230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0"/>
              </a:spcBef>
              <a:spcAft>
                <a:spcPts val="0"/>
              </a:spcAft>
            </a:pPr>
            <a:r>
              <a:rPr lang="en-US" b="1" dirty="0">
                <a:solidFill>
                  <a:srgbClr val="000097"/>
                </a:solidFill>
              </a:rPr>
              <a:t>Problem Statement</a:t>
            </a:r>
          </a:p>
        </p:txBody>
      </p:sp>
      <p:sp>
        <p:nvSpPr>
          <p:cNvPr id="3" name="Content Placeholder 2"/>
          <p:cNvSpPr>
            <a:spLocks noGrp="1"/>
          </p:cNvSpPr>
          <p:nvPr>
            <p:ph idx="1"/>
          </p:nvPr>
        </p:nvSpPr>
        <p:spPr>
          <a:xfrm>
            <a:off x="266700" y="1447800"/>
            <a:ext cx="8610600" cy="4429472"/>
          </a:xfrm>
        </p:spPr>
        <p:txBody>
          <a:bodyPr/>
          <a:lstStyle/>
          <a:p>
            <a:pPr marR="0" algn="just">
              <a:lnSpc>
                <a:spcPct val="115000"/>
              </a:lnSpc>
              <a:spcBef>
                <a:spcPts val="0"/>
              </a:spcBef>
              <a:spcAft>
                <a:spcPts val="800"/>
              </a:spcAft>
              <a:buClr>
                <a:srgbClr val="C00000"/>
              </a:buClr>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A secure method of data encryption and decryption is proposed in this study by using the notion of scrambled alpha-numeric randomization to offer a clear comprehension of the RSA algorithm's operating mechanism during the encryption and decryption process. </a:t>
            </a:r>
          </a:p>
          <a:p>
            <a:pPr marR="0" algn="just">
              <a:lnSpc>
                <a:spcPct val="115000"/>
              </a:lnSpc>
              <a:spcBef>
                <a:spcPts val="0"/>
              </a:spcBef>
              <a:spcAft>
                <a:spcPts val="800"/>
              </a:spcAft>
              <a:buClr>
                <a:srgbClr val="C00000"/>
              </a:buClr>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In the case of each new message receiver, the scrambled alpha-numeric randomization mechanism assigns a unique numerical and/or lettering sequence to each letter of the alphabet. </a:t>
            </a:r>
          </a:p>
          <a:p>
            <a:pPr marR="0" algn="just">
              <a:lnSpc>
                <a:spcPct val="115000"/>
              </a:lnSpc>
              <a:spcBef>
                <a:spcPts val="0"/>
              </a:spcBef>
              <a:spcAft>
                <a:spcPts val="800"/>
              </a:spcAft>
              <a:buClr>
                <a:srgbClr val="C00000"/>
              </a:buClr>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The cryptographic message syntax is also implemented, along with the usage of American standard code for information exchange (ASCII) encoding. The main benefit will be that data security and authentication will be improved.</a:t>
            </a:r>
          </a:p>
        </p:txBody>
      </p:sp>
      <p:sp>
        <p:nvSpPr>
          <p:cNvPr id="4" name="Date Placeholder 3"/>
          <p:cNvSpPr>
            <a:spLocks noGrp="1"/>
          </p:cNvSpPr>
          <p:nvPr>
            <p:ph type="dt" sz="half" idx="10"/>
          </p:nvPr>
        </p:nvSpPr>
        <p:spPr/>
        <p:txBody>
          <a:bodyPr/>
          <a:lstStyle/>
          <a:p>
            <a:pPr>
              <a:defRPr/>
            </a:pPr>
            <a:fld id="{CEDDBCFA-1609-4EF4-927E-FE9689282614}" type="datetime5">
              <a:rPr lang="en-US" smtClean="0"/>
              <a:pPr>
                <a:defRPr/>
              </a:pPr>
              <a:t>14-Jul-22</a:t>
            </a:fld>
            <a:endParaRPr lang="en-US" dirty="0"/>
          </a:p>
        </p:txBody>
      </p:sp>
      <p:sp>
        <p:nvSpPr>
          <p:cNvPr id="5" name="Footer Placeholder 4"/>
          <p:cNvSpPr>
            <a:spLocks noGrp="1"/>
          </p:cNvSpPr>
          <p:nvPr>
            <p:ph type="ftr" sz="quarter" idx="11"/>
          </p:nvPr>
        </p:nvSpPr>
        <p:spPr>
          <a:xfrm>
            <a:off x="2514600" y="6359525"/>
            <a:ext cx="3733800" cy="476250"/>
          </a:xfrm>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a:t>
            </a:fld>
            <a:endParaRPr lang="en-US" dirty="0"/>
          </a:p>
        </p:txBody>
      </p:sp>
    </p:spTree>
    <p:extLst>
      <p:ext uri="{BB962C8B-B14F-4D97-AF65-F5344CB8AC3E}">
        <p14:creationId xmlns:p14="http://schemas.microsoft.com/office/powerpoint/2010/main" val="33236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30</a:t>
            </a:fld>
            <a:endParaRPr lang="en-US"/>
          </a:p>
        </p:txBody>
      </p:sp>
      <p:sp>
        <p:nvSpPr>
          <p:cNvPr id="7" name="TextBox 6"/>
          <p:cNvSpPr txBox="1"/>
          <p:nvPr/>
        </p:nvSpPr>
        <p:spPr>
          <a:xfrm>
            <a:off x="170544" y="992250"/>
            <a:ext cx="8928992" cy="436273"/>
          </a:xfrm>
          <a:prstGeom prst="rect">
            <a:avLst/>
          </a:prstGeom>
          <a:noFill/>
        </p:spPr>
        <p:txBody>
          <a:bodyPr wrap="square" rtlCol="0">
            <a:spAutoFit/>
          </a:bodyPr>
          <a:lstStyle/>
          <a:p>
            <a:pPr>
              <a:lnSpc>
                <a:spcPct val="150000"/>
              </a:lnSpc>
            </a:pPr>
            <a:r>
              <a:rPr lang="en-US" sz="1700" b="1" dirty="0">
                <a:solidFill>
                  <a:srgbClr val="C00000"/>
                </a:solidFill>
              </a:rPr>
              <a:t>Metrics ( statistical  attack )</a:t>
            </a:r>
            <a:endParaRPr lang="en-US" sz="1200" dirty="0"/>
          </a:p>
        </p:txBody>
      </p:sp>
      <p:pic>
        <p:nvPicPr>
          <p:cNvPr id="11" name="Picture 10">
            <a:extLst>
              <a:ext uri="{FF2B5EF4-FFF2-40B4-BE49-F238E27FC236}">
                <a16:creationId xmlns:a16="http://schemas.microsoft.com/office/drawing/2014/main" id="{CB58FEB2-D79C-57C7-8C7D-737A4C61FDB0}"/>
              </a:ext>
            </a:extLst>
          </p:cNvPr>
          <p:cNvPicPr>
            <a:picLocks noChangeAspect="1"/>
          </p:cNvPicPr>
          <p:nvPr/>
        </p:nvPicPr>
        <p:blipFill>
          <a:blip r:embed="rId2"/>
          <a:stretch>
            <a:fillRect/>
          </a:stretch>
        </p:blipFill>
        <p:spPr>
          <a:xfrm>
            <a:off x="251809" y="1589133"/>
            <a:ext cx="8640381" cy="4525006"/>
          </a:xfrm>
          <a:prstGeom prst="rect">
            <a:avLst/>
          </a:prstGeom>
        </p:spPr>
      </p:pic>
    </p:spTree>
    <p:extLst>
      <p:ext uri="{BB962C8B-B14F-4D97-AF65-F5344CB8AC3E}">
        <p14:creationId xmlns:p14="http://schemas.microsoft.com/office/powerpoint/2010/main" val="24819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31</a:t>
            </a:fld>
            <a:endParaRPr lang="en-US"/>
          </a:p>
        </p:txBody>
      </p:sp>
      <p:sp>
        <p:nvSpPr>
          <p:cNvPr id="7" name="TextBox 6"/>
          <p:cNvSpPr txBox="1"/>
          <p:nvPr/>
        </p:nvSpPr>
        <p:spPr>
          <a:xfrm>
            <a:off x="170544" y="1087213"/>
            <a:ext cx="8928992" cy="436273"/>
          </a:xfrm>
          <a:prstGeom prst="rect">
            <a:avLst/>
          </a:prstGeom>
          <a:noFill/>
        </p:spPr>
        <p:txBody>
          <a:bodyPr wrap="square" rtlCol="0">
            <a:spAutoFit/>
          </a:bodyPr>
          <a:lstStyle/>
          <a:p>
            <a:pPr>
              <a:lnSpc>
                <a:spcPct val="150000"/>
              </a:lnSpc>
            </a:pPr>
            <a:r>
              <a:rPr lang="en-US" sz="1700" b="1" dirty="0">
                <a:solidFill>
                  <a:srgbClr val="C00000"/>
                </a:solidFill>
              </a:rPr>
              <a:t>Metrics ( statistical  attack )</a:t>
            </a:r>
            <a:endParaRPr lang="en-US" sz="1200" dirty="0"/>
          </a:p>
        </p:txBody>
      </p:sp>
      <p:pic>
        <p:nvPicPr>
          <p:cNvPr id="4098" name="Picture 2">
            <a:extLst>
              <a:ext uri="{FF2B5EF4-FFF2-40B4-BE49-F238E27FC236}">
                <a16:creationId xmlns:a16="http://schemas.microsoft.com/office/drawing/2014/main" id="{525A4F2D-499D-0C27-FF43-64449985A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440" y="1426905"/>
            <a:ext cx="35052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98DEA9A-0029-F2EC-5493-E0FBB6FC7B79}"/>
              </a:ext>
            </a:extLst>
          </p:cNvPr>
          <p:cNvPicPr>
            <a:picLocks noChangeAspect="1"/>
          </p:cNvPicPr>
          <p:nvPr/>
        </p:nvPicPr>
        <p:blipFill>
          <a:blip r:embed="rId3"/>
          <a:stretch>
            <a:fillRect/>
          </a:stretch>
        </p:blipFill>
        <p:spPr>
          <a:xfrm>
            <a:off x="467544" y="3941505"/>
            <a:ext cx="7965344" cy="2201554"/>
          </a:xfrm>
          <a:prstGeom prst="rect">
            <a:avLst/>
          </a:prstGeom>
        </p:spPr>
      </p:pic>
    </p:spTree>
    <p:extLst>
      <p:ext uri="{BB962C8B-B14F-4D97-AF65-F5344CB8AC3E}">
        <p14:creationId xmlns:p14="http://schemas.microsoft.com/office/powerpoint/2010/main" val="29689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32</a:t>
            </a:fld>
            <a:endParaRPr lang="en-US"/>
          </a:p>
        </p:txBody>
      </p:sp>
      <p:sp>
        <p:nvSpPr>
          <p:cNvPr id="7" name="TextBox 6"/>
          <p:cNvSpPr txBox="1"/>
          <p:nvPr/>
        </p:nvSpPr>
        <p:spPr>
          <a:xfrm>
            <a:off x="170544" y="1087213"/>
            <a:ext cx="8928992" cy="436273"/>
          </a:xfrm>
          <a:prstGeom prst="rect">
            <a:avLst/>
          </a:prstGeom>
          <a:noFill/>
        </p:spPr>
        <p:txBody>
          <a:bodyPr wrap="square" rtlCol="0">
            <a:spAutoFit/>
          </a:bodyPr>
          <a:lstStyle/>
          <a:p>
            <a:pPr>
              <a:lnSpc>
                <a:spcPct val="150000"/>
              </a:lnSpc>
            </a:pPr>
            <a:r>
              <a:rPr lang="en-US" sz="1700" b="1" dirty="0">
                <a:solidFill>
                  <a:srgbClr val="C00000"/>
                </a:solidFill>
              </a:rPr>
              <a:t>Metrics ( statistical  attack )</a:t>
            </a:r>
            <a:endParaRPr lang="en-US" sz="1200" dirty="0"/>
          </a:p>
        </p:txBody>
      </p:sp>
      <p:pic>
        <p:nvPicPr>
          <p:cNvPr id="9" name="Picture 8">
            <a:extLst>
              <a:ext uri="{FF2B5EF4-FFF2-40B4-BE49-F238E27FC236}">
                <a16:creationId xmlns:a16="http://schemas.microsoft.com/office/drawing/2014/main" id="{487190DC-1548-1BF1-59A6-ED8070993EB2}"/>
              </a:ext>
            </a:extLst>
          </p:cNvPr>
          <p:cNvPicPr>
            <a:picLocks noChangeAspect="1"/>
          </p:cNvPicPr>
          <p:nvPr/>
        </p:nvPicPr>
        <p:blipFill>
          <a:blip r:embed="rId2"/>
          <a:stretch>
            <a:fillRect/>
          </a:stretch>
        </p:blipFill>
        <p:spPr>
          <a:xfrm>
            <a:off x="251520" y="1672389"/>
            <a:ext cx="8028384" cy="4540698"/>
          </a:xfrm>
          <a:prstGeom prst="rect">
            <a:avLst/>
          </a:prstGeom>
        </p:spPr>
      </p:pic>
    </p:spTree>
    <p:extLst>
      <p:ext uri="{BB962C8B-B14F-4D97-AF65-F5344CB8AC3E}">
        <p14:creationId xmlns:p14="http://schemas.microsoft.com/office/powerpoint/2010/main" val="421963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33</a:t>
            </a:fld>
            <a:endParaRPr lang="en-US"/>
          </a:p>
        </p:txBody>
      </p:sp>
      <p:sp>
        <p:nvSpPr>
          <p:cNvPr id="7" name="TextBox 6"/>
          <p:cNvSpPr txBox="1"/>
          <p:nvPr/>
        </p:nvSpPr>
        <p:spPr>
          <a:xfrm>
            <a:off x="170544" y="1006700"/>
            <a:ext cx="8928992" cy="436273"/>
          </a:xfrm>
          <a:prstGeom prst="rect">
            <a:avLst/>
          </a:prstGeom>
          <a:noFill/>
        </p:spPr>
        <p:txBody>
          <a:bodyPr wrap="square" rtlCol="0">
            <a:spAutoFit/>
          </a:bodyPr>
          <a:lstStyle/>
          <a:p>
            <a:pPr>
              <a:lnSpc>
                <a:spcPct val="150000"/>
              </a:lnSpc>
            </a:pPr>
            <a:r>
              <a:rPr lang="en-US" sz="1700" b="1" dirty="0">
                <a:solidFill>
                  <a:srgbClr val="C00000"/>
                </a:solidFill>
              </a:rPr>
              <a:t>Metrics ( statistical  attack )</a:t>
            </a:r>
            <a:endParaRPr lang="en-US" sz="1200" dirty="0"/>
          </a:p>
        </p:txBody>
      </p:sp>
      <p:pic>
        <p:nvPicPr>
          <p:cNvPr id="9" name="Picture 8">
            <a:extLst>
              <a:ext uri="{FF2B5EF4-FFF2-40B4-BE49-F238E27FC236}">
                <a16:creationId xmlns:a16="http://schemas.microsoft.com/office/drawing/2014/main" id="{4F68E96D-618D-5185-4201-F895399DC530}"/>
              </a:ext>
            </a:extLst>
          </p:cNvPr>
          <p:cNvPicPr>
            <a:picLocks noChangeAspect="1"/>
          </p:cNvPicPr>
          <p:nvPr/>
        </p:nvPicPr>
        <p:blipFill>
          <a:blip r:embed="rId2"/>
          <a:stretch>
            <a:fillRect/>
          </a:stretch>
        </p:blipFill>
        <p:spPr>
          <a:xfrm>
            <a:off x="395536" y="1452180"/>
            <a:ext cx="7776863" cy="4727815"/>
          </a:xfrm>
          <a:prstGeom prst="rect">
            <a:avLst/>
          </a:prstGeom>
        </p:spPr>
      </p:pic>
    </p:spTree>
    <p:extLst>
      <p:ext uri="{BB962C8B-B14F-4D97-AF65-F5344CB8AC3E}">
        <p14:creationId xmlns:p14="http://schemas.microsoft.com/office/powerpoint/2010/main" val="266674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34</a:t>
            </a:fld>
            <a:endParaRPr lang="en-US"/>
          </a:p>
        </p:txBody>
      </p:sp>
      <p:sp>
        <p:nvSpPr>
          <p:cNvPr id="7" name="TextBox 6"/>
          <p:cNvSpPr txBox="1"/>
          <p:nvPr/>
        </p:nvSpPr>
        <p:spPr>
          <a:xfrm>
            <a:off x="170544" y="1087213"/>
            <a:ext cx="8928992" cy="436273"/>
          </a:xfrm>
          <a:prstGeom prst="rect">
            <a:avLst/>
          </a:prstGeom>
          <a:noFill/>
        </p:spPr>
        <p:txBody>
          <a:bodyPr wrap="square" rtlCol="0">
            <a:spAutoFit/>
          </a:bodyPr>
          <a:lstStyle/>
          <a:p>
            <a:pPr>
              <a:lnSpc>
                <a:spcPct val="150000"/>
              </a:lnSpc>
            </a:pPr>
            <a:r>
              <a:rPr lang="en-US" sz="1700" b="1" dirty="0">
                <a:solidFill>
                  <a:srgbClr val="C00000"/>
                </a:solidFill>
              </a:rPr>
              <a:t>Metrics ( statistical  attack )</a:t>
            </a:r>
            <a:endParaRPr lang="en-US" sz="1200" dirty="0"/>
          </a:p>
        </p:txBody>
      </p:sp>
      <p:pic>
        <p:nvPicPr>
          <p:cNvPr id="9" name="Picture 8">
            <a:extLst>
              <a:ext uri="{FF2B5EF4-FFF2-40B4-BE49-F238E27FC236}">
                <a16:creationId xmlns:a16="http://schemas.microsoft.com/office/drawing/2014/main" id="{B6003A0C-0527-3503-01E4-7E4BBEC24B8F}"/>
              </a:ext>
            </a:extLst>
          </p:cNvPr>
          <p:cNvPicPr>
            <a:picLocks noChangeAspect="1"/>
          </p:cNvPicPr>
          <p:nvPr/>
        </p:nvPicPr>
        <p:blipFill>
          <a:blip r:embed="rId2"/>
          <a:stretch>
            <a:fillRect/>
          </a:stretch>
        </p:blipFill>
        <p:spPr>
          <a:xfrm>
            <a:off x="601080" y="1594757"/>
            <a:ext cx="7560840" cy="4585547"/>
          </a:xfrm>
          <a:prstGeom prst="rect">
            <a:avLst/>
          </a:prstGeom>
        </p:spPr>
      </p:pic>
    </p:spTree>
    <p:extLst>
      <p:ext uri="{BB962C8B-B14F-4D97-AF65-F5344CB8AC3E}">
        <p14:creationId xmlns:p14="http://schemas.microsoft.com/office/powerpoint/2010/main" val="304651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35</a:t>
            </a:fld>
            <a:endParaRPr lang="en-US"/>
          </a:p>
        </p:txBody>
      </p:sp>
      <p:pic>
        <p:nvPicPr>
          <p:cNvPr id="5122" name="Picture 2">
            <a:extLst>
              <a:ext uri="{FF2B5EF4-FFF2-40B4-BE49-F238E27FC236}">
                <a16:creationId xmlns:a16="http://schemas.microsoft.com/office/drawing/2014/main" id="{46CBE6DC-6B0B-E266-EB22-756138851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4" y="1153270"/>
            <a:ext cx="35052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524F96-3FBC-5CD3-DA64-6F3D3F473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153270"/>
            <a:ext cx="35052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17426A5-CAE3-C117-E81E-64615038E7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725718"/>
            <a:ext cx="3505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22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Merits and Demerits</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36</a:t>
            </a:fld>
            <a:endParaRPr lang="en-US" dirty="0"/>
          </a:p>
        </p:txBody>
      </p:sp>
      <p:sp>
        <p:nvSpPr>
          <p:cNvPr id="9" name="TextBox 8"/>
          <p:cNvSpPr txBox="1"/>
          <p:nvPr/>
        </p:nvSpPr>
        <p:spPr>
          <a:xfrm>
            <a:off x="293926" y="836712"/>
            <a:ext cx="8742569" cy="5792611"/>
          </a:xfrm>
          <a:prstGeom prst="rect">
            <a:avLst/>
          </a:prstGeom>
          <a:noFill/>
        </p:spPr>
        <p:txBody>
          <a:bodyPr wrap="square" rtlCol="0">
            <a:spAutoFit/>
          </a:bodyPr>
          <a:lstStyle/>
          <a:p>
            <a:pPr marL="0" marR="0" algn="l">
              <a:lnSpc>
                <a:spcPct val="200000"/>
              </a:lnSpc>
              <a:spcBef>
                <a:spcPts val="0"/>
              </a:spcBef>
              <a:spcAft>
                <a:spcPts val="0"/>
              </a:spcAft>
            </a:pPr>
            <a:r>
              <a:rPr lang="en-US" sz="2400" b="1" u="sng" dirty="0">
                <a:solidFill>
                  <a:srgbClr val="C00000"/>
                </a:solidFill>
                <a:effectLst/>
                <a:latin typeface="+mn-lt"/>
                <a:ea typeface="Times New Roman" panose="02020603050405020304" pitchFamily="18" charset="0"/>
              </a:rPr>
              <a:t>Merits</a:t>
            </a:r>
            <a:r>
              <a:rPr lang="en-US" sz="2400" b="1" u="sng" spc="-5" dirty="0">
                <a:solidFill>
                  <a:srgbClr val="C00000"/>
                </a:solidFill>
                <a:effectLst/>
                <a:latin typeface="+mn-lt"/>
                <a:ea typeface="Times New Roman" panose="02020603050405020304" pitchFamily="18" charset="0"/>
              </a:rPr>
              <a:t>:</a:t>
            </a:r>
            <a:endParaRPr lang="en-US" sz="2400" b="1" dirty="0">
              <a:effectLst/>
              <a:latin typeface="+mn-lt"/>
              <a:ea typeface="Times New Roman" panose="02020603050405020304" pitchFamily="18" charset="0"/>
            </a:endParaRPr>
          </a:p>
          <a:p>
            <a:pPr marL="342900" marR="0" lvl="0" indent="-342900" algn="just">
              <a:lnSpc>
                <a:spcPct val="200000"/>
              </a:lnSpc>
              <a:spcBef>
                <a:spcPts val="0"/>
              </a:spcBef>
              <a:spcAft>
                <a:spcPts val="0"/>
              </a:spcAft>
              <a:buFont typeface="Wingdings" panose="05000000000000000000" pitchFamily="2" charset="2"/>
              <a:buChar char=""/>
            </a:pPr>
            <a:r>
              <a:rPr lang="en-US" b="0" dirty="0">
                <a:effectLst/>
                <a:latin typeface="+mn-lt"/>
                <a:ea typeface="Times New Roman" panose="02020603050405020304" pitchFamily="18" charset="0"/>
              </a:rPr>
              <a:t>The Using Polyalphabetic cipher algorithm, Statistical attack can be avoided</a:t>
            </a:r>
            <a:endParaRPr lang="en-US" b="1" dirty="0">
              <a:effectLst/>
              <a:latin typeface="+mn-lt"/>
              <a:ea typeface="Times New Roman" panose="02020603050405020304" pitchFamily="18" charset="0"/>
            </a:endParaRPr>
          </a:p>
          <a:p>
            <a:pPr marL="342900" marR="0" lvl="0" indent="-342900" algn="l">
              <a:lnSpc>
                <a:spcPct val="200000"/>
              </a:lnSpc>
              <a:spcBef>
                <a:spcPts val="0"/>
              </a:spcBef>
              <a:spcAft>
                <a:spcPts val="0"/>
              </a:spcAft>
              <a:buFont typeface="Wingdings" panose="05000000000000000000" pitchFamily="2" charset="2"/>
              <a:buChar char=""/>
            </a:pPr>
            <a:r>
              <a:rPr lang="en-US" b="0" dirty="0">
                <a:effectLst/>
                <a:latin typeface="+mn-lt"/>
                <a:ea typeface="Times New Roman" panose="02020603050405020304" pitchFamily="18" charset="0"/>
              </a:rPr>
              <a:t>By Using Vigenère cipher, it makes more difficult for the attacker to decode the plain text, since Vigenère cipher uses a key to encrypt</a:t>
            </a:r>
            <a:endParaRPr lang="en-US" b="1" dirty="0">
              <a:effectLst/>
              <a:latin typeface="+mn-lt"/>
              <a:ea typeface="Times New Roman" panose="02020603050405020304" pitchFamily="18" charset="0"/>
            </a:endParaRPr>
          </a:p>
          <a:p>
            <a:pPr marL="342900" marR="0" lvl="0" indent="-342900" algn="l">
              <a:lnSpc>
                <a:spcPct val="200000"/>
              </a:lnSpc>
              <a:spcBef>
                <a:spcPts val="0"/>
              </a:spcBef>
              <a:spcAft>
                <a:spcPts val="0"/>
              </a:spcAft>
              <a:buFont typeface="Wingdings" panose="05000000000000000000" pitchFamily="2" charset="2"/>
              <a:buChar char=""/>
            </a:pPr>
            <a:r>
              <a:rPr lang="en-US" b="0" dirty="0">
                <a:effectLst/>
                <a:latin typeface="+mn-lt"/>
                <a:ea typeface="Times New Roman" panose="02020603050405020304" pitchFamily="18" charset="0"/>
              </a:rPr>
              <a:t>Our Proposed model can process the data more than 100kb</a:t>
            </a:r>
            <a:endParaRPr lang="en-US" b="1" dirty="0">
              <a:effectLst/>
              <a:latin typeface="+mn-lt"/>
              <a:ea typeface="Times New Roman" panose="02020603050405020304" pitchFamily="18" charset="0"/>
            </a:endParaRPr>
          </a:p>
          <a:p>
            <a:pPr marL="342900" marR="0" lvl="0" indent="-342900" algn="l">
              <a:lnSpc>
                <a:spcPct val="200000"/>
              </a:lnSpc>
              <a:spcBef>
                <a:spcPts val="0"/>
              </a:spcBef>
              <a:spcAft>
                <a:spcPts val="0"/>
              </a:spcAft>
              <a:buFont typeface="Wingdings" panose="05000000000000000000" pitchFamily="2" charset="2"/>
              <a:buChar char=""/>
            </a:pPr>
            <a:r>
              <a:rPr lang="en-US" b="0" dirty="0">
                <a:effectLst/>
                <a:latin typeface="+mn-lt"/>
                <a:ea typeface="Times New Roman" panose="02020603050405020304" pitchFamily="18" charset="0"/>
              </a:rPr>
              <a:t>The system's vulnerability is minimized</a:t>
            </a:r>
            <a:endParaRPr lang="en-US" b="1" dirty="0">
              <a:effectLst/>
              <a:latin typeface="+mn-lt"/>
              <a:ea typeface="Times New Roman" panose="02020603050405020304" pitchFamily="18" charset="0"/>
            </a:endParaRPr>
          </a:p>
          <a:p>
            <a:pPr marL="342900" marR="0" lvl="0" indent="-342900" algn="l">
              <a:lnSpc>
                <a:spcPct val="200000"/>
              </a:lnSpc>
              <a:spcBef>
                <a:spcPts val="0"/>
              </a:spcBef>
              <a:spcAft>
                <a:spcPts val="0"/>
              </a:spcAft>
              <a:buFont typeface="Wingdings" panose="05000000000000000000" pitchFamily="2" charset="2"/>
              <a:buChar char=""/>
            </a:pPr>
            <a:r>
              <a:rPr lang="en-US" b="0" dirty="0">
                <a:effectLst/>
                <a:latin typeface="+mn-lt"/>
                <a:ea typeface="Times New Roman" panose="02020603050405020304" pitchFamily="18" charset="0"/>
              </a:rPr>
              <a:t>It's simple to use and comprehend</a:t>
            </a:r>
          </a:p>
          <a:p>
            <a:pPr marL="0" marR="0" algn="l">
              <a:lnSpc>
                <a:spcPct val="200000"/>
              </a:lnSpc>
              <a:spcBef>
                <a:spcPts val="0"/>
              </a:spcBef>
              <a:spcAft>
                <a:spcPts val="0"/>
              </a:spcAft>
            </a:pPr>
            <a:r>
              <a:rPr lang="en-US" sz="2000" b="1" u="sng" dirty="0">
                <a:solidFill>
                  <a:srgbClr val="C00000"/>
                </a:solidFill>
                <a:effectLst/>
                <a:latin typeface="+mn-lt"/>
                <a:ea typeface="Times New Roman" panose="02020603050405020304" pitchFamily="18" charset="0"/>
              </a:rPr>
              <a:t>Demerits:</a:t>
            </a:r>
            <a:endParaRPr lang="en-US" sz="2000" b="1" dirty="0">
              <a:solidFill>
                <a:srgbClr val="C00000"/>
              </a:solidFill>
              <a:effectLst/>
              <a:latin typeface="+mn-l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b="0" dirty="0">
                <a:effectLst/>
                <a:latin typeface="+mn-lt"/>
                <a:ea typeface="Times New Roman" panose="02020603050405020304" pitchFamily="18" charset="0"/>
              </a:rPr>
              <a:t>This method ignores the time spent on the encryption and decryption processes.</a:t>
            </a:r>
            <a:endParaRPr lang="en-US" b="1" dirty="0">
              <a:effectLst/>
              <a:latin typeface="+mn-lt"/>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dirty="0">
                <a:effectLst/>
                <a:latin typeface="+mn-lt"/>
                <a:ea typeface="Times New Roman" panose="02020603050405020304" pitchFamily="18" charset="0"/>
              </a:rPr>
              <a:t>This technique's calculation might be CPU-intensive.</a:t>
            </a:r>
          </a:p>
          <a:p>
            <a:pPr marL="342900" marR="0" lvl="0" indent="-342900" algn="l">
              <a:lnSpc>
                <a:spcPct val="200000"/>
              </a:lnSpc>
              <a:spcBef>
                <a:spcPts val="0"/>
              </a:spcBef>
              <a:spcAft>
                <a:spcPts val="0"/>
              </a:spcAft>
              <a:buFont typeface="Wingdings" panose="05000000000000000000" pitchFamily="2" charset="2"/>
              <a:buChar char=""/>
            </a:pPr>
            <a:endParaRPr lang="en-US" b="1" dirty="0">
              <a:effectLst/>
              <a:latin typeface="+mn-lt"/>
              <a:ea typeface="Times New Roman" panose="02020603050405020304" pitchFamily="18" charset="0"/>
            </a:endParaRPr>
          </a:p>
        </p:txBody>
      </p:sp>
      <p:sp>
        <p:nvSpPr>
          <p:cNvPr id="15" name="Footer Placeholder 7">
            <a:extLst>
              <a:ext uri="{FF2B5EF4-FFF2-40B4-BE49-F238E27FC236}">
                <a16:creationId xmlns:a16="http://schemas.microsoft.com/office/drawing/2014/main" id="{BBBA0B70-3369-1741-B508-5FF657C11F4B}"/>
              </a:ext>
            </a:extLst>
          </p:cNvPr>
          <p:cNvSpPr>
            <a:spLocks noGrp="1"/>
          </p:cNvSpPr>
          <p:nvPr>
            <p:ph type="ftr" sz="quarter" idx="11"/>
          </p:nvPr>
        </p:nvSpPr>
        <p:spPr>
          <a:xfrm>
            <a:off x="2514600" y="6352722"/>
            <a:ext cx="3733800" cy="476250"/>
          </a:xfrm>
        </p:spPr>
        <p:txBody>
          <a:bodyPr/>
          <a:lstStyle/>
          <a:p>
            <a:pPr>
              <a:spcBef>
                <a:spcPct val="50000"/>
              </a:spcBef>
            </a:pPr>
            <a:r>
              <a:rPr lang="en-US" altLang="en-US" dirty="0">
                <a:cs typeface="Times New Roman" panose="02020603050405020304" pitchFamily="18" charset="0"/>
              </a:rPr>
              <a:t>Major Project – Final  Review</a:t>
            </a:r>
          </a:p>
        </p:txBody>
      </p:sp>
    </p:spTree>
    <p:extLst>
      <p:ext uri="{BB962C8B-B14F-4D97-AF65-F5344CB8AC3E}">
        <p14:creationId xmlns:p14="http://schemas.microsoft.com/office/powerpoint/2010/main" val="17865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Conclusion</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37</a:t>
            </a:fld>
            <a:endParaRPr lang="en-US" dirty="0"/>
          </a:p>
        </p:txBody>
      </p:sp>
      <p:sp>
        <p:nvSpPr>
          <p:cNvPr id="9" name="TextBox 8"/>
          <p:cNvSpPr txBox="1"/>
          <p:nvPr/>
        </p:nvSpPr>
        <p:spPr>
          <a:xfrm>
            <a:off x="34520" y="1052736"/>
            <a:ext cx="8845996" cy="5165517"/>
          </a:xfrm>
          <a:prstGeom prst="rect">
            <a:avLst/>
          </a:prstGeom>
          <a:noFill/>
        </p:spPr>
        <p:txBody>
          <a:bodyPr wrap="square" rtlCol="0">
            <a:spAutoFit/>
          </a:bodyPr>
          <a:lstStyle/>
          <a:p>
            <a:pPr marL="181610" marR="0" algn="l">
              <a:spcBef>
                <a:spcPts val="0"/>
              </a:spcBef>
              <a:spcAft>
                <a:spcPts val="0"/>
              </a:spcAft>
            </a:pPr>
            <a:r>
              <a:rPr lang="en-US" sz="1800" b="1" dirty="0">
                <a:solidFill>
                  <a:srgbClr val="C00000"/>
                </a:solidFill>
                <a:effectLst/>
                <a:latin typeface="+mn-lt"/>
                <a:ea typeface="Times New Roman" panose="02020603050405020304" pitchFamily="18" charset="0"/>
              </a:rPr>
              <a:t>Conclusion:</a:t>
            </a:r>
          </a:p>
          <a:p>
            <a:pPr marL="181610" marR="0" algn="l">
              <a:spcBef>
                <a:spcPts val="0"/>
              </a:spcBef>
              <a:spcAft>
                <a:spcPts val="0"/>
              </a:spcAft>
            </a:pPr>
            <a:r>
              <a:rPr lang="en-US" sz="1800" b="1" dirty="0">
                <a:effectLst/>
                <a:latin typeface="+mn-lt"/>
                <a:ea typeface="Times New Roman" panose="02020603050405020304" pitchFamily="18" charset="0"/>
              </a:rPr>
              <a:t> </a:t>
            </a:r>
          </a:p>
          <a:p>
            <a:pPr marL="342900" marR="0" lvl="0" indent="-342900" algn="just">
              <a:lnSpc>
                <a:spcPct val="150000"/>
              </a:lnSpc>
              <a:spcBef>
                <a:spcPts val="0"/>
              </a:spcBef>
              <a:spcAft>
                <a:spcPts val="0"/>
              </a:spcAft>
              <a:buFont typeface="Wingdings" panose="05000000000000000000" pitchFamily="2" charset="2"/>
              <a:buChar char=""/>
            </a:pPr>
            <a:r>
              <a:rPr lang="en-US" sz="1800" b="0" dirty="0">
                <a:effectLst/>
                <a:latin typeface="+mn-lt"/>
                <a:ea typeface="Times New Roman" panose="02020603050405020304" pitchFamily="18" charset="0"/>
              </a:rPr>
              <a:t>We offer a method for ensuring data authenticity and integrity by combining the standard and well-known RSA algorithm with the polyalphabetic cipher randomization approach in this study.</a:t>
            </a:r>
            <a:endParaRPr lang="en-US" sz="1800" b="1" dirty="0">
              <a:effectLst/>
              <a:latin typeface="+mn-lt"/>
              <a:ea typeface="Times New Roman" panose="02020603050405020304" pitchFamily="18" charset="0"/>
            </a:endParaRPr>
          </a:p>
          <a:p>
            <a:pPr marL="800100" marR="0" algn="just">
              <a:lnSpc>
                <a:spcPct val="150000"/>
              </a:lnSpc>
              <a:spcBef>
                <a:spcPts val="0"/>
              </a:spcBef>
              <a:spcAft>
                <a:spcPts val="0"/>
              </a:spcAft>
            </a:pPr>
            <a:r>
              <a:rPr lang="en-US" sz="1800" b="0" dirty="0">
                <a:effectLst/>
                <a:latin typeface="+mn-lt"/>
                <a:ea typeface="Times New Roman" panose="02020603050405020304" pitchFamily="18" charset="0"/>
              </a:rPr>
              <a:t> </a:t>
            </a:r>
            <a:endParaRPr lang="en-US" sz="1800" b="1" dirty="0">
              <a:effectLst/>
              <a:latin typeface="+mn-lt"/>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b="0" dirty="0">
                <a:effectLst/>
                <a:latin typeface="+mn-lt"/>
                <a:ea typeface="Times New Roman" panose="02020603050405020304" pitchFamily="18" charset="0"/>
              </a:rPr>
              <a:t>The proposed method is straightforward and simple to comprehend.</a:t>
            </a:r>
            <a:endParaRPr lang="en-US" sz="1800" b="1" dirty="0">
              <a:effectLst/>
              <a:latin typeface="+mn-lt"/>
              <a:ea typeface="Times New Roman" panose="02020603050405020304" pitchFamily="18" charset="0"/>
            </a:endParaRPr>
          </a:p>
          <a:p>
            <a:pPr marL="181610" marR="0" algn="just">
              <a:lnSpc>
                <a:spcPct val="150000"/>
              </a:lnSpc>
              <a:spcBef>
                <a:spcPts val="0"/>
              </a:spcBef>
              <a:spcAft>
                <a:spcPts val="0"/>
              </a:spcAft>
            </a:pPr>
            <a:r>
              <a:rPr lang="en-US" sz="1800" b="0" dirty="0">
                <a:effectLst/>
                <a:latin typeface="+mn-lt"/>
                <a:ea typeface="Times New Roman" panose="02020603050405020304" pitchFamily="18" charset="0"/>
              </a:rPr>
              <a:t> </a:t>
            </a:r>
            <a:endParaRPr lang="en-US" sz="1800" b="1" dirty="0">
              <a:effectLst/>
              <a:latin typeface="+mn-lt"/>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b="0" dirty="0">
                <a:effectLst/>
                <a:latin typeface="+mn-lt"/>
                <a:ea typeface="Times New Roman" panose="02020603050405020304" pitchFamily="18" charset="0"/>
              </a:rPr>
              <a:t>It's employed in a system that requires great data security but also requires slower encryption and decryption times.</a:t>
            </a:r>
            <a:endParaRPr lang="en-US" sz="1800" b="1" dirty="0">
              <a:effectLst/>
              <a:latin typeface="+mn-lt"/>
              <a:ea typeface="Times New Roman" panose="02020603050405020304" pitchFamily="18" charset="0"/>
            </a:endParaRPr>
          </a:p>
          <a:p>
            <a:pPr marL="0" marR="0" algn="just">
              <a:lnSpc>
                <a:spcPct val="150000"/>
              </a:lnSpc>
              <a:spcBef>
                <a:spcPts val="0"/>
              </a:spcBef>
              <a:spcAft>
                <a:spcPts val="0"/>
              </a:spcAft>
            </a:pPr>
            <a:r>
              <a:rPr lang="en-US" sz="1800" b="0" dirty="0">
                <a:effectLst/>
                <a:latin typeface="+mn-lt"/>
                <a:ea typeface="Times New Roman" panose="02020603050405020304" pitchFamily="18" charset="0"/>
              </a:rPr>
              <a:t> </a:t>
            </a:r>
            <a:endParaRPr lang="en-US" sz="1800" b="1" dirty="0">
              <a:effectLst/>
              <a:latin typeface="+mn-lt"/>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b="0" dirty="0">
                <a:effectLst/>
                <a:latin typeface="+mn-lt"/>
                <a:ea typeface="Times New Roman" panose="02020603050405020304" pitchFamily="18" charset="0"/>
              </a:rPr>
              <a:t>By</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replacing</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alphanumeric</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scrambling</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method</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with</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Vigenere</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cipher</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our</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proposed</a:t>
            </a:r>
            <a:r>
              <a:rPr lang="en-US" sz="1800" b="0" dirty="0">
                <a:solidFill>
                  <a:srgbClr val="FFFFFF"/>
                </a:solidFill>
                <a:effectLst/>
                <a:latin typeface="+mn-lt"/>
                <a:ea typeface="Times New Roman" panose="02020603050405020304" pitchFamily="18" charset="0"/>
              </a:rPr>
              <a:t>t</a:t>
            </a:r>
            <a:r>
              <a:rPr lang="en-US" sz="1800" b="0" dirty="0">
                <a:effectLst/>
                <a:latin typeface="+mn-lt"/>
                <a:ea typeface="Times New Roman" panose="02020603050405020304" pitchFamily="18" charset="0"/>
              </a:rPr>
              <a:t>system is resistant to statistical attack   </a:t>
            </a:r>
            <a:endParaRPr lang="en-US" sz="1800" b="1" dirty="0">
              <a:effectLst/>
              <a:latin typeface="+mn-lt"/>
              <a:ea typeface="Times New Roman" panose="02020603050405020304" pitchFamily="18" charset="0"/>
            </a:endParaRPr>
          </a:p>
        </p:txBody>
      </p:sp>
      <p:sp>
        <p:nvSpPr>
          <p:cNvPr id="15" name="Footer Placeholder 7">
            <a:extLst>
              <a:ext uri="{FF2B5EF4-FFF2-40B4-BE49-F238E27FC236}">
                <a16:creationId xmlns:a16="http://schemas.microsoft.com/office/drawing/2014/main" id="{BBBA0B70-3369-1741-B508-5FF657C11F4B}"/>
              </a:ext>
            </a:extLst>
          </p:cNvPr>
          <p:cNvSpPr>
            <a:spLocks noGrp="1"/>
          </p:cNvSpPr>
          <p:nvPr>
            <p:ph type="ftr" sz="quarter" idx="11"/>
          </p:nvPr>
        </p:nvSpPr>
        <p:spPr>
          <a:xfrm>
            <a:off x="2514600" y="6352722"/>
            <a:ext cx="3733800" cy="476250"/>
          </a:xfrm>
        </p:spPr>
        <p:txBody>
          <a:bodyPr/>
          <a:lstStyle/>
          <a:p>
            <a:pPr>
              <a:spcBef>
                <a:spcPct val="50000"/>
              </a:spcBef>
            </a:pPr>
            <a:r>
              <a:rPr lang="en-US" altLang="en-US" dirty="0">
                <a:cs typeface="Times New Roman" panose="02020603050405020304" pitchFamily="18" charset="0"/>
              </a:rPr>
              <a:t>Major Project – Final  Review</a:t>
            </a:r>
          </a:p>
        </p:txBody>
      </p:sp>
    </p:spTree>
    <p:extLst>
      <p:ext uri="{BB962C8B-B14F-4D97-AF65-F5344CB8AC3E}">
        <p14:creationId xmlns:p14="http://schemas.microsoft.com/office/powerpoint/2010/main" val="269558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Future Work</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38</a:t>
            </a:fld>
            <a:endParaRPr lang="en-US" dirty="0"/>
          </a:p>
        </p:txBody>
      </p:sp>
      <p:sp>
        <p:nvSpPr>
          <p:cNvPr id="9" name="TextBox 8"/>
          <p:cNvSpPr txBox="1"/>
          <p:nvPr/>
        </p:nvSpPr>
        <p:spPr>
          <a:xfrm>
            <a:off x="170544" y="1997839"/>
            <a:ext cx="8845996" cy="2862322"/>
          </a:xfrm>
          <a:prstGeom prst="rect">
            <a:avLst/>
          </a:prstGeom>
          <a:noFill/>
        </p:spPr>
        <p:txBody>
          <a:bodyPr wrap="square" rtlCol="0">
            <a:spAutoFit/>
          </a:bodyPr>
          <a:lstStyle/>
          <a:p>
            <a:pPr marL="181610" marR="0" algn="l">
              <a:spcBef>
                <a:spcPts val="0"/>
              </a:spcBef>
              <a:spcAft>
                <a:spcPts val="0"/>
              </a:spcAft>
            </a:pPr>
            <a:r>
              <a:rPr lang="en-US" sz="1800" b="1" dirty="0">
                <a:solidFill>
                  <a:srgbClr val="C00000"/>
                </a:solidFill>
                <a:effectLst/>
                <a:latin typeface="+mn-lt"/>
                <a:ea typeface="Times New Roman" panose="02020603050405020304" pitchFamily="18" charset="0"/>
              </a:rPr>
              <a:t>Future Plan:</a:t>
            </a:r>
          </a:p>
          <a:p>
            <a:pPr marL="181610" marR="0" algn="l">
              <a:spcBef>
                <a:spcPts val="0"/>
              </a:spcBef>
              <a:spcAft>
                <a:spcPts val="0"/>
              </a:spcAft>
            </a:pPr>
            <a:r>
              <a:rPr lang="en-US" sz="1800" b="1" dirty="0">
                <a:effectLst/>
                <a:latin typeface="+mn-lt"/>
                <a:ea typeface="Times New Roman" panose="02020603050405020304" pitchFamily="18" charset="0"/>
              </a:rPr>
              <a:t> </a:t>
            </a:r>
          </a:p>
          <a:p>
            <a:pPr marL="181610" marR="0" algn="l">
              <a:spcBef>
                <a:spcPts val="0"/>
              </a:spcBef>
              <a:spcAft>
                <a:spcPts val="0"/>
              </a:spcAft>
            </a:pPr>
            <a:r>
              <a:rPr lang="en-US" sz="1800" b="1" dirty="0">
                <a:effectLst/>
                <a:latin typeface="+mn-lt"/>
                <a:ea typeface="Times New Roman" panose="02020603050405020304" pitchFamily="18" charset="0"/>
              </a:rPr>
              <a:t> </a:t>
            </a:r>
          </a:p>
          <a:p>
            <a:pPr marL="342900" marR="0" lvl="0" indent="-342900" algn="l">
              <a:lnSpc>
                <a:spcPct val="150000"/>
              </a:lnSpc>
              <a:spcBef>
                <a:spcPts val="0"/>
              </a:spcBef>
              <a:spcAft>
                <a:spcPts val="0"/>
              </a:spcAft>
              <a:buFont typeface="Wingdings" panose="05000000000000000000" pitchFamily="2" charset="2"/>
              <a:buChar char=""/>
            </a:pPr>
            <a:r>
              <a:rPr lang="en-US" sz="1800" b="0" dirty="0">
                <a:effectLst/>
                <a:latin typeface="+mn-lt"/>
                <a:ea typeface="Times New Roman" panose="02020603050405020304" pitchFamily="18" charset="0"/>
              </a:rPr>
              <a:t>This project can be further extended to show the strength of the algorithm by using enhanced versions of RSA algorithms</a:t>
            </a:r>
            <a:endParaRPr lang="en-US" sz="1800" b="1" dirty="0">
              <a:effectLst/>
              <a:latin typeface="+mn-lt"/>
              <a:ea typeface="Times New Roman" panose="02020603050405020304" pitchFamily="18" charset="0"/>
            </a:endParaRPr>
          </a:p>
          <a:p>
            <a:pPr marL="0" marR="0" algn="l">
              <a:lnSpc>
                <a:spcPct val="150000"/>
              </a:lnSpc>
              <a:spcBef>
                <a:spcPts val="0"/>
              </a:spcBef>
              <a:spcAft>
                <a:spcPts val="0"/>
              </a:spcAft>
            </a:pPr>
            <a:r>
              <a:rPr lang="en-US" sz="1800" b="1" dirty="0">
                <a:effectLst/>
                <a:latin typeface="+mn-lt"/>
                <a:ea typeface="Times New Roman" panose="02020603050405020304" pitchFamily="18" charset="0"/>
              </a:rPr>
              <a:t> </a:t>
            </a:r>
          </a:p>
          <a:p>
            <a:pPr marL="342900" marR="0" lvl="0" indent="-342900" algn="l">
              <a:lnSpc>
                <a:spcPct val="150000"/>
              </a:lnSpc>
              <a:spcBef>
                <a:spcPts val="0"/>
              </a:spcBef>
              <a:spcAft>
                <a:spcPts val="0"/>
              </a:spcAft>
              <a:buFont typeface="Wingdings" panose="05000000000000000000" pitchFamily="2" charset="2"/>
              <a:buChar char=""/>
            </a:pPr>
            <a:r>
              <a:rPr lang="en-US" sz="1800" b="0" dirty="0">
                <a:effectLst/>
                <a:latin typeface="+mn-lt"/>
                <a:ea typeface="Times New Roman" panose="02020603050405020304" pitchFamily="18" charset="0"/>
              </a:rPr>
              <a:t>Modifying</a:t>
            </a:r>
            <a:r>
              <a:rPr lang="en-US" sz="1800" b="0" dirty="0">
                <a:solidFill>
                  <a:srgbClr val="FFFFFF"/>
                </a:solidFill>
                <a:effectLst/>
                <a:latin typeface="+mn-lt"/>
                <a:ea typeface="Times New Roman" panose="02020603050405020304" pitchFamily="18" charset="0"/>
              </a:rPr>
              <a:t> </a:t>
            </a:r>
            <a:r>
              <a:rPr lang="en-US" sz="1800" b="0" dirty="0">
                <a:effectLst/>
                <a:latin typeface="+mn-lt"/>
                <a:ea typeface="Times New Roman" panose="02020603050405020304" pitchFamily="18" charset="0"/>
              </a:rPr>
              <a:t>the</a:t>
            </a:r>
            <a:r>
              <a:rPr lang="en-US" sz="1800" b="0" dirty="0">
                <a:solidFill>
                  <a:srgbClr val="FFFFFF"/>
                </a:solidFill>
                <a:effectLst/>
                <a:latin typeface="+mn-lt"/>
                <a:ea typeface="Times New Roman" panose="02020603050405020304" pitchFamily="18" charset="0"/>
              </a:rPr>
              <a:t> </a:t>
            </a:r>
            <a:r>
              <a:rPr lang="en-US" sz="1800" b="0" dirty="0">
                <a:effectLst/>
                <a:latin typeface="+mn-lt"/>
                <a:ea typeface="Times New Roman" panose="02020603050405020304" pitchFamily="18" charset="0"/>
              </a:rPr>
              <a:t>algorithm</a:t>
            </a:r>
            <a:r>
              <a:rPr lang="en-US" sz="1800" b="0" dirty="0">
                <a:solidFill>
                  <a:srgbClr val="FFFFFF"/>
                </a:solidFill>
                <a:effectLst/>
                <a:latin typeface="+mn-lt"/>
                <a:ea typeface="Times New Roman" panose="02020603050405020304" pitchFamily="18" charset="0"/>
              </a:rPr>
              <a:t> </a:t>
            </a:r>
            <a:r>
              <a:rPr lang="en-US" sz="1800" b="0" dirty="0">
                <a:effectLst/>
                <a:latin typeface="+mn-lt"/>
                <a:ea typeface="Times New Roman" panose="02020603050405020304" pitchFamily="18" charset="0"/>
              </a:rPr>
              <a:t>to</a:t>
            </a:r>
            <a:r>
              <a:rPr lang="en-US" sz="1800" b="0" dirty="0">
                <a:solidFill>
                  <a:srgbClr val="FFFFFF"/>
                </a:solidFill>
                <a:effectLst/>
                <a:latin typeface="+mn-lt"/>
                <a:ea typeface="Times New Roman" panose="02020603050405020304" pitchFamily="18" charset="0"/>
              </a:rPr>
              <a:t> </a:t>
            </a:r>
            <a:r>
              <a:rPr lang="en-US" sz="1800" b="0" dirty="0">
                <a:effectLst/>
                <a:latin typeface="+mn-lt"/>
                <a:ea typeface="Times New Roman" panose="02020603050405020304" pitchFamily="18" charset="0"/>
              </a:rPr>
              <a:t>make</a:t>
            </a:r>
            <a:r>
              <a:rPr lang="en-US" sz="1800" b="0" dirty="0">
                <a:solidFill>
                  <a:srgbClr val="FFFFFF"/>
                </a:solidFill>
                <a:effectLst/>
                <a:latin typeface="+mn-lt"/>
                <a:ea typeface="Times New Roman" panose="02020603050405020304" pitchFamily="18" charset="0"/>
              </a:rPr>
              <a:t> </a:t>
            </a:r>
            <a:r>
              <a:rPr lang="en-US" sz="1800" b="0" dirty="0">
                <a:effectLst/>
                <a:latin typeface="+mn-lt"/>
                <a:ea typeface="Times New Roman" panose="02020603050405020304" pitchFamily="18" charset="0"/>
              </a:rPr>
              <a:t>it</a:t>
            </a:r>
            <a:r>
              <a:rPr lang="en-US" sz="1800" b="0" dirty="0">
                <a:solidFill>
                  <a:srgbClr val="FFFFFF"/>
                </a:solidFill>
                <a:effectLst/>
                <a:latin typeface="+mn-lt"/>
                <a:ea typeface="Times New Roman" panose="02020603050405020304" pitchFamily="18" charset="0"/>
              </a:rPr>
              <a:t> </a:t>
            </a:r>
            <a:r>
              <a:rPr lang="en-US" sz="1800" b="0" dirty="0">
                <a:effectLst/>
                <a:latin typeface="+mn-lt"/>
                <a:ea typeface="Times New Roman" panose="02020603050405020304" pitchFamily="18" charset="0"/>
              </a:rPr>
              <a:t>suitable</a:t>
            </a:r>
            <a:r>
              <a:rPr lang="en-US" sz="1800" b="0" dirty="0">
                <a:solidFill>
                  <a:srgbClr val="FFFFFF"/>
                </a:solidFill>
                <a:effectLst/>
                <a:latin typeface="+mn-lt"/>
                <a:ea typeface="Times New Roman" panose="02020603050405020304" pitchFamily="18" charset="0"/>
              </a:rPr>
              <a:t> </a:t>
            </a:r>
            <a:r>
              <a:rPr lang="en-US" sz="1800" b="0" dirty="0">
                <a:effectLst/>
                <a:latin typeface="+mn-lt"/>
                <a:ea typeface="Times New Roman" panose="02020603050405020304" pitchFamily="18" charset="0"/>
              </a:rPr>
              <a:t>for</a:t>
            </a:r>
            <a:r>
              <a:rPr lang="en-US" sz="1800" b="0" dirty="0">
                <a:solidFill>
                  <a:srgbClr val="FFFFFF"/>
                </a:solidFill>
                <a:effectLst/>
                <a:latin typeface="+mn-lt"/>
                <a:ea typeface="Times New Roman" panose="02020603050405020304" pitchFamily="18" charset="0"/>
              </a:rPr>
              <a:t> </a:t>
            </a:r>
            <a:r>
              <a:rPr lang="en-US" sz="1800" b="0" dirty="0">
                <a:effectLst/>
                <a:latin typeface="+mn-lt"/>
                <a:ea typeface="Times New Roman" panose="02020603050405020304" pitchFamily="18" charset="0"/>
              </a:rPr>
              <a:t>different formats</a:t>
            </a:r>
            <a:r>
              <a:rPr lang="en-US" sz="1800" b="0" dirty="0">
                <a:solidFill>
                  <a:srgbClr val="FFFFFF"/>
                </a:solidFill>
                <a:effectLst/>
                <a:latin typeface="+mn-lt"/>
                <a:ea typeface="Times New Roman" panose="02020603050405020304" pitchFamily="18" charset="0"/>
              </a:rPr>
              <a:t> </a:t>
            </a:r>
            <a:r>
              <a:rPr lang="en-US" sz="1800" b="0" dirty="0">
                <a:effectLst/>
                <a:latin typeface="+mn-lt"/>
                <a:ea typeface="Times New Roman" panose="02020603050405020304" pitchFamily="18" charset="0"/>
              </a:rPr>
              <a:t>such as images</a:t>
            </a:r>
            <a:endParaRPr lang="en-US" sz="1800" b="1" dirty="0">
              <a:effectLst/>
              <a:latin typeface="+mn-lt"/>
              <a:ea typeface="Times New Roman" panose="02020603050405020304" pitchFamily="18" charset="0"/>
            </a:endParaRPr>
          </a:p>
          <a:p>
            <a:pPr marL="181610" marR="0" algn="l">
              <a:spcBef>
                <a:spcPts val="0"/>
              </a:spcBef>
              <a:spcAft>
                <a:spcPts val="0"/>
              </a:spcAft>
            </a:pPr>
            <a:endParaRPr lang="en-US" sz="1800" b="1" dirty="0">
              <a:effectLst/>
              <a:latin typeface="+mn-lt"/>
              <a:ea typeface="Times New Roman" panose="02020603050405020304" pitchFamily="18" charset="0"/>
            </a:endParaRPr>
          </a:p>
        </p:txBody>
      </p:sp>
      <p:sp>
        <p:nvSpPr>
          <p:cNvPr id="15" name="Footer Placeholder 7">
            <a:extLst>
              <a:ext uri="{FF2B5EF4-FFF2-40B4-BE49-F238E27FC236}">
                <a16:creationId xmlns:a16="http://schemas.microsoft.com/office/drawing/2014/main" id="{BBBA0B70-3369-1741-B508-5FF657C11F4B}"/>
              </a:ext>
            </a:extLst>
          </p:cNvPr>
          <p:cNvSpPr>
            <a:spLocks noGrp="1"/>
          </p:cNvSpPr>
          <p:nvPr>
            <p:ph type="ftr" sz="quarter" idx="11"/>
          </p:nvPr>
        </p:nvSpPr>
        <p:spPr>
          <a:xfrm>
            <a:off x="2514600" y="6352722"/>
            <a:ext cx="3733800" cy="476250"/>
          </a:xfrm>
        </p:spPr>
        <p:txBody>
          <a:bodyPr/>
          <a:lstStyle/>
          <a:p>
            <a:pPr>
              <a:spcBef>
                <a:spcPct val="50000"/>
              </a:spcBef>
            </a:pPr>
            <a:r>
              <a:rPr lang="en-US" altLang="en-US" dirty="0">
                <a:cs typeface="Times New Roman" panose="02020603050405020304" pitchFamily="18" charset="0"/>
              </a:rPr>
              <a:t>Major Project – Final  Review</a:t>
            </a:r>
          </a:p>
        </p:txBody>
      </p:sp>
    </p:spTree>
    <p:extLst>
      <p:ext uri="{BB962C8B-B14F-4D97-AF65-F5344CB8AC3E}">
        <p14:creationId xmlns:p14="http://schemas.microsoft.com/office/powerpoint/2010/main" val="50174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Implementation</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39</a:t>
            </a:fld>
            <a:endParaRPr lang="en-US" dirty="0"/>
          </a:p>
        </p:txBody>
      </p:sp>
      <p:sp>
        <p:nvSpPr>
          <p:cNvPr id="9" name="TextBox 8"/>
          <p:cNvSpPr txBox="1"/>
          <p:nvPr/>
        </p:nvSpPr>
        <p:spPr>
          <a:xfrm>
            <a:off x="899592" y="2564904"/>
            <a:ext cx="4445496" cy="1508105"/>
          </a:xfrm>
          <a:prstGeom prst="rect">
            <a:avLst/>
          </a:prstGeom>
          <a:noFill/>
        </p:spPr>
        <p:txBody>
          <a:bodyPr wrap="square" rtlCol="0">
            <a:spAutoFit/>
          </a:bodyPr>
          <a:lstStyle/>
          <a:p>
            <a:pPr>
              <a:buFont typeface="Wingdings" pitchFamily="2" charset="2"/>
              <a:buChar char="Ø"/>
            </a:pPr>
            <a:r>
              <a:rPr lang="en-US" sz="2800" dirty="0">
                <a:solidFill>
                  <a:srgbClr val="000097"/>
                </a:solidFill>
              </a:rPr>
              <a:t> </a:t>
            </a:r>
            <a:r>
              <a:rPr lang="en-US" sz="2800" b="1" dirty="0">
                <a:solidFill>
                  <a:srgbClr val="000097"/>
                </a:solidFill>
              </a:rPr>
              <a:t>Language used:-   </a:t>
            </a:r>
            <a:r>
              <a:rPr lang="en-US" sz="3200" dirty="0">
                <a:solidFill>
                  <a:srgbClr val="000097"/>
                </a:solidFill>
              </a:rPr>
              <a:t> </a:t>
            </a:r>
            <a:endParaRPr lang="en-US" sz="2000" dirty="0">
              <a:solidFill>
                <a:srgbClr val="000097"/>
              </a:solidFill>
            </a:endParaRPr>
          </a:p>
          <a:p>
            <a:pPr>
              <a:buNone/>
            </a:pPr>
            <a:r>
              <a:rPr lang="en-US" sz="2000" dirty="0">
                <a:solidFill>
                  <a:srgbClr val="000097"/>
                </a:solidFill>
              </a:rPr>
              <a:t>    </a:t>
            </a:r>
          </a:p>
          <a:p>
            <a:pPr>
              <a:buNone/>
            </a:pPr>
            <a:r>
              <a:rPr lang="en-US" sz="2000" dirty="0">
                <a:solidFill>
                  <a:srgbClr val="000097"/>
                </a:solidFill>
              </a:rPr>
              <a:t>                   </a:t>
            </a:r>
            <a:r>
              <a:rPr lang="en-US" sz="2000" b="1" dirty="0">
                <a:solidFill>
                  <a:srgbClr val="FFC000"/>
                </a:solidFill>
              </a:rPr>
              <a:t>Python </a:t>
            </a:r>
          </a:p>
          <a:p>
            <a:pPr>
              <a:buNone/>
            </a:pPr>
            <a:r>
              <a:rPr lang="en-US" b="1" dirty="0">
                <a:solidFill>
                  <a:srgbClr val="FFC000"/>
                </a:solidFill>
              </a:rPr>
              <a:t>                </a:t>
            </a:r>
            <a:endParaRPr lang="en-US" sz="2000" b="1" dirty="0">
              <a:solidFill>
                <a:srgbClr val="FFC000"/>
              </a:solidFill>
            </a:endParaRPr>
          </a:p>
        </p:txBody>
      </p:sp>
      <p:sp>
        <p:nvSpPr>
          <p:cNvPr id="15" name="Footer Placeholder 7">
            <a:extLst>
              <a:ext uri="{FF2B5EF4-FFF2-40B4-BE49-F238E27FC236}">
                <a16:creationId xmlns:a16="http://schemas.microsoft.com/office/drawing/2014/main" id="{BBBA0B70-3369-1741-B508-5FF657C11F4B}"/>
              </a:ext>
            </a:extLst>
          </p:cNvPr>
          <p:cNvSpPr>
            <a:spLocks noGrp="1"/>
          </p:cNvSpPr>
          <p:nvPr>
            <p:ph type="ftr" sz="quarter" idx="11"/>
          </p:nvPr>
        </p:nvSpPr>
        <p:spPr>
          <a:xfrm>
            <a:off x="2514600" y="6352722"/>
            <a:ext cx="3733800" cy="476250"/>
          </a:xfrm>
        </p:spPr>
        <p:txBody>
          <a:bodyPr/>
          <a:lstStyle/>
          <a:p>
            <a:pPr>
              <a:spcBef>
                <a:spcPct val="50000"/>
              </a:spcBef>
            </a:pPr>
            <a:r>
              <a:rPr lang="en-US" altLang="en-US" dirty="0">
                <a:cs typeface="Times New Roman" panose="02020603050405020304" pitchFamily="18" charset="0"/>
              </a:rPr>
              <a:t>Major Project – Final  Review</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440A-E7A1-2C49-AF44-6859E6166A48}"/>
              </a:ext>
            </a:extLst>
          </p:cNvPr>
          <p:cNvSpPr>
            <a:spLocks noGrp="1"/>
          </p:cNvSpPr>
          <p:nvPr>
            <p:ph type="title"/>
          </p:nvPr>
        </p:nvSpPr>
        <p:spPr/>
        <p:txBody>
          <a:bodyPr/>
          <a:lstStyle/>
          <a:p>
            <a:r>
              <a:rPr lang="en-US" b="1" dirty="0">
                <a:solidFill>
                  <a:srgbClr val="000097"/>
                </a:solidFill>
                <a:cs typeface="Arial"/>
              </a:rPr>
              <a:t>Literature Survey</a:t>
            </a:r>
            <a:endParaRPr lang="en-US" b="1" dirty="0">
              <a:solidFill>
                <a:srgbClr val="000097"/>
              </a:solidFill>
            </a:endParaRPr>
          </a:p>
        </p:txBody>
      </p:sp>
      <p:sp>
        <p:nvSpPr>
          <p:cNvPr id="4" name="Date Placeholder 3">
            <a:extLst>
              <a:ext uri="{FF2B5EF4-FFF2-40B4-BE49-F238E27FC236}">
                <a16:creationId xmlns:a16="http://schemas.microsoft.com/office/drawing/2014/main" id="{88C50F57-798B-F64B-AA82-4943C518375D}"/>
              </a:ext>
            </a:extLst>
          </p:cNvPr>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6" name="Slide Number Placeholder 5">
            <a:extLst>
              <a:ext uri="{FF2B5EF4-FFF2-40B4-BE49-F238E27FC236}">
                <a16:creationId xmlns:a16="http://schemas.microsoft.com/office/drawing/2014/main" id="{6C7CB320-49D5-3349-9CB0-F2D8D4C3626B}"/>
              </a:ext>
            </a:extLst>
          </p:cNvPr>
          <p:cNvSpPr>
            <a:spLocks noGrp="1"/>
          </p:cNvSpPr>
          <p:nvPr>
            <p:ph type="sldNum" sz="quarter" idx="12"/>
          </p:nvPr>
        </p:nvSpPr>
        <p:spPr/>
        <p:txBody>
          <a:bodyPr/>
          <a:lstStyle/>
          <a:p>
            <a:pPr>
              <a:defRPr/>
            </a:pPr>
            <a:fld id="{2A66A362-4403-4718-B072-B01303837876}" type="slidenum">
              <a:rPr lang="en-US" smtClean="0"/>
              <a:pPr>
                <a:defRPr/>
              </a:pPr>
              <a:t>4</a:t>
            </a:fld>
            <a:endParaRPr lang="en-US"/>
          </a:p>
        </p:txBody>
      </p:sp>
      <p:sp>
        <p:nvSpPr>
          <p:cNvPr id="10" name="Footer Placeholder 4">
            <a:extLst>
              <a:ext uri="{FF2B5EF4-FFF2-40B4-BE49-F238E27FC236}">
                <a16:creationId xmlns:a16="http://schemas.microsoft.com/office/drawing/2014/main" id="{5661413F-DED1-D94C-ACC6-F9825A10D9C2}"/>
              </a:ext>
            </a:extLst>
          </p:cNvPr>
          <p:cNvSpPr txBox="1">
            <a:spLocks/>
          </p:cNvSpPr>
          <p:nvPr/>
        </p:nvSpPr>
        <p:spPr bwMode="auto">
          <a:xfrm>
            <a:off x="2514600" y="6352722"/>
            <a:ext cx="3733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bg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altLang="en-US" dirty="0">
                <a:cs typeface="Times New Roman" panose="02020603050405020304" pitchFamily="18" charset="0"/>
              </a:rPr>
              <a:t>Major Project – Final  Review</a:t>
            </a:r>
          </a:p>
        </p:txBody>
      </p:sp>
      <p:graphicFrame>
        <p:nvGraphicFramePr>
          <p:cNvPr id="9" name="Table 4">
            <a:extLst>
              <a:ext uri="{FF2B5EF4-FFF2-40B4-BE49-F238E27FC236}">
                <a16:creationId xmlns:a16="http://schemas.microsoft.com/office/drawing/2014/main" id="{F4309832-B787-425A-8892-927B3611476A}"/>
              </a:ext>
            </a:extLst>
          </p:cNvPr>
          <p:cNvGraphicFramePr>
            <a:graphicFrameLocks/>
          </p:cNvGraphicFramePr>
          <p:nvPr>
            <p:extLst>
              <p:ext uri="{D42A27DB-BD31-4B8C-83A1-F6EECF244321}">
                <p14:modId xmlns:p14="http://schemas.microsoft.com/office/powerpoint/2010/main" val="2462045697"/>
              </p:ext>
            </p:extLst>
          </p:nvPr>
        </p:nvGraphicFramePr>
        <p:xfrm>
          <a:off x="1" y="980729"/>
          <a:ext cx="9144000" cy="5328591"/>
        </p:xfrm>
        <a:graphic>
          <a:graphicData uri="http://schemas.openxmlformats.org/drawingml/2006/table">
            <a:tbl>
              <a:tblPr firstRow="1" bandRow="1">
                <a:tableStyleId>{21E4AEA4-8DFA-4A89-87EB-49C32662AFE0}</a:tableStyleId>
              </a:tblPr>
              <a:tblGrid>
                <a:gridCol w="3923299">
                  <a:extLst>
                    <a:ext uri="{9D8B030D-6E8A-4147-A177-3AD203B41FA5}">
                      <a16:colId xmlns:a16="http://schemas.microsoft.com/office/drawing/2014/main" val="726477957"/>
                    </a:ext>
                  </a:extLst>
                </a:gridCol>
                <a:gridCol w="1221939">
                  <a:extLst>
                    <a:ext uri="{9D8B030D-6E8A-4147-A177-3AD203B41FA5}">
                      <a16:colId xmlns:a16="http://schemas.microsoft.com/office/drawing/2014/main" val="242778662"/>
                    </a:ext>
                  </a:extLst>
                </a:gridCol>
                <a:gridCol w="3998762">
                  <a:extLst>
                    <a:ext uri="{9D8B030D-6E8A-4147-A177-3AD203B41FA5}">
                      <a16:colId xmlns:a16="http://schemas.microsoft.com/office/drawing/2014/main" val="1638425371"/>
                    </a:ext>
                  </a:extLst>
                </a:gridCol>
              </a:tblGrid>
              <a:tr h="603029">
                <a:tc>
                  <a:txBody>
                    <a:bodyPr/>
                    <a:lstStyle/>
                    <a:p>
                      <a:pPr algn="ctr"/>
                      <a:r>
                        <a:rPr lang="en-US" sz="1600" dirty="0">
                          <a:latin typeface="+mn-lt"/>
                        </a:rPr>
                        <a:t>References</a:t>
                      </a:r>
                      <a:endParaRPr lang="en-US" sz="1600" dirty="0">
                        <a:solidFill>
                          <a:srgbClr val="C00000"/>
                        </a:solidFill>
                        <a:latin typeface="+mn-lt"/>
                      </a:endParaRPr>
                    </a:p>
                  </a:txBody>
                  <a:tcPr/>
                </a:tc>
                <a:tc>
                  <a:txBody>
                    <a:bodyPr/>
                    <a:lstStyle/>
                    <a:p>
                      <a:pPr algn="just"/>
                      <a:r>
                        <a:rPr lang="en-IN" sz="1600" dirty="0">
                          <a:latin typeface="+mn-lt"/>
                        </a:rPr>
                        <a:t>Indexing at/year</a:t>
                      </a:r>
                      <a:endParaRPr lang="en-IN" sz="1600" dirty="0">
                        <a:latin typeface="+mn-lt"/>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Methodology</a:t>
                      </a:r>
                    </a:p>
                    <a:p>
                      <a:pPr algn="just"/>
                      <a:endParaRPr lang="en-IN" sz="1600" dirty="0">
                        <a:latin typeface="+mn-lt"/>
                        <a:cs typeface="Times New Roman" pitchFamily="18" charset="0"/>
                      </a:endParaRPr>
                    </a:p>
                  </a:txBody>
                  <a:tcPr/>
                </a:tc>
                <a:extLst>
                  <a:ext uri="{0D108BD9-81ED-4DB2-BD59-A6C34878D82A}">
                    <a16:rowId xmlns:a16="http://schemas.microsoft.com/office/drawing/2014/main" val="2386957121"/>
                  </a:ext>
                </a:extLst>
              </a:tr>
              <a:tr h="1618657">
                <a:tc>
                  <a:txBody>
                    <a:bodyPr/>
                    <a:lstStyle/>
                    <a:p>
                      <a:pPr algn="just"/>
                      <a:r>
                        <a:rPr lang="en-US" sz="1600" dirty="0"/>
                        <a:t>Sharma K, Agrawal A, Pandey D, Khan R, </a:t>
                      </a:r>
                      <a:r>
                        <a:rPr lang="en-US" sz="1600" dirty="0" err="1"/>
                        <a:t>Dinkar</a:t>
                      </a:r>
                      <a:r>
                        <a:rPr lang="en-US" sz="1600" dirty="0"/>
                        <a:t> S. “ RSA based encryption approach for preserving confidentiality of big data.” </a:t>
                      </a:r>
                      <a:endParaRPr lang="en-IN" sz="1600" dirty="0">
                        <a:latin typeface="+mn-lt"/>
                        <a:cs typeface="Times New Roman" pitchFamily="18" charset="0"/>
                      </a:endParaRPr>
                    </a:p>
                  </a:txBody>
                  <a:tcPr/>
                </a:tc>
                <a:tc>
                  <a:txBody>
                    <a:bodyPr/>
                    <a:lstStyle/>
                    <a:p>
                      <a:pPr algn="ctr"/>
                      <a:r>
                        <a:rPr lang="en-IN" sz="1600" dirty="0">
                          <a:latin typeface="+mn-lt"/>
                        </a:rPr>
                        <a:t>2019</a:t>
                      </a:r>
                      <a:endParaRPr lang="en-IN" sz="1600" dirty="0">
                        <a:latin typeface="+mn-lt"/>
                        <a:cs typeface="Times New Roman" pitchFamily="18" charset="0"/>
                      </a:endParaRPr>
                    </a:p>
                  </a:txBody>
                  <a:tcPr/>
                </a:tc>
                <a:tc>
                  <a:txBody>
                    <a:bodyPr/>
                    <a:lstStyle/>
                    <a:p>
                      <a:pPr algn="just"/>
                      <a:r>
                        <a:rPr lang="en-US" sz="1800" b="0" i="0" kern="1200" dirty="0">
                          <a:solidFill>
                            <a:schemeClr val="dk1"/>
                          </a:solidFill>
                          <a:effectLst/>
                          <a:latin typeface="+mn-lt"/>
                          <a:ea typeface="+mn-ea"/>
                          <a:cs typeface="+mn-cs"/>
                        </a:rPr>
                        <a:t>The authors proposed a novel patient-centric system model for access control to SHIs stored in semi-honest servers. </a:t>
                      </a:r>
                      <a:endParaRPr lang="en-US" sz="1600" dirty="0">
                        <a:latin typeface="+mn-lt"/>
                        <a:cs typeface="Times New Roman" pitchFamily="18" charset="0"/>
                      </a:endParaRPr>
                    </a:p>
                  </a:txBody>
                  <a:tcPr/>
                </a:tc>
                <a:extLst>
                  <a:ext uri="{0D108BD9-81ED-4DB2-BD59-A6C34878D82A}">
                    <a16:rowId xmlns:a16="http://schemas.microsoft.com/office/drawing/2014/main" val="3283396944"/>
                  </a:ext>
                </a:extLst>
              </a:tr>
              <a:tr h="1785557">
                <a:tc>
                  <a:txBody>
                    <a:bodyPr/>
                    <a:lstStyle/>
                    <a:p>
                      <a:pPr algn="just"/>
                      <a:r>
                        <a:rPr lang="en-US" sz="1600" dirty="0" err="1"/>
                        <a:t>Meenal</a:t>
                      </a:r>
                      <a:r>
                        <a:rPr lang="en-US" sz="1600" dirty="0"/>
                        <a:t> J, Manoj Singh. “Identity based secure RSA encryption system from advances in intelligent systems and computing.” </a:t>
                      </a:r>
                      <a:endParaRPr lang="en-US" sz="1600" kern="1200" dirty="0">
                        <a:effectLst/>
                        <a:latin typeface="+mn-lt"/>
                      </a:endParaRPr>
                    </a:p>
                  </a:txBody>
                  <a:tcPr/>
                </a:tc>
                <a:tc>
                  <a:txBody>
                    <a:bodyPr/>
                    <a:lstStyle/>
                    <a:p>
                      <a:pPr algn="ctr"/>
                      <a:r>
                        <a:rPr lang="en-IN" sz="1600" dirty="0">
                          <a:latin typeface="+mn-lt"/>
                        </a:rPr>
                        <a:t>2017</a:t>
                      </a:r>
                      <a:endParaRPr lang="en-IN" sz="1600" dirty="0">
                        <a:latin typeface="+mn-lt"/>
                        <a:cs typeface="Times New Roman" pitchFamily="18" charset="0"/>
                      </a:endParaRPr>
                    </a:p>
                  </a:txBody>
                  <a:tcPr/>
                </a:tc>
                <a:tc>
                  <a:txBody>
                    <a:bodyPr/>
                    <a:lstStyle/>
                    <a:p>
                      <a:pPr algn="just"/>
                      <a:r>
                        <a:rPr lang="en-US" sz="1600" dirty="0"/>
                        <a:t>Represents an RSA enabled identity based encryption (IBE) scheme that overcomes the security problems of RSA and has linear computations involved which makes key management and revocation relatively easy. </a:t>
                      </a:r>
                      <a:endParaRPr lang="en-US" sz="1600" dirty="0">
                        <a:latin typeface="+mn-lt"/>
                        <a:cs typeface="Times New Roman" pitchFamily="18" charset="0"/>
                      </a:endParaRPr>
                    </a:p>
                  </a:txBody>
                  <a:tcPr/>
                </a:tc>
                <a:extLst>
                  <a:ext uri="{0D108BD9-81ED-4DB2-BD59-A6C34878D82A}">
                    <a16:rowId xmlns:a16="http://schemas.microsoft.com/office/drawing/2014/main" val="219471849"/>
                  </a:ext>
                </a:extLst>
              </a:tr>
              <a:tr h="1321348">
                <a:tc>
                  <a:txBody>
                    <a:bodyPr/>
                    <a:lstStyle/>
                    <a:p>
                      <a:pPr algn="just"/>
                      <a:r>
                        <a:rPr lang="en-US" sz="1600" dirty="0" err="1"/>
                        <a:t>Easttom</a:t>
                      </a:r>
                      <a:r>
                        <a:rPr lang="en-US" sz="1600" dirty="0"/>
                        <a:t> C. “ The RSA algorithm explored.”  </a:t>
                      </a:r>
                      <a:endParaRPr lang="en-IN" sz="1600" dirty="0">
                        <a:latin typeface="+mn-lt"/>
                        <a:cs typeface="Times New Roman" pitchFamily="18" charset="0"/>
                      </a:endParaRPr>
                    </a:p>
                  </a:txBody>
                  <a:tcPr/>
                </a:tc>
                <a:tc>
                  <a:txBody>
                    <a:bodyPr/>
                    <a:lstStyle/>
                    <a:p>
                      <a:pPr algn="ctr"/>
                      <a:r>
                        <a:rPr lang="en-IN" sz="1600" dirty="0">
                          <a:latin typeface="+mn-lt"/>
                        </a:rPr>
                        <a:t>2017</a:t>
                      </a:r>
                      <a:endParaRPr lang="en-IN" sz="1600" dirty="0">
                        <a:latin typeface="+mn-lt"/>
                        <a:cs typeface="Times New Roman" pitchFamily="18" charset="0"/>
                      </a:endParaRPr>
                    </a:p>
                  </a:txBody>
                  <a:tcPr/>
                </a:tc>
                <a:tc>
                  <a:txBody>
                    <a:bodyPr/>
                    <a:lstStyle/>
                    <a:p>
                      <a:pPr algn="just"/>
                      <a:r>
                        <a:rPr lang="en-US" sz="1600" dirty="0"/>
                        <a:t>The RSA algorithm was explored by giving more clarification to the concept of encryption algorithm.</a:t>
                      </a:r>
                      <a:endParaRPr lang="en-IN" sz="1600" dirty="0">
                        <a:latin typeface="+mn-lt"/>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097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Paper Details</a:t>
            </a:r>
          </a:p>
        </p:txBody>
      </p:sp>
      <p:sp>
        <p:nvSpPr>
          <p:cNvPr id="3" name="Content Placeholder 2"/>
          <p:cNvSpPr>
            <a:spLocks noGrp="1"/>
          </p:cNvSpPr>
          <p:nvPr>
            <p:ph idx="1"/>
          </p:nvPr>
        </p:nvSpPr>
        <p:spPr>
          <a:xfrm>
            <a:off x="107504" y="1628800"/>
            <a:ext cx="8839200" cy="3086472"/>
          </a:xfrm>
        </p:spPr>
        <p:txBody>
          <a:bodyPr/>
          <a:lstStyle/>
          <a:p>
            <a:pPr>
              <a:lnSpc>
                <a:spcPct val="150000"/>
              </a:lnSpc>
              <a:buClr>
                <a:srgbClr val="FFC000"/>
              </a:buClr>
              <a:buFont typeface="Wingdings" pitchFamily="2" charset="2"/>
              <a:buChar char="Ø"/>
            </a:pPr>
            <a:endParaRPr lang="en-US" sz="2000" dirty="0"/>
          </a:p>
          <a:p>
            <a:pPr>
              <a:lnSpc>
                <a:spcPct val="150000"/>
              </a:lnSpc>
              <a:buClr>
                <a:srgbClr val="FFC000"/>
              </a:buClr>
              <a:buFont typeface="Wingdings" pitchFamily="2" charset="2"/>
              <a:buChar char="Ø"/>
            </a:pPr>
            <a:r>
              <a:rPr lang="en-US" sz="2000" b="1" dirty="0">
                <a:solidFill>
                  <a:srgbClr val="000097"/>
                </a:solidFill>
              </a:rPr>
              <a:t>Authors: </a:t>
            </a:r>
            <a:r>
              <a:rPr lang="en-US" sz="1800" dirty="0"/>
              <a:t>Victor </a:t>
            </a:r>
            <a:r>
              <a:rPr lang="en-US" sz="1800" dirty="0" err="1"/>
              <a:t>Chukwudi</a:t>
            </a:r>
            <a:r>
              <a:rPr lang="en-US" sz="1800" dirty="0"/>
              <a:t> </a:t>
            </a:r>
            <a:r>
              <a:rPr lang="en-US" sz="1800" dirty="0" err="1"/>
              <a:t>Osamor</a:t>
            </a:r>
            <a:r>
              <a:rPr lang="en-US" sz="1800" dirty="0"/>
              <a:t>  , </a:t>
            </a:r>
            <a:r>
              <a:rPr lang="en-US" sz="1800" dirty="0" err="1"/>
              <a:t>Imuetinyan</a:t>
            </a:r>
            <a:r>
              <a:rPr lang="en-US" sz="1800" dirty="0"/>
              <a:t> Boma </a:t>
            </a:r>
            <a:r>
              <a:rPr lang="en-US" sz="1800" dirty="0" err="1"/>
              <a:t>Edosomwan</a:t>
            </a:r>
            <a:r>
              <a:rPr lang="en-US" sz="1800" dirty="0"/>
              <a:t> </a:t>
            </a:r>
            <a:endParaRPr lang="en-US" sz="1400" dirty="0"/>
          </a:p>
          <a:p>
            <a:pPr>
              <a:lnSpc>
                <a:spcPct val="150000"/>
              </a:lnSpc>
              <a:buClr>
                <a:srgbClr val="FFC000"/>
              </a:buClr>
              <a:buFont typeface="Wingdings" pitchFamily="2" charset="2"/>
              <a:buChar char="Ø"/>
            </a:pPr>
            <a:r>
              <a:rPr lang="en-US" sz="2000" b="1" dirty="0">
                <a:solidFill>
                  <a:srgbClr val="000097"/>
                </a:solidFill>
              </a:rPr>
              <a:t>Year of publication: </a:t>
            </a:r>
            <a:r>
              <a:rPr lang="en-US" sz="2000" dirty="0"/>
              <a:t>2021 </a:t>
            </a:r>
          </a:p>
          <a:p>
            <a:pPr>
              <a:lnSpc>
                <a:spcPct val="150000"/>
              </a:lnSpc>
              <a:buClr>
                <a:srgbClr val="FFC000"/>
              </a:buClr>
              <a:buFont typeface="Wingdings" pitchFamily="2" charset="2"/>
              <a:buChar char="Ø"/>
            </a:pPr>
            <a:r>
              <a:rPr lang="en-US" sz="2000" b="1" dirty="0">
                <a:solidFill>
                  <a:srgbClr val="000097"/>
                </a:solidFill>
              </a:rPr>
              <a:t>Journal: </a:t>
            </a:r>
            <a:r>
              <a:rPr lang="en-US" sz="2000" dirty="0"/>
              <a:t>Informatics in Medicine Unlocked</a:t>
            </a:r>
            <a:endParaRPr lang="en-US" sz="2000" u="sng" dirty="0"/>
          </a:p>
          <a:p>
            <a:pPr>
              <a:lnSpc>
                <a:spcPct val="150000"/>
              </a:lnSpc>
              <a:buClr>
                <a:srgbClr val="FFC000"/>
              </a:buClr>
              <a:buFont typeface="Wingdings" pitchFamily="2" charset="2"/>
              <a:buChar char="Ø"/>
            </a:pPr>
            <a:r>
              <a:rPr lang="en-US" sz="1800" u="sng" dirty="0">
                <a:solidFill>
                  <a:srgbClr val="0000FF"/>
                </a:solidFill>
                <a:effectLst/>
                <a:latin typeface="+mj-lt"/>
                <a:ea typeface="Calibri" panose="020F0502020204030204" pitchFamily="34" charset="0"/>
                <a:cs typeface="Times New Roman" panose="02020603050405020304" pitchFamily="18" charset="0"/>
                <a:hlinkClick r:id="rId2"/>
              </a:rPr>
              <a:t>https://www.sciencedirect.com/science/article/pii/S235291482100157X</a:t>
            </a:r>
            <a:r>
              <a:rPr lang="en-US" sz="1800" dirty="0">
                <a:effectLst/>
                <a:latin typeface="+mj-lt"/>
                <a:ea typeface="Calibri" panose="020F0502020204030204" pitchFamily="34" charset="0"/>
                <a:cs typeface="Times New Roman" panose="02020603050405020304" pitchFamily="18" charset="0"/>
              </a:rPr>
              <a:t> </a:t>
            </a:r>
          </a:p>
          <a:p>
            <a:pPr>
              <a:lnSpc>
                <a:spcPct val="150000"/>
              </a:lnSpc>
              <a:buClr>
                <a:srgbClr val="FFC000"/>
              </a:buClr>
              <a:buFont typeface="Wingdings" pitchFamily="2" charset="2"/>
              <a:buChar char="Ø"/>
            </a:pPr>
            <a:endParaRPr lang="en-US" sz="2000" dirty="0"/>
          </a:p>
          <a:p>
            <a:pPr>
              <a:lnSpc>
                <a:spcPct val="150000"/>
              </a:lnSpc>
              <a:buClr>
                <a:srgbClr val="FFC000"/>
              </a:buClr>
              <a:buFont typeface="Wingdings" pitchFamily="2" charset="2"/>
              <a:buChar char="Ø"/>
            </a:pPr>
            <a:endParaRPr lang="en-US" sz="2000" dirty="0"/>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40</a:t>
            </a:fld>
            <a:endParaRPr lang="en-US"/>
          </a:p>
        </p:txBody>
      </p:sp>
    </p:spTree>
    <p:extLst>
      <p:ext uri="{BB962C8B-B14F-4D97-AF65-F5344CB8AC3E}">
        <p14:creationId xmlns:p14="http://schemas.microsoft.com/office/powerpoint/2010/main" val="64516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EF2AB-35C6-4838-BFB7-175D36C91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90600"/>
            <a:ext cx="9144000" cy="5257800"/>
          </a:xfrm>
          <a:prstGeom prst="rect">
            <a:avLst/>
          </a:prstGeom>
        </p:spPr>
      </p:pic>
    </p:spTree>
    <p:extLst>
      <p:ext uri="{BB962C8B-B14F-4D97-AF65-F5344CB8AC3E}">
        <p14:creationId xmlns:p14="http://schemas.microsoft.com/office/powerpoint/2010/main" val="183903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440A-E7A1-2C49-AF44-6859E6166A48}"/>
              </a:ext>
            </a:extLst>
          </p:cNvPr>
          <p:cNvSpPr>
            <a:spLocks noGrp="1"/>
          </p:cNvSpPr>
          <p:nvPr>
            <p:ph type="title"/>
          </p:nvPr>
        </p:nvSpPr>
        <p:spPr/>
        <p:txBody>
          <a:bodyPr/>
          <a:lstStyle/>
          <a:p>
            <a:r>
              <a:rPr lang="en-US" b="1" dirty="0">
                <a:solidFill>
                  <a:srgbClr val="000097"/>
                </a:solidFill>
                <a:cs typeface="Arial"/>
              </a:rPr>
              <a:t>Literature Survey</a:t>
            </a:r>
            <a:endParaRPr lang="en-US" b="1" dirty="0">
              <a:solidFill>
                <a:srgbClr val="000097"/>
              </a:solidFill>
            </a:endParaRPr>
          </a:p>
        </p:txBody>
      </p:sp>
      <p:sp>
        <p:nvSpPr>
          <p:cNvPr id="4" name="Date Placeholder 3">
            <a:extLst>
              <a:ext uri="{FF2B5EF4-FFF2-40B4-BE49-F238E27FC236}">
                <a16:creationId xmlns:a16="http://schemas.microsoft.com/office/drawing/2014/main" id="{88C50F57-798B-F64B-AA82-4943C518375D}"/>
              </a:ext>
            </a:extLst>
          </p:cNvPr>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6" name="Slide Number Placeholder 5">
            <a:extLst>
              <a:ext uri="{FF2B5EF4-FFF2-40B4-BE49-F238E27FC236}">
                <a16:creationId xmlns:a16="http://schemas.microsoft.com/office/drawing/2014/main" id="{6C7CB320-49D5-3349-9CB0-F2D8D4C3626B}"/>
              </a:ext>
            </a:extLst>
          </p:cNvPr>
          <p:cNvSpPr>
            <a:spLocks noGrp="1"/>
          </p:cNvSpPr>
          <p:nvPr>
            <p:ph type="sldNum" sz="quarter" idx="12"/>
          </p:nvPr>
        </p:nvSpPr>
        <p:spPr/>
        <p:txBody>
          <a:bodyPr/>
          <a:lstStyle/>
          <a:p>
            <a:pPr>
              <a:defRPr/>
            </a:pPr>
            <a:fld id="{2A66A362-4403-4718-B072-B01303837876}" type="slidenum">
              <a:rPr lang="en-US" smtClean="0"/>
              <a:pPr>
                <a:defRPr/>
              </a:pPr>
              <a:t>5</a:t>
            </a:fld>
            <a:endParaRPr lang="en-US"/>
          </a:p>
        </p:txBody>
      </p:sp>
      <p:sp>
        <p:nvSpPr>
          <p:cNvPr id="10" name="Footer Placeholder 4">
            <a:extLst>
              <a:ext uri="{FF2B5EF4-FFF2-40B4-BE49-F238E27FC236}">
                <a16:creationId xmlns:a16="http://schemas.microsoft.com/office/drawing/2014/main" id="{5661413F-DED1-D94C-ACC6-F9825A10D9C2}"/>
              </a:ext>
            </a:extLst>
          </p:cNvPr>
          <p:cNvSpPr txBox="1">
            <a:spLocks/>
          </p:cNvSpPr>
          <p:nvPr/>
        </p:nvSpPr>
        <p:spPr bwMode="auto">
          <a:xfrm>
            <a:off x="2514600" y="6352722"/>
            <a:ext cx="3733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bg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altLang="en-US" dirty="0">
                <a:cs typeface="Times New Roman" panose="02020603050405020304" pitchFamily="18" charset="0"/>
              </a:rPr>
              <a:t>Major Project – Final  Review</a:t>
            </a:r>
          </a:p>
        </p:txBody>
      </p:sp>
      <p:graphicFrame>
        <p:nvGraphicFramePr>
          <p:cNvPr id="9" name="Table 4">
            <a:extLst>
              <a:ext uri="{FF2B5EF4-FFF2-40B4-BE49-F238E27FC236}">
                <a16:creationId xmlns:a16="http://schemas.microsoft.com/office/drawing/2014/main" id="{F4309832-B787-425A-8892-927B3611476A}"/>
              </a:ext>
            </a:extLst>
          </p:cNvPr>
          <p:cNvGraphicFramePr>
            <a:graphicFrameLocks/>
          </p:cNvGraphicFramePr>
          <p:nvPr>
            <p:extLst>
              <p:ext uri="{D42A27DB-BD31-4B8C-83A1-F6EECF244321}">
                <p14:modId xmlns:p14="http://schemas.microsoft.com/office/powerpoint/2010/main" val="1599731780"/>
              </p:ext>
            </p:extLst>
          </p:nvPr>
        </p:nvGraphicFramePr>
        <p:xfrm>
          <a:off x="16436" y="980726"/>
          <a:ext cx="9127564" cy="5317492"/>
        </p:xfrm>
        <a:graphic>
          <a:graphicData uri="http://schemas.openxmlformats.org/drawingml/2006/table">
            <a:tbl>
              <a:tblPr firstRow="1" bandRow="1">
                <a:tableStyleId>{93296810-A885-4BE3-A3E7-6D5BEEA58F35}</a:tableStyleId>
              </a:tblPr>
              <a:tblGrid>
                <a:gridCol w="3916247">
                  <a:extLst>
                    <a:ext uri="{9D8B030D-6E8A-4147-A177-3AD203B41FA5}">
                      <a16:colId xmlns:a16="http://schemas.microsoft.com/office/drawing/2014/main" val="726477957"/>
                    </a:ext>
                  </a:extLst>
                </a:gridCol>
                <a:gridCol w="1219743">
                  <a:extLst>
                    <a:ext uri="{9D8B030D-6E8A-4147-A177-3AD203B41FA5}">
                      <a16:colId xmlns:a16="http://schemas.microsoft.com/office/drawing/2014/main" val="242778662"/>
                    </a:ext>
                  </a:extLst>
                </a:gridCol>
                <a:gridCol w="3991574">
                  <a:extLst>
                    <a:ext uri="{9D8B030D-6E8A-4147-A177-3AD203B41FA5}">
                      <a16:colId xmlns:a16="http://schemas.microsoft.com/office/drawing/2014/main" val="1638425371"/>
                    </a:ext>
                  </a:extLst>
                </a:gridCol>
              </a:tblGrid>
              <a:tr h="600469">
                <a:tc>
                  <a:txBody>
                    <a:bodyPr/>
                    <a:lstStyle/>
                    <a:p>
                      <a:pPr algn="ctr"/>
                      <a:r>
                        <a:rPr lang="en-US" sz="1600" dirty="0"/>
                        <a:t>References</a:t>
                      </a:r>
                      <a:endParaRPr lang="en-US" sz="1600" dirty="0">
                        <a:solidFill>
                          <a:srgbClr val="C00000"/>
                        </a:solidFill>
                        <a:latin typeface="+mn-lt"/>
                      </a:endParaRPr>
                    </a:p>
                  </a:txBody>
                  <a:tcPr/>
                </a:tc>
                <a:tc>
                  <a:txBody>
                    <a:bodyPr/>
                    <a:lstStyle/>
                    <a:p>
                      <a:pPr algn="just"/>
                      <a:r>
                        <a:rPr lang="en-IN" sz="1600" dirty="0"/>
                        <a:t>Indexing at/year</a:t>
                      </a:r>
                      <a:endParaRPr lang="en-IN" sz="1600" dirty="0">
                        <a:latin typeface="+mn-lt"/>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Methodology</a:t>
                      </a:r>
                    </a:p>
                    <a:p>
                      <a:pPr algn="just"/>
                      <a:endParaRPr lang="en-IN" sz="1600" dirty="0">
                        <a:latin typeface="+mn-lt"/>
                        <a:cs typeface="Times New Roman" pitchFamily="18" charset="0"/>
                      </a:endParaRPr>
                    </a:p>
                  </a:txBody>
                  <a:tcPr/>
                </a:tc>
                <a:extLst>
                  <a:ext uri="{0D108BD9-81ED-4DB2-BD59-A6C34878D82A}">
                    <a16:rowId xmlns:a16="http://schemas.microsoft.com/office/drawing/2014/main" val="2386957121"/>
                  </a:ext>
                </a:extLst>
              </a:tr>
              <a:tr h="1364223">
                <a:tc>
                  <a:txBody>
                    <a:bodyPr/>
                    <a:lstStyle/>
                    <a:p>
                      <a:pPr algn="just"/>
                      <a:r>
                        <a:rPr lang="en-US" sz="1600" dirty="0" err="1"/>
                        <a:t>Meneses</a:t>
                      </a:r>
                      <a:r>
                        <a:rPr lang="en-US" sz="1600" dirty="0"/>
                        <a:t> F, Fuertes W, Sancho J, Salvador S, Flores D, </a:t>
                      </a:r>
                      <a:r>
                        <a:rPr lang="en-US" sz="1600" dirty="0" err="1"/>
                        <a:t>Aules</a:t>
                      </a:r>
                      <a:r>
                        <a:rPr lang="en-US" sz="1600" dirty="0"/>
                        <a:t> H, et al. “RSA encryption algorithm optimization to improve performance and security level of network messages.”</a:t>
                      </a:r>
                      <a:endParaRPr lang="en-IN" sz="1600" dirty="0">
                        <a:latin typeface="+mn-lt"/>
                        <a:cs typeface="Times New Roman" pitchFamily="18" charset="0"/>
                      </a:endParaRPr>
                    </a:p>
                  </a:txBody>
                  <a:tcPr/>
                </a:tc>
                <a:tc>
                  <a:txBody>
                    <a:bodyPr/>
                    <a:lstStyle/>
                    <a:p>
                      <a:pPr algn="ctr"/>
                      <a:r>
                        <a:rPr lang="en-IN" sz="1600" dirty="0"/>
                        <a:t>2016</a:t>
                      </a:r>
                      <a:endParaRPr lang="en-IN" sz="1600" dirty="0">
                        <a:latin typeface="+mn-lt"/>
                        <a:cs typeface="Times New Roman" pitchFamily="18" charset="0"/>
                      </a:endParaRPr>
                    </a:p>
                  </a:txBody>
                  <a:tcPr/>
                </a:tc>
                <a:tc>
                  <a:txBody>
                    <a:bodyPr/>
                    <a:lstStyle/>
                    <a:p>
                      <a:pPr algn="just"/>
                      <a:r>
                        <a:rPr lang="en-US" sz="1600" dirty="0"/>
                        <a:t>Proposed to optimize the traditional RSA cryptographic algorithm by increasing the use of computational resources (Client and Server). </a:t>
                      </a:r>
                      <a:endParaRPr lang="en-US" sz="1600" dirty="0">
                        <a:latin typeface="+mn-lt"/>
                        <a:cs typeface="Times New Roman" pitchFamily="18" charset="0"/>
                      </a:endParaRPr>
                    </a:p>
                  </a:txBody>
                  <a:tcPr/>
                </a:tc>
                <a:extLst>
                  <a:ext uri="{0D108BD9-81ED-4DB2-BD59-A6C34878D82A}">
                    <a16:rowId xmlns:a16="http://schemas.microsoft.com/office/drawing/2014/main" val="3283396944"/>
                  </a:ext>
                </a:extLst>
              </a:tr>
              <a:tr h="152624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Nikita S, Dharmendra M. “An improved RSA cryptographic system.”</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2014</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Proposed scheme for RSA cryptosystem where instead of the regular two prime numbers used for key derivation, three are used in its place. They also explored the issue of speed and looked to improve speed.</a:t>
                      </a:r>
                      <a:endParaRPr lang="en-IN" sz="1600" dirty="0">
                        <a:latin typeface="+mn-lt"/>
                        <a:cs typeface="Times New Roman" pitchFamily="18" charset="0"/>
                      </a:endParaRPr>
                    </a:p>
                  </a:txBody>
                  <a:tcPr/>
                </a:tc>
                <a:extLst>
                  <a:ext uri="{0D108BD9-81ED-4DB2-BD59-A6C34878D82A}">
                    <a16:rowId xmlns:a16="http://schemas.microsoft.com/office/drawing/2014/main" val="219471849"/>
                  </a:ext>
                </a:extLst>
              </a:tr>
              <a:tr h="176565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Amare AA, </a:t>
                      </a:r>
                      <a:r>
                        <a:rPr lang="en-US" sz="1600" dirty="0" err="1"/>
                        <a:t>Vuda</a:t>
                      </a:r>
                      <a:r>
                        <a:rPr lang="en-US" sz="1600" dirty="0"/>
                        <a:t> S. “A modified RSA encryption technique based on multiple public keys.” </a:t>
                      </a:r>
                      <a:endParaRPr lang="en-IN" sz="1600" dirty="0">
                        <a:latin typeface="+mn-lt"/>
                        <a:cs typeface="Times New Roman" pitchFamily="18" charset="0"/>
                      </a:endParaRPr>
                    </a:p>
                    <a:p>
                      <a:pPr algn="just"/>
                      <a:endParaRPr lang="en-IN" sz="1600" b="1" dirty="0">
                        <a:solidFill>
                          <a:srgbClr val="FF0000"/>
                        </a:solidFill>
                        <a:latin typeface="+mn-lt"/>
                        <a:cs typeface="Times New Roman" pitchFamily="18" charset="0"/>
                      </a:endParaRPr>
                    </a:p>
                  </a:txBody>
                  <a:tcPr/>
                </a:tc>
                <a:tc>
                  <a:txBody>
                    <a:bodyPr/>
                    <a:lstStyle/>
                    <a:p>
                      <a:pPr algn="ctr"/>
                      <a:r>
                        <a:rPr lang="en-IN" sz="1600" dirty="0">
                          <a:latin typeface="+mn-lt"/>
                          <a:cs typeface="Times New Roman" pitchFamily="18" charset="0"/>
                        </a:rPr>
                        <a:t>2013</a:t>
                      </a:r>
                    </a:p>
                  </a:txBody>
                  <a:tcPr/>
                </a:tc>
                <a:tc>
                  <a:txBody>
                    <a:bodyPr/>
                    <a:lstStyle/>
                    <a:p>
                      <a:pPr algn="just"/>
                      <a:r>
                        <a:rPr lang="en-US" sz="1600" dirty="0"/>
                        <a:t>Proposed an improvement on the regular RSA algorithm such that two public keys are generated during the key generation process and these two public keys are used simultaneously instead of one as against the regular RSA cryptographic algorithm.</a:t>
                      </a:r>
                      <a:endParaRPr lang="en-IN" sz="1600" dirty="0">
                        <a:latin typeface="+mn-lt"/>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665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0097"/>
                </a:solidFill>
              </a:rPr>
              <a:t>Methodology (Base Paper)</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6</a:t>
            </a:fld>
            <a:endParaRPr lang="en-US"/>
          </a:p>
        </p:txBody>
      </p:sp>
      <p:pic>
        <p:nvPicPr>
          <p:cNvPr id="9" name="Picture 8">
            <a:extLst>
              <a:ext uri="{FF2B5EF4-FFF2-40B4-BE49-F238E27FC236}">
                <a16:creationId xmlns:a16="http://schemas.microsoft.com/office/drawing/2014/main" id="{702F0100-396D-4DAB-92EA-FE8ABE76462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9592" y="1106715"/>
            <a:ext cx="2232248" cy="4481583"/>
          </a:xfrm>
          <a:prstGeom prst="rect">
            <a:avLst/>
          </a:prstGeom>
        </p:spPr>
      </p:pic>
      <p:pic>
        <p:nvPicPr>
          <p:cNvPr id="20" name="Picture 19">
            <a:extLst>
              <a:ext uri="{FF2B5EF4-FFF2-40B4-BE49-F238E27FC236}">
                <a16:creationId xmlns:a16="http://schemas.microsoft.com/office/drawing/2014/main" id="{D588EB24-C43A-AA26-D071-A2346D3D18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8104" y="1012465"/>
            <a:ext cx="2160240" cy="4588905"/>
          </a:xfrm>
          <a:prstGeom prst="rect">
            <a:avLst/>
          </a:prstGeom>
        </p:spPr>
      </p:pic>
      <p:sp>
        <p:nvSpPr>
          <p:cNvPr id="21" name="TextBox 20">
            <a:extLst>
              <a:ext uri="{FF2B5EF4-FFF2-40B4-BE49-F238E27FC236}">
                <a16:creationId xmlns:a16="http://schemas.microsoft.com/office/drawing/2014/main" id="{99213FA7-3238-1323-1490-1E2D17F4C5D0}"/>
              </a:ext>
            </a:extLst>
          </p:cNvPr>
          <p:cNvSpPr txBox="1"/>
          <p:nvPr/>
        </p:nvSpPr>
        <p:spPr>
          <a:xfrm>
            <a:off x="79850" y="5743972"/>
            <a:ext cx="8928992" cy="615553"/>
          </a:xfrm>
          <a:prstGeom prst="rect">
            <a:avLst/>
          </a:prstGeom>
          <a:noFill/>
        </p:spPr>
        <p:txBody>
          <a:bodyPr wrap="square" rtlCol="0">
            <a:spAutoFit/>
          </a:bodyPr>
          <a:lstStyle/>
          <a:p>
            <a:r>
              <a:rPr lang="en-US" b="1" dirty="0">
                <a:solidFill>
                  <a:srgbClr val="C00000"/>
                </a:solidFill>
                <a:latin typeface="+mn-lt"/>
              </a:rPr>
              <a:t>           Encryption Algorithm                                  Decryption Algorithm                                             </a:t>
            </a:r>
            <a:r>
              <a:rPr lang="en-US" sz="1600" dirty="0">
                <a:latin typeface="+mn-lt"/>
              </a:rPr>
              <a:t> </a:t>
            </a:r>
          </a:p>
          <a:p>
            <a:r>
              <a:rPr lang="en-US" sz="1600" dirty="0">
                <a:latin typeface="+mn-lt"/>
              </a:rPr>
              <a:t>   </a:t>
            </a:r>
          </a:p>
        </p:txBody>
      </p:sp>
    </p:spTree>
    <p:extLst>
      <p:ext uri="{BB962C8B-B14F-4D97-AF65-F5344CB8AC3E}">
        <p14:creationId xmlns:p14="http://schemas.microsoft.com/office/powerpoint/2010/main" val="368657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0097"/>
                </a:solidFill>
              </a:rPr>
              <a:t>Methodology (Proposed Technique)</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7</a:t>
            </a:fld>
            <a:endParaRPr lang="en-US"/>
          </a:p>
        </p:txBody>
      </p:sp>
      <p:pic>
        <p:nvPicPr>
          <p:cNvPr id="8" name="Picture 7">
            <a:extLst>
              <a:ext uri="{FF2B5EF4-FFF2-40B4-BE49-F238E27FC236}">
                <a16:creationId xmlns:a16="http://schemas.microsoft.com/office/drawing/2014/main" id="{DF6BD0D9-2E56-286D-0014-DF3350FC6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804" y="1143171"/>
            <a:ext cx="1995498" cy="4374061"/>
          </a:xfrm>
          <a:prstGeom prst="rect">
            <a:avLst/>
          </a:prstGeom>
        </p:spPr>
      </p:pic>
      <p:pic>
        <p:nvPicPr>
          <p:cNvPr id="10" name="Picture 9">
            <a:extLst>
              <a:ext uri="{FF2B5EF4-FFF2-40B4-BE49-F238E27FC236}">
                <a16:creationId xmlns:a16="http://schemas.microsoft.com/office/drawing/2014/main" id="{E781C927-BDDE-BEF7-9A40-ABA4105CD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166398"/>
            <a:ext cx="1995498" cy="4374061"/>
          </a:xfrm>
          <a:prstGeom prst="rect">
            <a:avLst/>
          </a:prstGeom>
        </p:spPr>
      </p:pic>
      <p:sp>
        <p:nvSpPr>
          <p:cNvPr id="11" name="TextBox 10">
            <a:extLst>
              <a:ext uri="{FF2B5EF4-FFF2-40B4-BE49-F238E27FC236}">
                <a16:creationId xmlns:a16="http://schemas.microsoft.com/office/drawing/2014/main" id="{55B8564C-533E-14CD-31C8-2FD92B3A25AA}"/>
              </a:ext>
            </a:extLst>
          </p:cNvPr>
          <p:cNvSpPr txBox="1"/>
          <p:nvPr/>
        </p:nvSpPr>
        <p:spPr>
          <a:xfrm>
            <a:off x="79850" y="5743972"/>
            <a:ext cx="8928992" cy="615553"/>
          </a:xfrm>
          <a:prstGeom prst="rect">
            <a:avLst/>
          </a:prstGeom>
          <a:noFill/>
        </p:spPr>
        <p:txBody>
          <a:bodyPr wrap="square" rtlCol="0">
            <a:spAutoFit/>
          </a:bodyPr>
          <a:lstStyle/>
          <a:p>
            <a:r>
              <a:rPr lang="en-US" b="1" dirty="0">
                <a:solidFill>
                  <a:srgbClr val="C00000"/>
                </a:solidFill>
                <a:latin typeface="+mn-lt"/>
              </a:rPr>
              <a:t>           Encryption Algorithm                                  Decryption Algorithm                                             </a:t>
            </a:r>
            <a:r>
              <a:rPr lang="en-US" sz="1600" dirty="0">
                <a:latin typeface="+mn-lt"/>
              </a:rPr>
              <a:t> </a:t>
            </a:r>
          </a:p>
          <a:p>
            <a:r>
              <a:rPr lang="en-US" sz="1600" dirty="0">
                <a:latin typeface="+mn-lt"/>
              </a:rPr>
              <a:t>   </a:t>
            </a:r>
          </a:p>
        </p:txBody>
      </p:sp>
    </p:spTree>
    <p:extLst>
      <p:ext uri="{BB962C8B-B14F-4D97-AF65-F5344CB8AC3E}">
        <p14:creationId xmlns:p14="http://schemas.microsoft.com/office/powerpoint/2010/main" val="179057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8</a:t>
            </a:fld>
            <a:endParaRPr lang="en-US"/>
          </a:p>
        </p:txBody>
      </p:sp>
      <p:sp>
        <p:nvSpPr>
          <p:cNvPr id="7" name="TextBox 6"/>
          <p:cNvSpPr txBox="1"/>
          <p:nvPr/>
        </p:nvSpPr>
        <p:spPr>
          <a:xfrm>
            <a:off x="79850" y="1290199"/>
            <a:ext cx="8928992" cy="727571"/>
          </a:xfrm>
          <a:prstGeom prst="rect">
            <a:avLst/>
          </a:prstGeom>
          <a:noFill/>
        </p:spPr>
        <p:txBody>
          <a:bodyPr wrap="square" rtlCol="0">
            <a:spAutoFit/>
          </a:bodyPr>
          <a:lstStyle/>
          <a:p>
            <a:pPr>
              <a:lnSpc>
                <a:spcPct val="150000"/>
              </a:lnSpc>
            </a:pPr>
            <a:r>
              <a:rPr lang="en-US" sz="1700" b="1" dirty="0">
                <a:solidFill>
                  <a:srgbClr val="C00000"/>
                </a:solidFill>
              </a:rPr>
              <a:t>Alpha Numeric Scrambling  </a:t>
            </a:r>
          </a:p>
          <a:p>
            <a:pPr>
              <a:lnSpc>
                <a:spcPct val="150000"/>
              </a:lnSpc>
            </a:pPr>
            <a:endParaRPr lang="en-US" sz="1200" dirty="0"/>
          </a:p>
        </p:txBody>
      </p:sp>
      <p:pic>
        <p:nvPicPr>
          <p:cNvPr id="8" name="Picture 7">
            <a:extLst>
              <a:ext uri="{FF2B5EF4-FFF2-40B4-BE49-F238E27FC236}">
                <a16:creationId xmlns:a16="http://schemas.microsoft.com/office/drawing/2014/main" id="{EE8E951D-DC5F-3945-223D-D8EBED61F028}"/>
              </a:ext>
            </a:extLst>
          </p:cNvPr>
          <p:cNvPicPr>
            <a:picLocks noChangeAspect="1"/>
          </p:cNvPicPr>
          <p:nvPr/>
        </p:nvPicPr>
        <p:blipFill>
          <a:blip r:embed="rId2"/>
          <a:stretch>
            <a:fillRect/>
          </a:stretch>
        </p:blipFill>
        <p:spPr>
          <a:xfrm>
            <a:off x="0" y="2120027"/>
            <a:ext cx="8949357" cy="2957668"/>
          </a:xfrm>
          <a:prstGeom prst="rect">
            <a:avLst/>
          </a:prstGeom>
        </p:spPr>
      </p:pic>
    </p:spTree>
    <p:extLst>
      <p:ext uri="{BB962C8B-B14F-4D97-AF65-F5344CB8AC3E}">
        <p14:creationId xmlns:p14="http://schemas.microsoft.com/office/powerpoint/2010/main" val="164463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7"/>
                </a:solidFill>
              </a:rPr>
              <a:t>Work Carried Out</a:t>
            </a:r>
          </a:p>
        </p:txBody>
      </p:sp>
      <p:sp>
        <p:nvSpPr>
          <p:cNvPr id="4" name="Date Placeholder 3"/>
          <p:cNvSpPr>
            <a:spLocks noGrp="1"/>
          </p:cNvSpPr>
          <p:nvPr>
            <p:ph type="dt" sz="half" idx="10"/>
          </p:nvPr>
        </p:nvSpPr>
        <p:spPr/>
        <p:txBody>
          <a:bodyPr/>
          <a:lstStyle/>
          <a:p>
            <a:pPr>
              <a:defRPr/>
            </a:pPr>
            <a:fld id="{BD82B927-A759-4146-AE46-3802EC775C41}" type="datetime5">
              <a:rPr lang="en-US" smtClean="0"/>
              <a:pPr>
                <a:defRPr/>
              </a:pPr>
              <a:t>14-Jul-22</a:t>
            </a:fld>
            <a:endParaRPr lang="en-US" dirty="0"/>
          </a:p>
        </p:txBody>
      </p:sp>
      <p:sp>
        <p:nvSpPr>
          <p:cNvPr id="5" name="Footer Placeholder 4"/>
          <p:cNvSpPr>
            <a:spLocks noGrp="1"/>
          </p:cNvSpPr>
          <p:nvPr>
            <p:ph type="ftr" sz="quarter" idx="11"/>
          </p:nvPr>
        </p:nvSpPr>
        <p:spPr/>
        <p:txBody>
          <a:bodyPr/>
          <a:lstStyle/>
          <a:p>
            <a:pPr>
              <a:spcBef>
                <a:spcPct val="50000"/>
              </a:spcBef>
            </a:pPr>
            <a:r>
              <a:rPr lang="en-US" altLang="en-US" dirty="0">
                <a:cs typeface="Times New Roman" panose="02020603050405020304" pitchFamily="18" charset="0"/>
              </a:rPr>
              <a:t>Major Project – Final  Review</a:t>
            </a:r>
          </a:p>
        </p:txBody>
      </p:sp>
      <p:sp>
        <p:nvSpPr>
          <p:cNvPr id="6" name="Slide Number Placeholder 5"/>
          <p:cNvSpPr>
            <a:spLocks noGrp="1"/>
          </p:cNvSpPr>
          <p:nvPr>
            <p:ph type="sldNum" sz="quarter" idx="12"/>
          </p:nvPr>
        </p:nvSpPr>
        <p:spPr/>
        <p:txBody>
          <a:bodyPr/>
          <a:lstStyle/>
          <a:p>
            <a:pPr>
              <a:defRPr/>
            </a:pPr>
            <a:fld id="{2A66A362-4403-4718-B072-B01303837876}" type="slidenum">
              <a:rPr lang="en-US" smtClean="0"/>
              <a:pPr>
                <a:defRPr/>
              </a:pPr>
              <a:t>9</a:t>
            </a:fld>
            <a:endParaRPr lang="en-US"/>
          </a:p>
        </p:txBody>
      </p:sp>
      <p:sp>
        <p:nvSpPr>
          <p:cNvPr id="7" name="TextBox 6"/>
          <p:cNvSpPr txBox="1"/>
          <p:nvPr/>
        </p:nvSpPr>
        <p:spPr>
          <a:xfrm>
            <a:off x="107504" y="1246182"/>
            <a:ext cx="8928992" cy="727571"/>
          </a:xfrm>
          <a:prstGeom prst="rect">
            <a:avLst/>
          </a:prstGeom>
          <a:noFill/>
        </p:spPr>
        <p:txBody>
          <a:bodyPr wrap="square" rtlCol="0">
            <a:spAutoFit/>
          </a:bodyPr>
          <a:lstStyle/>
          <a:p>
            <a:pPr>
              <a:lnSpc>
                <a:spcPct val="150000"/>
              </a:lnSpc>
            </a:pPr>
            <a:r>
              <a:rPr lang="en-US" sz="1700" b="1" dirty="0">
                <a:solidFill>
                  <a:srgbClr val="C00000"/>
                </a:solidFill>
              </a:rPr>
              <a:t>Reverse Alpha Numeric Scrambling </a:t>
            </a:r>
          </a:p>
          <a:p>
            <a:pPr>
              <a:lnSpc>
                <a:spcPct val="150000"/>
              </a:lnSpc>
            </a:pPr>
            <a:endParaRPr lang="en-US" sz="1200" dirty="0"/>
          </a:p>
        </p:txBody>
      </p:sp>
      <p:pic>
        <p:nvPicPr>
          <p:cNvPr id="8" name="Picture 7">
            <a:extLst>
              <a:ext uri="{FF2B5EF4-FFF2-40B4-BE49-F238E27FC236}">
                <a16:creationId xmlns:a16="http://schemas.microsoft.com/office/drawing/2014/main" id="{FFA7B002-EB63-209B-9C59-02CD80C9D5C4}"/>
              </a:ext>
            </a:extLst>
          </p:cNvPr>
          <p:cNvPicPr>
            <a:picLocks noChangeAspect="1"/>
          </p:cNvPicPr>
          <p:nvPr/>
        </p:nvPicPr>
        <p:blipFill>
          <a:blip r:embed="rId2"/>
          <a:stretch>
            <a:fillRect/>
          </a:stretch>
        </p:blipFill>
        <p:spPr>
          <a:xfrm>
            <a:off x="79850" y="2120027"/>
            <a:ext cx="8953500" cy="3165403"/>
          </a:xfrm>
          <a:prstGeom prst="rect">
            <a:avLst/>
          </a:prstGeom>
        </p:spPr>
      </p:pic>
    </p:spTree>
    <p:extLst>
      <p:ext uri="{BB962C8B-B14F-4D97-AF65-F5344CB8AC3E}">
        <p14:creationId xmlns:p14="http://schemas.microsoft.com/office/powerpoint/2010/main" val="266008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TotalTime>
  <Words>1328</Words>
  <Application>Microsoft Office PowerPoint</Application>
  <PresentationFormat>On-screen Show (4:3)</PresentationFormat>
  <Paragraphs>265</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French Script MT</vt:lpstr>
      <vt:lpstr>Symbol</vt:lpstr>
      <vt:lpstr>Wingdings</vt:lpstr>
      <vt:lpstr>Default Design</vt:lpstr>
      <vt:lpstr>PowerPoint Presentation</vt:lpstr>
      <vt:lpstr>Introduction</vt:lpstr>
      <vt:lpstr>Problem Statement</vt:lpstr>
      <vt:lpstr>Literature Survey</vt:lpstr>
      <vt:lpstr>Literature Survey</vt:lpstr>
      <vt:lpstr>Methodology (Base Paper)</vt:lpstr>
      <vt:lpstr>Methodology (Proposed Technique)</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Work Carried Out</vt:lpstr>
      <vt:lpstr>Merits and Demerits</vt:lpstr>
      <vt:lpstr>Conclusion</vt:lpstr>
      <vt:lpstr>Future Work</vt:lpstr>
      <vt:lpstr>Implementation</vt:lpstr>
      <vt:lpstr>Paper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P.R.Naren</dc:creator>
  <cp:lastModifiedBy>Nagendra Deepak Malepati</cp:lastModifiedBy>
  <cp:revision>475</cp:revision>
  <cp:lastPrinted>2013-10-18T20:10:45Z</cp:lastPrinted>
  <dcterms:created xsi:type="dcterms:W3CDTF">1601-01-01T00:00:00Z</dcterms:created>
  <dcterms:modified xsi:type="dcterms:W3CDTF">2022-07-14T06:12:54Z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