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69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79B8D1-283E-4973-A2BC-AFF01019CE55}"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E13DF-EDD2-41E4-98C3-87431E597067}" type="slidenum">
              <a:rPr lang="en-US" smtClean="0"/>
              <a:t>‹#›</a:t>
            </a:fld>
            <a:endParaRPr lang="en-US"/>
          </a:p>
        </p:txBody>
      </p:sp>
    </p:spTree>
    <p:extLst>
      <p:ext uri="{BB962C8B-B14F-4D97-AF65-F5344CB8AC3E}">
        <p14:creationId xmlns:p14="http://schemas.microsoft.com/office/powerpoint/2010/main" val="104041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79B8D1-283E-4973-A2BC-AFF01019CE55}"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E13DF-EDD2-41E4-98C3-87431E597067}" type="slidenum">
              <a:rPr lang="en-US" smtClean="0"/>
              <a:t>‹#›</a:t>
            </a:fld>
            <a:endParaRPr lang="en-US"/>
          </a:p>
        </p:txBody>
      </p:sp>
    </p:spTree>
    <p:extLst>
      <p:ext uri="{BB962C8B-B14F-4D97-AF65-F5344CB8AC3E}">
        <p14:creationId xmlns:p14="http://schemas.microsoft.com/office/powerpoint/2010/main" val="2423527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79B8D1-283E-4973-A2BC-AFF01019CE55}"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E13DF-EDD2-41E4-98C3-87431E597067}" type="slidenum">
              <a:rPr lang="en-US" smtClean="0"/>
              <a:t>‹#›</a:t>
            </a:fld>
            <a:endParaRPr lang="en-US"/>
          </a:p>
        </p:txBody>
      </p:sp>
    </p:spTree>
    <p:extLst>
      <p:ext uri="{BB962C8B-B14F-4D97-AF65-F5344CB8AC3E}">
        <p14:creationId xmlns:p14="http://schemas.microsoft.com/office/powerpoint/2010/main" val="14085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79B8D1-283E-4973-A2BC-AFF01019CE55}"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E13DF-EDD2-41E4-98C3-87431E597067}" type="slidenum">
              <a:rPr lang="en-US" smtClean="0"/>
              <a:t>‹#›</a:t>
            </a:fld>
            <a:endParaRPr lang="en-US"/>
          </a:p>
        </p:txBody>
      </p:sp>
    </p:spTree>
    <p:extLst>
      <p:ext uri="{BB962C8B-B14F-4D97-AF65-F5344CB8AC3E}">
        <p14:creationId xmlns:p14="http://schemas.microsoft.com/office/powerpoint/2010/main" val="4098841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79B8D1-283E-4973-A2BC-AFF01019CE55}"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E13DF-EDD2-41E4-98C3-87431E597067}" type="slidenum">
              <a:rPr lang="en-US" smtClean="0"/>
              <a:t>‹#›</a:t>
            </a:fld>
            <a:endParaRPr lang="en-US"/>
          </a:p>
        </p:txBody>
      </p:sp>
    </p:spTree>
    <p:extLst>
      <p:ext uri="{BB962C8B-B14F-4D97-AF65-F5344CB8AC3E}">
        <p14:creationId xmlns:p14="http://schemas.microsoft.com/office/powerpoint/2010/main" val="343864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79B8D1-283E-4973-A2BC-AFF01019CE55}"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E13DF-EDD2-41E4-98C3-87431E597067}" type="slidenum">
              <a:rPr lang="en-US" smtClean="0"/>
              <a:t>‹#›</a:t>
            </a:fld>
            <a:endParaRPr lang="en-US"/>
          </a:p>
        </p:txBody>
      </p:sp>
    </p:spTree>
    <p:extLst>
      <p:ext uri="{BB962C8B-B14F-4D97-AF65-F5344CB8AC3E}">
        <p14:creationId xmlns:p14="http://schemas.microsoft.com/office/powerpoint/2010/main" val="278866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79B8D1-283E-4973-A2BC-AFF01019CE55}" type="datetimeFigureOut">
              <a:rPr lang="en-US" smtClean="0"/>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E13DF-EDD2-41E4-98C3-87431E597067}" type="slidenum">
              <a:rPr lang="en-US" smtClean="0"/>
              <a:t>‹#›</a:t>
            </a:fld>
            <a:endParaRPr lang="en-US"/>
          </a:p>
        </p:txBody>
      </p:sp>
    </p:spTree>
    <p:extLst>
      <p:ext uri="{BB962C8B-B14F-4D97-AF65-F5344CB8AC3E}">
        <p14:creationId xmlns:p14="http://schemas.microsoft.com/office/powerpoint/2010/main" val="3793675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79B8D1-283E-4973-A2BC-AFF01019CE55}" type="datetimeFigureOut">
              <a:rPr lang="en-US" smtClean="0"/>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E13DF-EDD2-41E4-98C3-87431E597067}" type="slidenum">
              <a:rPr lang="en-US" smtClean="0"/>
              <a:t>‹#›</a:t>
            </a:fld>
            <a:endParaRPr lang="en-US"/>
          </a:p>
        </p:txBody>
      </p:sp>
    </p:spTree>
    <p:extLst>
      <p:ext uri="{BB962C8B-B14F-4D97-AF65-F5344CB8AC3E}">
        <p14:creationId xmlns:p14="http://schemas.microsoft.com/office/powerpoint/2010/main" val="289242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9B8D1-283E-4973-A2BC-AFF01019CE55}" type="datetimeFigureOut">
              <a:rPr lang="en-US" smtClean="0"/>
              <a:t>5/1/2018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E13DF-EDD2-41E4-98C3-87431E597067}" type="slidenum">
              <a:rPr lang="en-US" smtClean="0"/>
              <a:t>‹#›</a:t>
            </a:fld>
            <a:endParaRPr lang="en-US"/>
          </a:p>
        </p:txBody>
      </p:sp>
    </p:spTree>
    <p:extLst>
      <p:ext uri="{BB962C8B-B14F-4D97-AF65-F5344CB8AC3E}">
        <p14:creationId xmlns:p14="http://schemas.microsoft.com/office/powerpoint/2010/main" val="2151512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79B8D1-283E-4973-A2BC-AFF01019CE55}"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E13DF-EDD2-41E4-98C3-87431E597067}" type="slidenum">
              <a:rPr lang="en-US" smtClean="0"/>
              <a:t>‹#›</a:t>
            </a:fld>
            <a:endParaRPr lang="en-US"/>
          </a:p>
        </p:txBody>
      </p:sp>
    </p:spTree>
    <p:extLst>
      <p:ext uri="{BB962C8B-B14F-4D97-AF65-F5344CB8AC3E}">
        <p14:creationId xmlns:p14="http://schemas.microsoft.com/office/powerpoint/2010/main" val="373744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79B8D1-283E-4973-A2BC-AFF01019CE55}"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E13DF-EDD2-41E4-98C3-87431E597067}" type="slidenum">
              <a:rPr lang="en-US" smtClean="0"/>
              <a:t>‹#›</a:t>
            </a:fld>
            <a:endParaRPr lang="en-US"/>
          </a:p>
        </p:txBody>
      </p:sp>
    </p:spTree>
    <p:extLst>
      <p:ext uri="{BB962C8B-B14F-4D97-AF65-F5344CB8AC3E}">
        <p14:creationId xmlns:p14="http://schemas.microsoft.com/office/powerpoint/2010/main" val="137387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9B8D1-283E-4973-A2BC-AFF01019CE55}" type="datetimeFigureOut">
              <a:rPr lang="en-US" smtClean="0"/>
              <a:t>5/1/2018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E13DF-EDD2-41E4-98C3-87431E597067}" type="slidenum">
              <a:rPr lang="en-US" smtClean="0"/>
              <a:t>‹#›</a:t>
            </a:fld>
            <a:endParaRPr lang="en-US"/>
          </a:p>
        </p:txBody>
      </p:sp>
    </p:spTree>
    <p:extLst>
      <p:ext uri="{BB962C8B-B14F-4D97-AF65-F5344CB8AC3E}">
        <p14:creationId xmlns:p14="http://schemas.microsoft.com/office/powerpoint/2010/main" val="262913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file:///C:\Users\Shreyash%20Tripathi\Desktop\Project%20web%20page\patient-portal.html" TargetMode="External"/><Relationship Id="rId3" Type="http://schemas.openxmlformats.org/officeDocument/2006/relationships/hyperlink" Target="file:///C:\Users\Shreyash%20Tripathi\Desktop\Project%20web%20page\hospital%201.html" TargetMode="External"/><Relationship Id="rId7" Type="http://schemas.openxmlformats.org/officeDocument/2006/relationships/hyperlink" Target="file:///C:\Users\Shreyash%20Tripathi\Desktop\Project%20web%20page\career.html"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file:///C:\Users\Shreyash%20Tripathi\Desktop\Project%20web%20page\opd.html" TargetMode="External"/><Relationship Id="rId5" Type="http://schemas.openxmlformats.org/officeDocument/2006/relationships/hyperlink" Target="file:///C:\Users\Shreyash%20Tripathi\Desktop\Project%20web%20page\find%20doctor.html" TargetMode="External"/><Relationship Id="rId4" Type="http://schemas.openxmlformats.org/officeDocument/2006/relationships/hyperlink" Target="file:///C:\Users\Shreyash%20Tripathi\Desktop\Project%20web%20page\giving.html" TargetMode="External"/><Relationship Id="rId9" Type="http://schemas.openxmlformats.org/officeDocument/2006/relationships/hyperlink" Target="file:///C:\Users\Shreyash%20Tripathi\Desktop\Project%20web%20page\new%202.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10000" b="-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8545" y="27709"/>
            <a:ext cx="8991600" cy="962891"/>
          </a:xfrm>
        </p:spPr>
        <p:txBody>
          <a:bodyPr/>
          <a:lstStyle/>
          <a:p>
            <a:r>
              <a:rPr lang="en-US" b="1" dirty="0" smtClean="0">
                <a:solidFill>
                  <a:srgbClr val="00B0F0"/>
                </a:solidFill>
                <a:effectLst>
                  <a:outerShdw blurRad="38100" dist="38100" dir="2700000" algn="tl">
                    <a:srgbClr val="000000">
                      <a:alpha val="43137"/>
                    </a:srgbClr>
                  </a:outerShdw>
                </a:effectLst>
              </a:rPr>
              <a:t>HOSPITAL MANAGEMENT SYSTEM</a:t>
            </a:r>
            <a:endParaRPr lang="en-US" b="1" dirty="0">
              <a:solidFill>
                <a:srgbClr val="00B0F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6200" y="990600"/>
            <a:ext cx="8991600" cy="5791200"/>
          </a:xfrm>
        </p:spPr>
        <p:txBody>
          <a:bodyPr>
            <a:normAutofit fontScale="92500" lnSpcReduction="10000"/>
          </a:bodyPr>
          <a:lstStyle/>
          <a:p>
            <a:r>
              <a:rPr lang="en-US" b="1" dirty="0" smtClean="0">
                <a:solidFill>
                  <a:srgbClr val="FF0000"/>
                </a:solidFill>
                <a:effectLst>
                  <a:outerShdw blurRad="38100" dist="38100" dir="2700000" algn="tl">
                    <a:srgbClr val="000000">
                      <a:alpha val="43137"/>
                    </a:srgbClr>
                  </a:outerShdw>
                </a:effectLst>
              </a:rPr>
              <a:t>End term practicle</a:t>
            </a:r>
          </a:p>
          <a:p>
            <a:r>
              <a:rPr lang="en-US" b="1" dirty="0" smtClean="0">
                <a:solidFill>
                  <a:schemeClr val="accent6">
                    <a:lumMod val="60000"/>
                    <a:lumOff val="40000"/>
                  </a:schemeClr>
                </a:solidFill>
                <a:effectLst>
                  <a:outerShdw blurRad="38100" dist="38100" dir="2700000" algn="tl">
                    <a:srgbClr val="000000">
                      <a:alpha val="43137"/>
                    </a:srgbClr>
                  </a:outerShdw>
                </a:effectLst>
              </a:rPr>
              <a:t>BY</a:t>
            </a:r>
          </a:p>
          <a:p>
            <a:r>
              <a:rPr lang="en-US" sz="2200" b="1" dirty="0" smtClean="0">
                <a:solidFill>
                  <a:schemeClr val="accent2">
                    <a:lumMod val="60000"/>
                    <a:lumOff val="40000"/>
                  </a:schemeClr>
                </a:solidFill>
                <a:effectLst>
                  <a:outerShdw blurRad="38100" dist="38100" dir="2700000" algn="tl">
                    <a:srgbClr val="000000">
                      <a:alpha val="43137"/>
                    </a:srgbClr>
                  </a:outerShdw>
                </a:effectLst>
              </a:rPr>
              <a:t>Sachin Kumar</a:t>
            </a:r>
            <a:r>
              <a:rPr lang="en-US" sz="2200" b="1" dirty="0">
                <a:solidFill>
                  <a:schemeClr val="accent2">
                    <a:lumMod val="60000"/>
                    <a:lumOff val="40000"/>
                  </a:schemeClr>
                </a:solidFill>
                <a:effectLst>
                  <a:outerShdw blurRad="38100" dist="38100" dir="2700000" algn="tl">
                    <a:srgbClr val="000000">
                      <a:alpha val="43137"/>
                    </a:srgbClr>
                  </a:outerShdw>
                </a:effectLst>
              </a:rPr>
              <a:t>, Nitesh Kumar Singh, Shreyash Tripathi,</a:t>
            </a:r>
          </a:p>
          <a:p>
            <a:r>
              <a:rPr lang="en-US" sz="2200" b="1" dirty="0">
                <a:solidFill>
                  <a:schemeClr val="accent2">
                    <a:lumMod val="60000"/>
                    <a:lumOff val="40000"/>
                  </a:schemeClr>
                </a:solidFill>
                <a:effectLst>
                  <a:outerShdw blurRad="38100" dist="38100" dir="2700000" algn="tl">
                    <a:srgbClr val="000000">
                      <a:alpha val="43137"/>
                    </a:srgbClr>
                  </a:outerShdw>
                </a:effectLst>
              </a:rPr>
              <a:t>&amp; Mohammad Nadeem</a:t>
            </a:r>
          </a:p>
          <a:p>
            <a:r>
              <a:rPr lang="en-US" sz="2200" b="1" dirty="0">
                <a:solidFill>
                  <a:schemeClr val="accent2">
                    <a:lumMod val="60000"/>
                    <a:lumOff val="40000"/>
                  </a:schemeClr>
                </a:solidFill>
                <a:effectLst>
                  <a:outerShdw blurRad="38100" dist="38100" dir="2700000" algn="tl">
                    <a:srgbClr val="000000">
                      <a:alpha val="43137"/>
                    </a:srgbClr>
                  </a:outerShdw>
                </a:effectLst>
              </a:rPr>
              <a:t>Roll Numbers: </a:t>
            </a:r>
            <a:r>
              <a:rPr lang="en-US" sz="2200" b="1" dirty="0" smtClean="0">
                <a:solidFill>
                  <a:schemeClr val="accent2">
                    <a:lumMod val="60000"/>
                    <a:lumOff val="40000"/>
                  </a:schemeClr>
                </a:solidFill>
                <a:effectLst>
                  <a:outerShdw blurRad="38100" dist="38100" dir="2700000" algn="tl">
                    <a:srgbClr val="000000">
                      <a:alpha val="43137"/>
                    </a:srgbClr>
                  </a:outerShdw>
                </a:effectLst>
              </a:rPr>
              <a:t>39, </a:t>
            </a:r>
            <a:r>
              <a:rPr lang="en-US" sz="2200" b="1" dirty="0">
                <a:solidFill>
                  <a:schemeClr val="accent2">
                    <a:lumMod val="60000"/>
                    <a:lumOff val="40000"/>
                  </a:schemeClr>
                </a:solidFill>
                <a:effectLst>
                  <a:outerShdw blurRad="38100" dist="38100" dir="2700000" algn="tl">
                    <a:srgbClr val="000000">
                      <a:alpha val="43137"/>
                    </a:srgbClr>
                  </a:outerShdw>
                </a:effectLst>
              </a:rPr>
              <a:t>42, 52 and </a:t>
            </a:r>
            <a:r>
              <a:rPr lang="en-US" sz="2200" b="1" dirty="0" smtClean="0">
                <a:solidFill>
                  <a:schemeClr val="accent2">
                    <a:lumMod val="60000"/>
                    <a:lumOff val="40000"/>
                  </a:schemeClr>
                </a:solidFill>
                <a:effectLst>
                  <a:outerShdw blurRad="38100" dist="38100" dir="2700000" algn="tl">
                    <a:srgbClr val="000000">
                      <a:alpha val="43137"/>
                    </a:srgbClr>
                  </a:outerShdw>
                </a:effectLst>
              </a:rPr>
              <a:t>57</a:t>
            </a:r>
          </a:p>
          <a:p>
            <a:endParaRPr lang="en-US" sz="2200" dirty="0">
              <a:solidFill>
                <a:schemeClr val="accent2">
                  <a:lumMod val="40000"/>
                  <a:lumOff val="60000"/>
                </a:schemeClr>
              </a:solidFill>
            </a:endParaRPr>
          </a:p>
          <a:p>
            <a:endParaRPr lang="en-US" sz="2200" dirty="0" smtClean="0"/>
          </a:p>
          <a:p>
            <a:endParaRPr lang="en-US" sz="2200" dirty="0"/>
          </a:p>
          <a:p>
            <a:endParaRPr lang="en-US" sz="2200" dirty="0" smtClean="0"/>
          </a:p>
          <a:p>
            <a:endParaRPr lang="en-US" sz="2200" dirty="0" smtClean="0"/>
          </a:p>
          <a:p>
            <a:endParaRPr lang="en-US" sz="2200" dirty="0"/>
          </a:p>
          <a:p>
            <a:endParaRPr lang="en-US" sz="2200" dirty="0"/>
          </a:p>
          <a:p>
            <a:r>
              <a:rPr lang="en-US" sz="2200" b="1" dirty="0">
                <a:solidFill>
                  <a:schemeClr val="bg1">
                    <a:lumMod val="95000"/>
                  </a:schemeClr>
                </a:solidFill>
                <a:effectLst>
                  <a:outerShdw blurRad="38100" dist="38100" dir="2700000" algn="tl">
                    <a:srgbClr val="000000">
                      <a:alpha val="43137"/>
                    </a:srgbClr>
                  </a:outerShdw>
                </a:effectLst>
              </a:rPr>
              <a:t>Department of Intelligent System</a:t>
            </a:r>
          </a:p>
          <a:p>
            <a:r>
              <a:rPr lang="en-US" sz="2200" b="1" dirty="0">
                <a:solidFill>
                  <a:schemeClr val="bg1">
                    <a:lumMod val="95000"/>
                  </a:schemeClr>
                </a:solidFill>
                <a:effectLst>
                  <a:outerShdw blurRad="38100" dist="38100" dir="2700000" algn="tl">
                    <a:srgbClr val="000000">
                      <a:alpha val="43137"/>
                    </a:srgbClr>
                  </a:outerShdw>
                </a:effectLst>
              </a:rPr>
              <a:t>School of Computer Science and Engineering</a:t>
            </a:r>
          </a:p>
          <a:p>
            <a:r>
              <a:rPr lang="en-US" sz="2200" b="1" dirty="0">
                <a:solidFill>
                  <a:schemeClr val="bg1">
                    <a:lumMod val="95000"/>
                  </a:schemeClr>
                </a:solidFill>
                <a:effectLst>
                  <a:outerShdw blurRad="38100" dist="38100" dir="2700000" algn="tl">
                    <a:srgbClr val="000000">
                      <a:alpha val="43137"/>
                    </a:srgbClr>
                  </a:outerShdw>
                </a:effectLst>
              </a:rPr>
              <a:t>Lovely Professional University, Jalandhar</a:t>
            </a:r>
          </a:p>
          <a:p>
            <a:r>
              <a:rPr lang="en-US" sz="2200" b="1" dirty="0" smtClean="0">
                <a:solidFill>
                  <a:schemeClr val="bg1">
                    <a:lumMod val="95000"/>
                  </a:schemeClr>
                </a:solidFill>
                <a:effectLst>
                  <a:outerShdw blurRad="38100" dist="38100" dir="2700000" algn="tl">
                    <a:srgbClr val="000000">
                      <a:alpha val="43137"/>
                    </a:srgbClr>
                  </a:outerShdw>
                </a:effectLst>
              </a:rPr>
              <a:t>April-2018</a:t>
            </a:r>
            <a:endParaRPr lang="en-US" sz="2200" b="1" dirty="0">
              <a:solidFill>
                <a:schemeClr val="bg1">
                  <a:lumMod val="95000"/>
                </a:schemeClr>
              </a:solidFill>
              <a:effectLst>
                <a:outerShdw blurRad="38100" dist="38100" dir="2700000" algn="tl">
                  <a:srgbClr val="000000">
                    <a:alpha val="43137"/>
                  </a:srgbClr>
                </a:outerShdw>
              </a:effectLst>
            </a:endParaRPr>
          </a:p>
          <a:p>
            <a:endParaRPr lang="en-US" sz="2200" dirty="0" smtClean="0"/>
          </a:p>
          <a:p>
            <a:endParaRPr lang="en-US" sz="2200" dirty="0"/>
          </a:p>
          <a:p>
            <a:endParaRPr lang="en-US" dirty="0"/>
          </a:p>
        </p:txBody>
      </p:sp>
      <p:pic>
        <p:nvPicPr>
          <p:cNvPr id="4" name="Picture 3" descr="lpu-training-center-in-mohali"/>
          <p:cNvPicPr/>
          <p:nvPr/>
        </p:nvPicPr>
        <p:blipFill>
          <a:blip r:embed="rId3">
            <a:extLst>
              <a:ext uri="{28A0092B-C50C-407E-A947-70E740481C1C}">
                <a14:useLocalDpi xmlns:a14="http://schemas.microsoft.com/office/drawing/2010/main" val="0"/>
              </a:ext>
            </a:extLst>
          </a:blip>
          <a:srcRect/>
          <a:stretch>
            <a:fillRect/>
          </a:stretch>
        </p:blipFill>
        <p:spPr bwMode="auto">
          <a:xfrm>
            <a:off x="2673927" y="3373582"/>
            <a:ext cx="4114800" cy="1828800"/>
          </a:xfrm>
          <a:prstGeom prst="rect">
            <a:avLst/>
          </a:prstGeom>
          <a:noFill/>
          <a:ln>
            <a:noFill/>
          </a:ln>
        </p:spPr>
      </p:pic>
    </p:spTree>
    <p:extLst>
      <p:ext uri="{BB962C8B-B14F-4D97-AF65-F5344CB8AC3E}">
        <p14:creationId xmlns:p14="http://schemas.microsoft.com/office/powerpoint/2010/main" val="125402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7200" dirty="0" smtClean="0">
                <a:solidFill>
                  <a:srgbClr val="0070C0"/>
                </a:solidFill>
                <a:effectLst>
                  <a:outerShdw blurRad="38100" dist="38100" dir="2700000" algn="tl">
                    <a:srgbClr val="000000">
                      <a:alpha val="43137"/>
                    </a:srgbClr>
                  </a:outerShdw>
                </a:effectLst>
                <a:latin typeface="Algerian" pitchFamily="82" charset="0"/>
              </a:rPr>
              <a:t>INTRODUCTION</a:t>
            </a:r>
            <a:endParaRPr lang="en-US" sz="7200" dirty="0">
              <a:solidFill>
                <a:srgbClr val="0070C0"/>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pPr marL="0" indent="0">
              <a:buNone/>
            </a:pPr>
            <a:r>
              <a:rPr lang="en-US" sz="4500" dirty="0">
                <a:solidFill>
                  <a:srgbClr val="002060"/>
                </a:solidFill>
              </a:rPr>
              <a:t> </a:t>
            </a:r>
            <a:r>
              <a:rPr lang="en-US" sz="4500" b="1" dirty="0">
                <a:solidFill>
                  <a:srgbClr val="002060"/>
                </a:solidFill>
                <a:effectLst>
                  <a:outerShdw blurRad="38100" dist="38100" dir="2700000" algn="tl">
                    <a:srgbClr val="000000">
                      <a:alpha val="43137"/>
                    </a:srgbClr>
                  </a:outerShdw>
                </a:effectLst>
              </a:rPr>
              <a:t>A hospital management system is a vast system including many </a:t>
            </a:r>
            <a:r>
              <a:rPr lang="en-US" sz="4500" b="1" dirty="0" smtClean="0">
                <a:solidFill>
                  <a:srgbClr val="002060"/>
                </a:solidFill>
                <a:effectLst>
                  <a:outerShdw blurRad="38100" dist="38100" dir="2700000" algn="tl">
                    <a:srgbClr val="000000">
                      <a:alpha val="43137"/>
                    </a:srgbClr>
                  </a:outerShdw>
                </a:effectLst>
              </a:rPr>
              <a:t> </a:t>
            </a:r>
            <a:r>
              <a:rPr lang="en-US" sz="4500" b="1" dirty="0" smtClean="0">
                <a:solidFill>
                  <a:srgbClr val="002060"/>
                </a:solidFill>
                <a:effectLst>
                  <a:outerShdw blurRad="38100" dist="38100" dir="2700000" algn="tl">
                    <a:srgbClr val="000000">
                      <a:alpha val="43137"/>
                    </a:srgbClr>
                  </a:outerShdw>
                </a:effectLst>
              </a:rPr>
              <a:t>webpages </a:t>
            </a:r>
            <a:r>
              <a:rPr lang="en-US" sz="4500" b="1" dirty="0">
                <a:solidFill>
                  <a:srgbClr val="002060"/>
                </a:solidFill>
                <a:effectLst>
                  <a:outerShdw blurRad="38100" dist="38100" dir="2700000" algn="tl">
                    <a:srgbClr val="000000">
                      <a:alpha val="43137"/>
                    </a:srgbClr>
                  </a:outerShdw>
                </a:effectLst>
              </a:rPr>
              <a:t>like</a:t>
            </a:r>
            <a:r>
              <a:rPr lang="en-US" sz="4500" b="1" dirty="0" smtClean="0">
                <a:solidFill>
                  <a:srgbClr val="002060"/>
                </a:solidFill>
                <a:effectLst>
                  <a:outerShdw blurRad="38100" dist="38100" dir="2700000" algn="tl">
                    <a:srgbClr val="000000">
                      <a:alpha val="43137"/>
                    </a:srgbClr>
                  </a:outerShdw>
                </a:effectLst>
              </a:rPr>
              <a:t>:</a:t>
            </a:r>
          </a:p>
          <a:p>
            <a:pPr marL="0" indent="0">
              <a:buNone/>
            </a:pPr>
            <a:endParaRPr lang="en-US" b="1" dirty="0">
              <a:solidFill>
                <a:schemeClr val="bg1">
                  <a:lumMod val="95000"/>
                </a:schemeClr>
              </a:solidFill>
              <a:effectLst>
                <a:outerShdw blurRad="38100" dist="38100" dir="2700000" algn="tl">
                  <a:srgbClr val="000000">
                    <a:alpha val="43137"/>
                  </a:srgbClr>
                </a:outerShdw>
              </a:effectLst>
            </a:endParaRPr>
          </a:p>
          <a:p>
            <a:pPr lvl="0">
              <a:buFont typeface="Wingdings" pitchFamily="2" charset="2"/>
              <a:buChar char="Ø"/>
            </a:pPr>
            <a:r>
              <a:rPr lang="en-US" sz="4600" b="1" dirty="0" smtClean="0">
                <a:solidFill>
                  <a:schemeClr val="bg1"/>
                </a:solidFill>
                <a:effectLst>
                  <a:outerShdw blurRad="38100" dist="38100" dir="2700000" algn="tl">
                    <a:srgbClr val="000000">
                      <a:alpha val="43137"/>
                    </a:srgbClr>
                  </a:outerShdw>
                </a:effectLst>
                <a:latin typeface="Californian FB" panose="0207040306080B030204" pitchFamily="18" charset="0"/>
                <a:hlinkClick r:id="rId3" action="ppaction://hlinkfile"/>
              </a:rPr>
              <a:t>Hospital Homepage</a:t>
            </a:r>
            <a:endParaRPr lang="en-US" sz="4600" b="1" dirty="0">
              <a:solidFill>
                <a:schemeClr val="bg1"/>
              </a:solidFill>
              <a:effectLst>
                <a:outerShdw blurRad="38100" dist="38100" dir="2700000" algn="tl">
                  <a:srgbClr val="000000">
                    <a:alpha val="43137"/>
                  </a:srgbClr>
                </a:outerShdw>
              </a:effectLst>
              <a:latin typeface="Californian FB" panose="0207040306080B030204" pitchFamily="18" charset="0"/>
            </a:endParaRPr>
          </a:p>
          <a:p>
            <a:pPr lvl="0">
              <a:buFont typeface="Wingdings" pitchFamily="2" charset="2"/>
              <a:buChar char="Ø"/>
            </a:pPr>
            <a:r>
              <a:rPr lang="en-US" sz="4600" b="1" dirty="0">
                <a:solidFill>
                  <a:schemeClr val="bg1"/>
                </a:solidFill>
                <a:effectLst>
                  <a:outerShdw blurRad="38100" dist="38100" dir="2700000" algn="tl">
                    <a:srgbClr val="000000">
                      <a:alpha val="43137"/>
                    </a:srgbClr>
                  </a:outerShdw>
                </a:effectLst>
                <a:latin typeface="Californian FB" panose="0207040306080B030204" pitchFamily="18" charset="0"/>
                <a:hlinkClick r:id="rId4" action="ppaction://hlinkfile"/>
              </a:rPr>
              <a:t>Patient care and </a:t>
            </a:r>
            <a:r>
              <a:rPr lang="en-US" sz="4600" b="1" dirty="0" smtClean="0">
                <a:solidFill>
                  <a:schemeClr val="bg1"/>
                </a:solidFill>
                <a:effectLst>
                  <a:outerShdw blurRad="38100" dist="38100" dir="2700000" algn="tl">
                    <a:srgbClr val="000000">
                      <a:alpha val="43137"/>
                    </a:srgbClr>
                  </a:outerShdw>
                </a:effectLst>
                <a:latin typeface="Californian FB" panose="0207040306080B030204" pitchFamily="18" charset="0"/>
                <a:hlinkClick r:id="rId4" action="ppaction://hlinkfile"/>
              </a:rPr>
              <a:t>services</a:t>
            </a:r>
            <a:endParaRPr lang="en-US" sz="4600" b="1" dirty="0" smtClean="0">
              <a:solidFill>
                <a:schemeClr val="bg1"/>
              </a:solidFill>
              <a:effectLst>
                <a:outerShdw blurRad="38100" dist="38100" dir="2700000" algn="tl">
                  <a:srgbClr val="000000">
                    <a:alpha val="43137"/>
                  </a:srgbClr>
                </a:outerShdw>
              </a:effectLst>
              <a:latin typeface="Californian FB" panose="0207040306080B030204" pitchFamily="18" charset="0"/>
            </a:endParaRPr>
          </a:p>
          <a:p>
            <a:pPr lvl="0">
              <a:buFont typeface="Wingdings" pitchFamily="2" charset="2"/>
              <a:buChar char="Ø"/>
            </a:pPr>
            <a:r>
              <a:rPr lang="en-US" sz="4600" b="1" dirty="0" smtClean="0">
                <a:solidFill>
                  <a:schemeClr val="bg1"/>
                </a:solidFill>
                <a:effectLst>
                  <a:outerShdw blurRad="38100" dist="38100" dir="2700000" algn="tl">
                    <a:srgbClr val="000000">
                      <a:alpha val="43137"/>
                    </a:srgbClr>
                  </a:outerShdw>
                </a:effectLst>
                <a:latin typeface="Californian FB" panose="0207040306080B030204" pitchFamily="18" charset="0"/>
                <a:hlinkClick r:id="rId5" action="ppaction://hlinkfile"/>
              </a:rPr>
              <a:t>Finding Doctor</a:t>
            </a:r>
            <a:endParaRPr lang="en-US" sz="4600" b="1" dirty="0">
              <a:solidFill>
                <a:schemeClr val="bg1"/>
              </a:solidFill>
              <a:effectLst>
                <a:outerShdw blurRad="38100" dist="38100" dir="2700000" algn="tl">
                  <a:srgbClr val="000000">
                    <a:alpha val="43137"/>
                  </a:srgbClr>
                </a:outerShdw>
              </a:effectLst>
              <a:latin typeface="Californian FB" panose="0207040306080B030204" pitchFamily="18" charset="0"/>
            </a:endParaRPr>
          </a:p>
          <a:p>
            <a:pPr lvl="0">
              <a:buFont typeface="Wingdings" pitchFamily="2" charset="2"/>
              <a:buChar char="Ø"/>
            </a:pPr>
            <a:r>
              <a:rPr lang="en-US" sz="4600" b="1" dirty="0">
                <a:solidFill>
                  <a:schemeClr val="bg1"/>
                </a:solidFill>
                <a:effectLst>
                  <a:outerShdw blurRad="38100" dist="38100" dir="2700000" algn="tl">
                    <a:srgbClr val="000000">
                      <a:alpha val="43137"/>
                    </a:srgbClr>
                  </a:outerShdw>
                </a:effectLst>
                <a:latin typeface="Californian FB" panose="0207040306080B030204" pitchFamily="18" charset="0"/>
                <a:hlinkClick r:id="rId6" action="ppaction://hlinkfile"/>
              </a:rPr>
              <a:t>OPD schedule </a:t>
            </a:r>
            <a:endParaRPr lang="en-US" sz="4600" b="1" dirty="0" smtClean="0">
              <a:solidFill>
                <a:schemeClr val="bg1"/>
              </a:solidFill>
              <a:effectLst>
                <a:outerShdw blurRad="38100" dist="38100" dir="2700000" algn="tl">
                  <a:srgbClr val="000000">
                    <a:alpha val="43137"/>
                  </a:srgbClr>
                </a:outerShdw>
              </a:effectLst>
              <a:latin typeface="Californian FB" panose="0207040306080B030204" pitchFamily="18" charset="0"/>
            </a:endParaRPr>
          </a:p>
          <a:p>
            <a:pPr lvl="0">
              <a:buFont typeface="Wingdings" pitchFamily="2" charset="2"/>
              <a:buChar char="Ø"/>
            </a:pPr>
            <a:r>
              <a:rPr lang="en-US" sz="4600" b="1" dirty="0">
                <a:solidFill>
                  <a:schemeClr val="bg1"/>
                </a:solidFill>
                <a:effectLst>
                  <a:outerShdw blurRad="38100" dist="38100" dir="2700000" algn="tl">
                    <a:srgbClr val="000000">
                      <a:alpha val="43137"/>
                    </a:srgbClr>
                  </a:outerShdw>
                </a:effectLst>
                <a:latin typeface="Californian FB" panose="0207040306080B030204" pitchFamily="18" charset="0"/>
                <a:hlinkClick r:id="rId7" action="ppaction://hlinkfile"/>
              </a:rPr>
              <a:t>C</a:t>
            </a:r>
            <a:r>
              <a:rPr lang="en-US" sz="4600" b="1" dirty="0" smtClean="0">
                <a:solidFill>
                  <a:schemeClr val="bg1"/>
                </a:solidFill>
                <a:effectLst>
                  <a:outerShdw blurRad="38100" dist="38100" dir="2700000" algn="tl">
                    <a:srgbClr val="000000">
                      <a:alpha val="43137"/>
                    </a:srgbClr>
                  </a:outerShdw>
                </a:effectLst>
                <a:latin typeface="Californian FB" panose="0207040306080B030204" pitchFamily="18" charset="0"/>
                <a:hlinkClick r:id="rId7" action="ppaction://hlinkfile"/>
              </a:rPr>
              <a:t>areers </a:t>
            </a:r>
            <a:r>
              <a:rPr lang="en-US" sz="4600" b="1" dirty="0" smtClean="0">
                <a:solidFill>
                  <a:schemeClr val="bg1"/>
                </a:solidFill>
                <a:effectLst>
                  <a:outerShdw blurRad="38100" dist="38100" dir="2700000" algn="tl">
                    <a:srgbClr val="000000">
                      <a:alpha val="43137"/>
                    </a:srgbClr>
                  </a:outerShdw>
                </a:effectLst>
                <a:latin typeface="Californian FB" panose="0207040306080B030204" pitchFamily="18" charset="0"/>
                <a:hlinkClick r:id="rId7" action="ppaction://hlinkfile"/>
              </a:rPr>
              <a:t>and jobs</a:t>
            </a:r>
            <a:endParaRPr lang="en-US" sz="4600" b="1" dirty="0">
              <a:solidFill>
                <a:schemeClr val="bg1"/>
              </a:solidFill>
              <a:effectLst>
                <a:outerShdw blurRad="38100" dist="38100" dir="2700000" algn="tl">
                  <a:srgbClr val="000000">
                    <a:alpha val="43137"/>
                  </a:srgbClr>
                </a:outerShdw>
              </a:effectLst>
              <a:latin typeface="Californian FB" panose="0207040306080B030204" pitchFamily="18" charset="0"/>
            </a:endParaRPr>
          </a:p>
          <a:p>
            <a:pPr lvl="0">
              <a:buFont typeface="Wingdings" pitchFamily="2" charset="2"/>
              <a:buChar char="Ø"/>
            </a:pPr>
            <a:r>
              <a:rPr lang="en-US" sz="4600" b="1" dirty="0" smtClean="0">
                <a:solidFill>
                  <a:schemeClr val="bg1"/>
                </a:solidFill>
                <a:effectLst>
                  <a:outerShdw blurRad="38100" dist="38100" dir="2700000" algn="tl">
                    <a:srgbClr val="000000">
                      <a:alpha val="43137"/>
                    </a:srgbClr>
                  </a:outerShdw>
                </a:effectLst>
                <a:latin typeface="Californian FB" panose="0207040306080B030204" pitchFamily="18" charset="0"/>
                <a:hlinkClick r:id="rId8" action="ppaction://hlinkfile"/>
              </a:rPr>
              <a:t>Get appointment</a:t>
            </a:r>
            <a:endParaRPr lang="en-US" sz="4600" b="1" dirty="0">
              <a:solidFill>
                <a:schemeClr val="bg1"/>
              </a:solidFill>
              <a:effectLst>
                <a:outerShdw blurRad="38100" dist="38100" dir="2700000" algn="tl">
                  <a:srgbClr val="000000">
                    <a:alpha val="43137"/>
                  </a:srgbClr>
                </a:outerShdw>
              </a:effectLst>
              <a:latin typeface="Californian FB" panose="0207040306080B030204" pitchFamily="18" charset="0"/>
            </a:endParaRPr>
          </a:p>
          <a:p>
            <a:pPr lvl="0">
              <a:buFont typeface="Wingdings" pitchFamily="2" charset="2"/>
              <a:buChar char="Ø"/>
            </a:pPr>
            <a:r>
              <a:rPr lang="en-US" sz="4600" b="1" dirty="0">
                <a:solidFill>
                  <a:schemeClr val="bg1"/>
                </a:solidFill>
                <a:effectLst>
                  <a:outerShdw blurRad="38100" dist="38100" dir="2700000" algn="tl">
                    <a:srgbClr val="000000">
                      <a:alpha val="43137"/>
                    </a:srgbClr>
                  </a:outerShdw>
                </a:effectLst>
                <a:latin typeface="Californian FB" panose="0207040306080B030204" pitchFamily="18" charset="0"/>
                <a:hlinkClick r:id="rId9" action="ppaction://hlinkfile"/>
              </a:rPr>
              <a:t>Feedback &amp; Query page</a:t>
            </a:r>
            <a:endParaRPr lang="en-US" sz="4600" b="1" dirty="0">
              <a:solidFill>
                <a:schemeClr val="bg1"/>
              </a:solidFill>
              <a:effectLst>
                <a:outerShdw blurRad="38100" dist="38100" dir="2700000" algn="tl">
                  <a:srgbClr val="000000">
                    <a:alpha val="43137"/>
                  </a:srgbClr>
                </a:outerShdw>
              </a:effectLst>
              <a:latin typeface="Californian FB" panose="0207040306080B030204" pitchFamily="18" charset="0"/>
            </a:endParaRPr>
          </a:p>
          <a:p>
            <a:pPr marL="0" indent="0">
              <a:buNone/>
            </a:pPr>
            <a:r>
              <a:rPr lang="en-US" b="1" dirty="0">
                <a:solidFill>
                  <a:schemeClr val="bg1">
                    <a:lumMod val="95000"/>
                  </a:schemeClr>
                </a:solidFill>
                <a:effectLst>
                  <a:outerShdw blurRad="38100" dist="38100" dir="2700000" algn="tl">
                    <a:srgbClr val="000000">
                      <a:alpha val="43137"/>
                    </a:srgbClr>
                  </a:outerShdw>
                </a:effectLst>
              </a:rPr>
              <a:t>       </a:t>
            </a:r>
          </a:p>
          <a:p>
            <a:pPr marL="0" indent="0">
              <a:buNone/>
            </a:pPr>
            <a:r>
              <a:rPr lang="en-US" b="1" dirty="0">
                <a:solidFill>
                  <a:schemeClr val="bg1">
                    <a:lumMod val="95000"/>
                  </a:schemeClr>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3715517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solidFill>
                  <a:srgbClr val="92D050"/>
                </a:solidFill>
                <a:effectLst>
                  <a:outerShdw blurRad="38100" dist="38100" dir="2700000" algn="tl">
                    <a:srgbClr val="000000">
                      <a:alpha val="43137"/>
                    </a:srgbClr>
                  </a:outerShdw>
                </a:effectLst>
                <a:latin typeface="Algerian" pitchFamily="82" charset="0"/>
              </a:rPr>
              <a:t>DESCRIPTION</a:t>
            </a:r>
            <a:endParaRPr lang="en-US" sz="7200" dirty="0">
              <a:solidFill>
                <a:srgbClr val="92D050"/>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sz="4200" dirty="0" smtClean="0"/>
              <a:t> </a:t>
            </a:r>
          </a:p>
          <a:p>
            <a:pPr marL="0" indent="0">
              <a:buNone/>
            </a:pPr>
            <a:endParaRPr lang="en-US" sz="4200" b="1" u="sng" dirty="0">
              <a:solidFill>
                <a:srgbClr val="00B0F0"/>
              </a:solidFill>
              <a:effectLst>
                <a:outerShdw blurRad="38100" dist="38100" dir="2700000" algn="tl">
                  <a:srgbClr val="000000">
                    <a:alpha val="43137"/>
                  </a:srgbClr>
                </a:outerShdw>
              </a:effectLst>
            </a:endParaRPr>
          </a:p>
          <a:p>
            <a:pPr marL="0" indent="0">
              <a:buNone/>
            </a:pPr>
            <a:r>
              <a:rPr lang="en-US" sz="4200" b="1" dirty="0" smtClean="0">
                <a:solidFill>
                  <a:schemeClr val="accent5">
                    <a:lumMod val="60000"/>
                    <a:lumOff val="40000"/>
                  </a:schemeClr>
                </a:solidFill>
                <a:effectLst>
                  <a:outerShdw blurRad="38100" dist="38100" dir="2700000" algn="tl">
                    <a:srgbClr val="000000">
                      <a:alpha val="43137"/>
                    </a:srgbClr>
                  </a:outerShdw>
                </a:effectLst>
              </a:rPr>
              <a:t>  </a:t>
            </a:r>
            <a:r>
              <a:rPr lang="en-US" sz="4200" b="1" i="1" u="sng" dirty="0" smtClean="0">
                <a:solidFill>
                  <a:schemeClr val="accent5">
                    <a:lumMod val="60000"/>
                    <a:lumOff val="40000"/>
                  </a:schemeClr>
                </a:solidFill>
                <a:effectLst>
                  <a:outerShdw blurRad="38100" dist="38100" dir="2700000" algn="tl">
                    <a:srgbClr val="000000">
                      <a:alpha val="43137"/>
                    </a:srgbClr>
                  </a:outerShdw>
                </a:effectLst>
              </a:rPr>
              <a:t>HOSPITAL MANAGEMENT </a:t>
            </a:r>
            <a:r>
              <a:rPr lang="en-US" sz="4200" b="1" i="1" u="sng" dirty="0" smtClean="0">
                <a:solidFill>
                  <a:schemeClr val="accent5">
                    <a:lumMod val="60000"/>
                    <a:lumOff val="40000"/>
                  </a:schemeClr>
                </a:solidFill>
                <a:effectLst>
                  <a:outerShdw blurRad="38100" dist="38100" dir="2700000" algn="tl">
                    <a:srgbClr val="000000">
                      <a:alpha val="43137"/>
                    </a:srgbClr>
                  </a:outerShdw>
                </a:effectLst>
              </a:rPr>
              <a:t>SYSTEM</a:t>
            </a:r>
          </a:p>
          <a:p>
            <a:pPr marL="0" indent="0">
              <a:buNone/>
            </a:pPr>
            <a:r>
              <a:rPr lang="en-US" sz="4400" b="1" dirty="0">
                <a:solidFill>
                  <a:schemeClr val="bg1">
                    <a:lumMod val="95000"/>
                  </a:schemeClr>
                </a:solidFill>
                <a:effectLst>
                  <a:outerShdw blurRad="38100" dist="38100" dir="2700000" algn="tl">
                    <a:srgbClr val="000000">
                      <a:alpha val="43137"/>
                    </a:srgbClr>
                  </a:outerShdw>
                </a:effectLst>
              </a:rPr>
              <a:t>With growing departments in hospitals, it is important for the technical department of the hospital to understand the needs and convenience of their patients. Hence, its site should contain portals to facilitate their patients with all necessary details.</a:t>
            </a:r>
            <a:endParaRPr lang="en-US" sz="4200" b="1" i="1" u="sng" dirty="0">
              <a:solidFill>
                <a:schemeClr val="accent5">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81373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i="1" dirty="0" smtClean="0">
                <a:solidFill>
                  <a:schemeClr val="accent6"/>
                </a:solidFill>
                <a:effectLst>
                  <a:outerShdw blurRad="38100" dist="38100" dir="2700000" algn="tl">
                    <a:srgbClr val="000000">
                      <a:alpha val="43137"/>
                    </a:srgbClr>
                  </a:outerShdw>
                </a:effectLst>
                <a:latin typeface="Algerian" pitchFamily="82" charset="0"/>
              </a:rPr>
              <a:t>FUTURE SCOPE</a:t>
            </a:r>
            <a:endParaRPr lang="en-US" sz="6600" i="1" dirty="0">
              <a:solidFill>
                <a:schemeClr val="accent6"/>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idx="1"/>
          </p:nvPr>
        </p:nvSpPr>
        <p:spPr>
          <a:xfrm>
            <a:off x="457200" y="1600200"/>
            <a:ext cx="8534400" cy="5105400"/>
          </a:xfrm>
        </p:spPr>
        <p:txBody>
          <a:bodyPr>
            <a:normAutofit/>
          </a:bodyPr>
          <a:lstStyle/>
          <a:p>
            <a:pPr>
              <a:buFont typeface="Wingdings" pitchFamily="2" charset="2"/>
              <a:buChar char="q"/>
            </a:pPr>
            <a:r>
              <a:rPr lang="en-US" sz="2400" b="1" dirty="0" smtClean="0">
                <a:solidFill>
                  <a:schemeClr val="accent6">
                    <a:lumMod val="20000"/>
                    <a:lumOff val="80000"/>
                  </a:schemeClr>
                </a:solidFill>
                <a:effectLst>
                  <a:outerShdw blurRad="38100" dist="38100" dir="2700000" algn="tl">
                    <a:srgbClr val="000000">
                      <a:alpha val="43137"/>
                    </a:srgbClr>
                  </a:outerShdw>
                </a:effectLst>
              </a:rPr>
              <a:t>Our future work would be integrate this hospital management system with other hospitals.</a:t>
            </a:r>
          </a:p>
          <a:p>
            <a:pPr marL="0" indent="0">
              <a:buNone/>
            </a:pPr>
            <a:endParaRPr lang="en-US" sz="2400" b="1" dirty="0" smtClean="0">
              <a:solidFill>
                <a:schemeClr val="accent6">
                  <a:lumMod val="20000"/>
                  <a:lumOff val="80000"/>
                </a:schemeClr>
              </a:solidFill>
              <a:effectLst>
                <a:outerShdw blurRad="38100" dist="38100" dir="2700000" algn="tl">
                  <a:srgbClr val="000000">
                    <a:alpha val="43137"/>
                  </a:srgbClr>
                </a:outerShdw>
              </a:effectLst>
            </a:endParaRPr>
          </a:p>
          <a:p>
            <a:pPr>
              <a:buFont typeface="Wingdings" pitchFamily="2" charset="2"/>
              <a:buChar char="Ø"/>
            </a:pPr>
            <a:r>
              <a:rPr lang="en-US" sz="2400" b="1" dirty="0" smtClean="0">
                <a:solidFill>
                  <a:schemeClr val="accent6">
                    <a:lumMod val="60000"/>
                    <a:lumOff val="40000"/>
                  </a:schemeClr>
                </a:solidFill>
                <a:effectLst>
                  <a:outerShdw blurRad="38100" dist="38100" dir="2700000" algn="tl">
                    <a:srgbClr val="000000">
                      <a:alpha val="43137"/>
                    </a:srgbClr>
                  </a:outerShdw>
                </a:effectLst>
              </a:rPr>
              <a:t> we will add new features as and when we required.</a:t>
            </a:r>
          </a:p>
          <a:p>
            <a:pPr>
              <a:buFont typeface="Wingdings" pitchFamily="2" charset="2"/>
              <a:buChar char="Ø"/>
            </a:pPr>
            <a:r>
              <a:rPr lang="en-US" sz="2400" b="1" dirty="0" smtClean="0">
                <a:solidFill>
                  <a:schemeClr val="accent6">
                    <a:lumMod val="60000"/>
                    <a:lumOff val="40000"/>
                  </a:schemeClr>
                </a:solidFill>
                <a:effectLst>
                  <a:outerShdw blurRad="38100" dist="38100" dir="2700000" algn="tl">
                    <a:srgbClr val="000000">
                      <a:alpha val="43137"/>
                    </a:srgbClr>
                  </a:outerShdw>
                </a:effectLst>
              </a:rPr>
              <a:t> improve effectiveness.</a:t>
            </a:r>
          </a:p>
          <a:p>
            <a:pPr>
              <a:buFont typeface="Wingdings" pitchFamily="2" charset="2"/>
              <a:buChar char="Ø"/>
            </a:pPr>
            <a:r>
              <a:rPr lang="en-US" sz="2400" b="1" dirty="0" smtClean="0">
                <a:solidFill>
                  <a:schemeClr val="accent6">
                    <a:lumMod val="60000"/>
                    <a:lumOff val="40000"/>
                  </a:schemeClr>
                </a:solidFill>
                <a:effectLst>
                  <a:outerShdw blurRad="38100" dist="38100" dir="2700000" algn="tl">
                    <a:srgbClr val="000000">
                      <a:alpha val="43137"/>
                    </a:srgbClr>
                  </a:outerShdw>
                </a:effectLst>
              </a:rPr>
              <a:t> The system is simple to operate.</a:t>
            </a:r>
          </a:p>
          <a:p>
            <a:pPr>
              <a:buFont typeface="Wingdings" pitchFamily="2" charset="2"/>
              <a:buChar char="Ø"/>
            </a:pPr>
            <a:r>
              <a:rPr lang="en-US" sz="2400" b="1" dirty="0">
                <a:solidFill>
                  <a:schemeClr val="accent6">
                    <a:lumMod val="60000"/>
                    <a:lumOff val="40000"/>
                  </a:schemeClr>
                </a:solidFill>
                <a:effectLst>
                  <a:outerShdw blurRad="38100" dist="38100" dir="2700000" algn="tl">
                    <a:srgbClr val="000000">
                      <a:alpha val="43137"/>
                    </a:srgbClr>
                  </a:outerShdw>
                </a:effectLst>
              </a:rPr>
              <a:t> </a:t>
            </a:r>
            <a:r>
              <a:rPr lang="en-US" sz="2400" b="1" dirty="0" smtClean="0">
                <a:solidFill>
                  <a:schemeClr val="accent6">
                    <a:lumMod val="60000"/>
                    <a:lumOff val="40000"/>
                  </a:schemeClr>
                </a:solidFill>
                <a:effectLst>
                  <a:outerShdw blurRad="38100" dist="38100" dir="2700000" algn="tl">
                    <a:srgbClr val="000000">
                      <a:alpha val="43137"/>
                    </a:srgbClr>
                  </a:outerShdw>
                </a:effectLst>
              </a:rPr>
              <a:t>Any user can easily handle the data easily.</a:t>
            </a:r>
          </a:p>
          <a:p>
            <a:pPr>
              <a:buFont typeface="Wingdings" pitchFamily="2" charset="2"/>
              <a:buChar char="Ø"/>
            </a:pPr>
            <a:r>
              <a:rPr lang="en-US" sz="2400" b="1" dirty="0" smtClean="0">
                <a:solidFill>
                  <a:schemeClr val="accent6">
                    <a:lumMod val="60000"/>
                    <a:lumOff val="40000"/>
                  </a:schemeClr>
                </a:solidFill>
                <a:effectLst>
                  <a:outerShdw blurRad="38100" dist="38100" dir="2700000" algn="tl">
                    <a:srgbClr val="000000">
                      <a:alpha val="43137"/>
                    </a:srgbClr>
                  </a:outerShdw>
                </a:effectLst>
              </a:rPr>
              <a:t>To make the data more secure , the software has provided the facility to the user to create their own individual password.</a:t>
            </a:r>
          </a:p>
          <a:p>
            <a:pPr>
              <a:buFont typeface="Wingdings" pitchFamily="2" charset="2"/>
              <a:buChar char="Ø"/>
            </a:pPr>
            <a:r>
              <a:rPr lang="en-US" sz="2400" b="1" dirty="0">
                <a:solidFill>
                  <a:schemeClr val="accent6">
                    <a:lumMod val="60000"/>
                    <a:lumOff val="40000"/>
                  </a:schemeClr>
                </a:solidFill>
                <a:effectLst>
                  <a:outerShdw blurRad="38100" dist="38100" dir="2700000" algn="tl">
                    <a:srgbClr val="000000">
                      <a:alpha val="43137"/>
                    </a:srgbClr>
                  </a:outerShdw>
                </a:effectLst>
              </a:rPr>
              <a:t> </a:t>
            </a:r>
            <a:r>
              <a:rPr lang="en-US" sz="2400" b="1" dirty="0" smtClean="0">
                <a:solidFill>
                  <a:schemeClr val="accent6">
                    <a:lumMod val="60000"/>
                    <a:lumOff val="40000"/>
                  </a:schemeClr>
                </a:solidFill>
                <a:effectLst>
                  <a:outerShdw blurRad="38100" dist="38100" dir="2700000" algn="tl">
                    <a:srgbClr val="000000">
                      <a:alpha val="43137"/>
                    </a:srgbClr>
                  </a:outerShdw>
                </a:effectLst>
              </a:rPr>
              <a:t>Reusability of this application is also possible.</a:t>
            </a:r>
            <a:endParaRPr lang="en-US" sz="2400" b="1" dirty="0">
              <a:solidFill>
                <a:schemeClr val="accent6">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7333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Rectangle 1"/>
          <p:cNvSpPr/>
          <p:nvPr/>
        </p:nvSpPr>
        <p:spPr>
          <a:xfrm>
            <a:off x="533400" y="3886200"/>
            <a:ext cx="8153400" cy="923330"/>
          </a:xfrm>
          <a:prstGeom prst="rect">
            <a:avLst/>
          </a:prstGeom>
          <a:noFill/>
        </p:spPr>
        <p:txBody>
          <a:bodyPr wrap="squar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024610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214</Words>
  <Application>Microsoft Office PowerPoint</Application>
  <PresentationFormat>On-screen Show (4:3)</PresentationFormat>
  <Paragraphs>45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Algerian</vt:lpstr>
      <vt:lpstr>Arial</vt:lpstr>
      <vt:lpstr>Calibri</vt:lpstr>
      <vt:lpstr>Californian FB</vt:lpstr>
      <vt:lpstr>Wingdings</vt:lpstr>
      <vt:lpstr>Office Theme</vt:lpstr>
      <vt:lpstr>HOSPITAL MANAGEMENT SYSTEM</vt:lpstr>
      <vt:lpstr>INTRODUCTION</vt:lpstr>
      <vt:lpstr>DESCRIPTION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KOMAL</dc:creator>
  <cp:lastModifiedBy>Shreyash Tripathi</cp:lastModifiedBy>
  <cp:revision>16</cp:revision>
  <dcterms:created xsi:type="dcterms:W3CDTF">2018-04-29T21:03:05Z</dcterms:created>
  <dcterms:modified xsi:type="dcterms:W3CDTF">2018-05-01T16:05:00Z</dcterms:modified>
</cp:coreProperties>
</file>