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60" r:id="rId5"/>
    <p:sldId id="259" r:id="rId6"/>
    <p:sldId id="261" r:id="rId7"/>
    <p:sldId id="264" r:id="rId8"/>
    <p:sldId id="265" r:id="rId9"/>
    <p:sldId id="266" r:id="rId10"/>
    <p:sldId id="267" r:id="rId11"/>
    <p:sldId id="268" r:id="rId12"/>
    <p:sldId id="269" r:id="rId13"/>
    <p:sldId id="262" r:id="rId14"/>
    <p:sldId id="263" r:id="rId15"/>
  </p:sldIdLst>
  <p:sldSz cx="109728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3456">
          <p15:clr>
            <a:srgbClr val="000000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7" roundtripDataSignature="AMtx7mgOBvAJ7A35YHcDlpAZx5F1wQCAg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1056" y="72"/>
      </p:cViewPr>
      <p:guideLst>
        <p:guide orient="horz" pos="2160"/>
        <p:guide pos="345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1" name="Google Shape;8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1" name="Google Shape;8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393623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1" name="Google Shape;8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726548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1" name="Google Shape;8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4043771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1" name="Google Shape;8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8706621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1" name="Google Shape;8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912548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1" name="Google Shape;8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6472998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1" name="Google Shape;8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6209658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1" name="Google Shape;8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232090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1" name="Google Shape;8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600998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1" name="Google Shape;8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2645107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1" name="Google Shape;8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764174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1" name="Google Shape;8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184643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1" name="Google Shape;8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786895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4"/>
          <p:cNvSpPr txBox="1">
            <a:spLocks noGrp="1"/>
          </p:cNvSpPr>
          <p:nvPr>
            <p:ph type="dt" idx="10"/>
          </p:nvPr>
        </p:nvSpPr>
        <p:spPr>
          <a:xfrm>
            <a:off x="548640" y="6356351"/>
            <a:ext cx="2560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4"/>
          <p:cNvSpPr txBox="1">
            <a:spLocks noGrp="1"/>
          </p:cNvSpPr>
          <p:nvPr>
            <p:ph type="ftr" idx="11"/>
          </p:nvPr>
        </p:nvSpPr>
        <p:spPr>
          <a:xfrm>
            <a:off x="6934200" y="6356351"/>
            <a:ext cx="34747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4"/>
          <p:cNvSpPr txBox="1">
            <a:spLocks noGrp="1"/>
          </p:cNvSpPr>
          <p:nvPr>
            <p:ph type="sldNum" idx="12"/>
          </p:nvPr>
        </p:nvSpPr>
        <p:spPr>
          <a:xfrm>
            <a:off x="7863840" y="6356351"/>
            <a:ext cx="2560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3"/>
          <p:cNvSpPr txBox="1">
            <a:spLocks noGrp="1"/>
          </p:cNvSpPr>
          <p:nvPr>
            <p:ph type="title"/>
          </p:nvPr>
        </p:nvSpPr>
        <p:spPr>
          <a:xfrm>
            <a:off x="548640" y="274638"/>
            <a:ext cx="987552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33"/>
          <p:cNvSpPr txBox="1">
            <a:spLocks noGrp="1"/>
          </p:cNvSpPr>
          <p:nvPr>
            <p:ph type="body" idx="1"/>
          </p:nvPr>
        </p:nvSpPr>
        <p:spPr>
          <a:xfrm rot="5400000">
            <a:off x="3223419" y="-1074578"/>
            <a:ext cx="4525963" cy="9875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0" name="Google Shape;70;p33"/>
          <p:cNvSpPr txBox="1">
            <a:spLocks noGrp="1"/>
          </p:cNvSpPr>
          <p:nvPr>
            <p:ph type="dt" idx="10"/>
          </p:nvPr>
        </p:nvSpPr>
        <p:spPr>
          <a:xfrm>
            <a:off x="548640" y="6356351"/>
            <a:ext cx="2560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33"/>
          <p:cNvSpPr txBox="1">
            <a:spLocks noGrp="1"/>
          </p:cNvSpPr>
          <p:nvPr>
            <p:ph type="ftr" idx="11"/>
          </p:nvPr>
        </p:nvSpPr>
        <p:spPr>
          <a:xfrm>
            <a:off x="6934200" y="6356351"/>
            <a:ext cx="34747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33"/>
          <p:cNvSpPr txBox="1">
            <a:spLocks noGrp="1"/>
          </p:cNvSpPr>
          <p:nvPr>
            <p:ph type="sldNum" idx="12"/>
          </p:nvPr>
        </p:nvSpPr>
        <p:spPr>
          <a:xfrm>
            <a:off x="7863840" y="6356351"/>
            <a:ext cx="2560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4"/>
          <p:cNvSpPr txBox="1">
            <a:spLocks noGrp="1"/>
          </p:cNvSpPr>
          <p:nvPr>
            <p:ph type="title"/>
          </p:nvPr>
        </p:nvSpPr>
        <p:spPr>
          <a:xfrm rot="5400000">
            <a:off x="6263958" y="1965961"/>
            <a:ext cx="5851525" cy="2468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34"/>
          <p:cNvSpPr txBox="1">
            <a:spLocks noGrp="1"/>
          </p:cNvSpPr>
          <p:nvPr>
            <p:ph type="body" idx="1"/>
          </p:nvPr>
        </p:nvSpPr>
        <p:spPr>
          <a:xfrm rot="5400000">
            <a:off x="1234758" y="-411478"/>
            <a:ext cx="5851525" cy="7223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6" name="Google Shape;76;p34"/>
          <p:cNvSpPr txBox="1">
            <a:spLocks noGrp="1"/>
          </p:cNvSpPr>
          <p:nvPr>
            <p:ph type="dt" idx="10"/>
          </p:nvPr>
        </p:nvSpPr>
        <p:spPr>
          <a:xfrm>
            <a:off x="548640" y="6356351"/>
            <a:ext cx="2560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34"/>
          <p:cNvSpPr txBox="1">
            <a:spLocks noGrp="1"/>
          </p:cNvSpPr>
          <p:nvPr>
            <p:ph type="ftr" idx="11"/>
          </p:nvPr>
        </p:nvSpPr>
        <p:spPr>
          <a:xfrm>
            <a:off x="6934200" y="6356351"/>
            <a:ext cx="34747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Google Shape;78;p34"/>
          <p:cNvSpPr txBox="1">
            <a:spLocks noGrp="1"/>
          </p:cNvSpPr>
          <p:nvPr>
            <p:ph type="sldNum" idx="12"/>
          </p:nvPr>
        </p:nvSpPr>
        <p:spPr>
          <a:xfrm>
            <a:off x="7863840" y="6356351"/>
            <a:ext cx="2560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5"/>
          <p:cNvSpPr txBox="1">
            <a:spLocks noGrp="1"/>
          </p:cNvSpPr>
          <p:nvPr>
            <p:ph type="ctrTitle"/>
          </p:nvPr>
        </p:nvSpPr>
        <p:spPr>
          <a:xfrm>
            <a:off x="822960" y="2130426"/>
            <a:ext cx="932688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5"/>
          <p:cNvSpPr txBox="1">
            <a:spLocks noGrp="1"/>
          </p:cNvSpPr>
          <p:nvPr>
            <p:ph type="subTitle" idx="1"/>
          </p:nvPr>
        </p:nvSpPr>
        <p:spPr>
          <a:xfrm>
            <a:off x="1645920" y="3886200"/>
            <a:ext cx="768096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5"/>
          <p:cNvSpPr txBox="1">
            <a:spLocks noGrp="1"/>
          </p:cNvSpPr>
          <p:nvPr>
            <p:ph type="dt" idx="10"/>
          </p:nvPr>
        </p:nvSpPr>
        <p:spPr>
          <a:xfrm>
            <a:off x="548640" y="6356351"/>
            <a:ext cx="2560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Google Shape;18;p25"/>
          <p:cNvSpPr txBox="1">
            <a:spLocks noGrp="1"/>
          </p:cNvSpPr>
          <p:nvPr>
            <p:ph type="ftr" idx="11"/>
          </p:nvPr>
        </p:nvSpPr>
        <p:spPr>
          <a:xfrm>
            <a:off x="6934200" y="6356351"/>
            <a:ext cx="34747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Google Shape;19;p25"/>
          <p:cNvSpPr txBox="1">
            <a:spLocks noGrp="1"/>
          </p:cNvSpPr>
          <p:nvPr>
            <p:ph type="sldNum" idx="12"/>
          </p:nvPr>
        </p:nvSpPr>
        <p:spPr>
          <a:xfrm>
            <a:off x="7863840" y="6356351"/>
            <a:ext cx="2560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6"/>
          <p:cNvSpPr txBox="1">
            <a:spLocks noGrp="1"/>
          </p:cNvSpPr>
          <p:nvPr>
            <p:ph type="title"/>
          </p:nvPr>
        </p:nvSpPr>
        <p:spPr>
          <a:xfrm>
            <a:off x="548640" y="274638"/>
            <a:ext cx="987552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6"/>
          <p:cNvSpPr txBox="1">
            <a:spLocks noGrp="1"/>
          </p:cNvSpPr>
          <p:nvPr>
            <p:ph type="body" idx="1"/>
          </p:nvPr>
        </p:nvSpPr>
        <p:spPr>
          <a:xfrm>
            <a:off x="548640" y="1600201"/>
            <a:ext cx="987552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" name="Google Shape;23;p26"/>
          <p:cNvSpPr txBox="1">
            <a:spLocks noGrp="1"/>
          </p:cNvSpPr>
          <p:nvPr>
            <p:ph type="dt" idx="10"/>
          </p:nvPr>
        </p:nvSpPr>
        <p:spPr>
          <a:xfrm>
            <a:off x="548640" y="6356351"/>
            <a:ext cx="2560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26"/>
          <p:cNvSpPr txBox="1">
            <a:spLocks noGrp="1"/>
          </p:cNvSpPr>
          <p:nvPr>
            <p:ph type="ftr" idx="11"/>
          </p:nvPr>
        </p:nvSpPr>
        <p:spPr>
          <a:xfrm>
            <a:off x="6934200" y="6356351"/>
            <a:ext cx="34747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Google Shape;25;p26"/>
          <p:cNvSpPr txBox="1">
            <a:spLocks noGrp="1"/>
          </p:cNvSpPr>
          <p:nvPr>
            <p:ph type="sldNum" idx="12"/>
          </p:nvPr>
        </p:nvSpPr>
        <p:spPr>
          <a:xfrm>
            <a:off x="7863840" y="6356351"/>
            <a:ext cx="2560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7"/>
          <p:cNvSpPr txBox="1">
            <a:spLocks noGrp="1"/>
          </p:cNvSpPr>
          <p:nvPr>
            <p:ph type="title"/>
          </p:nvPr>
        </p:nvSpPr>
        <p:spPr>
          <a:xfrm>
            <a:off x="866776" y="4406901"/>
            <a:ext cx="932688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7"/>
          <p:cNvSpPr txBox="1">
            <a:spLocks noGrp="1"/>
          </p:cNvSpPr>
          <p:nvPr>
            <p:ph type="body" idx="1"/>
          </p:nvPr>
        </p:nvSpPr>
        <p:spPr>
          <a:xfrm>
            <a:off x="866776" y="2906713"/>
            <a:ext cx="932688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27"/>
          <p:cNvSpPr txBox="1">
            <a:spLocks noGrp="1"/>
          </p:cNvSpPr>
          <p:nvPr>
            <p:ph type="dt" idx="10"/>
          </p:nvPr>
        </p:nvSpPr>
        <p:spPr>
          <a:xfrm>
            <a:off x="548640" y="6356351"/>
            <a:ext cx="2560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Google Shape;30;p27"/>
          <p:cNvSpPr txBox="1">
            <a:spLocks noGrp="1"/>
          </p:cNvSpPr>
          <p:nvPr>
            <p:ph type="ftr" idx="11"/>
          </p:nvPr>
        </p:nvSpPr>
        <p:spPr>
          <a:xfrm>
            <a:off x="6934200" y="6356351"/>
            <a:ext cx="34747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Google Shape;31;p27"/>
          <p:cNvSpPr txBox="1">
            <a:spLocks noGrp="1"/>
          </p:cNvSpPr>
          <p:nvPr>
            <p:ph type="sldNum" idx="12"/>
          </p:nvPr>
        </p:nvSpPr>
        <p:spPr>
          <a:xfrm>
            <a:off x="7863840" y="6356351"/>
            <a:ext cx="2560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8"/>
          <p:cNvSpPr txBox="1">
            <a:spLocks noGrp="1"/>
          </p:cNvSpPr>
          <p:nvPr>
            <p:ph type="title"/>
          </p:nvPr>
        </p:nvSpPr>
        <p:spPr>
          <a:xfrm>
            <a:off x="548640" y="274638"/>
            <a:ext cx="987552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8"/>
          <p:cNvSpPr txBox="1">
            <a:spLocks noGrp="1"/>
          </p:cNvSpPr>
          <p:nvPr>
            <p:ph type="body" idx="1"/>
          </p:nvPr>
        </p:nvSpPr>
        <p:spPr>
          <a:xfrm>
            <a:off x="548640" y="1600201"/>
            <a:ext cx="484632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5" name="Google Shape;35;p28"/>
          <p:cNvSpPr txBox="1">
            <a:spLocks noGrp="1"/>
          </p:cNvSpPr>
          <p:nvPr>
            <p:ph type="body" idx="2"/>
          </p:nvPr>
        </p:nvSpPr>
        <p:spPr>
          <a:xfrm>
            <a:off x="5577840" y="1600201"/>
            <a:ext cx="484632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28"/>
          <p:cNvSpPr txBox="1">
            <a:spLocks noGrp="1"/>
          </p:cNvSpPr>
          <p:nvPr>
            <p:ph type="dt" idx="10"/>
          </p:nvPr>
        </p:nvSpPr>
        <p:spPr>
          <a:xfrm>
            <a:off x="548640" y="6356351"/>
            <a:ext cx="2560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28"/>
          <p:cNvSpPr txBox="1">
            <a:spLocks noGrp="1"/>
          </p:cNvSpPr>
          <p:nvPr>
            <p:ph type="ftr" idx="11"/>
          </p:nvPr>
        </p:nvSpPr>
        <p:spPr>
          <a:xfrm>
            <a:off x="6934200" y="6356351"/>
            <a:ext cx="34747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28"/>
          <p:cNvSpPr txBox="1">
            <a:spLocks noGrp="1"/>
          </p:cNvSpPr>
          <p:nvPr>
            <p:ph type="sldNum" idx="12"/>
          </p:nvPr>
        </p:nvSpPr>
        <p:spPr>
          <a:xfrm>
            <a:off x="7863840" y="6356351"/>
            <a:ext cx="2560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9"/>
          <p:cNvSpPr txBox="1">
            <a:spLocks noGrp="1"/>
          </p:cNvSpPr>
          <p:nvPr>
            <p:ph type="title"/>
          </p:nvPr>
        </p:nvSpPr>
        <p:spPr>
          <a:xfrm>
            <a:off x="548640" y="274638"/>
            <a:ext cx="987552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9"/>
          <p:cNvSpPr txBox="1">
            <a:spLocks noGrp="1"/>
          </p:cNvSpPr>
          <p:nvPr>
            <p:ph type="body" idx="1"/>
          </p:nvPr>
        </p:nvSpPr>
        <p:spPr>
          <a:xfrm>
            <a:off x="548640" y="1535113"/>
            <a:ext cx="4848226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2" name="Google Shape;42;p29"/>
          <p:cNvSpPr txBox="1">
            <a:spLocks noGrp="1"/>
          </p:cNvSpPr>
          <p:nvPr>
            <p:ph type="body" idx="2"/>
          </p:nvPr>
        </p:nvSpPr>
        <p:spPr>
          <a:xfrm>
            <a:off x="548640" y="2174875"/>
            <a:ext cx="4848226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3" name="Google Shape;43;p29"/>
          <p:cNvSpPr txBox="1">
            <a:spLocks noGrp="1"/>
          </p:cNvSpPr>
          <p:nvPr>
            <p:ph type="body" idx="3"/>
          </p:nvPr>
        </p:nvSpPr>
        <p:spPr>
          <a:xfrm>
            <a:off x="5574031" y="1535113"/>
            <a:ext cx="485013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4" name="Google Shape;44;p29"/>
          <p:cNvSpPr txBox="1">
            <a:spLocks noGrp="1"/>
          </p:cNvSpPr>
          <p:nvPr>
            <p:ph type="body" idx="4"/>
          </p:nvPr>
        </p:nvSpPr>
        <p:spPr>
          <a:xfrm>
            <a:off x="5574031" y="2174875"/>
            <a:ext cx="4850130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5" name="Google Shape;45;p29"/>
          <p:cNvSpPr txBox="1">
            <a:spLocks noGrp="1"/>
          </p:cNvSpPr>
          <p:nvPr>
            <p:ph type="dt" idx="10"/>
          </p:nvPr>
        </p:nvSpPr>
        <p:spPr>
          <a:xfrm>
            <a:off x="548640" y="6356351"/>
            <a:ext cx="2560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29"/>
          <p:cNvSpPr txBox="1">
            <a:spLocks noGrp="1"/>
          </p:cNvSpPr>
          <p:nvPr>
            <p:ph type="ftr" idx="11"/>
          </p:nvPr>
        </p:nvSpPr>
        <p:spPr>
          <a:xfrm>
            <a:off x="6934200" y="6356351"/>
            <a:ext cx="34747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29"/>
          <p:cNvSpPr txBox="1">
            <a:spLocks noGrp="1"/>
          </p:cNvSpPr>
          <p:nvPr>
            <p:ph type="sldNum" idx="12"/>
          </p:nvPr>
        </p:nvSpPr>
        <p:spPr>
          <a:xfrm>
            <a:off x="7863840" y="6356351"/>
            <a:ext cx="2560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0"/>
          <p:cNvSpPr txBox="1">
            <a:spLocks noGrp="1"/>
          </p:cNvSpPr>
          <p:nvPr>
            <p:ph type="title"/>
          </p:nvPr>
        </p:nvSpPr>
        <p:spPr>
          <a:xfrm>
            <a:off x="548640" y="274638"/>
            <a:ext cx="987552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30"/>
          <p:cNvSpPr txBox="1">
            <a:spLocks noGrp="1"/>
          </p:cNvSpPr>
          <p:nvPr>
            <p:ph type="dt" idx="10"/>
          </p:nvPr>
        </p:nvSpPr>
        <p:spPr>
          <a:xfrm>
            <a:off x="548640" y="6356351"/>
            <a:ext cx="2560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Google Shape;51;p30"/>
          <p:cNvSpPr txBox="1">
            <a:spLocks noGrp="1"/>
          </p:cNvSpPr>
          <p:nvPr>
            <p:ph type="ftr" idx="11"/>
          </p:nvPr>
        </p:nvSpPr>
        <p:spPr>
          <a:xfrm>
            <a:off x="6934200" y="6356351"/>
            <a:ext cx="34747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30"/>
          <p:cNvSpPr txBox="1">
            <a:spLocks noGrp="1"/>
          </p:cNvSpPr>
          <p:nvPr>
            <p:ph type="sldNum" idx="12"/>
          </p:nvPr>
        </p:nvSpPr>
        <p:spPr>
          <a:xfrm>
            <a:off x="7863840" y="6356351"/>
            <a:ext cx="2560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1"/>
          <p:cNvSpPr txBox="1">
            <a:spLocks noGrp="1"/>
          </p:cNvSpPr>
          <p:nvPr>
            <p:ph type="title"/>
          </p:nvPr>
        </p:nvSpPr>
        <p:spPr>
          <a:xfrm>
            <a:off x="548640" y="273050"/>
            <a:ext cx="3609976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31"/>
          <p:cNvSpPr txBox="1">
            <a:spLocks noGrp="1"/>
          </p:cNvSpPr>
          <p:nvPr>
            <p:ph type="body" idx="1"/>
          </p:nvPr>
        </p:nvSpPr>
        <p:spPr>
          <a:xfrm>
            <a:off x="4290060" y="273051"/>
            <a:ext cx="613410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6" name="Google Shape;56;p31"/>
          <p:cNvSpPr txBox="1">
            <a:spLocks noGrp="1"/>
          </p:cNvSpPr>
          <p:nvPr>
            <p:ph type="body" idx="2"/>
          </p:nvPr>
        </p:nvSpPr>
        <p:spPr>
          <a:xfrm>
            <a:off x="548640" y="1435101"/>
            <a:ext cx="3609976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7" name="Google Shape;57;p31"/>
          <p:cNvSpPr txBox="1">
            <a:spLocks noGrp="1"/>
          </p:cNvSpPr>
          <p:nvPr>
            <p:ph type="dt" idx="10"/>
          </p:nvPr>
        </p:nvSpPr>
        <p:spPr>
          <a:xfrm>
            <a:off x="548640" y="6356351"/>
            <a:ext cx="2560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31"/>
          <p:cNvSpPr txBox="1">
            <a:spLocks noGrp="1"/>
          </p:cNvSpPr>
          <p:nvPr>
            <p:ph type="ftr" idx="11"/>
          </p:nvPr>
        </p:nvSpPr>
        <p:spPr>
          <a:xfrm>
            <a:off x="6934200" y="6356351"/>
            <a:ext cx="34747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31"/>
          <p:cNvSpPr txBox="1">
            <a:spLocks noGrp="1"/>
          </p:cNvSpPr>
          <p:nvPr>
            <p:ph type="sldNum" idx="12"/>
          </p:nvPr>
        </p:nvSpPr>
        <p:spPr>
          <a:xfrm>
            <a:off x="7863840" y="6356351"/>
            <a:ext cx="2560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2"/>
          <p:cNvSpPr txBox="1">
            <a:spLocks noGrp="1"/>
          </p:cNvSpPr>
          <p:nvPr>
            <p:ph type="title"/>
          </p:nvPr>
        </p:nvSpPr>
        <p:spPr>
          <a:xfrm>
            <a:off x="2150746" y="4800600"/>
            <a:ext cx="658368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32"/>
          <p:cNvSpPr>
            <a:spLocks noGrp="1"/>
          </p:cNvSpPr>
          <p:nvPr>
            <p:ph type="pic" idx="2"/>
          </p:nvPr>
        </p:nvSpPr>
        <p:spPr>
          <a:xfrm>
            <a:off x="2150746" y="612775"/>
            <a:ext cx="658368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32"/>
          <p:cNvSpPr txBox="1">
            <a:spLocks noGrp="1"/>
          </p:cNvSpPr>
          <p:nvPr>
            <p:ph type="body" idx="1"/>
          </p:nvPr>
        </p:nvSpPr>
        <p:spPr>
          <a:xfrm>
            <a:off x="2150746" y="5367338"/>
            <a:ext cx="658368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4" name="Google Shape;64;p32"/>
          <p:cNvSpPr txBox="1">
            <a:spLocks noGrp="1"/>
          </p:cNvSpPr>
          <p:nvPr>
            <p:ph type="dt" idx="10"/>
          </p:nvPr>
        </p:nvSpPr>
        <p:spPr>
          <a:xfrm>
            <a:off x="548640" y="6356351"/>
            <a:ext cx="2560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Google Shape;65;p32"/>
          <p:cNvSpPr txBox="1">
            <a:spLocks noGrp="1"/>
          </p:cNvSpPr>
          <p:nvPr>
            <p:ph type="ftr" idx="11"/>
          </p:nvPr>
        </p:nvSpPr>
        <p:spPr>
          <a:xfrm>
            <a:off x="6934200" y="6356351"/>
            <a:ext cx="34747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Google Shape;66;p32"/>
          <p:cNvSpPr txBox="1">
            <a:spLocks noGrp="1"/>
          </p:cNvSpPr>
          <p:nvPr>
            <p:ph type="sldNum" idx="12"/>
          </p:nvPr>
        </p:nvSpPr>
        <p:spPr>
          <a:xfrm>
            <a:off x="7863840" y="6356351"/>
            <a:ext cx="2560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3"/>
          <p:cNvSpPr txBox="1">
            <a:spLocks noGrp="1"/>
          </p:cNvSpPr>
          <p:nvPr>
            <p:ph type="title"/>
          </p:nvPr>
        </p:nvSpPr>
        <p:spPr>
          <a:xfrm>
            <a:off x="548640" y="274638"/>
            <a:ext cx="987552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3"/>
          <p:cNvSpPr txBox="1">
            <a:spLocks noGrp="1"/>
          </p:cNvSpPr>
          <p:nvPr>
            <p:ph type="body" idx="1"/>
          </p:nvPr>
        </p:nvSpPr>
        <p:spPr>
          <a:xfrm>
            <a:off x="548640" y="1600201"/>
            <a:ext cx="987552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8" name="Google Shape;8;p23" descr="C:\Users\DHSH\Desktop\backup\work\Swabhav Techlabs\Landing Page\corejava\images\uploads\swabhav logo.png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457200" y="6248400"/>
            <a:ext cx="1719262" cy="458287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p23"/>
          <p:cNvSpPr txBox="1"/>
          <p:nvPr/>
        </p:nvSpPr>
        <p:spPr>
          <a:xfrm>
            <a:off x="7315200" y="6400800"/>
            <a:ext cx="3320140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900"/>
              <a:buFont typeface="Calibri"/>
              <a:buNone/>
            </a:pPr>
            <a:r>
              <a:rPr lang="en-US" sz="900" b="0" i="0" u="none" strike="noStrike" cap="none">
                <a:solidFill>
                  <a:srgbClr val="8C8C8C"/>
                </a:solidFill>
                <a:latin typeface="Calibri"/>
                <a:ea typeface="Calibri"/>
                <a:cs typeface="Calibri"/>
                <a:sym typeface="Calibri"/>
              </a:rPr>
              <a:t>Confidential. Copyright © Swabhav Techlabs. All rights reserved.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86;p13">
            <a:extLst>
              <a:ext uri="{FF2B5EF4-FFF2-40B4-BE49-F238E27FC236}">
                <a16:creationId xmlns:a16="http://schemas.microsoft.com/office/drawing/2014/main" id="{28B6A9C9-7010-4845-9273-4776265727B3}"/>
              </a:ext>
            </a:extLst>
          </p:cNvPr>
          <p:cNvSpPr txBox="1">
            <a:spLocks/>
          </p:cNvSpPr>
          <p:nvPr/>
        </p:nvSpPr>
        <p:spPr>
          <a:xfrm>
            <a:off x="1489106" y="1223976"/>
            <a:ext cx="7688100" cy="21065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6000" b="1" dirty="0"/>
              <a:t>MEMENTO DESIGN PATTERN</a:t>
            </a:r>
          </a:p>
        </p:txBody>
      </p:sp>
      <p:sp>
        <p:nvSpPr>
          <p:cNvPr id="3" name="Google Shape;86;p13">
            <a:extLst>
              <a:ext uri="{FF2B5EF4-FFF2-40B4-BE49-F238E27FC236}">
                <a16:creationId xmlns:a16="http://schemas.microsoft.com/office/drawing/2014/main" id="{893FD741-EE1D-4928-8646-CD8B55A4CC5A}"/>
              </a:ext>
            </a:extLst>
          </p:cNvPr>
          <p:cNvSpPr txBox="1">
            <a:spLocks/>
          </p:cNvSpPr>
          <p:nvPr/>
        </p:nvSpPr>
        <p:spPr>
          <a:xfrm>
            <a:off x="1531309" y="4202724"/>
            <a:ext cx="7688100" cy="10023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4000" b="1" dirty="0"/>
              <a:t>By:- Deepak Gupta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8;p15">
            <a:extLst>
              <a:ext uri="{FF2B5EF4-FFF2-40B4-BE49-F238E27FC236}">
                <a16:creationId xmlns:a16="http://schemas.microsoft.com/office/drawing/2014/main" id="{4A513571-57E6-4F8C-B7AE-766CB51B8175}"/>
              </a:ext>
            </a:extLst>
          </p:cNvPr>
          <p:cNvSpPr txBox="1">
            <a:spLocks/>
          </p:cNvSpPr>
          <p:nvPr/>
        </p:nvSpPr>
        <p:spPr>
          <a:xfrm>
            <a:off x="558838" y="533899"/>
            <a:ext cx="7688700" cy="6789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4000" dirty="0"/>
              <a:t>EXECUTION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76E7C70-17E5-4A37-B3CC-76CB3FB4DF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787" y="1341511"/>
            <a:ext cx="5719690" cy="4595055"/>
          </a:xfrm>
          <a:prstGeom prst="rect">
            <a:avLst/>
          </a:prstGeom>
        </p:spPr>
      </p:pic>
      <p:sp>
        <p:nvSpPr>
          <p:cNvPr id="10" name="Google Shape;98;p15">
            <a:extLst>
              <a:ext uri="{FF2B5EF4-FFF2-40B4-BE49-F238E27FC236}">
                <a16:creationId xmlns:a16="http://schemas.microsoft.com/office/drawing/2014/main" id="{04545325-D0B7-4CC8-A19E-D9D3986A81A8}"/>
              </a:ext>
            </a:extLst>
          </p:cNvPr>
          <p:cNvSpPr txBox="1">
            <a:spLocks/>
          </p:cNvSpPr>
          <p:nvPr/>
        </p:nvSpPr>
        <p:spPr>
          <a:xfrm>
            <a:off x="6654859" y="1341511"/>
            <a:ext cx="3957055" cy="6813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800" dirty="0"/>
              <a:t>OUTPUT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59A1A54-996C-48FB-A260-4673F5CFBB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5372" y="2151490"/>
            <a:ext cx="3215641" cy="3364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3945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8;p15">
            <a:extLst>
              <a:ext uri="{FF2B5EF4-FFF2-40B4-BE49-F238E27FC236}">
                <a16:creationId xmlns:a16="http://schemas.microsoft.com/office/drawing/2014/main" id="{4A513571-57E6-4F8C-B7AE-766CB51B8175}"/>
              </a:ext>
            </a:extLst>
          </p:cNvPr>
          <p:cNvSpPr txBox="1">
            <a:spLocks/>
          </p:cNvSpPr>
          <p:nvPr/>
        </p:nvSpPr>
        <p:spPr>
          <a:xfrm>
            <a:off x="558837" y="533899"/>
            <a:ext cx="8627365" cy="6789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4000" dirty="0"/>
              <a:t>Some Known Uses of MEMENTO</a:t>
            </a:r>
          </a:p>
        </p:txBody>
      </p:sp>
      <p:sp>
        <p:nvSpPr>
          <p:cNvPr id="4" name="Google Shape;98;p15">
            <a:extLst>
              <a:ext uri="{FF2B5EF4-FFF2-40B4-BE49-F238E27FC236}">
                <a16:creationId xmlns:a16="http://schemas.microsoft.com/office/drawing/2014/main" id="{1E9204A0-8103-4FFE-A0C4-0849E355F768}"/>
              </a:ext>
            </a:extLst>
          </p:cNvPr>
          <p:cNvSpPr txBox="1">
            <a:spLocks/>
          </p:cNvSpPr>
          <p:nvPr/>
        </p:nvSpPr>
        <p:spPr>
          <a:xfrm>
            <a:off x="884195" y="1560841"/>
            <a:ext cx="7688700" cy="6789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800" dirty="0"/>
              <a:t>DATABASE TRANSACTIONS</a:t>
            </a:r>
          </a:p>
        </p:txBody>
      </p:sp>
      <p:sp>
        <p:nvSpPr>
          <p:cNvPr id="6" name="Google Shape;225;p33">
            <a:extLst>
              <a:ext uri="{FF2B5EF4-FFF2-40B4-BE49-F238E27FC236}">
                <a16:creationId xmlns:a16="http://schemas.microsoft.com/office/drawing/2014/main" id="{B30E9743-A83B-4ABE-BCEC-1CB733662F43}"/>
              </a:ext>
            </a:extLst>
          </p:cNvPr>
          <p:cNvSpPr txBox="1">
            <a:spLocks/>
          </p:cNvSpPr>
          <p:nvPr/>
        </p:nvSpPr>
        <p:spPr>
          <a:xfrm>
            <a:off x="884194" y="2239802"/>
            <a:ext cx="8627365" cy="33591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311150">
              <a:lnSpc>
                <a:spcPct val="125454"/>
              </a:lnSpc>
              <a:buSzPts val="1300"/>
              <a:buFont typeface="Arial"/>
              <a:buChar char="●"/>
            </a:pPr>
            <a:r>
              <a:rPr lang="en-GB" sz="1800" dirty="0"/>
              <a:t>Transactions are operations on the database that occur in an </a:t>
            </a:r>
            <a:r>
              <a:rPr lang="en-GB" sz="1800" b="1" dirty="0"/>
              <a:t>atomic</a:t>
            </a:r>
            <a:r>
              <a:rPr lang="en-GB" sz="1800" dirty="0"/>
              <a:t>, </a:t>
            </a:r>
            <a:r>
              <a:rPr lang="en-GB" sz="1800" b="1" dirty="0"/>
              <a:t>consistent</a:t>
            </a:r>
            <a:r>
              <a:rPr lang="en-GB" sz="1800" dirty="0"/>
              <a:t>, </a:t>
            </a:r>
            <a:r>
              <a:rPr lang="en-GB" sz="1800" b="1" dirty="0"/>
              <a:t>isolated </a:t>
            </a:r>
            <a:r>
              <a:rPr lang="en-GB" sz="1800" dirty="0"/>
              <a:t>and </a:t>
            </a:r>
            <a:r>
              <a:rPr lang="en-GB" sz="1800" b="1" dirty="0"/>
              <a:t>durable </a:t>
            </a:r>
            <a:r>
              <a:rPr lang="en-GB" sz="1800" dirty="0"/>
              <a:t>fashion</a:t>
            </a:r>
            <a:r>
              <a:rPr lang="en-GB" sz="1800" b="1" dirty="0"/>
              <a:t>.</a:t>
            </a:r>
          </a:p>
          <a:p>
            <a:pPr marL="457200" indent="-311150">
              <a:lnSpc>
                <a:spcPct val="125454"/>
              </a:lnSpc>
              <a:buSzPts val="1300"/>
              <a:buFont typeface="Arial"/>
              <a:buChar char="●"/>
            </a:pPr>
            <a:r>
              <a:rPr lang="en-GB" sz="1800" dirty="0"/>
              <a:t>A transaction consists of many operation, if one operation fails, whole transaction should fail too, and the changes should be reverted.</a:t>
            </a:r>
          </a:p>
          <a:p>
            <a:pPr marL="457200" indent="-311150">
              <a:lnSpc>
                <a:spcPct val="125454"/>
              </a:lnSpc>
              <a:buSzPts val="1300"/>
              <a:buFont typeface="Arial"/>
              <a:buChar char="●"/>
            </a:pPr>
            <a:r>
              <a:rPr lang="en-GB" sz="1800" dirty="0"/>
              <a:t>After each operation a new Memento is created, saving the changes made using it. When an operation is failed, these Memento is used to revert back the changes made.</a:t>
            </a:r>
          </a:p>
          <a:p>
            <a:pPr marL="457200" indent="-311150">
              <a:lnSpc>
                <a:spcPct val="125454"/>
              </a:lnSpc>
              <a:buSzPts val="1300"/>
              <a:buFont typeface="Arial"/>
              <a:buChar char="●"/>
            </a:pPr>
            <a:r>
              <a:rPr lang="en-GB" sz="1800" dirty="0"/>
              <a:t>Fresh caretaker can be used for each transaction, number of operations dynamically limit the number of mementos.</a:t>
            </a:r>
          </a:p>
        </p:txBody>
      </p:sp>
    </p:spTree>
    <p:extLst>
      <p:ext uri="{BB962C8B-B14F-4D97-AF65-F5344CB8AC3E}">
        <p14:creationId xmlns:p14="http://schemas.microsoft.com/office/powerpoint/2010/main" val="34846258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8;p15">
            <a:extLst>
              <a:ext uri="{FF2B5EF4-FFF2-40B4-BE49-F238E27FC236}">
                <a16:creationId xmlns:a16="http://schemas.microsoft.com/office/drawing/2014/main" id="{4A513571-57E6-4F8C-B7AE-766CB51B8175}"/>
              </a:ext>
            </a:extLst>
          </p:cNvPr>
          <p:cNvSpPr txBox="1">
            <a:spLocks/>
          </p:cNvSpPr>
          <p:nvPr/>
        </p:nvSpPr>
        <p:spPr>
          <a:xfrm>
            <a:off x="558837" y="533899"/>
            <a:ext cx="8627365" cy="6789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4000" dirty="0"/>
              <a:t>Some Known Uses of MEMENTO</a:t>
            </a:r>
          </a:p>
        </p:txBody>
      </p:sp>
      <p:sp>
        <p:nvSpPr>
          <p:cNvPr id="4" name="Google Shape;98;p15">
            <a:extLst>
              <a:ext uri="{FF2B5EF4-FFF2-40B4-BE49-F238E27FC236}">
                <a16:creationId xmlns:a16="http://schemas.microsoft.com/office/drawing/2014/main" id="{1E9204A0-8103-4FFE-A0C4-0849E355F768}"/>
              </a:ext>
            </a:extLst>
          </p:cNvPr>
          <p:cNvSpPr txBox="1">
            <a:spLocks/>
          </p:cNvSpPr>
          <p:nvPr/>
        </p:nvSpPr>
        <p:spPr>
          <a:xfrm>
            <a:off x="884195" y="1560841"/>
            <a:ext cx="3758143" cy="6789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800" dirty="0"/>
              <a:t>UNDO and REDO</a:t>
            </a:r>
          </a:p>
        </p:txBody>
      </p:sp>
      <p:sp>
        <p:nvSpPr>
          <p:cNvPr id="5" name="Google Shape;231;p34">
            <a:extLst>
              <a:ext uri="{FF2B5EF4-FFF2-40B4-BE49-F238E27FC236}">
                <a16:creationId xmlns:a16="http://schemas.microsoft.com/office/drawing/2014/main" id="{EC31CC34-A173-4568-9D87-DE4366FB11E7}"/>
              </a:ext>
            </a:extLst>
          </p:cNvPr>
          <p:cNvSpPr txBox="1">
            <a:spLocks/>
          </p:cNvSpPr>
          <p:nvPr/>
        </p:nvSpPr>
        <p:spPr>
          <a:xfrm>
            <a:off x="884194" y="2357097"/>
            <a:ext cx="4700680" cy="26087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311150">
              <a:buSzPts val="1300"/>
              <a:buFont typeface="Arial"/>
              <a:buChar char="●"/>
            </a:pPr>
            <a:r>
              <a:rPr lang="en-GB" sz="1800" dirty="0"/>
              <a:t>Used to rectify mistakes.</a:t>
            </a:r>
          </a:p>
          <a:p>
            <a:pPr marL="457200" indent="-311150">
              <a:buSzPts val="1300"/>
              <a:buFont typeface="Arial"/>
              <a:buChar char="●"/>
            </a:pPr>
            <a:endParaRPr lang="en-GB" sz="1800" dirty="0"/>
          </a:p>
          <a:p>
            <a:pPr marL="457200" indent="-311150">
              <a:buSzPts val="1300"/>
              <a:buFont typeface="Arial"/>
              <a:buChar char="●"/>
            </a:pPr>
            <a:r>
              <a:rPr lang="en-GB" sz="1800" dirty="0"/>
              <a:t>State contains data of the current state of the application.</a:t>
            </a:r>
          </a:p>
          <a:p>
            <a:pPr marL="146050">
              <a:lnSpc>
                <a:spcPct val="125454"/>
              </a:lnSpc>
              <a:buSzPts val="1300"/>
            </a:pPr>
            <a:endParaRPr lang="en-GB" sz="1800" dirty="0"/>
          </a:p>
          <a:p>
            <a:pPr marL="457200" indent="-311150">
              <a:lnSpc>
                <a:spcPct val="125454"/>
              </a:lnSpc>
              <a:buSzPts val="1300"/>
              <a:buFont typeface="Arial"/>
              <a:buChar char="●"/>
            </a:pPr>
            <a:r>
              <a:rPr lang="en-GB" sz="1800" dirty="0"/>
              <a:t>The context of application is saved as state.</a:t>
            </a:r>
          </a:p>
          <a:p>
            <a:pPr marL="457200">
              <a:spcAft>
                <a:spcPts val="1600"/>
              </a:spcAft>
            </a:pPr>
            <a:endParaRPr lang="en-GB" sz="1800" dirty="0"/>
          </a:p>
        </p:txBody>
      </p:sp>
      <p:pic>
        <p:nvPicPr>
          <p:cNvPr id="7" name="Google Shape;232;p34" descr="Image result for undo and redo">
            <a:extLst>
              <a:ext uri="{FF2B5EF4-FFF2-40B4-BE49-F238E27FC236}">
                <a16:creationId xmlns:a16="http://schemas.microsoft.com/office/drawing/2014/main" id="{772BDD89-283B-4D26-BA5E-EA1FC19CC2B3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61649" y="1800665"/>
            <a:ext cx="3758143" cy="327777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491748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8;p15">
            <a:extLst>
              <a:ext uri="{FF2B5EF4-FFF2-40B4-BE49-F238E27FC236}">
                <a16:creationId xmlns:a16="http://schemas.microsoft.com/office/drawing/2014/main" id="{4A513571-57E6-4F8C-B7AE-766CB51B8175}"/>
              </a:ext>
            </a:extLst>
          </p:cNvPr>
          <p:cNvSpPr txBox="1">
            <a:spLocks/>
          </p:cNvSpPr>
          <p:nvPr/>
        </p:nvSpPr>
        <p:spPr>
          <a:xfrm>
            <a:off x="729450" y="829321"/>
            <a:ext cx="7688700" cy="6789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200" dirty="0"/>
              <a:t>PROS and CONS of MEMENTO</a:t>
            </a:r>
          </a:p>
        </p:txBody>
      </p:sp>
      <p:sp>
        <p:nvSpPr>
          <p:cNvPr id="4" name="Google Shape;238;p35">
            <a:extLst>
              <a:ext uri="{FF2B5EF4-FFF2-40B4-BE49-F238E27FC236}">
                <a16:creationId xmlns:a16="http://schemas.microsoft.com/office/drawing/2014/main" id="{9017355A-AA66-41D1-BD42-7F3EE8BA9333}"/>
              </a:ext>
            </a:extLst>
          </p:cNvPr>
          <p:cNvSpPr txBox="1">
            <a:spLocks/>
          </p:cNvSpPr>
          <p:nvPr/>
        </p:nvSpPr>
        <p:spPr>
          <a:xfrm>
            <a:off x="729450" y="1508283"/>
            <a:ext cx="4967965" cy="40545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1800" dirty="0"/>
              <a:t>PROS</a:t>
            </a:r>
          </a:p>
          <a:p>
            <a:pPr marL="457200" indent="-311150" algn="just">
              <a:spcBef>
                <a:spcPts val="1600"/>
              </a:spcBef>
              <a:buSzPts val="1300"/>
              <a:buFont typeface="Arial"/>
              <a:buChar char="●"/>
            </a:pPr>
            <a:r>
              <a:rPr lang="en-GB" sz="1800" dirty="0"/>
              <a:t>Provides a way of recording the internal state of an object in a separate object without violating encapsulation.</a:t>
            </a:r>
          </a:p>
          <a:p>
            <a:pPr marL="457200" indent="-311150" algn="just">
              <a:spcBef>
                <a:spcPts val="1600"/>
              </a:spcBef>
              <a:buSzPts val="1300"/>
              <a:buFont typeface="Arial"/>
              <a:buChar char="●"/>
            </a:pPr>
            <a:endParaRPr lang="en-GB" sz="1800" dirty="0"/>
          </a:p>
          <a:p>
            <a:pPr marL="457200" indent="-311150" algn="just">
              <a:buSzPts val="1300"/>
              <a:buFont typeface="Arial"/>
              <a:buChar char="●"/>
            </a:pPr>
            <a:r>
              <a:rPr lang="en-GB" sz="1800" dirty="0"/>
              <a:t>Eliminates the need of multiple creation of the same object(redundancy) for the sole purpose of saving its state.</a:t>
            </a:r>
          </a:p>
          <a:p>
            <a:pPr marL="457200" indent="-311150" algn="just">
              <a:buSzPts val="1300"/>
              <a:buFont typeface="Arial"/>
              <a:buChar char="●"/>
            </a:pPr>
            <a:endParaRPr lang="en-GB" sz="1800" dirty="0"/>
          </a:p>
          <a:p>
            <a:pPr marL="457200" indent="-311150" algn="just">
              <a:buSzPts val="1300"/>
              <a:buFont typeface="Arial"/>
              <a:buChar char="●"/>
            </a:pPr>
            <a:r>
              <a:rPr lang="en-GB" sz="1800" dirty="0"/>
              <a:t>Provides flexibility of going forward and backward in state timeline.</a:t>
            </a:r>
          </a:p>
        </p:txBody>
      </p:sp>
      <p:sp>
        <p:nvSpPr>
          <p:cNvPr id="6" name="Google Shape;239;p35">
            <a:extLst>
              <a:ext uri="{FF2B5EF4-FFF2-40B4-BE49-F238E27FC236}">
                <a16:creationId xmlns:a16="http://schemas.microsoft.com/office/drawing/2014/main" id="{90BA0201-6ED7-4062-AE16-93EF8AAD0EA0}"/>
              </a:ext>
            </a:extLst>
          </p:cNvPr>
          <p:cNvSpPr txBox="1">
            <a:spLocks/>
          </p:cNvSpPr>
          <p:nvPr/>
        </p:nvSpPr>
        <p:spPr>
          <a:xfrm>
            <a:off x="5866228" y="1508283"/>
            <a:ext cx="4377122" cy="312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1800" dirty="0"/>
              <a:t>CONS</a:t>
            </a:r>
          </a:p>
          <a:p>
            <a:pPr marL="457200" indent="-311150" algn="just">
              <a:spcBef>
                <a:spcPts val="1600"/>
              </a:spcBef>
              <a:buSzPts val="1300"/>
              <a:buFont typeface="Arial"/>
              <a:buChar char="●"/>
            </a:pPr>
            <a:r>
              <a:rPr lang="en-GB" sz="1800" dirty="0"/>
              <a:t>Saving and restoring the state may be time consuming.</a:t>
            </a:r>
          </a:p>
          <a:p>
            <a:pPr marL="457200" indent="-311150" algn="just">
              <a:spcBef>
                <a:spcPts val="1600"/>
              </a:spcBef>
              <a:buSzPts val="1300"/>
              <a:buFont typeface="Arial"/>
              <a:buChar char="●"/>
            </a:pPr>
            <a:r>
              <a:rPr lang="en-GB" sz="1800" dirty="0"/>
              <a:t>If Originator object is very huge then Memento object size will also be huge and thus use a lot of memory.</a:t>
            </a:r>
          </a:p>
        </p:txBody>
      </p:sp>
    </p:spTree>
    <p:extLst>
      <p:ext uri="{BB962C8B-B14F-4D97-AF65-F5344CB8AC3E}">
        <p14:creationId xmlns:p14="http://schemas.microsoft.com/office/powerpoint/2010/main" val="12356279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78;p42">
            <a:extLst>
              <a:ext uri="{FF2B5EF4-FFF2-40B4-BE49-F238E27FC236}">
                <a16:creationId xmlns:a16="http://schemas.microsoft.com/office/drawing/2014/main" id="{D85AD69E-D9D4-4944-84C4-0E0231175558}"/>
              </a:ext>
            </a:extLst>
          </p:cNvPr>
          <p:cNvSpPr txBox="1"/>
          <p:nvPr/>
        </p:nvSpPr>
        <p:spPr>
          <a:xfrm>
            <a:off x="1664850" y="2413800"/>
            <a:ext cx="7643100" cy="20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>
                <a:solidFill>
                  <a:schemeClr val="tx1"/>
                </a:solidFill>
                <a:latin typeface="Algerian" panose="04020705040A02060702" pitchFamily="82" charset="0"/>
                <a:ea typeface="Caveat"/>
                <a:cs typeface="Caveat"/>
                <a:sym typeface="Caveat"/>
              </a:rPr>
              <a:t>THANK YOU..!!</a:t>
            </a:r>
          </a:p>
        </p:txBody>
      </p:sp>
    </p:spTree>
    <p:extLst>
      <p:ext uri="{BB962C8B-B14F-4D97-AF65-F5344CB8AC3E}">
        <p14:creationId xmlns:p14="http://schemas.microsoft.com/office/powerpoint/2010/main" val="3788670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2;p14">
            <a:extLst>
              <a:ext uri="{FF2B5EF4-FFF2-40B4-BE49-F238E27FC236}">
                <a16:creationId xmlns:a16="http://schemas.microsoft.com/office/drawing/2014/main" id="{CBF436FD-DAD5-4D92-87BB-E68B56B7D1F2}"/>
              </a:ext>
            </a:extLst>
          </p:cNvPr>
          <p:cNvSpPr txBox="1">
            <a:spLocks/>
          </p:cNvSpPr>
          <p:nvPr/>
        </p:nvSpPr>
        <p:spPr>
          <a:xfrm>
            <a:off x="729450" y="1318649"/>
            <a:ext cx="7688700" cy="6508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3200" b="1" dirty="0"/>
              <a:t>What is MEMENTO Design Pattern?</a:t>
            </a:r>
          </a:p>
        </p:txBody>
      </p:sp>
      <p:sp>
        <p:nvSpPr>
          <p:cNvPr id="5" name="Google Shape;93;p14">
            <a:extLst>
              <a:ext uri="{FF2B5EF4-FFF2-40B4-BE49-F238E27FC236}">
                <a16:creationId xmlns:a16="http://schemas.microsoft.com/office/drawing/2014/main" id="{331D1AB1-78B4-4500-ABB1-9C04AD6048A7}"/>
              </a:ext>
            </a:extLst>
          </p:cNvPr>
          <p:cNvSpPr txBox="1">
            <a:spLocks/>
          </p:cNvSpPr>
          <p:nvPr/>
        </p:nvSpPr>
        <p:spPr>
          <a:xfrm>
            <a:off x="858129" y="2362118"/>
            <a:ext cx="8721969" cy="28288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317500" algn="just">
              <a:lnSpc>
                <a:spcPct val="150000"/>
              </a:lnSpc>
              <a:buSzPts val="1400"/>
              <a:buFont typeface="Arial"/>
              <a:buChar char="●"/>
            </a:pPr>
            <a:r>
              <a:rPr lang="en-GB" sz="2000" dirty="0"/>
              <a:t>This design pattern is classified as a behavioral design pattern.</a:t>
            </a:r>
          </a:p>
          <a:p>
            <a:pPr marL="457200" indent="-317500" algn="just">
              <a:buSzPts val="1400"/>
              <a:buFont typeface="Arial"/>
              <a:buChar char="●"/>
            </a:pPr>
            <a:r>
              <a:rPr lang="en-GB" sz="2000" dirty="0"/>
              <a:t>The behavioral design patterns describe how a group of objects cooperate to perform a task that no single object can carry out.</a:t>
            </a:r>
          </a:p>
          <a:p>
            <a:pPr marL="457200" indent="-317500" algn="just">
              <a:spcBef>
                <a:spcPts val="1000"/>
              </a:spcBef>
              <a:spcAft>
                <a:spcPts val="1600"/>
              </a:spcAft>
              <a:buSzPts val="1400"/>
              <a:buFont typeface="Arial"/>
              <a:buChar char="●"/>
            </a:pPr>
            <a:r>
              <a:rPr lang="en-GB" sz="2000" dirty="0"/>
              <a:t>This design pattern is used to restore the state of an object to a previous state. It allows to capture and externalize an object’s internal state so that this can be used while restoring, without violating encapsulation.</a:t>
            </a:r>
          </a:p>
        </p:txBody>
      </p:sp>
    </p:spTree>
    <p:extLst>
      <p:ext uri="{BB962C8B-B14F-4D97-AF65-F5344CB8AC3E}">
        <p14:creationId xmlns:p14="http://schemas.microsoft.com/office/powerpoint/2010/main" val="1153122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8;p15">
            <a:extLst>
              <a:ext uri="{FF2B5EF4-FFF2-40B4-BE49-F238E27FC236}">
                <a16:creationId xmlns:a16="http://schemas.microsoft.com/office/drawing/2014/main" id="{A14BE59C-6B36-4097-9BB6-9FFE9237CB86}"/>
              </a:ext>
            </a:extLst>
          </p:cNvPr>
          <p:cNvSpPr txBox="1">
            <a:spLocks/>
          </p:cNvSpPr>
          <p:nvPr/>
        </p:nvSpPr>
        <p:spPr>
          <a:xfrm>
            <a:off x="729450" y="711883"/>
            <a:ext cx="7688700" cy="6789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200" dirty="0"/>
              <a:t>MOTIVATION</a:t>
            </a:r>
          </a:p>
        </p:txBody>
      </p:sp>
      <p:sp>
        <p:nvSpPr>
          <p:cNvPr id="3" name="Google Shape;99;p15">
            <a:extLst>
              <a:ext uri="{FF2B5EF4-FFF2-40B4-BE49-F238E27FC236}">
                <a16:creationId xmlns:a16="http://schemas.microsoft.com/office/drawing/2014/main" id="{1399607A-1B3C-4545-9212-70183F2ADA97}"/>
              </a:ext>
            </a:extLst>
          </p:cNvPr>
          <p:cNvSpPr txBox="1">
            <a:spLocks/>
          </p:cNvSpPr>
          <p:nvPr/>
        </p:nvSpPr>
        <p:spPr>
          <a:xfrm>
            <a:off x="729450" y="1564290"/>
            <a:ext cx="9513900" cy="42423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311150" algn="just">
              <a:buSzPts val="1300"/>
              <a:buFont typeface="Arial"/>
              <a:buChar char="●"/>
            </a:pPr>
            <a:r>
              <a:rPr lang="en-GB" sz="1800" dirty="0"/>
              <a:t>Sometimes it is necessary to record the internal state of an object</a:t>
            </a:r>
          </a:p>
          <a:p>
            <a:pPr marL="914400" lvl="1" indent="-311150" algn="just">
              <a:buSzPts val="1300"/>
              <a:buFont typeface="Arial"/>
              <a:buChar char="○"/>
            </a:pPr>
            <a:r>
              <a:rPr lang="en-GB" sz="1800" dirty="0"/>
              <a:t>This is required when implementing checkpoints and undo certain mechanisms.</a:t>
            </a:r>
          </a:p>
          <a:p>
            <a:pPr marL="914400" lvl="1" indent="-311150" algn="just">
              <a:buSzPts val="1300"/>
              <a:buFont typeface="Arial"/>
              <a:buChar char="○"/>
            </a:pPr>
            <a:r>
              <a:rPr lang="en-GB" sz="1800" dirty="0"/>
              <a:t>Exposing this internal state leads to violation of encapsulation which in turn leads to compromising the application’s reliability and extensibility.</a:t>
            </a:r>
          </a:p>
          <a:p>
            <a:pPr marL="457200" indent="-311150" algn="just">
              <a:spcBef>
                <a:spcPts val="1000"/>
              </a:spcBef>
              <a:buSzPts val="1300"/>
              <a:buFont typeface="Arial"/>
              <a:buChar char="●"/>
            </a:pPr>
            <a:r>
              <a:rPr lang="en-GB" sz="1800" dirty="0"/>
              <a:t>A memento is an object that stores a snapshot of the internal state of another object - the memento’s originator.</a:t>
            </a:r>
          </a:p>
          <a:p>
            <a:pPr marL="914400" lvl="1" indent="-311150" algn="just">
              <a:buSzPts val="1300"/>
              <a:buFont typeface="Arial"/>
              <a:buChar char="○"/>
            </a:pPr>
            <a:r>
              <a:rPr lang="en-GB" sz="1800" dirty="0"/>
              <a:t>The undo</a:t>
            </a:r>
            <a:r>
              <a:rPr lang="en-GB" sz="1800" b="1" dirty="0"/>
              <a:t> </a:t>
            </a:r>
            <a:r>
              <a:rPr lang="en-GB" sz="1800" dirty="0"/>
              <a:t>mechanism will request memento from the originator when it needs to checkpoint the originator’s state.</a:t>
            </a:r>
          </a:p>
          <a:p>
            <a:pPr marL="914400" lvl="1" indent="-311150" algn="just">
              <a:buSzPts val="1300"/>
              <a:buFont typeface="Arial"/>
              <a:buChar char="○"/>
            </a:pPr>
            <a:r>
              <a:rPr lang="en-GB" sz="1800" dirty="0"/>
              <a:t>The originator initializes the memento with information that characterizes its current state.</a:t>
            </a:r>
          </a:p>
          <a:p>
            <a:pPr marL="914400" lvl="1" indent="-311150" algn="just">
              <a:buSzPts val="1300"/>
              <a:buFont typeface="Arial"/>
              <a:buChar char="○"/>
            </a:pPr>
            <a:r>
              <a:rPr lang="en-GB" sz="1800" dirty="0"/>
              <a:t>Only originator can store and retrieve information from the memento. For other objects, the memento is “opaque”.</a:t>
            </a:r>
          </a:p>
        </p:txBody>
      </p:sp>
    </p:spTree>
    <p:extLst>
      <p:ext uri="{BB962C8B-B14F-4D97-AF65-F5344CB8AC3E}">
        <p14:creationId xmlns:p14="http://schemas.microsoft.com/office/powerpoint/2010/main" val="898570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8;p15">
            <a:extLst>
              <a:ext uri="{FF2B5EF4-FFF2-40B4-BE49-F238E27FC236}">
                <a16:creationId xmlns:a16="http://schemas.microsoft.com/office/drawing/2014/main" id="{AB7BC988-8C9E-4B2A-BF0D-E0D565ED97A6}"/>
              </a:ext>
            </a:extLst>
          </p:cNvPr>
          <p:cNvSpPr txBox="1">
            <a:spLocks/>
          </p:cNvSpPr>
          <p:nvPr/>
        </p:nvSpPr>
        <p:spPr>
          <a:xfrm>
            <a:off x="729450" y="829321"/>
            <a:ext cx="7688700" cy="6789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200" dirty="0"/>
              <a:t>PARTICIPANTS</a:t>
            </a:r>
          </a:p>
        </p:txBody>
      </p:sp>
      <p:sp>
        <p:nvSpPr>
          <p:cNvPr id="5" name="Google Shape;144;p20">
            <a:extLst>
              <a:ext uri="{FF2B5EF4-FFF2-40B4-BE49-F238E27FC236}">
                <a16:creationId xmlns:a16="http://schemas.microsoft.com/office/drawing/2014/main" id="{24AF7D67-1EB8-4119-B041-FE4C4947462B}"/>
              </a:ext>
            </a:extLst>
          </p:cNvPr>
          <p:cNvSpPr txBox="1">
            <a:spLocks/>
          </p:cNvSpPr>
          <p:nvPr/>
        </p:nvSpPr>
        <p:spPr>
          <a:xfrm>
            <a:off x="729450" y="2614623"/>
            <a:ext cx="9314882" cy="307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317500" algn="just">
              <a:spcBef>
                <a:spcPts val="1000"/>
              </a:spcBef>
              <a:buSzPts val="1400"/>
              <a:buFont typeface="Arial"/>
              <a:buChar char="●"/>
            </a:pPr>
            <a:r>
              <a:rPr lang="en-GB" sz="2000" b="1" dirty="0"/>
              <a:t>Originator </a:t>
            </a:r>
            <a:endParaRPr lang="en-GB" b="1" dirty="0"/>
          </a:p>
          <a:p>
            <a:pPr marL="457200" indent="-311150" algn="just">
              <a:buSzPts val="1300"/>
              <a:buFont typeface="Arial"/>
              <a:buChar char="●"/>
            </a:pPr>
            <a:r>
              <a:rPr lang="en-GB" sz="1800" dirty="0"/>
              <a:t>creates a memento containing a snapshot of its current internal state. </a:t>
            </a:r>
          </a:p>
          <a:p>
            <a:pPr marL="457200" indent="-311150" algn="just">
              <a:buSzPts val="1300"/>
              <a:buFont typeface="Arial"/>
              <a:buChar char="●"/>
            </a:pPr>
            <a:r>
              <a:rPr lang="en-GB" sz="1800" dirty="0"/>
              <a:t>uses the memento to restore the internal state.</a:t>
            </a:r>
          </a:p>
          <a:p>
            <a:pPr marL="457200" indent="-311150" algn="just">
              <a:buSzPts val="1300"/>
              <a:buFont typeface="Arial"/>
              <a:buChar char="●"/>
            </a:pPr>
            <a:r>
              <a:rPr lang="en-GB" sz="1800" dirty="0"/>
              <a:t>only the originator that produced the memento would be permitted to access the memento's internal state. </a:t>
            </a:r>
          </a:p>
          <a:p>
            <a:pPr marL="457200" indent="-317500" algn="just">
              <a:spcBef>
                <a:spcPts val="1000"/>
              </a:spcBef>
              <a:buSzPts val="1400"/>
              <a:buFont typeface="Arial"/>
              <a:buChar char="●"/>
            </a:pPr>
            <a:r>
              <a:rPr lang="en-GB" sz="2000" b="1" dirty="0"/>
              <a:t>Caretaker</a:t>
            </a:r>
          </a:p>
          <a:p>
            <a:pPr marL="457200" indent="-311150" algn="just">
              <a:buSzPts val="1300"/>
              <a:buFont typeface="Arial"/>
              <a:buChar char="●"/>
            </a:pPr>
            <a:r>
              <a:rPr lang="en-GB" sz="1800" dirty="0"/>
              <a:t>the object that keeps track of multiple memento. Like maintaining </a:t>
            </a:r>
            <a:r>
              <a:rPr lang="en-GB" sz="1800" dirty="0" err="1"/>
              <a:t>savepoints</a:t>
            </a:r>
            <a:r>
              <a:rPr lang="en-GB" sz="1800" dirty="0"/>
              <a:t>.</a:t>
            </a:r>
          </a:p>
          <a:p>
            <a:pPr marL="457200" indent="-311150" algn="just">
              <a:buSzPts val="1300"/>
              <a:buFont typeface="Arial"/>
              <a:buChar char="●"/>
            </a:pPr>
            <a:r>
              <a:rPr lang="en-GB" sz="1800" dirty="0"/>
              <a:t>never operates on or examines the contents of a memento.</a:t>
            </a:r>
          </a:p>
          <a:p>
            <a:pPr algn="just">
              <a:spcBef>
                <a:spcPts val="1600"/>
              </a:spcBef>
            </a:pPr>
            <a:endParaRPr lang="en-GB" dirty="0"/>
          </a:p>
          <a:p>
            <a:pPr algn="just">
              <a:spcBef>
                <a:spcPts val="1600"/>
              </a:spcBef>
              <a:spcAft>
                <a:spcPts val="1600"/>
              </a:spcAft>
            </a:pPr>
            <a:endParaRPr lang="en-GB" dirty="0"/>
          </a:p>
        </p:txBody>
      </p:sp>
      <p:sp>
        <p:nvSpPr>
          <p:cNvPr id="6" name="Google Shape;144;p20">
            <a:extLst>
              <a:ext uri="{FF2B5EF4-FFF2-40B4-BE49-F238E27FC236}">
                <a16:creationId xmlns:a16="http://schemas.microsoft.com/office/drawing/2014/main" id="{3B5A9511-C6D3-47DB-9FB2-DC9C970DED79}"/>
              </a:ext>
            </a:extLst>
          </p:cNvPr>
          <p:cNvSpPr txBox="1">
            <a:spLocks/>
          </p:cNvSpPr>
          <p:nvPr/>
        </p:nvSpPr>
        <p:spPr>
          <a:xfrm>
            <a:off x="729450" y="1363893"/>
            <a:ext cx="9314882" cy="16146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317500" algn="just">
              <a:spcBef>
                <a:spcPts val="1000"/>
              </a:spcBef>
              <a:buSzPts val="1400"/>
              <a:buFont typeface="Arial"/>
              <a:buChar char="●"/>
            </a:pPr>
            <a:r>
              <a:rPr lang="en-GB" sz="2000" b="1" dirty="0"/>
              <a:t>Memento</a:t>
            </a:r>
            <a:endParaRPr lang="en-GB" b="1" dirty="0"/>
          </a:p>
          <a:p>
            <a:pPr marL="457200" indent="-311150" algn="just">
              <a:buSzPts val="1300"/>
              <a:buFont typeface="Arial"/>
              <a:buChar char="●"/>
            </a:pPr>
            <a:r>
              <a:rPr lang="en-GB" sz="1800" dirty="0"/>
              <a:t>s</a:t>
            </a:r>
            <a:r>
              <a:rPr lang="en" sz="1800" dirty="0"/>
              <a:t>tores internal state of the Originator object. The memento may store as much or as little of the originator's internal state as necessary at its originator's discretion</a:t>
            </a:r>
            <a:r>
              <a:rPr lang="en-GB" sz="1800" dirty="0"/>
              <a:t>.</a:t>
            </a:r>
          </a:p>
          <a:p>
            <a:pPr marL="457200" indent="-311150" algn="just">
              <a:buSzPts val="1300"/>
              <a:buFont typeface="Arial"/>
              <a:buChar char="●"/>
            </a:pPr>
            <a:r>
              <a:rPr lang="en-GB" sz="1800" dirty="0"/>
              <a:t>it’s just a POJO (Plain Old Java Object).</a:t>
            </a:r>
            <a:endParaRPr lang="en-GB" dirty="0"/>
          </a:p>
          <a:p>
            <a:pPr algn="just">
              <a:spcBef>
                <a:spcPts val="1600"/>
              </a:spcBef>
              <a:spcAft>
                <a:spcPts val="1600"/>
              </a:spcAft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38458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8;p15">
            <a:extLst>
              <a:ext uri="{FF2B5EF4-FFF2-40B4-BE49-F238E27FC236}">
                <a16:creationId xmlns:a16="http://schemas.microsoft.com/office/drawing/2014/main" id="{4A513571-57E6-4F8C-B7AE-766CB51B8175}"/>
              </a:ext>
            </a:extLst>
          </p:cNvPr>
          <p:cNvSpPr txBox="1">
            <a:spLocks/>
          </p:cNvSpPr>
          <p:nvPr/>
        </p:nvSpPr>
        <p:spPr>
          <a:xfrm>
            <a:off x="729450" y="829321"/>
            <a:ext cx="7688700" cy="6789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200" dirty="0"/>
              <a:t>STRUCTURE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FA9344-CD95-48FF-9359-C91B72985A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265" y="1714499"/>
            <a:ext cx="8806375" cy="4179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173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8;p15">
            <a:extLst>
              <a:ext uri="{FF2B5EF4-FFF2-40B4-BE49-F238E27FC236}">
                <a16:creationId xmlns:a16="http://schemas.microsoft.com/office/drawing/2014/main" id="{4A513571-57E6-4F8C-B7AE-766CB51B8175}"/>
              </a:ext>
            </a:extLst>
          </p:cNvPr>
          <p:cNvSpPr txBox="1">
            <a:spLocks/>
          </p:cNvSpPr>
          <p:nvPr/>
        </p:nvSpPr>
        <p:spPr>
          <a:xfrm>
            <a:off x="558838" y="533899"/>
            <a:ext cx="7688700" cy="6789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4000" dirty="0"/>
              <a:t>IMPLEMENTATION</a:t>
            </a:r>
          </a:p>
        </p:txBody>
      </p:sp>
      <p:sp>
        <p:nvSpPr>
          <p:cNvPr id="4" name="Google Shape;98;p15">
            <a:extLst>
              <a:ext uri="{FF2B5EF4-FFF2-40B4-BE49-F238E27FC236}">
                <a16:creationId xmlns:a16="http://schemas.microsoft.com/office/drawing/2014/main" id="{1E9204A0-8103-4FFE-A0C4-0849E355F768}"/>
              </a:ext>
            </a:extLst>
          </p:cNvPr>
          <p:cNvSpPr txBox="1">
            <a:spLocks/>
          </p:cNvSpPr>
          <p:nvPr/>
        </p:nvSpPr>
        <p:spPr>
          <a:xfrm>
            <a:off x="884195" y="1560841"/>
            <a:ext cx="7688700" cy="6789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800" dirty="0"/>
              <a:t>MEMENTO CLASS</a:t>
            </a:r>
          </a:p>
        </p:txBody>
      </p:sp>
      <p:sp>
        <p:nvSpPr>
          <p:cNvPr id="5" name="Google Shape;185;p27">
            <a:extLst>
              <a:ext uri="{FF2B5EF4-FFF2-40B4-BE49-F238E27FC236}">
                <a16:creationId xmlns:a16="http://schemas.microsoft.com/office/drawing/2014/main" id="{7963E6AC-A55C-4F4B-B058-DD77B033F7E5}"/>
              </a:ext>
            </a:extLst>
          </p:cNvPr>
          <p:cNvSpPr txBox="1">
            <a:spLocks/>
          </p:cNvSpPr>
          <p:nvPr/>
        </p:nvSpPr>
        <p:spPr>
          <a:xfrm>
            <a:off x="1066950" y="2370493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311150">
              <a:buSzPts val="1300"/>
              <a:buFont typeface="Arial"/>
              <a:buChar char="●"/>
            </a:pPr>
            <a:r>
              <a:rPr lang="en-GB" sz="1800" dirty="0"/>
              <a:t>Encapsulates the internal state of Originator.</a:t>
            </a:r>
            <a:br>
              <a:rPr lang="en-GB" sz="1800" dirty="0"/>
            </a:br>
            <a:endParaRPr lang="en-GB" sz="1800" dirty="0"/>
          </a:p>
          <a:p>
            <a:pPr marL="457200" indent="-311150">
              <a:buSzPts val="1300"/>
              <a:buFont typeface="Arial"/>
              <a:buChar char="●"/>
            </a:pPr>
            <a:r>
              <a:rPr lang="en-GB" sz="1800" dirty="0"/>
              <a:t>Has a constructor and state getter method.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CEA33E7-6305-43CD-8969-791D81B9DA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3858" y="1212861"/>
            <a:ext cx="4531992" cy="454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110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8;p15">
            <a:extLst>
              <a:ext uri="{FF2B5EF4-FFF2-40B4-BE49-F238E27FC236}">
                <a16:creationId xmlns:a16="http://schemas.microsoft.com/office/drawing/2014/main" id="{4A513571-57E6-4F8C-B7AE-766CB51B8175}"/>
              </a:ext>
            </a:extLst>
          </p:cNvPr>
          <p:cNvSpPr txBox="1">
            <a:spLocks/>
          </p:cNvSpPr>
          <p:nvPr/>
        </p:nvSpPr>
        <p:spPr>
          <a:xfrm>
            <a:off x="558838" y="533899"/>
            <a:ext cx="7688700" cy="6789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4000" dirty="0"/>
              <a:t>IMPLEMENTATION</a:t>
            </a:r>
          </a:p>
        </p:txBody>
      </p:sp>
      <p:sp>
        <p:nvSpPr>
          <p:cNvPr id="4" name="Google Shape;98;p15">
            <a:extLst>
              <a:ext uri="{FF2B5EF4-FFF2-40B4-BE49-F238E27FC236}">
                <a16:creationId xmlns:a16="http://schemas.microsoft.com/office/drawing/2014/main" id="{1E9204A0-8103-4FFE-A0C4-0849E355F768}"/>
              </a:ext>
            </a:extLst>
          </p:cNvPr>
          <p:cNvSpPr txBox="1">
            <a:spLocks/>
          </p:cNvSpPr>
          <p:nvPr/>
        </p:nvSpPr>
        <p:spPr>
          <a:xfrm>
            <a:off x="884195" y="1560841"/>
            <a:ext cx="7688700" cy="6789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800" dirty="0"/>
              <a:t>ORIGINATOR CLASS</a:t>
            </a:r>
          </a:p>
        </p:txBody>
      </p:sp>
      <p:sp>
        <p:nvSpPr>
          <p:cNvPr id="5" name="Google Shape;185;p27">
            <a:extLst>
              <a:ext uri="{FF2B5EF4-FFF2-40B4-BE49-F238E27FC236}">
                <a16:creationId xmlns:a16="http://schemas.microsoft.com/office/drawing/2014/main" id="{7963E6AC-A55C-4F4B-B058-DD77B033F7E5}"/>
              </a:ext>
            </a:extLst>
          </p:cNvPr>
          <p:cNvSpPr txBox="1">
            <a:spLocks/>
          </p:cNvSpPr>
          <p:nvPr/>
        </p:nvSpPr>
        <p:spPr>
          <a:xfrm>
            <a:off x="1066950" y="2370492"/>
            <a:ext cx="3774300" cy="33831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311150">
              <a:buSzPts val="1300"/>
              <a:buFont typeface="Arial"/>
              <a:buChar char="●"/>
            </a:pPr>
            <a:r>
              <a:rPr lang="en-GB" sz="1800" dirty="0"/>
              <a:t>Maintains the current state.</a:t>
            </a:r>
            <a:br>
              <a:rPr lang="en-GB" sz="1800" dirty="0"/>
            </a:br>
            <a:endParaRPr lang="en-GB" sz="1800" dirty="0"/>
          </a:p>
          <a:p>
            <a:pPr marL="457200" indent="-311150">
              <a:buSzPts val="1300"/>
              <a:buFont typeface="Arial"/>
              <a:buChar char="●"/>
            </a:pPr>
            <a:r>
              <a:rPr lang="en-GB" sz="1800" dirty="0"/>
              <a:t>Has state getter and setter method.</a:t>
            </a:r>
          </a:p>
          <a:p>
            <a:pPr marL="457200" indent="-311150">
              <a:buSzPts val="1300"/>
              <a:buFont typeface="Arial"/>
              <a:buChar char="●"/>
            </a:pPr>
            <a:endParaRPr lang="en-GB" sz="1800" dirty="0"/>
          </a:p>
          <a:p>
            <a:pPr marL="457200" indent="-311150">
              <a:buSzPts val="1300"/>
              <a:buFont typeface="Arial"/>
              <a:buChar char="●"/>
            </a:pPr>
            <a:r>
              <a:rPr lang="en-GB" sz="1800" dirty="0"/>
              <a:t>Converts current state into Memento object to be stored in Caretaker.</a:t>
            </a:r>
          </a:p>
          <a:p>
            <a:pPr marL="457200" indent="-311150">
              <a:buSzPts val="1300"/>
              <a:buFont typeface="Arial"/>
              <a:buChar char="●"/>
            </a:pPr>
            <a:endParaRPr lang="en-GB" sz="1800" dirty="0"/>
          </a:p>
          <a:p>
            <a:pPr marL="457200" indent="-311150">
              <a:buSzPts val="1300"/>
              <a:buFont typeface="Arial"/>
              <a:buChar char="●"/>
            </a:pPr>
            <a:r>
              <a:rPr lang="en-GB" sz="1800" dirty="0"/>
              <a:t>Loads state from target Memento into current state.</a:t>
            </a:r>
          </a:p>
          <a:p>
            <a:pPr marL="457200" indent="-311150">
              <a:buSzPts val="1300"/>
              <a:buFont typeface="Arial"/>
              <a:buChar char="●"/>
            </a:pPr>
            <a:endParaRPr lang="en-GB" sz="1800" dirty="0"/>
          </a:p>
          <a:p>
            <a:pPr marL="457200" indent="-311150">
              <a:buSzPts val="1300"/>
              <a:buFont typeface="Arial"/>
              <a:buChar char="●"/>
            </a:pPr>
            <a:endParaRPr lang="en-GB" sz="1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495EB8B-2EFC-4611-81FE-163D3261CD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0302" y="1212860"/>
            <a:ext cx="5038303" cy="4639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833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8;p15">
            <a:extLst>
              <a:ext uri="{FF2B5EF4-FFF2-40B4-BE49-F238E27FC236}">
                <a16:creationId xmlns:a16="http://schemas.microsoft.com/office/drawing/2014/main" id="{4A513571-57E6-4F8C-B7AE-766CB51B8175}"/>
              </a:ext>
            </a:extLst>
          </p:cNvPr>
          <p:cNvSpPr txBox="1">
            <a:spLocks/>
          </p:cNvSpPr>
          <p:nvPr/>
        </p:nvSpPr>
        <p:spPr>
          <a:xfrm>
            <a:off x="558838" y="533899"/>
            <a:ext cx="7688700" cy="6789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4000" dirty="0"/>
              <a:t>IMPLEMENTATION</a:t>
            </a:r>
          </a:p>
        </p:txBody>
      </p:sp>
      <p:sp>
        <p:nvSpPr>
          <p:cNvPr id="4" name="Google Shape;98;p15">
            <a:extLst>
              <a:ext uri="{FF2B5EF4-FFF2-40B4-BE49-F238E27FC236}">
                <a16:creationId xmlns:a16="http://schemas.microsoft.com/office/drawing/2014/main" id="{1E9204A0-8103-4FFE-A0C4-0849E355F768}"/>
              </a:ext>
            </a:extLst>
          </p:cNvPr>
          <p:cNvSpPr txBox="1">
            <a:spLocks/>
          </p:cNvSpPr>
          <p:nvPr/>
        </p:nvSpPr>
        <p:spPr>
          <a:xfrm>
            <a:off x="884195" y="1560841"/>
            <a:ext cx="7688700" cy="6789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800" dirty="0"/>
              <a:t>CARETAKER CLASS</a:t>
            </a:r>
          </a:p>
        </p:txBody>
      </p:sp>
      <p:sp>
        <p:nvSpPr>
          <p:cNvPr id="5" name="Google Shape;185;p27">
            <a:extLst>
              <a:ext uri="{FF2B5EF4-FFF2-40B4-BE49-F238E27FC236}">
                <a16:creationId xmlns:a16="http://schemas.microsoft.com/office/drawing/2014/main" id="{7963E6AC-A55C-4F4B-B058-DD77B033F7E5}"/>
              </a:ext>
            </a:extLst>
          </p:cNvPr>
          <p:cNvSpPr txBox="1">
            <a:spLocks/>
          </p:cNvSpPr>
          <p:nvPr/>
        </p:nvSpPr>
        <p:spPr>
          <a:xfrm>
            <a:off x="1066950" y="2370492"/>
            <a:ext cx="3774300" cy="19623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311150">
              <a:buSzPts val="1300"/>
              <a:buFont typeface="Arial"/>
              <a:buChar char="●"/>
            </a:pPr>
            <a:r>
              <a:rPr lang="en-GB" sz="1800" dirty="0"/>
              <a:t>Maintains a list of mementos.</a:t>
            </a:r>
            <a:br>
              <a:rPr lang="en-GB" sz="1800" dirty="0"/>
            </a:br>
            <a:endParaRPr lang="en-GB" sz="1800" dirty="0"/>
          </a:p>
          <a:p>
            <a:pPr marL="457200" indent="-311150">
              <a:buSzPts val="1300"/>
              <a:buFont typeface="Arial"/>
              <a:buChar char="●"/>
            </a:pPr>
            <a:r>
              <a:rPr lang="en-GB" sz="1800" dirty="0"/>
              <a:t>Adds a memento into the list.</a:t>
            </a:r>
          </a:p>
          <a:p>
            <a:pPr marL="457200" indent="-311150">
              <a:buSzPts val="1300"/>
              <a:buFont typeface="Arial"/>
              <a:buChar char="●"/>
            </a:pPr>
            <a:endParaRPr lang="en-GB" sz="1800" dirty="0"/>
          </a:p>
          <a:p>
            <a:pPr marL="457200" indent="-311150">
              <a:buSzPts val="1300"/>
              <a:buFont typeface="Arial"/>
              <a:buChar char="●"/>
            </a:pPr>
            <a:r>
              <a:rPr lang="en-GB" sz="1800" dirty="0"/>
              <a:t>Get a memento from the list.</a:t>
            </a:r>
          </a:p>
          <a:p>
            <a:pPr marL="146050">
              <a:buSzPts val="1300"/>
            </a:pPr>
            <a:endParaRPr lang="en-GB" sz="1800" dirty="0"/>
          </a:p>
          <a:p>
            <a:pPr marL="457200" indent="-311150">
              <a:buSzPts val="1300"/>
              <a:buFont typeface="Arial"/>
              <a:buChar char="●"/>
            </a:pPr>
            <a:endParaRPr lang="en-GB" sz="1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0FF01A-F5FB-41A8-A751-719EEBAF8C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1849" y="1212861"/>
            <a:ext cx="4956756" cy="4611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2191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8;p15">
            <a:extLst>
              <a:ext uri="{FF2B5EF4-FFF2-40B4-BE49-F238E27FC236}">
                <a16:creationId xmlns:a16="http://schemas.microsoft.com/office/drawing/2014/main" id="{4A513571-57E6-4F8C-B7AE-766CB51B8175}"/>
              </a:ext>
            </a:extLst>
          </p:cNvPr>
          <p:cNvSpPr txBox="1">
            <a:spLocks/>
          </p:cNvSpPr>
          <p:nvPr/>
        </p:nvSpPr>
        <p:spPr>
          <a:xfrm>
            <a:off x="558838" y="533899"/>
            <a:ext cx="7688700" cy="6789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4000" dirty="0"/>
              <a:t>IMPLEMENTATION</a:t>
            </a:r>
          </a:p>
        </p:txBody>
      </p:sp>
      <p:sp>
        <p:nvSpPr>
          <p:cNvPr id="4" name="Google Shape;98;p15">
            <a:extLst>
              <a:ext uri="{FF2B5EF4-FFF2-40B4-BE49-F238E27FC236}">
                <a16:creationId xmlns:a16="http://schemas.microsoft.com/office/drawing/2014/main" id="{1E9204A0-8103-4FFE-A0C4-0849E355F768}"/>
              </a:ext>
            </a:extLst>
          </p:cNvPr>
          <p:cNvSpPr txBox="1">
            <a:spLocks/>
          </p:cNvSpPr>
          <p:nvPr/>
        </p:nvSpPr>
        <p:spPr>
          <a:xfrm>
            <a:off x="884195" y="1560840"/>
            <a:ext cx="3957055" cy="9994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800" dirty="0"/>
              <a:t>CARETAKER CLASS (contd..)</a:t>
            </a:r>
          </a:p>
        </p:txBody>
      </p:sp>
      <p:sp>
        <p:nvSpPr>
          <p:cNvPr id="5" name="Google Shape;185;p27">
            <a:extLst>
              <a:ext uri="{FF2B5EF4-FFF2-40B4-BE49-F238E27FC236}">
                <a16:creationId xmlns:a16="http://schemas.microsoft.com/office/drawing/2014/main" id="{7963E6AC-A55C-4F4B-B058-DD77B033F7E5}"/>
              </a:ext>
            </a:extLst>
          </p:cNvPr>
          <p:cNvSpPr txBox="1">
            <a:spLocks/>
          </p:cNvSpPr>
          <p:nvPr/>
        </p:nvSpPr>
        <p:spPr>
          <a:xfrm>
            <a:off x="1066950" y="2792524"/>
            <a:ext cx="3774300" cy="13574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311150">
              <a:buSzPts val="1300"/>
              <a:buFont typeface="Arial"/>
              <a:buChar char="●"/>
            </a:pPr>
            <a:r>
              <a:rPr lang="en-GB" sz="1800" dirty="0"/>
              <a:t>Contains UNDO and REDO methods to go forward and backward in the state timeline.</a:t>
            </a:r>
          </a:p>
          <a:p>
            <a:pPr marL="146050">
              <a:buSzPts val="1300"/>
            </a:pPr>
            <a:endParaRPr lang="en-GB" sz="1800" dirty="0"/>
          </a:p>
          <a:p>
            <a:pPr marL="457200" indent="-311150">
              <a:buSzPts val="1300"/>
              <a:buFont typeface="Arial"/>
              <a:buChar char="●"/>
            </a:pPr>
            <a:endParaRPr lang="en-GB" sz="1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C4E5B7D-5555-4842-A3B8-C58AEA744F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7210" y="1212861"/>
            <a:ext cx="4851395" cy="4484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8242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</TotalTime>
  <Words>592</Words>
  <Application>Microsoft Office PowerPoint</Application>
  <PresentationFormat>Custom</PresentationFormat>
  <Paragraphs>73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Algerian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Deepak</cp:lastModifiedBy>
  <cp:revision>19</cp:revision>
  <dcterms:modified xsi:type="dcterms:W3CDTF">2019-06-28T17:05:16Z</dcterms:modified>
</cp:coreProperties>
</file>