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handoutMasterIdLst>
    <p:handoutMasterId r:id="rId101"/>
  </p:handoutMasterIdLst>
  <p:sldIdLst>
    <p:sldId id="256" r:id="rId2"/>
    <p:sldId id="257" r:id="rId3"/>
    <p:sldId id="340" r:id="rId4"/>
    <p:sldId id="341" r:id="rId5"/>
    <p:sldId id="342" r:id="rId6"/>
    <p:sldId id="258" r:id="rId7"/>
    <p:sldId id="259" r:id="rId8"/>
    <p:sldId id="260" r:id="rId9"/>
    <p:sldId id="261" r:id="rId10"/>
    <p:sldId id="262" r:id="rId11"/>
    <p:sldId id="264" r:id="rId12"/>
    <p:sldId id="324" r:id="rId13"/>
    <p:sldId id="265" r:id="rId14"/>
    <p:sldId id="325" r:id="rId15"/>
    <p:sldId id="266" r:id="rId16"/>
    <p:sldId id="326" r:id="rId17"/>
    <p:sldId id="327" r:id="rId18"/>
    <p:sldId id="322" r:id="rId19"/>
    <p:sldId id="323" r:id="rId20"/>
    <p:sldId id="328" r:id="rId21"/>
    <p:sldId id="329" r:id="rId22"/>
    <p:sldId id="331" r:id="rId23"/>
    <p:sldId id="332" r:id="rId24"/>
    <p:sldId id="333" r:id="rId25"/>
    <p:sldId id="334" r:id="rId26"/>
    <p:sldId id="335" r:id="rId27"/>
    <p:sldId id="337" r:id="rId28"/>
    <p:sldId id="338" r:id="rId29"/>
    <p:sldId id="339" r:id="rId30"/>
    <p:sldId id="343" r:id="rId31"/>
    <p:sldId id="345" r:id="rId32"/>
    <p:sldId id="344"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6" r:id="rId53"/>
    <p:sldId id="368" r:id="rId54"/>
    <p:sldId id="369" r:id="rId55"/>
    <p:sldId id="370" r:id="rId56"/>
    <p:sldId id="371" r:id="rId57"/>
    <p:sldId id="373" r:id="rId58"/>
    <p:sldId id="374" r:id="rId59"/>
    <p:sldId id="375" r:id="rId60"/>
    <p:sldId id="376" r:id="rId61"/>
    <p:sldId id="377" r:id="rId62"/>
    <p:sldId id="378" r:id="rId63"/>
    <p:sldId id="379" r:id="rId64"/>
    <p:sldId id="380" r:id="rId65"/>
    <p:sldId id="399" r:id="rId66"/>
    <p:sldId id="400" r:id="rId67"/>
    <p:sldId id="401"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8" r:id="rId85"/>
    <p:sldId id="397" r:id="rId86"/>
    <p:sldId id="402" r:id="rId87"/>
    <p:sldId id="403" r:id="rId88"/>
    <p:sldId id="404" r:id="rId89"/>
    <p:sldId id="405" r:id="rId90"/>
    <p:sldId id="406" r:id="rId91"/>
    <p:sldId id="407" r:id="rId92"/>
    <p:sldId id="408" r:id="rId93"/>
    <p:sldId id="409" r:id="rId94"/>
    <p:sldId id="410" r:id="rId95"/>
    <p:sldId id="411" r:id="rId96"/>
    <p:sldId id="412" r:id="rId97"/>
    <p:sldId id="413" r:id="rId98"/>
    <p:sldId id="414"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BEF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6" d="100"/>
          <a:sy n="76" d="100"/>
        </p:scale>
        <p:origin x="1104" y="54"/>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790"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0322D6-446E-4339-A78A-C6B172856E22}" type="datetimeFigureOut">
              <a:rPr lang="en-IN" smtClean="0"/>
              <a:t>25-04-2022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B66F9B-EAB4-48CF-92D8-B44CF806739D}" type="slidenum">
              <a:rPr lang="en-IN" smtClean="0"/>
              <a:t>‹#›</a:t>
            </a:fld>
            <a:endParaRPr lang="en-IN"/>
          </a:p>
        </p:txBody>
      </p:sp>
    </p:spTree>
    <p:extLst>
      <p:ext uri="{BB962C8B-B14F-4D97-AF65-F5344CB8AC3E}">
        <p14:creationId xmlns:p14="http://schemas.microsoft.com/office/powerpoint/2010/main" val="888318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49AE3-A955-4FE3-A7F9-AB97CDC79EE5}" type="datetimeFigureOut">
              <a:rPr lang="en-US" smtClean="0"/>
              <a:pPr/>
              <a:t>4/25/2022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CE031-F0BE-4E1C-BB12-CBF520E5C919}" type="slidenum">
              <a:rPr lang="en-US" smtClean="0"/>
              <a:pPr/>
              <a:t>‹#›</a:t>
            </a:fld>
            <a:endParaRPr lang="en-US"/>
          </a:p>
        </p:txBody>
      </p:sp>
    </p:spTree>
    <p:extLst>
      <p:ext uri="{BB962C8B-B14F-4D97-AF65-F5344CB8AC3E}">
        <p14:creationId xmlns:p14="http://schemas.microsoft.com/office/powerpoint/2010/main" val="320832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CE031-F0BE-4E1C-BB12-CBF520E5C919}" type="slidenum">
              <a:rPr lang="en-US" smtClean="0"/>
              <a:pPr/>
              <a:t>1</a:t>
            </a:fld>
            <a:endParaRPr lang="en-US"/>
          </a:p>
        </p:txBody>
      </p:sp>
    </p:spTree>
    <p:extLst>
      <p:ext uri="{BB962C8B-B14F-4D97-AF65-F5344CB8AC3E}">
        <p14:creationId xmlns:p14="http://schemas.microsoft.com/office/powerpoint/2010/main" val="266101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229600" cy="1143000"/>
          </a:xfrm>
          <a:prstGeom prst="rect">
            <a:avLst/>
          </a:prstGeom>
        </p:spPr>
        <p:txBody>
          <a:bodyPr/>
          <a:lstStyle>
            <a:lvl1pPr>
              <a:defRPr sz="44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pic>
        <p:nvPicPr>
          <p:cNvPr id="1027" name="Picture 2"/>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45" name="Rectangle 21"/>
          <p:cNvSpPr>
            <a:spLocks noChangeArrowheads="1"/>
          </p:cNvSpPr>
          <p:nvPr/>
        </p:nvSpPr>
        <p:spPr bwMode="auto">
          <a:xfrm>
            <a:off x="-6802" y="6515101"/>
            <a:ext cx="9142413" cy="342899"/>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72573" y="6534150"/>
            <a:ext cx="9063038" cy="263791"/>
          </a:xfrm>
          <a:prstGeom prst="rect">
            <a:avLst/>
          </a:prstGeom>
          <a:noFill/>
          <a:ln w="9525">
            <a:noFill/>
            <a:round/>
            <a:headEnd/>
            <a:tailEnd/>
          </a:ln>
          <a:effectLst/>
        </p:spPr>
        <p:txBody>
          <a:bodyPr wrap="square"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solidFill>
                  <a:srgbClr val="FFFFFF"/>
                </a:solidFill>
                <a:latin typeface="Arial" charset="0"/>
              </a:rPr>
              <a:t>© Bharati Vidyapeeth’s Institute of Computer Applications and Management, New Delhi-63,  by </a:t>
            </a:r>
            <a:r>
              <a:rPr lang="en-US" sz="1100" b="1" dirty="0" smtClean="0">
                <a:solidFill>
                  <a:srgbClr val="FFFFFF"/>
                </a:solidFill>
                <a:latin typeface="Arial" charset="0"/>
              </a:rPr>
              <a:t>Mr. </a:t>
            </a:r>
            <a:r>
              <a:rPr lang="en-US" sz="1100" b="1" dirty="0" err="1" smtClean="0">
                <a:solidFill>
                  <a:srgbClr val="FFFFFF"/>
                </a:solidFill>
                <a:latin typeface="Arial" charset="0"/>
              </a:rPr>
              <a:t>Uttam</a:t>
            </a:r>
            <a:r>
              <a:rPr lang="en-US" sz="1100" b="1" baseline="0" dirty="0" smtClean="0">
                <a:solidFill>
                  <a:srgbClr val="FFFFFF"/>
                </a:solidFill>
                <a:latin typeface="Arial" charset="0"/>
              </a:rPr>
              <a:t> Singh </a:t>
            </a:r>
            <a:r>
              <a:rPr lang="en-US" sz="1100" b="1" dirty="0" smtClean="0">
                <a:solidFill>
                  <a:srgbClr val="FFFFFF"/>
                </a:solidFill>
                <a:latin typeface="Arial" charset="0"/>
              </a:rPr>
              <a:t>                     </a:t>
            </a:r>
            <a:r>
              <a:rPr lang="en-US" sz="1100" b="1" dirty="0">
                <a:solidFill>
                  <a:srgbClr val="FFFFFF"/>
                </a:solidFill>
                <a:latin typeface="Arial" charset="0"/>
              </a:rPr>
              <a:t>U1.</a:t>
            </a:r>
            <a:fld id="{7BEFDA29-B314-4D97-8507-570A5B8B1DB7}" type="slidenum">
              <a:rPr lang="en-US" sz="1100" b="1" smtClean="0">
                <a:solidFill>
                  <a:srgbClr val="FFFFFF"/>
                </a:solidFill>
                <a:latin typeface="Arial" charset="0"/>
              </a:rPr>
              <a:t>‹#›</a:t>
            </a:fld>
            <a:endParaRPr lang="en-US" sz="1100" b="1" dirty="0">
              <a:solidFill>
                <a:srgbClr val="FFFFFF"/>
              </a:solidFill>
              <a:latin typeface="Arial" charset="0"/>
            </a:endParaRPr>
          </a:p>
        </p:txBody>
      </p:sp>
      <p:sp>
        <p:nvSpPr>
          <p:cNvPr id="1048" name="Text Box 24"/>
          <p:cNvSpPr txBox="1">
            <a:spLocks noChangeArrowheads="1"/>
          </p:cNvSpPr>
          <p:nvPr userDrawn="1"/>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userDrawn="1"/>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userDrawn="1"/>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userDrawn="1"/>
        </p:nvPicPr>
        <p:blipFill>
          <a:blip r:embed="rId13"/>
          <a:srcRect/>
          <a:stretch>
            <a:fillRect/>
          </a:stretch>
        </p:blipFill>
        <p:spPr bwMode="auto">
          <a:xfrm>
            <a:off x="0" y="0"/>
            <a:ext cx="1465263" cy="644525"/>
          </a:xfrm>
          <a:prstGeom prst="rect">
            <a:avLst/>
          </a:prstGeom>
          <a:noFill/>
          <a:ln w="9525">
            <a:noFill/>
            <a:round/>
            <a:headEnd/>
            <a:tailEnd/>
          </a:ln>
        </p:spPr>
      </p:pic>
      <p:sp>
        <p:nvSpPr>
          <p:cNvPr id="1054" name="Rectangle 30"/>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userDrawn="1"/>
        </p:nvPicPr>
        <p:blipFill>
          <a:blip r:embed="rId13"/>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userDrawn="1"/>
        </p:nvPicPr>
        <p:blipFill>
          <a:blip r:embed="rId13"/>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userDrawn="1"/>
        </p:nvPicPr>
        <p:blipFill>
          <a:blip r:embed="rId13"/>
          <a:srcRect/>
          <a:stretch>
            <a:fillRect/>
          </a:stretch>
        </p:blipFill>
        <p:spPr bwMode="auto">
          <a:xfrm>
            <a:off x="0" y="0"/>
            <a:ext cx="1465263" cy="6445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reactjs.org/" TargetMode="External"/><Relationship Id="rId1" Type="http://schemas.openxmlformats.org/officeDocument/2006/relationships/slideLayout" Target="../slideLayouts/slideLayout2.xml"/><Relationship Id="rId5" Type="http://schemas.openxmlformats.org/officeDocument/2006/relationships/hyperlink" Target="https://developer.mozilla.org/" TargetMode="External"/><Relationship Id="rId4" Type="http://schemas.openxmlformats.org/officeDocument/2006/relationships/hyperlink" Target="https://expressj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set" TargetMode="External"/><Relationship Id="rId2" Type="http://schemas.openxmlformats.org/officeDocument/2006/relationships/hyperlink" Target="https://developer.mozilla.org/en-US/docs/Web/JavaScript/Reference/Functions/get"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JavaScript/Reference/Statements/for...i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6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7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Alex_Banks_and_Eve_Porcello-Learning_React-EN%20132.pdf"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89.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4724400"/>
            <a:ext cx="6400800" cy="1447800"/>
          </a:xfrm>
        </p:spPr>
        <p:txBody>
          <a:bodyPr/>
          <a:lstStyle/>
          <a:p>
            <a:r>
              <a:rPr lang="en-US" sz="3200" b="1" dirty="0"/>
              <a:t>UNIT I </a:t>
            </a:r>
          </a:p>
          <a:p>
            <a:endParaRPr lang="en-US" sz="1400" b="1" dirty="0"/>
          </a:p>
          <a:p>
            <a:r>
              <a:rPr lang="en-US" sz="3200" b="1" dirty="0" smtClean="0"/>
              <a:t>Full Stack Development</a:t>
            </a:r>
            <a:endParaRPr lang="en-US" sz="3200" b="1" dirty="0"/>
          </a:p>
        </p:txBody>
      </p:sp>
      <p:pic>
        <p:nvPicPr>
          <p:cNvPr id="8" name="Picture 7"/>
          <p:cNvPicPr>
            <a:picLocks noChangeAspect="1"/>
          </p:cNvPicPr>
          <p:nvPr/>
        </p:nvPicPr>
        <p:blipFill>
          <a:blip r:embed="rId3"/>
          <a:stretch>
            <a:fillRect/>
          </a:stretch>
        </p:blipFill>
        <p:spPr>
          <a:xfrm>
            <a:off x="331627" y="3778358"/>
            <a:ext cx="2514600" cy="1237655"/>
          </a:xfrm>
          <a:prstGeom prst="rect">
            <a:avLst/>
          </a:prstGeom>
        </p:spPr>
      </p:pic>
      <p:pic>
        <p:nvPicPr>
          <p:cNvPr id="1028" name="Picture 4" descr="Getting started with Angular 5. Hi, are you a beginner in Web… | by Onejohi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7" y="2461782"/>
            <a:ext cx="25146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our custom development solution with React JS| Ubidream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74672"/>
            <a:ext cx="2377307"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Your first steps with Express.js - DEV Communit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986578"/>
            <a:ext cx="3662590" cy="153828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ongoDB – Bloor Resear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536426"/>
            <a:ext cx="2511425" cy="160303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hat is Docker? | AW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4019" y="1645056"/>
            <a:ext cx="2708219" cy="127160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Kubernetes on AWS | Amazon Web Servic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39240" y="1258172"/>
            <a:ext cx="1841706" cy="139662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Microsoft Azure Down? Current status overview | Downdetecto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89951" y="2747986"/>
            <a:ext cx="2469814" cy="713931"/>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ntroduction to Microservices - Comunytek"/>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07557" y="2634268"/>
            <a:ext cx="1750584" cy="1312938"/>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Google Cloud Platform Tutorial: From Zero to Hero with GCP"/>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90654" y="4029705"/>
            <a:ext cx="3384389" cy="1903719"/>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Amazon Web Services - Wikipe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86590" y="3990667"/>
            <a:ext cx="1413203" cy="846155"/>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JavaScrip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3048" y="1815028"/>
            <a:ext cx="1902004" cy="1069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Introduction</a:t>
            </a:r>
            <a:endParaRPr lang="en-US" sz="3200" b="1" dirty="0">
              <a:solidFill>
                <a:srgbClr val="FBEF03"/>
              </a:solidFill>
              <a:latin typeface="+mj-lt"/>
            </a:endParaRPr>
          </a:p>
        </p:txBody>
      </p:sp>
      <p:sp>
        <p:nvSpPr>
          <p:cNvPr id="4" name="TextBox 3"/>
          <p:cNvSpPr txBox="1"/>
          <p:nvPr/>
        </p:nvSpPr>
        <p:spPr>
          <a:xfrm>
            <a:off x="81419" y="1295400"/>
            <a:ext cx="8610600" cy="5078313"/>
          </a:xfrm>
          <a:prstGeom prst="rect">
            <a:avLst/>
          </a:prstGeom>
          <a:noFill/>
        </p:spPr>
        <p:txBody>
          <a:bodyPr wrap="square" rtlCol="0">
            <a:spAutoFit/>
          </a:bodyPr>
          <a:lstStyle/>
          <a:p>
            <a:pPr>
              <a:buFont typeface="Arial" pitchFamily="34" charset="0"/>
              <a:buChar char="•"/>
            </a:pPr>
            <a:r>
              <a:rPr lang="en-US" dirty="0">
                <a:latin typeface="+mj-lt"/>
              </a:rPr>
              <a:t>React is a </a:t>
            </a:r>
            <a:r>
              <a:rPr lang="en-US" dirty="0" smtClean="0">
                <a:latin typeface="+mj-lt"/>
              </a:rPr>
              <a:t>JavaScript library for building user interface</a:t>
            </a:r>
          </a:p>
          <a:p>
            <a:pPr lvl="1">
              <a:buFont typeface="Arial" pitchFamily="34" charset="0"/>
              <a:buChar char="•"/>
            </a:pPr>
            <a:r>
              <a:rPr lang="en-US" dirty="0" smtClean="0">
                <a:latin typeface="+mj-lt"/>
              </a:rPr>
              <a:t>Declarative</a:t>
            </a:r>
          </a:p>
          <a:p>
            <a:pPr lvl="1">
              <a:buFont typeface="Arial" pitchFamily="34" charset="0"/>
              <a:buChar char="•"/>
            </a:pPr>
            <a:r>
              <a:rPr lang="en-US" dirty="0" smtClean="0">
                <a:latin typeface="+mj-lt"/>
              </a:rPr>
              <a:t>Efficient</a:t>
            </a:r>
          </a:p>
          <a:p>
            <a:pPr lvl="1">
              <a:buFont typeface="Arial" pitchFamily="34" charset="0"/>
              <a:buChar char="•"/>
            </a:pPr>
            <a:r>
              <a:rPr lang="en-US" dirty="0" smtClean="0">
                <a:latin typeface="+mj-lt"/>
              </a:rPr>
              <a:t>Flexible</a:t>
            </a:r>
            <a:endParaRPr lang="en-US" dirty="0">
              <a:latin typeface="+mj-lt"/>
            </a:endParaRPr>
          </a:p>
          <a:p>
            <a:pPr>
              <a:buFont typeface="Arial" pitchFamily="34" charset="0"/>
              <a:buChar char="•"/>
            </a:pPr>
            <a:r>
              <a:rPr lang="en-US" dirty="0" smtClean="0">
                <a:solidFill>
                  <a:srgbClr val="FF0000"/>
                </a:solidFill>
                <a:latin typeface="+mj-lt"/>
              </a:rPr>
              <a:t>Complex UIs Problem</a:t>
            </a:r>
          </a:p>
          <a:p>
            <a:pPr lvl="1">
              <a:buFont typeface="Arial" pitchFamily="34" charset="0"/>
              <a:buChar char="•"/>
            </a:pPr>
            <a:r>
              <a:rPr lang="en-US" dirty="0" smtClean="0">
                <a:latin typeface="+mj-lt"/>
              </a:rPr>
              <a:t>Components </a:t>
            </a:r>
          </a:p>
          <a:p>
            <a:pPr lvl="2">
              <a:buFont typeface="Arial" pitchFamily="34" charset="0"/>
              <a:buChar char="•"/>
            </a:pPr>
            <a:r>
              <a:rPr lang="en-US" dirty="0">
                <a:latin typeface="+mj-lt"/>
              </a:rPr>
              <a:t>small and isolated pieces of </a:t>
            </a:r>
            <a:r>
              <a:rPr lang="en-US" dirty="0" smtClean="0">
                <a:latin typeface="+mj-lt"/>
              </a:rPr>
              <a:t>code</a:t>
            </a:r>
          </a:p>
          <a:p>
            <a:pPr lvl="2">
              <a:buFont typeface="Arial" pitchFamily="34" charset="0"/>
              <a:buChar char="•"/>
            </a:pPr>
            <a:r>
              <a:rPr lang="en-US" dirty="0">
                <a:latin typeface="+mj-lt"/>
              </a:rPr>
              <a:t>use to tell React what </a:t>
            </a:r>
            <a:r>
              <a:rPr lang="en-US" dirty="0" smtClean="0">
                <a:latin typeface="+mj-lt"/>
              </a:rPr>
              <a:t>will </a:t>
            </a:r>
            <a:r>
              <a:rPr lang="en-US" dirty="0" err="1" smtClean="0">
                <a:latin typeface="+mj-lt"/>
              </a:rPr>
              <a:t>beon</a:t>
            </a:r>
            <a:r>
              <a:rPr lang="en-US" dirty="0" smtClean="0">
                <a:latin typeface="+mj-lt"/>
              </a:rPr>
              <a:t> </a:t>
            </a:r>
            <a:r>
              <a:rPr lang="en-US" dirty="0">
                <a:latin typeface="+mj-lt"/>
              </a:rPr>
              <a:t>the </a:t>
            </a:r>
            <a:r>
              <a:rPr lang="en-US" dirty="0" smtClean="0">
                <a:latin typeface="+mj-lt"/>
              </a:rPr>
              <a:t>screen</a:t>
            </a:r>
          </a:p>
          <a:p>
            <a:pPr lvl="2">
              <a:buFont typeface="Arial" pitchFamily="34" charset="0"/>
              <a:buChar char="•"/>
            </a:pPr>
            <a:r>
              <a:rPr lang="en-US" dirty="0" smtClean="0">
                <a:latin typeface="+mj-lt"/>
              </a:rPr>
              <a:t>On every data change, update and re-render the component.</a:t>
            </a:r>
          </a:p>
          <a:p>
            <a:pPr lvl="1">
              <a:buFont typeface="Arial" pitchFamily="34" charset="0"/>
              <a:buChar char="•"/>
            </a:pPr>
            <a:r>
              <a:rPr lang="en-US" dirty="0" smtClean="0">
                <a:latin typeface="+mj-lt"/>
              </a:rPr>
              <a:t>React </a:t>
            </a:r>
            <a:r>
              <a:rPr lang="en-US" dirty="0">
                <a:latin typeface="+mj-lt"/>
              </a:rPr>
              <a:t>has a few different kinds of </a:t>
            </a:r>
            <a:r>
              <a:rPr lang="en-US" dirty="0" smtClean="0">
                <a:latin typeface="+mj-lt"/>
              </a:rPr>
              <a:t>components</a:t>
            </a:r>
          </a:p>
          <a:p>
            <a:pPr lvl="1">
              <a:buFont typeface="Arial" pitchFamily="34" charset="0"/>
              <a:buChar char="•"/>
            </a:pPr>
            <a:r>
              <a:rPr lang="en-US" dirty="0" smtClean="0">
                <a:latin typeface="+mj-lt"/>
              </a:rPr>
              <a:t>Component</a:t>
            </a:r>
          </a:p>
          <a:p>
            <a:pPr lvl="2">
              <a:buFont typeface="Arial" pitchFamily="34" charset="0"/>
              <a:buChar char="•"/>
            </a:pPr>
            <a:r>
              <a:rPr lang="en-US" dirty="0" smtClean="0">
                <a:latin typeface="+mj-lt"/>
              </a:rPr>
              <a:t>Takes some parameters called Properties (props).</a:t>
            </a:r>
          </a:p>
          <a:p>
            <a:pPr lvl="2">
              <a:buFont typeface="Arial" pitchFamily="34" charset="0"/>
              <a:buChar char="•"/>
            </a:pPr>
            <a:r>
              <a:rPr lang="en-US" dirty="0" smtClean="0">
                <a:latin typeface="+mj-lt"/>
              </a:rPr>
              <a:t>Returns a hierarchy of views via render method</a:t>
            </a:r>
          </a:p>
          <a:p>
            <a:pPr lvl="1">
              <a:buFont typeface="Arial" pitchFamily="34" charset="0"/>
              <a:buChar char="•"/>
            </a:pPr>
            <a:r>
              <a:rPr lang="en-US" dirty="0" smtClean="0">
                <a:latin typeface="+mj-lt"/>
              </a:rPr>
              <a:t>Render()</a:t>
            </a:r>
          </a:p>
          <a:p>
            <a:pPr lvl="2">
              <a:buFont typeface="Arial" pitchFamily="34" charset="0"/>
              <a:buChar char="•"/>
            </a:pPr>
            <a:r>
              <a:rPr lang="en-US" dirty="0" smtClean="0">
                <a:latin typeface="+mj-lt"/>
              </a:rPr>
              <a:t>Returns a description to the client for presentation</a:t>
            </a:r>
          </a:p>
          <a:p>
            <a:pPr lvl="2">
              <a:buFont typeface="Arial" pitchFamily="34" charset="0"/>
              <a:buChar char="•"/>
            </a:pPr>
            <a:r>
              <a:rPr lang="en-US" dirty="0" smtClean="0">
                <a:latin typeface="+mj-lt"/>
              </a:rPr>
              <a:t>Returns a react element, a lightweight element</a:t>
            </a:r>
          </a:p>
          <a:p>
            <a:pPr lvl="2">
              <a:buFont typeface="Arial" pitchFamily="34" charset="0"/>
              <a:buChar char="•"/>
            </a:pPr>
            <a:r>
              <a:rPr lang="en-US" dirty="0" smtClean="0">
                <a:latin typeface="+mj-lt"/>
              </a:rPr>
              <a:t>Use a </a:t>
            </a:r>
            <a:r>
              <a:rPr lang="en-US" dirty="0">
                <a:latin typeface="+mj-lt"/>
              </a:rPr>
              <a:t>special syntax called “JSX” which makes these structures easier to write</a:t>
            </a:r>
            <a:endParaRPr lang="en-US" dirty="0" smtClean="0">
              <a:latin typeface="+mj-lt"/>
            </a:endParaRPr>
          </a:p>
          <a:p>
            <a:pPr lvl="2">
              <a:buFont typeface="Arial" pitchFamily="34" charset="0"/>
              <a:buChar char="•"/>
            </a:pPr>
            <a:endParaRPr lang="en-US" dirty="0">
              <a:latin typeface="+mj-lt"/>
            </a:endParaRPr>
          </a:p>
        </p:txBody>
      </p:sp>
      <p:pic>
        <p:nvPicPr>
          <p:cNvPr id="6" name="Picture 5"/>
          <p:cNvPicPr>
            <a:picLocks noChangeAspect="1"/>
          </p:cNvPicPr>
          <p:nvPr/>
        </p:nvPicPr>
        <p:blipFill>
          <a:blip r:embed="rId2"/>
          <a:stretch>
            <a:fillRect/>
          </a:stretch>
        </p:blipFill>
        <p:spPr>
          <a:xfrm>
            <a:off x="5210175" y="1685925"/>
            <a:ext cx="3933825" cy="1895475"/>
          </a:xfrm>
          <a:prstGeom prst="rect">
            <a:avLst/>
          </a:prstGeom>
        </p:spPr>
      </p:pic>
    </p:spTree>
    <p:extLst>
      <p:ext uri="{BB962C8B-B14F-4D97-AF65-F5344CB8AC3E}">
        <p14:creationId xmlns:p14="http://schemas.microsoft.com/office/powerpoint/2010/main" val="208336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Font typeface="Times New Roman" pitchFamily="16" charset="0"/>
              <a:buNone/>
            </a:pPr>
            <a:r>
              <a:rPr lang="en-US" sz="3200" b="1" kern="0" dirty="0" smtClean="0">
                <a:solidFill>
                  <a:srgbClr val="FBEF03"/>
                </a:solidFill>
                <a:latin typeface="+mj-lt"/>
              </a:rPr>
              <a:t>Introduction</a:t>
            </a:r>
            <a:endParaRPr lang="en-US" sz="3200" b="1" kern="0" dirty="0">
              <a:solidFill>
                <a:srgbClr val="FBEF03"/>
              </a:solidFill>
              <a:latin typeface="+mj-lt"/>
            </a:endParaRPr>
          </a:p>
        </p:txBody>
      </p:sp>
      <p:sp>
        <p:nvSpPr>
          <p:cNvPr id="27" name="TextBox 26"/>
          <p:cNvSpPr txBox="1"/>
          <p:nvPr/>
        </p:nvSpPr>
        <p:spPr>
          <a:xfrm>
            <a:off x="76200" y="1143000"/>
            <a:ext cx="8610600" cy="5355312"/>
          </a:xfrm>
          <a:prstGeom prst="rect">
            <a:avLst/>
          </a:prstGeom>
          <a:noFill/>
        </p:spPr>
        <p:txBody>
          <a:bodyPr wrap="square" rtlCol="0">
            <a:spAutoFit/>
          </a:bodyPr>
          <a:lstStyle/>
          <a:p>
            <a:pPr>
              <a:buFont typeface="Arial" pitchFamily="34" charset="0"/>
              <a:buChar char="•"/>
            </a:pPr>
            <a:r>
              <a:rPr lang="en-US" dirty="0">
                <a:latin typeface="+mj-lt"/>
              </a:rPr>
              <a:t>Node.js </a:t>
            </a:r>
            <a:r>
              <a:rPr lang="en-US" dirty="0" smtClean="0">
                <a:latin typeface="+mj-lt"/>
              </a:rPr>
              <a:t>is an open-source </a:t>
            </a:r>
            <a:r>
              <a:rPr lang="en-US" dirty="0">
                <a:latin typeface="+mj-lt"/>
              </a:rPr>
              <a:t>and cross-platform JavaScript runtime </a:t>
            </a:r>
            <a:r>
              <a:rPr lang="en-US" dirty="0" smtClean="0">
                <a:latin typeface="+mj-lt"/>
              </a:rPr>
              <a:t>environment to </a:t>
            </a:r>
            <a:r>
              <a:rPr lang="en-US" dirty="0">
                <a:latin typeface="+mj-lt"/>
              </a:rPr>
              <a:t>create all kinds of server-side tools and applications</a:t>
            </a:r>
            <a:endParaRPr lang="en-US" dirty="0" smtClean="0">
              <a:latin typeface="+mj-lt"/>
            </a:endParaRPr>
          </a:p>
          <a:p>
            <a:pPr>
              <a:buFont typeface="Arial" pitchFamily="34" charset="0"/>
              <a:buChar char="•"/>
            </a:pPr>
            <a:endParaRPr lang="en-US" dirty="0">
              <a:latin typeface="+mj-lt"/>
            </a:endParaRPr>
          </a:p>
          <a:p>
            <a:pPr>
              <a:buFont typeface="Arial" pitchFamily="34" charset="0"/>
              <a:buChar char="•"/>
            </a:pPr>
            <a:r>
              <a:rPr lang="en-US" dirty="0">
                <a:latin typeface="+mj-lt"/>
              </a:rPr>
              <a:t>Node.js runs the V8 JavaScript engine, the core of Google Chrome, outside of the </a:t>
            </a:r>
            <a:r>
              <a:rPr lang="en-US" dirty="0" smtClean="0">
                <a:latin typeface="+mj-lt"/>
              </a:rPr>
              <a:t>browser</a:t>
            </a:r>
          </a:p>
          <a:p>
            <a:pPr>
              <a:buFont typeface="Arial" pitchFamily="34" charset="0"/>
              <a:buChar char="•"/>
            </a:pPr>
            <a:r>
              <a:rPr lang="en-US" dirty="0">
                <a:latin typeface="+mj-lt"/>
              </a:rPr>
              <a:t>JavaScript is a programming language that was created at Netscape as a scripting tool to manipulate web pages inside their </a:t>
            </a:r>
            <a:r>
              <a:rPr lang="en-US" dirty="0" smtClean="0">
                <a:latin typeface="+mj-lt"/>
              </a:rPr>
              <a:t>browser</a:t>
            </a:r>
          </a:p>
          <a:p>
            <a:pPr>
              <a:buFont typeface="Arial" pitchFamily="34" charset="0"/>
              <a:buChar char="•"/>
            </a:pPr>
            <a:endParaRPr lang="en-US" dirty="0" smtClean="0">
              <a:latin typeface="+mj-lt"/>
            </a:endParaRPr>
          </a:p>
          <a:p>
            <a:pPr>
              <a:buFont typeface="Arial" pitchFamily="34" charset="0"/>
              <a:buChar char="•"/>
            </a:pPr>
            <a:r>
              <a:rPr lang="en-US" dirty="0">
                <a:latin typeface="+mj-lt"/>
              </a:rPr>
              <a:t>Netscape was to sell Web Servers, called Netscape </a:t>
            </a:r>
            <a:r>
              <a:rPr lang="en-US" i="1" dirty="0" err="1" smtClean="0">
                <a:latin typeface="+mj-lt"/>
              </a:rPr>
              <a:t>LiveWire</a:t>
            </a:r>
            <a:r>
              <a:rPr lang="en-US" i="1" dirty="0" smtClean="0">
                <a:latin typeface="+mj-lt"/>
              </a:rPr>
              <a:t>.</a:t>
            </a:r>
            <a:r>
              <a:rPr lang="en-US" dirty="0" smtClean="0">
                <a:latin typeface="+mj-lt"/>
              </a:rPr>
              <a:t> </a:t>
            </a:r>
          </a:p>
          <a:p>
            <a:pPr lvl="1">
              <a:buFont typeface="Arial" pitchFamily="34" charset="0"/>
              <a:buChar char="•"/>
            </a:pPr>
            <a:r>
              <a:rPr lang="en-US" dirty="0">
                <a:latin typeface="+mj-lt"/>
              </a:rPr>
              <a:t>create dynamic pages using server-side </a:t>
            </a:r>
            <a:r>
              <a:rPr lang="en-US" dirty="0" smtClean="0">
                <a:latin typeface="+mj-lt"/>
              </a:rPr>
              <a:t>JavaScript (</a:t>
            </a:r>
            <a:r>
              <a:rPr lang="en-US" dirty="0" smtClean="0">
                <a:solidFill>
                  <a:srgbClr val="FF0000"/>
                </a:solidFill>
                <a:latin typeface="+mj-lt"/>
              </a:rPr>
              <a:t>FAILURE</a:t>
            </a:r>
            <a:r>
              <a:rPr lang="en-US" dirty="0" smtClean="0">
                <a:latin typeface="+mj-lt"/>
              </a:rPr>
              <a:t>)</a:t>
            </a:r>
          </a:p>
          <a:p>
            <a:pPr lvl="1">
              <a:buFont typeface="Arial" pitchFamily="34" charset="0"/>
              <a:buChar char="•"/>
            </a:pPr>
            <a:endParaRPr lang="en-US" dirty="0">
              <a:latin typeface="+mj-lt"/>
            </a:endParaRPr>
          </a:p>
          <a:p>
            <a:pPr>
              <a:buFont typeface="Arial" pitchFamily="34" charset="0"/>
              <a:buChar char="•"/>
            </a:pPr>
            <a:r>
              <a:rPr lang="en-US" dirty="0">
                <a:latin typeface="+mj-lt"/>
              </a:rPr>
              <a:t>Web 2.0 applications (such as Flickr, Gmail, etc.) that showed the world what a modern experience on the web could be </a:t>
            </a:r>
            <a:r>
              <a:rPr lang="en-US" dirty="0" smtClean="0">
                <a:latin typeface="+mj-lt"/>
              </a:rPr>
              <a:t>like</a:t>
            </a:r>
          </a:p>
          <a:p>
            <a:pPr>
              <a:buFont typeface="Arial" pitchFamily="34" charset="0"/>
              <a:buChar char="•"/>
            </a:pPr>
            <a:endParaRPr lang="en-US" dirty="0">
              <a:latin typeface="+mj-lt"/>
            </a:endParaRPr>
          </a:p>
          <a:p>
            <a:pPr>
              <a:buFont typeface="Arial" pitchFamily="34" charset="0"/>
              <a:buChar char="•"/>
            </a:pPr>
            <a:r>
              <a:rPr lang="en-US" dirty="0">
                <a:latin typeface="+mj-lt"/>
              </a:rPr>
              <a:t>2009: Node.js is </a:t>
            </a:r>
            <a:r>
              <a:rPr lang="en-US" dirty="0" smtClean="0">
                <a:latin typeface="+mj-lt"/>
              </a:rPr>
              <a:t>born</a:t>
            </a:r>
            <a:endParaRPr lang="en-US" dirty="0">
              <a:latin typeface="+mj-lt"/>
            </a:endParaRPr>
          </a:p>
          <a:p>
            <a:pPr>
              <a:buFont typeface="Arial" pitchFamily="34" charset="0"/>
              <a:buChar char="•"/>
            </a:pPr>
            <a:r>
              <a:rPr lang="en-US" dirty="0" smtClean="0">
                <a:latin typeface="+mj-lt"/>
              </a:rPr>
              <a:t>2010: </a:t>
            </a:r>
          </a:p>
          <a:p>
            <a:pPr lvl="1">
              <a:buFont typeface="Arial" pitchFamily="34" charset="0"/>
              <a:buChar char="•"/>
            </a:pPr>
            <a:r>
              <a:rPr lang="en-US" dirty="0" smtClean="0">
                <a:latin typeface="+mj-lt"/>
              </a:rPr>
              <a:t>Socket.io</a:t>
            </a:r>
            <a:r>
              <a:rPr lang="en-US" dirty="0">
                <a:latin typeface="+mj-lt"/>
              </a:rPr>
              <a:t>:  Socket.IO is a library that enables low-latency, bidirectional and </a:t>
            </a:r>
            <a:r>
              <a:rPr lang="en-US" dirty="0" smtClean="0">
                <a:latin typeface="+mj-lt"/>
              </a:rPr>
              <a:t>event- based </a:t>
            </a:r>
            <a:r>
              <a:rPr lang="en-US" dirty="0">
                <a:latin typeface="+mj-lt"/>
              </a:rPr>
              <a:t>communication between a client and a server.</a:t>
            </a:r>
            <a:endParaRPr lang="en-US" dirty="0" smtClean="0">
              <a:latin typeface="+mj-lt"/>
            </a:endParaRPr>
          </a:p>
          <a:p>
            <a:pPr lvl="1">
              <a:buFont typeface="Arial" pitchFamily="34" charset="0"/>
              <a:buChar char="•"/>
            </a:pPr>
            <a:r>
              <a:rPr lang="en-US" dirty="0" smtClean="0">
                <a:latin typeface="+mj-lt"/>
              </a:rPr>
              <a:t>Express: Fast</a:t>
            </a:r>
            <a:r>
              <a:rPr lang="en-US" dirty="0">
                <a:latin typeface="+mj-lt"/>
              </a:rPr>
              <a:t>, </a:t>
            </a:r>
            <a:r>
              <a:rPr lang="en-US" dirty="0" err="1">
                <a:latin typeface="+mj-lt"/>
              </a:rPr>
              <a:t>unopinionated</a:t>
            </a:r>
            <a:r>
              <a:rPr lang="en-US" dirty="0">
                <a:latin typeface="+mj-lt"/>
              </a:rPr>
              <a:t>, minimalist web framework for Node.js</a:t>
            </a:r>
          </a:p>
          <a:p>
            <a:pPr>
              <a:buFont typeface="Arial" pitchFamily="34" charset="0"/>
              <a:buChar char="•"/>
            </a:pPr>
            <a:r>
              <a:rPr lang="en-US" dirty="0" smtClean="0">
                <a:latin typeface="+mj-lt"/>
              </a:rPr>
              <a:t>2011: </a:t>
            </a:r>
            <a:r>
              <a:rPr lang="en-US" dirty="0" err="1" smtClean="0">
                <a:latin typeface="+mj-lt"/>
              </a:rPr>
              <a:t>Hapi</a:t>
            </a:r>
            <a:r>
              <a:rPr lang="en-US" dirty="0">
                <a:latin typeface="+mj-lt"/>
              </a:rPr>
              <a:t>: Build powerful, scalable applications, with minimal overhead</a:t>
            </a:r>
            <a:endParaRPr lang="en-US" dirty="0" smtClean="0">
              <a:latin typeface="+mj-lt"/>
            </a:endParaRPr>
          </a:p>
        </p:txBody>
      </p:sp>
    </p:spTree>
    <p:extLst>
      <p:ext uri="{BB962C8B-B14F-4D97-AF65-F5344CB8AC3E}">
        <p14:creationId xmlns:p14="http://schemas.microsoft.com/office/powerpoint/2010/main" val="1587016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Font typeface="Times New Roman" pitchFamily="16" charset="0"/>
              <a:buNone/>
            </a:pPr>
            <a:r>
              <a:rPr lang="en-US" sz="3200" b="1" kern="0" dirty="0" smtClean="0">
                <a:solidFill>
                  <a:srgbClr val="FBEF03"/>
                </a:solidFill>
                <a:latin typeface="+mj-lt"/>
              </a:rPr>
              <a:t>Introduction</a:t>
            </a:r>
            <a:endParaRPr lang="en-US" sz="3200" b="1" kern="0" dirty="0">
              <a:solidFill>
                <a:srgbClr val="FBEF03"/>
              </a:solidFill>
              <a:latin typeface="+mj-lt"/>
            </a:endParaRPr>
          </a:p>
        </p:txBody>
      </p:sp>
      <p:sp>
        <p:nvSpPr>
          <p:cNvPr id="27" name="TextBox 26"/>
          <p:cNvSpPr txBox="1"/>
          <p:nvPr/>
        </p:nvSpPr>
        <p:spPr>
          <a:xfrm>
            <a:off x="76200" y="1143000"/>
            <a:ext cx="8610600" cy="5355312"/>
          </a:xfrm>
          <a:prstGeom prst="rect">
            <a:avLst/>
          </a:prstGeom>
          <a:noFill/>
        </p:spPr>
        <p:txBody>
          <a:bodyPr wrap="square" rtlCol="0">
            <a:spAutoFit/>
          </a:bodyPr>
          <a:lstStyle/>
          <a:p>
            <a:pPr>
              <a:buFont typeface="Arial" pitchFamily="34" charset="0"/>
              <a:buChar char="•"/>
            </a:pPr>
            <a:r>
              <a:rPr lang="en-US" dirty="0" smtClean="0">
                <a:latin typeface="+mj-lt"/>
              </a:rPr>
              <a:t>2013</a:t>
            </a:r>
          </a:p>
          <a:p>
            <a:pPr lvl="1">
              <a:buFont typeface="Arial" pitchFamily="34" charset="0"/>
              <a:buChar char="•"/>
            </a:pPr>
            <a:r>
              <a:rPr lang="en-US" dirty="0">
                <a:latin typeface="+mj-lt"/>
              </a:rPr>
              <a:t>First big blogging platform using Node.js: Ghost</a:t>
            </a:r>
          </a:p>
          <a:p>
            <a:pPr lvl="1">
              <a:buFont typeface="Arial" pitchFamily="34" charset="0"/>
              <a:buChar char="•"/>
            </a:pPr>
            <a:r>
              <a:rPr lang="en-US" dirty="0">
                <a:latin typeface="+mj-lt"/>
              </a:rPr>
              <a:t>Koa is born</a:t>
            </a:r>
            <a:endParaRPr lang="en-US" dirty="0" smtClean="0">
              <a:latin typeface="+mj-lt"/>
            </a:endParaRPr>
          </a:p>
          <a:p>
            <a:pPr>
              <a:buFont typeface="Arial" pitchFamily="34" charset="0"/>
              <a:buChar char="•"/>
            </a:pPr>
            <a:r>
              <a:rPr lang="en-US" dirty="0" smtClean="0">
                <a:latin typeface="+mj-lt"/>
              </a:rPr>
              <a:t>2014: </a:t>
            </a:r>
          </a:p>
          <a:p>
            <a:pPr lvl="1">
              <a:buFont typeface="Arial" pitchFamily="34" charset="0"/>
              <a:buChar char="•"/>
            </a:pPr>
            <a:r>
              <a:rPr lang="en-US" dirty="0">
                <a:latin typeface="+mj-lt"/>
              </a:rPr>
              <a:t>The Big Fork: io.js is a major fork of Node.js, with the goal of introducing ES6 support and moving </a:t>
            </a:r>
            <a:r>
              <a:rPr lang="en-US" dirty="0" smtClean="0">
                <a:latin typeface="+mj-lt"/>
              </a:rPr>
              <a:t>faster</a:t>
            </a:r>
          </a:p>
          <a:p>
            <a:pPr>
              <a:buFont typeface="Arial" pitchFamily="34" charset="0"/>
              <a:buChar char="•"/>
            </a:pPr>
            <a:r>
              <a:rPr lang="en-US" dirty="0" smtClean="0">
                <a:latin typeface="+mj-lt"/>
              </a:rPr>
              <a:t>2015:</a:t>
            </a:r>
          </a:p>
          <a:p>
            <a:pPr lvl="1">
              <a:buFont typeface="Arial" pitchFamily="34" charset="0"/>
              <a:buChar char="•"/>
            </a:pPr>
            <a:r>
              <a:rPr lang="en-US" dirty="0">
                <a:latin typeface="+mj-lt"/>
              </a:rPr>
              <a:t>The Node.js Foundation is born</a:t>
            </a:r>
          </a:p>
          <a:p>
            <a:pPr lvl="1">
              <a:buFont typeface="Arial" pitchFamily="34" charset="0"/>
              <a:buChar char="•"/>
            </a:pPr>
            <a:r>
              <a:rPr lang="en-US" dirty="0">
                <a:latin typeface="+mj-lt"/>
              </a:rPr>
              <a:t>IO.js is merged back into Node.js</a:t>
            </a:r>
          </a:p>
          <a:p>
            <a:pPr lvl="1">
              <a:buFont typeface="Arial" pitchFamily="34" charset="0"/>
              <a:buChar char="•"/>
            </a:pPr>
            <a:r>
              <a:rPr lang="en-US" dirty="0" err="1">
                <a:latin typeface="+mj-lt"/>
              </a:rPr>
              <a:t>npm</a:t>
            </a:r>
            <a:r>
              <a:rPr lang="en-US" dirty="0">
                <a:latin typeface="+mj-lt"/>
              </a:rPr>
              <a:t> introduces private modules</a:t>
            </a:r>
          </a:p>
          <a:p>
            <a:pPr lvl="1">
              <a:buFont typeface="Arial" pitchFamily="34" charset="0"/>
              <a:buChar char="•"/>
            </a:pPr>
            <a:r>
              <a:rPr lang="en-US" dirty="0">
                <a:latin typeface="+mj-lt"/>
              </a:rPr>
              <a:t>Node.js 4 (versions 1, 2 and 3 never previously released</a:t>
            </a:r>
            <a:r>
              <a:rPr lang="en-US" dirty="0" smtClean="0">
                <a:latin typeface="+mj-lt"/>
              </a:rPr>
              <a:t>)</a:t>
            </a:r>
          </a:p>
          <a:p>
            <a:pPr>
              <a:buFont typeface="Arial" pitchFamily="34" charset="0"/>
              <a:buChar char="•"/>
            </a:pPr>
            <a:r>
              <a:rPr lang="en-US" dirty="0" smtClean="0">
                <a:latin typeface="+mj-lt"/>
              </a:rPr>
              <a:t>2016:</a:t>
            </a:r>
          </a:p>
          <a:p>
            <a:pPr lvl="1">
              <a:buFont typeface="Arial" pitchFamily="34" charset="0"/>
              <a:buChar char="•"/>
            </a:pPr>
            <a:r>
              <a:rPr lang="en-US" dirty="0">
                <a:latin typeface="+mj-lt"/>
              </a:rPr>
              <a:t>The </a:t>
            </a:r>
            <a:r>
              <a:rPr lang="en-US" dirty="0" err="1">
                <a:latin typeface="+mj-lt"/>
              </a:rPr>
              <a:t>leftpad</a:t>
            </a:r>
            <a:r>
              <a:rPr lang="en-US" dirty="0">
                <a:latin typeface="+mj-lt"/>
              </a:rPr>
              <a:t> incident</a:t>
            </a:r>
          </a:p>
          <a:p>
            <a:pPr lvl="1">
              <a:buFont typeface="Arial" pitchFamily="34" charset="0"/>
              <a:buChar char="•"/>
            </a:pPr>
            <a:r>
              <a:rPr lang="en-US" dirty="0">
                <a:latin typeface="+mj-lt"/>
              </a:rPr>
              <a:t>Yarn is born</a:t>
            </a:r>
          </a:p>
          <a:p>
            <a:pPr lvl="1">
              <a:buFont typeface="Arial" pitchFamily="34" charset="0"/>
              <a:buChar char="•"/>
            </a:pPr>
            <a:r>
              <a:rPr lang="en-US" dirty="0">
                <a:latin typeface="+mj-lt"/>
              </a:rPr>
              <a:t>Node.js </a:t>
            </a:r>
            <a:r>
              <a:rPr lang="en-US" dirty="0" smtClean="0">
                <a:latin typeface="+mj-lt"/>
              </a:rPr>
              <a:t>6</a:t>
            </a:r>
          </a:p>
          <a:p>
            <a:pPr>
              <a:buFont typeface="Arial" pitchFamily="34" charset="0"/>
              <a:buChar char="•"/>
            </a:pPr>
            <a:r>
              <a:rPr lang="en-US" dirty="0" smtClean="0">
                <a:latin typeface="+mj-lt"/>
              </a:rPr>
              <a:t>2017: </a:t>
            </a:r>
          </a:p>
          <a:p>
            <a:pPr lvl="1">
              <a:buFont typeface="Arial" pitchFamily="34" charset="0"/>
              <a:buChar char="•"/>
            </a:pPr>
            <a:r>
              <a:rPr lang="en-US" dirty="0" err="1">
                <a:latin typeface="+mj-lt"/>
              </a:rPr>
              <a:t>npm</a:t>
            </a:r>
            <a:r>
              <a:rPr lang="en-US" dirty="0">
                <a:latin typeface="+mj-lt"/>
              </a:rPr>
              <a:t> focuses more on </a:t>
            </a:r>
            <a:r>
              <a:rPr lang="en-US" dirty="0" smtClean="0">
                <a:latin typeface="+mj-lt"/>
              </a:rPr>
              <a:t>security, HTTP/2</a:t>
            </a:r>
            <a:endParaRPr lang="en-US" dirty="0">
              <a:latin typeface="+mj-lt"/>
            </a:endParaRPr>
          </a:p>
          <a:p>
            <a:pPr lvl="1">
              <a:buFont typeface="Arial" pitchFamily="34" charset="0"/>
              <a:buChar char="•"/>
            </a:pPr>
            <a:r>
              <a:rPr lang="en-US" dirty="0">
                <a:latin typeface="+mj-lt"/>
              </a:rPr>
              <a:t>V8 introduces Node.js in its testing suite, officially making Node.js a target for the JS engine, in addition to Chrome</a:t>
            </a:r>
            <a:endParaRPr lang="en-US" dirty="0" smtClean="0">
              <a:latin typeface="+mj-lt"/>
            </a:endParaRPr>
          </a:p>
        </p:txBody>
      </p:sp>
    </p:spTree>
    <p:extLst>
      <p:ext uri="{BB962C8B-B14F-4D97-AF65-F5344CB8AC3E}">
        <p14:creationId xmlns:p14="http://schemas.microsoft.com/office/powerpoint/2010/main" val="286006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Express </a:t>
            </a:r>
            <a:r>
              <a:rPr lang="en-US" sz="1800" dirty="0">
                <a:latin typeface="+mj-lt"/>
              </a:rPr>
              <a:t>is the most popular Node web framework, and is the underlying library for a number of other popular Node web </a:t>
            </a:r>
            <a:r>
              <a:rPr lang="en-US" sz="1800" dirty="0" smtClean="0">
                <a:latin typeface="+mj-lt"/>
              </a:rPr>
              <a:t>frameworks</a:t>
            </a:r>
          </a:p>
          <a:p>
            <a:pPr lvl="1"/>
            <a:r>
              <a:rPr lang="en-US" sz="1600" dirty="0">
                <a:latin typeface="+mj-lt"/>
              </a:rPr>
              <a:t>Write handlers for requests with different HTTP verbs at different URL paths (routes).</a:t>
            </a:r>
          </a:p>
          <a:p>
            <a:pPr lvl="1"/>
            <a:r>
              <a:rPr lang="en-US" sz="1600" dirty="0">
                <a:latin typeface="+mj-lt"/>
              </a:rPr>
              <a:t>Integrate with "view" rendering engines in order to generate responses by inserting data into templates.</a:t>
            </a:r>
          </a:p>
          <a:p>
            <a:pPr lvl="1"/>
            <a:r>
              <a:rPr lang="en-US" sz="1600" dirty="0">
                <a:latin typeface="+mj-lt"/>
              </a:rPr>
              <a:t>Set common web application settings like the port to use for connecting, and the location of templates that are used for rendering the response.</a:t>
            </a:r>
          </a:p>
          <a:p>
            <a:pPr lvl="1"/>
            <a:r>
              <a:rPr lang="en-US" sz="1600" dirty="0">
                <a:latin typeface="+mj-lt"/>
              </a:rPr>
              <a:t>Add additional request processing "middleware" at any point within the request handling </a:t>
            </a:r>
            <a:r>
              <a:rPr lang="en-US" sz="1600" dirty="0" smtClean="0">
                <a:latin typeface="+mj-lt"/>
              </a:rPr>
              <a:t>pipeline.</a:t>
            </a:r>
          </a:p>
          <a:p>
            <a:r>
              <a:rPr lang="en-US" sz="3200" dirty="0" err="1" smtClean="0">
                <a:latin typeface="+mj-lt"/>
                <a:ea typeface="+mn-ea"/>
              </a:rPr>
              <a:t>MongoDB</a:t>
            </a:r>
            <a:endParaRPr lang="en-US" sz="3200" dirty="0">
              <a:latin typeface="+mj-lt"/>
            </a:endParaRPr>
          </a:p>
          <a:p>
            <a:pPr lvl="1"/>
            <a:r>
              <a:rPr lang="en-US" sz="1600" dirty="0" smtClean="0">
                <a:latin typeface="+mj-lt"/>
              </a:rPr>
              <a:t>Open source No-SQL Database</a:t>
            </a:r>
          </a:p>
          <a:p>
            <a:pPr lvl="1"/>
            <a:r>
              <a:rPr lang="en-US" sz="1600" dirty="0" smtClean="0">
                <a:latin typeface="+mj-lt"/>
              </a:rPr>
              <a:t>Light weighted, useful for working with large sets of distributed data.</a:t>
            </a:r>
          </a:p>
          <a:p>
            <a:pPr lvl="1"/>
            <a:r>
              <a:rPr lang="en-US" sz="1600" dirty="0" smtClean="0">
                <a:latin typeface="+mj-lt"/>
              </a:rPr>
              <a:t>Contains a structure of data, composed of field (key) and value pairs</a:t>
            </a:r>
          </a:p>
          <a:p>
            <a:pPr lvl="1"/>
            <a:r>
              <a:rPr lang="en-US" sz="1600" dirty="0" smtClean="0">
                <a:latin typeface="+mj-lt"/>
              </a:rPr>
              <a:t>Similar to JSON, called Binary JSON.</a:t>
            </a:r>
          </a:p>
          <a:p>
            <a:pPr lvl="1"/>
            <a:r>
              <a:rPr lang="en-US" sz="1600" dirty="0" smtClean="0">
                <a:latin typeface="+mj-lt"/>
              </a:rPr>
              <a:t>Sets of these documents are called collections, like table in relational DB</a:t>
            </a:r>
          </a:p>
          <a:p>
            <a:pPr lvl="1"/>
            <a:endParaRPr lang="en-US" sz="1600" dirty="0" smtClean="0">
              <a:latin typeface="+mj-lt"/>
            </a:endParaRPr>
          </a:p>
          <a:p>
            <a:pPr marL="457200" lvl="1" indent="0">
              <a:buNone/>
            </a:pPr>
            <a:endParaRPr lang="en-US" sz="1600" dirty="0" smtClean="0">
              <a:latin typeface="+mj-lt"/>
            </a:endParaRP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Font typeface="Times New Roman" pitchFamily="16" charset="0"/>
              <a:buNone/>
            </a:pPr>
            <a:r>
              <a:rPr lang="en-US" sz="3200" b="1" kern="0" dirty="0" smtClean="0">
                <a:solidFill>
                  <a:srgbClr val="FBEF03"/>
                </a:solidFill>
                <a:latin typeface="+mj-lt"/>
              </a:rPr>
              <a:t>Introduction</a:t>
            </a:r>
            <a:endParaRPr lang="en-US" sz="3200" b="1" kern="0" dirty="0">
              <a:solidFill>
                <a:srgbClr val="FBEF03"/>
              </a:solidFill>
              <a:latin typeface="+mj-lt"/>
            </a:endParaRPr>
          </a:p>
        </p:txBody>
      </p:sp>
    </p:spTree>
    <p:extLst>
      <p:ext uri="{BB962C8B-B14F-4D97-AF65-F5344CB8AC3E}">
        <p14:creationId xmlns:p14="http://schemas.microsoft.com/office/powerpoint/2010/main" val="3132408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Software development has three main layers </a:t>
            </a:r>
            <a:r>
              <a:rPr lang="en-US" dirty="0" smtClean="0">
                <a:latin typeface="+mj-lt"/>
              </a:rPr>
              <a:t>:</a:t>
            </a:r>
            <a:endParaRPr lang="en-US" dirty="0">
              <a:latin typeface="+mj-lt"/>
            </a:endParaRPr>
          </a:p>
          <a:p>
            <a:pPr lvl="1"/>
            <a:r>
              <a:rPr lang="en-US" dirty="0">
                <a:latin typeface="+mj-lt"/>
              </a:rPr>
              <a:t>Frontend or Presentation layer</a:t>
            </a:r>
          </a:p>
          <a:p>
            <a:pPr lvl="1"/>
            <a:r>
              <a:rPr lang="en-US" dirty="0">
                <a:latin typeface="+mj-lt"/>
              </a:rPr>
              <a:t>Backend or Business layer</a:t>
            </a:r>
          </a:p>
          <a:p>
            <a:pPr lvl="1"/>
            <a:r>
              <a:rPr lang="en-US" dirty="0">
                <a:latin typeface="+mj-lt"/>
              </a:rPr>
              <a:t>Database layer</a:t>
            </a:r>
          </a:p>
          <a:p>
            <a:r>
              <a:rPr lang="en-US" sz="2000" dirty="0" smtClean="0">
                <a:latin typeface="+mj-lt"/>
              </a:rPr>
              <a:t>MERN (React)</a:t>
            </a:r>
          </a:p>
          <a:p>
            <a:r>
              <a:rPr lang="en-US" sz="2000" dirty="0" smtClean="0">
                <a:latin typeface="+mj-lt"/>
              </a:rPr>
              <a:t>MEAN (Angular)</a:t>
            </a:r>
          </a:p>
          <a:p>
            <a:r>
              <a:rPr lang="en-US" sz="2000" dirty="0" smtClean="0">
                <a:latin typeface="+mj-lt"/>
              </a:rPr>
              <a:t>LAMP (Apache)</a:t>
            </a:r>
          </a:p>
          <a:p>
            <a:r>
              <a:rPr lang="en-US" sz="2000" dirty="0" smtClean="0">
                <a:latin typeface="+mj-lt"/>
              </a:rPr>
              <a:t>LEMP (</a:t>
            </a:r>
            <a:r>
              <a:rPr lang="en-US" sz="2000" dirty="0" err="1" smtClean="0">
                <a:latin typeface="+mj-lt"/>
              </a:rPr>
              <a:t>nginX</a:t>
            </a:r>
            <a:r>
              <a:rPr lang="en-US" sz="2000" dirty="0" smtClean="0">
                <a:latin typeface="+mj-lt"/>
              </a:rPr>
              <a:t>)</a:t>
            </a:r>
          </a:p>
          <a:p>
            <a:r>
              <a:rPr lang="en-US" sz="2000" dirty="0">
                <a:latin typeface="+mj-lt"/>
              </a:rPr>
              <a:t>Full-Stack </a:t>
            </a:r>
            <a:r>
              <a:rPr lang="en-US" sz="2000" dirty="0" smtClean="0">
                <a:latin typeface="+mj-lt"/>
              </a:rPr>
              <a:t>Elixir</a:t>
            </a:r>
          </a:p>
          <a:p>
            <a:r>
              <a:rPr lang="en-US" sz="2000" dirty="0">
                <a:latin typeface="+mj-lt"/>
              </a:rPr>
              <a:t>Full-Stack Python</a:t>
            </a:r>
            <a:endParaRPr lang="en-US" sz="2000" dirty="0" smtClean="0">
              <a:latin typeface="+mj-lt"/>
            </a:endParaRPr>
          </a:p>
          <a:p>
            <a:r>
              <a:rPr lang="en-IN" sz="2000" dirty="0">
                <a:latin typeface="+mj-lt"/>
              </a:rPr>
              <a:t>Full-Stack </a:t>
            </a:r>
            <a:r>
              <a:rPr lang="en-IN" sz="2000" dirty="0" err="1" smtClean="0">
                <a:latin typeface="+mj-lt"/>
              </a:rPr>
              <a:t>Django</a:t>
            </a:r>
            <a:endParaRPr lang="en-IN" sz="2000" dirty="0" smtClean="0">
              <a:latin typeface="+mj-lt"/>
            </a:endParaRPr>
          </a:p>
          <a:p>
            <a:r>
              <a:rPr lang="en-IN" sz="2000" dirty="0">
                <a:latin typeface="+mj-lt"/>
              </a:rPr>
              <a:t>Full-Stack </a:t>
            </a:r>
            <a:r>
              <a:rPr lang="en-IN" sz="2000" dirty="0" smtClean="0">
                <a:latin typeface="+mj-lt"/>
              </a:rPr>
              <a:t>Java</a:t>
            </a:r>
          </a:p>
          <a:p>
            <a:r>
              <a:rPr lang="en-IN" sz="2000" dirty="0">
                <a:latin typeface="+mj-lt"/>
              </a:rPr>
              <a:t>Full-Stack Ruby on Rails</a:t>
            </a: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Font typeface="Times New Roman" pitchFamily="16" charset="0"/>
              <a:buNone/>
            </a:pPr>
            <a:r>
              <a:rPr lang="en-US" sz="3200" b="1" kern="0" dirty="0" smtClean="0">
                <a:solidFill>
                  <a:srgbClr val="FBEF03"/>
                </a:solidFill>
                <a:latin typeface="+mj-lt"/>
              </a:rPr>
              <a:t>Full Stack Development</a:t>
            </a:r>
            <a:endParaRPr lang="en-US" sz="3200" b="1" kern="0" dirty="0">
              <a:solidFill>
                <a:srgbClr val="FBEF03"/>
              </a:solidFill>
              <a:latin typeface="+mj-lt"/>
            </a:endParaRPr>
          </a:p>
        </p:txBody>
      </p:sp>
    </p:spTree>
    <p:extLst>
      <p:ext uri="{BB962C8B-B14F-4D97-AF65-F5344CB8AC3E}">
        <p14:creationId xmlns:p14="http://schemas.microsoft.com/office/powerpoint/2010/main" val="158774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j-lt"/>
              </a:rPr>
              <a:t>Full-Stack </a:t>
            </a:r>
            <a:r>
              <a:rPr lang="en-US" dirty="0">
                <a:latin typeface="+mj-lt"/>
              </a:rPr>
              <a:t>Developers </a:t>
            </a:r>
            <a:r>
              <a:rPr lang="en-US" dirty="0" smtClean="0">
                <a:latin typeface="+mj-lt"/>
              </a:rPr>
              <a:t>can do the following:</a:t>
            </a:r>
          </a:p>
          <a:p>
            <a:pPr lvl="1"/>
            <a:r>
              <a:rPr lang="en-US" sz="2000" dirty="0">
                <a:latin typeface="+mj-lt"/>
              </a:rPr>
              <a:t>Ability to code programs, web applications, or mobile applications.</a:t>
            </a:r>
          </a:p>
          <a:p>
            <a:pPr lvl="1"/>
            <a:r>
              <a:rPr lang="en-US" sz="2000" dirty="0">
                <a:latin typeface="+mj-lt"/>
              </a:rPr>
              <a:t>Coordinate the development process with other developers and team members (including product managers, project managers, and C-level executives).</a:t>
            </a:r>
          </a:p>
          <a:p>
            <a:pPr lvl="1"/>
            <a:r>
              <a:rPr lang="en-US" sz="2000" dirty="0">
                <a:latin typeface="+mj-lt"/>
              </a:rPr>
              <a:t>Troubleshoot technical issues at every layer.</a:t>
            </a:r>
          </a:p>
          <a:p>
            <a:pPr lvl="1"/>
            <a:r>
              <a:rPr lang="en-US" sz="2000" dirty="0">
                <a:latin typeface="+mj-lt"/>
              </a:rPr>
              <a:t>Outline testing techniques for various applications.</a:t>
            </a:r>
          </a:p>
          <a:p>
            <a:pPr lvl="1"/>
            <a:r>
              <a:rPr lang="en-US" sz="2000" dirty="0">
                <a:latin typeface="+mj-lt"/>
              </a:rPr>
              <a:t>Analyzing and debugging database queries.</a:t>
            </a:r>
          </a:p>
          <a:p>
            <a:pPr lvl="1"/>
            <a:r>
              <a:rPr lang="en-US" sz="2000" dirty="0">
                <a:latin typeface="+mj-lt"/>
              </a:rPr>
              <a:t>Testing codes for app validation and compatibility across required devices for quality assurance.</a:t>
            </a:r>
          </a:p>
          <a:p>
            <a:pPr lvl="1"/>
            <a:r>
              <a:rPr lang="en-US" sz="2000" dirty="0">
                <a:latin typeface="+mj-lt"/>
              </a:rPr>
              <a:t>Keeping a tab on important KPIs and taking initiatives as needed.</a:t>
            </a:r>
          </a:p>
          <a:p>
            <a:pPr lvl="1"/>
            <a:r>
              <a:rPr lang="en-US" sz="2000" dirty="0">
                <a:latin typeface="+mj-lt"/>
              </a:rPr>
              <a:t>Laying blueprint for future requirements and communicating the same with upper management.</a:t>
            </a:r>
            <a:endParaRPr lang="en-US" sz="2000" dirty="0" smtClean="0">
              <a:latin typeface="+mj-lt"/>
            </a:endParaRP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Full Stack Development</a:t>
            </a:r>
          </a:p>
        </p:txBody>
      </p:sp>
    </p:spTree>
    <p:extLst>
      <p:ext uri="{BB962C8B-B14F-4D97-AF65-F5344CB8AC3E}">
        <p14:creationId xmlns:p14="http://schemas.microsoft.com/office/powerpoint/2010/main" val="95464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j-lt"/>
              </a:rPr>
              <a:t>Roles:</a:t>
            </a:r>
          </a:p>
          <a:p>
            <a:pPr lvl="1"/>
            <a:r>
              <a:rPr lang="en-US" sz="2000" dirty="0">
                <a:latin typeface="+mj-lt"/>
              </a:rPr>
              <a:t>Tech Lead (or CTO</a:t>
            </a:r>
            <a:r>
              <a:rPr lang="en-US" sz="2000" dirty="0" smtClean="0">
                <a:latin typeface="+mj-lt"/>
              </a:rPr>
              <a:t>)</a:t>
            </a:r>
          </a:p>
          <a:p>
            <a:pPr lvl="1"/>
            <a:r>
              <a:rPr lang="en-US" sz="2000" dirty="0">
                <a:latin typeface="+mj-lt"/>
              </a:rPr>
              <a:t>Product </a:t>
            </a:r>
            <a:r>
              <a:rPr lang="en-US" sz="2000" dirty="0" smtClean="0">
                <a:latin typeface="+mj-lt"/>
              </a:rPr>
              <a:t>Manager</a:t>
            </a:r>
          </a:p>
          <a:p>
            <a:pPr lvl="1"/>
            <a:r>
              <a:rPr lang="en-US" sz="2000" dirty="0">
                <a:latin typeface="+mj-lt"/>
              </a:rPr>
              <a:t>Database </a:t>
            </a:r>
            <a:r>
              <a:rPr lang="en-US" sz="2000" dirty="0" smtClean="0">
                <a:latin typeface="+mj-lt"/>
              </a:rPr>
              <a:t>Administrator</a:t>
            </a:r>
          </a:p>
          <a:p>
            <a:pPr lvl="1"/>
            <a:r>
              <a:rPr lang="en-US" sz="2000" dirty="0">
                <a:latin typeface="+mj-lt"/>
              </a:rPr>
              <a:t>Senior </a:t>
            </a:r>
            <a:r>
              <a:rPr lang="en-US" sz="2000" dirty="0" smtClean="0">
                <a:latin typeface="+mj-lt"/>
              </a:rPr>
              <a:t>Developer</a:t>
            </a:r>
          </a:p>
          <a:p>
            <a:r>
              <a:rPr lang="en-US" dirty="0" smtClean="0">
                <a:latin typeface="+mj-lt"/>
              </a:rPr>
              <a:t>Benefits:</a:t>
            </a:r>
          </a:p>
          <a:p>
            <a:pPr lvl="1"/>
            <a:r>
              <a:rPr lang="en-US" sz="2000" dirty="0">
                <a:latin typeface="+mj-lt"/>
              </a:rPr>
              <a:t>Delegate Everything </a:t>
            </a:r>
            <a:r>
              <a:rPr lang="en-US" sz="2000" dirty="0" smtClean="0">
                <a:latin typeface="+mj-lt"/>
              </a:rPr>
              <a:t>Technical</a:t>
            </a:r>
          </a:p>
          <a:p>
            <a:pPr lvl="1"/>
            <a:r>
              <a:rPr lang="en-US" sz="2000" dirty="0">
                <a:latin typeface="+mj-lt"/>
              </a:rPr>
              <a:t>Make the Team </a:t>
            </a:r>
            <a:r>
              <a:rPr lang="en-US" sz="2000" dirty="0" smtClean="0">
                <a:latin typeface="+mj-lt"/>
              </a:rPr>
              <a:t>Flexible</a:t>
            </a:r>
          </a:p>
          <a:p>
            <a:pPr lvl="1"/>
            <a:r>
              <a:rPr lang="en-US" sz="2000" dirty="0" smtClean="0">
                <a:latin typeface="+mj-lt"/>
              </a:rPr>
              <a:t>Cost-Effectiveness</a:t>
            </a:r>
          </a:p>
          <a:p>
            <a:pPr lvl="1"/>
            <a:endParaRPr lang="en-US" sz="2000" dirty="0">
              <a:latin typeface="+mj-lt"/>
            </a:endParaRP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Full Stack Development</a:t>
            </a:r>
          </a:p>
        </p:txBody>
      </p:sp>
    </p:spTree>
    <p:extLst>
      <p:ext uri="{BB962C8B-B14F-4D97-AF65-F5344CB8AC3E}">
        <p14:creationId xmlns:p14="http://schemas.microsoft.com/office/powerpoint/2010/main" val="83814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Skill Set and </a:t>
            </a:r>
            <a:r>
              <a:rPr lang="en-US" dirty="0" smtClean="0">
                <a:latin typeface="+mj-lt"/>
              </a:rPr>
              <a:t>Qualification required:</a:t>
            </a:r>
          </a:p>
          <a:p>
            <a:pPr lvl="1"/>
            <a:r>
              <a:rPr lang="en-US" sz="2000" dirty="0" smtClean="0">
                <a:latin typeface="+mj-lt"/>
              </a:rPr>
              <a:t>Front-end fundamentals</a:t>
            </a:r>
          </a:p>
          <a:p>
            <a:pPr lvl="1"/>
            <a:r>
              <a:rPr lang="en-US" sz="2000" dirty="0">
                <a:latin typeface="+mj-lt"/>
              </a:rPr>
              <a:t>Server-side </a:t>
            </a:r>
            <a:r>
              <a:rPr lang="en-US" sz="2000" dirty="0" smtClean="0">
                <a:latin typeface="+mj-lt"/>
              </a:rPr>
              <a:t>fundamentals</a:t>
            </a:r>
          </a:p>
          <a:p>
            <a:pPr lvl="1"/>
            <a:r>
              <a:rPr lang="en-US" sz="2000" dirty="0">
                <a:latin typeface="+mj-lt"/>
              </a:rPr>
              <a:t>User Experience </a:t>
            </a:r>
            <a:r>
              <a:rPr lang="en-US" sz="2000" dirty="0" smtClean="0">
                <a:latin typeface="+mj-lt"/>
              </a:rPr>
              <a:t>design</a:t>
            </a:r>
          </a:p>
          <a:p>
            <a:pPr lvl="1"/>
            <a:r>
              <a:rPr lang="en-US" sz="2000" dirty="0">
                <a:latin typeface="+mj-lt"/>
              </a:rPr>
              <a:t>Database architecture and </a:t>
            </a:r>
            <a:r>
              <a:rPr lang="en-US" sz="2000" dirty="0" smtClean="0">
                <a:latin typeface="+mj-lt"/>
              </a:rPr>
              <a:t>design</a:t>
            </a:r>
          </a:p>
          <a:p>
            <a:pPr lvl="1"/>
            <a:r>
              <a:rPr lang="en-US" sz="2000" dirty="0">
                <a:latin typeface="+mj-lt"/>
              </a:rPr>
              <a:t>Business </a:t>
            </a:r>
            <a:r>
              <a:rPr lang="en-US" sz="2000" dirty="0" smtClean="0">
                <a:latin typeface="+mj-lt"/>
              </a:rPr>
              <a:t>Logic</a:t>
            </a:r>
          </a:p>
          <a:p>
            <a:pPr lvl="1"/>
            <a:r>
              <a:rPr lang="en-US" sz="2000" dirty="0">
                <a:latin typeface="+mj-lt"/>
              </a:rPr>
              <a:t>Project </a:t>
            </a:r>
            <a:r>
              <a:rPr lang="en-US" sz="2000" dirty="0" smtClean="0">
                <a:latin typeface="+mj-lt"/>
              </a:rPr>
              <a:t>Management</a:t>
            </a:r>
          </a:p>
          <a:p>
            <a:pPr lvl="1"/>
            <a:r>
              <a:rPr lang="en-US" sz="2000" dirty="0" smtClean="0">
                <a:latin typeface="+mj-lt"/>
              </a:rPr>
              <a:t>Multitasking</a:t>
            </a:r>
          </a:p>
          <a:p>
            <a:pPr lvl="1"/>
            <a:r>
              <a:rPr lang="en-US" sz="2000" dirty="0">
                <a:latin typeface="+mj-lt"/>
              </a:rPr>
              <a:t>Agile </a:t>
            </a:r>
            <a:r>
              <a:rPr lang="en-US" sz="2000" dirty="0" smtClean="0">
                <a:latin typeface="+mj-lt"/>
              </a:rPr>
              <a:t>Development</a:t>
            </a:r>
          </a:p>
          <a:p>
            <a:pPr lvl="1"/>
            <a:r>
              <a:rPr lang="en-US" sz="2000" dirty="0">
                <a:latin typeface="+mj-lt"/>
              </a:rPr>
              <a:t>Independence</a:t>
            </a: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Full Stack Development</a:t>
            </a:r>
          </a:p>
        </p:txBody>
      </p:sp>
    </p:spTree>
    <p:extLst>
      <p:ext uri="{BB962C8B-B14F-4D97-AF65-F5344CB8AC3E}">
        <p14:creationId xmlns:p14="http://schemas.microsoft.com/office/powerpoint/2010/main" val="1679114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Obstacles and Roadblocks</a:t>
            </a:r>
            <a:endParaRPr lang="en-US" sz="2000" b="1" kern="0" dirty="0">
              <a:solidFill>
                <a:srgbClr val="FBEF03"/>
              </a:solidFill>
              <a:latin typeface="+mj-lt"/>
            </a:endParaRPr>
          </a:p>
        </p:txBody>
      </p:sp>
      <p:sp>
        <p:nvSpPr>
          <p:cNvPr id="6" name="Content Placeholder 2"/>
          <p:cNvSpPr>
            <a:spLocks noGrp="1"/>
          </p:cNvSpPr>
          <p:nvPr>
            <p:ph idx="1"/>
          </p:nvPr>
        </p:nvSpPr>
        <p:spPr>
          <a:xfrm>
            <a:off x="0" y="914400"/>
            <a:ext cx="8991600" cy="5471786"/>
          </a:xfrm>
        </p:spPr>
        <p:txBody>
          <a:bodyPr/>
          <a:lstStyle/>
          <a:p>
            <a:r>
              <a:rPr lang="en-US" sz="2000" dirty="0">
                <a:latin typeface="+mj-lt"/>
              </a:rPr>
              <a:t>React Is a Library</a:t>
            </a:r>
          </a:p>
          <a:p>
            <a:pPr lvl="1"/>
            <a:r>
              <a:rPr lang="en-US" sz="1600" dirty="0" smtClean="0">
                <a:latin typeface="+mj-lt"/>
              </a:rPr>
              <a:t>Small</a:t>
            </a:r>
          </a:p>
          <a:p>
            <a:pPr lvl="1"/>
            <a:r>
              <a:rPr lang="en-US" sz="1600" dirty="0" smtClean="0">
                <a:latin typeface="+mj-lt"/>
              </a:rPr>
              <a:t>Used for one part of job</a:t>
            </a:r>
          </a:p>
          <a:p>
            <a:pPr lvl="1"/>
            <a:r>
              <a:rPr lang="en-US" sz="1600" dirty="0" smtClean="0">
                <a:latin typeface="+mj-lt"/>
              </a:rPr>
              <a:t>Restricted than traditional JavaScript</a:t>
            </a:r>
          </a:p>
          <a:p>
            <a:pPr lvl="1"/>
            <a:r>
              <a:rPr lang="en-US" sz="1600" dirty="0" smtClean="0">
                <a:latin typeface="+mj-lt"/>
              </a:rPr>
              <a:t>New tools emerged and old are cast aside</a:t>
            </a:r>
          </a:p>
          <a:p>
            <a:r>
              <a:rPr lang="en-US" sz="2000" dirty="0">
                <a:latin typeface="+mj-lt"/>
              </a:rPr>
              <a:t>New </a:t>
            </a:r>
            <a:r>
              <a:rPr lang="en-US" sz="2000" dirty="0" err="1">
                <a:latin typeface="+mj-lt"/>
              </a:rPr>
              <a:t>ECMAScript</a:t>
            </a:r>
            <a:r>
              <a:rPr lang="en-US" sz="2000" dirty="0">
                <a:latin typeface="+mj-lt"/>
              </a:rPr>
              <a:t> </a:t>
            </a:r>
            <a:r>
              <a:rPr lang="en-US" sz="2000" dirty="0" smtClean="0">
                <a:latin typeface="+mj-lt"/>
              </a:rPr>
              <a:t>Syntax</a:t>
            </a:r>
          </a:p>
          <a:p>
            <a:pPr lvl="1"/>
            <a:r>
              <a:rPr lang="en-US" sz="1600" dirty="0">
                <a:latin typeface="+mj-lt"/>
              </a:rPr>
              <a:t>The ECMA used to release specifications </a:t>
            </a:r>
            <a:r>
              <a:rPr lang="en-US" sz="1600" dirty="0" smtClean="0">
                <a:latin typeface="+mj-lt"/>
              </a:rPr>
              <a:t>infrequently </a:t>
            </a:r>
          </a:p>
          <a:p>
            <a:r>
              <a:rPr lang="en-US" sz="2000" dirty="0">
                <a:latin typeface="+mj-lt"/>
              </a:rPr>
              <a:t>Popularity of Functional </a:t>
            </a:r>
            <a:r>
              <a:rPr lang="en-US" sz="2000" dirty="0" smtClean="0">
                <a:latin typeface="+mj-lt"/>
              </a:rPr>
              <a:t>JavaScript</a:t>
            </a:r>
          </a:p>
          <a:p>
            <a:pPr lvl="1"/>
            <a:r>
              <a:rPr lang="en-US" sz="1600" dirty="0">
                <a:latin typeface="+mj-lt"/>
              </a:rPr>
              <a:t>React emphasizes functional programming over object-oriented </a:t>
            </a:r>
            <a:r>
              <a:rPr lang="en-US" sz="1600" dirty="0" smtClean="0">
                <a:latin typeface="+mj-lt"/>
              </a:rPr>
              <a:t>programming</a:t>
            </a:r>
          </a:p>
          <a:p>
            <a:r>
              <a:rPr lang="en-US" sz="2000" dirty="0">
                <a:latin typeface="+mj-lt"/>
              </a:rPr>
              <a:t>JavaScript Tooling </a:t>
            </a:r>
            <a:r>
              <a:rPr lang="en-US" sz="2000" dirty="0" smtClean="0">
                <a:latin typeface="+mj-lt"/>
              </a:rPr>
              <a:t>Fatigue</a:t>
            </a:r>
          </a:p>
          <a:p>
            <a:pPr lvl="1"/>
            <a:r>
              <a:rPr lang="en-US" sz="1600" dirty="0" smtClean="0">
                <a:latin typeface="+mj-lt"/>
              </a:rPr>
              <a:t>Conventional JavaScript added into your source page</a:t>
            </a:r>
          </a:p>
          <a:p>
            <a:pPr lvl="1"/>
            <a:r>
              <a:rPr lang="en-US" sz="1600" dirty="0" smtClean="0">
                <a:latin typeface="+mj-lt"/>
              </a:rPr>
              <a:t>In react you have to built JavaScript</a:t>
            </a:r>
          </a:p>
          <a:p>
            <a:endParaRPr lang="en-US" sz="2000" dirty="0">
              <a:latin typeface="+mj-lt"/>
            </a:endParaRPr>
          </a:p>
        </p:txBody>
      </p:sp>
    </p:spTree>
    <p:extLst>
      <p:ext uri="{BB962C8B-B14F-4D97-AF65-F5344CB8AC3E}">
        <p14:creationId xmlns:p14="http://schemas.microsoft.com/office/powerpoint/2010/main" val="339045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React Library</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sz="2400" dirty="0">
                <a:latin typeface="+mj-lt"/>
              </a:rPr>
              <a:t>Routing and Navigation in </a:t>
            </a:r>
            <a:r>
              <a:rPr lang="en-US" sz="2400" dirty="0" err="1" smtClean="0">
                <a:latin typeface="+mj-lt"/>
              </a:rPr>
              <a:t>Reactjs</a:t>
            </a:r>
            <a:endParaRPr lang="en-US" sz="2400" dirty="0" smtClean="0">
              <a:latin typeface="+mj-lt"/>
            </a:endParaRPr>
          </a:p>
          <a:p>
            <a:pPr lvl="1"/>
            <a:r>
              <a:rPr lang="en-US" sz="1600" dirty="0">
                <a:latin typeface="+mj-lt"/>
              </a:rPr>
              <a:t>React Router : a group of navigational components synchronizes the components of the UI with browsers </a:t>
            </a:r>
            <a:r>
              <a:rPr lang="en-US" sz="1600" dirty="0" smtClean="0">
                <a:latin typeface="+mj-lt"/>
              </a:rPr>
              <a:t>address</a:t>
            </a:r>
          </a:p>
          <a:p>
            <a:r>
              <a:rPr lang="en-US" sz="2000" dirty="0">
                <a:latin typeface="+mj-lt"/>
              </a:rPr>
              <a:t>React CLIs and Boilerplates</a:t>
            </a:r>
            <a:endParaRPr lang="en-US" sz="2000" dirty="0" smtClean="0">
              <a:latin typeface="+mj-lt"/>
            </a:endParaRPr>
          </a:p>
          <a:p>
            <a:pPr lvl="1"/>
            <a:r>
              <a:rPr lang="en-US" sz="1600" dirty="0">
                <a:latin typeface="+mj-lt"/>
              </a:rPr>
              <a:t>Create-React-App: Create-React-App is a CLI tool that requires no building </a:t>
            </a:r>
            <a:r>
              <a:rPr lang="en-US" sz="1600" dirty="0" smtClean="0">
                <a:latin typeface="+mj-lt"/>
              </a:rPr>
              <a:t>configuration</a:t>
            </a:r>
          </a:p>
          <a:p>
            <a:r>
              <a:rPr lang="en-US" sz="2000" dirty="0">
                <a:latin typeface="+mj-lt"/>
              </a:rPr>
              <a:t>React UI Component Libraries</a:t>
            </a:r>
            <a:endParaRPr lang="en-US" sz="2000" dirty="0" smtClean="0">
              <a:latin typeface="+mj-lt"/>
            </a:endParaRPr>
          </a:p>
          <a:p>
            <a:pPr lvl="1"/>
            <a:r>
              <a:rPr lang="en-US" sz="1600" dirty="0">
                <a:latin typeface="+mj-lt"/>
              </a:rPr>
              <a:t>Ant-design: a consolidated development framework of NPM, </a:t>
            </a:r>
            <a:r>
              <a:rPr lang="en-US" sz="1600" dirty="0" err="1">
                <a:latin typeface="+mj-lt"/>
              </a:rPr>
              <a:t>Webpack</a:t>
            </a:r>
            <a:r>
              <a:rPr lang="en-US" sz="1600" dirty="0">
                <a:latin typeface="+mj-lt"/>
              </a:rPr>
              <a:t>, Babel, Dora, and </a:t>
            </a:r>
            <a:r>
              <a:rPr lang="en-US" sz="1600" dirty="0" smtClean="0">
                <a:latin typeface="+mj-lt"/>
              </a:rPr>
              <a:t>DVA</a:t>
            </a:r>
          </a:p>
          <a:p>
            <a:pPr lvl="1"/>
            <a:r>
              <a:rPr lang="en-US" sz="1600" dirty="0">
                <a:latin typeface="+mj-lt"/>
              </a:rPr>
              <a:t>Tailwind UI: utility classes (in-built classes) instead of inbuilt components that relieves you from overriding </a:t>
            </a:r>
            <a:r>
              <a:rPr lang="en-US" sz="1600" dirty="0" smtClean="0">
                <a:latin typeface="+mj-lt"/>
              </a:rPr>
              <a:t>styles</a:t>
            </a:r>
          </a:p>
          <a:p>
            <a:pPr lvl="1"/>
            <a:r>
              <a:rPr lang="en-US" sz="1600" dirty="0">
                <a:latin typeface="+mj-lt"/>
              </a:rPr>
              <a:t>Semantic UI </a:t>
            </a:r>
            <a:r>
              <a:rPr lang="en-US" sz="1600" dirty="0" smtClean="0">
                <a:latin typeface="+mj-lt"/>
              </a:rPr>
              <a:t>React</a:t>
            </a:r>
          </a:p>
          <a:p>
            <a:pPr lvl="1"/>
            <a:r>
              <a:rPr lang="en-US" sz="1600" dirty="0">
                <a:latin typeface="+mj-lt"/>
              </a:rPr>
              <a:t>React </a:t>
            </a:r>
            <a:r>
              <a:rPr lang="en-US" sz="1600" dirty="0" smtClean="0">
                <a:latin typeface="+mj-lt"/>
              </a:rPr>
              <a:t>Bootstrap</a:t>
            </a:r>
          </a:p>
          <a:p>
            <a:pPr lvl="1"/>
            <a:r>
              <a:rPr lang="en-US" sz="1600" dirty="0">
                <a:latin typeface="+mj-lt"/>
              </a:rPr>
              <a:t>Fabric React </a:t>
            </a:r>
            <a:endParaRPr lang="en-US" sz="1600" dirty="0" smtClean="0">
              <a:latin typeface="+mj-lt"/>
            </a:endParaRPr>
          </a:p>
          <a:p>
            <a:pPr lvl="1"/>
            <a:r>
              <a:rPr lang="en-US" sz="1600" dirty="0">
                <a:latin typeface="+mj-lt"/>
              </a:rPr>
              <a:t>Styled </a:t>
            </a:r>
            <a:r>
              <a:rPr lang="en-US" sz="1600" dirty="0" smtClean="0">
                <a:latin typeface="+mj-lt"/>
              </a:rPr>
              <a:t>components</a:t>
            </a:r>
          </a:p>
          <a:p>
            <a:pPr lvl="1"/>
            <a:r>
              <a:rPr lang="en-US" sz="1600" dirty="0">
                <a:latin typeface="+mj-lt"/>
              </a:rPr>
              <a:t>React </a:t>
            </a:r>
            <a:r>
              <a:rPr lang="en-US" sz="1600" dirty="0" err="1">
                <a:latin typeface="+mj-lt"/>
              </a:rPr>
              <a:t>DnD</a:t>
            </a:r>
            <a:r>
              <a:rPr lang="en-US" sz="1600" dirty="0">
                <a:latin typeface="+mj-lt"/>
              </a:rPr>
              <a:t> </a:t>
            </a:r>
            <a:endParaRPr lang="en-US" sz="1600" dirty="0" smtClean="0">
              <a:latin typeface="+mj-lt"/>
            </a:endParaRPr>
          </a:p>
          <a:p>
            <a:endParaRPr lang="en-US" sz="2000" dirty="0">
              <a:latin typeface="+mj-lt"/>
            </a:endParaRPr>
          </a:p>
        </p:txBody>
      </p:sp>
    </p:spTree>
    <p:extLst>
      <p:ext uri="{BB962C8B-B14F-4D97-AF65-F5344CB8AC3E}">
        <p14:creationId xmlns:p14="http://schemas.microsoft.com/office/powerpoint/2010/main" val="228335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Learning Resources</a:t>
            </a:r>
            <a:endParaRPr lang="en-US" sz="3200" b="1" dirty="0">
              <a:solidFill>
                <a:srgbClr val="FBEF03"/>
              </a:solidFill>
              <a:latin typeface="+mj-lt"/>
            </a:endParaRPr>
          </a:p>
        </p:txBody>
      </p:sp>
      <p:sp>
        <p:nvSpPr>
          <p:cNvPr id="4" name="TextBox 3"/>
          <p:cNvSpPr txBox="1"/>
          <p:nvPr/>
        </p:nvSpPr>
        <p:spPr>
          <a:xfrm>
            <a:off x="152400" y="914400"/>
            <a:ext cx="8382000" cy="500136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smtClean="0">
                <a:latin typeface="+mj-lt"/>
              </a:rPr>
              <a:t>Books</a:t>
            </a:r>
          </a:p>
          <a:p>
            <a:pPr marL="800100" lvl="1" indent="-342900" algn="just">
              <a:lnSpc>
                <a:spcPct val="150000"/>
              </a:lnSpc>
              <a:buFont typeface="Arial" panose="020B0604020202020204" pitchFamily="34" charset="0"/>
              <a:buChar char="•"/>
            </a:pPr>
            <a:r>
              <a:rPr lang="en-US" sz="2200" dirty="0" smtClean="0">
                <a:latin typeface="+mj-lt"/>
              </a:rPr>
              <a:t>A</a:t>
            </a:r>
            <a:r>
              <a:rPr lang="en-US" sz="2200" dirty="0">
                <a:latin typeface="+mj-lt"/>
              </a:rPr>
              <a:t>. Banks and E. </a:t>
            </a:r>
            <a:r>
              <a:rPr lang="en-US" sz="2200" dirty="0" err="1">
                <a:latin typeface="+mj-lt"/>
              </a:rPr>
              <a:t>Porcello</a:t>
            </a:r>
            <a:r>
              <a:rPr lang="en-US" sz="2200" dirty="0">
                <a:latin typeface="+mj-lt"/>
              </a:rPr>
              <a:t>, “Learning React: Functional Web Development with </a:t>
            </a:r>
            <a:r>
              <a:rPr lang="en-US" sz="2200" dirty="0" smtClean="0">
                <a:latin typeface="+mj-lt"/>
              </a:rPr>
              <a:t>React and </a:t>
            </a:r>
            <a:r>
              <a:rPr lang="en-US" sz="2200" dirty="0">
                <a:latin typeface="+mj-lt"/>
              </a:rPr>
              <a:t>Redux”, O’Reilly, 1st Edition, 2017</a:t>
            </a:r>
            <a:r>
              <a:rPr lang="en-US" sz="2200" dirty="0" smtClean="0">
                <a:latin typeface="+mj-lt"/>
              </a:rPr>
              <a:t>.</a:t>
            </a:r>
          </a:p>
          <a:p>
            <a:pPr marL="342900" indent="-342900">
              <a:lnSpc>
                <a:spcPct val="150000"/>
              </a:lnSpc>
              <a:buFont typeface="Arial" panose="020B0604020202020204" pitchFamily="34" charset="0"/>
              <a:buChar char="•"/>
            </a:pPr>
            <a:r>
              <a:rPr lang="en-US" sz="2200" dirty="0" smtClean="0">
                <a:latin typeface="+mj-lt"/>
              </a:rPr>
              <a:t>Web Links (Strictly Referred):</a:t>
            </a:r>
          </a:p>
          <a:p>
            <a:pPr marL="800100" lvl="1" indent="-342900">
              <a:lnSpc>
                <a:spcPct val="150000"/>
              </a:lnSpc>
              <a:buFont typeface="Arial" panose="020B0604020202020204" pitchFamily="34" charset="0"/>
              <a:buChar char="•"/>
            </a:pPr>
            <a:r>
              <a:rPr lang="en-US" sz="2200" dirty="0">
                <a:latin typeface="+mj-lt"/>
                <a:hlinkClick r:id="rId2"/>
              </a:rPr>
              <a:t>https://reactjs.org</a:t>
            </a:r>
            <a:r>
              <a:rPr lang="en-US" sz="2200" dirty="0" smtClean="0">
                <a:latin typeface="+mj-lt"/>
                <a:hlinkClick r:id="rId2"/>
              </a:rPr>
              <a:t>/</a:t>
            </a:r>
            <a:endParaRPr lang="en-US" sz="2200" dirty="0" smtClean="0">
              <a:latin typeface="+mj-lt"/>
            </a:endParaRPr>
          </a:p>
          <a:p>
            <a:pPr marL="800100" lvl="1" indent="-342900">
              <a:lnSpc>
                <a:spcPct val="150000"/>
              </a:lnSpc>
              <a:buFont typeface="Arial" panose="020B0604020202020204" pitchFamily="34" charset="0"/>
              <a:buChar char="•"/>
            </a:pPr>
            <a:r>
              <a:rPr lang="en-US" sz="2200" dirty="0">
                <a:latin typeface="+mj-lt"/>
                <a:hlinkClick r:id="rId3"/>
              </a:rPr>
              <a:t>https://nodejs.org</a:t>
            </a:r>
            <a:r>
              <a:rPr lang="en-US" sz="2200" dirty="0" smtClean="0">
                <a:latin typeface="+mj-lt"/>
                <a:hlinkClick r:id="rId3"/>
              </a:rPr>
              <a:t>/</a:t>
            </a:r>
            <a:endParaRPr lang="en-US" sz="2200" dirty="0" smtClean="0">
              <a:latin typeface="+mj-lt"/>
            </a:endParaRPr>
          </a:p>
          <a:p>
            <a:pPr marL="800100" lvl="1" indent="-342900">
              <a:lnSpc>
                <a:spcPct val="150000"/>
              </a:lnSpc>
              <a:buFont typeface="Arial" panose="020B0604020202020204" pitchFamily="34" charset="0"/>
              <a:buChar char="•"/>
            </a:pPr>
            <a:r>
              <a:rPr lang="en-US" sz="2200" dirty="0">
                <a:latin typeface="+mj-lt"/>
                <a:hlinkClick r:id="rId4"/>
              </a:rPr>
              <a:t>https://expressjs.com</a:t>
            </a:r>
            <a:r>
              <a:rPr lang="en-US" sz="2200" dirty="0" smtClean="0">
                <a:latin typeface="+mj-lt"/>
                <a:hlinkClick r:id="rId4"/>
              </a:rPr>
              <a:t>/</a:t>
            </a:r>
            <a:endParaRPr lang="en-US" sz="2200" dirty="0" smtClean="0">
              <a:latin typeface="+mj-lt"/>
            </a:endParaRPr>
          </a:p>
          <a:p>
            <a:pPr marL="800100" lvl="1" indent="-342900">
              <a:lnSpc>
                <a:spcPct val="150000"/>
              </a:lnSpc>
              <a:buFont typeface="Arial" panose="020B0604020202020204" pitchFamily="34" charset="0"/>
              <a:buChar char="•"/>
            </a:pPr>
            <a:r>
              <a:rPr lang="en-US" sz="2200" dirty="0" smtClean="0">
                <a:latin typeface="+mj-lt"/>
                <a:hlinkClick r:id="rId5"/>
              </a:rPr>
              <a:t>https://developer.mozilla.org</a:t>
            </a:r>
            <a:endParaRPr lang="en-US" sz="2200" dirty="0">
              <a:latin typeface="+mj-lt"/>
            </a:endParaRPr>
          </a:p>
          <a:p>
            <a:pPr marL="342900" indent="-342900">
              <a:buFont typeface="Arial" panose="020B0604020202020204" pitchFamily="34" charset="0"/>
              <a:buChar char="•"/>
            </a:pPr>
            <a:endParaRPr lang="en-US" sz="2200"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React Library</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Notable UI libraries</a:t>
            </a:r>
          </a:p>
          <a:p>
            <a:pPr lvl="1"/>
            <a:r>
              <a:rPr lang="en-US" sz="2000" dirty="0" err="1">
                <a:latin typeface="+mj-lt"/>
              </a:rPr>
              <a:t>OnsenUI</a:t>
            </a:r>
            <a:endParaRPr lang="en-US" sz="2000" dirty="0">
              <a:latin typeface="+mj-lt"/>
            </a:endParaRPr>
          </a:p>
          <a:p>
            <a:pPr lvl="1"/>
            <a:r>
              <a:rPr lang="en-US" sz="2000" dirty="0" err="1">
                <a:latin typeface="+mj-lt"/>
              </a:rPr>
              <a:t>Rebass</a:t>
            </a:r>
            <a:endParaRPr lang="en-US" sz="2000" dirty="0">
              <a:latin typeface="+mj-lt"/>
            </a:endParaRPr>
          </a:p>
          <a:p>
            <a:pPr lvl="1"/>
            <a:r>
              <a:rPr lang="en-US" sz="2000" dirty="0">
                <a:latin typeface="+mj-lt"/>
              </a:rPr>
              <a:t>Material </a:t>
            </a:r>
            <a:r>
              <a:rPr lang="en-US" sz="2000" dirty="0" smtClean="0">
                <a:latin typeface="+mj-lt"/>
              </a:rPr>
              <a:t>UI</a:t>
            </a:r>
          </a:p>
          <a:p>
            <a:r>
              <a:rPr lang="en-US" dirty="0">
                <a:latin typeface="+mj-lt"/>
              </a:rPr>
              <a:t>Animation </a:t>
            </a:r>
            <a:r>
              <a:rPr lang="en-US" dirty="0" smtClean="0">
                <a:latin typeface="+mj-lt"/>
              </a:rPr>
              <a:t>Libraries</a:t>
            </a:r>
          </a:p>
          <a:p>
            <a:pPr lvl="1"/>
            <a:r>
              <a:rPr lang="en-US" dirty="0" smtClean="0">
                <a:latin typeface="+mj-lt"/>
              </a:rPr>
              <a:t>React-motion</a:t>
            </a:r>
          </a:p>
          <a:p>
            <a:pPr lvl="1"/>
            <a:r>
              <a:rPr lang="en-US" dirty="0">
                <a:latin typeface="+mj-lt"/>
              </a:rPr>
              <a:t>Animated (React Native</a:t>
            </a:r>
            <a:r>
              <a:rPr lang="en-US" dirty="0" smtClean="0">
                <a:latin typeface="+mj-lt"/>
              </a:rPr>
              <a:t>)</a:t>
            </a:r>
          </a:p>
          <a:p>
            <a:pPr lvl="1"/>
            <a:r>
              <a:rPr lang="en-US" dirty="0">
                <a:latin typeface="+mj-lt"/>
              </a:rPr>
              <a:t>React </a:t>
            </a:r>
            <a:r>
              <a:rPr lang="en-US" dirty="0" smtClean="0">
                <a:latin typeface="+mj-lt"/>
              </a:rPr>
              <a:t>Spinner</a:t>
            </a:r>
          </a:p>
          <a:p>
            <a:r>
              <a:rPr lang="en-US" dirty="0">
                <a:latin typeface="+mj-lt"/>
              </a:rPr>
              <a:t>Form </a:t>
            </a:r>
            <a:r>
              <a:rPr lang="en-US" dirty="0" smtClean="0">
                <a:latin typeface="+mj-lt"/>
              </a:rPr>
              <a:t>Libraries</a:t>
            </a:r>
          </a:p>
          <a:p>
            <a:pPr lvl="1"/>
            <a:r>
              <a:rPr lang="en-US" dirty="0">
                <a:latin typeface="+mj-lt"/>
              </a:rPr>
              <a:t>React Hook </a:t>
            </a:r>
            <a:r>
              <a:rPr lang="en-US" dirty="0" smtClean="0">
                <a:latin typeface="+mj-lt"/>
              </a:rPr>
              <a:t>Form</a:t>
            </a:r>
          </a:p>
          <a:p>
            <a:endParaRPr lang="en-US" dirty="0">
              <a:latin typeface="+mj-lt"/>
            </a:endParaRPr>
          </a:p>
        </p:txBody>
      </p:sp>
    </p:spTree>
    <p:extLst>
      <p:ext uri="{BB962C8B-B14F-4D97-AF65-F5344CB8AC3E}">
        <p14:creationId xmlns:p14="http://schemas.microsoft.com/office/powerpoint/2010/main" val="147852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React Library</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Code </a:t>
            </a:r>
            <a:r>
              <a:rPr lang="en-US" dirty="0" smtClean="0">
                <a:latin typeface="+mj-lt"/>
              </a:rPr>
              <a:t>formatting</a:t>
            </a:r>
            <a:endParaRPr lang="en-US" sz="2000" dirty="0">
              <a:latin typeface="+mj-lt"/>
            </a:endParaRPr>
          </a:p>
          <a:p>
            <a:pPr lvl="1"/>
            <a:r>
              <a:rPr lang="en-US" sz="2000" dirty="0" smtClean="0">
                <a:latin typeface="+mj-lt"/>
              </a:rPr>
              <a:t>ES-Lint</a:t>
            </a:r>
          </a:p>
          <a:p>
            <a:pPr lvl="1"/>
            <a:r>
              <a:rPr lang="en-US" sz="2000" dirty="0" smtClean="0">
                <a:latin typeface="+mj-lt"/>
              </a:rPr>
              <a:t>React </a:t>
            </a:r>
            <a:r>
              <a:rPr lang="en-US" sz="2000" dirty="0">
                <a:latin typeface="+mj-lt"/>
              </a:rPr>
              <a:t>Intl </a:t>
            </a:r>
            <a:endParaRPr lang="en-US" sz="2000" dirty="0" smtClean="0">
              <a:latin typeface="+mj-lt"/>
            </a:endParaRPr>
          </a:p>
          <a:p>
            <a:pPr lvl="1"/>
            <a:r>
              <a:rPr lang="en-US" sz="2000" dirty="0">
                <a:latin typeface="+mj-lt"/>
              </a:rPr>
              <a:t>Prettier</a:t>
            </a:r>
            <a:endParaRPr lang="en-US" sz="2000" dirty="0" smtClean="0">
              <a:latin typeface="+mj-lt"/>
            </a:endParaRPr>
          </a:p>
          <a:p>
            <a:r>
              <a:rPr lang="en-US" dirty="0">
                <a:latin typeface="+mj-lt"/>
              </a:rPr>
              <a:t>Testing</a:t>
            </a:r>
            <a:endParaRPr lang="en-US" dirty="0" smtClean="0">
              <a:latin typeface="+mj-lt"/>
            </a:endParaRPr>
          </a:p>
          <a:p>
            <a:pPr lvl="1"/>
            <a:r>
              <a:rPr lang="en-US" dirty="0">
                <a:latin typeface="+mj-lt"/>
              </a:rPr>
              <a:t>Enzyme</a:t>
            </a:r>
            <a:endParaRPr lang="en-US" dirty="0" smtClean="0">
              <a:latin typeface="+mj-lt"/>
            </a:endParaRPr>
          </a:p>
          <a:p>
            <a:r>
              <a:rPr lang="en-US" dirty="0">
                <a:latin typeface="+mj-lt"/>
              </a:rPr>
              <a:t>State Management</a:t>
            </a:r>
          </a:p>
          <a:p>
            <a:pPr lvl="1"/>
            <a:r>
              <a:rPr lang="en-US" dirty="0" smtClean="0">
                <a:latin typeface="+mj-lt"/>
              </a:rPr>
              <a:t>Redux</a:t>
            </a:r>
          </a:p>
          <a:p>
            <a:pPr lvl="1"/>
            <a:r>
              <a:rPr lang="en-US" dirty="0" err="1" smtClean="0">
                <a:latin typeface="+mj-lt"/>
              </a:rPr>
              <a:t>Mobx</a:t>
            </a:r>
            <a:endParaRPr lang="en-US" dirty="0" smtClean="0">
              <a:latin typeface="+mj-lt"/>
            </a:endParaRPr>
          </a:p>
          <a:p>
            <a:r>
              <a:rPr lang="en-US" dirty="0">
                <a:latin typeface="+mj-lt"/>
              </a:rPr>
              <a:t>Augment Reality/ Virtual Reality (AR/ VR</a:t>
            </a:r>
            <a:r>
              <a:rPr lang="en-US" dirty="0" smtClean="0">
                <a:latin typeface="+mj-lt"/>
              </a:rPr>
              <a:t>)</a:t>
            </a:r>
          </a:p>
          <a:p>
            <a:pPr lvl="1"/>
            <a:r>
              <a:rPr lang="en-US" dirty="0">
                <a:latin typeface="+mj-lt"/>
              </a:rPr>
              <a:t>React </a:t>
            </a:r>
            <a:r>
              <a:rPr lang="en-US" dirty="0" smtClean="0">
                <a:latin typeface="+mj-lt"/>
              </a:rPr>
              <a:t>360</a:t>
            </a:r>
          </a:p>
          <a:p>
            <a:pPr lvl="1"/>
            <a:r>
              <a:rPr lang="en-US" dirty="0" err="1">
                <a:latin typeface="+mj-lt"/>
              </a:rPr>
              <a:t>Viro</a:t>
            </a:r>
            <a:r>
              <a:rPr lang="en-US" dirty="0">
                <a:latin typeface="+mj-lt"/>
              </a:rPr>
              <a:t> React</a:t>
            </a:r>
          </a:p>
        </p:txBody>
      </p:sp>
    </p:spTree>
    <p:extLst>
      <p:ext uri="{BB962C8B-B14F-4D97-AF65-F5344CB8AC3E}">
        <p14:creationId xmlns:p14="http://schemas.microsoft.com/office/powerpoint/2010/main" val="148386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Developer Tools</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smtClean="0">
                <a:latin typeface="+mj-lt"/>
              </a:rPr>
              <a:t>react-detector</a:t>
            </a:r>
            <a:endParaRPr lang="en-US" sz="2000" dirty="0" smtClean="0">
              <a:latin typeface="+mj-lt"/>
            </a:endParaRPr>
          </a:p>
          <a:p>
            <a:pPr lvl="1"/>
            <a:r>
              <a:rPr lang="en-US" sz="2000" dirty="0">
                <a:latin typeface="+mj-lt"/>
              </a:rPr>
              <a:t>react-detector is a Chrome extension that lets you know which websites are using React and which are not</a:t>
            </a:r>
            <a:r>
              <a:rPr lang="en-US" sz="2000" dirty="0" smtClean="0">
                <a:latin typeface="+mj-lt"/>
              </a:rPr>
              <a:t>.</a:t>
            </a:r>
          </a:p>
          <a:p>
            <a:r>
              <a:rPr lang="en-US" dirty="0">
                <a:latin typeface="+mj-lt"/>
              </a:rPr>
              <a:t>show-me-the-react</a:t>
            </a:r>
          </a:p>
          <a:p>
            <a:pPr lvl="1"/>
            <a:r>
              <a:rPr lang="en-US" sz="2000" dirty="0">
                <a:latin typeface="+mj-lt"/>
              </a:rPr>
              <a:t>This is another tool, available for Firefox and Chrome, that detects React as you browse the internet.</a:t>
            </a:r>
          </a:p>
          <a:p>
            <a:r>
              <a:rPr lang="en-US" dirty="0">
                <a:latin typeface="+mj-lt"/>
              </a:rPr>
              <a:t>React Developer Tools</a:t>
            </a:r>
          </a:p>
          <a:p>
            <a:pPr lvl="1"/>
            <a:r>
              <a:rPr lang="en-US" sz="2000" dirty="0">
                <a:latin typeface="+mj-lt"/>
              </a:rPr>
              <a:t>This is a plugin that can extend the functionality of the browser’s developer tools. It creates a new tab in the developer tools where you can view React elements</a:t>
            </a:r>
            <a:r>
              <a:rPr lang="en-US" dirty="0">
                <a:latin typeface="+mj-lt"/>
              </a:rPr>
              <a:t>.</a:t>
            </a:r>
          </a:p>
        </p:txBody>
      </p:sp>
      <p:sp>
        <p:nvSpPr>
          <p:cNvPr id="2" name="Rectangle 1"/>
          <p:cNvSpPr/>
          <p:nvPr/>
        </p:nvSpPr>
        <p:spPr>
          <a:xfrm>
            <a:off x="381000" y="5867400"/>
            <a:ext cx="73914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smtClean="0">
                <a:solidFill>
                  <a:schemeClr val="accent6">
                    <a:lumMod val="50000"/>
                  </a:schemeClr>
                </a:solidFill>
              </a:rPr>
              <a:t>Source: https</a:t>
            </a:r>
            <a:r>
              <a:rPr lang="en-IN">
                <a:solidFill>
                  <a:schemeClr val="accent6">
                    <a:lumMod val="50000"/>
                  </a:schemeClr>
                </a:solidFill>
              </a:rPr>
              <a:t>://youteam.io/blog/full-stack-software-developer-hiring/</a:t>
            </a:r>
          </a:p>
        </p:txBody>
      </p:sp>
    </p:spTree>
    <p:extLst>
      <p:ext uri="{BB962C8B-B14F-4D97-AF65-F5344CB8AC3E}">
        <p14:creationId xmlns:p14="http://schemas.microsoft.com/office/powerpoint/2010/main" val="394515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Introduction of ES6</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smtClean="0">
                <a:latin typeface="+mj-lt"/>
              </a:rPr>
              <a:t>ECMA Script 6 (ES6):</a:t>
            </a:r>
          </a:p>
          <a:p>
            <a:pPr lvl="1"/>
            <a:r>
              <a:rPr lang="en-US" dirty="0" smtClean="0">
                <a:latin typeface="+mj-lt"/>
              </a:rPr>
              <a:t>ECMA Script 2015</a:t>
            </a:r>
          </a:p>
          <a:p>
            <a:pPr lvl="1"/>
            <a:r>
              <a:rPr lang="en-US" dirty="0">
                <a:latin typeface="+mj-lt"/>
              </a:rPr>
              <a:t>based on specification and standardization by ECMA International </a:t>
            </a:r>
            <a:r>
              <a:rPr lang="en-US" dirty="0" smtClean="0">
                <a:latin typeface="+mj-lt"/>
              </a:rPr>
              <a:t>Company</a:t>
            </a:r>
          </a:p>
          <a:p>
            <a:r>
              <a:rPr lang="en-US" dirty="0">
                <a:latin typeface="+mj-lt"/>
              </a:rPr>
              <a:t>ES6 is the ECMA script programming </a:t>
            </a:r>
            <a:r>
              <a:rPr lang="en-US" dirty="0" smtClean="0">
                <a:latin typeface="+mj-lt"/>
              </a:rPr>
              <a:t>language</a:t>
            </a:r>
          </a:p>
          <a:p>
            <a:pPr lvl="1"/>
            <a:r>
              <a:rPr lang="en-US" dirty="0">
                <a:latin typeface="+mj-lt"/>
              </a:rPr>
              <a:t>used to create the standards for JavaScript language such that it can bring multiple independent implementations</a:t>
            </a:r>
            <a:r>
              <a:rPr lang="en-US" dirty="0" smtClean="0">
                <a:latin typeface="+mj-lt"/>
              </a:rPr>
              <a:t>.</a:t>
            </a:r>
          </a:p>
          <a:p>
            <a:r>
              <a:rPr lang="en-US" dirty="0" smtClean="0">
                <a:latin typeface="+mj-lt"/>
              </a:rPr>
              <a:t>ES6 converted into the production server code, bundled, and minifies with </a:t>
            </a:r>
            <a:r>
              <a:rPr lang="en-US" dirty="0" err="1" smtClean="0">
                <a:latin typeface="+mj-lt"/>
              </a:rPr>
              <a:t>webpack</a:t>
            </a:r>
            <a:r>
              <a:rPr lang="en-US" dirty="0" smtClean="0">
                <a:latin typeface="+mj-lt"/>
              </a:rPr>
              <a:t> using Babel compiler.</a:t>
            </a:r>
          </a:p>
          <a:p>
            <a:endParaRPr lang="en-US" dirty="0">
              <a:latin typeface="+mj-lt"/>
            </a:endParaRPr>
          </a:p>
        </p:txBody>
      </p:sp>
    </p:spTree>
    <p:extLst>
      <p:ext uri="{BB962C8B-B14F-4D97-AF65-F5344CB8AC3E}">
        <p14:creationId xmlns:p14="http://schemas.microsoft.com/office/powerpoint/2010/main" val="121366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Introduction of ES6</a:t>
            </a:r>
            <a:endParaRPr lang="en-US" sz="32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c</a:t>
            </a:r>
            <a:r>
              <a:rPr lang="en-US" dirty="0" smtClean="0">
                <a:latin typeface="+mj-lt"/>
              </a:rPr>
              <a:t>onst</a:t>
            </a:r>
            <a:r>
              <a:rPr lang="en-US" dirty="0">
                <a:latin typeface="+mj-lt"/>
              </a:rPr>
              <a:t>:  variable that cannot be </a:t>
            </a:r>
            <a:r>
              <a:rPr lang="en-US" dirty="0" smtClean="0">
                <a:latin typeface="+mj-lt"/>
              </a:rPr>
              <a:t>changed.</a:t>
            </a:r>
          </a:p>
          <a:p>
            <a:r>
              <a:rPr lang="en-US" dirty="0" smtClean="0">
                <a:latin typeface="+mj-lt"/>
              </a:rPr>
              <a:t>let</a:t>
            </a:r>
            <a:r>
              <a:rPr lang="en-US" dirty="0">
                <a:latin typeface="+mj-lt"/>
              </a:rPr>
              <a:t>: JavaScript now has lexical variable </a:t>
            </a:r>
            <a:r>
              <a:rPr lang="en-US" dirty="0" smtClean="0">
                <a:latin typeface="+mj-lt"/>
              </a:rPr>
              <a:t>scoping.</a:t>
            </a:r>
          </a:p>
          <a:p>
            <a:endParaRPr lang="en-US" dirty="0" smtClean="0">
              <a:latin typeface="+mj-lt"/>
            </a:endParaRPr>
          </a:p>
          <a:p>
            <a:endParaRPr lang="en-US" dirty="0">
              <a:latin typeface="+mj-lt"/>
            </a:endParaRPr>
          </a:p>
          <a:p>
            <a:endParaRPr lang="en-US" dirty="0" smtClean="0">
              <a:latin typeface="+mj-lt"/>
            </a:endParaRPr>
          </a:p>
          <a:p>
            <a:r>
              <a:rPr lang="en-US" dirty="0">
                <a:latin typeface="+mj-lt"/>
              </a:rPr>
              <a:t>Template Strings: an alternative to string </a:t>
            </a:r>
            <a:r>
              <a:rPr lang="en-US" dirty="0" smtClean="0">
                <a:latin typeface="+mj-lt"/>
              </a:rPr>
              <a:t>concatenation</a:t>
            </a:r>
          </a:p>
          <a:p>
            <a:r>
              <a:rPr lang="en-US" dirty="0">
                <a:latin typeface="+mj-lt"/>
              </a:rPr>
              <a:t>Traditional string concatenation uses plus </a:t>
            </a:r>
            <a:r>
              <a:rPr lang="en-US" dirty="0" smtClean="0">
                <a:latin typeface="+mj-lt"/>
              </a:rPr>
              <a:t>signs:</a:t>
            </a:r>
          </a:p>
          <a:p>
            <a:endParaRPr lang="en-US" dirty="0">
              <a:latin typeface="+mj-lt"/>
            </a:endParaRPr>
          </a:p>
          <a:p>
            <a:r>
              <a:rPr lang="en-US" dirty="0" smtClean="0">
                <a:latin typeface="+mj-lt"/>
              </a:rPr>
              <a:t>With </a:t>
            </a:r>
            <a:r>
              <a:rPr lang="en-US" dirty="0">
                <a:latin typeface="+mj-lt"/>
              </a:rPr>
              <a:t>a template, we can create one string and insert the variable values by </a:t>
            </a:r>
            <a:r>
              <a:rPr lang="en-US" dirty="0" smtClean="0">
                <a:latin typeface="+mj-lt"/>
              </a:rPr>
              <a:t>surrounding </a:t>
            </a:r>
            <a:r>
              <a:rPr lang="en-US" dirty="0">
                <a:latin typeface="+mj-lt"/>
              </a:rPr>
              <a:t>them with ${ </a:t>
            </a:r>
            <a:r>
              <a:rPr lang="en-US" dirty="0" smtClean="0">
                <a:latin typeface="+mj-lt"/>
              </a:rPr>
              <a:t>}:</a:t>
            </a:r>
            <a:endParaRPr lang="en-US" dirty="0">
              <a:latin typeface="+mj-lt"/>
            </a:endParaRPr>
          </a:p>
        </p:txBody>
      </p:sp>
      <p:pic>
        <p:nvPicPr>
          <p:cNvPr id="2" name="Picture 1"/>
          <p:cNvPicPr>
            <a:picLocks noChangeAspect="1"/>
          </p:cNvPicPr>
          <p:nvPr/>
        </p:nvPicPr>
        <p:blipFill>
          <a:blip r:embed="rId2"/>
          <a:stretch>
            <a:fillRect/>
          </a:stretch>
        </p:blipFill>
        <p:spPr>
          <a:xfrm>
            <a:off x="457200" y="2078668"/>
            <a:ext cx="3877573" cy="1426532"/>
          </a:xfrm>
          <a:prstGeom prst="rect">
            <a:avLst/>
          </a:prstGeom>
        </p:spPr>
      </p:pic>
      <p:pic>
        <p:nvPicPr>
          <p:cNvPr id="3" name="Picture 2"/>
          <p:cNvPicPr>
            <a:picLocks noChangeAspect="1"/>
          </p:cNvPicPr>
          <p:nvPr/>
        </p:nvPicPr>
        <p:blipFill>
          <a:blip r:embed="rId3"/>
          <a:stretch>
            <a:fillRect/>
          </a:stretch>
        </p:blipFill>
        <p:spPr>
          <a:xfrm>
            <a:off x="4487448" y="1957060"/>
            <a:ext cx="3726029" cy="1548139"/>
          </a:xfrm>
          <a:prstGeom prst="rect">
            <a:avLst/>
          </a:prstGeom>
        </p:spPr>
      </p:pic>
      <p:pic>
        <p:nvPicPr>
          <p:cNvPr id="4" name="Picture 3"/>
          <p:cNvPicPr>
            <a:picLocks noChangeAspect="1"/>
          </p:cNvPicPr>
          <p:nvPr/>
        </p:nvPicPr>
        <p:blipFill>
          <a:blip r:embed="rId4"/>
          <a:stretch>
            <a:fillRect/>
          </a:stretch>
        </p:blipFill>
        <p:spPr>
          <a:xfrm>
            <a:off x="522686" y="3290482"/>
            <a:ext cx="3877554" cy="214718"/>
          </a:xfrm>
          <a:prstGeom prst="rect">
            <a:avLst/>
          </a:prstGeom>
        </p:spPr>
      </p:pic>
      <p:pic>
        <p:nvPicPr>
          <p:cNvPr id="7" name="Picture 6"/>
          <p:cNvPicPr>
            <a:picLocks noChangeAspect="1"/>
          </p:cNvPicPr>
          <p:nvPr/>
        </p:nvPicPr>
        <p:blipFill>
          <a:blip r:embed="rId5"/>
          <a:stretch>
            <a:fillRect/>
          </a:stretch>
        </p:blipFill>
        <p:spPr>
          <a:xfrm>
            <a:off x="762001" y="4607748"/>
            <a:ext cx="6019800" cy="242874"/>
          </a:xfrm>
          <a:prstGeom prst="rect">
            <a:avLst/>
          </a:prstGeom>
        </p:spPr>
      </p:pic>
      <p:pic>
        <p:nvPicPr>
          <p:cNvPr id="8" name="Picture 7"/>
          <p:cNvPicPr>
            <a:picLocks noChangeAspect="1"/>
          </p:cNvPicPr>
          <p:nvPr/>
        </p:nvPicPr>
        <p:blipFill>
          <a:blip r:embed="rId6"/>
          <a:stretch>
            <a:fillRect/>
          </a:stretch>
        </p:blipFill>
        <p:spPr>
          <a:xfrm>
            <a:off x="1120613" y="6051835"/>
            <a:ext cx="5127787" cy="293949"/>
          </a:xfrm>
          <a:prstGeom prst="rect">
            <a:avLst/>
          </a:prstGeom>
        </p:spPr>
      </p:pic>
    </p:spTree>
    <p:extLst>
      <p:ext uri="{BB962C8B-B14F-4D97-AF65-F5344CB8AC3E}">
        <p14:creationId xmlns:p14="http://schemas.microsoft.com/office/powerpoint/2010/main" val="2035795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Introduction of ES6</a:t>
            </a:r>
            <a:endParaRPr lang="en-US" sz="32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Default Parameters:  a value is not provided for the argument, the default value will be </a:t>
            </a:r>
            <a:r>
              <a:rPr lang="en-US" dirty="0" smtClean="0">
                <a:latin typeface="+mj-lt"/>
              </a:rPr>
              <a:t>used</a:t>
            </a:r>
          </a:p>
          <a:p>
            <a:endParaRPr lang="en-US" dirty="0" smtClean="0">
              <a:latin typeface="+mj-lt"/>
            </a:endParaRPr>
          </a:p>
        </p:txBody>
      </p:sp>
      <p:pic>
        <p:nvPicPr>
          <p:cNvPr id="9" name="Picture 8"/>
          <p:cNvPicPr>
            <a:picLocks noChangeAspect="1"/>
          </p:cNvPicPr>
          <p:nvPr/>
        </p:nvPicPr>
        <p:blipFill>
          <a:blip r:embed="rId2"/>
          <a:stretch>
            <a:fillRect/>
          </a:stretch>
        </p:blipFill>
        <p:spPr>
          <a:xfrm>
            <a:off x="609599" y="2133600"/>
            <a:ext cx="6189785" cy="838200"/>
          </a:xfrm>
          <a:prstGeom prst="rect">
            <a:avLst/>
          </a:prstGeom>
        </p:spPr>
      </p:pic>
      <p:pic>
        <p:nvPicPr>
          <p:cNvPr id="10" name="Picture 9"/>
          <p:cNvPicPr>
            <a:picLocks noChangeAspect="1"/>
          </p:cNvPicPr>
          <p:nvPr/>
        </p:nvPicPr>
        <p:blipFill>
          <a:blip r:embed="rId3"/>
          <a:stretch>
            <a:fillRect/>
          </a:stretch>
        </p:blipFill>
        <p:spPr>
          <a:xfrm>
            <a:off x="610643" y="3622109"/>
            <a:ext cx="5561557" cy="2566872"/>
          </a:xfrm>
          <a:prstGeom prst="rect">
            <a:avLst/>
          </a:prstGeom>
        </p:spPr>
      </p:pic>
    </p:spTree>
    <p:extLst>
      <p:ext uri="{BB962C8B-B14F-4D97-AF65-F5344CB8AC3E}">
        <p14:creationId xmlns:p14="http://schemas.microsoft.com/office/powerpoint/2010/main" val="114909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Introduction of ES6</a:t>
            </a:r>
            <a:endParaRPr lang="en-US" sz="32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Arrow Functions:  </a:t>
            </a:r>
            <a:r>
              <a:rPr lang="en-US" dirty="0" smtClean="0">
                <a:latin typeface="+mj-lt"/>
              </a:rPr>
              <a:t>create </a:t>
            </a:r>
            <a:r>
              <a:rPr lang="en-US" dirty="0">
                <a:latin typeface="+mj-lt"/>
              </a:rPr>
              <a:t>functions without using the function </a:t>
            </a:r>
            <a:r>
              <a:rPr lang="en-US" dirty="0" smtClean="0">
                <a:latin typeface="+mj-lt"/>
              </a:rPr>
              <a:t>keyword</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r>
              <a:rPr lang="en-US" dirty="0" smtClean="0">
                <a:latin typeface="+mj-lt"/>
              </a:rPr>
              <a:t>Less Code</a:t>
            </a:r>
          </a:p>
          <a:p>
            <a:r>
              <a:rPr lang="en-US" dirty="0" smtClean="0">
                <a:latin typeface="+mj-lt"/>
              </a:rPr>
              <a:t>Optimized</a:t>
            </a:r>
          </a:p>
          <a:p>
            <a:r>
              <a:rPr lang="en-US" dirty="0" smtClean="0">
                <a:latin typeface="+mj-lt"/>
              </a:rPr>
              <a:t>Faster than traditional function</a:t>
            </a:r>
          </a:p>
          <a:p>
            <a:endParaRPr lang="en-US" dirty="0" smtClean="0">
              <a:latin typeface="+mj-lt"/>
            </a:endParaRPr>
          </a:p>
        </p:txBody>
      </p:sp>
      <p:pic>
        <p:nvPicPr>
          <p:cNvPr id="3" name="Picture 2"/>
          <p:cNvPicPr>
            <a:picLocks noChangeAspect="1"/>
          </p:cNvPicPr>
          <p:nvPr/>
        </p:nvPicPr>
        <p:blipFill>
          <a:blip r:embed="rId2"/>
          <a:stretch>
            <a:fillRect/>
          </a:stretch>
        </p:blipFill>
        <p:spPr>
          <a:xfrm>
            <a:off x="1134648" y="2020604"/>
            <a:ext cx="1600200" cy="295072"/>
          </a:xfrm>
          <a:prstGeom prst="rect">
            <a:avLst/>
          </a:prstGeom>
        </p:spPr>
      </p:pic>
      <p:pic>
        <p:nvPicPr>
          <p:cNvPr id="4" name="Picture 3"/>
          <p:cNvPicPr>
            <a:picLocks noChangeAspect="1"/>
          </p:cNvPicPr>
          <p:nvPr/>
        </p:nvPicPr>
        <p:blipFill>
          <a:blip r:embed="rId3"/>
          <a:stretch>
            <a:fillRect/>
          </a:stretch>
        </p:blipFill>
        <p:spPr>
          <a:xfrm>
            <a:off x="1134648" y="2315676"/>
            <a:ext cx="4186923" cy="1106204"/>
          </a:xfrm>
          <a:prstGeom prst="rect">
            <a:avLst/>
          </a:prstGeom>
        </p:spPr>
      </p:pic>
      <p:pic>
        <p:nvPicPr>
          <p:cNvPr id="7" name="Picture 6"/>
          <p:cNvPicPr>
            <a:picLocks noChangeAspect="1"/>
          </p:cNvPicPr>
          <p:nvPr/>
        </p:nvPicPr>
        <p:blipFill>
          <a:blip r:embed="rId4"/>
          <a:stretch>
            <a:fillRect/>
          </a:stretch>
        </p:blipFill>
        <p:spPr>
          <a:xfrm>
            <a:off x="1134648" y="3650293"/>
            <a:ext cx="1608552" cy="249388"/>
          </a:xfrm>
          <a:prstGeom prst="rect">
            <a:avLst/>
          </a:prstGeom>
        </p:spPr>
      </p:pic>
      <p:pic>
        <p:nvPicPr>
          <p:cNvPr id="8" name="Picture 7"/>
          <p:cNvPicPr>
            <a:picLocks noChangeAspect="1"/>
          </p:cNvPicPr>
          <p:nvPr/>
        </p:nvPicPr>
        <p:blipFill>
          <a:blip r:embed="rId5"/>
          <a:stretch>
            <a:fillRect/>
          </a:stretch>
        </p:blipFill>
        <p:spPr>
          <a:xfrm>
            <a:off x="1134647" y="3961406"/>
            <a:ext cx="3579829" cy="381994"/>
          </a:xfrm>
          <a:prstGeom prst="rect">
            <a:avLst/>
          </a:prstGeom>
        </p:spPr>
      </p:pic>
      <p:pic>
        <p:nvPicPr>
          <p:cNvPr id="11" name="Picture 10"/>
          <p:cNvPicPr>
            <a:picLocks noChangeAspect="1"/>
          </p:cNvPicPr>
          <p:nvPr/>
        </p:nvPicPr>
        <p:blipFill>
          <a:blip r:embed="rId6"/>
          <a:stretch>
            <a:fillRect/>
          </a:stretch>
        </p:blipFill>
        <p:spPr>
          <a:xfrm>
            <a:off x="4874056" y="3771855"/>
            <a:ext cx="4109193" cy="2217107"/>
          </a:xfrm>
          <a:prstGeom prst="rect">
            <a:avLst/>
          </a:prstGeom>
        </p:spPr>
      </p:pic>
    </p:spTree>
    <p:extLst>
      <p:ext uri="{BB962C8B-B14F-4D97-AF65-F5344CB8AC3E}">
        <p14:creationId xmlns:p14="http://schemas.microsoft.com/office/powerpoint/2010/main" val="4101686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Introduction of ES6</a:t>
            </a:r>
            <a:endParaRPr lang="en-US" sz="32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Arrow Functions:  </a:t>
            </a:r>
            <a:r>
              <a:rPr lang="en-US" dirty="0" smtClean="0">
                <a:latin typeface="+mj-lt"/>
              </a:rPr>
              <a:t>create </a:t>
            </a:r>
            <a:r>
              <a:rPr lang="en-US" dirty="0">
                <a:latin typeface="+mj-lt"/>
              </a:rPr>
              <a:t>functions without using the function </a:t>
            </a:r>
            <a:r>
              <a:rPr lang="en-US" dirty="0" smtClean="0">
                <a:latin typeface="+mj-lt"/>
              </a:rPr>
              <a:t>keyword</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p:txBody>
      </p:sp>
      <p:pic>
        <p:nvPicPr>
          <p:cNvPr id="2" name="Picture 1"/>
          <p:cNvPicPr>
            <a:picLocks noChangeAspect="1"/>
          </p:cNvPicPr>
          <p:nvPr/>
        </p:nvPicPr>
        <p:blipFill>
          <a:blip r:embed="rId2"/>
          <a:stretch>
            <a:fillRect/>
          </a:stretch>
        </p:blipFill>
        <p:spPr>
          <a:xfrm>
            <a:off x="262933" y="1822928"/>
            <a:ext cx="4120465" cy="213947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4572000" y="1771650"/>
            <a:ext cx="4256346" cy="2190750"/>
          </a:xfrm>
          <a:prstGeom prst="rect">
            <a:avLst/>
          </a:prstGeom>
          <a:ln>
            <a:noFill/>
          </a:ln>
          <a:effectLst>
            <a:outerShdw blurRad="292100" dist="139700" dir="2700000" algn="tl" rotWithShape="0">
              <a:srgbClr val="333333">
                <a:alpha val="65000"/>
              </a:srgbClr>
            </a:outerShdw>
          </a:effectLst>
        </p:spPr>
      </p:pic>
      <p:grpSp>
        <p:nvGrpSpPr>
          <p:cNvPr id="13" name="Group 12"/>
          <p:cNvGrpSpPr/>
          <p:nvPr/>
        </p:nvGrpSpPr>
        <p:grpSpPr>
          <a:xfrm>
            <a:off x="2160140" y="4267983"/>
            <a:ext cx="4446515" cy="2118203"/>
            <a:chOff x="457200" y="4223228"/>
            <a:chExt cx="4446515" cy="2118203"/>
          </a:xfrm>
        </p:grpSpPr>
        <p:pic>
          <p:nvPicPr>
            <p:cNvPr id="10" name="Picture 9"/>
            <p:cNvPicPr>
              <a:picLocks noChangeAspect="1"/>
            </p:cNvPicPr>
            <p:nvPr/>
          </p:nvPicPr>
          <p:blipFill>
            <a:blip r:embed="rId4"/>
            <a:stretch>
              <a:fillRect/>
            </a:stretch>
          </p:blipFill>
          <p:spPr>
            <a:xfrm>
              <a:off x="457200" y="4223228"/>
              <a:ext cx="4446515" cy="1459543"/>
            </a:xfrm>
            <a:prstGeom prst="rect">
              <a:avLst/>
            </a:prstGeom>
          </p:spPr>
        </p:pic>
        <p:pic>
          <p:nvPicPr>
            <p:cNvPr id="12" name="Picture 11"/>
            <p:cNvPicPr>
              <a:picLocks noChangeAspect="1"/>
            </p:cNvPicPr>
            <p:nvPr/>
          </p:nvPicPr>
          <p:blipFill>
            <a:blip r:embed="rId5"/>
            <a:stretch>
              <a:fillRect/>
            </a:stretch>
          </p:blipFill>
          <p:spPr>
            <a:xfrm>
              <a:off x="457200" y="5789373"/>
              <a:ext cx="3909472" cy="552058"/>
            </a:xfrm>
            <a:prstGeom prst="rect">
              <a:avLst/>
            </a:prstGeom>
          </p:spPr>
        </p:pic>
      </p:grpSp>
    </p:spTree>
    <p:extLst>
      <p:ext uri="{BB962C8B-B14F-4D97-AF65-F5344CB8AC3E}">
        <p14:creationId xmlns:p14="http://schemas.microsoft.com/office/powerpoint/2010/main" val="3768901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Introduction of ES6</a:t>
            </a:r>
            <a:endParaRPr lang="en-US" sz="32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Transpiling </a:t>
            </a:r>
            <a:r>
              <a:rPr lang="en-US" dirty="0" smtClean="0">
                <a:latin typeface="+mj-lt"/>
              </a:rPr>
              <a:t>ES6</a:t>
            </a:r>
          </a:p>
          <a:p>
            <a:pPr lvl="1"/>
            <a:r>
              <a:rPr lang="en-US" dirty="0">
                <a:latin typeface="+mj-lt"/>
              </a:rPr>
              <a:t>all web browsers support </a:t>
            </a:r>
            <a:r>
              <a:rPr lang="en-US" dirty="0" smtClean="0">
                <a:latin typeface="+mj-lt"/>
              </a:rPr>
              <a:t>ES6</a:t>
            </a:r>
          </a:p>
          <a:p>
            <a:pPr lvl="1"/>
            <a:r>
              <a:rPr lang="en-US" dirty="0" smtClean="0">
                <a:latin typeface="+mj-lt"/>
              </a:rPr>
              <a:t>Transpiling is a process to convert ES6 code to ES5 before running it in the browser.</a:t>
            </a:r>
          </a:p>
          <a:p>
            <a:pPr lvl="1"/>
            <a:r>
              <a:rPr lang="en-US" dirty="0" smtClean="0">
                <a:latin typeface="+mj-lt"/>
              </a:rPr>
              <a:t>In past any update in JavaScript, force to wait till weeks or months until the browser update themselves to adapt the new version of JavaScript. </a:t>
            </a:r>
          </a:p>
          <a:p>
            <a:pPr lvl="1"/>
            <a:r>
              <a:rPr lang="en-US" dirty="0">
                <a:latin typeface="+mj-lt"/>
              </a:rPr>
              <a:t>Transpiling is not compiling: our code </a:t>
            </a:r>
            <a:r>
              <a:rPr lang="en-US" dirty="0" smtClean="0">
                <a:latin typeface="+mj-lt"/>
              </a:rPr>
              <a:t>isn’t compiled </a:t>
            </a:r>
            <a:r>
              <a:rPr lang="en-US" dirty="0">
                <a:latin typeface="+mj-lt"/>
              </a:rPr>
              <a:t>to </a:t>
            </a:r>
            <a:r>
              <a:rPr lang="en-US" dirty="0" smtClean="0">
                <a:latin typeface="+mj-lt"/>
              </a:rPr>
              <a:t>binary</a:t>
            </a:r>
          </a:p>
          <a:p>
            <a:pPr lvl="1"/>
            <a:r>
              <a:rPr lang="en-US" dirty="0" err="1">
                <a:latin typeface="+mj-lt"/>
              </a:rPr>
              <a:t>transpiled</a:t>
            </a:r>
            <a:r>
              <a:rPr lang="en-US" dirty="0">
                <a:latin typeface="+mj-lt"/>
              </a:rPr>
              <a:t> into syntax that can be interpreted by a wider range of </a:t>
            </a:r>
            <a:r>
              <a:rPr lang="en-US" dirty="0" smtClean="0">
                <a:latin typeface="+mj-lt"/>
              </a:rPr>
              <a:t>browsers</a:t>
            </a:r>
          </a:p>
          <a:p>
            <a:pPr lvl="1"/>
            <a:r>
              <a:rPr lang="en-US" dirty="0">
                <a:latin typeface="+mj-lt"/>
              </a:rPr>
              <a:t>JavaScript now has source code, meaning that </a:t>
            </a:r>
            <a:r>
              <a:rPr lang="en-US" dirty="0" smtClean="0">
                <a:latin typeface="+mj-lt"/>
              </a:rPr>
              <a:t>there will </a:t>
            </a:r>
            <a:r>
              <a:rPr lang="en-US" dirty="0">
                <a:latin typeface="+mj-lt"/>
              </a:rPr>
              <a:t>be some files that belong to your project that don’t run in the browser</a:t>
            </a:r>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p:txBody>
      </p:sp>
    </p:spTree>
    <p:extLst>
      <p:ext uri="{BB962C8B-B14F-4D97-AF65-F5344CB8AC3E}">
        <p14:creationId xmlns:p14="http://schemas.microsoft.com/office/powerpoint/2010/main" val="3492434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Introduction of ES6</a:t>
            </a:r>
            <a:endParaRPr lang="en-US" sz="32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Transpiling </a:t>
            </a:r>
            <a:r>
              <a:rPr lang="en-US" dirty="0" smtClean="0">
                <a:latin typeface="+mj-lt"/>
              </a:rPr>
              <a:t>Example</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r>
              <a:rPr lang="en-US" sz="2000" dirty="0" err="1">
                <a:latin typeface="+mj-lt"/>
              </a:rPr>
              <a:t>transpiler</a:t>
            </a:r>
            <a:r>
              <a:rPr lang="en-US" sz="2000" dirty="0">
                <a:latin typeface="+mj-lt"/>
              </a:rPr>
              <a:t> added a “use strict” declaration to run in strict mode</a:t>
            </a:r>
            <a:endParaRPr lang="en-US" sz="2000" dirty="0" smtClean="0">
              <a:latin typeface="+mj-lt"/>
            </a:endParaRPr>
          </a:p>
          <a:p>
            <a:endParaRPr lang="en-US" b="1" dirty="0">
              <a:latin typeface="+mj-lt"/>
            </a:endParaRPr>
          </a:p>
          <a:p>
            <a:endParaRPr lang="en-US" dirty="0" smtClean="0">
              <a:latin typeface="+mj-lt"/>
            </a:endParaRPr>
          </a:p>
          <a:p>
            <a:endParaRPr lang="en-US" dirty="0">
              <a:latin typeface="+mj-lt"/>
            </a:endParaRPr>
          </a:p>
          <a:p>
            <a:endParaRPr lang="en-US" dirty="0" smtClean="0">
              <a:latin typeface="+mj-lt"/>
            </a:endParaRPr>
          </a:p>
        </p:txBody>
      </p:sp>
      <p:pic>
        <p:nvPicPr>
          <p:cNvPr id="2" name="Picture 1"/>
          <p:cNvPicPr>
            <a:picLocks noChangeAspect="1"/>
          </p:cNvPicPr>
          <p:nvPr/>
        </p:nvPicPr>
        <p:blipFill>
          <a:blip r:embed="rId2"/>
          <a:stretch>
            <a:fillRect/>
          </a:stretch>
        </p:blipFill>
        <p:spPr>
          <a:xfrm>
            <a:off x="457200" y="1452562"/>
            <a:ext cx="2895600" cy="487846"/>
          </a:xfrm>
          <a:prstGeom prst="rect">
            <a:avLst/>
          </a:prstGeom>
        </p:spPr>
      </p:pic>
      <p:pic>
        <p:nvPicPr>
          <p:cNvPr id="3" name="Picture 2"/>
          <p:cNvPicPr>
            <a:picLocks noChangeAspect="1"/>
          </p:cNvPicPr>
          <p:nvPr/>
        </p:nvPicPr>
        <p:blipFill>
          <a:blip r:embed="rId3"/>
          <a:stretch>
            <a:fillRect/>
          </a:stretch>
        </p:blipFill>
        <p:spPr>
          <a:xfrm>
            <a:off x="457199" y="1932057"/>
            <a:ext cx="4403333" cy="546513"/>
          </a:xfrm>
          <a:prstGeom prst="rect">
            <a:avLst/>
          </a:prstGeom>
        </p:spPr>
      </p:pic>
      <p:pic>
        <p:nvPicPr>
          <p:cNvPr id="4" name="Picture 3"/>
          <p:cNvPicPr>
            <a:picLocks noChangeAspect="1"/>
          </p:cNvPicPr>
          <p:nvPr/>
        </p:nvPicPr>
        <p:blipFill>
          <a:blip r:embed="rId4"/>
          <a:stretch>
            <a:fillRect/>
          </a:stretch>
        </p:blipFill>
        <p:spPr>
          <a:xfrm>
            <a:off x="457198" y="2626208"/>
            <a:ext cx="6532685" cy="2402992"/>
          </a:xfrm>
          <a:prstGeom prst="rect">
            <a:avLst/>
          </a:prstGeom>
        </p:spPr>
      </p:pic>
    </p:spTree>
    <p:extLst>
      <p:ext uri="{BB962C8B-B14F-4D97-AF65-F5344CB8AC3E}">
        <p14:creationId xmlns:p14="http://schemas.microsoft.com/office/powerpoint/2010/main" val="4009267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Introduction</a:t>
            </a:r>
            <a:endParaRPr lang="en-US" sz="3200" b="1" dirty="0">
              <a:solidFill>
                <a:srgbClr val="FBEF03"/>
              </a:solidFill>
              <a:latin typeface="+mj-lt"/>
            </a:endParaRPr>
          </a:p>
        </p:txBody>
      </p:sp>
      <p:sp>
        <p:nvSpPr>
          <p:cNvPr id="4" name="TextBox 3"/>
          <p:cNvSpPr txBox="1"/>
          <p:nvPr/>
        </p:nvSpPr>
        <p:spPr>
          <a:xfrm>
            <a:off x="304800" y="914400"/>
            <a:ext cx="8610600" cy="5324535"/>
          </a:xfrm>
          <a:prstGeom prst="rect">
            <a:avLst/>
          </a:prstGeom>
          <a:noFill/>
        </p:spPr>
        <p:txBody>
          <a:bodyPr wrap="square" rtlCol="0">
            <a:spAutoFit/>
          </a:bodyPr>
          <a:lstStyle/>
          <a:p>
            <a:pPr>
              <a:lnSpc>
                <a:spcPct val="125000"/>
              </a:lnSpc>
            </a:pPr>
            <a:r>
              <a:rPr lang="en-US" sz="2400" i="1" dirty="0" smtClean="0">
                <a:latin typeface="+mj-lt"/>
              </a:rPr>
              <a:t>Wikipedia </a:t>
            </a:r>
            <a:r>
              <a:rPr lang="en-US" sz="2800" dirty="0" smtClean="0">
                <a:latin typeface="+mj-lt"/>
              </a:rPr>
              <a:t> </a:t>
            </a:r>
          </a:p>
          <a:p>
            <a:pPr algn="just">
              <a:lnSpc>
                <a:spcPct val="125000"/>
              </a:lnSpc>
              <a:buFont typeface="Arial" pitchFamily="34" charset="0"/>
              <a:buChar char="•"/>
            </a:pPr>
            <a:r>
              <a:rPr lang="en-US" sz="2200" dirty="0">
                <a:latin typeface="+mj-lt"/>
              </a:rPr>
              <a:t> React is a free and open-source front-end JavaScript library for building user interfaces based on UI components. It is maintained by Meta (formerly Facebook) and a community of individual developers and companies</a:t>
            </a:r>
            <a:r>
              <a:rPr lang="en-US" sz="2200" dirty="0" smtClean="0">
                <a:latin typeface="+mj-lt"/>
              </a:rPr>
              <a:t>.</a:t>
            </a:r>
          </a:p>
          <a:p>
            <a:pPr algn="just">
              <a:lnSpc>
                <a:spcPct val="125000"/>
              </a:lnSpc>
              <a:buFont typeface="Arial" pitchFamily="34" charset="0"/>
              <a:buChar char="•"/>
            </a:pPr>
            <a:endParaRPr lang="en-US" sz="2200" dirty="0" smtClean="0">
              <a:latin typeface="+mj-lt"/>
            </a:endParaRPr>
          </a:p>
          <a:p>
            <a:pPr algn="just">
              <a:lnSpc>
                <a:spcPct val="125000"/>
              </a:lnSpc>
            </a:pPr>
            <a:r>
              <a:rPr lang="en-US" sz="2400" i="1" dirty="0">
                <a:latin typeface="+mj-lt"/>
              </a:rPr>
              <a:t>Microsoft</a:t>
            </a:r>
          </a:p>
          <a:p>
            <a:pPr algn="just">
              <a:lnSpc>
                <a:spcPct val="125000"/>
              </a:lnSpc>
              <a:buFont typeface="Arial" pitchFamily="34" charset="0"/>
              <a:buChar char="•"/>
            </a:pPr>
            <a:r>
              <a:rPr lang="en-US" sz="2200" dirty="0" smtClean="0">
                <a:latin typeface="+mj-lt"/>
              </a:rPr>
              <a:t> </a:t>
            </a:r>
            <a:r>
              <a:rPr lang="en-US" sz="2200" dirty="0">
                <a:latin typeface="+mj-lt"/>
              </a:rPr>
              <a:t>React.js is the most popular front-end JavaScript framework. Developers use JSX, a combination of HTML and JavaScript, to create views in a natural way. Developers can also create components for blocks that can be reused across their applications. This module introduces React and the core skills developers need to use this powerful framework.</a:t>
            </a:r>
          </a:p>
        </p:txBody>
      </p:sp>
    </p:spTree>
    <p:extLst>
      <p:ext uri="{BB962C8B-B14F-4D97-AF65-F5344CB8AC3E}">
        <p14:creationId xmlns:p14="http://schemas.microsoft.com/office/powerpoint/2010/main" val="3441209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JavaScript data types and data structures</a:t>
            </a:r>
            <a:endParaRPr lang="en-US" b="1" dirty="0">
              <a:latin typeface="+mj-lt"/>
            </a:endParaRPr>
          </a:p>
          <a:p>
            <a:pPr lvl="1"/>
            <a:r>
              <a:rPr lang="en-US" dirty="0">
                <a:latin typeface="+mj-lt"/>
              </a:rPr>
              <a:t>Dynamic </a:t>
            </a:r>
            <a:r>
              <a:rPr lang="en-US" dirty="0" smtClean="0">
                <a:latin typeface="+mj-lt"/>
              </a:rPr>
              <a:t>typing </a:t>
            </a:r>
          </a:p>
          <a:p>
            <a:pPr lvl="2"/>
            <a:r>
              <a:rPr lang="en-US" dirty="0">
                <a:latin typeface="+mj-lt"/>
              </a:rPr>
              <a:t>JavaScript is a loosely typed and dynamic </a:t>
            </a:r>
            <a:r>
              <a:rPr lang="en-US" dirty="0" smtClean="0">
                <a:latin typeface="+mj-lt"/>
              </a:rPr>
              <a:t>language</a:t>
            </a:r>
          </a:p>
          <a:p>
            <a:pPr lvl="3"/>
            <a:r>
              <a:rPr lang="en-US" dirty="0">
                <a:latin typeface="+mj-lt"/>
              </a:rPr>
              <a:t> Variables in JavaScript are not directly associated with any particular value type, and any variable can be assigned (and re-assigned) values of all </a:t>
            </a:r>
            <a:r>
              <a:rPr lang="en-US" dirty="0" smtClean="0">
                <a:latin typeface="+mj-lt"/>
              </a:rPr>
              <a:t>types</a:t>
            </a:r>
          </a:p>
          <a:p>
            <a:pPr lvl="3"/>
            <a:endParaRPr lang="en-US" dirty="0" smtClean="0">
              <a:latin typeface="+mj-lt"/>
            </a:endParaRPr>
          </a:p>
          <a:p>
            <a:pPr lvl="3"/>
            <a:endParaRPr lang="en-US" dirty="0">
              <a:latin typeface="+mj-lt"/>
            </a:endParaRPr>
          </a:p>
          <a:p>
            <a:pPr lvl="3"/>
            <a:endParaRPr lang="en-US" dirty="0" smtClean="0">
              <a:latin typeface="+mj-lt"/>
            </a:endParaRPr>
          </a:p>
          <a:p>
            <a:pPr lvl="3"/>
            <a:endParaRPr lang="en-US" dirty="0">
              <a:latin typeface="+mj-lt"/>
            </a:endParaRPr>
          </a:p>
          <a:p>
            <a:pPr lvl="1"/>
            <a:endParaRPr lang="en-US" dirty="0" smtClean="0">
              <a:latin typeface="+mj-lt"/>
            </a:endParaRPr>
          </a:p>
          <a:p>
            <a:endParaRPr lang="en-US" dirty="0">
              <a:latin typeface="+mj-lt"/>
            </a:endParaRPr>
          </a:p>
          <a:p>
            <a:endParaRPr lang="en-US" dirty="0" smtClean="0">
              <a:latin typeface="+mj-lt"/>
            </a:endParaRPr>
          </a:p>
        </p:txBody>
      </p:sp>
      <p:pic>
        <p:nvPicPr>
          <p:cNvPr id="7" name="Picture 6"/>
          <p:cNvPicPr>
            <a:picLocks noChangeAspect="1"/>
          </p:cNvPicPr>
          <p:nvPr/>
        </p:nvPicPr>
        <p:blipFill>
          <a:blip r:embed="rId2"/>
          <a:stretch>
            <a:fillRect/>
          </a:stretch>
        </p:blipFill>
        <p:spPr>
          <a:xfrm>
            <a:off x="1371600" y="3429000"/>
            <a:ext cx="4646507" cy="1219200"/>
          </a:xfrm>
          <a:prstGeom prst="rect">
            <a:avLst/>
          </a:prstGeom>
        </p:spPr>
      </p:pic>
    </p:spTree>
    <p:extLst>
      <p:ext uri="{BB962C8B-B14F-4D97-AF65-F5344CB8AC3E}">
        <p14:creationId xmlns:p14="http://schemas.microsoft.com/office/powerpoint/2010/main" val="2196162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JavaScript data types and data structures</a:t>
            </a:r>
            <a:endParaRPr lang="en-US" b="1" dirty="0">
              <a:latin typeface="+mj-lt"/>
            </a:endParaRPr>
          </a:p>
          <a:p>
            <a:pPr lvl="1"/>
            <a:r>
              <a:rPr lang="en-US" dirty="0">
                <a:latin typeface="+mj-lt"/>
              </a:rPr>
              <a:t>JavaScript </a:t>
            </a:r>
            <a:r>
              <a:rPr lang="en-US" dirty="0" smtClean="0">
                <a:latin typeface="+mj-lt"/>
              </a:rPr>
              <a:t>types</a:t>
            </a:r>
          </a:p>
          <a:p>
            <a:pPr lvl="2"/>
            <a:r>
              <a:rPr lang="en-US" dirty="0">
                <a:latin typeface="+mj-lt"/>
              </a:rPr>
              <a:t>Primitive values (immutable datum represented directly at the lowest level of the language)</a:t>
            </a:r>
          </a:p>
          <a:p>
            <a:pPr lvl="3"/>
            <a:r>
              <a:rPr lang="en-US" dirty="0">
                <a:latin typeface="+mj-lt"/>
              </a:rPr>
              <a:t>Boolean type</a:t>
            </a:r>
          </a:p>
          <a:p>
            <a:pPr lvl="3"/>
            <a:r>
              <a:rPr lang="en-US" dirty="0">
                <a:latin typeface="+mj-lt"/>
              </a:rPr>
              <a:t>Null type</a:t>
            </a:r>
          </a:p>
          <a:p>
            <a:pPr lvl="3"/>
            <a:r>
              <a:rPr lang="en-US" dirty="0">
                <a:latin typeface="+mj-lt"/>
              </a:rPr>
              <a:t>Undefined type</a:t>
            </a:r>
          </a:p>
          <a:p>
            <a:pPr lvl="3"/>
            <a:r>
              <a:rPr lang="en-US" dirty="0" smtClean="0">
                <a:latin typeface="+mj-lt"/>
              </a:rPr>
              <a:t>Numeric type</a:t>
            </a:r>
          </a:p>
          <a:p>
            <a:pPr lvl="4"/>
            <a:r>
              <a:rPr lang="en-US" dirty="0">
                <a:latin typeface="+mj-lt"/>
              </a:rPr>
              <a:t>Number </a:t>
            </a:r>
            <a:r>
              <a:rPr lang="en-US" dirty="0" smtClean="0">
                <a:latin typeface="+mj-lt"/>
              </a:rPr>
              <a:t>type</a:t>
            </a:r>
          </a:p>
          <a:p>
            <a:pPr lvl="4"/>
            <a:r>
              <a:rPr lang="en-US" dirty="0" err="1">
                <a:latin typeface="+mj-lt"/>
              </a:rPr>
              <a:t>BigInt</a:t>
            </a:r>
            <a:r>
              <a:rPr lang="en-US" dirty="0">
                <a:latin typeface="+mj-lt"/>
              </a:rPr>
              <a:t> </a:t>
            </a:r>
            <a:r>
              <a:rPr lang="en-US" dirty="0" smtClean="0">
                <a:latin typeface="+mj-lt"/>
              </a:rPr>
              <a:t>type</a:t>
            </a:r>
          </a:p>
          <a:p>
            <a:pPr lvl="4"/>
            <a:r>
              <a:rPr lang="en-US" dirty="0" err="1" smtClean="0">
                <a:latin typeface="+mj-lt"/>
              </a:rPr>
              <a:t>NaN</a:t>
            </a:r>
            <a:r>
              <a:rPr lang="en-US" dirty="0" smtClean="0">
                <a:latin typeface="+mj-lt"/>
              </a:rPr>
              <a:t> type</a:t>
            </a:r>
            <a:endParaRPr lang="en-US" dirty="0">
              <a:latin typeface="+mj-lt"/>
            </a:endParaRPr>
          </a:p>
          <a:p>
            <a:pPr lvl="3"/>
            <a:r>
              <a:rPr lang="en-US" dirty="0" smtClean="0">
                <a:latin typeface="+mj-lt"/>
              </a:rPr>
              <a:t>String </a:t>
            </a:r>
            <a:r>
              <a:rPr lang="en-US" dirty="0">
                <a:latin typeface="+mj-lt"/>
              </a:rPr>
              <a:t>type</a:t>
            </a:r>
          </a:p>
          <a:p>
            <a:pPr lvl="2"/>
            <a:r>
              <a:rPr lang="en-US" dirty="0" smtClean="0">
                <a:latin typeface="+mj-lt"/>
              </a:rPr>
              <a:t>Objects </a:t>
            </a:r>
            <a:r>
              <a:rPr lang="en-US" dirty="0">
                <a:latin typeface="+mj-lt"/>
              </a:rPr>
              <a:t>(collections of properties)</a:t>
            </a:r>
            <a:endParaRPr lang="en-US" dirty="0" smtClean="0">
              <a:latin typeface="+mj-lt"/>
            </a:endParaRPr>
          </a:p>
          <a:p>
            <a:pPr lvl="1"/>
            <a:endParaRPr lang="en-US" dirty="0" smtClean="0">
              <a:latin typeface="+mj-lt"/>
            </a:endParaRPr>
          </a:p>
          <a:p>
            <a:endParaRPr lang="en-US" dirty="0">
              <a:latin typeface="+mj-lt"/>
            </a:endParaRPr>
          </a:p>
          <a:p>
            <a:endParaRPr lang="en-US" dirty="0" smtClean="0">
              <a:latin typeface="+mj-lt"/>
            </a:endParaRPr>
          </a:p>
        </p:txBody>
      </p:sp>
    </p:spTree>
    <p:extLst>
      <p:ext uri="{BB962C8B-B14F-4D97-AF65-F5344CB8AC3E}">
        <p14:creationId xmlns:p14="http://schemas.microsoft.com/office/powerpoint/2010/main" val="8596732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JavaScript data types and data structures</a:t>
            </a:r>
            <a:endParaRPr lang="en-US" b="1" dirty="0">
              <a:latin typeface="+mj-lt"/>
            </a:endParaRPr>
          </a:p>
          <a:p>
            <a:pPr lvl="1"/>
            <a:r>
              <a:rPr lang="en-US" dirty="0" smtClean="0">
                <a:latin typeface="+mj-lt"/>
              </a:rPr>
              <a:t>Object Type</a:t>
            </a:r>
          </a:p>
          <a:p>
            <a:pPr lvl="2"/>
            <a:r>
              <a:rPr lang="en-US" dirty="0" smtClean="0">
                <a:latin typeface="+mj-lt"/>
              </a:rPr>
              <a:t>is </a:t>
            </a:r>
            <a:r>
              <a:rPr lang="en-US" dirty="0">
                <a:latin typeface="+mj-lt"/>
              </a:rPr>
              <a:t>a value in memory which is possibly referenced by an </a:t>
            </a:r>
            <a:r>
              <a:rPr lang="en-US" dirty="0" smtClean="0">
                <a:latin typeface="+mj-lt"/>
              </a:rPr>
              <a:t>identifier</a:t>
            </a:r>
          </a:p>
          <a:p>
            <a:pPr lvl="2"/>
            <a:r>
              <a:rPr lang="en-US" dirty="0" smtClean="0">
                <a:latin typeface="+mj-lt"/>
              </a:rPr>
              <a:t>can </a:t>
            </a:r>
            <a:r>
              <a:rPr lang="en-US" dirty="0">
                <a:latin typeface="+mj-lt"/>
              </a:rPr>
              <a:t>be seen as a collection of </a:t>
            </a:r>
            <a:r>
              <a:rPr lang="en-US" dirty="0" smtClean="0">
                <a:latin typeface="+mj-lt"/>
              </a:rPr>
              <a:t>properties</a:t>
            </a:r>
          </a:p>
          <a:p>
            <a:pPr lvl="2"/>
            <a:r>
              <a:rPr lang="en-US" dirty="0">
                <a:latin typeface="+mj-lt"/>
              </a:rPr>
              <a:t>a limited set of properties are initialized; then properties can be added and </a:t>
            </a:r>
            <a:r>
              <a:rPr lang="en-US" dirty="0" smtClean="0">
                <a:latin typeface="+mj-lt"/>
              </a:rPr>
              <a:t>removed</a:t>
            </a:r>
          </a:p>
          <a:p>
            <a:pPr lvl="2"/>
            <a:r>
              <a:rPr lang="en-US" dirty="0">
                <a:latin typeface="+mj-lt"/>
              </a:rPr>
              <a:t>Property values can be values of any type, including other objects, which enables building complex data </a:t>
            </a:r>
            <a:r>
              <a:rPr lang="en-US" dirty="0" smtClean="0">
                <a:latin typeface="+mj-lt"/>
              </a:rPr>
              <a:t>structures</a:t>
            </a:r>
          </a:p>
          <a:p>
            <a:pPr lvl="2"/>
            <a:r>
              <a:rPr lang="en-US" dirty="0" smtClean="0">
                <a:latin typeface="+mj-lt"/>
              </a:rPr>
              <a:t>Properties </a:t>
            </a:r>
            <a:r>
              <a:rPr lang="en-US" dirty="0">
                <a:latin typeface="+mj-lt"/>
              </a:rPr>
              <a:t>are identified using key </a:t>
            </a:r>
            <a:r>
              <a:rPr lang="en-US" dirty="0" smtClean="0">
                <a:latin typeface="+mj-lt"/>
              </a:rPr>
              <a:t>values</a:t>
            </a:r>
          </a:p>
          <a:p>
            <a:pPr lvl="2"/>
            <a:r>
              <a:rPr lang="en-US" dirty="0" smtClean="0">
                <a:latin typeface="+mj-lt"/>
              </a:rPr>
              <a:t>A </a:t>
            </a:r>
            <a:r>
              <a:rPr lang="en-US" dirty="0">
                <a:latin typeface="+mj-lt"/>
              </a:rPr>
              <a:t>key value is either a String value or a Symbol value.</a:t>
            </a:r>
            <a:endParaRPr lang="en-US" dirty="0" smtClean="0">
              <a:latin typeface="+mj-lt"/>
            </a:endParaRPr>
          </a:p>
          <a:p>
            <a:endParaRPr lang="en-US" dirty="0">
              <a:latin typeface="+mj-lt"/>
            </a:endParaRPr>
          </a:p>
          <a:p>
            <a:endParaRPr lang="en-US" dirty="0" smtClean="0">
              <a:latin typeface="+mj-lt"/>
            </a:endParaRPr>
          </a:p>
        </p:txBody>
      </p:sp>
    </p:spTree>
    <p:extLst>
      <p:ext uri="{BB962C8B-B14F-4D97-AF65-F5344CB8AC3E}">
        <p14:creationId xmlns:p14="http://schemas.microsoft.com/office/powerpoint/2010/main" val="1192535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471786"/>
          </a:xfrm>
        </p:spPr>
        <p:txBody>
          <a:bodyPr/>
          <a:lstStyle/>
          <a:p>
            <a:r>
              <a:rPr lang="en-US" dirty="0">
                <a:latin typeface="+mj-lt"/>
              </a:rPr>
              <a:t>Object Type</a:t>
            </a:r>
          </a:p>
          <a:p>
            <a:pPr lvl="1"/>
            <a:r>
              <a:rPr lang="en-US" dirty="0">
                <a:latin typeface="+mj-lt"/>
              </a:rPr>
              <a:t>two types of object </a:t>
            </a:r>
            <a:r>
              <a:rPr lang="en-US" dirty="0" smtClean="0">
                <a:latin typeface="+mj-lt"/>
              </a:rPr>
              <a:t>properties</a:t>
            </a:r>
          </a:p>
          <a:p>
            <a:pPr lvl="2"/>
            <a:r>
              <a:rPr lang="en-US" sz="2400" dirty="0">
                <a:latin typeface="+mj-lt"/>
              </a:rPr>
              <a:t> data property </a:t>
            </a:r>
          </a:p>
          <a:p>
            <a:pPr lvl="3"/>
            <a:r>
              <a:rPr lang="en-US" sz="2000" dirty="0" smtClean="0">
                <a:latin typeface="+mj-lt"/>
              </a:rPr>
              <a:t>Associates </a:t>
            </a:r>
            <a:r>
              <a:rPr lang="en-US" sz="2000" dirty="0">
                <a:latin typeface="+mj-lt"/>
              </a:rPr>
              <a:t>a key with a value, and </a:t>
            </a:r>
            <a:r>
              <a:rPr lang="en-US" sz="2000" dirty="0" smtClean="0">
                <a:latin typeface="+mj-lt"/>
              </a:rPr>
              <a:t>has </a:t>
            </a:r>
            <a:r>
              <a:rPr lang="en-US" sz="2000" dirty="0">
                <a:latin typeface="+mj-lt"/>
              </a:rPr>
              <a:t>the following </a:t>
            </a:r>
            <a:r>
              <a:rPr lang="en-US" sz="2000" dirty="0" smtClean="0">
                <a:latin typeface="+mj-lt"/>
              </a:rPr>
              <a:t>attributes:</a:t>
            </a:r>
          </a:p>
          <a:p>
            <a:pPr lvl="1"/>
            <a:endParaRPr lang="en-US" dirty="0" smtClean="0">
              <a:latin typeface="+mj-lt"/>
            </a:endParaRPr>
          </a:p>
          <a:p>
            <a:endParaRPr lang="en-US" dirty="0" smtClean="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347385715"/>
              </p:ext>
            </p:extLst>
          </p:nvPr>
        </p:nvGraphicFramePr>
        <p:xfrm>
          <a:off x="304800" y="2727460"/>
          <a:ext cx="8610600" cy="3659770"/>
        </p:xfrm>
        <a:graphic>
          <a:graphicData uri="http://schemas.openxmlformats.org/drawingml/2006/table">
            <a:tbl>
              <a:tblPr firstRow="1" firstCol="1">
                <a:tableStyleId>{93296810-A885-4BE3-A3E7-6D5BEEA58F35}</a:tableStyleId>
              </a:tblPr>
              <a:tblGrid>
                <a:gridCol w="2152650"/>
                <a:gridCol w="2152650"/>
                <a:gridCol w="3009901"/>
                <a:gridCol w="1295399"/>
              </a:tblGrid>
              <a:tr h="193645">
                <a:tc>
                  <a:txBody>
                    <a:bodyPr/>
                    <a:lstStyle/>
                    <a:p>
                      <a:pPr algn="l" fontAlgn="ctr"/>
                      <a:r>
                        <a:rPr lang="en-IN" sz="1600" b="1" dirty="0">
                          <a:effectLst/>
                          <a:latin typeface="+mj-lt"/>
                        </a:rPr>
                        <a:t>Attribute</a:t>
                      </a:r>
                    </a:p>
                  </a:txBody>
                  <a:tcPr marL="47466" marR="47466" marT="23733" marB="23733" anchor="ctr"/>
                </a:tc>
                <a:tc>
                  <a:txBody>
                    <a:bodyPr/>
                    <a:lstStyle/>
                    <a:p>
                      <a:pPr algn="l" fontAlgn="ctr"/>
                      <a:r>
                        <a:rPr lang="en-IN" sz="1600" b="1" dirty="0">
                          <a:effectLst/>
                          <a:latin typeface="+mj-lt"/>
                        </a:rPr>
                        <a:t>Type</a:t>
                      </a:r>
                    </a:p>
                  </a:txBody>
                  <a:tcPr marL="47466" marR="47466" marT="23733" marB="23733" anchor="ctr"/>
                </a:tc>
                <a:tc>
                  <a:txBody>
                    <a:bodyPr/>
                    <a:lstStyle/>
                    <a:p>
                      <a:pPr algn="l" fontAlgn="ctr"/>
                      <a:r>
                        <a:rPr lang="en-IN" sz="1600" b="1" dirty="0">
                          <a:effectLst/>
                          <a:latin typeface="+mj-lt"/>
                        </a:rPr>
                        <a:t>Description</a:t>
                      </a:r>
                    </a:p>
                  </a:txBody>
                  <a:tcPr marL="47466" marR="47466" marT="23733" marB="23733" anchor="ctr"/>
                </a:tc>
                <a:tc>
                  <a:txBody>
                    <a:bodyPr/>
                    <a:lstStyle/>
                    <a:p>
                      <a:pPr algn="l" fontAlgn="ctr"/>
                      <a:r>
                        <a:rPr lang="en-IN" sz="1600" b="1" dirty="0">
                          <a:effectLst/>
                          <a:latin typeface="+mj-lt"/>
                        </a:rPr>
                        <a:t>Default value</a:t>
                      </a:r>
                    </a:p>
                  </a:txBody>
                  <a:tcPr marL="47466" marR="47466" marT="23733" marB="23733" anchor="ctr"/>
                </a:tc>
              </a:tr>
              <a:tr h="404577">
                <a:tc>
                  <a:txBody>
                    <a:bodyPr/>
                    <a:lstStyle/>
                    <a:p>
                      <a:pPr fontAlgn="ctr"/>
                      <a:r>
                        <a:rPr lang="en-IN" sz="1400" dirty="0">
                          <a:effectLst/>
                          <a:latin typeface="+mj-lt"/>
                        </a:rPr>
                        <a:t>[[Value]]</a:t>
                      </a:r>
                    </a:p>
                  </a:txBody>
                  <a:tcPr marL="47466" marR="47466" marT="23733" marB="23733" anchor="ctr"/>
                </a:tc>
                <a:tc>
                  <a:txBody>
                    <a:bodyPr/>
                    <a:lstStyle/>
                    <a:p>
                      <a:pPr fontAlgn="ctr"/>
                      <a:r>
                        <a:rPr lang="en-IN" sz="1400" dirty="0">
                          <a:effectLst/>
                          <a:latin typeface="+mj-lt"/>
                        </a:rPr>
                        <a:t>Any JavaScript type</a:t>
                      </a:r>
                    </a:p>
                  </a:txBody>
                  <a:tcPr marL="47466" marR="47466" marT="23733" marB="23733" anchor="ctr"/>
                </a:tc>
                <a:tc>
                  <a:txBody>
                    <a:bodyPr/>
                    <a:lstStyle/>
                    <a:p>
                      <a:pPr fontAlgn="ctr"/>
                      <a:r>
                        <a:rPr lang="en-US" sz="1400" dirty="0">
                          <a:effectLst/>
                          <a:latin typeface="+mj-lt"/>
                        </a:rPr>
                        <a:t>The value retrieved by a get access of the property.</a:t>
                      </a:r>
                    </a:p>
                  </a:txBody>
                  <a:tcPr marL="47466" marR="47466" marT="23733" marB="23733" anchor="ctr"/>
                </a:tc>
                <a:tc>
                  <a:txBody>
                    <a:bodyPr/>
                    <a:lstStyle/>
                    <a:p>
                      <a:pPr fontAlgn="ctr"/>
                      <a:r>
                        <a:rPr lang="en-IN" sz="1400">
                          <a:effectLst/>
                          <a:latin typeface="+mj-lt"/>
                        </a:rPr>
                        <a:t>undefined</a:t>
                      </a:r>
                    </a:p>
                  </a:txBody>
                  <a:tcPr marL="47466" marR="47466" marT="23733" marB="23733" anchor="ctr"/>
                </a:tc>
              </a:tr>
              <a:tr h="497940">
                <a:tc>
                  <a:txBody>
                    <a:bodyPr/>
                    <a:lstStyle/>
                    <a:p>
                      <a:pPr fontAlgn="ctr"/>
                      <a:r>
                        <a:rPr lang="en-IN" sz="1400" dirty="0">
                          <a:effectLst/>
                          <a:latin typeface="+mj-lt"/>
                        </a:rPr>
                        <a:t>[[Writable]]</a:t>
                      </a:r>
                    </a:p>
                  </a:txBody>
                  <a:tcPr marL="47466" marR="47466" marT="23733" marB="23733" anchor="ctr"/>
                </a:tc>
                <a:tc>
                  <a:txBody>
                    <a:bodyPr/>
                    <a:lstStyle/>
                    <a:p>
                      <a:pPr fontAlgn="ctr"/>
                      <a:r>
                        <a:rPr lang="en-IN" sz="1400" dirty="0">
                          <a:effectLst/>
                          <a:latin typeface="+mj-lt"/>
                        </a:rPr>
                        <a:t>Boolean</a:t>
                      </a:r>
                    </a:p>
                  </a:txBody>
                  <a:tcPr marL="47466" marR="47466" marT="23733" marB="23733" anchor="ctr"/>
                </a:tc>
                <a:tc>
                  <a:txBody>
                    <a:bodyPr/>
                    <a:lstStyle/>
                    <a:p>
                      <a:pPr fontAlgn="ctr"/>
                      <a:r>
                        <a:rPr lang="en-US" sz="1400" dirty="0">
                          <a:effectLst/>
                          <a:latin typeface="+mj-lt"/>
                        </a:rPr>
                        <a:t>If false, the property's [[Value]] cannot be changed.</a:t>
                      </a:r>
                    </a:p>
                  </a:txBody>
                  <a:tcPr marL="47466" marR="47466" marT="23733" marB="23733" anchor="ctr"/>
                </a:tc>
                <a:tc>
                  <a:txBody>
                    <a:bodyPr/>
                    <a:lstStyle/>
                    <a:p>
                      <a:pPr fontAlgn="ctr"/>
                      <a:r>
                        <a:rPr lang="en-IN" sz="1400">
                          <a:effectLst/>
                          <a:latin typeface="+mj-lt"/>
                        </a:rPr>
                        <a:t>false</a:t>
                      </a:r>
                    </a:p>
                  </a:txBody>
                  <a:tcPr marL="47466" marR="47466" marT="23733" marB="23733" anchor="ctr"/>
                </a:tc>
              </a:tr>
              <a:tr h="1058123">
                <a:tc>
                  <a:txBody>
                    <a:bodyPr/>
                    <a:lstStyle/>
                    <a:p>
                      <a:pPr fontAlgn="ctr"/>
                      <a:r>
                        <a:rPr lang="en-IN" sz="1400" dirty="0">
                          <a:effectLst/>
                          <a:latin typeface="+mj-lt"/>
                        </a:rPr>
                        <a:t>[[Enumerable]]</a:t>
                      </a:r>
                    </a:p>
                  </a:txBody>
                  <a:tcPr marL="47466" marR="47466" marT="23733" marB="23733" anchor="ctr"/>
                </a:tc>
                <a:tc>
                  <a:txBody>
                    <a:bodyPr/>
                    <a:lstStyle/>
                    <a:p>
                      <a:pPr fontAlgn="ctr"/>
                      <a:r>
                        <a:rPr lang="en-IN" sz="1400" dirty="0">
                          <a:effectLst/>
                          <a:latin typeface="+mj-lt"/>
                        </a:rPr>
                        <a:t>Boolean</a:t>
                      </a:r>
                    </a:p>
                  </a:txBody>
                  <a:tcPr marL="47466" marR="47466" marT="23733" marB="23733" anchor="ctr"/>
                </a:tc>
                <a:tc>
                  <a:txBody>
                    <a:bodyPr/>
                    <a:lstStyle/>
                    <a:p>
                      <a:pPr fontAlgn="ctr"/>
                      <a:r>
                        <a:rPr lang="en-US" sz="1400" dirty="0">
                          <a:effectLst/>
                          <a:latin typeface="+mj-lt"/>
                        </a:rPr>
                        <a:t>If true, the property will be enumerated in </a:t>
                      </a:r>
                      <a:r>
                        <a:rPr lang="en-US" sz="1400" u="sng" dirty="0">
                          <a:solidFill>
                            <a:schemeClr val="accent6">
                              <a:lumMod val="50000"/>
                            </a:schemeClr>
                          </a:solidFill>
                          <a:effectLst/>
                          <a:latin typeface="+mj-lt"/>
                        </a:rPr>
                        <a:t>for...in</a:t>
                      </a:r>
                      <a:r>
                        <a:rPr lang="en-US" sz="1400" dirty="0">
                          <a:solidFill>
                            <a:schemeClr val="accent6">
                              <a:lumMod val="50000"/>
                            </a:schemeClr>
                          </a:solidFill>
                          <a:effectLst/>
                          <a:latin typeface="+mj-lt"/>
                        </a:rPr>
                        <a:t> </a:t>
                      </a:r>
                      <a:r>
                        <a:rPr lang="en-US" sz="1400" dirty="0">
                          <a:effectLst/>
                          <a:latin typeface="+mj-lt"/>
                        </a:rPr>
                        <a:t>loops.</a:t>
                      </a:r>
                      <a:br>
                        <a:rPr lang="en-US" sz="1400" dirty="0">
                          <a:effectLst/>
                          <a:latin typeface="+mj-lt"/>
                        </a:rPr>
                      </a:br>
                      <a:endParaRPr lang="en-US" sz="1400" dirty="0">
                        <a:effectLst/>
                        <a:latin typeface="+mj-lt"/>
                      </a:endParaRPr>
                    </a:p>
                  </a:txBody>
                  <a:tcPr marL="47466" marR="47466" marT="23733" marB="23733" anchor="ctr"/>
                </a:tc>
                <a:tc>
                  <a:txBody>
                    <a:bodyPr/>
                    <a:lstStyle/>
                    <a:p>
                      <a:pPr fontAlgn="ctr"/>
                      <a:r>
                        <a:rPr lang="en-IN" sz="1400">
                          <a:effectLst/>
                          <a:latin typeface="+mj-lt"/>
                        </a:rPr>
                        <a:t>false</a:t>
                      </a:r>
                    </a:p>
                  </a:txBody>
                  <a:tcPr marL="47466" marR="47466" marT="23733" marB="23733" anchor="ctr"/>
                </a:tc>
              </a:tr>
              <a:tr h="1338215">
                <a:tc>
                  <a:txBody>
                    <a:bodyPr/>
                    <a:lstStyle/>
                    <a:p>
                      <a:pPr fontAlgn="ctr"/>
                      <a:r>
                        <a:rPr lang="en-IN" sz="1400" dirty="0">
                          <a:effectLst/>
                          <a:latin typeface="+mj-lt"/>
                        </a:rPr>
                        <a:t>[[Configurable]]</a:t>
                      </a:r>
                    </a:p>
                  </a:txBody>
                  <a:tcPr marL="47466" marR="47466" marT="23733" marB="23733" anchor="ctr"/>
                </a:tc>
                <a:tc>
                  <a:txBody>
                    <a:bodyPr/>
                    <a:lstStyle/>
                    <a:p>
                      <a:pPr fontAlgn="ctr"/>
                      <a:r>
                        <a:rPr lang="en-IN" sz="1400">
                          <a:effectLst/>
                          <a:latin typeface="+mj-lt"/>
                        </a:rPr>
                        <a:t>Boolean</a:t>
                      </a:r>
                    </a:p>
                  </a:txBody>
                  <a:tcPr marL="47466" marR="47466" marT="23733" marB="23733" anchor="ctr"/>
                </a:tc>
                <a:tc>
                  <a:txBody>
                    <a:bodyPr/>
                    <a:lstStyle/>
                    <a:p>
                      <a:pPr fontAlgn="ctr"/>
                      <a:r>
                        <a:rPr lang="en-US" sz="1400" dirty="0">
                          <a:effectLst/>
                          <a:latin typeface="+mj-lt"/>
                        </a:rPr>
                        <a:t>If false, the property cannot be deleted, cannot be changed to an </a:t>
                      </a:r>
                      <a:r>
                        <a:rPr lang="en-US" sz="1400" dirty="0" err="1">
                          <a:effectLst/>
                          <a:latin typeface="+mj-lt"/>
                        </a:rPr>
                        <a:t>accessor</a:t>
                      </a:r>
                      <a:r>
                        <a:rPr lang="en-US" sz="1400" dirty="0">
                          <a:effectLst/>
                          <a:latin typeface="+mj-lt"/>
                        </a:rPr>
                        <a:t> property, and attributes other than [[Value]] and [[Writable]] cannot be changed.</a:t>
                      </a:r>
                    </a:p>
                  </a:txBody>
                  <a:tcPr marL="47466" marR="47466" marT="23733" marB="23733" anchor="ctr"/>
                </a:tc>
                <a:tc>
                  <a:txBody>
                    <a:bodyPr/>
                    <a:lstStyle/>
                    <a:p>
                      <a:pPr fontAlgn="ctr"/>
                      <a:r>
                        <a:rPr lang="en-IN" sz="1400" dirty="0">
                          <a:effectLst/>
                          <a:latin typeface="+mj-lt"/>
                        </a:rPr>
                        <a:t>false</a:t>
                      </a:r>
                    </a:p>
                  </a:txBody>
                  <a:tcPr marL="47466" marR="47466" marT="23733" marB="23733" anchor="ctr"/>
                </a:tc>
              </a:tr>
            </a:tbl>
          </a:graphicData>
        </a:graphic>
      </p:graphicFrame>
    </p:spTree>
    <p:extLst>
      <p:ext uri="{BB962C8B-B14F-4D97-AF65-F5344CB8AC3E}">
        <p14:creationId xmlns:p14="http://schemas.microsoft.com/office/powerpoint/2010/main" val="1308632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471786"/>
          </a:xfrm>
        </p:spPr>
        <p:txBody>
          <a:bodyPr/>
          <a:lstStyle/>
          <a:p>
            <a:r>
              <a:rPr lang="en-US" dirty="0">
                <a:latin typeface="+mj-lt"/>
              </a:rPr>
              <a:t>Object </a:t>
            </a:r>
            <a:r>
              <a:rPr lang="en-US" dirty="0" smtClean="0">
                <a:latin typeface="+mj-lt"/>
              </a:rPr>
              <a:t>Properties</a:t>
            </a:r>
            <a:endParaRPr lang="en-US" dirty="0">
              <a:latin typeface="+mj-lt"/>
            </a:endParaRPr>
          </a:p>
          <a:p>
            <a:pPr lvl="1"/>
            <a:r>
              <a:rPr lang="en-US" sz="2400" dirty="0" err="1" smtClean="0">
                <a:latin typeface="+mj-lt"/>
              </a:rPr>
              <a:t>Accessor</a:t>
            </a:r>
            <a:r>
              <a:rPr lang="en-US" sz="2400" dirty="0" smtClean="0">
                <a:latin typeface="+mj-lt"/>
              </a:rPr>
              <a:t> </a:t>
            </a:r>
            <a:r>
              <a:rPr lang="en-US" sz="2400" dirty="0">
                <a:latin typeface="+mj-lt"/>
              </a:rPr>
              <a:t>property </a:t>
            </a:r>
          </a:p>
          <a:p>
            <a:pPr lvl="3"/>
            <a:r>
              <a:rPr lang="en-US" sz="2000" dirty="0">
                <a:latin typeface="+mj-lt"/>
              </a:rPr>
              <a:t>Associates a key with one of two </a:t>
            </a:r>
            <a:r>
              <a:rPr lang="en-US" sz="2000" dirty="0" err="1">
                <a:latin typeface="+mj-lt"/>
              </a:rPr>
              <a:t>accessor</a:t>
            </a:r>
            <a:r>
              <a:rPr lang="en-US" sz="2000" dirty="0">
                <a:latin typeface="+mj-lt"/>
              </a:rPr>
              <a:t> functions (get and set) to retrieve or store a value.</a:t>
            </a:r>
            <a:endParaRPr lang="en-US" dirty="0" smtClean="0">
              <a:latin typeface="+mj-lt"/>
            </a:endParaRPr>
          </a:p>
          <a:p>
            <a:endParaRPr lang="en-US" dirty="0" smtClean="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435060701"/>
              </p:ext>
            </p:extLst>
          </p:nvPr>
        </p:nvGraphicFramePr>
        <p:xfrm>
          <a:off x="228599" y="2606121"/>
          <a:ext cx="8763000" cy="3531887"/>
        </p:xfrm>
        <a:graphic>
          <a:graphicData uri="http://schemas.openxmlformats.org/drawingml/2006/table">
            <a:tbl>
              <a:tblPr firstRow="1" firstCol="1">
                <a:tableStyleId>{93296810-A885-4BE3-A3E7-6D5BEEA58F35}</a:tableStyleId>
              </a:tblPr>
              <a:tblGrid>
                <a:gridCol w="1447801"/>
                <a:gridCol w="1905000"/>
                <a:gridCol w="4267200"/>
                <a:gridCol w="1142999"/>
              </a:tblGrid>
              <a:tr h="193859">
                <a:tc>
                  <a:txBody>
                    <a:bodyPr/>
                    <a:lstStyle/>
                    <a:p>
                      <a:pPr algn="l" fontAlgn="ctr"/>
                      <a:r>
                        <a:rPr lang="en-IN" sz="1600" dirty="0">
                          <a:effectLst/>
                          <a:latin typeface="+mj-lt"/>
                        </a:rPr>
                        <a:t>Attribute</a:t>
                      </a:r>
                    </a:p>
                  </a:txBody>
                  <a:tcPr marL="43876" marR="43876" marT="21938" marB="21938" anchor="ctr"/>
                </a:tc>
                <a:tc>
                  <a:txBody>
                    <a:bodyPr/>
                    <a:lstStyle/>
                    <a:p>
                      <a:pPr algn="l" fontAlgn="ctr"/>
                      <a:r>
                        <a:rPr lang="en-IN" sz="1600" dirty="0">
                          <a:effectLst/>
                          <a:latin typeface="+mj-lt"/>
                        </a:rPr>
                        <a:t>Type</a:t>
                      </a:r>
                    </a:p>
                  </a:txBody>
                  <a:tcPr marL="43876" marR="43876" marT="21938" marB="21938" anchor="ctr"/>
                </a:tc>
                <a:tc>
                  <a:txBody>
                    <a:bodyPr/>
                    <a:lstStyle/>
                    <a:p>
                      <a:pPr algn="l" fontAlgn="ctr"/>
                      <a:r>
                        <a:rPr lang="en-IN" sz="1600">
                          <a:effectLst/>
                          <a:latin typeface="+mj-lt"/>
                        </a:rPr>
                        <a:t>Description</a:t>
                      </a:r>
                    </a:p>
                  </a:txBody>
                  <a:tcPr marL="43876" marR="43876" marT="21938" marB="21938" anchor="ctr"/>
                </a:tc>
                <a:tc>
                  <a:txBody>
                    <a:bodyPr/>
                    <a:lstStyle/>
                    <a:p>
                      <a:pPr algn="l" fontAlgn="ctr"/>
                      <a:r>
                        <a:rPr lang="en-IN" sz="1600" dirty="0">
                          <a:effectLst/>
                          <a:latin typeface="+mj-lt"/>
                        </a:rPr>
                        <a:t>Default value</a:t>
                      </a:r>
                    </a:p>
                  </a:txBody>
                  <a:tcPr marL="43876" marR="43876" marT="21938" marB="21938" anchor="ctr"/>
                </a:tc>
              </a:tr>
              <a:tr h="824723">
                <a:tc>
                  <a:txBody>
                    <a:bodyPr/>
                    <a:lstStyle/>
                    <a:p>
                      <a:pPr fontAlgn="ctr"/>
                      <a:r>
                        <a:rPr lang="en-IN" sz="1400" dirty="0">
                          <a:effectLst/>
                          <a:latin typeface="+mj-lt"/>
                        </a:rPr>
                        <a:t>[[Get]]</a:t>
                      </a:r>
                    </a:p>
                  </a:txBody>
                  <a:tcPr marL="43876" marR="43876" marT="21938" marB="21938" anchor="ctr"/>
                </a:tc>
                <a:tc>
                  <a:txBody>
                    <a:bodyPr/>
                    <a:lstStyle/>
                    <a:p>
                      <a:pPr fontAlgn="ctr"/>
                      <a:r>
                        <a:rPr lang="en-IN" sz="1400" dirty="0">
                          <a:effectLst/>
                          <a:latin typeface="+mj-lt"/>
                        </a:rPr>
                        <a:t>Function object or undefined</a:t>
                      </a:r>
                    </a:p>
                  </a:txBody>
                  <a:tcPr marL="43876" marR="43876" marT="21938" marB="21938" anchor="ctr"/>
                </a:tc>
                <a:tc>
                  <a:txBody>
                    <a:bodyPr/>
                    <a:lstStyle/>
                    <a:p>
                      <a:pPr fontAlgn="ctr"/>
                      <a:r>
                        <a:rPr lang="en-US" sz="1400" dirty="0">
                          <a:effectLst/>
                          <a:latin typeface="+mj-lt"/>
                        </a:rPr>
                        <a:t>The function is called with an empty argument list and retrieves the property value whenever a get access to the value is performed. See also </a:t>
                      </a:r>
                      <a:r>
                        <a:rPr lang="en-US" sz="1400" u="sng" dirty="0">
                          <a:effectLst/>
                          <a:latin typeface="+mj-lt"/>
                          <a:hlinkClick r:id="rId2"/>
                        </a:rPr>
                        <a:t>get</a:t>
                      </a:r>
                      <a:r>
                        <a:rPr lang="en-US" sz="1400" dirty="0">
                          <a:effectLst/>
                          <a:latin typeface="+mj-lt"/>
                        </a:rPr>
                        <a:t>.</a:t>
                      </a:r>
                    </a:p>
                  </a:txBody>
                  <a:tcPr marL="43876" marR="43876" marT="21938" marB="21938" anchor="ctr"/>
                </a:tc>
                <a:tc>
                  <a:txBody>
                    <a:bodyPr/>
                    <a:lstStyle/>
                    <a:p>
                      <a:pPr fontAlgn="ctr"/>
                      <a:r>
                        <a:rPr lang="en-IN" sz="1400">
                          <a:effectLst/>
                          <a:latin typeface="+mj-lt"/>
                        </a:rPr>
                        <a:t>undefined</a:t>
                      </a:r>
                    </a:p>
                  </a:txBody>
                  <a:tcPr marL="43876" marR="43876" marT="21938" marB="21938" anchor="ctr"/>
                </a:tc>
              </a:tr>
              <a:tr h="990600">
                <a:tc>
                  <a:txBody>
                    <a:bodyPr/>
                    <a:lstStyle/>
                    <a:p>
                      <a:pPr fontAlgn="ctr"/>
                      <a:r>
                        <a:rPr lang="en-IN" sz="1400" dirty="0">
                          <a:effectLst/>
                          <a:latin typeface="+mj-lt"/>
                        </a:rPr>
                        <a:t>[[Set]]</a:t>
                      </a:r>
                    </a:p>
                  </a:txBody>
                  <a:tcPr marL="43876" marR="43876" marT="21938" marB="21938" anchor="ctr"/>
                </a:tc>
                <a:tc>
                  <a:txBody>
                    <a:bodyPr/>
                    <a:lstStyle/>
                    <a:p>
                      <a:pPr fontAlgn="ctr"/>
                      <a:r>
                        <a:rPr lang="en-IN" sz="1400" dirty="0">
                          <a:effectLst/>
                          <a:latin typeface="+mj-lt"/>
                        </a:rPr>
                        <a:t>Function object or undefined</a:t>
                      </a:r>
                    </a:p>
                  </a:txBody>
                  <a:tcPr marL="43876" marR="43876" marT="21938" marB="21938" anchor="ctr"/>
                </a:tc>
                <a:tc>
                  <a:txBody>
                    <a:bodyPr/>
                    <a:lstStyle/>
                    <a:p>
                      <a:pPr fontAlgn="ctr"/>
                      <a:r>
                        <a:rPr lang="en-US" sz="1400" dirty="0">
                          <a:effectLst/>
                          <a:latin typeface="+mj-lt"/>
                        </a:rPr>
                        <a:t>The function is called with an argument that contains the assigned value and is executed whenever a specified property is attempted to be changed. See also </a:t>
                      </a:r>
                      <a:r>
                        <a:rPr lang="en-US" sz="1400" u="sng" dirty="0">
                          <a:effectLst/>
                          <a:latin typeface="+mj-lt"/>
                          <a:hlinkClick r:id="rId3"/>
                        </a:rPr>
                        <a:t>set</a:t>
                      </a:r>
                      <a:r>
                        <a:rPr lang="en-US" sz="1400" dirty="0">
                          <a:effectLst/>
                          <a:latin typeface="+mj-lt"/>
                        </a:rPr>
                        <a:t>.</a:t>
                      </a:r>
                    </a:p>
                  </a:txBody>
                  <a:tcPr marL="43876" marR="43876" marT="21938" marB="21938" anchor="ctr"/>
                </a:tc>
                <a:tc>
                  <a:txBody>
                    <a:bodyPr/>
                    <a:lstStyle/>
                    <a:p>
                      <a:pPr fontAlgn="ctr"/>
                      <a:r>
                        <a:rPr lang="en-IN" sz="1400" dirty="0">
                          <a:effectLst/>
                          <a:latin typeface="+mj-lt"/>
                        </a:rPr>
                        <a:t>undefined</a:t>
                      </a:r>
                    </a:p>
                  </a:txBody>
                  <a:tcPr marL="43876" marR="43876" marT="21938" marB="21938" anchor="ctr"/>
                </a:tc>
              </a:tr>
              <a:tr h="592504">
                <a:tc>
                  <a:txBody>
                    <a:bodyPr/>
                    <a:lstStyle/>
                    <a:p>
                      <a:pPr fontAlgn="ctr"/>
                      <a:r>
                        <a:rPr lang="en-IN" sz="1400">
                          <a:effectLst/>
                          <a:latin typeface="+mj-lt"/>
                        </a:rPr>
                        <a:t>[[Enumerable]]</a:t>
                      </a:r>
                    </a:p>
                  </a:txBody>
                  <a:tcPr marL="43876" marR="43876" marT="21938" marB="21938" anchor="ctr"/>
                </a:tc>
                <a:tc>
                  <a:txBody>
                    <a:bodyPr/>
                    <a:lstStyle/>
                    <a:p>
                      <a:pPr fontAlgn="ctr"/>
                      <a:r>
                        <a:rPr lang="en-IN" sz="1400">
                          <a:effectLst/>
                          <a:latin typeface="+mj-lt"/>
                        </a:rPr>
                        <a:t>Boolean</a:t>
                      </a:r>
                    </a:p>
                  </a:txBody>
                  <a:tcPr marL="43876" marR="43876" marT="21938" marB="21938" anchor="ctr"/>
                </a:tc>
                <a:tc>
                  <a:txBody>
                    <a:bodyPr/>
                    <a:lstStyle/>
                    <a:p>
                      <a:pPr fontAlgn="ctr"/>
                      <a:r>
                        <a:rPr lang="en-US" sz="1400" dirty="0">
                          <a:effectLst/>
                          <a:latin typeface="+mj-lt"/>
                        </a:rPr>
                        <a:t>If true, the property will be enumerated in </a:t>
                      </a:r>
                      <a:r>
                        <a:rPr lang="en-US" sz="1400" u="sng" dirty="0">
                          <a:effectLst/>
                          <a:latin typeface="+mj-lt"/>
                          <a:hlinkClick r:id="rId4"/>
                        </a:rPr>
                        <a:t>for...in</a:t>
                      </a:r>
                      <a:r>
                        <a:rPr lang="en-US" sz="1400" dirty="0">
                          <a:effectLst/>
                          <a:latin typeface="+mj-lt"/>
                        </a:rPr>
                        <a:t> loops.</a:t>
                      </a:r>
                    </a:p>
                  </a:txBody>
                  <a:tcPr marL="43876" marR="43876" marT="21938" marB="21938" anchor="ctr"/>
                </a:tc>
                <a:tc>
                  <a:txBody>
                    <a:bodyPr/>
                    <a:lstStyle/>
                    <a:p>
                      <a:pPr fontAlgn="ctr"/>
                      <a:r>
                        <a:rPr lang="en-IN" sz="1400" dirty="0">
                          <a:effectLst/>
                          <a:latin typeface="+mj-lt"/>
                        </a:rPr>
                        <a:t>false</a:t>
                      </a:r>
                    </a:p>
                  </a:txBody>
                  <a:tcPr marL="43876" marR="43876" marT="21938" marB="21938" anchor="ctr"/>
                </a:tc>
              </a:tr>
              <a:tr h="592504">
                <a:tc>
                  <a:txBody>
                    <a:bodyPr/>
                    <a:lstStyle/>
                    <a:p>
                      <a:pPr fontAlgn="ctr"/>
                      <a:r>
                        <a:rPr lang="en-IN" sz="1400">
                          <a:effectLst/>
                          <a:latin typeface="+mj-lt"/>
                        </a:rPr>
                        <a:t>[[Configurable]]</a:t>
                      </a:r>
                    </a:p>
                  </a:txBody>
                  <a:tcPr marL="43876" marR="43876" marT="21938" marB="21938" anchor="ctr"/>
                </a:tc>
                <a:tc>
                  <a:txBody>
                    <a:bodyPr/>
                    <a:lstStyle/>
                    <a:p>
                      <a:pPr fontAlgn="ctr"/>
                      <a:r>
                        <a:rPr lang="en-IN" sz="1400">
                          <a:effectLst/>
                          <a:latin typeface="+mj-lt"/>
                        </a:rPr>
                        <a:t>Boolean</a:t>
                      </a:r>
                    </a:p>
                  </a:txBody>
                  <a:tcPr marL="43876" marR="43876" marT="21938" marB="21938" anchor="ctr"/>
                </a:tc>
                <a:tc>
                  <a:txBody>
                    <a:bodyPr/>
                    <a:lstStyle/>
                    <a:p>
                      <a:pPr fontAlgn="ctr"/>
                      <a:r>
                        <a:rPr lang="en-US" sz="1400">
                          <a:effectLst/>
                          <a:latin typeface="+mj-lt"/>
                        </a:rPr>
                        <a:t>If false, the property can't be deleted and can't be changed to a data property.</a:t>
                      </a:r>
                    </a:p>
                  </a:txBody>
                  <a:tcPr marL="43876" marR="43876" marT="21938" marB="21938" anchor="ctr"/>
                </a:tc>
                <a:tc>
                  <a:txBody>
                    <a:bodyPr/>
                    <a:lstStyle/>
                    <a:p>
                      <a:pPr fontAlgn="ctr"/>
                      <a:r>
                        <a:rPr lang="en-IN" sz="1400" dirty="0">
                          <a:effectLst/>
                          <a:latin typeface="+mj-lt"/>
                        </a:rPr>
                        <a:t>false</a:t>
                      </a:r>
                    </a:p>
                  </a:txBody>
                  <a:tcPr marL="43876" marR="43876" marT="21938" marB="21938" anchor="ctr"/>
                </a:tc>
              </a:tr>
            </a:tbl>
          </a:graphicData>
        </a:graphic>
      </p:graphicFrame>
    </p:spTree>
    <p:extLst>
      <p:ext uri="{BB962C8B-B14F-4D97-AF65-F5344CB8AC3E}">
        <p14:creationId xmlns:p14="http://schemas.microsoft.com/office/powerpoint/2010/main" val="33745855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471786"/>
          </a:xfrm>
        </p:spPr>
        <p:txBody>
          <a:bodyPr/>
          <a:lstStyle/>
          <a:p>
            <a:r>
              <a:rPr lang="en-US" dirty="0">
                <a:latin typeface="+mj-lt"/>
              </a:rPr>
              <a:t>Indexed collections: Arrays and </a:t>
            </a:r>
            <a:r>
              <a:rPr lang="en-US" dirty="0" smtClean="0">
                <a:latin typeface="+mj-lt"/>
              </a:rPr>
              <a:t>typed Arrays</a:t>
            </a:r>
          </a:p>
          <a:p>
            <a:pPr lvl="1" algn="just"/>
            <a:r>
              <a:rPr lang="en-US" dirty="0">
                <a:latin typeface="+mj-lt"/>
              </a:rPr>
              <a:t>Arrays are regular objects for which there is a particular relationship between integer-keyed properties and the length </a:t>
            </a:r>
            <a:r>
              <a:rPr lang="en-US" dirty="0" smtClean="0">
                <a:latin typeface="+mj-lt"/>
              </a:rPr>
              <a:t>property</a:t>
            </a:r>
          </a:p>
          <a:p>
            <a:pPr lvl="1" algn="just"/>
            <a:r>
              <a:rPr lang="en-US" dirty="0">
                <a:latin typeface="+mj-lt"/>
              </a:rPr>
              <a:t>arrays inherit from </a:t>
            </a:r>
            <a:r>
              <a:rPr lang="en-US" dirty="0" err="1">
                <a:latin typeface="+mj-lt"/>
              </a:rPr>
              <a:t>Array.prototype</a:t>
            </a:r>
            <a:r>
              <a:rPr lang="en-US" dirty="0">
                <a:latin typeface="+mj-lt"/>
              </a:rPr>
              <a:t>, which provides to them a handful of convenient methods to manipulate </a:t>
            </a:r>
            <a:r>
              <a:rPr lang="en-US" dirty="0" smtClean="0">
                <a:latin typeface="+mj-lt"/>
              </a:rPr>
              <a:t>arrays e.g. </a:t>
            </a:r>
            <a:r>
              <a:rPr lang="en-US" dirty="0" err="1" smtClean="0">
                <a:latin typeface="+mj-lt"/>
              </a:rPr>
              <a:t>IndexOf</a:t>
            </a:r>
            <a:r>
              <a:rPr lang="en-US" dirty="0" smtClean="0">
                <a:latin typeface="+mj-lt"/>
              </a:rPr>
              <a:t>(), Push() etc.</a:t>
            </a:r>
          </a:p>
          <a:p>
            <a:pPr lvl="1" algn="just"/>
            <a:r>
              <a:rPr lang="en-US" dirty="0">
                <a:latin typeface="+mj-lt"/>
              </a:rPr>
              <a:t>a perfect candidate to represent lists or </a:t>
            </a:r>
            <a:r>
              <a:rPr lang="en-US" dirty="0" smtClean="0">
                <a:latin typeface="+mj-lt"/>
              </a:rPr>
              <a:t>sets</a:t>
            </a:r>
          </a:p>
          <a:p>
            <a:pPr lvl="1" algn="just"/>
            <a:r>
              <a:rPr lang="en-US" dirty="0">
                <a:latin typeface="+mj-lt"/>
              </a:rPr>
              <a:t>Typed Arrays are new to JavaScript with </a:t>
            </a:r>
            <a:r>
              <a:rPr lang="en-US" dirty="0" err="1">
                <a:latin typeface="+mj-lt"/>
              </a:rPr>
              <a:t>ECMAScript</a:t>
            </a:r>
            <a:r>
              <a:rPr lang="en-US" dirty="0">
                <a:latin typeface="+mj-lt"/>
              </a:rPr>
              <a:t> 2015, and present an array-like view of an underlying binary data buffer</a:t>
            </a:r>
            <a:endParaRPr lang="en-US" dirty="0" smtClean="0">
              <a:latin typeface="+mj-lt"/>
            </a:endParaRPr>
          </a:p>
        </p:txBody>
      </p:sp>
    </p:spTree>
    <p:extLst>
      <p:ext uri="{BB962C8B-B14F-4D97-AF65-F5344CB8AC3E}">
        <p14:creationId xmlns:p14="http://schemas.microsoft.com/office/powerpoint/2010/main" val="1936995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4724400"/>
          </a:xfrm>
        </p:spPr>
        <p:txBody>
          <a:bodyPr/>
          <a:lstStyle/>
          <a:p>
            <a:r>
              <a:rPr lang="en-US" dirty="0" smtClean="0">
                <a:latin typeface="+mj-lt"/>
              </a:rPr>
              <a:t>Typed Arrays</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p:txBody>
      </p:sp>
      <p:pic>
        <p:nvPicPr>
          <p:cNvPr id="2" name="Picture 1"/>
          <p:cNvPicPr>
            <a:picLocks noChangeAspect="1"/>
          </p:cNvPicPr>
          <p:nvPr/>
        </p:nvPicPr>
        <p:blipFill>
          <a:blip r:embed="rId2"/>
          <a:stretch>
            <a:fillRect/>
          </a:stretch>
        </p:blipFill>
        <p:spPr>
          <a:xfrm>
            <a:off x="609600" y="1371600"/>
            <a:ext cx="7577668" cy="4572000"/>
          </a:xfrm>
          <a:prstGeom prst="rect">
            <a:avLst/>
          </a:prstGeom>
        </p:spPr>
      </p:pic>
      <p:sp>
        <p:nvSpPr>
          <p:cNvPr id="3" name="Rectangle 2"/>
          <p:cNvSpPr/>
          <p:nvPr/>
        </p:nvSpPr>
        <p:spPr>
          <a:xfrm>
            <a:off x="304800" y="6096000"/>
            <a:ext cx="7848600" cy="307777"/>
          </a:xfrm>
          <a:prstGeom prst="rect">
            <a:avLst/>
          </a:prstGeom>
        </p:spPr>
        <p:txBody>
          <a:bodyPr wrap="square">
            <a:spAutoFit/>
          </a:bodyPr>
          <a:lstStyle/>
          <a:p>
            <a:r>
              <a:rPr lang="en-IN" sz="1400" dirty="0" smtClean="0"/>
              <a:t>[Source: https</a:t>
            </a:r>
            <a:r>
              <a:rPr lang="en-IN" sz="1400" dirty="0"/>
              <a:t>://</a:t>
            </a:r>
            <a:r>
              <a:rPr lang="en-IN" sz="1400" dirty="0" smtClean="0"/>
              <a:t>developer.mozilla.org/en-US/docs/Web/JavaScript/Data_structures]</a:t>
            </a:r>
            <a:endParaRPr lang="en-IN" sz="1400" dirty="0"/>
          </a:p>
        </p:txBody>
      </p:sp>
    </p:spTree>
    <p:extLst>
      <p:ext uri="{BB962C8B-B14F-4D97-AF65-F5344CB8AC3E}">
        <p14:creationId xmlns:p14="http://schemas.microsoft.com/office/powerpoint/2010/main" val="3368213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4724400"/>
          </a:xfrm>
        </p:spPr>
        <p:txBody>
          <a:bodyPr/>
          <a:lstStyle/>
          <a:p>
            <a:r>
              <a:rPr lang="en-US" sz="2400" dirty="0">
                <a:latin typeface="+mj-lt"/>
              </a:rPr>
              <a:t>Keyed collections: Maps, Sets, </a:t>
            </a:r>
            <a:r>
              <a:rPr lang="en-US" sz="2400" dirty="0" err="1">
                <a:latin typeface="+mj-lt"/>
              </a:rPr>
              <a:t>WeakMaps</a:t>
            </a:r>
            <a:r>
              <a:rPr lang="en-US" sz="2400" dirty="0">
                <a:latin typeface="+mj-lt"/>
              </a:rPr>
              <a:t>, </a:t>
            </a:r>
            <a:r>
              <a:rPr lang="en-US" sz="2400" dirty="0" err="1">
                <a:latin typeface="+mj-lt"/>
              </a:rPr>
              <a:t>WeakSetsArrays</a:t>
            </a:r>
            <a:endParaRPr lang="en-US" sz="2400" dirty="0" smtClean="0">
              <a:latin typeface="+mj-lt"/>
            </a:endParaRPr>
          </a:p>
          <a:p>
            <a:pPr lvl="1"/>
            <a:r>
              <a:rPr lang="en-US" dirty="0">
                <a:latin typeface="+mj-lt"/>
              </a:rPr>
              <a:t>Set and WeakSet represent a set of objects, while Map and </a:t>
            </a:r>
            <a:r>
              <a:rPr lang="en-US" dirty="0" err="1">
                <a:latin typeface="+mj-lt"/>
              </a:rPr>
              <a:t>WeakMap</a:t>
            </a:r>
            <a:r>
              <a:rPr lang="en-US" dirty="0">
                <a:latin typeface="+mj-lt"/>
              </a:rPr>
              <a:t> associate a value to an object</a:t>
            </a:r>
            <a:r>
              <a:rPr lang="en-US" dirty="0" smtClean="0">
                <a:latin typeface="+mj-lt"/>
              </a:rPr>
              <a:t>.</a:t>
            </a:r>
          </a:p>
          <a:p>
            <a:pPr lvl="1"/>
            <a:r>
              <a:rPr lang="en-US" dirty="0" smtClean="0">
                <a:latin typeface="+mj-lt"/>
              </a:rPr>
              <a:t>Map</a:t>
            </a:r>
          </a:p>
          <a:p>
            <a:pPr lvl="2"/>
            <a:r>
              <a:rPr lang="en-US" sz="2000" dirty="0">
                <a:latin typeface="+mj-lt"/>
              </a:rPr>
              <a:t>A Map is a new collection object in JavaScript that functions like an object</a:t>
            </a:r>
            <a:r>
              <a:rPr lang="en-US" sz="2000" dirty="0" smtClean="0">
                <a:latin typeface="+mj-lt"/>
              </a:rPr>
              <a:t>.</a:t>
            </a:r>
          </a:p>
          <a:p>
            <a:pPr lvl="2"/>
            <a:endParaRPr lang="en-US" dirty="0">
              <a:latin typeface="+mj-lt"/>
            </a:endParaRPr>
          </a:p>
          <a:p>
            <a:endParaRPr lang="en-US" dirty="0" smtClean="0">
              <a:latin typeface="+mj-lt"/>
            </a:endParaRPr>
          </a:p>
          <a:p>
            <a:pPr lvl="2"/>
            <a:endParaRPr lang="en-US" dirty="0" smtClean="0">
              <a:latin typeface="+mj-lt"/>
            </a:endParaRPr>
          </a:p>
          <a:p>
            <a:pPr lvl="2"/>
            <a:r>
              <a:rPr lang="en-US" dirty="0">
                <a:latin typeface="+mj-lt"/>
              </a:rPr>
              <a:t>Map is an </a:t>
            </a:r>
            <a:r>
              <a:rPr lang="en-US" dirty="0" err="1">
                <a:latin typeface="+mj-lt"/>
              </a:rPr>
              <a:t>iterable</a:t>
            </a:r>
            <a:r>
              <a:rPr lang="en-US" dirty="0">
                <a:latin typeface="+mj-lt"/>
              </a:rPr>
              <a:t> object</a:t>
            </a:r>
          </a:p>
          <a:p>
            <a:pPr lvl="2"/>
            <a:r>
              <a:rPr lang="en-US" dirty="0">
                <a:latin typeface="+mj-lt"/>
              </a:rPr>
              <a:t>remove </a:t>
            </a:r>
            <a:r>
              <a:rPr lang="en-US" dirty="0" smtClean="0">
                <a:latin typeface="+mj-lt"/>
              </a:rPr>
              <a:t>properties from object</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p:txBody>
      </p:sp>
      <p:pic>
        <p:nvPicPr>
          <p:cNvPr id="4" name="Picture 3"/>
          <p:cNvPicPr>
            <a:picLocks noChangeAspect="1"/>
          </p:cNvPicPr>
          <p:nvPr/>
        </p:nvPicPr>
        <p:blipFill>
          <a:blip r:embed="rId2"/>
          <a:stretch>
            <a:fillRect/>
          </a:stretch>
        </p:blipFill>
        <p:spPr>
          <a:xfrm>
            <a:off x="914400" y="3566264"/>
            <a:ext cx="2724150" cy="552450"/>
          </a:xfrm>
          <a:prstGeom prst="rect">
            <a:avLst/>
          </a:prstGeom>
        </p:spPr>
      </p:pic>
      <p:pic>
        <p:nvPicPr>
          <p:cNvPr id="8" name="Picture 7"/>
          <p:cNvPicPr>
            <a:picLocks noChangeAspect="1"/>
          </p:cNvPicPr>
          <p:nvPr/>
        </p:nvPicPr>
        <p:blipFill>
          <a:blip r:embed="rId3"/>
          <a:stretch>
            <a:fillRect/>
          </a:stretch>
        </p:blipFill>
        <p:spPr>
          <a:xfrm>
            <a:off x="3886200" y="3026471"/>
            <a:ext cx="4514850" cy="1085850"/>
          </a:xfrm>
          <a:prstGeom prst="rect">
            <a:avLst/>
          </a:prstGeom>
        </p:spPr>
      </p:pic>
      <p:pic>
        <p:nvPicPr>
          <p:cNvPr id="9" name="Picture 8"/>
          <p:cNvPicPr>
            <a:picLocks noChangeAspect="1"/>
          </p:cNvPicPr>
          <p:nvPr/>
        </p:nvPicPr>
        <p:blipFill>
          <a:blip r:embed="rId4"/>
          <a:stretch>
            <a:fillRect/>
          </a:stretch>
        </p:blipFill>
        <p:spPr>
          <a:xfrm>
            <a:off x="914400" y="3026471"/>
            <a:ext cx="2362200" cy="440228"/>
          </a:xfrm>
          <a:prstGeom prst="rect">
            <a:avLst/>
          </a:prstGeom>
        </p:spPr>
      </p:pic>
      <p:pic>
        <p:nvPicPr>
          <p:cNvPr id="10" name="Picture 9"/>
          <p:cNvPicPr>
            <a:picLocks noChangeAspect="1"/>
          </p:cNvPicPr>
          <p:nvPr/>
        </p:nvPicPr>
        <p:blipFill>
          <a:blip r:embed="rId5"/>
          <a:stretch>
            <a:fillRect/>
          </a:stretch>
        </p:blipFill>
        <p:spPr>
          <a:xfrm>
            <a:off x="5372100" y="4267200"/>
            <a:ext cx="3380984" cy="1500244"/>
          </a:xfrm>
          <a:prstGeom prst="rect">
            <a:avLst/>
          </a:prstGeom>
        </p:spPr>
      </p:pic>
      <p:pic>
        <p:nvPicPr>
          <p:cNvPr id="11" name="Picture 10"/>
          <p:cNvPicPr>
            <a:picLocks noChangeAspect="1"/>
          </p:cNvPicPr>
          <p:nvPr/>
        </p:nvPicPr>
        <p:blipFill>
          <a:blip r:embed="rId6"/>
          <a:stretch>
            <a:fillRect/>
          </a:stretch>
        </p:blipFill>
        <p:spPr>
          <a:xfrm>
            <a:off x="1298270" y="5109682"/>
            <a:ext cx="2356981" cy="1315524"/>
          </a:xfrm>
          <a:prstGeom prst="rect">
            <a:avLst/>
          </a:prstGeom>
        </p:spPr>
      </p:pic>
    </p:spTree>
    <p:extLst>
      <p:ext uri="{BB962C8B-B14F-4D97-AF65-F5344CB8AC3E}">
        <p14:creationId xmlns:p14="http://schemas.microsoft.com/office/powerpoint/2010/main" val="1685014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err="1" smtClean="0">
                <a:latin typeface="+mj-lt"/>
              </a:rPr>
              <a:t>WeakMaps</a:t>
            </a:r>
            <a:r>
              <a:rPr lang="en-US" sz="2400" dirty="0" smtClean="0">
                <a:latin typeface="+mj-lt"/>
              </a:rPr>
              <a:t> :</a:t>
            </a:r>
            <a:r>
              <a:rPr lang="en-US" sz="2400" dirty="0" err="1">
                <a:latin typeface="+mj-lt"/>
              </a:rPr>
              <a:t>WeakMap</a:t>
            </a:r>
            <a:r>
              <a:rPr lang="en-US" sz="2400" dirty="0">
                <a:latin typeface="+mj-lt"/>
              </a:rPr>
              <a:t> originated from Map, so they are very similar to each other</a:t>
            </a:r>
          </a:p>
          <a:p>
            <a:pPr lvl="1"/>
            <a:r>
              <a:rPr lang="en-US" dirty="0" smtClean="0">
                <a:latin typeface="+mj-lt"/>
              </a:rPr>
              <a:t>Differences</a:t>
            </a:r>
          </a:p>
          <a:p>
            <a:pPr lvl="2"/>
            <a:r>
              <a:rPr lang="en-US" dirty="0">
                <a:latin typeface="+mj-lt"/>
              </a:rPr>
              <a:t>The key must be an </a:t>
            </a:r>
            <a:r>
              <a:rPr lang="en-US" dirty="0" smtClean="0">
                <a:latin typeface="+mj-lt"/>
              </a:rPr>
              <a:t>object</a:t>
            </a:r>
          </a:p>
          <a:p>
            <a:pPr lvl="2"/>
            <a:endParaRPr lang="en-US" dirty="0">
              <a:latin typeface="+mj-lt"/>
            </a:endParaRPr>
          </a:p>
          <a:p>
            <a:pPr lvl="2"/>
            <a:endParaRPr lang="en-US" dirty="0" smtClean="0">
              <a:latin typeface="+mj-lt"/>
            </a:endParaRPr>
          </a:p>
          <a:p>
            <a:pPr lvl="2"/>
            <a:endParaRPr lang="en-US" dirty="0">
              <a:latin typeface="+mj-lt"/>
            </a:endParaRPr>
          </a:p>
          <a:p>
            <a:pPr lvl="2"/>
            <a:endParaRPr lang="en-US" dirty="0" smtClean="0">
              <a:latin typeface="+mj-lt"/>
            </a:endParaRPr>
          </a:p>
          <a:p>
            <a:pPr lvl="2"/>
            <a:endParaRPr lang="en-US" dirty="0" smtClean="0">
              <a:latin typeface="+mj-lt"/>
            </a:endParaRPr>
          </a:p>
          <a:p>
            <a:pPr lvl="2"/>
            <a:r>
              <a:rPr lang="en-US" dirty="0" smtClean="0">
                <a:latin typeface="+mj-lt"/>
              </a:rPr>
              <a:t>Not </a:t>
            </a:r>
            <a:r>
              <a:rPr lang="en-US" dirty="0">
                <a:latin typeface="+mj-lt"/>
              </a:rPr>
              <a:t>all methods from Map are </a:t>
            </a:r>
            <a:r>
              <a:rPr lang="en-US" dirty="0" smtClean="0">
                <a:latin typeface="+mj-lt"/>
              </a:rPr>
              <a:t>supportive (support only)</a:t>
            </a:r>
          </a:p>
          <a:p>
            <a:pPr lvl="3"/>
            <a:r>
              <a:rPr lang="en-US" sz="2000" dirty="0" smtClean="0">
                <a:latin typeface="+mj-lt"/>
              </a:rPr>
              <a:t>delete()</a:t>
            </a:r>
          </a:p>
          <a:p>
            <a:pPr lvl="3"/>
            <a:r>
              <a:rPr lang="en-US" sz="2000" dirty="0" smtClean="0">
                <a:latin typeface="+mj-lt"/>
              </a:rPr>
              <a:t>get()</a:t>
            </a:r>
          </a:p>
          <a:p>
            <a:pPr lvl="3"/>
            <a:r>
              <a:rPr lang="en-US" sz="2000" dirty="0" smtClean="0">
                <a:latin typeface="+mj-lt"/>
              </a:rPr>
              <a:t>has()</a:t>
            </a:r>
          </a:p>
          <a:p>
            <a:pPr lvl="3"/>
            <a:r>
              <a:rPr lang="en-US" sz="2000" dirty="0" smtClean="0">
                <a:latin typeface="+mj-lt"/>
              </a:rPr>
              <a:t>set()</a:t>
            </a:r>
            <a:endParaRPr lang="en-US" sz="2000"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p:txBody>
      </p:sp>
      <p:pic>
        <p:nvPicPr>
          <p:cNvPr id="2" name="Picture 1"/>
          <p:cNvPicPr>
            <a:picLocks noChangeAspect="1"/>
          </p:cNvPicPr>
          <p:nvPr/>
        </p:nvPicPr>
        <p:blipFill>
          <a:blip r:embed="rId2"/>
          <a:stretch>
            <a:fillRect/>
          </a:stretch>
        </p:blipFill>
        <p:spPr>
          <a:xfrm>
            <a:off x="1143000" y="2590800"/>
            <a:ext cx="6145078" cy="1981200"/>
          </a:xfrm>
          <a:prstGeom prst="rect">
            <a:avLst/>
          </a:prstGeom>
        </p:spPr>
      </p:pic>
    </p:spTree>
    <p:extLst>
      <p:ext uri="{BB962C8B-B14F-4D97-AF65-F5344CB8AC3E}">
        <p14:creationId xmlns:p14="http://schemas.microsoft.com/office/powerpoint/2010/main" val="2937682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smtClean="0">
                <a:latin typeface="+mj-lt"/>
              </a:rPr>
              <a:t>Set</a:t>
            </a:r>
            <a:r>
              <a:rPr lang="en-US" dirty="0" smtClean="0">
                <a:latin typeface="+mj-lt"/>
              </a:rPr>
              <a:t> </a:t>
            </a:r>
            <a:r>
              <a:rPr lang="en-US" sz="2400" dirty="0">
                <a:latin typeface="+mj-lt"/>
              </a:rPr>
              <a:t>is also quite similar to Map, but Set is more useful for a single </a:t>
            </a:r>
            <a:r>
              <a:rPr lang="en-US" sz="2400" dirty="0" smtClean="0">
                <a:latin typeface="+mj-lt"/>
              </a:rPr>
              <a:t>value</a:t>
            </a:r>
          </a:p>
          <a:p>
            <a:pPr lvl="1"/>
            <a:r>
              <a:rPr lang="en-US" sz="2000" dirty="0" smtClean="0">
                <a:latin typeface="+mj-lt"/>
              </a:rPr>
              <a:t>Add Properties to Set</a:t>
            </a:r>
          </a:p>
          <a:p>
            <a:pPr lvl="2"/>
            <a:endParaRPr lang="en-US" sz="1800" dirty="0" smtClean="0">
              <a:latin typeface="+mj-lt"/>
            </a:endParaRPr>
          </a:p>
          <a:p>
            <a:pPr lvl="2"/>
            <a:endParaRPr lang="en-US" sz="1800" dirty="0">
              <a:latin typeface="+mj-lt"/>
            </a:endParaRPr>
          </a:p>
          <a:p>
            <a:pPr lvl="2"/>
            <a:endParaRPr lang="en-US" sz="1800" dirty="0" smtClean="0">
              <a:latin typeface="+mj-lt"/>
            </a:endParaRPr>
          </a:p>
          <a:p>
            <a:pPr lvl="1"/>
            <a:r>
              <a:rPr lang="en-US" sz="2000" dirty="0">
                <a:latin typeface="+mj-lt"/>
              </a:rPr>
              <a:t>Set is an </a:t>
            </a:r>
            <a:r>
              <a:rPr lang="en-US" sz="2000" dirty="0" err="1">
                <a:latin typeface="+mj-lt"/>
              </a:rPr>
              <a:t>iterable</a:t>
            </a:r>
            <a:r>
              <a:rPr lang="en-US" sz="2000" dirty="0">
                <a:latin typeface="+mj-lt"/>
              </a:rPr>
              <a:t> object, you can use a for-of or </a:t>
            </a:r>
            <a:r>
              <a:rPr lang="en-US" sz="2000" dirty="0" err="1">
                <a:latin typeface="+mj-lt"/>
              </a:rPr>
              <a:t>forEach</a:t>
            </a:r>
            <a:r>
              <a:rPr lang="en-US" sz="2000" dirty="0">
                <a:latin typeface="+mj-lt"/>
              </a:rPr>
              <a:t> </a:t>
            </a:r>
            <a:r>
              <a:rPr lang="en-US" sz="2000" dirty="0" smtClean="0">
                <a:latin typeface="+mj-lt"/>
              </a:rPr>
              <a:t>statement</a:t>
            </a:r>
          </a:p>
          <a:p>
            <a:pPr lvl="1"/>
            <a:endParaRPr lang="en-US" sz="2000" dirty="0">
              <a:latin typeface="+mj-lt"/>
            </a:endParaRPr>
          </a:p>
          <a:p>
            <a:endParaRPr lang="en-US" dirty="0">
              <a:latin typeface="+mj-lt"/>
            </a:endParaRPr>
          </a:p>
          <a:p>
            <a:endParaRPr lang="en-US" dirty="0" smtClean="0">
              <a:latin typeface="+mj-lt"/>
            </a:endParaRPr>
          </a:p>
          <a:p>
            <a:endParaRPr lang="en-US" dirty="0">
              <a:latin typeface="+mj-lt"/>
            </a:endParaRPr>
          </a:p>
        </p:txBody>
      </p:sp>
      <p:pic>
        <p:nvPicPr>
          <p:cNvPr id="3" name="Picture 2"/>
          <p:cNvPicPr>
            <a:picLocks noChangeAspect="1"/>
          </p:cNvPicPr>
          <p:nvPr/>
        </p:nvPicPr>
        <p:blipFill>
          <a:blip r:embed="rId2"/>
          <a:stretch>
            <a:fillRect/>
          </a:stretch>
        </p:blipFill>
        <p:spPr>
          <a:xfrm>
            <a:off x="3200400" y="1600200"/>
            <a:ext cx="2971800" cy="1457215"/>
          </a:xfrm>
          <a:prstGeom prst="rect">
            <a:avLst/>
          </a:prstGeom>
        </p:spPr>
      </p:pic>
      <p:pic>
        <p:nvPicPr>
          <p:cNvPr id="4" name="Picture 3"/>
          <p:cNvPicPr>
            <a:picLocks noChangeAspect="1"/>
          </p:cNvPicPr>
          <p:nvPr/>
        </p:nvPicPr>
        <p:blipFill>
          <a:blip r:embed="rId3"/>
          <a:stretch>
            <a:fillRect/>
          </a:stretch>
        </p:blipFill>
        <p:spPr>
          <a:xfrm>
            <a:off x="914400" y="3586408"/>
            <a:ext cx="3886200" cy="2895811"/>
          </a:xfrm>
          <a:prstGeom prst="rect">
            <a:avLst/>
          </a:prstGeom>
        </p:spPr>
      </p:pic>
    </p:spTree>
    <p:extLst>
      <p:ext uri="{BB962C8B-B14F-4D97-AF65-F5344CB8AC3E}">
        <p14:creationId xmlns:p14="http://schemas.microsoft.com/office/powerpoint/2010/main" val="3272301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Learning Objectives</a:t>
            </a:r>
            <a:endParaRPr lang="en-US" sz="3200" b="1" dirty="0">
              <a:solidFill>
                <a:srgbClr val="FBEF03"/>
              </a:solidFill>
              <a:latin typeface="+mj-lt"/>
            </a:endParaRPr>
          </a:p>
        </p:txBody>
      </p:sp>
      <p:sp>
        <p:nvSpPr>
          <p:cNvPr id="6" name="Rectangle 5"/>
          <p:cNvSpPr/>
          <p:nvPr/>
        </p:nvSpPr>
        <p:spPr>
          <a:xfrm>
            <a:off x="304800" y="914400"/>
            <a:ext cx="8153400"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t>The </a:t>
            </a:r>
            <a:r>
              <a:rPr lang="en-US" dirty="0"/>
              <a:t>core concepts of both the frontend and backend programming.</a:t>
            </a:r>
          </a:p>
          <a:p>
            <a:pPr marL="285750" indent="-285750">
              <a:lnSpc>
                <a:spcPct val="150000"/>
              </a:lnSpc>
              <a:buFont typeface="Arial" panose="020B0604020202020204" pitchFamily="34" charset="0"/>
              <a:buChar char="•"/>
            </a:pPr>
            <a:r>
              <a:rPr lang="en-US" dirty="0" smtClean="0"/>
              <a:t>The </a:t>
            </a:r>
            <a:r>
              <a:rPr lang="en-US" dirty="0"/>
              <a:t>latest web development technologies.</a:t>
            </a:r>
          </a:p>
          <a:p>
            <a:pPr marL="285750" indent="-285750">
              <a:lnSpc>
                <a:spcPct val="150000"/>
              </a:lnSpc>
              <a:buFont typeface="Arial" panose="020B0604020202020204" pitchFamily="34" charset="0"/>
              <a:buChar char="•"/>
            </a:pPr>
            <a:r>
              <a:rPr lang="en-US" dirty="0" smtClean="0"/>
              <a:t>Maintaining </a:t>
            </a:r>
            <a:r>
              <a:rPr lang="en-US" dirty="0"/>
              <a:t>data using </a:t>
            </a:r>
            <a:r>
              <a:rPr lang="en-US" dirty="0" err="1"/>
              <a:t>NoSQL</a:t>
            </a:r>
            <a:r>
              <a:rPr lang="en-US" dirty="0"/>
              <a:t> data bases.</a:t>
            </a:r>
          </a:p>
          <a:p>
            <a:pPr marL="285750" indent="-285750">
              <a:lnSpc>
                <a:spcPct val="150000"/>
              </a:lnSpc>
              <a:buFont typeface="Arial" panose="020B0604020202020204" pitchFamily="34" charset="0"/>
              <a:buChar char="•"/>
            </a:pPr>
            <a:r>
              <a:rPr lang="en-US" dirty="0" smtClean="0"/>
              <a:t>Complete </a:t>
            </a:r>
            <a:r>
              <a:rPr lang="en-US" dirty="0"/>
              <a:t>web application development process</a:t>
            </a:r>
            <a:endParaRPr lang="en-IN" dirty="0"/>
          </a:p>
        </p:txBody>
      </p:sp>
      <p:pic>
        <p:nvPicPr>
          <p:cNvPr id="7" name="Picture 6"/>
          <p:cNvPicPr>
            <a:picLocks noChangeAspect="1"/>
          </p:cNvPicPr>
          <p:nvPr/>
        </p:nvPicPr>
        <p:blipFill>
          <a:blip r:embed="rId2"/>
          <a:stretch>
            <a:fillRect/>
          </a:stretch>
        </p:blipFill>
        <p:spPr>
          <a:xfrm>
            <a:off x="304800" y="2668726"/>
            <a:ext cx="8153400" cy="3421282"/>
          </a:xfrm>
          <a:prstGeom prst="rect">
            <a:avLst/>
          </a:prstGeom>
        </p:spPr>
      </p:pic>
    </p:spTree>
    <p:extLst>
      <p:ext uri="{BB962C8B-B14F-4D97-AF65-F5344CB8AC3E}">
        <p14:creationId xmlns:p14="http://schemas.microsoft.com/office/powerpoint/2010/main" val="1921807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smtClean="0">
                <a:latin typeface="+mj-lt"/>
              </a:rPr>
              <a:t>Set</a:t>
            </a:r>
            <a:r>
              <a:rPr lang="en-US" dirty="0" smtClean="0">
                <a:latin typeface="+mj-lt"/>
              </a:rPr>
              <a:t> </a:t>
            </a:r>
            <a:r>
              <a:rPr lang="en-US" sz="2400" dirty="0">
                <a:latin typeface="+mj-lt"/>
              </a:rPr>
              <a:t>is also quite similar to Map, but Set is more useful for a single </a:t>
            </a:r>
            <a:r>
              <a:rPr lang="en-US" sz="2400" dirty="0" smtClean="0">
                <a:latin typeface="+mj-lt"/>
              </a:rPr>
              <a:t>value</a:t>
            </a:r>
          </a:p>
          <a:p>
            <a:pPr lvl="1"/>
            <a:r>
              <a:rPr lang="en-US" sz="2000" dirty="0" smtClean="0">
                <a:latin typeface="+mj-lt"/>
              </a:rPr>
              <a:t>Add Properties to Set</a:t>
            </a:r>
          </a:p>
          <a:p>
            <a:pPr lvl="2"/>
            <a:endParaRPr lang="en-US" sz="1800" dirty="0" smtClean="0">
              <a:latin typeface="+mj-lt"/>
            </a:endParaRPr>
          </a:p>
          <a:p>
            <a:pPr lvl="2"/>
            <a:endParaRPr lang="en-US" sz="1800" dirty="0">
              <a:latin typeface="+mj-lt"/>
            </a:endParaRPr>
          </a:p>
          <a:p>
            <a:pPr lvl="2"/>
            <a:endParaRPr lang="en-US" sz="1800" dirty="0" smtClean="0">
              <a:latin typeface="+mj-lt"/>
            </a:endParaRPr>
          </a:p>
          <a:p>
            <a:pPr lvl="1"/>
            <a:r>
              <a:rPr lang="en-US" sz="2000" dirty="0">
                <a:latin typeface="+mj-lt"/>
              </a:rPr>
              <a:t>Set is an </a:t>
            </a:r>
            <a:r>
              <a:rPr lang="en-US" sz="2000" dirty="0" err="1">
                <a:latin typeface="+mj-lt"/>
              </a:rPr>
              <a:t>iterable</a:t>
            </a:r>
            <a:r>
              <a:rPr lang="en-US" sz="2000" dirty="0">
                <a:latin typeface="+mj-lt"/>
              </a:rPr>
              <a:t> object, you can use a for-of or </a:t>
            </a:r>
            <a:r>
              <a:rPr lang="en-US" sz="2000" dirty="0" err="1">
                <a:latin typeface="+mj-lt"/>
              </a:rPr>
              <a:t>forEach</a:t>
            </a:r>
            <a:r>
              <a:rPr lang="en-US" sz="2000" dirty="0">
                <a:latin typeface="+mj-lt"/>
              </a:rPr>
              <a:t> </a:t>
            </a:r>
            <a:r>
              <a:rPr lang="en-US" sz="2000" dirty="0" smtClean="0">
                <a:latin typeface="+mj-lt"/>
              </a:rPr>
              <a:t>statement</a:t>
            </a:r>
          </a:p>
          <a:p>
            <a:pPr lvl="1"/>
            <a:endParaRPr lang="en-US" sz="2000" dirty="0">
              <a:latin typeface="+mj-lt"/>
            </a:endParaRPr>
          </a:p>
          <a:p>
            <a:endParaRPr lang="en-US" dirty="0">
              <a:latin typeface="+mj-lt"/>
            </a:endParaRPr>
          </a:p>
          <a:p>
            <a:endParaRPr lang="en-US" dirty="0" smtClean="0">
              <a:latin typeface="+mj-lt"/>
            </a:endParaRPr>
          </a:p>
          <a:p>
            <a:endParaRPr lang="en-US" dirty="0">
              <a:latin typeface="+mj-lt"/>
            </a:endParaRPr>
          </a:p>
        </p:txBody>
      </p:sp>
      <p:pic>
        <p:nvPicPr>
          <p:cNvPr id="3" name="Picture 2"/>
          <p:cNvPicPr>
            <a:picLocks noChangeAspect="1"/>
          </p:cNvPicPr>
          <p:nvPr/>
        </p:nvPicPr>
        <p:blipFill>
          <a:blip r:embed="rId2"/>
          <a:stretch>
            <a:fillRect/>
          </a:stretch>
        </p:blipFill>
        <p:spPr>
          <a:xfrm>
            <a:off x="3200400" y="1600200"/>
            <a:ext cx="2971800" cy="1457215"/>
          </a:xfrm>
          <a:prstGeom prst="rect">
            <a:avLst/>
          </a:prstGeom>
        </p:spPr>
      </p:pic>
      <p:pic>
        <p:nvPicPr>
          <p:cNvPr id="4" name="Picture 3"/>
          <p:cNvPicPr>
            <a:picLocks noChangeAspect="1"/>
          </p:cNvPicPr>
          <p:nvPr/>
        </p:nvPicPr>
        <p:blipFill>
          <a:blip r:embed="rId3"/>
          <a:stretch>
            <a:fillRect/>
          </a:stretch>
        </p:blipFill>
        <p:spPr>
          <a:xfrm>
            <a:off x="914400" y="3586408"/>
            <a:ext cx="3886200" cy="2895811"/>
          </a:xfrm>
          <a:prstGeom prst="rect">
            <a:avLst/>
          </a:prstGeom>
        </p:spPr>
      </p:pic>
    </p:spTree>
    <p:extLst>
      <p:ext uri="{BB962C8B-B14F-4D97-AF65-F5344CB8AC3E}">
        <p14:creationId xmlns:p14="http://schemas.microsoft.com/office/powerpoint/2010/main" val="2103093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smtClean="0">
                <a:latin typeface="+mj-lt"/>
              </a:rPr>
              <a:t>Set</a:t>
            </a:r>
            <a:r>
              <a:rPr lang="en-US" dirty="0" smtClean="0">
                <a:latin typeface="+mj-lt"/>
              </a:rPr>
              <a:t> </a:t>
            </a:r>
            <a:r>
              <a:rPr lang="en-US" sz="2400" dirty="0">
                <a:latin typeface="+mj-lt"/>
              </a:rPr>
              <a:t>is also quite similar to Map, but Set is more useful for a single </a:t>
            </a:r>
            <a:r>
              <a:rPr lang="en-US" sz="2400" dirty="0" smtClean="0">
                <a:latin typeface="+mj-lt"/>
              </a:rPr>
              <a:t>value</a:t>
            </a:r>
          </a:p>
          <a:p>
            <a:pPr lvl="1"/>
            <a:r>
              <a:rPr lang="en-US" sz="2000" dirty="0" smtClean="0">
                <a:latin typeface="+mj-lt"/>
              </a:rPr>
              <a:t>remove Properties </a:t>
            </a:r>
          </a:p>
          <a:p>
            <a:pPr lvl="2"/>
            <a:endParaRPr lang="en-US" sz="1800" dirty="0" smtClean="0">
              <a:latin typeface="+mj-lt"/>
            </a:endParaRPr>
          </a:p>
          <a:p>
            <a:pPr lvl="2"/>
            <a:endParaRPr lang="en-US" sz="1800" dirty="0" smtClean="0">
              <a:latin typeface="+mj-lt"/>
            </a:endParaRPr>
          </a:p>
          <a:p>
            <a:pPr lvl="1"/>
            <a:r>
              <a:rPr lang="en-US" sz="2000" dirty="0">
                <a:latin typeface="+mj-lt"/>
              </a:rPr>
              <a:t>Set </a:t>
            </a:r>
            <a:r>
              <a:rPr lang="en-US" sz="2000" dirty="0" smtClean="0">
                <a:latin typeface="+mj-lt"/>
              </a:rPr>
              <a:t>to array conversion</a:t>
            </a:r>
          </a:p>
          <a:p>
            <a:pPr lvl="1"/>
            <a:endParaRPr lang="en-US" sz="2000" dirty="0">
              <a:latin typeface="+mj-lt"/>
            </a:endParaRPr>
          </a:p>
          <a:p>
            <a:endParaRPr lang="en-US" dirty="0">
              <a:latin typeface="+mj-lt"/>
            </a:endParaRPr>
          </a:p>
          <a:p>
            <a:endParaRPr lang="en-US" dirty="0" smtClean="0">
              <a:latin typeface="+mj-lt"/>
            </a:endParaRPr>
          </a:p>
          <a:p>
            <a:endParaRPr lang="en-US" dirty="0">
              <a:latin typeface="+mj-lt"/>
            </a:endParaRPr>
          </a:p>
        </p:txBody>
      </p:sp>
      <p:pic>
        <p:nvPicPr>
          <p:cNvPr id="2" name="Picture 1"/>
          <p:cNvPicPr>
            <a:picLocks noChangeAspect="1"/>
          </p:cNvPicPr>
          <p:nvPr/>
        </p:nvPicPr>
        <p:blipFill>
          <a:blip r:embed="rId2"/>
          <a:stretch>
            <a:fillRect/>
          </a:stretch>
        </p:blipFill>
        <p:spPr>
          <a:xfrm>
            <a:off x="2933700" y="1600200"/>
            <a:ext cx="2781300" cy="1271141"/>
          </a:xfrm>
          <a:prstGeom prst="rect">
            <a:avLst/>
          </a:prstGeom>
        </p:spPr>
      </p:pic>
      <p:pic>
        <p:nvPicPr>
          <p:cNvPr id="7" name="Picture 6"/>
          <p:cNvPicPr>
            <a:picLocks noChangeAspect="1"/>
          </p:cNvPicPr>
          <p:nvPr/>
        </p:nvPicPr>
        <p:blipFill>
          <a:blip r:embed="rId3"/>
          <a:stretch>
            <a:fillRect/>
          </a:stretch>
        </p:blipFill>
        <p:spPr>
          <a:xfrm>
            <a:off x="914400" y="3324621"/>
            <a:ext cx="2819400" cy="3163754"/>
          </a:xfrm>
          <a:prstGeom prst="rect">
            <a:avLst/>
          </a:prstGeom>
        </p:spPr>
      </p:pic>
    </p:spTree>
    <p:extLst>
      <p:ext uri="{BB962C8B-B14F-4D97-AF65-F5344CB8AC3E}">
        <p14:creationId xmlns:p14="http://schemas.microsoft.com/office/powerpoint/2010/main" val="1853527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WeakSet </a:t>
            </a:r>
            <a:r>
              <a:rPr lang="en-US" sz="2400" dirty="0" smtClean="0">
                <a:latin typeface="+mj-lt"/>
              </a:rPr>
              <a:t>loses </a:t>
            </a:r>
            <a:r>
              <a:rPr lang="en-US" sz="2400" dirty="0">
                <a:latin typeface="+mj-lt"/>
              </a:rPr>
              <a:t>the access link to inner data if they’re </a:t>
            </a:r>
            <a:r>
              <a:rPr lang="en-US" sz="2400" dirty="0" smtClean="0">
                <a:latin typeface="+mj-lt"/>
              </a:rPr>
              <a:t>garbage-collected</a:t>
            </a:r>
            <a:endParaRPr lang="en-US" sz="1800" dirty="0" smtClean="0">
              <a:latin typeface="+mj-lt"/>
            </a:endParaRPr>
          </a:p>
        </p:txBody>
      </p:sp>
      <p:pic>
        <p:nvPicPr>
          <p:cNvPr id="3" name="Picture 2"/>
          <p:cNvPicPr>
            <a:picLocks noChangeAspect="1"/>
          </p:cNvPicPr>
          <p:nvPr/>
        </p:nvPicPr>
        <p:blipFill>
          <a:blip r:embed="rId2"/>
          <a:stretch>
            <a:fillRect/>
          </a:stretch>
        </p:blipFill>
        <p:spPr>
          <a:xfrm>
            <a:off x="457200" y="1905000"/>
            <a:ext cx="3824730" cy="3276600"/>
          </a:xfrm>
          <a:prstGeom prst="rect">
            <a:avLst/>
          </a:prstGeom>
        </p:spPr>
      </p:pic>
    </p:spTree>
    <p:extLst>
      <p:ext uri="{BB962C8B-B14F-4D97-AF65-F5344CB8AC3E}">
        <p14:creationId xmlns:p14="http://schemas.microsoft.com/office/powerpoint/2010/main" val="1336358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Some Important Topics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Destructuring Assignment : </a:t>
            </a:r>
            <a:r>
              <a:rPr lang="en-US" sz="2400" dirty="0" smtClean="0">
                <a:latin typeface="+mj-lt"/>
              </a:rPr>
              <a:t>allows </a:t>
            </a:r>
            <a:r>
              <a:rPr lang="en-US" sz="2400" dirty="0">
                <a:latin typeface="+mj-lt"/>
              </a:rPr>
              <a:t>you to locally scope fields within an object </a:t>
            </a:r>
            <a:r>
              <a:rPr lang="en-US" sz="2400" dirty="0" smtClean="0">
                <a:latin typeface="+mj-lt"/>
              </a:rPr>
              <a:t>and to </a:t>
            </a:r>
            <a:r>
              <a:rPr lang="en-US" sz="2400" dirty="0">
                <a:latin typeface="+mj-lt"/>
              </a:rPr>
              <a:t>declare which values will be used</a:t>
            </a:r>
            <a:endParaRPr lang="en-US" sz="2400" dirty="0" smtClean="0">
              <a:latin typeface="+mj-lt"/>
            </a:endParaRPr>
          </a:p>
          <a:p>
            <a:endParaRPr lang="en-US" sz="2400" dirty="0">
              <a:latin typeface="+mj-lt"/>
            </a:endParaRPr>
          </a:p>
          <a:p>
            <a:endParaRPr lang="en-US" sz="2400" dirty="0" smtClean="0">
              <a:latin typeface="+mj-lt"/>
            </a:endParaRPr>
          </a:p>
          <a:p>
            <a:endParaRPr lang="en-US" sz="2400" dirty="0">
              <a:latin typeface="+mj-lt"/>
            </a:endParaRPr>
          </a:p>
          <a:p>
            <a:endParaRPr lang="en-US" sz="2400" dirty="0" smtClean="0">
              <a:latin typeface="+mj-lt"/>
            </a:endParaRPr>
          </a:p>
          <a:p>
            <a:endParaRPr lang="en-US" sz="1800" dirty="0" smtClean="0">
              <a:latin typeface="+mj-lt"/>
            </a:endParaRPr>
          </a:p>
        </p:txBody>
      </p:sp>
      <p:pic>
        <p:nvPicPr>
          <p:cNvPr id="2" name="Picture 1"/>
          <p:cNvPicPr>
            <a:picLocks noChangeAspect="1"/>
          </p:cNvPicPr>
          <p:nvPr/>
        </p:nvPicPr>
        <p:blipFill>
          <a:blip r:embed="rId2"/>
          <a:stretch>
            <a:fillRect/>
          </a:stretch>
        </p:blipFill>
        <p:spPr>
          <a:xfrm>
            <a:off x="371313" y="1878841"/>
            <a:ext cx="4487220" cy="21921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3429000" y="4321479"/>
            <a:ext cx="4487221"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77870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Some Important Topics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Object Literal Enhancement: the process of </a:t>
            </a:r>
            <a:r>
              <a:rPr lang="en-US" sz="2400" dirty="0" smtClean="0">
                <a:latin typeface="+mj-lt"/>
              </a:rPr>
              <a:t>restructuring </a:t>
            </a:r>
            <a:r>
              <a:rPr lang="en-US" sz="2400" dirty="0">
                <a:latin typeface="+mj-lt"/>
              </a:rPr>
              <a:t>or putting back together or opposite of </a:t>
            </a:r>
            <a:r>
              <a:rPr lang="en-US" sz="2400" dirty="0" err="1">
                <a:latin typeface="+mj-lt"/>
              </a:rPr>
              <a:t>destructuring</a:t>
            </a:r>
            <a:endParaRPr lang="en-US" sz="2400" dirty="0" smtClean="0">
              <a:latin typeface="+mj-lt"/>
            </a:endParaRPr>
          </a:p>
          <a:p>
            <a:endParaRPr lang="en-US" sz="2400" dirty="0">
              <a:latin typeface="+mj-lt"/>
            </a:endParaRPr>
          </a:p>
          <a:p>
            <a:endParaRPr lang="en-US" sz="2400" dirty="0" smtClean="0">
              <a:latin typeface="+mj-lt"/>
            </a:endParaRPr>
          </a:p>
          <a:p>
            <a:endParaRPr lang="en-US" sz="2400" dirty="0">
              <a:latin typeface="+mj-lt"/>
            </a:endParaRPr>
          </a:p>
          <a:p>
            <a:endParaRPr lang="en-US" sz="2400" dirty="0" smtClean="0">
              <a:latin typeface="+mj-lt"/>
            </a:endParaRPr>
          </a:p>
          <a:p>
            <a:endParaRPr lang="en-US" sz="1800" dirty="0" smtClean="0">
              <a:latin typeface="+mj-lt"/>
            </a:endParaRPr>
          </a:p>
        </p:txBody>
      </p:sp>
      <p:pic>
        <p:nvPicPr>
          <p:cNvPr id="3" name="Picture 2"/>
          <p:cNvPicPr>
            <a:picLocks noChangeAspect="1"/>
          </p:cNvPicPr>
          <p:nvPr/>
        </p:nvPicPr>
        <p:blipFill>
          <a:blip r:embed="rId2"/>
          <a:stretch>
            <a:fillRect/>
          </a:stretch>
        </p:blipFill>
        <p:spPr>
          <a:xfrm>
            <a:off x="457200" y="1752600"/>
            <a:ext cx="4495800" cy="120650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457200" y="3352800"/>
            <a:ext cx="4021138" cy="25908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4648200" y="3352800"/>
            <a:ext cx="4215301"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3264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Some Important Topics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The Spread </a:t>
            </a:r>
            <a:r>
              <a:rPr lang="en-US" sz="2400" dirty="0" smtClean="0">
                <a:latin typeface="+mj-lt"/>
              </a:rPr>
              <a:t>Operator (… three dots): </a:t>
            </a:r>
          </a:p>
          <a:p>
            <a:pPr lvl="1"/>
            <a:r>
              <a:rPr lang="en-US" sz="2000" dirty="0" smtClean="0">
                <a:latin typeface="+mj-lt"/>
              </a:rPr>
              <a:t>spread </a:t>
            </a:r>
            <a:r>
              <a:rPr lang="en-US" sz="2000" dirty="0">
                <a:latin typeface="+mj-lt"/>
              </a:rPr>
              <a:t>operator allows us to combine the contents of </a:t>
            </a:r>
            <a:r>
              <a:rPr lang="en-US" sz="2000" dirty="0" smtClean="0">
                <a:latin typeface="+mj-lt"/>
              </a:rPr>
              <a:t>arrays</a:t>
            </a:r>
          </a:p>
          <a:p>
            <a:pPr lvl="1"/>
            <a:endParaRPr lang="en-US" sz="2000" dirty="0">
              <a:latin typeface="+mj-lt"/>
            </a:endParaRPr>
          </a:p>
          <a:p>
            <a:pPr lvl="1"/>
            <a:endParaRPr lang="en-US" sz="2000" dirty="0" smtClean="0">
              <a:latin typeface="+mj-lt"/>
            </a:endParaRPr>
          </a:p>
          <a:p>
            <a:pPr lvl="1"/>
            <a:endParaRPr lang="en-US" sz="2000" dirty="0">
              <a:latin typeface="+mj-lt"/>
            </a:endParaRPr>
          </a:p>
          <a:p>
            <a:pPr lvl="1"/>
            <a:endParaRPr lang="en-US" sz="2000" dirty="0" smtClean="0">
              <a:latin typeface="+mj-lt"/>
            </a:endParaRPr>
          </a:p>
          <a:p>
            <a:pPr lvl="1"/>
            <a:endParaRPr lang="en-US" sz="2000" dirty="0" smtClean="0">
              <a:latin typeface="+mj-lt"/>
            </a:endParaRPr>
          </a:p>
          <a:p>
            <a:endParaRPr lang="en-US" sz="2400" dirty="0">
              <a:latin typeface="+mj-lt"/>
            </a:endParaRPr>
          </a:p>
          <a:p>
            <a:endParaRPr lang="en-US" sz="2400" dirty="0" smtClean="0">
              <a:latin typeface="+mj-lt"/>
            </a:endParaRPr>
          </a:p>
          <a:p>
            <a:endParaRPr lang="en-US" sz="2400" dirty="0">
              <a:latin typeface="+mj-lt"/>
            </a:endParaRPr>
          </a:p>
          <a:p>
            <a:endParaRPr lang="en-US" sz="2400" dirty="0" smtClean="0">
              <a:latin typeface="+mj-lt"/>
            </a:endParaRPr>
          </a:p>
          <a:p>
            <a:endParaRPr lang="en-US" sz="1800" dirty="0" smtClean="0">
              <a:latin typeface="+mj-lt"/>
            </a:endParaRPr>
          </a:p>
        </p:txBody>
      </p:sp>
      <p:pic>
        <p:nvPicPr>
          <p:cNvPr id="2" name="Picture 1"/>
          <p:cNvPicPr>
            <a:picLocks noChangeAspect="1"/>
          </p:cNvPicPr>
          <p:nvPr/>
        </p:nvPicPr>
        <p:blipFill>
          <a:blip r:embed="rId2"/>
          <a:stretch>
            <a:fillRect/>
          </a:stretch>
        </p:blipFill>
        <p:spPr>
          <a:xfrm>
            <a:off x="762000" y="1752600"/>
            <a:ext cx="6342065" cy="111918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786008" y="3164682"/>
            <a:ext cx="5134965" cy="109061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a:stretch>
            <a:fillRect/>
          </a:stretch>
        </p:blipFill>
        <p:spPr>
          <a:xfrm>
            <a:off x="786007" y="4548188"/>
            <a:ext cx="5741943" cy="11668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03863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Some Important Topics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Promises: </a:t>
            </a:r>
            <a:endParaRPr lang="en-US" sz="2400" dirty="0" smtClean="0">
              <a:latin typeface="+mj-lt"/>
            </a:endParaRPr>
          </a:p>
          <a:p>
            <a:pPr lvl="1"/>
            <a:r>
              <a:rPr lang="en-US" sz="2000" dirty="0" smtClean="0">
                <a:latin typeface="+mj-lt"/>
              </a:rPr>
              <a:t>Promises </a:t>
            </a:r>
            <a:r>
              <a:rPr lang="en-US" sz="2000" dirty="0">
                <a:latin typeface="+mj-lt"/>
              </a:rPr>
              <a:t>give us a way to make sense out of asynchronous behavior</a:t>
            </a:r>
            <a:endParaRPr lang="en-US" sz="2000" dirty="0" smtClean="0">
              <a:latin typeface="+mj-lt"/>
            </a:endParaRPr>
          </a:p>
          <a:p>
            <a:pPr lvl="1"/>
            <a:r>
              <a:rPr lang="en-US" sz="2000" dirty="0">
                <a:latin typeface="+mj-lt"/>
              </a:rPr>
              <a:t>When making </a:t>
            </a:r>
            <a:r>
              <a:rPr lang="en-US" sz="2000" dirty="0" smtClean="0">
                <a:latin typeface="+mj-lt"/>
              </a:rPr>
              <a:t>an asynchronous </a:t>
            </a:r>
            <a:r>
              <a:rPr lang="en-US" sz="2000" dirty="0">
                <a:latin typeface="+mj-lt"/>
              </a:rPr>
              <a:t>request, one of two things can happen: everything goes as we hope </a:t>
            </a:r>
            <a:r>
              <a:rPr lang="en-US" sz="2000" dirty="0" smtClean="0">
                <a:latin typeface="+mj-lt"/>
              </a:rPr>
              <a:t>or there’s </a:t>
            </a:r>
            <a:r>
              <a:rPr lang="en-US" sz="2000" dirty="0">
                <a:latin typeface="+mj-lt"/>
              </a:rPr>
              <a:t>an error</a:t>
            </a:r>
            <a:endParaRPr lang="en-US" sz="2000" dirty="0" smtClean="0">
              <a:latin typeface="+mj-lt"/>
            </a:endParaRPr>
          </a:p>
          <a:p>
            <a:pPr lvl="1"/>
            <a:r>
              <a:rPr lang="en-US" sz="2000" dirty="0">
                <a:latin typeface="+mj-lt"/>
              </a:rPr>
              <a:t>Promises give us a way to </a:t>
            </a:r>
            <a:r>
              <a:rPr lang="en-US" sz="2000" dirty="0" smtClean="0">
                <a:latin typeface="+mj-lt"/>
              </a:rPr>
              <a:t>simplify back </a:t>
            </a:r>
            <a:r>
              <a:rPr lang="en-US" sz="2000" dirty="0">
                <a:latin typeface="+mj-lt"/>
              </a:rPr>
              <a:t>to a simple pass or fail.</a:t>
            </a:r>
          </a:p>
          <a:p>
            <a:pPr lvl="1"/>
            <a:endParaRPr lang="en-US" sz="2000" dirty="0" smtClean="0">
              <a:latin typeface="+mj-lt"/>
            </a:endParaRPr>
          </a:p>
          <a:p>
            <a:pPr lvl="1"/>
            <a:endParaRPr lang="en-US" sz="2000" dirty="0" smtClean="0">
              <a:latin typeface="+mj-lt"/>
            </a:endParaRPr>
          </a:p>
          <a:p>
            <a:endParaRPr lang="en-US" sz="2400" dirty="0">
              <a:latin typeface="+mj-lt"/>
            </a:endParaRPr>
          </a:p>
          <a:p>
            <a:endParaRPr lang="en-US" sz="2400" dirty="0" smtClean="0">
              <a:latin typeface="+mj-lt"/>
            </a:endParaRPr>
          </a:p>
          <a:p>
            <a:endParaRPr lang="en-US" sz="2400" dirty="0">
              <a:latin typeface="+mj-lt"/>
            </a:endParaRPr>
          </a:p>
          <a:p>
            <a:endParaRPr lang="en-US" sz="2400" dirty="0" smtClean="0">
              <a:latin typeface="+mj-lt"/>
            </a:endParaRPr>
          </a:p>
          <a:p>
            <a:endParaRPr lang="en-US" sz="1800" dirty="0" smtClean="0">
              <a:latin typeface="+mj-lt"/>
            </a:endParaRPr>
          </a:p>
        </p:txBody>
      </p:sp>
      <p:pic>
        <p:nvPicPr>
          <p:cNvPr id="3" name="Picture 2"/>
          <p:cNvPicPr>
            <a:picLocks noChangeAspect="1"/>
          </p:cNvPicPr>
          <p:nvPr/>
        </p:nvPicPr>
        <p:blipFill>
          <a:blip r:embed="rId2"/>
          <a:stretch>
            <a:fillRect/>
          </a:stretch>
        </p:blipFill>
        <p:spPr>
          <a:xfrm>
            <a:off x="914400" y="2971800"/>
            <a:ext cx="6415768" cy="2409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4485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Modules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A JavaScript module is a piece of reusable code that can easily be incorporated </a:t>
            </a:r>
            <a:r>
              <a:rPr lang="en-US" sz="2400" dirty="0" smtClean="0">
                <a:latin typeface="+mj-lt"/>
              </a:rPr>
              <a:t>into other </a:t>
            </a:r>
            <a:r>
              <a:rPr lang="en-US" sz="2400" dirty="0">
                <a:latin typeface="+mj-lt"/>
              </a:rPr>
              <a:t>JavaScript </a:t>
            </a:r>
            <a:r>
              <a:rPr lang="en-US" sz="2400" dirty="0" smtClean="0">
                <a:latin typeface="+mj-lt"/>
              </a:rPr>
              <a:t>files</a:t>
            </a:r>
          </a:p>
          <a:p>
            <a:pPr lvl="1"/>
            <a:r>
              <a:rPr lang="en-US" sz="1600" dirty="0" smtClean="0">
                <a:latin typeface="+mj-lt"/>
              </a:rPr>
              <a:t>There </a:t>
            </a:r>
            <a:r>
              <a:rPr lang="en-US" sz="1600" dirty="0">
                <a:latin typeface="+mj-lt"/>
              </a:rPr>
              <a:t>are </a:t>
            </a:r>
            <a:r>
              <a:rPr lang="en-US" sz="1600" dirty="0" smtClean="0">
                <a:latin typeface="+mj-lt"/>
              </a:rPr>
              <a:t>two options </a:t>
            </a:r>
            <a:r>
              <a:rPr lang="en-US" sz="1600" dirty="0">
                <a:latin typeface="+mj-lt"/>
              </a:rPr>
              <a:t>when creating and exporting a module: you can export multiple </a:t>
            </a:r>
            <a:r>
              <a:rPr lang="en-US" sz="1600" dirty="0" smtClean="0">
                <a:latin typeface="+mj-lt"/>
              </a:rPr>
              <a:t>JavaScript objects </a:t>
            </a:r>
            <a:r>
              <a:rPr lang="en-US" sz="1600" dirty="0">
                <a:latin typeface="+mj-lt"/>
              </a:rPr>
              <a:t>from a single module, or one JavaScript object per module</a:t>
            </a:r>
            <a:endParaRPr lang="en-US" sz="1600" dirty="0" smtClean="0">
              <a:latin typeface="+mj-lt"/>
            </a:endParaRPr>
          </a:p>
          <a:p>
            <a:pPr lvl="1"/>
            <a:endParaRPr lang="en-US" sz="2000" dirty="0" smtClean="0">
              <a:latin typeface="+mj-lt"/>
            </a:endParaRPr>
          </a:p>
          <a:p>
            <a:endParaRPr lang="en-US" sz="2400" dirty="0">
              <a:latin typeface="+mj-lt"/>
            </a:endParaRPr>
          </a:p>
          <a:p>
            <a:endParaRPr lang="en-US" sz="2400" dirty="0" smtClean="0">
              <a:latin typeface="+mj-lt"/>
            </a:endParaRPr>
          </a:p>
          <a:p>
            <a:endParaRPr lang="en-US" sz="2400" dirty="0">
              <a:latin typeface="+mj-lt"/>
            </a:endParaRPr>
          </a:p>
          <a:p>
            <a:endParaRPr lang="en-US" sz="2400" dirty="0" smtClean="0">
              <a:latin typeface="+mj-lt"/>
            </a:endParaRPr>
          </a:p>
          <a:p>
            <a:endParaRPr lang="en-US" sz="1800" dirty="0" smtClean="0">
              <a:latin typeface="+mj-lt"/>
            </a:endParaRPr>
          </a:p>
        </p:txBody>
      </p:sp>
      <p:pic>
        <p:nvPicPr>
          <p:cNvPr id="2" name="Picture 1"/>
          <p:cNvPicPr>
            <a:picLocks noChangeAspect="1"/>
          </p:cNvPicPr>
          <p:nvPr/>
        </p:nvPicPr>
        <p:blipFill>
          <a:blip r:embed="rId2"/>
          <a:stretch>
            <a:fillRect/>
          </a:stretch>
        </p:blipFill>
        <p:spPr>
          <a:xfrm>
            <a:off x="419805" y="2756248"/>
            <a:ext cx="4228395" cy="96574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3733800" y="3886200"/>
            <a:ext cx="5181600" cy="73633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419805" y="2413348"/>
            <a:ext cx="1204847" cy="253652"/>
          </a:xfrm>
          <a:prstGeom prst="rect">
            <a:avLst/>
          </a:prstGeom>
        </p:spPr>
      </p:pic>
      <p:pic>
        <p:nvPicPr>
          <p:cNvPr id="9" name="Picture 8"/>
          <p:cNvPicPr>
            <a:picLocks noChangeAspect="1"/>
          </p:cNvPicPr>
          <p:nvPr/>
        </p:nvPicPr>
        <p:blipFill>
          <a:blip r:embed="rId5"/>
          <a:stretch>
            <a:fillRect/>
          </a:stretch>
        </p:blipFill>
        <p:spPr>
          <a:xfrm>
            <a:off x="5181600" y="3556446"/>
            <a:ext cx="854393" cy="247650"/>
          </a:xfrm>
          <a:prstGeom prst="rect">
            <a:avLst/>
          </a:prstGeom>
        </p:spPr>
      </p:pic>
      <p:pic>
        <p:nvPicPr>
          <p:cNvPr id="10" name="Picture 9"/>
          <p:cNvPicPr>
            <a:picLocks noChangeAspect="1"/>
          </p:cNvPicPr>
          <p:nvPr/>
        </p:nvPicPr>
        <p:blipFill>
          <a:blip r:embed="rId6"/>
          <a:stretch>
            <a:fillRect/>
          </a:stretch>
        </p:blipFill>
        <p:spPr>
          <a:xfrm>
            <a:off x="503310" y="4973111"/>
            <a:ext cx="5091090" cy="9704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42705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AJAX</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400" dirty="0" smtClean="0">
                <a:solidFill>
                  <a:srgbClr val="FF0000"/>
                </a:solidFill>
                <a:latin typeface="+mj-lt"/>
              </a:rPr>
              <a:t>A</a:t>
            </a:r>
            <a:r>
              <a:rPr lang="en-US" sz="2400" dirty="0" smtClean="0">
                <a:latin typeface="+mj-lt"/>
              </a:rPr>
              <a:t>synchronous </a:t>
            </a:r>
            <a:r>
              <a:rPr lang="en-US" sz="2400" dirty="0">
                <a:solidFill>
                  <a:srgbClr val="FF0000"/>
                </a:solidFill>
                <a:latin typeface="+mj-lt"/>
              </a:rPr>
              <a:t>J</a:t>
            </a:r>
            <a:r>
              <a:rPr lang="en-US" sz="2400" dirty="0">
                <a:latin typeface="+mj-lt"/>
              </a:rPr>
              <a:t>avaScript </a:t>
            </a:r>
            <a:r>
              <a:rPr lang="en-US" sz="2400" dirty="0">
                <a:solidFill>
                  <a:srgbClr val="FF0000"/>
                </a:solidFill>
                <a:latin typeface="+mj-lt"/>
              </a:rPr>
              <a:t>A</a:t>
            </a:r>
            <a:r>
              <a:rPr lang="en-US" sz="2400" dirty="0">
                <a:latin typeface="+mj-lt"/>
              </a:rPr>
              <a:t>nd </a:t>
            </a:r>
            <a:r>
              <a:rPr lang="en-US" sz="2400" dirty="0" smtClean="0">
                <a:solidFill>
                  <a:srgbClr val="FF0000"/>
                </a:solidFill>
                <a:latin typeface="+mj-lt"/>
              </a:rPr>
              <a:t>X</a:t>
            </a:r>
            <a:r>
              <a:rPr lang="en-US" sz="2400" dirty="0" smtClean="0">
                <a:latin typeface="+mj-lt"/>
              </a:rPr>
              <a:t>ML (</a:t>
            </a:r>
            <a:r>
              <a:rPr lang="en-US" sz="2400" dirty="0" smtClean="0">
                <a:solidFill>
                  <a:srgbClr val="FF0000"/>
                </a:solidFill>
                <a:latin typeface="+mj-lt"/>
              </a:rPr>
              <a:t>AJAX</a:t>
            </a:r>
            <a:r>
              <a:rPr lang="en-US" sz="2400" dirty="0" smtClean="0">
                <a:latin typeface="+mj-lt"/>
              </a:rPr>
              <a:t>)</a:t>
            </a:r>
          </a:p>
          <a:p>
            <a:pPr lvl="1"/>
            <a:r>
              <a:rPr lang="en-US" sz="1800" dirty="0" smtClean="0">
                <a:latin typeface="+mj-lt"/>
              </a:rPr>
              <a:t>use </a:t>
            </a:r>
            <a:r>
              <a:rPr lang="en-US" sz="1800" dirty="0">
                <a:latin typeface="+mj-lt"/>
              </a:rPr>
              <a:t>of the </a:t>
            </a:r>
            <a:r>
              <a:rPr lang="en-US" sz="1800" dirty="0" err="1">
                <a:latin typeface="+mj-lt"/>
              </a:rPr>
              <a:t>XMLHttpRequest</a:t>
            </a:r>
            <a:r>
              <a:rPr lang="en-US" sz="1800" dirty="0">
                <a:latin typeface="+mj-lt"/>
              </a:rPr>
              <a:t> object to communicate with </a:t>
            </a:r>
            <a:r>
              <a:rPr lang="en-US" sz="1800" dirty="0" smtClean="0">
                <a:latin typeface="+mj-lt"/>
              </a:rPr>
              <a:t>servers</a:t>
            </a:r>
          </a:p>
          <a:p>
            <a:pPr lvl="1"/>
            <a:r>
              <a:rPr lang="en-US" sz="1800" dirty="0">
                <a:latin typeface="+mj-lt"/>
              </a:rPr>
              <a:t>send and receive information in various formats, including JSON, XML</a:t>
            </a:r>
            <a:r>
              <a:rPr lang="en-US" sz="1800" dirty="0" smtClean="0">
                <a:latin typeface="+mj-lt"/>
              </a:rPr>
              <a:t>, HTML, </a:t>
            </a:r>
            <a:r>
              <a:rPr lang="en-US" sz="1800" dirty="0">
                <a:latin typeface="+mj-lt"/>
              </a:rPr>
              <a:t>and text </a:t>
            </a:r>
            <a:r>
              <a:rPr lang="en-US" sz="1800" dirty="0" smtClean="0">
                <a:latin typeface="+mj-lt"/>
              </a:rPr>
              <a:t>files</a:t>
            </a:r>
          </a:p>
          <a:p>
            <a:pPr lvl="1"/>
            <a:r>
              <a:rPr lang="en-US" sz="1800" dirty="0" smtClean="0">
                <a:latin typeface="+mj-lt"/>
              </a:rPr>
              <a:t>Nature is asynchronous</a:t>
            </a:r>
          </a:p>
          <a:p>
            <a:pPr lvl="1"/>
            <a:r>
              <a:rPr lang="en-US" sz="1800" dirty="0">
                <a:latin typeface="+mj-lt"/>
              </a:rPr>
              <a:t>two major features of </a:t>
            </a:r>
            <a:r>
              <a:rPr lang="en-US" sz="1800" dirty="0" smtClean="0">
                <a:latin typeface="+mj-lt"/>
              </a:rPr>
              <a:t>AJAX</a:t>
            </a:r>
          </a:p>
          <a:p>
            <a:pPr lvl="2"/>
            <a:r>
              <a:rPr lang="en-US" sz="1600" dirty="0">
                <a:latin typeface="+mj-lt"/>
              </a:rPr>
              <a:t>Make requests to the server without reloading the page</a:t>
            </a:r>
          </a:p>
          <a:p>
            <a:pPr lvl="2"/>
            <a:r>
              <a:rPr lang="en-US" sz="1600" dirty="0">
                <a:latin typeface="+mj-lt"/>
              </a:rPr>
              <a:t>Receive and work with data from the </a:t>
            </a:r>
            <a:r>
              <a:rPr lang="en-US" sz="1600" dirty="0" smtClean="0">
                <a:latin typeface="+mj-lt"/>
              </a:rPr>
              <a:t>server</a:t>
            </a:r>
          </a:p>
          <a:p>
            <a:pPr lvl="1"/>
            <a:endParaRPr lang="en-US" sz="1800" dirty="0" smtClean="0">
              <a:latin typeface="+mj-lt"/>
            </a:endParaRPr>
          </a:p>
          <a:p>
            <a:endParaRPr lang="en-US" sz="2400" dirty="0">
              <a:latin typeface="+mj-lt"/>
            </a:endParaRPr>
          </a:p>
          <a:p>
            <a:endParaRPr lang="en-US" sz="2400" dirty="0" smtClean="0">
              <a:latin typeface="+mj-lt"/>
            </a:endParaRPr>
          </a:p>
          <a:p>
            <a:endParaRPr lang="en-US" sz="2400" dirty="0">
              <a:latin typeface="+mj-lt"/>
            </a:endParaRPr>
          </a:p>
          <a:p>
            <a:endParaRPr lang="en-US" sz="2400" dirty="0" smtClean="0">
              <a:latin typeface="+mj-lt"/>
            </a:endParaRPr>
          </a:p>
          <a:p>
            <a:endParaRPr lang="en-US" sz="1800" dirty="0" smtClean="0">
              <a:latin typeface="+mj-lt"/>
            </a:endParaRPr>
          </a:p>
        </p:txBody>
      </p:sp>
    </p:spTree>
    <p:extLst>
      <p:ext uri="{BB962C8B-B14F-4D97-AF65-F5344CB8AC3E}">
        <p14:creationId xmlns:p14="http://schemas.microsoft.com/office/powerpoint/2010/main" val="4266381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Step 1 – How to make an HTTP request </a:t>
            </a:r>
          </a:p>
        </p:txBody>
      </p:sp>
      <p:sp>
        <p:nvSpPr>
          <p:cNvPr id="6" name="Content Placeholder 2"/>
          <p:cNvSpPr>
            <a:spLocks noGrp="1"/>
          </p:cNvSpPr>
          <p:nvPr>
            <p:ph idx="1"/>
          </p:nvPr>
        </p:nvSpPr>
        <p:spPr>
          <a:xfrm>
            <a:off x="-8352" y="914400"/>
            <a:ext cx="9152351" cy="5638800"/>
          </a:xfrm>
        </p:spPr>
        <p:txBody>
          <a:bodyPr/>
          <a:lstStyle/>
          <a:p>
            <a:r>
              <a:rPr lang="en-US" sz="2400" dirty="0" smtClean="0">
                <a:solidFill>
                  <a:schemeClr val="tx1"/>
                </a:solidFill>
                <a:latin typeface="+mj-lt"/>
              </a:rPr>
              <a:t>To </a:t>
            </a:r>
            <a:r>
              <a:rPr lang="en-US" sz="2400" dirty="0">
                <a:solidFill>
                  <a:schemeClr val="tx1"/>
                </a:solidFill>
                <a:latin typeface="+mj-lt"/>
              </a:rPr>
              <a:t>make an HTTP request to the server with </a:t>
            </a:r>
            <a:r>
              <a:rPr lang="en-US" sz="2400" dirty="0" smtClean="0">
                <a:solidFill>
                  <a:schemeClr val="tx1"/>
                </a:solidFill>
                <a:latin typeface="+mj-lt"/>
              </a:rPr>
              <a:t>JavaScript</a:t>
            </a:r>
          </a:p>
          <a:p>
            <a:pPr lvl="1"/>
            <a:r>
              <a:rPr lang="en-US" sz="1600" dirty="0" smtClean="0">
                <a:solidFill>
                  <a:schemeClr val="tx1"/>
                </a:solidFill>
                <a:latin typeface="+mj-lt"/>
              </a:rPr>
              <a:t>Create instance of </a:t>
            </a:r>
            <a:r>
              <a:rPr lang="en-US" sz="1600" dirty="0" err="1" smtClean="0">
                <a:solidFill>
                  <a:schemeClr val="tx1"/>
                </a:solidFill>
                <a:latin typeface="+mj-lt"/>
              </a:rPr>
              <a:t>XMLHttpRequest</a:t>
            </a:r>
            <a:r>
              <a:rPr lang="en-US" sz="1600" dirty="0" smtClean="0">
                <a:solidFill>
                  <a:schemeClr val="tx1"/>
                </a:solidFill>
                <a:latin typeface="+mj-lt"/>
              </a:rPr>
              <a:t> </a:t>
            </a:r>
          </a:p>
          <a:p>
            <a:pPr lvl="1"/>
            <a:endParaRPr lang="en-US" sz="2400" b="1" dirty="0">
              <a:latin typeface="+mj-lt"/>
            </a:endParaRPr>
          </a:p>
          <a:p>
            <a:endParaRPr lang="en-US" sz="2400" dirty="0" smtClean="0">
              <a:latin typeface="+mj-lt"/>
            </a:endParaRPr>
          </a:p>
          <a:p>
            <a:endParaRPr lang="en-US" sz="2400" dirty="0">
              <a:latin typeface="+mj-lt"/>
            </a:endParaRPr>
          </a:p>
          <a:p>
            <a:pPr lvl="1"/>
            <a:endParaRPr lang="en-US" sz="2000" dirty="0" smtClean="0">
              <a:latin typeface="+mj-lt"/>
            </a:endParaRPr>
          </a:p>
          <a:p>
            <a:pPr lvl="1"/>
            <a:r>
              <a:rPr lang="en-US" sz="1600" dirty="0">
                <a:solidFill>
                  <a:schemeClr val="tx1"/>
                </a:solidFill>
                <a:latin typeface="+mj-lt"/>
              </a:rPr>
              <a:t>After making a request, you will receive a response back and tell the </a:t>
            </a:r>
            <a:r>
              <a:rPr lang="en-US" sz="1600" dirty="0" err="1">
                <a:solidFill>
                  <a:schemeClr val="tx1"/>
                </a:solidFill>
                <a:latin typeface="+mj-lt"/>
              </a:rPr>
              <a:t>XMLHttp</a:t>
            </a:r>
            <a:r>
              <a:rPr lang="en-US" sz="1600" dirty="0">
                <a:solidFill>
                  <a:schemeClr val="tx1"/>
                </a:solidFill>
                <a:latin typeface="+mj-lt"/>
              </a:rPr>
              <a:t> request object which JavaScript function will handle the response, by setting the </a:t>
            </a:r>
            <a:r>
              <a:rPr lang="en-US" sz="1600" b="1" dirty="0" err="1">
                <a:solidFill>
                  <a:srgbClr val="FF0000"/>
                </a:solidFill>
                <a:latin typeface="+mj-lt"/>
              </a:rPr>
              <a:t>onreadystatechange</a:t>
            </a:r>
            <a:r>
              <a:rPr lang="en-US" sz="1600" dirty="0">
                <a:solidFill>
                  <a:srgbClr val="FF0000"/>
                </a:solidFill>
                <a:latin typeface="+mj-lt"/>
              </a:rPr>
              <a:t> </a:t>
            </a:r>
            <a:r>
              <a:rPr lang="en-US" sz="1600" dirty="0">
                <a:solidFill>
                  <a:schemeClr val="tx1"/>
                </a:solidFill>
                <a:latin typeface="+mj-lt"/>
              </a:rPr>
              <a:t>property of the object</a:t>
            </a:r>
          </a:p>
          <a:p>
            <a:pPr lvl="1"/>
            <a:endParaRPr lang="en-US" sz="1600" dirty="0">
              <a:solidFill>
                <a:schemeClr val="tx1"/>
              </a:solidFill>
              <a:latin typeface="+mj-lt"/>
            </a:endParaRPr>
          </a:p>
          <a:p>
            <a:endParaRPr lang="en-US" sz="1800" dirty="0" smtClean="0">
              <a:latin typeface="+mj-lt"/>
            </a:endParaRPr>
          </a:p>
        </p:txBody>
      </p:sp>
      <p:pic>
        <p:nvPicPr>
          <p:cNvPr id="2" name="Picture 1"/>
          <p:cNvPicPr>
            <a:picLocks noChangeAspect="1"/>
          </p:cNvPicPr>
          <p:nvPr/>
        </p:nvPicPr>
        <p:blipFill>
          <a:blip r:embed="rId2"/>
          <a:stretch>
            <a:fillRect/>
          </a:stretch>
        </p:blipFill>
        <p:spPr>
          <a:xfrm>
            <a:off x="1000125" y="1742944"/>
            <a:ext cx="5172075" cy="1577539"/>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stretch>
            <a:fillRect/>
          </a:stretch>
        </p:blipFill>
        <p:spPr>
          <a:xfrm>
            <a:off x="1633536" y="4006283"/>
            <a:ext cx="4841713" cy="413317"/>
          </a:xfrm>
          <a:prstGeom prst="rect">
            <a:avLst/>
          </a:prstGeom>
        </p:spPr>
      </p:pic>
      <p:pic>
        <p:nvPicPr>
          <p:cNvPr id="4" name="Picture 3"/>
          <p:cNvPicPr>
            <a:picLocks noChangeAspect="1"/>
          </p:cNvPicPr>
          <p:nvPr/>
        </p:nvPicPr>
        <p:blipFill>
          <a:blip r:embed="rId4"/>
          <a:stretch>
            <a:fillRect/>
          </a:stretch>
        </p:blipFill>
        <p:spPr>
          <a:xfrm>
            <a:off x="609600" y="4610554"/>
            <a:ext cx="4107008" cy="87584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2895600" y="5709671"/>
            <a:ext cx="5664314" cy="5598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4014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Course Outcome</a:t>
            </a:r>
            <a:endParaRPr lang="en-US" sz="3200" b="1" dirty="0">
              <a:solidFill>
                <a:srgbClr val="FBEF03"/>
              </a:solidFill>
              <a:latin typeface="+mj-lt"/>
            </a:endParaRPr>
          </a:p>
        </p:txBody>
      </p:sp>
      <p:sp>
        <p:nvSpPr>
          <p:cNvPr id="2" name="Rectangle 1"/>
          <p:cNvSpPr/>
          <p:nvPr/>
        </p:nvSpPr>
        <p:spPr>
          <a:xfrm>
            <a:off x="362827" y="914400"/>
            <a:ext cx="8302052" cy="3554819"/>
          </a:xfrm>
          <a:prstGeom prst="rect">
            <a:avLst/>
          </a:prstGeom>
        </p:spPr>
        <p:txBody>
          <a:bodyPr wrap="square">
            <a:spAutoFit/>
          </a:bodyPr>
          <a:lstStyle/>
          <a:p>
            <a:pPr marL="285750" indent="-285750">
              <a:lnSpc>
                <a:spcPct val="250000"/>
              </a:lnSpc>
              <a:buFont typeface="Arial" panose="020B0604020202020204" pitchFamily="34" charset="0"/>
              <a:buChar char="•"/>
            </a:pPr>
            <a:r>
              <a:rPr lang="en-IN" dirty="0" smtClean="0"/>
              <a:t>CO1: </a:t>
            </a:r>
            <a:r>
              <a:rPr lang="en-US" dirty="0"/>
              <a:t>Relate the basics of </a:t>
            </a:r>
            <a:r>
              <a:rPr lang="en-US" dirty="0" err="1"/>
              <a:t>Javascript</a:t>
            </a:r>
            <a:r>
              <a:rPr lang="en-US" dirty="0"/>
              <a:t> (JS) and </a:t>
            </a:r>
            <a:r>
              <a:rPr lang="en-US" dirty="0" err="1" smtClean="0"/>
              <a:t>ReactJS</a:t>
            </a:r>
            <a:endParaRPr lang="en-US" dirty="0" smtClean="0"/>
          </a:p>
          <a:p>
            <a:pPr marL="285750" indent="-285750">
              <a:lnSpc>
                <a:spcPct val="250000"/>
              </a:lnSpc>
              <a:buFont typeface="Arial" panose="020B0604020202020204" pitchFamily="34" charset="0"/>
              <a:buChar char="•"/>
            </a:pPr>
            <a:r>
              <a:rPr lang="en-IN" dirty="0" smtClean="0"/>
              <a:t>CO2: </a:t>
            </a:r>
            <a:r>
              <a:rPr lang="en-US" dirty="0"/>
              <a:t>Apply the concepts of props and </a:t>
            </a:r>
            <a:r>
              <a:rPr lang="en-US" dirty="0" smtClean="0"/>
              <a:t>State Management </a:t>
            </a:r>
            <a:r>
              <a:rPr lang="en-US" dirty="0"/>
              <a:t>in React JS</a:t>
            </a:r>
            <a:endParaRPr lang="en-IN" dirty="0" smtClean="0"/>
          </a:p>
          <a:p>
            <a:pPr marL="285750" indent="-285750">
              <a:lnSpc>
                <a:spcPct val="250000"/>
              </a:lnSpc>
              <a:buFont typeface="Arial" panose="020B0604020202020204" pitchFamily="34" charset="0"/>
              <a:buChar char="•"/>
            </a:pPr>
            <a:r>
              <a:rPr lang="en-IN" dirty="0" smtClean="0"/>
              <a:t>CO3: </a:t>
            </a:r>
            <a:r>
              <a:rPr lang="en-US" dirty="0"/>
              <a:t>Examine Redux and Router with React JS</a:t>
            </a:r>
            <a:endParaRPr lang="en-IN" dirty="0" smtClean="0"/>
          </a:p>
          <a:p>
            <a:pPr marL="285750" indent="-285750">
              <a:lnSpc>
                <a:spcPct val="250000"/>
              </a:lnSpc>
              <a:buFont typeface="Arial" panose="020B0604020202020204" pitchFamily="34" charset="0"/>
              <a:buChar char="•"/>
            </a:pPr>
            <a:r>
              <a:rPr lang="en-IN" dirty="0" smtClean="0"/>
              <a:t>CO4</a:t>
            </a:r>
            <a:r>
              <a:rPr lang="en-IN" dirty="0"/>
              <a:t>: Appraise Node JS environment and </a:t>
            </a:r>
            <a:r>
              <a:rPr lang="en-IN" dirty="0" smtClean="0"/>
              <a:t>modular development</a:t>
            </a:r>
          </a:p>
          <a:p>
            <a:pPr marL="285750" indent="-285750">
              <a:lnSpc>
                <a:spcPct val="250000"/>
              </a:lnSpc>
              <a:buFont typeface="Arial" panose="020B0604020202020204" pitchFamily="34" charset="0"/>
              <a:buChar char="•"/>
            </a:pPr>
            <a:r>
              <a:rPr lang="en-IN" dirty="0" smtClean="0"/>
              <a:t>CO5: </a:t>
            </a:r>
            <a:r>
              <a:rPr lang="en-US" dirty="0"/>
              <a:t>Develop full stack applications using </a:t>
            </a:r>
            <a:r>
              <a:rPr lang="en-US" dirty="0" err="1"/>
              <a:t>MongoDB</a:t>
            </a:r>
            <a:endParaRPr lang="en-IN" dirty="0"/>
          </a:p>
        </p:txBody>
      </p:sp>
    </p:spTree>
    <p:extLst>
      <p:ext uri="{BB962C8B-B14F-4D97-AF65-F5344CB8AC3E}">
        <p14:creationId xmlns:p14="http://schemas.microsoft.com/office/powerpoint/2010/main" val="3768408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Step 2 – Handling the server response</a:t>
            </a:r>
          </a:p>
        </p:txBody>
      </p:sp>
      <p:sp>
        <p:nvSpPr>
          <p:cNvPr id="6" name="Content Placeholder 2"/>
          <p:cNvSpPr>
            <a:spLocks noGrp="1"/>
          </p:cNvSpPr>
          <p:nvPr>
            <p:ph idx="1"/>
          </p:nvPr>
        </p:nvSpPr>
        <p:spPr>
          <a:xfrm>
            <a:off x="-8352" y="914400"/>
            <a:ext cx="9152351" cy="5638800"/>
          </a:xfrm>
        </p:spPr>
        <p:txBody>
          <a:bodyPr/>
          <a:lstStyle/>
          <a:p>
            <a:r>
              <a:rPr lang="en-US" sz="2400" dirty="0">
                <a:solidFill>
                  <a:schemeClr val="tx1"/>
                </a:solidFill>
                <a:latin typeface="+mj-lt"/>
              </a:rPr>
              <a:t>When you sent the request, you provided the name of a JavaScript function to handle the response, the function needs to check the request's </a:t>
            </a:r>
            <a:r>
              <a:rPr lang="en-US" sz="2400" dirty="0" smtClean="0">
                <a:solidFill>
                  <a:schemeClr val="tx1"/>
                </a:solidFill>
                <a:latin typeface="+mj-lt"/>
              </a:rPr>
              <a:t>state</a:t>
            </a:r>
          </a:p>
          <a:p>
            <a:endParaRPr lang="en-US" sz="2400" dirty="0">
              <a:solidFill>
                <a:schemeClr val="tx1"/>
              </a:solidFill>
              <a:latin typeface="+mj-lt"/>
            </a:endParaRPr>
          </a:p>
          <a:p>
            <a:endParaRPr lang="en-US" sz="2400" dirty="0" smtClean="0">
              <a:solidFill>
                <a:schemeClr val="tx1"/>
              </a:solidFill>
              <a:latin typeface="+mj-lt"/>
            </a:endParaRPr>
          </a:p>
          <a:p>
            <a:endParaRPr lang="en-US" sz="2400" dirty="0">
              <a:solidFill>
                <a:schemeClr val="tx1"/>
              </a:solidFill>
              <a:latin typeface="+mj-lt"/>
            </a:endParaRPr>
          </a:p>
          <a:p>
            <a:endParaRPr lang="en-US" sz="2400" dirty="0" smtClean="0">
              <a:solidFill>
                <a:schemeClr val="tx1"/>
              </a:solidFill>
              <a:latin typeface="+mj-lt"/>
            </a:endParaRPr>
          </a:p>
          <a:p>
            <a:r>
              <a:rPr lang="en-US" sz="2400" dirty="0">
                <a:solidFill>
                  <a:schemeClr val="tx1"/>
                </a:solidFill>
                <a:latin typeface="+mj-lt"/>
              </a:rPr>
              <a:t> </a:t>
            </a:r>
            <a:r>
              <a:rPr lang="en-US" sz="2400" dirty="0" err="1">
                <a:solidFill>
                  <a:schemeClr val="tx1"/>
                </a:solidFill>
                <a:latin typeface="+mj-lt"/>
              </a:rPr>
              <a:t>readyState</a:t>
            </a:r>
            <a:r>
              <a:rPr lang="en-US" sz="2400" dirty="0">
                <a:solidFill>
                  <a:schemeClr val="tx1"/>
                </a:solidFill>
                <a:latin typeface="+mj-lt"/>
              </a:rPr>
              <a:t> </a:t>
            </a:r>
            <a:r>
              <a:rPr lang="en-US" sz="2400" dirty="0" smtClean="0">
                <a:solidFill>
                  <a:schemeClr val="tx1"/>
                </a:solidFill>
                <a:latin typeface="+mj-lt"/>
              </a:rPr>
              <a:t>values</a:t>
            </a:r>
          </a:p>
          <a:p>
            <a:pPr lvl="1"/>
            <a:r>
              <a:rPr lang="en-US" sz="2000" dirty="0">
                <a:solidFill>
                  <a:schemeClr val="tx1"/>
                </a:solidFill>
                <a:latin typeface="+mj-lt"/>
              </a:rPr>
              <a:t>0 (uninitialized) or (request not initialized)</a:t>
            </a:r>
          </a:p>
          <a:p>
            <a:pPr lvl="1"/>
            <a:r>
              <a:rPr lang="en-US" sz="2000" dirty="0">
                <a:solidFill>
                  <a:schemeClr val="tx1"/>
                </a:solidFill>
                <a:latin typeface="+mj-lt"/>
              </a:rPr>
              <a:t>1 (loading) or (server connection established)</a:t>
            </a:r>
          </a:p>
          <a:p>
            <a:pPr lvl="1"/>
            <a:r>
              <a:rPr lang="en-US" sz="2000" dirty="0">
                <a:solidFill>
                  <a:schemeClr val="tx1"/>
                </a:solidFill>
                <a:latin typeface="+mj-lt"/>
              </a:rPr>
              <a:t>2 (loaded) or (request received)</a:t>
            </a:r>
          </a:p>
          <a:p>
            <a:pPr lvl="1"/>
            <a:r>
              <a:rPr lang="en-US" sz="2000" dirty="0">
                <a:solidFill>
                  <a:schemeClr val="tx1"/>
                </a:solidFill>
                <a:latin typeface="+mj-lt"/>
              </a:rPr>
              <a:t>3 (interactive) or (processing request)</a:t>
            </a:r>
          </a:p>
          <a:p>
            <a:pPr lvl="1"/>
            <a:r>
              <a:rPr lang="en-US" sz="2000" dirty="0">
                <a:solidFill>
                  <a:schemeClr val="tx1"/>
                </a:solidFill>
                <a:latin typeface="+mj-lt"/>
              </a:rPr>
              <a:t>4 (complete) or (request finished and response is ready)</a:t>
            </a:r>
            <a:endParaRPr lang="en-US" sz="2000" dirty="0" smtClean="0">
              <a:solidFill>
                <a:schemeClr val="tx1"/>
              </a:solidFill>
              <a:latin typeface="+mj-lt"/>
            </a:endParaRPr>
          </a:p>
        </p:txBody>
      </p:sp>
      <p:pic>
        <p:nvPicPr>
          <p:cNvPr id="8" name="Picture 7"/>
          <p:cNvPicPr>
            <a:picLocks noChangeAspect="1"/>
          </p:cNvPicPr>
          <p:nvPr/>
        </p:nvPicPr>
        <p:blipFill>
          <a:blip r:embed="rId2"/>
          <a:stretch>
            <a:fillRect/>
          </a:stretch>
        </p:blipFill>
        <p:spPr>
          <a:xfrm>
            <a:off x="533400" y="2193490"/>
            <a:ext cx="6480736" cy="1616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9735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Step 2 – Handling the server response</a:t>
            </a:r>
          </a:p>
        </p:txBody>
      </p:sp>
      <p:sp>
        <p:nvSpPr>
          <p:cNvPr id="6" name="Content Placeholder 2"/>
          <p:cNvSpPr>
            <a:spLocks noGrp="1"/>
          </p:cNvSpPr>
          <p:nvPr>
            <p:ph idx="1"/>
          </p:nvPr>
        </p:nvSpPr>
        <p:spPr>
          <a:xfrm>
            <a:off x="-8352" y="914400"/>
            <a:ext cx="9152351" cy="5638800"/>
          </a:xfrm>
        </p:spPr>
        <p:txBody>
          <a:bodyPr/>
          <a:lstStyle/>
          <a:p>
            <a:r>
              <a:rPr lang="en-US" sz="2000" dirty="0">
                <a:solidFill>
                  <a:schemeClr val="tx1"/>
                </a:solidFill>
                <a:latin typeface="+mj-lt"/>
              </a:rPr>
              <a:t>When you sent the request, you provided the name of a JavaScript function to handle the response, the function needs to check the request's </a:t>
            </a:r>
            <a:r>
              <a:rPr lang="en-US" sz="2000" dirty="0" smtClean="0">
                <a:solidFill>
                  <a:schemeClr val="tx1"/>
                </a:solidFill>
                <a:latin typeface="+mj-lt"/>
              </a:rPr>
              <a:t>state</a:t>
            </a:r>
          </a:p>
          <a:p>
            <a:endParaRPr lang="en-US" sz="2400" dirty="0">
              <a:solidFill>
                <a:schemeClr val="tx1"/>
              </a:solidFill>
              <a:latin typeface="+mj-lt"/>
            </a:endParaRPr>
          </a:p>
          <a:p>
            <a:endParaRPr lang="en-US" sz="2400" dirty="0" smtClean="0">
              <a:solidFill>
                <a:schemeClr val="tx1"/>
              </a:solidFill>
              <a:latin typeface="+mj-lt"/>
            </a:endParaRPr>
          </a:p>
          <a:p>
            <a:endParaRPr lang="en-US" sz="2400" dirty="0">
              <a:solidFill>
                <a:schemeClr val="tx1"/>
              </a:solidFill>
              <a:latin typeface="+mj-lt"/>
            </a:endParaRPr>
          </a:p>
          <a:p>
            <a:r>
              <a:rPr lang="en-US" sz="2400" dirty="0" smtClean="0">
                <a:solidFill>
                  <a:schemeClr val="tx1"/>
                </a:solidFill>
                <a:latin typeface="+mj-lt"/>
              </a:rPr>
              <a:t> </a:t>
            </a:r>
            <a:r>
              <a:rPr lang="en-US" sz="2000" dirty="0" err="1" smtClean="0">
                <a:solidFill>
                  <a:schemeClr val="tx1"/>
                </a:solidFill>
                <a:latin typeface="+mj-lt"/>
              </a:rPr>
              <a:t>readyState</a:t>
            </a:r>
            <a:r>
              <a:rPr lang="en-US" sz="2000" dirty="0" smtClean="0">
                <a:solidFill>
                  <a:schemeClr val="tx1"/>
                </a:solidFill>
                <a:latin typeface="+mj-lt"/>
              </a:rPr>
              <a:t> values</a:t>
            </a:r>
          </a:p>
          <a:p>
            <a:pPr lvl="1">
              <a:lnSpc>
                <a:spcPct val="150000"/>
              </a:lnSpc>
            </a:pPr>
            <a:r>
              <a:rPr lang="en-US" sz="1400" dirty="0">
                <a:solidFill>
                  <a:schemeClr val="tx1"/>
                </a:solidFill>
                <a:latin typeface="+mj-lt"/>
              </a:rPr>
              <a:t>0 (uninitialized) or (request not initialized)</a:t>
            </a:r>
          </a:p>
          <a:p>
            <a:pPr lvl="1">
              <a:lnSpc>
                <a:spcPct val="150000"/>
              </a:lnSpc>
            </a:pPr>
            <a:r>
              <a:rPr lang="en-US" sz="1400" dirty="0">
                <a:solidFill>
                  <a:schemeClr val="tx1"/>
                </a:solidFill>
                <a:latin typeface="+mj-lt"/>
              </a:rPr>
              <a:t>1 (loading) or (server connection established)</a:t>
            </a:r>
          </a:p>
          <a:p>
            <a:pPr lvl="1">
              <a:lnSpc>
                <a:spcPct val="150000"/>
              </a:lnSpc>
            </a:pPr>
            <a:r>
              <a:rPr lang="en-US" sz="1400" dirty="0">
                <a:solidFill>
                  <a:schemeClr val="tx1"/>
                </a:solidFill>
                <a:latin typeface="+mj-lt"/>
              </a:rPr>
              <a:t>2 (loaded) or (request received)</a:t>
            </a:r>
          </a:p>
          <a:p>
            <a:pPr lvl="1">
              <a:lnSpc>
                <a:spcPct val="150000"/>
              </a:lnSpc>
            </a:pPr>
            <a:r>
              <a:rPr lang="en-US" sz="1400" dirty="0">
                <a:solidFill>
                  <a:schemeClr val="tx1"/>
                </a:solidFill>
                <a:latin typeface="+mj-lt"/>
              </a:rPr>
              <a:t>3 (interactive) or (processing request)</a:t>
            </a:r>
          </a:p>
          <a:p>
            <a:pPr lvl="1">
              <a:lnSpc>
                <a:spcPct val="150000"/>
              </a:lnSpc>
            </a:pPr>
            <a:r>
              <a:rPr lang="en-US" sz="1400" dirty="0">
                <a:solidFill>
                  <a:schemeClr val="tx1"/>
                </a:solidFill>
                <a:latin typeface="+mj-lt"/>
              </a:rPr>
              <a:t>4 (complete) or (request finished and response is ready</a:t>
            </a:r>
            <a:r>
              <a:rPr lang="en-US" sz="1800" dirty="0">
                <a:solidFill>
                  <a:schemeClr val="tx1"/>
                </a:solidFill>
                <a:latin typeface="+mj-lt"/>
              </a:rPr>
              <a:t>)</a:t>
            </a:r>
            <a:endParaRPr lang="en-US" sz="1800" dirty="0" smtClean="0">
              <a:solidFill>
                <a:schemeClr val="tx1"/>
              </a:solidFill>
              <a:latin typeface="+mj-lt"/>
            </a:endParaRPr>
          </a:p>
        </p:txBody>
      </p:sp>
      <p:pic>
        <p:nvPicPr>
          <p:cNvPr id="8" name="Picture 7"/>
          <p:cNvPicPr>
            <a:picLocks noChangeAspect="1"/>
          </p:cNvPicPr>
          <p:nvPr/>
        </p:nvPicPr>
        <p:blipFill>
          <a:blip r:embed="rId2"/>
          <a:stretch>
            <a:fillRect/>
          </a:stretch>
        </p:blipFill>
        <p:spPr>
          <a:xfrm>
            <a:off x="457200" y="1698344"/>
            <a:ext cx="5105400" cy="1273456"/>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3"/>
          <a:stretch>
            <a:fillRect/>
          </a:stretch>
        </p:blipFill>
        <p:spPr>
          <a:xfrm>
            <a:off x="4200771" y="3124200"/>
            <a:ext cx="4790830" cy="17724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53293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Example</a:t>
            </a:r>
            <a:endParaRPr lang="en-US" sz="3200" b="1" kern="0" dirty="0">
              <a:solidFill>
                <a:srgbClr val="FBEF03"/>
              </a:solidFill>
              <a:latin typeface="+mj-lt"/>
            </a:endParaRPr>
          </a:p>
        </p:txBody>
      </p:sp>
      <p:pic>
        <p:nvPicPr>
          <p:cNvPr id="3" name="Picture 2"/>
          <p:cNvPicPr>
            <a:picLocks noChangeAspect="1"/>
          </p:cNvPicPr>
          <p:nvPr/>
        </p:nvPicPr>
        <p:blipFill>
          <a:blip r:embed="rId2"/>
          <a:stretch>
            <a:fillRect/>
          </a:stretch>
        </p:blipFill>
        <p:spPr>
          <a:xfrm>
            <a:off x="152400" y="914400"/>
            <a:ext cx="6362021" cy="3962400"/>
          </a:xfrm>
          <a:prstGeom prst="rect">
            <a:avLst/>
          </a:prstGeom>
        </p:spPr>
      </p:pic>
      <p:pic>
        <p:nvPicPr>
          <p:cNvPr id="2" name="Picture 1"/>
          <p:cNvPicPr>
            <a:picLocks noChangeAspect="1"/>
          </p:cNvPicPr>
          <p:nvPr/>
        </p:nvPicPr>
        <p:blipFill>
          <a:blip r:embed="rId3"/>
          <a:stretch>
            <a:fillRect/>
          </a:stretch>
        </p:blipFill>
        <p:spPr>
          <a:xfrm>
            <a:off x="4419600" y="3810000"/>
            <a:ext cx="4572000" cy="2601138"/>
          </a:xfrm>
          <a:prstGeom prst="rect">
            <a:avLst/>
          </a:prstGeom>
        </p:spPr>
      </p:pic>
    </p:spTree>
    <p:extLst>
      <p:ext uri="{BB962C8B-B14F-4D97-AF65-F5344CB8AC3E}">
        <p14:creationId xmlns:p14="http://schemas.microsoft.com/office/powerpoint/2010/main" val="2963345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Working with the XML response</a:t>
            </a:r>
          </a:p>
        </p:txBody>
      </p:sp>
      <p:sp>
        <p:nvSpPr>
          <p:cNvPr id="6" name="Content Placeholder 2"/>
          <p:cNvSpPr>
            <a:spLocks noGrp="1"/>
          </p:cNvSpPr>
          <p:nvPr>
            <p:ph idx="1"/>
          </p:nvPr>
        </p:nvSpPr>
        <p:spPr>
          <a:xfrm>
            <a:off x="-8352" y="914400"/>
            <a:ext cx="9152351" cy="5638800"/>
          </a:xfrm>
        </p:spPr>
        <p:txBody>
          <a:bodyPr/>
          <a:lstStyle/>
          <a:p>
            <a:r>
              <a:rPr lang="en-US" sz="2400" dirty="0">
                <a:solidFill>
                  <a:schemeClr val="tx1"/>
                </a:solidFill>
                <a:latin typeface="+mj-lt"/>
              </a:rPr>
              <a:t>test.xml contains the </a:t>
            </a:r>
            <a:r>
              <a:rPr lang="en-US" sz="2400" dirty="0" smtClean="0">
                <a:solidFill>
                  <a:schemeClr val="tx1"/>
                </a:solidFill>
                <a:latin typeface="+mj-lt"/>
              </a:rPr>
              <a:t>following:</a:t>
            </a:r>
          </a:p>
          <a:p>
            <a:endParaRPr lang="en-US" sz="2400" dirty="0" smtClean="0">
              <a:solidFill>
                <a:schemeClr val="tx1"/>
              </a:solidFill>
              <a:latin typeface="+mj-lt"/>
            </a:endParaRPr>
          </a:p>
          <a:p>
            <a:endParaRPr lang="en-US" sz="2400" dirty="0">
              <a:solidFill>
                <a:schemeClr val="tx1"/>
              </a:solidFill>
              <a:latin typeface="+mj-lt"/>
            </a:endParaRPr>
          </a:p>
          <a:p>
            <a:endParaRPr lang="en-US" sz="24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464710" y="1422226"/>
            <a:ext cx="2583790" cy="1334022"/>
          </a:xfrm>
          <a:prstGeom prst="rect">
            <a:avLst/>
          </a:prstGeom>
        </p:spPr>
      </p:pic>
      <p:pic>
        <p:nvPicPr>
          <p:cNvPr id="3" name="Picture 2"/>
          <p:cNvPicPr>
            <a:picLocks noChangeAspect="1"/>
          </p:cNvPicPr>
          <p:nvPr/>
        </p:nvPicPr>
        <p:blipFill>
          <a:blip r:embed="rId3"/>
          <a:stretch>
            <a:fillRect/>
          </a:stretch>
        </p:blipFill>
        <p:spPr>
          <a:xfrm>
            <a:off x="4114800" y="1524522"/>
            <a:ext cx="3593517" cy="558452"/>
          </a:xfrm>
          <a:prstGeom prst="rect">
            <a:avLst/>
          </a:prstGeom>
        </p:spPr>
      </p:pic>
      <p:pic>
        <p:nvPicPr>
          <p:cNvPr id="4" name="Picture 3"/>
          <p:cNvPicPr>
            <a:picLocks noChangeAspect="1"/>
          </p:cNvPicPr>
          <p:nvPr/>
        </p:nvPicPr>
        <p:blipFill>
          <a:blip r:embed="rId4"/>
          <a:stretch>
            <a:fillRect/>
          </a:stretch>
        </p:blipFill>
        <p:spPr>
          <a:xfrm>
            <a:off x="2743200" y="3483149"/>
            <a:ext cx="5501808" cy="781050"/>
          </a:xfrm>
          <a:prstGeom prst="rect">
            <a:avLst/>
          </a:prstGeom>
        </p:spPr>
      </p:pic>
    </p:spTree>
    <p:extLst>
      <p:ext uri="{BB962C8B-B14F-4D97-AF65-F5344CB8AC3E}">
        <p14:creationId xmlns:p14="http://schemas.microsoft.com/office/powerpoint/2010/main" val="27362987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Page Setup</a:t>
            </a:r>
          </a:p>
        </p:txBody>
      </p:sp>
      <p:sp>
        <p:nvSpPr>
          <p:cNvPr id="6" name="Content Placeholder 2"/>
          <p:cNvSpPr>
            <a:spLocks noGrp="1"/>
          </p:cNvSpPr>
          <p:nvPr>
            <p:ph idx="1"/>
          </p:nvPr>
        </p:nvSpPr>
        <p:spPr>
          <a:xfrm>
            <a:off x="-8352" y="914400"/>
            <a:ext cx="9152351" cy="5638800"/>
          </a:xfrm>
        </p:spPr>
        <p:txBody>
          <a:bodyPr/>
          <a:lstStyle/>
          <a:p>
            <a:r>
              <a:rPr lang="en-US" sz="2400" dirty="0" smtClean="0">
                <a:solidFill>
                  <a:schemeClr val="tx1"/>
                </a:solidFill>
                <a:latin typeface="+mj-lt"/>
              </a:rPr>
              <a:t>two libraries required</a:t>
            </a:r>
          </a:p>
          <a:p>
            <a:pPr lvl="1"/>
            <a:r>
              <a:rPr lang="en-US" sz="2000" dirty="0">
                <a:solidFill>
                  <a:schemeClr val="tx1"/>
                </a:solidFill>
                <a:latin typeface="+mj-lt"/>
              </a:rPr>
              <a:t>React : </a:t>
            </a:r>
            <a:endParaRPr lang="en-US" sz="2000" dirty="0" smtClean="0">
              <a:solidFill>
                <a:schemeClr val="tx1"/>
              </a:solidFill>
              <a:latin typeface="+mj-lt"/>
            </a:endParaRPr>
          </a:p>
          <a:p>
            <a:pPr lvl="2"/>
            <a:r>
              <a:rPr lang="en-US" sz="1800" dirty="0" smtClean="0">
                <a:solidFill>
                  <a:schemeClr val="tx1"/>
                </a:solidFill>
                <a:latin typeface="+mj-lt"/>
              </a:rPr>
              <a:t>React </a:t>
            </a:r>
            <a:r>
              <a:rPr lang="en-US" sz="1800" dirty="0">
                <a:solidFill>
                  <a:schemeClr val="tx1"/>
                </a:solidFill>
                <a:latin typeface="+mj-lt"/>
              </a:rPr>
              <a:t>is a JavaScript library for building user </a:t>
            </a:r>
            <a:r>
              <a:rPr lang="en-US" sz="1800" dirty="0" smtClean="0">
                <a:solidFill>
                  <a:schemeClr val="tx1"/>
                </a:solidFill>
                <a:latin typeface="+mj-lt"/>
              </a:rPr>
              <a:t>interfaces</a:t>
            </a:r>
          </a:p>
          <a:p>
            <a:pPr lvl="2"/>
            <a:r>
              <a:rPr lang="en-US" sz="1800" b="1" dirty="0">
                <a:solidFill>
                  <a:schemeClr val="tx1"/>
                </a:solidFill>
                <a:latin typeface="+mj-lt"/>
              </a:rPr>
              <a:t>you can use as little or as much React as you need</a:t>
            </a:r>
            <a:endParaRPr lang="en-US" sz="1800" b="1" dirty="0" smtClean="0">
              <a:solidFill>
                <a:schemeClr val="tx1"/>
              </a:solidFill>
              <a:latin typeface="+mj-lt"/>
            </a:endParaRPr>
          </a:p>
          <a:p>
            <a:pPr lvl="1"/>
            <a:r>
              <a:rPr lang="en-US" sz="2000" dirty="0" smtClean="0">
                <a:solidFill>
                  <a:schemeClr val="tx1"/>
                </a:solidFill>
                <a:latin typeface="+mj-lt"/>
              </a:rPr>
              <a:t>ReactDOM</a:t>
            </a:r>
          </a:p>
          <a:p>
            <a:pPr lvl="2"/>
            <a:r>
              <a:rPr lang="en-US" sz="1800" dirty="0">
                <a:solidFill>
                  <a:schemeClr val="tx1"/>
                </a:solidFill>
                <a:latin typeface="+mj-lt"/>
              </a:rPr>
              <a:t>The react-</a:t>
            </a:r>
            <a:r>
              <a:rPr lang="en-US" sz="1800" dirty="0" err="1">
                <a:solidFill>
                  <a:schemeClr val="tx1"/>
                </a:solidFill>
                <a:latin typeface="+mj-lt"/>
              </a:rPr>
              <a:t>dom</a:t>
            </a:r>
            <a:r>
              <a:rPr lang="en-US" sz="1800" dirty="0">
                <a:solidFill>
                  <a:schemeClr val="tx1"/>
                </a:solidFill>
                <a:latin typeface="+mj-lt"/>
              </a:rPr>
              <a:t> package provides DOM-specific methods that can be used at the top level of your app and as an escape hatch to get outside the React model if you need to</a:t>
            </a:r>
            <a:r>
              <a:rPr lang="en-US" sz="1800" dirty="0" smtClean="0">
                <a:solidFill>
                  <a:schemeClr val="tx1"/>
                </a:solidFill>
                <a:latin typeface="+mj-lt"/>
              </a:rPr>
              <a:t>.</a:t>
            </a:r>
          </a:p>
          <a:p>
            <a:pPr lvl="2"/>
            <a:endParaRPr lang="en-US" sz="1800" dirty="0" smtClean="0">
              <a:solidFill>
                <a:schemeClr val="tx1"/>
              </a:solidFill>
              <a:latin typeface="+mj-lt"/>
            </a:endParaRPr>
          </a:p>
          <a:p>
            <a:pPr lvl="2"/>
            <a:endParaRPr lang="en-US" sz="1800" dirty="0">
              <a:solidFill>
                <a:schemeClr val="tx1"/>
              </a:solidFill>
              <a:latin typeface="+mj-lt"/>
            </a:endParaRPr>
          </a:p>
          <a:p>
            <a:pPr lvl="2"/>
            <a:r>
              <a:rPr lang="en-US" sz="1800" dirty="0">
                <a:solidFill>
                  <a:schemeClr val="tx1"/>
                </a:solidFill>
                <a:latin typeface="+mj-lt"/>
              </a:rPr>
              <a:t>The react-</a:t>
            </a:r>
            <a:r>
              <a:rPr lang="en-US" sz="1800" dirty="0" err="1">
                <a:solidFill>
                  <a:schemeClr val="tx1"/>
                </a:solidFill>
                <a:latin typeface="+mj-lt"/>
              </a:rPr>
              <a:t>dom</a:t>
            </a:r>
            <a:r>
              <a:rPr lang="en-US" sz="1800" dirty="0">
                <a:solidFill>
                  <a:schemeClr val="tx1"/>
                </a:solidFill>
                <a:latin typeface="+mj-lt"/>
              </a:rPr>
              <a:t> package also provides modules specific to client and server apps</a:t>
            </a:r>
            <a:r>
              <a:rPr lang="en-US" sz="1800" dirty="0" smtClean="0">
                <a:solidFill>
                  <a:schemeClr val="tx1"/>
                </a:solidFill>
                <a:latin typeface="+mj-lt"/>
              </a:rPr>
              <a:t>:</a:t>
            </a:r>
            <a:endParaRPr lang="en-US" sz="1800" dirty="0">
              <a:solidFill>
                <a:schemeClr val="tx1"/>
              </a:solidFill>
              <a:latin typeface="+mj-lt"/>
            </a:endParaRPr>
          </a:p>
          <a:p>
            <a:pPr lvl="3"/>
            <a:r>
              <a:rPr lang="en-US" sz="1700" dirty="0">
                <a:solidFill>
                  <a:schemeClr val="tx1"/>
                </a:solidFill>
                <a:latin typeface="+mj-lt"/>
              </a:rPr>
              <a:t>react-</a:t>
            </a:r>
            <a:r>
              <a:rPr lang="en-US" sz="1700" dirty="0" err="1">
                <a:solidFill>
                  <a:schemeClr val="tx1"/>
                </a:solidFill>
                <a:latin typeface="+mj-lt"/>
              </a:rPr>
              <a:t>dom</a:t>
            </a:r>
            <a:r>
              <a:rPr lang="en-US" sz="1700" dirty="0">
                <a:solidFill>
                  <a:schemeClr val="tx1"/>
                </a:solidFill>
                <a:latin typeface="+mj-lt"/>
              </a:rPr>
              <a:t>/client</a:t>
            </a:r>
          </a:p>
          <a:p>
            <a:pPr lvl="3"/>
            <a:r>
              <a:rPr lang="en-US" sz="1700" dirty="0">
                <a:solidFill>
                  <a:schemeClr val="tx1"/>
                </a:solidFill>
                <a:latin typeface="+mj-lt"/>
              </a:rPr>
              <a:t>react-</a:t>
            </a:r>
            <a:r>
              <a:rPr lang="en-US" sz="1700" dirty="0" err="1">
                <a:solidFill>
                  <a:schemeClr val="tx1"/>
                </a:solidFill>
                <a:latin typeface="+mj-lt"/>
              </a:rPr>
              <a:t>dom</a:t>
            </a:r>
            <a:r>
              <a:rPr lang="en-US" sz="1700" dirty="0">
                <a:solidFill>
                  <a:schemeClr val="tx1"/>
                </a:solidFill>
                <a:latin typeface="+mj-lt"/>
              </a:rPr>
              <a:t>/server</a:t>
            </a:r>
          </a:p>
          <a:p>
            <a:pPr lvl="2"/>
            <a:endParaRPr lang="en-US" sz="1800" dirty="0" smtClean="0">
              <a:solidFill>
                <a:schemeClr val="tx1"/>
              </a:solidFill>
              <a:latin typeface="+mj-lt"/>
            </a:endParaRPr>
          </a:p>
        </p:txBody>
      </p:sp>
      <p:pic>
        <p:nvPicPr>
          <p:cNvPr id="7" name="Picture 6"/>
          <p:cNvPicPr>
            <a:picLocks noChangeAspect="1"/>
          </p:cNvPicPr>
          <p:nvPr/>
        </p:nvPicPr>
        <p:blipFill>
          <a:blip r:embed="rId2"/>
          <a:stretch>
            <a:fillRect/>
          </a:stretch>
        </p:blipFill>
        <p:spPr>
          <a:xfrm>
            <a:off x="1143000" y="3733800"/>
            <a:ext cx="3975100" cy="457200"/>
          </a:xfrm>
          <a:prstGeom prst="rect">
            <a:avLst/>
          </a:prstGeom>
        </p:spPr>
      </p:pic>
    </p:spTree>
    <p:extLst>
      <p:ext uri="{BB962C8B-B14F-4D97-AF65-F5344CB8AC3E}">
        <p14:creationId xmlns:p14="http://schemas.microsoft.com/office/powerpoint/2010/main" val="39900286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Virtual DOM</a:t>
            </a:r>
          </a:p>
        </p:txBody>
      </p:sp>
      <p:sp>
        <p:nvSpPr>
          <p:cNvPr id="6" name="Content Placeholder 2"/>
          <p:cNvSpPr>
            <a:spLocks noGrp="1"/>
          </p:cNvSpPr>
          <p:nvPr>
            <p:ph idx="1"/>
          </p:nvPr>
        </p:nvSpPr>
        <p:spPr>
          <a:xfrm>
            <a:off x="-8352" y="914400"/>
            <a:ext cx="9152351" cy="5638800"/>
          </a:xfrm>
        </p:spPr>
        <p:txBody>
          <a:bodyPr/>
          <a:lstStyle/>
          <a:p>
            <a:r>
              <a:rPr lang="en-US" sz="2400" dirty="0" smtClean="0">
                <a:solidFill>
                  <a:schemeClr val="tx1"/>
                </a:solidFill>
                <a:latin typeface="+mj-lt"/>
              </a:rPr>
              <a:t>DOM (Document Object Model)</a:t>
            </a:r>
          </a:p>
          <a:p>
            <a:pPr lvl="1"/>
            <a:r>
              <a:rPr lang="en-US" sz="1800" dirty="0" smtClean="0">
                <a:solidFill>
                  <a:schemeClr val="tx1"/>
                </a:solidFill>
                <a:latin typeface="+mj-lt"/>
              </a:rPr>
              <a:t>document </a:t>
            </a:r>
            <a:r>
              <a:rPr lang="en-US" sz="1800" dirty="0">
                <a:solidFill>
                  <a:schemeClr val="tx1"/>
                </a:solidFill>
                <a:latin typeface="+mj-lt"/>
              </a:rPr>
              <a:t>structure, style, and </a:t>
            </a:r>
            <a:r>
              <a:rPr lang="en-US" sz="1800" dirty="0" smtClean="0">
                <a:solidFill>
                  <a:schemeClr val="tx1"/>
                </a:solidFill>
                <a:latin typeface="+mj-lt"/>
              </a:rPr>
              <a:t>content</a:t>
            </a:r>
          </a:p>
          <a:p>
            <a:pPr lvl="1"/>
            <a:r>
              <a:rPr lang="en-US" sz="1800" dirty="0">
                <a:solidFill>
                  <a:schemeClr val="tx1"/>
                </a:solidFill>
                <a:latin typeface="+mj-lt"/>
              </a:rPr>
              <a:t>A web page is a </a:t>
            </a:r>
            <a:r>
              <a:rPr lang="en-US" sz="1800" dirty="0" smtClean="0">
                <a:solidFill>
                  <a:schemeClr val="tx1"/>
                </a:solidFill>
                <a:latin typeface="+mj-lt"/>
              </a:rPr>
              <a:t>document</a:t>
            </a:r>
          </a:p>
          <a:p>
            <a:pPr lvl="1"/>
            <a:r>
              <a:rPr lang="en-US" sz="1800" dirty="0">
                <a:solidFill>
                  <a:schemeClr val="tx1"/>
                </a:solidFill>
                <a:latin typeface="+mj-lt"/>
              </a:rPr>
              <a:t>As an object-oriented representation of the web page, it can be modified with a scripting language such as </a:t>
            </a:r>
            <a:r>
              <a:rPr lang="en-US" sz="1800" dirty="0" smtClean="0">
                <a:solidFill>
                  <a:schemeClr val="tx1"/>
                </a:solidFill>
                <a:latin typeface="+mj-lt"/>
              </a:rPr>
              <a:t>JavaScript</a:t>
            </a:r>
          </a:p>
          <a:p>
            <a:r>
              <a:rPr lang="en-US" sz="2200" dirty="0">
                <a:solidFill>
                  <a:schemeClr val="tx1"/>
                </a:solidFill>
                <a:latin typeface="+mj-lt"/>
              </a:rPr>
              <a:t>The virtual DOM (VDOM) is a programming concept </a:t>
            </a:r>
            <a:endParaRPr lang="en-US" sz="2200" dirty="0" smtClean="0">
              <a:solidFill>
                <a:schemeClr val="tx1"/>
              </a:solidFill>
              <a:latin typeface="+mj-lt"/>
            </a:endParaRPr>
          </a:p>
          <a:p>
            <a:pPr lvl="1"/>
            <a:r>
              <a:rPr lang="en-US" sz="1800" dirty="0" smtClean="0">
                <a:solidFill>
                  <a:schemeClr val="tx1"/>
                </a:solidFill>
                <a:latin typeface="+mj-lt"/>
              </a:rPr>
              <a:t>where </a:t>
            </a:r>
            <a:r>
              <a:rPr lang="en-US" sz="1800" dirty="0">
                <a:solidFill>
                  <a:schemeClr val="tx1"/>
                </a:solidFill>
                <a:latin typeface="+mj-lt"/>
              </a:rPr>
              <a:t>an ideal, or “virtual”, representation of a UI is kept in memory </a:t>
            </a:r>
            <a:endParaRPr lang="en-US" sz="1800" dirty="0" smtClean="0">
              <a:solidFill>
                <a:schemeClr val="tx1"/>
              </a:solidFill>
              <a:latin typeface="+mj-lt"/>
            </a:endParaRPr>
          </a:p>
          <a:p>
            <a:pPr lvl="1"/>
            <a:r>
              <a:rPr lang="en-US" sz="1800" dirty="0" smtClean="0">
                <a:solidFill>
                  <a:schemeClr val="tx1"/>
                </a:solidFill>
                <a:latin typeface="+mj-lt"/>
              </a:rPr>
              <a:t>synced </a:t>
            </a:r>
            <a:r>
              <a:rPr lang="en-US" sz="1800" dirty="0">
                <a:solidFill>
                  <a:schemeClr val="tx1"/>
                </a:solidFill>
                <a:latin typeface="+mj-lt"/>
              </a:rPr>
              <a:t>with the “real” DOM by a library such as </a:t>
            </a:r>
            <a:r>
              <a:rPr lang="en-US" sz="1800" dirty="0" smtClean="0">
                <a:solidFill>
                  <a:schemeClr val="tx1"/>
                </a:solidFill>
                <a:latin typeface="+mj-lt"/>
              </a:rPr>
              <a:t>ReactDOM</a:t>
            </a:r>
          </a:p>
          <a:p>
            <a:r>
              <a:rPr lang="en-US" sz="2200" dirty="0" smtClean="0">
                <a:solidFill>
                  <a:schemeClr val="tx1"/>
                </a:solidFill>
                <a:latin typeface="+mj-lt"/>
              </a:rPr>
              <a:t>VDOM ensure the DOM matches the state, if developer change the state</a:t>
            </a:r>
          </a:p>
          <a:p>
            <a:pPr lvl="1"/>
            <a:r>
              <a:rPr lang="en-US" sz="1800" dirty="0">
                <a:solidFill>
                  <a:schemeClr val="tx1"/>
                </a:solidFill>
                <a:latin typeface="+mj-lt"/>
              </a:rPr>
              <a:t> attribute </a:t>
            </a:r>
            <a:r>
              <a:rPr lang="en-US" sz="1800" dirty="0" smtClean="0">
                <a:solidFill>
                  <a:schemeClr val="tx1"/>
                </a:solidFill>
                <a:latin typeface="+mj-lt"/>
              </a:rPr>
              <a:t>manipulation</a:t>
            </a:r>
          </a:p>
          <a:p>
            <a:pPr lvl="1"/>
            <a:r>
              <a:rPr lang="en-US" sz="1800" dirty="0" smtClean="0">
                <a:solidFill>
                  <a:schemeClr val="tx1"/>
                </a:solidFill>
                <a:latin typeface="+mj-lt"/>
              </a:rPr>
              <a:t>event handling</a:t>
            </a:r>
          </a:p>
          <a:p>
            <a:pPr lvl="1"/>
            <a:r>
              <a:rPr lang="en-US" sz="1800" dirty="0" smtClean="0">
                <a:solidFill>
                  <a:schemeClr val="tx1"/>
                </a:solidFill>
                <a:latin typeface="+mj-lt"/>
              </a:rPr>
              <a:t>manual </a:t>
            </a:r>
            <a:r>
              <a:rPr lang="en-US" sz="1800" dirty="0">
                <a:solidFill>
                  <a:schemeClr val="tx1"/>
                </a:solidFill>
                <a:latin typeface="+mj-lt"/>
              </a:rPr>
              <a:t>DOM </a:t>
            </a:r>
            <a:r>
              <a:rPr lang="en-US" sz="1800" dirty="0" smtClean="0">
                <a:solidFill>
                  <a:schemeClr val="tx1"/>
                </a:solidFill>
                <a:latin typeface="+mj-lt"/>
              </a:rPr>
              <a:t>updating</a:t>
            </a:r>
          </a:p>
          <a:p>
            <a:r>
              <a:rPr lang="en-US" sz="2200" dirty="0" smtClean="0">
                <a:solidFill>
                  <a:schemeClr val="tx1"/>
                </a:solidFill>
                <a:latin typeface="+mj-lt"/>
              </a:rPr>
              <a:t>VDOM is </a:t>
            </a:r>
            <a:r>
              <a:rPr lang="en-US" sz="2200" dirty="0">
                <a:solidFill>
                  <a:schemeClr val="tx1"/>
                </a:solidFill>
                <a:latin typeface="+mj-lt"/>
              </a:rPr>
              <a:t>usually associated with React elements </a:t>
            </a:r>
            <a:endParaRPr lang="en-US" sz="2200" dirty="0" smtClean="0">
              <a:solidFill>
                <a:schemeClr val="tx1"/>
              </a:solidFill>
              <a:latin typeface="+mj-lt"/>
            </a:endParaRPr>
          </a:p>
          <a:p>
            <a:r>
              <a:rPr lang="en-US" sz="2200" dirty="0" smtClean="0">
                <a:solidFill>
                  <a:schemeClr val="tx1"/>
                </a:solidFill>
                <a:latin typeface="+mj-lt"/>
              </a:rPr>
              <a:t>React internal objects “fiber” hold the additional information about the component tree </a:t>
            </a:r>
            <a:r>
              <a:rPr lang="en-US" sz="1600" dirty="0" smtClean="0">
                <a:solidFill>
                  <a:schemeClr val="tx1"/>
                </a:solidFill>
                <a:latin typeface="+mj-lt"/>
              </a:rPr>
              <a:t>[React Fiber more details: </a:t>
            </a:r>
            <a:r>
              <a:rPr lang="en-US" sz="1600" dirty="0">
                <a:solidFill>
                  <a:schemeClr val="tx1"/>
                </a:solidFill>
                <a:latin typeface="+mj-lt"/>
              </a:rPr>
              <a:t>https://</a:t>
            </a:r>
            <a:r>
              <a:rPr lang="en-US" sz="1600" dirty="0" smtClean="0">
                <a:solidFill>
                  <a:schemeClr val="tx1"/>
                </a:solidFill>
                <a:latin typeface="+mj-lt"/>
              </a:rPr>
              <a:t>github.com/acdlite/react-fiber-architecture]</a:t>
            </a:r>
            <a:endParaRPr lang="en-US" sz="1600" dirty="0">
              <a:solidFill>
                <a:schemeClr val="tx1"/>
              </a:solidFill>
              <a:latin typeface="+mj-lt"/>
            </a:endParaRPr>
          </a:p>
        </p:txBody>
      </p:sp>
    </p:spTree>
    <p:extLst>
      <p:ext uri="{BB962C8B-B14F-4D97-AF65-F5344CB8AC3E}">
        <p14:creationId xmlns:p14="http://schemas.microsoft.com/office/powerpoint/2010/main" val="15128659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Virtual DOM</a:t>
            </a:r>
          </a:p>
        </p:txBody>
      </p:sp>
      <p:sp>
        <p:nvSpPr>
          <p:cNvPr id="6" name="Content Placeholder 2"/>
          <p:cNvSpPr>
            <a:spLocks noGrp="1"/>
          </p:cNvSpPr>
          <p:nvPr>
            <p:ph idx="1"/>
          </p:nvPr>
        </p:nvSpPr>
        <p:spPr>
          <a:xfrm>
            <a:off x="-8352" y="914400"/>
            <a:ext cx="9152351" cy="5638800"/>
          </a:xfrm>
        </p:spPr>
        <p:txBody>
          <a:bodyPr/>
          <a:lstStyle/>
          <a:p>
            <a:r>
              <a:rPr lang="en-US" sz="2200" dirty="0" smtClean="0">
                <a:solidFill>
                  <a:schemeClr val="tx1"/>
                </a:solidFill>
                <a:latin typeface="+mj-lt"/>
              </a:rPr>
              <a:t>Shadow DOM </a:t>
            </a:r>
            <a:endParaRPr lang="en-US" sz="2200" dirty="0">
              <a:solidFill>
                <a:schemeClr val="tx1"/>
              </a:solidFill>
              <a:latin typeface="+mj-lt"/>
            </a:endParaRPr>
          </a:p>
          <a:p>
            <a:pPr lvl="1"/>
            <a:r>
              <a:rPr lang="en-US" sz="2000" dirty="0">
                <a:solidFill>
                  <a:schemeClr val="tx1"/>
                </a:solidFill>
                <a:latin typeface="+mj-lt"/>
              </a:rPr>
              <a:t>The Shadow DOM is a browser technology </a:t>
            </a:r>
            <a:endParaRPr lang="en-US" sz="2000" dirty="0" smtClean="0">
              <a:solidFill>
                <a:schemeClr val="tx1"/>
              </a:solidFill>
              <a:latin typeface="+mj-lt"/>
            </a:endParaRPr>
          </a:p>
          <a:p>
            <a:pPr lvl="1"/>
            <a:r>
              <a:rPr lang="en-US" sz="2000" dirty="0" smtClean="0">
                <a:solidFill>
                  <a:schemeClr val="tx1"/>
                </a:solidFill>
                <a:latin typeface="+mj-lt"/>
              </a:rPr>
              <a:t>primarily designed </a:t>
            </a:r>
            <a:r>
              <a:rPr lang="en-US" sz="2000" dirty="0">
                <a:solidFill>
                  <a:schemeClr val="tx1"/>
                </a:solidFill>
                <a:latin typeface="+mj-lt"/>
              </a:rPr>
              <a:t>for scoping variables and CSS in web </a:t>
            </a:r>
            <a:r>
              <a:rPr lang="en-US" sz="2000" dirty="0" smtClean="0">
                <a:solidFill>
                  <a:schemeClr val="tx1"/>
                </a:solidFill>
                <a:latin typeface="+mj-lt"/>
              </a:rPr>
              <a:t>components</a:t>
            </a:r>
            <a:endParaRPr lang="en-US" sz="2000" dirty="0">
              <a:solidFill>
                <a:schemeClr val="tx1"/>
              </a:solidFill>
              <a:latin typeface="+mj-lt"/>
            </a:endParaRPr>
          </a:p>
          <a:p>
            <a:r>
              <a:rPr lang="en-US" sz="2200" dirty="0" smtClean="0">
                <a:solidFill>
                  <a:schemeClr val="tx1"/>
                </a:solidFill>
                <a:latin typeface="+mj-lt"/>
              </a:rPr>
              <a:t>More differences between Shadow DOM and Virtual DOM</a:t>
            </a:r>
          </a:p>
          <a:p>
            <a:endParaRPr lang="en-US" sz="2400" dirty="0" smtClean="0">
              <a:solidFill>
                <a:schemeClr val="tx1"/>
              </a:solidFill>
              <a:latin typeface="+mj-lt"/>
            </a:endParaRPr>
          </a:p>
          <a:p>
            <a:endParaRPr lang="en-US" sz="2400" dirty="0" smtClean="0">
              <a:solidFill>
                <a:schemeClr val="tx1"/>
              </a:solidFill>
              <a:latin typeface="+mj-lt"/>
            </a:endParaRPr>
          </a:p>
          <a:p>
            <a:pPr lvl="1"/>
            <a:endParaRPr lang="en-US" sz="2000" dirty="0" smtClean="0">
              <a:solidFill>
                <a:schemeClr val="tx1"/>
              </a:solidFill>
              <a:latin typeface="+mj-lt"/>
            </a:endParaRPr>
          </a:p>
          <a:p>
            <a:pPr lvl="1"/>
            <a:endParaRPr lang="en-US" sz="2000" dirty="0">
              <a:solidFill>
                <a:schemeClr val="tx1"/>
              </a:solidFill>
              <a:latin typeface="+mj-lt"/>
            </a:endParaRPr>
          </a:p>
          <a:p>
            <a:pPr lvl="1"/>
            <a:endParaRPr lang="en-US" sz="2000" dirty="0" smtClean="0">
              <a:solidFill>
                <a:schemeClr val="tx1"/>
              </a:solidFill>
              <a:latin typeface="+mj-lt"/>
            </a:endParaRPr>
          </a:p>
          <a:p>
            <a:pPr lvl="1"/>
            <a:endParaRPr lang="en-US" sz="2000" dirty="0">
              <a:solidFill>
                <a:schemeClr val="tx1"/>
              </a:solidFill>
              <a:latin typeface="+mj-lt"/>
            </a:endParaRPr>
          </a:p>
          <a:p>
            <a:pPr lvl="1"/>
            <a:endParaRPr lang="en-US" sz="2000" dirty="0" smtClean="0">
              <a:solidFill>
                <a:schemeClr val="tx1"/>
              </a:solidFill>
              <a:latin typeface="+mj-lt"/>
            </a:endParaRPr>
          </a:p>
          <a:p>
            <a:pPr lvl="1"/>
            <a:endParaRPr lang="en-US" sz="2000" dirty="0">
              <a:solidFill>
                <a:schemeClr val="tx1"/>
              </a:solidFill>
              <a:latin typeface="+mj-lt"/>
            </a:endParaRPr>
          </a:p>
          <a:p>
            <a:pPr lvl="1"/>
            <a:endParaRPr lang="en-US" sz="2000" dirty="0" smtClean="0">
              <a:solidFill>
                <a:schemeClr val="tx1"/>
              </a:solidFill>
              <a:latin typeface="+mj-lt"/>
            </a:endParaRPr>
          </a:p>
          <a:p>
            <a:pPr marL="457200" lvl="1" indent="0">
              <a:buNone/>
            </a:pPr>
            <a:r>
              <a:rPr lang="en-US" sz="2000" dirty="0" smtClean="0">
                <a:solidFill>
                  <a:schemeClr val="tx1"/>
                </a:solidFill>
                <a:latin typeface="+mj-lt"/>
              </a:rPr>
              <a:t>[</a:t>
            </a:r>
            <a:r>
              <a:rPr lang="en-US" sz="1600" dirty="0" smtClean="0">
                <a:solidFill>
                  <a:schemeClr val="tx1"/>
                </a:solidFill>
                <a:latin typeface="+mj-lt"/>
              </a:rPr>
              <a:t>Source: https://</a:t>
            </a:r>
            <a:r>
              <a:rPr lang="en-US" sz="1600" dirty="0">
                <a:solidFill>
                  <a:schemeClr val="tx1"/>
                </a:solidFill>
                <a:latin typeface="+mj-lt"/>
              </a:rPr>
              <a:t>www.geeksforgeeks.org/what-is-the-difference-between-shadowdom-and-virtualdom</a:t>
            </a:r>
            <a:r>
              <a:rPr lang="en-US" sz="1600" dirty="0" smtClean="0">
                <a:solidFill>
                  <a:schemeClr val="tx1"/>
                </a:solidFill>
                <a:latin typeface="+mj-lt"/>
              </a:rPr>
              <a:t>/]</a:t>
            </a:r>
            <a:endParaRPr lang="en-US" sz="2000" dirty="0" smtClean="0">
              <a:solidFill>
                <a:schemeClr val="tx1"/>
              </a:solidFill>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4054479888"/>
              </p:ext>
            </p:extLst>
          </p:nvPr>
        </p:nvGraphicFramePr>
        <p:xfrm>
          <a:off x="152400" y="2438400"/>
          <a:ext cx="8720138" cy="3803803"/>
        </p:xfrm>
        <a:graphic>
          <a:graphicData uri="http://schemas.openxmlformats.org/drawingml/2006/table">
            <a:tbl>
              <a:tblPr firstRow="1" firstCol="1" bandRow="1">
                <a:tableStyleId>{46F890A9-2807-4EBB-B81D-B2AA78EC7F39}</a:tableStyleId>
              </a:tblPr>
              <a:tblGrid>
                <a:gridCol w="4360069"/>
                <a:gridCol w="4360069"/>
              </a:tblGrid>
              <a:tr h="343098">
                <a:tc>
                  <a:txBody>
                    <a:bodyPr/>
                    <a:lstStyle/>
                    <a:p>
                      <a:pPr algn="ctr">
                        <a:lnSpc>
                          <a:spcPct val="107000"/>
                        </a:lnSpc>
                        <a:spcAft>
                          <a:spcPts val="0"/>
                        </a:spcAft>
                      </a:pPr>
                      <a:r>
                        <a:rPr lang="en-IN" sz="2200" dirty="0">
                          <a:solidFill>
                            <a:schemeClr val="bg1"/>
                          </a:solidFill>
                          <a:latin typeface="+mj-lt"/>
                          <a:ea typeface="+mn-ea"/>
                          <a:cs typeface="+mn-cs"/>
                        </a:rPr>
                        <a:t> Virtual DOM</a:t>
                      </a:r>
                    </a:p>
                  </a:txBody>
                  <a:tcPr marL="68580" marR="68580" marT="0" marB="0"/>
                </a:tc>
                <a:tc>
                  <a:txBody>
                    <a:bodyPr/>
                    <a:lstStyle/>
                    <a:p>
                      <a:pPr marL="0" algn="ctr" defTabSz="914400" rtl="0" eaLnBrk="1" latinLnBrk="0" hangingPunct="1">
                        <a:lnSpc>
                          <a:spcPct val="107000"/>
                        </a:lnSpc>
                        <a:spcAft>
                          <a:spcPts val="0"/>
                        </a:spcAft>
                      </a:pPr>
                      <a:r>
                        <a:rPr lang="en-IN" sz="2200" b="1" kern="1200" dirty="0" smtClean="0">
                          <a:solidFill>
                            <a:schemeClr val="bg1"/>
                          </a:solidFill>
                          <a:latin typeface="+mj-lt"/>
                          <a:ea typeface="+mn-ea"/>
                          <a:cs typeface="+mn-cs"/>
                        </a:rPr>
                        <a:t>Shadow </a:t>
                      </a:r>
                      <a:r>
                        <a:rPr lang="en-IN" sz="2200" b="1" kern="1200" dirty="0">
                          <a:solidFill>
                            <a:schemeClr val="bg1"/>
                          </a:solidFill>
                          <a:latin typeface="+mj-lt"/>
                          <a:ea typeface="+mn-ea"/>
                          <a:cs typeface="+mn-cs"/>
                        </a:rPr>
                        <a:t>DOM</a:t>
                      </a:r>
                    </a:p>
                  </a:txBody>
                  <a:tcPr marL="68580" marR="68580" marT="0" marB="0"/>
                </a:tc>
              </a:tr>
              <a:tr h="343098">
                <a:tc>
                  <a:txBody>
                    <a:bodyPr/>
                    <a:lstStyle/>
                    <a:p>
                      <a:pPr>
                        <a:lnSpc>
                          <a:spcPct val="107000"/>
                        </a:lnSpc>
                        <a:spcAft>
                          <a:spcPts val="0"/>
                        </a:spcAft>
                      </a:pPr>
                      <a:r>
                        <a:rPr lang="en-IN" sz="1800" b="0" kern="1200" dirty="0">
                          <a:solidFill>
                            <a:schemeClr val="tx1"/>
                          </a:solidFill>
                          <a:latin typeface="+mj-lt"/>
                          <a:ea typeface="+mn-ea"/>
                          <a:cs typeface="+mn-cs"/>
                        </a:rPr>
                        <a:t>It revolves around solving performance issues</a:t>
                      </a:r>
                      <a:r>
                        <a:rPr lang="en-IN" sz="1800" b="0" dirty="0">
                          <a:solidFill>
                            <a:schemeClr val="tx1"/>
                          </a:solidFill>
                          <a:latin typeface="+mj-lt"/>
                          <a:cs typeface="+mn-cs"/>
                        </a:rPr>
                        <a:t>.</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revolves around the concept of encapsulation.</a:t>
                      </a:r>
                    </a:p>
                  </a:txBody>
                  <a:tcPr marL="68580" marR="68580" marT="0" marB="0"/>
                </a:tc>
              </a:tr>
              <a:tr h="343098">
                <a:tc>
                  <a:txBody>
                    <a:bodyPr/>
                    <a:lstStyle/>
                    <a:p>
                      <a:pPr>
                        <a:lnSpc>
                          <a:spcPct val="107000"/>
                        </a:lnSpc>
                        <a:spcAft>
                          <a:spcPts val="0"/>
                        </a:spcAft>
                      </a:pPr>
                      <a:r>
                        <a:rPr lang="en-IN" sz="1800" b="0" dirty="0">
                          <a:solidFill>
                            <a:schemeClr val="tx1"/>
                          </a:solidFill>
                          <a:latin typeface="+mj-lt"/>
                          <a:cs typeface="+mn-cs"/>
                        </a:rPr>
                        <a:t>It is a complete representation of an actual DOM.</a:t>
                      </a:r>
                    </a:p>
                  </a:txBody>
                  <a:tcPr marL="68580" marR="68580" marT="0" marB="0"/>
                </a:tc>
                <a:tc>
                  <a:txBody>
                    <a:bodyPr/>
                    <a:lstStyle/>
                    <a:p>
                      <a:pPr>
                        <a:lnSpc>
                          <a:spcPct val="107000"/>
                        </a:lnSpc>
                        <a:spcAft>
                          <a:spcPts val="0"/>
                        </a:spcAft>
                      </a:pPr>
                      <a:r>
                        <a:rPr lang="en-IN" sz="1800" b="0">
                          <a:solidFill>
                            <a:schemeClr val="tx1"/>
                          </a:solidFill>
                          <a:latin typeface="+mj-lt"/>
                          <a:cs typeface="+mn-cs"/>
                        </a:rPr>
                        <a:t>It is not a complete representation of the entire DOM.</a:t>
                      </a:r>
                    </a:p>
                  </a:txBody>
                  <a:tcPr marL="68580" marR="68580" marT="0" marB="0"/>
                </a:tc>
              </a:tr>
              <a:tr h="704353">
                <a:tc>
                  <a:txBody>
                    <a:bodyPr/>
                    <a:lstStyle/>
                    <a:p>
                      <a:pPr>
                        <a:lnSpc>
                          <a:spcPct val="107000"/>
                        </a:lnSpc>
                        <a:spcAft>
                          <a:spcPts val="0"/>
                        </a:spcAft>
                      </a:pPr>
                      <a:r>
                        <a:rPr lang="en-IN" sz="1800" b="0" dirty="0">
                          <a:solidFill>
                            <a:schemeClr val="tx1"/>
                          </a:solidFill>
                          <a:latin typeface="+mj-lt"/>
                          <a:cs typeface="+mn-cs"/>
                        </a:rPr>
                        <a:t>It groups together several changes and does a single re-render instead of many small ones.</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adds a </a:t>
                      </a:r>
                      <a:r>
                        <a:rPr lang="en-IN" sz="1800" b="0" dirty="0" err="1">
                          <a:solidFill>
                            <a:schemeClr val="tx1"/>
                          </a:solidFill>
                          <a:latin typeface="+mj-lt"/>
                          <a:cs typeface="+mn-cs"/>
                        </a:rPr>
                        <a:t>subtree</a:t>
                      </a:r>
                      <a:r>
                        <a:rPr lang="en-IN" sz="1800" b="0" dirty="0">
                          <a:solidFill>
                            <a:schemeClr val="tx1"/>
                          </a:solidFill>
                          <a:latin typeface="+mj-lt"/>
                          <a:cs typeface="+mn-cs"/>
                        </a:rPr>
                        <a:t> of DOM elements into the rendering of a document, instead of adding it to the main document’s DOM tree.</a:t>
                      </a:r>
                    </a:p>
                  </a:txBody>
                  <a:tcPr marL="68580" marR="68580" marT="0" marB="0"/>
                </a:tc>
              </a:tr>
              <a:tr h="704353">
                <a:tc>
                  <a:txBody>
                    <a:bodyPr/>
                    <a:lstStyle/>
                    <a:p>
                      <a:pPr>
                        <a:lnSpc>
                          <a:spcPct val="107000"/>
                        </a:lnSpc>
                        <a:spcAft>
                          <a:spcPts val="0"/>
                        </a:spcAft>
                      </a:pPr>
                      <a:r>
                        <a:rPr lang="en-IN" sz="1800" b="0" dirty="0">
                          <a:solidFill>
                            <a:schemeClr val="tx1"/>
                          </a:solidFill>
                          <a:latin typeface="+mj-lt"/>
                          <a:cs typeface="+mn-cs"/>
                        </a:rPr>
                        <a:t>It creates a copy of the whole DOM object.</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creates small pieces of the DOM object having their own, isolated scope.</a:t>
                      </a:r>
                    </a:p>
                  </a:txBody>
                  <a:tcPr marL="68580" marR="68580" marT="0" marB="0"/>
                </a:tc>
              </a:tr>
              <a:tr h="343098">
                <a:tc>
                  <a:txBody>
                    <a:bodyPr/>
                    <a:lstStyle/>
                    <a:p>
                      <a:pPr>
                        <a:lnSpc>
                          <a:spcPct val="107000"/>
                        </a:lnSpc>
                        <a:spcAft>
                          <a:spcPts val="0"/>
                        </a:spcAft>
                      </a:pPr>
                      <a:r>
                        <a:rPr lang="en-IN" sz="1800" b="0" dirty="0">
                          <a:solidFill>
                            <a:schemeClr val="tx1"/>
                          </a:solidFill>
                          <a:latin typeface="+mj-lt"/>
                          <a:cs typeface="+mn-cs"/>
                        </a:rPr>
                        <a:t>It does not isolate the DOM.</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isolates the DOM.</a:t>
                      </a:r>
                    </a:p>
                  </a:txBody>
                  <a:tcPr marL="68580" marR="68580" marT="0" marB="0"/>
                </a:tc>
              </a:tr>
              <a:tr h="343098">
                <a:tc>
                  <a:txBody>
                    <a:bodyPr/>
                    <a:lstStyle/>
                    <a:p>
                      <a:pPr>
                        <a:lnSpc>
                          <a:spcPct val="107000"/>
                        </a:lnSpc>
                        <a:spcAft>
                          <a:spcPts val="0"/>
                        </a:spcAft>
                      </a:pPr>
                      <a:r>
                        <a:rPr lang="en-IN" sz="1800" b="0" dirty="0">
                          <a:solidFill>
                            <a:schemeClr val="tx1"/>
                          </a:solidFill>
                          <a:latin typeface="+mj-lt"/>
                          <a:cs typeface="+mn-cs"/>
                        </a:rPr>
                        <a:t>It does not help with CSS scoping.</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helps with CSS scoping.</a:t>
                      </a:r>
                    </a:p>
                  </a:txBody>
                  <a:tcPr marL="68580" marR="68580" marT="0" marB="0"/>
                </a:tc>
              </a:tr>
            </a:tbl>
          </a:graphicData>
        </a:graphic>
      </p:graphicFrame>
    </p:spTree>
    <p:extLst>
      <p:ext uri="{BB962C8B-B14F-4D97-AF65-F5344CB8AC3E}">
        <p14:creationId xmlns:p14="http://schemas.microsoft.com/office/powerpoint/2010/main" val="12550539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Elements</a:t>
            </a: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React DOM is </a:t>
            </a:r>
            <a:r>
              <a:rPr lang="en-US" sz="2200" dirty="0" smtClean="0">
                <a:solidFill>
                  <a:schemeClr val="tx1"/>
                </a:solidFill>
                <a:latin typeface="+mj-lt"/>
              </a:rPr>
              <a:t>made up </a:t>
            </a:r>
            <a:r>
              <a:rPr lang="en-US" sz="2200" dirty="0">
                <a:solidFill>
                  <a:schemeClr val="tx1"/>
                </a:solidFill>
                <a:latin typeface="+mj-lt"/>
              </a:rPr>
              <a:t>of </a:t>
            </a:r>
            <a:r>
              <a:rPr lang="en-US" sz="2200" dirty="0" smtClean="0">
                <a:solidFill>
                  <a:schemeClr val="tx1"/>
                </a:solidFill>
                <a:latin typeface="+mj-lt"/>
              </a:rPr>
              <a:t>React</a:t>
            </a:r>
          </a:p>
          <a:p>
            <a:r>
              <a:rPr lang="en-US" sz="2000" dirty="0">
                <a:solidFill>
                  <a:schemeClr val="tx1"/>
                </a:solidFill>
                <a:latin typeface="+mj-lt"/>
              </a:rPr>
              <a:t>React elements are the </a:t>
            </a:r>
            <a:r>
              <a:rPr lang="en-US" sz="2000" dirty="0" smtClean="0">
                <a:solidFill>
                  <a:schemeClr val="tx1"/>
                </a:solidFill>
                <a:latin typeface="+mj-lt"/>
              </a:rPr>
              <a:t>instructions for </a:t>
            </a:r>
            <a:r>
              <a:rPr lang="en-US" sz="2000" dirty="0">
                <a:solidFill>
                  <a:schemeClr val="tx1"/>
                </a:solidFill>
                <a:latin typeface="+mj-lt"/>
              </a:rPr>
              <a:t>how the browser DOM should be </a:t>
            </a:r>
            <a:r>
              <a:rPr lang="en-US" sz="2000" dirty="0" smtClean="0">
                <a:solidFill>
                  <a:schemeClr val="tx1"/>
                </a:solidFill>
                <a:latin typeface="+mj-lt"/>
              </a:rPr>
              <a:t>created</a:t>
            </a:r>
          </a:p>
          <a:p>
            <a:r>
              <a:rPr lang="en-US" sz="2000" dirty="0" smtClean="0">
                <a:solidFill>
                  <a:schemeClr val="tx1"/>
                </a:solidFill>
                <a:latin typeface="+mj-lt"/>
              </a:rPr>
              <a:t>Create a React element</a:t>
            </a:r>
          </a:p>
          <a:p>
            <a:endParaRPr lang="en-US" sz="2000" dirty="0">
              <a:solidFill>
                <a:schemeClr val="tx1"/>
              </a:solidFill>
              <a:latin typeface="+mj-lt"/>
            </a:endParaRPr>
          </a:p>
          <a:p>
            <a:pPr lvl="1"/>
            <a:r>
              <a:rPr lang="en-US" sz="1600" dirty="0">
                <a:solidFill>
                  <a:schemeClr val="tx1"/>
                </a:solidFill>
                <a:latin typeface="+mj-lt"/>
              </a:rPr>
              <a:t>first argument defines the type of </a:t>
            </a:r>
            <a:r>
              <a:rPr lang="en-US" sz="1600" dirty="0" smtClean="0">
                <a:solidFill>
                  <a:schemeClr val="tx1"/>
                </a:solidFill>
                <a:latin typeface="+mj-lt"/>
              </a:rPr>
              <a:t>element</a:t>
            </a:r>
          </a:p>
          <a:p>
            <a:pPr lvl="1"/>
            <a:r>
              <a:rPr lang="en-US" sz="1600" dirty="0" smtClean="0">
                <a:solidFill>
                  <a:schemeClr val="tx1"/>
                </a:solidFill>
                <a:latin typeface="+mj-lt"/>
              </a:rPr>
              <a:t>second </a:t>
            </a:r>
            <a:r>
              <a:rPr lang="en-US" sz="1600" dirty="0">
                <a:solidFill>
                  <a:schemeClr val="tx1"/>
                </a:solidFill>
                <a:latin typeface="+mj-lt"/>
              </a:rPr>
              <a:t>argument represents the element’s properties</a:t>
            </a:r>
          </a:p>
          <a:p>
            <a:pPr lvl="1"/>
            <a:r>
              <a:rPr lang="en-US" sz="1600" dirty="0">
                <a:solidFill>
                  <a:schemeClr val="tx1"/>
                </a:solidFill>
                <a:latin typeface="+mj-lt"/>
              </a:rPr>
              <a:t>third argument represents the </a:t>
            </a:r>
            <a:r>
              <a:rPr lang="en-US" sz="1600" dirty="0" smtClean="0">
                <a:solidFill>
                  <a:schemeClr val="tx1"/>
                </a:solidFill>
                <a:latin typeface="+mj-lt"/>
              </a:rPr>
              <a:t>element’s children</a:t>
            </a:r>
          </a:p>
          <a:p>
            <a:endParaRPr lang="en-US" sz="2000" dirty="0" smtClean="0">
              <a:solidFill>
                <a:schemeClr val="tx1"/>
              </a:solidFill>
              <a:latin typeface="+mj-lt"/>
            </a:endParaRPr>
          </a:p>
          <a:p>
            <a:endParaRPr lang="en-US" sz="2000" dirty="0">
              <a:solidFill>
                <a:schemeClr val="tx1"/>
              </a:solidFill>
              <a:latin typeface="+mj-lt"/>
            </a:endParaRPr>
          </a:p>
          <a:p>
            <a:endParaRPr lang="en-US" sz="20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838200" y="2133600"/>
            <a:ext cx="3965222" cy="381000"/>
          </a:xfrm>
          <a:prstGeom prst="rect">
            <a:avLst/>
          </a:prstGeom>
        </p:spPr>
      </p:pic>
      <p:pic>
        <p:nvPicPr>
          <p:cNvPr id="10" name="Picture 9"/>
          <p:cNvPicPr>
            <a:picLocks noChangeAspect="1"/>
          </p:cNvPicPr>
          <p:nvPr/>
        </p:nvPicPr>
        <p:blipFill>
          <a:blip r:embed="rId3"/>
          <a:stretch>
            <a:fillRect/>
          </a:stretch>
        </p:blipFill>
        <p:spPr>
          <a:xfrm>
            <a:off x="140934" y="3765199"/>
            <a:ext cx="9003065" cy="1508174"/>
          </a:xfrm>
          <a:prstGeom prst="rect">
            <a:avLst/>
          </a:prstGeom>
        </p:spPr>
      </p:pic>
    </p:spTree>
    <p:extLst>
      <p:ext uri="{BB962C8B-B14F-4D97-AF65-F5344CB8AC3E}">
        <p14:creationId xmlns:p14="http://schemas.microsoft.com/office/powerpoint/2010/main" val="3391125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ReactDOM</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ReactDOM contains the tools necessary to render React elements in the </a:t>
            </a:r>
            <a:r>
              <a:rPr lang="en-US" sz="2200" dirty="0" smtClean="0">
                <a:solidFill>
                  <a:schemeClr val="tx1"/>
                </a:solidFill>
                <a:latin typeface="+mj-lt"/>
              </a:rPr>
              <a:t>browser</a:t>
            </a:r>
          </a:p>
          <a:p>
            <a:r>
              <a:rPr lang="en-US" sz="2000" dirty="0">
                <a:solidFill>
                  <a:schemeClr val="tx1"/>
                </a:solidFill>
                <a:latin typeface="+mj-lt"/>
              </a:rPr>
              <a:t>ReactDOM is where we will find the render method as well as the </a:t>
            </a:r>
            <a:r>
              <a:rPr lang="en-US" sz="2000" dirty="0" err="1" smtClean="0">
                <a:solidFill>
                  <a:schemeClr val="tx1"/>
                </a:solidFill>
                <a:latin typeface="+mj-lt"/>
              </a:rPr>
              <a:t>renderToString</a:t>
            </a:r>
            <a:r>
              <a:rPr lang="en-US" sz="2000" dirty="0" smtClean="0">
                <a:solidFill>
                  <a:schemeClr val="tx1"/>
                </a:solidFill>
                <a:latin typeface="+mj-lt"/>
              </a:rPr>
              <a:t> and </a:t>
            </a:r>
            <a:r>
              <a:rPr lang="en-US" sz="2000" dirty="0" err="1">
                <a:solidFill>
                  <a:schemeClr val="tx1"/>
                </a:solidFill>
                <a:latin typeface="+mj-lt"/>
              </a:rPr>
              <a:t>renderToStaticMarkup</a:t>
            </a:r>
            <a:r>
              <a:rPr lang="en-US" sz="2000" dirty="0">
                <a:solidFill>
                  <a:schemeClr val="tx1"/>
                </a:solidFill>
                <a:latin typeface="+mj-lt"/>
              </a:rPr>
              <a:t> methods</a:t>
            </a:r>
            <a:endParaRPr lang="en-US" sz="2000" dirty="0" smtClean="0">
              <a:solidFill>
                <a:schemeClr val="tx1"/>
              </a:solidFill>
              <a:latin typeface="+mj-lt"/>
            </a:endParaRPr>
          </a:p>
          <a:p>
            <a:r>
              <a:rPr lang="en-US" sz="2000" dirty="0" smtClean="0">
                <a:solidFill>
                  <a:schemeClr val="tx1"/>
                </a:solidFill>
                <a:latin typeface="+mj-lt"/>
              </a:rPr>
              <a:t>Children</a:t>
            </a:r>
          </a:p>
          <a:p>
            <a:pPr lvl="1"/>
            <a:endParaRPr lang="en-US" sz="1600" dirty="0" smtClean="0">
              <a:solidFill>
                <a:schemeClr val="tx1"/>
              </a:solidFill>
              <a:latin typeface="+mj-lt"/>
            </a:endParaRPr>
          </a:p>
          <a:p>
            <a:endParaRPr lang="en-US" sz="2000" dirty="0">
              <a:solidFill>
                <a:schemeClr val="tx1"/>
              </a:solidFill>
              <a:latin typeface="+mj-lt"/>
            </a:endParaRPr>
          </a:p>
          <a:p>
            <a:endParaRPr lang="en-US" sz="20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762000" y="3048000"/>
            <a:ext cx="7867650" cy="2686050"/>
          </a:xfrm>
          <a:prstGeom prst="rect">
            <a:avLst/>
          </a:prstGeom>
        </p:spPr>
      </p:pic>
    </p:spTree>
    <p:extLst>
      <p:ext uri="{BB962C8B-B14F-4D97-AF65-F5344CB8AC3E}">
        <p14:creationId xmlns:p14="http://schemas.microsoft.com/office/powerpoint/2010/main" val="20449149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ReactDOM</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ReactDOM contains the tools necessary to render React elements in the </a:t>
            </a:r>
            <a:r>
              <a:rPr lang="en-US" sz="2200" dirty="0" smtClean="0">
                <a:solidFill>
                  <a:schemeClr val="tx1"/>
                </a:solidFill>
                <a:latin typeface="+mj-lt"/>
              </a:rPr>
              <a:t>browser</a:t>
            </a:r>
          </a:p>
          <a:p>
            <a:r>
              <a:rPr lang="en-US" sz="2000" dirty="0">
                <a:solidFill>
                  <a:schemeClr val="tx1"/>
                </a:solidFill>
                <a:latin typeface="+mj-lt"/>
              </a:rPr>
              <a:t>ReactDOM is where we will find the render method as well as the </a:t>
            </a:r>
            <a:r>
              <a:rPr lang="en-US" sz="2000" dirty="0" err="1" smtClean="0">
                <a:solidFill>
                  <a:schemeClr val="tx1"/>
                </a:solidFill>
                <a:latin typeface="+mj-lt"/>
              </a:rPr>
              <a:t>renderToString</a:t>
            </a:r>
            <a:r>
              <a:rPr lang="en-US" sz="2000" dirty="0" smtClean="0">
                <a:solidFill>
                  <a:schemeClr val="tx1"/>
                </a:solidFill>
                <a:latin typeface="+mj-lt"/>
              </a:rPr>
              <a:t> and </a:t>
            </a:r>
            <a:r>
              <a:rPr lang="en-US" sz="2000" dirty="0" err="1">
                <a:solidFill>
                  <a:schemeClr val="tx1"/>
                </a:solidFill>
                <a:latin typeface="+mj-lt"/>
              </a:rPr>
              <a:t>renderToStaticMarkup</a:t>
            </a:r>
            <a:r>
              <a:rPr lang="en-US" sz="2000" dirty="0">
                <a:solidFill>
                  <a:schemeClr val="tx1"/>
                </a:solidFill>
                <a:latin typeface="+mj-lt"/>
              </a:rPr>
              <a:t> methods</a:t>
            </a:r>
            <a:endParaRPr lang="en-US" sz="2000" dirty="0" smtClean="0">
              <a:solidFill>
                <a:schemeClr val="tx1"/>
              </a:solidFill>
              <a:latin typeface="+mj-lt"/>
            </a:endParaRPr>
          </a:p>
          <a:p>
            <a:r>
              <a:rPr lang="en-US" sz="2000" dirty="0" smtClean="0">
                <a:solidFill>
                  <a:schemeClr val="tx1"/>
                </a:solidFill>
                <a:latin typeface="+mj-lt"/>
              </a:rPr>
              <a:t>Children</a:t>
            </a:r>
          </a:p>
          <a:p>
            <a:pPr lvl="1"/>
            <a:endParaRPr lang="en-US" sz="1600" dirty="0" smtClean="0">
              <a:solidFill>
                <a:schemeClr val="tx1"/>
              </a:solidFill>
              <a:latin typeface="+mj-lt"/>
            </a:endParaRPr>
          </a:p>
          <a:p>
            <a:endParaRPr lang="en-US" sz="2000" dirty="0">
              <a:solidFill>
                <a:schemeClr val="tx1"/>
              </a:solidFill>
              <a:latin typeface="+mj-lt"/>
            </a:endParaRPr>
          </a:p>
          <a:p>
            <a:endParaRPr lang="en-US" sz="20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762000" y="3048000"/>
            <a:ext cx="7867650" cy="2686050"/>
          </a:xfrm>
          <a:prstGeom prst="rect">
            <a:avLst/>
          </a:prstGeom>
        </p:spPr>
      </p:pic>
    </p:spTree>
    <p:extLst>
      <p:ext uri="{BB962C8B-B14F-4D97-AF65-F5344CB8AC3E}">
        <p14:creationId xmlns:p14="http://schemas.microsoft.com/office/powerpoint/2010/main" val="1785153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Overview</a:t>
            </a:r>
            <a:endParaRPr lang="en-US" sz="3200" b="1" dirty="0">
              <a:solidFill>
                <a:srgbClr val="FBEF03"/>
              </a:solidFill>
              <a:latin typeface="+mj-lt"/>
            </a:endParaRPr>
          </a:p>
        </p:txBody>
      </p:sp>
      <p:sp>
        <p:nvSpPr>
          <p:cNvPr id="4" name="TextBox 3"/>
          <p:cNvSpPr txBox="1"/>
          <p:nvPr/>
        </p:nvSpPr>
        <p:spPr>
          <a:xfrm>
            <a:off x="152400" y="1066800"/>
            <a:ext cx="8610600" cy="4862870"/>
          </a:xfrm>
          <a:prstGeom prst="rect">
            <a:avLst/>
          </a:prstGeom>
          <a:noFill/>
        </p:spPr>
        <p:txBody>
          <a:bodyPr wrap="square" rtlCol="0">
            <a:spAutoFit/>
          </a:bodyPr>
          <a:lstStyle/>
          <a:p>
            <a:pPr algn="ctr"/>
            <a:r>
              <a:rPr lang="en-US" sz="2200" dirty="0" smtClean="0">
                <a:latin typeface="+mj-lt"/>
              </a:rPr>
              <a:t>UNIT-1 </a:t>
            </a:r>
          </a:p>
          <a:p>
            <a:pPr>
              <a:buFont typeface="Arial" pitchFamily="34" charset="0"/>
              <a:buChar char="•"/>
            </a:pPr>
            <a:r>
              <a:rPr lang="en-US" dirty="0" smtClean="0">
                <a:latin typeface="+mj-lt"/>
              </a:rPr>
              <a:t>Introduction to React</a:t>
            </a:r>
          </a:p>
          <a:p>
            <a:pPr lvl="1">
              <a:buFont typeface="Arial" pitchFamily="34" charset="0"/>
              <a:buChar char="•"/>
            </a:pPr>
            <a:r>
              <a:rPr lang="en-US" dirty="0">
                <a:latin typeface="+mj-lt"/>
              </a:rPr>
              <a:t>Obstacles and </a:t>
            </a:r>
            <a:r>
              <a:rPr lang="en-US" dirty="0" smtClean="0">
                <a:latin typeface="+mj-lt"/>
              </a:rPr>
              <a:t>Roadblocks</a:t>
            </a:r>
          </a:p>
          <a:p>
            <a:pPr lvl="2">
              <a:buFont typeface="Arial" pitchFamily="34" charset="0"/>
              <a:buChar char="•"/>
            </a:pPr>
            <a:r>
              <a:rPr lang="en-US" dirty="0">
                <a:latin typeface="+mj-lt"/>
              </a:rPr>
              <a:t>React </a:t>
            </a:r>
            <a:r>
              <a:rPr lang="en-US" dirty="0" smtClean="0">
                <a:latin typeface="+mj-lt"/>
              </a:rPr>
              <a:t>Library, React Developer </a:t>
            </a:r>
            <a:r>
              <a:rPr lang="en-US" dirty="0">
                <a:latin typeface="+mj-lt"/>
              </a:rPr>
              <a:t>tools</a:t>
            </a:r>
            <a:endParaRPr lang="en-US" dirty="0" smtClean="0">
              <a:latin typeface="+mj-lt"/>
            </a:endParaRPr>
          </a:p>
          <a:p>
            <a:pPr lvl="1">
              <a:buFont typeface="Arial" pitchFamily="34" charset="0"/>
              <a:buChar char="•"/>
            </a:pPr>
            <a:r>
              <a:rPr lang="en-US" dirty="0">
                <a:latin typeface="+mj-lt"/>
              </a:rPr>
              <a:t>Introduction to ES6</a:t>
            </a:r>
            <a:endParaRPr lang="en-US" dirty="0" smtClean="0">
              <a:latin typeface="+mj-lt"/>
            </a:endParaRPr>
          </a:p>
          <a:p>
            <a:pPr lvl="2">
              <a:buFont typeface="Arial" pitchFamily="34" charset="0"/>
              <a:buChar char="•"/>
            </a:pPr>
            <a:r>
              <a:rPr lang="en-US" dirty="0">
                <a:latin typeface="+mj-lt"/>
              </a:rPr>
              <a:t>Declaring variables in </a:t>
            </a:r>
            <a:r>
              <a:rPr lang="en-US" dirty="0" smtClean="0">
                <a:latin typeface="+mj-lt"/>
              </a:rPr>
              <a:t>ES6, </a:t>
            </a:r>
            <a:r>
              <a:rPr lang="en-IN" dirty="0" smtClean="0">
                <a:latin typeface="+mj-lt"/>
              </a:rPr>
              <a:t>Arrow Functions, </a:t>
            </a:r>
            <a:r>
              <a:rPr lang="en-US" dirty="0" smtClean="0">
                <a:latin typeface="+mj-lt"/>
              </a:rPr>
              <a:t>ES6 Objects </a:t>
            </a:r>
            <a:r>
              <a:rPr lang="en-US" dirty="0">
                <a:latin typeface="+mj-lt"/>
              </a:rPr>
              <a:t>and </a:t>
            </a:r>
            <a:r>
              <a:rPr lang="en-US" dirty="0" smtClean="0">
                <a:latin typeface="+mj-lt"/>
              </a:rPr>
              <a:t>Arrays, ES6 modules</a:t>
            </a:r>
          </a:p>
          <a:p>
            <a:pPr lvl="1">
              <a:buFont typeface="Arial" pitchFamily="34" charset="0"/>
              <a:buChar char="•"/>
            </a:pPr>
            <a:r>
              <a:rPr lang="en-US" dirty="0">
                <a:latin typeface="+mj-lt"/>
              </a:rPr>
              <a:t>Introduction to </a:t>
            </a:r>
            <a:r>
              <a:rPr lang="en-US" dirty="0" smtClean="0">
                <a:latin typeface="+mj-lt"/>
              </a:rPr>
              <a:t>AJAX</a:t>
            </a:r>
          </a:p>
          <a:p>
            <a:pPr>
              <a:buFont typeface="Arial" pitchFamily="34" charset="0"/>
              <a:buChar char="•"/>
            </a:pPr>
            <a:r>
              <a:rPr lang="en-US" dirty="0" smtClean="0">
                <a:latin typeface="+mj-lt"/>
              </a:rPr>
              <a:t>Pure </a:t>
            </a:r>
            <a:r>
              <a:rPr lang="en-US" dirty="0">
                <a:latin typeface="+mj-lt"/>
              </a:rPr>
              <a:t>React</a:t>
            </a:r>
            <a:endParaRPr lang="en-US" dirty="0" smtClean="0">
              <a:latin typeface="+mj-lt"/>
            </a:endParaRPr>
          </a:p>
          <a:p>
            <a:pPr lvl="1">
              <a:buFont typeface="Arial" pitchFamily="34" charset="0"/>
              <a:buChar char="•"/>
            </a:pPr>
            <a:r>
              <a:rPr lang="en-US" dirty="0">
                <a:latin typeface="+mj-lt"/>
              </a:rPr>
              <a:t>Page </a:t>
            </a:r>
            <a:r>
              <a:rPr lang="en-US" dirty="0" smtClean="0">
                <a:latin typeface="+mj-lt"/>
              </a:rPr>
              <a:t>setup, virtual DOM</a:t>
            </a:r>
          </a:p>
          <a:p>
            <a:pPr lvl="1">
              <a:buFont typeface="Arial" pitchFamily="34" charset="0"/>
              <a:buChar char="•"/>
            </a:pPr>
            <a:r>
              <a:rPr lang="en-US" dirty="0" smtClean="0">
                <a:latin typeface="+mj-lt"/>
              </a:rPr>
              <a:t>React </a:t>
            </a:r>
            <a:r>
              <a:rPr lang="en-US" dirty="0">
                <a:latin typeface="+mj-lt"/>
              </a:rPr>
              <a:t>Element, React DOM, Constructing </a:t>
            </a:r>
            <a:r>
              <a:rPr lang="en-US" dirty="0" smtClean="0">
                <a:latin typeface="+mj-lt"/>
              </a:rPr>
              <a:t>Elements with </a:t>
            </a:r>
            <a:r>
              <a:rPr lang="en-US" dirty="0">
                <a:latin typeface="+mj-lt"/>
              </a:rPr>
              <a:t>Data, React Components, DOM Rendering, First React Application using Create </a:t>
            </a:r>
            <a:r>
              <a:rPr lang="en-US" dirty="0" smtClean="0">
                <a:latin typeface="+mj-lt"/>
              </a:rPr>
              <a:t>React App</a:t>
            </a:r>
            <a:r>
              <a:rPr lang="en-US" dirty="0">
                <a:latin typeface="+mj-lt"/>
              </a:rPr>
              <a:t>, React with JSX, React Element as </a:t>
            </a:r>
            <a:r>
              <a:rPr lang="en-US" dirty="0" smtClean="0">
                <a:latin typeface="+mj-lt"/>
              </a:rPr>
              <a:t>JSX</a:t>
            </a:r>
          </a:p>
          <a:p>
            <a:pPr>
              <a:buFont typeface="Arial" pitchFamily="34" charset="0"/>
              <a:buChar char="•"/>
            </a:pPr>
            <a:r>
              <a:rPr lang="en-US" dirty="0">
                <a:latin typeface="+mj-lt"/>
              </a:rPr>
              <a:t>Props, State and Component </a:t>
            </a:r>
            <a:r>
              <a:rPr lang="en-US" dirty="0" smtClean="0">
                <a:latin typeface="+mj-lt"/>
              </a:rPr>
              <a:t>Tree</a:t>
            </a:r>
          </a:p>
          <a:p>
            <a:pPr lvl="1">
              <a:buFont typeface="Arial" pitchFamily="34" charset="0"/>
              <a:buChar char="•"/>
            </a:pPr>
            <a:r>
              <a:rPr lang="en-US" dirty="0">
                <a:latin typeface="+mj-lt"/>
              </a:rPr>
              <a:t>Property Validation, Validating Props with </a:t>
            </a:r>
            <a:r>
              <a:rPr lang="en-US" dirty="0" err="1" smtClean="0">
                <a:latin typeface="+mj-lt"/>
              </a:rPr>
              <a:t>createClass</a:t>
            </a:r>
            <a:r>
              <a:rPr lang="en-US" dirty="0" smtClean="0">
                <a:latin typeface="+mj-lt"/>
              </a:rPr>
              <a:t>, Default </a:t>
            </a:r>
            <a:r>
              <a:rPr lang="en-US" dirty="0">
                <a:latin typeface="+mj-lt"/>
              </a:rPr>
              <a:t>Props, ES6 Classes and stateless functional components, React state </a:t>
            </a:r>
            <a:r>
              <a:rPr lang="en-US" dirty="0" smtClean="0">
                <a:latin typeface="+mj-lt"/>
              </a:rPr>
              <a:t>management, State </a:t>
            </a:r>
            <a:r>
              <a:rPr lang="en-US" dirty="0">
                <a:latin typeface="+mj-lt"/>
              </a:rPr>
              <a:t>within the component tree, state </a:t>
            </a:r>
            <a:r>
              <a:rPr lang="en-US" dirty="0" smtClean="0">
                <a:latin typeface="+mj-lt"/>
              </a:rPr>
              <a:t>vs. </a:t>
            </a:r>
            <a:r>
              <a:rPr lang="en-US" dirty="0">
                <a:latin typeface="+mj-lt"/>
              </a:rPr>
              <a:t>props, Forms in React</a:t>
            </a:r>
          </a:p>
        </p:txBody>
      </p:sp>
    </p:spTree>
    <p:extLst>
      <p:ext uri="{BB962C8B-B14F-4D97-AF65-F5344CB8AC3E}">
        <p14:creationId xmlns:p14="http://schemas.microsoft.com/office/powerpoint/2010/main" val="1590358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ReactDOM</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Constructing Elements with </a:t>
            </a:r>
            <a:r>
              <a:rPr lang="en-US" sz="2200" dirty="0" smtClean="0">
                <a:solidFill>
                  <a:schemeClr val="tx1"/>
                </a:solidFill>
                <a:latin typeface="+mj-lt"/>
              </a:rPr>
              <a:t>Data</a:t>
            </a:r>
          </a:p>
          <a:p>
            <a:endParaRPr lang="en-US" sz="2200" dirty="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smtClean="0">
              <a:solidFill>
                <a:schemeClr val="tx1"/>
              </a:solidFill>
              <a:latin typeface="+mj-lt"/>
            </a:endParaRPr>
          </a:p>
          <a:p>
            <a:pPr lvl="1"/>
            <a:endParaRPr lang="en-US" sz="1200" dirty="0" smtClean="0">
              <a:solidFill>
                <a:schemeClr val="tx1"/>
              </a:solidFill>
              <a:latin typeface="+mj-lt"/>
            </a:endParaRPr>
          </a:p>
          <a:p>
            <a:endParaRPr lang="en-US" sz="2000" dirty="0">
              <a:solidFill>
                <a:schemeClr val="tx1"/>
              </a:solidFill>
              <a:latin typeface="+mj-lt"/>
            </a:endParaRPr>
          </a:p>
          <a:p>
            <a:endParaRPr lang="en-US" sz="2000" dirty="0" smtClean="0">
              <a:solidFill>
                <a:schemeClr val="tx1"/>
              </a:solidFill>
              <a:latin typeface="+mj-lt"/>
            </a:endParaRPr>
          </a:p>
        </p:txBody>
      </p:sp>
      <p:pic>
        <p:nvPicPr>
          <p:cNvPr id="3" name="Picture 2"/>
          <p:cNvPicPr>
            <a:picLocks noChangeAspect="1"/>
          </p:cNvPicPr>
          <p:nvPr/>
        </p:nvPicPr>
        <p:blipFill>
          <a:blip r:embed="rId2"/>
          <a:stretch>
            <a:fillRect/>
          </a:stretch>
        </p:blipFill>
        <p:spPr>
          <a:xfrm>
            <a:off x="885171" y="1333311"/>
            <a:ext cx="5867400" cy="1908971"/>
          </a:xfrm>
          <a:prstGeom prst="rect">
            <a:avLst/>
          </a:prstGeom>
        </p:spPr>
      </p:pic>
      <p:pic>
        <p:nvPicPr>
          <p:cNvPr id="4" name="Picture 3"/>
          <p:cNvPicPr>
            <a:picLocks noChangeAspect="1"/>
          </p:cNvPicPr>
          <p:nvPr/>
        </p:nvPicPr>
        <p:blipFill>
          <a:blip r:embed="rId3"/>
          <a:stretch>
            <a:fillRect/>
          </a:stretch>
        </p:blipFill>
        <p:spPr>
          <a:xfrm>
            <a:off x="381000" y="3390900"/>
            <a:ext cx="3050089" cy="468612"/>
          </a:xfrm>
          <a:prstGeom prst="rect">
            <a:avLst/>
          </a:prstGeom>
        </p:spPr>
      </p:pic>
      <p:pic>
        <p:nvPicPr>
          <p:cNvPr id="7" name="Picture 6"/>
          <p:cNvPicPr>
            <a:picLocks noChangeAspect="1"/>
          </p:cNvPicPr>
          <p:nvPr/>
        </p:nvPicPr>
        <p:blipFill>
          <a:blip r:embed="rId4"/>
          <a:stretch>
            <a:fillRect/>
          </a:stretch>
        </p:blipFill>
        <p:spPr>
          <a:xfrm>
            <a:off x="558583" y="3928082"/>
            <a:ext cx="4829175" cy="1373957"/>
          </a:xfrm>
          <a:prstGeom prst="rect">
            <a:avLst/>
          </a:prstGeom>
        </p:spPr>
      </p:pic>
      <p:pic>
        <p:nvPicPr>
          <p:cNvPr id="8" name="Picture 7"/>
          <p:cNvPicPr>
            <a:picLocks noChangeAspect="1"/>
          </p:cNvPicPr>
          <p:nvPr/>
        </p:nvPicPr>
        <p:blipFill>
          <a:blip r:embed="rId5"/>
          <a:stretch>
            <a:fillRect/>
          </a:stretch>
        </p:blipFill>
        <p:spPr>
          <a:xfrm>
            <a:off x="152400" y="5514975"/>
            <a:ext cx="8896350" cy="809625"/>
          </a:xfrm>
          <a:prstGeom prst="rect">
            <a:avLst/>
          </a:prstGeom>
        </p:spPr>
      </p:pic>
      <p:grpSp>
        <p:nvGrpSpPr>
          <p:cNvPr id="11" name="Group 10"/>
          <p:cNvGrpSpPr/>
          <p:nvPr/>
        </p:nvGrpSpPr>
        <p:grpSpPr>
          <a:xfrm>
            <a:off x="6264580" y="3187093"/>
            <a:ext cx="2533705" cy="1868594"/>
            <a:chOff x="5507224" y="3162035"/>
            <a:chExt cx="2533705" cy="1868594"/>
          </a:xfrm>
        </p:grpSpPr>
        <p:pic>
          <p:nvPicPr>
            <p:cNvPr id="9" name="Picture 8"/>
            <p:cNvPicPr>
              <a:picLocks noChangeAspect="1"/>
            </p:cNvPicPr>
            <p:nvPr/>
          </p:nvPicPr>
          <p:blipFill>
            <a:blip r:embed="rId6"/>
            <a:stretch>
              <a:fillRect/>
            </a:stretch>
          </p:blipFill>
          <p:spPr>
            <a:xfrm>
              <a:off x="5507224" y="3162035"/>
              <a:ext cx="2533705" cy="1548793"/>
            </a:xfrm>
            <a:prstGeom prst="rect">
              <a:avLst/>
            </a:prstGeom>
          </p:spPr>
        </p:pic>
        <p:pic>
          <p:nvPicPr>
            <p:cNvPr id="10" name="Picture 9"/>
            <p:cNvPicPr>
              <a:picLocks noChangeAspect="1"/>
            </p:cNvPicPr>
            <p:nvPr/>
          </p:nvPicPr>
          <p:blipFill>
            <a:blip r:embed="rId7"/>
            <a:stretch>
              <a:fillRect/>
            </a:stretch>
          </p:blipFill>
          <p:spPr>
            <a:xfrm>
              <a:off x="5507224" y="4465787"/>
              <a:ext cx="2138870" cy="564842"/>
            </a:xfrm>
            <a:prstGeom prst="rect">
              <a:avLst/>
            </a:prstGeom>
          </p:spPr>
        </p:pic>
      </p:grpSp>
    </p:spTree>
    <p:extLst>
      <p:ext uri="{BB962C8B-B14F-4D97-AF65-F5344CB8AC3E}">
        <p14:creationId xmlns:p14="http://schemas.microsoft.com/office/powerpoint/2010/main" val="24863279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ReactDOM</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Constructing Elements with </a:t>
            </a:r>
            <a:r>
              <a:rPr lang="en-US" sz="2200" dirty="0" smtClean="0">
                <a:solidFill>
                  <a:schemeClr val="tx1"/>
                </a:solidFill>
                <a:latin typeface="+mj-lt"/>
              </a:rPr>
              <a:t>Data</a:t>
            </a:r>
          </a:p>
          <a:p>
            <a:endParaRPr lang="en-US" sz="2200" dirty="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smtClean="0">
              <a:solidFill>
                <a:schemeClr val="tx1"/>
              </a:solidFill>
              <a:latin typeface="+mj-lt"/>
            </a:endParaRPr>
          </a:p>
          <a:p>
            <a:pPr lvl="1"/>
            <a:endParaRPr lang="en-US" sz="1200" dirty="0" smtClean="0">
              <a:solidFill>
                <a:schemeClr val="tx1"/>
              </a:solidFill>
              <a:latin typeface="+mj-lt"/>
            </a:endParaRPr>
          </a:p>
          <a:p>
            <a:endParaRPr lang="en-US" sz="2000" dirty="0">
              <a:solidFill>
                <a:schemeClr val="tx1"/>
              </a:solidFill>
              <a:latin typeface="+mj-lt"/>
            </a:endParaRPr>
          </a:p>
          <a:p>
            <a:endParaRPr lang="en-US" sz="2000" dirty="0" smtClean="0">
              <a:solidFill>
                <a:schemeClr val="tx1"/>
              </a:solidFill>
              <a:latin typeface="+mj-lt"/>
            </a:endParaRPr>
          </a:p>
        </p:txBody>
      </p:sp>
      <p:pic>
        <p:nvPicPr>
          <p:cNvPr id="3" name="Picture 2"/>
          <p:cNvPicPr>
            <a:picLocks noChangeAspect="1"/>
          </p:cNvPicPr>
          <p:nvPr/>
        </p:nvPicPr>
        <p:blipFill>
          <a:blip r:embed="rId2"/>
          <a:stretch>
            <a:fillRect/>
          </a:stretch>
        </p:blipFill>
        <p:spPr>
          <a:xfrm>
            <a:off x="885171" y="1333311"/>
            <a:ext cx="5867400" cy="1908971"/>
          </a:xfrm>
          <a:prstGeom prst="rect">
            <a:avLst/>
          </a:prstGeom>
        </p:spPr>
      </p:pic>
      <p:pic>
        <p:nvPicPr>
          <p:cNvPr id="4" name="Picture 3"/>
          <p:cNvPicPr>
            <a:picLocks noChangeAspect="1"/>
          </p:cNvPicPr>
          <p:nvPr/>
        </p:nvPicPr>
        <p:blipFill>
          <a:blip r:embed="rId3"/>
          <a:stretch>
            <a:fillRect/>
          </a:stretch>
        </p:blipFill>
        <p:spPr>
          <a:xfrm>
            <a:off x="381000" y="3390900"/>
            <a:ext cx="3050089" cy="468612"/>
          </a:xfrm>
          <a:prstGeom prst="rect">
            <a:avLst/>
          </a:prstGeom>
        </p:spPr>
      </p:pic>
      <p:grpSp>
        <p:nvGrpSpPr>
          <p:cNvPr id="11" name="Group 10"/>
          <p:cNvGrpSpPr/>
          <p:nvPr/>
        </p:nvGrpSpPr>
        <p:grpSpPr>
          <a:xfrm>
            <a:off x="6264580" y="3187093"/>
            <a:ext cx="2533705" cy="1868594"/>
            <a:chOff x="5507224" y="3162035"/>
            <a:chExt cx="2533705" cy="1868594"/>
          </a:xfrm>
        </p:grpSpPr>
        <p:pic>
          <p:nvPicPr>
            <p:cNvPr id="9" name="Picture 8"/>
            <p:cNvPicPr>
              <a:picLocks noChangeAspect="1"/>
            </p:cNvPicPr>
            <p:nvPr/>
          </p:nvPicPr>
          <p:blipFill>
            <a:blip r:embed="rId4"/>
            <a:stretch>
              <a:fillRect/>
            </a:stretch>
          </p:blipFill>
          <p:spPr>
            <a:xfrm>
              <a:off x="5507224" y="3162035"/>
              <a:ext cx="2533705" cy="1548793"/>
            </a:xfrm>
            <a:prstGeom prst="rect">
              <a:avLst/>
            </a:prstGeom>
          </p:spPr>
        </p:pic>
        <p:pic>
          <p:nvPicPr>
            <p:cNvPr id="10" name="Picture 9"/>
            <p:cNvPicPr>
              <a:picLocks noChangeAspect="1"/>
            </p:cNvPicPr>
            <p:nvPr/>
          </p:nvPicPr>
          <p:blipFill>
            <a:blip r:embed="rId5"/>
            <a:stretch>
              <a:fillRect/>
            </a:stretch>
          </p:blipFill>
          <p:spPr>
            <a:xfrm>
              <a:off x="5507224" y="4465787"/>
              <a:ext cx="2138870" cy="564842"/>
            </a:xfrm>
            <a:prstGeom prst="rect">
              <a:avLst/>
            </a:prstGeom>
          </p:spPr>
        </p:pic>
      </p:grpSp>
      <p:pic>
        <p:nvPicPr>
          <p:cNvPr id="2" name="Picture 1"/>
          <p:cNvPicPr>
            <a:picLocks noChangeAspect="1"/>
          </p:cNvPicPr>
          <p:nvPr/>
        </p:nvPicPr>
        <p:blipFill>
          <a:blip r:embed="rId6"/>
          <a:stretch>
            <a:fillRect/>
          </a:stretch>
        </p:blipFill>
        <p:spPr>
          <a:xfrm>
            <a:off x="228600" y="3937325"/>
            <a:ext cx="5427688" cy="1104200"/>
          </a:xfrm>
          <a:prstGeom prst="rect">
            <a:avLst/>
          </a:prstGeom>
        </p:spPr>
      </p:pic>
    </p:spTree>
    <p:extLst>
      <p:ext uri="{BB962C8B-B14F-4D97-AF65-F5344CB8AC3E}">
        <p14:creationId xmlns:p14="http://schemas.microsoft.com/office/powerpoint/2010/main" val="140738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Components</a:t>
            </a:r>
          </a:p>
        </p:txBody>
      </p:sp>
      <p:sp>
        <p:nvSpPr>
          <p:cNvPr id="6" name="Content Placeholder 2"/>
          <p:cNvSpPr>
            <a:spLocks noGrp="1"/>
          </p:cNvSpPr>
          <p:nvPr>
            <p:ph idx="1"/>
          </p:nvPr>
        </p:nvSpPr>
        <p:spPr>
          <a:xfrm>
            <a:off x="-8352" y="914400"/>
            <a:ext cx="9152351" cy="5638800"/>
          </a:xfrm>
        </p:spPr>
        <p:txBody>
          <a:bodyPr/>
          <a:lstStyle/>
          <a:p>
            <a:r>
              <a:rPr lang="en-US" sz="2200" dirty="0" smtClean="0">
                <a:solidFill>
                  <a:schemeClr val="tx1"/>
                </a:solidFill>
                <a:latin typeface="+mj-lt"/>
              </a:rPr>
              <a:t>Reduce the complexities of UI</a:t>
            </a:r>
          </a:p>
          <a:p>
            <a:r>
              <a:rPr lang="en-US" sz="2200" dirty="0" smtClean="0">
                <a:solidFill>
                  <a:schemeClr val="tx1"/>
                </a:solidFill>
                <a:latin typeface="+mj-lt"/>
              </a:rPr>
              <a:t>re-use the same DOM for different purpose or different sets of data</a:t>
            </a:r>
          </a:p>
          <a:p>
            <a:r>
              <a:rPr lang="en-US" sz="2200" dirty="0">
                <a:solidFill>
                  <a:schemeClr val="tx1"/>
                </a:solidFill>
                <a:latin typeface="+mj-lt"/>
              </a:rPr>
              <a:t>I</a:t>
            </a:r>
            <a:r>
              <a:rPr lang="en-US" sz="2200" dirty="0" smtClean="0">
                <a:solidFill>
                  <a:schemeClr val="tx1"/>
                </a:solidFill>
                <a:latin typeface="+mj-lt"/>
              </a:rPr>
              <a:t>dentify the react components</a:t>
            </a:r>
          </a:p>
          <a:p>
            <a:pPr lvl="1"/>
            <a:r>
              <a:rPr lang="en-US" sz="1800" dirty="0">
                <a:solidFill>
                  <a:schemeClr val="tx1"/>
                </a:solidFill>
                <a:latin typeface="+mj-lt"/>
              </a:rPr>
              <a:t>Try to break down your elements into reusable </a:t>
            </a:r>
            <a:r>
              <a:rPr lang="en-US" sz="1800" dirty="0" smtClean="0">
                <a:solidFill>
                  <a:schemeClr val="tx1"/>
                </a:solidFill>
                <a:latin typeface="+mj-lt"/>
              </a:rPr>
              <a:t>pieces</a:t>
            </a:r>
          </a:p>
          <a:p>
            <a:pPr lvl="1"/>
            <a:r>
              <a:rPr lang="en-US" sz="1800" dirty="0" smtClean="0">
                <a:solidFill>
                  <a:schemeClr val="tx1"/>
                </a:solidFill>
                <a:latin typeface="+mj-lt"/>
              </a:rPr>
              <a:t>How scalable it is?</a:t>
            </a:r>
          </a:p>
          <a:p>
            <a:r>
              <a:rPr lang="en-US" sz="2200" dirty="0">
                <a:solidFill>
                  <a:schemeClr val="tx1"/>
                </a:solidFill>
                <a:latin typeface="+mj-lt"/>
              </a:rPr>
              <a:t>How to create a Component</a:t>
            </a:r>
            <a:r>
              <a:rPr lang="en-US" sz="2200" dirty="0" smtClean="0">
                <a:solidFill>
                  <a:schemeClr val="tx1"/>
                </a:solidFill>
                <a:latin typeface="+mj-lt"/>
              </a:rPr>
              <a:t>?</a:t>
            </a:r>
          </a:p>
          <a:p>
            <a:pPr lvl="1"/>
            <a:r>
              <a:rPr lang="en-US" sz="1800" dirty="0">
                <a:solidFill>
                  <a:schemeClr val="tx1"/>
                </a:solidFill>
                <a:latin typeface="+mj-lt"/>
              </a:rPr>
              <a:t>In 2013, </a:t>
            </a:r>
            <a:r>
              <a:rPr lang="en-US" sz="1800" dirty="0" err="1" smtClean="0">
                <a:solidFill>
                  <a:schemeClr val="tx1"/>
                </a:solidFill>
                <a:latin typeface="+mj-lt"/>
              </a:rPr>
              <a:t>React.createClass</a:t>
            </a:r>
            <a:endParaRPr lang="en-US" sz="1800" dirty="0" smtClean="0">
              <a:solidFill>
                <a:schemeClr val="tx1"/>
              </a:solidFill>
              <a:latin typeface="+mj-lt"/>
            </a:endParaRPr>
          </a:p>
          <a:p>
            <a:pPr lvl="1"/>
            <a:endParaRPr lang="en-US" sz="1800" dirty="0" smtClean="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smtClean="0">
              <a:solidFill>
                <a:schemeClr val="tx1"/>
              </a:solidFill>
              <a:latin typeface="+mj-lt"/>
            </a:endParaRPr>
          </a:p>
          <a:p>
            <a:pPr lvl="1"/>
            <a:endParaRPr lang="en-US" sz="1200" dirty="0" smtClean="0">
              <a:solidFill>
                <a:schemeClr val="tx1"/>
              </a:solidFill>
              <a:latin typeface="+mj-lt"/>
            </a:endParaRPr>
          </a:p>
          <a:p>
            <a:endParaRPr lang="en-US" sz="2000" dirty="0">
              <a:solidFill>
                <a:schemeClr val="tx1"/>
              </a:solidFill>
              <a:latin typeface="+mj-lt"/>
            </a:endParaRPr>
          </a:p>
          <a:p>
            <a:endParaRPr lang="en-US" sz="2000" dirty="0" smtClean="0">
              <a:solidFill>
                <a:schemeClr val="tx1"/>
              </a:solidFill>
              <a:latin typeface="+mj-lt"/>
            </a:endParaRPr>
          </a:p>
        </p:txBody>
      </p:sp>
      <p:pic>
        <p:nvPicPr>
          <p:cNvPr id="7" name="Picture 6"/>
          <p:cNvPicPr>
            <a:picLocks noChangeAspect="1"/>
          </p:cNvPicPr>
          <p:nvPr/>
        </p:nvPicPr>
        <p:blipFill>
          <a:blip r:embed="rId2"/>
          <a:stretch>
            <a:fillRect/>
          </a:stretch>
        </p:blipFill>
        <p:spPr>
          <a:xfrm>
            <a:off x="3733800" y="2536375"/>
            <a:ext cx="5355920" cy="3940625"/>
          </a:xfrm>
          <a:prstGeom prst="rect">
            <a:avLst/>
          </a:prstGeom>
        </p:spPr>
      </p:pic>
    </p:spTree>
    <p:extLst>
      <p:ext uri="{BB962C8B-B14F-4D97-AF65-F5344CB8AC3E}">
        <p14:creationId xmlns:p14="http://schemas.microsoft.com/office/powerpoint/2010/main" val="7764378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Components</a:t>
            </a:r>
          </a:p>
        </p:txBody>
      </p:sp>
      <p:sp>
        <p:nvSpPr>
          <p:cNvPr id="6" name="Content Placeholder 2"/>
          <p:cNvSpPr>
            <a:spLocks noGrp="1"/>
          </p:cNvSpPr>
          <p:nvPr>
            <p:ph idx="1"/>
          </p:nvPr>
        </p:nvSpPr>
        <p:spPr>
          <a:xfrm>
            <a:off x="-8352" y="914400"/>
            <a:ext cx="9152351" cy="5638800"/>
          </a:xfrm>
        </p:spPr>
        <p:txBody>
          <a:bodyPr/>
          <a:lstStyle/>
          <a:p>
            <a:r>
              <a:rPr lang="en-US" sz="2200" dirty="0" smtClean="0">
                <a:solidFill>
                  <a:schemeClr val="tx1"/>
                </a:solidFill>
                <a:latin typeface="+mj-lt"/>
              </a:rPr>
              <a:t>Create Components</a:t>
            </a:r>
          </a:p>
          <a:p>
            <a:pPr lvl="1"/>
            <a:r>
              <a:rPr lang="en-US" sz="1800" dirty="0" err="1">
                <a:solidFill>
                  <a:schemeClr val="tx1"/>
                </a:solidFill>
                <a:latin typeface="+mj-lt"/>
              </a:rPr>
              <a:t>React.Component</a:t>
            </a:r>
            <a:endParaRPr lang="en-US" sz="1800" dirty="0" smtClean="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a:solidFill>
                <a:schemeClr val="tx1"/>
              </a:solidFill>
              <a:latin typeface="+mj-lt"/>
            </a:endParaRPr>
          </a:p>
          <a:p>
            <a:endParaRPr lang="en-US" sz="2200" dirty="0" smtClean="0">
              <a:solidFill>
                <a:schemeClr val="tx1"/>
              </a:solidFill>
              <a:latin typeface="+mj-lt"/>
            </a:endParaRPr>
          </a:p>
          <a:p>
            <a:endParaRPr lang="en-US" sz="2200" dirty="0" smtClean="0">
              <a:solidFill>
                <a:schemeClr val="tx1"/>
              </a:solidFill>
              <a:latin typeface="+mj-lt"/>
            </a:endParaRPr>
          </a:p>
          <a:p>
            <a:pPr lvl="1"/>
            <a:endParaRPr lang="en-US" sz="1200" dirty="0" smtClean="0">
              <a:solidFill>
                <a:schemeClr val="tx1"/>
              </a:solidFill>
              <a:latin typeface="+mj-lt"/>
            </a:endParaRPr>
          </a:p>
          <a:p>
            <a:endParaRPr lang="en-US" sz="2000" dirty="0">
              <a:solidFill>
                <a:schemeClr val="tx1"/>
              </a:solidFill>
              <a:latin typeface="+mj-lt"/>
            </a:endParaRPr>
          </a:p>
          <a:p>
            <a:endParaRPr lang="en-US" sz="20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878844" y="1828800"/>
            <a:ext cx="7405824" cy="3581400"/>
          </a:xfrm>
          <a:prstGeom prst="rect">
            <a:avLst/>
          </a:prstGeom>
        </p:spPr>
      </p:pic>
    </p:spTree>
    <p:extLst>
      <p:ext uri="{BB962C8B-B14F-4D97-AF65-F5344CB8AC3E}">
        <p14:creationId xmlns:p14="http://schemas.microsoft.com/office/powerpoint/2010/main" val="37302691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Components</a:t>
            </a: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Stateless </a:t>
            </a:r>
            <a:r>
              <a:rPr lang="en-US" sz="2200" dirty="0" smtClean="0">
                <a:solidFill>
                  <a:schemeClr val="tx1"/>
                </a:solidFill>
                <a:latin typeface="+mj-lt"/>
              </a:rPr>
              <a:t>Functional</a:t>
            </a:r>
          </a:p>
          <a:p>
            <a:pPr lvl="1"/>
            <a:r>
              <a:rPr lang="en-US" sz="1800" dirty="0">
                <a:solidFill>
                  <a:schemeClr val="tx1"/>
                </a:solidFill>
                <a:latin typeface="+mj-lt"/>
              </a:rPr>
              <a:t>Stateless functional components are functions, not </a:t>
            </a:r>
            <a:r>
              <a:rPr lang="en-US" sz="1800" dirty="0" smtClean="0">
                <a:solidFill>
                  <a:schemeClr val="tx1"/>
                </a:solidFill>
                <a:latin typeface="+mj-lt"/>
              </a:rPr>
              <a:t>objects</a:t>
            </a:r>
          </a:p>
          <a:p>
            <a:pPr lvl="1"/>
            <a:r>
              <a:rPr lang="en-US" sz="1800" dirty="0" smtClean="0">
                <a:solidFill>
                  <a:schemeClr val="tx1"/>
                </a:solidFill>
                <a:latin typeface="+mj-lt"/>
              </a:rPr>
              <a:t>Don’t have “this” scope</a:t>
            </a:r>
          </a:p>
          <a:p>
            <a:pPr lvl="1"/>
            <a:r>
              <a:rPr lang="en-US" sz="1800" dirty="0" smtClean="0">
                <a:solidFill>
                  <a:schemeClr val="tx1"/>
                </a:solidFill>
                <a:latin typeface="+mj-lt"/>
              </a:rPr>
              <a:t>Pure functions, we can use as much as possible</a:t>
            </a:r>
          </a:p>
          <a:p>
            <a:pPr lvl="1"/>
            <a:r>
              <a:rPr lang="en-US" sz="1800" dirty="0">
                <a:solidFill>
                  <a:schemeClr val="tx1"/>
                </a:solidFill>
                <a:latin typeface="+mj-lt"/>
              </a:rPr>
              <a:t>Stateless functional components are functions that take in properties and return </a:t>
            </a:r>
            <a:r>
              <a:rPr lang="en-US" sz="1800" dirty="0" smtClean="0">
                <a:solidFill>
                  <a:schemeClr val="tx1"/>
                </a:solidFill>
                <a:latin typeface="+mj-lt"/>
              </a:rPr>
              <a:t>a DOM element</a:t>
            </a:r>
          </a:p>
          <a:p>
            <a:pPr lvl="1"/>
            <a:r>
              <a:rPr lang="en-US" sz="1800" dirty="0">
                <a:solidFill>
                  <a:schemeClr val="tx1"/>
                </a:solidFill>
                <a:latin typeface="+mj-lt"/>
              </a:rPr>
              <a:t>keep your application architecture </a:t>
            </a:r>
            <a:r>
              <a:rPr lang="en-US" sz="1800" dirty="0" smtClean="0">
                <a:solidFill>
                  <a:schemeClr val="tx1"/>
                </a:solidFill>
                <a:latin typeface="+mj-lt"/>
              </a:rPr>
              <a:t>simple</a:t>
            </a:r>
          </a:p>
          <a:p>
            <a:pPr lvl="1"/>
            <a:r>
              <a:rPr lang="en-US" sz="1800" dirty="0" smtClean="0">
                <a:solidFill>
                  <a:schemeClr val="tx1"/>
                </a:solidFill>
                <a:latin typeface="+mj-lt"/>
              </a:rPr>
              <a:t>Not in use to encapsulate </a:t>
            </a:r>
            <a:r>
              <a:rPr lang="en-US" sz="1800" dirty="0">
                <a:solidFill>
                  <a:schemeClr val="tx1"/>
                </a:solidFill>
                <a:latin typeface="+mj-lt"/>
              </a:rPr>
              <a:t>functionality or have a this </a:t>
            </a:r>
            <a:r>
              <a:rPr lang="en-US" sz="1800" dirty="0" smtClean="0">
                <a:solidFill>
                  <a:schemeClr val="tx1"/>
                </a:solidFill>
                <a:latin typeface="+mj-lt"/>
              </a:rPr>
              <a:t>scope</a:t>
            </a:r>
            <a:endParaRPr lang="en-US" sz="1200" dirty="0" smtClean="0">
              <a:solidFill>
                <a:schemeClr val="tx1"/>
              </a:solidFill>
              <a:latin typeface="+mj-lt"/>
            </a:endParaRPr>
          </a:p>
          <a:p>
            <a:endParaRPr lang="en-US" sz="2000" dirty="0">
              <a:solidFill>
                <a:schemeClr val="tx1"/>
              </a:solidFill>
              <a:latin typeface="+mj-lt"/>
            </a:endParaRPr>
          </a:p>
          <a:p>
            <a:endParaRPr lang="en-US" sz="2000" dirty="0" smtClean="0">
              <a:solidFill>
                <a:schemeClr val="tx1"/>
              </a:solidFill>
              <a:latin typeface="+mj-lt"/>
            </a:endParaRPr>
          </a:p>
        </p:txBody>
      </p:sp>
      <p:pic>
        <p:nvPicPr>
          <p:cNvPr id="3" name="Picture 2"/>
          <p:cNvPicPr>
            <a:picLocks noChangeAspect="1"/>
          </p:cNvPicPr>
          <p:nvPr/>
        </p:nvPicPr>
        <p:blipFill>
          <a:blip r:embed="rId2"/>
          <a:stretch>
            <a:fillRect/>
          </a:stretch>
        </p:blipFill>
        <p:spPr>
          <a:xfrm>
            <a:off x="685799" y="3962400"/>
            <a:ext cx="7145215" cy="1752600"/>
          </a:xfrm>
          <a:prstGeom prst="rect">
            <a:avLst/>
          </a:prstGeom>
        </p:spPr>
      </p:pic>
    </p:spTree>
    <p:extLst>
      <p:ext uri="{BB962C8B-B14F-4D97-AF65-F5344CB8AC3E}">
        <p14:creationId xmlns:p14="http://schemas.microsoft.com/office/powerpoint/2010/main" val="11767604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a:t>
            </a:r>
            <a:r>
              <a:rPr lang="en-US" sz="3200" b="1" kern="0" dirty="0" smtClean="0">
                <a:solidFill>
                  <a:srgbClr val="FBEF03"/>
                </a:solidFill>
                <a:latin typeface="+mj-lt"/>
              </a:rPr>
              <a:t>Component Lifecycle</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The Component </a:t>
            </a:r>
            <a:r>
              <a:rPr lang="en-US" sz="2200" dirty="0" smtClean="0">
                <a:solidFill>
                  <a:schemeClr val="tx1"/>
                </a:solidFill>
                <a:latin typeface="+mj-lt"/>
              </a:rPr>
              <a:t>Lifecycle</a:t>
            </a:r>
            <a:endParaRPr lang="en-US" sz="2000" dirty="0" smtClean="0">
              <a:solidFill>
                <a:schemeClr val="tx1"/>
              </a:solidFill>
              <a:latin typeface="+mj-lt"/>
            </a:endParaRPr>
          </a:p>
        </p:txBody>
      </p:sp>
      <p:sp>
        <p:nvSpPr>
          <p:cNvPr id="2" name="Rectangle 1"/>
          <p:cNvSpPr/>
          <p:nvPr/>
        </p:nvSpPr>
        <p:spPr>
          <a:xfrm>
            <a:off x="228600" y="5791200"/>
            <a:ext cx="7848600" cy="369332"/>
          </a:xfrm>
          <a:prstGeom prst="rect">
            <a:avLst/>
          </a:prstGeom>
        </p:spPr>
        <p:txBody>
          <a:bodyPr wrap="square">
            <a:spAutoFit/>
          </a:bodyPr>
          <a:lstStyle/>
          <a:p>
            <a:r>
              <a:rPr lang="en-IN" dirty="0" smtClean="0"/>
              <a:t>[Source: https</a:t>
            </a:r>
            <a:r>
              <a:rPr lang="en-IN" dirty="0"/>
              <a:t>://projects.wojtekmaj.pl/react-lifecycle-methods-diagram</a:t>
            </a:r>
            <a:r>
              <a:rPr lang="en-IN" dirty="0" smtClean="0"/>
              <a:t>/]</a:t>
            </a:r>
            <a:endParaRPr lang="en-IN" dirty="0"/>
          </a:p>
        </p:txBody>
      </p:sp>
      <p:pic>
        <p:nvPicPr>
          <p:cNvPr id="4" name="Picture 3"/>
          <p:cNvPicPr>
            <a:picLocks noChangeAspect="1"/>
          </p:cNvPicPr>
          <p:nvPr/>
        </p:nvPicPr>
        <p:blipFill>
          <a:blip r:embed="rId2"/>
          <a:stretch>
            <a:fillRect/>
          </a:stretch>
        </p:blipFill>
        <p:spPr>
          <a:xfrm>
            <a:off x="0" y="1798915"/>
            <a:ext cx="8939637" cy="3300413"/>
          </a:xfrm>
          <a:prstGeom prst="rect">
            <a:avLst/>
          </a:prstGeom>
        </p:spPr>
      </p:pic>
    </p:spTree>
    <p:extLst>
      <p:ext uri="{BB962C8B-B14F-4D97-AF65-F5344CB8AC3E}">
        <p14:creationId xmlns:p14="http://schemas.microsoft.com/office/powerpoint/2010/main" val="15407763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a:t>
            </a:r>
            <a:r>
              <a:rPr lang="en-US" sz="3200" b="1" kern="0" dirty="0" smtClean="0">
                <a:solidFill>
                  <a:srgbClr val="FBEF03"/>
                </a:solidFill>
                <a:latin typeface="+mj-lt"/>
              </a:rPr>
              <a:t>Component Lifecycle</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200000"/>
              </a:lnSpc>
            </a:pPr>
            <a:r>
              <a:rPr lang="en-US" sz="2200" dirty="0">
                <a:solidFill>
                  <a:schemeClr val="tx1"/>
                </a:solidFill>
                <a:latin typeface="+mj-lt"/>
              </a:rPr>
              <a:t>The Component </a:t>
            </a:r>
            <a:r>
              <a:rPr lang="en-US" sz="2200" dirty="0" smtClean="0">
                <a:solidFill>
                  <a:schemeClr val="tx1"/>
                </a:solidFill>
                <a:latin typeface="+mj-lt"/>
              </a:rPr>
              <a:t>Lifecycle</a:t>
            </a:r>
          </a:p>
          <a:p>
            <a:pPr lvl="1">
              <a:lnSpc>
                <a:spcPct val="200000"/>
              </a:lnSpc>
            </a:pPr>
            <a:r>
              <a:rPr lang="en-US" sz="2000" dirty="0">
                <a:solidFill>
                  <a:schemeClr val="tx1"/>
                </a:solidFill>
                <a:latin typeface="+mj-lt"/>
              </a:rPr>
              <a:t>Mounting : called in the following order when an instance of a component is being created and inserted into the </a:t>
            </a:r>
            <a:r>
              <a:rPr lang="en-US" sz="2000" dirty="0" smtClean="0">
                <a:solidFill>
                  <a:schemeClr val="tx1"/>
                </a:solidFill>
                <a:latin typeface="+mj-lt"/>
              </a:rPr>
              <a:t>DOM</a:t>
            </a:r>
          </a:p>
          <a:p>
            <a:pPr lvl="2">
              <a:lnSpc>
                <a:spcPct val="200000"/>
              </a:lnSpc>
            </a:pPr>
            <a:r>
              <a:rPr lang="en-US" sz="1800" b="1" dirty="0">
                <a:solidFill>
                  <a:schemeClr val="tx1"/>
                </a:solidFill>
                <a:latin typeface="+mj-lt"/>
              </a:rPr>
              <a:t>constructor()</a:t>
            </a:r>
          </a:p>
          <a:p>
            <a:pPr lvl="2">
              <a:lnSpc>
                <a:spcPct val="200000"/>
              </a:lnSpc>
            </a:pPr>
            <a:r>
              <a:rPr lang="en-US" sz="1800" dirty="0">
                <a:solidFill>
                  <a:schemeClr val="tx1"/>
                </a:solidFill>
                <a:latin typeface="+mj-lt"/>
              </a:rPr>
              <a:t>static </a:t>
            </a:r>
            <a:r>
              <a:rPr lang="en-US" sz="1800" dirty="0" err="1">
                <a:solidFill>
                  <a:schemeClr val="tx1"/>
                </a:solidFill>
                <a:latin typeface="+mj-lt"/>
              </a:rPr>
              <a:t>getDerivedStateFromProps</a:t>
            </a:r>
            <a:r>
              <a:rPr lang="en-US" sz="1800" dirty="0">
                <a:solidFill>
                  <a:schemeClr val="tx1"/>
                </a:solidFill>
                <a:latin typeface="+mj-lt"/>
              </a:rPr>
              <a:t>()</a:t>
            </a:r>
          </a:p>
          <a:p>
            <a:pPr lvl="2">
              <a:lnSpc>
                <a:spcPct val="200000"/>
              </a:lnSpc>
            </a:pPr>
            <a:r>
              <a:rPr lang="en-US" sz="1800" b="1" dirty="0">
                <a:solidFill>
                  <a:schemeClr val="tx1"/>
                </a:solidFill>
                <a:latin typeface="+mj-lt"/>
              </a:rPr>
              <a:t>render()</a:t>
            </a:r>
          </a:p>
          <a:p>
            <a:pPr lvl="2">
              <a:lnSpc>
                <a:spcPct val="200000"/>
              </a:lnSpc>
            </a:pPr>
            <a:r>
              <a:rPr lang="en-US" sz="1800" b="1" dirty="0" err="1">
                <a:solidFill>
                  <a:schemeClr val="tx1"/>
                </a:solidFill>
                <a:latin typeface="+mj-lt"/>
              </a:rPr>
              <a:t>componentDidMount</a:t>
            </a:r>
            <a:r>
              <a:rPr lang="en-US" sz="1800" b="1" dirty="0" smtClean="0">
                <a:solidFill>
                  <a:schemeClr val="tx1"/>
                </a:solidFill>
                <a:latin typeface="+mj-lt"/>
              </a:rPr>
              <a:t>()</a:t>
            </a:r>
          </a:p>
          <a:p>
            <a:pPr marL="914400" lvl="2" indent="0">
              <a:buNone/>
            </a:pPr>
            <a:endParaRPr lang="en-US" sz="1200" dirty="0" smtClean="0">
              <a:solidFill>
                <a:schemeClr val="tx1"/>
              </a:solidFill>
              <a:latin typeface="+mj-lt"/>
            </a:endParaRPr>
          </a:p>
        </p:txBody>
      </p:sp>
    </p:spTree>
    <p:extLst>
      <p:ext uri="{BB962C8B-B14F-4D97-AF65-F5344CB8AC3E}">
        <p14:creationId xmlns:p14="http://schemas.microsoft.com/office/powerpoint/2010/main" val="13017997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a:t>
            </a:r>
            <a:r>
              <a:rPr lang="en-US" sz="3200" b="1" kern="0" dirty="0" smtClean="0">
                <a:solidFill>
                  <a:srgbClr val="FBEF03"/>
                </a:solidFill>
                <a:latin typeface="+mj-lt"/>
              </a:rPr>
              <a:t>Component Lifecycle</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lvl="1">
              <a:lnSpc>
                <a:spcPct val="150000"/>
              </a:lnSpc>
            </a:pPr>
            <a:r>
              <a:rPr lang="en-US" sz="2000" dirty="0" smtClean="0">
                <a:solidFill>
                  <a:schemeClr val="tx1"/>
                </a:solidFill>
                <a:latin typeface="+mj-lt"/>
              </a:rPr>
              <a:t>Updating </a:t>
            </a:r>
            <a:r>
              <a:rPr lang="en-US" sz="2000" dirty="0">
                <a:solidFill>
                  <a:schemeClr val="tx1"/>
                </a:solidFill>
                <a:latin typeface="+mj-lt"/>
              </a:rPr>
              <a:t>: called in the following order when a component is being re-rendered</a:t>
            </a:r>
          </a:p>
          <a:p>
            <a:pPr lvl="2">
              <a:lnSpc>
                <a:spcPct val="150000"/>
              </a:lnSpc>
            </a:pPr>
            <a:r>
              <a:rPr lang="en-US" sz="1800" dirty="0">
                <a:solidFill>
                  <a:schemeClr val="tx1"/>
                </a:solidFill>
                <a:latin typeface="+mj-lt"/>
              </a:rPr>
              <a:t>static </a:t>
            </a:r>
            <a:r>
              <a:rPr lang="en-US" sz="1800" dirty="0" err="1">
                <a:solidFill>
                  <a:schemeClr val="tx1"/>
                </a:solidFill>
                <a:latin typeface="+mj-lt"/>
              </a:rPr>
              <a:t>getDerivedStateFromProps</a:t>
            </a:r>
            <a:r>
              <a:rPr lang="en-US" sz="1800" dirty="0">
                <a:solidFill>
                  <a:schemeClr val="tx1"/>
                </a:solidFill>
                <a:latin typeface="+mj-lt"/>
              </a:rPr>
              <a:t>()</a:t>
            </a:r>
          </a:p>
          <a:p>
            <a:pPr lvl="2">
              <a:lnSpc>
                <a:spcPct val="150000"/>
              </a:lnSpc>
            </a:pPr>
            <a:r>
              <a:rPr lang="en-US" sz="1800" dirty="0" err="1">
                <a:solidFill>
                  <a:schemeClr val="tx1"/>
                </a:solidFill>
                <a:latin typeface="+mj-lt"/>
              </a:rPr>
              <a:t>shouldComponentUpdate</a:t>
            </a:r>
            <a:r>
              <a:rPr lang="en-US" sz="1800" dirty="0">
                <a:solidFill>
                  <a:schemeClr val="tx1"/>
                </a:solidFill>
                <a:latin typeface="+mj-lt"/>
              </a:rPr>
              <a:t>()</a:t>
            </a:r>
          </a:p>
          <a:p>
            <a:pPr lvl="2">
              <a:lnSpc>
                <a:spcPct val="150000"/>
              </a:lnSpc>
            </a:pPr>
            <a:r>
              <a:rPr lang="en-US" sz="1800" b="1" dirty="0">
                <a:solidFill>
                  <a:schemeClr val="tx1"/>
                </a:solidFill>
                <a:latin typeface="+mj-lt"/>
              </a:rPr>
              <a:t>render()</a:t>
            </a:r>
          </a:p>
          <a:p>
            <a:pPr lvl="2">
              <a:lnSpc>
                <a:spcPct val="150000"/>
              </a:lnSpc>
            </a:pPr>
            <a:r>
              <a:rPr lang="en-US" sz="1800" dirty="0" err="1">
                <a:solidFill>
                  <a:schemeClr val="tx1"/>
                </a:solidFill>
                <a:latin typeface="+mj-lt"/>
              </a:rPr>
              <a:t>getSnapshotBeforeUpdate</a:t>
            </a:r>
            <a:r>
              <a:rPr lang="en-US" sz="1800" dirty="0">
                <a:solidFill>
                  <a:schemeClr val="tx1"/>
                </a:solidFill>
                <a:latin typeface="+mj-lt"/>
              </a:rPr>
              <a:t>()</a:t>
            </a:r>
          </a:p>
          <a:p>
            <a:pPr lvl="2">
              <a:lnSpc>
                <a:spcPct val="150000"/>
              </a:lnSpc>
            </a:pPr>
            <a:r>
              <a:rPr lang="en-US" sz="1800" b="1" dirty="0" err="1">
                <a:solidFill>
                  <a:schemeClr val="tx1"/>
                </a:solidFill>
                <a:latin typeface="+mj-lt"/>
              </a:rPr>
              <a:t>componentDidUpdate</a:t>
            </a:r>
            <a:r>
              <a:rPr lang="en-US" sz="1800" b="1" dirty="0">
                <a:solidFill>
                  <a:schemeClr val="tx1"/>
                </a:solidFill>
                <a:latin typeface="+mj-lt"/>
              </a:rPr>
              <a:t>()</a:t>
            </a:r>
          </a:p>
          <a:p>
            <a:pPr lvl="1">
              <a:lnSpc>
                <a:spcPct val="150000"/>
              </a:lnSpc>
            </a:pPr>
            <a:r>
              <a:rPr lang="en-US" sz="2000" dirty="0" err="1">
                <a:solidFill>
                  <a:schemeClr val="tx1"/>
                </a:solidFill>
                <a:latin typeface="+mj-lt"/>
              </a:rPr>
              <a:t>Unmounting</a:t>
            </a:r>
            <a:endParaRPr lang="en-US" sz="2000" dirty="0">
              <a:solidFill>
                <a:schemeClr val="tx1"/>
              </a:solidFill>
              <a:latin typeface="+mj-lt"/>
            </a:endParaRPr>
          </a:p>
          <a:p>
            <a:pPr lvl="2">
              <a:lnSpc>
                <a:spcPct val="150000"/>
              </a:lnSpc>
            </a:pPr>
            <a:r>
              <a:rPr lang="en-US" sz="1800" b="1" dirty="0" err="1">
                <a:solidFill>
                  <a:schemeClr val="tx1"/>
                </a:solidFill>
                <a:latin typeface="+mj-lt"/>
              </a:rPr>
              <a:t>componentWillUnmount</a:t>
            </a:r>
            <a:r>
              <a:rPr lang="en-US" sz="1800" b="1" dirty="0">
                <a:solidFill>
                  <a:schemeClr val="tx1"/>
                </a:solidFill>
                <a:latin typeface="+mj-lt"/>
              </a:rPr>
              <a:t>()</a:t>
            </a:r>
          </a:p>
          <a:p>
            <a:pPr lvl="1">
              <a:lnSpc>
                <a:spcPct val="150000"/>
              </a:lnSpc>
            </a:pPr>
            <a:r>
              <a:rPr lang="en-US" sz="2000" dirty="0">
                <a:solidFill>
                  <a:schemeClr val="tx1"/>
                </a:solidFill>
                <a:latin typeface="+mj-lt"/>
              </a:rPr>
              <a:t>Error Handling</a:t>
            </a:r>
          </a:p>
          <a:p>
            <a:pPr lvl="2">
              <a:lnSpc>
                <a:spcPct val="150000"/>
              </a:lnSpc>
            </a:pPr>
            <a:r>
              <a:rPr lang="en-US" sz="1800" dirty="0">
                <a:solidFill>
                  <a:schemeClr val="tx1"/>
                </a:solidFill>
                <a:latin typeface="+mj-lt"/>
              </a:rPr>
              <a:t>static </a:t>
            </a:r>
            <a:r>
              <a:rPr lang="en-US" sz="1800" dirty="0" err="1">
                <a:solidFill>
                  <a:schemeClr val="tx1"/>
                </a:solidFill>
                <a:latin typeface="+mj-lt"/>
              </a:rPr>
              <a:t>getDerivedStateFromError</a:t>
            </a:r>
            <a:r>
              <a:rPr lang="en-US" sz="1800" dirty="0">
                <a:solidFill>
                  <a:schemeClr val="tx1"/>
                </a:solidFill>
                <a:latin typeface="+mj-lt"/>
              </a:rPr>
              <a:t>()</a:t>
            </a:r>
          </a:p>
          <a:p>
            <a:pPr lvl="2">
              <a:lnSpc>
                <a:spcPct val="150000"/>
              </a:lnSpc>
            </a:pPr>
            <a:r>
              <a:rPr lang="en-US" sz="1800" dirty="0" err="1">
                <a:solidFill>
                  <a:schemeClr val="tx1"/>
                </a:solidFill>
                <a:latin typeface="+mj-lt"/>
              </a:rPr>
              <a:t>componentDidCatch</a:t>
            </a:r>
            <a:r>
              <a:rPr lang="en-US" sz="1800" dirty="0">
                <a:solidFill>
                  <a:schemeClr val="tx1"/>
                </a:solidFill>
                <a:latin typeface="+mj-lt"/>
              </a:rPr>
              <a:t>()</a:t>
            </a:r>
          </a:p>
          <a:p>
            <a:pPr marL="914400" lvl="2" indent="0">
              <a:lnSpc>
                <a:spcPct val="150000"/>
              </a:lnSpc>
              <a:buNone/>
            </a:pPr>
            <a:endParaRPr lang="en-US" sz="1200" dirty="0" smtClean="0">
              <a:solidFill>
                <a:schemeClr val="tx1"/>
              </a:solidFill>
              <a:latin typeface="+mj-lt"/>
            </a:endParaRPr>
          </a:p>
        </p:txBody>
      </p:sp>
    </p:spTree>
    <p:extLst>
      <p:ext uri="{BB962C8B-B14F-4D97-AF65-F5344CB8AC3E}">
        <p14:creationId xmlns:p14="http://schemas.microsoft.com/office/powerpoint/2010/main" val="3047794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DOM Rendering</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000" dirty="0" smtClean="0">
                <a:solidFill>
                  <a:schemeClr val="tx1"/>
                </a:solidFill>
                <a:latin typeface="+mj-lt"/>
              </a:rPr>
              <a:t>Using react we </a:t>
            </a:r>
            <a:r>
              <a:rPr lang="en-US" sz="2000" dirty="0">
                <a:solidFill>
                  <a:schemeClr val="tx1"/>
                </a:solidFill>
                <a:latin typeface="+mj-lt"/>
              </a:rPr>
              <a:t>are able to pass data to our components as </a:t>
            </a:r>
            <a:r>
              <a:rPr lang="en-US" sz="2000" dirty="0" smtClean="0">
                <a:solidFill>
                  <a:schemeClr val="tx1"/>
                </a:solidFill>
                <a:latin typeface="+mj-lt"/>
              </a:rPr>
              <a:t>props</a:t>
            </a:r>
          </a:p>
          <a:p>
            <a:pPr>
              <a:lnSpc>
                <a:spcPct val="150000"/>
              </a:lnSpc>
            </a:pPr>
            <a:r>
              <a:rPr lang="en-US" sz="2000" dirty="0" smtClean="0">
                <a:solidFill>
                  <a:schemeClr val="tx1"/>
                </a:solidFill>
                <a:latin typeface="+mj-lt"/>
              </a:rPr>
              <a:t>Isolate the application’s data from the logic, used to create UI</a:t>
            </a:r>
          </a:p>
          <a:p>
            <a:pPr>
              <a:lnSpc>
                <a:spcPct val="150000"/>
              </a:lnSpc>
            </a:pPr>
            <a:r>
              <a:rPr lang="en-US" sz="2000" dirty="0" smtClean="0">
                <a:solidFill>
                  <a:schemeClr val="tx1"/>
                </a:solidFill>
                <a:latin typeface="+mj-lt"/>
              </a:rPr>
              <a:t>In change of any isolated data, change the state</a:t>
            </a:r>
          </a:p>
          <a:p>
            <a:pPr>
              <a:lnSpc>
                <a:spcPct val="150000"/>
              </a:lnSpc>
            </a:pPr>
            <a:r>
              <a:rPr lang="en-US" sz="2000" dirty="0" smtClean="0">
                <a:solidFill>
                  <a:schemeClr val="tx1"/>
                </a:solidFill>
                <a:latin typeface="+mj-lt"/>
              </a:rPr>
              <a:t>Plan to make a light weighted components to lighten the process of component render.</a:t>
            </a:r>
          </a:p>
          <a:p>
            <a:pPr>
              <a:lnSpc>
                <a:spcPct val="150000"/>
              </a:lnSpc>
            </a:pPr>
            <a:r>
              <a:rPr lang="en-US" sz="2000" dirty="0" smtClean="0">
                <a:solidFill>
                  <a:schemeClr val="tx1"/>
                </a:solidFill>
                <a:latin typeface="+mj-lt"/>
              </a:rPr>
              <a:t>For the heavy lift of DOM component, react works smartly and make only the minimal required changes to optimize the processing time.</a:t>
            </a:r>
          </a:p>
          <a:p>
            <a:pPr>
              <a:lnSpc>
                <a:spcPct val="200000"/>
              </a:lnSpc>
            </a:pPr>
            <a:endParaRPr lang="en-US" sz="20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152400" y="4648200"/>
            <a:ext cx="4600575" cy="419100"/>
          </a:xfrm>
          <a:prstGeom prst="rect">
            <a:avLst/>
          </a:prstGeom>
        </p:spPr>
      </p:pic>
      <p:pic>
        <p:nvPicPr>
          <p:cNvPr id="4" name="Picture 3"/>
          <p:cNvPicPr>
            <a:picLocks noChangeAspect="1"/>
          </p:cNvPicPr>
          <p:nvPr/>
        </p:nvPicPr>
        <p:blipFill>
          <a:blip r:embed="rId3"/>
          <a:stretch>
            <a:fillRect/>
          </a:stretch>
        </p:blipFill>
        <p:spPr>
          <a:xfrm>
            <a:off x="276225" y="5104878"/>
            <a:ext cx="4476750" cy="447675"/>
          </a:xfrm>
          <a:prstGeom prst="rect">
            <a:avLst/>
          </a:prstGeom>
        </p:spPr>
      </p:pic>
    </p:spTree>
    <p:extLst>
      <p:ext uri="{BB962C8B-B14F-4D97-AF65-F5344CB8AC3E}">
        <p14:creationId xmlns:p14="http://schemas.microsoft.com/office/powerpoint/2010/main" val="39693420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DOM Rendering</a:t>
            </a:r>
          </a:p>
        </p:txBody>
      </p:sp>
      <p:sp>
        <p:nvSpPr>
          <p:cNvPr id="6" name="Content Placeholder 2"/>
          <p:cNvSpPr>
            <a:spLocks noGrp="1"/>
          </p:cNvSpPr>
          <p:nvPr>
            <p:ph idx="1"/>
          </p:nvPr>
        </p:nvSpPr>
        <p:spPr>
          <a:xfrm>
            <a:off x="-8352" y="914400"/>
            <a:ext cx="9152351" cy="5638800"/>
          </a:xfrm>
        </p:spPr>
        <p:txBody>
          <a:bodyPr/>
          <a:lstStyle/>
          <a:p>
            <a:r>
              <a:rPr lang="en-US" sz="2000" dirty="0" smtClean="0">
                <a:solidFill>
                  <a:schemeClr val="tx1"/>
                </a:solidFill>
                <a:latin typeface="+mj-lt"/>
              </a:rPr>
              <a:t>How </a:t>
            </a:r>
            <a:r>
              <a:rPr lang="en-US" sz="2000" dirty="0">
                <a:solidFill>
                  <a:schemeClr val="tx1"/>
                </a:solidFill>
                <a:latin typeface="+mj-lt"/>
              </a:rPr>
              <a:t>we can update the DOM to reflect these </a:t>
            </a:r>
            <a:r>
              <a:rPr lang="en-US" sz="2000" dirty="0" smtClean="0">
                <a:solidFill>
                  <a:schemeClr val="tx1"/>
                </a:solidFill>
                <a:latin typeface="+mj-lt"/>
              </a:rPr>
              <a:t>changes?</a:t>
            </a:r>
          </a:p>
          <a:p>
            <a:pPr lvl="1"/>
            <a:r>
              <a:rPr lang="en-US" sz="2000" dirty="0" smtClean="0">
                <a:solidFill>
                  <a:schemeClr val="tx1"/>
                </a:solidFill>
                <a:latin typeface="+mj-lt"/>
              </a:rPr>
              <a:t>Inefficient solution</a:t>
            </a:r>
          </a:p>
          <a:p>
            <a:pPr lvl="2"/>
            <a:r>
              <a:rPr lang="en-US" sz="2000" dirty="0">
                <a:solidFill>
                  <a:schemeClr val="tx1"/>
                </a:solidFill>
                <a:latin typeface="+mj-lt"/>
              </a:rPr>
              <a:t>Empty the current </a:t>
            </a:r>
            <a:r>
              <a:rPr lang="en-US" sz="2000" dirty="0" smtClean="0">
                <a:solidFill>
                  <a:schemeClr val="tx1"/>
                </a:solidFill>
                <a:latin typeface="+mj-lt"/>
              </a:rPr>
              <a:t>data</a:t>
            </a:r>
          </a:p>
          <a:p>
            <a:pPr lvl="2"/>
            <a:r>
              <a:rPr lang="en-US" sz="2000" dirty="0">
                <a:solidFill>
                  <a:schemeClr val="tx1"/>
                </a:solidFill>
                <a:latin typeface="+mj-lt"/>
              </a:rPr>
              <a:t>Begin looping through data and build the first list </a:t>
            </a:r>
            <a:r>
              <a:rPr lang="en-US" sz="2000" dirty="0" smtClean="0">
                <a:solidFill>
                  <a:schemeClr val="tx1"/>
                </a:solidFill>
                <a:latin typeface="+mj-lt"/>
              </a:rPr>
              <a:t>item</a:t>
            </a:r>
          </a:p>
          <a:p>
            <a:pPr lvl="2"/>
            <a:r>
              <a:rPr lang="en-US" sz="2000" dirty="0">
                <a:solidFill>
                  <a:schemeClr val="tx1"/>
                </a:solidFill>
                <a:latin typeface="+mj-lt"/>
              </a:rPr>
              <a:t>Build and add the second list </a:t>
            </a:r>
            <a:r>
              <a:rPr lang="en-US" sz="2000" dirty="0" smtClean="0">
                <a:solidFill>
                  <a:schemeClr val="tx1"/>
                </a:solidFill>
                <a:latin typeface="+mj-lt"/>
              </a:rPr>
              <a:t>item</a:t>
            </a:r>
          </a:p>
          <a:p>
            <a:pPr lvl="2"/>
            <a:r>
              <a:rPr lang="en-US" sz="2000" dirty="0">
                <a:solidFill>
                  <a:schemeClr val="tx1"/>
                </a:solidFill>
                <a:latin typeface="+mj-lt"/>
              </a:rPr>
              <a:t>Build and append the third list </a:t>
            </a:r>
            <a:r>
              <a:rPr lang="en-US" sz="2000" dirty="0" smtClean="0">
                <a:solidFill>
                  <a:schemeClr val="tx1"/>
                </a:solidFill>
                <a:latin typeface="+mj-lt"/>
              </a:rPr>
              <a:t>item</a:t>
            </a:r>
          </a:p>
          <a:p>
            <a:pPr lvl="2"/>
            <a:r>
              <a:rPr lang="en-US" sz="2000" dirty="0" smtClean="0">
                <a:solidFill>
                  <a:schemeClr val="tx1"/>
                </a:solidFill>
                <a:latin typeface="+mj-lt"/>
              </a:rPr>
              <a:t>.. And so on</a:t>
            </a:r>
          </a:p>
          <a:p>
            <a:pPr lvl="1"/>
            <a:r>
              <a:rPr lang="en-US" dirty="0" err="1">
                <a:solidFill>
                  <a:schemeClr val="tx1"/>
                </a:solidFill>
                <a:latin typeface="+mj-lt"/>
              </a:rPr>
              <a:t>ReactDOM.render</a:t>
            </a:r>
            <a:r>
              <a:rPr lang="en-US" dirty="0">
                <a:solidFill>
                  <a:schemeClr val="tx1"/>
                </a:solidFill>
                <a:latin typeface="+mj-lt"/>
              </a:rPr>
              <a:t> makes changes by leaving the current DOM in place and </a:t>
            </a:r>
            <a:r>
              <a:rPr lang="en-US" dirty="0" smtClean="0">
                <a:solidFill>
                  <a:schemeClr val="tx1"/>
                </a:solidFill>
                <a:latin typeface="+mj-lt"/>
              </a:rPr>
              <a:t>simply updating </a:t>
            </a:r>
            <a:r>
              <a:rPr lang="en-US" dirty="0">
                <a:solidFill>
                  <a:schemeClr val="tx1"/>
                </a:solidFill>
                <a:latin typeface="+mj-lt"/>
              </a:rPr>
              <a:t>the DOM elements that need to be updated</a:t>
            </a:r>
            <a:endParaRPr lang="en-US"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1029285" y="4800600"/>
            <a:ext cx="7077075" cy="149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8998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Overview (cont..)</a:t>
            </a:r>
            <a:endParaRPr lang="en-US" sz="3200" b="1" dirty="0">
              <a:solidFill>
                <a:srgbClr val="FBEF03"/>
              </a:solidFill>
              <a:latin typeface="+mj-lt"/>
            </a:endParaRPr>
          </a:p>
        </p:txBody>
      </p:sp>
      <p:sp>
        <p:nvSpPr>
          <p:cNvPr id="4" name="TextBox 3"/>
          <p:cNvSpPr txBox="1"/>
          <p:nvPr/>
        </p:nvSpPr>
        <p:spPr>
          <a:xfrm>
            <a:off x="152400" y="1066800"/>
            <a:ext cx="8610600" cy="4862870"/>
          </a:xfrm>
          <a:prstGeom prst="rect">
            <a:avLst/>
          </a:prstGeom>
          <a:noFill/>
        </p:spPr>
        <p:txBody>
          <a:bodyPr wrap="square" rtlCol="0">
            <a:spAutoFit/>
          </a:bodyPr>
          <a:lstStyle/>
          <a:p>
            <a:pPr algn="ctr"/>
            <a:r>
              <a:rPr lang="en-US" sz="2200" dirty="0" smtClean="0">
                <a:latin typeface="+mj-lt"/>
              </a:rPr>
              <a:t>UNIT-2 </a:t>
            </a:r>
          </a:p>
          <a:p>
            <a:pPr>
              <a:buFont typeface="Arial" pitchFamily="34" charset="0"/>
              <a:buChar char="•"/>
            </a:pPr>
            <a:r>
              <a:rPr lang="en-US" dirty="0">
                <a:latin typeface="+mj-lt"/>
              </a:rPr>
              <a:t>Enhancing </a:t>
            </a:r>
            <a:r>
              <a:rPr lang="en-US" dirty="0" smtClean="0">
                <a:latin typeface="+mj-lt"/>
              </a:rPr>
              <a:t>Components</a:t>
            </a:r>
          </a:p>
          <a:p>
            <a:pPr lvl="1">
              <a:buFont typeface="Arial" pitchFamily="34" charset="0"/>
              <a:buChar char="•"/>
            </a:pPr>
            <a:r>
              <a:rPr lang="en-US" dirty="0">
                <a:latin typeface="+mj-lt"/>
              </a:rPr>
              <a:t>Component Lifecycle, JavaScript library </a:t>
            </a:r>
            <a:r>
              <a:rPr lang="en-US" dirty="0" smtClean="0">
                <a:latin typeface="+mj-lt"/>
              </a:rPr>
              <a:t>integration</a:t>
            </a:r>
          </a:p>
          <a:p>
            <a:pPr lvl="1">
              <a:buFont typeface="Arial" pitchFamily="34" charset="0"/>
              <a:buChar char="•"/>
            </a:pPr>
            <a:r>
              <a:rPr lang="en-US" dirty="0" smtClean="0">
                <a:latin typeface="+mj-lt"/>
              </a:rPr>
              <a:t>Higher-Order Components</a:t>
            </a:r>
            <a:r>
              <a:rPr lang="en-US" dirty="0">
                <a:latin typeface="+mj-lt"/>
              </a:rPr>
              <a:t>, Managing state outside the </a:t>
            </a:r>
            <a:r>
              <a:rPr lang="en-US" dirty="0" smtClean="0">
                <a:latin typeface="+mj-lt"/>
              </a:rPr>
              <a:t>react</a:t>
            </a:r>
          </a:p>
          <a:p>
            <a:pPr lvl="1">
              <a:buFont typeface="Arial" pitchFamily="34" charset="0"/>
              <a:buChar char="•"/>
            </a:pPr>
            <a:r>
              <a:rPr lang="en-US" dirty="0" smtClean="0">
                <a:latin typeface="+mj-lt"/>
              </a:rPr>
              <a:t>Introduction </a:t>
            </a:r>
            <a:r>
              <a:rPr lang="en-US" dirty="0">
                <a:latin typeface="+mj-lt"/>
              </a:rPr>
              <a:t>to Flux</a:t>
            </a:r>
          </a:p>
          <a:p>
            <a:pPr>
              <a:buFont typeface="Arial" pitchFamily="34" charset="0"/>
              <a:buChar char="•"/>
            </a:pPr>
            <a:r>
              <a:rPr lang="en-US" dirty="0">
                <a:latin typeface="+mj-lt"/>
              </a:rPr>
              <a:t>Redux and </a:t>
            </a:r>
            <a:r>
              <a:rPr lang="en-US" dirty="0" smtClean="0">
                <a:latin typeface="+mj-lt"/>
              </a:rPr>
              <a:t>Router</a:t>
            </a:r>
          </a:p>
          <a:p>
            <a:pPr lvl="1">
              <a:buFont typeface="Arial" pitchFamily="34" charset="0"/>
              <a:buChar char="•"/>
            </a:pPr>
            <a:r>
              <a:rPr lang="en-US" dirty="0">
                <a:latin typeface="+mj-lt"/>
              </a:rPr>
              <a:t>State, Actions, Reducers, The </a:t>
            </a:r>
            <a:r>
              <a:rPr lang="en-US" dirty="0" smtClean="0">
                <a:latin typeface="+mj-lt"/>
              </a:rPr>
              <a:t>Store</a:t>
            </a:r>
          </a:p>
          <a:p>
            <a:pPr lvl="1">
              <a:buFont typeface="Arial" pitchFamily="34" charset="0"/>
              <a:buChar char="•"/>
            </a:pPr>
            <a:r>
              <a:rPr lang="en-US" dirty="0" smtClean="0">
                <a:latin typeface="+mj-lt"/>
              </a:rPr>
              <a:t>Middleware</a:t>
            </a:r>
          </a:p>
          <a:p>
            <a:pPr lvl="1">
              <a:buFont typeface="Arial" pitchFamily="34" charset="0"/>
              <a:buChar char="•"/>
            </a:pPr>
            <a:r>
              <a:rPr lang="en-US" dirty="0" smtClean="0">
                <a:latin typeface="+mj-lt"/>
              </a:rPr>
              <a:t>React Redux</a:t>
            </a:r>
          </a:p>
          <a:p>
            <a:pPr lvl="1">
              <a:buFont typeface="Arial" pitchFamily="34" charset="0"/>
              <a:buChar char="•"/>
            </a:pPr>
            <a:r>
              <a:rPr lang="en-US" dirty="0" smtClean="0">
                <a:latin typeface="+mj-lt"/>
              </a:rPr>
              <a:t>React Router</a:t>
            </a:r>
            <a:r>
              <a:rPr lang="en-US" dirty="0">
                <a:latin typeface="+mj-lt"/>
              </a:rPr>
              <a:t>, Incorporating the router, Nesting Router, Router </a:t>
            </a:r>
            <a:r>
              <a:rPr lang="en-US" dirty="0" smtClean="0">
                <a:latin typeface="+mj-lt"/>
              </a:rPr>
              <a:t>parameters</a:t>
            </a:r>
          </a:p>
          <a:p>
            <a:pPr>
              <a:buFont typeface="Arial" pitchFamily="34" charset="0"/>
              <a:buChar char="•"/>
            </a:pPr>
            <a:r>
              <a:rPr lang="en-US" dirty="0" smtClean="0">
                <a:latin typeface="+mj-lt"/>
              </a:rPr>
              <a:t>JSON</a:t>
            </a:r>
          </a:p>
          <a:p>
            <a:pPr lvl="1">
              <a:buFont typeface="Arial" pitchFamily="34" charset="0"/>
              <a:buChar char="•"/>
            </a:pPr>
            <a:r>
              <a:rPr lang="en-US" dirty="0" smtClean="0">
                <a:latin typeface="+mj-lt"/>
              </a:rPr>
              <a:t>Objects</a:t>
            </a:r>
          </a:p>
          <a:p>
            <a:pPr lvl="1">
              <a:buFont typeface="Arial" pitchFamily="34" charset="0"/>
              <a:buChar char="•"/>
            </a:pPr>
            <a:r>
              <a:rPr lang="en-US" dirty="0" smtClean="0">
                <a:latin typeface="+mj-lt"/>
              </a:rPr>
              <a:t>Schema</a:t>
            </a:r>
          </a:p>
          <a:p>
            <a:pPr>
              <a:buFont typeface="Arial" pitchFamily="34" charset="0"/>
              <a:buChar char="•"/>
            </a:pPr>
            <a:r>
              <a:rPr lang="en-US" dirty="0">
                <a:latin typeface="+mj-lt"/>
              </a:rPr>
              <a:t>REST </a:t>
            </a:r>
            <a:r>
              <a:rPr lang="en-US" dirty="0" smtClean="0">
                <a:latin typeface="+mj-lt"/>
              </a:rPr>
              <a:t>API</a:t>
            </a:r>
          </a:p>
          <a:p>
            <a:pPr lvl="1">
              <a:buFont typeface="Arial" pitchFamily="34" charset="0"/>
              <a:buChar char="•"/>
            </a:pPr>
            <a:r>
              <a:rPr lang="en-US" dirty="0" smtClean="0">
                <a:latin typeface="+mj-lt"/>
              </a:rPr>
              <a:t>WRML</a:t>
            </a:r>
            <a:r>
              <a:rPr lang="en-US" dirty="0">
                <a:latin typeface="+mj-lt"/>
              </a:rPr>
              <a:t>, REST API </a:t>
            </a:r>
            <a:r>
              <a:rPr lang="en-US" dirty="0" smtClean="0">
                <a:latin typeface="+mj-lt"/>
              </a:rPr>
              <a:t>Design</a:t>
            </a:r>
          </a:p>
          <a:p>
            <a:pPr lvl="1">
              <a:buFont typeface="Arial" pitchFamily="34" charset="0"/>
              <a:buChar char="•"/>
            </a:pPr>
            <a:r>
              <a:rPr lang="en-US" dirty="0" smtClean="0">
                <a:latin typeface="+mj-lt"/>
              </a:rPr>
              <a:t>Identifier </a:t>
            </a:r>
            <a:r>
              <a:rPr lang="en-US" dirty="0">
                <a:latin typeface="+mj-lt"/>
              </a:rPr>
              <a:t>Design with URIs, </a:t>
            </a:r>
            <a:r>
              <a:rPr lang="en-US" dirty="0" smtClean="0">
                <a:latin typeface="+mj-lt"/>
              </a:rPr>
              <a:t>Interaction Design </a:t>
            </a:r>
            <a:r>
              <a:rPr lang="en-US" dirty="0">
                <a:latin typeface="+mj-lt"/>
              </a:rPr>
              <a:t>with HTTP, Representation Design, Caching, Security</a:t>
            </a:r>
          </a:p>
        </p:txBody>
      </p:sp>
    </p:spTree>
    <p:extLst>
      <p:ext uri="{BB962C8B-B14F-4D97-AF65-F5344CB8AC3E}">
        <p14:creationId xmlns:p14="http://schemas.microsoft.com/office/powerpoint/2010/main" val="13296691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Factories</a:t>
            </a:r>
          </a:p>
        </p:txBody>
      </p:sp>
      <p:sp>
        <p:nvSpPr>
          <p:cNvPr id="6" name="Content Placeholder 2"/>
          <p:cNvSpPr>
            <a:spLocks noGrp="1"/>
          </p:cNvSpPr>
          <p:nvPr>
            <p:ph idx="1"/>
          </p:nvPr>
        </p:nvSpPr>
        <p:spPr>
          <a:xfrm>
            <a:off x="-8352" y="914400"/>
            <a:ext cx="9152351" cy="5638800"/>
          </a:xfrm>
        </p:spPr>
        <p:txBody>
          <a:bodyPr/>
          <a:lstStyle/>
          <a:p>
            <a:r>
              <a:rPr lang="en-US" sz="2400" dirty="0"/>
              <a:t>Another way to create a React element is to use </a:t>
            </a:r>
            <a:r>
              <a:rPr lang="en-US" sz="2400" dirty="0" smtClean="0"/>
              <a:t>factories </a:t>
            </a:r>
          </a:p>
          <a:p>
            <a:r>
              <a:rPr lang="en-US" sz="2400" dirty="0" smtClean="0"/>
              <a:t>A </a:t>
            </a:r>
            <a:r>
              <a:rPr lang="en-US" sz="2400" dirty="0"/>
              <a:t>factory is a special object that can be used to abstract away the details of instantiating </a:t>
            </a:r>
            <a:r>
              <a:rPr lang="en-US" sz="2400" dirty="0" smtClean="0"/>
              <a:t>objects</a:t>
            </a:r>
          </a:p>
          <a:p>
            <a:r>
              <a:rPr lang="en-US" sz="2400" dirty="0">
                <a:solidFill>
                  <a:schemeClr val="tx1"/>
                </a:solidFill>
                <a:latin typeface="+mj-lt"/>
              </a:rPr>
              <a:t>React has built-in factories for all commonly supported HTML and SVG DOM </a:t>
            </a:r>
            <a:r>
              <a:rPr lang="en-US" sz="2400" dirty="0" smtClean="0">
                <a:solidFill>
                  <a:schemeClr val="tx1"/>
                </a:solidFill>
                <a:latin typeface="+mj-lt"/>
              </a:rPr>
              <a:t>elements</a:t>
            </a:r>
          </a:p>
          <a:p>
            <a:endParaRPr lang="en-US" sz="2400" dirty="0" smtClean="0">
              <a:solidFill>
                <a:schemeClr val="tx1"/>
              </a:solidFill>
              <a:latin typeface="+mj-lt"/>
            </a:endParaRPr>
          </a:p>
        </p:txBody>
      </p:sp>
      <p:pic>
        <p:nvPicPr>
          <p:cNvPr id="3" name="Picture 2"/>
          <p:cNvPicPr>
            <a:picLocks noChangeAspect="1"/>
          </p:cNvPicPr>
          <p:nvPr/>
        </p:nvPicPr>
        <p:blipFill>
          <a:blip r:embed="rId2"/>
          <a:stretch>
            <a:fillRect/>
          </a:stretch>
        </p:blipFill>
        <p:spPr>
          <a:xfrm>
            <a:off x="457200" y="3048000"/>
            <a:ext cx="3248025" cy="371475"/>
          </a:xfrm>
          <a:prstGeom prst="rect">
            <a:avLst/>
          </a:prstGeom>
        </p:spPr>
      </p:pic>
      <p:pic>
        <p:nvPicPr>
          <p:cNvPr id="4" name="Picture 3"/>
          <p:cNvPicPr>
            <a:picLocks noChangeAspect="1"/>
          </p:cNvPicPr>
          <p:nvPr/>
        </p:nvPicPr>
        <p:blipFill>
          <a:blip r:embed="rId3"/>
          <a:stretch>
            <a:fillRect/>
          </a:stretch>
        </p:blipFill>
        <p:spPr>
          <a:xfrm>
            <a:off x="838200" y="3419474"/>
            <a:ext cx="4000500" cy="466725"/>
          </a:xfrm>
          <a:prstGeom prst="rect">
            <a:avLst/>
          </a:prstGeom>
        </p:spPr>
      </p:pic>
      <p:pic>
        <p:nvPicPr>
          <p:cNvPr id="7" name="Picture 6"/>
          <p:cNvPicPr>
            <a:picLocks noChangeAspect="1"/>
          </p:cNvPicPr>
          <p:nvPr/>
        </p:nvPicPr>
        <p:blipFill>
          <a:blip r:embed="rId4"/>
          <a:stretch>
            <a:fillRect/>
          </a:stretch>
        </p:blipFill>
        <p:spPr>
          <a:xfrm>
            <a:off x="2881312" y="4105274"/>
            <a:ext cx="5494384" cy="2143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30583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Using Factories with Components</a:t>
            </a:r>
          </a:p>
        </p:txBody>
      </p:sp>
      <p:sp>
        <p:nvSpPr>
          <p:cNvPr id="6" name="Content Placeholder 2"/>
          <p:cNvSpPr>
            <a:spLocks noGrp="1"/>
          </p:cNvSpPr>
          <p:nvPr>
            <p:ph idx="1"/>
          </p:nvPr>
        </p:nvSpPr>
        <p:spPr>
          <a:xfrm>
            <a:off x="-8352" y="914400"/>
            <a:ext cx="9152351" cy="5638800"/>
          </a:xfrm>
        </p:spPr>
        <p:txBody>
          <a:bodyPr/>
          <a:lstStyle/>
          <a:p>
            <a:endParaRPr lang="en-US" sz="24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381000" y="911268"/>
            <a:ext cx="5867400" cy="5533658"/>
          </a:xfrm>
          <a:prstGeom prst="rect">
            <a:avLst/>
          </a:prstGeom>
        </p:spPr>
      </p:pic>
    </p:spTree>
    <p:extLst>
      <p:ext uri="{BB962C8B-B14F-4D97-AF65-F5344CB8AC3E}">
        <p14:creationId xmlns:p14="http://schemas.microsoft.com/office/powerpoint/2010/main" val="5566860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Steps to create first </a:t>
            </a:r>
            <a:r>
              <a:rPr lang="en-US" sz="3200" b="1" kern="0" dirty="0" err="1" smtClean="0">
                <a:solidFill>
                  <a:srgbClr val="FBEF03"/>
                </a:solidFill>
                <a:latin typeface="+mj-lt"/>
              </a:rPr>
              <a:t>reactjs</a:t>
            </a:r>
            <a:r>
              <a:rPr lang="en-US" sz="3200" b="1" kern="0" dirty="0" smtClean="0">
                <a:solidFill>
                  <a:srgbClr val="FBEF03"/>
                </a:solidFill>
                <a:latin typeface="+mj-lt"/>
              </a:rPr>
              <a:t> app </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r>
              <a:rPr lang="en-US" sz="2400" dirty="0" smtClean="0">
                <a:solidFill>
                  <a:schemeClr val="tx1"/>
                </a:solidFill>
                <a:latin typeface="+mj-lt"/>
              </a:rPr>
              <a:t>Install NVM</a:t>
            </a:r>
          </a:p>
          <a:p>
            <a:pPr lvl="1"/>
            <a:r>
              <a:rPr lang="en-US" sz="2000" dirty="0">
                <a:solidFill>
                  <a:schemeClr val="tx1"/>
                </a:solidFill>
                <a:latin typeface="+mj-lt"/>
              </a:rPr>
              <a:t>https://github.com/coreybutler/nvm-windows</a:t>
            </a:r>
          </a:p>
          <a:p>
            <a:r>
              <a:rPr lang="en-US" sz="2400" dirty="0">
                <a:solidFill>
                  <a:schemeClr val="tx1"/>
                </a:solidFill>
                <a:latin typeface="+mj-lt"/>
              </a:rPr>
              <a:t>Install </a:t>
            </a:r>
            <a:r>
              <a:rPr lang="en-US" sz="2400" dirty="0" err="1">
                <a:solidFill>
                  <a:schemeClr val="tx1"/>
                </a:solidFill>
                <a:latin typeface="+mj-lt"/>
              </a:rPr>
              <a:t>NodeJS</a:t>
            </a:r>
            <a:endParaRPr lang="en-US" sz="2400" dirty="0">
              <a:solidFill>
                <a:schemeClr val="tx1"/>
              </a:solidFill>
              <a:latin typeface="+mj-lt"/>
            </a:endParaRPr>
          </a:p>
          <a:p>
            <a:pPr lvl="1"/>
            <a:r>
              <a:rPr lang="en-US" sz="2000" dirty="0">
                <a:solidFill>
                  <a:schemeClr val="tx1"/>
                </a:solidFill>
                <a:latin typeface="+mj-lt"/>
              </a:rPr>
              <a:t>https://nodejs.org/en/download</a:t>
            </a:r>
            <a:r>
              <a:rPr lang="en-US" sz="2000" dirty="0" smtClean="0">
                <a:solidFill>
                  <a:schemeClr val="tx1"/>
                </a:solidFill>
                <a:latin typeface="+mj-lt"/>
              </a:rPr>
              <a:t>/</a:t>
            </a:r>
          </a:p>
          <a:p>
            <a:r>
              <a:rPr lang="en-US" dirty="0" smtClean="0">
                <a:solidFill>
                  <a:schemeClr val="tx1"/>
                </a:solidFill>
                <a:latin typeface="+mj-lt"/>
              </a:rPr>
              <a:t>Command to check node version</a:t>
            </a:r>
          </a:p>
          <a:p>
            <a:pPr lvl="1"/>
            <a:r>
              <a:rPr lang="en-US" dirty="0">
                <a:solidFill>
                  <a:schemeClr val="tx1"/>
                </a:solidFill>
                <a:latin typeface="+mj-lt"/>
              </a:rPr>
              <a:t>node </a:t>
            </a:r>
            <a:r>
              <a:rPr lang="en-US" dirty="0" smtClean="0">
                <a:solidFill>
                  <a:schemeClr val="tx1"/>
                </a:solidFill>
                <a:latin typeface="+mj-lt"/>
              </a:rPr>
              <a:t>--version</a:t>
            </a:r>
          </a:p>
          <a:p>
            <a:pPr lvl="1"/>
            <a:r>
              <a:rPr lang="en-US" dirty="0" err="1">
                <a:solidFill>
                  <a:schemeClr val="tx1"/>
                </a:solidFill>
                <a:latin typeface="+mj-lt"/>
              </a:rPr>
              <a:t>npm</a:t>
            </a:r>
            <a:r>
              <a:rPr lang="en-US" dirty="0">
                <a:solidFill>
                  <a:schemeClr val="tx1"/>
                </a:solidFill>
                <a:latin typeface="+mj-lt"/>
              </a:rPr>
              <a:t> </a:t>
            </a:r>
            <a:r>
              <a:rPr lang="en-US" dirty="0" smtClean="0">
                <a:solidFill>
                  <a:schemeClr val="tx1"/>
                </a:solidFill>
                <a:latin typeface="+mj-lt"/>
              </a:rPr>
              <a:t>--version</a:t>
            </a:r>
          </a:p>
          <a:p>
            <a:r>
              <a:rPr lang="en-US" dirty="0" smtClean="0">
                <a:solidFill>
                  <a:schemeClr val="tx1"/>
                </a:solidFill>
                <a:latin typeface="+mj-lt"/>
              </a:rPr>
              <a:t>To create first app</a:t>
            </a:r>
          </a:p>
          <a:p>
            <a:pPr lvl="1"/>
            <a:r>
              <a:rPr lang="en-US" dirty="0" err="1">
                <a:solidFill>
                  <a:schemeClr val="tx1"/>
                </a:solidFill>
                <a:latin typeface="+mj-lt"/>
              </a:rPr>
              <a:t>npx</a:t>
            </a:r>
            <a:r>
              <a:rPr lang="en-US" dirty="0">
                <a:solidFill>
                  <a:schemeClr val="tx1"/>
                </a:solidFill>
                <a:latin typeface="+mj-lt"/>
              </a:rPr>
              <a:t> create-react-app </a:t>
            </a:r>
            <a:r>
              <a:rPr lang="en-US" dirty="0" smtClean="0">
                <a:solidFill>
                  <a:schemeClr val="tx1"/>
                </a:solidFill>
                <a:latin typeface="+mj-lt"/>
              </a:rPr>
              <a:t>my-react-app</a:t>
            </a:r>
          </a:p>
          <a:p>
            <a:endParaRPr lang="en-US" sz="2400" dirty="0" smtClean="0">
              <a:solidFill>
                <a:schemeClr val="tx1"/>
              </a:solidFill>
              <a:latin typeface="+mj-lt"/>
            </a:endParaRPr>
          </a:p>
        </p:txBody>
      </p:sp>
      <p:pic>
        <p:nvPicPr>
          <p:cNvPr id="3" name="Picture 2"/>
          <p:cNvPicPr>
            <a:picLocks noChangeAspect="1"/>
          </p:cNvPicPr>
          <p:nvPr/>
        </p:nvPicPr>
        <p:blipFill>
          <a:blip r:embed="rId2"/>
          <a:stretch>
            <a:fillRect/>
          </a:stretch>
        </p:blipFill>
        <p:spPr>
          <a:xfrm>
            <a:off x="5791200" y="1752600"/>
            <a:ext cx="3241893" cy="4191000"/>
          </a:xfrm>
          <a:prstGeom prst="rect">
            <a:avLst/>
          </a:prstGeom>
        </p:spPr>
      </p:pic>
    </p:spTree>
    <p:extLst>
      <p:ext uri="{BB962C8B-B14F-4D97-AF65-F5344CB8AC3E}">
        <p14:creationId xmlns:p14="http://schemas.microsoft.com/office/powerpoint/2010/main" val="8127125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Elements as JSX</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smtClean="0">
                <a:solidFill>
                  <a:schemeClr val="tx1"/>
                </a:solidFill>
                <a:latin typeface="+mj-lt"/>
              </a:rPr>
              <a:t>JSX, a simpler way to creating complex DOM trees with attributes</a:t>
            </a:r>
          </a:p>
          <a:p>
            <a:pPr>
              <a:lnSpc>
                <a:spcPct val="150000"/>
              </a:lnSpc>
            </a:pPr>
            <a:r>
              <a:rPr lang="en-US" sz="2400" dirty="0" smtClean="0">
                <a:solidFill>
                  <a:schemeClr val="tx1"/>
                </a:solidFill>
                <a:latin typeface="+mj-lt"/>
              </a:rPr>
              <a:t>JSX is as readable as HTML, XML</a:t>
            </a:r>
          </a:p>
          <a:p>
            <a:pPr>
              <a:lnSpc>
                <a:spcPct val="150000"/>
              </a:lnSpc>
            </a:pPr>
            <a:r>
              <a:rPr lang="en-US" sz="2400" dirty="0" smtClean="0">
                <a:solidFill>
                  <a:schemeClr val="tx1"/>
                </a:solidFill>
                <a:latin typeface="+mj-lt"/>
              </a:rPr>
              <a:t>JSX </a:t>
            </a:r>
            <a:r>
              <a:rPr lang="en-US" sz="2400" dirty="0">
                <a:solidFill>
                  <a:schemeClr val="tx1"/>
                </a:solidFill>
                <a:latin typeface="+mj-lt"/>
              </a:rPr>
              <a:t>elements </a:t>
            </a:r>
            <a:r>
              <a:rPr lang="en-US" sz="2400" dirty="0" smtClean="0">
                <a:solidFill>
                  <a:schemeClr val="tx1"/>
                </a:solidFill>
                <a:latin typeface="+mj-lt"/>
              </a:rPr>
              <a:t>can be added as children</a:t>
            </a:r>
          </a:p>
          <a:p>
            <a:pPr>
              <a:lnSpc>
                <a:spcPct val="150000"/>
              </a:lnSpc>
            </a:pPr>
            <a:r>
              <a:rPr lang="en-US" sz="2400" dirty="0" smtClean="0">
                <a:solidFill>
                  <a:schemeClr val="tx1"/>
                </a:solidFill>
                <a:latin typeface="+mj-lt"/>
              </a:rPr>
              <a:t>Array of the elements can be pass into JSX </a:t>
            </a:r>
          </a:p>
          <a:p>
            <a:endParaRPr lang="en-US" sz="2400" dirty="0">
              <a:solidFill>
                <a:schemeClr val="tx1"/>
              </a:solidFill>
              <a:latin typeface="+mj-lt"/>
            </a:endParaRPr>
          </a:p>
          <a:p>
            <a:endParaRPr lang="en-US" sz="2400" dirty="0" smtClean="0">
              <a:solidFill>
                <a:schemeClr val="tx1"/>
              </a:solidFill>
              <a:latin typeface="+mj-lt"/>
            </a:endParaRPr>
          </a:p>
          <a:p>
            <a:endParaRPr lang="en-US" sz="2400" dirty="0">
              <a:solidFill>
                <a:schemeClr val="tx1"/>
              </a:solidFill>
              <a:latin typeface="+mj-lt"/>
            </a:endParaRPr>
          </a:p>
          <a:p>
            <a:endParaRPr lang="en-US" sz="2400" dirty="0" smtClean="0">
              <a:solidFill>
                <a:schemeClr val="tx1"/>
              </a:solidFill>
              <a:latin typeface="+mj-lt"/>
            </a:endParaRPr>
          </a:p>
          <a:p>
            <a:endParaRPr lang="en-US" sz="24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457200" y="3886200"/>
            <a:ext cx="7772400" cy="1386025"/>
          </a:xfrm>
          <a:prstGeom prst="rect">
            <a:avLst/>
          </a:prstGeom>
        </p:spPr>
      </p:pic>
    </p:spTree>
    <p:extLst>
      <p:ext uri="{BB962C8B-B14F-4D97-AF65-F5344CB8AC3E}">
        <p14:creationId xmlns:p14="http://schemas.microsoft.com/office/powerpoint/2010/main" val="17052715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Elements as JSX</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Nested </a:t>
            </a:r>
            <a:r>
              <a:rPr lang="en-US" sz="2400" dirty="0" smtClean="0">
                <a:solidFill>
                  <a:schemeClr val="tx1"/>
                </a:solidFill>
                <a:latin typeface="+mj-lt"/>
              </a:rPr>
              <a:t>components</a:t>
            </a:r>
          </a:p>
          <a:p>
            <a:pPr>
              <a:lnSpc>
                <a:spcPct val="150000"/>
              </a:lnSpc>
            </a:pPr>
            <a:r>
              <a:rPr lang="en-US" sz="2400" dirty="0" err="1" smtClean="0">
                <a:solidFill>
                  <a:schemeClr val="tx1"/>
                </a:solidFill>
                <a:latin typeface="+mj-lt"/>
              </a:rPr>
              <a:t>className</a:t>
            </a:r>
            <a:endParaRPr lang="en-US" sz="2400" dirty="0" smtClean="0">
              <a:solidFill>
                <a:schemeClr val="tx1"/>
              </a:solidFill>
              <a:latin typeface="+mj-lt"/>
            </a:endParaRPr>
          </a:p>
          <a:p>
            <a:pPr>
              <a:lnSpc>
                <a:spcPct val="150000"/>
              </a:lnSpc>
            </a:pPr>
            <a:r>
              <a:rPr lang="en-US" sz="2400" dirty="0">
                <a:solidFill>
                  <a:schemeClr val="tx1"/>
                </a:solidFill>
                <a:latin typeface="+mj-lt"/>
              </a:rPr>
              <a:t>JavaScript </a:t>
            </a:r>
            <a:r>
              <a:rPr lang="en-US" sz="2400" dirty="0" smtClean="0">
                <a:solidFill>
                  <a:schemeClr val="tx1"/>
                </a:solidFill>
                <a:latin typeface="+mj-lt"/>
              </a:rPr>
              <a:t>expressions</a:t>
            </a:r>
          </a:p>
          <a:p>
            <a:pPr>
              <a:lnSpc>
                <a:spcPct val="150000"/>
              </a:lnSpc>
            </a:pPr>
            <a:r>
              <a:rPr lang="en-US" sz="2400" dirty="0" smtClean="0">
                <a:solidFill>
                  <a:schemeClr val="tx1"/>
                </a:solidFill>
                <a:latin typeface="+mj-lt"/>
              </a:rPr>
              <a:t>Evaluation</a:t>
            </a:r>
          </a:p>
          <a:p>
            <a:pPr>
              <a:lnSpc>
                <a:spcPct val="150000"/>
              </a:lnSpc>
            </a:pPr>
            <a:r>
              <a:rPr lang="en-US" sz="2400" dirty="0">
                <a:solidFill>
                  <a:schemeClr val="tx1"/>
                </a:solidFill>
                <a:latin typeface="+mj-lt"/>
              </a:rPr>
              <a:t>Mapping arrays to JSX</a:t>
            </a:r>
            <a:endParaRPr lang="en-US" sz="2400" dirty="0" smtClean="0">
              <a:solidFill>
                <a:schemeClr val="tx1"/>
              </a:solidFill>
              <a:latin typeface="+mj-lt"/>
            </a:endParaRPr>
          </a:p>
          <a:p>
            <a:endParaRPr lang="en-US" sz="2400" dirty="0" smtClean="0">
              <a:solidFill>
                <a:schemeClr val="tx1"/>
              </a:solidFill>
              <a:latin typeface="+mj-lt"/>
            </a:endParaRPr>
          </a:p>
          <a:p>
            <a:endParaRPr lang="en-US" sz="2400" dirty="0">
              <a:solidFill>
                <a:schemeClr val="tx1"/>
              </a:solidFill>
              <a:latin typeface="+mj-lt"/>
            </a:endParaRPr>
          </a:p>
          <a:p>
            <a:endParaRPr lang="en-US" sz="2400" dirty="0" smtClean="0">
              <a:solidFill>
                <a:schemeClr val="tx1"/>
              </a:solidFill>
              <a:latin typeface="+mj-lt"/>
            </a:endParaRPr>
          </a:p>
          <a:p>
            <a:endParaRPr lang="en-US" sz="2400" dirty="0" smtClean="0">
              <a:solidFill>
                <a:schemeClr val="tx1"/>
              </a:solidFill>
              <a:latin typeface="+mj-lt"/>
            </a:endParaRPr>
          </a:p>
        </p:txBody>
      </p:sp>
      <p:pic>
        <p:nvPicPr>
          <p:cNvPr id="3" name="Picture 2"/>
          <p:cNvPicPr>
            <a:picLocks noChangeAspect="1"/>
          </p:cNvPicPr>
          <p:nvPr/>
        </p:nvPicPr>
        <p:blipFill>
          <a:blip r:embed="rId2"/>
          <a:stretch>
            <a:fillRect/>
          </a:stretch>
        </p:blipFill>
        <p:spPr>
          <a:xfrm>
            <a:off x="3505200" y="2362200"/>
            <a:ext cx="3592286" cy="381000"/>
          </a:xfrm>
          <a:prstGeom prst="rect">
            <a:avLst/>
          </a:prstGeom>
        </p:spPr>
      </p:pic>
      <p:pic>
        <p:nvPicPr>
          <p:cNvPr id="4" name="Picture 3"/>
          <p:cNvPicPr>
            <a:picLocks noChangeAspect="1"/>
          </p:cNvPicPr>
          <p:nvPr/>
        </p:nvPicPr>
        <p:blipFill>
          <a:blip r:embed="rId3"/>
          <a:stretch>
            <a:fillRect/>
          </a:stretch>
        </p:blipFill>
        <p:spPr>
          <a:xfrm>
            <a:off x="2286000" y="2971800"/>
            <a:ext cx="4693024" cy="457200"/>
          </a:xfrm>
          <a:prstGeom prst="rect">
            <a:avLst/>
          </a:prstGeom>
        </p:spPr>
      </p:pic>
      <p:pic>
        <p:nvPicPr>
          <p:cNvPr id="7" name="Picture 6"/>
          <p:cNvPicPr>
            <a:picLocks noChangeAspect="1"/>
          </p:cNvPicPr>
          <p:nvPr/>
        </p:nvPicPr>
        <p:blipFill>
          <a:blip r:embed="rId4"/>
          <a:stretch>
            <a:fillRect/>
          </a:stretch>
        </p:blipFill>
        <p:spPr>
          <a:xfrm>
            <a:off x="1204912" y="4267200"/>
            <a:ext cx="5257800" cy="1219200"/>
          </a:xfrm>
          <a:prstGeom prst="rect">
            <a:avLst/>
          </a:prstGeom>
        </p:spPr>
      </p:pic>
    </p:spTree>
    <p:extLst>
      <p:ext uri="{BB962C8B-B14F-4D97-AF65-F5344CB8AC3E}">
        <p14:creationId xmlns:p14="http://schemas.microsoft.com/office/powerpoint/2010/main" val="30003775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Babel</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To </a:t>
            </a:r>
            <a:r>
              <a:rPr lang="en-US" sz="2400" dirty="0" err="1">
                <a:solidFill>
                  <a:schemeClr val="tx1"/>
                </a:solidFill>
                <a:latin typeface="+mj-lt"/>
              </a:rPr>
              <a:t>transpile</a:t>
            </a:r>
            <a:r>
              <a:rPr lang="en-US" sz="2400" dirty="0">
                <a:solidFill>
                  <a:schemeClr val="tx1"/>
                </a:solidFill>
                <a:latin typeface="+mj-lt"/>
              </a:rPr>
              <a:t> code in the browser, use Babel v. 5.8. </a:t>
            </a:r>
            <a:endParaRPr lang="en-US" sz="2400" dirty="0" smtClean="0">
              <a:solidFill>
                <a:schemeClr val="tx1"/>
              </a:solidFill>
              <a:latin typeface="+mj-lt"/>
            </a:endParaRPr>
          </a:p>
          <a:p>
            <a:pPr>
              <a:lnSpc>
                <a:spcPct val="150000"/>
              </a:lnSpc>
            </a:pPr>
            <a:r>
              <a:rPr lang="en-US" sz="2400" dirty="0" smtClean="0">
                <a:solidFill>
                  <a:schemeClr val="tx1"/>
                </a:solidFill>
                <a:latin typeface="+mj-lt"/>
              </a:rPr>
              <a:t>Babel </a:t>
            </a:r>
            <a:r>
              <a:rPr lang="en-US" sz="2400" dirty="0">
                <a:solidFill>
                  <a:schemeClr val="tx1"/>
                </a:solidFill>
                <a:latin typeface="+mj-lt"/>
              </a:rPr>
              <a:t>6.0+ </a:t>
            </a:r>
            <a:r>
              <a:rPr lang="en-US" sz="2400" dirty="0" smtClean="0">
                <a:solidFill>
                  <a:schemeClr val="tx1"/>
                </a:solidFill>
                <a:latin typeface="+mj-lt"/>
              </a:rPr>
              <a:t>will not </a:t>
            </a:r>
            <a:r>
              <a:rPr lang="en-US" sz="2400" dirty="0">
                <a:solidFill>
                  <a:schemeClr val="tx1"/>
                </a:solidFill>
                <a:latin typeface="+mj-lt"/>
              </a:rPr>
              <a:t>work as an in-browser transformer</a:t>
            </a:r>
            <a:r>
              <a:rPr lang="en-US" sz="2400" dirty="0" smtClean="0">
                <a:solidFill>
                  <a:schemeClr val="tx1"/>
                </a:solidFill>
                <a:latin typeface="+mj-lt"/>
              </a:rPr>
              <a:t>.</a:t>
            </a:r>
          </a:p>
          <a:p>
            <a:pPr>
              <a:lnSpc>
                <a:spcPct val="150000"/>
              </a:lnSpc>
            </a:pPr>
            <a:r>
              <a:rPr lang="en-US" sz="2400" dirty="0" err="1">
                <a:solidFill>
                  <a:schemeClr val="tx1"/>
                </a:solidFill>
                <a:latin typeface="+mj-lt"/>
              </a:rPr>
              <a:t>transpile</a:t>
            </a:r>
            <a:r>
              <a:rPr lang="en-US" sz="2400" dirty="0">
                <a:solidFill>
                  <a:schemeClr val="tx1"/>
                </a:solidFill>
                <a:latin typeface="+mj-lt"/>
              </a:rPr>
              <a:t> </a:t>
            </a:r>
            <a:r>
              <a:rPr lang="en-US" sz="2400" dirty="0" smtClean="0">
                <a:solidFill>
                  <a:schemeClr val="tx1"/>
                </a:solidFill>
                <a:latin typeface="+mj-lt"/>
              </a:rPr>
              <a:t>our code </a:t>
            </a:r>
            <a:r>
              <a:rPr lang="en-US" sz="2400" dirty="0">
                <a:solidFill>
                  <a:schemeClr val="tx1"/>
                </a:solidFill>
                <a:latin typeface="+mj-lt"/>
              </a:rPr>
              <a:t>from JSX to pure React, Babel will also convert ES6 into </a:t>
            </a:r>
            <a:r>
              <a:rPr lang="en-US" sz="2400" dirty="0" smtClean="0">
                <a:solidFill>
                  <a:schemeClr val="tx1"/>
                </a:solidFill>
                <a:latin typeface="+mj-lt"/>
              </a:rPr>
              <a:t>common ES5 </a:t>
            </a:r>
            <a:r>
              <a:rPr lang="en-US" sz="2400" dirty="0">
                <a:solidFill>
                  <a:schemeClr val="tx1"/>
                </a:solidFill>
                <a:latin typeface="+mj-lt"/>
              </a:rPr>
              <a:t>JavaScript that is readable by all </a:t>
            </a:r>
            <a:r>
              <a:rPr lang="en-US" sz="2400" dirty="0" smtClean="0">
                <a:solidFill>
                  <a:schemeClr val="tx1"/>
                </a:solidFill>
                <a:latin typeface="+mj-lt"/>
              </a:rPr>
              <a:t>browsers</a:t>
            </a:r>
          </a:p>
          <a:p>
            <a:pPr>
              <a:lnSpc>
                <a:spcPct val="150000"/>
              </a:lnSpc>
            </a:pPr>
            <a:r>
              <a:rPr lang="en-US" sz="2400" dirty="0">
                <a:solidFill>
                  <a:schemeClr val="tx1"/>
                </a:solidFill>
                <a:latin typeface="+mj-lt"/>
              </a:rPr>
              <a:t>Babel </a:t>
            </a:r>
            <a:r>
              <a:rPr lang="en-US" sz="2400" dirty="0" smtClean="0">
                <a:solidFill>
                  <a:schemeClr val="tx1"/>
                </a:solidFill>
                <a:latin typeface="+mj-lt"/>
              </a:rPr>
              <a:t>Presets</a:t>
            </a:r>
          </a:p>
          <a:p>
            <a:pPr lvl="1">
              <a:lnSpc>
                <a:spcPct val="150000"/>
              </a:lnSpc>
            </a:pPr>
            <a:r>
              <a:rPr lang="en-US" sz="2000" dirty="0" smtClean="0">
                <a:solidFill>
                  <a:schemeClr val="tx1"/>
                </a:solidFill>
                <a:latin typeface="+mj-lt"/>
              </a:rPr>
              <a:t>babel-preset-es2015</a:t>
            </a:r>
          </a:p>
          <a:p>
            <a:pPr lvl="1">
              <a:lnSpc>
                <a:spcPct val="150000"/>
              </a:lnSpc>
            </a:pPr>
            <a:r>
              <a:rPr lang="en-US" sz="2000" dirty="0" smtClean="0">
                <a:solidFill>
                  <a:schemeClr val="tx1"/>
                </a:solidFill>
                <a:latin typeface="+mj-lt"/>
              </a:rPr>
              <a:t>babel-preset-</a:t>
            </a:r>
            <a:r>
              <a:rPr lang="en-US" sz="2000" dirty="0" err="1" smtClean="0">
                <a:solidFill>
                  <a:schemeClr val="tx1"/>
                </a:solidFill>
                <a:latin typeface="+mj-lt"/>
              </a:rPr>
              <a:t>env</a:t>
            </a:r>
            <a:endParaRPr lang="en-US" sz="2000" dirty="0" smtClean="0">
              <a:solidFill>
                <a:schemeClr val="tx1"/>
              </a:solidFill>
              <a:latin typeface="+mj-lt"/>
            </a:endParaRPr>
          </a:p>
          <a:p>
            <a:pPr lvl="1">
              <a:lnSpc>
                <a:spcPct val="150000"/>
              </a:lnSpc>
            </a:pPr>
            <a:r>
              <a:rPr lang="en-US" sz="2000" dirty="0">
                <a:solidFill>
                  <a:schemeClr val="tx1"/>
                </a:solidFill>
                <a:latin typeface="+mj-lt"/>
              </a:rPr>
              <a:t>babel-preset-react</a:t>
            </a:r>
            <a:endParaRPr lang="en-US" sz="2000" dirty="0" smtClean="0">
              <a:solidFill>
                <a:schemeClr val="tx1"/>
              </a:solidFill>
              <a:latin typeface="+mj-lt"/>
            </a:endParaRPr>
          </a:p>
          <a:p>
            <a:endParaRPr lang="en-US" sz="2400" dirty="0">
              <a:solidFill>
                <a:schemeClr val="tx1"/>
              </a:solidFill>
              <a:latin typeface="+mj-lt"/>
            </a:endParaRPr>
          </a:p>
          <a:p>
            <a:endParaRPr lang="en-US" sz="2400" dirty="0" smtClean="0">
              <a:solidFill>
                <a:schemeClr val="tx1"/>
              </a:solidFill>
              <a:latin typeface="+mj-lt"/>
            </a:endParaRPr>
          </a:p>
          <a:p>
            <a:endParaRPr lang="en-US" sz="2400" dirty="0" smtClean="0">
              <a:solidFill>
                <a:schemeClr val="tx1"/>
              </a:solidFill>
              <a:latin typeface="+mj-lt"/>
            </a:endParaRPr>
          </a:p>
        </p:txBody>
      </p:sp>
    </p:spTree>
    <p:extLst>
      <p:ext uri="{BB962C8B-B14F-4D97-AF65-F5344CB8AC3E}">
        <p14:creationId xmlns:p14="http://schemas.microsoft.com/office/powerpoint/2010/main" val="6084626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endParaRPr lang="en-US" sz="3200" b="1" kern="0" dirty="0">
              <a:solidFill>
                <a:srgbClr val="FBEF03"/>
              </a:solidFill>
              <a:latin typeface="+mj-lt"/>
            </a:endParaRPr>
          </a:p>
        </p:txBody>
      </p:sp>
      <p:sp>
        <p:nvSpPr>
          <p:cNvPr id="3" name="Rectangle 2"/>
          <p:cNvSpPr/>
          <p:nvPr/>
        </p:nvSpPr>
        <p:spPr>
          <a:xfrm>
            <a:off x="578285" y="3276600"/>
            <a:ext cx="8534400" cy="646331"/>
          </a:xfrm>
          <a:prstGeom prst="rect">
            <a:avLst/>
          </a:prstGeom>
        </p:spPr>
        <p:txBody>
          <a:bodyPr wrap="square">
            <a:spAutoFit/>
          </a:bodyPr>
          <a:lstStyle/>
          <a:p>
            <a:r>
              <a:rPr lang="en-US" sz="3600" dirty="0">
                <a:latin typeface="MyriadPro-SemiboldCond"/>
              </a:rPr>
              <a:t>Props, State, and the Component Tree</a:t>
            </a:r>
            <a:endParaRPr lang="en-IN" sz="3600" dirty="0"/>
          </a:p>
        </p:txBody>
      </p:sp>
    </p:spTree>
    <p:extLst>
      <p:ext uri="{BB962C8B-B14F-4D97-AF65-F5344CB8AC3E}">
        <p14:creationId xmlns:p14="http://schemas.microsoft.com/office/powerpoint/2010/main" val="32864533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Property Validation</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JavaScript is a loosely typed </a:t>
            </a:r>
            <a:r>
              <a:rPr lang="en-US" sz="2400" dirty="0" smtClean="0">
                <a:solidFill>
                  <a:schemeClr val="tx1"/>
                </a:solidFill>
                <a:latin typeface="+mj-lt"/>
              </a:rPr>
              <a:t>language</a:t>
            </a:r>
          </a:p>
          <a:p>
            <a:pPr>
              <a:lnSpc>
                <a:spcPct val="150000"/>
              </a:lnSpc>
            </a:pPr>
            <a:r>
              <a:rPr lang="en-US" sz="2400" dirty="0">
                <a:solidFill>
                  <a:schemeClr val="tx1"/>
                </a:solidFill>
                <a:latin typeface="+mj-lt"/>
              </a:rPr>
              <a:t>React components provide a way to specify and validate property </a:t>
            </a:r>
            <a:r>
              <a:rPr lang="en-US" sz="2400" dirty="0" smtClean="0">
                <a:solidFill>
                  <a:schemeClr val="tx1"/>
                </a:solidFill>
                <a:latin typeface="+mj-lt"/>
              </a:rPr>
              <a:t>types</a:t>
            </a:r>
          </a:p>
          <a:p>
            <a:pPr lvl="1">
              <a:lnSpc>
                <a:spcPct val="150000"/>
              </a:lnSpc>
            </a:pPr>
            <a:r>
              <a:rPr lang="en-US" sz="2000" dirty="0">
                <a:solidFill>
                  <a:schemeClr val="tx1"/>
                </a:solidFill>
                <a:latin typeface="+mj-lt"/>
              </a:rPr>
              <a:t>reduce the amount of time spent </a:t>
            </a:r>
            <a:r>
              <a:rPr lang="en-US" sz="2000" dirty="0" smtClean="0">
                <a:solidFill>
                  <a:schemeClr val="tx1"/>
                </a:solidFill>
                <a:latin typeface="+mj-lt"/>
              </a:rPr>
              <a:t>debugging</a:t>
            </a:r>
          </a:p>
          <a:p>
            <a:pPr lvl="1">
              <a:lnSpc>
                <a:spcPct val="150000"/>
              </a:lnSpc>
            </a:pPr>
            <a:r>
              <a:rPr lang="en-US" sz="2000" dirty="0">
                <a:solidFill>
                  <a:schemeClr val="tx1"/>
                </a:solidFill>
                <a:latin typeface="+mj-lt"/>
              </a:rPr>
              <a:t>incorrect property types triggers </a:t>
            </a:r>
            <a:r>
              <a:rPr lang="en-US" sz="2000" dirty="0" smtClean="0">
                <a:solidFill>
                  <a:schemeClr val="tx1"/>
                </a:solidFill>
                <a:latin typeface="+mj-lt"/>
              </a:rPr>
              <a:t>warnings</a:t>
            </a:r>
          </a:p>
          <a:p>
            <a:pPr>
              <a:lnSpc>
                <a:spcPct val="150000"/>
              </a:lnSpc>
            </a:pPr>
            <a:endParaRPr lang="en-US" dirty="0">
              <a:solidFill>
                <a:schemeClr val="tx1"/>
              </a:solidFill>
              <a:latin typeface="+mj-lt"/>
            </a:endParaRPr>
          </a:p>
          <a:p>
            <a:endParaRPr lang="en-US" sz="2400" dirty="0" smtClean="0">
              <a:solidFill>
                <a:schemeClr val="tx1"/>
              </a:solidFill>
              <a:latin typeface="+mj-lt"/>
            </a:endParaRPr>
          </a:p>
          <a:p>
            <a:endParaRPr lang="en-US" sz="2400" dirty="0" smtClean="0">
              <a:solidFill>
                <a:schemeClr val="tx1"/>
              </a:solidFill>
              <a:latin typeface="+mj-lt"/>
            </a:endParaRPr>
          </a:p>
        </p:txBody>
      </p:sp>
      <p:pic>
        <p:nvPicPr>
          <p:cNvPr id="3" name="Picture 2"/>
          <p:cNvPicPr>
            <a:picLocks noChangeAspect="1"/>
          </p:cNvPicPr>
          <p:nvPr/>
        </p:nvPicPr>
        <p:blipFill>
          <a:blip r:embed="rId2"/>
          <a:stretch>
            <a:fillRect/>
          </a:stretch>
        </p:blipFill>
        <p:spPr>
          <a:xfrm>
            <a:off x="4953000" y="3919603"/>
            <a:ext cx="3581400" cy="2467453"/>
          </a:xfrm>
          <a:prstGeom prst="rect">
            <a:avLst/>
          </a:prstGeom>
        </p:spPr>
      </p:pic>
      <p:pic>
        <p:nvPicPr>
          <p:cNvPr id="4" name="Picture 3"/>
          <p:cNvPicPr>
            <a:picLocks noChangeAspect="1"/>
          </p:cNvPicPr>
          <p:nvPr/>
        </p:nvPicPr>
        <p:blipFill>
          <a:blip r:embed="rId3"/>
          <a:stretch>
            <a:fillRect/>
          </a:stretch>
        </p:blipFill>
        <p:spPr>
          <a:xfrm>
            <a:off x="304799" y="3919603"/>
            <a:ext cx="4495801" cy="543117"/>
          </a:xfrm>
          <a:prstGeom prst="rect">
            <a:avLst/>
          </a:prstGeom>
        </p:spPr>
      </p:pic>
    </p:spTree>
    <p:extLst>
      <p:ext uri="{BB962C8B-B14F-4D97-AF65-F5344CB8AC3E}">
        <p14:creationId xmlns:p14="http://schemas.microsoft.com/office/powerpoint/2010/main" val="920980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Validating Props with </a:t>
            </a:r>
            <a:r>
              <a:rPr lang="en-US" sz="3200" b="1" kern="0" dirty="0" err="1">
                <a:solidFill>
                  <a:srgbClr val="FBEF03"/>
                </a:solidFill>
                <a:latin typeface="+mj-lt"/>
              </a:rPr>
              <a:t>createClass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smtClean="0">
                <a:solidFill>
                  <a:schemeClr val="tx1"/>
                </a:solidFill>
                <a:latin typeface="+mj-lt"/>
              </a:rPr>
              <a:t>Consider the following two examples</a:t>
            </a:r>
            <a:endParaRPr lang="en-US" sz="2000" dirty="0" smtClean="0">
              <a:solidFill>
                <a:schemeClr val="tx1"/>
              </a:solidFill>
              <a:latin typeface="+mj-lt"/>
            </a:endParaRPr>
          </a:p>
          <a:p>
            <a:pPr>
              <a:lnSpc>
                <a:spcPct val="150000"/>
              </a:lnSpc>
            </a:pPr>
            <a:endParaRPr lang="en-US" dirty="0">
              <a:solidFill>
                <a:schemeClr val="tx1"/>
              </a:solidFill>
              <a:latin typeface="+mj-lt"/>
            </a:endParaRPr>
          </a:p>
          <a:p>
            <a:endParaRPr lang="en-US" sz="2400" dirty="0" smtClean="0">
              <a:solidFill>
                <a:schemeClr val="tx1"/>
              </a:solidFill>
              <a:latin typeface="+mj-lt"/>
            </a:endParaRPr>
          </a:p>
          <a:p>
            <a:endParaRPr lang="en-US" sz="2400" dirty="0" smtClean="0">
              <a:solidFill>
                <a:schemeClr val="tx1"/>
              </a:solidFill>
              <a:latin typeface="+mj-lt"/>
            </a:endParaRPr>
          </a:p>
        </p:txBody>
      </p:sp>
      <p:pic>
        <p:nvPicPr>
          <p:cNvPr id="4" name="Picture 3"/>
          <p:cNvPicPr>
            <a:picLocks noChangeAspect="1"/>
          </p:cNvPicPr>
          <p:nvPr/>
        </p:nvPicPr>
        <p:blipFill>
          <a:blip r:embed="rId2"/>
          <a:stretch>
            <a:fillRect/>
          </a:stretch>
        </p:blipFill>
        <p:spPr>
          <a:xfrm>
            <a:off x="838200" y="1600200"/>
            <a:ext cx="6019800" cy="2202131"/>
          </a:xfrm>
          <a:prstGeom prst="rect">
            <a:avLst/>
          </a:prstGeom>
        </p:spPr>
      </p:pic>
      <p:pic>
        <p:nvPicPr>
          <p:cNvPr id="7" name="Picture 6"/>
          <p:cNvPicPr>
            <a:picLocks noChangeAspect="1"/>
          </p:cNvPicPr>
          <p:nvPr/>
        </p:nvPicPr>
        <p:blipFill>
          <a:blip r:embed="rId3"/>
          <a:stretch>
            <a:fillRect/>
          </a:stretch>
        </p:blipFill>
        <p:spPr>
          <a:xfrm>
            <a:off x="5791200" y="1447800"/>
            <a:ext cx="2809875" cy="923925"/>
          </a:xfrm>
          <a:prstGeom prst="rect">
            <a:avLst/>
          </a:prstGeom>
        </p:spPr>
      </p:pic>
      <p:pic>
        <p:nvPicPr>
          <p:cNvPr id="8" name="Picture 7"/>
          <p:cNvPicPr>
            <a:picLocks noChangeAspect="1"/>
          </p:cNvPicPr>
          <p:nvPr/>
        </p:nvPicPr>
        <p:blipFill>
          <a:blip r:embed="rId4"/>
          <a:stretch>
            <a:fillRect/>
          </a:stretch>
        </p:blipFill>
        <p:spPr>
          <a:xfrm>
            <a:off x="38374" y="3808934"/>
            <a:ext cx="6819626" cy="152400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5114026" y="5534936"/>
            <a:ext cx="3581400" cy="942064"/>
          </a:xfrm>
          <a:prstGeom prst="rect">
            <a:avLst/>
          </a:prstGeom>
        </p:spPr>
      </p:pic>
    </p:spTree>
    <p:extLst>
      <p:ext uri="{BB962C8B-B14F-4D97-AF65-F5344CB8AC3E}">
        <p14:creationId xmlns:p14="http://schemas.microsoft.com/office/powerpoint/2010/main" val="1285713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Validating Props with </a:t>
            </a:r>
            <a:r>
              <a:rPr lang="en-US" sz="3200" b="1" kern="0" dirty="0" err="1">
                <a:solidFill>
                  <a:srgbClr val="FBEF03"/>
                </a:solidFill>
                <a:latin typeface="+mj-lt"/>
              </a:rPr>
              <a:t>createClass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smtClean="0">
                <a:solidFill>
                  <a:schemeClr val="tx1"/>
                </a:solidFill>
                <a:latin typeface="+mj-lt"/>
              </a:rPr>
              <a:t>The following example demonstrate the </a:t>
            </a:r>
            <a:r>
              <a:rPr lang="en-US" sz="2400" dirty="0" err="1" smtClean="0">
                <a:solidFill>
                  <a:schemeClr val="tx1"/>
                </a:solidFill>
                <a:latin typeface="+mj-lt"/>
              </a:rPr>
              <a:t>propTypes</a:t>
            </a:r>
            <a:endParaRPr lang="en-US" sz="2400" dirty="0" smtClean="0">
              <a:solidFill>
                <a:schemeClr val="tx1"/>
              </a:solidFill>
              <a:latin typeface="+mj-lt"/>
            </a:endParaRPr>
          </a:p>
          <a:p>
            <a:pPr>
              <a:lnSpc>
                <a:spcPct val="150000"/>
              </a:lnSpc>
            </a:pPr>
            <a:endParaRPr lang="en-US" sz="2400" dirty="0">
              <a:solidFill>
                <a:schemeClr val="tx1"/>
              </a:solidFill>
              <a:latin typeface="+mj-lt"/>
            </a:endParaRPr>
          </a:p>
          <a:p>
            <a:pPr>
              <a:lnSpc>
                <a:spcPct val="150000"/>
              </a:lnSpc>
            </a:pPr>
            <a:endParaRPr lang="en-US" sz="2400" dirty="0" smtClean="0">
              <a:solidFill>
                <a:schemeClr val="tx1"/>
              </a:solidFill>
              <a:latin typeface="+mj-lt"/>
            </a:endParaRPr>
          </a:p>
          <a:p>
            <a:pPr>
              <a:lnSpc>
                <a:spcPct val="150000"/>
              </a:lnSpc>
            </a:pPr>
            <a:endParaRPr lang="en-US" sz="2400" dirty="0">
              <a:solidFill>
                <a:schemeClr val="tx1"/>
              </a:solidFill>
              <a:latin typeface="+mj-lt"/>
            </a:endParaRPr>
          </a:p>
          <a:p>
            <a:pPr>
              <a:lnSpc>
                <a:spcPct val="150000"/>
              </a:lnSpc>
            </a:pPr>
            <a:r>
              <a:rPr lang="en-US" sz="2400" dirty="0" err="1" smtClean="0">
                <a:solidFill>
                  <a:schemeClr val="tx1"/>
                </a:solidFill>
                <a:latin typeface="+mj-lt"/>
              </a:rPr>
              <a:t>propTypes</a:t>
            </a:r>
            <a:r>
              <a:rPr lang="en-US" sz="2400" dirty="0" smtClean="0">
                <a:solidFill>
                  <a:schemeClr val="tx1"/>
                </a:solidFill>
                <a:latin typeface="+mj-lt"/>
              </a:rPr>
              <a:t> are used to define the property types (strictly), raise an error while not belongs to given </a:t>
            </a:r>
            <a:r>
              <a:rPr lang="en-US" sz="2400" dirty="0" err="1" smtClean="0">
                <a:solidFill>
                  <a:schemeClr val="tx1"/>
                </a:solidFill>
                <a:latin typeface="+mj-lt"/>
              </a:rPr>
              <a:t>propTypes</a:t>
            </a:r>
            <a:endParaRPr lang="en-US" sz="2000" dirty="0" smtClean="0">
              <a:solidFill>
                <a:schemeClr val="tx1"/>
              </a:solidFill>
              <a:latin typeface="+mj-lt"/>
            </a:endParaRPr>
          </a:p>
          <a:p>
            <a:pPr>
              <a:lnSpc>
                <a:spcPct val="150000"/>
              </a:lnSpc>
            </a:pPr>
            <a:endParaRPr lang="en-US" dirty="0">
              <a:solidFill>
                <a:schemeClr val="tx1"/>
              </a:solidFill>
              <a:latin typeface="+mj-lt"/>
            </a:endParaRPr>
          </a:p>
          <a:p>
            <a:endParaRPr lang="en-US" sz="2400" dirty="0" smtClean="0">
              <a:solidFill>
                <a:schemeClr val="tx1"/>
              </a:solidFill>
              <a:latin typeface="+mj-lt"/>
            </a:endParaRPr>
          </a:p>
          <a:p>
            <a:endParaRPr lang="en-US" sz="24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533400" y="1604375"/>
            <a:ext cx="4038600" cy="1801307"/>
          </a:xfrm>
          <a:prstGeom prst="rect">
            <a:avLst/>
          </a:prstGeom>
        </p:spPr>
      </p:pic>
      <p:pic>
        <p:nvPicPr>
          <p:cNvPr id="10" name="Picture 9"/>
          <p:cNvPicPr>
            <a:picLocks noChangeAspect="1"/>
          </p:cNvPicPr>
          <p:nvPr/>
        </p:nvPicPr>
        <p:blipFill>
          <a:blip r:embed="rId3"/>
          <a:stretch>
            <a:fillRect/>
          </a:stretch>
        </p:blipFill>
        <p:spPr>
          <a:xfrm>
            <a:off x="76200" y="4876800"/>
            <a:ext cx="9034750" cy="990600"/>
          </a:xfrm>
          <a:prstGeom prst="rect">
            <a:avLst/>
          </a:prstGeom>
        </p:spPr>
      </p:pic>
    </p:spTree>
    <p:extLst>
      <p:ext uri="{BB962C8B-B14F-4D97-AF65-F5344CB8AC3E}">
        <p14:creationId xmlns:p14="http://schemas.microsoft.com/office/powerpoint/2010/main" val="3893154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Overview (cont..)</a:t>
            </a:r>
            <a:endParaRPr lang="en-US" sz="3200" b="1" dirty="0">
              <a:solidFill>
                <a:srgbClr val="FBEF03"/>
              </a:solidFill>
              <a:latin typeface="+mj-lt"/>
            </a:endParaRPr>
          </a:p>
        </p:txBody>
      </p:sp>
      <p:sp>
        <p:nvSpPr>
          <p:cNvPr id="4" name="TextBox 3"/>
          <p:cNvSpPr txBox="1"/>
          <p:nvPr/>
        </p:nvSpPr>
        <p:spPr>
          <a:xfrm>
            <a:off x="152400" y="1066800"/>
            <a:ext cx="8610600" cy="5139869"/>
          </a:xfrm>
          <a:prstGeom prst="rect">
            <a:avLst/>
          </a:prstGeom>
          <a:noFill/>
        </p:spPr>
        <p:txBody>
          <a:bodyPr wrap="square" rtlCol="0">
            <a:spAutoFit/>
          </a:bodyPr>
          <a:lstStyle/>
          <a:p>
            <a:pPr algn="ctr"/>
            <a:r>
              <a:rPr lang="en-US" sz="2200" dirty="0" smtClean="0">
                <a:latin typeface="+mj-lt"/>
              </a:rPr>
              <a:t>UNIT-3</a:t>
            </a:r>
          </a:p>
          <a:p>
            <a:pPr>
              <a:buFont typeface="Arial" pitchFamily="34" charset="0"/>
              <a:buChar char="•"/>
            </a:pPr>
            <a:r>
              <a:rPr lang="en-US" dirty="0">
                <a:latin typeface="+mj-lt"/>
              </a:rPr>
              <a:t>Introduction to </a:t>
            </a:r>
            <a:r>
              <a:rPr lang="en-US" dirty="0" smtClean="0">
                <a:latin typeface="+mj-lt"/>
              </a:rPr>
              <a:t>Angular</a:t>
            </a:r>
          </a:p>
          <a:p>
            <a:pPr lvl="1">
              <a:buFont typeface="Arial" pitchFamily="34" charset="0"/>
              <a:buChar char="•"/>
            </a:pPr>
            <a:r>
              <a:rPr lang="en-US" dirty="0">
                <a:latin typeface="+mj-lt"/>
              </a:rPr>
              <a:t>Angular architecture; introduction to components, </a:t>
            </a:r>
            <a:r>
              <a:rPr lang="en-US" dirty="0" smtClean="0">
                <a:latin typeface="+mj-lt"/>
              </a:rPr>
              <a:t>component interaction </a:t>
            </a:r>
            <a:r>
              <a:rPr lang="en-US" dirty="0">
                <a:latin typeface="+mj-lt"/>
              </a:rPr>
              <a:t>and styles; templates, interpolation and directives; forms, user input, </a:t>
            </a:r>
            <a:r>
              <a:rPr lang="en-US" dirty="0" smtClean="0">
                <a:latin typeface="+mj-lt"/>
              </a:rPr>
              <a:t>form validations</a:t>
            </a:r>
            <a:r>
              <a:rPr lang="en-US" dirty="0">
                <a:latin typeface="+mj-lt"/>
              </a:rPr>
              <a:t>; data binding and pipes; retrieving data using HTTP; Angular modules</a:t>
            </a:r>
          </a:p>
          <a:p>
            <a:pPr>
              <a:buFont typeface="Arial" pitchFamily="34" charset="0"/>
              <a:buChar char="•"/>
            </a:pPr>
            <a:r>
              <a:rPr lang="en-US" dirty="0" smtClean="0">
                <a:latin typeface="+mj-lt"/>
              </a:rPr>
              <a:t>Node.js</a:t>
            </a:r>
          </a:p>
          <a:p>
            <a:pPr lvl="1">
              <a:buFont typeface="Arial" pitchFamily="34" charset="0"/>
              <a:buChar char="•"/>
            </a:pPr>
            <a:r>
              <a:rPr lang="en-US" dirty="0" smtClean="0">
                <a:latin typeface="+mj-lt"/>
              </a:rPr>
              <a:t> </a:t>
            </a:r>
            <a:r>
              <a:rPr lang="en-US" dirty="0">
                <a:latin typeface="+mj-lt"/>
              </a:rPr>
              <a:t>Introduction, Features, Node.js Process </a:t>
            </a:r>
            <a:r>
              <a:rPr lang="en-US" dirty="0" smtClean="0">
                <a:latin typeface="+mj-lt"/>
              </a:rPr>
              <a:t>Model</a:t>
            </a:r>
          </a:p>
          <a:p>
            <a:pPr lvl="1">
              <a:buFont typeface="Arial" pitchFamily="34" charset="0"/>
              <a:buChar char="•"/>
            </a:pPr>
            <a:r>
              <a:rPr lang="en-US" dirty="0">
                <a:latin typeface="+mj-lt"/>
              </a:rPr>
              <a:t>Environment Setup: Local Environment Setup, The Node.js Runtime, Installation of </a:t>
            </a:r>
            <a:r>
              <a:rPr lang="en-US" dirty="0" smtClean="0">
                <a:latin typeface="+mj-lt"/>
              </a:rPr>
              <a:t>Node.js</a:t>
            </a:r>
          </a:p>
          <a:p>
            <a:pPr lvl="1">
              <a:buFont typeface="Arial" pitchFamily="34" charset="0"/>
              <a:buChar char="•"/>
            </a:pPr>
            <a:r>
              <a:rPr lang="en-US" dirty="0">
                <a:latin typeface="+mj-lt"/>
              </a:rPr>
              <a:t>Node.js Modules: Functions, Buffer, Module, Modules Types</a:t>
            </a:r>
          </a:p>
          <a:p>
            <a:pPr lvl="1">
              <a:buFont typeface="Arial" pitchFamily="34" charset="0"/>
              <a:buChar char="•"/>
            </a:pPr>
            <a:r>
              <a:rPr lang="en-US" dirty="0">
                <a:latin typeface="+mj-lt"/>
              </a:rPr>
              <a:t>Node Package Manager: Installing Modules using NPM, Global </a:t>
            </a:r>
            <a:r>
              <a:rPr lang="en-US" dirty="0" err="1">
                <a:latin typeface="+mj-lt"/>
              </a:rPr>
              <a:t>vs</a:t>
            </a:r>
            <a:r>
              <a:rPr lang="en-US" dirty="0">
                <a:latin typeface="+mj-lt"/>
              </a:rPr>
              <a:t> Local </a:t>
            </a:r>
            <a:r>
              <a:rPr lang="en-US" dirty="0" smtClean="0">
                <a:latin typeface="+mj-lt"/>
              </a:rPr>
              <a:t>Installation, Attributes </a:t>
            </a:r>
            <a:r>
              <a:rPr lang="en-US" dirty="0">
                <a:latin typeface="+mj-lt"/>
              </a:rPr>
              <a:t>of Package.js on, Updating packages, Mobile-first paradigm, Using </a:t>
            </a:r>
            <a:r>
              <a:rPr lang="en-US" dirty="0" smtClean="0">
                <a:latin typeface="+mj-lt"/>
              </a:rPr>
              <a:t>twitter bootstrap </a:t>
            </a:r>
            <a:r>
              <a:rPr lang="en-US" dirty="0">
                <a:latin typeface="+mj-lt"/>
              </a:rPr>
              <a:t>on the notes application, </a:t>
            </a:r>
            <a:r>
              <a:rPr lang="en-US" dirty="0" err="1">
                <a:latin typeface="+mj-lt"/>
              </a:rPr>
              <a:t>Flexbox</a:t>
            </a:r>
            <a:r>
              <a:rPr lang="en-US" dirty="0">
                <a:latin typeface="+mj-lt"/>
              </a:rPr>
              <a:t> and CSS </a:t>
            </a:r>
            <a:r>
              <a:rPr lang="en-US" dirty="0" smtClean="0">
                <a:latin typeface="+mj-lt"/>
              </a:rPr>
              <a:t>Grids</a:t>
            </a:r>
          </a:p>
          <a:p>
            <a:pPr>
              <a:buFont typeface="Arial" pitchFamily="34" charset="0"/>
              <a:buChar char="•"/>
            </a:pPr>
            <a:r>
              <a:rPr lang="en-US" dirty="0">
                <a:latin typeface="+mj-lt"/>
              </a:rPr>
              <a:t>File System: Synchronous </a:t>
            </a:r>
            <a:r>
              <a:rPr lang="en-US" dirty="0" err="1">
                <a:latin typeface="+mj-lt"/>
              </a:rPr>
              <a:t>vs</a:t>
            </a:r>
            <a:r>
              <a:rPr lang="en-US" dirty="0">
                <a:latin typeface="+mj-lt"/>
              </a:rPr>
              <a:t> Asynchronous, File operations</a:t>
            </a:r>
          </a:p>
          <a:p>
            <a:pPr>
              <a:buFont typeface="Arial" pitchFamily="34" charset="0"/>
              <a:buChar char="•"/>
            </a:pPr>
            <a:r>
              <a:rPr lang="en-US" dirty="0">
                <a:latin typeface="+mj-lt"/>
              </a:rPr>
              <a:t>Web Module: Creating Web Server, Web Application Architecture, Sending </a:t>
            </a:r>
            <a:r>
              <a:rPr lang="en-US" dirty="0" smtClean="0">
                <a:latin typeface="+mj-lt"/>
              </a:rPr>
              <a:t>Requests, Handling </a:t>
            </a:r>
            <a:r>
              <a:rPr lang="en-US" dirty="0">
                <a:latin typeface="+mj-lt"/>
              </a:rPr>
              <a:t>http </a:t>
            </a:r>
            <a:r>
              <a:rPr lang="en-US" dirty="0" smtClean="0">
                <a:latin typeface="+mj-lt"/>
              </a:rPr>
              <a:t>requests</a:t>
            </a:r>
          </a:p>
          <a:p>
            <a:pPr>
              <a:buFont typeface="Arial" pitchFamily="34" charset="0"/>
              <a:buChar char="•"/>
            </a:pPr>
            <a:r>
              <a:rPr lang="en-US" dirty="0">
                <a:latin typeface="+mj-lt"/>
              </a:rPr>
              <a:t>Express Framework: Overview, Installing Express, Request / Response Method, </a:t>
            </a:r>
            <a:r>
              <a:rPr lang="en-US" dirty="0" smtClean="0">
                <a:latin typeface="+mj-lt"/>
              </a:rPr>
              <a:t>Cookies Management</a:t>
            </a:r>
          </a:p>
        </p:txBody>
      </p:sp>
    </p:spTree>
    <p:extLst>
      <p:ext uri="{BB962C8B-B14F-4D97-AF65-F5344CB8AC3E}">
        <p14:creationId xmlns:p14="http://schemas.microsoft.com/office/powerpoint/2010/main" val="18871699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Default Props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assign default values </a:t>
            </a:r>
            <a:r>
              <a:rPr lang="en-US" sz="2400" dirty="0" smtClean="0">
                <a:solidFill>
                  <a:schemeClr val="tx1"/>
                </a:solidFill>
                <a:latin typeface="+mj-lt"/>
              </a:rPr>
              <a:t>for properties</a:t>
            </a:r>
          </a:p>
          <a:p>
            <a:pPr>
              <a:lnSpc>
                <a:spcPct val="150000"/>
              </a:lnSpc>
            </a:pPr>
            <a:r>
              <a:rPr lang="en-US" sz="2400" dirty="0">
                <a:solidFill>
                  <a:schemeClr val="tx1"/>
                </a:solidFill>
                <a:latin typeface="+mj-lt"/>
              </a:rPr>
              <a:t>the </a:t>
            </a:r>
            <a:r>
              <a:rPr lang="en-US" sz="2400" dirty="0" smtClean="0">
                <a:solidFill>
                  <a:schemeClr val="tx1"/>
                </a:solidFill>
                <a:latin typeface="+mj-lt"/>
              </a:rPr>
              <a:t>default values </a:t>
            </a:r>
            <a:r>
              <a:rPr lang="en-US" sz="2400" dirty="0">
                <a:solidFill>
                  <a:schemeClr val="tx1"/>
                </a:solidFill>
                <a:latin typeface="+mj-lt"/>
              </a:rPr>
              <a:t>you establish will be used if other values are not provided</a:t>
            </a:r>
            <a:endParaRPr lang="en-US" sz="2400" dirty="0" smtClean="0">
              <a:solidFill>
                <a:schemeClr val="tx1"/>
              </a:solidFill>
              <a:latin typeface="+mj-lt"/>
            </a:endParaRPr>
          </a:p>
        </p:txBody>
      </p:sp>
      <p:pic>
        <p:nvPicPr>
          <p:cNvPr id="3" name="Picture 2"/>
          <p:cNvPicPr>
            <a:picLocks noChangeAspect="1"/>
          </p:cNvPicPr>
          <p:nvPr/>
        </p:nvPicPr>
        <p:blipFill>
          <a:blip r:embed="rId2"/>
          <a:stretch>
            <a:fillRect/>
          </a:stretch>
        </p:blipFill>
        <p:spPr>
          <a:xfrm>
            <a:off x="533400" y="2895600"/>
            <a:ext cx="3886200" cy="3385457"/>
          </a:xfrm>
          <a:prstGeom prst="rect">
            <a:avLst/>
          </a:prstGeom>
        </p:spPr>
      </p:pic>
    </p:spTree>
    <p:extLst>
      <p:ext uri="{BB962C8B-B14F-4D97-AF65-F5344CB8AC3E}">
        <p14:creationId xmlns:p14="http://schemas.microsoft.com/office/powerpoint/2010/main" val="24204076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Custom Property Validation</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React’s built-in validators are great for making sure that your variables are </a:t>
            </a:r>
            <a:r>
              <a:rPr lang="en-US" sz="2400" dirty="0" smtClean="0">
                <a:solidFill>
                  <a:schemeClr val="tx1"/>
                </a:solidFill>
                <a:latin typeface="+mj-lt"/>
              </a:rPr>
              <a:t>required and </a:t>
            </a:r>
            <a:r>
              <a:rPr lang="en-US" sz="2400" dirty="0">
                <a:solidFill>
                  <a:schemeClr val="tx1"/>
                </a:solidFill>
                <a:latin typeface="+mj-lt"/>
              </a:rPr>
              <a:t>typed </a:t>
            </a:r>
            <a:r>
              <a:rPr lang="en-US" sz="2400" dirty="0" smtClean="0">
                <a:solidFill>
                  <a:schemeClr val="tx1"/>
                </a:solidFill>
                <a:latin typeface="+mj-lt"/>
              </a:rPr>
              <a:t>correctly</a:t>
            </a:r>
          </a:p>
          <a:p>
            <a:pPr>
              <a:lnSpc>
                <a:spcPct val="150000"/>
              </a:lnSpc>
            </a:pPr>
            <a:r>
              <a:rPr lang="en-US" sz="2400" dirty="0">
                <a:solidFill>
                  <a:schemeClr val="tx1"/>
                </a:solidFill>
                <a:latin typeface="+mj-lt"/>
              </a:rPr>
              <a:t>Custom validation in React is implemented with a function</a:t>
            </a:r>
            <a:endParaRPr lang="en-US" sz="2400" dirty="0" smtClean="0">
              <a:solidFill>
                <a:schemeClr val="tx1"/>
              </a:solidFill>
              <a:latin typeface="+mj-lt"/>
            </a:endParaRPr>
          </a:p>
        </p:txBody>
      </p:sp>
      <p:pic>
        <p:nvPicPr>
          <p:cNvPr id="2" name="Picture 1"/>
          <p:cNvPicPr>
            <a:picLocks noChangeAspect="1"/>
          </p:cNvPicPr>
          <p:nvPr/>
        </p:nvPicPr>
        <p:blipFill>
          <a:blip r:embed="rId2"/>
          <a:stretch>
            <a:fillRect/>
          </a:stretch>
        </p:blipFill>
        <p:spPr>
          <a:xfrm>
            <a:off x="609600" y="2819400"/>
            <a:ext cx="6946955" cy="2895600"/>
          </a:xfrm>
          <a:prstGeom prst="rect">
            <a:avLst/>
          </a:prstGeom>
        </p:spPr>
      </p:pic>
    </p:spTree>
    <p:extLst>
      <p:ext uri="{BB962C8B-B14F-4D97-AF65-F5344CB8AC3E}">
        <p14:creationId xmlns:p14="http://schemas.microsoft.com/office/powerpoint/2010/main" val="29694303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2400" b="1" kern="0" dirty="0">
                <a:solidFill>
                  <a:srgbClr val="FBEF03"/>
                </a:solidFill>
                <a:latin typeface="+mj-lt"/>
              </a:rPr>
              <a:t>ES6 Classes and Stateless Functional Components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The class </a:t>
            </a:r>
            <a:r>
              <a:rPr lang="en-US" sz="2400" dirty="0" smtClean="0">
                <a:solidFill>
                  <a:schemeClr val="tx1"/>
                </a:solidFill>
                <a:latin typeface="+mj-lt"/>
              </a:rPr>
              <a:t>component</a:t>
            </a:r>
          </a:p>
          <a:p>
            <a:pPr lvl="1">
              <a:lnSpc>
                <a:spcPct val="150000"/>
              </a:lnSpc>
            </a:pPr>
            <a:r>
              <a:rPr lang="en-US" sz="2000" dirty="0" smtClean="0">
                <a:solidFill>
                  <a:schemeClr val="tx1"/>
                </a:solidFill>
                <a:latin typeface="+mj-lt"/>
              </a:rPr>
              <a:t>a </a:t>
            </a:r>
            <a:r>
              <a:rPr lang="en-US" sz="2000" dirty="0" err="1">
                <a:solidFill>
                  <a:schemeClr val="tx1"/>
                </a:solidFill>
                <a:latin typeface="+mj-lt"/>
              </a:rPr>
              <a:t>stateful</a:t>
            </a:r>
            <a:r>
              <a:rPr lang="en-US" sz="2000" dirty="0">
                <a:solidFill>
                  <a:schemeClr val="tx1"/>
                </a:solidFill>
                <a:latin typeface="+mj-lt"/>
              </a:rPr>
              <a:t>/container </a:t>
            </a:r>
            <a:r>
              <a:rPr lang="en-US" sz="2000" dirty="0" smtClean="0">
                <a:solidFill>
                  <a:schemeClr val="tx1"/>
                </a:solidFill>
                <a:latin typeface="+mj-lt"/>
              </a:rPr>
              <a:t>component</a:t>
            </a:r>
          </a:p>
          <a:p>
            <a:pPr lvl="1">
              <a:lnSpc>
                <a:spcPct val="150000"/>
              </a:lnSpc>
            </a:pPr>
            <a:r>
              <a:rPr lang="en-US" sz="2000" dirty="0" smtClean="0">
                <a:solidFill>
                  <a:schemeClr val="tx1"/>
                </a:solidFill>
                <a:latin typeface="+mj-lt"/>
              </a:rPr>
              <a:t>regular </a:t>
            </a:r>
            <a:r>
              <a:rPr lang="en-US" sz="2000" dirty="0">
                <a:solidFill>
                  <a:schemeClr val="tx1"/>
                </a:solidFill>
                <a:latin typeface="+mj-lt"/>
              </a:rPr>
              <a:t>ES6 class that extends the component class of the React </a:t>
            </a:r>
            <a:r>
              <a:rPr lang="en-US" sz="2000" dirty="0" smtClean="0">
                <a:solidFill>
                  <a:schemeClr val="tx1"/>
                </a:solidFill>
                <a:latin typeface="+mj-lt"/>
              </a:rPr>
              <a:t>library</a:t>
            </a:r>
          </a:p>
          <a:p>
            <a:pPr lvl="1">
              <a:lnSpc>
                <a:spcPct val="150000"/>
              </a:lnSpc>
            </a:pPr>
            <a:r>
              <a:rPr lang="en-US" sz="2000" dirty="0">
                <a:solidFill>
                  <a:schemeClr val="tx1"/>
                </a:solidFill>
                <a:latin typeface="+mj-lt"/>
              </a:rPr>
              <a:t>it controls how the state changes </a:t>
            </a:r>
            <a:endParaRPr lang="en-US" sz="2000" dirty="0" smtClean="0">
              <a:solidFill>
                <a:schemeClr val="tx1"/>
              </a:solidFill>
              <a:latin typeface="+mj-lt"/>
            </a:endParaRPr>
          </a:p>
          <a:p>
            <a:pPr lvl="1">
              <a:lnSpc>
                <a:spcPct val="150000"/>
              </a:lnSpc>
            </a:pPr>
            <a:r>
              <a:rPr lang="en-US" sz="2000" dirty="0" smtClean="0">
                <a:solidFill>
                  <a:schemeClr val="tx1"/>
                </a:solidFill>
                <a:latin typeface="+mj-lt"/>
              </a:rPr>
              <a:t>the </a:t>
            </a:r>
            <a:r>
              <a:rPr lang="en-US" sz="2000" dirty="0">
                <a:solidFill>
                  <a:schemeClr val="tx1"/>
                </a:solidFill>
                <a:latin typeface="+mj-lt"/>
              </a:rPr>
              <a:t>implementation of the component </a:t>
            </a:r>
            <a:r>
              <a:rPr lang="en-US" sz="2000" dirty="0" smtClean="0">
                <a:solidFill>
                  <a:schemeClr val="tx1"/>
                </a:solidFill>
                <a:latin typeface="+mj-lt"/>
              </a:rPr>
              <a:t>logic</a:t>
            </a:r>
          </a:p>
          <a:p>
            <a:pPr>
              <a:lnSpc>
                <a:spcPct val="150000"/>
              </a:lnSpc>
            </a:pPr>
            <a:r>
              <a:rPr lang="en-US" sz="2400" dirty="0">
                <a:solidFill>
                  <a:schemeClr val="tx1"/>
                </a:solidFill>
                <a:latin typeface="+mj-lt"/>
              </a:rPr>
              <a:t>The </a:t>
            </a:r>
            <a:r>
              <a:rPr lang="en-US" sz="2400" dirty="0" smtClean="0">
                <a:solidFill>
                  <a:schemeClr val="tx1"/>
                </a:solidFill>
                <a:latin typeface="+mj-lt"/>
              </a:rPr>
              <a:t>functional component</a:t>
            </a:r>
          </a:p>
          <a:p>
            <a:pPr lvl="1">
              <a:lnSpc>
                <a:spcPct val="150000"/>
              </a:lnSpc>
            </a:pPr>
            <a:r>
              <a:rPr lang="en-US" sz="2000" dirty="0">
                <a:solidFill>
                  <a:schemeClr val="tx1"/>
                </a:solidFill>
                <a:latin typeface="+mj-lt"/>
              </a:rPr>
              <a:t>simply JavaScript </a:t>
            </a:r>
            <a:r>
              <a:rPr lang="en-US" sz="2000" dirty="0" smtClean="0">
                <a:solidFill>
                  <a:schemeClr val="tx1"/>
                </a:solidFill>
                <a:latin typeface="+mj-lt"/>
              </a:rPr>
              <a:t>functions</a:t>
            </a:r>
          </a:p>
          <a:p>
            <a:pPr lvl="1">
              <a:lnSpc>
                <a:spcPct val="150000"/>
              </a:lnSpc>
            </a:pPr>
            <a:r>
              <a:rPr lang="en-US" sz="2000" dirty="0">
                <a:solidFill>
                  <a:schemeClr val="tx1"/>
                </a:solidFill>
                <a:latin typeface="+mj-lt"/>
              </a:rPr>
              <a:t>stateless or presentational </a:t>
            </a:r>
            <a:r>
              <a:rPr lang="en-US" sz="2000" dirty="0" smtClean="0">
                <a:solidFill>
                  <a:schemeClr val="tx1"/>
                </a:solidFill>
                <a:latin typeface="+mj-lt"/>
              </a:rPr>
              <a:t>components</a:t>
            </a:r>
          </a:p>
          <a:p>
            <a:pPr lvl="1">
              <a:lnSpc>
                <a:spcPct val="150000"/>
              </a:lnSpc>
            </a:pPr>
            <a:r>
              <a:rPr lang="en-US" sz="2000" dirty="0">
                <a:solidFill>
                  <a:schemeClr val="tx1"/>
                </a:solidFill>
                <a:latin typeface="+mj-lt"/>
              </a:rPr>
              <a:t>returned data to be rendered to the </a:t>
            </a:r>
            <a:r>
              <a:rPr lang="en-US" sz="2000" dirty="0" smtClean="0">
                <a:solidFill>
                  <a:schemeClr val="tx1"/>
                </a:solidFill>
                <a:latin typeface="+mj-lt"/>
              </a:rPr>
              <a:t>DOM</a:t>
            </a:r>
          </a:p>
          <a:p>
            <a:pPr lvl="1">
              <a:lnSpc>
                <a:spcPct val="150000"/>
              </a:lnSpc>
            </a:pPr>
            <a:r>
              <a:rPr lang="en-US" sz="2000" dirty="0" smtClean="0">
                <a:solidFill>
                  <a:schemeClr val="tx1"/>
                </a:solidFill>
                <a:latin typeface="+mj-lt"/>
              </a:rPr>
              <a:t>with hooks, possible to implement of state </a:t>
            </a:r>
            <a:r>
              <a:rPr lang="en-US" sz="2000" dirty="0">
                <a:solidFill>
                  <a:schemeClr val="tx1"/>
                </a:solidFill>
                <a:latin typeface="+mj-lt"/>
              </a:rPr>
              <a:t>and other </a:t>
            </a:r>
            <a:r>
              <a:rPr lang="en-US" sz="2000" dirty="0" smtClean="0">
                <a:solidFill>
                  <a:schemeClr val="tx1"/>
                </a:solidFill>
                <a:latin typeface="+mj-lt"/>
              </a:rPr>
              <a:t>features in React</a:t>
            </a:r>
            <a:endParaRPr lang="en-US" sz="2000" dirty="0">
              <a:solidFill>
                <a:schemeClr val="tx1"/>
              </a:solidFill>
              <a:latin typeface="+mj-lt"/>
            </a:endParaRPr>
          </a:p>
          <a:p>
            <a:pPr>
              <a:lnSpc>
                <a:spcPct val="150000"/>
              </a:lnSpc>
            </a:pPr>
            <a:endParaRPr lang="en-US" dirty="0" smtClean="0">
              <a:solidFill>
                <a:schemeClr val="tx1"/>
              </a:solidFill>
              <a:latin typeface="+mj-lt"/>
            </a:endParaRPr>
          </a:p>
        </p:txBody>
      </p:sp>
    </p:spTree>
    <p:extLst>
      <p:ext uri="{BB962C8B-B14F-4D97-AF65-F5344CB8AC3E}">
        <p14:creationId xmlns:p14="http://schemas.microsoft.com/office/powerpoint/2010/main" val="10688053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2400" b="1" kern="0" dirty="0">
                <a:solidFill>
                  <a:srgbClr val="FBEF03"/>
                </a:solidFill>
                <a:latin typeface="+mj-lt"/>
              </a:rPr>
              <a:t>ES6 Classes and Stateless Functional Components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ES6 classes, </a:t>
            </a:r>
            <a:r>
              <a:rPr lang="en-US" sz="2400" dirty="0" err="1">
                <a:solidFill>
                  <a:schemeClr val="tx1"/>
                </a:solidFill>
                <a:latin typeface="+mj-lt"/>
              </a:rPr>
              <a:t>propTypes</a:t>
            </a:r>
            <a:r>
              <a:rPr lang="en-US" sz="2400" dirty="0">
                <a:solidFill>
                  <a:schemeClr val="tx1"/>
                </a:solidFill>
                <a:latin typeface="+mj-lt"/>
              </a:rPr>
              <a:t> and </a:t>
            </a:r>
            <a:r>
              <a:rPr lang="en-US" sz="2400" dirty="0" err="1">
                <a:solidFill>
                  <a:schemeClr val="tx1"/>
                </a:solidFill>
                <a:latin typeface="+mj-lt"/>
              </a:rPr>
              <a:t>defaultProps</a:t>
            </a:r>
            <a:r>
              <a:rPr lang="en-US" sz="2400" dirty="0">
                <a:solidFill>
                  <a:schemeClr val="tx1"/>
                </a:solidFill>
                <a:latin typeface="+mj-lt"/>
              </a:rPr>
              <a:t> declarations </a:t>
            </a:r>
            <a:r>
              <a:rPr lang="en-US" sz="2400" dirty="0" smtClean="0">
                <a:solidFill>
                  <a:schemeClr val="tx1"/>
                </a:solidFill>
                <a:latin typeface="+mj-lt"/>
              </a:rPr>
              <a:t>are defined </a:t>
            </a:r>
            <a:r>
              <a:rPr lang="en-US" sz="2400" dirty="0">
                <a:solidFill>
                  <a:schemeClr val="tx1"/>
                </a:solidFill>
                <a:latin typeface="+mj-lt"/>
              </a:rPr>
              <a:t>on the class </a:t>
            </a:r>
            <a:r>
              <a:rPr lang="en-US" sz="2400" dirty="0" smtClean="0">
                <a:solidFill>
                  <a:schemeClr val="tx1"/>
                </a:solidFill>
                <a:latin typeface="+mj-lt"/>
              </a:rPr>
              <a:t>instance, outside of the class body</a:t>
            </a:r>
          </a:p>
          <a:p>
            <a:pPr>
              <a:lnSpc>
                <a:spcPct val="150000"/>
              </a:lnSpc>
            </a:pPr>
            <a:endParaRPr lang="en-US" sz="2400" dirty="0">
              <a:solidFill>
                <a:schemeClr val="tx1"/>
              </a:solidFill>
              <a:latin typeface="+mj-lt"/>
            </a:endParaRPr>
          </a:p>
          <a:p>
            <a:pPr>
              <a:lnSpc>
                <a:spcPct val="150000"/>
              </a:lnSpc>
            </a:pPr>
            <a:endParaRPr lang="en-US" sz="2400" dirty="0" smtClean="0">
              <a:solidFill>
                <a:schemeClr val="tx1"/>
              </a:solidFill>
              <a:latin typeface="+mj-lt"/>
            </a:endParaRPr>
          </a:p>
          <a:p>
            <a:r>
              <a:rPr lang="en-US" sz="2400" dirty="0">
                <a:solidFill>
                  <a:schemeClr val="tx1"/>
                </a:solidFill>
                <a:latin typeface="+mj-lt"/>
              </a:rPr>
              <a:t>With a stateless functional component, you also have the option of setting default properties directly in the function arguments</a:t>
            </a:r>
          </a:p>
          <a:p>
            <a:pPr>
              <a:lnSpc>
                <a:spcPct val="150000"/>
              </a:lnSpc>
            </a:pPr>
            <a:endParaRPr lang="en-US" dirty="0" smtClean="0">
              <a:solidFill>
                <a:schemeClr val="tx1"/>
              </a:solidFill>
              <a:latin typeface="+mj-lt"/>
            </a:endParaRPr>
          </a:p>
        </p:txBody>
      </p:sp>
      <p:pic>
        <p:nvPicPr>
          <p:cNvPr id="3" name="Picture 2"/>
          <p:cNvPicPr>
            <a:picLocks noChangeAspect="1"/>
          </p:cNvPicPr>
          <p:nvPr/>
        </p:nvPicPr>
        <p:blipFill>
          <a:blip r:embed="rId2"/>
          <a:stretch>
            <a:fillRect/>
          </a:stretch>
        </p:blipFill>
        <p:spPr>
          <a:xfrm>
            <a:off x="461374" y="1964530"/>
            <a:ext cx="2833907" cy="1388270"/>
          </a:xfrm>
          <a:prstGeom prst="rect">
            <a:avLst/>
          </a:prstGeom>
        </p:spPr>
      </p:pic>
      <p:pic>
        <p:nvPicPr>
          <p:cNvPr id="9" name="Picture 8"/>
          <p:cNvPicPr>
            <a:picLocks noChangeAspect="1"/>
          </p:cNvPicPr>
          <p:nvPr/>
        </p:nvPicPr>
        <p:blipFill>
          <a:blip r:embed="rId3"/>
          <a:stretch>
            <a:fillRect/>
          </a:stretch>
        </p:blipFill>
        <p:spPr>
          <a:xfrm>
            <a:off x="457200" y="4329112"/>
            <a:ext cx="7914186" cy="1766888"/>
          </a:xfrm>
          <a:prstGeom prst="rect">
            <a:avLst/>
          </a:prstGeom>
        </p:spPr>
      </p:pic>
    </p:spTree>
    <p:extLst>
      <p:ext uri="{BB962C8B-B14F-4D97-AF65-F5344CB8AC3E}">
        <p14:creationId xmlns:p14="http://schemas.microsoft.com/office/powerpoint/2010/main" val="23129700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2400" b="1" kern="0" dirty="0" smtClean="0">
                <a:solidFill>
                  <a:srgbClr val="FBEF03"/>
                </a:solidFill>
                <a:latin typeface="+mj-lt"/>
              </a:rPr>
              <a:t>When I need to use ES6 Classes</a:t>
            </a:r>
            <a:endParaRPr lang="en-US" sz="24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dirty="0">
                <a:solidFill>
                  <a:schemeClr val="tx1"/>
                </a:solidFill>
                <a:latin typeface="+mj-lt"/>
              </a:rPr>
              <a:t>If your component needs to access this, use ES6 </a:t>
            </a:r>
            <a:r>
              <a:rPr lang="en-US" dirty="0" smtClean="0">
                <a:solidFill>
                  <a:schemeClr val="tx1"/>
                </a:solidFill>
                <a:latin typeface="+mj-lt"/>
              </a:rPr>
              <a:t>Classes</a:t>
            </a:r>
          </a:p>
          <a:p>
            <a:pPr>
              <a:lnSpc>
                <a:spcPct val="150000"/>
              </a:lnSpc>
            </a:pPr>
            <a:r>
              <a:rPr lang="en-US" dirty="0">
                <a:solidFill>
                  <a:schemeClr val="tx1"/>
                </a:solidFill>
                <a:latin typeface="+mj-lt"/>
              </a:rPr>
              <a:t>If your components need lifecycle methods, use ES6 </a:t>
            </a:r>
            <a:r>
              <a:rPr lang="en-US" dirty="0" smtClean="0">
                <a:solidFill>
                  <a:schemeClr val="tx1"/>
                </a:solidFill>
                <a:latin typeface="+mj-lt"/>
              </a:rPr>
              <a:t>classes</a:t>
            </a:r>
          </a:p>
          <a:p>
            <a:pPr>
              <a:lnSpc>
                <a:spcPct val="150000"/>
              </a:lnSpc>
            </a:pPr>
            <a:endParaRPr lang="en-US" dirty="0" smtClean="0">
              <a:solidFill>
                <a:schemeClr val="tx1"/>
              </a:solidFill>
              <a:latin typeface="+mj-lt"/>
            </a:endParaRPr>
          </a:p>
        </p:txBody>
      </p:sp>
    </p:spTree>
    <p:extLst>
      <p:ext uri="{BB962C8B-B14F-4D97-AF65-F5344CB8AC3E}">
        <p14:creationId xmlns:p14="http://schemas.microsoft.com/office/powerpoint/2010/main" val="14717360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2400" b="1" kern="0" dirty="0">
                <a:solidFill>
                  <a:srgbClr val="FBEF03"/>
                </a:solidFill>
                <a:latin typeface="+mj-lt"/>
              </a:rPr>
              <a:t>ES6 Classes and Stateless Functional Components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hlinkClick r:id="rId2" action="ppaction://hlinkfile"/>
              </a:rPr>
              <a:t>Class Static </a:t>
            </a:r>
            <a:r>
              <a:rPr lang="en-US" sz="2400" dirty="0" smtClean="0">
                <a:latin typeface="+mj-lt"/>
                <a:hlinkClick r:id="rId2" action="ppaction://hlinkfile"/>
              </a:rPr>
              <a:t>Properties</a:t>
            </a:r>
            <a:endParaRPr lang="en-US" sz="2400" dirty="0" smtClean="0">
              <a:latin typeface="+mj-lt"/>
            </a:endParaRPr>
          </a:p>
          <a:p>
            <a:pPr>
              <a:lnSpc>
                <a:spcPct val="150000"/>
              </a:lnSpc>
            </a:pPr>
            <a:endParaRPr lang="en-US" sz="2400" dirty="0">
              <a:latin typeface="+mj-lt"/>
            </a:endParaRPr>
          </a:p>
        </p:txBody>
      </p:sp>
    </p:spTree>
    <p:extLst>
      <p:ext uri="{BB962C8B-B14F-4D97-AF65-F5344CB8AC3E}">
        <p14:creationId xmlns:p14="http://schemas.microsoft.com/office/powerpoint/2010/main" val="12145341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Refs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Refs provide a way to access DOM nodes or React elements created in the render </a:t>
            </a:r>
            <a:r>
              <a:rPr lang="en-US" sz="2400" dirty="0" smtClean="0">
                <a:latin typeface="+mj-lt"/>
              </a:rPr>
              <a:t>method</a:t>
            </a:r>
          </a:p>
          <a:p>
            <a:pPr>
              <a:lnSpc>
                <a:spcPct val="150000"/>
              </a:lnSpc>
            </a:pPr>
            <a:r>
              <a:rPr lang="en-US" sz="2400" dirty="0">
                <a:latin typeface="+mj-lt"/>
              </a:rPr>
              <a:t>When to Use </a:t>
            </a:r>
            <a:r>
              <a:rPr lang="en-US" sz="2400" dirty="0" smtClean="0">
                <a:latin typeface="+mj-lt"/>
              </a:rPr>
              <a:t>Refs</a:t>
            </a:r>
          </a:p>
          <a:p>
            <a:pPr lvl="1">
              <a:lnSpc>
                <a:spcPct val="150000"/>
              </a:lnSpc>
            </a:pPr>
            <a:r>
              <a:rPr lang="en-US" sz="2000" dirty="0">
                <a:latin typeface="+mj-lt"/>
              </a:rPr>
              <a:t>Managing focus, text selection, or media playback.</a:t>
            </a:r>
          </a:p>
          <a:p>
            <a:pPr lvl="1">
              <a:lnSpc>
                <a:spcPct val="150000"/>
              </a:lnSpc>
            </a:pPr>
            <a:r>
              <a:rPr lang="en-US" sz="2000" dirty="0">
                <a:latin typeface="+mj-lt"/>
              </a:rPr>
              <a:t>Triggering imperative animations.</a:t>
            </a:r>
          </a:p>
          <a:p>
            <a:pPr lvl="1">
              <a:lnSpc>
                <a:spcPct val="150000"/>
              </a:lnSpc>
            </a:pPr>
            <a:r>
              <a:rPr lang="en-US" sz="2000" dirty="0">
                <a:latin typeface="+mj-lt"/>
              </a:rPr>
              <a:t>Integrating with third-party DOM libraries.</a:t>
            </a:r>
          </a:p>
        </p:txBody>
      </p:sp>
    </p:spTree>
    <p:extLst>
      <p:ext uri="{BB962C8B-B14F-4D97-AF65-F5344CB8AC3E}">
        <p14:creationId xmlns:p14="http://schemas.microsoft.com/office/powerpoint/2010/main" val="17730628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Refs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Creating </a:t>
            </a:r>
            <a:r>
              <a:rPr lang="en-US" sz="2400" dirty="0" smtClean="0">
                <a:latin typeface="+mj-lt"/>
              </a:rPr>
              <a:t>Refs</a:t>
            </a:r>
          </a:p>
          <a:p>
            <a:pPr>
              <a:lnSpc>
                <a:spcPct val="150000"/>
              </a:lnSpc>
            </a:pPr>
            <a:endParaRPr lang="en-US" sz="2400" dirty="0">
              <a:latin typeface="+mj-lt"/>
            </a:endParaRPr>
          </a:p>
          <a:p>
            <a:pPr>
              <a:lnSpc>
                <a:spcPct val="150000"/>
              </a:lnSpc>
            </a:pPr>
            <a:endParaRPr lang="en-US" sz="2400" dirty="0" smtClean="0">
              <a:latin typeface="+mj-lt"/>
            </a:endParaRPr>
          </a:p>
          <a:p>
            <a:pPr>
              <a:lnSpc>
                <a:spcPct val="150000"/>
              </a:lnSpc>
            </a:pPr>
            <a:endParaRPr lang="en-US" sz="2400" dirty="0">
              <a:latin typeface="+mj-lt"/>
            </a:endParaRPr>
          </a:p>
          <a:p>
            <a:pPr>
              <a:lnSpc>
                <a:spcPct val="150000"/>
              </a:lnSpc>
            </a:pPr>
            <a:endParaRPr lang="en-US" sz="2400" dirty="0" smtClean="0">
              <a:latin typeface="+mj-lt"/>
            </a:endParaRPr>
          </a:p>
          <a:p>
            <a:pPr>
              <a:lnSpc>
                <a:spcPct val="150000"/>
              </a:lnSpc>
            </a:pPr>
            <a:r>
              <a:rPr lang="en-US" sz="2400" dirty="0">
                <a:latin typeface="+mj-lt"/>
              </a:rPr>
              <a:t>Accessing </a:t>
            </a:r>
            <a:r>
              <a:rPr lang="en-US" sz="2400" dirty="0" smtClean="0">
                <a:latin typeface="+mj-lt"/>
              </a:rPr>
              <a:t>Refs</a:t>
            </a:r>
          </a:p>
          <a:p>
            <a:pPr lvl="1">
              <a:lnSpc>
                <a:spcPct val="150000"/>
              </a:lnSpc>
            </a:pPr>
            <a:r>
              <a:rPr lang="en-US" sz="2000" dirty="0">
                <a:latin typeface="+mj-lt"/>
              </a:rPr>
              <a:t>When the ref attribute is used on an HTML element, the ref created in the constructor with </a:t>
            </a:r>
            <a:r>
              <a:rPr lang="en-US" sz="2000" dirty="0" err="1">
                <a:latin typeface="+mj-lt"/>
              </a:rPr>
              <a:t>React.createRef</a:t>
            </a:r>
            <a:r>
              <a:rPr lang="en-US" sz="2000" dirty="0" smtClean="0">
                <a:latin typeface="+mj-lt"/>
              </a:rPr>
              <a:t>()</a:t>
            </a:r>
          </a:p>
          <a:p>
            <a:pPr lvl="1">
              <a:lnSpc>
                <a:spcPct val="150000"/>
              </a:lnSpc>
            </a:pPr>
            <a:r>
              <a:rPr lang="en-US" sz="2000" dirty="0">
                <a:latin typeface="+mj-lt"/>
              </a:rPr>
              <a:t>not use the ref attribute on function components</a:t>
            </a:r>
          </a:p>
          <a:p>
            <a:pPr>
              <a:lnSpc>
                <a:spcPct val="150000"/>
              </a:lnSpc>
            </a:pPr>
            <a:endParaRPr lang="en-US" sz="2400" dirty="0" smtClean="0">
              <a:latin typeface="+mj-lt"/>
            </a:endParaRPr>
          </a:p>
          <a:p>
            <a:pPr>
              <a:lnSpc>
                <a:spcPct val="150000"/>
              </a:lnSpc>
            </a:pPr>
            <a:endParaRPr lang="en-US" sz="2000" dirty="0">
              <a:latin typeface="+mj-lt"/>
            </a:endParaRPr>
          </a:p>
        </p:txBody>
      </p:sp>
      <p:pic>
        <p:nvPicPr>
          <p:cNvPr id="2" name="Picture 1"/>
          <p:cNvPicPr>
            <a:picLocks noChangeAspect="1"/>
          </p:cNvPicPr>
          <p:nvPr/>
        </p:nvPicPr>
        <p:blipFill>
          <a:blip r:embed="rId2"/>
          <a:stretch>
            <a:fillRect/>
          </a:stretch>
        </p:blipFill>
        <p:spPr>
          <a:xfrm>
            <a:off x="533400" y="1592893"/>
            <a:ext cx="4713721" cy="2521907"/>
          </a:xfrm>
          <a:prstGeom prst="rect">
            <a:avLst/>
          </a:prstGeom>
        </p:spPr>
      </p:pic>
      <p:pic>
        <p:nvPicPr>
          <p:cNvPr id="3" name="Picture 2"/>
          <p:cNvPicPr>
            <a:picLocks noChangeAspect="1"/>
          </p:cNvPicPr>
          <p:nvPr/>
        </p:nvPicPr>
        <p:blipFill>
          <a:blip r:embed="rId3"/>
          <a:stretch>
            <a:fillRect/>
          </a:stretch>
        </p:blipFill>
        <p:spPr>
          <a:xfrm>
            <a:off x="2673543" y="4150290"/>
            <a:ext cx="3706663" cy="497910"/>
          </a:xfrm>
          <a:prstGeom prst="rect">
            <a:avLst/>
          </a:prstGeom>
        </p:spPr>
      </p:pic>
    </p:spTree>
    <p:extLst>
      <p:ext uri="{BB962C8B-B14F-4D97-AF65-F5344CB8AC3E}">
        <p14:creationId xmlns:p14="http://schemas.microsoft.com/office/powerpoint/2010/main" val="36420886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Refs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smtClean="0">
                <a:latin typeface="+mj-lt"/>
              </a:rPr>
              <a:t>Adding </a:t>
            </a:r>
            <a:r>
              <a:rPr lang="en-US" sz="2400" dirty="0">
                <a:latin typeface="+mj-lt"/>
              </a:rPr>
              <a:t>a Ref to a DOM </a:t>
            </a:r>
            <a:r>
              <a:rPr lang="en-US" sz="2400" dirty="0" smtClean="0">
                <a:latin typeface="+mj-lt"/>
              </a:rPr>
              <a:t>Element</a:t>
            </a:r>
            <a:endParaRPr lang="en-US" sz="1600" dirty="0" smtClean="0">
              <a:latin typeface="+mj-lt"/>
            </a:endParaRPr>
          </a:p>
          <a:p>
            <a:pPr lvl="1">
              <a:lnSpc>
                <a:spcPct val="150000"/>
              </a:lnSpc>
            </a:pPr>
            <a:r>
              <a:rPr lang="en-US" sz="2000" dirty="0">
                <a:latin typeface="+mj-lt"/>
              </a:rPr>
              <a:t>Define under the </a:t>
            </a:r>
            <a:r>
              <a:rPr lang="en-US" sz="2000" dirty="0" smtClean="0">
                <a:latin typeface="+mj-lt"/>
              </a:rPr>
              <a:t>class</a:t>
            </a:r>
          </a:p>
          <a:p>
            <a:pPr>
              <a:lnSpc>
                <a:spcPct val="150000"/>
              </a:lnSpc>
            </a:pPr>
            <a:endParaRPr lang="en-US" sz="2400" dirty="0">
              <a:latin typeface="+mj-lt"/>
            </a:endParaRPr>
          </a:p>
          <a:p>
            <a:pPr lvl="1">
              <a:lnSpc>
                <a:spcPct val="150000"/>
              </a:lnSpc>
            </a:pPr>
            <a:r>
              <a:rPr lang="en-US" sz="2000" dirty="0" smtClean="0">
                <a:latin typeface="+mj-lt"/>
              </a:rPr>
              <a:t>Explicitly focusing the text input</a:t>
            </a:r>
          </a:p>
          <a:p>
            <a:pPr>
              <a:lnSpc>
                <a:spcPct val="150000"/>
              </a:lnSpc>
            </a:pPr>
            <a:endParaRPr lang="en-US" sz="2400" dirty="0">
              <a:latin typeface="+mj-lt"/>
            </a:endParaRPr>
          </a:p>
          <a:p>
            <a:pPr lvl="1">
              <a:lnSpc>
                <a:spcPct val="150000"/>
              </a:lnSpc>
            </a:pPr>
            <a:r>
              <a:rPr lang="en-US" sz="2000" dirty="0" smtClean="0">
                <a:latin typeface="+mj-lt"/>
              </a:rPr>
              <a:t>Attached in DOM element</a:t>
            </a:r>
            <a:endParaRPr lang="en-US" sz="2000" dirty="0">
              <a:latin typeface="+mj-lt"/>
            </a:endParaRPr>
          </a:p>
        </p:txBody>
      </p:sp>
      <p:pic>
        <p:nvPicPr>
          <p:cNvPr id="4" name="Picture 3"/>
          <p:cNvPicPr>
            <a:picLocks noChangeAspect="1"/>
          </p:cNvPicPr>
          <p:nvPr/>
        </p:nvPicPr>
        <p:blipFill>
          <a:blip r:embed="rId2"/>
          <a:stretch>
            <a:fillRect/>
          </a:stretch>
        </p:blipFill>
        <p:spPr>
          <a:xfrm>
            <a:off x="1974936" y="2362200"/>
            <a:ext cx="6925740" cy="457200"/>
          </a:xfrm>
          <a:prstGeom prst="rect">
            <a:avLst/>
          </a:prstGeom>
        </p:spPr>
      </p:pic>
      <p:pic>
        <p:nvPicPr>
          <p:cNvPr id="7" name="Picture 6"/>
          <p:cNvPicPr>
            <a:picLocks noChangeAspect="1"/>
          </p:cNvPicPr>
          <p:nvPr/>
        </p:nvPicPr>
        <p:blipFill>
          <a:blip r:embed="rId3"/>
          <a:stretch>
            <a:fillRect/>
          </a:stretch>
        </p:blipFill>
        <p:spPr>
          <a:xfrm>
            <a:off x="1974936" y="3448050"/>
            <a:ext cx="4524375" cy="361950"/>
          </a:xfrm>
          <a:prstGeom prst="rect">
            <a:avLst/>
          </a:prstGeom>
        </p:spPr>
      </p:pic>
      <p:pic>
        <p:nvPicPr>
          <p:cNvPr id="8" name="Picture 7"/>
          <p:cNvPicPr>
            <a:picLocks noChangeAspect="1"/>
          </p:cNvPicPr>
          <p:nvPr/>
        </p:nvPicPr>
        <p:blipFill>
          <a:blip r:embed="rId4"/>
          <a:stretch>
            <a:fillRect/>
          </a:stretch>
        </p:blipFill>
        <p:spPr>
          <a:xfrm>
            <a:off x="1974936" y="4438650"/>
            <a:ext cx="3570514" cy="914400"/>
          </a:xfrm>
          <a:prstGeom prst="rect">
            <a:avLst/>
          </a:prstGeom>
        </p:spPr>
      </p:pic>
    </p:spTree>
    <p:extLst>
      <p:ext uri="{BB962C8B-B14F-4D97-AF65-F5344CB8AC3E}">
        <p14:creationId xmlns:p14="http://schemas.microsoft.com/office/powerpoint/2010/main" val="27237195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Refs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Refs and Function Components</a:t>
            </a:r>
            <a:endParaRPr lang="en-US" sz="2000" dirty="0">
              <a:latin typeface="+mj-lt"/>
            </a:endParaRPr>
          </a:p>
        </p:txBody>
      </p:sp>
      <p:pic>
        <p:nvPicPr>
          <p:cNvPr id="3" name="Picture 2"/>
          <p:cNvPicPr>
            <a:picLocks noChangeAspect="1"/>
          </p:cNvPicPr>
          <p:nvPr/>
        </p:nvPicPr>
        <p:blipFill>
          <a:blip r:embed="rId2"/>
          <a:stretch>
            <a:fillRect/>
          </a:stretch>
        </p:blipFill>
        <p:spPr>
          <a:xfrm>
            <a:off x="457199" y="1676400"/>
            <a:ext cx="5650311" cy="4495800"/>
          </a:xfrm>
          <a:prstGeom prst="rect">
            <a:avLst/>
          </a:prstGeom>
        </p:spPr>
      </p:pic>
    </p:spTree>
    <p:extLst>
      <p:ext uri="{BB962C8B-B14F-4D97-AF65-F5344CB8AC3E}">
        <p14:creationId xmlns:p14="http://schemas.microsoft.com/office/powerpoint/2010/main" val="3158559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Overview (cont..)</a:t>
            </a:r>
            <a:endParaRPr lang="en-US" sz="3200" b="1" dirty="0">
              <a:solidFill>
                <a:srgbClr val="FBEF03"/>
              </a:solidFill>
              <a:latin typeface="+mj-lt"/>
            </a:endParaRPr>
          </a:p>
        </p:txBody>
      </p:sp>
      <p:sp>
        <p:nvSpPr>
          <p:cNvPr id="4" name="TextBox 3"/>
          <p:cNvSpPr txBox="1"/>
          <p:nvPr/>
        </p:nvSpPr>
        <p:spPr>
          <a:xfrm>
            <a:off x="152400" y="1066800"/>
            <a:ext cx="8610600" cy="5001369"/>
          </a:xfrm>
          <a:prstGeom prst="rect">
            <a:avLst/>
          </a:prstGeom>
          <a:noFill/>
        </p:spPr>
        <p:txBody>
          <a:bodyPr wrap="square" rtlCol="0">
            <a:spAutoFit/>
          </a:bodyPr>
          <a:lstStyle/>
          <a:p>
            <a:pPr algn="ctr"/>
            <a:r>
              <a:rPr lang="en-US" sz="2200" dirty="0" smtClean="0">
                <a:latin typeface="+mj-lt"/>
              </a:rPr>
              <a:t>UNIT-4 </a:t>
            </a:r>
          </a:p>
          <a:p>
            <a:pPr>
              <a:lnSpc>
                <a:spcPct val="150000"/>
              </a:lnSpc>
              <a:buFont typeface="Arial" pitchFamily="34" charset="0"/>
              <a:buChar char="•"/>
            </a:pPr>
            <a:r>
              <a:rPr lang="en-US" dirty="0" err="1" smtClean="0">
                <a:latin typeface="+mj-lt"/>
              </a:rPr>
              <a:t>MongoDB</a:t>
            </a:r>
            <a:r>
              <a:rPr lang="en-US" dirty="0" smtClean="0">
                <a:latin typeface="+mj-lt"/>
              </a:rPr>
              <a:t>:</a:t>
            </a:r>
          </a:p>
          <a:p>
            <a:pPr lvl="1">
              <a:lnSpc>
                <a:spcPct val="150000"/>
              </a:lnSpc>
              <a:buFont typeface="Arial" pitchFamily="34" charset="0"/>
              <a:buChar char="•"/>
            </a:pPr>
            <a:r>
              <a:rPr lang="en-US" dirty="0" smtClean="0">
                <a:latin typeface="+mj-lt"/>
              </a:rPr>
              <a:t>Introduction </a:t>
            </a:r>
            <a:r>
              <a:rPr lang="en-US" dirty="0">
                <a:latin typeface="+mj-lt"/>
              </a:rPr>
              <a:t>to </a:t>
            </a:r>
            <a:r>
              <a:rPr lang="en-US" dirty="0" err="1" smtClean="0">
                <a:latin typeface="+mj-lt"/>
              </a:rPr>
              <a:t>NoSQL</a:t>
            </a:r>
            <a:endParaRPr lang="en-US" dirty="0" smtClean="0">
              <a:latin typeface="+mj-lt"/>
            </a:endParaRPr>
          </a:p>
          <a:p>
            <a:pPr lvl="1">
              <a:lnSpc>
                <a:spcPct val="150000"/>
              </a:lnSpc>
              <a:buFont typeface="Arial" pitchFamily="34" charset="0"/>
              <a:buChar char="•"/>
            </a:pPr>
            <a:r>
              <a:rPr lang="en-US" dirty="0" smtClean="0">
                <a:latin typeface="+mj-lt"/>
              </a:rPr>
              <a:t>Understanding </a:t>
            </a:r>
            <a:r>
              <a:rPr lang="en-US" dirty="0" err="1">
                <a:latin typeface="+mj-lt"/>
              </a:rPr>
              <a:t>MongoDB</a:t>
            </a:r>
            <a:r>
              <a:rPr lang="en-US" dirty="0">
                <a:latin typeface="+mj-lt"/>
              </a:rPr>
              <a:t> </a:t>
            </a:r>
            <a:r>
              <a:rPr lang="en-US" dirty="0" err="1" smtClean="0">
                <a:latin typeface="+mj-lt"/>
              </a:rPr>
              <a:t>datatypes</a:t>
            </a:r>
            <a:endParaRPr lang="en-US" dirty="0" smtClean="0">
              <a:latin typeface="+mj-lt"/>
            </a:endParaRPr>
          </a:p>
          <a:p>
            <a:pPr lvl="1">
              <a:lnSpc>
                <a:spcPct val="150000"/>
              </a:lnSpc>
              <a:buFont typeface="Arial" pitchFamily="34" charset="0"/>
              <a:buChar char="•"/>
            </a:pPr>
            <a:r>
              <a:rPr lang="en-US" dirty="0" smtClean="0">
                <a:latin typeface="+mj-lt"/>
              </a:rPr>
              <a:t>Building </a:t>
            </a:r>
            <a:r>
              <a:rPr lang="en-US" dirty="0" err="1" smtClean="0">
                <a:latin typeface="+mj-lt"/>
              </a:rPr>
              <a:t>MongoDB</a:t>
            </a:r>
            <a:r>
              <a:rPr lang="en-US" dirty="0" smtClean="0">
                <a:latin typeface="+mj-lt"/>
              </a:rPr>
              <a:t> Environment </a:t>
            </a:r>
            <a:r>
              <a:rPr lang="en-US" dirty="0">
                <a:latin typeface="+mj-lt"/>
              </a:rPr>
              <a:t>(premise and cloud </a:t>
            </a:r>
            <a:r>
              <a:rPr lang="en-US" dirty="0" smtClean="0">
                <a:latin typeface="+mj-lt"/>
              </a:rPr>
              <a:t>based)</a:t>
            </a:r>
          </a:p>
          <a:p>
            <a:pPr lvl="1">
              <a:lnSpc>
                <a:spcPct val="150000"/>
              </a:lnSpc>
              <a:buFont typeface="Arial" pitchFamily="34" charset="0"/>
              <a:buChar char="•"/>
            </a:pPr>
            <a:r>
              <a:rPr lang="en-US" dirty="0" smtClean="0">
                <a:latin typeface="+mj-lt"/>
              </a:rPr>
              <a:t>Administering </a:t>
            </a:r>
            <a:r>
              <a:rPr lang="en-US" dirty="0">
                <a:latin typeface="+mj-lt"/>
              </a:rPr>
              <a:t>Databases and User </a:t>
            </a:r>
            <a:r>
              <a:rPr lang="en-US" dirty="0" smtClean="0">
                <a:latin typeface="+mj-lt"/>
              </a:rPr>
              <a:t>accounts</a:t>
            </a:r>
          </a:p>
          <a:p>
            <a:pPr lvl="1">
              <a:lnSpc>
                <a:spcPct val="150000"/>
              </a:lnSpc>
              <a:buFont typeface="Arial" pitchFamily="34" charset="0"/>
              <a:buChar char="•"/>
            </a:pPr>
            <a:r>
              <a:rPr lang="en-US" dirty="0" smtClean="0">
                <a:latin typeface="+mj-lt"/>
              </a:rPr>
              <a:t>Configuring </a:t>
            </a:r>
            <a:r>
              <a:rPr lang="en-US" dirty="0">
                <a:latin typeface="+mj-lt"/>
              </a:rPr>
              <a:t>Access Control, Managing </a:t>
            </a:r>
            <a:r>
              <a:rPr lang="en-US" dirty="0" smtClean="0">
                <a:latin typeface="+mj-lt"/>
              </a:rPr>
              <a:t>Collections</a:t>
            </a:r>
          </a:p>
          <a:p>
            <a:pPr lvl="1">
              <a:lnSpc>
                <a:spcPct val="150000"/>
              </a:lnSpc>
              <a:buFont typeface="Arial" pitchFamily="34" charset="0"/>
              <a:buChar char="•"/>
            </a:pPr>
            <a:r>
              <a:rPr lang="en-US" dirty="0" smtClean="0">
                <a:latin typeface="+mj-lt"/>
              </a:rPr>
              <a:t>connecting </a:t>
            </a:r>
            <a:r>
              <a:rPr lang="en-US" dirty="0">
                <a:latin typeface="+mj-lt"/>
              </a:rPr>
              <a:t>to </a:t>
            </a:r>
            <a:r>
              <a:rPr lang="en-US" dirty="0" err="1">
                <a:latin typeface="+mj-lt"/>
              </a:rPr>
              <a:t>MongoDB</a:t>
            </a:r>
            <a:r>
              <a:rPr lang="en-US" dirty="0">
                <a:latin typeface="+mj-lt"/>
              </a:rPr>
              <a:t> from </a:t>
            </a:r>
            <a:r>
              <a:rPr lang="en-US" dirty="0" smtClean="0">
                <a:latin typeface="+mj-lt"/>
              </a:rPr>
              <a:t>Node.js</a:t>
            </a:r>
          </a:p>
          <a:p>
            <a:pPr lvl="1">
              <a:lnSpc>
                <a:spcPct val="150000"/>
              </a:lnSpc>
              <a:buFont typeface="Arial" pitchFamily="34" charset="0"/>
              <a:buChar char="•"/>
            </a:pPr>
            <a:r>
              <a:rPr lang="en-US" dirty="0" smtClean="0">
                <a:latin typeface="+mj-lt"/>
              </a:rPr>
              <a:t>Accessing </a:t>
            </a:r>
            <a:r>
              <a:rPr lang="en-US" dirty="0">
                <a:latin typeface="+mj-lt"/>
              </a:rPr>
              <a:t>and Manipulating Databases and </a:t>
            </a:r>
            <a:r>
              <a:rPr lang="en-US" dirty="0" smtClean="0">
                <a:latin typeface="+mj-lt"/>
              </a:rPr>
              <a:t>Collections</a:t>
            </a:r>
          </a:p>
          <a:p>
            <a:pPr lvl="1">
              <a:lnSpc>
                <a:spcPct val="150000"/>
              </a:lnSpc>
              <a:buFont typeface="Arial" pitchFamily="34" charset="0"/>
              <a:buChar char="•"/>
            </a:pPr>
            <a:r>
              <a:rPr lang="en-US" dirty="0" smtClean="0">
                <a:latin typeface="+mj-lt"/>
              </a:rPr>
              <a:t>Manipulating </a:t>
            </a:r>
            <a:r>
              <a:rPr lang="en-US" dirty="0" err="1">
                <a:latin typeface="+mj-lt"/>
              </a:rPr>
              <a:t>MongoDB</a:t>
            </a:r>
            <a:r>
              <a:rPr lang="en-US" dirty="0">
                <a:latin typeface="+mj-lt"/>
              </a:rPr>
              <a:t> </a:t>
            </a:r>
            <a:r>
              <a:rPr lang="en-US" dirty="0" smtClean="0">
                <a:latin typeface="+mj-lt"/>
              </a:rPr>
              <a:t>documents from Node.js</a:t>
            </a:r>
          </a:p>
          <a:p>
            <a:pPr lvl="1">
              <a:lnSpc>
                <a:spcPct val="150000"/>
              </a:lnSpc>
              <a:buFont typeface="Arial" pitchFamily="34" charset="0"/>
              <a:buChar char="•"/>
            </a:pPr>
            <a:r>
              <a:rPr lang="en-US" dirty="0" smtClean="0">
                <a:latin typeface="+mj-lt"/>
              </a:rPr>
              <a:t>Understanding </a:t>
            </a:r>
            <a:r>
              <a:rPr lang="en-US" dirty="0">
                <a:latin typeface="+mj-lt"/>
              </a:rPr>
              <a:t>Query </a:t>
            </a:r>
            <a:r>
              <a:rPr lang="en-US" dirty="0" smtClean="0">
                <a:latin typeface="+mj-lt"/>
              </a:rPr>
              <a:t>objects,</a:t>
            </a:r>
          </a:p>
          <a:p>
            <a:pPr lvl="1">
              <a:lnSpc>
                <a:spcPct val="150000"/>
              </a:lnSpc>
              <a:buFont typeface="Arial" pitchFamily="34" charset="0"/>
              <a:buChar char="•"/>
            </a:pPr>
            <a:r>
              <a:rPr lang="en-US" dirty="0" smtClean="0">
                <a:latin typeface="+mj-lt"/>
              </a:rPr>
              <a:t>sorting </a:t>
            </a:r>
            <a:r>
              <a:rPr lang="en-US" dirty="0">
                <a:latin typeface="+mj-lt"/>
              </a:rPr>
              <a:t>and limiting result sets</a:t>
            </a:r>
            <a:endParaRPr lang="en-US" dirty="0" smtClean="0">
              <a:latin typeface="+mj-lt"/>
            </a:endParaRPr>
          </a:p>
        </p:txBody>
      </p:sp>
    </p:spTree>
    <p:extLst>
      <p:ext uri="{BB962C8B-B14F-4D97-AF65-F5344CB8AC3E}">
        <p14:creationId xmlns:p14="http://schemas.microsoft.com/office/powerpoint/2010/main" val="37754125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Refs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React State </a:t>
            </a:r>
            <a:r>
              <a:rPr lang="en-US" sz="2400" dirty="0" smtClean="0">
                <a:latin typeface="+mj-lt"/>
              </a:rPr>
              <a:t>Management</a:t>
            </a:r>
          </a:p>
          <a:p>
            <a:pPr lvl="1">
              <a:lnSpc>
                <a:spcPct val="150000"/>
              </a:lnSpc>
            </a:pPr>
            <a:r>
              <a:rPr lang="en-US" sz="2000" dirty="0" smtClean="0">
                <a:latin typeface="+mj-lt"/>
              </a:rPr>
              <a:t>Properties are immutable</a:t>
            </a:r>
          </a:p>
          <a:p>
            <a:pPr lvl="1">
              <a:lnSpc>
                <a:spcPct val="150000"/>
              </a:lnSpc>
            </a:pPr>
            <a:r>
              <a:rPr lang="en-US" sz="2000" dirty="0" smtClean="0">
                <a:latin typeface="+mj-lt"/>
              </a:rPr>
              <a:t>State </a:t>
            </a:r>
            <a:r>
              <a:rPr lang="en-US" sz="2000" dirty="0">
                <a:latin typeface="+mj-lt"/>
              </a:rPr>
              <a:t>for managing </a:t>
            </a:r>
            <a:r>
              <a:rPr lang="en-US" sz="2000" dirty="0" smtClean="0">
                <a:latin typeface="+mj-lt"/>
              </a:rPr>
              <a:t>data that </a:t>
            </a:r>
            <a:r>
              <a:rPr lang="en-US" sz="2000" dirty="0">
                <a:latin typeface="+mj-lt"/>
              </a:rPr>
              <a:t>will change within a </a:t>
            </a:r>
            <a:r>
              <a:rPr lang="en-US" sz="2000" dirty="0" smtClean="0">
                <a:latin typeface="+mj-lt"/>
              </a:rPr>
              <a:t>component</a:t>
            </a:r>
          </a:p>
          <a:p>
            <a:pPr lvl="1">
              <a:lnSpc>
                <a:spcPct val="150000"/>
              </a:lnSpc>
            </a:pPr>
            <a:r>
              <a:rPr lang="en-US" sz="2000" dirty="0">
                <a:latin typeface="+mj-lt"/>
              </a:rPr>
              <a:t>User navigate, search, filter, select, add, update, </a:t>
            </a:r>
            <a:r>
              <a:rPr lang="en-US" sz="2000" dirty="0" smtClean="0">
                <a:latin typeface="+mj-lt"/>
              </a:rPr>
              <a:t>and delete</a:t>
            </a:r>
          </a:p>
          <a:p>
            <a:pPr lvl="1">
              <a:lnSpc>
                <a:spcPct val="150000"/>
              </a:lnSpc>
            </a:pPr>
            <a:r>
              <a:rPr lang="en-US" sz="2000" dirty="0" smtClean="0">
                <a:latin typeface="+mj-lt"/>
              </a:rPr>
              <a:t>After every interaction with an application</a:t>
            </a:r>
          </a:p>
          <a:p>
            <a:pPr lvl="2">
              <a:lnSpc>
                <a:spcPct val="150000"/>
              </a:lnSpc>
            </a:pPr>
            <a:r>
              <a:rPr lang="en-US" sz="1800" dirty="0" smtClean="0">
                <a:latin typeface="+mj-lt"/>
              </a:rPr>
              <a:t>State might be changed</a:t>
            </a:r>
          </a:p>
          <a:p>
            <a:pPr lvl="2">
              <a:lnSpc>
                <a:spcPct val="150000"/>
              </a:lnSpc>
            </a:pPr>
            <a:r>
              <a:rPr lang="en-US" sz="1800" dirty="0" smtClean="0">
                <a:latin typeface="+mj-lt"/>
              </a:rPr>
              <a:t>On state change, </a:t>
            </a:r>
            <a:r>
              <a:rPr lang="en-US" sz="1800" dirty="0">
                <a:latin typeface="+mj-lt"/>
              </a:rPr>
              <a:t>changes are reflected back to the user in the </a:t>
            </a:r>
            <a:r>
              <a:rPr lang="en-US" sz="1800" dirty="0" smtClean="0">
                <a:latin typeface="+mj-lt"/>
              </a:rPr>
              <a:t>UI</a:t>
            </a:r>
          </a:p>
          <a:p>
            <a:pPr lvl="2">
              <a:lnSpc>
                <a:spcPct val="150000"/>
              </a:lnSpc>
            </a:pPr>
            <a:endParaRPr lang="en-US" sz="1800" dirty="0">
              <a:latin typeface="+mj-lt"/>
            </a:endParaRPr>
          </a:p>
        </p:txBody>
      </p:sp>
    </p:spTree>
    <p:extLst>
      <p:ext uri="{BB962C8B-B14F-4D97-AF65-F5344CB8AC3E}">
        <p14:creationId xmlns:p14="http://schemas.microsoft.com/office/powerpoint/2010/main" val="18033749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State Management</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Initializing State from </a:t>
            </a:r>
            <a:r>
              <a:rPr lang="en-US" sz="2400" dirty="0" smtClean="0">
                <a:latin typeface="+mj-lt"/>
              </a:rPr>
              <a:t>Properties</a:t>
            </a:r>
          </a:p>
          <a:p>
            <a:pPr>
              <a:lnSpc>
                <a:spcPct val="150000"/>
              </a:lnSpc>
            </a:pPr>
            <a:r>
              <a:rPr lang="en-US" sz="2400" dirty="0">
                <a:latin typeface="+mj-lt"/>
              </a:rPr>
              <a:t>State Within the Component </a:t>
            </a:r>
            <a:r>
              <a:rPr lang="en-US" sz="2400" dirty="0" smtClean="0">
                <a:latin typeface="+mj-lt"/>
              </a:rPr>
              <a:t>Tree</a:t>
            </a:r>
          </a:p>
          <a:p>
            <a:pPr lvl="1">
              <a:lnSpc>
                <a:spcPct val="150000"/>
              </a:lnSpc>
            </a:pPr>
            <a:r>
              <a:rPr lang="en-US" sz="2000" dirty="0">
                <a:latin typeface="+mj-lt"/>
              </a:rPr>
              <a:t>Each React components can have their own </a:t>
            </a:r>
            <a:r>
              <a:rPr lang="en-US" sz="2000" dirty="0" smtClean="0">
                <a:latin typeface="+mj-lt"/>
              </a:rPr>
              <a:t>state</a:t>
            </a:r>
          </a:p>
          <a:p>
            <a:pPr lvl="1">
              <a:lnSpc>
                <a:spcPct val="150000"/>
              </a:lnSpc>
            </a:pPr>
            <a:r>
              <a:rPr lang="en-US" sz="2000" dirty="0">
                <a:latin typeface="+mj-lt"/>
              </a:rPr>
              <a:t>React comes from building scalable </a:t>
            </a:r>
            <a:r>
              <a:rPr lang="en-US" sz="2000" dirty="0" smtClean="0">
                <a:latin typeface="+mj-lt"/>
              </a:rPr>
              <a:t>applications</a:t>
            </a:r>
          </a:p>
          <a:p>
            <a:pPr lvl="1">
              <a:lnSpc>
                <a:spcPct val="150000"/>
              </a:lnSpc>
            </a:pPr>
            <a:r>
              <a:rPr lang="en-US" sz="2000" dirty="0">
                <a:latin typeface="+mj-lt"/>
              </a:rPr>
              <a:t>possible to group all state data in the root </a:t>
            </a:r>
            <a:r>
              <a:rPr lang="en-US" sz="2000" dirty="0" smtClean="0">
                <a:latin typeface="+mj-lt"/>
              </a:rPr>
              <a:t>component</a:t>
            </a:r>
          </a:p>
          <a:p>
            <a:pPr lvl="1">
              <a:lnSpc>
                <a:spcPct val="150000"/>
              </a:lnSpc>
            </a:pPr>
            <a:r>
              <a:rPr lang="en-US" sz="2000" dirty="0">
                <a:latin typeface="+mj-lt"/>
              </a:rPr>
              <a:t>State data can be passed down the component tree via </a:t>
            </a:r>
            <a:r>
              <a:rPr lang="en-US" sz="2000" dirty="0" smtClean="0">
                <a:latin typeface="+mj-lt"/>
              </a:rPr>
              <a:t>properties</a:t>
            </a:r>
          </a:p>
          <a:p>
            <a:pPr lvl="1">
              <a:lnSpc>
                <a:spcPct val="150000"/>
              </a:lnSpc>
            </a:pPr>
            <a:r>
              <a:rPr lang="en-US" sz="2000" dirty="0" smtClean="0">
                <a:latin typeface="+mj-lt"/>
              </a:rPr>
              <a:t>data can be </a:t>
            </a:r>
            <a:r>
              <a:rPr lang="en-US" sz="2000" dirty="0">
                <a:latin typeface="+mj-lt"/>
              </a:rPr>
              <a:t>passed back up the tree to the root via two-way function </a:t>
            </a:r>
            <a:r>
              <a:rPr lang="en-US" sz="2000" dirty="0" smtClean="0">
                <a:latin typeface="+mj-lt"/>
              </a:rPr>
              <a:t>binding</a:t>
            </a:r>
          </a:p>
          <a:p>
            <a:pPr lvl="1">
              <a:lnSpc>
                <a:spcPct val="150000"/>
              </a:lnSpc>
            </a:pPr>
            <a:r>
              <a:rPr lang="en-US" sz="2000" dirty="0">
                <a:latin typeface="+mj-lt"/>
              </a:rPr>
              <a:t>Referred as “single source of truth</a:t>
            </a:r>
            <a:r>
              <a:rPr lang="en-US" sz="2000" dirty="0" smtClean="0">
                <a:latin typeface="+mj-lt"/>
              </a:rPr>
              <a:t>”.</a:t>
            </a:r>
          </a:p>
          <a:p>
            <a:pPr lvl="1">
              <a:lnSpc>
                <a:spcPct val="150000"/>
              </a:lnSpc>
            </a:pPr>
            <a:endParaRPr lang="en-US" sz="2000" dirty="0">
              <a:latin typeface="+mj-lt"/>
            </a:endParaRPr>
          </a:p>
        </p:txBody>
      </p:sp>
    </p:spTree>
    <p:extLst>
      <p:ext uri="{BB962C8B-B14F-4D97-AF65-F5344CB8AC3E}">
        <p14:creationId xmlns:p14="http://schemas.microsoft.com/office/powerpoint/2010/main" val="39314872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State Management</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Passing Properties Down the Component </a:t>
            </a:r>
            <a:r>
              <a:rPr lang="en-US" sz="2400" dirty="0" smtClean="0">
                <a:latin typeface="+mj-lt"/>
              </a:rPr>
              <a:t>Tree</a:t>
            </a:r>
          </a:p>
          <a:p>
            <a:pPr lvl="1">
              <a:lnSpc>
                <a:spcPct val="150000"/>
              </a:lnSpc>
            </a:pPr>
            <a:r>
              <a:rPr lang="en-US" sz="2000" dirty="0">
                <a:latin typeface="+mj-lt"/>
              </a:rPr>
              <a:t>Presentational components are only concerned </a:t>
            </a:r>
            <a:r>
              <a:rPr lang="en-US" sz="2000" dirty="0" smtClean="0">
                <a:latin typeface="+mj-lt"/>
              </a:rPr>
              <a:t>about the look </a:t>
            </a:r>
            <a:r>
              <a:rPr lang="en-US" sz="2000" dirty="0">
                <a:latin typeface="+mj-lt"/>
              </a:rPr>
              <a:t>in the </a:t>
            </a:r>
            <a:r>
              <a:rPr lang="en-US" sz="2000" dirty="0" smtClean="0">
                <a:latin typeface="+mj-lt"/>
              </a:rPr>
              <a:t>application</a:t>
            </a:r>
          </a:p>
          <a:p>
            <a:pPr lvl="1">
              <a:lnSpc>
                <a:spcPct val="150000"/>
              </a:lnSpc>
            </a:pPr>
            <a:r>
              <a:rPr lang="en-US" sz="2000" dirty="0">
                <a:latin typeface="+mj-lt"/>
              </a:rPr>
              <a:t>render DOM elements or other presentational </a:t>
            </a:r>
            <a:r>
              <a:rPr lang="en-US" sz="2000" dirty="0" smtClean="0">
                <a:latin typeface="+mj-lt"/>
              </a:rPr>
              <a:t>components</a:t>
            </a:r>
          </a:p>
          <a:p>
            <a:pPr lvl="1">
              <a:lnSpc>
                <a:spcPct val="150000"/>
              </a:lnSpc>
            </a:pPr>
            <a:r>
              <a:rPr lang="en-US" sz="2000" dirty="0">
                <a:latin typeface="+mj-lt"/>
              </a:rPr>
              <a:t>All data is sent to </a:t>
            </a:r>
            <a:r>
              <a:rPr lang="en-US" sz="2000" dirty="0" smtClean="0">
                <a:latin typeface="+mj-lt"/>
              </a:rPr>
              <a:t>the components </a:t>
            </a:r>
            <a:r>
              <a:rPr lang="en-US" sz="2000" dirty="0">
                <a:latin typeface="+mj-lt"/>
              </a:rPr>
              <a:t>via properties and </a:t>
            </a:r>
            <a:r>
              <a:rPr lang="en-US" sz="2000" dirty="0" smtClean="0">
                <a:latin typeface="+mj-lt"/>
              </a:rPr>
              <a:t>passed out </a:t>
            </a:r>
            <a:r>
              <a:rPr lang="en-US" sz="2000" dirty="0">
                <a:latin typeface="+mj-lt"/>
              </a:rPr>
              <a:t>of these components via callback </a:t>
            </a:r>
            <a:r>
              <a:rPr lang="en-US" sz="2000" dirty="0" smtClean="0">
                <a:latin typeface="+mj-lt"/>
              </a:rPr>
              <a:t>functions</a:t>
            </a:r>
          </a:p>
          <a:p>
            <a:pPr lvl="1">
              <a:lnSpc>
                <a:spcPct val="150000"/>
              </a:lnSpc>
            </a:pPr>
            <a:r>
              <a:rPr lang="en-US" sz="2000" dirty="0">
                <a:latin typeface="+mj-lt"/>
              </a:rPr>
              <a:t>Presentational components only use props</a:t>
            </a:r>
            <a:endParaRPr lang="en-US" sz="2000" dirty="0" smtClean="0">
              <a:latin typeface="+mj-lt"/>
            </a:endParaRPr>
          </a:p>
          <a:p>
            <a:pPr>
              <a:lnSpc>
                <a:spcPct val="150000"/>
              </a:lnSpc>
            </a:pPr>
            <a:r>
              <a:rPr lang="en-US" dirty="0">
                <a:latin typeface="+mj-lt"/>
              </a:rPr>
              <a:t>Since we are removing </a:t>
            </a:r>
            <a:r>
              <a:rPr lang="en-US" dirty="0" smtClean="0">
                <a:latin typeface="+mj-lt"/>
              </a:rPr>
              <a:t>state from </a:t>
            </a:r>
            <a:r>
              <a:rPr lang="en-US" dirty="0">
                <a:latin typeface="+mj-lt"/>
              </a:rPr>
              <a:t>this component, when a user changes the rating, that data will be passed out </a:t>
            </a:r>
            <a:r>
              <a:rPr lang="en-US" dirty="0" smtClean="0">
                <a:latin typeface="+mj-lt"/>
              </a:rPr>
              <a:t>of this </a:t>
            </a:r>
            <a:r>
              <a:rPr lang="en-US" dirty="0">
                <a:latin typeface="+mj-lt"/>
              </a:rPr>
              <a:t>component via a callback </a:t>
            </a:r>
            <a:r>
              <a:rPr lang="en-US" dirty="0" smtClean="0">
                <a:latin typeface="+mj-lt"/>
              </a:rPr>
              <a:t>function.</a:t>
            </a:r>
            <a:endParaRPr lang="en-US" dirty="0">
              <a:latin typeface="+mj-lt"/>
            </a:endParaRPr>
          </a:p>
        </p:txBody>
      </p:sp>
    </p:spTree>
    <p:extLst>
      <p:ext uri="{BB962C8B-B14F-4D97-AF65-F5344CB8AC3E}">
        <p14:creationId xmlns:p14="http://schemas.microsoft.com/office/powerpoint/2010/main" val="41280200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State Management</a:t>
            </a:r>
            <a:endParaRPr lang="en-US" sz="3200" b="1" kern="0" dirty="0">
              <a:solidFill>
                <a:srgbClr val="FBEF03"/>
              </a:solidFill>
              <a:latin typeface="+mj-lt"/>
            </a:endParaRPr>
          </a:p>
        </p:txBody>
      </p:sp>
      <p:pic>
        <p:nvPicPr>
          <p:cNvPr id="2" name="Content Placeholder 1"/>
          <p:cNvPicPr>
            <a:picLocks noGrp="1" noChangeAspect="1"/>
          </p:cNvPicPr>
          <p:nvPr>
            <p:ph idx="1"/>
          </p:nvPr>
        </p:nvPicPr>
        <p:blipFill>
          <a:blip r:embed="rId2"/>
          <a:stretch>
            <a:fillRect/>
          </a:stretch>
        </p:blipFill>
        <p:spPr>
          <a:xfrm>
            <a:off x="152400" y="1447800"/>
            <a:ext cx="8572500" cy="2743200"/>
          </a:xfrm>
          <a:prstGeom prst="rect">
            <a:avLst/>
          </a:prstGeom>
        </p:spPr>
      </p:pic>
    </p:spTree>
    <p:extLst>
      <p:ext uri="{BB962C8B-B14F-4D97-AF65-F5344CB8AC3E}">
        <p14:creationId xmlns:p14="http://schemas.microsoft.com/office/powerpoint/2010/main" val="19700587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State Management</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State in Reusable </a:t>
            </a:r>
            <a:r>
              <a:rPr lang="en-US" sz="2400" dirty="0" smtClean="0">
                <a:latin typeface="+mj-lt"/>
              </a:rPr>
              <a:t>Components</a:t>
            </a:r>
          </a:p>
          <a:p>
            <a:pPr lvl="1">
              <a:lnSpc>
                <a:spcPct val="150000"/>
              </a:lnSpc>
            </a:pPr>
            <a:r>
              <a:rPr lang="en-US" sz="2000" dirty="0">
                <a:latin typeface="+mj-lt"/>
              </a:rPr>
              <a:t>create </a:t>
            </a:r>
            <a:r>
              <a:rPr lang="en-US" sz="2000" dirty="0" err="1">
                <a:latin typeface="+mj-lt"/>
              </a:rPr>
              <a:t>stateful</a:t>
            </a:r>
            <a:r>
              <a:rPr lang="en-US" sz="2000" dirty="0">
                <a:latin typeface="+mj-lt"/>
              </a:rPr>
              <a:t> UI components for distribution</a:t>
            </a:r>
          </a:p>
          <a:p>
            <a:pPr lvl="1">
              <a:lnSpc>
                <a:spcPct val="150000"/>
              </a:lnSpc>
            </a:pPr>
            <a:r>
              <a:rPr lang="en-US" sz="2000" dirty="0" smtClean="0">
                <a:latin typeface="+mj-lt"/>
              </a:rPr>
              <a:t>reuse </a:t>
            </a:r>
            <a:r>
              <a:rPr lang="en-US" sz="2000" dirty="0">
                <a:latin typeface="+mj-lt"/>
              </a:rPr>
              <a:t>across many different </a:t>
            </a:r>
            <a:r>
              <a:rPr lang="en-US" sz="2000" dirty="0" smtClean="0">
                <a:latin typeface="+mj-lt"/>
              </a:rPr>
              <a:t>applications</a:t>
            </a:r>
          </a:p>
        </p:txBody>
      </p:sp>
      <p:pic>
        <p:nvPicPr>
          <p:cNvPr id="2" name="Picture 1"/>
          <p:cNvPicPr>
            <a:picLocks noChangeAspect="1"/>
          </p:cNvPicPr>
          <p:nvPr/>
        </p:nvPicPr>
        <p:blipFill>
          <a:blip r:embed="rId2"/>
          <a:stretch>
            <a:fillRect/>
          </a:stretch>
        </p:blipFill>
        <p:spPr>
          <a:xfrm>
            <a:off x="2514600" y="2527126"/>
            <a:ext cx="6096000" cy="3961936"/>
          </a:xfrm>
          <a:prstGeom prst="rect">
            <a:avLst/>
          </a:prstGeom>
        </p:spPr>
      </p:pic>
    </p:spTree>
    <p:extLst>
      <p:ext uri="{BB962C8B-B14F-4D97-AF65-F5344CB8AC3E}">
        <p14:creationId xmlns:p14="http://schemas.microsoft.com/office/powerpoint/2010/main" val="35491550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State Management</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Passing Data Back Up the Component Tree</a:t>
            </a:r>
            <a:endParaRPr lang="en-US" sz="2400" dirty="0" smtClean="0">
              <a:latin typeface="+mj-lt"/>
            </a:endParaRPr>
          </a:p>
          <a:p>
            <a:pPr lvl="1">
              <a:lnSpc>
                <a:spcPct val="150000"/>
              </a:lnSpc>
            </a:pPr>
            <a:r>
              <a:rPr lang="en-US" sz="2000" dirty="0">
                <a:latin typeface="+mj-lt"/>
              </a:rPr>
              <a:t>create </a:t>
            </a:r>
            <a:r>
              <a:rPr lang="en-US" sz="2000" dirty="0" err="1">
                <a:latin typeface="+mj-lt"/>
              </a:rPr>
              <a:t>stateful</a:t>
            </a:r>
            <a:r>
              <a:rPr lang="en-US" sz="2000" dirty="0">
                <a:latin typeface="+mj-lt"/>
              </a:rPr>
              <a:t> UI components for distribution</a:t>
            </a:r>
          </a:p>
          <a:p>
            <a:pPr lvl="1">
              <a:lnSpc>
                <a:spcPct val="150000"/>
              </a:lnSpc>
            </a:pPr>
            <a:r>
              <a:rPr lang="en-US" sz="2000" dirty="0" smtClean="0">
                <a:latin typeface="+mj-lt"/>
              </a:rPr>
              <a:t>reuse </a:t>
            </a:r>
            <a:r>
              <a:rPr lang="en-US" sz="2000" dirty="0">
                <a:latin typeface="+mj-lt"/>
              </a:rPr>
              <a:t>across many different </a:t>
            </a:r>
            <a:r>
              <a:rPr lang="en-US" sz="2000" dirty="0" smtClean="0">
                <a:latin typeface="+mj-lt"/>
              </a:rPr>
              <a:t>applications</a:t>
            </a:r>
          </a:p>
        </p:txBody>
      </p:sp>
      <p:pic>
        <p:nvPicPr>
          <p:cNvPr id="4" name="Picture 3"/>
          <p:cNvPicPr>
            <a:picLocks noChangeAspect="1"/>
          </p:cNvPicPr>
          <p:nvPr/>
        </p:nvPicPr>
        <p:blipFill>
          <a:blip r:embed="rId2"/>
          <a:stretch>
            <a:fillRect/>
          </a:stretch>
        </p:blipFill>
        <p:spPr>
          <a:xfrm>
            <a:off x="2667000" y="2497690"/>
            <a:ext cx="6124575" cy="3969785"/>
          </a:xfrm>
          <a:prstGeom prst="rect">
            <a:avLst/>
          </a:prstGeom>
        </p:spPr>
      </p:pic>
    </p:spTree>
    <p:extLst>
      <p:ext uri="{BB962C8B-B14F-4D97-AF65-F5344CB8AC3E}">
        <p14:creationId xmlns:p14="http://schemas.microsoft.com/office/powerpoint/2010/main" val="26122451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Props vs. State</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endParaRPr lang="en-US" sz="2400" dirty="0" smtClean="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32739711"/>
              </p:ext>
            </p:extLst>
          </p:nvPr>
        </p:nvGraphicFramePr>
        <p:xfrm>
          <a:off x="228600" y="1066800"/>
          <a:ext cx="8686800" cy="5212080"/>
        </p:xfrm>
        <a:graphic>
          <a:graphicData uri="http://schemas.openxmlformats.org/drawingml/2006/table">
            <a:tbl>
              <a:tblPr firstRow="1" bandRow="1">
                <a:tableStyleId>{5C22544A-7EE6-4342-B048-85BDC9FD1C3A}</a:tableStyleId>
              </a:tblPr>
              <a:tblGrid>
                <a:gridCol w="4343400"/>
                <a:gridCol w="4343400"/>
              </a:tblGrid>
              <a:tr h="1005840">
                <a:tc>
                  <a:txBody>
                    <a:bodyPr/>
                    <a:lstStyle/>
                    <a:p>
                      <a:pPr algn="ctr"/>
                      <a:r>
                        <a:rPr lang="en-US" sz="2800" dirty="0" smtClean="0">
                          <a:latin typeface="+mj-lt"/>
                        </a:rPr>
                        <a:t>State</a:t>
                      </a:r>
                      <a:endParaRPr lang="en-IN" sz="2800" dirty="0">
                        <a:latin typeface="+mj-lt"/>
                      </a:endParaRPr>
                    </a:p>
                  </a:txBody>
                  <a:tcPr/>
                </a:tc>
                <a:tc>
                  <a:txBody>
                    <a:bodyPr/>
                    <a:lstStyle/>
                    <a:p>
                      <a:pPr algn="ctr"/>
                      <a:r>
                        <a:rPr lang="en-US" sz="2800" dirty="0" smtClean="0">
                          <a:latin typeface="+mj-lt"/>
                        </a:rPr>
                        <a:t>Props</a:t>
                      </a:r>
                      <a:endParaRPr lang="en-IN" sz="2800" dirty="0">
                        <a:latin typeface="+mj-lt"/>
                      </a:endParaRPr>
                    </a:p>
                  </a:txBody>
                  <a:tcPr/>
                </a:tc>
              </a:tr>
              <a:tr h="1005840">
                <a:tc>
                  <a:txBody>
                    <a:bodyPr/>
                    <a:lstStyle/>
                    <a:p>
                      <a:r>
                        <a:rPr lang="en-US" sz="2400" dirty="0" smtClean="0">
                          <a:latin typeface="+mj-lt"/>
                        </a:rPr>
                        <a:t>The Data is passed from one component to another.</a:t>
                      </a:r>
                      <a:endParaRPr lang="en-IN" sz="2400" dirty="0">
                        <a:latin typeface="+mj-lt"/>
                      </a:endParaRPr>
                    </a:p>
                  </a:txBody>
                  <a:tcPr/>
                </a:tc>
                <a:tc>
                  <a:txBody>
                    <a:bodyPr/>
                    <a:lstStyle/>
                    <a:p>
                      <a:r>
                        <a:rPr lang="en-US" sz="2400" dirty="0" smtClean="0">
                          <a:latin typeface="+mj-lt"/>
                        </a:rPr>
                        <a:t>The Data is passed within the component only.</a:t>
                      </a:r>
                      <a:endParaRPr lang="en-IN" sz="2400" dirty="0">
                        <a:latin typeface="+mj-lt"/>
                      </a:endParaRPr>
                    </a:p>
                  </a:txBody>
                  <a:tcPr/>
                </a:tc>
              </a:tr>
              <a:tr h="1005840">
                <a:tc>
                  <a:txBody>
                    <a:bodyPr/>
                    <a:lstStyle/>
                    <a:p>
                      <a:r>
                        <a:rPr lang="en-US" sz="2400" dirty="0" smtClean="0">
                          <a:latin typeface="+mj-lt"/>
                        </a:rPr>
                        <a:t>It is Immutable (cannot be modified).</a:t>
                      </a:r>
                      <a:endParaRPr lang="en-IN" sz="2400" dirty="0">
                        <a:latin typeface="+mj-lt"/>
                      </a:endParaRPr>
                    </a:p>
                  </a:txBody>
                  <a:tcPr/>
                </a:tc>
                <a:tc>
                  <a:txBody>
                    <a:bodyPr/>
                    <a:lstStyle/>
                    <a:p>
                      <a:r>
                        <a:rPr lang="en-US" sz="2400" dirty="0" smtClean="0">
                          <a:latin typeface="+mj-lt"/>
                        </a:rPr>
                        <a:t>It is Mutable ( can be modified).</a:t>
                      </a:r>
                      <a:endParaRPr lang="en-IN" sz="2400" dirty="0">
                        <a:latin typeface="+mj-lt"/>
                      </a:endParaRPr>
                    </a:p>
                  </a:txBody>
                  <a:tcPr/>
                </a:tc>
              </a:tr>
              <a:tr h="1005840">
                <a:tc>
                  <a:txBody>
                    <a:bodyPr/>
                    <a:lstStyle/>
                    <a:p>
                      <a:r>
                        <a:rPr lang="en-US" sz="2400" dirty="0" smtClean="0">
                          <a:latin typeface="+mj-lt"/>
                        </a:rPr>
                        <a:t>Props can be used with state and functional components.</a:t>
                      </a:r>
                      <a:endParaRPr lang="en-IN" sz="2400" dirty="0">
                        <a:latin typeface="+mj-lt"/>
                      </a:endParaRPr>
                    </a:p>
                  </a:txBody>
                  <a:tcPr/>
                </a:tc>
                <a:tc>
                  <a:txBody>
                    <a:bodyPr/>
                    <a:lstStyle/>
                    <a:p>
                      <a:r>
                        <a:rPr lang="en-US" sz="2400" dirty="0" smtClean="0">
                          <a:latin typeface="+mj-lt"/>
                        </a:rPr>
                        <a:t>State can be used only with the state components/class component (Before 16.0).</a:t>
                      </a:r>
                      <a:endParaRPr lang="en-IN" sz="2400" dirty="0">
                        <a:latin typeface="+mj-lt"/>
                      </a:endParaRPr>
                    </a:p>
                  </a:txBody>
                  <a:tcPr/>
                </a:tc>
              </a:tr>
              <a:tr h="1005840">
                <a:tc>
                  <a:txBody>
                    <a:bodyPr/>
                    <a:lstStyle/>
                    <a:p>
                      <a:r>
                        <a:rPr lang="en-IN" sz="2400" dirty="0" smtClean="0">
                          <a:latin typeface="+mj-lt"/>
                        </a:rPr>
                        <a:t>Props are read-only.</a:t>
                      </a:r>
                      <a:endParaRPr lang="en-IN" sz="2400" dirty="0">
                        <a:latin typeface="+mj-lt"/>
                      </a:endParaRPr>
                    </a:p>
                  </a:txBody>
                  <a:tcPr/>
                </a:tc>
                <a:tc>
                  <a:txBody>
                    <a:bodyPr/>
                    <a:lstStyle/>
                    <a:p>
                      <a:r>
                        <a:rPr lang="en-US" sz="2400" dirty="0" smtClean="0">
                          <a:latin typeface="+mj-lt"/>
                        </a:rPr>
                        <a:t>State is both read and write.</a:t>
                      </a:r>
                      <a:endParaRPr lang="en-IN" sz="2400" dirty="0">
                        <a:latin typeface="+mj-lt"/>
                      </a:endParaRPr>
                    </a:p>
                  </a:txBody>
                  <a:tcPr/>
                </a:tc>
              </a:tr>
            </a:tbl>
          </a:graphicData>
        </a:graphic>
      </p:graphicFrame>
    </p:spTree>
    <p:extLst>
      <p:ext uri="{BB962C8B-B14F-4D97-AF65-F5344CB8AC3E}">
        <p14:creationId xmlns:p14="http://schemas.microsoft.com/office/powerpoint/2010/main" val="36818527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Forms in react</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HTML form elements work a bit differently from other DOM elements in React, because form elements naturally keep some internal </a:t>
            </a:r>
            <a:r>
              <a:rPr lang="en-US" sz="2400" dirty="0" smtClean="0">
                <a:latin typeface="+mj-lt"/>
              </a:rPr>
              <a:t>state</a:t>
            </a:r>
          </a:p>
          <a:p>
            <a:pPr>
              <a:lnSpc>
                <a:spcPct val="150000"/>
              </a:lnSpc>
            </a:pPr>
            <a:r>
              <a:rPr lang="en-US" sz="2400" dirty="0">
                <a:latin typeface="+mj-lt"/>
              </a:rPr>
              <a:t>Controlled </a:t>
            </a:r>
            <a:r>
              <a:rPr lang="en-US" sz="2400" dirty="0" smtClean="0">
                <a:latin typeface="+mj-lt"/>
              </a:rPr>
              <a:t>Components</a:t>
            </a:r>
          </a:p>
          <a:p>
            <a:pPr lvl="1">
              <a:lnSpc>
                <a:spcPct val="150000"/>
              </a:lnSpc>
            </a:pPr>
            <a:r>
              <a:rPr lang="en-US" sz="2000" dirty="0">
                <a:latin typeface="+mj-lt"/>
              </a:rPr>
              <a:t>&lt;input&gt;, &lt;</a:t>
            </a:r>
            <a:r>
              <a:rPr lang="en-US" sz="2000" dirty="0" err="1">
                <a:latin typeface="+mj-lt"/>
              </a:rPr>
              <a:t>textarea</a:t>
            </a:r>
            <a:r>
              <a:rPr lang="en-US" sz="2000" dirty="0">
                <a:latin typeface="+mj-lt"/>
              </a:rPr>
              <a:t>&gt;, and &lt;select&gt; typically maintain their own state and update it based on user </a:t>
            </a:r>
            <a:r>
              <a:rPr lang="en-US" sz="2000" dirty="0" smtClean="0">
                <a:latin typeface="+mj-lt"/>
              </a:rPr>
              <a:t>input</a:t>
            </a:r>
          </a:p>
          <a:p>
            <a:pPr lvl="2">
              <a:lnSpc>
                <a:spcPct val="150000"/>
              </a:lnSpc>
            </a:pPr>
            <a:r>
              <a:rPr lang="en-US" sz="1800" dirty="0">
                <a:latin typeface="+mj-lt"/>
              </a:rPr>
              <a:t>The </a:t>
            </a:r>
            <a:r>
              <a:rPr lang="en-US" sz="1800" dirty="0" err="1">
                <a:latin typeface="+mj-lt"/>
              </a:rPr>
              <a:t>textarea</a:t>
            </a:r>
            <a:r>
              <a:rPr lang="en-US" sz="1800" dirty="0">
                <a:latin typeface="+mj-lt"/>
              </a:rPr>
              <a:t> </a:t>
            </a:r>
            <a:r>
              <a:rPr lang="en-US" sz="1800" dirty="0" smtClean="0">
                <a:latin typeface="+mj-lt"/>
              </a:rPr>
              <a:t>Tag</a:t>
            </a:r>
          </a:p>
          <a:p>
            <a:pPr lvl="2">
              <a:lnSpc>
                <a:spcPct val="150000"/>
              </a:lnSpc>
            </a:pPr>
            <a:r>
              <a:rPr lang="en-US" sz="1800" dirty="0">
                <a:latin typeface="+mj-lt"/>
              </a:rPr>
              <a:t>The select </a:t>
            </a:r>
            <a:r>
              <a:rPr lang="en-US" sz="1800" dirty="0" smtClean="0">
                <a:latin typeface="+mj-lt"/>
              </a:rPr>
              <a:t>Tag</a:t>
            </a:r>
          </a:p>
          <a:p>
            <a:pPr lvl="2">
              <a:lnSpc>
                <a:spcPct val="150000"/>
              </a:lnSpc>
            </a:pPr>
            <a:r>
              <a:rPr lang="en-US" sz="1800" dirty="0">
                <a:latin typeface="+mj-lt"/>
              </a:rPr>
              <a:t>The file input Tag</a:t>
            </a:r>
            <a:endParaRPr lang="en-US" sz="1800" dirty="0" smtClean="0">
              <a:latin typeface="+mj-lt"/>
            </a:endParaRPr>
          </a:p>
        </p:txBody>
      </p:sp>
    </p:spTree>
    <p:extLst>
      <p:ext uri="{BB962C8B-B14F-4D97-AF65-F5344CB8AC3E}">
        <p14:creationId xmlns:p14="http://schemas.microsoft.com/office/powerpoint/2010/main" val="30291604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smtClean="0">
                <a:solidFill>
                  <a:srgbClr val="FBEF03"/>
                </a:solidFill>
                <a:latin typeface="+mj-lt"/>
              </a:rPr>
              <a:t>Forms in react</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Handling Multiple </a:t>
            </a:r>
            <a:r>
              <a:rPr lang="en-US" sz="2400" dirty="0" smtClean="0">
                <a:latin typeface="+mj-lt"/>
              </a:rPr>
              <a:t>Inputs</a:t>
            </a:r>
          </a:p>
          <a:p>
            <a:pPr>
              <a:lnSpc>
                <a:spcPct val="150000"/>
              </a:lnSpc>
            </a:pPr>
            <a:r>
              <a:rPr lang="en-US" sz="2400" dirty="0">
                <a:latin typeface="+mj-lt"/>
              </a:rPr>
              <a:t>Controlled Input </a:t>
            </a:r>
            <a:r>
              <a:rPr lang="en-US" sz="2400">
                <a:latin typeface="+mj-lt"/>
              </a:rPr>
              <a:t>Null </a:t>
            </a:r>
            <a:r>
              <a:rPr lang="en-US" sz="2400" smtClean="0">
                <a:latin typeface="+mj-lt"/>
              </a:rPr>
              <a:t>Value</a:t>
            </a:r>
          </a:p>
        </p:txBody>
      </p:sp>
    </p:spTree>
    <p:extLst>
      <p:ext uri="{BB962C8B-B14F-4D97-AF65-F5344CB8AC3E}">
        <p14:creationId xmlns:p14="http://schemas.microsoft.com/office/powerpoint/2010/main" val="1012128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bvicam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16635</TotalTime>
  <Words>4893</Words>
  <Application>Microsoft Office PowerPoint</Application>
  <PresentationFormat>On-screen Show (4:3)</PresentationFormat>
  <Paragraphs>879</Paragraphs>
  <Slides>98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98</vt:i4>
      </vt:variant>
    </vt:vector>
  </HeadingPairs>
  <TitlesOfParts>
    <vt:vector size="104" baseType="lpstr">
      <vt:lpstr>Arial</vt:lpstr>
      <vt:lpstr>Calibri</vt:lpstr>
      <vt:lpstr>DejaVu Sans</vt:lpstr>
      <vt:lpstr>MyriadPro-SemiboldCond</vt:lpstr>
      <vt:lpstr>Times New Roman</vt:lpstr>
      <vt:lpstr>bvicamtheme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 THE OPERATING SYSTEM</dc:title>
  <dc:creator>vaibhav</dc:creator>
  <cp:lastModifiedBy>DELL</cp:lastModifiedBy>
  <cp:revision>285</cp:revision>
  <dcterms:created xsi:type="dcterms:W3CDTF">2013-07-24T07:08:31Z</dcterms:created>
  <dcterms:modified xsi:type="dcterms:W3CDTF">2022-04-26T09:47:37Z</dcterms:modified>
</cp:coreProperties>
</file>