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63" r:id="rId7"/>
    <p:sldId id="266" r:id="rId8"/>
    <p:sldId id="267" r:id="rId9"/>
    <p:sldId id="268"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00"/>
    <a:srgbClr val="FF0066"/>
    <a:srgbClr val="00FF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5F4F92-B37C-4F7E-A967-0BD402FA8D26}" type="datetimeFigureOut">
              <a:rPr lang="en-US" smtClean="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9D66B-77AA-4172-800D-C07B0C9024C9}" type="slidenum">
              <a:rPr lang="en-US" smtClean="0"/>
              <a:t>‹#›</a:t>
            </a:fld>
            <a:endParaRPr lang="en-US"/>
          </a:p>
        </p:txBody>
      </p:sp>
    </p:spTree>
    <p:extLst>
      <p:ext uri="{BB962C8B-B14F-4D97-AF65-F5344CB8AC3E}">
        <p14:creationId xmlns:p14="http://schemas.microsoft.com/office/powerpoint/2010/main" val="3456000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5F4F92-B37C-4F7E-A967-0BD402FA8D26}" type="datetimeFigureOut">
              <a:rPr lang="en-US" smtClean="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9D66B-77AA-4172-800D-C07B0C9024C9}" type="slidenum">
              <a:rPr lang="en-US" smtClean="0"/>
              <a:t>‹#›</a:t>
            </a:fld>
            <a:endParaRPr lang="en-US"/>
          </a:p>
        </p:txBody>
      </p:sp>
    </p:spTree>
    <p:extLst>
      <p:ext uri="{BB962C8B-B14F-4D97-AF65-F5344CB8AC3E}">
        <p14:creationId xmlns:p14="http://schemas.microsoft.com/office/powerpoint/2010/main" val="1442517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5F4F92-B37C-4F7E-A967-0BD402FA8D26}" type="datetimeFigureOut">
              <a:rPr lang="en-US" smtClean="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9D66B-77AA-4172-800D-C07B0C9024C9}" type="slidenum">
              <a:rPr lang="en-US" smtClean="0"/>
              <a:t>‹#›</a:t>
            </a:fld>
            <a:endParaRPr lang="en-US"/>
          </a:p>
        </p:txBody>
      </p:sp>
    </p:spTree>
    <p:extLst>
      <p:ext uri="{BB962C8B-B14F-4D97-AF65-F5344CB8AC3E}">
        <p14:creationId xmlns:p14="http://schemas.microsoft.com/office/powerpoint/2010/main" val="2167533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5F4F92-B37C-4F7E-A967-0BD402FA8D26}" type="datetimeFigureOut">
              <a:rPr lang="en-US" smtClean="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9D66B-77AA-4172-800D-C07B0C9024C9}" type="slidenum">
              <a:rPr lang="en-US" smtClean="0"/>
              <a:t>‹#›</a:t>
            </a:fld>
            <a:endParaRPr lang="en-US"/>
          </a:p>
        </p:txBody>
      </p:sp>
    </p:spTree>
    <p:extLst>
      <p:ext uri="{BB962C8B-B14F-4D97-AF65-F5344CB8AC3E}">
        <p14:creationId xmlns:p14="http://schemas.microsoft.com/office/powerpoint/2010/main" val="3315133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5F4F92-B37C-4F7E-A967-0BD402FA8D26}" type="datetimeFigureOut">
              <a:rPr lang="en-US" smtClean="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9D66B-77AA-4172-800D-C07B0C9024C9}" type="slidenum">
              <a:rPr lang="en-US" smtClean="0"/>
              <a:t>‹#›</a:t>
            </a:fld>
            <a:endParaRPr lang="en-US"/>
          </a:p>
        </p:txBody>
      </p:sp>
    </p:spTree>
    <p:extLst>
      <p:ext uri="{BB962C8B-B14F-4D97-AF65-F5344CB8AC3E}">
        <p14:creationId xmlns:p14="http://schemas.microsoft.com/office/powerpoint/2010/main" val="2180548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5F4F92-B37C-4F7E-A967-0BD402FA8D26}" type="datetimeFigureOut">
              <a:rPr lang="en-US" smtClean="0"/>
              <a:t>6/11/2023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9D66B-77AA-4172-800D-C07B0C9024C9}" type="slidenum">
              <a:rPr lang="en-US" smtClean="0"/>
              <a:t>‹#›</a:t>
            </a:fld>
            <a:endParaRPr lang="en-US"/>
          </a:p>
        </p:txBody>
      </p:sp>
    </p:spTree>
    <p:extLst>
      <p:ext uri="{BB962C8B-B14F-4D97-AF65-F5344CB8AC3E}">
        <p14:creationId xmlns:p14="http://schemas.microsoft.com/office/powerpoint/2010/main" val="388022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5F4F92-B37C-4F7E-A967-0BD402FA8D26}" type="datetimeFigureOut">
              <a:rPr lang="en-US" smtClean="0"/>
              <a:t>6/11/2023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59D66B-77AA-4172-800D-C07B0C9024C9}" type="slidenum">
              <a:rPr lang="en-US" smtClean="0"/>
              <a:t>‹#›</a:t>
            </a:fld>
            <a:endParaRPr lang="en-US"/>
          </a:p>
        </p:txBody>
      </p:sp>
    </p:spTree>
    <p:extLst>
      <p:ext uri="{BB962C8B-B14F-4D97-AF65-F5344CB8AC3E}">
        <p14:creationId xmlns:p14="http://schemas.microsoft.com/office/powerpoint/2010/main" val="1043404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5F4F92-B37C-4F7E-A967-0BD402FA8D26}" type="datetimeFigureOut">
              <a:rPr lang="en-US" smtClean="0"/>
              <a:t>6/11/2023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59D66B-77AA-4172-800D-C07B0C9024C9}" type="slidenum">
              <a:rPr lang="en-US" smtClean="0"/>
              <a:t>‹#›</a:t>
            </a:fld>
            <a:endParaRPr lang="en-US"/>
          </a:p>
        </p:txBody>
      </p:sp>
    </p:spTree>
    <p:extLst>
      <p:ext uri="{BB962C8B-B14F-4D97-AF65-F5344CB8AC3E}">
        <p14:creationId xmlns:p14="http://schemas.microsoft.com/office/powerpoint/2010/main" val="2191427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5F4F92-B37C-4F7E-A967-0BD402FA8D26}" type="datetimeFigureOut">
              <a:rPr lang="en-US" smtClean="0"/>
              <a:t>6/11/2023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59D66B-77AA-4172-800D-C07B0C9024C9}" type="slidenum">
              <a:rPr lang="en-US" smtClean="0"/>
              <a:t>‹#›</a:t>
            </a:fld>
            <a:endParaRPr lang="en-US"/>
          </a:p>
        </p:txBody>
      </p:sp>
    </p:spTree>
    <p:extLst>
      <p:ext uri="{BB962C8B-B14F-4D97-AF65-F5344CB8AC3E}">
        <p14:creationId xmlns:p14="http://schemas.microsoft.com/office/powerpoint/2010/main" val="1663028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5F4F92-B37C-4F7E-A967-0BD402FA8D26}" type="datetimeFigureOut">
              <a:rPr lang="en-US" smtClean="0"/>
              <a:t>6/11/2023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9D66B-77AA-4172-800D-C07B0C9024C9}" type="slidenum">
              <a:rPr lang="en-US" smtClean="0"/>
              <a:t>‹#›</a:t>
            </a:fld>
            <a:endParaRPr lang="en-US"/>
          </a:p>
        </p:txBody>
      </p:sp>
    </p:spTree>
    <p:extLst>
      <p:ext uri="{BB962C8B-B14F-4D97-AF65-F5344CB8AC3E}">
        <p14:creationId xmlns:p14="http://schemas.microsoft.com/office/powerpoint/2010/main" val="295620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5F4F92-B37C-4F7E-A967-0BD402FA8D26}" type="datetimeFigureOut">
              <a:rPr lang="en-US" smtClean="0"/>
              <a:t>6/11/2023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9D66B-77AA-4172-800D-C07B0C9024C9}" type="slidenum">
              <a:rPr lang="en-US" smtClean="0"/>
              <a:t>‹#›</a:t>
            </a:fld>
            <a:endParaRPr lang="en-US"/>
          </a:p>
        </p:txBody>
      </p:sp>
    </p:spTree>
    <p:extLst>
      <p:ext uri="{BB962C8B-B14F-4D97-AF65-F5344CB8AC3E}">
        <p14:creationId xmlns:p14="http://schemas.microsoft.com/office/powerpoint/2010/main" val="2434692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5F4F92-B37C-4F7E-A967-0BD402FA8D26}" type="datetimeFigureOut">
              <a:rPr lang="en-US" smtClean="0"/>
              <a:t>6/11/2023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59D66B-77AA-4172-800D-C07B0C9024C9}" type="slidenum">
              <a:rPr lang="en-US" smtClean="0"/>
              <a:t>‹#›</a:t>
            </a:fld>
            <a:endParaRPr lang="en-US"/>
          </a:p>
        </p:txBody>
      </p:sp>
    </p:spTree>
    <p:extLst>
      <p:ext uri="{BB962C8B-B14F-4D97-AF65-F5344CB8AC3E}">
        <p14:creationId xmlns:p14="http://schemas.microsoft.com/office/powerpoint/2010/main" val="353835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deepak2all/HomeAutomation/blob/master/documents/HLD%20-%20Home%20Automation%20Design%20Document.docx" TargetMode="External"/><Relationship Id="rId2" Type="http://schemas.openxmlformats.org/officeDocument/2006/relationships/hyperlink" Target="https://documenter.getpostman.com/view/10383827/2s93sabtT5" TargetMode="External"/><Relationship Id="rId1" Type="http://schemas.openxmlformats.org/officeDocument/2006/relationships/slideLayout" Target="../slideLayouts/slideLayout2.xml"/><Relationship Id="rId6" Type="http://schemas.openxmlformats.org/officeDocument/2006/relationships/hyperlink" Target="http://localhost:8500/actuator/info" TargetMode="External"/><Relationship Id="rId5" Type="http://schemas.openxmlformats.org/officeDocument/2006/relationships/hyperlink" Target="http://localhost:8500/swagger-ui.html" TargetMode="External"/><Relationship Id="rId4" Type="http://schemas.openxmlformats.org/officeDocument/2006/relationships/hyperlink" Target="https://github.com/deepak2all/HomeAutom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699010"/>
          </a:xfrm>
          <a:solidFill>
            <a:schemeClr val="accent4"/>
          </a:solidFill>
        </p:spPr>
        <p:txBody>
          <a:bodyPr/>
          <a:lstStyle/>
          <a:p>
            <a:r>
              <a:rPr lang="en-US" b="1" dirty="0" smtClean="0">
                <a:solidFill>
                  <a:srgbClr val="FF0000"/>
                </a:solidFill>
              </a:rPr>
              <a:t>APPLICATION DESIGN</a:t>
            </a:r>
            <a:br>
              <a:rPr lang="en-US" b="1" dirty="0" smtClean="0">
                <a:solidFill>
                  <a:srgbClr val="FF0000"/>
                </a:solidFill>
              </a:rPr>
            </a:br>
            <a:endParaRPr lang="en-US" b="1" dirty="0">
              <a:solidFill>
                <a:srgbClr val="FF0000"/>
              </a:solidFill>
            </a:endParaRPr>
          </a:p>
        </p:txBody>
      </p:sp>
      <p:sp>
        <p:nvSpPr>
          <p:cNvPr id="3" name="Subtitle 2"/>
          <p:cNvSpPr>
            <a:spLocks noGrp="1"/>
          </p:cNvSpPr>
          <p:nvPr>
            <p:ph type="subTitle" idx="1"/>
          </p:nvPr>
        </p:nvSpPr>
        <p:spPr>
          <a:xfrm>
            <a:off x="1524000" y="3821373"/>
            <a:ext cx="9144000" cy="996288"/>
          </a:xfrm>
          <a:solidFill>
            <a:schemeClr val="accent1"/>
          </a:solidFill>
        </p:spPr>
        <p:txBody>
          <a:bodyPr/>
          <a:lstStyle/>
          <a:p>
            <a:r>
              <a:rPr lang="en-US" sz="3200" dirty="0" smtClean="0"/>
              <a:t>Deepak </a:t>
            </a:r>
            <a:r>
              <a:rPr lang="en-US" sz="3200" dirty="0" err="1" smtClean="0"/>
              <a:t>Kasturirangan</a:t>
            </a:r>
            <a:endParaRPr lang="en-US" sz="3200" dirty="0"/>
          </a:p>
          <a:p>
            <a:r>
              <a:rPr lang="en-US" dirty="0" smtClean="0"/>
              <a:t>12-June-2023</a:t>
            </a:r>
            <a:endParaRPr lang="en-US" dirty="0"/>
          </a:p>
        </p:txBody>
      </p:sp>
    </p:spTree>
    <p:extLst>
      <p:ext uri="{BB962C8B-B14F-4D97-AF65-F5344CB8AC3E}">
        <p14:creationId xmlns:p14="http://schemas.microsoft.com/office/powerpoint/2010/main" val="21542190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3991"/>
          </a:xfrm>
          <a:solidFill>
            <a:schemeClr val="accent4"/>
          </a:solidFill>
        </p:spPr>
        <p:txBody>
          <a:bodyPr/>
          <a:lstStyle/>
          <a:p>
            <a:r>
              <a:rPr lang="en-US" b="1" dirty="0" smtClean="0">
                <a:solidFill>
                  <a:srgbClr val="FF0000"/>
                </a:solidFill>
              </a:rPr>
              <a:t>Key References</a:t>
            </a:r>
            <a:endParaRPr lang="en-US" b="1" dirty="0">
              <a:solidFill>
                <a:srgbClr val="FF0000"/>
              </a:solidFill>
            </a:endParaRPr>
          </a:p>
        </p:txBody>
      </p:sp>
      <p:sp>
        <p:nvSpPr>
          <p:cNvPr id="3" name="Content Placeholder 2"/>
          <p:cNvSpPr>
            <a:spLocks noGrp="1"/>
          </p:cNvSpPr>
          <p:nvPr>
            <p:ph idx="1"/>
          </p:nvPr>
        </p:nvSpPr>
        <p:spPr>
          <a:xfrm>
            <a:off x="838200" y="1378423"/>
            <a:ext cx="10515600" cy="5295331"/>
          </a:xfrm>
          <a:ln>
            <a:solidFill>
              <a:schemeClr val="tx1"/>
            </a:solidFill>
          </a:ln>
        </p:spPr>
        <p:txBody>
          <a:bodyPr>
            <a:normAutofit/>
          </a:bodyPr>
          <a:lstStyle/>
          <a:p>
            <a:r>
              <a:rPr lang="en-US" dirty="0" smtClean="0"/>
              <a:t>Contract Details</a:t>
            </a:r>
          </a:p>
          <a:p>
            <a:pPr lvl="1"/>
            <a:r>
              <a:rPr lang="en-US" dirty="0">
                <a:hlinkClick r:id="rId2"/>
              </a:rPr>
              <a:t>https://</a:t>
            </a:r>
            <a:r>
              <a:rPr lang="en-US" dirty="0" smtClean="0">
                <a:hlinkClick r:id="rId2"/>
              </a:rPr>
              <a:t>documenter.getpostman.com/view/10383827/2s93sabtT5</a:t>
            </a:r>
            <a:r>
              <a:rPr lang="en-US" dirty="0" smtClean="0"/>
              <a:t> </a:t>
            </a:r>
          </a:p>
          <a:p>
            <a:r>
              <a:rPr lang="en-US" dirty="0"/>
              <a:t>“HLD - Home Automation Design Document.docx</a:t>
            </a:r>
            <a:r>
              <a:rPr lang="en-US" dirty="0" smtClean="0"/>
              <a:t>” elaborates the design </a:t>
            </a:r>
            <a:r>
              <a:rPr lang="en-US" dirty="0" smtClean="0"/>
              <a:t>approaches</a:t>
            </a:r>
          </a:p>
          <a:p>
            <a:pPr lvl="1"/>
            <a:r>
              <a:rPr lang="en-US">
                <a:hlinkClick r:id="rId3"/>
              </a:rPr>
              <a:t>https://github.com/deepak2all/HomeAutomation/blob/master/documents/HLD%20-</a:t>
            </a:r>
            <a:r>
              <a:rPr lang="en-US">
                <a:hlinkClick r:id="rId3"/>
              </a:rPr>
              <a:t>%</a:t>
            </a:r>
            <a:r>
              <a:rPr lang="en-US" smtClean="0">
                <a:hlinkClick r:id="rId3"/>
              </a:rPr>
              <a:t>20Home%20Automation%20Design%20Document.docx</a:t>
            </a:r>
            <a:r>
              <a:rPr lang="en-US" smtClean="0"/>
              <a:t> </a:t>
            </a:r>
            <a:endParaRPr lang="en-US" dirty="0" smtClean="0"/>
          </a:p>
          <a:p>
            <a:r>
              <a:rPr lang="en-US" dirty="0" smtClean="0"/>
              <a:t>Code </a:t>
            </a:r>
          </a:p>
          <a:p>
            <a:pPr lvl="1"/>
            <a:r>
              <a:rPr lang="en-US" dirty="0">
                <a:hlinkClick r:id="rId4"/>
              </a:rPr>
              <a:t>https://</a:t>
            </a:r>
            <a:r>
              <a:rPr lang="en-US" dirty="0" smtClean="0">
                <a:hlinkClick r:id="rId4"/>
              </a:rPr>
              <a:t>github.com/deepak2all/HomeAutomation</a:t>
            </a:r>
            <a:r>
              <a:rPr lang="en-US" dirty="0" smtClean="0"/>
              <a:t> </a:t>
            </a:r>
          </a:p>
          <a:p>
            <a:r>
              <a:rPr lang="en-US" dirty="0" smtClean="0"/>
              <a:t>Homepage </a:t>
            </a:r>
          </a:p>
          <a:p>
            <a:pPr lvl="1"/>
            <a:r>
              <a:rPr lang="en-US" dirty="0" smtClean="0">
                <a:hlinkClick r:id="rId5"/>
              </a:rPr>
              <a:t>http://localhost:8500/swagger-ui.html</a:t>
            </a:r>
            <a:r>
              <a:rPr lang="en-US" dirty="0" smtClean="0"/>
              <a:t> </a:t>
            </a:r>
          </a:p>
          <a:p>
            <a:r>
              <a:rPr lang="en-US" dirty="0" smtClean="0"/>
              <a:t>Application Monitoring info</a:t>
            </a:r>
            <a:endParaRPr lang="en-US" dirty="0"/>
          </a:p>
          <a:p>
            <a:pPr lvl="1"/>
            <a:r>
              <a:rPr lang="en-US" dirty="0">
                <a:hlinkClick r:id="rId6"/>
              </a:rPr>
              <a:t>http://</a:t>
            </a:r>
            <a:r>
              <a:rPr lang="en-US" dirty="0" smtClean="0">
                <a:hlinkClick r:id="rId6"/>
              </a:rPr>
              <a:t>localhost:8500/actuator/info</a:t>
            </a:r>
            <a:r>
              <a:rPr lang="en-US" dirty="0" smtClean="0"/>
              <a:t> </a:t>
            </a:r>
            <a:endParaRPr lang="en-US" dirty="0"/>
          </a:p>
          <a:p>
            <a:pPr marL="457200" lvl="1" indent="0">
              <a:buNone/>
            </a:pPr>
            <a:endParaRPr lang="en-US" dirty="0" smtClean="0"/>
          </a:p>
        </p:txBody>
      </p:sp>
    </p:spTree>
    <p:extLst>
      <p:ext uri="{BB962C8B-B14F-4D97-AF65-F5344CB8AC3E}">
        <p14:creationId xmlns:p14="http://schemas.microsoft.com/office/powerpoint/2010/main" val="37623506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Rounded Rectangle 127"/>
          <p:cNvSpPr/>
          <p:nvPr/>
        </p:nvSpPr>
        <p:spPr>
          <a:xfrm>
            <a:off x="191069" y="314525"/>
            <a:ext cx="1990904" cy="49125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p:cNvSpPr/>
          <p:nvPr/>
        </p:nvSpPr>
        <p:spPr>
          <a:xfrm>
            <a:off x="7603538" y="1182109"/>
            <a:ext cx="1379207" cy="342210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9" name="Rectangle 78"/>
          <p:cNvSpPr/>
          <p:nvPr/>
        </p:nvSpPr>
        <p:spPr>
          <a:xfrm>
            <a:off x="5665121" y="1230222"/>
            <a:ext cx="1379207" cy="342210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Rectangle 4"/>
          <p:cNvSpPr/>
          <p:nvPr/>
        </p:nvSpPr>
        <p:spPr>
          <a:xfrm>
            <a:off x="3779890" y="1240928"/>
            <a:ext cx="1379207" cy="342210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 name="Rectangle 6"/>
          <p:cNvSpPr/>
          <p:nvPr/>
        </p:nvSpPr>
        <p:spPr>
          <a:xfrm>
            <a:off x="2458223" y="1555673"/>
            <a:ext cx="1110191" cy="38213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HTTP </a:t>
            </a:r>
            <a:r>
              <a:rPr lang="en-US" sz="1200" dirty="0" err="1" smtClean="0"/>
              <a:t>Req</a:t>
            </a:r>
            <a:r>
              <a:rPr lang="en-US" sz="1200" dirty="0" smtClean="0"/>
              <a:t> / </a:t>
            </a:r>
            <a:r>
              <a:rPr lang="en-US" sz="1200" dirty="0" err="1" smtClean="0"/>
              <a:t>Resp</a:t>
            </a:r>
            <a:endParaRPr lang="en-US" sz="1200" dirty="0"/>
          </a:p>
        </p:txBody>
      </p:sp>
      <p:sp>
        <p:nvSpPr>
          <p:cNvPr id="8" name="Rectangle 7"/>
          <p:cNvSpPr/>
          <p:nvPr/>
        </p:nvSpPr>
        <p:spPr>
          <a:xfrm>
            <a:off x="3872197" y="1530622"/>
            <a:ext cx="1203434" cy="37138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Slot Controller</a:t>
            </a:r>
            <a:endParaRPr lang="en-US" sz="1200" dirty="0"/>
          </a:p>
        </p:txBody>
      </p:sp>
      <p:sp>
        <p:nvSpPr>
          <p:cNvPr id="12" name="Rectangle 11"/>
          <p:cNvSpPr/>
          <p:nvPr/>
        </p:nvSpPr>
        <p:spPr>
          <a:xfrm>
            <a:off x="3903260" y="2582168"/>
            <a:ext cx="1172371" cy="44472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Device Controller</a:t>
            </a:r>
            <a:endParaRPr lang="en-US" sz="1200" dirty="0"/>
          </a:p>
        </p:txBody>
      </p:sp>
      <p:cxnSp>
        <p:nvCxnSpPr>
          <p:cNvPr id="15" name="Straight Arrow Connector 14"/>
          <p:cNvCxnSpPr/>
          <p:nvPr/>
        </p:nvCxnSpPr>
        <p:spPr>
          <a:xfrm flipV="1">
            <a:off x="4926841" y="1667917"/>
            <a:ext cx="845310" cy="12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21" idx="6"/>
            <a:endCxn id="7" idx="1"/>
          </p:cNvCxnSpPr>
          <p:nvPr/>
        </p:nvCxnSpPr>
        <p:spPr>
          <a:xfrm flipV="1">
            <a:off x="2149866" y="1746743"/>
            <a:ext cx="308357" cy="1"/>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946128" y="3653287"/>
            <a:ext cx="1129503" cy="44269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IOT Controller</a:t>
            </a:r>
            <a:endParaRPr lang="en-US" sz="1200" dirty="0"/>
          </a:p>
        </p:txBody>
      </p:sp>
      <p:sp>
        <p:nvSpPr>
          <p:cNvPr id="23" name="Rectangle 22"/>
          <p:cNvSpPr/>
          <p:nvPr/>
        </p:nvSpPr>
        <p:spPr>
          <a:xfrm>
            <a:off x="2462229" y="2582167"/>
            <a:ext cx="1100314" cy="54547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HTTP </a:t>
            </a:r>
            <a:r>
              <a:rPr lang="en-US" sz="1200" dirty="0" err="1"/>
              <a:t>Req</a:t>
            </a:r>
            <a:r>
              <a:rPr lang="en-US" sz="1200" dirty="0"/>
              <a:t> / </a:t>
            </a:r>
            <a:r>
              <a:rPr lang="en-US" sz="1200" dirty="0" err="1"/>
              <a:t>Resp</a:t>
            </a:r>
            <a:endParaRPr lang="en-US" sz="1200" dirty="0"/>
          </a:p>
        </p:txBody>
      </p:sp>
      <p:sp>
        <p:nvSpPr>
          <p:cNvPr id="27" name="Oval 26"/>
          <p:cNvSpPr/>
          <p:nvPr/>
        </p:nvSpPr>
        <p:spPr>
          <a:xfrm>
            <a:off x="191069" y="2418135"/>
            <a:ext cx="1990904" cy="909851"/>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DEVICE CONFIGURATION Endpoints</a:t>
            </a:r>
            <a:endParaRPr lang="en-US" sz="1200" dirty="0">
              <a:solidFill>
                <a:schemeClr val="tx1"/>
              </a:solidFill>
            </a:endParaRPr>
          </a:p>
        </p:txBody>
      </p:sp>
      <p:cxnSp>
        <p:nvCxnSpPr>
          <p:cNvPr id="29" name="Straight Connector 28"/>
          <p:cNvCxnSpPr>
            <a:endCxn id="27" idx="6"/>
          </p:cNvCxnSpPr>
          <p:nvPr/>
        </p:nvCxnSpPr>
        <p:spPr>
          <a:xfrm flipH="1">
            <a:off x="2181973" y="2863667"/>
            <a:ext cx="675812" cy="9394"/>
          </a:xfrm>
          <a:prstGeom prst="line">
            <a:avLst/>
          </a:prstGeom>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3779889" y="850031"/>
            <a:ext cx="1379208" cy="372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CONTROLLERS</a:t>
            </a:r>
            <a:endParaRPr lang="en-US" sz="1600" dirty="0"/>
          </a:p>
        </p:txBody>
      </p:sp>
      <p:sp>
        <p:nvSpPr>
          <p:cNvPr id="92" name="Rectangle 91"/>
          <p:cNvSpPr/>
          <p:nvPr/>
        </p:nvSpPr>
        <p:spPr>
          <a:xfrm>
            <a:off x="7597533" y="850031"/>
            <a:ext cx="1385212" cy="409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REPOSITORIES</a:t>
            </a:r>
            <a:endParaRPr lang="en-US" sz="1600" dirty="0"/>
          </a:p>
        </p:txBody>
      </p:sp>
      <p:cxnSp>
        <p:nvCxnSpPr>
          <p:cNvPr id="94" name="Straight Arrow Connector 93"/>
          <p:cNvCxnSpPr/>
          <p:nvPr/>
        </p:nvCxnSpPr>
        <p:spPr>
          <a:xfrm flipV="1">
            <a:off x="6921553" y="1686575"/>
            <a:ext cx="838967" cy="6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9181669" y="3498581"/>
            <a:ext cx="1039162" cy="755792"/>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FF0000"/>
                </a:solidFill>
              </a:rPr>
              <a:t>Execution Recorder</a:t>
            </a:r>
            <a:endParaRPr lang="en-US" sz="1600" dirty="0">
              <a:solidFill>
                <a:srgbClr val="FF0000"/>
              </a:solidFill>
            </a:endParaRPr>
          </a:p>
        </p:txBody>
      </p:sp>
      <p:sp>
        <p:nvSpPr>
          <p:cNvPr id="109" name="Rectangle 108"/>
          <p:cNvSpPr/>
          <p:nvPr/>
        </p:nvSpPr>
        <p:spPr>
          <a:xfrm>
            <a:off x="3470839" y="314525"/>
            <a:ext cx="6832879" cy="46824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Rectangle 109"/>
          <p:cNvSpPr/>
          <p:nvPr/>
        </p:nvSpPr>
        <p:spPr>
          <a:xfrm>
            <a:off x="5015524" y="281390"/>
            <a:ext cx="4014024" cy="399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SPRING BOOT APPLICATION</a:t>
            </a:r>
            <a:endParaRPr lang="en-US" sz="2400" b="1" dirty="0">
              <a:solidFill>
                <a:schemeClr val="tx1"/>
              </a:solidFill>
            </a:endParaRPr>
          </a:p>
        </p:txBody>
      </p:sp>
      <p:sp>
        <p:nvSpPr>
          <p:cNvPr id="111" name="Explosion 2 110"/>
          <p:cNvSpPr/>
          <p:nvPr/>
        </p:nvSpPr>
        <p:spPr>
          <a:xfrm>
            <a:off x="164323" y="3412470"/>
            <a:ext cx="1990904" cy="1485855"/>
          </a:xfrm>
          <a:prstGeom prst="irregularSeal2">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Operate Device / Undo operation</a:t>
            </a:r>
            <a:endParaRPr lang="en-US" sz="1100" dirty="0">
              <a:solidFill>
                <a:schemeClr val="tx1"/>
              </a:solidFill>
            </a:endParaRPr>
          </a:p>
        </p:txBody>
      </p:sp>
      <p:sp>
        <p:nvSpPr>
          <p:cNvPr id="112" name="Rectangle 111"/>
          <p:cNvSpPr/>
          <p:nvPr/>
        </p:nvSpPr>
        <p:spPr>
          <a:xfrm>
            <a:off x="2434832" y="3653287"/>
            <a:ext cx="1110191" cy="38213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HTTP </a:t>
            </a:r>
            <a:r>
              <a:rPr lang="en-US" sz="1200" dirty="0" err="1" smtClean="0"/>
              <a:t>Req</a:t>
            </a:r>
            <a:r>
              <a:rPr lang="en-US" sz="1200" dirty="0" smtClean="0"/>
              <a:t> / </a:t>
            </a:r>
            <a:r>
              <a:rPr lang="en-US" sz="1200" dirty="0" err="1" smtClean="0"/>
              <a:t>Resp</a:t>
            </a:r>
            <a:endParaRPr lang="en-US" sz="1200" dirty="0"/>
          </a:p>
        </p:txBody>
      </p:sp>
      <p:cxnSp>
        <p:nvCxnSpPr>
          <p:cNvPr id="114" name="Straight Connector 113"/>
          <p:cNvCxnSpPr>
            <a:endCxn id="112" idx="1"/>
          </p:cNvCxnSpPr>
          <p:nvPr/>
        </p:nvCxnSpPr>
        <p:spPr>
          <a:xfrm flipV="1">
            <a:off x="1976344" y="3844357"/>
            <a:ext cx="458488" cy="22137"/>
          </a:xfrm>
          <a:prstGeom prst="line">
            <a:avLst/>
          </a:prstGeom>
        </p:spPr>
        <p:style>
          <a:lnRef idx="1">
            <a:schemeClr val="accent1"/>
          </a:lnRef>
          <a:fillRef idx="0">
            <a:schemeClr val="accent1"/>
          </a:fillRef>
          <a:effectRef idx="0">
            <a:schemeClr val="accent1"/>
          </a:effectRef>
          <a:fontRef idx="minor">
            <a:schemeClr val="tx1"/>
          </a:fontRef>
        </p:style>
      </p:cxnSp>
      <p:sp>
        <p:nvSpPr>
          <p:cNvPr id="121" name="Oval 120"/>
          <p:cNvSpPr/>
          <p:nvPr/>
        </p:nvSpPr>
        <p:spPr>
          <a:xfrm>
            <a:off x="191069" y="1284156"/>
            <a:ext cx="1958797" cy="92517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SLOT CONFIGURATION Endpoints</a:t>
            </a:r>
            <a:endParaRPr lang="en-US" sz="1200" dirty="0">
              <a:solidFill>
                <a:schemeClr val="tx1"/>
              </a:solidFill>
            </a:endParaRPr>
          </a:p>
        </p:txBody>
      </p:sp>
      <p:sp>
        <p:nvSpPr>
          <p:cNvPr id="59" name="Rectangle 58"/>
          <p:cNvSpPr/>
          <p:nvPr/>
        </p:nvSpPr>
        <p:spPr>
          <a:xfrm>
            <a:off x="3779889" y="4523605"/>
            <a:ext cx="6351930" cy="45478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RestTemplate</a:t>
            </a:r>
            <a:r>
              <a:rPr lang="en-US" sz="1600" dirty="0" smtClean="0"/>
              <a:t> calls, Logging, Exception Handling, Monitoring, Accessing Domain Objects (DTOs), Data Validation </a:t>
            </a:r>
            <a:r>
              <a:rPr lang="en-US" sz="1600" dirty="0" err="1" smtClean="0"/>
              <a:t>etc</a:t>
            </a:r>
            <a:endParaRPr lang="en-US" sz="1600" b="1" dirty="0"/>
          </a:p>
        </p:txBody>
      </p:sp>
      <p:cxnSp>
        <p:nvCxnSpPr>
          <p:cNvPr id="61" name="Straight Arrow Connector 60"/>
          <p:cNvCxnSpPr>
            <a:stCxn id="12" idx="3"/>
            <a:endCxn id="86" idx="1"/>
          </p:cNvCxnSpPr>
          <p:nvPr/>
        </p:nvCxnSpPr>
        <p:spPr>
          <a:xfrm flipV="1">
            <a:off x="5075631" y="2776808"/>
            <a:ext cx="740786" cy="27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22" idx="3"/>
            <a:endCxn id="85" idx="1"/>
          </p:cNvCxnSpPr>
          <p:nvPr/>
        </p:nvCxnSpPr>
        <p:spPr>
          <a:xfrm>
            <a:off x="5075631" y="3874635"/>
            <a:ext cx="7422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7" idx="3"/>
            <a:endCxn id="8" idx="1"/>
          </p:cNvCxnSpPr>
          <p:nvPr/>
        </p:nvCxnSpPr>
        <p:spPr>
          <a:xfrm flipV="1">
            <a:off x="3568414" y="1716317"/>
            <a:ext cx="303783" cy="30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3" idx="3"/>
          </p:cNvCxnSpPr>
          <p:nvPr/>
        </p:nvCxnSpPr>
        <p:spPr>
          <a:xfrm flipV="1">
            <a:off x="3562543" y="2776810"/>
            <a:ext cx="973494" cy="78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9349950" y="1526708"/>
            <a:ext cx="670243" cy="44642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Device DTOs</a:t>
            </a:r>
            <a:endParaRPr lang="en-US" sz="1000" dirty="0">
              <a:solidFill>
                <a:srgbClr val="FF0000"/>
              </a:solidFill>
            </a:endParaRPr>
          </a:p>
        </p:txBody>
      </p:sp>
      <p:sp>
        <p:nvSpPr>
          <p:cNvPr id="77" name="Rectangle 76"/>
          <p:cNvSpPr/>
          <p:nvPr/>
        </p:nvSpPr>
        <p:spPr>
          <a:xfrm>
            <a:off x="9374321" y="2548599"/>
            <a:ext cx="653859" cy="41277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Slot DTOs</a:t>
            </a:r>
            <a:endParaRPr lang="en-US" sz="1000" dirty="0">
              <a:solidFill>
                <a:srgbClr val="FF0000"/>
              </a:solidFill>
            </a:endParaRPr>
          </a:p>
        </p:txBody>
      </p:sp>
      <p:sp>
        <p:nvSpPr>
          <p:cNvPr id="37" name="Rectangle 36"/>
          <p:cNvSpPr/>
          <p:nvPr/>
        </p:nvSpPr>
        <p:spPr>
          <a:xfrm>
            <a:off x="9238610" y="1407292"/>
            <a:ext cx="925282" cy="1705774"/>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Arrow Connector 83"/>
          <p:cNvCxnSpPr>
            <a:stCxn id="86" idx="3"/>
            <a:endCxn id="95" idx="1"/>
          </p:cNvCxnSpPr>
          <p:nvPr/>
        </p:nvCxnSpPr>
        <p:spPr>
          <a:xfrm flipV="1">
            <a:off x="6945920" y="2765601"/>
            <a:ext cx="799603" cy="11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96" idx="1"/>
          </p:cNvCxnSpPr>
          <p:nvPr/>
        </p:nvCxnSpPr>
        <p:spPr>
          <a:xfrm flipV="1">
            <a:off x="6967351" y="3852519"/>
            <a:ext cx="792043" cy="22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endCxn id="22" idx="1"/>
          </p:cNvCxnSpPr>
          <p:nvPr/>
        </p:nvCxnSpPr>
        <p:spPr>
          <a:xfrm flipV="1">
            <a:off x="3560688" y="3874635"/>
            <a:ext cx="385440" cy="38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ular Callout 1"/>
          <p:cNvSpPr/>
          <p:nvPr/>
        </p:nvSpPr>
        <p:spPr>
          <a:xfrm>
            <a:off x="10003809" y="721245"/>
            <a:ext cx="1790050" cy="498484"/>
          </a:xfrm>
          <a:prstGeom prst="wedgeRect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Some In-memory cache to temporarily store  the data</a:t>
            </a:r>
            <a:endParaRPr lang="en-US" sz="1100" dirty="0">
              <a:solidFill>
                <a:schemeClr val="tx1"/>
              </a:solidFill>
            </a:endParaRPr>
          </a:p>
        </p:txBody>
      </p:sp>
      <p:sp>
        <p:nvSpPr>
          <p:cNvPr id="67" name="Rectangular Callout 66"/>
          <p:cNvSpPr/>
          <p:nvPr/>
        </p:nvSpPr>
        <p:spPr>
          <a:xfrm>
            <a:off x="10372263" y="1902010"/>
            <a:ext cx="1622747" cy="423073"/>
          </a:xfrm>
          <a:prstGeom prst="wedgeRect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Domain Objects</a:t>
            </a:r>
            <a:endParaRPr lang="en-US" sz="1100" dirty="0">
              <a:solidFill>
                <a:schemeClr val="tx1"/>
              </a:solidFill>
            </a:endParaRPr>
          </a:p>
        </p:txBody>
      </p:sp>
      <p:cxnSp>
        <p:nvCxnSpPr>
          <p:cNvPr id="10" name="Curved Connector 9"/>
          <p:cNvCxnSpPr>
            <a:stCxn id="2" idx="1"/>
          </p:cNvCxnSpPr>
          <p:nvPr/>
        </p:nvCxnSpPr>
        <p:spPr>
          <a:xfrm rot="10800000" flipV="1">
            <a:off x="8630257" y="970487"/>
            <a:ext cx="1373553" cy="200252"/>
          </a:xfrm>
          <a:prstGeom prst="curved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5659115" y="838083"/>
            <a:ext cx="1379208" cy="372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SERVICES</a:t>
            </a:r>
            <a:endParaRPr lang="en-US" sz="1600" dirty="0"/>
          </a:p>
        </p:txBody>
      </p:sp>
      <p:sp>
        <p:nvSpPr>
          <p:cNvPr id="83" name="Rectangle 82"/>
          <p:cNvSpPr/>
          <p:nvPr/>
        </p:nvSpPr>
        <p:spPr>
          <a:xfrm>
            <a:off x="5792050" y="1459316"/>
            <a:ext cx="1129503" cy="44269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Slot Service</a:t>
            </a:r>
            <a:endParaRPr lang="en-US" sz="1200" dirty="0"/>
          </a:p>
        </p:txBody>
      </p:sp>
      <p:sp>
        <p:nvSpPr>
          <p:cNvPr id="85" name="Rectangle 84"/>
          <p:cNvSpPr/>
          <p:nvPr/>
        </p:nvSpPr>
        <p:spPr>
          <a:xfrm>
            <a:off x="5817890" y="3653287"/>
            <a:ext cx="1129503" cy="44269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IOT Service</a:t>
            </a:r>
            <a:endParaRPr lang="en-US" sz="1200" dirty="0"/>
          </a:p>
        </p:txBody>
      </p:sp>
      <p:sp>
        <p:nvSpPr>
          <p:cNvPr id="86" name="Rectangle 85"/>
          <p:cNvSpPr/>
          <p:nvPr/>
        </p:nvSpPr>
        <p:spPr>
          <a:xfrm>
            <a:off x="5816417" y="2555460"/>
            <a:ext cx="1129503" cy="44269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Device Service</a:t>
            </a:r>
            <a:endParaRPr lang="en-US" sz="1200" dirty="0"/>
          </a:p>
        </p:txBody>
      </p:sp>
      <p:sp>
        <p:nvSpPr>
          <p:cNvPr id="93" name="Rectangle 92"/>
          <p:cNvSpPr/>
          <p:nvPr/>
        </p:nvSpPr>
        <p:spPr>
          <a:xfrm>
            <a:off x="7727649" y="1461650"/>
            <a:ext cx="1129503" cy="44269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Slot Repository (Cache)</a:t>
            </a:r>
            <a:endParaRPr lang="en-US" sz="1200" dirty="0"/>
          </a:p>
        </p:txBody>
      </p:sp>
      <p:sp>
        <p:nvSpPr>
          <p:cNvPr id="95" name="Rectangle 94"/>
          <p:cNvSpPr/>
          <p:nvPr/>
        </p:nvSpPr>
        <p:spPr>
          <a:xfrm>
            <a:off x="7745523" y="2418136"/>
            <a:ext cx="1129503" cy="69493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Device Repository (Cache)</a:t>
            </a:r>
            <a:endParaRPr lang="en-US" sz="1200" dirty="0"/>
          </a:p>
        </p:txBody>
      </p:sp>
      <p:sp>
        <p:nvSpPr>
          <p:cNvPr id="96" name="Rectangle 95"/>
          <p:cNvSpPr/>
          <p:nvPr/>
        </p:nvSpPr>
        <p:spPr>
          <a:xfrm>
            <a:off x="7759394" y="3631171"/>
            <a:ext cx="1129503" cy="44269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IOT Repository</a:t>
            </a:r>
            <a:endParaRPr lang="en-US" sz="1200" dirty="0"/>
          </a:p>
        </p:txBody>
      </p:sp>
      <p:cxnSp>
        <p:nvCxnSpPr>
          <p:cNvPr id="71" name="Straight Arrow Connector 70"/>
          <p:cNvCxnSpPr>
            <a:stCxn id="37" idx="2"/>
            <a:endCxn id="100" idx="0"/>
          </p:cNvCxnSpPr>
          <p:nvPr/>
        </p:nvCxnSpPr>
        <p:spPr>
          <a:xfrm flipH="1">
            <a:off x="9701250" y="3113066"/>
            <a:ext cx="1" cy="38551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67" idx="1"/>
          </p:cNvCxnSpPr>
          <p:nvPr/>
        </p:nvCxnSpPr>
        <p:spPr>
          <a:xfrm flipH="1">
            <a:off x="10028180" y="2113547"/>
            <a:ext cx="344083" cy="95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endCxn id="100" idx="1"/>
          </p:cNvCxnSpPr>
          <p:nvPr/>
        </p:nvCxnSpPr>
        <p:spPr>
          <a:xfrm>
            <a:off x="8888897" y="3874635"/>
            <a:ext cx="292772" cy="1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flipH="1" flipV="1">
            <a:off x="5034215" y="2955137"/>
            <a:ext cx="782202" cy="7363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flipH="1" flipV="1">
            <a:off x="5042700" y="1882141"/>
            <a:ext cx="957153" cy="17612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H="1" flipV="1">
            <a:off x="5073545" y="1756279"/>
            <a:ext cx="791656" cy="79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335925" y="518615"/>
            <a:ext cx="1593772" cy="646331"/>
          </a:xfrm>
          <a:prstGeom prst="rect">
            <a:avLst/>
          </a:prstGeom>
          <a:noFill/>
        </p:spPr>
        <p:txBody>
          <a:bodyPr wrap="square" rtlCol="0">
            <a:spAutoFit/>
          </a:bodyPr>
          <a:lstStyle/>
          <a:p>
            <a:pPr algn="ctr"/>
            <a:r>
              <a:rPr lang="en-US" b="1" dirty="0" smtClean="0"/>
              <a:t>REMOTE / SWAGGER UI</a:t>
            </a:r>
            <a:endParaRPr lang="en-US" b="1" dirty="0"/>
          </a:p>
        </p:txBody>
      </p:sp>
    </p:spTree>
    <p:extLst>
      <p:ext uri="{BB962C8B-B14F-4D97-AF65-F5344CB8AC3E}">
        <p14:creationId xmlns:p14="http://schemas.microsoft.com/office/powerpoint/2010/main" val="3636494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3991"/>
          </a:xfrm>
          <a:solidFill>
            <a:schemeClr val="accent4"/>
          </a:solidFill>
        </p:spPr>
        <p:txBody>
          <a:bodyPr/>
          <a:lstStyle/>
          <a:p>
            <a:r>
              <a:rPr lang="en-US" b="1" dirty="0" smtClean="0">
                <a:solidFill>
                  <a:srgbClr val="FF0000"/>
                </a:solidFill>
              </a:rPr>
              <a:t>Request Processing Design Overview</a:t>
            </a:r>
            <a:endParaRPr lang="en-US" b="1" dirty="0">
              <a:solidFill>
                <a:srgbClr val="FF0000"/>
              </a:solidFill>
            </a:endParaRPr>
          </a:p>
        </p:txBody>
      </p:sp>
      <p:sp>
        <p:nvSpPr>
          <p:cNvPr id="3" name="Content Placeholder 2"/>
          <p:cNvSpPr>
            <a:spLocks noGrp="1"/>
          </p:cNvSpPr>
          <p:nvPr>
            <p:ph idx="1"/>
          </p:nvPr>
        </p:nvSpPr>
        <p:spPr>
          <a:xfrm>
            <a:off x="838200" y="1228300"/>
            <a:ext cx="10515600" cy="5377216"/>
          </a:xfrm>
          <a:ln>
            <a:solidFill>
              <a:schemeClr val="tx1"/>
            </a:solidFill>
          </a:ln>
        </p:spPr>
        <p:txBody>
          <a:bodyPr>
            <a:normAutofit lnSpcReduction="10000"/>
          </a:bodyPr>
          <a:lstStyle/>
          <a:p>
            <a:r>
              <a:rPr lang="en-US" b="1" u="sng" dirty="0" smtClean="0">
                <a:solidFill>
                  <a:srgbClr val="C00000"/>
                </a:solidFill>
              </a:rPr>
              <a:t>1# Façade Pattern</a:t>
            </a:r>
          </a:p>
          <a:p>
            <a:pPr lvl="1"/>
            <a:r>
              <a:rPr lang="en-US" dirty="0" smtClean="0"/>
              <a:t>The </a:t>
            </a:r>
            <a:r>
              <a:rPr lang="en-US" dirty="0"/>
              <a:t>facade pattern (also spelled façade) is a software-design pattern commonly used in object-oriented programming. Analogous to a facade in architecture, a facade is an object that serves as a front-facing interface masking more complex underlying or structural code</a:t>
            </a:r>
            <a:r>
              <a:rPr lang="en-US" dirty="0" smtClean="0"/>
              <a:t>.</a:t>
            </a:r>
          </a:p>
          <a:p>
            <a:pPr lvl="1"/>
            <a:r>
              <a:rPr lang="en-US" dirty="0" smtClean="0"/>
              <a:t>There are 3 controllers in the front which hide the complex business logics present within the Services layer</a:t>
            </a:r>
          </a:p>
          <a:p>
            <a:r>
              <a:rPr lang="en-US" b="1" u="sng" dirty="0" smtClean="0">
                <a:solidFill>
                  <a:srgbClr val="C00000"/>
                </a:solidFill>
              </a:rPr>
              <a:t>2# MVC Pattern</a:t>
            </a:r>
          </a:p>
          <a:p>
            <a:pPr lvl="1"/>
            <a:r>
              <a:rPr lang="en-US" dirty="0" smtClean="0"/>
              <a:t>The </a:t>
            </a:r>
            <a:r>
              <a:rPr lang="en-US" dirty="0"/>
              <a:t>Model-View-Controller (MVC) is an architectural pattern </a:t>
            </a:r>
            <a:r>
              <a:rPr lang="en-US" dirty="0" smtClean="0"/>
              <a:t>separates </a:t>
            </a:r>
            <a:r>
              <a:rPr lang="en-US" dirty="0"/>
              <a:t>an application into three main groups of components: Models, Views, and Controllers.</a:t>
            </a:r>
            <a:endParaRPr lang="en-US" dirty="0" smtClean="0"/>
          </a:p>
          <a:p>
            <a:pPr lvl="1"/>
            <a:r>
              <a:rPr lang="en-US" dirty="0" smtClean="0"/>
              <a:t>The model refers to repository (or database) and the view refers to the UI (which is yet to be built). The “Controller” layer just handles the invocation while the “Service” layer (an additional layer) is used to segregate the business logic </a:t>
            </a:r>
          </a:p>
        </p:txBody>
      </p:sp>
    </p:spTree>
    <p:extLst>
      <p:ext uri="{BB962C8B-B14F-4D97-AF65-F5344CB8AC3E}">
        <p14:creationId xmlns:p14="http://schemas.microsoft.com/office/powerpoint/2010/main" val="313777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3991"/>
          </a:xfrm>
          <a:solidFill>
            <a:schemeClr val="accent4"/>
          </a:solidFill>
        </p:spPr>
        <p:txBody>
          <a:bodyPr/>
          <a:lstStyle/>
          <a:p>
            <a:r>
              <a:rPr lang="en-US" b="1" dirty="0" smtClean="0">
                <a:solidFill>
                  <a:srgbClr val="FF0000"/>
                </a:solidFill>
              </a:rPr>
              <a:t>Request Processing Design Overview (2)</a:t>
            </a:r>
            <a:endParaRPr lang="en-US" b="1" dirty="0">
              <a:solidFill>
                <a:srgbClr val="FF0000"/>
              </a:solidFill>
            </a:endParaRPr>
          </a:p>
        </p:txBody>
      </p:sp>
      <p:sp>
        <p:nvSpPr>
          <p:cNvPr id="3" name="Content Placeholder 2"/>
          <p:cNvSpPr>
            <a:spLocks noGrp="1"/>
          </p:cNvSpPr>
          <p:nvPr>
            <p:ph idx="1"/>
          </p:nvPr>
        </p:nvSpPr>
        <p:spPr>
          <a:xfrm>
            <a:off x="838200" y="1228300"/>
            <a:ext cx="10515600" cy="5377216"/>
          </a:xfrm>
          <a:ln>
            <a:solidFill>
              <a:schemeClr val="tx1"/>
            </a:solidFill>
          </a:ln>
        </p:spPr>
        <p:txBody>
          <a:bodyPr>
            <a:normAutofit/>
          </a:bodyPr>
          <a:lstStyle/>
          <a:p>
            <a:r>
              <a:rPr lang="en-US" b="1" u="sng" dirty="0" smtClean="0">
                <a:solidFill>
                  <a:srgbClr val="C00000"/>
                </a:solidFill>
              </a:rPr>
              <a:t>3# Chain of Responsibility Pattern</a:t>
            </a:r>
          </a:p>
          <a:p>
            <a:pPr lvl="1"/>
            <a:r>
              <a:rPr lang="en-US" dirty="0"/>
              <a:t>Chain of Responsibility Pattern used in </a:t>
            </a:r>
            <a:r>
              <a:rPr lang="en-US" dirty="0" err="1"/>
              <a:t>ResponseEntityExceptionHandler</a:t>
            </a:r>
            <a:endParaRPr lang="en-US" dirty="0"/>
          </a:p>
          <a:p>
            <a:pPr lvl="1"/>
            <a:r>
              <a:rPr lang="en-US" dirty="0"/>
              <a:t>Client doesn’t know which part of the chain will be processing the request and Each object in the chain will have it’s own implementation to process the request</a:t>
            </a:r>
            <a:endParaRPr lang="en-US" dirty="0" smtClean="0"/>
          </a:p>
          <a:p>
            <a:r>
              <a:rPr lang="en-US" b="1" u="sng" dirty="0" smtClean="0">
                <a:solidFill>
                  <a:srgbClr val="C00000"/>
                </a:solidFill>
              </a:rPr>
              <a:t>4# Builder Pattern</a:t>
            </a:r>
          </a:p>
          <a:p>
            <a:pPr lvl="1"/>
            <a:r>
              <a:rPr lang="en-US" dirty="0"/>
              <a:t>Builder pattern while configuring </a:t>
            </a:r>
            <a:r>
              <a:rPr lang="en-US" dirty="0" smtClean="0"/>
              <a:t>Swagger wherein the different options provided by Swagger UI can be used as per our requirement. The object can be built only adding the features needed and leaving others which aren’t being used</a:t>
            </a:r>
          </a:p>
          <a:p>
            <a:r>
              <a:rPr lang="en-US" b="1" u="sng" dirty="0" smtClean="0">
                <a:solidFill>
                  <a:srgbClr val="C00000"/>
                </a:solidFill>
              </a:rPr>
              <a:t>5# Dependency Injection</a:t>
            </a:r>
            <a:endParaRPr lang="en-US" b="1" u="sng" dirty="0">
              <a:solidFill>
                <a:srgbClr val="C00000"/>
              </a:solidFill>
            </a:endParaRPr>
          </a:p>
          <a:p>
            <a:pPr lvl="1"/>
            <a:r>
              <a:rPr lang="en-US" dirty="0" smtClean="0"/>
              <a:t>The service layer is being injected as dependency into controllers via </a:t>
            </a:r>
            <a:r>
              <a:rPr lang="en-US" dirty="0" err="1" smtClean="0"/>
              <a:t>Autowiring</a:t>
            </a:r>
            <a:r>
              <a:rPr lang="en-US" dirty="0" smtClean="0"/>
              <a:t> principle in Spring. Similarly the repository is being injected into service layer</a:t>
            </a:r>
            <a:endParaRPr lang="en-US" dirty="0"/>
          </a:p>
          <a:p>
            <a:pPr lvl="1"/>
            <a:endParaRPr lang="en-US" dirty="0" smtClean="0"/>
          </a:p>
        </p:txBody>
      </p:sp>
    </p:spTree>
    <p:extLst>
      <p:ext uri="{BB962C8B-B14F-4D97-AF65-F5344CB8AC3E}">
        <p14:creationId xmlns:p14="http://schemas.microsoft.com/office/powerpoint/2010/main" val="2896403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3991"/>
          </a:xfrm>
          <a:solidFill>
            <a:schemeClr val="accent4"/>
          </a:solidFill>
        </p:spPr>
        <p:txBody>
          <a:bodyPr/>
          <a:lstStyle/>
          <a:p>
            <a:r>
              <a:rPr lang="en-US" b="1" dirty="0" smtClean="0">
                <a:solidFill>
                  <a:srgbClr val="FF0000"/>
                </a:solidFill>
              </a:rPr>
              <a:t>Request Processing Design Overview (3)</a:t>
            </a:r>
            <a:endParaRPr lang="en-US" b="1" dirty="0">
              <a:solidFill>
                <a:srgbClr val="FF0000"/>
              </a:solidFill>
            </a:endParaRPr>
          </a:p>
        </p:txBody>
      </p:sp>
      <p:sp>
        <p:nvSpPr>
          <p:cNvPr id="3" name="Content Placeholder 2"/>
          <p:cNvSpPr>
            <a:spLocks noGrp="1"/>
          </p:cNvSpPr>
          <p:nvPr>
            <p:ph idx="1"/>
          </p:nvPr>
        </p:nvSpPr>
        <p:spPr>
          <a:xfrm>
            <a:off x="838200" y="1228300"/>
            <a:ext cx="10515600" cy="5377216"/>
          </a:xfrm>
          <a:ln>
            <a:solidFill>
              <a:schemeClr val="tx1"/>
            </a:solidFill>
          </a:ln>
        </p:spPr>
        <p:txBody>
          <a:bodyPr>
            <a:normAutofit/>
          </a:bodyPr>
          <a:lstStyle/>
          <a:p>
            <a:r>
              <a:rPr lang="en-US" b="1" u="sng" dirty="0" smtClean="0">
                <a:solidFill>
                  <a:srgbClr val="C00000"/>
                </a:solidFill>
              </a:rPr>
              <a:t>Dependency Injection (Contd.)</a:t>
            </a:r>
          </a:p>
          <a:p>
            <a:pPr lvl="1"/>
            <a:r>
              <a:rPr lang="en-US" dirty="0" smtClean="0"/>
              <a:t>The same is the case with logging which are all configured using annotations</a:t>
            </a:r>
            <a:endParaRPr lang="en-US" dirty="0"/>
          </a:p>
          <a:p>
            <a:r>
              <a:rPr lang="en-US" b="1" u="sng" dirty="0" smtClean="0">
                <a:solidFill>
                  <a:srgbClr val="C00000"/>
                </a:solidFill>
              </a:rPr>
              <a:t>6# SOLID Principles</a:t>
            </a:r>
          </a:p>
          <a:p>
            <a:pPr lvl="1"/>
            <a:r>
              <a:rPr lang="en-US" dirty="0" smtClean="0"/>
              <a:t>The interfaces in the Service layer define the functionalities and we have the corresponding </a:t>
            </a:r>
            <a:r>
              <a:rPr lang="en-US" dirty="0" err="1" smtClean="0"/>
              <a:t>Impl</a:t>
            </a:r>
            <a:r>
              <a:rPr lang="en-US" dirty="0" smtClean="0"/>
              <a:t> classes to implement the same</a:t>
            </a:r>
          </a:p>
          <a:p>
            <a:pPr lvl="1"/>
            <a:r>
              <a:rPr lang="en-US" dirty="0" smtClean="0"/>
              <a:t>The roles are segregated as per the functionality (Slots, devices or operations)</a:t>
            </a:r>
          </a:p>
          <a:p>
            <a:pPr lvl="1"/>
            <a:endParaRPr lang="en-US" dirty="0" smtClean="0"/>
          </a:p>
        </p:txBody>
      </p:sp>
    </p:spTree>
    <p:extLst>
      <p:ext uri="{BB962C8B-B14F-4D97-AF65-F5344CB8AC3E}">
        <p14:creationId xmlns:p14="http://schemas.microsoft.com/office/powerpoint/2010/main" val="1752523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3991"/>
          </a:xfrm>
          <a:solidFill>
            <a:schemeClr val="accent4"/>
          </a:solidFill>
        </p:spPr>
        <p:txBody>
          <a:bodyPr/>
          <a:lstStyle/>
          <a:p>
            <a:r>
              <a:rPr lang="en-US" b="1" dirty="0" smtClean="0">
                <a:solidFill>
                  <a:srgbClr val="FF0000"/>
                </a:solidFill>
              </a:rPr>
              <a:t>Support for Enhancements (Extensibility)</a:t>
            </a:r>
            <a:endParaRPr lang="en-US" b="1" dirty="0">
              <a:solidFill>
                <a:srgbClr val="FF0000"/>
              </a:solidFill>
            </a:endParaRPr>
          </a:p>
        </p:txBody>
      </p:sp>
      <p:sp>
        <p:nvSpPr>
          <p:cNvPr id="3" name="Content Placeholder 2"/>
          <p:cNvSpPr>
            <a:spLocks noGrp="1"/>
          </p:cNvSpPr>
          <p:nvPr>
            <p:ph idx="1"/>
          </p:nvPr>
        </p:nvSpPr>
        <p:spPr>
          <a:xfrm>
            <a:off x="838200" y="1378423"/>
            <a:ext cx="10515600" cy="5295331"/>
          </a:xfrm>
          <a:ln>
            <a:solidFill>
              <a:schemeClr val="tx1"/>
            </a:solidFill>
          </a:ln>
        </p:spPr>
        <p:txBody>
          <a:bodyPr>
            <a:normAutofit fontScale="92500" lnSpcReduction="10000"/>
          </a:bodyPr>
          <a:lstStyle/>
          <a:p>
            <a:r>
              <a:rPr lang="en-US" b="1" u="sng" dirty="0" smtClean="0">
                <a:solidFill>
                  <a:srgbClr val="C00000"/>
                </a:solidFill>
              </a:rPr>
              <a:t>1. Enhancements </a:t>
            </a:r>
            <a:r>
              <a:rPr lang="en-US" b="1" u="sng" dirty="0">
                <a:solidFill>
                  <a:srgbClr val="C00000"/>
                </a:solidFill>
              </a:rPr>
              <a:t>in </a:t>
            </a:r>
            <a:r>
              <a:rPr lang="en-US" b="1" u="sng" dirty="0" smtClean="0">
                <a:solidFill>
                  <a:srgbClr val="C00000"/>
                </a:solidFill>
              </a:rPr>
              <a:t>scope</a:t>
            </a:r>
          </a:p>
          <a:p>
            <a:pPr lvl="1"/>
            <a:r>
              <a:rPr lang="en-US" dirty="0"/>
              <a:t>Currently we have </a:t>
            </a:r>
            <a:r>
              <a:rPr lang="en-US" dirty="0" smtClean="0"/>
              <a:t>devices controls </a:t>
            </a:r>
            <a:r>
              <a:rPr lang="en-US" dirty="0"/>
              <a:t>associated to slots to </a:t>
            </a:r>
            <a:r>
              <a:rPr lang="en-US" dirty="0" smtClean="0"/>
              <a:t>control the </a:t>
            </a:r>
            <a:r>
              <a:rPr lang="en-US" dirty="0"/>
              <a:t>IOT devices </a:t>
            </a:r>
            <a:r>
              <a:rPr lang="en-US" dirty="0" smtClean="0"/>
              <a:t>within a </a:t>
            </a:r>
            <a:r>
              <a:rPr lang="en-US" dirty="0"/>
              <a:t>home</a:t>
            </a:r>
            <a:endParaRPr lang="en-US" dirty="0" smtClean="0"/>
          </a:p>
          <a:p>
            <a:pPr lvl="1"/>
            <a:r>
              <a:rPr lang="en-US" dirty="0"/>
              <a:t>This code can be extended to have slots associated to different houses so that the entire apartment can be controlled </a:t>
            </a:r>
            <a:r>
              <a:rPr lang="en-US" dirty="0" smtClean="0"/>
              <a:t>remotely</a:t>
            </a:r>
          </a:p>
          <a:p>
            <a:pPr lvl="1"/>
            <a:r>
              <a:rPr lang="en-US" dirty="0" smtClean="0"/>
              <a:t>Even the “</a:t>
            </a:r>
            <a:r>
              <a:rPr lang="en-US" dirty="0" err="1" smtClean="0"/>
              <a:t>ExecutionRecorder</a:t>
            </a:r>
            <a:r>
              <a:rPr lang="en-US" dirty="0" smtClean="0"/>
              <a:t>” is extensible to hold slot data, room data </a:t>
            </a:r>
            <a:r>
              <a:rPr lang="en-US" dirty="0" err="1" smtClean="0"/>
              <a:t>etc</a:t>
            </a:r>
            <a:r>
              <a:rPr lang="en-US" dirty="0" smtClean="0"/>
              <a:t> depending on the requirements (currently holds only device data)</a:t>
            </a:r>
            <a:endParaRPr lang="en-US" dirty="0"/>
          </a:p>
          <a:p>
            <a:r>
              <a:rPr lang="en-US" b="1" u="sng" dirty="0" smtClean="0">
                <a:solidFill>
                  <a:srgbClr val="C00000"/>
                </a:solidFill>
              </a:rPr>
              <a:t>2. Enhancements </a:t>
            </a:r>
            <a:r>
              <a:rPr lang="en-US" b="1" u="sng" dirty="0">
                <a:solidFill>
                  <a:srgbClr val="C00000"/>
                </a:solidFill>
              </a:rPr>
              <a:t>in REST </a:t>
            </a:r>
            <a:r>
              <a:rPr lang="en-US" b="1" u="sng" dirty="0" smtClean="0">
                <a:solidFill>
                  <a:srgbClr val="C00000"/>
                </a:solidFill>
              </a:rPr>
              <a:t>Calls</a:t>
            </a:r>
            <a:endParaRPr lang="en-US" b="1" u="sng" dirty="0">
              <a:solidFill>
                <a:srgbClr val="C00000"/>
              </a:solidFill>
            </a:endParaRPr>
          </a:p>
          <a:p>
            <a:pPr lvl="1"/>
            <a:r>
              <a:rPr lang="en-US" dirty="0" smtClean="0"/>
              <a:t>This being POC (low data volume), we have used </a:t>
            </a:r>
            <a:r>
              <a:rPr lang="en-US" dirty="0" err="1" smtClean="0"/>
              <a:t>RestTemplate</a:t>
            </a:r>
            <a:r>
              <a:rPr lang="en-US" dirty="0" smtClean="0"/>
              <a:t> to make calls to other services. </a:t>
            </a:r>
            <a:r>
              <a:rPr lang="en-US" dirty="0" err="1" smtClean="0"/>
              <a:t>RestTemplate</a:t>
            </a:r>
            <a:r>
              <a:rPr lang="en-US" dirty="0" smtClean="0"/>
              <a:t> calls are synchronous and blocking. In real time systems, with large volumes, we can replace it using Reactive Programming with </a:t>
            </a:r>
            <a:r>
              <a:rPr lang="en-US" dirty="0" err="1" smtClean="0"/>
              <a:t>WebFlux</a:t>
            </a:r>
            <a:r>
              <a:rPr lang="en-US" dirty="0" smtClean="0"/>
              <a:t> which is asynchronous and non-blocking and also has support to handle “BACK-PRESSURE”</a:t>
            </a:r>
            <a:endParaRPr lang="en-US" dirty="0"/>
          </a:p>
          <a:p>
            <a:pPr lvl="1"/>
            <a:r>
              <a:rPr lang="en-US" dirty="0"/>
              <a:t>B</a:t>
            </a:r>
            <a:r>
              <a:rPr lang="en-US" dirty="0" smtClean="0"/>
              <a:t>esides, we can use Circuit Breaker patterns using </a:t>
            </a:r>
            <a:r>
              <a:rPr lang="en-US" dirty="0" err="1" smtClean="0"/>
              <a:t>Hystrix</a:t>
            </a:r>
            <a:r>
              <a:rPr lang="en-US" dirty="0" smtClean="0"/>
              <a:t> or Resilience4j to handle situations wherein one system goes down temporarily (useful if all the 3 services are hosted as separate micro-service). </a:t>
            </a:r>
            <a:r>
              <a:rPr lang="en-US" dirty="0"/>
              <a:t>Also the end-points can be configured externally using Spring Cloud </a:t>
            </a:r>
            <a:r>
              <a:rPr lang="en-US" dirty="0" err="1"/>
              <a:t>Config</a:t>
            </a:r>
            <a:r>
              <a:rPr lang="en-US" dirty="0"/>
              <a:t> which provides server-side and client-side support for externalized configuration in a distributed system</a:t>
            </a:r>
          </a:p>
        </p:txBody>
      </p:sp>
    </p:spTree>
    <p:extLst>
      <p:ext uri="{BB962C8B-B14F-4D97-AF65-F5344CB8AC3E}">
        <p14:creationId xmlns:p14="http://schemas.microsoft.com/office/powerpoint/2010/main" val="2242119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3991"/>
          </a:xfrm>
          <a:solidFill>
            <a:schemeClr val="accent4"/>
          </a:solidFill>
        </p:spPr>
        <p:txBody>
          <a:bodyPr/>
          <a:lstStyle/>
          <a:p>
            <a:r>
              <a:rPr lang="en-US" b="1" dirty="0" smtClean="0">
                <a:solidFill>
                  <a:srgbClr val="FF0000"/>
                </a:solidFill>
              </a:rPr>
              <a:t>Support for Enhancements (Extensibility) - 2</a:t>
            </a:r>
            <a:endParaRPr lang="en-US" b="1" dirty="0">
              <a:solidFill>
                <a:srgbClr val="FF0000"/>
              </a:solidFill>
            </a:endParaRPr>
          </a:p>
        </p:txBody>
      </p:sp>
      <p:sp>
        <p:nvSpPr>
          <p:cNvPr id="3" name="Content Placeholder 2"/>
          <p:cNvSpPr>
            <a:spLocks noGrp="1"/>
          </p:cNvSpPr>
          <p:nvPr>
            <p:ph idx="1"/>
          </p:nvPr>
        </p:nvSpPr>
        <p:spPr>
          <a:xfrm>
            <a:off x="838200" y="1378423"/>
            <a:ext cx="10515600" cy="5295331"/>
          </a:xfrm>
          <a:ln>
            <a:solidFill>
              <a:schemeClr val="tx1"/>
            </a:solidFill>
          </a:ln>
        </p:spPr>
        <p:txBody>
          <a:bodyPr>
            <a:normAutofit/>
          </a:bodyPr>
          <a:lstStyle/>
          <a:p>
            <a:r>
              <a:rPr lang="en-US" b="1" u="sng" dirty="0" smtClean="0">
                <a:solidFill>
                  <a:srgbClr val="C00000"/>
                </a:solidFill>
              </a:rPr>
              <a:t>3. Enhancements to support multi-tenancy</a:t>
            </a:r>
          </a:p>
          <a:p>
            <a:pPr lvl="1"/>
            <a:r>
              <a:rPr lang="en-US" dirty="0" smtClean="0"/>
              <a:t>We can have a </a:t>
            </a:r>
            <a:r>
              <a:rPr lang="en-US" dirty="0" err="1" smtClean="0"/>
              <a:t>PersonController</a:t>
            </a:r>
            <a:r>
              <a:rPr lang="en-US" dirty="0" smtClean="0"/>
              <a:t> to support multi-tenancy and make use of either Spring Security of Key-Clock to manage the resources, behind the scenes.</a:t>
            </a:r>
          </a:p>
          <a:p>
            <a:pPr lvl="1"/>
            <a:r>
              <a:rPr lang="en-US" dirty="0" smtClean="0"/>
              <a:t>In Cloud like AWS, we can directly make use of Authorizers like </a:t>
            </a:r>
            <a:r>
              <a:rPr lang="en-US" dirty="0" err="1" smtClean="0"/>
              <a:t>Cognito</a:t>
            </a:r>
            <a:r>
              <a:rPr lang="en-US" dirty="0" smtClean="0"/>
              <a:t> or IAM authorizers to make the application support multi-tenancy</a:t>
            </a:r>
            <a:endParaRPr lang="en-US" dirty="0"/>
          </a:p>
          <a:p>
            <a:r>
              <a:rPr lang="en-US" b="1" u="sng" dirty="0" smtClean="0">
                <a:solidFill>
                  <a:srgbClr val="C00000"/>
                </a:solidFill>
              </a:rPr>
              <a:t>4. Enhancements </a:t>
            </a:r>
            <a:r>
              <a:rPr lang="en-US" b="1" u="sng" dirty="0">
                <a:solidFill>
                  <a:srgbClr val="C00000"/>
                </a:solidFill>
              </a:rPr>
              <a:t>in </a:t>
            </a:r>
            <a:r>
              <a:rPr lang="en-US" b="1" u="sng" dirty="0" smtClean="0">
                <a:solidFill>
                  <a:srgbClr val="C00000"/>
                </a:solidFill>
              </a:rPr>
              <a:t>Architecture</a:t>
            </a:r>
            <a:endParaRPr lang="en-US" b="1" u="sng" dirty="0">
              <a:solidFill>
                <a:srgbClr val="C00000"/>
              </a:solidFill>
            </a:endParaRPr>
          </a:p>
          <a:p>
            <a:pPr lvl="1"/>
            <a:r>
              <a:rPr lang="en-US" dirty="0" smtClean="0"/>
              <a:t>The overall architecture can be enhanced to have API Gateway in the front and having Apache Kafka to capture the requests, for large scale applications</a:t>
            </a:r>
            <a:endParaRPr lang="en-US" dirty="0"/>
          </a:p>
          <a:p>
            <a:pPr lvl="1"/>
            <a:r>
              <a:rPr lang="en-US" dirty="0"/>
              <a:t>Also </a:t>
            </a:r>
            <a:r>
              <a:rPr lang="en-US" dirty="0" err="1" smtClean="0"/>
              <a:t>dockerizing</a:t>
            </a:r>
            <a:r>
              <a:rPr lang="en-US" dirty="0" smtClean="0"/>
              <a:t> </a:t>
            </a:r>
            <a:r>
              <a:rPr lang="en-US" dirty="0"/>
              <a:t>the </a:t>
            </a:r>
            <a:r>
              <a:rPr lang="en-US" dirty="0" smtClean="0"/>
              <a:t>application </a:t>
            </a:r>
            <a:r>
              <a:rPr lang="en-US" dirty="0"/>
              <a:t>and spinning up multiple </a:t>
            </a:r>
            <a:r>
              <a:rPr lang="en-US" dirty="0" smtClean="0"/>
              <a:t>instances can be done (managing </a:t>
            </a:r>
            <a:r>
              <a:rPr lang="en-US" dirty="0"/>
              <a:t>via </a:t>
            </a:r>
            <a:r>
              <a:rPr lang="en-US" dirty="0" smtClean="0"/>
              <a:t>Kubernetes) to make </a:t>
            </a:r>
            <a:r>
              <a:rPr lang="en-US" dirty="0"/>
              <a:t>the application Reliable, Scalable, Available and Performance </a:t>
            </a:r>
            <a:r>
              <a:rPr lang="en-US" dirty="0" smtClean="0"/>
              <a:t>driven</a:t>
            </a:r>
          </a:p>
          <a:p>
            <a:pPr lvl="1"/>
            <a:r>
              <a:rPr lang="en-US" dirty="0" smtClean="0"/>
              <a:t>Even the application can be hosted in Cloud (</a:t>
            </a:r>
            <a:r>
              <a:rPr lang="en-US" dirty="0" err="1" smtClean="0"/>
              <a:t>Eg</a:t>
            </a:r>
            <a:r>
              <a:rPr lang="en-US" dirty="0" smtClean="0"/>
              <a:t> AWS) by moving the instances to EC2 and managing them through ECS or EKS </a:t>
            </a:r>
            <a:endParaRPr lang="en-US" dirty="0"/>
          </a:p>
        </p:txBody>
      </p:sp>
    </p:spTree>
    <p:extLst>
      <p:ext uri="{BB962C8B-B14F-4D97-AF65-F5344CB8AC3E}">
        <p14:creationId xmlns:p14="http://schemas.microsoft.com/office/powerpoint/2010/main" val="18082711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3991"/>
          </a:xfrm>
          <a:solidFill>
            <a:schemeClr val="accent4"/>
          </a:solidFill>
        </p:spPr>
        <p:txBody>
          <a:bodyPr/>
          <a:lstStyle/>
          <a:p>
            <a:r>
              <a:rPr lang="en-US" b="1" dirty="0" smtClean="0">
                <a:solidFill>
                  <a:srgbClr val="FF0000"/>
                </a:solidFill>
              </a:rPr>
              <a:t>Support for Enhancements (Extensibility) - 3</a:t>
            </a:r>
            <a:endParaRPr lang="en-US" b="1" dirty="0">
              <a:solidFill>
                <a:srgbClr val="FF0000"/>
              </a:solidFill>
            </a:endParaRPr>
          </a:p>
        </p:txBody>
      </p:sp>
      <p:sp>
        <p:nvSpPr>
          <p:cNvPr id="3" name="Content Placeholder 2"/>
          <p:cNvSpPr>
            <a:spLocks noGrp="1"/>
          </p:cNvSpPr>
          <p:nvPr>
            <p:ph idx="1"/>
          </p:nvPr>
        </p:nvSpPr>
        <p:spPr>
          <a:xfrm>
            <a:off x="838200" y="1378423"/>
            <a:ext cx="10515600" cy="5295331"/>
          </a:xfrm>
          <a:ln>
            <a:solidFill>
              <a:schemeClr val="tx1"/>
            </a:solidFill>
          </a:ln>
        </p:spPr>
        <p:txBody>
          <a:bodyPr>
            <a:normAutofit lnSpcReduction="10000"/>
          </a:bodyPr>
          <a:lstStyle/>
          <a:p>
            <a:r>
              <a:rPr lang="en-US" b="1" u="sng" dirty="0">
                <a:solidFill>
                  <a:srgbClr val="C00000"/>
                </a:solidFill>
              </a:rPr>
              <a:t>5. </a:t>
            </a:r>
            <a:r>
              <a:rPr lang="en-US" b="1" u="sng" dirty="0" smtClean="0">
                <a:solidFill>
                  <a:srgbClr val="C00000"/>
                </a:solidFill>
              </a:rPr>
              <a:t>Technology agnostic</a:t>
            </a:r>
          </a:p>
          <a:p>
            <a:pPr lvl="1"/>
            <a:r>
              <a:rPr lang="en-US" dirty="0"/>
              <a:t>Any DB can be configured merely by specifying the </a:t>
            </a:r>
            <a:r>
              <a:rPr lang="en-US" dirty="0" err="1"/>
              <a:t>datasource</a:t>
            </a:r>
            <a:r>
              <a:rPr lang="en-US" dirty="0"/>
              <a:t> details in </a:t>
            </a:r>
            <a:r>
              <a:rPr lang="en-US" dirty="0" err="1"/>
              <a:t>application.properties</a:t>
            </a:r>
            <a:r>
              <a:rPr lang="en-US" dirty="0"/>
              <a:t> (both SQL and NoSQL). From the code's standpoint, if we extend the JPA in the repository class, we are good to connect to the database. The classes within entity will correspond to the table structure and the conversion of these table to the corresponding domain objects (DTOs) is taken care using the interfaces within the mapper package.</a:t>
            </a:r>
            <a:endParaRPr lang="en-US" dirty="0" smtClean="0"/>
          </a:p>
          <a:p>
            <a:pPr lvl="1"/>
            <a:r>
              <a:rPr lang="en-US" dirty="0"/>
              <a:t>Any UI can be used for invoking the respective controller (and all communication happens as JSON message over HTTP)</a:t>
            </a:r>
          </a:p>
          <a:p>
            <a:r>
              <a:rPr lang="en-US" b="1" u="sng" dirty="0">
                <a:solidFill>
                  <a:srgbClr val="C00000"/>
                </a:solidFill>
              </a:rPr>
              <a:t>6. Plug and play options</a:t>
            </a:r>
          </a:p>
          <a:p>
            <a:pPr lvl="1"/>
            <a:r>
              <a:rPr lang="en-US" dirty="0"/>
              <a:t>Plug and play options for</a:t>
            </a:r>
          </a:p>
          <a:p>
            <a:pPr marL="457200" lvl="1" indent="0">
              <a:buNone/>
            </a:pPr>
            <a:r>
              <a:rPr lang="en-US" dirty="0" smtClean="0"/>
              <a:t>	# Monitoring</a:t>
            </a:r>
            <a:endParaRPr lang="en-US" dirty="0"/>
          </a:p>
          <a:p>
            <a:pPr marL="457200" lvl="1" indent="0">
              <a:buNone/>
            </a:pPr>
            <a:r>
              <a:rPr lang="en-US" dirty="0" smtClean="0"/>
              <a:t>	# </a:t>
            </a:r>
            <a:r>
              <a:rPr lang="en-US" dirty="0"/>
              <a:t>Logging</a:t>
            </a:r>
          </a:p>
          <a:p>
            <a:pPr marL="457200" lvl="1" indent="0">
              <a:buNone/>
            </a:pPr>
            <a:r>
              <a:rPr lang="en-US" dirty="0" smtClean="0"/>
              <a:t>	# </a:t>
            </a:r>
            <a:r>
              <a:rPr lang="en-US" dirty="0"/>
              <a:t>Other configurations like connecting to </a:t>
            </a:r>
            <a:r>
              <a:rPr lang="en-US" dirty="0" smtClean="0"/>
              <a:t>Cloud</a:t>
            </a:r>
            <a:endParaRPr lang="en-US" dirty="0"/>
          </a:p>
        </p:txBody>
      </p:sp>
    </p:spTree>
    <p:extLst>
      <p:ext uri="{BB962C8B-B14F-4D97-AF65-F5344CB8AC3E}">
        <p14:creationId xmlns:p14="http://schemas.microsoft.com/office/powerpoint/2010/main" val="2050440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3991"/>
          </a:xfrm>
          <a:solidFill>
            <a:schemeClr val="accent4"/>
          </a:solidFill>
        </p:spPr>
        <p:txBody>
          <a:bodyPr/>
          <a:lstStyle/>
          <a:p>
            <a:r>
              <a:rPr lang="en-US" b="1" dirty="0" smtClean="0">
                <a:solidFill>
                  <a:srgbClr val="FF0000"/>
                </a:solidFill>
              </a:rPr>
              <a:t>Support for Enhancements (Extensibility) - 4</a:t>
            </a:r>
            <a:endParaRPr lang="en-US" b="1" dirty="0">
              <a:solidFill>
                <a:srgbClr val="FF0000"/>
              </a:solidFill>
            </a:endParaRPr>
          </a:p>
        </p:txBody>
      </p:sp>
      <p:sp>
        <p:nvSpPr>
          <p:cNvPr id="3" name="Content Placeholder 2"/>
          <p:cNvSpPr>
            <a:spLocks noGrp="1"/>
          </p:cNvSpPr>
          <p:nvPr>
            <p:ph idx="1"/>
          </p:nvPr>
        </p:nvSpPr>
        <p:spPr>
          <a:xfrm>
            <a:off x="838200" y="1378423"/>
            <a:ext cx="10515600" cy="5295331"/>
          </a:xfrm>
          <a:ln>
            <a:solidFill>
              <a:schemeClr val="tx1"/>
            </a:solidFill>
          </a:ln>
        </p:spPr>
        <p:txBody>
          <a:bodyPr>
            <a:normAutofit/>
          </a:bodyPr>
          <a:lstStyle/>
          <a:p>
            <a:r>
              <a:rPr lang="en-US" b="1" u="sng" dirty="0" smtClean="0">
                <a:solidFill>
                  <a:srgbClr val="C00000"/>
                </a:solidFill>
              </a:rPr>
              <a:t>6</a:t>
            </a:r>
            <a:r>
              <a:rPr lang="en-US" b="1" u="sng" dirty="0">
                <a:solidFill>
                  <a:srgbClr val="C00000"/>
                </a:solidFill>
              </a:rPr>
              <a:t>. Plug and play </a:t>
            </a:r>
            <a:r>
              <a:rPr lang="en-US" b="1" u="sng" dirty="0" smtClean="0">
                <a:solidFill>
                  <a:srgbClr val="C00000"/>
                </a:solidFill>
              </a:rPr>
              <a:t>options (Contd.)</a:t>
            </a:r>
            <a:endParaRPr lang="en-US" b="1" u="sng" dirty="0">
              <a:solidFill>
                <a:srgbClr val="C00000"/>
              </a:solidFill>
            </a:endParaRPr>
          </a:p>
          <a:p>
            <a:pPr lvl="1"/>
            <a:r>
              <a:rPr lang="en-US" dirty="0" smtClean="0"/>
              <a:t>This </a:t>
            </a:r>
            <a:r>
              <a:rPr lang="en-US" dirty="0"/>
              <a:t>gives a good flexibility like for instance</a:t>
            </a:r>
          </a:p>
          <a:p>
            <a:pPr marL="457200" lvl="1" indent="0">
              <a:buNone/>
            </a:pPr>
            <a:r>
              <a:rPr lang="en-US" dirty="0" smtClean="0"/>
              <a:t>	a</a:t>
            </a:r>
            <a:r>
              <a:rPr lang="en-US" dirty="0"/>
              <a:t>) The actuator monitoring can be easily enhanced to support Prometheus / </a:t>
            </a:r>
            <a:r>
              <a:rPr lang="en-US" dirty="0" err="1"/>
              <a:t>Graffana</a:t>
            </a:r>
            <a:r>
              <a:rPr lang="en-US" dirty="0"/>
              <a:t>, for larger projects, to get a centralized monitoring. All it needs is just configurations in </a:t>
            </a:r>
            <a:r>
              <a:rPr lang="en-US" dirty="0" err="1"/>
              <a:t>application.properties</a:t>
            </a:r>
            <a:r>
              <a:rPr lang="en-US" dirty="0"/>
              <a:t> / </a:t>
            </a:r>
            <a:r>
              <a:rPr lang="en-US" dirty="0" err="1"/>
              <a:t>application.yaml</a:t>
            </a:r>
            <a:r>
              <a:rPr lang="en-US" dirty="0"/>
              <a:t>.</a:t>
            </a:r>
          </a:p>
          <a:p>
            <a:pPr marL="457200" lvl="1" indent="0">
              <a:buNone/>
            </a:pPr>
            <a:r>
              <a:rPr lang="en-US" dirty="0" smtClean="0"/>
              <a:t>	b</a:t>
            </a:r>
            <a:r>
              <a:rPr lang="en-US" dirty="0"/>
              <a:t>) Similarly even the logging can be moved as centralized logging using </a:t>
            </a:r>
            <a:r>
              <a:rPr lang="en-US" dirty="0" err="1"/>
              <a:t>Zipkin</a:t>
            </a:r>
            <a:r>
              <a:rPr lang="en-US" dirty="0"/>
              <a:t> and Sleuth </a:t>
            </a:r>
            <a:endParaRPr lang="en-US" dirty="0" smtClean="0"/>
          </a:p>
          <a:p>
            <a:r>
              <a:rPr lang="en-US" b="1" u="sng" dirty="0" smtClean="0">
                <a:solidFill>
                  <a:srgbClr val="C00000"/>
                </a:solidFill>
              </a:rPr>
              <a:t>7. </a:t>
            </a:r>
            <a:r>
              <a:rPr lang="en-US" b="1" u="sng" dirty="0" err="1" smtClean="0">
                <a:solidFill>
                  <a:srgbClr val="C00000"/>
                </a:solidFill>
              </a:rPr>
              <a:t>Seemless</a:t>
            </a:r>
            <a:r>
              <a:rPr lang="en-US" b="1" u="sng" dirty="0" smtClean="0">
                <a:solidFill>
                  <a:srgbClr val="C00000"/>
                </a:solidFill>
              </a:rPr>
              <a:t> documentation of endpoint </a:t>
            </a:r>
            <a:r>
              <a:rPr lang="en-US" b="1" u="sng" dirty="0" err="1" smtClean="0">
                <a:solidFill>
                  <a:srgbClr val="C00000"/>
                </a:solidFill>
              </a:rPr>
              <a:t>urls</a:t>
            </a:r>
            <a:endParaRPr lang="en-US" b="1" u="sng" dirty="0" smtClean="0">
              <a:solidFill>
                <a:srgbClr val="C00000"/>
              </a:solidFill>
            </a:endParaRPr>
          </a:p>
          <a:p>
            <a:pPr lvl="1"/>
            <a:r>
              <a:rPr lang="en-US" dirty="0" smtClean="0"/>
              <a:t>Support for Swagger UI for doing a good level of documentation</a:t>
            </a:r>
            <a:endParaRPr lang="en-US" dirty="0"/>
          </a:p>
        </p:txBody>
      </p:sp>
    </p:spTree>
    <p:extLst>
      <p:ext uri="{BB962C8B-B14F-4D97-AF65-F5344CB8AC3E}">
        <p14:creationId xmlns:p14="http://schemas.microsoft.com/office/powerpoint/2010/main" val="3254194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844</TotalTime>
  <Words>960</Words>
  <Application>Microsoft Office PowerPoint</Application>
  <PresentationFormat>Widescreen</PresentationFormat>
  <Paragraphs>93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APPLICATION DESIGN </vt:lpstr>
      <vt:lpstr>PowerPoint Presentation</vt:lpstr>
      <vt:lpstr>Request Processing Design Overview</vt:lpstr>
      <vt:lpstr>Request Processing Design Overview (2)</vt:lpstr>
      <vt:lpstr>Request Processing Design Overview (3)</vt:lpstr>
      <vt:lpstr>Support for Enhancements (Extensibility)</vt:lpstr>
      <vt:lpstr>Support for Enhancements (Extensibility) - 2</vt:lpstr>
      <vt:lpstr>Support for Enhancements (Extensibility) - 3</vt:lpstr>
      <vt:lpstr>Support for Enhancements (Extensibility) - 4</vt:lpstr>
      <vt:lpstr>Key 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star</dc:creator>
  <cp:lastModifiedBy>Microsoft account</cp:lastModifiedBy>
  <cp:revision>86</cp:revision>
  <dcterms:created xsi:type="dcterms:W3CDTF">2020-12-02T07:37:13Z</dcterms:created>
  <dcterms:modified xsi:type="dcterms:W3CDTF">2023-06-11T08:11:06Z</dcterms:modified>
</cp:coreProperties>
</file>