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2"/>
    <p:sldId id="257" r:id="rId33"/>
    <p:sldId id="258" r:id="rId34"/>
    <p:sldId id="259" r:id="rId35"/>
    <p:sldId id="260" r:id="rId36"/>
    <p:sldId id="261" r:id="rId37"/>
    <p:sldId id="262" r:id="rId38"/>
    <p:sldId id="263" r:id="rId39"/>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Oswald" charset="1" panose="00000500000000000000"/>
      <p:regular r:id="rId8"/>
    </p:embeddedFont>
    <p:embeddedFont>
      <p:font typeface="Oswald Bold" charset="1" panose="00000800000000000000"/>
      <p:regular r:id="rId9"/>
    </p:embeddedFont>
    <p:embeddedFont>
      <p:font typeface="Bebas Neue" charset="1" panose="00000500000000000000"/>
      <p:regular r:id="rId10"/>
    </p:embeddedFont>
    <p:embeddedFont>
      <p:font typeface="Bebas Neue Bold" charset="1" panose="020B0606020202050201"/>
      <p:regular r:id="rId11"/>
    </p:embeddedFont>
    <p:embeddedFont>
      <p:font typeface="Arimo" charset="1" panose="020B0604020202020204"/>
      <p:regular r:id="rId12"/>
    </p:embeddedFont>
    <p:embeddedFont>
      <p:font typeface="Arimo Bold" charset="1" panose="020B0704020202020204"/>
      <p:regular r:id="rId13"/>
    </p:embeddedFont>
    <p:embeddedFont>
      <p:font typeface="Arimo Italics" charset="1" panose="020B0604020202090204"/>
      <p:regular r:id="rId14"/>
    </p:embeddedFont>
    <p:embeddedFont>
      <p:font typeface="Arimo Bold Italics" charset="1" panose="020B0704020202090204"/>
      <p:regular r:id="rId15"/>
    </p:embeddedFont>
    <p:embeddedFont>
      <p:font typeface="DM Sans" charset="1" panose="00000000000000000000"/>
      <p:regular r:id="rId16"/>
    </p:embeddedFont>
    <p:embeddedFont>
      <p:font typeface="DM Sans Bold" charset="1" panose="00000000000000000000"/>
      <p:regular r:id="rId17"/>
    </p:embeddedFont>
    <p:embeddedFont>
      <p:font typeface="DM Sans Italics" charset="1" panose="00000000000000000000"/>
      <p:regular r:id="rId18"/>
    </p:embeddedFont>
    <p:embeddedFont>
      <p:font typeface="DM Sans Bold Italics" charset="1" panose="00000000000000000000"/>
      <p:regular r:id="rId19"/>
    </p:embeddedFont>
    <p:embeddedFont>
      <p:font typeface="Open Sauce" charset="1" panose="00000500000000000000"/>
      <p:regular r:id="rId20"/>
    </p:embeddedFont>
    <p:embeddedFont>
      <p:font typeface="Open Sauce Bold" charset="1" panose="00000800000000000000"/>
      <p:regular r:id="rId21"/>
    </p:embeddedFont>
    <p:embeddedFont>
      <p:font typeface="Open Sauce Italics" charset="1" panose="00000500000000000000"/>
      <p:regular r:id="rId22"/>
    </p:embeddedFont>
    <p:embeddedFont>
      <p:font typeface="Open Sauce Bold Italics" charset="1" panose="00000800000000000000"/>
      <p:regular r:id="rId23"/>
    </p:embeddedFont>
    <p:embeddedFont>
      <p:font typeface="Open Sauce Light" charset="1" panose="00000400000000000000"/>
      <p:regular r:id="rId24"/>
    </p:embeddedFont>
    <p:embeddedFont>
      <p:font typeface="Open Sauce Light Italics" charset="1" panose="00000400000000000000"/>
      <p:regular r:id="rId25"/>
    </p:embeddedFont>
    <p:embeddedFont>
      <p:font typeface="Open Sauce Medium" charset="1" panose="00000600000000000000"/>
      <p:regular r:id="rId26"/>
    </p:embeddedFont>
    <p:embeddedFont>
      <p:font typeface="Open Sauce Medium Italics" charset="1" panose="00000600000000000000"/>
      <p:regular r:id="rId27"/>
    </p:embeddedFont>
    <p:embeddedFont>
      <p:font typeface="Open Sauce Semi-Bold" charset="1" panose="00000700000000000000"/>
      <p:regular r:id="rId28"/>
    </p:embeddedFont>
    <p:embeddedFont>
      <p:font typeface="Open Sauce Semi-Bold Italics" charset="1" panose="00000700000000000000"/>
      <p:regular r:id="rId29"/>
    </p:embeddedFont>
    <p:embeddedFont>
      <p:font typeface="Open Sauce Heavy" charset="1" panose="00000A00000000000000"/>
      <p:regular r:id="rId30"/>
    </p:embeddedFont>
    <p:embeddedFont>
      <p:font typeface="Open Sauce Heavy Italics" charset="1" panose="00000A0000000000000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slides/slide1.xml" Type="http://schemas.openxmlformats.org/officeDocument/2006/relationships/slide"/><Relationship Id="rId33" Target="slides/slide2.xml" Type="http://schemas.openxmlformats.org/officeDocument/2006/relationships/slide"/><Relationship Id="rId34" Target="slides/slide3.xml" Type="http://schemas.openxmlformats.org/officeDocument/2006/relationships/slide"/><Relationship Id="rId35" Target="slides/slide4.xml" Type="http://schemas.openxmlformats.org/officeDocument/2006/relationships/slide"/><Relationship Id="rId36" Target="slides/slide5.xml" Type="http://schemas.openxmlformats.org/officeDocument/2006/relationships/slide"/><Relationship Id="rId37" Target="slides/slide6.xml" Type="http://schemas.openxmlformats.org/officeDocument/2006/relationships/slide"/><Relationship Id="rId38" Target="slides/slide7.xml" Type="http://schemas.openxmlformats.org/officeDocument/2006/relationships/slide"/><Relationship Id="rId39" Target="slides/slide8.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4.svg" Type="http://schemas.openxmlformats.org/officeDocument/2006/relationships/image"/><Relationship Id="rId11" Target="../media/image25.png" Type="http://schemas.openxmlformats.org/officeDocument/2006/relationships/image"/><Relationship Id="rId12" Target="../media/image26.svg" Type="http://schemas.openxmlformats.org/officeDocument/2006/relationships/image"/><Relationship Id="rId13" Target="../media/image2.png" Type="http://schemas.openxmlformats.org/officeDocument/2006/relationships/image"/><Relationship Id="rId14" Target="../media/image3.svg" Type="http://schemas.openxmlformats.org/officeDocument/2006/relationships/image"/><Relationship Id="rId2" Target="../media/image1.pn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 Id="rId7" Target="../media/image21.png" Type="http://schemas.openxmlformats.org/officeDocument/2006/relationships/image"/><Relationship Id="rId8" Target="../media/image22.svg" Type="http://schemas.openxmlformats.org/officeDocument/2006/relationships/image"/><Relationship Id="rId9" Target="../media/image23.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253246" y="2524718"/>
            <a:ext cx="15743665" cy="4208864"/>
            <a:chOff x="0" y="0"/>
            <a:chExt cx="3040358" cy="812800"/>
          </a:xfrm>
        </p:grpSpPr>
        <p:sp>
          <p:nvSpPr>
            <p:cNvPr name="Freeform 6" id="6"/>
            <p:cNvSpPr/>
            <p:nvPr/>
          </p:nvSpPr>
          <p:spPr>
            <a:xfrm flipH="false" flipV="false" rot="0">
              <a:off x="0" y="0"/>
              <a:ext cx="3040358" cy="812800"/>
            </a:xfrm>
            <a:custGeom>
              <a:avLst/>
              <a:gdLst/>
              <a:ahLst/>
              <a:cxnLst/>
              <a:rect r="r" b="b" t="t" l="l"/>
              <a:pathLst>
                <a:path h="812800" w="3040358">
                  <a:moveTo>
                    <a:pt x="0" y="0"/>
                  </a:moveTo>
                  <a:lnTo>
                    <a:pt x="3040358" y="0"/>
                  </a:lnTo>
                  <a:lnTo>
                    <a:pt x="3040358"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95250"/>
              <a:ext cx="3040358" cy="908050"/>
            </a:xfrm>
            <a:prstGeom prst="rect">
              <a:avLst/>
            </a:prstGeom>
          </p:spPr>
          <p:txBody>
            <a:bodyPr anchor="ctr" rtlCol="false" tIns="50800" lIns="50800" bIns="50800" rIns="50800"/>
            <a:lstStyle/>
            <a:p>
              <a:pPr algn="ctr">
                <a:lnSpc>
                  <a:spcPts val="10919"/>
                </a:lnSpc>
              </a:pPr>
              <a:r>
                <a:rPr lang="en-US" sz="8399">
                  <a:solidFill>
                    <a:srgbClr val="8C52FF"/>
                  </a:solidFill>
                  <a:latin typeface="Open Sauce Bold"/>
                </a:rPr>
                <a:t>Breast Cancer Classification</a:t>
              </a:r>
            </a:p>
            <a:p>
              <a:pPr algn="ctr">
                <a:lnSpc>
                  <a:spcPts val="3249"/>
                </a:lnSpc>
              </a:pPr>
              <a:r>
                <a:rPr lang="en-US" sz="2499">
                  <a:solidFill>
                    <a:srgbClr val="8C52FF"/>
                  </a:solidFill>
                  <a:latin typeface="Open Sauce Bold"/>
                </a:rPr>
                <a:t> </a:t>
              </a:r>
            </a:p>
          </p:txBody>
        </p:sp>
      </p:grpSp>
      <p:sp>
        <p:nvSpPr>
          <p:cNvPr name="Freeform 8" id="8"/>
          <p:cNvSpPr/>
          <p:nvPr/>
        </p:nvSpPr>
        <p:spPr>
          <a:xfrm flipH="false" flipV="false" rot="0">
            <a:off x="16028014" y="793833"/>
            <a:ext cx="596933" cy="613568"/>
          </a:xfrm>
          <a:custGeom>
            <a:avLst/>
            <a:gdLst/>
            <a:ahLst/>
            <a:cxnLst/>
            <a:rect r="r" b="b" t="t" l="l"/>
            <a:pathLst>
              <a:path h="613568" w="596933">
                <a:moveTo>
                  <a:pt x="0" y="0"/>
                </a:moveTo>
                <a:lnTo>
                  <a:pt x="596933" y="0"/>
                </a:lnTo>
                <a:lnTo>
                  <a:pt x="596933" y="613568"/>
                </a:lnTo>
                <a:lnTo>
                  <a:pt x="0" y="6135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2544851" y="5519073"/>
            <a:ext cx="12848809" cy="896299"/>
          </a:xfrm>
          <a:prstGeom prst="rect">
            <a:avLst/>
          </a:prstGeom>
        </p:spPr>
        <p:txBody>
          <a:bodyPr anchor="t" rtlCol="false" tIns="0" lIns="0" bIns="0" rIns="0">
            <a:spAutoFit/>
          </a:bodyPr>
          <a:lstStyle/>
          <a:p>
            <a:pPr algn="ctr">
              <a:lnSpc>
                <a:spcPts val="3661"/>
              </a:lnSpc>
            </a:pPr>
            <a:r>
              <a:rPr lang="en-US" sz="2653" spc="140">
                <a:solidFill>
                  <a:srgbClr val="231F20"/>
                </a:solidFill>
                <a:latin typeface="Montserrat Classic Bold"/>
              </a:rPr>
              <a:t>"PREDICTIVE MODELING OF BREAST CANCER USING LOGISTIC REGRESSION: A COMPREHENSIVE ANALYSIS"</a:t>
            </a:r>
          </a:p>
        </p:txBody>
      </p:sp>
      <p:sp>
        <p:nvSpPr>
          <p:cNvPr name="TextBox 10" id="10"/>
          <p:cNvSpPr txBox="true"/>
          <p:nvPr/>
        </p:nvSpPr>
        <p:spPr>
          <a:xfrm rot="0">
            <a:off x="15393660" y="1538248"/>
            <a:ext cx="1865640" cy="284181"/>
          </a:xfrm>
          <a:prstGeom prst="rect">
            <a:avLst/>
          </a:prstGeom>
        </p:spPr>
        <p:txBody>
          <a:bodyPr anchor="t" rtlCol="false" tIns="0" lIns="0" bIns="0" rIns="0">
            <a:spAutoFit/>
          </a:bodyPr>
          <a:lstStyle/>
          <a:p>
            <a:pPr algn="ctr" marL="0" indent="0" lvl="0">
              <a:lnSpc>
                <a:spcPts val="2394"/>
              </a:lnSpc>
              <a:spcBef>
                <a:spcPct val="0"/>
              </a:spcBef>
            </a:pPr>
            <a:r>
              <a:rPr lang="en-US" sz="1735" spc="170">
                <a:solidFill>
                  <a:srgbClr val="231F20"/>
                </a:solidFill>
                <a:latin typeface="Montserrat Classic Bold"/>
              </a:rPr>
              <a:t>LARANA, INC.</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2779206" y="1920649"/>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035253">
            <a:off x="15331117" y="4817487"/>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5" id="5"/>
          <p:cNvSpPr/>
          <p:nvPr/>
        </p:nvSpPr>
        <p:spPr>
          <a:xfrm rot="0">
            <a:off x="1589541" y="5472067"/>
            <a:ext cx="15108918" cy="0"/>
          </a:xfrm>
          <a:prstGeom prst="line">
            <a:avLst/>
          </a:prstGeom>
          <a:ln cap="flat" w="38100">
            <a:solidFill>
              <a:srgbClr val="000000"/>
            </a:solidFill>
            <a:prstDash val="solid"/>
            <a:headEnd type="none" len="sm" w="sm"/>
            <a:tailEnd type="none" len="sm" w="sm"/>
          </a:ln>
        </p:spPr>
      </p:sp>
      <p:grpSp>
        <p:nvGrpSpPr>
          <p:cNvPr name="Group 6" id="6"/>
          <p:cNvGrpSpPr/>
          <p:nvPr/>
        </p:nvGrpSpPr>
        <p:grpSpPr>
          <a:xfrm rot="0">
            <a:off x="3542437" y="5240576"/>
            <a:ext cx="501082" cy="50108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8" id="8"/>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2190716" y="6913555"/>
            <a:ext cx="3204526" cy="305615"/>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rPr>
              <a:t>E22CSEU1516</a:t>
            </a:r>
          </a:p>
        </p:txBody>
      </p:sp>
      <p:sp>
        <p:nvSpPr>
          <p:cNvPr name="TextBox 10" id="10"/>
          <p:cNvSpPr txBox="true"/>
          <p:nvPr/>
        </p:nvSpPr>
        <p:spPr>
          <a:xfrm rot="0">
            <a:off x="2779206" y="2339199"/>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01</a:t>
            </a:r>
          </a:p>
        </p:txBody>
      </p:sp>
      <p:sp>
        <p:nvSpPr>
          <p:cNvPr name="TextBox 11" id="11"/>
          <p:cNvSpPr txBox="true"/>
          <p:nvPr/>
        </p:nvSpPr>
        <p:spPr>
          <a:xfrm rot="0">
            <a:off x="2059451" y="5941547"/>
            <a:ext cx="3467055" cy="484899"/>
          </a:xfrm>
          <a:prstGeom prst="rect">
            <a:avLst/>
          </a:prstGeom>
        </p:spPr>
        <p:txBody>
          <a:bodyPr anchor="t" rtlCol="false" tIns="0" lIns="0" bIns="0" rIns="0">
            <a:spAutoFit/>
          </a:bodyPr>
          <a:lstStyle/>
          <a:p>
            <a:pPr algn="ctr">
              <a:lnSpc>
                <a:spcPts val="4073"/>
              </a:lnSpc>
            </a:pPr>
            <a:r>
              <a:rPr lang="en-US" sz="2951" spc="289">
                <a:solidFill>
                  <a:srgbClr val="231F20"/>
                </a:solidFill>
                <a:latin typeface="DM Sans Bold"/>
              </a:rPr>
              <a:t>DEEPAK SINGH</a:t>
            </a:r>
          </a:p>
        </p:txBody>
      </p:sp>
      <p:sp>
        <p:nvSpPr>
          <p:cNvPr name="Freeform 12" id="12"/>
          <p:cNvSpPr/>
          <p:nvPr/>
        </p:nvSpPr>
        <p:spPr>
          <a:xfrm flipH="false" flipV="false" rot="0">
            <a:off x="6267505" y="1920649"/>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7030737" y="5240576"/>
            <a:ext cx="501082" cy="50108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5" id="15"/>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16" id="16"/>
          <p:cNvSpPr txBox="true"/>
          <p:nvPr/>
        </p:nvSpPr>
        <p:spPr>
          <a:xfrm rot="0">
            <a:off x="6267505" y="2339199"/>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02</a:t>
            </a:r>
          </a:p>
        </p:txBody>
      </p:sp>
      <p:sp>
        <p:nvSpPr>
          <p:cNvPr name="Freeform 17" id="17"/>
          <p:cNvSpPr/>
          <p:nvPr/>
        </p:nvSpPr>
        <p:spPr>
          <a:xfrm flipH="false" flipV="false" rot="0">
            <a:off x="9758062" y="1920649"/>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8" id="18"/>
          <p:cNvGrpSpPr/>
          <p:nvPr/>
        </p:nvGrpSpPr>
        <p:grpSpPr>
          <a:xfrm rot="0">
            <a:off x="10521294" y="5240576"/>
            <a:ext cx="501082" cy="501082"/>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20" id="20"/>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21" id="21"/>
          <p:cNvSpPr txBox="true"/>
          <p:nvPr/>
        </p:nvSpPr>
        <p:spPr>
          <a:xfrm rot="0">
            <a:off x="9758062" y="2339199"/>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03</a:t>
            </a:r>
          </a:p>
        </p:txBody>
      </p:sp>
      <p:sp>
        <p:nvSpPr>
          <p:cNvPr name="Freeform 22" id="22"/>
          <p:cNvSpPr/>
          <p:nvPr/>
        </p:nvSpPr>
        <p:spPr>
          <a:xfrm flipH="false" flipV="false" rot="0">
            <a:off x="13248619" y="1920649"/>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14011851" y="5240576"/>
            <a:ext cx="501082" cy="50108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25" id="25"/>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26" id="26"/>
          <p:cNvSpPr txBox="true"/>
          <p:nvPr/>
        </p:nvSpPr>
        <p:spPr>
          <a:xfrm rot="0">
            <a:off x="13248619" y="2339199"/>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04</a:t>
            </a:r>
          </a:p>
        </p:txBody>
      </p:sp>
      <p:sp>
        <p:nvSpPr>
          <p:cNvPr name="TextBox 27" id="27"/>
          <p:cNvSpPr txBox="true"/>
          <p:nvPr/>
        </p:nvSpPr>
        <p:spPr>
          <a:xfrm rot="0">
            <a:off x="5679297" y="6912142"/>
            <a:ext cx="3204526" cy="305615"/>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rPr>
              <a:t>E22CSEU0755.</a:t>
            </a:r>
          </a:p>
        </p:txBody>
      </p:sp>
      <p:sp>
        <p:nvSpPr>
          <p:cNvPr name="TextBox 28" id="28"/>
          <p:cNvSpPr txBox="true"/>
          <p:nvPr/>
        </p:nvSpPr>
        <p:spPr>
          <a:xfrm rot="0">
            <a:off x="5889722" y="5941547"/>
            <a:ext cx="2709833" cy="999170"/>
          </a:xfrm>
          <a:prstGeom prst="rect">
            <a:avLst/>
          </a:prstGeom>
        </p:spPr>
        <p:txBody>
          <a:bodyPr anchor="t" rtlCol="false" tIns="0" lIns="0" bIns="0" rIns="0">
            <a:spAutoFit/>
          </a:bodyPr>
          <a:lstStyle/>
          <a:p>
            <a:pPr algn="ctr">
              <a:lnSpc>
                <a:spcPts val="4073"/>
              </a:lnSpc>
            </a:pPr>
            <a:r>
              <a:rPr lang="en-US" sz="2951" spc="289">
                <a:solidFill>
                  <a:srgbClr val="231F20"/>
                </a:solidFill>
                <a:latin typeface="DM Sans Bold"/>
              </a:rPr>
              <a:t>BISHAL  SAHA</a:t>
            </a:r>
          </a:p>
        </p:txBody>
      </p:sp>
      <p:sp>
        <p:nvSpPr>
          <p:cNvPr name="TextBox 29" id="29"/>
          <p:cNvSpPr txBox="true"/>
          <p:nvPr/>
        </p:nvSpPr>
        <p:spPr>
          <a:xfrm rot="0">
            <a:off x="9169572" y="6913555"/>
            <a:ext cx="3204526" cy="305615"/>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rPr>
              <a:t>E22CSEU0760</a:t>
            </a:r>
          </a:p>
        </p:txBody>
      </p:sp>
      <p:sp>
        <p:nvSpPr>
          <p:cNvPr name="TextBox 30" id="30"/>
          <p:cNvSpPr txBox="true"/>
          <p:nvPr/>
        </p:nvSpPr>
        <p:spPr>
          <a:xfrm rot="0">
            <a:off x="9380279" y="5941547"/>
            <a:ext cx="2709833" cy="484899"/>
          </a:xfrm>
          <a:prstGeom prst="rect">
            <a:avLst/>
          </a:prstGeom>
        </p:spPr>
        <p:txBody>
          <a:bodyPr anchor="t" rtlCol="false" tIns="0" lIns="0" bIns="0" rIns="0">
            <a:spAutoFit/>
          </a:bodyPr>
          <a:lstStyle/>
          <a:p>
            <a:pPr algn="ctr">
              <a:lnSpc>
                <a:spcPts val="4073"/>
              </a:lnSpc>
            </a:pPr>
            <a:r>
              <a:rPr lang="en-US" sz="2951" spc="289">
                <a:solidFill>
                  <a:srgbClr val="231F20"/>
                </a:solidFill>
                <a:latin typeface="DM Sans Bold"/>
              </a:rPr>
              <a:t>JEEVANSHU</a:t>
            </a:r>
          </a:p>
        </p:txBody>
      </p:sp>
      <p:sp>
        <p:nvSpPr>
          <p:cNvPr name="TextBox 31" id="31"/>
          <p:cNvSpPr txBox="true"/>
          <p:nvPr/>
        </p:nvSpPr>
        <p:spPr>
          <a:xfrm rot="0">
            <a:off x="12870836" y="5942960"/>
            <a:ext cx="2709833" cy="999170"/>
          </a:xfrm>
          <a:prstGeom prst="rect">
            <a:avLst/>
          </a:prstGeom>
        </p:spPr>
        <p:txBody>
          <a:bodyPr anchor="t" rtlCol="false" tIns="0" lIns="0" bIns="0" rIns="0">
            <a:spAutoFit/>
          </a:bodyPr>
          <a:lstStyle/>
          <a:p>
            <a:pPr algn="ctr">
              <a:lnSpc>
                <a:spcPts val="4073"/>
              </a:lnSpc>
            </a:pPr>
            <a:r>
              <a:rPr lang="en-US" sz="2951" spc="289">
                <a:solidFill>
                  <a:srgbClr val="231F20"/>
                </a:solidFill>
                <a:latin typeface="DM Sans Bold"/>
              </a:rPr>
              <a:t>JAPJEET SINGH</a:t>
            </a:r>
          </a:p>
        </p:txBody>
      </p:sp>
      <p:sp>
        <p:nvSpPr>
          <p:cNvPr name="Freeform 32" id="32"/>
          <p:cNvSpPr/>
          <p:nvPr/>
        </p:nvSpPr>
        <p:spPr>
          <a:xfrm flipH="false" flipV="false" rot="-10799999">
            <a:off x="-2729621" y="-7074240"/>
            <a:ext cx="7835077" cy="10939025"/>
          </a:xfrm>
          <a:custGeom>
            <a:avLst/>
            <a:gdLst/>
            <a:ahLst/>
            <a:cxnLst/>
            <a:rect r="r" b="b" t="t" l="l"/>
            <a:pathLst>
              <a:path h="10939025" w="7835077">
                <a:moveTo>
                  <a:pt x="0" y="0"/>
                </a:moveTo>
                <a:lnTo>
                  <a:pt x="7835076" y="0"/>
                </a:lnTo>
                <a:lnTo>
                  <a:pt x="7835076" y="10939026"/>
                </a:lnTo>
                <a:lnTo>
                  <a:pt x="0" y="109390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33" id="33"/>
          <p:cNvSpPr txBox="true"/>
          <p:nvPr/>
        </p:nvSpPr>
        <p:spPr>
          <a:xfrm rot="0">
            <a:off x="12374098" y="6913555"/>
            <a:ext cx="3204526" cy="305615"/>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rPr>
              <a:t>E22CSEU0767</a:t>
            </a:r>
          </a:p>
        </p:txBody>
      </p:sp>
      <p:sp>
        <p:nvSpPr>
          <p:cNvPr name="TextBox 34" id="34"/>
          <p:cNvSpPr txBox="true"/>
          <p:nvPr/>
        </p:nvSpPr>
        <p:spPr>
          <a:xfrm rot="0">
            <a:off x="2889207" y="326812"/>
            <a:ext cx="10811688" cy="1270426"/>
          </a:xfrm>
          <a:prstGeom prst="rect">
            <a:avLst/>
          </a:prstGeom>
        </p:spPr>
        <p:txBody>
          <a:bodyPr anchor="t" rtlCol="false" tIns="0" lIns="0" bIns="0" rIns="0">
            <a:spAutoFit/>
          </a:bodyPr>
          <a:lstStyle/>
          <a:p>
            <a:pPr algn="ctr" marL="0" indent="0" lvl="0">
              <a:lnSpc>
                <a:spcPts val="10333"/>
              </a:lnSpc>
              <a:spcBef>
                <a:spcPct val="0"/>
              </a:spcBef>
            </a:pPr>
            <a:r>
              <a:rPr lang="en-US" sz="7488" spc="733">
                <a:solidFill>
                  <a:srgbClr val="231F20"/>
                </a:solidFill>
                <a:latin typeface="Oswald Bold"/>
              </a:rPr>
              <a:t>OUR TEAM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203215" y="7962246"/>
            <a:ext cx="4876482" cy="516424"/>
          </a:xfrm>
          <a:custGeom>
            <a:avLst/>
            <a:gdLst/>
            <a:ahLst/>
            <a:cxnLst/>
            <a:rect r="r" b="b" t="t" l="l"/>
            <a:pathLst>
              <a:path h="516424" w="4876482">
                <a:moveTo>
                  <a:pt x="0" y="0"/>
                </a:moveTo>
                <a:lnTo>
                  <a:pt x="4876483" y="0"/>
                </a:lnTo>
                <a:lnTo>
                  <a:pt x="4876483" y="516423"/>
                </a:lnTo>
                <a:lnTo>
                  <a:pt x="0" y="516423"/>
                </a:lnTo>
                <a:lnTo>
                  <a:pt x="0" y="0"/>
                </a:lnTo>
                <a:close/>
              </a:path>
            </a:pathLst>
          </a:custGeom>
          <a:blipFill>
            <a:blip r:embed="rId5"/>
            <a:stretch>
              <a:fillRect l="0" t="-86495" r="0" b="0"/>
            </a:stretch>
          </a:blipFill>
        </p:spPr>
      </p:sp>
      <p:sp>
        <p:nvSpPr>
          <p:cNvPr name="Freeform 5" id="5"/>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4318568" y="1162050"/>
            <a:ext cx="9650864" cy="1382617"/>
          </a:xfrm>
          <a:prstGeom prst="rect">
            <a:avLst/>
          </a:prstGeom>
        </p:spPr>
        <p:txBody>
          <a:bodyPr anchor="t" rtlCol="false" tIns="0" lIns="0" bIns="0" rIns="0">
            <a:spAutoFit/>
          </a:bodyPr>
          <a:lstStyle/>
          <a:p>
            <a:pPr marL="0" indent="0" lvl="0">
              <a:lnSpc>
                <a:spcPts val="10447"/>
              </a:lnSpc>
            </a:pPr>
            <a:r>
              <a:rPr lang="en-US" sz="9950" spc="975">
                <a:solidFill>
                  <a:srgbClr val="231F20"/>
                </a:solidFill>
                <a:latin typeface="Oswald Bold"/>
              </a:rPr>
              <a:t>INTRODUCTION</a:t>
            </a:r>
          </a:p>
        </p:txBody>
      </p:sp>
      <p:sp>
        <p:nvSpPr>
          <p:cNvPr name="TextBox 7" id="7"/>
          <p:cNvSpPr txBox="true"/>
          <p:nvPr/>
        </p:nvSpPr>
        <p:spPr>
          <a:xfrm rot="0">
            <a:off x="2008951" y="3727948"/>
            <a:ext cx="10021237" cy="5059395"/>
          </a:xfrm>
          <a:prstGeom prst="rect">
            <a:avLst/>
          </a:prstGeom>
        </p:spPr>
        <p:txBody>
          <a:bodyPr anchor="t" rtlCol="false" tIns="0" lIns="0" bIns="0" rIns="0">
            <a:spAutoFit/>
          </a:bodyPr>
          <a:lstStyle/>
          <a:p>
            <a:pPr marL="804118" indent="-402059" lvl="1">
              <a:lnSpc>
                <a:spcPts val="5139"/>
              </a:lnSpc>
              <a:buFont typeface="Arial"/>
              <a:buChar char="•"/>
            </a:pPr>
            <a:r>
              <a:rPr lang="en-US" sz="3724" spc="365">
                <a:solidFill>
                  <a:srgbClr val="231F20"/>
                </a:solidFill>
                <a:latin typeface="DM Sans"/>
              </a:rPr>
              <a:t>The primary aim is to utilize logistic regression as a predictive tool for the classification of breast cancer cases.</a:t>
            </a:r>
          </a:p>
          <a:p>
            <a:pPr marL="804118" indent="-402059" lvl="1">
              <a:lnSpc>
                <a:spcPts val="5139"/>
              </a:lnSpc>
              <a:buFont typeface="Arial"/>
              <a:buChar char="•"/>
            </a:pPr>
            <a:r>
              <a:rPr lang="en-US" sz="3724" spc="365">
                <a:solidFill>
                  <a:srgbClr val="231F20"/>
                </a:solidFill>
                <a:latin typeface="DM Sans"/>
              </a:rPr>
              <a:t>Develop a reliable and interpretable model that can assist in early detection and diagnosis.</a:t>
            </a:r>
          </a:p>
        </p:txBody>
      </p:sp>
      <p:sp>
        <p:nvSpPr>
          <p:cNvPr name="TextBox 8" id="8"/>
          <p:cNvSpPr txBox="true"/>
          <p:nvPr/>
        </p:nvSpPr>
        <p:spPr>
          <a:xfrm rot="0">
            <a:off x="8498723" y="6552336"/>
            <a:ext cx="4135657" cy="694164"/>
          </a:xfrm>
          <a:prstGeom prst="rect">
            <a:avLst/>
          </a:prstGeom>
        </p:spPr>
        <p:txBody>
          <a:bodyPr anchor="t" rtlCol="false" tIns="0" lIns="0" bIns="0" rIns="0">
            <a:spAutoFit/>
          </a:bodyPr>
          <a:lstStyle/>
          <a:p>
            <a:pPr algn="ctr">
              <a:lnSpc>
                <a:spcPts val="5632"/>
              </a:lnSpc>
            </a:pPr>
            <a:r>
              <a:rPr lang="en-US" sz="4081" spc="399">
                <a:solidFill>
                  <a:srgbClr val="FDFBFB"/>
                </a:solidFill>
                <a:latin typeface="DM Sans Bold"/>
              </a:rPr>
              <a:t>CUSTOMERS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473278" y="341832"/>
            <a:ext cx="12057353" cy="1702517"/>
          </a:xfrm>
          <a:prstGeom prst="rect">
            <a:avLst/>
          </a:prstGeom>
        </p:spPr>
        <p:txBody>
          <a:bodyPr anchor="t" rtlCol="false" tIns="0" lIns="0" bIns="0" rIns="0">
            <a:spAutoFit/>
          </a:bodyPr>
          <a:lstStyle/>
          <a:p>
            <a:pPr>
              <a:lnSpc>
                <a:spcPts val="13948"/>
              </a:lnSpc>
            </a:pPr>
            <a:r>
              <a:rPr lang="en-US" sz="10107" spc="990">
                <a:solidFill>
                  <a:srgbClr val="FFFFFF"/>
                </a:solidFill>
                <a:latin typeface="Oswald Bold"/>
              </a:rPr>
              <a:t>ABSTRACT</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946438" y="2599263"/>
            <a:ext cx="13673651" cy="5659392"/>
          </a:xfrm>
          <a:prstGeom prst="rect">
            <a:avLst/>
          </a:prstGeom>
        </p:spPr>
        <p:txBody>
          <a:bodyPr anchor="t" rtlCol="false" tIns="0" lIns="0" bIns="0" rIns="0">
            <a:spAutoFit/>
          </a:bodyPr>
          <a:lstStyle/>
          <a:p>
            <a:pPr>
              <a:lnSpc>
                <a:spcPts val="4993"/>
              </a:lnSpc>
            </a:pPr>
          </a:p>
          <a:p>
            <a:pPr>
              <a:lnSpc>
                <a:spcPts val="4993"/>
              </a:lnSpc>
            </a:pPr>
            <a:r>
              <a:rPr lang="en-US" sz="3618" spc="354">
                <a:solidFill>
                  <a:srgbClr val="F5FFF5"/>
                </a:solidFill>
                <a:latin typeface="DM Sans"/>
              </a:rPr>
              <a:t>- A study on breast cancer diagnosis using Logistic Regression.</a:t>
            </a:r>
          </a:p>
          <a:p>
            <a:pPr>
              <a:lnSpc>
                <a:spcPts val="4993"/>
              </a:lnSpc>
            </a:pPr>
            <a:r>
              <a:rPr lang="en-US" sz="3618" spc="354">
                <a:solidFill>
                  <a:srgbClr val="F5FFF5"/>
                </a:solidFill>
                <a:latin typeface="DM Sans"/>
              </a:rPr>
              <a:t>-  Evaluation of model performance through   Confusion Matrix and ROC Curve.</a:t>
            </a:r>
          </a:p>
          <a:p>
            <a:pPr>
              <a:lnSpc>
                <a:spcPts val="4993"/>
              </a:lnSpc>
            </a:pPr>
            <a:r>
              <a:rPr lang="en-US" sz="3618" spc="354">
                <a:solidFill>
                  <a:srgbClr val="F5FFF5"/>
                </a:solidFill>
                <a:latin typeface="DM Sans"/>
              </a:rPr>
              <a:t>-  Precision-Recall analysis for detailed evaluation.</a:t>
            </a:r>
          </a:p>
          <a:p>
            <a:pPr>
              <a:lnSpc>
                <a:spcPts val="4993"/>
              </a:lnSpc>
            </a:pPr>
            <a:r>
              <a:rPr lang="en-US" sz="3618" spc="354">
                <a:solidFill>
                  <a:srgbClr val="F5FFF5"/>
                </a:solidFill>
                <a:latin typeface="DM Sans"/>
              </a:rPr>
              <a:t>-  Cross-validation for assessing model accuracy.</a:t>
            </a:r>
          </a:p>
          <a:p>
            <a:pPr>
              <a:lnSpc>
                <a:spcPts val="4993"/>
              </a:lnSpc>
            </a:pPr>
          </a:p>
          <a:p>
            <a:pPr algn="l">
              <a:lnSpc>
                <a:spcPts val="4993"/>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286159" y="3604479"/>
            <a:ext cx="1929589" cy="4771577"/>
            <a:chOff x="0" y="0"/>
            <a:chExt cx="508205" cy="1256712"/>
          </a:xfrm>
        </p:grpSpPr>
        <p:sp>
          <p:nvSpPr>
            <p:cNvPr name="Freeform 4" id="4"/>
            <p:cNvSpPr/>
            <p:nvPr/>
          </p:nvSpPr>
          <p:spPr>
            <a:xfrm flipH="false" flipV="false" rot="0">
              <a:off x="0" y="0"/>
              <a:ext cx="508205" cy="1256712"/>
            </a:xfrm>
            <a:custGeom>
              <a:avLst/>
              <a:gdLst/>
              <a:ahLst/>
              <a:cxnLst/>
              <a:rect r="r" b="b" t="t" l="l"/>
              <a:pathLst>
                <a:path h="1256712" w="508205">
                  <a:moveTo>
                    <a:pt x="0" y="0"/>
                  </a:moveTo>
                  <a:lnTo>
                    <a:pt x="508205" y="0"/>
                  </a:lnTo>
                  <a:lnTo>
                    <a:pt x="508205" y="1256712"/>
                  </a:lnTo>
                  <a:lnTo>
                    <a:pt x="0" y="1256712"/>
                  </a:lnTo>
                  <a:close/>
                </a:path>
              </a:pathLst>
            </a:custGeom>
            <a:solidFill>
              <a:srgbClr val="CCCCCC"/>
            </a:solidFill>
          </p:spPr>
        </p:sp>
        <p:sp>
          <p:nvSpPr>
            <p:cNvPr name="TextBox 5" id="5"/>
            <p:cNvSpPr txBox="true"/>
            <p:nvPr/>
          </p:nvSpPr>
          <p:spPr>
            <a:xfrm>
              <a:off x="0" y="-19050"/>
              <a:ext cx="508205" cy="1275762"/>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857960" y="945226"/>
            <a:ext cx="16230600" cy="1716278"/>
          </a:xfrm>
          <a:prstGeom prst="rect">
            <a:avLst/>
          </a:prstGeom>
        </p:spPr>
        <p:txBody>
          <a:bodyPr anchor="t" rtlCol="false" tIns="0" lIns="0" bIns="0" rIns="0">
            <a:spAutoFit/>
          </a:bodyPr>
          <a:lstStyle/>
          <a:p>
            <a:pPr algn="ctr">
              <a:lnSpc>
                <a:spcPts val="13774"/>
              </a:lnSpc>
            </a:pPr>
            <a:r>
              <a:rPr lang="en-US" sz="9981" spc="978">
                <a:solidFill>
                  <a:srgbClr val="231F20"/>
                </a:solidFill>
                <a:latin typeface="Bebas Neue Bold"/>
              </a:rPr>
              <a:t>METHODS OR ALGORITHM USED</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4975243" y="402230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01</a:t>
            </a:r>
          </a:p>
        </p:txBody>
      </p:sp>
      <p:sp>
        <p:nvSpPr>
          <p:cNvPr name="TextBox 9" id="9"/>
          <p:cNvSpPr txBox="true"/>
          <p:nvPr/>
        </p:nvSpPr>
        <p:spPr>
          <a:xfrm rot="0">
            <a:off x="4975243" y="4900480"/>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02</a:t>
            </a:r>
          </a:p>
        </p:txBody>
      </p:sp>
      <p:sp>
        <p:nvSpPr>
          <p:cNvPr name="TextBox 10" id="10"/>
          <p:cNvSpPr txBox="true"/>
          <p:nvPr/>
        </p:nvSpPr>
        <p:spPr>
          <a:xfrm rot="0">
            <a:off x="4975243" y="5631837"/>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03</a:t>
            </a:r>
          </a:p>
        </p:txBody>
      </p:sp>
      <p:sp>
        <p:nvSpPr>
          <p:cNvPr name="TextBox 11" id="11"/>
          <p:cNvSpPr txBox="true"/>
          <p:nvPr/>
        </p:nvSpPr>
        <p:spPr>
          <a:xfrm rot="0">
            <a:off x="4975243" y="640383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04</a:t>
            </a:r>
          </a:p>
        </p:txBody>
      </p:sp>
      <p:sp>
        <p:nvSpPr>
          <p:cNvPr name="TextBox 12" id="12"/>
          <p:cNvSpPr txBox="true"/>
          <p:nvPr/>
        </p:nvSpPr>
        <p:spPr>
          <a:xfrm rot="0">
            <a:off x="4975243" y="728013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05</a:t>
            </a:r>
          </a:p>
        </p:txBody>
      </p:sp>
      <p:sp>
        <p:nvSpPr>
          <p:cNvPr name="TextBox 13" id="13"/>
          <p:cNvSpPr txBox="true"/>
          <p:nvPr/>
        </p:nvSpPr>
        <p:spPr>
          <a:xfrm rot="0">
            <a:off x="6607430" y="4127355"/>
            <a:ext cx="6076629"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LOGISTIC REGRESSION</a:t>
            </a:r>
          </a:p>
        </p:txBody>
      </p:sp>
      <p:sp>
        <p:nvSpPr>
          <p:cNvPr name="TextBox 14" id="14"/>
          <p:cNvSpPr txBox="true"/>
          <p:nvPr/>
        </p:nvSpPr>
        <p:spPr>
          <a:xfrm rot="0">
            <a:off x="6607430" y="5047445"/>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CONFUSION MATIX</a:t>
            </a:r>
          </a:p>
        </p:txBody>
      </p:sp>
      <p:sp>
        <p:nvSpPr>
          <p:cNvPr name="TextBox 15" id="15"/>
          <p:cNvSpPr txBox="true"/>
          <p:nvPr/>
        </p:nvSpPr>
        <p:spPr>
          <a:xfrm rot="0">
            <a:off x="6607430" y="5841663"/>
            <a:ext cx="6076629" cy="85669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K-FOLD CROSS VALIDATION</a:t>
            </a:r>
          </a:p>
          <a:p>
            <a:pPr algn="l" marL="0" indent="0" lvl="0">
              <a:lnSpc>
                <a:spcPts val="3483"/>
              </a:lnSpc>
              <a:spcBef>
                <a:spcPct val="0"/>
              </a:spcBef>
            </a:pPr>
          </a:p>
        </p:txBody>
      </p:sp>
      <p:sp>
        <p:nvSpPr>
          <p:cNvPr name="TextBox 16" id="16"/>
          <p:cNvSpPr txBox="true"/>
          <p:nvPr/>
        </p:nvSpPr>
        <p:spPr>
          <a:xfrm rot="0">
            <a:off x="6607430" y="6642507"/>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RECIEVER OPERATIONAL CURVE</a:t>
            </a:r>
          </a:p>
        </p:txBody>
      </p:sp>
      <p:sp>
        <p:nvSpPr>
          <p:cNvPr name="TextBox 17" id="17"/>
          <p:cNvSpPr txBox="true"/>
          <p:nvPr/>
        </p:nvSpPr>
        <p:spPr>
          <a:xfrm rot="0">
            <a:off x="6607430" y="7434884"/>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PRECISION -RECALL CURVE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5307472" y="6672678"/>
            <a:ext cx="7673056" cy="7673056"/>
          </a:xfrm>
          <a:custGeom>
            <a:avLst/>
            <a:gdLst/>
            <a:ahLst/>
            <a:cxnLst/>
            <a:rect r="r" b="b" t="t" l="l"/>
            <a:pathLst>
              <a:path h="7673056" w="7673056">
                <a:moveTo>
                  <a:pt x="0" y="0"/>
                </a:moveTo>
                <a:lnTo>
                  <a:pt x="7673056" y="0"/>
                </a:lnTo>
                <a:lnTo>
                  <a:pt x="7673056" y="7673056"/>
                </a:lnTo>
                <a:lnTo>
                  <a:pt x="0" y="76730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024816" y="5501099"/>
            <a:ext cx="2238367" cy="2238367"/>
          </a:xfrm>
          <a:custGeom>
            <a:avLst/>
            <a:gdLst/>
            <a:ahLst/>
            <a:cxnLst/>
            <a:rect r="r" b="b" t="t" l="l"/>
            <a:pathLst>
              <a:path h="2238367" w="2238367">
                <a:moveTo>
                  <a:pt x="0" y="0"/>
                </a:moveTo>
                <a:lnTo>
                  <a:pt x="2238368" y="0"/>
                </a:lnTo>
                <a:lnTo>
                  <a:pt x="2238368"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1539534" y="7377531"/>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4510099" y="7377531"/>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4994936"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0" id="10"/>
          <p:cNvGrpSpPr/>
          <p:nvPr/>
        </p:nvGrpSpPr>
        <p:grpSpPr>
          <a:xfrm rot="0">
            <a:off x="3257935" y="1776246"/>
            <a:ext cx="3474003" cy="647719"/>
            <a:chOff x="0" y="0"/>
            <a:chExt cx="914964" cy="170593"/>
          </a:xfrm>
        </p:grpSpPr>
        <p:sp>
          <p:nvSpPr>
            <p:cNvPr name="Freeform 11" id="11"/>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2" id="12"/>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ea typeface="DM Sans Bold"/>
                </a:rPr>
                <a:t>Objective n° 1</a:t>
              </a:r>
            </a:p>
          </p:txBody>
        </p:sp>
      </p:grpSp>
      <p:sp>
        <p:nvSpPr>
          <p:cNvPr name="TextBox 13" id="13"/>
          <p:cNvSpPr txBox="true"/>
          <p:nvPr/>
        </p:nvSpPr>
        <p:spPr>
          <a:xfrm rot="0">
            <a:off x="3121937" y="391562"/>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GOALS AND OBJECTIVES</a:t>
            </a:r>
          </a:p>
        </p:txBody>
      </p:sp>
      <p:sp>
        <p:nvSpPr>
          <p:cNvPr name="TextBox 14" id="14"/>
          <p:cNvSpPr txBox="true"/>
          <p:nvPr/>
        </p:nvSpPr>
        <p:spPr>
          <a:xfrm rot="0">
            <a:off x="3254212" y="2674652"/>
            <a:ext cx="4226118" cy="4962295"/>
          </a:xfrm>
          <a:prstGeom prst="rect">
            <a:avLst/>
          </a:prstGeom>
        </p:spPr>
        <p:txBody>
          <a:bodyPr anchor="t" rtlCol="false" tIns="0" lIns="0" bIns="0" rIns="0">
            <a:spAutoFit/>
          </a:bodyPr>
          <a:lstStyle/>
          <a:p>
            <a:pPr algn="ctr">
              <a:lnSpc>
                <a:spcPts val="3357"/>
              </a:lnSpc>
            </a:pPr>
            <a:r>
              <a:rPr lang="en-US" sz="2433" spc="238">
                <a:solidFill>
                  <a:srgbClr val="231F20"/>
                </a:solidFill>
                <a:latin typeface="DM Sans Semi-Bold"/>
              </a:rPr>
              <a:t>Project Objective:</a:t>
            </a:r>
          </a:p>
          <a:p>
            <a:pPr algn="ctr" marL="525296" indent="-262648" lvl="1">
              <a:lnSpc>
                <a:spcPts val="3357"/>
              </a:lnSpc>
              <a:buFont typeface="Arial"/>
              <a:buChar char="•"/>
            </a:pPr>
            <a:r>
              <a:rPr lang="en-US" sz="2433" spc="238">
                <a:solidFill>
                  <a:srgbClr val="231F20"/>
                </a:solidFill>
                <a:latin typeface="DM Sans"/>
              </a:rPr>
              <a:t>The project aims to develop a reliable logistic regression model for the accurate classification of breast cancer cases, contributing to improved diagnostic capabilities.</a:t>
            </a:r>
          </a:p>
          <a:p>
            <a:pPr algn="ctr" marL="0" indent="0" lvl="0">
              <a:lnSpc>
                <a:spcPts val="3357"/>
              </a:lnSpc>
              <a:spcBef>
                <a:spcPct val="0"/>
              </a:spcBef>
            </a:pPr>
          </a:p>
        </p:txBody>
      </p:sp>
      <p:grpSp>
        <p:nvGrpSpPr>
          <p:cNvPr name="Group 15" id="15"/>
          <p:cNvGrpSpPr/>
          <p:nvPr/>
        </p:nvGrpSpPr>
        <p:grpSpPr>
          <a:xfrm rot="0">
            <a:off x="11718283" y="2173888"/>
            <a:ext cx="3474003" cy="647719"/>
            <a:chOff x="0" y="0"/>
            <a:chExt cx="914964" cy="170593"/>
          </a:xfrm>
        </p:grpSpPr>
        <p:sp>
          <p:nvSpPr>
            <p:cNvPr name="Freeform 16" id="16"/>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7" id="17"/>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ea typeface="DM Sans Bold"/>
                </a:rPr>
                <a:t>Objective n° 2</a:t>
              </a:r>
            </a:p>
          </p:txBody>
        </p:sp>
      </p:grpSp>
      <p:sp>
        <p:nvSpPr>
          <p:cNvPr name="TextBox 18" id="18"/>
          <p:cNvSpPr txBox="true"/>
          <p:nvPr/>
        </p:nvSpPr>
        <p:spPr>
          <a:xfrm rot="0">
            <a:off x="10236981" y="3216261"/>
            <a:ext cx="7081841" cy="1927239"/>
          </a:xfrm>
          <a:prstGeom prst="rect">
            <a:avLst/>
          </a:prstGeom>
        </p:spPr>
        <p:txBody>
          <a:bodyPr anchor="t" rtlCol="false" tIns="0" lIns="0" bIns="0" rIns="0">
            <a:spAutoFit/>
          </a:bodyPr>
          <a:lstStyle/>
          <a:p>
            <a:pPr algn="ctr" marL="0" indent="0" lvl="0">
              <a:lnSpc>
                <a:spcPts val="3141"/>
              </a:lnSpc>
              <a:spcBef>
                <a:spcPct val="0"/>
              </a:spcBef>
            </a:pPr>
            <a:r>
              <a:rPr lang="en-US" sz="2276" spc="223">
                <a:solidFill>
                  <a:srgbClr val="231F20"/>
                </a:solidFill>
                <a:latin typeface="DM Sans Semi-Bold"/>
              </a:rPr>
              <a:t>Performance Evaluation:</a:t>
            </a:r>
            <a:r>
              <a:rPr lang="en-US" sz="2276" spc="223">
                <a:solidFill>
                  <a:srgbClr val="231F20"/>
                </a:solidFill>
                <a:latin typeface="DM Sans"/>
              </a:rPr>
              <a:t> Assess the model's performance using various metrics such as accuracy, precision, recall using confusion matrix to ensure its reliability and effectiveness.</a:t>
            </a:r>
          </a:p>
        </p:txBody>
      </p:sp>
      <p:sp>
        <p:nvSpPr>
          <p:cNvPr name="Freeform 19" id="19"/>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0" id="20"/>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3894867" y="45401"/>
            <a:ext cx="9815307" cy="2766619"/>
          </a:xfrm>
          <a:prstGeom prst="rect">
            <a:avLst/>
          </a:prstGeom>
        </p:spPr>
        <p:txBody>
          <a:bodyPr anchor="t" rtlCol="false" tIns="0" lIns="0" bIns="0" rIns="0">
            <a:spAutoFit/>
          </a:bodyPr>
          <a:lstStyle/>
          <a:p>
            <a:pPr algn="ctr">
              <a:lnSpc>
                <a:spcPts val="22684"/>
              </a:lnSpc>
            </a:pPr>
            <a:r>
              <a:rPr lang="en-US" sz="16437" spc="1610">
                <a:solidFill>
                  <a:srgbClr val="231F20"/>
                </a:solidFill>
                <a:latin typeface="Oswald Bold"/>
              </a:rPr>
              <a:t>RESULTS</a:t>
            </a:r>
          </a:p>
        </p:txBody>
      </p:sp>
      <p:sp>
        <p:nvSpPr>
          <p:cNvPr name="TextBox 6" id="6"/>
          <p:cNvSpPr txBox="true"/>
          <p:nvPr/>
        </p:nvSpPr>
        <p:spPr>
          <a:xfrm rot="0">
            <a:off x="1004398" y="3011883"/>
            <a:ext cx="16575719" cy="6688123"/>
          </a:xfrm>
          <a:prstGeom prst="rect">
            <a:avLst/>
          </a:prstGeom>
        </p:spPr>
        <p:txBody>
          <a:bodyPr anchor="t" rtlCol="false" tIns="0" lIns="0" bIns="0" rIns="0">
            <a:spAutoFit/>
          </a:bodyPr>
          <a:lstStyle/>
          <a:p>
            <a:pPr algn="ctr">
              <a:lnSpc>
                <a:spcPts val="2780"/>
              </a:lnSpc>
              <a:spcBef>
                <a:spcPct val="0"/>
              </a:spcBef>
            </a:pPr>
            <a:r>
              <a:rPr lang="en-US" sz="2014" spc="197">
                <a:solidFill>
                  <a:srgbClr val="363636"/>
                </a:solidFill>
                <a:latin typeface="DM Sans Bold"/>
              </a:rPr>
              <a:t>1. *MODEL PERFORMANCE*: YOU CAN ASSESS HOW WELL THE LOGISTIC REGRESSION MODEL PERFORMS IN DIAGNOSING BREAST CANCER BASED ON THE DATASET YOU HAVE. THIS INCLUDES METRICS SUCH AS ACCURACY, PRECISION, RECALL USING CONFUSION MATRIX </a:t>
            </a:r>
          </a:p>
          <a:p>
            <a:pPr algn="ctr">
              <a:lnSpc>
                <a:spcPts val="2780"/>
              </a:lnSpc>
              <a:spcBef>
                <a:spcPct val="0"/>
              </a:spcBef>
            </a:pPr>
          </a:p>
          <a:p>
            <a:pPr algn="ctr">
              <a:lnSpc>
                <a:spcPts val="2780"/>
              </a:lnSpc>
              <a:spcBef>
                <a:spcPct val="0"/>
              </a:spcBef>
            </a:pPr>
            <a:r>
              <a:rPr lang="en-US" sz="2014" spc="197">
                <a:solidFill>
                  <a:srgbClr val="363636"/>
                </a:solidFill>
                <a:latin typeface="DM Sans Bold"/>
              </a:rPr>
              <a:t>2. *CONFUSION MATRIX*: BY VISUALIZING THE CONFUSION MATRIX, YOU CAN SEE HOW MANY TRUE POSITIVES, TRUE NEGATIVES, FALSE POSITIVES, AND FALSE NEGATIVES THE MODEL PRODUCED. THIS HELPS IN UNDERSTANDING WHERE THE MODEL MAY BE MAKING ERRORS.</a:t>
            </a:r>
          </a:p>
          <a:p>
            <a:pPr algn="ctr">
              <a:lnSpc>
                <a:spcPts val="2780"/>
              </a:lnSpc>
              <a:spcBef>
                <a:spcPct val="0"/>
              </a:spcBef>
            </a:pPr>
          </a:p>
          <a:p>
            <a:pPr algn="ctr">
              <a:lnSpc>
                <a:spcPts val="2780"/>
              </a:lnSpc>
              <a:spcBef>
                <a:spcPct val="0"/>
              </a:spcBef>
            </a:pPr>
            <a:r>
              <a:rPr lang="en-US" sz="2014" spc="197">
                <a:solidFill>
                  <a:srgbClr val="363636"/>
                </a:solidFill>
                <a:latin typeface="DM Sans Bold"/>
              </a:rPr>
              <a:t>3. *ROC CURVE*: THE ROC CURVE AND AUC (AREA UNDER THE CURVE) PROVIDE A GRAPHICAL REPRESENTATION OF THE MODEL'S ABILITY TO DISTINGUISH BETWEEN POSITIVE AND NEGATIVE CASES. THE AUC VALUE GIVES YOU A SINGLE NUMBER TO SUMMARIZE THIS PERFORMANCE.</a:t>
            </a:r>
          </a:p>
          <a:p>
            <a:pPr algn="ctr">
              <a:lnSpc>
                <a:spcPts val="2780"/>
              </a:lnSpc>
              <a:spcBef>
                <a:spcPct val="0"/>
              </a:spcBef>
            </a:pPr>
          </a:p>
          <a:p>
            <a:pPr algn="ctr">
              <a:lnSpc>
                <a:spcPts val="2780"/>
              </a:lnSpc>
              <a:spcBef>
                <a:spcPct val="0"/>
              </a:spcBef>
            </a:pPr>
            <a:r>
              <a:rPr lang="en-US" sz="2014" spc="197">
                <a:solidFill>
                  <a:srgbClr val="363636"/>
                </a:solidFill>
                <a:latin typeface="DM Sans Bold"/>
              </a:rPr>
              <a:t>4. *PRECISION-RECALL CURVE*: THE PRECISION-RECALL CURVE, ALONG WITH THE AVERAGE PRECISION (AP) SCORE, PROVIDES INSIGHTS INTO HOW WELL THE MODEL PERFORMS, ESPECIALLY IN CASES OF CLASS IMBALANCE. IT HELPS YOU UNDERSTAND TRADE-OFFS BETWEEN PRECISION AND RECALL.</a:t>
            </a:r>
          </a:p>
          <a:p>
            <a:pPr algn="ctr">
              <a:lnSpc>
                <a:spcPts val="2780"/>
              </a:lnSpc>
              <a:spcBef>
                <a:spcPct val="0"/>
              </a:spcBef>
            </a:pPr>
          </a:p>
          <a:p>
            <a:pPr algn="ctr">
              <a:lnSpc>
                <a:spcPts val="2780"/>
              </a:lnSpc>
              <a:spcBef>
                <a:spcPct val="0"/>
              </a:spcBef>
            </a:pPr>
            <a:r>
              <a:rPr lang="en-US" sz="2014" spc="197">
                <a:solidFill>
                  <a:srgbClr val="363636"/>
                </a:solidFill>
                <a:latin typeface="DM Sans Bold"/>
              </a:rPr>
              <a:t>5. *CROSS-VALIDATION RESULTS*: CROSS-VALIDATION RESULTS GIVE YOU AN ESTIMATE OF THE MODEL'S ACCURACY AND ITS VARIABILITY ACROSS DIFFERENT SUBSETS OF THE DATA. THE MEAN ACCURACY AND STANDARD DEVIATION PROVIDE INSIGHTS INTO THE STABILITY OF THE MODEL'S PERFORMANCE.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61733" y="2105045"/>
            <a:ext cx="8097687" cy="3241963"/>
          </a:xfrm>
          <a:prstGeom prst="rect">
            <a:avLst/>
          </a:prstGeom>
        </p:spPr>
        <p:txBody>
          <a:bodyPr anchor="t" rtlCol="false" tIns="0" lIns="0" bIns="0" rIns="0">
            <a:spAutoFit/>
          </a:bodyPr>
          <a:lstStyle/>
          <a:p>
            <a:pPr marL="0" indent="0" lvl="0">
              <a:lnSpc>
                <a:spcPts val="13015"/>
              </a:lnSpc>
              <a:spcBef>
                <a:spcPct val="0"/>
              </a:spcBef>
            </a:pPr>
            <a:r>
              <a:rPr lang="en-US" sz="9431" spc="924">
                <a:solidFill>
                  <a:srgbClr val="231F20"/>
                </a:solidFill>
                <a:latin typeface="Oswald Bold"/>
              </a:rPr>
              <a:t>THANK'S FOR WATCHING</a:t>
            </a:r>
          </a:p>
        </p:txBody>
      </p:sp>
      <p:sp>
        <p:nvSpPr>
          <p:cNvPr name="Freeform 5" id="5"/>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DAFzUvjseUg</dc:identifier>
  <dcterms:modified xsi:type="dcterms:W3CDTF">2011-08-01T06:04:30Z</dcterms:modified>
  <cp:revision>1</cp:revision>
  <dc:title>BREAST CANCER CLASSIFICATION</dc:title>
</cp:coreProperties>
</file>