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1CC80-EB12-4265-ABE1-2E5C058097E3}"/>
              </a:ext>
            </a:extLst>
          </p:cNvPr>
          <p:cNvSpPr>
            <a:spLocks noGrp="1"/>
          </p:cNvSpPr>
          <p:nvPr>
            <p:ph type="ctrTitle"/>
          </p:nvPr>
        </p:nvSpPr>
        <p:spPr>
          <a:xfrm>
            <a:off x="136123" y="1066801"/>
            <a:ext cx="6388963" cy="2191304"/>
          </a:xfrm>
        </p:spPr>
        <p:txBody>
          <a:bodyPr>
            <a:normAutofit fontScale="90000"/>
          </a:bodyPr>
          <a:lstStyle/>
          <a:p>
            <a:pPr algn="l">
              <a:lnSpc>
                <a:spcPts val="6561"/>
              </a:lnSpc>
            </a:pPr>
            <a:r>
              <a:rPr lang="en-US" sz="3600" b="1" kern="0" spc="-157" dirty="0">
                <a:solidFill>
                  <a:srgbClr val="FFFFFF"/>
                </a:solidFill>
                <a:latin typeface="Inter" pitchFamily="34" charset="0"/>
                <a:ea typeface="Inter" pitchFamily="34" charset="-122"/>
              </a:rPr>
              <a:t>Credit Card Fraud Detection</a:t>
            </a:r>
            <a:br>
              <a:rPr lang="en-US" sz="3600" b="1" kern="0" spc="-157" dirty="0">
                <a:solidFill>
                  <a:srgbClr val="FFFFFF"/>
                </a:solidFill>
                <a:latin typeface="Inter" pitchFamily="34" charset="0"/>
                <a:ea typeface="Inter" pitchFamily="34" charset="-122"/>
              </a:rPr>
            </a:br>
            <a:br>
              <a:rPr lang="en-US" sz="3600" b="1" kern="0" spc="-157" dirty="0">
                <a:solidFill>
                  <a:srgbClr val="FFFFFF"/>
                </a:solidFill>
                <a:latin typeface="Inter" pitchFamily="34" charset="0"/>
                <a:ea typeface="Inter" pitchFamily="34" charset="-122"/>
              </a:rPr>
            </a:br>
            <a:endParaRPr lang="en-US" sz="3600" dirty="0"/>
          </a:p>
        </p:txBody>
      </p:sp>
      <p:sp>
        <p:nvSpPr>
          <p:cNvPr id="3" name="Subtitle 2">
            <a:extLst>
              <a:ext uri="{FF2B5EF4-FFF2-40B4-BE49-F238E27FC236}">
                <a16:creationId xmlns:a16="http://schemas.microsoft.com/office/drawing/2014/main" id="{5D7E71F8-8C59-40A7-A82C-C4C650AF6A54}"/>
              </a:ext>
            </a:extLst>
          </p:cNvPr>
          <p:cNvSpPr>
            <a:spLocks noGrp="1"/>
          </p:cNvSpPr>
          <p:nvPr>
            <p:ph type="subTitle" idx="1"/>
          </p:nvPr>
        </p:nvSpPr>
        <p:spPr>
          <a:xfrm>
            <a:off x="0" y="4962779"/>
            <a:ext cx="3675355" cy="1405467"/>
          </a:xfrm>
        </p:spPr>
        <p:txBody>
          <a:bodyPr/>
          <a:lstStyle/>
          <a:p>
            <a:r>
              <a:rPr lang="en-US" dirty="0"/>
              <a:t>From –Deepak Singh Panwar</a:t>
            </a:r>
          </a:p>
        </p:txBody>
      </p:sp>
      <p:pic>
        <p:nvPicPr>
          <p:cNvPr id="4" name="Image 0" descr="preencoded.png">
            <a:extLst>
              <a:ext uri="{FF2B5EF4-FFF2-40B4-BE49-F238E27FC236}">
                <a16:creationId xmlns:a16="http://schemas.microsoft.com/office/drawing/2014/main" id="{A836658E-32FC-42EC-AA15-517947721AF2}"/>
              </a:ext>
            </a:extLst>
          </p:cNvPr>
          <p:cNvPicPr>
            <a:picLocks noChangeAspect="1"/>
          </p:cNvPicPr>
          <p:nvPr/>
        </p:nvPicPr>
        <p:blipFill>
          <a:blip r:embed="rId2"/>
          <a:stretch>
            <a:fillRect/>
          </a:stretch>
        </p:blipFill>
        <p:spPr>
          <a:xfrm>
            <a:off x="5433134" y="56108"/>
            <a:ext cx="6758866" cy="6717554"/>
          </a:xfrm>
          <a:prstGeom prst="rect">
            <a:avLst/>
          </a:prstGeom>
        </p:spPr>
      </p:pic>
    </p:spTree>
    <p:extLst>
      <p:ext uri="{BB962C8B-B14F-4D97-AF65-F5344CB8AC3E}">
        <p14:creationId xmlns:p14="http://schemas.microsoft.com/office/powerpoint/2010/main" val="4069178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D6EB-6A85-45AB-8B9C-CF289ED427FF}"/>
              </a:ext>
            </a:extLst>
          </p:cNvPr>
          <p:cNvSpPr>
            <a:spLocks noGrp="1"/>
          </p:cNvSpPr>
          <p:nvPr>
            <p:ph type="title"/>
          </p:nvPr>
        </p:nvSpPr>
        <p:spPr>
          <a:xfrm>
            <a:off x="685801" y="146316"/>
            <a:ext cx="10131425" cy="1176457"/>
          </a:xfrm>
        </p:spPr>
        <p:txBody>
          <a:bodyPr/>
          <a:lstStyle/>
          <a:p>
            <a:r>
              <a:rPr lang="en-US" dirty="0"/>
              <a:t>Summary to the business</a:t>
            </a:r>
          </a:p>
        </p:txBody>
      </p:sp>
      <p:sp>
        <p:nvSpPr>
          <p:cNvPr id="5" name="Content Placeholder 2">
            <a:extLst>
              <a:ext uri="{FF2B5EF4-FFF2-40B4-BE49-F238E27FC236}">
                <a16:creationId xmlns:a16="http://schemas.microsoft.com/office/drawing/2014/main" id="{D93D3BA7-4023-40BE-BA0B-2B1F9A8BEBF6}"/>
              </a:ext>
            </a:extLst>
          </p:cNvPr>
          <p:cNvSpPr>
            <a:spLocks noGrp="1"/>
          </p:cNvSpPr>
          <p:nvPr>
            <p:ph idx="1"/>
          </p:nvPr>
        </p:nvSpPr>
        <p:spPr>
          <a:xfrm>
            <a:off x="79899" y="1083076"/>
            <a:ext cx="12011487" cy="5628608"/>
          </a:xfrm>
        </p:spPr>
        <p:txBody>
          <a:bodyPr>
            <a:noAutofit/>
          </a:bodyPr>
          <a:lstStyle/>
          <a:p>
            <a:r>
              <a:rPr lang="en-US" dirty="0"/>
              <a:t>For banks with smaller average transaction value, we would want high precision because we only want to label relevant transactions as fraudulent. For every transaction that is flagged as fraudulent, we can add the human element to verify whether the transaction was done by calling the customer. However, when precision is low, such tasks are a burden because the human element has to be increased.</a:t>
            </a:r>
          </a:p>
          <a:p>
            <a:endParaRPr lang="en-US" dirty="0"/>
          </a:p>
          <a:p>
            <a:r>
              <a:rPr lang="en-US" dirty="0"/>
              <a:t>For banks having a larger transaction value, if the recall is low, i.e., it is unable to detect transactions that are labelled as non-fraudulent. So we have to consider the losses if the missed transaction was a high-value fraudulent one.</a:t>
            </a:r>
          </a:p>
          <a:p>
            <a:endParaRPr lang="en-US" dirty="0"/>
          </a:p>
          <a:p>
            <a:r>
              <a:rPr lang="en-US" dirty="0"/>
              <a:t>So here, to save the banks from high-value fraudulent transactions, we have to focus on a high recall in order to detect actual fraudulent transactions.</a:t>
            </a:r>
          </a:p>
          <a:p>
            <a:endParaRPr lang="en-US" dirty="0"/>
          </a:p>
          <a:p>
            <a:r>
              <a:rPr lang="en-US" dirty="0"/>
              <a:t>After performing several models, we have seen that in the balanced dataset with SMOTE technique the simplest Logistic regression model has good ROC score and also high Recall. Hence, we can go with the logistic model here. It is also easier to interpret and explain to the business.</a:t>
            </a:r>
          </a:p>
        </p:txBody>
      </p:sp>
    </p:spTree>
    <p:extLst>
      <p:ext uri="{BB962C8B-B14F-4D97-AF65-F5344CB8AC3E}">
        <p14:creationId xmlns:p14="http://schemas.microsoft.com/office/powerpoint/2010/main" val="266081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22B6-D027-40AC-AB5E-D96F7CB416F8}"/>
              </a:ext>
            </a:extLst>
          </p:cNvPr>
          <p:cNvSpPr>
            <a:spLocks noGrp="1"/>
          </p:cNvSpPr>
          <p:nvPr>
            <p:ph type="title"/>
          </p:nvPr>
        </p:nvSpPr>
        <p:spPr>
          <a:xfrm>
            <a:off x="295183" y="131685"/>
            <a:ext cx="10131425" cy="935115"/>
          </a:xfrm>
        </p:spPr>
        <p:txBody>
          <a:bodyPr>
            <a:normAutofit fontScale="90000"/>
          </a:bodyPr>
          <a:lstStyle/>
          <a:p>
            <a:br>
              <a:rPr lang="en-US" dirty="0"/>
            </a:br>
            <a:r>
              <a:rPr lang="en-US" dirty="0"/>
              <a:t> </a:t>
            </a:r>
            <a:r>
              <a:rPr lang="en-US" b="1" dirty="0"/>
              <a:t>Solution approach </a:t>
            </a:r>
            <a:endParaRPr lang="en-US" dirty="0"/>
          </a:p>
        </p:txBody>
      </p:sp>
      <p:sp>
        <p:nvSpPr>
          <p:cNvPr id="5" name="Content Placeholder 4">
            <a:extLst>
              <a:ext uri="{FF2B5EF4-FFF2-40B4-BE49-F238E27FC236}">
                <a16:creationId xmlns:a16="http://schemas.microsoft.com/office/drawing/2014/main" id="{4A485EAF-8F38-4BFD-86CB-7E3231C0279B}"/>
              </a:ext>
            </a:extLst>
          </p:cNvPr>
          <p:cNvSpPr>
            <a:spLocks noGrp="1"/>
          </p:cNvSpPr>
          <p:nvPr>
            <p:ph idx="1"/>
          </p:nvPr>
        </p:nvSpPr>
        <p:spPr>
          <a:xfrm>
            <a:off x="115410" y="1252615"/>
            <a:ext cx="11949343" cy="5473700"/>
          </a:xfrm>
        </p:spPr>
        <p:txBody>
          <a:bodyPr>
            <a:normAutofit fontScale="70000" lnSpcReduction="20000"/>
          </a:bodyPr>
          <a:lstStyle/>
          <a:p>
            <a:pPr marL="0" indent="0">
              <a:buNone/>
            </a:pPr>
            <a:r>
              <a:rPr lang="en-US" dirty="0"/>
              <a:t>1. Data understanding and exploring </a:t>
            </a:r>
          </a:p>
          <a:p>
            <a:pPr marL="0" indent="0">
              <a:buNone/>
            </a:pPr>
            <a:r>
              <a:rPr lang="en-US" dirty="0"/>
              <a:t>2. Data cleaning </a:t>
            </a:r>
          </a:p>
          <a:p>
            <a:pPr marL="0" indent="0">
              <a:buNone/>
            </a:pPr>
            <a:r>
              <a:rPr lang="en-US" dirty="0"/>
              <a:t>     • Handling missing values </a:t>
            </a:r>
          </a:p>
          <a:p>
            <a:pPr marL="0" indent="0">
              <a:buNone/>
            </a:pPr>
            <a:r>
              <a:rPr lang="en-US" dirty="0"/>
              <a:t>     • Outliers treatment </a:t>
            </a:r>
          </a:p>
          <a:p>
            <a:pPr marL="0" indent="0">
              <a:buNone/>
            </a:pPr>
            <a:r>
              <a:rPr lang="en-US" dirty="0"/>
              <a:t>3. Exploratory data analysis </a:t>
            </a:r>
          </a:p>
          <a:p>
            <a:pPr marL="0" indent="0">
              <a:buNone/>
            </a:pPr>
            <a:r>
              <a:rPr lang="en-US" dirty="0"/>
              <a:t>     • Univariate analysis </a:t>
            </a:r>
          </a:p>
          <a:p>
            <a:pPr marL="0" indent="0">
              <a:buNone/>
            </a:pPr>
            <a:r>
              <a:rPr lang="en-US" dirty="0"/>
              <a:t>     • Bivariate analysis </a:t>
            </a:r>
          </a:p>
          <a:p>
            <a:pPr marL="0" indent="0">
              <a:buNone/>
            </a:pPr>
            <a:r>
              <a:rPr lang="en-US" dirty="0"/>
              <a:t>4. Prepare the data for modelling </a:t>
            </a:r>
          </a:p>
          <a:p>
            <a:pPr marL="0" indent="0">
              <a:buNone/>
            </a:pPr>
            <a:r>
              <a:rPr lang="en-US" dirty="0"/>
              <a:t>     • Check the skewness of the data and mitigate it for fair analysis </a:t>
            </a:r>
          </a:p>
          <a:p>
            <a:pPr marL="0" indent="0">
              <a:buNone/>
            </a:pPr>
            <a:r>
              <a:rPr lang="en-US" dirty="0"/>
              <a:t>     • Handling data imbalance as we see only 0.172% records are the fraud transactions </a:t>
            </a:r>
          </a:p>
          <a:p>
            <a:pPr marL="0" indent="0">
              <a:buNone/>
            </a:pPr>
            <a:r>
              <a:rPr lang="en-US" dirty="0"/>
              <a:t>5. Split the data into train and test set </a:t>
            </a:r>
          </a:p>
          <a:p>
            <a:pPr marL="0" indent="0">
              <a:buNone/>
            </a:pPr>
            <a:r>
              <a:rPr lang="en-US" dirty="0"/>
              <a:t>     • Scale the data (normalization) </a:t>
            </a:r>
          </a:p>
          <a:p>
            <a:pPr marL="0" indent="0">
              <a:buNone/>
            </a:pPr>
            <a:r>
              <a:rPr lang="en-US" dirty="0"/>
              <a:t>6. Model building </a:t>
            </a:r>
          </a:p>
          <a:p>
            <a:pPr marL="0" indent="0">
              <a:buNone/>
            </a:pPr>
            <a:r>
              <a:rPr lang="en-US" dirty="0"/>
              <a:t>     • Train the model with various algorithm such as Logistic regression, SVM, Decision Tree, Random forest, XGBoost etc. </a:t>
            </a:r>
          </a:p>
          <a:p>
            <a:pPr marL="0" indent="0">
              <a:buNone/>
            </a:pPr>
            <a:r>
              <a:rPr lang="en-US" dirty="0"/>
              <a:t>     • Tune the hyperparameters with Grid Search Cross Validation and find the optimal values of the hyperparameters </a:t>
            </a:r>
          </a:p>
          <a:p>
            <a:pPr marL="0" indent="0">
              <a:buNone/>
            </a:pPr>
            <a:r>
              <a:rPr lang="en-US" dirty="0"/>
              <a:t>7. Model evaluation </a:t>
            </a:r>
          </a:p>
          <a:p>
            <a:pPr marL="0" indent="0">
              <a:buNone/>
            </a:pPr>
            <a:r>
              <a:rPr lang="en-US" dirty="0"/>
              <a:t>      • As we see that the data is heavily imbalanced, Accuracy may not be the correct measure for this particular case </a:t>
            </a:r>
          </a:p>
          <a:p>
            <a:pPr marL="0" indent="0">
              <a:buNone/>
            </a:pPr>
            <a:r>
              <a:rPr lang="en-US" dirty="0"/>
              <a:t>       • We have to look for a balance between Precision and Recall over Accuracy </a:t>
            </a:r>
          </a:p>
          <a:p>
            <a:pPr marL="0" indent="0">
              <a:buNone/>
            </a:pPr>
            <a:r>
              <a:rPr lang="en-US" dirty="0"/>
              <a:t>       • We also have to find out the good ROC score with high TPR and low FPR in order to get the lower number of misclassifications.</a:t>
            </a:r>
          </a:p>
        </p:txBody>
      </p:sp>
    </p:spTree>
    <p:extLst>
      <p:ext uri="{BB962C8B-B14F-4D97-AF65-F5344CB8AC3E}">
        <p14:creationId xmlns:p14="http://schemas.microsoft.com/office/powerpoint/2010/main" val="313741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2360-5918-4C87-B637-1580D7FEEC39}"/>
              </a:ext>
            </a:extLst>
          </p:cNvPr>
          <p:cNvSpPr>
            <a:spLocks noGrp="1"/>
          </p:cNvSpPr>
          <p:nvPr>
            <p:ph type="title"/>
          </p:nvPr>
        </p:nvSpPr>
        <p:spPr>
          <a:xfrm>
            <a:off x="0" y="97655"/>
            <a:ext cx="12103100" cy="745723"/>
          </a:xfrm>
        </p:spPr>
        <p:txBody>
          <a:bodyPr/>
          <a:lstStyle/>
          <a:p>
            <a:r>
              <a:rPr lang="en-US" dirty="0"/>
              <a:t>Exploratory data analysis</a:t>
            </a:r>
          </a:p>
        </p:txBody>
      </p:sp>
      <p:pic>
        <p:nvPicPr>
          <p:cNvPr id="7" name="Content Placeholder 6">
            <a:extLst>
              <a:ext uri="{FF2B5EF4-FFF2-40B4-BE49-F238E27FC236}">
                <a16:creationId xmlns:a16="http://schemas.microsoft.com/office/drawing/2014/main" id="{1CC59722-47C7-4732-A568-E72D0B11BA09}"/>
              </a:ext>
            </a:extLst>
          </p:cNvPr>
          <p:cNvPicPr>
            <a:picLocks noGrp="1" noChangeAspect="1"/>
          </p:cNvPicPr>
          <p:nvPr>
            <p:ph sz="half" idx="1"/>
          </p:nvPr>
        </p:nvPicPr>
        <p:blipFill>
          <a:blip r:embed="rId2"/>
          <a:stretch>
            <a:fillRect/>
          </a:stretch>
        </p:blipFill>
        <p:spPr>
          <a:xfrm>
            <a:off x="26787" y="799263"/>
            <a:ext cx="5299846" cy="2578574"/>
          </a:xfrm>
          <a:prstGeom prst="rect">
            <a:avLst/>
          </a:prstGeom>
        </p:spPr>
      </p:pic>
      <p:pic>
        <p:nvPicPr>
          <p:cNvPr id="10" name="Content Placeholder 9">
            <a:extLst>
              <a:ext uri="{FF2B5EF4-FFF2-40B4-BE49-F238E27FC236}">
                <a16:creationId xmlns:a16="http://schemas.microsoft.com/office/drawing/2014/main" id="{329C174C-50D4-4ECC-91E8-530BAEFD6065}"/>
              </a:ext>
            </a:extLst>
          </p:cNvPr>
          <p:cNvPicPr>
            <a:picLocks noGrp="1" noChangeAspect="1"/>
          </p:cNvPicPr>
          <p:nvPr>
            <p:ph sz="half" idx="2"/>
          </p:nvPr>
        </p:nvPicPr>
        <p:blipFill>
          <a:blip r:embed="rId3"/>
          <a:stretch>
            <a:fillRect/>
          </a:stretch>
        </p:blipFill>
        <p:spPr>
          <a:xfrm>
            <a:off x="5530973" y="3600285"/>
            <a:ext cx="6447654" cy="2578575"/>
          </a:xfrm>
          <a:prstGeom prst="rect">
            <a:avLst/>
          </a:prstGeom>
        </p:spPr>
      </p:pic>
      <p:pic>
        <p:nvPicPr>
          <p:cNvPr id="12" name="Picture 11">
            <a:extLst>
              <a:ext uri="{FF2B5EF4-FFF2-40B4-BE49-F238E27FC236}">
                <a16:creationId xmlns:a16="http://schemas.microsoft.com/office/drawing/2014/main" id="{039B2DB3-F8F2-46B3-A644-996F9A3248A1}"/>
              </a:ext>
            </a:extLst>
          </p:cNvPr>
          <p:cNvPicPr>
            <a:picLocks noChangeAspect="1"/>
          </p:cNvPicPr>
          <p:nvPr/>
        </p:nvPicPr>
        <p:blipFill>
          <a:blip r:embed="rId4"/>
          <a:stretch>
            <a:fillRect/>
          </a:stretch>
        </p:blipFill>
        <p:spPr>
          <a:xfrm>
            <a:off x="26787" y="3600286"/>
            <a:ext cx="5424072" cy="2578574"/>
          </a:xfrm>
          <a:prstGeom prst="rect">
            <a:avLst/>
          </a:prstGeom>
        </p:spPr>
      </p:pic>
      <p:sp>
        <p:nvSpPr>
          <p:cNvPr id="13" name="TextBox 12">
            <a:extLst>
              <a:ext uri="{FF2B5EF4-FFF2-40B4-BE49-F238E27FC236}">
                <a16:creationId xmlns:a16="http://schemas.microsoft.com/office/drawing/2014/main" id="{324F8AD6-575D-4F75-A74B-20113D388EC3}"/>
              </a:ext>
            </a:extLst>
          </p:cNvPr>
          <p:cNvSpPr txBox="1"/>
          <p:nvPr/>
        </p:nvSpPr>
        <p:spPr>
          <a:xfrm>
            <a:off x="248575" y="6247689"/>
            <a:ext cx="11649937" cy="461665"/>
          </a:xfrm>
          <a:prstGeom prst="rect">
            <a:avLst/>
          </a:prstGeom>
          <a:noFill/>
        </p:spPr>
        <p:txBody>
          <a:bodyPr wrap="square" rtlCol="0">
            <a:spAutoFit/>
          </a:bodyPr>
          <a:lstStyle/>
          <a:p>
            <a:r>
              <a:rPr lang="en-US" sz="1200" dirty="0"/>
              <a:t>Analysis:</a:t>
            </a:r>
          </a:p>
          <a:p>
            <a:r>
              <a:rPr lang="en-US" sz="1200" dirty="0"/>
              <a:t>We do not see any specific pattern for the fraudulent and non-fraudulent transactions with respect to Time. Hence, we can drop the `Time` column.</a:t>
            </a:r>
          </a:p>
        </p:txBody>
      </p:sp>
      <p:pic>
        <p:nvPicPr>
          <p:cNvPr id="14" name="Picture 13">
            <a:extLst>
              <a:ext uri="{FF2B5EF4-FFF2-40B4-BE49-F238E27FC236}">
                <a16:creationId xmlns:a16="http://schemas.microsoft.com/office/drawing/2014/main" id="{848B326C-2E6D-43A9-A1E1-EA3440053AB8}"/>
              </a:ext>
            </a:extLst>
          </p:cNvPr>
          <p:cNvPicPr>
            <a:picLocks noChangeAspect="1"/>
          </p:cNvPicPr>
          <p:nvPr/>
        </p:nvPicPr>
        <p:blipFill>
          <a:blip r:embed="rId5"/>
          <a:stretch>
            <a:fillRect/>
          </a:stretch>
        </p:blipFill>
        <p:spPr>
          <a:xfrm>
            <a:off x="5677802" y="799263"/>
            <a:ext cx="6300825" cy="2578574"/>
          </a:xfrm>
          <a:prstGeom prst="rect">
            <a:avLst/>
          </a:prstGeom>
        </p:spPr>
      </p:pic>
    </p:spTree>
    <p:extLst>
      <p:ext uri="{BB962C8B-B14F-4D97-AF65-F5344CB8AC3E}">
        <p14:creationId xmlns:p14="http://schemas.microsoft.com/office/powerpoint/2010/main" val="384598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73E1-1A78-4A68-BC21-23F9BE61CF2E}"/>
              </a:ext>
            </a:extLst>
          </p:cNvPr>
          <p:cNvSpPr>
            <a:spLocks noGrp="1"/>
          </p:cNvSpPr>
          <p:nvPr>
            <p:ph type="title"/>
          </p:nvPr>
        </p:nvSpPr>
        <p:spPr>
          <a:xfrm>
            <a:off x="685801" y="609600"/>
            <a:ext cx="10131425" cy="677662"/>
          </a:xfrm>
        </p:spPr>
        <p:txBody>
          <a:bodyPr>
            <a:normAutofit fontScale="90000"/>
          </a:bodyPr>
          <a:lstStyle/>
          <a:p>
            <a:r>
              <a:rPr lang="en-US" dirty="0"/>
              <a:t>Observe the distribution of classes with amount</a:t>
            </a:r>
          </a:p>
        </p:txBody>
      </p:sp>
      <p:pic>
        <p:nvPicPr>
          <p:cNvPr id="3" name="Picture 2">
            <a:extLst>
              <a:ext uri="{FF2B5EF4-FFF2-40B4-BE49-F238E27FC236}">
                <a16:creationId xmlns:a16="http://schemas.microsoft.com/office/drawing/2014/main" id="{28445257-7363-407A-9315-905111E8794B}"/>
              </a:ext>
            </a:extLst>
          </p:cNvPr>
          <p:cNvPicPr>
            <a:picLocks noChangeAspect="1"/>
          </p:cNvPicPr>
          <p:nvPr/>
        </p:nvPicPr>
        <p:blipFill>
          <a:blip r:embed="rId2"/>
          <a:stretch>
            <a:fillRect/>
          </a:stretch>
        </p:blipFill>
        <p:spPr>
          <a:xfrm>
            <a:off x="685801" y="1305017"/>
            <a:ext cx="10526696" cy="4403325"/>
          </a:xfrm>
          <a:prstGeom prst="rect">
            <a:avLst/>
          </a:prstGeom>
        </p:spPr>
      </p:pic>
      <p:sp>
        <p:nvSpPr>
          <p:cNvPr id="4" name="TextBox 3">
            <a:extLst>
              <a:ext uri="{FF2B5EF4-FFF2-40B4-BE49-F238E27FC236}">
                <a16:creationId xmlns:a16="http://schemas.microsoft.com/office/drawing/2014/main" id="{438375D6-618D-4B00-8D65-C59701179513}"/>
              </a:ext>
            </a:extLst>
          </p:cNvPr>
          <p:cNvSpPr txBox="1"/>
          <p:nvPr/>
        </p:nvSpPr>
        <p:spPr>
          <a:xfrm>
            <a:off x="790113" y="5934670"/>
            <a:ext cx="10526696" cy="923330"/>
          </a:xfrm>
          <a:prstGeom prst="rect">
            <a:avLst/>
          </a:prstGeom>
          <a:noFill/>
        </p:spPr>
        <p:txBody>
          <a:bodyPr wrap="square" rtlCol="0">
            <a:spAutoFit/>
          </a:bodyPr>
          <a:lstStyle/>
          <a:p>
            <a:r>
              <a:rPr lang="en-US" dirty="0"/>
              <a:t>Analysis :</a:t>
            </a:r>
          </a:p>
          <a:p>
            <a:r>
              <a:rPr lang="en-US" dirty="0"/>
              <a:t>We can see that the fraudulent transactions are mostly densed in the lower range of amount, whereas the non-fraudulent transactions are spreaded throughout low to high range of amount.</a:t>
            </a:r>
          </a:p>
        </p:txBody>
      </p:sp>
    </p:spTree>
    <p:extLst>
      <p:ext uri="{BB962C8B-B14F-4D97-AF65-F5344CB8AC3E}">
        <p14:creationId xmlns:p14="http://schemas.microsoft.com/office/powerpoint/2010/main" val="161924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44C9E-D369-4D35-94CB-84CE237971F5}"/>
              </a:ext>
            </a:extLst>
          </p:cNvPr>
          <p:cNvSpPr>
            <a:spLocks noGrp="1"/>
          </p:cNvSpPr>
          <p:nvPr>
            <p:ph type="title"/>
          </p:nvPr>
        </p:nvSpPr>
        <p:spPr>
          <a:xfrm>
            <a:off x="632535" y="174594"/>
            <a:ext cx="10131425" cy="544497"/>
          </a:xfrm>
        </p:spPr>
        <p:txBody>
          <a:bodyPr>
            <a:normAutofit fontScale="90000"/>
          </a:bodyPr>
          <a:lstStyle/>
          <a:p>
            <a:r>
              <a:rPr lang="en-US" dirty="0"/>
              <a:t>Mitigate skewness with Power Transformer</a:t>
            </a:r>
          </a:p>
        </p:txBody>
      </p:sp>
      <p:pic>
        <p:nvPicPr>
          <p:cNvPr id="3" name="Picture 2">
            <a:extLst>
              <a:ext uri="{FF2B5EF4-FFF2-40B4-BE49-F238E27FC236}">
                <a16:creationId xmlns:a16="http://schemas.microsoft.com/office/drawing/2014/main" id="{FBFBB1DA-D37E-4AD6-9CF7-380DFC807D24}"/>
              </a:ext>
            </a:extLst>
          </p:cNvPr>
          <p:cNvPicPr>
            <a:picLocks noChangeAspect="1"/>
          </p:cNvPicPr>
          <p:nvPr/>
        </p:nvPicPr>
        <p:blipFill>
          <a:blip r:embed="rId2"/>
          <a:stretch>
            <a:fillRect/>
          </a:stretch>
        </p:blipFill>
        <p:spPr>
          <a:xfrm>
            <a:off x="62144" y="647700"/>
            <a:ext cx="12055875" cy="2106411"/>
          </a:xfrm>
          <a:prstGeom prst="rect">
            <a:avLst/>
          </a:prstGeom>
        </p:spPr>
      </p:pic>
      <p:pic>
        <p:nvPicPr>
          <p:cNvPr id="4" name="Picture 3">
            <a:extLst>
              <a:ext uri="{FF2B5EF4-FFF2-40B4-BE49-F238E27FC236}">
                <a16:creationId xmlns:a16="http://schemas.microsoft.com/office/drawing/2014/main" id="{C8B92A3D-0285-4062-B4EB-7C690F2EA5F8}"/>
              </a:ext>
            </a:extLst>
          </p:cNvPr>
          <p:cNvPicPr>
            <a:picLocks noChangeAspect="1"/>
          </p:cNvPicPr>
          <p:nvPr/>
        </p:nvPicPr>
        <p:blipFill>
          <a:blip r:embed="rId3"/>
          <a:stretch>
            <a:fillRect/>
          </a:stretch>
        </p:blipFill>
        <p:spPr>
          <a:xfrm>
            <a:off x="62144" y="2754111"/>
            <a:ext cx="12055875" cy="2106411"/>
          </a:xfrm>
          <a:prstGeom prst="rect">
            <a:avLst/>
          </a:prstGeom>
        </p:spPr>
      </p:pic>
      <p:sp>
        <p:nvSpPr>
          <p:cNvPr id="5" name="TextBox 4">
            <a:extLst>
              <a:ext uri="{FF2B5EF4-FFF2-40B4-BE49-F238E27FC236}">
                <a16:creationId xmlns:a16="http://schemas.microsoft.com/office/drawing/2014/main" id="{2E02BFF6-9A8D-4EC3-AF1E-F09223827D96}"/>
              </a:ext>
            </a:extLst>
          </p:cNvPr>
          <p:cNvSpPr txBox="1"/>
          <p:nvPr/>
        </p:nvSpPr>
        <p:spPr>
          <a:xfrm>
            <a:off x="390617" y="6414671"/>
            <a:ext cx="11638626" cy="380260"/>
          </a:xfrm>
          <a:prstGeom prst="rect">
            <a:avLst/>
          </a:prstGeom>
          <a:noFill/>
        </p:spPr>
        <p:txBody>
          <a:bodyPr wrap="square" rtlCol="0">
            <a:spAutoFit/>
          </a:bodyPr>
          <a:lstStyle/>
          <a:p>
            <a:r>
              <a:rPr lang="en-US" dirty="0"/>
              <a:t>Analysis: we can see that all the variables are normally distributed after the transformation.</a:t>
            </a:r>
          </a:p>
        </p:txBody>
      </p:sp>
      <p:pic>
        <p:nvPicPr>
          <p:cNvPr id="7" name="Picture 6">
            <a:extLst>
              <a:ext uri="{FF2B5EF4-FFF2-40B4-BE49-F238E27FC236}">
                <a16:creationId xmlns:a16="http://schemas.microsoft.com/office/drawing/2014/main" id="{68FC66DD-7D25-4320-9430-2762AA2E6153}"/>
              </a:ext>
            </a:extLst>
          </p:cNvPr>
          <p:cNvPicPr>
            <a:picLocks noChangeAspect="1"/>
          </p:cNvPicPr>
          <p:nvPr/>
        </p:nvPicPr>
        <p:blipFill>
          <a:blip r:embed="rId4"/>
          <a:stretch>
            <a:fillRect/>
          </a:stretch>
        </p:blipFill>
        <p:spPr>
          <a:xfrm>
            <a:off x="62144" y="4860522"/>
            <a:ext cx="12055875" cy="1554149"/>
          </a:xfrm>
          <a:prstGeom prst="rect">
            <a:avLst/>
          </a:prstGeom>
        </p:spPr>
      </p:pic>
    </p:spTree>
    <p:extLst>
      <p:ext uri="{BB962C8B-B14F-4D97-AF65-F5344CB8AC3E}">
        <p14:creationId xmlns:p14="http://schemas.microsoft.com/office/powerpoint/2010/main" val="123155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CBA6-9FBE-41C9-AF00-1B0DD687E3C4}"/>
              </a:ext>
            </a:extLst>
          </p:cNvPr>
          <p:cNvSpPr>
            <a:spLocks noGrp="1"/>
          </p:cNvSpPr>
          <p:nvPr>
            <p:ph type="title"/>
          </p:nvPr>
        </p:nvSpPr>
        <p:spPr>
          <a:xfrm>
            <a:off x="304061" y="201227"/>
            <a:ext cx="10131425" cy="535619"/>
          </a:xfrm>
        </p:spPr>
        <p:txBody>
          <a:bodyPr>
            <a:normAutofit fontScale="90000"/>
          </a:bodyPr>
          <a:lstStyle/>
          <a:p>
            <a:r>
              <a:rPr lang="en-US" dirty="0"/>
              <a:t>Choosing best model on the imbalanced data</a:t>
            </a:r>
          </a:p>
        </p:txBody>
      </p:sp>
      <p:sp>
        <p:nvSpPr>
          <p:cNvPr id="4" name="TextBox 3">
            <a:extLst>
              <a:ext uri="{FF2B5EF4-FFF2-40B4-BE49-F238E27FC236}">
                <a16:creationId xmlns:a16="http://schemas.microsoft.com/office/drawing/2014/main" id="{E5D56B53-6534-4369-AEE9-E80DE078ECB2}"/>
              </a:ext>
            </a:extLst>
          </p:cNvPr>
          <p:cNvSpPr txBox="1"/>
          <p:nvPr/>
        </p:nvSpPr>
        <p:spPr>
          <a:xfrm>
            <a:off x="304061" y="4802819"/>
            <a:ext cx="10131425" cy="2031325"/>
          </a:xfrm>
          <a:prstGeom prst="rect">
            <a:avLst/>
          </a:prstGeom>
          <a:noFill/>
        </p:spPr>
        <p:txBody>
          <a:bodyPr wrap="square" rtlCol="0">
            <a:spAutoFit/>
          </a:bodyPr>
          <a:lstStyle/>
          <a:p>
            <a:r>
              <a:rPr lang="en-US" sz="1400" dirty="0"/>
              <a:t>We can see that among all the models we tried (Logistic, XGBoost, Decision Tree, and Random Forest), almost all of them have performed well. More specifically Logistic regression and XGBoost performed best in terms of ROC-AUC score.</a:t>
            </a:r>
          </a:p>
          <a:p>
            <a:endParaRPr lang="en-US" sz="1400" dirty="0"/>
          </a:p>
          <a:p>
            <a:r>
              <a:rPr lang="en-US" sz="1400" dirty="0"/>
              <a:t>But as we have to choose one of them, we can go for the best as `XGBoost`, which gives us ROC score of 1.0 on the train data and 0.98 on the test data.</a:t>
            </a:r>
          </a:p>
          <a:p>
            <a:endParaRPr lang="en-US" sz="1400" dirty="0"/>
          </a:p>
          <a:p>
            <a:r>
              <a:rPr lang="en-US" sz="1400" dirty="0"/>
              <a:t>Keep in mind that XGBoost requires more resource utilization than Logistic model. Hence building XGBoost model is more costlier than the Logistic model. But XGBoost having ROC score 0.98, which is 0.01 more than the Logistic model. The 0.01 increase of score may convert into huge amount of saving for the bank.</a:t>
            </a:r>
          </a:p>
        </p:txBody>
      </p:sp>
      <p:pic>
        <p:nvPicPr>
          <p:cNvPr id="5" name="Picture 4">
            <a:extLst>
              <a:ext uri="{FF2B5EF4-FFF2-40B4-BE49-F238E27FC236}">
                <a16:creationId xmlns:a16="http://schemas.microsoft.com/office/drawing/2014/main" id="{FC60F902-8082-4B26-877F-AAF3ABF4D454}"/>
              </a:ext>
            </a:extLst>
          </p:cNvPr>
          <p:cNvPicPr>
            <a:picLocks noChangeAspect="1"/>
          </p:cNvPicPr>
          <p:nvPr/>
        </p:nvPicPr>
        <p:blipFill>
          <a:blip r:embed="rId2"/>
          <a:stretch>
            <a:fillRect/>
          </a:stretch>
        </p:blipFill>
        <p:spPr>
          <a:xfrm>
            <a:off x="412117" y="736846"/>
            <a:ext cx="5419725" cy="3613212"/>
          </a:xfrm>
          <a:prstGeom prst="rect">
            <a:avLst/>
          </a:prstGeom>
        </p:spPr>
      </p:pic>
      <p:pic>
        <p:nvPicPr>
          <p:cNvPr id="6" name="Picture 5">
            <a:extLst>
              <a:ext uri="{FF2B5EF4-FFF2-40B4-BE49-F238E27FC236}">
                <a16:creationId xmlns:a16="http://schemas.microsoft.com/office/drawing/2014/main" id="{2AAF4FAA-5503-4558-B66C-9E4A50B8007B}"/>
              </a:ext>
            </a:extLst>
          </p:cNvPr>
          <p:cNvPicPr>
            <a:picLocks noChangeAspect="1"/>
          </p:cNvPicPr>
          <p:nvPr/>
        </p:nvPicPr>
        <p:blipFill>
          <a:blip r:embed="rId3"/>
          <a:stretch>
            <a:fillRect/>
          </a:stretch>
        </p:blipFill>
        <p:spPr>
          <a:xfrm>
            <a:off x="6096000" y="736846"/>
            <a:ext cx="5591175" cy="3613212"/>
          </a:xfrm>
          <a:prstGeom prst="rect">
            <a:avLst/>
          </a:prstGeom>
        </p:spPr>
      </p:pic>
      <p:sp>
        <p:nvSpPr>
          <p:cNvPr id="7" name="TextBox 6">
            <a:extLst>
              <a:ext uri="{FF2B5EF4-FFF2-40B4-BE49-F238E27FC236}">
                <a16:creationId xmlns:a16="http://schemas.microsoft.com/office/drawing/2014/main" id="{E4C40C53-A7F3-4FDD-858D-70C0844FEAF5}"/>
              </a:ext>
            </a:extLst>
          </p:cNvPr>
          <p:cNvSpPr txBox="1"/>
          <p:nvPr/>
        </p:nvSpPr>
        <p:spPr>
          <a:xfrm>
            <a:off x="1686757" y="4433487"/>
            <a:ext cx="3657600" cy="369332"/>
          </a:xfrm>
          <a:prstGeom prst="rect">
            <a:avLst/>
          </a:prstGeom>
          <a:noFill/>
        </p:spPr>
        <p:txBody>
          <a:bodyPr wrap="square" rtlCol="0">
            <a:spAutoFit/>
          </a:bodyPr>
          <a:lstStyle/>
          <a:p>
            <a:r>
              <a:rPr lang="en-US" dirty="0">
                <a:solidFill>
                  <a:srgbClr val="00B050"/>
                </a:solidFill>
              </a:rPr>
              <a:t>On Train Data using XGBoost</a:t>
            </a:r>
          </a:p>
        </p:txBody>
      </p:sp>
      <p:sp>
        <p:nvSpPr>
          <p:cNvPr id="8" name="Rectangle 7">
            <a:extLst>
              <a:ext uri="{FF2B5EF4-FFF2-40B4-BE49-F238E27FC236}">
                <a16:creationId xmlns:a16="http://schemas.microsoft.com/office/drawing/2014/main" id="{0D211CC0-1C79-41B7-BB5A-4525FE203743}"/>
              </a:ext>
            </a:extLst>
          </p:cNvPr>
          <p:cNvSpPr/>
          <p:nvPr/>
        </p:nvSpPr>
        <p:spPr>
          <a:xfrm>
            <a:off x="7674635" y="4391772"/>
            <a:ext cx="2764475" cy="369332"/>
          </a:xfrm>
          <a:prstGeom prst="rect">
            <a:avLst/>
          </a:prstGeom>
        </p:spPr>
        <p:txBody>
          <a:bodyPr wrap="none">
            <a:spAutoFit/>
          </a:bodyPr>
          <a:lstStyle/>
          <a:p>
            <a:r>
              <a:rPr lang="en-US" dirty="0">
                <a:solidFill>
                  <a:srgbClr val="00B050"/>
                </a:solidFill>
              </a:rPr>
              <a:t>On Test Data using XGBoost</a:t>
            </a:r>
          </a:p>
        </p:txBody>
      </p:sp>
    </p:spTree>
    <p:extLst>
      <p:ext uri="{BB962C8B-B14F-4D97-AF65-F5344CB8AC3E}">
        <p14:creationId xmlns:p14="http://schemas.microsoft.com/office/powerpoint/2010/main" val="1955524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DBE1-7263-4195-8C4B-C84C55959F36}"/>
              </a:ext>
            </a:extLst>
          </p:cNvPr>
          <p:cNvSpPr>
            <a:spLocks noGrp="1"/>
          </p:cNvSpPr>
          <p:nvPr>
            <p:ph type="title"/>
          </p:nvPr>
        </p:nvSpPr>
        <p:spPr>
          <a:xfrm>
            <a:off x="463859" y="121329"/>
            <a:ext cx="10131425" cy="739806"/>
          </a:xfrm>
        </p:spPr>
        <p:txBody>
          <a:bodyPr/>
          <a:lstStyle/>
          <a:p>
            <a:r>
              <a:rPr lang="en-US" dirty="0"/>
              <a:t>Choosing best model on the balanced data</a:t>
            </a:r>
          </a:p>
        </p:txBody>
      </p:sp>
      <p:sp>
        <p:nvSpPr>
          <p:cNvPr id="4" name="TextBox 3">
            <a:extLst>
              <a:ext uri="{FF2B5EF4-FFF2-40B4-BE49-F238E27FC236}">
                <a16:creationId xmlns:a16="http://schemas.microsoft.com/office/drawing/2014/main" id="{1894D963-A625-4745-8182-7C4783DEEB75}"/>
              </a:ext>
            </a:extLst>
          </p:cNvPr>
          <p:cNvSpPr txBox="1"/>
          <p:nvPr/>
        </p:nvSpPr>
        <p:spPr>
          <a:xfrm>
            <a:off x="463859" y="4243681"/>
            <a:ext cx="10733103" cy="2492990"/>
          </a:xfrm>
          <a:prstGeom prst="rect">
            <a:avLst/>
          </a:prstGeom>
          <a:noFill/>
        </p:spPr>
        <p:txBody>
          <a:bodyPr wrap="square" rtlCol="0">
            <a:spAutoFit/>
          </a:bodyPr>
          <a:lstStyle/>
          <a:p>
            <a:r>
              <a:rPr lang="en-US" sz="1200" dirty="0"/>
              <a:t>He we balanced the data with various approach such as Undersampling, Oversampling, SMOTE and Adasyn. With every data balancing technique we built several models such as Logistic, XGBoost, Decision Tree, and Random Forest.</a:t>
            </a:r>
          </a:p>
          <a:p>
            <a:endParaRPr lang="en-US" sz="1200" dirty="0"/>
          </a:p>
          <a:p>
            <a:r>
              <a:rPr lang="en-US" sz="1200" dirty="0"/>
              <a:t>We can see that almost all the models performed more or less good. But we should be interested in the best model.</a:t>
            </a:r>
          </a:p>
          <a:p>
            <a:endParaRPr lang="en-US" sz="1200" dirty="0"/>
          </a:p>
          <a:p>
            <a:r>
              <a:rPr lang="en-US" sz="1200" dirty="0"/>
              <a:t>Though the Undersampling technique models performed well, we should keep mind that by doing the under sampling some information were lost. Hence, it is better not to consider the undersampling models.</a:t>
            </a:r>
          </a:p>
          <a:p>
            <a:endParaRPr lang="en-US" sz="1200" dirty="0"/>
          </a:p>
          <a:p>
            <a:r>
              <a:rPr lang="en-US" sz="1200" dirty="0"/>
              <a:t>Whereas the SMOTE and Adasyn models performed well. Among those models the simplest model Logistic regression has ROC score 0.99 in the train set and 0.97 on the test set. We can consider the Logistic model as the best model to choose because of the easy interpretation of the models and also the resourse requirements to build the model is lesser than the other heavy models such as Random forest or XGBoost.</a:t>
            </a:r>
          </a:p>
          <a:p>
            <a:endParaRPr lang="en-US" sz="1200" dirty="0"/>
          </a:p>
          <a:p>
            <a:r>
              <a:rPr lang="en-US" sz="1200" dirty="0"/>
              <a:t>Hence, we can conclude that the `Logistic regression model with SMOTE` is the best model for its simplicity and less resource requirement.</a:t>
            </a:r>
          </a:p>
        </p:txBody>
      </p:sp>
      <p:pic>
        <p:nvPicPr>
          <p:cNvPr id="8" name="Picture 7">
            <a:extLst>
              <a:ext uri="{FF2B5EF4-FFF2-40B4-BE49-F238E27FC236}">
                <a16:creationId xmlns:a16="http://schemas.microsoft.com/office/drawing/2014/main" id="{6E2DAE9C-5050-488F-9A33-226FD2B90F5D}"/>
              </a:ext>
            </a:extLst>
          </p:cNvPr>
          <p:cNvPicPr>
            <a:picLocks noChangeAspect="1"/>
          </p:cNvPicPr>
          <p:nvPr/>
        </p:nvPicPr>
        <p:blipFill>
          <a:blip r:embed="rId2"/>
          <a:stretch>
            <a:fillRect/>
          </a:stretch>
        </p:blipFill>
        <p:spPr>
          <a:xfrm>
            <a:off x="367313" y="724085"/>
            <a:ext cx="5562600" cy="3128824"/>
          </a:xfrm>
          <a:prstGeom prst="rect">
            <a:avLst/>
          </a:prstGeom>
        </p:spPr>
      </p:pic>
      <p:pic>
        <p:nvPicPr>
          <p:cNvPr id="9" name="Picture 8">
            <a:extLst>
              <a:ext uri="{FF2B5EF4-FFF2-40B4-BE49-F238E27FC236}">
                <a16:creationId xmlns:a16="http://schemas.microsoft.com/office/drawing/2014/main" id="{53CA4D0B-B48E-4E4C-80D6-5AA14817314F}"/>
              </a:ext>
            </a:extLst>
          </p:cNvPr>
          <p:cNvPicPr>
            <a:picLocks noChangeAspect="1"/>
          </p:cNvPicPr>
          <p:nvPr/>
        </p:nvPicPr>
        <p:blipFill>
          <a:blip r:embed="rId3"/>
          <a:stretch>
            <a:fillRect/>
          </a:stretch>
        </p:blipFill>
        <p:spPr>
          <a:xfrm>
            <a:off x="6096000" y="724085"/>
            <a:ext cx="5124450" cy="3128824"/>
          </a:xfrm>
          <a:prstGeom prst="rect">
            <a:avLst/>
          </a:prstGeom>
        </p:spPr>
      </p:pic>
      <p:sp>
        <p:nvSpPr>
          <p:cNvPr id="10" name="Rectangle 9">
            <a:extLst>
              <a:ext uri="{FF2B5EF4-FFF2-40B4-BE49-F238E27FC236}">
                <a16:creationId xmlns:a16="http://schemas.microsoft.com/office/drawing/2014/main" id="{2ECBA332-D394-45EE-B87C-DF12B33AD2A3}"/>
              </a:ext>
            </a:extLst>
          </p:cNvPr>
          <p:cNvSpPr/>
          <p:nvPr/>
        </p:nvSpPr>
        <p:spPr>
          <a:xfrm>
            <a:off x="1868640" y="3934651"/>
            <a:ext cx="3823547" cy="369332"/>
          </a:xfrm>
          <a:prstGeom prst="rect">
            <a:avLst/>
          </a:prstGeom>
        </p:spPr>
        <p:txBody>
          <a:bodyPr wrap="none">
            <a:spAutoFit/>
          </a:bodyPr>
          <a:lstStyle/>
          <a:p>
            <a:r>
              <a:rPr lang="en-US" dirty="0">
                <a:solidFill>
                  <a:srgbClr val="00B050"/>
                </a:solidFill>
              </a:rPr>
              <a:t>On Train Data using Logistic Regression</a:t>
            </a:r>
          </a:p>
        </p:txBody>
      </p:sp>
      <p:sp>
        <p:nvSpPr>
          <p:cNvPr id="11" name="Rectangle 10">
            <a:extLst>
              <a:ext uri="{FF2B5EF4-FFF2-40B4-BE49-F238E27FC236}">
                <a16:creationId xmlns:a16="http://schemas.microsoft.com/office/drawing/2014/main" id="{6CB60A78-D4A8-4329-95C8-7C6CF4B0BBB7}"/>
              </a:ext>
            </a:extLst>
          </p:cNvPr>
          <p:cNvSpPr/>
          <p:nvPr/>
        </p:nvSpPr>
        <p:spPr>
          <a:xfrm>
            <a:off x="7576291" y="3874349"/>
            <a:ext cx="3736151" cy="369332"/>
          </a:xfrm>
          <a:prstGeom prst="rect">
            <a:avLst/>
          </a:prstGeom>
        </p:spPr>
        <p:txBody>
          <a:bodyPr wrap="none">
            <a:spAutoFit/>
          </a:bodyPr>
          <a:lstStyle/>
          <a:p>
            <a:r>
              <a:rPr lang="en-US" dirty="0">
                <a:solidFill>
                  <a:srgbClr val="00B050"/>
                </a:solidFill>
              </a:rPr>
              <a:t>On Test Data using Logistic Regression</a:t>
            </a:r>
          </a:p>
        </p:txBody>
      </p:sp>
    </p:spTree>
    <p:extLst>
      <p:ext uri="{BB962C8B-B14F-4D97-AF65-F5344CB8AC3E}">
        <p14:creationId xmlns:p14="http://schemas.microsoft.com/office/powerpoint/2010/main" val="418286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DC1D8-36CD-49BF-8237-B071E3F319A6}"/>
              </a:ext>
            </a:extLst>
          </p:cNvPr>
          <p:cNvSpPr>
            <a:spLocks noGrp="1"/>
          </p:cNvSpPr>
          <p:nvPr>
            <p:ph type="title"/>
          </p:nvPr>
        </p:nvSpPr>
        <p:spPr>
          <a:xfrm>
            <a:off x="508248" y="236737"/>
            <a:ext cx="10131425" cy="917359"/>
          </a:xfrm>
        </p:spPr>
        <p:txBody>
          <a:bodyPr>
            <a:normAutofit fontScale="90000"/>
          </a:bodyPr>
          <a:lstStyle/>
          <a:p>
            <a:r>
              <a:rPr lang="en-US" dirty="0"/>
              <a:t>Print the FPR,TPR &amp; select the best threshold from the roc curve for the best model</a:t>
            </a:r>
          </a:p>
        </p:txBody>
      </p:sp>
      <p:pic>
        <p:nvPicPr>
          <p:cNvPr id="4" name="Content Placeholder 3">
            <a:extLst>
              <a:ext uri="{FF2B5EF4-FFF2-40B4-BE49-F238E27FC236}">
                <a16:creationId xmlns:a16="http://schemas.microsoft.com/office/drawing/2014/main" id="{B95E018C-0B80-4A1C-8825-4FCD6B5C03A4}"/>
              </a:ext>
            </a:extLst>
          </p:cNvPr>
          <p:cNvPicPr>
            <a:picLocks noGrp="1" noChangeAspect="1"/>
          </p:cNvPicPr>
          <p:nvPr>
            <p:ph idx="1"/>
          </p:nvPr>
        </p:nvPicPr>
        <p:blipFill>
          <a:blip r:embed="rId2"/>
          <a:stretch>
            <a:fillRect/>
          </a:stretch>
        </p:blipFill>
        <p:spPr>
          <a:xfrm>
            <a:off x="597023" y="1500075"/>
            <a:ext cx="11006092" cy="1802417"/>
          </a:xfrm>
          <a:prstGeom prst="rect">
            <a:avLst/>
          </a:prstGeom>
        </p:spPr>
      </p:pic>
      <p:sp>
        <p:nvSpPr>
          <p:cNvPr id="5" name="TextBox 4">
            <a:extLst>
              <a:ext uri="{FF2B5EF4-FFF2-40B4-BE49-F238E27FC236}">
                <a16:creationId xmlns:a16="http://schemas.microsoft.com/office/drawing/2014/main" id="{8ECBD20B-673C-4360-B4E3-77F4E48F973C}"/>
              </a:ext>
            </a:extLst>
          </p:cNvPr>
          <p:cNvSpPr txBox="1"/>
          <p:nvPr/>
        </p:nvSpPr>
        <p:spPr>
          <a:xfrm>
            <a:off x="597024" y="3710866"/>
            <a:ext cx="10935070" cy="646331"/>
          </a:xfrm>
          <a:prstGeom prst="rect">
            <a:avLst/>
          </a:prstGeom>
          <a:noFill/>
        </p:spPr>
        <p:txBody>
          <a:bodyPr wrap="square" rtlCol="0">
            <a:spAutoFit/>
          </a:bodyPr>
          <a:lstStyle/>
          <a:p>
            <a:r>
              <a:rPr lang="en-US" dirty="0"/>
              <a:t>We can see that the threshold is 0.53, for which the TPR is the highest and FPR is the lowest and we got the best ROC score.</a:t>
            </a:r>
          </a:p>
        </p:txBody>
      </p:sp>
    </p:spTree>
    <p:extLst>
      <p:ext uri="{BB962C8B-B14F-4D97-AF65-F5344CB8AC3E}">
        <p14:creationId xmlns:p14="http://schemas.microsoft.com/office/powerpoint/2010/main" val="293176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04D9-605D-42F7-B853-1C059C475553}"/>
              </a:ext>
            </a:extLst>
          </p:cNvPr>
          <p:cNvSpPr>
            <a:spLocks noGrp="1"/>
          </p:cNvSpPr>
          <p:nvPr>
            <p:ph type="title"/>
          </p:nvPr>
        </p:nvSpPr>
        <p:spPr>
          <a:xfrm>
            <a:off x="685801" y="609600"/>
            <a:ext cx="10131425" cy="864093"/>
          </a:xfrm>
        </p:spPr>
        <p:txBody>
          <a:bodyPr/>
          <a:lstStyle/>
          <a:p>
            <a:r>
              <a:rPr lang="en-US" dirty="0"/>
              <a:t>Cost benefit analysis</a:t>
            </a:r>
          </a:p>
        </p:txBody>
      </p:sp>
      <p:sp>
        <p:nvSpPr>
          <p:cNvPr id="3" name="Content Placeholder 2">
            <a:extLst>
              <a:ext uri="{FF2B5EF4-FFF2-40B4-BE49-F238E27FC236}">
                <a16:creationId xmlns:a16="http://schemas.microsoft.com/office/drawing/2014/main" id="{36606E6E-5DC4-4700-808F-6447EBB96168}"/>
              </a:ext>
            </a:extLst>
          </p:cNvPr>
          <p:cNvSpPr>
            <a:spLocks noGrp="1"/>
          </p:cNvSpPr>
          <p:nvPr>
            <p:ph idx="1"/>
          </p:nvPr>
        </p:nvSpPr>
        <p:spPr>
          <a:xfrm>
            <a:off x="685801" y="1604433"/>
            <a:ext cx="10131425" cy="4902899"/>
          </a:xfrm>
        </p:spPr>
        <p:txBody>
          <a:bodyPr>
            <a:noAutofit/>
          </a:bodyPr>
          <a:lstStyle/>
          <a:p>
            <a:r>
              <a:rPr lang="en-US" sz="2000" dirty="0"/>
              <a:t>We have tried several models till now with both balanced and imbalanced data. We have noticed most of the models have performed more or less well in terms of ROC score, Precision and Recall.</a:t>
            </a:r>
          </a:p>
          <a:p>
            <a:pPr marL="0" indent="0">
              <a:buNone/>
            </a:pPr>
            <a:endParaRPr lang="en-US" sz="2000" dirty="0"/>
          </a:p>
          <a:p>
            <a:r>
              <a:rPr lang="en-US" sz="2000" dirty="0"/>
              <a:t>But while picking the best model we should consider few things such as whether we have required infrastructure, resources or computational power to run the model or not. For the models such as Random forest, SVM, XGBoost we require heavy computational resources and eventually to build that infrastructure the cost of deploying the model increases. On the other hand the simpler model such as Logistic regression requires less computational resources, so the cost of building the model is less.</a:t>
            </a:r>
          </a:p>
          <a:p>
            <a:endParaRPr lang="en-US" sz="2000" dirty="0"/>
          </a:p>
          <a:p>
            <a:r>
              <a:rPr lang="en-US" sz="2000" dirty="0"/>
              <a:t>We also have to consider that for little change of the ROC score how much monetary loss of gain the bank incur. If the amount if huge then we have to consider building the complex model even though the cost of building the model is high.</a:t>
            </a:r>
          </a:p>
        </p:txBody>
      </p:sp>
    </p:spTree>
    <p:extLst>
      <p:ext uri="{BB962C8B-B14F-4D97-AF65-F5344CB8AC3E}">
        <p14:creationId xmlns:p14="http://schemas.microsoft.com/office/powerpoint/2010/main" val="2133663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123</TotalTime>
  <Words>1113</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Inter</vt:lpstr>
      <vt:lpstr>Celestial</vt:lpstr>
      <vt:lpstr>Credit Card Fraud Detection  </vt:lpstr>
      <vt:lpstr>  Solution approach </vt:lpstr>
      <vt:lpstr>Exploratory data analysis</vt:lpstr>
      <vt:lpstr>Observe the distribution of classes with amount</vt:lpstr>
      <vt:lpstr>Mitigate skewness with Power Transformer</vt:lpstr>
      <vt:lpstr>Choosing best model on the imbalanced data</vt:lpstr>
      <vt:lpstr>Choosing best model on the balanced data</vt:lpstr>
      <vt:lpstr>Print the FPR,TPR &amp; select the best threshold from the roc curve for the best model</vt:lpstr>
      <vt:lpstr>Cost benefit analysis</vt:lpstr>
      <vt:lpstr>Summary to the business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Through Rate Prediction</dc:title>
  <dc:creator>Panwar, Deepak Singh</dc:creator>
  <cp:lastModifiedBy>Panwar, Deepak Singh</cp:lastModifiedBy>
  <cp:revision>69</cp:revision>
  <dcterms:created xsi:type="dcterms:W3CDTF">2022-10-14T09:43:49Z</dcterms:created>
  <dcterms:modified xsi:type="dcterms:W3CDTF">2024-02-25T17:40:35Z</dcterms:modified>
</cp:coreProperties>
</file>