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\OneDrive\Desktop\postgresql%20Training\IPL%20Dataset\final_project\play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\OneDrive\Desktop\postgresql%20Training\IPL%20Dataset\final_project\additional_question\bowler_extra_run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\OneDrive\Desktop\postgresql%20Training\IPL%20Dataset\final_project\additional_question\eden_gradens_runs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\OneDrive\Desktop\postgresql%20Training\IPL%20Dataset\final_project\play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\OneDrive\Desktop\postgresql%20Training\IPL%20Dataset\final_project\play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\OneDrive\Desktop\postgresql%20Training\IPL%20Dataset\final_project\question_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\OneDrive\Desktop\postgresql%20Training\IPL%20Dataset\final_project\play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\OneDrive\Desktop\postgresql%20Training\IPL%20Dataset\final_project\play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\OneDrive\Desktop\postgresql%20Training\IPL%20Dataset\final_project\additional_question\teams_boundary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\OneDrive\Desktop\postgresql%20Training\IPL%20Dataset\final_project\additional_question\teams_dot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\OneDrive\Desktop\postgresql%20Training\IPL%20Dataset\final_project\additional_question\total_dismissal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i="0">
                <a:effectLst/>
              </a:rPr>
              <a:t>Highest Strike Rate Batsmen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IN"/>
          </a:p>
        </c:rich>
      </c:tx>
      <c:layout>
        <c:manualLayout>
          <c:xMode val="edge"/>
          <c:yMode val="edge"/>
          <c:x val="0.27119911871801688"/>
          <c:y val="1.2765957446808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904052052073777"/>
          <c:y val="0.12448785391187801"/>
          <c:w val="0.70594224998236355"/>
          <c:h val="0.732183945756780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batsman_strike_rate!$B$1</c:f>
              <c:strCache>
                <c:ptCount val="1"/>
                <c:pt idx="0">
                  <c:v>Strike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batsman_strike_rate!$A$2:$A$11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batsman_strike_rate!$B$2:$B$11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155.44</c:v>
                </c:pt>
                <c:pt idx="4">
                  <c:v>154.68</c:v>
                </c:pt>
                <c:pt idx="5">
                  <c:v>151.97</c:v>
                </c:pt>
                <c:pt idx="6">
                  <c:v>151.91</c:v>
                </c:pt>
                <c:pt idx="7">
                  <c:v>150.11000000000001</c:v>
                </c:pt>
                <c:pt idx="8">
                  <c:v>149.88</c:v>
                </c:pt>
                <c:pt idx="9">
                  <c:v>149.56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0F-42C8-834A-EC4EDFCCDC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77176416"/>
        <c:axId val="777179776"/>
      </c:barChart>
      <c:catAx>
        <c:axId val="777176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400" b="1"/>
                  <a:t>Batsman</a:t>
                </a:r>
              </a:p>
            </c:rich>
          </c:tx>
          <c:layout>
            <c:manualLayout>
              <c:xMode val="edge"/>
              <c:yMode val="edge"/>
              <c:x val="2.7567195037904893E-3"/>
              <c:y val="0.345733085447652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179776"/>
        <c:crosses val="autoZero"/>
        <c:auto val="1"/>
        <c:lblAlgn val="ctr"/>
        <c:lblOffset val="100"/>
        <c:noMultiLvlLbl val="0"/>
      </c:catAx>
      <c:valAx>
        <c:axId val="777179776"/>
        <c:scaling>
          <c:orientation val="minMax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/>
                  <a:t>Strike</a:t>
                </a:r>
                <a:r>
                  <a:rPr lang="en-IN" sz="2000" b="1" baseline="0"/>
                  <a:t> Rate</a:t>
                </a:r>
                <a:endParaRPr lang="en-IN" sz="2000" b="1"/>
              </a:p>
            </c:rich>
          </c:tx>
          <c:layout>
            <c:manualLayout>
              <c:xMode val="edge"/>
              <c:yMode val="edge"/>
              <c:x val="0.43143268014999159"/>
              <c:y val="0.909027777777777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176416"/>
        <c:crosses val="autoZero"/>
        <c:crossBetween val="between"/>
        <c:majorUnit val="40"/>
        <c:min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849999999999997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38648293963257"/>
          <c:y val="0.14856481481481484"/>
          <c:w val="0.82450240594925639"/>
          <c:h val="0.600100612423447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bowler_extra_runs!$B$1</c:f>
              <c:strCache>
                <c:ptCount val="1"/>
                <c:pt idx="0">
                  <c:v>Extra Runs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bowler_extra_runs!$A$2:$A$6</c:f>
              <c:strCache>
                <c:ptCount val="5"/>
                <c:pt idx="0">
                  <c:v>SL Malinga</c:v>
                </c:pt>
                <c:pt idx="1">
                  <c:v>P Kumar</c:v>
                </c:pt>
                <c:pt idx="2">
                  <c:v>UT Yadav</c:v>
                </c:pt>
                <c:pt idx="3">
                  <c:v>DJ Bravo</c:v>
                </c:pt>
                <c:pt idx="4">
                  <c:v>B Kumar</c:v>
                </c:pt>
              </c:strCache>
            </c:strRef>
          </c:cat>
          <c:val>
            <c:numRef>
              <c:f>bowler_extra_runs!$B$2:$B$6</c:f>
              <c:numCache>
                <c:formatCode>General</c:formatCode>
                <c:ptCount val="5"/>
                <c:pt idx="0">
                  <c:v>293</c:v>
                </c:pt>
                <c:pt idx="1">
                  <c:v>236</c:v>
                </c:pt>
                <c:pt idx="2">
                  <c:v>226</c:v>
                </c:pt>
                <c:pt idx="3">
                  <c:v>210</c:v>
                </c:pt>
                <c:pt idx="4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1F-4BD9-8080-A16709EAD4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0670207"/>
        <c:axId val="1120676927"/>
      </c:barChart>
      <c:catAx>
        <c:axId val="1120670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Bowlers</a:t>
                </a:r>
              </a:p>
            </c:rich>
          </c:tx>
          <c:layout>
            <c:manualLayout>
              <c:xMode val="edge"/>
              <c:yMode val="edge"/>
              <c:x val="0.46099868766404201"/>
              <c:y val="0.89615740740740724"/>
            </c:manualLayout>
          </c:layout>
          <c:overlay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676927"/>
        <c:crosses val="autoZero"/>
        <c:auto val="1"/>
        <c:lblAlgn val="ctr"/>
        <c:lblOffset val="100"/>
        <c:noMultiLvlLbl val="0"/>
      </c:catAx>
      <c:valAx>
        <c:axId val="1120676927"/>
        <c:scaling>
          <c:orientation val="minMax"/>
          <c:min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Extra Runs</a:t>
                </a:r>
              </a:p>
            </c:rich>
          </c:tx>
          <c:layout>
            <c:manualLayout>
              <c:xMode val="edge"/>
              <c:yMode val="edge"/>
              <c:x val="8.3333333333333332E-3"/>
              <c:y val="0.33613808690580338"/>
            </c:manualLayout>
          </c:layout>
          <c:overlay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670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IPL Runs in Eden Garden : Sesaon </a:t>
            </a:r>
          </a:p>
        </c:rich>
      </c:tx>
      <c:layout>
        <c:manualLayout>
          <c:xMode val="edge"/>
          <c:yMode val="edge"/>
          <c:x val="0.29371613074316716"/>
          <c:y val="5.5331932995381153E-2"/>
        </c:manualLayout>
      </c:layout>
      <c:overlay val="0"/>
      <c:spPr>
        <a:solidFill>
          <a:schemeClr val="accent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eden_gradens_runs!$B$1</c:f>
              <c:strCache>
                <c:ptCount val="1"/>
                <c:pt idx="0">
                  <c:v>Total runs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eden_gradens_runs!$A$2:$A$12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2015</c:v>
                </c:pt>
                <c:pt idx="3">
                  <c:v>2013</c:v>
                </c:pt>
                <c:pt idx="4">
                  <c:v>2017</c:v>
                </c:pt>
                <c:pt idx="5">
                  <c:v>2010</c:v>
                </c:pt>
                <c:pt idx="6">
                  <c:v>2016</c:v>
                </c:pt>
                <c:pt idx="7">
                  <c:v>2012</c:v>
                </c:pt>
                <c:pt idx="8">
                  <c:v>2011</c:v>
                </c:pt>
                <c:pt idx="9">
                  <c:v>2008</c:v>
                </c:pt>
                <c:pt idx="10">
                  <c:v>2014</c:v>
                </c:pt>
              </c:numCache>
            </c:numRef>
          </c:cat>
          <c:val>
            <c:numRef>
              <c:f>eden_gradens_runs!$B$2:$B$12</c:f>
              <c:numCache>
                <c:formatCode>General</c:formatCode>
                <c:ptCount val="11"/>
                <c:pt idx="0">
                  <c:v>2885</c:v>
                </c:pt>
                <c:pt idx="1">
                  <c:v>2651</c:v>
                </c:pt>
                <c:pt idx="2">
                  <c:v>2386</c:v>
                </c:pt>
                <c:pt idx="3">
                  <c:v>2304</c:v>
                </c:pt>
                <c:pt idx="4">
                  <c:v>2194</c:v>
                </c:pt>
                <c:pt idx="5">
                  <c:v>2167</c:v>
                </c:pt>
                <c:pt idx="6">
                  <c:v>2073</c:v>
                </c:pt>
                <c:pt idx="7">
                  <c:v>2012</c:v>
                </c:pt>
                <c:pt idx="8">
                  <c:v>1854</c:v>
                </c:pt>
                <c:pt idx="9">
                  <c:v>1843</c:v>
                </c:pt>
                <c:pt idx="10">
                  <c:v>1289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33-412D-A126-7F1B898E7E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33642287"/>
        <c:axId val="1933641327"/>
      </c:barChart>
      <c:catAx>
        <c:axId val="1933642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Years</a:t>
                </a:r>
              </a:p>
            </c:rich>
          </c:tx>
          <c:layout>
            <c:manualLayout>
              <c:xMode val="edge"/>
              <c:yMode val="edge"/>
              <c:x val="0.44487379702537189"/>
              <c:y val="0.9100462962962963"/>
            </c:manualLayout>
          </c:layout>
          <c:overlay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641327"/>
        <c:crosses val="autoZero"/>
        <c:auto val="1"/>
        <c:lblAlgn val="ctr"/>
        <c:lblOffset val="100"/>
        <c:noMultiLvlLbl val="0"/>
      </c:catAx>
      <c:valAx>
        <c:axId val="1933641327"/>
        <c:scaling>
          <c:orientation val="minMax"/>
          <c:min val="5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runs</a:t>
                </a:r>
              </a:p>
            </c:rich>
          </c:tx>
          <c:layout>
            <c:manualLayout>
              <c:xMode val="edge"/>
              <c:yMode val="edge"/>
              <c:x val="8.3333333333333332E-3"/>
              <c:y val="0.35413568095654707"/>
            </c:manualLayout>
          </c:layout>
          <c:overlay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64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2800" b="0" i="0">
                <a:effectLst/>
              </a:rPr>
              <a:t>Top Averages: Mini IPL 2 Season</a:t>
            </a:r>
          </a:p>
        </c:rich>
      </c:tx>
      <c:layout>
        <c:manualLayout>
          <c:xMode val="edge"/>
          <c:yMode val="edge"/>
          <c:x val="0.2439096675415573"/>
          <c:y val="8.3160083160083165E-3"/>
        </c:manualLayout>
      </c:layout>
      <c:overlay val="0"/>
      <c:spPr>
        <a:solidFill>
          <a:schemeClr val="accent4">
            <a:lumMod val="40000"/>
            <a:lumOff val="6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8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163713910761155"/>
          <c:y val="0.18465860166647569"/>
          <c:w val="0.7071406386701663"/>
          <c:h val="0.604463470132761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average!$B$1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average!$A$2:$A$11</c:f>
              <c:strCache>
                <c:ptCount val="10"/>
                <c:pt idx="0">
                  <c:v>Iqbal Abdulla</c:v>
                </c:pt>
                <c:pt idx="1">
                  <c:v>KL Rahul</c:v>
                </c:pt>
                <c:pt idx="2">
                  <c:v>AB de Villiers</c:v>
                </c:pt>
                <c:pt idx="3">
                  <c:v>DA Warner</c:v>
                </c:pt>
                <c:pt idx="4">
                  <c:v>JP Duminy</c:v>
                </c:pt>
                <c:pt idx="5">
                  <c:v>CH Gayle</c:v>
                </c:pt>
                <c:pt idx="6">
                  <c:v>ML Hayden</c:v>
                </c:pt>
                <c:pt idx="7">
                  <c:v>LMP Simmons</c:v>
                </c:pt>
                <c:pt idx="8">
                  <c:v>KS Williamson</c:v>
                </c:pt>
                <c:pt idx="9">
                  <c:v>OA Shah</c:v>
                </c:pt>
              </c:strCache>
            </c:strRef>
          </c:cat>
          <c:val>
            <c:numRef>
              <c:f>average!$B$2:$B$11</c:f>
              <c:numCache>
                <c:formatCode>General</c:formatCode>
                <c:ptCount val="10"/>
                <c:pt idx="0">
                  <c:v>88</c:v>
                </c:pt>
                <c:pt idx="1">
                  <c:v>42.69</c:v>
                </c:pt>
                <c:pt idx="2">
                  <c:v>42.54</c:v>
                </c:pt>
                <c:pt idx="3">
                  <c:v>41.7</c:v>
                </c:pt>
                <c:pt idx="4">
                  <c:v>41.41</c:v>
                </c:pt>
                <c:pt idx="5">
                  <c:v>41.14</c:v>
                </c:pt>
                <c:pt idx="6">
                  <c:v>41</c:v>
                </c:pt>
                <c:pt idx="7">
                  <c:v>39.96</c:v>
                </c:pt>
                <c:pt idx="8">
                  <c:v>39.49</c:v>
                </c:pt>
                <c:pt idx="9">
                  <c:v>38.92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52-419B-9D25-C273EA33D5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84639232"/>
        <c:axId val="784639712"/>
      </c:barChart>
      <c:catAx>
        <c:axId val="78463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Batsman</a:t>
                </a:r>
              </a:p>
            </c:rich>
          </c:tx>
          <c:overlay val="0"/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639712"/>
        <c:crosses val="autoZero"/>
        <c:auto val="1"/>
        <c:lblAlgn val="ctr"/>
        <c:lblOffset val="100"/>
        <c:noMultiLvlLbl val="0"/>
      </c:catAx>
      <c:valAx>
        <c:axId val="784639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/>
                  <a:t>Average</a:t>
                </a:r>
              </a:p>
            </c:rich>
          </c:tx>
          <c:layout>
            <c:manualLayout>
              <c:xMode val="edge"/>
              <c:yMode val="edge"/>
              <c:x val="0.42969356955380578"/>
              <c:y val="0.88558056542308505"/>
            </c:manualLayout>
          </c:layout>
          <c:overlay val="0"/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63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0" i="0">
                <a:effectLst/>
              </a:rPr>
              <a:t>Boundary Percentage: Mini IPL Season 2</a:t>
            </a:r>
          </a:p>
        </c:rich>
      </c:tx>
      <c:overlay val="0"/>
      <c:spPr>
        <a:solidFill>
          <a:schemeClr val="accent2">
            <a:lumMod val="40000"/>
            <a:lumOff val="6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Boundary!$B$1</c:f>
              <c:strCache>
                <c:ptCount val="1"/>
                <c:pt idx="0">
                  <c:v>Boundary Percentage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Boundary!$A$2:$A$11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Boundary!$B$2:$B$11</c:f>
              <c:numCache>
                <c:formatCode>General</c:formatCode>
                <c:ptCount val="10"/>
                <c:pt idx="0">
                  <c:v>81.17</c:v>
                </c:pt>
                <c:pt idx="1">
                  <c:v>78.709999999999994</c:v>
                </c:pt>
                <c:pt idx="2">
                  <c:v>76.069999999999993</c:v>
                </c:pt>
                <c:pt idx="3">
                  <c:v>74.22</c:v>
                </c:pt>
                <c:pt idx="4">
                  <c:v>72.89</c:v>
                </c:pt>
                <c:pt idx="5">
                  <c:v>72.290000000000006</c:v>
                </c:pt>
                <c:pt idx="6">
                  <c:v>70.52</c:v>
                </c:pt>
                <c:pt idx="7">
                  <c:v>69.53</c:v>
                </c:pt>
                <c:pt idx="8">
                  <c:v>68.52</c:v>
                </c:pt>
                <c:pt idx="9">
                  <c:v>68.25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90-422A-93FD-9B4CCC194F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4633280"/>
        <c:axId val="614619840"/>
      </c:barChart>
      <c:catAx>
        <c:axId val="614633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Batsman</a:t>
                </a:r>
              </a:p>
            </c:rich>
          </c:tx>
          <c:layout>
            <c:manualLayout>
              <c:xMode val="edge"/>
              <c:yMode val="edge"/>
              <c:x val="0.44727324382688249"/>
              <c:y val="0.94137705954277906"/>
            </c:manualLayout>
          </c:layout>
          <c:overlay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19840"/>
        <c:crosses val="autoZero"/>
        <c:auto val="1"/>
        <c:lblAlgn val="ctr"/>
        <c:lblOffset val="100"/>
        <c:noMultiLvlLbl val="0"/>
      </c:catAx>
      <c:valAx>
        <c:axId val="614619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Boundary_%</a:t>
                </a:r>
              </a:p>
            </c:rich>
          </c:tx>
          <c:layout>
            <c:manualLayout>
              <c:xMode val="edge"/>
              <c:yMode val="edge"/>
              <c:x val="5.5555555555555558E-3"/>
              <c:y val="0.2943124817731117"/>
            </c:manualLayout>
          </c:layout>
          <c:overlay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3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u="none" strike="noStrike" kern="1200" baseline="0">
                <a:solidFill>
                  <a:schemeClr val="tx1"/>
                </a:solidFill>
                <a:effectLst/>
              </a:rPr>
              <a:t>Top Economy Performances in Mini 500 Ball</a:t>
            </a:r>
            <a:endParaRPr lang="en-US" sz="1800" b="1" i="0" u="none" strike="noStrike" kern="1200" baseline="0">
              <a:solidFill>
                <a:schemeClr val="tx1"/>
              </a:solidFill>
            </a:endParaRPr>
          </a:p>
        </c:rich>
      </c:tx>
      <c:overlay val="0"/>
      <c:spPr>
        <a:solidFill>
          <a:schemeClr val="accent2">
            <a:lumMod val="60000"/>
            <a:lumOff val="4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question_4!$B$1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question_4!$A$2:$A$11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question_4!$B$2:$B$11</c:f>
              <c:numCache>
                <c:formatCode>General</c:formatCode>
                <c:ptCount val="10"/>
                <c:pt idx="0">
                  <c:v>6.33</c:v>
                </c:pt>
                <c:pt idx="1">
                  <c:v>6.65</c:v>
                </c:pt>
                <c:pt idx="2">
                  <c:v>6.68</c:v>
                </c:pt>
                <c:pt idx="3">
                  <c:v>6.77</c:v>
                </c:pt>
                <c:pt idx="4">
                  <c:v>6.77</c:v>
                </c:pt>
                <c:pt idx="5">
                  <c:v>6.82</c:v>
                </c:pt>
                <c:pt idx="6">
                  <c:v>6.83</c:v>
                </c:pt>
                <c:pt idx="7">
                  <c:v>6.89</c:v>
                </c:pt>
                <c:pt idx="8">
                  <c:v>6.92</c:v>
                </c:pt>
                <c:pt idx="9">
                  <c:v>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B-4D95-AF4F-00E8B66A8D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93229840"/>
        <c:axId val="1693231280"/>
      </c:barChart>
      <c:catAx>
        <c:axId val="169322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 i="0" u="none" strike="noStrike" kern="1200" baseline="0" dirty="0">
                    <a:solidFill>
                      <a:srgbClr val="44546A"/>
                    </a:solidFill>
                  </a:rPr>
                  <a:t>Bowler</a:t>
                </a:r>
                <a:endParaRPr lang="en-IN" sz="1000" b="1" i="0" u="none" strike="noStrike" kern="1200" baseline="0" dirty="0">
                  <a:solidFill>
                    <a:srgbClr val="44546A"/>
                  </a:solidFill>
                </a:endParaRPr>
              </a:p>
            </c:rich>
          </c:tx>
          <c:layout>
            <c:manualLayout>
              <c:xMode val="edge"/>
              <c:yMode val="edge"/>
              <c:x val="0.47012024645830286"/>
              <c:y val="0.90978329476120345"/>
            </c:manualLayout>
          </c:layout>
          <c:overlay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231280"/>
        <c:crosses val="autoZero"/>
        <c:auto val="1"/>
        <c:lblAlgn val="ctr"/>
        <c:lblOffset val="100"/>
        <c:noMultiLvlLbl val="0"/>
      </c:catAx>
      <c:valAx>
        <c:axId val="16932312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 i="0" u="none" strike="noStrike" kern="1200" baseline="0">
                    <a:solidFill>
                      <a:srgbClr val="44546A"/>
                    </a:solidFill>
                  </a:rPr>
                  <a:t>Economy</a:t>
                </a:r>
              </a:p>
            </c:rich>
          </c:tx>
          <c:layout>
            <c:manualLayout>
              <c:xMode val="edge"/>
              <c:yMode val="edge"/>
              <c:x val="1.1111111111111112E-2"/>
              <c:y val="0.33957531350247883"/>
            </c:manualLayout>
          </c:layout>
          <c:overlay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22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dirty="0">
                <a:effectLst/>
              </a:rPr>
              <a:t>Most Lethal Bowlers: Best Strike Rates in Mini 500 Ball </a:t>
            </a:r>
          </a:p>
        </c:rich>
      </c:tx>
      <c:overlay val="0"/>
      <c:spPr>
        <a:solidFill>
          <a:schemeClr val="accent2">
            <a:lumMod val="40000"/>
            <a:lumOff val="6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bowler_striker!$B$1</c:f>
              <c:strCache>
                <c:ptCount val="1"/>
                <c:pt idx="0">
                  <c:v>Strike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bowler_striker!$A$2:$A$11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DJ Bravo</c:v>
                </c:pt>
                <c:pt idx="7">
                  <c:v>A Nehra</c:v>
                </c:pt>
                <c:pt idx="8">
                  <c:v>S Aravind</c:v>
                </c:pt>
                <c:pt idx="9">
                  <c:v>KK Cooper</c:v>
                </c:pt>
              </c:strCache>
            </c:strRef>
          </c:cat>
          <c:val>
            <c:numRef>
              <c:f>bowler_striker!$B$2:$B$11</c:f>
              <c:numCache>
                <c:formatCode>General</c:formatCode>
                <c:ptCount val="10"/>
                <c:pt idx="0">
                  <c:v>12.73</c:v>
                </c:pt>
                <c:pt idx="1">
                  <c:v>13.95</c:v>
                </c:pt>
                <c:pt idx="2">
                  <c:v>14.33</c:v>
                </c:pt>
                <c:pt idx="3">
                  <c:v>15.69</c:v>
                </c:pt>
                <c:pt idx="4">
                  <c:v>15.82</c:v>
                </c:pt>
                <c:pt idx="5">
                  <c:v>15.83</c:v>
                </c:pt>
                <c:pt idx="6">
                  <c:v>16.260000000000002</c:v>
                </c:pt>
                <c:pt idx="7">
                  <c:v>16.309999999999999</c:v>
                </c:pt>
                <c:pt idx="8">
                  <c:v>16.420000000000002</c:v>
                </c:pt>
                <c:pt idx="9">
                  <c:v>16.670000000000002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1F-4680-A689-9F20907395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14620800"/>
        <c:axId val="614624640"/>
      </c:barChart>
      <c:catAx>
        <c:axId val="6146208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/>
                  <a:t>Bowler</a:t>
                </a:r>
              </a:p>
            </c:rich>
          </c:tx>
          <c:layout>
            <c:manualLayout>
              <c:xMode val="edge"/>
              <c:yMode val="edge"/>
              <c:x val="8.3333333333333332E-3"/>
              <c:y val="0.37992308253135021"/>
            </c:manualLayout>
          </c:layout>
          <c:overlay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24640"/>
        <c:crosses val="autoZero"/>
        <c:auto val="1"/>
        <c:lblAlgn val="ctr"/>
        <c:lblOffset val="100"/>
        <c:noMultiLvlLbl val="0"/>
      </c:catAx>
      <c:valAx>
        <c:axId val="614624640"/>
        <c:scaling>
          <c:orientation val="minMax"/>
          <c:max val="20"/>
          <c:min val="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/>
                  <a:t>Strike Rate</a:t>
                </a:r>
              </a:p>
            </c:rich>
          </c:tx>
          <c:layout>
            <c:manualLayout>
              <c:xMode val="edge"/>
              <c:yMode val="edge"/>
              <c:x val="0.44792979002624672"/>
              <c:y val="0.90645815106445027"/>
            </c:manualLayout>
          </c:layout>
          <c:overlay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2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i="0" u="none" strike="noStrike" baseline="0">
                <a:effectLst/>
              </a:rPr>
              <a:t>Top Strike Rate All-Rounders in IPL</a:t>
            </a:r>
            <a:endParaRPr lang="en-IN" sz="2000" b="1"/>
          </a:p>
        </c:rich>
      </c:tx>
      <c:overlay val="0"/>
      <c:spPr>
        <a:solidFill>
          <a:schemeClr val="accent2">
            <a:lumMod val="40000"/>
            <a:lumOff val="6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Batting Strike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Sheet6!$B$2:$B$11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154.68</c:v>
                </c:pt>
                <c:pt idx="4">
                  <c:v>150.11000000000001</c:v>
                </c:pt>
                <c:pt idx="5">
                  <c:v>149.88</c:v>
                </c:pt>
                <c:pt idx="6">
                  <c:v>144.36000000000001</c:v>
                </c:pt>
                <c:pt idx="7">
                  <c:v>142.97</c:v>
                </c:pt>
                <c:pt idx="8">
                  <c:v>142.44999999999999</c:v>
                </c:pt>
                <c:pt idx="9">
                  <c:v>141.97999999999999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5-4EDA-AA43-E3F716BBA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73919408"/>
        <c:axId val="973945808"/>
      </c:barChart>
      <c:lineChart>
        <c:grouping val="standard"/>
        <c:varyColors val="0"/>
        <c:ser>
          <c:idx val="1"/>
          <c:order val="1"/>
          <c:tx>
            <c:strRef>
              <c:f>Sheet6!$C$1</c:f>
              <c:strCache>
                <c:ptCount val="1"/>
                <c:pt idx="0">
                  <c:v>Bowling Strike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Sheet6!$A$2:$A$11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Sheet6!$C$2:$C$11</c:f>
              <c:numCache>
                <c:formatCode>General</c:formatCode>
                <c:ptCount val="10"/>
                <c:pt idx="0">
                  <c:v>17.7</c:v>
                </c:pt>
                <c:pt idx="1">
                  <c:v>19.75</c:v>
                </c:pt>
                <c:pt idx="2">
                  <c:v>20.309999999999999</c:v>
                </c:pt>
                <c:pt idx="3">
                  <c:v>27.9</c:v>
                </c:pt>
                <c:pt idx="4">
                  <c:v>30.74</c:v>
                </c:pt>
                <c:pt idx="5">
                  <c:v>19.920000000000002</c:v>
                </c:pt>
                <c:pt idx="6">
                  <c:v>18.809999999999999</c:v>
                </c:pt>
                <c:pt idx="7">
                  <c:v>25.74</c:v>
                </c:pt>
                <c:pt idx="8">
                  <c:v>26.18</c:v>
                </c:pt>
                <c:pt idx="9">
                  <c:v>18.82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35-4EDA-AA43-E3F716BBA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7860416"/>
        <c:axId val="867877696"/>
      </c:lineChart>
      <c:catAx>
        <c:axId val="86786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/>
                  <a:t>Allrounders</a:t>
                </a:r>
              </a:p>
            </c:rich>
          </c:tx>
          <c:overlay val="0"/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877696"/>
        <c:crosses val="autoZero"/>
        <c:auto val="1"/>
        <c:lblAlgn val="ctr"/>
        <c:lblOffset val="100"/>
        <c:noMultiLvlLbl val="0"/>
      </c:catAx>
      <c:valAx>
        <c:axId val="86787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/>
                  <a:t>Bowling</a:t>
                </a:r>
                <a:r>
                  <a:rPr lang="en-IN" sz="1400" b="1" baseline="0"/>
                  <a:t> Strike Rate</a:t>
                </a:r>
                <a:endParaRPr lang="en-IN" sz="1400" b="1"/>
              </a:p>
            </c:rich>
          </c:tx>
          <c:layout>
            <c:manualLayout>
              <c:xMode val="edge"/>
              <c:yMode val="edge"/>
              <c:x val="5.5555555555555558E-3"/>
              <c:y val="0.23583624963546224"/>
            </c:manualLayout>
          </c:layout>
          <c:overlay val="0"/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860416"/>
        <c:crosses val="autoZero"/>
        <c:crossBetween val="between"/>
      </c:valAx>
      <c:valAx>
        <c:axId val="97394580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/>
                  <a:t>Batting</a:t>
                </a:r>
                <a:r>
                  <a:rPr lang="en-IN" sz="1400" b="1" baseline="0"/>
                  <a:t> S</a:t>
                </a:r>
                <a:r>
                  <a:rPr lang="en-IN" sz="1400" b="1"/>
                  <a:t>trike</a:t>
                </a:r>
                <a:r>
                  <a:rPr lang="en-IN" sz="1400" b="1" baseline="0"/>
                  <a:t> Rate</a:t>
                </a:r>
                <a:endParaRPr lang="en-IN" sz="1400" b="1"/>
              </a:p>
            </c:rich>
          </c:tx>
          <c:layout>
            <c:manualLayout>
              <c:xMode val="edge"/>
              <c:yMode val="edge"/>
              <c:x val="0.95399562879379973"/>
              <c:y val="0.27070078740157477"/>
            </c:manualLayout>
          </c:layout>
          <c:overlay val="0"/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919408"/>
        <c:crosses val="max"/>
        <c:crossBetween val="between"/>
      </c:valAx>
      <c:catAx>
        <c:axId val="973919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739458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077405949256342"/>
          <c:y val="0.14856481481481482"/>
          <c:w val="0.63011854768153985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Count of boundary each team</a:t>
            </a:r>
          </a:p>
        </c:rich>
      </c:tx>
      <c:layout>
        <c:manualLayout>
          <c:xMode val="edge"/>
          <c:yMode val="edge"/>
          <c:x val="0.3228193350831146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teams_boundary!$B$1</c:f>
              <c:strCache>
                <c:ptCount val="1"/>
                <c:pt idx="0">
                  <c:v>Count of boundary each team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teams_boundary!$A$2:$A$16</c:f>
              <c:strCache>
                <c:ptCount val="15"/>
                <c:pt idx="0">
                  <c:v>Mumbai Indians</c:v>
                </c:pt>
                <c:pt idx="1">
                  <c:v>Royal Challengers Bangalore</c:v>
                </c:pt>
                <c:pt idx="2">
                  <c:v>Kings XI Punjab</c:v>
                </c:pt>
                <c:pt idx="3">
                  <c:v>Kolkata Knight Riders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Kochi Tuskers Kerala</c:v>
                </c:pt>
              </c:strCache>
            </c:strRef>
          </c:cat>
          <c:val>
            <c:numRef>
              <c:f>teams_boundary!$B$2:$B$16</c:f>
              <c:numCache>
                <c:formatCode>General</c:formatCode>
                <c:ptCount val="15"/>
                <c:pt idx="0">
                  <c:v>4118</c:v>
                </c:pt>
                <c:pt idx="1">
                  <c:v>3800</c:v>
                </c:pt>
                <c:pt idx="2">
                  <c:v>3780</c:v>
                </c:pt>
                <c:pt idx="3">
                  <c:v>3739</c:v>
                </c:pt>
                <c:pt idx="4">
                  <c:v>3496</c:v>
                </c:pt>
                <c:pt idx="5">
                  <c:v>3041</c:v>
                </c:pt>
                <c:pt idx="6">
                  <c:v>3022</c:v>
                </c:pt>
                <c:pt idx="7">
                  <c:v>2306</c:v>
                </c:pt>
                <c:pt idx="8">
                  <c:v>1387</c:v>
                </c:pt>
                <c:pt idx="9">
                  <c:v>733</c:v>
                </c:pt>
                <c:pt idx="10">
                  <c:v>659</c:v>
                </c:pt>
                <c:pt idx="11">
                  <c:v>624</c:v>
                </c:pt>
                <c:pt idx="12">
                  <c:v>290</c:v>
                </c:pt>
                <c:pt idx="13">
                  <c:v>242</c:v>
                </c:pt>
                <c:pt idx="14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2D-4432-AC0E-EEF04B79AC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72278944"/>
        <c:axId val="1872262624"/>
      </c:barChart>
      <c:catAx>
        <c:axId val="1872278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/>
                  <a:t>Teams</a:t>
                </a:r>
              </a:p>
            </c:rich>
          </c:tx>
          <c:layout>
            <c:manualLayout>
              <c:xMode val="edge"/>
              <c:yMode val="edge"/>
              <c:x val="1.3888888888888888E-2"/>
              <c:y val="0.402098643919510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2262624"/>
        <c:crosses val="autoZero"/>
        <c:auto val="1"/>
        <c:lblAlgn val="ctr"/>
        <c:lblOffset val="100"/>
        <c:noMultiLvlLbl val="0"/>
      </c:catAx>
      <c:valAx>
        <c:axId val="1872262624"/>
        <c:scaling>
          <c:orientation val="minMax"/>
          <c:min val="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Boundaries</a:t>
                </a:r>
              </a:p>
            </c:rich>
          </c:tx>
          <c:layout>
            <c:manualLayout>
              <c:xMode val="edge"/>
              <c:yMode val="edge"/>
              <c:x val="0.41930489938757659"/>
              <c:y val="0.9007870370370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227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Count Dot Balls</a:t>
            </a:r>
          </a:p>
        </c:rich>
      </c:tx>
      <c:layout>
        <c:manualLayout>
          <c:xMode val="edge"/>
          <c:yMode val="edge"/>
          <c:x val="0.38244901477327936"/>
          <c:y val="6.1410832905798046E-2"/>
        </c:manualLayout>
      </c:layout>
      <c:overlay val="0"/>
      <c:spPr>
        <a:solidFill>
          <a:schemeClr val="accent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271429681300541"/>
          <c:y val="0.26155127684949536"/>
          <c:w val="0.82438756304319283"/>
          <c:h val="0.318073417906095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teams_dots!$B$1</c:f>
              <c:strCache>
                <c:ptCount val="1"/>
                <c:pt idx="0">
                  <c:v>Count dot balls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teams_dots!$A$2:$A$16</c:f>
              <c:strCache>
                <c:ptCount val="15"/>
                <c:pt idx="0">
                  <c:v>Mumbai Indians</c:v>
                </c:pt>
                <c:pt idx="1">
                  <c:v>Kolkata Knight Riders</c:v>
                </c:pt>
                <c:pt idx="2">
                  <c:v>Royal Challengers Bangalore</c:v>
                </c:pt>
                <c:pt idx="3">
                  <c:v>Kings XI Punjab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</c:strCache>
            </c:strRef>
          </c:cat>
          <c:val>
            <c:numRef>
              <c:f>teams_dots!$B$2:$B$16</c:f>
              <c:numCache>
                <c:formatCode>General</c:formatCode>
                <c:ptCount val="15"/>
                <c:pt idx="0">
                  <c:v>8756</c:v>
                </c:pt>
                <c:pt idx="1">
                  <c:v>8017</c:v>
                </c:pt>
                <c:pt idx="2">
                  <c:v>7988</c:v>
                </c:pt>
                <c:pt idx="3">
                  <c:v>7858</c:v>
                </c:pt>
                <c:pt idx="4">
                  <c:v>7389</c:v>
                </c:pt>
                <c:pt idx="5">
                  <c:v>6762</c:v>
                </c:pt>
                <c:pt idx="6">
                  <c:v>6592</c:v>
                </c:pt>
                <c:pt idx="7">
                  <c:v>4944</c:v>
                </c:pt>
                <c:pt idx="8">
                  <c:v>3227</c:v>
                </c:pt>
                <c:pt idx="9">
                  <c:v>2099</c:v>
                </c:pt>
                <c:pt idx="10">
                  <c:v>1324</c:v>
                </c:pt>
                <c:pt idx="11">
                  <c:v>1153</c:v>
                </c:pt>
                <c:pt idx="12">
                  <c:v>616</c:v>
                </c:pt>
                <c:pt idx="13">
                  <c:v>595</c:v>
                </c:pt>
                <c:pt idx="14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2A-4E8C-9EEC-C977EAD3A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7940528"/>
        <c:axId val="2017941968"/>
      </c:barChart>
      <c:catAx>
        <c:axId val="201794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/>
                  <a:t>Teams</a:t>
                </a:r>
              </a:p>
            </c:rich>
          </c:tx>
          <c:layout>
            <c:manualLayout>
              <c:xMode val="edge"/>
              <c:yMode val="edge"/>
              <c:x val="0.42558902012248473"/>
              <c:y val="0.89310185185185187"/>
            </c:manualLayout>
          </c:layout>
          <c:overlay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941968"/>
        <c:crosses val="autoZero"/>
        <c:auto val="1"/>
        <c:lblAlgn val="ctr"/>
        <c:lblOffset val="100"/>
        <c:noMultiLvlLbl val="0"/>
      </c:catAx>
      <c:valAx>
        <c:axId val="2017941968"/>
        <c:scaling>
          <c:orientation val="minMax"/>
          <c:min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Dot</a:t>
                </a:r>
                <a:r>
                  <a:rPr lang="en-IN" sz="1600" b="1" baseline="0"/>
                  <a:t> Balls</a:t>
                </a:r>
                <a:endParaRPr lang="en-IN" sz="1600" b="1"/>
              </a:p>
            </c:rich>
          </c:tx>
          <c:layout>
            <c:manualLayout>
              <c:xMode val="edge"/>
              <c:yMode val="edge"/>
              <c:x val="1.6666666666666666E-2"/>
              <c:y val="0.29349263633712452"/>
            </c:manualLayout>
          </c:layout>
          <c:overlay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940528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Total Dismissals</a:t>
            </a:r>
            <a:endParaRPr lang="en-US" b="1"/>
          </a:p>
        </c:rich>
      </c:tx>
      <c:overlay val="0"/>
      <c:spPr>
        <a:solidFill>
          <a:schemeClr val="accent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total_dismissals!$B$1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CD-4A57-B2EB-093D625295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CD-4A57-B2EB-093D625295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CD-4A57-B2EB-093D625295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CD-4A57-B2EB-093D6252957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DCD-4A57-B2EB-093D6252957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DCD-4A57-B2EB-093D6252957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DCD-4A57-B2EB-093D6252957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DCD-4A57-B2EB-093D6252957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DCD-4A57-B2EB-093D625295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total_dismissals!$A$2:$A$10</c:f>
              <c:strCache>
                <c:ptCount val="9"/>
                <c:pt idx="0">
                  <c:v>caught</c:v>
                </c:pt>
                <c:pt idx="1">
                  <c:v>bowled</c:v>
                </c:pt>
                <c:pt idx="2">
                  <c:v>run out</c:v>
                </c:pt>
                <c:pt idx="3">
                  <c:v>lbw</c:v>
                </c:pt>
                <c:pt idx="4">
                  <c:v>stumped</c:v>
                </c:pt>
                <c:pt idx="5">
                  <c:v>caught and bowled</c:v>
                </c:pt>
                <c:pt idx="6">
                  <c:v>hit wicket</c:v>
                </c:pt>
                <c:pt idx="7">
                  <c:v>retired hurt</c:v>
                </c:pt>
                <c:pt idx="8">
                  <c:v>obstructing the field</c:v>
                </c:pt>
              </c:strCache>
            </c:strRef>
          </c:cat>
          <c:val>
            <c:numRef>
              <c:f>total_dismissals!$B$2:$B$10</c:f>
              <c:numCache>
                <c:formatCode>General</c:formatCode>
                <c:ptCount val="9"/>
                <c:pt idx="0">
                  <c:v>5743</c:v>
                </c:pt>
                <c:pt idx="1">
                  <c:v>1700</c:v>
                </c:pt>
                <c:pt idx="2">
                  <c:v>893</c:v>
                </c:pt>
                <c:pt idx="3">
                  <c:v>571</c:v>
                </c:pt>
                <c:pt idx="4">
                  <c:v>294</c:v>
                </c:pt>
                <c:pt idx="5">
                  <c:v>269</c:v>
                </c:pt>
                <c:pt idx="6">
                  <c:v>12</c:v>
                </c:pt>
                <c:pt idx="7">
                  <c:v>11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DCD-4A57-B2EB-093D6252957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2A29D-E5A5-401F-83FD-4C4F087EFCB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3A945-7401-498E-941D-3E6096214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7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3A945-7401-498E-941D-3E609621462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19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3A945-7401-498E-941D-3E609621462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99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51A5-ADAD-A50D-E1E9-7595BB66D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A714E-910B-CD79-FE8C-15FA59C8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BAE20-9C60-23E6-2AA9-0FDB2D7B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7C3B-278F-42F2-9987-5675627384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8F7F7-DF0F-18CA-0611-6C787458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F6055-700A-7D63-61AF-F4F05971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7C8D-1797-44A5-BEEE-319BCC38D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09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C917-524F-04E9-F3C3-DE686B8E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228BE-FC07-4D55-50A0-5D2ACB7F4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281EC-3B8B-0D81-05AC-4BE0F58B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7C3B-278F-42F2-9987-5675627384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49ADD-E3EC-A8E8-1556-24F3A751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BB7F-F7C2-E899-D935-CAC31E62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7C8D-1797-44A5-BEEE-319BCC38D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25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38461-92F5-6236-2844-C49DFF1C9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49BD7-542B-2046-7819-8314EC5DD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1A035-9F03-45BF-755E-1B2A517B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7C3B-278F-42F2-9987-5675627384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AAF3-29A3-8B18-CF11-4FCCC5CC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82383-990A-65EF-6622-5491D2B6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7C8D-1797-44A5-BEEE-319BCC38D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5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D477-56C5-9180-C670-8FD8604C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A4B6-B959-7975-0243-6FF79A2B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5E0A0-04BB-5C6A-7F07-63C57B0F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7C3B-278F-42F2-9987-5675627384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C175-D29F-30EE-9931-A6936C26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1C13-2669-B805-018D-E5EF72E8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7C8D-1797-44A5-BEEE-319BCC38D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6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15B6-C1F3-9AA7-713F-866B013E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34609-683A-B14D-F534-9457A892D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81BE-C4D4-105F-DFCE-CD3F0720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7C3B-278F-42F2-9987-5675627384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7AA6E-4FB2-9535-8835-44EFA96A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FE21-827E-2BEA-22E3-376A7231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7C8D-1797-44A5-BEEE-319BCC38D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ECF8-50FD-A61F-BDB9-096074BE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6A6A-BA77-3040-6159-4BAD907D1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FA0DC-647B-E0B1-789E-72A84345E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7180D-654A-D47B-1C71-03A857B4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7C3B-278F-42F2-9987-5675627384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1C191-E2D8-FB9D-3495-7A62FA6F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9E8B8-BD00-9149-CFD7-EDE092E2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7C8D-1797-44A5-BEEE-319BCC38D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CCA8-007C-1CB5-A252-5BAFDDD4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AAEA8-7F1C-DF7F-CBA3-8BD31734B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47F36-6EB7-A5A9-2C70-F6BEC844F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4AF3D-FC93-3DF1-8064-3F6BC6FFF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CEBB1-9F41-8E90-EC54-E58EC4AF8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A4E3A-0001-014D-E6A0-06C3C305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7C3B-278F-42F2-9987-5675627384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0304B-4CBA-9B15-02D6-2B588105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6AC60-BECC-36C3-65E1-26804DFD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7C8D-1797-44A5-BEEE-319BCC38D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2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6AEC-FF05-CE85-D6FE-9048CC4D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0CA54-69B8-DEDE-F4A8-DAE6418E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7C3B-278F-42F2-9987-5675627384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42B51-6F25-F46B-891A-381DB1CA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CC8F2-3C8D-990B-ABE6-ED303B6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7C8D-1797-44A5-BEEE-319BCC38D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7A23A-A5EF-480C-9051-AD1A7DA4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7C3B-278F-42F2-9987-5675627384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5FC05-7E26-A93B-7742-DA10D745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97A3C-319F-FCC1-515E-EC1662FA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7C8D-1797-44A5-BEEE-319BCC38D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4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AC2B-7BEF-FC62-231F-FC1FD252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846B-C75C-36D9-BD91-CF2DF006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5F6CD-3D86-9B66-3467-AD2B442AB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EA711-8ACC-541C-E662-43B61895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7C3B-278F-42F2-9987-5675627384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D18DC-5F5A-1957-6B1F-D8B230D8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604D3-D978-3D62-618D-8AF1596A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7C8D-1797-44A5-BEEE-319BCC38D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2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EC0E-D20A-F1D4-8286-90C900E3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4E899-1E85-FBE2-3685-9BC8856DE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F172-18BD-6E28-9A7F-A60B2D3D7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1ECA1-A0C3-4754-97F6-4DD8FC1C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7C3B-278F-42F2-9987-5675627384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9D231-33E8-EEDF-3815-54F7E090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314E-951D-A2E0-F6E0-35A22F2A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7C8D-1797-44A5-BEEE-319BCC38D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5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4C7D4-A989-35B0-ACFC-6641B97A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1800B-1006-446D-1AE1-4A7815CBC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BC77-E465-EF05-E0B1-81A8E7560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7C3B-278F-42F2-9987-5675627384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6BA00-0EC6-9BBB-3413-0F44A0BAA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0956-F98A-1E26-8138-ABEAD8CA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77C8D-1797-44A5-BEEE-319BCC38D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67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3C8845-9463-BA13-10CB-5B3187DADE98}"/>
              </a:ext>
            </a:extLst>
          </p:cNvPr>
          <p:cNvSpPr txBox="1"/>
          <p:nvPr/>
        </p:nvSpPr>
        <p:spPr>
          <a:xfrm>
            <a:off x="0" y="6396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Franklin Gothic Medium Cond" panose="020B0606030402020204" pitchFamily="34" charset="0"/>
              </a:rPr>
              <a:t>Created BY : Deepak</a:t>
            </a:r>
          </a:p>
        </p:txBody>
      </p:sp>
      <p:pic>
        <p:nvPicPr>
          <p:cNvPr id="16386" name="Picture 2" descr="IPL New Logo: इंडियन प्रीमियर लीग का ...">
            <a:extLst>
              <a:ext uri="{FF2B5EF4-FFF2-40B4-BE49-F238E27FC236}">
                <a16:creationId xmlns:a16="http://schemas.microsoft.com/office/drawing/2014/main" id="{2B35BDDD-0E2F-AD8F-E78D-441570456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70" y="332104"/>
            <a:ext cx="4446815" cy="319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54E7C3DC-A5D8-B1BE-F80D-B69988142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295"/>
            <a:ext cx="9144000" cy="1655762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IPL Auction Strategy</a:t>
            </a:r>
          </a:p>
        </p:txBody>
      </p:sp>
    </p:spTree>
    <p:extLst>
      <p:ext uri="{BB962C8B-B14F-4D97-AF65-F5344CB8AC3E}">
        <p14:creationId xmlns:p14="http://schemas.microsoft.com/office/powerpoint/2010/main" val="190569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3425AF-0744-6DC7-F06F-BDFEE7A78C70}"/>
              </a:ext>
            </a:extLst>
          </p:cNvPr>
          <p:cNvSpPr txBox="1"/>
          <p:nvPr/>
        </p:nvSpPr>
        <p:spPr>
          <a:xfrm>
            <a:off x="431800" y="192315"/>
            <a:ext cx="1132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First find Criteria for Choosing the Two Best Wicketkeepers from given data </a:t>
            </a:r>
            <a:endParaRPr lang="en-IN" b="1" dirty="0">
              <a:highlight>
                <a:srgbClr val="C0C0C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4811E-5D63-60DF-37D1-20D81B26454E}"/>
              </a:ext>
            </a:extLst>
          </p:cNvPr>
          <p:cNvSpPr txBox="1"/>
          <p:nvPr/>
        </p:nvSpPr>
        <p:spPr>
          <a:xfrm>
            <a:off x="431800" y="715535"/>
            <a:ext cx="11689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w.wicketkeeper,w.match_played,w.count_stumpout,w.count_caught,r.total_runs,r.strike_rate,r.average,round(cast(</a:t>
            </a:r>
            <a:r>
              <a:rPr lang="en-IN" dirty="0" err="1"/>
              <a:t>w.count_stumpout</a:t>
            </a:r>
            <a:r>
              <a:rPr lang="en-IN" dirty="0"/>
              <a:t> as numeric(10,2))/ w.match_played,2) as </a:t>
            </a:r>
            <a:r>
              <a:rPr lang="en-IN" dirty="0" err="1"/>
              <a:t>stump_per_match,round</a:t>
            </a:r>
            <a:r>
              <a:rPr lang="en-IN" dirty="0"/>
              <a:t>(cast(</a:t>
            </a:r>
            <a:r>
              <a:rPr lang="en-IN" dirty="0" err="1"/>
              <a:t>w.count_caught</a:t>
            </a:r>
            <a:r>
              <a:rPr lang="en-IN" dirty="0"/>
              <a:t> as numeric(10,2))/ w.match_played,2) as </a:t>
            </a:r>
            <a:r>
              <a:rPr lang="en-IN" dirty="0" err="1"/>
              <a:t>caught_per_match</a:t>
            </a:r>
            <a:r>
              <a:rPr lang="en-IN" dirty="0"/>
              <a:t> from wicketkeeper as w join </a:t>
            </a:r>
            <a:r>
              <a:rPr lang="en-IN" dirty="0" err="1"/>
              <a:t>wicketkeeper_runs</a:t>
            </a:r>
            <a:r>
              <a:rPr lang="en-IN" dirty="0"/>
              <a:t> as r on </a:t>
            </a:r>
            <a:r>
              <a:rPr lang="en-IN" dirty="0" err="1"/>
              <a:t>w.wicketkeeper</a:t>
            </a:r>
            <a:r>
              <a:rPr lang="en-IN" dirty="0"/>
              <a:t> = </a:t>
            </a:r>
            <a:r>
              <a:rPr lang="en-IN" dirty="0" err="1"/>
              <a:t>r.wicketkeeper</a:t>
            </a:r>
            <a:r>
              <a:rPr lang="en-IN" dirty="0"/>
              <a:t> where </a:t>
            </a:r>
            <a:r>
              <a:rPr lang="en-IN" dirty="0" err="1"/>
              <a:t>match_played</a:t>
            </a:r>
            <a:r>
              <a:rPr lang="en-IN" dirty="0"/>
              <a:t> &gt; 15 and </a:t>
            </a:r>
            <a:r>
              <a:rPr lang="en-IN" dirty="0" err="1"/>
              <a:t>count_stumpout</a:t>
            </a:r>
            <a:r>
              <a:rPr lang="en-IN" dirty="0"/>
              <a:t> &gt; 1 and </a:t>
            </a:r>
            <a:r>
              <a:rPr lang="en-IN" dirty="0" err="1"/>
              <a:t>strike_rate</a:t>
            </a:r>
            <a:r>
              <a:rPr lang="en-IN" dirty="0"/>
              <a:t> &gt; 125order by </a:t>
            </a:r>
            <a:r>
              <a:rPr lang="en-IN" dirty="0" err="1"/>
              <a:t>count_stumpout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E7749-C093-0408-4781-65B60688D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2192863"/>
            <a:ext cx="12049760" cy="37574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D0D8C3-F0DC-459B-08E7-F64A0BF84901}"/>
              </a:ext>
            </a:extLst>
          </p:cNvPr>
          <p:cNvSpPr/>
          <p:nvPr/>
        </p:nvSpPr>
        <p:spPr>
          <a:xfrm>
            <a:off x="71120" y="4490720"/>
            <a:ext cx="11978640" cy="2133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1AD01-86B8-387E-95A0-0B26E9375DE7}"/>
              </a:ext>
            </a:extLst>
          </p:cNvPr>
          <p:cNvSpPr/>
          <p:nvPr/>
        </p:nvSpPr>
        <p:spPr>
          <a:xfrm>
            <a:off x="142240" y="2716083"/>
            <a:ext cx="11907520" cy="2133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15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475C386-E9D3-CCB3-F884-A3CAB18D63D1}"/>
              </a:ext>
            </a:extLst>
          </p:cNvPr>
          <p:cNvSpPr txBox="1"/>
          <p:nvPr/>
        </p:nvSpPr>
        <p:spPr>
          <a:xfrm>
            <a:off x="279400" y="1188950"/>
            <a:ext cx="11430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Batting Ability</a:t>
            </a:r>
            <a:r>
              <a:rPr lang="en-IN" dirty="0"/>
              <a:t>: Give Priority to those wicketkeepers who can score quickly and hit boundaries, contributing to the team's run total. </a:t>
            </a:r>
          </a:p>
          <a:p>
            <a:r>
              <a:rPr lang="en-IN" dirty="0"/>
              <a:t>		</a:t>
            </a:r>
            <a:r>
              <a:rPr lang="en-IN" dirty="0">
                <a:highlight>
                  <a:srgbClr val="00FF00"/>
                </a:highlight>
              </a:rPr>
              <a:t>Batting strike rate  &gt; 130 and Batting Average &gt; 35</a:t>
            </a:r>
            <a:endParaRPr lang="en-IN" dirty="0"/>
          </a:p>
          <a:p>
            <a:r>
              <a:rPr lang="en-IN" b="1" dirty="0"/>
              <a:t>Wicketkeeping skills</a:t>
            </a:r>
            <a:r>
              <a:rPr lang="en-IN" dirty="0"/>
              <a:t>: Strong wicketkeeping skills are important. Look for wicketkeepers with quick reflexes, clean catching ability, and accurate stumpings.</a:t>
            </a:r>
          </a:p>
          <a:p>
            <a:r>
              <a:rPr lang="en-IN" dirty="0"/>
              <a:t>		</a:t>
            </a:r>
            <a:r>
              <a:rPr lang="en-IN" dirty="0">
                <a:highlight>
                  <a:srgbClr val="00FF00"/>
                </a:highlight>
              </a:rPr>
              <a:t>Stumps  &gt; 10  and caught &gt; 30</a:t>
            </a:r>
            <a:endParaRPr lang="en-IN" dirty="0"/>
          </a:p>
          <a:p>
            <a:r>
              <a:rPr lang="en-IN" b="1" dirty="0"/>
              <a:t>Experience</a:t>
            </a:r>
            <a:r>
              <a:rPr lang="en-IN" dirty="0"/>
              <a:t> : Focus on those wicketkeepers who have played in the IPL or similar high-pressure T20 tournaments. Experience in handling pressure in crucial situations and also should have experience to play with lower order batsman</a:t>
            </a:r>
          </a:p>
          <a:p>
            <a:r>
              <a:rPr lang="en-IN" dirty="0"/>
              <a:t>Also have experience to played minimum 2 IPL season.</a:t>
            </a:r>
          </a:p>
          <a:p>
            <a:r>
              <a:rPr lang="en-IN" dirty="0"/>
              <a:t> 		</a:t>
            </a:r>
            <a:r>
              <a:rPr lang="en-IN" dirty="0">
                <a:highlight>
                  <a:srgbClr val="00FF00"/>
                </a:highlight>
              </a:rPr>
              <a:t>Match played &gt; 30 and Total runs &gt; 1500</a:t>
            </a:r>
            <a:endParaRPr lang="en-IN" dirty="0"/>
          </a:p>
          <a:p>
            <a:r>
              <a:rPr lang="en-IN" b="1" dirty="0"/>
              <a:t>Leadership and Communication</a:t>
            </a:r>
            <a:r>
              <a:rPr lang="en-IN" dirty="0"/>
              <a:t>: Wicketkeepers who can lead the fielding unit and effectively communicate with bowlers and fielders are valuable and also should have great instinct to take DRS.</a:t>
            </a:r>
          </a:p>
          <a:p>
            <a:r>
              <a:rPr lang="en-IN" dirty="0"/>
              <a:t> </a:t>
            </a:r>
          </a:p>
          <a:p>
            <a:r>
              <a:rPr lang="en-IN" b="1" dirty="0"/>
              <a:t>Consistency</a:t>
            </a:r>
            <a:r>
              <a:rPr lang="en-IN" dirty="0"/>
              <a:t>: Look for wicketkeepers with a consistent track record, both in batting and wicketkeeping, to ensure stable performance throughout the tournament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FFC1F-A605-5CE9-6F39-DFDEBDAFFF2E}"/>
              </a:ext>
            </a:extLst>
          </p:cNvPr>
          <p:cNvSpPr txBox="1"/>
          <p:nvPr/>
        </p:nvSpPr>
        <p:spPr>
          <a:xfrm>
            <a:off x="1473200" y="22524"/>
            <a:ext cx="9977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highlight>
                  <a:srgbClr val="C0C0C0"/>
                </a:highlight>
              </a:rPr>
              <a:t>Criteria for Choosing the Two Best Wicketkeeper 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59775-411B-D72C-B137-CDE67577DF4D}"/>
              </a:ext>
            </a:extLst>
          </p:cNvPr>
          <p:cNvSpPr txBox="1"/>
          <p:nvPr/>
        </p:nvSpPr>
        <p:spPr>
          <a:xfrm>
            <a:off x="279400" y="7950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After analyzing IPL data criteria for best wicketkeeper </a:t>
            </a:r>
            <a:endParaRPr lang="en-IN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224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CB60BA-CA1A-B9E7-1675-86BB9BF0DC96}"/>
              </a:ext>
            </a:extLst>
          </p:cNvPr>
          <p:cNvSpPr txBox="1"/>
          <p:nvPr/>
        </p:nvSpPr>
        <p:spPr>
          <a:xfrm>
            <a:off x="2160814" y="370506"/>
            <a:ext cx="8186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highlight>
                  <a:srgbClr val="C0C0C0"/>
                </a:highlight>
              </a:rPr>
              <a:t>Get the count of cities that have hosted an IPL match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2334A-A869-BF6C-923E-2C8BFDD7AA2A}"/>
              </a:ext>
            </a:extLst>
          </p:cNvPr>
          <p:cNvSpPr txBox="1"/>
          <p:nvPr/>
        </p:nvSpPr>
        <p:spPr>
          <a:xfrm>
            <a:off x="2732314" y="2167040"/>
            <a:ext cx="65205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select count(distinct city) as </a:t>
            </a:r>
            <a:r>
              <a:rPr lang="en-IN" sz="2800" dirty="0" err="1"/>
              <a:t>count_of_cities</a:t>
            </a:r>
            <a:endParaRPr lang="en-IN" sz="2800" dirty="0"/>
          </a:p>
          <a:p>
            <a:r>
              <a:rPr lang="en-IN" sz="2800" dirty="0"/>
              <a:t>from </a:t>
            </a:r>
            <a:r>
              <a:rPr lang="en-IN" sz="2800" dirty="0" err="1"/>
              <a:t>match_data</a:t>
            </a:r>
            <a:r>
              <a:rPr lang="en-IN" sz="2800" dirty="0"/>
              <a:t>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11A6A8-EB1F-3625-1510-9A6DA8CF9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92686"/>
              </p:ext>
            </p:extLst>
          </p:nvPr>
        </p:nvGraphicFramePr>
        <p:xfrm>
          <a:off x="2732314" y="3518273"/>
          <a:ext cx="2098221" cy="876188"/>
        </p:xfrm>
        <a:graphic>
          <a:graphicData uri="http://schemas.openxmlformats.org/drawingml/2006/table">
            <a:tbl>
              <a:tblPr/>
              <a:tblGrid>
                <a:gridCol w="2098221">
                  <a:extLst>
                    <a:ext uri="{9D8B030D-6E8A-4147-A177-3AD203B41FA5}">
                      <a16:colId xmlns:a16="http://schemas.microsoft.com/office/drawing/2014/main" val="2837575756"/>
                    </a:ext>
                  </a:extLst>
                </a:gridCol>
              </a:tblGrid>
              <a:tr h="4380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D966"/>
                          </a:highlight>
                          <a:latin typeface="Calibri" panose="020F0502020204030204" pitchFamily="34" charset="0"/>
                        </a:rPr>
                        <a:t>Count of cities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111964"/>
                  </a:ext>
                </a:extLst>
              </a:tr>
              <a:tr h="4380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25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7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DD09CB-1882-16BF-853E-A7DCE58EE929}"/>
              </a:ext>
            </a:extLst>
          </p:cNvPr>
          <p:cNvSpPr txBox="1"/>
          <p:nvPr/>
        </p:nvSpPr>
        <p:spPr>
          <a:xfrm>
            <a:off x="115390" y="72292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table deliveries_v02 as</a:t>
            </a:r>
          </a:p>
          <a:p>
            <a:r>
              <a:rPr lang="en-IN" dirty="0"/>
              <a:t> select * , case </a:t>
            </a:r>
          </a:p>
          <a:p>
            <a:r>
              <a:rPr lang="en-IN" dirty="0"/>
              <a:t>	       when </a:t>
            </a:r>
            <a:r>
              <a:rPr lang="en-IN" dirty="0" err="1"/>
              <a:t>total_runs</a:t>
            </a:r>
            <a:r>
              <a:rPr lang="en-IN" dirty="0"/>
              <a:t> &gt;=4 then 'boundary’ 		       when </a:t>
            </a:r>
            <a:r>
              <a:rPr lang="en-IN" dirty="0" err="1"/>
              <a:t>total_runs</a:t>
            </a:r>
            <a:r>
              <a:rPr lang="en-IN" dirty="0"/>
              <a:t>= 0 then 'dots’ 	</a:t>
            </a:r>
          </a:p>
          <a:p>
            <a:r>
              <a:rPr lang="en-IN" dirty="0"/>
              <a:t>	       else 'other’ </a:t>
            </a:r>
          </a:p>
          <a:p>
            <a:r>
              <a:rPr lang="en-IN" dirty="0"/>
              <a:t>	end as </a:t>
            </a:r>
            <a:r>
              <a:rPr lang="en-IN" dirty="0" err="1"/>
              <a:t>ball_result</a:t>
            </a:r>
            <a:r>
              <a:rPr lang="en-IN" dirty="0"/>
              <a:t> </a:t>
            </a:r>
          </a:p>
          <a:p>
            <a:r>
              <a:rPr lang="en-IN" dirty="0"/>
              <a:t>from </a:t>
            </a:r>
            <a:r>
              <a:rPr lang="en-IN" dirty="0" err="1"/>
              <a:t>ball_data</a:t>
            </a:r>
            <a:r>
              <a:rPr lang="en-IN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AF335-CAD6-BC25-B7A3-80B52E5CA5EA}"/>
              </a:ext>
            </a:extLst>
          </p:cNvPr>
          <p:cNvSpPr txBox="1"/>
          <p:nvPr/>
        </p:nvSpPr>
        <p:spPr>
          <a:xfrm>
            <a:off x="3264990" y="765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highlight>
                  <a:srgbClr val="C0C0C0"/>
                </a:highlight>
              </a:rPr>
              <a:t>Create table deliveries_v02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B8BD6-F30D-C792-8F10-E81914F49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2754247"/>
            <a:ext cx="11399520" cy="36862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4244EC-4E8D-5292-A073-B4C977BCEE2B}"/>
              </a:ext>
            </a:extLst>
          </p:cNvPr>
          <p:cNvSpPr/>
          <p:nvPr/>
        </p:nvSpPr>
        <p:spPr>
          <a:xfrm>
            <a:off x="10718800" y="2754247"/>
            <a:ext cx="1087120" cy="3686244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0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812678-126E-EB49-5EE7-3F1D68269E65}"/>
              </a:ext>
            </a:extLst>
          </p:cNvPr>
          <p:cNvSpPr txBox="1"/>
          <p:nvPr/>
        </p:nvSpPr>
        <p:spPr>
          <a:xfrm>
            <a:off x="925285" y="417063"/>
            <a:ext cx="10624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Write a query to fetch the total number of boundaries and dot balls from the  deliveries_v02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49B16D-BBFD-ACF1-D960-C8A637F38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09991"/>
              </p:ext>
            </p:extLst>
          </p:nvPr>
        </p:nvGraphicFramePr>
        <p:xfrm>
          <a:off x="3124201" y="3588450"/>
          <a:ext cx="4887684" cy="1155803"/>
        </p:xfrm>
        <a:graphic>
          <a:graphicData uri="http://schemas.openxmlformats.org/drawingml/2006/table">
            <a:tbl>
              <a:tblPr/>
              <a:tblGrid>
                <a:gridCol w="2431436">
                  <a:extLst>
                    <a:ext uri="{9D8B030D-6E8A-4147-A177-3AD203B41FA5}">
                      <a16:colId xmlns:a16="http://schemas.microsoft.com/office/drawing/2014/main" val="1639625511"/>
                    </a:ext>
                  </a:extLst>
                </a:gridCol>
                <a:gridCol w="2456248">
                  <a:extLst>
                    <a:ext uri="{9D8B030D-6E8A-4147-A177-3AD203B41FA5}">
                      <a16:colId xmlns:a16="http://schemas.microsoft.com/office/drawing/2014/main" val="2815757839"/>
                    </a:ext>
                  </a:extLst>
                </a:gridCol>
              </a:tblGrid>
              <a:tr h="363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D966"/>
                          </a:highlight>
                          <a:latin typeface="Calibri" panose="020F0502020204030204" pitchFamily="34" charset="0"/>
                        </a:rPr>
                        <a:t>Boundary &amp; Dot Ball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D966"/>
                          </a:highlight>
                          <a:latin typeface="Calibri" panose="020F0502020204030204" pitchFamily="34" charset="0"/>
                        </a:rPr>
                        <a:t>Total Boundary Dots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26156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31468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19123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460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52FB62-8F4D-68DF-3B3B-5B09584CD174}"/>
              </a:ext>
            </a:extLst>
          </p:cNvPr>
          <p:cNvSpPr txBox="1"/>
          <p:nvPr/>
        </p:nvSpPr>
        <p:spPr>
          <a:xfrm>
            <a:off x="3331029" y="1464147"/>
            <a:ext cx="67926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ball_result</a:t>
            </a:r>
            <a:r>
              <a:rPr lang="en-IN" dirty="0"/>
              <a:t> as </a:t>
            </a:r>
            <a:r>
              <a:rPr lang="en-IN" dirty="0" err="1"/>
              <a:t>boundary_dot_ball</a:t>
            </a:r>
            <a:r>
              <a:rPr lang="en-IN" dirty="0"/>
              <a:t> ,</a:t>
            </a:r>
          </a:p>
          <a:p>
            <a:r>
              <a:rPr lang="en-IN" dirty="0"/>
              <a:t>count(*) as </a:t>
            </a:r>
            <a:r>
              <a:rPr lang="en-IN" dirty="0" err="1"/>
              <a:t>total_boundary_dots</a:t>
            </a:r>
            <a:endParaRPr lang="en-IN" dirty="0"/>
          </a:p>
          <a:p>
            <a:r>
              <a:rPr lang="en-IN" dirty="0"/>
              <a:t>from deliveries_v02</a:t>
            </a:r>
          </a:p>
          <a:p>
            <a:r>
              <a:rPr lang="en-IN" dirty="0"/>
              <a:t>where </a:t>
            </a:r>
            <a:r>
              <a:rPr lang="en-IN" dirty="0" err="1"/>
              <a:t>ball_result</a:t>
            </a:r>
            <a:r>
              <a:rPr lang="en-IN" dirty="0"/>
              <a:t> in ('</a:t>
            </a:r>
            <a:r>
              <a:rPr lang="en-IN" dirty="0" err="1"/>
              <a:t>boundary','dot</a:t>
            </a:r>
            <a:r>
              <a:rPr lang="en-IN" dirty="0"/>
              <a:t>’) </a:t>
            </a:r>
          </a:p>
          <a:p>
            <a:r>
              <a:rPr lang="en-IN" dirty="0"/>
              <a:t>group by </a:t>
            </a:r>
            <a:r>
              <a:rPr lang="en-IN" dirty="0" err="1"/>
              <a:t>ball_result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3109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4D8601-8C74-5888-2F45-7DBB43255907}"/>
              </a:ext>
            </a:extLst>
          </p:cNvPr>
          <p:cNvSpPr txBox="1"/>
          <p:nvPr/>
        </p:nvSpPr>
        <p:spPr>
          <a:xfrm>
            <a:off x="457199" y="275549"/>
            <a:ext cx="11571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highlight>
                  <a:srgbClr val="C0C0C0"/>
                </a:highlight>
              </a:rPr>
              <a:t> Write a query to fetch the total number of boundaries scored by each team from the deliveries_v02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FB529-750D-6FA4-D164-B21ABE23C080}"/>
              </a:ext>
            </a:extLst>
          </p:cNvPr>
          <p:cNvSpPr txBox="1"/>
          <p:nvPr/>
        </p:nvSpPr>
        <p:spPr>
          <a:xfrm>
            <a:off x="2514600" y="84329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distinct </a:t>
            </a:r>
            <a:r>
              <a:rPr lang="en-IN" dirty="0" err="1"/>
              <a:t>batting_team</a:t>
            </a:r>
            <a:r>
              <a:rPr lang="en-IN" dirty="0"/>
              <a:t> as team,</a:t>
            </a:r>
          </a:p>
          <a:p>
            <a:r>
              <a:rPr lang="en-IN" dirty="0"/>
              <a:t>count(</a:t>
            </a:r>
            <a:r>
              <a:rPr lang="en-IN" dirty="0" err="1"/>
              <a:t>ball_result</a:t>
            </a:r>
            <a:r>
              <a:rPr lang="en-IN" dirty="0"/>
              <a:t>) as </a:t>
            </a:r>
            <a:r>
              <a:rPr lang="en-IN" dirty="0" err="1"/>
              <a:t>count_of_boundary_each_team</a:t>
            </a:r>
            <a:endParaRPr lang="en-IN" dirty="0"/>
          </a:p>
          <a:p>
            <a:r>
              <a:rPr lang="en-IN" dirty="0"/>
              <a:t>from deliveries_v02</a:t>
            </a:r>
          </a:p>
          <a:p>
            <a:r>
              <a:rPr lang="en-IN" dirty="0"/>
              <a:t>where </a:t>
            </a:r>
            <a:r>
              <a:rPr lang="en-IN" dirty="0" err="1"/>
              <a:t>ball_result</a:t>
            </a:r>
            <a:r>
              <a:rPr lang="en-IN" dirty="0"/>
              <a:t> = 'boundary’</a:t>
            </a:r>
          </a:p>
          <a:p>
            <a:r>
              <a:rPr lang="en-IN" dirty="0"/>
              <a:t>group by </a:t>
            </a:r>
            <a:r>
              <a:rPr lang="en-IN" dirty="0" err="1"/>
              <a:t>batting_team</a:t>
            </a:r>
            <a:r>
              <a:rPr lang="en-IN" dirty="0"/>
              <a:t>	</a:t>
            </a:r>
          </a:p>
          <a:p>
            <a:r>
              <a:rPr lang="en-IN" dirty="0"/>
              <a:t>order by </a:t>
            </a:r>
            <a:r>
              <a:rPr lang="en-IN" dirty="0" err="1"/>
              <a:t>count_of_boundary_each_team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20BE62-B4C8-E2F3-E37C-F14AF6F6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32045"/>
              </p:ext>
            </p:extLst>
          </p:nvPr>
        </p:nvGraphicFramePr>
        <p:xfrm>
          <a:off x="174171" y="2765248"/>
          <a:ext cx="3670300" cy="3937218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346799453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559253288"/>
                    </a:ext>
                  </a:extLst>
                </a:gridCol>
              </a:tblGrid>
              <a:tr h="2619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D966"/>
                          </a:highlight>
                          <a:latin typeface="Calibri" panose="020F0502020204030204" pitchFamily="34" charset="0"/>
                        </a:rPr>
                        <a:t>Teams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D966"/>
                          </a:highlight>
                          <a:latin typeface="Calibri" panose="020F0502020204030204" pitchFamily="34" charset="0"/>
                        </a:rPr>
                        <a:t>Count of boundary each team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404705"/>
                  </a:ext>
                </a:extLst>
              </a:tr>
              <a:tr h="245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694265"/>
                  </a:ext>
                </a:extLst>
              </a:tr>
              <a:tr h="245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817518"/>
                  </a:ext>
                </a:extLst>
              </a:tr>
              <a:tr h="245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 XI Punjab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575"/>
                  </a:ext>
                </a:extLst>
              </a:tr>
              <a:tr h="245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897699"/>
                  </a:ext>
                </a:extLst>
              </a:tr>
              <a:tr h="245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38227"/>
                  </a:ext>
                </a:extLst>
              </a:tr>
              <a:tr h="245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794533"/>
                  </a:ext>
                </a:extLst>
              </a:tr>
              <a:tr h="245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Daredevils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692194"/>
                  </a:ext>
                </a:extLst>
              </a:tr>
              <a:tr h="245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987279"/>
                  </a:ext>
                </a:extLst>
              </a:tr>
              <a:tr h="245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Deccan Chargers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023038"/>
                  </a:ext>
                </a:extLst>
              </a:tr>
              <a:tr h="245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Pune Warriors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910822"/>
                  </a:ext>
                </a:extLst>
              </a:tr>
              <a:tr h="245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217972"/>
                  </a:ext>
                </a:extLst>
              </a:tr>
              <a:tr h="245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 Lions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320308"/>
                  </a:ext>
                </a:extLst>
              </a:tr>
              <a:tr h="245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470540"/>
                  </a:ext>
                </a:extLst>
              </a:tr>
              <a:tr h="245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397053"/>
                  </a:ext>
                </a:extLst>
              </a:tr>
              <a:tr h="2450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Kochi Tuskers Kerala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80212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0C19C29-02CF-AF5A-C6D2-762637B93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108977"/>
              </p:ext>
            </p:extLst>
          </p:nvPr>
        </p:nvGraphicFramePr>
        <p:xfrm>
          <a:off x="4288971" y="2765247"/>
          <a:ext cx="6934200" cy="3937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360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6F38D-0548-56B2-E3BC-1D1580436C26}"/>
              </a:ext>
            </a:extLst>
          </p:cNvPr>
          <p:cNvSpPr txBox="1"/>
          <p:nvPr/>
        </p:nvSpPr>
        <p:spPr>
          <a:xfrm>
            <a:off x="2090057" y="210235"/>
            <a:ext cx="82078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highlight>
                  <a:srgbClr val="C0C0C0"/>
                </a:highlight>
              </a:rPr>
              <a:t>Write a query to fetch the total number of dot balls bowled by each 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46E34-8472-1A1E-C1F7-04C7A85D46FA}"/>
              </a:ext>
            </a:extLst>
          </p:cNvPr>
          <p:cNvSpPr txBox="1"/>
          <p:nvPr/>
        </p:nvSpPr>
        <p:spPr>
          <a:xfrm>
            <a:off x="2204358" y="75076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distinct </a:t>
            </a:r>
            <a:r>
              <a:rPr lang="en-IN" dirty="0" err="1"/>
              <a:t>batting_team</a:t>
            </a:r>
            <a:r>
              <a:rPr lang="en-IN" dirty="0"/>
              <a:t> as team,</a:t>
            </a:r>
          </a:p>
          <a:p>
            <a:r>
              <a:rPr lang="en-IN" dirty="0"/>
              <a:t>count(</a:t>
            </a:r>
            <a:r>
              <a:rPr lang="en-IN" dirty="0" err="1"/>
              <a:t>ball_result</a:t>
            </a:r>
            <a:r>
              <a:rPr lang="en-IN" dirty="0"/>
              <a:t>) as </a:t>
            </a:r>
            <a:r>
              <a:rPr lang="en-IN" dirty="0" err="1"/>
              <a:t>count_of_dotBall_each_team</a:t>
            </a:r>
            <a:endParaRPr lang="en-IN" dirty="0"/>
          </a:p>
          <a:p>
            <a:r>
              <a:rPr lang="en-IN" dirty="0"/>
              <a:t>from deliveries_v02</a:t>
            </a:r>
          </a:p>
          <a:p>
            <a:r>
              <a:rPr lang="en-IN" dirty="0"/>
              <a:t>where </a:t>
            </a:r>
            <a:r>
              <a:rPr lang="en-IN" dirty="0" err="1"/>
              <a:t>ball_result</a:t>
            </a:r>
            <a:r>
              <a:rPr lang="en-IN" dirty="0"/>
              <a:t> = 'dot’</a:t>
            </a:r>
          </a:p>
          <a:p>
            <a:r>
              <a:rPr lang="en-IN" dirty="0"/>
              <a:t>group by </a:t>
            </a:r>
            <a:r>
              <a:rPr lang="en-IN" dirty="0" err="1"/>
              <a:t>batting_team</a:t>
            </a:r>
            <a:r>
              <a:rPr lang="en-IN" dirty="0"/>
              <a:t>	</a:t>
            </a:r>
          </a:p>
          <a:p>
            <a:r>
              <a:rPr lang="en-IN" dirty="0"/>
              <a:t>order by </a:t>
            </a:r>
            <a:r>
              <a:rPr lang="en-IN" dirty="0" err="1"/>
              <a:t>count_of_dotBall_each_team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1B5A90-6542-BAD4-7223-7E8E7FC00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17225"/>
              </p:ext>
            </p:extLst>
          </p:nvPr>
        </p:nvGraphicFramePr>
        <p:xfrm>
          <a:off x="489857" y="2645505"/>
          <a:ext cx="3450772" cy="4002264"/>
        </p:xfrm>
        <a:graphic>
          <a:graphicData uri="http://schemas.openxmlformats.org/drawingml/2006/table">
            <a:tbl>
              <a:tblPr/>
              <a:tblGrid>
                <a:gridCol w="2156733">
                  <a:extLst>
                    <a:ext uri="{9D8B030D-6E8A-4147-A177-3AD203B41FA5}">
                      <a16:colId xmlns:a16="http://schemas.microsoft.com/office/drawing/2014/main" val="440020480"/>
                    </a:ext>
                  </a:extLst>
                </a:gridCol>
                <a:gridCol w="1294039">
                  <a:extLst>
                    <a:ext uri="{9D8B030D-6E8A-4147-A177-3AD203B41FA5}">
                      <a16:colId xmlns:a16="http://schemas.microsoft.com/office/drawing/2014/main" val="1034372918"/>
                    </a:ext>
                  </a:extLst>
                </a:gridCol>
              </a:tblGrid>
              <a:tr h="2662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D966"/>
                          </a:highlight>
                          <a:latin typeface="Calibri" panose="020F0502020204030204" pitchFamily="34" charset="0"/>
                        </a:rPr>
                        <a:t>Teams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D966"/>
                          </a:highlight>
                          <a:latin typeface="Calibri" panose="020F0502020204030204" pitchFamily="34" charset="0"/>
                        </a:rPr>
                        <a:t>Count dot balls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6093"/>
                  </a:ext>
                </a:extLst>
              </a:tr>
              <a:tr h="2490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358707"/>
                  </a:ext>
                </a:extLst>
              </a:tr>
              <a:tr h="2490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9853"/>
                  </a:ext>
                </a:extLst>
              </a:tr>
              <a:tr h="2490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408024"/>
                  </a:ext>
                </a:extLst>
              </a:tr>
              <a:tr h="2490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 XI Punjab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733843"/>
                  </a:ext>
                </a:extLst>
              </a:tr>
              <a:tr h="2490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307037"/>
                  </a:ext>
                </a:extLst>
              </a:tr>
              <a:tr h="2490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792642"/>
                  </a:ext>
                </a:extLst>
              </a:tr>
              <a:tr h="2490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Daredevils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338685"/>
                  </a:ext>
                </a:extLst>
              </a:tr>
              <a:tr h="2490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096898"/>
                  </a:ext>
                </a:extLst>
              </a:tr>
              <a:tr h="2490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Deccan Chargers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518930"/>
                  </a:ext>
                </a:extLst>
              </a:tr>
              <a:tr h="2490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Pune Warriors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41753"/>
                  </a:ext>
                </a:extLst>
              </a:tr>
              <a:tr h="2490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523348"/>
                  </a:ext>
                </a:extLst>
              </a:tr>
              <a:tr h="2490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 Lions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945595"/>
                  </a:ext>
                </a:extLst>
              </a:tr>
              <a:tr h="2490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185912"/>
                  </a:ext>
                </a:extLst>
              </a:tr>
              <a:tr h="2490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Kochi Tuskers Kerala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687948"/>
                  </a:ext>
                </a:extLst>
              </a:tr>
              <a:tr h="2490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60314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AB5B105-258E-C324-5C1F-59EFD868C0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571063"/>
              </p:ext>
            </p:extLst>
          </p:nvPr>
        </p:nvGraphicFramePr>
        <p:xfrm>
          <a:off x="4071257" y="2702405"/>
          <a:ext cx="7761513" cy="3578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526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E65573-666D-3687-F5D8-6B188E3421A0}"/>
              </a:ext>
            </a:extLst>
          </p:cNvPr>
          <p:cNvSpPr txBox="1"/>
          <p:nvPr/>
        </p:nvSpPr>
        <p:spPr>
          <a:xfrm>
            <a:off x="3951514" y="65621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dismissal_kind</a:t>
            </a:r>
            <a:r>
              <a:rPr lang="en-IN" dirty="0"/>
              <a:t> as </a:t>
            </a:r>
            <a:r>
              <a:rPr lang="en-IN" dirty="0" err="1"/>
              <a:t>dismissal_type</a:t>
            </a:r>
            <a:endParaRPr lang="en-IN" dirty="0"/>
          </a:p>
          <a:p>
            <a:r>
              <a:rPr lang="en-IN" dirty="0"/>
              <a:t>count (</a:t>
            </a:r>
            <a:r>
              <a:rPr lang="en-IN" dirty="0" err="1"/>
              <a:t>dismissal_kind</a:t>
            </a:r>
            <a:r>
              <a:rPr lang="en-IN" dirty="0"/>
              <a:t>) as count</a:t>
            </a:r>
          </a:p>
          <a:p>
            <a:r>
              <a:rPr lang="en-IN" dirty="0"/>
              <a:t>from </a:t>
            </a:r>
            <a:r>
              <a:rPr lang="en-IN" dirty="0" err="1"/>
              <a:t>ball_data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 err="1"/>
              <a:t>dismissal_kind</a:t>
            </a:r>
            <a:r>
              <a:rPr lang="en-IN" dirty="0"/>
              <a:t> != 'NA’</a:t>
            </a:r>
          </a:p>
          <a:p>
            <a:r>
              <a:rPr lang="en-IN" dirty="0"/>
              <a:t>group by </a:t>
            </a:r>
            <a:r>
              <a:rPr lang="en-IN" dirty="0" err="1"/>
              <a:t>dismissal_kind</a:t>
            </a:r>
            <a:endParaRPr lang="en-IN" dirty="0"/>
          </a:p>
          <a:p>
            <a:r>
              <a:rPr lang="en-IN" dirty="0"/>
              <a:t>order by dismissals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B24D5-30AC-FB70-682D-2C4252817C5C}"/>
              </a:ext>
            </a:extLst>
          </p:cNvPr>
          <p:cNvSpPr txBox="1"/>
          <p:nvPr/>
        </p:nvSpPr>
        <p:spPr>
          <a:xfrm>
            <a:off x="43542" y="221120"/>
            <a:ext cx="121484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/>
              <a:t>Write a query to fetch the total number of dismissals by dismissal kinds where dismissal kind is not NA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A33E89-5215-E3F5-775D-7D8DDA146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52931"/>
              </p:ext>
            </p:extLst>
          </p:nvPr>
        </p:nvGraphicFramePr>
        <p:xfrm>
          <a:off x="552450" y="2522746"/>
          <a:ext cx="2506436" cy="3671226"/>
        </p:xfrm>
        <a:graphic>
          <a:graphicData uri="http://schemas.openxmlformats.org/drawingml/2006/table">
            <a:tbl>
              <a:tblPr/>
              <a:tblGrid>
                <a:gridCol w="1685118">
                  <a:extLst>
                    <a:ext uri="{9D8B030D-6E8A-4147-A177-3AD203B41FA5}">
                      <a16:colId xmlns:a16="http://schemas.microsoft.com/office/drawing/2014/main" val="614906806"/>
                    </a:ext>
                  </a:extLst>
                </a:gridCol>
                <a:gridCol w="821318">
                  <a:extLst>
                    <a:ext uri="{9D8B030D-6E8A-4147-A177-3AD203B41FA5}">
                      <a16:colId xmlns:a16="http://schemas.microsoft.com/office/drawing/2014/main" val="3837136758"/>
                    </a:ext>
                  </a:extLst>
                </a:gridCol>
              </a:tblGrid>
              <a:tr h="4298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699"/>
                          </a:highlight>
                          <a:latin typeface="Calibri" panose="020F0502020204030204" pitchFamily="34" charset="0"/>
                        </a:rPr>
                        <a:t>Dismissal type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699"/>
                          </a:highlight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72824"/>
                  </a:ext>
                </a:extLst>
              </a:tr>
              <a:tr h="360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caught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956797"/>
                  </a:ext>
                </a:extLst>
              </a:tr>
              <a:tr h="360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766444"/>
                  </a:ext>
                </a:extLst>
              </a:tr>
              <a:tr h="360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out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323038"/>
                  </a:ext>
                </a:extLst>
              </a:tr>
              <a:tr h="360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640679"/>
                  </a:ext>
                </a:extLst>
              </a:tr>
              <a:tr h="360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stumped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06152"/>
                  </a:ext>
                </a:extLst>
              </a:tr>
              <a:tr h="360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caught and bowled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958791"/>
                  </a:ext>
                </a:extLst>
              </a:tr>
              <a:tr h="360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 wicket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468600"/>
                  </a:ext>
                </a:extLst>
              </a:tr>
              <a:tr h="360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retired hurt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03984"/>
                  </a:ext>
                </a:extLst>
              </a:tr>
              <a:tr h="360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obstructing the field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68013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8CABB41-B288-0465-C003-24015E5B86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286750"/>
              </p:ext>
            </p:extLst>
          </p:nvPr>
        </p:nvGraphicFramePr>
        <p:xfrm>
          <a:off x="4550229" y="2569430"/>
          <a:ext cx="6762750" cy="367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8015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3BF2DA-6F76-6EE3-0777-CDBDFF061027}"/>
              </a:ext>
            </a:extLst>
          </p:cNvPr>
          <p:cNvSpPr txBox="1"/>
          <p:nvPr/>
        </p:nvSpPr>
        <p:spPr>
          <a:xfrm>
            <a:off x="1055915" y="217714"/>
            <a:ext cx="10374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highlight>
                  <a:srgbClr val="C0C0C0"/>
                </a:highlight>
              </a:rPr>
              <a:t>Write a query to get the top 5 bowlers who conceded maximum extra runs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D2B5B-C9AC-F346-938A-7236C5BDEDE2}"/>
              </a:ext>
            </a:extLst>
          </p:cNvPr>
          <p:cNvSpPr txBox="1"/>
          <p:nvPr/>
        </p:nvSpPr>
        <p:spPr>
          <a:xfrm>
            <a:off x="4103913" y="77629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bowler,</a:t>
            </a:r>
          </a:p>
          <a:p>
            <a:r>
              <a:rPr lang="en-IN" dirty="0"/>
              <a:t>sum(</a:t>
            </a:r>
            <a:r>
              <a:rPr lang="en-IN" dirty="0" err="1"/>
              <a:t>extra_runs</a:t>
            </a:r>
            <a:r>
              <a:rPr lang="en-IN" dirty="0"/>
              <a:t>) as </a:t>
            </a:r>
            <a:r>
              <a:rPr lang="en-IN" dirty="0" err="1"/>
              <a:t>extra_runs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ball_data</a:t>
            </a:r>
            <a:endParaRPr lang="en-IN" dirty="0"/>
          </a:p>
          <a:p>
            <a:r>
              <a:rPr lang="en-IN" dirty="0"/>
              <a:t>group by bowler</a:t>
            </a:r>
          </a:p>
          <a:p>
            <a:r>
              <a:rPr lang="en-IN" dirty="0"/>
              <a:t>order by </a:t>
            </a:r>
            <a:r>
              <a:rPr lang="en-IN" dirty="0" err="1"/>
              <a:t>extra_runs</a:t>
            </a:r>
            <a:r>
              <a:rPr lang="en-IN" dirty="0"/>
              <a:t> </a:t>
            </a:r>
            <a:r>
              <a:rPr lang="en-IN" dirty="0" err="1"/>
              <a:t>desc</a:t>
            </a:r>
            <a:endParaRPr lang="en-IN" dirty="0"/>
          </a:p>
          <a:p>
            <a:r>
              <a:rPr lang="en-IN" dirty="0"/>
              <a:t>limit 5;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B7ED28-9E49-0BF0-FC67-9FC9BB01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97622"/>
              </p:ext>
            </p:extLst>
          </p:nvPr>
        </p:nvGraphicFramePr>
        <p:xfrm>
          <a:off x="704851" y="2925511"/>
          <a:ext cx="2724150" cy="2506459"/>
        </p:xfrm>
        <a:graphic>
          <a:graphicData uri="http://schemas.openxmlformats.org/drawingml/2006/table">
            <a:tbl>
              <a:tblPr/>
              <a:tblGrid>
                <a:gridCol w="1119224">
                  <a:extLst>
                    <a:ext uri="{9D8B030D-6E8A-4147-A177-3AD203B41FA5}">
                      <a16:colId xmlns:a16="http://schemas.microsoft.com/office/drawing/2014/main" val="1723107527"/>
                    </a:ext>
                  </a:extLst>
                </a:gridCol>
                <a:gridCol w="1604926">
                  <a:extLst>
                    <a:ext uri="{9D8B030D-6E8A-4147-A177-3AD203B41FA5}">
                      <a16:colId xmlns:a16="http://schemas.microsoft.com/office/drawing/2014/main" val="1735735146"/>
                    </a:ext>
                  </a:extLst>
                </a:gridCol>
              </a:tblGrid>
              <a:tr h="44147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D966"/>
                          </a:highlight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D966"/>
                          </a:highlight>
                          <a:latin typeface="Calibri" panose="020F0502020204030204" pitchFamily="34" charset="0"/>
                        </a:rPr>
                        <a:t>Extra Runs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72736"/>
                  </a:ext>
                </a:extLst>
              </a:tr>
              <a:tr h="41299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837778"/>
                  </a:ext>
                </a:extLst>
              </a:tr>
              <a:tr h="41299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Kumar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704346"/>
                  </a:ext>
                </a:extLst>
              </a:tr>
              <a:tr h="41299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 Yadav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129642"/>
                  </a:ext>
                </a:extLst>
              </a:tr>
              <a:tr h="41299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 Bravo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67753"/>
                  </a:ext>
                </a:extLst>
              </a:tr>
              <a:tr h="41299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Kumar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888567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F6E8AAD-36D6-660D-DC01-F2C9097400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878562"/>
              </p:ext>
            </p:extLst>
          </p:nvPr>
        </p:nvGraphicFramePr>
        <p:xfrm>
          <a:off x="4582886" y="2530619"/>
          <a:ext cx="6095999" cy="3456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14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030849-6425-9AED-E785-9857C9AA8DE6}"/>
              </a:ext>
            </a:extLst>
          </p:cNvPr>
          <p:cNvSpPr txBox="1"/>
          <p:nvPr/>
        </p:nvSpPr>
        <p:spPr>
          <a:xfrm>
            <a:off x="141514" y="152400"/>
            <a:ext cx="11908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highlight>
                  <a:srgbClr val="C0C0C0"/>
                </a:highlight>
              </a:rPr>
              <a:t>Write a query to create a table named deliveries_v03 with all the columns of deliveries_v02 table and two additional column (named venue and </a:t>
            </a:r>
            <a:r>
              <a:rPr lang="en-IN" sz="2000" b="1" dirty="0" err="1">
                <a:highlight>
                  <a:srgbClr val="C0C0C0"/>
                </a:highlight>
              </a:rPr>
              <a:t>match_date</a:t>
            </a:r>
            <a:r>
              <a:rPr lang="en-IN" sz="2000" b="1" dirty="0">
                <a:highlight>
                  <a:srgbClr val="C0C0C0"/>
                </a:highlight>
              </a:rPr>
              <a:t>) of venue and date from table matches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94CC6-6639-6466-F3B0-BC6655F718A2}"/>
              </a:ext>
            </a:extLst>
          </p:cNvPr>
          <p:cNvSpPr txBox="1"/>
          <p:nvPr/>
        </p:nvSpPr>
        <p:spPr>
          <a:xfrm>
            <a:off x="239486" y="7732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table deliveries_v03 as select a.*, </a:t>
            </a:r>
            <a:r>
              <a:rPr lang="en-IN" dirty="0" err="1"/>
              <a:t>b.venue</a:t>
            </a:r>
            <a:r>
              <a:rPr lang="en-IN" dirty="0"/>
              <a:t>, </a:t>
            </a:r>
            <a:r>
              <a:rPr lang="en-IN" dirty="0" err="1"/>
              <a:t>b.Date</a:t>
            </a:r>
            <a:endParaRPr lang="en-IN" dirty="0"/>
          </a:p>
          <a:p>
            <a:r>
              <a:rPr lang="en-IN" dirty="0"/>
              <a:t>from deliveries_v02 as a </a:t>
            </a:r>
          </a:p>
          <a:p>
            <a:r>
              <a:rPr lang="en-IN" dirty="0"/>
              <a:t>full join </a:t>
            </a:r>
            <a:r>
              <a:rPr lang="en-IN" dirty="0" err="1"/>
              <a:t>match_data</a:t>
            </a:r>
            <a:r>
              <a:rPr lang="en-IN" dirty="0"/>
              <a:t> as b </a:t>
            </a:r>
          </a:p>
          <a:p>
            <a:r>
              <a:rPr lang="en-IN" dirty="0"/>
              <a:t>on a.id = b.id;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E2990-A804-F47C-C2F5-7A872898B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2040333"/>
            <a:ext cx="11602720" cy="42927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6350A2-231D-957D-EE5F-0060A763B279}"/>
              </a:ext>
            </a:extLst>
          </p:cNvPr>
          <p:cNvSpPr/>
          <p:nvPr/>
        </p:nvSpPr>
        <p:spPr>
          <a:xfrm>
            <a:off x="7874000" y="2040333"/>
            <a:ext cx="3968206" cy="429273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22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DFC7-6BA6-F9D7-93B7-85A444D6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20034"/>
            <a:ext cx="10515600" cy="1325563"/>
          </a:xfrm>
        </p:spPr>
        <p:txBody>
          <a:bodyPr/>
          <a:lstStyle/>
          <a:p>
            <a:r>
              <a:rPr lang="en-IN" dirty="0"/>
              <a:t>			</a:t>
            </a:r>
            <a:r>
              <a:rPr lang="en-IN" b="1" dirty="0">
                <a:highlight>
                  <a:srgbClr val="C0C0C0"/>
                </a:highlight>
              </a:rPr>
              <a:t>Create Tables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F18E4-AB43-B534-4258-5CBC6735608D}"/>
              </a:ext>
            </a:extLst>
          </p:cNvPr>
          <p:cNvSpPr txBox="1"/>
          <p:nvPr/>
        </p:nvSpPr>
        <p:spPr>
          <a:xfrm>
            <a:off x="2699658" y="889337"/>
            <a:ext cx="754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		Ball Data Query </a:t>
            </a:r>
            <a:endParaRPr lang="en-IN" dirty="0"/>
          </a:p>
          <a:p>
            <a:r>
              <a:rPr lang="en-IN" dirty="0"/>
              <a:t>CREATE TABLE </a:t>
            </a:r>
            <a:r>
              <a:rPr lang="en-IN" dirty="0" err="1"/>
              <a:t>ball_data</a:t>
            </a:r>
            <a:r>
              <a:rPr lang="en-IN" dirty="0"/>
              <a:t> (id int, inning INT, over INT, ball INT,    batsman VARCHAR(255), </a:t>
            </a:r>
            <a:r>
              <a:rPr lang="en-IN" dirty="0" err="1"/>
              <a:t>non_striker</a:t>
            </a:r>
            <a:r>
              <a:rPr lang="en-IN" dirty="0"/>
              <a:t> VARCHAR(255), bowler VARCHAR(255), </a:t>
            </a:r>
            <a:r>
              <a:rPr lang="en-IN" dirty="0" err="1"/>
              <a:t>batsman_runs</a:t>
            </a:r>
            <a:r>
              <a:rPr lang="en-IN" dirty="0"/>
              <a:t> INT, </a:t>
            </a:r>
            <a:r>
              <a:rPr lang="en-IN" dirty="0" err="1"/>
              <a:t>extra_runs</a:t>
            </a:r>
            <a:r>
              <a:rPr lang="en-IN" dirty="0"/>
              <a:t> INT, </a:t>
            </a:r>
            <a:r>
              <a:rPr lang="en-IN" dirty="0" err="1"/>
              <a:t>total_runs</a:t>
            </a:r>
            <a:r>
              <a:rPr lang="en-IN" dirty="0"/>
              <a:t> INT, </a:t>
            </a:r>
            <a:r>
              <a:rPr lang="en-IN" dirty="0" err="1"/>
              <a:t>is_wicket</a:t>
            </a:r>
            <a:r>
              <a:rPr lang="en-IN" dirty="0"/>
              <a:t> BOOLEAN, </a:t>
            </a:r>
            <a:r>
              <a:rPr lang="en-IN" dirty="0" err="1"/>
              <a:t>dismissal_kind</a:t>
            </a:r>
            <a:r>
              <a:rPr lang="en-IN" dirty="0"/>
              <a:t> VARCHAR(255),    </a:t>
            </a:r>
            <a:r>
              <a:rPr lang="en-IN" dirty="0" err="1"/>
              <a:t>player_dismissed</a:t>
            </a:r>
            <a:r>
              <a:rPr lang="en-IN" dirty="0"/>
              <a:t> VARCHAR(255), fielder VARCHAR(255),    </a:t>
            </a:r>
            <a:r>
              <a:rPr lang="en-IN" dirty="0" err="1"/>
              <a:t>extras_type</a:t>
            </a:r>
            <a:r>
              <a:rPr lang="en-IN" dirty="0"/>
              <a:t> VARCHAR(255), </a:t>
            </a:r>
            <a:r>
              <a:rPr lang="en-IN" dirty="0" err="1"/>
              <a:t>batting_team</a:t>
            </a:r>
            <a:r>
              <a:rPr lang="en-IN" dirty="0"/>
              <a:t> VARCHAR(255),    </a:t>
            </a:r>
            <a:r>
              <a:rPr lang="en-IN" dirty="0" err="1"/>
              <a:t>bowling_team</a:t>
            </a:r>
            <a:r>
              <a:rPr lang="en-IN" dirty="0"/>
              <a:t> VARCHAR(255));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0E372-FEF4-92CB-1B50-2B323DD87848}"/>
              </a:ext>
            </a:extLst>
          </p:cNvPr>
          <p:cNvSpPr txBox="1"/>
          <p:nvPr/>
        </p:nvSpPr>
        <p:spPr>
          <a:xfrm>
            <a:off x="2846615" y="3429000"/>
            <a:ext cx="724988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		Import data from Csv file</a:t>
            </a:r>
          </a:p>
          <a:p>
            <a:r>
              <a:rPr lang="en-IN" dirty="0"/>
              <a:t>copy </a:t>
            </a:r>
            <a:r>
              <a:rPr lang="en-IN" dirty="0" err="1"/>
              <a:t>ball_data</a:t>
            </a:r>
            <a:r>
              <a:rPr lang="en-IN" dirty="0"/>
              <a:t> from 'C:\Program Files\PostgreSQL\16\data\Data\IPL Dataset\IPL_Ball.csv' delimiter ','csv header; 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7AC1E-6725-EA5D-6638-0F3BF4DA0BE4}"/>
              </a:ext>
            </a:extLst>
          </p:cNvPr>
          <p:cNvSpPr txBox="1"/>
          <p:nvPr/>
        </p:nvSpPr>
        <p:spPr>
          <a:xfrm>
            <a:off x="2846615" y="4583669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		Query to Retrieve Data </a:t>
            </a:r>
          </a:p>
          <a:p>
            <a:r>
              <a:rPr lang="en-IN" dirty="0"/>
              <a:t>select * from </a:t>
            </a:r>
            <a:r>
              <a:rPr lang="en-IN" dirty="0" err="1"/>
              <a:t>ball_data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738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062248-D82A-8DD6-A7D2-583985BDE243}"/>
              </a:ext>
            </a:extLst>
          </p:cNvPr>
          <p:cNvSpPr txBox="1"/>
          <p:nvPr/>
        </p:nvSpPr>
        <p:spPr>
          <a:xfrm>
            <a:off x="1088571" y="24824"/>
            <a:ext cx="103958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highlight>
                  <a:srgbClr val="C0C0C0"/>
                </a:highlight>
              </a:rPr>
              <a:t>Write a query to fetch the total runs scored for each venue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457BB9-E48D-D1F3-CB71-837C88534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07031"/>
              </p:ext>
            </p:extLst>
          </p:nvPr>
        </p:nvGraphicFramePr>
        <p:xfrm>
          <a:off x="283028" y="451820"/>
          <a:ext cx="4931229" cy="6406180"/>
        </p:xfrm>
        <a:graphic>
          <a:graphicData uri="http://schemas.openxmlformats.org/drawingml/2006/table">
            <a:tbl>
              <a:tblPr/>
              <a:tblGrid>
                <a:gridCol w="3623815">
                  <a:extLst>
                    <a:ext uri="{9D8B030D-6E8A-4147-A177-3AD203B41FA5}">
                      <a16:colId xmlns:a16="http://schemas.microsoft.com/office/drawing/2014/main" val="2752126443"/>
                    </a:ext>
                  </a:extLst>
                </a:gridCol>
                <a:gridCol w="1307414">
                  <a:extLst>
                    <a:ext uri="{9D8B030D-6E8A-4147-A177-3AD203B41FA5}">
                      <a16:colId xmlns:a16="http://schemas.microsoft.com/office/drawing/2014/main" val="3941434855"/>
                    </a:ext>
                  </a:extLst>
                </a:gridCol>
              </a:tblGrid>
              <a:tr h="6610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D966"/>
                          </a:highlight>
                          <a:latin typeface="Calibri" panose="020F0502020204030204" pitchFamily="34" charset="0"/>
                        </a:rPr>
                        <a:t>Venue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D966"/>
                          </a:highlight>
                          <a:latin typeface="Calibri" panose="020F0502020204030204" pitchFamily="34" charset="0"/>
                        </a:rPr>
                        <a:t>Total runs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921032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23658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406106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Wankhede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23390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898191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Feroz Shah Kotla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22947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495033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20237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809494"/>
                  </a:ext>
                </a:extLst>
              </a:tr>
              <a:tr h="239753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Rajiv Gandhi International Stadium, Uppal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19484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274887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 Chidambaram Stadium, Chepauk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17821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90308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Sawai Mansingh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14264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480287"/>
                  </a:ext>
                </a:extLst>
              </a:tr>
              <a:tr h="239753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Cricket Association Stadium, Mohali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10987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092674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Dubai International Cricket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10402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11184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Sheikh Zayed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8830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683754"/>
                  </a:ext>
                </a:extLst>
              </a:tr>
              <a:tr h="239753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Cricket Association IS Bindra Stadium, Mohali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7021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361517"/>
                  </a:ext>
                </a:extLst>
              </a:tr>
              <a:tr h="2397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Maharashtra Cricket Association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6780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465114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Sharjah Cricket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5924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5575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M.Chinnaswamy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5127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066538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DY Patil Sports Academy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4810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27973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Subrata Roy Sahara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4755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350524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Kingsmead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869247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Brabourne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3842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722980"/>
                  </a:ext>
                </a:extLst>
              </a:tr>
              <a:tr h="2397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Y.S. Rajasekhara Reddy ACA-VDCA Cricket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3746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32839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Sardar Patel Stadium, Motera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3746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9922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SuperSport Park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3653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503827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Saurashtra Cricket Association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3316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181175"/>
                  </a:ext>
                </a:extLst>
              </a:tr>
              <a:tr h="2397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Himachal Pradesh Cricket Association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2897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084674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Holkar Cricket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2872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619559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Wanderers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2292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21891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Barabati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2278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975235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JSCA International Stadium Complex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2056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694418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George's Park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67498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Newlands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953225"/>
                  </a:ext>
                </a:extLst>
              </a:tr>
              <a:tr h="239753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Shaheed Veer Narayan Singh International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1741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442903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Nehru Stadium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1363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463299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Park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6880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Beers Diamond Oval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270466"/>
                  </a:ext>
                </a:extLst>
              </a:tr>
              <a:tr h="239753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Vidarbha Cricket Association Stadium, Jamtha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45452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 Park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806946"/>
                  </a:ext>
                </a:extLst>
              </a:tr>
              <a:tr h="129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OUTsurance Oval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2364" marR="2364" marT="2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0876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D572069-253F-C79A-82A9-9053909542B8}"/>
              </a:ext>
            </a:extLst>
          </p:cNvPr>
          <p:cNvSpPr txBox="1"/>
          <p:nvPr/>
        </p:nvSpPr>
        <p:spPr>
          <a:xfrm>
            <a:off x="5889172" y="5912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venue,</a:t>
            </a:r>
          </a:p>
          <a:p>
            <a:r>
              <a:rPr lang="en-IN" dirty="0"/>
              <a:t>sum(</a:t>
            </a:r>
            <a:r>
              <a:rPr lang="en-IN" dirty="0" err="1"/>
              <a:t>total_runs</a:t>
            </a:r>
            <a:r>
              <a:rPr lang="en-IN" dirty="0"/>
              <a:t>) as </a:t>
            </a:r>
            <a:r>
              <a:rPr lang="en-IN" dirty="0" err="1"/>
              <a:t>total_runs</a:t>
            </a:r>
            <a:endParaRPr lang="en-IN" dirty="0"/>
          </a:p>
          <a:p>
            <a:r>
              <a:rPr lang="en-IN" dirty="0"/>
              <a:t>from deliveries_v03</a:t>
            </a:r>
          </a:p>
          <a:p>
            <a:r>
              <a:rPr lang="en-IN" dirty="0"/>
              <a:t>group by venue</a:t>
            </a:r>
          </a:p>
          <a:p>
            <a:r>
              <a:rPr lang="en-IN" dirty="0"/>
              <a:t>order by </a:t>
            </a:r>
            <a:r>
              <a:rPr lang="en-IN" dirty="0" err="1"/>
              <a:t>total_runs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1754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35A4B2-646A-5CAB-FBA1-D9A3235751F0}"/>
              </a:ext>
            </a:extLst>
          </p:cNvPr>
          <p:cNvSpPr txBox="1"/>
          <p:nvPr/>
        </p:nvSpPr>
        <p:spPr>
          <a:xfrm>
            <a:off x="566057" y="199349"/>
            <a:ext cx="9350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highlight>
                  <a:srgbClr val="C0C0C0"/>
                </a:highlight>
              </a:rPr>
              <a:t>Write a query to fetch the year-wise total runs scored at Eden Gardens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CDBC4-CDF3-4AFC-5669-667376AA0493}"/>
              </a:ext>
            </a:extLst>
          </p:cNvPr>
          <p:cNvSpPr txBox="1"/>
          <p:nvPr/>
        </p:nvSpPr>
        <p:spPr>
          <a:xfrm>
            <a:off x="3048000" y="71845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extract('</a:t>
            </a:r>
            <a:r>
              <a:rPr lang="en-IN" dirty="0" err="1"/>
              <a:t>year'from</a:t>
            </a:r>
            <a:r>
              <a:rPr lang="en-IN" dirty="0"/>
              <a:t> date) as season,</a:t>
            </a:r>
          </a:p>
          <a:p>
            <a:r>
              <a:rPr lang="en-IN" dirty="0"/>
              <a:t>sum(</a:t>
            </a:r>
            <a:r>
              <a:rPr lang="en-IN" dirty="0" err="1"/>
              <a:t>total_runs</a:t>
            </a:r>
            <a:r>
              <a:rPr lang="en-IN" dirty="0"/>
              <a:t>) as </a:t>
            </a:r>
            <a:r>
              <a:rPr lang="en-IN" dirty="0" err="1"/>
              <a:t>total_runs</a:t>
            </a:r>
            <a:endParaRPr lang="en-IN" dirty="0"/>
          </a:p>
          <a:p>
            <a:r>
              <a:rPr lang="en-IN" dirty="0"/>
              <a:t>from deliveries_v03</a:t>
            </a:r>
          </a:p>
          <a:p>
            <a:r>
              <a:rPr lang="en-IN" dirty="0"/>
              <a:t>where venue = 'Eden Gardens’	</a:t>
            </a:r>
          </a:p>
          <a:p>
            <a:r>
              <a:rPr lang="en-IN" dirty="0"/>
              <a:t>group by season</a:t>
            </a:r>
          </a:p>
          <a:p>
            <a:r>
              <a:rPr lang="en-IN" dirty="0"/>
              <a:t>order by </a:t>
            </a:r>
            <a:r>
              <a:rPr lang="en-IN" dirty="0" err="1"/>
              <a:t>total_runs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725376-E349-4820-0AB9-C647F900C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5751"/>
              </p:ext>
            </p:extLst>
          </p:nvPr>
        </p:nvGraphicFramePr>
        <p:xfrm>
          <a:off x="566057" y="2787019"/>
          <a:ext cx="1739900" cy="3015345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57094449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857224371"/>
                    </a:ext>
                  </a:extLst>
                </a:gridCol>
              </a:tblGrid>
              <a:tr h="2828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D966"/>
                          </a:highlight>
                          <a:latin typeface="Calibri" panose="020F0502020204030204" pitchFamily="34" charset="0"/>
                        </a:rPr>
                        <a:t>Season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D966"/>
                          </a:highlight>
                          <a:latin typeface="Calibri" panose="020F0502020204030204" pitchFamily="34" charset="0"/>
                        </a:rPr>
                        <a:t>Total runs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72946"/>
                  </a:ext>
                </a:extLst>
              </a:tr>
              <a:tr h="248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40197"/>
                  </a:ext>
                </a:extLst>
              </a:tr>
              <a:tr h="248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908018"/>
                  </a:ext>
                </a:extLst>
              </a:tr>
              <a:tr h="248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16337"/>
                  </a:ext>
                </a:extLst>
              </a:tr>
              <a:tr h="248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12357"/>
                  </a:ext>
                </a:extLst>
              </a:tr>
              <a:tr h="248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142069"/>
                  </a:ext>
                </a:extLst>
              </a:tr>
              <a:tr h="248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939906"/>
                  </a:ext>
                </a:extLst>
              </a:tr>
              <a:tr h="248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754622"/>
                  </a:ext>
                </a:extLst>
              </a:tr>
              <a:tr h="248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988169"/>
                  </a:ext>
                </a:extLst>
              </a:tr>
              <a:tr h="248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38101"/>
                  </a:ext>
                </a:extLst>
              </a:tr>
              <a:tr h="248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330938"/>
                  </a:ext>
                </a:extLst>
              </a:tr>
              <a:tr h="248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89476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8A9055-73BE-0D23-42A4-741506ABD3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057950"/>
              </p:ext>
            </p:extLst>
          </p:nvPr>
        </p:nvGraphicFramePr>
        <p:xfrm>
          <a:off x="2993571" y="2982685"/>
          <a:ext cx="6923314" cy="3156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264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CEF70F-A9D7-6E3F-A112-7DB962123FE3}"/>
              </a:ext>
            </a:extLst>
          </p:cNvPr>
          <p:cNvSpPr txBox="1"/>
          <p:nvPr/>
        </p:nvSpPr>
        <p:spPr>
          <a:xfrm>
            <a:off x="2666998" y="289602"/>
            <a:ext cx="77506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		Match Data Query</a:t>
            </a:r>
          </a:p>
          <a:p>
            <a:r>
              <a:rPr lang="en-IN" dirty="0"/>
              <a:t>CREATE TABLE </a:t>
            </a:r>
            <a:r>
              <a:rPr lang="en-IN" dirty="0" err="1"/>
              <a:t>match_data</a:t>
            </a:r>
            <a:r>
              <a:rPr lang="en-IN" dirty="0"/>
              <a:t> (id integer,	city varchar(255),	date </a:t>
            </a:r>
            <a:r>
              <a:rPr lang="en-IN" dirty="0" err="1"/>
              <a:t>date</a:t>
            </a:r>
            <a:r>
              <a:rPr lang="en-IN" dirty="0"/>
              <a:t>, </a:t>
            </a:r>
            <a:r>
              <a:rPr lang="en-IN" dirty="0" err="1"/>
              <a:t>player_of_match</a:t>
            </a:r>
            <a:r>
              <a:rPr lang="en-IN" dirty="0"/>
              <a:t> varchar(255), venue varchar(255), </a:t>
            </a:r>
            <a:r>
              <a:rPr lang="en-IN" dirty="0" err="1"/>
              <a:t>neutral_venue</a:t>
            </a:r>
            <a:r>
              <a:rPr lang="en-IN" dirty="0"/>
              <a:t> int, team1 varchar(255), team2 varchar(255), </a:t>
            </a:r>
            <a:r>
              <a:rPr lang="en-IN" dirty="0" err="1"/>
              <a:t>toss_winner</a:t>
            </a:r>
            <a:r>
              <a:rPr lang="en-IN" dirty="0"/>
              <a:t> varchar(255), </a:t>
            </a:r>
            <a:r>
              <a:rPr lang="en-IN" dirty="0" err="1"/>
              <a:t>toss_decision</a:t>
            </a:r>
            <a:r>
              <a:rPr lang="en-IN" dirty="0"/>
              <a:t> varchar(255), winner varchar(255), result varchar(255),  </a:t>
            </a:r>
            <a:r>
              <a:rPr lang="en-IN" dirty="0" err="1"/>
              <a:t>result_margin</a:t>
            </a:r>
            <a:r>
              <a:rPr lang="en-IN" dirty="0"/>
              <a:t> varchar(255), eliminator varchar(255), method varchar(255), umpire1 varchar(255), umpire2 varchar(255));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6A609-B548-A669-4070-D955FB0B55C7}"/>
              </a:ext>
            </a:extLst>
          </p:cNvPr>
          <p:cNvSpPr txBox="1"/>
          <p:nvPr/>
        </p:nvSpPr>
        <p:spPr>
          <a:xfrm>
            <a:off x="2666998" y="2921168"/>
            <a:ext cx="72281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		Import Data From Csv file</a:t>
            </a:r>
          </a:p>
          <a:p>
            <a:r>
              <a:rPr lang="en-IN" dirty="0"/>
              <a:t>copy matches from 'C:\Program Files\PostgreSQL\16\data\Data\IPL Dataset\IPL_matches.csv' delimiter ','csv header;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3E470-0669-BA70-FC56-60328AA81D18}"/>
              </a:ext>
            </a:extLst>
          </p:cNvPr>
          <p:cNvSpPr txBox="1"/>
          <p:nvPr/>
        </p:nvSpPr>
        <p:spPr>
          <a:xfrm>
            <a:off x="3233054" y="4237950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	      </a:t>
            </a:r>
            <a:r>
              <a:rPr lang="en-IN" sz="2400" b="1" dirty="0"/>
              <a:t>Query to Retrieve Data </a:t>
            </a:r>
            <a:endParaRPr lang="en-IN" sz="1800" b="1" dirty="0"/>
          </a:p>
          <a:p>
            <a:r>
              <a:rPr lang="en-IN" dirty="0"/>
              <a:t>select * from </a:t>
            </a:r>
            <a:r>
              <a:rPr lang="en-IN" dirty="0" err="1"/>
              <a:t>match_data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9282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D876BE-087A-9D5B-6747-3790531B4DDC}"/>
              </a:ext>
            </a:extLst>
          </p:cNvPr>
          <p:cNvSpPr txBox="1"/>
          <p:nvPr/>
        </p:nvSpPr>
        <p:spPr>
          <a:xfrm>
            <a:off x="1850571" y="1420406"/>
            <a:ext cx="8784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batsman,round</a:t>
            </a:r>
            <a:r>
              <a:rPr lang="en-IN" dirty="0"/>
              <a:t>(sum(</a:t>
            </a:r>
            <a:r>
              <a:rPr lang="en-IN" dirty="0" err="1"/>
              <a:t>batsman_runs</a:t>
            </a:r>
            <a:r>
              <a:rPr lang="en-IN" dirty="0"/>
              <a:t>)*1.0/count(ball)*100,2) as </a:t>
            </a:r>
            <a:r>
              <a:rPr lang="en-IN" dirty="0" err="1"/>
              <a:t>strike_rate</a:t>
            </a:r>
            <a:r>
              <a:rPr lang="en-IN" dirty="0"/>
              <a:t> from </a:t>
            </a:r>
            <a:r>
              <a:rPr lang="en-IN" dirty="0" err="1"/>
              <a:t>ball_data</a:t>
            </a:r>
            <a:r>
              <a:rPr lang="en-IN" dirty="0"/>
              <a:t> where </a:t>
            </a:r>
            <a:r>
              <a:rPr lang="en-IN" dirty="0" err="1"/>
              <a:t>extras_type</a:t>
            </a:r>
            <a:r>
              <a:rPr lang="en-IN" dirty="0"/>
              <a:t> not in ('wides',)group by batsman having count(ball ) &gt; 500 order by </a:t>
            </a:r>
            <a:r>
              <a:rPr lang="en-IN" dirty="0" err="1"/>
              <a:t>strike_rate</a:t>
            </a:r>
            <a:r>
              <a:rPr lang="en-IN" dirty="0"/>
              <a:t> des limit 10;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C9AD4-C9F4-FBDB-3A1C-BCAC75397297}"/>
              </a:ext>
            </a:extLst>
          </p:cNvPr>
          <p:cNvSpPr txBox="1"/>
          <p:nvPr/>
        </p:nvSpPr>
        <p:spPr>
          <a:xfrm>
            <a:off x="1469571" y="450908"/>
            <a:ext cx="97209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highlight>
                  <a:srgbClr val="C0C0C0"/>
                </a:highlight>
              </a:rPr>
              <a:t>High Strike Rate (SR) with a minimum of 500 balls faced </a:t>
            </a:r>
            <a:endParaRPr lang="en-IN" sz="3200" b="1" dirty="0">
              <a:highlight>
                <a:srgbClr val="C0C0C0"/>
              </a:highlight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1636761-0162-7D18-7216-F76C3E1B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61814"/>
              </p:ext>
            </p:extLst>
          </p:nvPr>
        </p:nvGraphicFramePr>
        <p:xfrm>
          <a:off x="772885" y="2421091"/>
          <a:ext cx="3820885" cy="3772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2304">
                  <a:extLst>
                    <a:ext uri="{9D8B030D-6E8A-4147-A177-3AD203B41FA5}">
                      <a16:colId xmlns:a16="http://schemas.microsoft.com/office/drawing/2014/main" val="344970022"/>
                    </a:ext>
                  </a:extLst>
                </a:gridCol>
                <a:gridCol w="2018581">
                  <a:extLst>
                    <a:ext uri="{9D8B030D-6E8A-4147-A177-3AD203B41FA5}">
                      <a16:colId xmlns:a16="http://schemas.microsoft.com/office/drawing/2014/main" val="2415074688"/>
                    </a:ext>
                  </a:extLst>
                </a:gridCol>
              </a:tblGrid>
              <a:tr h="4022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  <a:highlight>
                            <a:srgbClr val="C6E0B4"/>
                          </a:highlight>
                        </a:rPr>
                        <a:t>Batsman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6E0B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  <a:highlight>
                            <a:srgbClr val="C6E0B4"/>
                          </a:highlight>
                        </a:rPr>
                        <a:t>Strike Rate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6E0B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9053729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AD Russell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182.33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5456524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SP Narine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164.27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524359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HH Pandya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159.27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0353109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V Sehwag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155.44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6638283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GJ Maxwell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154.68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32651734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RR Pant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151.97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6844254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AB de Villiers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151.91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4500041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CH Gayle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150.11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6842480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KA Pollard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149.88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8744826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JC Buttler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149.56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2767758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B4691DE-5755-A275-C052-AA8797919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017276"/>
              </p:ext>
            </p:extLst>
          </p:nvPr>
        </p:nvGraphicFramePr>
        <p:xfrm>
          <a:off x="5116286" y="2138544"/>
          <a:ext cx="6444341" cy="4337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52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92C46F-674B-1051-5435-C7FC1DE8769A}"/>
              </a:ext>
            </a:extLst>
          </p:cNvPr>
          <p:cNvSpPr txBox="1"/>
          <p:nvPr/>
        </p:nvSpPr>
        <p:spPr>
          <a:xfrm>
            <a:off x="1828800" y="1120700"/>
            <a:ext cx="9165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batsman, round(sum(</a:t>
            </a:r>
            <a:r>
              <a:rPr lang="en-IN" dirty="0" err="1"/>
              <a:t>batsman_runs</a:t>
            </a:r>
            <a:r>
              <a:rPr lang="en-IN" dirty="0"/>
              <a:t>):: decimal /sum(case when </a:t>
            </a:r>
            <a:r>
              <a:rPr lang="en-IN" dirty="0" err="1"/>
              <a:t>is_wicket</a:t>
            </a:r>
            <a:r>
              <a:rPr lang="en-IN" dirty="0"/>
              <a:t> then 1 else 0 end),2) as average from </a:t>
            </a:r>
            <a:r>
              <a:rPr lang="en-IN" dirty="0" err="1"/>
              <a:t>ball_data</a:t>
            </a:r>
            <a:r>
              <a:rPr lang="en-IN" dirty="0"/>
              <a:t> as a full join </a:t>
            </a:r>
            <a:r>
              <a:rPr lang="en-IN" dirty="0" err="1"/>
              <a:t>match_data</a:t>
            </a:r>
            <a:r>
              <a:rPr lang="en-IN" dirty="0"/>
              <a:t> as b on a.id = b.id group by  batsman having  sum(case when </a:t>
            </a:r>
            <a:r>
              <a:rPr lang="en-IN" dirty="0" err="1"/>
              <a:t>is_wicket</a:t>
            </a:r>
            <a:r>
              <a:rPr lang="en-IN" dirty="0"/>
              <a:t> then 1 else 0 end) &gt;= 1 and  count(distinct extract(year from </a:t>
            </a:r>
            <a:r>
              <a:rPr lang="en-IN" dirty="0" err="1"/>
              <a:t>b.date</a:t>
            </a:r>
            <a:r>
              <a:rPr lang="en-IN" dirty="0"/>
              <a:t>)) &gt; 2 order by average </a:t>
            </a:r>
            <a:r>
              <a:rPr lang="en-IN" dirty="0" err="1"/>
              <a:t>desc</a:t>
            </a:r>
            <a:r>
              <a:rPr lang="en-IN" dirty="0"/>
              <a:t>  limit 10;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518CA-2585-045E-AD1B-547C5DF3BF98}"/>
              </a:ext>
            </a:extLst>
          </p:cNvPr>
          <p:cNvSpPr txBox="1"/>
          <p:nvPr/>
        </p:nvSpPr>
        <p:spPr>
          <a:xfrm>
            <a:off x="1284515" y="406178"/>
            <a:ext cx="10482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High Batting Average with experience of playing at least 2 IPL seasons</a:t>
            </a:r>
            <a:endParaRPr lang="en-IN" b="1" dirty="0">
              <a:highlight>
                <a:srgbClr val="C0C0C0"/>
              </a:highlight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868C2CB-FEA3-844C-CF8C-A63BA63F5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183552"/>
              </p:ext>
            </p:extLst>
          </p:nvPr>
        </p:nvGraphicFramePr>
        <p:xfrm>
          <a:off x="4278086" y="2519141"/>
          <a:ext cx="7641771" cy="3907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C86707-62B6-A66E-CFD7-738C50260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23694"/>
              </p:ext>
            </p:extLst>
          </p:nvPr>
        </p:nvGraphicFramePr>
        <p:xfrm>
          <a:off x="272143" y="2515736"/>
          <a:ext cx="3113315" cy="39360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555">
                  <a:extLst>
                    <a:ext uri="{9D8B030D-6E8A-4147-A177-3AD203B41FA5}">
                      <a16:colId xmlns:a16="http://schemas.microsoft.com/office/drawing/2014/main" val="1862023591"/>
                    </a:ext>
                  </a:extLst>
                </a:gridCol>
                <a:gridCol w="1565760">
                  <a:extLst>
                    <a:ext uri="{9D8B030D-6E8A-4147-A177-3AD203B41FA5}">
                      <a16:colId xmlns:a16="http://schemas.microsoft.com/office/drawing/2014/main" val="3736031734"/>
                    </a:ext>
                  </a:extLst>
                </a:gridCol>
              </a:tblGrid>
              <a:tr h="4696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  <a:highlight>
                            <a:srgbClr val="A9D08E"/>
                          </a:highlight>
                        </a:rPr>
                        <a:t>Batsman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9D08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  <a:highlight>
                            <a:srgbClr val="A9D08E"/>
                          </a:highlight>
                        </a:rPr>
                        <a:t>Average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9D08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608416"/>
                  </a:ext>
                </a:extLst>
              </a:tr>
              <a:tr h="3466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Iqbal Abdulla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88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8192316"/>
                  </a:ext>
                </a:extLst>
              </a:tr>
              <a:tr h="3466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KL Rahul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42.69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5847371"/>
                  </a:ext>
                </a:extLst>
              </a:tr>
              <a:tr h="3466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AB de Villiers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42.54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1306739"/>
                  </a:ext>
                </a:extLst>
              </a:tr>
              <a:tr h="3466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DA Warner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41.7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148899"/>
                  </a:ext>
                </a:extLst>
              </a:tr>
              <a:tr h="3466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JP Duminy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41.41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3828427"/>
                  </a:ext>
                </a:extLst>
              </a:tr>
              <a:tr h="3466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CH Gayle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41.14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1098318"/>
                  </a:ext>
                </a:extLst>
              </a:tr>
              <a:tr h="3466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ML Hayden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930183"/>
                  </a:ext>
                </a:extLst>
              </a:tr>
              <a:tr h="3466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LMP Simmons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39.96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3310010"/>
                  </a:ext>
                </a:extLst>
              </a:tr>
              <a:tr h="3466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KS Williamson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39.49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4241774"/>
                  </a:ext>
                </a:extLst>
              </a:tr>
              <a:tr h="3466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OA Shah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38.92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1818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65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527AB0-E873-CB40-68CA-53B4DC59705B}"/>
              </a:ext>
            </a:extLst>
          </p:cNvPr>
          <p:cNvSpPr txBox="1"/>
          <p:nvPr/>
        </p:nvSpPr>
        <p:spPr>
          <a:xfrm>
            <a:off x="1170214" y="1071380"/>
            <a:ext cx="9633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batsman, round(sum(case when </a:t>
            </a:r>
            <a:r>
              <a:rPr lang="en-IN" dirty="0" err="1"/>
              <a:t>batsman_runs</a:t>
            </a:r>
            <a:r>
              <a:rPr lang="en-IN" dirty="0"/>
              <a:t> in (4,6) then </a:t>
            </a:r>
            <a:r>
              <a:rPr lang="en-IN" dirty="0" err="1"/>
              <a:t>batsman_runs</a:t>
            </a:r>
            <a:r>
              <a:rPr lang="en-IN" dirty="0"/>
              <a:t> else 0 end)::decimal/sum(</a:t>
            </a:r>
            <a:r>
              <a:rPr lang="en-IN" dirty="0" err="1"/>
              <a:t>batsman_runs</a:t>
            </a:r>
            <a:r>
              <a:rPr lang="en-IN" dirty="0"/>
              <a:t>)*100,2) as </a:t>
            </a:r>
            <a:r>
              <a:rPr lang="en-IN" dirty="0" err="1"/>
              <a:t>boundary_percentage</a:t>
            </a:r>
            <a:r>
              <a:rPr lang="en-IN" dirty="0"/>
              <a:t> from </a:t>
            </a:r>
            <a:r>
              <a:rPr lang="en-IN" dirty="0" err="1"/>
              <a:t>ball_data</a:t>
            </a:r>
            <a:r>
              <a:rPr lang="en-IN" dirty="0"/>
              <a:t> group by batsman having count(distinct id ) &gt; 28 order by </a:t>
            </a:r>
            <a:r>
              <a:rPr lang="en-IN" dirty="0" err="1"/>
              <a:t>boundary_percentage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  limit 10;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A3413-DA5E-C2E3-B3C9-8B4E70A702A5}"/>
              </a:ext>
            </a:extLst>
          </p:cNvPr>
          <p:cNvSpPr txBox="1"/>
          <p:nvPr/>
        </p:nvSpPr>
        <p:spPr>
          <a:xfrm>
            <a:off x="566057" y="384405"/>
            <a:ext cx="1137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High Boundary Percentage with experience of playing at least 2 IPL seasons.</a:t>
            </a:r>
            <a:endParaRPr lang="en-IN" sz="2800" b="1" dirty="0">
              <a:highlight>
                <a:srgbClr val="C0C0C0"/>
              </a:highligh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6B6722-C445-08BC-8351-26BC8B139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19010"/>
              </p:ext>
            </p:extLst>
          </p:nvPr>
        </p:nvGraphicFramePr>
        <p:xfrm>
          <a:off x="849086" y="2158464"/>
          <a:ext cx="3722914" cy="4024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437">
                  <a:extLst>
                    <a:ext uri="{9D8B030D-6E8A-4147-A177-3AD203B41FA5}">
                      <a16:colId xmlns:a16="http://schemas.microsoft.com/office/drawing/2014/main" val="433227322"/>
                    </a:ext>
                  </a:extLst>
                </a:gridCol>
                <a:gridCol w="2270477">
                  <a:extLst>
                    <a:ext uri="{9D8B030D-6E8A-4147-A177-3AD203B41FA5}">
                      <a16:colId xmlns:a16="http://schemas.microsoft.com/office/drawing/2014/main" val="2643312435"/>
                    </a:ext>
                  </a:extLst>
                </a:gridCol>
              </a:tblGrid>
              <a:tr h="4291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D966"/>
                          </a:highlight>
                        </a:rPr>
                        <a:t>Batsman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D96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D966"/>
                          </a:highlight>
                        </a:rPr>
                        <a:t>Boundary Percentage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D96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74685915"/>
                  </a:ext>
                </a:extLst>
              </a:tr>
              <a:tr h="359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SP Narine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81.17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38879748"/>
                  </a:ext>
                </a:extLst>
              </a:tr>
              <a:tr h="359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AD Russell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78.71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9147791"/>
                  </a:ext>
                </a:extLst>
              </a:tr>
              <a:tr h="359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CH Gayle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76.07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6399939"/>
                  </a:ext>
                </a:extLst>
              </a:tr>
              <a:tr h="359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ST Jayasuriya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74.22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1639751"/>
                  </a:ext>
                </a:extLst>
              </a:tr>
              <a:tr h="359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AC Gilchrist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72.89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87637699"/>
                  </a:ext>
                </a:extLst>
              </a:tr>
              <a:tr h="359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V Sehwag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72.29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6690729"/>
                  </a:ext>
                </a:extLst>
              </a:tr>
              <a:tr h="359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DR Smith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70.52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2728463"/>
                  </a:ext>
                </a:extLst>
              </a:tr>
              <a:tr h="359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CA Lynn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69.53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0496328"/>
                  </a:ext>
                </a:extLst>
              </a:tr>
              <a:tr h="359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Harbhajan Singh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68.52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91876307"/>
                  </a:ext>
                </a:extLst>
              </a:tr>
              <a:tr h="359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SR Watson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68.25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324042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7E8468E-5C20-A6CE-A9A0-F75B1274F3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316393"/>
              </p:ext>
            </p:extLst>
          </p:nvPr>
        </p:nvGraphicFramePr>
        <p:xfrm>
          <a:off x="4931229" y="2158464"/>
          <a:ext cx="6694713" cy="4024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227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AE4F99-F6CC-1704-A7B2-F28C2B1BBA9D}"/>
              </a:ext>
            </a:extLst>
          </p:cNvPr>
          <p:cNvSpPr txBox="1"/>
          <p:nvPr/>
        </p:nvSpPr>
        <p:spPr>
          <a:xfrm>
            <a:off x="2634343" y="1054465"/>
            <a:ext cx="7478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bowler, round(sum(</a:t>
            </a:r>
            <a:r>
              <a:rPr lang="en-IN" dirty="0" err="1"/>
              <a:t>total_runs</a:t>
            </a:r>
            <a:r>
              <a:rPr lang="en-IN" dirty="0"/>
              <a:t>)::decimal / (count(ball) / 6.0), 2) as economy from </a:t>
            </a:r>
            <a:r>
              <a:rPr lang="en-IN" dirty="0" err="1"/>
              <a:t>ball_data</a:t>
            </a:r>
            <a:r>
              <a:rPr lang="en-IN" dirty="0"/>
              <a:t> group by bowler having count(ball) &gt; 500 order by economy </a:t>
            </a:r>
            <a:r>
              <a:rPr lang="en-IN" dirty="0" err="1"/>
              <a:t>asc</a:t>
            </a:r>
            <a:r>
              <a:rPr lang="en-IN" dirty="0"/>
              <a:t> limit 10;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DA2AA-C67A-3E0C-4E0E-D8906409240D}"/>
              </a:ext>
            </a:extLst>
          </p:cNvPr>
          <p:cNvSpPr txBox="1"/>
          <p:nvPr/>
        </p:nvSpPr>
        <p:spPr>
          <a:xfrm>
            <a:off x="1915885" y="329978"/>
            <a:ext cx="9644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Low Economy Rate  with at least 500 balls bowled in IPL.</a:t>
            </a:r>
            <a:endParaRPr lang="en-IN" sz="2000" b="1" dirty="0">
              <a:highlight>
                <a:srgbClr val="C0C0C0"/>
              </a:highlight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E7E86F-DE5A-69FC-04DD-1017931B1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75477"/>
              </p:ext>
            </p:extLst>
          </p:nvPr>
        </p:nvGraphicFramePr>
        <p:xfrm>
          <a:off x="348343" y="2179062"/>
          <a:ext cx="2819400" cy="3968755"/>
        </p:xfrm>
        <a:graphic>
          <a:graphicData uri="http://schemas.openxmlformats.org/drawingml/2006/table">
            <a:tbl>
              <a:tblPr/>
              <a:tblGrid>
                <a:gridCol w="1630496">
                  <a:extLst>
                    <a:ext uri="{9D8B030D-6E8A-4147-A177-3AD203B41FA5}">
                      <a16:colId xmlns:a16="http://schemas.microsoft.com/office/drawing/2014/main" val="3485518507"/>
                    </a:ext>
                  </a:extLst>
                </a:gridCol>
                <a:gridCol w="1188904">
                  <a:extLst>
                    <a:ext uri="{9D8B030D-6E8A-4147-A177-3AD203B41FA5}">
                      <a16:colId xmlns:a16="http://schemas.microsoft.com/office/drawing/2014/main" val="3308095387"/>
                    </a:ext>
                  </a:extLst>
                </a:gridCol>
              </a:tblGrid>
              <a:tr h="383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D966"/>
                          </a:highlight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D966"/>
                          </a:highlight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02699"/>
                  </a:ext>
                </a:extLst>
              </a:tr>
              <a:tr h="358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641170"/>
                  </a:ext>
                </a:extLst>
              </a:tr>
              <a:tr h="358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Kumble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02244"/>
                  </a:ext>
                </a:extLst>
              </a:tr>
              <a:tr h="358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Muralitharan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145490"/>
                  </a:ext>
                </a:extLst>
              </a:tr>
              <a:tr h="358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 Steyn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475527"/>
                  </a:ext>
                </a:extLst>
              </a:tr>
              <a:tr h="358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Ashwin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75804"/>
                  </a:ext>
                </a:extLst>
              </a:tr>
              <a:tr h="358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885397"/>
                  </a:ext>
                </a:extLst>
              </a:tr>
              <a:tr h="358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 Vettori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43475"/>
                  </a:ext>
                </a:extLst>
              </a:tr>
              <a:tr h="358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 Sundar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647266"/>
                  </a:ext>
                </a:extLst>
              </a:tr>
              <a:tr h="358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Botha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422827"/>
                  </a:ext>
                </a:extLst>
              </a:tr>
              <a:tr h="358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Tewatia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690912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E20451-FA03-01D6-D8BA-09748D2451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938969"/>
              </p:ext>
            </p:extLst>
          </p:nvPr>
        </p:nvGraphicFramePr>
        <p:xfrm>
          <a:off x="3809999" y="2057399"/>
          <a:ext cx="6966858" cy="3968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44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FBF195-3678-8FF8-6C33-C0D9DB2CDCA4}"/>
              </a:ext>
            </a:extLst>
          </p:cNvPr>
          <p:cNvSpPr txBox="1"/>
          <p:nvPr/>
        </p:nvSpPr>
        <p:spPr>
          <a:xfrm>
            <a:off x="1643743" y="1250408"/>
            <a:ext cx="75329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bowler, round(count(</a:t>
            </a:r>
            <a:r>
              <a:rPr lang="en-IN" dirty="0" err="1"/>
              <a:t>is_wicket</a:t>
            </a:r>
            <a:r>
              <a:rPr lang="en-IN" dirty="0"/>
              <a:t>)::decimal/sum(case when </a:t>
            </a:r>
            <a:r>
              <a:rPr lang="en-IN" dirty="0" err="1"/>
              <a:t>is_wicket</a:t>
            </a:r>
            <a:r>
              <a:rPr lang="en-IN" dirty="0"/>
              <a:t>  then 1 else 0 end),2) as </a:t>
            </a:r>
            <a:r>
              <a:rPr lang="en-IN" dirty="0" err="1"/>
              <a:t>strike_rate</a:t>
            </a:r>
            <a:r>
              <a:rPr lang="en-IN" dirty="0"/>
              <a:t> from </a:t>
            </a:r>
            <a:r>
              <a:rPr lang="en-IN" dirty="0" err="1"/>
              <a:t>ball_data</a:t>
            </a:r>
            <a:r>
              <a:rPr lang="en-IN" dirty="0"/>
              <a:t> group by bowler having count(</a:t>
            </a:r>
            <a:r>
              <a:rPr lang="en-IN" dirty="0" err="1"/>
              <a:t>is_wicket</a:t>
            </a:r>
            <a:r>
              <a:rPr lang="en-IN" dirty="0"/>
              <a:t>) &gt; 500  order by </a:t>
            </a:r>
            <a:r>
              <a:rPr lang="en-IN" dirty="0" err="1"/>
              <a:t>strike_rate</a:t>
            </a:r>
            <a:r>
              <a:rPr lang="en-IN" dirty="0"/>
              <a:t> </a:t>
            </a:r>
            <a:r>
              <a:rPr lang="en-IN" dirty="0" err="1"/>
              <a:t>asc</a:t>
            </a:r>
            <a:r>
              <a:rPr lang="en-IN" dirty="0"/>
              <a:t> limit 10;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73E22-B6AB-2AB6-993F-E1E7DABBF0E4}"/>
              </a:ext>
            </a:extLst>
          </p:cNvPr>
          <p:cNvSpPr txBox="1"/>
          <p:nvPr/>
        </p:nvSpPr>
        <p:spPr>
          <a:xfrm>
            <a:off x="1836133" y="228600"/>
            <a:ext cx="80951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</a:rPr>
              <a:t>Low Bowling Strike Rate  with at least 500 balls bowled in IPL</a:t>
            </a:r>
            <a:endParaRPr lang="en-IN" b="1" dirty="0">
              <a:highlight>
                <a:srgbClr val="C0C0C0"/>
              </a:highligh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3507B4-EF65-65BB-69E3-7BA59A937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15903"/>
              </p:ext>
            </p:extLst>
          </p:nvPr>
        </p:nvGraphicFramePr>
        <p:xfrm>
          <a:off x="783773" y="2638425"/>
          <a:ext cx="2699656" cy="3642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5124">
                  <a:extLst>
                    <a:ext uri="{9D8B030D-6E8A-4147-A177-3AD203B41FA5}">
                      <a16:colId xmlns:a16="http://schemas.microsoft.com/office/drawing/2014/main" val="1605686261"/>
                    </a:ext>
                  </a:extLst>
                </a:gridCol>
                <a:gridCol w="1304532">
                  <a:extLst>
                    <a:ext uri="{9D8B030D-6E8A-4147-A177-3AD203B41FA5}">
                      <a16:colId xmlns:a16="http://schemas.microsoft.com/office/drawing/2014/main" val="3973071206"/>
                    </a:ext>
                  </a:extLst>
                </a:gridCol>
              </a:tblGrid>
              <a:tr h="3517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highlight>
                            <a:srgbClr val="F4B084"/>
                          </a:highlight>
                        </a:rPr>
                        <a:t>Bowler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4B08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highlight>
                            <a:srgbClr val="F4B084"/>
                          </a:highlight>
                        </a:rPr>
                        <a:t>Strike Rate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4B08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643367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K Rabada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12.73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90443482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DE Bollinger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13.95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5402371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AJ Tye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14.33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5620331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MA Starc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15.69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71437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SL Malinga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15.82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54716108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Imran Tahir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15.83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5363781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DJ Bravo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16.26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090028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 Nehra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16.31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4466897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 Aravind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16.42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766121"/>
                  </a:ext>
                </a:extLst>
              </a:tr>
              <a:tr h="3290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KK Cooper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16.67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885376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2889EA6-4F98-5959-63A7-972373AEA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774422"/>
              </p:ext>
            </p:extLst>
          </p:nvPr>
        </p:nvGraphicFramePr>
        <p:xfrm>
          <a:off x="4234542" y="2564244"/>
          <a:ext cx="6509657" cy="374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561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58254E-1AB5-ACB3-C395-C88984ED060A}"/>
              </a:ext>
            </a:extLst>
          </p:cNvPr>
          <p:cNvSpPr txBox="1"/>
          <p:nvPr/>
        </p:nvSpPr>
        <p:spPr>
          <a:xfrm>
            <a:off x="1066800" y="142120"/>
            <a:ext cx="10624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All-</a:t>
            </a:r>
            <a:r>
              <a:rPr lang="en-US" sz="2800" b="1" dirty="0" err="1">
                <a:highlight>
                  <a:srgbClr val="C0C0C0"/>
                </a:highlight>
              </a:rPr>
              <a:t>Roundars</a:t>
            </a:r>
            <a:r>
              <a:rPr lang="en-US" sz="2800" b="1" dirty="0">
                <a:highlight>
                  <a:srgbClr val="C0C0C0"/>
                </a:highlight>
              </a:rPr>
              <a:t> with at least 500 balls faced and  300 balls bowled in IPL</a:t>
            </a:r>
            <a:endParaRPr lang="en-IN" sz="2400" b="1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5317A-7D05-AD6B-39DA-1B7FC21CA7DA}"/>
              </a:ext>
            </a:extLst>
          </p:cNvPr>
          <p:cNvSpPr txBox="1"/>
          <p:nvPr/>
        </p:nvSpPr>
        <p:spPr>
          <a:xfrm>
            <a:off x="119743" y="403730"/>
            <a:ext cx="5334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	</a:t>
            </a:r>
          </a:p>
          <a:p>
            <a:r>
              <a:rPr lang="en-IN" sz="2000" b="1" dirty="0"/>
              <a:t>	Create Table </a:t>
            </a:r>
            <a:r>
              <a:rPr lang="en-IN" sz="2000" b="1" dirty="0" err="1"/>
              <a:t>batting_sr</a:t>
            </a:r>
            <a:endParaRPr lang="en-IN" sz="2000" b="1" dirty="0"/>
          </a:p>
          <a:p>
            <a:r>
              <a:rPr lang="en-IN" dirty="0"/>
              <a:t>create table </a:t>
            </a:r>
            <a:r>
              <a:rPr lang="en-IN" dirty="0" err="1"/>
              <a:t>batting_sr</a:t>
            </a:r>
            <a:r>
              <a:rPr lang="en-IN" dirty="0"/>
              <a:t> as select batsman, round(sum(</a:t>
            </a:r>
            <a:r>
              <a:rPr lang="en-IN" dirty="0" err="1"/>
              <a:t>batsman_runs</a:t>
            </a:r>
            <a:r>
              <a:rPr lang="en-IN" dirty="0"/>
              <a:t>)*1.0/count(ball)*100,2) as </a:t>
            </a:r>
            <a:r>
              <a:rPr lang="en-IN" dirty="0" err="1"/>
              <a:t>strike_rate</a:t>
            </a:r>
            <a:r>
              <a:rPr lang="en-IN" dirty="0"/>
              <a:t> from </a:t>
            </a:r>
            <a:r>
              <a:rPr lang="en-IN" dirty="0" err="1"/>
              <a:t>ball_data</a:t>
            </a:r>
            <a:r>
              <a:rPr lang="en-IN" dirty="0"/>
              <a:t> where </a:t>
            </a:r>
            <a:r>
              <a:rPr lang="en-IN" dirty="0" err="1"/>
              <a:t>extras_type</a:t>
            </a:r>
            <a:r>
              <a:rPr lang="en-IN" dirty="0"/>
              <a:t> not in ('wides')group by batsman having count(ball ) &gt; 500order by </a:t>
            </a:r>
            <a:r>
              <a:rPr lang="en-IN" dirty="0" err="1"/>
              <a:t>strike_rate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5D2EF-E7D7-26B1-D65C-F3A3CA039947}"/>
              </a:ext>
            </a:extLst>
          </p:cNvPr>
          <p:cNvSpPr txBox="1"/>
          <p:nvPr/>
        </p:nvSpPr>
        <p:spPr>
          <a:xfrm>
            <a:off x="6520542" y="740014"/>
            <a:ext cx="478971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	Create Table </a:t>
            </a:r>
            <a:r>
              <a:rPr lang="en-IN" sz="2000" b="1" dirty="0" err="1"/>
              <a:t>bowling_sr</a:t>
            </a:r>
            <a:endParaRPr lang="en-IN" sz="2000" b="1" dirty="0"/>
          </a:p>
          <a:p>
            <a:r>
              <a:rPr lang="en-IN" dirty="0"/>
              <a:t>create table </a:t>
            </a:r>
            <a:r>
              <a:rPr lang="en-IN" dirty="0" err="1"/>
              <a:t>bowling_sr</a:t>
            </a:r>
            <a:r>
              <a:rPr lang="en-IN" dirty="0"/>
              <a:t> as select bowler, round(count(</a:t>
            </a:r>
            <a:r>
              <a:rPr lang="en-IN" dirty="0" err="1"/>
              <a:t>is_wicket</a:t>
            </a:r>
            <a:r>
              <a:rPr lang="en-IN" dirty="0"/>
              <a:t>)::decimal/sum(case when </a:t>
            </a:r>
            <a:r>
              <a:rPr lang="en-IN" dirty="0" err="1"/>
              <a:t>is_wicket</a:t>
            </a:r>
            <a:r>
              <a:rPr lang="en-IN" dirty="0"/>
              <a:t>  then 1 else 0 end),2) as </a:t>
            </a:r>
            <a:r>
              <a:rPr lang="en-IN" dirty="0" err="1"/>
              <a:t>strike_rate</a:t>
            </a:r>
            <a:r>
              <a:rPr lang="en-IN" dirty="0"/>
              <a:t> from </a:t>
            </a:r>
            <a:r>
              <a:rPr lang="en-IN" dirty="0" err="1"/>
              <a:t>ball_data</a:t>
            </a:r>
            <a:r>
              <a:rPr lang="en-IN" dirty="0"/>
              <a:t> group by bowler having count(</a:t>
            </a:r>
            <a:r>
              <a:rPr lang="en-IN" dirty="0" err="1"/>
              <a:t>is_wicket</a:t>
            </a:r>
            <a:r>
              <a:rPr lang="en-IN" dirty="0"/>
              <a:t>) &gt; 300 order by </a:t>
            </a:r>
            <a:r>
              <a:rPr lang="en-IN" dirty="0" err="1"/>
              <a:t>strike_rate</a:t>
            </a:r>
            <a:r>
              <a:rPr lang="en-IN" dirty="0"/>
              <a:t> </a:t>
            </a:r>
            <a:r>
              <a:rPr lang="en-IN" dirty="0" err="1"/>
              <a:t>asc</a:t>
            </a:r>
            <a:r>
              <a:rPr lang="en-IN" dirty="0"/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1E2F8-3618-439F-CC20-34F7EB1ACC4A}"/>
              </a:ext>
            </a:extLst>
          </p:cNvPr>
          <p:cNvSpPr txBox="1"/>
          <p:nvPr/>
        </p:nvSpPr>
        <p:spPr>
          <a:xfrm>
            <a:off x="1485900" y="2464748"/>
            <a:ext cx="9220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a.batsman</a:t>
            </a:r>
            <a:r>
              <a:rPr lang="en-IN" dirty="0"/>
              <a:t>, </a:t>
            </a:r>
            <a:r>
              <a:rPr lang="en-IN" dirty="0" err="1"/>
              <a:t>a.strike_rate</a:t>
            </a:r>
            <a:r>
              <a:rPr lang="en-IN" dirty="0"/>
              <a:t> as </a:t>
            </a:r>
            <a:r>
              <a:rPr lang="en-IN" dirty="0" err="1"/>
              <a:t>batting_strike_rate</a:t>
            </a:r>
            <a:r>
              <a:rPr lang="en-IN" dirty="0"/>
              <a:t>,  </a:t>
            </a:r>
            <a:r>
              <a:rPr lang="en-IN" dirty="0" err="1"/>
              <a:t>b.strike_rate</a:t>
            </a:r>
            <a:r>
              <a:rPr lang="en-IN" dirty="0"/>
              <a:t> as </a:t>
            </a:r>
            <a:r>
              <a:rPr lang="en-IN" dirty="0" err="1"/>
              <a:t>bowling_strike_rate</a:t>
            </a:r>
            <a:r>
              <a:rPr lang="en-IN" dirty="0"/>
              <a:t> from </a:t>
            </a:r>
            <a:r>
              <a:rPr lang="en-IN" dirty="0" err="1"/>
              <a:t>batting_sr</a:t>
            </a:r>
            <a:r>
              <a:rPr lang="en-IN" dirty="0"/>
              <a:t> as a inner join </a:t>
            </a:r>
            <a:r>
              <a:rPr lang="en-IN" dirty="0" err="1"/>
              <a:t>bowling_sr</a:t>
            </a:r>
            <a:r>
              <a:rPr lang="en-IN" dirty="0"/>
              <a:t> as b on </a:t>
            </a:r>
            <a:r>
              <a:rPr lang="en-IN" dirty="0" err="1"/>
              <a:t>a.batsman</a:t>
            </a:r>
            <a:r>
              <a:rPr lang="en-IN" dirty="0"/>
              <a:t> = </a:t>
            </a:r>
            <a:r>
              <a:rPr lang="en-IN" dirty="0" err="1"/>
              <a:t>b.bowler</a:t>
            </a:r>
            <a:r>
              <a:rPr lang="en-IN" dirty="0"/>
              <a:t> order by </a:t>
            </a:r>
            <a:r>
              <a:rPr lang="en-IN" dirty="0" err="1"/>
              <a:t>batting_strike_rate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, </a:t>
            </a:r>
            <a:r>
              <a:rPr lang="en-IN" dirty="0" err="1"/>
              <a:t>bowling_strike_rate</a:t>
            </a:r>
            <a:r>
              <a:rPr lang="en-IN" dirty="0"/>
              <a:t> </a:t>
            </a:r>
            <a:r>
              <a:rPr lang="en-IN" dirty="0" err="1"/>
              <a:t>asc</a:t>
            </a:r>
            <a:r>
              <a:rPr lang="en-IN" dirty="0"/>
              <a:t>	limit 10;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9E5FEA-10EA-AAAD-F9DA-AB057F464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30736"/>
              </p:ext>
            </p:extLst>
          </p:nvPr>
        </p:nvGraphicFramePr>
        <p:xfrm>
          <a:off x="288471" y="3429000"/>
          <a:ext cx="3276600" cy="333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9119923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96331148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848324621"/>
                    </a:ext>
                  </a:extLst>
                </a:gridCol>
              </a:tblGrid>
              <a:tr h="3104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highlight>
                            <a:srgbClr val="FFD966"/>
                          </a:highlight>
                        </a:rPr>
                        <a:t>Batsman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D96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highlight>
                            <a:srgbClr val="FFD966"/>
                          </a:highlight>
                        </a:rPr>
                        <a:t>Batting Strike Rate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D96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highlight>
                            <a:srgbClr val="FFD966"/>
                          </a:highlight>
                        </a:rPr>
                        <a:t>Bowling Strike Rate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D96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0419772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AD Russell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182.33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17.7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4257783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SP Narine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164.27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19.75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8298232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HH Pandya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159.27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20.31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6848323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GJ Maxwell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154.68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27.9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9959069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CH Gayle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150.11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30.74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2570425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KA Pollard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149.88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19.92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6157494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ST Jayasuriya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144.36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18.81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40291421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YK Pathan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142.97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25.74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8689118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KH Pandya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142.45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26.18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3208149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JA Morkel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141.98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18.82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3908829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C5A4C5C-7B84-CD89-25B3-985ED2D1D8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468600"/>
              </p:ext>
            </p:extLst>
          </p:nvPr>
        </p:nvGraphicFramePr>
        <p:xfrm>
          <a:off x="4212771" y="3321962"/>
          <a:ext cx="747848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228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2485</Words>
  <Application>Microsoft Office PowerPoint</Application>
  <PresentationFormat>Widescreen</PresentationFormat>
  <Paragraphs>487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Agency FB</vt:lpstr>
      <vt:lpstr>Arial</vt:lpstr>
      <vt:lpstr>Calibri</vt:lpstr>
      <vt:lpstr>Calibri Light</vt:lpstr>
      <vt:lpstr>Franklin Gothic Medium Cond</vt:lpstr>
      <vt:lpstr>Office Theme</vt:lpstr>
      <vt:lpstr>PowerPoint Presentation</vt:lpstr>
      <vt:lpstr>   Create Tables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mechu</dc:creator>
  <cp:lastModifiedBy>deepak mechu</cp:lastModifiedBy>
  <cp:revision>17</cp:revision>
  <dcterms:created xsi:type="dcterms:W3CDTF">2024-08-01T04:06:59Z</dcterms:created>
  <dcterms:modified xsi:type="dcterms:W3CDTF">2024-09-04T09:53:51Z</dcterms:modified>
</cp:coreProperties>
</file>