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3" r:id="rId5"/>
    <p:sldMasterId id="214748367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335FAA-2398-47CE-A442-C48B488CF67D}">
  <a:tblStyle styleId="{D8335FAA-2398-47CE-A442-C48B488CF67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24" Type="http://schemas.openxmlformats.org/officeDocument/2006/relationships/slide" Target="slides/slide17.xml"/><Relationship Id="rId12" Type="http://schemas.openxmlformats.org/officeDocument/2006/relationships/slide" Target="slides/slide5.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46e8d01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3546e8d01b0_0_0: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546e8d01b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3546e8d01b0_0_170: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546e8d01b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3546e8d01b0_0_177: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546e8d01b0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3546e8d01b0_0_182: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546e8d01b0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3546e8d01b0_0_188: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546e8d01b0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3546e8d01b0_0_194: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546e8d01b0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3546e8d01b0_0_199: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546e8d01b0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3546e8d01b0_0_204: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546e8d01b0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3546e8d01b0_0_209: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546e8d01b0_2_8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g3546e8d01b0_2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546e8d01b0_2_8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3546e8d01b0_2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546e8d01b0_2_9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3546e8d01b0_2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546e8d01b0_2_10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3546e8d01b0_2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546e8d01b0_2_10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g3546e8d01b0_2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546e8d01b0_2_11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3546e8d01b0_2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546e8d01b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3546e8d01b0_0_57: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546e8d01b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3546e8d01b0_0_112:notes"/>
          <p:cNvSpPr/>
          <p:nvPr>
            <p:ph idx="2" type="sldImg"/>
          </p:nvPr>
        </p:nvSpPr>
        <p:spPr>
          <a:xfrm>
            <a:off x="381188" y="685800"/>
            <a:ext cx="6096300" cy="3429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1109344" y="-22670"/>
            <a:ext cx="7857600" cy="687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2800"/>
              <a:buNone/>
              <a:defRPr b="1" i="0" sz="2750">
                <a:solidFill>
                  <a:schemeClr val="lt1"/>
                </a:solidFill>
                <a:latin typeface="Times New Roman"/>
                <a:ea typeface="Times New Roman"/>
                <a:cs typeface="Times New Roman"/>
                <a:sym typeface="Times New Roman"/>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p13"/>
          <p:cNvSpPr txBox="1"/>
          <p:nvPr>
            <p:ph idx="1" type="body"/>
          </p:nvPr>
        </p:nvSpPr>
        <p:spPr>
          <a:xfrm>
            <a:off x="488950" y="795338"/>
            <a:ext cx="8166000" cy="34863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800"/>
              <a:buNone/>
              <a:defRPr b="0" i="0">
                <a:solidFill>
                  <a:schemeClr val="dk1"/>
                </a:solidFill>
              </a:defRPr>
            </a:lvl1pPr>
            <a:lvl2pPr indent="-228600" lvl="1" marL="914400" algn="l">
              <a:spcBef>
                <a:spcPts val="1200"/>
              </a:spcBef>
              <a:spcAft>
                <a:spcPts val="0"/>
              </a:spcAft>
              <a:buSzPts val="1400"/>
              <a:buNone/>
              <a:defRPr/>
            </a:lvl2pPr>
            <a:lvl3pPr indent="-228600" lvl="2" marL="1371600" algn="l">
              <a:spcBef>
                <a:spcPts val="1200"/>
              </a:spcBef>
              <a:spcAft>
                <a:spcPts val="0"/>
              </a:spcAft>
              <a:buSzPts val="1400"/>
              <a:buNone/>
              <a:defRPr/>
            </a:lvl3pPr>
            <a:lvl4pPr indent="-228600" lvl="3" marL="1828800" algn="l">
              <a:spcBef>
                <a:spcPts val="1200"/>
              </a:spcBef>
              <a:spcAft>
                <a:spcPts val="0"/>
              </a:spcAft>
              <a:buSzPts val="1400"/>
              <a:buNone/>
              <a:defRPr/>
            </a:lvl4pPr>
            <a:lvl5pPr indent="-228600" lvl="4" marL="2286000" algn="l">
              <a:spcBef>
                <a:spcPts val="1200"/>
              </a:spcBef>
              <a:spcAft>
                <a:spcPts val="0"/>
              </a:spcAft>
              <a:buSzPts val="1400"/>
              <a:buNone/>
              <a:defRPr/>
            </a:lvl5pPr>
            <a:lvl6pPr indent="-228600" lvl="5" marL="2743200" algn="l">
              <a:spcBef>
                <a:spcPts val="1200"/>
              </a:spcBef>
              <a:spcAft>
                <a:spcPts val="0"/>
              </a:spcAft>
              <a:buSzPts val="1400"/>
              <a:buNone/>
              <a:defRPr/>
            </a:lvl6pPr>
            <a:lvl7pPr indent="-228600" lvl="6" marL="3200400" algn="l">
              <a:spcBef>
                <a:spcPts val="1200"/>
              </a:spcBef>
              <a:spcAft>
                <a:spcPts val="0"/>
              </a:spcAft>
              <a:buSzPts val="1400"/>
              <a:buNone/>
              <a:defRPr/>
            </a:lvl7pPr>
            <a:lvl8pPr indent="-228600" lvl="7" marL="3657600" algn="l">
              <a:spcBef>
                <a:spcPts val="1200"/>
              </a:spcBef>
              <a:spcAft>
                <a:spcPts val="0"/>
              </a:spcAft>
              <a:buSzPts val="1400"/>
              <a:buNone/>
              <a:defRPr/>
            </a:lvl8pPr>
            <a:lvl9pPr indent="-228600" lvl="8" marL="4114800" algn="l">
              <a:spcBef>
                <a:spcPts val="1200"/>
              </a:spcBef>
              <a:spcAft>
                <a:spcPts val="1200"/>
              </a:spcAft>
              <a:buSzPts val="1400"/>
              <a:buNone/>
              <a:defRPr/>
            </a:lvl9pPr>
          </a:lstStyle>
          <a:p/>
        </p:txBody>
      </p:sp>
      <p:sp>
        <p:nvSpPr>
          <p:cNvPr id="53" name="Google Shape;53;p13"/>
          <p:cNvSpPr txBox="1"/>
          <p:nvPr>
            <p:ph idx="11" type="ftr"/>
          </p:nvPr>
        </p:nvSpPr>
        <p:spPr>
          <a:xfrm>
            <a:off x="307657" y="4817804"/>
            <a:ext cx="320700" cy="13380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200">
                <a:solidFill>
                  <a:srgbClr val="888888"/>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3"/>
          <p:cNvSpPr txBox="1"/>
          <p:nvPr>
            <p:ph idx="10" type="dt"/>
          </p:nvPr>
        </p:nvSpPr>
        <p:spPr>
          <a:xfrm>
            <a:off x="7840344" y="4817804"/>
            <a:ext cx="841500" cy="13380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200">
                <a:solidFill>
                  <a:srgbClr val="888888"/>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3"/>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15"/>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5" name="Google Shape;65;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8" name="Shape 68"/>
        <p:cNvGrpSpPr/>
        <p:nvPr/>
      </p:nvGrpSpPr>
      <p:grpSpPr>
        <a:xfrm>
          <a:off x="0" y="0"/>
          <a:ext cx="0" cy="0"/>
          <a:chOff x="0" y="0"/>
          <a:chExt cx="0" cy="0"/>
        </a:xfrm>
      </p:grpSpPr>
      <p:sp>
        <p:nvSpPr>
          <p:cNvPr id="69" name="Google Shape;69;p16"/>
          <p:cNvSpPr txBox="1"/>
          <p:nvPr>
            <p:ph type="title"/>
          </p:nvPr>
        </p:nvSpPr>
        <p:spPr>
          <a:xfrm rot="5400000">
            <a:off x="5463778" y="1371600"/>
            <a:ext cx="4388644"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16"/>
          <p:cNvSpPr txBox="1"/>
          <p:nvPr>
            <p:ph idx="1" type="body"/>
          </p:nvPr>
        </p:nvSpPr>
        <p:spPr>
          <a:xfrm rot="5400000">
            <a:off x="1272778" y="-609600"/>
            <a:ext cx="4388644"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7"/>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17"/>
          <p:cNvSpPr txBox="1"/>
          <p:nvPr>
            <p:ph idx="1" type="body"/>
          </p:nvPr>
        </p:nvSpPr>
        <p:spPr>
          <a:xfrm rot="5400000">
            <a:off x="2874764" y="-1217414"/>
            <a:ext cx="339447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0" name="Shape 80"/>
        <p:cNvGrpSpPr/>
        <p:nvPr/>
      </p:nvGrpSpPr>
      <p:grpSpPr>
        <a:xfrm>
          <a:off x="0" y="0"/>
          <a:ext cx="0" cy="0"/>
          <a:chOff x="0" y="0"/>
          <a:chExt cx="0" cy="0"/>
        </a:xfrm>
      </p:grpSpPr>
      <p:sp>
        <p:nvSpPr>
          <p:cNvPr id="81" name="Google Shape;81;p18"/>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2" name="Google Shape;82;p18"/>
          <p:cNvSpPr/>
          <p:nvPr>
            <p:ph idx="2" type="pic"/>
          </p:nvPr>
        </p:nvSpPr>
        <p:spPr>
          <a:xfrm>
            <a:off x="1792288" y="459581"/>
            <a:ext cx="5486400" cy="3086100"/>
          </a:xfrm>
          <a:prstGeom prst="rect">
            <a:avLst/>
          </a:prstGeom>
          <a:noFill/>
          <a:ln>
            <a:noFill/>
          </a:ln>
        </p:spPr>
      </p:sp>
      <p:sp>
        <p:nvSpPr>
          <p:cNvPr id="83" name="Google Shape;83;p18"/>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4" name="Google Shape;84;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7" name="Shape 87"/>
        <p:cNvGrpSpPr/>
        <p:nvPr/>
      </p:nvGrpSpPr>
      <p:grpSpPr>
        <a:xfrm>
          <a:off x="0" y="0"/>
          <a:ext cx="0" cy="0"/>
          <a:chOff x="0" y="0"/>
          <a:chExt cx="0" cy="0"/>
        </a:xfrm>
      </p:grpSpPr>
      <p:sp>
        <p:nvSpPr>
          <p:cNvPr id="88" name="Google Shape;88;p19"/>
          <p:cNvSpPr txBox="1"/>
          <p:nvPr>
            <p:ph type="title"/>
          </p:nvPr>
        </p:nvSpPr>
        <p:spPr>
          <a:xfrm>
            <a:off x="457200" y="204788"/>
            <a:ext cx="3008313" cy="8715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9" name="Google Shape;89;p19"/>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90" name="Google Shape;90;p19"/>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91" name="Google Shape;91;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8" name="Shape 98"/>
        <p:cNvGrpSpPr/>
        <p:nvPr/>
      </p:nvGrpSpPr>
      <p:grpSpPr>
        <a:xfrm>
          <a:off x="0" y="0"/>
          <a:ext cx="0" cy="0"/>
          <a:chOff x="0" y="0"/>
          <a:chExt cx="0" cy="0"/>
        </a:xfrm>
      </p:grpSpPr>
      <p:sp>
        <p:nvSpPr>
          <p:cNvPr id="99" name="Google Shape;99;p21"/>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0" name="Google Shape;100;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3" name="Shape 103"/>
        <p:cNvGrpSpPr/>
        <p:nvPr/>
      </p:nvGrpSpPr>
      <p:grpSpPr>
        <a:xfrm>
          <a:off x="0" y="0"/>
          <a:ext cx="0" cy="0"/>
          <a:chOff x="0" y="0"/>
          <a:chExt cx="0" cy="0"/>
        </a:xfrm>
      </p:grpSpPr>
      <p:sp>
        <p:nvSpPr>
          <p:cNvPr id="104" name="Google Shape;104;p22"/>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5" name="Google Shape;105;p22"/>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6" name="Google Shape;106;p22"/>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07" name="Google Shape;107;p22"/>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08" name="Google Shape;108;p22"/>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09" name="Google Shape;109;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2" name="Shape 112"/>
        <p:cNvGrpSpPr/>
        <p:nvPr/>
      </p:nvGrpSpPr>
      <p:grpSpPr>
        <a:xfrm>
          <a:off x="0" y="0"/>
          <a:ext cx="0" cy="0"/>
          <a:chOff x="0" y="0"/>
          <a:chExt cx="0" cy="0"/>
        </a:xfrm>
      </p:grpSpPr>
      <p:sp>
        <p:nvSpPr>
          <p:cNvPr id="113" name="Google Shape;113;p2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4" name="Google Shape;114;p23"/>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5" name="Google Shape;115;p23"/>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6" name="Google Shape;116;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9" name="Shape 119"/>
        <p:cNvGrpSpPr/>
        <p:nvPr/>
      </p:nvGrpSpPr>
      <p:grpSpPr>
        <a:xfrm>
          <a:off x="0" y="0"/>
          <a:ext cx="0" cy="0"/>
          <a:chOff x="0" y="0"/>
          <a:chExt cx="0" cy="0"/>
        </a:xfrm>
      </p:grpSpPr>
      <p:sp>
        <p:nvSpPr>
          <p:cNvPr id="120" name="Google Shape;120;p24"/>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1" name="Google Shape;121;p24"/>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22" name="Google Shape;122;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5" name="Shape 125"/>
        <p:cNvGrpSpPr/>
        <p:nvPr/>
      </p:nvGrpSpPr>
      <p:grpSpPr>
        <a:xfrm>
          <a:off x="0" y="0"/>
          <a:ext cx="0" cy="0"/>
          <a:chOff x="0" y="0"/>
          <a:chExt cx="0" cy="0"/>
        </a:xfrm>
      </p:grpSpPr>
      <p:sp>
        <p:nvSpPr>
          <p:cNvPr id="126" name="Google Shape;126;p25"/>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7" name="Google Shape;127;p25"/>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28" name="Google Shape;128;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2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showMasterSp="0">
  <p:cSld name="Title Only">
    <p:bg>
      <p:bgPr>
        <a:solidFill>
          <a:schemeClr val="lt1"/>
        </a:solidFill>
      </p:bgPr>
    </p:bg>
    <p:spTree>
      <p:nvGrpSpPr>
        <p:cNvPr id="131" name="Shape 131"/>
        <p:cNvGrpSpPr/>
        <p:nvPr/>
      </p:nvGrpSpPr>
      <p:grpSpPr>
        <a:xfrm>
          <a:off x="0" y="0"/>
          <a:ext cx="0" cy="0"/>
          <a:chOff x="0" y="0"/>
          <a:chExt cx="0" cy="0"/>
        </a:xfrm>
      </p:grpSpPr>
      <p:sp>
        <p:nvSpPr>
          <p:cNvPr id="132" name="Google Shape;132;p26"/>
          <p:cNvSpPr/>
          <p:nvPr/>
        </p:nvSpPr>
        <p:spPr>
          <a:xfrm>
            <a:off x="5110226" y="3619"/>
            <a:ext cx="4034154" cy="685800"/>
          </a:xfrm>
          <a:custGeom>
            <a:rect b="b" l="l" r="r" t="t"/>
            <a:pathLst>
              <a:path extrusionOk="0" h="914400" w="4034154">
                <a:moveTo>
                  <a:pt x="0" y="914400"/>
                </a:moveTo>
                <a:lnTo>
                  <a:pt x="4033774" y="914400"/>
                </a:lnTo>
                <a:lnTo>
                  <a:pt x="4033774" y="0"/>
                </a:lnTo>
                <a:lnTo>
                  <a:pt x="0" y="0"/>
                </a:lnTo>
                <a:lnTo>
                  <a:pt x="0" y="914400"/>
                </a:lnTo>
                <a:close/>
              </a:path>
            </a:pathLst>
          </a:custGeom>
          <a:solidFill>
            <a:srgbClr val="6F2F9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3" name="Google Shape;133;p26"/>
          <p:cNvSpPr/>
          <p:nvPr/>
        </p:nvSpPr>
        <p:spPr>
          <a:xfrm>
            <a:off x="5110226" y="679894"/>
            <a:ext cx="4034154" cy="19050"/>
          </a:xfrm>
          <a:custGeom>
            <a:rect b="b" l="l" r="r" t="t"/>
            <a:pathLst>
              <a:path extrusionOk="0" h="25400" w="4034154">
                <a:moveTo>
                  <a:pt x="0" y="25400"/>
                </a:moveTo>
                <a:lnTo>
                  <a:pt x="4033774" y="25400"/>
                </a:lnTo>
                <a:lnTo>
                  <a:pt x="4033774" y="0"/>
                </a:lnTo>
                <a:lnTo>
                  <a:pt x="0" y="0"/>
                </a:lnTo>
                <a:lnTo>
                  <a:pt x="0" y="25400"/>
                </a:lnTo>
                <a:close/>
              </a:path>
            </a:pathLst>
          </a:custGeom>
          <a:solidFill>
            <a:srgbClr val="385D8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4" name="Google Shape;134;p26"/>
          <p:cNvSpPr/>
          <p:nvPr/>
        </p:nvSpPr>
        <p:spPr>
          <a:xfrm>
            <a:off x="5110226" y="3619"/>
            <a:ext cx="4034154" cy="685800"/>
          </a:xfrm>
          <a:custGeom>
            <a:rect b="b" l="l" r="r" t="t"/>
            <a:pathLst>
              <a:path extrusionOk="0" h="914400" w="4034154">
                <a:moveTo>
                  <a:pt x="4033774" y="0"/>
                </a:moveTo>
                <a:lnTo>
                  <a:pt x="0" y="0"/>
                </a:lnTo>
                <a:lnTo>
                  <a:pt x="0" y="914400"/>
                </a:lnTo>
              </a:path>
            </a:pathLst>
          </a:custGeom>
          <a:noFill/>
          <a:ln cap="flat" cmpd="sng" w="254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5" name="Google Shape;135;p26"/>
          <p:cNvSpPr txBox="1"/>
          <p:nvPr>
            <p:ph type="title"/>
          </p:nvPr>
        </p:nvSpPr>
        <p:spPr>
          <a:xfrm>
            <a:off x="1109344" y="-22670"/>
            <a:ext cx="7857600" cy="687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750">
                <a:solidFill>
                  <a:schemeClr val="l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26"/>
          <p:cNvSpPr txBox="1"/>
          <p:nvPr>
            <p:ph idx="11" type="ftr"/>
          </p:nvPr>
        </p:nvSpPr>
        <p:spPr>
          <a:xfrm>
            <a:off x="307657" y="4817804"/>
            <a:ext cx="320700" cy="13380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200">
                <a:solidFill>
                  <a:srgbClr val="888888"/>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26"/>
          <p:cNvSpPr txBox="1"/>
          <p:nvPr>
            <p:ph idx="10" type="dt"/>
          </p:nvPr>
        </p:nvSpPr>
        <p:spPr>
          <a:xfrm>
            <a:off x="7840344" y="4817804"/>
            <a:ext cx="841500" cy="13380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200">
                <a:solidFill>
                  <a:srgbClr val="888888"/>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26"/>
          <p:cNvSpPr txBox="1"/>
          <p:nvPr>
            <p:ph idx="12" type="sldNum"/>
          </p:nvPr>
        </p:nvSpPr>
        <p:spPr>
          <a:xfrm>
            <a:off x="6583680" y="4783455"/>
            <a:ext cx="2103000" cy="1848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solidFill>
                <a:srgbClr val="898989"/>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p:cSld name="Title Slide">
    <p:bg>
      <p:bgPr>
        <a:solidFill>
          <a:schemeClr val="lt1"/>
        </a:solidFill>
      </p:bgPr>
    </p:bg>
    <p:spTree>
      <p:nvGrpSpPr>
        <p:cNvPr id="139" name="Shape 139"/>
        <p:cNvGrpSpPr/>
        <p:nvPr/>
      </p:nvGrpSpPr>
      <p:grpSpPr>
        <a:xfrm>
          <a:off x="0" y="0"/>
          <a:ext cx="0" cy="0"/>
          <a:chOff x="0" y="0"/>
          <a:chExt cx="0" cy="0"/>
        </a:xfrm>
      </p:grpSpPr>
      <p:sp>
        <p:nvSpPr>
          <p:cNvPr id="140" name="Google Shape;140;p27"/>
          <p:cNvSpPr/>
          <p:nvPr/>
        </p:nvSpPr>
        <p:spPr>
          <a:xfrm>
            <a:off x="6100826" y="3619"/>
            <a:ext cx="3043554" cy="571500"/>
          </a:xfrm>
          <a:custGeom>
            <a:rect b="b" l="l" r="r" t="t"/>
            <a:pathLst>
              <a:path extrusionOk="0" h="762000" w="3043554">
                <a:moveTo>
                  <a:pt x="0" y="762000"/>
                </a:moveTo>
                <a:lnTo>
                  <a:pt x="3043174" y="762000"/>
                </a:lnTo>
                <a:lnTo>
                  <a:pt x="3043174" y="0"/>
                </a:lnTo>
                <a:lnTo>
                  <a:pt x="0" y="0"/>
                </a:lnTo>
                <a:lnTo>
                  <a:pt x="0" y="762000"/>
                </a:lnTo>
                <a:close/>
              </a:path>
            </a:pathLst>
          </a:custGeom>
          <a:solidFill>
            <a:srgbClr val="6F2F9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1" name="Google Shape;141;p27"/>
          <p:cNvSpPr/>
          <p:nvPr/>
        </p:nvSpPr>
        <p:spPr>
          <a:xfrm>
            <a:off x="6100826" y="565594"/>
            <a:ext cx="3043554" cy="19050"/>
          </a:xfrm>
          <a:custGeom>
            <a:rect b="b" l="l" r="r" t="t"/>
            <a:pathLst>
              <a:path extrusionOk="0" h="25400" w="3043554">
                <a:moveTo>
                  <a:pt x="0" y="25400"/>
                </a:moveTo>
                <a:lnTo>
                  <a:pt x="3043174" y="25400"/>
                </a:lnTo>
                <a:lnTo>
                  <a:pt x="3043174" y="0"/>
                </a:lnTo>
                <a:lnTo>
                  <a:pt x="0" y="0"/>
                </a:lnTo>
                <a:lnTo>
                  <a:pt x="0" y="25400"/>
                </a:lnTo>
                <a:close/>
              </a:path>
            </a:pathLst>
          </a:custGeom>
          <a:solidFill>
            <a:srgbClr val="385D8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2" name="Google Shape;142;p27"/>
          <p:cNvSpPr/>
          <p:nvPr/>
        </p:nvSpPr>
        <p:spPr>
          <a:xfrm>
            <a:off x="6100826" y="3619"/>
            <a:ext cx="3043554" cy="571500"/>
          </a:xfrm>
          <a:custGeom>
            <a:rect b="b" l="l" r="r" t="t"/>
            <a:pathLst>
              <a:path extrusionOk="0" h="762000" w="3043554">
                <a:moveTo>
                  <a:pt x="3043174" y="0"/>
                </a:moveTo>
                <a:lnTo>
                  <a:pt x="0" y="0"/>
                </a:lnTo>
                <a:lnTo>
                  <a:pt x="0" y="762000"/>
                </a:lnTo>
              </a:path>
            </a:pathLst>
          </a:custGeom>
          <a:noFill/>
          <a:ln cap="flat" cmpd="sng" w="25400">
            <a:solidFill>
              <a:srgbClr val="385D8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3" name="Google Shape;143;p27"/>
          <p:cNvSpPr txBox="1"/>
          <p:nvPr>
            <p:ph type="ctrTitle"/>
          </p:nvPr>
        </p:nvSpPr>
        <p:spPr>
          <a:xfrm>
            <a:off x="6410705" y="109061"/>
            <a:ext cx="2421300" cy="337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750">
                <a:solidFill>
                  <a:schemeClr val="l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27"/>
          <p:cNvSpPr txBox="1"/>
          <p:nvPr>
            <p:ph idx="1" type="subTitle"/>
          </p:nvPr>
        </p:nvSpPr>
        <p:spPr>
          <a:xfrm>
            <a:off x="1371600" y="2880360"/>
            <a:ext cx="6400800" cy="1285800"/>
          </a:xfrm>
          <a:prstGeom prst="rect">
            <a:avLst/>
          </a:prstGeom>
          <a:noFill/>
          <a:ln>
            <a:noFill/>
          </a:ln>
        </p:spPr>
        <p:txBody>
          <a:bodyPr anchorCtr="0" anchor="t" bIns="0" lIns="0" spcFirstLastPara="1" rIns="0" wrap="square" tIns="0">
            <a:spAutoFit/>
          </a:bodyPr>
          <a:lstStyle>
            <a:lvl1pPr lvl="0" algn="l">
              <a:spcBef>
                <a:spcPts val="640"/>
              </a:spcBef>
              <a:spcAft>
                <a:spcPts val="0"/>
              </a:spcAft>
              <a:buSzPts val="3200"/>
              <a:buNone/>
              <a:defRPr b="0" i="0">
                <a:solidFill>
                  <a:schemeClr val="dk1"/>
                </a:solidFill>
              </a:defRPr>
            </a:lvl1pPr>
            <a:lvl2pPr lvl="1" algn="l">
              <a:spcBef>
                <a:spcPts val="560"/>
              </a:spcBef>
              <a:spcAft>
                <a:spcPts val="0"/>
              </a:spcAft>
              <a:buSzPts val="2800"/>
              <a:buNone/>
              <a:defRPr/>
            </a:lvl2pPr>
            <a:lvl3pPr lvl="2" algn="l">
              <a:spcBef>
                <a:spcPts val="480"/>
              </a:spcBef>
              <a:spcAft>
                <a:spcPts val="0"/>
              </a:spcAft>
              <a:buSzPts val="2400"/>
              <a:buNone/>
              <a:defRPr/>
            </a:lvl3pPr>
            <a:lvl4pPr lvl="3" algn="l">
              <a:spcBef>
                <a:spcPts val="400"/>
              </a:spcBef>
              <a:spcAft>
                <a:spcPts val="0"/>
              </a:spcAft>
              <a:buSzPts val="2000"/>
              <a:buNone/>
              <a:defRPr/>
            </a:lvl4pPr>
            <a:lvl5pPr lvl="4" algn="l">
              <a:spcBef>
                <a:spcPts val="400"/>
              </a:spcBef>
              <a:spcAft>
                <a:spcPts val="0"/>
              </a:spcAft>
              <a:buSzPts val="2000"/>
              <a:buNone/>
              <a:defRPr/>
            </a:lvl5pPr>
            <a:lvl6pPr lvl="5" algn="l">
              <a:spcBef>
                <a:spcPts val="400"/>
              </a:spcBef>
              <a:spcAft>
                <a:spcPts val="0"/>
              </a:spcAft>
              <a:buSzPts val="2000"/>
              <a:buNone/>
              <a:defRPr/>
            </a:lvl6pPr>
            <a:lvl7pPr lvl="6" algn="l">
              <a:spcBef>
                <a:spcPts val="400"/>
              </a:spcBef>
              <a:spcAft>
                <a:spcPts val="0"/>
              </a:spcAft>
              <a:buSzPts val="2000"/>
              <a:buNone/>
              <a:defRPr/>
            </a:lvl7pPr>
            <a:lvl8pPr lvl="7" algn="l">
              <a:spcBef>
                <a:spcPts val="400"/>
              </a:spcBef>
              <a:spcAft>
                <a:spcPts val="0"/>
              </a:spcAft>
              <a:buSzPts val="2000"/>
              <a:buNone/>
              <a:defRPr/>
            </a:lvl8pPr>
            <a:lvl9pPr lvl="8" algn="l">
              <a:spcBef>
                <a:spcPts val="400"/>
              </a:spcBef>
              <a:spcAft>
                <a:spcPts val="0"/>
              </a:spcAft>
              <a:buSzPts val="2000"/>
              <a:buNone/>
              <a:defRPr/>
            </a:lvl9pPr>
          </a:lstStyle>
          <a:p/>
        </p:txBody>
      </p:sp>
      <p:sp>
        <p:nvSpPr>
          <p:cNvPr id="145" name="Google Shape;145;p27"/>
          <p:cNvSpPr txBox="1"/>
          <p:nvPr>
            <p:ph idx="11" type="ftr"/>
          </p:nvPr>
        </p:nvSpPr>
        <p:spPr>
          <a:xfrm>
            <a:off x="307657" y="4817804"/>
            <a:ext cx="320700" cy="13380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200">
                <a:solidFill>
                  <a:srgbClr val="888888"/>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27"/>
          <p:cNvSpPr txBox="1"/>
          <p:nvPr>
            <p:ph idx="10" type="dt"/>
          </p:nvPr>
        </p:nvSpPr>
        <p:spPr>
          <a:xfrm>
            <a:off x="7840344" y="4817804"/>
            <a:ext cx="841500" cy="133800"/>
          </a:xfrm>
          <a:prstGeom prst="rect">
            <a:avLst/>
          </a:prstGeom>
          <a:noFill/>
          <a:ln>
            <a:noFill/>
          </a:ln>
        </p:spPr>
        <p:txBody>
          <a:bodyPr anchorCtr="0" anchor="t" bIns="0" lIns="0" spcFirstLastPara="1" rIns="0" wrap="square" tIns="0">
            <a:spAutoFit/>
          </a:bodyPr>
          <a:lstStyle>
            <a:lvl1pPr lvl="0">
              <a:spcBef>
                <a:spcPts val="0"/>
              </a:spcBef>
              <a:spcAft>
                <a:spcPts val="0"/>
              </a:spcAft>
              <a:buSzPts val="1400"/>
              <a:buNone/>
              <a:defRPr b="0" i="0" sz="1200">
                <a:solidFill>
                  <a:srgbClr val="888888"/>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27"/>
          <p:cNvSpPr txBox="1"/>
          <p:nvPr>
            <p:ph idx="12" type="sldNum"/>
          </p:nvPr>
        </p:nvSpPr>
        <p:spPr>
          <a:xfrm>
            <a:off x="6583680" y="4783455"/>
            <a:ext cx="2103000" cy="1848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solidFill>
                <a:srgbClr val="89898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58" name="Google Shape;58;p14"/>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9" name="Google Shape;59;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1" name="Google Shape;61;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1" name="Shape 151"/>
        <p:cNvGrpSpPr/>
        <p:nvPr/>
      </p:nvGrpSpPr>
      <p:grpSpPr>
        <a:xfrm>
          <a:off x="0" y="0"/>
          <a:ext cx="0" cy="0"/>
          <a:chOff x="0" y="0"/>
          <a:chExt cx="0" cy="0"/>
        </a:xfrm>
      </p:grpSpPr>
      <p:sp>
        <p:nvSpPr>
          <p:cNvPr id="152" name="Google Shape;152;p28"/>
          <p:cNvSpPr txBox="1"/>
          <p:nvPr/>
        </p:nvSpPr>
        <p:spPr>
          <a:xfrm>
            <a:off x="0" y="471500"/>
            <a:ext cx="9144000" cy="5037600"/>
          </a:xfrm>
          <a:prstGeom prst="rect">
            <a:avLst/>
          </a:prstGeom>
          <a:noFill/>
          <a:ln>
            <a:noFill/>
          </a:ln>
        </p:spPr>
        <p:txBody>
          <a:bodyPr anchorCtr="0" anchor="ctr" bIns="0" lIns="0" spcFirstLastPara="1" rIns="0" wrap="square" tIns="13325">
            <a:noAutofit/>
          </a:bodyPr>
          <a:lstStyle/>
          <a:p>
            <a:pPr indent="0" lvl="0" marL="0" marR="1153795" rtl="0" algn="ctr">
              <a:lnSpc>
                <a:spcPct val="119375"/>
              </a:lnSpc>
              <a:spcBef>
                <a:spcPts val="0"/>
              </a:spcBef>
              <a:spcAft>
                <a:spcPts val="0"/>
              </a:spcAft>
              <a:buNone/>
            </a:pPr>
            <a:r>
              <a:rPr b="1" lang="en-GB" sz="2400">
                <a:solidFill>
                  <a:srgbClr val="6F2F9F"/>
                </a:solidFill>
                <a:latin typeface="Times New Roman"/>
                <a:ea typeface="Times New Roman"/>
                <a:cs typeface="Times New Roman"/>
                <a:sym typeface="Times New Roman"/>
              </a:rPr>
              <a:t>         Department of Artificial Intelligence and Data Science</a:t>
            </a:r>
            <a:endParaRPr b="1" sz="2400">
              <a:solidFill>
                <a:srgbClr val="6F2F9F"/>
              </a:solidFill>
              <a:latin typeface="Times New Roman"/>
              <a:ea typeface="Times New Roman"/>
              <a:cs typeface="Times New Roman"/>
              <a:sym typeface="Times New Roman"/>
            </a:endParaRPr>
          </a:p>
          <a:p>
            <a:pPr indent="0" lvl="0" marL="0" marR="1633220" rtl="0" algn="ctr">
              <a:lnSpc>
                <a:spcPct val="200800"/>
              </a:lnSpc>
              <a:spcBef>
                <a:spcPts val="0"/>
              </a:spcBef>
              <a:spcAft>
                <a:spcPts val="0"/>
              </a:spcAft>
              <a:buNone/>
            </a:pPr>
            <a:r>
              <a:rPr b="1" lang="en-GB" sz="2400">
                <a:solidFill>
                  <a:srgbClr val="6F2F9F"/>
                </a:solidFill>
                <a:latin typeface="Times New Roman"/>
                <a:ea typeface="Times New Roman"/>
                <a:cs typeface="Times New Roman"/>
                <a:sym typeface="Times New Roman"/>
              </a:rPr>
              <a:t>          IT19541 </a:t>
            </a:r>
            <a:endParaRPr b="1" sz="2400">
              <a:solidFill>
                <a:srgbClr val="6F2F9F"/>
              </a:solidFill>
              <a:latin typeface="Times New Roman"/>
              <a:ea typeface="Times New Roman"/>
              <a:cs typeface="Times New Roman"/>
              <a:sym typeface="Times New Roman"/>
            </a:endParaRPr>
          </a:p>
          <a:p>
            <a:pPr indent="0" lvl="0" marL="0" marR="1633220" rtl="0" algn="ctr">
              <a:lnSpc>
                <a:spcPct val="200800"/>
              </a:lnSpc>
              <a:spcBef>
                <a:spcPts val="0"/>
              </a:spcBef>
              <a:spcAft>
                <a:spcPts val="0"/>
              </a:spcAft>
              <a:buNone/>
            </a:pPr>
            <a:r>
              <a:rPr b="1" lang="en-GB" sz="2400">
                <a:solidFill>
                  <a:srgbClr val="6F2F9F"/>
                </a:solidFill>
                <a:latin typeface="Times New Roman"/>
                <a:ea typeface="Times New Roman"/>
                <a:cs typeface="Times New Roman"/>
                <a:sym typeface="Times New Roman"/>
              </a:rPr>
              <a:t>              WEB  TECHNOLOGY           </a:t>
            </a:r>
            <a:endParaRPr b="1" sz="2400">
              <a:solidFill>
                <a:srgbClr val="6F2F9F"/>
              </a:solidFill>
              <a:latin typeface="Times New Roman"/>
              <a:ea typeface="Times New Roman"/>
              <a:cs typeface="Times New Roman"/>
              <a:sym typeface="Times New Roman"/>
            </a:endParaRPr>
          </a:p>
          <a:p>
            <a:pPr indent="0" lvl="0" marL="0" marR="1633220" rtl="0" algn="l">
              <a:lnSpc>
                <a:spcPct val="200800"/>
              </a:lnSpc>
              <a:spcBef>
                <a:spcPts val="0"/>
              </a:spcBef>
              <a:spcAft>
                <a:spcPts val="0"/>
              </a:spcAft>
              <a:buNone/>
            </a:pPr>
            <a:r>
              <a:rPr b="1" lang="en-GB" sz="2400">
                <a:solidFill>
                  <a:srgbClr val="6F2F9F"/>
                </a:solidFill>
                <a:latin typeface="Times New Roman"/>
                <a:ea typeface="Times New Roman"/>
                <a:cs typeface="Times New Roman"/>
                <a:sym typeface="Times New Roman"/>
              </a:rPr>
              <a:t>                                          </a:t>
            </a:r>
            <a:r>
              <a:rPr b="1" lang="en-GB" sz="2400" u="sng">
                <a:solidFill>
                  <a:srgbClr val="6F2F9F"/>
                </a:solidFill>
                <a:latin typeface="Times New Roman"/>
                <a:ea typeface="Times New Roman"/>
                <a:cs typeface="Times New Roman"/>
                <a:sym typeface="Times New Roman"/>
              </a:rPr>
              <a:t>MINI PROJECT</a:t>
            </a:r>
            <a:endParaRPr b="1" sz="2400" u="sng">
              <a:solidFill>
                <a:srgbClr val="6F2F9F"/>
              </a:solidFill>
              <a:latin typeface="Times New Roman"/>
              <a:ea typeface="Times New Roman"/>
              <a:cs typeface="Times New Roman"/>
              <a:sym typeface="Times New Roman"/>
            </a:endParaRPr>
          </a:p>
          <a:p>
            <a:pPr indent="0" lvl="0" marL="0" marR="457200" rtl="0" algn="l">
              <a:lnSpc>
                <a:spcPct val="200800"/>
              </a:lnSpc>
              <a:spcBef>
                <a:spcPts val="0"/>
              </a:spcBef>
              <a:spcAft>
                <a:spcPts val="0"/>
              </a:spcAft>
              <a:buNone/>
            </a:pPr>
            <a:r>
              <a:rPr b="1" lang="en-GB" sz="1700">
                <a:solidFill>
                  <a:srgbClr val="6F2F9F"/>
                </a:solidFill>
                <a:latin typeface="Times New Roman"/>
                <a:ea typeface="Times New Roman"/>
                <a:cs typeface="Times New Roman"/>
                <a:sym typeface="Times New Roman"/>
              </a:rPr>
              <a:t>            </a:t>
            </a:r>
            <a:r>
              <a:rPr b="1" lang="en-GB" sz="2400" u="sng">
                <a:solidFill>
                  <a:srgbClr val="6F2F9F"/>
                </a:solidFill>
                <a:latin typeface="Times New Roman"/>
                <a:ea typeface="Times New Roman"/>
                <a:cs typeface="Times New Roman"/>
                <a:sym typeface="Times New Roman"/>
              </a:rPr>
              <a:t>EDUMATE – PERSONALIZED LEARNING  PLATFORM</a:t>
            </a:r>
            <a:endParaRPr b="1" sz="3100" u="sng">
              <a:solidFill>
                <a:srgbClr val="6F2F9F"/>
              </a:solidFill>
              <a:latin typeface="Times New Roman"/>
              <a:ea typeface="Times New Roman"/>
              <a:cs typeface="Times New Roman"/>
              <a:sym typeface="Times New Roman"/>
            </a:endParaRPr>
          </a:p>
          <a:p>
            <a:pPr indent="0" lvl="0" marL="0" rtl="0" algn="ctr">
              <a:lnSpc>
                <a:spcPct val="100000"/>
              </a:lnSpc>
              <a:spcBef>
                <a:spcPts val="575"/>
              </a:spcBef>
              <a:spcAft>
                <a:spcPts val="0"/>
              </a:spcAft>
              <a:buNone/>
            </a:pPr>
            <a:r>
              <a:rPr lang="en-GB" sz="3200">
                <a:latin typeface="Times New Roman"/>
                <a:ea typeface="Times New Roman"/>
                <a:cs typeface="Times New Roman"/>
                <a:sym typeface="Times New Roman"/>
              </a:rPr>
              <a:t>                                                                           </a:t>
            </a:r>
            <a:r>
              <a:rPr b="1" lang="en-GB" sz="2000" u="sng">
                <a:latin typeface="Times New Roman"/>
                <a:ea typeface="Times New Roman"/>
                <a:cs typeface="Times New Roman"/>
                <a:sym typeface="Times New Roman"/>
              </a:rPr>
              <a:t>Project by</a:t>
            </a:r>
            <a:r>
              <a:rPr b="1" lang="en-GB" sz="200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indent="0" lvl="0" marL="0" marR="6350" rtl="0" algn="r">
              <a:lnSpc>
                <a:spcPct val="118250"/>
              </a:lnSpc>
              <a:spcBef>
                <a:spcPts val="0"/>
              </a:spcBef>
              <a:spcAft>
                <a:spcPts val="0"/>
              </a:spcAft>
              <a:buNone/>
            </a:pPr>
            <a:r>
              <a:rPr b="1" lang="en-GB" sz="2000">
                <a:latin typeface="Times New Roman"/>
                <a:ea typeface="Times New Roman"/>
                <a:cs typeface="Times New Roman"/>
                <a:sym typeface="Times New Roman"/>
              </a:rPr>
              <a:t>DEEPAK S(221801008)</a:t>
            </a:r>
            <a:endParaRPr sz="2000">
              <a:latin typeface="Times New Roman"/>
              <a:ea typeface="Times New Roman"/>
              <a:cs typeface="Times New Roman"/>
              <a:sym typeface="Times New Roman"/>
            </a:endParaRPr>
          </a:p>
        </p:txBody>
      </p:sp>
      <p:sp>
        <p:nvSpPr>
          <p:cNvPr id="153" name="Google Shape;153;p28"/>
          <p:cNvSpPr/>
          <p:nvPr/>
        </p:nvSpPr>
        <p:spPr>
          <a:xfrm>
            <a:off x="0" y="0"/>
            <a:ext cx="9144000" cy="471488"/>
          </a:xfrm>
          <a:custGeom>
            <a:rect b="b" l="l" r="r" t="t"/>
            <a:pathLst>
              <a:path extrusionOk="0" h="628650" w="9144000">
                <a:moveTo>
                  <a:pt x="9144000" y="0"/>
                </a:moveTo>
                <a:lnTo>
                  <a:pt x="0" y="0"/>
                </a:lnTo>
                <a:lnTo>
                  <a:pt x="0" y="628650"/>
                </a:lnTo>
                <a:lnTo>
                  <a:pt x="9144000" y="628650"/>
                </a:lnTo>
                <a:lnTo>
                  <a:pt x="9144000" y="0"/>
                </a:lnTo>
                <a:close/>
              </a:path>
            </a:pathLst>
          </a:custGeom>
          <a:solidFill>
            <a:srgbClr val="6F2F9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4" name="Google Shape;154;p28"/>
          <p:cNvSpPr txBox="1"/>
          <p:nvPr>
            <p:ph type="title"/>
          </p:nvPr>
        </p:nvSpPr>
        <p:spPr>
          <a:xfrm>
            <a:off x="1109344" y="-30226"/>
            <a:ext cx="7857600" cy="555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b="0" lang="en-GB" sz="3500">
                <a:latin typeface="Calibri"/>
                <a:ea typeface="Calibri"/>
                <a:cs typeface="Calibri"/>
                <a:sym typeface="Calibri"/>
              </a:rPr>
              <a:t>RAJALAKSHMI ENGINEERING COLLEGE</a:t>
            </a:r>
            <a:endParaRPr sz="35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810500" y="-17000"/>
            <a:ext cx="8333400" cy="421500"/>
          </a:xfrm>
          <a:prstGeom prst="rect">
            <a:avLst/>
          </a:prstGeom>
          <a:noFill/>
          <a:ln>
            <a:noFill/>
          </a:ln>
        </p:spPr>
        <p:txBody>
          <a:bodyPr anchorCtr="0" anchor="t" bIns="0" lIns="0" spcFirstLastPara="1" rIns="0" wrap="square" tIns="112450">
            <a:spAutoFit/>
          </a:bodyPr>
          <a:lstStyle/>
          <a:p>
            <a:pPr indent="0" lvl="0" marL="4191000" rtl="0" algn="ctr">
              <a:lnSpc>
                <a:spcPct val="119375"/>
              </a:lnSpc>
              <a:spcBef>
                <a:spcPts val="0"/>
              </a:spcBef>
              <a:spcAft>
                <a:spcPts val="0"/>
              </a:spcAft>
              <a:buNone/>
            </a:pPr>
            <a:r>
              <a:rPr lang="en-GB" sz="2000"/>
              <a:t>ALGORITHM/TECHNIQUE USED</a:t>
            </a:r>
            <a:endParaRPr sz="2000"/>
          </a:p>
        </p:txBody>
      </p:sp>
      <p:sp>
        <p:nvSpPr>
          <p:cNvPr id="218" name="Google Shape;218;p37"/>
          <p:cNvSpPr txBox="1"/>
          <p:nvPr/>
        </p:nvSpPr>
        <p:spPr>
          <a:xfrm>
            <a:off x="115275" y="169225"/>
            <a:ext cx="9057300" cy="508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b="1" sz="11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GB" sz="1100">
                <a:solidFill>
                  <a:schemeClr val="dk1"/>
                </a:solidFill>
                <a:latin typeface="Times New Roman"/>
                <a:ea typeface="Times New Roman"/>
                <a:cs typeface="Times New Roman"/>
                <a:sym typeface="Times New Roman"/>
              </a:rPr>
              <a:t>YOLO (You Only Look Once)</a:t>
            </a:r>
            <a:endParaRPr b="1" sz="1100">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latin typeface="Times New Roman"/>
                <a:ea typeface="Times New Roman"/>
                <a:cs typeface="Times New Roman"/>
                <a:sym typeface="Times New Roman"/>
              </a:rPr>
              <a:t>Real-time object detection for </a:t>
            </a:r>
            <a:r>
              <a:rPr b="1" lang="en-GB" sz="1100">
                <a:solidFill>
                  <a:schemeClr val="dk1"/>
                </a:solidFill>
                <a:latin typeface="Times New Roman"/>
                <a:ea typeface="Times New Roman"/>
                <a:cs typeface="Times New Roman"/>
                <a:sym typeface="Times New Roman"/>
              </a:rPr>
              <a:t>facial expression</a:t>
            </a:r>
            <a:r>
              <a:rPr lang="en-GB" sz="1100">
                <a:solidFill>
                  <a:schemeClr val="dk1"/>
                </a:solidFill>
                <a:latin typeface="Times New Roman"/>
                <a:ea typeface="Times New Roman"/>
                <a:cs typeface="Times New Roman"/>
                <a:sym typeface="Times New Roman"/>
              </a:rPr>
              <a:t> and </a:t>
            </a:r>
            <a:r>
              <a:rPr b="1" lang="en-GB" sz="1100">
                <a:solidFill>
                  <a:schemeClr val="dk1"/>
                </a:solidFill>
                <a:latin typeface="Times New Roman"/>
                <a:ea typeface="Times New Roman"/>
                <a:cs typeface="Times New Roman"/>
                <a:sym typeface="Times New Roman"/>
              </a:rPr>
              <a:t>posture analysis</a:t>
            </a:r>
            <a:r>
              <a:rPr lang="en-GB" sz="1100">
                <a:solidFill>
                  <a:schemeClr val="dk1"/>
                </a:solidFill>
                <a:latin typeface="Times New Roman"/>
                <a:ea typeface="Times New Roman"/>
                <a:cs typeface="Times New Roman"/>
                <a:sym typeface="Times New Roman"/>
              </a:rPr>
              <a:t> and used in  interview process.</a:t>
            </a:r>
            <a:endParaRPr b="1" sz="1100">
              <a:solidFill>
                <a:schemeClr val="dk1"/>
              </a:solidFill>
              <a:latin typeface="Times New Roman"/>
              <a:ea typeface="Times New Roman"/>
              <a:cs typeface="Times New Roman"/>
              <a:sym typeface="Times New Roman"/>
            </a:endParaRPr>
          </a:p>
          <a:p>
            <a:pPr indent="0" lvl="0" marL="0" rtl="0" algn="l">
              <a:lnSpc>
                <a:spcPct val="115000"/>
              </a:lnSpc>
              <a:spcBef>
                <a:spcPts val="1400"/>
              </a:spcBef>
              <a:spcAft>
                <a:spcPts val="0"/>
              </a:spcAft>
              <a:buNone/>
            </a:pPr>
            <a:r>
              <a:rPr b="1" lang="en-GB" sz="1100">
                <a:solidFill>
                  <a:schemeClr val="dk1"/>
                </a:solidFill>
                <a:latin typeface="Times New Roman"/>
                <a:ea typeface="Times New Roman"/>
                <a:cs typeface="Times New Roman"/>
                <a:sym typeface="Times New Roman"/>
              </a:rPr>
              <a:t>Steps Involved in YOLO Algorithm</a:t>
            </a:r>
            <a:endParaRPr b="1" sz="1100">
              <a:solidFill>
                <a:schemeClr val="dk1"/>
              </a:solidFill>
              <a:latin typeface="Times New Roman"/>
              <a:ea typeface="Times New Roman"/>
              <a:cs typeface="Times New Roman"/>
              <a:sym typeface="Times New Roman"/>
            </a:endParaRPr>
          </a:p>
          <a:p>
            <a:pPr indent="-298450" lvl="0" marL="457200" rtl="0" algn="l">
              <a:lnSpc>
                <a:spcPct val="115000"/>
              </a:lnSpc>
              <a:spcBef>
                <a:spcPts val="1200"/>
              </a:spcBef>
              <a:spcAft>
                <a:spcPts val="0"/>
              </a:spcAft>
              <a:buClr>
                <a:schemeClr val="dk1"/>
              </a:buClr>
              <a:buSzPts val="1100"/>
              <a:buAutoNum type="arabicPeriod"/>
            </a:pPr>
            <a:r>
              <a:rPr b="1" lang="en-GB" sz="1100">
                <a:solidFill>
                  <a:schemeClr val="dk1"/>
                </a:solidFill>
                <a:latin typeface="Times New Roman"/>
                <a:ea typeface="Times New Roman"/>
                <a:cs typeface="Times New Roman"/>
                <a:sym typeface="Times New Roman"/>
              </a:rPr>
              <a:t>Input Acquisition:</a:t>
            </a:r>
            <a:r>
              <a:rPr lang="en-GB" sz="1100">
                <a:solidFill>
                  <a:schemeClr val="dk1"/>
                </a:solidFill>
                <a:latin typeface="Times New Roman"/>
                <a:ea typeface="Times New Roman"/>
                <a:cs typeface="Times New Roman"/>
                <a:sym typeface="Times New Roman"/>
              </a:rPr>
              <a:t>Capture an image or video frame from the camera in real time.</a:t>
            </a:r>
            <a:br>
              <a:rPr lang="en-GB"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AutoNum type="arabicPeriod"/>
            </a:pPr>
            <a:r>
              <a:rPr b="1" lang="en-GB" sz="1100">
                <a:solidFill>
                  <a:schemeClr val="dk1"/>
                </a:solidFill>
                <a:latin typeface="Times New Roman"/>
                <a:ea typeface="Times New Roman"/>
                <a:cs typeface="Times New Roman"/>
                <a:sym typeface="Times New Roman"/>
              </a:rPr>
              <a:t>Image Preprocessing:</a:t>
            </a:r>
            <a:r>
              <a:rPr lang="en-GB" sz="1100">
                <a:solidFill>
                  <a:schemeClr val="dk1"/>
                </a:solidFill>
                <a:latin typeface="Times New Roman"/>
                <a:ea typeface="Times New Roman"/>
                <a:cs typeface="Times New Roman"/>
                <a:sym typeface="Times New Roman"/>
              </a:rPr>
              <a:t>Resize the input image to a standard dimension (e.g., 416×416) for model compatibility and normalize pixel values.</a:t>
            </a:r>
            <a:br>
              <a:rPr lang="en-GB"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AutoNum type="arabicPeriod"/>
            </a:pPr>
            <a:r>
              <a:rPr b="1" lang="en-GB" sz="1100">
                <a:solidFill>
                  <a:schemeClr val="dk1"/>
                </a:solidFill>
                <a:latin typeface="Times New Roman"/>
                <a:ea typeface="Times New Roman"/>
                <a:cs typeface="Times New Roman"/>
                <a:sym typeface="Times New Roman"/>
              </a:rPr>
              <a:t>Grid Division:</a:t>
            </a:r>
            <a:r>
              <a:rPr lang="en-GB" sz="1100">
                <a:solidFill>
                  <a:schemeClr val="dk1"/>
                </a:solidFill>
                <a:latin typeface="Times New Roman"/>
                <a:ea typeface="Times New Roman"/>
                <a:cs typeface="Times New Roman"/>
                <a:sym typeface="Times New Roman"/>
              </a:rPr>
              <a:t>Divide the image into an S × S grid (e.g., 13×13). Each cell is responsible for detecting objects whose centers fall within it.</a:t>
            </a:r>
            <a:br>
              <a:rPr lang="en-GB"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AutoNum type="arabicPeriod"/>
            </a:pPr>
            <a:r>
              <a:rPr b="1" lang="en-GB" sz="1100">
                <a:solidFill>
                  <a:schemeClr val="dk1"/>
                </a:solidFill>
                <a:latin typeface="Times New Roman"/>
                <a:ea typeface="Times New Roman"/>
                <a:cs typeface="Times New Roman"/>
                <a:sym typeface="Times New Roman"/>
              </a:rPr>
              <a:t>Bounding Box Prediction:</a:t>
            </a:r>
            <a:r>
              <a:rPr lang="en-GB" sz="1100">
                <a:solidFill>
                  <a:schemeClr val="dk1"/>
                </a:solidFill>
                <a:latin typeface="Times New Roman"/>
                <a:ea typeface="Times New Roman"/>
                <a:cs typeface="Times New Roman"/>
                <a:sym typeface="Times New Roman"/>
              </a:rPr>
              <a:t>Each grid cell predicts multiple bounding boxes with:</a:t>
            </a:r>
            <a:br>
              <a:rPr lang="en-GB"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Font typeface="Times New Roman"/>
              <a:buChar char="○"/>
            </a:pPr>
            <a:r>
              <a:rPr lang="en-GB" sz="1100">
                <a:solidFill>
                  <a:schemeClr val="dk1"/>
                </a:solidFill>
                <a:latin typeface="Times New Roman"/>
                <a:ea typeface="Times New Roman"/>
                <a:cs typeface="Times New Roman"/>
                <a:sym typeface="Times New Roman"/>
              </a:rPr>
              <a:t>Center coordinates (x, y) and Width and height (w, h)</a:t>
            </a:r>
            <a:br>
              <a:rPr lang="en-GB"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a:p>
            <a:pPr indent="-298450" lvl="1" marL="914400" rtl="0" algn="l">
              <a:lnSpc>
                <a:spcPct val="115000"/>
              </a:lnSpc>
              <a:spcBef>
                <a:spcPts val="0"/>
              </a:spcBef>
              <a:spcAft>
                <a:spcPts val="0"/>
              </a:spcAft>
              <a:buClr>
                <a:schemeClr val="dk1"/>
              </a:buClr>
              <a:buSzPts val="1100"/>
              <a:buFont typeface="Times New Roman"/>
              <a:buChar char="○"/>
            </a:pPr>
            <a:r>
              <a:rPr lang="en-GB" sz="1100">
                <a:solidFill>
                  <a:schemeClr val="dk1"/>
                </a:solidFill>
                <a:latin typeface="Times New Roman"/>
                <a:ea typeface="Times New Roman"/>
                <a:cs typeface="Times New Roman"/>
                <a:sym typeface="Times New Roman"/>
              </a:rPr>
              <a:t>Confidence score (object presence probability × class probability)</a:t>
            </a:r>
            <a:br>
              <a:rPr lang="en-GB"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AutoNum type="arabicPeriod"/>
            </a:pPr>
            <a:r>
              <a:rPr b="1" lang="en-GB" sz="1100">
                <a:solidFill>
                  <a:schemeClr val="dk1"/>
                </a:solidFill>
                <a:latin typeface="Times New Roman"/>
                <a:ea typeface="Times New Roman"/>
                <a:cs typeface="Times New Roman"/>
                <a:sym typeface="Times New Roman"/>
              </a:rPr>
              <a:t>Class Prediction:</a:t>
            </a:r>
            <a:r>
              <a:rPr lang="en-GB" sz="1100">
                <a:solidFill>
                  <a:schemeClr val="dk1"/>
                </a:solidFill>
                <a:latin typeface="Times New Roman"/>
                <a:ea typeface="Times New Roman"/>
                <a:cs typeface="Times New Roman"/>
                <a:sym typeface="Times New Roman"/>
              </a:rPr>
              <a:t>For each bounding box, the algorithm predicts the class probabilities (e.g., happy, sad, neutral).</a:t>
            </a:r>
            <a:br>
              <a:rPr lang="en-GB"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AutoNum type="arabicPeriod"/>
            </a:pPr>
            <a:r>
              <a:rPr b="1" lang="en-GB" sz="1100">
                <a:solidFill>
                  <a:schemeClr val="dk1"/>
                </a:solidFill>
                <a:latin typeface="Times New Roman"/>
                <a:ea typeface="Times New Roman"/>
                <a:cs typeface="Times New Roman"/>
                <a:sym typeface="Times New Roman"/>
              </a:rPr>
              <a:t>Non-Maximum Suppression (NMS):</a:t>
            </a:r>
            <a:r>
              <a:rPr lang="en-GB" sz="1100">
                <a:solidFill>
                  <a:schemeClr val="dk1"/>
                </a:solidFill>
                <a:latin typeface="Times New Roman"/>
                <a:ea typeface="Times New Roman"/>
                <a:cs typeface="Times New Roman"/>
                <a:sym typeface="Times New Roman"/>
              </a:rPr>
              <a:t>Eliminates overlapping boxes by selecting the box with the highest confidence score and suppressing others with lower scores.</a:t>
            </a:r>
            <a:br>
              <a:rPr lang="en-GB" sz="1100">
                <a:solidFill>
                  <a:schemeClr val="dk1"/>
                </a:solidFill>
                <a:latin typeface="Times New Roman"/>
                <a:ea typeface="Times New Roman"/>
                <a:cs typeface="Times New Roman"/>
                <a:sym typeface="Times New Roman"/>
              </a:rPr>
            </a:br>
            <a:endParaRPr sz="11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Clr>
                <a:schemeClr val="dk1"/>
              </a:buClr>
              <a:buSzPts val="1100"/>
              <a:buAutoNum type="arabicPeriod"/>
            </a:pPr>
            <a:r>
              <a:rPr b="1" lang="en-GB" sz="1100">
                <a:solidFill>
                  <a:schemeClr val="dk1"/>
                </a:solidFill>
                <a:latin typeface="Times New Roman"/>
                <a:ea typeface="Times New Roman"/>
                <a:cs typeface="Times New Roman"/>
                <a:sym typeface="Times New Roman"/>
              </a:rPr>
              <a:t>Final Output Generation:</a:t>
            </a:r>
            <a:r>
              <a:rPr lang="en-GB" sz="1100">
                <a:solidFill>
                  <a:schemeClr val="dk1"/>
                </a:solidFill>
                <a:latin typeface="Times New Roman"/>
                <a:ea typeface="Times New Roman"/>
                <a:cs typeface="Times New Roman"/>
                <a:sym typeface="Times New Roman"/>
              </a:rPr>
              <a:t>Return the detected objects (faces or postures) along with their bounding boxes and class labels in real time.</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1109344" y="-17002"/>
            <a:ext cx="7857600" cy="694200"/>
          </a:xfrm>
          <a:prstGeom prst="rect">
            <a:avLst/>
          </a:prstGeom>
          <a:noFill/>
          <a:ln>
            <a:noFill/>
          </a:ln>
        </p:spPr>
        <p:txBody>
          <a:bodyPr anchorCtr="0" anchor="t" bIns="0" lIns="0" spcFirstLastPara="1" rIns="0" wrap="square" tIns="268275">
            <a:spAutoFit/>
          </a:bodyPr>
          <a:lstStyle/>
          <a:p>
            <a:pPr indent="0" lvl="0" marL="4236085" rtl="0" algn="l">
              <a:lnSpc>
                <a:spcPct val="100000"/>
              </a:lnSpc>
              <a:spcBef>
                <a:spcPts val="0"/>
              </a:spcBef>
              <a:spcAft>
                <a:spcPts val="0"/>
              </a:spcAft>
              <a:buNone/>
            </a:pPr>
            <a:r>
              <a:rPr lang="en-GB"/>
              <a:t>Results and Discussions</a:t>
            </a:r>
            <a:endParaRPr/>
          </a:p>
        </p:txBody>
      </p:sp>
      <p:sp>
        <p:nvSpPr>
          <p:cNvPr id="224" name="Google Shape;224;p38"/>
          <p:cNvSpPr txBox="1"/>
          <p:nvPr/>
        </p:nvSpPr>
        <p:spPr>
          <a:xfrm>
            <a:off x="166500" y="900206"/>
            <a:ext cx="8811000" cy="3848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t>This platform successfully demonstrated the integration of advanced artificial intelligence algorithms to enhance the learning and interview preparation experience. One of the core components, the YOLO (You Only Look Once) algorithm, performed real-time facial expression and posture detection with an average accuracy of approximately 88% in well-lit environments. This enabled dynamic feedback for users during mock interviews, helping them improve their body language and non-verbal communication. Additionally, the speech recognition system, powered by Google Speech-to-Text and supported by NLP techniques, achieved over 90% transcription accuracy for clearly spoken English, enabling precise evaluation of pronunciation and verbal fluency. The AI-powered chatbot proved to be highly responsive and context-aware, delivering relevant career advice, learning suggestions, and motivational responses with a relevance score of more than 95% based on user feedback. The recommendation engine, using collaborative filtering, offered personalized learning paths which significantly improved user engagement and learning efficiency. Real-time notifications were effectively managed through Twilio API integration, delivering updates within seconds. Overall, the system’s modular design and use of scalable technologies like React and Flask ensured ease of integration and expansion. However, certain limitations were observed, including reduced performance in low-light or noisy environments and the reliance on stable internet connectivity for cloud-based services. Despite these challenges, the project demonstrated a practical and impactful solution for personalized, AI-driven learning and career development.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1109344" y="-22670"/>
            <a:ext cx="7857600" cy="694200"/>
          </a:xfrm>
          <a:prstGeom prst="rect">
            <a:avLst/>
          </a:prstGeom>
          <a:noFill/>
          <a:ln>
            <a:noFill/>
          </a:ln>
        </p:spPr>
        <p:txBody>
          <a:bodyPr anchorCtr="0" anchor="t" bIns="0" lIns="0" spcFirstLastPara="1" rIns="0" wrap="square" tIns="268275">
            <a:spAutoFit/>
          </a:bodyPr>
          <a:lstStyle/>
          <a:p>
            <a:pPr indent="0" lvl="0" marL="4236085" rtl="0" algn="l">
              <a:lnSpc>
                <a:spcPct val="100000"/>
              </a:lnSpc>
              <a:spcBef>
                <a:spcPts val="0"/>
              </a:spcBef>
              <a:spcAft>
                <a:spcPts val="0"/>
              </a:spcAft>
              <a:buNone/>
            </a:pPr>
            <a:r>
              <a:rPr lang="en-GB"/>
              <a:t>Results and Discussions</a:t>
            </a:r>
            <a:endParaRPr/>
          </a:p>
        </p:txBody>
      </p:sp>
      <p:sp>
        <p:nvSpPr>
          <p:cNvPr id="230" name="Google Shape;230;p39"/>
          <p:cNvSpPr txBox="1"/>
          <p:nvPr/>
        </p:nvSpPr>
        <p:spPr>
          <a:xfrm>
            <a:off x="166500" y="900206"/>
            <a:ext cx="88110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p>
        </p:txBody>
      </p:sp>
      <p:pic>
        <p:nvPicPr>
          <p:cNvPr id="231" name="Google Shape;231;p39"/>
          <p:cNvPicPr preferRelativeResize="0"/>
          <p:nvPr/>
        </p:nvPicPr>
        <p:blipFill>
          <a:blip r:embed="rId3">
            <a:alphaModFix/>
          </a:blip>
          <a:stretch>
            <a:fillRect/>
          </a:stretch>
        </p:blipFill>
        <p:spPr>
          <a:xfrm>
            <a:off x="0" y="700256"/>
            <a:ext cx="9144002" cy="40811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ph type="title"/>
          </p:nvPr>
        </p:nvSpPr>
        <p:spPr>
          <a:xfrm>
            <a:off x="1109344" y="-22670"/>
            <a:ext cx="7857600" cy="694200"/>
          </a:xfrm>
          <a:prstGeom prst="rect">
            <a:avLst/>
          </a:prstGeom>
          <a:noFill/>
          <a:ln>
            <a:noFill/>
          </a:ln>
        </p:spPr>
        <p:txBody>
          <a:bodyPr anchorCtr="0" anchor="t" bIns="0" lIns="0" spcFirstLastPara="1" rIns="0" wrap="square" tIns="268275">
            <a:spAutoFit/>
          </a:bodyPr>
          <a:lstStyle/>
          <a:p>
            <a:pPr indent="0" lvl="0" marL="4236085" rtl="0" algn="l">
              <a:lnSpc>
                <a:spcPct val="100000"/>
              </a:lnSpc>
              <a:spcBef>
                <a:spcPts val="0"/>
              </a:spcBef>
              <a:spcAft>
                <a:spcPts val="0"/>
              </a:spcAft>
              <a:buNone/>
            </a:pPr>
            <a:r>
              <a:rPr lang="en-GB"/>
              <a:t>Results and Discussions</a:t>
            </a:r>
            <a:endParaRPr/>
          </a:p>
        </p:txBody>
      </p:sp>
      <p:sp>
        <p:nvSpPr>
          <p:cNvPr id="237" name="Google Shape;237;p40"/>
          <p:cNvSpPr txBox="1"/>
          <p:nvPr/>
        </p:nvSpPr>
        <p:spPr>
          <a:xfrm>
            <a:off x="166500" y="900206"/>
            <a:ext cx="88110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a:p>
        </p:txBody>
      </p:sp>
      <p:pic>
        <p:nvPicPr>
          <p:cNvPr id="238" name="Google Shape;238;p40" title="Screenshot 2025-03-28 111804.png"/>
          <p:cNvPicPr preferRelativeResize="0"/>
          <p:nvPr/>
        </p:nvPicPr>
        <p:blipFill>
          <a:blip r:embed="rId3">
            <a:alphaModFix/>
          </a:blip>
          <a:stretch>
            <a:fillRect/>
          </a:stretch>
        </p:blipFill>
        <p:spPr>
          <a:xfrm>
            <a:off x="1981400" y="823313"/>
            <a:ext cx="5522575" cy="4070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1"/>
          <p:cNvSpPr txBox="1"/>
          <p:nvPr>
            <p:ph type="title"/>
          </p:nvPr>
        </p:nvSpPr>
        <p:spPr>
          <a:xfrm>
            <a:off x="1109344" y="-17002"/>
            <a:ext cx="7857600" cy="714900"/>
          </a:xfrm>
          <a:prstGeom prst="rect">
            <a:avLst/>
          </a:prstGeom>
          <a:noFill/>
          <a:ln>
            <a:noFill/>
          </a:ln>
        </p:spPr>
        <p:txBody>
          <a:bodyPr anchorCtr="0" anchor="t" bIns="0" lIns="0" spcFirstLastPara="1" rIns="0" wrap="square" tIns="44500">
            <a:spAutoFit/>
          </a:bodyPr>
          <a:lstStyle/>
          <a:p>
            <a:pPr indent="361950" lvl="0" marL="4265295" marR="5080" rtl="0" algn="l">
              <a:lnSpc>
                <a:spcPct val="102400"/>
              </a:lnSpc>
              <a:spcBef>
                <a:spcPts val="0"/>
              </a:spcBef>
              <a:spcAft>
                <a:spcPts val="0"/>
              </a:spcAft>
              <a:buNone/>
            </a:pPr>
            <a:r>
              <a:rPr lang="en-GB" sz="2150"/>
              <a:t>ADVANTAGE OF PROPOSED SYSTEM</a:t>
            </a:r>
            <a:endParaRPr sz="2150"/>
          </a:p>
        </p:txBody>
      </p:sp>
      <p:sp>
        <p:nvSpPr>
          <p:cNvPr id="244" name="Google Shape;244;p41"/>
          <p:cNvSpPr txBox="1"/>
          <p:nvPr/>
        </p:nvSpPr>
        <p:spPr>
          <a:xfrm>
            <a:off x="488625" y="1073150"/>
            <a:ext cx="8409900" cy="3434100"/>
          </a:xfrm>
          <a:prstGeom prst="rect">
            <a:avLst/>
          </a:prstGeom>
          <a:noFill/>
          <a:ln>
            <a:noFill/>
          </a:ln>
        </p:spPr>
        <p:txBody>
          <a:bodyPr anchorCtr="0" anchor="t" bIns="91425" lIns="91425" spcFirstLastPara="1" rIns="91425" wrap="square" tIns="91425">
            <a:spAutoFit/>
          </a:bodyPr>
          <a:lstStyle/>
          <a:p>
            <a:pPr indent="-342900" lvl="0" marL="457200" marR="5080" rtl="0" algn="just">
              <a:lnSpc>
                <a:spcPct val="119200"/>
              </a:lnSpc>
              <a:spcBef>
                <a:spcPts val="0"/>
              </a:spcBef>
              <a:spcAft>
                <a:spcPts val="0"/>
              </a:spcAft>
              <a:buClr>
                <a:schemeClr val="dk1"/>
              </a:buClr>
              <a:buSzPts val="1800"/>
              <a:buFont typeface="Times New Roman"/>
              <a:buChar char="●"/>
            </a:pPr>
            <a:r>
              <a:rPr b="1" lang="en-GB" sz="1800">
                <a:solidFill>
                  <a:schemeClr val="dk1"/>
                </a:solidFill>
                <a:latin typeface="Times New Roman"/>
                <a:ea typeface="Times New Roman"/>
                <a:cs typeface="Times New Roman"/>
                <a:sym typeface="Times New Roman"/>
              </a:rPr>
              <a:t>Enhanced Learning: </a:t>
            </a:r>
            <a:r>
              <a:rPr lang="en-GB" sz="1800">
                <a:solidFill>
                  <a:schemeClr val="dk1"/>
                </a:solidFill>
                <a:latin typeface="Times New Roman"/>
                <a:ea typeface="Times New Roman"/>
                <a:cs typeface="Times New Roman"/>
                <a:sym typeface="Times New Roman"/>
              </a:rPr>
              <a:t>Personalized paths and real-time feedback improve skill development and communication.</a:t>
            </a:r>
            <a:endParaRPr sz="1800">
              <a:solidFill>
                <a:schemeClr val="dk1"/>
              </a:solidFill>
              <a:latin typeface="Times New Roman"/>
              <a:ea typeface="Times New Roman"/>
              <a:cs typeface="Times New Roman"/>
              <a:sym typeface="Times New Roman"/>
            </a:endParaRPr>
          </a:p>
          <a:p>
            <a:pPr indent="-342900" lvl="0" marL="457200" marR="5080" rtl="0" algn="just">
              <a:lnSpc>
                <a:spcPct val="119200"/>
              </a:lnSpc>
              <a:spcBef>
                <a:spcPts val="0"/>
              </a:spcBef>
              <a:spcAft>
                <a:spcPts val="0"/>
              </a:spcAft>
              <a:buClr>
                <a:schemeClr val="dk1"/>
              </a:buClr>
              <a:buSzPts val="1800"/>
              <a:buFont typeface="Times New Roman"/>
              <a:buChar char="●"/>
            </a:pPr>
            <a:r>
              <a:rPr b="1" lang="en-GB" sz="1800">
                <a:solidFill>
                  <a:schemeClr val="dk1"/>
                </a:solidFill>
                <a:latin typeface="Times New Roman"/>
                <a:ea typeface="Times New Roman"/>
                <a:cs typeface="Times New Roman"/>
                <a:sym typeface="Times New Roman"/>
              </a:rPr>
              <a:t>Career	Growth:	</a:t>
            </a:r>
            <a:r>
              <a:rPr lang="en-GB" sz="1800">
                <a:solidFill>
                  <a:schemeClr val="dk1"/>
                </a:solidFill>
                <a:latin typeface="Times New Roman"/>
                <a:ea typeface="Times New Roman"/>
                <a:cs typeface="Times New Roman"/>
                <a:sym typeface="Times New Roman"/>
              </a:rPr>
              <a:t>Structured	guidance	and	resume	grading	boost	job readiness and opportunities.</a:t>
            </a:r>
            <a:endParaRPr sz="1800">
              <a:solidFill>
                <a:schemeClr val="dk1"/>
              </a:solidFill>
              <a:latin typeface="Times New Roman"/>
              <a:ea typeface="Times New Roman"/>
              <a:cs typeface="Times New Roman"/>
              <a:sym typeface="Times New Roman"/>
            </a:endParaRPr>
          </a:p>
          <a:p>
            <a:pPr indent="-342900" lvl="0" marL="457200" marR="5080" rtl="0" algn="just">
              <a:lnSpc>
                <a:spcPct val="119200"/>
              </a:lnSpc>
              <a:spcBef>
                <a:spcPts val="0"/>
              </a:spcBef>
              <a:spcAft>
                <a:spcPts val="0"/>
              </a:spcAft>
              <a:buClr>
                <a:schemeClr val="dk1"/>
              </a:buClr>
              <a:buSzPts val="1800"/>
              <a:buFont typeface="Times New Roman"/>
              <a:buChar char="●"/>
            </a:pPr>
            <a:r>
              <a:rPr b="1" lang="en-GB" sz="1800">
                <a:solidFill>
                  <a:schemeClr val="dk1"/>
                </a:solidFill>
                <a:latin typeface="Times New Roman"/>
                <a:ea typeface="Times New Roman"/>
                <a:cs typeface="Times New Roman"/>
                <a:sym typeface="Times New Roman"/>
              </a:rPr>
              <a:t>Efficiency:	</a:t>
            </a:r>
            <a:r>
              <a:rPr lang="en-GB" sz="1800">
                <a:solidFill>
                  <a:schemeClr val="dk1"/>
                </a:solidFill>
                <a:latin typeface="Times New Roman"/>
                <a:ea typeface="Times New Roman"/>
                <a:cs typeface="Times New Roman"/>
                <a:sym typeface="Times New Roman"/>
              </a:rPr>
              <a:t>Centralized	platform	reduces	time	and	effort     with	seamless access to tools and features.</a:t>
            </a:r>
            <a:endParaRPr sz="1800">
              <a:solidFill>
                <a:schemeClr val="dk1"/>
              </a:solidFill>
              <a:latin typeface="Times New Roman"/>
              <a:ea typeface="Times New Roman"/>
              <a:cs typeface="Times New Roman"/>
              <a:sym typeface="Times New Roman"/>
            </a:endParaRPr>
          </a:p>
          <a:p>
            <a:pPr indent="-342900" lvl="0" marL="457200" marR="5080" rtl="0" algn="just">
              <a:lnSpc>
                <a:spcPct val="119200"/>
              </a:lnSpc>
              <a:spcBef>
                <a:spcPts val="0"/>
              </a:spcBef>
              <a:spcAft>
                <a:spcPts val="0"/>
              </a:spcAft>
              <a:buClr>
                <a:schemeClr val="dk1"/>
              </a:buClr>
              <a:buSzPts val="1800"/>
              <a:buFont typeface="Times New Roman"/>
              <a:buChar char="●"/>
            </a:pPr>
            <a:r>
              <a:rPr b="1" lang="en-GB" sz="1800">
                <a:solidFill>
                  <a:schemeClr val="dk1"/>
                </a:solidFill>
                <a:latin typeface="Times New Roman"/>
                <a:ea typeface="Times New Roman"/>
                <a:cs typeface="Times New Roman"/>
                <a:sym typeface="Times New Roman"/>
              </a:rPr>
              <a:t>Inclusivity: </a:t>
            </a:r>
            <a:r>
              <a:rPr lang="en-GB" sz="1800">
                <a:solidFill>
                  <a:schemeClr val="dk1"/>
                </a:solidFill>
                <a:latin typeface="Times New Roman"/>
                <a:ea typeface="Times New Roman"/>
                <a:cs typeface="Times New Roman"/>
                <a:sym typeface="Times New Roman"/>
              </a:rPr>
              <a:t>Customizable interfaces and parental/teacher monitoring make it accessible for diverse users.</a:t>
            </a:r>
            <a:endParaRPr sz="1800">
              <a:solidFill>
                <a:schemeClr val="dk1"/>
              </a:solidFill>
              <a:latin typeface="Times New Roman"/>
              <a:ea typeface="Times New Roman"/>
              <a:cs typeface="Times New Roman"/>
              <a:sym typeface="Times New Roman"/>
            </a:endParaRPr>
          </a:p>
          <a:p>
            <a:pPr indent="-342900" lvl="0" marL="457200" marR="5080" rtl="0" algn="just">
              <a:lnSpc>
                <a:spcPct val="119200"/>
              </a:lnSpc>
              <a:spcBef>
                <a:spcPts val="0"/>
              </a:spcBef>
              <a:spcAft>
                <a:spcPts val="0"/>
              </a:spcAft>
              <a:buClr>
                <a:schemeClr val="dk1"/>
              </a:buClr>
              <a:buSzPts val="1800"/>
              <a:buFont typeface="Times New Roman"/>
              <a:buChar char="●"/>
            </a:pPr>
            <a:r>
              <a:rPr b="1" lang="en-GB" sz="1800">
                <a:solidFill>
                  <a:schemeClr val="dk1"/>
                </a:solidFill>
                <a:latin typeface="Times New Roman"/>
                <a:ea typeface="Times New Roman"/>
                <a:cs typeface="Times New Roman"/>
                <a:sym typeface="Times New Roman"/>
              </a:rPr>
              <a:t>Scalability: </a:t>
            </a:r>
            <a:r>
              <a:rPr lang="en-GB" sz="1800">
                <a:solidFill>
                  <a:schemeClr val="dk1"/>
                </a:solidFill>
                <a:latin typeface="Times New Roman"/>
                <a:ea typeface="Times New Roman"/>
                <a:cs typeface="Times New Roman"/>
                <a:sym typeface="Times New Roman"/>
              </a:rPr>
              <a:t>Supports growth with modular design, AI-driven insights, and cloud infrastructure.</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ph type="title"/>
          </p:nvPr>
        </p:nvSpPr>
        <p:spPr>
          <a:xfrm>
            <a:off x="1109344" y="-17002"/>
            <a:ext cx="7857600" cy="694200"/>
          </a:xfrm>
          <a:prstGeom prst="rect">
            <a:avLst/>
          </a:prstGeom>
          <a:noFill/>
          <a:ln>
            <a:noFill/>
          </a:ln>
        </p:spPr>
        <p:txBody>
          <a:bodyPr anchorCtr="0" anchor="t" bIns="0" lIns="0" spcFirstLastPara="1" rIns="0" wrap="square" tIns="268275">
            <a:spAutoFit/>
          </a:bodyPr>
          <a:lstStyle/>
          <a:p>
            <a:pPr indent="0" lvl="0" marL="5180330" rtl="0" algn="l">
              <a:lnSpc>
                <a:spcPct val="100000"/>
              </a:lnSpc>
              <a:spcBef>
                <a:spcPts val="0"/>
              </a:spcBef>
              <a:spcAft>
                <a:spcPts val="0"/>
              </a:spcAft>
              <a:buNone/>
            </a:pPr>
            <a:r>
              <a:rPr lang="en-GB"/>
              <a:t>Conclusion</a:t>
            </a:r>
            <a:endParaRPr/>
          </a:p>
        </p:txBody>
      </p:sp>
      <p:sp>
        <p:nvSpPr>
          <p:cNvPr id="250" name="Google Shape;250;p42"/>
          <p:cNvSpPr txBox="1"/>
          <p:nvPr/>
        </p:nvSpPr>
        <p:spPr>
          <a:xfrm>
            <a:off x="518800" y="1022213"/>
            <a:ext cx="8338800" cy="277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a:t>In conclusion, the project successfully developed an AI-powered adaptive learning and interview preparation platform that integrates multiple intelligent technologies to deliver a personalized and engaging user experience. By leveraging algorithms such as YOLO for facial expression and posture detection, NLP for speech recognition and chatbot interaction, and collaborative filtering for personalized recommendations, the system addressed key challenges in conventional education and skill development. The platform not only provided real-time feedback and career guidance but also ensured continuous support through chatbot integration and real-time notifications. The modular and scalable architecture allows for future enhancements and wider deployment across educational and professional development institutions. Despite minor limitations related to environmental factors and connectivity, the system proved to be efficient, user-friendly, and impactful. This project demonstrates the potential of combining AI, data science, and modern web technologies to revolutionize digital learning and career readiness in a meaningful way.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3"/>
          <p:cNvSpPr txBox="1"/>
          <p:nvPr>
            <p:ph type="ctrTitle"/>
          </p:nvPr>
        </p:nvSpPr>
        <p:spPr>
          <a:xfrm>
            <a:off x="6410705" y="109061"/>
            <a:ext cx="2421300" cy="440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GB"/>
              <a:t>REFERENCES</a:t>
            </a:r>
            <a:endParaRPr/>
          </a:p>
        </p:txBody>
      </p:sp>
      <p:sp>
        <p:nvSpPr>
          <p:cNvPr id="256" name="Google Shape;256;p43"/>
          <p:cNvSpPr txBox="1"/>
          <p:nvPr/>
        </p:nvSpPr>
        <p:spPr>
          <a:xfrm>
            <a:off x="99000" y="772663"/>
            <a:ext cx="8946000" cy="4161300"/>
          </a:xfrm>
          <a:prstGeom prst="rect">
            <a:avLst/>
          </a:prstGeom>
          <a:noFill/>
          <a:ln>
            <a:noFill/>
          </a:ln>
        </p:spPr>
        <p:txBody>
          <a:bodyPr anchorCtr="0" anchor="t" bIns="0" lIns="0" spcFirstLastPara="1" rIns="0" wrap="square" tIns="15875">
            <a:spAutoFit/>
          </a:bodyPr>
          <a:lstStyle/>
          <a:p>
            <a:pPr indent="0" lvl="0" marL="0" rtl="0" algn="just">
              <a:lnSpc>
                <a:spcPct val="95000"/>
              </a:lnSpc>
              <a:spcBef>
                <a:spcPts val="0"/>
              </a:spcBef>
              <a:spcAft>
                <a:spcPts val="0"/>
              </a:spcAft>
              <a:buSzPts val="1100"/>
              <a:buNone/>
            </a:pPr>
            <a:r>
              <a:rPr lang="en-GB">
                <a:solidFill>
                  <a:schemeClr val="dk1"/>
                </a:solidFill>
                <a:latin typeface="Times New Roman"/>
                <a:ea typeface="Times New Roman"/>
                <a:cs typeface="Times New Roman"/>
                <a:sym typeface="Times New Roman"/>
              </a:rPr>
              <a:t>[1] G. C. Oproiu (2015). "A Study about Using the E-learning Platform (Moodle) in the University Teaching Process." Social and Behavioral Sciences Procedia, 180, 426–432.</a:t>
            </a:r>
            <a:endParaRPr>
              <a:solidFill>
                <a:schemeClr val="dk1"/>
              </a:solidFill>
              <a:latin typeface="Times New Roman"/>
              <a:ea typeface="Times New Roman"/>
              <a:cs typeface="Times New Roman"/>
              <a:sym typeface="Times New Roman"/>
            </a:endParaRPr>
          </a:p>
          <a:p>
            <a:pPr indent="0" lvl="0" marL="0" rtl="0" algn="just">
              <a:lnSpc>
                <a:spcPct val="95000"/>
              </a:lnSpc>
              <a:spcBef>
                <a:spcPts val="600"/>
              </a:spcBef>
              <a:spcAft>
                <a:spcPts val="0"/>
              </a:spcAft>
              <a:buSzPts val="1100"/>
              <a:buNone/>
            </a:pPr>
            <a:r>
              <a:rPr lang="en-GB">
                <a:solidFill>
                  <a:schemeClr val="dk1"/>
                </a:solidFill>
                <a:latin typeface="Times New Roman"/>
                <a:ea typeface="Times New Roman"/>
                <a:cs typeface="Times New Roman"/>
                <a:sym typeface="Times New Roman"/>
              </a:rPr>
              <a:t>[2] Sinclair, J., Masa'deh, R., Joy, M., and Al-Fraihat, D. (2020). "Development of a New Model on Utilizing Online Learning Platforms to Improve Students’ Academic Achievements and Satisfaction." Educational Technology in Higher Education: An International Journal, 17(1), 1–23.</a:t>
            </a:r>
            <a:endParaRPr>
              <a:solidFill>
                <a:schemeClr val="dk1"/>
              </a:solidFill>
              <a:latin typeface="Times New Roman"/>
              <a:ea typeface="Times New Roman"/>
              <a:cs typeface="Times New Roman"/>
              <a:sym typeface="Times New Roman"/>
            </a:endParaRPr>
          </a:p>
          <a:p>
            <a:pPr indent="0" lvl="0" marL="0" rtl="0" algn="just">
              <a:lnSpc>
                <a:spcPct val="95000"/>
              </a:lnSpc>
              <a:spcBef>
                <a:spcPts val="600"/>
              </a:spcBef>
              <a:spcAft>
                <a:spcPts val="0"/>
              </a:spcAft>
              <a:buSzPts val="1100"/>
              <a:buNone/>
            </a:pPr>
            <a:r>
              <a:rPr lang="en-GB">
                <a:solidFill>
                  <a:schemeClr val="dk1"/>
                </a:solidFill>
                <a:latin typeface="Times New Roman"/>
                <a:ea typeface="Times New Roman"/>
                <a:cs typeface="Times New Roman"/>
                <a:sym typeface="Times New Roman"/>
              </a:rPr>
              <a:t>[3]. Kaisare, S., Parab, J., and Thakker, S. V. (2021). "Systematic Research of E-Learning Platforms for Solving Challenges Faced by Indian Engineering Students." Journal of the Asian Association of Open Universities, 16(1), 15-25</a:t>
            </a:r>
            <a:endParaRPr>
              <a:solidFill>
                <a:schemeClr val="dk1"/>
              </a:solidFill>
              <a:latin typeface="Times New Roman"/>
              <a:ea typeface="Times New Roman"/>
              <a:cs typeface="Times New Roman"/>
              <a:sym typeface="Times New Roman"/>
            </a:endParaRPr>
          </a:p>
          <a:p>
            <a:pPr indent="0" lvl="0" marL="0" rtl="0" algn="just">
              <a:lnSpc>
                <a:spcPct val="95000"/>
              </a:lnSpc>
              <a:spcBef>
                <a:spcPts val="600"/>
              </a:spcBef>
              <a:spcAft>
                <a:spcPts val="0"/>
              </a:spcAft>
              <a:buSzPts val="1100"/>
              <a:buNone/>
            </a:pPr>
            <a:r>
              <a:rPr lang="en-GB">
                <a:solidFill>
                  <a:schemeClr val="dk1"/>
                </a:solidFill>
                <a:latin typeface="Times New Roman"/>
                <a:ea typeface="Times New Roman"/>
                <a:cs typeface="Times New Roman"/>
                <a:sym typeface="Times New Roman"/>
              </a:rPr>
              <a:t>[4]. Elberrichi, Z., and Zarouk, M. (2021). "Adaptive E-learning Environment Based on Learning Styles and Its Impact on Students’ Engagement." Educational Technology in Higher Education: An International Journal, 18(1), 1–21.</a:t>
            </a:r>
            <a:endParaRPr>
              <a:solidFill>
                <a:schemeClr val="dk1"/>
              </a:solidFill>
              <a:latin typeface="Times New Roman"/>
              <a:ea typeface="Times New Roman"/>
              <a:cs typeface="Times New Roman"/>
              <a:sym typeface="Times New Roman"/>
            </a:endParaRPr>
          </a:p>
          <a:p>
            <a:pPr indent="0" lvl="0" marL="0" rtl="0" algn="just">
              <a:lnSpc>
                <a:spcPct val="95000"/>
              </a:lnSpc>
              <a:spcBef>
                <a:spcPts val="600"/>
              </a:spcBef>
              <a:spcAft>
                <a:spcPts val="0"/>
              </a:spcAft>
              <a:buSzPts val="1100"/>
              <a:buNone/>
            </a:pPr>
            <a:r>
              <a:rPr lang="en-GB">
                <a:solidFill>
                  <a:schemeClr val="dk1"/>
                </a:solidFill>
                <a:latin typeface="Times New Roman"/>
                <a:ea typeface="Times New Roman"/>
                <a:cs typeface="Times New Roman"/>
                <a:sym typeface="Times New Roman"/>
              </a:rPr>
              <a:t>[5] Keres, M., and Buchner, A. (2024). "Design Principles for E-learning Platforms Featuring Higher-Education Students’ Enterprise Systems End-User Training." Higher Education and Educational Technology International Journal, 21(1), 1–22.</a:t>
            </a:r>
            <a:endParaRPr>
              <a:solidFill>
                <a:schemeClr val="dk1"/>
              </a:solidFill>
              <a:latin typeface="Times New Roman"/>
              <a:ea typeface="Times New Roman"/>
              <a:cs typeface="Times New Roman"/>
              <a:sym typeface="Times New Roman"/>
            </a:endParaRPr>
          </a:p>
          <a:p>
            <a:pPr indent="0" lvl="0" marL="0" rtl="0" algn="l">
              <a:lnSpc>
                <a:spcPct val="100000"/>
              </a:lnSpc>
              <a:spcBef>
                <a:spcPts val="600"/>
              </a:spcBef>
              <a:spcAft>
                <a:spcPts val="0"/>
              </a:spcAft>
              <a:buNone/>
            </a:pPr>
            <a:r>
              <a:rPr lang="en-GB">
                <a:solidFill>
                  <a:schemeClr val="dk1"/>
                </a:solidFill>
                <a:latin typeface="Times New Roman"/>
                <a:ea typeface="Times New Roman"/>
                <a:cs typeface="Times New Roman"/>
                <a:sym typeface="Times New Roman"/>
              </a:rPr>
              <a:t>[6] Obrad, C., and V. Gherheș (2023). "Students' Perceptions on How E-learning Platforms in Universities Should Be Refined to Increase the Quality of Online Educational Services." Public Health and Environmental Research International, 20(3), 1972. </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GB">
                <a:solidFill>
                  <a:schemeClr val="dk1"/>
                </a:solidFill>
                <a:latin typeface="Times New Roman"/>
                <a:ea typeface="Times New Roman"/>
                <a:cs typeface="Times New Roman"/>
                <a:sym typeface="Times New Roman"/>
              </a:rPr>
              <a:t>[7] Chen, J.-Y., Lai, I.-W., &amp; Saeedvand, S. (2023). "Adaptive Learning Path Navigation Based on Knowledge Tracing and Reinforcement Learning." 2305.04475 is the arXiv preprint. </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0" name="Shape 260"/>
        <p:cNvGrpSpPr/>
        <p:nvPr/>
      </p:nvGrpSpPr>
      <p:grpSpPr>
        <a:xfrm>
          <a:off x="0" y="0"/>
          <a:ext cx="0" cy="0"/>
          <a:chOff x="0" y="0"/>
          <a:chExt cx="0" cy="0"/>
        </a:xfrm>
      </p:grpSpPr>
      <p:sp>
        <p:nvSpPr>
          <p:cNvPr id="261" name="Google Shape;261;p44"/>
          <p:cNvSpPr txBox="1"/>
          <p:nvPr>
            <p:ph type="title"/>
          </p:nvPr>
        </p:nvSpPr>
        <p:spPr>
          <a:xfrm>
            <a:off x="995362" y="1775270"/>
            <a:ext cx="7010400" cy="1058100"/>
          </a:xfrm>
          <a:prstGeom prst="rect">
            <a:avLst/>
          </a:prstGeom>
          <a:solidFill>
            <a:srgbClr val="6F2F9F"/>
          </a:solidFill>
          <a:ln cap="flat" cmpd="sng" w="25400">
            <a:solidFill>
              <a:srgbClr val="385D89"/>
            </a:solidFill>
            <a:prstDash val="solid"/>
            <a:round/>
            <a:headEnd len="sm" w="sm" type="none"/>
            <a:tailEnd len="sm" w="sm" type="none"/>
          </a:ln>
        </p:spPr>
        <p:txBody>
          <a:bodyPr anchorCtr="0" anchor="t" bIns="0" lIns="0" spcFirstLastPara="1" rIns="0" wrap="square" tIns="72375">
            <a:spAutoFit/>
          </a:bodyPr>
          <a:lstStyle/>
          <a:p>
            <a:pPr indent="0" lvl="0" marL="0" rtl="0" algn="l">
              <a:lnSpc>
                <a:spcPct val="100000"/>
              </a:lnSpc>
              <a:spcBef>
                <a:spcPts val="0"/>
              </a:spcBef>
              <a:spcAft>
                <a:spcPts val="0"/>
              </a:spcAft>
              <a:buNone/>
            </a:pPr>
            <a:r>
              <a:t/>
            </a:r>
            <a:endParaRPr sz="3200">
              <a:latin typeface="Times New Roman"/>
              <a:ea typeface="Times New Roman"/>
              <a:cs typeface="Times New Roman"/>
              <a:sym typeface="Times New Roman"/>
            </a:endParaRPr>
          </a:p>
          <a:p>
            <a:pPr indent="0" lvl="0" marL="2540" rtl="0" algn="ctr">
              <a:lnSpc>
                <a:spcPct val="100000"/>
              </a:lnSpc>
              <a:spcBef>
                <a:spcPts val="0"/>
              </a:spcBef>
              <a:spcAft>
                <a:spcPts val="0"/>
              </a:spcAft>
              <a:buNone/>
            </a:pPr>
            <a:r>
              <a:rPr lang="en-GB" sz="3200"/>
              <a:t>THANK YOU</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nvSpPr>
        <p:spPr>
          <a:xfrm>
            <a:off x="6324600" y="0"/>
            <a:ext cx="2819400" cy="457200"/>
          </a:xfrm>
          <a:prstGeom prst="rect">
            <a:avLst/>
          </a:prstGeom>
          <a:solidFill>
            <a:srgbClr val="7030A0"/>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00"/>
              <a:buFont typeface="Times New Roman"/>
              <a:buNone/>
            </a:pPr>
            <a:r>
              <a:rPr b="1" i="0" lang="en-GB" sz="2800" u="none">
                <a:solidFill>
                  <a:schemeClr val="lt1"/>
                </a:solidFill>
                <a:latin typeface="Times New Roman"/>
                <a:ea typeface="Times New Roman"/>
                <a:cs typeface="Times New Roman"/>
                <a:sym typeface="Times New Roman"/>
              </a:rPr>
              <a:t>OBJECTIVE</a:t>
            </a:r>
            <a:endParaRPr/>
          </a:p>
        </p:txBody>
      </p:sp>
      <p:sp>
        <p:nvSpPr>
          <p:cNvPr id="160" name="Google Shape;160;p29"/>
          <p:cNvSpPr txBox="1"/>
          <p:nvPr/>
        </p:nvSpPr>
        <p:spPr>
          <a:xfrm>
            <a:off x="228600" y="4694634"/>
            <a:ext cx="8697912" cy="346471"/>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898989"/>
              </a:buClr>
              <a:buSzPts val="1200"/>
              <a:buFont typeface="Calibri"/>
              <a:buNone/>
            </a:pPr>
            <a:r>
              <a:rPr b="0" i="0" lang="en-GB" sz="1200" u="none">
                <a:solidFill>
                  <a:srgbClr val="898989"/>
                </a:solidFill>
                <a:latin typeface="Calibri"/>
                <a:ea typeface="Calibri"/>
                <a:cs typeface="Calibri"/>
                <a:sym typeface="Calibri"/>
              </a:rPr>
              <a:t>Date                                                                                                                                                                                                               Slide Number1</a:t>
            </a:r>
            <a:endParaRPr/>
          </a:p>
        </p:txBody>
      </p:sp>
      <p:sp>
        <p:nvSpPr>
          <p:cNvPr id="161" name="Google Shape;161;p29"/>
          <p:cNvSpPr txBox="1"/>
          <p:nvPr/>
        </p:nvSpPr>
        <p:spPr>
          <a:xfrm>
            <a:off x="239712" y="971550"/>
            <a:ext cx="8686800" cy="2770584"/>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Times New Roman"/>
              <a:buNone/>
            </a:pPr>
            <a:r>
              <a:rPr b="0" i="0" lang="en-GB" sz="1800" u="none">
                <a:solidFill>
                  <a:schemeClr val="dk1"/>
                </a:solidFill>
                <a:latin typeface="Times New Roman"/>
                <a:ea typeface="Times New Roman"/>
                <a:cs typeface="Times New Roman"/>
                <a:sym typeface="Times New Roman"/>
              </a:rPr>
              <a:t>The primary objective of this project is to develop an all-in-one learning platform that integrates skill enhancement, interview preparation, and personalized learning into a single, user-friendly solution .The system aims to enhance learning efficiency by providing real-time feedback on facial expressions, posture, and speech, helping users refine their communication and presentation skills. AI-powered suggestions will be incorporated to offer personalized learning paths tailored to individual needs. Additionally, the platform will feature pronunciation training and communication improvement tools to help users develop confidence in verbal interactions.To support career growth, the system will provide AI-driven career guidance based on user progress and goals. Interactive learning and problem-solving will be facilitated through features like a virtual whiteboard for calculations, debugging, and brainstorming. Personalization will be a key aspect, allowing users to customize the platform according to their preferences while also enabling parental or teacher monitoring to track progress.</a:t>
            </a:r>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nvSpPr>
        <p:spPr>
          <a:xfrm>
            <a:off x="6172200" y="0"/>
            <a:ext cx="2971800" cy="457200"/>
          </a:xfrm>
          <a:prstGeom prst="rect">
            <a:avLst/>
          </a:prstGeom>
          <a:solidFill>
            <a:srgbClr val="7030A0"/>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00"/>
              <a:buFont typeface="Times New Roman"/>
              <a:buNone/>
            </a:pPr>
            <a:r>
              <a:rPr b="1" i="0" lang="en-GB" sz="2800" u="none">
                <a:solidFill>
                  <a:schemeClr val="lt1"/>
                </a:solidFill>
                <a:latin typeface="Times New Roman"/>
                <a:ea typeface="Times New Roman"/>
                <a:cs typeface="Times New Roman"/>
                <a:sym typeface="Times New Roman"/>
              </a:rPr>
              <a:t>ABSTRACT</a:t>
            </a:r>
            <a:endParaRPr/>
          </a:p>
        </p:txBody>
      </p:sp>
      <p:sp>
        <p:nvSpPr>
          <p:cNvPr id="167" name="Google Shape;167;p30"/>
          <p:cNvSpPr txBox="1"/>
          <p:nvPr/>
        </p:nvSpPr>
        <p:spPr>
          <a:xfrm>
            <a:off x="228600" y="4694634"/>
            <a:ext cx="8686800" cy="346471"/>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898989"/>
              </a:buClr>
              <a:buSzPts val="1200"/>
              <a:buFont typeface="Calibri"/>
              <a:buNone/>
            </a:pPr>
            <a:r>
              <a:rPr b="0" i="0" lang="en-GB" sz="1200" u="none">
                <a:solidFill>
                  <a:srgbClr val="898989"/>
                </a:solidFill>
                <a:latin typeface="Calibri"/>
                <a:ea typeface="Calibri"/>
                <a:cs typeface="Calibri"/>
                <a:sym typeface="Calibri"/>
              </a:rPr>
              <a:t>Date                                                                                                                                                                                                               Slide Number:2</a:t>
            </a:r>
            <a:endParaRPr/>
          </a:p>
        </p:txBody>
      </p:sp>
      <p:sp>
        <p:nvSpPr>
          <p:cNvPr id="168" name="Google Shape;168;p30"/>
          <p:cNvSpPr txBox="1"/>
          <p:nvPr/>
        </p:nvSpPr>
        <p:spPr>
          <a:xfrm>
            <a:off x="304800" y="1314450"/>
            <a:ext cx="8610600" cy="19395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Times New Roman"/>
              <a:buNone/>
            </a:pPr>
            <a:r>
              <a:rPr b="0" i="0" lang="en-GB" sz="1800" u="none">
                <a:solidFill>
                  <a:schemeClr val="dk1"/>
                </a:solidFill>
                <a:latin typeface="Times New Roman"/>
                <a:ea typeface="Times New Roman"/>
                <a:cs typeface="Times New Roman"/>
                <a:sym typeface="Times New Roman"/>
              </a:rPr>
              <a:t>This project introduces an all-in-one learning platform designed to enhance skill development, interview preparation, and personalized learning. It leverages AI-powered tools to provide real-time feedback on facial expressions, posture, and speech, improving communication and confidence. The platform includes pronunciation training, career guidance through AI chatbots, and an interactive whiteboard for problem-solving. With customizable features, parental/teacher monitoring, real-time notifications via Twilio, and 24/7 chatbot support, the system ensures a seamless and engaging learning experience. Scalable and efficient, this solution aims to make learning more accessible, structured, and effective.</a:t>
            </a:r>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nvSpPr>
        <p:spPr>
          <a:xfrm>
            <a:off x="2590800" y="0"/>
            <a:ext cx="6553200" cy="685800"/>
          </a:xfrm>
          <a:prstGeom prst="rect">
            <a:avLst/>
          </a:prstGeom>
          <a:solidFill>
            <a:srgbClr val="7030A0"/>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00"/>
              <a:buFont typeface="Times New Roman"/>
              <a:buNone/>
            </a:pPr>
            <a:r>
              <a:rPr b="1" i="0" lang="en-GB" sz="2800" u="none">
                <a:solidFill>
                  <a:schemeClr val="lt1"/>
                </a:solidFill>
                <a:latin typeface="Times New Roman"/>
                <a:ea typeface="Times New Roman"/>
                <a:cs typeface="Times New Roman"/>
                <a:sym typeface="Times New Roman"/>
              </a:rPr>
              <a:t>INTRODUCTION TO PROBLEM DOMAIN</a:t>
            </a:r>
            <a:endParaRPr/>
          </a:p>
        </p:txBody>
      </p:sp>
      <p:sp>
        <p:nvSpPr>
          <p:cNvPr id="174" name="Google Shape;174;p31"/>
          <p:cNvSpPr txBox="1"/>
          <p:nvPr/>
        </p:nvSpPr>
        <p:spPr>
          <a:xfrm>
            <a:off x="228600" y="4694634"/>
            <a:ext cx="8763000" cy="346471"/>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898989"/>
              </a:buClr>
              <a:buSzPts val="1200"/>
              <a:buFont typeface="Calibri"/>
              <a:buNone/>
            </a:pPr>
            <a:r>
              <a:rPr b="0" i="0" lang="en-GB" sz="1200" u="none">
                <a:solidFill>
                  <a:srgbClr val="898989"/>
                </a:solidFill>
                <a:latin typeface="Calibri"/>
                <a:ea typeface="Calibri"/>
                <a:cs typeface="Calibri"/>
                <a:sym typeface="Calibri"/>
              </a:rPr>
              <a:t>Date                                                                                                                                                                                                               Slide Number:3</a:t>
            </a:r>
            <a:endParaRPr/>
          </a:p>
        </p:txBody>
      </p:sp>
      <p:sp>
        <p:nvSpPr>
          <p:cNvPr id="175" name="Google Shape;175;p31"/>
          <p:cNvSpPr txBox="1"/>
          <p:nvPr/>
        </p:nvSpPr>
        <p:spPr>
          <a:xfrm>
            <a:off x="384175" y="971550"/>
            <a:ext cx="8375650" cy="25622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Times New Roman"/>
              <a:buNone/>
            </a:pPr>
            <a:r>
              <a:rPr b="0" i="0" lang="en-GB" sz="1800" u="none">
                <a:solidFill>
                  <a:schemeClr val="dk1"/>
                </a:solidFill>
                <a:latin typeface="Times New Roman"/>
                <a:ea typeface="Times New Roman"/>
                <a:cs typeface="Times New Roman"/>
                <a:sym typeface="Times New Roman"/>
              </a:rPr>
              <a:t>In today's fast-evolving job market, individuals face challenges in skill development, interview preparation, and career advancement due to a lack of structured learning resources and real-time feedback. Existing platforms often provide fragmented solutions, requiring users to rely on multiple tools for different aspects of learning. Moreover, the absence of AI-driven personalization, real-time monitoring, and interactive problem-solving tools makes it difficult for learners to track progress effectively. Communication skills, including pronunciation and body language, play a crucial role in career success but are often neglected in traditional learning methods. Additionally, career guidance is usually generic rather than tailored to an individual's strengths and aspirations. To address these gaps, there is a need for a comprehensive, AI-powered platform that integrates skill enhancement, interview training, and career development while providing personalized learning experiences and real-time feedback.</a:t>
            </a:r>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idx="1" type="body"/>
          </p:nvPr>
        </p:nvSpPr>
        <p:spPr>
          <a:xfrm>
            <a:off x="457200" y="971550"/>
            <a:ext cx="8229600" cy="3623071"/>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None/>
            </a:pPr>
            <a:r>
              <a:rPr b="0" i="0" lang="en-GB" sz="2400" u="none" cap="none" strike="noStrike">
                <a:solidFill>
                  <a:schemeClr val="dk1"/>
                </a:solidFill>
                <a:latin typeface="Times New Roman"/>
                <a:ea typeface="Times New Roman"/>
                <a:cs typeface="Times New Roman"/>
                <a:sym typeface="Times New Roman"/>
              </a:rPr>
              <a:t>	</a:t>
            </a:r>
            <a:endParaRPr/>
          </a:p>
        </p:txBody>
      </p:sp>
      <p:sp>
        <p:nvSpPr>
          <p:cNvPr id="181" name="Google Shape;181;p32"/>
          <p:cNvSpPr txBox="1"/>
          <p:nvPr/>
        </p:nvSpPr>
        <p:spPr>
          <a:xfrm>
            <a:off x="5257800" y="0"/>
            <a:ext cx="3886200" cy="628650"/>
          </a:xfrm>
          <a:prstGeom prst="rect">
            <a:avLst/>
          </a:prstGeom>
          <a:solidFill>
            <a:srgbClr val="7030A0"/>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00"/>
              <a:buFont typeface="Times New Roman"/>
              <a:buNone/>
            </a:pPr>
            <a:r>
              <a:rPr b="1" i="0" lang="en-GB" sz="2800" u="none">
                <a:solidFill>
                  <a:schemeClr val="lt1"/>
                </a:solidFill>
                <a:latin typeface="Times New Roman"/>
                <a:ea typeface="Times New Roman"/>
                <a:cs typeface="Times New Roman"/>
                <a:sym typeface="Times New Roman"/>
              </a:rPr>
              <a:t>EXISTING SYSTEM</a:t>
            </a:r>
            <a:endParaRPr/>
          </a:p>
        </p:txBody>
      </p:sp>
      <p:sp>
        <p:nvSpPr>
          <p:cNvPr id="182" name="Google Shape;182;p32"/>
          <p:cNvSpPr txBox="1"/>
          <p:nvPr/>
        </p:nvSpPr>
        <p:spPr>
          <a:xfrm>
            <a:off x="228600" y="4694634"/>
            <a:ext cx="8610600" cy="346471"/>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898989"/>
              </a:buClr>
              <a:buSzPts val="1200"/>
              <a:buFont typeface="Calibri"/>
              <a:buNone/>
            </a:pPr>
            <a:r>
              <a:rPr b="0" i="0" lang="en-GB" sz="1200" u="none">
                <a:solidFill>
                  <a:srgbClr val="898989"/>
                </a:solidFill>
                <a:latin typeface="Calibri"/>
                <a:ea typeface="Calibri"/>
                <a:cs typeface="Calibri"/>
                <a:sym typeface="Calibri"/>
              </a:rPr>
              <a:t>Date                                                                                                                                                                                                               Slide Number</a:t>
            </a:r>
            <a:endParaRPr/>
          </a:p>
        </p:txBody>
      </p:sp>
      <p:graphicFrame>
        <p:nvGraphicFramePr>
          <p:cNvPr id="183" name="Google Shape;183;p32"/>
          <p:cNvGraphicFramePr/>
          <p:nvPr/>
        </p:nvGraphicFramePr>
        <p:xfrm>
          <a:off x="223837" y="856059"/>
          <a:ext cx="3000000" cy="3000000"/>
        </p:xfrm>
        <a:graphic>
          <a:graphicData uri="http://schemas.openxmlformats.org/drawingml/2006/table">
            <a:tbl>
              <a:tblPr>
                <a:noFill/>
                <a:tableStyleId>{D8335FAA-2398-47CE-A442-C48B488CF67D}</a:tableStyleId>
              </a:tblPr>
              <a:tblGrid>
                <a:gridCol w="769925"/>
                <a:gridCol w="1231900"/>
                <a:gridCol w="1001700"/>
                <a:gridCol w="1420800"/>
                <a:gridCol w="2352675"/>
                <a:gridCol w="2079625"/>
              </a:tblGrid>
              <a:tr h="317875">
                <a:tc>
                  <a:txBody>
                    <a:bodyPr/>
                    <a:lstStyle/>
                    <a:p>
                      <a:pPr indent="0" lvl="0" marL="0" marR="0" rtl="0" algn="l">
                        <a:lnSpc>
                          <a:spcPct val="107000"/>
                        </a:lnSpc>
                        <a:spcBef>
                          <a:spcPts val="0"/>
                        </a:spcBef>
                        <a:spcAft>
                          <a:spcPts val="0"/>
                        </a:spcAft>
                        <a:buClr>
                          <a:srgbClr val="FFFFFF"/>
                        </a:buClr>
                        <a:buSzPts val="1100"/>
                        <a:buFont typeface="Times New Roman"/>
                        <a:buNone/>
                      </a:pPr>
                      <a:r>
                        <a:rPr b="1" i="0" lang="en-GB" sz="1100" u="none" cap="none" strike="noStrike">
                          <a:solidFill>
                            <a:srgbClr val="FFFFFF"/>
                          </a:solidFill>
                          <a:latin typeface="Times New Roman"/>
                          <a:ea typeface="Times New Roman"/>
                          <a:cs typeface="Times New Roman"/>
                          <a:sym typeface="Times New Roman"/>
                        </a:rPr>
                        <a:t>Sr. No</a:t>
                      </a:r>
                      <a:endParaRPr sz="1100"/>
                    </a:p>
                  </a:txBody>
                  <a:tcPr marT="0" marB="0" marR="9400" marL="9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8064A2"/>
                    </a:solidFill>
                  </a:tcPr>
                </a:tc>
                <a:tc>
                  <a:txBody>
                    <a:bodyPr/>
                    <a:lstStyle/>
                    <a:p>
                      <a:pPr indent="0" lvl="0" marL="0" marR="0" rtl="0" algn="l">
                        <a:lnSpc>
                          <a:spcPct val="107000"/>
                        </a:lnSpc>
                        <a:spcBef>
                          <a:spcPts val="0"/>
                        </a:spcBef>
                        <a:spcAft>
                          <a:spcPts val="0"/>
                        </a:spcAft>
                        <a:buClr>
                          <a:srgbClr val="FFFFFF"/>
                        </a:buClr>
                        <a:buSzPts val="1100"/>
                        <a:buFont typeface="Times New Roman"/>
                        <a:buNone/>
                      </a:pPr>
                      <a:r>
                        <a:rPr b="1" i="0" lang="en-GB" sz="1100" u="none" cap="none" strike="noStrike">
                          <a:solidFill>
                            <a:srgbClr val="FFFFFF"/>
                          </a:solidFill>
                          <a:latin typeface="Times New Roman"/>
                          <a:ea typeface="Times New Roman"/>
                          <a:cs typeface="Times New Roman"/>
                          <a:sym typeface="Times New Roman"/>
                        </a:rPr>
                        <a:t>Author(s) </a:t>
                      </a:r>
                      <a:endParaRPr sz="1100"/>
                    </a:p>
                  </a:txBody>
                  <a:tcPr marT="0" marB="0" marR="9400" marL="9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8064A2"/>
                    </a:solidFill>
                  </a:tcPr>
                </a:tc>
                <a:tc>
                  <a:txBody>
                    <a:bodyPr/>
                    <a:lstStyle/>
                    <a:p>
                      <a:pPr indent="0" lvl="0" marL="0" marR="0" rtl="0" algn="l">
                        <a:lnSpc>
                          <a:spcPct val="107000"/>
                        </a:lnSpc>
                        <a:spcBef>
                          <a:spcPts val="0"/>
                        </a:spcBef>
                        <a:spcAft>
                          <a:spcPts val="0"/>
                        </a:spcAft>
                        <a:buClr>
                          <a:srgbClr val="FFFFFF"/>
                        </a:buClr>
                        <a:buSzPts val="1100"/>
                        <a:buFont typeface="Times New Roman"/>
                        <a:buNone/>
                      </a:pPr>
                      <a:r>
                        <a:rPr b="1" i="0" lang="en-GB" sz="1100" u="none" cap="none" strike="noStrike">
                          <a:solidFill>
                            <a:srgbClr val="FFFFFF"/>
                          </a:solidFill>
                          <a:latin typeface="Times New Roman"/>
                          <a:ea typeface="Times New Roman"/>
                          <a:cs typeface="Times New Roman"/>
                          <a:sym typeface="Times New Roman"/>
                        </a:rPr>
                        <a:t>Year</a:t>
                      </a:r>
                      <a:endParaRPr sz="1100"/>
                    </a:p>
                  </a:txBody>
                  <a:tcPr marT="0" marB="0" marR="9400" marL="9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8064A2"/>
                    </a:solidFill>
                  </a:tcPr>
                </a:tc>
                <a:tc>
                  <a:txBody>
                    <a:bodyPr/>
                    <a:lstStyle/>
                    <a:p>
                      <a:pPr indent="0" lvl="0" marL="0" marR="0" rtl="0" algn="l">
                        <a:lnSpc>
                          <a:spcPct val="107000"/>
                        </a:lnSpc>
                        <a:spcBef>
                          <a:spcPts val="0"/>
                        </a:spcBef>
                        <a:spcAft>
                          <a:spcPts val="0"/>
                        </a:spcAft>
                        <a:buClr>
                          <a:srgbClr val="FFFFFF"/>
                        </a:buClr>
                        <a:buSzPts val="1100"/>
                        <a:buFont typeface="Times New Roman"/>
                        <a:buNone/>
                      </a:pPr>
                      <a:r>
                        <a:rPr b="1" i="0" lang="en-GB" sz="1100" u="none" cap="none" strike="noStrike">
                          <a:solidFill>
                            <a:srgbClr val="FFFFFF"/>
                          </a:solidFill>
                          <a:latin typeface="Times New Roman"/>
                          <a:ea typeface="Times New Roman"/>
                          <a:cs typeface="Times New Roman"/>
                          <a:sym typeface="Times New Roman"/>
                        </a:rPr>
                        <a:t>Technique </a:t>
                      </a:r>
                      <a:endParaRPr sz="1100"/>
                    </a:p>
                  </a:txBody>
                  <a:tcPr marT="0" marB="0" marR="9400" marL="9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8064A2"/>
                    </a:solidFill>
                  </a:tcPr>
                </a:tc>
                <a:tc>
                  <a:txBody>
                    <a:bodyPr/>
                    <a:lstStyle/>
                    <a:p>
                      <a:pPr indent="0" lvl="0" marL="0" marR="0" rtl="0" algn="l">
                        <a:lnSpc>
                          <a:spcPct val="107000"/>
                        </a:lnSpc>
                        <a:spcBef>
                          <a:spcPts val="0"/>
                        </a:spcBef>
                        <a:spcAft>
                          <a:spcPts val="0"/>
                        </a:spcAft>
                        <a:buClr>
                          <a:srgbClr val="FFFFFF"/>
                        </a:buClr>
                        <a:buSzPts val="1100"/>
                        <a:buFont typeface="Times New Roman"/>
                        <a:buNone/>
                      </a:pPr>
                      <a:r>
                        <a:rPr b="1" i="0" lang="en-GB" sz="1100" u="none" cap="none" strike="noStrike">
                          <a:solidFill>
                            <a:srgbClr val="FFFFFF"/>
                          </a:solidFill>
                          <a:latin typeface="Times New Roman"/>
                          <a:ea typeface="Times New Roman"/>
                          <a:cs typeface="Times New Roman"/>
                          <a:sym typeface="Times New Roman"/>
                        </a:rPr>
                        <a:t>Description </a:t>
                      </a:r>
                      <a:endParaRPr sz="1100"/>
                    </a:p>
                  </a:txBody>
                  <a:tcPr marT="0" marB="0" marR="9400" marL="9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8064A2"/>
                    </a:solidFill>
                  </a:tcPr>
                </a:tc>
                <a:tc>
                  <a:txBody>
                    <a:bodyPr/>
                    <a:lstStyle/>
                    <a:p>
                      <a:pPr indent="0" lvl="0" marL="0" marR="0" rtl="0" algn="l">
                        <a:lnSpc>
                          <a:spcPct val="107000"/>
                        </a:lnSpc>
                        <a:spcBef>
                          <a:spcPts val="0"/>
                        </a:spcBef>
                        <a:spcAft>
                          <a:spcPts val="0"/>
                        </a:spcAft>
                        <a:buClr>
                          <a:srgbClr val="FFFFFF"/>
                        </a:buClr>
                        <a:buSzPts val="1100"/>
                        <a:buFont typeface="Times New Roman"/>
                        <a:buNone/>
                      </a:pPr>
                      <a:r>
                        <a:rPr b="1" i="0" lang="en-GB" sz="1100" u="none" cap="none" strike="noStrike">
                          <a:solidFill>
                            <a:srgbClr val="FFFFFF"/>
                          </a:solidFill>
                          <a:latin typeface="Times New Roman"/>
                          <a:ea typeface="Times New Roman"/>
                          <a:cs typeface="Times New Roman"/>
                          <a:sym typeface="Times New Roman"/>
                        </a:rPr>
                        <a:t>Outcome</a:t>
                      </a:r>
                      <a:endParaRPr sz="1100"/>
                    </a:p>
                  </a:txBody>
                  <a:tcPr marT="0" marB="0" marR="9400" marL="9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8064A2"/>
                    </a:solidFill>
                  </a:tcPr>
                </a:tc>
              </a:tr>
              <a:tr h="764375">
                <a:tc>
                  <a:txBody>
                    <a:bodyPr/>
                    <a:lstStyle/>
                    <a:p>
                      <a:pPr indent="0" lvl="0" marL="0" marR="0" rtl="0" algn="ctr">
                        <a:lnSpc>
                          <a:spcPct val="107000"/>
                        </a:lnSpc>
                        <a:spcBef>
                          <a:spcPts val="0"/>
                        </a:spcBef>
                        <a:spcAft>
                          <a:spcPts val="0"/>
                        </a:spcAft>
                        <a:buClr>
                          <a:srgbClr val="FFFFFF"/>
                        </a:buClr>
                        <a:buSzPts val="800"/>
                        <a:buFont typeface="Times New Roman"/>
                        <a:buNone/>
                      </a:pPr>
                      <a:r>
                        <a:rPr b="1" i="0" lang="en-GB" sz="800" u="none" cap="none" strike="noStrike">
                          <a:solidFill>
                            <a:srgbClr val="FFFFFF"/>
                          </a:solidFill>
                          <a:latin typeface="Times New Roman"/>
                          <a:ea typeface="Times New Roman"/>
                          <a:cs typeface="Times New Roman"/>
                          <a:sym typeface="Times New Roman"/>
                        </a:rPr>
                        <a:t>1.</a:t>
                      </a:r>
                      <a:endParaRPr sz="1100"/>
                    </a:p>
                  </a:txBody>
                  <a:tcPr marT="0" marB="0" marR="9400" marL="9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8064A2"/>
                    </a:solidFill>
                  </a:tcPr>
                </a:tc>
                <a:tc>
                  <a:txBody>
                    <a:bodyPr/>
                    <a:lstStyle/>
                    <a:p>
                      <a:pPr indent="0" lvl="0" marL="0" marR="0" rtl="0" algn="l">
                        <a:lnSpc>
                          <a:spcPct val="100000"/>
                        </a:lnSpc>
                        <a:spcBef>
                          <a:spcPts val="0"/>
                        </a:spcBef>
                        <a:spcAft>
                          <a:spcPts val="0"/>
                        </a:spcAft>
                        <a:buClr>
                          <a:srgbClr val="000000"/>
                        </a:buClr>
                        <a:buSzPts val="1100"/>
                        <a:buFont typeface="Times New Roman"/>
                        <a:buNone/>
                      </a:pPr>
                      <a:r>
                        <a:rPr b="0" i="0" lang="en-GB" sz="1100" u="none" cap="none" strike="noStrike">
                          <a:solidFill>
                            <a:srgbClr val="000000"/>
                          </a:solidFill>
                          <a:latin typeface="Times New Roman"/>
                          <a:ea typeface="Times New Roman"/>
                          <a:cs typeface="Times New Roman"/>
                          <a:sym typeface="Times New Roman"/>
                        </a:rPr>
                        <a:t>Coursera, Udemy, LinkedIn Learning</a:t>
                      </a:r>
                      <a:endParaRPr sz="1100"/>
                    </a:p>
                  </a:txBody>
                  <a:tcPr marT="34300" marB="34300"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8D3E0"/>
                    </a:solidFill>
                  </a:tcPr>
                </a:tc>
                <a:tc>
                  <a:txBody>
                    <a:bodyPr/>
                    <a:lstStyle/>
                    <a:p>
                      <a:pPr indent="0" lvl="0" marL="0" marR="0" rtl="0" algn="l">
                        <a:lnSpc>
                          <a:spcPct val="100000"/>
                        </a:lnSpc>
                        <a:spcBef>
                          <a:spcPts val="0"/>
                        </a:spcBef>
                        <a:spcAft>
                          <a:spcPts val="0"/>
                        </a:spcAft>
                        <a:buClr>
                          <a:srgbClr val="000000"/>
                        </a:buClr>
                        <a:buSzPts val="1100"/>
                        <a:buFont typeface="Times New Roman"/>
                        <a:buNone/>
                      </a:pPr>
                      <a:r>
                        <a:rPr b="0" i="0" lang="en-GB" sz="1100" u="none" cap="none" strike="noStrike">
                          <a:solidFill>
                            <a:srgbClr val="000000"/>
                          </a:solidFill>
                          <a:latin typeface="Times New Roman"/>
                          <a:ea typeface="Times New Roman"/>
                          <a:cs typeface="Times New Roman"/>
                          <a:sym typeface="Times New Roman"/>
                        </a:rPr>
                        <a:t>Ongoing</a:t>
                      </a:r>
                      <a:endParaRPr sz="1100"/>
                    </a:p>
                  </a:txBody>
                  <a:tcPr marT="34300" marB="34300"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8D3E0"/>
                    </a:solidFill>
                  </a:tcPr>
                </a:tc>
                <a:tc>
                  <a:txBody>
                    <a:bodyPr/>
                    <a:lstStyle/>
                    <a:p>
                      <a:pPr indent="0" lvl="0" marL="0" marR="0" rtl="0" algn="l">
                        <a:lnSpc>
                          <a:spcPct val="100000"/>
                        </a:lnSpc>
                        <a:spcBef>
                          <a:spcPts val="0"/>
                        </a:spcBef>
                        <a:spcAft>
                          <a:spcPts val="0"/>
                        </a:spcAft>
                        <a:buClr>
                          <a:srgbClr val="000000"/>
                        </a:buClr>
                        <a:buSzPts val="1100"/>
                        <a:buFont typeface="Times New Roman"/>
                        <a:buNone/>
                      </a:pPr>
                      <a:r>
                        <a:rPr b="0" i="0" lang="en-GB" sz="1100" u="none" cap="none" strike="noStrike">
                          <a:solidFill>
                            <a:srgbClr val="000000"/>
                          </a:solidFill>
                          <a:latin typeface="Times New Roman"/>
                          <a:ea typeface="Times New Roman"/>
                          <a:cs typeface="Times New Roman"/>
                          <a:sym typeface="Times New Roman"/>
                        </a:rPr>
                        <a:t>Online Learning &amp; AI Recommendations</a:t>
                      </a:r>
                      <a:endParaRPr sz="1100"/>
                    </a:p>
                  </a:txBody>
                  <a:tcPr marT="34300" marB="34300"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8D3E0"/>
                    </a:solidFill>
                  </a:tcPr>
                </a:tc>
                <a:tc>
                  <a:txBody>
                    <a:bodyPr/>
                    <a:lstStyle/>
                    <a:p>
                      <a:pPr indent="0" lvl="0" marL="0" marR="0" rtl="0" algn="l">
                        <a:lnSpc>
                          <a:spcPct val="100000"/>
                        </a:lnSpc>
                        <a:spcBef>
                          <a:spcPts val="0"/>
                        </a:spcBef>
                        <a:spcAft>
                          <a:spcPts val="0"/>
                        </a:spcAft>
                        <a:buClr>
                          <a:srgbClr val="000000"/>
                        </a:buClr>
                        <a:buSzPts val="1100"/>
                        <a:buFont typeface="Times New Roman"/>
                        <a:buNone/>
                      </a:pPr>
                      <a:r>
                        <a:rPr b="0" i="0" lang="en-GB" sz="1100" u="none" cap="none" strike="noStrike">
                          <a:solidFill>
                            <a:srgbClr val="000000"/>
                          </a:solidFill>
                          <a:latin typeface="Times New Roman"/>
                          <a:ea typeface="Times New Roman"/>
                          <a:cs typeface="Times New Roman"/>
                          <a:sym typeface="Times New Roman"/>
                        </a:rPr>
                        <a:t>Platforms offer online courses with AI-driven recommendations for personalized learning.</a:t>
                      </a:r>
                      <a:endParaRPr sz="1100"/>
                    </a:p>
                  </a:txBody>
                  <a:tcPr marT="34300" marB="34300"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8D3E0"/>
                    </a:solidFill>
                  </a:tcPr>
                </a:tc>
                <a:tc>
                  <a:txBody>
                    <a:bodyPr/>
                    <a:lstStyle/>
                    <a:p>
                      <a:pPr indent="0" lvl="0" marL="0" marR="0" rtl="0" algn="l">
                        <a:lnSpc>
                          <a:spcPct val="100000"/>
                        </a:lnSpc>
                        <a:spcBef>
                          <a:spcPts val="0"/>
                        </a:spcBef>
                        <a:spcAft>
                          <a:spcPts val="0"/>
                        </a:spcAft>
                        <a:buClr>
                          <a:srgbClr val="000000"/>
                        </a:buClr>
                        <a:buSzPts val="1100"/>
                        <a:buFont typeface="Times New Roman"/>
                        <a:buNone/>
                      </a:pPr>
                      <a:r>
                        <a:rPr b="0" i="0" lang="en-GB" sz="1100" u="none" cap="none" strike="noStrike">
                          <a:solidFill>
                            <a:srgbClr val="000000"/>
                          </a:solidFill>
                          <a:latin typeface="Times New Roman"/>
                          <a:ea typeface="Times New Roman"/>
                          <a:cs typeface="Times New Roman"/>
                          <a:sym typeface="Times New Roman"/>
                        </a:rPr>
                        <a:t>Lacks real-time feedback on communication skills and interview preparation.</a:t>
                      </a:r>
                      <a:endParaRPr sz="1100"/>
                    </a:p>
                  </a:txBody>
                  <a:tcPr marT="34300" marB="34300"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8D3E0"/>
                    </a:solidFill>
                  </a:tcPr>
                </a:tc>
              </a:tr>
              <a:tr h="800100">
                <a:tc>
                  <a:txBody>
                    <a:bodyPr/>
                    <a:lstStyle/>
                    <a:p>
                      <a:pPr indent="0" lvl="0" marL="0" marR="0" rtl="0" algn="ctr">
                        <a:lnSpc>
                          <a:spcPct val="107000"/>
                        </a:lnSpc>
                        <a:spcBef>
                          <a:spcPts val="0"/>
                        </a:spcBef>
                        <a:spcAft>
                          <a:spcPts val="0"/>
                        </a:spcAft>
                        <a:buClr>
                          <a:srgbClr val="FFFFFF"/>
                        </a:buClr>
                        <a:buSzPts val="800"/>
                        <a:buFont typeface="Times New Roman"/>
                        <a:buNone/>
                      </a:pPr>
                      <a:r>
                        <a:rPr b="1" i="0" lang="en-GB" sz="800" u="none" cap="none" strike="noStrike">
                          <a:solidFill>
                            <a:srgbClr val="FFFFFF"/>
                          </a:solidFill>
                          <a:latin typeface="Times New Roman"/>
                          <a:ea typeface="Times New Roman"/>
                          <a:cs typeface="Times New Roman"/>
                          <a:sym typeface="Times New Roman"/>
                        </a:rPr>
                        <a:t>2.</a:t>
                      </a:r>
                      <a:endParaRPr sz="1100"/>
                    </a:p>
                  </a:txBody>
                  <a:tcPr marT="0" marB="0" marR="9400" marL="9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8064A2"/>
                    </a:solidFill>
                  </a:tcPr>
                </a:tc>
                <a:tc>
                  <a:txBody>
                    <a:bodyPr/>
                    <a:lstStyle/>
                    <a:p>
                      <a:pPr indent="0" lvl="0" marL="0" marR="0" rtl="0" algn="l">
                        <a:lnSpc>
                          <a:spcPct val="100000"/>
                        </a:lnSpc>
                        <a:spcBef>
                          <a:spcPts val="0"/>
                        </a:spcBef>
                        <a:spcAft>
                          <a:spcPts val="0"/>
                        </a:spcAft>
                        <a:buClr>
                          <a:srgbClr val="000000"/>
                        </a:buClr>
                        <a:buSzPts val="1100"/>
                        <a:buFont typeface="Times New Roman"/>
                        <a:buNone/>
                      </a:pPr>
                      <a:r>
                        <a:rPr b="0" i="0" lang="en-GB" sz="1100" u="none" cap="none" strike="noStrike">
                          <a:solidFill>
                            <a:srgbClr val="000000"/>
                          </a:solidFill>
                          <a:latin typeface="Times New Roman"/>
                          <a:ea typeface="Times New Roman"/>
                          <a:cs typeface="Times New Roman"/>
                          <a:sym typeface="Times New Roman"/>
                        </a:rPr>
                        <a:t>Google Interview Warmup</a:t>
                      </a:r>
                      <a:endParaRPr sz="1100"/>
                    </a:p>
                  </a:txBody>
                  <a:tcPr marT="34300" marB="34300"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DEAF0"/>
                    </a:solidFill>
                  </a:tcPr>
                </a:tc>
                <a:tc>
                  <a:txBody>
                    <a:bodyPr/>
                    <a:lstStyle/>
                    <a:p>
                      <a:pPr indent="0" lvl="0" marL="0" marR="0" rtl="0" algn="l">
                        <a:lnSpc>
                          <a:spcPct val="107000"/>
                        </a:lnSpc>
                        <a:spcBef>
                          <a:spcPts val="0"/>
                        </a:spcBef>
                        <a:spcAft>
                          <a:spcPts val="0"/>
                        </a:spcAft>
                        <a:buClr>
                          <a:srgbClr val="002060"/>
                        </a:buClr>
                        <a:buSzPts val="1100"/>
                        <a:buFont typeface="Times New Roman"/>
                        <a:buNone/>
                      </a:pPr>
                      <a:r>
                        <a:rPr b="0" i="0" lang="en-GB" sz="1100" u="none" cap="none" strike="noStrike">
                          <a:solidFill>
                            <a:srgbClr val="002060"/>
                          </a:solidFill>
                          <a:latin typeface="Times New Roman"/>
                          <a:ea typeface="Times New Roman"/>
                          <a:cs typeface="Times New Roman"/>
                          <a:sym typeface="Times New Roman"/>
                        </a:rPr>
                        <a:t> 2022</a:t>
                      </a:r>
                      <a:endParaRPr sz="1100"/>
                    </a:p>
                  </a:txBody>
                  <a:tcPr marT="0" marB="0" marR="9400" marL="9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DEAF0"/>
                    </a:solidFill>
                  </a:tcPr>
                </a:tc>
                <a:tc>
                  <a:txBody>
                    <a:bodyPr/>
                    <a:lstStyle/>
                    <a:p>
                      <a:pPr indent="0" lvl="0" marL="0" marR="0" rtl="0" algn="l">
                        <a:lnSpc>
                          <a:spcPct val="107000"/>
                        </a:lnSpc>
                        <a:spcBef>
                          <a:spcPts val="0"/>
                        </a:spcBef>
                        <a:spcAft>
                          <a:spcPts val="0"/>
                        </a:spcAft>
                        <a:buClr>
                          <a:srgbClr val="000000"/>
                        </a:buClr>
                        <a:buSzPts val="1100"/>
                        <a:buFont typeface="Times New Roman"/>
                        <a:buNone/>
                      </a:pPr>
                      <a:r>
                        <a:rPr b="0" i="0" lang="en-GB" sz="1100" u="none" cap="none" strike="noStrike">
                          <a:solidFill>
                            <a:srgbClr val="000000"/>
                          </a:solidFill>
                          <a:latin typeface="Times New Roman"/>
                          <a:ea typeface="Times New Roman"/>
                          <a:cs typeface="Times New Roman"/>
                          <a:sym typeface="Times New Roman"/>
                        </a:rPr>
                        <a:t>NLP &amp; Speech Recognition</a:t>
                      </a:r>
                      <a:endParaRPr sz="1100"/>
                    </a:p>
                  </a:txBody>
                  <a:tcPr marT="0" marB="0" marR="9400" marL="9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DEAF0"/>
                    </a:solidFill>
                  </a:tcPr>
                </a:tc>
                <a:tc>
                  <a:txBody>
                    <a:bodyPr/>
                    <a:lstStyle/>
                    <a:p>
                      <a:pPr indent="0" lvl="0" marL="0" marR="0" rtl="0" algn="l">
                        <a:lnSpc>
                          <a:spcPct val="107000"/>
                        </a:lnSpc>
                        <a:spcBef>
                          <a:spcPts val="0"/>
                        </a:spcBef>
                        <a:spcAft>
                          <a:spcPts val="0"/>
                        </a:spcAft>
                        <a:buClr>
                          <a:srgbClr val="000000"/>
                        </a:buClr>
                        <a:buSzPts val="1100"/>
                        <a:buFont typeface="Times New Roman"/>
                        <a:buNone/>
                      </a:pPr>
                      <a:r>
                        <a:rPr b="0" i="0" lang="en-GB" sz="1100" u="none" cap="none" strike="noStrike">
                          <a:solidFill>
                            <a:srgbClr val="000000"/>
                          </a:solidFill>
                          <a:latin typeface="Times New Roman"/>
                          <a:ea typeface="Times New Roman"/>
                          <a:cs typeface="Times New Roman"/>
                          <a:sym typeface="Times New Roman"/>
                        </a:rPr>
                        <a:t>Provides AI-powered interview question analysis based on user responses.</a:t>
                      </a:r>
                      <a:endParaRPr sz="1100"/>
                    </a:p>
                  </a:txBody>
                  <a:tcPr marT="0" marB="0" marR="9400" marL="9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DEAF0"/>
                    </a:solidFill>
                  </a:tcPr>
                </a:tc>
                <a:tc>
                  <a:txBody>
                    <a:bodyPr/>
                    <a:lstStyle/>
                    <a:p>
                      <a:pPr indent="0" lvl="0" marL="0" marR="0" rtl="0" algn="l">
                        <a:lnSpc>
                          <a:spcPct val="107000"/>
                        </a:lnSpc>
                        <a:spcBef>
                          <a:spcPts val="0"/>
                        </a:spcBef>
                        <a:spcAft>
                          <a:spcPts val="0"/>
                        </a:spcAft>
                        <a:buClr>
                          <a:srgbClr val="000000"/>
                        </a:buClr>
                        <a:buSzPts val="1100"/>
                        <a:buFont typeface="Times New Roman"/>
                        <a:buNone/>
                      </a:pPr>
                      <a:r>
                        <a:rPr b="0" i="0" lang="en-GB" sz="1100" u="none" cap="none" strike="noStrike">
                          <a:solidFill>
                            <a:srgbClr val="000000"/>
                          </a:solidFill>
                          <a:latin typeface="Times New Roman"/>
                          <a:ea typeface="Times New Roman"/>
                          <a:cs typeface="Times New Roman"/>
                          <a:sym typeface="Times New Roman"/>
                        </a:rPr>
                        <a:t>No facial or posture analysis, limited to predefined questions.</a:t>
                      </a:r>
                      <a:endParaRPr sz="1100"/>
                    </a:p>
                  </a:txBody>
                  <a:tcPr marT="0" marB="0" marR="9400" marL="9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DEAF0"/>
                    </a:solidFill>
                  </a:tcPr>
                </a:tc>
              </a:tr>
              <a:tr h="742950">
                <a:tc>
                  <a:txBody>
                    <a:bodyPr/>
                    <a:lstStyle/>
                    <a:p>
                      <a:pPr indent="0" lvl="0" marL="0" marR="0" rtl="0" algn="ctr">
                        <a:lnSpc>
                          <a:spcPct val="107000"/>
                        </a:lnSpc>
                        <a:spcBef>
                          <a:spcPts val="0"/>
                        </a:spcBef>
                        <a:spcAft>
                          <a:spcPts val="0"/>
                        </a:spcAft>
                        <a:buClr>
                          <a:srgbClr val="FFFFFF"/>
                        </a:buClr>
                        <a:buSzPts val="1400"/>
                        <a:buFont typeface="Times New Roman"/>
                        <a:buNone/>
                      </a:pPr>
                      <a:r>
                        <a:rPr b="1" i="0" lang="en-GB" sz="1400" u="none" cap="none" strike="noStrike">
                          <a:solidFill>
                            <a:srgbClr val="FFFFFF"/>
                          </a:solidFill>
                          <a:latin typeface="Times New Roman"/>
                          <a:ea typeface="Times New Roman"/>
                          <a:cs typeface="Times New Roman"/>
                          <a:sym typeface="Times New Roman"/>
                        </a:rPr>
                        <a:t>3.</a:t>
                      </a:r>
                      <a:endParaRPr sz="1100"/>
                    </a:p>
                  </a:txBody>
                  <a:tcPr marT="0" marB="0" marR="9400" marL="9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8064A2"/>
                    </a:solidFill>
                  </a:tcPr>
                </a:tc>
                <a:tc>
                  <a:txBody>
                    <a:bodyPr/>
                    <a:lstStyle/>
                    <a:p>
                      <a:pPr indent="0" lvl="0" marL="0" marR="0" rtl="0" algn="l">
                        <a:lnSpc>
                          <a:spcPct val="107000"/>
                        </a:lnSpc>
                        <a:spcBef>
                          <a:spcPts val="0"/>
                        </a:spcBef>
                        <a:spcAft>
                          <a:spcPts val="0"/>
                        </a:spcAft>
                        <a:buClr>
                          <a:srgbClr val="000000"/>
                        </a:buClr>
                        <a:buSzPts val="1100"/>
                        <a:buFont typeface="Times New Roman"/>
                        <a:buNone/>
                      </a:pPr>
                      <a:r>
                        <a:rPr b="0" i="0" lang="en-GB" sz="1100" u="none" cap="none" strike="noStrike">
                          <a:solidFill>
                            <a:srgbClr val="000000"/>
                          </a:solidFill>
                          <a:latin typeface="Times New Roman"/>
                          <a:ea typeface="Times New Roman"/>
                          <a:cs typeface="Times New Roman"/>
                          <a:sym typeface="Times New Roman"/>
                        </a:rPr>
                        <a:t>HireVue</a:t>
                      </a:r>
                      <a:endParaRPr sz="1100"/>
                    </a:p>
                  </a:txBody>
                  <a:tcPr marT="0" marB="0" marR="9400" marL="9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8D3E0"/>
                    </a:solidFill>
                  </a:tcPr>
                </a:tc>
                <a:tc>
                  <a:txBody>
                    <a:bodyPr/>
                    <a:lstStyle/>
                    <a:p>
                      <a:pPr indent="0" lvl="0" marL="0" marR="0" rtl="0" algn="l">
                        <a:lnSpc>
                          <a:spcPct val="107000"/>
                        </a:lnSpc>
                        <a:spcBef>
                          <a:spcPts val="0"/>
                        </a:spcBef>
                        <a:spcAft>
                          <a:spcPts val="0"/>
                        </a:spcAft>
                        <a:buClr>
                          <a:srgbClr val="002060"/>
                        </a:buClr>
                        <a:buSzPts val="1100"/>
                        <a:buFont typeface="Times New Roman"/>
                        <a:buNone/>
                      </a:pPr>
                      <a:r>
                        <a:rPr b="0" i="0" lang="en-GB" sz="1100" u="none" cap="none" strike="noStrike">
                          <a:solidFill>
                            <a:srgbClr val="002060"/>
                          </a:solidFill>
                          <a:latin typeface="Times New Roman"/>
                          <a:ea typeface="Times New Roman"/>
                          <a:cs typeface="Times New Roman"/>
                          <a:sym typeface="Times New Roman"/>
                        </a:rPr>
                        <a:t>2020</a:t>
                      </a:r>
                      <a:endParaRPr sz="1100"/>
                    </a:p>
                  </a:txBody>
                  <a:tcPr marT="0" marB="0" marR="9400" marL="9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8D3E0"/>
                    </a:solidFill>
                  </a:tcPr>
                </a:tc>
                <a:tc>
                  <a:txBody>
                    <a:bodyPr/>
                    <a:lstStyle/>
                    <a:p>
                      <a:pPr indent="0" lvl="0" marL="0" marR="0" rtl="0" algn="l">
                        <a:lnSpc>
                          <a:spcPct val="107000"/>
                        </a:lnSpc>
                        <a:spcBef>
                          <a:spcPts val="0"/>
                        </a:spcBef>
                        <a:spcAft>
                          <a:spcPts val="0"/>
                        </a:spcAft>
                        <a:buClr>
                          <a:srgbClr val="000000"/>
                        </a:buClr>
                        <a:buSzPts val="1100"/>
                        <a:buFont typeface="Times New Roman"/>
                        <a:buNone/>
                      </a:pPr>
                      <a:r>
                        <a:rPr b="0" i="0" lang="en-GB" sz="1100" u="none" cap="none" strike="noStrike">
                          <a:solidFill>
                            <a:srgbClr val="000000"/>
                          </a:solidFill>
                          <a:latin typeface="Times New Roman"/>
                          <a:ea typeface="Times New Roman"/>
                          <a:cs typeface="Times New Roman"/>
                          <a:sym typeface="Times New Roman"/>
                        </a:rPr>
                        <a:t>AI-driven Video Interview Analysis</a:t>
                      </a:r>
                      <a:endParaRPr sz="1100"/>
                    </a:p>
                  </a:txBody>
                  <a:tcPr marT="0" marB="0" marR="9400" marL="9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8D3E0"/>
                    </a:solidFill>
                  </a:tcPr>
                </a:tc>
                <a:tc>
                  <a:txBody>
                    <a:bodyPr/>
                    <a:lstStyle/>
                    <a:p>
                      <a:pPr indent="0" lvl="0" marL="0" marR="0" rtl="0" algn="l">
                        <a:lnSpc>
                          <a:spcPct val="107000"/>
                        </a:lnSpc>
                        <a:spcBef>
                          <a:spcPts val="0"/>
                        </a:spcBef>
                        <a:spcAft>
                          <a:spcPts val="0"/>
                        </a:spcAft>
                        <a:buClr>
                          <a:srgbClr val="000000"/>
                        </a:buClr>
                        <a:buSzPts val="1100"/>
                        <a:buFont typeface="Times New Roman"/>
                        <a:buNone/>
                      </a:pPr>
                      <a:r>
                        <a:rPr b="0" i="0" lang="en-GB" sz="1100" u="none" cap="none" strike="noStrike">
                          <a:solidFill>
                            <a:srgbClr val="000000"/>
                          </a:solidFill>
                          <a:latin typeface="Times New Roman"/>
                          <a:ea typeface="Times New Roman"/>
                          <a:cs typeface="Times New Roman"/>
                          <a:sym typeface="Times New Roman"/>
                        </a:rPr>
                        <a:t>Uses AI to assess facial expressions, speech, and responses for interview evaluation.</a:t>
                      </a:r>
                      <a:endParaRPr sz="1100"/>
                    </a:p>
                  </a:txBody>
                  <a:tcPr marT="0" marB="0" marR="9400" marL="9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8D3E0"/>
                    </a:solidFill>
                  </a:tcPr>
                </a:tc>
                <a:tc>
                  <a:txBody>
                    <a:bodyPr/>
                    <a:lstStyle/>
                    <a:p>
                      <a:pPr indent="0" lvl="0" marL="0" marR="0" rtl="0" algn="l">
                        <a:lnSpc>
                          <a:spcPct val="107000"/>
                        </a:lnSpc>
                        <a:spcBef>
                          <a:spcPts val="0"/>
                        </a:spcBef>
                        <a:spcAft>
                          <a:spcPts val="0"/>
                        </a:spcAft>
                        <a:buClr>
                          <a:srgbClr val="000000"/>
                        </a:buClr>
                        <a:buSzPts val="1100"/>
                        <a:buFont typeface="Times New Roman"/>
                        <a:buNone/>
                      </a:pPr>
                      <a:r>
                        <a:rPr b="0" i="0" lang="en-GB" sz="1100" u="none" cap="none" strike="noStrike">
                          <a:solidFill>
                            <a:srgbClr val="000000"/>
                          </a:solidFill>
                          <a:latin typeface="Times New Roman"/>
                          <a:ea typeface="Times New Roman"/>
                          <a:cs typeface="Times New Roman"/>
                          <a:sym typeface="Times New Roman"/>
                        </a:rPr>
                        <a:t>Focuses on employer-side evaluation rather than training candidates.</a:t>
                      </a:r>
                      <a:endParaRPr sz="1100"/>
                    </a:p>
                  </a:txBody>
                  <a:tcPr marT="0" marB="0" marR="9400" marL="9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8D3E0"/>
                    </a:solidFill>
                  </a:tcPr>
                </a:tc>
              </a:tr>
              <a:tr h="806025">
                <a:tc>
                  <a:txBody>
                    <a:bodyPr/>
                    <a:lstStyle/>
                    <a:p>
                      <a:pPr indent="0" lvl="0" marL="0" marR="0" rtl="0" algn="ctr">
                        <a:lnSpc>
                          <a:spcPct val="107000"/>
                        </a:lnSpc>
                        <a:spcBef>
                          <a:spcPts val="0"/>
                        </a:spcBef>
                        <a:spcAft>
                          <a:spcPts val="0"/>
                        </a:spcAft>
                        <a:buClr>
                          <a:srgbClr val="FFFFFF"/>
                        </a:buClr>
                        <a:buSzPts val="1400"/>
                        <a:buFont typeface="Times New Roman"/>
                        <a:buNone/>
                      </a:pPr>
                      <a:r>
                        <a:rPr b="1" i="0" lang="en-GB" sz="1400" u="none" cap="none" strike="noStrike">
                          <a:solidFill>
                            <a:srgbClr val="FFFFFF"/>
                          </a:solidFill>
                          <a:latin typeface="Times New Roman"/>
                          <a:ea typeface="Times New Roman"/>
                          <a:cs typeface="Times New Roman"/>
                          <a:sym typeface="Times New Roman"/>
                        </a:rPr>
                        <a:t>4.</a:t>
                      </a:r>
                      <a:endParaRPr sz="1100"/>
                    </a:p>
                  </a:txBody>
                  <a:tcPr marT="0" marB="0" marR="9400" marL="9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8064A2"/>
                    </a:solidFill>
                  </a:tcPr>
                </a:tc>
                <a:tc>
                  <a:txBody>
                    <a:bodyPr/>
                    <a:lstStyle/>
                    <a:p>
                      <a:pPr indent="0" lvl="0" marL="0" marR="0" rtl="0" algn="l">
                        <a:lnSpc>
                          <a:spcPct val="107000"/>
                        </a:lnSpc>
                        <a:spcBef>
                          <a:spcPts val="0"/>
                        </a:spcBef>
                        <a:spcAft>
                          <a:spcPts val="0"/>
                        </a:spcAft>
                        <a:buClr>
                          <a:srgbClr val="000000"/>
                        </a:buClr>
                        <a:buSzPts val="1100"/>
                        <a:buFont typeface="Times New Roman"/>
                        <a:buNone/>
                      </a:pPr>
                      <a:r>
                        <a:rPr b="0" i="0" lang="en-GB" sz="1100" u="none" cap="none" strike="noStrike">
                          <a:solidFill>
                            <a:srgbClr val="000000"/>
                          </a:solidFill>
                          <a:latin typeface="Times New Roman"/>
                          <a:ea typeface="Times New Roman"/>
                          <a:cs typeface="Times New Roman"/>
                          <a:sym typeface="Times New Roman"/>
                        </a:rPr>
                        <a:t>AI Chatbots for Career Guidance (e.g., ChatGPT, Pymetrics)</a:t>
                      </a:r>
                      <a:endParaRPr sz="1100"/>
                    </a:p>
                  </a:txBody>
                  <a:tcPr marT="0" marB="0" marR="9400" marL="9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DEAF0"/>
                    </a:solidFill>
                  </a:tcPr>
                </a:tc>
                <a:tc>
                  <a:txBody>
                    <a:bodyPr/>
                    <a:lstStyle/>
                    <a:p>
                      <a:pPr indent="0" lvl="0" marL="0" marR="0" rtl="0" algn="l">
                        <a:lnSpc>
                          <a:spcPct val="100000"/>
                        </a:lnSpc>
                        <a:spcBef>
                          <a:spcPts val="0"/>
                        </a:spcBef>
                        <a:spcAft>
                          <a:spcPts val="0"/>
                        </a:spcAft>
                        <a:buClr>
                          <a:srgbClr val="000000"/>
                        </a:buClr>
                        <a:buSzPts val="1100"/>
                        <a:buFont typeface="Times New Roman"/>
                        <a:buNone/>
                      </a:pPr>
                      <a:r>
                        <a:rPr b="0" i="0" lang="en-GB" sz="1100" u="none" cap="none" strike="noStrike">
                          <a:solidFill>
                            <a:srgbClr val="000000"/>
                          </a:solidFill>
                          <a:latin typeface="Times New Roman"/>
                          <a:ea typeface="Times New Roman"/>
                          <a:cs typeface="Times New Roman"/>
                          <a:sym typeface="Times New Roman"/>
                        </a:rPr>
                        <a:t>2021</a:t>
                      </a:r>
                      <a:endParaRPr sz="1100"/>
                    </a:p>
                  </a:txBody>
                  <a:tcPr marT="34300" marB="34300" marR="91450" marL="9145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DEAF0"/>
                    </a:solidFill>
                  </a:tcPr>
                </a:tc>
                <a:tc>
                  <a:txBody>
                    <a:bodyPr/>
                    <a:lstStyle/>
                    <a:p>
                      <a:pPr indent="0" lvl="0" marL="0" marR="0" rtl="0" algn="l">
                        <a:lnSpc>
                          <a:spcPct val="107000"/>
                        </a:lnSpc>
                        <a:spcBef>
                          <a:spcPts val="0"/>
                        </a:spcBef>
                        <a:spcAft>
                          <a:spcPts val="0"/>
                        </a:spcAft>
                        <a:buClr>
                          <a:srgbClr val="000000"/>
                        </a:buClr>
                        <a:buSzPts val="1100"/>
                        <a:buFont typeface="Times New Roman"/>
                        <a:buNone/>
                      </a:pPr>
                      <a:r>
                        <a:rPr b="0" i="0" lang="en-GB" sz="1100" u="none" cap="none" strike="noStrike">
                          <a:solidFill>
                            <a:srgbClr val="000000"/>
                          </a:solidFill>
                          <a:latin typeface="Times New Roman"/>
                          <a:ea typeface="Times New Roman"/>
                          <a:cs typeface="Times New Roman"/>
                          <a:sym typeface="Times New Roman"/>
                        </a:rPr>
                        <a:t>AI &amp; ML</a:t>
                      </a:r>
                      <a:endParaRPr sz="1100"/>
                    </a:p>
                  </a:txBody>
                  <a:tcPr marT="0" marB="0" marR="9400" marL="9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DEAF0"/>
                    </a:solidFill>
                  </a:tcPr>
                </a:tc>
                <a:tc>
                  <a:txBody>
                    <a:bodyPr/>
                    <a:lstStyle/>
                    <a:p>
                      <a:pPr indent="0" lvl="0" marL="0" marR="0" rtl="0" algn="l">
                        <a:lnSpc>
                          <a:spcPct val="107000"/>
                        </a:lnSpc>
                        <a:spcBef>
                          <a:spcPts val="0"/>
                        </a:spcBef>
                        <a:spcAft>
                          <a:spcPts val="0"/>
                        </a:spcAft>
                        <a:buClr>
                          <a:srgbClr val="000000"/>
                        </a:buClr>
                        <a:buSzPts val="1100"/>
                        <a:buFont typeface="Times New Roman"/>
                        <a:buNone/>
                      </a:pPr>
                      <a:r>
                        <a:rPr b="0" i="0" lang="en-GB" sz="1100" u="none" cap="none" strike="noStrike">
                          <a:solidFill>
                            <a:srgbClr val="000000"/>
                          </a:solidFill>
                          <a:latin typeface="Times New Roman"/>
                          <a:ea typeface="Times New Roman"/>
                          <a:cs typeface="Times New Roman"/>
                          <a:sym typeface="Times New Roman"/>
                        </a:rPr>
                        <a:t>Provides career suggestions and resume feedback using AI models.</a:t>
                      </a:r>
                      <a:endParaRPr sz="1100"/>
                    </a:p>
                  </a:txBody>
                  <a:tcPr marT="0" marB="0" marR="9400" marL="9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DEAF0"/>
                    </a:solidFill>
                  </a:tcPr>
                </a:tc>
                <a:tc>
                  <a:txBody>
                    <a:bodyPr/>
                    <a:lstStyle/>
                    <a:p>
                      <a:pPr indent="0" lvl="0" marL="0" marR="0" rtl="0" algn="l">
                        <a:lnSpc>
                          <a:spcPct val="107000"/>
                        </a:lnSpc>
                        <a:spcBef>
                          <a:spcPts val="0"/>
                        </a:spcBef>
                        <a:spcAft>
                          <a:spcPts val="0"/>
                        </a:spcAft>
                        <a:buClr>
                          <a:srgbClr val="000000"/>
                        </a:buClr>
                        <a:buSzPts val="1100"/>
                        <a:buFont typeface="Times New Roman"/>
                        <a:buNone/>
                      </a:pPr>
                      <a:r>
                        <a:rPr b="0" i="0" lang="en-GB" sz="1100" u="none" cap="none" strike="noStrike">
                          <a:solidFill>
                            <a:srgbClr val="000000"/>
                          </a:solidFill>
                          <a:latin typeface="Times New Roman"/>
                          <a:ea typeface="Times New Roman"/>
                          <a:cs typeface="Times New Roman"/>
                          <a:sym typeface="Times New Roman"/>
                        </a:rPr>
                        <a:t>Lacks real-time interaction monitoring and personalized skill assessment.</a:t>
                      </a:r>
                      <a:endParaRPr sz="1100"/>
                    </a:p>
                  </a:txBody>
                  <a:tcPr marT="0" marB="0" marR="9400" marL="9400" anchor="ctr">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DEAF0"/>
                    </a:solidFill>
                  </a:tcPr>
                </a:tc>
              </a:tr>
            </a:tbl>
          </a:graphicData>
        </a:graphic>
      </p:graphicFrame>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nvSpPr>
        <p:spPr>
          <a:xfrm>
            <a:off x="3657600" y="0"/>
            <a:ext cx="5486400" cy="628650"/>
          </a:xfrm>
          <a:prstGeom prst="rect">
            <a:avLst/>
          </a:prstGeom>
          <a:solidFill>
            <a:srgbClr val="7030A0"/>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00"/>
              <a:buFont typeface="Times New Roman"/>
              <a:buNone/>
            </a:pPr>
            <a:r>
              <a:rPr b="1" i="0" lang="en-GB" sz="2800" u="none">
                <a:solidFill>
                  <a:schemeClr val="lt1"/>
                </a:solidFill>
                <a:latin typeface="Times New Roman"/>
                <a:ea typeface="Times New Roman"/>
                <a:cs typeface="Times New Roman"/>
                <a:sym typeface="Times New Roman"/>
              </a:rPr>
              <a:t>LIMITATIONS OF EXISTING SYSTEM</a:t>
            </a:r>
            <a:endParaRPr/>
          </a:p>
        </p:txBody>
      </p:sp>
      <p:sp>
        <p:nvSpPr>
          <p:cNvPr id="189" name="Google Shape;189;p33"/>
          <p:cNvSpPr txBox="1"/>
          <p:nvPr/>
        </p:nvSpPr>
        <p:spPr>
          <a:xfrm>
            <a:off x="266700" y="4686300"/>
            <a:ext cx="8610600" cy="346471"/>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898989"/>
              </a:buClr>
              <a:buSzPts val="1200"/>
              <a:buFont typeface="Calibri"/>
              <a:buNone/>
            </a:pPr>
            <a:r>
              <a:rPr b="0" i="0" lang="en-GB" sz="1200" u="none">
                <a:solidFill>
                  <a:srgbClr val="898989"/>
                </a:solidFill>
                <a:latin typeface="Calibri"/>
                <a:ea typeface="Calibri"/>
                <a:cs typeface="Calibri"/>
                <a:sym typeface="Calibri"/>
              </a:rPr>
              <a:t>Date                                                                                                                                                                                                               Slide Number</a:t>
            </a:r>
            <a:endParaRPr/>
          </a:p>
        </p:txBody>
      </p:sp>
      <p:graphicFrame>
        <p:nvGraphicFramePr>
          <p:cNvPr id="190" name="Google Shape;190;p33"/>
          <p:cNvGraphicFramePr/>
          <p:nvPr/>
        </p:nvGraphicFramePr>
        <p:xfrm>
          <a:off x="533400" y="800100"/>
          <a:ext cx="3000000" cy="3000000"/>
        </p:xfrm>
        <a:graphic>
          <a:graphicData uri="http://schemas.openxmlformats.org/drawingml/2006/table">
            <a:tbl>
              <a:tblPr>
                <a:noFill/>
                <a:tableStyleId>{D8335FAA-2398-47CE-A442-C48B488CF67D}</a:tableStyleId>
              </a:tblPr>
              <a:tblGrid>
                <a:gridCol w="1412875"/>
                <a:gridCol w="6664325"/>
              </a:tblGrid>
              <a:tr h="581025">
                <a:tc>
                  <a:txBody>
                    <a:bodyPr/>
                    <a:lstStyle/>
                    <a:p>
                      <a:pPr indent="0" lvl="0" marL="0" marR="0" rtl="0" algn="ctr">
                        <a:lnSpc>
                          <a:spcPct val="100000"/>
                        </a:lnSpc>
                        <a:spcBef>
                          <a:spcPts val="0"/>
                        </a:spcBef>
                        <a:spcAft>
                          <a:spcPts val="0"/>
                        </a:spcAft>
                        <a:buClr>
                          <a:srgbClr val="FFFFFF"/>
                        </a:buClr>
                        <a:buSzPts val="1400"/>
                        <a:buFont typeface="Calibri"/>
                        <a:buNone/>
                      </a:pPr>
                      <a:r>
                        <a:rPr b="1" i="0" lang="en-GB" sz="1400" u="none" cap="none" strike="noStrike">
                          <a:solidFill>
                            <a:srgbClr val="FFFFFF"/>
                          </a:solidFill>
                          <a:latin typeface="Calibri"/>
                          <a:ea typeface="Calibri"/>
                          <a:cs typeface="Calibri"/>
                          <a:sym typeface="Calibri"/>
                        </a:rPr>
                        <a:t>Sr. No</a:t>
                      </a:r>
                      <a:endParaRPr sz="1100"/>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8064A2"/>
                    </a:solidFill>
                  </a:tcPr>
                </a:tc>
                <a:tc>
                  <a:txBody>
                    <a:bodyPr/>
                    <a:lstStyle/>
                    <a:p>
                      <a:pPr indent="0" lvl="0" marL="0" marR="0" rtl="0" algn="ctr">
                        <a:lnSpc>
                          <a:spcPct val="100000"/>
                        </a:lnSpc>
                        <a:spcBef>
                          <a:spcPts val="0"/>
                        </a:spcBef>
                        <a:spcAft>
                          <a:spcPts val="0"/>
                        </a:spcAft>
                        <a:buClr>
                          <a:srgbClr val="FFFFFF"/>
                        </a:buClr>
                        <a:buSzPts val="1400"/>
                        <a:buFont typeface="Calibri"/>
                        <a:buNone/>
                      </a:pPr>
                      <a:r>
                        <a:rPr b="1" i="0" lang="en-GB" sz="1400" u="none" cap="none" strike="noStrike">
                          <a:solidFill>
                            <a:srgbClr val="FFFFFF"/>
                          </a:solidFill>
                          <a:latin typeface="Calibri"/>
                          <a:ea typeface="Calibri"/>
                          <a:cs typeface="Calibri"/>
                          <a:sym typeface="Calibri"/>
                        </a:rPr>
                        <a:t>Limitation</a:t>
                      </a:r>
                      <a:endParaRPr sz="1100"/>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rgbClr val="8064A2"/>
                    </a:solidFill>
                  </a:tcPr>
                </a:tc>
              </a:tr>
              <a:tr h="581025">
                <a:tc>
                  <a:txBody>
                    <a:bodyPr/>
                    <a:lstStyle/>
                    <a:p>
                      <a:pPr indent="0" lvl="0" marL="0" marR="0" rtl="0" algn="ctr">
                        <a:lnSpc>
                          <a:spcPct val="10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1.</a:t>
                      </a:r>
                      <a:endParaRPr sz="1100"/>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8D3E0"/>
                    </a:solidFill>
                  </a:tcPr>
                </a:tc>
                <a:tc>
                  <a:txBody>
                    <a:bodyPr/>
                    <a:lstStyle/>
                    <a:p>
                      <a:pPr indent="0" lvl="0" marL="0" marR="0" rtl="0" algn="just">
                        <a:lnSpc>
                          <a:spcPct val="100000"/>
                        </a:lnSpc>
                        <a:spcBef>
                          <a:spcPts val="0"/>
                        </a:spcBef>
                        <a:spcAft>
                          <a:spcPts val="0"/>
                        </a:spcAft>
                        <a:buClr>
                          <a:srgbClr val="000000"/>
                        </a:buClr>
                        <a:buSzPts val="1100"/>
                        <a:buFont typeface="Times New Roman"/>
                        <a:buNone/>
                      </a:pPr>
                      <a:r>
                        <a:rPr b="0" i="0" lang="en-GB" sz="1100" u="none" cap="none" strike="noStrike">
                          <a:solidFill>
                            <a:srgbClr val="000000"/>
                          </a:solidFill>
                          <a:latin typeface="Times New Roman"/>
                          <a:ea typeface="Times New Roman"/>
                          <a:cs typeface="Times New Roman"/>
                          <a:sym typeface="Times New Roman"/>
                        </a:rPr>
                        <a:t>Lack of real-time feedback on communication skills, body language, and confidence. Limited personalization with generic training paths.</a:t>
                      </a:r>
                      <a:endParaRPr sz="1100"/>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8D3E0"/>
                    </a:solidFill>
                  </a:tcPr>
                </a:tc>
              </a:tr>
              <a:tr h="581025">
                <a:tc>
                  <a:txBody>
                    <a:bodyPr/>
                    <a:lstStyle/>
                    <a:p>
                      <a:pPr indent="0" lvl="0" marL="0" marR="0" rtl="0" algn="ctr">
                        <a:lnSpc>
                          <a:spcPct val="10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2.</a:t>
                      </a:r>
                      <a:endParaRPr sz="1100"/>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DEAF0"/>
                    </a:solidFill>
                  </a:tcPr>
                </a:tc>
                <a:tc>
                  <a:txBody>
                    <a:bodyPr/>
                    <a:lstStyle/>
                    <a:p>
                      <a:pPr indent="0" lvl="0" marL="0" marR="0" rtl="0" algn="just">
                        <a:lnSpc>
                          <a:spcPct val="100000"/>
                        </a:lnSpc>
                        <a:spcBef>
                          <a:spcPts val="0"/>
                        </a:spcBef>
                        <a:spcAft>
                          <a:spcPts val="0"/>
                        </a:spcAft>
                        <a:buClr>
                          <a:srgbClr val="000000"/>
                        </a:buClr>
                        <a:buSzPts val="1100"/>
                        <a:buFont typeface="Times New Roman"/>
                        <a:buNone/>
                      </a:pPr>
                      <a:r>
                        <a:rPr b="0" i="0" lang="en-GB" sz="1100" u="none" cap="none" strike="noStrike">
                          <a:solidFill>
                            <a:srgbClr val="000000"/>
                          </a:solidFill>
                          <a:latin typeface="Times New Roman"/>
                          <a:ea typeface="Times New Roman"/>
                          <a:cs typeface="Times New Roman"/>
                          <a:sym typeface="Times New Roman"/>
                        </a:rPr>
                        <a:t>No integrated evaluation of speech, facial expressions, and posture.</a:t>
                      </a:r>
                      <a:endParaRPr sz="1100"/>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DEAF0"/>
                    </a:solidFill>
                  </a:tcPr>
                </a:tc>
              </a:tr>
              <a:tr h="581025">
                <a:tc>
                  <a:txBody>
                    <a:bodyPr/>
                    <a:lstStyle/>
                    <a:p>
                      <a:pPr indent="0" lvl="0" marL="0" marR="0" rtl="0" algn="ctr">
                        <a:lnSpc>
                          <a:spcPct val="100000"/>
                        </a:lnSpc>
                        <a:spcBef>
                          <a:spcPts val="0"/>
                        </a:spcBef>
                        <a:spcAft>
                          <a:spcPts val="0"/>
                        </a:spcAft>
                        <a:buClr>
                          <a:srgbClr val="000000"/>
                        </a:buClr>
                        <a:buSzPts val="1200"/>
                        <a:buFont typeface="Calibri"/>
                        <a:buNone/>
                      </a:pPr>
                      <a:r>
                        <a:rPr b="0" i="0" lang="en-GB" sz="1200" u="none" cap="none" strike="noStrike">
                          <a:solidFill>
                            <a:srgbClr val="000000"/>
                          </a:solidFill>
                          <a:latin typeface="Calibri"/>
                          <a:ea typeface="Calibri"/>
                          <a:cs typeface="Calibri"/>
                          <a:sym typeface="Calibri"/>
                        </a:rPr>
                        <a:t>3.</a:t>
                      </a:r>
                      <a:endParaRPr sz="1100"/>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8D3E0"/>
                    </a:solidFill>
                  </a:tcPr>
                </a:tc>
                <a:tc>
                  <a:txBody>
                    <a:bodyPr/>
                    <a:lstStyle/>
                    <a:p>
                      <a:pPr indent="0" lvl="0" marL="0" marR="0" rtl="0" algn="just">
                        <a:lnSpc>
                          <a:spcPct val="100000"/>
                        </a:lnSpc>
                        <a:spcBef>
                          <a:spcPts val="0"/>
                        </a:spcBef>
                        <a:spcAft>
                          <a:spcPts val="0"/>
                        </a:spcAft>
                        <a:buClr>
                          <a:srgbClr val="000000"/>
                        </a:buClr>
                        <a:buSzPts val="1100"/>
                        <a:buFont typeface="Times New Roman"/>
                        <a:buNone/>
                      </a:pPr>
                      <a:r>
                        <a:rPr b="0" i="0" lang="en-GB" sz="1100" u="none" cap="none" strike="noStrike">
                          <a:solidFill>
                            <a:srgbClr val="000000"/>
                          </a:solidFill>
                          <a:latin typeface="Times New Roman"/>
                          <a:ea typeface="Times New Roman"/>
                          <a:cs typeface="Times New Roman"/>
                          <a:sym typeface="Times New Roman"/>
                        </a:rPr>
                        <a:t>Fixed question banks reduce adaptability to industry-specific needs</a:t>
                      </a:r>
                      <a:endParaRPr sz="1100"/>
                    </a:p>
                    <a:p>
                      <a:pPr indent="0" lvl="0" marL="0" marR="0" rtl="0" algn="l">
                        <a:spcBef>
                          <a:spcPts val="0"/>
                        </a:spcBef>
                        <a:spcAft>
                          <a:spcPts val="0"/>
                        </a:spcAft>
                        <a:buNone/>
                      </a:pPr>
                      <a:r>
                        <a:t/>
                      </a:r>
                      <a:endParaRPr b="0" i="0" sz="1100" u="none">
                        <a:solidFill>
                          <a:srgbClr val="000000"/>
                        </a:solidFill>
                        <a:latin typeface="Times New Roman"/>
                        <a:ea typeface="Times New Roman"/>
                        <a:cs typeface="Times New Roman"/>
                        <a:sym typeface="Times New Roman"/>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8D3E0"/>
                    </a:solidFill>
                  </a:tcPr>
                </a:tc>
              </a:tr>
              <a:tr h="581025">
                <a:tc>
                  <a:txBody>
                    <a:bodyPr/>
                    <a:lstStyle/>
                    <a:p>
                      <a:pPr indent="0" lvl="0" marL="0" marR="0" rtl="0" algn="ctr">
                        <a:lnSpc>
                          <a:spcPct val="100000"/>
                        </a:lnSpc>
                        <a:spcBef>
                          <a:spcPts val="0"/>
                        </a:spcBef>
                        <a:spcAft>
                          <a:spcPts val="0"/>
                        </a:spcAft>
                        <a:buClr>
                          <a:srgbClr val="000000"/>
                        </a:buClr>
                        <a:buSzPts val="1200"/>
                        <a:buFont typeface="Calibri"/>
                        <a:buNone/>
                      </a:pPr>
                      <a:r>
                        <a:rPr b="0" i="0" lang="en-GB" sz="1200" u="none">
                          <a:solidFill>
                            <a:srgbClr val="000000"/>
                          </a:solidFill>
                          <a:latin typeface="Calibri"/>
                          <a:ea typeface="Calibri"/>
                          <a:cs typeface="Calibri"/>
                          <a:sym typeface="Calibri"/>
                        </a:rPr>
                        <a:t>4.</a:t>
                      </a:r>
                      <a:endParaRPr sz="1100"/>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DEAF0"/>
                    </a:solidFill>
                  </a:tcPr>
                </a:tc>
                <a:tc>
                  <a:txBody>
                    <a:bodyPr/>
                    <a:lstStyle/>
                    <a:p>
                      <a:pPr indent="0" lvl="0" marL="0" marR="0" rtl="0" algn="just">
                        <a:lnSpc>
                          <a:spcPct val="100000"/>
                        </a:lnSpc>
                        <a:spcBef>
                          <a:spcPts val="0"/>
                        </a:spcBef>
                        <a:spcAft>
                          <a:spcPts val="0"/>
                        </a:spcAft>
                        <a:buClr>
                          <a:srgbClr val="000000"/>
                        </a:buClr>
                        <a:buSzPts val="1100"/>
                        <a:buFont typeface="Times New Roman"/>
                        <a:buNone/>
                      </a:pPr>
                      <a:r>
                        <a:rPr b="0" i="0" lang="en-GB" sz="1100" u="none">
                          <a:solidFill>
                            <a:srgbClr val="000000"/>
                          </a:solidFill>
                          <a:latin typeface="Times New Roman"/>
                          <a:ea typeface="Times New Roman"/>
                          <a:cs typeface="Times New Roman"/>
                          <a:sym typeface="Times New Roman"/>
                        </a:rPr>
                        <a:t>Focuses more on employer evaluation rather than candidate improvement.</a:t>
                      </a:r>
                      <a:endParaRPr sz="1100"/>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EDEAF0"/>
                    </a:solidFill>
                  </a:tcPr>
                </a:tc>
              </a:tr>
              <a:tr h="581025">
                <a:tc>
                  <a:txBody>
                    <a:bodyPr/>
                    <a:lstStyle/>
                    <a:p>
                      <a:pPr indent="0" lvl="0" marL="0" marR="0" rtl="0" algn="ctr">
                        <a:lnSpc>
                          <a:spcPct val="100000"/>
                        </a:lnSpc>
                        <a:spcBef>
                          <a:spcPts val="0"/>
                        </a:spcBef>
                        <a:spcAft>
                          <a:spcPts val="0"/>
                        </a:spcAft>
                        <a:buClr>
                          <a:srgbClr val="000000"/>
                        </a:buClr>
                        <a:buSzPts val="1200"/>
                        <a:buFont typeface="Calibri"/>
                        <a:buNone/>
                      </a:pPr>
                      <a:r>
                        <a:rPr b="0" i="0" lang="en-GB" sz="1200" u="none">
                          <a:solidFill>
                            <a:srgbClr val="000000"/>
                          </a:solidFill>
                          <a:latin typeface="Calibri"/>
                          <a:ea typeface="Calibri"/>
                          <a:cs typeface="Calibri"/>
                          <a:sym typeface="Calibri"/>
                        </a:rPr>
                        <a:t>5.</a:t>
                      </a:r>
                      <a:endParaRPr sz="1100"/>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8D3E0"/>
                    </a:solidFill>
                  </a:tcPr>
                </a:tc>
                <a:tc>
                  <a:txBody>
                    <a:bodyPr/>
                    <a:lstStyle/>
                    <a:p>
                      <a:pPr indent="0" lvl="0" marL="0" marR="0" rtl="0" algn="just">
                        <a:lnSpc>
                          <a:spcPct val="100000"/>
                        </a:lnSpc>
                        <a:spcBef>
                          <a:spcPts val="0"/>
                        </a:spcBef>
                        <a:spcAft>
                          <a:spcPts val="0"/>
                        </a:spcAft>
                        <a:buClr>
                          <a:srgbClr val="000000"/>
                        </a:buClr>
                        <a:buSzPts val="1100"/>
                        <a:buFont typeface="Times New Roman"/>
                        <a:buNone/>
                      </a:pPr>
                      <a:r>
                        <a:rPr b="0" i="0" lang="en-GB" sz="1100" u="none">
                          <a:solidFill>
                            <a:srgbClr val="000000"/>
                          </a:solidFill>
                          <a:latin typeface="Times New Roman"/>
                          <a:ea typeface="Times New Roman"/>
                          <a:cs typeface="Times New Roman"/>
                          <a:sym typeface="Times New Roman"/>
                        </a:rPr>
                        <a:t>No adaptive learning mechanism to track and refine user progress. Does not effectively cover negotiation, emotional intelligence, or leadership skills.</a:t>
                      </a:r>
                      <a:endParaRPr sz="1100"/>
                    </a:p>
                    <a:p>
                      <a:pPr indent="0" lvl="0" marL="0" marR="0" rtl="0" algn="l">
                        <a:spcBef>
                          <a:spcPts val="0"/>
                        </a:spcBef>
                        <a:spcAft>
                          <a:spcPts val="0"/>
                        </a:spcAft>
                        <a:buNone/>
                      </a:pPr>
                      <a:r>
                        <a:t/>
                      </a:r>
                      <a:endParaRPr b="0" i="0" sz="1100" u="none">
                        <a:solidFill>
                          <a:srgbClr val="000000"/>
                        </a:solidFill>
                        <a:latin typeface="Times New Roman"/>
                        <a:ea typeface="Times New Roman"/>
                        <a:cs typeface="Times New Roman"/>
                        <a:sym typeface="Times New Roman"/>
                      </a:endParaRPr>
                    </a:p>
                  </a:txBody>
                  <a:tcPr marT="34300" marB="34300"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D8D3E0"/>
                    </a:solidFill>
                  </a:tcPr>
                </a:tc>
              </a:tr>
            </a:tbl>
          </a:graphicData>
        </a:graphic>
      </p:graphicFrame>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nvSpPr>
        <p:spPr>
          <a:xfrm>
            <a:off x="5181600" y="0"/>
            <a:ext cx="3962400" cy="304500"/>
          </a:xfrm>
          <a:prstGeom prst="rect">
            <a:avLst/>
          </a:prstGeom>
          <a:solidFill>
            <a:srgbClr val="7030A0"/>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2800"/>
              <a:buFont typeface="Times New Roman"/>
              <a:buNone/>
            </a:pPr>
            <a:r>
              <a:rPr b="1" i="0" lang="en-GB" sz="2800" u="none">
                <a:solidFill>
                  <a:schemeClr val="lt1"/>
                </a:solidFill>
                <a:latin typeface="Times New Roman"/>
                <a:ea typeface="Times New Roman"/>
                <a:cs typeface="Times New Roman"/>
                <a:sym typeface="Times New Roman"/>
              </a:rPr>
              <a:t>PROPOSED SYSTEM</a:t>
            </a:r>
            <a:endParaRPr/>
          </a:p>
        </p:txBody>
      </p:sp>
      <p:sp>
        <p:nvSpPr>
          <p:cNvPr id="196" name="Google Shape;196;p34"/>
          <p:cNvSpPr txBox="1"/>
          <p:nvPr/>
        </p:nvSpPr>
        <p:spPr>
          <a:xfrm>
            <a:off x="228600" y="4694634"/>
            <a:ext cx="8610600" cy="346471"/>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898989"/>
              </a:buClr>
              <a:buSzPts val="1200"/>
              <a:buFont typeface="Calibri"/>
              <a:buNone/>
            </a:pPr>
            <a:r>
              <a:rPr b="0" i="0" lang="en-GB" sz="1200" u="none">
                <a:solidFill>
                  <a:srgbClr val="898989"/>
                </a:solidFill>
                <a:latin typeface="Calibri"/>
                <a:ea typeface="Calibri"/>
                <a:cs typeface="Calibri"/>
                <a:sym typeface="Calibri"/>
              </a:rPr>
              <a:t>Date                                                                                                                                                                                                               Slide Number</a:t>
            </a:r>
            <a:endParaRPr/>
          </a:p>
        </p:txBody>
      </p:sp>
      <p:sp>
        <p:nvSpPr>
          <p:cNvPr id="197" name="Google Shape;197;p34"/>
          <p:cNvSpPr txBox="1"/>
          <p:nvPr/>
        </p:nvSpPr>
        <p:spPr>
          <a:xfrm>
            <a:off x="266700" y="840581"/>
            <a:ext cx="8610600" cy="3462338"/>
          </a:xfrm>
          <a:prstGeom prst="rect">
            <a:avLst/>
          </a:prstGeom>
          <a:noFill/>
          <a:ln>
            <a:noFill/>
          </a:ln>
        </p:spPr>
        <p:txBody>
          <a:bodyPr anchorCtr="0" anchor="ctr" bIns="45700" lIns="91425" spcFirstLastPara="1" rIns="91425" wrap="square" tIns="45700">
            <a:spAutoFit/>
          </a:bodyPr>
          <a:lstStyle/>
          <a:p>
            <a:pPr indent="-88900" lvl="0" marL="0" marR="0" rtl="0" algn="just">
              <a:lnSpc>
                <a:spcPct val="100000"/>
              </a:lnSpc>
              <a:spcBef>
                <a:spcPts val="0"/>
              </a:spcBef>
              <a:spcAft>
                <a:spcPts val="0"/>
              </a:spcAft>
              <a:buClr>
                <a:schemeClr val="dk1"/>
              </a:buClr>
              <a:buSzPts val="1400"/>
              <a:buFont typeface="Times New Roman"/>
              <a:buChar char="•"/>
            </a:pPr>
            <a:r>
              <a:rPr b="1" i="0" lang="en-GB" sz="1400" u="none">
                <a:solidFill>
                  <a:schemeClr val="dk1"/>
                </a:solidFill>
                <a:latin typeface="Times New Roman"/>
                <a:ea typeface="Times New Roman"/>
                <a:cs typeface="Times New Roman"/>
                <a:sym typeface="Times New Roman"/>
              </a:rPr>
              <a:t>AI-Powered Real-Time Feedback:</a:t>
            </a:r>
            <a:r>
              <a:rPr b="0" i="0" lang="en-GB" sz="1400" u="none">
                <a:solidFill>
                  <a:schemeClr val="dk1"/>
                </a:solidFill>
                <a:latin typeface="Times New Roman"/>
                <a:ea typeface="Times New Roman"/>
                <a:cs typeface="Times New Roman"/>
                <a:sym typeface="Times New Roman"/>
              </a:rPr>
              <a:t> Uses machine learning algorithms to analyze speech, facial expressions, and body language in real time.</a:t>
            </a:r>
            <a:endParaRPr/>
          </a:p>
          <a:p>
            <a:pPr indent="-88900" lvl="0" marL="0" marR="0" rtl="0" algn="just">
              <a:lnSpc>
                <a:spcPct val="100000"/>
              </a:lnSpc>
              <a:spcBef>
                <a:spcPts val="0"/>
              </a:spcBef>
              <a:spcAft>
                <a:spcPts val="0"/>
              </a:spcAft>
              <a:buClr>
                <a:schemeClr val="dk1"/>
              </a:buClr>
              <a:buSzPts val="1400"/>
              <a:buFont typeface="Times New Roman"/>
              <a:buChar char="•"/>
            </a:pPr>
            <a:r>
              <a:rPr b="1" i="0" lang="en-GB" sz="1400" u="none">
                <a:solidFill>
                  <a:schemeClr val="dk1"/>
                </a:solidFill>
                <a:latin typeface="Times New Roman"/>
                <a:ea typeface="Times New Roman"/>
                <a:cs typeface="Times New Roman"/>
                <a:sym typeface="Times New Roman"/>
              </a:rPr>
              <a:t>Personalized Skill Enhancement:</a:t>
            </a:r>
            <a:r>
              <a:rPr b="0" i="0" lang="en-GB" sz="1400" u="none">
                <a:solidFill>
                  <a:schemeClr val="dk1"/>
                </a:solidFill>
                <a:latin typeface="Times New Roman"/>
                <a:ea typeface="Times New Roman"/>
                <a:cs typeface="Times New Roman"/>
                <a:sym typeface="Times New Roman"/>
              </a:rPr>
              <a:t> Adapts training modules based on individual performance and learning pace.</a:t>
            </a:r>
            <a:endParaRPr/>
          </a:p>
          <a:p>
            <a:pPr indent="-88900" lvl="0" marL="0" marR="0" rtl="0" algn="just">
              <a:lnSpc>
                <a:spcPct val="100000"/>
              </a:lnSpc>
              <a:spcBef>
                <a:spcPts val="0"/>
              </a:spcBef>
              <a:spcAft>
                <a:spcPts val="0"/>
              </a:spcAft>
              <a:buClr>
                <a:schemeClr val="dk1"/>
              </a:buClr>
              <a:buSzPts val="1400"/>
              <a:buFont typeface="Times New Roman"/>
              <a:buChar char="•"/>
            </a:pPr>
            <a:r>
              <a:rPr b="1" i="0" lang="en-GB" sz="1400" u="none">
                <a:solidFill>
                  <a:schemeClr val="dk1"/>
                </a:solidFill>
                <a:latin typeface="Times New Roman"/>
                <a:ea typeface="Times New Roman"/>
                <a:cs typeface="Times New Roman"/>
                <a:sym typeface="Times New Roman"/>
              </a:rPr>
              <a:t>Natural Language Processing (NLP):</a:t>
            </a:r>
            <a:r>
              <a:rPr b="0" i="0" lang="en-GB" sz="1400" u="none">
                <a:solidFill>
                  <a:schemeClr val="dk1"/>
                </a:solidFill>
                <a:latin typeface="Times New Roman"/>
                <a:ea typeface="Times New Roman"/>
                <a:cs typeface="Times New Roman"/>
                <a:sym typeface="Times New Roman"/>
              </a:rPr>
              <a:t> Evaluates verbal responses for fluency, clarity, and technical accuracy.</a:t>
            </a:r>
            <a:endParaRPr/>
          </a:p>
          <a:p>
            <a:pPr indent="-88900" lvl="0" marL="0" marR="0" rtl="0" algn="just">
              <a:lnSpc>
                <a:spcPct val="100000"/>
              </a:lnSpc>
              <a:spcBef>
                <a:spcPts val="0"/>
              </a:spcBef>
              <a:spcAft>
                <a:spcPts val="0"/>
              </a:spcAft>
              <a:buClr>
                <a:schemeClr val="dk1"/>
              </a:buClr>
              <a:buSzPts val="1400"/>
              <a:buFont typeface="Times New Roman"/>
              <a:buChar char="•"/>
            </a:pPr>
            <a:r>
              <a:rPr b="1" i="0" lang="en-GB" sz="1400" u="none">
                <a:solidFill>
                  <a:schemeClr val="dk1"/>
                </a:solidFill>
                <a:latin typeface="Times New Roman"/>
                <a:ea typeface="Times New Roman"/>
                <a:cs typeface="Times New Roman"/>
                <a:sym typeface="Times New Roman"/>
              </a:rPr>
              <a:t>Computer Vision-Based Gesture Analysis:</a:t>
            </a:r>
            <a:r>
              <a:rPr b="0" i="0" lang="en-GB" sz="1400" u="none">
                <a:solidFill>
                  <a:schemeClr val="dk1"/>
                </a:solidFill>
                <a:latin typeface="Times New Roman"/>
                <a:ea typeface="Times New Roman"/>
                <a:cs typeface="Times New Roman"/>
                <a:sym typeface="Times New Roman"/>
              </a:rPr>
              <a:t> Detects posture, facial expressions, and engagement levels.</a:t>
            </a:r>
            <a:endParaRPr/>
          </a:p>
          <a:p>
            <a:pPr indent="-88900" lvl="0" marL="0" marR="0" rtl="0" algn="just">
              <a:lnSpc>
                <a:spcPct val="100000"/>
              </a:lnSpc>
              <a:spcBef>
                <a:spcPts val="0"/>
              </a:spcBef>
              <a:spcAft>
                <a:spcPts val="0"/>
              </a:spcAft>
              <a:buClr>
                <a:schemeClr val="dk1"/>
              </a:buClr>
              <a:buSzPts val="1400"/>
              <a:buFont typeface="Times New Roman"/>
              <a:buChar char="•"/>
            </a:pPr>
            <a:r>
              <a:rPr b="1" i="0" lang="en-GB" sz="1400" u="none">
                <a:solidFill>
                  <a:schemeClr val="dk1"/>
                </a:solidFill>
                <a:latin typeface="Times New Roman"/>
                <a:ea typeface="Times New Roman"/>
                <a:cs typeface="Times New Roman"/>
                <a:sym typeface="Times New Roman"/>
              </a:rPr>
              <a:t>Automated Question Generation:</a:t>
            </a:r>
            <a:r>
              <a:rPr b="0" i="0" lang="en-GB" sz="1400" u="none">
                <a:solidFill>
                  <a:schemeClr val="dk1"/>
                </a:solidFill>
                <a:latin typeface="Times New Roman"/>
                <a:ea typeface="Times New Roman"/>
                <a:cs typeface="Times New Roman"/>
                <a:sym typeface="Times New Roman"/>
              </a:rPr>
              <a:t> Dynamically adjusts interview questions based on candidate strengths and weaknesses.</a:t>
            </a:r>
            <a:endParaRPr/>
          </a:p>
          <a:p>
            <a:pPr indent="-88900" lvl="0" marL="0" marR="0" rtl="0" algn="just">
              <a:lnSpc>
                <a:spcPct val="100000"/>
              </a:lnSpc>
              <a:spcBef>
                <a:spcPts val="0"/>
              </a:spcBef>
              <a:spcAft>
                <a:spcPts val="0"/>
              </a:spcAft>
              <a:buClr>
                <a:schemeClr val="dk1"/>
              </a:buClr>
              <a:buSzPts val="1400"/>
              <a:buFont typeface="Times New Roman"/>
              <a:buChar char="•"/>
            </a:pPr>
            <a:r>
              <a:rPr b="1" i="0" lang="en-GB" sz="1400" u="none">
                <a:solidFill>
                  <a:schemeClr val="dk1"/>
                </a:solidFill>
                <a:latin typeface="Times New Roman"/>
                <a:ea typeface="Times New Roman"/>
                <a:cs typeface="Times New Roman"/>
                <a:sym typeface="Times New Roman"/>
              </a:rPr>
              <a:t>Sentiment and Emotion Recognition:</a:t>
            </a:r>
            <a:r>
              <a:rPr b="0" i="0" lang="en-GB" sz="1400" u="none">
                <a:solidFill>
                  <a:schemeClr val="dk1"/>
                </a:solidFill>
                <a:latin typeface="Times New Roman"/>
                <a:ea typeface="Times New Roman"/>
                <a:cs typeface="Times New Roman"/>
                <a:sym typeface="Times New Roman"/>
              </a:rPr>
              <a:t> Identifies confidence levels, nervousness, and emotional tone during responses.</a:t>
            </a:r>
            <a:endParaRPr/>
          </a:p>
          <a:p>
            <a:pPr indent="-88900" lvl="0" marL="0" marR="0" rtl="0" algn="just">
              <a:lnSpc>
                <a:spcPct val="100000"/>
              </a:lnSpc>
              <a:spcBef>
                <a:spcPts val="0"/>
              </a:spcBef>
              <a:spcAft>
                <a:spcPts val="0"/>
              </a:spcAft>
              <a:buClr>
                <a:schemeClr val="dk1"/>
              </a:buClr>
              <a:buSzPts val="1400"/>
              <a:buFont typeface="Times New Roman"/>
              <a:buChar char="•"/>
            </a:pPr>
            <a:r>
              <a:rPr b="1" i="0" lang="en-GB" sz="1400" u="none">
                <a:solidFill>
                  <a:schemeClr val="dk1"/>
                </a:solidFill>
                <a:latin typeface="Times New Roman"/>
                <a:ea typeface="Times New Roman"/>
                <a:cs typeface="Times New Roman"/>
                <a:sym typeface="Times New Roman"/>
              </a:rPr>
              <a:t>Cloud-Based System for Scalability:</a:t>
            </a:r>
            <a:r>
              <a:rPr b="0" i="0" lang="en-GB" sz="1400" u="none">
                <a:solidFill>
                  <a:schemeClr val="dk1"/>
                </a:solidFill>
                <a:latin typeface="Times New Roman"/>
                <a:ea typeface="Times New Roman"/>
                <a:cs typeface="Times New Roman"/>
                <a:sym typeface="Times New Roman"/>
              </a:rPr>
              <a:t> Ensures accessibility and seamless integration with online learning platforms.</a:t>
            </a:r>
            <a:endParaRPr/>
          </a:p>
          <a:p>
            <a:pPr indent="-88900" lvl="0" marL="0" marR="0" rtl="0" algn="just">
              <a:lnSpc>
                <a:spcPct val="100000"/>
              </a:lnSpc>
              <a:spcBef>
                <a:spcPts val="0"/>
              </a:spcBef>
              <a:spcAft>
                <a:spcPts val="0"/>
              </a:spcAft>
              <a:buClr>
                <a:schemeClr val="dk1"/>
              </a:buClr>
              <a:buSzPts val="1400"/>
              <a:buFont typeface="Times New Roman"/>
              <a:buChar char="•"/>
            </a:pPr>
            <a:r>
              <a:rPr b="1" i="0" lang="en-GB" sz="1400" u="none">
                <a:solidFill>
                  <a:schemeClr val="dk1"/>
                </a:solidFill>
                <a:latin typeface="Times New Roman"/>
                <a:ea typeface="Times New Roman"/>
                <a:cs typeface="Times New Roman"/>
                <a:sym typeface="Times New Roman"/>
              </a:rPr>
              <a:t>Adaptive Learning with AI Models:</a:t>
            </a:r>
            <a:r>
              <a:rPr b="0" i="0" lang="en-GB" sz="1400" u="none">
                <a:solidFill>
                  <a:schemeClr val="dk1"/>
                </a:solidFill>
                <a:latin typeface="Times New Roman"/>
                <a:ea typeface="Times New Roman"/>
                <a:cs typeface="Times New Roman"/>
                <a:sym typeface="Times New Roman"/>
              </a:rPr>
              <a:t> Tracks user progress and refines recommendations for continuous improvement.</a:t>
            </a:r>
            <a:endParaRPr/>
          </a:p>
          <a:p>
            <a:pPr indent="-88900" lvl="0" marL="0" marR="0" rtl="0" algn="just">
              <a:lnSpc>
                <a:spcPct val="100000"/>
              </a:lnSpc>
              <a:spcBef>
                <a:spcPts val="0"/>
              </a:spcBef>
              <a:spcAft>
                <a:spcPts val="0"/>
              </a:spcAft>
              <a:buClr>
                <a:schemeClr val="dk1"/>
              </a:buClr>
              <a:buSzPts val="1400"/>
              <a:buFont typeface="Times New Roman"/>
              <a:buChar char="•"/>
            </a:pPr>
            <a:r>
              <a:rPr b="1" i="0" lang="en-GB" sz="1400" u="none">
                <a:solidFill>
                  <a:schemeClr val="dk1"/>
                </a:solidFill>
                <a:latin typeface="Times New Roman"/>
                <a:ea typeface="Times New Roman"/>
                <a:cs typeface="Times New Roman"/>
                <a:sym typeface="Times New Roman"/>
              </a:rPr>
              <a:t>Real-Time Speech and Pronunciation Analysis:</a:t>
            </a:r>
            <a:r>
              <a:rPr b="0" i="0" lang="en-GB" sz="1400" u="none">
                <a:solidFill>
                  <a:schemeClr val="dk1"/>
                </a:solidFill>
                <a:latin typeface="Times New Roman"/>
                <a:ea typeface="Times New Roman"/>
                <a:cs typeface="Times New Roman"/>
                <a:sym typeface="Times New Roman"/>
              </a:rPr>
              <a:t> Provides phonetic corrections and accent neutralization suggestions.</a:t>
            </a:r>
            <a:endParaRPr/>
          </a:p>
          <a:p>
            <a:pPr indent="-88900" lvl="0" marL="0" marR="0" rtl="0" algn="just">
              <a:lnSpc>
                <a:spcPct val="100000"/>
              </a:lnSpc>
              <a:spcBef>
                <a:spcPts val="0"/>
              </a:spcBef>
              <a:spcAft>
                <a:spcPts val="0"/>
              </a:spcAft>
              <a:buClr>
                <a:schemeClr val="dk1"/>
              </a:buClr>
              <a:buSzPts val="1400"/>
              <a:buFont typeface="Times New Roman"/>
              <a:buChar char="•"/>
            </a:pPr>
            <a:r>
              <a:rPr b="1" i="0" lang="en-GB" sz="1400" u="none">
                <a:solidFill>
                  <a:schemeClr val="dk1"/>
                </a:solidFill>
                <a:latin typeface="Times New Roman"/>
                <a:ea typeface="Times New Roman"/>
                <a:cs typeface="Times New Roman"/>
                <a:sym typeface="Times New Roman"/>
              </a:rPr>
              <a:t>Data-Driven Performance Insights:</a:t>
            </a:r>
            <a:r>
              <a:rPr b="0" i="0" lang="en-GB" sz="1400" u="none">
                <a:solidFill>
                  <a:schemeClr val="dk1"/>
                </a:solidFill>
                <a:latin typeface="Times New Roman"/>
                <a:ea typeface="Times New Roman"/>
                <a:cs typeface="Times New Roman"/>
                <a:sym typeface="Times New Roman"/>
              </a:rPr>
              <a:t> Generates detailed reports on communication effectiveness and interview readiness.</a:t>
            </a:r>
            <a:endParaRPr/>
          </a:p>
          <a:p>
            <a:pPr indent="-88900" lvl="0" marL="0" marR="0" rtl="0" algn="just">
              <a:lnSpc>
                <a:spcPct val="100000"/>
              </a:lnSpc>
              <a:spcBef>
                <a:spcPts val="0"/>
              </a:spcBef>
              <a:spcAft>
                <a:spcPts val="0"/>
              </a:spcAft>
              <a:buClr>
                <a:schemeClr val="dk1"/>
              </a:buClr>
              <a:buSzPts val="1400"/>
              <a:buFont typeface="Times New Roman"/>
              <a:buChar char="•"/>
            </a:pPr>
            <a:r>
              <a:rPr b="1" i="0" lang="en-GB" sz="1400" u="none">
                <a:solidFill>
                  <a:schemeClr val="dk1"/>
                </a:solidFill>
                <a:latin typeface="Times New Roman"/>
                <a:ea typeface="Times New Roman"/>
                <a:cs typeface="Times New Roman"/>
                <a:sym typeface="Times New Roman"/>
              </a:rPr>
              <a:t>Integration with ATS (Applicant Tracking Systems):</a:t>
            </a:r>
            <a:r>
              <a:rPr b="0" i="0" lang="en-GB" sz="1400" u="none">
                <a:solidFill>
                  <a:schemeClr val="dk1"/>
                </a:solidFill>
                <a:latin typeface="Times New Roman"/>
                <a:ea typeface="Times New Roman"/>
                <a:cs typeface="Times New Roman"/>
                <a:sym typeface="Times New Roman"/>
              </a:rPr>
              <a:t> Allows recruiters to analyze candidate responses efficiently.</a:t>
            </a:r>
            <a:endParaRPr/>
          </a:p>
          <a:p>
            <a:pPr indent="-88900" lvl="0" marL="0" marR="0" rtl="0" algn="just">
              <a:lnSpc>
                <a:spcPct val="100000"/>
              </a:lnSpc>
              <a:spcBef>
                <a:spcPts val="0"/>
              </a:spcBef>
              <a:spcAft>
                <a:spcPts val="0"/>
              </a:spcAft>
              <a:buClr>
                <a:schemeClr val="dk1"/>
              </a:buClr>
              <a:buSzPts val="1400"/>
              <a:buFont typeface="Times New Roman"/>
              <a:buChar char="•"/>
            </a:pPr>
            <a:r>
              <a:rPr b="1" i="0" lang="en-GB" sz="1400" u="none">
                <a:solidFill>
                  <a:schemeClr val="dk1"/>
                </a:solidFill>
                <a:latin typeface="Times New Roman"/>
                <a:ea typeface="Times New Roman"/>
                <a:cs typeface="Times New Roman"/>
                <a:sym typeface="Times New Roman"/>
              </a:rPr>
              <a:t>Multi-Language Support:</a:t>
            </a:r>
            <a:r>
              <a:rPr b="0" i="0" lang="en-GB" sz="1400" u="none">
                <a:solidFill>
                  <a:schemeClr val="dk1"/>
                </a:solidFill>
                <a:latin typeface="Times New Roman"/>
                <a:ea typeface="Times New Roman"/>
                <a:cs typeface="Times New Roman"/>
                <a:sym typeface="Times New Roman"/>
              </a:rPr>
              <a:t> Enables interview preparation in different languages for global job markets.</a:t>
            </a:r>
            <a:endParaRPr/>
          </a:p>
          <a:p>
            <a:pPr indent="-88900" lvl="0" marL="0" marR="0" rtl="0" algn="just">
              <a:lnSpc>
                <a:spcPct val="100000"/>
              </a:lnSpc>
              <a:spcBef>
                <a:spcPts val="0"/>
              </a:spcBef>
              <a:spcAft>
                <a:spcPts val="0"/>
              </a:spcAft>
              <a:buClr>
                <a:schemeClr val="dk1"/>
              </a:buClr>
              <a:buSzPts val="1400"/>
              <a:buFont typeface="Times New Roman"/>
              <a:buChar char="•"/>
            </a:pPr>
            <a:r>
              <a:rPr b="1" i="0" lang="en-GB" sz="1400" u="none">
                <a:solidFill>
                  <a:schemeClr val="dk1"/>
                </a:solidFill>
                <a:latin typeface="Times New Roman"/>
                <a:ea typeface="Times New Roman"/>
                <a:cs typeface="Times New Roman"/>
                <a:sym typeface="Times New Roman"/>
              </a:rPr>
              <a:t>Role-Specific Training Modules:</a:t>
            </a:r>
            <a:r>
              <a:rPr b="0" i="0" lang="en-GB" sz="1400" u="none">
                <a:solidFill>
                  <a:schemeClr val="dk1"/>
                </a:solidFill>
                <a:latin typeface="Times New Roman"/>
                <a:ea typeface="Times New Roman"/>
                <a:cs typeface="Times New Roman"/>
                <a:sym typeface="Times New Roman"/>
              </a:rPr>
              <a:t> Customizes interview scenarios for different industries and job roles.</a:t>
            </a:r>
            <a:endParaRPr/>
          </a:p>
          <a:p>
            <a:pPr indent="-88900" lvl="0" marL="0" marR="0" rtl="0" algn="just">
              <a:lnSpc>
                <a:spcPct val="100000"/>
              </a:lnSpc>
              <a:spcBef>
                <a:spcPts val="0"/>
              </a:spcBef>
              <a:spcAft>
                <a:spcPts val="0"/>
              </a:spcAft>
              <a:buClr>
                <a:schemeClr val="dk1"/>
              </a:buClr>
              <a:buSzPts val="1400"/>
              <a:buFont typeface="Times New Roman"/>
              <a:buChar char="•"/>
            </a:pPr>
            <a:r>
              <a:rPr b="1" i="0" lang="en-GB" sz="1400" u="none">
                <a:solidFill>
                  <a:schemeClr val="dk1"/>
                </a:solidFill>
                <a:latin typeface="Times New Roman"/>
                <a:ea typeface="Times New Roman"/>
                <a:cs typeface="Times New Roman"/>
                <a:sym typeface="Times New Roman"/>
              </a:rPr>
              <a:t>Gamification and Interactive Learning:</a:t>
            </a:r>
            <a:r>
              <a:rPr b="0" i="0" lang="en-GB" sz="1400" u="none">
                <a:solidFill>
                  <a:schemeClr val="dk1"/>
                </a:solidFill>
                <a:latin typeface="Times New Roman"/>
                <a:ea typeface="Times New Roman"/>
                <a:cs typeface="Times New Roman"/>
                <a:sym typeface="Times New Roman"/>
              </a:rPr>
              <a:t> Engages users through simulations and scenario-based learning.</a:t>
            </a:r>
            <a:endParaRPr/>
          </a:p>
          <a:p>
            <a:pPr indent="-88900" lvl="0" marL="0" marR="0" rtl="0" algn="just">
              <a:lnSpc>
                <a:spcPct val="100000"/>
              </a:lnSpc>
              <a:spcBef>
                <a:spcPts val="0"/>
              </a:spcBef>
              <a:spcAft>
                <a:spcPts val="0"/>
              </a:spcAft>
              <a:buClr>
                <a:schemeClr val="dk1"/>
              </a:buClr>
              <a:buSzPts val="1400"/>
              <a:buFont typeface="Times New Roman"/>
              <a:buChar char="•"/>
            </a:pPr>
            <a:r>
              <a:rPr b="1" i="0" lang="en-GB" sz="1400" u="none">
                <a:solidFill>
                  <a:schemeClr val="dk1"/>
                </a:solidFill>
                <a:latin typeface="Times New Roman"/>
                <a:ea typeface="Times New Roman"/>
                <a:cs typeface="Times New Roman"/>
                <a:sym typeface="Times New Roman"/>
              </a:rPr>
              <a:t>Secure and Privacy-Compliant Architecture:</a:t>
            </a:r>
            <a:r>
              <a:rPr b="0" i="0" lang="en-GB" sz="1400" u="none">
                <a:solidFill>
                  <a:schemeClr val="dk1"/>
                </a:solidFill>
                <a:latin typeface="Times New Roman"/>
                <a:ea typeface="Times New Roman"/>
                <a:cs typeface="Times New Roman"/>
                <a:sym typeface="Times New Roman"/>
              </a:rPr>
              <a:t> Ensures data protection and compliance with regulatory standards.</a:t>
            </a:r>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1109344" y="-22670"/>
            <a:ext cx="7857600" cy="794100"/>
          </a:xfrm>
          <a:prstGeom prst="rect">
            <a:avLst/>
          </a:prstGeom>
          <a:noFill/>
          <a:ln>
            <a:noFill/>
          </a:ln>
        </p:spPr>
        <p:txBody>
          <a:bodyPr anchorCtr="0" anchor="t" bIns="0" lIns="0" spcFirstLastPara="1" rIns="0" wrap="square" tIns="176575">
            <a:spAutoFit/>
          </a:bodyPr>
          <a:lstStyle/>
          <a:p>
            <a:pPr indent="-95250" lvl="0" marL="4465320" marR="5080" rtl="0" algn="l">
              <a:lnSpc>
                <a:spcPct val="100000"/>
              </a:lnSpc>
              <a:spcBef>
                <a:spcPts val="0"/>
              </a:spcBef>
              <a:spcAft>
                <a:spcPts val="0"/>
              </a:spcAft>
              <a:buNone/>
            </a:pPr>
            <a:r>
              <a:rPr lang="en-GB" sz="2000"/>
              <a:t>ARCHITECTURAL DESIGN FOR PROPOSED SYSTEM</a:t>
            </a:r>
            <a:endParaRPr sz="2000"/>
          </a:p>
        </p:txBody>
      </p:sp>
      <p:sp>
        <p:nvSpPr>
          <p:cNvPr id="203" name="Google Shape;203;p35"/>
          <p:cNvSpPr txBox="1"/>
          <p:nvPr>
            <p:ph idx="11" type="ftr"/>
          </p:nvPr>
        </p:nvSpPr>
        <p:spPr>
          <a:xfrm>
            <a:off x="307657" y="4817804"/>
            <a:ext cx="320700" cy="184800"/>
          </a:xfrm>
          <a:prstGeom prst="rect">
            <a:avLst/>
          </a:prstGeom>
          <a:noFill/>
          <a:ln>
            <a:noFill/>
          </a:ln>
        </p:spPr>
        <p:txBody>
          <a:bodyPr anchorCtr="0" anchor="t" bIns="0" lIns="0" spcFirstLastPara="1" rIns="0" wrap="square" tIns="0">
            <a:spAutoFit/>
          </a:bodyPr>
          <a:lstStyle/>
          <a:p>
            <a:pPr indent="0" lvl="0" marL="12700" rtl="0" algn="ctr">
              <a:lnSpc>
                <a:spcPct val="103333"/>
              </a:lnSpc>
              <a:spcBef>
                <a:spcPts val="0"/>
              </a:spcBef>
              <a:spcAft>
                <a:spcPts val="0"/>
              </a:spcAft>
              <a:buNone/>
            </a:pPr>
            <a:r>
              <a:rPr lang="en-GB"/>
              <a:t>Date</a:t>
            </a:r>
            <a:endParaRPr/>
          </a:p>
        </p:txBody>
      </p:sp>
      <p:sp>
        <p:nvSpPr>
          <p:cNvPr id="204" name="Google Shape;204;p35"/>
          <p:cNvSpPr txBox="1"/>
          <p:nvPr>
            <p:ph idx="10" type="dt"/>
          </p:nvPr>
        </p:nvSpPr>
        <p:spPr>
          <a:xfrm>
            <a:off x="7840344" y="4817804"/>
            <a:ext cx="841500" cy="375600"/>
          </a:xfrm>
          <a:prstGeom prst="rect">
            <a:avLst/>
          </a:prstGeom>
          <a:noFill/>
          <a:ln>
            <a:noFill/>
          </a:ln>
        </p:spPr>
        <p:txBody>
          <a:bodyPr anchorCtr="0" anchor="t" bIns="0" lIns="0" spcFirstLastPara="1" rIns="0" wrap="square" tIns="0">
            <a:spAutoFit/>
          </a:bodyPr>
          <a:lstStyle/>
          <a:p>
            <a:pPr indent="0" lvl="0" marL="12700" rtl="0" algn="l">
              <a:lnSpc>
                <a:spcPct val="103333"/>
              </a:lnSpc>
              <a:spcBef>
                <a:spcPts val="0"/>
              </a:spcBef>
              <a:spcAft>
                <a:spcPts val="0"/>
              </a:spcAft>
              <a:buNone/>
            </a:pPr>
            <a:r>
              <a:rPr lang="en-GB"/>
              <a:t>Slide Number</a:t>
            </a:r>
            <a:endParaRPr/>
          </a:p>
        </p:txBody>
      </p:sp>
      <p:pic>
        <p:nvPicPr>
          <p:cNvPr id="205" name="Google Shape;205;p35"/>
          <p:cNvPicPr preferRelativeResize="0"/>
          <p:nvPr/>
        </p:nvPicPr>
        <p:blipFill rotWithShape="1">
          <a:blip r:embed="rId3">
            <a:alphaModFix/>
          </a:blip>
          <a:srcRect b="0" l="0" r="0" t="0"/>
          <a:stretch/>
        </p:blipFill>
        <p:spPr>
          <a:xfrm>
            <a:off x="-126575" y="-347550"/>
            <a:ext cx="9382401" cy="5251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5202975" y="138075"/>
            <a:ext cx="37812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GB" sz="2400"/>
              <a:t>ER/ USE CASE DIAGRAM</a:t>
            </a:r>
            <a:endParaRPr sz="2400"/>
          </a:p>
        </p:txBody>
      </p:sp>
      <p:sp>
        <p:nvSpPr>
          <p:cNvPr id="211" name="Google Shape;211;p36"/>
          <p:cNvSpPr txBox="1"/>
          <p:nvPr>
            <p:ph idx="11" type="ftr"/>
          </p:nvPr>
        </p:nvSpPr>
        <p:spPr>
          <a:xfrm>
            <a:off x="307657" y="3613353"/>
            <a:ext cx="320700" cy="184800"/>
          </a:xfrm>
          <a:prstGeom prst="rect">
            <a:avLst/>
          </a:prstGeom>
          <a:noFill/>
          <a:ln>
            <a:noFill/>
          </a:ln>
        </p:spPr>
        <p:txBody>
          <a:bodyPr anchorCtr="0" anchor="t" bIns="0" lIns="0" spcFirstLastPara="1" rIns="0" wrap="square" tIns="0">
            <a:spAutoFit/>
          </a:bodyPr>
          <a:lstStyle/>
          <a:p>
            <a:pPr indent="0" lvl="0" marL="12700" rtl="0" algn="ctr">
              <a:lnSpc>
                <a:spcPct val="103333"/>
              </a:lnSpc>
              <a:spcBef>
                <a:spcPts val="0"/>
              </a:spcBef>
              <a:spcAft>
                <a:spcPts val="0"/>
              </a:spcAft>
              <a:buNone/>
            </a:pPr>
            <a:r>
              <a:rPr lang="en-GB"/>
              <a:t>Date</a:t>
            </a:r>
            <a:endParaRPr/>
          </a:p>
        </p:txBody>
      </p:sp>
      <p:pic>
        <p:nvPicPr>
          <p:cNvPr id="212" name="Google Shape;212;p36" title="Screenshot 2025-03-28 100122.png"/>
          <p:cNvPicPr preferRelativeResize="0"/>
          <p:nvPr/>
        </p:nvPicPr>
        <p:blipFill>
          <a:blip r:embed="rId3">
            <a:alphaModFix/>
          </a:blip>
          <a:stretch>
            <a:fillRect/>
          </a:stretch>
        </p:blipFill>
        <p:spPr>
          <a:xfrm>
            <a:off x="-251450" y="1259700"/>
            <a:ext cx="9306326" cy="3336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