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sldIdLst>
    <p:sldId id="256" r:id="rId2"/>
    <p:sldId id="264" r:id="rId3"/>
    <p:sldId id="257" r:id="rId4"/>
    <p:sldId id="258" r:id="rId5"/>
    <p:sldId id="259" r:id="rId6"/>
    <p:sldId id="260" r:id="rId7"/>
    <p:sldId id="261" r:id="rId8"/>
    <p:sldId id="262" r:id="rId9"/>
    <p:sldId id="263"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F1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57B7DC-7392-4FEF-9964-CB2237D1AF62}" type="datetimeFigureOut">
              <a:rPr lang="en-IN" smtClean="0"/>
              <a:t>16-12-2020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DAB0EA-75B1-4778-A063-C4D7F3824590}" type="slidenum">
              <a:rPr lang="en-IN" smtClean="0"/>
              <a:t>‹#›</a:t>
            </a:fld>
            <a:endParaRPr lang="en-IN"/>
          </a:p>
        </p:txBody>
      </p:sp>
    </p:spTree>
    <p:extLst>
      <p:ext uri="{BB962C8B-B14F-4D97-AF65-F5344CB8AC3E}">
        <p14:creationId xmlns:p14="http://schemas.microsoft.com/office/powerpoint/2010/main" val="935028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57B7DC-7392-4FEF-9964-CB2237D1AF62}" type="datetimeFigureOut">
              <a:rPr lang="en-IN" smtClean="0"/>
              <a:t>16-12-2020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DAB0EA-75B1-4778-A063-C4D7F3824590}" type="slidenum">
              <a:rPr lang="en-IN" smtClean="0"/>
              <a:t>‹#›</a:t>
            </a:fld>
            <a:endParaRPr lang="en-IN"/>
          </a:p>
        </p:txBody>
      </p:sp>
    </p:spTree>
    <p:extLst>
      <p:ext uri="{BB962C8B-B14F-4D97-AF65-F5344CB8AC3E}">
        <p14:creationId xmlns:p14="http://schemas.microsoft.com/office/powerpoint/2010/main" val="3983352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957B7DC-7392-4FEF-9964-CB2237D1AF62}" type="datetimeFigureOut">
              <a:rPr lang="en-IN" smtClean="0"/>
              <a:t>16-12-2020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DAB0EA-75B1-4778-A063-C4D7F3824590}" type="slidenum">
              <a:rPr lang="en-IN" smtClean="0"/>
              <a:t>‹#›</a:t>
            </a:fld>
            <a:endParaRPr lang="en-IN"/>
          </a:p>
        </p:txBody>
      </p:sp>
    </p:spTree>
    <p:extLst>
      <p:ext uri="{BB962C8B-B14F-4D97-AF65-F5344CB8AC3E}">
        <p14:creationId xmlns:p14="http://schemas.microsoft.com/office/powerpoint/2010/main" val="4062449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957B7DC-7392-4FEF-9964-CB2237D1AF62}" type="datetimeFigureOut">
              <a:rPr lang="en-IN" smtClean="0"/>
              <a:t>16-12-2020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DAB0EA-75B1-4778-A063-C4D7F3824590}"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06375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57B7DC-7392-4FEF-9964-CB2237D1AF62}" type="datetimeFigureOut">
              <a:rPr lang="en-IN" smtClean="0"/>
              <a:t>16-12-2020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DAB0EA-75B1-4778-A063-C4D7F3824590}" type="slidenum">
              <a:rPr lang="en-IN" smtClean="0"/>
              <a:t>‹#›</a:t>
            </a:fld>
            <a:endParaRPr lang="en-IN"/>
          </a:p>
        </p:txBody>
      </p:sp>
    </p:spTree>
    <p:extLst>
      <p:ext uri="{BB962C8B-B14F-4D97-AF65-F5344CB8AC3E}">
        <p14:creationId xmlns:p14="http://schemas.microsoft.com/office/powerpoint/2010/main" val="3019340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957B7DC-7392-4FEF-9964-CB2237D1AF62}" type="datetimeFigureOut">
              <a:rPr lang="en-IN" smtClean="0"/>
              <a:t>16-12-2020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DAB0EA-75B1-4778-A063-C4D7F3824590}" type="slidenum">
              <a:rPr lang="en-IN" smtClean="0"/>
              <a:t>‹#›</a:t>
            </a:fld>
            <a:endParaRPr lang="en-IN"/>
          </a:p>
        </p:txBody>
      </p:sp>
    </p:spTree>
    <p:extLst>
      <p:ext uri="{BB962C8B-B14F-4D97-AF65-F5344CB8AC3E}">
        <p14:creationId xmlns:p14="http://schemas.microsoft.com/office/powerpoint/2010/main" val="3808951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957B7DC-7392-4FEF-9964-CB2237D1AF62}" type="datetimeFigureOut">
              <a:rPr lang="en-IN" smtClean="0"/>
              <a:t>16-12-2020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DAB0EA-75B1-4778-A063-C4D7F3824590}" type="slidenum">
              <a:rPr lang="en-IN" smtClean="0"/>
              <a:t>‹#›</a:t>
            </a:fld>
            <a:endParaRPr lang="en-IN"/>
          </a:p>
        </p:txBody>
      </p:sp>
    </p:spTree>
    <p:extLst>
      <p:ext uri="{BB962C8B-B14F-4D97-AF65-F5344CB8AC3E}">
        <p14:creationId xmlns:p14="http://schemas.microsoft.com/office/powerpoint/2010/main" val="30551899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57B7DC-7392-4FEF-9964-CB2237D1AF62}" type="datetimeFigureOut">
              <a:rPr lang="en-IN" smtClean="0"/>
              <a:t>16-12-2020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DAB0EA-75B1-4778-A063-C4D7F3824590}" type="slidenum">
              <a:rPr lang="en-IN" smtClean="0"/>
              <a:t>‹#›</a:t>
            </a:fld>
            <a:endParaRPr lang="en-IN"/>
          </a:p>
        </p:txBody>
      </p:sp>
    </p:spTree>
    <p:extLst>
      <p:ext uri="{BB962C8B-B14F-4D97-AF65-F5344CB8AC3E}">
        <p14:creationId xmlns:p14="http://schemas.microsoft.com/office/powerpoint/2010/main" val="4255497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57B7DC-7392-4FEF-9964-CB2237D1AF62}" type="datetimeFigureOut">
              <a:rPr lang="en-IN" smtClean="0"/>
              <a:t>16-12-2020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DAB0EA-75B1-4778-A063-C4D7F3824590}" type="slidenum">
              <a:rPr lang="en-IN" smtClean="0"/>
              <a:t>‹#›</a:t>
            </a:fld>
            <a:endParaRPr lang="en-IN"/>
          </a:p>
        </p:txBody>
      </p:sp>
    </p:spTree>
    <p:extLst>
      <p:ext uri="{BB962C8B-B14F-4D97-AF65-F5344CB8AC3E}">
        <p14:creationId xmlns:p14="http://schemas.microsoft.com/office/powerpoint/2010/main" val="3767316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57B7DC-7392-4FEF-9964-CB2237D1AF62}" type="datetimeFigureOut">
              <a:rPr lang="en-IN" smtClean="0"/>
              <a:t>16-12-2020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DAB0EA-75B1-4778-A063-C4D7F3824590}" type="slidenum">
              <a:rPr lang="en-IN" smtClean="0"/>
              <a:t>‹#›</a:t>
            </a:fld>
            <a:endParaRPr lang="en-IN"/>
          </a:p>
        </p:txBody>
      </p:sp>
    </p:spTree>
    <p:extLst>
      <p:ext uri="{BB962C8B-B14F-4D97-AF65-F5344CB8AC3E}">
        <p14:creationId xmlns:p14="http://schemas.microsoft.com/office/powerpoint/2010/main" val="3859241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57B7DC-7392-4FEF-9964-CB2237D1AF62}" type="datetimeFigureOut">
              <a:rPr lang="en-IN" smtClean="0"/>
              <a:t>16-12-2020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DAB0EA-75B1-4778-A063-C4D7F3824590}" type="slidenum">
              <a:rPr lang="en-IN" smtClean="0"/>
              <a:t>‹#›</a:t>
            </a:fld>
            <a:endParaRPr lang="en-IN"/>
          </a:p>
        </p:txBody>
      </p:sp>
    </p:spTree>
    <p:extLst>
      <p:ext uri="{BB962C8B-B14F-4D97-AF65-F5344CB8AC3E}">
        <p14:creationId xmlns:p14="http://schemas.microsoft.com/office/powerpoint/2010/main" val="2649466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57B7DC-7392-4FEF-9964-CB2237D1AF62}" type="datetimeFigureOut">
              <a:rPr lang="en-IN" smtClean="0"/>
              <a:t>16-12-2020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DAB0EA-75B1-4778-A063-C4D7F3824590}" type="slidenum">
              <a:rPr lang="en-IN" smtClean="0"/>
              <a:t>‹#›</a:t>
            </a:fld>
            <a:endParaRPr lang="en-IN"/>
          </a:p>
        </p:txBody>
      </p:sp>
    </p:spTree>
    <p:extLst>
      <p:ext uri="{BB962C8B-B14F-4D97-AF65-F5344CB8AC3E}">
        <p14:creationId xmlns:p14="http://schemas.microsoft.com/office/powerpoint/2010/main" val="806676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57B7DC-7392-4FEF-9964-CB2237D1AF62}" type="datetimeFigureOut">
              <a:rPr lang="en-IN" smtClean="0"/>
              <a:t>16-12-2020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DAB0EA-75B1-4778-A063-C4D7F3824590}" type="slidenum">
              <a:rPr lang="en-IN" smtClean="0"/>
              <a:t>‹#›</a:t>
            </a:fld>
            <a:endParaRPr lang="en-IN"/>
          </a:p>
        </p:txBody>
      </p:sp>
    </p:spTree>
    <p:extLst>
      <p:ext uri="{BB962C8B-B14F-4D97-AF65-F5344CB8AC3E}">
        <p14:creationId xmlns:p14="http://schemas.microsoft.com/office/powerpoint/2010/main" val="104247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957B7DC-7392-4FEF-9964-CB2237D1AF62}" type="datetimeFigureOut">
              <a:rPr lang="en-IN" smtClean="0"/>
              <a:t>16-12-2020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E6DAB0EA-75B1-4778-A063-C4D7F3824590}" type="slidenum">
              <a:rPr lang="en-IN" smtClean="0"/>
              <a:t>‹#›</a:t>
            </a:fld>
            <a:endParaRPr lang="en-IN"/>
          </a:p>
        </p:txBody>
      </p:sp>
    </p:spTree>
    <p:extLst>
      <p:ext uri="{BB962C8B-B14F-4D97-AF65-F5344CB8AC3E}">
        <p14:creationId xmlns:p14="http://schemas.microsoft.com/office/powerpoint/2010/main" val="144081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957B7DC-7392-4FEF-9964-CB2237D1AF62}" type="datetimeFigureOut">
              <a:rPr lang="en-IN" smtClean="0"/>
              <a:t>16-12-2020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E6DAB0EA-75B1-4778-A063-C4D7F3824590}" type="slidenum">
              <a:rPr lang="en-IN" smtClean="0"/>
              <a:t>‹#›</a:t>
            </a:fld>
            <a:endParaRPr lang="en-IN"/>
          </a:p>
        </p:txBody>
      </p:sp>
    </p:spTree>
    <p:extLst>
      <p:ext uri="{BB962C8B-B14F-4D97-AF65-F5344CB8AC3E}">
        <p14:creationId xmlns:p14="http://schemas.microsoft.com/office/powerpoint/2010/main" val="3474542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957B7DC-7392-4FEF-9964-CB2237D1AF62}" type="datetimeFigureOut">
              <a:rPr lang="en-IN" smtClean="0"/>
              <a:t>16-12-2020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E6DAB0EA-75B1-4778-A063-C4D7F3824590}" type="slidenum">
              <a:rPr lang="en-IN" smtClean="0"/>
              <a:t>‹#›</a:t>
            </a:fld>
            <a:endParaRPr lang="en-IN"/>
          </a:p>
        </p:txBody>
      </p:sp>
    </p:spTree>
    <p:extLst>
      <p:ext uri="{BB962C8B-B14F-4D97-AF65-F5344CB8AC3E}">
        <p14:creationId xmlns:p14="http://schemas.microsoft.com/office/powerpoint/2010/main" val="3734847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57B7DC-7392-4FEF-9964-CB2237D1AF62}" type="datetimeFigureOut">
              <a:rPr lang="en-IN" smtClean="0"/>
              <a:t>16-12-2020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DAB0EA-75B1-4778-A063-C4D7F3824590}" type="slidenum">
              <a:rPr lang="en-IN" smtClean="0"/>
              <a:t>‹#›</a:t>
            </a:fld>
            <a:endParaRPr lang="en-IN"/>
          </a:p>
        </p:txBody>
      </p:sp>
    </p:spTree>
    <p:extLst>
      <p:ext uri="{BB962C8B-B14F-4D97-AF65-F5344CB8AC3E}">
        <p14:creationId xmlns:p14="http://schemas.microsoft.com/office/powerpoint/2010/main" val="3885173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6.png"/><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19000"/>
            <a:lum/>
          </a:blip>
          <a:srcRect/>
          <a:stretch>
            <a:fillRect t="-3000" b="-3000"/>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957B7DC-7392-4FEF-9964-CB2237D1AF62}" type="datetimeFigureOut">
              <a:rPr lang="en-IN" smtClean="0"/>
              <a:t>16-12-2020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6DAB0EA-75B1-4778-A063-C4D7F3824590}" type="slidenum">
              <a:rPr lang="en-IN" smtClean="0"/>
              <a:t>‹#›</a:t>
            </a:fld>
            <a:endParaRPr lang="en-IN"/>
          </a:p>
        </p:txBody>
      </p:sp>
    </p:spTree>
    <p:extLst>
      <p:ext uri="{BB962C8B-B14F-4D97-AF65-F5344CB8AC3E}">
        <p14:creationId xmlns:p14="http://schemas.microsoft.com/office/powerpoint/2010/main" val="4041161473"/>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ataaspirant.com/2015/01/24/recommendation-engine-part-1/"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C6C12-85DC-43CE-B4E9-F515928679BE}"/>
              </a:ext>
            </a:extLst>
          </p:cNvPr>
          <p:cNvSpPr>
            <a:spLocks noGrp="1"/>
          </p:cNvSpPr>
          <p:nvPr>
            <p:ph type="ctrTitle"/>
          </p:nvPr>
        </p:nvSpPr>
        <p:spPr>
          <a:xfrm>
            <a:off x="6096000" y="1838324"/>
            <a:ext cx="5328502" cy="1828801"/>
          </a:xfrm>
        </p:spPr>
        <p:txBody>
          <a:bodyPr>
            <a:normAutofit/>
          </a:bodyPr>
          <a:lstStyle/>
          <a:p>
            <a:pPr algn="ctr"/>
            <a:r>
              <a:rPr lang="en-US" sz="5400" b="1" dirty="0">
                <a:solidFill>
                  <a:schemeClr val="tx2">
                    <a:lumMod val="60000"/>
                    <a:lumOff val="40000"/>
                  </a:schemeClr>
                </a:solidFill>
              </a:rPr>
              <a:t>Random Forest Algorithm</a:t>
            </a:r>
            <a:endParaRPr lang="en-IN" sz="5400" b="1" dirty="0">
              <a:solidFill>
                <a:schemeClr val="tx2">
                  <a:lumMod val="60000"/>
                  <a:lumOff val="40000"/>
                </a:schemeClr>
              </a:solidFill>
            </a:endParaRPr>
          </a:p>
        </p:txBody>
      </p:sp>
      <p:sp>
        <p:nvSpPr>
          <p:cNvPr id="3" name="Subtitle 2">
            <a:extLst>
              <a:ext uri="{FF2B5EF4-FFF2-40B4-BE49-F238E27FC236}">
                <a16:creationId xmlns:a16="http://schemas.microsoft.com/office/drawing/2014/main" id="{176D49AC-B396-4E93-A0AD-612A23DBFA2E}"/>
              </a:ext>
            </a:extLst>
          </p:cNvPr>
          <p:cNvSpPr>
            <a:spLocks noGrp="1"/>
          </p:cNvSpPr>
          <p:nvPr>
            <p:ph type="subTitle" idx="1"/>
          </p:nvPr>
        </p:nvSpPr>
        <p:spPr>
          <a:xfrm>
            <a:off x="8599170" y="5895659"/>
            <a:ext cx="6830268" cy="809625"/>
          </a:xfrm>
        </p:spPr>
        <p:txBody>
          <a:bodyPr>
            <a:normAutofit/>
          </a:bodyPr>
          <a:lstStyle/>
          <a:p>
            <a:r>
              <a:rPr lang="en-US" sz="3200" b="1" cap="none" dirty="0">
                <a:solidFill>
                  <a:srgbClr val="92D050"/>
                </a:solidFill>
                <a:latin typeface="Open Sans"/>
                <a:cs typeface="Arial" panose="020B0604020202020204" pitchFamily="34" charset="0"/>
              </a:rPr>
              <a:t>By Deepak </a:t>
            </a:r>
            <a:r>
              <a:rPr lang="en-US" sz="3200" b="1" cap="none" dirty="0" err="1">
                <a:solidFill>
                  <a:srgbClr val="92D050"/>
                </a:solidFill>
                <a:latin typeface="Open Sans"/>
                <a:cs typeface="Arial" panose="020B0604020202020204" pitchFamily="34" charset="0"/>
              </a:rPr>
              <a:t>Kaura</a:t>
            </a:r>
            <a:endParaRPr lang="en-IN" sz="3200" b="1" cap="none" dirty="0">
              <a:solidFill>
                <a:srgbClr val="92D050"/>
              </a:solidFill>
              <a:latin typeface="Open Sans"/>
              <a:cs typeface="Arial" panose="020B0604020202020204" pitchFamily="34" charset="0"/>
            </a:endParaRPr>
          </a:p>
        </p:txBody>
      </p:sp>
      <p:pic>
        <p:nvPicPr>
          <p:cNvPr id="5" name="Picture 4">
            <a:extLst>
              <a:ext uri="{FF2B5EF4-FFF2-40B4-BE49-F238E27FC236}">
                <a16:creationId xmlns:a16="http://schemas.microsoft.com/office/drawing/2014/main" id="{5FAA80A1-391A-4A27-8307-FFFB42FF8E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375" y="1133475"/>
            <a:ext cx="4966552" cy="3842869"/>
          </a:xfrm>
          <a:prstGeom prst="rect">
            <a:avLst/>
          </a:prstGeom>
        </p:spPr>
      </p:pic>
    </p:spTree>
    <p:extLst>
      <p:ext uri="{BB962C8B-B14F-4D97-AF65-F5344CB8AC3E}">
        <p14:creationId xmlns:p14="http://schemas.microsoft.com/office/powerpoint/2010/main" val="3843032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3AB93-1257-4AE7-B899-4B5AACC534A3}"/>
              </a:ext>
            </a:extLst>
          </p:cNvPr>
          <p:cNvSpPr>
            <a:spLocks noGrp="1"/>
          </p:cNvSpPr>
          <p:nvPr>
            <p:ph type="title"/>
          </p:nvPr>
        </p:nvSpPr>
        <p:spPr>
          <a:xfrm>
            <a:off x="730855" y="186018"/>
            <a:ext cx="9404723" cy="1033182"/>
          </a:xfrm>
        </p:spPr>
        <p:txBody>
          <a:bodyPr/>
          <a:lstStyle/>
          <a:p>
            <a:pPr algn="ctr"/>
            <a:r>
              <a:rPr lang="en-IN" sz="4000" b="1" i="0" dirty="0">
                <a:solidFill>
                  <a:srgbClr val="00B0F0"/>
                </a:solidFill>
                <a:effectLst/>
                <a:latin typeface="Open Sans"/>
              </a:rPr>
              <a:t>Random forest algorithm applications</a:t>
            </a:r>
            <a:br>
              <a:rPr lang="en-IN" b="1" i="0" dirty="0">
                <a:solidFill>
                  <a:srgbClr val="292929"/>
                </a:solidFill>
                <a:effectLst/>
                <a:latin typeface="Open Sans"/>
              </a:rPr>
            </a:br>
            <a:endParaRPr lang="en-IN" dirty="0"/>
          </a:p>
        </p:txBody>
      </p:sp>
      <p:sp>
        <p:nvSpPr>
          <p:cNvPr id="3" name="Content Placeholder 2">
            <a:extLst>
              <a:ext uri="{FF2B5EF4-FFF2-40B4-BE49-F238E27FC236}">
                <a16:creationId xmlns:a16="http://schemas.microsoft.com/office/drawing/2014/main" id="{6373E454-F466-422F-9B6D-7D1190B15E68}"/>
              </a:ext>
            </a:extLst>
          </p:cNvPr>
          <p:cNvSpPr>
            <a:spLocks noGrp="1"/>
          </p:cNvSpPr>
          <p:nvPr>
            <p:ph idx="1"/>
          </p:nvPr>
        </p:nvSpPr>
        <p:spPr>
          <a:xfrm>
            <a:off x="0" y="1628775"/>
            <a:ext cx="12192000" cy="5638800"/>
          </a:xfrm>
        </p:spPr>
        <p:txBody>
          <a:bodyPr>
            <a:normAutofit fontScale="92500" lnSpcReduction="10000"/>
          </a:bodyPr>
          <a:lstStyle/>
          <a:p>
            <a:pPr marL="0" indent="0">
              <a:buNone/>
            </a:pPr>
            <a:r>
              <a:rPr lang="en-US" sz="2400" b="1" i="0" dirty="0">
                <a:solidFill>
                  <a:srgbClr val="00B050"/>
                </a:solidFill>
                <a:effectLst/>
                <a:latin typeface="Open Sans"/>
              </a:rPr>
              <a:t>Below are some the applications where the random forest algorithm is widely used : - </a:t>
            </a:r>
            <a:endParaRPr lang="en-IN" sz="2400" b="1" dirty="0">
              <a:solidFill>
                <a:srgbClr val="00B050"/>
              </a:solidFill>
              <a:latin typeface="Open Sans"/>
            </a:endParaRPr>
          </a:p>
          <a:p>
            <a:pPr algn="l"/>
            <a:r>
              <a:rPr lang="en-US" sz="2000" b="1" i="0" dirty="0">
                <a:effectLst/>
                <a:latin typeface="Open Sans"/>
              </a:rPr>
              <a:t>Medicine</a:t>
            </a:r>
            <a:r>
              <a:rPr lang="en-US" sz="2000" b="1" i="0" dirty="0">
                <a:solidFill>
                  <a:srgbClr val="00B050"/>
                </a:solidFill>
                <a:effectLst/>
                <a:latin typeface="Open Sans"/>
              </a:rPr>
              <a:t> </a:t>
            </a:r>
            <a:r>
              <a:rPr lang="en-US" sz="1800" b="1" i="0" dirty="0">
                <a:solidFill>
                  <a:srgbClr val="00B050"/>
                </a:solidFill>
                <a:effectLst/>
                <a:latin typeface="Open Sans"/>
              </a:rPr>
              <a:t>- </a:t>
            </a:r>
            <a:r>
              <a:rPr lang="en-US" b="1" i="0" dirty="0">
                <a:solidFill>
                  <a:srgbClr val="00B050"/>
                </a:solidFill>
                <a:effectLst/>
                <a:latin typeface="Open Sans"/>
              </a:rPr>
              <a:t>In the medicine field, a random forest algorithm is used to identify the correct combination of the components to validate the medicine. Random forest algorithm also helpful for identifying the disease by analyzing the patient’s medical records.</a:t>
            </a:r>
          </a:p>
          <a:p>
            <a:pPr marL="0" indent="0" algn="l">
              <a:buNone/>
            </a:pPr>
            <a:endParaRPr lang="en-US" sz="2400" b="1" i="0" dirty="0">
              <a:solidFill>
                <a:srgbClr val="00B050"/>
              </a:solidFill>
              <a:effectLst/>
              <a:latin typeface="Open Sans"/>
            </a:endParaRPr>
          </a:p>
          <a:p>
            <a:pPr algn="l"/>
            <a:r>
              <a:rPr lang="en-US" b="1" i="0" dirty="0">
                <a:solidFill>
                  <a:srgbClr val="292929"/>
                </a:solidFill>
                <a:effectLst/>
                <a:latin typeface="Open Sans"/>
              </a:rPr>
              <a:t>Stock Market - </a:t>
            </a:r>
            <a:r>
              <a:rPr lang="en-US" b="1" i="0" dirty="0">
                <a:solidFill>
                  <a:srgbClr val="00B050"/>
                </a:solidFill>
                <a:effectLst/>
                <a:latin typeface="Open Sans"/>
              </a:rPr>
              <a:t>In the stock market, a random forest algorithm used to identify the stock behavior as well as the expected loss or profit by purchasing the particular stock.</a:t>
            </a:r>
          </a:p>
          <a:p>
            <a:pPr marL="0" indent="0" algn="l">
              <a:buNone/>
            </a:pPr>
            <a:endParaRPr lang="en-US" b="1" i="0" dirty="0">
              <a:solidFill>
                <a:srgbClr val="00B050"/>
              </a:solidFill>
              <a:effectLst/>
              <a:latin typeface="Open Sans"/>
            </a:endParaRPr>
          </a:p>
          <a:p>
            <a:pPr algn="l"/>
            <a:r>
              <a:rPr lang="en-US" b="1" i="0" dirty="0">
                <a:solidFill>
                  <a:srgbClr val="292929"/>
                </a:solidFill>
                <a:effectLst/>
                <a:latin typeface="Open Sans"/>
              </a:rPr>
              <a:t>E-commerce </a:t>
            </a:r>
            <a:r>
              <a:rPr lang="en-US" b="1" i="0" dirty="0">
                <a:solidFill>
                  <a:srgbClr val="00B050"/>
                </a:solidFill>
                <a:effectLst/>
                <a:latin typeface="Open Sans"/>
              </a:rPr>
              <a:t>- In e-commerce, the random forest used only in the small segment of  the </a:t>
            </a:r>
            <a:r>
              <a:rPr lang="en-US" b="1" i="0" u="none" strike="noStrike" dirty="0">
                <a:solidFill>
                  <a:srgbClr val="00B050"/>
                </a:solidFill>
                <a:effectLst/>
                <a:latin typeface="Open Sans"/>
                <a:hlinkClick r:id="rId2">
                  <a:extLst>
                    <a:ext uri="{A12FA001-AC4F-418D-AE19-62706E023703}">
                      <ahyp:hlinkClr xmlns:ahyp="http://schemas.microsoft.com/office/drawing/2018/hyperlinkcolor" val="tx"/>
                    </a:ext>
                  </a:extLst>
                </a:hlinkClick>
              </a:rPr>
              <a:t>recommendation engine</a:t>
            </a:r>
            <a:r>
              <a:rPr lang="en-US" b="1" i="0" dirty="0">
                <a:solidFill>
                  <a:srgbClr val="00B050"/>
                </a:solidFill>
                <a:effectLst/>
                <a:latin typeface="Open Sans"/>
              </a:rPr>
              <a:t> for identifying the likely hood of customers liking the recommend products base on similar kinds of customers.</a:t>
            </a:r>
          </a:p>
          <a:p>
            <a:pPr algn="l"/>
            <a:r>
              <a:rPr lang="en-US" b="1" i="0" dirty="0">
                <a:solidFill>
                  <a:srgbClr val="292929"/>
                </a:solidFill>
                <a:effectLst/>
                <a:latin typeface="Open Sans"/>
              </a:rPr>
              <a:t>Banking - </a:t>
            </a:r>
            <a:r>
              <a:rPr lang="en-US" b="1" i="0" dirty="0">
                <a:solidFill>
                  <a:srgbClr val="00B050"/>
                </a:solidFill>
                <a:effectLst/>
                <a:latin typeface="Open Sans"/>
              </a:rPr>
              <a:t>In the banking sector, a random forest algorithm widely used in two main applications. These are for finding loyal customers and finding fraud customers.</a:t>
            </a:r>
          </a:p>
          <a:p>
            <a:pPr marL="0" indent="0" algn="l">
              <a:buNone/>
            </a:pPr>
            <a:r>
              <a:rPr lang="en-US" b="1" i="0" dirty="0">
                <a:solidFill>
                  <a:srgbClr val="00B050"/>
                </a:solidFill>
                <a:effectLst/>
                <a:latin typeface="Open Sans"/>
              </a:rPr>
              <a:t>                                                                                                                                                        </a:t>
            </a:r>
          </a:p>
          <a:p>
            <a:pPr marL="0" indent="0" algn="l">
              <a:buNone/>
            </a:pPr>
            <a:r>
              <a:rPr lang="en-US" b="1" i="0" dirty="0">
                <a:solidFill>
                  <a:srgbClr val="00B050"/>
                </a:solidFill>
                <a:effectLst/>
                <a:latin typeface="Open Sans"/>
              </a:rPr>
              <a:t>                                                                                                                                                   </a:t>
            </a:r>
            <a:r>
              <a:rPr lang="en-IN" sz="3000" b="1" i="0" dirty="0">
                <a:effectLst/>
                <a:latin typeface="Google Sans"/>
              </a:rPr>
              <a:t>continue…….</a:t>
            </a:r>
            <a:endParaRPr lang="en-US" sz="3000" b="1" i="0" dirty="0">
              <a:effectLst/>
              <a:latin typeface="Open Sans"/>
            </a:endParaRPr>
          </a:p>
          <a:p>
            <a:pPr algn="l"/>
            <a:endParaRPr lang="en-US" sz="2000" b="1" i="0" dirty="0">
              <a:solidFill>
                <a:srgbClr val="00B050"/>
              </a:solidFill>
              <a:effectLst/>
              <a:latin typeface="Open Sans"/>
            </a:endParaRPr>
          </a:p>
          <a:p>
            <a:pPr marL="457200" indent="-457200">
              <a:buFont typeface="+mj-lt"/>
              <a:buAutoNum type="arabicPeriod"/>
            </a:pPr>
            <a:endParaRPr lang="en-IN" sz="2400" b="1" dirty="0">
              <a:solidFill>
                <a:srgbClr val="00B050"/>
              </a:solidFill>
              <a:latin typeface="Open Sans"/>
            </a:endParaRPr>
          </a:p>
        </p:txBody>
      </p:sp>
    </p:spTree>
    <p:extLst>
      <p:ext uri="{BB962C8B-B14F-4D97-AF65-F5344CB8AC3E}">
        <p14:creationId xmlns:p14="http://schemas.microsoft.com/office/powerpoint/2010/main" val="544870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D652B2-D5D1-4A4F-A333-BF75288A019E}"/>
              </a:ext>
            </a:extLst>
          </p:cNvPr>
          <p:cNvSpPr>
            <a:spLocks noGrp="1"/>
          </p:cNvSpPr>
          <p:nvPr>
            <p:ph idx="1"/>
          </p:nvPr>
        </p:nvSpPr>
        <p:spPr>
          <a:xfrm>
            <a:off x="100012" y="1271587"/>
            <a:ext cx="11991975" cy="5405438"/>
          </a:xfrm>
        </p:spPr>
        <p:txBody>
          <a:bodyPr>
            <a:normAutofit/>
          </a:bodyPr>
          <a:lstStyle/>
          <a:p>
            <a:pPr marL="0" indent="0">
              <a:buNone/>
            </a:pPr>
            <a:r>
              <a:rPr lang="en-IN" sz="3200" b="1" i="0" dirty="0">
                <a:solidFill>
                  <a:srgbClr val="202124"/>
                </a:solidFill>
                <a:effectLst/>
                <a:latin typeface="Google Sans"/>
              </a:rPr>
              <a:t>Continue……….</a:t>
            </a:r>
          </a:p>
          <a:p>
            <a:pPr marL="0" indent="0">
              <a:buNone/>
            </a:pPr>
            <a:endParaRPr lang="en-IN" sz="3200" b="1" dirty="0">
              <a:solidFill>
                <a:srgbClr val="202124"/>
              </a:solidFill>
              <a:latin typeface="Google Sans"/>
            </a:endParaRPr>
          </a:p>
          <a:p>
            <a:pPr algn="l"/>
            <a:r>
              <a:rPr lang="en-US" b="1" i="0" dirty="0">
                <a:solidFill>
                  <a:srgbClr val="292929"/>
                </a:solidFill>
                <a:effectLst/>
                <a:latin typeface="Open Sans"/>
              </a:rPr>
              <a:t>Banking </a:t>
            </a:r>
            <a:r>
              <a:rPr lang="en-US" b="1" i="0" dirty="0">
                <a:solidFill>
                  <a:srgbClr val="00B050"/>
                </a:solidFill>
                <a:effectLst/>
                <a:latin typeface="Open Sans"/>
              </a:rPr>
              <a:t>- In the banking sector, a random forest algorithm widely used in two main applications. These are for finding loyal customers and finding fraud customers.</a:t>
            </a:r>
          </a:p>
          <a:p>
            <a:pPr marL="0" indent="0" algn="l">
              <a:buNone/>
            </a:pPr>
            <a:endParaRPr lang="en-US" b="1" i="0" dirty="0">
              <a:solidFill>
                <a:srgbClr val="00B050"/>
              </a:solidFill>
              <a:effectLst/>
              <a:latin typeface="Open Sans"/>
            </a:endParaRPr>
          </a:p>
          <a:p>
            <a:pPr marL="0" indent="0" algn="l">
              <a:buNone/>
            </a:pPr>
            <a:r>
              <a:rPr lang="en-US" b="1" i="0" dirty="0">
                <a:solidFill>
                  <a:srgbClr val="00B050"/>
                </a:solidFill>
                <a:effectLst/>
                <a:latin typeface="Open Sans"/>
              </a:rPr>
              <a:t> The loyal customer means not the customer who pays well, but also the customer who can take the huge amount as loan and pays the loan interest properly to the bank.</a:t>
            </a:r>
          </a:p>
          <a:p>
            <a:pPr marL="0" indent="0" algn="l">
              <a:buNone/>
            </a:pPr>
            <a:endParaRPr lang="en-US" b="1" i="0" dirty="0">
              <a:solidFill>
                <a:srgbClr val="00B050"/>
              </a:solidFill>
              <a:effectLst/>
              <a:latin typeface="Open Sans"/>
            </a:endParaRPr>
          </a:p>
          <a:p>
            <a:pPr marL="0" indent="0" algn="l">
              <a:buNone/>
            </a:pPr>
            <a:r>
              <a:rPr lang="en-US" b="1" i="0" dirty="0">
                <a:solidFill>
                  <a:srgbClr val="00B050"/>
                </a:solidFill>
                <a:effectLst/>
                <a:latin typeface="Open Sans"/>
              </a:rPr>
              <a:t>In the same way, there is a need to identify the customer who is not profitable for the bank, like taking the loan and paying the loan interest properly or find outlier customers. If the bank can identify theses kind of customer before giving the loan the customer.</a:t>
            </a:r>
          </a:p>
          <a:p>
            <a:endParaRPr lang="en-IN" b="1" i="0" dirty="0">
              <a:solidFill>
                <a:srgbClr val="202124"/>
              </a:solidFill>
              <a:effectLst/>
              <a:latin typeface="Google Sans"/>
            </a:endParaRPr>
          </a:p>
          <a:p>
            <a:pPr marL="0" indent="0">
              <a:buNone/>
            </a:pPr>
            <a:endParaRPr lang="en-IN" sz="3200" b="1" dirty="0"/>
          </a:p>
        </p:txBody>
      </p:sp>
    </p:spTree>
    <p:extLst>
      <p:ext uri="{BB962C8B-B14F-4D97-AF65-F5344CB8AC3E}">
        <p14:creationId xmlns:p14="http://schemas.microsoft.com/office/powerpoint/2010/main" val="1130008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73C08-D347-4E14-89D8-C7B05CB3D198}"/>
              </a:ext>
            </a:extLst>
          </p:cNvPr>
          <p:cNvSpPr>
            <a:spLocks noGrp="1"/>
          </p:cNvSpPr>
          <p:nvPr>
            <p:ph type="title"/>
          </p:nvPr>
        </p:nvSpPr>
        <p:spPr/>
        <p:txBody>
          <a:bodyPr/>
          <a:lstStyle/>
          <a:p>
            <a:pPr algn="ctr"/>
            <a:r>
              <a:rPr lang="en-US" sz="6000" b="1" dirty="0">
                <a:solidFill>
                  <a:srgbClr val="00B0F0"/>
                </a:solidFill>
                <a:latin typeface="Open Sans"/>
              </a:rPr>
              <a:t>Practical Example</a:t>
            </a:r>
            <a:endParaRPr lang="en-IN" sz="6000" b="1" dirty="0">
              <a:solidFill>
                <a:srgbClr val="00B0F0"/>
              </a:solidFill>
              <a:latin typeface="Open Sans"/>
            </a:endParaRPr>
          </a:p>
        </p:txBody>
      </p:sp>
      <p:sp>
        <p:nvSpPr>
          <p:cNvPr id="3" name="Content Placeholder 2">
            <a:extLst>
              <a:ext uri="{FF2B5EF4-FFF2-40B4-BE49-F238E27FC236}">
                <a16:creationId xmlns:a16="http://schemas.microsoft.com/office/drawing/2014/main" id="{52611B1C-3527-4A37-9688-C654C55E7897}"/>
              </a:ext>
            </a:extLst>
          </p:cNvPr>
          <p:cNvSpPr>
            <a:spLocks noGrp="1"/>
          </p:cNvSpPr>
          <p:nvPr>
            <p:ph idx="1"/>
          </p:nvPr>
        </p:nvSpPr>
        <p:spPr>
          <a:xfrm>
            <a:off x="190500" y="2052919"/>
            <a:ext cx="11839575" cy="1776132"/>
          </a:xfrm>
        </p:spPr>
        <p:txBody>
          <a:bodyPr>
            <a:normAutofit/>
          </a:bodyPr>
          <a:lstStyle/>
          <a:p>
            <a:pPr marL="0" indent="0">
              <a:buNone/>
            </a:pPr>
            <a:r>
              <a:rPr lang="en-US" sz="2800" b="1" dirty="0">
                <a:solidFill>
                  <a:schemeClr val="bg2">
                    <a:lumMod val="10000"/>
                  </a:schemeClr>
                </a:solidFill>
                <a:latin typeface="Open Sans"/>
              </a:rPr>
              <a:t>Click on the below link to see How Random Forest algorithm practically works : -</a:t>
            </a:r>
          </a:p>
          <a:p>
            <a:pPr marL="0" indent="0">
              <a:buNone/>
            </a:pPr>
            <a:r>
              <a:rPr lang="en-US" sz="2800" b="1" dirty="0">
                <a:solidFill>
                  <a:schemeClr val="bg2">
                    <a:lumMod val="10000"/>
                  </a:schemeClr>
                </a:solidFill>
                <a:latin typeface="Open Sans"/>
              </a:rPr>
              <a:t> </a:t>
            </a:r>
            <a:endParaRPr lang="en-IN" sz="2800" b="1" dirty="0">
              <a:solidFill>
                <a:schemeClr val="bg2">
                  <a:lumMod val="10000"/>
                </a:schemeClr>
              </a:solidFill>
              <a:latin typeface="Open Sans"/>
            </a:endParaRPr>
          </a:p>
        </p:txBody>
      </p:sp>
    </p:spTree>
    <p:extLst>
      <p:ext uri="{BB962C8B-B14F-4D97-AF65-F5344CB8AC3E}">
        <p14:creationId xmlns:p14="http://schemas.microsoft.com/office/powerpoint/2010/main" val="226451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BCA92-9EBC-440E-B46D-8FF9ADA60E87}"/>
              </a:ext>
            </a:extLst>
          </p:cNvPr>
          <p:cNvSpPr>
            <a:spLocks noGrp="1"/>
          </p:cNvSpPr>
          <p:nvPr>
            <p:ph type="title"/>
          </p:nvPr>
        </p:nvSpPr>
        <p:spPr>
          <a:xfrm>
            <a:off x="658210" y="255639"/>
            <a:ext cx="9404723" cy="1400530"/>
          </a:xfrm>
        </p:spPr>
        <p:txBody>
          <a:bodyPr/>
          <a:lstStyle/>
          <a:p>
            <a:pPr algn="ctr"/>
            <a:r>
              <a:rPr lang="en-US" sz="6000" b="1" dirty="0">
                <a:solidFill>
                  <a:srgbClr val="00B0F0"/>
                </a:solidFill>
                <a:latin typeface="Open Sans"/>
              </a:rPr>
              <a:t>Table of contents</a:t>
            </a:r>
            <a:endParaRPr lang="en-IN" sz="6000" b="1" dirty="0">
              <a:solidFill>
                <a:srgbClr val="00B0F0"/>
              </a:solidFill>
              <a:latin typeface="Open Sans"/>
            </a:endParaRPr>
          </a:p>
        </p:txBody>
      </p:sp>
      <p:sp>
        <p:nvSpPr>
          <p:cNvPr id="3" name="Content Placeholder 2">
            <a:extLst>
              <a:ext uri="{FF2B5EF4-FFF2-40B4-BE49-F238E27FC236}">
                <a16:creationId xmlns:a16="http://schemas.microsoft.com/office/drawing/2014/main" id="{B80C6456-6438-454C-87E9-22B2AABDCD24}"/>
              </a:ext>
            </a:extLst>
          </p:cNvPr>
          <p:cNvSpPr>
            <a:spLocks noGrp="1"/>
          </p:cNvSpPr>
          <p:nvPr>
            <p:ph idx="1"/>
          </p:nvPr>
        </p:nvSpPr>
        <p:spPr>
          <a:xfrm>
            <a:off x="790575" y="1794695"/>
            <a:ext cx="11401425" cy="4645741"/>
          </a:xfrm>
        </p:spPr>
        <p:txBody>
          <a:bodyPr>
            <a:normAutofit/>
          </a:bodyPr>
          <a:lstStyle/>
          <a:p>
            <a:r>
              <a:rPr lang="en-US" sz="2400" b="1" dirty="0">
                <a:solidFill>
                  <a:srgbClr val="00B050"/>
                </a:solidFill>
                <a:latin typeface="Open Sans"/>
              </a:rPr>
              <a:t>Definition of Random Forest Algorithm</a:t>
            </a:r>
          </a:p>
          <a:p>
            <a:r>
              <a:rPr lang="en-IN" sz="2400" b="1" dirty="0">
                <a:solidFill>
                  <a:srgbClr val="00B050"/>
                </a:solidFill>
                <a:latin typeface="Open Sans"/>
              </a:rPr>
              <a:t>Diagram</a:t>
            </a:r>
          </a:p>
          <a:p>
            <a:r>
              <a:rPr lang="en-IN" sz="2400" b="1" dirty="0">
                <a:solidFill>
                  <a:srgbClr val="00B050"/>
                </a:solidFill>
                <a:latin typeface="Open Sans"/>
              </a:rPr>
              <a:t>Advantages </a:t>
            </a:r>
          </a:p>
          <a:p>
            <a:r>
              <a:rPr lang="en-IN" sz="2400" b="1" dirty="0">
                <a:solidFill>
                  <a:srgbClr val="00B050"/>
                </a:solidFill>
                <a:latin typeface="Open Sans"/>
              </a:rPr>
              <a:t>Disadvantages </a:t>
            </a:r>
          </a:p>
          <a:p>
            <a:r>
              <a:rPr lang="en-IN" sz="2400" b="1" dirty="0">
                <a:solidFill>
                  <a:srgbClr val="00B050"/>
                </a:solidFill>
                <a:latin typeface="Open Sans"/>
              </a:rPr>
              <a:t>Difference Between Random Forest and Decision Tree</a:t>
            </a:r>
          </a:p>
          <a:p>
            <a:r>
              <a:rPr lang="en-IN" sz="2400" b="1" dirty="0">
                <a:solidFill>
                  <a:srgbClr val="00B050"/>
                </a:solidFill>
                <a:latin typeface="Open Sans"/>
              </a:rPr>
              <a:t>Real-life example of Random Forest </a:t>
            </a:r>
          </a:p>
          <a:p>
            <a:r>
              <a:rPr lang="en-IN" sz="2400" b="1" dirty="0">
                <a:solidFill>
                  <a:srgbClr val="00B050"/>
                </a:solidFill>
                <a:latin typeface="Open Sans"/>
              </a:rPr>
              <a:t>Working of Random Forest Algorithm </a:t>
            </a:r>
          </a:p>
          <a:p>
            <a:r>
              <a:rPr lang="en-IN" sz="2400" b="1" i="0" dirty="0">
                <a:solidFill>
                  <a:srgbClr val="00B050"/>
                </a:solidFill>
                <a:effectLst/>
                <a:latin typeface="Open Sans"/>
              </a:rPr>
              <a:t>Random Forest Algorithm applications</a:t>
            </a:r>
          </a:p>
          <a:p>
            <a:r>
              <a:rPr lang="en-IN" sz="2400" b="1" i="0" dirty="0">
                <a:solidFill>
                  <a:srgbClr val="00B050"/>
                </a:solidFill>
                <a:effectLst/>
                <a:latin typeface="Open Sans"/>
              </a:rPr>
              <a:t>One Practical example </a:t>
            </a:r>
          </a:p>
          <a:p>
            <a:endParaRPr lang="en-IN" sz="2400" b="1" i="0" dirty="0">
              <a:solidFill>
                <a:srgbClr val="00B050"/>
              </a:solidFill>
              <a:effectLst/>
              <a:latin typeface="Open Sans"/>
            </a:endParaRPr>
          </a:p>
          <a:p>
            <a:endParaRPr lang="en-IN" sz="2400" b="1" dirty="0">
              <a:solidFill>
                <a:srgbClr val="00B050"/>
              </a:solidFill>
              <a:latin typeface="Open Sans"/>
            </a:endParaRPr>
          </a:p>
          <a:p>
            <a:endParaRPr lang="en-IN" sz="2400" b="1" dirty="0">
              <a:solidFill>
                <a:srgbClr val="00B050"/>
              </a:solidFill>
              <a:latin typeface="Open Sans"/>
            </a:endParaRPr>
          </a:p>
          <a:p>
            <a:endParaRPr lang="en-IN" sz="2400" b="1" dirty="0">
              <a:solidFill>
                <a:srgbClr val="00B050"/>
              </a:solidFill>
              <a:latin typeface="Open Sans"/>
            </a:endParaRPr>
          </a:p>
          <a:p>
            <a:endParaRPr lang="en-IN" sz="2400" b="1" dirty="0">
              <a:solidFill>
                <a:srgbClr val="00B050"/>
              </a:solidFill>
              <a:latin typeface="Open Sans"/>
            </a:endParaRPr>
          </a:p>
          <a:p>
            <a:endParaRPr lang="en-IN" sz="2400" b="1" dirty="0">
              <a:solidFill>
                <a:schemeClr val="accent1">
                  <a:lumMod val="75000"/>
                </a:schemeClr>
              </a:solidFill>
              <a:latin typeface="Open Sans"/>
            </a:endParaRPr>
          </a:p>
          <a:p>
            <a:endParaRPr lang="en-US" sz="2400" b="1" dirty="0">
              <a:solidFill>
                <a:schemeClr val="accent1">
                  <a:lumMod val="75000"/>
                </a:schemeClr>
              </a:solidFill>
              <a:latin typeface="Open Sans"/>
            </a:endParaRPr>
          </a:p>
        </p:txBody>
      </p:sp>
    </p:spTree>
    <p:extLst>
      <p:ext uri="{BB962C8B-B14F-4D97-AF65-F5344CB8AC3E}">
        <p14:creationId xmlns:p14="http://schemas.microsoft.com/office/powerpoint/2010/main" val="869844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D6420-B768-4866-9F20-CCD42919EC88}"/>
              </a:ext>
            </a:extLst>
          </p:cNvPr>
          <p:cNvSpPr>
            <a:spLocks noGrp="1"/>
          </p:cNvSpPr>
          <p:nvPr>
            <p:ph type="title"/>
          </p:nvPr>
        </p:nvSpPr>
        <p:spPr>
          <a:xfrm>
            <a:off x="656272" y="269838"/>
            <a:ext cx="9288464" cy="1376082"/>
          </a:xfrm>
        </p:spPr>
        <p:txBody>
          <a:bodyPr/>
          <a:lstStyle/>
          <a:p>
            <a:pPr algn="ctr"/>
            <a:r>
              <a:rPr lang="en-US" sz="5400" b="1" dirty="0">
                <a:solidFill>
                  <a:schemeClr val="tx2">
                    <a:lumMod val="60000"/>
                    <a:lumOff val="40000"/>
                  </a:schemeClr>
                </a:solidFill>
              </a:rPr>
              <a:t>Definition</a:t>
            </a:r>
            <a:endParaRPr lang="en-IN" sz="5400" b="1" dirty="0">
              <a:solidFill>
                <a:schemeClr val="tx2">
                  <a:lumMod val="60000"/>
                  <a:lumOff val="40000"/>
                </a:schemeClr>
              </a:solidFill>
            </a:endParaRPr>
          </a:p>
        </p:txBody>
      </p:sp>
      <p:sp>
        <p:nvSpPr>
          <p:cNvPr id="3" name="Content Placeholder 2">
            <a:extLst>
              <a:ext uri="{FF2B5EF4-FFF2-40B4-BE49-F238E27FC236}">
                <a16:creationId xmlns:a16="http://schemas.microsoft.com/office/drawing/2014/main" id="{6F687A5E-2905-4D51-9717-43DEC45152B4}"/>
              </a:ext>
            </a:extLst>
          </p:cNvPr>
          <p:cNvSpPr>
            <a:spLocks noGrp="1"/>
          </p:cNvSpPr>
          <p:nvPr>
            <p:ph idx="1"/>
          </p:nvPr>
        </p:nvSpPr>
        <p:spPr>
          <a:xfrm>
            <a:off x="152400" y="1733981"/>
            <a:ext cx="11887200" cy="4010024"/>
          </a:xfrm>
        </p:spPr>
        <p:txBody>
          <a:bodyPr>
            <a:normAutofit/>
          </a:bodyPr>
          <a:lstStyle/>
          <a:p>
            <a:r>
              <a:rPr lang="en-US" b="1" i="0" dirty="0">
                <a:solidFill>
                  <a:srgbClr val="00B050"/>
                </a:solidFill>
                <a:effectLst/>
                <a:latin typeface="Open Sans"/>
              </a:rPr>
              <a:t>The random forest uses many trees, and it makes a prediction by averaging the predictions of each component tree.</a:t>
            </a:r>
          </a:p>
          <a:p>
            <a:pPr marL="0" indent="0">
              <a:buNone/>
            </a:pPr>
            <a:endParaRPr lang="en-US" b="1" dirty="0">
              <a:solidFill>
                <a:srgbClr val="00B050"/>
              </a:solidFill>
              <a:latin typeface="Inter"/>
            </a:endParaRPr>
          </a:p>
          <a:p>
            <a:r>
              <a:rPr lang="en-US" b="1" i="0" dirty="0">
                <a:solidFill>
                  <a:srgbClr val="00B050"/>
                </a:solidFill>
                <a:effectLst/>
                <a:latin typeface="Open Sans"/>
              </a:rPr>
              <a:t>As the name suggests, this algorithm creates the forest with a number of trees.</a:t>
            </a:r>
            <a:endParaRPr lang="en-US" b="1" i="0" dirty="0">
              <a:solidFill>
                <a:srgbClr val="00B050"/>
              </a:solidFill>
              <a:effectLst/>
              <a:latin typeface="Inter"/>
            </a:endParaRPr>
          </a:p>
          <a:p>
            <a:endParaRPr lang="en-US" b="1" dirty="0">
              <a:solidFill>
                <a:srgbClr val="00B050"/>
              </a:solidFill>
              <a:latin typeface="Inter"/>
            </a:endParaRPr>
          </a:p>
          <a:p>
            <a:r>
              <a:rPr lang="en-US" b="1" i="0" dirty="0">
                <a:solidFill>
                  <a:srgbClr val="00B050"/>
                </a:solidFill>
                <a:effectLst/>
                <a:latin typeface="Open Sans"/>
              </a:rPr>
              <a:t>The final decision is made based on the majority of the trees and is chosen by the random forest</a:t>
            </a:r>
            <a:r>
              <a:rPr lang="en-US" b="1" i="0" dirty="0">
                <a:solidFill>
                  <a:srgbClr val="00B050"/>
                </a:solidFill>
                <a:effectLst/>
                <a:latin typeface="Roboto" pitchFamily="2" charset="0"/>
              </a:rPr>
              <a:t>.</a:t>
            </a:r>
            <a:endParaRPr lang="en-US" b="1" dirty="0">
              <a:solidFill>
                <a:srgbClr val="00B050"/>
              </a:solidFill>
              <a:latin typeface="Inter"/>
            </a:endParaRPr>
          </a:p>
          <a:p>
            <a:endParaRPr lang="en-IN" b="1" dirty="0">
              <a:solidFill>
                <a:srgbClr val="00B050"/>
              </a:solidFill>
            </a:endParaRPr>
          </a:p>
          <a:p>
            <a:r>
              <a:rPr lang="en-US" b="1" i="0" dirty="0">
                <a:solidFill>
                  <a:srgbClr val="00B050"/>
                </a:solidFill>
                <a:effectLst/>
                <a:latin typeface="Open Sans"/>
              </a:rPr>
              <a:t>Random forest algorithm can be used for both classifications and regression task.</a:t>
            </a:r>
          </a:p>
          <a:p>
            <a:endParaRPr lang="en-IN" dirty="0">
              <a:solidFill>
                <a:schemeClr val="accent1">
                  <a:lumMod val="60000"/>
                  <a:lumOff val="40000"/>
                </a:schemeClr>
              </a:solidFill>
            </a:endParaRPr>
          </a:p>
          <a:p>
            <a:endParaRPr lang="en-IN" dirty="0">
              <a:solidFill>
                <a:schemeClr val="accent1">
                  <a:lumMod val="60000"/>
                  <a:lumOff val="40000"/>
                </a:schemeClr>
              </a:solidFill>
            </a:endParaRPr>
          </a:p>
        </p:txBody>
      </p:sp>
    </p:spTree>
    <p:extLst>
      <p:ext uri="{BB962C8B-B14F-4D97-AF65-F5344CB8AC3E}">
        <p14:creationId xmlns:p14="http://schemas.microsoft.com/office/powerpoint/2010/main" val="700880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E0B74-7CC3-4AD5-9F27-039D43680827}"/>
              </a:ext>
            </a:extLst>
          </p:cNvPr>
          <p:cNvSpPr>
            <a:spLocks noGrp="1"/>
          </p:cNvSpPr>
          <p:nvPr>
            <p:ph type="title"/>
          </p:nvPr>
        </p:nvSpPr>
        <p:spPr>
          <a:xfrm>
            <a:off x="962025" y="195543"/>
            <a:ext cx="9286875" cy="2023782"/>
          </a:xfrm>
        </p:spPr>
        <p:txBody>
          <a:bodyPr/>
          <a:lstStyle/>
          <a:p>
            <a:pPr algn="ctr"/>
            <a:r>
              <a:rPr lang="en-US" b="1" dirty="0">
                <a:solidFill>
                  <a:schemeClr val="tx2">
                    <a:lumMod val="60000"/>
                    <a:lumOff val="40000"/>
                  </a:schemeClr>
                </a:solidFill>
              </a:rPr>
              <a:t>Diagram</a:t>
            </a:r>
            <a:br>
              <a:rPr lang="en-US" b="1" dirty="0">
                <a:solidFill>
                  <a:schemeClr val="tx2">
                    <a:lumMod val="60000"/>
                    <a:lumOff val="40000"/>
                  </a:schemeClr>
                </a:solidFill>
              </a:rPr>
            </a:br>
            <a:r>
              <a:rPr lang="en-US" b="1" dirty="0">
                <a:solidFill>
                  <a:schemeClr val="tx2">
                    <a:lumMod val="60000"/>
                    <a:lumOff val="40000"/>
                  </a:schemeClr>
                </a:solidFill>
              </a:rPr>
              <a:t>of</a:t>
            </a:r>
            <a:br>
              <a:rPr lang="en-US" b="1" dirty="0">
                <a:solidFill>
                  <a:schemeClr val="tx2">
                    <a:lumMod val="60000"/>
                    <a:lumOff val="40000"/>
                  </a:schemeClr>
                </a:solidFill>
              </a:rPr>
            </a:br>
            <a:r>
              <a:rPr lang="en-US" b="1" dirty="0">
                <a:solidFill>
                  <a:schemeClr val="tx2">
                    <a:lumMod val="60000"/>
                    <a:lumOff val="40000"/>
                  </a:schemeClr>
                </a:solidFill>
              </a:rPr>
              <a:t>Random Forest</a:t>
            </a:r>
            <a:br>
              <a:rPr lang="en-US" b="1" dirty="0">
                <a:solidFill>
                  <a:schemeClr val="tx2">
                    <a:lumMod val="60000"/>
                    <a:lumOff val="40000"/>
                  </a:schemeClr>
                </a:solidFill>
              </a:rPr>
            </a:br>
            <a:br>
              <a:rPr lang="en-US" b="1" dirty="0">
                <a:solidFill>
                  <a:schemeClr val="tx2">
                    <a:lumMod val="60000"/>
                    <a:lumOff val="40000"/>
                  </a:schemeClr>
                </a:solidFill>
              </a:rPr>
            </a:br>
            <a:endParaRPr lang="en-IN" b="1" dirty="0">
              <a:solidFill>
                <a:schemeClr val="tx2">
                  <a:lumMod val="60000"/>
                  <a:lumOff val="40000"/>
                </a:schemeClr>
              </a:solidFill>
            </a:endParaRPr>
          </a:p>
        </p:txBody>
      </p:sp>
      <p:pic>
        <p:nvPicPr>
          <p:cNvPr id="5" name="Content Placeholder 4">
            <a:extLst>
              <a:ext uri="{FF2B5EF4-FFF2-40B4-BE49-F238E27FC236}">
                <a16:creationId xmlns:a16="http://schemas.microsoft.com/office/drawing/2014/main" id="{D7EF7723-DBC3-4A0E-BB6F-D09AAB002F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5900" y="2419350"/>
            <a:ext cx="8858249" cy="3829050"/>
          </a:xfrm>
        </p:spPr>
      </p:pic>
    </p:spTree>
    <p:extLst>
      <p:ext uri="{BB962C8B-B14F-4D97-AF65-F5344CB8AC3E}">
        <p14:creationId xmlns:p14="http://schemas.microsoft.com/office/powerpoint/2010/main" val="2414367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2B5D9-ABC0-4253-9FEF-335C6526C659}"/>
              </a:ext>
            </a:extLst>
          </p:cNvPr>
          <p:cNvSpPr>
            <a:spLocks noGrp="1"/>
          </p:cNvSpPr>
          <p:nvPr>
            <p:ph type="title"/>
          </p:nvPr>
        </p:nvSpPr>
        <p:spPr/>
        <p:txBody>
          <a:bodyPr/>
          <a:lstStyle/>
          <a:p>
            <a:pPr algn="ctr"/>
            <a:r>
              <a:rPr lang="en-IN" b="1" i="0" dirty="0">
                <a:solidFill>
                  <a:schemeClr val="tx2">
                    <a:lumMod val="60000"/>
                    <a:lumOff val="40000"/>
                  </a:schemeClr>
                </a:solidFill>
                <a:effectLst/>
                <a:latin typeface="Lato"/>
              </a:rPr>
              <a:t>Advantages of Random Forest</a:t>
            </a:r>
            <a:br>
              <a:rPr lang="en-IN" b="0" i="0" dirty="0">
                <a:solidFill>
                  <a:srgbClr val="111111"/>
                </a:solidFill>
                <a:effectLst/>
                <a:latin typeface="Lato"/>
              </a:rPr>
            </a:br>
            <a:br>
              <a:rPr lang="en-IN" b="0" i="0" dirty="0">
                <a:solidFill>
                  <a:srgbClr val="111111"/>
                </a:solidFill>
                <a:effectLst/>
                <a:latin typeface="Lato"/>
              </a:rPr>
            </a:br>
            <a:endParaRPr lang="en-IN" b="1" dirty="0"/>
          </a:p>
        </p:txBody>
      </p:sp>
      <p:sp>
        <p:nvSpPr>
          <p:cNvPr id="3" name="Content Placeholder 2">
            <a:extLst>
              <a:ext uri="{FF2B5EF4-FFF2-40B4-BE49-F238E27FC236}">
                <a16:creationId xmlns:a16="http://schemas.microsoft.com/office/drawing/2014/main" id="{FCA84D65-3B95-4F9C-BE80-9B444B5308C4}"/>
              </a:ext>
            </a:extLst>
          </p:cNvPr>
          <p:cNvSpPr>
            <a:spLocks noGrp="1"/>
          </p:cNvSpPr>
          <p:nvPr>
            <p:ph idx="1"/>
          </p:nvPr>
        </p:nvSpPr>
        <p:spPr>
          <a:xfrm>
            <a:off x="127820" y="1853248"/>
            <a:ext cx="11860980" cy="3914774"/>
          </a:xfrm>
        </p:spPr>
        <p:txBody>
          <a:bodyPr/>
          <a:lstStyle/>
          <a:p>
            <a:r>
              <a:rPr lang="en-US" b="1" i="0" dirty="0">
                <a:solidFill>
                  <a:srgbClr val="00B050"/>
                </a:solidFill>
                <a:effectLst/>
                <a:latin typeface="Open Sans"/>
              </a:rPr>
              <a:t>It reduces overfitting in decision trees and helps to improve the accuracy.</a:t>
            </a:r>
          </a:p>
          <a:p>
            <a:endParaRPr lang="en-IN" b="1" dirty="0">
              <a:solidFill>
                <a:srgbClr val="00B050"/>
              </a:solidFill>
              <a:latin typeface="Open Sans"/>
            </a:endParaRPr>
          </a:p>
          <a:p>
            <a:r>
              <a:rPr lang="en-US" b="1" i="0" dirty="0">
                <a:solidFill>
                  <a:srgbClr val="00B050"/>
                </a:solidFill>
                <a:effectLst/>
                <a:latin typeface="Open Sans"/>
              </a:rPr>
              <a:t>It automates missing values present in the data.</a:t>
            </a:r>
          </a:p>
          <a:p>
            <a:endParaRPr lang="en-IN" b="1" dirty="0">
              <a:solidFill>
                <a:srgbClr val="00B050"/>
              </a:solidFill>
              <a:latin typeface="Open Sans"/>
            </a:endParaRPr>
          </a:p>
          <a:p>
            <a:r>
              <a:rPr lang="en-US" b="1" dirty="0">
                <a:solidFill>
                  <a:srgbClr val="00B050"/>
                </a:solidFill>
                <a:latin typeface="Open Sans"/>
              </a:rPr>
              <a:t>It </a:t>
            </a:r>
            <a:r>
              <a:rPr lang="en-US" b="1" i="0" dirty="0">
                <a:solidFill>
                  <a:srgbClr val="00B050"/>
                </a:solidFill>
                <a:effectLst/>
                <a:latin typeface="Open Sans"/>
              </a:rPr>
              <a:t>works well with both categorical and continuous variables.</a:t>
            </a:r>
          </a:p>
          <a:p>
            <a:endParaRPr lang="en-US" b="1" dirty="0">
              <a:solidFill>
                <a:srgbClr val="00B050"/>
              </a:solidFill>
              <a:latin typeface="Open Sans"/>
            </a:endParaRPr>
          </a:p>
          <a:p>
            <a:r>
              <a:rPr lang="en-US" b="1" i="0" dirty="0">
                <a:solidFill>
                  <a:srgbClr val="00B050"/>
                </a:solidFill>
                <a:effectLst/>
                <a:latin typeface="Open Sans"/>
              </a:rPr>
              <a:t>It is very stable. Even if a new data point is introduced in the dataset, the overall algorithm is not affected much since the new data may impact one tree, but it is very hard for it to impact all the trees.</a:t>
            </a:r>
            <a:endParaRPr lang="en-IN" b="1" dirty="0">
              <a:solidFill>
                <a:srgbClr val="00B050"/>
              </a:solidFill>
              <a:latin typeface="Open Sans"/>
            </a:endParaRPr>
          </a:p>
        </p:txBody>
      </p:sp>
    </p:spTree>
    <p:extLst>
      <p:ext uri="{BB962C8B-B14F-4D97-AF65-F5344CB8AC3E}">
        <p14:creationId xmlns:p14="http://schemas.microsoft.com/office/powerpoint/2010/main" val="956861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2BC80-AE8F-4698-A434-633655E2F914}"/>
              </a:ext>
            </a:extLst>
          </p:cNvPr>
          <p:cNvSpPr>
            <a:spLocks noGrp="1"/>
          </p:cNvSpPr>
          <p:nvPr>
            <p:ph type="title"/>
          </p:nvPr>
        </p:nvSpPr>
        <p:spPr/>
        <p:txBody>
          <a:bodyPr/>
          <a:lstStyle/>
          <a:p>
            <a:pPr algn="ctr"/>
            <a:r>
              <a:rPr lang="en-IN" b="1" i="0" dirty="0">
                <a:solidFill>
                  <a:schemeClr val="tx2">
                    <a:lumMod val="60000"/>
                    <a:lumOff val="40000"/>
                  </a:schemeClr>
                </a:solidFill>
                <a:effectLst/>
                <a:latin typeface="sohne"/>
              </a:rPr>
              <a:t>Disadvantages of Random Forests</a:t>
            </a:r>
            <a:br>
              <a:rPr lang="en-IN" b="0"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7076A190-8D67-4322-9138-E8237CB74499}"/>
              </a:ext>
            </a:extLst>
          </p:cNvPr>
          <p:cNvSpPr>
            <a:spLocks noGrp="1"/>
          </p:cNvSpPr>
          <p:nvPr>
            <p:ph idx="1"/>
          </p:nvPr>
        </p:nvSpPr>
        <p:spPr>
          <a:xfrm>
            <a:off x="95250" y="2072323"/>
            <a:ext cx="11852910" cy="3752848"/>
          </a:xfrm>
        </p:spPr>
        <p:txBody>
          <a:bodyPr/>
          <a:lstStyle/>
          <a:p>
            <a:r>
              <a:rPr lang="en-US" b="1" i="0" dirty="0">
                <a:solidFill>
                  <a:srgbClr val="00B050"/>
                </a:solidFill>
                <a:effectLst/>
                <a:latin typeface="Open Sans"/>
              </a:rPr>
              <a:t>It requires much computational power as well as resources as it builds numerous trees to combine their outputs. </a:t>
            </a:r>
          </a:p>
          <a:p>
            <a:pPr marL="0" indent="0">
              <a:buNone/>
            </a:pPr>
            <a:endParaRPr lang="en-IN" b="1" dirty="0">
              <a:solidFill>
                <a:srgbClr val="00B050"/>
              </a:solidFill>
              <a:latin typeface="Open Sans"/>
            </a:endParaRPr>
          </a:p>
          <a:p>
            <a:r>
              <a:rPr lang="en-US" b="1" i="0" dirty="0">
                <a:solidFill>
                  <a:srgbClr val="00B050"/>
                </a:solidFill>
                <a:effectLst/>
                <a:latin typeface="Open Sans"/>
              </a:rPr>
              <a:t>It also requires much time for training as it combines a lot of decision trees to determine the class.</a:t>
            </a:r>
          </a:p>
          <a:p>
            <a:endParaRPr lang="en-IN" b="1" dirty="0">
              <a:solidFill>
                <a:srgbClr val="00B050"/>
              </a:solidFill>
              <a:latin typeface="Open Sans"/>
            </a:endParaRPr>
          </a:p>
          <a:p>
            <a:r>
              <a:rPr lang="en-US" b="1" i="0" dirty="0">
                <a:solidFill>
                  <a:srgbClr val="00B050"/>
                </a:solidFill>
                <a:effectLst/>
                <a:latin typeface="Open Sans"/>
              </a:rPr>
              <a:t>A forest is less interpretable than a single decision tree. Single trees may be visualized as a sequence of decisions.</a:t>
            </a:r>
          </a:p>
          <a:p>
            <a:endParaRPr lang="en-IN" dirty="0"/>
          </a:p>
        </p:txBody>
      </p:sp>
    </p:spTree>
    <p:extLst>
      <p:ext uri="{BB962C8B-B14F-4D97-AF65-F5344CB8AC3E}">
        <p14:creationId xmlns:p14="http://schemas.microsoft.com/office/powerpoint/2010/main" val="2034385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FBAA6-7C25-4B0B-8680-467834BAC98C}"/>
              </a:ext>
            </a:extLst>
          </p:cNvPr>
          <p:cNvSpPr>
            <a:spLocks noGrp="1"/>
          </p:cNvSpPr>
          <p:nvPr>
            <p:ph type="title"/>
          </p:nvPr>
        </p:nvSpPr>
        <p:spPr>
          <a:xfrm>
            <a:off x="950910" y="655918"/>
            <a:ext cx="9404723" cy="1010322"/>
          </a:xfrm>
        </p:spPr>
        <p:txBody>
          <a:bodyPr/>
          <a:lstStyle/>
          <a:p>
            <a:pPr algn="ctr"/>
            <a:r>
              <a:rPr lang="en-IN" b="1" i="0" dirty="0">
                <a:solidFill>
                  <a:srgbClr val="00B0F0"/>
                </a:solidFill>
                <a:effectLst/>
                <a:latin typeface="Open Sans"/>
              </a:rPr>
              <a:t>Difference Between</a:t>
            </a:r>
            <a:br>
              <a:rPr lang="en-IN" b="1" i="0" dirty="0">
                <a:solidFill>
                  <a:srgbClr val="444B51"/>
                </a:solidFill>
                <a:effectLst/>
                <a:latin typeface="Open Sans"/>
              </a:rPr>
            </a:br>
            <a:endParaRPr lang="en-IN" dirty="0">
              <a:solidFill>
                <a:schemeClr val="tx2">
                  <a:lumMod val="60000"/>
                  <a:lumOff val="40000"/>
                </a:schemeClr>
              </a:solidFill>
            </a:endParaRPr>
          </a:p>
        </p:txBody>
      </p:sp>
      <p:graphicFrame>
        <p:nvGraphicFramePr>
          <p:cNvPr id="4" name="Table 4">
            <a:extLst>
              <a:ext uri="{FF2B5EF4-FFF2-40B4-BE49-F238E27FC236}">
                <a16:creationId xmlns:a16="http://schemas.microsoft.com/office/drawing/2014/main" id="{86D2C761-363C-45FF-9418-DB331CD7CD14}"/>
              </a:ext>
            </a:extLst>
          </p:cNvPr>
          <p:cNvGraphicFramePr>
            <a:graphicFrameLocks noGrp="1"/>
          </p:cNvGraphicFramePr>
          <p:nvPr>
            <p:ph idx="1"/>
            <p:extLst>
              <p:ext uri="{D42A27DB-BD31-4B8C-83A1-F6EECF244321}">
                <p14:modId xmlns:p14="http://schemas.microsoft.com/office/powerpoint/2010/main" val="479748346"/>
              </p:ext>
            </p:extLst>
          </p:nvPr>
        </p:nvGraphicFramePr>
        <p:xfrm>
          <a:off x="314960" y="1849121"/>
          <a:ext cx="11297920" cy="4003039"/>
        </p:xfrm>
        <a:graphic>
          <a:graphicData uri="http://schemas.openxmlformats.org/drawingml/2006/table">
            <a:tbl>
              <a:tblPr firstRow="1" bandRow="1">
                <a:tableStyleId>{6E25E649-3F16-4E02-A733-19D2CDBF48F0}</a:tableStyleId>
              </a:tblPr>
              <a:tblGrid>
                <a:gridCol w="5492665">
                  <a:extLst>
                    <a:ext uri="{9D8B030D-6E8A-4147-A177-3AD203B41FA5}">
                      <a16:colId xmlns:a16="http://schemas.microsoft.com/office/drawing/2014/main" val="1612160703"/>
                    </a:ext>
                  </a:extLst>
                </a:gridCol>
                <a:gridCol w="5805255">
                  <a:extLst>
                    <a:ext uri="{9D8B030D-6E8A-4147-A177-3AD203B41FA5}">
                      <a16:colId xmlns:a16="http://schemas.microsoft.com/office/drawing/2014/main" val="4188552170"/>
                    </a:ext>
                  </a:extLst>
                </a:gridCol>
              </a:tblGrid>
              <a:tr h="57186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2800" b="1" i="0" kern="1200" dirty="0">
                          <a:solidFill>
                            <a:schemeClr val="tx1"/>
                          </a:solidFill>
                          <a:effectLst/>
                          <a:latin typeface="+mn-lt"/>
                          <a:ea typeface="+mn-ea"/>
                          <a:cs typeface="+mn-cs"/>
                        </a:rPr>
                        <a:t>Random Forest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2800" b="1" i="0" kern="1200" dirty="0">
                          <a:solidFill>
                            <a:schemeClr val="tx1"/>
                          </a:solidFill>
                          <a:effectLst/>
                          <a:latin typeface="+mn-lt"/>
                          <a:ea typeface="+mn-ea"/>
                          <a:cs typeface="+mn-cs"/>
                        </a:rPr>
                        <a:t>Decision Tree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97050688"/>
                  </a:ext>
                </a:extLst>
              </a:tr>
              <a:tr h="773696">
                <a:tc>
                  <a:txBody>
                    <a:bodyPr/>
                    <a:lstStyle/>
                    <a:p>
                      <a:pPr marL="342900" indent="-342900">
                        <a:buClr>
                          <a:schemeClr val="tx1">
                            <a:lumMod val="95000"/>
                            <a:lumOff val="5000"/>
                          </a:schemeClr>
                        </a:buClr>
                        <a:buFont typeface="+mj-lt"/>
                        <a:buAutoNum type="arabicParenR"/>
                      </a:pPr>
                      <a:r>
                        <a:rPr lang="en-US" sz="2000" dirty="0">
                          <a:latin typeface="Open Sans"/>
                        </a:rPr>
                        <a:t>Comparatively more complex</a:t>
                      </a:r>
                    </a:p>
                    <a:p>
                      <a:pPr marL="0" indent="0">
                        <a:buClr>
                          <a:schemeClr val="tx1">
                            <a:lumMod val="95000"/>
                            <a:lumOff val="5000"/>
                          </a:schemeClr>
                        </a:buClr>
                        <a:buFont typeface="+mj-lt"/>
                        <a:buNone/>
                      </a:pPr>
                      <a:endParaRPr lang="en-IN" sz="2000" dirty="0">
                        <a:latin typeface="Open San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Font typeface="+mj-lt"/>
                        <a:buAutoNum type="arabicParenR"/>
                      </a:pPr>
                      <a:r>
                        <a:rPr lang="en-US" sz="2000" dirty="0">
                          <a:latin typeface="Open Sans"/>
                        </a:rPr>
                        <a:t>Simpler and easier to understand, interpret and visualize</a:t>
                      </a:r>
                      <a:endParaRPr lang="en-IN" sz="2000" dirty="0">
                        <a:latin typeface="Open San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65464437"/>
                  </a:ext>
                </a:extLst>
              </a:tr>
              <a:tr h="437307">
                <a:tc>
                  <a:txBody>
                    <a:bodyPr/>
                    <a:lstStyle/>
                    <a:p>
                      <a:r>
                        <a:rPr lang="en-US" sz="2000" dirty="0">
                          <a:latin typeface="Open Sans"/>
                        </a:rPr>
                        <a:t>2)  Gives more accurate results </a:t>
                      </a:r>
                      <a:endParaRPr lang="en-IN" sz="2000" dirty="0">
                        <a:latin typeface="Open San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latin typeface="Open Sans"/>
                        </a:rPr>
                        <a:t>2)  Gives less accurate results </a:t>
                      </a:r>
                      <a:endParaRPr lang="en-IN" sz="1800" b="1" i="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9385286"/>
                  </a:ext>
                </a:extLst>
              </a:tr>
              <a:tr h="437307">
                <a:tc>
                  <a:txBody>
                    <a:bodyPr/>
                    <a:lstStyle/>
                    <a:p>
                      <a:r>
                        <a:rPr lang="en-US" sz="2000" dirty="0">
                          <a:latin typeface="Open Sans"/>
                        </a:rPr>
                        <a:t>3)  Reduced risk of overfitting</a:t>
                      </a:r>
                      <a:endParaRPr lang="en-IN" sz="2000" dirty="0">
                        <a:latin typeface="Open San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Open Sans"/>
                        </a:rPr>
                        <a:t>3)  There is a possibility of overfitting</a:t>
                      </a:r>
                      <a:endParaRPr lang="en-IN" sz="2000" dirty="0">
                        <a:latin typeface="Open San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5978458"/>
                  </a:ext>
                </a:extLst>
              </a:tr>
              <a:tr h="1782866">
                <a:tc>
                  <a:txBody>
                    <a:bodyPr/>
                    <a:lstStyle/>
                    <a:p>
                      <a:pPr marL="457200" indent="-457200">
                        <a:buAutoNum type="arabicParenR" startAt="4"/>
                      </a:pPr>
                      <a:r>
                        <a:rPr lang="en-US" sz="2000" dirty="0">
                          <a:latin typeface="Open Sans"/>
                        </a:rPr>
                        <a:t>An ensemble learning method that operates by constructing a multitude of decision trees at training time and outputting the class depending on the individual trees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indent="-457200">
                        <a:buAutoNum type="arabicParenR" startAt="4"/>
                      </a:pPr>
                      <a:r>
                        <a:rPr lang="en-US" sz="2000" dirty="0">
                          <a:latin typeface="Open Sans"/>
                        </a:rPr>
                        <a:t>A decision support tool that uses a tree-like graph or model of decisions and their possible, consequences, including chance event outcomes, resource cost, and utility.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1217552"/>
                  </a:ext>
                </a:extLst>
              </a:tr>
            </a:tbl>
          </a:graphicData>
        </a:graphic>
      </p:graphicFrame>
    </p:spTree>
    <p:extLst>
      <p:ext uri="{BB962C8B-B14F-4D97-AF65-F5344CB8AC3E}">
        <p14:creationId xmlns:p14="http://schemas.microsoft.com/office/powerpoint/2010/main" val="3319723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7CB5B-FEB1-452F-81FC-A1EBA4819DFC}"/>
              </a:ext>
            </a:extLst>
          </p:cNvPr>
          <p:cNvSpPr>
            <a:spLocks noGrp="1"/>
          </p:cNvSpPr>
          <p:nvPr>
            <p:ph type="title"/>
          </p:nvPr>
        </p:nvSpPr>
        <p:spPr/>
        <p:txBody>
          <a:bodyPr/>
          <a:lstStyle/>
          <a:p>
            <a:pPr algn="ctr"/>
            <a:r>
              <a:rPr lang="en-US" b="1" i="0" dirty="0">
                <a:solidFill>
                  <a:srgbClr val="00B0F0"/>
                </a:solidFill>
                <a:effectLst/>
                <a:latin typeface="Open Sans"/>
              </a:rPr>
              <a:t>Random forest algorithm</a:t>
            </a:r>
            <a:br>
              <a:rPr lang="en-US" b="1" i="0" dirty="0">
                <a:solidFill>
                  <a:srgbClr val="00B0F0"/>
                </a:solidFill>
                <a:effectLst/>
                <a:latin typeface="Open Sans"/>
              </a:rPr>
            </a:br>
            <a:r>
              <a:rPr lang="en-US" b="1" i="0" dirty="0">
                <a:solidFill>
                  <a:srgbClr val="00B0F0"/>
                </a:solidFill>
                <a:effectLst/>
                <a:latin typeface="Open Sans"/>
              </a:rPr>
              <a:t> real-life example</a:t>
            </a:r>
            <a:br>
              <a:rPr lang="en-US" b="1" i="0" dirty="0">
                <a:solidFill>
                  <a:srgbClr val="292929"/>
                </a:solidFill>
                <a:effectLst/>
                <a:latin typeface="Open Sans"/>
              </a:rPr>
            </a:br>
            <a:endParaRPr lang="en-IN" dirty="0"/>
          </a:p>
        </p:txBody>
      </p:sp>
      <p:sp>
        <p:nvSpPr>
          <p:cNvPr id="3" name="Content Placeholder 2">
            <a:extLst>
              <a:ext uri="{FF2B5EF4-FFF2-40B4-BE49-F238E27FC236}">
                <a16:creationId xmlns:a16="http://schemas.microsoft.com/office/drawing/2014/main" id="{C52FF81B-1D7C-4278-BC03-A10DC5CA90E4}"/>
              </a:ext>
            </a:extLst>
          </p:cNvPr>
          <p:cNvSpPr>
            <a:spLocks noGrp="1"/>
          </p:cNvSpPr>
          <p:nvPr>
            <p:ph idx="1"/>
          </p:nvPr>
        </p:nvSpPr>
        <p:spPr>
          <a:xfrm>
            <a:off x="142875" y="2266950"/>
            <a:ext cx="11793855" cy="4271682"/>
          </a:xfrm>
        </p:spPr>
        <p:txBody>
          <a:bodyPr>
            <a:normAutofit fontScale="70000" lnSpcReduction="20000"/>
          </a:bodyPr>
          <a:lstStyle/>
          <a:p>
            <a:pPr marL="0" indent="0" algn="just">
              <a:buNone/>
            </a:pPr>
            <a:r>
              <a:rPr lang="en-US" sz="2200" b="1" i="0" dirty="0">
                <a:solidFill>
                  <a:schemeClr val="accent1">
                    <a:lumMod val="75000"/>
                  </a:schemeClr>
                </a:solidFill>
                <a:effectLst/>
                <a:latin typeface="Open Sans"/>
              </a:rPr>
              <a:t> </a:t>
            </a:r>
            <a:r>
              <a:rPr lang="en-US" sz="2600" b="1" i="0" dirty="0">
                <a:effectLst/>
                <a:latin typeface="Open Sans"/>
              </a:rPr>
              <a:t>Let suppose there is a man and his name is </a:t>
            </a:r>
            <a:r>
              <a:rPr lang="en-US" sz="2600" b="1" i="0" dirty="0" err="1">
                <a:effectLst/>
                <a:latin typeface="Open Sans"/>
              </a:rPr>
              <a:t>Mady</a:t>
            </a:r>
            <a:r>
              <a:rPr lang="en-US" sz="2600" b="1" i="0" dirty="0">
                <a:effectLst/>
                <a:latin typeface="Open Sans"/>
              </a:rPr>
              <a:t> somehow got 2 weeks’ leave from his office. He wants to spend his 2 weeks traveling to a different place. He also wants to go to the place he may like.</a:t>
            </a:r>
          </a:p>
          <a:p>
            <a:pPr marL="0" indent="0" algn="just">
              <a:buNone/>
            </a:pPr>
            <a:r>
              <a:rPr lang="en-US" sz="2600" b="1" i="0" dirty="0">
                <a:effectLst/>
                <a:latin typeface="Open Sans"/>
              </a:rPr>
              <a:t>So he decided to ask his best friend about the places he may like. Then his friend started asking about his past trips. It’s just like his best friend will ask, You have been visited the X place did you like it?</a:t>
            </a:r>
          </a:p>
          <a:p>
            <a:pPr marL="0" indent="0" algn="just">
              <a:buNone/>
            </a:pPr>
            <a:r>
              <a:rPr lang="en-US" sz="2600" b="1" i="0" dirty="0">
                <a:effectLst/>
                <a:latin typeface="Open Sans"/>
              </a:rPr>
              <a:t>Based on the answers which are given by </a:t>
            </a:r>
            <a:r>
              <a:rPr lang="en-US" sz="2600" b="1" i="0" dirty="0" err="1">
                <a:effectLst/>
                <a:latin typeface="Open Sans"/>
              </a:rPr>
              <a:t>Mady</a:t>
            </a:r>
            <a:r>
              <a:rPr lang="en-US" sz="2600" b="1" i="0" dirty="0">
                <a:effectLst/>
                <a:latin typeface="Open Sans"/>
              </a:rPr>
              <a:t>, his best start recommending the place </a:t>
            </a:r>
            <a:r>
              <a:rPr lang="en-US" sz="2600" b="1" i="0" dirty="0" err="1">
                <a:effectLst/>
                <a:latin typeface="Open Sans"/>
              </a:rPr>
              <a:t>Mady</a:t>
            </a:r>
            <a:r>
              <a:rPr lang="en-US" sz="2600" b="1" i="0" dirty="0">
                <a:effectLst/>
                <a:latin typeface="Open Sans"/>
              </a:rPr>
              <a:t> may like. Here his best formed the decision tree with the answer given by </a:t>
            </a:r>
            <a:r>
              <a:rPr lang="en-US" sz="2600" b="1" i="0" dirty="0" err="1">
                <a:effectLst/>
                <a:latin typeface="Open Sans"/>
              </a:rPr>
              <a:t>Mady</a:t>
            </a:r>
            <a:r>
              <a:rPr lang="en-US" sz="2600" b="1" i="0" dirty="0">
                <a:effectLst/>
                <a:latin typeface="Open Sans"/>
              </a:rPr>
              <a:t>.</a:t>
            </a:r>
          </a:p>
          <a:p>
            <a:pPr marL="0" indent="0" algn="just">
              <a:buNone/>
            </a:pPr>
            <a:r>
              <a:rPr lang="en-US" sz="2600" b="1" i="0" dirty="0">
                <a:effectLst/>
                <a:latin typeface="Open Sans"/>
              </a:rPr>
              <a:t>As his best friend may recommend his best place to </a:t>
            </a:r>
            <a:r>
              <a:rPr lang="en-US" sz="2600" b="1" i="0" dirty="0" err="1">
                <a:effectLst/>
                <a:latin typeface="Open Sans"/>
              </a:rPr>
              <a:t>Mady</a:t>
            </a:r>
            <a:r>
              <a:rPr lang="en-US" sz="2600" b="1" i="0" dirty="0">
                <a:effectLst/>
                <a:latin typeface="Open Sans"/>
              </a:rPr>
              <a:t> as a friend. The model will be biased with the closeness of their friendship. So he decided to ask a few more friends to recommend the best place he may like.</a:t>
            </a:r>
          </a:p>
          <a:p>
            <a:pPr marL="0" indent="0" algn="just">
              <a:buNone/>
            </a:pPr>
            <a:r>
              <a:rPr lang="en-US" sz="2600" b="1" i="0" dirty="0">
                <a:effectLst/>
                <a:latin typeface="Open Sans"/>
              </a:rPr>
              <a:t>Now his friends asked some random questions and each one recommended one place to </a:t>
            </a:r>
            <a:r>
              <a:rPr lang="en-US" sz="2600" b="1" i="0" dirty="0" err="1">
                <a:effectLst/>
                <a:latin typeface="Open Sans"/>
              </a:rPr>
              <a:t>Mady</a:t>
            </a:r>
            <a:r>
              <a:rPr lang="en-US" sz="2600" b="1" i="0" dirty="0">
                <a:effectLst/>
                <a:latin typeface="Open Sans"/>
              </a:rPr>
              <a:t>. Now  </a:t>
            </a:r>
            <a:r>
              <a:rPr lang="en-US" sz="2600" b="1" i="0" dirty="0" err="1">
                <a:effectLst/>
                <a:latin typeface="Open Sans"/>
              </a:rPr>
              <a:t>Mady</a:t>
            </a:r>
            <a:r>
              <a:rPr lang="en-US" sz="2600" b="1" i="0" dirty="0">
                <a:effectLst/>
                <a:latin typeface="Open Sans"/>
              </a:rPr>
              <a:t> considered the place which is high votes from his friends as the final place to visit.</a:t>
            </a:r>
          </a:p>
          <a:p>
            <a:pPr marL="0" indent="0" algn="just">
              <a:buNone/>
            </a:pPr>
            <a:endParaRPr lang="en-US" sz="2600" b="1" i="0" dirty="0">
              <a:effectLst/>
              <a:latin typeface="Open Sans"/>
            </a:endParaRPr>
          </a:p>
          <a:p>
            <a:pPr marL="0" indent="0" algn="just">
              <a:buNone/>
            </a:pPr>
            <a:r>
              <a:rPr lang="en-US" sz="2600" b="1" i="0" dirty="0">
                <a:effectLst/>
                <a:latin typeface="Open Sans"/>
              </a:rPr>
              <a:t>In the above </a:t>
            </a:r>
            <a:r>
              <a:rPr lang="en-US" sz="2600" b="1" i="0" dirty="0" err="1">
                <a:effectLst/>
                <a:latin typeface="Open Sans"/>
              </a:rPr>
              <a:t>Mady</a:t>
            </a:r>
            <a:r>
              <a:rPr lang="en-US" sz="2600" b="1" i="0" dirty="0">
                <a:effectLst/>
                <a:latin typeface="Open Sans"/>
              </a:rPr>
              <a:t> trip planning, two main interesting algorithms decision tree algorithm and random forest algorithm used. I hope you find it already. Anyhow, I would like to highlight it again.</a:t>
            </a:r>
          </a:p>
          <a:p>
            <a:pPr marL="0" indent="0">
              <a:buNone/>
            </a:pPr>
            <a:endParaRPr lang="en-IN" dirty="0"/>
          </a:p>
        </p:txBody>
      </p:sp>
    </p:spTree>
    <p:extLst>
      <p:ext uri="{BB962C8B-B14F-4D97-AF65-F5344CB8AC3E}">
        <p14:creationId xmlns:p14="http://schemas.microsoft.com/office/powerpoint/2010/main" val="1137401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B87E5-88DF-4FE3-B6CB-8A9A982BB8CA}"/>
              </a:ext>
            </a:extLst>
          </p:cNvPr>
          <p:cNvSpPr>
            <a:spLocks noGrp="1"/>
          </p:cNvSpPr>
          <p:nvPr>
            <p:ph type="title"/>
          </p:nvPr>
        </p:nvSpPr>
        <p:spPr/>
        <p:txBody>
          <a:bodyPr/>
          <a:lstStyle/>
          <a:p>
            <a:pPr algn="ctr"/>
            <a:r>
              <a:rPr lang="en-US" b="1" i="0" dirty="0">
                <a:solidFill>
                  <a:srgbClr val="00B0F0"/>
                </a:solidFill>
                <a:effectLst/>
                <a:latin typeface="Open Sans"/>
              </a:rPr>
              <a:t>Working of Random Forest Algorithm</a:t>
            </a:r>
            <a:br>
              <a:rPr lang="en-US" b="0" i="0" dirty="0">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01F61CCF-A7D1-4E4E-9A05-2361B305674C}"/>
              </a:ext>
            </a:extLst>
          </p:cNvPr>
          <p:cNvSpPr>
            <a:spLocks noGrp="1"/>
          </p:cNvSpPr>
          <p:nvPr>
            <p:ph idx="1"/>
          </p:nvPr>
        </p:nvSpPr>
        <p:spPr>
          <a:xfrm>
            <a:off x="229870" y="2004695"/>
            <a:ext cx="11866879" cy="4490720"/>
          </a:xfrm>
        </p:spPr>
        <p:txBody>
          <a:bodyPr>
            <a:normAutofit/>
          </a:bodyPr>
          <a:lstStyle/>
          <a:p>
            <a:pPr marL="0" indent="0">
              <a:buNone/>
            </a:pPr>
            <a:r>
              <a:rPr lang="en-US" b="1" dirty="0">
                <a:latin typeface="Open Sans"/>
              </a:rPr>
              <a:t>Let us</a:t>
            </a:r>
            <a:r>
              <a:rPr lang="en-US" b="1" i="0" dirty="0">
                <a:effectLst/>
                <a:latin typeface="Open Sans"/>
              </a:rPr>
              <a:t> understand the working of Random Forest algorithm with the help of following steps −</a:t>
            </a:r>
          </a:p>
          <a:p>
            <a:pPr marL="0" indent="0">
              <a:buNone/>
            </a:pPr>
            <a:endParaRPr lang="en-US" b="1" dirty="0">
              <a:latin typeface="Open Sans"/>
            </a:endParaRPr>
          </a:p>
          <a:p>
            <a:pPr>
              <a:buClr>
                <a:schemeClr val="tx1"/>
              </a:buClr>
              <a:buSzPct val="100000"/>
              <a:buFont typeface="Wingdings" panose="05000000000000000000" pitchFamily="2" charset="2"/>
              <a:buChar char="Ø"/>
            </a:pPr>
            <a:r>
              <a:rPr lang="en-US" b="1" i="0" dirty="0">
                <a:solidFill>
                  <a:srgbClr val="000000"/>
                </a:solidFill>
                <a:effectLst/>
                <a:latin typeface="Open Sans"/>
              </a:rPr>
              <a:t>First, start with the selection of random samples from a given dataset.</a:t>
            </a:r>
          </a:p>
          <a:p>
            <a:pPr>
              <a:buClr>
                <a:schemeClr val="tx1"/>
              </a:buClr>
              <a:buSzPct val="100000"/>
              <a:buFont typeface="Wingdings" panose="05000000000000000000" pitchFamily="2" charset="2"/>
              <a:buChar char="Ø"/>
            </a:pPr>
            <a:endParaRPr lang="en-US" b="1" dirty="0">
              <a:solidFill>
                <a:srgbClr val="000000"/>
              </a:solidFill>
              <a:latin typeface="Open Sans"/>
            </a:endParaRPr>
          </a:p>
          <a:p>
            <a:pPr>
              <a:buClr>
                <a:schemeClr val="tx1"/>
              </a:buClr>
              <a:buSzPct val="100000"/>
              <a:buFont typeface="Wingdings" panose="05000000000000000000" pitchFamily="2" charset="2"/>
              <a:buChar char="Ø"/>
            </a:pPr>
            <a:r>
              <a:rPr lang="en-US" b="1" i="0" dirty="0">
                <a:solidFill>
                  <a:srgbClr val="000000"/>
                </a:solidFill>
                <a:effectLst/>
                <a:latin typeface="Open Sans"/>
              </a:rPr>
              <a:t> Next, this algorithm will construct a decision tree for every sample. Then it will get the prediction result from every decision tree</a:t>
            </a:r>
            <a:r>
              <a:rPr lang="en-US" b="0" i="0" dirty="0">
                <a:solidFill>
                  <a:srgbClr val="000000"/>
                </a:solidFill>
                <a:effectLst/>
                <a:latin typeface="Arial" panose="020B0604020202020204" pitchFamily="34" charset="0"/>
              </a:rPr>
              <a:t>.</a:t>
            </a:r>
          </a:p>
          <a:p>
            <a:pPr>
              <a:buClr>
                <a:schemeClr val="tx1"/>
              </a:buClr>
              <a:buSzPct val="100000"/>
              <a:buFont typeface="Wingdings" panose="05000000000000000000" pitchFamily="2" charset="2"/>
              <a:buChar char="Ø"/>
            </a:pPr>
            <a:endParaRPr lang="en-US" dirty="0">
              <a:solidFill>
                <a:srgbClr val="000000"/>
              </a:solidFill>
              <a:latin typeface="Arial" panose="020B0604020202020204" pitchFamily="34" charset="0"/>
            </a:endParaRPr>
          </a:p>
          <a:p>
            <a:pPr>
              <a:buClr>
                <a:schemeClr val="tx1"/>
              </a:buClr>
              <a:buSzPct val="100000"/>
              <a:buFont typeface="Wingdings" panose="05000000000000000000" pitchFamily="2" charset="2"/>
              <a:buChar char="Ø"/>
            </a:pPr>
            <a:r>
              <a:rPr lang="en-US" b="1" i="0" dirty="0">
                <a:solidFill>
                  <a:srgbClr val="000000"/>
                </a:solidFill>
                <a:effectLst/>
                <a:latin typeface="Open Sans"/>
              </a:rPr>
              <a:t>In this step, voting will be performed for every predicted result</a:t>
            </a:r>
            <a:r>
              <a:rPr lang="en-US" b="0" i="0" dirty="0">
                <a:solidFill>
                  <a:srgbClr val="000000"/>
                </a:solidFill>
                <a:effectLst/>
                <a:latin typeface="Arial" panose="020B0604020202020204" pitchFamily="34" charset="0"/>
              </a:rPr>
              <a:t>.</a:t>
            </a:r>
          </a:p>
          <a:p>
            <a:pPr>
              <a:buClr>
                <a:schemeClr val="tx1"/>
              </a:buClr>
              <a:buSzPct val="100000"/>
              <a:buFont typeface="Wingdings" panose="05000000000000000000" pitchFamily="2" charset="2"/>
              <a:buChar char="Ø"/>
            </a:pPr>
            <a:endParaRPr lang="en-US" dirty="0">
              <a:solidFill>
                <a:srgbClr val="000000"/>
              </a:solidFill>
              <a:latin typeface="Arial" panose="020B0604020202020204" pitchFamily="34" charset="0"/>
            </a:endParaRPr>
          </a:p>
          <a:p>
            <a:pPr>
              <a:buClr>
                <a:schemeClr val="tx1"/>
              </a:buClr>
              <a:buSzPct val="100000"/>
              <a:buFont typeface="Wingdings" panose="05000000000000000000" pitchFamily="2" charset="2"/>
              <a:buChar char="Ø"/>
            </a:pPr>
            <a:r>
              <a:rPr lang="en-US" b="1" i="0" dirty="0">
                <a:solidFill>
                  <a:srgbClr val="000000"/>
                </a:solidFill>
                <a:effectLst/>
                <a:latin typeface="Open Sans"/>
              </a:rPr>
              <a:t>At last, select the most voted prediction result as the final prediction result</a:t>
            </a:r>
            <a:r>
              <a:rPr lang="en-US" b="0" i="0" dirty="0">
                <a:solidFill>
                  <a:srgbClr val="000000"/>
                </a:solidFill>
                <a:effectLst/>
                <a:latin typeface="Arial" panose="020B0604020202020204" pitchFamily="34" charset="0"/>
              </a:rPr>
              <a:t>.</a:t>
            </a:r>
          </a:p>
          <a:p>
            <a:pPr>
              <a:buClr>
                <a:schemeClr val="tx1"/>
              </a:buClr>
              <a:buSzPct val="100000"/>
              <a:buFont typeface="Wingdings" panose="05000000000000000000" pitchFamily="2" charset="2"/>
              <a:buChar char="Ø"/>
            </a:pPr>
            <a:endParaRPr lang="en-US" dirty="0">
              <a:solidFill>
                <a:srgbClr val="000000"/>
              </a:solidFill>
              <a:latin typeface="Arial" panose="020B0604020202020204" pitchFamily="34" charset="0"/>
            </a:endParaRPr>
          </a:p>
          <a:p>
            <a:pPr>
              <a:buClr>
                <a:schemeClr val="tx1"/>
              </a:buClr>
              <a:buSzPct val="100000"/>
              <a:buFont typeface="Wingdings" panose="05000000000000000000" pitchFamily="2" charset="2"/>
              <a:buChar char="Ø"/>
            </a:pPr>
            <a:endParaRPr lang="en-IN" b="1" dirty="0">
              <a:latin typeface="Open Sans"/>
            </a:endParaRPr>
          </a:p>
        </p:txBody>
      </p:sp>
    </p:spTree>
    <p:extLst>
      <p:ext uri="{BB962C8B-B14F-4D97-AF65-F5344CB8AC3E}">
        <p14:creationId xmlns:p14="http://schemas.microsoft.com/office/powerpoint/2010/main" val="34486246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712</TotalTime>
  <Words>1010</Words>
  <Application>Microsoft Office PowerPoint</Application>
  <PresentationFormat>Widescreen</PresentationFormat>
  <Paragraphs>89</Paragraphs>
  <Slides>12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Arial</vt:lpstr>
      <vt:lpstr>Century Gothic</vt:lpstr>
      <vt:lpstr>Google Sans</vt:lpstr>
      <vt:lpstr>Inter</vt:lpstr>
      <vt:lpstr>Lato</vt:lpstr>
      <vt:lpstr>Open Sans</vt:lpstr>
      <vt:lpstr>Roboto</vt:lpstr>
      <vt:lpstr>sohne</vt:lpstr>
      <vt:lpstr>Wingdings</vt:lpstr>
      <vt:lpstr>Wingdings 3</vt:lpstr>
      <vt:lpstr>Ion</vt:lpstr>
      <vt:lpstr>Random Forest Algorithm</vt:lpstr>
      <vt:lpstr>Table of contents</vt:lpstr>
      <vt:lpstr>Definition</vt:lpstr>
      <vt:lpstr>Diagram of Random Forest  </vt:lpstr>
      <vt:lpstr>Advantages of Random Forest  </vt:lpstr>
      <vt:lpstr>Disadvantages of Random Forests </vt:lpstr>
      <vt:lpstr>Difference Between </vt:lpstr>
      <vt:lpstr>Random forest algorithm  real-life example </vt:lpstr>
      <vt:lpstr>Working of Random Forest Algorithm </vt:lpstr>
      <vt:lpstr>Random forest algorithm applications </vt:lpstr>
      <vt:lpstr>PowerPoint Presentation</vt:lpstr>
      <vt:lpstr>Practical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DEEPAK KAURA</dc:creator>
  <cp:lastModifiedBy>DEEPAK KAURA</cp:lastModifiedBy>
  <cp:revision>134</cp:revision>
  <dcterms:created xsi:type="dcterms:W3CDTF">2020-12-14T12:33:45Z</dcterms:created>
  <dcterms:modified xsi:type="dcterms:W3CDTF">2020-12-16T08:59:07Z</dcterms:modified>
</cp:coreProperties>
</file>