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307"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3F4B8-4F65-4C98-948E-38EC5F1009F4}" type="datetimeFigureOut">
              <a:rPr lang="en-US" smtClean="0"/>
              <a:pPr/>
              <a:t>12-Aug-20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09FC1-CB56-4554-A16E-1AC943E9244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C3F4B8-4F65-4C98-948E-38EC5F1009F4}" type="datetimeFigureOut">
              <a:rPr lang="en-US" smtClean="0"/>
              <a:pPr/>
              <a:t>12-Aug-20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09FC1-CB56-4554-A16E-1AC943E9244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C3F4B8-4F65-4C98-948E-38EC5F1009F4}" type="datetimeFigureOut">
              <a:rPr lang="en-US" smtClean="0"/>
              <a:pPr/>
              <a:t>12-Aug-20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09FC1-CB56-4554-A16E-1AC943E9244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C3F4B8-4F65-4C98-948E-38EC5F1009F4}" type="datetimeFigureOut">
              <a:rPr lang="en-US" smtClean="0"/>
              <a:pPr/>
              <a:t>12-Aug-20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09FC1-CB56-4554-A16E-1AC943E9244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C3F4B8-4F65-4C98-948E-38EC5F1009F4}" type="datetimeFigureOut">
              <a:rPr lang="en-US" smtClean="0"/>
              <a:pPr/>
              <a:t>12-Aug-20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09FC1-CB56-4554-A16E-1AC943E9244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C3F4B8-4F65-4C98-948E-38EC5F1009F4}" type="datetimeFigureOut">
              <a:rPr lang="en-US" smtClean="0"/>
              <a:pPr/>
              <a:t>12-Aug-20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109FC1-CB56-4554-A16E-1AC943E9244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C3F4B8-4F65-4C98-948E-38EC5F1009F4}" type="datetimeFigureOut">
              <a:rPr lang="en-US" smtClean="0"/>
              <a:pPr/>
              <a:t>12-Aug-20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109FC1-CB56-4554-A16E-1AC943E9244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C3F4B8-4F65-4C98-948E-38EC5F1009F4}" type="datetimeFigureOut">
              <a:rPr lang="en-US" smtClean="0"/>
              <a:pPr/>
              <a:t>12-Aug-20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109FC1-CB56-4554-A16E-1AC943E9244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C3F4B8-4F65-4C98-948E-38EC5F1009F4}" type="datetimeFigureOut">
              <a:rPr lang="en-US" smtClean="0"/>
              <a:pPr/>
              <a:t>12-Aug-20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109FC1-CB56-4554-A16E-1AC943E9244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C3F4B8-4F65-4C98-948E-38EC5F1009F4}" type="datetimeFigureOut">
              <a:rPr lang="en-US" smtClean="0"/>
              <a:pPr/>
              <a:t>12-Aug-20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109FC1-CB56-4554-A16E-1AC943E9244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C3F4B8-4F65-4C98-948E-38EC5F1009F4}" type="datetimeFigureOut">
              <a:rPr lang="en-US" smtClean="0"/>
              <a:pPr/>
              <a:t>12-Aug-20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109FC1-CB56-4554-A16E-1AC943E9244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3F4B8-4F65-4C98-948E-38EC5F1009F4}" type="datetimeFigureOut">
              <a:rPr lang="en-US" smtClean="0"/>
              <a:pPr/>
              <a:t>12-Aug-20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109FC1-CB56-4554-A16E-1AC943E9244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20.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94955" y="1"/>
            <a:ext cx="5504260" cy="1136073"/>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52" name="TextBox 7"/>
          <p:cNvSpPr txBox="1">
            <a:spLocks noChangeArrowheads="1"/>
          </p:cNvSpPr>
          <p:nvPr/>
        </p:nvSpPr>
        <p:spPr bwMode="auto">
          <a:xfrm>
            <a:off x="1423231" y="179388"/>
            <a:ext cx="518160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a:r>
              <a:rPr lang="en-US" altLang="en-US" sz="4000" dirty="0" smtClean="0">
                <a:solidFill>
                  <a:srgbClr val="054772"/>
                </a:solidFill>
                <a:latin typeface="Arial" charset="0"/>
              </a:rPr>
              <a:t>Basics of </a:t>
            </a:r>
            <a:r>
              <a:rPr lang="en-US" altLang="en-US" sz="4000" dirty="0" err="1" smtClean="0">
                <a:solidFill>
                  <a:srgbClr val="054772"/>
                </a:solidFill>
                <a:latin typeface="Arial" charset="0"/>
              </a:rPr>
              <a:t>IoT</a:t>
            </a:r>
            <a:endParaRPr lang="en-US" altLang="en-US" sz="4000" dirty="0">
              <a:solidFill>
                <a:srgbClr val="054772"/>
              </a:solidFill>
              <a:latin typeface="Arial" charset="0"/>
            </a:endParaRPr>
          </a:p>
        </p:txBody>
      </p:sp>
      <p:sp>
        <p:nvSpPr>
          <p:cNvPr id="9" name="Rectangle 8"/>
          <p:cNvSpPr/>
          <p:nvPr/>
        </p:nvSpPr>
        <p:spPr>
          <a:xfrm>
            <a:off x="-9525" y="0"/>
            <a:ext cx="332185"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Rectangle 1"/>
          <p:cNvSpPr/>
          <p:nvPr/>
        </p:nvSpPr>
        <p:spPr>
          <a:xfrm>
            <a:off x="4419600" y="5903893"/>
            <a:ext cx="4724400" cy="954107"/>
          </a:xfrm>
          <a:prstGeom prst="rect">
            <a:avLst/>
          </a:prstGeom>
          <a:noFill/>
        </p:spPr>
        <p:txBody>
          <a:bodyPr wrap="square" lIns="91440" tIns="45720" rIns="91440" bIns="45720">
            <a:spAutoFit/>
          </a:bodyPr>
          <a:lstStyle/>
          <a:p>
            <a:pPr algn="ctr"/>
            <a:r>
              <a:rPr lang="en-US" sz="2000" b="1" cap="none" spc="0" dirty="0" smtClean="0">
                <a:ln w="0"/>
                <a:solidFill>
                  <a:schemeClr val="tx1"/>
                </a:solidFill>
                <a:effectLst>
                  <a:outerShdw blurRad="38100" dist="19050" dir="2700000" algn="tl" rotWithShape="0">
                    <a:schemeClr val="dk1">
                      <a:alpha val="40000"/>
                    </a:schemeClr>
                  </a:outerShdw>
                </a:effectLst>
              </a:rPr>
              <a:t>Prof. C.P. Gupta</a:t>
            </a:r>
            <a:endParaRPr lang="en-US" dirty="0" smtClean="0">
              <a:ln w="0"/>
              <a:effectLst>
                <a:outerShdw blurRad="38100" dist="19050" dir="2700000" algn="tl" rotWithShape="0">
                  <a:schemeClr val="dk1">
                    <a:alpha val="40000"/>
                  </a:schemeClr>
                </a:outerShdw>
              </a:effectLst>
            </a:endParaRPr>
          </a:p>
          <a:p>
            <a:pPr algn="ctr"/>
            <a:r>
              <a:rPr lang="en-US" b="0" cap="none" spc="0" dirty="0" smtClean="0">
                <a:ln w="0"/>
                <a:solidFill>
                  <a:schemeClr val="tx1"/>
                </a:solidFill>
                <a:effectLst>
                  <a:outerShdw blurRad="38100" dist="19050" dir="2700000" algn="tl" rotWithShape="0">
                    <a:schemeClr val="dk1">
                      <a:alpha val="40000"/>
                    </a:schemeClr>
                  </a:outerShdw>
                </a:effectLst>
              </a:rPr>
              <a:t>Department of Computer Sc. and Engineering, </a:t>
            </a:r>
          </a:p>
          <a:p>
            <a:pPr algn="ctr"/>
            <a:r>
              <a:rPr lang="en-US" dirty="0" smtClean="0">
                <a:ln w="0"/>
                <a:effectLst>
                  <a:outerShdw blurRad="38100" dist="19050" dir="2700000" algn="tl" rotWithShape="0">
                    <a:schemeClr val="dk1">
                      <a:alpha val="40000"/>
                    </a:schemeClr>
                  </a:outerShdw>
                </a:effectLst>
              </a:rPr>
              <a:t>Rajasthan Technical University, Kota</a:t>
            </a:r>
            <a:endParaRPr lang="en-US" b="0" cap="none" spc="0" dirty="0">
              <a:ln w="0"/>
              <a:solidFill>
                <a:schemeClr val="tx1"/>
              </a:solidFill>
              <a:effectLst>
                <a:outerShdw blurRad="38100" dist="19050" dir="2700000" algn="tl" rotWithShape="0">
                  <a:schemeClr val="dk1">
                    <a:alpha val="40000"/>
                  </a:schemeClr>
                </a:outerShdw>
              </a:effectLst>
            </a:endParaRPr>
          </a:p>
        </p:txBody>
      </p:sp>
      <p:pic>
        <p:nvPicPr>
          <p:cNvPr id="10" name="Picture 9"/>
          <p:cNvPicPr preferRelativeResize="0">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81259" y="1415984"/>
            <a:ext cx="7543800" cy="3786691"/>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Protocols…Network Layer</a:t>
            </a:r>
          </a:p>
        </p:txBody>
      </p:sp>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266700" y="1409700"/>
            <a:ext cx="8572500" cy="3447098"/>
          </a:xfrm>
          <a:prstGeom prst="rect">
            <a:avLst/>
          </a:prstGeom>
          <a:noFill/>
        </p:spPr>
        <p:txBody>
          <a:bodyPr wrap="square">
            <a:spAutoFit/>
          </a:bodyPr>
          <a:lstStyle/>
          <a:p>
            <a:pPr marL="457200" indent="-457200" fontAlgn="auto">
              <a:spcBef>
                <a:spcPts val="0"/>
              </a:spcBef>
              <a:spcAft>
                <a:spcPts val="1200"/>
              </a:spcAft>
              <a:buFont typeface="Arial" panose="020B0604020202020204" pitchFamily="34" charset="0"/>
              <a:buChar char="•"/>
              <a:defRPr/>
            </a:pPr>
            <a:r>
              <a:rPr lang="en-US" sz="2400" dirty="0">
                <a:latin typeface="+mn-lt"/>
                <a:cs typeface="+mn-cs"/>
              </a:rPr>
              <a:t>IPV4</a:t>
            </a:r>
          </a:p>
          <a:p>
            <a:pPr lvl="1" indent="-457200" fontAlgn="auto">
              <a:spcBef>
                <a:spcPts val="0"/>
              </a:spcBef>
              <a:spcAft>
                <a:spcPts val="1200"/>
              </a:spcAft>
              <a:buFont typeface="Arial" panose="020B0604020202020204" pitchFamily="34" charset="0"/>
              <a:buChar char="•"/>
              <a:defRPr/>
            </a:pPr>
            <a:r>
              <a:rPr lang="en-US" sz="2400" dirty="0" smtClean="0">
                <a:latin typeface="+mn-lt"/>
                <a:cs typeface="+mn-cs"/>
              </a:rPr>
              <a:t>IPV6</a:t>
            </a:r>
            <a:endParaRPr lang="en-US" sz="2400" dirty="0">
              <a:latin typeface="+mn-lt"/>
              <a:cs typeface="+mn-cs"/>
            </a:endParaRPr>
          </a:p>
          <a:p>
            <a:pPr marL="457200" lvl="2" indent="-457200" fontAlgn="auto">
              <a:spcBef>
                <a:spcPts val="0"/>
              </a:spcBef>
              <a:spcAft>
                <a:spcPts val="1200"/>
              </a:spcAft>
              <a:buFont typeface="Arial" panose="020B0604020202020204" pitchFamily="34" charset="0"/>
              <a:buChar char="•"/>
              <a:tabLst>
                <a:tab pos="457200" algn="l"/>
              </a:tabLst>
              <a:defRPr/>
            </a:pPr>
            <a:r>
              <a:rPr lang="en-US" sz="2400" dirty="0" smtClean="0">
                <a:latin typeface="+mn-lt"/>
                <a:cs typeface="+mn-cs"/>
              </a:rPr>
              <a:t>6LoWPAN </a:t>
            </a:r>
            <a:r>
              <a:rPr lang="en-US" sz="2400" dirty="0">
                <a:latin typeface="+mn-lt"/>
                <a:cs typeface="+mn-cs"/>
              </a:rPr>
              <a:t>(IPV6 over Low power Wireless Personal Area Network)</a:t>
            </a:r>
          </a:p>
          <a:p>
            <a:pPr marL="914400" lvl="3" indent="-457200" fontAlgn="auto">
              <a:spcBef>
                <a:spcPts val="0"/>
              </a:spcBef>
              <a:spcAft>
                <a:spcPts val="1200"/>
              </a:spcAft>
              <a:buFont typeface="Arial" panose="020B0604020202020204" pitchFamily="34" charset="0"/>
              <a:buChar char="•"/>
              <a:tabLst>
                <a:tab pos="457200" algn="l"/>
              </a:tabLst>
              <a:defRPr/>
            </a:pPr>
            <a:r>
              <a:rPr lang="en-US" sz="2400" dirty="0">
                <a:latin typeface="+mn-lt"/>
                <a:cs typeface="+mn-cs"/>
              </a:rPr>
              <a:t>Used for devices with limited processing capacity</a:t>
            </a:r>
          </a:p>
          <a:p>
            <a:pPr marL="914400" lvl="3" indent="-457200" fontAlgn="auto">
              <a:spcBef>
                <a:spcPts val="0"/>
              </a:spcBef>
              <a:spcAft>
                <a:spcPts val="1200"/>
              </a:spcAft>
              <a:buFont typeface="Arial" panose="020B0604020202020204" pitchFamily="34" charset="0"/>
              <a:buChar char="•"/>
              <a:tabLst>
                <a:tab pos="457200" algn="l"/>
              </a:tabLst>
              <a:defRPr/>
            </a:pPr>
            <a:r>
              <a:rPr lang="en-US" sz="2400" dirty="0">
                <a:latin typeface="+mn-lt"/>
                <a:cs typeface="+mn-cs"/>
              </a:rPr>
              <a:t>Operates in 2.4 </a:t>
            </a:r>
            <a:r>
              <a:rPr lang="en-US" sz="2400" dirty="0" smtClean="0">
                <a:latin typeface="+mn-lt"/>
                <a:cs typeface="+mn-cs"/>
              </a:rPr>
              <a:t>GHz</a:t>
            </a:r>
            <a:endParaRPr lang="en-US" sz="2400" dirty="0">
              <a:latin typeface="+mn-lt"/>
              <a:cs typeface="+mn-cs"/>
            </a:endParaRPr>
          </a:p>
          <a:p>
            <a:pPr marL="914400" lvl="3" indent="-457200" fontAlgn="auto">
              <a:spcBef>
                <a:spcPts val="0"/>
              </a:spcBef>
              <a:spcAft>
                <a:spcPts val="1200"/>
              </a:spcAft>
              <a:buFont typeface="Arial" panose="020B0604020202020204" pitchFamily="34" charset="0"/>
              <a:buChar char="•"/>
              <a:tabLst>
                <a:tab pos="457200" algn="l"/>
              </a:tabLst>
              <a:defRPr/>
            </a:pPr>
            <a:r>
              <a:rPr lang="en-US" sz="2400" dirty="0">
                <a:latin typeface="+mn-lt"/>
                <a:cs typeface="+mn-cs"/>
              </a:rPr>
              <a:t>Data Rates of </a:t>
            </a:r>
            <a:r>
              <a:rPr lang="en-US" sz="2400" dirty="0" smtClean="0">
                <a:latin typeface="+mn-lt"/>
                <a:cs typeface="+mn-cs"/>
              </a:rPr>
              <a:t>250Kb/s</a:t>
            </a:r>
            <a:endParaRPr lang="en-US" sz="2400" dirty="0">
              <a:latin typeface="+mn-lt"/>
              <a:cs typeface="+mn-cs"/>
            </a:endParaRPr>
          </a:p>
        </p:txBody>
      </p:sp>
      <p:sp>
        <p:nvSpPr>
          <p:cNvPr id="6" name="Slide Number Placeholder 5"/>
          <p:cNvSpPr>
            <a:spLocks noGrp="1"/>
          </p:cNvSpPr>
          <p:nvPr>
            <p:ph type="sldNum" sz="quarter" idx="12"/>
          </p:nvPr>
        </p:nvSpPr>
        <p:spPr/>
        <p:txBody>
          <a:bodyPr/>
          <a:lstStyle/>
          <a:p>
            <a:pPr>
              <a:defRPr/>
            </a:pPr>
            <a:fld id="{7F71B8CC-827C-4243-8E91-AB865FB68896}"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Protocols…Transport Layer</a:t>
            </a:r>
          </a:p>
        </p:txBody>
      </p:sp>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389" name="TextBox 7"/>
          <p:cNvSpPr txBox="1">
            <a:spLocks noChangeArrowheads="1"/>
          </p:cNvSpPr>
          <p:nvPr/>
        </p:nvSpPr>
        <p:spPr bwMode="auto">
          <a:xfrm>
            <a:off x="352425" y="2092325"/>
            <a:ext cx="8562976" cy="32008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spcAft>
                <a:spcPts val="1200"/>
              </a:spcAft>
              <a:buFont typeface="Arial" charset="0"/>
              <a:buChar char="•"/>
            </a:pPr>
            <a:r>
              <a:rPr lang="en-US" altLang="en-US" sz="3200" dirty="0" smtClean="0"/>
              <a:t>Provides </a:t>
            </a:r>
            <a:r>
              <a:rPr lang="en-US" altLang="en-US" sz="3200" dirty="0"/>
              <a:t>end-to-end message transfer capability independent of the underlying network</a:t>
            </a:r>
          </a:p>
          <a:p>
            <a:pPr>
              <a:spcAft>
                <a:spcPts val="1200"/>
              </a:spcAft>
              <a:buFont typeface="Arial" charset="0"/>
              <a:buChar char="•"/>
            </a:pPr>
            <a:r>
              <a:rPr lang="en-US" altLang="en-US" sz="3200" dirty="0"/>
              <a:t>It provides functions such as error control, segmentation, flow-control and congestion </a:t>
            </a:r>
            <a:r>
              <a:rPr lang="en-US" altLang="en-US" sz="3200" dirty="0" smtClean="0"/>
              <a:t>control</a:t>
            </a:r>
            <a:endParaRPr lang="en-US" altLang="en-US" sz="3200" dirty="0"/>
          </a:p>
        </p:txBody>
      </p:sp>
      <p:sp>
        <p:nvSpPr>
          <p:cNvPr id="6" name="Slide Number Placeholder 5"/>
          <p:cNvSpPr>
            <a:spLocks noGrp="1"/>
          </p:cNvSpPr>
          <p:nvPr>
            <p:ph type="sldNum" sz="quarter" idx="12"/>
          </p:nvPr>
        </p:nvSpPr>
        <p:spPr/>
        <p:txBody>
          <a:bodyPr/>
          <a:lstStyle/>
          <a:p>
            <a:pPr>
              <a:defRPr/>
            </a:pPr>
            <a:fld id="{7F71B8CC-827C-4243-8E91-AB865FB68896}"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Protocols…TCP </a:t>
            </a:r>
          </a:p>
        </p:txBody>
      </p:sp>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413" name="TextBox 7"/>
          <p:cNvSpPr txBox="1">
            <a:spLocks noChangeArrowheads="1"/>
          </p:cNvSpPr>
          <p:nvPr/>
        </p:nvSpPr>
        <p:spPr bwMode="auto">
          <a:xfrm>
            <a:off x="152400" y="1447800"/>
            <a:ext cx="5715000" cy="49090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spcAft>
                <a:spcPts val="600"/>
              </a:spcAft>
              <a:buFont typeface="Arial" charset="0"/>
              <a:buChar char="•"/>
            </a:pPr>
            <a:r>
              <a:rPr lang="en-US" altLang="en-US" sz="2400" dirty="0"/>
              <a:t>Transmission Control Protocol</a:t>
            </a:r>
          </a:p>
          <a:p>
            <a:pPr>
              <a:spcAft>
                <a:spcPts val="600"/>
              </a:spcAft>
              <a:buFont typeface="Arial" charset="0"/>
              <a:buChar char="•"/>
            </a:pPr>
            <a:r>
              <a:rPr lang="en-US" altLang="en-US" sz="2400" dirty="0"/>
              <a:t>Connection Oriented</a:t>
            </a:r>
          </a:p>
          <a:p>
            <a:pPr>
              <a:spcAft>
                <a:spcPts val="600"/>
              </a:spcAft>
              <a:buFont typeface="Arial" charset="0"/>
              <a:buChar char="•"/>
            </a:pPr>
            <a:r>
              <a:rPr lang="en-US" altLang="en-US" sz="2400" dirty="0"/>
              <a:t>Ensures Reliable transmission</a:t>
            </a:r>
          </a:p>
          <a:p>
            <a:pPr>
              <a:spcAft>
                <a:spcPts val="600"/>
              </a:spcAft>
              <a:buFont typeface="Arial" charset="0"/>
              <a:buChar char="•"/>
            </a:pPr>
            <a:r>
              <a:rPr lang="en-US" altLang="en-US" sz="2400" dirty="0"/>
              <a:t>Provides Error Detection Capability to ensure no </a:t>
            </a:r>
            <a:r>
              <a:rPr lang="en-US" altLang="en-US" sz="2400" dirty="0" smtClean="0"/>
              <a:t>duplicity </a:t>
            </a:r>
            <a:r>
              <a:rPr lang="en-US" altLang="en-US" sz="2400" dirty="0"/>
              <a:t>of packets and retransmit lost packets</a:t>
            </a:r>
          </a:p>
          <a:p>
            <a:pPr>
              <a:spcAft>
                <a:spcPts val="600"/>
              </a:spcAft>
              <a:buFont typeface="Arial" charset="0"/>
              <a:buChar char="•"/>
            </a:pPr>
            <a:r>
              <a:rPr lang="en-US" altLang="en-US" sz="2400" dirty="0"/>
              <a:t>Flow Control capability to ensure the sending data rate is not too high for the receiver process</a:t>
            </a:r>
          </a:p>
          <a:p>
            <a:pPr>
              <a:spcAft>
                <a:spcPts val="600"/>
              </a:spcAft>
              <a:buFont typeface="Arial" charset="0"/>
              <a:buChar char="•"/>
            </a:pPr>
            <a:r>
              <a:rPr lang="en-US" altLang="en-US" sz="2400" dirty="0"/>
              <a:t>Congestion control capability helps in avoiding congestion which leads to degradation of n/w performance</a:t>
            </a:r>
          </a:p>
        </p:txBody>
      </p:sp>
      <p:pic>
        <p:nvPicPr>
          <p:cNvPr id="17414" name="Picture 2" descr="Image result for UDP Protocol"/>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19800" y="1905000"/>
            <a:ext cx="2842022" cy="3035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pPr>
              <a:defRPr/>
            </a:pPr>
            <a:fld id="{7F71B8CC-827C-4243-8E91-AB865FB68896}"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Protocols…UDP </a:t>
            </a:r>
          </a:p>
        </p:txBody>
      </p:sp>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437" name="TextBox 7"/>
          <p:cNvSpPr txBox="1">
            <a:spLocks noChangeArrowheads="1"/>
          </p:cNvSpPr>
          <p:nvPr/>
        </p:nvSpPr>
        <p:spPr bwMode="auto">
          <a:xfrm>
            <a:off x="381000" y="2133600"/>
            <a:ext cx="5124450" cy="38010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spcAft>
                <a:spcPts val="600"/>
              </a:spcAft>
              <a:buFont typeface="Arial" charset="0"/>
              <a:buChar char="•"/>
            </a:pPr>
            <a:r>
              <a:rPr lang="en-US" altLang="en-US" sz="2400" dirty="0"/>
              <a:t>User Datagram Protocol</a:t>
            </a:r>
          </a:p>
          <a:p>
            <a:pPr>
              <a:spcAft>
                <a:spcPts val="600"/>
              </a:spcAft>
              <a:buFont typeface="Arial" charset="0"/>
              <a:buChar char="•"/>
            </a:pPr>
            <a:r>
              <a:rPr lang="en-US" altLang="en-US" sz="2400" dirty="0"/>
              <a:t>Connectionless </a:t>
            </a:r>
          </a:p>
          <a:p>
            <a:pPr>
              <a:spcAft>
                <a:spcPts val="600"/>
              </a:spcAft>
              <a:buFont typeface="Arial" charset="0"/>
              <a:buChar char="•"/>
            </a:pPr>
            <a:r>
              <a:rPr lang="en-US" altLang="en-US" sz="2400" dirty="0"/>
              <a:t>Does not ensures Reliable transmission</a:t>
            </a:r>
          </a:p>
          <a:p>
            <a:pPr>
              <a:spcAft>
                <a:spcPts val="600"/>
              </a:spcAft>
              <a:buFont typeface="Arial" charset="0"/>
              <a:buChar char="•"/>
            </a:pPr>
            <a:r>
              <a:rPr lang="en-US" altLang="en-US" sz="2400" dirty="0"/>
              <a:t>Does not do connection before transmitting</a:t>
            </a:r>
          </a:p>
          <a:p>
            <a:pPr>
              <a:spcAft>
                <a:spcPts val="600"/>
              </a:spcAft>
              <a:buFont typeface="Arial" charset="0"/>
              <a:buChar char="•"/>
            </a:pPr>
            <a:r>
              <a:rPr lang="en-US" altLang="en-US" sz="2400" dirty="0"/>
              <a:t>Does not provide proper ordering of messages</a:t>
            </a:r>
          </a:p>
          <a:p>
            <a:pPr>
              <a:spcAft>
                <a:spcPts val="600"/>
              </a:spcAft>
              <a:buFont typeface="Arial" charset="0"/>
              <a:buChar char="•"/>
            </a:pPr>
            <a:r>
              <a:rPr lang="en-US" altLang="en-US" sz="2400" dirty="0"/>
              <a:t>Transaction oriented and stateless</a:t>
            </a:r>
          </a:p>
        </p:txBody>
      </p:sp>
      <p:pic>
        <p:nvPicPr>
          <p:cNvPr id="18438" name="Picture 4" descr="Image result for UDP Protocol"/>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572125" y="2209800"/>
            <a:ext cx="3571875" cy="308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pPr>
              <a:defRPr/>
            </a:pPr>
            <a:fld id="{7F71B8CC-827C-4243-8E91-AB865FB68896}" type="slidenum">
              <a:rPr lang="en-US" smtClean="0"/>
              <a:pPr>
                <a:defRPr/>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fontScale="90000"/>
          </a:bodyPr>
          <a:lstStyle/>
          <a:p>
            <a:pPr fontAlgn="auto">
              <a:spcAft>
                <a:spcPts val="0"/>
              </a:spcAft>
              <a:defRPr/>
            </a:pPr>
            <a:r>
              <a:rPr lang="en-US" dirty="0" err="1" smtClean="0">
                <a:latin typeface="+mn-lt"/>
              </a:rPr>
              <a:t>IoT</a:t>
            </a:r>
            <a:r>
              <a:rPr lang="en-US" dirty="0" smtClean="0">
                <a:latin typeface="+mn-lt"/>
              </a:rPr>
              <a:t> Protocols…Application Layer…Hyper Transfer Protocol</a:t>
            </a:r>
          </a:p>
        </p:txBody>
      </p:sp>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61" name="TextBox 7"/>
          <p:cNvSpPr txBox="1">
            <a:spLocks noChangeArrowheads="1"/>
          </p:cNvSpPr>
          <p:nvPr/>
        </p:nvSpPr>
        <p:spPr bwMode="auto">
          <a:xfrm>
            <a:off x="266700" y="1612901"/>
            <a:ext cx="8439150" cy="4278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spcAft>
                <a:spcPts val="600"/>
              </a:spcAft>
              <a:buFont typeface="Arial" charset="0"/>
              <a:buChar char="•"/>
            </a:pPr>
            <a:r>
              <a:rPr lang="en-US" altLang="en-US" sz="2800" dirty="0"/>
              <a:t>Forms foundation of World Wide Web(WWW)</a:t>
            </a:r>
          </a:p>
          <a:p>
            <a:pPr>
              <a:spcAft>
                <a:spcPts val="600"/>
              </a:spcAft>
              <a:buFont typeface="Arial" charset="0"/>
              <a:buChar char="•"/>
            </a:pPr>
            <a:r>
              <a:rPr lang="en-US" altLang="en-US" sz="2800" dirty="0"/>
              <a:t>Includes commands such as GET,PUT, POST, HEAD, OPTIONS, TRACE..etc</a:t>
            </a:r>
          </a:p>
          <a:p>
            <a:pPr>
              <a:spcAft>
                <a:spcPts val="600"/>
              </a:spcAft>
              <a:buFont typeface="Arial" charset="0"/>
              <a:buChar char="•"/>
            </a:pPr>
            <a:r>
              <a:rPr lang="en-US" altLang="en-US" sz="2800" dirty="0"/>
              <a:t>Follows a request-response model</a:t>
            </a:r>
          </a:p>
          <a:p>
            <a:pPr>
              <a:spcAft>
                <a:spcPts val="600"/>
              </a:spcAft>
              <a:buFont typeface="Arial" charset="0"/>
              <a:buChar char="•"/>
            </a:pPr>
            <a:r>
              <a:rPr lang="en-US" altLang="en-US" sz="2800" dirty="0"/>
              <a:t>Uses Universal Resource Identifiers(URIs) to identify HTTP resources</a:t>
            </a:r>
          </a:p>
          <a:p>
            <a:pPr>
              <a:lnSpc>
                <a:spcPct val="150000"/>
              </a:lnSpc>
              <a:buFont typeface="Arial" charset="0"/>
              <a:buChar char="•"/>
            </a:pPr>
            <a:endParaRPr lang="en-US" altLang="en-US" sz="2800" dirty="0"/>
          </a:p>
          <a:p>
            <a:pPr>
              <a:lnSpc>
                <a:spcPct val="150000"/>
              </a:lnSpc>
              <a:buFont typeface="Arial" charset="0"/>
              <a:buChar char="•"/>
            </a:pPr>
            <a:endParaRPr lang="en-US" altLang="en-US" sz="2800" dirty="0"/>
          </a:p>
        </p:txBody>
      </p:sp>
      <p:sp>
        <p:nvSpPr>
          <p:cNvPr id="19462" name="AutoShape 4" descr="Image result for HTTP"/>
          <p:cNvSpPr>
            <a:spLocks noChangeAspect="1" noChangeArrowheads="1"/>
          </p:cNvSpPr>
          <p:nvPr/>
        </p:nvSpPr>
        <p:spPr bwMode="auto">
          <a:xfrm>
            <a:off x="116681" y="-144463"/>
            <a:ext cx="228600" cy="3048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p>
        </p:txBody>
      </p:sp>
      <p:pic>
        <p:nvPicPr>
          <p:cNvPr id="19463"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429000" y="4572000"/>
            <a:ext cx="1850231" cy="18573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Slide Number Placeholder 7"/>
          <p:cNvSpPr>
            <a:spLocks noGrp="1"/>
          </p:cNvSpPr>
          <p:nvPr>
            <p:ph type="sldNum" sz="quarter" idx="12"/>
          </p:nvPr>
        </p:nvSpPr>
        <p:spPr/>
        <p:txBody>
          <a:bodyPr/>
          <a:lstStyle/>
          <a:p>
            <a:pPr>
              <a:defRPr/>
            </a:pPr>
            <a:fld id="{7F71B8CC-827C-4243-8E91-AB865FB68896}"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fontScale="90000"/>
          </a:bodyPr>
          <a:lstStyle/>
          <a:p>
            <a:pPr fontAlgn="auto">
              <a:spcAft>
                <a:spcPts val="0"/>
              </a:spcAft>
              <a:defRPr/>
            </a:pPr>
            <a:r>
              <a:rPr lang="en-US" dirty="0" err="1" smtClean="0">
                <a:latin typeface="+mn-lt"/>
              </a:rPr>
              <a:t>IoT</a:t>
            </a:r>
            <a:r>
              <a:rPr lang="en-US" dirty="0" smtClean="0">
                <a:latin typeface="+mn-lt"/>
              </a:rPr>
              <a:t> Protocols…Application Layer…</a:t>
            </a:r>
            <a:r>
              <a:rPr lang="en-US" dirty="0" err="1" smtClean="0">
                <a:latin typeface="+mn-lt"/>
              </a:rPr>
              <a:t>CoAP</a:t>
            </a:r>
            <a:endParaRPr lang="en-US" dirty="0" smtClean="0">
              <a:latin typeface="+mn-lt"/>
            </a:endParaRPr>
          </a:p>
        </p:txBody>
      </p:sp>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485" name="TextBox 7"/>
          <p:cNvSpPr txBox="1">
            <a:spLocks noChangeArrowheads="1"/>
          </p:cNvSpPr>
          <p:nvPr/>
        </p:nvSpPr>
        <p:spPr bwMode="auto">
          <a:xfrm>
            <a:off x="228600" y="1447800"/>
            <a:ext cx="6400800" cy="5909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buFont typeface="Arial" charset="0"/>
              <a:buChar char="•"/>
            </a:pPr>
            <a:r>
              <a:rPr lang="en-US" altLang="en-US" sz="2800" dirty="0"/>
              <a:t>Constrained Application Protocol</a:t>
            </a:r>
          </a:p>
          <a:p>
            <a:pPr>
              <a:buFont typeface="Arial" charset="0"/>
              <a:buChar char="•"/>
            </a:pPr>
            <a:r>
              <a:rPr lang="en-US" altLang="en-US" sz="2800" dirty="0"/>
              <a:t>Used for Machine to machine (M2M) applications meant for constrained devices and n/</a:t>
            </a:r>
            <a:r>
              <a:rPr lang="en-US" altLang="en-US" sz="2800" dirty="0" err="1"/>
              <a:t>w’s</a:t>
            </a:r>
            <a:endParaRPr lang="en-US" altLang="en-US" sz="2800" dirty="0"/>
          </a:p>
          <a:p>
            <a:pPr>
              <a:buFont typeface="Arial" charset="0"/>
              <a:buChar char="•"/>
            </a:pPr>
            <a:r>
              <a:rPr lang="en-US" altLang="en-US" sz="2800" dirty="0"/>
              <a:t>Web transfer protocol for </a:t>
            </a:r>
            <a:r>
              <a:rPr lang="en-US" altLang="en-US" sz="2800" dirty="0" err="1"/>
              <a:t>IoT</a:t>
            </a:r>
            <a:r>
              <a:rPr lang="en-US" altLang="en-US" sz="2800" dirty="0"/>
              <a:t> and uses </a:t>
            </a:r>
            <a:r>
              <a:rPr lang="en-US" altLang="en-US" sz="2800" dirty="0" smtClean="0"/>
              <a:t>request-response </a:t>
            </a:r>
            <a:r>
              <a:rPr lang="en-US" altLang="en-US" sz="2800" dirty="0"/>
              <a:t>model</a:t>
            </a:r>
          </a:p>
          <a:p>
            <a:pPr>
              <a:buFont typeface="Arial" charset="0"/>
              <a:buChar char="•"/>
            </a:pPr>
            <a:r>
              <a:rPr lang="en-US" altLang="en-US" sz="2800" dirty="0"/>
              <a:t>Uses client –server architecture </a:t>
            </a:r>
          </a:p>
          <a:p>
            <a:pPr>
              <a:buFont typeface="Arial" charset="0"/>
              <a:buChar char="•"/>
            </a:pPr>
            <a:r>
              <a:rPr lang="en-US" altLang="en-US" sz="2800" dirty="0"/>
              <a:t>Supports methods such as GET,POST, PUT and DELETE</a:t>
            </a:r>
          </a:p>
          <a:p>
            <a:pPr>
              <a:lnSpc>
                <a:spcPct val="150000"/>
              </a:lnSpc>
              <a:buFont typeface="Arial" charset="0"/>
              <a:buChar char="•"/>
            </a:pPr>
            <a:endParaRPr lang="en-US" altLang="en-US" sz="2800" dirty="0"/>
          </a:p>
          <a:p>
            <a:pPr>
              <a:lnSpc>
                <a:spcPct val="150000"/>
              </a:lnSpc>
              <a:buFont typeface="Arial" charset="0"/>
              <a:buChar char="•"/>
            </a:pPr>
            <a:endParaRPr lang="en-US" altLang="en-US" sz="2800" dirty="0"/>
          </a:p>
          <a:p>
            <a:pPr>
              <a:lnSpc>
                <a:spcPct val="150000"/>
              </a:lnSpc>
              <a:buFont typeface="Arial" charset="0"/>
              <a:buChar char="•"/>
            </a:pPr>
            <a:endParaRPr lang="en-US" altLang="en-US" sz="2800" dirty="0"/>
          </a:p>
        </p:txBody>
      </p:sp>
      <p:sp>
        <p:nvSpPr>
          <p:cNvPr id="20486" name="AutoShape 4" descr="Image result for HTTP"/>
          <p:cNvSpPr>
            <a:spLocks noChangeAspect="1" noChangeArrowheads="1"/>
          </p:cNvSpPr>
          <p:nvPr/>
        </p:nvSpPr>
        <p:spPr bwMode="auto">
          <a:xfrm>
            <a:off x="116681" y="-144463"/>
            <a:ext cx="228600" cy="3048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p>
        </p:txBody>
      </p:sp>
      <p:pic>
        <p:nvPicPr>
          <p:cNvPr id="20487" name="Picture 4" descr="Image result for CoAP"/>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918079" y="2008280"/>
            <a:ext cx="2135981" cy="290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pPr>
              <a:defRPr/>
            </a:pPr>
            <a:fld id="{7F71B8CC-827C-4243-8E91-AB865FB68896}"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fontScale="90000"/>
          </a:bodyPr>
          <a:lstStyle/>
          <a:p>
            <a:pPr fontAlgn="auto">
              <a:spcAft>
                <a:spcPts val="0"/>
              </a:spcAft>
              <a:defRPr/>
            </a:pPr>
            <a:r>
              <a:rPr lang="en-US" dirty="0" err="1" smtClean="0">
                <a:latin typeface="+mn-lt"/>
              </a:rPr>
              <a:t>IoT</a:t>
            </a:r>
            <a:r>
              <a:rPr lang="en-US" dirty="0" smtClean="0">
                <a:latin typeface="+mn-lt"/>
              </a:rPr>
              <a:t> Protocols…Application Layer…</a:t>
            </a:r>
            <a:r>
              <a:rPr lang="en-US" dirty="0" err="1" smtClean="0">
                <a:latin typeface="+mn-lt"/>
              </a:rPr>
              <a:t>WebSocket</a:t>
            </a:r>
            <a:endParaRPr lang="en-US" dirty="0" smtClean="0">
              <a:latin typeface="+mn-lt"/>
            </a:endParaRPr>
          </a:p>
        </p:txBody>
      </p:sp>
      <p:sp>
        <p:nvSpPr>
          <p:cNvPr id="21509" name="TextBox 7"/>
          <p:cNvSpPr txBox="1">
            <a:spLocks noChangeArrowheads="1"/>
          </p:cNvSpPr>
          <p:nvPr/>
        </p:nvSpPr>
        <p:spPr bwMode="auto">
          <a:xfrm>
            <a:off x="304800" y="1828800"/>
            <a:ext cx="8610600" cy="1815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buFont typeface="Arial" charset="0"/>
              <a:buChar char="•"/>
            </a:pPr>
            <a:r>
              <a:rPr lang="en-US" altLang="en-US" sz="2800" dirty="0"/>
              <a:t>Allows full-duplex communication over single socket</a:t>
            </a:r>
          </a:p>
          <a:p>
            <a:pPr>
              <a:buFont typeface="Arial" charset="0"/>
              <a:buChar char="•"/>
            </a:pPr>
            <a:r>
              <a:rPr lang="en-US" altLang="en-US" sz="2800" dirty="0"/>
              <a:t>Based on TCP</a:t>
            </a:r>
          </a:p>
          <a:p>
            <a:pPr>
              <a:buFont typeface="Arial" charset="0"/>
              <a:buChar char="•"/>
            </a:pPr>
            <a:r>
              <a:rPr lang="en-US" altLang="en-US" sz="2800" dirty="0"/>
              <a:t>Client can be a browser, </a:t>
            </a:r>
            <a:r>
              <a:rPr lang="en-US" altLang="en-US" sz="2800" dirty="0" err="1"/>
              <a:t>IoT</a:t>
            </a:r>
            <a:r>
              <a:rPr lang="en-US" altLang="en-US" sz="2800" dirty="0"/>
              <a:t> device or mobile application</a:t>
            </a:r>
          </a:p>
        </p:txBody>
      </p:sp>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511" name="AutoShape 4" descr="Image result for HTTP"/>
          <p:cNvSpPr>
            <a:spLocks noChangeAspect="1" noChangeArrowheads="1"/>
          </p:cNvSpPr>
          <p:nvPr/>
        </p:nvSpPr>
        <p:spPr bwMode="auto">
          <a:xfrm>
            <a:off x="116681" y="-144463"/>
            <a:ext cx="228600" cy="3048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p>
        </p:txBody>
      </p:sp>
      <p:sp>
        <p:nvSpPr>
          <p:cNvPr id="11" name="Slide Number Placeholder 10"/>
          <p:cNvSpPr>
            <a:spLocks noGrp="1"/>
          </p:cNvSpPr>
          <p:nvPr>
            <p:ph type="sldNum" sz="quarter" idx="12"/>
          </p:nvPr>
        </p:nvSpPr>
        <p:spPr/>
        <p:txBody>
          <a:bodyPr/>
          <a:lstStyle/>
          <a:p>
            <a:pPr>
              <a:defRPr/>
            </a:pPr>
            <a:fld id="{7F71B8CC-827C-4243-8E91-AB865FB68896}"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511" name="AutoShape 4" descr="Image result for HTTP"/>
          <p:cNvSpPr>
            <a:spLocks noChangeAspect="1" noChangeArrowheads="1"/>
          </p:cNvSpPr>
          <p:nvPr/>
        </p:nvSpPr>
        <p:spPr bwMode="auto">
          <a:xfrm>
            <a:off x="116681" y="-144463"/>
            <a:ext cx="228600" cy="3048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p>
        </p:txBody>
      </p:sp>
      <p:grpSp>
        <p:nvGrpSpPr>
          <p:cNvPr id="13" name="Group 12"/>
          <p:cNvGrpSpPr/>
          <p:nvPr/>
        </p:nvGrpSpPr>
        <p:grpSpPr>
          <a:xfrm>
            <a:off x="216111" y="367261"/>
            <a:ext cx="8699290" cy="1309140"/>
            <a:chOff x="33338" y="3321051"/>
            <a:chExt cx="9077325" cy="1419225"/>
          </a:xfrm>
        </p:grpSpPr>
        <p:sp>
          <p:nvSpPr>
            <p:cNvPr id="9" name="Rectangle 8"/>
            <p:cNvSpPr/>
            <p:nvPr/>
          </p:nvSpPr>
          <p:spPr>
            <a:xfrm>
              <a:off x="33338" y="3321051"/>
              <a:ext cx="9077325"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itle 1"/>
            <p:cNvSpPr txBox="1">
              <a:spLocks/>
            </p:cNvSpPr>
            <p:nvPr/>
          </p:nvSpPr>
          <p:spPr>
            <a:xfrm>
              <a:off x="46370" y="3334791"/>
              <a:ext cx="9064291" cy="972590"/>
            </a:xfrm>
            <a:prstGeom prst="rect">
              <a:avLst/>
            </a:prstGeom>
          </p:spPr>
          <p:txBody>
            <a:bodyPr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dirty="0" err="1" smtClean="0">
                  <a:latin typeface="+mn-lt"/>
                </a:rPr>
                <a:t>IoT</a:t>
              </a:r>
              <a:r>
                <a:rPr lang="en-US" dirty="0" smtClean="0">
                  <a:latin typeface="+mn-lt"/>
                </a:rPr>
                <a:t> Protocols…Application Layer…MQTT</a:t>
              </a:r>
            </a:p>
          </p:txBody>
        </p:sp>
      </p:grpSp>
      <p:sp>
        <p:nvSpPr>
          <p:cNvPr id="21513" name="TextBox 10"/>
          <p:cNvSpPr txBox="1">
            <a:spLocks noChangeArrowheads="1"/>
          </p:cNvSpPr>
          <p:nvPr/>
        </p:nvSpPr>
        <p:spPr bwMode="auto">
          <a:xfrm>
            <a:off x="228600" y="1752600"/>
            <a:ext cx="8439150" cy="2677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buFont typeface="Arial" charset="0"/>
              <a:buChar char="•"/>
            </a:pPr>
            <a:r>
              <a:rPr lang="en-US" altLang="en-US" sz="2800" dirty="0"/>
              <a:t>Message Queue Telemetry Transport , light-weight messaging protocol</a:t>
            </a:r>
          </a:p>
          <a:p>
            <a:pPr>
              <a:buFont typeface="Arial" charset="0"/>
              <a:buChar char="•"/>
            </a:pPr>
            <a:r>
              <a:rPr lang="en-US" altLang="en-US" sz="2800" dirty="0"/>
              <a:t>Based on publish-subscribe model</a:t>
            </a:r>
          </a:p>
          <a:p>
            <a:pPr>
              <a:buFont typeface="Arial" charset="0"/>
              <a:buChar char="•"/>
            </a:pPr>
            <a:r>
              <a:rPr lang="en-US" altLang="en-US" sz="2800" dirty="0"/>
              <a:t>Well suited for constrained environments where devices have limited processing, low memory and n/w </a:t>
            </a:r>
            <a:r>
              <a:rPr lang="en-US" altLang="en-US" sz="2800" dirty="0" err="1"/>
              <a:t>bandwith</a:t>
            </a:r>
            <a:r>
              <a:rPr lang="en-US" altLang="en-US" sz="2800" dirty="0"/>
              <a:t> requirement </a:t>
            </a:r>
          </a:p>
        </p:txBody>
      </p:sp>
      <p:sp>
        <p:nvSpPr>
          <p:cNvPr id="11" name="Slide Number Placeholder 10"/>
          <p:cNvSpPr>
            <a:spLocks noGrp="1"/>
          </p:cNvSpPr>
          <p:nvPr>
            <p:ph type="sldNum" sz="quarter" idx="12"/>
          </p:nvPr>
        </p:nvSpPr>
        <p:spPr/>
        <p:txBody>
          <a:bodyPr/>
          <a:lstStyle/>
          <a:p>
            <a:pPr>
              <a:defRPr/>
            </a:pPr>
            <a:fld id="{7F71B8CC-827C-4243-8E91-AB865FB68896}"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fontScale="90000"/>
          </a:bodyPr>
          <a:lstStyle/>
          <a:p>
            <a:pPr fontAlgn="auto">
              <a:spcAft>
                <a:spcPts val="0"/>
              </a:spcAft>
              <a:defRPr/>
            </a:pPr>
            <a:r>
              <a:rPr lang="en-US" dirty="0" err="1" smtClean="0">
                <a:latin typeface="+mn-lt"/>
              </a:rPr>
              <a:t>IoT</a:t>
            </a:r>
            <a:r>
              <a:rPr lang="en-US" dirty="0" smtClean="0">
                <a:latin typeface="+mn-lt"/>
              </a:rPr>
              <a:t> Protocols…Application Layer…XMPP</a:t>
            </a:r>
          </a:p>
        </p:txBody>
      </p:sp>
      <p:sp>
        <p:nvSpPr>
          <p:cNvPr id="22532" name="TextBox 7"/>
          <p:cNvSpPr txBox="1">
            <a:spLocks noChangeArrowheads="1"/>
          </p:cNvSpPr>
          <p:nvPr/>
        </p:nvSpPr>
        <p:spPr bwMode="auto">
          <a:xfrm>
            <a:off x="230981" y="1616075"/>
            <a:ext cx="8439150" cy="31085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buFont typeface="Arial" charset="0"/>
              <a:buChar char="•"/>
            </a:pPr>
            <a:r>
              <a:rPr lang="en-US" altLang="en-US" sz="2800" dirty="0"/>
              <a:t>Extensible messaging and presence protocol</a:t>
            </a:r>
          </a:p>
          <a:p>
            <a:pPr>
              <a:buFont typeface="Arial" charset="0"/>
              <a:buChar char="•"/>
            </a:pPr>
            <a:r>
              <a:rPr lang="en-US" altLang="en-US" sz="2800" dirty="0"/>
              <a:t>For Real time communication and streaming XML data between n/w entities</a:t>
            </a:r>
          </a:p>
          <a:p>
            <a:pPr>
              <a:buFont typeface="Arial" charset="0"/>
              <a:buChar char="•"/>
            </a:pPr>
            <a:r>
              <a:rPr lang="en-US" altLang="en-US" sz="2800" dirty="0"/>
              <a:t>Used for Applications such as Multi-party chat and voice/video calls.</a:t>
            </a:r>
          </a:p>
          <a:p>
            <a:pPr>
              <a:buFont typeface="Arial" charset="0"/>
              <a:buChar char="•"/>
            </a:pPr>
            <a:r>
              <a:rPr lang="en-US" altLang="en-US" sz="2800" dirty="0"/>
              <a:t>Decentralized protocol and uses client server architecture</a:t>
            </a:r>
            <a:r>
              <a:rPr lang="en-US" altLang="en-US" sz="2800" dirty="0" smtClean="0"/>
              <a:t>.</a:t>
            </a:r>
            <a:endParaRPr lang="en-US" altLang="en-US" sz="2800" dirty="0"/>
          </a:p>
        </p:txBody>
      </p:sp>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34" name="AutoShape 4" descr="Image result for HTTP"/>
          <p:cNvSpPr>
            <a:spLocks noChangeAspect="1" noChangeArrowheads="1"/>
          </p:cNvSpPr>
          <p:nvPr/>
        </p:nvSpPr>
        <p:spPr bwMode="auto">
          <a:xfrm>
            <a:off x="116681" y="-144463"/>
            <a:ext cx="228600" cy="3048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p>
        </p:txBody>
      </p:sp>
      <p:sp>
        <p:nvSpPr>
          <p:cNvPr id="8" name="Slide Number Placeholder 7"/>
          <p:cNvSpPr>
            <a:spLocks noGrp="1"/>
          </p:cNvSpPr>
          <p:nvPr>
            <p:ph type="sldNum" sz="quarter" idx="12"/>
          </p:nvPr>
        </p:nvSpPr>
        <p:spPr/>
        <p:txBody>
          <a:bodyPr/>
          <a:lstStyle/>
          <a:p>
            <a:pPr>
              <a:defRPr/>
            </a:pPr>
            <a:fld id="{7F71B8CC-827C-4243-8E91-AB865FB68896}"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fontScale="90000"/>
          </a:bodyPr>
          <a:lstStyle/>
          <a:p>
            <a:pPr fontAlgn="auto">
              <a:spcAft>
                <a:spcPts val="0"/>
              </a:spcAft>
              <a:defRPr/>
            </a:pPr>
            <a:r>
              <a:rPr lang="en-US" dirty="0" err="1" smtClean="0">
                <a:latin typeface="+mn-lt"/>
              </a:rPr>
              <a:t>IoT</a:t>
            </a:r>
            <a:r>
              <a:rPr lang="en-US" dirty="0" smtClean="0">
                <a:latin typeface="+mn-lt"/>
              </a:rPr>
              <a:t> Protocols…Application Layer…DDS</a:t>
            </a:r>
          </a:p>
        </p:txBody>
      </p:sp>
      <p:sp>
        <p:nvSpPr>
          <p:cNvPr id="23556" name="TextBox 7"/>
          <p:cNvSpPr txBox="1">
            <a:spLocks noChangeArrowheads="1"/>
          </p:cNvSpPr>
          <p:nvPr/>
        </p:nvSpPr>
        <p:spPr bwMode="auto">
          <a:xfrm>
            <a:off x="230981" y="1616075"/>
            <a:ext cx="8439150" cy="31085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buFont typeface="Arial" charset="0"/>
              <a:buChar char="•"/>
            </a:pPr>
            <a:r>
              <a:rPr lang="en-US" altLang="en-US" sz="2800" dirty="0"/>
              <a:t>Data Distribution service is a data-centric middleware standard for device-to-device or machine-to-machine communication.</a:t>
            </a:r>
          </a:p>
          <a:p>
            <a:pPr>
              <a:buFont typeface="Arial" charset="0"/>
              <a:buChar char="•"/>
            </a:pPr>
            <a:r>
              <a:rPr lang="en-US" altLang="en-US" sz="2800" dirty="0"/>
              <a:t>Publish subscribe model where publishers create topics to which subscribers can use.</a:t>
            </a:r>
          </a:p>
          <a:p>
            <a:pPr>
              <a:buFont typeface="Arial" charset="0"/>
              <a:buChar char="•"/>
            </a:pPr>
            <a:r>
              <a:rPr lang="en-US" altLang="en-US" sz="2800" dirty="0"/>
              <a:t>Provides Quality-of-service control and configurable reliability</a:t>
            </a:r>
            <a:r>
              <a:rPr lang="en-US" altLang="en-US" sz="2800" dirty="0" smtClean="0"/>
              <a:t>.</a:t>
            </a:r>
            <a:endParaRPr lang="en-US" altLang="en-US" sz="2800" dirty="0"/>
          </a:p>
        </p:txBody>
      </p:sp>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58" name="AutoShape 4" descr="Image result for HTTP"/>
          <p:cNvSpPr>
            <a:spLocks noChangeAspect="1" noChangeArrowheads="1"/>
          </p:cNvSpPr>
          <p:nvPr/>
        </p:nvSpPr>
        <p:spPr bwMode="auto">
          <a:xfrm>
            <a:off x="116681" y="-144463"/>
            <a:ext cx="228600" cy="3048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p>
        </p:txBody>
      </p:sp>
      <p:sp>
        <p:nvSpPr>
          <p:cNvPr id="8" name="Slide Number Placeholder 7"/>
          <p:cNvSpPr>
            <a:spLocks noGrp="1"/>
          </p:cNvSpPr>
          <p:nvPr>
            <p:ph type="sldNum" sz="quarter" idx="12"/>
          </p:nvPr>
        </p:nvSpPr>
        <p:spPr/>
        <p:txBody>
          <a:bodyPr/>
          <a:lstStyle/>
          <a:p>
            <a:pPr>
              <a:defRPr/>
            </a:pPr>
            <a:fld id="{7F71B8CC-827C-4243-8E91-AB865FB68896}"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fontScale="90000"/>
          </a:bodyPr>
          <a:lstStyle/>
          <a:p>
            <a:pPr fontAlgn="auto">
              <a:spcAft>
                <a:spcPts val="0"/>
              </a:spcAft>
              <a:defRPr/>
            </a:pPr>
            <a:r>
              <a:rPr lang="en-US" dirty="0" smtClean="0">
                <a:latin typeface="+mn-lt"/>
              </a:rPr>
              <a:t>Generic Block Diagram of an </a:t>
            </a:r>
            <a:r>
              <a:rPr lang="en-US" dirty="0" err="1" smtClean="0">
                <a:latin typeface="+mn-lt"/>
              </a:rPr>
              <a:t>IoT</a:t>
            </a:r>
            <a:r>
              <a:rPr lang="en-US" dirty="0" smtClean="0">
                <a:latin typeface="+mn-lt"/>
              </a:rPr>
              <a:t> Device</a:t>
            </a:r>
          </a:p>
        </p:txBody>
      </p:sp>
      <p:sp>
        <p:nvSpPr>
          <p:cNvPr id="7172" name="Content Placeholder 2"/>
          <p:cNvSpPr>
            <a:spLocks noGrp="1"/>
          </p:cNvSpPr>
          <p:nvPr>
            <p:ph idx="1"/>
          </p:nvPr>
        </p:nvSpPr>
        <p:spPr>
          <a:xfrm>
            <a:off x="628650" y="1825626"/>
            <a:ext cx="3676650" cy="4371975"/>
          </a:xfrm>
        </p:spPr>
        <p:txBody>
          <a:bodyPr>
            <a:normAutofit fontScale="77500" lnSpcReduction="20000"/>
          </a:bodyPr>
          <a:lstStyle/>
          <a:p>
            <a:r>
              <a:rPr lang="en-US" altLang="en-US" smtClean="0"/>
              <a:t>An IoT device may consist of several interfaces for connections to other devices, both wired and wireless. </a:t>
            </a:r>
          </a:p>
          <a:p>
            <a:pPr lvl="1"/>
            <a:r>
              <a:rPr lang="en-US" altLang="en-US" smtClean="0"/>
              <a:t>I/O interfaces for sensors</a:t>
            </a:r>
          </a:p>
          <a:p>
            <a:pPr lvl="1"/>
            <a:r>
              <a:rPr lang="en-US" altLang="en-US" smtClean="0"/>
              <a:t>Interfaces for internet connectivity</a:t>
            </a:r>
          </a:p>
          <a:p>
            <a:pPr lvl="1"/>
            <a:r>
              <a:rPr lang="en-US" altLang="en-US" smtClean="0"/>
              <a:t>Memory and storage interfaces</a:t>
            </a:r>
          </a:p>
          <a:p>
            <a:pPr lvl="1"/>
            <a:r>
              <a:rPr lang="en-US" altLang="en-US" smtClean="0"/>
              <a:t>Audio/video interfaces</a:t>
            </a:r>
          </a:p>
        </p:txBody>
      </p:sp>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1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381500" y="2063751"/>
            <a:ext cx="4588669" cy="312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Slide Number Placeholder 10"/>
          <p:cNvSpPr>
            <a:spLocks noGrp="1"/>
          </p:cNvSpPr>
          <p:nvPr>
            <p:ph type="sldNum" sz="quarter" idx="12"/>
          </p:nvPr>
        </p:nvSpPr>
        <p:spPr/>
        <p:txBody>
          <a:bodyPr/>
          <a:lstStyle/>
          <a:p>
            <a:pPr>
              <a:defRPr/>
            </a:pPr>
            <a:fld id="{7F71B8CC-827C-4243-8E91-AB865FB68896}"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fontScale="90000"/>
          </a:bodyPr>
          <a:lstStyle/>
          <a:p>
            <a:pPr fontAlgn="auto">
              <a:spcAft>
                <a:spcPts val="0"/>
              </a:spcAft>
              <a:defRPr/>
            </a:pPr>
            <a:r>
              <a:rPr lang="en-US" dirty="0" err="1" smtClean="0">
                <a:latin typeface="+mn-lt"/>
              </a:rPr>
              <a:t>IoT</a:t>
            </a:r>
            <a:r>
              <a:rPr lang="en-US" dirty="0" smtClean="0">
                <a:latin typeface="+mn-lt"/>
              </a:rPr>
              <a:t> Protocols…Application Layer…AMQP</a:t>
            </a:r>
          </a:p>
        </p:txBody>
      </p:sp>
      <p:sp>
        <p:nvSpPr>
          <p:cNvPr id="24580" name="TextBox 7"/>
          <p:cNvSpPr txBox="1">
            <a:spLocks noChangeArrowheads="1"/>
          </p:cNvSpPr>
          <p:nvPr/>
        </p:nvSpPr>
        <p:spPr bwMode="auto">
          <a:xfrm>
            <a:off x="230981" y="1616075"/>
            <a:ext cx="8439150" cy="32624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spcAft>
                <a:spcPts val="600"/>
              </a:spcAft>
              <a:buFont typeface="Arial" charset="0"/>
              <a:buChar char="•"/>
            </a:pPr>
            <a:r>
              <a:rPr lang="en-US" altLang="en-US" sz="2800" dirty="0"/>
              <a:t>Advanced Messaging Queuing Protocol used for business messaging.</a:t>
            </a:r>
          </a:p>
          <a:p>
            <a:pPr>
              <a:spcAft>
                <a:spcPts val="600"/>
              </a:spcAft>
              <a:buFont typeface="Arial" charset="0"/>
              <a:buChar char="•"/>
            </a:pPr>
            <a:r>
              <a:rPr lang="en-US" altLang="en-US" sz="2800" dirty="0"/>
              <a:t>Supports both point-to-point and publisher/subscriber models, routing and queuing</a:t>
            </a:r>
          </a:p>
          <a:p>
            <a:pPr>
              <a:spcAft>
                <a:spcPts val="600"/>
              </a:spcAft>
              <a:buFont typeface="Arial" charset="0"/>
              <a:buChar char="•"/>
            </a:pPr>
            <a:r>
              <a:rPr lang="en-US" altLang="en-US" sz="2800" dirty="0"/>
              <a:t>Broker here receives messages from publishers and route them over connections to consumers through messaging queues</a:t>
            </a:r>
            <a:r>
              <a:rPr lang="en-US" altLang="en-US" sz="2800" dirty="0" smtClean="0"/>
              <a:t>.</a:t>
            </a:r>
            <a:endParaRPr lang="en-US" altLang="en-US" sz="2800" dirty="0"/>
          </a:p>
        </p:txBody>
      </p:sp>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82" name="AutoShape 4" descr="Image result for HTTP"/>
          <p:cNvSpPr>
            <a:spLocks noChangeAspect="1" noChangeArrowheads="1"/>
          </p:cNvSpPr>
          <p:nvPr/>
        </p:nvSpPr>
        <p:spPr bwMode="auto">
          <a:xfrm>
            <a:off x="116681" y="-144463"/>
            <a:ext cx="228600" cy="3048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p>
        </p:txBody>
      </p:sp>
      <p:sp>
        <p:nvSpPr>
          <p:cNvPr id="8" name="Slide Number Placeholder 7"/>
          <p:cNvSpPr>
            <a:spLocks noGrp="1"/>
          </p:cNvSpPr>
          <p:nvPr>
            <p:ph type="sldNum" sz="quarter" idx="12"/>
          </p:nvPr>
        </p:nvSpPr>
        <p:spPr/>
        <p:txBody>
          <a:bodyPr/>
          <a:lstStyle/>
          <a:p>
            <a:pPr>
              <a:defRPr/>
            </a:pPr>
            <a:fld id="{7F71B8CC-827C-4243-8E91-AB865FB68896}"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a:bodyPr>
          <a:lstStyle/>
          <a:p>
            <a:pPr fontAlgn="auto">
              <a:spcAft>
                <a:spcPts val="0"/>
              </a:spcAft>
              <a:defRPr/>
            </a:pPr>
            <a:r>
              <a:rPr lang="en-US" dirty="0" smtClean="0">
                <a:latin typeface="+mn-lt"/>
              </a:rPr>
              <a:t>Logical Design of </a:t>
            </a:r>
            <a:r>
              <a:rPr lang="en-US" dirty="0" err="1" smtClean="0">
                <a:latin typeface="+mn-lt"/>
              </a:rPr>
              <a:t>IoT</a:t>
            </a:r>
            <a:endParaRPr lang="en-US" dirty="0" smtClean="0">
              <a:latin typeface="+mn-lt"/>
            </a:endParaRPr>
          </a:p>
        </p:txBody>
      </p:sp>
      <p:sp>
        <p:nvSpPr>
          <p:cNvPr id="25604" name="Content Placeholder 2"/>
          <p:cNvSpPr>
            <a:spLocks noGrp="1"/>
          </p:cNvSpPr>
          <p:nvPr>
            <p:ph idx="1"/>
          </p:nvPr>
        </p:nvSpPr>
        <p:spPr>
          <a:xfrm>
            <a:off x="371475" y="1419226"/>
            <a:ext cx="3505200" cy="5148263"/>
          </a:xfrm>
        </p:spPr>
        <p:txBody>
          <a:bodyPr>
            <a:normAutofit fontScale="92500"/>
          </a:bodyPr>
          <a:lstStyle/>
          <a:p>
            <a:pPr algn="just">
              <a:lnSpc>
                <a:spcPct val="100000"/>
              </a:lnSpc>
            </a:pPr>
            <a:r>
              <a:rPr lang="en-US" altLang="en-US" sz="2400" smtClean="0"/>
              <a:t>Logical design of an IoT system refers to an abstract representation of the entities and processes without going into the low-level specifics of the implementation. </a:t>
            </a:r>
          </a:p>
          <a:p>
            <a:pPr algn="just">
              <a:lnSpc>
                <a:spcPct val="100000"/>
              </a:lnSpc>
            </a:pPr>
            <a:r>
              <a:rPr lang="en-US" altLang="en-US" sz="2400" smtClean="0"/>
              <a:t>An IoT system comprises a number of functional blocks that provide the system the capabilities for identification, sensing, actuation, communication and management.</a:t>
            </a:r>
          </a:p>
        </p:txBody>
      </p:sp>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560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092179" y="1749426"/>
            <a:ext cx="4849415" cy="3508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Slide Number Placeholder 10"/>
          <p:cNvSpPr>
            <a:spLocks noGrp="1"/>
          </p:cNvSpPr>
          <p:nvPr>
            <p:ph type="sldNum" sz="quarter" idx="12"/>
          </p:nvPr>
        </p:nvSpPr>
        <p:spPr/>
        <p:txBody>
          <a:bodyPr/>
          <a:lstStyle/>
          <a:p>
            <a:pPr>
              <a:defRPr/>
            </a:pPr>
            <a:fld id="{7F71B8CC-827C-4243-8E91-AB865FB68896}"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a:bodyPr>
          <a:lstStyle/>
          <a:p>
            <a:pPr fontAlgn="auto">
              <a:spcAft>
                <a:spcPts val="0"/>
              </a:spcAft>
              <a:defRPr/>
            </a:pPr>
            <a:r>
              <a:rPr lang="en-US" dirty="0" smtClean="0">
                <a:latin typeface="+mn-lt"/>
              </a:rPr>
              <a:t>Logical Design of </a:t>
            </a:r>
            <a:r>
              <a:rPr lang="en-US" dirty="0" err="1" smtClean="0">
                <a:latin typeface="+mn-lt"/>
              </a:rPr>
              <a:t>IoT</a:t>
            </a:r>
            <a:endParaRPr lang="en-US" dirty="0" smtClean="0">
              <a:latin typeface="+mn-lt"/>
            </a:endParaRPr>
          </a:p>
        </p:txBody>
      </p:sp>
      <p:sp>
        <p:nvSpPr>
          <p:cNvPr id="26628" name="Content Placeholder 2"/>
          <p:cNvSpPr>
            <a:spLocks noGrp="1"/>
          </p:cNvSpPr>
          <p:nvPr>
            <p:ph idx="1"/>
          </p:nvPr>
        </p:nvSpPr>
        <p:spPr>
          <a:xfrm>
            <a:off x="350044" y="1419226"/>
            <a:ext cx="8184356" cy="5148263"/>
          </a:xfrm>
        </p:spPr>
        <p:txBody>
          <a:bodyPr>
            <a:normAutofit/>
          </a:bodyPr>
          <a:lstStyle/>
          <a:p>
            <a:pPr algn="just">
              <a:lnSpc>
                <a:spcPct val="100000"/>
              </a:lnSpc>
              <a:spcBef>
                <a:spcPts val="0"/>
              </a:spcBef>
              <a:spcAft>
                <a:spcPts val="600"/>
              </a:spcAft>
            </a:pPr>
            <a:r>
              <a:rPr lang="en-US" altLang="en-US" sz="2800" dirty="0" smtClean="0"/>
              <a:t>Device: </a:t>
            </a:r>
            <a:r>
              <a:rPr lang="en-US" altLang="en-US" sz="2800" dirty="0" smtClean="0"/>
              <a:t>Devices such as sensing, actuation, monitoring and control functions.</a:t>
            </a:r>
          </a:p>
          <a:p>
            <a:pPr algn="just">
              <a:lnSpc>
                <a:spcPct val="100000"/>
              </a:lnSpc>
              <a:spcBef>
                <a:spcPts val="0"/>
              </a:spcBef>
              <a:spcAft>
                <a:spcPts val="600"/>
              </a:spcAft>
            </a:pPr>
            <a:r>
              <a:rPr lang="en-US" altLang="en-US" sz="2800" dirty="0" smtClean="0"/>
              <a:t>Communication: </a:t>
            </a:r>
            <a:r>
              <a:rPr lang="en-US" altLang="en-US" sz="2800" dirty="0" err="1" smtClean="0"/>
              <a:t>IoT</a:t>
            </a:r>
            <a:r>
              <a:rPr lang="en-US" altLang="en-US" sz="2800" dirty="0" smtClean="0"/>
              <a:t> Protocols</a:t>
            </a:r>
          </a:p>
          <a:p>
            <a:pPr algn="just">
              <a:lnSpc>
                <a:spcPct val="100000"/>
              </a:lnSpc>
              <a:spcBef>
                <a:spcPts val="0"/>
              </a:spcBef>
              <a:spcAft>
                <a:spcPts val="600"/>
              </a:spcAft>
            </a:pPr>
            <a:r>
              <a:rPr lang="en-US" altLang="en-US" sz="2800" dirty="0" smtClean="0"/>
              <a:t>Services like device monitoring, device control services, data publishing services and device discovery</a:t>
            </a:r>
          </a:p>
          <a:p>
            <a:pPr algn="just">
              <a:lnSpc>
                <a:spcPct val="100000"/>
              </a:lnSpc>
              <a:spcBef>
                <a:spcPts val="0"/>
              </a:spcBef>
              <a:spcAft>
                <a:spcPts val="600"/>
              </a:spcAft>
            </a:pPr>
            <a:r>
              <a:rPr lang="en-US" altLang="en-US" sz="2800" dirty="0" smtClean="0"/>
              <a:t>Management: </a:t>
            </a:r>
            <a:r>
              <a:rPr lang="en-US" altLang="en-US" sz="2800" dirty="0" smtClean="0"/>
              <a:t>Functions to govern the system</a:t>
            </a:r>
          </a:p>
          <a:p>
            <a:pPr algn="just">
              <a:lnSpc>
                <a:spcPct val="100000"/>
              </a:lnSpc>
              <a:spcBef>
                <a:spcPts val="0"/>
              </a:spcBef>
              <a:spcAft>
                <a:spcPts val="600"/>
              </a:spcAft>
            </a:pPr>
            <a:r>
              <a:rPr lang="en-US" altLang="en-US" sz="2800" dirty="0" smtClean="0"/>
              <a:t>Security: </a:t>
            </a:r>
            <a:r>
              <a:rPr lang="en-US" altLang="en-US" sz="2800" dirty="0" smtClean="0"/>
              <a:t>Functions as authentication, authorization, message and content integrity, and data security</a:t>
            </a:r>
          </a:p>
          <a:p>
            <a:pPr algn="just">
              <a:lnSpc>
                <a:spcPct val="100000"/>
              </a:lnSpc>
              <a:spcBef>
                <a:spcPts val="0"/>
              </a:spcBef>
              <a:spcAft>
                <a:spcPts val="600"/>
              </a:spcAft>
            </a:pPr>
            <a:r>
              <a:rPr lang="en-US" altLang="en-US" sz="2800" dirty="0" smtClean="0"/>
              <a:t>Applications</a:t>
            </a:r>
          </a:p>
        </p:txBody>
      </p:sp>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Slide Number Placeholder 7"/>
          <p:cNvSpPr>
            <a:spLocks noGrp="1"/>
          </p:cNvSpPr>
          <p:nvPr>
            <p:ph type="sldNum" sz="quarter" idx="12"/>
          </p:nvPr>
        </p:nvSpPr>
        <p:spPr/>
        <p:txBody>
          <a:bodyPr/>
          <a:lstStyle/>
          <a:p>
            <a:pPr>
              <a:defRPr/>
            </a:pPr>
            <a:fld id="{7F71B8CC-827C-4243-8E91-AB865FB68896}"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fontScale="90000"/>
          </a:bodyPr>
          <a:lstStyle/>
          <a:p>
            <a:pPr fontAlgn="auto">
              <a:spcAft>
                <a:spcPts val="0"/>
              </a:spcAft>
              <a:defRPr/>
            </a:pPr>
            <a:r>
              <a:rPr lang="en-US" dirty="0" smtClean="0">
                <a:latin typeface="+mn-lt"/>
              </a:rPr>
              <a:t> Request–Response Communication Model</a:t>
            </a:r>
          </a:p>
        </p:txBody>
      </p:sp>
      <p:sp>
        <p:nvSpPr>
          <p:cNvPr id="3" name="Content Placeholder 2"/>
          <p:cNvSpPr>
            <a:spLocks noGrp="1"/>
          </p:cNvSpPr>
          <p:nvPr>
            <p:ph idx="1"/>
          </p:nvPr>
        </p:nvSpPr>
        <p:spPr>
          <a:xfrm>
            <a:off x="228601" y="1419226"/>
            <a:ext cx="3733800" cy="4371975"/>
          </a:xfrm>
        </p:spPr>
        <p:txBody>
          <a:bodyPr rtlCol="0">
            <a:normAutofit fontScale="62500" lnSpcReduction="20000"/>
          </a:bodyPr>
          <a:lstStyle/>
          <a:p>
            <a:pPr marL="60325" indent="-60325" algn="just">
              <a:lnSpc>
                <a:spcPct val="120000"/>
              </a:lnSpc>
              <a:spcBef>
                <a:spcPts val="0"/>
              </a:spcBef>
              <a:spcAft>
                <a:spcPts val="600"/>
              </a:spcAft>
              <a:defRPr/>
            </a:pPr>
            <a:r>
              <a:rPr lang="en-US" dirty="0" smtClean="0"/>
              <a:t>Request–Response is a communication model in which the client sends requests to the server and the server responds to the </a:t>
            </a:r>
            <a:r>
              <a:rPr lang="en-US" dirty="0" smtClean="0"/>
              <a:t>requests.</a:t>
            </a:r>
          </a:p>
          <a:p>
            <a:pPr marL="60325" indent="-60325" algn="just">
              <a:lnSpc>
                <a:spcPct val="120000"/>
              </a:lnSpc>
              <a:spcBef>
                <a:spcPts val="0"/>
              </a:spcBef>
              <a:spcAft>
                <a:spcPts val="600"/>
              </a:spcAft>
              <a:defRPr/>
            </a:pPr>
            <a:r>
              <a:rPr lang="en-US" dirty="0" smtClean="0"/>
              <a:t>W</a:t>
            </a:r>
            <a:r>
              <a:rPr lang="en-US" dirty="0" smtClean="0"/>
              <a:t>hen </a:t>
            </a:r>
            <a:r>
              <a:rPr lang="en-US" dirty="0" smtClean="0"/>
              <a:t>the server receives a request, it decides how to respond, fetches the data, retrieves resource representations,  prepares the response and then sends the response to the client. </a:t>
            </a:r>
            <a:endParaRPr lang="en-US" dirty="0" smtClean="0"/>
          </a:p>
          <a:p>
            <a:pPr marL="120650" indent="-120650" algn="just">
              <a:lnSpc>
                <a:spcPct val="120000"/>
              </a:lnSpc>
              <a:spcBef>
                <a:spcPts val="0"/>
              </a:spcBef>
              <a:spcAft>
                <a:spcPts val="600"/>
              </a:spcAft>
              <a:defRPr/>
            </a:pPr>
            <a:r>
              <a:rPr lang="en-US" dirty="0" smtClean="0"/>
              <a:t>Stateless </a:t>
            </a:r>
            <a:r>
              <a:rPr lang="en-US" dirty="0" smtClean="0"/>
              <a:t>communication model </a:t>
            </a:r>
          </a:p>
        </p:txBody>
      </p:sp>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765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99952" y="2028826"/>
            <a:ext cx="5110163" cy="2695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Slide Number Placeholder 10"/>
          <p:cNvSpPr>
            <a:spLocks noGrp="1"/>
          </p:cNvSpPr>
          <p:nvPr>
            <p:ph type="sldNum" sz="quarter" idx="12"/>
          </p:nvPr>
        </p:nvSpPr>
        <p:spPr/>
        <p:txBody>
          <a:bodyPr/>
          <a:lstStyle/>
          <a:p>
            <a:pPr>
              <a:defRPr/>
            </a:pPr>
            <a:fld id="{7F71B8CC-827C-4243-8E91-AB865FB68896}"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fontScale="90000"/>
          </a:bodyPr>
          <a:lstStyle/>
          <a:p>
            <a:pPr fontAlgn="auto">
              <a:spcAft>
                <a:spcPts val="0"/>
              </a:spcAft>
              <a:defRPr/>
            </a:pPr>
            <a:r>
              <a:rPr lang="en-US" dirty="0" smtClean="0">
                <a:latin typeface="+mn-lt"/>
              </a:rPr>
              <a:t> Publish–Subscribe Communication Model</a:t>
            </a:r>
          </a:p>
        </p:txBody>
      </p:sp>
      <p:sp>
        <p:nvSpPr>
          <p:cNvPr id="3" name="Content Placeholder 2"/>
          <p:cNvSpPr>
            <a:spLocks noGrp="1"/>
          </p:cNvSpPr>
          <p:nvPr>
            <p:ph idx="1"/>
          </p:nvPr>
        </p:nvSpPr>
        <p:spPr>
          <a:xfrm>
            <a:off x="228600" y="1600776"/>
            <a:ext cx="3648075" cy="5257224"/>
          </a:xfrm>
        </p:spPr>
        <p:txBody>
          <a:bodyPr rtlCol="0">
            <a:noAutofit/>
          </a:bodyPr>
          <a:lstStyle/>
          <a:p>
            <a:pPr algn="just" fontAlgn="auto">
              <a:spcAft>
                <a:spcPts val="0"/>
              </a:spcAft>
              <a:buFont typeface="Arial" panose="020B0604020202020204" pitchFamily="34" charset="0"/>
              <a:buChar char="•"/>
              <a:defRPr/>
            </a:pPr>
            <a:r>
              <a:rPr lang="en-US" sz="1800" dirty="0" smtClean="0"/>
              <a:t>Publish–Subscribe is a communication model that involves publishers, brokers and consumers.  </a:t>
            </a:r>
          </a:p>
          <a:p>
            <a:pPr algn="just" fontAlgn="auto">
              <a:spcAft>
                <a:spcPts val="0"/>
              </a:spcAft>
              <a:buFont typeface="Arial" panose="020B0604020202020204" pitchFamily="34" charset="0"/>
              <a:buChar char="•"/>
              <a:defRPr/>
            </a:pPr>
            <a:r>
              <a:rPr lang="en-US" sz="1800" dirty="0" smtClean="0"/>
              <a:t>Publishers are the source of data.  Publishers send the data to the topics which are managed by the broker. Publishers are not aware of the consumers. </a:t>
            </a:r>
          </a:p>
          <a:p>
            <a:pPr algn="just" fontAlgn="auto">
              <a:spcAft>
                <a:spcPts val="0"/>
              </a:spcAft>
              <a:buFont typeface="Arial" panose="020B0604020202020204" pitchFamily="34" charset="0"/>
              <a:buChar char="•"/>
              <a:defRPr/>
            </a:pPr>
            <a:r>
              <a:rPr lang="en-US" sz="1800" dirty="0" smtClean="0"/>
              <a:t>Consumers subscribe to the topics which are managed by the broker.</a:t>
            </a:r>
          </a:p>
          <a:p>
            <a:pPr algn="just" fontAlgn="auto">
              <a:spcAft>
                <a:spcPts val="0"/>
              </a:spcAft>
              <a:buFont typeface="Arial" panose="020B0604020202020204" pitchFamily="34" charset="0"/>
              <a:buChar char="•"/>
              <a:defRPr/>
            </a:pPr>
            <a:r>
              <a:rPr lang="en-US" sz="1800" dirty="0" smtClean="0"/>
              <a:t>When the broker receives data for a topic from the publisher, it sends the data to all the subscribed consumers</a:t>
            </a:r>
            <a:r>
              <a:rPr lang="en-US" sz="1900" dirty="0" smtClean="0"/>
              <a:t>. </a:t>
            </a:r>
            <a:endParaRPr lang="en-US" sz="1900" dirty="0" smtClean="0"/>
          </a:p>
        </p:txBody>
      </p:sp>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868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011216" y="2501900"/>
            <a:ext cx="5006578" cy="2501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Slide Number Placeholder 10"/>
          <p:cNvSpPr>
            <a:spLocks noGrp="1"/>
          </p:cNvSpPr>
          <p:nvPr>
            <p:ph type="sldNum" sz="quarter" idx="12"/>
          </p:nvPr>
        </p:nvSpPr>
        <p:spPr/>
        <p:txBody>
          <a:bodyPr/>
          <a:lstStyle/>
          <a:p>
            <a:pPr>
              <a:defRPr/>
            </a:pPr>
            <a:fld id="{7F71B8CC-827C-4243-8E91-AB865FB68896}"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a:bodyPr>
          <a:lstStyle/>
          <a:p>
            <a:pPr fontAlgn="auto">
              <a:spcAft>
                <a:spcPts val="0"/>
              </a:spcAft>
              <a:defRPr/>
            </a:pPr>
            <a:r>
              <a:rPr lang="en-US" dirty="0" smtClean="0">
                <a:latin typeface="+mn-lt"/>
              </a:rPr>
              <a:t>Push–Pull Communication Model</a:t>
            </a:r>
          </a:p>
        </p:txBody>
      </p:sp>
      <p:sp>
        <p:nvSpPr>
          <p:cNvPr id="3" name="Content Placeholder 2"/>
          <p:cNvSpPr>
            <a:spLocks noGrp="1"/>
          </p:cNvSpPr>
          <p:nvPr>
            <p:ph idx="1"/>
          </p:nvPr>
        </p:nvSpPr>
        <p:spPr>
          <a:xfrm>
            <a:off x="628650" y="1825626"/>
            <a:ext cx="3248025" cy="4371975"/>
          </a:xfrm>
        </p:spPr>
        <p:txBody>
          <a:bodyPr rtlCol="0">
            <a:normAutofit fontScale="55000" lnSpcReduction="20000"/>
          </a:bodyPr>
          <a:lstStyle/>
          <a:p>
            <a:pPr algn="just" fontAlgn="auto">
              <a:spcAft>
                <a:spcPts val="0"/>
              </a:spcAft>
              <a:buFont typeface="Arial" panose="020B0604020202020204" pitchFamily="34" charset="0"/>
              <a:buChar char="•"/>
              <a:defRPr/>
            </a:pPr>
            <a:r>
              <a:rPr lang="en-US" dirty="0" smtClean="0"/>
              <a:t>Push–Pull is a communication model in which the data producers push the data to queues and the consumers pull the data from the queues. Producers do not need to be aware of the consumers. </a:t>
            </a:r>
          </a:p>
          <a:p>
            <a:pPr algn="just" fontAlgn="auto">
              <a:spcAft>
                <a:spcPts val="0"/>
              </a:spcAft>
              <a:buFont typeface="Arial" panose="020B0604020202020204" pitchFamily="34" charset="0"/>
              <a:buChar char="•"/>
              <a:defRPr/>
            </a:pPr>
            <a:r>
              <a:rPr lang="en-US" dirty="0" smtClean="0"/>
              <a:t>Queues help in decoupling the messaging between the producers and consumers. </a:t>
            </a:r>
          </a:p>
          <a:p>
            <a:pPr algn="just" fontAlgn="auto">
              <a:spcAft>
                <a:spcPts val="0"/>
              </a:spcAft>
              <a:buFont typeface="Arial" panose="020B0604020202020204" pitchFamily="34" charset="0"/>
              <a:buChar char="•"/>
              <a:defRPr/>
            </a:pPr>
            <a:r>
              <a:rPr lang="en-US" dirty="0" smtClean="0"/>
              <a:t>Queues also act as a buffer which helps in situations when there is a mismatch between the rate at which the producers push data and the rate at which the consumers pull data.</a:t>
            </a:r>
          </a:p>
        </p:txBody>
      </p:sp>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970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68341" y="2457450"/>
            <a:ext cx="5275659" cy="283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Slide Number Placeholder 10"/>
          <p:cNvSpPr>
            <a:spLocks noGrp="1"/>
          </p:cNvSpPr>
          <p:nvPr>
            <p:ph type="sldNum" sz="quarter" idx="12"/>
          </p:nvPr>
        </p:nvSpPr>
        <p:spPr/>
        <p:txBody>
          <a:bodyPr/>
          <a:lstStyle/>
          <a:p>
            <a:pPr>
              <a:defRPr/>
            </a:pPr>
            <a:fld id="{7F71B8CC-827C-4243-8E91-AB865FB68896}"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fontScale="90000"/>
          </a:bodyPr>
          <a:lstStyle/>
          <a:p>
            <a:pPr fontAlgn="auto">
              <a:spcAft>
                <a:spcPts val="0"/>
              </a:spcAft>
              <a:defRPr/>
            </a:pPr>
            <a:r>
              <a:rPr lang="en-US" dirty="0" smtClean="0">
                <a:latin typeface="+mn-lt"/>
              </a:rPr>
              <a:t>Exclusive Pair Communication Model</a:t>
            </a:r>
          </a:p>
        </p:txBody>
      </p:sp>
      <p:sp>
        <p:nvSpPr>
          <p:cNvPr id="3" name="Content Placeholder 2"/>
          <p:cNvSpPr>
            <a:spLocks noGrp="1"/>
          </p:cNvSpPr>
          <p:nvPr>
            <p:ph idx="1"/>
          </p:nvPr>
        </p:nvSpPr>
        <p:spPr>
          <a:xfrm>
            <a:off x="628650" y="1825626"/>
            <a:ext cx="3248025" cy="4371975"/>
          </a:xfrm>
        </p:spPr>
        <p:txBody>
          <a:bodyPr rtlCol="0">
            <a:normAutofit fontScale="62500" lnSpcReduction="20000"/>
          </a:bodyPr>
          <a:lstStyle/>
          <a:p>
            <a:pPr algn="just" fontAlgn="auto">
              <a:spcAft>
                <a:spcPts val="0"/>
              </a:spcAft>
              <a:buFont typeface="Arial" panose="020B0604020202020204" pitchFamily="34" charset="0"/>
              <a:buChar char="•"/>
              <a:defRPr/>
            </a:pPr>
            <a:r>
              <a:rPr lang="en-US" dirty="0" smtClean="0"/>
              <a:t>Exclusive Pair is a bidirectional, fully duplex communication model that uses a persistent connection between the client and the server. </a:t>
            </a:r>
          </a:p>
          <a:p>
            <a:pPr algn="just" fontAlgn="auto">
              <a:spcAft>
                <a:spcPts val="0"/>
              </a:spcAft>
              <a:buFont typeface="Arial" panose="020B0604020202020204" pitchFamily="34" charset="0"/>
              <a:buChar char="•"/>
              <a:defRPr/>
            </a:pPr>
            <a:r>
              <a:rPr lang="en-US" dirty="0" smtClean="0"/>
              <a:t>Once the connection is set up it, remains open until the client sends a request to close the connection. </a:t>
            </a:r>
          </a:p>
          <a:p>
            <a:pPr algn="just" fontAlgn="auto">
              <a:spcAft>
                <a:spcPts val="0"/>
              </a:spcAft>
              <a:buFont typeface="Arial" panose="020B0604020202020204" pitchFamily="34" charset="0"/>
              <a:buChar char="•"/>
              <a:defRPr/>
            </a:pPr>
            <a:r>
              <a:rPr lang="en-US" dirty="0" smtClean="0"/>
              <a:t>Client and server can send messages to each other after connection setup. </a:t>
            </a:r>
          </a:p>
        </p:txBody>
      </p:sp>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072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258867" y="1838326"/>
            <a:ext cx="4630340" cy="4244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Slide Number Placeholder 10"/>
          <p:cNvSpPr>
            <a:spLocks noGrp="1"/>
          </p:cNvSpPr>
          <p:nvPr>
            <p:ph type="sldNum" sz="quarter" idx="12"/>
          </p:nvPr>
        </p:nvSpPr>
        <p:spPr/>
        <p:txBody>
          <a:bodyPr/>
          <a:lstStyle/>
          <a:p>
            <a:pPr>
              <a:defRPr/>
            </a:pPr>
            <a:fld id="{7F71B8CC-827C-4243-8E91-AB865FB68896}"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a:bodyPr>
          <a:lstStyle/>
          <a:p>
            <a:pPr fontAlgn="auto">
              <a:spcAft>
                <a:spcPts val="0"/>
              </a:spcAft>
              <a:defRPr/>
            </a:pPr>
            <a:r>
              <a:rPr lang="en-US" dirty="0" smtClean="0">
                <a:latin typeface="+mn-lt"/>
              </a:rPr>
              <a:t>REST-based Communication APIs</a:t>
            </a:r>
          </a:p>
        </p:txBody>
      </p:sp>
      <p:sp>
        <p:nvSpPr>
          <p:cNvPr id="31748" name="Content Placeholder 2"/>
          <p:cNvSpPr>
            <a:spLocks noGrp="1"/>
          </p:cNvSpPr>
          <p:nvPr>
            <p:ph idx="1"/>
          </p:nvPr>
        </p:nvSpPr>
        <p:spPr>
          <a:xfrm>
            <a:off x="381000" y="1447800"/>
            <a:ext cx="3248025" cy="5181600"/>
          </a:xfrm>
        </p:spPr>
        <p:txBody>
          <a:bodyPr>
            <a:noAutofit/>
          </a:bodyPr>
          <a:lstStyle/>
          <a:p>
            <a:pPr algn="just">
              <a:spcBef>
                <a:spcPts val="0"/>
              </a:spcBef>
              <a:spcAft>
                <a:spcPts val="600"/>
              </a:spcAft>
            </a:pPr>
            <a:r>
              <a:rPr lang="en-US" altLang="en-US" sz="1800" dirty="0" smtClean="0"/>
              <a:t>Representational State Transfer (REST) is a set of architectural principles by which you can </a:t>
            </a:r>
            <a:r>
              <a:rPr lang="en-US" altLang="en-US" sz="1800" b="1" dirty="0" smtClean="0"/>
              <a:t>design web services and web APIs</a:t>
            </a:r>
            <a:r>
              <a:rPr lang="en-US" altLang="en-US" sz="1800" dirty="0" smtClean="0"/>
              <a:t> that focus on a system’s resources and how resource states are addressed and transferred.  </a:t>
            </a:r>
          </a:p>
          <a:p>
            <a:pPr algn="just">
              <a:spcBef>
                <a:spcPts val="0"/>
              </a:spcBef>
              <a:spcAft>
                <a:spcPts val="600"/>
              </a:spcAft>
            </a:pPr>
            <a:r>
              <a:rPr lang="en-US" altLang="en-US" sz="1800" dirty="0" smtClean="0"/>
              <a:t>REST APIs </a:t>
            </a:r>
            <a:r>
              <a:rPr lang="en-US" altLang="en-US" sz="1800" b="1" dirty="0" smtClean="0"/>
              <a:t>follow the request–response communication model. </a:t>
            </a:r>
          </a:p>
          <a:p>
            <a:pPr algn="just">
              <a:spcBef>
                <a:spcPts val="0"/>
              </a:spcBef>
              <a:spcAft>
                <a:spcPts val="600"/>
              </a:spcAft>
            </a:pPr>
            <a:r>
              <a:rPr lang="en-US" altLang="en-US" sz="1800" dirty="0" smtClean="0"/>
              <a:t>REST architectural constraints apply to the components, connectors and data elements within a distributed hypermedia system.</a:t>
            </a:r>
          </a:p>
        </p:txBody>
      </p:sp>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175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43338" y="1930400"/>
            <a:ext cx="5122069"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Slide Number Placeholder 10"/>
          <p:cNvSpPr>
            <a:spLocks noGrp="1"/>
          </p:cNvSpPr>
          <p:nvPr>
            <p:ph type="sldNum" sz="quarter" idx="12"/>
          </p:nvPr>
        </p:nvSpPr>
        <p:spPr/>
        <p:txBody>
          <a:bodyPr/>
          <a:lstStyle/>
          <a:p>
            <a:pPr>
              <a:defRPr/>
            </a:pPr>
            <a:fld id="{7F71B8CC-827C-4243-8E91-AB865FB68896}"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fontScale="90000"/>
          </a:bodyPr>
          <a:lstStyle/>
          <a:p>
            <a:pPr fontAlgn="auto">
              <a:spcAft>
                <a:spcPts val="0"/>
              </a:spcAft>
              <a:defRPr/>
            </a:pPr>
            <a:r>
              <a:rPr lang="en-US" dirty="0" smtClean="0">
                <a:latin typeface="+mn-lt"/>
              </a:rPr>
              <a:t>REST-based Communication APIs Constraints</a:t>
            </a:r>
          </a:p>
        </p:txBody>
      </p:sp>
      <p:sp>
        <p:nvSpPr>
          <p:cNvPr id="32772" name="Content Placeholder 2"/>
          <p:cNvSpPr>
            <a:spLocks noGrp="1"/>
          </p:cNvSpPr>
          <p:nvPr>
            <p:ph idx="1"/>
          </p:nvPr>
        </p:nvSpPr>
        <p:spPr>
          <a:xfrm>
            <a:off x="360760" y="1230314"/>
            <a:ext cx="3248025" cy="4371975"/>
          </a:xfrm>
        </p:spPr>
        <p:txBody>
          <a:bodyPr/>
          <a:lstStyle/>
          <a:p>
            <a:pPr algn="just"/>
            <a:endParaRPr lang="en-US" altLang="en-US" sz="2400" b="1" dirty="0" smtClean="0"/>
          </a:p>
          <a:p>
            <a:pPr algn="just"/>
            <a:r>
              <a:rPr lang="en-US" altLang="en-US" sz="2400" b="1" dirty="0" smtClean="0"/>
              <a:t>Client – Server</a:t>
            </a:r>
          </a:p>
          <a:p>
            <a:pPr algn="just"/>
            <a:r>
              <a:rPr lang="en-US" altLang="en-US" sz="2400" b="1" dirty="0" smtClean="0"/>
              <a:t>Stateless</a:t>
            </a:r>
          </a:p>
          <a:p>
            <a:pPr algn="just"/>
            <a:r>
              <a:rPr lang="en-US" altLang="en-US" sz="2400" b="1" dirty="0" smtClean="0"/>
              <a:t>Cacheable</a:t>
            </a:r>
          </a:p>
          <a:p>
            <a:pPr algn="just"/>
            <a:r>
              <a:rPr lang="en-US" altLang="en-US" sz="2400" b="1" dirty="0" smtClean="0"/>
              <a:t>Layered System</a:t>
            </a:r>
          </a:p>
          <a:p>
            <a:pPr algn="just"/>
            <a:r>
              <a:rPr lang="en-US" altLang="en-US" sz="2400" b="1" dirty="0" smtClean="0"/>
              <a:t>Uniform Interface</a:t>
            </a:r>
          </a:p>
          <a:p>
            <a:pPr algn="just"/>
            <a:r>
              <a:rPr lang="en-US" altLang="en-US" sz="2400" b="1" dirty="0" smtClean="0"/>
              <a:t>Code on </a:t>
            </a:r>
            <a:r>
              <a:rPr lang="en-US" altLang="en-US" sz="2400" b="1" dirty="0" smtClean="0"/>
              <a:t>demand</a:t>
            </a:r>
            <a:endParaRPr lang="en-US" altLang="en-US" sz="2400" b="1" dirty="0" smtClean="0"/>
          </a:p>
        </p:txBody>
      </p:sp>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2" name="Group 21"/>
          <p:cNvGrpSpPr/>
          <p:nvPr/>
        </p:nvGrpSpPr>
        <p:grpSpPr>
          <a:xfrm>
            <a:off x="4410075" y="1790700"/>
            <a:ext cx="3289698" cy="3784600"/>
            <a:chOff x="4410075" y="1790700"/>
            <a:chExt cx="3289698" cy="3784600"/>
          </a:xfrm>
        </p:grpSpPr>
        <p:sp>
          <p:nvSpPr>
            <p:cNvPr id="3" name="Rectangle 2"/>
            <p:cNvSpPr/>
            <p:nvPr/>
          </p:nvSpPr>
          <p:spPr>
            <a:xfrm>
              <a:off x="4410075" y="1790700"/>
              <a:ext cx="873919" cy="69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11" name="Rectangle 10"/>
            <p:cNvSpPr/>
            <p:nvPr/>
          </p:nvSpPr>
          <p:spPr>
            <a:xfrm>
              <a:off x="6825854" y="1892300"/>
              <a:ext cx="873919" cy="69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a:t>
              </a:r>
              <a:endParaRPr lang="en-US" dirty="0"/>
            </a:p>
          </p:txBody>
        </p:sp>
        <p:cxnSp>
          <p:nvCxnSpPr>
            <p:cNvPr id="6" name="Straight Connector 5"/>
            <p:cNvCxnSpPr>
              <a:stCxn id="3" idx="2"/>
            </p:cNvCxnSpPr>
            <p:nvPr/>
          </p:nvCxnSpPr>
          <p:spPr>
            <a:xfrm flipH="1">
              <a:off x="4847034" y="2489200"/>
              <a:ext cx="1" cy="3086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7190184" y="2489200"/>
              <a:ext cx="1" cy="3086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847034" y="3136900"/>
              <a:ext cx="2343151"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847035" y="4032250"/>
              <a:ext cx="23431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826793" y="4699000"/>
              <a:ext cx="2343151"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826792" y="5416550"/>
              <a:ext cx="23431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562600" y="2730500"/>
              <a:ext cx="1009650" cy="369332"/>
            </a:xfrm>
            <a:prstGeom prst="rect">
              <a:avLst/>
            </a:prstGeom>
            <a:noFill/>
          </p:spPr>
          <p:txBody>
            <a:bodyPr wrap="square" rtlCol="0">
              <a:spAutoFit/>
            </a:bodyPr>
            <a:lstStyle/>
            <a:p>
              <a:r>
                <a:rPr lang="en-US" dirty="0" smtClean="0"/>
                <a:t>Request</a:t>
              </a:r>
              <a:endParaRPr lang="en-US" dirty="0"/>
            </a:p>
          </p:txBody>
        </p:sp>
        <p:sp>
          <p:nvSpPr>
            <p:cNvPr id="23" name="TextBox 22"/>
            <p:cNvSpPr txBox="1"/>
            <p:nvPr/>
          </p:nvSpPr>
          <p:spPr>
            <a:xfrm>
              <a:off x="5493542" y="3662918"/>
              <a:ext cx="1135858" cy="369332"/>
            </a:xfrm>
            <a:prstGeom prst="rect">
              <a:avLst/>
            </a:prstGeom>
            <a:noFill/>
          </p:spPr>
          <p:txBody>
            <a:bodyPr wrap="square" rtlCol="0">
              <a:spAutoFit/>
            </a:bodyPr>
            <a:lstStyle/>
            <a:p>
              <a:r>
                <a:rPr lang="en-US" dirty="0" smtClean="0"/>
                <a:t>Response</a:t>
              </a:r>
              <a:endParaRPr lang="en-US" dirty="0"/>
            </a:p>
          </p:txBody>
        </p:sp>
        <p:sp>
          <p:nvSpPr>
            <p:cNvPr id="24" name="TextBox 23"/>
            <p:cNvSpPr txBox="1"/>
            <p:nvPr/>
          </p:nvSpPr>
          <p:spPr>
            <a:xfrm>
              <a:off x="5493542" y="4329668"/>
              <a:ext cx="1009650" cy="369332"/>
            </a:xfrm>
            <a:prstGeom prst="rect">
              <a:avLst/>
            </a:prstGeom>
            <a:noFill/>
          </p:spPr>
          <p:txBody>
            <a:bodyPr wrap="square" rtlCol="0">
              <a:spAutoFit/>
            </a:bodyPr>
            <a:lstStyle/>
            <a:p>
              <a:r>
                <a:rPr lang="en-US" dirty="0" smtClean="0"/>
                <a:t>Request</a:t>
              </a:r>
              <a:endParaRPr lang="en-US" dirty="0"/>
            </a:p>
          </p:txBody>
        </p:sp>
        <p:sp>
          <p:nvSpPr>
            <p:cNvPr id="25" name="TextBox 24"/>
            <p:cNvSpPr txBox="1"/>
            <p:nvPr/>
          </p:nvSpPr>
          <p:spPr>
            <a:xfrm>
              <a:off x="5493542" y="5047218"/>
              <a:ext cx="1212058" cy="369332"/>
            </a:xfrm>
            <a:prstGeom prst="rect">
              <a:avLst/>
            </a:prstGeom>
            <a:noFill/>
          </p:spPr>
          <p:txBody>
            <a:bodyPr wrap="square" rtlCol="0">
              <a:spAutoFit/>
            </a:bodyPr>
            <a:lstStyle/>
            <a:p>
              <a:r>
                <a:rPr lang="en-US" dirty="0" smtClean="0"/>
                <a:t>Response</a:t>
              </a:r>
              <a:endParaRPr lang="en-US" dirty="0"/>
            </a:p>
          </p:txBody>
        </p:sp>
      </p:grpSp>
      <p:sp>
        <p:nvSpPr>
          <p:cNvPr id="20" name="Slide Number Placeholder 19"/>
          <p:cNvSpPr>
            <a:spLocks noGrp="1"/>
          </p:cNvSpPr>
          <p:nvPr>
            <p:ph type="sldNum" sz="quarter" idx="12"/>
          </p:nvPr>
        </p:nvSpPr>
        <p:spPr/>
        <p:txBody>
          <a:bodyPr/>
          <a:lstStyle/>
          <a:p>
            <a:pPr>
              <a:defRPr/>
            </a:pPr>
            <a:fld id="{7F71B8CC-827C-4243-8E91-AB865FB68896}"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fontScale="90000"/>
          </a:bodyPr>
          <a:lstStyle/>
          <a:p>
            <a:pPr fontAlgn="auto">
              <a:spcAft>
                <a:spcPts val="0"/>
              </a:spcAft>
              <a:defRPr/>
            </a:pPr>
            <a:r>
              <a:rPr lang="en-US" dirty="0" err="1" smtClean="0">
                <a:latin typeface="+mn-lt"/>
              </a:rPr>
              <a:t>WebSocket</a:t>
            </a:r>
            <a:r>
              <a:rPr lang="en-US" dirty="0" smtClean="0">
                <a:latin typeface="+mn-lt"/>
              </a:rPr>
              <a:t>-based Communication APIs</a:t>
            </a:r>
          </a:p>
        </p:txBody>
      </p:sp>
      <p:sp>
        <p:nvSpPr>
          <p:cNvPr id="33796" name="Content Placeholder 2"/>
          <p:cNvSpPr>
            <a:spLocks noGrp="1"/>
          </p:cNvSpPr>
          <p:nvPr>
            <p:ph idx="1"/>
          </p:nvPr>
        </p:nvSpPr>
        <p:spPr>
          <a:xfrm>
            <a:off x="304800" y="2743200"/>
            <a:ext cx="3657600" cy="3127374"/>
          </a:xfrm>
        </p:spPr>
        <p:txBody>
          <a:bodyPr>
            <a:normAutofit/>
          </a:bodyPr>
          <a:lstStyle/>
          <a:p>
            <a:r>
              <a:rPr lang="en-US" altLang="en-US" sz="2400" dirty="0" err="1" smtClean="0"/>
              <a:t>WebSocket</a:t>
            </a:r>
            <a:r>
              <a:rPr lang="en-US" altLang="en-US" sz="2400" dirty="0" smtClean="0"/>
              <a:t> APIs </a:t>
            </a:r>
            <a:r>
              <a:rPr lang="en-US" altLang="en-US" sz="2400" b="1" dirty="0" smtClean="0"/>
              <a:t>allow bi-directional, full duplex communication</a:t>
            </a:r>
            <a:r>
              <a:rPr lang="en-US" altLang="en-US" sz="2400" dirty="0" smtClean="0"/>
              <a:t> between clients and servers.</a:t>
            </a:r>
          </a:p>
          <a:p>
            <a:r>
              <a:rPr lang="en-US" altLang="en-US" sz="2400" dirty="0" err="1" smtClean="0"/>
              <a:t>WebSocket</a:t>
            </a:r>
            <a:r>
              <a:rPr lang="en-US" altLang="en-US" sz="2400" dirty="0" smtClean="0"/>
              <a:t> APIs follow the </a:t>
            </a:r>
            <a:r>
              <a:rPr lang="en-US" altLang="en-US" sz="2400" b="1" dirty="0" smtClean="0"/>
              <a:t>exclusive pair communication model</a:t>
            </a:r>
            <a:r>
              <a:rPr lang="en-US" altLang="en-US" sz="2400" dirty="0" smtClean="0"/>
              <a:t>.</a:t>
            </a:r>
          </a:p>
        </p:txBody>
      </p:sp>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380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46910" y="1870076"/>
            <a:ext cx="5028009" cy="4429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Slide Number Placeholder 10"/>
          <p:cNvSpPr>
            <a:spLocks noGrp="1"/>
          </p:cNvSpPr>
          <p:nvPr>
            <p:ph type="sldNum" sz="quarter" idx="12"/>
          </p:nvPr>
        </p:nvSpPr>
        <p:spPr/>
        <p:txBody>
          <a:bodyPr/>
          <a:lstStyle/>
          <a:p>
            <a:pPr>
              <a:defRPr/>
            </a:pPr>
            <a:fld id="{7F71B8CC-827C-4243-8E91-AB865FB68896}"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a:t>
            </a:r>
          </a:p>
        </p:txBody>
      </p:sp>
      <p:sp>
        <p:nvSpPr>
          <p:cNvPr id="3" name="Content Placeholder 2"/>
          <p:cNvSpPr>
            <a:spLocks noGrp="1"/>
          </p:cNvSpPr>
          <p:nvPr>
            <p:ph idx="1"/>
          </p:nvPr>
        </p:nvSpPr>
        <p:spPr>
          <a:xfrm>
            <a:off x="628650" y="1447800"/>
            <a:ext cx="3676650" cy="5410200"/>
          </a:xfrm>
        </p:spPr>
        <p:txBody>
          <a:bodyPr rtlCol="0">
            <a:normAutofit fontScale="55000" lnSpcReduction="20000"/>
          </a:bodyPr>
          <a:lstStyle/>
          <a:p>
            <a:pPr fontAlgn="auto">
              <a:spcAft>
                <a:spcPts val="0"/>
              </a:spcAft>
              <a:buFont typeface="Arial" panose="020B0604020202020204" pitchFamily="34" charset="0"/>
              <a:buChar char="•"/>
              <a:defRPr/>
            </a:pPr>
            <a:r>
              <a:rPr lang="en-US" dirty="0" smtClean="0"/>
              <a:t>Link Layer</a:t>
            </a:r>
          </a:p>
          <a:p>
            <a:pPr lvl="1" fontAlgn="auto">
              <a:spcAft>
                <a:spcPts val="0"/>
              </a:spcAft>
              <a:buFont typeface="Arial" panose="020B0604020202020204" pitchFamily="34" charset="0"/>
              <a:buChar char="•"/>
              <a:defRPr/>
            </a:pPr>
            <a:r>
              <a:rPr lang="en-US" dirty="0" smtClean="0"/>
              <a:t>802.3 – Ethernet</a:t>
            </a:r>
          </a:p>
          <a:p>
            <a:pPr lvl="1" fontAlgn="auto">
              <a:spcAft>
                <a:spcPts val="0"/>
              </a:spcAft>
              <a:buFont typeface="Arial" panose="020B0604020202020204" pitchFamily="34" charset="0"/>
              <a:buChar char="•"/>
              <a:defRPr/>
            </a:pPr>
            <a:r>
              <a:rPr lang="en-US" dirty="0" smtClean="0"/>
              <a:t>802.11 – </a:t>
            </a:r>
            <a:r>
              <a:rPr lang="en-US" dirty="0" err="1" smtClean="0"/>
              <a:t>WiFi</a:t>
            </a:r>
            <a:endParaRPr lang="en-US" dirty="0" smtClean="0"/>
          </a:p>
          <a:p>
            <a:pPr lvl="1" fontAlgn="auto">
              <a:spcAft>
                <a:spcPts val="0"/>
              </a:spcAft>
              <a:buFont typeface="Arial" panose="020B0604020202020204" pitchFamily="34" charset="0"/>
              <a:buChar char="•"/>
              <a:defRPr/>
            </a:pPr>
            <a:r>
              <a:rPr lang="en-US" dirty="0" smtClean="0"/>
              <a:t>802.16 – </a:t>
            </a:r>
            <a:r>
              <a:rPr lang="en-US" dirty="0" err="1" smtClean="0"/>
              <a:t>WiMax</a:t>
            </a:r>
            <a:endParaRPr lang="en-US" dirty="0" smtClean="0"/>
          </a:p>
          <a:p>
            <a:pPr lvl="1" fontAlgn="auto">
              <a:spcAft>
                <a:spcPts val="0"/>
              </a:spcAft>
              <a:buFont typeface="Arial" panose="020B0604020202020204" pitchFamily="34" charset="0"/>
              <a:buChar char="•"/>
              <a:defRPr/>
            </a:pPr>
            <a:r>
              <a:rPr lang="en-US" dirty="0" smtClean="0"/>
              <a:t>802.15.4 – LR-WPAN</a:t>
            </a:r>
          </a:p>
          <a:p>
            <a:pPr lvl="1" fontAlgn="auto">
              <a:spcAft>
                <a:spcPts val="0"/>
              </a:spcAft>
              <a:buFont typeface="Arial" panose="020B0604020202020204" pitchFamily="34" charset="0"/>
              <a:buChar char="•"/>
              <a:defRPr/>
            </a:pPr>
            <a:r>
              <a:rPr lang="en-US" dirty="0" smtClean="0"/>
              <a:t>2G/3G/4G</a:t>
            </a:r>
          </a:p>
          <a:p>
            <a:pPr fontAlgn="auto">
              <a:spcAft>
                <a:spcPts val="0"/>
              </a:spcAft>
              <a:buFont typeface="Arial" panose="020B0604020202020204" pitchFamily="34" charset="0"/>
              <a:buChar char="•"/>
              <a:defRPr/>
            </a:pPr>
            <a:r>
              <a:rPr lang="en-US" dirty="0" smtClean="0"/>
              <a:t>Network/Internet Layer</a:t>
            </a:r>
          </a:p>
          <a:p>
            <a:pPr lvl="1" fontAlgn="auto">
              <a:spcAft>
                <a:spcPts val="0"/>
              </a:spcAft>
              <a:buFont typeface="Arial" panose="020B0604020202020204" pitchFamily="34" charset="0"/>
              <a:buChar char="•"/>
              <a:defRPr/>
            </a:pPr>
            <a:r>
              <a:rPr lang="en-US" dirty="0" smtClean="0"/>
              <a:t>IPv4</a:t>
            </a:r>
          </a:p>
          <a:p>
            <a:pPr lvl="1" fontAlgn="auto">
              <a:spcAft>
                <a:spcPts val="0"/>
              </a:spcAft>
              <a:buFont typeface="Arial" panose="020B0604020202020204" pitchFamily="34" charset="0"/>
              <a:buChar char="•"/>
              <a:defRPr/>
            </a:pPr>
            <a:r>
              <a:rPr lang="en-US" dirty="0" smtClean="0"/>
              <a:t>IPv6</a:t>
            </a:r>
          </a:p>
          <a:p>
            <a:pPr lvl="1" fontAlgn="auto">
              <a:spcAft>
                <a:spcPts val="0"/>
              </a:spcAft>
              <a:buFont typeface="Arial" panose="020B0604020202020204" pitchFamily="34" charset="0"/>
              <a:buChar char="•"/>
              <a:defRPr/>
            </a:pPr>
            <a:r>
              <a:rPr lang="en-US" dirty="0" smtClean="0"/>
              <a:t>6LoWPAN</a:t>
            </a:r>
          </a:p>
          <a:p>
            <a:pPr fontAlgn="auto">
              <a:spcAft>
                <a:spcPts val="0"/>
              </a:spcAft>
              <a:buFont typeface="Arial" panose="020B0604020202020204" pitchFamily="34" charset="0"/>
              <a:buChar char="•"/>
              <a:defRPr/>
            </a:pPr>
            <a:r>
              <a:rPr lang="en-US" dirty="0" smtClean="0"/>
              <a:t>Transport Layer</a:t>
            </a:r>
          </a:p>
          <a:p>
            <a:pPr lvl="1" fontAlgn="auto">
              <a:spcAft>
                <a:spcPts val="0"/>
              </a:spcAft>
              <a:buFont typeface="Arial" panose="020B0604020202020204" pitchFamily="34" charset="0"/>
              <a:buChar char="•"/>
              <a:defRPr/>
            </a:pPr>
            <a:r>
              <a:rPr lang="en-US" dirty="0" smtClean="0"/>
              <a:t>TCP</a:t>
            </a:r>
          </a:p>
          <a:p>
            <a:pPr lvl="1" fontAlgn="auto">
              <a:spcAft>
                <a:spcPts val="0"/>
              </a:spcAft>
              <a:buFont typeface="Arial" panose="020B0604020202020204" pitchFamily="34" charset="0"/>
              <a:buChar char="•"/>
              <a:defRPr/>
            </a:pPr>
            <a:r>
              <a:rPr lang="en-US" dirty="0" smtClean="0"/>
              <a:t>UDP</a:t>
            </a:r>
          </a:p>
          <a:p>
            <a:pPr fontAlgn="auto">
              <a:spcAft>
                <a:spcPts val="0"/>
              </a:spcAft>
              <a:buFont typeface="Arial" panose="020B0604020202020204" pitchFamily="34" charset="0"/>
              <a:buChar char="•"/>
              <a:defRPr/>
            </a:pPr>
            <a:r>
              <a:rPr lang="en-US" dirty="0" smtClean="0"/>
              <a:t>Application Layer</a:t>
            </a:r>
          </a:p>
          <a:p>
            <a:pPr lvl="1" fontAlgn="auto">
              <a:spcAft>
                <a:spcPts val="0"/>
              </a:spcAft>
              <a:buFont typeface="Arial" panose="020B0604020202020204" pitchFamily="34" charset="0"/>
              <a:buChar char="•"/>
              <a:defRPr/>
            </a:pPr>
            <a:r>
              <a:rPr lang="en-US" dirty="0" smtClean="0"/>
              <a:t>HTTP</a:t>
            </a:r>
          </a:p>
          <a:p>
            <a:pPr lvl="1" fontAlgn="auto">
              <a:spcAft>
                <a:spcPts val="0"/>
              </a:spcAft>
              <a:buFont typeface="Arial" panose="020B0604020202020204" pitchFamily="34" charset="0"/>
              <a:buChar char="•"/>
              <a:defRPr/>
            </a:pPr>
            <a:r>
              <a:rPr lang="en-US" dirty="0" err="1" smtClean="0"/>
              <a:t>CoAP</a:t>
            </a:r>
            <a:endParaRPr lang="en-US" dirty="0" smtClean="0"/>
          </a:p>
          <a:p>
            <a:pPr lvl="1" fontAlgn="auto">
              <a:spcAft>
                <a:spcPts val="0"/>
              </a:spcAft>
              <a:buFont typeface="Arial" panose="020B0604020202020204" pitchFamily="34" charset="0"/>
              <a:buChar char="•"/>
              <a:defRPr/>
            </a:pPr>
            <a:r>
              <a:rPr lang="en-US" dirty="0" err="1" smtClean="0"/>
              <a:t>WebSocket</a:t>
            </a:r>
            <a:endParaRPr lang="en-US" dirty="0" smtClean="0"/>
          </a:p>
          <a:p>
            <a:pPr lvl="1" fontAlgn="auto">
              <a:spcAft>
                <a:spcPts val="0"/>
              </a:spcAft>
              <a:buFont typeface="Arial" panose="020B0604020202020204" pitchFamily="34" charset="0"/>
              <a:buChar char="•"/>
              <a:defRPr/>
            </a:pPr>
            <a:r>
              <a:rPr lang="en-US" dirty="0" smtClean="0"/>
              <a:t>MQTT</a:t>
            </a:r>
          </a:p>
          <a:p>
            <a:pPr lvl="1" fontAlgn="auto">
              <a:spcAft>
                <a:spcPts val="0"/>
              </a:spcAft>
              <a:buFont typeface="Arial" panose="020B0604020202020204" pitchFamily="34" charset="0"/>
              <a:buChar char="•"/>
              <a:defRPr/>
            </a:pPr>
            <a:r>
              <a:rPr lang="en-US" dirty="0" smtClean="0"/>
              <a:t>XMPP</a:t>
            </a:r>
          </a:p>
          <a:p>
            <a:pPr lvl="1" fontAlgn="auto">
              <a:spcAft>
                <a:spcPts val="0"/>
              </a:spcAft>
              <a:buFont typeface="Arial" panose="020B0604020202020204" pitchFamily="34" charset="0"/>
              <a:buChar char="•"/>
              <a:defRPr/>
            </a:pPr>
            <a:r>
              <a:rPr lang="en-US" dirty="0" smtClean="0"/>
              <a:t>DDS</a:t>
            </a:r>
          </a:p>
          <a:p>
            <a:pPr lvl="1" fontAlgn="auto">
              <a:spcAft>
                <a:spcPts val="0"/>
              </a:spcAft>
              <a:buFont typeface="Arial" panose="020B0604020202020204" pitchFamily="34" charset="0"/>
              <a:buChar char="•"/>
              <a:defRPr/>
            </a:pPr>
            <a:r>
              <a:rPr lang="en-US" dirty="0" smtClean="0"/>
              <a:t>AMQP</a:t>
            </a:r>
          </a:p>
          <a:p>
            <a:pPr lvl="1" fontAlgn="auto">
              <a:spcAft>
                <a:spcPts val="0"/>
              </a:spcAft>
              <a:buFont typeface="Arial" panose="020B0604020202020204" pitchFamily="34" charset="0"/>
              <a:buChar char="•"/>
              <a:defRPr/>
            </a:pPr>
            <a:endParaRPr lang="en-US" dirty="0" smtClean="0"/>
          </a:p>
        </p:txBody>
      </p:sp>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820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210050" y="1652588"/>
            <a:ext cx="3615929" cy="4754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Slide Number Placeholder 10"/>
          <p:cNvSpPr>
            <a:spLocks noGrp="1"/>
          </p:cNvSpPr>
          <p:nvPr>
            <p:ph type="sldNum" sz="quarter" idx="12"/>
          </p:nvPr>
        </p:nvSpPr>
        <p:spPr/>
        <p:txBody>
          <a:bodyPr/>
          <a:lstStyle/>
          <a:p>
            <a:pPr>
              <a:defRPr/>
            </a:pPr>
            <a:fld id="{7F71B8CC-827C-4243-8E91-AB865FB68896}"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628650" y="1825625"/>
          <a:ext cx="7886700" cy="4907224"/>
        </p:xfrm>
        <a:graphic>
          <a:graphicData uri="http://schemas.openxmlformats.org/drawingml/2006/table">
            <a:tbl>
              <a:tblPr firstRow="1" bandRow="1">
                <a:tableStyleId>{5C22544A-7EE6-4342-B048-85BDC9FD1C3A}</a:tableStyleId>
              </a:tblPr>
              <a:tblGrid>
                <a:gridCol w="2057400"/>
                <a:gridCol w="3200400"/>
                <a:gridCol w="2628900"/>
              </a:tblGrid>
              <a:tr h="396206">
                <a:tc>
                  <a:txBody>
                    <a:bodyPr/>
                    <a:lstStyle/>
                    <a:p>
                      <a:pPr algn="ctr"/>
                      <a:r>
                        <a:rPr lang="en-US" sz="2000" dirty="0" smtClean="0">
                          <a:latin typeface="Cambria" panose="02040503050406030204" pitchFamily="18" charset="0"/>
                        </a:rPr>
                        <a:t>Comparison Based on</a:t>
                      </a:r>
                      <a:endParaRPr lang="en-US" sz="2000" dirty="0">
                        <a:latin typeface="Cambria" panose="02040503050406030204" pitchFamily="18" charset="0"/>
                      </a:endParaRPr>
                    </a:p>
                  </a:txBody>
                  <a:tcPr marL="68580" marR="68580" marT="45716" marB="45716"/>
                </a:tc>
                <a:tc>
                  <a:txBody>
                    <a:bodyPr/>
                    <a:lstStyle/>
                    <a:p>
                      <a:pPr algn="ctr"/>
                      <a:r>
                        <a:rPr lang="en-US" sz="2000" dirty="0" smtClean="0">
                          <a:latin typeface="Cambria" panose="02040503050406030204" pitchFamily="18" charset="0"/>
                        </a:rPr>
                        <a:t>REST</a:t>
                      </a:r>
                      <a:endParaRPr lang="en-US" sz="2000" dirty="0">
                        <a:latin typeface="Cambria" panose="02040503050406030204" pitchFamily="18" charset="0"/>
                      </a:endParaRPr>
                    </a:p>
                  </a:txBody>
                  <a:tcPr marL="68580" marR="68580" marT="45716" marB="45716"/>
                </a:tc>
                <a:tc>
                  <a:txBody>
                    <a:bodyPr/>
                    <a:lstStyle/>
                    <a:p>
                      <a:pPr algn="ctr"/>
                      <a:r>
                        <a:rPr lang="en-US" sz="2000" dirty="0" err="1" smtClean="0">
                          <a:latin typeface="Cambria" panose="02040503050406030204" pitchFamily="18" charset="0"/>
                        </a:rPr>
                        <a:t>Websocket</a:t>
                      </a:r>
                      <a:endParaRPr lang="en-US" sz="2000" dirty="0">
                        <a:latin typeface="Cambria" panose="02040503050406030204" pitchFamily="18" charset="0"/>
                      </a:endParaRPr>
                    </a:p>
                  </a:txBody>
                  <a:tcPr marL="68580" marR="68580" marT="45716" marB="45716"/>
                </a:tc>
              </a:tr>
              <a:tr h="396206">
                <a:tc>
                  <a:txBody>
                    <a:bodyPr/>
                    <a:lstStyle/>
                    <a:p>
                      <a:pPr algn="ctr"/>
                      <a:r>
                        <a:rPr lang="en-US" sz="2000" b="1" dirty="0" smtClean="0">
                          <a:latin typeface="Cambria" panose="02040503050406030204" pitchFamily="18" charset="0"/>
                        </a:rPr>
                        <a:t>State</a:t>
                      </a:r>
                      <a:endParaRPr lang="en-US" sz="2000" b="1" dirty="0">
                        <a:latin typeface="Cambria" panose="02040503050406030204" pitchFamily="18" charset="0"/>
                      </a:endParaRPr>
                    </a:p>
                  </a:txBody>
                  <a:tcPr marL="68580" marR="68580" marT="45716" marB="45716"/>
                </a:tc>
                <a:tc>
                  <a:txBody>
                    <a:bodyPr/>
                    <a:lstStyle/>
                    <a:p>
                      <a:pPr algn="ctr"/>
                      <a:r>
                        <a:rPr lang="en-US" sz="2000" dirty="0" smtClean="0">
                          <a:latin typeface="Cambria" panose="02040503050406030204" pitchFamily="18" charset="0"/>
                        </a:rPr>
                        <a:t>Stateless</a:t>
                      </a:r>
                      <a:endParaRPr lang="en-US" sz="2000" dirty="0">
                        <a:latin typeface="Cambria" panose="02040503050406030204" pitchFamily="18" charset="0"/>
                      </a:endParaRPr>
                    </a:p>
                  </a:txBody>
                  <a:tcPr marL="68580" marR="68580" marT="45716" marB="45716"/>
                </a:tc>
                <a:tc>
                  <a:txBody>
                    <a:bodyPr/>
                    <a:lstStyle/>
                    <a:p>
                      <a:pPr algn="ctr"/>
                      <a:r>
                        <a:rPr lang="en-US" sz="2000" dirty="0" err="1" smtClean="0">
                          <a:latin typeface="Cambria" panose="02040503050406030204" pitchFamily="18" charset="0"/>
                        </a:rPr>
                        <a:t>Stateful</a:t>
                      </a:r>
                      <a:endParaRPr lang="en-US" sz="2000" dirty="0">
                        <a:latin typeface="Cambria" panose="02040503050406030204" pitchFamily="18" charset="0"/>
                      </a:endParaRPr>
                    </a:p>
                  </a:txBody>
                  <a:tcPr marL="68580" marR="68580" marT="45716" marB="45716"/>
                </a:tc>
              </a:tr>
              <a:tr h="396206">
                <a:tc>
                  <a:txBody>
                    <a:bodyPr/>
                    <a:lstStyle/>
                    <a:p>
                      <a:pPr algn="ctr"/>
                      <a:r>
                        <a:rPr lang="en-US" sz="2000" b="1" dirty="0" smtClean="0">
                          <a:latin typeface="Cambria" panose="02040503050406030204" pitchFamily="18" charset="0"/>
                        </a:rPr>
                        <a:t>Directional</a:t>
                      </a:r>
                      <a:endParaRPr lang="en-US" sz="2000" b="1" dirty="0">
                        <a:latin typeface="Cambria" panose="02040503050406030204" pitchFamily="18" charset="0"/>
                      </a:endParaRPr>
                    </a:p>
                  </a:txBody>
                  <a:tcPr marL="68580" marR="68580" marT="45716" marB="45716"/>
                </a:tc>
                <a:tc>
                  <a:txBody>
                    <a:bodyPr/>
                    <a:lstStyle/>
                    <a:p>
                      <a:pPr algn="ctr"/>
                      <a:r>
                        <a:rPr lang="en-US" sz="2000" dirty="0" smtClean="0">
                          <a:latin typeface="Cambria" panose="02040503050406030204" pitchFamily="18" charset="0"/>
                        </a:rPr>
                        <a:t>Unidirectional</a:t>
                      </a:r>
                      <a:endParaRPr lang="en-US" sz="2000" dirty="0">
                        <a:latin typeface="Cambria" panose="02040503050406030204" pitchFamily="18" charset="0"/>
                      </a:endParaRPr>
                    </a:p>
                  </a:txBody>
                  <a:tcPr marL="68580" marR="68580" marT="45716" marB="45716"/>
                </a:tc>
                <a:tc>
                  <a:txBody>
                    <a:bodyPr/>
                    <a:lstStyle/>
                    <a:p>
                      <a:pPr algn="ctr"/>
                      <a:r>
                        <a:rPr lang="en-US" sz="2000" dirty="0" smtClean="0">
                          <a:latin typeface="Cambria" panose="02040503050406030204" pitchFamily="18" charset="0"/>
                        </a:rPr>
                        <a:t>Bidirectional</a:t>
                      </a:r>
                      <a:endParaRPr lang="en-US" sz="2000" dirty="0">
                        <a:latin typeface="Cambria" panose="02040503050406030204" pitchFamily="18" charset="0"/>
                      </a:endParaRPr>
                    </a:p>
                  </a:txBody>
                  <a:tcPr marL="68580" marR="68580" marT="45716" marB="45716"/>
                </a:tc>
              </a:tr>
              <a:tr h="396206">
                <a:tc>
                  <a:txBody>
                    <a:bodyPr/>
                    <a:lstStyle/>
                    <a:p>
                      <a:pPr algn="ctr"/>
                      <a:r>
                        <a:rPr lang="en-US" sz="2000" b="1" dirty="0" err="1" smtClean="0">
                          <a:latin typeface="Cambria" panose="02040503050406030204" pitchFamily="18" charset="0"/>
                        </a:rPr>
                        <a:t>Req</a:t>
                      </a:r>
                      <a:r>
                        <a:rPr lang="en-US" sz="2000" b="1" dirty="0" smtClean="0">
                          <a:latin typeface="Cambria" panose="02040503050406030204" pitchFamily="18" charset="0"/>
                        </a:rPr>
                        <a:t>-Res/Full</a:t>
                      </a:r>
                      <a:r>
                        <a:rPr lang="en-US" sz="2000" b="1" baseline="0" dirty="0" smtClean="0">
                          <a:latin typeface="Cambria" panose="02040503050406030204" pitchFamily="18" charset="0"/>
                        </a:rPr>
                        <a:t> Duplex</a:t>
                      </a:r>
                      <a:endParaRPr lang="en-US" sz="2000" b="1" dirty="0">
                        <a:latin typeface="Cambria" panose="02040503050406030204" pitchFamily="18" charset="0"/>
                      </a:endParaRPr>
                    </a:p>
                  </a:txBody>
                  <a:tcPr marL="68580" marR="68580" marT="45716" marB="45716"/>
                </a:tc>
                <a:tc>
                  <a:txBody>
                    <a:bodyPr/>
                    <a:lstStyle/>
                    <a:p>
                      <a:pPr algn="ctr"/>
                      <a:r>
                        <a:rPr lang="en-US" sz="2000" dirty="0" smtClean="0">
                          <a:latin typeface="Cambria" panose="02040503050406030204" pitchFamily="18" charset="0"/>
                        </a:rPr>
                        <a:t>Follow Request Response Model</a:t>
                      </a:r>
                      <a:endParaRPr lang="en-US" sz="2000" dirty="0">
                        <a:latin typeface="Cambria" panose="02040503050406030204" pitchFamily="18" charset="0"/>
                      </a:endParaRPr>
                    </a:p>
                  </a:txBody>
                  <a:tcPr marL="68580" marR="68580" marT="45716" marB="45716"/>
                </a:tc>
                <a:tc>
                  <a:txBody>
                    <a:bodyPr/>
                    <a:lstStyle/>
                    <a:p>
                      <a:pPr algn="ctr"/>
                      <a:r>
                        <a:rPr lang="en-US" sz="2000" dirty="0" smtClean="0">
                          <a:latin typeface="Cambria" panose="02040503050406030204" pitchFamily="18" charset="0"/>
                        </a:rPr>
                        <a:t>Exclusive Pair Model</a:t>
                      </a:r>
                      <a:endParaRPr lang="en-US" sz="2000" dirty="0">
                        <a:latin typeface="Cambria" panose="02040503050406030204" pitchFamily="18" charset="0"/>
                      </a:endParaRPr>
                    </a:p>
                  </a:txBody>
                  <a:tcPr marL="68580" marR="68580" marT="45716" marB="45716"/>
                </a:tc>
              </a:tr>
              <a:tr h="700980">
                <a:tc>
                  <a:txBody>
                    <a:bodyPr/>
                    <a:lstStyle/>
                    <a:p>
                      <a:pPr algn="ctr"/>
                      <a:r>
                        <a:rPr lang="en-US" sz="2000" b="1" dirty="0" smtClean="0">
                          <a:latin typeface="Cambria" panose="02040503050406030204" pitchFamily="18" charset="0"/>
                        </a:rPr>
                        <a:t>TCP Connections</a:t>
                      </a:r>
                      <a:endParaRPr lang="en-US" sz="2000" b="1" dirty="0">
                        <a:latin typeface="Cambria" panose="02040503050406030204" pitchFamily="18" charset="0"/>
                      </a:endParaRPr>
                    </a:p>
                  </a:txBody>
                  <a:tcPr marL="68580" marR="68580" marT="45716" marB="45716"/>
                </a:tc>
                <a:tc>
                  <a:txBody>
                    <a:bodyPr/>
                    <a:lstStyle/>
                    <a:p>
                      <a:pPr algn="ctr"/>
                      <a:r>
                        <a:rPr lang="en-US" sz="2000" dirty="0" smtClean="0">
                          <a:latin typeface="Cambria" panose="02040503050406030204" pitchFamily="18" charset="0"/>
                        </a:rPr>
                        <a:t>Each</a:t>
                      </a:r>
                      <a:r>
                        <a:rPr lang="en-US" sz="2000" baseline="0" dirty="0" smtClean="0">
                          <a:latin typeface="Cambria" panose="02040503050406030204" pitchFamily="18" charset="0"/>
                        </a:rPr>
                        <a:t> </a:t>
                      </a:r>
                      <a:r>
                        <a:rPr lang="en-US" sz="2000" dirty="0" smtClean="0">
                          <a:latin typeface="Cambria" panose="02040503050406030204" pitchFamily="18" charset="0"/>
                        </a:rPr>
                        <a:t>HTTP request involves setting up a new TCP Connection</a:t>
                      </a:r>
                      <a:endParaRPr lang="en-US" sz="2000" dirty="0">
                        <a:latin typeface="Cambria" panose="02040503050406030204" pitchFamily="18" charset="0"/>
                      </a:endParaRPr>
                    </a:p>
                  </a:txBody>
                  <a:tcPr marL="68580" marR="68580" marT="45716" marB="45716"/>
                </a:tc>
                <a:tc>
                  <a:txBody>
                    <a:bodyPr/>
                    <a:lstStyle/>
                    <a:p>
                      <a:pPr algn="ctr"/>
                      <a:r>
                        <a:rPr lang="en-US" sz="2000" dirty="0" smtClean="0">
                          <a:latin typeface="Cambria" panose="02040503050406030204" pitchFamily="18" charset="0"/>
                        </a:rPr>
                        <a:t>Involves a</a:t>
                      </a:r>
                      <a:r>
                        <a:rPr lang="en-US" sz="2000" baseline="0" dirty="0" smtClean="0">
                          <a:latin typeface="Cambria" panose="02040503050406030204" pitchFamily="18" charset="0"/>
                        </a:rPr>
                        <a:t> single </a:t>
                      </a:r>
                      <a:r>
                        <a:rPr lang="en-US" sz="2000" dirty="0" smtClean="0">
                          <a:latin typeface="Cambria" panose="02040503050406030204" pitchFamily="18" charset="0"/>
                        </a:rPr>
                        <a:t>TCP Connection for</a:t>
                      </a:r>
                      <a:r>
                        <a:rPr lang="en-US" sz="2000" baseline="0" dirty="0" smtClean="0">
                          <a:latin typeface="Cambria" panose="02040503050406030204" pitchFamily="18" charset="0"/>
                        </a:rPr>
                        <a:t> all requests</a:t>
                      </a:r>
                      <a:endParaRPr lang="en-US" sz="2000" dirty="0">
                        <a:latin typeface="Cambria" panose="02040503050406030204" pitchFamily="18" charset="0"/>
                      </a:endParaRPr>
                    </a:p>
                  </a:txBody>
                  <a:tcPr marL="68580" marR="68580" marT="45716" marB="45716"/>
                </a:tc>
              </a:tr>
              <a:tr h="700980">
                <a:tc>
                  <a:txBody>
                    <a:bodyPr/>
                    <a:lstStyle/>
                    <a:p>
                      <a:pPr algn="ctr"/>
                      <a:r>
                        <a:rPr lang="en-US" sz="2000" b="1" dirty="0" smtClean="0">
                          <a:latin typeface="Cambria" panose="02040503050406030204" pitchFamily="18" charset="0"/>
                        </a:rPr>
                        <a:t>Header Overhead</a:t>
                      </a:r>
                      <a:endParaRPr lang="en-US" sz="2000" b="1" dirty="0">
                        <a:latin typeface="Cambria" panose="02040503050406030204" pitchFamily="18" charset="0"/>
                      </a:endParaRPr>
                    </a:p>
                  </a:txBody>
                  <a:tcPr marL="68580" marR="68580" marT="45716" marB="45716"/>
                </a:tc>
                <a:tc>
                  <a:txBody>
                    <a:bodyPr/>
                    <a:lstStyle/>
                    <a:p>
                      <a:pPr algn="ctr"/>
                      <a:r>
                        <a:rPr lang="en-US" sz="2000" dirty="0" smtClean="0">
                          <a:latin typeface="Cambria" panose="02040503050406030204" pitchFamily="18" charset="0"/>
                        </a:rPr>
                        <a:t>Each</a:t>
                      </a:r>
                      <a:r>
                        <a:rPr lang="en-US" sz="2000" baseline="0" dirty="0" smtClean="0">
                          <a:latin typeface="Cambria" panose="02040503050406030204" pitchFamily="18" charset="0"/>
                        </a:rPr>
                        <a:t> request carries HTTP Headers, hence not suitable for real-time</a:t>
                      </a:r>
                      <a:endParaRPr lang="en-US" sz="2000" dirty="0">
                        <a:latin typeface="Cambria" panose="02040503050406030204" pitchFamily="18" charset="0"/>
                      </a:endParaRPr>
                    </a:p>
                  </a:txBody>
                  <a:tcPr marL="68580" marR="68580" marT="45716" marB="45716"/>
                </a:tc>
                <a:tc>
                  <a:txBody>
                    <a:bodyPr/>
                    <a:lstStyle/>
                    <a:p>
                      <a:pPr algn="ctr"/>
                      <a:r>
                        <a:rPr lang="en-US" sz="2000" dirty="0" smtClean="0">
                          <a:latin typeface="Cambria" panose="02040503050406030204" pitchFamily="18" charset="0"/>
                        </a:rPr>
                        <a:t>Does not involve overhead of headers.</a:t>
                      </a:r>
                      <a:endParaRPr lang="en-US" sz="2000" dirty="0">
                        <a:latin typeface="Cambria" panose="02040503050406030204" pitchFamily="18" charset="0"/>
                      </a:endParaRPr>
                    </a:p>
                  </a:txBody>
                  <a:tcPr marL="68580" marR="68580" marT="45716" marB="45716"/>
                </a:tc>
              </a:tr>
              <a:tr h="700980">
                <a:tc>
                  <a:txBody>
                    <a:bodyPr/>
                    <a:lstStyle/>
                    <a:p>
                      <a:pPr algn="ctr"/>
                      <a:r>
                        <a:rPr lang="en-US" sz="2000" b="1" dirty="0" smtClean="0">
                          <a:latin typeface="Cambria" panose="02040503050406030204" pitchFamily="18" charset="0"/>
                        </a:rPr>
                        <a:t>Scalability</a:t>
                      </a:r>
                      <a:endParaRPr lang="en-US" sz="2000" b="1" dirty="0">
                        <a:latin typeface="Cambria" panose="02040503050406030204" pitchFamily="18" charset="0"/>
                      </a:endParaRPr>
                    </a:p>
                  </a:txBody>
                  <a:tcPr marL="68580" marR="68580" marT="45716" marB="45716"/>
                </a:tc>
                <a:tc>
                  <a:txBody>
                    <a:bodyPr/>
                    <a:lstStyle/>
                    <a:p>
                      <a:pPr algn="ctr"/>
                      <a:r>
                        <a:rPr lang="en-US" sz="2000" dirty="0" smtClean="0">
                          <a:latin typeface="Cambria" panose="02040503050406030204" pitchFamily="18" charset="0"/>
                        </a:rPr>
                        <a:t>Both</a:t>
                      </a:r>
                      <a:r>
                        <a:rPr lang="en-US" sz="2000" baseline="0" dirty="0" smtClean="0">
                          <a:latin typeface="Cambria" panose="02040503050406030204" pitchFamily="18" charset="0"/>
                        </a:rPr>
                        <a:t> horizontal and vertical are easier</a:t>
                      </a:r>
                      <a:endParaRPr lang="en-US" sz="2000" dirty="0">
                        <a:latin typeface="Cambria" panose="02040503050406030204" pitchFamily="18" charset="0"/>
                      </a:endParaRPr>
                    </a:p>
                  </a:txBody>
                  <a:tcPr marL="68580" marR="68580" marT="45716" marB="45716"/>
                </a:tc>
                <a:tc>
                  <a:txBody>
                    <a:bodyPr/>
                    <a:lstStyle/>
                    <a:p>
                      <a:pPr algn="ctr"/>
                      <a:r>
                        <a:rPr lang="en-US" sz="2000" dirty="0" smtClean="0">
                          <a:latin typeface="Cambria" panose="02040503050406030204" pitchFamily="18" charset="0"/>
                        </a:rPr>
                        <a:t>Only Vertical is easier</a:t>
                      </a:r>
                      <a:endParaRPr lang="en-US" sz="2000" dirty="0">
                        <a:latin typeface="Cambria" panose="02040503050406030204" pitchFamily="18" charset="0"/>
                      </a:endParaRPr>
                    </a:p>
                  </a:txBody>
                  <a:tcPr marL="68580" marR="68580" marT="45716" marB="45716"/>
                </a:tc>
              </a:tr>
            </a:tbl>
          </a:graphicData>
        </a:graphic>
      </p:graphicFrame>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itle 1"/>
          <p:cNvSpPr>
            <a:spLocks noGrp="1"/>
          </p:cNvSpPr>
          <p:nvPr>
            <p:ph type="title"/>
          </p:nvPr>
        </p:nvSpPr>
        <p:spPr>
          <a:xfrm>
            <a:off x="628650" y="187326"/>
            <a:ext cx="7886700" cy="1082675"/>
          </a:xfrm>
        </p:spPr>
        <p:txBody>
          <a:bodyPr rtlCol="0">
            <a:noAutofit/>
          </a:bodyPr>
          <a:lstStyle/>
          <a:p>
            <a:pPr fontAlgn="auto">
              <a:spcAft>
                <a:spcPts val="0"/>
              </a:spcAft>
              <a:defRPr/>
            </a:pPr>
            <a:r>
              <a:rPr lang="en-US" sz="3600" dirty="0" smtClean="0">
                <a:latin typeface="+mn-lt"/>
              </a:rPr>
              <a:t>Differences </a:t>
            </a:r>
            <a:r>
              <a:rPr lang="en-US" sz="3600" dirty="0" smtClean="0">
                <a:latin typeface="+mn-lt"/>
              </a:rPr>
              <a:t>between REST and </a:t>
            </a:r>
            <a:r>
              <a:rPr lang="en-US" sz="3600" dirty="0" err="1" smtClean="0">
                <a:latin typeface="+mn-lt"/>
              </a:rPr>
              <a:t>WebSocket</a:t>
            </a:r>
            <a:r>
              <a:rPr lang="en-US" sz="3600" dirty="0" smtClean="0">
                <a:latin typeface="+mn-lt"/>
              </a:rPr>
              <a:t>-based Communication APIs</a:t>
            </a:r>
          </a:p>
        </p:txBody>
      </p:sp>
      <p:sp>
        <p:nvSpPr>
          <p:cNvPr id="8" name="Slide Number Placeholder 7"/>
          <p:cNvSpPr>
            <a:spLocks noGrp="1"/>
          </p:cNvSpPr>
          <p:nvPr>
            <p:ph type="sldNum" sz="quarter" idx="12"/>
          </p:nvPr>
        </p:nvSpPr>
        <p:spPr/>
        <p:txBody>
          <a:bodyPr/>
          <a:lstStyle/>
          <a:p>
            <a:pPr>
              <a:defRPr/>
            </a:pPr>
            <a:fld id="{7F71B8CC-827C-4243-8E91-AB865FB68896}"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itle 1"/>
          <p:cNvSpPr>
            <a:spLocks noGrp="1"/>
          </p:cNvSpPr>
          <p:nvPr>
            <p:ph type="title"/>
          </p:nvPr>
        </p:nvSpPr>
        <p:spPr>
          <a:xfrm>
            <a:off x="628650" y="187326"/>
            <a:ext cx="78867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Enabling Technologies</a:t>
            </a:r>
          </a:p>
        </p:txBody>
      </p:sp>
      <p:sp>
        <p:nvSpPr>
          <p:cNvPr id="35845" name="Content Placeholder 2"/>
          <p:cNvSpPr>
            <a:spLocks noGrp="1"/>
          </p:cNvSpPr>
          <p:nvPr>
            <p:ph idx="1"/>
          </p:nvPr>
        </p:nvSpPr>
        <p:spPr>
          <a:xfrm>
            <a:off x="628650" y="1825626"/>
            <a:ext cx="8020050" cy="4371975"/>
          </a:xfrm>
        </p:spPr>
        <p:txBody>
          <a:bodyPr/>
          <a:lstStyle/>
          <a:p>
            <a:r>
              <a:rPr lang="en-US" altLang="en-US" dirty="0" smtClean="0"/>
              <a:t>Wireless Sensor Network</a:t>
            </a:r>
          </a:p>
          <a:p>
            <a:endParaRPr lang="en-US" altLang="en-US" dirty="0" smtClean="0"/>
          </a:p>
          <a:p>
            <a:r>
              <a:rPr lang="en-US" altLang="en-US" dirty="0" smtClean="0"/>
              <a:t>Cloud Computing</a:t>
            </a:r>
          </a:p>
          <a:p>
            <a:endParaRPr lang="en-US" altLang="en-US" dirty="0" smtClean="0"/>
          </a:p>
          <a:p>
            <a:r>
              <a:rPr lang="en-US" altLang="en-US" dirty="0" smtClean="0"/>
              <a:t>Big Data Analytics    </a:t>
            </a:r>
          </a:p>
          <a:p>
            <a:endParaRPr lang="en-US" altLang="en-US" dirty="0" smtClean="0"/>
          </a:p>
          <a:p>
            <a:r>
              <a:rPr lang="en-US" altLang="en-US" dirty="0" smtClean="0"/>
              <a:t>Embedded Systems</a:t>
            </a:r>
          </a:p>
          <a:p>
            <a:pPr>
              <a:buFont typeface="Arial" charset="0"/>
              <a:buNone/>
            </a:pPr>
            <a:endParaRPr lang="en-US" altLang="en-US" dirty="0" smtClean="0"/>
          </a:p>
        </p:txBody>
      </p:sp>
      <p:pic>
        <p:nvPicPr>
          <p:cNvPr id="35846"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590453" y="1419225"/>
            <a:ext cx="1318022" cy="10953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5847"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02135" y="2716213"/>
            <a:ext cx="1231106" cy="97631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5848"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187788" y="3692526"/>
            <a:ext cx="1956197" cy="15652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Slide Number Placeholder 8"/>
          <p:cNvSpPr>
            <a:spLocks noGrp="1"/>
          </p:cNvSpPr>
          <p:nvPr>
            <p:ph type="sldNum" sz="quarter" idx="12"/>
          </p:nvPr>
        </p:nvSpPr>
        <p:spPr/>
        <p:txBody>
          <a:bodyPr/>
          <a:lstStyle/>
          <a:p>
            <a:pPr>
              <a:defRPr/>
            </a:pPr>
            <a:fld id="{7F71B8CC-827C-4243-8E91-AB865FB68896}"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390525" y="-181769"/>
            <a:ext cx="7886700" cy="1325563"/>
          </a:xfrm>
        </p:spPr>
        <p:txBody>
          <a:bodyPr/>
          <a:lstStyle/>
          <a:p>
            <a:r>
              <a:rPr lang="en-US" b="1" dirty="0" smtClean="0"/>
              <a:t>WSN</a:t>
            </a:r>
            <a:endParaRPr lang="en-US" b="1" dirty="0"/>
          </a:p>
        </p:txBody>
      </p:sp>
      <p:sp>
        <p:nvSpPr>
          <p:cNvPr id="3" name="Content Placeholder 2"/>
          <p:cNvSpPr>
            <a:spLocks noGrp="1"/>
          </p:cNvSpPr>
          <p:nvPr>
            <p:ph idx="1"/>
          </p:nvPr>
        </p:nvSpPr>
        <p:spPr/>
        <p:txBody>
          <a:bodyPr>
            <a:normAutofit fontScale="92500"/>
          </a:bodyPr>
          <a:lstStyle/>
          <a:p>
            <a:r>
              <a:rPr lang="en-US" b="1" dirty="0" smtClean="0"/>
              <a:t>Distributed Devices with sensors </a:t>
            </a:r>
            <a:r>
              <a:rPr lang="en-US" dirty="0" smtClean="0"/>
              <a:t>used to monitor the environmental and physical conditions</a:t>
            </a:r>
          </a:p>
          <a:p>
            <a:r>
              <a:rPr lang="en-US" dirty="0" smtClean="0"/>
              <a:t>Consists of several </a:t>
            </a:r>
            <a:r>
              <a:rPr lang="en-US" b="1" dirty="0" smtClean="0"/>
              <a:t>end-nodes acting as routers or coordinators too</a:t>
            </a:r>
          </a:p>
          <a:p>
            <a:r>
              <a:rPr lang="en-US" b="1" dirty="0" smtClean="0"/>
              <a:t>Coordinators collects data </a:t>
            </a:r>
            <a:r>
              <a:rPr lang="en-US" dirty="0" smtClean="0"/>
              <a:t>from all nodes / </a:t>
            </a:r>
            <a:r>
              <a:rPr lang="en-US" b="1" dirty="0" smtClean="0"/>
              <a:t>acts as gateway </a:t>
            </a:r>
            <a:r>
              <a:rPr lang="en-US" dirty="0" smtClean="0"/>
              <a:t>that connects WSN to internet</a:t>
            </a:r>
          </a:p>
          <a:p>
            <a:r>
              <a:rPr lang="en-US" b="1" dirty="0" smtClean="0"/>
              <a:t>Routers route the data packets </a:t>
            </a:r>
            <a:r>
              <a:rPr lang="en-US" dirty="0" smtClean="0"/>
              <a:t>from end nodes to coordinators.</a:t>
            </a:r>
            <a:endParaRPr lang="en-US" dirty="0"/>
          </a:p>
        </p:txBody>
      </p:sp>
      <p:sp>
        <p:nvSpPr>
          <p:cNvPr id="5" name="Rectangle 4"/>
          <p:cNvSpPr/>
          <p:nvPr/>
        </p:nvSpPr>
        <p:spPr>
          <a:xfrm>
            <a:off x="0" y="-228600"/>
            <a:ext cx="1524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Slide Number Placeholder 5"/>
          <p:cNvSpPr>
            <a:spLocks noGrp="1"/>
          </p:cNvSpPr>
          <p:nvPr>
            <p:ph type="sldNum" sz="quarter" idx="12"/>
          </p:nvPr>
        </p:nvSpPr>
        <p:spPr/>
        <p:txBody>
          <a:bodyPr/>
          <a:lstStyle/>
          <a:p>
            <a:pPr>
              <a:defRPr/>
            </a:pPr>
            <a:fld id="{7F71B8CC-827C-4243-8E91-AB865FB68896}" type="slidenum">
              <a:rPr lang="en-US" smtClean="0"/>
              <a:pPr>
                <a:defRPr/>
              </a:pPr>
              <a:t>32</a:t>
            </a:fld>
            <a:endParaRPr lang="en-US"/>
          </a:p>
        </p:txBody>
      </p:sp>
    </p:spTree>
    <p:extLst>
      <p:ext uri="{BB962C8B-B14F-4D97-AF65-F5344CB8AC3E}">
        <p14:creationId xmlns="" xmlns:p14="http://schemas.microsoft.com/office/powerpoint/2010/main" val="22815985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390525" y="-181769"/>
            <a:ext cx="7886700" cy="1325563"/>
          </a:xfrm>
        </p:spPr>
        <p:txBody>
          <a:bodyPr>
            <a:normAutofit fontScale="90000"/>
          </a:bodyPr>
          <a:lstStyle/>
          <a:p>
            <a:r>
              <a:rPr lang="en-US" b="1" dirty="0" smtClean="0"/>
              <a:t>Example of WSNs in </a:t>
            </a:r>
            <a:r>
              <a:rPr lang="en-US" b="1" dirty="0" err="1" smtClean="0"/>
              <a:t>IoT</a:t>
            </a:r>
            <a:r>
              <a:rPr lang="en-US" b="1" dirty="0" smtClean="0"/>
              <a:t> &amp; Protocols used</a:t>
            </a:r>
            <a:endParaRPr lang="en-US" b="1" dirty="0"/>
          </a:p>
        </p:txBody>
      </p:sp>
      <p:sp>
        <p:nvSpPr>
          <p:cNvPr id="3" name="Content Placeholder 2"/>
          <p:cNvSpPr>
            <a:spLocks noGrp="1"/>
          </p:cNvSpPr>
          <p:nvPr>
            <p:ph idx="1"/>
          </p:nvPr>
        </p:nvSpPr>
        <p:spPr>
          <a:xfrm>
            <a:off x="466725" y="1393825"/>
            <a:ext cx="7886700" cy="4351338"/>
          </a:xfrm>
        </p:spPr>
        <p:txBody>
          <a:bodyPr>
            <a:normAutofit lnSpcReduction="10000"/>
          </a:bodyPr>
          <a:lstStyle/>
          <a:p>
            <a:pPr marL="0" indent="0">
              <a:buNone/>
            </a:pPr>
            <a:r>
              <a:rPr lang="en-US" b="1" dirty="0" smtClean="0"/>
              <a:t>Example</a:t>
            </a:r>
          </a:p>
          <a:p>
            <a:r>
              <a:rPr lang="en-US" dirty="0" smtClean="0"/>
              <a:t>Weather monitoring system</a:t>
            </a:r>
          </a:p>
          <a:p>
            <a:r>
              <a:rPr lang="en-US" dirty="0" smtClean="0"/>
              <a:t>Indoor Air quality monitoring system</a:t>
            </a:r>
          </a:p>
          <a:p>
            <a:r>
              <a:rPr lang="en-US" dirty="0" smtClean="0"/>
              <a:t>Soil moisture monitoring system</a:t>
            </a:r>
          </a:p>
          <a:p>
            <a:r>
              <a:rPr lang="en-US" dirty="0" err="1" smtClean="0"/>
              <a:t>Survelliance</a:t>
            </a:r>
            <a:r>
              <a:rPr lang="en-US" dirty="0" smtClean="0"/>
              <a:t> systems</a:t>
            </a:r>
          </a:p>
          <a:p>
            <a:r>
              <a:rPr lang="en-US" dirty="0" smtClean="0"/>
              <a:t>Health monitoring systems</a:t>
            </a:r>
          </a:p>
          <a:p>
            <a:pPr marL="0" indent="0">
              <a:buNone/>
            </a:pPr>
            <a:r>
              <a:rPr lang="en-US" b="1" dirty="0" smtClean="0"/>
              <a:t>Protocols</a:t>
            </a:r>
          </a:p>
          <a:p>
            <a:r>
              <a:rPr lang="en-US" dirty="0" err="1" smtClean="0"/>
              <a:t>Zigbee</a:t>
            </a:r>
            <a:endParaRPr lang="en-US" dirty="0" smtClean="0"/>
          </a:p>
        </p:txBody>
      </p:sp>
      <p:sp>
        <p:nvSpPr>
          <p:cNvPr id="5" name="Rectangle 4"/>
          <p:cNvSpPr/>
          <p:nvPr/>
        </p:nvSpPr>
        <p:spPr>
          <a:xfrm>
            <a:off x="0" y="-228600"/>
            <a:ext cx="1524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Slide Number Placeholder 5"/>
          <p:cNvSpPr>
            <a:spLocks noGrp="1"/>
          </p:cNvSpPr>
          <p:nvPr>
            <p:ph type="sldNum" sz="quarter" idx="12"/>
          </p:nvPr>
        </p:nvSpPr>
        <p:spPr/>
        <p:txBody>
          <a:bodyPr/>
          <a:lstStyle/>
          <a:p>
            <a:pPr>
              <a:defRPr/>
            </a:pPr>
            <a:fld id="{7F71B8CC-827C-4243-8E91-AB865FB68896}" type="slidenum">
              <a:rPr lang="en-US" smtClean="0"/>
              <a:pPr>
                <a:defRPr/>
              </a:pPr>
              <a:t>33</a:t>
            </a:fld>
            <a:endParaRPr lang="en-US"/>
          </a:p>
        </p:txBody>
      </p:sp>
    </p:spTree>
    <p:extLst>
      <p:ext uri="{BB962C8B-B14F-4D97-AF65-F5344CB8AC3E}">
        <p14:creationId xmlns="" xmlns:p14="http://schemas.microsoft.com/office/powerpoint/2010/main" val="20156973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390525" y="-181769"/>
            <a:ext cx="7886700" cy="1325563"/>
          </a:xfrm>
        </p:spPr>
        <p:txBody>
          <a:bodyPr/>
          <a:lstStyle/>
          <a:p>
            <a:r>
              <a:rPr lang="en-US" b="1" dirty="0" smtClean="0"/>
              <a:t>Cloud Computing</a:t>
            </a:r>
            <a:endParaRPr lang="en-US" b="1" dirty="0"/>
          </a:p>
        </p:txBody>
      </p:sp>
      <p:sp>
        <p:nvSpPr>
          <p:cNvPr id="3" name="Content Placeholder 2"/>
          <p:cNvSpPr>
            <a:spLocks noGrp="1"/>
          </p:cNvSpPr>
          <p:nvPr>
            <p:ph idx="1"/>
          </p:nvPr>
        </p:nvSpPr>
        <p:spPr/>
        <p:txBody>
          <a:bodyPr>
            <a:normAutofit fontScale="85000" lnSpcReduction="20000"/>
          </a:bodyPr>
          <a:lstStyle/>
          <a:p>
            <a:r>
              <a:rPr lang="en-US" b="1" dirty="0" smtClean="0"/>
              <a:t>Deliver applications and services over internet</a:t>
            </a:r>
          </a:p>
          <a:p>
            <a:r>
              <a:rPr lang="en-US" dirty="0" smtClean="0"/>
              <a:t>Provides computing, networking and storage resources on demand</a:t>
            </a:r>
          </a:p>
          <a:p>
            <a:r>
              <a:rPr lang="en-US" dirty="0" smtClean="0"/>
              <a:t>Cloud computing performs services such as </a:t>
            </a:r>
            <a:r>
              <a:rPr lang="en-US" dirty="0" err="1" smtClean="0"/>
              <a:t>Iaas</a:t>
            </a:r>
            <a:r>
              <a:rPr lang="en-US" dirty="0" smtClean="0"/>
              <a:t>, </a:t>
            </a:r>
            <a:r>
              <a:rPr lang="en-US" dirty="0" err="1" smtClean="0"/>
              <a:t>Paas</a:t>
            </a:r>
            <a:r>
              <a:rPr lang="en-US" dirty="0" smtClean="0"/>
              <a:t> and </a:t>
            </a:r>
            <a:r>
              <a:rPr lang="en-US" dirty="0" err="1" smtClean="0"/>
              <a:t>Saas</a:t>
            </a:r>
            <a:endParaRPr lang="en-US" dirty="0" smtClean="0"/>
          </a:p>
          <a:p>
            <a:r>
              <a:rPr lang="en-US" dirty="0" err="1" smtClean="0"/>
              <a:t>Iaas</a:t>
            </a:r>
            <a:r>
              <a:rPr lang="en-US" dirty="0" smtClean="0"/>
              <a:t>  : Rent Infrastructure</a:t>
            </a:r>
          </a:p>
          <a:p>
            <a:r>
              <a:rPr lang="en-US" dirty="0" err="1" smtClean="0"/>
              <a:t>Paas</a:t>
            </a:r>
            <a:r>
              <a:rPr lang="en-US" dirty="0" smtClean="0"/>
              <a:t> : </a:t>
            </a:r>
            <a:r>
              <a:rPr lang="en-US" dirty="0"/>
              <a:t>supply an on-demand environment for developing, testing, delivering and managing software applications. </a:t>
            </a:r>
            <a:endParaRPr lang="en-US" dirty="0" smtClean="0"/>
          </a:p>
          <a:p>
            <a:r>
              <a:rPr lang="en-US" dirty="0" err="1" smtClean="0"/>
              <a:t>Saas</a:t>
            </a:r>
            <a:r>
              <a:rPr lang="en-US" dirty="0" smtClean="0"/>
              <a:t> : </a:t>
            </a:r>
            <a:r>
              <a:rPr lang="en-US" dirty="0"/>
              <a:t>method for delivering software applications over the Internet, on demand and typically on a subscription basis.</a:t>
            </a:r>
          </a:p>
        </p:txBody>
      </p:sp>
      <p:sp>
        <p:nvSpPr>
          <p:cNvPr id="5" name="Rectangle 4"/>
          <p:cNvSpPr/>
          <p:nvPr/>
        </p:nvSpPr>
        <p:spPr>
          <a:xfrm>
            <a:off x="0" y="-228600"/>
            <a:ext cx="1524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Slide Number Placeholder 5"/>
          <p:cNvSpPr>
            <a:spLocks noGrp="1"/>
          </p:cNvSpPr>
          <p:nvPr>
            <p:ph type="sldNum" sz="quarter" idx="12"/>
          </p:nvPr>
        </p:nvSpPr>
        <p:spPr/>
        <p:txBody>
          <a:bodyPr/>
          <a:lstStyle/>
          <a:p>
            <a:pPr>
              <a:defRPr/>
            </a:pPr>
            <a:fld id="{7F71B8CC-827C-4243-8E91-AB865FB68896}" type="slidenum">
              <a:rPr lang="en-US" smtClean="0"/>
              <a:pPr>
                <a:defRPr/>
              </a:pPr>
              <a:t>34</a:t>
            </a:fld>
            <a:endParaRPr lang="en-US"/>
          </a:p>
        </p:txBody>
      </p:sp>
    </p:spTree>
    <p:extLst>
      <p:ext uri="{BB962C8B-B14F-4D97-AF65-F5344CB8AC3E}">
        <p14:creationId xmlns="" xmlns:p14="http://schemas.microsoft.com/office/powerpoint/2010/main" val="34831722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390525" y="-181769"/>
            <a:ext cx="7886700" cy="1325563"/>
          </a:xfrm>
        </p:spPr>
        <p:txBody>
          <a:bodyPr/>
          <a:lstStyle/>
          <a:p>
            <a:r>
              <a:rPr lang="en-US" b="1" dirty="0" smtClean="0"/>
              <a:t>Big Data Analytics</a:t>
            </a:r>
            <a:endParaRPr lang="en-US" b="1" dirty="0"/>
          </a:p>
        </p:txBody>
      </p:sp>
      <p:sp>
        <p:nvSpPr>
          <p:cNvPr id="3" name="Content Placeholder 2"/>
          <p:cNvSpPr>
            <a:spLocks noGrp="1"/>
          </p:cNvSpPr>
          <p:nvPr>
            <p:ph idx="1"/>
          </p:nvPr>
        </p:nvSpPr>
        <p:spPr>
          <a:xfrm>
            <a:off x="476250" y="1393825"/>
            <a:ext cx="7886700" cy="5235575"/>
          </a:xfrm>
        </p:spPr>
        <p:txBody>
          <a:bodyPr>
            <a:normAutofit fontScale="92500" lnSpcReduction="10000"/>
          </a:bodyPr>
          <a:lstStyle/>
          <a:p>
            <a:r>
              <a:rPr lang="en-US" dirty="0" smtClean="0"/>
              <a:t>Collection of data whose volume, velocity or variety is too large and difficult to store, manage, process and analyze the data using traditional databases.</a:t>
            </a:r>
          </a:p>
          <a:p>
            <a:r>
              <a:rPr lang="en-US" dirty="0" smtClean="0"/>
              <a:t>It involves data cleansing, processing and </a:t>
            </a:r>
            <a:r>
              <a:rPr lang="en-US" dirty="0" smtClean="0"/>
              <a:t>visualization</a:t>
            </a:r>
          </a:p>
          <a:p>
            <a:r>
              <a:rPr lang="en-US" dirty="0" smtClean="0"/>
              <a:t>Lots of data is being collected and warehoused </a:t>
            </a:r>
          </a:p>
          <a:p>
            <a:pPr lvl="1"/>
            <a:r>
              <a:rPr lang="en-US" dirty="0" smtClean="0"/>
              <a:t>Web data, e-commerce</a:t>
            </a:r>
          </a:p>
          <a:p>
            <a:pPr lvl="1"/>
            <a:r>
              <a:rPr lang="en-US" dirty="0" smtClean="0"/>
              <a:t>purchases at department/ grocery stores</a:t>
            </a:r>
          </a:p>
          <a:p>
            <a:pPr lvl="1"/>
            <a:r>
              <a:rPr lang="en-US" dirty="0" smtClean="0"/>
              <a:t>Bank/Credit Card transactions</a:t>
            </a:r>
          </a:p>
          <a:p>
            <a:pPr lvl="1"/>
            <a:r>
              <a:rPr lang="en-US" dirty="0" smtClean="0"/>
              <a:t>Social Network</a:t>
            </a:r>
            <a:endParaRPr lang="en-US" dirty="0" smtClean="0"/>
          </a:p>
          <a:p>
            <a:endParaRPr lang="en-US" dirty="0"/>
          </a:p>
        </p:txBody>
      </p:sp>
      <p:sp>
        <p:nvSpPr>
          <p:cNvPr id="5" name="Rectangle 4"/>
          <p:cNvSpPr/>
          <p:nvPr/>
        </p:nvSpPr>
        <p:spPr>
          <a:xfrm>
            <a:off x="0" y="-228600"/>
            <a:ext cx="1524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2"/>
          <p:cNvSpPr txBox="1">
            <a:spLocks noChangeArrowheads="1"/>
          </p:cNvSpPr>
          <p:nvPr/>
        </p:nvSpPr>
        <p:spPr bwMode="auto">
          <a:xfrm>
            <a:off x="381000" y="3962400"/>
            <a:ext cx="6572250" cy="2400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endParaRPr lang="en-US" dirty="0" smtClean="0"/>
          </a:p>
        </p:txBody>
      </p:sp>
      <p:graphicFrame>
        <p:nvGraphicFramePr>
          <p:cNvPr id="7" name="Object 3"/>
          <p:cNvGraphicFramePr>
            <a:graphicFrameLocks noChangeAspect="1"/>
          </p:cNvGraphicFramePr>
          <p:nvPr>
            <p:extLst>
              <p:ext uri="{D42A27DB-BD31-4B8C-83A1-F6EECF244321}">
                <p14:modId xmlns="" xmlns:p14="http://schemas.microsoft.com/office/powerpoint/2010/main" val="1223192429"/>
              </p:ext>
            </p:extLst>
          </p:nvPr>
        </p:nvGraphicFramePr>
        <p:xfrm>
          <a:off x="7029450" y="3949700"/>
          <a:ext cx="1609725" cy="2341562"/>
        </p:xfrm>
        <a:graphic>
          <a:graphicData uri="http://schemas.openxmlformats.org/presentationml/2006/ole">
            <p:oleObj spid="_x0000_s1026" name="VISIO" r:id="rId3" imgW="2142744" imgH="2343912" progId="">
              <p:embed/>
            </p:oleObj>
          </a:graphicData>
        </a:graphic>
      </p:graphicFrame>
      <p:pic>
        <p:nvPicPr>
          <p:cNvPr id="8" name="Picture 5" descr="story-3dimensional-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744956" y="1896250"/>
            <a:ext cx="1473994" cy="1417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9" name="Object 8"/>
          <p:cNvGraphicFramePr>
            <a:graphicFrameLocks noChangeAspect="1"/>
          </p:cNvGraphicFramePr>
          <p:nvPr>
            <p:extLst>
              <p:ext uri="{D42A27DB-BD31-4B8C-83A1-F6EECF244321}">
                <p14:modId xmlns="" xmlns:p14="http://schemas.microsoft.com/office/powerpoint/2010/main" val="3922799093"/>
              </p:ext>
            </p:extLst>
          </p:nvPr>
        </p:nvGraphicFramePr>
        <p:xfrm>
          <a:off x="5791200" y="5299075"/>
          <a:ext cx="1114425" cy="1558925"/>
        </p:xfrm>
        <a:graphic>
          <a:graphicData uri="http://schemas.openxmlformats.org/presentationml/2006/ole">
            <p:oleObj spid="_x0000_s1027" name="VISIO" r:id="rId5" imgW="1661160" imgH="1748028" progId="">
              <p:embed/>
            </p:oleObj>
          </a:graphicData>
        </a:graphic>
      </p:graphicFrame>
      <p:sp>
        <p:nvSpPr>
          <p:cNvPr id="10" name="Slide Number Placeholder 9"/>
          <p:cNvSpPr>
            <a:spLocks noGrp="1"/>
          </p:cNvSpPr>
          <p:nvPr>
            <p:ph type="sldNum" sz="quarter" idx="12"/>
          </p:nvPr>
        </p:nvSpPr>
        <p:spPr/>
        <p:txBody>
          <a:bodyPr/>
          <a:lstStyle/>
          <a:p>
            <a:pPr>
              <a:defRPr/>
            </a:pPr>
            <a:fld id="{7F71B8CC-827C-4243-8E91-AB865FB68896}" type="slidenum">
              <a:rPr lang="en-US" smtClean="0"/>
              <a:pPr>
                <a:defRPr/>
              </a:pPr>
              <a:t>35</a:t>
            </a:fld>
            <a:endParaRPr lang="en-US"/>
          </a:p>
        </p:txBody>
      </p:sp>
    </p:spTree>
    <p:extLst>
      <p:ext uri="{BB962C8B-B14F-4D97-AF65-F5344CB8AC3E}">
        <p14:creationId xmlns="" xmlns:p14="http://schemas.microsoft.com/office/powerpoint/2010/main" val="27296082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390525" y="-181769"/>
            <a:ext cx="7886700" cy="1325563"/>
          </a:xfrm>
        </p:spPr>
        <p:txBody>
          <a:bodyPr/>
          <a:lstStyle/>
          <a:p>
            <a:r>
              <a:rPr lang="en-US" b="1" dirty="0" smtClean="0"/>
              <a:t>Big Data Analytics</a:t>
            </a:r>
            <a:endParaRPr lang="en-US" b="1" dirty="0"/>
          </a:p>
        </p:txBody>
      </p:sp>
      <p:sp>
        <p:nvSpPr>
          <p:cNvPr id="5" name="Rectangle 4"/>
          <p:cNvSpPr/>
          <p:nvPr/>
        </p:nvSpPr>
        <p:spPr>
          <a:xfrm>
            <a:off x="0" y="-228600"/>
            <a:ext cx="1524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Content Placeholder 2"/>
          <p:cNvSpPr>
            <a:spLocks noGrp="1"/>
          </p:cNvSpPr>
          <p:nvPr>
            <p:ph idx="1"/>
          </p:nvPr>
        </p:nvSpPr>
        <p:spPr>
          <a:xfrm>
            <a:off x="628650" y="1470025"/>
            <a:ext cx="7886700" cy="4351338"/>
          </a:xfrm>
        </p:spPr>
        <p:txBody>
          <a:bodyPr/>
          <a:lstStyle/>
          <a:p>
            <a:pPr marL="0" indent="0">
              <a:buNone/>
            </a:pPr>
            <a:r>
              <a:rPr lang="en-US" b="1" dirty="0" smtClean="0"/>
              <a:t>Variety Includes different types of data</a:t>
            </a:r>
          </a:p>
          <a:p>
            <a:endParaRPr lang="en-US" b="1" dirty="0" smtClean="0"/>
          </a:p>
          <a:p>
            <a:r>
              <a:rPr lang="en-US" dirty="0" smtClean="0"/>
              <a:t>Structured</a:t>
            </a:r>
          </a:p>
          <a:p>
            <a:r>
              <a:rPr lang="en-US" dirty="0" smtClean="0"/>
              <a:t>Unstructured</a:t>
            </a:r>
          </a:p>
          <a:p>
            <a:r>
              <a:rPr lang="en-US" dirty="0" err="1" smtClean="0"/>
              <a:t>SemiStructured</a:t>
            </a:r>
            <a:endParaRPr lang="en-US" dirty="0" smtClean="0"/>
          </a:p>
          <a:p>
            <a:r>
              <a:rPr lang="en-US" dirty="0" smtClean="0"/>
              <a:t>All of above</a:t>
            </a:r>
            <a:endParaRPr lang="en-US" dirty="0"/>
          </a:p>
        </p:txBody>
      </p:sp>
      <p:sp>
        <p:nvSpPr>
          <p:cNvPr id="6" name="Slide Number Placeholder 5"/>
          <p:cNvSpPr>
            <a:spLocks noGrp="1"/>
          </p:cNvSpPr>
          <p:nvPr>
            <p:ph type="sldNum" sz="quarter" idx="12"/>
          </p:nvPr>
        </p:nvSpPr>
        <p:spPr/>
        <p:txBody>
          <a:bodyPr/>
          <a:lstStyle/>
          <a:p>
            <a:pPr>
              <a:defRPr/>
            </a:pPr>
            <a:fld id="{7F71B8CC-827C-4243-8E91-AB865FB68896}" type="slidenum">
              <a:rPr lang="en-US" smtClean="0"/>
              <a:pPr>
                <a:defRPr/>
              </a:pPr>
              <a:t>36</a:t>
            </a:fld>
            <a:endParaRPr lang="en-US"/>
          </a:p>
        </p:txBody>
      </p:sp>
    </p:spTree>
    <p:extLst>
      <p:ext uri="{BB962C8B-B14F-4D97-AF65-F5344CB8AC3E}">
        <p14:creationId xmlns="" xmlns:p14="http://schemas.microsoft.com/office/powerpoint/2010/main" val="41735656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390525" y="-181769"/>
            <a:ext cx="7886700" cy="1325563"/>
          </a:xfrm>
        </p:spPr>
        <p:txBody>
          <a:bodyPr/>
          <a:lstStyle/>
          <a:p>
            <a:r>
              <a:rPr lang="en-US" b="1" dirty="0" smtClean="0"/>
              <a:t>Big Data Analytics</a:t>
            </a:r>
            <a:endParaRPr lang="en-US" b="1" dirty="0"/>
          </a:p>
        </p:txBody>
      </p:sp>
      <p:sp>
        <p:nvSpPr>
          <p:cNvPr id="5" name="Rectangle 4"/>
          <p:cNvSpPr/>
          <p:nvPr/>
        </p:nvSpPr>
        <p:spPr>
          <a:xfrm>
            <a:off x="0" y="-228600"/>
            <a:ext cx="1524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Content Placeholder 2"/>
          <p:cNvSpPr>
            <a:spLocks noGrp="1"/>
          </p:cNvSpPr>
          <p:nvPr>
            <p:ph idx="1"/>
          </p:nvPr>
        </p:nvSpPr>
        <p:spPr>
          <a:xfrm>
            <a:off x="628650" y="1470025"/>
            <a:ext cx="7886700" cy="4351338"/>
          </a:xfrm>
        </p:spPr>
        <p:txBody>
          <a:bodyPr/>
          <a:lstStyle/>
          <a:p>
            <a:pPr marL="0" indent="0">
              <a:buNone/>
            </a:pPr>
            <a:r>
              <a:rPr lang="en-US" b="1" dirty="0" smtClean="0"/>
              <a:t>Velocity Refers to speed at which data is processed</a:t>
            </a:r>
          </a:p>
          <a:p>
            <a:endParaRPr lang="en-US" b="1" dirty="0" smtClean="0"/>
          </a:p>
          <a:p>
            <a:r>
              <a:rPr lang="en-US" dirty="0" smtClean="0"/>
              <a:t>Batch</a:t>
            </a:r>
          </a:p>
          <a:p>
            <a:r>
              <a:rPr lang="en-US" dirty="0" smtClean="0"/>
              <a:t>Real-time</a:t>
            </a:r>
          </a:p>
          <a:p>
            <a:r>
              <a:rPr lang="en-US" dirty="0" err="1" smtClean="0"/>
              <a:t>STreams</a:t>
            </a:r>
            <a:endParaRPr lang="en-US" dirty="0"/>
          </a:p>
        </p:txBody>
      </p:sp>
      <p:sp>
        <p:nvSpPr>
          <p:cNvPr id="6" name="Slide Number Placeholder 5"/>
          <p:cNvSpPr>
            <a:spLocks noGrp="1"/>
          </p:cNvSpPr>
          <p:nvPr>
            <p:ph type="sldNum" sz="quarter" idx="12"/>
          </p:nvPr>
        </p:nvSpPr>
        <p:spPr/>
        <p:txBody>
          <a:bodyPr/>
          <a:lstStyle/>
          <a:p>
            <a:pPr>
              <a:defRPr/>
            </a:pPr>
            <a:fld id="{7F71B8CC-827C-4243-8E91-AB865FB68896}" type="slidenum">
              <a:rPr lang="en-US" smtClean="0"/>
              <a:pPr>
                <a:defRPr/>
              </a:pPr>
              <a:t>37</a:t>
            </a:fld>
            <a:endParaRPr lang="en-US"/>
          </a:p>
        </p:txBody>
      </p:sp>
    </p:spTree>
    <p:extLst>
      <p:ext uri="{BB962C8B-B14F-4D97-AF65-F5344CB8AC3E}">
        <p14:creationId xmlns="" xmlns:p14="http://schemas.microsoft.com/office/powerpoint/2010/main" val="36203076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390525" y="-181769"/>
            <a:ext cx="7886700" cy="1325563"/>
          </a:xfrm>
        </p:spPr>
        <p:txBody>
          <a:bodyPr/>
          <a:lstStyle/>
          <a:p>
            <a:r>
              <a:rPr lang="en-US" b="1" dirty="0" smtClean="0"/>
              <a:t>Big Data Analytics</a:t>
            </a:r>
            <a:endParaRPr lang="en-US" b="1" dirty="0"/>
          </a:p>
        </p:txBody>
      </p:sp>
      <p:sp>
        <p:nvSpPr>
          <p:cNvPr id="5" name="Rectangle 4"/>
          <p:cNvSpPr/>
          <p:nvPr/>
        </p:nvSpPr>
        <p:spPr>
          <a:xfrm>
            <a:off x="0" y="-228600"/>
            <a:ext cx="1524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Content Placeholder 2"/>
          <p:cNvSpPr>
            <a:spLocks noGrp="1"/>
          </p:cNvSpPr>
          <p:nvPr>
            <p:ph idx="1"/>
          </p:nvPr>
        </p:nvSpPr>
        <p:spPr>
          <a:xfrm>
            <a:off x="628650" y="1470025"/>
            <a:ext cx="7886700" cy="4351338"/>
          </a:xfrm>
        </p:spPr>
        <p:txBody>
          <a:bodyPr/>
          <a:lstStyle/>
          <a:p>
            <a:pPr marL="0" indent="0">
              <a:buNone/>
            </a:pPr>
            <a:r>
              <a:rPr lang="en-US" b="1" dirty="0" smtClean="0"/>
              <a:t>Volume refers to the amount of data</a:t>
            </a:r>
          </a:p>
          <a:p>
            <a:endParaRPr lang="en-US" b="1" dirty="0" smtClean="0"/>
          </a:p>
          <a:p>
            <a:r>
              <a:rPr lang="en-US" dirty="0" smtClean="0"/>
              <a:t>Terabyte</a:t>
            </a:r>
          </a:p>
          <a:p>
            <a:r>
              <a:rPr lang="en-US" dirty="0" smtClean="0"/>
              <a:t>Records</a:t>
            </a:r>
          </a:p>
          <a:p>
            <a:r>
              <a:rPr lang="en-US" dirty="0" smtClean="0"/>
              <a:t>Transactions</a:t>
            </a:r>
          </a:p>
          <a:p>
            <a:r>
              <a:rPr lang="en-US" dirty="0" smtClean="0"/>
              <a:t>Files</a:t>
            </a:r>
          </a:p>
          <a:p>
            <a:r>
              <a:rPr lang="en-US" dirty="0" smtClean="0"/>
              <a:t>Tables</a:t>
            </a:r>
            <a:endParaRPr lang="en-US" dirty="0"/>
          </a:p>
        </p:txBody>
      </p:sp>
      <p:sp>
        <p:nvSpPr>
          <p:cNvPr id="6" name="Slide Number Placeholder 5"/>
          <p:cNvSpPr>
            <a:spLocks noGrp="1"/>
          </p:cNvSpPr>
          <p:nvPr>
            <p:ph type="sldNum" sz="quarter" idx="12"/>
          </p:nvPr>
        </p:nvSpPr>
        <p:spPr/>
        <p:txBody>
          <a:bodyPr/>
          <a:lstStyle/>
          <a:p>
            <a:pPr>
              <a:defRPr/>
            </a:pPr>
            <a:fld id="{7F71B8CC-827C-4243-8E91-AB865FB68896}" type="slidenum">
              <a:rPr lang="en-US" smtClean="0"/>
              <a:pPr>
                <a:defRPr/>
              </a:pPr>
              <a:t>38</a:t>
            </a:fld>
            <a:endParaRPr lang="en-US"/>
          </a:p>
        </p:txBody>
      </p:sp>
    </p:spTree>
    <p:extLst>
      <p:ext uri="{BB962C8B-B14F-4D97-AF65-F5344CB8AC3E}">
        <p14:creationId xmlns="" xmlns:p14="http://schemas.microsoft.com/office/powerpoint/2010/main" val="8547411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fontScale="90000"/>
          </a:bodyPr>
          <a:lstStyle/>
          <a:p>
            <a:pPr fontAlgn="auto">
              <a:spcAft>
                <a:spcPts val="0"/>
              </a:spcAft>
              <a:defRPr/>
            </a:pPr>
            <a:r>
              <a:rPr lang="en-US" dirty="0" err="1" smtClean="0">
                <a:latin typeface="+mn-lt"/>
              </a:rPr>
              <a:t>IoT</a:t>
            </a:r>
            <a:r>
              <a:rPr lang="en-US" dirty="0" smtClean="0">
                <a:latin typeface="+mn-lt"/>
              </a:rPr>
              <a:t> Levels and Deployment Templates</a:t>
            </a:r>
          </a:p>
        </p:txBody>
      </p:sp>
      <p:sp>
        <p:nvSpPr>
          <p:cNvPr id="3" name="Content Placeholder 2"/>
          <p:cNvSpPr>
            <a:spLocks noGrp="1"/>
          </p:cNvSpPr>
          <p:nvPr>
            <p:ph idx="1"/>
          </p:nvPr>
        </p:nvSpPr>
        <p:spPr>
          <a:xfrm>
            <a:off x="628650" y="1825626"/>
            <a:ext cx="8020050" cy="4371975"/>
          </a:xfrm>
        </p:spPr>
        <p:txBody>
          <a:bodyPr rtlCol="0">
            <a:normAutofit fontScale="77500" lnSpcReduction="20000"/>
          </a:bodyPr>
          <a:lstStyle/>
          <a:p>
            <a:pPr algn="just" fontAlgn="auto">
              <a:spcAft>
                <a:spcPts val="0"/>
              </a:spcAft>
              <a:buFont typeface="Arial" panose="020B0604020202020204" pitchFamily="34" charset="0"/>
              <a:buNone/>
              <a:defRPr/>
            </a:pPr>
            <a:r>
              <a:rPr lang="en-US" dirty="0" smtClean="0"/>
              <a:t>An </a:t>
            </a:r>
            <a:r>
              <a:rPr lang="en-US" dirty="0" err="1" smtClean="0"/>
              <a:t>IoT</a:t>
            </a:r>
            <a:r>
              <a:rPr lang="en-US" dirty="0" smtClean="0"/>
              <a:t> system comprises the following components:</a:t>
            </a:r>
          </a:p>
          <a:p>
            <a:pPr algn="just" fontAlgn="auto">
              <a:spcAft>
                <a:spcPts val="0"/>
              </a:spcAft>
              <a:buFont typeface="Arial" panose="020B0604020202020204" pitchFamily="34" charset="0"/>
              <a:buChar char="•"/>
              <a:defRPr/>
            </a:pPr>
            <a:r>
              <a:rPr lang="en-US" b="1" dirty="0" smtClean="0"/>
              <a:t>Device</a:t>
            </a:r>
            <a:r>
              <a:rPr lang="en-US" dirty="0" smtClean="0"/>
              <a:t>: An </a:t>
            </a:r>
            <a:r>
              <a:rPr lang="en-US" dirty="0" err="1" smtClean="0"/>
              <a:t>IoT</a:t>
            </a:r>
            <a:r>
              <a:rPr lang="en-US" dirty="0" smtClean="0"/>
              <a:t> device allows </a:t>
            </a:r>
            <a:r>
              <a:rPr lang="en-US" dirty="0" err="1" smtClean="0"/>
              <a:t>identiﬁcation</a:t>
            </a:r>
            <a:r>
              <a:rPr lang="en-US" dirty="0" smtClean="0"/>
              <a:t>, remote sensing, actuating and remote monitoring capabilities. </a:t>
            </a:r>
          </a:p>
          <a:p>
            <a:pPr algn="just" fontAlgn="auto">
              <a:spcAft>
                <a:spcPts val="0"/>
              </a:spcAft>
              <a:buFont typeface="Arial" panose="020B0604020202020204" pitchFamily="34" charset="0"/>
              <a:buChar char="•"/>
              <a:defRPr/>
            </a:pPr>
            <a:r>
              <a:rPr lang="en-US" b="1" dirty="0" smtClean="0"/>
              <a:t>Resource</a:t>
            </a:r>
            <a:r>
              <a:rPr lang="en-US" dirty="0" smtClean="0"/>
              <a:t>:  Resources are software components on the </a:t>
            </a:r>
            <a:r>
              <a:rPr lang="en-US" dirty="0" err="1" smtClean="0"/>
              <a:t>IoT</a:t>
            </a:r>
            <a:r>
              <a:rPr lang="en-US" dirty="0" smtClean="0"/>
              <a:t> device for accessing, processing and storing sensor information, or for controlling actuators connected to the device.  Resources also include the software components that enable network access for the device.</a:t>
            </a:r>
          </a:p>
          <a:p>
            <a:pPr algn="just" fontAlgn="auto">
              <a:spcAft>
                <a:spcPts val="0"/>
              </a:spcAft>
              <a:buFont typeface="Arial" panose="020B0604020202020204" pitchFamily="34" charset="0"/>
              <a:buChar char="•"/>
              <a:defRPr/>
            </a:pPr>
            <a:r>
              <a:rPr lang="en-US" b="1" dirty="0" smtClean="0"/>
              <a:t>Controller Service</a:t>
            </a:r>
            <a:r>
              <a:rPr lang="en-US" dirty="0" smtClean="0"/>
              <a:t>:  Controller service is a native service that runs on the device and interacts with the web services. Controller service sends data from the device to the web service and receives commands from the application (via web services) for controlling the device.</a:t>
            </a:r>
          </a:p>
        </p:txBody>
      </p:sp>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7091363" y="6567488"/>
            <a:ext cx="1704975" cy="461665"/>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560785" y="6581776"/>
            <a:ext cx="3083719" cy="46166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sp>
        <p:nvSpPr>
          <p:cNvPr id="8" name="Slide Number Placeholder 7"/>
          <p:cNvSpPr>
            <a:spLocks noGrp="1"/>
          </p:cNvSpPr>
          <p:nvPr>
            <p:ph type="sldNum" sz="quarter" idx="12"/>
          </p:nvPr>
        </p:nvSpPr>
        <p:spPr/>
        <p:txBody>
          <a:bodyPr/>
          <a:lstStyle/>
          <a:p>
            <a:pPr>
              <a:defRPr/>
            </a:pPr>
            <a:fld id="{7F71B8CC-827C-4243-8E91-AB865FB68896}"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fontScale="90000"/>
          </a:bodyPr>
          <a:lstStyle/>
          <a:p>
            <a:pPr fontAlgn="auto">
              <a:spcAft>
                <a:spcPts val="0"/>
              </a:spcAft>
              <a:defRPr/>
            </a:pPr>
            <a:r>
              <a:rPr lang="en-US" dirty="0" err="1" smtClean="0">
                <a:latin typeface="+mn-lt"/>
              </a:rPr>
              <a:t>IoT</a:t>
            </a:r>
            <a:r>
              <a:rPr lang="en-US" dirty="0" smtClean="0">
                <a:latin typeface="+mn-lt"/>
              </a:rPr>
              <a:t> Protocols…Link Layer…Ethernet</a:t>
            </a:r>
          </a:p>
        </p:txBody>
      </p:sp>
      <p:graphicFrame>
        <p:nvGraphicFramePr>
          <p:cNvPr id="5" name="Content Placeholder 4"/>
          <p:cNvGraphicFramePr>
            <a:graphicFrameLocks noGrp="1"/>
          </p:cNvGraphicFramePr>
          <p:nvPr>
            <p:ph idx="1"/>
          </p:nvPr>
        </p:nvGraphicFramePr>
        <p:xfrm>
          <a:off x="1466850" y="1706563"/>
          <a:ext cx="6381751" cy="3641409"/>
        </p:xfrm>
        <a:graphic>
          <a:graphicData uri="http://schemas.openxmlformats.org/drawingml/2006/table">
            <a:tbl>
              <a:tblPr firstRow="1" bandRow="1">
                <a:tableStyleId>{ED083AE6-46FA-4A59-8FB0-9F97EB10719F}</a:tableStyleId>
              </a:tblPr>
              <a:tblGrid>
                <a:gridCol w="782172"/>
                <a:gridCol w="1522844"/>
                <a:gridCol w="4076735"/>
              </a:tblGrid>
              <a:tr h="457198">
                <a:tc>
                  <a:txBody>
                    <a:bodyPr/>
                    <a:lstStyle/>
                    <a:p>
                      <a:pPr algn="ctr"/>
                      <a:r>
                        <a:rPr lang="en-US" sz="2400" dirty="0" smtClean="0"/>
                        <a:t>Sr.No</a:t>
                      </a:r>
                      <a:endParaRPr lang="en-US" sz="2400" dirty="0"/>
                    </a:p>
                  </a:txBody>
                  <a:tcPr marL="68581" marR="68581">
                    <a:solidFill>
                      <a:srgbClr val="DAF3FE"/>
                    </a:solidFill>
                  </a:tcPr>
                </a:tc>
                <a:tc>
                  <a:txBody>
                    <a:bodyPr/>
                    <a:lstStyle/>
                    <a:p>
                      <a:pPr algn="ctr"/>
                      <a:r>
                        <a:rPr lang="en-US" sz="2400" dirty="0" smtClean="0"/>
                        <a:t>Standard</a:t>
                      </a:r>
                      <a:endParaRPr lang="en-US" sz="2400" dirty="0"/>
                    </a:p>
                  </a:txBody>
                  <a:tcPr marL="68581" marR="68581">
                    <a:solidFill>
                      <a:srgbClr val="DAF3FE"/>
                    </a:solidFill>
                  </a:tcPr>
                </a:tc>
                <a:tc>
                  <a:txBody>
                    <a:bodyPr/>
                    <a:lstStyle/>
                    <a:p>
                      <a:pPr algn="l"/>
                      <a:r>
                        <a:rPr lang="en-US" sz="2400" dirty="0" smtClean="0"/>
                        <a:t>Shared medium</a:t>
                      </a:r>
                      <a:endParaRPr lang="en-US" sz="2400" dirty="0"/>
                    </a:p>
                  </a:txBody>
                  <a:tcPr marL="68581" marR="68581">
                    <a:solidFill>
                      <a:srgbClr val="DAF3FE"/>
                    </a:solidFill>
                  </a:tcPr>
                </a:tc>
              </a:tr>
              <a:tr h="665163">
                <a:tc>
                  <a:txBody>
                    <a:bodyPr/>
                    <a:lstStyle/>
                    <a:p>
                      <a:pPr algn="ctr"/>
                      <a:r>
                        <a:rPr lang="en-US" sz="2400" dirty="0" smtClean="0"/>
                        <a:t>1</a:t>
                      </a:r>
                      <a:endParaRPr lang="en-US" sz="2400" dirty="0"/>
                    </a:p>
                  </a:txBody>
                  <a:tcPr marL="68581" marR="68581">
                    <a:solidFill>
                      <a:srgbClr val="DAF3FE"/>
                    </a:solidFill>
                  </a:tcPr>
                </a:tc>
                <a:tc>
                  <a:txBody>
                    <a:bodyPr/>
                    <a:lstStyle/>
                    <a:p>
                      <a:pPr algn="ctr"/>
                      <a:r>
                        <a:rPr lang="en-US" sz="2400" dirty="0" smtClean="0"/>
                        <a:t>802.3</a:t>
                      </a:r>
                      <a:endParaRPr lang="en-US" sz="2400" dirty="0"/>
                    </a:p>
                  </a:txBody>
                  <a:tcPr marL="68581" marR="68581">
                    <a:solidFill>
                      <a:srgbClr val="DAF3FE"/>
                    </a:solidFill>
                  </a:tcPr>
                </a:tc>
                <a:tc>
                  <a:txBody>
                    <a:bodyPr/>
                    <a:lstStyle/>
                    <a:p>
                      <a:r>
                        <a:rPr lang="en-US" sz="2400" dirty="0" smtClean="0"/>
                        <a:t>Coaxial Cable…10BASE5</a:t>
                      </a:r>
                      <a:endParaRPr lang="en-US" sz="2400" dirty="0"/>
                    </a:p>
                  </a:txBody>
                  <a:tcPr marL="68581" marR="68581">
                    <a:solidFill>
                      <a:srgbClr val="DAF3FE"/>
                    </a:solidFill>
                  </a:tcPr>
                </a:tc>
              </a:tr>
              <a:tr h="665163">
                <a:tc>
                  <a:txBody>
                    <a:bodyPr/>
                    <a:lstStyle/>
                    <a:p>
                      <a:pPr algn="ctr"/>
                      <a:r>
                        <a:rPr lang="en-US" sz="2400" dirty="0" smtClean="0"/>
                        <a:t>2</a:t>
                      </a:r>
                      <a:endParaRPr lang="en-US" sz="2400" dirty="0"/>
                    </a:p>
                  </a:txBody>
                  <a:tcPr marL="68581" marR="68581">
                    <a:solidFill>
                      <a:srgbClr val="DAF3FE"/>
                    </a:solidFill>
                  </a:tcPr>
                </a:tc>
                <a:tc>
                  <a:txBody>
                    <a:bodyPr/>
                    <a:lstStyle/>
                    <a:p>
                      <a:pPr algn="ctr"/>
                      <a:r>
                        <a:rPr lang="en-US" sz="2400" dirty="0" smtClean="0"/>
                        <a:t>802.3.i</a:t>
                      </a:r>
                      <a:endParaRPr lang="en-US" sz="2400" dirty="0"/>
                    </a:p>
                  </a:txBody>
                  <a:tcPr marL="68581" marR="68581">
                    <a:solidFill>
                      <a:srgbClr val="DAF3FE"/>
                    </a:solidFill>
                  </a:tcPr>
                </a:tc>
                <a:tc>
                  <a:txBody>
                    <a:bodyPr/>
                    <a:lstStyle/>
                    <a:p>
                      <a:r>
                        <a:rPr lang="en-US" sz="2400" dirty="0" smtClean="0"/>
                        <a:t>Copper Twisted pair …..10BASE-T</a:t>
                      </a:r>
                      <a:endParaRPr lang="en-US" sz="2400" dirty="0"/>
                    </a:p>
                  </a:txBody>
                  <a:tcPr marL="68581" marR="68581">
                    <a:solidFill>
                      <a:srgbClr val="DAF3FE"/>
                    </a:solidFill>
                  </a:tcPr>
                </a:tc>
              </a:tr>
              <a:tr h="665163">
                <a:tc>
                  <a:txBody>
                    <a:bodyPr/>
                    <a:lstStyle/>
                    <a:p>
                      <a:pPr algn="ctr"/>
                      <a:r>
                        <a:rPr lang="en-US" sz="2400" dirty="0" smtClean="0"/>
                        <a:t>3</a:t>
                      </a:r>
                      <a:endParaRPr lang="en-US" sz="2400" dirty="0"/>
                    </a:p>
                  </a:txBody>
                  <a:tcPr marL="68581" marR="68581">
                    <a:solidFill>
                      <a:srgbClr val="DAF3FE"/>
                    </a:solidFill>
                  </a:tcPr>
                </a:tc>
                <a:tc>
                  <a:txBody>
                    <a:bodyPr/>
                    <a:lstStyle/>
                    <a:p>
                      <a:pPr algn="ctr"/>
                      <a:r>
                        <a:rPr lang="en-US" sz="2400" dirty="0" smtClean="0"/>
                        <a:t>802.3.j</a:t>
                      </a:r>
                      <a:endParaRPr lang="en-US" sz="2400" dirty="0"/>
                    </a:p>
                  </a:txBody>
                  <a:tcPr marL="68581" marR="68581">
                    <a:solidFill>
                      <a:srgbClr val="DAF3FE"/>
                    </a:solidFill>
                  </a:tcPr>
                </a:tc>
                <a:tc>
                  <a:txBody>
                    <a:bodyPr/>
                    <a:lstStyle/>
                    <a:p>
                      <a:r>
                        <a:rPr lang="en-US" sz="2400" dirty="0" smtClean="0"/>
                        <a:t>Fiber Optic……10BASE-F</a:t>
                      </a:r>
                      <a:endParaRPr lang="en-US" sz="2400" dirty="0"/>
                    </a:p>
                  </a:txBody>
                  <a:tcPr marL="68581" marR="68581">
                    <a:solidFill>
                      <a:srgbClr val="DAF3FE"/>
                    </a:solidFill>
                  </a:tcPr>
                </a:tc>
              </a:tr>
              <a:tr h="665163">
                <a:tc>
                  <a:txBody>
                    <a:bodyPr/>
                    <a:lstStyle/>
                    <a:p>
                      <a:pPr algn="ctr"/>
                      <a:r>
                        <a:rPr lang="en-US" sz="2400" dirty="0" smtClean="0"/>
                        <a:t>4</a:t>
                      </a:r>
                      <a:endParaRPr lang="en-US" sz="2400" dirty="0"/>
                    </a:p>
                  </a:txBody>
                  <a:tcPr marL="68581" marR="68581">
                    <a:solidFill>
                      <a:srgbClr val="DAF3FE"/>
                    </a:solidFill>
                  </a:tcPr>
                </a:tc>
                <a:tc>
                  <a:txBody>
                    <a:bodyPr/>
                    <a:lstStyle/>
                    <a:p>
                      <a:pPr algn="ctr"/>
                      <a:r>
                        <a:rPr lang="en-US" sz="2400" dirty="0" smtClean="0"/>
                        <a:t>802.3.ae</a:t>
                      </a:r>
                      <a:endParaRPr lang="en-US" sz="2400" dirty="0"/>
                    </a:p>
                  </a:txBody>
                  <a:tcPr marL="68581" marR="68581">
                    <a:solidFill>
                      <a:srgbClr val="DAF3FE"/>
                    </a:solidFill>
                  </a:tcPr>
                </a:tc>
                <a:tc>
                  <a:txBody>
                    <a:bodyPr/>
                    <a:lstStyle/>
                    <a:p>
                      <a:r>
                        <a:rPr lang="en-US" sz="2400" dirty="0" smtClean="0"/>
                        <a:t>Fiber…..10Gbits/s</a:t>
                      </a:r>
                      <a:endParaRPr lang="en-US" sz="2400" dirty="0"/>
                    </a:p>
                  </a:txBody>
                  <a:tcPr marL="68581" marR="68581">
                    <a:solidFill>
                      <a:srgbClr val="DAF3FE"/>
                    </a:solidFill>
                  </a:tcPr>
                </a:tc>
              </a:tr>
            </a:tbl>
          </a:graphicData>
        </a:graphic>
      </p:graphicFrame>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47" name="TextBox 7"/>
          <p:cNvSpPr txBox="1">
            <a:spLocks noChangeArrowheads="1"/>
          </p:cNvSpPr>
          <p:nvPr/>
        </p:nvSpPr>
        <p:spPr bwMode="auto">
          <a:xfrm>
            <a:off x="1447800" y="5562600"/>
            <a:ext cx="6781800"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2800" dirty="0"/>
              <a:t>Data Rates are provided from 10Gbit/s to 40Gb/s and higher</a:t>
            </a:r>
          </a:p>
        </p:txBody>
      </p:sp>
      <p:sp>
        <p:nvSpPr>
          <p:cNvPr id="8" name="Slide Number Placeholder 7"/>
          <p:cNvSpPr>
            <a:spLocks noGrp="1"/>
          </p:cNvSpPr>
          <p:nvPr>
            <p:ph type="sldNum" sz="quarter" idx="12"/>
          </p:nvPr>
        </p:nvSpPr>
        <p:spPr/>
        <p:txBody>
          <a:bodyPr/>
          <a:lstStyle/>
          <a:p>
            <a:pPr>
              <a:defRPr/>
            </a:pPr>
            <a:fld id="{7F71B8CC-827C-4243-8E91-AB865FB68896}" type="slidenum">
              <a:rPr lang="en-US" smtClean="0"/>
              <a:pPr>
                <a:defRPr/>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fontScale="90000"/>
          </a:bodyPr>
          <a:lstStyle/>
          <a:p>
            <a:pPr fontAlgn="auto">
              <a:spcAft>
                <a:spcPts val="0"/>
              </a:spcAft>
              <a:defRPr/>
            </a:pPr>
            <a:r>
              <a:rPr lang="en-US" dirty="0" err="1" smtClean="0">
                <a:latin typeface="+mn-lt"/>
              </a:rPr>
              <a:t>IoT</a:t>
            </a:r>
            <a:r>
              <a:rPr lang="en-US" dirty="0" smtClean="0">
                <a:latin typeface="+mn-lt"/>
              </a:rPr>
              <a:t> Levels and Deployment Templates</a:t>
            </a:r>
          </a:p>
        </p:txBody>
      </p:sp>
      <p:sp>
        <p:nvSpPr>
          <p:cNvPr id="3" name="Content Placeholder 2"/>
          <p:cNvSpPr>
            <a:spLocks noGrp="1"/>
          </p:cNvSpPr>
          <p:nvPr>
            <p:ph idx="1"/>
          </p:nvPr>
        </p:nvSpPr>
        <p:spPr>
          <a:xfrm>
            <a:off x="628650" y="1825626"/>
            <a:ext cx="8020050" cy="4371975"/>
          </a:xfrm>
        </p:spPr>
        <p:txBody>
          <a:bodyPr rtlCol="0">
            <a:normAutofit fontScale="70000" lnSpcReduction="20000"/>
          </a:bodyPr>
          <a:lstStyle/>
          <a:p>
            <a:pPr fontAlgn="auto">
              <a:spcAft>
                <a:spcPts val="0"/>
              </a:spcAft>
              <a:buFont typeface="Arial" panose="020B0604020202020204" pitchFamily="34" charset="0"/>
              <a:buChar char="•"/>
              <a:defRPr/>
            </a:pPr>
            <a:r>
              <a:rPr lang="en-US" b="1" dirty="0" smtClean="0"/>
              <a:t>Database</a:t>
            </a:r>
            <a:r>
              <a:rPr lang="en-US" dirty="0" smtClean="0"/>
              <a:t>: Database can be either local or in the cloud and stores the data generated by the </a:t>
            </a:r>
            <a:r>
              <a:rPr lang="en-US" dirty="0" err="1" smtClean="0"/>
              <a:t>IoT</a:t>
            </a:r>
            <a:r>
              <a:rPr lang="en-US" dirty="0" smtClean="0"/>
              <a:t> device.</a:t>
            </a:r>
          </a:p>
          <a:p>
            <a:pPr fontAlgn="auto">
              <a:spcAft>
                <a:spcPts val="0"/>
              </a:spcAft>
              <a:buFont typeface="Arial" panose="020B0604020202020204" pitchFamily="34" charset="0"/>
              <a:buChar char="•"/>
              <a:defRPr/>
            </a:pPr>
            <a:r>
              <a:rPr lang="en-US" b="1" dirty="0" smtClean="0"/>
              <a:t>Web Service</a:t>
            </a:r>
            <a:r>
              <a:rPr lang="en-US" dirty="0" smtClean="0"/>
              <a:t>:  Web services serve as a link between the </a:t>
            </a:r>
            <a:r>
              <a:rPr lang="en-US" dirty="0" err="1" smtClean="0"/>
              <a:t>IoT</a:t>
            </a:r>
            <a:r>
              <a:rPr lang="en-US" dirty="0" smtClean="0"/>
              <a:t> device, application, database and analysis components.  Web service can be implemented using HTTP and REST principles (REST service) or using the </a:t>
            </a:r>
            <a:r>
              <a:rPr lang="en-US" dirty="0" err="1" smtClean="0"/>
              <a:t>WebSocket</a:t>
            </a:r>
            <a:r>
              <a:rPr lang="en-US" dirty="0" smtClean="0"/>
              <a:t> protocol (</a:t>
            </a:r>
            <a:r>
              <a:rPr lang="en-US" dirty="0" err="1" smtClean="0"/>
              <a:t>WebSocket</a:t>
            </a:r>
            <a:r>
              <a:rPr lang="en-US" dirty="0" smtClean="0"/>
              <a:t> service).</a:t>
            </a:r>
          </a:p>
          <a:p>
            <a:pPr fontAlgn="auto">
              <a:spcAft>
                <a:spcPts val="0"/>
              </a:spcAft>
              <a:buFont typeface="Arial" panose="020B0604020202020204" pitchFamily="34" charset="0"/>
              <a:buChar char="•"/>
              <a:defRPr/>
            </a:pPr>
            <a:r>
              <a:rPr lang="en-US" b="1" dirty="0" smtClean="0"/>
              <a:t>Analysis Component</a:t>
            </a:r>
            <a:r>
              <a:rPr lang="en-US" dirty="0" smtClean="0"/>
              <a:t>: This is responsible for analyzing the </a:t>
            </a:r>
            <a:r>
              <a:rPr lang="en-US" dirty="0" err="1" smtClean="0"/>
              <a:t>IoT</a:t>
            </a:r>
            <a:r>
              <a:rPr lang="en-US" dirty="0" smtClean="0"/>
              <a:t> data and generating results in a form that is easy for the user to understand. </a:t>
            </a:r>
          </a:p>
          <a:p>
            <a:pPr fontAlgn="auto">
              <a:spcAft>
                <a:spcPts val="0"/>
              </a:spcAft>
              <a:buFont typeface="Arial" panose="020B0604020202020204" pitchFamily="34" charset="0"/>
              <a:buChar char="•"/>
              <a:defRPr/>
            </a:pPr>
            <a:r>
              <a:rPr lang="en-US" b="1" dirty="0" smtClean="0"/>
              <a:t>Application</a:t>
            </a:r>
            <a:r>
              <a:rPr lang="en-US" dirty="0" smtClean="0"/>
              <a:t>: </a:t>
            </a:r>
            <a:r>
              <a:rPr lang="en-US" dirty="0" err="1" smtClean="0"/>
              <a:t>IoT</a:t>
            </a:r>
            <a:r>
              <a:rPr lang="en-US" dirty="0" smtClean="0"/>
              <a:t> applications provide an interface that the users can use to control and monitor various aspects of the </a:t>
            </a:r>
            <a:r>
              <a:rPr lang="en-US" dirty="0" err="1" smtClean="0"/>
              <a:t>IoT</a:t>
            </a:r>
            <a:r>
              <a:rPr lang="en-US" dirty="0" smtClean="0"/>
              <a:t> system. Applications also allow users to view the system status and the processed data.</a:t>
            </a:r>
          </a:p>
        </p:txBody>
      </p:sp>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7091363" y="6567488"/>
            <a:ext cx="1704975" cy="461665"/>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560785" y="6581776"/>
            <a:ext cx="3083719" cy="46166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sp>
        <p:nvSpPr>
          <p:cNvPr id="8" name="Slide Number Placeholder 7"/>
          <p:cNvSpPr>
            <a:spLocks noGrp="1"/>
          </p:cNvSpPr>
          <p:nvPr>
            <p:ph type="sldNum" sz="quarter" idx="12"/>
          </p:nvPr>
        </p:nvSpPr>
        <p:spPr/>
        <p:txBody>
          <a:bodyPr/>
          <a:lstStyle/>
          <a:p>
            <a:pPr>
              <a:defRPr/>
            </a:pPr>
            <a:fld id="{7F71B8CC-827C-4243-8E91-AB865FB68896}"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Level-1</a:t>
            </a:r>
          </a:p>
        </p:txBody>
      </p:sp>
      <p:sp>
        <p:nvSpPr>
          <p:cNvPr id="3" name="Content Placeholder 2"/>
          <p:cNvSpPr>
            <a:spLocks noGrp="1"/>
          </p:cNvSpPr>
          <p:nvPr>
            <p:ph idx="1"/>
          </p:nvPr>
        </p:nvSpPr>
        <p:spPr>
          <a:xfrm>
            <a:off x="628650" y="1825626"/>
            <a:ext cx="3248025" cy="4371975"/>
          </a:xfrm>
        </p:spPr>
        <p:txBody>
          <a:bodyPr rtlCol="0">
            <a:normAutofit fontScale="62500" lnSpcReduction="20000"/>
          </a:bodyPr>
          <a:lstStyle/>
          <a:p>
            <a:pPr algn="just" fontAlgn="auto">
              <a:spcAft>
                <a:spcPts val="0"/>
              </a:spcAft>
              <a:buFont typeface="Arial" panose="020B0604020202020204" pitchFamily="34" charset="0"/>
              <a:buChar char="•"/>
              <a:defRPr/>
            </a:pPr>
            <a:r>
              <a:rPr lang="en-US" dirty="0" smtClean="0"/>
              <a:t>A level-1 </a:t>
            </a:r>
            <a:r>
              <a:rPr lang="en-US" dirty="0" err="1" smtClean="0"/>
              <a:t>IoT</a:t>
            </a:r>
            <a:r>
              <a:rPr lang="en-US" dirty="0" smtClean="0"/>
              <a:t> system </a:t>
            </a:r>
            <a:r>
              <a:rPr lang="en-US" b="1" dirty="0" smtClean="0">
                <a:solidFill>
                  <a:srgbClr val="FF0000"/>
                </a:solidFill>
              </a:rPr>
              <a:t>has a single node/device </a:t>
            </a:r>
            <a:r>
              <a:rPr lang="en-US" dirty="0" smtClean="0"/>
              <a:t>that performs </a:t>
            </a:r>
            <a:r>
              <a:rPr lang="en-US" dirty="0" smtClean="0">
                <a:solidFill>
                  <a:srgbClr val="FF0000"/>
                </a:solidFill>
              </a:rPr>
              <a:t>sensing and/or actuation, stores data, performs analysis and hosts the application.</a:t>
            </a:r>
          </a:p>
          <a:p>
            <a:pPr algn="just" fontAlgn="auto">
              <a:spcAft>
                <a:spcPts val="0"/>
              </a:spcAft>
              <a:buFont typeface="Arial" panose="020B0604020202020204" pitchFamily="34" charset="0"/>
              <a:buChar char="•"/>
              <a:defRPr/>
            </a:pPr>
            <a:r>
              <a:rPr lang="en-US" dirty="0" smtClean="0"/>
              <a:t>Level-1 </a:t>
            </a:r>
            <a:r>
              <a:rPr lang="en-US" dirty="0" err="1" smtClean="0"/>
              <a:t>IoT</a:t>
            </a:r>
            <a:r>
              <a:rPr lang="en-US" dirty="0" smtClean="0"/>
              <a:t> systems are suitable for </a:t>
            </a:r>
            <a:r>
              <a:rPr lang="en-US" b="1" dirty="0" err="1" smtClean="0">
                <a:solidFill>
                  <a:srgbClr val="FF0000"/>
                </a:solidFill>
              </a:rPr>
              <a:t>modelling</a:t>
            </a:r>
            <a:r>
              <a:rPr lang="en-US" b="1" dirty="0" smtClean="0">
                <a:solidFill>
                  <a:srgbClr val="FF0000"/>
                </a:solidFill>
              </a:rPr>
              <a:t> low-cost and low-complexity solutions </a:t>
            </a:r>
            <a:r>
              <a:rPr lang="en-US" dirty="0" smtClean="0"/>
              <a:t>where the data involved is not big and the </a:t>
            </a:r>
            <a:r>
              <a:rPr lang="en-US" b="1" dirty="0" smtClean="0">
                <a:solidFill>
                  <a:srgbClr val="FF0000"/>
                </a:solidFill>
              </a:rPr>
              <a:t>analysis requirements are not computationally intensive.</a:t>
            </a:r>
          </a:p>
        </p:txBody>
      </p:sp>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7091363" y="6567488"/>
            <a:ext cx="1704975" cy="461665"/>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560785" y="6581776"/>
            <a:ext cx="3083719" cy="46166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3892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667250" y="1547813"/>
            <a:ext cx="3990975" cy="4964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Slide Number Placeholder 10"/>
          <p:cNvSpPr>
            <a:spLocks noGrp="1"/>
          </p:cNvSpPr>
          <p:nvPr>
            <p:ph type="sldNum" sz="quarter" idx="12"/>
          </p:nvPr>
        </p:nvSpPr>
        <p:spPr/>
        <p:txBody>
          <a:bodyPr/>
          <a:lstStyle/>
          <a:p>
            <a:pPr>
              <a:defRPr/>
            </a:pPr>
            <a:fld id="{7F71B8CC-827C-4243-8E91-AB865FB68896}"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การใช้งานระบบบ้านอัจฉริยะ"/>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67265" y="1342034"/>
            <a:ext cx="5362236" cy="5033354"/>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4"/>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93663"/>
            <a:ext cx="7886700" cy="1325563"/>
          </a:xfrm>
        </p:spPr>
        <p:txBody>
          <a:bodyPr>
            <a:normAutofit fontScale="90000"/>
          </a:bodyPr>
          <a:lstStyle/>
          <a:p>
            <a:r>
              <a:rPr lang="en-US" dirty="0" err="1" smtClean="0"/>
              <a:t>IoT</a:t>
            </a:r>
            <a:r>
              <a:rPr lang="en-US" dirty="0" smtClean="0"/>
              <a:t> – Level 1 Example …Home Automation System</a:t>
            </a:r>
            <a:endParaRPr lang="en-US" dirty="0"/>
          </a:p>
        </p:txBody>
      </p:sp>
      <p:sp>
        <p:nvSpPr>
          <p:cNvPr id="7" name="Slide Number Placeholder 6"/>
          <p:cNvSpPr>
            <a:spLocks noGrp="1"/>
          </p:cNvSpPr>
          <p:nvPr>
            <p:ph type="sldNum" sz="quarter" idx="12"/>
          </p:nvPr>
        </p:nvSpPr>
        <p:spPr/>
        <p:txBody>
          <a:bodyPr/>
          <a:lstStyle/>
          <a:p>
            <a:pPr>
              <a:defRPr/>
            </a:pPr>
            <a:fld id="{7F71B8CC-827C-4243-8E91-AB865FB68896}" type="slidenum">
              <a:rPr lang="en-US" smtClean="0"/>
              <a:pPr>
                <a:defRPr/>
              </a:pPr>
              <a:t>42</a:t>
            </a:fld>
            <a:endParaRPr lang="en-US"/>
          </a:p>
        </p:txBody>
      </p:sp>
    </p:spTree>
    <p:extLst>
      <p:ext uri="{BB962C8B-B14F-4D97-AF65-F5344CB8AC3E}">
        <p14:creationId xmlns="" xmlns:p14="http://schemas.microsoft.com/office/powerpoint/2010/main" val="18952007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Level-2</a:t>
            </a:r>
          </a:p>
        </p:txBody>
      </p:sp>
      <p:sp>
        <p:nvSpPr>
          <p:cNvPr id="3" name="Content Placeholder 2"/>
          <p:cNvSpPr>
            <a:spLocks noGrp="1"/>
          </p:cNvSpPr>
          <p:nvPr>
            <p:ph idx="1"/>
          </p:nvPr>
        </p:nvSpPr>
        <p:spPr>
          <a:xfrm>
            <a:off x="628650" y="1825626"/>
            <a:ext cx="3248025" cy="4371975"/>
          </a:xfrm>
        </p:spPr>
        <p:txBody>
          <a:bodyPr rtlCol="0">
            <a:normAutofit fontScale="62500" lnSpcReduction="20000"/>
          </a:bodyPr>
          <a:lstStyle/>
          <a:p>
            <a:pPr fontAlgn="auto">
              <a:spcAft>
                <a:spcPts val="0"/>
              </a:spcAft>
              <a:buFont typeface="Arial" panose="020B0604020202020204" pitchFamily="34" charset="0"/>
              <a:buChar char="•"/>
              <a:defRPr/>
            </a:pPr>
            <a:r>
              <a:rPr lang="en-US" dirty="0" smtClean="0"/>
              <a:t>A level-2 </a:t>
            </a:r>
            <a:r>
              <a:rPr lang="en-US" dirty="0" err="1" smtClean="0"/>
              <a:t>IoT</a:t>
            </a:r>
            <a:r>
              <a:rPr lang="en-US" dirty="0" smtClean="0"/>
              <a:t> system has a </a:t>
            </a:r>
            <a:r>
              <a:rPr lang="en-US" b="1" dirty="0" smtClean="0">
                <a:solidFill>
                  <a:srgbClr val="FF0000"/>
                </a:solidFill>
              </a:rPr>
              <a:t>single node that performs sensing and/or actuation and local analysis. </a:t>
            </a:r>
          </a:p>
          <a:p>
            <a:pPr fontAlgn="auto">
              <a:spcAft>
                <a:spcPts val="0"/>
              </a:spcAft>
              <a:buFont typeface="Arial" panose="020B0604020202020204" pitchFamily="34" charset="0"/>
              <a:buChar char="•"/>
              <a:defRPr/>
            </a:pPr>
            <a:r>
              <a:rPr lang="en-US" b="1" dirty="0" smtClean="0">
                <a:solidFill>
                  <a:srgbClr val="FF0000"/>
                </a:solidFill>
              </a:rPr>
              <a:t>Data is stored in the cloud </a:t>
            </a:r>
            <a:r>
              <a:rPr lang="en-US" dirty="0" smtClean="0"/>
              <a:t>and the application is usually cloud-based. </a:t>
            </a:r>
          </a:p>
          <a:p>
            <a:pPr fontAlgn="auto">
              <a:spcAft>
                <a:spcPts val="0"/>
              </a:spcAft>
              <a:buFont typeface="Arial" panose="020B0604020202020204" pitchFamily="34" charset="0"/>
              <a:buChar char="•"/>
              <a:defRPr/>
            </a:pPr>
            <a:r>
              <a:rPr lang="en-US" dirty="0" smtClean="0"/>
              <a:t>Level-2 </a:t>
            </a:r>
            <a:r>
              <a:rPr lang="en-US" dirty="0" err="1" smtClean="0"/>
              <a:t>IoT</a:t>
            </a:r>
            <a:r>
              <a:rPr lang="en-US" dirty="0" smtClean="0"/>
              <a:t> systems are </a:t>
            </a:r>
            <a:r>
              <a:rPr lang="en-US" b="1" dirty="0" smtClean="0">
                <a:solidFill>
                  <a:srgbClr val="FF0000"/>
                </a:solidFill>
              </a:rPr>
              <a:t>suitable for solutions where the data involved is big; </a:t>
            </a:r>
            <a:r>
              <a:rPr lang="en-US" dirty="0" smtClean="0"/>
              <a:t>however, the primary </a:t>
            </a:r>
            <a:r>
              <a:rPr lang="en-US" b="1" dirty="0" smtClean="0">
                <a:solidFill>
                  <a:srgbClr val="FF0000"/>
                </a:solidFill>
              </a:rPr>
              <a:t>analysis requirement is not computationally intensive </a:t>
            </a:r>
            <a:r>
              <a:rPr lang="en-US" dirty="0" smtClean="0"/>
              <a:t>and can be done locally.</a:t>
            </a:r>
          </a:p>
        </p:txBody>
      </p:sp>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7091363" y="6567488"/>
            <a:ext cx="1704975" cy="461665"/>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560785" y="6581776"/>
            <a:ext cx="3083719" cy="46166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3994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905375" y="1541463"/>
            <a:ext cx="2715816" cy="4775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Slide Number Placeholder 10"/>
          <p:cNvSpPr>
            <a:spLocks noGrp="1"/>
          </p:cNvSpPr>
          <p:nvPr>
            <p:ph type="sldNum" sz="quarter" idx="12"/>
          </p:nvPr>
        </p:nvSpPr>
        <p:spPr/>
        <p:txBody>
          <a:bodyPr/>
          <a:lstStyle/>
          <a:p>
            <a:pPr>
              <a:defRPr/>
            </a:pPr>
            <a:fld id="{7F71B8CC-827C-4243-8E91-AB865FB68896}" type="slidenum">
              <a:rPr lang="en-US" smtClean="0"/>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itle 1"/>
          <p:cNvSpPr txBox="1">
            <a:spLocks/>
          </p:cNvSpPr>
          <p:nvPr/>
        </p:nvSpPr>
        <p:spPr bwMode="auto">
          <a:xfrm>
            <a:off x="628650" y="93663"/>
            <a:ext cx="78867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a:lstStyle>
          <a:p>
            <a:pPr defTabSz="914400"/>
            <a:r>
              <a:rPr lang="en-US" dirty="0" err="1" smtClean="0"/>
              <a:t>IoT</a:t>
            </a:r>
            <a:r>
              <a:rPr lang="en-US" dirty="0" smtClean="0"/>
              <a:t> – Level 2 Example …Smart Irrigation</a:t>
            </a:r>
            <a:endParaRPr lang="en-US" dirty="0"/>
          </a:p>
        </p:txBody>
      </p:sp>
      <p:pic>
        <p:nvPicPr>
          <p:cNvPr id="60421"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64419" y="1712913"/>
            <a:ext cx="7015163" cy="41433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7" name="Slide Number Placeholder 6"/>
          <p:cNvSpPr>
            <a:spLocks noGrp="1"/>
          </p:cNvSpPr>
          <p:nvPr>
            <p:ph type="sldNum" sz="quarter" idx="12"/>
          </p:nvPr>
        </p:nvSpPr>
        <p:spPr/>
        <p:txBody>
          <a:bodyPr/>
          <a:lstStyle/>
          <a:p>
            <a:pPr>
              <a:defRPr/>
            </a:pPr>
            <a:fld id="{7F71B8CC-827C-4243-8E91-AB865FB68896}" type="slidenum">
              <a:rPr lang="en-US" smtClean="0"/>
              <a:pPr>
                <a:defRPr/>
              </a:pPr>
              <a:t>44</a:t>
            </a:fld>
            <a:endParaRPr lang="en-US"/>
          </a:p>
        </p:txBody>
      </p:sp>
    </p:spTree>
    <p:extLst>
      <p:ext uri="{BB962C8B-B14F-4D97-AF65-F5344CB8AC3E}">
        <p14:creationId xmlns="" xmlns:p14="http://schemas.microsoft.com/office/powerpoint/2010/main" val="41379317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Level-3</a:t>
            </a:r>
          </a:p>
        </p:txBody>
      </p:sp>
      <p:sp>
        <p:nvSpPr>
          <p:cNvPr id="3" name="Content Placeholder 2"/>
          <p:cNvSpPr>
            <a:spLocks noGrp="1"/>
          </p:cNvSpPr>
          <p:nvPr>
            <p:ph idx="1"/>
          </p:nvPr>
        </p:nvSpPr>
        <p:spPr>
          <a:xfrm>
            <a:off x="628650" y="1825626"/>
            <a:ext cx="3248025" cy="4371975"/>
          </a:xfrm>
        </p:spPr>
        <p:txBody>
          <a:bodyPr rtlCol="0">
            <a:normAutofit fontScale="70000" lnSpcReduction="20000"/>
          </a:bodyPr>
          <a:lstStyle/>
          <a:p>
            <a:pPr fontAlgn="auto">
              <a:spcAft>
                <a:spcPts val="0"/>
              </a:spcAft>
              <a:buFont typeface="Arial" panose="020B0604020202020204" pitchFamily="34" charset="0"/>
              <a:buChar char="•"/>
              <a:defRPr/>
            </a:pPr>
            <a:r>
              <a:rPr lang="en-US" dirty="0" smtClean="0"/>
              <a:t>A level-3 </a:t>
            </a:r>
            <a:r>
              <a:rPr lang="en-US" dirty="0" err="1" smtClean="0"/>
              <a:t>IoT</a:t>
            </a:r>
            <a:r>
              <a:rPr lang="en-US" dirty="0" smtClean="0"/>
              <a:t> system has a </a:t>
            </a:r>
            <a:r>
              <a:rPr lang="en-US" b="1" dirty="0" smtClean="0">
                <a:solidFill>
                  <a:srgbClr val="FF0000"/>
                </a:solidFill>
              </a:rPr>
              <a:t>single node. Data is stored and analyzed in the cloud </a:t>
            </a:r>
            <a:r>
              <a:rPr lang="en-US" dirty="0" smtClean="0"/>
              <a:t>and the application is cloud-based.</a:t>
            </a:r>
          </a:p>
          <a:p>
            <a:pPr algn="just" fontAlgn="auto">
              <a:spcAft>
                <a:spcPts val="0"/>
              </a:spcAft>
              <a:buFont typeface="Arial" panose="020B0604020202020204" pitchFamily="34" charset="0"/>
              <a:buChar char="•"/>
              <a:defRPr/>
            </a:pPr>
            <a:r>
              <a:rPr lang="en-US" dirty="0" smtClean="0"/>
              <a:t>Level-3 </a:t>
            </a:r>
            <a:r>
              <a:rPr lang="en-US" dirty="0" err="1" smtClean="0"/>
              <a:t>IoT</a:t>
            </a:r>
            <a:r>
              <a:rPr lang="en-US" dirty="0" smtClean="0"/>
              <a:t> systems are suitable for solutions </a:t>
            </a:r>
            <a:r>
              <a:rPr lang="en-US" b="1" dirty="0" smtClean="0">
                <a:solidFill>
                  <a:srgbClr val="FF0000"/>
                </a:solidFill>
              </a:rPr>
              <a:t>where the data involved is big and the analysis requirements are computationally intensive.</a:t>
            </a:r>
          </a:p>
        </p:txBody>
      </p:sp>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7091363" y="6567488"/>
            <a:ext cx="1704975" cy="461665"/>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560785" y="6581776"/>
            <a:ext cx="3083719" cy="46166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4096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943475" y="1531938"/>
            <a:ext cx="3152775" cy="4967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Slide Number Placeholder 10"/>
          <p:cNvSpPr>
            <a:spLocks noGrp="1"/>
          </p:cNvSpPr>
          <p:nvPr>
            <p:ph type="sldNum" sz="quarter" idx="12"/>
          </p:nvPr>
        </p:nvSpPr>
        <p:spPr/>
        <p:txBody>
          <a:bodyPr/>
          <a:lstStyle/>
          <a:p>
            <a:pPr>
              <a:defRPr/>
            </a:pPr>
            <a:fld id="{7F71B8CC-827C-4243-8E91-AB865FB68896}"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itle 1"/>
          <p:cNvSpPr txBox="1">
            <a:spLocks/>
          </p:cNvSpPr>
          <p:nvPr/>
        </p:nvSpPr>
        <p:spPr bwMode="auto">
          <a:xfrm>
            <a:off x="628650" y="93663"/>
            <a:ext cx="78867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a:lstStyle>
          <a:p>
            <a:pPr defTabSz="914400"/>
            <a:r>
              <a:rPr lang="en-US" dirty="0" err="1" smtClean="0"/>
              <a:t>IoT</a:t>
            </a:r>
            <a:r>
              <a:rPr lang="en-US" dirty="0" smtClean="0"/>
              <a:t> – Level 3 Example …Tracking Package Handling</a:t>
            </a:r>
            <a:endParaRPr lang="en-US" dirty="0"/>
          </a:p>
        </p:txBody>
      </p:sp>
      <p:pic>
        <p:nvPicPr>
          <p:cNvPr id="6041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1000" y="2479420"/>
            <a:ext cx="4191000" cy="409600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60420" name="Picture 4" descr="Image result for Truck Being loaded with packages"/>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470922" y="2057400"/>
            <a:ext cx="3348038" cy="43561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p:cNvSpPr txBox="1"/>
          <p:nvPr/>
        </p:nvSpPr>
        <p:spPr>
          <a:xfrm>
            <a:off x="1190625" y="1574800"/>
            <a:ext cx="5676900" cy="954107"/>
          </a:xfrm>
          <a:prstGeom prst="rect">
            <a:avLst/>
          </a:prstGeom>
          <a:noFill/>
        </p:spPr>
        <p:txBody>
          <a:bodyPr wrap="square" rtlCol="0">
            <a:spAutoFit/>
          </a:bodyPr>
          <a:lstStyle/>
          <a:p>
            <a:r>
              <a:rPr lang="en-US" sz="2800" b="1" dirty="0" smtClean="0">
                <a:latin typeface="Cambria" panose="02040503050406030204" pitchFamily="18" charset="0"/>
              </a:rPr>
              <a:t>Sensors used </a:t>
            </a:r>
            <a:r>
              <a:rPr lang="en-US" sz="2800" b="1" dirty="0" err="1" smtClean="0">
                <a:latin typeface="Cambria" panose="02040503050406030204" pitchFamily="18" charset="0"/>
              </a:rPr>
              <a:t>accelrometer</a:t>
            </a:r>
            <a:r>
              <a:rPr lang="en-US" sz="2800" b="1" dirty="0" smtClean="0">
                <a:latin typeface="Cambria" panose="02040503050406030204" pitchFamily="18" charset="0"/>
              </a:rPr>
              <a:t> and gyroscope</a:t>
            </a:r>
            <a:endParaRPr lang="en-US" sz="2800" b="1" dirty="0">
              <a:latin typeface="Cambria" panose="02040503050406030204" pitchFamily="18" charset="0"/>
            </a:endParaRPr>
          </a:p>
        </p:txBody>
      </p:sp>
      <p:sp>
        <p:nvSpPr>
          <p:cNvPr id="8" name="Slide Number Placeholder 7"/>
          <p:cNvSpPr>
            <a:spLocks noGrp="1"/>
          </p:cNvSpPr>
          <p:nvPr>
            <p:ph type="sldNum" sz="quarter" idx="12"/>
          </p:nvPr>
        </p:nvSpPr>
        <p:spPr/>
        <p:txBody>
          <a:bodyPr/>
          <a:lstStyle/>
          <a:p>
            <a:pPr>
              <a:defRPr/>
            </a:pPr>
            <a:fld id="{7F71B8CC-827C-4243-8E91-AB865FB68896}" type="slidenum">
              <a:rPr lang="en-US" smtClean="0"/>
              <a:pPr>
                <a:defRPr/>
              </a:pPr>
              <a:t>46</a:t>
            </a:fld>
            <a:endParaRPr lang="en-US"/>
          </a:p>
        </p:txBody>
      </p:sp>
    </p:spTree>
    <p:extLst>
      <p:ext uri="{BB962C8B-B14F-4D97-AF65-F5344CB8AC3E}">
        <p14:creationId xmlns="" xmlns:p14="http://schemas.microsoft.com/office/powerpoint/2010/main" val="29119045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Level-4</a:t>
            </a:r>
          </a:p>
        </p:txBody>
      </p:sp>
      <p:sp>
        <p:nvSpPr>
          <p:cNvPr id="3" name="Content Placeholder 2"/>
          <p:cNvSpPr>
            <a:spLocks noGrp="1"/>
          </p:cNvSpPr>
          <p:nvPr>
            <p:ph idx="1"/>
          </p:nvPr>
        </p:nvSpPr>
        <p:spPr>
          <a:xfrm>
            <a:off x="628650" y="1825626"/>
            <a:ext cx="3248025" cy="4371975"/>
          </a:xfrm>
        </p:spPr>
        <p:txBody>
          <a:bodyPr rtlCol="0">
            <a:normAutofit fontScale="55000" lnSpcReduction="20000"/>
          </a:bodyPr>
          <a:lstStyle/>
          <a:p>
            <a:pPr fontAlgn="auto">
              <a:spcAft>
                <a:spcPts val="0"/>
              </a:spcAft>
              <a:buFont typeface="Arial" panose="020B0604020202020204" pitchFamily="34" charset="0"/>
              <a:buChar char="•"/>
              <a:defRPr/>
            </a:pPr>
            <a:r>
              <a:rPr lang="en-US" dirty="0" smtClean="0"/>
              <a:t>A level-4 </a:t>
            </a:r>
            <a:r>
              <a:rPr lang="en-US" dirty="0" err="1" smtClean="0"/>
              <a:t>IoT</a:t>
            </a:r>
            <a:r>
              <a:rPr lang="en-US" dirty="0" smtClean="0"/>
              <a:t> system has multiple nodes that perform local analysis. Data is stored in the cloud and the application is cloud-based.</a:t>
            </a:r>
          </a:p>
          <a:p>
            <a:pPr fontAlgn="auto">
              <a:spcAft>
                <a:spcPts val="0"/>
              </a:spcAft>
              <a:buFont typeface="Arial" panose="020B0604020202020204" pitchFamily="34" charset="0"/>
              <a:buChar char="•"/>
              <a:defRPr/>
            </a:pPr>
            <a:r>
              <a:rPr lang="en-US" dirty="0" smtClean="0"/>
              <a:t>Level-4 contains local and cloud-based observer nodes which can subscribe to and receive information collected in the cloud from </a:t>
            </a:r>
            <a:r>
              <a:rPr lang="en-US" dirty="0" err="1" smtClean="0"/>
              <a:t>IoT</a:t>
            </a:r>
            <a:r>
              <a:rPr lang="en-US" dirty="0" smtClean="0"/>
              <a:t> devices.</a:t>
            </a:r>
          </a:p>
          <a:p>
            <a:pPr fontAlgn="auto">
              <a:spcAft>
                <a:spcPts val="0"/>
              </a:spcAft>
              <a:buFont typeface="Arial" panose="020B0604020202020204" pitchFamily="34" charset="0"/>
              <a:buChar char="•"/>
              <a:defRPr/>
            </a:pPr>
            <a:r>
              <a:rPr lang="en-US" dirty="0" smtClean="0"/>
              <a:t>Level-4 </a:t>
            </a:r>
            <a:r>
              <a:rPr lang="en-US" dirty="0" err="1" smtClean="0"/>
              <a:t>IoT</a:t>
            </a:r>
            <a:r>
              <a:rPr lang="en-US" dirty="0" smtClean="0"/>
              <a:t> systems are suitable for solutions where multiple nodes are required, the data involved is big and the analysis requirements are computationally intensive.</a:t>
            </a:r>
          </a:p>
        </p:txBody>
      </p:sp>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7091363" y="6567488"/>
            <a:ext cx="1704975" cy="461665"/>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560785" y="6581776"/>
            <a:ext cx="3083719" cy="46166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4199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81525" y="1682750"/>
            <a:ext cx="3971925" cy="466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Slide Number Placeholder 10"/>
          <p:cNvSpPr>
            <a:spLocks noGrp="1"/>
          </p:cNvSpPr>
          <p:nvPr>
            <p:ph type="sldNum" sz="quarter" idx="12"/>
          </p:nvPr>
        </p:nvSpPr>
        <p:spPr/>
        <p:txBody>
          <a:bodyPr/>
          <a:lstStyle/>
          <a:p>
            <a:pPr>
              <a:defRPr/>
            </a:pPr>
            <a:fld id="{7F71B8CC-827C-4243-8E91-AB865FB68896}"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itle 1"/>
          <p:cNvSpPr txBox="1">
            <a:spLocks/>
          </p:cNvSpPr>
          <p:nvPr/>
        </p:nvSpPr>
        <p:spPr bwMode="auto">
          <a:xfrm>
            <a:off x="628650" y="93663"/>
            <a:ext cx="78867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a:lstStyle>
          <a:p>
            <a:pPr defTabSz="914400"/>
            <a:r>
              <a:rPr lang="en-US" dirty="0" err="1" smtClean="0"/>
              <a:t>IoT</a:t>
            </a:r>
            <a:r>
              <a:rPr lang="en-US" dirty="0" smtClean="0"/>
              <a:t> – Level 3 Example …Noise Monitoring</a:t>
            </a:r>
            <a:endParaRPr lang="en-US" dirty="0"/>
          </a:p>
        </p:txBody>
      </p:sp>
      <p:pic>
        <p:nvPicPr>
          <p:cNvPr id="6144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28701" y="1419226"/>
            <a:ext cx="7248525" cy="484187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TextBox 8"/>
          <p:cNvSpPr txBox="1"/>
          <p:nvPr/>
        </p:nvSpPr>
        <p:spPr>
          <a:xfrm>
            <a:off x="400050" y="1426836"/>
            <a:ext cx="5676900" cy="523220"/>
          </a:xfrm>
          <a:prstGeom prst="rect">
            <a:avLst/>
          </a:prstGeom>
          <a:noFill/>
        </p:spPr>
        <p:txBody>
          <a:bodyPr wrap="square" rtlCol="0">
            <a:spAutoFit/>
          </a:bodyPr>
          <a:lstStyle/>
          <a:p>
            <a:r>
              <a:rPr lang="en-US" sz="2800" b="1" dirty="0" smtClean="0">
                <a:latin typeface="Cambria" panose="02040503050406030204" pitchFamily="18" charset="0"/>
              </a:rPr>
              <a:t>Sound Sensors are used</a:t>
            </a:r>
            <a:endParaRPr lang="en-US" sz="2800" b="1" dirty="0">
              <a:latin typeface="Cambria" panose="02040503050406030204" pitchFamily="18" charset="0"/>
            </a:endParaRPr>
          </a:p>
        </p:txBody>
      </p:sp>
      <p:sp>
        <p:nvSpPr>
          <p:cNvPr id="7" name="Slide Number Placeholder 6"/>
          <p:cNvSpPr>
            <a:spLocks noGrp="1"/>
          </p:cNvSpPr>
          <p:nvPr>
            <p:ph type="sldNum" sz="quarter" idx="12"/>
          </p:nvPr>
        </p:nvSpPr>
        <p:spPr/>
        <p:txBody>
          <a:bodyPr/>
          <a:lstStyle/>
          <a:p>
            <a:pPr>
              <a:defRPr/>
            </a:pPr>
            <a:fld id="{7F71B8CC-827C-4243-8E91-AB865FB68896}" type="slidenum">
              <a:rPr lang="en-US" smtClean="0"/>
              <a:pPr>
                <a:defRPr/>
              </a:pPr>
              <a:t>48</a:t>
            </a:fld>
            <a:endParaRPr lang="en-US"/>
          </a:p>
        </p:txBody>
      </p:sp>
    </p:spTree>
    <p:extLst>
      <p:ext uri="{BB962C8B-B14F-4D97-AF65-F5344CB8AC3E}">
        <p14:creationId xmlns="" xmlns:p14="http://schemas.microsoft.com/office/powerpoint/2010/main" val="8453775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Level-5</a:t>
            </a:r>
          </a:p>
        </p:txBody>
      </p:sp>
      <p:sp>
        <p:nvSpPr>
          <p:cNvPr id="3" name="Content Placeholder 2"/>
          <p:cNvSpPr>
            <a:spLocks noGrp="1"/>
          </p:cNvSpPr>
          <p:nvPr>
            <p:ph idx="1"/>
          </p:nvPr>
        </p:nvSpPr>
        <p:spPr>
          <a:xfrm>
            <a:off x="628650" y="1825626"/>
            <a:ext cx="3248025" cy="4371975"/>
          </a:xfrm>
        </p:spPr>
        <p:txBody>
          <a:bodyPr rtlCol="0">
            <a:normAutofit fontScale="47500" lnSpcReduction="20000"/>
          </a:bodyPr>
          <a:lstStyle/>
          <a:p>
            <a:pPr fontAlgn="auto">
              <a:spcAft>
                <a:spcPts val="0"/>
              </a:spcAft>
              <a:buFont typeface="Arial" panose="020B0604020202020204" pitchFamily="34" charset="0"/>
              <a:buChar char="•"/>
              <a:defRPr/>
            </a:pPr>
            <a:r>
              <a:rPr lang="en-US" dirty="0" smtClean="0"/>
              <a:t>A level-5 </a:t>
            </a:r>
            <a:r>
              <a:rPr lang="en-US" dirty="0" err="1" smtClean="0"/>
              <a:t>IoT</a:t>
            </a:r>
            <a:r>
              <a:rPr lang="en-US" dirty="0" smtClean="0"/>
              <a:t> system has multiple end nodes and one coordinator node.</a:t>
            </a:r>
          </a:p>
          <a:p>
            <a:pPr fontAlgn="auto">
              <a:spcAft>
                <a:spcPts val="0"/>
              </a:spcAft>
              <a:buFont typeface="Arial" panose="020B0604020202020204" pitchFamily="34" charset="0"/>
              <a:buChar char="•"/>
              <a:defRPr/>
            </a:pPr>
            <a:r>
              <a:rPr lang="en-US" dirty="0" smtClean="0"/>
              <a:t>The end nodes perform sensing and/or actuation.   </a:t>
            </a:r>
          </a:p>
          <a:p>
            <a:pPr fontAlgn="auto">
              <a:spcAft>
                <a:spcPts val="0"/>
              </a:spcAft>
              <a:buFont typeface="Arial" panose="020B0604020202020204" pitchFamily="34" charset="0"/>
              <a:buChar char="•"/>
              <a:defRPr/>
            </a:pPr>
            <a:r>
              <a:rPr lang="en-US" dirty="0" smtClean="0"/>
              <a:t>The coordinator node collects data from the end nodes and sends it to the cloud. </a:t>
            </a:r>
          </a:p>
          <a:p>
            <a:pPr fontAlgn="auto">
              <a:spcAft>
                <a:spcPts val="0"/>
              </a:spcAft>
              <a:buFont typeface="Arial" panose="020B0604020202020204" pitchFamily="34" charset="0"/>
              <a:buChar char="•"/>
              <a:defRPr/>
            </a:pPr>
            <a:r>
              <a:rPr lang="en-US" dirty="0" smtClean="0"/>
              <a:t>Data is stored and analyzed in the cloud and the application is cloud-based. </a:t>
            </a:r>
          </a:p>
          <a:p>
            <a:pPr fontAlgn="auto">
              <a:spcAft>
                <a:spcPts val="0"/>
              </a:spcAft>
              <a:buFont typeface="Arial" panose="020B0604020202020204" pitchFamily="34" charset="0"/>
              <a:buChar char="•"/>
              <a:defRPr/>
            </a:pPr>
            <a:r>
              <a:rPr lang="en-US" dirty="0" smtClean="0"/>
              <a:t>Level-5 </a:t>
            </a:r>
            <a:r>
              <a:rPr lang="en-US" dirty="0" err="1" smtClean="0"/>
              <a:t>IoT</a:t>
            </a:r>
            <a:r>
              <a:rPr lang="en-US" dirty="0" smtClean="0"/>
              <a:t> systems are suitable for solutions based on wireless sensor networks, in which the data involved is big and the analysis requirements are computationally intensive.</a:t>
            </a:r>
          </a:p>
        </p:txBody>
      </p:sp>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7091363" y="6567488"/>
            <a:ext cx="1704975" cy="461665"/>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560785" y="6581776"/>
            <a:ext cx="3083719" cy="46166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4301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048126" y="1606551"/>
            <a:ext cx="4650581" cy="4892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Slide Number Placeholder 10"/>
          <p:cNvSpPr>
            <a:spLocks noGrp="1"/>
          </p:cNvSpPr>
          <p:nvPr>
            <p:ph type="sldNum" sz="quarter" idx="12"/>
          </p:nvPr>
        </p:nvSpPr>
        <p:spPr/>
        <p:txBody>
          <a:bodyPr/>
          <a:lstStyle/>
          <a:p>
            <a:pPr>
              <a:defRPr/>
            </a:pPr>
            <a:fld id="{7F71B8CC-827C-4243-8E91-AB865FB68896}"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Protocols…Link Layer…</a:t>
            </a:r>
            <a:r>
              <a:rPr lang="en-US" dirty="0" err="1" smtClean="0">
                <a:latin typeface="+mn-lt"/>
              </a:rPr>
              <a:t>WiFi</a:t>
            </a:r>
            <a:endParaRPr lang="en-US" dirty="0" smtClean="0">
              <a:latin typeface="+mn-lt"/>
            </a:endParaRPr>
          </a:p>
        </p:txBody>
      </p:sp>
      <p:graphicFrame>
        <p:nvGraphicFramePr>
          <p:cNvPr id="5" name="Content Placeholder 4"/>
          <p:cNvGraphicFramePr>
            <a:graphicFrameLocks noGrp="1"/>
          </p:cNvGraphicFramePr>
          <p:nvPr>
            <p:ph idx="1"/>
          </p:nvPr>
        </p:nvGraphicFramePr>
        <p:xfrm>
          <a:off x="838200" y="2438400"/>
          <a:ext cx="7162800" cy="4114800"/>
        </p:xfrm>
        <a:graphic>
          <a:graphicData uri="http://schemas.openxmlformats.org/drawingml/2006/table">
            <a:tbl>
              <a:tblPr firstRow="1" bandRow="1">
                <a:tableStyleId>{ED083AE6-46FA-4A59-8FB0-9F97EB10719F}</a:tableStyleId>
              </a:tblPr>
              <a:tblGrid>
                <a:gridCol w="877900"/>
                <a:gridCol w="1709222"/>
                <a:gridCol w="4575678"/>
              </a:tblGrid>
              <a:tr h="856969">
                <a:tc>
                  <a:txBody>
                    <a:bodyPr/>
                    <a:lstStyle/>
                    <a:p>
                      <a:pPr algn="ctr"/>
                      <a:r>
                        <a:rPr lang="en-US" sz="2400" dirty="0" smtClean="0"/>
                        <a:t>Sr.No</a:t>
                      </a:r>
                      <a:endParaRPr lang="en-US" sz="2400" dirty="0"/>
                    </a:p>
                  </a:txBody>
                  <a:tcPr marL="68581" marR="68581" marT="45712" marB="45712">
                    <a:solidFill>
                      <a:srgbClr val="DAF3FE"/>
                    </a:solidFill>
                  </a:tcPr>
                </a:tc>
                <a:tc>
                  <a:txBody>
                    <a:bodyPr/>
                    <a:lstStyle/>
                    <a:p>
                      <a:pPr algn="ctr"/>
                      <a:r>
                        <a:rPr lang="en-US" sz="2400" dirty="0" smtClean="0"/>
                        <a:t>Standard</a:t>
                      </a:r>
                      <a:endParaRPr lang="en-US" sz="2400" dirty="0"/>
                    </a:p>
                  </a:txBody>
                  <a:tcPr marL="68581" marR="68581" marT="45712" marB="45712">
                    <a:solidFill>
                      <a:srgbClr val="DAF3FE"/>
                    </a:solidFill>
                  </a:tcPr>
                </a:tc>
                <a:tc>
                  <a:txBody>
                    <a:bodyPr/>
                    <a:lstStyle/>
                    <a:p>
                      <a:pPr algn="l"/>
                      <a:r>
                        <a:rPr lang="en-US" sz="2400" dirty="0" smtClean="0"/>
                        <a:t>Operates in</a:t>
                      </a:r>
                      <a:endParaRPr lang="en-US" sz="2400" dirty="0"/>
                    </a:p>
                  </a:txBody>
                  <a:tcPr marL="68581" marR="68581" marT="45712" marB="45712">
                    <a:solidFill>
                      <a:srgbClr val="DAF3FE"/>
                    </a:solidFill>
                  </a:tcPr>
                </a:tc>
              </a:tr>
              <a:tr h="504995">
                <a:tc>
                  <a:txBody>
                    <a:bodyPr/>
                    <a:lstStyle/>
                    <a:p>
                      <a:pPr algn="ctr"/>
                      <a:r>
                        <a:rPr lang="en-US" sz="2400" dirty="0" smtClean="0"/>
                        <a:t>1</a:t>
                      </a:r>
                      <a:endParaRPr lang="en-US" sz="2400" dirty="0"/>
                    </a:p>
                  </a:txBody>
                  <a:tcPr marL="68581" marR="68581" marT="45712" marB="45712">
                    <a:solidFill>
                      <a:srgbClr val="DAF3FE"/>
                    </a:solidFill>
                  </a:tcPr>
                </a:tc>
                <a:tc>
                  <a:txBody>
                    <a:bodyPr/>
                    <a:lstStyle/>
                    <a:p>
                      <a:pPr algn="ctr"/>
                      <a:r>
                        <a:rPr lang="en-US" sz="2400" dirty="0" smtClean="0"/>
                        <a:t>802.11a</a:t>
                      </a:r>
                      <a:endParaRPr lang="en-US" sz="2400" dirty="0"/>
                    </a:p>
                  </a:txBody>
                  <a:tcPr marL="68581" marR="68581" marT="45712" marB="45712">
                    <a:solidFill>
                      <a:srgbClr val="DAF3FE"/>
                    </a:solidFill>
                  </a:tcPr>
                </a:tc>
                <a:tc>
                  <a:txBody>
                    <a:bodyPr/>
                    <a:lstStyle/>
                    <a:p>
                      <a:r>
                        <a:rPr lang="en-US" sz="2400" dirty="0" smtClean="0"/>
                        <a:t>5 GHz band</a:t>
                      </a:r>
                      <a:endParaRPr lang="en-US" sz="2400" dirty="0"/>
                    </a:p>
                  </a:txBody>
                  <a:tcPr marL="68581" marR="68581" marT="45712" marB="45712">
                    <a:solidFill>
                      <a:srgbClr val="DAF3FE"/>
                    </a:solidFill>
                  </a:tcPr>
                </a:tc>
              </a:tr>
              <a:tr h="1237851">
                <a:tc>
                  <a:txBody>
                    <a:bodyPr/>
                    <a:lstStyle/>
                    <a:p>
                      <a:pPr algn="ctr"/>
                      <a:r>
                        <a:rPr lang="en-US" sz="2400" dirty="0" smtClean="0"/>
                        <a:t>2</a:t>
                      </a:r>
                      <a:endParaRPr lang="en-US" sz="2400" dirty="0"/>
                    </a:p>
                  </a:txBody>
                  <a:tcPr marL="68581" marR="68581" marT="45712" marB="45712">
                    <a:solidFill>
                      <a:srgbClr val="DAF3FE"/>
                    </a:solidFill>
                  </a:tcPr>
                </a:tc>
                <a:tc>
                  <a:txBody>
                    <a:bodyPr/>
                    <a:lstStyle/>
                    <a:p>
                      <a:pPr algn="ctr"/>
                      <a:r>
                        <a:rPr lang="en-US" sz="2400" dirty="0" smtClean="0"/>
                        <a:t>802.11b</a:t>
                      </a:r>
                      <a:r>
                        <a:rPr lang="en-US" sz="2400" baseline="0" dirty="0" smtClean="0"/>
                        <a:t>       and 802.11g</a:t>
                      </a:r>
                      <a:endParaRPr lang="en-US" sz="2400" dirty="0"/>
                    </a:p>
                  </a:txBody>
                  <a:tcPr marL="68581" marR="68581" marT="45712" marB="45712">
                    <a:solidFill>
                      <a:srgbClr val="DAF3FE"/>
                    </a:solidFill>
                  </a:tcPr>
                </a:tc>
                <a:tc>
                  <a:txBody>
                    <a:bodyPr/>
                    <a:lstStyle/>
                    <a:p>
                      <a:r>
                        <a:rPr lang="en-US" sz="2400" dirty="0" smtClean="0"/>
                        <a:t>2.4GHz band</a:t>
                      </a:r>
                      <a:endParaRPr lang="en-US" sz="2400" dirty="0"/>
                    </a:p>
                  </a:txBody>
                  <a:tcPr marL="68581" marR="68581" marT="45712" marB="45712">
                    <a:solidFill>
                      <a:srgbClr val="DAF3FE"/>
                    </a:solidFill>
                  </a:tcPr>
                </a:tc>
              </a:tr>
              <a:tr h="504995">
                <a:tc>
                  <a:txBody>
                    <a:bodyPr/>
                    <a:lstStyle/>
                    <a:p>
                      <a:pPr algn="ctr"/>
                      <a:r>
                        <a:rPr lang="en-US" sz="2400" dirty="0" smtClean="0"/>
                        <a:t>3</a:t>
                      </a:r>
                      <a:endParaRPr lang="en-US" sz="2400" dirty="0"/>
                    </a:p>
                  </a:txBody>
                  <a:tcPr marL="68581" marR="68581" marT="45712" marB="45712">
                    <a:solidFill>
                      <a:srgbClr val="DAF3FE"/>
                    </a:solidFill>
                  </a:tcPr>
                </a:tc>
                <a:tc>
                  <a:txBody>
                    <a:bodyPr/>
                    <a:lstStyle/>
                    <a:p>
                      <a:pPr algn="ctr"/>
                      <a:r>
                        <a:rPr lang="en-US" sz="2400" dirty="0" smtClean="0"/>
                        <a:t>802.11.n</a:t>
                      </a:r>
                      <a:endParaRPr lang="en-US" sz="2400" dirty="0"/>
                    </a:p>
                  </a:txBody>
                  <a:tcPr marL="68581" marR="68581" marT="45712" marB="45712">
                    <a:solidFill>
                      <a:srgbClr val="DAF3FE"/>
                    </a:solidFill>
                  </a:tcPr>
                </a:tc>
                <a:tc>
                  <a:txBody>
                    <a:bodyPr/>
                    <a:lstStyle/>
                    <a:p>
                      <a:r>
                        <a:rPr lang="en-US" sz="2400" dirty="0" smtClean="0"/>
                        <a:t>2.4/5 GHz bands</a:t>
                      </a:r>
                      <a:endParaRPr lang="en-US" sz="2400" dirty="0"/>
                    </a:p>
                  </a:txBody>
                  <a:tcPr marL="68581" marR="68581" marT="45712" marB="45712">
                    <a:solidFill>
                      <a:srgbClr val="DAF3FE"/>
                    </a:solidFill>
                  </a:tcPr>
                </a:tc>
              </a:tr>
              <a:tr h="504995">
                <a:tc>
                  <a:txBody>
                    <a:bodyPr/>
                    <a:lstStyle/>
                    <a:p>
                      <a:pPr algn="ctr"/>
                      <a:r>
                        <a:rPr lang="en-US" sz="2400" dirty="0" smtClean="0"/>
                        <a:t>4</a:t>
                      </a:r>
                      <a:endParaRPr lang="en-US" sz="2400" dirty="0"/>
                    </a:p>
                  </a:txBody>
                  <a:tcPr marL="68581" marR="68581" marT="45712" marB="45712">
                    <a:solidFill>
                      <a:srgbClr val="DAF3FE"/>
                    </a:solidFill>
                  </a:tcPr>
                </a:tc>
                <a:tc>
                  <a:txBody>
                    <a:bodyPr/>
                    <a:lstStyle/>
                    <a:p>
                      <a:pPr algn="ctr"/>
                      <a:r>
                        <a:rPr lang="en-US" sz="2400" dirty="0" smtClean="0"/>
                        <a:t>802.11.ac</a:t>
                      </a:r>
                      <a:endParaRPr lang="en-US" sz="2400" dirty="0"/>
                    </a:p>
                  </a:txBody>
                  <a:tcPr marL="68581" marR="68581" marT="45712" marB="45712">
                    <a:solidFill>
                      <a:srgbClr val="DAF3FE"/>
                    </a:solidFill>
                  </a:tcPr>
                </a:tc>
                <a:tc>
                  <a:txBody>
                    <a:bodyPr/>
                    <a:lstStyle/>
                    <a:p>
                      <a:r>
                        <a:rPr lang="en-US" sz="2400" dirty="0" smtClean="0"/>
                        <a:t>5GHz band</a:t>
                      </a:r>
                      <a:endParaRPr lang="en-US" sz="2400" dirty="0"/>
                    </a:p>
                  </a:txBody>
                  <a:tcPr marL="68581" marR="68581" marT="45712" marB="45712">
                    <a:solidFill>
                      <a:srgbClr val="DAF3FE"/>
                    </a:solidFill>
                  </a:tcPr>
                </a:tc>
              </a:tr>
              <a:tr h="504995">
                <a:tc>
                  <a:txBody>
                    <a:bodyPr/>
                    <a:lstStyle/>
                    <a:p>
                      <a:pPr algn="ctr"/>
                      <a:r>
                        <a:rPr lang="en-US" sz="2400" dirty="0" smtClean="0"/>
                        <a:t>5</a:t>
                      </a:r>
                      <a:endParaRPr lang="en-US" sz="2400" dirty="0"/>
                    </a:p>
                  </a:txBody>
                  <a:tcPr marL="68581" marR="68581" marT="45712" marB="45712">
                    <a:solidFill>
                      <a:srgbClr val="DAF3FE"/>
                    </a:solidFill>
                  </a:tcPr>
                </a:tc>
                <a:tc>
                  <a:txBody>
                    <a:bodyPr/>
                    <a:lstStyle/>
                    <a:p>
                      <a:pPr algn="ctr"/>
                      <a:r>
                        <a:rPr lang="en-US" sz="2400" dirty="0" smtClean="0"/>
                        <a:t>802.11.ad</a:t>
                      </a:r>
                      <a:endParaRPr lang="en-US" sz="2400" dirty="0"/>
                    </a:p>
                  </a:txBody>
                  <a:tcPr marL="68581" marR="68581" marT="45712" marB="45712">
                    <a:solidFill>
                      <a:srgbClr val="DAF3FE"/>
                    </a:solidFill>
                  </a:tcPr>
                </a:tc>
                <a:tc>
                  <a:txBody>
                    <a:bodyPr/>
                    <a:lstStyle/>
                    <a:p>
                      <a:r>
                        <a:rPr lang="en-US" sz="2400" dirty="0" smtClean="0"/>
                        <a:t>60Hz band</a:t>
                      </a:r>
                      <a:endParaRPr lang="en-US" sz="2400" dirty="0"/>
                    </a:p>
                  </a:txBody>
                  <a:tcPr marL="68581" marR="68581" marT="45712" marB="45712">
                    <a:solidFill>
                      <a:srgbClr val="DAF3FE"/>
                    </a:solidFill>
                  </a:tcPr>
                </a:tc>
              </a:tr>
            </a:tbl>
          </a:graphicData>
        </a:graphic>
      </p:graphicFrame>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75" name="TextBox 7"/>
          <p:cNvSpPr txBox="1">
            <a:spLocks noChangeArrowheads="1"/>
          </p:cNvSpPr>
          <p:nvPr/>
        </p:nvSpPr>
        <p:spPr bwMode="auto">
          <a:xfrm>
            <a:off x="228600" y="1447800"/>
            <a:ext cx="6781800" cy="954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buFont typeface="Arial" charset="0"/>
              <a:buChar char="•"/>
            </a:pPr>
            <a:r>
              <a:rPr lang="en-US" altLang="en-US" sz="2800" dirty="0"/>
              <a:t>Collection of Wireless LAN</a:t>
            </a:r>
          </a:p>
          <a:p>
            <a:pPr>
              <a:buFont typeface="Arial" charset="0"/>
              <a:buChar char="•"/>
            </a:pPr>
            <a:r>
              <a:rPr lang="en-US" altLang="en-US" sz="2800" dirty="0"/>
              <a:t>Data Rates from 1Mb/s to 6.75 </a:t>
            </a:r>
            <a:r>
              <a:rPr lang="en-US" altLang="en-US" sz="2800" dirty="0" err="1"/>
              <a:t>Gb</a:t>
            </a:r>
            <a:r>
              <a:rPr lang="en-US" altLang="en-US" sz="2800" dirty="0"/>
              <a:t>/s</a:t>
            </a:r>
          </a:p>
        </p:txBody>
      </p:sp>
      <p:sp>
        <p:nvSpPr>
          <p:cNvPr id="8" name="Slide Number Placeholder 7"/>
          <p:cNvSpPr>
            <a:spLocks noGrp="1"/>
          </p:cNvSpPr>
          <p:nvPr>
            <p:ph type="sldNum" sz="quarter" idx="12"/>
          </p:nvPr>
        </p:nvSpPr>
        <p:spPr/>
        <p:txBody>
          <a:bodyPr/>
          <a:lstStyle/>
          <a:p>
            <a:pPr>
              <a:defRPr/>
            </a:pPr>
            <a:fld id="{7F71B8CC-827C-4243-8E91-AB865FB68896}"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Level-6</a:t>
            </a:r>
          </a:p>
        </p:txBody>
      </p:sp>
      <p:sp>
        <p:nvSpPr>
          <p:cNvPr id="3" name="Content Placeholder 2"/>
          <p:cNvSpPr>
            <a:spLocks noGrp="1"/>
          </p:cNvSpPr>
          <p:nvPr>
            <p:ph idx="1"/>
          </p:nvPr>
        </p:nvSpPr>
        <p:spPr>
          <a:xfrm>
            <a:off x="628650" y="1825626"/>
            <a:ext cx="3248025" cy="4371975"/>
          </a:xfrm>
        </p:spPr>
        <p:txBody>
          <a:bodyPr rtlCol="0">
            <a:normAutofit fontScale="47500" lnSpcReduction="20000"/>
          </a:bodyPr>
          <a:lstStyle/>
          <a:p>
            <a:pPr fontAlgn="auto">
              <a:spcAft>
                <a:spcPts val="0"/>
              </a:spcAft>
              <a:buFont typeface="Arial" panose="020B0604020202020204" pitchFamily="34" charset="0"/>
              <a:buChar char="•"/>
              <a:defRPr/>
            </a:pPr>
            <a:r>
              <a:rPr lang="en-US" dirty="0" smtClean="0"/>
              <a:t>A level-6 </a:t>
            </a:r>
            <a:r>
              <a:rPr lang="en-US" dirty="0" err="1" smtClean="0"/>
              <a:t>IoT</a:t>
            </a:r>
            <a:r>
              <a:rPr lang="en-US" dirty="0" smtClean="0"/>
              <a:t> system has multiple independent end nodes that perform sensing and/or actuation and send data to the cloud. </a:t>
            </a:r>
          </a:p>
          <a:p>
            <a:pPr fontAlgn="auto">
              <a:spcAft>
                <a:spcPts val="0"/>
              </a:spcAft>
              <a:buFont typeface="Arial" panose="020B0604020202020204" pitchFamily="34" charset="0"/>
              <a:buChar char="•"/>
              <a:defRPr/>
            </a:pPr>
            <a:r>
              <a:rPr lang="en-US" dirty="0" smtClean="0"/>
              <a:t>Data is stored in the cloud </a:t>
            </a:r>
            <a:r>
              <a:rPr lang="en-US" smtClean="0"/>
              <a:t>and the application </a:t>
            </a:r>
            <a:r>
              <a:rPr lang="en-US" dirty="0" smtClean="0"/>
              <a:t>is cloud-based.</a:t>
            </a:r>
          </a:p>
          <a:p>
            <a:pPr fontAlgn="auto">
              <a:spcAft>
                <a:spcPts val="0"/>
              </a:spcAft>
              <a:buFont typeface="Arial" panose="020B0604020202020204" pitchFamily="34" charset="0"/>
              <a:buChar char="•"/>
              <a:defRPr/>
            </a:pPr>
            <a:r>
              <a:rPr lang="en-US" dirty="0" smtClean="0"/>
              <a:t>The analytics component analyzes the data and stores the results in the cloud database.  </a:t>
            </a:r>
          </a:p>
          <a:p>
            <a:pPr fontAlgn="auto">
              <a:spcAft>
                <a:spcPts val="0"/>
              </a:spcAft>
              <a:buFont typeface="Arial" panose="020B0604020202020204" pitchFamily="34" charset="0"/>
              <a:buChar char="•"/>
              <a:defRPr/>
            </a:pPr>
            <a:r>
              <a:rPr lang="en-US" dirty="0" smtClean="0"/>
              <a:t>The results are visualized with the cloud-based application.  </a:t>
            </a:r>
          </a:p>
          <a:p>
            <a:pPr fontAlgn="auto">
              <a:spcAft>
                <a:spcPts val="0"/>
              </a:spcAft>
              <a:buFont typeface="Arial" panose="020B0604020202020204" pitchFamily="34" charset="0"/>
              <a:buChar char="•"/>
              <a:defRPr/>
            </a:pPr>
            <a:r>
              <a:rPr lang="en-US" dirty="0" smtClean="0"/>
              <a:t>The centralized controller is aware of the status of all the end nodes and sends control commands to the nodes.</a:t>
            </a:r>
          </a:p>
        </p:txBody>
      </p:sp>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7091363" y="6567488"/>
            <a:ext cx="1704975" cy="461665"/>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560785" y="6581776"/>
            <a:ext cx="3083719" cy="46166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4404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67151" y="1479551"/>
            <a:ext cx="4831556" cy="4860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Slide Number Placeholder 10"/>
          <p:cNvSpPr>
            <a:spLocks noGrp="1"/>
          </p:cNvSpPr>
          <p:nvPr>
            <p:ph type="sldNum" sz="quarter" idx="12"/>
          </p:nvPr>
        </p:nvSpPr>
        <p:spPr/>
        <p:txBody>
          <a:bodyPr/>
          <a:lstStyle/>
          <a:p>
            <a:pPr>
              <a:defRPr/>
            </a:pPr>
            <a:fld id="{7F71B8CC-827C-4243-8E91-AB865FB68896}"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Protocols…Link Layer…</a:t>
            </a:r>
            <a:r>
              <a:rPr lang="en-US" dirty="0" err="1" smtClean="0">
                <a:latin typeface="+mn-lt"/>
              </a:rPr>
              <a:t>WiMax</a:t>
            </a:r>
            <a:endParaRPr lang="en-US" dirty="0" smtClean="0">
              <a:latin typeface="+mn-lt"/>
            </a:endParaRPr>
          </a:p>
        </p:txBody>
      </p:sp>
      <p:graphicFrame>
        <p:nvGraphicFramePr>
          <p:cNvPr id="5" name="Content Placeholder 4"/>
          <p:cNvGraphicFramePr>
            <a:graphicFrameLocks noGrp="1"/>
          </p:cNvGraphicFramePr>
          <p:nvPr>
            <p:ph idx="1"/>
          </p:nvPr>
        </p:nvGraphicFramePr>
        <p:xfrm>
          <a:off x="1485900" y="1554163"/>
          <a:ext cx="6381751" cy="1645828"/>
        </p:xfrm>
        <a:graphic>
          <a:graphicData uri="http://schemas.openxmlformats.org/drawingml/2006/table">
            <a:tbl>
              <a:tblPr firstRow="1" bandRow="1">
                <a:tableStyleId>{ED083AE6-46FA-4A59-8FB0-9F97EB10719F}</a:tableStyleId>
              </a:tblPr>
              <a:tblGrid>
                <a:gridCol w="782172"/>
                <a:gridCol w="1522844"/>
                <a:gridCol w="4076735"/>
              </a:tblGrid>
              <a:tr h="456973">
                <a:tc>
                  <a:txBody>
                    <a:bodyPr/>
                    <a:lstStyle/>
                    <a:p>
                      <a:pPr algn="ctr"/>
                      <a:r>
                        <a:rPr lang="en-US" sz="2400" dirty="0" smtClean="0"/>
                        <a:t>Sr.No</a:t>
                      </a:r>
                      <a:endParaRPr lang="en-US" sz="2400" dirty="0"/>
                    </a:p>
                  </a:txBody>
                  <a:tcPr marL="68581" marR="68581" marT="45697" marB="45697">
                    <a:solidFill>
                      <a:srgbClr val="DAF3FE"/>
                    </a:solidFill>
                  </a:tcPr>
                </a:tc>
                <a:tc>
                  <a:txBody>
                    <a:bodyPr/>
                    <a:lstStyle/>
                    <a:p>
                      <a:pPr algn="ctr"/>
                      <a:r>
                        <a:rPr lang="en-US" sz="2400" dirty="0" smtClean="0"/>
                        <a:t>Standard</a:t>
                      </a:r>
                      <a:endParaRPr lang="en-US" sz="2400" dirty="0"/>
                    </a:p>
                  </a:txBody>
                  <a:tcPr marL="68581" marR="68581" marT="45697" marB="45697">
                    <a:solidFill>
                      <a:srgbClr val="DAF3FE"/>
                    </a:solidFill>
                  </a:tcPr>
                </a:tc>
                <a:tc>
                  <a:txBody>
                    <a:bodyPr/>
                    <a:lstStyle/>
                    <a:p>
                      <a:pPr algn="l"/>
                      <a:r>
                        <a:rPr lang="en-US" sz="2400" dirty="0" smtClean="0"/>
                        <a:t>Data Rate</a:t>
                      </a:r>
                      <a:endParaRPr lang="en-US" sz="2400" dirty="0"/>
                    </a:p>
                  </a:txBody>
                  <a:tcPr marL="68581" marR="68581" marT="45697" marB="45697">
                    <a:solidFill>
                      <a:srgbClr val="DAF3FE"/>
                    </a:solidFill>
                  </a:tcPr>
                </a:tc>
              </a:tr>
              <a:tr h="822552">
                <a:tc>
                  <a:txBody>
                    <a:bodyPr/>
                    <a:lstStyle/>
                    <a:p>
                      <a:pPr algn="ctr"/>
                      <a:r>
                        <a:rPr lang="en-US" sz="2400" dirty="0" smtClean="0"/>
                        <a:t>1</a:t>
                      </a:r>
                      <a:endParaRPr lang="en-US" sz="2400" dirty="0"/>
                    </a:p>
                  </a:txBody>
                  <a:tcPr marL="68581" marR="68581" marT="45697" marB="45697">
                    <a:solidFill>
                      <a:srgbClr val="DAF3FE"/>
                    </a:solidFill>
                  </a:tcPr>
                </a:tc>
                <a:tc>
                  <a:txBody>
                    <a:bodyPr/>
                    <a:lstStyle/>
                    <a:p>
                      <a:pPr algn="ctr"/>
                      <a:r>
                        <a:rPr lang="en-US" sz="2400" dirty="0" smtClean="0"/>
                        <a:t>802.16m</a:t>
                      </a:r>
                      <a:endParaRPr lang="en-US" sz="2400" dirty="0"/>
                    </a:p>
                  </a:txBody>
                  <a:tcPr marL="68581" marR="68581" marT="45697" marB="45697">
                    <a:solidFill>
                      <a:srgbClr val="DAF3FE"/>
                    </a:solidFill>
                  </a:tcPr>
                </a:tc>
                <a:tc>
                  <a:txBody>
                    <a:bodyPr/>
                    <a:lstStyle/>
                    <a:p>
                      <a:r>
                        <a:rPr lang="en-US" sz="2400" dirty="0" smtClean="0"/>
                        <a:t>100Mb/s for mobile stations</a:t>
                      </a:r>
                    </a:p>
                    <a:p>
                      <a:r>
                        <a:rPr lang="en-US" sz="2400" dirty="0" smtClean="0"/>
                        <a:t>1Gb/s for fixed stations</a:t>
                      </a:r>
                      <a:endParaRPr lang="en-US" sz="2400" dirty="0"/>
                    </a:p>
                  </a:txBody>
                  <a:tcPr marL="68581" marR="68581" marT="45697" marB="45697">
                    <a:solidFill>
                      <a:srgbClr val="DAF3FE"/>
                    </a:solidFill>
                  </a:tcPr>
                </a:tc>
              </a:tr>
            </a:tbl>
          </a:graphicData>
        </a:graphic>
      </p:graphicFrame>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283" name="TextBox 7"/>
          <p:cNvSpPr txBox="1">
            <a:spLocks noChangeArrowheads="1"/>
          </p:cNvSpPr>
          <p:nvPr/>
        </p:nvSpPr>
        <p:spPr bwMode="auto">
          <a:xfrm>
            <a:off x="1371600" y="3505200"/>
            <a:ext cx="7239000"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buFont typeface="Arial" charset="0"/>
              <a:buChar char="•"/>
            </a:pPr>
            <a:r>
              <a:rPr lang="en-US" altLang="en-US" sz="2800" dirty="0"/>
              <a:t>Collection of Wireless Broadband standards</a:t>
            </a:r>
          </a:p>
          <a:p>
            <a:pPr>
              <a:buFont typeface="Arial" charset="0"/>
              <a:buChar char="•"/>
            </a:pPr>
            <a:r>
              <a:rPr lang="en-US" altLang="en-US" sz="2800" dirty="0"/>
              <a:t>Data Rates from 1.5Mb/s to 1 </a:t>
            </a:r>
            <a:r>
              <a:rPr lang="en-US" altLang="en-US" sz="2800" dirty="0" err="1"/>
              <a:t>Gb</a:t>
            </a:r>
            <a:r>
              <a:rPr lang="en-US" altLang="en-US" sz="2800" dirty="0"/>
              <a:t>/s</a:t>
            </a:r>
          </a:p>
        </p:txBody>
      </p:sp>
      <p:sp>
        <p:nvSpPr>
          <p:cNvPr id="8" name="Slide Number Placeholder 7"/>
          <p:cNvSpPr>
            <a:spLocks noGrp="1"/>
          </p:cNvSpPr>
          <p:nvPr>
            <p:ph type="sldNum" sz="quarter" idx="12"/>
          </p:nvPr>
        </p:nvSpPr>
        <p:spPr/>
        <p:txBody>
          <a:bodyPr/>
          <a:lstStyle/>
          <a:p>
            <a:pPr>
              <a:defRPr/>
            </a:pPr>
            <a:fld id="{7F71B8CC-827C-4243-8E91-AB865FB68896}"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fontScale="90000"/>
          </a:bodyPr>
          <a:lstStyle/>
          <a:p>
            <a:pPr fontAlgn="auto">
              <a:spcAft>
                <a:spcPts val="0"/>
              </a:spcAft>
              <a:defRPr/>
            </a:pPr>
            <a:r>
              <a:rPr lang="en-US" dirty="0" err="1" smtClean="0">
                <a:latin typeface="+mn-lt"/>
              </a:rPr>
              <a:t>IoT</a:t>
            </a:r>
            <a:r>
              <a:rPr lang="en-US" dirty="0" smtClean="0">
                <a:latin typeface="+mn-lt"/>
              </a:rPr>
              <a:t> Protocols…Link Layer…LR-WPAN</a:t>
            </a:r>
          </a:p>
        </p:txBody>
      </p:sp>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293" name="TextBox 7"/>
          <p:cNvSpPr txBox="1">
            <a:spLocks noChangeArrowheads="1"/>
          </p:cNvSpPr>
          <p:nvPr/>
        </p:nvSpPr>
        <p:spPr bwMode="auto">
          <a:xfrm>
            <a:off x="666750" y="1612901"/>
            <a:ext cx="8020050" cy="35702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spcAft>
                <a:spcPts val="1200"/>
              </a:spcAft>
              <a:buFont typeface="Arial" charset="0"/>
              <a:buChar char="•"/>
            </a:pPr>
            <a:r>
              <a:rPr lang="en-US" altLang="en-US" sz="2800" dirty="0"/>
              <a:t>Collection of standards for low-rate wireless personal area networks</a:t>
            </a:r>
          </a:p>
          <a:p>
            <a:pPr>
              <a:spcAft>
                <a:spcPts val="1200"/>
              </a:spcAft>
              <a:buFont typeface="Arial" charset="0"/>
              <a:buChar char="•"/>
            </a:pPr>
            <a:r>
              <a:rPr lang="en-US" altLang="en-US" sz="2800" dirty="0"/>
              <a:t>Basis for high level communication protocols such as </a:t>
            </a:r>
            <a:r>
              <a:rPr lang="en-US" altLang="en-US" sz="2800" dirty="0" err="1"/>
              <a:t>Zigbee</a:t>
            </a:r>
            <a:endParaRPr lang="en-US" altLang="en-US" sz="2800" dirty="0"/>
          </a:p>
          <a:p>
            <a:pPr>
              <a:spcAft>
                <a:spcPts val="1200"/>
              </a:spcAft>
              <a:buFont typeface="Arial" charset="0"/>
              <a:buChar char="•"/>
            </a:pPr>
            <a:r>
              <a:rPr lang="en-US" altLang="en-US" sz="2800" dirty="0"/>
              <a:t>Data Rates from 40Kb/s to 250Kb/s</a:t>
            </a:r>
          </a:p>
          <a:p>
            <a:pPr>
              <a:spcAft>
                <a:spcPts val="1200"/>
              </a:spcAft>
              <a:buFont typeface="Arial" charset="0"/>
              <a:buChar char="•"/>
            </a:pPr>
            <a:r>
              <a:rPr lang="en-US" altLang="en-US" sz="2800" dirty="0"/>
              <a:t>Provide low-cost and low-speed communication for power constrained devices</a:t>
            </a:r>
          </a:p>
        </p:txBody>
      </p:sp>
      <p:sp>
        <p:nvSpPr>
          <p:cNvPr id="6" name="Slide Number Placeholder 5"/>
          <p:cNvSpPr>
            <a:spLocks noGrp="1"/>
          </p:cNvSpPr>
          <p:nvPr>
            <p:ph type="sldNum" sz="quarter" idx="12"/>
          </p:nvPr>
        </p:nvSpPr>
        <p:spPr/>
        <p:txBody>
          <a:bodyPr/>
          <a:lstStyle/>
          <a:p>
            <a:pPr>
              <a:defRPr/>
            </a:pPr>
            <a:fld id="{7F71B8CC-827C-4243-8E91-AB865FB68896}"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fontScale="90000"/>
          </a:bodyPr>
          <a:lstStyle/>
          <a:p>
            <a:pPr fontAlgn="auto">
              <a:spcAft>
                <a:spcPts val="0"/>
              </a:spcAft>
              <a:defRPr/>
            </a:pPr>
            <a:r>
              <a:rPr lang="en-US" dirty="0" err="1" smtClean="0">
                <a:latin typeface="+mn-lt"/>
              </a:rPr>
              <a:t>IoT</a:t>
            </a:r>
            <a:r>
              <a:rPr lang="en-US" dirty="0" smtClean="0">
                <a:latin typeface="+mn-lt"/>
              </a:rPr>
              <a:t> Protocols…Link Layer…2G/3G/4G –Mobile Communication</a:t>
            </a:r>
          </a:p>
        </p:txBody>
      </p:sp>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6" name="Content Placeholder 4"/>
          <p:cNvGraphicFramePr>
            <a:graphicFrameLocks noGrp="1"/>
          </p:cNvGraphicFramePr>
          <p:nvPr>
            <p:ph idx="1"/>
          </p:nvPr>
        </p:nvGraphicFramePr>
        <p:xfrm>
          <a:off x="1485900" y="1554164"/>
          <a:ext cx="6381751" cy="2818449"/>
        </p:xfrm>
        <a:graphic>
          <a:graphicData uri="http://schemas.openxmlformats.org/drawingml/2006/table">
            <a:tbl>
              <a:tblPr firstRow="1" bandRow="1">
                <a:tableStyleId>{ED083AE6-46FA-4A59-8FB0-9F97EB10719F}</a:tableStyleId>
              </a:tblPr>
              <a:tblGrid>
                <a:gridCol w="782172"/>
                <a:gridCol w="1522844"/>
                <a:gridCol w="4076735"/>
              </a:tblGrid>
              <a:tr h="457198">
                <a:tc>
                  <a:txBody>
                    <a:bodyPr/>
                    <a:lstStyle/>
                    <a:p>
                      <a:pPr algn="ctr"/>
                      <a:r>
                        <a:rPr lang="en-US" sz="2400" dirty="0" smtClean="0"/>
                        <a:t>Sr.No</a:t>
                      </a:r>
                      <a:endParaRPr lang="en-US" sz="2400" dirty="0"/>
                    </a:p>
                  </a:txBody>
                  <a:tcPr marL="68581" marR="68581">
                    <a:solidFill>
                      <a:srgbClr val="DAF3FE"/>
                    </a:solidFill>
                  </a:tcPr>
                </a:tc>
                <a:tc>
                  <a:txBody>
                    <a:bodyPr/>
                    <a:lstStyle/>
                    <a:p>
                      <a:pPr algn="ctr"/>
                      <a:r>
                        <a:rPr lang="en-US" sz="2400" dirty="0" smtClean="0"/>
                        <a:t>Standard</a:t>
                      </a:r>
                      <a:endParaRPr lang="en-US" sz="2400" dirty="0"/>
                    </a:p>
                  </a:txBody>
                  <a:tcPr marL="68581" marR="68581">
                    <a:solidFill>
                      <a:srgbClr val="DAF3FE"/>
                    </a:solidFill>
                  </a:tcPr>
                </a:tc>
                <a:tc>
                  <a:txBody>
                    <a:bodyPr/>
                    <a:lstStyle/>
                    <a:p>
                      <a:pPr algn="l"/>
                      <a:r>
                        <a:rPr lang="en-US" sz="2400" dirty="0" smtClean="0"/>
                        <a:t>Operates in</a:t>
                      </a:r>
                      <a:endParaRPr lang="en-US" sz="2400" dirty="0"/>
                    </a:p>
                  </a:txBody>
                  <a:tcPr marL="68581" marR="68581">
                    <a:solidFill>
                      <a:srgbClr val="DAF3FE"/>
                    </a:solidFill>
                  </a:tcPr>
                </a:tc>
              </a:tr>
              <a:tr h="665163">
                <a:tc>
                  <a:txBody>
                    <a:bodyPr/>
                    <a:lstStyle/>
                    <a:p>
                      <a:pPr algn="ctr"/>
                      <a:r>
                        <a:rPr lang="en-US" sz="2400" dirty="0" smtClean="0"/>
                        <a:t>1</a:t>
                      </a:r>
                      <a:endParaRPr lang="en-US" sz="2400" dirty="0"/>
                    </a:p>
                  </a:txBody>
                  <a:tcPr marL="68581" marR="68581">
                    <a:solidFill>
                      <a:srgbClr val="DAF3FE"/>
                    </a:solidFill>
                  </a:tcPr>
                </a:tc>
                <a:tc>
                  <a:txBody>
                    <a:bodyPr/>
                    <a:lstStyle/>
                    <a:p>
                      <a:pPr algn="ctr"/>
                      <a:r>
                        <a:rPr lang="en-US" sz="2400" dirty="0" smtClean="0"/>
                        <a:t>2G</a:t>
                      </a:r>
                      <a:endParaRPr lang="en-US" sz="2400" dirty="0"/>
                    </a:p>
                  </a:txBody>
                  <a:tcPr marL="68581" marR="68581">
                    <a:solidFill>
                      <a:srgbClr val="DAF3FE"/>
                    </a:solidFill>
                  </a:tcPr>
                </a:tc>
                <a:tc>
                  <a:txBody>
                    <a:bodyPr/>
                    <a:lstStyle/>
                    <a:p>
                      <a:r>
                        <a:rPr lang="en-US" sz="2400" dirty="0" smtClean="0"/>
                        <a:t>GSM-CDMA</a:t>
                      </a:r>
                      <a:endParaRPr lang="en-US" sz="2400" dirty="0"/>
                    </a:p>
                  </a:txBody>
                  <a:tcPr marL="68581" marR="68581">
                    <a:solidFill>
                      <a:srgbClr val="DAF3FE"/>
                    </a:solidFill>
                  </a:tcPr>
                </a:tc>
              </a:tr>
              <a:tr h="665163">
                <a:tc>
                  <a:txBody>
                    <a:bodyPr/>
                    <a:lstStyle/>
                    <a:p>
                      <a:pPr algn="ctr"/>
                      <a:r>
                        <a:rPr lang="en-US" sz="2400" dirty="0" smtClean="0"/>
                        <a:t>2</a:t>
                      </a:r>
                      <a:endParaRPr lang="en-US" sz="2400" dirty="0"/>
                    </a:p>
                  </a:txBody>
                  <a:tcPr marL="68581" marR="68581">
                    <a:solidFill>
                      <a:srgbClr val="DAF3FE"/>
                    </a:solidFill>
                  </a:tcPr>
                </a:tc>
                <a:tc>
                  <a:txBody>
                    <a:bodyPr/>
                    <a:lstStyle/>
                    <a:p>
                      <a:pPr algn="ctr"/>
                      <a:r>
                        <a:rPr lang="en-US" sz="2400" dirty="0" smtClean="0"/>
                        <a:t>3G</a:t>
                      </a:r>
                      <a:endParaRPr lang="en-US" sz="2400" dirty="0"/>
                    </a:p>
                  </a:txBody>
                  <a:tcPr marL="68581" marR="68581">
                    <a:solidFill>
                      <a:srgbClr val="DAF3FE"/>
                    </a:solidFill>
                  </a:tcPr>
                </a:tc>
                <a:tc>
                  <a:txBody>
                    <a:bodyPr/>
                    <a:lstStyle/>
                    <a:p>
                      <a:r>
                        <a:rPr lang="en-US" sz="2400" dirty="0" smtClean="0"/>
                        <a:t>UMTS and CDMA 2000</a:t>
                      </a:r>
                      <a:endParaRPr lang="en-US" sz="2400" dirty="0"/>
                    </a:p>
                  </a:txBody>
                  <a:tcPr marL="68581" marR="68581">
                    <a:solidFill>
                      <a:srgbClr val="DAF3FE"/>
                    </a:solidFill>
                  </a:tcPr>
                </a:tc>
              </a:tr>
              <a:tr h="665163">
                <a:tc>
                  <a:txBody>
                    <a:bodyPr/>
                    <a:lstStyle/>
                    <a:p>
                      <a:pPr algn="ctr"/>
                      <a:r>
                        <a:rPr lang="en-US" sz="2400" dirty="0" smtClean="0"/>
                        <a:t>3</a:t>
                      </a:r>
                      <a:endParaRPr lang="en-US" sz="2400" dirty="0"/>
                    </a:p>
                  </a:txBody>
                  <a:tcPr marL="68581" marR="68581">
                    <a:solidFill>
                      <a:srgbClr val="DAF3FE"/>
                    </a:solidFill>
                  </a:tcPr>
                </a:tc>
                <a:tc>
                  <a:txBody>
                    <a:bodyPr/>
                    <a:lstStyle/>
                    <a:p>
                      <a:pPr algn="ctr"/>
                      <a:r>
                        <a:rPr lang="en-US" sz="2400" dirty="0" smtClean="0"/>
                        <a:t>4G</a:t>
                      </a:r>
                      <a:endParaRPr lang="en-US" sz="2400" dirty="0"/>
                    </a:p>
                  </a:txBody>
                  <a:tcPr marL="68581" marR="68581">
                    <a:solidFill>
                      <a:srgbClr val="DAF3FE"/>
                    </a:solidFill>
                  </a:tcPr>
                </a:tc>
                <a:tc>
                  <a:txBody>
                    <a:bodyPr/>
                    <a:lstStyle/>
                    <a:p>
                      <a:r>
                        <a:rPr lang="en-US" sz="2400" dirty="0" smtClean="0"/>
                        <a:t>LTE</a:t>
                      </a:r>
                      <a:endParaRPr lang="en-US" sz="2400" dirty="0"/>
                    </a:p>
                  </a:txBody>
                  <a:tcPr marL="68581" marR="68581">
                    <a:solidFill>
                      <a:srgbClr val="DAF3FE"/>
                    </a:solidFill>
                  </a:tcPr>
                </a:tc>
              </a:tr>
            </a:tbl>
          </a:graphicData>
        </a:graphic>
      </p:graphicFrame>
      <p:sp>
        <p:nvSpPr>
          <p:cNvPr id="13339" name="TextBox 8"/>
          <p:cNvSpPr txBox="1">
            <a:spLocks noChangeArrowheads="1"/>
          </p:cNvSpPr>
          <p:nvPr/>
        </p:nvSpPr>
        <p:spPr bwMode="auto">
          <a:xfrm>
            <a:off x="1447800" y="4394201"/>
            <a:ext cx="7162800"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buFont typeface="Arial" charset="0"/>
              <a:buChar char="•"/>
            </a:pPr>
            <a:r>
              <a:rPr lang="en-US" altLang="en-US" sz="2800"/>
              <a:t>Data Rates from 9.6Kb/s (for 2G) to up to 100Mb/s (for 4G)</a:t>
            </a:r>
          </a:p>
        </p:txBody>
      </p:sp>
      <p:sp>
        <p:nvSpPr>
          <p:cNvPr id="8" name="Slide Number Placeholder 7"/>
          <p:cNvSpPr>
            <a:spLocks noGrp="1"/>
          </p:cNvSpPr>
          <p:nvPr>
            <p:ph type="sldNum" sz="quarter" idx="12"/>
          </p:nvPr>
        </p:nvSpPr>
        <p:spPr/>
        <p:txBody>
          <a:bodyPr/>
          <a:lstStyle/>
          <a:p>
            <a:pPr>
              <a:defRPr/>
            </a:pPr>
            <a:fld id="{7F71B8CC-827C-4243-8E91-AB865FB68896}"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28650" y="187326"/>
            <a:ext cx="7886700" cy="1082675"/>
          </a:xfrm>
        </p:spPr>
        <p:txBody>
          <a:bodyPr rtlCol="0">
            <a:normAutofit fontScale="90000"/>
          </a:bodyPr>
          <a:lstStyle/>
          <a:p>
            <a:pPr fontAlgn="auto">
              <a:spcAft>
                <a:spcPts val="0"/>
              </a:spcAft>
              <a:defRPr/>
            </a:pPr>
            <a:r>
              <a:rPr lang="en-US" dirty="0" err="1" smtClean="0">
                <a:latin typeface="+mn-lt"/>
              </a:rPr>
              <a:t>IoT</a:t>
            </a:r>
            <a:r>
              <a:rPr lang="en-US" dirty="0" smtClean="0">
                <a:latin typeface="+mn-lt"/>
              </a:rPr>
              <a:t> Protocols…Network/Internet Layer</a:t>
            </a:r>
          </a:p>
        </p:txBody>
      </p:sp>
      <p:sp>
        <p:nvSpPr>
          <p:cNvPr id="7" name="Rectangle 6"/>
          <p:cNvSpPr/>
          <p:nvPr/>
        </p:nvSpPr>
        <p:spPr>
          <a:xfrm>
            <a:off x="-9525" y="0"/>
            <a:ext cx="1524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41" name="TextBox 7"/>
          <p:cNvSpPr txBox="1">
            <a:spLocks noChangeArrowheads="1"/>
          </p:cNvSpPr>
          <p:nvPr/>
        </p:nvSpPr>
        <p:spPr bwMode="auto">
          <a:xfrm>
            <a:off x="266700" y="1612900"/>
            <a:ext cx="8439150" cy="31393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spcAft>
                <a:spcPts val="1200"/>
              </a:spcAft>
              <a:buFont typeface="Arial" charset="0"/>
              <a:buChar char="•"/>
            </a:pPr>
            <a:r>
              <a:rPr lang="en-US" altLang="en-US" sz="2800" dirty="0"/>
              <a:t>Responsible for sending of IP </a:t>
            </a:r>
            <a:r>
              <a:rPr lang="en-US" altLang="en-US" sz="2800" dirty="0" err="1"/>
              <a:t>datagrams</a:t>
            </a:r>
            <a:r>
              <a:rPr lang="en-US" altLang="en-US" sz="2800" dirty="0"/>
              <a:t> from source to destination network</a:t>
            </a:r>
          </a:p>
          <a:p>
            <a:pPr>
              <a:spcAft>
                <a:spcPts val="1200"/>
              </a:spcAft>
              <a:buFont typeface="Arial" charset="0"/>
              <a:buChar char="•"/>
            </a:pPr>
            <a:r>
              <a:rPr lang="en-US" altLang="en-US" sz="2800" dirty="0"/>
              <a:t>Performs the host addressing and packet routing</a:t>
            </a:r>
          </a:p>
          <a:p>
            <a:pPr>
              <a:spcAft>
                <a:spcPts val="1200"/>
              </a:spcAft>
              <a:buFont typeface="Arial" charset="0"/>
              <a:buChar char="•"/>
            </a:pPr>
            <a:r>
              <a:rPr lang="en-US" altLang="en-US" sz="2800" dirty="0"/>
              <a:t>Host identification is done using hierarchical IP addressing schemes such as IPV4 or IPV6</a:t>
            </a:r>
          </a:p>
          <a:p>
            <a:pPr>
              <a:buFont typeface="Arial" charset="0"/>
              <a:buChar char="•"/>
            </a:pPr>
            <a:endParaRPr lang="en-US" altLang="en-US" sz="2800" dirty="0"/>
          </a:p>
        </p:txBody>
      </p:sp>
      <p:sp>
        <p:nvSpPr>
          <p:cNvPr id="6" name="Slide Number Placeholder 5"/>
          <p:cNvSpPr>
            <a:spLocks noGrp="1"/>
          </p:cNvSpPr>
          <p:nvPr>
            <p:ph type="sldNum" sz="quarter" idx="12"/>
          </p:nvPr>
        </p:nvSpPr>
        <p:spPr/>
        <p:txBody>
          <a:bodyPr/>
          <a:lstStyle/>
          <a:p>
            <a:pPr>
              <a:defRPr/>
            </a:pPr>
            <a:fld id="{7F71B8CC-827C-4243-8E91-AB865FB68896}"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2387</Words>
  <Application>Microsoft Office PowerPoint</Application>
  <PresentationFormat>On-screen Show (4:3)</PresentationFormat>
  <Paragraphs>395</Paragraphs>
  <Slides>50</Slides>
  <Notes>0</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2" baseType="lpstr">
      <vt:lpstr>Office Theme</vt:lpstr>
      <vt:lpstr>VISIO</vt:lpstr>
      <vt:lpstr>Slide 1</vt:lpstr>
      <vt:lpstr>Generic Block Diagram of an IoT Device</vt:lpstr>
      <vt:lpstr>IoT Protocols</vt:lpstr>
      <vt:lpstr>IoT Protocols…Link Layer…Ethernet</vt:lpstr>
      <vt:lpstr>IoT Protocols…Link Layer…WiFi</vt:lpstr>
      <vt:lpstr>IoT Protocols…Link Layer…WiMax</vt:lpstr>
      <vt:lpstr>IoT Protocols…Link Layer…LR-WPAN</vt:lpstr>
      <vt:lpstr>IoT Protocols…Link Layer…2G/3G/4G –Mobile Communication</vt:lpstr>
      <vt:lpstr>IoT Protocols…Network/Internet Layer</vt:lpstr>
      <vt:lpstr>IoT Protocols…Network Layer</vt:lpstr>
      <vt:lpstr>IoT Protocols…Transport Layer</vt:lpstr>
      <vt:lpstr>IoT Protocols…TCP </vt:lpstr>
      <vt:lpstr>IoT Protocols…UDP </vt:lpstr>
      <vt:lpstr>IoT Protocols…Application Layer…Hyper Transfer Protocol</vt:lpstr>
      <vt:lpstr>IoT Protocols…Application Layer…CoAP</vt:lpstr>
      <vt:lpstr>IoT Protocols…Application Layer…WebSocket</vt:lpstr>
      <vt:lpstr>Slide 17</vt:lpstr>
      <vt:lpstr>IoT Protocols…Application Layer…XMPP</vt:lpstr>
      <vt:lpstr>IoT Protocols…Application Layer…DDS</vt:lpstr>
      <vt:lpstr>IoT Protocols…Application Layer…AMQP</vt:lpstr>
      <vt:lpstr>Logical Design of IoT</vt:lpstr>
      <vt:lpstr>Logical Design of IoT</vt:lpstr>
      <vt:lpstr> Request–Response Communication Model</vt:lpstr>
      <vt:lpstr> Publish–Subscribe Communication Model</vt:lpstr>
      <vt:lpstr>Push–Pull Communication Model</vt:lpstr>
      <vt:lpstr>Exclusive Pair Communication Model</vt:lpstr>
      <vt:lpstr>REST-based Communication APIs</vt:lpstr>
      <vt:lpstr>REST-based Communication APIs Constraints</vt:lpstr>
      <vt:lpstr>WebSocket-based Communication APIs</vt:lpstr>
      <vt:lpstr>Differences between REST and WebSocket-based Communication APIs</vt:lpstr>
      <vt:lpstr>IoT Enabling Technologies</vt:lpstr>
      <vt:lpstr>WSN</vt:lpstr>
      <vt:lpstr>Example of WSNs in IoT &amp; Protocols used</vt:lpstr>
      <vt:lpstr>Cloud Computing</vt:lpstr>
      <vt:lpstr>Big Data Analytics</vt:lpstr>
      <vt:lpstr>Big Data Analytics</vt:lpstr>
      <vt:lpstr>Big Data Analytics</vt:lpstr>
      <vt:lpstr>Big Data Analytics</vt:lpstr>
      <vt:lpstr>IoT Levels and Deployment Templates</vt:lpstr>
      <vt:lpstr>IoT Levels and Deployment Templates</vt:lpstr>
      <vt:lpstr>IoT Level-1</vt:lpstr>
      <vt:lpstr>IoT – Level 1 Example …Home Automation System</vt:lpstr>
      <vt:lpstr>IoT Level-2</vt:lpstr>
      <vt:lpstr>Slide 44</vt:lpstr>
      <vt:lpstr>IoT Level-3</vt:lpstr>
      <vt:lpstr>Slide 46</vt:lpstr>
      <vt:lpstr>IoT Level-4</vt:lpstr>
      <vt:lpstr>Slide 48</vt:lpstr>
      <vt:lpstr>IoT Level-5</vt:lpstr>
      <vt:lpstr>IoT Level-6</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RTU</dc:creator>
  <cp:lastModifiedBy>RTU</cp:lastModifiedBy>
  <cp:revision>6</cp:revision>
  <dcterms:created xsi:type="dcterms:W3CDTF">2020-08-05T05:12:22Z</dcterms:created>
  <dcterms:modified xsi:type="dcterms:W3CDTF">2020-08-12T02:48:26Z</dcterms:modified>
</cp:coreProperties>
</file>