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s/slide123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448" r:id="rId92"/>
    <p:sldId id="346" r:id="rId93"/>
    <p:sldId id="347" r:id="rId94"/>
    <p:sldId id="348" r:id="rId95"/>
    <p:sldId id="399" r:id="rId96"/>
    <p:sldId id="400" r:id="rId97"/>
    <p:sldId id="401" r:id="rId98"/>
    <p:sldId id="402" r:id="rId99"/>
    <p:sldId id="403" r:id="rId100"/>
    <p:sldId id="404" r:id="rId101"/>
    <p:sldId id="405" r:id="rId102"/>
    <p:sldId id="406" r:id="rId103"/>
    <p:sldId id="407" r:id="rId104"/>
    <p:sldId id="408" r:id="rId105"/>
    <p:sldId id="409" r:id="rId106"/>
    <p:sldId id="410" r:id="rId107"/>
    <p:sldId id="411" r:id="rId108"/>
    <p:sldId id="412" r:id="rId109"/>
    <p:sldId id="413" r:id="rId110"/>
    <p:sldId id="414" r:id="rId111"/>
    <p:sldId id="415" r:id="rId112"/>
    <p:sldId id="416" r:id="rId113"/>
    <p:sldId id="417" r:id="rId114"/>
    <p:sldId id="418" r:id="rId115"/>
    <p:sldId id="419" r:id="rId116"/>
    <p:sldId id="420" r:id="rId117"/>
    <p:sldId id="421" r:id="rId118"/>
    <p:sldId id="422" r:id="rId119"/>
    <p:sldId id="423" r:id="rId120"/>
    <p:sldId id="444" r:id="rId121"/>
    <p:sldId id="445" r:id="rId122"/>
    <p:sldId id="446" r:id="rId123"/>
    <p:sldId id="447" r:id="rId1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BDF8A-293F-4EB1-9F8C-C0B35C29C5C5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CFED-8A28-4222-8C5B-22035ECC27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371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720" y="688974"/>
            <a:ext cx="77285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815" y="1404874"/>
            <a:ext cx="7986369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ofthingsagenda.techtarget.com/definition/injectable-ID-chip-biochip-transponder" TargetMode="External"/><Relationship Id="rId2" Type="http://schemas.openxmlformats.org/officeDocument/2006/relationships/hyperlink" Target="https://internetofthingsagenda.techtarget.com/definition/thing-in-the-Internet-of-Thing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hatis.techtarget.com/definition/senso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64rXrlZbc" TargetMode="External"/><Relationship Id="rId2" Type="http://schemas.openxmlformats.org/officeDocument/2006/relationships/hyperlink" Target="https://www.youtube.com/watch?v=1u4Mwn6BQyo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wilson.com/en-us/explore/football/wx.html" TargetMode="External"/><Relationship Id="rId4" Type="http://schemas.openxmlformats.org/officeDocument/2006/relationships/hyperlink" Target="https://www.ibm.com/blogs/internet-of-things/watson-iot-sports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4" y="67056"/>
            <a:ext cx="9022080" cy="6697980"/>
            <a:chOff x="62484" y="67056"/>
            <a:chExt cx="9022080" cy="6697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" y="70104"/>
              <a:ext cx="9012936" cy="6691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2" y="70104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26"/>
                  </a:lnTo>
                  <a:lnTo>
                    <a:pt x="9009359" y="6410769"/>
                  </a:lnTo>
                  <a:lnTo>
                    <a:pt x="8998968" y="6457290"/>
                  </a:lnTo>
                  <a:lnTo>
                    <a:pt x="8982275" y="6501081"/>
                  </a:lnTo>
                  <a:lnTo>
                    <a:pt x="8959791" y="6541631"/>
                  </a:lnTo>
                  <a:lnTo>
                    <a:pt x="8932024" y="6578430"/>
                  </a:lnTo>
                  <a:lnTo>
                    <a:pt x="8899487" y="6610967"/>
                  </a:lnTo>
                  <a:lnTo>
                    <a:pt x="8862690" y="6638733"/>
                  </a:lnTo>
                  <a:lnTo>
                    <a:pt x="8822144" y="6661216"/>
                  </a:lnTo>
                  <a:lnTo>
                    <a:pt x="8778359" y="6677908"/>
                  </a:lnTo>
                  <a:lnTo>
                    <a:pt x="8731847" y="6688297"/>
                  </a:lnTo>
                  <a:lnTo>
                    <a:pt x="8683117" y="6691873"/>
                  </a:lnTo>
                  <a:lnTo>
                    <a:pt x="329844" y="6691873"/>
                  </a:lnTo>
                  <a:lnTo>
                    <a:pt x="281102" y="6688297"/>
                  </a:lnTo>
                  <a:lnTo>
                    <a:pt x="234580" y="6677908"/>
                  </a:lnTo>
                  <a:lnTo>
                    <a:pt x="190789" y="6661216"/>
                  </a:lnTo>
                  <a:lnTo>
                    <a:pt x="150240" y="6638733"/>
                  </a:lnTo>
                  <a:lnTo>
                    <a:pt x="113441" y="6610967"/>
                  </a:lnTo>
                  <a:lnTo>
                    <a:pt x="80905" y="6578430"/>
                  </a:lnTo>
                  <a:lnTo>
                    <a:pt x="53139" y="6541631"/>
                  </a:lnTo>
                  <a:lnTo>
                    <a:pt x="30656" y="6501081"/>
                  </a:lnTo>
                  <a:lnTo>
                    <a:pt x="13965" y="6457290"/>
                  </a:lnTo>
                  <a:lnTo>
                    <a:pt x="3576" y="6410769"/>
                  </a:lnTo>
                  <a:lnTo>
                    <a:pt x="0" y="6362026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" y="1395983"/>
              <a:ext cx="9022080" cy="121920"/>
            </a:xfrm>
            <a:custGeom>
              <a:avLst/>
              <a:gdLst/>
              <a:ahLst/>
              <a:cxnLst/>
              <a:rect l="l" t="t" r="r" b="b"/>
              <a:pathLst>
                <a:path w="9022080" h="121919">
                  <a:moveTo>
                    <a:pt x="90220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22080" y="121920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" y="2976372"/>
              <a:ext cx="9022080" cy="111760"/>
            </a:xfrm>
            <a:custGeom>
              <a:avLst/>
              <a:gdLst/>
              <a:ahLst/>
              <a:cxnLst/>
              <a:rect l="l" t="t" r="r" b="b"/>
              <a:pathLst>
                <a:path w="9022080" h="111760">
                  <a:moveTo>
                    <a:pt x="902208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22080" y="111251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484" y="1517903"/>
            <a:ext cx="9022080" cy="69570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5" dirty="0" err="1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IoT</a:t>
            </a:r>
            <a:r>
              <a:rPr sz="3200" spc="-25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NETWORK</a:t>
            </a:r>
            <a:r>
              <a:rPr sz="32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ARCHITECTURE</a:t>
            </a:r>
            <a:r>
              <a:rPr sz="32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</a:t>
            </a:r>
            <a:r>
              <a:rPr sz="3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DESIGN</a:t>
            </a:r>
            <a:endParaRPr sz="32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136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Scenario</a:t>
            </a:r>
            <a:r>
              <a:rPr spc="-25" dirty="0"/>
              <a:t> </a:t>
            </a:r>
            <a:r>
              <a:rPr spc="5" dirty="0"/>
              <a:t>#2: </a:t>
            </a:r>
            <a:r>
              <a:rPr spc="-35" dirty="0"/>
              <a:t>IoT</a:t>
            </a:r>
            <a:r>
              <a:rPr spc="-15" dirty="0"/>
              <a:t> </a:t>
            </a:r>
            <a:r>
              <a:rPr spc="-35" dirty="0"/>
              <a:t>in</a:t>
            </a:r>
            <a:r>
              <a:rPr spc="-15" dirty="0"/>
              <a:t> transport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04874"/>
            <a:ext cx="7550150" cy="4346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Having</a:t>
            </a:r>
            <a:r>
              <a:rPr sz="2600" dirty="0">
                <a:latin typeface="Perpetua"/>
                <a:cs typeface="Perpetua"/>
              </a:rPr>
              <a:t> been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woken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alarm,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you’re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now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driving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work.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engine </a:t>
            </a:r>
            <a:r>
              <a:rPr sz="2600" spc="-55" dirty="0">
                <a:latin typeface="Perpetua"/>
                <a:cs typeface="Perpetua"/>
              </a:rPr>
              <a:t>light.You’d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rather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head</a:t>
            </a:r>
            <a:endParaRPr sz="2600">
              <a:latin typeface="Perpetua"/>
              <a:cs typeface="Perpetua"/>
            </a:endParaRPr>
          </a:p>
          <a:p>
            <a:pPr marL="286385" marR="74295">
              <a:lnSpc>
                <a:spcPts val="2810"/>
              </a:lnSpc>
            </a:pPr>
            <a:r>
              <a:rPr sz="2600" dirty="0">
                <a:latin typeface="Perpetua"/>
                <a:cs typeface="Perpetua"/>
              </a:rPr>
              <a:t>straight to the </a:t>
            </a:r>
            <a:r>
              <a:rPr sz="2600" spc="-15" dirty="0">
                <a:latin typeface="Perpetua"/>
                <a:cs typeface="Perpetua"/>
              </a:rPr>
              <a:t>garage, </a:t>
            </a:r>
            <a:r>
              <a:rPr sz="2600" spc="-10" dirty="0">
                <a:latin typeface="Perpetua"/>
                <a:cs typeface="Perpetua"/>
              </a:rPr>
              <a:t>but </a:t>
            </a:r>
            <a:r>
              <a:rPr sz="2600" spc="-5" dirty="0">
                <a:latin typeface="Perpetua"/>
                <a:cs typeface="Perpetua"/>
              </a:rPr>
              <a:t>what </a:t>
            </a:r>
            <a:r>
              <a:rPr sz="2600" dirty="0">
                <a:latin typeface="Perpetua"/>
                <a:cs typeface="Perpetua"/>
              </a:rPr>
              <a:t>if </a:t>
            </a:r>
            <a:r>
              <a:rPr sz="2600" spc="-60" dirty="0">
                <a:latin typeface="Perpetua"/>
                <a:cs typeface="Perpetua"/>
              </a:rPr>
              <a:t>it’s </a:t>
            </a:r>
            <a:r>
              <a:rPr sz="2600" dirty="0">
                <a:latin typeface="Perpetua"/>
                <a:cs typeface="Perpetua"/>
              </a:rPr>
              <a:t>something </a:t>
            </a:r>
            <a:r>
              <a:rPr sz="2600" spc="-5" dirty="0">
                <a:latin typeface="Perpetua"/>
                <a:cs typeface="Perpetua"/>
              </a:rPr>
              <a:t>urgent? </a:t>
            </a: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 </a:t>
            </a:r>
            <a:r>
              <a:rPr sz="2600" spc="-60" dirty="0">
                <a:latin typeface="Perpetua"/>
                <a:cs typeface="Perpetua"/>
              </a:rPr>
              <a:t>car,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sensor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triggered the </a:t>
            </a:r>
            <a:r>
              <a:rPr sz="2600" spc="10" dirty="0">
                <a:latin typeface="Perpetua"/>
                <a:cs typeface="Perpetua"/>
              </a:rPr>
              <a:t>check </a:t>
            </a:r>
            <a:r>
              <a:rPr sz="2600" spc="5" dirty="0">
                <a:latin typeface="Perpetua"/>
                <a:cs typeface="Perpetua"/>
              </a:rPr>
              <a:t>engine 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light </a:t>
            </a:r>
            <a:r>
              <a:rPr sz="2600" spc="-25" dirty="0">
                <a:latin typeface="Perpetua"/>
                <a:cs typeface="Perpetua"/>
              </a:rPr>
              <a:t>would </a:t>
            </a:r>
            <a:r>
              <a:rPr sz="2600" spc="-10" dirty="0">
                <a:latin typeface="Perpetua"/>
                <a:cs typeface="Perpetua"/>
              </a:rPr>
              <a:t>communicate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5" dirty="0">
                <a:latin typeface="Perpetua"/>
                <a:cs typeface="Perpetua"/>
              </a:rPr>
              <a:t>others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60" dirty="0">
                <a:latin typeface="Perpetua"/>
                <a:cs typeface="Perpetua"/>
              </a:rPr>
              <a:t>car.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component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called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diagnostic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bus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these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605"/>
              </a:lnSpc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passes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 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car,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which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sends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endParaRPr sz="2600">
              <a:latin typeface="Perpetua"/>
              <a:cs typeface="Perpetua"/>
            </a:endParaRPr>
          </a:p>
          <a:p>
            <a:pPr marL="286385" marR="6985">
              <a:lnSpc>
                <a:spcPct val="90000"/>
              </a:lnSpc>
              <a:spcBef>
                <a:spcPts val="155"/>
              </a:spcBef>
            </a:pPr>
            <a:r>
              <a:rPr sz="2600" spc="-5" dirty="0">
                <a:latin typeface="Perpetua"/>
                <a:cs typeface="Perpetua"/>
              </a:rPr>
              <a:t>most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relevant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manufacturer’s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platform.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manufacturer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use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offer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</a:t>
            </a:r>
            <a:r>
              <a:rPr sz="2600" spc="-5" dirty="0">
                <a:latin typeface="Perpetua"/>
                <a:cs typeface="Perpetua"/>
              </a:rPr>
              <a:t> an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appointment </a:t>
            </a:r>
            <a:r>
              <a:rPr sz="2600" dirty="0">
                <a:latin typeface="Perpetua"/>
                <a:cs typeface="Perpetua"/>
              </a:rPr>
              <a:t>to get the </a:t>
            </a:r>
            <a:r>
              <a:rPr sz="2600" spc="20" dirty="0">
                <a:latin typeface="Perpetua"/>
                <a:cs typeface="Perpetua"/>
              </a:rPr>
              <a:t>part </a:t>
            </a:r>
            <a:r>
              <a:rPr sz="2600" spc="-10" dirty="0">
                <a:latin typeface="Perpetua"/>
                <a:cs typeface="Perpetua"/>
              </a:rPr>
              <a:t>fixed, </a:t>
            </a:r>
            <a:r>
              <a:rPr sz="2600" dirty="0">
                <a:latin typeface="Perpetua"/>
                <a:cs typeface="Perpetua"/>
              </a:rPr>
              <a:t>send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spc="-5" dirty="0">
                <a:latin typeface="Perpetua"/>
                <a:cs typeface="Perpetua"/>
              </a:rPr>
              <a:t>directions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nearest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dealer,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make</a:t>
            </a:r>
            <a:r>
              <a:rPr sz="2600" spc="-10" dirty="0">
                <a:latin typeface="Perpetua"/>
                <a:cs typeface="Perpetua"/>
              </a:rPr>
              <a:t> sure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correct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replacement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part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ordered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it’s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ready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show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up.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90155" cy="35769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Point-to-point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topologies:</a:t>
            </a:r>
            <a:endParaRPr sz="2600">
              <a:latin typeface="Perpetua"/>
              <a:cs typeface="Perpetua"/>
            </a:endParaRPr>
          </a:p>
          <a:p>
            <a:pPr marL="286385" marR="7366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topologies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80" dirty="0">
                <a:latin typeface="Perpetua"/>
                <a:cs typeface="Perpetua"/>
              </a:rPr>
              <a:t>with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another point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Point-to-multipoint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topologies:</a:t>
            </a:r>
            <a:endParaRPr sz="2600">
              <a:latin typeface="Perpetua"/>
              <a:cs typeface="Perpetua"/>
            </a:endParaRPr>
          </a:p>
          <a:p>
            <a:pPr marL="286385" marR="2603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topologies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more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point.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Most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technologies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where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more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5" dirty="0">
                <a:latin typeface="Perpetua"/>
                <a:cs typeface="Perpetua"/>
              </a:rPr>
              <a:t> one </a:t>
            </a:r>
            <a:r>
              <a:rPr sz="2600" spc="-40" dirty="0">
                <a:latin typeface="Perpetua"/>
                <a:cs typeface="Perpetua"/>
              </a:rPr>
              <a:t>gateways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in this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category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66471"/>
            <a:ext cx="7586980" cy="595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7051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Perpetua"/>
                <a:cs typeface="Perpetua"/>
              </a:rPr>
              <a:t>To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form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spc="-5" dirty="0">
                <a:latin typeface="Perpetua"/>
                <a:cs typeface="Perpetua"/>
              </a:rPr>
              <a:t>needs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connect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5" dirty="0">
                <a:latin typeface="Perpetua"/>
                <a:cs typeface="Perpetua"/>
              </a:rPr>
              <a:t>another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device.</a:t>
            </a:r>
            <a:endParaRPr sz="2600">
              <a:latin typeface="Perpetua"/>
              <a:cs typeface="Perpetua"/>
            </a:endParaRPr>
          </a:p>
          <a:p>
            <a:pPr marL="286385" marR="8261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fully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implement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protocol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70" dirty="0">
                <a:latin typeface="Perpetua"/>
                <a:cs typeface="Perpetua"/>
              </a:rPr>
              <a:t>stack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functions,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spc="15" dirty="0">
                <a:latin typeface="Perpetua"/>
                <a:cs typeface="Perpetua"/>
              </a:rPr>
              <a:t>form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peer-to-peer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Perpetua"/>
                <a:cs typeface="Perpetua"/>
              </a:rPr>
              <a:t>However,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20" dirty="0">
                <a:latin typeface="Perpetua"/>
                <a:cs typeface="Perpetua"/>
              </a:rPr>
              <a:t>many </a:t>
            </a:r>
            <a:r>
              <a:rPr sz="2600" spc="-5" dirty="0">
                <a:latin typeface="Perpetua"/>
                <a:cs typeface="Perpetua"/>
              </a:rPr>
              <a:t>cases, one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collects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90" dirty="0">
                <a:latin typeface="Perpetua"/>
                <a:cs typeface="Perpetua"/>
              </a:rPr>
              <a:t>from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others.</a:t>
            </a:r>
            <a:endParaRPr sz="2600">
              <a:latin typeface="Perpetua"/>
              <a:cs typeface="Perpetua"/>
            </a:endParaRPr>
          </a:p>
          <a:p>
            <a:pPr marL="286385" marR="1003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10" dirty="0">
                <a:latin typeface="Perpetua"/>
                <a:cs typeface="Perpetua"/>
              </a:rPr>
              <a:t>house, </a:t>
            </a:r>
            <a:r>
              <a:rPr sz="2600" spc="-5" dirty="0">
                <a:latin typeface="Perpetua"/>
                <a:cs typeface="Perpetua"/>
              </a:rPr>
              <a:t>temperature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35" dirty="0">
                <a:latin typeface="Perpetua"/>
                <a:cs typeface="Perpetua"/>
              </a:rPr>
              <a:t>may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deployed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10" dirty="0">
                <a:latin typeface="Perpetua"/>
                <a:cs typeface="Perpetua"/>
              </a:rPr>
              <a:t>each </a:t>
            </a:r>
            <a:r>
              <a:rPr sz="2600" spc="-10" dirty="0">
                <a:latin typeface="Perpetua"/>
                <a:cs typeface="Perpetua"/>
              </a:rPr>
              <a:t>room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10" dirty="0">
                <a:latin typeface="Perpetua"/>
                <a:cs typeface="Perpetua"/>
              </a:rPr>
              <a:t>each </a:t>
            </a:r>
            <a:r>
              <a:rPr sz="2600" spc="-5" dirty="0">
                <a:latin typeface="Perpetua"/>
                <a:cs typeface="Perpetua"/>
              </a:rPr>
              <a:t>zone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10" dirty="0">
                <a:latin typeface="Perpetua"/>
                <a:cs typeface="Perpetua"/>
              </a:rPr>
              <a:t>house,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temperature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displayed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controlled.</a:t>
            </a:r>
            <a:endParaRPr sz="2600">
              <a:latin typeface="Perpetua"/>
              <a:cs typeface="Perpetua"/>
            </a:endParaRPr>
          </a:p>
          <a:p>
            <a:pPr marL="286385" marR="539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room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another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room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sensor.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case,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control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point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center</a:t>
            </a:r>
            <a:r>
              <a:rPr sz="2600" dirty="0">
                <a:latin typeface="Perpetua"/>
                <a:cs typeface="Perpetua"/>
              </a:rPr>
              <a:t> of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forms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2030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2075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such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configuration,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central point can </a:t>
            </a:r>
            <a:r>
              <a:rPr sz="2600" dirty="0">
                <a:latin typeface="Perpetua"/>
                <a:cs typeface="Perpetua"/>
              </a:rPr>
              <a:t>be in </a:t>
            </a:r>
            <a:r>
              <a:rPr sz="2600" spc="-5" dirty="0">
                <a:latin typeface="Perpetua"/>
                <a:cs typeface="Perpetua"/>
              </a:rPr>
              <a:t>charge </a:t>
            </a:r>
            <a:r>
              <a:rPr sz="2600" spc="-175" dirty="0">
                <a:latin typeface="Perpetua"/>
                <a:cs typeface="Perpetua"/>
              </a:rPr>
              <a:t>of 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overall </a:t>
            </a:r>
            <a:r>
              <a:rPr sz="2600" spc="-5" dirty="0">
                <a:latin typeface="Perpetua"/>
                <a:cs typeface="Perpetua"/>
              </a:rPr>
              <a:t>network coordination, </a:t>
            </a:r>
            <a:r>
              <a:rPr sz="2600" dirty="0">
                <a:latin typeface="Perpetua"/>
                <a:cs typeface="Perpetua"/>
              </a:rPr>
              <a:t>taking </a:t>
            </a:r>
            <a:r>
              <a:rPr sz="2600" spc="-5" dirty="0">
                <a:latin typeface="Perpetua"/>
                <a:cs typeface="Perpetua"/>
              </a:rPr>
              <a:t>care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5" dirty="0">
                <a:latin typeface="Perpetua"/>
                <a:cs typeface="Perpetua"/>
              </a:rPr>
              <a:t>beacon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transmissions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each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sensor.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standard,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called</a:t>
            </a:r>
            <a:r>
              <a:rPr sz="2600" dirty="0">
                <a:latin typeface="Perpetua"/>
                <a:cs typeface="Perpetua"/>
              </a:rPr>
              <a:t> a</a:t>
            </a:r>
            <a:endParaRPr sz="2600">
              <a:latin typeface="Perpetua"/>
              <a:cs typeface="Perpetua"/>
            </a:endParaRPr>
          </a:p>
          <a:p>
            <a:pPr marL="286385" algn="just">
              <a:lnSpc>
                <a:spcPct val="100000"/>
              </a:lnSpc>
            </a:pPr>
            <a:r>
              <a:rPr sz="2600" i="1" spc="-5" dirty="0">
                <a:latin typeface="Perpetua"/>
                <a:cs typeface="Perpetua"/>
              </a:rPr>
              <a:t>coordinator</a:t>
            </a:r>
            <a:r>
              <a:rPr sz="2600" i="1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With this </a:t>
            </a:r>
            <a:r>
              <a:rPr sz="2600" spc="-5" dirty="0">
                <a:latin typeface="Perpetua"/>
                <a:cs typeface="Perpetua"/>
              </a:rPr>
              <a:t>type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deployment, each </a:t>
            </a:r>
            <a:r>
              <a:rPr sz="2600" dirty="0">
                <a:latin typeface="Perpetua"/>
                <a:cs typeface="Perpetua"/>
              </a:rPr>
              <a:t>sensor is not </a:t>
            </a:r>
            <a:r>
              <a:rPr sz="2600" spc="-5" dirty="0">
                <a:latin typeface="Perpetua"/>
                <a:cs typeface="Perpetua"/>
              </a:rPr>
              <a:t>intended </a:t>
            </a:r>
            <a:r>
              <a:rPr sz="2600" spc="-15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do </a:t>
            </a:r>
            <a:r>
              <a:rPr sz="2600" spc="-5" dirty="0">
                <a:latin typeface="Perpetua"/>
                <a:cs typeface="Perpetua"/>
              </a:rPr>
              <a:t>anything other </a:t>
            </a:r>
            <a:r>
              <a:rPr sz="2600" dirty="0">
                <a:latin typeface="Perpetua"/>
                <a:cs typeface="Perpetua"/>
              </a:rPr>
              <a:t>than </a:t>
            </a:r>
            <a:r>
              <a:rPr sz="2600" spc="-5" dirty="0">
                <a:latin typeface="Perpetua"/>
                <a:cs typeface="Perpetua"/>
              </a:rPr>
              <a:t>communicate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5" dirty="0">
                <a:latin typeface="Perpetua"/>
                <a:cs typeface="Perpetua"/>
              </a:rPr>
              <a:t>coordinator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master/slave </a:t>
            </a:r>
            <a:r>
              <a:rPr sz="2600" spc="-10" dirty="0">
                <a:latin typeface="Perpetua"/>
                <a:cs typeface="Perpetua"/>
              </a:rPr>
              <a:t>type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relationship.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34250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implement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subset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protocol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70" dirty="0">
                <a:latin typeface="Perpetua"/>
                <a:cs typeface="Perpetua"/>
              </a:rPr>
              <a:t>to 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perform </a:t>
            </a:r>
            <a:r>
              <a:rPr sz="2600" dirty="0">
                <a:latin typeface="Perpetua"/>
                <a:cs typeface="Perpetua"/>
              </a:rPr>
              <a:t>just a specialized </a:t>
            </a:r>
            <a:r>
              <a:rPr sz="2600" spc="20" dirty="0">
                <a:latin typeface="Perpetua"/>
                <a:cs typeface="Perpetua"/>
              </a:rPr>
              <a:t>part </a:t>
            </a:r>
            <a:r>
              <a:rPr sz="2600" spc="-5" dirty="0">
                <a:latin typeface="Perpetua"/>
                <a:cs typeface="Perpetua"/>
              </a:rPr>
              <a:t>(communication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coordinator).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Such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</a:t>
            </a:r>
            <a:r>
              <a:rPr sz="2600" dirty="0">
                <a:latin typeface="Perpetua"/>
                <a:cs typeface="Perpetua"/>
              </a:rPr>
              <a:t> is </a:t>
            </a:r>
            <a:r>
              <a:rPr sz="2600" spc="-5" dirty="0">
                <a:latin typeface="Perpetua"/>
                <a:cs typeface="Perpetua"/>
              </a:rPr>
              <a:t>called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reduced-function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</a:t>
            </a:r>
            <a:r>
              <a:rPr sz="2600" dirty="0">
                <a:latin typeface="Perpetua"/>
                <a:cs typeface="Perpetua"/>
              </a:rPr>
              <a:t> (RFD).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RFD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cannot</a:t>
            </a:r>
            <a:r>
              <a:rPr sz="2600" dirty="0">
                <a:latin typeface="Perpetua"/>
                <a:cs typeface="Perpetua"/>
              </a:rPr>
              <a:t> be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coordinator.</a:t>
            </a:r>
            <a:endParaRPr sz="2600">
              <a:latin typeface="Perpetua"/>
              <a:cs typeface="Perpetua"/>
            </a:endParaRPr>
          </a:p>
          <a:p>
            <a:pPr marL="286385" marR="160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 RFD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cannot</a:t>
            </a:r>
            <a:r>
              <a:rPr sz="2600" dirty="0">
                <a:latin typeface="Perpetua"/>
                <a:cs typeface="Perpetua"/>
              </a:rPr>
              <a:t> implement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direct</a:t>
            </a:r>
            <a:r>
              <a:rPr sz="2600" spc="-10" dirty="0">
                <a:latin typeface="Perpetua"/>
                <a:cs typeface="Perpetua"/>
              </a:rPr>
              <a:t> 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65" dirty="0">
                <a:latin typeface="Perpetua"/>
                <a:cs typeface="Perpetua"/>
              </a:rPr>
              <a:t>to </a:t>
            </a:r>
            <a:r>
              <a:rPr sz="2600" spc="-1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another </a:t>
            </a:r>
            <a:r>
              <a:rPr sz="2600" spc="-60" dirty="0">
                <a:latin typeface="Perpetua"/>
                <a:cs typeface="Perpetua"/>
              </a:rPr>
              <a:t>RFD.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79359" cy="382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822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coordinator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implements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full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functions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called,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contrast,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full-function </a:t>
            </a:r>
            <a:r>
              <a:rPr sz="2600" spc="-10" dirty="0">
                <a:latin typeface="Perpetua"/>
                <a:cs typeface="Perpetua"/>
              </a:rPr>
              <a:t>device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(FFD).</a:t>
            </a:r>
            <a:endParaRPr sz="2600">
              <a:latin typeface="Perpetua"/>
              <a:cs typeface="Perpetua"/>
            </a:endParaRPr>
          </a:p>
          <a:p>
            <a:pPr marL="286385" marR="603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 FFD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directly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another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FFD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with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 than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spc="-22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min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iple pe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-peer  </a:t>
            </a:r>
            <a:r>
              <a:rPr sz="2600" spc="-10" dirty="0">
                <a:latin typeface="Perpetua"/>
                <a:cs typeface="Perpetua"/>
              </a:rPr>
              <a:t>connections.</a:t>
            </a:r>
            <a:endParaRPr sz="2600">
              <a:latin typeface="Perpetua"/>
              <a:cs typeface="Perpetua"/>
            </a:endParaRPr>
          </a:p>
          <a:p>
            <a:pPr marL="286385" marR="5664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Perpetua"/>
                <a:cs typeface="Perpetua"/>
              </a:rPr>
              <a:t>Topologies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each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FFD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unique</a:t>
            </a:r>
            <a:r>
              <a:rPr sz="2600" spc="-10" dirty="0">
                <a:latin typeface="Perpetua"/>
                <a:cs typeface="Perpetua"/>
              </a:rPr>
              <a:t> path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60" dirty="0">
                <a:latin typeface="Perpetua"/>
                <a:cs typeface="Perpetua"/>
              </a:rPr>
              <a:t>another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FFD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called cluster tree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topologies.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FFDs</a:t>
            </a:r>
            <a:r>
              <a:rPr sz="2600" dirty="0">
                <a:latin typeface="Perpetua"/>
                <a:cs typeface="Perpetua"/>
              </a:rPr>
              <a:t> 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cluster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tree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spc="-5" dirty="0">
                <a:latin typeface="Perpetua"/>
                <a:cs typeface="Perpetua"/>
              </a:rPr>
              <a:t> RFDs,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resulting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55" dirty="0">
                <a:latin typeface="Perpetua"/>
                <a:cs typeface="Perpetua"/>
              </a:rPr>
              <a:t>cluster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star </a:t>
            </a:r>
            <a:r>
              <a:rPr sz="2600" spc="-35" dirty="0">
                <a:latin typeface="Perpetua"/>
                <a:cs typeface="Perpetua"/>
              </a:rPr>
              <a:t>topology.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7767"/>
            <a:ext cx="5240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Franklin Gothic Medium"/>
                <a:cs typeface="Franklin Gothic Medium"/>
              </a:rPr>
              <a:t>Star</a:t>
            </a:r>
            <a:r>
              <a:rPr sz="2800" i="1" spc="5" dirty="0">
                <a:latin typeface="Franklin Gothic Medium"/>
                <a:cs typeface="Franklin Gothic Medium"/>
              </a:rPr>
              <a:t> and</a:t>
            </a:r>
            <a:r>
              <a:rPr sz="2800" i="1" spc="-15" dirty="0">
                <a:latin typeface="Franklin Gothic Medium"/>
                <a:cs typeface="Franklin Gothic Medium"/>
              </a:rPr>
              <a:t> </a:t>
            </a:r>
            <a:r>
              <a:rPr sz="2800" i="1" spc="-20" dirty="0">
                <a:latin typeface="Franklin Gothic Medium"/>
                <a:cs typeface="Franklin Gothic Medium"/>
              </a:rPr>
              <a:t>Clustered</a:t>
            </a:r>
            <a:r>
              <a:rPr sz="2800" i="1" dirty="0">
                <a:latin typeface="Franklin Gothic Medium"/>
                <a:cs typeface="Franklin Gothic Medium"/>
              </a:rPr>
              <a:t> </a:t>
            </a:r>
            <a:r>
              <a:rPr sz="2800" i="1" spc="-10" dirty="0">
                <a:latin typeface="Franklin Gothic Medium"/>
                <a:cs typeface="Franklin Gothic Medium"/>
              </a:rPr>
              <a:t>Star</a:t>
            </a:r>
            <a:r>
              <a:rPr sz="2800" i="1" spc="5" dirty="0">
                <a:latin typeface="Franklin Gothic Medium"/>
                <a:cs typeface="Franklin Gothic Medium"/>
              </a:rPr>
              <a:t> </a:t>
            </a:r>
            <a:r>
              <a:rPr sz="2800" i="1" spc="-15" dirty="0">
                <a:latin typeface="Franklin Gothic Medium"/>
                <a:cs typeface="Franklin Gothic Medium"/>
              </a:rPr>
              <a:t>Topologies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5324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600315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12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point-to-multipoint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technologies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have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than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path to </a:t>
            </a:r>
            <a:r>
              <a:rPr sz="2600" spc="-5" dirty="0">
                <a:latin typeface="Perpetua"/>
                <a:cs typeface="Perpetua"/>
              </a:rPr>
              <a:t>another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node,</a:t>
            </a:r>
            <a:r>
              <a:rPr sz="2600" dirty="0">
                <a:latin typeface="Perpetua"/>
                <a:cs typeface="Perpetua"/>
              </a:rPr>
              <a:t> forming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mesh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topology.</a:t>
            </a:r>
            <a:endParaRPr sz="2600">
              <a:latin typeface="Perpetua"/>
              <a:cs typeface="Perpetua"/>
            </a:endParaRPr>
          </a:p>
          <a:p>
            <a:pPr marL="286385" marR="5638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redundancy means </a:t>
            </a:r>
            <a:r>
              <a:rPr sz="260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each node can </a:t>
            </a:r>
            <a:r>
              <a:rPr sz="2600" spc="-35" dirty="0">
                <a:latin typeface="Perpetua"/>
                <a:cs typeface="Perpetua"/>
              </a:rPr>
              <a:t>communicate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5" dirty="0">
                <a:latin typeface="Perpetua"/>
                <a:cs typeface="Perpetua"/>
              </a:rPr>
              <a:t> more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just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node.</a:t>
            </a:r>
            <a:endParaRPr sz="2600">
              <a:latin typeface="Perpetua"/>
              <a:cs typeface="Perpetua"/>
            </a:endParaRPr>
          </a:p>
          <a:p>
            <a:pPr marL="286385" marR="22034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communication 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used </a:t>
            </a:r>
            <a:r>
              <a:rPr sz="2600" dirty="0">
                <a:latin typeface="Perpetua"/>
                <a:cs typeface="Perpetua"/>
              </a:rPr>
              <a:t>to directly </a:t>
            </a:r>
            <a:r>
              <a:rPr sz="2600" spc="-5" dirty="0">
                <a:latin typeface="Perpetua"/>
                <a:cs typeface="Perpetua"/>
              </a:rPr>
              <a:t>exchange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information </a:t>
            </a:r>
            <a:r>
              <a:rPr sz="2600" dirty="0">
                <a:latin typeface="Perpetua"/>
                <a:cs typeface="Perpetua"/>
              </a:rPr>
              <a:t>between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dirty="0">
                <a:latin typeface="Perpetua"/>
                <a:cs typeface="Perpetua"/>
              </a:rPr>
              <a:t>(the </a:t>
            </a:r>
            <a:r>
              <a:rPr sz="2600" spc="-5" dirty="0">
                <a:latin typeface="Perpetua"/>
                <a:cs typeface="Perpetua"/>
              </a:rPr>
              <a:t>receiver directly </a:t>
            </a:r>
            <a:r>
              <a:rPr sz="2600" dirty="0">
                <a:latin typeface="Perpetua"/>
                <a:cs typeface="Perpetua"/>
              </a:rPr>
              <a:t>consumes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received)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to </a:t>
            </a:r>
            <a:r>
              <a:rPr sz="2600" spc="-5" dirty="0">
                <a:latin typeface="Perpetua"/>
                <a:cs typeface="Perpetua"/>
              </a:rPr>
              <a:t>extend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link.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this case,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dirty="0">
                <a:latin typeface="Perpetua"/>
                <a:cs typeface="Perpetua"/>
              </a:rPr>
              <a:t>intermediate </a:t>
            </a:r>
            <a:r>
              <a:rPr sz="2600" spc="-10" dirty="0">
                <a:latin typeface="Perpetua"/>
                <a:cs typeface="Perpetua"/>
              </a:rPr>
              <a:t>node </a:t>
            </a:r>
            <a:r>
              <a:rPr sz="2600" spc="-5" dirty="0">
                <a:latin typeface="Perpetua"/>
                <a:cs typeface="Perpetua"/>
              </a:rPr>
              <a:t>acts 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relay </a:t>
            </a:r>
            <a:r>
              <a:rPr sz="2600" dirty="0">
                <a:latin typeface="Perpetua"/>
                <a:cs typeface="Perpetua"/>
              </a:rPr>
              <a:t>between </a:t>
            </a:r>
            <a:r>
              <a:rPr sz="2600" spc="-110" dirty="0">
                <a:latin typeface="Perpetua"/>
                <a:cs typeface="Perpetua"/>
              </a:rPr>
              <a:t>two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nodes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82534" cy="2235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Another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property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mesh</a:t>
            </a:r>
            <a:r>
              <a:rPr sz="2600" spc="-15" dirty="0">
                <a:latin typeface="Perpetua"/>
                <a:cs typeface="Perpetua"/>
              </a:rPr>
              <a:t> networks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redundancy.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disappearance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one node does not </a:t>
            </a:r>
            <a:r>
              <a:rPr sz="2600" dirty="0">
                <a:latin typeface="Perpetua"/>
                <a:cs typeface="Perpetua"/>
              </a:rPr>
              <a:t>necessarily </a:t>
            </a:r>
            <a:r>
              <a:rPr sz="2600" spc="-30" dirty="0">
                <a:latin typeface="Perpetua"/>
                <a:cs typeface="Perpetua"/>
              </a:rPr>
              <a:t>interrupt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communications.</a:t>
            </a:r>
            <a:endParaRPr sz="2600">
              <a:latin typeface="Perpetua"/>
              <a:cs typeface="Perpetua"/>
            </a:endParaRPr>
          </a:p>
          <a:p>
            <a:pPr marL="286385" marR="40195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Data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still be </a:t>
            </a:r>
            <a:r>
              <a:rPr sz="2600" spc="-25" dirty="0">
                <a:latin typeface="Perpetua"/>
                <a:cs typeface="Perpetua"/>
              </a:rPr>
              <a:t>relayed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other</a:t>
            </a:r>
            <a:r>
              <a:rPr sz="2600" spc="-5" dirty="0">
                <a:latin typeface="Perpetua"/>
                <a:cs typeface="Perpetua"/>
              </a:rPr>
              <a:t> nodes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reach </a:t>
            </a:r>
            <a:r>
              <a:rPr sz="2600" spc="-12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intended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destination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15" dirty="0">
                <a:latin typeface="Franklin Gothic Medium"/>
                <a:cs typeface="Franklin Gothic Medium"/>
              </a:rPr>
              <a:t>Mesh</a:t>
            </a:r>
            <a:r>
              <a:rPr sz="3200" i="1" spc="-50" dirty="0">
                <a:latin typeface="Franklin Gothic Medium"/>
                <a:cs typeface="Franklin Gothic Medium"/>
              </a:rPr>
              <a:t> </a:t>
            </a:r>
            <a:r>
              <a:rPr sz="3200" i="1" spc="-45" dirty="0">
                <a:latin typeface="Franklin Gothic Medium"/>
                <a:cs typeface="Franklin Gothic Medium"/>
              </a:rPr>
              <a:t>Topology</a:t>
            </a:r>
            <a:endParaRPr sz="32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209800"/>
            <a:ext cx="4038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33883"/>
            <a:ext cx="5748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Gateways</a:t>
            </a:r>
            <a:r>
              <a:rPr sz="3200" spc="-70" dirty="0"/>
              <a:t> </a:t>
            </a:r>
            <a:r>
              <a:rPr sz="3200" spc="-5" dirty="0"/>
              <a:t>and</a:t>
            </a:r>
            <a:r>
              <a:rPr sz="3200" spc="-45" dirty="0"/>
              <a:t> </a:t>
            </a:r>
            <a:r>
              <a:rPr sz="3200" spc="-25" dirty="0"/>
              <a:t>Backhaul</a:t>
            </a:r>
            <a:r>
              <a:rPr sz="3200" spc="-60" dirty="0"/>
              <a:t> </a:t>
            </a:r>
            <a:r>
              <a:rPr sz="3200" spc="-20" dirty="0"/>
              <a:t>Sublayer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0739" y="976630"/>
            <a:ext cx="7662545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42545" indent="-27495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forwarded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is </a:t>
            </a:r>
            <a:r>
              <a:rPr sz="2600" spc="-5" dirty="0">
                <a:latin typeface="Perpetua"/>
                <a:cs typeface="Perpetua"/>
              </a:rPr>
              <a:t>processed.</a:t>
            </a:r>
            <a:endParaRPr sz="2600">
              <a:latin typeface="Perpetua"/>
              <a:cs typeface="Perpetua"/>
            </a:endParaRPr>
          </a:p>
          <a:p>
            <a:pPr marL="287020" marR="154305" indent="-274955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As this </a:t>
            </a:r>
            <a:r>
              <a:rPr sz="2600" spc="-5" dirty="0">
                <a:latin typeface="Perpetua"/>
                <a:cs typeface="Perpetua"/>
              </a:rPr>
              <a:t>station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5" dirty="0">
                <a:latin typeface="Perpetua"/>
                <a:cs typeface="Perpetua"/>
              </a:rPr>
              <a:t>different location from the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object, </a:t>
            </a:r>
            <a:r>
              <a:rPr sz="2600" spc="-10" dirty="0">
                <a:latin typeface="Perpetua"/>
                <a:cs typeface="Perpetua"/>
              </a:rPr>
              <a:t>data directly received from </a:t>
            </a:r>
            <a:r>
              <a:rPr sz="2600" dirty="0">
                <a:latin typeface="Perpetua"/>
                <a:cs typeface="Perpetua"/>
              </a:rPr>
              <a:t>the sensor </a:t>
            </a:r>
            <a:r>
              <a:rPr sz="2600" spc="-5" dirty="0">
                <a:latin typeface="Perpetua"/>
                <a:cs typeface="Perpetua"/>
              </a:rPr>
              <a:t>through an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 </a:t>
            </a:r>
            <a:r>
              <a:rPr sz="2600" dirty="0">
                <a:latin typeface="Perpetua"/>
                <a:cs typeface="Perpetua"/>
              </a:rPr>
              <a:t>technology </a:t>
            </a:r>
            <a:r>
              <a:rPr sz="2600" spc="-5" dirty="0">
                <a:latin typeface="Perpetua"/>
                <a:cs typeface="Perpetua"/>
              </a:rPr>
              <a:t>needs </a:t>
            </a:r>
            <a:r>
              <a:rPr sz="2600" dirty="0">
                <a:latin typeface="Perpetua"/>
                <a:cs typeface="Perpetua"/>
              </a:rPr>
              <a:t>to be </a:t>
            </a:r>
            <a:r>
              <a:rPr sz="2600" spc="-5" dirty="0">
                <a:latin typeface="Perpetua"/>
                <a:cs typeface="Perpetua"/>
              </a:rPr>
              <a:t>forwarded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another medium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backhaul)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transported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station.</a:t>
            </a:r>
            <a:endParaRPr sz="26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61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charge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inter-medium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communication</a:t>
            </a:r>
            <a:endParaRPr sz="2600">
              <a:latin typeface="Perpetua"/>
              <a:cs typeface="Perpetua"/>
            </a:endParaRPr>
          </a:p>
          <a:p>
            <a:pPr marL="287020" marR="198120" indent="-274955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most cases,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static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mobile </a:t>
            </a:r>
            <a:r>
              <a:rPr sz="2600" dirty="0">
                <a:latin typeface="Perpetua"/>
                <a:cs typeface="Perpetua"/>
              </a:rPr>
              <a:t>within </a:t>
            </a:r>
            <a:r>
              <a:rPr sz="2600" spc="-335" dirty="0">
                <a:latin typeface="Perpetua"/>
                <a:cs typeface="Perpetua"/>
              </a:rPr>
              <a:t>a </a:t>
            </a:r>
            <a:r>
              <a:rPr sz="2600" spc="-3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area.</a:t>
            </a:r>
            <a:endParaRPr sz="26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 gateway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often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static</a:t>
            </a:r>
            <a:endParaRPr sz="26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60" dirty="0">
                <a:latin typeface="Perpetua"/>
                <a:cs typeface="Perpetua"/>
              </a:rPr>
              <a:t>However,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some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technologies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apply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model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638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What</a:t>
            </a:r>
            <a:r>
              <a:rPr spc="-35" dirty="0"/>
              <a:t> </a:t>
            </a:r>
            <a:r>
              <a:rPr spc="-15" dirty="0"/>
              <a:t>is</a:t>
            </a:r>
            <a:r>
              <a:rPr spc="-25" dirty="0"/>
              <a:t> IoT?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73950" cy="382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0489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Imagine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world where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just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about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anything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you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think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75" dirty="0">
                <a:latin typeface="Perpetua"/>
                <a:cs typeface="Perpetua"/>
              </a:rPr>
              <a:t>of 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online </a:t>
            </a:r>
            <a:r>
              <a:rPr sz="2600" spc="-5" dirty="0">
                <a:latin typeface="Perpetua"/>
                <a:cs typeface="Perpetua"/>
              </a:rPr>
              <a:t>and communicating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dirty="0">
                <a:latin typeface="Perpetua"/>
                <a:cs typeface="Perpetua"/>
              </a:rPr>
              <a:t>things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people in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order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enable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new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services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that</a:t>
            </a:r>
            <a:r>
              <a:rPr sz="2600" spc="-5" dirty="0">
                <a:latin typeface="Perpetua"/>
                <a:cs typeface="Perpetua"/>
              </a:rPr>
              <a:t> enhance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our lives</a:t>
            </a:r>
            <a:endParaRPr sz="2600">
              <a:latin typeface="Perpetua"/>
              <a:cs typeface="Perpetua"/>
            </a:endParaRPr>
          </a:p>
          <a:p>
            <a:pPr marL="286385" marR="2762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From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self-driving </a:t>
            </a:r>
            <a:r>
              <a:rPr sz="2600" spc="-5" dirty="0">
                <a:latin typeface="Perpetua"/>
                <a:cs typeface="Perpetua"/>
              </a:rPr>
              <a:t>drones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delivering </a:t>
            </a:r>
            <a:r>
              <a:rPr sz="2600" spc="-5" dirty="0">
                <a:latin typeface="Perpetua"/>
                <a:cs typeface="Perpetua"/>
              </a:rPr>
              <a:t>your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grocery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order </a:t>
            </a:r>
            <a:r>
              <a:rPr sz="2600" spc="-185" dirty="0">
                <a:latin typeface="Perpetua"/>
                <a:cs typeface="Perpetua"/>
              </a:rPr>
              <a:t>to </a:t>
            </a:r>
            <a:r>
              <a:rPr sz="2600" spc="-1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your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clothing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monitoring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your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health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 on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world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you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know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undergo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major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technological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shift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forward.</a:t>
            </a:r>
            <a:endParaRPr sz="2600">
              <a:latin typeface="Perpetua"/>
              <a:cs typeface="Perpetua"/>
            </a:endParaRPr>
          </a:p>
          <a:p>
            <a:pPr marL="286385" marR="540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shift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known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collectively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Internet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Things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(IoT).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22845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example, dedicated </a:t>
            </a:r>
            <a:r>
              <a:rPr sz="2600" spc="-5" dirty="0">
                <a:latin typeface="Perpetua"/>
                <a:cs typeface="Perpetua"/>
              </a:rPr>
              <a:t>short-range communication </a:t>
            </a:r>
            <a:r>
              <a:rPr sz="2600" spc="-55" dirty="0">
                <a:latin typeface="Perpetua"/>
                <a:cs typeface="Perpetua"/>
              </a:rPr>
              <a:t>(DSRC)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vehicle-to-vehicle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vehicle-to-infrastructure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communication</a:t>
            </a:r>
            <a:endParaRPr sz="2600">
              <a:latin typeface="Perpetua"/>
              <a:cs typeface="Perpetua"/>
            </a:endParaRPr>
          </a:p>
          <a:p>
            <a:pPr marL="286385" marR="1847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technology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used for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backhaul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communication,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peer-to-peer,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mesh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vehicles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choice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backhaul 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depends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endParaRPr sz="2600">
              <a:latin typeface="Perpetua"/>
              <a:cs typeface="Perpetua"/>
            </a:endParaRPr>
          </a:p>
          <a:p>
            <a:pPr marL="286385" marR="10033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distance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dirty="0">
                <a:latin typeface="Perpetua"/>
                <a:cs typeface="Perpetua"/>
              </a:rPr>
              <a:t> 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amount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needs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forwarded.</a:t>
            </a:r>
            <a:endParaRPr sz="2600">
              <a:latin typeface="Perpetua"/>
              <a:cs typeface="Perpetua"/>
            </a:endParaRPr>
          </a:p>
          <a:p>
            <a:pPr marL="286385" marR="196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smart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object’s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operation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from a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75" dirty="0">
                <a:latin typeface="Perpetua"/>
                <a:cs typeface="Perpetua"/>
              </a:rPr>
              <a:t>local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site,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when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environment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stable (for </a:t>
            </a:r>
            <a:r>
              <a:rPr sz="2600" dirty="0">
                <a:latin typeface="Perpetua"/>
                <a:cs typeface="Perpetua"/>
              </a:rPr>
              <a:t>example,</a:t>
            </a:r>
            <a:endParaRPr sz="2600">
              <a:latin typeface="Perpetua"/>
              <a:cs typeface="Perpetua"/>
            </a:endParaRPr>
          </a:p>
          <a:p>
            <a:pPr marL="286385" marR="89154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factory </a:t>
            </a:r>
            <a:r>
              <a:rPr sz="2600" dirty="0">
                <a:latin typeface="Perpetua"/>
                <a:cs typeface="Perpetua"/>
              </a:rPr>
              <a:t>or oil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gas </a:t>
            </a:r>
            <a:r>
              <a:rPr sz="2600" spc="-5" dirty="0">
                <a:latin typeface="Perpetua"/>
                <a:cs typeface="Perpetua"/>
              </a:rPr>
              <a:t>field), </a:t>
            </a:r>
            <a:r>
              <a:rPr sz="2600" dirty="0">
                <a:latin typeface="Perpetua"/>
                <a:cs typeface="Perpetua"/>
              </a:rPr>
              <a:t>Ethernet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used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backhaul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112000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unstable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10" dirty="0">
                <a:latin typeface="Perpetua"/>
                <a:cs typeface="Perpetua"/>
              </a:rPr>
              <a:t>changing </a:t>
            </a:r>
            <a:r>
              <a:rPr sz="2600" spc="-10" dirty="0">
                <a:latin typeface="Perpetua"/>
                <a:cs typeface="Perpetua"/>
              </a:rPr>
              <a:t>environments </a:t>
            </a:r>
            <a:r>
              <a:rPr sz="2600" spc="-5" dirty="0">
                <a:latin typeface="Perpetua"/>
                <a:cs typeface="Perpetua"/>
              </a:rPr>
              <a:t>(for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spc="-90" dirty="0">
                <a:latin typeface="Perpetua"/>
                <a:cs typeface="Perpetua"/>
              </a:rPr>
              <a:t>open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mines) where </a:t>
            </a:r>
            <a:r>
              <a:rPr sz="2600" spc="-10" dirty="0">
                <a:latin typeface="Perpetua"/>
                <a:cs typeface="Perpetua"/>
              </a:rPr>
              <a:t>cables </a:t>
            </a:r>
            <a:r>
              <a:rPr sz="2600" spc="-5" dirty="0">
                <a:latin typeface="Perpetua"/>
                <a:cs typeface="Perpetua"/>
              </a:rPr>
              <a:t>cannot </a:t>
            </a:r>
            <a:r>
              <a:rPr sz="2600" spc="-10" dirty="0">
                <a:latin typeface="Perpetua"/>
                <a:cs typeface="Perpetua"/>
              </a:rPr>
              <a:t>safely </a:t>
            </a:r>
            <a:r>
              <a:rPr sz="2600" spc="-5" dirty="0">
                <a:latin typeface="Perpetua"/>
                <a:cs typeface="Perpetua"/>
              </a:rPr>
              <a:t>be </a:t>
            </a:r>
            <a:r>
              <a:rPr sz="2600" spc="10" dirty="0">
                <a:latin typeface="Perpetua"/>
                <a:cs typeface="Perpetua"/>
              </a:rPr>
              <a:t>run,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wireless </a:t>
            </a:r>
            <a:r>
              <a:rPr sz="2600" dirty="0">
                <a:latin typeface="Perpetua"/>
                <a:cs typeface="Perpetua"/>
              </a:rPr>
              <a:t> technology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used.</a:t>
            </a:r>
            <a:endParaRPr sz="2600">
              <a:latin typeface="Perpetua"/>
              <a:cs typeface="Perpetua"/>
            </a:endParaRPr>
          </a:p>
          <a:p>
            <a:pPr marL="286385" marR="2889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Wi-Fi </a:t>
            </a:r>
            <a:r>
              <a:rPr sz="2600" dirty="0">
                <a:latin typeface="Perpetua"/>
                <a:cs typeface="Perpetua"/>
              </a:rPr>
              <a:t>is common in this </a:t>
            </a:r>
            <a:r>
              <a:rPr sz="2600" spc="-10" dirty="0">
                <a:latin typeface="Perpetua"/>
                <a:cs typeface="Perpetua"/>
              </a:rPr>
              <a:t>case,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multiple </a:t>
            </a:r>
            <a:r>
              <a:rPr sz="2600" spc="-100" dirty="0">
                <a:latin typeface="Perpetua"/>
                <a:cs typeface="Perpetua"/>
              </a:rPr>
              <a:t>hops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sensor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operation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center.</a:t>
            </a:r>
            <a:endParaRPr sz="2600">
              <a:latin typeface="Perpetua"/>
              <a:cs typeface="Perpetua"/>
            </a:endParaRPr>
          </a:p>
          <a:p>
            <a:pPr marL="286385" marR="51244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Mesh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</a:t>
            </a:r>
            <a:r>
              <a:rPr sz="2600" spc="-5" dirty="0">
                <a:latin typeface="Perpetua"/>
                <a:cs typeface="Perpetua"/>
              </a:rPr>
              <a:t> common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communication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flexibility</a:t>
            </a:r>
            <a:r>
              <a:rPr sz="2600" dirty="0">
                <a:latin typeface="Perpetua"/>
                <a:cs typeface="Perpetua"/>
              </a:rPr>
              <a:t> in this </a:t>
            </a:r>
            <a:r>
              <a:rPr sz="2600" spc="-5" dirty="0">
                <a:latin typeface="Perpetua"/>
                <a:cs typeface="Perpetua"/>
              </a:rPr>
              <a:t>type</a:t>
            </a:r>
            <a:r>
              <a:rPr sz="2600" dirty="0">
                <a:latin typeface="Perpetua"/>
                <a:cs typeface="Perpetua"/>
              </a:rPr>
              <a:t> of </a:t>
            </a:r>
            <a:r>
              <a:rPr sz="2600" spc="-10" dirty="0">
                <a:latin typeface="Perpetua"/>
                <a:cs typeface="Perpetua"/>
              </a:rPr>
              <a:t>dynamic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</a:t>
            </a:r>
            <a:endParaRPr sz="2600">
              <a:latin typeface="Perpetua"/>
              <a:cs typeface="Perpetua"/>
            </a:endParaRPr>
          </a:p>
          <a:p>
            <a:pPr marL="286385" marR="5143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Perpetua"/>
                <a:cs typeface="Perpetua"/>
              </a:rPr>
              <a:t>However, </a:t>
            </a:r>
            <a:r>
              <a:rPr sz="2600" spc="-5" dirty="0">
                <a:latin typeface="Perpetua"/>
                <a:cs typeface="Perpetua"/>
              </a:rPr>
              <a:t>throughput decreases as node-to-node </a:t>
            </a:r>
            <a:r>
              <a:rPr sz="2600" spc="-50" dirty="0">
                <a:latin typeface="Perpetua"/>
                <a:cs typeface="Perpetua"/>
              </a:rPr>
              <a:t>distance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increases, and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also decreases as the number </a:t>
            </a:r>
            <a:r>
              <a:rPr sz="2600" spc="-1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hops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68935"/>
            <a:ext cx="70472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Franklin Gothic Medium"/>
                <a:cs typeface="Franklin Gothic Medium"/>
              </a:rPr>
              <a:t>Architectural</a:t>
            </a:r>
            <a:r>
              <a:rPr sz="2000" i="1" spc="-35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Considerations</a:t>
            </a:r>
            <a:r>
              <a:rPr sz="2000" i="1" spc="-35" dirty="0"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latin typeface="Franklin Gothic Medium"/>
                <a:cs typeface="Franklin Gothic Medium"/>
              </a:rPr>
              <a:t>for </a:t>
            </a:r>
            <a:r>
              <a:rPr sz="2000" i="1" spc="-40" dirty="0">
                <a:latin typeface="Franklin Gothic Medium"/>
                <a:cs typeface="Franklin Gothic Medium"/>
              </a:rPr>
              <a:t>WiMAX </a:t>
            </a:r>
            <a:r>
              <a:rPr sz="2000" i="1" spc="10" dirty="0">
                <a:latin typeface="Franklin Gothic Medium"/>
                <a:cs typeface="Franklin Gothic Medium"/>
              </a:rPr>
              <a:t>and</a:t>
            </a:r>
            <a:r>
              <a:rPr sz="2000" i="1" dirty="0">
                <a:latin typeface="Franklin Gothic Medium"/>
                <a:cs typeface="Franklin Gothic Medium"/>
              </a:rPr>
              <a:t> </a:t>
            </a:r>
            <a:r>
              <a:rPr sz="2000" i="1" spc="-15" dirty="0">
                <a:latin typeface="Franklin Gothic Medium"/>
                <a:cs typeface="Franklin Gothic Medium"/>
              </a:rPr>
              <a:t>Cellular Technologies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4355"/>
            <a:ext cx="359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Network</a:t>
            </a:r>
            <a:r>
              <a:rPr sz="2400" spc="-55" dirty="0"/>
              <a:t> </a:t>
            </a:r>
            <a:r>
              <a:rPr sz="2400" spc="-10" dirty="0"/>
              <a:t>Transport</a:t>
            </a:r>
            <a:r>
              <a:rPr sz="2400" spc="-60" dirty="0"/>
              <a:t> </a:t>
            </a:r>
            <a:r>
              <a:rPr sz="2400" spc="-20" dirty="0"/>
              <a:t>Sublayer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2140" y="595630"/>
            <a:ext cx="7881620" cy="5955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65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practical implementations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spc="-10" dirty="0">
                <a:latin typeface="Perpetua"/>
                <a:cs typeface="Perpetua"/>
              </a:rPr>
              <a:t>flexible,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0" dirty="0">
                <a:latin typeface="Perpetua"/>
                <a:cs typeface="Perpetua"/>
              </a:rPr>
              <a:t>multiple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transversal </a:t>
            </a: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paths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</a:t>
            </a:r>
            <a:r>
              <a:rPr sz="2600" spc="-5" dirty="0">
                <a:latin typeface="Perpetua"/>
                <a:cs typeface="Perpetua"/>
              </a:rPr>
              <a:t> example,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consider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case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IoT for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energy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grid.</a:t>
            </a:r>
            <a:endParaRPr sz="2600">
              <a:latin typeface="Perpetua"/>
              <a:cs typeface="Perpetua"/>
            </a:endParaRPr>
          </a:p>
          <a:p>
            <a:pPr marL="286385" marR="121094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" dirty="0">
                <a:latin typeface="Perpetua"/>
                <a:cs typeface="Perpetua"/>
              </a:rPr>
              <a:t>Your</a:t>
            </a:r>
            <a:r>
              <a:rPr sz="2600" dirty="0">
                <a:latin typeface="Perpetua"/>
                <a:cs typeface="Perpetua"/>
              </a:rPr>
              <a:t> house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have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reports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energy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consumption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gateway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wireless</a:t>
            </a:r>
            <a:r>
              <a:rPr sz="2600" spc="-20" dirty="0">
                <a:latin typeface="Perpetua"/>
                <a:cs typeface="Perpetua"/>
              </a:rPr>
              <a:t> technology.</a:t>
            </a:r>
            <a:endParaRPr sz="2600">
              <a:latin typeface="Perpetua"/>
              <a:cs typeface="Perpetua"/>
            </a:endParaRPr>
          </a:p>
          <a:p>
            <a:pPr marL="286385" marR="5848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houses in </a:t>
            </a:r>
            <a:r>
              <a:rPr sz="2600" spc="-10" dirty="0">
                <a:latin typeface="Perpetua"/>
                <a:cs typeface="Perpetua"/>
              </a:rPr>
              <a:t>your</a:t>
            </a:r>
            <a:r>
              <a:rPr sz="2600" dirty="0">
                <a:latin typeface="Perpetua"/>
                <a:cs typeface="Perpetua"/>
              </a:rPr>
              <a:t> neighborhood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(NAN)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make</a:t>
            </a:r>
            <a:r>
              <a:rPr sz="2600" dirty="0">
                <a:latin typeface="Perpetua"/>
                <a:cs typeface="Perpetua"/>
              </a:rPr>
              <a:t> the </a:t>
            </a:r>
            <a:r>
              <a:rPr sz="2600" spc="-95" dirty="0">
                <a:latin typeface="Perpetua"/>
                <a:cs typeface="Perpetua"/>
              </a:rPr>
              <a:t>same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report,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likely</a:t>
            </a:r>
            <a:r>
              <a:rPr sz="2600" dirty="0">
                <a:latin typeface="Perpetua"/>
                <a:cs typeface="Perpetua"/>
              </a:rPr>
              <a:t> to one or </a:t>
            </a:r>
            <a:r>
              <a:rPr sz="2600" spc="-15" dirty="0">
                <a:latin typeface="Perpetua"/>
                <a:cs typeface="Perpetua"/>
              </a:rPr>
              <a:t>several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gateways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5" dirty="0">
                <a:latin typeface="Perpetua"/>
                <a:cs typeface="Perpetua"/>
              </a:rPr>
              <a:t>transported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small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5" dirty="0">
                <a:latin typeface="Perpetua"/>
                <a:cs typeface="Perpetua"/>
              </a:rPr>
              <a:t> interval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large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(for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example,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four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hour),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resulting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low-mobility,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low-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 </a:t>
            </a:r>
            <a:r>
              <a:rPr sz="2600" dirty="0">
                <a:latin typeface="Perpetua"/>
                <a:cs typeface="Perpetua"/>
              </a:rPr>
              <a:t>type of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structure, </a:t>
            </a:r>
            <a:r>
              <a:rPr sz="2600" dirty="0">
                <a:latin typeface="Perpetua"/>
                <a:cs typeface="Perpetua"/>
              </a:rPr>
              <a:t>with transmission distances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mile</a:t>
            </a:r>
            <a:endParaRPr sz="2600">
              <a:latin typeface="Perpetua"/>
              <a:cs typeface="Perpetua"/>
            </a:endParaRPr>
          </a:p>
          <a:p>
            <a:pPr marL="286385" marR="24447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Several </a:t>
            </a:r>
            <a:r>
              <a:rPr sz="2600" spc="5" dirty="0">
                <a:latin typeface="Perpetua"/>
                <a:cs typeface="Perpetua"/>
              </a:rPr>
              <a:t>technologies </a:t>
            </a:r>
            <a:r>
              <a:rPr sz="2600" spc="10" dirty="0">
                <a:latin typeface="Perpetua"/>
                <a:cs typeface="Perpetua"/>
              </a:rPr>
              <a:t>(such </a:t>
            </a:r>
            <a:r>
              <a:rPr sz="2600" spc="-5" dirty="0">
                <a:latin typeface="Perpetua"/>
                <a:cs typeface="Perpetua"/>
              </a:rPr>
              <a:t>as 802.11ah, 802.15.4,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5" dirty="0">
                <a:latin typeface="Perpetua"/>
                <a:cs typeface="Perpetua"/>
              </a:rPr>
              <a:t>LPWA)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used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collection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segment.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neighborhoods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9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connect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s</a:t>
            </a:r>
            <a:r>
              <a:rPr sz="2600" spc="-5" dirty="0">
                <a:latin typeface="Perpetua"/>
                <a:cs typeface="Perpetua"/>
              </a:rPr>
              <a:t>am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270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thus fo</a:t>
            </a:r>
            <a:r>
              <a:rPr sz="2600" spc="7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95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19870"/>
            <a:ext cx="7496809" cy="48323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IoT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Network</a:t>
            </a:r>
            <a:r>
              <a:rPr sz="24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Management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Sublayer</a:t>
            </a:r>
            <a:endParaRPr sz="2400">
              <a:latin typeface="Franklin Gothic Medium"/>
              <a:cs typeface="Franklin Gothic Medium"/>
            </a:endParaRPr>
          </a:p>
          <a:p>
            <a:pPr marL="286385" indent="-274320">
              <a:lnSpc>
                <a:spcPct val="100000"/>
              </a:lnSpc>
              <a:spcBef>
                <a:spcPts val="1019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IP,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TCP,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UDP bring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networks.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Upper-layer protocols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take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data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transmission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smart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dirty="0">
                <a:latin typeface="Perpetua"/>
                <a:cs typeface="Perpetua"/>
              </a:rPr>
              <a:t> systems</a:t>
            </a:r>
            <a:endParaRPr sz="2600">
              <a:latin typeface="Perpetua"/>
              <a:cs typeface="Perpetua"/>
            </a:endParaRPr>
          </a:p>
          <a:p>
            <a:pPr marL="286385" marR="220979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Multiple protocols </a:t>
            </a:r>
            <a:r>
              <a:rPr sz="2600" dirty="0">
                <a:latin typeface="Perpetua"/>
                <a:cs typeface="Perpetua"/>
              </a:rPr>
              <a:t>have been </a:t>
            </a:r>
            <a:r>
              <a:rPr sz="2600" spc="-5" dirty="0">
                <a:latin typeface="Perpetua"/>
                <a:cs typeface="Perpetua"/>
              </a:rPr>
              <a:t>leveraged </a:t>
            </a:r>
            <a:r>
              <a:rPr sz="2600" dirty="0">
                <a:latin typeface="Perpetua"/>
                <a:cs typeface="Perpetua"/>
              </a:rPr>
              <a:t>or created to </a:t>
            </a:r>
            <a:r>
              <a:rPr sz="2600" spc="-70" dirty="0">
                <a:latin typeface="Perpetua"/>
                <a:cs typeface="Perpetua"/>
              </a:rPr>
              <a:t>solve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problems.</a:t>
            </a:r>
            <a:endParaRPr sz="2600">
              <a:latin typeface="Perpetua"/>
              <a:cs typeface="Perpetua"/>
            </a:endParaRPr>
          </a:p>
          <a:p>
            <a:pPr marL="286385" marR="5867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Some networks </a:t>
            </a:r>
            <a:r>
              <a:rPr sz="2600" dirty="0">
                <a:latin typeface="Perpetua"/>
                <a:cs typeface="Perpetua"/>
              </a:rPr>
              <a:t>rely on a </a:t>
            </a:r>
            <a:r>
              <a:rPr sz="2600" spc="-5" dirty="0">
                <a:latin typeface="Perpetua"/>
                <a:cs typeface="Perpetua"/>
              </a:rPr>
              <a:t>push model </a:t>
            </a:r>
            <a:r>
              <a:rPr sz="2600" dirty="0">
                <a:latin typeface="Perpetua"/>
                <a:cs typeface="Perpetua"/>
              </a:rPr>
              <a:t>(that is, a </a:t>
            </a:r>
            <a:r>
              <a:rPr sz="2600" spc="-5" dirty="0">
                <a:latin typeface="Perpetua"/>
                <a:cs typeface="Perpetua"/>
              </a:rPr>
              <a:t>sensor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reports at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regular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interval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 a</a:t>
            </a:r>
            <a:r>
              <a:rPr sz="2600" spc="-5" dirty="0">
                <a:latin typeface="Perpetua"/>
                <a:cs typeface="Perpetua"/>
              </a:rPr>
              <a:t> local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trigger),</a:t>
            </a:r>
            <a:endParaRPr sz="2600">
              <a:latin typeface="Perpetua"/>
              <a:cs typeface="Perpetua"/>
            </a:endParaRPr>
          </a:p>
          <a:p>
            <a:pPr marL="286385" marR="233679" algn="just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whereas </a:t>
            </a:r>
            <a:r>
              <a:rPr sz="2600" spc="-5" dirty="0">
                <a:latin typeface="Perpetua"/>
                <a:cs typeface="Perpetua"/>
              </a:rPr>
              <a:t>others </a:t>
            </a:r>
            <a:r>
              <a:rPr sz="2600" dirty="0">
                <a:latin typeface="Perpetua"/>
                <a:cs typeface="Perpetua"/>
              </a:rPr>
              <a:t>rely on a </a:t>
            </a:r>
            <a:r>
              <a:rPr sz="2600" spc="-5" dirty="0">
                <a:latin typeface="Perpetua"/>
                <a:cs typeface="Perpetua"/>
              </a:rPr>
              <a:t>pull model (that </a:t>
            </a:r>
            <a:r>
              <a:rPr sz="2600" dirty="0">
                <a:latin typeface="Perpetua"/>
                <a:cs typeface="Perpetua"/>
              </a:rPr>
              <a:t>is, </a:t>
            </a:r>
            <a:r>
              <a:rPr sz="2600" spc="-5" dirty="0">
                <a:latin typeface="Perpetua"/>
                <a:cs typeface="Perpetua"/>
              </a:rPr>
              <a:t>an application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queries the </a:t>
            </a:r>
            <a:r>
              <a:rPr sz="2600" spc="-5" dirty="0">
                <a:latin typeface="Perpetua"/>
                <a:cs typeface="Perpetua"/>
              </a:rPr>
              <a:t>sensor over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network), and multiple </a:t>
            </a:r>
            <a:r>
              <a:rPr sz="2600" dirty="0">
                <a:latin typeface="Perpetua"/>
                <a:cs typeface="Perpetua"/>
              </a:rPr>
              <a:t>hybrid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approaches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 also possible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566025" cy="5560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0099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Some IoT </a:t>
            </a:r>
            <a:r>
              <a:rPr sz="2600" dirty="0">
                <a:latin typeface="Perpetua"/>
                <a:cs typeface="Perpetua"/>
              </a:rPr>
              <a:t>implementers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" dirty="0">
                <a:latin typeface="Perpetua"/>
                <a:cs typeface="Perpetua"/>
              </a:rPr>
              <a:t>suggested </a:t>
            </a:r>
            <a:r>
              <a:rPr sz="2600" dirty="0">
                <a:latin typeface="Perpetua"/>
                <a:cs typeface="Perpetua"/>
              </a:rPr>
              <a:t>HTTP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0" dirty="0">
                <a:latin typeface="Perpetua"/>
                <a:cs typeface="Perpetua"/>
              </a:rPr>
              <a:t>data 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transfer </a:t>
            </a:r>
            <a:r>
              <a:rPr sz="2600" spc="-10" dirty="0">
                <a:latin typeface="Perpetua"/>
                <a:cs typeface="Perpetua"/>
              </a:rPr>
              <a:t>phase.</a:t>
            </a:r>
            <a:endParaRPr sz="2600">
              <a:latin typeface="Perpetua"/>
              <a:cs typeface="Perpetua"/>
            </a:endParaRPr>
          </a:p>
          <a:p>
            <a:pPr marL="286385" marR="4699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sensor </a:t>
            </a:r>
            <a:r>
              <a:rPr sz="2600" spc="-10" dirty="0">
                <a:latin typeface="Perpetua"/>
                <a:cs typeface="Perpetua"/>
              </a:rPr>
              <a:t>could </a:t>
            </a:r>
            <a:r>
              <a:rPr sz="2600" spc="-5" dirty="0">
                <a:latin typeface="Perpetua"/>
                <a:cs typeface="Perpetua"/>
              </a:rPr>
              <a:t>use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client </a:t>
            </a:r>
            <a:r>
              <a:rPr sz="2600" spc="20" dirty="0">
                <a:latin typeface="Perpetua"/>
                <a:cs typeface="Perpetua"/>
              </a:rPr>
              <a:t>part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establish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40" dirty="0">
                <a:latin typeface="Perpetua"/>
                <a:cs typeface="Perpetua"/>
              </a:rPr>
              <a:t>connection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-5" dirty="0">
                <a:latin typeface="Perpetua"/>
                <a:cs typeface="Perpetua"/>
              </a:rPr>
              <a:t>IoT central </a:t>
            </a:r>
            <a:r>
              <a:rPr sz="2600" spc="-10" dirty="0">
                <a:latin typeface="Perpetua"/>
                <a:cs typeface="Perpetua"/>
              </a:rPr>
              <a:t>application </a:t>
            </a:r>
            <a:r>
              <a:rPr sz="2600" dirty="0">
                <a:latin typeface="Perpetua"/>
                <a:cs typeface="Perpetua"/>
              </a:rPr>
              <a:t>(the </a:t>
            </a:r>
            <a:r>
              <a:rPr sz="2600" spc="5" dirty="0">
                <a:latin typeface="Perpetua"/>
                <a:cs typeface="Perpetua"/>
              </a:rPr>
              <a:t>server),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then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can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exchanged</a:t>
            </a:r>
            <a:endParaRPr sz="2600">
              <a:latin typeface="Perpetua"/>
              <a:cs typeface="Perpetua"/>
            </a:endParaRPr>
          </a:p>
          <a:p>
            <a:pPr marL="286385" marR="431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But HTTP </a:t>
            </a:r>
            <a:r>
              <a:rPr sz="2600" spc="-10" dirty="0">
                <a:latin typeface="Perpetua"/>
                <a:cs typeface="Perpetua"/>
              </a:rPr>
              <a:t>was </a:t>
            </a:r>
            <a:r>
              <a:rPr sz="2600" spc="-5" dirty="0">
                <a:latin typeface="Perpetua"/>
                <a:cs typeface="Perpetua"/>
              </a:rPr>
              <a:t>not designed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operate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constrained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environments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memory,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70" dirty="0">
                <a:latin typeface="Perpetua"/>
                <a:cs typeface="Perpetua"/>
              </a:rPr>
              <a:t>power,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bandwidth,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high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packet </a:t>
            </a:r>
            <a:r>
              <a:rPr sz="2600" spc="-10" dirty="0">
                <a:latin typeface="Perpetua"/>
                <a:cs typeface="Perpetua"/>
              </a:rPr>
              <a:t>failure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exam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320" dirty="0">
                <a:latin typeface="Perpetua"/>
                <a:cs typeface="Perpetua"/>
              </a:rPr>
              <a:t> </a:t>
            </a:r>
            <a:r>
              <a:rPr sz="2600" spc="-29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eb</a:t>
            </a:r>
            <a:r>
              <a:rPr sz="2600" spc="-1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spc="-40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et.</a:t>
            </a:r>
            <a:endParaRPr sz="2600">
              <a:latin typeface="Perpetua"/>
              <a:cs typeface="Perpetua"/>
            </a:endParaRPr>
          </a:p>
          <a:p>
            <a:pPr marL="286385" marR="920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Perpetua"/>
                <a:cs typeface="Perpetua"/>
              </a:rPr>
              <a:t>WebSocket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20" dirty="0">
                <a:latin typeface="Perpetua"/>
                <a:cs typeface="Perpetua"/>
              </a:rPr>
              <a:t>part </a:t>
            </a:r>
            <a:r>
              <a:rPr sz="2600" dirty="0">
                <a:latin typeface="Perpetua"/>
                <a:cs typeface="Perpetua"/>
              </a:rPr>
              <a:t>of the HTML5 </a:t>
            </a:r>
            <a:r>
              <a:rPr sz="2600" spc="-5" dirty="0">
                <a:latin typeface="Perpetua"/>
                <a:cs typeface="Perpetua"/>
              </a:rPr>
              <a:t>specification, and </a:t>
            </a:r>
            <a:r>
              <a:rPr sz="2600" spc="-60" dirty="0">
                <a:latin typeface="Perpetua"/>
                <a:cs typeface="Perpetua"/>
              </a:rPr>
              <a:t>provides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simple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bidirectional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single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Some IoT solutions </a:t>
            </a:r>
            <a:r>
              <a:rPr sz="2600" dirty="0">
                <a:latin typeface="Perpetua"/>
                <a:cs typeface="Perpetua"/>
              </a:rPr>
              <a:t>use </a:t>
            </a:r>
            <a:r>
              <a:rPr sz="2600" spc="-35" dirty="0">
                <a:latin typeface="Perpetua"/>
                <a:cs typeface="Perpetua"/>
              </a:rPr>
              <a:t>WebSocket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manage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40" dirty="0">
                <a:latin typeface="Perpetua"/>
                <a:cs typeface="Perpetua"/>
              </a:rPr>
              <a:t>connection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smart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external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03159" cy="2708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Extensible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Messaging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Presence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</a:t>
            </a:r>
            <a:r>
              <a:rPr sz="2600" dirty="0">
                <a:latin typeface="Perpetua"/>
                <a:cs typeface="Perpetua"/>
              </a:rPr>
              <a:t> (XMPP)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XMPP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based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instant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messaging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presence.</a:t>
            </a:r>
            <a:endParaRPr sz="2600">
              <a:latin typeface="Perpetua"/>
              <a:cs typeface="Perpetua"/>
            </a:endParaRPr>
          </a:p>
          <a:p>
            <a:pPr marL="286385" marR="5715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exchange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two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more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systems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supports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presence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contact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list </a:t>
            </a:r>
            <a:r>
              <a:rPr sz="2600" spc="-10" dirty="0">
                <a:latin typeface="Perpetua"/>
                <a:cs typeface="Perpetua"/>
              </a:rPr>
              <a:t>maintenance.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can also handle publish/subscribe, making </a:t>
            </a:r>
            <a:r>
              <a:rPr sz="2600" dirty="0">
                <a:latin typeface="Perpetua"/>
                <a:cs typeface="Perpetua"/>
              </a:rPr>
              <a:t>it a good </a:t>
            </a:r>
            <a:r>
              <a:rPr sz="2600" spc="-45" dirty="0">
                <a:latin typeface="Perpetua"/>
                <a:cs typeface="Perpetua"/>
              </a:rPr>
              <a:t>choice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distribution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 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25055" cy="47656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Constrained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 </a:t>
            </a:r>
            <a:r>
              <a:rPr sz="2600" dirty="0">
                <a:latin typeface="Perpetua"/>
                <a:cs typeface="Perpetua"/>
              </a:rPr>
              <a:t>(CoAP)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CoAP uses </a:t>
            </a:r>
            <a:r>
              <a:rPr sz="2600" dirty="0">
                <a:latin typeface="Perpetua"/>
                <a:cs typeface="Perpetua"/>
              </a:rPr>
              <a:t>some </a:t>
            </a:r>
            <a:r>
              <a:rPr sz="2600" spc="-5" dirty="0">
                <a:latin typeface="Perpetua"/>
                <a:cs typeface="Perpetua"/>
              </a:rPr>
              <a:t>methods </a:t>
            </a:r>
            <a:r>
              <a:rPr sz="2600" dirty="0">
                <a:latin typeface="Perpetua"/>
                <a:cs typeface="Perpetua"/>
              </a:rPr>
              <a:t>similar to those of HTTP </a:t>
            </a:r>
            <a:r>
              <a:rPr sz="2600" spc="-5" dirty="0">
                <a:latin typeface="Perpetua"/>
                <a:cs typeface="Perpetua"/>
              </a:rPr>
              <a:t>(such </a:t>
            </a:r>
            <a:r>
              <a:rPr sz="2600" spc="-185" dirty="0">
                <a:latin typeface="Perpetua"/>
                <a:cs typeface="Perpetua"/>
              </a:rPr>
              <a:t>as </a:t>
            </a:r>
            <a:r>
              <a:rPr sz="2600" spc="-1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Get, </a:t>
            </a:r>
            <a:r>
              <a:rPr sz="2600" dirty="0">
                <a:latin typeface="Perpetua"/>
                <a:cs typeface="Perpetua"/>
              </a:rPr>
              <a:t>Post,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Put,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Delete)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but implements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shorter</a:t>
            </a:r>
            <a:r>
              <a:rPr sz="2600" spc="-5" dirty="0">
                <a:latin typeface="Perpetua"/>
                <a:cs typeface="Perpetua"/>
              </a:rPr>
              <a:t> list,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thus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limiting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size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header.</a:t>
            </a:r>
            <a:endParaRPr sz="2600">
              <a:latin typeface="Perpetua"/>
              <a:cs typeface="Perpetua"/>
            </a:endParaRPr>
          </a:p>
          <a:p>
            <a:pPr marL="286385" marR="6083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CoAP also runs </a:t>
            </a:r>
            <a:r>
              <a:rPr sz="2600" dirty="0">
                <a:latin typeface="Perpetua"/>
                <a:cs typeface="Perpetua"/>
              </a:rPr>
              <a:t>on UDP (whereas HTTP </a:t>
            </a:r>
            <a:r>
              <a:rPr sz="2600" spc="-5" dirty="0">
                <a:latin typeface="Perpetua"/>
                <a:cs typeface="Perpetua"/>
              </a:rPr>
              <a:t>typically </a:t>
            </a:r>
            <a:r>
              <a:rPr sz="2600" spc="-90" dirty="0">
                <a:latin typeface="Perpetua"/>
                <a:cs typeface="Perpetua"/>
              </a:rPr>
              <a:t>uses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TCP).</a:t>
            </a:r>
            <a:endParaRPr sz="2600">
              <a:latin typeface="Perpetua"/>
              <a:cs typeface="Perpetua"/>
            </a:endParaRPr>
          </a:p>
          <a:p>
            <a:pPr marL="286385" marR="2546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CoAP also adds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feature that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lacking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HTTP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80" dirty="0">
                <a:latin typeface="Perpetua"/>
                <a:cs typeface="Perpetua"/>
              </a:rPr>
              <a:t>very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useful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IoT: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observation.</a:t>
            </a:r>
            <a:endParaRPr sz="2600">
              <a:latin typeface="Perpetua"/>
              <a:cs typeface="Perpetua"/>
            </a:endParaRPr>
          </a:p>
          <a:p>
            <a:pPr marL="286385" marR="31940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Observation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allows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streaming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changes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they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occur, </a:t>
            </a:r>
            <a:r>
              <a:rPr sz="2600" dirty="0">
                <a:latin typeface="Perpetua"/>
                <a:cs typeface="Perpetua"/>
              </a:rPr>
              <a:t>without </a:t>
            </a:r>
            <a:r>
              <a:rPr sz="2600" spc="-5" dirty="0">
                <a:latin typeface="Perpetua"/>
                <a:cs typeface="Perpetua"/>
              </a:rPr>
              <a:t>requiring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receiver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query for </a:t>
            </a: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changes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16165" cy="35007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Messa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Que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325" dirty="0">
                <a:latin typeface="Perpetua"/>
                <a:cs typeface="Perpetua"/>
              </a:rPr>
              <a:t> </a:t>
            </a:r>
            <a:r>
              <a:rPr sz="2600" spc="-34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eleme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315" dirty="0">
                <a:latin typeface="Perpetua"/>
                <a:cs typeface="Perpetua"/>
              </a:rPr>
              <a:t> </a:t>
            </a:r>
            <a:r>
              <a:rPr sz="2600" spc="-185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ransp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(MQTT)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MQTT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uses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broker-based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architecture.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sensor </a:t>
            </a:r>
            <a:r>
              <a:rPr sz="2600" spc="-10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set to be </a:t>
            </a:r>
            <a:r>
              <a:rPr sz="2600" spc="-5" dirty="0">
                <a:latin typeface="Perpetua"/>
                <a:cs typeface="Perpetua"/>
              </a:rPr>
              <a:t>an MQTT </a:t>
            </a:r>
            <a:r>
              <a:rPr sz="2600" spc="-10" dirty="0">
                <a:latin typeface="Perpetua"/>
                <a:cs typeface="Perpetua"/>
              </a:rPr>
              <a:t>publisher (publishes </a:t>
            </a:r>
            <a:r>
              <a:rPr sz="2600" spc="-300" dirty="0">
                <a:latin typeface="Perpetua"/>
                <a:cs typeface="Perpetua"/>
              </a:rPr>
              <a:t>a </a:t>
            </a:r>
            <a:r>
              <a:rPr sz="2600" spc="-2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piece </a:t>
            </a:r>
            <a:r>
              <a:rPr sz="2600" dirty="0">
                <a:latin typeface="Perpetua"/>
                <a:cs typeface="Perpetua"/>
              </a:rPr>
              <a:t>of information), the </a:t>
            </a:r>
            <a:r>
              <a:rPr sz="2600" spc="-5" dirty="0">
                <a:latin typeface="Perpetua"/>
                <a:cs typeface="Perpetua"/>
              </a:rPr>
              <a:t>application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needs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receive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information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MQTT </a:t>
            </a:r>
            <a:r>
              <a:rPr sz="2600" spc="-20" dirty="0">
                <a:latin typeface="Perpetua"/>
                <a:cs typeface="Perpetua"/>
              </a:rPr>
              <a:t>subscriber,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any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intermediary </a:t>
            </a:r>
            <a:r>
              <a:rPr sz="2600" dirty="0">
                <a:latin typeface="Perpetua"/>
                <a:cs typeface="Perpetua"/>
              </a:rPr>
              <a:t>system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set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broker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25" dirty="0">
                <a:latin typeface="Perpetua"/>
                <a:cs typeface="Perpetua"/>
              </a:rPr>
              <a:t>relay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 information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publisher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subscriber(s).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MQTT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6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 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3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TCP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11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Layer</a:t>
            </a:r>
            <a:r>
              <a:rPr sz="2800" spc="-5" dirty="0"/>
              <a:t> </a:t>
            </a:r>
            <a:r>
              <a:rPr sz="2800" spc="15" dirty="0"/>
              <a:t>3:</a:t>
            </a:r>
            <a:r>
              <a:rPr sz="2800" spc="-25" dirty="0"/>
              <a:t> </a:t>
            </a:r>
            <a:r>
              <a:rPr sz="2800" spc="-35" dirty="0"/>
              <a:t>Applications </a:t>
            </a:r>
            <a:r>
              <a:rPr sz="2800" spc="-10" dirty="0"/>
              <a:t>and</a:t>
            </a:r>
            <a:r>
              <a:rPr sz="2800" spc="10" dirty="0"/>
              <a:t> </a:t>
            </a:r>
            <a:r>
              <a:rPr sz="2800" spc="-45" dirty="0"/>
              <a:t>Analytics</a:t>
            </a:r>
            <a:r>
              <a:rPr sz="2800" spc="-25" dirty="0"/>
              <a:t> </a:t>
            </a:r>
            <a:r>
              <a:rPr sz="2800" spc="-30" dirty="0"/>
              <a:t>Layer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31100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160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Once connected to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network, your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45" dirty="0">
                <a:latin typeface="Perpetua"/>
                <a:cs typeface="Perpetua"/>
              </a:rPr>
              <a:t>exchange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dirty="0">
                <a:latin typeface="Perpetua"/>
                <a:cs typeface="Perpetua"/>
              </a:rPr>
              <a:t> systems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Ana</a:t>
            </a:r>
            <a:r>
              <a:rPr sz="2600" b="1" spc="-55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ics</a:t>
            </a:r>
            <a:r>
              <a:rPr sz="2600" b="1" spc="-325" dirty="0">
                <a:latin typeface="Perpetua"/>
                <a:cs typeface="Perpetua"/>
              </a:rPr>
              <a:t> </a:t>
            </a:r>
            <a:r>
              <a:rPr sz="2600" b="1" spc="-320" dirty="0">
                <a:latin typeface="Perpetua"/>
                <a:cs typeface="Perpetua"/>
              </a:rPr>
              <a:t>V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20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su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ntrol</a:t>
            </a:r>
            <a:r>
              <a:rPr sz="2600" b="1" spc="-1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App</a:t>
            </a:r>
            <a:r>
              <a:rPr sz="2600" b="1" spc="-15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ic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Analytics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application:</a:t>
            </a:r>
            <a:endParaRPr sz="2600">
              <a:latin typeface="Perpetua"/>
              <a:cs typeface="Perpetua"/>
            </a:endParaRPr>
          </a:p>
          <a:p>
            <a:pPr marL="286385" marR="4235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type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 collects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smart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objects, processes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collected data, and </a:t>
            </a:r>
            <a:r>
              <a:rPr sz="2600" spc="-15" dirty="0">
                <a:latin typeface="Perpetua"/>
                <a:cs typeface="Perpetua"/>
              </a:rPr>
              <a:t>displays 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 </a:t>
            </a:r>
            <a:r>
              <a:rPr sz="2600" spc="-5" dirty="0">
                <a:latin typeface="Perpetua"/>
                <a:cs typeface="Perpetua"/>
              </a:rPr>
              <a:t>resulting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processed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important </a:t>
            </a:r>
            <a:r>
              <a:rPr sz="2600" spc="-5" dirty="0">
                <a:latin typeface="Perpetua"/>
                <a:cs typeface="Perpetua"/>
              </a:rPr>
              <a:t>aspect</a:t>
            </a:r>
            <a:r>
              <a:rPr sz="2600" dirty="0">
                <a:latin typeface="Perpetua"/>
                <a:cs typeface="Perpetua"/>
              </a:rPr>
              <a:t> is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application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convey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0" dirty="0">
                <a:latin typeface="Perpetua"/>
                <a:cs typeface="Perpetua"/>
              </a:rPr>
              <a:t> view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cannot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obtained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solely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looking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displayed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single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-5" dirty="0">
                <a:latin typeface="Perpetua"/>
                <a:cs typeface="Perpetua"/>
              </a:rPr>
              <a:t> object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1014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0845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basic </a:t>
            </a:r>
            <a:r>
              <a:rPr sz="2600" spc="-5" dirty="0">
                <a:latin typeface="Perpetua"/>
                <a:cs typeface="Perpetua"/>
              </a:rPr>
              <a:t>premise and goal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is to </a:t>
            </a:r>
            <a:r>
              <a:rPr sz="2600" spc="-5" dirty="0">
                <a:latin typeface="Perpetua"/>
                <a:cs typeface="Perpetua"/>
              </a:rPr>
              <a:t>“connect </a:t>
            </a:r>
            <a:r>
              <a:rPr sz="2600" spc="-114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unconnected.”</a:t>
            </a:r>
            <a:endParaRPr sz="2600">
              <a:latin typeface="Perpetua"/>
              <a:cs typeface="Perpetua"/>
            </a:endParaRPr>
          </a:p>
          <a:p>
            <a:pPr marL="286385" marR="2063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means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currently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joined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computer </a:t>
            </a:r>
            <a:r>
              <a:rPr sz="2600" spc="-15" dirty="0">
                <a:latin typeface="Perpetua"/>
                <a:cs typeface="Perpetua"/>
              </a:rPr>
              <a:t>network,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namely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Internet,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will be</a:t>
            </a:r>
            <a:r>
              <a:rPr sz="2600" spc="-5" dirty="0">
                <a:latin typeface="Perpetua"/>
                <a:cs typeface="Perpetua"/>
              </a:rPr>
              <a:t> connected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interact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people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spc="-10" dirty="0">
                <a:latin typeface="Perpetua"/>
                <a:cs typeface="Perpetua"/>
              </a:rPr>
              <a:t>objects.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is 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transition in </a:t>
            </a:r>
            <a:r>
              <a:rPr sz="2600" spc="5" dirty="0">
                <a:latin typeface="Perpetua"/>
                <a:cs typeface="Perpetua"/>
              </a:rPr>
              <a:t>which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dirty="0">
                <a:latin typeface="Perpetua"/>
                <a:cs typeface="Perpetua"/>
              </a:rPr>
              <a:t> will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</a:t>
            </a:r>
            <a:r>
              <a:rPr sz="2600" dirty="0">
                <a:latin typeface="Perpetua"/>
                <a:cs typeface="Perpetua"/>
              </a:rPr>
              <a:t> us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physical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world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making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smarter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intelligent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31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20" dirty="0"/>
              <a:t> </a:t>
            </a:r>
            <a:r>
              <a:rPr sz="3600" spc="-40" dirty="0"/>
              <a:t>Hierarchy</a:t>
            </a:r>
            <a:r>
              <a:rPr sz="3600" spc="-35" dirty="0"/>
              <a:t> </a:t>
            </a:r>
            <a:r>
              <a:rPr sz="3600" spc="-45" dirty="0"/>
              <a:t>of</a:t>
            </a:r>
            <a:r>
              <a:rPr sz="3600" spc="-20" dirty="0"/>
              <a:t> </a:t>
            </a:r>
            <a:r>
              <a:rPr sz="3600" spc="-5" dirty="0"/>
              <a:t>Edge,</a:t>
            </a:r>
            <a:r>
              <a:rPr sz="3600" spc="-45" dirty="0"/>
              <a:t> Fog,</a:t>
            </a:r>
            <a:r>
              <a:rPr sz="3600" spc="-10" dirty="0"/>
              <a:t> </a:t>
            </a:r>
            <a:r>
              <a:rPr sz="3600" spc="-15" dirty="0"/>
              <a:t>and</a:t>
            </a:r>
            <a:r>
              <a:rPr sz="3600" spc="-35" dirty="0"/>
              <a:t> </a:t>
            </a:r>
            <a:r>
              <a:rPr sz="3600" spc="-15" dirty="0"/>
              <a:t>Cloud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410970"/>
            <a:ext cx="7500620" cy="4318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489584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important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stress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edge 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fog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computing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no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way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replaces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cloud</a:t>
            </a:r>
            <a:endParaRPr sz="2400">
              <a:latin typeface="Perpetua"/>
              <a:cs typeface="Perpetua"/>
            </a:endParaRPr>
          </a:p>
          <a:p>
            <a:pPr marL="286385" marR="70294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 </a:t>
            </a:r>
            <a:r>
              <a:rPr sz="2400" spc="-5" dirty="0">
                <a:latin typeface="Perpetua"/>
                <a:cs typeface="Perpetua"/>
              </a:rPr>
              <a:t>model suggests </a:t>
            </a:r>
            <a:r>
              <a:rPr sz="2400" dirty="0">
                <a:latin typeface="Perpetua"/>
                <a:cs typeface="Perpetua"/>
              </a:rPr>
              <a:t>a hierarchical </a:t>
            </a:r>
            <a:r>
              <a:rPr sz="2400" spc="-5" dirty="0">
                <a:latin typeface="Perpetua"/>
                <a:cs typeface="Perpetua"/>
              </a:rPr>
              <a:t>organization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15" dirty="0">
                <a:latin typeface="Perpetua"/>
                <a:cs typeface="Perpetua"/>
              </a:rPr>
              <a:t>network,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compute,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storage</a:t>
            </a:r>
            <a:r>
              <a:rPr sz="2400" spc="-10" dirty="0">
                <a:latin typeface="Perpetua"/>
                <a:cs typeface="Perpetua"/>
              </a:rPr>
              <a:t> resources.</a:t>
            </a:r>
            <a:endParaRPr sz="2400">
              <a:latin typeface="Perpetua"/>
              <a:cs typeface="Perpetua"/>
            </a:endParaRPr>
          </a:p>
          <a:p>
            <a:pPr marL="286385" marR="90805" indent="-274320">
              <a:lnSpc>
                <a:spcPts val="259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each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stage,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collected,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analyzed,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responded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when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necessary, </a:t>
            </a:r>
            <a:r>
              <a:rPr sz="2400" spc="-5" dirty="0">
                <a:latin typeface="Perpetua"/>
                <a:cs typeface="Perpetua"/>
              </a:rPr>
              <a:t>according </a:t>
            </a:r>
            <a:r>
              <a:rPr sz="2400" dirty="0">
                <a:latin typeface="Perpetua"/>
                <a:cs typeface="Perpetua"/>
              </a:rPr>
              <a:t>to the </a:t>
            </a:r>
            <a:r>
              <a:rPr sz="2400" spc="-5" dirty="0">
                <a:latin typeface="Perpetua"/>
                <a:cs typeface="Perpetua"/>
              </a:rPr>
              <a:t>capabilities </a:t>
            </a:r>
            <a:r>
              <a:rPr sz="2400" dirty="0">
                <a:latin typeface="Perpetua"/>
                <a:cs typeface="Perpetua"/>
              </a:rPr>
              <a:t>of the </a:t>
            </a:r>
            <a:r>
              <a:rPr sz="2400" spc="-5" dirty="0">
                <a:latin typeface="Perpetua"/>
                <a:cs typeface="Perpetua"/>
              </a:rPr>
              <a:t>resources </a:t>
            </a:r>
            <a:r>
              <a:rPr sz="2400" spc="-15" dirty="0">
                <a:latin typeface="Perpetua"/>
                <a:cs typeface="Perpetua"/>
              </a:rPr>
              <a:t>at </a:t>
            </a:r>
            <a:r>
              <a:rPr sz="2400" spc="5" dirty="0">
                <a:latin typeface="Perpetua"/>
                <a:cs typeface="Perpetua"/>
              </a:rPr>
              <a:t>each 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60" dirty="0">
                <a:latin typeface="Perpetua"/>
                <a:cs typeface="Perpetua"/>
              </a:rPr>
              <a:t>layer.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dirty="0">
                <a:latin typeface="Perpetua"/>
                <a:cs typeface="Perpetua"/>
              </a:rPr>
              <a:t>needs</a:t>
            </a:r>
            <a:r>
              <a:rPr sz="2400" spc="-10" dirty="0">
                <a:latin typeface="Perpetua"/>
                <a:cs typeface="Perpetua"/>
              </a:rPr>
              <a:t> 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sent</a:t>
            </a:r>
            <a:r>
              <a:rPr sz="2400" spc="-5" dirty="0">
                <a:latin typeface="Perpetua"/>
                <a:cs typeface="Perpetua"/>
              </a:rPr>
              <a:t> to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cloud,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latency </a:t>
            </a:r>
            <a:r>
              <a:rPr sz="2400" spc="-5" dirty="0">
                <a:latin typeface="Perpetua"/>
                <a:cs typeface="Perpetua"/>
              </a:rPr>
              <a:t>becomes </a:t>
            </a:r>
            <a:r>
              <a:rPr sz="2400" spc="-35" dirty="0">
                <a:latin typeface="Perpetua"/>
                <a:cs typeface="Perpetua"/>
              </a:rPr>
              <a:t>higher.</a:t>
            </a:r>
            <a:endParaRPr sz="2400">
              <a:latin typeface="Perpetua"/>
              <a:cs typeface="Perpetua"/>
            </a:endParaRPr>
          </a:p>
          <a:p>
            <a:pPr marL="286385" marR="16192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advantage </a:t>
            </a:r>
            <a:r>
              <a:rPr sz="2400" dirty="0">
                <a:latin typeface="Perpetua"/>
                <a:cs typeface="Perpetua"/>
              </a:rPr>
              <a:t>of this </a:t>
            </a:r>
            <a:r>
              <a:rPr sz="2400" spc="-5" dirty="0">
                <a:latin typeface="Perpetua"/>
                <a:cs typeface="Perpetua"/>
              </a:rPr>
              <a:t>hierarchy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5" dirty="0">
                <a:latin typeface="Perpetua"/>
                <a:cs typeface="Perpetua"/>
              </a:rPr>
              <a:t>response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20" dirty="0">
                <a:latin typeface="Perpetua"/>
                <a:cs typeface="Perpetua"/>
              </a:rPr>
              <a:t>events </a:t>
            </a:r>
            <a:r>
              <a:rPr sz="2400" spc="-5" dirty="0">
                <a:latin typeface="Perpetua"/>
                <a:cs typeface="Perpetua"/>
              </a:rPr>
              <a:t>from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resources </a:t>
            </a:r>
            <a:r>
              <a:rPr sz="2400" dirty="0">
                <a:latin typeface="Perpetua"/>
                <a:cs typeface="Perpetua"/>
              </a:rPr>
              <a:t>close to the end </a:t>
            </a:r>
            <a:r>
              <a:rPr sz="2400" spc="-10" dirty="0">
                <a:latin typeface="Perpetua"/>
                <a:cs typeface="Perpetua"/>
              </a:rPr>
              <a:t>device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fast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can </a:t>
            </a:r>
            <a:r>
              <a:rPr sz="2400" spc="-5" dirty="0">
                <a:latin typeface="Perpetua"/>
                <a:cs typeface="Perpetua"/>
              </a:rPr>
              <a:t>result </a:t>
            </a:r>
            <a:r>
              <a:rPr sz="2400" dirty="0">
                <a:latin typeface="Perpetua"/>
                <a:cs typeface="Perpetua"/>
              </a:rPr>
              <a:t>in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immediate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benefits,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while </a:t>
            </a:r>
            <a:r>
              <a:rPr sz="2400" spc="-5" dirty="0">
                <a:latin typeface="Perpetua"/>
                <a:cs typeface="Perpetua"/>
              </a:rPr>
              <a:t>still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having </a:t>
            </a:r>
            <a:r>
              <a:rPr sz="2400" dirty="0">
                <a:latin typeface="Perpetua"/>
                <a:cs typeface="Perpetua"/>
              </a:rPr>
              <a:t>deeper compute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resources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available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cloud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when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necessary.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87284" cy="327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43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is</a:t>
            </a:r>
            <a:r>
              <a:rPr sz="2600" spc="5" dirty="0">
                <a:latin typeface="Perpetua"/>
                <a:cs typeface="Perpetua"/>
              </a:rPr>
              <a:t> important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heterogeneity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devices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 means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heterogeneity </a:t>
            </a:r>
            <a:r>
              <a:rPr sz="2600" dirty="0">
                <a:latin typeface="Perpetua"/>
                <a:cs typeface="Perpetua"/>
              </a:rPr>
              <a:t>of edge </a:t>
            </a:r>
            <a:r>
              <a:rPr sz="2600" spc="-5" dirty="0">
                <a:latin typeface="Perpetua"/>
                <a:cs typeface="Perpetua"/>
              </a:rPr>
              <a:t>and fog computing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resources.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While </a:t>
            </a:r>
            <a:r>
              <a:rPr sz="2600" spc="-5" dirty="0">
                <a:latin typeface="Perpetua"/>
                <a:cs typeface="Perpetua"/>
              </a:rPr>
              <a:t>cloud resources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expected </a:t>
            </a:r>
            <a:r>
              <a:rPr sz="2600" dirty="0">
                <a:latin typeface="Perpetua"/>
                <a:cs typeface="Perpetua"/>
              </a:rPr>
              <a:t>to be </a:t>
            </a:r>
            <a:r>
              <a:rPr sz="2600" spc="-5" dirty="0">
                <a:latin typeface="Perpetua"/>
                <a:cs typeface="Perpetua"/>
              </a:rPr>
              <a:t>homogenous, </a:t>
            </a:r>
            <a:r>
              <a:rPr sz="2600" dirty="0">
                <a:latin typeface="Perpetua"/>
                <a:cs typeface="Perpetua"/>
              </a:rPr>
              <a:t>it is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fair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expect</a:t>
            </a:r>
            <a:r>
              <a:rPr sz="2600" spc="-10" dirty="0">
                <a:latin typeface="Perpetua"/>
                <a:cs typeface="Perpetua"/>
              </a:rPr>
              <a:t> 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many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cases both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edge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fog </a:t>
            </a:r>
            <a:r>
              <a:rPr sz="2600" spc="-5" dirty="0">
                <a:latin typeface="Perpetua"/>
                <a:cs typeface="Perpetua"/>
              </a:rPr>
              <a:t>resources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will use </a:t>
            </a:r>
            <a:r>
              <a:rPr sz="2600" spc="-5" dirty="0">
                <a:latin typeface="Perpetua"/>
                <a:cs typeface="Perpetua"/>
              </a:rPr>
              <a:t>different operating </a:t>
            </a:r>
            <a:r>
              <a:rPr sz="2600" dirty="0">
                <a:latin typeface="Perpetua"/>
                <a:cs typeface="Perpetua"/>
              </a:rPr>
              <a:t>systems,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" dirty="0">
                <a:latin typeface="Perpetua"/>
                <a:cs typeface="Perpetua"/>
              </a:rPr>
              <a:t>different </a:t>
            </a:r>
            <a:r>
              <a:rPr sz="2600" dirty="0">
                <a:latin typeface="Perpetua"/>
                <a:cs typeface="Perpetua"/>
              </a:rPr>
              <a:t>CPU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storage capabilities, and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" dirty="0">
                <a:latin typeface="Perpetua"/>
                <a:cs typeface="Perpetua"/>
              </a:rPr>
              <a:t>different </a:t>
            </a:r>
            <a:r>
              <a:rPr sz="2600" dirty="0">
                <a:latin typeface="Perpetua"/>
                <a:cs typeface="Perpetua"/>
              </a:rPr>
              <a:t>energy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consumption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profiles.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18375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730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time-sensitive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analyzed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edge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25" dirty="0">
                <a:latin typeface="Perpetua"/>
                <a:cs typeface="Perpetua"/>
              </a:rPr>
              <a:t>fog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closest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generating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data.</a:t>
            </a:r>
            <a:endParaRPr sz="2600">
              <a:latin typeface="Perpetua"/>
              <a:cs typeface="Perpetua"/>
            </a:endParaRPr>
          </a:p>
          <a:p>
            <a:pPr marL="286385" marR="2063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wait</a:t>
            </a:r>
            <a:r>
              <a:rPr sz="2600" spc="-5" dirty="0">
                <a:latin typeface="Perpetua"/>
                <a:cs typeface="Perpetua"/>
              </a:rPr>
              <a:t> seconds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minutes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5" dirty="0">
                <a:latin typeface="Perpetua"/>
                <a:cs typeface="Perpetua"/>
              </a:rPr>
              <a:t>passed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along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 aggregation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analysis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action.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Data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less time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sensitive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sent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cloud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historical </a:t>
            </a:r>
            <a:r>
              <a:rPr sz="2600" spc="-10" dirty="0">
                <a:latin typeface="Perpetua"/>
                <a:cs typeface="Perpetua"/>
              </a:rPr>
              <a:t>analysis,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big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analytics,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long-term </a:t>
            </a:r>
            <a:r>
              <a:rPr sz="2600" spc="-5" dirty="0">
                <a:latin typeface="Perpetua"/>
                <a:cs typeface="Perpetua"/>
              </a:rPr>
              <a:t>storage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594600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5" dirty="0">
                <a:latin typeface="Perpetua"/>
                <a:cs typeface="Perpetua"/>
              </a:rPr>
              <a:t>summary,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when </a:t>
            </a:r>
            <a:r>
              <a:rPr sz="2400" spc="-5" dirty="0">
                <a:latin typeface="Perpetua"/>
                <a:cs typeface="Perpetua"/>
              </a:rPr>
              <a:t>architecting an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IoT</a:t>
            </a:r>
            <a:r>
              <a:rPr sz="2400" spc="-5" dirty="0">
                <a:latin typeface="Perpetua"/>
                <a:cs typeface="Perpetua"/>
              </a:rPr>
              <a:t> network, you </a:t>
            </a:r>
            <a:r>
              <a:rPr sz="2400" dirty="0">
                <a:latin typeface="Perpetua"/>
                <a:cs typeface="Perpetua"/>
              </a:rPr>
              <a:t>should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595"/>
              </a:lnSpc>
            </a:pPr>
            <a:r>
              <a:rPr sz="2400" dirty="0">
                <a:latin typeface="Perpetua"/>
                <a:cs typeface="Perpetua"/>
              </a:rPr>
              <a:t>consider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amount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</a:t>
            </a:r>
            <a:r>
              <a:rPr sz="2400" spc="-5" dirty="0">
                <a:latin typeface="Perpetua"/>
                <a:cs typeface="Perpetua"/>
              </a:rPr>
              <a:t> to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analyzed 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time </a:t>
            </a:r>
            <a:r>
              <a:rPr sz="2400" dirty="0">
                <a:latin typeface="Perpetua"/>
                <a:cs typeface="Perpetua"/>
              </a:rPr>
              <a:t>sensitivity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40"/>
              </a:lnSpc>
            </a:pPr>
            <a:r>
              <a:rPr sz="2400" dirty="0">
                <a:latin typeface="Perpetua"/>
                <a:cs typeface="Perpetua"/>
              </a:rPr>
              <a:t>of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data.</a:t>
            </a:r>
            <a:endParaRPr sz="2400">
              <a:latin typeface="Perpetua"/>
              <a:cs typeface="Perpetua"/>
            </a:endParaRPr>
          </a:p>
          <a:p>
            <a:pPr marL="286385" marR="29718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Understanding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factors</a:t>
            </a:r>
            <a:r>
              <a:rPr sz="2400" spc="-5" dirty="0">
                <a:latin typeface="Perpetua"/>
                <a:cs typeface="Perpetua"/>
              </a:rPr>
              <a:t> will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help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you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decide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whether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cloud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computing is enough or </a:t>
            </a:r>
            <a:r>
              <a:rPr sz="2400" spc="-5" dirty="0">
                <a:latin typeface="Perpetua"/>
                <a:cs typeface="Perpetua"/>
              </a:rPr>
              <a:t>whether </a:t>
            </a:r>
            <a:r>
              <a:rPr sz="2400" dirty="0">
                <a:latin typeface="Perpetua"/>
                <a:cs typeface="Perpetua"/>
              </a:rPr>
              <a:t>edge or fog computing would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improve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your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system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efficiency.</a:t>
            </a:r>
            <a:endParaRPr sz="2400">
              <a:latin typeface="Perpetua"/>
              <a:cs typeface="Perpetua"/>
            </a:endParaRPr>
          </a:p>
          <a:p>
            <a:pPr marL="286385" marR="32639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Fog computing </a:t>
            </a:r>
            <a:r>
              <a:rPr sz="2400" spc="-5" dirty="0">
                <a:latin typeface="Perpetua"/>
                <a:cs typeface="Perpetua"/>
              </a:rPr>
              <a:t>accelerates awareness and response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events </a:t>
            </a:r>
            <a:r>
              <a:rPr sz="2400" dirty="0">
                <a:latin typeface="Perpetua"/>
                <a:cs typeface="Perpetua"/>
              </a:rPr>
              <a:t>by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eliminating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round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trip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to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cloud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analysis</a:t>
            </a:r>
            <a:endParaRPr sz="2400">
              <a:latin typeface="Perpetua"/>
              <a:cs typeface="Perpetua"/>
            </a:endParaRPr>
          </a:p>
          <a:p>
            <a:pPr marL="286385" marR="47879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avoids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need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 costly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bandwidth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additions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offloading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gigabytes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5" dirty="0">
                <a:latin typeface="Perpetua"/>
                <a:cs typeface="Perpetua"/>
              </a:rPr>
              <a:t>network </a:t>
            </a:r>
            <a:r>
              <a:rPr sz="2400" dirty="0">
                <a:latin typeface="Perpetua"/>
                <a:cs typeface="Perpetua"/>
              </a:rPr>
              <a:t>traffic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from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core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network.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7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also protects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sensitive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IoT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 </a:t>
            </a:r>
            <a:r>
              <a:rPr sz="2400" spc="-5" dirty="0">
                <a:latin typeface="Perpetua"/>
                <a:cs typeface="Perpetua"/>
              </a:rPr>
              <a:t>analyzing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 inside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company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walls.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99984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-5" dirty="0">
                <a:latin typeface="Perpetua"/>
                <a:cs typeface="Perpetua"/>
              </a:rPr>
              <a:t>objects and </a:t>
            </a:r>
            <a:r>
              <a:rPr sz="2600" dirty="0">
                <a:latin typeface="Perpetua"/>
                <a:cs typeface="Perpetua"/>
              </a:rPr>
              <a:t>machines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sensed </a:t>
            </a:r>
            <a:r>
              <a:rPr sz="2600" spc="-5" dirty="0">
                <a:latin typeface="Perpetua"/>
                <a:cs typeface="Perpetua"/>
              </a:rPr>
              <a:t>and controlled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remotely </a:t>
            </a:r>
            <a:r>
              <a:rPr sz="2600" spc="-5" dirty="0">
                <a:latin typeface="Perpetua"/>
                <a:cs typeface="Perpetua"/>
              </a:rPr>
              <a:t>across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tighter </a:t>
            </a:r>
            <a:r>
              <a:rPr sz="2600" dirty="0">
                <a:latin typeface="Perpetua"/>
                <a:cs typeface="Perpetua"/>
              </a:rPr>
              <a:t>integration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8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physical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world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computers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enabled.</a:t>
            </a:r>
            <a:endParaRPr sz="2600">
              <a:latin typeface="Perpetua"/>
              <a:cs typeface="Perpetua"/>
            </a:endParaRPr>
          </a:p>
          <a:p>
            <a:pPr marL="286385" marR="67310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20" dirty="0">
                <a:latin typeface="Perpetua"/>
                <a:cs typeface="Perpetua"/>
              </a:rPr>
              <a:t>allows </a:t>
            </a:r>
            <a:r>
              <a:rPr sz="2600" dirty="0">
                <a:latin typeface="Perpetua"/>
                <a:cs typeface="Perpetua"/>
              </a:rPr>
              <a:t>for </a:t>
            </a:r>
            <a:r>
              <a:rPr sz="2600" spc="-15" dirty="0">
                <a:latin typeface="Perpetua"/>
                <a:cs typeface="Perpetua"/>
              </a:rPr>
              <a:t>improvements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10" dirty="0">
                <a:latin typeface="Perpetua"/>
                <a:cs typeface="Perpetua"/>
              </a:rPr>
              <a:t>areas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60" dirty="0">
                <a:latin typeface="Perpetua"/>
                <a:cs typeface="Perpetua"/>
              </a:rPr>
              <a:t>efficiency,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accuracy, </a:t>
            </a:r>
            <a:r>
              <a:rPr sz="2600" spc="-10" dirty="0">
                <a:latin typeface="Perpetua"/>
                <a:cs typeface="Perpetua"/>
              </a:rPr>
              <a:t>automation,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enablement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5" dirty="0">
                <a:latin typeface="Perpetua"/>
                <a:cs typeface="Perpetua"/>
              </a:rPr>
              <a:t>advanced 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46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GENESIS</a:t>
            </a:r>
            <a:r>
              <a:rPr spc="-70" dirty="0"/>
              <a:t> </a:t>
            </a:r>
            <a:r>
              <a:rPr spc="-30" dirty="0"/>
              <a:t>OF</a:t>
            </a:r>
            <a:r>
              <a:rPr spc="-35" dirty="0"/>
              <a:t> </a:t>
            </a:r>
            <a:r>
              <a:rPr spc="-7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4380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age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dirty="0">
                <a:latin typeface="Perpetua"/>
                <a:cs typeface="Perpetua"/>
              </a:rPr>
              <a:t> said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started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75" dirty="0">
                <a:latin typeface="Perpetua"/>
                <a:cs typeface="Perpetua"/>
              </a:rPr>
              <a:t>years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2008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2009</a:t>
            </a:r>
            <a:endParaRPr sz="2600">
              <a:latin typeface="Perpetua"/>
              <a:cs typeface="Perpetua"/>
            </a:endParaRPr>
          </a:p>
          <a:p>
            <a:pPr marL="286385" marR="1828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person </a:t>
            </a:r>
            <a:r>
              <a:rPr sz="2600" spc="-5" dirty="0">
                <a:latin typeface="Perpetua"/>
                <a:cs typeface="Perpetua"/>
              </a:rPr>
              <a:t>credited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10" dirty="0">
                <a:latin typeface="Perpetua"/>
                <a:cs typeface="Perpetua"/>
              </a:rPr>
              <a:t>creation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15" dirty="0">
                <a:latin typeface="Perpetua"/>
                <a:cs typeface="Perpetua"/>
              </a:rPr>
              <a:t>term </a:t>
            </a:r>
            <a:r>
              <a:rPr sz="2600" spc="-35" dirty="0">
                <a:latin typeface="Perpetua"/>
                <a:cs typeface="Perpetua"/>
              </a:rPr>
              <a:t>“Internet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3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s”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K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vin</a:t>
            </a:r>
            <a:r>
              <a:rPr sz="2600" spc="-2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Ashto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3327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While </a:t>
            </a:r>
            <a:r>
              <a:rPr sz="2600" spc="-15" dirty="0">
                <a:latin typeface="Perpetua"/>
                <a:cs typeface="Perpetua"/>
              </a:rPr>
              <a:t>working </a:t>
            </a:r>
            <a:r>
              <a:rPr sz="2600" dirty="0">
                <a:latin typeface="Perpetua"/>
                <a:cs typeface="Perpetua"/>
              </a:rPr>
              <a:t>for </a:t>
            </a:r>
            <a:r>
              <a:rPr sz="2600" spc="-5" dirty="0">
                <a:latin typeface="Perpetua"/>
                <a:cs typeface="Perpetua"/>
              </a:rPr>
              <a:t>Procter </a:t>
            </a:r>
            <a:r>
              <a:rPr sz="2600" dirty="0">
                <a:latin typeface="Perpetua"/>
                <a:cs typeface="Perpetua"/>
              </a:rPr>
              <a:t>&amp; </a:t>
            </a:r>
            <a:r>
              <a:rPr sz="2600" spc="-10" dirty="0">
                <a:latin typeface="Perpetua"/>
                <a:cs typeface="Perpetua"/>
              </a:rPr>
              <a:t>Gamble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1999, </a:t>
            </a:r>
            <a:r>
              <a:rPr sz="2600" spc="-180" dirty="0">
                <a:latin typeface="Perpetua"/>
                <a:cs typeface="Perpetua"/>
              </a:rPr>
              <a:t>Kevin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 this phrase to </a:t>
            </a:r>
            <a:r>
              <a:rPr sz="2600" spc="-5" dirty="0">
                <a:latin typeface="Perpetua"/>
                <a:cs typeface="Perpetua"/>
              </a:rPr>
              <a:t>explain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new </a:t>
            </a:r>
            <a:r>
              <a:rPr sz="2600" spc="-5" dirty="0">
                <a:latin typeface="Perpetua"/>
                <a:cs typeface="Perpetua"/>
              </a:rPr>
              <a:t>idea </a:t>
            </a:r>
            <a:r>
              <a:rPr sz="2600" spc="-10" dirty="0">
                <a:latin typeface="Perpetua"/>
                <a:cs typeface="Perpetua"/>
              </a:rPr>
              <a:t>related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linking </a:t>
            </a:r>
            <a:r>
              <a:rPr sz="2600" dirty="0">
                <a:latin typeface="Perpetua"/>
                <a:cs typeface="Perpetua"/>
              </a:rPr>
              <a:t> the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35" dirty="0">
                <a:latin typeface="Perpetua"/>
                <a:cs typeface="Perpetua"/>
              </a:rPr>
              <a:t>company’s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supply </a:t>
            </a:r>
            <a:r>
              <a:rPr sz="2600" spc="5" dirty="0">
                <a:latin typeface="Perpetua"/>
                <a:cs typeface="Perpetua"/>
              </a:rPr>
              <a:t>chain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Internet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211059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“In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twentieth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century,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computers</a:t>
            </a:r>
            <a:r>
              <a:rPr sz="2600" dirty="0">
                <a:latin typeface="Perpetua"/>
                <a:cs typeface="Perpetua"/>
              </a:rPr>
              <a:t> were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brains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without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senses—they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knew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what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told</a:t>
            </a:r>
            <a:r>
              <a:rPr sz="2600" dirty="0">
                <a:latin typeface="Perpetua"/>
                <a:cs typeface="Perpetua"/>
              </a:rPr>
              <a:t> them.”</a:t>
            </a:r>
            <a:endParaRPr sz="2600">
              <a:latin typeface="Perpetua"/>
              <a:cs typeface="Perpetua"/>
            </a:endParaRPr>
          </a:p>
          <a:p>
            <a:pPr marL="286385" marR="90296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Computers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depended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humans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input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20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knowledge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typing,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bar </a:t>
            </a:r>
            <a:r>
              <a:rPr sz="2600" spc="-5" dirty="0">
                <a:latin typeface="Perpetua"/>
                <a:cs typeface="Perpetua"/>
              </a:rPr>
              <a:t>codes,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 </a:t>
            </a:r>
            <a:r>
              <a:rPr sz="2600" spc="-5" dirty="0">
                <a:latin typeface="Perpetua"/>
                <a:cs typeface="Perpetua"/>
              </a:rPr>
              <a:t>on.</a:t>
            </a:r>
            <a:endParaRPr sz="2600">
              <a:latin typeface="Perpetua"/>
              <a:cs typeface="Perpetua"/>
            </a:endParaRPr>
          </a:p>
          <a:p>
            <a:pPr marL="286385" marR="177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changing </a:t>
            </a:r>
            <a:r>
              <a:rPr sz="2600" dirty="0">
                <a:latin typeface="Perpetua"/>
                <a:cs typeface="Perpetua"/>
              </a:rPr>
              <a:t>this paradigm;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twenty-first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century,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computers are </a:t>
            </a:r>
            <a:r>
              <a:rPr sz="2600" dirty="0">
                <a:latin typeface="Perpetua"/>
                <a:cs typeface="Perpetua"/>
              </a:rPr>
              <a:t>sensing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themselves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15327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evolution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Internet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categorized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0" dirty="0">
                <a:latin typeface="Perpetua"/>
                <a:cs typeface="Perpetua"/>
              </a:rPr>
              <a:t>four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phases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858000" cy="36135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7924800" cy="5867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2582"/>
            <a:ext cx="7463790" cy="4506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first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phase,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Connectivity,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began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mid-1990s</a:t>
            </a:r>
            <a:endParaRPr sz="24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beginning,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email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getting</a:t>
            </a:r>
            <a:r>
              <a:rPr sz="2400" dirty="0">
                <a:latin typeface="Perpetua"/>
                <a:cs typeface="Perpetua"/>
              </a:rPr>
              <a:t> 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Internet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were</a:t>
            </a:r>
            <a:r>
              <a:rPr sz="2400" spc="5" dirty="0">
                <a:latin typeface="Perpetua"/>
                <a:cs typeface="Perpetua"/>
              </a:rPr>
              <a:t> luxuries</a:t>
            </a:r>
            <a:endParaRPr sz="2400">
              <a:latin typeface="Perpetua"/>
              <a:cs typeface="Perpetua"/>
            </a:endParaRPr>
          </a:p>
          <a:p>
            <a:pPr marL="28638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universities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corporations.</a:t>
            </a:r>
            <a:endParaRPr sz="24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Getting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average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person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online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involved</a:t>
            </a:r>
            <a:r>
              <a:rPr sz="2400" dirty="0">
                <a:latin typeface="Perpetua"/>
                <a:cs typeface="Perpetua"/>
              </a:rPr>
              <a:t> dial-up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modems</a:t>
            </a:r>
            <a:endParaRPr sz="2400">
              <a:latin typeface="Perpetua"/>
              <a:cs typeface="Perpetua"/>
            </a:endParaRPr>
          </a:p>
          <a:p>
            <a:pPr marL="286385" marR="22161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Even </a:t>
            </a:r>
            <a:r>
              <a:rPr sz="2400" dirty="0">
                <a:latin typeface="Perpetua"/>
                <a:cs typeface="Perpetua"/>
              </a:rPr>
              <a:t>though </a:t>
            </a:r>
            <a:r>
              <a:rPr sz="2400" spc="-5" dirty="0">
                <a:latin typeface="Perpetua"/>
                <a:cs typeface="Perpetua"/>
              </a:rPr>
              <a:t>connectivity and its </a:t>
            </a:r>
            <a:r>
              <a:rPr sz="2400" dirty="0">
                <a:latin typeface="Perpetua"/>
                <a:cs typeface="Perpetua"/>
              </a:rPr>
              <a:t>speed continued to </a:t>
            </a:r>
            <a:r>
              <a:rPr sz="2400" spc="-25" dirty="0">
                <a:latin typeface="Perpetua"/>
                <a:cs typeface="Perpetua"/>
              </a:rPr>
              <a:t>improve, </a:t>
            </a:r>
            <a:r>
              <a:rPr sz="2400" spc="-300" dirty="0">
                <a:latin typeface="Perpetua"/>
                <a:cs typeface="Perpetua"/>
              </a:rPr>
              <a:t>a </a:t>
            </a:r>
            <a:r>
              <a:rPr sz="2400" spc="-29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saturation </a:t>
            </a:r>
            <a:r>
              <a:rPr sz="2400" dirty="0">
                <a:latin typeface="Perpetua"/>
                <a:cs typeface="Perpetua"/>
              </a:rPr>
              <a:t>point </a:t>
            </a:r>
            <a:r>
              <a:rPr sz="2400" spc="-15" dirty="0">
                <a:latin typeface="Perpetua"/>
                <a:cs typeface="Perpetua"/>
              </a:rPr>
              <a:t>was </a:t>
            </a:r>
            <a:r>
              <a:rPr sz="2400" dirty="0">
                <a:latin typeface="Perpetua"/>
                <a:cs typeface="Perpetua"/>
              </a:rPr>
              <a:t>reached </a:t>
            </a:r>
            <a:r>
              <a:rPr sz="2400" spc="-5" dirty="0">
                <a:latin typeface="Perpetua"/>
                <a:cs typeface="Perpetua"/>
              </a:rPr>
              <a:t>where </a:t>
            </a:r>
            <a:r>
              <a:rPr sz="2400" dirty="0">
                <a:latin typeface="Perpetua"/>
                <a:cs typeface="Perpetua"/>
              </a:rPr>
              <a:t>connectivity </a:t>
            </a:r>
            <a:r>
              <a:rPr sz="2400" spc="-15" dirty="0">
                <a:latin typeface="Perpetua"/>
                <a:cs typeface="Perpetua"/>
              </a:rPr>
              <a:t>was </a:t>
            </a:r>
            <a:r>
              <a:rPr sz="2400" dirty="0">
                <a:latin typeface="Perpetua"/>
                <a:cs typeface="Perpetua"/>
              </a:rPr>
              <a:t>no </a:t>
            </a:r>
            <a:r>
              <a:rPr sz="2400" spc="-5" dirty="0">
                <a:latin typeface="Perpetua"/>
                <a:cs typeface="Perpetua"/>
              </a:rPr>
              <a:t>longer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major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challenge.</a:t>
            </a:r>
            <a:endParaRPr sz="2400">
              <a:latin typeface="Perpetua"/>
              <a:cs typeface="Perpetua"/>
            </a:endParaRPr>
          </a:p>
          <a:p>
            <a:pPr marL="286385" marR="15811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focus </a:t>
            </a:r>
            <a:r>
              <a:rPr sz="2400" spc="-15" dirty="0">
                <a:latin typeface="Perpetua"/>
                <a:cs typeface="Perpetua"/>
              </a:rPr>
              <a:t>was </a:t>
            </a:r>
            <a:r>
              <a:rPr sz="2400" spc="-25" dirty="0">
                <a:latin typeface="Perpetua"/>
                <a:cs typeface="Perpetua"/>
              </a:rPr>
              <a:t>now </a:t>
            </a:r>
            <a:r>
              <a:rPr sz="2400" dirty="0">
                <a:latin typeface="Perpetua"/>
                <a:cs typeface="Perpetua"/>
              </a:rPr>
              <a:t>on </a:t>
            </a:r>
            <a:r>
              <a:rPr sz="2400" spc="-10" dirty="0">
                <a:latin typeface="Perpetua"/>
                <a:cs typeface="Perpetua"/>
              </a:rPr>
              <a:t>leveraging </a:t>
            </a:r>
            <a:r>
              <a:rPr sz="2400" dirty="0">
                <a:latin typeface="Perpetua"/>
                <a:cs typeface="Perpetua"/>
              </a:rPr>
              <a:t>connectivity for efficiency </a:t>
            </a:r>
            <a:r>
              <a:rPr sz="2400" spc="-105" dirty="0">
                <a:latin typeface="Perpetua"/>
                <a:cs typeface="Perpetua"/>
              </a:rPr>
              <a:t>and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profit.</a:t>
            </a:r>
            <a:endParaRPr sz="24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 inflection point </a:t>
            </a:r>
            <a:r>
              <a:rPr sz="2400" spc="-10" dirty="0">
                <a:latin typeface="Perpetua"/>
                <a:cs typeface="Perpetua"/>
              </a:rPr>
              <a:t>marked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beginning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dirty="0">
                <a:latin typeface="Perpetua"/>
                <a:cs typeface="Perpetua"/>
              </a:rPr>
              <a:t>second phase </a:t>
            </a:r>
            <a:r>
              <a:rPr sz="2400" spc="-150" dirty="0">
                <a:latin typeface="Perpetua"/>
                <a:cs typeface="Perpetua"/>
              </a:rPr>
              <a:t>of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Internet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evolution,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called 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Economy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4220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4511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With the Networked </a:t>
            </a:r>
            <a:r>
              <a:rPr sz="2600" spc="-5" dirty="0">
                <a:latin typeface="Perpetua"/>
                <a:cs typeface="Perpetua"/>
              </a:rPr>
              <a:t>Economy, e-commerce and </a:t>
            </a:r>
            <a:r>
              <a:rPr sz="2600" spc="-45" dirty="0">
                <a:latin typeface="Perpetua"/>
                <a:cs typeface="Perpetua"/>
              </a:rPr>
              <a:t>digitally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supply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chains </a:t>
            </a:r>
            <a:r>
              <a:rPr sz="2600" spc="-5" dirty="0">
                <a:latin typeface="Perpetua"/>
                <a:cs typeface="Perpetua"/>
              </a:rPr>
              <a:t>became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rage</a:t>
            </a:r>
            <a:endParaRPr sz="2600">
              <a:latin typeface="Perpetua"/>
              <a:cs typeface="Perpetua"/>
            </a:endParaRPr>
          </a:p>
          <a:p>
            <a:pPr marL="286385" marR="60769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Vendors and suppliers became closely </a:t>
            </a:r>
            <a:r>
              <a:rPr sz="2600" dirty="0">
                <a:latin typeface="Perpetua"/>
                <a:cs typeface="Perpetua"/>
              </a:rPr>
              <a:t>interlinked with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producers, and online </a:t>
            </a:r>
            <a:r>
              <a:rPr sz="2600" dirty="0">
                <a:latin typeface="Perpetua"/>
                <a:cs typeface="Perpetua"/>
              </a:rPr>
              <a:t>shopping experienced </a:t>
            </a:r>
            <a:r>
              <a:rPr sz="2600" spc="-5" dirty="0">
                <a:latin typeface="Perpetua"/>
                <a:cs typeface="Perpetua"/>
              </a:rPr>
              <a:t>incredible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growth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economy</a:t>
            </a:r>
            <a:r>
              <a:rPr sz="2600" dirty="0">
                <a:latin typeface="Perpetua"/>
                <a:cs typeface="Perpetua"/>
              </a:rPr>
              <a:t> itself </a:t>
            </a:r>
            <a:r>
              <a:rPr sz="2600" spc="-5" dirty="0">
                <a:latin typeface="Perpetua"/>
                <a:cs typeface="Perpetua"/>
              </a:rPr>
              <a:t>became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more digitally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intertwined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endParaRPr sz="2600">
              <a:latin typeface="Perpetua"/>
              <a:cs typeface="Perpetua"/>
            </a:endParaRPr>
          </a:p>
          <a:p>
            <a:pPr marL="286385" marR="5080" algn="just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suppliers, </a:t>
            </a:r>
            <a:r>
              <a:rPr sz="2600" spc="-5" dirty="0">
                <a:latin typeface="Perpetua"/>
                <a:cs typeface="Perpetua"/>
              </a:rPr>
              <a:t>vendors, and consumers all became more directly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50784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“T</a:t>
            </a:r>
            <a:r>
              <a:rPr sz="2600" b="1" spc="-10" dirty="0">
                <a:latin typeface="Perpetua"/>
                <a:cs typeface="Perpetua"/>
              </a:rPr>
              <a:t>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5" dirty="0">
                <a:latin typeface="Perpetua"/>
                <a:cs typeface="Perpetua"/>
              </a:rPr>
              <a:t> Inte</a:t>
            </a:r>
            <a:r>
              <a:rPr sz="2600" b="1" spc="7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net 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f</a:t>
            </a:r>
            <a:r>
              <a:rPr sz="2600" b="1" spc="-3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Th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ngs </a:t>
            </a:r>
            <a:r>
              <a:rPr sz="2600" b="1" spc="5" dirty="0">
                <a:latin typeface="Perpetua"/>
                <a:cs typeface="Perpetua"/>
              </a:rPr>
              <a:t>(</a:t>
            </a:r>
            <a:r>
              <a:rPr sz="2600" b="1" spc="-5" dirty="0">
                <a:latin typeface="Perpetua"/>
                <a:cs typeface="Perpetua"/>
              </a:rPr>
              <a:t>Io</a:t>
            </a:r>
            <a:r>
              <a:rPr sz="2600" b="1" dirty="0">
                <a:latin typeface="Perpetua"/>
                <a:cs typeface="Perpetua"/>
              </a:rPr>
              <a:t>T)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 a </a:t>
            </a:r>
            <a:r>
              <a:rPr sz="2600" b="1" spc="-15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yst</a:t>
            </a:r>
            <a:r>
              <a:rPr sz="2600" b="1" spc="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m of  interrelated </a:t>
            </a:r>
            <a:r>
              <a:rPr sz="2600" b="1" spc="-5" dirty="0">
                <a:latin typeface="Perpetua"/>
                <a:cs typeface="Perpetua"/>
              </a:rPr>
              <a:t>computing devices, </a:t>
            </a:r>
            <a:r>
              <a:rPr sz="2600" b="1" dirty="0">
                <a:latin typeface="Perpetua"/>
                <a:cs typeface="Perpetua"/>
              </a:rPr>
              <a:t>mechanical </a:t>
            </a:r>
            <a:r>
              <a:rPr sz="2600" b="1" spc="-5" dirty="0">
                <a:latin typeface="Perpetua"/>
                <a:cs typeface="Perpetua"/>
              </a:rPr>
              <a:t>and 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digital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machines,</a:t>
            </a:r>
            <a:r>
              <a:rPr sz="2600" b="1" spc="-10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objects,</a:t>
            </a:r>
            <a:r>
              <a:rPr sz="2600" b="1" spc="-1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animals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or</a:t>
            </a:r>
            <a:r>
              <a:rPr sz="2600" b="1" spc="-5" dirty="0">
                <a:latin typeface="Perpetua"/>
                <a:cs typeface="Perpetua"/>
              </a:rPr>
              <a:t> people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that</a:t>
            </a:r>
            <a:r>
              <a:rPr sz="2600" b="1" spc="-5" dirty="0">
                <a:latin typeface="Perpetua"/>
                <a:cs typeface="Perpetua"/>
              </a:rPr>
              <a:t> are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provided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with </a:t>
            </a:r>
            <a:r>
              <a:rPr sz="2600" b="1" spc="-5" dirty="0">
                <a:latin typeface="Perpetua"/>
                <a:cs typeface="Perpetua"/>
              </a:rPr>
              <a:t>unique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identifiers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5" dirty="0">
                <a:latin typeface="Perpetua"/>
                <a:cs typeface="Perpetua"/>
              </a:rPr>
              <a:t> the </a:t>
            </a:r>
            <a:r>
              <a:rPr sz="2600" b="1" spc="-10" dirty="0">
                <a:latin typeface="Perpetua"/>
                <a:cs typeface="Perpetua"/>
              </a:rPr>
              <a:t>ability</a:t>
            </a:r>
            <a:r>
              <a:rPr sz="2600" b="1" spc="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to 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transfer </a:t>
            </a:r>
            <a:r>
              <a:rPr sz="2600" b="1" spc="-10" dirty="0">
                <a:latin typeface="Perpetua"/>
                <a:cs typeface="Perpetua"/>
              </a:rPr>
              <a:t>data </a:t>
            </a:r>
            <a:r>
              <a:rPr sz="2600" b="1" spc="-30" dirty="0">
                <a:latin typeface="Perpetua"/>
                <a:cs typeface="Perpetua"/>
              </a:rPr>
              <a:t>over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10" dirty="0">
                <a:latin typeface="Perpetua"/>
                <a:cs typeface="Perpetua"/>
              </a:rPr>
              <a:t>network </a:t>
            </a:r>
            <a:r>
              <a:rPr sz="2600" b="1" dirty="0">
                <a:latin typeface="Perpetua"/>
                <a:cs typeface="Perpetua"/>
              </a:rPr>
              <a:t>without </a:t>
            </a:r>
            <a:r>
              <a:rPr sz="2600" b="1" spc="5" dirty="0">
                <a:latin typeface="Perpetua"/>
                <a:cs typeface="Perpetua"/>
              </a:rPr>
              <a:t>requiring 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human-to-human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or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human-to-computer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b="1" spc="-25" dirty="0">
                <a:latin typeface="Perpetua"/>
                <a:cs typeface="Perpetua"/>
              </a:rPr>
              <a:t>interaction.”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89520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517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third </a:t>
            </a:r>
            <a:r>
              <a:rPr sz="2600" spc="-10" dirty="0">
                <a:latin typeface="Perpetua"/>
                <a:cs typeface="Perpetua"/>
              </a:rPr>
              <a:t>phase, </a:t>
            </a:r>
            <a:r>
              <a:rPr sz="2600" dirty="0">
                <a:latin typeface="Perpetua"/>
                <a:cs typeface="Perpetua"/>
              </a:rPr>
              <a:t>Immersive Experiences, is </a:t>
            </a:r>
            <a:r>
              <a:rPr sz="2600" spc="5" dirty="0">
                <a:latin typeface="Perpetua"/>
                <a:cs typeface="Perpetua"/>
              </a:rPr>
              <a:t>characterized </a:t>
            </a:r>
            <a:r>
              <a:rPr sz="2600" spc="-210" dirty="0">
                <a:latin typeface="Perpetua"/>
                <a:cs typeface="Perpetua"/>
              </a:rPr>
              <a:t>by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emergence of </a:t>
            </a:r>
            <a:r>
              <a:rPr sz="2600" spc="-5" dirty="0">
                <a:latin typeface="Perpetua"/>
                <a:cs typeface="Perpetua"/>
              </a:rPr>
              <a:t>social media, collaboration, and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widespread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mobility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variety of </a:t>
            </a:r>
            <a:r>
              <a:rPr sz="2600" spc="-10" dirty="0">
                <a:latin typeface="Perpetua"/>
                <a:cs typeface="Perpetua"/>
              </a:rPr>
              <a:t>devices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Connectivity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25" dirty="0">
                <a:latin typeface="Perpetua"/>
                <a:cs typeface="Perpetua"/>
              </a:rPr>
              <a:t>now </a:t>
            </a:r>
            <a:r>
              <a:rPr sz="2600" spc="-10" dirty="0">
                <a:latin typeface="Perpetua"/>
                <a:cs typeface="Perpetua"/>
              </a:rPr>
              <a:t>pervasive, </a:t>
            </a:r>
            <a:r>
              <a:rPr sz="2600" dirty="0">
                <a:latin typeface="Perpetua"/>
                <a:cs typeface="Perpetua"/>
              </a:rPr>
              <a:t>using </a:t>
            </a:r>
            <a:r>
              <a:rPr sz="2600" spc="-5" dirty="0">
                <a:latin typeface="Perpetua"/>
                <a:cs typeface="Perpetua"/>
              </a:rPr>
              <a:t>multiple </a:t>
            </a:r>
            <a:r>
              <a:rPr sz="2600" dirty="0">
                <a:latin typeface="Perpetua"/>
                <a:cs typeface="Perpetua"/>
              </a:rPr>
              <a:t>platforms </a:t>
            </a:r>
            <a:r>
              <a:rPr sz="2600" spc="-95" dirty="0">
                <a:latin typeface="Perpetua"/>
                <a:cs typeface="Perpetua"/>
              </a:rPr>
              <a:t>from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mobile phones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tablets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laptops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desktop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computers.</a:t>
            </a:r>
            <a:endParaRPr sz="2600">
              <a:latin typeface="Perpetua"/>
              <a:cs typeface="Perpetua"/>
            </a:endParaRPr>
          </a:p>
          <a:p>
            <a:pPr marL="286385" marR="30670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pervasive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turn </a:t>
            </a:r>
            <a:r>
              <a:rPr sz="2600" spc="-10" dirty="0">
                <a:latin typeface="Perpetua"/>
                <a:cs typeface="Perpetua"/>
              </a:rPr>
              <a:t>enables </a:t>
            </a:r>
            <a:r>
              <a:rPr sz="2600" spc="-35" dirty="0">
                <a:latin typeface="Perpetua"/>
                <a:cs typeface="Perpetua"/>
              </a:rPr>
              <a:t>communication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collaboration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25" dirty="0">
                <a:latin typeface="Perpetua"/>
                <a:cs typeface="Perpetua"/>
              </a:rPr>
              <a:t>well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social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media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across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 </a:t>
            </a:r>
            <a:r>
              <a:rPr sz="2600" dirty="0">
                <a:latin typeface="Perpetua"/>
                <a:cs typeface="Perpetua"/>
              </a:rPr>
              <a:t> channels,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via email,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texting,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voice,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video.</a:t>
            </a:r>
            <a:endParaRPr sz="2600">
              <a:latin typeface="Perpetua"/>
              <a:cs typeface="Perpetua"/>
            </a:endParaRPr>
          </a:p>
          <a:p>
            <a:pPr marL="286385" marR="80073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essence, </a:t>
            </a:r>
            <a:r>
              <a:rPr sz="2600" spc="5" dirty="0">
                <a:latin typeface="Perpetua"/>
                <a:cs typeface="Perpetua"/>
              </a:rPr>
              <a:t>person-to-person </a:t>
            </a:r>
            <a:r>
              <a:rPr sz="2600" spc="-5" dirty="0">
                <a:latin typeface="Perpetua"/>
                <a:cs typeface="Perpetua"/>
              </a:rPr>
              <a:t>interactions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5" dirty="0">
                <a:latin typeface="Perpetua"/>
                <a:cs typeface="Perpetua"/>
              </a:rPr>
              <a:t>become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digitized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5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IOT</a:t>
            </a:r>
            <a:r>
              <a:rPr spc="-55" dirty="0"/>
              <a:t> </a:t>
            </a:r>
            <a:r>
              <a:rPr spc="-90" dirty="0"/>
              <a:t>AND</a:t>
            </a:r>
            <a:r>
              <a:rPr spc="-60" dirty="0"/>
              <a:t> </a:t>
            </a:r>
            <a:r>
              <a:rPr spc="-50" dirty="0"/>
              <a:t>DIGITIZATION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57770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58051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i="1" dirty="0">
                <a:latin typeface="Perpetua"/>
                <a:cs typeface="Perpetua"/>
              </a:rPr>
              <a:t>IoT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i="1" spc="-5" dirty="0">
                <a:latin typeface="Perpetua"/>
                <a:cs typeface="Perpetua"/>
              </a:rPr>
              <a:t>digitization</a:t>
            </a:r>
            <a:r>
              <a:rPr sz="2600" i="1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terms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409" dirty="0">
                <a:latin typeface="Perpetua"/>
                <a:cs typeface="Perpetua"/>
              </a:rPr>
              <a:t>often </a:t>
            </a:r>
            <a:r>
              <a:rPr sz="2600" spc="-4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 </a:t>
            </a:r>
            <a:r>
              <a:rPr sz="2600" spc="-25" dirty="0">
                <a:latin typeface="Perpetua"/>
                <a:cs typeface="Perpetua"/>
              </a:rPr>
              <a:t>interchangeably.</a:t>
            </a:r>
            <a:endParaRPr sz="2600">
              <a:latin typeface="Perpetua"/>
              <a:cs typeface="Perpetua"/>
            </a:endParaRPr>
          </a:p>
          <a:p>
            <a:pPr marL="286385" marR="8788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most contexts,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duality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fine, but </a:t>
            </a:r>
            <a:r>
              <a:rPr sz="2600" spc="-5" dirty="0">
                <a:latin typeface="Perpetua"/>
                <a:cs typeface="Perpetua"/>
              </a:rPr>
              <a:t>there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135" dirty="0">
                <a:latin typeface="Perpetua"/>
                <a:cs typeface="Perpetua"/>
              </a:rPr>
              <a:t>key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differences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30" dirty="0">
                <a:latin typeface="Perpetua"/>
                <a:cs typeface="Perpetua"/>
              </a:rPr>
              <a:t>aware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of.</a:t>
            </a:r>
            <a:endParaRPr sz="2600">
              <a:latin typeface="Perpetua"/>
              <a:cs typeface="Perpetua"/>
            </a:endParaRPr>
          </a:p>
          <a:p>
            <a:pPr marL="286385" marR="3683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At </a:t>
            </a:r>
            <a:r>
              <a:rPr sz="2600" dirty="0">
                <a:latin typeface="Perpetua"/>
                <a:cs typeface="Perpetua"/>
              </a:rPr>
              <a:t>a high </a:t>
            </a:r>
            <a:r>
              <a:rPr sz="2600" spc="-20" dirty="0">
                <a:latin typeface="Perpetua"/>
                <a:cs typeface="Perpetua"/>
              </a:rPr>
              <a:t>level, </a:t>
            </a:r>
            <a:r>
              <a:rPr sz="2600" spc="-5" dirty="0">
                <a:latin typeface="Perpetua"/>
                <a:cs typeface="Perpetua"/>
              </a:rPr>
              <a:t>IoT focuses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-5" dirty="0">
                <a:latin typeface="Perpetua"/>
                <a:cs typeface="Perpetua"/>
              </a:rPr>
              <a:t>connecting </a:t>
            </a:r>
            <a:r>
              <a:rPr sz="2600" spc="-25" dirty="0">
                <a:latin typeface="Perpetua"/>
                <a:cs typeface="Perpetua"/>
              </a:rPr>
              <a:t>“things,”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180" dirty="0">
                <a:latin typeface="Perpetua"/>
                <a:cs typeface="Perpetua"/>
              </a:rPr>
              <a:t>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 and </a:t>
            </a:r>
            <a:r>
              <a:rPr sz="2600" dirty="0">
                <a:latin typeface="Perpetua"/>
                <a:cs typeface="Perpetua"/>
              </a:rPr>
              <a:t>machines, to a </a:t>
            </a:r>
            <a:r>
              <a:rPr sz="2600" spc="-5" dirty="0">
                <a:latin typeface="Perpetua"/>
                <a:cs typeface="Perpetua"/>
              </a:rPr>
              <a:t>computer </a:t>
            </a:r>
            <a:r>
              <a:rPr sz="2600" spc="-15" dirty="0">
                <a:latin typeface="Perpetua"/>
                <a:cs typeface="Perpetua"/>
              </a:rPr>
              <a:t>network,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Internet.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well-understood </a:t>
            </a:r>
            <a:r>
              <a:rPr sz="2600" spc="15" dirty="0">
                <a:latin typeface="Perpetua"/>
                <a:cs typeface="Perpetua"/>
              </a:rPr>
              <a:t>term </a:t>
            </a:r>
            <a:r>
              <a:rPr sz="2600" dirty="0">
                <a:latin typeface="Perpetua"/>
                <a:cs typeface="Perpetua"/>
              </a:rPr>
              <a:t>used </a:t>
            </a:r>
            <a:r>
              <a:rPr sz="2600" spc="-10" dirty="0">
                <a:latin typeface="Perpetua"/>
                <a:cs typeface="Perpetua"/>
              </a:rPr>
              <a:t>across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industry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whole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On the </a:t>
            </a:r>
            <a:r>
              <a:rPr sz="2600" spc="-5" dirty="0">
                <a:latin typeface="Perpetua"/>
                <a:cs typeface="Perpetua"/>
              </a:rPr>
              <a:t>other hand, </a:t>
            </a:r>
            <a:r>
              <a:rPr sz="2600" dirty="0">
                <a:latin typeface="Perpetua"/>
                <a:cs typeface="Perpetua"/>
              </a:rPr>
              <a:t>digitization </a:t>
            </a:r>
            <a:r>
              <a:rPr sz="2600" spc="-5" dirty="0">
                <a:latin typeface="Perpetua"/>
                <a:cs typeface="Perpetua"/>
              </a:rPr>
              <a:t>can mean different things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 </a:t>
            </a:r>
            <a:r>
              <a:rPr sz="2600" dirty="0">
                <a:latin typeface="Perpetua"/>
                <a:cs typeface="Perpetua"/>
              </a:rPr>
              <a:t>people </a:t>
            </a:r>
            <a:r>
              <a:rPr sz="2600" spc="-10" dirty="0">
                <a:latin typeface="Perpetua"/>
                <a:cs typeface="Perpetua"/>
              </a:rPr>
              <a:t>but generally </a:t>
            </a:r>
            <a:r>
              <a:rPr sz="2600" spc="-5" dirty="0">
                <a:latin typeface="Perpetua"/>
                <a:cs typeface="Perpetua"/>
              </a:rPr>
              <a:t>encompasses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connection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“things”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10" dirty="0">
                <a:latin typeface="Perpetua"/>
                <a:cs typeface="Perpetua"/>
              </a:rPr>
              <a:t>data they </a:t>
            </a:r>
            <a:r>
              <a:rPr sz="2600" spc="-5" dirty="0">
                <a:latin typeface="Perpetua"/>
                <a:cs typeface="Perpetua"/>
              </a:rPr>
              <a:t>generate 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business </a:t>
            </a:r>
            <a:r>
              <a:rPr sz="2600" dirty="0">
                <a:latin typeface="Perpetua"/>
                <a:cs typeface="Perpetua"/>
              </a:rPr>
              <a:t>insights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result.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8999"/>
            <a:ext cx="16662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Exa</a:t>
            </a:r>
            <a:r>
              <a:rPr sz="3600" spc="-150" dirty="0"/>
              <a:t>m</a:t>
            </a:r>
            <a:r>
              <a:rPr sz="3600" spc="-35" dirty="0"/>
              <a:t>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19074"/>
            <a:ext cx="7607934" cy="536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ts val="2965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shopping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3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Wi-Fi </a:t>
            </a:r>
            <a:r>
              <a:rPr sz="2600" spc="-10" dirty="0">
                <a:latin typeface="Perpetua"/>
                <a:cs typeface="Perpetua"/>
              </a:rPr>
              <a:t>location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tracking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 been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spc="-15" dirty="0">
                <a:latin typeface="Perpetua"/>
                <a:cs typeface="Perpetua"/>
              </a:rPr>
              <a:t>deployed,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“things”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34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Wi-Fi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devices.</a:t>
            </a:r>
            <a:endParaRPr sz="2600">
              <a:latin typeface="Perpetua"/>
              <a:cs typeface="Perpetua"/>
            </a:endParaRPr>
          </a:p>
          <a:p>
            <a:pPr marL="286385" marR="34036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Wi-Fi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location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tracking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simply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capability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40" dirty="0">
                <a:latin typeface="Perpetua"/>
                <a:cs typeface="Perpetua"/>
              </a:rPr>
              <a:t>knowing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in a</a:t>
            </a:r>
            <a:r>
              <a:rPr sz="2600" spc="-5" dirty="0">
                <a:latin typeface="Perpetua"/>
                <a:cs typeface="Perpetua"/>
              </a:rPr>
              <a:t> retail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his or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765"/>
              </a:lnSpc>
            </a:pPr>
            <a:r>
              <a:rPr sz="2600" dirty="0">
                <a:latin typeface="Perpetua"/>
                <a:cs typeface="Perpetua"/>
              </a:rPr>
              <a:t>her </a:t>
            </a:r>
            <a:r>
              <a:rPr sz="2600" spc="15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phone’s</a:t>
            </a:r>
            <a:r>
              <a:rPr sz="2600" spc="-5" dirty="0">
                <a:latin typeface="Perpetua"/>
                <a:cs typeface="Perpetua"/>
              </a:rPr>
              <a:t> connection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retailer’s</a:t>
            </a:r>
            <a:r>
              <a:rPr sz="2600" spc="-3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Wi-Fi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91440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Tracking </a:t>
            </a:r>
            <a:r>
              <a:rPr sz="2600" spc="-5" dirty="0">
                <a:latin typeface="Perpetua"/>
                <a:cs typeface="Perpetua"/>
              </a:rPr>
              <a:t>real-time location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5" dirty="0">
                <a:latin typeface="Perpetua"/>
                <a:cs typeface="Perpetua"/>
              </a:rPr>
              <a:t>Wi-Fi </a:t>
            </a:r>
            <a:r>
              <a:rPr sz="2600" spc="-5" dirty="0">
                <a:latin typeface="Perpetua"/>
                <a:cs typeface="Perpetua"/>
              </a:rPr>
              <a:t>clients </a:t>
            </a:r>
            <a:r>
              <a:rPr sz="2600" spc="-15" dirty="0">
                <a:latin typeface="Perpetua"/>
                <a:cs typeface="Perpetua"/>
              </a:rPr>
              <a:t>provides </a:t>
            </a:r>
            <a:r>
              <a:rPr sz="2600" spc="-345" dirty="0">
                <a:latin typeface="Perpetua"/>
                <a:cs typeface="Perpetua"/>
              </a:rPr>
              <a:t>a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business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benefit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mall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shop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owners.</a:t>
            </a:r>
            <a:endParaRPr sz="2600">
              <a:latin typeface="Perpetua"/>
              <a:cs typeface="Perpetua"/>
            </a:endParaRPr>
          </a:p>
          <a:p>
            <a:pPr marL="286385" marR="167005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this </a:t>
            </a:r>
            <a:r>
              <a:rPr sz="2600" spc="-10" dirty="0">
                <a:latin typeface="Perpetua"/>
                <a:cs typeface="Perpetua"/>
              </a:rPr>
              <a:t>case,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helps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business </a:t>
            </a:r>
            <a:r>
              <a:rPr sz="2600" dirty="0">
                <a:latin typeface="Perpetua"/>
                <a:cs typeface="Perpetua"/>
              </a:rPr>
              <a:t>understand </a:t>
            </a:r>
            <a:r>
              <a:rPr sz="2600" spc="-5" dirty="0">
                <a:latin typeface="Perpetua"/>
                <a:cs typeface="Perpetua"/>
              </a:rPr>
              <a:t>where </a:t>
            </a:r>
            <a:r>
              <a:rPr sz="2600" spc="-40" dirty="0">
                <a:latin typeface="Perpetua"/>
                <a:cs typeface="Perpetua"/>
              </a:rPr>
              <a:t>shoppers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tend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congregate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how</a:t>
            </a:r>
            <a:r>
              <a:rPr sz="2600" dirty="0">
                <a:latin typeface="Perpetua"/>
                <a:cs typeface="Perpetua"/>
              </a:rPr>
              <a:t> much time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parts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mall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15" dirty="0">
                <a:latin typeface="Perpetua"/>
                <a:cs typeface="Perpetua"/>
              </a:rPr>
              <a:t>store.</a:t>
            </a:r>
            <a:endParaRPr sz="2600">
              <a:latin typeface="Perpetua"/>
              <a:cs typeface="Perpetua"/>
            </a:endParaRPr>
          </a:p>
          <a:p>
            <a:pPr marL="286385" marR="17653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Analysis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 </a:t>
            </a:r>
            <a:r>
              <a:rPr sz="2600" spc="-5" dirty="0">
                <a:latin typeface="Perpetua"/>
                <a:cs typeface="Perpetua"/>
              </a:rPr>
              <a:t>lead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significant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changes 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locations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0" dirty="0">
                <a:latin typeface="Perpetua"/>
                <a:cs typeface="Perpetua"/>
              </a:rPr>
              <a:t>product </a:t>
            </a:r>
            <a:r>
              <a:rPr sz="2600" spc="-15" dirty="0">
                <a:latin typeface="Perpetua"/>
                <a:cs typeface="Perpetua"/>
              </a:rPr>
              <a:t>displays </a:t>
            </a:r>
            <a:r>
              <a:rPr sz="2600" spc="-5" dirty="0">
                <a:latin typeface="Perpetua"/>
                <a:cs typeface="Perpetua"/>
              </a:rPr>
              <a:t>and advertising, where </a:t>
            </a:r>
            <a:r>
              <a:rPr sz="2600" dirty="0">
                <a:latin typeface="Perpetua"/>
                <a:cs typeface="Perpetua"/>
              </a:rPr>
              <a:t>to place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certain </a:t>
            </a:r>
            <a:r>
              <a:rPr sz="2600" spc="-5" dirty="0">
                <a:latin typeface="Perpetua"/>
                <a:cs typeface="Perpetua"/>
              </a:rPr>
              <a:t>types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shops,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dirty="0">
                <a:latin typeface="Perpetua"/>
                <a:cs typeface="Perpetua"/>
              </a:rPr>
              <a:t>much </a:t>
            </a:r>
            <a:r>
              <a:rPr sz="2600" spc="-5" dirty="0">
                <a:latin typeface="Perpetua"/>
                <a:cs typeface="Perpetua"/>
              </a:rPr>
              <a:t>rent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charge, and </a:t>
            </a:r>
            <a:r>
              <a:rPr sz="2600" spc="-25" dirty="0">
                <a:latin typeface="Perpetua"/>
                <a:cs typeface="Perpetua"/>
              </a:rPr>
              <a:t>even 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station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guards.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92059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Digitization,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defined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simplest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form,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conversion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digital</a:t>
            </a:r>
            <a:r>
              <a:rPr sz="2600" dirty="0">
                <a:latin typeface="Perpetua"/>
                <a:cs typeface="Perpetua"/>
              </a:rPr>
              <a:t> format.</a:t>
            </a:r>
            <a:endParaRPr sz="2600">
              <a:latin typeface="Perpetua"/>
              <a:cs typeface="Perpetua"/>
            </a:endParaRPr>
          </a:p>
          <a:p>
            <a:pPr marL="286385" marR="73469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example,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whole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photography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industry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been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digitized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video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industry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Transportation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industry</a:t>
            </a:r>
            <a:r>
              <a:rPr sz="2600" dirty="0">
                <a:latin typeface="Perpetua"/>
                <a:cs typeface="Perpetua"/>
              </a:rPr>
              <a:t> - Uber</a:t>
            </a:r>
            <a:endParaRPr sz="2600">
              <a:latin typeface="Perpetua"/>
              <a:cs typeface="Perpetua"/>
            </a:endParaRPr>
          </a:p>
          <a:p>
            <a:pPr marL="286385" marR="3187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context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IoT,</a:t>
            </a:r>
            <a:r>
              <a:rPr sz="2600" dirty="0">
                <a:latin typeface="Perpetua"/>
                <a:cs typeface="Perpetua"/>
              </a:rPr>
              <a:t> digitization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brings </a:t>
            </a:r>
            <a:r>
              <a:rPr sz="2600" spc="-5" dirty="0">
                <a:latin typeface="Perpetua"/>
                <a:cs typeface="Perpetua"/>
              </a:rPr>
              <a:t>together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things,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data, and </a:t>
            </a:r>
            <a:r>
              <a:rPr sz="2600" dirty="0">
                <a:latin typeface="Perpetua"/>
                <a:cs typeface="Perpetua"/>
              </a:rPr>
              <a:t>business </a:t>
            </a:r>
            <a:r>
              <a:rPr sz="2600" spc="-5" dirty="0">
                <a:latin typeface="Perpetua"/>
                <a:cs typeface="Perpetua"/>
              </a:rPr>
              <a:t>process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make </a:t>
            </a:r>
            <a:r>
              <a:rPr sz="2600" dirty="0">
                <a:latin typeface="Perpetua"/>
                <a:cs typeface="Perpetua"/>
              </a:rPr>
              <a:t>networked </a:t>
            </a:r>
            <a:r>
              <a:rPr sz="2600" spc="-5" dirty="0">
                <a:latin typeface="Perpetua"/>
                <a:cs typeface="Perpetua"/>
              </a:rPr>
              <a:t>connections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more relevant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valuable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4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351395" cy="3028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Home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automation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5" dirty="0">
                <a:latin typeface="Perpetua"/>
                <a:cs typeface="Perpetua"/>
              </a:rPr>
              <a:t> popular products,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spc="-5" dirty="0">
                <a:latin typeface="Perpetua"/>
                <a:cs typeface="Perpetua"/>
              </a:rPr>
              <a:t> as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Nest.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With </a:t>
            </a:r>
            <a:r>
              <a:rPr sz="2600" dirty="0">
                <a:latin typeface="Perpetua"/>
                <a:cs typeface="Perpetua"/>
              </a:rPr>
              <a:t>Nest, </a:t>
            </a:r>
            <a:r>
              <a:rPr sz="2600" spc="5" dirty="0">
                <a:latin typeface="Perpetua"/>
                <a:cs typeface="Perpetua"/>
              </a:rPr>
              <a:t>sensors determine </a:t>
            </a:r>
            <a:r>
              <a:rPr sz="2600" spc="-15" dirty="0">
                <a:latin typeface="Perpetua"/>
                <a:cs typeface="Perpetua"/>
              </a:rPr>
              <a:t>your </a:t>
            </a:r>
            <a:r>
              <a:rPr sz="2600" spc="-5" dirty="0">
                <a:latin typeface="Perpetua"/>
                <a:cs typeface="Perpetua"/>
              </a:rPr>
              <a:t>desired climate </a:t>
            </a:r>
            <a:r>
              <a:rPr sz="2600" spc="-45" dirty="0">
                <a:latin typeface="Perpetua"/>
                <a:cs typeface="Perpetua"/>
              </a:rPr>
              <a:t>settings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also </a:t>
            </a:r>
            <a:r>
              <a:rPr sz="2600" dirty="0">
                <a:latin typeface="Perpetua"/>
                <a:cs typeface="Perpetua"/>
              </a:rPr>
              <a:t>tie in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10" dirty="0">
                <a:latin typeface="Perpetua"/>
                <a:cs typeface="Perpetua"/>
              </a:rPr>
              <a:t>smoke </a:t>
            </a:r>
            <a:r>
              <a:rPr sz="2600" spc="5" dirty="0">
                <a:latin typeface="Perpetua"/>
                <a:cs typeface="Perpetua"/>
              </a:rPr>
              <a:t>alarms, 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video cameras,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various </a:t>
            </a:r>
            <a:r>
              <a:rPr sz="2600" spc="10" dirty="0">
                <a:latin typeface="Perpetua"/>
                <a:cs typeface="Perpetua"/>
              </a:rPr>
              <a:t>third-party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devices.</a:t>
            </a:r>
            <a:endParaRPr sz="2600">
              <a:latin typeface="Perpetua"/>
              <a:cs typeface="Perpetua"/>
            </a:endParaRPr>
          </a:p>
          <a:p>
            <a:pPr marL="286385" marR="35750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past, </a:t>
            </a: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functions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50" dirty="0">
                <a:latin typeface="Perpetua"/>
                <a:cs typeface="Perpetua"/>
              </a:rPr>
              <a:t>perform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were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managed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separately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could not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provide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holistic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experience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25" dirty="0">
                <a:latin typeface="Perpetua"/>
                <a:cs typeface="Perpetua"/>
              </a:rPr>
              <a:t>now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possible.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483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IOT</a:t>
            </a:r>
            <a:r>
              <a:rPr spc="-105" dirty="0"/>
              <a:t> </a:t>
            </a:r>
            <a:r>
              <a:rPr spc="-75" dirty="0"/>
              <a:t>IMPACT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7848600" cy="480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3794760" cy="19157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dirty="0">
                <a:latin typeface="Perpetua"/>
                <a:cs typeface="Perpetua"/>
              </a:rPr>
              <a:t>Connected</a:t>
            </a:r>
            <a:r>
              <a:rPr sz="2600" b="1" i="1" spc="-65" dirty="0">
                <a:latin typeface="Perpetua"/>
                <a:cs typeface="Perpetua"/>
              </a:rPr>
              <a:t> </a:t>
            </a:r>
            <a:r>
              <a:rPr sz="2600" b="1" i="1" spc="-30" dirty="0">
                <a:latin typeface="Perpetua"/>
                <a:cs typeface="Perpetua"/>
              </a:rPr>
              <a:t>roadways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dirty="0">
                <a:latin typeface="Perpetua"/>
                <a:cs typeface="Perpetua"/>
              </a:rPr>
              <a:t>Connected</a:t>
            </a:r>
            <a:r>
              <a:rPr sz="2600" b="1" i="1" spc="-60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factory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5" dirty="0">
                <a:latin typeface="Perpetua"/>
                <a:cs typeface="Perpetua"/>
              </a:rPr>
              <a:t>Smart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Connected</a:t>
            </a:r>
            <a:r>
              <a:rPr sz="2600" b="1" i="1" spc="-45" dirty="0">
                <a:latin typeface="Perpetua"/>
                <a:cs typeface="Perpetua"/>
              </a:rPr>
              <a:t> </a:t>
            </a:r>
            <a:r>
              <a:rPr sz="2600" b="1" i="1" spc="-40" dirty="0">
                <a:latin typeface="Perpetua"/>
                <a:cs typeface="Perpetua"/>
              </a:rPr>
              <a:t>Buildings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5" dirty="0">
                <a:latin typeface="Perpetua"/>
                <a:cs typeface="Perpetua"/>
              </a:rPr>
              <a:t>Smart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Creatures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285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CONVERGENCE</a:t>
            </a:r>
            <a:r>
              <a:rPr spc="-60" dirty="0"/>
              <a:t> </a:t>
            </a:r>
            <a:r>
              <a:rPr spc="-30" dirty="0"/>
              <a:t>OF</a:t>
            </a:r>
            <a:r>
              <a:rPr spc="-15" dirty="0"/>
              <a:t> </a:t>
            </a:r>
            <a:r>
              <a:rPr spc="-35" dirty="0"/>
              <a:t>IT</a:t>
            </a:r>
            <a:r>
              <a:rPr spc="-15" dirty="0"/>
              <a:t> </a:t>
            </a:r>
            <a:r>
              <a:rPr spc="-90" dirty="0"/>
              <a:t>AND</a:t>
            </a:r>
            <a:r>
              <a:rPr spc="-20" dirty="0"/>
              <a:t> </a:t>
            </a:r>
            <a:r>
              <a:rPr spc="-85" dirty="0"/>
              <a:t>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4791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5463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supports connections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Internet </a:t>
            </a:r>
            <a:r>
              <a:rPr sz="2600" spc="-5" dirty="0">
                <a:latin typeface="Perpetua"/>
                <a:cs typeface="Perpetua"/>
              </a:rPr>
              <a:t>along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0" dirty="0">
                <a:latin typeface="Perpetua"/>
                <a:cs typeface="Perpetua"/>
              </a:rPr>
              <a:t>related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 and technology </a:t>
            </a:r>
            <a:r>
              <a:rPr sz="2600" dirty="0">
                <a:latin typeface="Perpetua"/>
                <a:cs typeface="Perpetua"/>
              </a:rPr>
              <a:t>systems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is focused on the secure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flow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across an organization.</a:t>
            </a:r>
            <a:endParaRPr sz="2600">
              <a:latin typeface="Perpetua"/>
              <a:cs typeface="Perpetua"/>
            </a:endParaRPr>
          </a:p>
          <a:p>
            <a:pPr marL="286385" marR="82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monitors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controls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devices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physical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operational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systems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 systems </a:t>
            </a:r>
            <a:r>
              <a:rPr sz="2600" spc="-5" dirty="0">
                <a:latin typeface="Perpetua"/>
                <a:cs typeface="Perpetua"/>
              </a:rPr>
              <a:t>include assembly lines, utility </a:t>
            </a:r>
            <a:r>
              <a:rPr sz="2600" dirty="0">
                <a:latin typeface="Perpetua"/>
                <a:cs typeface="Perpetua"/>
              </a:rPr>
              <a:t>distribution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networks,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production facilities,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roadway</a:t>
            </a:r>
            <a:r>
              <a:rPr sz="2600" dirty="0">
                <a:latin typeface="Perpetua"/>
                <a:cs typeface="Perpetua"/>
              </a:rPr>
              <a:t> systems,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more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28853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IT </a:t>
            </a:r>
            <a:r>
              <a:rPr sz="2600" spc="-5" dirty="0">
                <a:latin typeface="Perpetua"/>
                <a:cs typeface="Perpetua"/>
              </a:rPr>
              <a:t>organization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responsible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information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5" dirty="0">
                <a:latin typeface="Perpetua"/>
                <a:cs typeface="Perpetua"/>
              </a:rPr>
              <a:t>business,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email,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file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print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services,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databases,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so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on.</a:t>
            </a:r>
            <a:endParaRPr sz="2600">
              <a:latin typeface="Perpetua"/>
              <a:cs typeface="Perpetua"/>
            </a:endParaRPr>
          </a:p>
          <a:p>
            <a:pPr marL="286385" marR="63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0" dirty="0">
                <a:latin typeface="Perpetua"/>
                <a:cs typeface="Perpetua"/>
              </a:rPr>
              <a:t>OT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responsible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the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processes acting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industrial </a:t>
            </a:r>
            <a:r>
              <a:rPr sz="2600" spc="-5" dirty="0">
                <a:latin typeface="Perpetua"/>
                <a:cs typeface="Perpetua"/>
              </a:rPr>
              <a:t>equipment,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factory </a:t>
            </a:r>
            <a:r>
              <a:rPr sz="2600" dirty="0">
                <a:latin typeface="Perpetua"/>
                <a:cs typeface="Perpetua"/>
              </a:rPr>
              <a:t>machines, meters,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actuators, </a:t>
            </a:r>
            <a:r>
              <a:rPr sz="2600" dirty="0">
                <a:latin typeface="Perpetua"/>
                <a:cs typeface="Perpetua"/>
              </a:rPr>
              <a:t>electrical distribution </a:t>
            </a:r>
            <a:r>
              <a:rPr sz="2600" spc="-5" dirty="0">
                <a:latin typeface="Perpetua"/>
                <a:cs typeface="Perpetua"/>
              </a:rPr>
              <a:t>automation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so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0" dirty="0">
                <a:latin typeface="Perpetua"/>
                <a:cs typeface="Perpetua"/>
              </a:rPr>
              <a:t>OT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382000" cy="609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34909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  <a:tab pos="232156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Internet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	</a:t>
            </a:r>
            <a:r>
              <a:rPr sz="2600" spc="-5" dirty="0">
                <a:latin typeface="Perpetua"/>
                <a:cs typeface="Perpetua"/>
              </a:rPr>
              <a:t>Things </a:t>
            </a:r>
            <a:r>
              <a:rPr sz="2600" dirty="0">
                <a:latin typeface="Perpetua"/>
                <a:cs typeface="Perpetua"/>
              </a:rPr>
              <a:t>is the</a:t>
            </a:r>
            <a:r>
              <a:rPr sz="2600" spc="-5" dirty="0">
                <a:latin typeface="Perpetua"/>
                <a:cs typeface="Perpetua"/>
              </a:rPr>
              <a:t> concept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connecting any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device</a:t>
            </a:r>
            <a:r>
              <a:rPr sz="2600" dirty="0">
                <a:latin typeface="Perpetua"/>
                <a:cs typeface="Perpetua"/>
              </a:rPr>
              <a:t> (so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has</a:t>
            </a:r>
            <a:r>
              <a:rPr sz="2600" dirty="0">
                <a:latin typeface="Perpetua"/>
                <a:cs typeface="Perpetua"/>
              </a:rPr>
              <a:t> 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on/off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switch)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Internet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devices.</a:t>
            </a:r>
            <a:endParaRPr sz="2600">
              <a:latin typeface="Perpetua"/>
              <a:cs typeface="Perpetua"/>
            </a:endParaRPr>
          </a:p>
          <a:p>
            <a:pPr marL="286385" marR="857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is a giant network of </a:t>
            </a:r>
            <a:r>
              <a:rPr sz="2600" spc="-5" dirty="0">
                <a:latin typeface="Perpetua"/>
                <a:cs typeface="Perpetua"/>
              </a:rPr>
              <a:t>connected things and people </a:t>
            </a:r>
            <a:r>
              <a:rPr sz="2600" spc="-355" dirty="0">
                <a:latin typeface="Perpetua"/>
                <a:cs typeface="Perpetua"/>
              </a:rPr>
              <a:t>– </a:t>
            </a:r>
            <a:r>
              <a:rPr sz="2600" spc="-3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 </a:t>
            </a:r>
            <a:r>
              <a:rPr sz="2600" dirty="0">
                <a:latin typeface="Perpetua"/>
                <a:cs typeface="Perpetua"/>
              </a:rPr>
              <a:t>of which </a:t>
            </a:r>
            <a:r>
              <a:rPr sz="2600" spc="-5" dirty="0">
                <a:latin typeface="Perpetua"/>
                <a:cs typeface="Perpetua"/>
              </a:rPr>
              <a:t>collect and </a:t>
            </a:r>
            <a:r>
              <a:rPr sz="2600" dirty="0">
                <a:latin typeface="Perpetua"/>
                <a:cs typeface="Perpetua"/>
              </a:rPr>
              <a:t>share </a:t>
            </a:r>
            <a:r>
              <a:rPr sz="2600" spc="-5" dirty="0">
                <a:latin typeface="Perpetua"/>
                <a:cs typeface="Perpetua"/>
              </a:rPr>
              <a:t>data about </a:t>
            </a:r>
            <a:r>
              <a:rPr sz="2600" dirty="0">
                <a:latin typeface="Perpetua"/>
                <a:cs typeface="Perpetua"/>
              </a:rPr>
              <a:t>the way they </a:t>
            </a:r>
            <a:r>
              <a:rPr sz="2600" spc="-5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 used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about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environment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around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them.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31100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286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With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10" dirty="0">
                <a:latin typeface="Perpetua"/>
                <a:cs typeface="Perpetua"/>
              </a:rPr>
              <a:t>rise </a:t>
            </a:r>
            <a:r>
              <a:rPr sz="2600" spc="-1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IoT and </a:t>
            </a:r>
            <a:r>
              <a:rPr sz="2600" dirty="0">
                <a:latin typeface="Perpetua"/>
                <a:cs typeface="Perpetua"/>
              </a:rPr>
              <a:t>standards-based </a:t>
            </a:r>
            <a:r>
              <a:rPr sz="2600" spc="-5" dirty="0">
                <a:latin typeface="Perpetua"/>
                <a:cs typeface="Perpetua"/>
              </a:rPr>
              <a:t>protocols,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180" dirty="0">
                <a:latin typeface="Perpetua"/>
                <a:cs typeface="Perpetua"/>
              </a:rPr>
              <a:t>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IPv6,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worlds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converging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0" dirty="0">
                <a:latin typeface="Perpetua"/>
                <a:cs typeface="Perpetua"/>
              </a:rPr>
              <a:t>OT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beginning to</a:t>
            </a:r>
            <a:r>
              <a:rPr sz="2600" spc="-5" dirty="0">
                <a:latin typeface="Perpetua"/>
                <a:cs typeface="Perpetua"/>
              </a:rPr>
              <a:t> adopt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technology,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transport,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methods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IT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organization,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  <a:p>
            <a:pPr marL="286385" marR="2006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IT </a:t>
            </a:r>
            <a:r>
              <a:rPr sz="2600" spc="-5" dirty="0">
                <a:latin typeface="Perpetua"/>
                <a:cs typeface="Perpetua"/>
              </a:rPr>
              <a:t>organization </a:t>
            </a:r>
            <a:r>
              <a:rPr sz="2600" dirty="0">
                <a:latin typeface="Perpetua"/>
                <a:cs typeface="Perpetua"/>
              </a:rPr>
              <a:t>is beginning to </a:t>
            </a:r>
            <a:r>
              <a:rPr sz="2600" spc="10" dirty="0">
                <a:latin typeface="Perpetua"/>
                <a:cs typeface="Perpetua"/>
              </a:rPr>
              <a:t>support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35" dirty="0">
                <a:latin typeface="Perpetua"/>
                <a:cs typeface="Perpetua"/>
              </a:rPr>
              <a:t>operational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requirements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25" dirty="0">
                <a:latin typeface="Perpetua"/>
                <a:cs typeface="Perpetua"/>
              </a:rPr>
              <a:t> 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OT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47609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219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convergence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single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consolidated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network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poses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several </a:t>
            </a:r>
            <a:r>
              <a:rPr sz="2600" spc="-5" dirty="0">
                <a:latin typeface="Perpetua"/>
                <a:cs typeface="Perpetua"/>
              </a:rPr>
              <a:t>challenges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OT </a:t>
            </a:r>
            <a:r>
              <a:rPr sz="2600" spc="-5" dirty="0">
                <a:latin typeface="Perpetua"/>
                <a:cs typeface="Perpetua"/>
              </a:rPr>
              <a:t>organization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baffled </a:t>
            </a:r>
            <a:r>
              <a:rPr sz="2600" dirty="0">
                <a:latin typeface="Perpetua"/>
                <a:cs typeface="Perpetua"/>
              </a:rPr>
              <a:t>when IT </a:t>
            </a:r>
            <a:r>
              <a:rPr sz="2600" spc="-5" dirty="0">
                <a:latin typeface="Perpetua"/>
                <a:cs typeface="Perpetua"/>
              </a:rPr>
              <a:t>schedules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0" dirty="0">
                <a:latin typeface="Perpetua"/>
                <a:cs typeface="Perpetua"/>
              </a:rPr>
              <a:t>weekend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shutdown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5" dirty="0">
                <a:latin typeface="Perpetua"/>
                <a:cs typeface="Perpetua"/>
              </a:rPr>
              <a:t> update software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without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regard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production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requirements</a:t>
            </a:r>
            <a:endParaRPr sz="2600">
              <a:latin typeface="Perpetua"/>
              <a:cs typeface="Perpetua"/>
            </a:endParaRPr>
          </a:p>
          <a:p>
            <a:pPr marL="286385" marR="2317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IT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team deploys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QoS,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voice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video </a:t>
            </a: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10" dirty="0">
                <a:latin typeface="Perpetua"/>
                <a:cs typeface="Perpetua"/>
              </a:rPr>
              <a:t>are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almost</a:t>
            </a:r>
            <a:r>
              <a:rPr sz="2600" dirty="0">
                <a:latin typeface="Perpetua"/>
                <a:cs typeface="Perpetua"/>
              </a:rPr>
              <a:t> universally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treated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highest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level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service.</a:t>
            </a:r>
            <a:endParaRPr sz="2600">
              <a:latin typeface="Perpetua"/>
              <a:cs typeface="Perpetua"/>
            </a:endParaRPr>
          </a:p>
          <a:p>
            <a:pPr marL="286385" marR="19113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However, when the OT system shares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same </a:t>
            </a:r>
            <a:r>
              <a:rPr sz="2600" spc="-5" dirty="0">
                <a:latin typeface="Perpetua"/>
                <a:cs typeface="Perpetua"/>
              </a:rPr>
              <a:t>network, </a:t>
            </a:r>
            <a:r>
              <a:rPr sz="2600" spc="-385" dirty="0">
                <a:latin typeface="Perpetua"/>
                <a:cs typeface="Perpetua"/>
              </a:rPr>
              <a:t>a </a:t>
            </a:r>
            <a:r>
              <a:rPr sz="2600" spc="-3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very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strong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argument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real-time OT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should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given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higher priority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733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IOT</a:t>
            </a:r>
            <a:r>
              <a:rPr spc="-95" dirty="0"/>
              <a:t> </a:t>
            </a:r>
            <a:r>
              <a:rPr spc="-2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3378835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Scale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Security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Privacy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Big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analytics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Interoperability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8153400" cy="5791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229600" cy="609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4" y="67056"/>
            <a:ext cx="9022080" cy="6697980"/>
            <a:chOff x="62484" y="67056"/>
            <a:chExt cx="9022080" cy="6697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" y="70104"/>
              <a:ext cx="9012936" cy="6691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2" y="70104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26"/>
                  </a:lnTo>
                  <a:lnTo>
                    <a:pt x="9009359" y="6410769"/>
                  </a:lnTo>
                  <a:lnTo>
                    <a:pt x="8998968" y="6457290"/>
                  </a:lnTo>
                  <a:lnTo>
                    <a:pt x="8982275" y="6501081"/>
                  </a:lnTo>
                  <a:lnTo>
                    <a:pt x="8959791" y="6541631"/>
                  </a:lnTo>
                  <a:lnTo>
                    <a:pt x="8932024" y="6578430"/>
                  </a:lnTo>
                  <a:lnTo>
                    <a:pt x="8899487" y="6610967"/>
                  </a:lnTo>
                  <a:lnTo>
                    <a:pt x="8862690" y="6638733"/>
                  </a:lnTo>
                  <a:lnTo>
                    <a:pt x="8822144" y="6661216"/>
                  </a:lnTo>
                  <a:lnTo>
                    <a:pt x="8778359" y="6677908"/>
                  </a:lnTo>
                  <a:lnTo>
                    <a:pt x="8731847" y="6688297"/>
                  </a:lnTo>
                  <a:lnTo>
                    <a:pt x="8683117" y="6691873"/>
                  </a:lnTo>
                  <a:lnTo>
                    <a:pt x="329844" y="6691873"/>
                  </a:lnTo>
                  <a:lnTo>
                    <a:pt x="281102" y="6688297"/>
                  </a:lnTo>
                  <a:lnTo>
                    <a:pt x="234580" y="6677908"/>
                  </a:lnTo>
                  <a:lnTo>
                    <a:pt x="190789" y="6661216"/>
                  </a:lnTo>
                  <a:lnTo>
                    <a:pt x="150240" y="6638733"/>
                  </a:lnTo>
                  <a:lnTo>
                    <a:pt x="113441" y="6610967"/>
                  </a:lnTo>
                  <a:lnTo>
                    <a:pt x="80905" y="6578430"/>
                  </a:lnTo>
                  <a:lnTo>
                    <a:pt x="53139" y="6541631"/>
                  </a:lnTo>
                  <a:lnTo>
                    <a:pt x="30656" y="6501081"/>
                  </a:lnTo>
                  <a:lnTo>
                    <a:pt x="13965" y="6457290"/>
                  </a:lnTo>
                  <a:lnTo>
                    <a:pt x="3576" y="6410769"/>
                  </a:lnTo>
                  <a:lnTo>
                    <a:pt x="0" y="6362026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" y="1395983"/>
              <a:ext cx="9022080" cy="121920"/>
            </a:xfrm>
            <a:custGeom>
              <a:avLst/>
              <a:gdLst/>
              <a:ahLst/>
              <a:cxnLst/>
              <a:rect l="l" t="t" r="r" b="b"/>
              <a:pathLst>
                <a:path w="9022080" h="121919">
                  <a:moveTo>
                    <a:pt x="90220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22080" y="121920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" y="2976372"/>
              <a:ext cx="9022080" cy="111760"/>
            </a:xfrm>
            <a:custGeom>
              <a:avLst/>
              <a:gdLst/>
              <a:ahLst/>
              <a:cxnLst/>
              <a:rect l="l" t="t" r="r" b="b"/>
              <a:pathLst>
                <a:path w="9022080" h="111760">
                  <a:moveTo>
                    <a:pt x="902208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22080" y="111251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036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2995"/>
              </a:spcBef>
            </a:pPr>
            <a:r>
              <a:rPr spc="-30" dirty="0">
                <a:solidFill>
                  <a:srgbClr val="FFFFFF"/>
                </a:solidFill>
              </a:rPr>
              <a:t>IoT </a:t>
            </a:r>
            <a:r>
              <a:rPr spc="-50" dirty="0">
                <a:solidFill>
                  <a:srgbClr val="FFFFFF"/>
                </a:solidFill>
              </a:rPr>
              <a:t>Network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Architecture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and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33005" cy="2632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Imagine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day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</a:t>
            </a:r>
            <a:r>
              <a:rPr sz="2600" spc="-5" dirty="0">
                <a:latin typeface="Perpetua"/>
                <a:cs typeface="Perpetua"/>
              </a:rPr>
              <a:t> decide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build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house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Perpetua"/>
                <a:cs typeface="Perpetua"/>
              </a:rPr>
              <a:t>To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successfully </a:t>
            </a:r>
            <a:r>
              <a:rPr sz="2600" spc="-5" dirty="0">
                <a:latin typeface="Perpetua"/>
                <a:cs typeface="Perpetua"/>
              </a:rPr>
              <a:t>complete </a:t>
            </a:r>
            <a:r>
              <a:rPr sz="2600" dirty="0">
                <a:latin typeface="Perpetua"/>
                <a:cs typeface="Perpetua"/>
              </a:rPr>
              <a:t>a construction </a:t>
            </a:r>
            <a:r>
              <a:rPr sz="2600" spc="-5" dirty="0">
                <a:latin typeface="Perpetua"/>
                <a:cs typeface="Perpetua"/>
              </a:rPr>
              <a:t>project, </a:t>
            </a:r>
            <a:r>
              <a:rPr sz="2600" dirty="0">
                <a:latin typeface="Perpetua"/>
                <a:cs typeface="Perpetua"/>
              </a:rPr>
              <a:t>time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effort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required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design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each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phase,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foundation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roof.</a:t>
            </a:r>
            <a:endParaRPr sz="2600">
              <a:latin typeface="Perpetua"/>
              <a:cs typeface="Perpetua"/>
            </a:endParaRPr>
          </a:p>
          <a:p>
            <a:pPr marL="286385" marR="30353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Perpetua"/>
                <a:cs typeface="Perpetua"/>
              </a:rPr>
              <a:t>Your</a:t>
            </a:r>
            <a:r>
              <a:rPr sz="2600" dirty="0">
                <a:latin typeface="Perpetua"/>
                <a:cs typeface="Perpetua"/>
              </a:rPr>
              <a:t> plans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must</a:t>
            </a:r>
            <a:r>
              <a:rPr sz="2600" spc="-5" dirty="0">
                <a:latin typeface="Perpetua"/>
                <a:cs typeface="Perpetua"/>
              </a:rPr>
              <a:t> include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detailed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designs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electrical,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plumbing,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heating,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25384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computer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should</a:t>
            </a:r>
            <a:r>
              <a:rPr sz="2600" dirty="0">
                <a:latin typeface="Perpetua"/>
                <a:cs typeface="Perpetua"/>
              </a:rPr>
              <a:t> 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built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with--</a:t>
            </a:r>
            <a:r>
              <a:rPr sz="2600" spc="-5" dirty="0">
                <a:latin typeface="Perpetua"/>
                <a:cs typeface="Perpetua"/>
              </a:rPr>
              <a:t> careful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planning,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 </a:t>
            </a:r>
            <a:r>
              <a:rPr sz="2600" spc="-5" dirty="0">
                <a:latin typeface="Perpetua"/>
                <a:cs typeface="Perpetua"/>
              </a:rPr>
              <a:t>policies, and adherence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well-understood design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practices.</a:t>
            </a:r>
            <a:endParaRPr sz="2600">
              <a:latin typeface="Perpetua"/>
              <a:cs typeface="Perpetua"/>
            </a:endParaRPr>
          </a:p>
          <a:p>
            <a:pPr marL="286385" marR="34290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Failure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meet </a:t>
            </a:r>
            <a:r>
              <a:rPr sz="2600" dirty="0">
                <a:latin typeface="Perpetua"/>
                <a:cs typeface="Perpetua"/>
              </a:rPr>
              <a:t>these will </a:t>
            </a:r>
            <a:r>
              <a:rPr sz="2600" spc="-15" dirty="0">
                <a:latin typeface="Perpetua"/>
                <a:cs typeface="Perpetua"/>
              </a:rPr>
              <a:t>likely </a:t>
            </a:r>
            <a:r>
              <a:rPr sz="2600" spc="-5" dirty="0">
                <a:latin typeface="Perpetua"/>
                <a:cs typeface="Perpetua"/>
              </a:rPr>
              <a:t>result </a:t>
            </a:r>
            <a:r>
              <a:rPr sz="2600" dirty="0">
                <a:latin typeface="Perpetua"/>
                <a:cs typeface="Perpetua"/>
              </a:rPr>
              <a:t>in something </a:t>
            </a:r>
            <a:r>
              <a:rPr sz="2600" spc="-5" dirty="0">
                <a:latin typeface="Perpetua"/>
                <a:cs typeface="Perpetua"/>
              </a:rPr>
              <a:t>that </a:t>
            </a:r>
            <a:r>
              <a:rPr sz="2600" spc="-155" dirty="0">
                <a:latin typeface="Perpetua"/>
                <a:cs typeface="Perpetua"/>
              </a:rPr>
              <a:t>is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difficult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scale, manage, </a:t>
            </a:r>
            <a:r>
              <a:rPr sz="2600" spc="-5" dirty="0">
                <a:latin typeface="Perpetua"/>
                <a:cs typeface="Perpetua"/>
              </a:rPr>
              <a:t>adapt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organizational </a:t>
            </a:r>
            <a:r>
              <a:rPr sz="2600" dirty="0">
                <a:latin typeface="Perpetua"/>
                <a:cs typeface="Perpetua"/>
              </a:rPr>
              <a:t>changes,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worst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troubleshoot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</a:t>
            </a:r>
            <a:r>
              <a:rPr sz="2600" dirty="0">
                <a:latin typeface="Perpetua"/>
                <a:cs typeface="Perpetua"/>
              </a:rPr>
              <a:t> go </a:t>
            </a:r>
            <a:r>
              <a:rPr sz="2600" spc="-5" dirty="0">
                <a:latin typeface="Perpetua"/>
                <a:cs typeface="Perpetua"/>
              </a:rPr>
              <a:t>wrong</a:t>
            </a:r>
            <a:endParaRPr sz="2600">
              <a:latin typeface="Perpetua"/>
              <a:cs typeface="Perpetua"/>
            </a:endParaRPr>
          </a:p>
          <a:p>
            <a:pPr marL="286385" marR="49784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If the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fails, </a:t>
            </a:r>
            <a:r>
              <a:rPr sz="2600" spc="-15" dirty="0">
                <a:latin typeface="Perpetua"/>
                <a:cs typeface="Perpetua"/>
              </a:rPr>
              <a:t>company </a:t>
            </a:r>
            <a:r>
              <a:rPr sz="2600" spc="-5" dirty="0">
                <a:latin typeface="Perpetua"/>
                <a:cs typeface="Perpetua"/>
              </a:rPr>
              <a:t>operations </a:t>
            </a:r>
            <a:r>
              <a:rPr sz="2600" dirty="0">
                <a:latin typeface="Perpetua"/>
                <a:cs typeface="Perpetua"/>
              </a:rPr>
              <a:t>can be </a:t>
            </a:r>
            <a:r>
              <a:rPr sz="2600" spc="-40" dirty="0">
                <a:latin typeface="Perpetua"/>
                <a:cs typeface="Perpetua"/>
              </a:rPr>
              <a:t>seriously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impaired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04100" cy="397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953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Just as </a:t>
            </a:r>
            <a:r>
              <a:rPr sz="2600" dirty="0">
                <a:latin typeface="Perpetua"/>
                <a:cs typeface="Perpetua"/>
              </a:rPr>
              <a:t>a house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designed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5" dirty="0">
                <a:latin typeface="Perpetua"/>
                <a:cs typeface="Perpetua"/>
              </a:rPr>
              <a:t>strength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withstand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potential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natural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disasters,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seismic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events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hurricanes,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information 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(IT)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 </a:t>
            </a:r>
            <a:r>
              <a:rPr sz="2600" spc="-5" dirty="0">
                <a:latin typeface="Perpetua"/>
                <a:cs typeface="Perpetua"/>
              </a:rPr>
              <a:t>need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designed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30" dirty="0">
                <a:latin typeface="Perpetua"/>
                <a:cs typeface="Perpetua"/>
              </a:rPr>
              <a:t>to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withstand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“network earthquakes,”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spc="-5" dirty="0">
                <a:latin typeface="Perpetua"/>
                <a:cs typeface="Perpetua"/>
              </a:rPr>
              <a:t> as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distributed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denial of </a:t>
            </a:r>
            <a:r>
              <a:rPr sz="2600" spc="15" dirty="0">
                <a:latin typeface="Perpetua"/>
                <a:cs typeface="Perpetua"/>
              </a:rPr>
              <a:t>service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(DDoS)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attacks,</a:t>
            </a: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future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growth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requirements,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outages,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even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human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error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76427"/>
            <a:ext cx="7703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DRIVERS</a:t>
            </a:r>
            <a:r>
              <a:rPr sz="2800" spc="-40" dirty="0"/>
              <a:t> </a:t>
            </a:r>
            <a:r>
              <a:rPr sz="2800" spc="-5" dirty="0"/>
              <a:t>BEHIND</a:t>
            </a:r>
            <a:r>
              <a:rPr sz="2800" spc="-50" dirty="0"/>
              <a:t> </a:t>
            </a:r>
            <a:r>
              <a:rPr sz="2800" spc="-45" dirty="0"/>
              <a:t>NEW</a:t>
            </a:r>
            <a:r>
              <a:rPr sz="2800" spc="-35" dirty="0"/>
              <a:t> </a:t>
            </a:r>
            <a:r>
              <a:rPr sz="2800" spc="-25" dirty="0"/>
              <a:t>NETWORK</a:t>
            </a:r>
            <a:r>
              <a:rPr sz="2800" spc="-40" dirty="0"/>
              <a:t> </a:t>
            </a:r>
            <a:r>
              <a:rPr sz="2800" spc="-25" dirty="0"/>
              <a:t>ARCHITECTURES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594600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Building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residential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houses </a:t>
            </a:r>
            <a:r>
              <a:rPr sz="2600" dirty="0">
                <a:latin typeface="Perpetua"/>
                <a:cs typeface="Perpetua"/>
              </a:rPr>
              <a:t>vs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building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massive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stadium..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difference </a:t>
            </a:r>
            <a:r>
              <a:rPr sz="2600" dirty="0">
                <a:latin typeface="Perpetua"/>
                <a:cs typeface="Perpetua"/>
              </a:rPr>
              <a:t>between IT </a:t>
            </a:r>
            <a:r>
              <a:rPr sz="2600" spc="-5" dirty="0">
                <a:latin typeface="Perpetua"/>
                <a:cs typeface="Perpetua"/>
              </a:rPr>
              <a:t>and IoT networks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much like </a:t>
            </a:r>
            <a:r>
              <a:rPr sz="2600" spc="-105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difference </a:t>
            </a:r>
            <a:r>
              <a:rPr sz="2600" dirty="0">
                <a:latin typeface="Perpetua"/>
                <a:cs typeface="Perpetua"/>
              </a:rPr>
              <a:t>between </a:t>
            </a:r>
            <a:r>
              <a:rPr sz="2600" spc="-5" dirty="0">
                <a:latin typeface="Perpetua"/>
                <a:cs typeface="Perpetua"/>
              </a:rPr>
              <a:t>residential architecture and </a:t>
            </a:r>
            <a:r>
              <a:rPr sz="2600" dirty="0">
                <a:latin typeface="Perpetua"/>
                <a:cs typeface="Perpetua"/>
              </a:rPr>
              <a:t>stadium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architecture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key</a:t>
            </a:r>
            <a:r>
              <a:rPr sz="2600" spc="-5" dirty="0">
                <a:latin typeface="Perpetua"/>
                <a:cs typeface="Perpetua"/>
              </a:rPr>
              <a:t> difference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and IoT </a:t>
            </a:r>
            <a:r>
              <a:rPr sz="2600" dirty="0">
                <a:latin typeface="Perpetua"/>
                <a:cs typeface="Perpetua"/>
              </a:rPr>
              <a:t>is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data.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systems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 mostly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concerned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reliable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 dirty="0">
              <a:latin typeface="Perpetua"/>
              <a:cs typeface="Perpetua"/>
            </a:endParaRPr>
          </a:p>
          <a:p>
            <a:pPr marL="743585" marR="448945" lvl="1"/>
            <a:r>
              <a:rPr sz="2600" spc="-5" dirty="0">
                <a:latin typeface="Perpetua"/>
                <a:cs typeface="Perpetua"/>
              </a:rPr>
              <a:t>continuous support </a:t>
            </a:r>
            <a:r>
              <a:rPr sz="2600" dirty="0">
                <a:latin typeface="Perpetua"/>
                <a:cs typeface="Perpetua"/>
              </a:rPr>
              <a:t>of business </a:t>
            </a:r>
            <a:r>
              <a:rPr sz="2600" spc="-5" dirty="0">
                <a:latin typeface="Perpetua"/>
                <a:cs typeface="Perpetua"/>
              </a:rPr>
              <a:t>applications such as </a:t>
            </a:r>
            <a:r>
              <a:rPr sz="2600" dirty="0">
                <a:latin typeface="Perpetua"/>
                <a:cs typeface="Perpetua"/>
              </a:rPr>
              <a:t>email,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web,</a:t>
            </a:r>
            <a:r>
              <a:rPr sz="2600" spc="-5" dirty="0">
                <a:latin typeface="Perpetua"/>
                <a:cs typeface="Perpetua"/>
              </a:rPr>
              <a:t> databases, CRM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systems,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on.</a:t>
            </a:r>
            <a:endParaRPr sz="2600" dirty="0">
              <a:latin typeface="Perpetua"/>
              <a:cs typeface="Perpetua"/>
            </a:endParaRPr>
          </a:p>
          <a:p>
            <a:pPr marL="743585" marR="35560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about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generated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by</a:t>
            </a:r>
            <a:r>
              <a:rPr sz="2600" spc="-5" dirty="0">
                <a:latin typeface="Perpetua"/>
                <a:cs typeface="Perpetua"/>
              </a:rPr>
              <a:t> sensors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how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that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is </a:t>
            </a:r>
            <a:r>
              <a:rPr sz="2600" spc="-5" dirty="0">
                <a:latin typeface="Perpetua"/>
                <a:cs typeface="Perpetua"/>
              </a:rPr>
              <a:t>used.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7395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thing</a:t>
            </a:r>
            <a:r>
              <a:rPr sz="2600" dirty="0">
                <a:solidFill>
                  <a:srgbClr val="CC9900"/>
                </a:solidFill>
                <a:latin typeface="Perpetua"/>
                <a:cs typeface="Perpetua"/>
                <a:hlinkClick r:id="rId2"/>
              </a:rPr>
              <a:t>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5" dirty="0">
                <a:latin typeface="Perpetua"/>
                <a:cs typeface="Perpetua"/>
              </a:rPr>
              <a:t>internet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things </a:t>
            </a:r>
            <a:r>
              <a:rPr sz="2600" dirty="0">
                <a:latin typeface="Perpetua"/>
                <a:cs typeface="Perpetua"/>
              </a:rPr>
              <a:t>can be a </a:t>
            </a:r>
            <a:r>
              <a:rPr sz="2600" spc="5" dirty="0">
                <a:latin typeface="Perpetua"/>
                <a:cs typeface="Perpetua"/>
              </a:rPr>
              <a:t>person </a:t>
            </a:r>
            <a:r>
              <a:rPr sz="2600" dirty="0">
                <a:latin typeface="Perpetua"/>
                <a:cs typeface="Perpetua"/>
              </a:rPr>
              <a:t>with a </a:t>
            </a:r>
            <a:r>
              <a:rPr sz="2600" spc="-55" dirty="0">
                <a:latin typeface="Perpetua"/>
                <a:cs typeface="Perpetua"/>
              </a:rPr>
              <a:t>heart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monitor implant,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10" dirty="0">
                <a:latin typeface="Perpetua"/>
                <a:cs typeface="Perpetua"/>
              </a:rPr>
              <a:t>farm </a:t>
            </a:r>
            <a:r>
              <a:rPr sz="2600" dirty="0">
                <a:latin typeface="Perpetua"/>
                <a:cs typeface="Perpetua"/>
              </a:rPr>
              <a:t>animal with a</a:t>
            </a:r>
            <a:r>
              <a:rPr sz="260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6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biochip </a:t>
            </a:r>
            <a:r>
              <a:rPr sz="26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transponder</a:t>
            </a:r>
            <a:r>
              <a:rPr sz="2600" spc="-20" dirty="0">
                <a:latin typeface="Perpetua"/>
                <a:cs typeface="Perpetua"/>
              </a:rPr>
              <a:t>, 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 automobile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has </a:t>
            </a:r>
            <a:r>
              <a:rPr sz="2600" spc="-5" dirty="0">
                <a:latin typeface="Perpetua"/>
                <a:cs typeface="Perpetua"/>
              </a:rPr>
              <a:t>built-in</a:t>
            </a:r>
            <a:r>
              <a:rPr sz="2600" spc="-5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6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4"/>
              </a:rPr>
              <a:t>sensors</a:t>
            </a:r>
            <a:r>
              <a:rPr sz="2600" spc="5" dirty="0">
                <a:solidFill>
                  <a:srgbClr val="CC9900"/>
                </a:solidFill>
                <a:latin typeface="Perpetua"/>
                <a:cs typeface="Perpetua"/>
                <a:hlinkClick r:id="rId4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15" dirty="0">
                <a:latin typeface="Perpetua"/>
                <a:cs typeface="Perpetua"/>
              </a:rPr>
              <a:t>alert </a:t>
            </a:r>
            <a:r>
              <a:rPr sz="2600" dirty="0">
                <a:latin typeface="Perpetua"/>
                <a:cs typeface="Perpetua"/>
              </a:rPr>
              <a:t>the driver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tire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pressure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25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any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natural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man-made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be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assigned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 IP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address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able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transfer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8507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essence </a:t>
            </a:r>
            <a:r>
              <a:rPr sz="2600" dirty="0">
                <a:latin typeface="Perpetua"/>
                <a:cs typeface="Perpetua"/>
              </a:rPr>
              <a:t>of IoT architectures thus </a:t>
            </a:r>
            <a:r>
              <a:rPr sz="2600" spc="-20" dirty="0">
                <a:latin typeface="Perpetua"/>
                <a:cs typeface="Perpetua"/>
              </a:rPr>
              <a:t>involves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180" dirty="0">
                <a:latin typeface="Perpetua"/>
                <a:cs typeface="Perpetua"/>
              </a:rPr>
              <a:t>is 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transported,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collected,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analyzed,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ultimately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upon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80010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83058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141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15" dirty="0">
                <a:latin typeface="Franklin Gothic Medium"/>
                <a:cs typeface="Franklin Gothic Medium"/>
              </a:rPr>
              <a:t>Se</a:t>
            </a:r>
            <a:r>
              <a:rPr sz="3200" i="1" spc="20" dirty="0">
                <a:latin typeface="Franklin Gothic Medium"/>
                <a:cs typeface="Franklin Gothic Medium"/>
              </a:rPr>
              <a:t>c</a:t>
            </a:r>
            <a:r>
              <a:rPr sz="3200" i="1" spc="-45" dirty="0">
                <a:latin typeface="Franklin Gothic Medium"/>
                <a:cs typeface="Franklin Gothic Medium"/>
              </a:rPr>
              <a:t>urity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602220" cy="3028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networks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firewall,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behind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firewall</a:t>
            </a:r>
            <a:endParaRPr sz="2600">
              <a:latin typeface="Perpetua"/>
              <a:cs typeface="Perpetua"/>
            </a:endParaRPr>
          </a:p>
          <a:p>
            <a:pPr marL="286385" marR="21907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 endpoints are often located </a:t>
            </a:r>
            <a:r>
              <a:rPr sz="2600" dirty="0">
                <a:latin typeface="Perpetua"/>
                <a:cs typeface="Perpetua"/>
              </a:rPr>
              <a:t>in wireless </a:t>
            </a:r>
            <a:r>
              <a:rPr sz="2600" spc="-5" dirty="0">
                <a:latin typeface="Perpetua"/>
                <a:cs typeface="Perpetua"/>
              </a:rPr>
              <a:t>sensor </a:t>
            </a:r>
            <a:r>
              <a:rPr sz="2600" spc="-50" dirty="0">
                <a:latin typeface="Perpetua"/>
                <a:cs typeface="Perpetua"/>
              </a:rPr>
              <a:t>networks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that use </a:t>
            </a:r>
            <a:r>
              <a:rPr sz="2600" spc="-5" dirty="0">
                <a:latin typeface="Perpetua"/>
                <a:cs typeface="Perpetua"/>
              </a:rPr>
              <a:t>unlicensed spectrum and are not only </a:t>
            </a:r>
            <a:r>
              <a:rPr sz="2600" dirty="0">
                <a:latin typeface="Perpetua"/>
                <a:cs typeface="Perpetua"/>
              </a:rPr>
              <a:t>visible to 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world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spectrum </a:t>
            </a:r>
            <a:r>
              <a:rPr sz="2600" spc="-10" dirty="0">
                <a:latin typeface="Perpetua"/>
                <a:cs typeface="Perpetua"/>
              </a:rPr>
              <a:t>analyzer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but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physically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accessible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require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consistent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mechanisms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authentication,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encryption,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intrusion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prevention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techniques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92059" cy="4459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000" spc="-5" dirty="0">
                <a:latin typeface="Perpetua"/>
                <a:cs typeface="Perpetua"/>
              </a:rPr>
              <a:t>IoT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systems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must:</a:t>
            </a:r>
            <a:endParaRPr sz="3000" dirty="0">
              <a:latin typeface="Perpetua"/>
              <a:cs typeface="Perpetua"/>
            </a:endParaRPr>
          </a:p>
          <a:p>
            <a:pPr marL="743585" marR="508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15" dirty="0">
                <a:latin typeface="Perpetua"/>
                <a:cs typeface="Perpetua"/>
              </a:rPr>
              <a:t>able </a:t>
            </a:r>
            <a:r>
              <a:rPr sz="2600" dirty="0">
                <a:latin typeface="Perpetua"/>
                <a:cs typeface="Perpetua"/>
              </a:rPr>
              <a:t>to identify </a:t>
            </a:r>
            <a:r>
              <a:rPr sz="2600" spc="-5" dirty="0">
                <a:latin typeface="Perpetua"/>
                <a:cs typeface="Perpetua"/>
              </a:rPr>
              <a:t>and authenticate all </a:t>
            </a:r>
            <a:r>
              <a:rPr sz="2600" dirty="0">
                <a:latin typeface="Perpetua"/>
                <a:cs typeface="Perpetua"/>
              </a:rPr>
              <a:t>entities </a:t>
            </a:r>
            <a:r>
              <a:rPr sz="2600" spc="-20" dirty="0">
                <a:latin typeface="Perpetua"/>
                <a:cs typeface="Perpetua"/>
              </a:rPr>
              <a:t>involved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15" dirty="0">
                <a:latin typeface="Perpetua"/>
                <a:cs typeface="Perpetua"/>
              </a:rPr>
              <a:t>service </a:t>
            </a:r>
            <a:r>
              <a:rPr sz="2600" spc="-10" dirty="0">
                <a:latin typeface="Perpetua"/>
                <a:cs typeface="Perpetua"/>
              </a:rPr>
              <a:t>(that </a:t>
            </a:r>
            <a:r>
              <a:rPr sz="2600" dirty="0">
                <a:latin typeface="Perpetua"/>
                <a:cs typeface="Perpetua"/>
              </a:rPr>
              <a:t>is, </a:t>
            </a:r>
            <a:r>
              <a:rPr sz="2600" spc="-25" dirty="0">
                <a:latin typeface="Perpetua"/>
                <a:cs typeface="Perpetua"/>
              </a:rPr>
              <a:t>gateways, </a:t>
            </a:r>
            <a:r>
              <a:rPr sz="2600" spc="-5" dirty="0">
                <a:latin typeface="Perpetua"/>
                <a:cs typeface="Perpetua"/>
              </a:rPr>
              <a:t>endpoint </a:t>
            </a:r>
            <a:r>
              <a:rPr sz="2600" spc="-10" dirty="0">
                <a:latin typeface="Perpetua"/>
                <a:cs typeface="Perpetua"/>
              </a:rPr>
              <a:t>devices, </a:t>
            </a:r>
            <a:r>
              <a:rPr sz="2600" dirty="0">
                <a:latin typeface="Perpetua"/>
                <a:cs typeface="Perpetua"/>
              </a:rPr>
              <a:t>home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roaming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service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platforms)</a:t>
            </a:r>
          </a:p>
          <a:p>
            <a:pPr marL="743585" marR="127000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Ensure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user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shared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endpoint </a:t>
            </a:r>
            <a:r>
              <a:rPr sz="2600" spc="-70" dirty="0">
                <a:latin typeface="Perpetua"/>
                <a:cs typeface="Perpetua"/>
              </a:rPr>
              <a:t>device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back-end</a:t>
            </a:r>
            <a:r>
              <a:rPr sz="2600" spc="-10" dirty="0">
                <a:latin typeface="Perpetua"/>
                <a:cs typeface="Perpetua"/>
              </a:rPr>
              <a:t> applications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encrypted</a:t>
            </a:r>
          </a:p>
          <a:p>
            <a:pPr marL="743585" marR="16637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Comply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local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protection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legislation so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 </a:t>
            </a:r>
            <a:r>
              <a:rPr sz="2600" spc="-90" dirty="0">
                <a:latin typeface="Perpetua"/>
                <a:cs typeface="Perpetua"/>
              </a:rPr>
              <a:t>data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protected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stored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correctly</a:t>
            </a:r>
            <a:endParaRPr sz="2600" dirty="0">
              <a:latin typeface="Perpetua"/>
              <a:cs typeface="Perpetua"/>
            </a:endParaRPr>
          </a:p>
          <a:p>
            <a:pPr marL="743585" marR="889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Take</a:t>
            </a:r>
            <a:r>
              <a:rPr sz="2600" spc="-15" dirty="0">
                <a:latin typeface="Perpetua"/>
                <a:cs typeface="Perpetua"/>
              </a:rPr>
              <a:t> network-level</a:t>
            </a:r>
            <a:r>
              <a:rPr sz="2600" dirty="0">
                <a:latin typeface="Perpetua"/>
                <a:cs typeface="Perpetua"/>
              </a:rPr>
              <a:t> approach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security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addition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device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level </a:t>
            </a:r>
            <a:r>
              <a:rPr sz="2600" spc="-5" dirty="0">
                <a:latin typeface="Perpetua"/>
                <a:cs typeface="Perpetua"/>
              </a:rPr>
              <a:t>approach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6023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5" dirty="0">
                <a:latin typeface="Franklin Gothic Medium"/>
                <a:cs typeface="Franklin Gothic Medium"/>
              </a:rPr>
              <a:t>Constrained</a:t>
            </a:r>
            <a:r>
              <a:rPr sz="3200" i="1" spc="-25" dirty="0">
                <a:latin typeface="Franklin Gothic Medium"/>
                <a:cs typeface="Franklin Gothic Medium"/>
              </a:rPr>
              <a:t> </a:t>
            </a:r>
            <a:r>
              <a:rPr sz="3200" i="1" spc="-10" dirty="0">
                <a:latin typeface="Franklin Gothic Medium"/>
                <a:cs typeface="Franklin Gothic Medium"/>
              </a:rPr>
              <a:t>Devices</a:t>
            </a:r>
            <a:r>
              <a:rPr sz="3200" i="1" spc="-25" dirty="0">
                <a:latin typeface="Franklin Gothic Medium"/>
                <a:cs typeface="Franklin Gothic Medium"/>
              </a:rPr>
              <a:t> </a:t>
            </a:r>
            <a:r>
              <a:rPr sz="3200" i="1" spc="10" dirty="0">
                <a:latin typeface="Franklin Gothic Medium"/>
                <a:cs typeface="Franklin Gothic Medium"/>
              </a:rPr>
              <a:t>and</a:t>
            </a:r>
            <a:r>
              <a:rPr sz="3200" i="1" spc="-5" dirty="0">
                <a:latin typeface="Franklin Gothic Medium"/>
                <a:cs typeface="Franklin Gothic Medium"/>
              </a:rPr>
              <a:t> </a:t>
            </a:r>
            <a:r>
              <a:rPr sz="3200" i="1" spc="-40" dirty="0">
                <a:latin typeface="Franklin Gothic Medium"/>
                <a:cs typeface="Franklin Gothic Medium"/>
              </a:rPr>
              <a:t>Networks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33945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377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Most IoT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designed for </a:t>
            </a:r>
            <a:r>
              <a:rPr sz="2600" dirty="0">
                <a:latin typeface="Perpetua"/>
                <a:cs typeface="Perpetua"/>
              </a:rPr>
              <a:t>a single </a:t>
            </a:r>
            <a:r>
              <a:rPr sz="2600" spc="-40" dirty="0">
                <a:latin typeface="Perpetua"/>
                <a:cs typeface="Perpetua"/>
              </a:rPr>
              <a:t>job,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130" dirty="0">
                <a:latin typeface="Perpetua"/>
                <a:cs typeface="Perpetua"/>
              </a:rPr>
              <a:t>are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typically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small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inexpensive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" dirty="0">
                <a:latin typeface="Perpetua"/>
                <a:cs typeface="Perpetua"/>
              </a:rPr>
              <a:t>limited </a:t>
            </a:r>
            <a:r>
              <a:rPr sz="2600" spc="-70" dirty="0">
                <a:latin typeface="Perpetua"/>
                <a:cs typeface="Perpetua"/>
              </a:rPr>
              <a:t>power, </a:t>
            </a:r>
            <a:r>
              <a:rPr sz="2600" spc="-25" dirty="0">
                <a:latin typeface="Perpetua"/>
                <a:cs typeface="Perpetua"/>
              </a:rPr>
              <a:t>CPU,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40" dirty="0">
                <a:latin typeface="Perpetua"/>
                <a:cs typeface="Perpetua"/>
              </a:rPr>
              <a:t>memory,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90" dirty="0">
                <a:latin typeface="Perpetua"/>
                <a:cs typeface="Perpetua"/>
              </a:rPr>
              <a:t>they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transmit </a:t>
            </a:r>
            <a:r>
              <a:rPr sz="2600" spc="-15" dirty="0">
                <a:latin typeface="Perpetua"/>
                <a:cs typeface="Perpetua"/>
              </a:rPr>
              <a:t>only</a:t>
            </a:r>
            <a:r>
              <a:rPr sz="2600" dirty="0">
                <a:latin typeface="Perpetua"/>
                <a:cs typeface="Perpetua"/>
              </a:rPr>
              <a:t> when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there</a:t>
            </a:r>
            <a:r>
              <a:rPr sz="2600" dirty="0">
                <a:latin typeface="Perpetua"/>
                <a:cs typeface="Perpetua"/>
              </a:rPr>
              <a:t> is </a:t>
            </a:r>
            <a:r>
              <a:rPr sz="2600" spc="-5" dirty="0">
                <a:latin typeface="Perpetua"/>
                <a:cs typeface="Perpetua"/>
              </a:rPr>
              <a:t>something </a:t>
            </a:r>
            <a:r>
              <a:rPr sz="2600" spc="5" dirty="0">
                <a:latin typeface="Perpetua"/>
                <a:cs typeface="Perpetua"/>
              </a:rPr>
              <a:t>important</a:t>
            </a:r>
            <a:endParaRPr sz="2600">
              <a:latin typeface="Perpetua"/>
              <a:cs typeface="Perpetua"/>
            </a:endParaRPr>
          </a:p>
          <a:p>
            <a:pPr marL="286385" marR="476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networks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provide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tend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0" dirty="0">
                <a:latin typeface="Perpetua"/>
                <a:cs typeface="Perpetua"/>
              </a:rPr>
              <a:t>very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lossy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support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very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rates.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10" dirty="0">
                <a:latin typeface="Perpetua"/>
                <a:cs typeface="Perpetua"/>
              </a:rPr>
              <a:t>completely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situation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</a:t>
            </a:r>
            <a:endParaRPr sz="2600">
              <a:latin typeface="Perpetua"/>
              <a:cs typeface="Perpetua"/>
            </a:endParaRPr>
          </a:p>
          <a:p>
            <a:pPr marL="286385" marR="20701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requires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new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breed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95" dirty="0">
                <a:latin typeface="Perpetua"/>
                <a:cs typeface="Perpetua"/>
              </a:rPr>
              <a:t>that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meet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both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scale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constraint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limitations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3956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0" dirty="0">
                <a:latin typeface="Franklin Gothic Medium"/>
                <a:cs typeface="Franklin Gothic Medium"/>
              </a:rPr>
              <a:t>Legacy</a:t>
            </a:r>
            <a:r>
              <a:rPr sz="3200" i="1" spc="-45" dirty="0">
                <a:latin typeface="Franklin Gothic Medium"/>
                <a:cs typeface="Franklin Gothic Medium"/>
              </a:rPr>
              <a:t> </a:t>
            </a:r>
            <a:r>
              <a:rPr sz="3200" i="1" spc="-25" dirty="0">
                <a:latin typeface="Franklin Gothic Medium"/>
                <a:cs typeface="Franklin Gothic Medium"/>
              </a:rPr>
              <a:t>Device</a:t>
            </a:r>
            <a:r>
              <a:rPr sz="3200" i="1" spc="-20" dirty="0">
                <a:latin typeface="Franklin Gothic Medium"/>
                <a:cs typeface="Franklin Gothic Medium"/>
              </a:rPr>
              <a:t> </a:t>
            </a:r>
            <a:r>
              <a:rPr sz="3200" i="1" spc="20" dirty="0">
                <a:latin typeface="Franklin Gothic Medium"/>
                <a:cs typeface="Franklin Gothic Medium"/>
              </a:rPr>
              <a:t>Support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2602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Supporting </a:t>
            </a:r>
            <a:r>
              <a:rPr sz="2600" dirty="0">
                <a:latin typeface="Perpetua"/>
                <a:cs typeface="Perpetua"/>
              </a:rPr>
              <a:t>legacy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an IT organization </a:t>
            </a:r>
            <a:r>
              <a:rPr sz="2600" dirty="0">
                <a:latin typeface="Perpetua"/>
                <a:cs typeface="Perpetua"/>
              </a:rPr>
              <a:t>is not </a:t>
            </a:r>
            <a:r>
              <a:rPr sz="2600" spc="-60" dirty="0">
                <a:latin typeface="Perpetua"/>
                <a:cs typeface="Perpetua"/>
              </a:rPr>
              <a:t>usually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big </a:t>
            </a:r>
            <a:r>
              <a:rPr sz="2600" spc="-10" dirty="0">
                <a:latin typeface="Perpetua"/>
                <a:cs typeface="Perpetua"/>
              </a:rPr>
              <a:t>problem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someone’s</a:t>
            </a:r>
            <a:r>
              <a:rPr sz="2600" spc="-5" dirty="0">
                <a:latin typeface="Perpetua"/>
                <a:cs typeface="Perpetua"/>
              </a:rPr>
              <a:t> computer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operating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outdated,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she</a:t>
            </a:r>
            <a:endParaRPr sz="2600">
              <a:latin typeface="Perpetua"/>
              <a:cs typeface="Perpetua"/>
            </a:endParaRPr>
          </a:p>
          <a:p>
            <a:pPr marL="286385" algn="just">
              <a:lnSpc>
                <a:spcPct val="100000"/>
              </a:lnSpc>
            </a:pPr>
            <a:r>
              <a:rPr sz="2600" spc="-10" dirty="0">
                <a:latin typeface="Perpetua"/>
                <a:cs typeface="Perpetua"/>
              </a:rPr>
              <a:t>simply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upgrades</a:t>
            </a:r>
            <a:endParaRPr sz="2600">
              <a:latin typeface="Perpetua"/>
              <a:cs typeface="Perpetua"/>
            </a:endParaRPr>
          </a:p>
          <a:p>
            <a:pPr marL="286385" marR="12446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If </a:t>
            </a:r>
            <a:r>
              <a:rPr sz="2600" spc="-5" dirty="0">
                <a:latin typeface="Perpetua"/>
                <a:cs typeface="Perpetua"/>
              </a:rPr>
              <a:t>someone </a:t>
            </a:r>
            <a:r>
              <a:rPr sz="2600" dirty="0">
                <a:latin typeface="Perpetua"/>
                <a:cs typeface="Perpetua"/>
              </a:rPr>
              <a:t>is using a </a:t>
            </a:r>
            <a:r>
              <a:rPr sz="2600" spc="-5" dirty="0">
                <a:latin typeface="Perpetua"/>
                <a:cs typeface="Perpetua"/>
              </a:rPr>
              <a:t>mobile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0" dirty="0">
                <a:latin typeface="Perpetua"/>
                <a:cs typeface="Perpetua"/>
              </a:rPr>
              <a:t>outdated </a:t>
            </a:r>
            <a:r>
              <a:rPr sz="2600" spc="-5" dirty="0">
                <a:latin typeface="Perpetua"/>
                <a:cs typeface="Perpetua"/>
              </a:rPr>
              <a:t>Wi-Fi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802.11b </a:t>
            </a:r>
            <a:r>
              <a:rPr sz="2600" spc="-10" dirty="0">
                <a:latin typeface="Perpetua"/>
                <a:cs typeface="Perpetua"/>
              </a:rPr>
              <a:t>or 802.11g,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dirty="0">
                <a:latin typeface="Perpetua"/>
                <a:cs typeface="Perpetua"/>
              </a:rPr>
              <a:t>can </a:t>
            </a:r>
            <a:r>
              <a:rPr sz="2600" spc="-10" dirty="0">
                <a:latin typeface="Perpetua"/>
                <a:cs typeface="Perpetua"/>
              </a:rPr>
              <a:t>simply </a:t>
            </a:r>
            <a:r>
              <a:rPr sz="2600" spc="-15" dirty="0">
                <a:latin typeface="Perpetua"/>
                <a:cs typeface="Perpetua"/>
              </a:rPr>
              <a:t>deny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him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forced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upgrade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28534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OT systems, end </a:t>
            </a:r>
            <a:r>
              <a:rPr sz="2600" spc="-5" dirty="0">
                <a:latin typeface="Perpetua"/>
                <a:cs typeface="Perpetua"/>
              </a:rPr>
              <a:t>devices are likely </a:t>
            </a:r>
            <a:r>
              <a:rPr sz="2600" dirty="0">
                <a:latin typeface="Perpetua"/>
                <a:cs typeface="Perpetua"/>
              </a:rPr>
              <a:t>to be on the </a:t>
            </a:r>
            <a:r>
              <a:rPr sz="2600" spc="-55" dirty="0">
                <a:latin typeface="Perpetua"/>
                <a:cs typeface="Perpetua"/>
              </a:rPr>
              <a:t>network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a very </a:t>
            </a:r>
            <a:r>
              <a:rPr sz="2600" spc="-5" dirty="0">
                <a:latin typeface="Perpetua"/>
                <a:cs typeface="Perpetua"/>
              </a:rPr>
              <a:t>long</a:t>
            </a:r>
            <a:r>
              <a:rPr sz="2600" dirty="0">
                <a:latin typeface="Perpetua"/>
                <a:cs typeface="Perpetua"/>
              </a:rPr>
              <a:t> time—sometimes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decades.</a:t>
            </a:r>
            <a:endParaRPr sz="2600">
              <a:latin typeface="Perpetua"/>
              <a:cs typeface="Perpetua"/>
            </a:endParaRPr>
          </a:p>
          <a:p>
            <a:pPr marL="286385" marR="3505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IoT </a:t>
            </a:r>
            <a:r>
              <a:rPr sz="2600" spc="-5" dirty="0">
                <a:latin typeface="Perpetua"/>
                <a:cs typeface="Perpetua"/>
              </a:rPr>
              <a:t>networks are deployed, </a:t>
            </a:r>
            <a:r>
              <a:rPr sz="2600" dirty="0">
                <a:latin typeface="Perpetua"/>
                <a:cs typeface="Perpetua"/>
              </a:rPr>
              <a:t>they need to </a:t>
            </a:r>
            <a:r>
              <a:rPr sz="2600" spc="-5" dirty="0">
                <a:latin typeface="Perpetua"/>
                <a:cs typeface="Perpetua"/>
              </a:rPr>
              <a:t>support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older devices already </a:t>
            </a:r>
            <a:r>
              <a:rPr sz="2600" dirty="0">
                <a:latin typeface="Perpetua"/>
                <a:cs typeface="Perpetua"/>
              </a:rPr>
              <a:t>present on the </a:t>
            </a:r>
            <a:r>
              <a:rPr sz="2600" spc="-5" dirty="0">
                <a:latin typeface="Perpetua"/>
                <a:cs typeface="Perpetua"/>
              </a:rPr>
              <a:t>network, as </a:t>
            </a:r>
            <a:r>
              <a:rPr sz="2600" dirty="0">
                <a:latin typeface="Perpetua"/>
                <a:cs typeface="Perpetua"/>
              </a:rPr>
              <a:t>well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with new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capabilities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720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COMPARING</a:t>
            </a:r>
            <a:r>
              <a:rPr spc="-35" dirty="0"/>
              <a:t> </a:t>
            </a:r>
            <a:r>
              <a:rPr spc="-75" dirty="0"/>
              <a:t>IOT</a:t>
            </a:r>
            <a:r>
              <a:rPr spc="-25" dirty="0"/>
              <a:t> </a:t>
            </a:r>
            <a:r>
              <a:rPr spc="-4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4017645" cy="9702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oneM2M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architecture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325" dirty="0">
                <a:latin typeface="Perpetua"/>
                <a:cs typeface="Perpetua"/>
              </a:rPr>
              <a:t> </a:t>
            </a:r>
            <a:r>
              <a:rPr sz="2600" spc="-28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orld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05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o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um(</a:t>
            </a:r>
            <a:r>
              <a:rPr sz="2600" spc="-4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o</a:t>
            </a:r>
            <a:r>
              <a:rPr sz="2600" spc="-4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WF)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11022"/>
            <a:ext cx="67678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The</a:t>
            </a:r>
            <a:r>
              <a:rPr sz="2900" spc="-50" dirty="0"/>
              <a:t> </a:t>
            </a:r>
            <a:r>
              <a:rPr sz="2900" spc="10" dirty="0"/>
              <a:t>oneM2M</a:t>
            </a:r>
            <a:r>
              <a:rPr sz="2900" spc="-55" dirty="0"/>
              <a:t> </a:t>
            </a:r>
            <a:r>
              <a:rPr sz="2900" spc="-15" dirty="0"/>
              <a:t>IoT</a:t>
            </a:r>
            <a:r>
              <a:rPr sz="2900" spc="-40" dirty="0"/>
              <a:t> </a:t>
            </a:r>
            <a:r>
              <a:rPr sz="2900" spc="-10" dirty="0"/>
              <a:t>Standardized</a:t>
            </a:r>
            <a:r>
              <a:rPr sz="2900" spc="-55" dirty="0"/>
              <a:t> </a:t>
            </a:r>
            <a:r>
              <a:rPr sz="2900" spc="-30" dirty="0"/>
              <a:t>Architecture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15530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224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Perpetua"/>
                <a:cs typeface="Perpetua"/>
              </a:rPr>
              <a:t>To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standardize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rapidly </a:t>
            </a:r>
            <a:r>
              <a:rPr sz="2600" spc="-10" dirty="0">
                <a:latin typeface="Perpetua"/>
                <a:cs typeface="Perpetua"/>
              </a:rPr>
              <a:t>growing </a:t>
            </a:r>
            <a:r>
              <a:rPr sz="2600" dirty="0">
                <a:latin typeface="Perpetua"/>
                <a:cs typeface="Perpetua"/>
              </a:rPr>
              <a:t>field of machine-to- </a:t>
            </a:r>
            <a:r>
              <a:rPr sz="2600" spc="5" dirty="0">
                <a:latin typeface="Perpetua"/>
                <a:cs typeface="Perpetua"/>
              </a:rPr>
              <a:t> machine </a:t>
            </a:r>
            <a:r>
              <a:rPr sz="2600" spc="-5" dirty="0">
                <a:latin typeface="Perpetua"/>
                <a:cs typeface="Perpetua"/>
              </a:rPr>
              <a:t>(M2M) communications,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European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Telecommunications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Institute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(ETSI)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created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325" dirty="0">
                <a:latin typeface="Perpetua"/>
                <a:cs typeface="Perpetua"/>
              </a:rPr>
              <a:t> </a:t>
            </a:r>
            <a:r>
              <a:rPr sz="2600" spc="-34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 Committe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8</a:t>
            </a:r>
            <a:endParaRPr sz="2600">
              <a:latin typeface="Perpetua"/>
              <a:cs typeface="Perpetua"/>
            </a:endParaRPr>
          </a:p>
          <a:p>
            <a:pPr marL="286385" marR="1917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goal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oneM2M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create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5" dirty="0">
                <a:latin typeface="Perpetua"/>
                <a:cs typeface="Perpetua"/>
              </a:rPr>
              <a:t>common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services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25" dirty="0">
                <a:latin typeface="Perpetua"/>
                <a:cs typeface="Perpetua"/>
              </a:rPr>
              <a:t>layer,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can be </a:t>
            </a:r>
            <a:r>
              <a:rPr sz="2600" spc="-10" dirty="0">
                <a:latin typeface="Perpetua"/>
                <a:cs typeface="Perpetua"/>
              </a:rPr>
              <a:t>readily </a:t>
            </a:r>
            <a:r>
              <a:rPr sz="2600" spc="-5" dirty="0">
                <a:latin typeface="Perpetua"/>
                <a:cs typeface="Perpetua"/>
              </a:rPr>
              <a:t>embedded </a:t>
            </a:r>
            <a:r>
              <a:rPr sz="2600" dirty="0">
                <a:latin typeface="Perpetua"/>
                <a:cs typeface="Perpetua"/>
              </a:rPr>
              <a:t>in field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20" dirty="0">
                <a:latin typeface="Perpetua"/>
                <a:cs typeface="Perpetua"/>
              </a:rPr>
              <a:t>allow 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application </a:t>
            </a:r>
            <a:r>
              <a:rPr sz="2600" spc="15" dirty="0">
                <a:latin typeface="Perpetua"/>
                <a:cs typeface="Perpetua"/>
              </a:rPr>
              <a:t>servers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Perpetua"/>
                <a:cs typeface="Perpetua"/>
              </a:rPr>
              <a:t>oneM2M’s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framework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focuses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services,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applications,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platforms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555865" cy="4318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That includes an </a:t>
            </a:r>
            <a:r>
              <a:rPr sz="2400" dirty="0">
                <a:latin typeface="Perpetua"/>
                <a:cs typeface="Perpetua"/>
              </a:rPr>
              <a:t>extraordinary </a:t>
            </a:r>
            <a:r>
              <a:rPr sz="2400" spc="-5" dirty="0">
                <a:latin typeface="Perpetua"/>
                <a:cs typeface="Perpetua"/>
              </a:rPr>
              <a:t>number </a:t>
            </a:r>
            <a:r>
              <a:rPr sz="2400" dirty="0">
                <a:latin typeface="Perpetua"/>
                <a:cs typeface="Perpetua"/>
              </a:rPr>
              <a:t>of objects of </a:t>
            </a:r>
            <a:r>
              <a:rPr sz="2400" spc="-5" dirty="0">
                <a:latin typeface="Perpetua"/>
                <a:cs typeface="Perpetua"/>
              </a:rPr>
              <a:t>all shapes and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sizes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–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from</a:t>
            </a:r>
            <a:endParaRPr sz="2400">
              <a:latin typeface="Perpetua"/>
              <a:cs typeface="Perpetua"/>
            </a:endParaRPr>
          </a:p>
          <a:p>
            <a:pPr marL="286385" marR="39814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u="sng" spc="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smart</a:t>
            </a:r>
            <a:r>
              <a:rPr sz="2400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 microwaves</a:t>
            </a:r>
            <a:r>
              <a:rPr sz="2400" spc="-25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which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automatically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cook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your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food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right</a:t>
            </a:r>
            <a:r>
              <a:rPr sz="2400" spc="-10" dirty="0">
                <a:latin typeface="Perpetua"/>
                <a:cs typeface="Perpetua"/>
              </a:rPr>
              <a:t> length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time,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endParaRPr sz="2400">
              <a:latin typeface="Perpetua"/>
              <a:cs typeface="Perpetua"/>
            </a:endParaRPr>
          </a:p>
          <a:p>
            <a:pPr marL="286385" marR="323215" indent="-274320">
              <a:lnSpc>
                <a:spcPts val="259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self-driving</a:t>
            </a:r>
            <a:r>
              <a:rPr sz="2400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 </a:t>
            </a:r>
            <a:r>
              <a:rPr sz="2400" u="sng" spc="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cars</a:t>
            </a:r>
            <a:r>
              <a:rPr sz="2400" spc="1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whose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complex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sensors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detect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objects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their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path,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endParaRPr sz="2400">
              <a:latin typeface="Perpetua"/>
              <a:cs typeface="Perpetua"/>
            </a:endParaRPr>
          </a:p>
          <a:p>
            <a:pPr marL="286385" marR="233679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0" dirty="0">
                <a:latin typeface="Perpetua"/>
                <a:cs typeface="Perpetua"/>
              </a:rPr>
              <a:t>wearable</a:t>
            </a:r>
            <a:r>
              <a:rPr sz="2400" spc="-2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4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4"/>
              </a:rPr>
              <a:t>fitness </a:t>
            </a:r>
            <a:r>
              <a:rPr sz="24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4"/>
              </a:rPr>
              <a:t>devices</a:t>
            </a:r>
            <a:r>
              <a:rPr sz="2400" spc="-5" dirty="0">
                <a:solidFill>
                  <a:srgbClr val="CC9900"/>
                </a:solidFill>
                <a:latin typeface="Perpetua"/>
                <a:cs typeface="Perpetua"/>
                <a:hlinkClick r:id="rId4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 measure your </a:t>
            </a:r>
            <a:r>
              <a:rPr sz="2400" spc="15" dirty="0">
                <a:latin typeface="Perpetua"/>
                <a:cs typeface="Perpetua"/>
              </a:rPr>
              <a:t>heart </a:t>
            </a:r>
            <a:r>
              <a:rPr sz="2400" spc="-10" dirty="0">
                <a:latin typeface="Perpetua"/>
                <a:cs typeface="Perpetua"/>
              </a:rPr>
              <a:t>rate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number </a:t>
            </a:r>
            <a:r>
              <a:rPr sz="2400" dirty="0">
                <a:latin typeface="Perpetua"/>
                <a:cs typeface="Perpetua"/>
              </a:rPr>
              <a:t>of steps </a:t>
            </a:r>
            <a:r>
              <a:rPr sz="2400" spc="-35" dirty="0">
                <a:latin typeface="Perpetua"/>
                <a:cs typeface="Perpetua"/>
              </a:rPr>
              <a:t>you’ve </a:t>
            </a:r>
            <a:r>
              <a:rPr sz="2400" spc="-10" dirty="0">
                <a:latin typeface="Perpetua"/>
                <a:cs typeface="Perpetua"/>
              </a:rPr>
              <a:t>taken that </a:t>
            </a:r>
            <a:r>
              <a:rPr sz="2400" spc="-85" dirty="0">
                <a:latin typeface="Perpetua"/>
                <a:cs typeface="Perpetua"/>
              </a:rPr>
              <a:t>day, </a:t>
            </a:r>
            <a:r>
              <a:rPr sz="2400" dirty="0">
                <a:latin typeface="Perpetua"/>
                <a:cs typeface="Perpetua"/>
              </a:rPr>
              <a:t>then use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information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suggest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exercise</a:t>
            </a:r>
            <a:r>
              <a:rPr sz="2400" dirty="0">
                <a:latin typeface="Perpetua"/>
                <a:cs typeface="Perpetua"/>
              </a:rPr>
              <a:t> plans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tailored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you.</a:t>
            </a:r>
            <a:endParaRPr sz="2400">
              <a:latin typeface="Perpetua"/>
              <a:cs typeface="Perpetua"/>
            </a:endParaRPr>
          </a:p>
          <a:p>
            <a:pPr marL="286385" marR="73660" indent="-274320">
              <a:lnSpc>
                <a:spcPct val="900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There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even</a:t>
            </a:r>
            <a:r>
              <a:rPr sz="2400" spc="5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4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5"/>
              </a:rPr>
              <a:t>connected</a:t>
            </a:r>
            <a:r>
              <a:rPr sz="24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5"/>
              </a:rPr>
              <a:t> </a:t>
            </a:r>
            <a:r>
              <a:rPr sz="24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5"/>
              </a:rPr>
              <a:t>footballs</a:t>
            </a:r>
            <a:r>
              <a:rPr sz="2400" spc="-40" dirty="0">
                <a:solidFill>
                  <a:srgbClr val="CC9900"/>
                </a:solidFill>
                <a:latin typeface="Perpetua"/>
                <a:cs typeface="Perpetua"/>
                <a:hlinkClick r:id="rId5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track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how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far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10" dirty="0">
                <a:latin typeface="Perpetua"/>
                <a:cs typeface="Perpetua"/>
              </a:rPr>
              <a:t>fast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they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are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thrown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record </a:t>
            </a:r>
            <a:r>
              <a:rPr sz="2400" dirty="0">
                <a:latin typeface="Perpetua"/>
                <a:cs typeface="Perpetua"/>
              </a:rPr>
              <a:t>those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statistics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via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app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5" dirty="0">
                <a:latin typeface="Perpetua"/>
                <a:cs typeface="Perpetua"/>
              </a:rPr>
              <a:t>future </a:t>
            </a:r>
            <a:r>
              <a:rPr sz="2400" dirty="0">
                <a:latin typeface="Perpetua"/>
                <a:cs typeface="Perpetua"/>
              </a:rPr>
              <a:t> training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purposes.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8126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5562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One of </a:t>
            </a:r>
            <a:r>
              <a:rPr sz="2600" spc="-5" dirty="0">
                <a:latin typeface="Perpetua"/>
                <a:cs typeface="Perpetua"/>
              </a:rPr>
              <a:t>the greatest </a:t>
            </a:r>
            <a:r>
              <a:rPr sz="2600" dirty="0">
                <a:latin typeface="Perpetua"/>
                <a:cs typeface="Perpetua"/>
              </a:rPr>
              <a:t>challenges in designing </a:t>
            </a:r>
            <a:r>
              <a:rPr sz="2600" spc="-5" dirty="0">
                <a:latin typeface="Perpetua"/>
                <a:cs typeface="Perpetua"/>
              </a:rPr>
              <a:t>an IoT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architecture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dealing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heterogeneity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software,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methods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By </a:t>
            </a:r>
            <a:r>
              <a:rPr sz="2600" spc="-10" dirty="0">
                <a:latin typeface="Perpetua"/>
                <a:cs typeface="Perpetua"/>
              </a:rPr>
              <a:t>developing </a:t>
            </a:r>
            <a:r>
              <a:rPr sz="2600" dirty="0">
                <a:latin typeface="Perpetua"/>
                <a:cs typeface="Perpetua"/>
              </a:rPr>
              <a:t>a horizontal platform </a:t>
            </a:r>
            <a:r>
              <a:rPr sz="2600" spc="-5" dirty="0">
                <a:latin typeface="Perpetua"/>
                <a:cs typeface="Perpetua"/>
              </a:rPr>
              <a:t>architecture, oneM2M </a:t>
            </a:r>
            <a:r>
              <a:rPr sz="2600" spc="-170" dirty="0">
                <a:latin typeface="Perpetua"/>
                <a:cs typeface="Perpetua"/>
              </a:rPr>
              <a:t>is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developing</a:t>
            </a:r>
            <a:r>
              <a:rPr sz="2600" spc="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standards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that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interoperability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5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levels 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stack</a:t>
            </a:r>
            <a:endParaRPr sz="2600">
              <a:latin typeface="Perpetua"/>
              <a:cs typeface="Perpetua"/>
            </a:endParaRPr>
          </a:p>
          <a:p>
            <a:pPr marL="286385" marR="35433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spc="-5" dirty="0">
                <a:latin typeface="Perpetua"/>
                <a:cs typeface="Perpetua"/>
              </a:rPr>
              <a:t>might want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automate </a:t>
            </a:r>
            <a:r>
              <a:rPr sz="2600" spc="-15" dirty="0">
                <a:latin typeface="Perpetua"/>
                <a:cs typeface="Perpetua"/>
              </a:rPr>
              <a:t>your </a:t>
            </a:r>
            <a:r>
              <a:rPr sz="2600" spc="-100" dirty="0">
                <a:latin typeface="Perpetua"/>
                <a:cs typeface="Perpetua"/>
              </a:rPr>
              <a:t>HVAC 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connecting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temperature</a:t>
            </a:r>
            <a:r>
              <a:rPr sz="2600" spc="5" dirty="0">
                <a:latin typeface="Perpetua"/>
                <a:cs typeface="Perpetua"/>
              </a:rPr>
              <a:t> sensors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spread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throughout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your</a:t>
            </a:r>
            <a:r>
              <a:rPr sz="2600" spc="-5" dirty="0">
                <a:latin typeface="Perpetua"/>
                <a:cs typeface="Perpetua"/>
              </a:rPr>
              <a:t> office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76820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problem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that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LoRaWAN </a:t>
            </a:r>
            <a:r>
              <a:rPr sz="2600" spc="-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65" dirty="0">
                <a:latin typeface="Perpetua"/>
                <a:cs typeface="Perpetua"/>
              </a:rPr>
              <a:t>BACnet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 </a:t>
            </a:r>
            <a:r>
              <a:rPr sz="2600" spc="-5" dirty="0">
                <a:latin typeface="Perpetua"/>
                <a:cs typeface="Perpetua"/>
              </a:rPr>
              <a:t>that your </a:t>
            </a:r>
            <a:r>
              <a:rPr sz="2600" dirty="0">
                <a:latin typeface="Perpetua"/>
                <a:cs typeface="Perpetua"/>
              </a:rPr>
              <a:t>HVAC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BMS </a:t>
            </a:r>
            <a:r>
              <a:rPr sz="2600" spc="-5" dirty="0">
                <a:latin typeface="Perpetua"/>
                <a:cs typeface="Perpetua"/>
              </a:rPr>
              <a:t>run on are completely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systems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have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</a:t>
            </a:r>
            <a:r>
              <a:rPr sz="2600" spc="-5" dirty="0">
                <a:latin typeface="Perpetua"/>
                <a:cs typeface="Perpetua"/>
              </a:rPr>
              <a:t> natural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</a:t>
            </a:r>
            <a:endParaRPr sz="2600">
              <a:latin typeface="Perpetua"/>
              <a:cs typeface="Perpetua"/>
            </a:endParaRPr>
          </a:p>
          <a:p>
            <a:pPr marL="286385" marR="43878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is where the </a:t>
            </a:r>
            <a:r>
              <a:rPr sz="2600" spc="-5" dirty="0">
                <a:latin typeface="Perpetua"/>
                <a:cs typeface="Perpetua"/>
              </a:rPr>
              <a:t>oneM2M common </a:t>
            </a:r>
            <a:r>
              <a:rPr sz="2600" dirty="0">
                <a:latin typeface="Perpetua"/>
                <a:cs typeface="Perpetua"/>
              </a:rPr>
              <a:t>services </a:t>
            </a:r>
            <a:r>
              <a:rPr sz="2600" spc="-35" dirty="0">
                <a:latin typeface="Perpetua"/>
                <a:cs typeface="Perpetua"/>
              </a:rPr>
              <a:t>architecture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in.</a:t>
            </a:r>
            <a:endParaRPr sz="2600">
              <a:latin typeface="Perpetua"/>
              <a:cs typeface="Perpetua"/>
            </a:endParaRPr>
          </a:p>
          <a:p>
            <a:pPr marL="286385" marR="3270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oneM2M’s </a:t>
            </a:r>
            <a:r>
              <a:rPr sz="2600" dirty="0">
                <a:latin typeface="Perpetua"/>
                <a:cs typeface="Perpetua"/>
              </a:rPr>
              <a:t>horizontal framework </a:t>
            </a:r>
            <a:r>
              <a:rPr sz="2600" spc="-5" dirty="0">
                <a:latin typeface="Perpetua"/>
                <a:cs typeface="Perpetua"/>
              </a:rPr>
              <a:t>and RESTful APIs </a:t>
            </a:r>
            <a:r>
              <a:rPr sz="2600" spc="-10" dirty="0">
                <a:latin typeface="Perpetua"/>
                <a:cs typeface="Perpetua"/>
              </a:rPr>
              <a:t>allow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LoRaWAN system to </a:t>
            </a:r>
            <a:r>
              <a:rPr sz="2600" spc="-5" dirty="0">
                <a:latin typeface="Perpetua"/>
                <a:cs typeface="Perpetua"/>
              </a:rPr>
              <a:t>interface </a:t>
            </a:r>
            <a:r>
              <a:rPr sz="2600" dirty="0">
                <a:latin typeface="Perpetua"/>
                <a:cs typeface="Perpetua"/>
              </a:rPr>
              <a:t>with the building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dirty="0">
                <a:latin typeface="Perpetua"/>
                <a:cs typeface="Perpetua"/>
              </a:rPr>
              <a:t> system </a:t>
            </a:r>
            <a:r>
              <a:rPr sz="2600" spc="-5" dirty="0">
                <a:latin typeface="Perpetua"/>
                <a:cs typeface="Perpetua"/>
              </a:rPr>
              <a:t>over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 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network,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thus</a:t>
            </a:r>
            <a:r>
              <a:rPr sz="2600" dirty="0">
                <a:latin typeface="Perpetua"/>
                <a:cs typeface="Perpetua"/>
              </a:rPr>
              <a:t> promoting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end-to-end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consistent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way, no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matter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how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heterogeneous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networks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6110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15" dirty="0">
                <a:latin typeface="Franklin Gothic Medium"/>
                <a:cs typeface="Franklin Gothic Medium"/>
              </a:rPr>
              <a:t>The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dirty="0">
                <a:latin typeface="Franklin Gothic Medium"/>
                <a:cs typeface="Franklin Gothic Medium"/>
              </a:rPr>
              <a:t>Main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spc="-15" dirty="0">
                <a:latin typeface="Franklin Gothic Medium"/>
                <a:cs typeface="Franklin Gothic Medium"/>
              </a:rPr>
              <a:t>Elements</a:t>
            </a:r>
            <a:r>
              <a:rPr sz="2200" i="1" spc="25" dirty="0">
                <a:latin typeface="Franklin Gothic Medium"/>
                <a:cs typeface="Franklin Gothic Medium"/>
              </a:rPr>
              <a:t> </a:t>
            </a:r>
            <a:r>
              <a:rPr sz="2200" i="1" spc="-25" dirty="0">
                <a:latin typeface="Franklin Gothic Medium"/>
                <a:cs typeface="Franklin Gothic Medium"/>
              </a:rPr>
              <a:t>of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the</a:t>
            </a:r>
            <a:r>
              <a:rPr sz="2200" i="1" spc="10" dirty="0">
                <a:latin typeface="Franklin Gothic Medium"/>
                <a:cs typeface="Franklin Gothic Medium"/>
              </a:rPr>
              <a:t> </a:t>
            </a:r>
            <a:r>
              <a:rPr sz="2200" i="1" spc="5" dirty="0">
                <a:latin typeface="Franklin Gothic Medium"/>
                <a:cs typeface="Franklin Gothic Medium"/>
              </a:rPr>
              <a:t>oneM2M</a:t>
            </a:r>
            <a:r>
              <a:rPr sz="2200" i="1" spc="40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IoT</a:t>
            </a:r>
            <a:r>
              <a:rPr sz="2200" i="1" spc="15" dirty="0">
                <a:latin typeface="Franklin Gothic Medium"/>
                <a:cs typeface="Franklin Gothic Medium"/>
              </a:rPr>
              <a:t> </a:t>
            </a:r>
            <a:r>
              <a:rPr sz="2200" i="1" spc="-30" dirty="0">
                <a:latin typeface="Franklin Gothic Medium"/>
                <a:cs typeface="Franklin Gothic Medium"/>
              </a:rPr>
              <a:t>Architecture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82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2975610" cy="19157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Three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major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domains: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layer,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100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526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Application</a:t>
            </a:r>
            <a:r>
              <a:rPr spc="-80" dirty="0"/>
              <a:t> 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00405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267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oneM2M </a:t>
            </a:r>
            <a:r>
              <a:rPr sz="2600" dirty="0">
                <a:latin typeface="Perpetua"/>
                <a:cs typeface="Perpetua"/>
              </a:rPr>
              <a:t>architecture </a:t>
            </a:r>
            <a:r>
              <a:rPr sz="2600" spc="-5" dirty="0">
                <a:latin typeface="Perpetua"/>
                <a:cs typeface="Perpetua"/>
              </a:rPr>
              <a:t>gives major attention </a:t>
            </a:r>
            <a:r>
              <a:rPr sz="2600" spc="-4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10" dirty="0">
                <a:latin typeface="Perpetua"/>
                <a:cs typeface="Perpetua"/>
              </a:rPr>
              <a:t> devices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their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5" dirty="0">
                <a:latin typeface="Perpetua"/>
                <a:cs typeface="Perpetua"/>
              </a:rPr>
              <a:t> domain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includes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application-layer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20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emp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dardize no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thb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2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defini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  interaction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business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intelligence</a:t>
            </a:r>
            <a:r>
              <a:rPr sz="2600" dirty="0">
                <a:latin typeface="Perpetua"/>
                <a:cs typeface="Perpetua"/>
              </a:rPr>
              <a:t> (BI)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97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Services</a:t>
            </a:r>
            <a:r>
              <a:rPr spc="-90" dirty="0"/>
              <a:t> </a:t>
            </a:r>
            <a:r>
              <a:rPr spc="-8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021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22909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layer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shown as </a:t>
            </a:r>
            <a:r>
              <a:rPr sz="2600" dirty="0">
                <a:latin typeface="Perpetua"/>
                <a:cs typeface="Perpetua"/>
              </a:rPr>
              <a:t>a horizontal framework </a:t>
            </a:r>
            <a:r>
              <a:rPr sz="2600" spc="-5" dirty="0">
                <a:latin typeface="Perpetua"/>
                <a:cs typeface="Perpetua"/>
              </a:rPr>
              <a:t>across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vertical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industry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endParaRPr sz="2600">
              <a:latin typeface="Perpetua"/>
              <a:cs typeface="Perpetua"/>
            </a:endParaRPr>
          </a:p>
          <a:p>
            <a:pPr marL="286385" marR="3689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At</a:t>
            </a:r>
            <a:r>
              <a:rPr sz="2600" dirty="0">
                <a:latin typeface="Perpetua"/>
                <a:cs typeface="Perpetua"/>
              </a:rPr>
              <a:t> this </a:t>
            </a:r>
            <a:r>
              <a:rPr sz="2600" spc="-5" dirty="0">
                <a:latin typeface="Perpetua"/>
                <a:cs typeface="Perpetua"/>
              </a:rPr>
              <a:t>layer,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horizontal </a:t>
            </a:r>
            <a:r>
              <a:rPr sz="2600" spc="-5" dirty="0">
                <a:latin typeface="Perpetua"/>
                <a:cs typeface="Perpetua"/>
              </a:rPr>
              <a:t>modules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physical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network that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run on,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underlying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 protocols,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hardware.</a:t>
            </a:r>
            <a:endParaRPr sz="2600">
              <a:latin typeface="Perpetua"/>
              <a:cs typeface="Perpetua"/>
            </a:endParaRPr>
          </a:p>
          <a:p>
            <a:pPr marL="286385" marR="413384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backhaul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via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cellular,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MPLS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networks, VPNs,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 </a:t>
            </a:r>
            <a:r>
              <a:rPr sz="2600" spc="-5" dirty="0">
                <a:latin typeface="Perpetua"/>
                <a:cs typeface="Perpetua"/>
              </a:rPr>
              <a:t>on.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Riding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5" dirty="0">
                <a:latin typeface="Perpetua"/>
                <a:cs typeface="Perpetua"/>
              </a:rPr>
              <a:t> top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common </a:t>
            </a:r>
            <a:r>
              <a:rPr sz="2600" dirty="0">
                <a:latin typeface="Perpetua"/>
                <a:cs typeface="Perpetua"/>
              </a:rPr>
              <a:t>services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layer.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conceptual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layer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middleware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supporting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third-party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services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Network</a:t>
            </a:r>
            <a:r>
              <a:rPr spc="-55" dirty="0"/>
              <a:t> </a:t>
            </a:r>
            <a:r>
              <a:rPr spc="-8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9520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0193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the </a:t>
            </a:r>
            <a:r>
              <a:rPr sz="2600" spc="-5" dirty="0">
                <a:latin typeface="Perpetua"/>
                <a:cs typeface="Perpetua"/>
              </a:rPr>
              <a:t>communication domain 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20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endpoints.</a:t>
            </a:r>
            <a:endParaRPr sz="2600">
              <a:latin typeface="Perpetua"/>
              <a:cs typeface="Perpetua"/>
            </a:endParaRPr>
          </a:p>
          <a:p>
            <a:pPr marL="286385" marR="1492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themselves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communications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links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dirty="0">
                <a:latin typeface="Perpetua"/>
                <a:cs typeface="Perpetua"/>
              </a:rPr>
              <a:t> infrastructure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mesh </a:t>
            </a:r>
            <a:r>
              <a:rPr sz="2600" dirty="0">
                <a:latin typeface="Perpetua"/>
                <a:cs typeface="Perpetua"/>
              </a:rPr>
              <a:t> technologies,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802.15.4,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point-to-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multipoint </a:t>
            </a:r>
            <a:r>
              <a:rPr sz="2600" dirty="0">
                <a:latin typeface="Perpetua"/>
                <a:cs typeface="Perpetua"/>
              </a:rPr>
              <a:t>systems,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801.11ah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28625"/>
            <a:ext cx="7550784" cy="373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IoT</a:t>
            </a:r>
            <a:r>
              <a:rPr sz="24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World</a:t>
            </a:r>
            <a:r>
              <a:rPr sz="24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Forum</a:t>
            </a:r>
            <a:r>
              <a:rPr sz="24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(IoTWF)</a:t>
            </a:r>
            <a:r>
              <a:rPr sz="240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Standardized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Architecture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7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Franklin Gothic Medium"/>
              <a:cs typeface="Franklin Gothic Medium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25" dirty="0">
                <a:latin typeface="Perpetua"/>
                <a:cs typeface="Perpetua"/>
              </a:rPr>
              <a:t>seven-layer</a:t>
            </a:r>
            <a:r>
              <a:rPr sz="2600" spc="-5" dirty="0">
                <a:latin typeface="Perpetua"/>
                <a:cs typeface="Perpetua"/>
              </a:rPr>
              <a:t> 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architectural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reference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model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published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75" dirty="0">
                <a:latin typeface="Perpetua"/>
                <a:cs typeface="Perpetua"/>
              </a:rPr>
              <a:t>by 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IoTWF architectural </a:t>
            </a:r>
            <a:r>
              <a:rPr sz="2600" spc="-5" dirty="0">
                <a:latin typeface="Perpetua"/>
                <a:cs typeface="Perpetua"/>
              </a:rPr>
              <a:t>committee </a:t>
            </a:r>
            <a:r>
              <a:rPr sz="2600" dirty="0">
                <a:latin typeface="Perpetua"/>
                <a:cs typeface="Perpetua"/>
              </a:rPr>
              <a:t>( </a:t>
            </a:r>
            <a:r>
              <a:rPr sz="2600" spc="-10" dirty="0">
                <a:latin typeface="Perpetua"/>
                <a:cs typeface="Perpetua"/>
              </a:rPr>
              <a:t>Cisco, </a:t>
            </a:r>
            <a:r>
              <a:rPr sz="2600" dirty="0">
                <a:latin typeface="Perpetua"/>
                <a:cs typeface="Perpetua"/>
              </a:rPr>
              <a:t>IBM, </a:t>
            </a:r>
            <a:r>
              <a:rPr sz="2600" spc="-10" dirty="0">
                <a:latin typeface="Perpetua"/>
                <a:cs typeface="Perpetua"/>
              </a:rPr>
              <a:t>Rockwell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Automation)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Edge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computing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storage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Access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62255"/>
            <a:ext cx="6484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Franklin Gothic Medium"/>
                <a:cs typeface="Franklin Gothic Medium"/>
              </a:rPr>
              <a:t>IoT</a:t>
            </a:r>
            <a:r>
              <a:rPr sz="2200" i="1" spc="15" dirty="0">
                <a:latin typeface="Franklin Gothic Medium"/>
                <a:cs typeface="Franklin Gothic Medium"/>
              </a:rPr>
              <a:t> </a:t>
            </a:r>
            <a:r>
              <a:rPr sz="2200" i="1" spc="-20" dirty="0">
                <a:latin typeface="Franklin Gothic Medium"/>
                <a:cs typeface="Franklin Gothic Medium"/>
              </a:rPr>
              <a:t>Reference</a:t>
            </a:r>
            <a:r>
              <a:rPr sz="2200" i="1" spc="3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Model</a:t>
            </a:r>
            <a:r>
              <a:rPr sz="2200" i="1" spc="35" dirty="0">
                <a:latin typeface="Franklin Gothic Medium"/>
                <a:cs typeface="Franklin Gothic Medium"/>
              </a:rPr>
              <a:t> </a:t>
            </a:r>
            <a:r>
              <a:rPr sz="2200" i="1" spc="-20" dirty="0">
                <a:latin typeface="Franklin Gothic Medium"/>
                <a:cs typeface="Franklin Gothic Medium"/>
              </a:rPr>
              <a:t>Published</a:t>
            </a:r>
            <a:r>
              <a:rPr sz="2200" i="1" spc="25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Franklin Gothic Medium"/>
                <a:cs typeface="Franklin Gothic Medium"/>
              </a:rPr>
              <a:t>by</a:t>
            </a:r>
            <a:r>
              <a:rPr sz="2200" i="1" spc="1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the</a:t>
            </a:r>
            <a:r>
              <a:rPr sz="2200" i="1" spc="1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IoT</a:t>
            </a:r>
            <a:r>
              <a:rPr sz="2200" i="1" spc="20" dirty="0">
                <a:latin typeface="Franklin Gothic Medium"/>
                <a:cs typeface="Franklin Gothic Medium"/>
              </a:rPr>
              <a:t> </a:t>
            </a:r>
            <a:r>
              <a:rPr sz="2200" i="1" spc="-55" dirty="0">
                <a:latin typeface="Franklin Gothic Medium"/>
                <a:cs typeface="Franklin Gothic Medium"/>
              </a:rPr>
              <a:t>World</a:t>
            </a:r>
            <a:r>
              <a:rPr sz="2200" i="1" spc="20" dirty="0">
                <a:latin typeface="Franklin Gothic Medium"/>
                <a:cs typeface="Franklin Gothic Medium"/>
              </a:rPr>
              <a:t> </a:t>
            </a:r>
            <a:r>
              <a:rPr sz="2200" i="1" spc="-25" dirty="0">
                <a:latin typeface="Franklin Gothic Medium"/>
                <a:cs typeface="Franklin Gothic Medium"/>
              </a:rPr>
              <a:t>Forum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789258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438390" cy="43707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68961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Using this </a:t>
            </a:r>
            <a:r>
              <a:rPr sz="2600" spc="-5" dirty="0">
                <a:latin typeface="Perpetua"/>
                <a:cs typeface="Perpetua"/>
              </a:rPr>
              <a:t>reference model, </a:t>
            </a:r>
            <a:r>
              <a:rPr sz="2600" dirty="0">
                <a:latin typeface="Perpetua"/>
                <a:cs typeface="Perpetua"/>
              </a:rPr>
              <a:t>we </a:t>
            </a:r>
            <a:r>
              <a:rPr sz="2600" spc="-5" dirty="0">
                <a:latin typeface="Perpetua"/>
                <a:cs typeface="Perpetua"/>
              </a:rPr>
              <a:t>are able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achieve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following: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-5" dirty="0">
                <a:latin typeface="Perpetua"/>
                <a:cs typeface="Perpetua"/>
              </a:rPr>
              <a:t>Decompose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IoT </a:t>
            </a:r>
            <a:r>
              <a:rPr sz="2600" dirty="0">
                <a:latin typeface="Perpetua"/>
                <a:cs typeface="Perpetua"/>
              </a:rPr>
              <a:t>problem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smaller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parts</a:t>
            </a:r>
            <a:endParaRPr sz="2600">
              <a:latin typeface="Perpetua"/>
              <a:cs typeface="Perpetua"/>
            </a:endParaRPr>
          </a:p>
          <a:p>
            <a:pPr marL="286385" marR="263525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spc="-5" dirty="0">
                <a:latin typeface="Perpetua"/>
                <a:cs typeface="Perpetua"/>
              </a:rPr>
              <a:t>Identify</a:t>
            </a:r>
            <a:r>
              <a:rPr sz="2600" dirty="0">
                <a:latin typeface="Perpetua"/>
                <a:cs typeface="Perpetua"/>
              </a:rPr>
              <a:t> different</a:t>
            </a:r>
            <a:r>
              <a:rPr sz="2600" spc="-5" dirty="0">
                <a:latin typeface="Perpetua"/>
                <a:cs typeface="Perpetua"/>
              </a:rPr>
              <a:t> technologies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each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layer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how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relate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another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Define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which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parts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provided </a:t>
            </a:r>
            <a:r>
              <a:rPr sz="2600" dirty="0">
                <a:latin typeface="Perpetua"/>
                <a:cs typeface="Perpetua"/>
              </a:rPr>
              <a:t>by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 vendors</a:t>
            </a:r>
            <a:endParaRPr sz="2600">
              <a:latin typeface="Perpetua"/>
              <a:cs typeface="Perpetua"/>
            </a:endParaRPr>
          </a:p>
          <a:p>
            <a:pPr marL="286385" marR="1222375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Have a </a:t>
            </a:r>
            <a:r>
              <a:rPr sz="2600" spc="-5" dirty="0">
                <a:latin typeface="Perpetua"/>
                <a:cs typeface="Perpetua"/>
              </a:rPr>
              <a:t>process </a:t>
            </a:r>
            <a:r>
              <a:rPr sz="2600" dirty="0">
                <a:latin typeface="Perpetua"/>
                <a:cs typeface="Perpetua"/>
              </a:rPr>
              <a:t>of defining </a:t>
            </a:r>
            <a:r>
              <a:rPr sz="2600" spc="-5" dirty="0">
                <a:latin typeface="Perpetua"/>
                <a:cs typeface="Perpetua"/>
              </a:rPr>
              <a:t>interfaces </a:t>
            </a:r>
            <a:r>
              <a:rPr sz="260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leads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interoperability</a:t>
            </a:r>
            <a:endParaRPr sz="2600">
              <a:latin typeface="Perpetua"/>
              <a:cs typeface="Perpetua"/>
            </a:endParaRPr>
          </a:p>
          <a:p>
            <a:pPr marL="286385" marR="80137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Define a tiered security </a:t>
            </a:r>
            <a:r>
              <a:rPr sz="2600" spc="-5" dirty="0">
                <a:latin typeface="Perpetua"/>
                <a:cs typeface="Perpetua"/>
              </a:rPr>
              <a:t>model that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enforced at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transition </a:t>
            </a:r>
            <a:r>
              <a:rPr sz="2600" spc="-5" dirty="0">
                <a:latin typeface="Perpetua"/>
                <a:cs typeface="Perpetua"/>
              </a:rPr>
              <a:t>points</a:t>
            </a:r>
            <a:r>
              <a:rPr sz="2600" dirty="0">
                <a:latin typeface="Perpetua"/>
                <a:cs typeface="Perpetua"/>
              </a:rPr>
              <a:t> between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levels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92" y="1764917"/>
            <a:ext cx="6955067" cy="4117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19870"/>
            <a:ext cx="7472680" cy="317055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Layer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1:</a:t>
            </a:r>
            <a:r>
              <a:rPr sz="240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Physical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Controllers</a:t>
            </a:r>
            <a:r>
              <a:rPr sz="24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Layer</a:t>
            </a:r>
            <a:endParaRPr sz="2400">
              <a:latin typeface="Franklin Gothic Medium"/>
              <a:cs typeface="Franklin Gothic Medium"/>
            </a:endParaRPr>
          </a:p>
          <a:p>
            <a:pPr marL="286385" marR="640080" indent="-274320">
              <a:lnSpc>
                <a:spcPct val="100000"/>
              </a:lnSpc>
              <a:spcBef>
                <a:spcPts val="1019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various </a:t>
            </a:r>
            <a:r>
              <a:rPr sz="2600" spc="-5" dirty="0">
                <a:latin typeface="Perpetua"/>
                <a:cs typeface="Perpetua"/>
              </a:rPr>
              <a:t>endpoint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send </a:t>
            </a:r>
            <a:r>
              <a:rPr sz="2600" spc="-120" dirty="0">
                <a:latin typeface="Perpetua"/>
                <a:cs typeface="Perpetua"/>
              </a:rPr>
              <a:t>and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receive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size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these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“things”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almost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microscopic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giant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machines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factory.</a:t>
            </a:r>
            <a:endParaRPr sz="2600">
              <a:latin typeface="Perpetua"/>
              <a:cs typeface="Perpetua"/>
            </a:endParaRPr>
          </a:p>
          <a:p>
            <a:pPr marL="286385" marR="1193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Their </a:t>
            </a:r>
            <a:r>
              <a:rPr sz="2600" spc="5" dirty="0">
                <a:latin typeface="Perpetua"/>
                <a:cs typeface="Perpetua"/>
              </a:rPr>
              <a:t>primary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generating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being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capable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queried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and/or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5" dirty="0">
                <a:latin typeface="Perpetua"/>
                <a:cs typeface="Perpetua"/>
              </a:rPr>
              <a:t> network.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38910"/>
            <a:ext cx="346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Layer</a:t>
            </a:r>
            <a:r>
              <a:rPr sz="2400" spc="-45" dirty="0"/>
              <a:t> </a:t>
            </a:r>
            <a:r>
              <a:rPr sz="2400" spc="10" dirty="0"/>
              <a:t>2:</a:t>
            </a:r>
            <a:r>
              <a:rPr sz="2400" spc="-10" dirty="0"/>
              <a:t> </a:t>
            </a:r>
            <a:r>
              <a:rPr sz="2400" spc="-20" dirty="0"/>
              <a:t>Connectivity</a:t>
            </a:r>
            <a:r>
              <a:rPr sz="2400" spc="-45" dirty="0"/>
              <a:t> </a:t>
            </a:r>
            <a:r>
              <a:rPr sz="2400" spc="-25" dirty="0"/>
              <a:t>Layer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0405" marR="2330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most</a:t>
            </a:r>
            <a:r>
              <a:rPr spc="5" dirty="0"/>
              <a:t> important</a:t>
            </a:r>
            <a:r>
              <a:rPr spc="10" dirty="0"/>
              <a:t> </a:t>
            </a:r>
            <a:r>
              <a:rPr spc="-5" dirty="0"/>
              <a:t>function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spc="-5" dirty="0"/>
              <a:t>IoT</a:t>
            </a:r>
            <a:r>
              <a:rPr spc="5" dirty="0"/>
              <a:t> </a:t>
            </a:r>
            <a:r>
              <a:rPr spc="-30" dirty="0"/>
              <a:t>layer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5" dirty="0"/>
              <a:t>reliable </a:t>
            </a:r>
            <a:r>
              <a:rPr spc="-570" dirty="0"/>
              <a:t> </a:t>
            </a:r>
            <a:r>
              <a:rPr spc="-5" dirty="0"/>
              <a:t>and </a:t>
            </a:r>
            <a:r>
              <a:rPr spc="-10" dirty="0"/>
              <a:t>timely</a:t>
            </a:r>
            <a:r>
              <a:rPr dirty="0"/>
              <a:t> transmission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data.</a:t>
            </a:r>
          </a:p>
          <a:p>
            <a:pPr marL="70040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spc="-10" dirty="0"/>
              <a:t>More</a:t>
            </a:r>
            <a:r>
              <a:rPr spc="-5" dirty="0"/>
              <a:t> </a:t>
            </a:r>
            <a:r>
              <a:rPr spc="-30" dirty="0"/>
              <a:t>specifically,</a:t>
            </a:r>
            <a:r>
              <a:rPr spc="-80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spc="-5" dirty="0"/>
              <a:t>includes </a:t>
            </a:r>
            <a:r>
              <a:rPr dirty="0"/>
              <a:t>transmissions</a:t>
            </a:r>
            <a:r>
              <a:rPr spc="10" dirty="0"/>
              <a:t> </a:t>
            </a:r>
            <a:r>
              <a:rPr spc="-15" dirty="0"/>
              <a:t>between </a:t>
            </a:r>
            <a:r>
              <a:rPr spc="-30" dirty="0"/>
              <a:t>Layer</a:t>
            </a:r>
            <a:r>
              <a:rPr spc="10" dirty="0"/>
              <a:t> </a:t>
            </a:r>
            <a:r>
              <a:rPr spc="-365" dirty="0"/>
              <a:t>1 </a:t>
            </a:r>
            <a:r>
              <a:rPr spc="-360" dirty="0"/>
              <a:t> </a:t>
            </a:r>
            <a:r>
              <a:rPr spc="-10" dirty="0"/>
              <a:t>devices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the </a:t>
            </a:r>
            <a:r>
              <a:rPr spc="-15" dirty="0"/>
              <a:t>network</a:t>
            </a:r>
            <a:r>
              <a:rPr dirty="0"/>
              <a:t> </a:t>
            </a:r>
            <a:r>
              <a:rPr spc="-5" dirty="0"/>
              <a:t>and</a:t>
            </a:r>
            <a:r>
              <a:rPr spc="-15" dirty="0"/>
              <a:t> between</a:t>
            </a:r>
            <a:r>
              <a:rPr spc="-20" dirty="0"/>
              <a:t> </a:t>
            </a:r>
            <a:r>
              <a:rPr dirty="0"/>
              <a:t>the </a:t>
            </a:r>
            <a:r>
              <a:rPr spc="-15" dirty="0"/>
              <a:t>network</a:t>
            </a:r>
            <a:r>
              <a:rPr dirty="0"/>
              <a:t> </a:t>
            </a:r>
            <a:r>
              <a:rPr spc="-5" dirty="0"/>
              <a:t>and </a:t>
            </a:r>
            <a:r>
              <a:rPr dirty="0"/>
              <a:t> information </a:t>
            </a:r>
            <a:r>
              <a:rPr spc="-5" dirty="0"/>
              <a:t>processing</a:t>
            </a:r>
            <a:r>
              <a:rPr dirty="0"/>
              <a:t> </a:t>
            </a:r>
            <a:r>
              <a:rPr spc="-10" dirty="0"/>
              <a:t>that</a:t>
            </a:r>
            <a:r>
              <a:rPr spc="10" dirty="0"/>
              <a:t> </a:t>
            </a:r>
            <a:r>
              <a:rPr dirty="0"/>
              <a:t>occurs </a:t>
            </a:r>
            <a:r>
              <a:rPr spc="-15" dirty="0"/>
              <a:t>at</a:t>
            </a:r>
            <a:r>
              <a:rPr spc="10" dirty="0"/>
              <a:t> </a:t>
            </a:r>
            <a:r>
              <a:rPr spc="-30" dirty="0"/>
              <a:t>Layer</a:t>
            </a:r>
            <a:r>
              <a:rPr dirty="0"/>
              <a:t> 3</a:t>
            </a:r>
            <a:r>
              <a:rPr spc="5" dirty="0"/>
              <a:t> </a:t>
            </a:r>
            <a:r>
              <a:rPr dirty="0"/>
              <a:t>(the</a:t>
            </a:r>
            <a:r>
              <a:rPr spc="-15" dirty="0"/>
              <a:t> </a:t>
            </a:r>
            <a:r>
              <a:rPr spc="-5" dirty="0"/>
              <a:t>edge </a:t>
            </a:r>
            <a:r>
              <a:rPr dirty="0"/>
              <a:t> </a:t>
            </a:r>
            <a:r>
              <a:rPr spc="-5" dirty="0"/>
              <a:t>computing</a:t>
            </a:r>
            <a:r>
              <a:rPr dirty="0"/>
              <a:t> </a:t>
            </a:r>
            <a:r>
              <a:rPr spc="-20" dirty="0"/>
              <a:t>layer).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066800"/>
            <a:ext cx="8305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32611"/>
            <a:ext cx="7552055" cy="4896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Layer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3:</a:t>
            </a:r>
            <a:r>
              <a:rPr sz="240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Edge</a:t>
            </a:r>
            <a:r>
              <a:rPr sz="240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Computing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Layer</a:t>
            </a:r>
            <a:endParaRPr sz="2400">
              <a:latin typeface="Franklin Gothic Medium"/>
              <a:cs typeface="Franklin Gothic Medium"/>
            </a:endParaRPr>
          </a:p>
          <a:p>
            <a:pPr marL="286385" indent="-274320">
              <a:lnSpc>
                <a:spcPct val="100000"/>
              </a:lnSpc>
              <a:spcBef>
                <a:spcPts val="8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Fog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layer</a:t>
            </a:r>
            <a:endParaRPr sz="2400">
              <a:latin typeface="Perpetua"/>
              <a:cs typeface="Perpetua"/>
            </a:endParaRPr>
          </a:p>
          <a:p>
            <a:pPr marL="286385" marR="162560" indent="-274320">
              <a:lnSpc>
                <a:spcPct val="90100"/>
              </a:lnSpc>
              <a:spcBef>
                <a:spcPts val="5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At this layer,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emphasis </a:t>
            </a:r>
            <a:r>
              <a:rPr sz="2400" dirty="0">
                <a:latin typeface="Perpetua"/>
                <a:cs typeface="Perpetua"/>
              </a:rPr>
              <a:t>is on data </a:t>
            </a:r>
            <a:r>
              <a:rPr sz="2400" spc="-5" dirty="0">
                <a:latin typeface="Perpetua"/>
                <a:cs typeface="Perpetua"/>
              </a:rPr>
              <a:t>reduction and converting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network </a:t>
            </a:r>
            <a:r>
              <a:rPr sz="2400" dirty="0">
                <a:latin typeface="Perpetua"/>
                <a:cs typeface="Perpetua"/>
              </a:rPr>
              <a:t>data flows into </a:t>
            </a:r>
            <a:r>
              <a:rPr sz="2400" spc="-5" dirty="0">
                <a:latin typeface="Perpetua"/>
                <a:cs typeface="Perpetua"/>
              </a:rPr>
              <a:t>information </a:t>
            </a:r>
            <a:r>
              <a:rPr sz="2400" dirty="0">
                <a:latin typeface="Perpetua"/>
                <a:cs typeface="Perpetua"/>
              </a:rPr>
              <a:t>that is </a:t>
            </a:r>
            <a:r>
              <a:rPr sz="2400" spc="-5" dirty="0">
                <a:latin typeface="Perpetua"/>
                <a:cs typeface="Perpetua"/>
              </a:rPr>
              <a:t>ready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5" dirty="0">
                <a:latin typeface="Perpetua"/>
                <a:cs typeface="Perpetua"/>
              </a:rPr>
              <a:t>storage and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processing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 higher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layers</a:t>
            </a:r>
            <a:endParaRPr sz="2400">
              <a:latin typeface="Perpetua"/>
              <a:cs typeface="Perpetua"/>
            </a:endParaRP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One of the basic principles of </a:t>
            </a:r>
            <a:r>
              <a:rPr sz="2400" spc="-5" dirty="0">
                <a:latin typeface="Perpetua"/>
                <a:cs typeface="Perpetua"/>
              </a:rPr>
              <a:t>this reference model </a:t>
            </a:r>
            <a:r>
              <a:rPr sz="2400" dirty="0">
                <a:latin typeface="Perpetua"/>
                <a:cs typeface="Perpetua"/>
              </a:rPr>
              <a:t>is that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information </a:t>
            </a:r>
            <a:r>
              <a:rPr sz="2400" dirty="0">
                <a:latin typeface="Perpetua"/>
                <a:cs typeface="Perpetua"/>
              </a:rPr>
              <a:t>processing is </a:t>
            </a:r>
            <a:r>
              <a:rPr sz="2400" spc="-5" dirty="0">
                <a:latin typeface="Perpetua"/>
                <a:cs typeface="Perpetua"/>
              </a:rPr>
              <a:t>initiated as </a:t>
            </a:r>
            <a:r>
              <a:rPr sz="2400" dirty="0">
                <a:latin typeface="Perpetua"/>
                <a:cs typeface="Perpetua"/>
              </a:rPr>
              <a:t>early </a:t>
            </a:r>
            <a:r>
              <a:rPr sz="2400" spc="-5" dirty="0">
                <a:latin typeface="Perpetua"/>
                <a:cs typeface="Perpetua"/>
              </a:rPr>
              <a:t>and as </a:t>
            </a:r>
            <a:r>
              <a:rPr sz="2400" dirty="0">
                <a:latin typeface="Perpetua"/>
                <a:cs typeface="Perpetua"/>
              </a:rPr>
              <a:t>close to the edge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network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possible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Another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important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function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occurs</a:t>
            </a:r>
            <a:r>
              <a:rPr sz="2400" spc="-5" dirty="0">
                <a:latin typeface="Perpetua"/>
                <a:cs typeface="Perpetua"/>
              </a:rPr>
              <a:t> 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Layer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3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 marR="194945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latin typeface="Perpetua"/>
                <a:cs typeface="Perpetua"/>
              </a:rPr>
              <a:t>evaluation </a:t>
            </a:r>
            <a:r>
              <a:rPr sz="2400" dirty="0">
                <a:latin typeface="Perpetua"/>
                <a:cs typeface="Perpetua"/>
              </a:rPr>
              <a:t>of data to see if it can be filtered or </a:t>
            </a:r>
            <a:r>
              <a:rPr sz="2400" spc="-10" dirty="0">
                <a:latin typeface="Perpetua"/>
                <a:cs typeface="Perpetua"/>
              </a:rPr>
              <a:t>aggregated </a:t>
            </a:r>
            <a:r>
              <a:rPr sz="2400" spc="-5" dirty="0">
                <a:latin typeface="Perpetua"/>
                <a:cs typeface="Perpetua"/>
              </a:rPr>
              <a:t>before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being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sent</a:t>
            </a:r>
            <a:r>
              <a:rPr sz="2400" spc="-5" dirty="0">
                <a:latin typeface="Perpetua"/>
                <a:cs typeface="Perpetua"/>
              </a:rPr>
              <a:t> to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higher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layer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7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also allows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 </a:t>
            </a:r>
            <a:r>
              <a:rPr sz="2400" spc="-5" dirty="0">
                <a:latin typeface="Perpetua"/>
                <a:cs typeface="Perpetua"/>
              </a:rPr>
              <a:t>to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reformatted</a:t>
            </a:r>
            <a:r>
              <a:rPr sz="2400" dirty="0">
                <a:latin typeface="Perpetua"/>
                <a:cs typeface="Perpetua"/>
              </a:rPr>
              <a:t> 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decoded,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making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5" dirty="0">
                <a:latin typeface="Perpetua"/>
                <a:cs typeface="Perpetua"/>
              </a:rPr>
              <a:t>additional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processing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other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systems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easier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077200" cy="5475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1211"/>
            <a:ext cx="3451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Upper</a:t>
            </a:r>
            <a:r>
              <a:rPr sz="2500" spc="-55" dirty="0"/>
              <a:t> </a:t>
            </a:r>
            <a:r>
              <a:rPr sz="2500" spc="-10" dirty="0"/>
              <a:t>Layers:</a:t>
            </a:r>
            <a:r>
              <a:rPr sz="2500" spc="-60" dirty="0"/>
              <a:t> </a:t>
            </a:r>
            <a:r>
              <a:rPr sz="2500" spc="-20" dirty="0"/>
              <a:t>Layers </a:t>
            </a:r>
            <a:r>
              <a:rPr sz="2500" spc="5" dirty="0"/>
              <a:t>4–7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93444" y="748030"/>
            <a:ext cx="731202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upper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layers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handling 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20" dirty="0">
                <a:latin typeface="Perpetua"/>
                <a:cs typeface="Perpetua"/>
              </a:rPr>
              <a:t>IoT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generated</a:t>
            </a:r>
            <a:r>
              <a:rPr sz="2600" spc="-25" dirty="0">
                <a:latin typeface="Perpetua"/>
                <a:cs typeface="Perpetua"/>
              </a:rPr>
              <a:t> 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bottom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81534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58851"/>
            <a:ext cx="6840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IT</a:t>
            </a:r>
            <a:r>
              <a:rPr sz="2400" spc="-20" dirty="0"/>
              <a:t> </a:t>
            </a:r>
            <a:r>
              <a:rPr sz="2400" spc="-5" dirty="0"/>
              <a:t>and</a:t>
            </a:r>
            <a:r>
              <a:rPr sz="2400" spc="-10" dirty="0"/>
              <a:t> </a:t>
            </a:r>
            <a:r>
              <a:rPr sz="2400" spc="-45" dirty="0"/>
              <a:t>OT</a:t>
            </a:r>
            <a:r>
              <a:rPr sz="2400" spc="-20" dirty="0"/>
              <a:t> Responsibilities</a:t>
            </a:r>
            <a:r>
              <a:rPr sz="2400" spc="-50" dirty="0"/>
              <a:t> </a:t>
            </a:r>
            <a:r>
              <a:rPr sz="2400" spc="-15" dirty="0"/>
              <a:t>in</a:t>
            </a:r>
            <a:r>
              <a:rPr sz="2400" spc="-5" dirty="0"/>
              <a:t> </a:t>
            </a:r>
            <a:r>
              <a:rPr sz="2400" spc="-15" dirty="0"/>
              <a:t>the</a:t>
            </a:r>
            <a:r>
              <a:rPr sz="2400" spc="-30" dirty="0"/>
              <a:t> </a:t>
            </a:r>
            <a:r>
              <a:rPr sz="2400" spc="-15" dirty="0"/>
              <a:t>IoT</a:t>
            </a:r>
            <a:r>
              <a:rPr sz="2400" spc="-30" dirty="0"/>
              <a:t> Reference</a:t>
            </a:r>
            <a:r>
              <a:rPr sz="2400" spc="-45" dirty="0"/>
              <a:t> </a:t>
            </a:r>
            <a:r>
              <a:rPr sz="2400" spc="-5" dirty="0"/>
              <a:t>Model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7467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712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A </a:t>
            </a:r>
            <a:r>
              <a:rPr spc="-5" dirty="0"/>
              <a:t>S</a:t>
            </a:r>
            <a:r>
              <a:rPr spc="-10" dirty="0"/>
              <a:t>IM</a:t>
            </a:r>
            <a:r>
              <a:rPr spc="-114" dirty="0"/>
              <a:t>PL</a:t>
            </a:r>
            <a:r>
              <a:rPr spc="-45" dirty="0"/>
              <a:t>I</a:t>
            </a:r>
            <a:r>
              <a:rPr spc="-20" dirty="0"/>
              <a:t>FIED</a:t>
            </a:r>
            <a:r>
              <a:rPr spc="-35" dirty="0"/>
              <a:t> </a:t>
            </a:r>
            <a:r>
              <a:rPr spc="-40" dirty="0"/>
              <a:t>I</a:t>
            </a:r>
            <a:r>
              <a:rPr spc="-190" dirty="0"/>
              <a:t>O</a:t>
            </a:r>
            <a:r>
              <a:rPr spc="5" dirty="0"/>
              <a:t>T</a:t>
            </a:r>
            <a:r>
              <a:rPr spc="-20" dirty="0"/>
              <a:t> </a:t>
            </a:r>
            <a:r>
              <a:rPr spc="-195" dirty="0"/>
              <a:t>A</a:t>
            </a:r>
            <a:r>
              <a:rPr spc="-240" dirty="0"/>
              <a:t>R</a:t>
            </a:r>
            <a:r>
              <a:rPr spc="5" dirty="0"/>
              <a:t>C</a:t>
            </a:r>
            <a:r>
              <a:rPr spc="-20" dirty="0"/>
              <a:t>HIT</a:t>
            </a:r>
            <a:r>
              <a:rPr dirty="0"/>
              <a:t>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6399530" cy="14433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framework is </a:t>
            </a:r>
            <a:r>
              <a:rPr sz="2600" spc="-5" dirty="0">
                <a:latin typeface="Perpetua"/>
                <a:cs typeface="Perpetua"/>
              </a:rPr>
              <a:t>presented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two</a:t>
            </a:r>
            <a:r>
              <a:rPr sz="2600" spc="-5" dirty="0">
                <a:latin typeface="Perpetua"/>
                <a:cs typeface="Perpetua"/>
              </a:rPr>
              <a:t> parallel stacks: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Data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 Stack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Stack.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400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33640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stack</a:t>
            </a:r>
            <a:r>
              <a:rPr sz="2600" dirty="0">
                <a:latin typeface="Perpetua"/>
                <a:cs typeface="Perpetua"/>
              </a:rPr>
              <a:t> itself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involves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significant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amount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detail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incorporates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vast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array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technologies.</a:t>
            </a:r>
            <a:endParaRPr sz="2600">
              <a:latin typeface="Perpetua"/>
              <a:cs typeface="Perpetua"/>
            </a:endParaRPr>
          </a:p>
          <a:p>
            <a:pPr marL="286385" marR="469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Consider for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moment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heterogeneity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10" dirty="0">
                <a:latin typeface="Perpetua"/>
                <a:cs typeface="Perpetua"/>
              </a:rPr>
              <a:t>and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many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ways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exist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connect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 to a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61594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needs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consolidate </a:t>
            </a:r>
            <a:r>
              <a:rPr sz="2600" dirty="0">
                <a:latin typeface="Perpetua"/>
                <a:cs typeface="Perpetua"/>
              </a:rPr>
              <a:t> these </a:t>
            </a:r>
            <a:r>
              <a:rPr sz="2600" spc="-30" dirty="0">
                <a:latin typeface="Perpetua"/>
                <a:cs typeface="Perpetua"/>
              </a:rPr>
              <a:t>together, </a:t>
            </a:r>
            <a:r>
              <a:rPr sz="2600" spc="-5" dirty="0">
                <a:latin typeface="Perpetua"/>
                <a:cs typeface="Perpetua"/>
              </a:rPr>
              <a:t>offer </a:t>
            </a:r>
            <a:r>
              <a:rPr sz="2600" spc="-30" dirty="0">
                <a:latin typeface="Perpetua"/>
                <a:cs typeface="Perpetua"/>
              </a:rPr>
              <a:t>gateway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backhaul technologies,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ultimately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bring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back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location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analysis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processing.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33945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622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80" dirty="0">
                <a:latin typeface="Perpetua"/>
                <a:cs typeface="Perpetua"/>
              </a:rPr>
              <a:t>is 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composed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mostly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traditional</a:t>
            </a:r>
            <a:r>
              <a:rPr sz="2600" spc="5" dirty="0">
                <a:latin typeface="Perpetua"/>
                <a:cs typeface="Perpetua"/>
              </a:rPr>
              <a:t> technologies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experienced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professionals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would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quickly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recognize.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5" dirty="0">
                <a:latin typeface="Perpetua"/>
                <a:cs typeface="Perpetua"/>
              </a:rPr>
              <a:t>include tunneling and VPN </a:t>
            </a:r>
            <a:r>
              <a:rPr sz="2600" dirty="0">
                <a:latin typeface="Perpetua"/>
                <a:cs typeface="Perpetua"/>
              </a:rPr>
              <a:t>technologies, </a:t>
            </a:r>
            <a:r>
              <a:rPr sz="2600" spc="5" dirty="0">
                <a:latin typeface="Perpetua"/>
                <a:cs typeface="Perpetua"/>
              </a:rPr>
              <a:t>IP-based 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quality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15" dirty="0">
                <a:latin typeface="Perpetua"/>
                <a:cs typeface="Perpetua"/>
              </a:rPr>
              <a:t>service </a:t>
            </a:r>
            <a:r>
              <a:rPr sz="2600" dirty="0">
                <a:latin typeface="Perpetua"/>
                <a:cs typeface="Perpetua"/>
              </a:rPr>
              <a:t>(QoS), </a:t>
            </a:r>
            <a:r>
              <a:rPr sz="2600" spc="-15" dirty="0">
                <a:latin typeface="Perpetua"/>
                <a:cs typeface="Perpetua"/>
              </a:rPr>
              <a:t>conventional </a:t>
            </a:r>
            <a:r>
              <a:rPr sz="2600" spc="-30" dirty="0">
                <a:latin typeface="Perpetua"/>
                <a:cs typeface="Perpetua"/>
              </a:rPr>
              <a:t>Layer </a:t>
            </a:r>
            <a:r>
              <a:rPr sz="2600" dirty="0">
                <a:latin typeface="Perpetua"/>
                <a:cs typeface="Perpetua"/>
              </a:rPr>
              <a:t>3 </a:t>
            </a:r>
            <a:r>
              <a:rPr sz="2600" spc="-5" dirty="0">
                <a:latin typeface="Perpetua"/>
                <a:cs typeface="Perpetua"/>
              </a:rPr>
              <a:t>routing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protocols </a:t>
            </a:r>
            <a:r>
              <a:rPr sz="2600" spc="5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BGP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IP-PIM,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5" dirty="0">
                <a:latin typeface="Perpetua"/>
                <a:cs typeface="Perpetua"/>
              </a:rPr>
              <a:t>security </a:t>
            </a:r>
            <a:r>
              <a:rPr sz="2600" dirty="0">
                <a:latin typeface="Perpetua"/>
                <a:cs typeface="Perpetua"/>
              </a:rPr>
              <a:t>capabilities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encryption,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lists </a:t>
            </a:r>
            <a:r>
              <a:rPr sz="2600" spc="-20" dirty="0">
                <a:latin typeface="Perpetua"/>
                <a:cs typeface="Perpetua"/>
              </a:rPr>
              <a:t>(ACLs),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firewalls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389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Applicat</a:t>
            </a:r>
            <a:r>
              <a:rPr spc="-55" dirty="0"/>
              <a:t>i</a:t>
            </a:r>
            <a:r>
              <a:rPr spc="-2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3553460" cy="3805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Smart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home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Wearables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Connected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Cars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Smart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cities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agriculture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Smart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retail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healthcare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Poultry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Farming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81570" cy="327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Unlike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most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10" dirty="0">
                <a:latin typeface="Perpetua"/>
                <a:cs typeface="Perpetua"/>
              </a:rPr>
              <a:t>networks,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applications and </a:t>
            </a:r>
            <a:r>
              <a:rPr sz="2600" spc="-50" dirty="0">
                <a:latin typeface="Perpetua"/>
                <a:cs typeface="Perpetua"/>
              </a:rPr>
              <a:t>analytics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doesn’t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necessarily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exist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only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center </a:t>
            </a:r>
            <a:r>
              <a:rPr sz="2600" dirty="0">
                <a:latin typeface="Perpetua"/>
                <a:cs typeface="Perpetua"/>
              </a:rPr>
              <a:t> or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cloud.</a:t>
            </a:r>
            <a:endParaRPr sz="2600">
              <a:latin typeface="Perpetua"/>
              <a:cs typeface="Perpetua"/>
            </a:endParaRPr>
          </a:p>
          <a:p>
            <a:pPr marL="286385" marR="1460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Due to the </a:t>
            </a:r>
            <a:r>
              <a:rPr sz="2600" spc="-5" dirty="0">
                <a:latin typeface="Perpetua"/>
                <a:cs typeface="Perpetua"/>
              </a:rPr>
              <a:t>unique </a:t>
            </a:r>
            <a:r>
              <a:rPr sz="2600" dirty="0">
                <a:latin typeface="Perpetua"/>
                <a:cs typeface="Perpetua"/>
              </a:rPr>
              <a:t>challenges </a:t>
            </a:r>
            <a:r>
              <a:rPr sz="2600" spc="-5" dirty="0">
                <a:latin typeface="Perpetua"/>
                <a:cs typeface="Perpetua"/>
              </a:rPr>
              <a:t>and requirements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90" dirty="0">
                <a:latin typeface="Perpetua"/>
                <a:cs typeface="Perpetua"/>
              </a:rPr>
              <a:t>IoT, </a:t>
            </a:r>
            <a:r>
              <a:rPr sz="2600" dirty="0">
                <a:latin typeface="Perpetua"/>
                <a:cs typeface="Perpetua"/>
              </a:rPr>
              <a:t>it is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necessary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deploy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throughout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architecture </a:t>
            </a: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5" dirty="0">
                <a:latin typeface="Perpetua"/>
                <a:cs typeface="Perpetua"/>
              </a:rPr>
              <a:t>tiered </a:t>
            </a:r>
            <a:r>
              <a:rPr sz="2600" dirty="0">
                <a:latin typeface="Perpetua"/>
                <a:cs typeface="Perpetua"/>
              </a:rPr>
              <a:t>approach, </a:t>
            </a:r>
            <a:r>
              <a:rPr sz="2600" spc="-10" dirty="0">
                <a:latin typeface="Perpetua"/>
                <a:cs typeface="Perpetua"/>
              </a:rPr>
              <a:t>allowing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collection,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analytics,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intelligent </a:t>
            </a:r>
            <a:r>
              <a:rPr sz="2600" spc="-5" dirty="0">
                <a:latin typeface="Perpetua"/>
                <a:cs typeface="Perpetua"/>
              </a:rPr>
              <a:t>controls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points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system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34580" cy="3104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three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 layers are</a:t>
            </a:r>
            <a:endParaRPr sz="2600">
              <a:latin typeface="Perpetua"/>
              <a:cs typeface="Perpetua"/>
            </a:endParaRPr>
          </a:p>
          <a:p>
            <a:pPr marL="286385" marR="8985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edge </a:t>
            </a:r>
            <a:r>
              <a:rPr sz="2600" spc="-5" dirty="0">
                <a:latin typeface="Perpetua"/>
                <a:cs typeface="Perpetua"/>
              </a:rPr>
              <a:t>layer (data management </a:t>
            </a:r>
            <a:r>
              <a:rPr sz="2600" dirty="0">
                <a:latin typeface="Perpetua"/>
                <a:cs typeface="Perpetua"/>
              </a:rPr>
              <a:t>within the </a:t>
            </a:r>
            <a:r>
              <a:rPr sz="2600" spc="-50" dirty="0">
                <a:latin typeface="Perpetua"/>
                <a:cs typeface="Perpetua"/>
              </a:rPr>
              <a:t>sensors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themselves),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layer</a:t>
            </a:r>
            <a:r>
              <a:rPr sz="2600" dirty="0">
                <a:latin typeface="Perpetua"/>
                <a:cs typeface="Perpetua"/>
              </a:rPr>
              <a:t> (data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dirty="0">
                <a:latin typeface="Perpetua"/>
                <a:cs typeface="Perpetua"/>
              </a:rPr>
              <a:t> in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gateways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transit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network),</a:t>
            </a:r>
            <a:r>
              <a:rPr sz="2600" spc="-5" dirty="0">
                <a:latin typeface="Perpetua"/>
                <a:cs typeface="Perpetua"/>
              </a:rPr>
              <a:t> and</a:t>
            </a:r>
            <a:endParaRPr sz="2600">
              <a:latin typeface="Perpetua"/>
              <a:cs typeface="Perpetua"/>
            </a:endParaRPr>
          </a:p>
          <a:p>
            <a:pPr marL="286385" marR="3009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cloud layer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cloud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central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center).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7272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5" dirty="0">
                <a:latin typeface="Franklin Gothic Medium"/>
                <a:cs typeface="Franklin Gothic Medium"/>
              </a:rPr>
              <a:t>Expanded</a:t>
            </a:r>
            <a:r>
              <a:rPr sz="2800" i="1" spc="-15" dirty="0">
                <a:latin typeface="Franklin Gothic Medium"/>
                <a:cs typeface="Franklin Gothic Medium"/>
              </a:rPr>
              <a:t> </a:t>
            </a:r>
            <a:r>
              <a:rPr sz="2800" i="1" spc="-60" dirty="0">
                <a:latin typeface="Franklin Gothic Medium"/>
                <a:cs typeface="Franklin Gothic Medium"/>
              </a:rPr>
              <a:t>View</a:t>
            </a:r>
            <a:r>
              <a:rPr sz="2800" i="1" dirty="0">
                <a:latin typeface="Franklin Gothic Medium"/>
                <a:cs typeface="Franklin Gothic Medium"/>
              </a:rPr>
              <a:t> </a:t>
            </a:r>
            <a:r>
              <a:rPr sz="2800" i="1" spc="-30" dirty="0">
                <a:latin typeface="Franklin Gothic Medium"/>
                <a:cs typeface="Franklin Gothic Medium"/>
              </a:rPr>
              <a:t>of</a:t>
            </a:r>
            <a:r>
              <a:rPr sz="2800" i="1" dirty="0">
                <a:latin typeface="Franklin Gothic Medium"/>
                <a:cs typeface="Franklin Gothic Medium"/>
              </a:rPr>
              <a:t> </a:t>
            </a:r>
            <a:r>
              <a:rPr sz="2800" i="1" spc="-15" dirty="0">
                <a:latin typeface="Franklin Gothic Medium"/>
                <a:cs typeface="Franklin Gothic Medium"/>
              </a:rPr>
              <a:t>the</a:t>
            </a:r>
            <a:r>
              <a:rPr sz="2800" i="1" dirty="0">
                <a:latin typeface="Franklin Gothic Medium"/>
                <a:cs typeface="Franklin Gothic Medium"/>
              </a:rPr>
              <a:t> </a:t>
            </a:r>
            <a:r>
              <a:rPr sz="2800" i="1" spc="-35" dirty="0">
                <a:latin typeface="Franklin Gothic Medium"/>
                <a:cs typeface="Franklin Gothic Medium"/>
              </a:rPr>
              <a:t>Simplified</a:t>
            </a:r>
            <a:r>
              <a:rPr sz="2800" i="1" spc="-10" dirty="0">
                <a:latin typeface="Franklin Gothic Medium"/>
                <a:cs typeface="Franklin Gothic Medium"/>
              </a:rPr>
              <a:t> </a:t>
            </a:r>
            <a:r>
              <a:rPr sz="2800" i="1" spc="-5" dirty="0">
                <a:latin typeface="Franklin Gothic Medium"/>
                <a:cs typeface="Franklin Gothic Medium"/>
              </a:rPr>
              <a:t>IoT</a:t>
            </a:r>
            <a:r>
              <a:rPr sz="2800" i="1" spc="5" dirty="0">
                <a:latin typeface="Franklin Gothic Medium"/>
                <a:cs typeface="Franklin Gothic Medium"/>
              </a:rPr>
              <a:t> </a:t>
            </a:r>
            <a:r>
              <a:rPr sz="2800" i="1" spc="-40" dirty="0">
                <a:latin typeface="Franklin Gothic Medium"/>
                <a:cs typeface="Franklin Gothic Medium"/>
              </a:rPr>
              <a:t>Architecture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7400"/>
            <a:ext cx="7696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THE</a:t>
            </a:r>
            <a:r>
              <a:rPr spc="-30" dirty="0"/>
              <a:t> CORE</a:t>
            </a:r>
            <a:r>
              <a:rPr spc="-45" dirty="0"/>
              <a:t> </a:t>
            </a:r>
            <a:r>
              <a:rPr spc="-35" dirty="0"/>
              <a:t>IOT</a:t>
            </a:r>
            <a:r>
              <a:rPr spc="-40" dirty="0"/>
              <a:t> </a:t>
            </a:r>
            <a:r>
              <a:rPr spc="-35" dirty="0"/>
              <a:t>FUNCTIONAL</a:t>
            </a:r>
            <a:r>
              <a:rPr spc="-40" dirty="0"/>
              <a:t> </a:t>
            </a:r>
            <a:r>
              <a:rPr spc="-4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4874"/>
            <a:ext cx="7776209" cy="41421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-15" dirty="0">
                <a:latin typeface="Perpetua"/>
                <a:cs typeface="Perpetua"/>
              </a:rPr>
              <a:t>networks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built </a:t>
            </a:r>
            <a:r>
              <a:rPr sz="2600" spc="-10" dirty="0">
                <a:latin typeface="Perpetua"/>
                <a:cs typeface="Perpetua"/>
              </a:rPr>
              <a:t>around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concept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25" dirty="0">
                <a:latin typeface="Perpetua"/>
                <a:cs typeface="Perpetua"/>
              </a:rPr>
              <a:t>“things,”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0" dirty="0">
                <a:latin typeface="Perpetua"/>
                <a:cs typeface="Perpetua"/>
              </a:rPr>
              <a:t>smart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performing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delivering </a:t>
            </a:r>
            <a:r>
              <a:rPr sz="2600" spc="-15" dirty="0">
                <a:latin typeface="Perpetua"/>
                <a:cs typeface="Perpetua"/>
              </a:rPr>
              <a:t>new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services.</a:t>
            </a:r>
            <a:endParaRPr sz="2600">
              <a:latin typeface="Perpetua"/>
              <a:cs typeface="Perpetua"/>
            </a:endParaRPr>
          </a:p>
          <a:p>
            <a:pPr marL="287020" marR="395605" indent="-274955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15" dirty="0">
                <a:latin typeface="Perpetua"/>
                <a:cs typeface="Perpetua"/>
              </a:rPr>
              <a:t>“smart” </a:t>
            </a:r>
            <a:r>
              <a:rPr sz="2600" spc="-5" dirty="0">
                <a:latin typeface="Perpetua"/>
                <a:cs typeface="Perpetua"/>
              </a:rPr>
              <a:t>because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5" dirty="0">
                <a:latin typeface="Perpetua"/>
                <a:cs typeface="Perpetua"/>
              </a:rPr>
              <a:t>use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combination </a:t>
            </a:r>
            <a:r>
              <a:rPr sz="2600" spc="-170" dirty="0">
                <a:latin typeface="Perpetua"/>
                <a:cs typeface="Perpetua"/>
              </a:rPr>
              <a:t>of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contextual</a:t>
            </a:r>
            <a:r>
              <a:rPr sz="2600" dirty="0">
                <a:latin typeface="Perpetua"/>
                <a:cs typeface="Perpetua"/>
              </a:rPr>
              <a:t> 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configured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goals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perform 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actions</a:t>
            </a:r>
            <a:endParaRPr sz="2600">
              <a:latin typeface="Perpetua"/>
              <a:cs typeface="Perpetua"/>
            </a:endParaRPr>
          </a:p>
          <a:p>
            <a:pPr marL="287020" marR="64769" indent="-274955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5" dirty="0">
                <a:latin typeface="Perpetua"/>
                <a:cs typeface="Perpetua"/>
              </a:rPr>
              <a:t>actions 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self-contained </a:t>
            </a:r>
            <a:r>
              <a:rPr sz="2600" spc="-10" dirty="0">
                <a:latin typeface="Perpetua"/>
                <a:cs typeface="Perpetua"/>
              </a:rPr>
              <a:t>(that </a:t>
            </a:r>
            <a:r>
              <a:rPr sz="2600" dirty="0">
                <a:latin typeface="Perpetua"/>
                <a:cs typeface="Perpetua"/>
              </a:rPr>
              <a:t>is, the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does not </a:t>
            </a:r>
            <a:r>
              <a:rPr sz="2600" spc="-20" dirty="0">
                <a:latin typeface="Perpetua"/>
                <a:cs typeface="Perpetua"/>
              </a:rPr>
              <a:t>rely </a:t>
            </a:r>
            <a:r>
              <a:rPr sz="2600" spc="-5" dirty="0">
                <a:latin typeface="Perpetua"/>
                <a:cs typeface="Perpetua"/>
              </a:rPr>
              <a:t>on </a:t>
            </a:r>
            <a:r>
              <a:rPr sz="2600" spc="5" dirty="0">
                <a:latin typeface="Perpetua"/>
                <a:cs typeface="Perpetua"/>
              </a:rPr>
              <a:t>external </a:t>
            </a:r>
            <a:r>
              <a:rPr sz="2600" dirty="0">
                <a:latin typeface="Perpetua"/>
                <a:cs typeface="Perpetua"/>
              </a:rPr>
              <a:t>systems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" dirty="0">
                <a:latin typeface="Perpetua"/>
                <a:cs typeface="Perpetua"/>
              </a:rPr>
              <a:t>actions); </a:t>
            </a:r>
            <a:r>
              <a:rPr sz="2600" spc="-65" dirty="0">
                <a:latin typeface="Perpetua"/>
                <a:cs typeface="Perpetua"/>
              </a:rPr>
              <a:t>however,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most </a:t>
            </a:r>
            <a:r>
              <a:rPr sz="2600" dirty="0">
                <a:latin typeface="Perpetua"/>
                <a:cs typeface="Perpetua"/>
              </a:rPr>
              <a:t>cases, the </a:t>
            </a:r>
            <a:r>
              <a:rPr sz="2600" spc="-5" dirty="0">
                <a:latin typeface="Perpetua"/>
                <a:cs typeface="Perpetua"/>
              </a:rPr>
              <a:t>“thing” interacts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5" dirty="0">
                <a:latin typeface="Perpetua"/>
                <a:cs typeface="Perpetua"/>
              </a:rPr>
              <a:t>external </a:t>
            </a:r>
            <a:r>
              <a:rPr sz="2600" dirty="0">
                <a:latin typeface="Perpetua"/>
                <a:cs typeface="Perpetua"/>
              </a:rPr>
              <a:t>system 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report </a:t>
            </a:r>
            <a:r>
              <a:rPr sz="2600" dirty="0">
                <a:latin typeface="Perpetua"/>
                <a:cs typeface="Perpetua"/>
              </a:rPr>
              <a:t>information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 collects, </a:t>
            </a:r>
            <a:r>
              <a:rPr sz="2600" dirty="0">
                <a:latin typeface="Perpetua"/>
                <a:cs typeface="Perpetua"/>
              </a:rPr>
              <a:t>to exchange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other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interact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platform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9430"/>
            <a:ext cx="7599045" cy="523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115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From an </a:t>
            </a:r>
            <a:r>
              <a:rPr sz="2600" dirty="0">
                <a:latin typeface="Perpetua"/>
                <a:cs typeface="Perpetua"/>
              </a:rPr>
              <a:t>architectural </a:t>
            </a:r>
            <a:r>
              <a:rPr sz="2600" spc="-5" dirty="0">
                <a:latin typeface="Perpetua"/>
                <a:cs typeface="Perpetua"/>
              </a:rPr>
              <a:t>standpoint, </a:t>
            </a:r>
            <a:r>
              <a:rPr sz="2600" spc="-15" dirty="0">
                <a:latin typeface="Perpetua"/>
                <a:cs typeface="Perpetua"/>
              </a:rPr>
              <a:t>several </a:t>
            </a:r>
            <a:r>
              <a:rPr sz="2600" spc="-5" dirty="0">
                <a:latin typeface="Perpetua"/>
                <a:cs typeface="Perpetua"/>
              </a:rPr>
              <a:t>components </a:t>
            </a:r>
            <a:r>
              <a:rPr sz="2600" spc="-114" dirty="0">
                <a:latin typeface="Perpetua"/>
                <a:cs typeface="Perpetua"/>
              </a:rPr>
              <a:t>have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together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an 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operational: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“Things”</a:t>
            </a:r>
            <a:r>
              <a:rPr sz="2600" b="1" spc="-14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At this </a:t>
            </a:r>
            <a:r>
              <a:rPr sz="2600" spc="-65" dirty="0">
                <a:latin typeface="Perpetua"/>
                <a:cs typeface="Perpetua"/>
              </a:rPr>
              <a:t>layer,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physical devices </a:t>
            </a:r>
            <a:r>
              <a:rPr sz="2600" dirty="0">
                <a:latin typeface="Perpetua"/>
                <a:cs typeface="Perpetua"/>
              </a:rPr>
              <a:t>need to fit the </a:t>
            </a:r>
            <a:r>
              <a:rPr sz="2600" spc="-5" dirty="0">
                <a:latin typeface="Perpetua"/>
                <a:cs typeface="Perpetua"/>
              </a:rPr>
              <a:t>constraints </a:t>
            </a:r>
            <a:r>
              <a:rPr sz="2600" spc="-160" dirty="0">
                <a:latin typeface="Perpetua"/>
                <a:cs typeface="Perpetua"/>
              </a:rPr>
              <a:t>of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environment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which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deployed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while </a:t>
            </a:r>
            <a:r>
              <a:rPr sz="2600" spc="-5" dirty="0">
                <a:latin typeface="Perpetua"/>
                <a:cs typeface="Perpetua"/>
              </a:rPr>
              <a:t>still</a:t>
            </a:r>
            <a:r>
              <a:rPr sz="2600" dirty="0">
                <a:latin typeface="Perpetua"/>
                <a:cs typeface="Perpetua"/>
              </a:rPr>
              <a:t> being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able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provide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information </a:t>
            </a:r>
            <a:r>
              <a:rPr sz="2600" spc="-5" dirty="0">
                <a:latin typeface="Perpetua"/>
                <a:cs typeface="Perpetua"/>
              </a:rPr>
              <a:t>needed.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Communications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6216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not self-contained,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spc="-5" dirty="0">
                <a:latin typeface="Perpetua"/>
                <a:cs typeface="Perpetua"/>
              </a:rPr>
              <a:t>need </a:t>
            </a:r>
            <a:r>
              <a:rPr sz="2600" spc="-175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5" dirty="0">
                <a:latin typeface="Perpetua"/>
                <a:cs typeface="Perpetua"/>
              </a:rPr>
              <a:t>external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system.</a:t>
            </a:r>
            <a:endParaRPr sz="2600">
              <a:latin typeface="Perpetua"/>
              <a:cs typeface="Perpetua"/>
            </a:endParaRPr>
          </a:p>
          <a:p>
            <a:pPr marL="286385" marR="13900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5" dirty="0">
                <a:latin typeface="Perpetua"/>
                <a:cs typeface="Perpetua"/>
              </a:rPr>
              <a:t>many </a:t>
            </a:r>
            <a:r>
              <a:rPr sz="2600" spc="-5" dirty="0">
                <a:latin typeface="Perpetua"/>
                <a:cs typeface="Perpetua"/>
              </a:rPr>
              <a:t>cases,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communication </a:t>
            </a:r>
            <a:r>
              <a:rPr sz="2600" dirty="0">
                <a:latin typeface="Perpetua"/>
                <a:cs typeface="Perpetua"/>
              </a:rPr>
              <a:t>uses a </a:t>
            </a:r>
            <a:r>
              <a:rPr sz="2600" spc="-50" dirty="0">
                <a:latin typeface="Perpetua"/>
                <a:cs typeface="Perpetua"/>
              </a:rPr>
              <a:t>wireless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technology.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sublayers: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078980" cy="2235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Access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sub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298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is </a:t>
            </a:r>
            <a:r>
              <a:rPr sz="2600" spc="-10" dirty="0">
                <a:latin typeface="Perpetua"/>
                <a:cs typeface="Perpetua"/>
              </a:rPr>
              <a:t>typically </a:t>
            </a:r>
            <a:r>
              <a:rPr sz="2600" spc="-5" dirty="0">
                <a:latin typeface="Perpetua"/>
                <a:cs typeface="Perpetua"/>
              </a:rPr>
              <a:t>made </a:t>
            </a:r>
            <a:r>
              <a:rPr sz="2600" dirty="0">
                <a:latin typeface="Perpetua"/>
                <a:cs typeface="Perpetua"/>
              </a:rPr>
              <a:t>up of </a:t>
            </a:r>
            <a:r>
              <a:rPr sz="2600" spc="-5" dirty="0">
                <a:latin typeface="Perpetua"/>
                <a:cs typeface="Perpetua"/>
              </a:rPr>
              <a:t>wireless </a:t>
            </a:r>
            <a:r>
              <a:rPr sz="2600" spc="5" dirty="0">
                <a:latin typeface="Perpetua"/>
                <a:cs typeface="Perpetua"/>
              </a:rPr>
              <a:t>technologies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170" dirty="0">
                <a:latin typeface="Perpetua"/>
                <a:cs typeface="Perpetua"/>
              </a:rPr>
              <a:t>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802.11ah,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802.15.4g,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LoRa.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 </a:t>
            </a:r>
            <a:r>
              <a:rPr sz="2600" spc="-170" dirty="0">
                <a:latin typeface="Perpetua"/>
                <a:cs typeface="Perpetua"/>
              </a:rPr>
              <a:t>be 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41895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5" dirty="0">
                <a:latin typeface="Perpetua"/>
                <a:cs typeface="Perpetua"/>
              </a:rPr>
              <a:t>Gateways</a:t>
            </a:r>
            <a:r>
              <a:rPr sz="2600" b="1" spc="-5" dirty="0">
                <a:latin typeface="Perpetua"/>
                <a:cs typeface="Perpetua"/>
              </a:rPr>
              <a:t> and </a:t>
            </a:r>
            <a:r>
              <a:rPr sz="2600" b="1" dirty="0">
                <a:latin typeface="Perpetua"/>
                <a:cs typeface="Perpetua"/>
              </a:rPr>
              <a:t>backhaul </a:t>
            </a:r>
            <a:r>
              <a:rPr sz="2600" b="1" spc="-10" dirty="0">
                <a:latin typeface="Perpetua"/>
                <a:cs typeface="Perpetua"/>
              </a:rPr>
              <a:t>network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sub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directly</a:t>
            </a:r>
            <a:r>
              <a:rPr sz="2600" dirty="0">
                <a:latin typeface="Perpetua"/>
                <a:cs typeface="Perpetua"/>
              </a:rPr>
              <a:t> with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objects.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role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forward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collected </a:t>
            </a:r>
            <a:r>
              <a:rPr sz="2600" dirty="0">
                <a:latin typeface="Perpetua"/>
                <a:cs typeface="Perpetua"/>
              </a:rPr>
              <a:t> information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5" dirty="0">
                <a:latin typeface="Perpetua"/>
                <a:cs typeface="Perpetua"/>
              </a:rPr>
              <a:t>longer-range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medium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(called the </a:t>
            </a:r>
            <a:r>
              <a:rPr sz="2600" dirty="0">
                <a:latin typeface="Perpetua"/>
                <a:cs typeface="Perpetua"/>
              </a:rPr>
              <a:t> backhaul) to a headend </a:t>
            </a:r>
            <a:r>
              <a:rPr sz="2600" spc="-5" dirty="0">
                <a:latin typeface="Perpetua"/>
                <a:cs typeface="Perpetua"/>
              </a:rPr>
              <a:t>central station where </a:t>
            </a:r>
            <a:r>
              <a:rPr sz="2600" dirty="0">
                <a:latin typeface="Perpetua"/>
                <a:cs typeface="Perpetua"/>
              </a:rPr>
              <a:t>the information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processed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Perpetua"/>
                <a:cs typeface="Perpetua"/>
              </a:rPr>
              <a:t>Network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transport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sub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7937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5" dirty="0">
                <a:latin typeface="Perpetua"/>
                <a:cs typeface="Perpetua"/>
              </a:rPr>
              <a:t>communication </a:t>
            </a:r>
            <a:r>
              <a:rPr sz="2600" dirty="0">
                <a:latin typeface="Perpetua"/>
                <a:cs typeface="Perpetua"/>
              </a:rPr>
              <a:t>to be </a:t>
            </a:r>
            <a:r>
              <a:rPr sz="2600" spc="-5" dirty="0">
                <a:latin typeface="Perpetua"/>
                <a:cs typeface="Perpetua"/>
              </a:rPr>
              <a:t>successful,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10" dirty="0">
                <a:latin typeface="Perpetua"/>
                <a:cs typeface="Perpetua"/>
              </a:rPr>
              <a:t>transport 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 </a:t>
            </a:r>
            <a:r>
              <a:rPr sz="2600" spc="-5" dirty="0">
                <a:latin typeface="Perpetua"/>
                <a:cs typeface="Perpetua"/>
              </a:rPr>
              <a:t>protocols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IP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UDP </a:t>
            </a:r>
            <a:r>
              <a:rPr sz="2600" spc="-10" dirty="0">
                <a:latin typeface="Perpetua"/>
                <a:cs typeface="Perpetua"/>
              </a:rPr>
              <a:t>must </a:t>
            </a:r>
            <a:r>
              <a:rPr sz="2600" dirty="0">
                <a:latin typeface="Perpetua"/>
                <a:cs typeface="Perpetua"/>
              </a:rPr>
              <a:t>be implemented 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support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variety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devices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connect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media </a:t>
            </a:r>
            <a:r>
              <a:rPr sz="2600" dirty="0">
                <a:latin typeface="Perpetua"/>
                <a:cs typeface="Perpetua"/>
              </a:rPr>
              <a:t>to use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12025" cy="1839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IoT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network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management</a:t>
            </a:r>
            <a:r>
              <a:rPr sz="2600" b="1" spc="-5" dirty="0">
                <a:latin typeface="Perpetua"/>
                <a:cs typeface="Perpetua"/>
              </a:rPr>
              <a:t> sub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Additional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must</a:t>
            </a:r>
            <a:r>
              <a:rPr sz="2600" dirty="0">
                <a:latin typeface="Perpetua"/>
                <a:cs typeface="Perpetua"/>
              </a:rPr>
              <a:t> 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place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headend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exchange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5" dirty="0">
                <a:latin typeface="Perpetua"/>
                <a:cs typeface="Perpetua"/>
              </a:rPr>
              <a:t>sensors.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CoAP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MQTT.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95209" cy="35007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Application</a:t>
            </a:r>
            <a:r>
              <a:rPr sz="2600" b="1" dirty="0">
                <a:latin typeface="Perpetua"/>
                <a:cs typeface="Perpetua"/>
              </a:rPr>
              <a:t> and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analytics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layer:</a:t>
            </a:r>
            <a:endParaRPr sz="2600">
              <a:latin typeface="Perpetua"/>
              <a:cs typeface="Perpetua"/>
            </a:endParaRPr>
          </a:p>
          <a:p>
            <a:pPr marL="286385" marR="6953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data,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control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dirty="0">
                <a:latin typeface="Perpetua"/>
                <a:cs typeface="Perpetua"/>
              </a:rPr>
              <a:t> when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necessary,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make </a:t>
            </a:r>
            <a:r>
              <a:rPr sz="2600" spc="-5" dirty="0">
                <a:latin typeface="Perpetua"/>
                <a:cs typeface="Perpetua"/>
              </a:rPr>
              <a:t>intelligent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decision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collected and,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turn,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instruct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“things”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systems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adapt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analyzed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conditions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change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their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behaviors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parameters.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796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latin typeface="Franklin Gothic Medium"/>
                <a:cs typeface="Franklin Gothic Medium"/>
              </a:rPr>
              <a:t>Layer </a:t>
            </a:r>
            <a:r>
              <a:rPr sz="2800" i="1" spc="15" dirty="0">
                <a:latin typeface="Franklin Gothic Medium"/>
                <a:cs typeface="Franklin Gothic Medium"/>
              </a:rPr>
              <a:t>1:</a:t>
            </a:r>
            <a:r>
              <a:rPr sz="2800" i="1" spc="-20" dirty="0">
                <a:latin typeface="Franklin Gothic Medium"/>
                <a:cs typeface="Franklin Gothic Medium"/>
              </a:rPr>
              <a:t> </a:t>
            </a:r>
            <a:r>
              <a:rPr sz="2800" i="1" spc="10" dirty="0">
                <a:latin typeface="Franklin Gothic Medium"/>
                <a:cs typeface="Franklin Gothic Medium"/>
              </a:rPr>
              <a:t>Things:</a:t>
            </a:r>
            <a:r>
              <a:rPr sz="2800" i="1" spc="-35" dirty="0">
                <a:latin typeface="Franklin Gothic Medium"/>
                <a:cs typeface="Franklin Gothic Medium"/>
              </a:rPr>
              <a:t> </a:t>
            </a:r>
            <a:r>
              <a:rPr sz="2800" i="1" spc="15" dirty="0">
                <a:latin typeface="Franklin Gothic Medium"/>
                <a:cs typeface="Franklin Gothic Medium"/>
              </a:rPr>
              <a:t>Sensors</a:t>
            </a:r>
            <a:r>
              <a:rPr sz="2800" i="1" spc="-50" dirty="0">
                <a:latin typeface="Franklin Gothic Medium"/>
                <a:cs typeface="Franklin Gothic Medium"/>
              </a:rPr>
              <a:t> </a:t>
            </a:r>
            <a:r>
              <a:rPr sz="2800" i="1" spc="15" dirty="0">
                <a:latin typeface="Franklin Gothic Medium"/>
                <a:cs typeface="Franklin Gothic Medium"/>
              </a:rPr>
              <a:t>and</a:t>
            </a:r>
            <a:r>
              <a:rPr sz="2800" i="1" spc="5" dirty="0">
                <a:latin typeface="Franklin Gothic Medium"/>
                <a:cs typeface="Franklin Gothic Medium"/>
              </a:rPr>
              <a:t> </a:t>
            </a:r>
            <a:r>
              <a:rPr sz="2800" i="1" spc="-30" dirty="0">
                <a:latin typeface="Franklin Gothic Medium"/>
                <a:cs typeface="Franklin Gothic Medium"/>
              </a:rPr>
              <a:t>Actuators Layer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4791075" cy="28606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Battery-powered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power-connected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Mobile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static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high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reporting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Simple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rich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0" dirty="0">
                <a:latin typeface="Perpetua"/>
                <a:cs typeface="Perpetua"/>
              </a:rPr>
              <a:t>Report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Object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density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cell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8534400" cy="5410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001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160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latin typeface="Franklin Gothic Medium"/>
                <a:cs typeface="Franklin Gothic Medium"/>
              </a:rPr>
              <a:t>Layer </a:t>
            </a:r>
            <a:r>
              <a:rPr sz="2800" i="1" spc="15" dirty="0">
                <a:latin typeface="Franklin Gothic Medium"/>
                <a:cs typeface="Franklin Gothic Medium"/>
              </a:rPr>
              <a:t>3:</a:t>
            </a:r>
            <a:r>
              <a:rPr sz="2800" i="1" spc="-25" dirty="0">
                <a:latin typeface="Franklin Gothic Medium"/>
                <a:cs typeface="Franklin Gothic Medium"/>
              </a:rPr>
              <a:t> </a:t>
            </a:r>
            <a:r>
              <a:rPr sz="2800" i="1" spc="-20" dirty="0">
                <a:latin typeface="Franklin Gothic Medium"/>
                <a:cs typeface="Franklin Gothic Medium"/>
              </a:rPr>
              <a:t>Applications</a:t>
            </a:r>
            <a:r>
              <a:rPr sz="2800" i="1" spc="-45" dirty="0">
                <a:latin typeface="Franklin Gothic Medium"/>
                <a:cs typeface="Franklin Gothic Medium"/>
              </a:rPr>
              <a:t> </a:t>
            </a:r>
            <a:r>
              <a:rPr sz="2800" i="1" spc="15" dirty="0">
                <a:latin typeface="Franklin Gothic Medium"/>
                <a:cs typeface="Franklin Gothic Medium"/>
              </a:rPr>
              <a:t>and</a:t>
            </a:r>
            <a:r>
              <a:rPr sz="2800" i="1" dirty="0">
                <a:latin typeface="Franklin Gothic Medium"/>
                <a:cs typeface="Franklin Gothic Medium"/>
              </a:rPr>
              <a:t> </a:t>
            </a:r>
            <a:r>
              <a:rPr sz="2800" i="1" spc="-40" dirty="0">
                <a:latin typeface="Franklin Gothic Medium"/>
                <a:cs typeface="Franklin Gothic Medium"/>
              </a:rPr>
              <a:t>Analytics </a:t>
            </a:r>
            <a:r>
              <a:rPr sz="2800" i="1" spc="-30" dirty="0">
                <a:latin typeface="Franklin Gothic Medium"/>
                <a:cs typeface="Franklin Gothic Medium"/>
              </a:rPr>
              <a:t>Layer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00405" marR="16827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spc="-5" dirty="0"/>
              <a:t>Once</a:t>
            </a:r>
            <a:r>
              <a:rPr spc="5" dirty="0"/>
              <a:t> </a:t>
            </a:r>
            <a:r>
              <a:rPr spc="-5" dirty="0"/>
              <a:t>connected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dirty="0"/>
              <a:t>a </a:t>
            </a:r>
            <a:r>
              <a:rPr spc="-5" dirty="0"/>
              <a:t>network,</a:t>
            </a:r>
            <a:r>
              <a:rPr spc="10" dirty="0"/>
              <a:t> </a:t>
            </a:r>
            <a:r>
              <a:rPr spc="-5" dirty="0"/>
              <a:t>your</a:t>
            </a:r>
            <a:r>
              <a:rPr spc="5" dirty="0"/>
              <a:t> </a:t>
            </a:r>
            <a:r>
              <a:rPr dirty="0"/>
              <a:t>smart</a:t>
            </a:r>
            <a:r>
              <a:rPr spc="1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0" dirty="0"/>
              <a:t>exchange </a:t>
            </a:r>
            <a:r>
              <a:rPr spc="-57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with </a:t>
            </a:r>
            <a:r>
              <a:rPr spc="-5" dirty="0"/>
              <a:t>other</a:t>
            </a:r>
            <a:r>
              <a:rPr dirty="0"/>
              <a:t> systems</a:t>
            </a:r>
          </a:p>
          <a:p>
            <a:pPr marL="700405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b="1" dirty="0">
                <a:latin typeface="Perpetua"/>
                <a:cs typeface="Perpetua"/>
              </a:rPr>
              <a:t>Analytics</a:t>
            </a:r>
            <a:r>
              <a:rPr b="1" spc="-15" dirty="0">
                <a:latin typeface="Perpetua"/>
                <a:cs typeface="Perpetua"/>
              </a:rPr>
              <a:t> </a:t>
            </a:r>
            <a:r>
              <a:rPr b="1" spc="-5" dirty="0">
                <a:latin typeface="Perpetua"/>
                <a:cs typeface="Perpetua"/>
              </a:rPr>
              <a:t>Versus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dirty="0">
                <a:latin typeface="Perpetua"/>
                <a:cs typeface="Perpetua"/>
              </a:rPr>
              <a:t>Control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dirty="0">
                <a:latin typeface="Perpetua"/>
                <a:cs typeface="Perpetua"/>
              </a:rPr>
              <a:t>Applications</a:t>
            </a:r>
          </a:p>
          <a:p>
            <a:pPr marL="70040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b="1" dirty="0">
                <a:latin typeface="Perpetua"/>
                <a:cs typeface="Perpetua"/>
              </a:rPr>
              <a:t>Analytics</a:t>
            </a:r>
            <a:r>
              <a:rPr b="1" spc="-15" dirty="0">
                <a:latin typeface="Perpetua"/>
                <a:cs typeface="Perpetua"/>
              </a:rPr>
              <a:t> </a:t>
            </a:r>
            <a:r>
              <a:rPr b="1" spc="-5" dirty="0">
                <a:latin typeface="Perpetua"/>
                <a:cs typeface="Perpetua"/>
              </a:rPr>
              <a:t>application:</a:t>
            </a:r>
          </a:p>
          <a:p>
            <a:pPr marL="700405" marR="464184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dirty="0"/>
              <a:t>This</a:t>
            </a:r>
            <a:r>
              <a:rPr spc="-10" dirty="0"/>
              <a:t> </a:t>
            </a:r>
            <a:r>
              <a:rPr spc="-5" dirty="0"/>
              <a:t>type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application</a:t>
            </a:r>
            <a:r>
              <a:rPr spc="5" dirty="0"/>
              <a:t> </a:t>
            </a:r>
            <a:r>
              <a:rPr spc="-5" dirty="0"/>
              <a:t>collects</a:t>
            </a:r>
            <a:r>
              <a:rPr spc="5" dirty="0"/>
              <a:t> </a:t>
            </a:r>
            <a:r>
              <a:rPr spc="-5" dirty="0"/>
              <a:t>data </a:t>
            </a:r>
            <a:r>
              <a:rPr dirty="0"/>
              <a:t>from</a:t>
            </a:r>
            <a:r>
              <a:rPr spc="5" dirty="0"/>
              <a:t> </a:t>
            </a:r>
            <a:r>
              <a:rPr spc="-5" dirty="0"/>
              <a:t>multiple</a:t>
            </a:r>
            <a:r>
              <a:rPr dirty="0"/>
              <a:t> </a:t>
            </a:r>
            <a:r>
              <a:rPr spc="-65" dirty="0"/>
              <a:t>smart </a:t>
            </a:r>
            <a:r>
              <a:rPr spc="-570" dirty="0"/>
              <a:t> </a:t>
            </a:r>
            <a:r>
              <a:rPr spc="-5" dirty="0"/>
              <a:t>objects, processes </a:t>
            </a:r>
            <a:r>
              <a:rPr dirty="0"/>
              <a:t>the </a:t>
            </a:r>
            <a:r>
              <a:rPr spc="-5" dirty="0"/>
              <a:t>collected data, and displays </a:t>
            </a:r>
            <a:r>
              <a:rPr dirty="0"/>
              <a:t> </a:t>
            </a:r>
            <a:r>
              <a:rPr spc="-5" dirty="0"/>
              <a:t>information resulting</a:t>
            </a:r>
            <a:r>
              <a:rPr spc="-15" dirty="0"/>
              <a:t> </a:t>
            </a:r>
            <a:r>
              <a:rPr dirty="0"/>
              <a:t>from the </a:t>
            </a:r>
            <a:r>
              <a:rPr spc="-5" dirty="0"/>
              <a:t>data</a:t>
            </a:r>
            <a:r>
              <a:rPr spc="-1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was processed</a:t>
            </a:r>
          </a:p>
          <a:p>
            <a:pPr marL="70040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01675" algn="l"/>
              </a:tabLst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important</a:t>
            </a:r>
            <a:r>
              <a:rPr spc="15" dirty="0"/>
              <a:t> </a:t>
            </a:r>
            <a:r>
              <a:rPr spc="-5" dirty="0"/>
              <a:t>aspect</a:t>
            </a:r>
            <a:r>
              <a:rPr spc="2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application</a:t>
            </a:r>
            <a:r>
              <a:rPr spc="15" dirty="0"/>
              <a:t> </a:t>
            </a:r>
            <a:r>
              <a:rPr spc="-5" dirty="0"/>
              <a:t>processes</a:t>
            </a:r>
            <a:r>
              <a:rPr spc="5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dirty="0"/>
              <a:t>to</a:t>
            </a:r>
            <a:r>
              <a:rPr spc="-5" dirty="0"/>
              <a:t> convey</a:t>
            </a:r>
            <a:r>
              <a:rPr dirty="0"/>
              <a:t> a view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network</a:t>
            </a:r>
            <a:r>
              <a:rPr spc="5" dirty="0"/>
              <a:t> </a:t>
            </a:r>
            <a:r>
              <a:rPr dirty="0"/>
              <a:t>that </a:t>
            </a:r>
            <a:r>
              <a:rPr spc="-5" dirty="0"/>
              <a:t>cannot</a:t>
            </a:r>
            <a:r>
              <a:rPr spc="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spc="-5" dirty="0"/>
              <a:t>obtained </a:t>
            </a:r>
            <a:r>
              <a:rPr spc="-570" dirty="0"/>
              <a:t> </a:t>
            </a:r>
            <a:r>
              <a:rPr dirty="0"/>
              <a:t>from </a:t>
            </a:r>
            <a:r>
              <a:rPr spc="-5" dirty="0"/>
              <a:t>solely looking</a:t>
            </a:r>
            <a:r>
              <a:rPr spc="5" dirty="0"/>
              <a:t> </a:t>
            </a:r>
            <a:r>
              <a:rPr spc="-5" dirty="0"/>
              <a:t>at </a:t>
            </a:r>
            <a:r>
              <a:rPr dirty="0"/>
              <a:t>the </a:t>
            </a:r>
            <a:r>
              <a:rPr spc="-5" dirty="0"/>
              <a:t>information</a:t>
            </a:r>
            <a:r>
              <a:rPr spc="10" dirty="0"/>
              <a:t> </a:t>
            </a:r>
            <a:r>
              <a:rPr spc="-5" dirty="0"/>
              <a:t>displayed </a:t>
            </a:r>
            <a:r>
              <a:rPr dirty="0"/>
              <a:t>by</a:t>
            </a:r>
            <a:r>
              <a:rPr spc="5" dirty="0"/>
              <a:t> </a:t>
            </a:r>
            <a:r>
              <a:rPr dirty="0"/>
              <a:t>a </a:t>
            </a:r>
            <a:r>
              <a:rPr spc="-5" dirty="0"/>
              <a:t>single</a:t>
            </a:r>
          </a:p>
          <a:p>
            <a:pPr marL="700405">
              <a:lnSpc>
                <a:spcPts val="2765"/>
              </a:lnSpc>
            </a:pPr>
            <a:r>
              <a:rPr dirty="0"/>
              <a:t>smart</a:t>
            </a:r>
            <a:r>
              <a:rPr spc="-20" dirty="0"/>
              <a:t> </a:t>
            </a:r>
            <a:r>
              <a:rPr spc="-5" dirty="0"/>
              <a:t>object.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34909" cy="4293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Control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application:</a:t>
            </a:r>
            <a:endParaRPr sz="2600">
              <a:latin typeface="Perpetua"/>
              <a:cs typeface="Perpetua"/>
            </a:endParaRPr>
          </a:p>
          <a:p>
            <a:pPr marL="286385" marR="3511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type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application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behavior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smart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 </a:t>
            </a:r>
            <a:r>
              <a:rPr sz="2600" dirty="0">
                <a:latin typeface="Perpetua"/>
                <a:cs typeface="Perpetua"/>
              </a:rPr>
              <a:t>or the </a:t>
            </a:r>
            <a:r>
              <a:rPr sz="2600" spc="-10" dirty="0">
                <a:latin typeface="Perpetua"/>
                <a:cs typeface="Perpetua"/>
              </a:rPr>
              <a:t>behavior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an object </a:t>
            </a:r>
            <a:r>
              <a:rPr sz="2600" spc="-10" dirty="0">
                <a:latin typeface="Perpetua"/>
                <a:cs typeface="Perpetua"/>
              </a:rPr>
              <a:t>related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pressure sensor </a:t>
            </a:r>
            <a:r>
              <a:rPr sz="2600" spc="-35" dirty="0">
                <a:latin typeface="Perpetua"/>
                <a:cs typeface="Perpetua"/>
              </a:rPr>
              <a:t>may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connected to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0" dirty="0">
                <a:latin typeface="Perpetua"/>
                <a:cs typeface="Perpetua"/>
              </a:rPr>
              <a:t>pump.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control </a:t>
            </a:r>
            <a:r>
              <a:rPr sz="2600" spc="-10" dirty="0">
                <a:latin typeface="Perpetua"/>
                <a:cs typeface="Perpetua"/>
              </a:rPr>
              <a:t>application </a:t>
            </a:r>
            <a:r>
              <a:rPr sz="2600" spc="-5" dirty="0">
                <a:latin typeface="Perpetua"/>
                <a:cs typeface="Perpetua"/>
              </a:rPr>
              <a:t>increases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pump </a:t>
            </a:r>
            <a:r>
              <a:rPr sz="2600" dirty="0">
                <a:latin typeface="Perpetua"/>
                <a:cs typeface="Perpetua"/>
              </a:rPr>
              <a:t>speed when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connected sensor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detects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5" dirty="0">
                <a:latin typeface="Perpetua"/>
                <a:cs typeface="Perpetua"/>
              </a:rPr>
              <a:t> drop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pressure.</a:t>
            </a:r>
            <a:endParaRPr sz="2600">
              <a:latin typeface="Perpetua"/>
              <a:cs typeface="Perpetua"/>
            </a:endParaRPr>
          </a:p>
          <a:p>
            <a:pPr marL="286385" marR="9271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Control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very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useful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complex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aspects of</a:t>
            </a:r>
            <a:r>
              <a:rPr sz="2600" dirty="0">
                <a:latin typeface="Perpetua"/>
                <a:cs typeface="Perpetua"/>
              </a:rPr>
              <a:t> an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with a </a:t>
            </a:r>
            <a:r>
              <a:rPr sz="2600" spc="5" dirty="0">
                <a:latin typeface="Perpetua"/>
                <a:cs typeface="Perpetua"/>
              </a:rPr>
              <a:t>logic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programmed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inside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single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9245"/>
            <a:ext cx="7592059" cy="43300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D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325" dirty="0">
                <a:latin typeface="Perpetua"/>
                <a:cs typeface="Perpetua"/>
              </a:rPr>
              <a:t> </a:t>
            </a:r>
            <a:r>
              <a:rPr sz="2600" b="1" spc="-320" dirty="0">
                <a:latin typeface="Perpetua"/>
                <a:cs typeface="Perpetua"/>
              </a:rPr>
              <a:t>V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20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su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Ne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</a:t>
            </a:r>
            <a:r>
              <a:rPr sz="2600" b="1" spc="-13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Ana</a:t>
            </a:r>
            <a:r>
              <a:rPr sz="2600" b="1" spc="-55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ics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Perpetua"/>
                <a:cs typeface="Perpetua"/>
              </a:rPr>
              <a:t>Data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analytics:</a:t>
            </a:r>
            <a:endParaRPr sz="2600">
              <a:latin typeface="Perpetua"/>
              <a:cs typeface="Perpetua"/>
            </a:endParaRPr>
          </a:p>
          <a:p>
            <a:pPr marL="286385" marR="48260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type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analytics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collected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combines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provide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intelligent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view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related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IoT</a:t>
            </a:r>
            <a:r>
              <a:rPr sz="2600" dirty="0">
                <a:latin typeface="Perpetua"/>
                <a:cs typeface="Perpetua"/>
              </a:rPr>
              <a:t> system.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At a </a:t>
            </a:r>
            <a:r>
              <a:rPr sz="2600" spc="-10" dirty="0">
                <a:latin typeface="Perpetua"/>
                <a:cs typeface="Perpetua"/>
              </a:rPr>
              <a:t>very </a:t>
            </a:r>
            <a:r>
              <a:rPr sz="2600" spc="-5" dirty="0">
                <a:latin typeface="Perpetua"/>
                <a:cs typeface="Perpetua"/>
              </a:rPr>
              <a:t>basic </a:t>
            </a:r>
            <a:r>
              <a:rPr sz="2600" spc="-20" dirty="0">
                <a:latin typeface="Perpetua"/>
                <a:cs typeface="Perpetua"/>
              </a:rPr>
              <a:t>level,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dashboard can </a:t>
            </a:r>
            <a:r>
              <a:rPr sz="2600" spc="-15" dirty="0">
                <a:latin typeface="Perpetua"/>
                <a:cs typeface="Perpetua"/>
              </a:rPr>
              <a:t>display </a:t>
            </a:r>
            <a:r>
              <a:rPr sz="2600" dirty="0">
                <a:latin typeface="Perpetua"/>
                <a:cs typeface="Perpetua"/>
              </a:rPr>
              <a:t>an </a:t>
            </a:r>
            <a:r>
              <a:rPr sz="2600" spc="10" dirty="0">
                <a:latin typeface="Perpetua"/>
                <a:cs typeface="Perpetua"/>
              </a:rPr>
              <a:t>alarm </a:t>
            </a: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-320" dirty="0">
                <a:latin typeface="Perpetua"/>
                <a:cs typeface="Perpetua"/>
              </a:rPr>
              <a:t>a </a:t>
            </a:r>
            <a:r>
              <a:rPr sz="2600" spc="-3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weight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detects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shelf 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empty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a</a:t>
            </a:r>
            <a:r>
              <a:rPr sz="2600" spc="-5" dirty="0">
                <a:latin typeface="Perpetua"/>
                <a:cs typeface="Perpetua"/>
              </a:rPr>
              <a:t> store</a:t>
            </a:r>
            <a:endParaRPr sz="2600">
              <a:latin typeface="Perpetua"/>
              <a:cs typeface="Perpetua"/>
            </a:endParaRPr>
          </a:p>
          <a:p>
            <a:pPr marL="286385" marR="27940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a </a:t>
            </a: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spc="-5" dirty="0">
                <a:latin typeface="Perpetua"/>
                <a:cs typeface="Perpetua"/>
              </a:rPr>
              <a:t>complex </a:t>
            </a:r>
            <a:r>
              <a:rPr sz="2600" spc="-10" dirty="0">
                <a:latin typeface="Perpetua"/>
                <a:cs typeface="Perpetua"/>
              </a:rPr>
              <a:t>case, temperature, pressure, </a:t>
            </a:r>
            <a:r>
              <a:rPr sz="2600" dirty="0">
                <a:latin typeface="Perpetua"/>
                <a:cs typeface="Perpetua"/>
              </a:rPr>
              <a:t>wind,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humidity, </a:t>
            </a:r>
            <a:r>
              <a:rPr sz="2600" spc="-5" dirty="0">
                <a:latin typeface="Perpetua"/>
                <a:cs typeface="Perpetua"/>
              </a:rPr>
              <a:t>and light </a:t>
            </a:r>
            <a:r>
              <a:rPr sz="2600" spc="-20" dirty="0">
                <a:latin typeface="Perpetua"/>
                <a:cs typeface="Perpetua"/>
              </a:rPr>
              <a:t>levels </a:t>
            </a:r>
            <a:r>
              <a:rPr sz="2600" spc="-5" dirty="0">
                <a:latin typeface="Perpetua"/>
                <a:cs typeface="Perpetua"/>
              </a:rPr>
              <a:t>collected from thousands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combined and </a:t>
            </a:r>
            <a:r>
              <a:rPr sz="2600" dirty="0">
                <a:latin typeface="Perpetua"/>
                <a:cs typeface="Perpetua"/>
              </a:rPr>
              <a:t>then </a:t>
            </a:r>
            <a:r>
              <a:rPr sz="2600" spc="-5" dirty="0">
                <a:latin typeface="Perpetua"/>
                <a:cs typeface="Perpetua"/>
              </a:rPr>
              <a:t>processed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determine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likelihood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storm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" dirty="0">
                <a:latin typeface="Perpetua"/>
                <a:cs typeface="Perpetua"/>
              </a:rPr>
              <a:t>possible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path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30440" cy="2632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Perpetua"/>
                <a:cs typeface="Perpetua"/>
              </a:rPr>
              <a:t>Network</a:t>
            </a:r>
            <a:r>
              <a:rPr sz="2600" b="1" spc="-6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analytics: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Most IoT </a:t>
            </a:r>
            <a:r>
              <a:rPr sz="2600" dirty="0">
                <a:latin typeface="Perpetua"/>
                <a:cs typeface="Perpetua"/>
              </a:rPr>
              <a:t>systems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built around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45" dirty="0">
                <a:latin typeface="Perpetua"/>
                <a:cs typeface="Perpetua"/>
              </a:rPr>
              <a:t>connected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20574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loss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degradation in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likely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affect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efficiency of the </a:t>
            </a:r>
            <a:r>
              <a:rPr sz="2600" spc="-5" dirty="0">
                <a:latin typeface="Perpetua"/>
                <a:cs typeface="Perpetua"/>
              </a:rPr>
              <a:t>system. </a:t>
            </a:r>
            <a:r>
              <a:rPr sz="2600" spc="5" dirty="0">
                <a:latin typeface="Perpetua"/>
                <a:cs typeface="Perpetua"/>
              </a:rPr>
              <a:t>Such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loss can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spc="-5" dirty="0">
                <a:latin typeface="Perpetua"/>
                <a:cs typeface="Perpetua"/>
              </a:rPr>
              <a:t>dramatic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effects.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998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I</a:t>
            </a:r>
            <a:r>
              <a:rPr sz="2800" spc="-114" dirty="0"/>
              <a:t>O</a:t>
            </a:r>
            <a:r>
              <a:rPr sz="2800" dirty="0"/>
              <a:t>T</a:t>
            </a:r>
            <a:r>
              <a:rPr sz="2800" spc="-25" dirty="0"/>
              <a:t> </a:t>
            </a:r>
            <a:r>
              <a:rPr sz="2800" spc="-70" dirty="0"/>
              <a:t>D</a:t>
            </a:r>
            <a:r>
              <a:rPr sz="2800" spc="-375" dirty="0"/>
              <a:t>A</a:t>
            </a:r>
            <a:r>
              <a:rPr sz="2800" spc="-160" dirty="0"/>
              <a:t>T</a:t>
            </a:r>
            <a:r>
              <a:rPr sz="2800" spc="-195" dirty="0"/>
              <a:t>A</a:t>
            </a:r>
            <a:r>
              <a:rPr sz="2800" spc="-20" dirty="0"/>
              <a:t> </a:t>
            </a:r>
            <a:r>
              <a:rPr sz="2800" spc="30" dirty="0"/>
              <a:t>M</a:t>
            </a:r>
            <a:r>
              <a:rPr sz="2800" spc="-185" dirty="0"/>
              <a:t>A</a:t>
            </a:r>
            <a:r>
              <a:rPr sz="2800" spc="20" dirty="0"/>
              <a:t>N</a:t>
            </a:r>
            <a:r>
              <a:rPr sz="2800" spc="-265" dirty="0"/>
              <a:t>A</a:t>
            </a:r>
            <a:r>
              <a:rPr sz="2800" spc="15" dirty="0"/>
              <a:t>GE</a:t>
            </a:r>
            <a:r>
              <a:rPr sz="2800" spc="40" dirty="0"/>
              <a:t>M</a:t>
            </a:r>
            <a:r>
              <a:rPr sz="2800" spc="15" dirty="0"/>
              <a:t>ENT</a:t>
            </a:r>
            <a:r>
              <a:rPr sz="2800" spc="-30" dirty="0"/>
              <a:t> </a:t>
            </a:r>
            <a:r>
              <a:rPr sz="2800" spc="-185" dirty="0"/>
              <a:t>A</a:t>
            </a:r>
            <a:r>
              <a:rPr sz="2800" spc="20" dirty="0"/>
              <a:t>N</a:t>
            </a:r>
            <a:r>
              <a:rPr sz="2800" spc="-25" dirty="0"/>
              <a:t>D</a:t>
            </a:r>
            <a:r>
              <a:rPr sz="2800" spc="-20" dirty="0"/>
              <a:t> </a:t>
            </a:r>
            <a:r>
              <a:rPr sz="2800" spc="5" dirty="0"/>
              <a:t>C</a:t>
            </a:r>
            <a:r>
              <a:rPr sz="2800" spc="-35" dirty="0"/>
              <a:t>O</a:t>
            </a:r>
            <a:r>
              <a:rPr sz="2800" spc="30" dirty="0"/>
              <a:t>M</a:t>
            </a:r>
            <a:r>
              <a:rPr sz="2800" spc="-110" dirty="0"/>
              <a:t>P</a:t>
            </a:r>
            <a:r>
              <a:rPr sz="2800" spc="15" dirty="0"/>
              <a:t>UT</a:t>
            </a:r>
            <a:r>
              <a:rPr sz="2800" spc="25" dirty="0"/>
              <a:t>E</a:t>
            </a:r>
            <a:r>
              <a:rPr sz="2800" spc="-40" dirty="0"/>
              <a:t> </a:t>
            </a:r>
            <a:r>
              <a:rPr sz="2800" spc="-55" dirty="0"/>
              <a:t>S</a:t>
            </a:r>
            <a:r>
              <a:rPr sz="2800" spc="-160" dirty="0"/>
              <a:t>T</a:t>
            </a:r>
            <a:r>
              <a:rPr sz="2800" spc="-254" dirty="0"/>
              <a:t>A</a:t>
            </a:r>
            <a:r>
              <a:rPr sz="2800" spc="5" dirty="0"/>
              <a:t>C</a:t>
            </a:r>
            <a:r>
              <a:rPr sz="2800" spc="35" dirty="0"/>
              <a:t>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50784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generated </a:t>
            </a:r>
            <a:r>
              <a:rPr sz="2600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sensors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-5" dirty="0">
                <a:latin typeface="Perpetua"/>
                <a:cs typeface="Perpetua"/>
              </a:rPr>
              <a:t> one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single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biggest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challenges </a:t>
            </a:r>
            <a:r>
              <a:rPr sz="2600" dirty="0">
                <a:latin typeface="Perpetua"/>
                <a:cs typeface="Perpetua"/>
              </a:rPr>
              <a:t>in building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</a:t>
            </a:r>
            <a:endParaRPr sz="2600">
              <a:latin typeface="Perpetua"/>
              <a:cs typeface="Perpetua"/>
            </a:endParaRPr>
          </a:p>
          <a:p>
            <a:pPr marL="286385" marR="4616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sensor networks, the </a:t>
            </a:r>
            <a:r>
              <a:rPr sz="2600" spc="-5" dirty="0">
                <a:latin typeface="Perpetua"/>
                <a:cs typeface="Perpetua"/>
              </a:rPr>
              <a:t>vast majority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data generated </a:t>
            </a:r>
            <a:r>
              <a:rPr sz="2600" spc="-170" dirty="0">
                <a:latin typeface="Perpetua"/>
                <a:cs typeface="Perpetua"/>
              </a:rPr>
              <a:t>is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unstructured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very </a:t>
            </a:r>
            <a:r>
              <a:rPr sz="2600" spc="-5" dirty="0">
                <a:latin typeface="Perpetua"/>
                <a:cs typeface="Perpetua"/>
              </a:rPr>
              <a:t>little</a:t>
            </a:r>
            <a:r>
              <a:rPr sz="2600" dirty="0">
                <a:latin typeface="Perpetua"/>
                <a:cs typeface="Perpetua"/>
              </a:rPr>
              <a:t> 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own</a:t>
            </a:r>
            <a:endParaRPr sz="2600">
              <a:latin typeface="Perpetua"/>
              <a:cs typeface="Perpetua"/>
            </a:endParaRPr>
          </a:p>
          <a:p>
            <a:pPr marL="286385" marR="41020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most cases, </a:t>
            </a:r>
            <a:r>
              <a:rPr sz="2600" dirty="0">
                <a:latin typeface="Perpetua"/>
                <a:cs typeface="Perpetua"/>
              </a:rPr>
              <a:t>the processing </a:t>
            </a:r>
            <a:r>
              <a:rPr sz="2600" spc="-5" dirty="0">
                <a:latin typeface="Perpetua"/>
                <a:cs typeface="Perpetua"/>
              </a:rPr>
              <a:t>location </a:t>
            </a:r>
            <a:r>
              <a:rPr sz="2600" dirty="0">
                <a:latin typeface="Perpetua"/>
                <a:cs typeface="Perpetua"/>
              </a:rPr>
              <a:t>is outside the </a:t>
            </a:r>
            <a:r>
              <a:rPr sz="2600" spc="-75" dirty="0">
                <a:latin typeface="Perpetua"/>
                <a:cs typeface="Perpetua"/>
              </a:rPr>
              <a:t>smart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natural </a:t>
            </a:r>
            <a:r>
              <a:rPr sz="2600" spc="-5" dirty="0">
                <a:latin typeface="Perpetua"/>
                <a:cs typeface="Perpetua"/>
              </a:rPr>
              <a:t>location for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processing</a:t>
            </a:r>
            <a:r>
              <a:rPr sz="2600" spc="-5" dirty="0">
                <a:latin typeface="Perpetua"/>
                <a:cs typeface="Perpetua"/>
              </a:rPr>
              <a:t> activity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the cloud.</a:t>
            </a:r>
            <a:endParaRPr sz="2600">
              <a:latin typeface="Perpetua"/>
              <a:cs typeface="Perpetua"/>
            </a:endParaRPr>
          </a:p>
          <a:p>
            <a:pPr marL="286385" marR="100076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Smart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cloud,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95" dirty="0">
                <a:latin typeface="Perpetua"/>
                <a:cs typeface="Perpetua"/>
              </a:rPr>
              <a:t>data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processing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centralized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10" dirty="0">
                <a:latin typeface="Perpetua"/>
                <a:cs typeface="Perpetua"/>
              </a:rPr>
              <a:t> advantage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this </a:t>
            </a:r>
            <a:r>
              <a:rPr sz="2600" spc="-5" dirty="0">
                <a:latin typeface="Perpetua"/>
                <a:cs typeface="Perpetua"/>
              </a:rPr>
              <a:t>model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simplicity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02500" cy="35769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Limitations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As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20" dirty="0">
                <a:latin typeface="Perpetua"/>
                <a:cs typeface="Perpetua"/>
              </a:rPr>
              <a:t>volume, </a:t>
            </a:r>
            <a:r>
              <a:rPr sz="2600" dirty="0">
                <a:latin typeface="Perpetua"/>
                <a:cs typeface="Perpetua"/>
              </a:rPr>
              <a:t>the variety of </a:t>
            </a:r>
            <a:r>
              <a:rPr sz="2600" spc="-5" dirty="0">
                <a:latin typeface="Perpetua"/>
                <a:cs typeface="Perpetua"/>
              </a:rPr>
              <a:t>objects connecting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need for </a:t>
            </a: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dirty="0">
                <a:latin typeface="Perpetua"/>
                <a:cs typeface="Perpetua"/>
              </a:rPr>
              <a:t>efficiency </a:t>
            </a:r>
            <a:r>
              <a:rPr sz="2600" spc="-10" dirty="0">
                <a:latin typeface="Perpetua"/>
                <a:cs typeface="Perpetua"/>
              </a:rPr>
              <a:t>increase, </a:t>
            </a:r>
            <a:r>
              <a:rPr sz="2600" spc="-15" dirty="0">
                <a:latin typeface="Perpetua"/>
                <a:cs typeface="Perpetua"/>
              </a:rPr>
              <a:t>new 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those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5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ing  the </a:t>
            </a:r>
            <a:r>
              <a:rPr sz="2600" spc="-5" dirty="0">
                <a:latin typeface="Perpetua"/>
                <a:cs typeface="Perpetua"/>
              </a:rPr>
              <a:t>need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analysis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closer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system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Minimizing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latency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Conserving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bandwidth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Increasing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local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efficiency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455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Data</a:t>
            </a:r>
            <a:r>
              <a:rPr sz="2800" spc="-5" dirty="0"/>
              <a:t> </a:t>
            </a:r>
            <a:r>
              <a:rPr sz="2800" spc="-60" dirty="0"/>
              <a:t>management</a:t>
            </a:r>
            <a:r>
              <a:rPr sz="2800" spc="15" dirty="0"/>
              <a:t> </a:t>
            </a:r>
            <a:r>
              <a:rPr sz="2800" spc="-25" dirty="0"/>
              <a:t>in</a:t>
            </a:r>
            <a:r>
              <a:rPr sz="2800" spc="-15" dirty="0"/>
              <a:t> </a:t>
            </a:r>
            <a:r>
              <a:rPr sz="2800" spc="-35" dirty="0"/>
              <a:t>traditional</a:t>
            </a:r>
            <a:r>
              <a:rPr sz="2800" spc="20" dirty="0"/>
              <a:t> </a:t>
            </a:r>
            <a:r>
              <a:rPr sz="2800" spc="-25" dirty="0"/>
              <a:t>IT</a:t>
            </a:r>
            <a:r>
              <a:rPr sz="2800" dirty="0"/>
              <a:t> </a:t>
            </a:r>
            <a:r>
              <a:rPr sz="2800" spc="-40" dirty="0"/>
              <a:t>systems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52600"/>
            <a:ext cx="71628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4026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IoT</a:t>
            </a:r>
            <a:r>
              <a:rPr sz="2800" spc="-5" dirty="0"/>
              <a:t> issues</a:t>
            </a:r>
            <a:r>
              <a:rPr sz="2800" spc="5" dirty="0"/>
              <a:t> </a:t>
            </a:r>
            <a:r>
              <a:rPr sz="2800" spc="-40" dirty="0"/>
              <a:t>to</a:t>
            </a:r>
            <a:r>
              <a:rPr sz="2800" spc="-5" dirty="0"/>
              <a:t> </a:t>
            </a:r>
            <a:r>
              <a:rPr sz="2800" spc="-15" dirty="0"/>
              <a:t>be</a:t>
            </a:r>
            <a:r>
              <a:rPr sz="2800" dirty="0"/>
              <a:t> </a:t>
            </a:r>
            <a:r>
              <a:rPr sz="2800" spc="-10" dirty="0"/>
              <a:t>addressed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193915" cy="3180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Bandwidth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last-mile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-15" dirty="0">
                <a:latin typeface="Perpetua"/>
                <a:cs typeface="Perpetua"/>
              </a:rPr>
              <a:t>networks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very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limited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dirty="0">
                <a:latin typeface="Perpetua"/>
                <a:cs typeface="Perpetua"/>
              </a:rPr>
              <a:t>Latency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very </a:t>
            </a:r>
            <a:r>
              <a:rPr sz="2600" dirty="0">
                <a:latin typeface="Perpetua"/>
                <a:cs typeface="Perpetua"/>
              </a:rPr>
              <a:t>high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backhaul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unreliable </a:t>
            </a:r>
            <a:r>
              <a:rPr sz="2600" spc="-120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depends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3G/LTE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25" dirty="0">
                <a:latin typeface="Perpetua"/>
                <a:cs typeface="Perpetua"/>
              </a:rPr>
              <a:t>even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satellite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links</a:t>
            </a:r>
            <a:endParaRPr sz="2600">
              <a:latin typeface="Perpetua"/>
              <a:cs typeface="Perpetua"/>
            </a:endParaRPr>
          </a:p>
          <a:p>
            <a:pPr marL="286385" marR="1276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volume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transmitted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backhaul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high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Big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getting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bigger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2531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5" dirty="0">
                <a:latin typeface="Franklin Gothic Medium"/>
                <a:cs typeface="Franklin Gothic Medium"/>
              </a:rPr>
              <a:t>Fog</a:t>
            </a:r>
            <a:r>
              <a:rPr i="1" spc="-55" dirty="0">
                <a:latin typeface="Franklin Gothic Medium"/>
                <a:cs typeface="Franklin Gothic Medium"/>
              </a:rPr>
              <a:t> </a:t>
            </a:r>
            <a:r>
              <a:rPr i="1" spc="-30" dirty="0">
                <a:latin typeface="Franklin Gothic Medium"/>
                <a:cs typeface="Franklin Gothic Medium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5426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solution </a:t>
            </a:r>
            <a:r>
              <a:rPr sz="2600" dirty="0">
                <a:latin typeface="Perpetua"/>
                <a:cs typeface="Perpetua"/>
              </a:rPr>
              <a:t>to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challenges mentioned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previous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section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distribute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management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throughout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system, </a:t>
            </a:r>
            <a:r>
              <a:rPr sz="2600" spc="-5" dirty="0">
                <a:latin typeface="Perpetua"/>
                <a:cs typeface="Perpetua"/>
              </a:rPr>
              <a:t>as close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edge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IP network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possible</a:t>
            </a:r>
            <a:endParaRPr sz="2600">
              <a:latin typeface="Perpetua"/>
              <a:cs typeface="Perpetua"/>
            </a:endParaRPr>
          </a:p>
          <a:p>
            <a:pPr marL="286385" marR="11671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device</a:t>
            </a:r>
            <a:r>
              <a:rPr sz="2600" dirty="0">
                <a:latin typeface="Perpetua"/>
                <a:cs typeface="Perpetua"/>
              </a:rPr>
              <a:t> with </a:t>
            </a:r>
            <a:r>
              <a:rPr sz="2600" spc="-5" dirty="0">
                <a:latin typeface="Perpetua"/>
                <a:cs typeface="Perpetua"/>
              </a:rPr>
              <a:t>computing,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storage,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network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connectivity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fog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node.</a:t>
            </a:r>
            <a:endParaRPr sz="2600">
              <a:latin typeface="Perpetua"/>
              <a:cs typeface="Perpetua"/>
            </a:endParaRPr>
          </a:p>
          <a:p>
            <a:pPr marL="286385" marR="1962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Examples include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industrial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controllers,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switches, </a:t>
            </a:r>
            <a:r>
              <a:rPr sz="2600" spc="-45" dirty="0">
                <a:latin typeface="Perpetua"/>
                <a:cs typeface="Perpetua"/>
              </a:rPr>
              <a:t>routers,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embedded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servers,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gateways.</a:t>
            </a:r>
            <a:endParaRPr sz="2600">
              <a:latin typeface="Perpetua"/>
              <a:cs typeface="Perpetua"/>
            </a:endParaRPr>
          </a:p>
          <a:p>
            <a:pPr marL="286385" marR="137795" indent="-274320" algn="just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Analyzing IoT data close </a:t>
            </a:r>
            <a:r>
              <a:rPr sz="2600" dirty="0">
                <a:latin typeface="Perpetua"/>
                <a:cs typeface="Perpetua"/>
              </a:rPr>
              <a:t>to where it is </a:t>
            </a:r>
            <a:r>
              <a:rPr sz="2600" spc="-5" dirty="0">
                <a:latin typeface="Perpetua"/>
                <a:cs typeface="Perpetua"/>
              </a:rPr>
              <a:t>collected minimizes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latency, offloads gigabytes </a:t>
            </a:r>
            <a:r>
              <a:rPr sz="2600" dirty="0">
                <a:latin typeface="Perpetua"/>
                <a:cs typeface="Perpetua"/>
              </a:rPr>
              <a:t>of network </a:t>
            </a:r>
            <a:r>
              <a:rPr sz="2600" spc="-5" dirty="0">
                <a:latin typeface="Perpetua"/>
                <a:cs typeface="Perpetua"/>
              </a:rPr>
              <a:t>traffic </a:t>
            </a:r>
            <a:r>
              <a:rPr sz="2600" dirty="0">
                <a:latin typeface="Perpetua"/>
                <a:cs typeface="Perpetua"/>
              </a:rPr>
              <a:t>from the </a:t>
            </a:r>
            <a:r>
              <a:rPr sz="2600" spc="-5" dirty="0">
                <a:latin typeface="Perpetua"/>
                <a:cs typeface="Perpetua"/>
              </a:rPr>
              <a:t>core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network,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keeps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sensitive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inside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local </a:t>
            </a:r>
            <a:r>
              <a:rPr sz="2600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421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Scenario </a:t>
            </a:r>
            <a:r>
              <a:rPr spc="15" dirty="0"/>
              <a:t>#1:</a:t>
            </a:r>
            <a:r>
              <a:rPr spc="5" dirty="0"/>
              <a:t> </a:t>
            </a:r>
            <a:r>
              <a:rPr spc="-35" dirty="0"/>
              <a:t>IoT</a:t>
            </a:r>
            <a:r>
              <a:rPr spc="-20" dirty="0"/>
              <a:t> </a:t>
            </a:r>
            <a:r>
              <a:rPr spc="-35" dirty="0"/>
              <a:t>in</a:t>
            </a:r>
            <a:r>
              <a:rPr spc="-15" dirty="0"/>
              <a:t> </a:t>
            </a:r>
            <a:r>
              <a:rPr spc="-45" dirty="0"/>
              <a:t>your</a:t>
            </a:r>
            <a:r>
              <a:rPr spc="-15" dirty="0"/>
              <a:t> </a:t>
            </a:r>
            <a:r>
              <a:rPr spc="-80" dirty="0"/>
              <a:t>home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83538"/>
            <a:ext cx="7542530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5" dirty="0">
                <a:latin typeface="Perpetua"/>
                <a:cs typeface="Perpetua"/>
              </a:rPr>
              <a:t>Imagine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you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wake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up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7am</a:t>
            </a:r>
            <a:r>
              <a:rPr sz="2400" spc="-15" dirty="0">
                <a:latin typeface="Perpetua"/>
                <a:cs typeface="Perpetua"/>
              </a:rPr>
              <a:t> every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day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work.Your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alarm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clock </a:t>
            </a:r>
            <a:r>
              <a:rPr sz="2400" dirty="0">
                <a:latin typeface="Perpetua"/>
                <a:cs typeface="Perpetua"/>
              </a:rPr>
              <a:t>does the job of </a:t>
            </a:r>
            <a:r>
              <a:rPr sz="2400" spc="-10" dirty="0">
                <a:latin typeface="Perpetua"/>
                <a:cs typeface="Perpetua"/>
              </a:rPr>
              <a:t>waking </a:t>
            </a:r>
            <a:r>
              <a:rPr sz="2400" spc="-20" dirty="0">
                <a:latin typeface="Perpetua"/>
                <a:cs typeface="Perpetua"/>
              </a:rPr>
              <a:t>you </a:t>
            </a:r>
            <a:r>
              <a:rPr sz="2400" dirty="0">
                <a:latin typeface="Perpetua"/>
                <a:cs typeface="Perpetua"/>
              </a:rPr>
              <a:t>just </a:t>
            </a:r>
            <a:r>
              <a:rPr sz="2400" spc="5" dirty="0">
                <a:latin typeface="Perpetua"/>
                <a:cs typeface="Perpetua"/>
              </a:rPr>
              <a:t>fine.That </a:t>
            </a:r>
            <a:r>
              <a:rPr sz="2400" dirty="0">
                <a:latin typeface="Perpetua"/>
                <a:cs typeface="Perpetua"/>
              </a:rPr>
              <a:t>is, until </a:t>
            </a:r>
            <a:r>
              <a:rPr sz="2400" spc="-5" dirty="0">
                <a:latin typeface="Perpetua"/>
                <a:cs typeface="Perpetua"/>
              </a:rPr>
              <a:t>something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goes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0" dirty="0">
                <a:latin typeface="Perpetua"/>
                <a:cs typeface="Perpetua"/>
              </a:rPr>
              <a:t>wrong.Your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train’s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cancelled 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you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have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to drive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work 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instead.The </a:t>
            </a:r>
            <a:r>
              <a:rPr sz="2400" spc="-15" dirty="0">
                <a:latin typeface="Perpetua"/>
                <a:cs typeface="Perpetua"/>
              </a:rPr>
              <a:t>only </a:t>
            </a:r>
            <a:r>
              <a:rPr sz="2400" spc="-10" dirty="0">
                <a:latin typeface="Perpetua"/>
                <a:cs typeface="Perpetua"/>
              </a:rPr>
              <a:t>problem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it </a:t>
            </a:r>
            <a:r>
              <a:rPr sz="2400" spc="-15" dirty="0">
                <a:latin typeface="Perpetua"/>
                <a:cs typeface="Perpetua"/>
              </a:rPr>
              <a:t>takes </a:t>
            </a:r>
            <a:r>
              <a:rPr sz="2400" spc="-5" dirty="0">
                <a:latin typeface="Perpetua"/>
                <a:cs typeface="Perpetua"/>
              </a:rPr>
              <a:t>longer to </a:t>
            </a:r>
            <a:r>
              <a:rPr sz="2400" spc="-10" dirty="0">
                <a:latin typeface="Perpetua"/>
                <a:cs typeface="Perpetua"/>
              </a:rPr>
              <a:t>drive,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15" dirty="0">
                <a:latin typeface="Perpetua"/>
                <a:cs typeface="Perpetua"/>
              </a:rPr>
              <a:t>you 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would </a:t>
            </a:r>
            <a:r>
              <a:rPr sz="2400" spc="-35" dirty="0">
                <a:latin typeface="Perpetua"/>
                <a:cs typeface="Perpetua"/>
              </a:rPr>
              <a:t>have </a:t>
            </a:r>
            <a:r>
              <a:rPr sz="2400" dirty="0">
                <a:latin typeface="Perpetua"/>
                <a:cs typeface="Perpetua"/>
              </a:rPr>
              <a:t>needed </a:t>
            </a:r>
            <a:r>
              <a:rPr sz="2400" spc="-10" dirty="0">
                <a:latin typeface="Perpetua"/>
                <a:cs typeface="Perpetua"/>
              </a:rPr>
              <a:t>to </a:t>
            </a:r>
            <a:r>
              <a:rPr sz="2400" dirty="0">
                <a:latin typeface="Perpetua"/>
                <a:cs typeface="Perpetua"/>
              </a:rPr>
              <a:t>get up </a:t>
            </a:r>
            <a:r>
              <a:rPr sz="2400" spc="-20" dirty="0">
                <a:latin typeface="Perpetua"/>
                <a:cs typeface="Perpetua"/>
              </a:rPr>
              <a:t>at </a:t>
            </a:r>
            <a:r>
              <a:rPr sz="2400" dirty="0">
                <a:latin typeface="Perpetua"/>
                <a:cs typeface="Perpetua"/>
              </a:rPr>
              <a:t>6.45am to </a:t>
            </a:r>
            <a:r>
              <a:rPr sz="2400" spc="-30" dirty="0">
                <a:latin typeface="Perpetua"/>
                <a:cs typeface="Perpetua"/>
              </a:rPr>
              <a:t>avoid </a:t>
            </a:r>
            <a:r>
              <a:rPr sz="2400" dirty="0">
                <a:latin typeface="Perpetua"/>
                <a:cs typeface="Perpetua"/>
              </a:rPr>
              <a:t>being </a:t>
            </a:r>
            <a:r>
              <a:rPr sz="2400" spc="-20" dirty="0">
                <a:latin typeface="Perpetua"/>
                <a:cs typeface="Perpetua"/>
              </a:rPr>
              <a:t>late. </a:t>
            </a:r>
            <a:r>
              <a:rPr sz="2400" dirty="0">
                <a:latin typeface="Perpetua"/>
                <a:cs typeface="Perpetua"/>
              </a:rPr>
              <a:t>Oh,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60" dirty="0">
                <a:latin typeface="Perpetua"/>
                <a:cs typeface="Perpetua"/>
              </a:rPr>
              <a:t>it’s </a:t>
            </a:r>
            <a:r>
              <a:rPr sz="2400" spc="5" dirty="0">
                <a:latin typeface="Perpetua"/>
                <a:cs typeface="Perpetua"/>
              </a:rPr>
              <a:t>pouring </a:t>
            </a:r>
            <a:r>
              <a:rPr sz="2400" dirty="0">
                <a:latin typeface="Perpetua"/>
                <a:cs typeface="Perpetua"/>
              </a:rPr>
              <a:t>with </a:t>
            </a:r>
            <a:r>
              <a:rPr sz="2400" spc="-5" dirty="0">
                <a:latin typeface="Perpetua"/>
                <a:cs typeface="Perpetua"/>
              </a:rPr>
              <a:t>rain, </a:t>
            </a:r>
            <a:r>
              <a:rPr sz="2400" dirty="0">
                <a:latin typeface="Perpetua"/>
                <a:cs typeface="Perpetua"/>
              </a:rPr>
              <a:t>so </a:t>
            </a:r>
            <a:r>
              <a:rPr sz="2400" spc="-10" dirty="0">
                <a:latin typeface="Perpetua"/>
                <a:cs typeface="Perpetua"/>
              </a:rPr>
              <a:t>you’ll </a:t>
            </a:r>
            <a:r>
              <a:rPr sz="2400" dirty="0">
                <a:latin typeface="Perpetua"/>
                <a:cs typeface="Perpetua"/>
              </a:rPr>
              <a:t>need to </a:t>
            </a:r>
            <a:r>
              <a:rPr sz="2400" spc="-5" dirty="0">
                <a:latin typeface="Perpetua"/>
                <a:cs typeface="Perpetua"/>
              </a:rPr>
              <a:t>drive </a:t>
            </a:r>
            <a:r>
              <a:rPr sz="2400" spc="-30" dirty="0">
                <a:latin typeface="Perpetua"/>
                <a:cs typeface="Perpetua"/>
              </a:rPr>
              <a:t>slower </a:t>
            </a:r>
            <a:r>
              <a:rPr sz="2400" dirty="0">
                <a:latin typeface="Perpetua"/>
                <a:cs typeface="Perpetua"/>
              </a:rPr>
              <a:t>than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ual.</a:t>
            </a:r>
            <a:r>
              <a:rPr sz="2400" spc="-2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nected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 Io</a:t>
            </a:r>
            <a:r>
              <a:rPr sz="2400" spc="-315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-ena</a:t>
            </a:r>
            <a:r>
              <a:rPr sz="2400" spc="-30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le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ala</a:t>
            </a:r>
            <a:r>
              <a:rPr sz="2400" spc="7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m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clo</a:t>
            </a:r>
            <a:r>
              <a:rPr sz="2400" spc="5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eset i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self  based on </a:t>
            </a:r>
            <a:r>
              <a:rPr sz="2400" spc="-5" dirty="0">
                <a:latin typeface="Perpetua"/>
                <a:cs typeface="Perpetua"/>
              </a:rPr>
              <a:t>all </a:t>
            </a:r>
            <a:r>
              <a:rPr sz="2400" dirty="0">
                <a:latin typeface="Perpetua"/>
                <a:cs typeface="Perpetua"/>
              </a:rPr>
              <a:t>these factors, to </a:t>
            </a:r>
            <a:r>
              <a:rPr sz="2400" spc="-5" dirty="0">
                <a:latin typeface="Perpetua"/>
                <a:cs typeface="Perpetua"/>
              </a:rPr>
              <a:t>ensure </a:t>
            </a:r>
            <a:r>
              <a:rPr sz="2400" spc="-15" dirty="0">
                <a:latin typeface="Perpetua"/>
                <a:cs typeface="Perpetua"/>
              </a:rPr>
              <a:t>you </a:t>
            </a:r>
            <a:r>
              <a:rPr sz="2400" dirty="0">
                <a:latin typeface="Perpetua"/>
                <a:cs typeface="Perpetua"/>
              </a:rPr>
              <a:t>got to </a:t>
            </a:r>
            <a:r>
              <a:rPr sz="2400" spc="-25" dirty="0">
                <a:latin typeface="Perpetua"/>
                <a:cs typeface="Perpetua"/>
              </a:rPr>
              <a:t>work </a:t>
            </a:r>
            <a:r>
              <a:rPr sz="2400" dirty="0">
                <a:latin typeface="Perpetua"/>
                <a:cs typeface="Perpetua"/>
              </a:rPr>
              <a:t>on </a:t>
            </a:r>
            <a:r>
              <a:rPr sz="2400" spc="-15" dirty="0">
                <a:latin typeface="Perpetua"/>
                <a:cs typeface="Perpetua"/>
              </a:rPr>
              <a:t>time. </a:t>
            </a:r>
            <a:r>
              <a:rPr sz="2400" dirty="0">
                <a:latin typeface="Perpetua"/>
                <a:cs typeface="Perpetua"/>
              </a:rPr>
              <a:t>It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could </a:t>
            </a:r>
            <a:r>
              <a:rPr sz="2400" spc="-5" dirty="0">
                <a:latin typeface="Perpetua"/>
                <a:cs typeface="Perpetua"/>
              </a:rPr>
              <a:t>recognize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-15" dirty="0">
                <a:latin typeface="Perpetua"/>
                <a:cs typeface="Perpetua"/>
              </a:rPr>
              <a:t>your </a:t>
            </a:r>
            <a:r>
              <a:rPr sz="2400" dirty="0">
                <a:latin typeface="Perpetua"/>
                <a:cs typeface="Perpetua"/>
              </a:rPr>
              <a:t>usual </a:t>
            </a:r>
            <a:r>
              <a:rPr sz="2400" spc="-10" dirty="0">
                <a:latin typeface="Perpetua"/>
                <a:cs typeface="Perpetua"/>
              </a:rPr>
              <a:t>train </a:t>
            </a:r>
            <a:r>
              <a:rPr sz="2400" dirty="0">
                <a:latin typeface="Perpetua"/>
                <a:cs typeface="Perpetua"/>
              </a:rPr>
              <a:t>is cancelled, </a:t>
            </a:r>
            <a:r>
              <a:rPr sz="2400" spc="-5" dirty="0">
                <a:latin typeface="Perpetua"/>
                <a:cs typeface="Perpetua"/>
              </a:rPr>
              <a:t>calculate the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driving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distance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25" dirty="0">
                <a:latin typeface="Perpetua"/>
                <a:cs typeface="Perpetua"/>
              </a:rPr>
              <a:t>travel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time for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your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alternative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route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work, </a:t>
            </a:r>
            <a:r>
              <a:rPr sz="2400" spc="15" dirty="0">
                <a:latin typeface="Perpetua"/>
                <a:cs typeface="Perpetua"/>
              </a:rPr>
              <a:t>check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20" dirty="0">
                <a:latin typeface="Perpetua"/>
                <a:cs typeface="Perpetua"/>
              </a:rPr>
              <a:t>weather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10" dirty="0">
                <a:latin typeface="Perpetua"/>
                <a:cs typeface="Perpetua"/>
              </a:rPr>
              <a:t>factor </a:t>
            </a: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30" dirty="0">
                <a:latin typeface="Perpetua"/>
                <a:cs typeface="Perpetua"/>
              </a:rPr>
              <a:t>slower </a:t>
            </a:r>
            <a:r>
              <a:rPr sz="2400" spc="-15" dirty="0">
                <a:latin typeface="Perpetua"/>
                <a:cs typeface="Perpetua"/>
              </a:rPr>
              <a:t>travelling </a:t>
            </a:r>
            <a:r>
              <a:rPr sz="2400" dirty="0">
                <a:latin typeface="Perpetua"/>
                <a:cs typeface="Perpetua"/>
              </a:rPr>
              <a:t>speed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because of </a:t>
            </a:r>
            <a:r>
              <a:rPr sz="2400" spc="-15" dirty="0">
                <a:latin typeface="Perpetua"/>
                <a:cs typeface="Perpetua"/>
              </a:rPr>
              <a:t>heavy </a:t>
            </a:r>
            <a:r>
              <a:rPr sz="2400" spc="-5" dirty="0">
                <a:latin typeface="Perpetua"/>
                <a:cs typeface="Perpetua"/>
              </a:rPr>
              <a:t>rain, and calculate when </a:t>
            </a:r>
            <a:r>
              <a:rPr sz="2400" dirty="0">
                <a:latin typeface="Perpetua"/>
                <a:cs typeface="Perpetua"/>
              </a:rPr>
              <a:t>it needs </a:t>
            </a:r>
            <a:r>
              <a:rPr sz="2400" spc="-10" dirty="0">
                <a:latin typeface="Perpetua"/>
                <a:cs typeface="Perpetua"/>
              </a:rPr>
              <a:t>to </a:t>
            </a:r>
            <a:r>
              <a:rPr sz="2400" spc="-20" dirty="0">
                <a:latin typeface="Perpetua"/>
                <a:cs typeface="Perpetua"/>
              </a:rPr>
              <a:t>wake </a:t>
            </a:r>
            <a:r>
              <a:rPr sz="2400" spc="-15" dirty="0">
                <a:latin typeface="Perpetua"/>
                <a:cs typeface="Perpetua"/>
              </a:rPr>
              <a:t>you </a:t>
            </a:r>
            <a:r>
              <a:rPr sz="2400" dirty="0">
                <a:latin typeface="Perpetua"/>
                <a:cs typeface="Perpetua"/>
              </a:rPr>
              <a:t>up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 </a:t>
            </a:r>
            <a:r>
              <a:rPr sz="2400" spc="-40" dirty="0">
                <a:latin typeface="Perpetua"/>
                <a:cs typeface="Perpetua"/>
              </a:rPr>
              <a:t>you’re </a:t>
            </a:r>
            <a:r>
              <a:rPr sz="2400" dirty="0">
                <a:latin typeface="Perpetua"/>
                <a:cs typeface="Perpetua"/>
              </a:rPr>
              <a:t>not </a:t>
            </a:r>
            <a:r>
              <a:rPr sz="2400" spc="-20" dirty="0">
                <a:latin typeface="Perpetua"/>
                <a:cs typeface="Perpetua"/>
              </a:rPr>
              <a:t>late. </a:t>
            </a:r>
            <a:r>
              <a:rPr sz="2400" dirty="0">
                <a:latin typeface="Perpetua"/>
                <a:cs typeface="Perpetua"/>
              </a:rPr>
              <a:t>If </a:t>
            </a:r>
            <a:r>
              <a:rPr sz="2400" spc="-60" dirty="0">
                <a:latin typeface="Perpetua"/>
                <a:cs typeface="Perpetua"/>
              </a:rPr>
              <a:t>it’s </a:t>
            </a:r>
            <a:r>
              <a:rPr sz="2400" spc="5" dirty="0">
                <a:latin typeface="Perpetua"/>
                <a:cs typeface="Perpetua"/>
              </a:rPr>
              <a:t>super-smart, </a:t>
            </a:r>
            <a:r>
              <a:rPr sz="2400" dirty="0">
                <a:latin typeface="Perpetua"/>
                <a:cs typeface="Perpetua"/>
              </a:rPr>
              <a:t>if </a:t>
            </a:r>
            <a:r>
              <a:rPr sz="2400" spc="-5" dirty="0">
                <a:latin typeface="Perpetua"/>
                <a:cs typeface="Perpetua"/>
              </a:rPr>
              <a:t>might </a:t>
            </a:r>
            <a:r>
              <a:rPr sz="2400" spc="-25" dirty="0">
                <a:latin typeface="Perpetua"/>
                <a:cs typeface="Perpetua"/>
              </a:rPr>
              <a:t>even </a:t>
            </a:r>
            <a:r>
              <a:rPr sz="2400" dirty="0">
                <a:latin typeface="Perpetua"/>
                <a:cs typeface="Perpetua"/>
              </a:rPr>
              <a:t>sync </a:t>
            </a:r>
            <a:r>
              <a:rPr sz="2400" spc="-5" dirty="0">
                <a:latin typeface="Perpetua"/>
                <a:cs typeface="Perpetua"/>
              </a:rPr>
              <a:t>with </a:t>
            </a:r>
            <a:r>
              <a:rPr sz="2400" spc="-10" dirty="0">
                <a:latin typeface="Perpetua"/>
                <a:cs typeface="Perpetua"/>
              </a:rPr>
              <a:t>your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Io</a:t>
            </a:r>
            <a:r>
              <a:rPr sz="2400" spc="-315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-ena</a:t>
            </a:r>
            <a:r>
              <a:rPr sz="2400" spc="-30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le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coffee </a:t>
            </a:r>
            <a:r>
              <a:rPr sz="2400" spc="-5" dirty="0">
                <a:latin typeface="Perpetua"/>
                <a:cs typeface="Perpetua"/>
              </a:rPr>
              <a:t>ma</a:t>
            </a:r>
            <a:r>
              <a:rPr sz="2400" spc="-30" dirty="0">
                <a:latin typeface="Perpetua"/>
                <a:cs typeface="Perpetua"/>
              </a:rPr>
              <a:t>k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45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mo</a:t>
            </a:r>
            <a:r>
              <a:rPr sz="2400" spc="7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ni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caffeine</a:t>
            </a:r>
            <a:r>
              <a:rPr sz="2400" spc="-220" dirty="0">
                <a:latin typeface="Perpetua"/>
                <a:cs typeface="Perpetua"/>
              </a:rPr>
              <a:t>’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ea</a:t>
            </a:r>
            <a:r>
              <a:rPr sz="2400" spc="-3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y  to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when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you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get </a:t>
            </a:r>
            <a:r>
              <a:rPr sz="2400" spc="-40" dirty="0">
                <a:latin typeface="Perpetua"/>
                <a:cs typeface="Perpetua"/>
              </a:rPr>
              <a:t>up.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60539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5" dirty="0">
                <a:latin typeface="Perpetua"/>
                <a:cs typeface="Perpetua"/>
              </a:rPr>
              <a:t>advantage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structure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allows 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intelligence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gathering</a:t>
            </a:r>
            <a:r>
              <a:rPr sz="2600" spc="5" dirty="0">
                <a:latin typeface="Perpetua"/>
                <a:cs typeface="Perpetua"/>
              </a:rPr>
              <a:t> (such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analytics)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control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closest </a:t>
            </a:r>
            <a:r>
              <a:rPr sz="2600" spc="-10" dirty="0">
                <a:latin typeface="Perpetua"/>
                <a:cs typeface="Perpetua"/>
              </a:rPr>
              <a:t>possible </a:t>
            </a:r>
            <a:r>
              <a:rPr sz="2600" spc="-5" dirty="0">
                <a:latin typeface="Perpetua"/>
                <a:cs typeface="Perpetua"/>
              </a:rPr>
              <a:t>point, and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doing </a:t>
            </a:r>
            <a:r>
              <a:rPr sz="2600" spc="-20" dirty="0">
                <a:latin typeface="Perpetua"/>
                <a:cs typeface="Perpetua"/>
              </a:rPr>
              <a:t>so,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20" dirty="0">
                <a:latin typeface="Perpetua"/>
                <a:cs typeface="Perpetua"/>
              </a:rPr>
              <a:t>allows </a:t>
            </a:r>
            <a:r>
              <a:rPr sz="2600" spc="-5" dirty="0">
                <a:latin typeface="Perpetua"/>
                <a:cs typeface="Perpetua"/>
              </a:rPr>
              <a:t>better </a:t>
            </a:r>
            <a:r>
              <a:rPr sz="2600" dirty="0">
                <a:latin typeface="Perpetua"/>
                <a:cs typeface="Perpetua"/>
              </a:rPr>
              <a:t> performance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dirty="0">
                <a:latin typeface="Perpetua"/>
                <a:cs typeface="Perpetua"/>
              </a:rPr>
              <a:t> constrained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</p:spPr>
        <p:txBody>
          <a:bodyPr/>
          <a:lstStyle/>
          <a:p>
            <a:fld id="{DDBE135E-2566-4748-853C-8A3B78F0FB00}" type="slidenum">
              <a:rPr lang="en-GB" smtClean="0"/>
              <a:pPr/>
              <a:t>91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4617" y="370424"/>
            <a:ext cx="8321878" cy="115069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US" sz="3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Illustration of Edge/Fog Computing: </a:t>
            </a:r>
            <a:r>
              <a:rPr lang="en-US" sz="3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3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Aggregation in Wireless Sensor Networks</a:t>
            </a:r>
            <a:endParaRPr kumimoji="0" lang="en-US" sz="3400" b="1" i="0" u="none" strike="noStrike" kern="1200" cap="none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8225" y="1685756"/>
            <a:ext cx="3727550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5879"/>
            <a:ext cx="65976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15" dirty="0">
                <a:latin typeface="Franklin Gothic Medium"/>
                <a:cs typeface="Franklin Gothic Medium"/>
              </a:rPr>
              <a:t>The</a:t>
            </a:r>
            <a:r>
              <a:rPr sz="2200" i="1" spc="10" dirty="0">
                <a:latin typeface="Franklin Gothic Medium"/>
                <a:cs typeface="Franklin Gothic Medium"/>
              </a:rPr>
              <a:t> </a:t>
            </a:r>
            <a:r>
              <a:rPr sz="2200" i="1" spc="-5" dirty="0">
                <a:latin typeface="Franklin Gothic Medium"/>
                <a:cs typeface="Franklin Gothic Medium"/>
              </a:rPr>
              <a:t>IoT</a:t>
            </a:r>
            <a:r>
              <a:rPr sz="2200" i="1" spc="2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Data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spc="-15" dirty="0">
                <a:latin typeface="Franklin Gothic Medium"/>
                <a:cs typeface="Franklin Gothic Medium"/>
              </a:rPr>
              <a:t>Management</a:t>
            </a:r>
            <a:r>
              <a:rPr sz="2200" i="1" spc="40" dirty="0">
                <a:latin typeface="Franklin Gothic Medium"/>
                <a:cs typeface="Franklin Gothic Medium"/>
              </a:rPr>
              <a:t> </a:t>
            </a:r>
            <a:r>
              <a:rPr sz="2200" i="1" dirty="0">
                <a:latin typeface="Franklin Gothic Medium"/>
                <a:cs typeface="Franklin Gothic Medium"/>
              </a:rPr>
              <a:t>and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spc="-35" dirty="0">
                <a:latin typeface="Franklin Gothic Medium"/>
                <a:cs typeface="Franklin Gothic Medium"/>
              </a:rPr>
              <a:t>Compute</a:t>
            </a:r>
            <a:r>
              <a:rPr sz="2200" i="1" spc="25" dirty="0">
                <a:latin typeface="Franklin Gothic Medium"/>
                <a:cs typeface="Franklin Gothic Medium"/>
              </a:rPr>
              <a:t> </a:t>
            </a:r>
            <a:r>
              <a:rPr sz="2200" i="1" spc="-35" dirty="0">
                <a:latin typeface="Franklin Gothic Medium"/>
                <a:cs typeface="Franklin Gothic Medium"/>
              </a:rPr>
              <a:t>Stack</a:t>
            </a:r>
            <a:r>
              <a:rPr sz="2200" i="1" spc="5" dirty="0">
                <a:latin typeface="Franklin Gothic Medium"/>
                <a:cs typeface="Franklin Gothic Medium"/>
              </a:rPr>
              <a:t> </a:t>
            </a:r>
            <a:r>
              <a:rPr sz="2200" i="1" spc="-35" dirty="0">
                <a:latin typeface="Franklin Gothic Medium"/>
                <a:cs typeface="Franklin Gothic Medium"/>
              </a:rPr>
              <a:t>with</a:t>
            </a:r>
            <a:r>
              <a:rPr sz="2200" i="1" spc="-5" dirty="0">
                <a:latin typeface="Franklin Gothic Medium"/>
                <a:cs typeface="Franklin Gothic Medium"/>
              </a:rPr>
              <a:t> </a:t>
            </a:r>
            <a:r>
              <a:rPr sz="2200" i="1" spc="-10" dirty="0">
                <a:latin typeface="Franklin Gothic Medium"/>
                <a:cs typeface="Franklin Gothic Medium"/>
              </a:rPr>
              <a:t>Fog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2200" i="1" spc="-25" dirty="0">
                <a:latin typeface="Franklin Gothic Medium"/>
                <a:cs typeface="Franklin Gothic Medium"/>
              </a:rPr>
              <a:t>Computing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6200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48220" cy="32569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defining</a:t>
            </a:r>
            <a:r>
              <a:rPr sz="2600" spc="5" dirty="0">
                <a:latin typeface="Perpetua"/>
                <a:cs typeface="Perpetua"/>
              </a:rPr>
              <a:t> characteristic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follows: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Contextual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location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20" dirty="0">
                <a:latin typeface="Perpetua"/>
                <a:cs typeface="Perpetua"/>
              </a:rPr>
              <a:t>awareness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and </a:t>
            </a:r>
            <a:r>
              <a:rPr sz="2600" b="1" spc="-25" dirty="0">
                <a:latin typeface="Perpetua"/>
                <a:cs typeface="Perpetua"/>
              </a:rPr>
              <a:t>low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latency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Geographic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distribution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Perpetua"/>
                <a:cs typeface="Perpetua"/>
              </a:rPr>
              <a:t>Deployment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near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IoT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endpoints</a:t>
            </a:r>
            <a:endParaRPr sz="2600" dirty="0">
              <a:latin typeface="Perpetua"/>
              <a:cs typeface="Perpetua"/>
            </a:endParaRPr>
          </a:p>
          <a:p>
            <a:pPr marL="743585" marR="13906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Wireless communication </a:t>
            </a:r>
            <a:r>
              <a:rPr sz="2600" b="1" spc="-10" dirty="0">
                <a:latin typeface="Perpetua"/>
                <a:cs typeface="Perpetua"/>
              </a:rPr>
              <a:t>between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dirty="0">
                <a:latin typeface="Perpetua"/>
                <a:cs typeface="Perpetua"/>
              </a:rPr>
              <a:t>fog </a:t>
            </a:r>
            <a:r>
              <a:rPr sz="2600" b="1" spc="-5" dirty="0">
                <a:latin typeface="Perpetua"/>
                <a:cs typeface="Perpetua"/>
              </a:rPr>
              <a:t>and </a:t>
            </a:r>
            <a:r>
              <a:rPr sz="2600" b="1" spc="-110" dirty="0">
                <a:latin typeface="Perpetua"/>
                <a:cs typeface="Perpetua"/>
              </a:rPr>
              <a:t>the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IoT endpoint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Use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for</a:t>
            </a:r>
            <a:r>
              <a:rPr sz="2600" b="1" spc="-5" dirty="0">
                <a:latin typeface="Perpetua"/>
                <a:cs typeface="Perpetua"/>
              </a:rPr>
              <a:t> real-time</a:t>
            </a:r>
            <a:r>
              <a:rPr sz="2600" b="1" spc="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interactions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2849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20" dirty="0">
                <a:latin typeface="Franklin Gothic Medium"/>
                <a:cs typeface="Franklin Gothic Medium"/>
              </a:rPr>
              <a:t>Edge</a:t>
            </a:r>
            <a:r>
              <a:rPr sz="3200" i="1" spc="-105" dirty="0">
                <a:latin typeface="Franklin Gothic Medium"/>
                <a:cs typeface="Franklin Gothic Medium"/>
              </a:rPr>
              <a:t> </a:t>
            </a:r>
            <a:r>
              <a:rPr sz="3200" i="1" spc="-25" dirty="0">
                <a:latin typeface="Franklin Gothic Medium"/>
                <a:cs typeface="Franklin Gothic Medium"/>
              </a:rPr>
              <a:t>Computing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247890" cy="17633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Computing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resides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directly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sensors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devices.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New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classes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dirty="0">
                <a:latin typeface="Perpetua"/>
                <a:cs typeface="Perpetua"/>
              </a:rPr>
              <a:t> have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enough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compute</a:t>
            </a:r>
            <a:endParaRPr sz="2600">
              <a:latin typeface="Perpetua"/>
              <a:cs typeface="Perpetua"/>
            </a:endParaRPr>
          </a:p>
          <a:p>
            <a:pPr marL="286385" marR="58229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capabilities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perform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least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low-level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analytics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filtering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make </a:t>
            </a:r>
            <a:r>
              <a:rPr sz="2600" dirty="0">
                <a:latin typeface="Perpetua"/>
                <a:cs typeface="Perpetua"/>
              </a:rPr>
              <a:t>basic </a:t>
            </a:r>
            <a:r>
              <a:rPr sz="2600" spc="-5" dirty="0">
                <a:latin typeface="Perpetua"/>
                <a:cs typeface="Perpetua"/>
              </a:rPr>
              <a:t>decisions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6839"/>
            <a:ext cx="383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5" dirty="0">
                <a:latin typeface="Franklin Gothic Medium"/>
                <a:cs typeface="Franklin Gothic Medium"/>
              </a:rPr>
              <a:t>Access</a:t>
            </a:r>
            <a:r>
              <a:rPr sz="2000" i="1" spc="-50" dirty="0">
                <a:latin typeface="Franklin Gothic Medium"/>
                <a:cs typeface="Franklin Gothic Medium"/>
              </a:rPr>
              <a:t> </a:t>
            </a:r>
            <a:r>
              <a:rPr sz="2000" i="1" spc="-15" dirty="0">
                <a:latin typeface="Franklin Gothic Medium"/>
                <a:cs typeface="Franklin Gothic Medium"/>
              </a:rPr>
              <a:t>Technologies</a:t>
            </a:r>
            <a:r>
              <a:rPr sz="2000" i="1" spc="-45" dirty="0">
                <a:latin typeface="Franklin Gothic Medium"/>
                <a:cs typeface="Franklin Gothic Medium"/>
              </a:rPr>
              <a:t> </a:t>
            </a:r>
            <a:r>
              <a:rPr sz="2000" i="1" spc="10" dirty="0">
                <a:latin typeface="Franklin Gothic Medium"/>
                <a:cs typeface="Franklin Gothic Medium"/>
              </a:rPr>
              <a:t>and</a:t>
            </a:r>
            <a:r>
              <a:rPr sz="2000" i="1" spc="-25" dirty="0">
                <a:latin typeface="Franklin Gothic Medium"/>
                <a:cs typeface="Franklin Gothic Medium"/>
              </a:rPr>
              <a:t> </a:t>
            </a:r>
            <a:r>
              <a:rPr sz="2000" i="1" spc="-5" dirty="0">
                <a:latin typeface="Franklin Gothic Medium"/>
                <a:cs typeface="Franklin Gothic Medium"/>
              </a:rPr>
              <a:t>Distances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82296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06640" cy="37293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b="1" spc="-75" dirty="0">
                <a:latin typeface="Perpetua"/>
                <a:cs typeface="Perpetua"/>
              </a:rPr>
              <a:t>PAN</a:t>
            </a:r>
            <a:r>
              <a:rPr sz="2600" b="1" spc="-5" dirty="0">
                <a:latin typeface="Perpetua"/>
                <a:cs typeface="Perpetua"/>
              </a:rPr>
              <a:t> (personal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network):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Scale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few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meters.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personal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space </a:t>
            </a:r>
            <a:r>
              <a:rPr sz="2600" spc="-10" dirty="0">
                <a:latin typeface="Perpetua"/>
                <a:cs typeface="Perpetua"/>
              </a:rPr>
              <a:t>around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person.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common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this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scale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Bluetooth.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Perpetua"/>
                <a:cs typeface="Perpetua"/>
              </a:rPr>
              <a:t>HAN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(home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network):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Scale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 few</a:t>
            </a:r>
            <a:r>
              <a:rPr sz="2600" spc="-5" dirty="0">
                <a:latin typeface="Perpetua"/>
                <a:cs typeface="Perpetua"/>
              </a:rPr>
              <a:t> tens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meters.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At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10" dirty="0">
                <a:latin typeface="Perpetua"/>
                <a:cs typeface="Perpetua"/>
              </a:rPr>
              <a:t>scale, </a:t>
            </a:r>
            <a:r>
              <a:rPr sz="2600" spc="-5" dirty="0">
                <a:latin typeface="Perpetua"/>
                <a:cs typeface="Perpetua"/>
              </a:rPr>
              <a:t>common wireless </a:t>
            </a:r>
            <a:r>
              <a:rPr sz="2600" dirty="0">
                <a:latin typeface="Perpetua"/>
                <a:cs typeface="Perpetua"/>
              </a:rPr>
              <a:t>technologies for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-55" dirty="0">
                <a:latin typeface="Perpetua"/>
                <a:cs typeface="Perpetua"/>
              </a:rPr>
              <a:t>include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ZigBee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Bluetooth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Low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Energy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(BLE).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291070" cy="4521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b="1" dirty="0">
                <a:latin typeface="Perpetua"/>
                <a:cs typeface="Perpetua"/>
              </a:rPr>
              <a:t>NAN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(neighborhood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network):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Scale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few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hundreds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meters.</a:t>
            </a:r>
            <a:endParaRPr sz="2600">
              <a:latin typeface="Perpetua"/>
              <a:cs typeface="Perpetua"/>
            </a:endParaRPr>
          </a:p>
          <a:p>
            <a:pPr marL="286385" marR="2597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term NAN is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dirty="0">
                <a:latin typeface="Perpetua"/>
                <a:cs typeface="Perpetua"/>
              </a:rPr>
              <a:t>used to </a:t>
            </a:r>
            <a:r>
              <a:rPr sz="2600" spc="-5" dirty="0">
                <a:latin typeface="Perpetua"/>
                <a:cs typeface="Perpetua"/>
              </a:rPr>
              <a:t>refer </a:t>
            </a:r>
            <a:r>
              <a:rPr sz="2600" dirty="0">
                <a:latin typeface="Perpetua"/>
                <a:cs typeface="Perpetua"/>
              </a:rPr>
              <a:t>to a </a:t>
            </a:r>
            <a:r>
              <a:rPr sz="2600" spc="-5" dirty="0">
                <a:latin typeface="Perpetua"/>
                <a:cs typeface="Perpetua"/>
              </a:rPr>
              <a:t>group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70" dirty="0">
                <a:latin typeface="Perpetua"/>
                <a:cs typeface="Perpetua"/>
              </a:rPr>
              <a:t>house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units </a:t>
            </a:r>
            <a:r>
              <a:rPr sz="2600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which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collected.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Perpetua"/>
                <a:cs typeface="Perpetua"/>
              </a:rPr>
              <a:t>FAN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(field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area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network):</a:t>
            </a:r>
            <a:endParaRPr sz="2600">
              <a:latin typeface="Perpetua"/>
              <a:cs typeface="Perpetua"/>
            </a:endParaRPr>
          </a:p>
          <a:p>
            <a:pPr marL="286385" marR="3556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Scale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of </a:t>
            </a:r>
            <a:r>
              <a:rPr sz="2600" b="1" spc="-5" dirty="0">
                <a:latin typeface="Perpetua"/>
                <a:cs typeface="Perpetua"/>
              </a:rPr>
              <a:t>several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tens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meters to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several</a:t>
            </a:r>
            <a:r>
              <a:rPr sz="2600" b="1" spc="1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hundred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meters.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FAN </a:t>
            </a:r>
            <a:r>
              <a:rPr sz="2600" spc="-5" dirty="0">
                <a:latin typeface="Perpetua"/>
                <a:cs typeface="Perpetua"/>
              </a:rPr>
              <a:t>typically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refers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outdoor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larger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single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group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house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units.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FAN is sometimes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viewed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group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NANs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67639"/>
            <a:ext cx="7532370" cy="5238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LAN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(local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network):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Scale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-10" dirty="0">
                <a:latin typeface="Perpetua"/>
                <a:cs typeface="Perpetua"/>
              </a:rPr>
              <a:t> to </a:t>
            </a:r>
            <a:r>
              <a:rPr sz="2600" spc="-5" dirty="0">
                <a:latin typeface="Perpetua"/>
                <a:cs typeface="Perpetua"/>
              </a:rPr>
              <a:t>100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MAN,WAN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used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29210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Increasing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achievable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distance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typically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consumption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Therefore, </a:t>
            </a:r>
            <a:r>
              <a:rPr sz="2600" spc="-5" dirty="0">
                <a:latin typeface="Perpetua"/>
                <a:cs typeface="Perpetua"/>
              </a:rPr>
              <a:t>after </a:t>
            </a:r>
            <a:r>
              <a:rPr sz="2600" spc="5" dirty="0">
                <a:latin typeface="Perpetua"/>
                <a:cs typeface="Perpetua"/>
              </a:rPr>
              <a:t>determining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 requirements </a:t>
            </a:r>
            <a:r>
              <a:rPr sz="2600" dirty="0">
                <a:latin typeface="Perpetua"/>
                <a:cs typeface="Perpetua"/>
              </a:rPr>
              <a:t> (in </a:t>
            </a:r>
            <a:r>
              <a:rPr sz="2600" spc="10" dirty="0">
                <a:latin typeface="Perpetua"/>
                <a:cs typeface="Perpetua"/>
              </a:rPr>
              <a:t>terms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mobility and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transfer),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second </a:t>
            </a:r>
            <a:r>
              <a:rPr sz="2600" dirty="0">
                <a:latin typeface="Perpetua"/>
                <a:cs typeface="Perpetua"/>
              </a:rPr>
              <a:t>step is to </a:t>
            </a:r>
            <a:r>
              <a:rPr sz="2600" spc="5" dirty="0">
                <a:latin typeface="Perpetua"/>
                <a:cs typeface="Perpetua"/>
              </a:rPr>
              <a:t> determine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target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quantity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single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collection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cell, </a:t>
            </a:r>
            <a:r>
              <a:rPr sz="2600" dirty="0">
                <a:latin typeface="Perpetua"/>
                <a:cs typeface="Perpetua"/>
              </a:rPr>
              <a:t>based on the transmission </a:t>
            </a:r>
            <a:r>
              <a:rPr sz="2600" spc="-5" dirty="0">
                <a:latin typeface="Perpetua"/>
                <a:cs typeface="Perpetua"/>
              </a:rPr>
              <a:t>range and throughput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required.This </a:t>
            </a:r>
            <a:r>
              <a:rPr sz="2600" spc="-5" dirty="0">
                <a:latin typeface="Perpetua"/>
                <a:cs typeface="Perpetua"/>
              </a:rPr>
              <a:t>parameter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15" dirty="0">
                <a:latin typeface="Perpetua"/>
                <a:cs typeface="Perpetua"/>
              </a:rPr>
              <a:t>turn </a:t>
            </a:r>
            <a:r>
              <a:rPr sz="2600" spc="5" dirty="0">
                <a:latin typeface="Perpetua"/>
                <a:cs typeface="Perpetua"/>
              </a:rPr>
              <a:t>determines </a:t>
            </a:r>
            <a:r>
              <a:rPr sz="2600" dirty="0">
                <a:latin typeface="Perpetua"/>
                <a:cs typeface="Perpetua"/>
              </a:rPr>
              <a:t>the size of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cell.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2157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tempting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simply</a:t>
            </a:r>
            <a:r>
              <a:rPr sz="2600" spc="5" dirty="0">
                <a:latin typeface="Perpetua"/>
                <a:cs typeface="Perpetua"/>
              </a:rPr>
              <a:t> choose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114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longest range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highest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throughput.</a:t>
            </a:r>
            <a:endParaRPr sz="2600">
              <a:latin typeface="Perpetua"/>
              <a:cs typeface="Perpetua"/>
            </a:endParaRPr>
          </a:p>
          <a:p>
            <a:pPr marL="286385" marR="2933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Perpetua"/>
                <a:cs typeface="Perpetua"/>
              </a:rPr>
              <a:t>However,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cost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technology is a third </a:t>
            </a:r>
            <a:r>
              <a:rPr sz="2600" spc="-30" dirty="0">
                <a:latin typeface="Perpetua"/>
                <a:cs typeface="Perpetua"/>
              </a:rPr>
              <a:t>determining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factor</a:t>
            </a:r>
            <a:endParaRPr sz="2600">
              <a:latin typeface="Perpetua"/>
              <a:cs typeface="Perpetua"/>
            </a:endParaRPr>
          </a:p>
          <a:p>
            <a:pPr marL="286385" marR="1962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amount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carry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given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</a:t>
            </a:r>
            <a:r>
              <a:rPr sz="2600" spc="5" dirty="0">
                <a:latin typeface="Perpetua"/>
                <a:cs typeface="Perpetua"/>
              </a:rPr>
              <a:t> period </a:t>
            </a:r>
            <a:r>
              <a:rPr sz="2600" spc="-75" dirty="0">
                <a:latin typeface="Perpetua"/>
                <a:cs typeface="Perpetua"/>
              </a:rPr>
              <a:t>along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correlated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consumption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(driving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possible </a:t>
            </a:r>
            <a:r>
              <a:rPr sz="2600" spc="-5" dirty="0">
                <a:latin typeface="Perpetua"/>
                <a:cs typeface="Perpetua"/>
              </a:rPr>
              <a:t> limitations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mobility and range) </a:t>
            </a:r>
            <a:r>
              <a:rPr sz="2600" spc="5" dirty="0">
                <a:latin typeface="Perpetua"/>
                <a:cs typeface="Perpetua"/>
              </a:rPr>
              <a:t>determines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wireless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cell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size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structure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6578</Words>
  <Application>Microsoft Office PowerPoint</Application>
  <PresentationFormat>On-screen Show (4:3)</PresentationFormat>
  <Paragraphs>465</Paragraphs>
  <Slides>123</Slides>
  <Notes>1</Notes>
  <HiddenSlides>34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Application</vt:lpstr>
      <vt:lpstr>Slide 8</vt:lpstr>
      <vt:lpstr>Scenario #1: IoT in your home</vt:lpstr>
      <vt:lpstr>Scenario #2: IoT in transport</vt:lpstr>
      <vt:lpstr>What is IoT?</vt:lpstr>
      <vt:lpstr>Slide 12</vt:lpstr>
      <vt:lpstr>Slide 13</vt:lpstr>
      <vt:lpstr>GENESIS OF IOT</vt:lpstr>
      <vt:lpstr>Slide 15</vt:lpstr>
      <vt:lpstr>Slide 16</vt:lpstr>
      <vt:lpstr>Slide 17</vt:lpstr>
      <vt:lpstr>Slide 18</vt:lpstr>
      <vt:lpstr>Slide 19</vt:lpstr>
      <vt:lpstr>Slide 20</vt:lpstr>
      <vt:lpstr>IOT AND DIGITIZATION</vt:lpstr>
      <vt:lpstr>Example</vt:lpstr>
      <vt:lpstr>Slide 23</vt:lpstr>
      <vt:lpstr>Example</vt:lpstr>
      <vt:lpstr>IOT IMPACT</vt:lpstr>
      <vt:lpstr>Slide 26</vt:lpstr>
      <vt:lpstr>CONVERGENCE OF IT AND OT</vt:lpstr>
      <vt:lpstr>Slide 28</vt:lpstr>
      <vt:lpstr>Slide 29</vt:lpstr>
      <vt:lpstr>Slide 30</vt:lpstr>
      <vt:lpstr>Slide 31</vt:lpstr>
      <vt:lpstr>IOT CHALLENGES</vt:lpstr>
      <vt:lpstr>Slide 33</vt:lpstr>
      <vt:lpstr>Slide 34</vt:lpstr>
      <vt:lpstr>IoT Network Architecture and Design</vt:lpstr>
      <vt:lpstr>Slide 36</vt:lpstr>
      <vt:lpstr>Slide 37</vt:lpstr>
      <vt:lpstr>Slide 38</vt:lpstr>
      <vt:lpstr>DRIVERS BEHIND NEW NETWORK ARCHITECTURES</vt:lpstr>
      <vt:lpstr>Slide 40</vt:lpstr>
      <vt:lpstr>Slide 41</vt:lpstr>
      <vt:lpstr>Slide 42</vt:lpstr>
      <vt:lpstr>Security</vt:lpstr>
      <vt:lpstr>Slide 44</vt:lpstr>
      <vt:lpstr>Constrained Devices and Networks</vt:lpstr>
      <vt:lpstr>Legacy Device Support</vt:lpstr>
      <vt:lpstr>Slide 47</vt:lpstr>
      <vt:lpstr>COMPARING IOT ARCHITECTURES</vt:lpstr>
      <vt:lpstr>The oneM2M IoT Standardized Architecture</vt:lpstr>
      <vt:lpstr>Slide 50</vt:lpstr>
      <vt:lpstr>Slide 51</vt:lpstr>
      <vt:lpstr>The Main Elements of the oneM2M IoT Architecture</vt:lpstr>
      <vt:lpstr>Slide 53</vt:lpstr>
      <vt:lpstr>Application layer</vt:lpstr>
      <vt:lpstr>Services layer</vt:lpstr>
      <vt:lpstr>Network layer</vt:lpstr>
      <vt:lpstr>Slide 57</vt:lpstr>
      <vt:lpstr>IoT Reference Model Published by the IoT World Forum</vt:lpstr>
      <vt:lpstr>Slide 59</vt:lpstr>
      <vt:lpstr>Slide 60</vt:lpstr>
      <vt:lpstr>Layer 2: Connectivity Layer</vt:lpstr>
      <vt:lpstr>Slide 62</vt:lpstr>
      <vt:lpstr>Slide 63</vt:lpstr>
      <vt:lpstr>Slide 64</vt:lpstr>
      <vt:lpstr>Upper Layers: Layers 4–7</vt:lpstr>
      <vt:lpstr>IT and OT Responsibilities in the IoT Reference Model</vt:lpstr>
      <vt:lpstr>A SIMPLIFIED IOT ARCHITECTURE</vt:lpstr>
      <vt:lpstr>Slide 68</vt:lpstr>
      <vt:lpstr>Slide 69</vt:lpstr>
      <vt:lpstr>Slide 70</vt:lpstr>
      <vt:lpstr>Slide 71</vt:lpstr>
      <vt:lpstr>Expanded View of the Simplified IoT Architecture</vt:lpstr>
      <vt:lpstr>THE CORE IOT FUNCTIONAL STACK</vt:lpstr>
      <vt:lpstr>Slide 74</vt:lpstr>
      <vt:lpstr>Slide 75</vt:lpstr>
      <vt:lpstr>Slide 76</vt:lpstr>
      <vt:lpstr>Slide 77</vt:lpstr>
      <vt:lpstr>Slide 78</vt:lpstr>
      <vt:lpstr>Layer 1: Things: Sensors and Actuators Layer</vt:lpstr>
      <vt:lpstr>Slide 80</vt:lpstr>
      <vt:lpstr>Layer 3: Applications and Analytics Layer</vt:lpstr>
      <vt:lpstr>Slide 82</vt:lpstr>
      <vt:lpstr>Slide 83</vt:lpstr>
      <vt:lpstr>Slide 84</vt:lpstr>
      <vt:lpstr>IOT DATA MANAGEMENT AND COMPUTE STACK</vt:lpstr>
      <vt:lpstr>Slide 86</vt:lpstr>
      <vt:lpstr>Data management in traditional IT systems</vt:lpstr>
      <vt:lpstr>IoT issues to be addressed</vt:lpstr>
      <vt:lpstr>Fog Computing</vt:lpstr>
      <vt:lpstr>Slide 90</vt:lpstr>
      <vt:lpstr>Slide 91</vt:lpstr>
      <vt:lpstr>The IoT Data Management and Compute Stack with Fog Computing</vt:lpstr>
      <vt:lpstr>Slide 93</vt:lpstr>
      <vt:lpstr>Edge Computing</vt:lpstr>
      <vt:lpstr>Access Technologies and Distances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Star and Clustered Star Topologies</vt:lpstr>
      <vt:lpstr>Slide 106</vt:lpstr>
      <vt:lpstr>Slide 107</vt:lpstr>
      <vt:lpstr>Mesh Topology</vt:lpstr>
      <vt:lpstr>Gateways and Backhaul Sublayer</vt:lpstr>
      <vt:lpstr>Slide 110</vt:lpstr>
      <vt:lpstr>Slide 111</vt:lpstr>
      <vt:lpstr>Architectural Considerations for WiMAX and Cellular Technologies</vt:lpstr>
      <vt:lpstr>Network Transport Sublayer</vt:lpstr>
      <vt:lpstr>Slide 114</vt:lpstr>
      <vt:lpstr>Slide 115</vt:lpstr>
      <vt:lpstr>Slide 116</vt:lpstr>
      <vt:lpstr>Slide 117</vt:lpstr>
      <vt:lpstr>Slide 118</vt:lpstr>
      <vt:lpstr>Layer 3: Applications and Analytics Layer</vt:lpstr>
      <vt:lpstr>The Hierarchy of Edge, Fog, and Cloud</vt:lpstr>
      <vt:lpstr>Slide 121</vt:lpstr>
      <vt:lpstr>Slide 122</vt:lpstr>
      <vt:lpstr>Slide 123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RTU</cp:lastModifiedBy>
  <cp:revision>2</cp:revision>
  <dcterms:created xsi:type="dcterms:W3CDTF">2022-04-19T04:32:41Z</dcterms:created>
  <dcterms:modified xsi:type="dcterms:W3CDTF">2022-04-20T06:03:04Z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2022-04-19T00:00:00Z</vt:filetime>
  </property>
</Properties>
</file>