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8"/>
  </p:notesMasterIdLst>
  <p:sldIdLst>
    <p:sldId id="382" r:id="rId2"/>
    <p:sldId id="38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83"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00" y="-108"/>
      </p:cViewPr>
      <p:guideLst>
        <p:guide orient="horz" pos="2880"/>
        <p:guide pos="2160"/>
      </p:guideLst>
    </p:cSldViewPr>
  </p:slideViewPr>
  <p:notesTextViewPr>
    <p:cViewPr>
      <p:scale>
        <a:sx n="100" d="100"/>
        <a:sy n="100" d="100"/>
      </p:scale>
      <p:origin x="0" y="0"/>
    </p:cViewPr>
  </p:notesTextViewPr>
  <p:sorterViewPr>
    <p:cViewPr>
      <p:scale>
        <a:sx n="66" d="100"/>
        <a:sy n="66" d="100"/>
      </p:scale>
      <p:origin x="0" y="339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154516-173B-47E5-9F8C-15C33676B87E}" type="datetimeFigureOut">
              <a:rPr lang="en-US" smtClean="0"/>
              <a:pPr/>
              <a:t>29-Sep-22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A4129D3A-33CA-4115-B741-404EF6E664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atin typeface="+mj-lt"/>
              </a:defRPr>
            </a:lvl1pPr>
          </a:lstStyle>
          <a:p>
            <a:endParaRPr dirty="0"/>
          </a:p>
        </p:txBody>
      </p:sp>
      <p:sp>
        <p:nvSpPr>
          <p:cNvPr id="3" name="Holder 3"/>
          <p:cNvSpPr>
            <a:spLocks noGrp="1"/>
          </p:cNvSpPr>
          <p:nvPr>
            <p:ph type="subTitle" idx="4"/>
          </p:nvPr>
        </p:nvSpPr>
        <p:spPr>
          <a:xfrm>
            <a:off x="1371600" y="3840480"/>
            <a:ext cx="6400800" cy="369332"/>
          </a:xfrm>
          <a:prstGeom prst="rect">
            <a:avLst/>
          </a:prstGeom>
        </p:spPr>
        <p:txBody>
          <a:bodyPr wrap="square" lIns="0" tIns="0" rIns="0" bIns="0">
            <a:spAutoFit/>
          </a:bodyPr>
          <a:lstStyle>
            <a:lvl1pPr>
              <a:defRPr>
                <a:latin typeface="+mj-lt"/>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29-Sep-22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35940" y="441705"/>
            <a:ext cx="3727450" cy="553998"/>
          </a:xfrm>
        </p:spPr>
        <p:txBody>
          <a:bodyPr lIns="0" tIns="0" rIns="0" bIns="0"/>
          <a:lstStyle>
            <a:lvl1pPr>
              <a:defRPr sz="3600" b="1" i="0">
                <a:solidFill>
                  <a:srgbClr val="775F54"/>
                </a:solidFill>
                <a:latin typeface="+mj-lt"/>
                <a:cs typeface="Arial"/>
              </a:defRPr>
            </a:lvl1pPr>
          </a:lstStyle>
          <a:p>
            <a:endParaRPr dirty="0"/>
          </a:p>
        </p:txBody>
      </p:sp>
      <p:sp>
        <p:nvSpPr>
          <p:cNvPr id="3" name="Holder 3"/>
          <p:cNvSpPr>
            <a:spLocks noGrp="1"/>
          </p:cNvSpPr>
          <p:nvPr>
            <p:ph type="body" idx="1"/>
          </p:nvPr>
        </p:nvSpPr>
        <p:spPr>
          <a:xfrm>
            <a:off x="535940" y="1543177"/>
            <a:ext cx="8074025" cy="369332"/>
          </a:xfrm>
        </p:spPr>
        <p:txBody>
          <a:bodyPr lIns="0" tIns="0" rIns="0" bIns="0"/>
          <a:lstStyle>
            <a:lvl1pPr>
              <a:defRPr sz="2400" b="0" i="0">
                <a:solidFill>
                  <a:schemeClr val="tx1"/>
                </a:solidFill>
                <a:latin typeface="+mj-lt"/>
                <a:cs typeface="Aria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29-Sep-22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775F54"/>
                </a:solidFill>
                <a:latin typeface="+mj-lt"/>
                <a:cs typeface="Arial"/>
              </a:defRPr>
            </a:lvl1pPr>
          </a:lstStyle>
          <a:p>
            <a:endParaRPr dirty="0"/>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29-Sep-22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775F54"/>
                </a:solidFill>
                <a:latin typeface="+mj-lt"/>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29-Sep-22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365760"/>
          </a:xfrm>
          <a:custGeom>
            <a:avLst/>
            <a:gdLst/>
            <a:ahLst/>
            <a:cxnLst/>
            <a:rect l="l" t="t" r="r" b="b"/>
            <a:pathLst>
              <a:path w="9144000" h="365760">
                <a:moveTo>
                  <a:pt x="9144000" y="0"/>
                </a:moveTo>
                <a:lnTo>
                  <a:pt x="0" y="0"/>
                </a:lnTo>
                <a:lnTo>
                  <a:pt x="0" y="365760"/>
                </a:lnTo>
                <a:lnTo>
                  <a:pt x="9144000" y="365760"/>
                </a:lnTo>
                <a:lnTo>
                  <a:pt x="9144000" y="0"/>
                </a:lnTo>
                <a:close/>
              </a:path>
            </a:pathLst>
          </a:custGeom>
          <a:solidFill>
            <a:srgbClr val="93B6D2"/>
          </a:solidFill>
        </p:spPr>
        <p:txBody>
          <a:bodyPr wrap="square" lIns="0" tIns="0" rIns="0" bIns="0" rtlCol="0"/>
          <a:lstStyle/>
          <a:p>
            <a:endParaRPr/>
          </a:p>
        </p:txBody>
      </p:sp>
      <p:sp>
        <p:nvSpPr>
          <p:cNvPr id="17" name="bg object 17"/>
          <p:cNvSpPr/>
          <p:nvPr/>
        </p:nvSpPr>
        <p:spPr>
          <a:xfrm>
            <a:off x="686562" y="3399282"/>
            <a:ext cx="7848600" cy="1905"/>
          </a:xfrm>
          <a:custGeom>
            <a:avLst/>
            <a:gdLst/>
            <a:ahLst/>
            <a:cxnLst/>
            <a:rect l="l" t="t" r="r" b="b"/>
            <a:pathLst>
              <a:path w="7848600" h="1904">
                <a:moveTo>
                  <a:pt x="0" y="0"/>
                </a:moveTo>
                <a:lnTo>
                  <a:pt x="7848600" y="1523"/>
                </a:lnTo>
              </a:path>
            </a:pathLst>
          </a:custGeom>
          <a:ln w="19812">
            <a:solidFill>
              <a:srgbClr val="775F54"/>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29-Sep-22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365760"/>
          </a:xfrm>
          <a:custGeom>
            <a:avLst/>
            <a:gdLst/>
            <a:ahLst/>
            <a:cxnLst/>
            <a:rect l="l" t="t" r="r" b="b"/>
            <a:pathLst>
              <a:path w="9144000" h="365760">
                <a:moveTo>
                  <a:pt x="9144000" y="0"/>
                </a:moveTo>
                <a:lnTo>
                  <a:pt x="0" y="0"/>
                </a:lnTo>
                <a:lnTo>
                  <a:pt x="0" y="365760"/>
                </a:lnTo>
                <a:lnTo>
                  <a:pt x="9144000" y="365760"/>
                </a:lnTo>
                <a:lnTo>
                  <a:pt x="9144000" y="0"/>
                </a:lnTo>
                <a:close/>
              </a:path>
            </a:pathLst>
          </a:custGeom>
          <a:solidFill>
            <a:srgbClr val="93B6D2"/>
          </a:solidFill>
        </p:spPr>
        <p:txBody>
          <a:bodyPr wrap="square" lIns="0" tIns="0" rIns="0" bIns="0" rtlCol="0"/>
          <a:lstStyle/>
          <a:p>
            <a:endParaRPr/>
          </a:p>
        </p:txBody>
      </p:sp>
      <p:sp>
        <p:nvSpPr>
          <p:cNvPr id="2" name="Holder 2"/>
          <p:cNvSpPr>
            <a:spLocks noGrp="1"/>
          </p:cNvSpPr>
          <p:nvPr>
            <p:ph type="title"/>
          </p:nvPr>
        </p:nvSpPr>
        <p:spPr>
          <a:xfrm>
            <a:off x="535940" y="441705"/>
            <a:ext cx="3727450" cy="553998"/>
          </a:xfrm>
          <a:prstGeom prst="rect">
            <a:avLst/>
          </a:prstGeom>
        </p:spPr>
        <p:txBody>
          <a:bodyPr wrap="square" lIns="0" tIns="0" rIns="0" bIns="0">
            <a:spAutoFit/>
          </a:bodyPr>
          <a:lstStyle>
            <a:lvl1pPr>
              <a:defRPr sz="3600" b="1" i="0">
                <a:solidFill>
                  <a:srgbClr val="775F54"/>
                </a:solidFill>
                <a:latin typeface="Arial"/>
                <a:cs typeface="Arial"/>
              </a:defRPr>
            </a:lvl1pPr>
          </a:lstStyle>
          <a:p>
            <a:endParaRPr dirty="0"/>
          </a:p>
        </p:txBody>
      </p:sp>
      <p:sp>
        <p:nvSpPr>
          <p:cNvPr id="3" name="Holder 3"/>
          <p:cNvSpPr>
            <a:spLocks noGrp="1"/>
          </p:cNvSpPr>
          <p:nvPr>
            <p:ph type="body" idx="1"/>
          </p:nvPr>
        </p:nvSpPr>
        <p:spPr>
          <a:xfrm>
            <a:off x="535940" y="1543177"/>
            <a:ext cx="8074025" cy="369332"/>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29-Sep-22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j-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4"/>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255509" cy="1010533"/>
          </a:xfrm>
          <a:prstGeom prst="rect">
            <a:avLst/>
          </a:prstGeom>
        </p:spPr>
        <p:txBody>
          <a:bodyPr vert="horz" wrap="square" lIns="0" tIns="12700" rIns="0" bIns="0" rtlCol="0">
            <a:spAutoFit/>
          </a:bodyPr>
          <a:lstStyle/>
          <a:p>
            <a:pPr marL="12700">
              <a:spcBef>
                <a:spcPts val="100"/>
              </a:spcBef>
            </a:pPr>
            <a:r>
              <a:rPr lang="en-US" spc="-165" dirty="0" smtClean="0">
                <a:latin typeface="+mj-lt"/>
              </a:rPr>
              <a:t>The Business Case for IP</a:t>
            </a:r>
          </a:p>
          <a:p>
            <a:pPr marL="12700">
              <a:lnSpc>
                <a:spcPct val="100000"/>
              </a:lnSpc>
              <a:spcBef>
                <a:spcPts val="100"/>
              </a:spcBef>
            </a:pPr>
            <a:r>
              <a:rPr lang="en-US" sz="2800" spc="-165" dirty="0" smtClean="0">
                <a:latin typeface="+mj-lt"/>
              </a:rPr>
              <a:t>The Key Advantages of Internet Protocol</a:t>
            </a:r>
            <a:endParaRPr lang="en-US" sz="2800" spc="-165" dirty="0">
              <a:latin typeface="+mj-lt"/>
            </a:endParaRPr>
          </a:p>
        </p:txBody>
      </p:sp>
      <p:sp>
        <p:nvSpPr>
          <p:cNvPr id="3" name="object 3"/>
          <p:cNvSpPr txBox="1">
            <a:spLocks noGrp="1"/>
          </p:cNvSpPr>
          <p:nvPr>
            <p:ph type="body" idx="1"/>
          </p:nvPr>
        </p:nvSpPr>
        <p:spPr>
          <a:xfrm>
            <a:off x="535940" y="1543177"/>
            <a:ext cx="8074025" cy="3548407"/>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b="1" spc="-180" dirty="0">
                <a:latin typeface="+mj-lt"/>
                <a:cs typeface="Arial"/>
              </a:rPr>
              <a:t>Ubiquitous</a:t>
            </a:r>
            <a:r>
              <a:rPr b="1" spc="-180" dirty="0">
                <a:latin typeface="Arial"/>
                <a:cs typeface="Arial"/>
              </a:rPr>
              <a:t>:</a:t>
            </a:r>
          </a:p>
          <a:p>
            <a:pPr marL="469900" marR="5080" lvl="1" indent="-184150" algn="l" rtl="0">
              <a:spcBef>
                <a:spcPts val="500"/>
              </a:spcBef>
              <a:buClr>
                <a:srgbClr val="93B6D2"/>
              </a:buClr>
              <a:buSzPct val="85000"/>
              <a:buChar char="•"/>
              <a:tabLst>
                <a:tab pos="470534" algn="l"/>
              </a:tabLst>
            </a:pPr>
            <a:r>
              <a:rPr lang="en-US" sz="2000" kern="1200" spc="-95" dirty="0" smtClean="0">
                <a:solidFill>
                  <a:schemeClr val="tx1"/>
                </a:solidFill>
                <a:latin typeface="+mj-lt"/>
                <a:cs typeface="Arial"/>
              </a:rPr>
              <a:t>All recent operating system releases, from general-purpose computers and  servers to lightweight embedded systems (</a:t>
            </a:r>
            <a:r>
              <a:rPr lang="en-US" sz="2000" kern="1200" spc="-95" dirty="0" err="1" smtClean="0">
                <a:solidFill>
                  <a:schemeClr val="tx1"/>
                </a:solidFill>
                <a:latin typeface="+mj-lt"/>
                <a:cs typeface="Arial"/>
              </a:rPr>
              <a:t>TinyOS</a:t>
            </a:r>
            <a:r>
              <a:rPr lang="en-US" sz="2000" kern="1200" spc="-95" dirty="0" smtClean="0">
                <a:solidFill>
                  <a:schemeClr val="tx1"/>
                </a:solidFill>
                <a:latin typeface="+mj-lt"/>
                <a:cs typeface="Arial"/>
              </a:rPr>
              <a:t>, </a:t>
            </a:r>
            <a:r>
              <a:rPr lang="en-US" sz="2000" kern="1200" spc="-95" dirty="0" err="1" smtClean="0">
                <a:solidFill>
                  <a:schemeClr val="tx1"/>
                </a:solidFill>
                <a:latin typeface="+mj-lt"/>
                <a:cs typeface="Arial"/>
              </a:rPr>
              <a:t>Contiki</a:t>
            </a:r>
            <a:r>
              <a:rPr lang="en-US" sz="2000" kern="1200" spc="-95" dirty="0" smtClean="0">
                <a:solidFill>
                  <a:schemeClr val="tx1"/>
                </a:solidFill>
                <a:latin typeface="+mj-lt"/>
                <a:cs typeface="Arial"/>
              </a:rPr>
              <a:t>, and so on), have  an integrated dual (IPv4 and IPv6) IP stack that gets enhanced over time.</a:t>
            </a:r>
          </a:p>
          <a:p>
            <a:pPr marL="469900" lvl="1" indent="-184150" algn="l" rtl="0">
              <a:spcBef>
                <a:spcPts val="500"/>
              </a:spcBef>
              <a:buClr>
                <a:srgbClr val="93B6D2"/>
              </a:buClr>
              <a:buSzPct val="85000"/>
              <a:buChar char="•"/>
              <a:tabLst>
                <a:tab pos="470534" algn="l"/>
              </a:tabLst>
            </a:pPr>
            <a:r>
              <a:rPr lang="en-US" sz="2000" kern="1200" spc="-95" dirty="0" err="1" smtClean="0">
                <a:solidFill>
                  <a:schemeClr val="tx1"/>
                </a:solidFill>
                <a:latin typeface="+mj-lt"/>
                <a:cs typeface="Arial"/>
              </a:rPr>
              <a:t>IoT</a:t>
            </a:r>
            <a:r>
              <a:rPr lang="en-US" sz="2000" kern="1200" spc="-95" dirty="0" smtClean="0">
                <a:solidFill>
                  <a:schemeClr val="tx1"/>
                </a:solidFill>
                <a:latin typeface="+mj-lt"/>
                <a:cs typeface="Arial"/>
              </a:rPr>
              <a:t> application protocols in many industrial OT solutions have been updated in recent years to run over IP.</a:t>
            </a:r>
          </a:p>
          <a:p>
            <a:pPr marL="469900" marR="6350" lvl="1" indent="-184150" algn="l" rtl="0">
              <a:spcBef>
                <a:spcPts val="500"/>
              </a:spcBef>
              <a:buClr>
                <a:srgbClr val="93B6D2"/>
              </a:buClr>
              <a:buSzPct val="85000"/>
              <a:buChar char="•"/>
              <a:tabLst>
                <a:tab pos="470534" algn="l"/>
              </a:tabLst>
            </a:pPr>
            <a:r>
              <a:rPr lang="en-US" sz="2000" kern="1200" spc="-95" dirty="0" smtClean="0">
                <a:solidFill>
                  <a:schemeClr val="tx1"/>
                </a:solidFill>
                <a:latin typeface="+mj-lt"/>
                <a:cs typeface="Arial"/>
              </a:rPr>
              <a:t>While these updates have mostly consisted of IPv4 to this point, recent  standardization efforts in several areas are adding IPv6.</a:t>
            </a:r>
          </a:p>
          <a:p>
            <a:pPr marL="469900" marR="6350" lvl="1" indent="-184150" algn="l" rtl="0">
              <a:spcBef>
                <a:spcPts val="500"/>
              </a:spcBef>
              <a:buClr>
                <a:srgbClr val="93B6D2"/>
              </a:buClr>
              <a:buSzPct val="85000"/>
              <a:buChar char="•"/>
              <a:tabLst>
                <a:tab pos="470534" algn="l"/>
              </a:tabLst>
            </a:pPr>
            <a:r>
              <a:rPr lang="en-US" sz="2000" kern="1200" spc="-95" dirty="0" smtClean="0">
                <a:solidFill>
                  <a:schemeClr val="tx1"/>
                </a:solidFill>
                <a:latin typeface="+mj-lt"/>
                <a:cs typeface="Arial"/>
              </a:rPr>
              <a:t>In fact, IP is the most pervasive protocol when you look at what is  supported across the various </a:t>
            </a:r>
            <a:r>
              <a:rPr lang="en-US" sz="2000" kern="1200" spc="-95" dirty="0" err="1" smtClean="0">
                <a:solidFill>
                  <a:schemeClr val="tx1"/>
                </a:solidFill>
                <a:latin typeface="+mj-lt"/>
                <a:cs typeface="Arial"/>
              </a:rPr>
              <a:t>IoT</a:t>
            </a:r>
            <a:r>
              <a:rPr lang="en-US" sz="2000" kern="1200" spc="-95" dirty="0" smtClean="0">
                <a:solidFill>
                  <a:schemeClr val="tx1"/>
                </a:solidFill>
                <a:latin typeface="+mj-lt"/>
                <a:cs typeface="Arial"/>
              </a:rPr>
              <a:t> solutions and industry verticals.</a:t>
            </a:r>
            <a:endParaRPr lang="en-US" sz="2000" kern="1200" spc="-95" dirty="0">
              <a:solidFill>
                <a:schemeClr val="tx1"/>
              </a:solidFill>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10</a:t>
            </a:r>
            <a:endParaRPr sz="1400">
              <a:latin typeface="Arial"/>
              <a:cs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57872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z="2800" spc="-530" dirty="0"/>
              <a:t>T</a:t>
            </a:r>
            <a:r>
              <a:rPr sz="2800" spc="-325" dirty="0"/>
              <a:t>unn</a:t>
            </a:r>
            <a:r>
              <a:rPr sz="2800" spc="-315" dirty="0"/>
              <a:t>e</a:t>
            </a:r>
            <a:r>
              <a:rPr sz="2800" spc="-150" dirty="0"/>
              <a:t>l</a:t>
            </a:r>
            <a:r>
              <a:rPr sz="2800" spc="-160" dirty="0"/>
              <a:t>i</a:t>
            </a:r>
            <a:r>
              <a:rPr sz="2800" spc="-325" dirty="0"/>
              <a:t>n</a:t>
            </a:r>
            <a:r>
              <a:rPr sz="2800" spc="-235" dirty="0"/>
              <a:t>g</a:t>
            </a:r>
            <a:r>
              <a:rPr sz="2800" spc="-275" dirty="0"/>
              <a:t> </a:t>
            </a:r>
            <a:r>
              <a:rPr sz="2800" spc="-620" dirty="0"/>
              <a:t>L</a:t>
            </a:r>
            <a:r>
              <a:rPr sz="2800" spc="-254" dirty="0"/>
              <a:t>e</a:t>
            </a:r>
            <a:r>
              <a:rPr sz="2800" spc="-335" dirty="0"/>
              <a:t>g</a:t>
            </a:r>
            <a:r>
              <a:rPr sz="2800" spc="-180" dirty="0"/>
              <a:t>a</a:t>
            </a:r>
            <a:r>
              <a:rPr sz="2800" spc="-530" dirty="0"/>
              <a:t>c</a:t>
            </a:r>
            <a:r>
              <a:rPr sz="2800" spc="-75" dirty="0"/>
              <a:t>y</a:t>
            </a:r>
            <a:r>
              <a:rPr sz="2800" spc="-250" dirty="0"/>
              <a:t> </a:t>
            </a:r>
            <a:r>
              <a:rPr sz="2800" spc="-640" dirty="0"/>
              <a:t>S</a:t>
            </a:r>
            <a:r>
              <a:rPr sz="2800" spc="-495" dirty="0"/>
              <a:t>C</a:t>
            </a:r>
            <a:r>
              <a:rPr sz="2800" spc="-204" dirty="0"/>
              <a:t>A</a:t>
            </a:r>
            <a:r>
              <a:rPr sz="2800" spc="-540" dirty="0"/>
              <a:t>D</a:t>
            </a:r>
            <a:r>
              <a:rPr sz="2800" spc="-100" dirty="0"/>
              <a:t>A</a:t>
            </a:r>
            <a:r>
              <a:rPr sz="2800" spc="-229" dirty="0"/>
              <a:t> </a:t>
            </a:r>
            <a:r>
              <a:rPr sz="2800" spc="-409" dirty="0"/>
              <a:t>o</a:t>
            </a:r>
            <a:r>
              <a:rPr sz="2800" spc="-195" dirty="0"/>
              <a:t>v</a:t>
            </a:r>
            <a:r>
              <a:rPr sz="2800" spc="-315" dirty="0"/>
              <a:t>e</a:t>
            </a:r>
            <a:r>
              <a:rPr sz="2800" spc="-215" dirty="0"/>
              <a:t>r</a:t>
            </a:r>
            <a:r>
              <a:rPr sz="2800" spc="-250" dirty="0"/>
              <a:t> </a:t>
            </a:r>
            <a:r>
              <a:rPr sz="2800" spc="-150" dirty="0"/>
              <a:t>I</a:t>
            </a:r>
            <a:r>
              <a:rPr sz="2800" spc="-385" dirty="0"/>
              <a:t>P</a:t>
            </a:r>
            <a:r>
              <a:rPr sz="2800" spc="-235" dirty="0"/>
              <a:t> </a:t>
            </a:r>
            <a:r>
              <a:rPr sz="2800" spc="-204" dirty="0"/>
              <a:t>N</a:t>
            </a:r>
            <a:r>
              <a:rPr sz="2800" spc="-315" dirty="0"/>
              <a:t>e</a:t>
            </a:r>
            <a:r>
              <a:rPr sz="2800" spc="-305" dirty="0"/>
              <a:t>t</a:t>
            </a:r>
            <a:r>
              <a:rPr sz="2800" spc="-80" dirty="0"/>
              <a:t>w</a:t>
            </a:r>
            <a:r>
              <a:rPr sz="2800" spc="-325" dirty="0"/>
              <a:t>o</a:t>
            </a:r>
            <a:r>
              <a:rPr sz="2800" spc="-300" dirty="0"/>
              <a:t>r</a:t>
            </a:r>
            <a:r>
              <a:rPr sz="2800" spc="-315" dirty="0"/>
              <a:t>k</a:t>
            </a:r>
            <a:r>
              <a:rPr sz="2800" spc="-365" dirty="0"/>
              <a:t>s</a:t>
            </a:r>
            <a:endParaRPr sz="2800"/>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99</a:t>
            </a:r>
            <a:endParaRPr sz="1400">
              <a:latin typeface="Arial"/>
              <a:cs typeface="Arial"/>
            </a:endParaRPr>
          </a:p>
        </p:txBody>
      </p:sp>
      <p:sp>
        <p:nvSpPr>
          <p:cNvPr id="4" name="object 4"/>
          <p:cNvSpPr txBox="1"/>
          <p:nvPr/>
        </p:nvSpPr>
        <p:spPr>
          <a:xfrm>
            <a:off x="535940" y="4175986"/>
            <a:ext cx="8073390" cy="2053589"/>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Char char="•"/>
              <a:tabLst>
                <a:tab pos="195580" algn="l"/>
              </a:tabLst>
            </a:pPr>
            <a:r>
              <a:rPr sz="2400" spc="-160" dirty="0">
                <a:latin typeface="Arial"/>
                <a:cs typeface="Arial"/>
              </a:rPr>
              <a:t>Scenari</a:t>
            </a:r>
            <a:r>
              <a:rPr sz="2400" spc="-270" dirty="0">
                <a:latin typeface="Arial"/>
                <a:cs typeface="Arial"/>
              </a:rPr>
              <a:t>os</a:t>
            </a:r>
            <a:r>
              <a:rPr sz="2400" spc="-10" dirty="0">
                <a:latin typeface="Arial"/>
                <a:cs typeface="Arial"/>
              </a:rPr>
              <a:t> </a:t>
            </a:r>
            <a:r>
              <a:rPr sz="2400" spc="-405" dirty="0">
                <a:latin typeface="Arial"/>
                <a:cs typeface="Arial"/>
              </a:rPr>
              <a:t>B</a:t>
            </a:r>
            <a:r>
              <a:rPr sz="2400" spc="-145" dirty="0">
                <a:latin typeface="Arial"/>
                <a:cs typeface="Arial"/>
              </a:rPr>
              <a:t>:</a:t>
            </a:r>
            <a:endParaRPr sz="2400">
              <a:latin typeface="Arial"/>
              <a:cs typeface="Arial"/>
            </a:endParaRPr>
          </a:p>
          <a:p>
            <a:pPr marL="469900" marR="5080" lvl="1" indent="-183515" algn="just">
              <a:lnSpc>
                <a:spcPct val="100000"/>
              </a:lnSpc>
              <a:spcBef>
                <a:spcPts val="495"/>
              </a:spcBef>
              <a:buClr>
                <a:srgbClr val="93B6D2"/>
              </a:buClr>
              <a:buSzPct val="85000"/>
              <a:buChar char="•"/>
              <a:tabLst>
                <a:tab pos="470534" algn="l"/>
              </a:tabLst>
            </a:pPr>
            <a:r>
              <a:rPr sz="2000" spc="-125" dirty="0">
                <a:latin typeface="Arial"/>
                <a:cs typeface="Arial"/>
              </a:rPr>
              <a:t>A</a:t>
            </a:r>
            <a:r>
              <a:rPr sz="2000" spc="90" dirty="0">
                <a:latin typeface="Arial"/>
                <a:cs typeface="Arial"/>
              </a:rPr>
              <a:t> </a:t>
            </a:r>
            <a:r>
              <a:rPr sz="2000" spc="-240" dirty="0">
                <a:latin typeface="Arial"/>
                <a:cs typeface="Arial"/>
              </a:rPr>
              <a:t>sm</a:t>
            </a:r>
            <a:r>
              <a:rPr sz="2000" spc="-215" dirty="0">
                <a:latin typeface="Arial"/>
                <a:cs typeface="Arial"/>
              </a:rPr>
              <a:t>a</a:t>
            </a:r>
            <a:r>
              <a:rPr sz="2000" spc="-10" dirty="0">
                <a:latin typeface="Arial"/>
                <a:cs typeface="Arial"/>
              </a:rPr>
              <a:t>l</a:t>
            </a:r>
            <a:r>
              <a:rPr sz="2000" spc="-5" dirty="0">
                <a:latin typeface="Arial"/>
                <a:cs typeface="Arial"/>
              </a:rPr>
              <a:t>l</a:t>
            </a:r>
            <a:r>
              <a:rPr sz="2000" spc="90" dirty="0">
                <a:latin typeface="Arial"/>
                <a:cs typeface="Arial"/>
              </a:rPr>
              <a:t> </a:t>
            </a:r>
            <a:r>
              <a:rPr sz="2000" spc="-155" dirty="0">
                <a:latin typeface="Arial"/>
                <a:cs typeface="Arial"/>
              </a:rPr>
              <a:t>c</a:t>
            </a:r>
            <a:r>
              <a:rPr sz="2000" spc="-125" dirty="0">
                <a:latin typeface="Arial"/>
                <a:cs typeface="Arial"/>
              </a:rPr>
              <a:t>han</a:t>
            </a:r>
            <a:r>
              <a:rPr sz="2000" spc="-185" dirty="0">
                <a:latin typeface="Arial"/>
                <a:cs typeface="Arial"/>
              </a:rPr>
              <a:t>g</a:t>
            </a:r>
            <a:r>
              <a:rPr sz="2000" spc="-114" dirty="0">
                <a:latin typeface="Arial"/>
                <a:cs typeface="Arial"/>
              </a:rPr>
              <a:t>e</a:t>
            </a:r>
            <a:r>
              <a:rPr sz="2000" spc="85" dirty="0">
                <a:latin typeface="Arial"/>
                <a:cs typeface="Arial"/>
              </a:rPr>
              <a:t> </a:t>
            </a:r>
            <a:r>
              <a:rPr sz="2000" spc="-170" dirty="0">
                <a:latin typeface="Arial"/>
                <a:cs typeface="Arial"/>
              </a:rPr>
              <a:t>o</a:t>
            </a:r>
            <a:r>
              <a:rPr sz="2000" spc="-175" dirty="0">
                <a:latin typeface="Arial"/>
                <a:cs typeface="Arial"/>
              </a:rPr>
              <a:t>n</a:t>
            </a:r>
            <a:r>
              <a:rPr sz="2000" spc="75" dirty="0">
                <a:latin typeface="Arial"/>
                <a:cs typeface="Arial"/>
              </a:rPr>
              <a:t> </a:t>
            </a:r>
            <a:r>
              <a:rPr sz="2000" spc="-85" dirty="0">
                <a:latin typeface="Arial"/>
                <a:cs typeface="Arial"/>
              </a:rPr>
              <a:t>t</a:t>
            </a:r>
            <a:r>
              <a:rPr sz="2000" spc="-180" dirty="0">
                <a:latin typeface="Arial"/>
                <a:cs typeface="Arial"/>
              </a:rPr>
              <a:t>h</a:t>
            </a:r>
            <a:r>
              <a:rPr sz="2000" spc="-114" dirty="0">
                <a:latin typeface="Arial"/>
                <a:cs typeface="Arial"/>
              </a:rPr>
              <a:t>e</a:t>
            </a:r>
            <a:r>
              <a:rPr sz="2000" spc="80" dirty="0">
                <a:latin typeface="Arial"/>
                <a:cs typeface="Arial"/>
              </a:rPr>
              <a:t> </a:t>
            </a:r>
            <a:r>
              <a:rPr sz="2000" spc="-275" dirty="0">
                <a:latin typeface="Arial"/>
                <a:cs typeface="Arial"/>
              </a:rPr>
              <a:t>S</a:t>
            </a:r>
            <a:r>
              <a:rPr sz="2000" spc="-290" dirty="0">
                <a:latin typeface="Arial"/>
                <a:cs typeface="Arial"/>
              </a:rPr>
              <a:t>C</a:t>
            </a:r>
            <a:r>
              <a:rPr sz="2000" spc="-175" dirty="0">
                <a:latin typeface="Arial"/>
                <a:cs typeface="Arial"/>
              </a:rPr>
              <a:t>A</a:t>
            </a:r>
            <a:r>
              <a:rPr sz="2000" spc="-225" dirty="0">
                <a:latin typeface="Arial"/>
                <a:cs typeface="Arial"/>
              </a:rPr>
              <a:t>D</a:t>
            </a:r>
            <a:r>
              <a:rPr sz="2000" spc="-125" dirty="0">
                <a:latin typeface="Arial"/>
                <a:cs typeface="Arial"/>
              </a:rPr>
              <a:t>A</a:t>
            </a:r>
            <a:r>
              <a:rPr sz="2000" spc="80" dirty="0">
                <a:latin typeface="Arial"/>
                <a:cs typeface="Arial"/>
              </a:rPr>
              <a:t> </a:t>
            </a:r>
            <a:r>
              <a:rPr sz="2000" spc="-345" dirty="0">
                <a:latin typeface="Arial"/>
                <a:cs typeface="Arial"/>
              </a:rPr>
              <a:t>s</a:t>
            </a:r>
            <a:r>
              <a:rPr sz="2000" spc="-70" dirty="0">
                <a:latin typeface="Arial"/>
                <a:cs typeface="Arial"/>
              </a:rPr>
              <a:t>e</a:t>
            </a:r>
            <a:r>
              <a:rPr sz="2000" spc="35" dirty="0">
                <a:latin typeface="Arial"/>
                <a:cs typeface="Arial"/>
              </a:rPr>
              <a:t>r</a:t>
            </a:r>
            <a:r>
              <a:rPr sz="2000" spc="-180" dirty="0">
                <a:latin typeface="Arial"/>
                <a:cs typeface="Arial"/>
              </a:rPr>
              <a:t>v</a:t>
            </a:r>
            <a:r>
              <a:rPr sz="2000" spc="-55" dirty="0">
                <a:latin typeface="Arial"/>
                <a:cs typeface="Arial"/>
              </a:rPr>
              <a:t>er</a:t>
            </a:r>
            <a:r>
              <a:rPr sz="2000" spc="80" dirty="0">
                <a:latin typeface="Arial"/>
                <a:cs typeface="Arial"/>
              </a:rPr>
              <a:t> </a:t>
            </a:r>
            <a:r>
              <a:rPr sz="2000" spc="-345" dirty="0">
                <a:latin typeface="Arial"/>
                <a:cs typeface="Arial"/>
              </a:rPr>
              <a:t>s</a:t>
            </a:r>
            <a:r>
              <a:rPr sz="2000" spc="-45" dirty="0">
                <a:latin typeface="Arial"/>
                <a:cs typeface="Arial"/>
              </a:rPr>
              <a:t>id</a:t>
            </a:r>
            <a:r>
              <a:rPr sz="2000" spc="-80" dirty="0">
                <a:latin typeface="Arial"/>
                <a:cs typeface="Arial"/>
              </a:rPr>
              <a:t>e</a:t>
            </a:r>
            <a:r>
              <a:rPr sz="2000" spc="-120" dirty="0">
                <a:latin typeface="Arial"/>
                <a:cs typeface="Arial"/>
              </a:rPr>
              <a:t>.</a:t>
            </a:r>
            <a:r>
              <a:rPr sz="2000" spc="95" dirty="0">
                <a:latin typeface="Arial"/>
                <a:cs typeface="Arial"/>
              </a:rPr>
              <a:t> </a:t>
            </a:r>
            <a:r>
              <a:rPr sz="2000" spc="-125" dirty="0">
                <a:latin typeface="Arial"/>
                <a:cs typeface="Arial"/>
              </a:rPr>
              <a:t>A</a:t>
            </a:r>
            <a:r>
              <a:rPr sz="2000" spc="80" dirty="0">
                <a:latin typeface="Arial"/>
                <a:cs typeface="Arial"/>
              </a:rPr>
              <a:t> </a:t>
            </a:r>
            <a:r>
              <a:rPr sz="2000" spc="-10" dirty="0">
                <a:latin typeface="Arial"/>
                <a:cs typeface="Arial"/>
              </a:rPr>
              <a:t>p</a:t>
            </a:r>
            <a:r>
              <a:rPr sz="2000" spc="-15" dirty="0">
                <a:latin typeface="Arial"/>
                <a:cs typeface="Arial"/>
              </a:rPr>
              <a:t>i</a:t>
            </a:r>
            <a:r>
              <a:rPr sz="2000" spc="-150" dirty="0">
                <a:latin typeface="Arial"/>
                <a:cs typeface="Arial"/>
              </a:rPr>
              <a:t>ece</a:t>
            </a:r>
            <a:r>
              <a:rPr sz="2000" spc="85" dirty="0">
                <a:latin typeface="Arial"/>
                <a:cs typeface="Arial"/>
              </a:rPr>
              <a:t> </a:t>
            </a:r>
            <a:r>
              <a:rPr sz="2000" spc="-10" dirty="0">
                <a:latin typeface="Arial"/>
                <a:cs typeface="Arial"/>
              </a:rPr>
              <a:t>o</a:t>
            </a:r>
            <a:r>
              <a:rPr sz="2000" dirty="0">
                <a:latin typeface="Arial"/>
                <a:cs typeface="Arial"/>
              </a:rPr>
              <a:t>f</a:t>
            </a:r>
            <a:r>
              <a:rPr sz="2000" spc="145" dirty="0">
                <a:latin typeface="Arial"/>
                <a:cs typeface="Arial"/>
              </a:rPr>
              <a:t> </a:t>
            </a:r>
            <a:r>
              <a:rPr sz="2000" spc="-345" dirty="0">
                <a:latin typeface="Arial"/>
                <a:cs typeface="Arial"/>
              </a:rPr>
              <a:t>s</a:t>
            </a:r>
            <a:r>
              <a:rPr sz="2000" spc="-25" dirty="0">
                <a:latin typeface="Arial"/>
                <a:cs typeface="Arial"/>
              </a:rPr>
              <a:t>oft</a:t>
            </a:r>
            <a:r>
              <a:rPr sz="2000" spc="-145" dirty="0">
                <a:latin typeface="Arial"/>
                <a:cs typeface="Arial"/>
              </a:rPr>
              <a:t>w</a:t>
            </a:r>
            <a:r>
              <a:rPr sz="2000" spc="-5" dirty="0">
                <a:latin typeface="Arial"/>
                <a:cs typeface="Arial"/>
              </a:rPr>
              <a:t>a</a:t>
            </a:r>
            <a:r>
              <a:rPr sz="2000" spc="-15" dirty="0">
                <a:latin typeface="Arial"/>
                <a:cs typeface="Arial"/>
              </a:rPr>
              <a:t>r</a:t>
            </a:r>
            <a:r>
              <a:rPr sz="2000" spc="-114" dirty="0">
                <a:latin typeface="Arial"/>
                <a:cs typeface="Arial"/>
              </a:rPr>
              <a:t>e</a:t>
            </a:r>
            <a:r>
              <a:rPr sz="2000" spc="85" dirty="0">
                <a:latin typeface="Arial"/>
                <a:cs typeface="Arial"/>
              </a:rPr>
              <a:t> </a:t>
            </a:r>
            <a:r>
              <a:rPr sz="2000" spc="-114" dirty="0">
                <a:latin typeface="Arial"/>
                <a:cs typeface="Arial"/>
              </a:rPr>
              <a:t>i</a:t>
            </a:r>
            <a:r>
              <a:rPr sz="2000" spc="-235" dirty="0">
                <a:latin typeface="Arial"/>
                <a:cs typeface="Arial"/>
              </a:rPr>
              <a:t>s</a:t>
            </a:r>
            <a:r>
              <a:rPr sz="2000" spc="95" dirty="0">
                <a:latin typeface="Arial"/>
                <a:cs typeface="Arial"/>
              </a:rPr>
              <a:t> </a:t>
            </a:r>
            <a:r>
              <a:rPr sz="2000" spc="-15" dirty="0">
                <a:latin typeface="Arial"/>
                <a:cs typeface="Arial"/>
              </a:rPr>
              <a:t>i</a:t>
            </a:r>
            <a:r>
              <a:rPr sz="2000" spc="-300" dirty="0">
                <a:latin typeface="Arial"/>
                <a:cs typeface="Arial"/>
              </a:rPr>
              <a:t>n</a:t>
            </a:r>
            <a:r>
              <a:rPr sz="2000" spc="-280" dirty="0">
                <a:latin typeface="Arial"/>
                <a:cs typeface="Arial"/>
              </a:rPr>
              <a:t>s</a:t>
            </a:r>
            <a:r>
              <a:rPr sz="2000" spc="-10" dirty="0">
                <a:latin typeface="Arial"/>
                <a:cs typeface="Arial"/>
              </a:rPr>
              <a:t>ta</a:t>
            </a:r>
            <a:r>
              <a:rPr sz="2000" spc="-25" dirty="0">
                <a:latin typeface="Arial"/>
                <a:cs typeface="Arial"/>
              </a:rPr>
              <a:t>l</a:t>
            </a:r>
            <a:r>
              <a:rPr sz="2000" spc="-15" dirty="0">
                <a:latin typeface="Arial"/>
                <a:cs typeface="Arial"/>
              </a:rPr>
              <a:t>l</a:t>
            </a:r>
            <a:r>
              <a:rPr sz="2000" spc="-45" dirty="0">
                <a:latin typeface="Arial"/>
                <a:cs typeface="Arial"/>
              </a:rPr>
              <a:t>ed  </a:t>
            </a:r>
            <a:r>
              <a:rPr sz="2000" spc="-175" dirty="0">
                <a:latin typeface="Arial"/>
                <a:cs typeface="Arial"/>
              </a:rPr>
              <a:t>on</a:t>
            </a:r>
            <a:r>
              <a:rPr sz="2000" spc="-170" dirty="0">
                <a:latin typeface="Arial"/>
                <a:cs typeface="Arial"/>
              </a:rPr>
              <a:t> </a:t>
            </a:r>
            <a:r>
              <a:rPr sz="2000" spc="-125" dirty="0">
                <a:latin typeface="Arial"/>
                <a:cs typeface="Arial"/>
              </a:rPr>
              <a:t>the</a:t>
            </a:r>
            <a:r>
              <a:rPr sz="2000" spc="-120" dirty="0">
                <a:latin typeface="Arial"/>
                <a:cs typeface="Arial"/>
              </a:rPr>
              <a:t> </a:t>
            </a:r>
            <a:r>
              <a:rPr sz="2000" spc="-220" dirty="0">
                <a:latin typeface="Arial"/>
                <a:cs typeface="Arial"/>
              </a:rPr>
              <a:t>SCADA</a:t>
            </a:r>
            <a:r>
              <a:rPr sz="2000" spc="-215" dirty="0">
                <a:latin typeface="Arial"/>
                <a:cs typeface="Arial"/>
              </a:rPr>
              <a:t> </a:t>
            </a:r>
            <a:r>
              <a:rPr sz="2000" spc="-114" dirty="0">
                <a:latin typeface="Arial"/>
                <a:cs typeface="Arial"/>
              </a:rPr>
              <a:t>server</a:t>
            </a:r>
            <a:r>
              <a:rPr sz="2000" spc="-110" dirty="0">
                <a:latin typeface="Arial"/>
                <a:cs typeface="Arial"/>
              </a:rPr>
              <a:t> </a:t>
            </a:r>
            <a:r>
              <a:rPr sz="2000" spc="-70" dirty="0">
                <a:latin typeface="Arial"/>
                <a:cs typeface="Arial"/>
              </a:rPr>
              <a:t>that </a:t>
            </a:r>
            <a:r>
              <a:rPr sz="2000" spc="-175" dirty="0">
                <a:latin typeface="Arial"/>
                <a:cs typeface="Arial"/>
              </a:rPr>
              <a:t>maps</a:t>
            </a:r>
            <a:r>
              <a:rPr sz="2000" spc="-170" dirty="0">
                <a:latin typeface="Arial"/>
                <a:cs typeface="Arial"/>
              </a:rPr>
              <a:t> </a:t>
            </a:r>
            <a:r>
              <a:rPr sz="2000" spc="-125" dirty="0">
                <a:latin typeface="Arial"/>
                <a:cs typeface="Arial"/>
              </a:rPr>
              <a:t>the</a:t>
            </a:r>
            <a:r>
              <a:rPr sz="2000" spc="-120" dirty="0">
                <a:latin typeface="Arial"/>
                <a:cs typeface="Arial"/>
              </a:rPr>
              <a:t> </a:t>
            </a:r>
            <a:r>
              <a:rPr sz="2000" spc="-80" dirty="0">
                <a:latin typeface="Arial"/>
                <a:cs typeface="Arial"/>
              </a:rPr>
              <a:t>serial</a:t>
            </a:r>
            <a:r>
              <a:rPr sz="2000" spc="-75" dirty="0">
                <a:latin typeface="Arial"/>
                <a:cs typeface="Arial"/>
              </a:rPr>
              <a:t> </a:t>
            </a:r>
            <a:r>
              <a:rPr sz="2000" spc="-125" dirty="0">
                <a:latin typeface="Arial"/>
                <a:cs typeface="Arial"/>
              </a:rPr>
              <a:t>COM</a:t>
            </a:r>
            <a:r>
              <a:rPr sz="2000" spc="-120" dirty="0">
                <a:latin typeface="Arial"/>
                <a:cs typeface="Arial"/>
              </a:rPr>
              <a:t> </a:t>
            </a:r>
            <a:r>
              <a:rPr sz="2000" spc="-95" dirty="0">
                <a:latin typeface="Arial"/>
                <a:cs typeface="Arial"/>
              </a:rPr>
              <a:t>ports</a:t>
            </a:r>
            <a:r>
              <a:rPr sz="2000" spc="-90" dirty="0">
                <a:latin typeface="Arial"/>
                <a:cs typeface="Arial"/>
              </a:rPr>
              <a:t> </a:t>
            </a:r>
            <a:r>
              <a:rPr sz="2000" spc="-75" dirty="0">
                <a:latin typeface="Arial"/>
                <a:cs typeface="Arial"/>
              </a:rPr>
              <a:t>to</a:t>
            </a:r>
            <a:r>
              <a:rPr sz="2000" spc="-70" dirty="0">
                <a:latin typeface="Arial"/>
                <a:cs typeface="Arial"/>
              </a:rPr>
              <a:t> </a:t>
            </a:r>
            <a:r>
              <a:rPr sz="2000" spc="-225" dirty="0">
                <a:latin typeface="Arial"/>
                <a:cs typeface="Arial"/>
              </a:rPr>
              <a:t>IP</a:t>
            </a:r>
            <a:r>
              <a:rPr sz="2000" spc="-220" dirty="0">
                <a:latin typeface="Arial"/>
                <a:cs typeface="Arial"/>
              </a:rPr>
              <a:t> </a:t>
            </a:r>
            <a:r>
              <a:rPr sz="2000" spc="-100" dirty="0">
                <a:latin typeface="Arial"/>
                <a:cs typeface="Arial"/>
              </a:rPr>
              <a:t>ports.</a:t>
            </a:r>
            <a:r>
              <a:rPr sz="2000" spc="355" dirty="0">
                <a:latin typeface="Arial"/>
                <a:cs typeface="Arial"/>
              </a:rPr>
              <a:t> </a:t>
            </a:r>
            <a:r>
              <a:rPr sz="2000" spc="-240" dirty="0">
                <a:latin typeface="Arial"/>
                <a:cs typeface="Arial"/>
              </a:rPr>
              <a:t>This </a:t>
            </a:r>
            <a:r>
              <a:rPr sz="2000" spc="-235" dirty="0">
                <a:latin typeface="Arial"/>
                <a:cs typeface="Arial"/>
              </a:rPr>
              <a:t> </a:t>
            </a:r>
            <a:r>
              <a:rPr sz="2000" spc="-85" dirty="0">
                <a:latin typeface="Arial"/>
                <a:cs typeface="Arial"/>
              </a:rPr>
              <a:t>software </a:t>
            </a:r>
            <a:r>
              <a:rPr sz="2000" spc="-170" dirty="0">
                <a:latin typeface="Arial"/>
                <a:cs typeface="Arial"/>
              </a:rPr>
              <a:t>is</a:t>
            </a:r>
            <a:r>
              <a:rPr sz="2000" spc="-165" dirty="0">
                <a:latin typeface="Arial"/>
                <a:cs typeface="Arial"/>
              </a:rPr>
              <a:t> </a:t>
            </a:r>
            <a:r>
              <a:rPr sz="2000" spc="-175" dirty="0">
                <a:latin typeface="Arial"/>
                <a:cs typeface="Arial"/>
              </a:rPr>
              <a:t>commonly</a:t>
            </a:r>
            <a:r>
              <a:rPr sz="2000" spc="-170" dirty="0">
                <a:latin typeface="Arial"/>
                <a:cs typeface="Arial"/>
              </a:rPr>
              <a:t> </a:t>
            </a:r>
            <a:r>
              <a:rPr sz="2000" spc="-35" dirty="0">
                <a:latin typeface="Arial"/>
                <a:cs typeface="Arial"/>
              </a:rPr>
              <a:t>referred </a:t>
            </a:r>
            <a:r>
              <a:rPr sz="2000" spc="-65" dirty="0">
                <a:latin typeface="Arial"/>
                <a:cs typeface="Arial"/>
              </a:rPr>
              <a:t>to </a:t>
            </a:r>
            <a:r>
              <a:rPr sz="2000" spc="-180" dirty="0">
                <a:latin typeface="Arial"/>
                <a:cs typeface="Arial"/>
              </a:rPr>
              <a:t>as</a:t>
            </a:r>
            <a:r>
              <a:rPr sz="2000" spc="-175" dirty="0">
                <a:latin typeface="Arial"/>
                <a:cs typeface="Arial"/>
              </a:rPr>
              <a:t> </a:t>
            </a:r>
            <a:r>
              <a:rPr sz="2000" spc="-125" dirty="0">
                <a:latin typeface="Arial"/>
                <a:cs typeface="Arial"/>
              </a:rPr>
              <a:t>an </a:t>
            </a:r>
            <a:r>
              <a:rPr sz="2000" spc="-55" dirty="0">
                <a:latin typeface="Arial"/>
                <a:cs typeface="Arial"/>
              </a:rPr>
              <a:t>IP/serial </a:t>
            </a:r>
            <a:r>
              <a:rPr sz="2000" spc="-80" dirty="0">
                <a:latin typeface="Arial"/>
                <a:cs typeface="Arial"/>
              </a:rPr>
              <a:t>redirector. </a:t>
            </a:r>
            <a:r>
              <a:rPr sz="2000" spc="-240" dirty="0">
                <a:latin typeface="Arial"/>
                <a:cs typeface="Arial"/>
              </a:rPr>
              <a:t>The</a:t>
            </a:r>
            <a:r>
              <a:rPr sz="2000" spc="-235" dirty="0">
                <a:latin typeface="Arial"/>
                <a:cs typeface="Arial"/>
              </a:rPr>
              <a:t> </a:t>
            </a:r>
            <a:r>
              <a:rPr sz="2000" spc="-55" dirty="0">
                <a:latin typeface="Arial"/>
                <a:cs typeface="Arial"/>
              </a:rPr>
              <a:t>IP/serial </a:t>
            </a:r>
            <a:r>
              <a:rPr sz="2000" spc="-50" dirty="0">
                <a:latin typeface="Arial"/>
                <a:cs typeface="Arial"/>
              </a:rPr>
              <a:t> </a:t>
            </a:r>
            <a:r>
              <a:rPr sz="2000" spc="-65" dirty="0">
                <a:latin typeface="Arial"/>
                <a:cs typeface="Arial"/>
              </a:rPr>
              <a:t>redirector </a:t>
            </a:r>
            <a:r>
              <a:rPr sz="2000" spc="-120" dirty="0">
                <a:latin typeface="Arial"/>
                <a:cs typeface="Arial"/>
              </a:rPr>
              <a:t>in </a:t>
            </a:r>
            <a:r>
              <a:rPr sz="2000" spc="-215" dirty="0">
                <a:latin typeface="Arial"/>
                <a:cs typeface="Arial"/>
              </a:rPr>
              <a:t>essence</a:t>
            </a:r>
            <a:r>
              <a:rPr sz="2000" spc="-210" dirty="0">
                <a:latin typeface="Arial"/>
                <a:cs typeface="Arial"/>
              </a:rPr>
              <a:t> </a:t>
            </a:r>
            <a:r>
              <a:rPr sz="2000" spc="-120" dirty="0">
                <a:latin typeface="Arial"/>
                <a:cs typeface="Arial"/>
              </a:rPr>
              <a:t>terminates the </a:t>
            </a:r>
            <a:r>
              <a:rPr sz="2000" spc="-80" dirty="0">
                <a:latin typeface="Arial"/>
                <a:cs typeface="Arial"/>
              </a:rPr>
              <a:t>serial </a:t>
            </a:r>
            <a:r>
              <a:rPr sz="2000" spc="-155" dirty="0">
                <a:latin typeface="Arial"/>
                <a:cs typeface="Arial"/>
              </a:rPr>
              <a:t>connection </a:t>
            </a:r>
            <a:r>
              <a:rPr sz="2000" spc="-5" dirty="0">
                <a:latin typeface="Arial"/>
                <a:cs typeface="Arial"/>
              </a:rPr>
              <a:t>of </a:t>
            </a:r>
            <a:r>
              <a:rPr sz="2000" spc="-130" dirty="0">
                <a:latin typeface="Arial"/>
                <a:cs typeface="Arial"/>
              </a:rPr>
              <a:t>the </a:t>
            </a:r>
            <a:r>
              <a:rPr sz="2000" spc="-220" dirty="0">
                <a:latin typeface="Arial"/>
                <a:cs typeface="Arial"/>
              </a:rPr>
              <a:t>SCADA</a:t>
            </a:r>
            <a:r>
              <a:rPr sz="2000" spc="-215" dirty="0">
                <a:latin typeface="Arial"/>
                <a:cs typeface="Arial"/>
              </a:rPr>
              <a:t> </a:t>
            </a:r>
            <a:r>
              <a:rPr sz="2000" spc="-110" dirty="0">
                <a:latin typeface="Arial"/>
                <a:cs typeface="Arial"/>
              </a:rPr>
              <a:t>server </a:t>
            </a:r>
            <a:r>
              <a:rPr sz="2000" spc="-105" dirty="0">
                <a:latin typeface="Arial"/>
                <a:cs typeface="Arial"/>
              </a:rPr>
              <a:t> </a:t>
            </a:r>
            <a:r>
              <a:rPr sz="2000" spc="-90" dirty="0">
                <a:latin typeface="Arial"/>
                <a:cs typeface="Arial"/>
              </a:rPr>
              <a:t>and</a:t>
            </a:r>
            <a:r>
              <a:rPr sz="2000" spc="-20" dirty="0">
                <a:latin typeface="Arial"/>
                <a:cs typeface="Arial"/>
              </a:rPr>
              <a:t> </a:t>
            </a:r>
            <a:r>
              <a:rPr sz="2000" spc="-145" dirty="0">
                <a:latin typeface="Arial"/>
                <a:cs typeface="Arial"/>
              </a:rPr>
              <a:t>converts</a:t>
            </a:r>
            <a:r>
              <a:rPr sz="2000" spc="-40" dirty="0">
                <a:latin typeface="Arial"/>
                <a:cs typeface="Arial"/>
              </a:rPr>
              <a:t> </a:t>
            </a:r>
            <a:r>
              <a:rPr sz="2000" spc="-10" dirty="0">
                <a:latin typeface="Arial"/>
                <a:cs typeface="Arial"/>
              </a:rPr>
              <a:t>it</a:t>
            </a:r>
            <a:r>
              <a:rPr sz="2000" spc="-20" dirty="0">
                <a:latin typeface="Arial"/>
                <a:cs typeface="Arial"/>
              </a:rPr>
              <a:t> </a:t>
            </a:r>
            <a:r>
              <a:rPr sz="2000" spc="-65" dirty="0">
                <a:latin typeface="Arial"/>
                <a:cs typeface="Arial"/>
              </a:rPr>
              <a:t>to</a:t>
            </a:r>
            <a:r>
              <a:rPr sz="2000" spc="-10" dirty="0">
                <a:latin typeface="Arial"/>
                <a:cs typeface="Arial"/>
              </a:rPr>
              <a:t> a </a:t>
            </a:r>
            <a:r>
              <a:rPr sz="2000" spc="-165" dirty="0">
                <a:latin typeface="Arial"/>
                <a:cs typeface="Arial"/>
              </a:rPr>
              <a:t>TCP/IP</a:t>
            </a:r>
            <a:r>
              <a:rPr sz="2000" spc="-30" dirty="0">
                <a:latin typeface="Arial"/>
                <a:cs typeface="Arial"/>
              </a:rPr>
              <a:t> </a:t>
            </a:r>
            <a:r>
              <a:rPr sz="2000" spc="-25" dirty="0">
                <a:latin typeface="Arial"/>
                <a:cs typeface="Arial"/>
              </a:rPr>
              <a:t>port</a:t>
            </a:r>
            <a:r>
              <a:rPr sz="2000" spc="-30" dirty="0">
                <a:latin typeface="Arial"/>
                <a:cs typeface="Arial"/>
              </a:rPr>
              <a:t> </a:t>
            </a:r>
            <a:r>
              <a:rPr sz="2000" spc="-165" dirty="0">
                <a:latin typeface="Arial"/>
                <a:cs typeface="Arial"/>
              </a:rPr>
              <a:t>using</a:t>
            </a:r>
            <a:r>
              <a:rPr sz="2000" spc="-30" dirty="0">
                <a:latin typeface="Arial"/>
                <a:cs typeface="Arial"/>
              </a:rPr>
              <a:t> </a:t>
            </a:r>
            <a:r>
              <a:rPr sz="2000" spc="-10" dirty="0">
                <a:latin typeface="Arial"/>
                <a:cs typeface="Arial"/>
              </a:rPr>
              <a:t>a</a:t>
            </a:r>
            <a:r>
              <a:rPr sz="2000" spc="-5" dirty="0">
                <a:latin typeface="Arial"/>
                <a:cs typeface="Arial"/>
              </a:rPr>
              <a:t> </a:t>
            </a:r>
            <a:r>
              <a:rPr sz="2000" spc="-45" dirty="0">
                <a:latin typeface="Arial"/>
                <a:cs typeface="Arial"/>
              </a:rPr>
              <a:t>raw</a:t>
            </a:r>
            <a:r>
              <a:rPr sz="2000" spc="-25" dirty="0">
                <a:latin typeface="Arial"/>
                <a:cs typeface="Arial"/>
              </a:rPr>
              <a:t> </a:t>
            </a:r>
            <a:r>
              <a:rPr sz="2000" spc="-155" dirty="0">
                <a:latin typeface="Arial"/>
                <a:cs typeface="Arial"/>
              </a:rPr>
              <a:t>socket</a:t>
            </a:r>
            <a:r>
              <a:rPr sz="2000" spc="-20" dirty="0">
                <a:latin typeface="Arial"/>
                <a:cs typeface="Arial"/>
              </a:rPr>
              <a:t> </a:t>
            </a:r>
            <a:r>
              <a:rPr sz="2000" spc="-150" dirty="0">
                <a:latin typeface="Arial"/>
                <a:cs typeface="Arial"/>
              </a:rPr>
              <a:t>connection.</a:t>
            </a:r>
            <a:endParaRPr sz="2000">
              <a:latin typeface="Arial"/>
              <a:cs typeface="Arial"/>
            </a:endParaRPr>
          </a:p>
        </p:txBody>
      </p:sp>
      <p:pic>
        <p:nvPicPr>
          <p:cNvPr id="5" name="object 5"/>
          <p:cNvPicPr/>
          <p:nvPr/>
        </p:nvPicPr>
        <p:blipFill>
          <a:blip r:embed="rId2" cstate="print"/>
          <a:stretch>
            <a:fillRect/>
          </a:stretch>
        </p:blipFill>
        <p:spPr>
          <a:xfrm>
            <a:off x="377952" y="1589532"/>
            <a:ext cx="8388096" cy="2706624"/>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57872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z="2800" spc="-530" dirty="0"/>
              <a:t>T</a:t>
            </a:r>
            <a:r>
              <a:rPr sz="2800" spc="-325" dirty="0"/>
              <a:t>unn</a:t>
            </a:r>
            <a:r>
              <a:rPr sz="2800" spc="-315" dirty="0"/>
              <a:t>e</a:t>
            </a:r>
            <a:r>
              <a:rPr sz="2800" spc="-150" dirty="0"/>
              <a:t>l</a:t>
            </a:r>
            <a:r>
              <a:rPr sz="2800" spc="-160" dirty="0"/>
              <a:t>i</a:t>
            </a:r>
            <a:r>
              <a:rPr sz="2800" spc="-325" dirty="0"/>
              <a:t>n</a:t>
            </a:r>
            <a:r>
              <a:rPr sz="2800" spc="-235" dirty="0"/>
              <a:t>g</a:t>
            </a:r>
            <a:r>
              <a:rPr sz="2800" spc="-275" dirty="0"/>
              <a:t> </a:t>
            </a:r>
            <a:r>
              <a:rPr sz="2800" spc="-620" dirty="0"/>
              <a:t>L</a:t>
            </a:r>
            <a:r>
              <a:rPr sz="2800" spc="-254" dirty="0"/>
              <a:t>e</a:t>
            </a:r>
            <a:r>
              <a:rPr sz="2800" spc="-335" dirty="0"/>
              <a:t>g</a:t>
            </a:r>
            <a:r>
              <a:rPr sz="2800" spc="-180" dirty="0"/>
              <a:t>a</a:t>
            </a:r>
            <a:r>
              <a:rPr sz="2800" spc="-530" dirty="0"/>
              <a:t>c</a:t>
            </a:r>
            <a:r>
              <a:rPr sz="2800" spc="-75" dirty="0"/>
              <a:t>y</a:t>
            </a:r>
            <a:r>
              <a:rPr sz="2800" spc="-250" dirty="0"/>
              <a:t> </a:t>
            </a:r>
            <a:r>
              <a:rPr sz="2800" spc="-640" dirty="0"/>
              <a:t>S</a:t>
            </a:r>
            <a:r>
              <a:rPr sz="2800" spc="-495" dirty="0"/>
              <a:t>C</a:t>
            </a:r>
            <a:r>
              <a:rPr sz="2800" spc="-204" dirty="0"/>
              <a:t>A</a:t>
            </a:r>
            <a:r>
              <a:rPr sz="2800" spc="-540" dirty="0"/>
              <a:t>D</a:t>
            </a:r>
            <a:r>
              <a:rPr sz="2800" spc="-100" dirty="0"/>
              <a:t>A</a:t>
            </a:r>
            <a:r>
              <a:rPr sz="2800" spc="-229" dirty="0"/>
              <a:t> </a:t>
            </a:r>
            <a:r>
              <a:rPr sz="2800" spc="-409" dirty="0"/>
              <a:t>o</a:t>
            </a:r>
            <a:r>
              <a:rPr sz="2800" spc="-195" dirty="0"/>
              <a:t>v</a:t>
            </a:r>
            <a:r>
              <a:rPr sz="2800" spc="-315" dirty="0"/>
              <a:t>e</a:t>
            </a:r>
            <a:r>
              <a:rPr sz="2800" spc="-215" dirty="0"/>
              <a:t>r</a:t>
            </a:r>
            <a:r>
              <a:rPr sz="2800" spc="-250" dirty="0"/>
              <a:t> </a:t>
            </a:r>
            <a:r>
              <a:rPr sz="2800" spc="-150" dirty="0"/>
              <a:t>I</a:t>
            </a:r>
            <a:r>
              <a:rPr sz="2800" spc="-385" dirty="0"/>
              <a:t>P</a:t>
            </a:r>
            <a:r>
              <a:rPr sz="2800" spc="-235" dirty="0"/>
              <a:t> </a:t>
            </a:r>
            <a:r>
              <a:rPr sz="2800" spc="-204" dirty="0"/>
              <a:t>N</a:t>
            </a:r>
            <a:r>
              <a:rPr sz="2800" spc="-315" dirty="0"/>
              <a:t>e</a:t>
            </a:r>
            <a:r>
              <a:rPr sz="2800" spc="-305" dirty="0"/>
              <a:t>t</a:t>
            </a:r>
            <a:r>
              <a:rPr sz="2800" spc="-80" dirty="0"/>
              <a:t>w</a:t>
            </a:r>
            <a:r>
              <a:rPr sz="2800" spc="-325" dirty="0"/>
              <a:t>o</a:t>
            </a:r>
            <a:r>
              <a:rPr sz="2800" spc="-300" dirty="0"/>
              <a:t>r</a:t>
            </a:r>
            <a:r>
              <a:rPr sz="2800" spc="-315" dirty="0"/>
              <a:t>k</a:t>
            </a:r>
            <a:r>
              <a:rPr sz="2800" spc="-365" dirty="0"/>
              <a:t>s</a:t>
            </a:r>
            <a:endParaRPr sz="2800"/>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100</a:t>
            </a:r>
            <a:endParaRPr sz="1400">
              <a:latin typeface="Arial"/>
              <a:cs typeface="Arial"/>
            </a:endParaRPr>
          </a:p>
        </p:txBody>
      </p:sp>
      <p:sp>
        <p:nvSpPr>
          <p:cNvPr id="4" name="object 4"/>
          <p:cNvSpPr txBox="1"/>
          <p:nvPr/>
        </p:nvSpPr>
        <p:spPr>
          <a:xfrm>
            <a:off x="535940" y="4175986"/>
            <a:ext cx="8072755" cy="1809750"/>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Char char="•"/>
              <a:tabLst>
                <a:tab pos="195580" algn="l"/>
              </a:tabLst>
            </a:pPr>
            <a:r>
              <a:rPr sz="2400" spc="-160" dirty="0">
                <a:latin typeface="Arial"/>
                <a:cs typeface="Arial"/>
              </a:rPr>
              <a:t>Scenari</a:t>
            </a:r>
            <a:r>
              <a:rPr sz="2400" spc="-270" dirty="0">
                <a:latin typeface="Arial"/>
                <a:cs typeface="Arial"/>
              </a:rPr>
              <a:t>os</a:t>
            </a:r>
            <a:r>
              <a:rPr sz="2400" spc="-10" dirty="0">
                <a:latin typeface="Arial"/>
                <a:cs typeface="Arial"/>
              </a:rPr>
              <a:t> </a:t>
            </a:r>
            <a:r>
              <a:rPr sz="2400" spc="-285" dirty="0">
                <a:latin typeface="Arial"/>
                <a:cs typeface="Arial"/>
              </a:rPr>
              <a:t>C</a:t>
            </a:r>
            <a:r>
              <a:rPr sz="2400" spc="-145" dirty="0">
                <a:latin typeface="Arial"/>
                <a:cs typeface="Arial"/>
              </a:rPr>
              <a:t>:</a:t>
            </a:r>
            <a:endParaRPr sz="2400">
              <a:latin typeface="Arial"/>
              <a:cs typeface="Arial"/>
            </a:endParaRPr>
          </a:p>
          <a:p>
            <a:pPr marL="469900" lvl="1" indent="-184150" algn="just">
              <a:lnSpc>
                <a:spcPct val="100000"/>
              </a:lnSpc>
              <a:spcBef>
                <a:spcPts val="495"/>
              </a:spcBef>
              <a:buClr>
                <a:srgbClr val="93B6D2"/>
              </a:buClr>
              <a:buSzPct val="85000"/>
              <a:buChar char="•"/>
              <a:tabLst>
                <a:tab pos="470534" algn="l"/>
              </a:tabLst>
            </a:pPr>
            <a:r>
              <a:rPr sz="2000" spc="-235" dirty="0">
                <a:latin typeface="Arial"/>
                <a:cs typeface="Arial"/>
              </a:rPr>
              <a:t>The</a:t>
            </a:r>
            <a:r>
              <a:rPr sz="2000" spc="-15" dirty="0">
                <a:latin typeface="Arial"/>
                <a:cs typeface="Arial"/>
              </a:rPr>
              <a:t> </a:t>
            </a:r>
            <a:r>
              <a:rPr sz="2000" spc="-220" dirty="0">
                <a:latin typeface="Arial"/>
                <a:cs typeface="Arial"/>
              </a:rPr>
              <a:t>SCADA</a:t>
            </a:r>
            <a:r>
              <a:rPr sz="2000" spc="-10" dirty="0">
                <a:latin typeface="Arial"/>
                <a:cs typeface="Arial"/>
              </a:rPr>
              <a:t> </a:t>
            </a:r>
            <a:r>
              <a:rPr sz="2000" spc="-105" dirty="0">
                <a:latin typeface="Arial"/>
                <a:cs typeface="Arial"/>
              </a:rPr>
              <a:t>server</a:t>
            </a:r>
            <a:r>
              <a:rPr sz="2000" spc="-45" dirty="0">
                <a:latin typeface="Arial"/>
                <a:cs typeface="Arial"/>
              </a:rPr>
              <a:t> </a:t>
            </a:r>
            <a:r>
              <a:rPr sz="2000" spc="-125" dirty="0">
                <a:latin typeface="Arial"/>
                <a:cs typeface="Arial"/>
              </a:rPr>
              <a:t>supports</a:t>
            </a:r>
            <a:r>
              <a:rPr sz="2000" spc="-45" dirty="0">
                <a:latin typeface="Arial"/>
                <a:cs typeface="Arial"/>
              </a:rPr>
              <a:t> </a:t>
            </a:r>
            <a:r>
              <a:rPr sz="2000" spc="-95" dirty="0">
                <a:latin typeface="Arial"/>
                <a:cs typeface="Arial"/>
              </a:rPr>
              <a:t>native</a:t>
            </a:r>
            <a:r>
              <a:rPr sz="2000" spc="-30" dirty="0">
                <a:latin typeface="Arial"/>
                <a:cs typeface="Arial"/>
              </a:rPr>
              <a:t> </a:t>
            </a:r>
            <a:r>
              <a:rPr sz="2000" spc="-50" dirty="0">
                <a:latin typeface="Arial"/>
                <a:cs typeface="Arial"/>
              </a:rPr>
              <a:t>raw</a:t>
            </a:r>
            <a:r>
              <a:rPr sz="2000" spc="-5" dirty="0">
                <a:latin typeface="Arial"/>
                <a:cs typeface="Arial"/>
              </a:rPr>
              <a:t> </a:t>
            </a:r>
            <a:r>
              <a:rPr sz="2000" spc="-155" dirty="0">
                <a:latin typeface="Arial"/>
                <a:cs typeface="Arial"/>
              </a:rPr>
              <a:t>socket</a:t>
            </a:r>
            <a:r>
              <a:rPr sz="2000" spc="-35" dirty="0">
                <a:latin typeface="Arial"/>
                <a:cs typeface="Arial"/>
              </a:rPr>
              <a:t> </a:t>
            </a:r>
            <a:r>
              <a:rPr sz="2000" spc="-50" dirty="0">
                <a:latin typeface="Arial"/>
                <a:cs typeface="Arial"/>
              </a:rPr>
              <a:t>capability.</a:t>
            </a:r>
            <a:endParaRPr sz="2000">
              <a:latin typeface="Arial"/>
              <a:cs typeface="Arial"/>
            </a:endParaRPr>
          </a:p>
          <a:p>
            <a:pPr marL="469900" marR="5080" lvl="1" indent="-183515" algn="just">
              <a:lnSpc>
                <a:spcPct val="100000"/>
              </a:lnSpc>
              <a:spcBef>
                <a:spcPts val="480"/>
              </a:spcBef>
              <a:buClr>
                <a:srgbClr val="93B6D2"/>
              </a:buClr>
              <a:buSzPct val="85000"/>
              <a:buChar char="•"/>
              <a:tabLst>
                <a:tab pos="470534" algn="l"/>
              </a:tabLst>
            </a:pPr>
            <a:r>
              <a:rPr sz="2000" spc="-125" dirty="0">
                <a:latin typeface="Arial"/>
                <a:cs typeface="Arial"/>
              </a:rPr>
              <a:t>Unlike </a:t>
            </a:r>
            <a:r>
              <a:rPr sz="2000" spc="-120" dirty="0">
                <a:latin typeface="Arial"/>
                <a:cs typeface="Arial"/>
              </a:rPr>
              <a:t>in </a:t>
            </a:r>
            <a:r>
              <a:rPr sz="2000" spc="-155" dirty="0">
                <a:latin typeface="Arial"/>
                <a:cs typeface="Arial"/>
              </a:rPr>
              <a:t>Scenarios </a:t>
            </a:r>
            <a:r>
              <a:rPr sz="2000" spc="-125" dirty="0">
                <a:latin typeface="Arial"/>
                <a:cs typeface="Arial"/>
              </a:rPr>
              <a:t>A </a:t>
            </a:r>
            <a:r>
              <a:rPr sz="2000" spc="-85" dirty="0">
                <a:latin typeface="Arial"/>
                <a:cs typeface="Arial"/>
              </a:rPr>
              <a:t>and </a:t>
            </a:r>
            <a:r>
              <a:rPr sz="2000" spc="-275" dirty="0">
                <a:latin typeface="Arial"/>
                <a:cs typeface="Arial"/>
              </a:rPr>
              <a:t>B,</a:t>
            </a:r>
            <a:r>
              <a:rPr sz="2000" spc="-270" dirty="0">
                <a:latin typeface="Arial"/>
                <a:cs typeface="Arial"/>
              </a:rPr>
              <a:t> </a:t>
            </a:r>
            <a:r>
              <a:rPr sz="2000" spc="-120" dirty="0">
                <a:latin typeface="Arial"/>
                <a:cs typeface="Arial"/>
              </a:rPr>
              <a:t>where </a:t>
            </a:r>
            <a:r>
              <a:rPr sz="2000" spc="-10" dirty="0">
                <a:latin typeface="Arial"/>
                <a:cs typeface="Arial"/>
              </a:rPr>
              <a:t>a </a:t>
            </a:r>
            <a:r>
              <a:rPr sz="2000" spc="-90" dirty="0">
                <a:latin typeface="Arial"/>
                <a:cs typeface="Arial"/>
              </a:rPr>
              <a:t>router </a:t>
            </a:r>
            <a:r>
              <a:rPr sz="2000" spc="-60" dirty="0">
                <a:latin typeface="Arial"/>
                <a:cs typeface="Arial"/>
              </a:rPr>
              <a:t>or IP/serial </a:t>
            </a:r>
            <a:r>
              <a:rPr sz="2000" spc="-65" dirty="0">
                <a:latin typeface="Arial"/>
                <a:cs typeface="Arial"/>
              </a:rPr>
              <a:t>redirector </a:t>
            </a:r>
            <a:r>
              <a:rPr sz="2000" spc="-90" dirty="0">
                <a:latin typeface="Arial"/>
                <a:cs typeface="Arial"/>
              </a:rPr>
              <a:t>software </a:t>
            </a:r>
            <a:r>
              <a:rPr sz="2000" spc="-85" dirty="0">
                <a:latin typeface="Arial"/>
                <a:cs typeface="Arial"/>
              </a:rPr>
              <a:t> </a:t>
            </a:r>
            <a:r>
              <a:rPr sz="2000" spc="-195" dirty="0">
                <a:latin typeface="Arial"/>
                <a:cs typeface="Arial"/>
              </a:rPr>
              <a:t>has</a:t>
            </a:r>
            <a:r>
              <a:rPr sz="2000" spc="-190" dirty="0">
                <a:latin typeface="Arial"/>
                <a:cs typeface="Arial"/>
              </a:rPr>
              <a:t> </a:t>
            </a:r>
            <a:r>
              <a:rPr sz="2000" spc="-65" dirty="0">
                <a:latin typeface="Arial"/>
                <a:cs typeface="Arial"/>
              </a:rPr>
              <a:t>to </a:t>
            </a:r>
            <a:r>
              <a:rPr sz="2000" spc="-125" dirty="0">
                <a:latin typeface="Arial"/>
                <a:cs typeface="Arial"/>
              </a:rPr>
              <a:t>map </a:t>
            </a:r>
            <a:r>
              <a:rPr sz="2000" spc="-130" dirty="0">
                <a:latin typeface="Arial"/>
                <a:cs typeface="Arial"/>
              </a:rPr>
              <a:t>the </a:t>
            </a:r>
            <a:r>
              <a:rPr sz="2000" spc="-220" dirty="0">
                <a:latin typeface="Arial"/>
                <a:cs typeface="Arial"/>
              </a:rPr>
              <a:t>SCADA</a:t>
            </a:r>
            <a:r>
              <a:rPr sz="2000" spc="-215" dirty="0">
                <a:latin typeface="Arial"/>
                <a:cs typeface="Arial"/>
              </a:rPr>
              <a:t> </a:t>
            </a:r>
            <a:r>
              <a:rPr sz="2000" spc="-135" dirty="0">
                <a:latin typeface="Arial"/>
                <a:cs typeface="Arial"/>
              </a:rPr>
              <a:t>server’s </a:t>
            </a:r>
            <a:r>
              <a:rPr sz="2000" spc="-80" dirty="0">
                <a:latin typeface="Arial"/>
                <a:cs typeface="Arial"/>
              </a:rPr>
              <a:t>serial </a:t>
            </a:r>
            <a:r>
              <a:rPr sz="2000" spc="-95" dirty="0">
                <a:latin typeface="Arial"/>
                <a:cs typeface="Arial"/>
              </a:rPr>
              <a:t>ports </a:t>
            </a:r>
            <a:r>
              <a:rPr sz="2000" spc="-75" dirty="0">
                <a:latin typeface="Arial"/>
                <a:cs typeface="Arial"/>
              </a:rPr>
              <a:t>to </a:t>
            </a:r>
            <a:r>
              <a:rPr sz="2000" spc="-225" dirty="0">
                <a:latin typeface="Arial"/>
                <a:cs typeface="Arial"/>
              </a:rPr>
              <a:t>IP</a:t>
            </a:r>
            <a:r>
              <a:rPr sz="2000" spc="-220" dirty="0">
                <a:latin typeface="Arial"/>
                <a:cs typeface="Arial"/>
              </a:rPr>
              <a:t> </a:t>
            </a:r>
            <a:r>
              <a:rPr sz="2000" spc="-105" dirty="0">
                <a:latin typeface="Arial"/>
                <a:cs typeface="Arial"/>
              </a:rPr>
              <a:t>ports, </a:t>
            </a:r>
            <a:r>
              <a:rPr sz="2000" spc="-125" dirty="0">
                <a:latin typeface="Arial"/>
                <a:cs typeface="Arial"/>
              </a:rPr>
              <a:t>in </a:t>
            </a:r>
            <a:r>
              <a:rPr sz="2000" spc="-130" dirty="0">
                <a:latin typeface="Arial"/>
                <a:cs typeface="Arial"/>
              </a:rPr>
              <a:t>Scenario </a:t>
            </a:r>
            <a:r>
              <a:rPr sz="2000" spc="-235" dirty="0">
                <a:latin typeface="Arial"/>
                <a:cs typeface="Arial"/>
              </a:rPr>
              <a:t>C</a:t>
            </a:r>
            <a:r>
              <a:rPr sz="2000" spc="-229" dirty="0">
                <a:latin typeface="Arial"/>
                <a:cs typeface="Arial"/>
              </a:rPr>
              <a:t> </a:t>
            </a:r>
            <a:r>
              <a:rPr sz="2000" spc="-130" dirty="0">
                <a:latin typeface="Arial"/>
                <a:cs typeface="Arial"/>
              </a:rPr>
              <a:t>the </a:t>
            </a:r>
            <a:r>
              <a:rPr sz="2000" spc="-125" dirty="0">
                <a:latin typeface="Arial"/>
                <a:cs typeface="Arial"/>
              </a:rPr>
              <a:t> </a:t>
            </a:r>
            <a:r>
              <a:rPr sz="2000" spc="-275" dirty="0">
                <a:latin typeface="Arial"/>
                <a:cs typeface="Arial"/>
              </a:rPr>
              <a:t>S</a:t>
            </a:r>
            <a:r>
              <a:rPr sz="2000" spc="-290" dirty="0">
                <a:latin typeface="Arial"/>
                <a:cs typeface="Arial"/>
              </a:rPr>
              <a:t>C</a:t>
            </a:r>
            <a:r>
              <a:rPr sz="2000" spc="-175" dirty="0">
                <a:latin typeface="Arial"/>
                <a:cs typeface="Arial"/>
              </a:rPr>
              <a:t>A</a:t>
            </a:r>
            <a:r>
              <a:rPr sz="2000" spc="-225" dirty="0">
                <a:latin typeface="Arial"/>
                <a:cs typeface="Arial"/>
              </a:rPr>
              <a:t>D</a:t>
            </a:r>
            <a:r>
              <a:rPr sz="2000" spc="-125" dirty="0">
                <a:latin typeface="Arial"/>
                <a:cs typeface="Arial"/>
              </a:rPr>
              <a:t>A</a:t>
            </a:r>
            <a:r>
              <a:rPr sz="2000" spc="-15" dirty="0">
                <a:latin typeface="Arial"/>
                <a:cs typeface="Arial"/>
              </a:rPr>
              <a:t> </a:t>
            </a:r>
            <a:r>
              <a:rPr sz="2000" spc="-210" dirty="0">
                <a:latin typeface="Arial"/>
                <a:cs typeface="Arial"/>
              </a:rPr>
              <a:t>s</a:t>
            </a:r>
            <a:r>
              <a:rPr sz="2000" spc="-229" dirty="0">
                <a:latin typeface="Arial"/>
                <a:cs typeface="Arial"/>
              </a:rPr>
              <a:t>e</a:t>
            </a:r>
            <a:r>
              <a:rPr sz="2000" spc="85" dirty="0">
                <a:latin typeface="Arial"/>
                <a:cs typeface="Arial"/>
              </a:rPr>
              <a:t>r</a:t>
            </a:r>
            <a:r>
              <a:rPr sz="2000" spc="-165" dirty="0">
                <a:latin typeface="Arial"/>
                <a:cs typeface="Arial"/>
              </a:rPr>
              <a:t>v</a:t>
            </a:r>
            <a:r>
              <a:rPr sz="2000" spc="-55" dirty="0">
                <a:latin typeface="Arial"/>
                <a:cs typeface="Arial"/>
              </a:rPr>
              <a:t>er</a:t>
            </a:r>
            <a:r>
              <a:rPr sz="2000" spc="-50" dirty="0">
                <a:latin typeface="Arial"/>
                <a:cs typeface="Arial"/>
              </a:rPr>
              <a:t> </a:t>
            </a:r>
            <a:r>
              <a:rPr sz="2000" spc="-204" dirty="0">
                <a:latin typeface="Arial"/>
                <a:cs typeface="Arial"/>
              </a:rPr>
              <a:t>ha</a:t>
            </a:r>
            <a:r>
              <a:rPr sz="2000" spc="-180" dirty="0">
                <a:latin typeface="Arial"/>
                <a:cs typeface="Arial"/>
              </a:rPr>
              <a:t>s</a:t>
            </a:r>
            <a:r>
              <a:rPr sz="2000" spc="-15" dirty="0">
                <a:latin typeface="Arial"/>
                <a:cs typeface="Arial"/>
              </a:rPr>
              <a:t> </a:t>
            </a:r>
            <a:r>
              <a:rPr sz="2000" spc="114" dirty="0">
                <a:latin typeface="Arial"/>
                <a:cs typeface="Arial"/>
              </a:rPr>
              <a:t>f</a:t>
            </a:r>
            <a:r>
              <a:rPr sz="2000" spc="-85" dirty="0">
                <a:latin typeface="Arial"/>
                <a:cs typeface="Arial"/>
              </a:rPr>
              <a:t>ull</a:t>
            </a:r>
            <a:r>
              <a:rPr sz="2000" spc="-20" dirty="0">
                <a:latin typeface="Arial"/>
                <a:cs typeface="Arial"/>
              </a:rPr>
              <a:t> </a:t>
            </a:r>
            <a:r>
              <a:rPr sz="2000" spc="-225" dirty="0">
                <a:latin typeface="Arial"/>
                <a:cs typeface="Arial"/>
              </a:rPr>
              <a:t>IP</a:t>
            </a:r>
            <a:r>
              <a:rPr sz="2000" spc="-10" dirty="0">
                <a:latin typeface="Arial"/>
                <a:cs typeface="Arial"/>
              </a:rPr>
              <a:t> </a:t>
            </a:r>
            <a:r>
              <a:rPr sz="2000" spc="-125" dirty="0">
                <a:latin typeface="Arial"/>
                <a:cs typeface="Arial"/>
              </a:rPr>
              <a:t>suppo</a:t>
            </a:r>
            <a:r>
              <a:rPr sz="2000" spc="-40" dirty="0">
                <a:latin typeface="Arial"/>
                <a:cs typeface="Arial"/>
              </a:rPr>
              <a:t>r</a:t>
            </a:r>
            <a:r>
              <a:rPr sz="2000" spc="-15" dirty="0">
                <a:latin typeface="Arial"/>
                <a:cs typeface="Arial"/>
              </a:rPr>
              <a:t>t</a:t>
            </a:r>
            <a:r>
              <a:rPr sz="2000" spc="-55" dirty="0">
                <a:latin typeface="Arial"/>
                <a:cs typeface="Arial"/>
              </a:rPr>
              <a:t> </a:t>
            </a:r>
            <a:r>
              <a:rPr sz="2000" spc="75" dirty="0">
                <a:latin typeface="Arial"/>
                <a:cs typeface="Arial"/>
              </a:rPr>
              <a:t>f</a:t>
            </a:r>
            <a:r>
              <a:rPr sz="2000" spc="-55" dirty="0">
                <a:latin typeface="Arial"/>
                <a:cs typeface="Arial"/>
              </a:rPr>
              <a:t>or</a:t>
            </a:r>
            <a:r>
              <a:rPr sz="2000" spc="-20" dirty="0">
                <a:latin typeface="Arial"/>
                <a:cs typeface="Arial"/>
              </a:rPr>
              <a:t> </a:t>
            </a:r>
            <a:r>
              <a:rPr sz="2000" spc="-25" dirty="0">
                <a:latin typeface="Arial"/>
                <a:cs typeface="Arial"/>
              </a:rPr>
              <a:t>r</a:t>
            </a:r>
            <a:r>
              <a:rPr sz="2000" spc="-60" dirty="0">
                <a:latin typeface="Arial"/>
                <a:cs typeface="Arial"/>
              </a:rPr>
              <a:t>aw</a:t>
            </a:r>
            <a:r>
              <a:rPr sz="2000" spc="-20" dirty="0">
                <a:latin typeface="Arial"/>
                <a:cs typeface="Arial"/>
              </a:rPr>
              <a:t> </a:t>
            </a:r>
            <a:r>
              <a:rPr sz="2000" spc="-210" dirty="0">
                <a:latin typeface="Arial"/>
                <a:cs typeface="Arial"/>
              </a:rPr>
              <a:t>s</a:t>
            </a:r>
            <a:r>
              <a:rPr sz="2000" spc="-229" dirty="0">
                <a:latin typeface="Arial"/>
                <a:cs typeface="Arial"/>
              </a:rPr>
              <a:t>o</a:t>
            </a:r>
            <a:r>
              <a:rPr sz="2000" spc="-200" dirty="0">
                <a:latin typeface="Arial"/>
                <a:cs typeface="Arial"/>
              </a:rPr>
              <a:t>c</a:t>
            </a:r>
            <a:r>
              <a:rPr sz="2000" spc="-165" dirty="0">
                <a:latin typeface="Arial"/>
                <a:cs typeface="Arial"/>
              </a:rPr>
              <a:t>k</a:t>
            </a:r>
            <a:r>
              <a:rPr sz="2000" spc="-65" dirty="0">
                <a:latin typeface="Arial"/>
                <a:cs typeface="Arial"/>
              </a:rPr>
              <a:t>et</a:t>
            </a:r>
            <a:r>
              <a:rPr sz="2000" spc="-20" dirty="0">
                <a:latin typeface="Arial"/>
                <a:cs typeface="Arial"/>
              </a:rPr>
              <a:t> </a:t>
            </a:r>
            <a:r>
              <a:rPr sz="2000" spc="-140" dirty="0">
                <a:latin typeface="Arial"/>
                <a:cs typeface="Arial"/>
              </a:rPr>
              <a:t>connecti</a:t>
            </a:r>
            <a:r>
              <a:rPr sz="2000" spc="-165" dirty="0">
                <a:latin typeface="Arial"/>
                <a:cs typeface="Arial"/>
              </a:rPr>
              <a:t>o</a:t>
            </a:r>
            <a:r>
              <a:rPr sz="2000" spc="-300" dirty="0">
                <a:latin typeface="Arial"/>
                <a:cs typeface="Arial"/>
              </a:rPr>
              <a:t>n</a:t>
            </a:r>
            <a:r>
              <a:rPr sz="2000" spc="-295" dirty="0">
                <a:latin typeface="Arial"/>
                <a:cs typeface="Arial"/>
              </a:rPr>
              <a:t>s</a:t>
            </a:r>
            <a:r>
              <a:rPr sz="2000" spc="-120" dirty="0">
                <a:latin typeface="Arial"/>
                <a:cs typeface="Arial"/>
              </a:rPr>
              <a:t>.</a:t>
            </a:r>
            <a:endParaRPr sz="2000">
              <a:latin typeface="Arial"/>
              <a:cs typeface="Arial"/>
            </a:endParaRPr>
          </a:p>
        </p:txBody>
      </p:sp>
      <p:pic>
        <p:nvPicPr>
          <p:cNvPr id="5" name="object 5"/>
          <p:cNvPicPr/>
          <p:nvPr/>
        </p:nvPicPr>
        <p:blipFill>
          <a:blip r:embed="rId2" cstate="print"/>
          <a:stretch>
            <a:fillRect/>
          </a:stretch>
        </p:blipFill>
        <p:spPr>
          <a:xfrm>
            <a:off x="377952" y="1539239"/>
            <a:ext cx="8388096" cy="2778251"/>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65035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pc="-785" dirty="0"/>
              <a:t>S</a:t>
            </a:r>
            <a:r>
              <a:rPr spc="-600" dirty="0"/>
              <a:t>C</a:t>
            </a:r>
            <a:r>
              <a:rPr spc="-229" dirty="0"/>
              <a:t>A</a:t>
            </a:r>
            <a:r>
              <a:rPr spc="-670" dirty="0"/>
              <a:t>D</a:t>
            </a:r>
            <a:r>
              <a:rPr spc="-125" dirty="0"/>
              <a:t>A</a:t>
            </a:r>
            <a:r>
              <a:rPr spc="-250" dirty="0"/>
              <a:t> </a:t>
            </a:r>
            <a:r>
              <a:rPr spc="-595" dirty="0"/>
              <a:t>P</a:t>
            </a:r>
            <a:r>
              <a:rPr spc="-370" dirty="0"/>
              <a:t>r</a:t>
            </a:r>
            <a:r>
              <a:rPr spc="-390" dirty="0"/>
              <a:t>o</a:t>
            </a:r>
            <a:r>
              <a:rPr spc="-365" dirty="0"/>
              <a:t>t</a:t>
            </a:r>
            <a:r>
              <a:rPr spc="-390" dirty="0"/>
              <a:t>o</a:t>
            </a:r>
            <a:r>
              <a:rPr spc="-650" dirty="0"/>
              <a:t>c</a:t>
            </a:r>
            <a:r>
              <a:rPr spc="-390" dirty="0"/>
              <a:t>o</a:t>
            </a:r>
            <a:r>
              <a:rPr spc="-65" dirty="0"/>
              <a:t>l</a:t>
            </a:r>
            <a:r>
              <a:rPr spc="-245" dirty="0"/>
              <a:t> </a:t>
            </a:r>
            <a:r>
              <a:rPr spc="-645" dirty="0"/>
              <a:t>T</a:t>
            </a:r>
            <a:r>
              <a:rPr spc="-335" dirty="0"/>
              <a:t>r</a:t>
            </a:r>
            <a:r>
              <a:rPr spc="-210" dirty="0"/>
              <a:t>a</a:t>
            </a:r>
            <a:r>
              <a:rPr spc="-390" dirty="0"/>
              <a:t>n</a:t>
            </a:r>
            <a:r>
              <a:rPr spc="-570" dirty="0"/>
              <a:t>s</a:t>
            </a:r>
            <a:r>
              <a:rPr spc="-165" dirty="0"/>
              <a:t>l</a:t>
            </a:r>
            <a:r>
              <a:rPr spc="-135" dirty="0"/>
              <a:t>a</a:t>
            </a:r>
            <a:r>
              <a:rPr spc="-365" dirty="0"/>
              <a:t>t</a:t>
            </a:r>
            <a:r>
              <a:rPr spc="-165" dirty="0"/>
              <a:t>i</a:t>
            </a:r>
            <a:r>
              <a:rPr spc="-390" dirty="0"/>
              <a:t>o</a:t>
            </a:r>
            <a:r>
              <a:rPr spc="-290" dirty="0"/>
              <a:t>n</a:t>
            </a:r>
          </a:p>
        </p:txBody>
      </p:sp>
      <p:sp>
        <p:nvSpPr>
          <p:cNvPr id="3" name="object 3"/>
          <p:cNvSpPr txBox="1"/>
          <p:nvPr/>
        </p:nvSpPr>
        <p:spPr>
          <a:xfrm>
            <a:off x="535940" y="1616709"/>
            <a:ext cx="8005445" cy="757555"/>
          </a:xfrm>
          <a:prstGeom prst="rect">
            <a:avLst/>
          </a:prstGeom>
        </p:spPr>
        <p:txBody>
          <a:bodyPr vert="horz" wrap="square" lIns="0" tIns="12700" rIns="0" bIns="0" rtlCol="0">
            <a:spAutoFit/>
          </a:bodyPr>
          <a:lstStyle/>
          <a:p>
            <a:pPr marL="194945" marR="5080" indent="-182880">
              <a:lnSpc>
                <a:spcPct val="100000"/>
              </a:lnSpc>
              <a:spcBef>
                <a:spcPts val="100"/>
              </a:spcBef>
              <a:buClr>
                <a:srgbClr val="93B6D2"/>
              </a:buClr>
              <a:buSzPct val="85416"/>
              <a:buChar char="•"/>
              <a:tabLst>
                <a:tab pos="195580" algn="l"/>
              </a:tabLst>
            </a:pPr>
            <a:r>
              <a:rPr sz="2400" spc="-45" dirty="0">
                <a:latin typeface="Arial"/>
                <a:cs typeface="Arial"/>
              </a:rPr>
              <a:t>With</a:t>
            </a:r>
            <a:r>
              <a:rPr sz="2400" dirty="0">
                <a:latin typeface="Arial"/>
                <a:cs typeface="Arial"/>
              </a:rPr>
              <a:t> </a:t>
            </a:r>
            <a:r>
              <a:rPr sz="2400" spc="-95" dirty="0">
                <a:latin typeface="Arial"/>
                <a:cs typeface="Arial"/>
              </a:rPr>
              <a:t>protocol</a:t>
            </a:r>
            <a:r>
              <a:rPr sz="2400" spc="5" dirty="0">
                <a:latin typeface="Arial"/>
                <a:cs typeface="Arial"/>
              </a:rPr>
              <a:t> </a:t>
            </a:r>
            <a:r>
              <a:rPr sz="2400" spc="-114" dirty="0">
                <a:latin typeface="Arial"/>
                <a:cs typeface="Arial"/>
              </a:rPr>
              <a:t>translation,</a:t>
            </a:r>
            <a:r>
              <a:rPr sz="2400" spc="-10" dirty="0">
                <a:latin typeface="Arial"/>
                <a:cs typeface="Arial"/>
              </a:rPr>
              <a:t> </a:t>
            </a:r>
            <a:r>
              <a:rPr sz="2400" spc="-145" dirty="0">
                <a:latin typeface="Arial"/>
                <a:cs typeface="Arial"/>
              </a:rPr>
              <a:t>the</a:t>
            </a:r>
            <a:r>
              <a:rPr sz="2400" dirty="0">
                <a:latin typeface="Arial"/>
                <a:cs typeface="Arial"/>
              </a:rPr>
              <a:t> </a:t>
            </a:r>
            <a:r>
              <a:rPr sz="2400" spc="-85" dirty="0">
                <a:latin typeface="Arial"/>
                <a:cs typeface="Arial"/>
              </a:rPr>
              <a:t>legacy</a:t>
            </a:r>
            <a:r>
              <a:rPr sz="2400" spc="10" dirty="0">
                <a:latin typeface="Arial"/>
                <a:cs typeface="Arial"/>
              </a:rPr>
              <a:t> </a:t>
            </a:r>
            <a:r>
              <a:rPr sz="2400" spc="-95" dirty="0">
                <a:latin typeface="Arial"/>
                <a:cs typeface="Arial"/>
              </a:rPr>
              <a:t>serial</a:t>
            </a:r>
            <a:r>
              <a:rPr sz="2400" spc="-10" dirty="0">
                <a:latin typeface="Arial"/>
                <a:cs typeface="Arial"/>
              </a:rPr>
              <a:t> </a:t>
            </a:r>
            <a:r>
              <a:rPr sz="2400" spc="-100" dirty="0">
                <a:latin typeface="Arial"/>
                <a:cs typeface="Arial"/>
              </a:rPr>
              <a:t>protocol</a:t>
            </a:r>
            <a:r>
              <a:rPr sz="2400" dirty="0">
                <a:latin typeface="Arial"/>
                <a:cs typeface="Arial"/>
              </a:rPr>
              <a:t> </a:t>
            </a:r>
            <a:r>
              <a:rPr sz="2400" spc="-210" dirty="0">
                <a:latin typeface="Arial"/>
                <a:cs typeface="Arial"/>
              </a:rPr>
              <a:t>is</a:t>
            </a:r>
            <a:r>
              <a:rPr sz="2400" dirty="0">
                <a:latin typeface="Arial"/>
                <a:cs typeface="Arial"/>
              </a:rPr>
              <a:t> </a:t>
            </a:r>
            <a:r>
              <a:rPr sz="2400" spc="-95" dirty="0">
                <a:latin typeface="Arial"/>
                <a:cs typeface="Arial"/>
              </a:rPr>
              <a:t>translated </a:t>
            </a:r>
            <a:r>
              <a:rPr sz="2400" spc="-650" dirty="0">
                <a:latin typeface="Arial"/>
                <a:cs typeface="Arial"/>
              </a:rPr>
              <a:t> </a:t>
            </a:r>
            <a:r>
              <a:rPr sz="2400" spc="-80" dirty="0">
                <a:latin typeface="Arial"/>
                <a:cs typeface="Arial"/>
              </a:rPr>
              <a:t>to</a:t>
            </a:r>
            <a:r>
              <a:rPr sz="2400" spc="-5" dirty="0">
                <a:latin typeface="Arial"/>
                <a:cs typeface="Arial"/>
              </a:rPr>
              <a:t> </a:t>
            </a:r>
            <a:r>
              <a:rPr sz="2400" spc="-15" dirty="0">
                <a:latin typeface="Arial"/>
                <a:cs typeface="Arial"/>
              </a:rPr>
              <a:t>a</a:t>
            </a:r>
            <a:r>
              <a:rPr sz="2400" spc="-10" dirty="0">
                <a:latin typeface="Arial"/>
                <a:cs typeface="Arial"/>
              </a:rPr>
              <a:t> </a:t>
            </a:r>
            <a:r>
              <a:rPr sz="2400" spc="-114" dirty="0">
                <a:latin typeface="Arial"/>
                <a:cs typeface="Arial"/>
              </a:rPr>
              <a:t>cor</a:t>
            </a:r>
            <a:r>
              <a:rPr sz="2400" spc="-75" dirty="0">
                <a:latin typeface="Arial"/>
                <a:cs typeface="Arial"/>
              </a:rPr>
              <a:t>r</a:t>
            </a:r>
            <a:r>
              <a:rPr sz="2400" spc="-160" dirty="0">
                <a:latin typeface="Arial"/>
                <a:cs typeface="Arial"/>
              </a:rPr>
              <a:t>espondin</a:t>
            </a:r>
            <a:r>
              <a:rPr sz="2400" spc="-15" dirty="0">
                <a:latin typeface="Arial"/>
                <a:cs typeface="Arial"/>
              </a:rPr>
              <a:t>g</a:t>
            </a:r>
            <a:r>
              <a:rPr sz="2400" spc="-25" dirty="0">
                <a:latin typeface="Arial"/>
                <a:cs typeface="Arial"/>
              </a:rPr>
              <a:t> </a:t>
            </a:r>
            <a:r>
              <a:rPr sz="2400" spc="-165" dirty="0">
                <a:latin typeface="Arial"/>
                <a:cs typeface="Arial"/>
              </a:rPr>
              <a:t>I</a:t>
            </a:r>
            <a:r>
              <a:rPr sz="2400" spc="-385" dirty="0">
                <a:latin typeface="Arial"/>
                <a:cs typeface="Arial"/>
              </a:rPr>
              <a:t>P</a:t>
            </a:r>
            <a:r>
              <a:rPr sz="2400" spc="5" dirty="0">
                <a:latin typeface="Arial"/>
                <a:cs typeface="Arial"/>
              </a:rPr>
              <a:t> </a:t>
            </a:r>
            <a:r>
              <a:rPr sz="2400" spc="-195" dirty="0">
                <a:latin typeface="Arial"/>
                <a:cs typeface="Arial"/>
              </a:rPr>
              <a:t>v</a:t>
            </a:r>
            <a:r>
              <a:rPr sz="2400" spc="-175" dirty="0">
                <a:latin typeface="Arial"/>
                <a:cs typeface="Arial"/>
              </a:rPr>
              <a:t>er</a:t>
            </a:r>
            <a:r>
              <a:rPr sz="2400" spc="-190" dirty="0">
                <a:latin typeface="Arial"/>
                <a:cs typeface="Arial"/>
              </a:rPr>
              <a:t>s</a:t>
            </a:r>
            <a:r>
              <a:rPr sz="2400" spc="-130" dirty="0">
                <a:latin typeface="Arial"/>
                <a:cs typeface="Arial"/>
              </a:rPr>
              <a:t>io</a:t>
            </a:r>
            <a:r>
              <a:rPr sz="2400" spc="-180" dirty="0">
                <a:latin typeface="Arial"/>
                <a:cs typeface="Arial"/>
              </a:rPr>
              <a:t>n</a:t>
            </a:r>
            <a:r>
              <a:rPr sz="2400" spc="-145" dirty="0">
                <a:latin typeface="Arial"/>
                <a:cs typeface="Arial"/>
              </a:rPr>
              <a:t>.</a:t>
            </a:r>
            <a:endParaRPr sz="2400">
              <a:latin typeface="Arial"/>
              <a:cs typeface="Arial"/>
            </a:endParaRPr>
          </a:p>
        </p:txBody>
      </p:sp>
      <p:sp>
        <p:nvSpPr>
          <p:cNvPr id="4" name="object 4"/>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101</a:t>
            </a:r>
            <a:endParaRPr sz="1400">
              <a:latin typeface="Arial"/>
              <a:cs typeface="Arial"/>
            </a:endParaRPr>
          </a:p>
        </p:txBody>
      </p:sp>
      <p:pic>
        <p:nvPicPr>
          <p:cNvPr id="5" name="object 5"/>
          <p:cNvPicPr/>
          <p:nvPr/>
        </p:nvPicPr>
        <p:blipFill>
          <a:blip r:embed="rId2" cstate="print"/>
          <a:stretch>
            <a:fillRect/>
          </a:stretch>
        </p:blipFill>
        <p:spPr>
          <a:xfrm>
            <a:off x="172212" y="2610611"/>
            <a:ext cx="8801100" cy="3183636"/>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65035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pc="-785" dirty="0"/>
              <a:t>S</a:t>
            </a:r>
            <a:r>
              <a:rPr spc="-600" dirty="0"/>
              <a:t>C</a:t>
            </a:r>
            <a:r>
              <a:rPr spc="-229" dirty="0"/>
              <a:t>A</a:t>
            </a:r>
            <a:r>
              <a:rPr spc="-670" dirty="0"/>
              <a:t>D</a:t>
            </a:r>
            <a:r>
              <a:rPr spc="-125" dirty="0"/>
              <a:t>A</a:t>
            </a:r>
            <a:r>
              <a:rPr spc="-250" dirty="0"/>
              <a:t> </a:t>
            </a:r>
            <a:r>
              <a:rPr spc="-595" dirty="0"/>
              <a:t>P</a:t>
            </a:r>
            <a:r>
              <a:rPr spc="-370" dirty="0"/>
              <a:t>r</a:t>
            </a:r>
            <a:r>
              <a:rPr spc="-390" dirty="0"/>
              <a:t>o</a:t>
            </a:r>
            <a:r>
              <a:rPr spc="-365" dirty="0"/>
              <a:t>t</a:t>
            </a:r>
            <a:r>
              <a:rPr spc="-390" dirty="0"/>
              <a:t>o</a:t>
            </a:r>
            <a:r>
              <a:rPr spc="-650" dirty="0"/>
              <a:t>c</a:t>
            </a:r>
            <a:r>
              <a:rPr spc="-390" dirty="0"/>
              <a:t>o</a:t>
            </a:r>
            <a:r>
              <a:rPr spc="-65" dirty="0"/>
              <a:t>l</a:t>
            </a:r>
            <a:r>
              <a:rPr spc="-245" dirty="0"/>
              <a:t> </a:t>
            </a:r>
            <a:r>
              <a:rPr spc="-645" dirty="0"/>
              <a:t>T</a:t>
            </a:r>
            <a:r>
              <a:rPr spc="-335" dirty="0"/>
              <a:t>r</a:t>
            </a:r>
            <a:r>
              <a:rPr spc="-210" dirty="0"/>
              <a:t>a</a:t>
            </a:r>
            <a:r>
              <a:rPr spc="-390" dirty="0"/>
              <a:t>n</a:t>
            </a:r>
            <a:r>
              <a:rPr spc="-570" dirty="0"/>
              <a:t>s</a:t>
            </a:r>
            <a:r>
              <a:rPr spc="-165" dirty="0"/>
              <a:t>l</a:t>
            </a:r>
            <a:r>
              <a:rPr spc="-135" dirty="0"/>
              <a:t>a</a:t>
            </a:r>
            <a:r>
              <a:rPr spc="-365" dirty="0"/>
              <a:t>t</a:t>
            </a:r>
            <a:r>
              <a:rPr spc="-165" dirty="0"/>
              <a:t>i</a:t>
            </a:r>
            <a:r>
              <a:rPr spc="-390" dirty="0"/>
              <a:t>o</a:t>
            </a:r>
            <a:r>
              <a:rPr spc="-290" dirty="0"/>
              <a:t>n</a:t>
            </a:r>
          </a:p>
        </p:txBody>
      </p:sp>
      <p:sp>
        <p:nvSpPr>
          <p:cNvPr id="3" name="object 3"/>
          <p:cNvSpPr txBox="1"/>
          <p:nvPr/>
        </p:nvSpPr>
        <p:spPr>
          <a:xfrm>
            <a:off x="535940" y="1616709"/>
            <a:ext cx="8073390" cy="4196080"/>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3B6D2"/>
              </a:buClr>
              <a:buSzPct val="85416"/>
              <a:buChar char="•"/>
              <a:tabLst>
                <a:tab pos="195580" algn="l"/>
              </a:tabLst>
            </a:pPr>
            <a:r>
              <a:rPr sz="2400" spc="-145" dirty="0">
                <a:latin typeface="Arial"/>
                <a:cs typeface="Arial"/>
              </a:rPr>
              <a:t>Figure </a:t>
            </a:r>
            <a:r>
              <a:rPr sz="2400" spc="-285" dirty="0">
                <a:latin typeface="Arial"/>
                <a:cs typeface="Arial"/>
              </a:rPr>
              <a:t>shows</a:t>
            </a:r>
            <a:r>
              <a:rPr sz="2400" spc="-280" dirty="0">
                <a:latin typeface="Arial"/>
                <a:cs typeface="Arial"/>
              </a:rPr>
              <a:t> </a:t>
            </a:r>
            <a:r>
              <a:rPr sz="2400" spc="-114" dirty="0">
                <a:latin typeface="Arial"/>
                <a:cs typeface="Arial"/>
              </a:rPr>
              <a:t>two </a:t>
            </a:r>
            <a:r>
              <a:rPr sz="2400" spc="-70" dirty="0">
                <a:latin typeface="Arial"/>
                <a:cs typeface="Arial"/>
              </a:rPr>
              <a:t>serially </a:t>
            </a:r>
            <a:r>
              <a:rPr sz="2400" spc="-175" dirty="0">
                <a:latin typeface="Arial"/>
                <a:cs typeface="Arial"/>
              </a:rPr>
              <a:t>connected </a:t>
            </a:r>
            <a:r>
              <a:rPr sz="2400" spc="-210" dirty="0">
                <a:latin typeface="Arial"/>
                <a:cs typeface="Arial"/>
              </a:rPr>
              <a:t>DNP3 </a:t>
            </a:r>
            <a:r>
              <a:rPr sz="2400" spc="-409" dirty="0">
                <a:latin typeface="Arial"/>
                <a:cs typeface="Arial"/>
              </a:rPr>
              <a:t>RTUs</a:t>
            </a:r>
            <a:r>
              <a:rPr sz="2400" spc="-405" dirty="0">
                <a:latin typeface="Arial"/>
                <a:cs typeface="Arial"/>
              </a:rPr>
              <a:t> </a:t>
            </a:r>
            <a:r>
              <a:rPr sz="2400" spc="-105" dirty="0">
                <a:latin typeface="Arial"/>
                <a:cs typeface="Arial"/>
              </a:rPr>
              <a:t>and </a:t>
            </a:r>
            <a:r>
              <a:rPr sz="2400" spc="-114" dirty="0">
                <a:latin typeface="Arial"/>
                <a:cs typeface="Arial"/>
              </a:rPr>
              <a:t>two </a:t>
            </a:r>
            <a:r>
              <a:rPr sz="2400" spc="-165" dirty="0">
                <a:latin typeface="Arial"/>
                <a:cs typeface="Arial"/>
              </a:rPr>
              <a:t>master </a:t>
            </a:r>
            <a:r>
              <a:rPr sz="2400" spc="-160" dirty="0">
                <a:latin typeface="Arial"/>
                <a:cs typeface="Arial"/>
              </a:rPr>
              <a:t> </a:t>
            </a:r>
            <a:r>
              <a:rPr sz="2400" spc="-105" dirty="0">
                <a:latin typeface="Arial"/>
                <a:cs typeface="Arial"/>
              </a:rPr>
              <a:t>applications </a:t>
            </a:r>
            <a:r>
              <a:rPr sz="2400" spc="-114" dirty="0">
                <a:latin typeface="Arial"/>
                <a:cs typeface="Arial"/>
              </a:rPr>
              <a:t>supporting </a:t>
            </a:r>
            <a:r>
              <a:rPr sz="2400" spc="-210" dirty="0">
                <a:latin typeface="Arial"/>
                <a:cs typeface="Arial"/>
              </a:rPr>
              <a:t>DNP3 </a:t>
            </a:r>
            <a:r>
              <a:rPr sz="2400" spc="-120" dirty="0">
                <a:latin typeface="Arial"/>
                <a:cs typeface="Arial"/>
              </a:rPr>
              <a:t>over </a:t>
            </a:r>
            <a:r>
              <a:rPr sz="2400" spc="-270" dirty="0">
                <a:latin typeface="Arial"/>
                <a:cs typeface="Arial"/>
              </a:rPr>
              <a:t>IP</a:t>
            </a:r>
            <a:r>
              <a:rPr sz="2400" spc="-265" dirty="0">
                <a:latin typeface="Arial"/>
                <a:cs typeface="Arial"/>
              </a:rPr>
              <a:t> </a:t>
            </a:r>
            <a:r>
              <a:rPr sz="2400" spc="-85" dirty="0">
                <a:latin typeface="Arial"/>
                <a:cs typeface="Arial"/>
              </a:rPr>
              <a:t>that </a:t>
            </a:r>
            <a:r>
              <a:rPr sz="2400" spc="-130" dirty="0">
                <a:latin typeface="Arial"/>
                <a:cs typeface="Arial"/>
              </a:rPr>
              <a:t>control </a:t>
            </a:r>
            <a:r>
              <a:rPr sz="2400" spc="-105" dirty="0">
                <a:latin typeface="Arial"/>
                <a:cs typeface="Arial"/>
              </a:rPr>
              <a:t>and </a:t>
            </a:r>
            <a:r>
              <a:rPr sz="2400" spc="-80" dirty="0">
                <a:latin typeface="Arial"/>
                <a:cs typeface="Arial"/>
              </a:rPr>
              <a:t>pull </a:t>
            </a:r>
            <a:r>
              <a:rPr sz="2400" spc="-15" dirty="0">
                <a:latin typeface="Arial"/>
                <a:cs typeface="Arial"/>
              </a:rPr>
              <a:t>data </a:t>
            </a:r>
            <a:r>
              <a:rPr sz="2400" spc="-10" dirty="0">
                <a:latin typeface="Arial"/>
                <a:cs typeface="Arial"/>
              </a:rPr>
              <a:t> </a:t>
            </a:r>
            <a:r>
              <a:rPr sz="2400" spc="-114" dirty="0">
                <a:latin typeface="Arial"/>
                <a:cs typeface="Arial"/>
              </a:rPr>
              <a:t>from</a:t>
            </a:r>
            <a:r>
              <a:rPr sz="2400" spc="-15" dirty="0">
                <a:latin typeface="Arial"/>
                <a:cs typeface="Arial"/>
              </a:rPr>
              <a:t> </a:t>
            </a:r>
            <a:r>
              <a:rPr sz="2400" spc="-145" dirty="0">
                <a:latin typeface="Arial"/>
                <a:cs typeface="Arial"/>
              </a:rPr>
              <a:t>the</a:t>
            </a:r>
            <a:r>
              <a:rPr sz="2400" spc="-5" dirty="0">
                <a:latin typeface="Arial"/>
                <a:cs typeface="Arial"/>
              </a:rPr>
              <a:t> </a:t>
            </a:r>
            <a:r>
              <a:rPr sz="2400" spc="-360" dirty="0">
                <a:latin typeface="Arial"/>
                <a:cs typeface="Arial"/>
              </a:rPr>
              <a:t>RTUs.</a:t>
            </a:r>
            <a:endParaRPr sz="2400">
              <a:latin typeface="Arial"/>
              <a:cs typeface="Arial"/>
            </a:endParaRPr>
          </a:p>
          <a:p>
            <a:pPr marL="194945" marR="6350" indent="-182880" algn="just">
              <a:lnSpc>
                <a:spcPct val="100000"/>
              </a:lnSpc>
              <a:spcBef>
                <a:spcPts val="580"/>
              </a:spcBef>
              <a:buClr>
                <a:srgbClr val="93B6D2"/>
              </a:buClr>
              <a:buSzPct val="85416"/>
              <a:buFont typeface="Arial"/>
              <a:buChar char="•"/>
              <a:tabLst>
                <a:tab pos="195580" algn="l"/>
              </a:tabLst>
            </a:pPr>
            <a:r>
              <a:rPr sz="2400" b="1" spc="-235" dirty="0">
                <a:latin typeface="Arial"/>
                <a:cs typeface="Arial"/>
              </a:rPr>
              <a:t>The </a:t>
            </a:r>
            <a:r>
              <a:rPr sz="2400" b="1" spc="-185" dirty="0">
                <a:latin typeface="Arial"/>
                <a:cs typeface="Arial"/>
              </a:rPr>
              <a:t>IoT </a:t>
            </a:r>
            <a:r>
              <a:rPr sz="2400" b="1" spc="-105" dirty="0">
                <a:latin typeface="Arial"/>
                <a:cs typeface="Arial"/>
              </a:rPr>
              <a:t>gateway </a:t>
            </a:r>
            <a:r>
              <a:rPr sz="2400" b="1" spc="-120" dirty="0">
                <a:latin typeface="Arial"/>
                <a:cs typeface="Arial"/>
              </a:rPr>
              <a:t>in </a:t>
            </a:r>
            <a:r>
              <a:rPr sz="2400" b="1" spc="-180" dirty="0">
                <a:latin typeface="Arial"/>
                <a:cs typeface="Arial"/>
              </a:rPr>
              <a:t>this </a:t>
            </a:r>
            <a:r>
              <a:rPr sz="2400" b="1" spc="-135" dirty="0">
                <a:latin typeface="Arial"/>
                <a:cs typeface="Arial"/>
              </a:rPr>
              <a:t>figure </a:t>
            </a:r>
            <a:r>
              <a:rPr sz="2400" b="1" spc="-190" dirty="0">
                <a:latin typeface="Arial"/>
                <a:cs typeface="Arial"/>
              </a:rPr>
              <a:t>performs </a:t>
            </a:r>
            <a:r>
              <a:rPr sz="2400" b="1" spc="-70" dirty="0">
                <a:latin typeface="Arial"/>
                <a:cs typeface="Arial"/>
              </a:rPr>
              <a:t>a </a:t>
            </a:r>
            <a:r>
              <a:rPr sz="2400" b="1" spc="-195" dirty="0">
                <a:latin typeface="Arial"/>
                <a:cs typeface="Arial"/>
              </a:rPr>
              <a:t>protocol </a:t>
            </a:r>
            <a:r>
              <a:rPr sz="2400" b="1" spc="-145" dirty="0">
                <a:latin typeface="Arial"/>
                <a:cs typeface="Arial"/>
              </a:rPr>
              <a:t>translation </a:t>
            </a:r>
            <a:r>
              <a:rPr sz="2400" b="1" spc="-140" dirty="0">
                <a:latin typeface="Arial"/>
                <a:cs typeface="Arial"/>
              </a:rPr>
              <a:t> </a:t>
            </a:r>
            <a:r>
              <a:rPr sz="2400" b="1" spc="-180" dirty="0">
                <a:latin typeface="Arial"/>
                <a:cs typeface="Arial"/>
              </a:rPr>
              <a:t>function </a:t>
            </a:r>
            <a:r>
              <a:rPr sz="2400" b="1" spc="-145" dirty="0">
                <a:latin typeface="Arial"/>
                <a:cs typeface="Arial"/>
              </a:rPr>
              <a:t>that </a:t>
            </a:r>
            <a:r>
              <a:rPr sz="2400" b="1" spc="-170" dirty="0">
                <a:latin typeface="Arial"/>
                <a:cs typeface="Arial"/>
              </a:rPr>
              <a:t>enables </a:t>
            </a:r>
            <a:r>
              <a:rPr sz="2400" b="1" spc="-190" dirty="0">
                <a:latin typeface="Arial"/>
                <a:cs typeface="Arial"/>
              </a:rPr>
              <a:t>communication</a:t>
            </a:r>
            <a:r>
              <a:rPr sz="2400" b="1" spc="-185" dirty="0">
                <a:latin typeface="Arial"/>
                <a:cs typeface="Arial"/>
              </a:rPr>
              <a:t> </a:t>
            </a:r>
            <a:r>
              <a:rPr sz="2400" b="1" spc="-155" dirty="0">
                <a:latin typeface="Arial"/>
                <a:cs typeface="Arial"/>
              </a:rPr>
              <a:t>between </a:t>
            </a:r>
            <a:r>
              <a:rPr sz="2400" b="1" spc="-185" dirty="0">
                <a:latin typeface="Arial"/>
                <a:cs typeface="Arial"/>
              </a:rPr>
              <a:t>the </a:t>
            </a:r>
            <a:r>
              <a:rPr sz="2400" b="1" spc="-300" dirty="0">
                <a:latin typeface="Arial"/>
                <a:cs typeface="Arial"/>
              </a:rPr>
              <a:t>RTUs</a:t>
            </a:r>
            <a:r>
              <a:rPr sz="2400" b="1" spc="-295" dirty="0">
                <a:latin typeface="Arial"/>
                <a:cs typeface="Arial"/>
              </a:rPr>
              <a:t> </a:t>
            </a:r>
            <a:r>
              <a:rPr sz="2400" b="1" spc="-155" dirty="0">
                <a:latin typeface="Arial"/>
                <a:cs typeface="Arial"/>
              </a:rPr>
              <a:t>and </a:t>
            </a:r>
            <a:r>
              <a:rPr sz="2400" b="1" spc="-150" dirty="0">
                <a:latin typeface="Arial"/>
                <a:cs typeface="Arial"/>
              </a:rPr>
              <a:t> </a:t>
            </a:r>
            <a:r>
              <a:rPr sz="2400" b="1" spc="-190" dirty="0">
                <a:latin typeface="Arial"/>
                <a:cs typeface="Arial"/>
              </a:rPr>
              <a:t>servers, </a:t>
            </a:r>
            <a:r>
              <a:rPr sz="2400" b="1" spc="-185" dirty="0">
                <a:latin typeface="Arial"/>
                <a:cs typeface="Arial"/>
              </a:rPr>
              <a:t>despite the </a:t>
            </a:r>
            <a:r>
              <a:rPr sz="2400" b="1" spc="-160" dirty="0">
                <a:latin typeface="Arial"/>
                <a:cs typeface="Arial"/>
              </a:rPr>
              <a:t>fact </a:t>
            </a:r>
            <a:r>
              <a:rPr sz="2400" b="1" spc="-145" dirty="0">
                <a:latin typeface="Arial"/>
                <a:cs typeface="Arial"/>
              </a:rPr>
              <a:t>that </a:t>
            </a:r>
            <a:r>
              <a:rPr sz="2400" b="1" spc="-70" dirty="0">
                <a:latin typeface="Arial"/>
                <a:cs typeface="Arial"/>
              </a:rPr>
              <a:t>a </a:t>
            </a:r>
            <a:r>
              <a:rPr sz="2400" b="1" spc="-140" dirty="0">
                <a:latin typeface="Arial"/>
                <a:cs typeface="Arial"/>
              </a:rPr>
              <a:t>serial </a:t>
            </a:r>
            <a:r>
              <a:rPr sz="2400" b="1" spc="-210" dirty="0">
                <a:latin typeface="Arial"/>
                <a:cs typeface="Arial"/>
              </a:rPr>
              <a:t>connection </a:t>
            </a:r>
            <a:r>
              <a:rPr sz="2400" b="1" spc="-180" dirty="0">
                <a:latin typeface="Arial"/>
                <a:cs typeface="Arial"/>
              </a:rPr>
              <a:t>is </a:t>
            </a:r>
            <a:r>
              <a:rPr sz="2400" b="1" spc="-200" dirty="0">
                <a:latin typeface="Arial"/>
                <a:cs typeface="Arial"/>
              </a:rPr>
              <a:t>present on </a:t>
            </a:r>
            <a:r>
              <a:rPr sz="2400" b="1" spc="-195" dirty="0">
                <a:latin typeface="Arial"/>
                <a:cs typeface="Arial"/>
              </a:rPr>
              <a:t> </a:t>
            </a:r>
            <a:r>
              <a:rPr sz="2400" b="1" spc="-204" dirty="0">
                <a:latin typeface="Arial"/>
                <a:cs typeface="Arial"/>
              </a:rPr>
              <a:t>on</a:t>
            </a:r>
            <a:r>
              <a:rPr sz="2400" b="1" spc="-180" dirty="0">
                <a:latin typeface="Arial"/>
                <a:cs typeface="Arial"/>
              </a:rPr>
              <a:t>e</a:t>
            </a:r>
            <a:r>
              <a:rPr sz="2400" b="1" spc="-30" dirty="0">
                <a:latin typeface="Arial"/>
                <a:cs typeface="Arial"/>
              </a:rPr>
              <a:t> </a:t>
            </a:r>
            <a:r>
              <a:rPr sz="2400" b="1" spc="-160" dirty="0">
                <a:latin typeface="Arial"/>
                <a:cs typeface="Arial"/>
              </a:rPr>
              <a:t>si</a:t>
            </a:r>
            <a:r>
              <a:rPr sz="2400" b="1" spc="-245" dirty="0">
                <a:latin typeface="Arial"/>
                <a:cs typeface="Arial"/>
              </a:rPr>
              <a:t>d</a:t>
            </a:r>
            <a:r>
              <a:rPr sz="2400" b="1" spc="-190" dirty="0">
                <a:latin typeface="Arial"/>
                <a:cs typeface="Arial"/>
              </a:rPr>
              <a:t>e</a:t>
            </a:r>
            <a:r>
              <a:rPr sz="2400" b="1" spc="-20" dirty="0">
                <a:latin typeface="Arial"/>
                <a:cs typeface="Arial"/>
              </a:rPr>
              <a:t> </a:t>
            </a:r>
            <a:r>
              <a:rPr sz="2400" b="1" spc="-155" dirty="0">
                <a:latin typeface="Arial"/>
                <a:cs typeface="Arial"/>
              </a:rPr>
              <a:t>and</a:t>
            </a:r>
            <a:r>
              <a:rPr sz="2400" b="1" spc="-35" dirty="0">
                <a:latin typeface="Arial"/>
                <a:cs typeface="Arial"/>
              </a:rPr>
              <a:t> </a:t>
            </a:r>
            <a:r>
              <a:rPr sz="2400" b="1" spc="-120" dirty="0">
                <a:latin typeface="Arial"/>
                <a:cs typeface="Arial"/>
              </a:rPr>
              <a:t>a</a:t>
            </a:r>
            <a:r>
              <a:rPr sz="2400" b="1" spc="-140" dirty="0">
                <a:latin typeface="Arial"/>
                <a:cs typeface="Arial"/>
              </a:rPr>
              <a:t>n</a:t>
            </a:r>
            <a:r>
              <a:rPr sz="2400" b="1" spc="-35" dirty="0">
                <a:latin typeface="Arial"/>
                <a:cs typeface="Arial"/>
              </a:rPr>
              <a:t> </a:t>
            </a:r>
            <a:r>
              <a:rPr sz="2400" b="1" spc="-190" dirty="0">
                <a:latin typeface="Arial"/>
                <a:cs typeface="Arial"/>
              </a:rPr>
              <a:t>IP</a:t>
            </a:r>
            <a:r>
              <a:rPr sz="2400" b="1" spc="-30" dirty="0">
                <a:latin typeface="Arial"/>
                <a:cs typeface="Arial"/>
              </a:rPr>
              <a:t> </a:t>
            </a:r>
            <a:r>
              <a:rPr sz="2400" b="1" spc="-210" dirty="0">
                <a:latin typeface="Arial"/>
                <a:cs typeface="Arial"/>
              </a:rPr>
              <a:t>connection</a:t>
            </a:r>
            <a:r>
              <a:rPr sz="2400" b="1" spc="-15" dirty="0">
                <a:latin typeface="Arial"/>
                <a:cs typeface="Arial"/>
              </a:rPr>
              <a:t> </a:t>
            </a:r>
            <a:r>
              <a:rPr sz="2400" b="1" spc="-180" dirty="0">
                <a:latin typeface="Arial"/>
                <a:cs typeface="Arial"/>
              </a:rPr>
              <a:t>is</a:t>
            </a:r>
            <a:r>
              <a:rPr sz="2400" b="1" spc="-25" dirty="0">
                <a:latin typeface="Arial"/>
                <a:cs typeface="Arial"/>
              </a:rPr>
              <a:t> </a:t>
            </a:r>
            <a:r>
              <a:rPr sz="2400" b="1" spc="-265" dirty="0">
                <a:latin typeface="Arial"/>
                <a:cs typeface="Arial"/>
              </a:rPr>
              <a:t>u</a:t>
            </a:r>
            <a:r>
              <a:rPr sz="2400" b="1" spc="-250" dirty="0">
                <a:latin typeface="Arial"/>
                <a:cs typeface="Arial"/>
              </a:rPr>
              <a:t>s</a:t>
            </a:r>
            <a:r>
              <a:rPr sz="2400" b="1" spc="-190" dirty="0">
                <a:latin typeface="Arial"/>
                <a:cs typeface="Arial"/>
              </a:rPr>
              <a:t>ed</a:t>
            </a:r>
            <a:r>
              <a:rPr sz="2400" b="1" spc="-30" dirty="0">
                <a:latin typeface="Arial"/>
                <a:cs typeface="Arial"/>
              </a:rPr>
              <a:t> </a:t>
            </a:r>
            <a:r>
              <a:rPr sz="2400" b="1" spc="-200" dirty="0">
                <a:latin typeface="Arial"/>
                <a:cs typeface="Arial"/>
              </a:rPr>
              <a:t>o</a:t>
            </a:r>
            <a:r>
              <a:rPr sz="2400" b="1" spc="-195" dirty="0">
                <a:latin typeface="Arial"/>
                <a:cs typeface="Arial"/>
              </a:rPr>
              <a:t>n</a:t>
            </a:r>
            <a:r>
              <a:rPr sz="2400" b="1" spc="-25" dirty="0">
                <a:latin typeface="Arial"/>
                <a:cs typeface="Arial"/>
              </a:rPr>
              <a:t> </a:t>
            </a:r>
            <a:r>
              <a:rPr sz="2400" b="1" spc="-185" dirty="0">
                <a:latin typeface="Arial"/>
                <a:cs typeface="Arial"/>
              </a:rPr>
              <a:t>the</a:t>
            </a:r>
            <a:r>
              <a:rPr sz="2400" b="1" spc="-35" dirty="0">
                <a:latin typeface="Arial"/>
                <a:cs typeface="Arial"/>
              </a:rPr>
              <a:t> </a:t>
            </a:r>
            <a:r>
              <a:rPr sz="2400" b="1" spc="-200" dirty="0">
                <a:latin typeface="Arial"/>
                <a:cs typeface="Arial"/>
              </a:rPr>
              <a:t>othe</a:t>
            </a:r>
            <a:r>
              <a:rPr sz="2400" b="1" spc="-240" dirty="0">
                <a:latin typeface="Arial"/>
                <a:cs typeface="Arial"/>
              </a:rPr>
              <a:t>r</a:t>
            </a:r>
            <a:r>
              <a:rPr sz="2400" b="1" spc="-45" dirty="0">
                <a:latin typeface="Arial"/>
                <a:cs typeface="Arial"/>
              </a:rPr>
              <a:t>.</a:t>
            </a:r>
            <a:endParaRPr sz="2400">
              <a:latin typeface="Arial"/>
              <a:cs typeface="Arial"/>
            </a:endParaRPr>
          </a:p>
          <a:p>
            <a:pPr marL="194945" marR="6350" indent="-182880" algn="just">
              <a:lnSpc>
                <a:spcPct val="100000"/>
              </a:lnSpc>
              <a:spcBef>
                <a:spcPts val="575"/>
              </a:spcBef>
              <a:buClr>
                <a:srgbClr val="93B6D2"/>
              </a:buClr>
              <a:buSzPct val="85416"/>
              <a:buChar char="•"/>
              <a:tabLst>
                <a:tab pos="195580" algn="l"/>
              </a:tabLst>
            </a:pPr>
            <a:r>
              <a:rPr sz="2400" spc="-204" dirty="0">
                <a:latin typeface="Arial"/>
                <a:cs typeface="Arial"/>
              </a:rPr>
              <a:t>By </a:t>
            </a:r>
            <a:r>
              <a:rPr sz="2400" spc="-160" dirty="0">
                <a:latin typeface="Arial"/>
                <a:cs typeface="Arial"/>
              </a:rPr>
              <a:t>running </a:t>
            </a:r>
            <a:r>
              <a:rPr sz="2400" spc="-100" dirty="0">
                <a:latin typeface="Arial"/>
                <a:cs typeface="Arial"/>
              </a:rPr>
              <a:t>protocol </a:t>
            </a:r>
            <a:r>
              <a:rPr sz="2400" spc="-114" dirty="0">
                <a:latin typeface="Arial"/>
                <a:cs typeface="Arial"/>
              </a:rPr>
              <a:t>translation, </a:t>
            </a:r>
            <a:r>
              <a:rPr sz="2400" spc="-145" dirty="0">
                <a:latin typeface="Arial"/>
                <a:cs typeface="Arial"/>
              </a:rPr>
              <a:t>the </a:t>
            </a:r>
            <a:r>
              <a:rPr sz="2400" spc="-235" dirty="0">
                <a:latin typeface="Arial"/>
                <a:cs typeface="Arial"/>
              </a:rPr>
              <a:t>IoT </a:t>
            </a:r>
            <a:r>
              <a:rPr sz="2400" spc="-85" dirty="0">
                <a:latin typeface="Arial"/>
                <a:cs typeface="Arial"/>
              </a:rPr>
              <a:t>gateway </a:t>
            </a:r>
            <a:r>
              <a:rPr sz="2400" spc="-175" dirty="0">
                <a:latin typeface="Arial"/>
                <a:cs typeface="Arial"/>
              </a:rPr>
              <a:t>connected </a:t>
            </a:r>
            <a:r>
              <a:rPr sz="2400" spc="-80" dirty="0">
                <a:latin typeface="Arial"/>
                <a:cs typeface="Arial"/>
              </a:rPr>
              <a:t>to </a:t>
            </a:r>
            <a:r>
              <a:rPr sz="2400" spc="-145" dirty="0">
                <a:latin typeface="Arial"/>
                <a:cs typeface="Arial"/>
              </a:rPr>
              <a:t>the </a:t>
            </a:r>
            <a:r>
              <a:rPr sz="2400" spc="-140" dirty="0">
                <a:latin typeface="Arial"/>
                <a:cs typeface="Arial"/>
              </a:rPr>
              <a:t> </a:t>
            </a:r>
            <a:r>
              <a:rPr sz="2400" spc="-415" dirty="0">
                <a:latin typeface="Arial"/>
                <a:cs typeface="Arial"/>
              </a:rPr>
              <a:t>RTU</a:t>
            </a:r>
            <a:r>
              <a:rPr sz="2400" spc="-405" dirty="0">
                <a:latin typeface="Arial"/>
                <a:cs typeface="Arial"/>
              </a:rPr>
              <a:t>s</a:t>
            </a:r>
            <a:r>
              <a:rPr sz="2400" spc="215" dirty="0">
                <a:latin typeface="Arial"/>
                <a:cs typeface="Arial"/>
              </a:rPr>
              <a:t> </a:t>
            </a:r>
            <a:r>
              <a:rPr sz="2400" spc="-204" dirty="0">
                <a:latin typeface="Arial"/>
                <a:cs typeface="Arial"/>
              </a:rPr>
              <a:t>is</a:t>
            </a:r>
            <a:r>
              <a:rPr sz="2400" spc="210" dirty="0">
                <a:latin typeface="Arial"/>
                <a:cs typeface="Arial"/>
              </a:rPr>
              <a:t> </a:t>
            </a:r>
            <a:r>
              <a:rPr sz="2400" spc="-145" dirty="0">
                <a:latin typeface="Arial"/>
                <a:cs typeface="Arial"/>
              </a:rPr>
              <a:t>im</a:t>
            </a:r>
            <a:r>
              <a:rPr sz="2400" spc="-155" dirty="0">
                <a:latin typeface="Arial"/>
                <a:cs typeface="Arial"/>
              </a:rPr>
              <a:t>p</a:t>
            </a:r>
            <a:r>
              <a:rPr sz="2400" spc="-25" dirty="0">
                <a:latin typeface="Arial"/>
                <a:cs typeface="Arial"/>
              </a:rPr>
              <a:t>l</a:t>
            </a:r>
            <a:r>
              <a:rPr sz="2400" spc="-160" dirty="0">
                <a:latin typeface="Arial"/>
                <a:cs typeface="Arial"/>
              </a:rPr>
              <a:t>ementing</a:t>
            </a:r>
            <a:r>
              <a:rPr sz="2400" spc="210" dirty="0">
                <a:latin typeface="Arial"/>
                <a:cs typeface="Arial"/>
              </a:rPr>
              <a:t> </a:t>
            </a:r>
            <a:r>
              <a:rPr sz="2400" spc="-15" dirty="0">
                <a:latin typeface="Arial"/>
                <a:cs typeface="Arial"/>
              </a:rPr>
              <a:t>a</a:t>
            </a:r>
            <a:r>
              <a:rPr sz="2400" spc="215" dirty="0">
                <a:latin typeface="Arial"/>
                <a:cs typeface="Arial"/>
              </a:rPr>
              <a:t> </a:t>
            </a:r>
            <a:r>
              <a:rPr sz="2400" spc="-215" dirty="0">
                <a:latin typeface="Arial"/>
                <a:cs typeface="Arial"/>
              </a:rPr>
              <a:t>com</a:t>
            </a:r>
            <a:r>
              <a:rPr sz="2400" spc="-200" dirty="0">
                <a:latin typeface="Arial"/>
                <a:cs typeface="Arial"/>
              </a:rPr>
              <a:t>p</a:t>
            </a:r>
            <a:r>
              <a:rPr sz="2400" spc="-130" dirty="0">
                <a:latin typeface="Arial"/>
                <a:cs typeface="Arial"/>
              </a:rPr>
              <a:t>uti</a:t>
            </a:r>
            <a:r>
              <a:rPr sz="2400" spc="-200" dirty="0">
                <a:latin typeface="Arial"/>
                <a:cs typeface="Arial"/>
              </a:rPr>
              <a:t>n</a:t>
            </a:r>
            <a:r>
              <a:rPr sz="2400" spc="-15" dirty="0">
                <a:latin typeface="Arial"/>
                <a:cs typeface="Arial"/>
              </a:rPr>
              <a:t>g</a:t>
            </a:r>
            <a:r>
              <a:rPr sz="2400" spc="204" dirty="0">
                <a:latin typeface="Arial"/>
                <a:cs typeface="Arial"/>
              </a:rPr>
              <a:t> </a:t>
            </a:r>
            <a:r>
              <a:rPr sz="2400" spc="-55" dirty="0">
                <a:latin typeface="Arial"/>
                <a:cs typeface="Arial"/>
              </a:rPr>
              <a:t>f</a:t>
            </a:r>
            <a:r>
              <a:rPr sz="2400" spc="-95" dirty="0">
                <a:latin typeface="Arial"/>
                <a:cs typeface="Arial"/>
              </a:rPr>
              <a:t>u</a:t>
            </a:r>
            <a:r>
              <a:rPr sz="2400" spc="-295" dirty="0">
                <a:latin typeface="Arial"/>
                <a:cs typeface="Arial"/>
              </a:rPr>
              <a:t>n</a:t>
            </a:r>
            <a:r>
              <a:rPr sz="2400" spc="-265" dirty="0">
                <a:latin typeface="Arial"/>
                <a:cs typeface="Arial"/>
              </a:rPr>
              <a:t>c</a:t>
            </a:r>
            <a:r>
              <a:rPr sz="2400" spc="-114" dirty="0">
                <a:latin typeface="Arial"/>
                <a:cs typeface="Arial"/>
              </a:rPr>
              <a:t>tion</a:t>
            </a:r>
            <a:r>
              <a:rPr sz="2400" spc="195" dirty="0">
                <a:latin typeface="Arial"/>
                <a:cs typeface="Arial"/>
              </a:rPr>
              <a:t> </a:t>
            </a:r>
            <a:r>
              <a:rPr sz="2400" spc="-200" dirty="0">
                <a:latin typeface="Arial"/>
                <a:cs typeface="Arial"/>
              </a:rPr>
              <a:t>clo</a:t>
            </a:r>
            <a:r>
              <a:rPr sz="2400" spc="-229" dirty="0">
                <a:latin typeface="Arial"/>
                <a:cs typeface="Arial"/>
              </a:rPr>
              <a:t>s</a:t>
            </a:r>
            <a:r>
              <a:rPr sz="2400" spc="-135" dirty="0">
                <a:latin typeface="Arial"/>
                <a:cs typeface="Arial"/>
              </a:rPr>
              <a:t>e</a:t>
            </a:r>
            <a:r>
              <a:rPr sz="2400" spc="195" dirty="0">
                <a:latin typeface="Arial"/>
                <a:cs typeface="Arial"/>
              </a:rPr>
              <a:t> </a:t>
            </a:r>
            <a:r>
              <a:rPr sz="2400" spc="-60" dirty="0">
                <a:latin typeface="Arial"/>
                <a:cs typeface="Arial"/>
              </a:rPr>
              <a:t>t</a:t>
            </a:r>
            <a:r>
              <a:rPr sz="2400" spc="-105" dirty="0">
                <a:latin typeface="Arial"/>
                <a:cs typeface="Arial"/>
              </a:rPr>
              <a:t>o</a:t>
            </a:r>
            <a:r>
              <a:rPr sz="2400" spc="204" dirty="0">
                <a:latin typeface="Arial"/>
                <a:cs typeface="Arial"/>
              </a:rPr>
              <a:t> </a:t>
            </a:r>
            <a:r>
              <a:rPr sz="2400" spc="-150" dirty="0">
                <a:latin typeface="Arial"/>
                <a:cs typeface="Arial"/>
              </a:rPr>
              <a:t>th</a:t>
            </a:r>
            <a:r>
              <a:rPr sz="2400" spc="-135" dirty="0">
                <a:latin typeface="Arial"/>
                <a:cs typeface="Arial"/>
              </a:rPr>
              <a:t>e</a:t>
            </a:r>
            <a:r>
              <a:rPr sz="2400" spc="204" dirty="0">
                <a:latin typeface="Arial"/>
                <a:cs typeface="Arial"/>
              </a:rPr>
              <a:t> </a:t>
            </a:r>
            <a:r>
              <a:rPr sz="2400" spc="-130" dirty="0">
                <a:latin typeface="Arial"/>
                <a:cs typeface="Arial"/>
              </a:rPr>
              <a:t>e</a:t>
            </a:r>
            <a:r>
              <a:rPr sz="2400" spc="-15" dirty="0">
                <a:latin typeface="Arial"/>
                <a:cs typeface="Arial"/>
              </a:rPr>
              <a:t>d</a:t>
            </a:r>
            <a:r>
              <a:rPr sz="2400" spc="-60" dirty="0">
                <a:latin typeface="Arial"/>
                <a:cs typeface="Arial"/>
              </a:rPr>
              <a:t>g</a:t>
            </a:r>
            <a:r>
              <a:rPr sz="2400" spc="-135" dirty="0">
                <a:latin typeface="Arial"/>
                <a:cs typeface="Arial"/>
              </a:rPr>
              <a:t>e</a:t>
            </a:r>
            <a:r>
              <a:rPr sz="2400" spc="210" dirty="0">
                <a:latin typeface="Arial"/>
                <a:cs typeface="Arial"/>
              </a:rPr>
              <a:t> </a:t>
            </a:r>
            <a:r>
              <a:rPr sz="2400" spc="-5" dirty="0">
                <a:latin typeface="Arial"/>
                <a:cs typeface="Arial"/>
              </a:rPr>
              <a:t>of  </a:t>
            </a:r>
            <a:r>
              <a:rPr sz="2400" spc="-145" dirty="0">
                <a:latin typeface="Arial"/>
                <a:cs typeface="Arial"/>
              </a:rPr>
              <a:t>the </a:t>
            </a:r>
            <a:r>
              <a:rPr sz="2400" spc="-125" dirty="0">
                <a:latin typeface="Arial"/>
                <a:cs typeface="Arial"/>
              </a:rPr>
              <a:t>network. </a:t>
            </a:r>
            <a:r>
              <a:rPr sz="2400" spc="-85" dirty="0">
                <a:latin typeface="Arial"/>
                <a:cs typeface="Arial"/>
              </a:rPr>
              <a:t>Adding </a:t>
            </a:r>
            <a:r>
              <a:rPr sz="2400" spc="-160" dirty="0">
                <a:latin typeface="Arial"/>
                <a:cs typeface="Arial"/>
              </a:rPr>
              <a:t>computing </a:t>
            </a:r>
            <a:r>
              <a:rPr sz="2400" spc="-175" dirty="0">
                <a:latin typeface="Arial"/>
                <a:cs typeface="Arial"/>
              </a:rPr>
              <a:t>functions </a:t>
            </a:r>
            <a:r>
              <a:rPr sz="2400" spc="-190" dirty="0">
                <a:latin typeface="Arial"/>
                <a:cs typeface="Arial"/>
              </a:rPr>
              <a:t>close </a:t>
            </a:r>
            <a:r>
              <a:rPr sz="2400" spc="-80" dirty="0">
                <a:latin typeface="Arial"/>
                <a:cs typeface="Arial"/>
              </a:rPr>
              <a:t>to </a:t>
            </a:r>
            <a:r>
              <a:rPr sz="2400" spc="-145" dirty="0">
                <a:latin typeface="Arial"/>
                <a:cs typeface="Arial"/>
              </a:rPr>
              <a:t>the </a:t>
            </a:r>
            <a:r>
              <a:rPr sz="2400" spc="-90" dirty="0">
                <a:latin typeface="Arial"/>
                <a:cs typeface="Arial"/>
              </a:rPr>
              <a:t>edge </a:t>
            </a:r>
            <a:r>
              <a:rPr sz="2400" spc="-170" dirty="0">
                <a:latin typeface="Arial"/>
                <a:cs typeface="Arial"/>
              </a:rPr>
              <a:t>helps </a:t>
            </a:r>
            <a:r>
              <a:rPr sz="2400" spc="-165" dirty="0">
                <a:latin typeface="Arial"/>
                <a:cs typeface="Arial"/>
              </a:rPr>
              <a:t> </a:t>
            </a:r>
            <a:r>
              <a:rPr sz="2400" spc="-170" dirty="0">
                <a:latin typeface="Arial"/>
                <a:cs typeface="Arial"/>
              </a:rPr>
              <a:t>scale</a:t>
            </a:r>
            <a:r>
              <a:rPr sz="2400" spc="-5" dirty="0">
                <a:latin typeface="Arial"/>
                <a:cs typeface="Arial"/>
              </a:rPr>
              <a:t> </a:t>
            </a:r>
            <a:r>
              <a:rPr sz="2400" spc="-85" dirty="0">
                <a:latin typeface="Arial"/>
                <a:cs typeface="Arial"/>
              </a:rPr>
              <a:t>distributed</a:t>
            </a:r>
            <a:r>
              <a:rPr sz="2400" spc="-20" dirty="0">
                <a:latin typeface="Arial"/>
                <a:cs typeface="Arial"/>
              </a:rPr>
              <a:t> </a:t>
            </a:r>
            <a:r>
              <a:rPr sz="2400" spc="-120" dirty="0">
                <a:latin typeface="Arial"/>
                <a:cs typeface="Arial"/>
              </a:rPr>
              <a:t>intelligence</a:t>
            </a:r>
            <a:r>
              <a:rPr sz="2400" spc="-5" dirty="0">
                <a:latin typeface="Arial"/>
                <a:cs typeface="Arial"/>
              </a:rPr>
              <a:t> </a:t>
            </a:r>
            <a:r>
              <a:rPr sz="2400" spc="-150" dirty="0">
                <a:latin typeface="Arial"/>
                <a:cs typeface="Arial"/>
              </a:rPr>
              <a:t>in</a:t>
            </a:r>
            <a:r>
              <a:rPr sz="2400" spc="-5" dirty="0">
                <a:latin typeface="Arial"/>
                <a:cs typeface="Arial"/>
              </a:rPr>
              <a:t> </a:t>
            </a:r>
            <a:r>
              <a:rPr sz="2400" spc="-235" dirty="0">
                <a:latin typeface="Arial"/>
                <a:cs typeface="Arial"/>
              </a:rPr>
              <a:t>IoT</a:t>
            </a:r>
            <a:r>
              <a:rPr sz="2400" spc="-15" dirty="0">
                <a:latin typeface="Arial"/>
                <a:cs typeface="Arial"/>
              </a:rPr>
              <a:t> </a:t>
            </a:r>
            <a:r>
              <a:rPr sz="2400" spc="-160" dirty="0">
                <a:latin typeface="Arial"/>
                <a:cs typeface="Arial"/>
              </a:rPr>
              <a:t>networks.</a:t>
            </a:r>
            <a:endParaRPr sz="2400">
              <a:latin typeface="Arial"/>
              <a:cs typeface="Arial"/>
            </a:endParaRPr>
          </a:p>
        </p:txBody>
      </p:sp>
      <p:sp>
        <p:nvSpPr>
          <p:cNvPr id="4" name="object 4"/>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102</a:t>
            </a:r>
            <a:endParaRPr sz="1400">
              <a:latin typeface="Arial"/>
              <a:cs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037195" cy="1122680"/>
          </a:xfrm>
          <a:prstGeom prst="rect">
            <a:avLst/>
          </a:prstGeom>
        </p:spPr>
        <p:txBody>
          <a:bodyPr vert="horz" wrap="square" lIns="0" tIns="12700" rIns="0" bIns="0" rtlCol="0">
            <a:spAutoFit/>
          </a:bodyPr>
          <a:lstStyle/>
          <a:p>
            <a:pPr marL="1270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470" dirty="0"/>
              <a:t>s</a:t>
            </a:r>
          </a:p>
          <a:p>
            <a:pPr marL="12700">
              <a:lnSpc>
                <a:spcPct val="100000"/>
              </a:lnSpc>
            </a:pPr>
            <a:r>
              <a:rPr spc="-480" dirty="0"/>
              <a:t>SCADA</a:t>
            </a:r>
            <a:r>
              <a:rPr spc="-250" dirty="0"/>
              <a:t> </a:t>
            </a:r>
            <a:r>
              <a:rPr spc="-75" dirty="0"/>
              <a:t>-</a:t>
            </a:r>
            <a:r>
              <a:rPr spc="-240" dirty="0"/>
              <a:t> </a:t>
            </a:r>
            <a:r>
              <a:rPr sz="3200" spc="-434" dirty="0"/>
              <a:t>SCADA</a:t>
            </a:r>
            <a:r>
              <a:rPr sz="3200" spc="-265" dirty="0"/>
              <a:t> </a:t>
            </a:r>
            <a:r>
              <a:rPr sz="3200" spc="-345" dirty="0"/>
              <a:t>Transport</a:t>
            </a:r>
            <a:r>
              <a:rPr sz="3200" spc="-265" dirty="0"/>
              <a:t> </a:t>
            </a:r>
            <a:r>
              <a:rPr sz="3200" spc="-315" dirty="0"/>
              <a:t>over</a:t>
            </a:r>
            <a:r>
              <a:rPr sz="3200" spc="-250" dirty="0"/>
              <a:t> </a:t>
            </a:r>
            <a:r>
              <a:rPr sz="3200" spc="-500" dirty="0"/>
              <a:t>LLNs</a:t>
            </a:r>
            <a:r>
              <a:rPr sz="3200" spc="-275" dirty="0"/>
              <a:t> </a:t>
            </a:r>
            <a:r>
              <a:rPr sz="3200" spc="-204" dirty="0"/>
              <a:t>with</a:t>
            </a:r>
            <a:r>
              <a:rPr sz="3200" spc="-229" dirty="0"/>
              <a:t> </a:t>
            </a:r>
            <a:r>
              <a:rPr sz="3200" spc="-310" dirty="0"/>
              <a:t>MAP-T</a:t>
            </a:r>
            <a:endParaRPr sz="3200"/>
          </a:p>
        </p:txBody>
      </p:sp>
      <p:sp>
        <p:nvSpPr>
          <p:cNvPr id="3" name="object 3"/>
          <p:cNvSpPr txBox="1"/>
          <p:nvPr/>
        </p:nvSpPr>
        <p:spPr>
          <a:xfrm>
            <a:off x="535940" y="1616709"/>
            <a:ext cx="8073390" cy="2733040"/>
          </a:xfrm>
          <a:prstGeom prst="rect">
            <a:avLst/>
          </a:prstGeom>
        </p:spPr>
        <p:txBody>
          <a:bodyPr vert="horz" wrap="square" lIns="0" tIns="12700" rIns="0" bIns="0" rtlCol="0">
            <a:spAutoFit/>
          </a:bodyPr>
          <a:lstStyle/>
          <a:p>
            <a:pPr marL="194945" marR="15875" indent="-182880" algn="just">
              <a:lnSpc>
                <a:spcPct val="100000"/>
              </a:lnSpc>
              <a:spcBef>
                <a:spcPts val="100"/>
              </a:spcBef>
              <a:buClr>
                <a:srgbClr val="93B6D2"/>
              </a:buClr>
              <a:buSzPct val="85416"/>
              <a:buChar char="•"/>
              <a:tabLst>
                <a:tab pos="195580" algn="l"/>
              </a:tabLst>
            </a:pPr>
            <a:r>
              <a:rPr sz="2400" spc="-235" dirty="0">
                <a:latin typeface="Arial"/>
                <a:cs typeface="Arial"/>
              </a:rPr>
              <a:t>Due</a:t>
            </a:r>
            <a:r>
              <a:rPr sz="2400" spc="-229" dirty="0">
                <a:latin typeface="Arial"/>
                <a:cs typeface="Arial"/>
              </a:rPr>
              <a:t> </a:t>
            </a:r>
            <a:r>
              <a:rPr sz="2400" spc="-80" dirty="0">
                <a:latin typeface="Arial"/>
                <a:cs typeface="Arial"/>
              </a:rPr>
              <a:t>to</a:t>
            </a:r>
            <a:r>
              <a:rPr sz="2400" spc="-75" dirty="0">
                <a:latin typeface="Arial"/>
                <a:cs typeface="Arial"/>
              </a:rPr>
              <a:t> </a:t>
            </a:r>
            <a:r>
              <a:rPr sz="2400" spc="-145" dirty="0">
                <a:latin typeface="Arial"/>
                <a:cs typeface="Arial"/>
              </a:rPr>
              <a:t>the</a:t>
            </a:r>
            <a:r>
              <a:rPr sz="2400" spc="-140" dirty="0">
                <a:latin typeface="Arial"/>
                <a:cs typeface="Arial"/>
              </a:rPr>
              <a:t> </a:t>
            </a:r>
            <a:r>
              <a:rPr sz="2400" spc="-145" dirty="0">
                <a:latin typeface="Arial"/>
                <a:cs typeface="Arial"/>
              </a:rPr>
              <a:t>constrained</a:t>
            </a:r>
            <a:r>
              <a:rPr sz="2400" spc="-140" dirty="0">
                <a:latin typeface="Arial"/>
                <a:cs typeface="Arial"/>
              </a:rPr>
              <a:t> </a:t>
            </a:r>
            <a:r>
              <a:rPr sz="2400" spc="-125" dirty="0">
                <a:latin typeface="Arial"/>
                <a:cs typeface="Arial"/>
              </a:rPr>
              <a:t>nature</a:t>
            </a:r>
            <a:r>
              <a:rPr sz="2400" spc="-120" dirty="0">
                <a:latin typeface="Arial"/>
                <a:cs typeface="Arial"/>
              </a:rPr>
              <a:t> </a:t>
            </a:r>
            <a:r>
              <a:rPr sz="2400" spc="-5" dirty="0">
                <a:latin typeface="Arial"/>
                <a:cs typeface="Arial"/>
              </a:rPr>
              <a:t>of </a:t>
            </a:r>
            <a:r>
              <a:rPr sz="2400" spc="-315" dirty="0">
                <a:latin typeface="Arial"/>
                <a:cs typeface="Arial"/>
              </a:rPr>
              <a:t>LLNs,</a:t>
            </a:r>
            <a:r>
              <a:rPr sz="2400" spc="-310" dirty="0">
                <a:latin typeface="Arial"/>
                <a:cs typeface="Arial"/>
              </a:rPr>
              <a:t> </a:t>
            </a:r>
            <a:r>
              <a:rPr sz="2400" spc="-145" dirty="0">
                <a:latin typeface="Arial"/>
                <a:cs typeface="Arial"/>
              </a:rPr>
              <a:t>the</a:t>
            </a:r>
            <a:r>
              <a:rPr sz="2400" spc="-140" dirty="0">
                <a:latin typeface="Arial"/>
                <a:cs typeface="Arial"/>
              </a:rPr>
              <a:t> </a:t>
            </a:r>
            <a:r>
              <a:rPr sz="2400" spc="-135" dirty="0">
                <a:latin typeface="Arial"/>
                <a:cs typeface="Arial"/>
              </a:rPr>
              <a:t>implementation</a:t>
            </a:r>
            <a:r>
              <a:rPr sz="2400" spc="-130" dirty="0">
                <a:latin typeface="Arial"/>
                <a:cs typeface="Arial"/>
              </a:rPr>
              <a:t> </a:t>
            </a:r>
            <a:r>
              <a:rPr sz="2400" spc="-5" dirty="0">
                <a:latin typeface="Arial"/>
                <a:cs typeface="Arial"/>
              </a:rPr>
              <a:t>of </a:t>
            </a:r>
            <a:r>
              <a:rPr sz="2400" dirty="0">
                <a:latin typeface="Arial"/>
                <a:cs typeface="Arial"/>
              </a:rPr>
              <a:t> </a:t>
            </a:r>
            <a:r>
              <a:rPr sz="2400" spc="-110" dirty="0">
                <a:latin typeface="Arial"/>
                <a:cs typeface="Arial"/>
              </a:rPr>
              <a:t>industrial</a:t>
            </a:r>
            <a:r>
              <a:rPr sz="2400" spc="-10" dirty="0">
                <a:latin typeface="Arial"/>
                <a:cs typeface="Arial"/>
              </a:rPr>
              <a:t> </a:t>
            </a:r>
            <a:r>
              <a:rPr sz="2400" spc="-130" dirty="0">
                <a:latin typeface="Arial"/>
                <a:cs typeface="Arial"/>
              </a:rPr>
              <a:t>protocols</a:t>
            </a:r>
            <a:r>
              <a:rPr sz="2400" spc="5" dirty="0">
                <a:latin typeface="Arial"/>
                <a:cs typeface="Arial"/>
              </a:rPr>
              <a:t> </a:t>
            </a:r>
            <a:r>
              <a:rPr sz="2400" spc="-190" dirty="0">
                <a:latin typeface="Arial"/>
                <a:cs typeface="Arial"/>
              </a:rPr>
              <a:t>should</a:t>
            </a:r>
            <a:r>
              <a:rPr sz="2400" spc="-15" dirty="0">
                <a:latin typeface="Arial"/>
                <a:cs typeface="Arial"/>
              </a:rPr>
              <a:t> </a:t>
            </a:r>
            <a:r>
              <a:rPr sz="2400" spc="-20" dirty="0">
                <a:latin typeface="Arial"/>
                <a:cs typeface="Arial"/>
              </a:rPr>
              <a:t>at</a:t>
            </a:r>
            <a:r>
              <a:rPr sz="2400" spc="5" dirty="0">
                <a:latin typeface="Arial"/>
                <a:cs typeface="Arial"/>
              </a:rPr>
              <a:t> </a:t>
            </a:r>
            <a:r>
              <a:rPr sz="2400" spc="-15" dirty="0">
                <a:latin typeface="Arial"/>
                <a:cs typeface="Arial"/>
              </a:rPr>
              <a:t>a </a:t>
            </a:r>
            <a:r>
              <a:rPr sz="2400" spc="-250" dirty="0">
                <a:latin typeface="Arial"/>
                <a:cs typeface="Arial"/>
              </a:rPr>
              <a:t>minimum</a:t>
            </a:r>
            <a:r>
              <a:rPr sz="2400" dirty="0">
                <a:latin typeface="Arial"/>
                <a:cs typeface="Arial"/>
              </a:rPr>
              <a:t> </a:t>
            </a:r>
            <a:r>
              <a:rPr sz="2400" spc="-80" dirty="0">
                <a:latin typeface="Arial"/>
                <a:cs typeface="Arial"/>
              </a:rPr>
              <a:t>be</a:t>
            </a:r>
            <a:r>
              <a:rPr sz="2400" spc="10" dirty="0">
                <a:latin typeface="Arial"/>
                <a:cs typeface="Arial"/>
              </a:rPr>
              <a:t> </a:t>
            </a:r>
            <a:r>
              <a:rPr sz="2400" spc="-145" dirty="0">
                <a:latin typeface="Arial"/>
                <a:cs typeface="Arial"/>
              </a:rPr>
              <a:t>done</a:t>
            </a:r>
            <a:r>
              <a:rPr sz="2400" spc="-5" dirty="0">
                <a:latin typeface="Arial"/>
                <a:cs typeface="Arial"/>
              </a:rPr>
              <a:t> </a:t>
            </a:r>
            <a:r>
              <a:rPr sz="2400" spc="-120" dirty="0">
                <a:latin typeface="Arial"/>
                <a:cs typeface="Arial"/>
              </a:rPr>
              <a:t>over</a:t>
            </a:r>
            <a:r>
              <a:rPr sz="2400" spc="-15" dirty="0">
                <a:latin typeface="Arial"/>
                <a:cs typeface="Arial"/>
              </a:rPr>
              <a:t> </a:t>
            </a:r>
            <a:r>
              <a:rPr sz="2400" spc="-360" dirty="0">
                <a:latin typeface="Arial"/>
                <a:cs typeface="Arial"/>
              </a:rPr>
              <a:t>UDP.</a:t>
            </a:r>
            <a:endParaRPr sz="2400">
              <a:latin typeface="Arial"/>
              <a:cs typeface="Arial"/>
            </a:endParaRPr>
          </a:p>
          <a:p>
            <a:pPr marL="194945" marR="5080" indent="-182880" algn="just">
              <a:lnSpc>
                <a:spcPct val="100000"/>
              </a:lnSpc>
              <a:spcBef>
                <a:spcPts val="580"/>
              </a:spcBef>
              <a:buClr>
                <a:srgbClr val="93B6D2"/>
              </a:buClr>
              <a:buSzPct val="85416"/>
              <a:buChar char="•"/>
              <a:tabLst>
                <a:tab pos="195580" algn="l"/>
              </a:tabLst>
            </a:pPr>
            <a:r>
              <a:rPr sz="2400" spc="-280" dirty="0">
                <a:latin typeface="Arial"/>
                <a:cs typeface="Arial"/>
              </a:rPr>
              <a:t>This </a:t>
            </a:r>
            <a:r>
              <a:rPr sz="2400" spc="-150" dirty="0">
                <a:latin typeface="Arial"/>
                <a:cs typeface="Arial"/>
              </a:rPr>
              <a:t>in </a:t>
            </a:r>
            <a:r>
              <a:rPr sz="2400" spc="-135" dirty="0">
                <a:latin typeface="Arial"/>
                <a:cs typeface="Arial"/>
              </a:rPr>
              <a:t>turn </a:t>
            </a:r>
            <a:r>
              <a:rPr sz="2400" spc="-125" dirty="0">
                <a:latin typeface="Arial"/>
                <a:cs typeface="Arial"/>
              </a:rPr>
              <a:t>requires </a:t>
            </a:r>
            <a:r>
              <a:rPr sz="2400" spc="-90" dirty="0">
                <a:latin typeface="Arial"/>
                <a:cs typeface="Arial"/>
              </a:rPr>
              <a:t>that </a:t>
            </a:r>
            <a:r>
              <a:rPr sz="2400" spc="-114" dirty="0">
                <a:latin typeface="Arial"/>
                <a:cs typeface="Arial"/>
              </a:rPr>
              <a:t>both </a:t>
            </a:r>
            <a:r>
              <a:rPr sz="2400" spc="-145" dirty="0">
                <a:latin typeface="Arial"/>
                <a:cs typeface="Arial"/>
              </a:rPr>
              <a:t>the </a:t>
            </a:r>
            <a:r>
              <a:rPr sz="2400" spc="-75" dirty="0">
                <a:latin typeface="Arial"/>
                <a:cs typeface="Arial"/>
              </a:rPr>
              <a:t>application </a:t>
            </a:r>
            <a:r>
              <a:rPr sz="2400" spc="-170" dirty="0">
                <a:latin typeface="Arial"/>
                <a:cs typeface="Arial"/>
              </a:rPr>
              <a:t>servers </a:t>
            </a:r>
            <a:r>
              <a:rPr sz="2400" spc="-110" dirty="0">
                <a:latin typeface="Arial"/>
                <a:cs typeface="Arial"/>
              </a:rPr>
              <a:t>and </a:t>
            </a:r>
            <a:r>
              <a:rPr sz="2400" spc="-160" dirty="0">
                <a:latin typeface="Arial"/>
                <a:cs typeface="Arial"/>
              </a:rPr>
              <a:t>devices </a:t>
            </a:r>
            <a:r>
              <a:rPr sz="2400" spc="-155" dirty="0">
                <a:latin typeface="Arial"/>
                <a:cs typeface="Arial"/>
              </a:rPr>
              <a:t> </a:t>
            </a:r>
            <a:r>
              <a:rPr sz="2400" spc="-120" dirty="0">
                <a:latin typeface="Arial"/>
                <a:cs typeface="Arial"/>
              </a:rPr>
              <a:t>support</a:t>
            </a:r>
            <a:r>
              <a:rPr sz="2400" spc="-10" dirty="0">
                <a:latin typeface="Arial"/>
                <a:cs typeface="Arial"/>
              </a:rPr>
              <a:t> </a:t>
            </a:r>
            <a:r>
              <a:rPr sz="2400" spc="-105" dirty="0">
                <a:latin typeface="Arial"/>
                <a:cs typeface="Arial"/>
              </a:rPr>
              <a:t>and</a:t>
            </a:r>
            <a:r>
              <a:rPr sz="2400" dirty="0">
                <a:latin typeface="Arial"/>
                <a:cs typeface="Arial"/>
              </a:rPr>
              <a:t> </a:t>
            </a:r>
            <a:r>
              <a:rPr sz="2400" spc="-160" dirty="0">
                <a:latin typeface="Arial"/>
                <a:cs typeface="Arial"/>
              </a:rPr>
              <a:t>implement</a:t>
            </a:r>
            <a:r>
              <a:rPr sz="2400" dirty="0">
                <a:latin typeface="Arial"/>
                <a:cs typeface="Arial"/>
              </a:rPr>
              <a:t> </a:t>
            </a:r>
            <a:r>
              <a:rPr sz="2400" spc="-360" dirty="0">
                <a:latin typeface="Arial"/>
                <a:cs typeface="Arial"/>
              </a:rPr>
              <a:t>UDP.</a:t>
            </a:r>
            <a:endParaRPr sz="2400">
              <a:latin typeface="Arial"/>
              <a:cs typeface="Arial"/>
            </a:endParaRPr>
          </a:p>
          <a:p>
            <a:pPr marL="194945" marR="6985" indent="-182880" algn="just">
              <a:lnSpc>
                <a:spcPct val="100000"/>
              </a:lnSpc>
              <a:spcBef>
                <a:spcPts val="575"/>
              </a:spcBef>
              <a:buClr>
                <a:srgbClr val="93B6D2"/>
              </a:buClr>
              <a:buSzPct val="85416"/>
              <a:buChar char="•"/>
              <a:tabLst>
                <a:tab pos="195580" algn="l"/>
              </a:tabLst>
            </a:pPr>
            <a:r>
              <a:rPr sz="2400" spc="-145" dirty="0">
                <a:latin typeface="Arial"/>
                <a:cs typeface="Arial"/>
              </a:rPr>
              <a:t>When</a:t>
            </a:r>
            <a:r>
              <a:rPr sz="2400" spc="-140" dirty="0">
                <a:latin typeface="Arial"/>
                <a:cs typeface="Arial"/>
              </a:rPr>
              <a:t> </a:t>
            </a:r>
            <a:r>
              <a:rPr sz="2400" spc="-70" dirty="0">
                <a:latin typeface="Arial"/>
                <a:cs typeface="Arial"/>
              </a:rPr>
              <a:t>deployed</a:t>
            </a:r>
            <a:r>
              <a:rPr sz="2400" spc="-65" dirty="0">
                <a:latin typeface="Arial"/>
                <a:cs typeface="Arial"/>
              </a:rPr>
              <a:t> </a:t>
            </a:r>
            <a:r>
              <a:rPr sz="2400" spc="-114" dirty="0">
                <a:latin typeface="Arial"/>
                <a:cs typeface="Arial"/>
              </a:rPr>
              <a:t>over</a:t>
            </a:r>
            <a:r>
              <a:rPr sz="2400" spc="-110" dirty="0">
                <a:latin typeface="Arial"/>
                <a:cs typeface="Arial"/>
              </a:rPr>
              <a:t> </a:t>
            </a:r>
            <a:r>
              <a:rPr sz="2400" spc="-320" dirty="0">
                <a:latin typeface="Arial"/>
                <a:cs typeface="Arial"/>
              </a:rPr>
              <a:t>LLN</a:t>
            </a:r>
            <a:r>
              <a:rPr sz="2400" spc="30" dirty="0">
                <a:latin typeface="Arial"/>
                <a:cs typeface="Arial"/>
              </a:rPr>
              <a:t> </a:t>
            </a:r>
            <a:r>
              <a:rPr sz="2400" spc="-180" dirty="0">
                <a:latin typeface="Arial"/>
                <a:cs typeface="Arial"/>
              </a:rPr>
              <a:t>subnetworks</a:t>
            </a:r>
            <a:r>
              <a:rPr sz="2400" spc="-175" dirty="0">
                <a:latin typeface="Arial"/>
                <a:cs typeface="Arial"/>
              </a:rPr>
              <a:t> </a:t>
            </a:r>
            <a:r>
              <a:rPr sz="2400" spc="-85" dirty="0">
                <a:latin typeface="Arial"/>
                <a:cs typeface="Arial"/>
              </a:rPr>
              <a:t>that</a:t>
            </a:r>
            <a:r>
              <a:rPr sz="2400" spc="-80" dirty="0">
                <a:latin typeface="Arial"/>
                <a:cs typeface="Arial"/>
              </a:rPr>
              <a:t> </a:t>
            </a:r>
            <a:r>
              <a:rPr sz="2400" spc="-50" dirty="0">
                <a:latin typeface="Arial"/>
                <a:cs typeface="Arial"/>
              </a:rPr>
              <a:t>are</a:t>
            </a:r>
            <a:r>
              <a:rPr sz="2400" spc="-45" dirty="0">
                <a:latin typeface="Arial"/>
                <a:cs typeface="Arial"/>
              </a:rPr>
              <a:t> </a:t>
            </a:r>
            <a:r>
              <a:rPr sz="2400" spc="-180" dirty="0">
                <a:latin typeface="Arial"/>
                <a:cs typeface="Arial"/>
              </a:rPr>
              <a:t>IPv6</a:t>
            </a:r>
            <a:r>
              <a:rPr sz="2400" spc="-175" dirty="0">
                <a:latin typeface="Arial"/>
                <a:cs typeface="Arial"/>
              </a:rPr>
              <a:t> </a:t>
            </a:r>
            <a:r>
              <a:rPr sz="2400" spc="-150" dirty="0">
                <a:latin typeface="Arial"/>
                <a:cs typeface="Arial"/>
              </a:rPr>
              <a:t>only,</a:t>
            </a:r>
            <a:r>
              <a:rPr sz="2400" spc="-145" dirty="0">
                <a:latin typeface="Arial"/>
                <a:cs typeface="Arial"/>
              </a:rPr>
              <a:t> </a:t>
            </a:r>
            <a:r>
              <a:rPr sz="2400" spc="-15" dirty="0">
                <a:latin typeface="Arial"/>
                <a:cs typeface="Arial"/>
              </a:rPr>
              <a:t>a </a:t>
            </a:r>
            <a:r>
              <a:rPr sz="2400" spc="-10" dirty="0">
                <a:latin typeface="Arial"/>
                <a:cs typeface="Arial"/>
              </a:rPr>
              <a:t> </a:t>
            </a:r>
            <a:r>
              <a:rPr sz="2400" spc="-120" dirty="0">
                <a:latin typeface="Arial"/>
                <a:cs typeface="Arial"/>
              </a:rPr>
              <a:t>transition </a:t>
            </a:r>
            <a:r>
              <a:rPr sz="2400" spc="-229" dirty="0">
                <a:latin typeface="Arial"/>
                <a:cs typeface="Arial"/>
              </a:rPr>
              <a:t>mechanism, </a:t>
            </a:r>
            <a:r>
              <a:rPr sz="2400" spc="-295" dirty="0">
                <a:latin typeface="Arial"/>
                <a:cs typeface="Arial"/>
              </a:rPr>
              <a:t>such</a:t>
            </a:r>
            <a:r>
              <a:rPr sz="2400" spc="-290" dirty="0">
                <a:latin typeface="Arial"/>
                <a:cs typeface="Arial"/>
              </a:rPr>
              <a:t> </a:t>
            </a:r>
            <a:r>
              <a:rPr sz="2400" spc="-210" dirty="0">
                <a:latin typeface="Arial"/>
                <a:cs typeface="Arial"/>
              </a:rPr>
              <a:t>as </a:t>
            </a:r>
            <a:r>
              <a:rPr sz="2400" b="1" spc="-180" dirty="0">
                <a:latin typeface="Arial"/>
                <a:cs typeface="Arial"/>
              </a:rPr>
              <a:t>MAP-T </a:t>
            </a:r>
            <a:r>
              <a:rPr sz="2400" b="1" spc="-130" dirty="0">
                <a:latin typeface="Arial"/>
                <a:cs typeface="Arial"/>
              </a:rPr>
              <a:t>(Mapping </a:t>
            </a:r>
            <a:r>
              <a:rPr sz="2400" b="1" spc="-125" dirty="0">
                <a:latin typeface="Arial"/>
                <a:cs typeface="Arial"/>
              </a:rPr>
              <a:t>of </a:t>
            </a:r>
            <a:r>
              <a:rPr sz="2400" b="1" spc="-204" dirty="0">
                <a:latin typeface="Arial"/>
                <a:cs typeface="Arial"/>
              </a:rPr>
              <a:t>Address </a:t>
            </a:r>
            <a:r>
              <a:rPr sz="2400" b="1" spc="-155" dirty="0">
                <a:latin typeface="Arial"/>
                <a:cs typeface="Arial"/>
              </a:rPr>
              <a:t>and </a:t>
            </a:r>
            <a:r>
              <a:rPr sz="2400" b="1" spc="-150" dirty="0">
                <a:latin typeface="Arial"/>
                <a:cs typeface="Arial"/>
              </a:rPr>
              <a:t> </a:t>
            </a:r>
            <a:r>
              <a:rPr sz="2400" b="1" spc="-480" dirty="0">
                <a:latin typeface="Arial"/>
                <a:cs typeface="Arial"/>
              </a:rPr>
              <a:t>P</a:t>
            </a:r>
            <a:r>
              <a:rPr sz="2400" b="1" spc="-229" dirty="0">
                <a:latin typeface="Arial"/>
                <a:cs typeface="Arial"/>
              </a:rPr>
              <a:t>o</a:t>
            </a:r>
            <a:r>
              <a:rPr sz="2400" b="1" spc="-30" dirty="0">
                <a:latin typeface="Arial"/>
                <a:cs typeface="Arial"/>
              </a:rPr>
              <a:t>r</a:t>
            </a:r>
            <a:r>
              <a:rPr sz="2400" b="1" spc="-180" dirty="0">
                <a:latin typeface="Arial"/>
                <a:cs typeface="Arial"/>
              </a:rPr>
              <a:t>t</a:t>
            </a:r>
            <a:r>
              <a:rPr sz="2400" b="1" spc="-30" dirty="0">
                <a:latin typeface="Arial"/>
                <a:cs typeface="Arial"/>
              </a:rPr>
              <a:t> </a:t>
            </a:r>
            <a:r>
              <a:rPr sz="2400" b="1" spc="-265" dirty="0">
                <a:latin typeface="Arial"/>
                <a:cs typeface="Arial"/>
              </a:rPr>
              <a:t>u</a:t>
            </a:r>
            <a:r>
              <a:rPr sz="2400" b="1" spc="-250" dirty="0">
                <a:latin typeface="Arial"/>
                <a:cs typeface="Arial"/>
              </a:rPr>
              <a:t>s</a:t>
            </a:r>
            <a:r>
              <a:rPr sz="2400" b="1" spc="-145" dirty="0">
                <a:latin typeface="Arial"/>
                <a:cs typeface="Arial"/>
              </a:rPr>
              <a:t>ing</a:t>
            </a:r>
            <a:r>
              <a:rPr sz="2400" b="1" spc="-10" dirty="0">
                <a:latin typeface="Arial"/>
                <a:cs typeface="Arial"/>
              </a:rPr>
              <a:t> </a:t>
            </a:r>
            <a:r>
              <a:rPr sz="2400" b="1" spc="-370" dirty="0">
                <a:latin typeface="Arial"/>
                <a:cs typeface="Arial"/>
              </a:rPr>
              <a:t>T</a:t>
            </a:r>
            <a:r>
              <a:rPr sz="2400" b="1" spc="-160" dirty="0">
                <a:latin typeface="Arial"/>
                <a:cs typeface="Arial"/>
              </a:rPr>
              <a:t>r</a:t>
            </a:r>
            <a:r>
              <a:rPr sz="2400" b="1" spc="-135" dirty="0">
                <a:latin typeface="Arial"/>
                <a:cs typeface="Arial"/>
              </a:rPr>
              <a:t>ansl</a:t>
            </a:r>
            <a:r>
              <a:rPr sz="2400" b="1" spc="-105" dirty="0">
                <a:latin typeface="Arial"/>
                <a:cs typeface="Arial"/>
              </a:rPr>
              <a:t>a</a:t>
            </a:r>
            <a:r>
              <a:rPr sz="2400" b="1" spc="-120" dirty="0">
                <a:latin typeface="Arial"/>
                <a:cs typeface="Arial"/>
              </a:rPr>
              <a:t>tion),</a:t>
            </a:r>
            <a:r>
              <a:rPr sz="2400" b="1" spc="-25" dirty="0">
                <a:latin typeface="Arial"/>
                <a:cs typeface="Arial"/>
              </a:rPr>
              <a:t> </a:t>
            </a:r>
            <a:r>
              <a:rPr sz="2400" spc="-195" dirty="0">
                <a:latin typeface="Arial"/>
                <a:cs typeface="Arial"/>
              </a:rPr>
              <a:t>needs</a:t>
            </a:r>
            <a:r>
              <a:rPr sz="2400" spc="-5" dirty="0">
                <a:latin typeface="Arial"/>
                <a:cs typeface="Arial"/>
              </a:rPr>
              <a:t> </a:t>
            </a:r>
            <a:r>
              <a:rPr sz="2400" spc="-60" dirty="0">
                <a:latin typeface="Arial"/>
                <a:cs typeface="Arial"/>
              </a:rPr>
              <a:t>t</a:t>
            </a:r>
            <a:r>
              <a:rPr sz="2400" spc="-105" dirty="0">
                <a:latin typeface="Arial"/>
                <a:cs typeface="Arial"/>
              </a:rPr>
              <a:t>o</a:t>
            </a:r>
            <a:r>
              <a:rPr sz="2400" spc="5" dirty="0">
                <a:latin typeface="Arial"/>
                <a:cs typeface="Arial"/>
              </a:rPr>
              <a:t> </a:t>
            </a:r>
            <a:r>
              <a:rPr sz="2400" spc="-80" dirty="0">
                <a:latin typeface="Arial"/>
                <a:cs typeface="Arial"/>
              </a:rPr>
              <a:t>b</a:t>
            </a:r>
            <a:r>
              <a:rPr sz="2400" spc="-75" dirty="0">
                <a:latin typeface="Arial"/>
                <a:cs typeface="Arial"/>
              </a:rPr>
              <a:t>e</a:t>
            </a:r>
            <a:r>
              <a:rPr sz="2400" spc="-5" dirty="0">
                <a:latin typeface="Arial"/>
                <a:cs typeface="Arial"/>
              </a:rPr>
              <a:t> </a:t>
            </a:r>
            <a:r>
              <a:rPr sz="2400" spc="-145" dirty="0">
                <a:latin typeface="Arial"/>
                <a:cs typeface="Arial"/>
              </a:rPr>
              <a:t>im</a:t>
            </a:r>
            <a:r>
              <a:rPr sz="2400" spc="-155" dirty="0">
                <a:latin typeface="Arial"/>
                <a:cs typeface="Arial"/>
              </a:rPr>
              <a:t>p</a:t>
            </a:r>
            <a:r>
              <a:rPr sz="2400" spc="-145" dirty="0">
                <a:latin typeface="Arial"/>
                <a:cs typeface="Arial"/>
              </a:rPr>
              <a:t>lemente</a:t>
            </a:r>
            <a:r>
              <a:rPr sz="2400" spc="-155" dirty="0">
                <a:latin typeface="Arial"/>
                <a:cs typeface="Arial"/>
              </a:rPr>
              <a:t>d</a:t>
            </a:r>
            <a:r>
              <a:rPr sz="2400" spc="-145" dirty="0">
                <a:latin typeface="Arial"/>
                <a:cs typeface="Arial"/>
              </a:rPr>
              <a:t>.</a:t>
            </a:r>
            <a:endParaRPr sz="2400">
              <a:latin typeface="Arial"/>
              <a:cs typeface="Arial"/>
            </a:endParaRPr>
          </a:p>
        </p:txBody>
      </p:sp>
      <p:sp>
        <p:nvSpPr>
          <p:cNvPr id="4" name="object 4"/>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103</a:t>
            </a:r>
            <a:endParaRPr sz="1400">
              <a:latin typeface="Arial"/>
              <a:cs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037195" cy="1122680"/>
          </a:xfrm>
          <a:prstGeom prst="rect">
            <a:avLst/>
          </a:prstGeom>
        </p:spPr>
        <p:txBody>
          <a:bodyPr vert="horz" wrap="square" lIns="0" tIns="12700" rIns="0" bIns="0" rtlCol="0">
            <a:spAutoFit/>
          </a:bodyPr>
          <a:lstStyle/>
          <a:p>
            <a:pPr marL="1270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470" dirty="0"/>
              <a:t>s</a:t>
            </a:r>
          </a:p>
          <a:p>
            <a:pPr marL="12700">
              <a:lnSpc>
                <a:spcPct val="100000"/>
              </a:lnSpc>
            </a:pPr>
            <a:r>
              <a:rPr spc="-480" dirty="0"/>
              <a:t>SCADA</a:t>
            </a:r>
            <a:r>
              <a:rPr spc="-250" dirty="0"/>
              <a:t> </a:t>
            </a:r>
            <a:r>
              <a:rPr spc="-75" dirty="0"/>
              <a:t>-</a:t>
            </a:r>
            <a:r>
              <a:rPr spc="-240" dirty="0"/>
              <a:t> </a:t>
            </a:r>
            <a:r>
              <a:rPr sz="3200" spc="-434" dirty="0"/>
              <a:t>SCADA</a:t>
            </a:r>
            <a:r>
              <a:rPr sz="3200" spc="-265" dirty="0"/>
              <a:t> </a:t>
            </a:r>
            <a:r>
              <a:rPr sz="3200" spc="-345" dirty="0"/>
              <a:t>Transport</a:t>
            </a:r>
            <a:r>
              <a:rPr sz="3200" spc="-265" dirty="0"/>
              <a:t> </a:t>
            </a:r>
            <a:r>
              <a:rPr sz="3200" spc="-315" dirty="0"/>
              <a:t>over</a:t>
            </a:r>
            <a:r>
              <a:rPr sz="3200" spc="-250" dirty="0"/>
              <a:t> </a:t>
            </a:r>
            <a:r>
              <a:rPr sz="3200" spc="-500" dirty="0"/>
              <a:t>LLNs</a:t>
            </a:r>
            <a:r>
              <a:rPr sz="3200" spc="-275" dirty="0"/>
              <a:t> </a:t>
            </a:r>
            <a:r>
              <a:rPr sz="3200" spc="-204" dirty="0"/>
              <a:t>with</a:t>
            </a:r>
            <a:r>
              <a:rPr sz="3200" spc="-229" dirty="0"/>
              <a:t> </a:t>
            </a:r>
            <a:r>
              <a:rPr sz="3200" spc="-310" dirty="0"/>
              <a:t>MAP-T</a:t>
            </a:r>
            <a:endParaRPr sz="3200"/>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104</a:t>
            </a:r>
            <a:endParaRPr sz="1400">
              <a:latin typeface="Arial"/>
              <a:cs typeface="Arial"/>
            </a:endParaRPr>
          </a:p>
        </p:txBody>
      </p:sp>
      <p:pic>
        <p:nvPicPr>
          <p:cNvPr id="4" name="object 4"/>
          <p:cNvPicPr/>
          <p:nvPr/>
        </p:nvPicPr>
        <p:blipFill>
          <a:blip r:embed="rId2" cstate="print"/>
          <a:stretch>
            <a:fillRect/>
          </a:stretch>
        </p:blipFill>
        <p:spPr>
          <a:xfrm>
            <a:off x="457200" y="2110739"/>
            <a:ext cx="8229600" cy="385572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037195" cy="1122680"/>
          </a:xfrm>
          <a:prstGeom prst="rect">
            <a:avLst/>
          </a:prstGeom>
        </p:spPr>
        <p:txBody>
          <a:bodyPr vert="horz" wrap="square" lIns="0" tIns="12700" rIns="0" bIns="0" rtlCol="0">
            <a:spAutoFit/>
          </a:bodyPr>
          <a:lstStyle/>
          <a:p>
            <a:pPr marL="1270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470" dirty="0"/>
              <a:t>s</a:t>
            </a:r>
          </a:p>
          <a:p>
            <a:pPr marL="12700">
              <a:lnSpc>
                <a:spcPct val="100000"/>
              </a:lnSpc>
            </a:pPr>
            <a:r>
              <a:rPr spc="-480" dirty="0"/>
              <a:t>SCADA</a:t>
            </a:r>
            <a:r>
              <a:rPr spc="-250" dirty="0"/>
              <a:t> </a:t>
            </a:r>
            <a:r>
              <a:rPr spc="-75" dirty="0"/>
              <a:t>-</a:t>
            </a:r>
            <a:r>
              <a:rPr spc="-240" dirty="0"/>
              <a:t> </a:t>
            </a:r>
            <a:r>
              <a:rPr sz="3200" spc="-434" dirty="0"/>
              <a:t>SCADA</a:t>
            </a:r>
            <a:r>
              <a:rPr sz="3200" spc="-265" dirty="0"/>
              <a:t> </a:t>
            </a:r>
            <a:r>
              <a:rPr sz="3200" spc="-345" dirty="0"/>
              <a:t>Transport</a:t>
            </a:r>
            <a:r>
              <a:rPr sz="3200" spc="-265" dirty="0"/>
              <a:t> </a:t>
            </a:r>
            <a:r>
              <a:rPr sz="3200" spc="-315" dirty="0"/>
              <a:t>over</a:t>
            </a:r>
            <a:r>
              <a:rPr sz="3200" spc="-250" dirty="0"/>
              <a:t> </a:t>
            </a:r>
            <a:r>
              <a:rPr sz="3200" spc="-500" dirty="0"/>
              <a:t>LLNs</a:t>
            </a:r>
            <a:r>
              <a:rPr sz="3200" spc="-275" dirty="0"/>
              <a:t> </a:t>
            </a:r>
            <a:r>
              <a:rPr sz="3200" spc="-204" dirty="0"/>
              <a:t>with</a:t>
            </a:r>
            <a:r>
              <a:rPr sz="3200" spc="-229" dirty="0"/>
              <a:t> </a:t>
            </a:r>
            <a:r>
              <a:rPr sz="3200" spc="-310" dirty="0"/>
              <a:t>MAP-T</a:t>
            </a:r>
            <a:endParaRPr sz="3200"/>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105</a:t>
            </a:r>
            <a:endParaRPr sz="1400">
              <a:latin typeface="Arial"/>
              <a:cs typeface="Arial"/>
            </a:endParaRPr>
          </a:p>
        </p:txBody>
      </p:sp>
      <p:sp>
        <p:nvSpPr>
          <p:cNvPr id="4" name="object 4"/>
          <p:cNvSpPr txBox="1"/>
          <p:nvPr/>
        </p:nvSpPr>
        <p:spPr>
          <a:xfrm>
            <a:off x="535940" y="1555749"/>
            <a:ext cx="8073390" cy="4652645"/>
          </a:xfrm>
          <a:prstGeom prst="rect">
            <a:avLst/>
          </a:prstGeom>
        </p:spPr>
        <p:txBody>
          <a:bodyPr vert="horz" wrap="square" lIns="0" tIns="12065" rIns="0" bIns="0" rtlCol="0">
            <a:spAutoFit/>
          </a:bodyPr>
          <a:lstStyle/>
          <a:p>
            <a:pPr marL="195580" indent="-182880">
              <a:lnSpc>
                <a:spcPts val="2375"/>
              </a:lnSpc>
              <a:spcBef>
                <a:spcPts val="95"/>
              </a:spcBef>
              <a:buClr>
                <a:srgbClr val="93B6D2"/>
              </a:buClr>
              <a:buSzPct val="84090"/>
              <a:buChar char="•"/>
              <a:tabLst>
                <a:tab pos="195580" algn="l"/>
                <a:tab pos="4411345" algn="l"/>
                <a:tab pos="6668770" algn="l"/>
              </a:tabLst>
            </a:pPr>
            <a:r>
              <a:rPr sz="2200" spc="-200" dirty="0">
                <a:latin typeface="Arial"/>
                <a:cs typeface="Arial"/>
              </a:rPr>
              <a:t>In</a:t>
            </a:r>
            <a:r>
              <a:rPr sz="2200" spc="385" dirty="0">
                <a:latin typeface="Arial"/>
                <a:cs typeface="Arial"/>
              </a:rPr>
              <a:t> </a:t>
            </a:r>
            <a:r>
              <a:rPr sz="2200" spc="-50" dirty="0">
                <a:latin typeface="Arial"/>
                <a:cs typeface="Arial"/>
              </a:rPr>
              <a:t>figure</a:t>
            </a:r>
            <a:r>
              <a:rPr sz="2200" spc="390" dirty="0">
                <a:latin typeface="Arial"/>
                <a:cs typeface="Arial"/>
              </a:rPr>
              <a:t> </a:t>
            </a:r>
            <a:r>
              <a:rPr sz="2200" spc="-260" dirty="0">
                <a:latin typeface="Arial"/>
                <a:cs typeface="Arial"/>
              </a:rPr>
              <a:t>shows</a:t>
            </a:r>
            <a:r>
              <a:rPr sz="2200" spc="375" dirty="0">
                <a:latin typeface="Arial"/>
                <a:cs typeface="Arial"/>
              </a:rPr>
              <a:t> </a:t>
            </a:r>
            <a:r>
              <a:rPr sz="2200" spc="-15" dirty="0">
                <a:latin typeface="Arial"/>
                <a:cs typeface="Arial"/>
              </a:rPr>
              <a:t>a</a:t>
            </a:r>
            <a:r>
              <a:rPr sz="2200" spc="390" dirty="0">
                <a:latin typeface="Arial"/>
                <a:cs typeface="Arial"/>
              </a:rPr>
              <a:t> </a:t>
            </a:r>
            <a:r>
              <a:rPr sz="2200" spc="-145" dirty="0">
                <a:latin typeface="Arial"/>
                <a:cs typeface="Arial"/>
              </a:rPr>
              <a:t>scenario</a:t>
            </a:r>
            <a:r>
              <a:rPr sz="2200" spc="395" dirty="0">
                <a:latin typeface="Arial"/>
                <a:cs typeface="Arial"/>
              </a:rPr>
              <a:t> </a:t>
            </a:r>
            <a:r>
              <a:rPr sz="2200" spc="-140" dirty="0">
                <a:latin typeface="Arial"/>
                <a:cs typeface="Arial"/>
              </a:rPr>
              <a:t>in</a:t>
            </a:r>
            <a:r>
              <a:rPr sz="2200" spc="370" dirty="0">
                <a:latin typeface="Arial"/>
                <a:cs typeface="Arial"/>
              </a:rPr>
              <a:t> </a:t>
            </a:r>
            <a:r>
              <a:rPr sz="2200" spc="-165" dirty="0">
                <a:latin typeface="Arial"/>
                <a:cs typeface="Arial"/>
              </a:rPr>
              <a:t>which	</a:t>
            </a:r>
            <a:r>
              <a:rPr sz="2200" spc="-15" dirty="0">
                <a:latin typeface="Arial"/>
                <a:cs typeface="Arial"/>
              </a:rPr>
              <a:t>a</a:t>
            </a:r>
            <a:r>
              <a:rPr sz="2200" spc="400" dirty="0">
                <a:latin typeface="Arial"/>
                <a:cs typeface="Arial"/>
              </a:rPr>
              <a:t> </a:t>
            </a:r>
            <a:r>
              <a:rPr sz="2200" spc="-75" dirty="0">
                <a:latin typeface="Arial"/>
                <a:cs typeface="Arial"/>
              </a:rPr>
              <a:t>legacy</a:t>
            </a:r>
            <a:r>
              <a:rPr sz="2200" spc="395" dirty="0">
                <a:latin typeface="Arial"/>
                <a:cs typeface="Arial"/>
              </a:rPr>
              <a:t> </a:t>
            </a:r>
            <a:r>
              <a:rPr sz="2200" spc="-105" dirty="0">
                <a:latin typeface="Arial"/>
                <a:cs typeface="Arial"/>
              </a:rPr>
              <a:t>endpoint	</a:t>
            </a:r>
            <a:r>
              <a:rPr sz="2200" spc="-195" dirty="0">
                <a:latin typeface="Arial"/>
                <a:cs typeface="Arial"/>
              </a:rPr>
              <a:t>is</a:t>
            </a:r>
            <a:r>
              <a:rPr sz="2200" spc="315" dirty="0">
                <a:latin typeface="Arial"/>
                <a:cs typeface="Arial"/>
              </a:rPr>
              <a:t> </a:t>
            </a:r>
            <a:r>
              <a:rPr sz="2200" spc="-160" dirty="0">
                <a:latin typeface="Arial"/>
                <a:cs typeface="Arial"/>
              </a:rPr>
              <a:t>connected</a:t>
            </a:r>
            <a:endParaRPr sz="2200">
              <a:latin typeface="Arial"/>
              <a:cs typeface="Arial"/>
            </a:endParaRPr>
          </a:p>
          <a:p>
            <a:pPr marL="194945">
              <a:lnSpc>
                <a:spcPts val="2375"/>
              </a:lnSpc>
            </a:pPr>
            <a:r>
              <a:rPr sz="2200" spc="-140" dirty="0">
                <a:latin typeface="Arial"/>
                <a:cs typeface="Arial"/>
              </a:rPr>
              <a:t>ac</a:t>
            </a:r>
            <a:r>
              <a:rPr sz="2200" spc="-55" dirty="0">
                <a:latin typeface="Arial"/>
                <a:cs typeface="Arial"/>
              </a:rPr>
              <a:t>r</a:t>
            </a:r>
            <a:r>
              <a:rPr sz="2200" spc="-290" dirty="0">
                <a:latin typeface="Arial"/>
                <a:cs typeface="Arial"/>
              </a:rPr>
              <a:t>oss</a:t>
            </a:r>
            <a:r>
              <a:rPr sz="2200" spc="30" dirty="0">
                <a:latin typeface="Arial"/>
                <a:cs typeface="Arial"/>
              </a:rPr>
              <a:t> </a:t>
            </a:r>
            <a:r>
              <a:rPr sz="2200" spc="-145" dirty="0">
                <a:latin typeface="Arial"/>
                <a:cs typeface="Arial"/>
              </a:rPr>
              <a:t>a</a:t>
            </a:r>
            <a:r>
              <a:rPr sz="2200" spc="-140" dirty="0">
                <a:latin typeface="Arial"/>
                <a:cs typeface="Arial"/>
              </a:rPr>
              <a:t>n</a:t>
            </a:r>
            <a:r>
              <a:rPr sz="2200" spc="5" dirty="0">
                <a:latin typeface="Arial"/>
                <a:cs typeface="Arial"/>
              </a:rPr>
              <a:t> </a:t>
            </a:r>
            <a:r>
              <a:rPr sz="2200" spc="-280" dirty="0">
                <a:latin typeface="Arial"/>
                <a:cs typeface="Arial"/>
              </a:rPr>
              <a:t>LL</a:t>
            </a:r>
            <a:r>
              <a:rPr sz="2200" spc="-350" dirty="0">
                <a:latin typeface="Arial"/>
                <a:cs typeface="Arial"/>
              </a:rPr>
              <a:t>N</a:t>
            </a:r>
            <a:r>
              <a:rPr sz="2200" spc="10" dirty="0">
                <a:latin typeface="Arial"/>
                <a:cs typeface="Arial"/>
              </a:rPr>
              <a:t> </a:t>
            </a:r>
            <a:r>
              <a:rPr sz="2200" spc="40" dirty="0">
                <a:latin typeface="Arial"/>
                <a:cs typeface="Arial"/>
              </a:rPr>
              <a:t>r</a:t>
            </a:r>
            <a:r>
              <a:rPr sz="2200" spc="-265" dirty="0">
                <a:latin typeface="Arial"/>
                <a:cs typeface="Arial"/>
              </a:rPr>
              <a:t>un</a:t>
            </a:r>
            <a:r>
              <a:rPr sz="2200" spc="-275" dirty="0">
                <a:latin typeface="Arial"/>
                <a:cs typeface="Arial"/>
              </a:rPr>
              <a:t>n</a:t>
            </a:r>
            <a:r>
              <a:rPr sz="2200" spc="-90" dirty="0">
                <a:latin typeface="Arial"/>
                <a:cs typeface="Arial"/>
              </a:rPr>
              <a:t>in</a:t>
            </a:r>
            <a:r>
              <a:rPr sz="2200" spc="-120" dirty="0">
                <a:latin typeface="Arial"/>
                <a:cs typeface="Arial"/>
              </a:rPr>
              <a:t>g</a:t>
            </a:r>
            <a:r>
              <a:rPr sz="2200" spc="20" dirty="0">
                <a:latin typeface="Arial"/>
                <a:cs typeface="Arial"/>
              </a:rPr>
              <a:t> </a:t>
            </a:r>
            <a:r>
              <a:rPr sz="2200" spc="-20" dirty="0">
                <a:latin typeface="Arial"/>
                <a:cs typeface="Arial"/>
              </a:rPr>
              <a:t>6</a:t>
            </a:r>
            <a:r>
              <a:rPr sz="2200" spc="-130" dirty="0">
                <a:latin typeface="Arial"/>
                <a:cs typeface="Arial"/>
              </a:rPr>
              <a:t>LoW</a:t>
            </a:r>
            <a:r>
              <a:rPr sz="2200" spc="-550" dirty="0">
                <a:latin typeface="Arial"/>
                <a:cs typeface="Arial"/>
              </a:rPr>
              <a:t>P</a:t>
            </a:r>
            <a:r>
              <a:rPr sz="2200" spc="-135" dirty="0">
                <a:latin typeface="Arial"/>
                <a:cs typeface="Arial"/>
              </a:rPr>
              <a:t>AN</a:t>
            </a:r>
            <a:r>
              <a:rPr sz="2200" dirty="0">
                <a:latin typeface="Arial"/>
                <a:cs typeface="Arial"/>
              </a:rPr>
              <a:t> </a:t>
            </a:r>
            <a:r>
              <a:rPr sz="2200" spc="-70" dirty="0">
                <a:latin typeface="Arial"/>
                <a:cs typeface="Arial"/>
              </a:rPr>
              <a:t>to</a:t>
            </a:r>
            <a:r>
              <a:rPr sz="2200" spc="5" dirty="0">
                <a:latin typeface="Arial"/>
                <a:cs typeface="Arial"/>
              </a:rPr>
              <a:t> </a:t>
            </a:r>
            <a:r>
              <a:rPr sz="2200" spc="-145" dirty="0">
                <a:latin typeface="Arial"/>
                <a:cs typeface="Arial"/>
              </a:rPr>
              <a:t>a</a:t>
            </a:r>
            <a:r>
              <a:rPr sz="2200" spc="-140" dirty="0">
                <a:latin typeface="Arial"/>
                <a:cs typeface="Arial"/>
              </a:rPr>
              <a:t>n</a:t>
            </a:r>
            <a:r>
              <a:rPr sz="2200" spc="-5" dirty="0">
                <a:latin typeface="Arial"/>
                <a:cs typeface="Arial"/>
              </a:rPr>
              <a:t> </a:t>
            </a:r>
            <a:r>
              <a:rPr sz="2200" spc="-155" dirty="0">
                <a:latin typeface="Arial"/>
                <a:cs typeface="Arial"/>
              </a:rPr>
              <a:t>I</a:t>
            </a:r>
            <a:r>
              <a:rPr sz="2200" spc="-355" dirty="0">
                <a:latin typeface="Arial"/>
                <a:cs typeface="Arial"/>
              </a:rPr>
              <a:t>P</a:t>
            </a:r>
            <a:r>
              <a:rPr sz="2200" spc="-10" dirty="0">
                <a:latin typeface="Arial"/>
                <a:cs typeface="Arial"/>
              </a:rPr>
              <a:t>-</a:t>
            </a:r>
            <a:r>
              <a:rPr sz="2200" spc="-130" dirty="0">
                <a:latin typeface="Arial"/>
                <a:cs typeface="Arial"/>
              </a:rPr>
              <a:t>c</a:t>
            </a:r>
            <a:r>
              <a:rPr sz="2200" spc="-150" dirty="0">
                <a:latin typeface="Arial"/>
                <a:cs typeface="Arial"/>
              </a:rPr>
              <a:t>a</a:t>
            </a:r>
            <a:r>
              <a:rPr sz="2200" spc="-35" dirty="0">
                <a:latin typeface="Arial"/>
                <a:cs typeface="Arial"/>
              </a:rPr>
              <a:t>pable</a:t>
            </a:r>
            <a:r>
              <a:rPr sz="2200" spc="20" dirty="0">
                <a:latin typeface="Arial"/>
                <a:cs typeface="Arial"/>
              </a:rPr>
              <a:t> </a:t>
            </a:r>
            <a:r>
              <a:rPr sz="2200" spc="-305" dirty="0">
                <a:latin typeface="Arial"/>
                <a:cs typeface="Arial"/>
              </a:rPr>
              <a:t>S</a:t>
            </a:r>
            <a:r>
              <a:rPr sz="2200" spc="-325" dirty="0">
                <a:latin typeface="Arial"/>
                <a:cs typeface="Arial"/>
              </a:rPr>
              <a:t>C</a:t>
            </a:r>
            <a:r>
              <a:rPr sz="2200" spc="-195" dirty="0">
                <a:latin typeface="Arial"/>
                <a:cs typeface="Arial"/>
              </a:rPr>
              <a:t>A</a:t>
            </a:r>
            <a:r>
              <a:rPr sz="2200" spc="-250" dirty="0">
                <a:latin typeface="Arial"/>
                <a:cs typeface="Arial"/>
              </a:rPr>
              <a:t>D</a:t>
            </a:r>
            <a:r>
              <a:rPr sz="2200" spc="-140" dirty="0">
                <a:latin typeface="Arial"/>
                <a:cs typeface="Arial"/>
              </a:rPr>
              <a:t>A</a:t>
            </a:r>
            <a:r>
              <a:rPr sz="2200" spc="-15" dirty="0">
                <a:latin typeface="Arial"/>
                <a:cs typeface="Arial"/>
              </a:rPr>
              <a:t> </a:t>
            </a:r>
            <a:r>
              <a:rPr sz="2200" spc="-190" dirty="0">
                <a:latin typeface="Arial"/>
                <a:cs typeface="Arial"/>
              </a:rPr>
              <a:t>se</a:t>
            </a:r>
            <a:r>
              <a:rPr sz="2200" spc="-35" dirty="0">
                <a:latin typeface="Arial"/>
                <a:cs typeface="Arial"/>
              </a:rPr>
              <a:t>r</a:t>
            </a:r>
            <a:r>
              <a:rPr sz="2200" spc="-195" dirty="0">
                <a:latin typeface="Arial"/>
                <a:cs typeface="Arial"/>
              </a:rPr>
              <a:t>v</a:t>
            </a:r>
            <a:r>
              <a:rPr sz="2200" spc="-125" dirty="0">
                <a:latin typeface="Arial"/>
                <a:cs typeface="Arial"/>
              </a:rPr>
              <a:t>e</a:t>
            </a:r>
            <a:r>
              <a:rPr sz="2200" spc="-155" dirty="0">
                <a:latin typeface="Arial"/>
                <a:cs typeface="Arial"/>
              </a:rPr>
              <a:t>r</a:t>
            </a:r>
            <a:r>
              <a:rPr sz="2200" spc="-130" dirty="0">
                <a:latin typeface="Arial"/>
                <a:cs typeface="Arial"/>
              </a:rPr>
              <a:t>.</a:t>
            </a:r>
            <a:endParaRPr sz="2200">
              <a:latin typeface="Arial"/>
              <a:cs typeface="Arial"/>
            </a:endParaRPr>
          </a:p>
          <a:p>
            <a:pPr marL="194945" marR="5715" indent="-182880">
              <a:lnSpc>
                <a:spcPct val="80000"/>
              </a:lnSpc>
              <a:spcBef>
                <a:spcPts val="530"/>
              </a:spcBef>
              <a:buClr>
                <a:srgbClr val="93B6D2"/>
              </a:buClr>
              <a:buSzPct val="84090"/>
              <a:buChar char="•"/>
              <a:tabLst>
                <a:tab pos="195580" algn="l"/>
              </a:tabLst>
            </a:pPr>
            <a:r>
              <a:rPr sz="2200" spc="-260" dirty="0">
                <a:latin typeface="Arial"/>
                <a:cs typeface="Arial"/>
              </a:rPr>
              <a:t>The</a:t>
            </a:r>
            <a:r>
              <a:rPr sz="2200" spc="-40" dirty="0">
                <a:latin typeface="Arial"/>
                <a:cs typeface="Arial"/>
              </a:rPr>
              <a:t> </a:t>
            </a:r>
            <a:r>
              <a:rPr sz="2200" spc="-75" dirty="0">
                <a:latin typeface="Arial"/>
                <a:cs typeface="Arial"/>
              </a:rPr>
              <a:t>legacy</a:t>
            </a:r>
            <a:r>
              <a:rPr sz="2200" spc="310" dirty="0">
                <a:latin typeface="Arial"/>
                <a:cs typeface="Arial"/>
              </a:rPr>
              <a:t> </a:t>
            </a:r>
            <a:r>
              <a:rPr sz="2200" spc="-105" dirty="0">
                <a:latin typeface="Arial"/>
                <a:cs typeface="Arial"/>
              </a:rPr>
              <a:t>endpoint</a:t>
            </a:r>
            <a:r>
              <a:rPr sz="2200" spc="320" dirty="0">
                <a:latin typeface="Arial"/>
                <a:cs typeface="Arial"/>
              </a:rPr>
              <a:t> </a:t>
            </a:r>
            <a:r>
              <a:rPr sz="2200" spc="-135" dirty="0">
                <a:latin typeface="Arial"/>
                <a:cs typeface="Arial"/>
              </a:rPr>
              <a:t>could</a:t>
            </a:r>
            <a:r>
              <a:rPr sz="2200" spc="310" dirty="0">
                <a:latin typeface="Arial"/>
                <a:cs typeface="Arial"/>
              </a:rPr>
              <a:t> </a:t>
            </a:r>
            <a:r>
              <a:rPr sz="2200" spc="-70" dirty="0">
                <a:latin typeface="Arial"/>
                <a:cs typeface="Arial"/>
              </a:rPr>
              <a:t>be</a:t>
            </a:r>
            <a:r>
              <a:rPr sz="2200" spc="305" dirty="0">
                <a:latin typeface="Arial"/>
                <a:cs typeface="Arial"/>
              </a:rPr>
              <a:t> </a:t>
            </a:r>
            <a:r>
              <a:rPr sz="2200" spc="-150" dirty="0">
                <a:latin typeface="Arial"/>
                <a:cs typeface="Arial"/>
              </a:rPr>
              <a:t>running</a:t>
            </a:r>
            <a:r>
              <a:rPr sz="2200" spc="-130" dirty="0">
                <a:latin typeface="Arial"/>
                <a:cs typeface="Arial"/>
              </a:rPr>
              <a:t> </a:t>
            </a:r>
            <a:r>
              <a:rPr sz="2200" spc="-140" dirty="0">
                <a:latin typeface="Arial"/>
                <a:cs typeface="Arial"/>
              </a:rPr>
              <a:t>various</a:t>
            </a:r>
            <a:r>
              <a:rPr sz="2200" spc="315" dirty="0">
                <a:latin typeface="Arial"/>
                <a:cs typeface="Arial"/>
              </a:rPr>
              <a:t> </a:t>
            </a:r>
            <a:r>
              <a:rPr sz="2200" spc="-95" dirty="0">
                <a:latin typeface="Arial"/>
                <a:cs typeface="Arial"/>
              </a:rPr>
              <a:t>industrial</a:t>
            </a:r>
            <a:r>
              <a:rPr sz="2200" spc="315" dirty="0">
                <a:latin typeface="Arial"/>
                <a:cs typeface="Arial"/>
              </a:rPr>
              <a:t> </a:t>
            </a:r>
            <a:r>
              <a:rPr sz="2200" spc="-95" dirty="0">
                <a:latin typeface="Arial"/>
                <a:cs typeface="Arial"/>
              </a:rPr>
              <a:t>and</a:t>
            </a:r>
            <a:r>
              <a:rPr sz="2200" spc="300" dirty="0">
                <a:latin typeface="Arial"/>
                <a:cs typeface="Arial"/>
              </a:rPr>
              <a:t> </a:t>
            </a:r>
            <a:r>
              <a:rPr sz="2200" spc="-245" dirty="0">
                <a:latin typeface="Arial"/>
                <a:cs typeface="Arial"/>
              </a:rPr>
              <a:t>SCADA </a:t>
            </a:r>
            <a:r>
              <a:rPr sz="2200" spc="-600" dirty="0">
                <a:latin typeface="Arial"/>
                <a:cs typeface="Arial"/>
              </a:rPr>
              <a:t> </a:t>
            </a:r>
            <a:r>
              <a:rPr sz="2200" spc="-130" dirty="0">
                <a:latin typeface="Arial"/>
                <a:cs typeface="Arial"/>
              </a:rPr>
              <a:t>protocols,</a:t>
            </a:r>
            <a:r>
              <a:rPr sz="2200" spc="35" dirty="0">
                <a:latin typeface="Arial"/>
                <a:cs typeface="Arial"/>
              </a:rPr>
              <a:t> </a:t>
            </a:r>
            <a:r>
              <a:rPr sz="2200" spc="-130" dirty="0">
                <a:latin typeface="Arial"/>
                <a:cs typeface="Arial"/>
              </a:rPr>
              <a:t>including</a:t>
            </a:r>
            <a:r>
              <a:rPr sz="2200" spc="35" dirty="0">
                <a:latin typeface="Arial"/>
                <a:cs typeface="Arial"/>
              </a:rPr>
              <a:t> </a:t>
            </a:r>
            <a:r>
              <a:rPr sz="2200" spc="-155" dirty="0">
                <a:latin typeface="Arial"/>
                <a:cs typeface="Arial"/>
              </a:rPr>
              <a:t>DNP3/IP,</a:t>
            </a:r>
            <a:r>
              <a:rPr sz="2200" spc="-15" dirty="0">
                <a:latin typeface="Arial"/>
                <a:cs typeface="Arial"/>
              </a:rPr>
              <a:t> </a:t>
            </a:r>
            <a:r>
              <a:rPr sz="2200" spc="-180" dirty="0">
                <a:latin typeface="Arial"/>
                <a:cs typeface="Arial"/>
              </a:rPr>
              <a:t>Modbus/TCP,</a:t>
            </a:r>
            <a:r>
              <a:rPr sz="2200" dirty="0">
                <a:latin typeface="Arial"/>
                <a:cs typeface="Arial"/>
              </a:rPr>
              <a:t> </a:t>
            </a:r>
            <a:r>
              <a:rPr sz="2200" spc="-65" dirty="0">
                <a:latin typeface="Arial"/>
                <a:cs typeface="Arial"/>
              </a:rPr>
              <a:t>or</a:t>
            </a:r>
            <a:r>
              <a:rPr sz="2200" spc="10" dirty="0">
                <a:latin typeface="Arial"/>
                <a:cs typeface="Arial"/>
              </a:rPr>
              <a:t> </a:t>
            </a:r>
            <a:r>
              <a:rPr sz="2200" spc="-260" dirty="0">
                <a:latin typeface="Arial"/>
                <a:cs typeface="Arial"/>
              </a:rPr>
              <a:t>IEC.</a:t>
            </a:r>
            <a:endParaRPr sz="2200">
              <a:latin typeface="Arial"/>
              <a:cs typeface="Arial"/>
            </a:endParaRPr>
          </a:p>
          <a:p>
            <a:pPr marL="194945" marR="6985" indent="-182880">
              <a:lnSpc>
                <a:spcPct val="80000"/>
              </a:lnSpc>
              <a:spcBef>
                <a:spcPts val="530"/>
              </a:spcBef>
              <a:buClr>
                <a:srgbClr val="93B6D2"/>
              </a:buClr>
              <a:buSzPct val="84090"/>
              <a:buChar char="•"/>
              <a:tabLst>
                <a:tab pos="195580" algn="l"/>
              </a:tabLst>
            </a:pPr>
            <a:r>
              <a:rPr sz="2200" spc="-200" dirty="0">
                <a:latin typeface="Arial"/>
                <a:cs typeface="Arial"/>
              </a:rPr>
              <a:t>In</a:t>
            </a:r>
            <a:r>
              <a:rPr sz="2200" spc="15" dirty="0">
                <a:latin typeface="Arial"/>
                <a:cs typeface="Arial"/>
              </a:rPr>
              <a:t> </a:t>
            </a:r>
            <a:r>
              <a:rPr sz="2200" spc="-160" dirty="0">
                <a:latin typeface="Arial"/>
                <a:cs typeface="Arial"/>
              </a:rPr>
              <a:t>this</a:t>
            </a:r>
            <a:r>
              <a:rPr sz="2200" spc="20" dirty="0">
                <a:latin typeface="Arial"/>
                <a:cs typeface="Arial"/>
              </a:rPr>
              <a:t> </a:t>
            </a:r>
            <a:r>
              <a:rPr sz="2200" spc="-150" dirty="0">
                <a:latin typeface="Arial"/>
                <a:cs typeface="Arial"/>
              </a:rPr>
              <a:t>scenario,</a:t>
            </a:r>
            <a:r>
              <a:rPr sz="2200" spc="10" dirty="0">
                <a:latin typeface="Arial"/>
                <a:cs typeface="Arial"/>
              </a:rPr>
              <a:t> </a:t>
            </a:r>
            <a:r>
              <a:rPr sz="2200" spc="-130" dirty="0">
                <a:latin typeface="Arial"/>
                <a:cs typeface="Arial"/>
              </a:rPr>
              <a:t>the</a:t>
            </a:r>
            <a:r>
              <a:rPr sz="2200" spc="20" dirty="0">
                <a:latin typeface="Arial"/>
                <a:cs typeface="Arial"/>
              </a:rPr>
              <a:t> </a:t>
            </a:r>
            <a:r>
              <a:rPr sz="2200" spc="-75" dirty="0">
                <a:latin typeface="Arial"/>
                <a:cs typeface="Arial"/>
              </a:rPr>
              <a:t>legacy</a:t>
            </a:r>
            <a:r>
              <a:rPr sz="2200" spc="35" dirty="0">
                <a:latin typeface="Arial"/>
                <a:cs typeface="Arial"/>
              </a:rPr>
              <a:t> </a:t>
            </a:r>
            <a:r>
              <a:rPr sz="2200" spc="-150" dirty="0">
                <a:latin typeface="Arial"/>
                <a:cs typeface="Arial"/>
              </a:rPr>
              <a:t>devices</a:t>
            </a:r>
            <a:r>
              <a:rPr sz="2200" spc="30" dirty="0">
                <a:latin typeface="Arial"/>
                <a:cs typeface="Arial"/>
              </a:rPr>
              <a:t> </a:t>
            </a:r>
            <a:r>
              <a:rPr sz="2200" spc="-100" dirty="0">
                <a:latin typeface="Arial"/>
                <a:cs typeface="Arial"/>
              </a:rPr>
              <a:t>and</a:t>
            </a:r>
            <a:r>
              <a:rPr sz="2200" spc="25" dirty="0">
                <a:latin typeface="Arial"/>
                <a:cs typeface="Arial"/>
              </a:rPr>
              <a:t> </a:t>
            </a:r>
            <a:r>
              <a:rPr sz="2200" spc="-130" dirty="0">
                <a:latin typeface="Arial"/>
                <a:cs typeface="Arial"/>
              </a:rPr>
              <a:t>the</a:t>
            </a:r>
            <a:r>
              <a:rPr sz="2200" spc="10" dirty="0">
                <a:latin typeface="Arial"/>
                <a:cs typeface="Arial"/>
              </a:rPr>
              <a:t> </a:t>
            </a:r>
            <a:r>
              <a:rPr sz="2200" spc="-245" dirty="0">
                <a:latin typeface="Arial"/>
                <a:cs typeface="Arial"/>
              </a:rPr>
              <a:t>SCADA</a:t>
            </a:r>
            <a:r>
              <a:rPr sz="2200" spc="10" dirty="0">
                <a:latin typeface="Arial"/>
                <a:cs typeface="Arial"/>
              </a:rPr>
              <a:t> </a:t>
            </a:r>
            <a:r>
              <a:rPr sz="2200" spc="-125" dirty="0">
                <a:latin typeface="Arial"/>
                <a:cs typeface="Arial"/>
              </a:rPr>
              <a:t>server</a:t>
            </a:r>
            <a:r>
              <a:rPr sz="2200" spc="40" dirty="0">
                <a:latin typeface="Arial"/>
                <a:cs typeface="Arial"/>
              </a:rPr>
              <a:t> </a:t>
            </a:r>
            <a:r>
              <a:rPr sz="2200" spc="-110" dirty="0">
                <a:latin typeface="Arial"/>
                <a:cs typeface="Arial"/>
              </a:rPr>
              <a:t>support</a:t>
            </a:r>
            <a:r>
              <a:rPr sz="2200" spc="35" dirty="0">
                <a:latin typeface="Arial"/>
                <a:cs typeface="Arial"/>
              </a:rPr>
              <a:t> </a:t>
            </a:r>
            <a:r>
              <a:rPr sz="2200" spc="-100" dirty="0">
                <a:latin typeface="Arial"/>
                <a:cs typeface="Arial"/>
              </a:rPr>
              <a:t>only </a:t>
            </a:r>
            <a:r>
              <a:rPr sz="2200" spc="-595" dirty="0">
                <a:latin typeface="Arial"/>
                <a:cs typeface="Arial"/>
              </a:rPr>
              <a:t> </a:t>
            </a:r>
            <a:r>
              <a:rPr sz="2200" spc="-160" dirty="0">
                <a:latin typeface="Arial"/>
                <a:cs typeface="Arial"/>
              </a:rPr>
              <a:t>IPv4.</a:t>
            </a:r>
            <a:endParaRPr sz="2200">
              <a:latin typeface="Arial"/>
              <a:cs typeface="Arial"/>
            </a:endParaRPr>
          </a:p>
          <a:p>
            <a:pPr marL="195580" indent="-182880">
              <a:lnSpc>
                <a:spcPts val="2375"/>
              </a:lnSpc>
              <a:buClr>
                <a:srgbClr val="93B6D2"/>
              </a:buClr>
              <a:buSzPct val="84090"/>
              <a:buChar char="•"/>
              <a:tabLst>
                <a:tab pos="195580" algn="l"/>
              </a:tabLst>
            </a:pPr>
            <a:r>
              <a:rPr sz="2200" spc="-210" dirty="0">
                <a:latin typeface="Arial"/>
                <a:cs typeface="Arial"/>
              </a:rPr>
              <a:t>MAP-T</a:t>
            </a:r>
            <a:r>
              <a:rPr sz="2200" spc="225" dirty="0">
                <a:latin typeface="Arial"/>
                <a:cs typeface="Arial"/>
              </a:rPr>
              <a:t> </a:t>
            </a:r>
            <a:r>
              <a:rPr sz="2200" spc="-215" dirty="0">
                <a:latin typeface="Arial"/>
                <a:cs typeface="Arial"/>
              </a:rPr>
              <a:t>makes</a:t>
            </a:r>
            <a:r>
              <a:rPr sz="2200" spc="245" dirty="0">
                <a:latin typeface="Arial"/>
                <a:cs typeface="Arial"/>
              </a:rPr>
              <a:t> </a:t>
            </a:r>
            <a:r>
              <a:rPr sz="2200" spc="-135" dirty="0">
                <a:latin typeface="Arial"/>
                <a:cs typeface="Arial"/>
              </a:rPr>
              <a:t>the</a:t>
            </a:r>
            <a:r>
              <a:rPr sz="2200" spc="235" dirty="0">
                <a:latin typeface="Arial"/>
                <a:cs typeface="Arial"/>
              </a:rPr>
              <a:t> </a:t>
            </a:r>
            <a:r>
              <a:rPr sz="2200" spc="-35" dirty="0">
                <a:latin typeface="Arial"/>
                <a:cs typeface="Arial"/>
              </a:rPr>
              <a:t>appropriate</a:t>
            </a:r>
            <a:r>
              <a:rPr sz="2200" spc="245" dirty="0">
                <a:latin typeface="Arial"/>
                <a:cs typeface="Arial"/>
              </a:rPr>
              <a:t> </a:t>
            </a:r>
            <a:r>
              <a:rPr sz="2200" spc="-135" dirty="0">
                <a:latin typeface="Arial"/>
                <a:cs typeface="Arial"/>
              </a:rPr>
              <a:t>mappings</a:t>
            </a:r>
            <a:r>
              <a:rPr sz="2200" spc="250" dirty="0">
                <a:latin typeface="Arial"/>
                <a:cs typeface="Arial"/>
              </a:rPr>
              <a:t> </a:t>
            </a:r>
            <a:r>
              <a:rPr sz="2200" spc="-120" dirty="0">
                <a:latin typeface="Arial"/>
                <a:cs typeface="Arial"/>
              </a:rPr>
              <a:t>between</a:t>
            </a:r>
            <a:r>
              <a:rPr sz="2200" spc="245" dirty="0">
                <a:latin typeface="Arial"/>
                <a:cs typeface="Arial"/>
              </a:rPr>
              <a:t> </a:t>
            </a:r>
            <a:r>
              <a:rPr sz="2200" spc="-165" dirty="0">
                <a:latin typeface="Arial"/>
                <a:cs typeface="Arial"/>
              </a:rPr>
              <a:t>IPv4</a:t>
            </a:r>
            <a:r>
              <a:rPr sz="2200" spc="225" dirty="0">
                <a:latin typeface="Arial"/>
                <a:cs typeface="Arial"/>
              </a:rPr>
              <a:t> </a:t>
            </a:r>
            <a:r>
              <a:rPr sz="2200" spc="-95" dirty="0">
                <a:latin typeface="Arial"/>
                <a:cs typeface="Arial"/>
              </a:rPr>
              <a:t>and</a:t>
            </a:r>
            <a:r>
              <a:rPr sz="2200" spc="240" dirty="0">
                <a:latin typeface="Arial"/>
                <a:cs typeface="Arial"/>
              </a:rPr>
              <a:t> </a:t>
            </a:r>
            <a:r>
              <a:rPr sz="2200" spc="-135" dirty="0">
                <a:latin typeface="Arial"/>
                <a:cs typeface="Arial"/>
              </a:rPr>
              <a:t>the</a:t>
            </a:r>
            <a:r>
              <a:rPr sz="2200" spc="245" dirty="0">
                <a:latin typeface="Arial"/>
                <a:cs typeface="Arial"/>
              </a:rPr>
              <a:t> </a:t>
            </a:r>
            <a:r>
              <a:rPr sz="2200" spc="-165" dirty="0">
                <a:latin typeface="Arial"/>
                <a:cs typeface="Arial"/>
              </a:rPr>
              <a:t>IPv6</a:t>
            </a:r>
            <a:endParaRPr sz="2200">
              <a:latin typeface="Arial"/>
              <a:cs typeface="Arial"/>
            </a:endParaRPr>
          </a:p>
          <a:p>
            <a:pPr marL="194945">
              <a:lnSpc>
                <a:spcPts val="2375"/>
              </a:lnSpc>
            </a:pPr>
            <a:r>
              <a:rPr sz="2200" spc="-125" dirty="0">
                <a:latin typeface="Arial"/>
                <a:cs typeface="Arial"/>
              </a:rPr>
              <a:t>protocols.</a:t>
            </a:r>
            <a:endParaRPr sz="2200">
              <a:latin typeface="Arial"/>
              <a:cs typeface="Arial"/>
            </a:endParaRPr>
          </a:p>
          <a:p>
            <a:pPr marL="195580" indent="-182880">
              <a:lnSpc>
                <a:spcPct val="100000"/>
              </a:lnSpc>
              <a:buClr>
                <a:srgbClr val="93B6D2"/>
              </a:buClr>
              <a:buSzPct val="84090"/>
              <a:buChar char="•"/>
              <a:tabLst>
                <a:tab pos="195580" algn="l"/>
              </a:tabLst>
            </a:pPr>
            <a:r>
              <a:rPr sz="2200" spc="-260" dirty="0">
                <a:latin typeface="Arial"/>
                <a:cs typeface="Arial"/>
              </a:rPr>
              <a:t>This</a:t>
            </a:r>
            <a:r>
              <a:rPr sz="2200" spc="30" dirty="0">
                <a:latin typeface="Arial"/>
                <a:cs typeface="Arial"/>
              </a:rPr>
              <a:t> </a:t>
            </a:r>
            <a:r>
              <a:rPr sz="2200" spc="-120" dirty="0">
                <a:latin typeface="Arial"/>
                <a:cs typeface="Arial"/>
              </a:rPr>
              <a:t>allows</a:t>
            </a:r>
            <a:r>
              <a:rPr sz="2200" dirty="0">
                <a:latin typeface="Arial"/>
                <a:cs typeface="Arial"/>
              </a:rPr>
              <a:t> </a:t>
            </a:r>
            <a:r>
              <a:rPr sz="2200" spc="-80" dirty="0">
                <a:latin typeface="Arial"/>
                <a:cs typeface="Arial"/>
              </a:rPr>
              <a:t>legacy</a:t>
            </a:r>
            <a:r>
              <a:rPr sz="2200" spc="25" dirty="0">
                <a:latin typeface="Arial"/>
                <a:cs typeface="Arial"/>
              </a:rPr>
              <a:t> </a:t>
            </a:r>
            <a:r>
              <a:rPr sz="2200" spc="-165" dirty="0">
                <a:latin typeface="Arial"/>
                <a:cs typeface="Arial"/>
              </a:rPr>
              <a:t>IPv4</a:t>
            </a:r>
            <a:r>
              <a:rPr sz="2200" spc="20" dirty="0">
                <a:latin typeface="Arial"/>
                <a:cs typeface="Arial"/>
              </a:rPr>
              <a:t> </a:t>
            </a:r>
            <a:r>
              <a:rPr sz="2200" spc="-15" dirty="0">
                <a:latin typeface="Arial"/>
                <a:cs typeface="Arial"/>
              </a:rPr>
              <a:t>traffic</a:t>
            </a:r>
            <a:r>
              <a:rPr sz="2200" spc="30" dirty="0">
                <a:latin typeface="Arial"/>
                <a:cs typeface="Arial"/>
              </a:rPr>
              <a:t> </a:t>
            </a:r>
            <a:r>
              <a:rPr sz="2200" spc="-75" dirty="0">
                <a:latin typeface="Arial"/>
                <a:cs typeface="Arial"/>
              </a:rPr>
              <a:t>to</a:t>
            </a:r>
            <a:r>
              <a:rPr sz="2200" spc="10" dirty="0">
                <a:latin typeface="Arial"/>
                <a:cs typeface="Arial"/>
              </a:rPr>
              <a:t> </a:t>
            </a:r>
            <a:r>
              <a:rPr sz="2200" spc="-70" dirty="0">
                <a:latin typeface="Arial"/>
                <a:cs typeface="Arial"/>
              </a:rPr>
              <a:t>be</a:t>
            </a:r>
            <a:r>
              <a:rPr sz="2200" spc="15" dirty="0">
                <a:latin typeface="Arial"/>
                <a:cs typeface="Arial"/>
              </a:rPr>
              <a:t> </a:t>
            </a:r>
            <a:r>
              <a:rPr sz="2200" spc="-50" dirty="0">
                <a:latin typeface="Arial"/>
                <a:cs typeface="Arial"/>
              </a:rPr>
              <a:t>forwarded</a:t>
            </a:r>
            <a:r>
              <a:rPr sz="2200" spc="15" dirty="0">
                <a:latin typeface="Arial"/>
                <a:cs typeface="Arial"/>
              </a:rPr>
              <a:t> </a:t>
            </a:r>
            <a:r>
              <a:rPr sz="2200" spc="-200" dirty="0">
                <a:latin typeface="Arial"/>
                <a:cs typeface="Arial"/>
              </a:rPr>
              <a:t>across</a:t>
            </a:r>
            <a:r>
              <a:rPr sz="2200" spc="40" dirty="0">
                <a:latin typeface="Arial"/>
                <a:cs typeface="Arial"/>
              </a:rPr>
              <a:t> </a:t>
            </a:r>
            <a:r>
              <a:rPr sz="2200" spc="-165" dirty="0">
                <a:latin typeface="Arial"/>
                <a:cs typeface="Arial"/>
              </a:rPr>
              <a:t>IPv6</a:t>
            </a:r>
            <a:r>
              <a:rPr sz="2200" spc="5" dirty="0">
                <a:latin typeface="Arial"/>
                <a:cs typeface="Arial"/>
              </a:rPr>
              <a:t> </a:t>
            </a:r>
            <a:r>
              <a:rPr sz="2200" spc="-150" dirty="0">
                <a:latin typeface="Arial"/>
                <a:cs typeface="Arial"/>
              </a:rPr>
              <a:t>networks.</a:t>
            </a:r>
            <a:endParaRPr sz="2200">
              <a:latin typeface="Arial"/>
              <a:cs typeface="Arial"/>
            </a:endParaRPr>
          </a:p>
          <a:p>
            <a:pPr>
              <a:lnSpc>
                <a:spcPct val="100000"/>
              </a:lnSpc>
              <a:spcBef>
                <a:spcPts val="50"/>
              </a:spcBef>
              <a:buClr>
                <a:srgbClr val="93B6D2"/>
              </a:buClr>
              <a:buFont typeface="Arial"/>
              <a:buChar char="•"/>
            </a:pPr>
            <a:endParaRPr sz="2250">
              <a:latin typeface="Arial"/>
              <a:cs typeface="Arial"/>
            </a:endParaRPr>
          </a:p>
          <a:p>
            <a:pPr marL="195580" indent="-182880">
              <a:lnSpc>
                <a:spcPts val="2375"/>
              </a:lnSpc>
              <a:buClr>
                <a:srgbClr val="93B6D2"/>
              </a:buClr>
              <a:buSzPct val="84090"/>
              <a:buChar char="•"/>
              <a:tabLst>
                <a:tab pos="195580" algn="l"/>
              </a:tabLst>
            </a:pPr>
            <a:r>
              <a:rPr sz="2200" spc="-200" dirty="0">
                <a:latin typeface="Arial"/>
                <a:cs typeface="Arial"/>
              </a:rPr>
              <a:t>In</a:t>
            </a:r>
            <a:r>
              <a:rPr sz="2200" spc="70" dirty="0">
                <a:latin typeface="Arial"/>
                <a:cs typeface="Arial"/>
              </a:rPr>
              <a:t> </a:t>
            </a:r>
            <a:r>
              <a:rPr sz="2200" spc="-135" dirty="0">
                <a:latin typeface="Arial"/>
                <a:cs typeface="Arial"/>
              </a:rPr>
              <a:t>Figure</a:t>
            </a:r>
            <a:r>
              <a:rPr sz="2200" spc="65" dirty="0">
                <a:latin typeface="Arial"/>
                <a:cs typeface="Arial"/>
              </a:rPr>
              <a:t> </a:t>
            </a:r>
            <a:r>
              <a:rPr sz="2200" spc="-130" dirty="0">
                <a:latin typeface="Arial"/>
                <a:cs typeface="Arial"/>
              </a:rPr>
              <a:t>the</a:t>
            </a:r>
            <a:r>
              <a:rPr sz="2200" spc="75" dirty="0">
                <a:latin typeface="Arial"/>
                <a:cs typeface="Arial"/>
              </a:rPr>
              <a:t> </a:t>
            </a:r>
            <a:r>
              <a:rPr sz="2200" spc="-160" dirty="0">
                <a:latin typeface="Arial"/>
                <a:cs typeface="Arial"/>
              </a:rPr>
              <a:t>IPv4</a:t>
            </a:r>
            <a:r>
              <a:rPr sz="2200" spc="60" dirty="0">
                <a:latin typeface="Arial"/>
                <a:cs typeface="Arial"/>
              </a:rPr>
              <a:t> </a:t>
            </a:r>
            <a:r>
              <a:rPr sz="2200" spc="-105" dirty="0">
                <a:latin typeface="Arial"/>
                <a:cs typeface="Arial"/>
              </a:rPr>
              <a:t>endpoint</a:t>
            </a:r>
            <a:r>
              <a:rPr sz="2200" spc="90" dirty="0">
                <a:latin typeface="Arial"/>
                <a:cs typeface="Arial"/>
              </a:rPr>
              <a:t> </a:t>
            </a:r>
            <a:r>
              <a:rPr sz="2200" spc="-195" dirty="0">
                <a:latin typeface="Arial"/>
                <a:cs typeface="Arial"/>
              </a:rPr>
              <a:t>on</a:t>
            </a:r>
            <a:r>
              <a:rPr sz="2200" spc="55" dirty="0">
                <a:latin typeface="Arial"/>
                <a:cs typeface="Arial"/>
              </a:rPr>
              <a:t> </a:t>
            </a:r>
            <a:r>
              <a:rPr sz="2200" spc="-135" dirty="0">
                <a:latin typeface="Arial"/>
                <a:cs typeface="Arial"/>
              </a:rPr>
              <a:t>the</a:t>
            </a:r>
            <a:r>
              <a:rPr sz="2200" spc="85" dirty="0">
                <a:latin typeface="Arial"/>
                <a:cs typeface="Arial"/>
              </a:rPr>
              <a:t> </a:t>
            </a:r>
            <a:r>
              <a:rPr sz="2200" spc="-15" dirty="0">
                <a:latin typeface="Arial"/>
                <a:cs typeface="Arial"/>
              </a:rPr>
              <a:t>left</a:t>
            </a:r>
            <a:r>
              <a:rPr sz="2200" spc="80" dirty="0">
                <a:latin typeface="Arial"/>
                <a:cs typeface="Arial"/>
              </a:rPr>
              <a:t> </a:t>
            </a:r>
            <a:r>
              <a:rPr sz="2200" spc="-125" dirty="0">
                <a:latin typeface="Arial"/>
                <a:cs typeface="Arial"/>
              </a:rPr>
              <a:t>side</a:t>
            </a:r>
            <a:r>
              <a:rPr sz="2200" spc="65" dirty="0">
                <a:latin typeface="Arial"/>
                <a:cs typeface="Arial"/>
              </a:rPr>
              <a:t> </a:t>
            </a:r>
            <a:r>
              <a:rPr sz="2200" spc="-195" dirty="0">
                <a:latin typeface="Arial"/>
                <a:cs typeface="Arial"/>
              </a:rPr>
              <a:t>is</a:t>
            </a:r>
            <a:r>
              <a:rPr sz="2200" spc="85" dirty="0">
                <a:latin typeface="Arial"/>
                <a:cs typeface="Arial"/>
              </a:rPr>
              <a:t> </a:t>
            </a:r>
            <a:r>
              <a:rPr sz="2200" spc="-160" dirty="0">
                <a:latin typeface="Arial"/>
                <a:cs typeface="Arial"/>
              </a:rPr>
              <a:t>connected</a:t>
            </a:r>
            <a:r>
              <a:rPr sz="2200" spc="65" dirty="0">
                <a:latin typeface="Arial"/>
                <a:cs typeface="Arial"/>
              </a:rPr>
              <a:t> </a:t>
            </a:r>
            <a:r>
              <a:rPr sz="2200" spc="-70" dirty="0">
                <a:latin typeface="Arial"/>
                <a:cs typeface="Arial"/>
              </a:rPr>
              <a:t>to</a:t>
            </a:r>
            <a:r>
              <a:rPr sz="2200" spc="65" dirty="0">
                <a:latin typeface="Arial"/>
                <a:cs typeface="Arial"/>
              </a:rPr>
              <a:t> </a:t>
            </a:r>
            <a:r>
              <a:rPr sz="2200" spc="-15" dirty="0">
                <a:latin typeface="Arial"/>
                <a:cs typeface="Arial"/>
              </a:rPr>
              <a:t>a</a:t>
            </a:r>
            <a:r>
              <a:rPr sz="2200" spc="70" dirty="0">
                <a:latin typeface="Arial"/>
                <a:cs typeface="Arial"/>
              </a:rPr>
              <a:t> </a:t>
            </a:r>
            <a:r>
              <a:rPr sz="2200" spc="-190" dirty="0">
                <a:latin typeface="Arial"/>
                <a:cs typeface="Arial"/>
              </a:rPr>
              <a:t>Customer</a:t>
            </a:r>
            <a:endParaRPr sz="2200">
              <a:latin typeface="Arial"/>
              <a:cs typeface="Arial"/>
            </a:endParaRPr>
          </a:p>
          <a:p>
            <a:pPr marL="194945">
              <a:lnSpc>
                <a:spcPts val="2375"/>
              </a:lnSpc>
            </a:pPr>
            <a:r>
              <a:rPr sz="2200" spc="-160" dirty="0">
                <a:latin typeface="Arial"/>
                <a:cs typeface="Arial"/>
              </a:rPr>
              <a:t>Pr</a:t>
            </a:r>
            <a:r>
              <a:rPr sz="2200" spc="-175" dirty="0">
                <a:latin typeface="Arial"/>
                <a:cs typeface="Arial"/>
              </a:rPr>
              <a:t>e</a:t>
            </a:r>
            <a:r>
              <a:rPr sz="2200" spc="-220" dirty="0">
                <a:latin typeface="Arial"/>
                <a:cs typeface="Arial"/>
              </a:rPr>
              <a:t>mise</a:t>
            </a:r>
            <a:r>
              <a:rPr sz="2200" spc="5" dirty="0">
                <a:latin typeface="Arial"/>
                <a:cs typeface="Arial"/>
              </a:rPr>
              <a:t> </a:t>
            </a:r>
            <a:r>
              <a:rPr sz="2200" spc="-270" dirty="0">
                <a:latin typeface="Arial"/>
                <a:cs typeface="Arial"/>
              </a:rPr>
              <a:t>Eq</a:t>
            </a:r>
            <a:r>
              <a:rPr sz="2200" spc="-254" dirty="0">
                <a:latin typeface="Arial"/>
                <a:cs typeface="Arial"/>
              </a:rPr>
              <a:t>u</a:t>
            </a:r>
            <a:r>
              <a:rPr sz="2200" spc="-150" dirty="0">
                <a:latin typeface="Arial"/>
                <a:cs typeface="Arial"/>
              </a:rPr>
              <a:t>ipmen</a:t>
            </a:r>
            <a:r>
              <a:rPr sz="2200" spc="-75" dirty="0">
                <a:latin typeface="Arial"/>
                <a:cs typeface="Arial"/>
              </a:rPr>
              <a:t>t</a:t>
            </a:r>
            <a:r>
              <a:rPr sz="2200" spc="15" dirty="0">
                <a:latin typeface="Arial"/>
                <a:cs typeface="Arial"/>
              </a:rPr>
              <a:t> </a:t>
            </a:r>
            <a:r>
              <a:rPr sz="2200" spc="-130" dirty="0">
                <a:latin typeface="Arial"/>
                <a:cs typeface="Arial"/>
              </a:rPr>
              <a:t>(</a:t>
            </a:r>
            <a:r>
              <a:rPr sz="2200" spc="-270" dirty="0">
                <a:latin typeface="Arial"/>
                <a:cs typeface="Arial"/>
              </a:rPr>
              <a:t>C</a:t>
            </a:r>
            <a:r>
              <a:rPr sz="2200" spc="-340" dirty="0">
                <a:latin typeface="Arial"/>
                <a:cs typeface="Arial"/>
              </a:rPr>
              <a:t>PE)</a:t>
            </a:r>
            <a:r>
              <a:rPr sz="2200" spc="10" dirty="0">
                <a:latin typeface="Arial"/>
                <a:cs typeface="Arial"/>
              </a:rPr>
              <a:t> </a:t>
            </a:r>
            <a:r>
              <a:rPr sz="2200" spc="-105" dirty="0">
                <a:latin typeface="Arial"/>
                <a:cs typeface="Arial"/>
              </a:rPr>
              <a:t>devi</a:t>
            </a:r>
            <a:r>
              <a:rPr sz="2200" spc="-125" dirty="0">
                <a:latin typeface="Arial"/>
                <a:cs typeface="Arial"/>
              </a:rPr>
              <a:t>c</a:t>
            </a:r>
            <a:r>
              <a:rPr sz="2200" spc="-150" dirty="0">
                <a:latin typeface="Arial"/>
                <a:cs typeface="Arial"/>
              </a:rPr>
              <a:t>e</a:t>
            </a:r>
            <a:r>
              <a:rPr sz="2200" spc="-130" dirty="0">
                <a:latin typeface="Arial"/>
                <a:cs typeface="Arial"/>
              </a:rPr>
              <a:t>.</a:t>
            </a:r>
            <a:endParaRPr sz="2200">
              <a:latin typeface="Arial"/>
              <a:cs typeface="Arial"/>
            </a:endParaRPr>
          </a:p>
          <a:p>
            <a:pPr marL="195580" indent="-182880">
              <a:lnSpc>
                <a:spcPct val="100000"/>
              </a:lnSpc>
              <a:spcBef>
                <a:spcPts val="5"/>
              </a:spcBef>
              <a:buClr>
                <a:srgbClr val="93B6D2"/>
              </a:buClr>
              <a:buSzPct val="84090"/>
              <a:buChar char="•"/>
              <a:tabLst>
                <a:tab pos="195580" algn="l"/>
              </a:tabLst>
            </a:pPr>
            <a:r>
              <a:rPr sz="2200" spc="-270" dirty="0">
                <a:latin typeface="Arial"/>
                <a:cs typeface="Arial"/>
              </a:rPr>
              <a:t>Th</a:t>
            </a:r>
            <a:r>
              <a:rPr sz="2200" spc="-250" dirty="0">
                <a:latin typeface="Arial"/>
                <a:cs typeface="Arial"/>
              </a:rPr>
              <a:t>e</a:t>
            </a:r>
            <a:r>
              <a:rPr sz="2200" spc="5" dirty="0">
                <a:latin typeface="Arial"/>
                <a:cs typeface="Arial"/>
              </a:rPr>
              <a:t> </a:t>
            </a:r>
            <a:r>
              <a:rPr sz="2200" spc="-225" dirty="0">
                <a:latin typeface="Arial"/>
                <a:cs typeface="Arial"/>
              </a:rPr>
              <a:t>MA</a:t>
            </a:r>
            <a:r>
              <a:rPr sz="2200" spc="-190" dirty="0">
                <a:latin typeface="Arial"/>
                <a:cs typeface="Arial"/>
              </a:rPr>
              <a:t>P</a:t>
            </a:r>
            <a:r>
              <a:rPr sz="2200" spc="-5" dirty="0">
                <a:latin typeface="Arial"/>
                <a:cs typeface="Arial"/>
              </a:rPr>
              <a:t>-</a:t>
            </a:r>
            <a:r>
              <a:rPr sz="2200" spc="-385" dirty="0">
                <a:latin typeface="Arial"/>
                <a:cs typeface="Arial"/>
              </a:rPr>
              <a:t>T</a:t>
            </a:r>
            <a:r>
              <a:rPr sz="2200" spc="10" dirty="0">
                <a:latin typeface="Arial"/>
                <a:cs typeface="Arial"/>
              </a:rPr>
              <a:t> </a:t>
            </a:r>
            <a:r>
              <a:rPr sz="2200" spc="-380" dirty="0">
                <a:latin typeface="Arial"/>
                <a:cs typeface="Arial"/>
              </a:rPr>
              <a:t>CP</a:t>
            </a:r>
            <a:r>
              <a:rPr sz="2200" spc="-370" dirty="0">
                <a:latin typeface="Arial"/>
                <a:cs typeface="Arial"/>
              </a:rPr>
              <a:t>E</a:t>
            </a:r>
            <a:r>
              <a:rPr sz="2200" spc="-15" dirty="0">
                <a:latin typeface="Arial"/>
                <a:cs typeface="Arial"/>
              </a:rPr>
              <a:t> </a:t>
            </a:r>
            <a:r>
              <a:rPr sz="2200" spc="-114" dirty="0">
                <a:latin typeface="Arial"/>
                <a:cs typeface="Arial"/>
              </a:rPr>
              <a:t>device</a:t>
            </a:r>
            <a:r>
              <a:rPr sz="2200" spc="15" dirty="0">
                <a:latin typeface="Arial"/>
                <a:cs typeface="Arial"/>
              </a:rPr>
              <a:t> </a:t>
            </a:r>
            <a:r>
              <a:rPr sz="2200" spc="-215" dirty="0">
                <a:latin typeface="Arial"/>
                <a:cs typeface="Arial"/>
              </a:rPr>
              <a:t>has</a:t>
            </a:r>
            <a:r>
              <a:rPr sz="2200" spc="10" dirty="0">
                <a:latin typeface="Arial"/>
                <a:cs typeface="Arial"/>
              </a:rPr>
              <a:t> </a:t>
            </a:r>
            <a:r>
              <a:rPr sz="2200" spc="-140" dirty="0">
                <a:latin typeface="Arial"/>
                <a:cs typeface="Arial"/>
              </a:rPr>
              <a:t>an</a:t>
            </a:r>
            <a:r>
              <a:rPr sz="2200" spc="-5" dirty="0">
                <a:latin typeface="Arial"/>
                <a:cs typeface="Arial"/>
              </a:rPr>
              <a:t> </a:t>
            </a:r>
            <a:r>
              <a:rPr sz="2200" spc="-215" dirty="0">
                <a:latin typeface="Arial"/>
                <a:cs typeface="Arial"/>
              </a:rPr>
              <a:t>IP</a:t>
            </a:r>
            <a:r>
              <a:rPr sz="2200" spc="-225" dirty="0">
                <a:latin typeface="Arial"/>
                <a:cs typeface="Arial"/>
              </a:rPr>
              <a:t>v</a:t>
            </a:r>
            <a:r>
              <a:rPr sz="2200" spc="-15" dirty="0">
                <a:latin typeface="Arial"/>
                <a:cs typeface="Arial"/>
              </a:rPr>
              <a:t>6</a:t>
            </a:r>
            <a:r>
              <a:rPr sz="2200" spc="10" dirty="0">
                <a:latin typeface="Arial"/>
                <a:cs typeface="Arial"/>
              </a:rPr>
              <a:t> </a:t>
            </a:r>
            <a:r>
              <a:rPr sz="2200" spc="-160" dirty="0">
                <a:latin typeface="Arial"/>
                <a:cs typeface="Arial"/>
              </a:rPr>
              <a:t>connectio</a:t>
            </a:r>
            <a:r>
              <a:rPr sz="2200" spc="-265" dirty="0">
                <a:latin typeface="Arial"/>
                <a:cs typeface="Arial"/>
              </a:rPr>
              <a:t>n</a:t>
            </a:r>
            <a:r>
              <a:rPr sz="2200" spc="20" dirty="0">
                <a:latin typeface="Arial"/>
                <a:cs typeface="Arial"/>
              </a:rPr>
              <a:t> </a:t>
            </a:r>
            <a:r>
              <a:rPr sz="2200" spc="-75" dirty="0">
                <a:latin typeface="Arial"/>
                <a:cs typeface="Arial"/>
              </a:rPr>
              <a:t>to</a:t>
            </a:r>
            <a:r>
              <a:rPr sz="2200" spc="-10" dirty="0">
                <a:latin typeface="Arial"/>
                <a:cs typeface="Arial"/>
              </a:rPr>
              <a:t> </a:t>
            </a:r>
            <a:r>
              <a:rPr sz="2200" spc="-135" dirty="0">
                <a:latin typeface="Arial"/>
                <a:cs typeface="Arial"/>
              </a:rPr>
              <a:t>the</a:t>
            </a:r>
            <a:r>
              <a:rPr sz="2200" spc="5" dirty="0">
                <a:latin typeface="Arial"/>
                <a:cs typeface="Arial"/>
              </a:rPr>
              <a:t> </a:t>
            </a:r>
            <a:r>
              <a:rPr sz="2200" spc="-440" dirty="0">
                <a:latin typeface="Arial"/>
                <a:cs typeface="Arial"/>
              </a:rPr>
              <a:t>RP</a:t>
            </a:r>
            <a:r>
              <a:rPr sz="2200" spc="-355" dirty="0">
                <a:latin typeface="Arial"/>
                <a:cs typeface="Arial"/>
              </a:rPr>
              <a:t>L</a:t>
            </a:r>
            <a:r>
              <a:rPr sz="2200" spc="-5" dirty="0">
                <a:latin typeface="Arial"/>
                <a:cs typeface="Arial"/>
              </a:rPr>
              <a:t> </a:t>
            </a:r>
            <a:r>
              <a:rPr sz="2200" spc="-300" dirty="0">
                <a:latin typeface="Arial"/>
                <a:cs typeface="Arial"/>
              </a:rPr>
              <a:t>m</a:t>
            </a:r>
            <a:r>
              <a:rPr sz="2200" spc="-195" dirty="0">
                <a:latin typeface="Arial"/>
                <a:cs typeface="Arial"/>
              </a:rPr>
              <a:t>e</a:t>
            </a:r>
            <a:r>
              <a:rPr sz="2200" spc="-300" dirty="0">
                <a:latin typeface="Arial"/>
                <a:cs typeface="Arial"/>
              </a:rPr>
              <a:t>s</a:t>
            </a:r>
            <a:r>
              <a:rPr sz="2200" spc="-340" dirty="0">
                <a:latin typeface="Arial"/>
                <a:cs typeface="Arial"/>
              </a:rPr>
              <a:t>h</a:t>
            </a:r>
            <a:r>
              <a:rPr sz="2200" spc="-130" dirty="0">
                <a:latin typeface="Arial"/>
                <a:cs typeface="Arial"/>
              </a:rPr>
              <a:t>.</a:t>
            </a:r>
            <a:endParaRPr sz="2200">
              <a:latin typeface="Arial"/>
              <a:cs typeface="Arial"/>
            </a:endParaRPr>
          </a:p>
          <a:p>
            <a:pPr marL="194945" marR="5080" indent="-182880">
              <a:lnSpc>
                <a:spcPts val="2110"/>
              </a:lnSpc>
              <a:spcBef>
                <a:spcPts val="509"/>
              </a:spcBef>
              <a:buClr>
                <a:srgbClr val="93B6D2"/>
              </a:buClr>
              <a:buSzPct val="84090"/>
              <a:buChar char="•"/>
              <a:tabLst>
                <a:tab pos="195580" algn="l"/>
              </a:tabLst>
            </a:pPr>
            <a:r>
              <a:rPr sz="2200" spc="-140" dirty="0">
                <a:latin typeface="Arial"/>
                <a:cs typeface="Arial"/>
              </a:rPr>
              <a:t>On</a:t>
            </a:r>
            <a:r>
              <a:rPr sz="2200" spc="20" dirty="0">
                <a:latin typeface="Arial"/>
                <a:cs typeface="Arial"/>
              </a:rPr>
              <a:t> </a:t>
            </a:r>
            <a:r>
              <a:rPr sz="2200" spc="-135" dirty="0">
                <a:latin typeface="Arial"/>
                <a:cs typeface="Arial"/>
              </a:rPr>
              <a:t>the</a:t>
            </a:r>
            <a:r>
              <a:rPr sz="2200" spc="35" dirty="0">
                <a:latin typeface="Arial"/>
                <a:cs typeface="Arial"/>
              </a:rPr>
              <a:t> </a:t>
            </a:r>
            <a:r>
              <a:rPr sz="2200" spc="-65" dirty="0">
                <a:latin typeface="Arial"/>
                <a:cs typeface="Arial"/>
              </a:rPr>
              <a:t>right</a:t>
            </a:r>
            <a:r>
              <a:rPr sz="2200" spc="45" dirty="0">
                <a:latin typeface="Arial"/>
                <a:cs typeface="Arial"/>
              </a:rPr>
              <a:t> </a:t>
            </a:r>
            <a:r>
              <a:rPr sz="2200" spc="-145" dirty="0">
                <a:latin typeface="Arial"/>
                <a:cs typeface="Arial"/>
              </a:rPr>
              <a:t>side,</a:t>
            </a:r>
            <a:r>
              <a:rPr sz="2200" spc="25" dirty="0">
                <a:latin typeface="Arial"/>
                <a:cs typeface="Arial"/>
              </a:rPr>
              <a:t> </a:t>
            </a:r>
            <a:r>
              <a:rPr sz="2200" spc="-15" dirty="0">
                <a:latin typeface="Arial"/>
                <a:cs typeface="Arial"/>
              </a:rPr>
              <a:t>a</a:t>
            </a:r>
            <a:r>
              <a:rPr sz="2200" spc="30" dirty="0">
                <a:latin typeface="Arial"/>
                <a:cs typeface="Arial"/>
              </a:rPr>
              <a:t> </a:t>
            </a:r>
            <a:r>
              <a:rPr sz="2200" spc="-245" dirty="0">
                <a:latin typeface="Arial"/>
                <a:cs typeface="Arial"/>
              </a:rPr>
              <a:t>SCADA</a:t>
            </a:r>
            <a:r>
              <a:rPr sz="2200" spc="10" dirty="0">
                <a:latin typeface="Arial"/>
                <a:cs typeface="Arial"/>
              </a:rPr>
              <a:t> </a:t>
            </a:r>
            <a:r>
              <a:rPr sz="2200" spc="-120" dirty="0">
                <a:latin typeface="Arial"/>
                <a:cs typeface="Arial"/>
              </a:rPr>
              <a:t>server</a:t>
            </a:r>
            <a:r>
              <a:rPr sz="2200" spc="35" dirty="0">
                <a:latin typeface="Arial"/>
                <a:cs typeface="Arial"/>
              </a:rPr>
              <a:t> </a:t>
            </a:r>
            <a:r>
              <a:rPr sz="2200" spc="-105" dirty="0">
                <a:latin typeface="Arial"/>
                <a:cs typeface="Arial"/>
              </a:rPr>
              <a:t>with</a:t>
            </a:r>
            <a:r>
              <a:rPr sz="2200" spc="35" dirty="0">
                <a:latin typeface="Arial"/>
                <a:cs typeface="Arial"/>
              </a:rPr>
              <a:t> </a:t>
            </a:r>
            <a:r>
              <a:rPr sz="2200" spc="-105" dirty="0">
                <a:latin typeface="Arial"/>
                <a:cs typeface="Arial"/>
              </a:rPr>
              <a:t>native</a:t>
            </a:r>
            <a:r>
              <a:rPr sz="2200" spc="45" dirty="0">
                <a:latin typeface="Arial"/>
                <a:cs typeface="Arial"/>
              </a:rPr>
              <a:t> </a:t>
            </a:r>
            <a:r>
              <a:rPr sz="2200" spc="-165" dirty="0">
                <a:latin typeface="Arial"/>
                <a:cs typeface="Arial"/>
              </a:rPr>
              <a:t>IPv4</a:t>
            </a:r>
            <a:r>
              <a:rPr sz="2200" spc="30" dirty="0">
                <a:latin typeface="Arial"/>
                <a:cs typeface="Arial"/>
              </a:rPr>
              <a:t> </a:t>
            </a:r>
            <a:r>
              <a:rPr sz="2200" spc="-110" dirty="0">
                <a:latin typeface="Arial"/>
                <a:cs typeface="Arial"/>
              </a:rPr>
              <a:t>support</a:t>
            </a:r>
            <a:r>
              <a:rPr sz="2200" spc="35" dirty="0">
                <a:latin typeface="Arial"/>
                <a:cs typeface="Arial"/>
              </a:rPr>
              <a:t> </a:t>
            </a:r>
            <a:r>
              <a:rPr sz="2200" spc="-210" dirty="0">
                <a:latin typeface="Arial"/>
                <a:cs typeface="Arial"/>
              </a:rPr>
              <a:t>connects</a:t>
            </a:r>
            <a:r>
              <a:rPr sz="2200" spc="40" dirty="0">
                <a:latin typeface="Arial"/>
                <a:cs typeface="Arial"/>
              </a:rPr>
              <a:t> </a:t>
            </a:r>
            <a:r>
              <a:rPr sz="2200" spc="-75" dirty="0">
                <a:latin typeface="Arial"/>
                <a:cs typeface="Arial"/>
              </a:rPr>
              <a:t>to </a:t>
            </a:r>
            <a:r>
              <a:rPr sz="2200" spc="-595" dirty="0">
                <a:latin typeface="Arial"/>
                <a:cs typeface="Arial"/>
              </a:rPr>
              <a:t> </a:t>
            </a:r>
            <a:r>
              <a:rPr sz="2200" spc="-15" dirty="0">
                <a:latin typeface="Arial"/>
                <a:cs typeface="Arial"/>
              </a:rPr>
              <a:t>a</a:t>
            </a:r>
            <a:r>
              <a:rPr sz="2200" dirty="0">
                <a:latin typeface="Arial"/>
                <a:cs typeface="Arial"/>
              </a:rPr>
              <a:t> </a:t>
            </a:r>
            <a:r>
              <a:rPr sz="2200" spc="-160" dirty="0">
                <a:latin typeface="Arial"/>
                <a:cs typeface="Arial"/>
              </a:rPr>
              <a:t>M</a:t>
            </a:r>
            <a:r>
              <a:rPr sz="2200" spc="-120" dirty="0">
                <a:latin typeface="Arial"/>
                <a:cs typeface="Arial"/>
              </a:rPr>
              <a:t>A</a:t>
            </a:r>
            <a:r>
              <a:rPr sz="2200" spc="-365" dirty="0">
                <a:latin typeface="Arial"/>
                <a:cs typeface="Arial"/>
              </a:rPr>
              <a:t>P</a:t>
            </a:r>
            <a:r>
              <a:rPr sz="2200" spc="-5" dirty="0">
                <a:latin typeface="Arial"/>
                <a:cs typeface="Arial"/>
              </a:rPr>
              <a:t>-</a:t>
            </a:r>
            <a:r>
              <a:rPr sz="2200" spc="-385" dirty="0">
                <a:latin typeface="Arial"/>
                <a:cs typeface="Arial"/>
              </a:rPr>
              <a:t>T</a:t>
            </a:r>
            <a:r>
              <a:rPr sz="2200" spc="10" dirty="0">
                <a:latin typeface="Arial"/>
                <a:cs typeface="Arial"/>
              </a:rPr>
              <a:t> </a:t>
            </a:r>
            <a:r>
              <a:rPr sz="2200" spc="-55" dirty="0">
                <a:latin typeface="Arial"/>
                <a:cs typeface="Arial"/>
              </a:rPr>
              <a:t>borde</a:t>
            </a:r>
            <a:r>
              <a:rPr sz="2200" spc="-5" dirty="0">
                <a:latin typeface="Arial"/>
                <a:cs typeface="Arial"/>
              </a:rPr>
              <a:t>r</a:t>
            </a:r>
            <a:r>
              <a:rPr sz="2200" dirty="0">
                <a:latin typeface="Arial"/>
                <a:cs typeface="Arial"/>
              </a:rPr>
              <a:t> </a:t>
            </a:r>
            <a:r>
              <a:rPr sz="2200" spc="-65" dirty="0">
                <a:latin typeface="Arial"/>
                <a:cs typeface="Arial"/>
              </a:rPr>
              <a:t>g</a:t>
            </a:r>
            <a:r>
              <a:rPr sz="2200" spc="-50" dirty="0">
                <a:latin typeface="Arial"/>
                <a:cs typeface="Arial"/>
              </a:rPr>
              <a:t>at</a:t>
            </a:r>
            <a:r>
              <a:rPr sz="2200" spc="-105" dirty="0">
                <a:latin typeface="Arial"/>
                <a:cs typeface="Arial"/>
              </a:rPr>
              <a:t>e</a:t>
            </a:r>
            <a:r>
              <a:rPr sz="2200" spc="-215" dirty="0">
                <a:latin typeface="Arial"/>
                <a:cs typeface="Arial"/>
              </a:rPr>
              <a:t>w</a:t>
            </a:r>
            <a:r>
              <a:rPr sz="2200" spc="-65" dirty="0">
                <a:latin typeface="Arial"/>
                <a:cs typeface="Arial"/>
              </a:rPr>
              <a:t>a</a:t>
            </a:r>
            <a:r>
              <a:rPr sz="2200" spc="-130" dirty="0">
                <a:latin typeface="Arial"/>
                <a:cs typeface="Arial"/>
              </a:rPr>
              <a:t>y.</a:t>
            </a:r>
            <a:endParaRPr sz="2200">
              <a:latin typeface="Arial"/>
              <a:cs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5830570" cy="635000"/>
          </a:xfrm>
          <a:prstGeom prst="rect">
            <a:avLst/>
          </a:prstGeom>
        </p:spPr>
        <p:txBody>
          <a:bodyPr vert="horz" wrap="square" lIns="0" tIns="12065" rIns="0" bIns="0" rtlCol="0">
            <a:spAutoFit/>
          </a:bodyPr>
          <a:lstStyle/>
          <a:p>
            <a:pPr marL="12700">
              <a:lnSpc>
                <a:spcPct val="100000"/>
              </a:lnSpc>
              <a:spcBef>
                <a:spcPts val="95"/>
              </a:spcBef>
            </a:pPr>
            <a:r>
              <a:rPr sz="4000" spc="-465" dirty="0"/>
              <a:t>G</a:t>
            </a:r>
            <a:r>
              <a:rPr sz="4000" spc="-409" dirty="0"/>
              <a:t>e</a:t>
            </a:r>
            <a:r>
              <a:rPr sz="4000" spc="-420" dirty="0"/>
              <a:t>n</a:t>
            </a:r>
            <a:r>
              <a:rPr sz="4000" spc="-409" dirty="0"/>
              <a:t>er</a:t>
            </a:r>
            <a:r>
              <a:rPr sz="4000" spc="-170" dirty="0"/>
              <a:t>i</a:t>
            </a:r>
            <a:r>
              <a:rPr sz="4000" spc="-615" dirty="0"/>
              <a:t>c</a:t>
            </a:r>
            <a:r>
              <a:rPr sz="4000" spc="-295" dirty="0"/>
              <a:t> </a:t>
            </a:r>
            <a:r>
              <a:rPr sz="4000" spc="-745" dirty="0"/>
              <a:t>W</a:t>
            </a:r>
            <a:r>
              <a:rPr sz="4000" spc="-409" dirty="0"/>
              <a:t>eb</a:t>
            </a:r>
            <a:r>
              <a:rPr sz="4000" spc="-185" dirty="0"/>
              <a:t>-</a:t>
            </a:r>
            <a:r>
              <a:rPr sz="4000" spc="-875" dirty="0"/>
              <a:t>B</a:t>
            </a:r>
            <a:r>
              <a:rPr sz="4000" spc="-215" dirty="0"/>
              <a:t>a</a:t>
            </a:r>
            <a:r>
              <a:rPr sz="4000" spc="-620" dirty="0"/>
              <a:t>s</a:t>
            </a:r>
            <a:r>
              <a:rPr sz="4000" spc="-409" dirty="0"/>
              <a:t>e</a:t>
            </a:r>
            <a:r>
              <a:rPr sz="4000" spc="-325" dirty="0"/>
              <a:t>d</a:t>
            </a:r>
            <a:r>
              <a:rPr sz="4000" spc="-280" dirty="0"/>
              <a:t> </a:t>
            </a:r>
            <a:r>
              <a:rPr sz="4000" spc="-645" dirty="0"/>
              <a:t>P</a:t>
            </a:r>
            <a:r>
              <a:rPr sz="4000" spc="-409" dirty="0"/>
              <a:t>r</a:t>
            </a:r>
            <a:r>
              <a:rPr sz="4000" spc="-420" dirty="0"/>
              <a:t>o</a:t>
            </a:r>
            <a:r>
              <a:rPr sz="4000" spc="-390" dirty="0"/>
              <a:t>t</a:t>
            </a:r>
            <a:r>
              <a:rPr sz="4000" spc="-420" dirty="0"/>
              <a:t>o</a:t>
            </a:r>
            <a:r>
              <a:rPr sz="4000" spc="-720" dirty="0"/>
              <a:t>c</a:t>
            </a:r>
            <a:r>
              <a:rPr sz="4000" spc="-420" dirty="0"/>
              <a:t>o</a:t>
            </a:r>
            <a:r>
              <a:rPr sz="4000" spc="-170" dirty="0"/>
              <a:t>l</a:t>
            </a:r>
            <a:r>
              <a:rPr sz="4000" spc="-520" dirty="0"/>
              <a:t>s</a:t>
            </a:r>
            <a:endParaRPr sz="4000"/>
          </a:p>
        </p:txBody>
      </p:sp>
      <p:sp>
        <p:nvSpPr>
          <p:cNvPr id="3" name="object 3"/>
          <p:cNvSpPr txBox="1">
            <a:spLocks noGrp="1"/>
          </p:cNvSpPr>
          <p:nvPr>
            <p:ph type="body" idx="1"/>
          </p:nvPr>
        </p:nvSpPr>
        <p:spPr>
          <a:prstGeom prst="rect">
            <a:avLst/>
          </a:prstGeom>
        </p:spPr>
        <p:txBody>
          <a:bodyPr vert="horz" wrap="square" lIns="0" tIns="86360" rIns="0" bIns="0" rtlCol="0">
            <a:spAutoFit/>
          </a:bodyPr>
          <a:lstStyle/>
          <a:p>
            <a:pPr marL="195580" indent="-182880" algn="just">
              <a:lnSpc>
                <a:spcPct val="100000"/>
              </a:lnSpc>
              <a:spcBef>
                <a:spcPts val="680"/>
              </a:spcBef>
              <a:buClr>
                <a:srgbClr val="93B6D2"/>
              </a:buClr>
              <a:buSzPct val="85416"/>
              <a:buChar char="•"/>
              <a:tabLst>
                <a:tab pos="195580" algn="l"/>
              </a:tabLst>
            </a:pPr>
            <a:r>
              <a:rPr spc="-280" dirty="0"/>
              <a:t>The</a:t>
            </a:r>
            <a:r>
              <a:rPr spc="-20" dirty="0"/>
              <a:t> </a:t>
            </a:r>
            <a:r>
              <a:rPr spc="-100" dirty="0"/>
              <a:t>level</a:t>
            </a:r>
            <a:r>
              <a:rPr spc="-15" dirty="0"/>
              <a:t> </a:t>
            </a:r>
            <a:r>
              <a:rPr spc="-5" dirty="0"/>
              <a:t>of</a:t>
            </a:r>
            <a:r>
              <a:rPr spc="70" dirty="0"/>
              <a:t> </a:t>
            </a:r>
            <a:r>
              <a:rPr spc="-35" dirty="0"/>
              <a:t>familiarity</a:t>
            </a:r>
            <a:r>
              <a:rPr dirty="0"/>
              <a:t> </a:t>
            </a:r>
            <a:r>
              <a:rPr spc="-110" dirty="0"/>
              <a:t>with</a:t>
            </a:r>
            <a:r>
              <a:rPr spc="-10" dirty="0"/>
              <a:t> </a:t>
            </a:r>
            <a:r>
              <a:rPr spc="-130" dirty="0"/>
              <a:t>generic</a:t>
            </a:r>
            <a:r>
              <a:rPr spc="5" dirty="0"/>
              <a:t> </a:t>
            </a:r>
            <a:r>
              <a:rPr spc="-110" dirty="0"/>
              <a:t>web-based</a:t>
            </a:r>
            <a:r>
              <a:rPr spc="5" dirty="0"/>
              <a:t> </a:t>
            </a:r>
            <a:r>
              <a:rPr spc="-130" dirty="0"/>
              <a:t>protocols</a:t>
            </a:r>
            <a:r>
              <a:rPr spc="5" dirty="0"/>
              <a:t> </a:t>
            </a:r>
            <a:r>
              <a:rPr spc="-204" dirty="0"/>
              <a:t>is</a:t>
            </a:r>
            <a:r>
              <a:rPr spc="-5" dirty="0"/>
              <a:t> </a:t>
            </a:r>
            <a:r>
              <a:rPr spc="-145" dirty="0"/>
              <a:t>high.</a:t>
            </a:r>
          </a:p>
          <a:p>
            <a:pPr marL="194945" marR="6350" indent="-182880" algn="just">
              <a:lnSpc>
                <a:spcPct val="100000"/>
              </a:lnSpc>
              <a:spcBef>
                <a:spcPts val="575"/>
              </a:spcBef>
              <a:buClr>
                <a:srgbClr val="93B6D2"/>
              </a:buClr>
              <a:buSzPct val="85416"/>
              <a:buChar char="•"/>
              <a:tabLst>
                <a:tab pos="195580" algn="l"/>
              </a:tabLst>
            </a:pPr>
            <a:r>
              <a:rPr spc="-140" dirty="0"/>
              <a:t>Therefore, </a:t>
            </a:r>
            <a:r>
              <a:rPr spc="-145" dirty="0"/>
              <a:t>programmers </a:t>
            </a:r>
            <a:r>
              <a:rPr spc="-110" dirty="0"/>
              <a:t>with </a:t>
            </a:r>
            <a:r>
              <a:rPr spc="-145" dirty="0"/>
              <a:t>basic </a:t>
            </a:r>
            <a:r>
              <a:rPr spc="-130" dirty="0"/>
              <a:t>web </a:t>
            </a:r>
            <a:r>
              <a:rPr spc="-125" dirty="0"/>
              <a:t>programming </a:t>
            </a:r>
            <a:r>
              <a:rPr spc="-165" dirty="0"/>
              <a:t>skills </a:t>
            </a:r>
            <a:r>
              <a:rPr spc="-195" dirty="0"/>
              <a:t>can </a:t>
            </a:r>
            <a:r>
              <a:rPr spc="-190" dirty="0"/>
              <a:t> </a:t>
            </a:r>
            <a:r>
              <a:rPr spc="-110" dirty="0"/>
              <a:t>work </a:t>
            </a:r>
            <a:r>
              <a:rPr spc="-210" dirty="0"/>
              <a:t>on</a:t>
            </a:r>
            <a:r>
              <a:rPr spc="-204" dirty="0"/>
              <a:t> </a:t>
            </a:r>
            <a:r>
              <a:rPr spc="-235" dirty="0"/>
              <a:t>IoT</a:t>
            </a:r>
            <a:r>
              <a:rPr spc="195" dirty="0"/>
              <a:t> </a:t>
            </a:r>
            <a:r>
              <a:rPr spc="-105" dirty="0"/>
              <a:t>applications, and </a:t>
            </a:r>
            <a:r>
              <a:rPr spc="-180" dirty="0"/>
              <a:t>this</a:t>
            </a:r>
            <a:r>
              <a:rPr spc="305" dirty="0"/>
              <a:t> </a:t>
            </a:r>
            <a:r>
              <a:rPr spc="-155" dirty="0"/>
              <a:t>may</a:t>
            </a:r>
            <a:r>
              <a:rPr spc="360" dirty="0"/>
              <a:t> </a:t>
            </a:r>
            <a:r>
              <a:rPr spc="-45" dirty="0"/>
              <a:t>lead </a:t>
            </a:r>
            <a:r>
              <a:rPr spc="-80" dirty="0"/>
              <a:t>to </a:t>
            </a:r>
            <a:r>
              <a:rPr spc="-130" dirty="0"/>
              <a:t>innovative</a:t>
            </a:r>
            <a:r>
              <a:rPr spc="405" dirty="0"/>
              <a:t> </a:t>
            </a:r>
            <a:r>
              <a:rPr spc="-180" dirty="0"/>
              <a:t>ways </a:t>
            </a:r>
            <a:r>
              <a:rPr spc="-175" dirty="0"/>
              <a:t> </a:t>
            </a:r>
            <a:r>
              <a:rPr spc="-60" dirty="0"/>
              <a:t>t</a:t>
            </a:r>
            <a:r>
              <a:rPr spc="-105" dirty="0"/>
              <a:t>o</a:t>
            </a:r>
            <a:r>
              <a:rPr spc="-5" dirty="0"/>
              <a:t> </a:t>
            </a:r>
            <a:r>
              <a:rPr spc="-60" dirty="0"/>
              <a:t>deli</a:t>
            </a:r>
            <a:r>
              <a:rPr spc="-120" dirty="0"/>
              <a:t>v</a:t>
            </a:r>
            <a:r>
              <a:rPr spc="-70" dirty="0"/>
              <a:t>er</a:t>
            </a:r>
            <a:r>
              <a:rPr spc="-10" dirty="0"/>
              <a:t> </a:t>
            </a:r>
            <a:r>
              <a:rPr spc="-105" dirty="0"/>
              <a:t>and</a:t>
            </a:r>
            <a:r>
              <a:rPr spc="-15" dirty="0"/>
              <a:t> </a:t>
            </a:r>
            <a:r>
              <a:rPr spc="-125" dirty="0"/>
              <a:t>handle</a:t>
            </a:r>
            <a:r>
              <a:rPr spc="-5" dirty="0"/>
              <a:t> </a:t>
            </a:r>
            <a:r>
              <a:rPr spc="-40" dirty="0"/>
              <a:t>real</a:t>
            </a:r>
            <a:r>
              <a:rPr dirty="0"/>
              <a:t>-</a:t>
            </a:r>
            <a:r>
              <a:rPr spc="-140" dirty="0"/>
              <a:t>time</a:t>
            </a:r>
            <a:r>
              <a:rPr spc="-15" dirty="0"/>
              <a:t> </a:t>
            </a:r>
            <a:r>
              <a:rPr spc="-204" dirty="0"/>
              <a:t>Io</a:t>
            </a:r>
            <a:r>
              <a:rPr spc="-295" dirty="0"/>
              <a:t>T</a:t>
            </a:r>
            <a:r>
              <a:rPr spc="-15" dirty="0"/>
              <a:t> dat</a:t>
            </a:r>
            <a:r>
              <a:rPr spc="-30" dirty="0"/>
              <a:t>a</a:t>
            </a:r>
            <a:r>
              <a:rPr spc="-145" dirty="0"/>
              <a:t>.</a:t>
            </a:r>
          </a:p>
          <a:p>
            <a:pPr marL="194945" marR="6350" indent="-182880" algn="just">
              <a:lnSpc>
                <a:spcPct val="100000"/>
              </a:lnSpc>
              <a:spcBef>
                <a:spcPts val="580"/>
              </a:spcBef>
              <a:buClr>
                <a:srgbClr val="93B6D2"/>
              </a:buClr>
              <a:buSzPct val="85416"/>
              <a:buChar char="•"/>
              <a:tabLst>
                <a:tab pos="195580" algn="l"/>
              </a:tabLst>
            </a:pPr>
            <a:r>
              <a:rPr spc="-150" dirty="0"/>
              <a:t>On</a:t>
            </a:r>
            <a:r>
              <a:rPr spc="-145" dirty="0"/>
              <a:t> </a:t>
            </a:r>
            <a:r>
              <a:rPr b="1" spc="-185" dirty="0">
                <a:latin typeface="Arial"/>
                <a:cs typeface="Arial"/>
              </a:rPr>
              <a:t>non-constrained</a:t>
            </a:r>
            <a:r>
              <a:rPr b="1" spc="-180" dirty="0">
                <a:latin typeface="Arial"/>
                <a:cs typeface="Arial"/>
              </a:rPr>
              <a:t> </a:t>
            </a:r>
            <a:r>
              <a:rPr b="1" spc="-170" dirty="0">
                <a:latin typeface="Arial"/>
                <a:cs typeface="Arial"/>
              </a:rPr>
              <a:t>networks,</a:t>
            </a:r>
            <a:r>
              <a:rPr b="1" spc="-165" dirty="0">
                <a:latin typeface="Arial"/>
                <a:cs typeface="Arial"/>
              </a:rPr>
              <a:t> </a:t>
            </a:r>
            <a:r>
              <a:rPr b="1" spc="-270" dirty="0">
                <a:latin typeface="Arial"/>
                <a:cs typeface="Arial"/>
              </a:rPr>
              <a:t>such</a:t>
            </a:r>
            <a:r>
              <a:rPr b="1" spc="130" dirty="0">
                <a:latin typeface="Arial"/>
                <a:cs typeface="Arial"/>
              </a:rPr>
              <a:t> </a:t>
            </a:r>
            <a:r>
              <a:rPr b="1" spc="-190" dirty="0">
                <a:latin typeface="Arial"/>
                <a:cs typeface="Arial"/>
              </a:rPr>
              <a:t>as</a:t>
            </a:r>
            <a:r>
              <a:rPr b="1" spc="-185" dirty="0">
                <a:latin typeface="Arial"/>
                <a:cs typeface="Arial"/>
              </a:rPr>
              <a:t> </a:t>
            </a:r>
            <a:r>
              <a:rPr b="1" spc="-200" dirty="0">
                <a:latin typeface="Arial"/>
                <a:cs typeface="Arial"/>
              </a:rPr>
              <a:t>Ethernet,</a:t>
            </a:r>
            <a:r>
              <a:rPr b="1" spc="-195" dirty="0">
                <a:latin typeface="Arial"/>
                <a:cs typeface="Arial"/>
              </a:rPr>
              <a:t> </a:t>
            </a:r>
            <a:r>
              <a:rPr b="1" spc="-145" dirty="0">
                <a:latin typeface="Arial"/>
                <a:cs typeface="Arial"/>
              </a:rPr>
              <a:t>Wi-Fi,</a:t>
            </a:r>
            <a:r>
              <a:rPr b="1" spc="-140" dirty="0">
                <a:latin typeface="Arial"/>
                <a:cs typeface="Arial"/>
              </a:rPr>
              <a:t> </a:t>
            </a:r>
            <a:r>
              <a:rPr b="1" spc="-195" dirty="0">
                <a:latin typeface="Arial"/>
                <a:cs typeface="Arial"/>
              </a:rPr>
              <a:t>or </a:t>
            </a:r>
            <a:r>
              <a:rPr b="1" spc="-190" dirty="0">
                <a:latin typeface="Arial"/>
                <a:cs typeface="Arial"/>
              </a:rPr>
              <a:t> </a:t>
            </a:r>
            <a:r>
              <a:rPr b="1" spc="-75" dirty="0">
                <a:latin typeface="Arial"/>
                <a:cs typeface="Arial"/>
              </a:rPr>
              <a:t>3G/4G </a:t>
            </a:r>
            <a:r>
              <a:rPr spc="-120" dirty="0"/>
              <a:t>cellular, </a:t>
            </a:r>
            <a:r>
              <a:rPr spc="-140" dirty="0"/>
              <a:t>where </a:t>
            </a:r>
            <a:r>
              <a:rPr spc="-95" dirty="0"/>
              <a:t>bandwidth </a:t>
            </a:r>
            <a:r>
              <a:rPr spc="-204" dirty="0"/>
              <a:t>is </a:t>
            </a:r>
            <a:r>
              <a:rPr spc="-145" dirty="0"/>
              <a:t>not </a:t>
            </a:r>
            <a:r>
              <a:rPr spc="-105" dirty="0"/>
              <a:t>perceived </a:t>
            </a:r>
            <a:r>
              <a:rPr spc="-210" dirty="0"/>
              <a:t>as </a:t>
            </a:r>
            <a:r>
              <a:rPr spc="-15" dirty="0"/>
              <a:t>a </a:t>
            </a:r>
            <a:r>
              <a:rPr spc="-70" dirty="0"/>
              <a:t>potential </a:t>
            </a:r>
            <a:r>
              <a:rPr spc="-65" dirty="0"/>
              <a:t> </a:t>
            </a:r>
            <a:r>
              <a:rPr spc="-250" dirty="0"/>
              <a:t>issue,</a:t>
            </a:r>
            <a:r>
              <a:rPr spc="-245" dirty="0"/>
              <a:t> </a:t>
            </a:r>
            <a:r>
              <a:rPr spc="-15" dirty="0"/>
              <a:t>data</a:t>
            </a:r>
            <a:r>
              <a:rPr spc="640" dirty="0"/>
              <a:t> </a:t>
            </a:r>
            <a:r>
              <a:rPr spc="-80" dirty="0"/>
              <a:t>payloads</a:t>
            </a:r>
            <a:r>
              <a:rPr spc="-75" dirty="0"/>
              <a:t> </a:t>
            </a:r>
            <a:r>
              <a:rPr spc="-120" dirty="0"/>
              <a:t>based</a:t>
            </a:r>
            <a:r>
              <a:rPr spc="-114" dirty="0"/>
              <a:t> </a:t>
            </a:r>
            <a:r>
              <a:rPr spc="-210" dirty="0"/>
              <a:t>on</a:t>
            </a:r>
            <a:r>
              <a:rPr spc="-204" dirty="0"/>
              <a:t> </a:t>
            </a:r>
            <a:r>
              <a:rPr spc="-15" dirty="0"/>
              <a:t>a</a:t>
            </a:r>
            <a:r>
              <a:rPr spc="640" dirty="0"/>
              <a:t> </a:t>
            </a:r>
            <a:r>
              <a:rPr spc="-145" dirty="0"/>
              <a:t>verbose</a:t>
            </a:r>
            <a:r>
              <a:rPr spc="-140" dirty="0"/>
              <a:t> </a:t>
            </a:r>
            <a:r>
              <a:rPr spc="-15" dirty="0"/>
              <a:t>data</a:t>
            </a:r>
            <a:r>
              <a:rPr spc="640" dirty="0"/>
              <a:t> </a:t>
            </a:r>
            <a:r>
              <a:rPr spc="-140" dirty="0"/>
              <a:t>model </a:t>
            </a:r>
            <a:r>
              <a:rPr spc="-135" dirty="0"/>
              <a:t> </a:t>
            </a:r>
            <a:r>
              <a:rPr spc="-114" dirty="0"/>
              <a:t>representation</a:t>
            </a:r>
          </a:p>
          <a:p>
            <a:pPr marL="194945" marR="5080" indent="-182880" algn="just">
              <a:lnSpc>
                <a:spcPct val="100000"/>
              </a:lnSpc>
              <a:spcBef>
                <a:spcPts val="575"/>
              </a:spcBef>
              <a:buClr>
                <a:srgbClr val="93B6D2"/>
              </a:buClr>
              <a:buSzPct val="85416"/>
              <a:buChar char="•"/>
              <a:tabLst>
                <a:tab pos="195580" algn="l"/>
              </a:tabLst>
            </a:pPr>
            <a:r>
              <a:rPr spc="-215" dirty="0"/>
              <a:t>In</a:t>
            </a:r>
            <a:r>
              <a:rPr spc="-210" dirty="0"/>
              <a:t> case</a:t>
            </a:r>
            <a:r>
              <a:rPr spc="-204" dirty="0"/>
              <a:t> </a:t>
            </a:r>
            <a:r>
              <a:rPr spc="-5" dirty="0"/>
              <a:t>of </a:t>
            </a:r>
            <a:r>
              <a:rPr b="1" spc="-190" dirty="0">
                <a:latin typeface="Arial"/>
                <a:cs typeface="Arial"/>
              </a:rPr>
              <a:t>constrained</a:t>
            </a:r>
            <a:r>
              <a:rPr b="1" spc="-185" dirty="0">
                <a:latin typeface="Arial"/>
                <a:cs typeface="Arial"/>
              </a:rPr>
              <a:t> </a:t>
            </a:r>
            <a:r>
              <a:rPr b="1" spc="-175" dirty="0">
                <a:latin typeface="Arial"/>
                <a:cs typeface="Arial"/>
              </a:rPr>
              <a:t>networks</a:t>
            </a:r>
            <a:r>
              <a:rPr b="1" spc="-170" dirty="0">
                <a:latin typeface="Arial"/>
                <a:cs typeface="Arial"/>
              </a:rPr>
              <a:t> </a:t>
            </a:r>
            <a:r>
              <a:rPr b="1" spc="-185" dirty="0">
                <a:latin typeface="Arial"/>
                <a:cs typeface="Arial"/>
              </a:rPr>
              <a:t>the</a:t>
            </a:r>
            <a:r>
              <a:rPr b="1" spc="-180" dirty="0">
                <a:latin typeface="Arial"/>
                <a:cs typeface="Arial"/>
              </a:rPr>
              <a:t> </a:t>
            </a:r>
            <a:r>
              <a:rPr b="1" spc="-195" dirty="0">
                <a:latin typeface="Arial"/>
                <a:cs typeface="Arial"/>
              </a:rPr>
              <a:t>embedded</a:t>
            </a:r>
            <a:r>
              <a:rPr b="1" spc="-190" dirty="0">
                <a:latin typeface="Arial"/>
                <a:cs typeface="Arial"/>
              </a:rPr>
              <a:t> </a:t>
            </a:r>
            <a:r>
              <a:rPr b="1" spc="-114" dirty="0">
                <a:latin typeface="Arial"/>
                <a:cs typeface="Arial"/>
              </a:rPr>
              <a:t>web</a:t>
            </a:r>
            <a:r>
              <a:rPr b="1" spc="-110" dirty="0">
                <a:latin typeface="Arial"/>
                <a:cs typeface="Arial"/>
              </a:rPr>
              <a:t> </a:t>
            </a:r>
            <a:r>
              <a:rPr b="1" spc="-185" dirty="0">
                <a:latin typeface="Arial"/>
                <a:cs typeface="Arial"/>
              </a:rPr>
              <a:t>server </a:t>
            </a:r>
            <a:r>
              <a:rPr b="1" spc="-180" dirty="0">
                <a:latin typeface="Arial"/>
                <a:cs typeface="Arial"/>
              </a:rPr>
              <a:t> </a:t>
            </a:r>
            <a:r>
              <a:rPr b="1" spc="-140" dirty="0">
                <a:latin typeface="Arial"/>
                <a:cs typeface="Arial"/>
              </a:rPr>
              <a:t>software</a:t>
            </a:r>
            <a:r>
              <a:rPr b="1" spc="-135" dirty="0">
                <a:latin typeface="Arial"/>
                <a:cs typeface="Arial"/>
              </a:rPr>
              <a:t> </a:t>
            </a:r>
            <a:r>
              <a:rPr spc="-110" dirty="0"/>
              <a:t>with</a:t>
            </a:r>
            <a:r>
              <a:rPr spc="-105" dirty="0"/>
              <a:t> </a:t>
            </a:r>
            <a:r>
              <a:rPr spc="-120" dirty="0"/>
              <a:t>advanced</a:t>
            </a:r>
            <a:r>
              <a:rPr spc="-114" dirty="0"/>
              <a:t> </a:t>
            </a:r>
            <a:r>
              <a:rPr spc="-110" dirty="0"/>
              <a:t>features</a:t>
            </a:r>
            <a:r>
              <a:rPr spc="-105" dirty="0"/>
              <a:t> </a:t>
            </a:r>
            <a:r>
              <a:rPr spc="-50" dirty="0"/>
              <a:t>are</a:t>
            </a:r>
            <a:r>
              <a:rPr spc="565" dirty="0"/>
              <a:t> </a:t>
            </a:r>
            <a:r>
              <a:rPr spc="-210" dirty="0"/>
              <a:t>now</a:t>
            </a:r>
            <a:r>
              <a:rPr spc="245" dirty="0"/>
              <a:t> </a:t>
            </a:r>
            <a:r>
              <a:rPr spc="-145" dirty="0"/>
              <a:t>implemented</a:t>
            </a:r>
            <a:r>
              <a:rPr spc="380" dirty="0"/>
              <a:t> </a:t>
            </a:r>
            <a:r>
              <a:rPr spc="-110" dirty="0"/>
              <a:t>with </a:t>
            </a:r>
            <a:r>
              <a:rPr spc="-105" dirty="0"/>
              <a:t> </a:t>
            </a:r>
            <a:r>
              <a:rPr spc="-195" dirty="0"/>
              <a:t>v</a:t>
            </a:r>
            <a:r>
              <a:rPr spc="-45" dirty="0"/>
              <a:t>ery</a:t>
            </a:r>
            <a:r>
              <a:rPr spc="-15" dirty="0"/>
              <a:t> </a:t>
            </a:r>
            <a:r>
              <a:rPr spc="-35" dirty="0"/>
              <a:t>littl</a:t>
            </a:r>
            <a:r>
              <a:rPr spc="-60" dirty="0"/>
              <a:t>e</a:t>
            </a:r>
            <a:r>
              <a:rPr spc="-5" dirty="0"/>
              <a:t> </a:t>
            </a:r>
            <a:r>
              <a:rPr spc="-295" dirty="0"/>
              <a:t>me</a:t>
            </a:r>
            <a:r>
              <a:rPr spc="-360" dirty="0"/>
              <a:t>m</a:t>
            </a:r>
            <a:r>
              <a:rPr spc="-45" dirty="0"/>
              <a:t>ory</a:t>
            </a:r>
            <a:r>
              <a:rPr spc="10" dirty="0"/>
              <a:t> </a:t>
            </a:r>
            <a:r>
              <a:rPr spc="-150" dirty="0"/>
              <a:t>(in</a:t>
            </a:r>
            <a:r>
              <a:rPr spc="-15" dirty="0"/>
              <a:t> </a:t>
            </a:r>
            <a:r>
              <a:rPr spc="-145" dirty="0"/>
              <a:t>the</a:t>
            </a:r>
            <a:r>
              <a:rPr spc="-5" dirty="0"/>
              <a:t> </a:t>
            </a:r>
            <a:r>
              <a:rPr spc="-20" dirty="0"/>
              <a:t>r</a:t>
            </a:r>
            <a:r>
              <a:rPr spc="-105" dirty="0"/>
              <a:t>an</a:t>
            </a:r>
            <a:r>
              <a:rPr spc="-160" dirty="0"/>
              <a:t>g</a:t>
            </a:r>
            <a:r>
              <a:rPr spc="-135" dirty="0"/>
              <a:t>e</a:t>
            </a:r>
            <a:r>
              <a:rPr spc="-10" dirty="0"/>
              <a:t> </a:t>
            </a:r>
            <a:r>
              <a:rPr spc="-5" dirty="0"/>
              <a:t>of</a:t>
            </a:r>
            <a:r>
              <a:rPr spc="70" dirty="0"/>
              <a:t> </a:t>
            </a:r>
            <a:r>
              <a:rPr spc="-20" dirty="0"/>
              <a:t>10</a:t>
            </a:r>
            <a:r>
              <a:rPr spc="-335" dirty="0"/>
              <a:t>KB</a:t>
            </a:r>
            <a:r>
              <a:rPr spc="-175" dirty="0"/>
              <a:t>)</a:t>
            </a:r>
            <a:r>
              <a:rPr spc="-145" dirty="0"/>
              <a:t>.</a:t>
            </a:r>
          </a:p>
        </p:txBody>
      </p:sp>
      <p:sp>
        <p:nvSpPr>
          <p:cNvPr id="4" name="object 4"/>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106</a:t>
            </a:r>
            <a:endParaRPr sz="1400">
              <a:latin typeface="Arial"/>
              <a:cs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5830570" cy="635000"/>
          </a:xfrm>
          <a:prstGeom prst="rect">
            <a:avLst/>
          </a:prstGeom>
        </p:spPr>
        <p:txBody>
          <a:bodyPr vert="horz" wrap="square" lIns="0" tIns="12065" rIns="0" bIns="0" rtlCol="0">
            <a:spAutoFit/>
          </a:bodyPr>
          <a:lstStyle/>
          <a:p>
            <a:pPr marL="12700">
              <a:lnSpc>
                <a:spcPct val="100000"/>
              </a:lnSpc>
              <a:spcBef>
                <a:spcPts val="95"/>
              </a:spcBef>
            </a:pPr>
            <a:r>
              <a:rPr sz="4000" spc="-465" dirty="0"/>
              <a:t>G</a:t>
            </a:r>
            <a:r>
              <a:rPr sz="4000" spc="-409" dirty="0"/>
              <a:t>e</a:t>
            </a:r>
            <a:r>
              <a:rPr sz="4000" spc="-420" dirty="0"/>
              <a:t>n</a:t>
            </a:r>
            <a:r>
              <a:rPr sz="4000" spc="-409" dirty="0"/>
              <a:t>er</a:t>
            </a:r>
            <a:r>
              <a:rPr sz="4000" spc="-170" dirty="0"/>
              <a:t>i</a:t>
            </a:r>
            <a:r>
              <a:rPr sz="4000" spc="-615" dirty="0"/>
              <a:t>c</a:t>
            </a:r>
            <a:r>
              <a:rPr sz="4000" spc="-295" dirty="0"/>
              <a:t> </a:t>
            </a:r>
            <a:r>
              <a:rPr sz="4000" spc="-745" dirty="0"/>
              <a:t>W</a:t>
            </a:r>
            <a:r>
              <a:rPr sz="4000" spc="-409" dirty="0"/>
              <a:t>eb</a:t>
            </a:r>
            <a:r>
              <a:rPr sz="4000" spc="-185" dirty="0"/>
              <a:t>-</a:t>
            </a:r>
            <a:r>
              <a:rPr sz="4000" spc="-875" dirty="0"/>
              <a:t>B</a:t>
            </a:r>
            <a:r>
              <a:rPr sz="4000" spc="-215" dirty="0"/>
              <a:t>a</a:t>
            </a:r>
            <a:r>
              <a:rPr sz="4000" spc="-620" dirty="0"/>
              <a:t>s</a:t>
            </a:r>
            <a:r>
              <a:rPr sz="4000" spc="-409" dirty="0"/>
              <a:t>e</a:t>
            </a:r>
            <a:r>
              <a:rPr sz="4000" spc="-325" dirty="0"/>
              <a:t>d</a:t>
            </a:r>
            <a:r>
              <a:rPr sz="4000" spc="-280" dirty="0"/>
              <a:t> </a:t>
            </a:r>
            <a:r>
              <a:rPr sz="4000" spc="-645" dirty="0"/>
              <a:t>P</a:t>
            </a:r>
            <a:r>
              <a:rPr sz="4000" spc="-409" dirty="0"/>
              <a:t>r</a:t>
            </a:r>
            <a:r>
              <a:rPr sz="4000" spc="-420" dirty="0"/>
              <a:t>o</a:t>
            </a:r>
            <a:r>
              <a:rPr sz="4000" spc="-390" dirty="0"/>
              <a:t>t</a:t>
            </a:r>
            <a:r>
              <a:rPr sz="4000" spc="-420" dirty="0"/>
              <a:t>o</a:t>
            </a:r>
            <a:r>
              <a:rPr sz="4000" spc="-720" dirty="0"/>
              <a:t>c</a:t>
            </a:r>
            <a:r>
              <a:rPr sz="4000" spc="-420" dirty="0"/>
              <a:t>o</a:t>
            </a:r>
            <a:r>
              <a:rPr sz="4000" spc="-170" dirty="0"/>
              <a:t>l</a:t>
            </a:r>
            <a:r>
              <a:rPr sz="4000" spc="-520" dirty="0"/>
              <a:t>s</a:t>
            </a:r>
            <a:endParaRPr sz="4000"/>
          </a:p>
        </p:txBody>
      </p:sp>
      <p:sp>
        <p:nvSpPr>
          <p:cNvPr id="3" name="object 3"/>
          <p:cNvSpPr txBox="1">
            <a:spLocks noGrp="1"/>
          </p:cNvSpPr>
          <p:nvPr>
            <p:ph type="body" idx="1"/>
          </p:nvPr>
        </p:nvSpPr>
        <p:spPr>
          <a:prstGeom prst="rect">
            <a:avLst/>
          </a:prstGeom>
        </p:spPr>
        <p:txBody>
          <a:bodyPr vert="horz" wrap="square" lIns="0" tIns="86232" rIns="0" bIns="0" rtlCol="0">
            <a:spAutoFit/>
          </a:bodyPr>
          <a:lstStyle/>
          <a:p>
            <a:pPr marL="194945" marR="6985" indent="-182880">
              <a:lnSpc>
                <a:spcPct val="100000"/>
              </a:lnSpc>
              <a:spcBef>
                <a:spcPts val="100"/>
              </a:spcBef>
              <a:buClr>
                <a:srgbClr val="93B6D2"/>
              </a:buClr>
              <a:buSzPct val="85416"/>
              <a:buChar char="•"/>
              <a:tabLst>
                <a:tab pos="195580" algn="l"/>
              </a:tabLst>
            </a:pPr>
            <a:r>
              <a:rPr spc="-235" dirty="0"/>
              <a:t>IoT</a:t>
            </a:r>
            <a:r>
              <a:rPr spc="-185" dirty="0"/>
              <a:t> </a:t>
            </a:r>
            <a:r>
              <a:rPr spc="-160" dirty="0"/>
              <a:t>devices</a:t>
            </a:r>
            <a:r>
              <a:rPr spc="235" dirty="0"/>
              <a:t> </a:t>
            </a:r>
            <a:r>
              <a:rPr spc="-85" dirty="0"/>
              <a:t>that</a:t>
            </a:r>
            <a:r>
              <a:rPr spc="229" dirty="0"/>
              <a:t> </a:t>
            </a:r>
            <a:r>
              <a:rPr spc="-110" dirty="0"/>
              <a:t>only</a:t>
            </a:r>
            <a:r>
              <a:rPr spc="235" dirty="0"/>
              <a:t> </a:t>
            </a:r>
            <a:r>
              <a:rPr spc="-245" dirty="0"/>
              <a:t>push</a:t>
            </a:r>
            <a:r>
              <a:rPr spc="-175" dirty="0"/>
              <a:t> </a:t>
            </a:r>
            <a:r>
              <a:rPr spc="-15" dirty="0"/>
              <a:t>data</a:t>
            </a:r>
            <a:r>
              <a:rPr spc="235" dirty="0"/>
              <a:t> </a:t>
            </a:r>
            <a:r>
              <a:rPr spc="-80" dirty="0"/>
              <a:t>to</a:t>
            </a:r>
            <a:r>
              <a:rPr spc="250" dirty="0"/>
              <a:t> </a:t>
            </a:r>
            <a:r>
              <a:rPr spc="-145" dirty="0"/>
              <a:t>an</a:t>
            </a:r>
            <a:r>
              <a:rPr spc="235" dirty="0"/>
              <a:t> </a:t>
            </a:r>
            <a:r>
              <a:rPr spc="-75" dirty="0"/>
              <a:t>application</a:t>
            </a:r>
            <a:r>
              <a:rPr spc="240" dirty="0"/>
              <a:t> </a:t>
            </a:r>
            <a:r>
              <a:rPr spc="-160" dirty="0"/>
              <a:t>may</a:t>
            </a:r>
            <a:r>
              <a:rPr spc="229" dirty="0"/>
              <a:t> </a:t>
            </a:r>
            <a:r>
              <a:rPr spc="-145" dirty="0"/>
              <a:t>need</a:t>
            </a:r>
            <a:r>
              <a:rPr spc="250" dirty="0"/>
              <a:t> </a:t>
            </a:r>
            <a:r>
              <a:rPr spc="-75" dirty="0"/>
              <a:t>to </a:t>
            </a:r>
            <a:r>
              <a:rPr spc="-655" dirty="0"/>
              <a:t> </a:t>
            </a:r>
            <a:r>
              <a:rPr spc="-170" dirty="0"/>
              <a:t>implemen</a:t>
            </a:r>
            <a:r>
              <a:rPr spc="-85" dirty="0"/>
              <a:t>t</a:t>
            </a:r>
            <a:r>
              <a:rPr spc="-10" dirty="0"/>
              <a:t> </a:t>
            </a:r>
            <a:r>
              <a:rPr spc="-190" dirty="0"/>
              <a:t>w</a:t>
            </a:r>
            <a:r>
              <a:rPr spc="-185" dirty="0"/>
              <a:t>e</a:t>
            </a:r>
            <a:r>
              <a:rPr spc="-15" dirty="0"/>
              <a:t>b</a:t>
            </a:r>
            <a:r>
              <a:rPr dirty="0"/>
              <a:t> </a:t>
            </a:r>
            <a:r>
              <a:rPr spc="-204" dirty="0"/>
              <a:t>se</a:t>
            </a:r>
            <a:r>
              <a:rPr spc="-30" dirty="0"/>
              <a:t>r</a:t>
            </a:r>
            <a:r>
              <a:rPr spc="-195" dirty="0"/>
              <a:t>vices</a:t>
            </a:r>
            <a:r>
              <a:rPr spc="-5" dirty="0"/>
              <a:t> </a:t>
            </a:r>
            <a:r>
              <a:rPr spc="-210" dirty="0"/>
              <a:t>on</a:t>
            </a:r>
            <a:r>
              <a:rPr spc="-5" dirty="0"/>
              <a:t> </a:t>
            </a:r>
            <a:r>
              <a:rPr spc="-145" dirty="0"/>
              <a:t>the</a:t>
            </a:r>
            <a:r>
              <a:rPr spc="-5" dirty="0"/>
              <a:t> </a:t>
            </a:r>
            <a:r>
              <a:rPr spc="-130" dirty="0"/>
              <a:t>clie</a:t>
            </a:r>
            <a:r>
              <a:rPr spc="-190" dirty="0"/>
              <a:t>n</a:t>
            </a:r>
            <a:r>
              <a:rPr spc="-20" dirty="0"/>
              <a:t>t</a:t>
            </a:r>
            <a:r>
              <a:rPr spc="-25" dirty="0"/>
              <a:t> </a:t>
            </a:r>
            <a:r>
              <a:rPr spc="-204" dirty="0"/>
              <a:t>si</a:t>
            </a:r>
            <a:r>
              <a:rPr spc="-75" dirty="0"/>
              <a:t>d</a:t>
            </a:r>
            <a:r>
              <a:rPr spc="-105" dirty="0"/>
              <a:t>e</a:t>
            </a:r>
            <a:r>
              <a:rPr spc="-145" dirty="0"/>
              <a:t>.</a:t>
            </a:r>
          </a:p>
          <a:p>
            <a:pPr marL="469900" lvl="1" indent="-184150">
              <a:lnSpc>
                <a:spcPct val="100000"/>
              </a:lnSpc>
              <a:spcBef>
                <a:spcPts val="500"/>
              </a:spcBef>
              <a:buClr>
                <a:srgbClr val="93B6D2"/>
              </a:buClr>
              <a:buSzPct val="85000"/>
              <a:buChar char="•"/>
              <a:tabLst>
                <a:tab pos="470534" algn="l"/>
              </a:tabLst>
            </a:pPr>
            <a:r>
              <a:rPr sz="2000" spc="-375" dirty="0">
                <a:latin typeface="Arial"/>
                <a:cs typeface="Arial"/>
              </a:rPr>
              <a:t>F</a:t>
            </a:r>
            <a:r>
              <a:rPr sz="2000" spc="-55" dirty="0">
                <a:latin typeface="Arial"/>
                <a:cs typeface="Arial"/>
              </a:rPr>
              <a:t>or</a:t>
            </a:r>
            <a:r>
              <a:rPr sz="2000" spc="-10" dirty="0">
                <a:latin typeface="Arial"/>
                <a:cs typeface="Arial"/>
              </a:rPr>
              <a:t> </a:t>
            </a:r>
            <a:r>
              <a:rPr sz="2000" spc="-170" dirty="0">
                <a:latin typeface="Arial"/>
                <a:cs typeface="Arial"/>
              </a:rPr>
              <a:t>e</a:t>
            </a:r>
            <a:r>
              <a:rPr sz="2000" spc="-80" dirty="0">
                <a:latin typeface="Arial"/>
                <a:cs typeface="Arial"/>
              </a:rPr>
              <a:t>xampl</a:t>
            </a:r>
            <a:r>
              <a:rPr sz="2000" spc="-160" dirty="0">
                <a:latin typeface="Arial"/>
                <a:cs typeface="Arial"/>
              </a:rPr>
              <a:t>e</a:t>
            </a:r>
            <a:r>
              <a:rPr sz="2000" spc="-120" dirty="0">
                <a:latin typeface="Arial"/>
                <a:cs typeface="Arial"/>
              </a:rPr>
              <a:t>,</a:t>
            </a:r>
            <a:endParaRPr sz="2000">
              <a:latin typeface="Arial"/>
              <a:cs typeface="Arial"/>
            </a:endParaRPr>
          </a:p>
          <a:p>
            <a:pPr marL="744220" marR="5715" lvl="2" indent="-182880">
              <a:lnSpc>
                <a:spcPct val="100000"/>
              </a:lnSpc>
              <a:spcBef>
                <a:spcPts val="450"/>
              </a:spcBef>
              <a:buClr>
                <a:srgbClr val="93B6D2"/>
              </a:buClr>
              <a:buSzPct val="88888"/>
              <a:buChar char="•"/>
              <a:tabLst>
                <a:tab pos="744855" algn="l"/>
              </a:tabLst>
            </a:pPr>
            <a:r>
              <a:rPr sz="1800" spc="-114" dirty="0">
                <a:latin typeface="Arial"/>
                <a:cs typeface="Arial"/>
              </a:rPr>
              <a:t>an</a:t>
            </a:r>
            <a:r>
              <a:rPr sz="1800" spc="135" dirty="0">
                <a:latin typeface="Arial"/>
                <a:cs typeface="Arial"/>
              </a:rPr>
              <a:t> </a:t>
            </a:r>
            <a:r>
              <a:rPr sz="1800" spc="-120" dirty="0">
                <a:latin typeface="Arial"/>
                <a:cs typeface="Arial"/>
              </a:rPr>
              <a:t>Ethernet-</a:t>
            </a:r>
            <a:r>
              <a:rPr sz="1800" spc="130" dirty="0">
                <a:latin typeface="Arial"/>
                <a:cs typeface="Arial"/>
              </a:rPr>
              <a:t> </a:t>
            </a:r>
            <a:r>
              <a:rPr sz="1800" spc="-55" dirty="0">
                <a:latin typeface="Arial"/>
                <a:cs typeface="Arial"/>
              </a:rPr>
              <a:t>or</a:t>
            </a:r>
            <a:r>
              <a:rPr sz="1800" spc="130" dirty="0">
                <a:latin typeface="Arial"/>
                <a:cs typeface="Arial"/>
              </a:rPr>
              <a:t> </a:t>
            </a:r>
            <a:r>
              <a:rPr sz="1800" spc="-65" dirty="0">
                <a:latin typeface="Arial"/>
                <a:cs typeface="Arial"/>
              </a:rPr>
              <a:t>Wi-Fi-based</a:t>
            </a:r>
            <a:r>
              <a:rPr sz="1800" spc="140" dirty="0">
                <a:latin typeface="Arial"/>
                <a:cs typeface="Arial"/>
              </a:rPr>
              <a:t> </a:t>
            </a:r>
            <a:r>
              <a:rPr sz="1800" spc="-85" dirty="0">
                <a:latin typeface="Arial"/>
                <a:cs typeface="Arial"/>
              </a:rPr>
              <a:t>weather</a:t>
            </a:r>
            <a:r>
              <a:rPr sz="1800" spc="135" dirty="0">
                <a:latin typeface="Arial"/>
                <a:cs typeface="Arial"/>
              </a:rPr>
              <a:t> </a:t>
            </a:r>
            <a:r>
              <a:rPr sz="1800" spc="-100" dirty="0">
                <a:latin typeface="Arial"/>
                <a:cs typeface="Arial"/>
              </a:rPr>
              <a:t>station</a:t>
            </a:r>
            <a:r>
              <a:rPr sz="1800" spc="135" dirty="0">
                <a:latin typeface="Arial"/>
                <a:cs typeface="Arial"/>
              </a:rPr>
              <a:t> </a:t>
            </a:r>
            <a:r>
              <a:rPr sz="1800" spc="-50" dirty="0">
                <a:latin typeface="Arial"/>
                <a:cs typeface="Arial"/>
              </a:rPr>
              <a:t>reporting</a:t>
            </a:r>
            <a:r>
              <a:rPr sz="1800" spc="130" dirty="0">
                <a:latin typeface="Arial"/>
                <a:cs typeface="Arial"/>
              </a:rPr>
              <a:t> </a:t>
            </a:r>
            <a:r>
              <a:rPr sz="1800" spc="-15" dirty="0">
                <a:latin typeface="Arial"/>
                <a:cs typeface="Arial"/>
              </a:rPr>
              <a:t>data</a:t>
            </a:r>
            <a:r>
              <a:rPr sz="1800" spc="145" dirty="0">
                <a:latin typeface="Arial"/>
                <a:cs typeface="Arial"/>
              </a:rPr>
              <a:t> </a:t>
            </a:r>
            <a:r>
              <a:rPr sz="1800" spc="-60" dirty="0">
                <a:latin typeface="Arial"/>
                <a:cs typeface="Arial"/>
              </a:rPr>
              <a:t>to</a:t>
            </a:r>
            <a:r>
              <a:rPr sz="1800" spc="120" dirty="0">
                <a:latin typeface="Arial"/>
                <a:cs typeface="Arial"/>
              </a:rPr>
              <a:t> </a:t>
            </a:r>
            <a:r>
              <a:rPr sz="1800" spc="-10" dirty="0">
                <a:latin typeface="Arial"/>
                <a:cs typeface="Arial"/>
              </a:rPr>
              <a:t>a</a:t>
            </a:r>
            <a:r>
              <a:rPr sz="1800" spc="120" dirty="0">
                <a:latin typeface="Arial"/>
                <a:cs typeface="Arial"/>
              </a:rPr>
              <a:t> </a:t>
            </a:r>
            <a:r>
              <a:rPr sz="1800" spc="-85" dirty="0">
                <a:latin typeface="Arial"/>
                <a:cs typeface="Arial"/>
              </a:rPr>
              <a:t>weather</a:t>
            </a:r>
            <a:r>
              <a:rPr sz="1800" spc="135" dirty="0">
                <a:latin typeface="Arial"/>
                <a:cs typeface="Arial"/>
              </a:rPr>
              <a:t> </a:t>
            </a:r>
            <a:r>
              <a:rPr sz="1800" spc="-110" dirty="0">
                <a:latin typeface="Arial"/>
                <a:cs typeface="Arial"/>
              </a:rPr>
              <a:t>map </a:t>
            </a:r>
            <a:r>
              <a:rPr sz="1800" spc="-484" dirty="0">
                <a:latin typeface="Arial"/>
                <a:cs typeface="Arial"/>
              </a:rPr>
              <a:t> </a:t>
            </a:r>
            <a:r>
              <a:rPr sz="1800" spc="-60" dirty="0">
                <a:latin typeface="Arial"/>
                <a:cs typeface="Arial"/>
              </a:rPr>
              <a:t>application.</a:t>
            </a:r>
            <a:endParaRPr sz="1800">
              <a:latin typeface="Arial"/>
              <a:cs typeface="Arial"/>
            </a:endParaRPr>
          </a:p>
          <a:p>
            <a:pPr marL="469900" lvl="1" indent="-184150">
              <a:lnSpc>
                <a:spcPct val="100000"/>
              </a:lnSpc>
              <a:spcBef>
                <a:spcPts val="459"/>
              </a:spcBef>
              <a:buClr>
                <a:srgbClr val="93B6D2"/>
              </a:buClr>
              <a:buSzPct val="85000"/>
              <a:buChar char="•"/>
              <a:tabLst>
                <a:tab pos="470534" algn="l"/>
              </a:tabLst>
            </a:pPr>
            <a:r>
              <a:rPr sz="2000" spc="-235" dirty="0">
                <a:latin typeface="Arial"/>
                <a:cs typeface="Arial"/>
              </a:rPr>
              <a:t>The</a:t>
            </a:r>
            <a:r>
              <a:rPr sz="2000" spc="10" dirty="0">
                <a:latin typeface="Arial"/>
                <a:cs typeface="Arial"/>
              </a:rPr>
              <a:t> </a:t>
            </a:r>
            <a:r>
              <a:rPr sz="2000" spc="-315" dirty="0">
                <a:latin typeface="Arial"/>
                <a:cs typeface="Arial"/>
              </a:rPr>
              <a:t>HTTP</a:t>
            </a:r>
            <a:r>
              <a:rPr sz="2000" spc="10" dirty="0">
                <a:latin typeface="Arial"/>
                <a:cs typeface="Arial"/>
              </a:rPr>
              <a:t> </a:t>
            </a:r>
            <a:r>
              <a:rPr sz="2000" spc="-105" dirty="0">
                <a:latin typeface="Arial"/>
                <a:cs typeface="Arial"/>
              </a:rPr>
              <a:t>client</a:t>
            </a:r>
            <a:r>
              <a:rPr sz="2000" spc="-5" dirty="0">
                <a:latin typeface="Arial"/>
                <a:cs typeface="Arial"/>
              </a:rPr>
              <a:t> </a:t>
            </a:r>
            <a:r>
              <a:rPr sz="2000" spc="-120" dirty="0">
                <a:latin typeface="Arial"/>
                <a:cs typeface="Arial"/>
              </a:rPr>
              <a:t>side</a:t>
            </a:r>
            <a:r>
              <a:rPr sz="2000" spc="20" dirty="0">
                <a:latin typeface="Arial"/>
                <a:cs typeface="Arial"/>
              </a:rPr>
              <a:t> </a:t>
            </a:r>
            <a:r>
              <a:rPr sz="2000" spc="-95" dirty="0">
                <a:latin typeface="Arial"/>
                <a:cs typeface="Arial"/>
              </a:rPr>
              <a:t>only</a:t>
            </a:r>
            <a:r>
              <a:rPr sz="2000" spc="15" dirty="0">
                <a:latin typeface="Arial"/>
                <a:cs typeface="Arial"/>
              </a:rPr>
              <a:t> </a:t>
            </a:r>
            <a:r>
              <a:rPr sz="2000" spc="-90" dirty="0">
                <a:latin typeface="Arial"/>
                <a:cs typeface="Arial"/>
              </a:rPr>
              <a:t>initiates</a:t>
            </a:r>
            <a:r>
              <a:rPr sz="2000" spc="15" dirty="0">
                <a:latin typeface="Arial"/>
                <a:cs typeface="Arial"/>
              </a:rPr>
              <a:t> </a:t>
            </a:r>
            <a:r>
              <a:rPr sz="2000" spc="-170" dirty="0">
                <a:latin typeface="Arial"/>
                <a:cs typeface="Arial"/>
              </a:rPr>
              <a:t>connections</a:t>
            </a:r>
            <a:r>
              <a:rPr sz="2000" spc="-5" dirty="0">
                <a:latin typeface="Arial"/>
                <a:cs typeface="Arial"/>
              </a:rPr>
              <a:t> </a:t>
            </a:r>
            <a:r>
              <a:rPr sz="2000" spc="-85" dirty="0">
                <a:latin typeface="Arial"/>
                <a:cs typeface="Arial"/>
              </a:rPr>
              <a:t>and</a:t>
            </a:r>
            <a:r>
              <a:rPr sz="2000" spc="10" dirty="0">
                <a:latin typeface="Arial"/>
                <a:cs typeface="Arial"/>
              </a:rPr>
              <a:t> </a:t>
            </a:r>
            <a:r>
              <a:rPr sz="2000" spc="-145" dirty="0">
                <a:latin typeface="Arial"/>
                <a:cs typeface="Arial"/>
              </a:rPr>
              <a:t>does</a:t>
            </a:r>
            <a:r>
              <a:rPr sz="2000" spc="15" dirty="0">
                <a:latin typeface="Arial"/>
                <a:cs typeface="Arial"/>
              </a:rPr>
              <a:t> </a:t>
            </a:r>
            <a:r>
              <a:rPr sz="2000" spc="-120" dirty="0">
                <a:latin typeface="Arial"/>
                <a:cs typeface="Arial"/>
              </a:rPr>
              <a:t>not</a:t>
            </a:r>
            <a:r>
              <a:rPr sz="2000" spc="10" dirty="0">
                <a:latin typeface="Arial"/>
                <a:cs typeface="Arial"/>
              </a:rPr>
              <a:t> </a:t>
            </a:r>
            <a:r>
              <a:rPr sz="2000" spc="-105" dirty="0">
                <a:latin typeface="Arial"/>
                <a:cs typeface="Arial"/>
              </a:rPr>
              <a:t>accept</a:t>
            </a:r>
            <a:r>
              <a:rPr sz="2000" spc="25" dirty="0">
                <a:latin typeface="Arial"/>
                <a:cs typeface="Arial"/>
              </a:rPr>
              <a:t> </a:t>
            </a:r>
            <a:r>
              <a:rPr sz="2000" spc="-150" dirty="0">
                <a:latin typeface="Arial"/>
                <a:cs typeface="Arial"/>
              </a:rPr>
              <a:t>incoming</a:t>
            </a:r>
            <a:endParaRPr sz="2000">
              <a:latin typeface="Arial"/>
              <a:cs typeface="Arial"/>
            </a:endParaRPr>
          </a:p>
          <a:p>
            <a:pPr marL="469900">
              <a:lnSpc>
                <a:spcPct val="100000"/>
              </a:lnSpc>
            </a:pPr>
            <a:r>
              <a:rPr sz="2000" spc="-185" dirty="0"/>
              <a:t>ones.</a:t>
            </a:r>
            <a:endParaRPr sz="2000"/>
          </a:p>
          <a:p>
            <a:pPr marL="194945" marR="8255" indent="-182880" algn="just">
              <a:lnSpc>
                <a:spcPct val="100000"/>
              </a:lnSpc>
              <a:spcBef>
                <a:spcPts val="560"/>
              </a:spcBef>
              <a:buClr>
                <a:srgbClr val="93B6D2"/>
              </a:buClr>
              <a:buSzPct val="85416"/>
              <a:buChar char="•"/>
              <a:tabLst>
                <a:tab pos="195580" algn="l"/>
              </a:tabLst>
            </a:pPr>
            <a:r>
              <a:rPr spc="-270" dirty="0"/>
              <a:t>Some</a:t>
            </a:r>
            <a:r>
              <a:rPr spc="130" dirty="0"/>
              <a:t> </a:t>
            </a:r>
            <a:r>
              <a:rPr spc="-235" dirty="0"/>
              <a:t>IoT</a:t>
            </a:r>
            <a:r>
              <a:rPr spc="-229" dirty="0"/>
              <a:t> </a:t>
            </a:r>
            <a:r>
              <a:rPr spc="-165" dirty="0"/>
              <a:t>devices,</a:t>
            </a:r>
            <a:r>
              <a:rPr spc="-160" dirty="0"/>
              <a:t> </a:t>
            </a:r>
            <a:r>
              <a:rPr spc="-290" dirty="0"/>
              <a:t>such</a:t>
            </a:r>
            <a:r>
              <a:rPr spc="-285" dirty="0"/>
              <a:t> </a:t>
            </a:r>
            <a:r>
              <a:rPr spc="-210" dirty="0"/>
              <a:t>as</a:t>
            </a:r>
            <a:r>
              <a:rPr spc="245" dirty="0"/>
              <a:t> </a:t>
            </a:r>
            <a:r>
              <a:rPr spc="-15" dirty="0"/>
              <a:t>a </a:t>
            </a:r>
            <a:r>
              <a:rPr spc="-90" dirty="0"/>
              <a:t>video</a:t>
            </a:r>
            <a:r>
              <a:rPr spc="484" dirty="0"/>
              <a:t> </a:t>
            </a:r>
            <a:r>
              <a:rPr spc="-140" dirty="0"/>
              <a:t>surveillance</a:t>
            </a:r>
            <a:r>
              <a:rPr spc="390" dirty="0"/>
              <a:t> </a:t>
            </a:r>
            <a:r>
              <a:rPr spc="-145" dirty="0"/>
              <a:t>camera,</a:t>
            </a:r>
            <a:r>
              <a:rPr spc="375" dirty="0"/>
              <a:t> </a:t>
            </a:r>
            <a:r>
              <a:rPr spc="-155" dirty="0"/>
              <a:t>may </a:t>
            </a:r>
            <a:r>
              <a:rPr spc="-150" dirty="0"/>
              <a:t> </a:t>
            </a:r>
            <a:r>
              <a:rPr spc="-160" dirty="0"/>
              <a:t>have</a:t>
            </a:r>
            <a:r>
              <a:rPr spc="-5" dirty="0"/>
              <a:t> </a:t>
            </a:r>
            <a:r>
              <a:rPr spc="-130" dirty="0"/>
              <a:t>web</a:t>
            </a:r>
            <a:r>
              <a:rPr dirty="0"/>
              <a:t> </a:t>
            </a:r>
            <a:r>
              <a:rPr spc="-180" dirty="0"/>
              <a:t>services</a:t>
            </a:r>
            <a:r>
              <a:rPr spc="-20" dirty="0"/>
              <a:t> </a:t>
            </a:r>
            <a:r>
              <a:rPr spc="-145" dirty="0"/>
              <a:t>implemented</a:t>
            </a:r>
            <a:r>
              <a:rPr spc="-15" dirty="0"/>
              <a:t> </a:t>
            </a:r>
            <a:r>
              <a:rPr spc="-210" dirty="0"/>
              <a:t>on</a:t>
            </a:r>
            <a:r>
              <a:rPr spc="-5" dirty="0"/>
              <a:t> </a:t>
            </a:r>
            <a:r>
              <a:rPr spc="-145" dirty="0"/>
              <a:t>the</a:t>
            </a:r>
            <a:r>
              <a:rPr spc="-10" dirty="0"/>
              <a:t> </a:t>
            </a:r>
            <a:r>
              <a:rPr spc="-130" dirty="0"/>
              <a:t>server</a:t>
            </a:r>
            <a:r>
              <a:rPr spc="-25" dirty="0"/>
              <a:t> </a:t>
            </a:r>
            <a:r>
              <a:rPr spc="-145" dirty="0"/>
              <a:t>side.</a:t>
            </a:r>
          </a:p>
          <a:p>
            <a:pPr marL="194945" marR="6350" indent="-182880" algn="just">
              <a:lnSpc>
                <a:spcPct val="100000"/>
              </a:lnSpc>
              <a:spcBef>
                <a:spcPts val="580"/>
              </a:spcBef>
              <a:buClr>
                <a:srgbClr val="93B6D2"/>
              </a:buClr>
              <a:buSzPct val="85416"/>
              <a:buChar char="•"/>
              <a:tabLst>
                <a:tab pos="195580" algn="l"/>
              </a:tabLst>
            </a:pPr>
            <a:r>
              <a:rPr spc="-150" dirty="0"/>
              <a:t>Interactions</a:t>
            </a:r>
            <a:r>
              <a:rPr spc="-145" dirty="0"/>
              <a:t> </a:t>
            </a:r>
            <a:r>
              <a:rPr spc="-130" dirty="0"/>
              <a:t>between</a:t>
            </a:r>
            <a:r>
              <a:rPr spc="-125" dirty="0"/>
              <a:t> </a:t>
            </a:r>
            <a:r>
              <a:rPr spc="-80" dirty="0"/>
              <a:t>real-time</a:t>
            </a:r>
            <a:r>
              <a:rPr spc="-75" dirty="0"/>
              <a:t> </a:t>
            </a:r>
            <a:r>
              <a:rPr spc="-195" dirty="0"/>
              <a:t>communication</a:t>
            </a:r>
            <a:r>
              <a:rPr spc="-190" dirty="0"/>
              <a:t> </a:t>
            </a:r>
            <a:r>
              <a:rPr spc="-140" dirty="0"/>
              <a:t>tools</a:t>
            </a:r>
            <a:r>
              <a:rPr spc="-135" dirty="0"/>
              <a:t> </a:t>
            </a:r>
            <a:r>
              <a:rPr spc="-105" dirty="0"/>
              <a:t>powering </a:t>
            </a:r>
            <a:r>
              <a:rPr spc="-100" dirty="0"/>
              <a:t> </a:t>
            </a:r>
            <a:r>
              <a:rPr spc="-75" dirty="0"/>
              <a:t>collaborative</a:t>
            </a:r>
            <a:r>
              <a:rPr spc="-70" dirty="0"/>
              <a:t> </a:t>
            </a:r>
            <a:r>
              <a:rPr spc="-105" dirty="0"/>
              <a:t>applications,</a:t>
            </a:r>
            <a:r>
              <a:rPr spc="-100" dirty="0"/>
              <a:t> </a:t>
            </a:r>
            <a:r>
              <a:rPr spc="-290" dirty="0"/>
              <a:t>such</a:t>
            </a:r>
            <a:r>
              <a:rPr spc="-285" dirty="0"/>
              <a:t> </a:t>
            </a:r>
            <a:r>
              <a:rPr spc="-210" dirty="0"/>
              <a:t>as</a:t>
            </a:r>
            <a:r>
              <a:rPr spc="-204" dirty="0"/>
              <a:t> </a:t>
            </a:r>
            <a:r>
              <a:rPr spc="-150" dirty="0"/>
              <a:t>voice</a:t>
            </a:r>
            <a:r>
              <a:rPr spc="-145" dirty="0"/>
              <a:t> </a:t>
            </a:r>
            <a:r>
              <a:rPr spc="-110" dirty="0"/>
              <a:t>and</a:t>
            </a:r>
            <a:r>
              <a:rPr spc="-105" dirty="0"/>
              <a:t> </a:t>
            </a:r>
            <a:r>
              <a:rPr spc="-110" dirty="0"/>
              <a:t>video,</a:t>
            </a:r>
            <a:r>
              <a:rPr spc="-105" dirty="0"/>
              <a:t> </a:t>
            </a:r>
            <a:r>
              <a:rPr spc="-150" dirty="0"/>
              <a:t>instant </a:t>
            </a:r>
            <a:r>
              <a:rPr spc="-145" dirty="0"/>
              <a:t> </a:t>
            </a:r>
            <a:r>
              <a:rPr spc="-335" dirty="0"/>
              <a:t>mess</a:t>
            </a:r>
            <a:r>
              <a:rPr spc="-15" dirty="0"/>
              <a:t>a</a:t>
            </a:r>
            <a:r>
              <a:rPr spc="-25" dirty="0"/>
              <a:t>g</a:t>
            </a:r>
            <a:r>
              <a:rPr spc="-95" dirty="0"/>
              <a:t>in</a:t>
            </a:r>
            <a:r>
              <a:rPr spc="-180" dirty="0"/>
              <a:t>g</a:t>
            </a:r>
            <a:r>
              <a:rPr spc="-145" dirty="0"/>
              <a:t>,</a:t>
            </a:r>
            <a:r>
              <a:rPr spc="-5" dirty="0"/>
              <a:t> </a:t>
            </a:r>
            <a:r>
              <a:rPr spc="-190" dirty="0"/>
              <a:t>c</a:t>
            </a:r>
            <a:r>
              <a:rPr spc="-105" dirty="0"/>
              <a:t>hat</a:t>
            </a:r>
            <a:r>
              <a:rPr spc="5" dirty="0"/>
              <a:t> </a:t>
            </a:r>
            <a:r>
              <a:rPr spc="-45" dirty="0"/>
              <a:t>r</a:t>
            </a:r>
            <a:r>
              <a:rPr spc="-285" dirty="0"/>
              <a:t>oom</a:t>
            </a:r>
            <a:r>
              <a:rPr spc="-270" dirty="0"/>
              <a:t>s</a:t>
            </a:r>
            <a:r>
              <a:rPr spc="-145" dirty="0"/>
              <a:t>,</a:t>
            </a:r>
            <a:r>
              <a:rPr spc="-15" dirty="0"/>
              <a:t> </a:t>
            </a:r>
            <a:r>
              <a:rPr spc="-105" dirty="0"/>
              <a:t>and</a:t>
            </a:r>
            <a:r>
              <a:rPr dirty="0"/>
              <a:t> </a:t>
            </a:r>
            <a:r>
              <a:rPr spc="-204" dirty="0"/>
              <a:t>Io</a:t>
            </a:r>
            <a:r>
              <a:rPr spc="-295" dirty="0"/>
              <a:t>T</a:t>
            </a:r>
            <a:r>
              <a:rPr spc="-15" dirty="0"/>
              <a:t> </a:t>
            </a:r>
            <a:r>
              <a:rPr spc="-160" dirty="0"/>
              <a:t>device</a:t>
            </a:r>
            <a:r>
              <a:rPr spc="-210" dirty="0"/>
              <a:t>s</a:t>
            </a:r>
            <a:r>
              <a:rPr spc="-145" dirty="0"/>
              <a:t>,</a:t>
            </a:r>
            <a:r>
              <a:rPr spc="-10" dirty="0"/>
              <a:t> </a:t>
            </a:r>
            <a:r>
              <a:rPr spc="-50" dirty="0"/>
              <a:t>are</a:t>
            </a:r>
            <a:r>
              <a:rPr spc="-10" dirty="0"/>
              <a:t> </a:t>
            </a:r>
            <a:r>
              <a:rPr spc="-140" dirty="0"/>
              <a:t>also</a:t>
            </a:r>
            <a:r>
              <a:rPr spc="-10" dirty="0"/>
              <a:t> </a:t>
            </a:r>
            <a:r>
              <a:rPr spc="-125" dirty="0"/>
              <a:t>emergin</a:t>
            </a:r>
            <a:r>
              <a:rPr spc="-185" dirty="0"/>
              <a:t>g</a:t>
            </a:r>
            <a:r>
              <a:rPr spc="-145" dirty="0"/>
              <a:t>.</a:t>
            </a:r>
          </a:p>
          <a:p>
            <a:pPr marL="469900" lvl="1" indent="-184150" algn="just">
              <a:lnSpc>
                <a:spcPct val="100000"/>
              </a:lnSpc>
              <a:spcBef>
                <a:spcPts val="495"/>
              </a:spcBef>
              <a:buClr>
                <a:srgbClr val="93B6D2"/>
              </a:buClr>
              <a:buSzPct val="85000"/>
              <a:buChar char="•"/>
              <a:tabLst>
                <a:tab pos="470534" algn="l"/>
              </a:tabLst>
            </a:pPr>
            <a:r>
              <a:rPr sz="2000" spc="-130" dirty="0">
                <a:latin typeface="Arial"/>
                <a:cs typeface="Arial"/>
              </a:rPr>
              <a:t>Extensible</a:t>
            </a:r>
            <a:r>
              <a:rPr sz="2000" spc="-40" dirty="0">
                <a:latin typeface="Arial"/>
                <a:cs typeface="Arial"/>
              </a:rPr>
              <a:t> </a:t>
            </a:r>
            <a:r>
              <a:rPr sz="2000" spc="-135" dirty="0">
                <a:latin typeface="Arial"/>
                <a:cs typeface="Arial"/>
              </a:rPr>
              <a:t>Messaging</a:t>
            </a:r>
            <a:r>
              <a:rPr sz="2000" spc="-35" dirty="0">
                <a:latin typeface="Arial"/>
                <a:cs typeface="Arial"/>
              </a:rPr>
              <a:t> </a:t>
            </a:r>
            <a:r>
              <a:rPr sz="2000" spc="-90" dirty="0">
                <a:latin typeface="Arial"/>
                <a:cs typeface="Arial"/>
              </a:rPr>
              <a:t>and</a:t>
            </a:r>
            <a:r>
              <a:rPr sz="2000" spc="-15" dirty="0">
                <a:latin typeface="Arial"/>
                <a:cs typeface="Arial"/>
              </a:rPr>
              <a:t> </a:t>
            </a:r>
            <a:r>
              <a:rPr sz="2000" spc="-185" dirty="0">
                <a:latin typeface="Arial"/>
                <a:cs typeface="Arial"/>
              </a:rPr>
              <a:t>Presence</a:t>
            </a:r>
            <a:r>
              <a:rPr sz="2000" spc="-20" dirty="0">
                <a:latin typeface="Arial"/>
                <a:cs typeface="Arial"/>
              </a:rPr>
              <a:t> </a:t>
            </a:r>
            <a:r>
              <a:rPr sz="2000" spc="-120" dirty="0">
                <a:latin typeface="Arial"/>
                <a:cs typeface="Arial"/>
              </a:rPr>
              <a:t>Protocol</a:t>
            </a:r>
            <a:r>
              <a:rPr sz="2000" spc="-35" dirty="0">
                <a:latin typeface="Arial"/>
                <a:cs typeface="Arial"/>
              </a:rPr>
              <a:t> </a:t>
            </a:r>
            <a:r>
              <a:rPr sz="2000" spc="-200" dirty="0">
                <a:latin typeface="Arial"/>
                <a:cs typeface="Arial"/>
              </a:rPr>
              <a:t>(XMPP).</a:t>
            </a:r>
            <a:endParaRPr sz="2000">
              <a:latin typeface="Arial"/>
              <a:cs typeface="Arial"/>
            </a:endParaRPr>
          </a:p>
        </p:txBody>
      </p:sp>
      <p:sp>
        <p:nvSpPr>
          <p:cNvPr id="4" name="object 4"/>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107</a:t>
            </a:r>
            <a:endParaRPr sz="1400">
              <a:latin typeface="Arial"/>
              <a:cs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6218555" cy="635000"/>
          </a:xfrm>
          <a:prstGeom prst="rect">
            <a:avLst/>
          </a:prstGeom>
        </p:spPr>
        <p:txBody>
          <a:bodyPr vert="horz" wrap="square" lIns="0" tIns="12065" rIns="0" bIns="0" rtlCol="0">
            <a:spAutoFit/>
          </a:bodyPr>
          <a:lstStyle/>
          <a:p>
            <a:pPr marL="12700">
              <a:lnSpc>
                <a:spcPct val="100000"/>
              </a:lnSpc>
              <a:spcBef>
                <a:spcPts val="95"/>
              </a:spcBef>
            </a:pPr>
            <a:r>
              <a:rPr sz="4000" spc="-170" dirty="0"/>
              <a:t>I</a:t>
            </a:r>
            <a:r>
              <a:rPr sz="4000" spc="-420" dirty="0"/>
              <a:t>o</a:t>
            </a:r>
            <a:r>
              <a:rPr sz="4000" spc="-530" dirty="0"/>
              <a:t>T</a:t>
            </a:r>
            <a:r>
              <a:rPr sz="4000" spc="-270" dirty="0"/>
              <a:t> </a:t>
            </a:r>
            <a:r>
              <a:rPr sz="4000" spc="-240" dirty="0"/>
              <a:t>A</a:t>
            </a:r>
            <a:r>
              <a:rPr sz="4000" spc="-420" dirty="0"/>
              <a:t>pp</a:t>
            </a:r>
            <a:r>
              <a:rPr sz="4000" spc="-170" dirty="0"/>
              <a:t>li</a:t>
            </a:r>
            <a:r>
              <a:rPr sz="4000" spc="-720" dirty="0"/>
              <a:t>c</a:t>
            </a:r>
            <a:r>
              <a:rPr sz="4000" spc="-120" dirty="0"/>
              <a:t>a</a:t>
            </a:r>
            <a:r>
              <a:rPr sz="4000" spc="-409" dirty="0"/>
              <a:t>t</a:t>
            </a:r>
            <a:r>
              <a:rPr sz="4000" spc="-180" dirty="0"/>
              <a:t>i</a:t>
            </a:r>
            <a:r>
              <a:rPr sz="4000" spc="-420" dirty="0"/>
              <a:t>o</a:t>
            </a:r>
            <a:r>
              <a:rPr sz="4000" spc="-325" dirty="0"/>
              <a:t>n</a:t>
            </a:r>
            <a:r>
              <a:rPr sz="4000" spc="-280" dirty="0"/>
              <a:t> </a:t>
            </a:r>
            <a:r>
              <a:rPr sz="4000" spc="-840" dirty="0"/>
              <a:t>L</a:t>
            </a:r>
            <a:r>
              <a:rPr sz="4000" spc="-215" dirty="0"/>
              <a:t>a</a:t>
            </a:r>
            <a:r>
              <a:rPr sz="4000" spc="-200" dirty="0"/>
              <a:t>y</a:t>
            </a:r>
            <a:r>
              <a:rPr sz="4000" spc="-409" dirty="0"/>
              <a:t>e</a:t>
            </a:r>
            <a:r>
              <a:rPr sz="4000" spc="-310" dirty="0"/>
              <a:t>r</a:t>
            </a:r>
            <a:r>
              <a:rPr sz="4000" spc="-265" dirty="0"/>
              <a:t> </a:t>
            </a:r>
            <a:r>
              <a:rPr sz="4000" spc="-645" dirty="0"/>
              <a:t>P</a:t>
            </a:r>
            <a:r>
              <a:rPr sz="4000" spc="-409" dirty="0"/>
              <a:t>r</a:t>
            </a:r>
            <a:r>
              <a:rPr sz="4000" spc="-420" dirty="0"/>
              <a:t>o</a:t>
            </a:r>
            <a:r>
              <a:rPr sz="4000" spc="-390" dirty="0"/>
              <a:t>t</a:t>
            </a:r>
            <a:r>
              <a:rPr sz="4000" spc="-420" dirty="0"/>
              <a:t>o</a:t>
            </a:r>
            <a:r>
              <a:rPr sz="4000" spc="-720" dirty="0"/>
              <a:t>c</a:t>
            </a:r>
            <a:r>
              <a:rPr sz="4000" spc="-420" dirty="0"/>
              <a:t>o</a:t>
            </a:r>
            <a:r>
              <a:rPr sz="4000" spc="-170" dirty="0"/>
              <a:t>l</a:t>
            </a:r>
            <a:r>
              <a:rPr sz="4000" spc="-520" dirty="0"/>
              <a:t>s</a:t>
            </a:r>
            <a:endParaRPr sz="4000"/>
          </a:p>
        </p:txBody>
      </p:sp>
      <p:sp>
        <p:nvSpPr>
          <p:cNvPr id="3" name="object 3"/>
          <p:cNvSpPr txBox="1"/>
          <p:nvPr/>
        </p:nvSpPr>
        <p:spPr>
          <a:xfrm>
            <a:off x="535940" y="1616709"/>
            <a:ext cx="8072755" cy="1562100"/>
          </a:xfrm>
          <a:prstGeom prst="rect">
            <a:avLst/>
          </a:prstGeom>
        </p:spPr>
        <p:txBody>
          <a:bodyPr vert="horz" wrap="square" lIns="0" tIns="12700" rIns="0" bIns="0" rtlCol="0">
            <a:spAutoFit/>
          </a:bodyPr>
          <a:lstStyle/>
          <a:p>
            <a:pPr marL="194945" marR="5715" indent="-182880" algn="just">
              <a:lnSpc>
                <a:spcPct val="100000"/>
              </a:lnSpc>
              <a:spcBef>
                <a:spcPts val="100"/>
              </a:spcBef>
              <a:buClr>
                <a:srgbClr val="93B6D2"/>
              </a:buClr>
              <a:buSzPct val="85416"/>
              <a:buChar char="•"/>
              <a:tabLst>
                <a:tab pos="195580" algn="l"/>
              </a:tabLst>
            </a:pPr>
            <a:r>
              <a:rPr sz="2400" spc="-145" dirty="0">
                <a:latin typeface="Arial"/>
                <a:cs typeface="Arial"/>
              </a:rPr>
              <a:t>When</a:t>
            </a:r>
            <a:r>
              <a:rPr sz="2400" spc="-140" dirty="0">
                <a:latin typeface="Arial"/>
                <a:cs typeface="Arial"/>
              </a:rPr>
              <a:t> </a:t>
            </a:r>
            <a:r>
              <a:rPr sz="2400" spc="-145" dirty="0">
                <a:latin typeface="Arial"/>
                <a:cs typeface="Arial"/>
              </a:rPr>
              <a:t>considering</a:t>
            </a:r>
            <a:r>
              <a:rPr sz="2400" spc="-140" dirty="0">
                <a:latin typeface="Arial"/>
                <a:cs typeface="Arial"/>
              </a:rPr>
              <a:t> </a:t>
            </a:r>
            <a:r>
              <a:rPr sz="2400" spc="-145" dirty="0">
                <a:latin typeface="Arial"/>
                <a:cs typeface="Arial"/>
              </a:rPr>
              <a:t>constrained</a:t>
            </a:r>
            <a:r>
              <a:rPr sz="2400" spc="-140" dirty="0">
                <a:latin typeface="Arial"/>
                <a:cs typeface="Arial"/>
              </a:rPr>
              <a:t> </a:t>
            </a:r>
            <a:r>
              <a:rPr sz="2400" spc="-160" dirty="0">
                <a:latin typeface="Arial"/>
                <a:cs typeface="Arial"/>
              </a:rPr>
              <a:t>networks</a:t>
            </a:r>
            <a:r>
              <a:rPr sz="2400" spc="-155" dirty="0">
                <a:latin typeface="Arial"/>
                <a:cs typeface="Arial"/>
              </a:rPr>
              <a:t> </a:t>
            </a:r>
            <a:r>
              <a:rPr sz="2400" spc="15" dirty="0">
                <a:latin typeface="Arial"/>
                <a:cs typeface="Arial"/>
              </a:rPr>
              <a:t>and/or </a:t>
            </a:r>
            <a:r>
              <a:rPr sz="2400" spc="-15" dirty="0">
                <a:latin typeface="Arial"/>
                <a:cs typeface="Arial"/>
              </a:rPr>
              <a:t>a </a:t>
            </a:r>
            <a:r>
              <a:rPr sz="2400" spc="-95" dirty="0">
                <a:latin typeface="Arial"/>
                <a:cs typeface="Arial"/>
              </a:rPr>
              <a:t>large-scale </a:t>
            </a:r>
            <a:r>
              <a:rPr sz="2400" spc="-90" dirty="0">
                <a:latin typeface="Arial"/>
                <a:cs typeface="Arial"/>
              </a:rPr>
              <a:t> </a:t>
            </a:r>
            <a:r>
              <a:rPr sz="2400" spc="-120" dirty="0">
                <a:latin typeface="Arial"/>
                <a:cs typeface="Arial"/>
              </a:rPr>
              <a:t>deployment </a:t>
            </a:r>
            <a:r>
              <a:rPr sz="2400" spc="-5" dirty="0">
                <a:latin typeface="Arial"/>
                <a:cs typeface="Arial"/>
              </a:rPr>
              <a:t>of </a:t>
            </a:r>
            <a:r>
              <a:rPr sz="2400" spc="-145" dirty="0">
                <a:latin typeface="Arial"/>
                <a:cs typeface="Arial"/>
              </a:rPr>
              <a:t>constrained </a:t>
            </a:r>
            <a:r>
              <a:rPr sz="2400" spc="-195" dirty="0">
                <a:latin typeface="Arial"/>
                <a:cs typeface="Arial"/>
              </a:rPr>
              <a:t>nodes, </a:t>
            </a:r>
            <a:r>
              <a:rPr sz="2400" spc="-145" dirty="0">
                <a:latin typeface="Arial"/>
                <a:cs typeface="Arial"/>
              </a:rPr>
              <a:t>verbose </a:t>
            </a:r>
            <a:r>
              <a:rPr sz="2400" spc="-110" dirty="0">
                <a:latin typeface="Arial"/>
                <a:cs typeface="Arial"/>
              </a:rPr>
              <a:t>web-based </a:t>
            </a:r>
            <a:r>
              <a:rPr sz="2400" spc="-105" dirty="0">
                <a:latin typeface="Arial"/>
                <a:cs typeface="Arial"/>
              </a:rPr>
              <a:t>and </a:t>
            </a:r>
            <a:r>
              <a:rPr sz="2400" spc="-15" dirty="0">
                <a:latin typeface="Arial"/>
                <a:cs typeface="Arial"/>
              </a:rPr>
              <a:t>data </a:t>
            </a:r>
            <a:r>
              <a:rPr sz="2400" spc="-10" dirty="0">
                <a:latin typeface="Arial"/>
                <a:cs typeface="Arial"/>
              </a:rPr>
              <a:t> </a:t>
            </a:r>
            <a:r>
              <a:rPr sz="2400" spc="-140" dirty="0">
                <a:latin typeface="Arial"/>
                <a:cs typeface="Arial"/>
              </a:rPr>
              <a:t>model</a:t>
            </a:r>
            <a:r>
              <a:rPr sz="2400" spc="5" dirty="0">
                <a:latin typeface="Arial"/>
                <a:cs typeface="Arial"/>
              </a:rPr>
              <a:t> </a:t>
            </a:r>
            <a:r>
              <a:rPr sz="2400" spc="-140" dirty="0">
                <a:latin typeface="Arial"/>
                <a:cs typeface="Arial"/>
              </a:rPr>
              <a:t>protocols,</a:t>
            </a:r>
            <a:r>
              <a:rPr sz="2400" spc="-15" dirty="0">
                <a:latin typeface="Arial"/>
                <a:cs typeface="Arial"/>
              </a:rPr>
              <a:t> </a:t>
            </a:r>
            <a:r>
              <a:rPr sz="2400" spc="-160" dirty="0">
                <a:latin typeface="Arial"/>
                <a:cs typeface="Arial"/>
              </a:rPr>
              <a:t>may</a:t>
            </a:r>
            <a:r>
              <a:rPr sz="2400" spc="10" dirty="0">
                <a:latin typeface="Arial"/>
                <a:cs typeface="Arial"/>
              </a:rPr>
              <a:t> </a:t>
            </a:r>
            <a:r>
              <a:rPr sz="2400" spc="-80" dirty="0">
                <a:latin typeface="Arial"/>
                <a:cs typeface="Arial"/>
              </a:rPr>
              <a:t>be</a:t>
            </a:r>
            <a:r>
              <a:rPr sz="2400" spc="10" dirty="0">
                <a:latin typeface="Arial"/>
                <a:cs typeface="Arial"/>
              </a:rPr>
              <a:t> </a:t>
            </a:r>
            <a:r>
              <a:rPr sz="2400" spc="-100" dirty="0">
                <a:latin typeface="Arial"/>
                <a:cs typeface="Arial"/>
              </a:rPr>
              <a:t>too</a:t>
            </a:r>
            <a:r>
              <a:rPr sz="2400" spc="-5" dirty="0">
                <a:latin typeface="Arial"/>
                <a:cs typeface="Arial"/>
              </a:rPr>
              <a:t> </a:t>
            </a:r>
            <a:r>
              <a:rPr sz="2400" spc="-120" dirty="0">
                <a:latin typeface="Arial"/>
                <a:cs typeface="Arial"/>
              </a:rPr>
              <a:t>heavy</a:t>
            </a:r>
            <a:r>
              <a:rPr sz="2400" spc="5" dirty="0">
                <a:latin typeface="Arial"/>
                <a:cs typeface="Arial"/>
              </a:rPr>
              <a:t> </a:t>
            </a:r>
            <a:r>
              <a:rPr sz="2400" spc="-20" dirty="0">
                <a:latin typeface="Arial"/>
                <a:cs typeface="Arial"/>
              </a:rPr>
              <a:t>for</a:t>
            </a:r>
            <a:r>
              <a:rPr sz="2400" dirty="0">
                <a:latin typeface="Arial"/>
                <a:cs typeface="Arial"/>
              </a:rPr>
              <a:t> </a:t>
            </a:r>
            <a:r>
              <a:rPr sz="2400" spc="-235" dirty="0">
                <a:latin typeface="Arial"/>
                <a:cs typeface="Arial"/>
              </a:rPr>
              <a:t>IoT</a:t>
            </a:r>
            <a:r>
              <a:rPr sz="2400" spc="-15" dirty="0">
                <a:latin typeface="Arial"/>
                <a:cs typeface="Arial"/>
              </a:rPr>
              <a:t> </a:t>
            </a:r>
            <a:r>
              <a:rPr sz="2400" spc="-110" dirty="0">
                <a:latin typeface="Arial"/>
                <a:cs typeface="Arial"/>
              </a:rPr>
              <a:t>applications.</a:t>
            </a:r>
            <a:endParaRPr sz="2400">
              <a:latin typeface="Arial"/>
              <a:cs typeface="Arial"/>
            </a:endParaRPr>
          </a:p>
          <a:p>
            <a:pPr marL="195580" indent="-182880" algn="just">
              <a:lnSpc>
                <a:spcPct val="100000"/>
              </a:lnSpc>
              <a:spcBef>
                <a:spcPts val="580"/>
              </a:spcBef>
              <a:buClr>
                <a:srgbClr val="93B6D2"/>
              </a:buClr>
              <a:buSzPct val="85416"/>
              <a:buChar char="•"/>
              <a:tabLst>
                <a:tab pos="195580" algn="l"/>
              </a:tabLst>
            </a:pPr>
            <a:r>
              <a:rPr sz="2400" spc="-370" dirty="0">
                <a:latin typeface="Arial"/>
                <a:cs typeface="Arial"/>
              </a:rPr>
              <a:t>To</a:t>
            </a:r>
            <a:r>
              <a:rPr sz="2400" spc="235" dirty="0">
                <a:latin typeface="Arial"/>
                <a:cs typeface="Arial"/>
              </a:rPr>
              <a:t> </a:t>
            </a:r>
            <a:r>
              <a:rPr sz="2400" spc="-140" dirty="0">
                <a:latin typeface="Arial"/>
                <a:cs typeface="Arial"/>
              </a:rPr>
              <a:t>address</a:t>
            </a:r>
            <a:r>
              <a:rPr sz="2400" spc="240" dirty="0">
                <a:latin typeface="Arial"/>
                <a:cs typeface="Arial"/>
              </a:rPr>
              <a:t> </a:t>
            </a:r>
            <a:r>
              <a:rPr sz="2400" spc="-180" dirty="0">
                <a:latin typeface="Arial"/>
                <a:cs typeface="Arial"/>
              </a:rPr>
              <a:t>this</a:t>
            </a:r>
            <a:r>
              <a:rPr sz="2400" spc="245" dirty="0">
                <a:latin typeface="Arial"/>
                <a:cs typeface="Arial"/>
              </a:rPr>
              <a:t> </a:t>
            </a:r>
            <a:r>
              <a:rPr sz="2400" spc="-114" dirty="0">
                <a:latin typeface="Arial"/>
                <a:cs typeface="Arial"/>
              </a:rPr>
              <a:t>problem,</a:t>
            </a:r>
            <a:r>
              <a:rPr sz="2400" spc="235" dirty="0">
                <a:latin typeface="Arial"/>
                <a:cs typeface="Arial"/>
              </a:rPr>
              <a:t> </a:t>
            </a:r>
            <a:r>
              <a:rPr sz="2400" spc="-145" dirty="0">
                <a:latin typeface="Arial"/>
                <a:cs typeface="Arial"/>
              </a:rPr>
              <a:t>the</a:t>
            </a:r>
            <a:r>
              <a:rPr sz="2400" spc="235" dirty="0">
                <a:latin typeface="Arial"/>
                <a:cs typeface="Arial"/>
              </a:rPr>
              <a:t> </a:t>
            </a:r>
            <a:r>
              <a:rPr sz="2400" spc="-200" dirty="0">
                <a:latin typeface="Arial"/>
                <a:cs typeface="Arial"/>
              </a:rPr>
              <a:t>new</a:t>
            </a:r>
            <a:r>
              <a:rPr sz="2400" spc="225" dirty="0">
                <a:latin typeface="Arial"/>
                <a:cs typeface="Arial"/>
              </a:rPr>
              <a:t> </a:t>
            </a:r>
            <a:r>
              <a:rPr sz="2400" spc="-90" dirty="0">
                <a:latin typeface="Arial"/>
                <a:cs typeface="Arial"/>
              </a:rPr>
              <a:t>lightweight</a:t>
            </a:r>
            <a:r>
              <a:rPr sz="2400" spc="220" dirty="0">
                <a:latin typeface="Arial"/>
                <a:cs typeface="Arial"/>
              </a:rPr>
              <a:t> </a:t>
            </a:r>
            <a:r>
              <a:rPr sz="2400" spc="-130" dirty="0">
                <a:latin typeface="Arial"/>
                <a:cs typeface="Arial"/>
              </a:rPr>
              <a:t>protocols</a:t>
            </a:r>
            <a:r>
              <a:rPr sz="2400" spc="240" dirty="0">
                <a:latin typeface="Arial"/>
                <a:cs typeface="Arial"/>
              </a:rPr>
              <a:t> </a:t>
            </a:r>
            <a:r>
              <a:rPr sz="2400" spc="-85" dirty="0">
                <a:latin typeface="Arial"/>
                <a:cs typeface="Arial"/>
              </a:rPr>
              <a:t>that</a:t>
            </a:r>
            <a:r>
              <a:rPr sz="2400" spc="229" dirty="0">
                <a:latin typeface="Arial"/>
                <a:cs typeface="Arial"/>
              </a:rPr>
              <a:t> </a:t>
            </a:r>
            <a:r>
              <a:rPr sz="2400" spc="-50" dirty="0">
                <a:latin typeface="Arial"/>
                <a:cs typeface="Arial"/>
              </a:rPr>
              <a:t>are</a:t>
            </a:r>
            <a:endParaRPr sz="2400">
              <a:latin typeface="Arial"/>
              <a:cs typeface="Arial"/>
            </a:endParaRPr>
          </a:p>
        </p:txBody>
      </p:sp>
      <p:sp>
        <p:nvSpPr>
          <p:cNvPr id="4" name="object 4"/>
          <p:cNvSpPr txBox="1"/>
          <p:nvPr/>
        </p:nvSpPr>
        <p:spPr>
          <a:xfrm>
            <a:off x="5599557" y="3153283"/>
            <a:ext cx="3009265" cy="391160"/>
          </a:xfrm>
          <a:prstGeom prst="rect">
            <a:avLst/>
          </a:prstGeom>
        </p:spPr>
        <p:txBody>
          <a:bodyPr vert="horz" wrap="square" lIns="0" tIns="12700" rIns="0" bIns="0" rtlCol="0">
            <a:spAutoFit/>
          </a:bodyPr>
          <a:lstStyle/>
          <a:p>
            <a:pPr marL="12700">
              <a:lnSpc>
                <a:spcPct val="100000"/>
              </a:lnSpc>
              <a:spcBef>
                <a:spcPts val="100"/>
              </a:spcBef>
              <a:tabLst>
                <a:tab pos="1602105" algn="l"/>
                <a:tab pos="2526030" algn="l"/>
              </a:tabLst>
            </a:pPr>
            <a:r>
              <a:rPr sz="2400" spc="-280" dirty="0">
                <a:latin typeface="Arial"/>
                <a:cs typeface="Arial"/>
              </a:rPr>
              <a:t>con</a:t>
            </a:r>
            <a:r>
              <a:rPr sz="2400" spc="-254" dirty="0">
                <a:latin typeface="Arial"/>
                <a:cs typeface="Arial"/>
              </a:rPr>
              <a:t>s</a:t>
            </a:r>
            <a:r>
              <a:rPr sz="2400" spc="-10" dirty="0">
                <a:latin typeface="Arial"/>
                <a:cs typeface="Arial"/>
              </a:rPr>
              <a:t>t</a:t>
            </a:r>
            <a:r>
              <a:rPr sz="2400" spc="-35" dirty="0">
                <a:latin typeface="Arial"/>
                <a:cs typeface="Arial"/>
              </a:rPr>
              <a:t>r</a:t>
            </a:r>
            <a:r>
              <a:rPr sz="2400" spc="-90" dirty="0">
                <a:latin typeface="Arial"/>
                <a:cs typeface="Arial"/>
              </a:rPr>
              <a:t>ai</a:t>
            </a:r>
            <a:r>
              <a:rPr sz="2400" spc="-140" dirty="0">
                <a:latin typeface="Arial"/>
                <a:cs typeface="Arial"/>
              </a:rPr>
              <a:t>n</a:t>
            </a:r>
            <a:r>
              <a:rPr sz="2400" spc="-75" dirty="0">
                <a:latin typeface="Arial"/>
                <a:cs typeface="Arial"/>
              </a:rPr>
              <a:t>ed</a:t>
            </a:r>
            <a:r>
              <a:rPr sz="2400" dirty="0">
                <a:latin typeface="Arial"/>
                <a:cs typeface="Arial"/>
              </a:rPr>
              <a:t>	</a:t>
            </a:r>
            <a:r>
              <a:rPr sz="2400" spc="-195" dirty="0">
                <a:latin typeface="Arial"/>
                <a:cs typeface="Arial"/>
              </a:rPr>
              <a:t>nodes</a:t>
            </a:r>
            <a:r>
              <a:rPr sz="2400" dirty="0">
                <a:latin typeface="Arial"/>
                <a:cs typeface="Arial"/>
              </a:rPr>
              <a:t>	</a:t>
            </a:r>
            <a:r>
              <a:rPr sz="2400" spc="-105" dirty="0">
                <a:latin typeface="Arial"/>
                <a:cs typeface="Arial"/>
              </a:rPr>
              <a:t>and</a:t>
            </a:r>
            <a:endParaRPr sz="2400">
              <a:latin typeface="Arial"/>
              <a:cs typeface="Arial"/>
            </a:endParaRPr>
          </a:p>
        </p:txBody>
      </p:sp>
      <p:sp>
        <p:nvSpPr>
          <p:cNvPr id="5" name="object 5"/>
          <p:cNvSpPr txBox="1"/>
          <p:nvPr/>
        </p:nvSpPr>
        <p:spPr>
          <a:xfrm>
            <a:off x="535940" y="3153283"/>
            <a:ext cx="4864735" cy="1929764"/>
          </a:xfrm>
          <a:prstGeom prst="rect">
            <a:avLst/>
          </a:prstGeom>
        </p:spPr>
        <p:txBody>
          <a:bodyPr vert="horz" wrap="square" lIns="0" tIns="12700" rIns="0" bIns="0" rtlCol="0">
            <a:spAutoFit/>
          </a:bodyPr>
          <a:lstStyle/>
          <a:p>
            <a:pPr marL="194945" marR="5080">
              <a:lnSpc>
                <a:spcPct val="100000"/>
              </a:lnSpc>
              <a:spcBef>
                <a:spcPts val="100"/>
              </a:spcBef>
              <a:tabLst>
                <a:tab pos="1149350" algn="l"/>
                <a:tab pos="2070100" algn="l"/>
                <a:tab pos="2519680" algn="l"/>
                <a:tab pos="3387090" algn="l"/>
                <a:tab pos="4597400" algn="l"/>
              </a:tabLst>
            </a:pPr>
            <a:r>
              <a:rPr sz="2400" spc="-65" dirty="0">
                <a:latin typeface="Arial"/>
                <a:cs typeface="Arial"/>
              </a:rPr>
              <a:t>be</a:t>
            </a:r>
            <a:r>
              <a:rPr sz="2400" spc="-45" dirty="0">
                <a:latin typeface="Arial"/>
                <a:cs typeface="Arial"/>
              </a:rPr>
              <a:t>t</a:t>
            </a:r>
            <a:r>
              <a:rPr sz="2400" spc="-55" dirty="0">
                <a:latin typeface="Arial"/>
                <a:cs typeface="Arial"/>
              </a:rPr>
              <a:t>ter</a:t>
            </a:r>
            <a:r>
              <a:rPr sz="2400" dirty="0">
                <a:latin typeface="Arial"/>
                <a:cs typeface="Arial"/>
              </a:rPr>
              <a:t>	</a:t>
            </a:r>
            <a:r>
              <a:rPr sz="2400" spc="-325" dirty="0">
                <a:latin typeface="Arial"/>
                <a:cs typeface="Arial"/>
              </a:rPr>
              <a:t>s</a:t>
            </a:r>
            <a:r>
              <a:rPr sz="2400" spc="-360" dirty="0">
                <a:latin typeface="Arial"/>
                <a:cs typeface="Arial"/>
              </a:rPr>
              <a:t>u</a:t>
            </a:r>
            <a:r>
              <a:rPr sz="2400" spc="-45" dirty="0">
                <a:latin typeface="Arial"/>
                <a:cs typeface="Arial"/>
              </a:rPr>
              <a:t>ite</a:t>
            </a:r>
            <a:r>
              <a:rPr sz="2400" spc="-60" dirty="0">
                <a:latin typeface="Arial"/>
                <a:cs typeface="Arial"/>
              </a:rPr>
              <a:t>d</a:t>
            </a:r>
            <a:r>
              <a:rPr sz="2400" dirty="0">
                <a:latin typeface="Arial"/>
                <a:cs typeface="Arial"/>
              </a:rPr>
              <a:t>	</a:t>
            </a:r>
            <a:r>
              <a:rPr sz="2400" spc="-60" dirty="0">
                <a:latin typeface="Arial"/>
                <a:cs typeface="Arial"/>
              </a:rPr>
              <a:t>t</a:t>
            </a:r>
            <a:r>
              <a:rPr sz="2400" spc="-105" dirty="0">
                <a:latin typeface="Arial"/>
                <a:cs typeface="Arial"/>
              </a:rPr>
              <a:t>o</a:t>
            </a:r>
            <a:r>
              <a:rPr sz="2400" dirty="0">
                <a:latin typeface="Arial"/>
                <a:cs typeface="Arial"/>
              </a:rPr>
              <a:t>	</a:t>
            </a:r>
            <a:r>
              <a:rPr sz="2400" spc="-15" dirty="0">
                <a:latin typeface="Arial"/>
                <a:cs typeface="Arial"/>
              </a:rPr>
              <a:t>lar</a:t>
            </a:r>
            <a:r>
              <a:rPr sz="2400" spc="-65" dirty="0">
                <a:latin typeface="Arial"/>
                <a:cs typeface="Arial"/>
              </a:rPr>
              <a:t>g</a:t>
            </a:r>
            <a:r>
              <a:rPr sz="2400" spc="-135" dirty="0">
                <a:latin typeface="Arial"/>
                <a:cs typeface="Arial"/>
              </a:rPr>
              <a:t>e</a:t>
            </a:r>
            <a:r>
              <a:rPr sz="2400" dirty="0">
                <a:latin typeface="Arial"/>
                <a:cs typeface="Arial"/>
              </a:rPr>
              <a:t>	</a:t>
            </a:r>
            <a:r>
              <a:rPr sz="2400" spc="-285" dirty="0">
                <a:latin typeface="Arial"/>
                <a:cs typeface="Arial"/>
              </a:rPr>
              <a:t>n</a:t>
            </a:r>
            <a:r>
              <a:rPr sz="2400" spc="-280" dirty="0">
                <a:latin typeface="Arial"/>
                <a:cs typeface="Arial"/>
              </a:rPr>
              <a:t>u</a:t>
            </a:r>
            <a:r>
              <a:rPr sz="2400" spc="-250" dirty="0">
                <a:latin typeface="Arial"/>
                <a:cs typeface="Arial"/>
              </a:rPr>
              <a:t>m</a:t>
            </a:r>
            <a:r>
              <a:rPr sz="2400" spc="-175" dirty="0">
                <a:latin typeface="Arial"/>
                <a:cs typeface="Arial"/>
              </a:rPr>
              <a:t>b</a:t>
            </a:r>
            <a:r>
              <a:rPr sz="2400" spc="-180" dirty="0">
                <a:latin typeface="Arial"/>
                <a:cs typeface="Arial"/>
              </a:rPr>
              <a:t>ers</a:t>
            </a:r>
            <a:r>
              <a:rPr sz="2400" dirty="0">
                <a:latin typeface="Arial"/>
                <a:cs typeface="Arial"/>
              </a:rPr>
              <a:t>	</a:t>
            </a:r>
            <a:r>
              <a:rPr sz="2400" spc="-5" dirty="0">
                <a:latin typeface="Arial"/>
                <a:cs typeface="Arial"/>
              </a:rPr>
              <a:t>of  </a:t>
            </a:r>
            <a:r>
              <a:rPr sz="2400" spc="-160" dirty="0">
                <a:latin typeface="Arial"/>
                <a:cs typeface="Arial"/>
              </a:rPr>
              <a:t>networks.</a:t>
            </a:r>
            <a:endParaRPr sz="2400">
              <a:latin typeface="Arial"/>
              <a:cs typeface="Arial"/>
            </a:endParaRPr>
          </a:p>
          <a:p>
            <a:pPr marL="195580" indent="-182880">
              <a:lnSpc>
                <a:spcPct val="100000"/>
              </a:lnSpc>
              <a:spcBef>
                <a:spcPts val="575"/>
              </a:spcBef>
              <a:buClr>
                <a:srgbClr val="93B6D2"/>
              </a:buClr>
              <a:buSzPct val="85416"/>
              <a:buChar char="•"/>
              <a:tabLst>
                <a:tab pos="195580" algn="l"/>
              </a:tabLst>
            </a:pPr>
            <a:r>
              <a:rPr sz="2400" spc="-535" dirty="0">
                <a:latin typeface="Arial"/>
                <a:cs typeface="Arial"/>
              </a:rPr>
              <a:t>T</a:t>
            </a:r>
            <a:r>
              <a:rPr sz="2400" spc="-190" dirty="0">
                <a:latin typeface="Arial"/>
                <a:cs typeface="Arial"/>
              </a:rPr>
              <a:t>w</a:t>
            </a:r>
            <a:r>
              <a:rPr sz="2400" spc="-135" dirty="0">
                <a:latin typeface="Arial"/>
                <a:cs typeface="Arial"/>
              </a:rPr>
              <a:t>o</a:t>
            </a:r>
            <a:r>
              <a:rPr sz="2400" spc="-10" dirty="0">
                <a:latin typeface="Arial"/>
                <a:cs typeface="Arial"/>
              </a:rPr>
              <a:t> </a:t>
            </a:r>
            <a:r>
              <a:rPr sz="2400" spc="-5" dirty="0">
                <a:latin typeface="Arial"/>
                <a:cs typeface="Arial"/>
              </a:rPr>
              <a:t>of</a:t>
            </a:r>
            <a:r>
              <a:rPr sz="2400" spc="70" dirty="0">
                <a:latin typeface="Arial"/>
                <a:cs typeface="Arial"/>
              </a:rPr>
              <a:t> </a:t>
            </a:r>
            <a:r>
              <a:rPr sz="2400" spc="-145" dirty="0">
                <a:latin typeface="Arial"/>
                <a:cs typeface="Arial"/>
              </a:rPr>
              <a:t>the</a:t>
            </a:r>
            <a:r>
              <a:rPr sz="2400" spc="-5" dirty="0">
                <a:latin typeface="Arial"/>
                <a:cs typeface="Arial"/>
              </a:rPr>
              <a:t> </a:t>
            </a:r>
            <a:r>
              <a:rPr sz="2400" spc="-240" dirty="0">
                <a:latin typeface="Arial"/>
                <a:cs typeface="Arial"/>
              </a:rPr>
              <a:t>most</a:t>
            </a:r>
            <a:r>
              <a:rPr sz="2400" spc="-10" dirty="0">
                <a:latin typeface="Arial"/>
                <a:cs typeface="Arial"/>
              </a:rPr>
              <a:t> </a:t>
            </a:r>
            <a:r>
              <a:rPr sz="2400" spc="-55" dirty="0">
                <a:latin typeface="Arial"/>
                <a:cs typeface="Arial"/>
              </a:rPr>
              <a:t>po</a:t>
            </a:r>
            <a:r>
              <a:rPr sz="2400" spc="-65" dirty="0">
                <a:latin typeface="Arial"/>
                <a:cs typeface="Arial"/>
              </a:rPr>
              <a:t>p</a:t>
            </a:r>
            <a:r>
              <a:rPr sz="2400" spc="-80" dirty="0">
                <a:latin typeface="Arial"/>
                <a:cs typeface="Arial"/>
              </a:rPr>
              <a:t>ular</a:t>
            </a:r>
            <a:r>
              <a:rPr sz="2400" spc="10" dirty="0">
                <a:latin typeface="Arial"/>
                <a:cs typeface="Arial"/>
              </a:rPr>
              <a:t> </a:t>
            </a:r>
            <a:r>
              <a:rPr sz="2400" spc="-10" dirty="0">
                <a:latin typeface="Arial"/>
                <a:cs typeface="Arial"/>
              </a:rPr>
              <a:t>p</a:t>
            </a:r>
            <a:r>
              <a:rPr sz="2400" spc="-55" dirty="0">
                <a:latin typeface="Arial"/>
                <a:cs typeface="Arial"/>
              </a:rPr>
              <a:t>r</a:t>
            </a:r>
            <a:r>
              <a:rPr sz="2400" spc="-160" dirty="0">
                <a:latin typeface="Arial"/>
                <a:cs typeface="Arial"/>
              </a:rPr>
              <a:t>otocols</a:t>
            </a:r>
            <a:r>
              <a:rPr sz="2400" spc="-5" dirty="0">
                <a:latin typeface="Arial"/>
                <a:cs typeface="Arial"/>
              </a:rPr>
              <a:t> </a:t>
            </a:r>
            <a:r>
              <a:rPr sz="2400" spc="-50" dirty="0">
                <a:latin typeface="Arial"/>
                <a:cs typeface="Arial"/>
              </a:rPr>
              <a:t>are</a:t>
            </a:r>
            <a:endParaRPr sz="2400">
              <a:latin typeface="Arial"/>
              <a:cs typeface="Arial"/>
            </a:endParaRPr>
          </a:p>
          <a:p>
            <a:pPr marL="469900" lvl="1" indent="-184150">
              <a:lnSpc>
                <a:spcPct val="100000"/>
              </a:lnSpc>
              <a:spcBef>
                <a:spcPts val="495"/>
              </a:spcBef>
              <a:buClr>
                <a:srgbClr val="93B6D2"/>
              </a:buClr>
              <a:buSzPct val="85000"/>
              <a:buChar char="•"/>
              <a:tabLst>
                <a:tab pos="470534" algn="l"/>
              </a:tabLst>
            </a:pPr>
            <a:r>
              <a:rPr sz="2000" spc="-200" dirty="0">
                <a:latin typeface="Arial"/>
                <a:cs typeface="Arial"/>
              </a:rPr>
              <a:t>CoAP</a:t>
            </a:r>
            <a:endParaRPr sz="2000">
              <a:latin typeface="Arial"/>
              <a:cs typeface="Arial"/>
            </a:endParaRPr>
          </a:p>
          <a:p>
            <a:pPr marL="469900" lvl="1" indent="-184150">
              <a:lnSpc>
                <a:spcPct val="100000"/>
              </a:lnSpc>
              <a:spcBef>
                <a:spcPts val="480"/>
              </a:spcBef>
              <a:buClr>
                <a:srgbClr val="93B6D2"/>
              </a:buClr>
              <a:buSzPct val="85000"/>
              <a:buChar char="•"/>
              <a:tabLst>
                <a:tab pos="470534" algn="l"/>
              </a:tabLst>
            </a:pPr>
            <a:r>
              <a:rPr sz="2000" spc="-210" dirty="0">
                <a:latin typeface="Arial"/>
                <a:cs typeface="Arial"/>
              </a:rPr>
              <a:t>MQTT</a:t>
            </a:r>
            <a:endParaRPr sz="2000">
              <a:latin typeface="Arial"/>
              <a:cs typeface="Arial"/>
            </a:endParaRPr>
          </a:p>
        </p:txBody>
      </p:sp>
      <p:sp>
        <p:nvSpPr>
          <p:cNvPr id="6" name="object 6"/>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108</a:t>
            </a:r>
            <a:endParaRPr sz="1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0"/>
            <a:ext cx="7255509" cy="1010533"/>
          </a:xfrm>
          <a:prstGeom prst="rect">
            <a:avLst/>
          </a:prstGeom>
        </p:spPr>
        <p:txBody>
          <a:bodyPr vert="horz" wrap="square" lIns="0" tIns="12700" rIns="0" bIns="0" rtlCol="0">
            <a:spAutoFit/>
          </a:bodyPr>
          <a:lstStyle/>
          <a:p>
            <a:pPr marL="12700">
              <a:lnSpc>
                <a:spcPct val="100000"/>
              </a:lnSpc>
              <a:spcBef>
                <a:spcPts val="100"/>
              </a:spcBef>
            </a:pPr>
            <a:r>
              <a:rPr lang="en-US" spc="-165" dirty="0" smtClean="0">
                <a:latin typeface="+mj-lt"/>
              </a:rPr>
              <a:t>The Business Case for IP</a:t>
            </a:r>
          </a:p>
          <a:p>
            <a:pPr marL="12700">
              <a:spcBef>
                <a:spcPts val="100"/>
              </a:spcBef>
            </a:pPr>
            <a:r>
              <a:rPr lang="en-US" sz="2800" spc="-165" dirty="0" smtClean="0">
                <a:latin typeface="+mj-lt"/>
              </a:rPr>
              <a:t>The Key Advantages of Internet Protocol</a:t>
            </a:r>
            <a:endParaRPr lang="en-US" sz="2800" spc="-165" dirty="0">
              <a:latin typeface="+mj-lt"/>
            </a:endParaRPr>
          </a:p>
        </p:txBody>
      </p:sp>
      <p:sp>
        <p:nvSpPr>
          <p:cNvPr id="3" name="object 3"/>
          <p:cNvSpPr txBox="1"/>
          <p:nvPr/>
        </p:nvSpPr>
        <p:spPr>
          <a:xfrm>
            <a:off x="535940" y="1541422"/>
            <a:ext cx="8074659" cy="3822700"/>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sz="2400" b="1" spc="-180" dirty="0">
                <a:latin typeface="Arial"/>
                <a:cs typeface="Arial"/>
              </a:rPr>
              <a:t>Scalable:</a:t>
            </a:r>
            <a:endParaRPr sz="2400" dirty="0">
              <a:latin typeface="Arial"/>
              <a:cs typeface="Arial"/>
            </a:endParaRPr>
          </a:p>
          <a:p>
            <a:pPr marL="469900" marR="5080" lvl="1" indent="-183515" algn="just">
              <a:lnSpc>
                <a:spcPct val="100000"/>
              </a:lnSpc>
              <a:spcBef>
                <a:spcPts val="500"/>
              </a:spcBef>
              <a:buClr>
                <a:srgbClr val="93B6D2"/>
              </a:buClr>
              <a:buSzPct val="85000"/>
              <a:buChar char="•"/>
              <a:tabLst>
                <a:tab pos="470534" algn="l"/>
              </a:tabLst>
            </a:pPr>
            <a:r>
              <a:rPr sz="2000" spc="-85" dirty="0">
                <a:latin typeface="+mj-lt"/>
                <a:cs typeface="Arial"/>
              </a:rPr>
              <a:t>As the common protocol of the Internet, IP has been massively deployed  and tested for robust scalability.</a:t>
            </a:r>
          </a:p>
          <a:p>
            <a:pPr marL="469900" marR="5080" lvl="1" indent="-183515" algn="just">
              <a:lnSpc>
                <a:spcPct val="100000"/>
              </a:lnSpc>
              <a:spcBef>
                <a:spcPts val="480"/>
              </a:spcBef>
              <a:buClr>
                <a:srgbClr val="93B6D2"/>
              </a:buClr>
              <a:buSzPct val="85000"/>
              <a:buChar char="•"/>
              <a:tabLst>
                <a:tab pos="470534" algn="l"/>
              </a:tabLst>
            </a:pPr>
            <a:r>
              <a:rPr sz="2000" spc="-85" dirty="0">
                <a:latin typeface="+mj-lt"/>
                <a:cs typeface="Arial"/>
              </a:rPr>
              <a:t>Millions of private and public IP infrastructure nodes have been  operational for years, offering strong foundations for those not </a:t>
            </a:r>
            <a:r>
              <a:rPr sz="2000" spc="-85" dirty="0" smtClean="0">
                <a:latin typeface="+mj-lt"/>
                <a:cs typeface="Arial"/>
              </a:rPr>
              <a:t>familiar</a:t>
            </a:r>
            <a:r>
              <a:rPr lang="en-US" sz="2000" spc="-85" dirty="0" smtClean="0">
                <a:latin typeface="+mj-lt"/>
                <a:cs typeface="Arial"/>
              </a:rPr>
              <a:t> </a:t>
            </a:r>
            <a:r>
              <a:rPr sz="2000" spc="-85" dirty="0" smtClean="0">
                <a:latin typeface="+mj-lt"/>
                <a:cs typeface="Arial"/>
              </a:rPr>
              <a:t>with </a:t>
            </a:r>
            <a:r>
              <a:rPr sz="2000" spc="-85" dirty="0">
                <a:latin typeface="+mj-lt"/>
                <a:cs typeface="Arial"/>
              </a:rPr>
              <a:t>IP network management.</a:t>
            </a:r>
          </a:p>
          <a:p>
            <a:pPr marL="469900" marR="6350" lvl="1" indent="-183515" algn="just">
              <a:lnSpc>
                <a:spcPct val="100000"/>
              </a:lnSpc>
              <a:spcBef>
                <a:spcPts val="480"/>
              </a:spcBef>
              <a:buClr>
                <a:srgbClr val="93B6D2"/>
              </a:buClr>
              <a:buSzPct val="85000"/>
              <a:buChar char="•"/>
              <a:tabLst>
                <a:tab pos="470534" algn="l"/>
              </a:tabLst>
            </a:pPr>
            <a:r>
              <a:rPr sz="2000" spc="-85" dirty="0">
                <a:latin typeface="+mj-lt"/>
                <a:cs typeface="Arial"/>
              </a:rPr>
              <a:t>Adding huge numbers of “things” to private and public infrastructures may  require optimizations and design rules specific to the new devices.</a:t>
            </a:r>
          </a:p>
          <a:p>
            <a:pPr marL="469900" marR="7620" lvl="1" indent="-183515" algn="just">
              <a:lnSpc>
                <a:spcPct val="100000"/>
              </a:lnSpc>
              <a:spcBef>
                <a:spcPts val="480"/>
              </a:spcBef>
              <a:buClr>
                <a:srgbClr val="93B6D2"/>
              </a:buClr>
              <a:buSzPct val="85000"/>
              <a:buChar char="•"/>
              <a:tabLst>
                <a:tab pos="470534" algn="l"/>
              </a:tabLst>
            </a:pPr>
            <a:r>
              <a:rPr sz="2000" spc="-85" dirty="0">
                <a:latin typeface="+mj-lt"/>
                <a:cs typeface="Arial"/>
              </a:rPr>
              <a:t>However, you should realize that this is not very different from the recent  evolution of voice and video endpoints integrated over IP.</a:t>
            </a:r>
          </a:p>
          <a:p>
            <a:pPr marL="469900" lvl="1" indent="-184150" algn="just">
              <a:lnSpc>
                <a:spcPct val="100000"/>
              </a:lnSpc>
              <a:spcBef>
                <a:spcPts val="480"/>
              </a:spcBef>
              <a:buClr>
                <a:srgbClr val="93B6D2"/>
              </a:buClr>
              <a:buSzPct val="85000"/>
              <a:buChar char="•"/>
              <a:tabLst>
                <a:tab pos="470534" algn="l"/>
              </a:tabLst>
            </a:pPr>
            <a:r>
              <a:rPr sz="2000" spc="-85" dirty="0">
                <a:latin typeface="+mj-lt"/>
                <a:cs typeface="Arial"/>
              </a:rPr>
              <a:t>IP has proven before that scalability is one of its strengths.</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11</a:t>
            </a:r>
            <a:endParaRPr sz="1400">
              <a:latin typeface="Arial"/>
              <a:cs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6218555" cy="635000"/>
          </a:xfrm>
          <a:prstGeom prst="rect">
            <a:avLst/>
          </a:prstGeom>
        </p:spPr>
        <p:txBody>
          <a:bodyPr vert="horz" wrap="square" lIns="0" tIns="12065" rIns="0" bIns="0" rtlCol="0">
            <a:spAutoFit/>
          </a:bodyPr>
          <a:lstStyle/>
          <a:p>
            <a:pPr marL="12700">
              <a:lnSpc>
                <a:spcPct val="100000"/>
              </a:lnSpc>
              <a:spcBef>
                <a:spcPts val="95"/>
              </a:spcBef>
            </a:pPr>
            <a:r>
              <a:rPr sz="4000" spc="-170" dirty="0"/>
              <a:t>I</a:t>
            </a:r>
            <a:r>
              <a:rPr sz="4000" spc="-420" dirty="0"/>
              <a:t>o</a:t>
            </a:r>
            <a:r>
              <a:rPr sz="4000" spc="-530" dirty="0"/>
              <a:t>T</a:t>
            </a:r>
            <a:r>
              <a:rPr sz="4000" spc="-270" dirty="0"/>
              <a:t> </a:t>
            </a:r>
            <a:r>
              <a:rPr sz="4000" spc="-240" dirty="0"/>
              <a:t>A</a:t>
            </a:r>
            <a:r>
              <a:rPr sz="4000" spc="-420" dirty="0"/>
              <a:t>pp</a:t>
            </a:r>
            <a:r>
              <a:rPr sz="4000" spc="-170" dirty="0"/>
              <a:t>li</a:t>
            </a:r>
            <a:r>
              <a:rPr sz="4000" spc="-720" dirty="0"/>
              <a:t>c</a:t>
            </a:r>
            <a:r>
              <a:rPr sz="4000" spc="-120" dirty="0"/>
              <a:t>a</a:t>
            </a:r>
            <a:r>
              <a:rPr sz="4000" spc="-409" dirty="0"/>
              <a:t>t</a:t>
            </a:r>
            <a:r>
              <a:rPr sz="4000" spc="-180" dirty="0"/>
              <a:t>i</a:t>
            </a:r>
            <a:r>
              <a:rPr sz="4000" spc="-420" dirty="0"/>
              <a:t>o</a:t>
            </a:r>
            <a:r>
              <a:rPr sz="4000" spc="-325" dirty="0"/>
              <a:t>n</a:t>
            </a:r>
            <a:r>
              <a:rPr sz="4000" spc="-280" dirty="0"/>
              <a:t> </a:t>
            </a:r>
            <a:r>
              <a:rPr sz="4000" spc="-840" dirty="0"/>
              <a:t>L</a:t>
            </a:r>
            <a:r>
              <a:rPr sz="4000" spc="-215" dirty="0"/>
              <a:t>a</a:t>
            </a:r>
            <a:r>
              <a:rPr sz="4000" spc="-200" dirty="0"/>
              <a:t>y</a:t>
            </a:r>
            <a:r>
              <a:rPr sz="4000" spc="-409" dirty="0"/>
              <a:t>e</a:t>
            </a:r>
            <a:r>
              <a:rPr sz="4000" spc="-310" dirty="0"/>
              <a:t>r</a:t>
            </a:r>
            <a:r>
              <a:rPr sz="4000" spc="-265" dirty="0"/>
              <a:t> </a:t>
            </a:r>
            <a:r>
              <a:rPr sz="4000" spc="-645" dirty="0"/>
              <a:t>P</a:t>
            </a:r>
            <a:r>
              <a:rPr sz="4000" spc="-409" dirty="0"/>
              <a:t>r</a:t>
            </a:r>
            <a:r>
              <a:rPr sz="4000" spc="-420" dirty="0"/>
              <a:t>o</a:t>
            </a:r>
            <a:r>
              <a:rPr sz="4000" spc="-390" dirty="0"/>
              <a:t>t</a:t>
            </a:r>
            <a:r>
              <a:rPr sz="4000" spc="-420" dirty="0"/>
              <a:t>o</a:t>
            </a:r>
            <a:r>
              <a:rPr sz="4000" spc="-720" dirty="0"/>
              <a:t>c</a:t>
            </a:r>
            <a:r>
              <a:rPr sz="4000" spc="-420" dirty="0"/>
              <a:t>o</a:t>
            </a:r>
            <a:r>
              <a:rPr sz="4000" spc="-170" dirty="0"/>
              <a:t>l</a:t>
            </a:r>
            <a:r>
              <a:rPr sz="4000" spc="-520" dirty="0"/>
              <a:t>s</a:t>
            </a:r>
            <a:endParaRPr sz="4000"/>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109</a:t>
            </a:r>
            <a:endParaRPr sz="1400">
              <a:latin typeface="Arial"/>
              <a:cs typeface="Arial"/>
            </a:endParaRPr>
          </a:p>
        </p:txBody>
      </p:sp>
      <p:pic>
        <p:nvPicPr>
          <p:cNvPr id="4" name="object 4"/>
          <p:cNvPicPr/>
          <p:nvPr/>
        </p:nvPicPr>
        <p:blipFill>
          <a:blip r:embed="rId2" cstate="print"/>
          <a:stretch>
            <a:fillRect/>
          </a:stretch>
        </p:blipFill>
        <p:spPr>
          <a:xfrm>
            <a:off x="457200" y="2182367"/>
            <a:ext cx="8229600" cy="3712463"/>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6218555" cy="635000"/>
          </a:xfrm>
          <a:prstGeom prst="rect">
            <a:avLst/>
          </a:prstGeom>
        </p:spPr>
        <p:txBody>
          <a:bodyPr vert="horz" wrap="square" lIns="0" tIns="12065" rIns="0" bIns="0" rtlCol="0">
            <a:spAutoFit/>
          </a:bodyPr>
          <a:lstStyle/>
          <a:p>
            <a:pPr marL="12700">
              <a:lnSpc>
                <a:spcPct val="100000"/>
              </a:lnSpc>
              <a:spcBef>
                <a:spcPts val="95"/>
              </a:spcBef>
            </a:pPr>
            <a:r>
              <a:rPr sz="4000" spc="-170" dirty="0"/>
              <a:t>I</a:t>
            </a:r>
            <a:r>
              <a:rPr sz="4000" spc="-420" dirty="0"/>
              <a:t>o</a:t>
            </a:r>
            <a:r>
              <a:rPr sz="4000" spc="-530" dirty="0"/>
              <a:t>T</a:t>
            </a:r>
            <a:r>
              <a:rPr sz="4000" spc="-270" dirty="0"/>
              <a:t> </a:t>
            </a:r>
            <a:r>
              <a:rPr sz="4000" spc="-240" dirty="0"/>
              <a:t>A</a:t>
            </a:r>
            <a:r>
              <a:rPr sz="4000" spc="-420" dirty="0"/>
              <a:t>pp</a:t>
            </a:r>
            <a:r>
              <a:rPr sz="4000" spc="-170" dirty="0"/>
              <a:t>li</a:t>
            </a:r>
            <a:r>
              <a:rPr sz="4000" spc="-720" dirty="0"/>
              <a:t>c</a:t>
            </a:r>
            <a:r>
              <a:rPr sz="4000" spc="-120" dirty="0"/>
              <a:t>a</a:t>
            </a:r>
            <a:r>
              <a:rPr sz="4000" spc="-409" dirty="0"/>
              <a:t>t</a:t>
            </a:r>
            <a:r>
              <a:rPr sz="4000" spc="-180" dirty="0"/>
              <a:t>i</a:t>
            </a:r>
            <a:r>
              <a:rPr sz="4000" spc="-420" dirty="0"/>
              <a:t>o</a:t>
            </a:r>
            <a:r>
              <a:rPr sz="4000" spc="-325" dirty="0"/>
              <a:t>n</a:t>
            </a:r>
            <a:r>
              <a:rPr sz="4000" spc="-280" dirty="0"/>
              <a:t> </a:t>
            </a:r>
            <a:r>
              <a:rPr sz="4000" spc="-840" dirty="0"/>
              <a:t>L</a:t>
            </a:r>
            <a:r>
              <a:rPr sz="4000" spc="-215" dirty="0"/>
              <a:t>a</a:t>
            </a:r>
            <a:r>
              <a:rPr sz="4000" spc="-200" dirty="0"/>
              <a:t>y</a:t>
            </a:r>
            <a:r>
              <a:rPr sz="4000" spc="-409" dirty="0"/>
              <a:t>e</a:t>
            </a:r>
            <a:r>
              <a:rPr sz="4000" spc="-310" dirty="0"/>
              <a:t>r</a:t>
            </a:r>
            <a:r>
              <a:rPr sz="4000" spc="-265" dirty="0"/>
              <a:t> </a:t>
            </a:r>
            <a:r>
              <a:rPr sz="4000" spc="-645" dirty="0"/>
              <a:t>P</a:t>
            </a:r>
            <a:r>
              <a:rPr sz="4000" spc="-409" dirty="0"/>
              <a:t>r</a:t>
            </a:r>
            <a:r>
              <a:rPr sz="4000" spc="-420" dirty="0"/>
              <a:t>o</a:t>
            </a:r>
            <a:r>
              <a:rPr sz="4000" spc="-390" dirty="0"/>
              <a:t>t</a:t>
            </a:r>
            <a:r>
              <a:rPr sz="4000" spc="-420" dirty="0"/>
              <a:t>o</a:t>
            </a:r>
            <a:r>
              <a:rPr sz="4000" spc="-720" dirty="0"/>
              <a:t>c</a:t>
            </a:r>
            <a:r>
              <a:rPr sz="4000" spc="-420" dirty="0"/>
              <a:t>o</a:t>
            </a:r>
            <a:r>
              <a:rPr sz="4000" spc="-170" dirty="0"/>
              <a:t>l</a:t>
            </a:r>
            <a:r>
              <a:rPr sz="4000" spc="-520" dirty="0"/>
              <a:t>s</a:t>
            </a:r>
            <a:endParaRPr sz="4000"/>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110</a:t>
            </a:r>
            <a:endParaRPr sz="1400">
              <a:latin typeface="Arial"/>
              <a:cs typeface="Arial"/>
            </a:endParaRPr>
          </a:p>
        </p:txBody>
      </p:sp>
      <p:sp>
        <p:nvSpPr>
          <p:cNvPr id="4" name="object 4"/>
          <p:cNvSpPr txBox="1"/>
          <p:nvPr/>
        </p:nvSpPr>
        <p:spPr>
          <a:xfrm>
            <a:off x="535940" y="1616709"/>
            <a:ext cx="8072120" cy="1196340"/>
          </a:xfrm>
          <a:prstGeom prst="rect">
            <a:avLst/>
          </a:prstGeom>
        </p:spPr>
        <p:txBody>
          <a:bodyPr vert="horz" wrap="square" lIns="0" tIns="12700" rIns="0" bIns="0" rtlCol="0">
            <a:spAutoFit/>
          </a:bodyPr>
          <a:lstStyle/>
          <a:p>
            <a:pPr marL="194945" marR="5080" indent="-182880">
              <a:lnSpc>
                <a:spcPct val="100000"/>
              </a:lnSpc>
              <a:spcBef>
                <a:spcPts val="100"/>
              </a:spcBef>
              <a:buClr>
                <a:srgbClr val="93B6D2"/>
              </a:buClr>
              <a:buSzPct val="85416"/>
              <a:buChar char="•"/>
              <a:tabLst>
                <a:tab pos="195580" algn="l"/>
              </a:tabLst>
            </a:pPr>
            <a:r>
              <a:rPr sz="2400" spc="-245" dirty="0">
                <a:latin typeface="Arial"/>
                <a:cs typeface="Arial"/>
              </a:rPr>
              <a:t>CoAP</a:t>
            </a:r>
            <a:r>
              <a:rPr sz="2400" spc="155" dirty="0">
                <a:latin typeface="Arial"/>
                <a:cs typeface="Arial"/>
              </a:rPr>
              <a:t> </a:t>
            </a:r>
            <a:r>
              <a:rPr sz="2400" spc="-105" dirty="0">
                <a:latin typeface="Arial"/>
                <a:cs typeface="Arial"/>
              </a:rPr>
              <a:t>and</a:t>
            </a:r>
            <a:r>
              <a:rPr sz="2400" spc="140" dirty="0">
                <a:latin typeface="Arial"/>
                <a:cs typeface="Arial"/>
              </a:rPr>
              <a:t> </a:t>
            </a:r>
            <a:r>
              <a:rPr sz="2400" spc="-260" dirty="0">
                <a:latin typeface="Arial"/>
                <a:cs typeface="Arial"/>
              </a:rPr>
              <a:t>MQTT</a:t>
            </a:r>
            <a:r>
              <a:rPr sz="2400" spc="-245" dirty="0">
                <a:latin typeface="Arial"/>
                <a:cs typeface="Arial"/>
              </a:rPr>
              <a:t> </a:t>
            </a:r>
            <a:r>
              <a:rPr sz="2400" spc="-50" dirty="0">
                <a:latin typeface="Arial"/>
                <a:cs typeface="Arial"/>
              </a:rPr>
              <a:t>are</a:t>
            </a:r>
            <a:r>
              <a:rPr sz="2400" spc="155" dirty="0">
                <a:latin typeface="Arial"/>
                <a:cs typeface="Arial"/>
              </a:rPr>
              <a:t> </a:t>
            </a:r>
            <a:r>
              <a:rPr sz="2400" spc="-20" dirty="0">
                <a:latin typeface="Arial"/>
                <a:cs typeface="Arial"/>
              </a:rPr>
              <a:t>at</a:t>
            </a:r>
            <a:r>
              <a:rPr sz="2400" spc="145" dirty="0">
                <a:latin typeface="Arial"/>
                <a:cs typeface="Arial"/>
              </a:rPr>
              <a:t> </a:t>
            </a:r>
            <a:r>
              <a:rPr sz="2400" spc="-145" dirty="0">
                <a:latin typeface="Arial"/>
                <a:cs typeface="Arial"/>
              </a:rPr>
              <a:t>the</a:t>
            </a:r>
            <a:r>
              <a:rPr sz="2400" spc="150" dirty="0">
                <a:latin typeface="Arial"/>
                <a:cs typeface="Arial"/>
              </a:rPr>
              <a:t> </a:t>
            </a:r>
            <a:r>
              <a:rPr sz="2400" spc="-55" dirty="0">
                <a:latin typeface="Arial"/>
                <a:cs typeface="Arial"/>
              </a:rPr>
              <a:t>top</a:t>
            </a:r>
            <a:r>
              <a:rPr sz="2400" spc="145" dirty="0">
                <a:latin typeface="Arial"/>
                <a:cs typeface="Arial"/>
              </a:rPr>
              <a:t> </a:t>
            </a:r>
            <a:r>
              <a:rPr sz="2400" spc="-5" dirty="0">
                <a:latin typeface="Arial"/>
                <a:cs typeface="Arial"/>
              </a:rPr>
              <a:t>of</a:t>
            </a:r>
            <a:r>
              <a:rPr sz="2400" spc="240" dirty="0">
                <a:latin typeface="Arial"/>
                <a:cs typeface="Arial"/>
              </a:rPr>
              <a:t> </a:t>
            </a:r>
            <a:r>
              <a:rPr sz="2400" spc="-180" dirty="0">
                <a:latin typeface="Arial"/>
                <a:cs typeface="Arial"/>
              </a:rPr>
              <a:t>this</a:t>
            </a:r>
            <a:r>
              <a:rPr sz="2400" spc="160" dirty="0">
                <a:latin typeface="Arial"/>
                <a:cs typeface="Arial"/>
              </a:rPr>
              <a:t> </a:t>
            </a:r>
            <a:r>
              <a:rPr sz="2400" spc="-165" dirty="0">
                <a:latin typeface="Arial"/>
                <a:cs typeface="Arial"/>
              </a:rPr>
              <a:t>sample</a:t>
            </a:r>
            <a:r>
              <a:rPr sz="2400" spc="150" dirty="0">
                <a:latin typeface="Arial"/>
                <a:cs typeface="Arial"/>
              </a:rPr>
              <a:t> </a:t>
            </a:r>
            <a:r>
              <a:rPr sz="2400" spc="-235" dirty="0">
                <a:latin typeface="Arial"/>
                <a:cs typeface="Arial"/>
              </a:rPr>
              <a:t>IoT</a:t>
            </a:r>
            <a:r>
              <a:rPr sz="2400" spc="155" dirty="0">
                <a:latin typeface="Arial"/>
                <a:cs typeface="Arial"/>
              </a:rPr>
              <a:t> </a:t>
            </a:r>
            <a:r>
              <a:rPr sz="2400" spc="-160" dirty="0">
                <a:latin typeface="Arial"/>
                <a:cs typeface="Arial"/>
              </a:rPr>
              <a:t>stack,</a:t>
            </a:r>
            <a:r>
              <a:rPr sz="2400" spc="155" dirty="0">
                <a:latin typeface="Arial"/>
                <a:cs typeface="Arial"/>
              </a:rPr>
              <a:t> </a:t>
            </a:r>
            <a:r>
              <a:rPr sz="2400" spc="-120" dirty="0">
                <a:latin typeface="Arial"/>
                <a:cs typeface="Arial"/>
              </a:rPr>
              <a:t>based </a:t>
            </a:r>
            <a:r>
              <a:rPr sz="2400" spc="-655" dirty="0">
                <a:latin typeface="Arial"/>
                <a:cs typeface="Arial"/>
              </a:rPr>
              <a:t> </a:t>
            </a:r>
            <a:r>
              <a:rPr sz="2400" spc="-210" dirty="0">
                <a:latin typeface="Arial"/>
                <a:cs typeface="Arial"/>
              </a:rPr>
              <a:t>on</a:t>
            </a:r>
            <a:r>
              <a:rPr sz="2400" dirty="0">
                <a:latin typeface="Arial"/>
                <a:cs typeface="Arial"/>
              </a:rPr>
              <a:t> </a:t>
            </a:r>
            <a:r>
              <a:rPr sz="2400" spc="-155" dirty="0">
                <a:latin typeface="Arial"/>
                <a:cs typeface="Arial"/>
              </a:rPr>
              <a:t>a</a:t>
            </a:r>
            <a:r>
              <a:rPr sz="2400" spc="-150" dirty="0">
                <a:latin typeface="Arial"/>
                <a:cs typeface="Arial"/>
              </a:rPr>
              <a:t>n</a:t>
            </a:r>
            <a:r>
              <a:rPr sz="2400" spc="-5" dirty="0">
                <a:latin typeface="Arial"/>
                <a:cs typeface="Arial"/>
              </a:rPr>
              <a:t> </a:t>
            </a:r>
            <a:r>
              <a:rPr sz="2400" spc="-370" dirty="0">
                <a:latin typeface="Arial"/>
                <a:cs typeface="Arial"/>
              </a:rPr>
              <a:t>IE</a:t>
            </a:r>
            <a:r>
              <a:rPr sz="2400" spc="-509" dirty="0">
                <a:latin typeface="Arial"/>
                <a:cs typeface="Arial"/>
              </a:rPr>
              <a:t>E</a:t>
            </a:r>
            <a:r>
              <a:rPr sz="2400" spc="-550" dirty="0">
                <a:latin typeface="Arial"/>
                <a:cs typeface="Arial"/>
              </a:rPr>
              <a:t>E</a:t>
            </a:r>
            <a:r>
              <a:rPr sz="2400" spc="-25" dirty="0">
                <a:latin typeface="Arial"/>
                <a:cs typeface="Arial"/>
              </a:rPr>
              <a:t> </a:t>
            </a:r>
            <a:r>
              <a:rPr sz="2400" spc="-20" dirty="0">
                <a:latin typeface="Arial"/>
                <a:cs typeface="Arial"/>
              </a:rPr>
              <a:t>802</a:t>
            </a:r>
            <a:r>
              <a:rPr sz="2400" spc="-145" dirty="0">
                <a:latin typeface="Arial"/>
                <a:cs typeface="Arial"/>
              </a:rPr>
              <a:t>.</a:t>
            </a:r>
            <a:r>
              <a:rPr sz="2400" spc="-20" dirty="0">
                <a:latin typeface="Arial"/>
                <a:cs typeface="Arial"/>
              </a:rPr>
              <a:t>15</a:t>
            </a:r>
            <a:r>
              <a:rPr sz="2400" spc="-145" dirty="0">
                <a:latin typeface="Arial"/>
                <a:cs typeface="Arial"/>
              </a:rPr>
              <a:t>.</a:t>
            </a:r>
            <a:r>
              <a:rPr sz="2400" spc="-15" dirty="0">
                <a:latin typeface="Arial"/>
                <a:cs typeface="Arial"/>
              </a:rPr>
              <a:t>4</a:t>
            </a:r>
            <a:r>
              <a:rPr sz="2400" spc="25" dirty="0">
                <a:latin typeface="Arial"/>
                <a:cs typeface="Arial"/>
              </a:rPr>
              <a:t> </a:t>
            </a:r>
            <a:r>
              <a:rPr sz="2400" spc="-305" dirty="0">
                <a:latin typeface="Arial"/>
                <a:cs typeface="Arial"/>
              </a:rPr>
              <a:t>mesh</a:t>
            </a:r>
            <a:r>
              <a:rPr sz="2400" spc="-15" dirty="0">
                <a:latin typeface="Arial"/>
                <a:cs typeface="Arial"/>
              </a:rPr>
              <a:t> </a:t>
            </a:r>
            <a:r>
              <a:rPr sz="2400" spc="-125" dirty="0">
                <a:latin typeface="Arial"/>
                <a:cs typeface="Arial"/>
              </a:rPr>
              <a:t>net</a:t>
            </a:r>
            <a:r>
              <a:rPr sz="2400" spc="-250" dirty="0">
                <a:latin typeface="Arial"/>
                <a:cs typeface="Arial"/>
              </a:rPr>
              <a:t>w</a:t>
            </a:r>
            <a:r>
              <a:rPr sz="2400" spc="-85" dirty="0">
                <a:latin typeface="Arial"/>
                <a:cs typeface="Arial"/>
              </a:rPr>
              <a:t>o</a:t>
            </a:r>
            <a:r>
              <a:rPr sz="2400" spc="-5" dirty="0">
                <a:latin typeface="Arial"/>
                <a:cs typeface="Arial"/>
              </a:rPr>
              <a:t>r</a:t>
            </a:r>
            <a:r>
              <a:rPr sz="2400" spc="-145" dirty="0">
                <a:latin typeface="Arial"/>
                <a:cs typeface="Arial"/>
              </a:rPr>
              <a:t>k.</a:t>
            </a:r>
            <a:endParaRPr sz="2400">
              <a:latin typeface="Arial"/>
              <a:cs typeface="Arial"/>
            </a:endParaRPr>
          </a:p>
          <a:p>
            <a:pPr marL="195580" indent="-182880">
              <a:lnSpc>
                <a:spcPct val="100000"/>
              </a:lnSpc>
              <a:spcBef>
                <a:spcPts val="580"/>
              </a:spcBef>
              <a:buClr>
                <a:srgbClr val="93B6D2"/>
              </a:buClr>
              <a:buSzPct val="85416"/>
              <a:buChar char="•"/>
              <a:tabLst>
                <a:tab pos="195580" algn="l"/>
              </a:tabLst>
            </a:pPr>
            <a:r>
              <a:rPr sz="2400" spc="-245" dirty="0">
                <a:latin typeface="Arial"/>
                <a:cs typeface="Arial"/>
              </a:rPr>
              <a:t>CoAP</a:t>
            </a:r>
            <a:r>
              <a:rPr sz="2400" dirty="0">
                <a:latin typeface="Arial"/>
                <a:cs typeface="Arial"/>
              </a:rPr>
              <a:t> </a:t>
            </a:r>
            <a:r>
              <a:rPr sz="2400" spc="-70" dirty="0">
                <a:latin typeface="Arial"/>
                <a:cs typeface="Arial"/>
              </a:rPr>
              <a:t>deployed</a:t>
            </a:r>
            <a:r>
              <a:rPr sz="2400" dirty="0">
                <a:latin typeface="Arial"/>
                <a:cs typeface="Arial"/>
              </a:rPr>
              <a:t> </a:t>
            </a:r>
            <a:r>
              <a:rPr sz="2400" spc="-120" dirty="0">
                <a:latin typeface="Arial"/>
                <a:cs typeface="Arial"/>
              </a:rPr>
              <a:t>over</a:t>
            </a:r>
            <a:r>
              <a:rPr sz="2400" spc="-15" dirty="0">
                <a:latin typeface="Arial"/>
                <a:cs typeface="Arial"/>
              </a:rPr>
              <a:t> </a:t>
            </a:r>
            <a:r>
              <a:rPr sz="2400" spc="-325" dirty="0">
                <a:latin typeface="Arial"/>
                <a:cs typeface="Arial"/>
              </a:rPr>
              <a:t>UDP</a:t>
            </a:r>
            <a:r>
              <a:rPr sz="2400" spc="-10" dirty="0">
                <a:latin typeface="Arial"/>
                <a:cs typeface="Arial"/>
              </a:rPr>
              <a:t> </a:t>
            </a:r>
            <a:r>
              <a:rPr sz="2400" spc="-105" dirty="0">
                <a:latin typeface="Arial"/>
                <a:cs typeface="Arial"/>
              </a:rPr>
              <a:t>and</a:t>
            </a:r>
            <a:r>
              <a:rPr sz="2400" dirty="0">
                <a:latin typeface="Arial"/>
                <a:cs typeface="Arial"/>
              </a:rPr>
              <a:t> </a:t>
            </a:r>
            <a:r>
              <a:rPr sz="2400" spc="-260" dirty="0">
                <a:latin typeface="Arial"/>
                <a:cs typeface="Arial"/>
              </a:rPr>
              <a:t>MQTT</a:t>
            </a:r>
            <a:r>
              <a:rPr sz="2400" spc="-10" dirty="0">
                <a:latin typeface="Arial"/>
                <a:cs typeface="Arial"/>
              </a:rPr>
              <a:t> </a:t>
            </a:r>
            <a:r>
              <a:rPr sz="2400" spc="-160" dirty="0">
                <a:latin typeface="Arial"/>
                <a:cs typeface="Arial"/>
              </a:rPr>
              <a:t>running</a:t>
            </a:r>
            <a:r>
              <a:rPr sz="2400" spc="-20" dirty="0">
                <a:latin typeface="Arial"/>
                <a:cs typeface="Arial"/>
              </a:rPr>
              <a:t> </a:t>
            </a:r>
            <a:r>
              <a:rPr sz="2400" spc="-120" dirty="0">
                <a:latin typeface="Arial"/>
                <a:cs typeface="Arial"/>
              </a:rPr>
              <a:t>over</a:t>
            </a:r>
            <a:r>
              <a:rPr sz="2400" spc="-15" dirty="0">
                <a:latin typeface="Arial"/>
                <a:cs typeface="Arial"/>
              </a:rPr>
              <a:t> </a:t>
            </a:r>
            <a:r>
              <a:rPr sz="2400" spc="-405" dirty="0">
                <a:latin typeface="Arial"/>
                <a:cs typeface="Arial"/>
              </a:rPr>
              <a:t>TCP.</a:t>
            </a:r>
            <a:endParaRPr sz="2400">
              <a:latin typeface="Arial"/>
              <a:cs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430" dirty="0"/>
              <a:t>CoAP</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111</a:t>
            </a:r>
            <a:endParaRPr sz="1400">
              <a:latin typeface="Arial"/>
              <a:cs typeface="Arial"/>
            </a:endParaRPr>
          </a:p>
        </p:txBody>
      </p:sp>
      <p:sp>
        <p:nvSpPr>
          <p:cNvPr id="4" name="object 4"/>
          <p:cNvSpPr txBox="1"/>
          <p:nvPr/>
        </p:nvSpPr>
        <p:spPr>
          <a:xfrm>
            <a:off x="535940" y="1541422"/>
            <a:ext cx="8072755" cy="3761740"/>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sz="2400" b="1" spc="-245" dirty="0">
                <a:latin typeface="Arial"/>
                <a:cs typeface="Arial"/>
              </a:rPr>
              <a:t>Const</a:t>
            </a:r>
            <a:r>
              <a:rPr sz="2400" b="1" spc="-150" dirty="0">
                <a:latin typeface="Arial"/>
                <a:cs typeface="Arial"/>
              </a:rPr>
              <a:t>r</a:t>
            </a:r>
            <a:r>
              <a:rPr sz="2400" b="1" spc="-140" dirty="0">
                <a:latin typeface="Arial"/>
                <a:cs typeface="Arial"/>
              </a:rPr>
              <a:t>ained</a:t>
            </a:r>
            <a:r>
              <a:rPr sz="2400" b="1" spc="-25" dirty="0">
                <a:latin typeface="Arial"/>
                <a:cs typeface="Arial"/>
              </a:rPr>
              <a:t> </a:t>
            </a:r>
            <a:r>
              <a:rPr sz="2400" b="1" spc="-140" dirty="0">
                <a:latin typeface="Arial"/>
                <a:cs typeface="Arial"/>
              </a:rPr>
              <a:t>Applic</a:t>
            </a:r>
            <a:r>
              <a:rPr sz="2400" b="1" spc="-105" dirty="0">
                <a:latin typeface="Arial"/>
                <a:cs typeface="Arial"/>
              </a:rPr>
              <a:t>a</a:t>
            </a:r>
            <a:r>
              <a:rPr sz="2400" b="1" spc="-155" dirty="0">
                <a:latin typeface="Arial"/>
                <a:cs typeface="Arial"/>
              </a:rPr>
              <a:t>tion</a:t>
            </a:r>
            <a:r>
              <a:rPr sz="2400" b="1" spc="-30" dirty="0">
                <a:latin typeface="Arial"/>
                <a:cs typeface="Arial"/>
              </a:rPr>
              <a:t> </a:t>
            </a:r>
            <a:r>
              <a:rPr sz="2400" b="1" spc="-210" dirty="0">
                <a:latin typeface="Arial"/>
                <a:cs typeface="Arial"/>
              </a:rPr>
              <a:t>Protocol</a:t>
            </a:r>
            <a:r>
              <a:rPr sz="2400" b="1" spc="-25" dirty="0">
                <a:latin typeface="Arial"/>
                <a:cs typeface="Arial"/>
              </a:rPr>
              <a:t> </a:t>
            </a:r>
            <a:r>
              <a:rPr sz="2400" b="1" spc="-45" dirty="0">
                <a:latin typeface="Arial"/>
                <a:cs typeface="Arial"/>
              </a:rPr>
              <a:t>(</a:t>
            </a:r>
            <a:r>
              <a:rPr sz="2400" b="1" spc="-204" dirty="0">
                <a:latin typeface="Arial"/>
                <a:cs typeface="Arial"/>
              </a:rPr>
              <a:t>CoA</a:t>
            </a:r>
            <a:r>
              <a:rPr sz="2400" b="1" spc="-330" dirty="0">
                <a:latin typeface="Arial"/>
                <a:cs typeface="Arial"/>
              </a:rPr>
              <a:t>P</a:t>
            </a:r>
            <a:r>
              <a:rPr sz="2400" b="1" spc="-50" dirty="0">
                <a:latin typeface="Arial"/>
                <a:cs typeface="Arial"/>
              </a:rPr>
              <a:t>)</a:t>
            </a:r>
            <a:endParaRPr sz="2400">
              <a:latin typeface="Arial"/>
              <a:cs typeface="Arial"/>
            </a:endParaRPr>
          </a:p>
          <a:p>
            <a:pPr marL="469900" marR="6350" lvl="1" indent="-183515" algn="just">
              <a:lnSpc>
                <a:spcPct val="100000"/>
              </a:lnSpc>
              <a:spcBef>
                <a:spcPts val="500"/>
              </a:spcBef>
              <a:buClr>
                <a:srgbClr val="93B6D2"/>
              </a:buClr>
              <a:buSzPct val="85000"/>
              <a:buChar char="•"/>
              <a:tabLst>
                <a:tab pos="470534" algn="l"/>
              </a:tabLst>
            </a:pPr>
            <a:r>
              <a:rPr sz="2000" spc="-170" dirty="0">
                <a:latin typeface="Arial"/>
                <a:cs typeface="Arial"/>
              </a:rPr>
              <a:t>is</a:t>
            </a:r>
            <a:r>
              <a:rPr sz="2000" spc="220" dirty="0">
                <a:latin typeface="Arial"/>
                <a:cs typeface="Arial"/>
              </a:rPr>
              <a:t> </a:t>
            </a:r>
            <a:r>
              <a:rPr sz="2000" spc="-65" dirty="0">
                <a:latin typeface="Arial"/>
                <a:cs typeface="Arial"/>
              </a:rPr>
              <a:t>to</a:t>
            </a:r>
            <a:r>
              <a:rPr sz="2000" spc="-60" dirty="0">
                <a:latin typeface="Arial"/>
                <a:cs typeface="Arial"/>
              </a:rPr>
              <a:t> </a:t>
            </a:r>
            <a:r>
              <a:rPr sz="2000" spc="-80" dirty="0">
                <a:latin typeface="Arial"/>
                <a:cs typeface="Arial"/>
              </a:rPr>
              <a:t>develop</a:t>
            </a:r>
            <a:r>
              <a:rPr sz="2000" spc="-75" dirty="0">
                <a:latin typeface="Arial"/>
                <a:cs typeface="Arial"/>
              </a:rPr>
              <a:t> </a:t>
            </a:r>
            <a:r>
              <a:rPr sz="2000" spc="-10" dirty="0">
                <a:latin typeface="Arial"/>
                <a:cs typeface="Arial"/>
              </a:rPr>
              <a:t>a</a:t>
            </a:r>
            <a:r>
              <a:rPr sz="2000" spc="-5" dirty="0">
                <a:latin typeface="Arial"/>
                <a:cs typeface="Arial"/>
              </a:rPr>
              <a:t> </a:t>
            </a:r>
            <a:r>
              <a:rPr sz="2000" spc="-110" dirty="0">
                <a:latin typeface="Arial"/>
                <a:cs typeface="Arial"/>
              </a:rPr>
              <a:t>generic</a:t>
            </a:r>
            <a:r>
              <a:rPr sz="2000" spc="-105" dirty="0">
                <a:latin typeface="Arial"/>
                <a:cs typeface="Arial"/>
              </a:rPr>
              <a:t> </a:t>
            </a:r>
            <a:r>
              <a:rPr sz="2000" spc="-90" dirty="0">
                <a:latin typeface="Arial"/>
                <a:cs typeface="Arial"/>
              </a:rPr>
              <a:t>framework</a:t>
            </a:r>
            <a:r>
              <a:rPr sz="2000" spc="-85" dirty="0">
                <a:latin typeface="Arial"/>
                <a:cs typeface="Arial"/>
              </a:rPr>
              <a:t> </a:t>
            </a:r>
            <a:r>
              <a:rPr sz="2000" spc="-15" dirty="0">
                <a:latin typeface="Arial"/>
                <a:cs typeface="Arial"/>
              </a:rPr>
              <a:t>for</a:t>
            </a:r>
            <a:r>
              <a:rPr sz="2000" spc="-10" dirty="0">
                <a:latin typeface="Arial"/>
                <a:cs typeface="Arial"/>
              </a:rPr>
              <a:t> </a:t>
            </a:r>
            <a:r>
              <a:rPr sz="2000" spc="-110" dirty="0">
                <a:latin typeface="Arial"/>
                <a:cs typeface="Arial"/>
              </a:rPr>
              <a:t>resource-oriented</a:t>
            </a:r>
            <a:r>
              <a:rPr sz="2000" spc="-105" dirty="0">
                <a:latin typeface="Arial"/>
                <a:cs typeface="Arial"/>
              </a:rPr>
              <a:t> </a:t>
            </a:r>
            <a:r>
              <a:rPr sz="2000" spc="-90" dirty="0">
                <a:latin typeface="Arial"/>
                <a:cs typeface="Arial"/>
              </a:rPr>
              <a:t>applications </a:t>
            </a:r>
            <a:r>
              <a:rPr sz="2000" spc="-85" dirty="0">
                <a:latin typeface="Arial"/>
                <a:cs typeface="Arial"/>
              </a:rPr>
              <a:t> </a:t>
            </a:r>
            <a:r>
              <a:rPr sz="2000" spc="-10" dirty="0">
                <a:latin typeface="Arial"/>
                <a:cs typeface="Arial"/>
              </a:rPr>
              <a:t>tar</a:t>
            </a:r>
            <a:r>
              <a:rPr sz="2000" spc="-50" dirty="0">
                <a:latin typeface="Arial"/>
                <a:cs typeface="Arial"/>
              </a:rPr>
              <a:t>g</a:t>
            </a:r>
            <a:r>
              <a:rPr sz="2000" spc="-55" dirty="0">
                <a:latin typeface="Arial"/>
                <a:cs typeface="Arial"/>
              </a:rPr>
              <a:t>et</a:t>
            </a:r>
            <a:r>
              <a:rPr sz="2000" spc="-25" dirty="0">
                <a:latin typeface="Arial"/>
                <a:cs typeface="Arial"/>
              </a:rPr>
              <a:t>i</a:t>
            </a:r>
            <a:r>
              <a:rPr sz="2000" spc="-250" dirty="0">
                <a:latin typeface="Arial"/>
                <a:cs typeface="Arial"/>
              </a:rPr>
              <a:t>n</a:t>
            </a:r>
            <a:r>
              <a:rPr sz="2000" spc="-10" dirty="0">
                <a:latin typeface="Arial"/>
                <a:cs typeface="Arial"/>
              </a:rPr>
              <a:t>g</a:t>
            </a:r>
            <a:r>
              <a:rPr sz="2000" spc="-40" dirty="0">
                <a:latin typeface="Arial"/>
                <a:cs typeface="Arial"/>
              </a:rPr>
              <a:t> </a:t>
            </a:r>
            <a:r>
              <a:rPr sz="2000" spc="-165" dirty="0">
                <a:latin typeface="Arial"/>
                <a:cs typeface="Arial"/>
              </a:rPr>
              <a:t>const</a:t>
            </a:r>
            <a:r>
              <a:rPr sz="2000" spc="-135" dirty="0">
                <a:latin typeface="Arial"/>
                <a:cs typeface="Arial"/>
              </a:rPr>
              <a:t>r</a:t>
            </a:r>
            <a:r>
              <a:rPr sz="2000" spc="-85" dirty="0">
                <a:latin typeface="Arial"/>
                <a:cs typeface="Arial"/>
              </a:rPr>
              <a:t>ain</a:t>
            </a:r>
            <a:r>
              <a:rPr sz="2000" spc="-100" dirty="0">
                <a:latin typeface="Arial"/>
                <a:cs typeface="Arial"/>
              </a:rPr>
              <a:t>e</a:t>
            </a:r>
            <a:r>
              <a:rPr sz="2000" spc="-10" dirty="0">
                <a:latin typeface="Arial"/>
                <a:cs typeface="Arial"/>
              </a:rPr>
              <a:t>d</a:t>
            </a:r>
            <a:r>
              <a:rPr sz="2000" spc="-55" dirty="0">
                <a:latin typeface="Arial"/>
                <a:cs typeface="Arial"/>
              </a:rPr>
              <a:t> </a:t>
            </a:r>
            <a:r>
              <a:rPr sz="2000" spc="-120" dirty="0">
                <a:latin typeface="Arial"/>
                <a:cs typeface="Arial"/>
              </a:rPr>
              <a:t>nod</a:t>
            </a:r>
            <a:r>
              <a:rPr sz="2000" spc="-114" dirty="0">
                <a:latin typeface="Arial"/>
                <a:cs typeface="Arial"/>
              </a:rPr>
              <a:t>e</a:t>
            </a:r>
            <a:r>
              <a:rPr sz="2000" spc="-335" dirty="0">
                <a:latin typeface="Arial"/>
                <a:cs typeface="Arial"/>
              </a:rPr>
              <a:t>s</a:t>
            </a:r>
            <a:r>
              <a:rPr sz="2000" spc="-25" dirty="0">
                <a:latin typeface="Arial"/>
                <a:cs typeface="Arial"/>
              </a:rPr>
              <a:t> </a:t>
            </a:r>
            <a:r>
              <a:rPr sz="2000" spc="-90" dirty="0">
                <a:latin typeface="Arial"/>
                <a:cs typeface="Arial"/>
              </a:rPr>
              <a:t>an</a:t>
            </a:r>
            <a:r>
              <a:rPr sz="2000" spc="-85" dirty="0">
                <a:latin typeface="Arial"/>
                <a:cs typeface="Arial"/>
              </a:rPr>
              <a:t>d</a:t>
            </a:r>
            <a:r>
              <a:rPr sz="2000" spc="-20" dirty="0">
                <a:latin typeface="Arial"/>
                <a:cs typeface="Arial"/>
              </a:rPr>
              <a:t> </a:t>
            </a:r>
            <a:r>
              <a:rPr sz="2000" spc="-105" dirty="0">
                <a:latin typeface="Arial"/>
                <a:cs typeface="Arial"/>
              </a:rPr>
              <a:t>net</a:t>
            </a:r>
            <a:r>
              <a:rPr sz="2000" spc="-204" dirty="0">
                <a:latin typeface="Arial"/>
                <a:cs typeface="Arial"/>
              </a:rPr>
              <a:t>w</a:t>
            </a:r>
            <a:r>
              <a:rPr sz="2000" spc="-70" dirty="0">
                <a:latin typeface="Arial"/>
                <a:cs typeface="Arial"/>
              </a:rPr>
              <a:t>o</a:t>
            </a:r>
            <a:r>
              <a:rPr sz="2000" spc="-5" dirty="0">
                <a:latin typeface="Arial"/>
                <a:cs typeface="Arial"/>
              </a:rPr>
              <a:t>r</a:t>
            </a:r>
            <a:r>
              <a:rPr sz="2000" spc="-229" dirty="0">
                <a:latin typeface="Arial"/>
                <a:cs typeface="Arial"/>
              </a:rPr>
              <a:t>k</a:t>
            </a:r>
            <a:r>
              <a:rPr sz="2000" spc="-250" dirty="0">
                <a:latin typeface="Arial"/>
                <a:cs typeface="Arial"/>
              </a:rPr>
              <a:t>s</a:t>
            </a:r>
            <a:r>
              <a:rPr sz="2000" spc="-120" dirty="0">
                <a:latin typeface="Arial"/>
                <a:cs typeface="Arial"/>
              </a:rPr>
              <a:t>.</a:t>
            </a:r>
            <a:endParaRPr sz="2000">
              <a:latin typeface="Arial"/>
              <a:cs typeface="Arial"/>
            </a:endParaRPr>
          </a:p>
          <a:p>
            <a:pPr marL="469900" marR="6350" lvl="1" indent="-183515" algn="just">
              <a:lnSpc>
                <a:spcPct val="100000"/>
              </a:lnSpc>
              <a:spcBef>
                <a:spcPts val="480"/>
              </a:spcBef>
              <a:buClr>
                <a:srgbClr val="93B6D2"/>
              </a:buClr>
              <a:buSzPct val="85000"/>
              <a:buChar char="•"/>
              <a:tabLst>
                <a:tab pos="470534" algn="l"/>
              </a:tabLst>
            </a:pPr>
            <a:r>
              <a:rPr sz="2000" spc="-235" dirty="0">
                <a:latin typeface="Arial"/>
                <a:cs typeface="Arial"/>
              </a:rPr>
              <a:t>The</a:t>
            </a:r>
            <a:r>
              <a:rPr sz="2000" spc="-229" dirty="0">
                <a:latin typeface="Arial"/>
                <a:cs typeface="Arial"/>
              </a:rPr>
              <a:t> </a:t>
            </a:r>
            <a:r>
              <a:rPr sz="2000" spc="-204" dirty="0">
                <a:latin typeface="Arial"/>
                <a:cs typeface="Arial"/>
              </a:rPr>
              <a:t>CoAP</a:t>
            </a:r>
            <a:r>
              <a:rPr sz="2000" spc="-200" dirty="0">
                <a:latin typeface="Arial"/>
                <a:cs typeface="Arial"/>
              </a:rPr>
              <a:t> </a:t>
            </a:r>
            <a:r>
              <a:rPr sz="2000" spc="-90" dirty="0">
                <a:latin typeface="Arial"/>
                <a:cs typeface="Arial"/>
              </a:rPr>
              <a:t>framework</a:t>
            </a:r>
            <a:r>
              <a:rPr sz="2000" spc="-85" dirty="0">
                <a:latin typeface="Arial"/>
                <a:cs typeface="Arial"/>
              </a:rPr>
              <a:t> </a:t>
            </a:r>
            <a:r>
              <a:rPr sz="2000" spc="-105" dirty="0">
                <a:latin typeface="Arial"/>
                <a:cs typeface="Arial"/>
              </a:rPr>
              <a:t>defines</a:t>
            </a:r>
            <a:r>
              <a:rPr sz="2000" spc="-100" dirty="0">
                <a:latin typeface="Arial"/>
                <a:cs typeface="Arial"/>
              </a:rPr>
              <a:t> </a:t>
            </a:r>
            <a:r>
              <a:rPr sz="2000" spc="-135" dirty="0">
                <a:latin typeface="Arial"/>
                <a:cs typeface="Arial"/>
              </a:rPr>
              <a:t>simple</a:t>
            </a:r>
            <a:r>
              <a:rPr sz="2000" spc="-130" dirty="0">
                <a:latin typeface="Arial"/>
                <a:cs typeface="Arial"/>
              </a:rPr>
              <a:t> </a:t>
            </a:r>
            <a:r>
              <a:rPr sz="2000" spc="-90" dirty="0">
                <a:latin typeface="Arial"/>
                <a:cs typeface="Arial"/>
              </a:rPr>
              <a:t>and</a:t>
            </a:r>
            <a:r>
              <a:rPr sz="2000" spc="-85" dirty="0">
                <a:latin typeface="Arial"/>
                <a:cs typeface="Arial"/>
              </a:rPr>
              <a:t> </a:t>
            </a:r>
            <a:r>
              <a:rPr sz="2000" spc="-30" dirty="0">
                <a:latin typeface="Arial"/>
                <a:cs typeface="Arial"/>
              </a:rPr>
              <a:t>flexible</a:t>
            </a:r>
            <a:r>
              <a:rPr sz="2000" spc="-25" dirty="0">
                <a:latin typeface="Arial"/>
                <a:cs typeface="Arial"/>
              </a:rPr>
              <a:t> </a:t>
            </a:r>
            <a:r>
              <a:rPr sz="2000" spc="-145" dirty="0">
                <a:latin typeface="Arial"/>
                <a:cs typeface="Arial"/>
              </a:rPr>
              <a:t>ways</a:t>
            </a:r>
            <a:r>
              <a:rPr sz="2000" spc="265" dirty="0">
                <a:latin typeface="Arial"/>
                <a:cs typeface="Arial"/>
              </a:rPr>
              <a:t> </a:t>
            </a:r>
            <a:r>
              <a:rPr sz="2000" spc="-65" dirty="0">
                <a:latin typeface="Arial"/>
                <a:cs typeface="Arial"/>
              </a:rPr>
              <a:t>to</a:t>
            </a:r>
            <a:r>
              <a:rPr sz="2000" spc="425" dirty="0">
                <a:latin typeface="Arial"/>
                <a:cs typeface="Arial"/>
              </a:rPr>
              <a:t> </a:t>
            </a:r>
            <a:r>
              <a:rPr sz="2000" spc="-105" dirty="0">
                <a:latin typeface="Arial"/>
                <a:cs typeface="Arial"/>
              </a:rPr>
              <a:t>manipulate </a:t>
            </a:r>
            <a:r>
              <a:rPr sz="2000" spc="-100" dirty="0">
                <a:latin typeface="Arial"/>
                <a:cs typeface="Arial"/>
              </a:rPr>
              <a:t> </a:t>
            </a:r>
            <a:r>
              <a:rPr sz="2000" spc="-210" dirty="0">
                <a:latin typeface="Arial"/>
                <a:cs typeface="Arial"/>
              </a:rPr>
              <a:t>sensors</a:t>
            </a:r>
            <a:r>
              <a:rPr sz="2000" spc="-45" dirty="0">
                <a:latin typeface="Arial"/>
                <a:cs typeface="Arial"/>
              </a:rPr>
              <a:t> </a:t>
            </a:r>
            <a:r>
              <a:rPr sz="2000" spc="-90" dirty="0">
                <a:latin typeface="Arial"/>
                <a:cs typeface="Arial"/>
              </a:rPr>
              <a:t>and</a:t>
            </a:r>
            <a:r>
              <a:rPr sz="2000" spc="-20" dirty="0">
                <a:latin typeface="Arial"/>
                <a:cs typeface="Arial"/>
              </a:rPr>
              <a:t> </a:t>
            </a:r>
            <a:r>
              <a:rPr sz="2000" spc="-110" dirty="0">
                <a:latin typeface="Arial"/>
                <a:cs typeface="Arial"/>
              </a:rPr>
              <a:t>actuators</a:t>
            </a:r>
            <a:r>
              <a:rPr sz="2000" spc="-30" dirty="0">
                <a:latin typeface="Arial"/>
                <a:cs typeface="Arial"/>
              </a:rPr>
              <a:t> </a:t>
            </a:r>
            <a:r>
              <a:rPr sz="2000" spc="-15" dirty="0">
                <a:latin typeface="Arial"/>
                <a:cs typeface="Arial"/>
              </a:rPr>
              <a:t>for data</a:t>
            </a:r>
            <a:r>
              <a:rPr sz="2000" spc="-35" dirty="0">
                <a:latin typeface="Arial"/>
                <a:cs typeface="Arial"/>
              </a:rPr>
              <a:t> </a:t>
            </a:r>
            <a:r>
              <a:rPr sz="2000" spc="-55" dirty="0">
                <a:latin typeface="Arial"/>
                <a:cs typeface="Arial"/>
              </a:rPr>
              <a:t>or</a:t>
            </a:r>
            <a:r>
              <a:rPr sz="2000" spc="-15" dirty="0">
                <a:latin typeface="Arial"/>
                <a:cs typeface="Arial"/>
              </a:rPr>
              <a:t> </a:t>
            </a:r>
            <a:r>
              <a:rPr sz="2000" spc="-100" dirty="0">
                <a:latin typeface="Arial"/>
                <a:cs typeface="Arial"/>
              </a:rPr>
              <a:t>device</a:t>
            </a:r>
            <a:r>
              <a:rPr sz="2000" spc="-20" dirty="0">
                <a:latin typeface="Arial"/>
                <a:cs typeface="Arial"/>
              </a:rPr>
              <a:t> </a:t>
            </a:r>
            <a:r>
              <a:rPr sz="2000" spc="-145" dirty="0">
                <a:latin typeface="Arial"/>
                <a:cs typeface="Arial"/>
              </a:rPr>
              <a:t>management.</a:t>
            </a:r>
            <a:endParaRPr sz="2000">
              <a:latin typeface="Arial"/>
              <a:cs typeface="Arial"/>
            </a:endParaRPr>
          </a:p>
          <a:p>
            <a:pPr marL="469900" marR="5715" lvl="1" indent="-183515" algn="just">
              <a:lnSpc>
                <a:spcPct val="100000"/>
              </a:lnSpc>
              <a:spcBef>
                <a:spcPts val="480"/>
              </a:spcBef>
              <a:buClr>
                <a:srgbClr val="93B6D2"/>
              </a:buClr>
              <a:buSzPct val="85000"/>
              <a:buChar char="•"/>
              <a:tabLst>
                <a:tab pos="470534" algn="l"/>
              </a:tabLst>
            </a:pPr>
            <a:r>
              <a:rPr sz="2000" spc="-235" dirty="0">
                <a:latin typeface="Arial"/>
                <a:cs typeface="Arial"/>
              </a:rPr>
              <a:t>The</a:t>
            </a:r>
            <a:r>
              <a:rPr sz="2000" spc="-229" dirty="0">
                <a:latin typeface="Arial"/>
                <a:cs typeface="Arial"/>
              </a:rPr>
              <a:t> </a:t>
            </a:r>
            <a:r>
              <a:rPr sz="2000" spc="-204" dirty="0">
                <a:latin typeface="Arial"/>
                <a:cs typeface="Arial"/>
              </a:rPr>
              <a:t>CoAP</a:t>
            </a:r>
            <a:r>
              <a:rPr sz="2000" spc="-200" dirty="0">
                <a:latin typeface="Arial"/>
                <a:cs typeface="Arial"/>
              </a:rPr>
              <a:t> </a:t>
            </a:r>
            <a:r>
              <a:rPr sz="2000" spc="-160" dirty="0">
                <a:latin typeface="Arial"/>
                <a:cs typeface="Arial"/>
              </a:rPr>
              <a:t>messaging</a:t>
            </a:r>
            <a:r>
              <a:rPr sz="2000" spc="-155" dirty="0">
                <a:latin typeface="Arial"/>
                <a:cs typeface="Arial"/>
              </a:rPr>
              <a:t> </a:t>
            </a:r>
            <a:r>
              <a:rPr sz="2000" spc="-120" dirty="0">
                <a:latin typeface="Arial"/>
                <a:cs typeface="Arial"/>
              </a:rPr>
              <a:t>model</a:t>
            </a:r>
            <a:r>
              <a:rPr sz="2000" spc="-114" dirty="0">
                <a:latin typeface="Arial"/>
                <a:cs typeface="Arial"/>
              </a:rPr>
              <a:t> </a:t>
            </a:r>
            <a:r>
              <a:rPr sz="2000" spc="-175" dirty="0">
                <a:latin typeface="Arial"/>
                <a:cs typeface="Arial"/>
              </a:rPr>
              <a:t>is</a:t>
            </a:r>
            <a:r>
              <a:rPr sz="2000" spc="-170" dirty="0">
                <a:latin typeface="Arial"/>
                <a:cs typeface="Arial"/>
              </a:rPr>
              <a:t> </a:t>
            </a:r>
            <a:r>
              <a:rPr sz="2000" spc="-50" dirty="0">
                <a:latin typeface="Arial"/>
                <a:cs typeface="Arial"/>
              </a:rPr>
              <a:t>primarily</a:t>
            </a:r>
            <a:r>
              <a:rPr sz="2000" spc="455" dirty="0">
                <a:latin typeface="Arial"/>
                <a:cs typeface="Arial"/>
              </a:rPr>
              <a:t> </a:t>
            </a:r>
            <a:r>
              <a:rPr sz="2000" spc="-110" dirty="0">
                <a:latin typeface="Arial"/>
                <a:cs typeface="Arial"/>
              </a:rPr>
              <a:t>designed</a:t>
            </a:r>
            <a:r>
              <a:rPr sz="2000" spc="340" dirty="0">
                <a:latin typeface="Arial"/>
                <a:cs typeface="Arial"/>
              </a:rPr>
              <a:t> </a:t>
            </a:r>
            <a:r>
              <a:rPr sz="2000" spc="-75" dirty="0">
                <a:latin typeface="Arial"/>
                <a:cs typeface="Arial"/>
              </a:rPr>
              <a:t>to</a:t>
            </a:r>
            <a:r>
              <a:rPr sz="2000" spc="409" dirty="0">
                <a:latin typeface="Arial"/>
                <a:cs typeface="Arial"/>
              </a:rPr>
              <a:t> </a:t>
            </a:r>
            <a:r>
              <a:rPr sz="2000" spc="-35" dirty="0">
                <a:latin typeface="Arial"/>
                <a:cs typeface="Arial"/>
              </a:rPr>
              <a:t>facilitate</a:t>
            </a:r>
            <a:r>
              <a:rPr sz="2000" spc="484" dirty="0">
                <a:latin typeface="Arial"/>
                <a:cs typeface="Arial"/>
              </a:rPr>
              <a:t> </a:t>
            </a:r>
            <a:r>
              <a:rPr sz="2000" spc="-125" dirty="0">
                <a:latin typeface="Arial"/>
                <a:cs typeface="Arial"/>
              </a:rPr>
              <a:t>the </a:t>
            </a:r>
            <a:r>
              <a:rPr sz="2000" spc="-120" dirty="0">
                <a:latin typeface="Arial"/>
                <a:cs typeface="Arial"/>
              </a:rPr>
              <a:t> </a:t>
            </a:r>
            <a:r>
              <a:rPr sz="2000" spc="-130" dirty="0">
                <a:latin typeface="Arial"/>
                <a:cs typeface="Arial"/>
              </a:rPr>
              <a:t>exchange </a:t>
            </a:r>
            <a:r>
              <a:rPr sz="2000" dirty="0">
                <a:latin typeface="Arial"/>
                <a:cs typeface="Arial"/>
              </a:rPr>
              <a:t>of </a:t>
            </a:r>
            <a:r>
              <a:rPr sz="2000" spc="-210" dirty="0">
                <a:latin typeface="Arial"/>
                <a:cs typeface="Arial"/>
              </a:rPr>
              <a:t>messages</a:t>
            </a:r>
            <a:r>
              <a:rPr sz="2000" spc="-204" dirty="0">
                <a:latin typeface="Arial"/>
                <a:cs typeface="Arial"/>
              </a:rPr>
              <a:t> </a:t>
            </a:r>
            <a:r>
              <a:rPr sz="2000" spc="-100" dirty="0">
                <a:latin typeface="Arial"/>
                <a:cs typeface="Arial"/>
              </a:rPr>
              <a:t>over </a:t>
            </a:r>
            <a:r>
              <a:rPr sz="2000" spc="-270" dirty="0">
                <a:latin typeface="Arial"/>
                <a:cs typeface="Arial"/>
              </a:rPr>
              <a:t>UDP</a:t>
            </a:r>
            <a:r>
              <a:rPr sz="2000" spc="-265" dirty="0">
                <a:latin typeface="Arial"/>
                <a:cs typeface="Arial"/>
              </a:rPr>
              <a:t> </a:t>
            </a:r>
            <a:r>
              <a:rPr sz="2000" spc="-110" dirty="0">
                <a:latin typeface="Arial"/>
                <a:cs typeface="Arial"/>
              </a:rPr>
              <a:t>between </a:t>
            </a:r>
            <a:r>
              <a:rPr sz="2000" spc="-125" dirty="0">
                <a:latin typeface="Arial"/>
                <a:cs typeface="Arial"/>
              </a:rPr>
              <a:t>endpoints, </a:t>
            </a:r>
            <a:r>
              <a:rPr sz="2000" spc="-114" dirty="0">
                <a:latin typeface="Arial"/>
                <a:cs typeface="Arial"/>
              </a:rPr>
              <a:t>including </a:t>
            </a:r>
            <a:r>
              <a:rPr sz="2000" spc="-130" dirty="0">
                <a:latin typeface="Arial"/>
                <a:cs typeface="Arial"/>
              </a:rPr>
              <a:t>the </a:t>
            </a:r>
            <a:r>
              <a:rPr sz="2000" b="1" spc="-195" dirty="0">
                <a:latin typeface="Arial"/>
                <a:cs typeface="Arial"/>
              </a:rPr>
              <a:t>secure </a:t>
            </a:r>
            <a:r>
              <a:rPr sz="2000" b="1" spc="-190" dirty="0">
                <a:latin typeface="Arial"/>
                <a:cs typeface="Arial"/>
              </a:rPr>
              <a:t> </a:t>
            </a:r>
            <a:r>
              <a:rPr sz="2000" b="1" spc="-145" dirty="0">
                <a:latin typeface="Arial"/>
                <a:cs typeface="Arial"/>
              </a:rPr>
              <a:t>transport</a:t>
            </a:r>
            <a:r>
              <a:rPr sz="2000" b="1" spc="-30" dirty="0">
                <a:latin typeface="Arial"/>
                <a:cs typeface="Arial"/>
              </a:rPr>
              <a:t> </a:t>
            </a:r>
            <a:r>
              <a:rPr sz="2000" b="1" spc="-160" dirty="0">
                <a:latin typeface="Arial"/>
                <a:cs typeface="Arial"/>
              </a:rPr>
              <a:t>protocol</a:t>
            </a:r>
            <a:r>
              <a:rPr sz="2000" b="1" spc="-10" dirty="0">
                <a:latin typeface="Arial"/>
                <a:cs typeface="Arial"/>
              </a:rPr>
              <a:t> </a:t>
            </a:r>
            <a:r>
              <a:rPr sz="2000" b="1" spc="-114" dirty="0">
                <a:latin typeface="Arial"/>
                <a:cs typeface="Arial"/>
              </a:rPr>
              <a:t>Datagram</a:t>
            </a:r>
            <a:r>
              <a:rPr sz="2000" b="1" spc="-30" dirty="0">
                <a:latin typeface="Arial"/>
                <a:cs typeface="Arial"/>
              </a:rPr>
              <a:t> </a:t>
            </a:r>
            <a:r>
              <a:rPr sz="2000" b="1" spc="-160" dirty="0">
                <a:latin typeface="Arial"/>
                <a:cs typeface="Arial"/>
              </a:rPr>
              <a:t>Transport</a:t>
            </a:r>
            <a:r>
              <a:rPr sz="2000" b="1" spc="-20" dirty="0">
                <a:latin typeface="Arial"/>
                <a:cs typeface="Arial"/>
              </a:rPr>
              <a:t> </a:t>
            </a:r>
            <a:r>
              <a:rPr sz="2000" b="1" spc="-155" dirty="0">
                <a:latin typeface="Arial"/>
                <a:cs typeface="Arial"/>
              </a:rPr>
              <a:t>Layer</a:t>
            </a:r>
            <a:r>
              <a:rPr sz="2000" b="1" spc="-35" dirty="0">
                <a:latin typeface="Arial"/>
                <a:cs typeface="Arial"/>
              </a:rPr>
              <a:t> </a:t>
            </a:r>
            <a:r>
              <a:rPr sz="2000" b="1" spc="-175" dirty="0">
                <a:latin typeface="Arial"/>
                <a:cs typeface="Arial"/>
              </a:rPr>
              <a:t>Security</a:t>
            </a:r>
            <a:r>
              <a:rPr sz="2000" b="1" spc="-15" dirty="0">
                <a:latin typeface="Arial"/>
                <a:cs typeface="Arial"/>
              </a:rPr>
              <a:t> </a:t>
            </a:r>
            <a:r>
              <a:rPr sz="2000" b="1" spc="-190" dirty="0">
                <a:latin typeface="Arial"/>
                <a:cs typeface="Arial"/>
              </a:rPr>
              <a:t>(DTLS).</a:t>
            </a:r>
            <a:endParaRPr sz="2000">
              <a:latin typeface="Arial"/>
              <a:cs typeface="Arial"/>
            </a:endParaRPr>
          </a:p>
          <a:p>
            <a:pPr marL="469900" marR="5080" lvl="1" indent="-183515" algn="just">
              <a:lnSpc>
                <a:spcPct val="100000"/>
              </a:lnSpc>
              <a:spcBef>
                <a:spcPts val="480"/>
              </a:spcBef>
              <a:buClr>
                <a:srgbClr val="93B6D2"/>
              </a:buClr>
              <a:buSzPct val="85000"/>
              <a:buChar char="•"/>
              <a:tabLst>
                <a:tab pos="470534" algn="l"/>
              </a:tabLst>
            </a:pPr>
            <a:r>
              <a:rPr sz="2000" spc="-200" dirty="0">
                <a:latin typeface="Arial"/>
                <a:cs typeface="Arial"/>
              </a:rPr>
              <a:t>CoAP</a:t>
            </a:r>
            <a:r>
              <a:rPr sz="2000" spc="-195" dirty="0">
                <a:latin typeface="Arial"/>
                <a:cs typeface="Arial"/>
              </a:rPr>
              <a:t> </a:t>
            </a:r>
            <a:r>
              <a:rPr sz="2000" spc="-105" dirty="0">
                <a:latin typeface="Arial"/>
                <a:cs typeface="Arial"/>
              </a:rPr>
              <a:t>over</a:t>
            </a:r>
            <a:r>
              <a:rPr sz="2000" spc="-100" dirty="0">
                <a:latin typeface="Arial"/>
                <a:cs typeface="Arial"/>
              </a:rPr>
              <a:t> </a:t>
            </a:r>
            <a:r>
              <a:rPr sz="2000" spc="-135" dirty="0">
                <a:latin typeface="Arial"/>
                <a:cs typeface="Arial"/>
              </a:rPr>
              <a:t>Short</a:t>
            </a:r>
            <a:r>
              <a:rPr sz="2000" spc="-130" dirty="0">
                <a:latin typeface="Arial"/>
                <a:cs typeface="Arial"/>
              </a:rPr>
              <a:t> </a:t>
            </a:r>
            <a:r>
              <a:rPr sz="2000" spc="-155" dirty="0">
                <a:latin typeface="Arial"/>
                <a:cs typeface="Arial"/>
              </a:rPr>
              <a:t>Message</a:t>
            </a:r>
            <a:r>
              <a:rPr sz="2000" spc="-150" dirty="0">
                <a:latin typeface="Arial"/>
                <a:cs typeface="Arial"/>
              </a:rPr>
              <a:t> </a:t>
            </a:r>
            <a:r>
              <a:rPr sz="2000" spc="-120" dirty="0">
                <a:latin typeface="Arial"/>
                <a:cs typeface="Arial"/>
              </a:rPr>
              <a:t>Service</a:t>
            </a:r>
            <a:r>
              <a:rPr sz="2000" spc="-114" dirty="0">
                <a:latin typeface="Arial"/>
                <a:cs typeface="Arial"/>
              </a:rPr>
              <a:t> </a:t>
            </a:r>
            <a:r>
              <a:rPr sz="2000" spc="-215" dirty="0">
                <a:latin typeface="Arial"/>
                <a:cs typeface="Arial"/>
              </a:rPr>
              <a:t>(SMS)</a:t>
            </a:r>
            <a:r>
              <a:rPr sz="2000" spc="-210" dirty="0">
                <a:latin typeface="Arial"/>
                <a:cs typeface="Arial"/>
              </a:rPr>
              <a:t> </a:t>
            </a:r>
            <a:r>
              <a:rPr sz="2000" spc="-180" dirty="0">
                <a:latin typeface="Arial"/>
                <a:cs typeface="Arial"/>
              </a:rPr>
              <a:t>as</a:t>
            </a:r>
            <a:r>
              <a:rPr sz="2000" spc="-175" dirty="0">
                <a:latin typeface="Arial"/>
                <a:cs typeface="Arial"/>
              </a:rPr>
              <a:t> </a:t>
            </a:r>
            <a:r>
              <a:rPr sz="2000" spc="-60" dirty="0">
                <a:latin typeface="Arial"/>
                <a:cs typeface="Arial"/>
              </a:rPr>
              <a:t>defined</a:t>
            </a:r>
            <a:r>
              <a:rPr sz="2000" spc="-55" dirty="0">
                <a:latin typeface="Arial"/>
                <a:cs typeface="Arial"/>
              </a:rPr>
              <a:t> </a:t>
            </a:r>
            <a:r>
              <a:rPr sz="2000" spc="-125" dirty="0">
                <a:latin typeface="Arial"/>
                <a:cs typeface="Arial"/>
              </a:rPr>
              <a:t>in</a:t>
            </a:r>
            <a:r>
              <a:rPr sz="2000" spc="305" dirty="0">
                <a:latin typeface="Arial"/>
                <a:cs typeface="Arial"/>
              </a:rPr>
              <a:t> </a:t>
            </a:r>
            <a:r>
              <a:rPr sz="2000" spc="-95" dirty="0">
                <a:latin typeface="Arial"/>
                <a:cs typeface="Arial"/>
              </a:rPr>
              <a:t>Open</a:t>
            </a:r>
            <a:r>
              <a:rPr sz="2000" spc="365" dirty="0">
                <a:latin typeface="Arial"/>
                <a:cs typeface="Arial"/>
              </a:rPr>
              <a:t> </a:t>
            </a:r>
            <a:r>
              <a:rPr sz="2000" spc="-70" dirty="0">
                <a:latin typeface="Arial"/>
                <a:cs typeface="Arial"/>
              </a:rPr>
              <a:t>Mobile </a:t>
            </a:r>
            <a:r>
              <a:rPr sz="2000" spc="-65" dirty="0">
                <a:latin typeface="Arial"/>
                <a:cs typeface="Arial"/>
              </a:rPr>
              <a:t> </a:t>
            </a:r>
            <a:r>
              <a:rPr sz="2000" spc="-95" dirty="0">
                <a:latin typeface="Arial"/>
                <a:cs typeface="Arial"/>
              </a:rPr>
              <a:t>Alliance</a:t>
            </a:r>
            <a:r>
              <a:rPr sz="2000" spc="-90" dirty="0">
                <a:latin typeface="Arial"/>
                <a:cs typeface="Arial"/>
              </a:rPr>
              <a:t> </a:t>
            </a:r>
            <a:r>
              <a:rPr sz="2000" spc="-15" dirty="0">
                <a:latin typeface="Arial"/>
                <a:cs typeface="Arial"/>
              </a:rPr>
              <a:t>for</a:t>
            </a:r>
            <a:r>
              <a:rPr sz="2000" spc="-10" dirty="0">
                <a:latin typeface="Arial"/>
                <a:cs typeface="Arial"/>
              </a:rPr>
              <a:t> </a:t>
            </a:r>
            <a:r>
              <a:rPr sz="2000" spc="-105" dirty="0">
                <a:latin typeface="Arial"/>
                <a:cs typeface="Arial"/>
              </a:rPr>
              <a:t>Lightweight</a:t>
            </a:r>
            <a:r>
              <a:rPr sz="2000" spc="-100" dirty="0">
                <a:latin typeface="Arial"/>
                <a:cs typeface="Arial"/>
              </a:rPr>
              <a:t> </a:t>
            </a:r>
            <a:r>
              <a:rPr sz="2000" spc="-110" dirty="0">
                <a:latin typeface="Arial"/>
                <a:cs typeface="Arial"/>
              </a:rPr>
              <a:t>Machine-to-Machine</a:t>
            </a:r>
            <a:r>
              <a:rPr sz="2000" spc="-105" dirty="0">
                <a:latin typeface="Arial"/>
                <a:cs typeface="Arial"/>
              </a:rPr>
              <a:t> </a:t>
            </a:r>
            <a:r>
              <a:rPr sz="2000" spc="-125" dirty="0">
                <a:latin typeface="Arial"/>
                <a:cs typeface="Arial"/>
              </a:rPr>
              <a:t>(LWM2M)</a:t>
            </a:r>
            <a:r>
              <a:rPr sz="2000" spc="-120" dirty="0">
                <a:latin typeface="Arial"/>
                <a:cs typeface="Arial"/>
              </a:rPr>
              <a:t> </a:t>
            </a:r>
            <a:r>
              <a:rPr sz="2000" spc="-15" dirty="0">
                <a:latin typeface="Arial"/>
                <a:cs typeface="Arial"/>
              </a:rPr>
              <a:t>for</a:t>
            </a:r>
            <a:r>
              <a:rPr sz="2000" spc="-10" dirty="0">
                <a:latin typeface="Arial"/>
                <a:cs typeface="Arial"/>
              </a:rPr>
              <a:t> </a:t>
            </a:r>
            <a:r>
              <a:rPr sz="2000" spc="-195" dirty="0">
                <a:latin typeface="Arial"/>
                <a:cs typeface="Arial"/>
              </a:rPr>
              <a:t>IoT</a:t>
            </a:r>
            <a:r>
              <a:rPr sz="2000" spc="170" dirty="0">
                <a:latin typeface="Arial"/>
                <a:cs typeface="Arial"/>
              </a:rPr>
              <a:t> </a:t>
            </a:r>
            <a:r>
              <a:rPr sz="2000" spc="-105" dirty="0">
                <a:latin typeface="Arial"/>
                <a:cs typeface="Arial"/>
              </a:rPr>
              <a:t>device </a:t>
            </a:r>
            <a:r>
              <a:rPr sz="2000" spc="-100" dirty="0">
                <a:latin typeface="Arial"/>
                <a:cs typeface="Arial"/>
              </a:rPr>
              <a:t> </a:t>
            </a:r>
            <a:r>
              <a:rPr sz="2000" spc="-145" dirty="0">
                <a:latin typeface="Arial"/>
                <a:cs typeface="Arial"/>
              </a:rPr>
              <a:t>management.</a:t>
            </a:r>
            <a:endParaRPr sz="2000">
              <a:latin typeface="Arial"/>
              <a:cs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430" dirty="0"/>
              <a:t>CoAP</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112</a:t>
            </a:r>
            <a:endParaRPr sz="1400">
              <a:latin typeface="Arial"/>
              <a:cs typeface="Arial"/>
            </a:endParaRPr>
          </a:p>
        </p:txBody>
      </p:sp>
      <p:sp>
        <p:nvSpPr>
          <p:cNvPr id="4" name="object 4"/>
          <p:cNvSpPr txBox="1"/>
          <p:nvPr/>
        </p:nvSpPr>
        <p:spPr>
          <a:xfrm>
            <a:off x="535940" y="1541422"/>
            <a:ext cx="6242050" cy="1566545"/>
          </a:xfrm>
          <a:prstGeom prst="rect">
            <a:avLst/>
          </a:prstGeom>
        </p:spPr>
        <p:txBody>
          <a:bodyPr vert="horz" wrap="square" lIns="0" tIns="87630" rIns="0" bIns="0" rtlCol="0">
            <a:spAutoFit/>
          </a:bodyPr>
          <a:lstStyle/>
          <a:p>
            <a:pPr marL="195580" indent="-182880">
              <a:lnSpc>
                <a:spcPct val="100000"/>
              </a:lnSpc>
              <a:spcBef>
                <a:spcPts val="690"/>
              </a:spcBef>
              <a:buClr>
                <a:srgbClr val="93B6D2"/>
              </a:buClr>
              <a:buSzPct val="85416"/>
              <a:buChar char="•"/>
              <a:tabLst>
                <a:tab pos="195580" algn="l"/>
              </a:tabLst>
            </a:pPr>
            <a:r>
              <a:rPr sz="2400" spc="-155" dirty="0">
                <a:latin typeface="Arial"/>
                <a:cs typeface="Arial"/>
              </a:rPr>
              <a:t>A</a:t>
            </a:r>
            <a:r>
              <a:rPr sz="2400" spc="-5" dirty="0">
                <a:latin typeface="Arial"/>
                <a:cs typeface="Arial"/>
              </a:rPr>
              <a:t> </a:t>
            </a:r>
            <a:r>
              <a:rPr sz="2400" spc="-245" dirty="0">
                <a:latin typeface="Arial"/>
                <a:cs typeface="Arial"/>
              </a:rPr>
              <a:t>CoAP</a:t>
            </a:r>
            <a:r>
              <a:rPr sz="2400" spc="-5" dirty="0">
                <a:latin typeface="Arial"/>
                <a:cs typeface="Arial"/>
              </a:rPr>
              <a:t> </a:t>
            </a:r>
            <a:r>
              <a:rPr sz="2400" spc="-229" dirty="0">
                <a:latin typeface="Arial"/>
                <a:cs typeface="Arial"/>
              </a:rPr>
              <a:t>messa</a:t>
            </a:r>
            <a:r>
              <a:rPr sz="2400" spc="-275" dirty="0">
                <a:latin typeface="Arial"/>
                <a:cs typeface="Arial"/>
              </a:rPr>
              <a:t>g</a:t>
            </a:r>
            <a:r>
              <a:rPr sz="2400" spc="-135" dirty="0">
                <a:latin typeface="Arial"/>
                <a:cs typeface="Arial"/>
              </a:rPr>
              <a:t>e</a:t>
            </a:r>
            <a:r>
              <a:rPr sz="2400" spc="5" dirty="0">
                <a:latin typeface="Arial"/>
                <a:cs typeface="Arial"/>
              </a:rPr>
              <a:t> </a:t>
            </a:r>
            <a:r>
              <a:rPr sz="2400" spc="-204" dirty="0">
                <a:latin typeface="Arial"/>
                <a:cs typeface="Arial"/>
              </a:rPr>
              <a:t>is</a:t>
            </a:r>
            <a:r>
              <a:rPr sz="2400" spc="-15" dirty="0">
                <a:latin typeface="Arial"/>
                <a:cs typeface="Arial"/>
              </a:rPr>
              <a:t> </a:t>
            </a:r>
            <a:r>
              <a:rPr sz="2400" spc="-215" dirty="0">
                <a:latin typeface="Arial"/>
                <a:cs typeface="Arial"/>
              </a:rPr>
              <a:t>com</a:t>
            </a:r>
            <a:r>
              <a:rPr sz="2400" spc="-200" dirty="0">
                <a:latin typeface="Arial"/>
                <a:cs typeface="Arial"/>
              </a:rPr>
              <a:t>p</a:t>
            </a:r>
            <a:r>
              <a:rPr sz="2400" spc="-175" dirty="0">
                <a:latin typeface="Arial"/>
                <a:cs typeface="Arial"/>
              </a:rPr>
              <a:t>osed</a:t>
            </a:r>
            <a:r>
              <a:rPr sz="2400" dirty="0">
                <a:latin typeface="Arial"/>
                <a:cs typeface="Arial"/>
              </a:rPr>
              <a:t> </a:t>
            </a:r>
            <a:r>
              <a:rPr sz="2400" spc="-5" dirty="0">
                <a:latin typeface="Arial"/>
                <a:cs typeface="Arial"/>
              </a:rPr>
              <a:t>of</a:t>
            </a:r>
            <a:endParaRPr sz="2400">
              <a:latin typeface="Arial"/>
              <a:cs typeface="Arial"/>
            </a:endParaRPr>
          </a:p>
          <a:p>
            <a:pPr marL="469900" lvl="1" indent="-184150">
              <a:lnSpc>
                <a:spcPct val="100000"/>
              </a:lnSpc>
              <a:spcBef>
                <a:spcPts val="500"/>
              </a:spcBef>
              <a:buClr>
                <a:srgbClr val="93B6D2"/>
              </a:buClr>
              <a:buSzPct val="85000"/>
              <a:buChar char="•"/>
              <a:tabLst>
                <a:tab pos="470534" algn="l"/>
              </a:tabLst>
            </a:pPr>
            <a:r>
              <a:rPr sz="2000" spc="-10" dirty="0">
                <a:latin typeface="Arial"/>
                <a:cs typeface="Arial"/>
              </a:rPr>
              <a:t>a</a:t>
            </a:r>
            <a:r>
              <a:rPr sz="2000" spc="-20" dirty="0">
                <a:latin typeface="Arial"/>
                <a:cs typeface="Arial"/>
              </a:rPr>
              <a:t> </a:t>
            </a:r>
            <a:r>
              <a:rPr sz="2000" spc="-225" dirty="0">
                <a:latin typeface="Arial"/>
                <a:cs typeface="Arial"/>
              </a:rPr>
              <a:t>sh</a:t>
            </a:r>
            <a:r>
              <a:rPr sz="2000" spc="-229" dirty="0">
                <a:latin typeface="Arial"/>
                <a:cs typeface="Arial"/>
              </a:rPr>
              <a:t>o</a:t>
            </a:r>
            <a:r>
              <a:rPr sz="2000" spc="35" dirty="0">
                <a:latin typeface="Arial"/>
                <a:cs typeface="Arial"/>
              </a:rPr>
              <a:t>r</a:t>
            </a:r>
            <a:r>
              <a:rPr sz="2000" spc="-15" dirty="0">
                <a:latin typeface="Arial"/>
                <a:cs typeface="Arial"/>
              </a:rPr>
              <a:t>t</a:t>
            </a:r>
            <a:r>
              <a:rPr sz="2000" spc="-30" dirty="0">
                <a:latin typeface="Arial"/>
                <a:cs typeface="Arial"/>
              </a:rPr>
              <a:t> </a:t>
            </a:r>
            <a:r>
              <a:rPr sz="2000" spc="55" dirty="0">
                <a:latin typeface="Arial"/>
                <a:cs typeface="Arial"/>
              </a:rPr>
              <a:t>f</a:t>
            </a:r>
            <a:r>
              <a:rPr sz="2000" spc="50" dirty="0">
                <a:latin typeface="Arial"/>
                <a:cs typeface="Arial"/>
              </a:rPr>
              <a:t>i</a:t>
            </a:r>
            <a:r>
              <a:rPr sz="2000" spc="-35" dirty="0">
                <a:latin typeface="Arial"/>
                <a:cs typeface="Arial"/>
              </a:rPr>
              <a:t>x</a:t>
            </a:r>
            <a:r>
              <a:rPr sz="2000" spc="-60" dirty="0">
                <a:latin typeface="Arial"/>
                <a:cs typeface="Arial"/>
              </a:rPr>
              <a:t>e</a:t>
            </a:r>
            <a:r>
              <a:rPr sz="2000" spc="-55" dirty="0">
                <a:latin typeface="Arial"/>
                <a:cs typeface="Arial"/>
              </a:rPr>
              <a:t>d</a:t>
            </a:r>
            <a:r>
              <a:rPr sz="2000" spc="-10" dirty="0">
                <a:latin typeface="Arial"/>
                <a:cs typeface="Arial"/>
              </a:rPr>
              <a:t>-</a:t>
            </a:r>
            <a:r>
              <a:rPr sz="2000" spc="-15" dirty="0">
                <a:latin typeface="Arial"/>
                <a:cs typeface="Arial"/>
              </a:rPr>
              <a:t>l</a:t>
            </a:r>
            <a:r>
              <a:rPr sz="2000" spc="-120" dirty="0">
                <a:latin typeface="Arial"/>
                <a:cs typeface="Arial"/>
              </a:rPr>
              <a:t>en</a:t>
            </a:r>
            <a:r>
              <a:rPr sz="2000" spc="-130" dirty="0">
                <a:latin typeface="Arial"/>
                <a:cs typeface="Arial"/>
              </a:rPr>
              <a:t>g</a:t>
            </a:r>
            <a:r>
              <a:rPr sz="2000" spc="-125" dirty="0">
                <a:latin typeface="Arial"/>
                <a:cs typeface="Arial"/>
              </a:rPr>
              <a:t>th</a:t>
            </a:r>
            <a:r>
              <a:rPr sz="2000" spc="-45" dirty="0">
                <a:latin typeface="Arial"/>
                <a:cs typeface="Arial"/>
              </a:rPr>
              <a:t> </a:t>
            </a:r>
            <a:r>
              <a:rPr sz="2000" spc="-195" dirty="0">
                <a:latin typeface="Arial"/>
                <a:cs typeface="Arial"/>
              </a:rPr>
              <a:t>H</a:t>
            </a:r>
            <a:r>
              <a:rPr sz="2000" spc="-145" dirty="0">
                <a:latin typeface="Arial"/>
                <a:cs typeface="Arial"/>
              </a:rPr>
              <a:t>e</a:t>
            </a:r>
            <a:r>
              <a:rPr sz="2000" spc="-35" dirty="0">
                <a:latin typeface="Arial"/>
                <a:cs typeface="Arial"/>
              </a:rPr>
              <a:t>ader </a:t>
            </a:r>
            <a:r>
              <a:rPr sz="2000" spc="55" dirty="0">
                <a:latin typeface="Arial"/>
                <a:cs typeface="Arial"/>
              </a:rPr>
              <a:t>f</a:t>
            </a:r>
            <a:r>
              <a:rPr sz="2000" spc="50" dirty="0">
                <a:latin typeface="Arial"/>
                <a:cs typeface="Arial"/>
              </a:rPr>
              <a:t>i</a:t>
            </a:r>
            <a:r>
              <a:rPr sz="2000" spc="-85" dirty="0">
                <a:latin typeface="Arial"/>
                <a:cs typeface="Arial"/>
              </a:rPr>
              <a:t>e</a:t>
            </a:r>
            <a:r>
              <a:rPr sz="2000" spc="-25" dirty="0">
                <a:latin typeface="Arial"/>
                <a:cs typeface="Arial"/>
              </a:rPr>
              <a:t>l</a:t>
            </a:r>
            <a:r>
              <a:rPr sz="2000" spc="-10" dirty="0">
                <a:latin typeface="Arial"/>
                <a:cs typeface="Arial"/>
              </a:rPr>
              <a:t>d</a:t>
            </a:r>
            <a:r>
              <a:rPr sz="2000" spc="-40" dirty="0">
                <a:latin typeface="Arial"/>
                <a:cs typeface="Arial"/>
              </a:rPr>
              <a:t> </a:t>
            </a:r>
            <a:r>
              <a:rPr sz="2000" spc="-130" dirty="0">
                <a:latin typeface="Arial"/>
                <a:cs typeface="Arial"/>
              </a:rPr>
              <a:t>(</a:t>
            </a:r>
            <a:r>
              <a:rPr sz="2000" spc="-10" dirty="0">
                <a:latin typeface="Arial"/>
                <a:cs typeface="Arial"/>
              </a:rPr>
              <a:t>4</a:t>
            </a:r>
            <a:r>
              <a:rPr sz="2000" spc="-20" dirty="0">
                <a:latin typeface="Arial"/>
                <a:cs typeface="Arial"/>
              </a:rPr>
              <a:t> </a:t>
            </a:r>
            <a:r>
              <a:rPr sz="2000" spc="-110" dirty="0">
                <a:latin typeface="Arial"/>
                <a:cs typeface="Arial"/>
              </a:rPr>
              <a:t>b</a:t>
            </a:r>
            <a:r>
              <a:rPr sz="2000" spc="-40" dirty="0">
                <a:latin typeface="Arial"/>
                <a:cs typeface="Arial"/>
              </a:rPr>
              <a:t>yt</a:t>
            </a:r>
            <a:r>
              <a:rPr sz="2000" spc="-50" dirty="0">
                <a:latin typeface="Arial"/>
                <a:cs typeface="Arial"/>
              </a:rPr>
              <a:t>e</a:t>
            </a:r>
            <a:r>
              <a:rPr sz="2000" spc="-195" dirty="0">
                <a:latin typeface="Arial"/>
                <a:cs typeface="Arial"/>
              </a:rPr>
              <a:t>s),</a:t>
            </a:r>
            <a:endParaRPr sz="2000">
              <a:latin typeface="Arial"/>
              <a:cs typeface="Arial"/>
            </a:endParaRPr>
          </a:p>
          <a:p>
            <a:pPr marL="469900" lvl="1" indent="-184150">
              <a:lnSpc>
                <a:spcPct val="100000"/>
              </a:lnSpc>
              <a:spcBef>
                <a:spcPts val="480"/>
              </a:spcBef>
              <a:buClr>
                <a:srgbClr val="93B6D2"/>
              </a:buClr>
              <a:buSzPct val="85000"/>
              <a:buChar char="•"/>
              <a:tabLst>
                <a:tab pos="470534" algn="l"/>
              </a:tabLst>
            </a:pPr>
            <a:r>
              <a:rPr sz="2000" spc="-10" dirty="0">
                <a:latin typeface="Arial"/>
                <a:cs typeface="Arial"/>
              </a:rPr>
              <a:t>a</a:t>
            </a:r>
            <a:r>
              <a:rPr sz="2000" spc="-20" dirty="0">
                <a:latin typeface="Arial"/>
                <a:cs typeface="Arial"/>
              </a:rPr>
              <a:t> </a:t>
            </a:r>
            <a:r>
              <a:rPr sz="2000" spc="-165" dirty="0">
                <a:latin typeface="Arial"/>
                <a:cs typeface="Arial"/>
              </a:rPr>
              <a:t>v</a:t>
            </a:r>
            <a:r>
              <a:rPr sz="2000" spc="-5" dirty="0">
                <a:latin typeface="Arial"/>
                <a:cs typeface="Arial"/>
              </a:rPr>
              <a:t>ar</a:t>
            </a:r>
            <a:r>
              <a:rPr sz="2000" dirty="0">
                <a:latin typeface="Arial"/>
                <a:cs typeface="Arial"/>
              </a:rPr>
              <a:t>i</a:t>
            </a:r>
            <a:r>
              <a:rPr sz="2000" spc="-35" dirty="0">
                <a:latin typeface="Arial"/>
                <a:cs typeface="Arial"/>
              </a:rPr>
              <a:t>able</a:t>
            </a:r>
            <a:r>
              <a:rPr sz="2000" spc="-10" dirty="0">
                <a:latin typeface="Arial"/>
                <a:cs typeface="Arial"/>
              </a:rPr>
              <a:t>-</a:t>
            </a:r>
            <a:r>
              <a:rPr sz="2000" spc="-15" dirty="0">
                <a:latin typeface="Arial"/>
                <a:cs typeface="Arial"/>
              </a:rPr>
              <a:t>l</a:t>
            </a:r>
            <a:r>
              <a:rPr sz="2000" spc="-175" dirty="0">
                <a:latin typeface="Arial"/>
                <a:cs typeface="Arial"/>
              </a:rPr>
              <a:t>e</a:t>
            </a:r>
            <a:r>
              <a:rPr sz="2000" spc="-185" dirty="0">
                <a:latin typeface="Arial"/>
                <a:cs typeface="Arial"/>
              </a:rPr>
              <a:t>n</a:t>
            </a:r>
            <a:r>
              <a:rPr sz="2000" spc="-85" dirty="0">
                <a:latin typeface="Arial"/>
                <a:cs typeface="Arial"/>
              </a:rPr>
              <a:t>gth</a:t>
            </a:r>
            <a:r>
              <a:rPr sz="2000" spc="-50" dirty="0">
                <a:latin typeface="Arial"/>
                <a:cs typeface="Arial"/>
              </a:rPr>
              <a:t> </a:t>
            </a:r>
            <a:r>
              <a:rPr sz="2000" spc="-110" dirty="0">
                <a:latin typeface="Arial"/>
                <a:cs typeface="Arial"/>
              </a:rPr>
              <a:t>bu</a:t>
            </a:r>
            <a:r>
              <a:rPr sz="2000" spc="-55" dirty="0">
                <a:latin typeface="Arial"/>
                <a:cs typeface="Arial"/>
              </a:rPr>
              <a:t>t</a:t>
            </a:r>
            <a:r>
              <a:rPr sz="2000" spc="-20" dirty="0">
                <a:latin typeface="Arial"/>
                <a:cs typeface="Arial"/>
              </a:rPr>
              <a:t> </a:t>
            </a:r>
            <a:r>
              <a:rPr sz="2000" spc="-204" dirty="0">
                <a:latin typeface="Arial"/>
                <a:cs typeface="Arial"/>
              </a:rPr>
              <a:t>m</a:t>
            </a:r>
            <a:r>
              <a:rPr sz="2000" spc="-145" dirty="0">
                <a:latin typeface="Arial"/>
                <a:cs typeface="Arial"/>
              </a:rPr>
              <a:t>a</a:t>
            </a:r>
            <a:r>
              <a:rPr sz="2000" spc="-85" dirty="0">
                <a:latin typeface="Arial"/>
                <a:cs typeface="Arial"/>
              </a:rPr>
              <a:t>nd</a:t>
            </a:r>
            <a:r>
              <a:rPr sz="2000" spc="-95" dirty="0">
                <a:latin typeface="Arial"/>
                <a:cs typeface="Arial"/>
              </a:rPr>
              <a:t>a</a:t>
            </a:r>
            <a:r>
              <a:rPr sz="2000" spc="-45" dirty="0">
                <a:latin typeface="Arial"/>
                <a:cs typeface="Arial"/>
              </a:rPr>
              <a:t>to</a:t>
            </a:r>
            <a:r>
              <a:rPr sz="2000" spc="-30" dirty="0">
                <a:latin typeface="Arial"/>
                <a:cs typeface="Arial"/>
              </a:rPr>
              <a:t>r</a:t>
            </a:r>
            <a:r>
              <a:rPr sz="2000" dirty="0">
                <a:latin typeface="Arial"/>
                <a:cs typeface="Arial"/>
              </a:rPr>
              <a:t>y</a:t>
            </a:r>
            <a:r>
              <a:rPr sz="2000" spc="-35" dirty="0">
                <a:latin typeface="Arial"/>
                <a:cs typeface="Arial"/>
              </a:rPr>
              <a:t> </a:t>
            </a:r>
            <a:r>
              <a:rPr sz="2000" spc="-505" dirty="0">
                <a:latin typeface="Arial"/>
                <a:cs typeface="Arial"/>
              </a:rPr>
              <a:t>T</a:t>
            </a:r>
            <a:r>
              <a:rPr sz="2000" spc="-125" dirty="0">
                <a:latin typeface="Arial"/>
                <a:cs typeface="Arial"/>
              </a:rPr>
              <a:t>o</a:t>
            </a:r>
            <a:r>
              <a:rPr sz="2000" spc="-150" dirty="0">
                <a:latin typeface="Arial"/>
                <a:cs typeface="Arial"/>
              </a:rPr>
              <a:t>k</a:t>
            </a:r>
            <a:r>
              <a:rPr sz="2000" spc="-175" dirty="0">
                <a:latin typeface="Arial"/>
                <a:cs typeface="Arial"/>
              </a:rPr>
              <a:t>en</a:t>
            </a:r>
            <a:r>
              <a:rPr sz="2000" spc="-35" dirty="0">
                <a:latin typeface="Arial"/>
                <a:cs typeface="Arial"/>
              </a:rPr>
              <a:t> </a:t>
            </a:r>
            <a:r>
              <a:rPr sz="2000" spc="114" dirty="0">
                <a:latin typeface="Arial"/>
                <a:cs typeface="Arial"/>
              </a:rPr>
              <a:t>f</a:t>
            </a:r>
            <a:r>
              <a:rPr sz="2000" spc="-40" dirty="0">
                <a:latin typeface="Arial"/>
                <a:cs typeface="Arial"/>
              </a:rPr>
              <a:t>i</a:t>
            </a:r>
            <a:r>
              <a:rPr sz="2000" spc="-75" dirty="0">
                <a:latin typeface="Arial"/>
                <a:cs typeface="Arial"/>
              </a:rPr>
              <a:t>e</a:t>
            </a:r>
            <a:r>
              <a:rPr sz="2000" spc="-10" dirty="0">
                <a:latin typeface="Arial"/>
                <a:cs typeface="Arial"/>
              </a:rPr>
              <a:t>ld</a:t>
            </a:r>
            <a:r>
              <a:rPr sz="2000" spc="-40" dirty="0">
                <a:latin typeface="Arial"/>
                <a:cs typeface="Arial"/>
              </a:rPr>
              <a:t> </a:t>
            </a:r>
            <a:r>
              <a:rPr sz="2000" spc="-130" dirty="0">
                <a:latin typeface="Arial"/>
                <a:cs typeface="Arial"/>
              </a:rPr>
              <a:t>(</a:t>
            </a:r>
            <a:r>
              <a:rPr sz="2000" spc="-15" dirty="0">
                <a:latin typeface="Arial"/>
                <a:cs typeface="Arial"/>
              </a:rPr>
              <a:t>0</a:t>
            </a:r>
            <a:r>
              <a:rPr sz="2000" spc="-110" dirty="0">
                <a:latin typeface="Arial"/>
                <a:cs typeface="Arial"/>
              </a:rPr>
              <a:t>–</a:t>
            </a:r>
            <a:r>
              <a:rPr sz="2000" spc="-10" dirty="0">
                <a:latin typeface="Arial"/>
                <a:cs typeface="Arial"/>
              </a:rPr>
              <a:t>8</a:t>
            </a:r>
            <a:r>
              <a:rPr sz="2000" spc="-20" dirty="0">
                <a:latin typeface="Arial"/>
                <a:cs typeface="Arial"/>
              </a:rPr>
              <a:t> </a:t>
            </a:r>
            <a:r>
              <a:rPr sz="2000" spc="-110" dirty="0">
                <a:latin typeface="Arial"/>
                <a:cs typeface="Arial"/>
              </a:rPr>
              <a:t>b</a:t>
            </a:r>
            <a:r>
              <a:rPr sz="2000" spc="-40" dirty="0">
                <a:latin typeface="Arial"/>
                <a:cs typeface="Arial"/>
              </a:rPr>
              <a:t>yt</a:t>
            </a:r>
            <a:r>
              <a:rPr sz="2000" spc="-50" dirty="0">
                <a:latin typeface="Arial"/>
                <a:cs typeface="Arial"/>
              </a:rPr>
              <a:t>e</a:t>
            </a:r>
            <a:r>
              <a:rPr sz="2000" spc="-275" dirty="0">
                <a:latin typeface="Arial"/>
                <a:cs typeface="Arial"/>
              </a:rPr>
              <a:t>s</a:t>
            </a:r>
            <a:r>
              <a:rPr sz="2000" spc="-195" dirty="0">
                <a:latin typeface="Arial"/>
                <a:cs typeface="Arial"/>
              </a:rPr>
              <a:t>)</a:t>
            </a:r>
            <a:r>
              <a:rPr sz="2000" spc="-120" dirty="0">
                <a:latin typeface="Arial"/>
                <a:cs typeface="Arial"/>
              </a:rPr>
              <a:t>,</a:t>
            </a:r>
            <a:endParaRPr sz="2000">
              <a:latin typeface="Arial"/>
              <a:cs typeface="Arial"/>
            </a:endParaRPr>
          </a:p>
          <a:p>
            <a:pPr marL="469900" lvl="1" indent="-184150">
              <a:lnSpc>
                <a:spcPct val="100000"/>
              </a:lnSpc>
              <a:spcBef>
                <a:spcPts val="480"/>
              </a:spcBef>
              <a:buClr>
                <a:srgbClr val="93B6D2"/>
              </a:buClr>
              <a:buSzPct val="85000"/>
              <a:buChar char="•"/>
              <a:tabLst>
                <a:tab pos="470534" algn="l"/>
              </a:tabLst>
            </a:pPr>
            <a:r>
              <a:rPr sz="2000" spc="-105" dirty="0">
                <a:latin typeface="Arial"/>
                <a:cs typeface="Arial"/>
              </a:rPr>
              <a:t>Options</a:t>
            </a:r>
            <a:r>
              <a:rPr sz="2000" spc="-50" dirty="0">
                <a:latin typeface="Arial"/>
                <a:cs typeface="Arial"/>
              </a:rPr>
              <a:t> </a:t>
            </a:r>
            <a:r>
              <a:rPr sz="2000" spc="-60" dirty="0">
                <a:latin typeface="Arial"/>
                <a:cs typeface="Arial"/>
              </a:rPr>
              <a:t>fields</a:t>
            </a:r>
            <a:r>
              <a:rPr sz="2000" spc="-45" dirty="0">
                <a:latin typeface="Arial"/>
                <a:cs typeface="Arial"/>
              </a:rPr>
              <a:t> </a:t>
            </a:r>
            <a:r>
              <a:rPr sz="2000" spc="50" dirty="0">
                <a:latin typeface="Arial"/>
                <a:cs typeface="Arial"/>
              </a:rPr>
              <a:t>if </a:t>
            </a:r>
            <a:r>
              <a:rPr sz="2000" spc="-165" dirty="0">
                <a:latin typeface="Arial"/>
                <a:cs typeface="Arial"/>
              </a:rPr>
              <a:t>necessary,</a:t>
            </a:r>
            <a:r>
              <a:rPr sz="2000" spc="-35" dirty="0">
                <a:latin typeface="Arial"/>
                <a:cs typeface="Arial"/>
              </a:rPr>
              <a:t> </a:t>
            </a:r>
            <a:r>
              <a:rPr sz="2000" spc="-90" dirty="0">
                <a:latin typeface="Arial"/>
                <a:cs typeface="Arial"/>
              </a:rPr>
              <a:t>and</a:t>
            </a:r>
            <a:r>
              <a:rPr sz="2000" spc="-5" dirty="0">
                <a:latin typeface="Arial"/>
                <a:cs typeface="Arial"/>
              </a:rPr>
              <a:t> </a:t>
            </a:r>
            <a:r>
              <a:rPr sz="2000" spc="-120" dirty="0">
                <a:latin typeface="Arial"/>
                <a:cs typeface="Arial"/>
              </a:rPr>
              <a:t>the</a:t>
            </a:r>
            <a:r>
              <a:rPr sz="2000" spc="-25" dirty="0">
                <a:latin typeface="Arial"/>
                <a:cs typeface="Arial"/>
              </a:rPr>
              <a:t> </a:t>
            </a:r>
            <a:r>
              <a:rPr sz="2000" spc="-90" dirty="0">
                <a:latin typeface="Arial"/>
                <a:cs typeface="Arial"/>
              </a:rPr>
              <a:t>Payload</a:t>
            </a:r>
            <a:r>
              <a:rPr sz="2000" spc="-45" dirty="0">
                <a:latin typeface="Arial"/>
                <a:cs typeface="Arial"/>
              </a:rPr>
              <a:t> </a:t>
            </a:r>
            <a:r>
              <a:rPr sz="2000" spc="-20" dirty="0">
                <a:latin typeface="Arial"/>
                <a:cs typeface="Arial"/>
              </a:rPr>
              <a:t>field.</a:t>
            </a:r>
            <a:endParaRPr sz="2000">
              <a:latin typeface="Arial"/>
              <a:cs typeface="Arial"/>
            </a:endParaRPr>
          </a:p>
        </p:txBody>
      </p:sp>
      <p:pic>
        <p:nvPicPr>
          <p:cNvPr id="5" name="object 5"/>
          <p:cNvPicPr/>
          <p:nvPr/>
        </p:nvPicPr>
        <p:blipFill>
          <a:blip r:embed="rId2" cstate="print"/>
          <a:stretch>
            <a:fillRect/>
          </a:stretch>
        </p:blipFill>
        <p:spPr>
          <a:xfrm>
            <a:off x="1146047" y="3124198"/>
            <a:ext cx="6573011" cy="361950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430" dirty="0"/>
              <a:t>CoAP</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113</a:t>
            </a:r>
            <a:endParaRPr sz="1400">
              <a:latin typeface="Arial"/>
              <a:cs typeface="Arial"/>
            </a:endParaRPr>
          </a:p>
        </p:txBody>
      </p:sp>
      <p:pic>
        <p:nvPicPr>
          <p:cNvPr id="4" name="object 4"/>
          <p:cNvPicPr/>
          <p:nvPr/>
        </p:nvPicPr>
        <p:blipFill>
          <a:blip r:embed="rId2" cstate="print"/>
          <a:stretch>
            <a:fillRect/>
          </a:stretch>
        </p:blipFill>
        <p:spPr>
          <a:xfrm>
            <a:off x="1543811" y="1600200"/>
            <a:ext cx="6056376" cy="48768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430" dirty="0"/>
              <a:t>CoAP</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114</a:t>
            </a:r>
            <a:endParaRPr sz="1400">
              <a:latin typeface="Arial"/>
              <a:cs typeface="Arial"/>
            </a:endParaRPr>
          </a:p>
        </p:txBody>
      </p:sp>
      <p:sp>
        <p:nvSpPr>
          <p:cNvPr id="4" name="object 4"/>
          <p:cNvSpPr txBox="1"/>
          <p:nvPr/>
        </p:nvSpPr>
        <p:spPr>
          <a:xfrm>
            <a:off x="535940" y="1616709"/>
            <a:ext cx="8072120" cy="1123315"/>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3B6D2"/>
              </a:buClr>
              <a:buSzPct val="85416"/>
              <a:buChar char="•"/>
              <a:tabLst>
                <a:tab pos="195580" algn="l"/>
              </a:tabLst>
            </a:pPr>
            <a:r>
              <a:rPr sz="2400" spc="-245" dirty="0">
                <a:latin typeface="Arial"/>
                <a:cs typeface="Arial"/>
              </a:rPr>
              <a:t>CoAP</a:t>
            </a:r>
            <a:r>
              <a:rPr sz="2400" spc="-240" dirty="0">
                <a:latin typeface="Arial"/>
                <a:cs typeface="Arial"/>
              </a:rPr>
              <a:t> </a:t>
            </a:r>
            <a:r>
              <a:rPr sz="2400" spc="-195" dirty="0">
                <a:latin typeface="Arial"/>
                <a:cs typeface="Arial"/>
              </a:rPr>
              <a:t>can</a:t>
            </a:r>
            <a:r>
              <a:rPr sz="2400" spc="-190" dirty="0">
                <a:latin typeface="Arial"/>
                <a:cs typeface="Arial"/>
              </a:rPr>
              <a:t> </a:t>
            </a:r>
            <a:r>
              <a:rPr sz="2400" spc="-175" dirty="0">
                <a:latin typeface="Arial"/>
                <a:cs typeface="Arial"/>
              </a:rPr>
              <a:t>run</a:t>
            </a:r>
            <a:r>
              <a:rPr sz="2400" spc="-170" dirty="0">
                <a:latin typeface="Arial"/>
                <a:cs typeface="Arial"/>
              </a:rPr>
              <a:t> </a:t>
            </a:r>
            <a:r>
              <a:rPr sz="2400" spc="-120" dirty="0">
                <a:latin typeface="Arial"/>
                <a:cs typeface="Arial"/>
              </a:rPr>
              <a:t>over</a:t>
            </a:r>
            <a:r>
              <a:rPr sz="2400" spc="425" dirty="0">
                <a:latin typeface="Arial"/>
                <a:cs typeface="Arial"/>
              </a:rPr>
              <a:t> </a:t>
            </a:r>
            <a:r>
              <a:rPr sz="2400" spc="-180" dirty="0">
                <a:latin typeface="Arial"/>
                <a:cs typeface="Arial"/>
              </a:rPr>
              <a:t>IPv4</a:t>
            </a:r>
            <a:r>
              <a:rPr sz="2400" spc="305" dirty="0">
                <a:latin typeface="Arial"/>
                <a:cs typeface="Arial"/>
              </a:rPr>
              <a:t> </a:t>
            </a:r>
            <a:r>
              <a:rPr sz="2400" spc="-70" dirty="0">
                <a:latin typeface="Arial"/>
                <a:cs typeface="Arial"/>
              </a:rPr>
              <a:t>or </a:t>
            </a:r>
            <a:r>
              <a:rPr sz="2400" spc="-175" dirty="0">
                <a:latin typeface="Arial"/>
                <a:cs typeface="Arial"/>
              </a:rPr>
              <a:t>IPv6.</a:t>
            </a:r>
            <a:r>
              <a:rPr sz="2400" spc="320" dirty="0">
                <a:latin typeface="Arial"/>
                <a:cs typeface="Arial"/>
              </a:rPr>
              <a:t> </a:t>
            </a:r>
            <a:r>
              <a:rPr sz="2400" spc="-180" dirty="0">
                <a:latin typeface="Arial"/>
                <a:cs typeface="Arial"/>
              </a:rPr>
              <a:t>However,</a:t>
            </a:r>
            <a:r>
              <a:rPr sz="2400" spc="305" dirty="0">
                <a:latin typeface="Arial"/>
                <a:cs typeface="Arial"/>
              </a:rPr>
              <a:t> </a:t>
            </a:r>
            <a:r>
              <a:rPr sz="2400" spc="-15" dirty="0">
                <a:latin typeface="Arial"/>
                <a:cs typeface="Arial"/>
              </a:rPr>
              <a:t>it </a:t>
            </a:r>
            <a:r>
              <a:rPr sz="2400" spc="-204" dirty="0">
                <a:latin typeface="Arial"/>
                <a:cs typeface="Arial"/>
              </a:rPr>
              <a:t>is</a:t>
            </a:r>
            <a:r>
              <a:rPr sz="2400" spc="254" dirty="0">
                <a:latin typeface="Arial"/>
                <a:cs typeface="Arial"/>
              </a:rPr>
              <a:t> </a:t>
            </a:r>
            <a:r>
              <a:rPr sz="2400" spc="-180" dirty="0">
                <a:latin typeface="Arial"/>
                <a:cs typeface="Arial"/>
              </a:rPr>
              <a:t>recommended </a:t>
            </a:r>
            <a:r>
              <a:rPr sz="2400" spc="-175" dirty="0">
                <a:latin typeface="Arial"/>
                <a:cs typeface="Arial"/>
              </a:rPr>
              <a:t> </a:t>
            </a:r>
            <a:r>
              <a:rPr sz="2400" spc="-85" dirty="0">
                <a:latin typeface="Arial"/>
                <a:cs typeface="Arial"/>
              </a:rPr>
              <a:t>that </a:t>
            </a:r>
            <a:r>
              <a:rPr sz="2400" spc="-145" dirty="0">
                <a:latin typeface="Arial"/>
                <a:cs typeface="Arial"/>
              </a:rPr>
              <a:t>the</a:t>
            </a:r>
            <a:r>
              <a:rPr sz="2400" spc="-140" dirty="0">
                <a:latin typeface="Arial"/>
                <a:cs typeface="Arial"/>
              </a:rPr>
              <a:t> </a:t>
            </a:r>
            <a:r>
              <a:rPr sz="2400" spc="-225" dirty="0">
                <a:latin typeface="Arial"/>
                <a:cs typeface="Arial"/>
              </a:rPr>
              <a:t>message</a:t>
            </a:r>
            <a:r>
              <a:rPr sz="2400" spc="215" dirty="0">
                <a:latin typeface="Arial"/>
                <a:cs typeface="Arial"/>
              </a:rPr>
              <a:t> </a:t>
            </a:r>
            <a:r>
              <a:rPr sz="2400" spc="35" dirty="0">
                <a:latin typeface="Arial"/>
                <a:cs typeface="Arial"/>
              </a:rPr>
              <a:t>fit </a:t>
            </a:r>
            <a:r>
              <a:rPr sz="2400" spc="-125" dirty="0">
                <a:latin typeface="Arial"/>
                <a:cs typeface="Arial"/>
              </a:rPr>
              <a:t>within </a:t>
            </a:r>
            <a:r>
              <a:rPr sz="2400" spc="-15" dirty="0">
                <a:latin typeface="Arial"/>
                <a:cs typeface="Arial"/>
              </a:rPr>
              <a:t>a </a:t>
            </a:r>
            <a:r>
              <a:rPr sz="2400" spc="-145" dirty="0">
                <a:latin typeface="Arial"/>
                <a:cs typeface="Arial"/>
              </a:rPr>
              <a:t>single</a:t>
            </a:r>
            <a:r>
              <a:rPr sz="2400" spc="375" dirty="0">
                <a:latin typeface="Arial"/>
                <a:cs typeface="Arial"/>
              </a:rPr>
              <a:t> </a:t>
            </a:r>
            <a:r>
              <a:rPr sz="2400" spc="-280" dirty="0">
                <a:latin typeface="Arial"/>
                <a:cs typeface="Arial"/>
              </a:rPr>
              <a:t>IP</a:t>
            </a:r>
            <a:r>
              <a:rPr sz="2400" spc="110" dirty="0">
                <a:latin typeface="Arial"/>
                <a:cs typeface="Arial"/>
              </a:rPr>
              <a:t> </a:t>
            </a:r>
            <a:r>
              <a:rPr sz="2400" spc="-105" dirty="0">
                <a:latin typeface="Arial"/>
                <a:cs typeface="Arial"/>
              </a:rPr>
              <a:t>packet and </a:t>
            </a:r>
            <a:r>
              <a:rPr sz="2400" spc="-325" dirty="0">
                <a:latin typeface="Arial"/>
                <a:cs typeface="Arial"/>
              </a:rPr>
              <a:t>UDP</a:t>
            </a:r>
            <a:r>
              <a:rPr sz="2400" spc="15" dirty="0">
                <a:latin typeface="Arial"/>
                <a:cs typeface="Arial"/>
              </a:rPr>
              <a:t> </a:t>
            </a:r>
            <a:r>
              <a:rPr sz="2400" spc="-35" dirty="0">
                <a:latin typeface="Arial"/>
                <a:cs typeface="Arial"/>
              </a:rPr>
              <a:t>payload </a:t>
            </a:r>
            <a:r>
              <a:rPr sz="2400" spc="-30" dirty="0">
                <a:latin typeface="Arial"/>
                <a:cs typeface="Arial"/>
              </a:rPr>
              <a:t> </a:t>
            </a:r>
            <a:r>
              <a:rPr sz="2400" spc="-80" dirty="0">
                <a:latin typeface="Arial"/>
                <a:cs typeface="Arial"/>
              </a:rPr>
              <a:t>to</a:t>
            </a:r>
            <a:r>
              <a:rPr sz="2400" spc="-10" dirty="0">
                <a:latin typeface="Arial"/>
                <a:cs typeface="Arial"/>
              </a:rPr>
              <a:t> </a:t>
            </a:r>
            <a:r>
              <a:rPr sz="2400" spc="-75" dirty="0">
                <a:latin typeface="Arial"/>
                <a:cs typeface="Arial"/>
              </a:rPr>
              <a:t>avoid</a:t>
            </a:r>
            <a:r>
              <a:rPr sz="2400" dirty="0">
                <a:latin typeface="Arial"/>
                <a:cs typeface="Arial"/>
              </a:rPr>
              <a:t> </a:t>
            </a:r>
            <a:r>
              <a:rPr sz="2400" spc="-100" dirty="0">
                <a:latin typeface="Arial"/>
                <a:cs typeface="Arial"/>
              </a:rPr>
              <a:t>fragmentation.</a:t>
            </a:r>
            <a:endParaRPr sz="2400">
              <a:latin typeface="Arial"/>
              <a:cs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430" dirty="0"/>
              <a:t>CoAP</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115</a:t>
            </a:r>
            <a:endParaRPr sz="1400">
              <a:latin typeface="Arial"/>
              <a:cs typeface="Arial"/>
            </a:endParaRPr>
          </a:p>
        </p:txBody>
      </p:sp>
      <p:pic>
        <p:nvPicPr>
          <p:cNvPr id="4" name="object 4"/>
          <p:cNvPicPr/>
          <p:nvPr/>
        </p:nvPicPr>
        <p:blipFill>
          <a:blip r:embed="rId2" cstate="print"/>
          <a:stretch>
            <a:fillRect/>
          </a:stretch>
        </p:blipFill>
        <p:spPr>
          <a:xfrm>
            <a:off x="637031" y="1659492"/>
            <a:ext cx="7825473" cy="4817507"/>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430" dirty="0"/>
              <a:t>CoAP</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116</a:t>
            </a:r>
            <a:endParaRPr sz="1400">
              <a:latin typeface="Arial"/>
              <a:cs typeface="Arial"/>
            </a:endParaRPr>
          </a:p>
        </p:txBody>
      </p:sp>
      <p:sp>
        <p:nvSpPr>
          <p:cNvPr id="4" name="object 4"/>
          <p:cNvSpPr txBox="1"/>
          <p:nvPr/>
        </p:nvSpPr>
        <p:spPr>
          <a:xfrm>
            <a:off x="535940" y="1584705"/>
            <a:ext cx="8072755" cy="4655820"/>
          </a:xfrm>
          <a:prstGeom prst="rect">
            <a:avLst/>
          </a:prstGeom>
        </p:spPr>
        <p:txBody>
          <a:bodyPr vert="horz" wrap="square" lIns="0" tIns="12065" rIns="0" bIns="0" rtlCol="0">
            <a:spAutoFit/>
          </a:bodyPr>
          <a:lstStyle/>
          <a:p>
            <a:pPr marL="195580" indent="-182880">
              <a:lnSpc>
                <a:spcPts val="2510"/>
              </a:lnSpc>
              <a:spcBef>
                <a:spcPts val="95"/>
              </a:spcBef>
              <a:buClr>
                <a:srgbClr val="93B6D2"/>
              </a:buClr>
              <a:buSzPct val="84090"/>
              <a:buChar char="•"/>
              <a:tabLst>
                <a:tab pos="195580" algn="l"/>
                <a:tab pos="957580" algn="l"/>
                <a:tab pos="2791460" algn="l"/>
                <a:tab pos="3615690" algn="l"/>
                <a:tab pos="4039235" algn="l"/>
                <a:tab pos="4510405" algn="l"/>
                <a:tab pos="6112510" algn="l"/>
                <a:tab pos="6642734" algn="l"/>
                <a:tab pos="7277100" algn="l"/>
              </a:tabLst>
            </a:pPr>
            <a:r>
              <a:rPr sz="2200" spc="-225" dirty="0">
                <a:latin typeface="Arial"/>
                <a:cs typeface="Arial"/>
              </a:rPr>
              <a:t>CoAP	</a:t>
            </a:r>
            <a:r>
              <a:rPr sz="2200" spc="-190" dirty="0">
                <a:latin typeface="Arial"/>
                <a:cs typeface="Arial"/>
              </a:rPr>
              <a:t>communications	</a:t>
            </a:r>
            <a:r>
              <a:rPr sz="2200" spc="-195" dirty="0">
                <a:latin typeface="Arial"/>
                <a:cs typeface="Arial"/>
              </a:rPr>
              <a:t>across	</a:t>
            </a:r>
            <a:r>
              <a:rPr sz="2200" spc="-140" dirty="0">
                <a:latin typeface="Arial"/>
                <a:cs typeface="Arial"/>
              </a:rPr>
              <a:t>an	</a:t>
            </a:r>
            <a:r>
              <a:rPr sz="2200" spc="-220" dirty="0">
                <a:latin typeface="Arial"/>
                <a:cs typeface="Arial"/>
              </a:rPr>
              <a:t>IoT	</a:t>
            </a:r>
            <a:r>
              <a:rPr sz="2200" spc="-100" dirty="0">
                <a:latin typeface="Arial"/>
                <a:cs typeface="Arial"/>
              </a:rPr>
              <a:t>infrastructure	</a:t>
            </a:r>
            <a:r>
              <a:rPr sz="2200" spc="-180" dirty="0">
                <a:latin typeface="Arial"/>
                <a:cs typeface="Arial"/>
              </a:rPr>
              <a:t>can	</a:t>
            </a:r>
            <a:r>
              <a:rPr sz="2200" spc="-90" dirty="0">
                <a:latin typeface="Arial"/>
                <a:cs typeface="Arial"/>
              </a:rPr>
              <a:t>take	</a:t>
            </a:r>
            <a:r>
              <a:rPr sz="2200" spc="-140" dirty="0">
                <a:latin typeface="Arial"/>
                <a:cs typeface="Arial"/>
              </a:rPr>
              <a:t>various</a:t>
            </a:r>
            <a:endParaRPr sz="2200">
              <a:latin typeface="Arial"/>
              <a:cs typeface="Arial"/>
            </a:endParaRPr>
          </a:p>
          <a:p>
            <a:pPr marL="194945">
              <a:lnSpc>
                <a:spcPts val="2510"/>
              </a:lnSpc>
            </a:pPr>
            <a:r>
              <a:rPr sz="2200" spc="-140" dirty="0">
                <a:latin typeface="Arial"/>
                <a:cs typeface="Arial"/>
              </a:rPr>
              <a:t>paths.</a:t>
            </a:r>
            <a:endParaRPr sz="2200">
              <a:latin typeface="Arial"/>
              <a:cs typeface="Arial"/>
            </a:endParaRPr>
          </a:p>
          <a:p>
            <a:pPr marL="194945" marR="6985" indent="-182880" algn="just">
              <a:lnSpc>
                <a:spcPts val="2380"/>
              </a:lnSpc>
              <a:spcBef>
                <a:spcPts val="565"/>
              </a:spcBef>
              <a:buClr>
                <a:srgbClr val="93B6D2"/>
              </a:buClr>
              <a:buSzPct val="84090"/>
              <a:buChar char="•"/>
              <a:tabLst>
                <a:tab pos="195580" algn="l"/>
              </a:tabLst>
            </a:pPr>
            <a:r>
              <a:rPr sz="2200" spc="-190" dirty="0">
                <a:latin typeface="Arial"/>
                <a:cs typeface="Arial"/>
              </a:rPr>
              <a:t>Connections </a:t>
            </a:r>
            <a:r>
              <a:rPr sz="2200" spc="-180" dirty="0">
                <a:latin typeface="Arial"/>
                <a:cs typeface="Arial"/>
              </a:rPr>
              <a:t>can </a:t>
            </a:r>
            <a:r>
              <a:rPr sz="2200" spc="-70" dirty="0">
                <a:latin typeface="Arial"/>
                <a:cs typeface="Arial"/>
              </a:rPr>
              <a:t>be </a:t>
            </a:r>
            <a:r>
              <a:rPr sz="2200" spc="-120" dirty="0">
                <a:latin typeface="Arial"/>
                <a:cs typeface="Arial"/>
              </a:rPr>
              <a:t>between </a:t>
            </a:r>
            <a:r>
              <a:rPr sz="2200" spc="-150" dirty="0">
                <a:latin typeface="Arial"/>
                <a:cs typeface="Arial"/>
              </a:rPr>
              <a:t>devices </a:t>
            </a:r>
            <a:r>
              <a:rPr sz="2200" spc="-85" dirty="0">
                <a:latin typeface="Arial"/>
                <a:cs typeface="Arial"/>
              </a:rPr>
              <a:t>located </a:t>
            </a:r>
            <a:r>
              <a:rPr sz="2200" spc="-195" dirty="0">
                <a:latin typeface="Arial"/>
                <a:cs typeface="Arial"/>
              </a:rPr>
              <a:t>on </a:t>
            </a:r>
            <a:r>
              <a:rPr sz="2200" spc="-135" dirty="0">
                <a:latin typeface="Arial"/>
                <a:cs typeface="Arial"/>
              </a:rPr>
              <a:t>the </a:t>
            </a:r>
            <a:r>
              <a:rPr sz="2200" spc="-220" dirty="0">
                <a:latin typeface="Arial"/>
                <a:cs typeface="Arial"/>
              </a:rPr>
              <a:t>same </a:t>
            </a:r>
            <a:r>
              <a:rPr sz="2200" spc="-60" dirty="0">
                <a:latin typeface="Arial"/>
                <a:cs typeface="Arial"/>
              </a:rPr>
              <a:t>or </a:t>
            </a:r>
            <a:r>
              <a:rPr sz="2200" spc="-35" dirty="0">
                <a:latin typeface="Arial"/>
                <a:cs typeface="Arial"/>
              </a:rPr>
              <a:t>different </a:t>
            </a:r>
            <a:r>
              <a:rPr sz="2200" spc="-30" dirty="0">
                <a:latin typeface="Arial"/>
                <a:cs typeface="Arial"/>
              </a:rPr>
              <a:t> </a:t>
            </a:r>
            <a:r>
              <a:rPr sz="2200" spc="-135" dirty="0">
                <a:latin typeface="Arial"/>
                <a:cs typeface="Arial"/>
              </a:rPr>
              <a:t>constrained </a:t>
            </a:r>
            <a:r>
              <a:rPr sz="2200" spc="-145" dirty="0">
                <a:latin typeface="Arial"/>
                <a:cs typeface="Arial"/>
              </a:rPr>
              <a:t>networks </a:t>
            </a:r>
            <a:r>
              <a:rPr sz="2200" spc="-65" dirty="0">
                <a:latin typeface="Arial"/>
                <a:cs typeface="Arial"/>
              </a:rPr>
              <a:t>or </a:t>
            </a:r>
            <a:r>
              <a:rPr sz="2200" spc="-120" dirty="0">
                <a:latin typeface="Arial"/>
                <a:cs typeface="Arial"/>
              </a:rPr>
              <a:t>between </a:t>
            </a:r>
            <a:r>
              <a:rPr sz="2200" spc="-150" dirty="0">
                <a:latin typeface="Arial"/>
                <a:cs typeface="Arial"/>
              </a:rPr>
              <a:t>devices </a:t>
            </a:r>
            <a:r>
              <a:rPr sz="2200" spc="-100" dirty="0">
                <a:latin typeface="Arial"/>
                <a:cs typeface="Arial"/>
              </a:rPr>
              <a:t>and </a:t>
            </a:r>
            <a:r>
              <a:rPr sz="2200" spc="-120" dirty="0">
                <a:latin typeface="Arial"/>
                <a:cs typeface="Arial"/>
              </a:rPr>
              <a:t>generic </a:t>
            </a:r>
            <a:r>
              <a:rPr sz="2200" spc="-114" dirty="0">
                <a:latin typeface="Arial"/>
                <a:cs typeface="Arial"/>
              </a:rPr>
              <a:t>Internet </a:t>
            </a:r>
            <a:r>
              <a:rPr sz="2200" spc="-65" dirty="0">
                <a:latin typeface="Arial"/>
                <a:cs typeface="Arial"/>
              </a:rPr>
              <a:t>or </a:t>
            </a:r>
            <a:r>
              <a:rPr sz="2200" spc="-135" dirty="0">
                <a:latin typeface="Arial"/>
                <a:cs typeface="Arial"/>
              </a:rPr>
              <a:t>cloud </a:t>
            </a:r>
            <a:r>
              <a:rPr sz="2200" spc="-130" dirty="0">
                <a:latin typeface="Arial"/>
                <a:cs typeface="Arial"/>
              </a:rPr>
              <a:t> </a:t>
            </a:r>
            <a:r>
              <a:rPr sz="2200" spc="-165" dirty="0">
                <a:latin typeface="Arial"/>
                <a:cs typeface="Arial"/>
              </a:rPr>
              <a:t>servers,</a:t>
            </a:r>
            <a:r>
              <a:rPr sz="2200" spc="40" dirty="0">
                <a:latin typeface="Arial"/>
                <a:cs typeface="Arial"/>
              </a:rPr>
              <a:t> </a:t>
            </a:r>
            <a:r>
              <a:rPr sz="2200" spc="-10" dirty="0">
                <a:latin typeface="Arial"/>
                <a:cs typeface="Arial"/>
              </a:rPr>
              <a:t>all</a:t>
            </a:r>
            <a:r>
              <a:rPr sz="2200" spc="5" dirty="0">
                <a:latin typeface="Arial"/>
                <a:cs typeface="Arial"/>
              </a:rPr>
              <a:t> </a:t>
            </a:r>
            <a:r>
              <a:rPr sz="2200" spc="-70" dirty="0">
                <a:latin typeface="Arial"/>
                <a:cs typeface="Arial"/>
              </a:rPr>
              <a:t>operating</a:t>
            </a:r>
            <a:r>
              <a:rPr sz="2200" spc="20" dirty="0">
                <a:latin typeface="Arial"/>
                <a:cs typeface="Arial"/>
              </a:rPr>
              <a:t> </a:t>
            </a:r>
            <a:r>
              <a:rPr sz="2200" spc="-110" dirty="0">
                <a:latin typeface="Arial"/>
                <a:cs typeface="Arial"/>
              </a:rPr>
              <a:t>over</a:t>
            </a:r>
            <a:r>
              <a:rPr sz="2200" spc="15" dirty="0">
                <a:latin typeface="Arial"/>
                <a:cs typeface="Arial"/>
              </a:rPr>
              <a:t> </a:t>
            </a:r>
            <a:r>
              <a:rPr sz="2200" spc="-310" dirty="0">
                <a:latin typeface="Arial"/>
                <a:cs typeface="Arial"/>
              </a:rPr>
              <a:t>IP.</a:t>
            </a:r>
            <a:endParaRPr sz="2200">
              <a:latin typeface="Arial"/>
              <a:cs typeface="Arial"/>
            </a:endParaRPr>
          </a:p>
          <a:p>
            <a:pPr marL="194945" marR="7620" indent="-182880" algn="just">
              <a:lnSpc>
                <a:spcPct val="90000"/>
              </a:lnSpc>
              <a:spcBef>
                <a:spcPts val="480"/>
              </a:spcBef>
              <a:buClr>
                <a:srgbClr val="93B6D2"/>
              </a:buClr>
              <a:buSzPct val="84090"/>
              <a:buChar char="•"/>
              <a:tabLst>
                <a:tab pos="195580" algn="l"/>
              </a:tabLst>
            </a:pPr>
            <a:r>
              <a:rPr sz="2200" spc="-254" dirty="0">
                <a:latin typeface="Arial"/>
                <a:cs typeface="Arial"/>
              </a:rPr>
              <a:t>As</a:t>
            </a:r>
            <a:r>
              <a:rPr sz="2200" spc="100" dirty="0">
                <a:latin typeface="Arial"/>
                <a:cs typeface="Arial"/>
              </a:rPr>
              <a:t> </a:t>
            </a:r>
            <a:r>
              <a:rPr sz="2200" spc="-105" dirty="0">
                <a:latin typeface="Arial"/>
                <a:cs typeface="Arial"/>
              </a:rPr>
              <a:t>both </a:t>
            </a:r>
            <a:r>
              <a:rPr sz="2200" spc="-350" dirty="0">
                <a:latin typeface="Arial"/>
                <a:cs typeface="Arial"/>
              </a:rPr>
              <a:t>HTTP</a:t>
            </a:r>
            <a:r>
              <a:rPr sz="2200" spc="-85" dirty="0">
                <a:latin typeface="Arial"/>
                <a:cs typeface="Arial"/>
              </a:rPr>
              <a:t> </a:t>
            </a:r>
            <a:r>
              <a:rPr sz="2200" spc="-100" dirty="0">
                <a:latin typeface="Arial"/>
                <a:cs typeface="Arial"/>
              </a:rPr>
              <a:t>and </a:t>
            </a:r>
            <a:r>
              <a:rPr sz="2200" spc="-225" dirty="0">
                <a:latin typeface="Arial"/>
                <a:cs typeface="Arial"/>
              </a:rPr>
              <a:t>CoAP</a:t>
            </a:r>
            <a:r>
              <a:rPr sz="2200" spc="160" dirty="0">
                <a:latin typeface="Arial"/>
                <a:cs typeface="Arial"/>
              </a:rPr>
              <a:t> </a:t>
            </a:r>
            <a:r>
              <a:rPr sz="2200" spc="-50" dirty="0">
                <a:latin typeface="Arial"/>
                <a:cs typeface="Arial"/>
              </a:rPr>
              <a:t>are </a:t>
            </a:r>
            <a:r>
              <a:rPr sz="2200" spc="-130" dirty="0">
                <a:latin typeface="Arial"/>
                <a:cs typeface="Arial"/>
              </a:rPr>
              <a:t>IP-based</a:t>
            </a:r>
            <a:r>
              <a:rPr sz="2200" spc="350" dirty="0">
                <a:latin typeface="Arial"/>
                <a:cs typeface="Arial"/>
              </a:rPr>
              <a:t> </a:t>
            </a:r>
            <a:r>
              <a:rPr sz="2200" spc="-125" dirty="0">
                <a:latin typeface="Arial"/>
                <a:cs typeface="Arial"/>
              </a:rPr>
              <a:t>protocols,</a:t>
            </a:r>
            <a:r>
              <a:rPr sz="2200" spc="360" dirty="0">
                <a:latin typeface="Arial"/>
                <a:cs typeface="Arial"/>
              </a:rPr>
              <a:t> </a:t>
            </a:r>
            <a:r>
              <a:rPr sz="2200" spc="-135" dirty="0">
                <a:latin typeface="Arial"/>
                <a:cs typeface="Arial"/>
              </a:rPr>
              <a:t>the</a:t>
            </a:r>
            <a:r>
              <a:rPr sz="2200" spc="345" dirty="0">
                <a:latin typeface="Arial"/>
                <a:cs typeface="Arial"/>
              </a:rPr>
              <a:t> </a:t>
            </a:r>
            <a:r>
              <a:rPr sz="2200" spc="-50" dirty="0">
                <a:latin typeface="Arial"/>
                <a:cs typeface="Arial"/>
              </a:rPr>
              <a:t>proxy </a:t>
            </a:r>
            <a:r>
              <a:rPr sz="2200" spc="-135" dirty="0">
                <a:latin typeface="Arial"/>
                <a:cs typeface="Arial"/>
              </a:rPr>
              <a:t>function </a:t>
            </a:r>
            <a:r>
              <a:rPr sz="2200" spc="-130" dirty="0">
                <a:latin typeface="Arial"/>
                <a:cs typeface="Arial"/>
              </a:rPr>
              <a:t> </a:t>
            </a:r>
            <a:r>
              <a:rPr sz="2200" spc="-180" dirty="0">
                <a:latin typeface="Arial"/>
                <a:cs typeface="Arial"/>
              </a:rPr>
              <a:t>can </a:t>
            </a:r>
            <a:r>
              <a:rPr sz="2200" spc="-70" dirty="0">
                <a:latin typeface="Arial"/>
                <a:cs typeface="Arial"/>
              </a:rPr>
              <a:t>be </a:t>
            </a:r>
            <a:r>
              <a:rPr sz="2200" spc="-80" dirty="0">
                <a:latin typeface="Arial"/>
                <a:cs typeface="Arial"/>
              </a:rPr>
              <a:t>located </a:t>
            </a:r>
            <a:r>
              <a:rPr sz="2200" spc="-55" dirty="0">
                <a:latin typeface="Arial"/>
                <a:cs typeface="Arial"/>
              </a:rPr>
              <a:t>practically </a:t>
            </a:r>
            <a:r>
              <a:rPr sz="2200" spc="-125" dirty="0">
                <a:latin typeface="Arial"/>
                <a:cs typeface="Arial"/>
              </a:rPr>
              <a:t>anywhere </a:t>
            </a:r>
            <a:r>
              <a:rPr sz="2200" spc="-140" dirty="0">
                <a:latin typeface="Arial"/>
                <a:cs typeface="Arial"/>
              </a:rPr>
              <a:t>in </a:t>
            </a:r>
            <a:r>
              <a:rPr sz="2200" spc="-135" dirty="0">
                <a:latin typeface="Arial"/>
                <a:cs typeface="Arial"/>
              </a:rPr>
              <a:t>the </a:t>
            </a:r>
            <a:r>
              <a:rPr sz="2200" spc="-114" dirty="0">
                <a:latin typeface="Arial"/>
                <a:cs typeface="Arial"/>
              </a:rPr>
              <a:t>network, </a:t>
            </a:r>
            <a:r>
              <a:rPr sz="2200" spc="-135" dirty="0">
                <a:latin typeface="Arial"/>
                <a:cs typeface="Arial"/>
              </a:rPr>
              <a:t>not </a:t>
            </a:r>
            <a:r>
              <a:rPr sz="2200" spc="-140" dirty="0">
                <a:latin typeface="Arial"/>
                <a:cs typeface="Arial"/>
              </a:rPr>
              <a:t>necessarily </a:t>
            </a:r>
            <a:r>
              <a:rPr sz="2200" spc="-20" dirty="0">
                <a:latin typeface="Arial"/>
                <a:cs typeface="Arial"/>
              </a:rPr>
              <a:t>at </a:t>
            </a:r>
            <a:r>
              <a:rPr sz="2200" spc="-15" dirty="0">
                <a:latin typeface="Arial"/>
                <a:cs typeface="Arial"/>
              </a:rPr>
              <a:t> </a:t>
            </a:r>
            <a:r>
              <a:rPr sz="2200" spc="-135" dirty="0">
                <a:latin typeface="Arial"/>
                <a:cs typeface="Arial"/>
              </a:rPr>
              <a:t>the</a:t>
            </a:r>
            <a:r>
              <a:rPr sz="2200" spc="10" dirty="0">
                <a:latin typeface="Arial"/>
                <a:cs typeface="Arial"/>
              </a:rPr>
              <a:t> </a:t>
            </a:r>
            <a:r>
              <a:rPr sz="2200" spc="-45" dirty="0">
                <a:latin typeface="Arial"/>
                <a:cs typeface="Arial"/>
              </a:rPr>
              <a:t>border</a:t>
            </a:r>
            <a:r>
              <a:rPr sz="2200" spc="5" dirty="0">
                <a:latin typeface="Arial"/>
                <a:cs typeface="Arial"/>
              </a:rPr>
              <a:t> </a:t>
            </a:r>
            <a:r>
              <a:rPr sz="2200" spc="-120" dirty="0">
                <a:latin typeface="Arial"/>
                <a:cs typeface="Arial"/>
              </a:rPr>
              <a:t>between</a:t>
            </a:r>
            <a:r>
              <a:rPr sz="2200" spc="5" dirty="0">
                <a:latin typeface="Arial"/>
                <a:cs typeface="Arial"/>
              </a:rPr>
              <a:t> </a:t>
            </a:r>
            <a:r>
              <a:rPr sz="2200" spc="-135" dirty="0">
                <a:latin typeface="Arial"/>
                <a:cs typeface="Arial"/>
              </a:rPr>
              <a:t>constrained</a:t>
            </a:r>
            <a:r>
              <a:rPr sz="2200" spc="25" dirty="0">
                <a:latin typeface="Arial"/>
                <a:cs typeface="Arial"/>
              </a:rPr>
              <a:t> </a:t>
            </a:r>
            <a:r>
              <a:rPr sz="2200" spc="-100" dirty="0">
                <a:latin typeface="Arial"/>
                <a:cs typeface="Arial"/>
              </a:rPr>
              <a:t>and</a:t>
            </a:r>
            <a:r>
              <a:rPr sz="2200" spc="10" dirty="0">
                <a:latin typeface="Arial"/>
                <a:cs typeface="Arial"/>
              </a:rPr>
              <a:t> </a:t>
            </a:r>
            <a:r>
              <a:rPr sz="2200" spc="-145" dirty="0">
                <a:latin typeface="Arial"/>
                <a:cs typeface="Arial"/>
              </a:rPr>
              <a:t>non-constrained</a:t>
            </a:r>
            <a:r>
              <a:rPr sz="2200" spc="40" dirty="0">
                <a:latin typeface="Arial"/>
                <a:cs typeface="Arial"/>
              </a:rPr>
              <a:t> </a:t>
            </a:r>
            <a:r>
              <a:rPr sz="2200" spc="-150" dirty="0">
                <a:latin typeface="Arial"/>
                <a:cs typeface="Arial"/>
              </a:rPr>
              <a:t>networks.</a:t>
            </a:r>
            <a:endParaRPr sz="2200">
              <a:latin typeface="Arial"/>
              <a:cs typeface="Arial"/>
            </a:endParaRPr>
          </a:p>
          <a:p>
            <a:pPr marL="195580" indent="-182880" algn="just">
              <a:lnSpc>
                <a:spcPts val="2510"/>
              </a:lnSpc>
              <a:spcBef>
                <a:spcPts val="265"/>
              </a:spcBef>
              <a:buClr>
                <a:srgbClr val="93B6D2"/>
              </a:buClr>
              <a:buSzPct val="84090"/>
              <a:buChar char="•"/>
              <a:tabLst>
                <a:tab pos="195580" algn="l"/>
              </a:tabLst>
            </a:pPr>
            <a:r>
              <a:rPr sz="2200" spc="-229" dirty="0">
                <a:latin typeface="Arial"/>
                <a:cs typeface="Arial"/>
              </a:rPr>
              <a:t>Just</a:t>
            </a:r>
            <a:r>
              <a:rPr sz="2200" spc="459" dirty="0">
                <a:latin typeface="Arial"/>
                <a:cs typeface="Arial"/>
              </a:rPr>
              <a:t> </a:t>
            </a:r>
            <a:r>
              <a:rPr sz="2200" spc="-85" dirty="0">
                <a:latin typeface="Arial"/>
                <a:cs typeface="Arial"/>
              </a:rPr>
              <a:t>like</a:t>
            </a:r>
            <a:r>
              <a:rPr sz="2200" spc="455" dirty="0">
                <a:latin typeface="Arial"/>
                <a:cs typeface="Arial"/>
              </a:rPr>
              <a:t> </a:t>
            </a:r>
            <a:r>
              <a:rPr sz="2200" spc="-375" dirty="0">
                <a:latin typeface="Arial"/>
                <a:cs typeface="Arial"/>
              </a:rPr>
              <a:t>HTTP,</a:t>
            </a:r>
            <a:r>
              <a:rPr sz="2200" spc="440" dirty="0">
                <a:latin typeface="Arial"/>
                <a:cs typeface="Arial"/>
              </a:rPr>
              <a:t> </a:t>
            </a:r>
            <a:r>
              <a:rPr sz="2200" spc="-225" dirty="0">
                <a:latin typeface="Arial"/>
                <a:cs typeface="Arial"/>
              </a:rPr>
              <a:t>CoAP</a:t>
            </a:r>
            <a:r>
              <a:rPr sz="2200" spc="445" dirty="0">
                <a:latin typeface="Arial"/>
                <a:cs typeface="Arial"/>
              </a:rPr>
              <a:t> </a:t>
            </a:r>
            <a:r>
              <a:rPr sz="2200" spc="-195" dirty="0">
                <a:latin typeface="Arial"/>
                <a:cs typeface="Arial"/>
              </a:rPr>
              <a:t>is</a:t>
            </a:r>
            <a:r>
              <a:rPr sz="2200" spc="445" dirty="0">
                <a:latin typeface="Arial"/>
                <a:cs typeface="Arial"/>
              </a:rPr>
              <a:t> </a:t>
            </a:r>
            <a:r>
              <a:rPr sz="2200" spc="-105" dirty="0">
                <a:latin typeface="Arial"/>
                <a:cs typeface="Arial"/>
              </a:rPr>
              <a:t>based</a:t>
            </a:r>
            <a:r>
              <a:rPr sz="2200" spc="434" dirty="0">
                <a:latin typeface="Arial"/>
                <a:cs typeface="Arial"/>
              </a:rPr>
              <a:t> </a:t>
            </a:r>
            <a:r>
              <a:rPr sz="2200" spc="-195" dirty="0">
                <a:latin typeface="Arial"/>
                <a:cs typeface="Arial"/>
              </a:rPr>
              <a:t>on</a:t>
            </a:r>
            <a:r>
              <a:rPr sz="2200" spc="445" dirty="0">
                <a:latin typeface="Arial"/>
                <a:cs typeface="Arial"/>
              </a:rPr>
              <a:t> </a:t>
            </a:r>
            <a:r>
              <a:rPr sz="2200" spc="-130" dirty="0">
                <a:latin typeface="Arial"/>
                <a:cs typeface="Arial"/>
              </a:rPr>
              <a:t>the</a:t>
            </a:r>
            <a:r>
              <a:rPr sz="2200" spc="434" dirty="0">
                <a:latin typeface="Arial"/>
                <a:cs typeface="Arial"/>
              </a:rPr>
              <a:t> </a:t>
            </a:r>
            <a:r>
              <a:rPr sz="2200" spc="-434" dirty="0">
                <a:latin typeface="Arial"/>
                <a:cs typeface="Arial"/>
              </a:rPr>
              <a:t>REST</a:t>
            </a:r>
            <a:r>
              <a:rPr sz="2200" spc="440" dirty="0">
                <a:latin typeface="Arial"/>
                <a:cs typeface="Arial"/>
              </a:rPr>
              <a:t> </a:t>
            </a:r>
            <a:r>
              <a:rPr sz="2200" spc="-114" dirty="0">
                <a:latin typeface="Arial"/>
                <a:cs typeface="Arial"/>
              </a:rPr>
              <a:t>architecture,</a:t>
            </a:r>
            <a:r>
              <a:rPr sz="2200" spc="459" dirty="0">
                <a:latin typeface="Arial"/>
                <a:cs typeface="Arial"/>
              </a:rPr>
              <a:t> </a:t>
            </a:r>
            <a:r>
              <a:rPr sz="2200" spc="-100" dirty="0">
                <a:latin typeface="Arial"/>
                <a:cs typeface="Arial"/>
              </a:rPr>
              <a:t>but</a:t>
            </a:r>
            <a:r>
              <a:rPr sz="2200" spc="445" dirty="0">
                <a:latin typeface="Arial"/>
                <a:cs typeface="Arial"/>
              </a:rPr>
              <a:t> </a:t>
            </a:r>
            <a:r>
              <a:rPr sz="2200" spc="-105" dirty="0">
                <a:latin typeface="Arial"/>
                <a:cs typeface="Arial"/>
              </a:rPr>
              <a:t>with</a:t>
            </a:r>
            <a:r>
              <a:rPr sz="2200" spc="450" dirty="0">
                <a:latin typeface="Arial"/>
                <a:cs typeface="Arial"/>
              </a:rPr>
              <a:t> </a:t>
            </a:r>
            <a:r>
              <a:rPr sz="2200" spc="-15" dirty="0">
                <a:latin typeface="Arial"/>
                <a:cs typeface="Arial"/>
              </a:rPr>
              <a:t>a</a:t>
            </a:r>
            <a:endParaRPr sz="2200">
              <a:latin typeface="Arial"/>
              <a:cs typeface="Arial"/>
            </a:endParaRPr>
          </a:p>
          <a:p>
            <a:pPr marL="194945" algn="just">
              <a:lnSpc>
                <a:spcPts val="2510"/>
              </a:lnSpc>
            </a:pPr>
            <a:r>
              <a:rPr sz="2200" spc="-50" dirty="0">
                <a:latin typeface="Arial"/>
                <a:cs typeface="Arial"/>
              </a:rPr>
              <a:t>“thing”</a:t>
            </a:r>
            <a:r>
              <a:rPr sz="2200" spc="25" dirty="0">
                <a:latin typeface="Arial"/>
                <a:cs typeface="Arial"/>
              </a:rPr>
              <a:t> </a:t>
            </a:r>
            <a:r>
              <a:rPr sz="2200" spc="-95" dirty="0">
                <a:latin typeface="Arial"/>
                <a:cs typeface="Arial"/>
              </a:rPr>
              <a:t>acting</a:t>
            </a:r>
            <a:r>
              <a:rPr sz="2200" spc="15" dirty="0">
                <a:latin typeface="Arial"/>
                <a:cs typeface="Arial"/>
              </a:rPr>
              <a:t> </a:t>
            </a:r>
            <a:r>
              <a:rPr sz="2200" spc="-195" dirty="0">
                <a:latin typeface="Arial"/>
                <a:cs typeface="Arial"/>
              </a:rPr>
              <a:t>as</a:t>
            </a:r>
            <a:r>
              <a:rPr sz="2200" dirty="0">
                <a:latin typeface="Arial"/>
                <a:cs typeface="Arial"/>
              </a:rPr>
              <a:t> </a:t>
            </a:r>
            <a:r>
              <a:rPr sz="2200" spc="-65" dirty="0">
                <a:latin typeface="Arial"/>
                <a:cs typeface="Arial"/>
              </a:rPr>
              <a:t>bo</a:t>
            </a:r>
            <a:r>
              <a:rPr sz="2200" spc="-30" dirty="0">
                <a:latin typeface="Arial"/>
                <a:cs typeface="Arial"/>
              </a:rPr>
              <a:t>t</a:t>
            </a:r>
            <a:r>
              <a:rPr sz="2200" spc="-265" dirty="0">
                <a:latin typeface="Arial"/>
                <a:cs typeface="Arial"/>
              </a:rPr>
              <a:t>h</a:t>
            </a:r>
            <a:r>
              <a:rPr sz="2200" dirty="0">
                <a:latin typeface="Arial"/>
                <a:cs typeface="Arial"/>
              </a:rPr>
              <a:t> </a:t>
            </a:r>
            <a:r>
              <a:rPr sz="2200" spc="-135" dirty="0">
                <a:latin typeface="Arial"/>
                <a:cs typeface="Arial"/>
              </a:rPr>
              <a:t>the</a:t>
            </a:r>
            <a:r>
              <a:rPr sz="2200" spc="5" dirty="0">
                <a:latin typeface="Arial"/>
                <a:cs typeface="Arial"/>
              </a:rPr>
              <a:t> </a:t>
            </a:r>
            <a:r>
              <a:rPr sz="2200" spc="-105" dirty="0">
                <a:latin typeface="Arial"/>
                <a:cs typeface="Arial"/>
              </a:rPr>
              <a:t>cl</a:t>
            </a:r>
            <a:r>
              <a:rPr sz="2200" spc="-75" dirty="0">
                <a:latin typeface="Arial"/>
                <a:cs typeface="Arial"/>
              </a:rPr>
              <a:t>i</a:t>
            </a:r>
            <a:r>
              <a:rPr sz="2200" spc="-135" dirty="0">
                <a:latin typeface="Arial"/>
                <a:cs typeface="Arial"/>
              </a:rPr>
              <a:t>ent</a:t>
            </a:r>
            <a:r>
              <a:rPr sz="2200" spc="30" dirty="0">
                <a:latin typeface="Arial"/>
                <a:cs typeface="Arial"/>
              </a:rPr>
              <a:t> </a:t>
            </a:r>
            <a:r>
              <a:rPr sz="2200" spc="-100" dirty="0">
                <a:latin typeface="Arial"/>
                <a:cs typeface="Arial"/>
              </a:rPr>
              <a:t>and</a:t>
            </a:r>
            <a:r>
              <a:rPr sz="2200" spc="-5" dirty="0">
                <a:latin typeface="Arial"/>
                <a:cs typeface="Arial"/>
              </a:rPr>
              <a:t> </a:t>
            </a:r>
            <a:r>
              <a:rPr sz="2200" spc="-135" dirty="0">
                <a:latin typeface="Arial"/>
                <a:cs typeface="Arial"/>
              </a:rPr>
              <a:t>the</a:t>
            </a:r>
            <a:r>
              <a:rPr sz="2200" spc="10" dirty="0">
                <a:latin typeface="Arial"/>
                <a:cs typeface="Arial"/>
              </a:rPr>
              <a:t> </a:t>
            </a:r>
            <a:r>
              <a:rPr sz="2200" spc="-250" dirty="0">
                <a:latin typeface="Arial"/>
                <a:cs typeface="Arial"/>
              </a:rPr>
              <a:t>se</a:t>
            </a:r>
            <a:r>
              <a:rPr sz="2200" spc="75" dirty="0">
                <a:latin typeface="Arial"/>
                <a:cs typeface="Arial"/>
              </a:rPr>
              <a:t>r</a:t>
            </a:r>
            <a:r>
              <a:rPr sz="2200" spc="-195" dirty="0">
                <a:latin typeface="Arial"/>
                <a:cs typeface="Arial"/>
              </a:rPr>
              <a:t>v</a:t>
            </a:r>
            <a:r>
              <a:rPr sz="2200" spc="-130" dirty="0">
                <a:latin typeface="Arial"/>
                <a:cs typeface="Arial"/>
              </a:rPr>
              <a:t>e</a:t>
            </a:r>
            <a:r>
              <a:rPr sz="2200" spc="-150" dirty="0">
                <a:latin typeface="Arial"/>
                <a:cs typeface="Arial"/>
              </a:rPr>
              <a:t>r</a:t>
            </a:r>
            <a:r>
              <a:rPr sz="2200" spc="-130" dirty="0">
                <a:latin typeface="Arial"/>
                <a:cs typeface="Arial"/>
              </a:rPr>
              <a:t>.</a:t>
            </a:r>
            <a:endParaRPr sz="2200">
              <a:latin typeface="Arial"/>
              <a:cs typeface="Arial"/>
            </a:endParaRPr>
          </a:p>
          <a:p>
            <a:pPr marL="469900" lvl="1" indent="-184150">
              <a:lnSpc>
                <a:spcPts val="1939"/>
              </a:lnSpc>
              <a:spcBef>
                <a:spcPts val="235"/>
              </a:spcBef>
              <a:buClr>
                <a:srgbClr val="93B6D2"/>
              </a:buClr>
              <a:buSzPct val="85294"/>
              <a:buChar char="•"/>
              <a:tabLst>
                <a:tab pos="470534" algn="l"/>
              </a:tabLst>
            </a:pPr>
            <a:r>
              <a:rPr sz="1700" spc="-150" dirty="0">
                <a:latin typeface="Arial"/>
                <a:cs typeface="Arial"/>
              </a:rPr>
              <a:t>Through</a:t>
            </a:r>
            <a:r>
              <a:rPr sz="1700" spc="380" dirty="0">
                <a:latin typeface="Arial"/>
                <a:cs typeface="Arial"/>
              </a:rPr>
              <a:t> </a:t>
            </a:r>
            <a:r>
              <a:rPr sz="1700" spc="-100" dirty="0">
                <a:latin typeface="Arial"/>
                <a:cs typeface="Arial"/>
              </a:rPr>
              <a:t>the</a:t>
            </a:r>
            <a:r>
              <a:rPr sz="1700" spc="365" dirty="0">
                <a:latin typeface="Arial"/>
                <a:cs typeface="Arial"/>
              </a:rPr>
              <a:t> </a:t>
            </a:r>
            <a:r>
              <a:rPr sz="1700" spc="-110" dirty="0">
                <a:latin typeface="Arial"/>
                <a:cs typeface="Arial"/>
              </a:rPr>
              <a:t>exchange</a:t>
            </a:r>
            <a:r>
              <a:rPr sz="1700" spc="370" dirty="0">
                <a:latin typeface="Arial"/>
                <a:cs typeface="Arial"/>
              </a:rPr>
              <a:t> </a:t>
            </a:r>
            <a:r>
              <a:rPr sz="1700" dirty="0">
                <a:latin typeface="Arial"/>
                <a:cs typeface="Arial"/>
              </a:rPr>
              <a:t>of</a:t>
            </a:r>
            <a:r>
              <a:rPr sz="1700" spc="425" dirty="0">
                <a:latin typeface="Arial"/>
                <a:cs typeface="Arial"/>
              </a:rPr>
              <a:t> </a:t>
            </a:r>
            <a:r>
              <a:rPr sz="1700" spc="-145" dirty="0">
                <a:latin typeface="Arial"/>
                <a:cs typeface="Arial"/>
              </a:rPr>
              <a:t>asynchronous</a:t>
            </a:r>
            <a:r>
              <a:rPr sz="1700" spc="355" dirty="0">
                <a:latin typeface="Arial"/>
                <a:cs typeface="Arial"/>
              </a:rPr>
              <a:t> </a:t>
            </a:r>
            <a:r>
              <a:rPr sz="1700" spc="-170" dirty="0">
                <a:latin typeface="Arial"/>
                <a:cs typeface="Arial"/>
              </a:rPr>
              <a:t>messages,</a:t>
            </a:r>
            <a:r>
              <a:rPr sz="1700" spc="395" dirty="0">
                <a:latin typeface="Arial"/>
                <a:cs typeface="Arial"/>
              </a:rPr>
              <a:t> </a:t>
            </a:r>
            <a:r>
              <a:rPr sz="1700" spc="-10" dirty="0">
                <a:latin typeface="Arial"/>
                <a:cs typeface="Arial"/>
              </a:rPr>
              <a:t>a</a:t>
            </a:r>
            <a:r>
              <a:rPr sz="1700" spc="365" dirty="0">
                <a:latin typeface="Arial"/>
                <a:cs typeface="Arial"/>
              </a:rPr>
              <a:t> </a:t>
            </a:r>
            <a:r>
              <a:rPr sz="1700" spc="-85" dirty="0">
                <a:latin typeface="Arial"/>
                <a:cs typeface="Arial"/>
              </a:rPr>
              <a:t>client</a:t>
            </a:r>
            <a:r>
              <a:rPr sz="1700" spc="370" dirty="0">
                <a:latin typeface="Arial"/>
                <a:cs typeface="Arial"/>
              </a:rPr>
              <a:t> </a:t>
            </a:r>
            <a:r>
              <a:rPr sz="1700" spc="-125" dirty="0">
                <a:latin typeface="Arial"/>
                <a:cs typeface="Arial"/>
              </a:rPr>
              <a:t>requests</a:t>
            </a:r>
            <a:r>
              <a:rPr sz="1700" spc="380" dirty="0">
                <a:latin typeface="Arial"/>
                <a:cs typeface="Arial"/>
              </a:rPr>
              <a:t> </a:t>
            </a:r>
            <a:r>
              <a:rPr sz="1700" spc="-105" dirty="0">
                <a:latin typeface="Arial"/>
                <a:cs typeface="Arial"/>
              </a:rPr>
              <a:t>an</a:t>
            </a:r>
            <a:r>
              <a:rPr sz="1700" spc="375" dirty="0">
                <a:latin typeface="Arial"/>
                <a:cs typeface="Arial"/>
              </a:rPr>
              <a:t> </a:t>
            </a:r>
            <a:r>
              <a:rPr sz="1700" spc="-90" dirty="0">
                <a:latin typeface="Arial"/>
                <a:cs typeface="Arial"/>
              </a:rPr>
              <a:t>action</a:t>
            </a:r>
            <a:r>
              <a:rPr sz="1700" spc="375" dirty="0">
                <a:latin typeface="Arial"/>
                <a:cs typeface="Arial"/>
              </a:rPr>
              <a:t> </a:t>
            </a:r>
            <a:r>
              <a:rPr sz="1700" spc="-40" dirty="0">
                <a:latin typeface="Arial"/>
                <a:cs typeface="Arial"/>
              </a:rPr>
              <a:t>via</a:t>
            </a:r>
            <a:r>
              <a:rPr sz="1700" spc="375" dirty="0">
                <a:latin typeface="Arial"/>
                <a:cs typeface="Arial"/>
              </a:rPr>
              <a:t> </a:t>
            </a:r>
            <a:r>
              <a:rPr sz="1700" spc="-10" dirty="0">
                <a:latin typeface="Arial"/>
                <a:cs typeface="Arial"/>
              </a:rPr>
              <a:t>a</a:t>
            </a:r>
            <a:endParaRPr sz="1700">
              <a:latin typeface="Arial"/>
              <a:cs typeface="Arial"/>
            </a:endParaRPr>
          </a:p>
          <a:p>
            <a:pPr marL="469900">
              <a:lnSpc>
                <a:spcPts val="1939"/>
              </a:lnSpc>
            </a:pPr>
            <a:r>
              <a:rPr sz="1700" spc="-160" dirty="0">
                <a:latin typeface="Arial"/>
                <a:cs typeface="Arial"/>
              </a:rPr>
              <a:t>me</a:t>
            </a:r>
            <a:r>
              <a:rPr sz="1700" spc="-75" dirty="0">
                <a:latin typeface="Arial"/>
                <a:cs typeface="Arial"/>
              </a:rPr>
              <a:t>t</a:t>
            </a:r>
            <a:r>
              <a:rPr sz="1700" spc="-100" dirty="0">
                <a:latin typeface="Arial"/>
                <a:cs typeface="Arial"/>
              </a:rPr>
              <a:t>hod</a:t>
            </a:r>
            <a:r>
              <a:rPr sz="1700" spc="-5" dirty="0">
                <a:latin typeface="Arial"/>
                <a:cs typeface="Arial"/>
              </a:rPr>
              <a:t> </a:t>
            </a:r>
            <a:r>
              <a:rPr sz="1700" spc="-100" dirty="0">
                <a:latin typeface="Arial"/>
                <a:cs typeface="Arial"/>
              </a:rPr>
              <a:t>code</a:t>
            </a:r>
            <a:r>
              <a:rPr sz="1700" spc="-10" dirty="0">
                <a:latin typeface="Arial"/>
                <a:cs typeface="Arial"/>
              </a:rPr>
              <a:t> </a:t>
            </a:r>
            <a:r>
              <a:rPr sz="1700" spc="-155" dirty="0">
                <a:latin typeface="Arial"/>
                <a:cs typeface="Arial"/>
              </a:rPr>
              <a:t>o</a:t>
            </a:r>
            <a:r>
              <a:rPr sz="1700" spc="-150" dirty="0">
                <a:latin typeface="Arial"/>
                <a:cs typeface="Arial"/>
              </a:rPr>
              <a:t>n</a:t>
            </a:r>
            <a:r>
              <a:rPr sz="1700" dirty="0">
                <a:latin typeface="Arial"/>
                <a:cs typeface="Arial"/>
              </a:rPr>
              <a:t> </a:t>
            </a:r>
            <a:r>
              <a:rPr sz="1700" spc="-5" dirty="0">
                <a:latin typeface="Arial"/>
                <a:cs typeface="Arial"/>
              </a:rPr>
              <a:t>a</a:t>
            </a:r>
            <a:r>
              <a:rPr sz="1700" spc="-10" dirty="0">
                <a:latin typeface="Arial"/>
                <a:cs typeface="Arial"/>
              </a:rPr>
              <a:t> </a:t>
            </a:r>
            <a:r>
              <a:rPr sz="1700" spc="-180" dirty="0">
                <a:latin typeface="Arial"/>
                <a:cs typeface="Arial"/>
              </a:rPr>
              <a:t>s</a:t>
            </a:r>
            <a:r>
              <a:rPr sz="1700" spc="-210" dirty="0">
                <a:latin typeface="Arial"/>
                <a:cs typeface="Arial"/>
              </a:rPr>
              <a:t>e</a:t>
            </a:r>
            <a:r>
              <a:rPr sz="1700" spc="65" dirty="0">
                <a:latin typeface="Arial"/>
                <a:cs typeface="Arial"/>
              </a:rPr>
              <a:t>r</a:t>
            </a:r>
            <a:r>
              <a:rPr sz="1700" spc="-145" dirty="0">
                <a:latin typeface="Arial"/>
                <a:cs typeface="Arial"/>
              </a:rPr>
              <a:t>v</a:t>
            </a:r>
            <a:r>
              <a:rPr sz="1700" spc="-50" dirty="0">
                <a:latin typeface="Arial"/>
                <a:cs typeface="Arial"/>
              </a:rPr>
              <a:t>er</a:t>
            </a:r>
            <a:r>
              <a:rPr sz="1700" spc="5" dirty="0">
                <a:latin typeface="Arial"/>
                <a:cs typeface="Arial"/>
              </a:rPr>
              <a:t> </a:t>
            </a:r>
            <a:r>
              <a:rPr sz="1700" spc="-35" dirty="0">
                <a:latin typeface="Arial"/>
                <a:cs typeface="Arial"/>
              </a:rPr>
              <a:t>r</a:t>
            </a:r>
            <a:r>
              <a:rPr sz="1700" spc="-70" dirty="0">
                <a:latin typeface="Arial"/>
                <a:cs typeface="Arial"/>
              </a:rPr>
              <a:t>e</a:t>
            </a:r>
            <a:r>
              <a:rPr sz="1700" spc="-180" dirty="0">
                <a:latin typeface="Arial"/>
                <a:cs typeface="Arial"/>
              </a:rPr>
              <a:t>s</a:t>
            </a:r>
            <a:r>
              <a:rPr sz="1700" spc="-210" dirty="0">
                <a:latin typeface="Arial"/>
                <a:cs typeface="Arial"/>
              </a:rPr>
              <a:t>o</a:t>
            </a:r>
            <a:r>
              <a:rPr sz="1700" spc="-125" dirty="0">
                <a:latin typeface="Arial"/>
                <a:cs typeface="Arial"/>
              </a:rPr>
              <a:t>u</a:t>
            </a:r>
            <a:r>
              <a:rPr sz="1700" spc="-85" dirty="0">
                <a:latin typeface="Arial"/>
                <a:cs typeface="Arial"/>
              </a:rPr>
              <a:t>r</a:t>
            </a:r>
            <a:r>
              <a:rPr sz="1700" spc="-140" dirty="0">
                <a:latin typeface="Arial"/>
                <a:cs typeface="Arial"/>
              </a:rPr>
              <a:t>c</a:t>
            </a:r>
            <a:r>
              <a:rPr sz="1700" spc="-170" dirty="0">
                <a:latin typeface="Arial"/>
                <a:cs typeface="Arial"/>
              </a:rPr>
              <a:t>e</a:t>
            </a:r>
            <a:r>
              <a:rPr sz="1700" spc="-100" dirty="0">
                <a:latin typeface="Arial"/>
                <a:cs typeface="Arial"/>
              </a:rPr>
              <a:t>.</a:t>
            </a:r>
            <a:endParaRPr sz="1700">
              <a:latin typeface="Arial"/>
              <a:cs typeface="Arial"/>
            </a:endParaRPr>
          </a:p>
          <a:p>
            <a:pPr marL="469900" lvl="1" indent="-184150">
              <a:lnSpc>
                <a:spcPct val="100000"/>
              </a:lnSpc>
              <a:spcBef>
                <a:spcPts val="209"/>
              </a:spcBef>
              <a:buClr>
                <a:srgbClr val="93B6D2"/>
              </a:buClr>
              <a:buSzPct val="85294"/>
              <a:buChar char="•"/>
              <a:tabLst>
                <a:tab pos="470534" algn="l"/>
              </a:tabLst>
            </a:pPr>
            <a:r>
              <a:rPr sz="1700" spc="-105" dirty="0">
                <a:latin typeface="Arial"/>
                <a:cs typeface="Arial"/>
              </a:rPr>
              <a:t>A</a:t>
            </a:r>
            <a:r>
              <a:rPr sz="1700" dirty="0">
                <a:latin typeface="Arial"/>
                <a:cs typeface="Arial"/>
              </a:rPr>
              <a:t> </a:t>
            </a:r>
            <a:r>
              <a:rPr sz="1700" spc="-100" dirty="0">
                <a:latin typeface="Arial"/>
                <a:cs typeface="Arial"/>
              </a:rPr>
              <a:t>uniform</a:t>
            </a:r>
            <a:r>
              <a:rPr sz="1700" spc="20" dirty="0">
                <a:latin typeface="Arial"/>
                <a:cs typeface="Arial"/>
              </a:rPr>
              <a:t> </a:t>
            </a:r>
            <a:r>
              <a:rPr sz="1700" spc="-125" dirty="0">
                <a:latin typeface="Arial"/>
                <a:cs typeface="Arial"/>
              </a:rPr>
              <a:t>resource</a:t>
            </a:r>
            <a:r>
              <a:rPr sz="1700" dirty="0">
                <a:latin typeface="Arial"/>
                <a:cs typeface="Arial"/>
              </a:rPr>
              <a:t> </a:t>
            </a:r>
            <a:r>
              <a:rPr sz="1700" spc="-40" dirty="0">
                <a:latin typeface="Arial"/>
                <a:cs typeface="Arial"/>
              </a:rPr>
              <a:t>identifier</a:t>
            </a:r>
            <a:r>
              <a:rPr sz="1700" spc="25" dirty="0">
                <a:latin typeface="Arial"/>
                <a:cs typeface="Arial"/>
              </a:rPr>
              <a:t> </a:t>
            </a:r>
            <a:r>
              <a:rPr sz="1700" spc="-180" dirty="0">
                <a:latin typeface="Arial"/>
                <a:cs typeface="Arial"/>
              </a:rPr>
              <a:t>(URI)</a:t>
            </a:r>
            <a:r>
              <a:rPr sz="1700" spc="10" dirty="0">
                <a:latin typeface="Arial"/>
                <a:cs typeface="Arial"/>
              </a:rPr>
              <a:t> </a:t>
            </a:r>
            <a:r>
              <a:rPr sz="1700" spc="-65" dirty="0">
                <a:latin typeface="Arial"/>
                <a:cs typeface="Arial"/>
              </a:rPr>
              <a:t>localized</a:t>
            </a:r>
            <a:r>
              <a:rPr sz="1700" spc="10" dirty="0">
                <a:latin typeface="Arial"/>
                <a:cs typeface="Arial"/>
              </a:rPr>
              <a:t> </a:t>
            </a:r>
            <a:r>
              <a:rPr sz="1700" spc="-150" dirty="0">
                <a:latin typeface="Arial"/>
                <a:cs typeface="Arial"/>
              </a:rPr>
              <a:t>on</a:t>
            </a:r>
            <a:r>
              <a:rPr sz="1700" spc="15" dirty="0">
                <a:latin typeface="Arial"/>
                <a:cs typeface="Arial"/>
              </a:rPr>
              <a:t> </a:t>
            </a:r>
            <a:r>
              <a:rPr sz="1700" spc="-105" dirty="0">
                <a:latin typeface="Arial"/>
                <a:cs typeface="Arial"/>
              </a:rPr>
              <a:t>the</a:t>
            </a:r>
            <a:r>
              <a:rPr sz="1700" spc="10" dirty="0">
                <a:latin typeface="Arial"/>
                <a:cs typeface="Arial"/>
              </a:rPr>
              <a:t> </a:t>
            </a:r>
            <a:r>
              <a:rPr sz="1700" spc="-95" dirty="0">
                <a:latin typeface="Arial"/>
                <a:cs typeface="Arial"/>
              </a:rPr>
              <a:t>server</a:t>
            </a:r>
            <a:r>
              <a:rPr sz="1700" spc="5" dirty="0">
                <a:latin typeface="Arial"/>
                <a:cs typeface="Arial"/>
              </a:rPr>
              <a:t> </a:t>
            </a:r>
            <a:r>
              <a:rPr sz="1700" spc="-65" dirty="0">
                <a:latin typeface="Arial"/>
                <a:cs typeface="Arial"/>
              </a:rPr>
              <a:t>identifies</a:t>
            </a:r>
            <a:r>
              <a:rPr sz="1700" spc="25" dirty="0">
                <a:latin typeface="Arial"/>
                <a:cs typeface="Arial"/>
              </a:rPr>
              <a:t> </a:t>
            </a:r>
            <a:r>
              <a:rPr sz="1700" spc="-130" dirty="0">
                <a:latin typeface="Arial"/>
                <a:cs typeface="Arial"/>
              </a:rPr>
              <a:t>this</a:t>
            </a:r>
            <a:r>
              <a:rPr sz="1700" spc="15" dirty="0">
                <a:latin typeface="Arial"/>
                <a:cs typeface="Arial"/>
              </a:rPr>
              <a:t> </a:t>
            </a:r>
            <a:r>
              <a:rPr sz="1700" spc="-125" dirty="0">
                <a:latin typeface="Arial"/>
                <a:cs typeface="Arial"/>
              </a:rPr>
              <a:t>resource.</a:t>
            </a:r>
            <a:endParaRPr sz="1700">
              <a:latin typeface="Arial"/>
              <a:cs typeface="Arial"/>
            </a:endParaRPr>
          </a:p>
          <a:p>
            <a:pPr marL="469900" lvl="1" indent="-184150">
              <a:lnSpc>
                <a:spcPct val="100000"/>
              </a:lnSpc>
              <a:spcBef>
                <a:spcPts val="200"/>
              </a:spcBef>
              <a:buClr>
                <a:srgbClr val="93B6D2"/>
              </a:buClr>
              <a:buSzPct val="85294"/>
              <a:buChar char="•"/>
              <a:tabLst>
                <a:tab pos="470534" algn="l"/>
              </a:tabLst>
            </a:pPr>
            <a:r>
              <a:rPr sz="1700" spc="-200" dirty="0">
                <a:latin typeface="Arial"/>
                <a:cs typeface="Arial"/>
              </a:rPr>
              <a:t>The</a:t>
            </a:r>
            <a:r>
              <a:rPr sz="1700" spc="10" dirty="0">
                <a:latin typeface="Arial"/>
                <a:cs typeface="Arial"/>
              </a:rPr>
              <a:t> </a:t>
            </a:r>
            <a:r>
              <a:rPr sz="1700" spc="-95" dirty="0">
                <a:latin typeface="Arial"/>
                <a:cs typeface="Arial"/>
              </a:rPr>
              <a:t>server</a:t>
            </a:r>
            <a:r>
              <a:rPr sz="1700" spc="10" dirty="0">
                <a:latin typeface="Arial"/>
                <a:cs typeface="Arial"/>
              </a:rPr>
              <a:t> </a:t>
            </a:r>
            <a:r>
              <a:rPr sz="1700" spc="-125" dirty="0">
                <a:latin typeface="Arial"/>
                <a:cs typeface="Arial"/>
              </a:rPr>
              <a:t>responds</a:t>
            </a:r>
            <a:r>
              <a:rPr sz="1700" spc="-10" dirty="0">
                <a:latin typeface="Arial"/>
                <a:cs typeface="Arial"/>
              </a:rPr>
              <a:t> </a:t>
            </a:r>
            <a:r>
              <a:rPr sz="1700" spc="-80" dirty="0">
                <a:latin typeface="Arial"/>
                <a:cs typeface="Arial"/>
              </a:rPr>
              <a:t>with</a:t>
            </a:r>
            <a:r>
              <a:rPr sz="1700" spc="20" dirty="0">
                <a:latin typeface="Arial"/>
                <a:cs typeface="Arial"/>
              </a:rPr>
              <a:t> </a:t>
            </a:r>
            <a:r>
              <a:rPr sz="1700" spc="-10" dirty="0">
                <a:latin typeface="Arial"/>
                <a:cs typeface="Arial"/>
              </a:rPr>
              <a:t>a</a:t>
            </a:r>
            <a:r>
              <a:rPr sz="1700" spc="5" dirty="0">
                <a:latin typeface="Arial"/>
                <a:cs typeface="Arial"/>
              </a:rPr>
              <a:t> </a:t>
            </a:r>
            <a:r>
              <a:rPr sz="1700" spc="-135" dirty="0">
                <a:latin typeface="Arial"/>
                <a:cs typeface="Arial"/>
              </a:rPr>
              <a:t>response</a:t>
            </a:r>
            <a:r>
              <a:rPr sz="1700" spc="-5" dirty="0">
                <a:latin typeface="Arial"/>
                <a:cs typeface="Arial"/>
              </a:rPr>
              <a:t> </a:t>
            </a:r>
            <a:r>
              <a:rPr sz="1700" spc="-100" dirty="0">
                <a:latin typeface="Arial"/>
                <a:cs typeface="Arial"/>
              </a:rPr>
              <a:t>code</a:t>
            </a:r>
            <a:r>
              <a:rPr sz="1700" dirty="0">
                <a:latin typeface="Arial"/>
                <a:cs typeface="Arial"/>
              </a:rPr>
              <a:t> </a:t>
            </a:r>
            <a:r>
              <a:rPr sz="1700" spc="-65" dirty="0">
                <a:latin typeface="Arial"/>
                <a:cs typeface="Arial"/>
              </a:rPr>
              <a:t>that</a:t>
            </a:r>
            <a:r>
              <a:rPr sz="1700" spc="15" dirty="0">
                <a:latin typeface="Arial"/>
                <a:cs typeface="Arial"/>
              </a:rPr>
              <a:t> </a:t>
            </a:r>
            <a:r>
              <a:rPr sz="1700" spc="-110" dirty="0">
                <a:latin typeface="Arial"/>
                <a:cs typeface="Arial"/>
              </a:rPr>
              <a:t>may</a:t>
            </a:r>
            <a:r>
              <a:rPr sz="1700" spc="-5" dirty="0">
                <a:latin typeface="Arial"/>
                <a:cs typeface="Arial"/>
              </a:rPr>
              <a:t> </a:t>
            </a:r>
            <a:r>
              <a:rPr sz="1700" spc="-105" dirty="0">
                <a:latin typeface="Arial"/>
                <a:cs typeface="Arial"/>
              </a:rPr>
              <a:t>include</a:t>
            </a:r>
            <a:r>
              <a:rPr sz="1700" spc="25" dirty="0">
                <a:latin typeface="Arial"/>
                <a:cs typeface="Arial"/>
              </a:rPr>
              <a:t> </a:t>
            </a:r>
            <a:r>
              <a:rPr sz="1700" spc="-10" dirty="0">
                <a:latin typeface="Arial"/>
                <a:cs typeface="Arial"/>
              </a:rPr>
              <a:t>a</a:t>
            </a:r>
            <a:r>
              <a:rPr sz="1700" spc="-5" dirty="0">
                <a:latin typeface="Arial"/>
                <a:cs typeface="Arial"/>
              </a:rPr>
              <a:t> </a:t>
            </a:r>
            <a:r>
              <a:rPr sz="1700" spc="-125" dirty="0">
                <a:latin typeface="Arial"/>
                <a:cs typeface="Arial"/>
              </a:rPr>
              <a:t>resource</a:t>
            </a:r>
            <a:r>
              <a:rPr sz="1700" dirty="0">
                <a:latin typeface="Arial"/>
                <a:cs typeface="Arial"/>
              </a:rPr>
              <a:t> </a:t>
            </a:r>
            <a:r>
              <a:rPr sz="1700" spc="-85" dirty="0">
                <a:latin typeface="Arial"/>
                <a:cs typeface="Arial"/>
              </a:rPr>
              <a:t>representation.</a:t>
            </a:r>
            <a:endParaRPr sz="1700">
              <a:latin typeface="Arial"/>
              <a:cs typeface="Arial"/>
            </a:endParaRPr>
          </a:p>
          <a:p>
            <a:pPr marL="469900" lvl="1" indent="-184150">
              <a:lnSpc>
                <a:spcPct val="100000"/>
              </a:lnSpc>
              <a:spcBef>
                <a:spcPts val="204"/>
              </a:spcBef>
              <a:buClr>
                <a:srgbClr val="93B6D2"/>
              </a:buClr>
              <a:buSzPct val="85294"/>
              <a:buChar char="•"/>
              <a:tabLst>
                <a:tab pos="470534" algn="l"/>
              </a:tabLst>
            </a:pPr>
            <a:r>
              <a:rPr sz="1700" spc="-200" dirty="0">
                <a:latin typeface="Arial"/>
                <a:cs typeface="Arial"/>
              </a:rPr>
              <a:t>The</a:t>
            </a:r>
            <a:r>
              <a:rPr sz="1700" spc="5" dirty="0">
                <a:latin typeface="Arial"/>
                <a:cs typeface="Arial"/>
              </a:rPr>
              <a:t> </a:t>
            </a:r>
            <a:r>
              <a:rPr sz="1700" spc="-170" dirty="0">
                <a:latin typeface="Arial"/>
                <a:cs typeface="Arial"/>
              </a:rPr>
              <a:t>CoAP</a:t>
            </a:r>
            <a:r>
              <a:rPr sz="1700" spc="-15" dirty="0">
                <a:latin typeface="Arial"/>
                <a:cs typeface="Arial"/>
              </a:rPr>
              <a:t> </a:t>
            </a:r>
            <a:r>
              <a:rPr sz="1700" spc="-90" dirty="0">
                <a:latin typeface="Arial"/>
                <a:cs typeface="Arial"/>
              </a:rPr>
              <a:t>request/response</a:t>
            </a:r>
            <a:r>
              <a:rPr sz="1700" spc="10" dirty="0">
                <a:latin typeface="Arial"/>
                <a:cs typeface="Arial"/>
              </a:rPr>
              <a:t> </a:t>
            </a:r>
            <a:r>
              <a:rPr sz="1700" spc="-155" dirty="0">
                <a:latin typeface="Arial"/>
                <a:cs typeface="Arial"/>
              </a:rPr>
              <a:t>semantics</a:t>
            </a:r>
            <a:r>
              <a:rPr sz="1700" spc="5" dirty="0">
                <a:latin typeface="Arial"/>
                <a:cs typeface="Arial"/>
              </a:rPr>
              <a:t> </a:t>
            </a:r>
            <a:r>
              <a:rPr sz="1700" spc="-105" dirty="0">
                <a:latin typeface="Arial"/>
                <a:cs typeface="Arial"/>
              </a:rPr>
              <a:t>include</a:t>
            </a:r>
            <a:r>
              <a:rPr sz="1700" spc="15" dirty="0">
                <a:latin typeface="Arial"/>
                <a:cs typeface="Arial"/>
              </a:rPr>
              <a:t> </a:t>
            </a:r>
            <a:r>
              <a:rPr sz="1700" spc="-105" dirty="0">
                <a:latin typeface="Arial"/>
                <a:cs typeface="Arial"/>
              </a:rPr>
              <a:t>the</a:t>
            </a:r>
            <a:r>
              <a:rPr sz="1700" spc="5" dirty="0">
                <a:latin typeface="Arial"/>
                <a:cs typeface="Arial"/>
              </a:rPr>
              <a:t> </a:t>
            </a:r>
            <a:r>
              <a:rPr sz="1700" spc="-140" dirty="0">
                <a:latin typeface="Arial"/>
                <a:cs typeface="Arial"/>
              </a:rPr>
              <a:t>methods</a:t>
            </a:r>
            <a:r>
              <a:rPr sz="1700" spc="20" dirty="0">
                <a:latin typeface="Arial"/>
                <a:cs typeface="Arial"/>
              </a:rPr>
              <a:t> </a:t>
            </a:r>
            <a:r>
              <a:rPr sz="1700" spc="-235" dirty="0">
                <a:latin typeface="Arial"/>
                <a:cs typeface="Arial"/>
              </a:rPr>
              <a:t>GET,</a:t>
            </a:r>
            <a:r>
              <a:rPr sz="1700" spc="-225" dirty="0">
                <a:latin typeface="Arial"/>
                <a:cs typeface="Arial"/>
              </a:rPr>
              <a:t> POST,</a:t>
            </a:r>
            <a:r>
              <a:rPr sz="1700" spc="5" dirty="0">
                <a:latin typeface="Arial"/>
                <a:cs typeface="Arial"/>
              </a:rPr>
              <a:t> </a:t>
            </a:r>
            <a:r>
              <a:rPr sz="1700" spc="-254" dirty="0">
                <a:latin typeface="Arial"/>
                <a:cs typeface="Arial"/>
              </a:rPr>
              <a:t>PUT,</a:t>
            </a:r>
            <a:r>
              <a:rPr sz="1700" spc="-210" dirty="0">
                <a:latin typeface="Arial"/>
                <a:cs typeface="Arial"/>
              </a:rPr>
              <a:t> </a:t>
            </a:r>
            <a:r>
              <a:rPr sz="1700" spc="-75" dirty="0">
                <a:latin typeface="Arial"/>
                <a:cs typeface="Arial"/>
              </a:rPr>
              <a:t>and</a:t>
            </a:r>
            <a:r>
              <a:rPr sz="1700" spc="5" dirty="0">
                <a:latin typeface="Arial"/>
                <a:cs typeface="Arial"/>
              </a:rPr>
              <a:t> </a:t>
            </a:r>
            <a:r>
              <a:rPr sz="1700" spc="-295" dirty="0">
                <a:latin typeface="Arial"/>
                <a:cs typeface="Arial"/>
              </a:rPr>
              <a:t>DELETE.</a:t>
            </a:r>
            <a:endParaRPr sz="1700">
              <a:latin typeface="Arial"/>
              <a:cs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380" dirty="0"/>
              <a:t>MQTT</a:t>
            </a:r>
          </a:p>
        </p:txBody>
      </p:sp>
      <p:sp>
        <p:nvSpPr>
          <p:cNvPr id="3" name="object 3"/>
          <p:cNvSpPr txBox="1">
            <a:spLocks noGrp="1"/>
          </p:cNvSpPr>
          <p:nvPr>
            <p:ph type="body" idx="1"/>
          </p:nvPr>
        </p:nvSpPr>
        <p:spPr>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b="1" spc="-190" dirty="0">
                <a:latin typeface="Arial"/>
                <a:cs typeface="Arial"/>
              </a:rPr>
              <a:t>Message</a:t>
            </a:r>
            <a:r>
              <a:rPr b="1" spc="-30" dirty="0">
                <a:latin typeface="Arial"/>
                <a:cs typeface="Arial"/>
              </a:rPr>
              <a:t> </a:t>
            </a:r>
            <a:r>
              <a:rPr b="1" spc="-165" dirty="0">
                <a:latin typeface="Arial"/>
                <a:cs typeface="Arial"/>
              </a:rPr>
              <a:t>Queuing</a:t>
            </a:r>
            <a:r>
              <a:rPr b="1" spc="-20" dirty="0">
                <a:latin typeface="Arial"/>
                <a:cs typeface="Arial"/>
              </a:rPr>
              <a:t> </a:t>
            </a:r>
            <a:r>
              <a:rPr b="1" spc="-180" dirty="0">
                <a:latin typeface="Arial"/>
                <a:cs typeface="Arial"/>
              </a:rPr>
              <a:t>Telemetry</a:t>
            </a:r>
            <a:r>
              <a:rPr b="1" spc="-30" dirty="0">
                <a:latin typeface="Arial"/>
                <a:cs typeface="Arial"/>
              </a:rPr>
              <a:t> </a:t>
            </a:r>
            <a:r>
              <a:rPr b="1" spc="-195" dirty="0">
                <a:latin typeface="Arial"/>
                <a:cs typeface="Arial"/>
              </a:rPr>
              <a:t>Transport</a:t>
            </a:r>
            <a:r>
              <a:rPr b="1" spc="-45" dirty="0">
                <a:latin typeface="Arial"/>
                <a:cs typeface="Arial"/>
              </a:rPr>
              <a:t> </a:t>
            </a:r>
            <a:r>
              <a:rPr b="1" spc="-155" dirty="0">
                <a:latin typeface="Arial"/>
                <a:cs typeface="Arial"/>
              </a:rPr>
              <a:t>(MQTT)</a:t>
            </a:r>
            <a:r>
              <a:rPr b="1" spc="-20" dirty="0">
                <a:latin typeface="Arial"/>
                <a:cs typeface="Arial"/>
              </a:rPr>
              <a:t> </a:t>
            </a:r>
            <a:r>
              <a:rPr b="1" spc="-180" dirty="0">
                <a:latin typeface="Arial"/>
                <a:cs typeface="Arial"/>
              </a:rPr>
              <a:t>:</a:t>
            </a:r>
          </a:p>
          <a:p>
            <a:pPr marL="469900" marR="5080" lvl="1" indent="-183515" algn="just">
              <a:lnSpc>
                <a:spcPct val="100000"/>
              </a:lnSpc>
              <a:spcBef>
                <a:spcPts val="500"/>
              </a:spcBef>
              <a:buClr>
                <a:srgbClr val="93B6D2"/>
              </a:buClr>
              <a:buSzPct val="85000"/>
              <a:buChar char="•"/>
              <a:tabLst>
                <a:tab pos="470534" algn="l"/>
              </a:tabLst>
            </a:pPr>
            <a:r>
              <a:rPr sz="2000" spc="-120" dirty="0">
                <a:latin typeface="Arial"/>
                <a:cs typeface="Arial"/>
              </a:rPr>
              <a:t>Considering</a:t>
            </a:r>
            <a:r>
              <a:rPr sz="2000" spc="-114" dirty="0">
                <a:latin typeface="Arial"/>
                <a:cs typeface="Arial"/>
              </a:rPr>
              <a:t> </a:t>
            </a:r>
            <a:r>
              <a:rPr sz="2000" spc="-130" dirty="0">
                <a:latin typeface="Arial"/>
                <a:cs typeface="Arial"/>
              </a:rPr>
              <a:t>the</a:t>
            </a:r>
            <a:r>
              <a:rPr sz="2000" spc="-125" dirty="0">
                <a:latin typeface="Arial"/>
                <a:cs typeface="Arial"/>
              </a:rPr>
              <a:t> </a:t>
            </a:r>
            <a:r>
              <a:rPr sz="2000" spc="-170" dirty="0">
                <a:latin typeface="Arial"/>
                <a:cs typeface="Arial"/>
              </a:rPr>
              <a:t>harsh</a:t>
            </a:r>
            <a:r>
              <a:rPr sz="2000" spc="220" dirty="0">
                <a:latin typeface="Arial"/>
                <a:cs typeface="Arial"/>
              </a:rPr>
              <a:t> </a:t>
            </a:r>
            <a:r>
              <a:rPr sz="2000" spc="-160" dirty="0">
                <a:latin typeface="Arial"/>
                <a:cs typeface="Arial"/>
              </a:rPr>
              <a:t>environments</a:t>
            </a:r>
            <a:r>
              <a:rPr sz="2000" spc="-155" dirty="0">
                <a:latin typeface="Arial"/>
                <a:cs typeface="Arial"/>
              </a:rPr>
              <a:t> </a:t>
            </a:r>
            <a:r>
              <a:rPr sz="2000" spc="-120" dirty="0">
                <a:latin typeface="Arial"/>
                <a:cs typeface="Arial"/>
              </a:rPr>
              <a:t>in</a:t>
            </a:r>
            <a:r>
              <a:rPr sz="2000" spc="-114" dirty="0">
                <a:latin typeface="Arial"/>
                <a:cs typeface="Arial"/>
              </a:rPr>
              <a:t> </a:t>
            </a:r>
            <a:r>
              <a:rPr sz="2000" spc="-130" dirty="0">
                <a:latin typeface="Arial"/>
                <a:cs typeface="Arial"/>
              </a:rPr>
              <a:t>the</a:t>
            </a:r>
            <a:r>
              <a:rPr sz="2000" spc="-125" dirty="0">
                <a:latin typeface="Arial"/>
                <a:cs typeface="Arial"/>
              </a:rPr>
              <a:t> </a:t>
            </a:r>
            <a:r>
              <a:rPr sz="2000" spc="-45" dirty="0">
                <a:latin typeface="Arial"/>
                <a:cs typeface="Arial"/>
              </a:rPr>
              <a:t>oil</a:t>
            </a:r>
            <a:r>
              <a:rPr sz="2000" spc="-40" dirty="0">
                <a:latin typeface="Arial"/>
                <a:cs typeface="Arial"/>
              </a:rPr>
              <a:t> </a:t>
            </a:r>
            <a:r>
              <a:rPr sz="2000" spc="-90" dirty="0">
                <a:latin typeface="Arial"/>
                <a:cs typeface="Arial"/>
              </a:rPr>
              <a:t>and</a:t>
            </a:r>
            <a:r>
              <a:rPr sz="2000" spc="-85" dirty="0">
                <a:latin typeface="Arial"/>
                <a:cs typeface="Arial"/>
              </a:rPr>
              <a:t> </a:t>
            </a:r>
            <a:r>
              <a:rPr sz="2000" spc="-140" dirty="0">
                <a:latin typeface="Arial"/>
                <a:cs typeface="Arial"/>
              </a:rPr>
              <a:t>gas</a:t>
            </a:r>
            <a:r>
              <a:rPr sz="2000" spc="-135" dirty="0">
                <a:latin typeface="Arial"/>
                <a:cs typeface="Arial"/>
              </a:rPr>
              <a:t> industries,</a:t>
            </a:r>
            <a:r>
              <a:rPr sz="2000" spc="290" dirty="0">
                <a:latin typeface="Arial"/>
                <a:cs typeface="Arial"/>
              </a:rPr>
              <a:t> </a:t>
            </a:r>
            <a:r>
              <a:rPr sz="2000" spc="-140" dirty="0">
                <a:latin typeface="Arial"/>
                <a:cs typeface="Arial"/>
              </a:rPr>
              <a:t>an </a:t>
            </a:r>
            <a:r>
              <a:rPr sz="2000" spc="-135" dirty="0">
                <a:latin typeface="Arial"/>
                <a:cs typeface="Arial"/>
              </a:rPr>
              <a:t> </a:t>
            </a:r>
            <a:r>
              <a:rPr sz="2000" spc="-85" dirty="0">
                <a:latin typeface="Arial"/>
                <a:cs typeface="Arial"/>
              </a:rPr>
              <a:t>extremely</a:t>
            </a:r>
            <a:r>
              <a:rPr sz="2000" spc="-80" dirty="0">
                <a:latin typeface="Arial"/>
                <a:cs typeface="Arial"/>
              </a:rPr>
              <a:t> </a:t>
            </a:r>
            <a:r>
              <a:rPr sz="2000" spc="-140" dirty="0">
                <a:latin typeface="Arial"/>
                <a:cs typeface="Arial"/>
              </a:rPr>
              <a:t>simple</a:t>
            </a:r>
            <a:r>
              <a:rPr sz="2000" spc="-135" dirty="0">
                <a:latin typeface="Arial"/>
                <a:cs typeface="Arial"/>
              </a:rPr>
              <a:t> </a:t>
            </a:r>
            <a:r>
              <a:rPr sz="2000" spc="-85" dirty="0">
                <a:latin typeface="Arial"/>
                <a:cs typeface="Arial"/>
              </a:rPr>
              <a:t>protocol</a:t>
            </a:r>
            <a:r>
              <a:rPr sz="2000" spc="-80" dirty="0">
                <a:latin typeface="Arial"/>
                <a:cs typeface="Arial"/>
              </a:rPr>
              <a:t> </a:t>
            </a:r>
            <a:r>
              <a:rPr sz="2000" spc="-90" dirty="0">
                <a:latin typeface="Arial"/>
                <a:cs typeface="Arial"/>
              </a:rPr>
              <a:t>with</a:t>
            </a:r>
            <a:r>
              <a:rPr sz="2000" spc="-85" dirty="0">
                <a:latin typeface="Arial"/>
                <a:cs typeface="Arial"/>
              </a:rPr>
              <a:t> </a:t>
            </a:r>
            <a:r>
              <a:rPr sz="2000" spc="-95" dirty="0">
                <a:latin typeface="Arial"/>
                <a:cs typeface="Arial"/>
              </a:rPr>
              <a:t>only</a:t>
            </a:r>
            <a:r>
              <a:rPr sz="2000" spc="-90" dirty="0">
                <a:latin typeface="Arial"/>
                <a:cs typeface="Arial"/>
              </a:rPr>
              <a:t> </a:t>
            </a:r>
            <a:r>
              <a:rPr sz="2000" spc="-10" dirty="0">
                <a:latin typeface="Arial"/>
                <a:cs typeface="Arial"/>
              </a:rPr>
              <a:t>a </a:t>
            </a:r>
            <a:r>
              <a:rPr sz="2000" spc="-55" dirty="0">
                <a:latin typeface="Arial"/>
                <a:cs typeface="Arial"/>
              </a:rPr>
              <a:t>few</a:t>
            </a:r>
            <a:r>
              <a:rPr sz="2000" spc="-50" dirty="0">
                <a:latin typeface="Arial"/>
                <a:cs typeface="Arial"/>
              </a:rPr>
              <a:t> </a:t>
            </a:r>
            <a:r>
              <a:rPr sz="2000" spc="-125" dirty="0">
                <a:latin typeface="Arial"/>
                <a:cs typeface="Arial"/>
              </a:rPr>
              <a:t>options</a:t>
            </a:r>
            <a:r>
              <a:rPr sz="2000" spc="-120" dirty="0">
                <a:latin typeface="Arial"/>
                <a:cs typeface="Arial"/>
              </a:rPr>
              <a:t> </a:t>
            </a:r>
            <a:r>
              <a:rPr sz="2000" spc="-180" dirty="0">
                <a:latin typeface="Arial"/>
                <a:cs typeface="Arial"/>
              </a:rPr>
              <a:t>was</a:t>
            </a:r>
            <a:r>
              <a:rPr sz="2000" spc="-175" dirty="0">
                <a:latin typeface="Arial"/>
                <a:cs typeface="Arial"/>
              </a:rPr>
              <a:t> </a:t>
            </a:r>
            <a:r>
              <a:rPr sz="2000" spc="-110" dirty="0">
                <a:latin typeface="Arial"/>
                <a:cs typeface="Arial"/>
              </a:rPr>
              <a:t>designed,</a:t>
            </a:r>
            <a:r>
              <a:rPr sz="2000" spc="-105" dirty="0">
                <a:latin typeface="Arial"/>
                <a:cs typeface="Arial"/>
              </a:rPr>
              <a:t> </a:t>
            </a:r>
            <a:r>
              <a:rPr sz="2000" spc="-90" dirty="0">
                <a:latin typeface="Arial"/>
                <a:cs typeface="Arial"/>
              </a:rPr>
              <a:t>with </a:t>
            </a:r>
            <a:r>
              <a:rPr sz="2000" spc="-85" dirty="0">
                <a:latin typeface="Arial"/>
                <a:cs typeface="Arial"/>
              </a:rPr>
              <a:t> </a:t>
            </a:r>
            <a:r>
              <a:rPr sz="2000" spc="-130" dirty="0">
                <a:latin typeface="Arial"/>
                <a:cs typeface="Arial"/>
              </a:rPr>
              <a:t>considerations</a:t>
            </a:r>
            <a:r>
              <a:rPr sz="2000" spc="-125" dirty="0">
                <a:latin typeface="Arial"/>
                <a:cs typeface="Arial"/>
              </a:rPr>
              <a:t> </a:t>
            </a:r>
            <a:r>
              <a:rPr sz="2000" spc="-15" dirty="0">
                <a:latin typeface="Arial"/>
                <a:cs typeface="Arial"/>
              </a:rPr>
              <a:t>for</a:t>
            </a:r>
            <a:r>
              <a:rPr sz="2000" spc="-10" dirty="0">
                <a:latin typeface="Arial"/>
                <a:cs typeface="Arial"/>
              </a:rPr>
              <a:t> </a:t>
            </a:r>
            <a:r>
              <a:rPr sz="2000" spc="-125" dirty="0">
                <a:latin typeface="Arial"/>
                <a:cs typeface="Arial"/>
              </a:rPr>
              <a:t>constrained</a:t>
            </a:r>
            <a:r>
              <a:rPr sz="2000" spc="-120" dirty="0">
                <a:latin typeface="Arial"/>
                <a:cs typeface="Arial"/>
              </a:rPr>
              <a:t> </a:t>
            </a:r>
            <a:r>
              <a:rPr sz="2000" spc="-165" dirty="0">
                <a:latin typeface="Arial"/>
                <a:cs typeface="Arial"/>
              </a:rPr>
              <a:t>nodes,</a:t>
            </a:r>
            <a:r>
              <a:rPr sz="2000" spc="-160" dirty="0">
                <a:latin typeface="Arial"/>
                <a:cs typeface="Arial"/>
              </a:rPr>
              <a:t> </a:t>
            </a:r>
            <a:r>
              <a:rPr sz="2000" spc="-75" dirty="0">
                <a:latin typeface="Arial"/>
                <a:cs typeface="Arial"/>
              </a:rPr>
              <a:t>unreliable</a:t>
            </a:r>
            <a:r>
              <a:rPr sz="2000" spc="-70" dirty="0">
                <a:latin typeface="Arial"/>
                <a:cs typeface="Arial"/>
              </a:rPr>
              <a:t> </a:t>
            </a:r>
            <a:r>
              <a:rPr sz="2000" spc="-90" dirty="0">
                <a:latin typeface="Arial"/>
                <a:cs typeface="Arial"/>
              </a:rPr>
              <a:t>WAN</a:t>
            </a:r>
            <a:r>
              <a:rPr sz="2000" spc="-85" dirty="0">
                <a:latin typeface="Arial"/>
                <a:cs typeface="Arial"/>
              </a:rPr>
              <a:t> </a:t>
            </a:r>
            <a:r>
              <a:rPr sz="2000" spc="-105" dirty="0">
                <a:latin typeface="Arial"/>
                <a:cs typeface="Arial"/>
              </a:rPr>
              <a:t>backhaul </a:t>
            </a:r>
            <a:r>
              <a:rPr sz="2000" spc="-100" dirty="0">
                <a:latin typeface="Arial"/>
                <a:cs typeface="Arial"/>
              </a:rPr>
              <a:t> </a:t>
            </a:r>
            <a:r>
              <a:rPr sz="2000" spc="-170" dirty="0">
                <a:latin typeface="Arial"/>
                <a:cs typeface="Arial"/>
              </a:rPr>
              <a:t>communications,</a:t>
            </a:r>
            <a:r>
              <a:rPr sz="2000" spc="-35" dirty="0">
                <a:latin typeface="Arial"/>
                <a:cs typeface="Arial"/>
              </a:rPr>
              <a:t> </a:t>
            </a:r>
            <a:r>
              <a:rPr sz="2000" spc="-90" dirty="0">
                <a:latin typeface="Arial"/>
                <a:cs typeface="Arial"/>
              </a:rPr>
              <a:t>and</a:t>
            </a:r>
            <a:r>
              <a:rPr sz="2000" spc="-15" dirty="0">
                <a:latin typeface="Arial"/>
                <a:cs typeface="Arial"/>
              </a:rPr>
              <a:t> </a:t>
            </a:r>
            <a:r>
              <a:rPr sz="2000" spc="-75" dirty="0">
                <a:latin typeface="Arial"/>
                <a:cs typeface="Arial"/>
              </a:rPr>
              <a:t>bandwidth</a:t>
            </a:r>
            <a:r>
              <a:rPr sz="2000" spc="-35" dirty="0">
                <a:latin typeface="Arial"/>
                <a:cs typeface="Arial"/>
              </a:rPr>
              <a:t> </a:t>
            </a:r>
            <a:r>
              <a:rPr sz="2000" spc="-140" dirty="0">
                <a:latin typeface="Arial"/>
                <a:cs typeface="Arial"/>
              </a:rPr>
              <a:t>constraints</a:t>
            </a:r>
            <a:r>
              <a:rPr sz="2000" spc="-55" dirty="0">
                <a:latin typeface="Arial"/>
                <a:cs typeface="Arial"/>
              </a:rPr>
              <a:t> </a:t>
            </a:r>
            <a:r>
              <a:rPr sz="2000" spc="-90" dirty="0">
                <a:latin typeface="Arial"/>
                <a:cs typeface="Arial"/>
              </a:rPr>
              <a:t>with</a:t>
            </a:r>
            <a:r>
              <a:rPr sz="2000" spc="-10" dirty="0">
                <a:latin typeface="Arial"/>
                <a:cs typeface="Arial"/>
              </a:rPr>
              <a:t> </a:t>
            </a:r>
            <a:r>
              <a:rPr sz="2000" spc="-40" dirty="0">
                <a:latin typeface="Arial"/>
                <a:cs typeface="Arial"/>
              </a:rPr>
              <a:t>variable</a:t>
            </a:r>
            <a:r>
              <a:rPr sz="2000" spc="-50" dirty="0">
                <a:latin typeface="Arial"/>
                <a:cs typeface="Arial"/>
              </a:rPr>
              <a:t> </a:t>
            </a:r>
            <a:r>
              <a:rPr sz="2000" spc="-125" dirty="0">
                <a:latin typeface="Arial"/>
                <a:cs typeface="Arial"/>
              </a:rPr>
              <a:t>latencies.</a:t>
            </a:r>
            <a:endParaRPr sz="2000">
              <a:latin typeface="Arial"/>
              <a:cs typeface="Arial"/>
            </a:endParaRPr>
          </a:p>
          <a:p>
            <a:pPr marL="469900" lvl="1" indent="-184150" algn="just">
              <a:lnSpc>
                <a:spcPct val="100000"/>
              </a:lnSpc>
              <a:spcBef>
                <a:spcPts val="480"/>
              </a:spcBef>
              <a:buClr>
                <a:srgbClr val="93B6D2"/>
              </a:buClr>
              <a:buSzPct val="85000"/>
              <a:buChar char="•"/>
              <a:tabLst>
                <a:tab pos="470534" algn="l"/>
              </a:tabLst>
            </a:pPr>
            <a:r>
              <a:rPr sz="2000" spc="-229" dirty="0">
                <a:latin typeface="Arial"/>
                <a:cs typeface="Arial"/>
              </a:rPr>
              <a:t>These</a:t>
            </a:r>
            <a:r>
              <a:rPr sz="2000" spc="120" dirty="0">
                <a:latin typeface="Arial"/>
                <a:cs typeface="Arial"/>
              </a:rPr>
              <a:t> </a:t>
            </a:r>
            <a:r>
              <a:rPr sz="2000" spc="-100" dirty="0">
                <a:latin typeface="Arial"/>
                <a:cs typeface="Arial"/>
              </a:rPr>
              <a:t>were</a:t>
            </a:r>
            <a:r>
              <a:rPr sz="2000" spc="125" dirty="0">
                <a:latin typeface="Arial"/>
                <a:cs typeface="Arial"/>
              </a:rPr>
              <a:t> </a:t>
            </a:r>
            <a:r>
              <a:rPr sz="2000" spc="-225" dirty="0">
                <a:latin typeface="Arial"/>
                <a:cs typeface="Arial"/>
              </a:rPr>
              <a:t>some</a:t>
            </a:r>
            <a:r>
              <a:rPr sz="2000" spc="130" dirty="0">
                <a:latin typeface="Arial"/>
                <a:cs typeface="Arial"/>
              </a:rPr>
              <a:t> </a:t>
            </a:r>
            <a:r>
              <a:rPr sz="2000" spc="-5" dirty="0">
                <a:latin typeface="Arial"/>
                <a:cs typeface="Arial"/>
              </a:rPr>
              <a:t>of</a:t>
            </a:r>
            <a:r>
              <a:rPr sz="2000" spc="185" dirty="0">
                <a:latin typeface="Arial"/>
                <a:cs typeface="Arial"/>
              </a:rPr>
              <a:t> </a:t>
            </a:r>
            <a:r>
              <a:rPr sz="2000" spc="-125" dirty="0">
                <a:latin typeface="Arial"/>
                <a:cs typeface="Arial"/>
              </a:rPr>
              <a:t>the</a:t>
            </a:r>
            <a:r>
              <a:rPr sz="2000" spc="125" dirty="0">
                <a:latin typeface="Arial"/>
                <a:cs typeface="Arial"/>
              </a:rPr>
              <a:t> </a:t>
            </a:r>
            <a:r>
              <a:rPr sz="2000" spc="-95" dirty="0">
                <a:latin typeface="Arial"/>
                <a:cs typeface="Arial"/>
              </a:rPr>
              <a:t>rationales</a:t>
            </a:r>
            <a:r>
              <a:rPr sz="2000" spc="114" dirty="0">
                <a:latin typeface="Arial"/>
                <a:cs typeface="Arial"/>
              </a:rPr>
              <a:t> </a:t>
            </a:r>
            <a:r>
              <a:rPr sz="2000" spc="-15" dirty="0">
                <a:latin typeface="Arial"/>
                <a:cs typeface="Arial"/>
              </a:rPr>
              <a:t>for</a:t>
            </a:r>
            <a:r>
              <a:rPr sz="2000" spc="130" dirty="0">
                <a:latin typeface="Arial"/>
                <a:cs typeface="Arial"/>
              </a:rPr>
              <a:t> </a:t>
            </a:r>
            <a:r>
              <a:rPr sz="2000" spc="-125" dirty="0">
                <a:latin typeface="Arial"/>
                <a:cs typeface="Arial"/>
              </a:rPr>
              <a:t>the</a:t>
            </a:r>
            <a:r>
              <a:rPr sz="2000" spc="114" dirty="0">
                <a:latin typeface="Arial"/>
                <a:cs typeface="Arial"/>
              </a:rPr>
              <a:t> </a:t>
            </a:r>
            <a:r>
              <a:rPr sz="2000" spc="-130" dirty="0">
                <a:latin typeface="Arial"/>
                <a:cs typeface="Arial"/>
              </a:rPr>
              <a:t>selection</a:t>
            </a:r>
            <a:r>
              <a:rPr sz="2000" spc="120" dirty="0">
                <a:latin typeface="Arial"/>
                <a:cs typeface="Arial"/>
              </a:rPr>
              <a:t> </a:t>
            </a:r>
            <a:r>
              <a:rPr sz="2000" spc="-5" dirty="0">
                <a:latin typeface="Arial"/>
                <a:cs typeface="Arial"/>
              </a:rPr>
              <a:t>of</a:t>
            </a:r>
            <a:r>
              <a:rPr sz="2000" spc="195" dirty="0">
                <a:latin typeface="Arial"/>
                <a:cs typeface="Arial"/>
              </a:rPr>
              <a:t> </a:t>
            </a:r>
            <a:r>
              <a:rPr sz="2000" spc="-10" dirty="0">
                <a:latin typeface="Arial"/>
                <a:cs typeface="Arial"/>
              </a:rPr>
              <a:t>a</a:t>
            </a:r>
            <a:r>
              <a:rPr sz="2000" spc="110" dirty="0">
                <a:latin typeface="Arial"/>
                <a:cs typeface="Arial"/>
              </a:rPr>
              <a:t> </a:t>
            </a:r>
            <a:r>
              <a:rPr sz="2000" spc="-65" dirty="0">
                <a:latin typeface="Arial"/>
                <a:cs typeface="Arial"/>
              </a:rPr>
              <a:t>client/server</a:t>
            </a:r>
            <a:r>
              <a:rPr sz="2000" spc="140" dirty="0">
                <a:latin typeface="Arial"/>
                <a:cs typeface="Arial"/>
              </a:rPr>
              <a:t> </a:t>
            </a:r>
            <a:r>
              <a:rPr sz="2000" spc="-90" dirty="0">
                <a:latin typeface="Arial"/>
                <a:cs typeface="Arial"/>
              </a:rPr>
              <a:t>and</a:t>
            </a:r>
            <a:endParaRPr sz="2000">
              <a:latin typeface="Arial"/>
              <a:cs typeface="Arial"/>
            </a:endParaRPr>
          </a:p>
          <a:p>
            <a:pPr marL="469900" algn="just">
              <a:lnSpc>
                <a:spcPct val="100000"/>
              </a:lnSpc>
            </a:pPr>
            <a:r>
              <a:rPr sz="2000" spc="-100" dirty="0"/>
              <a:t>publish/subscribe</a:t>
            </a:r>
            <a:r>
              <a:rPr sz="2000" spc="-35" dirty="0"/>
              <a:t> </a:t>
            </a:r>
            <a:r>
              <a:rPr sz="2000" spc="-85" dirty="0"/>
              <a:t>framework</a:t>
            </a:r>
            <a:r>
              <a:rPr sz="2000" spc="-50" dirty="0"/>
              <a:t> </a:t>
            </a:r>
            <a:r>
              <a:rPr sz="2000" spc="-95" dirty="0"/>
              <a:t>based</a:t>
            </a:r>
            <a:r>
              <a:rPr sz="2000" spc="-25" dirty="0"/>
              <a:t> </a:t>
            </a:r>
            <a:r>
              <a:rPr sz="2000" spc="-170" dirty="0"/>
              <a:t>on</a:t>
            </a:r>
            <a:r>
              <a:rPr sz="2000" spc="-15" dirty="0"/>
              <a:t> </a:t>
            </a:r>
            <a:r>
              <a:rPr sz="2000" spc="-120" dirty="0"/>
              <a:t>the</a:t>
            </a:r>
            <a:r>
              <a:rPr sz="2000" spc="-10" dirty="0"/>
              <a:t> </a:t>
            </a:r>
            <a:r>
              <a:rPr sz="2000" spc="-165" dirty="0"/>
              <a:t>TCP/IP</a:t>
            </a:r>
            <a:r>
              <a:rPr sz="2000" spc="-25" dirty="0"/>
              <a:t> </a:t>
            </a:r>
            <a:r>
              <a:rPr sz="2000" spc="-105" dirty="0"/>
              <a:t>architecture,</a:t>
            </a:r>
            <a:endParaRPr sz="2000"/>
          </a:p>
        </p:txBody>
      </p:sp>
      <p:sp>
        <p:nvSpPr>
          <p:cNvPr id="4" name="object 4"/>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117</a:t>
            </a:r>
            <a:endParaRPr sz="1400">
              <a:latin typeface="Arial"/>
              <a:cs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380" dirty="0"/>
              <a:t>MQTT</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118</a:t>
            </a:r>
            <a:endParaRPr sz="1400">
              <a:latin typeface="Arial"/>
              <a:cs typeface="Arial"/>
            </a:endParaRPr>
          </a:p>
        </p:txBody>
      </p:sp>
      <p:pic>
        <p:nvPicPr>
          <p:cNvPr id="4" name="object 4"/>
          <p:cNvPicPr/>
          <p:nvPr/>
        </p:nvPicPr>
        <p:blipFill>
          <a:blip r:embed="rId2" cstate="print"/>
          <a:stretch>
            <a:fillRect/>
          </a:stretch>
        </p:blipFill>
        <p:spPr>
          <a:xfrm>
            <a:off x="524175" y="2016251"/>
            <a:ext cx="8162624" cy="40446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0"/>
            <a:ext cx="7255509" cy="1010533"/>
          </a:xfrm>
          <a:prstGeom prst="rect">
            <a:avLst/>
          </a:prstGeom>
        </p:spPr>
        <p:txBody>
          <a:bodyPr vert="horz" wrap="square" lIns="0" tIns="12700" rIns="0" bIns="0" rtlCol="0">
            <a:spAutoFit/>
          </a:bodyPr>
          <a:lstStyle/>
          <a:p>
            <a:pPr marL="12700">
              <a:spcBef>
                <a:spcPts val="100"/>
              </a:spcBef>
            </a:pPr>
            <a:r>
              <a:rPr lang="en-US" spc="-165" dirty="0" smtClean="0">
                <a:latin typeface="+mj-lt"/>
              </a:rPr>
              <a:t>The Business Case for IP</a:t>
            </a:r>
          </a:p>
          <a:p>
            <a:pPr marL="12700">
              <a:lnSpc>
                <a:spcPct val="100000"/>
              </a:lnSpc>
              <a:spcBef>
                <a:spcPts val="100"/>
              </a:spcBef>
            </a:pPr>
            <a:r>
              <a:rPr lang="en-US" sz="2800" spc="-165" dirty="0" smtClean="0">
                <a:latin typeface="+mj-lt"/>
              </a:rPr>
              <a:t>The Key Advantages of Internet Protocol</a:t>
            </a:r>
            <a:endParaRPr lang="en-US" sz="2800" spc="-165" dirty="0">
              <a:latin typeface="+mj-lt"/>
            </a:endParaRPr>
          </a:p>
        </p:txBody>
      </p:sp>
      <p:sp>
        <p:nvSpPr>
          <p:cNvPr id="3" name="object 3"/>
          <p:cNvSpPr txBox="1"/>
          <p:nvPr/>
        </p:nvSpPr>
        <p:spPr>
          <a:xfrm>
            <a:off x="535940" y="1541422"/>
            <a:ext cx="8072755" cy="4432300"/>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sz="2400" b="1" spc="-114" dirty="0">
                <a:latin typeface="Arial"/>
                <a:cs typeface="Arial"/>
              </a:rPr>
              <a:t>Man</a:t>
            </a:r>
            <a:r>
              <a:rPr sz="2400" b="1" spc="-45" dirty="0">
                <a:latin typeface="Arial"/>
                <a:cs typeface="Arial"/>
              </a:rPr>
              <a:t>a</a:t>
            </a:r>
            <a:r>
              <a:rPr sz="2400" b="1" spc="-155" dirty="0">
                <a:latin typeface="Arial"/>
                <a:cs typeface="Arial"/>
              </a:rPr>
              <a:t>ge</a:t>
            </a:r>
            <a:r>
              <a:rPr sz="2400" b="1" spc="-145" dirty="0">
                <a:latin typeface="Arial"/>
                <a:cs typeface="Arial"/>
              </a:rPr>
              <a:t>able</a:t>
            </a:r>
            <a:r>
              <a:rPr sz="2400" b="1" spc="-40" dirty="0">
                <a:latin typeface="Arial"/>
                <a:cs typeface="Arial"/>
              </a:rPr>
              <a:t> </a:t>
            </a:r>
            <a:r>
              <a:rPr sz="2400" b="1" spc="-155" dirty="0">
                <a:latin typeface="Arial"/>
                <a:cs typeface="Arial"/>
              </a:rPr>
              <a:t>and</a:t>
            </a:r>
            <a:r>
              <a:rPr sz="2400" b="1" spc="-45" dirty="0">
                <a:latin typeface="Arial"/>
                <a:cs typeface="Arial"/>
              </a:rPr>
              <a:t> </a:t>
            </a:r>
            <a:r>
              <a:rPr sz="2400" b="1" spc="-130" dirty="0">
                <a:latin typeface="Arial"/>
                <a:cs typeface="Arial"/>
              </a:rPr>
              <a:t>hi</a:t>
            </a:r>
            <a:r>
              <a:rPr sz="2400" b="1" spc="-175" dirty="0">
                <a:latin typeface="Arial"/>
                <a:cs typeface="Arial"/>
              </a:rPr>
              <a:t>g</a:t>
            </a:r>
            <a:r>
              <a:rPr sz="2400" b="1" spc="-100" dirty="0">
                <a:latin typeface="Arial"/>
                <a:cs typeface="Arial"/>
              </a:rPr>
              <a:t>hly</a:t>
            </a:r>
            <a:r>
              <a:rPr sz="2400" b="1" spc="-15" dirty="0">
                <a:latin typeface="Arial"/>
                <a:cs typeface="Arial"/>
              </a:rPr>
              <a:t> </a:t>
            </a:r>
            <a:r>
              <a:rPr sz="2400" b="1" spc="-265" dirty="0">
                <a:latin typeface="Arial"/>
                <a:cs typeface="Arial"/>
              </a:rPr>
              <a:t>secu</a:t>
            </a:r>
            <a:r>
              <a:rPr sz="2400" b="1" spc="-140" dirty="0">
                <a:latin typeface="Arial"/>
                <a:cs typeface="Arial"/>
              </a:rPr>
              <a:t>r</a:t>
            </a:r>
            <a:r>
              <a:rPr sz="2400" b="1" spc="-190" dirty="0">
                <a:latin typeface="Arial"/>
                <a:cs typeface="Arial"/>
              </a:rPr>
              <a:t>e</a:t>
            </a:r>
            <a:r>
              <a:rPr sz="2400" b="1" spc="-180" dirty="0">
                <a:latin typeface="Arial"/>
                <a:cs typeface="Arial"/>
              </a:rPr>
              <a:t>:</a:t>
            </a:r>
            <a:endParaRPr sz="2400" dirty="0">
              <a:latin typeface="Arial"/>
              <a:cs typeface="Arial"/>
            </a:endParaRPr>
          </a:p>
          <a:p>
            <a:pPr marL="469900" marR="5080" lvl="1" indent="-183515" algn="just">
              <a:spcBef>
                <a:spcPts val="500"/>
              </a:spcBef>
              <a:buClr>
                <a:srgbClr val="93B6D2"/>
              </a:buClr>
              <a:buSzPct val="85000"/>
              <a:buChar char="•"/>
              <a:tabLst>
                <a:tab pos="470534" algn="l"/>
              </a:tabLst>
            </a:pPr>
            <a:r>
              <a:rPr sz="2000" spc="-85" dirty="0">
                <a:latin typeface="+mj-lt"/>
                <a:cs typeface="Arial"/>
              </a:rPr>
              <a:t>Communications infrastructure </a:t>
            </a:r>
            <a:r>
              <a:rPr sz="2000" spc="-85" dirty="0" smtClean="0">
                <a:latin typeface="+mj-lt"/>
                <a:cs typeface="Arial"/>
              </a:rPr>
              <a:t>require </a:t>
            </a:r>
            <a:r>
              <a:rPr sz="2000" spc="-85" dirty="0">
                <a:latin typeface="+mj-lt"/>
                <a:cs typeface="Arial"/>
              </a:rPr>
              <a:t>appropriate management and </a:t>
            </a:r>
            <a:r>
              <a:rPr sz="2000" spc="-85" dirty="0" smtClean="0">
                <a:latin typeface="+mj-lt"/>
                <a:cs typeface="Arial"/>
              </a:rPr>
              <a:t>security </a:t>
            </a:r>
            <a:r>
              <a:rPr sz="2000" spc="-85" dirty="0">
                <a:latin typeface="+mj-lt"/>
                <a:cs typeface="Arial"/>
              </a:rPr>
              <a:t>capabilities for proper operations.</a:t>
            </a:r>
          </a:p>
          <a:p>
            <a:pPr marL="469900" marR="5715" lvl="1" indent="-183515" algn="just">
              <a:spcBef>
                <a:spcPts val="480"/>
              </a:spcBef>
              <a:buClr>
                <a:srgbClr val="93B6D2"/>
              </a:buClr>
              <a:buSzPct val="85000"/>
              <a:buChar char="•"/>
              <a:tabLst>
                <a:tab pos="470534" algn="l"/>
              </a:tabLst>
            </a:pPr>
            <a:r>
              <a:rPr sz="2000" spc="-85" dirty="0">
                <a:latin typeface="+mj-lt"/>
                <a:cs typeface="Arial"/>
              </a:rPr>
              <a:t>One of the benefits that comes from 30 years of operational IP networks is  the well understood network management and security protocols,  mechanisms, and toolsets that are widely available.</a:t>
            </a:r>
          </a:p>
          <a:p>
            <a:pPr marL="469900" marR="5080" lvl="1" indent="-183515" algn="just">
              <a:spcBef>
                <a:spcPts val="480"/>
              </a:spcBef>
              <a:buClr>
                <a:srgbClr val="93B6D2"/>
              </a:buClr>
              <a:buSzPct val="85000"/>
              <a:buChar char="•"/>
              <a:tabLst>
                <a:tab pos="470534" algn="l"/>
              </a:tabLst>
            </a:pPr>
            <a:r>
              <a:rPr sz="2000" spc="-85" dirty="0" smtClean="0">
                <a:latin typeface="+mj-lt"/>
                <a:cs typeface="Arial"/>
              </a:rPr>
              <a:t>Adopting</a:t>
            </a:r>
            <a:r>
              <a:rPr lang="en-US" sz="2000" spc="-85" dirty="0" smtClean="0">
                <a:latin typeface="+mj-lt"/>
                <a:cs typeface="Arial"/>
              </a:rPr>
              <a:t> </a:t>
            </a:r>
            <a:r>
              <a:rPr sz="2000" spc="-85" dirty="0" smtClean="0">
                <a:latin typeface="+mj-lt"/>
                <a:cs typeface="Arial"/>
              </a:rPr>
              <a:t>IP </a:t>
            </a:r>
            <a:r>
              <a:rPr sz="2000" spc="-85" dirty="0">
                <a:latin typeface="+mj-lt"/>
                <a:cs typeface="Arial"/>
              </a:rPr>
              <a:t>network management also brings an operational business  application to OT. Well-known network and security management tools are  easily leveraged with an IP network layer.</a:t>
            </a:r>
          </a:p>
          <a:p>
            <a:pPr marL="469900" lvl="1" indent="-184150" algn="just">
              <a:spcBef>
                <a:spcPts val="480"/>
              </a:spcBef>
              <a:buClr>
                <a:srgbClr val="93B6D2"/>
              </a:buClr>
              <a:buSzPct val="85000"/>
              <a:buChar char="•"/>
              <a:tabLst>
                <a:tab pos="470534" algn="l"/>
              </a:tabLst>
            </a:pPr>
            <a:r>
              <a:rPr sz="2000" spc="-85" dirty="0">
                <a:latin typeface="+mj-lt"/>
                <a:cs typeface="Arial"/>
              </a:rPr>
              <a:t>However, you should be aware that despite the secure nature of IP, </a:t>
            </a:r>
            <a:r>
              <a:rPr sz="2000" spc="-85" dirty="0" smtClean="0">
                <a:latin typeface="+mj-lt"/>
                <a:cs typeface="Arial"/>
              </a:rPr>
              <a:t>real</a:t>
            </a:r>
            <a:r>
              <a:rPr lang="en-US" sz="2000" spc="-85" dirty="0" smtClean="0">
                <a:latin typeface="+mj-lt"/>
                <a:cs typeface="Arial"/>
              </a:rPr>
              <a:t>  </a:t>
            </a:r>
            <a:r>
              <a:rPr sz="2000" spc="-85" dirty="0" smtClean="0">
                <a:latin typeface="+mj-lt"/>
                <a:cs typeface="Arial"/>
              </a:rPr>
              <a:t>challenges </a:t>
            </a:r>
            <a:r>
              <a:rPr sz="2000" spc="-85" dirty="0">
                <a:latin typeface="+mj-lt"/>
                <a:cs typeface="Arial"/>
              </a:rPr>
              <a:t>exist in this area.</a:t>
            </a:r>
          </a:p>
          <a:p>
            <a:pPr marL="469900" marR="5080" lvl="1" indent="-183515" algn="just">
              <a:spcBef>
                <a:spcPts val="484"/>
              </a:spcBef>
              <a:buClr>
                <a:srgbClr val="93B6D2"/>
              </a:buClr>
              <a:buSzPct val="85000"/>
              <a:buChar char="•"/>
              <a:tabLst>
                <a:tab pos="470534" algn="l"/>
              </a:tabLst>
            </a:pPr>
            <a:r>
              <a:rPr sz="2000" spc="-85" dirty="0">
                <a:latin typeface="+mj-lt"/>
                <a:cs typeface="Arial"/>
              </a:rPr>
              <a:t>Specifically, the industry is challenged in securing constrained nodes,  handling legacy OT protocols, and scaling operations.</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12</a:t>
            </a:r>
            <a:endParaRPr sz="1400">
              <a:latin typeface="Arial"/>
              <a:cs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380" dirty="0"/>
              <a:t>MQTT</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119</a:t>
            </a:r>
            <a:endParaRPr sz="1400">
              <a:latin typeface="Arial"/>
              <a:cs typeface="Arial"/>
            </a:endParaRPr>
          </a:p>
        </p:txBody>
      </p:sp>
      <p:sp>
        <p:nvSpPr>
          <p:cNvPr id="4" name="object 4"/>
          <p:cNvSpPr txBox="1">
            <a:spLocks noGrp="1"/>
          </p:cNvSpPr>
          <p:nvPr>
            <p:ph type="body" idx="1"/>
          </p:nvPr>
        </p:nvSpPr>
        <p:spPr>
          <a:prstGeom prst="rect">
            <a:avLst/>
          </a:prstGeom>
        </p:spPr>
        <p:txBody>
          <a:bodyPr vert="horz" wrap="square" lIns="0" tIns="86232" rIns="0" bIns="0" rtlCol="0">
            <a:spAutoFit/>
          </a:bodyPr>
          <a:lstStyle/>
          <a:p>
            <a:pPr marL="194945" marR="5715" indent="-182880" algn="just">
              <a:lnSpc>
                <a:spcPct val="100000"/>
              </a:lnSpc>
              <a:spcBef>
                <a:spcPts val="100"/>
              </a:spcBef>
              <a:buClr>
                <a:srgbClr val="93B6D2"/>
              </a:buClr>
              <a:buSzPct val="85416"/>
              <a:buChar char="•"/>
              <a:tabLst>
                <a:tab pos="195580" algn="l"/>
              </a:tabLst>
            </a:pPr>
            <a:r>
              <a:rPr spc="-220" dirty="0"/>
              <a:t>An </a:t>
            </a:r>
            <a:r>
              <a:rPr spc="-260" dirty="0"/>
              <a:t>MQTT </a:t>
            </a:r>
            <a:r>
              <a:rPr spc="-125" dirty="0"/>
              <a:t>client </a:t>
            </a:r>
            <a:r>
              <a:rPr spc="-195" dirty="0"/>
              <a:t>can </a:t>
            </a:r>
            <a:r>
              <a:rPr spc="-100" dirty="0"/>
              <a:t>act </a:t>
            </a:r>
            <a:r>
              <a:rPr spc="-210" dirty="0"/>
              <a:t>as </a:t>
            </a:r>
            <a:r>
              <a:rPr spc="-15" dirty="0"/>
              <a:t>a </a:t>
            </a:r>
            <a:r>
              <a:rPr spc="-130" dirty="0"/>
              <a:t>publisher </a:t>
            </a:r>
            <a:r>
              <a:rPr spc="-80" dirty="0"/>
              <a:t>to </a:t>
            </a:r>
            <a:r>
              <a:rPr spc="-210" dirty="0"/>
              <a:t>send </a:t>
            </a:r>
            <a:r>
              <a:rPr spc="-15" dirty="0"/>
              <a:t>data </a:t>
            </a:r>
            <a:r>
              <a:rPr spc="-95" dirty="0"/>
              <a:t>(or </a:t>
            </a:r>
            <a:r>
              <a:rPr spc="-170" dirty="0"/>
              <a:t>resource </a:t>
            </a:r>
            <a:r>
              <a:rPr spc="-165" dirty="0"/>
              <a:t> </a:t>
            </a:r>
            <a:r>
              <a:rPr spc="-110" dirty="0"/>
              <a:t>information)</a:t>
            </a:r>
            <a:r>
              <a:rPr spc="-105" dirty="0"/>
              <a:t> </a:t>
            </a:r>
            <a:r>
              <a:rPr spc="-80" dirty="0"/>
              <a:t>to</a:t>
            </a:r>
            <a:r>
              <a:rPr spc="-75" dirty="0"/>
              <a:t> </a:t>
            </a:r>
            <a:r>
              <a:rPr spc="-150" dirty="0"/>
              <a:t>an</a:t>
            </a:r>
            <a:r>
              <a:rPr spc="-145" dirty="0"/>
              <a:t> </a:t>
            </a:r>
            <a:r>
              <a:rPr spc="-260" dirty="0"/>
              <a:t>MQTT</a:t>
            </a:r>
            <a:r>
              <a:rPr spc="-254" dirty="0"/>
              <a:t> </a:t>
            </a:r>
            <a:r>
              <a:rPr spc="-135" dirty="0"/>
              <a:t>server</a:t>
            </a:r>
            <a:r>
              <a:rPr spc="-130" dirty="0"/>
              <a:t> </a:t>
            </a:r>
            <a:r>
              <a:rPr spc="-105" dirty="0"/>
              <a:t>acting</a:t>
            </a:r>
            <a:r>
              <a:rPr spc="-100" dirty="0"/>
              <a:t> </a:t>
            </a:r>
            <a:r>
              <a:rPr spc="-210" dirty="0"/>
              <a:t>as</a:t>
            </a:r>
            <a:r>
              <a:rPr spc="-204" dirty="0"/>
              <a:t> </a:t>
            </a:r>
            <a:r>
              <a:rPr spc="-150" dirty="0"/>
              <a:t>an</a:t>
            </a:r>
            <a:r>
              <a:rPr spc="-145" dirty="0"/>
              <a:t> </a:t>
            </a:r>
            <a:r>
              <a:rPr spc="-260" dirty="0"/>
              <a:t>MQTT</a:t>
            </a:r>
            <a:r>
              <a:rPr spc="-254" dirty="0"/>
              <a:t> </a:t>
            </a:r>
            <a:r>
              <a:rPr spc="-225" dirty="0"/>
              <a:t>message </a:t>
            </a:r>
            <a:r>
              <a:rPr spc="-220" dirty="0"/>
              <a:t> </a:t>
            </a:r>
            <a:r>
              <a:rPr spc="-120" dirty="0"/>
              <a:t>broker.</a:t>
            </a:r>
          </a:p>
          <a:p>
            <a:pPr marL="469900" marR="5080" lvl="1" indent="-183515" algn="just">
              <a:lnSpc>
                <a:spcPct val="100000"/>
              </a:lnSpc>
              <a:spcBef>
                <a:spcPts val="500"/>
              </a:spcBef>
              <a:buClr>
                <a:srgbClr val="93B6D2"/>
              </a:buClr>
              <a:buSzPct val="85000"/>
              <a:buChar char="•"/>
              <a:tabLst>
                <a:tab pos="470534" algn="l"/>
              </a:tabLst>
            </a:pPr>
            <a:r>
              <a:rPr sz="2000" spc="-180" dirty="0">
                <a:latin typeface="Arial"/>
                <a:cs typeface="Arial"/>
              </a:rPr>
              <a:t>In</a:t>
            </a:r>
            <a:r>
              <a:rPr sz="2000" spc="-175" dirty="0">
                <a:latin typeface="Arial"/>
                <a:cs typeface="Arial"/>
              </a:rPr>
              <a:t> </a:t>
            </a:r>
            <a:r>
              <a:rPr sz="2000" spc="-125" dirty="0">
                <a:latin typeface="Arial"/>
                <a:cs typeface="Arial"/>
              </a:rPr>
              <a:t>Figure</a:t>
            </a:r>
            <a:r>
              <a:rPr sz="2000" spc="-120" dirty="0">
                <a:latin typeface="Arial"/>
                <a:cs typeface="Arial"/>
              </a:rPr>
              <a:t> </a:t>
            </a:r>
            <a:r>
              <a:rPr sz="2000" spc="-130" dirty="0">
                <a:latin typeface="Arial"/>
                <a:cs typeface="Arial"/>
              </a:rPr>
              <a:t>the</a:t>
            </a:r>
            <a:r>
              <a:rPr sz="2000" spc="-125" dirty="0">
                <a:latin typeface="Arial"/>
                <a:cs typeface="Arial"/>
              </a:rPr>
              <a:t> </a:t>
            </a:r>
            <a:r>
              <a:rPr sz="2000" spc="-215" dirty="0">
                <a:latin typeface="Arial"/>
                <a:cs typeface="Arial"/>
              </a:rPr>
              <a:t>MQTT</a:t>
            </a:r>
            <a:r>
              <a:rPr sz="2000" spc="-210" dirty="0">
                <a:latin typeface="Arial"/>
                <a:cs typeface="Arial"/>
              </a:rPr>
              <a:t> </a:t>
            </a:r>
            <a:r>
              <a:rPr sz="2000" spc="-105" dirty="0">
                <a:latin typeface="Arial"/>
                <a:cs typeface="Arial"/>
              </a:rPr>
              <a:t>client</a:t>
            </a:r>
            <a:r>
              <a:rPr sz="2000" spc="-100" dirty="0">
                <a:latin typeface="Arial"/>
                <a:cs typeface="Arial"/>
              </a:rPr>
              <a:t> </a:t>
            </a:r>
            <a:r>
              <a:rPr sz="2000" spc="-180" dirty="0">
                <a:latin typeface="Arial"/>
                <a:cs typeface="Arial"/>
              </a:rPr>
              <a:t>on</a:t>
            </a:r>
            <a:r>
              <a:rPr sz="2000" spc="-175" dirty="0">
                <a:latin typeface="Arial"/>
                <a:cs typeface="Arial"/>
              </a:rPr>
              <a:t> </a:t>
            </a:r>
            <a:r>
              <a:rPr sz="2000" spc="-130" dirty="0">
                <a:latin typeface="Arial"/>
                <a:cs typeface="Arial"/>
              </a:rPr>
              <a:t>the</a:t>
            </a:r>
            <a:r>
              <a:rPr sz="2000" spc="-125" dirty="0">
                <a:latin typeface="Arial"/>
                <a:cs typeface="Arial"/>
              </a:rPr>
              <a:t> </a:t>
            </a:r>
            <a:r>
              <a:rPr sz="2000" spc="-10" dirty="0">
                <a:latin typeface="Arial"/>
                <a:cs typeface="Arial"/>
              </a:rPr>
              <a:t>left </a:t>
            </a:r>
            <a:r>
              <a:rPr sz="2000" spc="-120" dirty="0">
                <a:latin typeface="Arial"/>
                <a:cs typeface="Arial"/>
              </a:rPr>
              <a:t>side</a:t>
            </a:r>
            <a:r>
              <a:rPr sz="2000" spc="-114" dirty="0">
                <a:latin typeface="Arial"/>
                <a:cs typeface="Arial"/>
              </a:rPr>
              <a:t> </a:t>
            </a:r>
            <a:r>
              <a:rPr sz="2000" spc="-175" dirty="0">
                <a:latin typeface="Arial"/>
                <a:cs typeface="Arial"/>
              </a:rPr>
              <a:t>is</a:t>
            </a:r>
            <a:r>
              <a:rPr sz="2000" spc="-170" dirty="0">
                <a:latin typeface="Arial"/>
                <a:cs typeface="Arial"/>
              </a:rPr>
              <a:t> </a:t>
            </a:r>
            <a:r>
              <a:rPr sz="2000" spc="-10" dirty="0">
                <a:latin typeface="Arial"/>
                <a:cs typeface="Arial"/>
              </a:rPr>
              <a:t>a </a:t>
            </a:r>
            <a:r>
              <a:rPr sz="2000" spc="-95" dirty="0">
                <a:latin typeface="Arial"/>
                <a:cs typeface="Arial"/>
              </a:rPr>
              <a:t>temperature</a:t>
            </a:r>
            <a:r>
              <a:rPr sz="2000" spc="365" dirty="0">
                <a:latin typeface="Arial"/>
                <a:cs typeface="Arial"/>
              </a:rPr>
              <a:t> </a:t>
            </a:r>
            <a:r>
              <a:rPr sz="2000" spc="-204" dirty="0">
                <a:latin typeface="Arial"/>
                <a:cs typeface="Arial"/>
              </a:rPr>
              <a:t>(Temp)</a:t>
            </a:r>
            <a:r>
              <a:rPr sz="2000" spc="145" dirty="0">
                <a:latin typeface="Arial"/>
                <a:cs typeface="Arial"/>
              </a:rPr>
              <a:t> </a:t>
            </a:r>
            <a:r>
              <a:rPr sz="2000" spc="-90" dirty="0">
                <a:latin typeface="Arial"/>
                <a:cs typeface="Arial"/>
              </a:rPr>
              <a:t>and </a:t>
            </a:r>
            <a:r>
              <a:rPr sz="2000" spc="-85" dirty="0">
                <a:latin typeface="Arial"/>
                <a:cs typeface="Arial"/>
              </a:rPr>
              <a:t> </a:t>
            </a:r>
            <a:r>
              <a:rPr sz="2000" spc="-55" dirty="0">
                <a:latin typeface="Arial"/>
                <a:cs typeface="Arial"/>
              </a:rPr>
              <a:t>relative</a:t>
            </a:r>
            <a:r>
              <a:rPr sz="2000" spc="-35" dirty="0">
                <a:latin typeface="Arial"/>
                <a:cs typeface="Arial"/>
              </a:rPr>
              <a:t> </a:t>
            </a:r>
            <a:r>
              <a:rPr sz="2000" spc="-110" dirty="0">
                <a:latin typeface="Arial"/>
                <a:cs typeface="Arial"/>
              </a:rPr>
              <a:t>humidity</a:t>
            </a:r>
            <a:r>
              <a:rPr sz="2000" spc="-25" dirty="0">
                <a:latin typeface="Arial"/>
                <a:cs typeface="Arial"/>
              </a:rPr>
              <a:t> </a:t>
            </a:r>
            <a:r>
              <a:rPr sz="2000" spc="-235" dirty="0">
                <a:latin typeface="Arial"/>
                <a:cs typeface="Arial"/>
              </a:rPr>
              <a:t>(RH)</a:t>
            </a:r>
            <a:r>
              <a:rPr sz="2000" spc="-25" dirty="0">
                <a:latin typeface="Arial"/>
                <a:cs typeface="Arial"/>
              </a:rPr>
              <a:t> </a:t>
            </a:r>
            <a:r>
              <a:rPr sz="2000" spc="-185" dirty="0">
                <a:latin typeface="Arial"/>
                <a:cs typeface="Arial"/>
              </a:rPr>
              <a:t>sensor</a:t>
            </a:r>
            <a:r>
              <a:rPr sz="2000" spc="-40" dirty="0">
                <a:latin typeface="Arial"/>
                <a:cs typeface="Arial"/>
              </a:rPr>
              <a:t> </a:t>
            </a:r>
            <a:r>
              <a:rPr sz="2000" spc="-70" dirty="0">
                <a:latin typeface="Arial"/>
                <a:cs typeface="Arial"/>
              </a:rPr>
              <a:t>that</a:t>
            </a:r>
            <a:r>
              <a:rPr sz="2000" spc="-20" dirty="0">
                <a:latin typeface="Arial"/>
                <a:cs typeface="Arial"/>
              </a:rPr>
              <a:t> </a:t>
            </a:r>
            <a:r>
              <a:rPr sz="2000" spc="-145" dirty="0">
                <a:latin typeface="Arial"/>
                <a:cs typeface="Arial"/>
              </a:rPr>
              <a:t>publishes</a:t>
            </a:r>
            <a:r>
              <a:rPr sz="2000" spc="-45" dirty="0">
                <a:latin typeface="Arial"/>
                <a:cs typeface="Arial"/>
              </a:rPr>
              <a:t> </a:t>
            </a:r>
            <a:r>
              <a:rPr sz="2000" spc="-125" dirty="0">
                <a:latin typeface="Arial"/>
                <a:cs typeface="Arial"/>
              </a:rPr>
              <a:t>its</a:t>
            </a:r>
            <a:r>
              <a:rPr sz="2000" spc="-20" dirty="0">
                <a:latin typeface="Arial"/>
                <a:cs typeface="Arial"/>
              </a:rPr>
              <a:t> </a:t>
            </a:r>
            <a:r>
              <a:rPr sz="2000" spc="-170" dirty="0">
                <a:latin typeface="Arial"/>
                <a:cs typeface="Arial"/>
              </a:rPr>
              <a:t>Temp/RH</a:t>
            </a:r>
            <a:r>
              <a:rPr sz="2000" spc="-25" dirty="0">
                <a:latin typeface="Arial"/>
                <a:cs typeface="Arial"/>
              </a:rPr>
              <a:t> </a:t>
            </a:r>
            <a:r>
              <a:rPr sz="2000" spc="-35" dirty="0">
                <a:latin typeface="Arial"/>
                <a:cs typeface="Arial"/>
              </a:rPr>
              <a:t>data.</a:t>
            </a:r>
            <a:endParaRPr sz="2000">
              <a:latin typeface="Arial"/>
              <a:cs typeface="Arial"/>
            </a:endParaRPr>
          </a:p>
          <a:p>
            <a:pPr marL="744220" lvl="2" indent="-183515" algn="just">
              <a:lnSpc>
                <a:spcPct val="100000"/>
              </a:lnSpc>
              <a:spcBef>
                <a:spcPts val="450"/>
              </a:spcBef>
              <a:buClr>
                <a:srgbClr val="93B6D2"/>
              </a:buClr>
              <a:buSzPct val="88888"/>
              <a:buChar char="•"/>
              <a:tabLst>
                <a:tab pos="744855" algn="l"/>
              </a:tabLst>
            </a:pPr>
            <a:r>
              <a:rPr sz="1800" spc="-210" dirty="0">
                <a:latin typeface="Arial"/>
                <a:cs typeface="Arial"/>
              </a:rPr>
              <a:t>The</a:t>
            </a:r>
            <a:r>
              <a:rPr sz="1800" spc="5" dirty="0">
                <a:latin typeface="Arial"/>
                <a:cs typeface="Arial"/>
              </a:rPr>
              <a:t> </a:t>
            </a:r>
            <a:r>
              <a:rPr sz="1800" spc="-195" dirty="0">
                <a:latin typeface="Arial"/>
                <a:cs typeface="Arial"/>
              </a:rPr>
              <a:t>MQTT</a:t>
            </a:r>
            <a:r>
              <a:rPr sz="1800" spc="15" dirty="0">
                <a:latin typeface="Arial"/>
                <a:cs typeface="Arial"/>
              </a:rPr>
              <a:t> </a:t>
            </a:r>
            <a:r>
              <a:rPr sz="1800" spc="-100" dirty="0">
                <a:latin typeface="Arial"/>
                <a:cs typeface="Arial"/>
              </a:rPr>
              <a:t>server</a:t>
            </a:r>
            <a:r>
              <a:rPr sz="1800" dirty="0">
                <a:latin typeface="Arial"/>
                <a:cs typeface="Arial"/>
              </a:rPr>
              <a:t> </a:t>
            </a:r>
            <a:r>
              <a:rPr sz="1800" spc="-70" dirty="0">
                <a:latin typeface="Arial"/>
                <a:cs typeface="Arial"/>
              </a:rPr>
              <a:t>(or</a:t>
            </a:r>
            <a:r>
              <a:rPr sz="1800" spc="15" dirty="0">
                <a:latin typeface="Arial"/>
                <a:cs typeface="Arial"/>
              </a:rPr>
              <a:t> </a:t>
            </a:r>
            <a:r>
              <a:rPr sz="1800" spc="-165" dirty="0">
                <a:latin typeface="Arial"/>
                <a:cs typeface="Arial"/>
              </a:rPr>
              <a:t>message</a:t>
            </a:r>
            <a:r>
              <a:rPr sz="1800" spc="10" dirty="0">
                <a:latin typeface="Arial"/>
                <a:cs typeface="Arial"/>
              </a:rPr>
              <a:t> </a:t>
            </a:r>
            <a:r>
              <a:rPr sz="1800" spc="-75" dirty="0">
                <a:latin typeface="Arial"/>
                <a:cs typeface="Arial"/>
              </a:rPr>
              <a:t>broker)</a:t>
            </a:r>
            <a:r>
              <a:rPr sz="1800" spc="10" dirty="0">
                <a:latin typeface="Arial"/>
                <a:cs typeface="Arial"/>
              </a:rPr>
              <a:t> </a:t>
            </a:r>
            <a:r>
              <a:rPr sz="1800" spc="-130" dirty="0">
                <a:latin typeface="Arial"/>
                <a:cs typeface="Arial"/>
              </a:rPr>
              <a:t>accepts</a:t>
            </a:r>
            <a:r>
              <a:rPr sz="1800" spc="15" dirty="0">
                <a:latin typeface="Arial"/>
                <a:cs typeface="Arial"/>
              </a:rPr>
              <a:t> </a:t>
            </a:r>
            <a:r>
              <a:rPr sz="1800" spc="-110" dirty="0">
                <a:latin typeface="Arial"/>
                <a:cs typeface="Arial"/>
              </a:rPr>
              <a:t>the</a:t>
            </a:r>
            <a:r>
              <a:rPr sz="1800" spc="15" dirty="0">
                <a:latin typeface="Arial"/>
                <a:cs typeface="Arial"/>
              </a:rPr>
              <a:t> </a:t>
            </a:r>
            <a:r>
              <a:rPr sz="1800" spc="-95" dirty="0">
                <a:latin typeface="Arial"/>
                <a:cs typeface="Arial"/>
              </a:rPr>
              <a:t>network</a:t>
            </a:r>
            <a:r>
              <a:rPr sz="1800" spc="15" dirty="0">
                <a:latin typeface="Arial"/>
                <a:cs typeface="Arial"/>
              </a:rPr>
              <a:t> </a:t>
            </a:r>
            <a:r>
              <a:rPr sz="1800" spc="-145" dirty="0">
                <a:latin typeface="Arial"/>
                <a:cs typeface="Arial"/>
              </a:rPr>
              <a:t>connection</a:t>
            </a:r>
            <a:r>
              <a:rPr sz="1800" spc="10" dirty="0">
                <a:latin typeface="Arial"/>
                <a:cs typeface="Arial"/>
              </a:rPr>
              <a:t> </a:t>
            </a:r>
            <a:r>
              <a:rPr sz="1800" spc="-70" dirty="0">
                <a:latin typeface="Arial"/>
                <a:cs typeface="Arial"/>
              </a:rPr>
              <a:t>along</a:t>
            </a:r>
            <a:r>
              <a:rPr sz="1800" spc="15" dirty="0">
                <a:latin typeface="Arial"/>
                <a:cs typeface="Arial"/>
              </a:rPr>
              <a:t> </a:t>
            </a:r>
            <a:r>
              <a:rPr sz="1800" spc="-85" dirty="0">
                <a:latin typeface="Arial"/>
                <a:cs typeface="Arial"/>
              </a:rPr>
              <a:t>with</a:t>
            </a:r>
            <a:endParaRPr sz="1800">
              <a:latin typeface="Arial"/>
              <a:cs typeface="Arial"/>
            </a:endParaRPr>
          </a:p>
          <a:p>
            <a:pPr marL="744220" algn="just">
              <a:lnSpc>
                <a:spcPct val="100000"/>
              </a:lnSpc>
            </a:pPr>
            <a:r>
              <a:rPr sz="1800" spc="-55" dirty="0"/>
              <a:t>application</a:t>
            </a:r>
            <a:r>
              <a:rPr sz="1800" spc="-50" dirty="0"/>
              <a:t> </a:t>
            </a:r>
            <a:r>
              <a:rPr sz="1800" spc="-175" dirty="0"/>
              <a:t>messa</a:t>
            </a:r>
            <a:r>
              <a:rPr sz="1800" spc="-200" dirty="0"/>
              <a:t>g</a:t>
            </a:r>
            <a:r>
              <a:rPr sz="1800" spc="-215" dirty="0"/>
              <a:t>e</a:t>
            </a:r>
            <a:r>
              <a:rPr sz="1800" spc="-235" dirty="0"/>
              <a:t>s</a:t>
            </a:r>
            <a:r>
              <a:rPr sz="1800" spc="-110" dirty="0"/>
              <a:t>,</a:t>
            </a:r>
            <a:r>
              <a:rPr sz="1800" spc="-5" dirty="0"/>
              <a:t> </a:t>
            </a:r>
            <a:r>
              <a:rPr sz="1800" spc="-245" dirty="0"/>
              <a:t>su</a:t>
            </a:r>
            <a:r>
              <a:rPr sz="1800" spc="-160" dirty="0"/>
              <a:t>c</a:t>
            </a:r>
            <a:r>
              <a:rPr sz="1800" spc="-215" dirty="0"/>
              <a:t>h</a:t>
            </a:r>
            <a:r>
              <a:rPr sz="1800" spc="-15" dirty="0"/>
              <a:t> </a:t>
            </a:r>
            <a:r>
              <a:rPr sz="1800" spc="-155" dirty="0"/>
              <a:t>as</a:t>
            </a:r>
            <a:r>
              <a:rPr sz="1800" spc="-10" dirty="0"/>
              <a:t> </a:t>
            </a:r>
            <a:r>
              <a:rPr sz="1800" spc="-459" dirty="0"/>
              <a:t>T</a:t>
            </a:r>
            <a:r>
              <a:rPr sz="1800" spc="-105" dirty="0"/>
              <a:t>emp/RH</a:t>
            </a:r>
            <a:r>
              <a:rPr sz="1800" spc="-15" dirty="0"/>
              <a:t> da</a:t>
            </a:r>
            <a:r>
              <a:rPr sz="1800" spc="-5" dirty="0"/>
              <a:t>t</a:t>
            </a:r>
            <a:r>
              <a:rPr sz="1800" spc="-60" dirty="0"/>
              <a:t>a,</a:t>
            </a:r>
            <a:r>
              <a:rPr sz="1800" spc="-15" dirty="0"/>
              <a:t> </a:t>
            </a:r>
            <a:r>
              <a:rPr sz="1800" spc="45" dirty="0"/>
              <a:t>f</a:t>
            </a:r>
            <a:r>
              <a:rPr sz="1800" spc="15" dirty="0"/>
              <a:t>r</a:t>
            </a:r>
            <a:r>
              <a:rPr sz="1800" spc="-200" dirty="0"/>
              <a:t>om</a:t>
            </a:r>
            <a:r>
              <a:rPr sz="1800" dirty="0"/>
              <a:t> </a:t>
            </a:r>
            <a:r>
              <a:rPr sz="1800" spc="-110" dirty="0"/>
              <a:t>the</a:t>
            </a:r>
            <a:r>
              <a:rPr sz="1800" spc="-25" dirty="0"/>
              <a:t> </a:t>
            </a:r>
            <a:r>
              <a:rPr sz="1800" spc="-114" dirty="0"/>
              <a:t>pu</a:t>
            </a:r>
            <a:r>
              <a:rPr sz="1800" spc="-10" dirty="0"/>
              <a:t>bli</a:t>
            </a:r>
            <a:r>
              <a:rPr sz="1800" spc="-185" dirty="0"/>
              <a:t>sher</a:t>
            </a:r>
            <a:r>
              <a:rPr sz="1800" spc="-195" dirty="0"/>
              <a:t>s</a:t>
            </a:r>
            <a:r>
              <a:rPr sz="1800" spc="-110" dirty="0"/>
              <a:t>.</a:t>
            </a:r>
            <a:endParaRPr sz="1800"/>
          </a:p>
          <a:p>
            <a:pPr marL="744220" marR="5080" lvl="2" indent="-182880" algn="just">
              <a:lnSpc>
                <a:spcPct val="100000"/>
              </a:lnSpc>
              <a:spcBef>
                <a:spcPts val="434"/>
              </a:spcBef>
              <a:buClr>
                <a:srgbClr val="93B6D2"/>
              </a:buClr>
              <a:buSzPct val="88888"/>
              <a:buChar char="•"/>
              <a:tabLst>
                <a:tab pos="744855" algn="l"/>
              </a:tabLst>
            </a:pPr>
            <a:r>
              <a:rPr sz="1800" spc="-60" dirty="0">
                <a:latin typeface="Arial"/>
                <a:cs typeface="Arial"/>
              </a:rPr>
              <a:t>It</a:t>
            </a:r>
            <a:r>
              <a:rPr sz="1800" spc="-55" dirty="0">
                <a:latin typeface="Arial"/>
                <a:cs typeface="Arial"/>
              </a:rPr>
              <a:t> </a:t>
            </a:r>
            <a:r>
              <a:rPr sz="1800" spc="-105" dirty="0">
                <a:latin typeface="Arial"/>
                <a:cs typeface="Arial"/>
              </a:rPr>
              <a:t>also</a:t>
            </a:r>
            <a:r>
              <a:rPr sz="1800" spc="-100" dirty="0">
                <a:latin typeface="Arial"/>
                <a:cs typeface="Arial"/>
              </a:rPr>
              <a:t> </a:t>
            </a:r>
            <a:r>
              <a:rPr sz="1800" spc="-125" dirty="0">
                <a:latin typeface="Arial"/>
                <a:cs typeface="Arial"/>
              </a:rPr>
              <a:t>handles</a:t>
            </a:r>
            <a:r>
              <a:rPr sz="1800" spc="-120" dirty="0">
                <a:latin typeface="Arial"/>
                <a:cs typeface="Arial"/>
              </a:rPr>
              <a:t> </a:t>
            </a:r>
            <a:r>
              <a:rPr sz="1800" spc="-110" dirty="0">
                <a:latin typeface="Arial"/>
                <a:cs typeface="Arial"/>
              </a:rPr>
              <a:t>the</a:t>
            </a:r>
            <a:r>
              <a:rPr sz="1800" spc="-105" dirty="0">
                <a:latin typeface="Arial"/>
                <a:cs typeface="Arial"/>
              </a:rPr>
              <a:t> </a:t>
            </a:r>
            <a:r>
              <a:rPr sz="1800" spc="-120" dirty="0">
                <a:latin typeface="Arial"/>
                <a:cs typeface="Arial"/>
              </a:rPr>
              <a:t>subscription</a:t>
            </a:r>
            <a:r>
              <a:rPr sz="1800" spc="-114" dirty="0">
                <a:latin typeface="Arial"/>
                <a:cs typeface="Arial"/>
              </a:rPr>
              <a:t> </a:t>
            </a:r>
            <a:r>
              <a:rPr sz="1800" spc="-80" dirty="0">
                <a:latin typeface="Arial"/>
                <a:cs typeface="Arial"/>
              </a:rPr>
              <a:t>and</a:t>
            </a:r>
            <a:r>
              <a:rPr sz="1800" spc="-75" dirty="0">
                <a:latin typeface="Arial"/>
                <a:cs typeface="Arial"/>
              </a:rPr>
              <a:t> </a:t>
            </a:r>
            <a:r>
              <a:rPr sz="1800" spc="-130" dirty="0">
                <a:latin typeface="Arial"/>
                <a:cs typeface="Arial"/>
              </a:rPr>
              <a:t>unsubscription</a:t>
            </a:r>
            <a:r>
              <a:rPr sz="1800" spc="-125" dirty="0">
                <a:latin typeface="Arial"/>
                <a:cs typeface="Arial"/>
              </a:rPr>
              <a:t> </a:t>
            </a:r>
            <a:r>
              <a:rPr sz="1800" spc="-155" dirty="0">
                <a:latin typeface="Arial"/>
                <a:cs typeface="Arial"/>
              </a:rPr>
              <a:t>process</a:t>
            </a:r>
            <a:r>
              <a:rPr sz="1800" spc="-150" dirty="0">
                <a:latin typeface="Arial"/>
                <a:cs typeface="Arial"/>
              </a:rPr>
              <a:t> </a:t>
            </a:r>
            <a:r>
              <a:rPr sz="1800" spc="-75" dirty="0">
                <a:latin typeface="Arial"/>
                <a:cs typeface="Arial"/>
              </a:rPr>
              <a:t>and</a:t>
            </a:r>
            <a:r>
              <a:rPr sz="1800" spc="-70" dirty="0">
                <a:latin typeface="Arial"/>
                <a:cs typeface="Arial"/>
              </a:rPr>
              <a:t> </a:t>
            </a:r>
            <a:r>
              <a:rPr sz="1800" spc="-195" dirty="0">
                <a:latin typeface="Arial"/>
                <a:cs typeface="Arial"/>
              </a:rPr>
              <a:t>pushes</a:t>
            </a:r>
            <a:r>
              <a:rPr sz="1800" spc="114" dirty="0">
                <a:latin typeface="Arial"/>
                <a:cs typeface="Arial"/>
              </a:rPr>
              <a:t> </a:t>
            </a:r>
            <a:r>
              <a:rPr sz="1800" spc="-110" dirty="0">
                <a:latin typeface="Arial"/>
                <a:cs typeface="Arial"/>
              </a:rPr>
              <a:t>the </a:t>
            </a:r>
            <a:r>
              <a:rPr sz="1800" spc="-105" dirty="0">
                <a:latin typeface="Arial"/>
                <a:cs typeface="Arial"/>
              </a:rPr>
              <a:t> </a:t>
            </a:r>
            <a:r>
              <a:rPr sz="1800" spc="-55" dirty="0">
                <a:latin typeface="Arial"/>
                <a:cs typeface="Arial"/>
              </a:rPr>
              <a:t>application</a:t>
            </a:r>
            <a:r>
              <a:rPr sz="1800" spc="-50" dirty="0">
                <a:latin typeface="Arial"/>
                <a:cs typeface="Arial"/>
              </a:rPr>
              <a:t> </a:t>
            </a:r>
            <a:r>
              <a:rPr sz="1800" spc="-15" dirty="0">
                <a:latin typeface="Arial"/>
                <a:cs typeface="Arial"/>
              </a:rPr>
              <a:t>da</a:t>
            </a:r>
            <a:r>
              <a:rPr sz="1800" spc="-5" dirty="0">
                <a:latin typeface="Arial"/>
                <a:cs typeface="Arial"/>
              </a:rPr>
              <a:t>t</a:t>
            </a:r>
            <a:r>
              <a:rPr sz="1800" spc="-10" dirty="0">
                <a:latin typeface="Arial"/>
                <a:cs typeface="Arial"/>
              </a:rPr>
              <a:t>a</a:t>
            </a:r>
            <a:r>
              <a:rPr sz="1800" spc="-20" dirty="0">
                <a:latin typeface="Arial"/>
                <a:cs typeface="Arial"/>
              </a:rPr>
              <a:t> </a:t>
            </a:r>
            <a:r>
              <a:rPr sz="1800" spc="-60" dirty="0">
                <a:latin typeface="Arial"/>
                <a:cs typeface="Arial"/>
              </a:rPr>
              <a:t>to</a:t>
            </a:r>
            <a:r>
              <a:rPr sz="1800" spc="-10" dirty="0">
                <a:latin typeface="Arial"/>
                <a:cs typeface="Arial"/>
              </a:rPr>
              <a:t> </a:t>
            </a:r>
            <a:r>
              <a:rPr sz="1800" spc="-190" dirty="0">
                <a:latin typeface="Arial"/>
                <a:cs typeface="Arial"/>
              </a:rPr>
              <a:t>MQTT</a:t>
            </a:r>
            <a:r>
              <a:rPr sz="1800" spc="-20" dirty="0">
                <a:latin typeface="Arial"/>
                <a:cs typeface="Arial"/>
              </a:rPr>
              <a:t> </a:t>
            </a:r>
            <a:r>
              <a:rPr sz="1800" spc="-85" dirty="0">
                <a:latin typeface="Arial"/>
                <a:cs typeface="Arial"/>
              </a:rPr>
              <a:t>cl</a:t>
            </a:r>
            <a:r>
              <a:rPr sz="1800" spc="-50" dirty="0">
                <a:latin typeface="Arial"/>
                <a:cs typeface="Arial"/>
              </a:rPr>
              <a:t>i</a:t>
            </a:r>
            <a:r>
              <a:rPr sz="1800" spc="-135" dirty="0">
                <a:latin typeface="Arial"/>
                <a:cs typeface="Arial"/>
              </a:rPr>
              <a:t>en</a:t>
            </a:r>
            <a:r>
              <a:rPr sz="1800" spc="-65" dirty="0">
                <a:latin typeface="Arial"/>
                <a:cs typeface="Arial"/>
              </a:rPr>
              <a:t>t</a:t>
            </a:r>
            <a:r>
              <a:rPr sz="1800" spc="-305" dirty="0">
                <a:latin typeface="Arial"/>
                <a:cs typeface="Arial"/>
              </a:rPr>
              <a:t>s</a:t>
            </a:r>
            <a:r>
              <a:rPr sz="1800" spc="-20" dirty="0">
                <a:latin typeface="Arial"/>
                <a:cs typeface="Arial"/>
              </a:rPr>
              <a:t> </a:t>
            </a:r>
            <a:r>
              <a:rPr sz="1800" spc="-110" dirty="0">
                <a:latin typeface="Arial"/>
                <a:cs typeface="Arial"/>
              </a:rPr>
              <a:t>ac</a:t>
            </a:r>
            <a:r>
              <a:rPr sz="1800" spc="-10" dirty="0">
                <a:latin typeface="Arial"/>
                <a:cs typeface="Arial"/>
              </a:rPr>
              <a:t>ti</a:t>
            </a:r>
            <a:r>
              <a:rPr sz="1800" spc="-114" dirty="0">
                <a:latin typeface="Arial"/>
                <a:cs typeface="Arial"/>
              </a:rPr>
              <a:t>ng</a:t>
            </a:r>
            <a:r>
              <a:rPr sz="1800" spc="-10" dirty="0">
                <a:latin typeface="Arial"/>
                <a:cs typeface="Arial"/>
              </a:rPr>
              <a:t> </a:t>
            </a:r>
            <a:r>
              <a:rPr sz="1800" spc="-155" dirty="0">
                <a:latin typeface="Arial"/>
                <a:cs typeface="Arial"/>
              </a:rPr>
              <a:t>as</a:t>
            </a:r>
            <a:r>
              <a:rPr sz="1800" spc="-10" dirty="0">
                <a:latin typeface="Arial"/>
                <a:cs typeface="Arial"/>
              </a:rPr>
              <a:t> </a:t>
            </a:r>
            <a:r>
              <a:rPr sz="1800" spc="-175" dirty="0">
                <a:latin typeface="Arial"/>
                <a:cs typeface="Arial"/>
              </a:rPr>
              <a:t>sub</a:t>
            </a:r>
            <a:r>
              <a:rPr sz="1800" spc="-130" dirty="0">
                <a:latin typeface="Arial"/>
                <a:cs typeface="Arial"/>
              </a:rPr>
              <a:t>scri</a:t>
            </a:r>
            <a:r>
              <a:rPr sz="1800" spc="-105" dirty="0">
                <a:latin typeface="Arial"/>
                <a:cs typeface="Arial"/>
              </a:rPr>
              <a:t>ber</a:t>
            </a:r>
            <a:r>
              <a:rPr sz="1800" spc="-120" dirty="0">
                <a:latin typeface="Arial"/>
                <a:cs typeface="Arial"/>
              </a:rPr>
              <a:t>s</a:t>
            </a:r>
            <a:r>
              <a:rPr sz="1800" spc="-110" dirty="0">
                <a:latin typeface="Arial"/>
                <a:cs typeface="Arial"/>
              </a:rPr>
              <a:t>.</a:t>
            </a:r>
            <a:endParaRPr sz="1800">
              <a:latin typeface="Arial"/>
              <a:cs typeface="Arial"/>
            </a:endParaRPr>
          </a:p>
          <a:p>
            <a:pPr marL="469900" marR="5080" lvl="1" indent="-183515" algn="just">
              <a:lnSpc>
                <a:spcPct val="100000"/>
              </a:lnSpc>
              <a:spcBef>
                <a:spcPts val="459"/>
              </a:spcBef>
              <a:buClr>
                <a:srgbClr val="93B6D2"/>
              </a:buClr>
              <a:buSzPct val="85000"/>
              <a:buChar char="•"/>
              <a:tabLst>
                <a:tab pos="470534" algn="l"/>
              </a:tabLst>
            </a:pPr>
            <a:r>
              <a:rPr sz="2000" spc="-235" dirty="0">
                <a:latin typeface="Arial"/>
                <a:cs typeface="Arial"/>
              </a:rPr>
              <a:t>The</a:t>
            </a:r>
            <a:r>
              <a:rPr sz="2000" spc="-229" dirty="0">
                <a:latin typeface="Arial"/>
                <a:cs typeface="Arial"/>
              </a:rPr>
              <a:t> </a:t>
            </a:r>
            <a:r>
              <a:rPr sz="2000" spc="-65" dirty="0">
                <a:latin typeface="Arial"/>
                <a:cs typeface="Arial"/>
              </a:rPr>
              <a:t>application </a:t>
            </a:r>
            <a:r>
              <a:rPr sz="2000" spc="-170" dirty="0">
                <a:latin typeface="Arial"/>
                <a:cs typeface="Arial"/>
              </a:rPr>
              <a:t>on</a:t>
            </a:r>
            <a:r>
              <a:rPr sz="2000" spc="-165" dirty="0">
                <a:latin typeface="Arial"/>
                <a:cs typeface="Arial"/>
              </a:rPr>
              <a:t> </a:t>
            </a:r>
            <a:r>
              <a:rPr sz="2000" spc="-120" dirty="0">
                <a:latin typeface="Arial"/>
                <a:cs typeface="Arial"/>
              </a:rPr>
              <a:t>the</a:t>
            </a:r>
            <a:r>
              <a:rPr sz="2000" spc="-114" dirty="0">
                <a:latin typeface="Arial"/>
                <a:cs typeface="Arial"/>
              </a:rPr>
              <a:t> </a:t>
            </a:r>
            <a:r>
              <a:rPr sz="2000" spc="-60" dirty="0">
                <a:latin typeface="Arial"/>
                <a:cs typeface="Arial"/>
              </a:rPr>
              <a:t>right </a:t>
            </a:r>
            <a:r>
              <a:rPr sz="2000" spc="-114" dirty="0">
                <a:latin typeface="Arial"/>
                <a:cs typeface="Arial"/>
              </a:rPr>
              <a:t>side</a:t>
            </a:r>
            <a:r>
              <a:rPr sz="2000" spc="-110" dirty="0">
                <a:latin typeface="Arial"/>
                <a:cs typeface="Arial"/>
              </a:rPr>
              <a:t> </a:t>
            </a:r>
            <a:r>
              <a:rPr sz="2000" spc="-5" dirty="0">
                <a:latin typeface="Arial"/>
                <a:cs typeface="Arial"/>
              </a:rPr>
              <a:t>of </a:t>
            </a:r>
            <a:r>
              <a:rPr sz="2000" spc="-120" dirty="0">
                <a:latin typeface="Arial"/>
                <a:cs typeface="Arial"/>
              </a:rPr>
              <a:t>Figure</a:t>
            </a:r>
            <a:r>
              <a:rPr sz="2000" spc="-114" dirty="0">
                <a:latin typeface="Arial"/>
                <a:cs typeface="Arial"/>
              </a:rPr>
              <a:t> </a:t>
            </a:r>
            <a:r>
              <a:rPr sz="2000" spc="-175" dirty="0">
                <a:latin typeface="Arial"/>
                <a:cs typeface="Arial"/>
              </a:rPr>
              <a:t>is</a:t>
            </a:r>
            <a:r>
              <a:rPr sz="2000" spc="-170" dirty="0">
                <a:latin typeface="Arial"/>
                <a:cs typeface="Arial"/>
              </a:rPr>
              <a:t> </a:t>
            </a:r>
            <a:r>
              <a:rPr sz="2000" spc="-125" dirty="0">
                <a:latin typeface="Arial"/>
                <a:cs typeface="Arial"/>
              </a:rPr>
              <a:t>an</a:t>
            </a:r>
            <a:r>
              <a:rPr sz="2000" spc="-120" dirty="0">
                <a:latin typeface="Arial"/>
                <a:cs typeface="Arial"/>
              </a:rPr>
              <a:t> </a:t>
            </a:r>
            <a:r>
              <a:rPr sz="2000" spc="-210" dirty="0">
                <a:latin typeface="Arial"/>
                <a:cs typeface="Arial"/>
              </a:rPr>
              <a:t>MQTT</a:t>
            </a:r>
            <a:r>
              <a:rPr sz="2000" spc="-204" dirty="0">
                <a:latin typeface="Arial"/>
                <a:cs typeface="Arial"/>
              </a:rPr>
              <a:t> </a:t>
            </a:r>
            <a:r>
              <a:rPr sz="2000" spc="-100" dirty="0">
                <a:latin typeface="Arial"/>
                <a:cs typeface="Arial"/>
              </a:rPr>
              <a:t>client</a:t>
            </a:r>
            <a:r>
              <a:rPr sz="2000" spc="-95" dirty="0">
                <a:latin typeface="Arial"/>
                <a:cs typeface="Arial"/>
              </a:rPr>
              <a:t> </a:t>
            </a:r>
            <a:r>
              <a:rPr sz="2000" spc="-75" dirty="0">
                <a:latin typeface="Arial"/>
                <a:cs typeface="Arial"/>
              </a:rPr>
              <a:t>that </a:t>
            </a:r>
            <a:r>
              <a:rPr sz="2000" spc="-175" dirty="0">
                <a:latin typeface="Arial"/>
                <a:cs typeface="Arial"/>
              </a:rPr>
              <a:t>is</a:t>
            </a:r>
            <a:r>
              <a:rPr sz="2000" spc="-170" dirty="0">
                <a:latin typeface="Arial"/>
                <a:cs typeface="Arial"/>
              </a:rPr>
              <a:t> </a:t>
            </a:r>
            <a:r>
              <a:rPr sz="2000" spc="-10" dirty="0">
                <a:latin typeface="Arial"/>
                <a:cs typeface="Arial"/>
              </a:rPr>
              <a:t>a </a:t>
            </a:r>
            <a:r>
              <a:rPr sz="2000" spc="-5" dirty="0">
                <a:latin typeface="Arial"/>
                <a:cs typeface="Arial"/>
              </a:rPr>
              <a:t> </a:t>
            </a:r>
            <a:r>
              <a:rPr sz="2000" spc="-130" dirty="0">
                <a:latin typeface="Arial"/>
                <a:cs typeface="Arial"/>
              </a:rPr>
              <a:t>subscriber</a:t>
            </a:r>
            <a:r>
              <a:rPr sz="2000" spc="-125" dirty="0">
                <a:latin typeface="Arial"/>
                <a:cs typeface="Arial"/>
              </a:rPr>
              <a:t> </a:t>
            </a:r>
            <a:r>
              <a:rPr sz="2000" spc="-75" dirty="0">
                <a:latin typeface="Arial"/>
                <a:cs typeface="Arial"/>
              </a:rPr>
              <a:t>to</a:t>
            </a:r>
            <a:r>
              <a:rPr sz="2000" spc="-70" dirty="0">
                <a:latin typeface="Arial"/>
                <a:cs typeface="Arial"/>
              </a:rPr>
              <a:t> </a:t>
            </a:r>
            <a:r>
              <a:rPr sz="2000" spc="-125" dirty="0">
                <a:latin typeface="Arial"/>
                <a:cs typeface="Arial"/>
              </a:rPr>
              <a:t>the</a:t>
            </a:r>
            <a:r>
              <a:rPr sz="2000" spc="-120" dirty="0">
                <a:latin typeface="Arial"/>
                <a:cs typeface="Arial"/>
              </a:rPr>
              <a:t> </a:t>
            </a:r>
            <a:r>
              <a:rPr sz="2000" spc="-170" dirty="0">
                <a:latin typeface="Arial"/>
                <a:cs typeface="Arial"/>
              </a:rPr>
              <a:t>Temp/RH</a:t>
            </a:r>
            <a:r>
              <a:rPr sz="2000" spc="-165" dirty="0">
                <a:latin typeface="Arial"/>
                <a:cs typeface="Arial"/>
              </a:rPr>
              <a:t> </a:t>
            </a:r>
            <a:r>
              <a:rPr sz="2000" spc="-15" dirty="0">
                <a:latin typeface="Arial"/>
                <a:cs typeface="Arial"/>
              </a:rPr>
              <a:t>data</a:t>
            </a:r>
            <a:r>
              <a:rPr sz="2000" spc="-10" dirty="0">
                <a:latin typeface="Arial"/>
                <a:cs typeface="Arial"/>
              </a:rPr>
              <a:t> </a:t>
            </a:r>
            <a:r>
              <a:rPr sz="2000" spc="-80" dirty="0">
                <a:latin typeface="Arial"/>
                <a:cs typeface="Arial"/>
              </a:rPr>
              <a:t>being</a:t>
            </a:r>
            <a:r>
              <a:rPr sz="2000" spc="-75" dirty="0">
                <a:latin typeface="Arial"/>
                <a:cs typeface="Arial"/>
              </a:rPr>
              <a:t> </a:t>
            </a:r>
            <a:r>
              <a:rPr sz="2000" spc="-80" dirty="0">
                <a:latin typeface="Arial"/>
                <a:cs typeface="Arial"/>
              </a:rPr>
              <a:t>generated</a:t>
            </a:r>
            <a:r>
              <a:rPr sz="2000" spc="-75" dirty="0">
                <a:latin typeface="Arial"/>
                <a:cs typeface="Arial"/>
              </a:rPr>
              <a:t> </a:t>
            </a:r>
            <a:r>
              <a:rPr sz="2000" spc="-55" dirty="0">
                <a:latin typeface="Arial"/>
                <a:cs typeface="Arial"/>
              </a:rPr>
              <a:t>by</a:t>
            </a:r>
            <a:r>
              <a:rPr sz="2000" spc="445" dirty="0">
                <a:latin typeface="Arial"/>
                <a:cs typeface="Arial"/>
              </a:rPr>
              <a:t> </a:t>
            </a:r>
            <a:r>
              <a:rPr sz="2000" spc="-125" dirty="0">
                <a:latin typeface="Arial"/>
                <a:cs typeface="Arial"/>
              </a:rPr>
              <a:t>the</a:t>
            </a:r>
            <a:r>
              <a:rPr sz="2000" spc="305" dirty="0">
                <a:latin typeface="Arial"/>
                <a:cs typeface="Arial"/>
              </a:rPr>
              <a:t> </a:t>
            </a:r>
            <a:r>
              <a:rPr sz="2000" spc="-114" dirty="0">
                <a:latin typeface="Arial"/>
                <a:cs typeface="Arial"/>
              </a:rPr>
              <a:t>publisher</a:t>
            </a:r>
            <a:r>
              <a:rPr sz="2000" spc="325" dirty="0">
                <a:latin typeface="Arial"/>
                <a:cs typeface="Arial"/>
              </a:rPr>
              <a:t> </a:t>
            </a:r>
            <a:r>
              <a:rPr sz="2000" spc="-65" dirty="0">
                <a:latin typeface="Arial"/>
                <a:cs typeface="Arial"/>
              </a:rPr>
              <a:t>or </a:t>
            </a:r>
            <a:r>
              <a:rPr sz="2000" spc="-60" dirty="0">
                <a:latin typeface="Arial"/>
                <a:cs typeface="Arial"/>
              </a:rPr>
              <a:t> </a:t>
            </a:r>
            <a:r>
              <a:rPr sz="2000" spc="-210" dirty="0">
                <a:latin typeface="Arial"/>
                <a:cs typeface="Arial"/>
              </a:rPr>
              <a:t>s</a:t>
            </a:r>
            <a:r>
              <a:rPr sz="2000" spc="-229" dirty="0">
                <a:latin typeface="Arial"/>
                <a:cs typeface="Arial"/>
              </a:rPr>
              <a:t>e</a:t>
            </a:r>
            <a:r>
              <a:rPr sz="2000" spc="-225" dirty="0">
                <a:latin typeface="Arial"/>
                <a:cs typeface="Arial"/>
              </a:rPr>
              <a:t>ns</a:t>
            </a:r>
            <a:r>
              <a:rPr sz="2000" spc="-229" dirty="0">
                <a:latin typeface="Arial"/>
                <a:cs typeface="Arial"/>
              </a:rPr>
              <a:t>o</a:t>
            </a:r>
            <a:r>
              <a:rPr sz="2000" dirty="0">
                <a:latin typeface="Arial"/>
                <a:cs typeface="Arial"/>
              </a:rPr>
              <a:t>r</a:t>
            </a:r>
            <a:r>
              <a:rPr sz="2000" spc="-45" dirty="0">
                <a:latin typeface="Arial"/>
                <a:cs typeface="Arial"/>
              </a:rPr>
              <a:t> </a:t>
            </a:r>
            <a:r>
              <a:rPr sz="2000" spc="-170" dirty="0">
                <a:latin typeface="Arial"/>
                <a:cs typeface="Arial"/>
              </a:rPr>
              <a:t>o</a:t>
            </a:r>
            <a:r>
              <a:rPr sz="2000" spc="-175" dirty="0">
                <a:latin typeface="Arial"/>
                <a:cs typeface="Arial"/>
              </a:rPr>
              <a:t>n</a:t>
            </a:r>
            <a:r>
              <a:rPr sz="2000" spc="-20" dirty="0">
                <a:latin typeface="Arial"/>
                <a:cs typeface="Arial"/>
              </a:rPr>
              <a:t> </a:t>
            </a:r>
            <a:r>
              <a:rPr sz="2000" spc="-120" dirty="0">
                <a:latin typeface="Arial"/>
                <a:cs typeface="Arial"/>
              </a:rPr>
              <a:t>the</a:t>
            </a:r>
            <a:r>
              <a:rPr sz="2000" spc="-15" dirty="0">
                <a:latin typeface="Arial"/>
                <a:cs typeface="Arial"/>
              </a:rPr>
              <a:t> </a:t>
            </a:r>
            <a:r>
              <a:rPr sz="2000" spc="-5" dirty="0">
                <a:latin typeface="Arial"/>
                <a:cs typeface="Arial"/>
              </a:rPr>
              <a:t>lef</a:t>
            </a:r>
            <a:r>
              <a:rPr sz="2000" spc="-10" dirty="0">
                <a:latin typeface="Arial"/>
                <a:cs typeface="Arial"/>
              </a:rPr>
              <a:t>t</a:t>
            </a:r>
            <a:r>
              <a:rPr sz="2000" spc="-120" dirty="0">
                <a:latin typeface="Arial"/>
                <a:cs typeface="Arial"/>
              </a:rPr>
              <a:t>.</a:t>
            </a:r>
            <a:endParaRPr sz="2000">
              <a:latin typeface="Arial"/>
              <a:cs typeface="Arial"/>
            </a:endParaRPr>
          </a:p>
          <a:p>
            <a:pPr marL="469900" marR="5715" lvl="1" indent="-183515" algn="just">
              <a:lnSpc>
                <a:spcPct val="100000"/>
              </a:lnSpc>
              <a:spcBef>
                <a:spcPts val="480"/>
              </a:spcBef>
              <a:buClr>
                <a:srgbClr val="93B6D2"/>
              </a:buClr>
              <a:buSzPct val="85000"/>
              <a:buChar char="•"/>
              <a:tabLst>
                <a:tab pos="470534" algn="l"/>
              </a:tabLst>
            </a:pPr>
            <a:r>
              <a:rPr sz="2000" spc="-235" dirty="0">
                <a:latin typeface="Arial"/>
                <a:cs typeface="Arial"/>
              </a:rPr>
              <a:t>This</a:t>
            </a:r>
            <a:r>
              <a:rPr sz="2000" spc="-229" dirty="0">
                <a:latin typeface="Arial"/>
                <a:cs typeface="Arial"/>
              </a:rPr>
              <a:t> </a:t>
            </a:r>
            <a:r>
              <a:rPr sz="2000" spc="-120" dirty="0">
                <a:latin typeface="Arial"/>
                <a:cs typeface="Arial"/>
              </a:rPr>
              <a:t>model, where </a:t>
            </a:r>
            <a:r>
              <a:rPr sz="2000" spc="-150" dirty="0">
                <a:latin typeface="Arial"/>
                <a:cs typeface="Arial"/>
              </a:rPr>
              <a:t>subscribers </a:t>
            </a:r>
            <a:r>
              <a:rPr sz="2000" spc="-140" dirty="0">
                <a:latin typeface="Arial"/>
                <a:cs typeface="Arial"/>
              </a:rPr>
              <a:t>express </a:t>
            </a:r>
            <a:r>
              <a:rPr sz="2000" spc="-10" dirty="0">
                <a:latin typeface="Arial"/>
                <a:cs typeface="Arial"/>
              </a:rPr>
              <a:t>a </a:t>
            </a:r>
            <a:r>
              <a:rPr sz="2000" spc="-100" dirty="0">
                <a:latin typeface="Arial"/>
                <a:cs typeface="Arial"/>
              </a:rPr>
              <a:t>desire </a:t>
            </a:r>
            <a:r>
              <a:rPr sz="2000" spc="-75" dirty="0">
                <a:latin typeface="Arial"/>
                <a:cs typeface="Arial"/>
              </a:rPr>
              <a:t>to </a:t>
            </a:r>
            <a:r>
              <a:rPr sz="2000" spc="-110" dirty="0">
                <a:latin typeface="Arial"/>
                <a:cs typeface="Arial"/>
              </a:rPr>
              <a:t>receive </a:t>
            </a:r>
            <a:r>
              <a:rPr sz="2000" spc="-95" dirty="0">
                <a:latin typeface="Arial"/>
                <a:cs typeface="Arial"/>
              </a:rPr>
              <a:t>information from </a:t>
            </a:r>
            <a:r>
              <a:rPr sz="2000" spc="-90" dirty="0">
                <a:latin typeface="Arial"/>
                <a:cs typeface="Arial"/>
              </a:rPr>
              <a:t> </a:t>
            </a:r>
            <a:r>
              <a:rPr sz="2000" spc="-85" dirty="0">
                <a:latin typeface="Arial"/>
                <a:cs typeface="Arial"/>
              </a:rPr>
              <a:t>pu</a:t>
            </a:r>
            <a:r>
              <a:rPr sz="2000" spc="-95" dirty="0">
                <a:latin typeface="Arial"/>
                <a:cs typeface="Arial"/>
              </a:rPr>
              <a:t>b</a:t>
            </a:r>
            <a:r>
              <a:rPr sz="2000" spc="-10" dirty="0">
                <a:latin typeface="Arial"/>
                <a:cs typeface="Arial"/>
              </a:rPr>
              <a:t>l</a:t>
            </a:r>
            <a:r>
              <a:rPr sz="2000" dirty="0">
                <a:latin typeface="Arial"/>
                <a:cs typeface="Arial"/>
              </a:rPr>
              <a:t>i</a:t>
            </a:r>
            <a:r>
              <a:rPr sz="2000" spc="-225" dirty="0">
                <a:latin typeface="Arial"/>
                <a:cs typeface="Arial"/>
              </a:rPr>
              <a:t>sh</a:t>
            </a:r>
            <a:r>
              <a:rPr sz="2000" spc="-229" dirty="0">
                <a:latin typeface="Arial"/>
                <a:cs typeface="Arial"/>
              </a:rPr>
              <a:t>e</a:t>
            </a:r>
            <a:r>
              <a:rPr sz="2000" spc="-10" dirty="0">
                <a:latin typeface="Arial"/>
                <a:cs typeface="Arial"/>
              </a:rPr>
              <a:t>r</a:t>
            </a:r>
            <a:r>
              <a:rPr sz="2000" spc="-380" dirty="0">
                <a:latin typeface="Arial"/>
                <a:cs typeface="Arial"/>
              </a:rPr>
              <a:t>s</a:t>
            </a:r>
            <a:r>
              <a:rPr sz="2000" spc="-120" dirty="0">
                <a:latin typeface="Arial"/>
                <a:cs typeface="Arial"/>
              </a:rPr>
              <a:t>,</a:t>
            </a:r>
            <a:r>
              <a:rPr sz="2000" spc="-45" dirty="0">
                <a:latin typeface="Arial"/>
                <a:cs typeface="Arial"/>
              </a:rPr>
              <a:t> </a:t>
            </a:r>
            <a:r>
              <a:rPr sz="2000" spc="-170" dirty="0">
                <a:latin typeface="Arial"/>
                <a:cs typeface="Arial"/>
              </a:rPr>
              <a:t>is</a:t>
            </a:r>
            <a:r>
              <a:rPr sz="2000" spc="-25" dirty="0">
                <a:latin typeface="Arial"/>
                <a:cs typeface="Arial"/>
              </a:rPr>
              <a:t> </a:t>
            </a:r>
            <a:r>
              <a:rPr sz="2000" spc="-155" dirty="0">
                <a:latin typeface="Arial"/>
                <a:cs typeface="Arial"/>
              </a:rPr>
              <a:t>w</a:t>
            </a:r>
            <a:r>
              <a:rPr sz="2000" spc="-85" dirty="0">
                <a:latin typeface="Arial"/>
                <a:cs typeface="Arial"/>
              </a:rPr>
              <a:t>e</a:t>
            </a:r>
            <a:r>
              <a:rPr sz="2000" spc="-25" dirty="0">
                <a:latin typeface="Arial"/>
                <a:cs typeface="Arial"/>
              </a:rPr>
              <a:t>l</a:t>
            </a:r>
            <a:r>
              <a:rPr sz="2000" spc="-5" dirty="0">
                <a:latin typeface="Arial"/>
                <a:cs typeface="Arial"/>
              </a:rPr>
              <a:t>l</a:t>
            </a:r>
            <a:r>
              <a:rPr sz="2000" spc="-15" dirty="0">
                <a:latin typeface="Arial"/>
                <a:cs typeface="Arial"/>
              </a:rPr>
              <a:t> </a:t>
            </a:r>
            <a:r>
              <a:rPr sz="2000" spc="-155" dirty="0">
                <a:latin typeface="Arial"/>
                <a:cs typeface="Arial"/>
              </a:rPr>
              <a:t>kn</a:t>
            </a:r>
            <a:r>
              <a:rPr sz="2000" spc="-225" dirty="0">
                <a:latin typeface="Arial"/>
                <a:cs typeface="Arial"/>
              </a:rPr>
              <a:t>o</a:t>
            </a:r>
            <a:r>
              <a:rPr sz="2000" spc="-195" dirty="0">
                <a:latin typeface="Arial"/>
                <a:cs typeface="Arial"/>
              </a:rPr>
              <a:t>w</a:t>
            </a:r>
            <a:r>
              <a:rPr sz="2000" spc="-155" dirty="0">
                <a:latin typeface="Arial"/>
                <a:cs typeface="Arial"/>
              </a:rPr>
              <a:t>n</a:t>
            </a:r>
            <a:r>
              <a:rPr sz="2000" spc="-120" dirty="0">
                <a:latin typeface="Arial"/>
                <a:cs typeface="Arial"/>
              </a:rPr>
              <a:t>.</a:t>
            </a:r>
            <a:endParaRPr sz="2000">
              <a:latin typeface="Arial"/>
              <a:cs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380" dirty="0"/>
              <a:t>MQTT</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120</a:t>
            </a:r>
            <a:endParaRPr sz="1400">
              <a:latin typeface="Arial"/>
              <a:cs typeface="Arial"/>
            </a:endParaRPr>
          </a:p>
        </p:txBody>
      </p:sp>
      <p:sp>
        <p:nvSpPr>
          <p:cNvPr id="4" name="object 4"/>
          <p:cNvSpPr txBox="1">
            <a:spLocks noGrp="1"/>
          </p:cNvSpPr>
          <p:nvPr>
            <p:ph type="body" idx="1"/>
          </p:nvPr>
        </p:nvSpPr>
        <p:spPr>
          <a:prstGeom prst="rect">
            <a:avLst/>
          </a:prstGeom>
        </p:spPr>
        <p:txBody>
          <a:bodyPr vert="horz" wrap="square" lIns="0" tIns="86232" rIns="0" bIns="0" rtlCol="0">
            <a:spAutoFit/>
          </a:bodyPr>
          <a:lstStyle/>
          <a:p>
            <a:pPr marL="194945" marR="6985" indent="-182880" algn="just">
              <a:lnSpc>
                <a:spcPct val="100000"/>
              </a:lnSpc>
              <a:spcBef>
                <a:spcPts val="100"/>
              </a:spcBef>
              <a:buClr>
                <a:srgbClr val="93B6D2"/>
              </a:buClr>
              <a:buSzPct val="85416"/>
              <a:buChar char="•"/>
              <a:tabLst>
                <a:tab pos="195580" algn="l"/>
              </a:tabLst>
            </a:pPr>
            <a:r>
              <a:rPr spc="-280" dirty="0"/>
              <a:t>The</a:t>
            </a:r>
            <a:r>
              <a:rPr spc="-275" dirty="0"/>
              <a:t> </a:t>
            </a:r>
            <a:r>
              <a:rPr spc="-175" dirty="0"/>
              <a:t>presence </a:t>
            </a:r>
            <a:r>
              <a:rPr spc="-5" dirty="0"/>
              <a:t>of </a:t>
            </a:r>
            <a:r>
              <a:rPr spc="-15" dirty="0"/>
              <a:t>a </a:t>
            </a:r>
            <a:r>
              <a:rPr spc="-225" dirty="0"/>
              <a:t>message </a:t>
            </a:r>
            <a:r>
              <a:rPr spc="-90" dirty="0"/>
              <a:t>broker </a:t>
            </a:r>
            <a:r>
              <a:rPr spc="-150" dirty="0"/>
              <a:t>in </a:t>
            </a:r>
            <a:r>
              <a:rPr spc="-260" dirty="0"/>
              <a:t>MQTT</a:t>
            </a:r>
            <a:r>
              <a:rPr spc="-254" dirty="0"/>
              <a:t> </a:t>
            </a:r>
            <a:r>
              <a:rPr spc="-160" dirty="0"/>
              <a:t>decouples </a:t>
            </a:r>
            <a:r>
              <a:rPr spc="-145" dirty="0"/>
              <a:t>the </a:t>
            </a:r>
            <a:r>
              <a:rPr spc="-15" dirty="0"/>
              <a:t>data </a:t>
            </a:r>
            <a:r>
              <a:rPr spc="-10" dirty="0"/>
              <a:t> </a:t>
            </a:r>
            <a:r>
              <a:rPr spc="-200" dirty="0"/>
              <a:t>transmission</a:t>
            </a:r>
            <a:r>
              <a:rPr spc="-20" dirty="0"/>
              <a:t> </a:t>
            </a:r>
            <a:r>
              <a:rPr spc="-135" dirty="0"/>
              <a:t>between</a:t>
            </a:r>
            <a:r>
              <a:rPr spc="20" dirty="0"/>
              <a:t> </a:t>
            </a:r>
            <a:r>
              <a:rPr spc="-165" dirty="0"/>
              <a:t>clients</a:t>
            </a:r>
            <a:r>
              <a:rPr spc="-10" dirty="0"/>
              <a:t> </a:t>
            </a:r>
            <a:r>
              <a:rPr spc="-105" dirty="0"/>
              <a:t>acting</a:t>
            </a:r>
            <a:r>
              <a:rPr spc="5" dirty="0"/>
              <a:t> </a:t>
            </a:r>
            <a:r>
              <a:rPr spc="-210" dirty="0"/>
              <a:t>as</a:t>
            </a:r>
            <a:r>
              <a:rPr spc="5" dirty="0"/>
              <a:t> </a:t>
            </a:r>
            <a:r>
              <a:rPr spc="-155" dirty="0"/>
              <a:t>publishers</a:t>
            </a:r>
            <a:r>
              <a:rPr spc="-15" dirty="0"/>
              <a:t> </a:t>
            </a:r>
            <a:r>
              <a:rPr spc="-105" dirty="0"/>
              <a:t>and</a:t>
            </a:r>
            <a:r>
              <a:rPr spc="10" dirty="0"/>
              <a:t> </a:t>
            </a:r>
            <a:r>
              <a:rPr spc="-175" dirty="0"/>
              <a:t>subscribers.</a:t>
            </a:r>
          </a:p>
          <a:p>
            <a:pPr marL="469900" marR="5715" lvl="1" indent="-183515" algn="just">
              <a:lnSpc>
                <a:spcPct val="100000"/>
              </a:lnSpc>
              <a:spcBef>
                <a:spcPts val="500"/>
              </a:spcBef>
              <a:buClr>
                <a:srgbClr val="93B6D2"/>
              </a:buClr>
              <a:buSzPct val="85000"/>
              <a:buChar char="•"/>
              <a:tabLst>
                <a:tab pos="470534" algn="l"/>
              </a:tabLst>
            </a:pPr>
            <a:r>
              <a:rPr sz="2000" spc="-180" dirty="0">
                <a:latin typeface="Arial"/>
                <a:cs typeface="Arial"/>
              </a:rPr>
              <a:t>In</a:t>
            </a:r>
            <a:r>
              <a:rPr sz="2000" spc="-175" dirty="0">
                <a:latin typeface="Arial"/>
                <a:cs typeface="Arial"/>
              </a:rPr>
              <a:t> </a:t>
            </a:r>
            <a:r>
              <a:rPr sz="2000" spc="-55" dirty="0">
                <a:latin typeface="Arial"/>
                <a:cs typeface="Arial"/>
              </a:rPr>
              <a:t>fact, </a:t>
            </a:r>
            <a:r>
              <a:rPr sz="2000" spc="-135" dirty="0">
                <a:latin typeface="Arial"/>
                <a:cs typeface="Arial"/>
              </a:rPr>
              <a:t>publishers</a:t>
            </a:r>
            <a:r>
              <a:rPr sz="2000" spc="-130" dirty="0">
                <a:latin typeface="Arial"/>
                <a:cs typeface="Arial"/>
              </a:rPr>
              <a:t> </a:t>
            </a:r>
            <a:r>
              <a:rPr sz="2000" spc="-85" dirty="0">
                <a:latin typeface="Arial"/>
                <a:cs typeface="Arial"/>
              </a:rPr>
              <a:t>and </a:t>
            </a:r>
            <a:r>
              <a:rPr sz="2000" spc="-150" dirty="0">
                <a:latin typeface="Arial"/>
                <a:cs typeface="Arial"/>
              </a:rPr>
              <a:t>subscribers</a:t>
            </a:r>
            <a:r>
              <a:rPr sz="2000" spc="-145" dirty="0">
                <a:latin typeface="Arial"/>
                <a:cs typeface="Arial"/>
              </a:rPr>
              <a:t> </a:t>
            </a:r>
            <a:r>
              <a:rPr sz="2000" spc="-65" dirty="0">
                <a:latin typeface="Arial"/>
                <a:cs typeface="Arial"/>
              </a:rPr>
              <a:t>do </a:t>
            </a:r>
            <a:r>
              <a:rPr sz="2000" spc="-120" dirty="0">
                <a:latin typeface="Arial"/>
                <a:cs typeface="Arial"/>
              </a:rPr>
              <a:t>not</a:t>
            </a:r>
            <a:r>
              <a:rPr sz="2000" spc="-114" dirty="0">
                <a:latin typeface="Arial"/>
                <a:cs typeface="Arial"/>
              </a:rPr>
              <a:t> </a:t>
            </a:r>
            <a:r>
              <a:rPr sz="2000" spc="-160" dirty="0">
                <a:latin typeface="Arial"/>
                <a:cs typeface="Arial"/>
              </a:rPr>
              <a:t>even</a:t>
            </a:r>
            <a:r>
              <a:rPr sz="2000" spc="235" dirty="0">
                <a:latin typeface="Arial"/>
                <a:cs typeface="Arial"/>
              </a:rPr>
              <a:t> </a:t>
            </a:r>
            <a:r>
              <a:rPr sz="2000" spc="-160" dirty="0">
                <a:latin typeface="Arial"/>
                <a:cs typeface="Arial"/>
              </a:rPr>
              <a:t>know</a:t>
            </a:r>
            <a:r>
              <a:rPr sz="2000" spc="235" dirty="0">
                <a:latin typeface="Arial"/>
                <a:cs typeface="Arial"/>
              </a:rPr>
              <a:t> </a:t>
            </a:r>
            <a:r>
              <a:rPr sz="2000" spc="-85" dirty="0">
                <a:latin typeface="Arial"/>
                <a:cs typeface="Arial"/>
              </a:rPr>
              <a:t>(or </a:t>
            </a:r>
            <a:r>
              <a:rPr sz="2000" spc="-114" dirty="0">
                <a:latin typeface="Arial"/>
                <a:cs typeface="Arial"/>
              </a:rPr>
              <a:t>need</a:t>
            </a:r>
            <a:r>
              <a:rPr sz="2000" spc="325" dirty="0">
                <a:latin typeface="Arial"/>
                <a:cs typeface="Arial"/>
              </a:rPr>
              <a:t> </a:t>
            </a:r>
            <a:r>
              <a:rPr sz="2000" spc="-75" dirty="0">
                <a:latin typeface="Arial"/>
                <a:cs typeface="Arial"/>
              </a:rPr>
              <a:t>to </a:t>
            </a:r>
            <a:r>
              <a:rPr sz="2000" spc="-155" dirty="0">
                <a:latin typeface="Arial"/>
                <a:cs typeface="Arial"/>
              </a:rPr>
              <a:t>know) </a:t>
            </a:r>
            <a:r>
              <a:rPr sz="2000" spc="-150" dirty="0">
                <a:latin typeface="Arial"/>
                <a:cs typeface="Arial"/>
              </a:rPr>
              <a:t> </a:t>
            </a:r>
            <a:r>
              <a:rPr sz="2000" spc="-75" dirty="0">
                <a:latin typeface="Arial"/>
                <a:cs typeface="Arial"/>
              </a:rPr>
              <a:t>about</a:t>
            </a:r>
            <a:r>
              <a:rPr sz="2000" spc="-35" dirty="0">
                <a:latin typeface="Arial"/>
                <a:cs typeface="Arial"/>
              </a:rPr>
              <a:t> </a:t>
            </a:r>
            <a:r>
              <a:rPr sz="2000" spc="-120" dirty="0">
                <a:latin typeface="Arial"/>
                <a:cs typeface="Arial"/>
              </a:rPr>
              <a:t>ea</a:t>
            </a:r>
            <a:r>
              <a:rPr sz="2000" spc="-30" dirty="0">
                <a:latin typeface="Arial"/>
                <a:cs typeface="Arial"/>
              </a:rPr>
              <a:t>c</a:t>
            </a:r>
            <a:r>
              <a:rPr sz="2000" spc="-235" dirty="0">
                <a:latin typeface="Arial"/>
                <a:cs typeface="Arial"/>
              </a:rPr>
              <a:t>h</a:t>
            </a:r>
            <a:r>
              <a:rPr sz="2000" spc="-15" dirty="0">
                <a:latin typeface="Arial"/>
                <a:cs typeface="Arial"/>
              </a:rPr>
              <a:t> </a:t>
            </a:r>
            <a:r>
              <a:rPr sz="2000" spc="-114" dirty="0">
                <a:latin typeface="Arial"/>
                <a:cs typeface="Arial"/>
              </a:rPr>
              <a:t>oth</a:t>
            </a:r>
            <a:r>
              <a:rPr sz="2000" spc="-130" dirty="0">
                <a:latin typeface="Arial"/>
                <a:cs typeface="Arial"/>
              </a:rPr>
              <a:t>e</a:t>
            </a:r>
            <a:r>
              <a:rPr sz="2000" spc="-140" dirty="0">
                <a:latin typeface="Arial"/>
                <a:cs typeface="Arial"/>
              </a:rPr>
              <a:t>r</a:t>
            </a:r>
            <a:r>
              <a:rPr sz="2000" spc="-120" dirty="0">
                <a:latin typeface="Arial"/>
                <a:cs typeface="Arial"/>
              </a:rPr>
              <a:t>.</a:t>
            </a:r>
            <a:endParaRPr sz="2000">
              <a:latin typeface="Arial"/>
              <a:cs typeface="Arial"/>
            </a:endParaRPr>
          </a:p>
          <a:p>
            <a:pPr marL="469900" marR="5080" lvl="1" indent="-183515" algn="just">
              <a:lnSpc>
                <a:spcPct val="100000"/>
              </a:lnSpc>
              <a:spcBef>
                <a:spcPts val="480"/>
              </a:spcBef>
              <a:buClr>
                <a:srgbClr val="93B6D2"/>
              </a:buClr>
              <a:buSzPct val="85000"/>
              <a:buChar char="•"/>
              <a:tabLst>
                <a:tab pos="470534" algn="l"/>
              </a:tabLst>
            </a:pPr>
            <a:r>
              <a:rPr sz="2000" spc="-125" dirty="0">
                <a:latin typeface="Arial"/>
                <a:cs typeface="Arial"/>
              </a:rPr>
              <a:t>A</a:t>
            </a:r>
            <a:r>
              <a:rPr sz="2000" spc="-120" dirty="0">
                <a:latin typeface="Arial"/>
                <a:cs typeface="Arial"/>
              </a:rPr>
              <a:t> </a:t>
            </a:r>
            <a:r>
              <a:rPr sz="2000" spc="-60" dirty="0">
                <a:latin typeface="Arial"/>
                <a:cs typeface="Arial"/>
              </a:rPr>
              <a:t>benefit</a:t>
            </a:r>
            <a:r>
              <a:rPr sz="2000" spc="-55" dirty="0">
                <a:latin typeface="Arial"/>
                <a:cs typeface="Arial"/>
              </a:rPr>
              <a:t> </a:t>
            </a:r>
            <a:r>
              <a:rPr sz="2000" spc="-5" dirty="0">
                <a:latin typeface="Arial"/>
                <a:cs typeface="Arial"/>
              </a:rPr>
              <a:t>of</a:t>
            </a:r>
            <a:r>
              <a:rPr sz="2000" dirty="0">
                <a:latin typeface="Arial"/>
                <a:cs typeface="Arial"/>
              </a:rPr>
              <a:t> </a:t>
            </a:r>
            <a:r>
              <a:rPr sz="2000" spc="-105" dirty="0">
                <a:latin typeface="Arial"/>
                <a:cs typeface="Arial"/>
              </a:rPr>
              <a:t>having</a:t>
            </a:r>
            <a:r>
              <a:rPr sz="2000" spc="-100" dirty="0">
                <a:latin typeface="Arial"/>
                <a:cs typeface="Arial"/>
              </a:rPr>
              <a:t> </a:t>
            </a:r>
            <a:r>
              <a:rPr sz="2000" spc="-155" dirty="0">
                <a:latin typeface="Arial"/>
                <a:cs typeface="Arial"/>
              </a:rPr>
              <a:t>this</a:t>
            </a:r>
            <a:r>
              <a:rPr sz="2000" spc="-150" dirty="0">
                <a:latin typeface="Arial"/>
                <a:cs typeface="Arial"/>
              </a:rPr>
              <a:t> </a:t>
            </a:r>
            <a:r>
              <a:rPr sz="2000" spc="-100" dirty="0">
                <a:latin typeface="Arial"/>
                <a:cs typeface="Arial"/>
              </a:rPr>
              <a:t>decoupling</a:t>
            </a:r>
            <a:r>
              <a:rPr sz="2000" spc="-95" dirty="0">
                <a:latin typeface="Arial"/>
                <a:cs typeface="Arial"/>
              </a:rPr>
              <a:t> </a:t>
            </a:r>
            <a:r>
              <a:rPr sz="2000" spc="-175" dirty="0">
                <a:latin typeface="Arial"/>
                <a:cs typeface="Arial"/>
              </a:rPr>
              <a:t>is</a:t>
            </a:r>
            <a:r>
              <a:rPr sz="2000" spc="-170" dirty="0">
                <a:latin typeface="Arial"/>
                <a:cs typeface="Arial"/>
              </a:rPr>
              <a:t> </a:t>
            </a:r>
            <a:r>
              <a:rPr sz="2000" spc="-75" dirty="0">
                <a:latin typeface="Arial"/>
                <a:cs typeface="Arial"/>
              </a:rPr>
              <a:t>that</a:t>
            </a:r>
            <a:r>
              <a:rPr sz="2000" spc="-70" dirty="0">
                <a:latin typeface="Arial"/>
                <a:cs typeface="Arial"/>
              </a:rPr>
              <a:t> </a:t>
            </a:r>
            <a:r>
              <a:rPr sz="2000" spc="-120" dirty="0">
                <a:latin typeface="Arial"/>
                <a:cs typeface="Arial"/>
              </a:rPr>
              <a:t>the</a:t>
            </a:r>
            <a:r>
              <a:rPr sz="2000" spc="315" dirty="0">
                <a:latin typeface="Arial"/>
                <a:cs typeface="Arial"/>
              </a:rPr>
              <a:t> </a:t>
            </a:r>
            <a:r>
              <a:rPr sz="2000" spc="-210" dirty="0">
                <a:latin typeface="Arial"/>
                <a:cs typeface="Arial"/>
              </a:rPr>
              <a:t>MQTT</a:t>
            </a:r>
            <a:r>
              <a:rPr sz="2000" spc="140" dirty="0">
                <a:latin typeface="Arial"/>
                <a:cs typeface="Arial"/>
              </a:rPr>
              <a:t> </a:t>
            </a:r>
            <a:r>
              <a:rPr sz="2000" spc="-190" dirty="0">
                <a:latin typeface="Arial"/>
                <a:cs typeface="Arial"/>
              </a:rPr>
              <a:t>message</a:t>
            </a:r>
            <a:r>
              <a:rPr sz="2000" spc="175" dirty="0">
                <a:latin typeface="Arial"/>
                <a:cs typeface="Arial"/>
              </a:rPr>
              <a:t> </a:t>
            </a:r>
            <a:r>
              <a:rPr sz="2000" spc="-75" dirty="0">
                <a:latin typeface="Arial"/>
                <a:cs typeface="Arial"/>
              </a:rPr>
              <a:t>broker </a:t>
            </a:r>
            <a:r>
              <a:rPr sz="2000" spc="-70" dirty="0">
                <a:latin typeface="Arial"/>
                <a:cs typeface="Arial"/>
              </a:rPr>
              <a:t> </a:t>
            </a:r>
            <a:r>
              <a:rPr sz="2000" spc="-200" dirty="0">
                <a:latin typeface="Arial"/>
                <a:cs typeface="Arial"/>
              </a:rPr>
              <a:t>ensures</a:t>
            </a:r>
            <a:r>
              <a:rPr sz="2000" spc="-195" dirty="0">
                <a:latin typeface="Arial"/>
                <a:cs typeface="Arial"/>
              </a:rPr>
              <a:t> </a:t>
            </a:r>
            <a:r>
              <a:rPr sz="2000" spc="-70" dirty="0">
                <a:latin typeface="Arial"/>
                <a:cs typeface="Arial"/>
              </a:rPr>
              <a:t>that </a:t>
            </a:r>
            <a:r>
              <a:rPr sz="2000" spc="-90" dirty="0">
                <a:latin typeface="Arial"/>
                <a:cs typeface="Arial"/>
              </a:rPr>
              <a:t>information </a:t>
            </a:r>
            <a:r>
              <a:rPr sz="2000" spc="-160" dirty="0">
                <a:latin typeface="Arial"/>
                <a:cs typeface="Arial"/>
              </a:rPr>
              <a:t>can </a:t>
            </a:r>
            <a:r>
              <a:rPr sz="2000" spc="-60" dirty="0">
                <a:latin typeface="Arial"/>
                <a:cs typeface="Arial"/>
              </a:rPr>
              <a:t>be </a:t>
            </a:r>
            <a:r>
              <a:rPr sz="2000" spc="-35" dirty="0">
                <a:latin typeface="Arial"/>
                <a:cs typeface="Arial"/>
              </a:rPr>
              <a:t>buffered </a:t>
            </a:r>
            <a:r>
              <a:rPr sz="2000" spc="-90" dirty="0">
                <a:latin typeface="Arial"/>
                <a:cs typeface="Arial"/>
              </a:rPr>
              <a:t>and </a:t>
            </a:r>
            <a:r>
              <a:rPr sz="2000" spc="-125" dirty="0">
                <a:latin typeface="Arial"/>
                <a:cs typeface="Arial"/>
              </a:rPr>
              <a:t>cached </a:t>
            </a:r>
            <a:r>
              <a:rPr sz="2000" spc="-120" dirty="0">
                <a:latin typeface="Arial"/>
                <a:cs typeface="Arial"/>
              </a:rPr>
              <a:t>in </a:t>
            </a:r>
            <a:r>
              <a:rPr sz="2000" spc="-175" dirty="0">
                <a:latin typeface="Arial"/>
                <a:cs typeface="Arial"/>
              </a:rPr>
              <a:t>case</a:t>
            </a:r>
            <a:r>
              <a:rPr sz="2000" spc="-170" dirty="0">
                <a:latin typeface="Arial"/>
                <a:cs typeface="Arial"/>
              </a:rPr>
              <a:t> </a:t>
            </a:r>
            <a:r>
              <a:rPr sz="2000" spc="-5" dirty="0">
                <a:latin typeface="Arial"/>
                <a:cs typeface="Arial"/>
              </a:rPr>
              <a:t>of </a:t>
            </a:r>
            <a:r>
              <a:rPr sz="2000" spc="-105" dirty="0">
                <a:latin typeface="Arial"/>
                <a:cs typeface="Arial"/>
              </a:rPr>
              <a:t>network </a:t>
            </a:r>
            <a:r>
              <a:rPr sz="2000" spc="-100" dirty="0">
                <a:latin typeface="Arial"/>
                <a:cs typeface="Arial"/>
              </a:rPr>
              <a:t> </a:t>
            </a:r>
            <a:r>
              <a:rPr sz="2000" spc="-85" dirty="0">
                <a:latin typeface="Arial"/>
                <a:cs typeface="Arial"/>
              </a:rPr>
              <a:t>failures.</a:t>
            </a:r>
            <a:endParaRPr sz="2000">
              <a:latin typeface="Arial"/>
              <a:cs typeface="Arial"/>
            </a:endParaRPr>
          </a:p>
          <a:p>
            <a:pPr lvl="1">
              <a:lnSpc>
                <a:spcPct val="100000"/>
              </a:lnSpc>
              <a:spcBef>
                <a:spcPts val="45"/>
              </a:spcBef>
              <a:buClr>
                <a:srgbClr val="93B6D2"/>
              </a:buClr>
              <a:buFont typeface="Arial"/>
              <a:buChar char="•"/>
            </a:pPr>
            <a:endParaRPr sz="2950"/>
          </a:p>
          <a:p>
            <a:pPr marL="194945" marR="5080" indent="-182880" algn="just">
              <a:lnSpc>
                <a:spcPct val="100000"/>
              </a:lnSpc>
              <a:buClr>
                <a:srgbClr val="93B6D2"/>
              </a:buClr>
              <a:buSzPct val="85416"/>
              <a:buChar char="•"/>
              <a:tabLst>
                <a:tab pos="195580" algn="l"/>
              </a:tabLst>
            </a:pPr>
            <a:r>
              <a:rPr spc="-125" dirty="0"/>
              <a:t>Compared</a:t>
            </a:r>
            <a:r>
              <a:rPr spc="-120" dirty="0"/>
              <a:t> </a:t>
            </a:r>
            <a:r>
              <a:rPr spc="-80" dirty="0"/>
              <a:t>to</a:t>
            </a:r>
            <a:r>
              <a:rPr spc="-75" dirty="0"/>
              <a:t> </a:t>
            </a:r>
            <a:r>
              <a:rPr spc="-145" dirty="0"/>
              <a:t>the</a:t>
            </a:r>
            <a:r>
              <a:rPr spc="-140" dirty="0"/>
              <a:t> </a:t>
            </a:r>
            <a:r>
              <a:rPr spc="-245" dirty="0"/>
              <a:t>CoAP</a:t>
            </a:r>
            <a:r>
              <a:rPr spc="-240" dirty="0"/>
              <a:t> </a:t>
            </a:r>
            <a:r>
              <a:rPr spc="-225" dirty="0"/>
              <a:t>message,</a:t>
            </a:r>
            <a:r>
              <a:rPr spc="-220" dirty="0"/>
              <a:t> </a:t>
            </a:r>
            <a:r>
              <a:rPr spc="-260" dirty="0"/>
              <a:t>MQTT</a:t>
            </a:r>
            <a:r>
              <a:rPr spc="-254" dirty="0"/>
              <a:t> </a:t>
            </a:r>
            <a:r>
              <a:rPr spc="-180" dirty="0"/>
              <a:t>contains</a:t>
            </a:r>
            <a:r>
              <a:rPr spc="310" dirty="0"/>
              <a:t> </a:t>
            </a:r>
            <a:r>
              <a:rPr spc="-15" dirty="0"/>
              <a:t>a</a:t>
            </a:r>
            <a:r>
              <a:rPr spc="635" dirty="0"/>
              <a:t> </a:t>
            </a:r>
            <a:r>
              <a:rPr spc="-140" dirty="0"/>
              <a:t>smaller </a:t>
            </a:r>
            <a:r>
              <a:rPr spc="-135" dirty="0"/>
              <a:t> </a:t>
            </a:r>
            <a:r>
              <a:rPr spc="-100" dirty="0"/>
              <a:t>header</a:t>
            </a:r>
            <a:r>
              <a:rPr spc="-5" dirty="0"/>
              <a:t> of</a:t>
            </a:r>
            <a:r>
              <a:rPr spc="60" dirty="0"/>
              <a:t> </a:t>
            </a:r>
            <a:r>
              <a:rPr spc="-10" dirty="0"/>
              <a:t>2</a:t>
            </a:r>
            <a:r>
              <a:rPr spc="-5" dirty="0"/>
              <a:t> </a:t>
            </a:r>
            <a:r>
              <a:rPr spc="-140" dirty="0"/>
              <a:t>bytes</a:t>
            </a:r>
            <a:r>
              <a:rPr spc="-10" dirty="0"/>
              <a:t> </a:t>
            </a:r>
            <a:r>
              <a:rPr spc="-125" dirty="0"/>
              <a:t>compared</a:t>
            </a:r>
            <a:r>
              <a:rPr dirty="0"/>
              <a:t> </a:t>
            </a:r>
            <a:r>
              <a:rPr spc="-80" dirty="0"/>
              <a:t>to</a:t>
            </a:r>
            <a:r>
              <a:rPr spc="-10" dirty="0"/>
              <a:t> 4</a:t>
            </a:r>
            <a:r>
              <a:rPr spc="-5" dirty="0"/>
              <a:t> </a:t>
            </a:r>
            <a:r>
              <a:rPr spc="-140" dirty="0"/>
              <a:t>bytes</a:t>
            </a:r>
            <a:r>
              <a:rPr spc="-10" dirty="0"/>
              <a:t> </a:t>
            </a:r>
            <a:r>
              <a:rPr spc="-15" dirty="0"/>
              <a:t>for</a:t>
            </a:r>
            <a:r>
              <a:rPr spc="-5" dirty="0"/>
              <a:t> </a:t>
            </a:r>
            <a:r>
              <a:rPr spc="-285" dirty="0"/>
              <a:t>CoAP.</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380" dirty="0"/>
              <a:t>MQTT</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121</a:t>
            </a:r>
            <a:endParaRPr sz="1400">
              <a:latin typeface="Arial"/>
              <a:cs typeface="Arial"/>
            </a:endParaRPr>
          </a:p>
        </p:txBody>
      </p:sp>
      <p:pic>
        <p:nvPicPr>
          <p:cNvPr id="4" name="object 4"/>
          <p:cNvPicPr/>
          <p:nvPr/>
        </p:nvPicPr>
        <p:blipFill>
          <a:blip r:embed="rId2" cstate="print"/>
          <a:stretch>
            <a:fillRect/>
          </a:stretch>
        </p:blipFill>
        <p:spPr>
          <a:xfrm>
            <a:off x="457200" y="2314955"/>
            <a:ext cx="8229600" cy="3447288"/>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380" dirty="0"/>
              <a:t>MQTT</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122</a:t>
            </a:r>
            <a:endParaRPr sz="1400">
              <a:latin typeface="Arial"/>
              <a:cs typeface="Arial"/>
            </a:endParaRPr>
          </a:p>
        </p:txBody>
      </p:sp>
      <p:sp>
        <p:nvSpPr>
          <p:cNvPr id="4" name="object 4"/>
          <p:cNvSpPr txBox="1"/>
          <p:nvPr/>
        </p:nvSpPr>
        <p:spPr>
          <a:xfrm>
            <a:off x="535940" y="1616709"/>
            <a:ext cx="8072755" cy="3098800"/>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3B6D2"/>
              </a:buClr>
              <a:buSzPct val="85416"/>
              <a:buChar char="•"/>
              <a:tabLst>
                <a:tab pos="195580" algn="l"/>
              </a:tabLst>
            </a:pPr>
            <a:r>
              <a:rPr sz="2400" spc="-254" dirty="0">
                <a:latin typeface="Arial"/>
                <a:cs typeface="Arial"/>
              </a:rPr>
              <a:t>MQTT</a:t>
            </a:r>
            <a:r>
              <a:rPr sz="2400" spc="-250" dirty="0">
                <a:latin typeface="Arial"/>
                <a:cs typeface="Arial"/>
              </a:rPr>
              <a:t> </a:t>
            </a:r>
            <a:r>
              <a:rPr sz="2400" spc="-204" dirty="0">
                <a:latin typeface="Arial"/>
                <a:cs typeface="Arial"/>
              </a:rPr>
              <a:t>is</a:t>
            </a:r>
            <a:r>
              <a:rPr sz="2400" spc="-200" dirty="0">
                <a:latin typeface="Arial"/>
                <a:cs typeface="Arial"/>
              </a:rPr>
              <a:t> </a:t>
            </a:r>
            <a:r>
              <a:rPr sz="2400" spc="-15" dirty="0">
                <a:latin typeface="Arial"/>
                <a:cs typeface="Arial"/>
              </a:rPr>
              <a:t>a</a:t>
            </a:r>
            <a:r>
              <a:rPr sz="2400" spc="-10" dirty="0">
                <a:latin typeface="Arial"/>
                <a:cs typeface="Arial"/>
              </a:rPr>
              <a:t> </a:t>
            </a:r>
            <a:r>
              <a:rPr sz="2400" spc="-90" dirty="0">
                <a:latin typeface="Arial"/>
                <a:cs typeface="Arial"/>
              </a:rPr>
              <a:t>lightweight</a:t>
            </a:r>
            <a:r>
              <a:rPr sz="2400" spc="-85" dirty="0">
                <a:latin typeface="Arial"/>
                <a:cs typeface="Arial"/>
              </a:rPr>
              <a:t> </a:t>
            </a:r>
            <a:r>
              <a:rPr sz="2400" spc="-100" dirty="0">
                <a:latin typeface="Arial"/>
                <a:cs typeface="Arial"/>
              </a:rPr>
              <a:t>protocol</a:t>
            </a:r>
            <a:r>
              <a:rPr sz="2400" spc="-95" dirty="0">
                <a:latin typeface="Arial"/>
                <a:cs typeface="Arial"/>
              </a:rPr>
              <a:t> </a:t>
            </a:r>
            <a:r>
              <a:rPr sz="2400" spc="-180" dirty="0">
                <a:latin typeface="Arial"/>
                <a:cs typeface="Arial"/>
              </a:rPr>
              <a:t>because</a:t>
            </a:r>
            <a:r>
              <a:rPr sz="2400" spc="-175" dirty="0">
                <a:latin typeface="Arial"/>
                <a:cs typeface="Arial"/>
              </a:rPr>
              <a:t> </a:t>
            </a:r>
            <a:r>
              <a:rPr sz="2400" spc="-160" dirty="0">
                <a:latin typeface="Arial"/>
                <a:cs typeface="Arial"/>
              </a:rPr>
              <a:t>each</a:t>
            </a:r>
            <a:r>
              <a:rPr sz="2400" spc="-155" dirty="0">
                <a:latin typeface="Arial"/>
                <a:cs typeface="Arial"/>
              </a:rPr>
              <a:t> </a:t>
            </a:r>
            <a:r>
              <a:rPr sz="2400" spc="-130" dirty="0">
                <a:latin typeface="Arial"/>
                <a:cs typeface="Arial"/>
              </a:rPr>
              <a:t>control</a:t>
            </a:r>
            <a:r>
              <a:rPr sz="2400" spc="-125" dirty="0">
                <a:latin typeface="Arial"/>
                <a:cs typeface="Arial"/>
              </a:rPr>
              <a:t> </a:t>
            </a:r>
            <a:r>
              <a:rPr sz="2400" spc="-100" dirty="0">
                <a:latin typeface="Arial"/>
                <a:cs typeface="Arial"/>
              </a:rPr>
              <a:t>packet </a:t>
            </a:r>
            <a:r>
              <a:rPr sz="2400" spc="-95" dirty="0">
                <a:latin typeface="Arial"/>
                <a:cs typeface="Arial"/>
              </a:rPr>
              <a:t> </a:t>
            </a:r>
            <a:r>
              <a:rPr sz="2400" spc="-245" dirty="0">
                <a:latin typeface="Arial"/>
                <a:cs typeface="Arial"/>
              </a:rPr>
              <a:t>consists </a:t>
            </a:r>
            <a:r>
              <a:rPr sz="2400" spc="-5" dirty="0">
                <a:latin typeface="Arial"/>
                <a:cs typeface="Arial"/>
              </a:rPr>
              <a:t>of </a:t>
            </a:r>
            <a:r>
              <a:rPr sz="2400" spc="-15" dirty="0">
                <a:latin typeface="Arial"/>
                <a:cs typeface="Arial"/>
              </a:rPr>
              <a:t>a </a:t>
            </a:r>
            <a:r>
              <a:rPr sz="2400" spc="-55" dirty="0">
                <a:latin typeface="Arial"/>
                <a:cs typeface="Arial"/>
              </a:rPr>
              <a:t>2-byte </a:t>
            </a:r>
            <a:r>
              <a:rPr sz="2400" spc="-15" dirty="0">
                <a:latin typeface="Arial"/>
                <a:cs typeface="Arial"/>
              </a:rPr>
              <a:t>fixed </a:t>
            </a:r>
            <a:r>
              <a:rPr sz="2400" spc="-100" dirty="0">
                <a:latin typeface="Arial"/>
                <a:cs typeface="Arial"/>
              </a:rPr>
              <a:t>header </a:t>
            </a:r>
            <a:r>
              <a:rPr sz="2400" spc="-110" dirty="0">
                <a:latin typeface="Arial"/>
                <a:cs typeface="Arial"/>
              </a:rPr>
              <a:t>with </a:t>
            </a:r>
            <a:r>
              <a:rPr sz="2400" spc="-80" dirty="0">
                <a:latin typeface="Arial"/>
                <a:cs typeface="Arial"/>
              </a:rPr>
              <a:t>optional </a:t>
            </a:r>
            <a:r>
              <a:rPr sz="2400" spc="-55" dirty="0">
                <a:latin typeface="Arial"/>
                <a:cs typeface="Arial"/>
              </a:rPr>
              <a:t>variable </a:t>
            </a:r>
            <a:r>
              <a:rPr sz="2400" spc="-100" dirty="0">
                <a:latin typeface="Arial"/>
                <a:cs typeface="Arial"/>
              </a:rPr>
              <a:t>header </a:t>
            </a:r>
            <a:r>
              <a:rPr sz="2400" spc="-95" dirty="0">
                <a:latin typeface="Arial"/>
                <a:cs typeface="Arial"/>
              </a:rPr>
              <a:t> </a:t>
            </a:r>
            <a:r>
              <a:rPr sz="2400" spc="-75" dirty="0">
                <a:latin typeface="Arial"/>
                <a:cs typeface="Arial"/>
              </a:rPr>
              <a:t>fields</a:t>
            </a:r>
            <a:r>
              <a:rPr sz="2400" spc="-20" dirty="0">
                <a:latin typeface="Arial"/>
                <a:cs typeface="Arial"/>
              </a:rPr>
              <a:t> </a:t>
            </a:r>
            <a:r>
              <a:rPr sz="2400" spc="-105" dirty="0">
                <a:latin typeface="Arial"/>
                <a:cs typeface="Arial"/>
              </a:rPr>
              <a:t>and</a:t>
            </a:r>
            <a:r>
              <a:rPr sz="2400" dirty="0">
                <a:latin typeface="Arial"/>
                <a:cs typeface="Arial"/>
              </a:rPr>
              <a:t> </a:t>
            </a:r>
            <a:r>
              <a:rPr sz="2400" spc="-80" dirty="0">
                <a:latin typeface="Arial"/>
                <a:cs typeface="Arial"/>
              </a:rPr>
              <a:t>optional</a:t>
            </a:r>
            <a:r>
              <a:rPr sz="2400" spc="-5" dirty="0">
                <a:latin typeface="Arial"/>
                <a:cs typeface="Arial"/>
              </a:rPr>
              <a:t> </a:t>
            </a:r>
            <a:r>
              <a:rPr sz="2400" spc="-50" dirty="0">
                <a:latin typeface="Arial"/>
                <a:cs typeface="Arial"/>
              </a:rPr>
              <a:t>payload.</a:t>
            </a:r>
            <a:endParaRPr sz="2400">
              <a:latin typeface="Arial"/>
              <a:cs typeface="Arial"/>
            </a:endParaRPr>
          </a:p>
          <a:p>
            <a:pPr marL="194945" marR="5080" indent="-182880" algn="just">
              <a:lnSpc>
                <a:spcPct val="100000"/>
              </a:lnSpc>
              <a:spcBef>
                <a:spcPts val="580"/>
              </a:spcBef>
              <a:buClr>
                <a:srgbClr val="93B6D2"/>
              </a:buClr>
              <a:buSzPct val="85416"/>
              <a:buChar char="•"/>
              <a:tabLst>
                <a:tab pos="195580" algn="l"/>
              </a:tabLst>
            </a:pPr>
            <a:r>
              <a:rPr sz="2400" spc="-280" dirty="0">
                <a:latin typeface="Arial"/>
                <a:cs typeface="Arial"/>
              </a:rPr>
              <a:t>The</a:t>
            </a:r>
            <a:r>
              <a:rPr sz="2400" spc="-275" dirty="0">
                <a:latin typeface="Arial"/>
                <a:cs typeface="Arial"/>
              </a:rPr>
              <a:t> </a:t>
            </a:r>
            <a:r>
              <a:rPr sz="2400" spc="-60" dirty="0">
                <a:latin typeface="Arial"/>
                <a:cs typeface="Arial"/>
              </a:rPr>
              <a:t>first</a:t>
            </a:r>
            <a:r>
              <a:rPr sz="2400" spc="-55" dirty="0">
                <a:latin typeface="Arial"/>
                <a:cs typeface="Arial"/>
              </a:rPr>
              <a:t> </a:t>
            </a:r>
            <a:r>
              <a:rPr sz="2400" spc="-260" dirty="0">
                <a:latin typeface="Arial"/>
                <a:cs typeface="Arial"/>
              </a:rPr>
              <a:t>MQTT</a:t>
            </a:r>
            <a:r>
              <a:rPr sz="2400" spc="-254" dirty="0">
                <a:latin typeface="Arial"/>
                <a:cs typeface="Arial"/>
              </a:rPr>
              <a:t> </a:t>
            </a:r>
            <a:r>
              <a:rPr sz="2400" spc="-10" dirty="0">
                <a:latin typeface="Arial"/>
                <a:cs typeface="Arial"/>
              </a:rPr>
              <a:t>field</a:t>
            </a:r>
            <a:r>
              <a:rPr sz="2400" spc="-5" dirty="0">
                <a:latin typeface="Arial"/>
                <a:cs typeface="Arial"/>
              </a:rPr>
              <a:t> </a:t>
            </a:r>
            <a:r>
              <a:rPr sz="2400" spc="-150" dirty="0">
                <a:latin typeface="Arial"/>
                <a:cs typeface="Arial"/>
              </a:rPr>
              <a:t>in</a:t>
            </a:r>
            <a:r>
              <a:rPr sz="2400" spc="-145" dirty="0">
                <a:latin typeface="Arial"/>
                <a:cs typeface="Arial"/>
              </a:rPr>
              <a:t> the</a:t>
            </a:r>
            <a:r>
              <a:rPr sz="2400" spc="-140" dirty="0">
                <a:latin typeface="Arial"/>
                <a:cs typeface="Arial"/>
              </a:rPr>
              <a:t> </a:t>
            </a:r>
            <a:r>
              <a:rPr sz="2400" spc="-100" dirty="0">
                <a:latin typeface="Arial"/>
                <a:cs typeface="Arial"/>
              </a:rPr>
              <a:t>header</a:t>
            </a:r>
            <a:r>
              <a:rPr sz="2400" spc="-95" dirty="0">
                <a:latin typeface="Arial"/>
                <a:cs typeface="Arial"/>
              </a:rPr>
              <a:t> </a:t>
            </a:r>
            <a:r>
              <a:rPr sz="2400" spc="-204" dirty="0">
                <a:latin typeface="Arial"/>
                <a:cs typeface="Arial"/>
              </a:rPr>
              <a:t>is</a:t>
            </a:r>
            <a:r>
              <a:rPr sz="2400" spc="-200" dirty="0">
                <a:latin typeface="Arial"/>
                <a:cs typeface="Arial"/>
              </a:rPr>
              <a:t> </a:t>
            </a:r>
            <a:r>
              <a:rPr sz="2400" spc="-190" dirty="0">
                <a:latin typeface="Arial"/>
                <a:cs typeface="Arial"/>
              </a:rPr>
              <a:t>Message</a:t>
            </a:r>
            <a:r>
              <a:rPr sz="2400" spc="-185" dirty="0">
                <a:latin typeface="Arial"/>
                <a:cs typeface="Arial"/>
              </a:rPr>
              <a:t> </a:t>
            </a:r>
            <a:r>
              <a:rPr sz="2400" spc="-180" dirty="0">
                <a:latin typeface="Arial"/>
                <a:cs typeface="Arial"/>
              </a:rPr>
              <a:t>Type,</a:t>
            </a:r>
            <a:r>
              <a:rPr sz="2400" spc="-175" dirty="0">
                <a:latin typeface="Arial"/>
                <a:cs typeface="Arial"/>
              </a:rPr>
              <a:t> </a:t>
            </a:r>
            <a:r>
              <a:rPr sz="2400" spc="-180" dirty="0">
                <a:latin typeface="Arial"/>
                <a:cs typeface="Arial"/>
              </a:rPr>
              <a:t>which </a:t>
            </a:r>
            <a:r>
              <a:rPr sz="2400" spc="-175" dirty="0">
                <a:latin typeface="Arial"/>
                <a:cs typeface="Arial"/>
              </a:rPr>
              <a:t> </a:t>
            </a:r>
            <a:r>
              <a:rPr sz="2400" spc="-95" dirty="0">
                <a:latin typeface="Arial"/>
                <a:cs typeface="Arial"/>
              </a:rPr>
              <a:t>identifies</a:t>
            </a:r>
            <a:r>
              <a:rPr sz="2400" spc="-5" dirty="0">
                <a:latin typeface="Arial"/>
                <a:cs typeface="Arial"/>
              </a:rPr>
              <a:t> </a:t>
            </a:r>
            <a:r>
              <a:rPr sz="2400" spc="-145" dirty="0">
                <a:latin typeface="Arial"/>
                <a:cs typeface="Arial"/>
              </a:rPr>
              <a:t>the</a:t>
            </a:r>
            <a:r>
              <a:rPr sz="2400" spc="-5" dirty="0">
                <a:latin typeface="Arial"/>
                <a:cs typeface="Arial"/>
              </a:rPr>
              <a:t> </a:t>
            </a:r>
            <a:r>
              <a:rPr sz="2400" spc="-114" dirty="0">
                <a:latin typeface="Arial"/>
                <a:cs typeface="Arial"/>
              </a:rPr>
              <a:t>kind</a:t>
            </a:r>
            <a:r>
              <a:rPr sz="2400" spc="-25" dirty="0">
                <a:latin typeface="Arial"/>
                <a:cs typeface="Arial"/>
              </a:rPr>
              <a:t> </a:t>
            </a:r>
            <a:r>
              <a:rPr sz="2400" spc="-5" dirty="0">
                <a:latin typeface="Arial"/>
                <a:cs typeface="Arial"/>
              </a:rPr>
              <a:t>of</a:t>
            </a:r>
            <a:r>
              <a:rPr sz="2400" spc="75" dirty="0">
                <a:latin typeface="Arial"/>
                <a:cs typeface="Arial"/>
              </a:rPr>
              <a:t> </a:t>
            </a:r>
            <a:r>
              <a:rPr sz="2400" spc="-260" dirty="0">
                <a:latin typeface="Arial"/>
                <a:cs typeface="Arial"/>
              </a:rPr>
              <a:t>MQTT</a:t>
            </a:r>
            <a:r>
              <a:rPr sz="2400" dirty="0">
                <a:latin typeface="Arial"/>
                <a:cs typeface="Arial"/>
              </a:rPr>
              <a:t> </a:t>
            </a:r>
            <a:r>
              <a:rPr sz="2400" spc="-105" dirty="0">
                <a:latin typeface="Arial"/>
                <a:cs typeface="Arial"/>
              </a:rPr>
              <a:t>packet</a:t>
            </a:r>
            <a:r>
              <a:rPr sz="2400" spc="-10" dirty="0">
                <a:latin typeface="Arial"/>
                <a:cs typeface="Arial"/>
              </a:rPr>
              <a:t> </a:t>
            </a:r>
            <a:r>
              <a:rPr sz="2400" spc="-125" dirty="0">
                <a:latin typeface="Arial"/>
                <a:cs typeface="Arial"/>
              </a:rPr>
              <a:t>within</a:t>
            </a:r>
            <a:r>
              <a:rPr sz="2400" spc="-10" dirty="0">
                <a:latin typeface="Arial"/>
                <a:cs typeface="Arial"/>
              </a:rPr>
              <a:t> </a:t>
            </a:r>
            <a:r>
              <a:rPr sz="2400" spc="-15" dirty="0">
                <a:latin typeface="Arial"/>
                <a:cs typeface="Arial"/>
              </a:rPr>
              <a:t>a</a:t>
            </a:r>
            <a:r>
              <a:rPr sz="2400" spc="-10" dirty="0">
                <a:latin typeface="Arial"/>
                <a:cs typeface="Arial"/>
              </a:rPr>
              <a:t> </a:t>
            </a:r>
            <a:r>
              <a:rPr sz="2400" spc="-215" dirty="0">
                <a:latin typeface="Arial"/>
                <a:cs typeface="Arial"/>
              </a:rPr>
              <a:t>message.</a:t>
            </a:r>
            <a:endParaRPr sz="2400">
              <a:latin typeface="Arial"/>
              <a:cs typeface="Arial"/>
            </a:endParaRPr>
          </a:p>
          <a:p>
            <a:pPr marL="469900" lvl="1" indent="-184150" algn="just">
              <a:lnSpc>
                <a:spcPct val="100000"/>
              </a:lnSpc>
              <a:spcBef>
                <a:spcPts val="495"/>
              </a:spcBef>
              <a:buClr>
                <a:srgbClr val="93B6D2"/>
              </a:buClr>
              <a:buSzPct val="85000"/>
              <a:buChar char="•"/>
              <a:tabLst>
                <a:tab pos="470534" algn="l"/>
              </a:tabLst>
            </a:pPr>
            <a:r>
              <a:rPr sz="2000" spc="-145" dirty="0">
                <a:latin typeface="Arial"/>
                <a:cs typeface="Arial"/>
              </a:rPr>
              <a:t>Fourteen</a:t>
            </a:r>
            <a:r>
              <a:rPr sz="2000" spc="-40" dirty="0">
                <a:latin typeface="Arial"/>
                <a:cs typeface="Arial"/>
              </a:rPr>
              <a:t> </a:t>
            </a:r>
            <a:r>
              <a:rPr sz="2000" spc="-30" dirty="0">
                <a:latin typeface="Arial"/>
                <a:cs typeface="Arial"/>
              </a:rPr>
              <a:t>different</a:t>
            </a:r>
            <a:r>
              <a:rPr sz="2000" spc="-50" dirty="0">
                <a:latin typeface="Arial"/>
                <a:cs typeface="Arial"/>
              </a:rPr>
              <a:t> </a:t>
            </a:r>
            <a:r>
              <a:rPr sz="2000" spc="-90" dirty="0">
                <a:latin typeface="Arial"/>
                <a:cs typeface="Arial"/>
              </a:rPr>
              <a:t>types</a:t>
            </a:r>
            <a:r>
              <a:rPr sz="2000" spc="-40" dirty="0">
                <a:latin typeface="Arial"/>
                <a:cs typeface="Arial"/>
              </a:rPr>
              <a:t> </a:t>
            </a:r>
            <a:r>
              <a:rPr sz="2000" dirty="0">
                <a:latin typeface="Arial"/>
                <a:cs typeface="Arial"/>
              </a:rPr>
              <a:t>of</a:t>
            </a:r>
            <a:r>
              <a:rPr sz="2000" spc="50" dirty="0">
                <a:latin typeface="Arial"/>
                <a:cs typeface="Arial"/>
              </a:rPr>
              <a:t> </a:t>
            </a:r>
            <a:r>
              <a:rPr sz="2000" spc="-110" dirty="0">
                <a:latin typeface="Arial"/>
                <a:cs typeface="Arial"/>
              </a:rPr>
              <a:t>control</a:t>
            </a:r>
            <a:r>
              <a:rPr sz="2000" spc="-35" dirty="0">
                <a:latin typeface="Arial"/>
                <a:cs typeface="Arial"/>
              </a:rPr>
              <a:t> </a:t>
            </a:r>
            <a:r>
              <a:rPr sz="2000" spc="-120" dirty="0">
                <a:latin typeface="Arial"/>
                <a:cs typeface="Arial"/>
              </a:rPr>
              <a:t>packets</a:t>
            </a:r>
            <a:r>
              <a:rPr sz="2000" spc="-20" dirty="0">
                <a:latin typeface="Arial"/>
                <a:cs typeface="Arial"/>
              </a:rPr>
              <a:t> </a:t>
            </a:r>
            <a:r>
              <a:rPr sz="2000" spc="-40" dirty="0">
                <a:latin typeface="Arial"/>
                <a:cs typeface="Arial"/>
              </a:rPr>
              <a:t>are</a:t>
            </a:r>
            <a:r>
              <a:rPr sz="2000" spc="-15" dirty="0">
                <a:latin typeface="Arial"/>
                <a:cs typeface="Arial"/>
              </a:rPr>
              <a:t> </a:t>
            </a:r>
            <a:r>
              <a:rPr sz="2000" spc="-80" dirty="0">
                <a:latin typeface="Arial"/>
                <a:cs typeface="Arial"/>
              </a:rPr>
              <a:t>specified</a:t>
            </a:r>
            <a:r>
              <a:rPr sz="2000" spc="-40" dirty="0">
                <a:latin typeface="Arial"/>
                <a:cs typeface="Arial"/>
              </a:rPr>
              <a:t> </a:t>
            </a:r>
            <a:r>
              <a:rPr sz="2000" spc="-120" dirty="0">
                <a:latin typeface="Arial"/>
                <a:cs typeface="Arial"/>
              </a:rPr>
              <a:t>in</a:t>
            </a:r>
            <a:r>
              <a:rPr sz="2000" spc="-20" dirty="0">
                <a:latin typeface="Arial"/>
                <a:cs typeface="Arial"/>
              </a:rPr>
              <a:t> </a:t>
            </a:r>
            <a:r>
              <a:rPr sz="2000" spc="-225" dirty="0">
                <a:latin typeface="Arial"/>
                <a:cs typeface="Arial"/>
              </a:rPr>
              <a:t>MQTT.</a:t>
            </a:r>
            <a:endParaRPr sz="2000">
              <a:latin typeface="Arial"/>
              <a:cs typeface="Arial"/>
            </a:endParaRPr>
          </a:p>
          <a:p>
            <a:pPr marL="194945" marR="6350" indent="-182880" algn="just">
              <a:lnSpc>
                <a:spcPct val="100000"/>
              </a:lnSpc>
              <a:spcBef>
                <a:spcPts val="560"/>
              </a:spcBef>
              <a:buClr>
                <a:srgbClr val="93B6D2"/>
              </a:buClr>
              <a:buSzPct val="85416"/>
              <a:buChar char="•"/>
              <a:tabLst>
                <a:tab pos="195580" algn="l"/>
              </a:tabLst>
            </a:pPr>
            <a:r>
              <a:rPr sz="2400" spc="-260" dirty="0">
                <a:latin typeface="Arial"/>
                <a:cs typeface="Arial"/>
              </a:rPr>
              <a:t>Each</a:t>
            </a:r>
            <a:r>
              <a:rPr sz="2400" spc="-254" dirty="0">
                <a:latin typeface="Arial"/>
                <a:cs typeface="Arial"/>
              </a:rPr>
              <a:t> </a:t>
            </a:r>
            <a:r>
              <a:rPr sz="2400" spc="-5" dirty="0">
                <a:latin typeface="Arial"/>
                <a:cs typeface="Arial"/>
              </a:rPr>
              <a:t>of </a:t>
            </a:r>
            <a:r>
              <a:rPr sz="2400" spc="-215" dirty="0">
                <a:latin typeface="Arial"/>
                <a:cs typeface="Arial"/>
              </a:rPr>
              <a:t>them </a:t>
            </a:r>
            <a:r>
              <a:rPr sz="2400" spc="-235" dirty="0">
                <a:latin typeface="Arial"/>
                <a:cs typeface="Arial"/>
              </a:rPr>
              <a:t>has </a:t>
            </a:r>
            <a:r>
              <a:rPr sz="2400" spc="-15" dirty="0">
                <a:latin typeface="Arial"/>
                <a:cs typeface="Arial"/>
              </a:rPr>
              <a:t>a </a:t>
            </a:r>
            <a:r>
              <a:rPr sz="2400" spc="-170" dirty="0">
                <a:latin typeface="Arial"/>
                <a:cs typeface="Arial"/>
              </a:rPr>
              <a:t>unique </a:t>
            </a:r>
            <a:r>
              <a:rPr sz="2400" spc="-130" dirty="0">
                <a:latin typeface="Arial"/>
                <a:cs typeface="Arial"/>
              </a:rPr>
              <a:t>value </a:t>
            </a:r>
            <a:r>
              <a:rPr sz="2400" spc="-90" dirty="0">
                <a:latin typeface="Arial"/>
                <a:cs typeface="Arial"/>
              </a:rPr>
              <a:t>that </a:t>
            </a:r>
            <a:r>
              <a:rPr sz="2400" spc="-204" dirty="0">
                <a:latin typeface="Arial"/>
                <a:cs typeface="Arial"/>
              </a:rPr>
              <a:t>is </a:t>
            </a:r>
            <a:r>
              <a:rPr sz="2400" spc="-114" dirty="0">
                <a:latin typeface="Arial"/>
                <a:cs typeface="Arial"/>
              </a:rPr>
              <a:t>coded into </a:t>
            </a:r>
            <a:r>
              <a:rPr sz="2400" spc="-145" dirty="0">
                <a:latin typeface="Arial"/>
                <a:cs typeface="Arial"/>
              </a:rPr>
              <a:t>the </a:t>
            </a:r>
            <a:r>
              <a:rPr sz="2400" spc="-190" dirty="0">
                <a:latin typeface="Arial"/>
                <a:cs typeface="Arial"/>
              </a:rPr>
              <a:t>Message </a:t>
            </a:r>
            <a:r>
              <a:rPr sz="2400" spc="-185" dirty="0">
                <a:latin typeface="Arial"/>
                <a:cs typeface="Arial"/>
              </a:rPr>
              <a:t> </a:t>
            </a:r>
            <a:r>
              <a:rPr sz="2400" spc="-509" dirty="0">
                <a:latin typeface="Arial"/>
                <a:cs typeface="Arial"/>
              </a:rPr>
              <a:t>T</a:t>
            </a:r>
            <a:r>
              <a:rPr sz="2400" spc="-50" dirty="0">
                <a:latin typeface="Arial"/>
                <a:cs typeface="Arial"/>
              </a:rPr>
              <a:t>ype</a:t>
            </a:r>
            <a:r>
              <a:rPr sz="2400" spc="-10" dirty="0">
                <a:latin typeface="Arial"/>
                <a:cs typeface="Arial"/>
              </a:rPr>
              <a:t> </a:t>
            </a:r>
            <a:r>
              <a:rPr sz="2400" spc="60" dirty="0">
                <a:latin typeface="Arial"/>
                <a:cs typeface="Arial"/>
              </a:rPr>
              <a:t>fi</a:t>
            </a:r>
            <a:r>
              <a:rPr sz="2400" spc="-45" dirty="0">
                <a:latin typeface="Arial"/>
                <a:cs typeface="Arial"/>
              </a:rPr>
              <a:t>el</a:t>
            </a:r>
            <a:r>
              <a:rPr sz="2400" spc="-70" dirty="0">
                <a:latin typeface="Arial"/>
                <a:cs typeface="Arial"/>
              </a:rPr>
              <a:t>d</a:t>
            </a:r>
            <a:r>
              <a:rPr sz="2400" spc="-145" dirty="0">
                <a:latin typeface="Arial"/>
                <a:cs typeface="Arial"/>
              </a:rPr>
              <a:t>.</a:t>
            </a:r>
            <a:endParaRPr sz="2400">
              <a:latin typeface="Arial"/>
              <a:cs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380" dirty="0"/>
              <a:t>MQTT</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123</a:t>
            </a:r>
            <a:endParaRPr sz="1400">
              <a:latin typeface="Arial"/>
              <a:cs typeface="Arial"/>
            </a:endParaRPr>
          </a:p>
        </p:txBody>
      </p:sp>
      <p:pic>
        <p:nvPicPr>
          <p:cNvPr id="4" name="object 4"/>
          <p:cNvPicPr/>
          <p:nvPr/>
        </p:nvPicPr>
        <p:blipFill>
          <a:blip r:embed="rId2" cstate="print"/>
          <a:stretch>
            <a:fillRect/>
          </a:stretch>
        </p:blipFill>
        <p:spPr>
          <a:xfrm>
            <a:off x="1825751" y="1600200"/>
            <a:ext cx="5492496" cy="4868997"/>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380" dirty="0"/>
              <a:t>MQTT</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124</a:t>
            </a:r>
            <a:endParaRPr sz="1400">
              <a:latin typeface="Arial"/>
              <a:cs typeface="Arial"/>
            </a:endParaRPr>
          </a:p>
        </p:txBody>
      </p:sp>
      <p:sp>
        <p:nvSpPr>
          <p:cNvPr id="4" name="object 4"/>
          <p:cNvSpPr txBox="1">
            <a:spLocks noGrp="1"/>
          </p:cNvSpPr>
          <p:nvPr>
            <p:ph type="body" idx="1"/>
          </p:nvPr>
        </p:nvSpPr>
        <p:spPr>
          <a:prstGeom prst="rect">
            <a:avLst/>
          </a:prstGeom>
        </p:spPr>
        <p:txBody>
          <a:bodyPr vert="horz" wrap="square" lIns="0" tIns="50165" rIns="0" bIns="0" rtlCol="0">
            <a:spAutoFit/>
          </a:bodyPr>
          <a:lstStyle/>
          <a:p>
            <a:pPr marL="195580" indent="-182880">
              <a:lnSpc>
                <a:spcPct val="100000"/>
              </a:lnSpc>
              <a:spcBef>
                <a:spcPts val="395"/>
              </a:spcBef>
              <a:buClr>
                <a:srgbClr val="93B6D2"/>
              </a:buClr>
              <a:buSzPct val="85416"/>
              <a:buChar char="•"/>
              <a:tabLst>
                <a:tab pos="195580" algn="l"/>
              </a:tabLst>
            </a:pPr>
            <a:r>
              <a:rPr spc="-280" dirty="0"/>
              <a:t>The</a:t>
            </a:r>
            <a:r>
              <a:rPr spc="-20" dirty="0"/>
              <a:t> </a:t>
            </a:r>
            <a:r>
              <a:rPr spc="-130" dirty="0"/>
              <a:t>next</a:t>
            </a:r>
            <a:r>
              <a:rPr spc="-5" dirty="0"/>
              <a:t> </a:t>
            </a:r>
            <a:r>
              <a:rPr spc="-10" dirty="0"/>
              <a:t>field</a:t>
            </a:r>
            <a:r>
              <a:rPr spc="-5" dirty="0"/>
              <a:t> </a:t>
            </a:r>
            <a:r>
              <a:rPr spc="-150" dirty="0"/>
              <a:t>in</a:t>
            </a:r>
            <a:r>
              <a:rPr spc="-10" dirty="0"/>
              <a:t> </a:t>
            </a:r>
            <a:r>
              <a:rPr spc="-145" dirty="0"/>
              <a:t>the</a:t>
            </a:r>
            <a:r>
              <a:rPr dirty="0"/>
              <a:t> </a:t>
            </a:r>
            <a:r>
              <a:rPr spc="-260" dirty="0"/>
              <a:t>MQTT</a:t>
            </a:r>
            <a:r>
              <a:rPr spc="5" dirty="0"/>
              <a:t> </a:t>
            </a:r>
            <a:r>
              <a:rPr spc="-100" dirty="0"/>
              <a:t>header</a:t>
            </a:r>
            <a:r>
              <a:rPr spc="-10" dirty="0"/>
              <a:t> </a:t>
            </a:r>
            <a:r>
              <a:rPr spc="-204" dirty="0"/>
              <a:t>is</a:t>
            </a:r>
            <a:r>
              <a:rPr dirty="0"/>
              <a:t> </a:t>
            </a:r>
            <a:r>
              <a:rPr spc="-325" dirty="0"/>
              <a:t>DUP</a:t>
            </a:r>
            <a:r>
              <a:rPr spc="-5" dirty="0"/>
              <a:t> </a:t>
            </a:r>
            <a:r>
              <a:rPr spc="-125" dirty="0"/>
              <a:t>(Duplication</a:t>
            </a:r>
            <a:r>
              <a:rPr spc="-10" dirty="0"/>
              <a:t> </a:t>
            </a:r>
            <a:r>
              <a:rPr spc="-125" dirty="0"/>
              <a:t>Flag).</a:t>
            </a:r>
          </a:p>
          <a:p>
            <a:pPr marL="469900" lvl="1" indent="-184150">
              <a:lnSpc>
                <a:spcPts val="2280"/>
              </a:lnSpc>
              <a:spcBef>
                <a:spcPts val="259"/>
              </a:spcBef>
              <a:buClr>
                <a:srgbClr val="93B6D2"/>
              </a:buClr>
              <a:buSzPct val="85000"/>
              <a:buChar char="•"/>
              <a:tabLst>
                <a:tab pos="470534" algn="l"/>
              </a:tabLst>
            </a:pPr>
            <a:r>
              <a:rPr sz="2000" spc="-235" dirty="0">
                <a:latin typeface="Arial"/>
                <a:cs typeface="Arial"/>
              </a:rPr>
              <a:t>This</a:t>
            </a:r>
            <a:r>
              <a:rPr sz="2000" spc="15" dirty="0">
                <a:latin typeface="Arial"/>
                <a:cs typeface="Arial"/>
              </a:rPr>
              <a:t> </a:t>
            </a:r>
            <a:r>
              <a:rPr sz="2000" spc="-20" dirty="0">
                <a:latin typeface="Arial"/>
                <a:cs typeface="Arial"/>
              </a:rPr>
              <a:t>flag,</a:t>
            </a:r>
            <a:r>
              <a:rPr sz="2000" spc="15" dirty="0">
                <a:latin typeface="Arial"/>
                <a:cs typeface="Arial"/>
              </a:rPr>
              <a:t> </a:t>
            </a:r>
            <a:r>
              <a:rPr sz="2000" spc="-175" dirty="0">
                <a:latin typeface="Arial"/>
                <a:cs typeface="Arial"/>
              </a:rPr>
              <a:t>when</a:t>
            </a:r>
            <a:r>
              <a:rPr sz="2000" spc="10" dirty="0">
                <a:latin typeface="Arial"/>
                <a:cs typeface="Arial"/>
              </a:rPr>
              <a:t> </a:t>
            </a:r>
            <a:r>
              <a:rPr sz="2000" spc="-150" dirty="0">
                <a:latin typeface="Arial"/>
                <a:cs typeface="Arial"/>
              </a:rPr>
              <a:t>set,</a:t>
            </a:r>
            <a:r>
              <a:rPr sz="2000" spc="15" dirty="0">
                <a:latin typeface="Arial"/>
                <a:cs typeface="Arial"/>
              </a:rPr>
              <a:t> </a:t>
            </a:r>
            <a:r>
              <a:rPr sz="2000" spc="-110" dirty="0">
                <a:latin typeface="Arial"/>
                <a:cs typeface="Arial"/>
              </a:rPr>
              <a:t>allows</a:t>
            </a:r>
            <a:r>
              <a:rPr sz="2000" spc="5" dirty="0">
                <a:latin typeface="Arial"/>
                <a:cs typeface="Arial"/>
              </a:rPr>
              <a:t> </a:t>
            </a:r>
            <a:r>
              <a:rPr sz="2000" spc="-125" dirty="0">
                <a:latin typeface="Arial"/>
                <a:cs typeface="Arial"/>
              </a:rPr>
              <a:t>the</a:t>
            </a:r>
            <a:r>
              <a:rPr sz="2000" spc="5" dirty="0">
                <a:latin typeface="Arial"/>
                <a:cs typeface="Arial"/>
              </a:rPr>
              <a:t> </a:t>
            </a:r>
            <a:r>
              <a:rPr sz="2000" spc="-100" dirty="0">
                <a:latin typeface="Arial"/>
                <a:cs typeface="Arial"/>
              </a:rPr>
              <a:t>client</a:t>
            </a:r>
            <a:r>
              <a:rPr sz="2000" spc="5" dirty="0">
                <a:latin typeface="Arial"/>
                <a:cs typeface="Arial"/>
              </a:rPr>
              <a:t> </a:t>
            </a:r>
            <a:r>
              <a:rPr sz="2000" spc="-75" dirty="0">
                <a:latin typeface="Arial"/>
                <a:cs typeface="Arial"/>
              </a:rPr>
              <a:t>to</a:t>
            </a:r>
            <a:r>
              <a:rPr sz="2000" spc="15" dirty="0">
                <a:latin typeface="Arial"/>
                <a:cs typeface="Arial"/>
              </a:rPr>
              <a:t> </a:t>
            </a:r>
            <a:r>
              <a:rPr sz="2000" spc="-90" dirty="0">
                <a:latin typeface="Arial"/>
                <a:cs typeface="Arial"/>
              </a:rPr>
              <a:t>notate</a:t>
            </a:r>
            <a:r>
              <a:rPr sz="2000" spc="20" dirty="0">
                <a:latin typeface="Arial"/>
                <a:cs typeface="Arial"/>
              </a:rPr>
              <a:t> </a:t>
            </a:r>
            <a:r>
              <a:rPr sz="2000" spc="-70" dirty="0">
                <a:latin typeface="Arial"/>
                <a:cs typeface="Arial"/>
              </a:rPr>
              <a:t>that</a:t>
            </a:r>
            <a:r>
              <a:rPr sz="2000" spc="10" dirty="0">
                <a:latin typeface="Arial"/>
                <a:cs typeface="Arial"/>
              </a:rPr>
              <a:t> </a:t>
            </a:r>
            <a:r>
              <a:rPr sz="2000" spc="-125" dirty="0">
                <a:latin typeface="Arial"/>
                <a:cs typeface="Arial"/>
              </a:rPr>
              <a:t>the</a:t>
            </a:r>
            <a:r>
              <a:rPr sz="2000" spc="15" dirty="0">
                <a:latin typeface="Arial"/>
                <a:cs typeface="Arial"/>
              </a:rPr>
              <a:t> </a:t>
            </a:r>
            <a:r>
              <a:rPr sz="2000" spc="-90" dirty="0">
                <a:latin typeface="Arial"/>
                <a:cs typeface="Arial"/>
              </a:rPr>
              <a:t>packet</a:t>
            </a:r>
            <a:r>
              <a:rPr sz="2000" spc="25" dirty="0">
                <a:latin typeface="Arial"/>
                <a:cs typeface="Arial"/>
              </a:rPr>
              <a:t> </a:t>
            </a:r>
            <a:r>
              <a:rPr sz="2000" spc="-200" dirty="0">
                <a:latin typeface="Arial"/>
                <a:cs typeface="Arial"/>
              </a:rPr>
              <a:t>has</a:t>
            </a:r>
            <a:r>
              <a:rPr sz="2000" spc="15" dirty="0">
                <a:latin typeface="Arial"/>
                <a:cs typeface="Arial"/>
              </a:rPr>
              <a:t> </a:t>
            </a:r>
            <a:r>
              <a:rPr sz="2000" spc="-120" dirty="0">
                <a:latin typeface="Arial"/>
                <a:cs typeface="Arial"/>
              </a:rPr>
              <a:t>been</a:t>
            </a:r>
            <a:r>
              <a:rPr sz="2000" dirty="0">
                <a:latin typeface="Arial"/>
                <a:cs typeface="Arial"/>
              </a:rPr>
              <a:t> </a:t>
            </a:r>
            <a:r>
              <a:rPr sz="2000" spc="-175" dirty="0">
                <a:latin typeface="Arial"/>
                <a:cs typeface="Arial"/>
              </a:rPr>
              <a:t>sent</a:t>
            </a:r>
            <a:endParaRPr sz="2000">
              <a:latin typeface="Arial"/>
              <a:cs typeface="Arial"/>
            </a:endParaRPr>
          </a:p>
          <a:p>
            <a:pPr marL="469900">
              <a:lnSpc>
                <a:spcPts val="2280"/>
              </a:lnSpc>
            </a:pPr>
            <a:r>
              <a:rPr sz="2000" spc="-110" dirty="0"/>
              <a:t>previously,</a:t>
            </a:r>
            <a:r>
              <a:rPr sz="2000" spc="-45" dirty="0"/>
              <a:t> </a:t>
            </a:r>
            <a:r>
              <a:rPr sz="2000" spc="-90" dirty="0"/>
              <a:t>but</a:t>
            </a:r>
            <a:r>
              <a:rPr sz="2000" spc="-5" dirty="0"/>
              <a:t> </a:t>
            </a:r>
            <a:r>
              <a:rPr sz="2000" spc="-125" dirty="0"/>
              <a:t>an</a:t>
            </a:r>
            <a:r>
              <a:rPr sz="2000" spc="-15" dirty="0"/>
              <a:t> </a:t>
            </a:r>
            <a:r>
              <a:rPr sz="2000" spc="-125" dirty="0"/>
              <a:t>acknowledgement</a:t>
            </a:r>
            <a:r>
              <a:rPr sz="2000" spc="-40" dirty="0"/>
              <a:t> </a:t>
            </a:r>
            <a:r>
              <a:rPr sz="2000" spc="-180" dirty="0"/>
              <a:t>was</a:t>
            </a:r>
            <a:r>
              <a:rPr sz="2000" spc="-10" dirty="0"/>
              <a:t> </a:t>
            </a:r>
            <a:r>
              <a:rPr sz="2000" spc="-120" dirty="0"/>
              <a:t>not</a:t>
            </a:r>
            <a:r>
              <a:rPr sz="2000" spc="-10" dirty="0"/>
              <a:t> </a:t>
            </a:r>
            <a:r>
              <a:rPr sz="2000" spc="-95" dirty="0"/>
              <a:t>received.</a:t>
            </a:r>
            <a:endParaRPr sz="2000"/>
          </a:p>
          <a:p>
            <a:pPr marL="194945" marR="6350" indent="-182880">
              <a:lnSpc>
                <a:spcPts val="2590"/>
              </a:lnSpc>
              <a:spcBef>
                <a:spcPts val="600"/>
              </a:spcBef>
              <a:buClr>
                <a:srgbClr val="93B6D2"/>
              </a:buClr>
              <a:buSzPct val="85416"/>
              <a:buChar char="•"/>
              <a:tabLst>
                <a:tab pos="195580" algn="l"/>
              </a:tabLst>
            </a:pPr>
            <a:r>
              <a:rPr spc="-280" dirty="0"/>
              <a:t>The</a:t>
            </a:r>
            <a:r>
              <a:rPr spc="-225" dirty="0"/>
              <a:t> </a:t>
            </a:r>
            <a:r>
              <a:rPr spc="-185" dirty="0"/>
              <a:t>QoS</a:t>
            </a:r>
            <a:r>
              <a:rPr spc="130" dirty="0"/>
              <a:t> </a:t>
            </a:r>
            <a:r>
              <a:rPr spc="-100" dirty="0"/>
              <a:t>header</a:t>
            </a:r>
            <a:r>
              <a:rPr spc="155" dirty="0"/>
              <a:t> </a:t>
            </a:r>
            <a:r>
              <a:rPr spc="-10" dirty="0"/>
              <a:t>field</a:t>
            </a:r>
            <a:r>
              <a:rPr spc="155" dirty="0"/>
              <a:t> </a:t>
            </a:r>
            <a:r>
              <a:rPr spc="-130" dirty="0"/>
              <a:t>allows</a:t>
            </a:r>
            <a:r>
              <a:rPr spc="150" dirty="0"/>
              <a:t> </a:t>
            </a:r>
            <a:r>
              <a:rPr spc="-20" dirty="0"/>
              <a:t>for</a:t>
            </a:r>
            <a:r>
              <a:rPr spc="145" dirty="0"/>
              <a:t> </a:t>
            </a:r>
            <a:r>
              <a:rPr spc="-145" dirty="0"/>
              <a:t>the</a:t>
            </a:r>
            <a:r>
              <a:rPr spc="145" dirty="0"/>
              <a:t> </a:t>
            </a:r>
            <a:r>
              <a:rPr spc="-160" dirty="0"/>
              <a:t>selection</a:t>
            </a:r>
            <a:r>
              <a:rPr spc="145" dirty="0"/>
              <a:t> </a:t>
            </a:r>
            <a:r>
              <a:rPr spc="-5" dirty="0"/>
              <a:t>of</a:t>
            </a:r>
            <a:r>
              <a:rPr spc="215" dirty="0"/>
              <a:t> </a:t>
            </a:r>
            <a:r>
              <a:rPr spc="-114" dirty="0"/>
              <a:t>three</a:t>
            </a:r>
            <a:r>
              <a:rPr spc="160" dirty="0"/>
              <a:t> </a:t>
            </a:r>
            <a:r>
              <a:rPr spc="-40" dirty="0"/>
              <a:t>different </a:t>
            </a:r>
            <a:r>
              <a:rPr spc="-655" dirty="0"/>
              <a:t> </a:t>
            </a:r>
            <a:r>
              <a:rPr spc="-185" dirty="0"/>
              <a:t>QoS</a:t>
            </a:r>
            <a:r>
              <a:rPr spc="-10" dirty="0"/>
              <a:t> </a:t>
            </a:r>
            <a:r>
              <a:rPr spc="-95" dirty="0"/>
              <a:t>le</a:t>
            </a:r>
            <a:r>
              <a:rPr spc="-160" dirty="0"/>
              <a:t>v</a:t>
            </a:r>
            <a:r>
              <a:rPr spc="-170" dirty="0"/>
              <a:t>el</a:t>
            </a:r>
            <a:r>
              <a:rPr spc="-235" dirty="0"/>
              <a:t>s</a:t>
            </a:r>
            <a:r>
              <a:rPr spc="-145" dirty="0"/>
              <a:t>.</a:t>
            </a:r>
          </a:p>
          <a:p>
            <a:pPr marL="195580" indent="-182880">
              <a:lnSpc>
                <a:spcPct val="100000"/>
              </a:lnSpc>
              <a:spcBef>
                <a:spcPts val="250"/>
              </a:spcBef>
              <a:buClr>
                <a:srgbClr val="93B6D2"/>
              </a:buClr>
              <a:buSzPct val="85416"/>
              <a:buChar char="•"/>
              <a:tabLst>
                <a:tab pos="195580" algn="l"/>
              </a:tabLst>
            </a:pPr>
            <a:r>
              <a:rPr spc="-280" dirty="0"/>
              <a:t>The</a:t>
            </a:r>
            <a:r>
              <a:rPr spc="-20" dirty="0"/>
              <a:t> </a:t>
            </a:r>
            <a:r>
              <a:rPr spc="-210" dirty="0"/>
              <a:t>n</a:t>
            </a:r>
            <a:r>
              <a:rPr spc="-280" dirty="0"/>
              <a:t>e</a:t>
            </a:r>
            <a:r>
              <a:rPr spc="-10" dirty="0"/>
              <a:t>xt</a:t>
            </a:r>
            <a:r>
              <a:rPr spc="-15" dirty="0"/>
              <a:t> </a:t>
            </a:r>
            <a:r>
              <a:rPr spc="-5" dirty="0"/>
              <a:t>field</a:t>
            </a:r>
            <a:r>
              <a:rPr spc="-10" dirty="0"/>
              <a:t> </a:t>
            </a:r>
            <a:r>
              <a:rPr spc="-204" dirty="0"/>
              <a:t>is</a:t>
            </a:r>
            <a:r>
              <a:rPr spc="-5" dirty="0"/>
              <a:t> </a:t>
            </a:r>
            <a:r>
              <a:rPr spc="-145" dirty="0"/>
              <a:t>the</a:t>
            </a:r>
            <a:r>
              <a:rPr spc="-20" dirty="0"/>
              <a:t> </a:t>
            </a:r>
            <a:r>
              <a:rPr spc="-610" dirty="0"/>
              <a:t>R</a:t>
            </a:r>
            <a:r>
              <a:rPr spc="-50" dirty="0"/>
              <a:t>et</a:t>
            </a:r>
            <a:r>
              <a:rPr spc="-75" dirty="0"/>
              <a:t>a</a:t>
            </a:r>
            <a:r>
              <a:rPr spc="-90" dirty="0"/>
              <a:t>i</a:t>
            </a:r>
            <a:r>
              <a:rPr spc="-210" dirty="0"/>
              <a:t>n</a:t>
            </a:r>
            <a:r>
              <a:rPr spc="5" dirty="0"/>
              <a:t> </a:t>
            </a:r>
            <a:r>
              <a:rPr spc="20" dirty="0"/>
              <a:t>fla</a:t>
            </a:r>
            <a:r>
              <a:rPr spc="-20" dirty="0"/>
              <a:t>g</a:t>
            </a:r>
            <a:r>
              <a:rPr spc="-145" dirty="0"/>
              <a:t>.</a:t>
            </a:r>
          </a:p>
          <a:p>
            <a:pPr marL="469900" marR="7620" lvl="1" indent="-183515">
              <a:lnSpc>
                <a:spcPts val="2160"/>
              </a:lnSpc>
              <a:spcBef>
                <a:spcPts val="530"/>
              </a:spcBef>
              <a:buClr>
                <a:srgbClr val="93B6D2"/>
              </a:buClr>
              <a:buSzPct val="85000"/>
              <a:buChar char="•"/>
              <a:tabLst>
                <a:tab pos="470534" algn="l"/>
              </a:tabLst>
            </a:pPr>
            <a:r>
              <a:rPr sz="2000" spc="-70" dirty="0">
                <a:latin typeface="Arial"/>
                <a:cs typeface="Arial"/>
              </a:rPr>
              <a:t>Only</a:t>
            </a:r>
            <a:r>
              <a:rPr sz="2000" spc="280" dirty="0">
                <a:latin typeface="Arial"/>
                <a:cs typeface="Arial"/>
              </a:rPr>
              <a:t> </a:t>
            </a:r>
            <a:r>
              <a:rPr sz="2000" spc="-105" dirty="0">
                <a:latin typeface="Arial"/>
                <a:cs typeface="Arial"/>
              </a:rPr>
              <a:t>found</a:t>
            </a:r>
            <a:r>
              <a:rPr sz="2000" spc="285" dirty="0">
                <a:latin typeface="Arial"/>
                <a:cs typeface="Arial"/>
              </a:rPr>
              <a:t> </a:t>
            </a:r>
            <a:r>
              <a:rPr sz="2000" spc="-120" dirty="0">
                <a:latin typeface="Arial"/>
                <a:cs typeface="Arial"/>
              </a:rPr>
              <a:t>in</a:t>
            </a:r>
            <a:r>
              <a:rPr sz="2000" spc="270" dirty="0">
                <a:latin typeface="Arial"/>
                <a:cs typeface="Arial"/>
              </a:rPr>
              <a:t> </a:t>
            </a:r>
            <a:r>
              <a:rPr sz="2000" spc="-10" dirty="0">
                <a:latin typeface="Arial"/>
                <a:cs typeface="Arial"/>
              </a:rPr>
              <a:t>a</a:t>
            </a:r>
            <a:r>
              <a:rPr sz="2000" spc="280" dirty="0">
                <a:latin typeface="Arial"/>
                <a:cs typeface="Arial"/>
              </a:rPr>
              <a:t> </a:t>
            </a:r>
            <a:r>
              <a:rPr sz="2000" spc="-275" dirty="0">
                <a:latin typeface="Arial"/>
                <a:cs typeface="Arial"/>
              </a:rPr>
              <a:t>PUBLISH</a:t>
            </a:r>
            <a:r>
              <a:rPr sz="2000" spc="-265" dirty="0">
                <a:latin typeface="Arial"/>
                <a:cs typeface="Arial"/>
              </a:rPr>
              <a:t> </a:t>
            </a:r>
            <a:r>
              <a:rPr sz="2000" spc="-190" dirty="0">
                <a:latin typeface="Arial"/>
                <a:cs typeface="Arial"/>
              </a:rPr>
              <a:t>message,</a:t>
            </a:r>
            <a:r>
              <a:rPr sz="2000" spc="-75" dirty="0">
                <a:latin typeface="Arial"/>
                <a:cs typeface="Arial"/>
              </a:rPr>
              <a:t> </a:t>
            </a:r>
            <a:r>
              <a:rPr sz="2000" spc="-130" dirty="0">
                <a:latin typeface="Arial"/>
                <a:cs typeface="Arial"/>
              </a:rPr>
              <a:t>the  </a:t>
            </a:r>
            <a:r>
              <a:rPr sz="2000" spc="-150" dirty="0">
                <a:latin typeface="Arial"/>
                <a:cs typeface="Arial"/>
              </a:rPr>
              <a:t>Retain</a:t>
            </a:r>
            <a:r>
              <a:rPr sz="2000" spc="-114" dirty="0">
                <a:latin typeface="Arial"/>
                <a:cs typeface="Arial"/>
              </a:rPr>
              <a:t> </a:t>
            </a:r>
            <a:r>
              <a:rPr sz="2000" spc="15" dirty="0">
                <a:latin typeface="Arial"/>
                <a:cs typeface="Arial"/>
              </a:rPr>
              <a:t>flag</a:t>
            </a:r>
            <a:r>
              <a:rPr sz="2000" spc="280" dirty="0">
                <a:latin typeface="Arial"/>
                <a:cs typeface="Arial"/>
              </a:rPr>
              <a:t> </a:t>
            </a:r>
            <a:r>
              <a:rPr sz="2000" spc="-90" dirty="0">
                <a:latin typeface="Arial"/>
                <a:cs typeface="Arial"/>
              </a:rPr>
              <a:t>notifies</a:t>
            </a:r>
            <a:r>
              <a:rPr sz="2000" spc="290" dirty="0">
                <a:latin typeface="Arial"/>
                <a:cs typeface="Arial"/>
              </a:rPr>
              <a:t> </a:t>
            </a:r>
            <a:r>
              <a:rPr sz="2000" spc="-130" dirty="0">
                <a:latin typeface="Arial"/>
                <a:cs typeface="Arial"/>
              </a:rPr>
              <a:t>the</a:t>
            </a:r>
            <a:r>
              <a:rPr sz="2000" spc="285" dirty="0">
                <a:latin typeface="Arial"/>
                <a:cs typeface="Arial"/>
              </a:rPr>
              <a:t> </a:t>
            </a:r>
            <a:r>
              <a:rPr sz="2000" spc="-110" dirty="0">
                <a:latin typeface="Arial"/>
                <a:cs typeface="Arial"/>
              </a:rPr>
              <a:t>server</a:t>
            </a:r>
            <a:r>
              <a:rPr sz="2000" spc="290" dirty="0">
                <a:latin typeface="Arial"/>
                <a:cs typeface="Arial"/>
              </a:rPr>
              <a:t> </a:t>
            </a:r>
            <a:r>
              <a:rPr sz="2000" spc="-85" dirty="0">
                <a:latin typeface="Arial"/>
                <a:cs typeface="Arial"/>
              </a:rPr>
              <a:t>to </a:t>
            </a:r>
            <a:r>
              <a:rPr sz="2000" spc="-545" dirty="0">
                <a:latin typeface="Arial"/>
                <a:cs typeface="Arial"/>
              </a:rPr>
              <a:t> </a:t>
            </a:r>
            <a:r>
              <a:rPr sz="2000" spc="-150" dirty="0">
                <a:latin typeface="Arial"/>
                <a:cs typeface="Arial"/>
              </a:rPr>
              <a:t>ho</a:t>
            </a:r>
            <a:r>
              <a:rPr sz="2000" spc="-55" dirty="0">
                <a:latin typeface="Arial"/>
                <a:cs typeface="Arial"/>
              </a:rPr>
              <a:t>l</a:t>
            </a:r>
            <a:r>
              <a:rPr sz="2000" spc="-10" dirty="0">
                <a:latin typeface="Arial"/>
                <a:cs typeface="Arial"/>
              </a:rPr>
              <a:t>d</a:t>
            </a:r>
            <a:r>
              <a:rPr sz="2000" spc="-30" dirty="0">
                <a:latin typeface="Arial"/>
                <a:cs typeface="Arial"/>
              </a:rPr>
              <a:t> </a:t>
            </a:r>
            <a:r>
              <a:rPr sz="2000" spc="-120" dirty="0">
                <a:latin typeface="Arial"/>
                <a:cs typeface="Arial"/>
              </a:rPr>
              <a:t>onto</a:t>
            </a:r>
            <a:r>
              <a:rPr sz="2000" spc="-25" dirty="0">
                <a:latin typeface="Arial"/>
                <a:cs typeface="Arial"/>
              </a:rPr>
              <a:t> </a:t>
            </a:r>
            <a:r>
              <a:rPr sz="2000" spc="-120" dirty="0">
                <a:latin typeface="Arial"/>
                <a:cs typeface="Arial"/>
              </a:rPr>
              <a:t>the</a:t>
            </a:r>
            <a:r>
              <a:rPr sz="2000" spc="-15" dirty="0">
                <a:latin typeface="Arial"/>
                <a:cs typeface="Arial"/>
              </a:rPr>
              <a:t> </a:t>
            </a:r>
            <a:r>
              <a:rPr sz="2000" spc="-295" dirty="0">
                <a:latin typeface="Arial"/>
                <a:cs typeface="Arial"/>
              </a:rPr>
              <a:t>mes</a:t>
            </a:r>
            <a:r>
              <a:rPr sz="2000" spc="-229" dirty="0">
                <a:latin typeface="Arial"/>
                <a:cs typeface="Arial"/>
              </a:rPr>
              <a:t>s</a:t>
            </a:r>
            <a:r>
              <a:rPr sz="2000" spc="-10" dirty="0">
                <a:latin typeface="Arial"/>
                <a:cs typeface="Arial"/>
              </a:rPr>
              <a:t>a</a:t>
            </a:r>
            <a:r>
              <a:rPr sz="2000" spc="-50" dirty="0">
                <a:latin typeface="Arial"/>
                <a:cs typeface="Arial"/>
              </a:rPr>
              <a:t>g</a:t>
            </a:r>
            <a:r>
              <a:rPr sz="2000" spc="-114" dirty="0">
                <a:latin typeface="Arial"/>
                <a:cs typeface="Arial"/>
              </a:rPr>
              <a:t>e</a:t>
            </a:r>
            <a:r>
              <a:rPr sz="2000" spc="-30" dirty="0">
                <a:latin typeface="Arial"/>
                <a:cs typeface="Arial"/>
              </a:rPr>
              <a:t> </a:t>
            </a:r>
            <a:r>
              <a:rPr sz="2000" spc="-15" dirty="0">
                <a:latin typeface="Arial"/>
                <a:cs typeface="Arial"/>
              </a:rPr>
              <a:t>data</a:t>
            </a:r>
            <a:r>
              <a:rPr sz="2000" spc="-120" dirty="0">
                <a:latin typeface="Arial"/>
                <a:cs typeface="Arial"/>
              </a:rPr>
              <a:t>.</a:t>
            </a:r>
            <a:endParaRPr sz="2000">
              <a:latin typeface="Arial"/>
              <a:cs typeface="Arial"/>
            </a:endParaRPr>
          </a:p>
          <a:p>
            <a:pPr marL="469900" marR="5080" lvl="1" indent="-183515">
              <a:lnSpc>
                <a:spcPts val="2160"/>
              </a:lnSpc>
              <a:spcBef>
                <a:spcPts val="480"/>
              </a:spcBef>
              <a:buClr>
                <a:srgbClr val="93B6D2"/>
              </a:buClr>
              <a:buSzPct val="85000"/>
              <a:buChar char="•"/>
              <a:tabLst>
                <a:tab pos="470534" algn="l"/>
              </a:tabLst>
            </a:pPr>
            <a:r>
              <a:rPr sz="2000" spc="-235" dirty="0">
                <a:latin typeface="Arial"/>
                <a:cs typeface="Arial"/>
              </a:rPr>
              <a:t>This</a:t>
            </a:r>
            <a:r>
              <a:rPr sz="2000" spc="45" dirty="0">
                <a:latin typeface="Arial"/>
                <a:cs typeface="Arial"/>
              </a:rPr>
              <a:t> </a:t>
            </a:r>
            <a:r>
              <a:rPr sz="2000" spc="-110" dirty="0">
                <a:latin typeface="Arial"/>
                <a:cs typeface="Arial"/>
              </a:rPr>
              <a:t>allows</a:t>
            </a:r>
            <a:r>
              <a:rPr sz="2000" spc="45" dirty="0">
                <a:latin typeface="Arial"/>
                <a:cs typeface="Arial"/>
              </a:rPr>
              <a:t> </a:t>
            </a:r>
            <a:r>
              <a:rPr sz="2000" spc="-170" dirty="0">
                <a:latin typeface="Arial"/>
                <a:cs typeface="Arial"/>
              </a:rPr>
              <a:t>new</a:t>
            </a:r>
            <a:r>
              <a:rPr sz="2000" spc="30" dirty="0">
                <a:latin typeface="Arial"/>
                <a:cs typeface="Arial"/>
              </a:rPr>
              <a:t> </a:t>
            </a:r>
            <a:r>
              <a:rPr sz="2000" spc="-150" dirty="0">
                <a:latin typeface="Arial"/>
                <a:cs typeface="Arial"/>
              </a:rPr>
              <a:t>subscribers</a:t>
            </a:r>
            <a:r>
              <a:rPr sz="2000" spc="45" dirty="0">
                <a:latin typeface="Arial"/>
                <a:cs typeface="Arial"/>
              </a:rPr>
              <a:t> </a:t>
            </a:r>
            <a:r>
              <a:rPr sz="2000" spc="-65" dirty="0">
                <a:latin typeface="Arial"/>
                <a:cs typeface="Arial"/>
              </a:rPr>
              <a:t>to</a:t>
            </a:r>
            <a:r>
              <a:rPr sz="2000" spc="40" dirty="0">
                <a:latin typeface="Arial"/>
                <a:cs typeface="Arial"/>
              </a:rPr>
              <a:t> </a:t>
            </a:r>
            <a:r>
              <a:rPr sz="2000" spc="-100" dirty="0">
                <a:latin typeface="Arial"/>
                <a:cs typeface="Arial"/>
              </a:rPr>
              <a:t>instantly</a:t>
            </a:r>
            <a:r>
              <a:rPr sz="2000" spc="50" dirty="0">
                <a:latin typeface="Arial"/>
                <a:cs typeface="Arial"/>
              </a:rPr>
              <a:t> </a:t>
            </a:r>
            <a:r>
              <a:rPr sz="2000" spc="-105" dirty="0">
                <a:latin typeface="Arial"/>
                <a:cs typeface="Arial"/>
              </a:rPr>
              <a:t>receive</a:t>
            </a:r>
            <a:r>
              <a:rPr sz="2000" spc="45" dirty="0">
                <a:latin typeface="Arial"/>
                <a:cs typeface="Arial"/>
              </a:rPr>
              <a:t> </a:t>
            </a:r>
            <a:r>
              <a:rPr sz="2000" spc="-130" dirty="0">
                <a:latin typeface="Arial"/>
                <a:cs typeface="Arial"/>
              </a:rPr>
              <a:t>the</a:t>
            </a:r>
            <a:r>
              <a:rPr sz="2000" spc="50" dirty="0">
                <a:latin typeface="Arial"/>
                <a:cs typeface="Arial"/>
              </a:rPr>
              <a:t> </a:t>
            </a:r>
            <a:r>
              <a:rPr sz="2000" spc="-95" dirty="0">
                <a:latin typeface="Arial"/>
                <a:cs typeface="Arial"/>
              </a:rPr>
              <a:t>last</a:t>
            </a:r>
            <a:r>
              <a:rPr sz="2000" spc="45" dirty="0">
                <a:latin typeface="Arial"/>
                <a:cs typeface="Arial"/>
              </a:rPr>
              <a:t> </a:t>
            </a:r>
            <a:r>
              <a:rPr sz="2000" spc="-180" dirty="0">
                <a:latin typeface="Arial"/>
                <a:cs typeface="Arial"/>
              </a:rPr>
              <a:t>known</a:t>
            </a:r>
            <a:r>
              <a:rPr sz="2000" spc="50" dirty="0">
                <a:latin typeface="Arial"/>
                <a:cs typeface="Arial"/>
              </a:rPr>
              <a:t> </a:t>
            </a:r>
            <a:r>
              <a:rPr sz="2000" spc="-110" dirty="0">
                <a:latin typeface="Arial"/>
                <a:cs typeface="Arial"/>
              </a:rPr>
              <a:t>value</a:t>
            </a:r>
            <a:r>
              <a:rPr sz="2000" spc="50" dirty="0">
                <a:latin typeface="Arial"/>
                <a:cs typeface="Arial"/>
              </a:rPr>
              <a:t> </a:t>
            </a:r>
            <a:r>
              <a:rPr sz="2000" spc="-110" dirty="0">
                <a:latin typeface="Arial"/>
                <a:cs typeface="Arial"/>
              </a:rPr>
              <a:t>without </a:t>
            </a:r>
            <a:r>
              <a:rPr sz="2000" spc="-540" dirty="0">
                <a:latin typeface="Arial"/>
                <a:cs typeface="Arial"/>
              </a:rPr>
              <a:t> </a:t>
            </a:r>
            <a:r>
              <a:rPr sz="2000" spc="-105" dirty="0">
                <a:latin typeface="Arial"/>
                <a:cs typeface="Arial"/>
              </a:rPr>
              <a:t>having</a:t>
            </a:r>
            <a:r>
              <a:rPr sz="2000" spc="-35" dirty="0">
                <a:latin typeface="Arial"/>
                <a:cs typeface="Arial"/>
              </a:rPr>
              <a:t> </a:t>
            </a:r>
            <a:r>
              <a:rPr sz="2000" spc="-65" dirty="0">
                <a:latin typeface="Arial"/>
                <a:cs typeface="Arial"/>
              </a:rPr>
              <a:t>to</a:t>
            </a:r>
            <a:r>
              <a:rPr sz="2000" spc="-10" dirty="0">
                <a:latin typeface="Arial"/>
                <a:cs typeface="Arial"/>
              </a:rPr>
              <a:t> </a:t>
            </a:r>
            <a:r>
              <a:rPr sz="2000" spc="-60" dirty="0">
                <a:latin typeface="Arial"/>
                <a:cs typeface="Arial"/>
              </a:rPr>
              <a:t>wait</a:t>
            </a:r>
            <a:r>
              <a:rPr sz="2000" spc="-10" dirty="0">
                <a:latin typeface="Arial"/>
                <a:cs typeface="Arial"/>
              </a:rPr>
              <a:t> </a:t>
            </a:r>
            <a:r>
              <a:rPr sz="2000" spc="-15" dirty="0">
                <a:latin typeface="Arial"/>
                <a:cs typeface="Arial"/>
              </a:rPr>
              <a:t>for</a:t>
            </a:r>
            <a:r>
              <a:rPr sz="2000" spc="-30" dirty="0">
                <a:latin typeface="Arial"/>
                <a:cs typeface="Arial"/>
              </a:rPr>
              <a:t> </a:t>
            </a:r>
            <a:r>
              <a:rPr sz="2000" spc="-120" dirty="0">
                <a:latin typeface="Arial"/>
                <a:cs typeface="Arial"/>
              </a:rPr>
              <a:t>the</a:t>
            </a:r>
            <a:r>
              <a:rPr sz="2000" spc="-15" dirty="0">
                <a:latin typeface="Arial"/>
                <a:cs typeface="Arial"/>
              </a:rPr>
              <a:t> </a:t>
            </a:r>
            <a:r>
              <a:rPr sz="2000" spc="-105" dirty="0">
                <a:latin typeface="Arial"/>
                <a:cs typeface="Arial"/>
              </a:rPr>
              <a:t>next</a:t>
            </a:r>
            <a:r>
              <a:rPr sz="2000" spc="-25" dirty="0">
                <a:latin typeface="Arial"/>
                <a:cs typeface="Arial"/>
              </a:rPr>
              <a:t> </a:t>
            </a:r>
            <a:r>
              <a:rPr sz="2000" spc="-65" dirty="0">
                <a:latin typeface="Arial"/>
                <a:cs typeface="Arial"/>
              </a:rPr>
              <a:t>update</a:t>
            </a:r>
            <a:r>
              <a:rPr sz="2000" spc="-30" dirty="0">
                <a:latin typeface="Arial"/>
                <a:cs typeface="Arial"/>
              </a:rPr>
              <a:t> </a:t>
            </a:r>
            <a:r>
              <a:rPr sz="2000" spc="-90" dirty="0">
                <a:latin typeface="Arial"/>
                <a:cs typeface="Arial"/>
              </a:rPr>
              <a:t>from</a:t>
            </a:r>
            <a:r>
              <a:rPr sz="2000" spc="-30" dirty="0">
                <a:latin typeface="Arial"/>
                <a:cs typeface="Arial"/>
              </a:rPr>
              <a:t> </a:t>
            </a:r>
            <a:r>
              <a:rPr sz="2000" spc="-120" dirty="0">
                <a:latin typeface="Arial"/>
                <a:cs typeface="Arial"/>
              </a:rPr>
              <a:t>the</a:t>
            </a:r>
            <a:r>
              <a:rPr sz="2000" spc="-15" dirty="0">
                <a:latin typeface="Arial"/>
                <a:cs typeface="Arial"/>
              </a:rPr>
              <a:t> </a:t>
            </a:r>
            <a:r>
              <a:rPr sz="2000" spc="-125" dirty="0">
                <a:latin typeface="Arial"/>
                <a:cs typeface="Arial"/>
              </a:rPr>
              <a:t>publisher.</a:t>
            </a:r>
            <a:endParaRPr sz="2000">
              <a:latin typeface="Arial"/>
              <a:cs typeface="Arial"/>
            </a:endParaRPr>
          </a:p>
          <a:p>
            <a:pPr marL="195580" indent="-182880">
              <a:lnSpc>
                <a:spcPts val="2735"/>
              </a:lnSpc>
              <a:spcBef>
                <a:spcPts val="240"/>
              </a:spcBef>
              <a:buClr>
                <a:srgbClr val="93B6D2"/>
              </a:buClr>
              <a:buSzPct val="85416"/>
              <a:buChar char="•"/>
              <a:tabLst>
                <a:tab pos="195580" algn="l"/>
                <a:tab pos="809625" algn="l"/>
                <a:tab pos="1422400" algn="l"/>
                <a:tab pos="2946400" algn="l"/>
                <a:tab pos="3698240" algn="l"/>
                <a:tab pos="4092575" algn="l"/>
                <a:tab pos="4657090" algn="l"/>
                <a:tab pos="5584825" algn="l"/>
                <a:tab pos="6819900" algn="l"/>
                <a:tab pos="7891145" algn="l"/>
              </a:tabLst>
            </a:pPr>
            <a:r>
              <a:rPr spc="-280" dirty="0"/>
              <a:t>The</a:t>
            </a:r>
            <a:r>
              <a:rPr dirty="0"/>
              <a:t>	</a:t>
            </a:r>
            <a:r>
              <a:rPr spc="-125" dirty="0"/>
              <a:t>las</a:t>
            </a:r>
            <a:r>
              <a:rPr spc="-80" dirty="0"/>
              <a:t>t</a:t>
            </a:r>
            <a:r>
              <a:rPr dirty="0"/>
              <a:t>	</a:t>
            </a:r>
            <a:r>
              <a:rPr spc="-145" dirty="0"/>
              <a:t>mand</a:t>
            </a:r>
            <a:r>
              <a:rPr spc="-140" dirty="0"/>
              <a:t>a</a:t>
            </a:r>
            <a:r>
              <a:rPr spc="-40" dirty="0"/>
              <a:t>tory</a:t>
            </a:r>
            <a:r>
              <a:rPr dirty="0"/>
              <a:t>	</a:t>
            </a:r>
            <a:r>
              <a:rPr spc="70" dirty="0"/>
              <a:t>f</a:t>
            </a:r>
            <a:r>
              <a:rPr spc="65" dirty="0"/>
              <a:t>i</a:t>
            </a:r>
            <a:r>
              <a:rPr spc="-50" dirty="0"/>
              <a:t>eld</a:t>
            </a:r>
            <a:r>
              <a:rPr dirty="0"/>
              <a:t>	</a:t>
            </a:r>
            <a:r>
              <a:rPr spc="-145" dirty="0"/>
              <a:t>in</a:t>
            </a:r>
            <a:r>
              <a:rPr dirty="0"/>
              <a:t>	</a:t>
            </a:r>
            <a:r>
              <a:rPr spc="-145" dirty="0"/>
              <a:t>the</a:t>
            </a:r>
            <a:r>
              <a:rPr dirty="0"/>
              <a:t>	</a:t>
            </a:r>
            <a:r>
              <a:rPr spc="-85" dirty="0"/>
              <a:t>M</a:t>
            </a:r>
            <a:r>
              <a:rPr spc="-114" dirty="0"/>
              <a:t>Q</a:t>
            </a:r>
            <a:r>
              <a:rPr spc="-415" dirty="0"/>
              <a:t>TT</a:t>
            </a:r>
            <a:r>
              <a:rPr dirty="0"/>
              <a:t>	</a:t>
            </a:r>
            <a:r>
              <a:rPr spc="-320" dirty="0"/>
              <a:t>m</a:t>
            </a:r>
            <a:r>
              <a:rPr spc="-225" dirty="0"/>
              <a:t>e</a:t>
            </a:r>
            <a:r>
              <a:rPr spc="-400" dirty="0"/>
              <a:t>ss</a:t>
            </a:r>
            <a:r>
              <a:rPr spc="-10" dirty="0"/>
              <a:t>a</a:t>
            </a:r>
            <a:r>
              <a:rPr spc="-70" dirty="0"/>
              <a:t>g</a:t>
            </a:r>
            <a:r>
              <a:rPr spc="-135" dirty="0"/>
              <a:t>e</a:t>
            </a:r>
            <a:r>
              <a:rPr dirty="0"/>
              <a:t>	</a:t>
            </a:r>
            <a:r>
              <a:rPr spc="-145" dirty="0"/>
              <a:t>he</a:t>
            </a:r>
            <a:r>
              <a:rPr spc="-140" dirty="0"/>
              <a:t>a</a:t>
            </a:r>
            <a:r>
              <a:rPr spc="-75" dirty="0"/>
              <a:t>d</a:t>
            </a:r>
            <a:r>
              <a:rPr spc="-85" dirty="0"/>
              <a:t>e</a:t>
            </a:r>
            <a:r>
              <a:rPr dirty="0"/>
              <a:t>r	</a:t>
            </a:r>
            <a:r>
              <a:rPr spc="-204" dirty="0"/>
              <a:t>is</a:t>
            </a:r>
          </a:p>
          <a:p>
            <a:pPr marL="194945">
              <a:lnSpc>
                <a:spcPts val="2735"/>
              </a:lnSpc>
            </a:pPr>
            <a:r>
              <a:rPr spc="-610" dirty="0"/>
              <a:t>R</a:t>
            </a:r>
            <a:r>
              <a:rPr spc="-195" dirty="0"/>
              <a:t>em</a:t>
            </a:r>
            <a:r>
              <a:rPr spc="-170" dirty="0"/>
              <a:t>a</a:t>
            </a:r>
            <a:r>
              <a:rPr spc="-125" dirty="0"/>
              <a:t>in</a:t>
            </a:r>
            <a:r>
              <a:rPr spc="-65" dirty="0"/>
              <a:t>i</a:t>
            </a:r>
            <a:r>
              <a:rPr spc="-150" dirty="0"/>
              <a:t>ng</a:t>
            </a:r>
            <a:r>
              <a:rPr spc="-5" dirty="0"/>
              <a:t> </a:t>
            </a:r>
            <a:r>
              <a:rPr spc="-190" dirty="0"/>
              <a:t>Length</a:t>
            </a:r>
            <a:r>
              <a:rPr spc="-145" dirty="0"/>
              <a:t>.</a:t>
            </a:r>
          </a:p>
          <a:p>
            <a:pPr marL="469900" marR="5080" lvl="1" indent="-183515">
              <a:lnSpc>
                <a:spcPts val="2160"/>
              </a:lnSpc>
              <a:spcBef>
                <a:spcPts val="530"/>
              </a:spcBef>
              <a:buClr>
                <a:srgbClr val="93B6D2"/>
              </a:buClr>
              <a:buSzPct val="85000"/>
              <a:buChar char="•"/>
              <a:tabLst>
                <a:tab pos="470534" algn="l"/>
              </a:tabLst>
            </a:pPr>
            <a:r>
              <a:rPr sz="2000" spc="-235" dirty="0">
                <a:latin typeface="Arial"/>
                <a:cs typeface="Arial"/>
              </a:rPr>
              <a:t>This</a:t>
            </a:r>
            <a:r>
              <a:rPr sz="2000" spc="-145" dirty="0">
                <a:latin typeface="Arial"/>
                <a:cs typeface="Arial"/>
              </a:rPr>
              <a:t> </a:t>
            </a:r>
            <a:r>
              <a:rPr sz="2000" spc="-10" dirty="0">
                <a:latin typeface="Arial"/>
                <a:cs typeface="Arial"/>
              </a:rPr>
              <a:t>field</a:t>
            </a:r>
            <a:r>
              <a:rPr sz="2000" spc="170" dirty="0">
                <a:latin typeface="Arial"/>
                <a:cs typeface="Arial"/>
              </a:rPr>
              <a:t> </a:t>
            </a:r>
            <a:r>
              <a:rPr sz="2000" spc="-120" dirty="0">
                <a:latin typeface="Arial"/>
                <a:cs typeface="Arial"/>
              </a:rPr>
              <a:t>specifies</a:t>
            </a:r>
            <a:r>
              <a:rPr sz="2000" spc="180" dirty="0">
                <a:latin typeface="Arial"/>
                <a:cs typeface="Arial"/>
              </a:rPr>
              <a:t> </a:t>
            </a:r>
            <a:r>
              <a:rPr sz="2000" spc="-125" dirty="0">
                <a:latin typeface="Arial"/>
                <a:cs typeface="Arial"/>
              </a:rPr>
              <a:t>the</a:t>
            </a:r>
            <a:r>
              <a:rPr sz="2000" spc="170" dirty="0">
                <a:latin typeface="Arial"/>
                <a:cs typeface="Arial"/>
              </a:rPr>
              <a:t> </a:t>
            </a:r>
            <a:r>
              <a:rPr sz="2000" spc="-160" dirty="0">
                <a:latin typeface="Arial"/>
                <a:cs typeface="Arial"/>
              </a:rPr>
              <a:t>number</a:t>
            </a:r>
            <a:r>
              <a:rPr sz="2000" spc="175" dirty="0">
                <a:latin typeface="Arial"/>
                <a:cs typeface="Arial"/>
              </a:rPr>
              <a:t> </a:t>
            </a:r>
            <a:r>
              <a:rPr sz="2000" spc="-5" dirty="0">
                <a:latin typeface="Arial"/>
                <a:cs typeface="Arial"/>
              </a:rPr>
              <a:t>of</a:t>
            </a:r>
            <a:r>
              <a:rPr sz="2000" spc="229" dirty="0">
                <a:latin typeface="Arial"/>
                <a:cs typeface="Arial"/>
              </a:rPr>
              <a:t> </a:t>
            </a:r>
            <a:r>
              <a:rPr sz="2000" spc="-114" dirty="0">
                <a:latin typeface="Arial"/>
                <a:cs typeface="Arial"/>
              </a:rPr>
              <a:t>bytes</a:t>
            </a:r>
            <a:r>
              <a:rPr sz="2000" spc="175" dirty="0">
                <a:latin typeface="Arial"/>
                <a:cs typeface="Arial"/>
              </a:rPr>
              <a:t> </a:t>
            </a:r>
            <a:r>
              <a:rPr sz="2000" spc="-120" dirty="0">
                <a:latin typeface="Arial"/>
                <a:cs typeface="Arial"/>
              </a:rPr>
              <a:t>in</a:t>
            </a:r>
            <a:r>
              <a:rPr sz="2000" spc="165" dirty="0">
                <a:latin typeface="Arial"/>
                <a:cs typeface="Arial"/>
              </a:rPr>
              <a:t> </a:t>
            </a:r>
            <a:r>
              <a:rPr sz="2000" spc="-130" dirty="0">
                <a:latin typeface="Arial"/>
                <a:cs typeface="Arial"/>
              </a:rPr>
              <a:t>the</a:t>
            </a:r>
            <a:r>
              <a:rPr sz="2000" spc="175" dirty="0">
                <a:latin typeface="Arial"/>
                <a:cs typeface="Arial"/>
              </a:rPr>
              <a:t> </a:t>
            </a:r>
            <a:r>
              <a:rPr sz="2000" spc="-215" dirty="0">
                <a:latin typeface="Arial"/>
                <a:cs typeface="Arial"/>
              </a:rPr>
              <a:t>MQTT</a:t>
            </a:r>
            <a:r>
              <a:rPr sz="2000" spc="-160" dirty="0">
                <a:latin typeface="Arial"/>
                <a:cs typeface="Arial"/>
              </a:rPr>
              <a:t> </a:t>
            </a:r>
            <a:r>
              <a:rPr sz="2000" spc="-90" dirty="0">
                <a:latin typeface="Arial"/>
                <a:cs typeface="Arial"/>
              </a:rPr>
              <a:t>packet</a:t>
            </a:r>
            <a:r>
              <a:rPr sz="2000" spc="165" dirty="0">
                <a:latin typeface="Arial"/>
                <a:cs typeface="Arial"/>
              </a:rPr>
              <a:t> </a:t>
            </a:r>
            <a:r>
              <a:rPr sz="2000" spc="-70" dirty="0">
                <a:latin typeface="Arial"/>
                <a:cs typeface="Arial"/>
              </a:rPr>
              <a:t>following</a:t>
            </a:r>
            <a:r>
              <a:rPr sz="2000" spc="180" dirty="0">
                <a:latin typeface="Arial"/>
                <a:cs typeface="Arial"/>
              </a:rPr>
              <a:t> </a:t>
            </a:r>
            <a:r>
              <a:rPr sz="2000" spc="-155" dirty="0">
                <a:latin typeface="Arial"/>
                <a:cs typeface="Arial"/>
              </a:rPr>
              <a:t>this </a:t>
            </a:r>
            <a:r>
              <a:rPr sz="2000" spc="-545" dirty="0">
                <a:latin typeface="Arial"/>
                <a:cs typeface="Arial"/>
              </a:rPr>
              <a:t> </a:t>
            </a:r>
            <a:r>
              <a:rPr sz="2000" spc="-25" dirty="0">
                <a:latin typeface="Arial"/>
                <a:cs typeface="Arial"/>
              </a:rPr>
              <a:t>field.</a:t>
            </a:r>
            <a:endParaRPr sz="2000">
              <a:latin typeface="Arial"/>
              <a:cs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55619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765" dirty="0"/>
              <a:t>L</a:t>
            </a:r>
            <a:r>
              <a:rPr spc="-210" dirty="0"/>
              <a:t>a</a:t>
            </a:r>
            <a:r>
              <a:rPr spc="-195" dirty="0"/>
              <a:t>y</a:t>
            </a:r>
            <a:r>
              <a:rPr spc="-375" dirty="0"/>
              <a:t>e</a:t>
            </a:r>
            <a:r>
              <a:rPr spc="-275" dirty="0"/>
              <a:t>r</a:t>
            </a:r>
            <a:r>
              <a:rPr spc="-254" dirty="0"/>
              <a:t> </a:t>
            </a:r>
            <a:r>
              <a:rPr spc="-595" dirty="0"/>
              <a:t>P</a:t>
            </a:r>
            <a:r>
              <a:rPr spc="-370" dirty="0"/>
              <a:t>r</a:t>
            </a:r>
            <a:r>
              <a:rPr spc="-390" dirty="0"/>
              <a:t>o</a:t>
            </a:r>
            <a:r>
              <a:rPr spc="-365" dirty="0"/>
              <a:t>t</a:t>
            </a:r>
            <a:r>
              <a:rPr spc="-390" dirty="0"/>
              <a:t>o</a:t>
            </a:r>
            <a:r>
              <a:rPr spc="-650" dirty="0"/>
              <a:t>c</a:t>
            </a:r>
            <a:r>
              <a:rPr spc="-390" dirty="0"/>
              <a:t>o</a:t>
            </a:r>
            <a:r>
              <a:rPr spc="-165" dirty="0"/>
              <a:t>l</a:t>
            </a:r>
            <a:r>
              <a:rPr spc="-315" dirty="0"/>
              <a:t>s  </a:t>
            </a:r>
            <a:r>
              <a:rPr spc="-380" dirty="0"/>
              <a:t>MQTT</a:t>
            </a:r>
          </a:p>
        </p:txBody>
      </p:sp>
      <p:sp>
        <p:nvSpPr>
          <p:cNvPr id="3" name="object 3"/>
          <p:cNvSpPr txBox="1"/>
          <p:nvPr/>
        </p:nvSpPr>
        <p:spPr>
          <a:xfrm>
            <a:off x="7700009" y="52832"/>
            <a:ext cx="30924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125</a:t>
            </a:r>
            <a:endParaRPr sz="1400">
              <a:latin typeface="Arial"/>
              <a:cs typeface="Arial"/>
            </a:endParaRPr>
          </a:p>
        </p:txBody>
      </p:sp>
      <p:sp>
        <p:nvSpPr>
          <p:cNvPr id="4" name="object 4"/>
          <p:cNvSpPr txBox="1"/>
          <p:nvPr/>
        </p:nvSpPr>
        <p:spPr>
          <a:xfrm>
            <a:off x="535940" y="1618234"/>
            <a:ext cx="8073390" cy="4652645"/>
          </a:xfrm>
          <a:prstGeom prst="rect">
            <a:avLst/>
          </a:prstGeom>
        </p:spPr>
        <p:txBody>
          <a:bodyPr vert="horz" wrap="square" lIns="0" tIns="12065" rIns="0" bIns="0" rtlCol="0">
            <a:spAutoFit/>
          </a:bodyPr>
          <a:lstStyle/>
          <a:p>
            <a:pPr marL="194945" marR="5715" indent="-182880" algn="just">
              <a:lnSpc>
                <a:spcPct val="100000"/>
              </a:lnSpc>
              <a:spcBef>
                <a:spcPts val="95"/>
              </a:spcBef>
              <a:buClr>
                <a:srgbClr val="93B6D2"/>
              </a:buClr>
              <a:buSzPct val="84090"/>
              <a:buChar char="•"/>
              <a:tabLst>
                <a:tab pos="195580" algn="l"/>
              </a:tabLst>
            </a:pPr>
            <a:r>
              <a:rPr sz="2200" spc="-235" dirty="0">
                <a:latin typeface="Arial"/>
                <a:cs typeface="Arial"/>
              </a:rPr>
              <a:t>MQTT</a:t>
            </a:r>
            <a:r>
              <a:rPr sz="2200" spc="-229" dirty="0">
                <a:latin typeface="Arial"/>
                <a:cs typeface="Arial"/>
              </a:rPr>
              <a:t> </a:t>
            </a:r>
            <a:r>
              <a:rPr sz="2200" spc="-250" dirty="0">
                <a:latin typeface="Arial"/>
                <a:cs typeface="Arial"/>
              </a:rPr>
              <a:t>sessions</a:t>
            </a:r>
            <a:r>
              <a:rPr sz="2200" spc="-245" dirty="0">
                <a:latin typeface="Arial"/>
                <a:cs typeface="Arial"/>
              </a:rPr>
              <a:t> </a:t>
            </a:r>
            <a:r>
              <a:rPr sz="2200" spc="-120" dirty="0">
                <a:latin typeface="Arial"/>
                <a:cs typeface="Arial"/>
              </a:rPr>
              <a:t>between </a:t>
            </a:r>
            <a:r>
              <a:rPr sz="2200" spc="-145" dirty="0">
                <a:latin typeface="Arial"/>
                <a:cs typeface="Arial"/>
              </a:rPr>
              <a:t>each </a:t>
            </a:r>
            <a:r>
              <a:rPr sz="2200" spc="-114" dirty="0">
                <a:latin typeface="Arial"/>
                <a:cs typeface="Arial"/>
              </a:rPr>
              <a:t>client </a:t>
            </a:r>
            <a:r>
              <a:rPr sz="2200" spc="-95" dirty="0">
                <a:latin typeface="Arial"/>
                <a:cs typeface="Arial"/>
              </a:rPr>
              <a:t>and </a:t>
            </a:r>
            <a:r>
              <a:rPr sz="2200" spc="-125" dirty="0">
                <a:latin typeface="Arial"/>
                <a:cs typeface="Arial"/>
              </a:rPr>
              <a:t>server </a:t>
            </a:r>
            <a:r>
              <a:rPr sz="2200" spc="-200" dirty="0">
                <a:latin typeface="Arial"/>
                <a:cs typeface="Arial"/>
              </a:rPr>
              <a:t>consist </a:t>
            </a:r>
            <a:r>
              <a:rPr sz="2200" dirty="0">
                <a:latin typeface="Arial"/>
                <a:cs typeface="Arial"/>
              </a:rPr>
              <a:t>of </a:t>
            </a:r>
            <a:r>
              <a:rPr sz="2200" spc="-80" dirty="0">
                <a:latin typeface="Arial"/>
                <a:cs typeface="Arial"/>
              </a:rPr>
              <a:t>four </a:t>
            </a:r>
            <a:r>
              <a:rPr sz="2200" spc="-180" dirty="0">
                <a:latin typeface="Arial"/>
                <a:cs typeface="Arial"/>
              </a:rPr>
              <a:t>phases: </a:t>
            </a:r>
            <a:r>
              <a:rPr sz="2200" spc="-175" dirty="0">
                <a:latin typeface="Arial"/>
                <a:cs typeface="Arial"/>
              </a:rPr>
              <a:t> </a:t>
            </a:r>
            <a:r>
              <a:rPr sz="2200" spc="-235" dirty="0">
                <a:latin typeface="Arial"/>
                <a:cs typeface="Arial"/>
              </a:rPr>
              <a:t>session</a:t>
            </a:r>
            <a:r>
              <a:rPr sz="2200" spc="-229" dirty="0">
                <a:latin typeface="Arial"/>
                <a:cs typeface="Arial"/>
              </a:rPr>
              <a:t> </a:t>
            </a:r>
            <a:r>
              <a:rPr sz="2200" spc="-150" dirty="0">
                <a:latin typeface="Arial"/>
                <a:cs typeface="Arial"/>
              </a:rPr>
              <a:t>establishment,</a:t>
            </a:r>
            <a:r>
              <a:rPr sz="2200" spc="-145" dirty="0">
                <a:latin typeface="Arial"/>
                <a:cs typeface="Arial"/>
              </a:rPr>
              <a:t> </a:t>
            </a:r>
            <a:r>
              <a:rPr sz="2200" spc="-120" dirty="0">
                <a:latin typeface="Arial"/>
                <a:cs typeface="Arial"/>
              </a:rPr>
              <a:t>authentication,</a:t>
            </a:r>
            <a:r>
              <a:rPr sz="2200" spc="-114" dirty="0">
                <a:latin typeface="Arial"/>
                <a:cs typeface="Arial"/>
              </a:rPr>
              <a:t> </a:t>
            </a:r>
            <a:r>
              <a:rPr sz="2200" spc="-15" dirty="0">
                <a:latin typeface="Arial"/>
                <a:cs typeface="Arial"/>
              </a:rPr>
              <a:t>data</a:t>
            </a:r>
            <a:r>
              <a:rPr sz="2200" spc="-10" dirty="0">
                <a:latin typeface="Arial"/>
                <a:cs typeface="Arial"/>
              </a:rPr>
              <a:t> </a:t>
            </a:r>
            <a:r>
              <a:rPr sz="2200" spc="-150" dirty="0">
                <a:latin typeface="Arial"/>
                <a:cs typeface="Arial"/>
              </a:rPr>
              <a:t>exchange,</a:t>
            </a:r>
            <a:r>
              <a:rPr sz="2200" spc="-145" dirty="0">
                <a:latin typeface="Arial"/>
                <a:cs typeface="Arial"/>
              </a:rPr>
              <a:t> </a:t>
            </a:r>
            <a:r>
              <a:rPr sz="2200" spc="-95" dirty="0">
                <a:latin typeface="Arial"/>
                <a:cs typeface="Arial"/>
              </a:rPr>
              <a:t>and</a:t>
            </a:r>
            <a:r>
              <a:rPr sz="2200" spc="-90" dirty="0">
                <a:latin typeface="Arial"/>
                <a:cs typeface="Arial"/>
              </a:rPr>
              <a:t> </a:t>
            </a:r>
            <a:r>
              <a:rPr sz="2200" spc="-229" dirty="0">
                <a:latin typeface="Arial"/>
                <a:cs typeface="Arial"/>
              </a:rPr>
              <a:t>session </a:t>
            </a:r>
            <a:r>
              <a:rPr sz="2200" spc="-225" dirty="0">
                <a:latin typeface="Arial"/>
                <a:cs typeface="Arial"/>
              </a:rPr>
              <a:t> </a:t>
            </a:r>
            <a:r>
              <a:rPr sz="2200" spc="-110" dirty="0">
                <a:latin typeface="Arial"/>
                <a:cs typeface="Arial"/>
              </a:rPr>
              <a:t>termination.</a:t>
            </a:r>
            <a:endParaRPr sz="2200">
              <a:latin typeface="Arial"/>
              <a:cs typeface="Arial"/>
            </a:endParaRPr>
          </a:p>
          <a:p>
            <a:pPr marL="194945" marR="6350" indent="-182880" algn="just">
              <a:lnSpc>
                <a:spcPct val="100000"/>
              </a:lnSpc>
              <a:spcBef>
                <a:spcPts val="530"/>
              </a:spcBef>
              <a:buClr>
                <a:srgbClr val="93B6D2"/>
              </a:buClr>
              <a:buSzPct val="84090"/>
              <a:buChar char="•"/>
              <a:tabLst>
                <a:tab pos="195580" algn="l"/>
              </a:tabLst>
            </a:pPr>
            <a:r>
              <a:rPr sz="2200" spc="-240" dirty="0">
                <a:latin typeface="Arial"/>
                <a:cs typeface="Arial"/>
              </a:rPr>
              <a:t>Each</a:t>
            </a:r>
            <a:r>
              <a:rPr sz="2200" spc="-235" dirty="0">
                <a:latin typeface="Arial"/>
                <a:cs typeface="Arial"/>
              </a:rPr>
              <a:t> </a:t>
            </a:r>
            <a:r>
              <a:rPr sz="2200" spc="-114" dirty="0">
                <a:latin typeface="Arial"/>
                <a:cs typeface="Arial"/>
              </a:rPr>
              <a:t>client </a:t>
            </a:r>
            <a:r>
              <a:rPr sz="2200" spc="-160" dirty="0">
                <a:latin typeface="Arial"/>
                <a:cs typeface="Arial"/>
              </a:rPr>
              <a:t>connecting </a:t>
            </a:r>
            <a:r>
              <a:rPr sz="2200" spc="-75" dirty="0">
                <a:latin typeface="Arial"/>
                <a:cs typeface="Arial"/>
              </a:rPr>
              <a:t>to </a:t>
            </a:r>
            <a:r>
              <a:rPr sz="2200" spc="-15" dirty="0">
                <a:latin typeface="Arial"/>
                <a:cs typeface="Arial"/>
              </a:rPr>
              <a:t>a </a:t>
            </a:r>
            <a:r>
              <a:rPr sz="2200" spc="-120" dirty="0">
                <a:latin typeface="Arial"/>
                <a:cs typeface="Arial"/>
              </a:rPr>
              <a:t>server </a:t>
            </a:r>
            <a:r>
              <a:rPr sz="2200" spc="-215" dirty="0">
                <a:latin typeface="Arial"/>
                <a:cs typeface="Arial"/>
              </a:rPr>
              <a:t>has</a:t>
            </a:r>
            <a:r>
              <a:rPr sz="2200" spc="-210" dirty="0">
                <a:latin typeface="Arial"/>
                <a:cs typeface="Arial"/>
              </a:rPr>
              <a:t> </a:t>
            </a:r>
            <a:r>
              <a:rPr sz="2200" spc="-15" dirty="0">
                <a:latin typeface="Arial"/>
                <a:cs typeface="Arial"/>
              </a:rPr>
              <a:t>a </a:t>
            </a:r>
            <a:r>
              <a:rPr sz="2200" spc="-160" dirty="0">
                <a:latin typeface="Arial"/>
                <a:cs typeface="Arial"/>
              </a:rPr>
              <a:t>unique</a:t>
            </a:r>
            <a:r>
              <a:rPr sz="2200" spc="290" dirty="0">
                <a:latin typeface="Arial"/>
                <a:cs typeface="Arial"/>
              </a:rPr>
              <a:t> </a:t>
            </a:r>
            <a:r>
              <a:rPr sz="2200" spc="-114" dirty="0">
                <a:latin typeface="Arial"/>
                <a:cs typeface="Arial"/>
              </a:rPr>
              <a:t>client </a:t>
            </a:r>
            <a:r>
              <a:rPr sz="2200" spc="-220" dirty="0">
                <a:latin typeface="Arial"/>
                <a:cs typeface="Arial"/>
              </a:rPr>
              <a:t>ID,</a:t>
            </a:r>
            <a:r>
              <a:rPr sz="2200" spc="170" dirty="0">
                <a:latin typeface="Arial"/>
                <a:cs typeface="Arial"/>
              </a:rPr>
              <a:t> </a:t>
            </a:r>
            <a:r>
              <a:rPr sz="2200" spc="-165" dirty="0">
                <a:latin typeface="Arial"/>
                <a:cs typeface="Arial"/>
              </a:rPr>
              <a:t>which</a:t>
            </a:r>
            <a:r>
              <a:rPr sz="2200" spc="280" dirty="0">
                <a:latin typeface="Arial"/>
                <a:cs typeface="Arial"/>
              </a:rPr>
              <a:t> </a:t>
            </a:r>
            <a:r>
              <a:rPr sz="2200" spc="-120" dirty="0">
                <a:latin typeface="Arial"/>
                <a:cs typeface="Arial"/>
              </a:rPr>
              <a:t>allows </a:t>
            </a:r>
            <a:r>
              <a:rPr sz="2200" spc="-114" dirty="0">
                <a:latin typeface="Arial"/>
                <a:cs typeface="Arial"/>
              </a:rPr>
              <a:t> </a:t>
            </a:r>
            <a:r>
              <a:rPr sz="2200" spc="-135" dirty="0">
                <a:latin typeface="Arial"/>
                <a:cs typeface="Arial"/>
              </a:rPr>
              <a:t>the</a:t>
            </a:r>
            <a:r>
              <a:rPr sz="2200" spc="10" dirty="0">
                <a:latin typeface="Arial"/>
                <a:cs typeface="Arial"/>
              </a:rPr>
              <a:t> </a:t>
            </a:r>
            <a:r>
              <a:rPr sz="2200" spc="-75" dirty="0">
                <a:latin typeface="Arial"/>
                <a:cs typeface="Arial"/>
              </a:rPr>
              <a:t>identification</a:t>
            </a:r>
            <a:r>
              <a:rPr sz="2200" spc="50" dirty="0">
                <a:latin typeface="Arial"/>
                <a:cs typeface="Arial"/>
              </a:rPr>
              <a:t> </a:t>
            </a:r>
            <a:r>
              <a:rPr sz="2200" spc="-5" dirty="0">
                <a:latin typeface="Arial"/>
                <a:cs typeface="Arial"/>
              </a:rPr>
              <a:t>of</a:t>
            </a:r>
            <a:r>
              <a:rPr sz="2200" spc="60" dirty="0">
                <a:latin typeface="Arial"/>
                <a:cs typeface="Arial"/>
              </a:rPr>
              <a:t> </a:t>
            </a:r>
            <a:r>
              <a:rPr sz="2200" spc="-135" dirty="0">
                <a:latin typeface="Arial"/>
                <a:cs typeface="Arial"/>
              </a:rPr>
              <a:t>the</a:t>
            </a:r>
            <a:r>
              <a:rPr sz="2200" spc="5" dirty="0">
                <a:latin typeface="Arial"/>
                <a:cs typeface="Arial"/>
              </a:rPr>
              <a:t> </a:t>
            </a:r>
            <a:r>
              <a:rPr sz="2200" spc="-240" dirty="0">
                <a:latin typeface="Arial"/>
                <a:cs typeface="Arial"/>
              </a:rPr>
              <a:t>MQTT</a:t>
            </a:r>
            <a:r>
              <a:rPr sz="2200" spc="20" dirty="0">
                <a:latin typeface="Arial"/>
                <a:cs typeface="Arial"/>
              </a:rPr>
              <a:t> </a:t>
            </a:r>
            <a:r>
              <a:rPr sz="2200" spc="-235" dirty="0">
                <a:latin typeface="Arial"/>
                <a:cs typeface="Arial"/>
              </a:rPr>
              <a:t>session</a:t>
            </a:r>
            <a:r>
              <a:rPr sz="2200" spc="30" dirty="0">
                <a:latin typeface="Arial"/>
                <a:cs typeface="Arial"/>
              </a:rPr>
              <a:t> </a:t>
            </a:r>
            <a:r>
              <a:rPr sz="2200" spc="-120" dirty="0">
                <a:latin typeface="Arial"/>
                <a:cs typeface="Arial"/>
              </a:rPr>
              <a:t>between</a:t>
            </a:r>
            <a:r>
              <a:rPr sz="2200" spc="-15" dirty="0">
                <a:latin typeface="Arial"/>
                <a:cs typeface="Arial"/>
              </a:rPr>
              <a:t> </a:t>
            </a:r>
            <a:r>
              <a:rPr sz="2200" spc="-105" dirty="0">
                <a:latin typeface="Arial"/>
                <a:cs typeface="Arial"/>
              </a:rPr>
              <a:t>both</a:t>
            </a:r>
            <a:r>
              <a:rPr sz="2200" spc="-5" dirty="0">
                <a:latin typeface="Arial"/>
                <a:cs typeface="Arial"/>
              </a:rPr>
              <a:t> </a:t>
            </a:r>
            <a:r>
              <a:rPr sz="2200" spc="-85" dirty="0">
                <a:latin typeface="Arial"/>
                <a:cs typeface="Arial"/>
              </a:rPr>
              <a:t>parties.</a:t>
            </a:r>
            <a:endParaRPr sz="2200">
              <a:latin typeface="Arial"/>
              <a:cs typeface="Arial"/>
            </a:endParaRPr>
          </a:p>
          <a:p>
            <a:pPr marL="195580" indent="-182880" algn="just">
              <a:lnSpc>
                <a:spcPct val="100000"/>
              </a:lnSpc>
              <a:spcBef>
                <a:spcPts val="530"/>
              </a:spcBef>
              <a:buClr>
                <a:srgbClr val="93B6D2"/>
              </a:buClr>
              <a:buSzPct val="84090"/>
              <a:buChar char="•"/>
              <a:tabLst>
                <a:tab pos="195580" algn="l"/>
              </a:tabLst>
            </a:pPr>
            <a:r>
              <a:rPr sz="2200" spc="-135" dirty="0">
                <a:latin typeface="Arial"/>
                <a:cs typeface="Arial"/>
              </a:rPr>
              <a:t>When</a:t>
            </a:r>
            <a:r>
              <a:rPr sz="2200" spc="310" dirty="0">
                <a:latin typeface="Arial"/>
                <a:cs typeface="Arial"/>
              </a:rPr>
              <a:t> </a:t>
            </a:r>
            <a:r>
              <a:rPr sz="2200" spc="-135" dirty="0">
                <a:latin typeface="Arial"/>
                <a:cs typeface="Arial"/>
              </a:rPr>
              <a:t>the</a:t>
            </a:r>
            <a:r>
              <a:rPr sz="2200" spc="330" dirty="0">
                <a:latin typeface="Arial"/>
                <a:cs typeface="Arial"/>
              </a:rPr>
              <a:t> </a:t>
            </a:r>
            <a:r>
              <a:rPr sz="2200" spc="-120" dirty="0">
                <a:latin typeface="Arial"/>
                <a:cs typeface="Arial"/>
              </a:rPr>
              <a:t>server</a:t>
            </a:r>
            <a:r>
              <a:rPr sz="2200" spc="345" dirty="0">
                <a:latin typeface="Arial"/>
                <a:cs typeface="Arial"/>
              </a:rPr>
              <a:t> </a:t>
            </a:r>
            <a:r>
              <a:rPr sz="2200" spc="-190" dirty="0">
                <a:latin typeface="Arial"/>
                <a:cs typeface="Arial"/>
              </a:rPr>
              <a:t>is</a:t>
            </a:r>
            <a:r>
              <a:rPr sz="2200" spc="330" dirty="0">
                <a:latin typeface="Arial"/>
                <a:cs typeface="Arial"/>
              </a:rPr>
              <a:t> </a:t>
            </a:r>
            <a:r>
              <a:rPr sz="2200" spc="-75" dirty="0">
                <a:latin typeface="Arial"/>
                <a:cs typeface="Arial"/>
              </a:rPr>
              <a:t>delivering</a:t>
            </a:r>
            <a:r>
              <a:rPr sz="2200" spc="325" dirty="0">
                <a:latin typeface="Arial"/>
                <a:cs typeface="Arial"/>
              </a:rPr>
              <a:t> </a:t>
            </a:r>
            <a:r>
              <a:rPr sz="2200" spc="-140" dirty="0">
                <a:latin typeface="Arial"/>
                <a:cs typeface="Arial"/>
              </a:rPr>
              <a:t>an</a:t>
            </a:r>
            <a:r>
              <a:rPr sz="2200" spc="325" dirty="0">
                <a:latin typeface="Arial"/>
                <a:cs typeface="Arial"/>
              </a:rPr>
              <a:t> </a:t>
            </a:r>
            <a:r>
              <a:rPr sz="2200" spc="-70" dirty="0">
                <a:latin typeface="Arial"/>
                <a:cs typeface="Arial"/>
              </a:rPr>
              <a:t>application</a:t>
            </a:r>
            <a:r>
              <a:rPr sz="2200" spc="335" dirty="0">
                <a:latin typeface="Arial"/>
                <a:cs typeface="Arial"/>
              </a:rPr>
              <a:t> </a:t>
            </a:r>
            <a:r>
              <a:rPr sz="2200" spc="-204" dirty="0">
                <a:latin typeface="Arial"/>
                <a:cs typeface="Arial"/>
              </a:rPr>
              <a:t>message</a:t>
            </a:r>
            <a:r>
              <a:rPr sz="2200" spc="320" dirty="0">
                <a:latin typeface="Arial"/>
                <a:cs typeface="Arial"/>
              </a:rPr>
              <a:t> </a:t>
            </a:r>
            <a:r>
              <a:rPr sz="2200" spc="-70" dirty="0">
                <a:latin typeface="Arial"/>
                <a:cs typeface="Arial"/>
              </a:rPr>
              <a:t>to</a:t>
            </a:r>
            <a:r>
              <a:rPr sz="2200" spc="320" dirty="0">
                <a:latin typeface="Arial"/>
                <a:cs typeface="Arial"/>
              </a:rPr>
              <a:t> </a:t>
            </a:r>
            <a:r>
              <a:rPr sz="2200" spc="-155" dirty="0">
                <a:latin typeface="Arial"/>
                <a:cs typeface="Arial"/>
              </a:rPr>
              <a:t>more</a:t>
            </a:r>
            <a:r>
              <a:rPr sz="2200" spc="320" dirty="0">
                <a:latin typeface="Arial"/>
                <a:cs typeface="Arial"/>
              </a:rPr>
              <a:t> </a:t>
            </a:r>
            <a:r>
              <a:rPr sz="2200" spc="-135" dirty="0">
                <a:latin typeface="Arial"/>
                <a:cs typeface="Arial"/>
              </a:rPr>
              <a:t>than</a:t>
            </a:r>
            <a:endParaRPr sz="2200">
              <a:latin typeface="Arial"/>
              <a:cs typeface="Arial"/>
            </a:endParaRPr>
          </a:p>
          <a:p>
            <a:pPr marL="194945" algn="just">
              <a:lnSpc>
                <a:spcPct val="100000"/>
              </a:lnSpc>
            </a:pPr>
            <a:r>
              <a:rPr sz="2200" spc="-175" dirty="0">
                <a:latin typeface="Arial"/>
                <a:cs typeface="Arial"/>
              </a:rPr>
              <a:t>one</a:t>
            </a:r>
            <a:r>
              <a:rPr sz="2200" spc="10" dirty="0">
                <a:latin typeface="Arial"/>
                <a:cs typeface="Arial"/>
              </a:rPr>
              <a:t> </a:t>
            </a:r>
            <a:r>
              <a:rPr sz="2200" spc="-120" dirty="0">
                <a:latin typeface="Arial"/>
                <a:cs typeface="Arial"/>
              </a:rPr>
              <a:t>client,</a:t>
            </a:r>
            <a:r>
              <a:rPr sz="2200" spc="25" dirty="0">
                <a:latin typeface="Arial"/>
                <a:cs typeface="Arial"/>
              </a:rPr>
              <a:t> </a:t>
            </a:r>
            <a:r>
              <a:rPr sz="2200" spc="-145" dirty="0">
                <a:latin typeface="Arial"/>
                <a:cs typeface="Arial"/>
              </a:rPr>
              <a:t>each</a:t>
            </a:r>
            <a:r>
              <a:rPr sz="2200" spc="15" dirty="0">
                <a:latin typeface="Arial"/>
                <a:cs typeface="Arial"/>
              </a:rPr>
              <a:t> </a:t>
            </a:r>
            <a:r>
              <a:rPr sz="2200" spc="-114" dirty="0">
                <a:latin typeface="Arial"/>
                <a:cs typeface="Arial"/>
              </a:rPr>
              <a:t>client</a:t>
            </a:r>
            <a:r>
              <a:rPr sz="2200" spc="35" dirty="0">
                <a:latin typeface="Arial"/>
                <a:cs typeface="Arial"/>
              </a:rPr>
              <a:t> </a:t>
            </a:r>
            <a:r>
              <a:rPr sz="2200" spc="-195" dirty="0">
                <a:latin typeface="Arial"/>
                <a:cs typeface="Arial"/>
              </a:rPr>
              <a:t>is</a:t>
            </a:r>
            <a:r>
              <a:rPr sz="2200" spc="10" dirty="0">
                <a:latin typeface="Arial"/>
                <a:cs typeface="Arial"/>
              </a:rPr>
              <a:t> </a:t>
            </a:r>
            <a:r>
              <a:rPr sz="2200" spc="-45" dirty="0">
                <a:latin typeface="Arial"/>
                <a:cs typeface="Arial"/>
              </a:rPr>
              <a:t>treated</a:t>
            </a:r>
            <a:r>
              <a:rPr sz="2200" dirty="0">
                <a:latin typeface="Arial"/>
                <a:cs typeface="Arial"/>
              </a:rPr>
              <a:t> </a:t>
            </a:r>
            <a:r>
              <a:rPr sz="2200" spc="-110" dirty="0">
                <a:latin typeface="Arial"/>
                <a:cs typeface="Arial"/>
              </a:rPr>
              <a:t>independently.</a:t>
            </a:r>
            <a:endParaRPr sz="2200">
              <a:latin typeface="Arial"/>
              <a:cs typeface="Arial"/>
            </a:endParaRPr>
          </a:p>
          <a:p>
            <a:pPr marL="194945" marR="8255" indent="-182880" algn="just">
              <a:lnSpc>
                <a:spcPct val="100000"/>
              </a:lnSpc>
              <a:spcBef>
                <a:spcPts val="530"/>
              </a:spcBef>
              <a:buClr>
                <a:srgbClr val="93B6D2"/>
              </a:buClr>
              <a:buSzPct val="84090"/>
              <a:buChar char="•"/>
              <a:tabLst>
                <a:tab pos="195580" algn="l"/>
              </a:tabLst>
            </a:pPr>
            <a:r>
              <a:rPr sz="2200" spc="-160" dirty="0">
                <a:latin typeface="Arial"/>
                <a:cs typeface="Arial"/>
              </a:rPr>
              <a:t>Subscriptions</a:t>
            </a:r>
            <a:r>
              <a:rPr sz="2200" spc="-155" dirty="0">
                <a:latin typeface="Arial"/>
                <a:cs typeface="Arial"/>
              </a:rPr>
              <a:t> </a:t>
            </a:r>
            <a:r>
              <a:rPr sz="2200" spc="-75" dirty="0">
                <a:latin typeface="Arial"/>
                <a:cs typeface="Arial"/>
              </a:rPr>
              <a:t>to</a:t>
            </a:r>
            <a:r>
              <a:rPr sz="2200" spc="-70" dirty="0">
                <a:latin typeface="Arial"/>
                <a:cs typeface="Arial"/>
              </a:rPr>
              <a:t> </a:t>
            </a:r>
            <a:r>
              <a:rPr sz="2200" spc="-180" dirty="0">
                <a:latin typeface="Arial"/>
                <a:cs typeface="Arial"/>
              </a:rPr>
              <a:t>resources</a:t>
            </a:r>
            <a:r>
              <a:rPr sz="2200" spc="-175" dirty="0">
                <a:latin typeface="Arial"/>
                <a:cs typeface="Arial"/>
              </a:rPr>
              <a:t> </a:t>
            </a:r>
            <a:r>
              <a:rPr sz="2200" spc="-95" dirty="0">
                <a:latin typeface="Arial"/>
                <a:cs typeface="Arial"/>
              </a:rPr>
              <a:t>generate</a:t>
            </a:r>
            <a:r>
              <a:rPr sz="2200" spc="-90" dirty="0">
                <a:latin typeface="Arial"/>
                <a:cs typeface="Arial"/>
              </a:rPr>
              <a:t> </a:t>
            </a:r>
            <a:r>
              <a:rPr sz="2200" spc="-280" dirty="0">
                <a:latin typeface="Arial"/>
                <a:cs typeface="Arial"/>
              </a:rPr>
              <a:t>SUBSCRIBE/SUBACK</a:t>
            </a:r>
            <a:r>
              <a:rPr sz="2200" spc="55" dirty="0">
                <a:latin typeface="Arial"/>
                <a:cs typeface="Arial"/>
              </a:rPr>
              <a:t> </a:t>
            </a:r>
            <a:r>
              <a:rPr sz="2200" spc="-120" dirty="0">
                <a:latin typeface="Arial"/>
                <a:cs typeface="Arial"/>
              </a:rPr>
              <a:t>control </a:t>
            </a:r>
            <a:r>
              <a:rPr sz="2200" spc="-114" dirty="0">
                <a:latin typeface="Arial"/>
                <a:cs typeface="Arial"/>
              </a:rPr>
              <a:t> </a:t>
            </a:r>
            <a:r>
              <a:rPr sz="2200" spc="-140" dirty="0">
                <a:latin typeface="Arial"/>
                <a:cs typeface="Arial"/>
              </a:rPr>
              <a:t>packets,</a:t>
            </a:r>
            <a:r>
              <a:rPr sz="2200" spc="-135" dirty="0">
                <a:latin typeface="Arial"/>
                <a:cs typeface="Arial"/>
              </a:rPr>
              <a:t> </a:t>
            </a:r>
            <a:r>
              <a:rPr sz="2200" spc="-105" dirty="0">
                <a:latin typeface="Arial"/>
                <a:cs typeface="Arial"/>
              </a:rPr>
              <a:t>while</a:t>
            </a:r>
            <a:r>
              <a:rPr sz="2200" spc="-100" dirty="0">
                <a:latin typeface="Arial"/>
                <a:cs typeface="Arial"/>
              </a:rPr>
              <a:t> </a:t>
            </a:r>
            <a:r>
              <a:rPr sz="2200" spc="-160" dirty="0">
                <a:latin typeface="Arial"/>
                <a:cs typeface="Arial"/>
              </a:rPr>
              <a:t>unsubscription</a:t>
            </a:r>
            <a:r>
              <a:rPr sz="2200" spc="-155" dirty="0">
                <a:latin typeface="Arial"/>
                <a:cs typeface="Arial"/>
              </a:rPr>
              <a:t> </a:t>
            </a:r>
            <a:r>
              <a:rPr sz="2200" spc="-185" dirty="0">
                <a:latin typeface="Arial"/>
                <a:cs typeface="Arial"/>
              </a:rPr>
              <a:t>is</a:t>
            </a:r>
            <a:r>
              <a:rPr sz="2200" spc="-180" dirty="0">
                <a:latin typeface="Arial"/>
                <a:cs typeface="Arial"/>
              </a:rPr>
              <a:t> </a:t>
            </a:r>
            <a:r>
              <a:rPr sz="2200" spc="-70" dirty="0">
                <a:latin typeface="Arial"/>
                <a:cs typeface="Arial"/>
              </a:rPr>
              <a:t>performed </a:t>
            </a:r>
            <a:r>
              <a:rPr sz="2200" spc="-140" dirty="0">
                <a:latin typeface="Arial"/>
                <a:cs typeface="Arial"/>
              </a:rPr>
              <a:t>through</a:t>
            </a:r>
            <a:r>
              <a:rPr sz="2200" spc="-135" dirty="0">
                <a:latin typeface="Arial"/>
                <a:cs typeface="Arial"/>
              </a:rPr>
              <a:t> the</a:t>
            </a:r>
            <a:r>
              <a:rPr sz="2200" spc="-130" dirty="0">
                <a:latin typeface="Arial"/>
                <a:cs typeface="Arial"/>
              </a:rPr>
              <a:t> </a:t>
            </a:r>
            <a:r>
              <a:rPr sz="2200" spc="-140" dirty="0">
                <a:latin typeface="Arial"/>
                <a:cs typeface="Arial"/>
              </a:rPr>
              <a:t>exchange</a:t>
            </a:r>
            <a:r>
              <a:rPr sz="2200" spc="-135" dirty="0">
                <a:latin typeface="Arial"/>
                <a:cs typeface="Arial"/>
              </a:rPr>
              <a:t> </a:t>
            </a:r>
            <a:r>
              <a:rPr sz="2200" dirty="0">
                <a:latin typeface="Arial"/>
                <a:cs typeface="Arial"/>
              </a:rPr>
              <a:t>of </a:t>
            </a:r>
            <a:r>
              <a:rPr sz="2200" spc="5" dirty="0">
                <a:latin typeface="Arial"/>
                <a:cs typeface="Arial"/>
              </a:rPr>
              <a:t> </a:t>
            </a:r>
            <a:r>
              <a:rPr sz="2200" spc="-254" dirty="0">
                <a:latin typeface="Arial"/>
                <a:cs typeface="Arial"/>
              </a:rPr>
              <a:t>UNS</a:t>
            </a:r>
            <a:r>
              <a:rPr sz="2200" spc="-330" dirty="0">
                <a:latin typeface="Arial"/>
                <a:cs typeface="Arial"/>
              </a:rPr>
              <a:t>U</a:t>
            </a:r>
            <a:r>
              <a:rPr sz="2200" spc="-300" dirty="0">
                <a:latin typeface="Arial"/>
                <a:cs typeface="Arial"/>
              </a:rPr>
              <a:t>B</a:t>
            </a:r>
            <a:r>
              <a:rPr sz="2200" spc="-305" dirty="0">
                <a:latin typeface="Arial"/>
                <a:cs typeface="Arial"/>
              </a:rPr>
              <a:t>S</a:t>
            </a:r>
            <a:r>
              <a:rPr sz="2200" spc="-325" dirty="0">
                <a:latin typeface="Arial"/>
                <a:cs typeface="Arial"/>
              </a:rPr>
              <a:t>C</a:t>
            </a:r>
            <a:r>
              <a:rPr sz="2200" spc="-300" dirty="0">
                <a:latin typeface="Arial"/>
                <a:cs typeface="Arial"/>
              </a:rPr>
              <a:t>RI</a:t>
            </a:r>
            <a:r>
              <a:rPr sz="2200" spc="-390" dirty="0">
                <a:latin typeface="Arial"/>
                <a:cs typeface="Arial"/>
              </a:rPr>
              <a:t>B</a:t>
            </a:r>
            <a:r>
              <a:rPr sz="2200" spc="-95" dirty="0">
                <a:latin typeface="Arial"/>
                <a:cs typeface="Arial"/>
              </a:rPr>
              <a:t>E/U</a:t>
            </a:r>
            <a:r>
              <a:rPr sz="2200" spc="-135" dirty="0">
                <a:latin typeface="Arial"/>
                <a:cs typeface="Arial"/>
              </a:rPr>
              <a:t>N</a:t>
            </a:r>
            <a:r>
              <a:rPr sz="2200" spc="-340" dirty="0">
                <a:latin typeface="Arial"/>
                <a:cs typeface="Arial"/>
              </a:rPr>
              <a:t>SU</a:t>
            </a:r>
            <a:r>
              <a:rPr sz="2200" spc="-375" dirty="0">
                <a:latin typeface="Arial"/>
                <a:cs typeface="Arial"/>
              </a:rPr>
              <a:t>B</a:t>
            </a:r>
            <a:r>
              <a:rPr sz="2200" spc="-235" dirty="0">
                <a:latin typeface="Arial"/>
                <a:cs typeface="Arial"/>
              </a:rPr>
              <a:t>A</a:t>
            </a:r>
            <a:r>
              <a:rPr sz="2200" spc="-260" dirty="0">
                <a:latin typeface="Arial"/>
                <a:cs typeface="Arial"/>
              </a:rPr>
              <a:t>CK</a:t>
            </a:r>
            <a:r>
              <a:rPr sz="2200" spc="-20" dirty="0">
                <a:latin typeface="Arial"/>
                <a:cs typeface="Arial"/>
              </a:rPr>
              <a:t> </a:t>
            </a:r>
            <a:r>
              <a:rPr sz="2200" spc="-140" dirty="0">
                <a:latin typeface="Arial"/>
                <a:cs typeface="Arial"/>
              </a:rPr>
              <a:t>cont</a:t>
            </a:r>
            <a:r>
              <a:rPr sz="2200" spc="-150" dirty="0">
                <a:latin typeface="Arial"/>
                <a:cs typeface="Arial"/>
              </a:rPr>
              <a:t>r</a:t>
            </a:r>
            <a:r>
              <a:rPr sz="2200" spc="-70" dirty="0">
                <a:latin typeface="Arial"/>
                <a:cs typeface="Arial"/>
              </a:rPr>
              <a:t>ol</a:t>
            </a:r>
            <a:r>
              <a:rPr sz="2200" spc="25" dirty="0">
                <a:latin typeface="Arial"/>
                <a:cs typeface="Arial"/>
              </a:rPr>
              <a:t> </a:t>
            </a:r>
            <a:r>
              <a:rPr sz="2200" spc="-95" dirty="0">
                <a:latin typeface="Arial"/>
                <a:cs typeface="Arial"/>
              </a:rPr>
              <a:t>pa</a:t>
            </a:r>
            <a:r>
              <a:rPr sz="2200" spc="-55" dirty="0">
                <a:latin typeface="Arial"/>
                <a:cs typeface="Arial"/>
              </a:rPr>
              <a:t>c</a:t>
            </a:r>
            <a:r>
              <a:rPr sz="2200" spc="-195" dirty="0">
                <a:latin typeface="Arial"/>
                <a:cs typeface="Arial"/>
              </a:rPr>
              <a:t>k</a:t>
            </a:r>
            <a:r>
              <a:rPr sz="2200" spc="-95" dirty="0">
                <a:latin typeface="Arial"/>
                <a:cs typeface="Arial"/>
              </a:rPr>
              <a:t>e</a:t>
            </a:r>
            <a:r>
              <a:rPr sz="2200" spc="-45" dirty="0">
                <a:latin typeface="Arial"/>
                <a:cs typeface="Arial"/>
              </a:rPr>
              <a:t>t</a:t>
            </a:r>
            <a:r>
              <a:rPr sz="2200" spc="-390" dirty="0">
                <a:latin typeface="Arial"/>
                <a:cs typeface="Arial"/>
              </a:rPr>
              <a:t>s</a:t>
            </a:r>
            <a:r>
              <a:rPr sz="2200" spc="-130" dirty="0">
                <a:latin typeface="Arial"/>
                <a:cs typeface="Arial"/>
              </a:rPr>
              <a:t>.</a:t>
            </a:r>
            <a:endParaRPr sz="2200">
              <a:latin typeface="Arial"/>
              <a:cs typeface="Arial"/>
            </a:endParaRPr>
          </a:p>
          <a:p>
            <a:pPr marL="194945" marR="5080" indent="-182880" algn="just">
              <a:lnSpc>
                <a:spcPct val="100000"/>
              </a:lnSpc>
              <a:spcBef>
                <a:spcPts val="530"/>
              </a:spcBef>
              <a:buClr>
                <a:srgbClr val="93B6D2"/>
              </a:buClr>
              <a:buSzPct val="84090"/>
              <a:buChar char="•"/>
              <a:tabLst>
                <a:tab pos="195580" algn="l"/>
              </a:tabLst>
            </a:pPr>
            <a:r>
              <a:rPr sz="2200" spc="-75" dirty="0">
                <a:latin typeface="Arial"/>
                <a:cs typeface="Arial"/>
              </a:rPr>
              <a:t>Graceful </a:t>
            </a:r>
            <a:r>
              <a:rPr sz="2200" spc="-105" dirty="0">
                <a:latin typeface="Arial"/>
                <a:cs typeface="Arial"/>
              </a:rPr>
              <a:t>termination </a:t>
            </a:r>
            <a:r>
              <a:rPr sz="2200" spc="-5" dirty="0">
                <a:latin typeface="Arial"/>
                <a:cs typeface="Arial"/>
              </a:rPr>
              <a:t>of </a:t>
            </a:r>
            <a:r>
              <a:rPr sz="2200" spc="-15" dirty="0">
                <a:latin typeface="Arial"/>
                <a:cs typeface="Arial"/>
              </a:rPr>
              <a:t>a </a:t>
            </a:r>
            <a:r>
              <a:rPr sz="2200" spc="-170" dirty="0">
                <a:latin typeface="Arial"/>
                <a:cs typeface="Arial"/>
              </a:rPr>
              <a:t>connection </a:t>
            </a:r>
            <a:r>
              <a:rPr sz="2200" spc="-195" dirty="0">
                <a:latin typeface="Arial"/>
                <a:cs typeface="Arial"/>
              </a:rPr>
              <a:t>is </a:t>
            </a:r>
            <a:r>
              <a:rPr sz="2200" spc="-135" dirty="0">
                <a:latin typeface="Arial"/>
                <a:cs typeface="Arial"/>
              </a:rPr>
              <a:t>done </a:t>
            </a:r>
            <a:r>
              <a:rPr sz="2200" spc="-140" dirty="0">
                <a:latin typeface="Arial"/>
                <a:cs typeface="Arial"/>
              </a:rPr>
              <a:t>through </a:t>
            </a:r>
            <a:r>
              <a:rPr sz="2200" spc="-15" dirty="0">
                <a:latin typeface="Arial"/>
                <a:cs typeface="Arial"/>
              </a:rPr>
              <a:t>a </a:t>
            </a:r>
            <a:r>
              <a:rPr sz="2200" spc="-245" dirty="0">
                <a:latin typeface="Arial"/>
                <a:cs typeface="Arial"/>
              </a:rPr>
              <a:t>DISCONNECT </a:t>
            </a:r>
            <a:r>
              <a:rPr sz="2200" spc="-240" dirty="0">
                <a:latin typeface="Arial"/>
                <a:cs typeface="Arial"/>
              </a:rPr>
              <a:t> </a:t>
            </a:r>
            <a:r>
              <a:rPr sz="2200" spc="-120" dirty="0">
                <a:latin typeface="Arial"/>
                <a:cs typeface="Arial"/>
              </a:rPr>
              <a:t>control</a:t>
            </a:r>
            <a:r>
              <a:rPr sz="2200" spc="-114" dirty="0">
                <a:latin typeface="Arial"/>
                <a:cs typeface="Arial"/>
              </a:rPr>
              <a:t> </a:t>
            </a:r>
            <a:r>
              <a:rPr sz="2200" spc="-100" dirty="0">
                <a:latin typeface="Arial"/>
                <a:cs typeface="Arial"/>
              </a:rPr>
              <a:t>packet,</a:t>
            </a:r>
            <a:r>
              <a:rPr sz="2200" spc="-95" dirty="0">
                <a:latin typeface="Arial"/>
                <a:cs typeface="Arial"/>
              </a:rPr>
              <a:t> </a:t>
            </a:r>
            <a:r>
              <a:rPr sz="2200" spc="-165" dirty="0">
                <a:latin typeface="Arial"/>
                <a:cs typeface="Arial"/>
              </a:rPr>
              <a:t>which</a:t>
            </a:r>
            <a:r>
              <a:rPr sz="2200" spc="-160" dirty="0">
                <a:latin typeface="Arial"/>
                <a:cs typeface="Arial"/>
              </a:rPr>
              <a:t> </a:t>
            </a:r>
            <a:r>
              <a:rPr sz="2200" spc="-130" dirty="0">
                <a:latin typeface="Arial"/>
                <a:cs typeface="Arial"/>
              </a:rPr>
              <a:t>also</a:t>
            </a:r>
            <a:r>
              <a:rPr sz="2200" spc="-125" dirty="0">
                <a:latin typeface="Arial"/>
                <a:cs typeface="Arial"/>
              </a:rPr>
              <a:t> </a:t>
            </a:r>
            <a:r>
              <a:rPr sz="2200" spc="-65" dirty="0">
                <a:latin typeface="Arial"/>
                <a:cs typeface="Arial"/>
              </a:rPr>
              <a:t>offers</a:t>
            </a:r>
            <a:r>
              <a:rPr sz="2200" spc="-60" dirty="0">
                <a:latin typeface="Arial"/>
                <a:cs typeface="Arial"/>
              </a:rPr>
              <a:t> </a:t>
            </a:r>
            <a:r>
              <a:rPr sz="2200" spc="-135" dirty="0">
                <a:latin typeface="Arial"/>
                <a:cs typeface="Arial"/>
              </a:rPr>
              <a:t>the</a:t>
            </a:r>
            <a:r>
              <a:rPr sz="2200" spc="-130" dirty="0">
                <a:latin typeface="Arial"/>
                <a:cs typeface="Arial"/>
              </a:rPr>
              <a:t> </a:t>
            </a:r>
            <a:r>
              <a:rPr sz="2200" spc="-35" dirty="0">
                <a:latin typeface="Arial"/>
                <a:cs typeface="Arial"/>
              </a:rPr>
              <a:t>capability</a:t>
            </a:r>
            <a:r>
              <a:rPr sz="2200" spc="-30" dirty="0">
                <a:latin typeface="Arial"/>
                <a:cs typeface="Arial"/>
              </a:rPr>
              <a:t> </a:t>
            </a:r>
            <a:r>
              <a:rPr sz="2200" spc="-20" dirty="0">
                <a:latin typeface="Arial"/>
                <a:cs typeface="Arial"/>
              </a:rPr>
              <a:t>for</a:t>
            </a:r>
            <a:r>
              <a:rPr sz="2200" spc="570" dirty="0">
                <a:latin typeface="Arial"/>
                <a:cs typeface="Arial"/>
              </a:rPr>
              <a:t> </a:t>
            </a:r>
            <a:r>
              <a:rPr sz="2200" spc="-15" dirty="0">
                <a:latin typeface="Arial"/>
                <a:cs typeface="Arial"/>
              </a:rPr>
              <a:t>a</a:t>
            </a:r>
            <a:r>
              <a:rPr sz="2200" spc="580" dirty="0">
                <a:latin typeface="Arial"/>
                <a:cs typeface="Arial"/>
              </a:rPr>
              <a:t> </a:t>
            </a:r>
            <a:r>
              <a:rPr sz="2200" spc="-114" dirty="0">
                <a:latin typeface="Arial"/>
                <a:cs typeface="Arial"/>
              </a:rPr>
              <a:t>client</a:t>
            </a:r>
            <a:r>
              <a:rPr sz="2200" spc="385" dirty="0">
                <a:latin typeface="Arial"/>
                <a:cs typeface="Arial"/>
              </a:rPr>
              <a:t> </a:t>
            </a:r>
            <a:r>
              <a:rPr sz="2200" spc="-75" dirty="0">
                <a:latin typeface="Arial"/>
                <a:cs typeface="Arial"/>
              </a:rPr>
              <a:t>to </a:t>
            </a:r>
            <a:r>
              <a:rPr sz="2200" spc="-70" dirty="0">
                <a:latin typeface="Arial"/>
                <a:cs typeface="Arial"/>
              </a:rPr>
              <a:t> </a:t>
            </a:r>
            <a:r>
              <a:rPr sz="2200" spc="-160" dirty="0">
                <a:latin typeface="Arial"/>
                <a:cs typeface="Arial"/>
              </a:rPr>
              <a:t>reconnect</a:t>
            </a:r>
            <a:r>
              <a:rPr sz="2200" spc="25" dirty="0">
                <a:latin typeface="Arial"/>
                <a:cs typeface="Arial"/>
              </a:rPr>
              <a:t> </a:t>
            </a:r>
            <a:r>
              <a:rPr sz="2200" spc="-65" dirty="0">
                <a:latin typeface="Arial"/>
                <a:cs typeface="Arial"/>
              </a:rPr>
              <a:t>by</a:t>
            </a:r>
            <a:r>
              <a:rPr sz="2200" spc="-10" dirty="0">
                <a:latin typeface="Arial"/>
                <a:cs typeface="Arial"/>
              </a:rPr>
              <a:t> </a:t>
            </a:r>
            <a:r>
              <a:rPr sz="2200" spc="-120" dirty="0">
                <a:latin typeface="Arial"/>
                <a:cs typeface="Arial"/>
              </a:rPr>
              <a:t>re-sending</a:t>
            </a:r>
            <a:r>
              <a:rPr sz="2200" spc="25" dirty="0">
                <a:latin typeface="Arial"/>
                <a:cs typeface="Arial"/>
              </a:rPr>
              <a:t> </a:t>
            </a:r>
            <a:r>
              <a:rPr sz="2200" spc="-135" dirty="0">
                <a:latin typeface="Arial"/>
                <a:cs typeface="Arial"/>
              </a:rPr>
              <a:t>its</a:t>
            </a:r>
            <a:r>
              <a:rPr sz="2200" spc="20" dirty="0">
                <a:latin typeface="Arial"/>
                <a:cs typeface="Arial"/>
              </a:rPr>
              <a:t> </a:t>
            </a:r>
            <a:r>
              <a:rPr sz="2200" spc="-114" dirty="0">
                <a:latin typeface="Arial"/>
                <a:cs typeface="Arial"/>
              </a:rPr>
              <a:t>client</a:t>
            </a:r>
            <a:r>
              <a:rPr sz="2200" spc="30" dirty="0">
                <a:latin typeface="Arial"/>
                <a:cs typeface="Arial"/>
              </a:rPr>
              <a:t> </a:t>
            </a:r>
            <a:r>
              <a:rPr sz="2200" spc="-200" dirty="0">
                <a:latin typeface="Arial"/>
                <a:cs typeface="Arial"/>
              </a:rPr>
              <a:t>ID</a:t>
            </a:r>
            <a:r>
              <a:rPr sz="2200" spc="5" dirty="0">
                <a:latin typeface="Arial"/>
                <a:cs typeface="Arial"/>
              </a:rPr>
              <a:t> </a:t>
            </a:r>
            <a:r>
              <a:rPr sz="2200" spc="-75" dirty="0">
                <a:latin typeface="Arial"/>
                <a:cs typeface="Arial"/>
              </a:rPr>
              <a:t>to</a:t>
            </a:r>
            <a:r>
              <a:rPr sz="2200" spc="5" dirty="0">
                <a:latin typeface="Arial"/>
                <a:cs typeface="Arial"/>
              </a:rPr>
              <a:t> </a:t>
            </a:r>
            <a:r>
              <a:rPr sz="2200" spc="-210" dirty="0">
                <a:latin typeface="Arial"/>
                <a:cs typeface="Arial"/>
              </a:rPr>
              <a:t>resume</a:t>
            </a:r>
            <a:r>
              <a:rPr sz="2200" spc="5" dirty="0">
                <a:latin typeface="Arial"/>
                <a:cs typeface="Arial"/>
              </a:rPr>
              <a:t> </a:t>
            </a:r>
            <a:r>
              <a:rPr sz="2200" spc="-135" dirty="0">
                <a:latin typeface="Arial"/>
                <a:cs typeface="Arial"/>
              </a:rPr>
              <a:t>the</a:t>
            </a:r>
            <a:r>
              <a:rPr sz="2200" spc="10" dirty="0">
                <a:latin typeface="Arial"/>
                <a:cs typeface="Arial"/>
              </a:rPr>
              <a:t> </a:t>
            </a:r>
            <a:r>
              <a:rPr sz="2200" spc="-114" dirty="0">
                <a:latin typeface="Arial"/>
                <a:cs typeface="Arial"/>
              </a:rPr>
              <a:t>operations.</a:t>
            </a:r>
            <a:endParaRPr sz="22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7255509" cy="1010533"/>
          </a:xfrm>
          <a:prstGeom prst="rect">
            <a:avLst/>
          </a:prstGeom>
        </p:spPr>
        <p:txBody>
          <a:bodyPr vert="horz" wrap="square" lIns="0" tIns="12700" rIns="0" bIns="0" rtlCol="0">
            <a:spAutoFit/>
          </a:bodyPr>
          <a:lstStyle/>
          <a:p>
            <a:pPr marL="12700">
              <a:lnSpc>
                <a:spcPct val="100000"/>
              </a:lnSpc>
              <a:spcBef>
                <a:spcPts val="100"/>
              </a:spcBef>
            </a:pPr>
            <a:r>
              <a:rPr lang="en-US" spc="-165" dirty="0" smtClean="0">
                <a:latin typeface="+mj-lt"/>
              </a:rPr>
              <a:t>The Business Case for IP</a:t>
            </a:r>
          </a:p>
          <a:p>
            <a:pPr marL="12700">
              <a:spcBef>
                <a:spcPts val="100"/>
              </a:spcBef>
            </a:pPr>
            <a:r>
              <a:rPr lang="en-US" sz="2800" spc="-165" dirty="0" smtClean="0">
                <a:latin typeface="+mj-lt"/>
              </a:rPr>
              <a:t>The Key Advantages of Internet Protocol</a:t>
            </a:r>
            <a:endParaRPr lang="en-US" sz="2800" spc="-165" dirty="0">
              <a:latin typeface="+mj-lt"/>
            </a:endParaRPr>
          </a:p>
        </p:txBody>
      </p:sp>
      <p:sp>
        <p:nvSpPr>
          <p:cNvPr id="3" name="object 3"/>
          <p:cNvSpPr txBox="1"/>
          <p:nvPr/>
        </p:nvSpPr>
        <p:spPr>
          <a:xfrm>
            <a:off x="535940" y="1541422"/>
            <a:ext cx="8073390" cy="3176511"/>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sz="2400" b="1" spc="-190" dirty="0">
                <a:latin typeface="Arial"/>
                <a:cs typeface="Arial"/>
              </a:rPr>
              <a:t>Stabl</a:t>
            </a:r>
            <a:r>
              <a:rPr sz="2400" b="1" spc="-210" dirty="0">
                <a:latin typeface="Arial"/>
                <a:cs typeface="Arial"/>
              </a:rPr>
              <a:t>e</a:t>
            </a:r>
            <a:r>
              <a:rPr sz="2400" b="1" spc="-40" dirty="0">
                <a:latin typeface="Arial"/>
                <a:cs typeface="Arial"/>
              </a:rPr>
              <a:t> </a:t>
            </a:r>
            <a:r>
              <a:rPr sz="2400" b="1" spc="-155" dirty="0">
                <a:latin typeface="Arial"/>
                <a:cs typeface="Arial"/>
              </a:rPr>
              <a:t>and</a:t>
            </a:r>
            <a:r>
              <a:rPr sz="2400" b="1" spc="-35" dirty="0">
                <a:latin typeface="Arial"/>
                <a:cs typeface="Arial"/>
              </a:rPr>
              <a:t> </a:t>
            </a:r>
            <a:r>
              <a:rPr sz="2400" b="1" spc="-135" dirty="0">
                <a:latin typeface="Arial"/>
                <a:cs typeface="Arial"/>
              </a:rPr>
              <a:t>r</a:t>
            </a:r>
            <a:r>
              <a:rPr sz="2400" b="1" spc="-155" dirty="0">
                <a:latin typeface="Arial"/>
                <a:cs typeface="Arial"/>
              </a:rPr>
              <a:t>esilien</a:t>
            </a:r>
            <a:r>
              <a:rPr sz="2400" b="1" spc="-110" dirty="0">
                <a:latin typeface="Arial"/>
                <a:cs typeface="Arial"/>
              </a:rPr>
              <a:t>t</a:t>
            </a:r>
            <a:r>
              <a:rPr sz="2400" b="1" spc="-180" dirty="0">
                <a:latin typeface="Arial"/>
                <a:cs typeface="Arial"/>
              </a:rPr>
              <a:t>:</a:t>
            </a:r>
            <a:endParaRPr sz="2400" dirty="0">
              <a:latin typeface="Arial"/>
              <a:cs typeface="Arial"/>
            </a:endParaRPr>
          </a:p>
          <a:p>
            <a:pPr marL="469900" marR="5080" lvl="1" indent="-183515" algn="just">
              <a:lnSpc>
                <a:spcPct val="100000"/>
              </a:lnSpc>
              <a:spcBef>
                <a:spcPts val="500"/>
              </a:spcBef>
              <a:buClr>
                <a:srgbClr val="93B6D2"/>
              </a:buClr>
              <a:buSzPct val="85000"/>
              <a:buChar char="•"/>
              <a:tabLst>
                <a:tab pos="470534" algn="l"/>
              </a:tabLst>
            </a:pPr>
            <a:r>
              <a:rPr sz="2000" spc="-85" dirty="0">
                <a:latin typeface="+mj-lt"/>
                <a:cs typeface="Arial"/>
              </a:rPr>
              <a:t>IP has been around for 30 years, and it is clear that IP is a workable  solution.</a:t>
            </a:r>
          </a:p>
          <a:p>
            <a:pPr marL="469900" marR="5080" lvl="1" indent="-183515" algn="just">
              <a:lnSpc>
                <a:spcPct val="100000"/>
              </a:lnSpc>
              <a:spcBef>
                <a:spcPts val="480"/>
              </a:spcBef>
              <a:buClr>
                <a:srgbClr val="93B6D2"/>
              </a:buClr>
              <a:buSzPct val="85000"/>
              <a:buChar char="•"/>
              <a:tabLst>
                <a:tab pos="470534" algn="l"/>
              </a:tabLst>
            </a:pPr>
            <a:r>
              <a:rPr sz="2000" spc="-85" dirty="0">
                <a:latin typeface="+mj-lt"/>
                <a:cs typeface="Arial"/>
              </a:rPr>
              <a:t>IP has a large and well-established knowledge base and, more  importantly, it has been used for years in critical infrastructures, such as </a:t>
            </a:r>
            <a:r>
              <a:rPr sz="2000" spc="-85" dirty="0" smtClean="0">
                <a:latin typeface="+mj-lt"/>
                <a:cs typeface="Arial"/>
              </a:rPr>
              <a:t>financial </a:t>
            </a:r>
            <a:r>
              <a:rPr sz="2000" spc="-85" dirty="0">
                <a:latin typeface="+mj-lt"/>
                <a:cs typeface="Arial"/>
              </a:rPr>
              <a:t>and defense networks.</a:t>
            </a:r>
          </a:p>
          <a:p>
            <a:pPr marL="469900" marR="5080" lvl="1" indent="-182880" algn="just">
              <a:lnSpc>
                <a:spcPct val="100000"/>
              </a:lnSpc>
              <a:spcBef>
                <a:spcPts val="455"/>
              </a:spcBef>
              <a:buClr>
                <a:srgbClr val="93B6D2"/>
              </a:buClr>
              <a:buSzPct val="85000"/>
              <a:buChar char="•"/>
              <a:tabLst>
                <a:tab pos="470534" algn="l"/>
              </a:tabLst>
            </a:pPr>
            <a:r>
              <a:rPr sz="2000" spc="-85" dirty="0">
                <a:latin typeface="+mj-lt"/>
                <a:cs typeface="Arial"/>
              </a:rPr>
              <a:t>In addition, IP has been deployed for critical services, such as voice and video,  which have already transitioned from closed environments to open IP standards.</a:t>
            </a:r>
          </a:p>
          <a:p>
            <a:pPr marL="469900" marR="6350" lvl="1" indent="-183515" algn="just">
              <a:lnSpc>
                <a:spcPct val="100000"/>
              </a:lnSpc>
              <a:spcBef>
                <a:spcPts val="459"/>
              </a:spcBef>
              <a:buClr>
                <a:srgbClr val="93B6D2"/>
              </a:buClr>
              <a:buSzPct val="85000"/>
              <a:buChar char="•"/>
              <a:tabLst>
                <a:tab pos="470534" algn="l"/>
              </a:tabLst>
            </a:pPr>
            <a:r>
              <a:rPr sz="2000" spc="-85" dirty="0">
                <a:latin typeface="+mj-lt"/>
                <a:cs typeface="Arial"/>
              </a:rPr>
              <a:t>Finally, its stability and resiliency benefit from the large ecosystem of IT  professionals who can help design, deploy, and operate IP-based solutions.</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13</a:t>
            </a:r>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255509" cy="1010533"/>
          </a:xfrm>
          <a:prstGeom prst="rect">
            <a:avLst/>
          </a:prstGeom>
        </p:spPr>
        <p:txBody>
          <a:bodyPr vert="horz" wrap="square" lIns="0" tIns="12700" rIns="0" bIns="0" rtlCol="0">
            <a:spAutoFit/>
          </a:bodyPr>
          <a:lstStyle/>
          <a:p>
            <a:pPr marL="12700">
              <a:lnSpc>
                <a:spcPct val="100000"/>
              </a:lnSpc>
              <a:spcBef>
                <a:spcPts val="100"/>
              </a:spcBef>
            </a:pPr>
            <a:r>
              <a:rPr lang="en-US" spc="-165" dirty="0" smtClean="0">
                <a:latin typeface="+mj-lt"/>
              </a:rPr>
              <a:t>The Business Case for IP</a:t>
            </a:r>
          </a:p>
          <a:p>
            <a:pPr marL="12700">
              <a:lnSpc>
                <a:spcPct val="100000"/>
              </a:lnSpc>
              <a:spcBef>
                <a:spcPts val="100"/>
              </a:spcBef>
            </a:pPr>
            <a:r>
              <a:rPr lang="en-US" sz="2800" spc="-165" dirty="0" smtClean="0">
                <a:latin typeface="+mj-lt"/>
              </a:rPr>
              <a:t>The Key Advantages of Internet Protocol</a:t>
            </a:r>
            <a:endParaRPr lang="en-US" sz="2800" spc="-165" dirty="0">
              <a:latin typeface="+mj-lt"/>
            </a:endParaRPr>
          </a:p>
        </p:txBody>
      </p:sp>
      <p:sp>
        <p:nvSpPr>
          <p:cNvPr id="3" name="object 3"/>
          <p:cNvSpPr txBox="1">
            <a:spLocks noGrp="1"/>
          </p:cNvSpPr>
          <p:nvPr>
            <p:ph type="body" idx="1"/>
          </p:nvPr>
        </p:nvSpPr>
        <p:spPr>
          <a:xfrm>
            <a:off x="535940" y="1543177"/>
            <a:ext cx="8074025" cy="2124941"/>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b="1" spc="-250" dirty="0">
                <a:latin typeface="+mj-lt"/>
                <a:cs typeface="Arial"/>
              </a:rPr>
              <a:t>Consu</a:t>
            </a:r>
            <a:r>
              <a:rPr b="1" spc="-195" dirty="0">
                <a:latin typeface="+mj-lt"/>
                <a:cs typeface="Arial"/>
              </a:rPr>
              <a:t>mers’</a:t>
            </a:r>
            <a:r>
              <a:rPr b="1" spc="-20" dirty="0">
                <a:latin typeface="+mj-lt"/>
                <a:cs typeface="Arial"/>
              </a:rPr>
              <a:t> </a:t>
            </a:r>
            <a:r>
              <a:rPr b="1" spc="-195" dirty="0">
                <a:latin typeface="+mj-lt"/>
                <a:cs typeface="Arial"/>
              </a:rPr>
              <a:t>ma</a:t>
            </a:r>
            <a:r>
              <a:rPr b="1" spc="-80" dirty="0">
                <a:latin typeface="+mj-lt"/>
                <a:cs typeface="Arial"/>
              </a:rPr>
              <a:t>r</a:t>
            </a:r>
            <a:r>
              <a:rPr b="1" spc="-185" dirty="0">
                <a:latin typeface="+mj-lt"/>
                <a:cs typeface="Arial"/>
              </a:rPr>
              <a:t>ket</a:t>
            </a:r>
            <a:r>
              <a:rPr b="1" spc="-35" dirty="0">
                <a:latin typeface="+mj-lt"/>
                <a:cs typeface="Arial"/>
              </a:rPr>
              <a:t> </a:t>
            </a:r>
            <a:r>
              <a:rPr b="1" spc="-155" dirty="0">
                <a:latin typeface="+mj-lt"/>
                <a:cs typeface="Arial"/>
              </a:rPr>
              <a:t>adoptio</a:t>
            </a:r>
            <a:r>
              <a:rPr b="1" spc="-195" dirty="0">
                <a:latin typeface="+mj-lt"/>
                <a:cs typeface="Arial"/>
              </a:rPr>
              <a:t>n</a:t>
            </a:r>
            <a:r>
              <a:rPr b="1" spc="-180" dirty="0">
                <a:latin typeface="+mj-lt"/>
                <a:cs typeface="Arial"/>
              </a:rPr>
              <a:t>:</a:t>
            </a:r>
          </a:p>
          <a:p>
            <a:pPr marL="469900" marR="5080" lvl="1" indent="-183515" algn="just" rtl="0">
              <a:spcBef>
                <a:spcPts val="500"/>
              </a:spcBef>
              <a:buClr>
                <a:srgbClr val="93B6D2"/>
              </a:buClr>
              <a:buSzPct val="85000"/>
              <a:buChar char="•"/>
              <a:tabLst>
                <a:tab pos="470534" algn="l"/>
              </a:tabLst>
            </a:pPr>
            <a:r>
              <a:rPr sz="2000" kern="1200" spc="-85" dirty="0">
                <a:solidFill>
                  <a:schemeClr val="tx1"/>
                </a:solidFill>
                <a:latin typeface="+mj-lt"/>
                <a:cs typeface="Arial"/>
              </a:rPr>
              <a:t>When developing IoT solutions and products targeting the consumer  market, vendors know that consumers’ access to applications and devices  will occur predominantly over broadband and mobile wireless  infrastructure.</a:t>
            </a:r>
          </a:p>
          <a:p>
            <a:pPr marL="469900" marR="5715" lvl="1" indent="-183515" algn="just" rtl="0">
              <a:spcBef>
                <a:spcPts val="480"/>
              </a:spcBef>
              <a:buClr>
                <a:srgbClr val="93B6D2"/>
              </a:buClr>
              <a:buSzPct val="85000"/>
              <a:buChar char="•"/>
              <a:tabLst>
                <a:tab pos="470534" algn="l"/>
              </a:tabLst>
            </a:pPr>
            <a:r>
              <a:rPr sz="2000" kern="1200" spc="-85" dirty="0">
                <a:solidFill>
                  <a:schemeClr val="tx1"/>
                </a:solidFill>
                <a:latin typeface="+mj-lt"/>
                <a:cs typeface="Arial"/>
              </a:rPr>
              <a:t>The main consumer devices range from smart phones to tablets and PCs.  The common protocol that links IoT in the consumer space to these devices is  IP.</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14</a:t>
            </a:r>
            <a:endParaRPr sz="1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255509" cy="1010533"/>
          </a:xfrm>
          <a:prstGeom prst="rect">
            <a:avLst/>
          </a:prstGeom>
        </p:spPr>
        <p:txBody>
          <a:bodyPr vert="horz" wrap="square" lIns="0" tIns="12700" rIns="0" bIns="0" rtlCol="0">
            <a:spAutoFit/>
          </a:bodyPr>
          <a:lstStyle/>
          <a:p>
            <a:pPr marL="12700">
              <a:spcBef>
                <a:spcPts val="100"/>
              </a:spcBef>
            </a:pPr>
            <a:r>
              <a:rPr lang="en-US" spc="-165" dirty="0" smtClean="0">
                <a:latin typeface="+mj-lt"/>
              </a:rPr>
              <a:t>The Business Case for IP</a:t>
            </a:r>
          </a:p>
          <a:p>
            <a:pPr marL="12700">
              <a:lnSpc>
                <a:spcPct val="100000"/>
              </a:lnSpc>
              <a:spcBef>
                <a:spcPts val="100"/>
              </a:spcBef>
            </a:pPr>
            <a:r>
              <a:rPr lang="en-US" sz="2800" spc="-165" dirty="0" smtClean="0">
                <a:latin typeface="+mj-lt"/>
              </a:rPr>
              <a:t>The Key Advantages of Internet Protocol</a:t>
            </a:r>
            <a:endParaRPr lang="en-US" sz="2800" spc="-165" dirty="0">
              <a:latin typeface="+mj-lt"/>
            </a:endParaRPr>
          </a:p>
        </p:txBody>
      </p:sp>
      <p:sp>
        <p:nvSpPr>
          <p:cNvPr id="3" name="object 3"/>
          <p:cNvSpPr txBox="1">
            <a:spLocks noGrp="1"/>
          </p:cNvSpPr>
          <p:nvPr>
            <p:ph type="body" idx="1"/>
          </p:nvPr>
        </p:nvSpPr>
        <p:spPr>
          <a:xfrm>
            <a:off x="535940" y="1543177"/>
            <a:ext cx="8074025" cy="2868734"/>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b="1" spc="-235" dirty="0">
                <a:latin typeface="+mj-lt"/>
                <a:cs typeface="Arial"/>
              </a:rPr>
              <a:t>The</a:t>
            </a:r>
            <a:r>
              <a:rPr b="1" spc="-30" dirty="0">
                <a:latin typeface="+mj-lt"/>
                <a:cs typeface="Arial"/>
              </a:rPr>
              <a:t> </a:t>
            </a:r>
            <a:r>
              <a:rPr b="1" spc="-150" dirty="0">
                <a:latin typeface="+mj-lt"/>
                <a:cs typeface="Arial"/>
              </a:rPr>
              <a:t>inn</a:t>
            </a:r>
            <a:r>
              <a:rPr b="1" spc="-260" dirty="0">
                <a:latin typeface="+mj-lt"/>
                <a:cs typeface="Arial"/>
              </a:rPr>
              <a:t>o</a:t>
            </a:r>
            <a:r>
              <a:rPr b="1" spc="-95" dirty="0">
                <a:latin typeface="+mj-lt"/>
                <a:cs typeface="Arial"/>
              </a:rPr>
              <a:t>v</a:t>
            </a:r>
            <a:r>
              <a:rPr b="1" spc="-20" dirty="0">
                <a:latin typeface="+mj-lt"/>
                <a:cs typeface="Arial"/>
              </a:rPr>
              <a:t>a</a:t>
            </a:r>
            <a:r>
              <a:rPr b="1" spc="-155" dirty="0">
                <a:latin typeface="+mj-lt"/>
                <a:cs typeface="Arial"/>
              </a:rPr>
              <a:t>tion</a:t>
            </a:r>
            <a:r>
              <a:rPr b="1" spc="-25" dirty="0">
                <a:latin typeface="+mj-lt"/>
                <a:cs typeface="Arial"/>
              </a:rPr>
              <a:t> f</a:t>
            </a:r>
            <a:r>
              <a:rPr b="1" spc="-210" dirty="0">
                <a:latin typeface="+mj-lt"/>
                <a:cs typeface="Arial"/>
              </a:rPr>
              <a:t>acto</a:t>
            </a:r>
            <a:r>
              <a:rPr b="1" spc="-125" dirty="0">
                <a:latin typeface="+mj-lt"/>
                <a:cs typeface="Arial"/>
              </a:rPr>
              <a:t>r</a:t>
            </a:r>
            <a:r>
              <a:rPr b="1" spc="-180" dirty="0">
                <a:latin typeface="Arial"/>
                <a:cs typeface="Arial"/>
              </a:rPr>
              <a:t>:</a:t>
            </a:r>
          </a:p>
          <a:p>
            <a:pPr marL="469900" marR="5080" lvl="1" indent="-183515" algn="just" rtl="0">
              <a:lnSpc>
                <a:spcPct val="100000"/>
              </a:lnSpc>
              <a:spcBef>
                <a:spcPts val="500"/>
              </a:spcBef>
              <a:buClr>
                <a:srgbClr val="93B6D2"/>
              </a:buClr>
              <a:buSzPct val="85000"/>
              <a:buChar char="•"/>
              <a:tabLst>
                <a:tab pos="470534" algn="l"/>
              </a:tabLst>
            </a:pPr>
            <a:r>
              <a:rPr sz="2000" kern="1200" spc="-85" dirty="0">
                <a:solidFill>
                  <a:schemeClr val="tx1"/>
                </a:solidFill>
                <a:latin typeface="+mj-lt"/>
                <a:cs typeface="Arial"/>
              </a:rPr>
              <a:t>The past two decades have largely established the adoption of IP as a  factor for increased innovation.</a:t>
            </a:r>
          </a:p>
          <a:p>
            <a:pPr marL="469900" marR="6350" lvl="1" indent="-183515" algn="just" rtl="0">
              <a:lnSpc>
                <a:spcPct val="100000"/>
              </a:lnSpc>
              <a:spcBef>
                <a:spcPts val="480"/>
              </a:spcBef>
              <a:buClr>
                <a:srgbClr val="93B6D2"/>
              </a:buClr>
              <a:buSzPct val="85000"/>
              <a:buChar char="•"/>
              <a:tabLst>
                <a:tab pos="470534" algn="l"/>
              </a:tabLst>
            </a:pPr>
            <a:r>
              <a:rPr sz="2000" kern="1200" spc="-85" dirty="0">
                <a:solidFill>
                  <a:schemeClr val="tx1"/>
                </a:solidFill>
                <a:latin typeface="+mj-lt"/>
                <a:cs typeface="Arial"/>
              </a:rPr>
              <a:t>IP is the underlying protocol for applications ranging from file transfer and  e-mail to the World Wide Web, ecommerce, social networking, mobility,  and more.</a:t>
            </a:r>
          </a:p>
          <a:p>
            <a:pPr marL="469900" marR="6350" lvl="1" indent="-183515" algn="just" rtl="0">
              <a:lnSpc>
                <a:spcPct val="100000"/>
              </a:lnSpc>
              <a:spcBef>
                <a:spcPts val="480"/>
              </a:spcBef>
              <a:buClr>
                <a:srgbClr val="93B6D2"/>
              </a:buClr>
              <a:buSzPct val="85000"/>
              <a:buChar char="•"/>
              <a:tabLst>
                <a:tab pos="470534" algn="l"/>
              </a:tabLst>
            </a:pPr>
            <a:r>
              <a:rPr sz="2000" kern="1200" spc="-85" dirty="0">
                <a:solidFill>
                  <a:schemeClr val="tx1"/>
                </a:solidFill>
                <a:latin typeface="+mj-lt"/>
                <a:cs typeface="Arial"/>
              </a:rPr>
              <a:t>Even the recent computing evolution from PC to mobile and mainframes to  cloud services are perfect demonstrations of the innovative ground  enabled by IP.</a:t>
            </a:r>
          </a:p>
          <a:p>
            <a:pPr marL="469900" lvl="1" indent="-183515" algn="just" rtl="0">
              <a:lnSpc>
                <a:spcPct val="100000"/>
              </a:lnSpc>
              <a:spcBef>
                <a:spcPts val="480"/>
              </a:spcBef>
              <a:buClr>
                <a:srgbClr val="93B6D2"/>
              </a:buClr>
              <a:buSzPct val="85000"/>
              <a:buChar char="•"/>
              <a:tabLst>
                <a:tab pos="470534" algn="l"/>
              </a:tabLst>
            </a:pPr>
            <a:r>
              <a:rPr sz="2000" kern="1200" spc="-85" dirty="0">
                <a:solidFill>
                  <a:schemeClr val="tx1"/>
                </a:solidFill>
                <a:latin typeface="+mj-lt"/>
                <a:cs typeface="Arial"/>
              </a:rPr>
              <a:t>Innovations in IoT can also leverage an IP underpinning.</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15</a:t>
            </a:r>
            <a:endParaRPr sz="1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169660" cy="566822"/>
          </a:xfrm>
          <a:prstGeom prst="rect">
            <a:avLst/>
          </a:prstGeom>
        </p:spPr>
        <p:txBody>
          <a:bodyPr vert="horz" wrap="square" lIns="0" tIns="12700" rIns="0" bIns="0" rtlCol="0">
            <a:spAutoFit/>
          </a:bodyPr>
          <a:lstStyle/>
          <a:p>
            <a:pPr marL="12700">
              <a:spcBef>
                <a:spcPts val="100"/>
              </a:spcBef>
            </a:pPr>
            <a:r>
              <a:rPr lang="en-US" spc="-165" dirty="0" smtClean="0">
                <a:latin typeface="+mj-lt"/>
              </a:rPr>
              <a:t>The Business Case for IP</a:t>
            </a:r>
            <a:endParaRPr lang="en-US" spc="-165" dirty="0">
              <a:latin typeface="+mj-lt"/>
            </a:endParaRPr>
          </a:p>
        </p:txBody>
      </p:sp>
      <p:sp>
        <p:nvSpPr>
          <p:cNvPr id="3" name="object 3"/>
          <p:cNvSpPr txBox="1"/>
          <p:nvPr/>
        </p:nvSpPr>
        <p:spPr>
          <a:xfrm>
            <a:off x="535940" y="972276"/>
            <a:ext cx="8074025" cy="5050100"/>
          </a:xfrm>
          <a:prstGeom prst="rect">
            <a:avLst/>
          </a:prstGeom>
        </p:spPr>
        <p:txBody>
          <a:bodyPr vert="horz" wrap="square" lIns="0" tIns="81280" rIns="0" bIns="0" rtlCol="0">
            <a:spAutoFit/>
          </a:bodyPr>
          <a:lstStyle/>
          <a:p>
            <a:pPr marL="12700">
              <a:lnSpc>
                <a:spcPct val="100000"/>
              </a:lnSpc>
              <a:spcBef>
                <a:spcPts val="100"/>
              </a:spcBef>
            </a:pPr>
            <a:r>
              <a:rPr sz="3200" b="1" spc="-165" dirty="0">
                <a:solidFill>
                  <a:srgbClr val="775F54"/>
                </a:solidFill>
                <a:latin typeface="+mj-lt"/>
                <a:ea typeface="+mj-ea"/>
                <a:cs typeface="Arial"/>
              </a:rPr>
              <a:t>Adoption or Adaptation of the Internet Protocol</a:t>
            </a:r>
          </a:p>
          <a:p>
            <a:pPr marL="194945" marR="7620" indent="-182880" algn="just">
              <a:lnSpc>
                <a:spcPts val="2590"/>
              </a:lnSpc>
              <a:spcBef>
                <a:spcPts val="735"/>
              </a:spcBef>
              <a:buClr>
                <a:srgbClr val="93B6D2"/>
              </a:buClr>
              <a:buSzPct val="85416"/>
              <a:buChar char="•"/>
              <a:tabLst>
                <a:tab pos="195580" algn="l"/>
              </a:tabLst>
            </a:pPr>
            <a:r>
              <a:rPr lang="en-US" sz="2800" spc="-210" dirty="0" smtClean="0">
                <a:latin typeface="+mj-lt"/>
                <a:cs typeface="Arial"/>
              </a:rPr>
              <a:t>The use of numerous network layer protocols in addition to IP is  often a point of contention between computer networking  experts. Typically, one of two models, adaptation or adoption, is  proposed:</a:t>
            </a:r>
          </a:p>
          <a:p>
            <a:pPr marL="469900" lvl="1" indent="-184150" algn="just">
              <a:lnSpc>
                <a:spcPts val="2280"/>
              </a:lnSpc>
              <a:spcBef>
                <a:spcPts val="254"/>
              </a:spcBef>
              <a:buClr>
                <a:srgbClr val="93B6D2"/>
              </a:buClr>
              <a:buSzPct val="85000"/>
              <a:buChar char="•"/>
              <a:tabLst>
                <a:tab pos="470534" algn="l"/>
              </a:tabLst>
            </a:pPr>
            <a:r>
              <a:rPr lang="en-US" sz="2400" spc="-60" dirty="0" smtClean="0">
                <a:latin typeface="+mj-lt"/>
                <a:cs typeface="Arial"/>
              </a:rPr>
              <a:t>Adaptation</a:t>
            </a:r>
            <a:r>
              <a:rPr lang="en-US" sz="2400" spc="1200" dirty="0" smtClean="0">
                <a:latin typeface="+mj-lt"/>
                <a:cs typeface="Arial"/>
              </a:rPr>
              <a:t> </a:t>
            </a:r>
            <a:r>
              <a:rPr lang="en-US" sz="2400" spc="-60" dirty="0" smtClean="0">
                <a:latin typeface="+mj-lt"/>
                <a:cs typeface="Arial"/>
              </a:rPr>
              <a:t>means application layered gateways (ALGs) must be implemented to ensure the translation between non-IP and IP layers.</a:t>
            </a:r>
          </a:p>
          <a:p>
            <a:pPr marL="469900" marR="5080" lvl="1" indent="-184150" algn="just">
              <a:lnSpc>
                <a:spcPts val="2280"/>
              </a:lnSpc>
              <a:spcBef>
                <a:spcPts val="254"/>
              </a:spcBef>
              <a:buClr>
                <a:srgbClr val="93B6D2"/>
              </a:buClr>
              <a:buSzPct val="85000"/>
              <a:buChar char="•"/>
              <a:tabLst>
                <a:tab pos="470534" algn="l"/>
              </a:tabLst>
            </a:pPr>
            <a:r>
              <a:rPr lang="en-US" sz="2400" spc="-60" dirty="0" smtClean="0">
                <a:latin typeface="+mj-lt"/>
                <a:cs typeface="Arial"/>
              </a:rPr>
              <a:t>Adoption involves replacing all non-IP layers with their IP layer  counterparts, simplifying the deployment model and operations.</a:t>
            </a:r>
          </a:p>
          <a:p>
            <a:pPr marL="194945" marR="7620" indent="-182880" algn="just">
              <a:lnSpc>
                <a:spcPts val="2590"/>
              </a:lnSpc>
              <a:spcBef>
                <a:spcPts val="735"/>
              </a:spcBef>
              <a:buClr>
                <a:srgbClr val="93B6D2"/>
              </a:buClr>
              <a:buSzPct val="85416"/>
              <a:buChar char="•"/>
              <a:tabLst>
                <a:tab pos="195580" algn="l"/>
              </a:tabLst>
            </a:pPr>
            <a:r>
              <a:rPr lang="en-US" sz="2800" spc="-210" dirty="0" smtClean="0">
                <a:latin typeface="+mj-lt"/>
                <a:cs typeface="Arial"/>
              </a:rPr>
              <a:t>How to implement IP in data center, cloud services, and  operation centers hosting </a:t>
            </a:r>
            <a:r>
              <a:rPr lang="en-US" sz="2800" spc="-210" dirty="0" err="1" smtClean="0">
                <a:latin typeface="+mj-lt"/>
                <a:cs typeface="Arial"/>
              </a:rPr>
              <a:t>IoT</a:t>
            </a:r>
            <a:r>
              <a:rPr lang="en-US" sz="2800" spc="-210" dirty="0" smtClean="0">
                <a:latin typeface="+mj-lt"/>
                <a:cs typeface="Arial"/>
              </a:rPr>
              <a:t> applications.</a:t>
            </a:r>
          </a:p>
          <a:p>
            <a:pPr marL="194945" marR="7620" indent="-182880" algn="just">
              <a:lnSpc>
                <a:spcPts val="2590"/>
              </a:lnSpc>
              <a:spcBef>
                <a:spcPts val="735"/>
              </a:spcBef>
              <a:buClr>
                <a:srgbClr val="93B6D2"/>
              </a:buClr>
              <a:buSzPct val="85416"/>
              <a:buChar char="•"/>
              <a:tabLst>
                <a:tab pos="195580" algn="l"/>
              </a:tabLst>
            </a:pPr>
            <a:r>
              <a:rPr lang="en-US" sz="2800" spc="-210" dirty="0" smtClean="0">
                <a:latin typeface="+mj-lt"/>
                <a:cs typeface="Arial"/>
              </a:rPr>
              <a:t>Adoption of IP is more complicated and often makes running IP  end-to-end more difficult.</a:t>
            </a:r>
            <a:endParaRPr lang="en-US" sz="2800" spc="-210" dirty="0">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16</a:t>
            </a:r>
            <a:endParaRPr sz="1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312660" cy="997709"/>
          </a:xfrm>
          <a:prstGeom prst="rect">
            <a:avLst/>
          </a:prstGeom>
        </p:spPr>
        <p:txBody>
          <a:bodyPr vert="horz" wrap="square" lIns="0" tIns="12700" rIns="0" bIns="0" rtlCol="0">
            <a:spAutoFit/>
          </a:bodyPr>
          <a:lstStyle/>
          <a:p>
            <a:pPr marL="12700">
              <a:spcBef>
                <a:spcPts val="100"/>
              </a:spcBef>
            </a:pPr>
            <a:r>
              <a:rPr lang="en-US" spc="-165" dirty="0" smtClean="0"/>
              <a:t>The Business Case for IP</a:t>
            </a:r>
            <a:br>
              <a:rPr lang="en-US" spc="-165" dirty="0" smtClean="0"/>
            </a:br>
            <a:r>
              <a:rPr lang="en-US" sz="2800" spc="-165" dirty="0" smtClean="0"/>
              <a:t>Adoption or Adaptation of the Internet Protocol</a:t>
            </a:r>
            <a:endParaRPr sz="2800" spc="-495" dirty="0"/>
          </a:p>
        </p:txBody>
      </p:sp>
      <p:sp>
        <p:nvSpPr>
          <p:cNvPr id="3" name="object 3"/>
          <p:cNvSpPr txBox="1"/>
          <p:nvPr/>
        </p:nvSpPr>
        <p:spPr>
          <a:xfrm>
            <a:off x="457200" y="1676400"/>
            <a:ext cx="8072755" cy="4002377"/>
          </a:xfrm>
          <a:prstGeom prst="rect">
            <a:avLst/>
          </a:prstGeom>
        </p:spPr>
        <p:txBody>
          <a:bodyPr vert="horz" wrap="square" lIns="0" tIns="52069" rIns="0" bIns="0" rtlCol="0">
            <a:spAutoFit/>
          </a:bodyPr>
          <a:lstStyle/>
          <a:p>
            <a:pPr marL="194945" marR="7620" indent="-182880" algn="just">
              <a:lnSpc>
                <a:spcPts val="2590"/>
              </a:lnSpc>
              <a:spcBef>
                <a:spcPts val="735"/>
              </a:spcBef>
              <a:buClr>
                <a:srgbClr val="93B6D2"/>
              </a:buClr>
              <a:buSzPct val="85416"/>
              <a:buChar char="•"/>
              <a:tabLst>
                <a:tab pos="195580" algn="l"/>
              </a:tabLst>
            </a:pPr>
            <a:r>
              <a:rPr lang="en-US" sz="2800" spc="-210" dirty="0" smtClean="0">
                <a:latin typeface="+mj-lt"/>
                <a:cs typeface="Arial"/>
              </a:rPr>
              <a:t>In the industrial and manufacturing sector, Solutions and product  lifecycles many protocols have been developed for serial  communications.</a:t>
            </a:r>
          </a:p>
          <a:p>
            <a:pPr marL="469900" marR="5080" lvl="1" indent="-183515" algn="just">
              <a:lnSpc>
                <a:spcPts val="1820"/>
              </a:lnSpc>
              <a:spcBef>
                <a:spcPts val="455"/>
              </a:spcBef>
              <a:spcAft>
                <a:spcPts val="600"/>
              </a:spcAft>
              <a:buClr>
                <a:srgbClr val="93B6D2"/>
              </a:buClr>
              <a:buSzPct val="84210"/>
              <a:buChar char="•"/>
              <a:tabLst>
                <a:tab pos="470534" algn="l"/>
              </a:tabLst>
            </a:pPr>
            <a:r>
              <a:rPr lang="en-US" sz="2400" spc="-50" dirty="0" smtClean="0">
                <a:latin typeface="+mj-lt"/>
                <a:cs typeface="Arial"/>
              </a:rPr>
              <a:t>While IP and Ethernet support were not specified in the initial versions, more recent specifications for these serial communications protocols integrate  Ethernet and IPv4.</a:t>
            </a:r>
          </a:p>
          <a:p>
            <a:pPr marL="194945" marR="7620" indent="-182880" algn="just">
              <a:lnSpc>
                <a:spcPts val="2590"/>
              </a:lnSpc>
              <a:spcBef>
                <a:spcPts val="735"/>
              </a:spcBef>
              <a:buClr>
                <a:srgbClr val="93B6D2"/>
              </a:buClr>
              <a:buSzPct val="85416"/>
              <a:buChar char="•"/>
              <a:tabLst>
                <a:tab pos="195580" algn="l"/>
              </a:tabLst>
            </a:pPr>
            <a:r>
              <a:rPr lang="en-US" sz="2800" spc="-210" dirty="0" smtClean="0">
                <a:latin typeface="+mj-lt"/>
                <a:cs typeface="Arial"/>
              </a:rPr>
              <a:t>Supervisory control and data acquisition (SCADA) applications that operate both the IP adaptation model and the adoption model</a:t>
            </a:r>
            <a:r>
              <a:rPr sz="2200" spc="-130" dirty="0" smtClean="0">
                <a:latin typeface="+mj-lt"/>
                <a:cs typeface="Arial"/>
              </a:rPr>
              <a:t>.</a:t>
            </a:r>
            <a:endParaRPr sz="2200" dirty="0">
              <a:latin typeface="+mj-lt"/>
              <a:cs typeface="Arial"/>
            </a:endParaRPr>
          </a:p>
          <a:p>
            <a:pPr marL="469900" marR="5080" lvl="1" indent="-183515" algn="just">
              <a:lnSpc>
                <a:spcPts val="1820"/>
              </a:lnSpc>
              <a:spcBef>
                <a:spcPts val="455"/>
              </a:spcBef>
              <a:spcAft>
                <a:spcPts val="600"/>
              </a:spcAft>
              <a:buClr>
                <a:srgbClr val="93B6D2"/>
              </a:buClr>
              <a:buSzPct val="84210"/>
              <a:buChar char="•"/>
              <a:tabLst>
                <a:tab pos="470534" algn="l"/>
              </a:tabLst>
            </a:pPr>
            <a:r>
              <a:rPr lang="en-US" sz="2400" spc="-50" dirty="0" smtClean="0">
                <a:latin typeface="+mj-lt"/>
                <a:cs typeface="Arial"/>
              </a:rPr>
              <a:t>Implementations that make use of IP adaptation have SCADA devices attached  through serial interfaces to a gateway tunneling or translating the traffic.</a:t>
            </a:r>
          </a:p>
          <a:p>
            <a:pPr marL="469900" marR="5080" lvl="1" indent="-183515" algn="just">
              <a:lnSpc>
                <a:spcPts val="1820"/>
              </a:lnSpc>
              <a:spcBef>
                <a:spcPts val="455"/>
              </a:spcBef>
              <a:spcAft>
                <a:spcPts val="600"/>
              </a:spcAft>
              <a:buClr>
                <a:srgbClr val="93B6D2"/>
              </a:buClr>
              <a:buSzPct val="84210"/>
              <a:buChar char="•"/>
              <a:tabLst>
                <a:tab pos="470534" algn="l"/>
              </a:tabLst>
            </a:pPr>
            <a:r>
              <a:rPr lang="en-US" sz="2400" spc="-50" dirty="0" smtClean="0">
                <a:latin typeface="+mj-lt"/>
                <a:cs typeface="Arial"/>
              </a:rPr>
              <a:t>With the IP adoption model, SCADA devices are attached via Ethernet to  switches and routers forwarding their IPv4 traffic.</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17</a:t>
            </a:r>
            <a:endParaRPr sz="1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388860" cy="1059264"/>
          </a:xfrm>
          <a:prstGeom prst="rect">
            <a:avLst/>
          </a:prstGeom>
        </p:spPr>
        <p:txBody>
          <a:bodyPr vert="horz" wrap="square" lIns="0" tIns="12700" rIns="0" bIns="0" rtlCol="0">
            <a:spAutoFit/>
          </a:bodyPr>
          <a:lstStyle/>
          <a:p>
            <a:pPr marL="12700">
              <a:spcBef>
                <a:spcPts val="100"/>
              </a:spcBef>
            </a:pPr>
            <a:r>
              <a:rPr lang="en-US" spc="-165" dirty="0" smtClean="0"/>
              <a:t>The Business Case for IP</a:t>
            </a:r>
            <a:br>
              <a:rPr lang="en-US" spc="-165" dirty="0" smtClean="0"/>
            </a:br>
            <a:r>
              <a:rPr lang="en-US" sz="3200" spc="-165" dirty="0" smtClean="0">
                <a:latin typeface="+mj-lt"/>
              </a:rPr>
              <a:t>Adoption or Adaptation of the Internet Protocol</a:t>
            </a:r>
            <a:endParaRPr lang="en-US" sz="3200" spc="-165" dirty="0">
              <a:latin typeface="+mj-lt"/>
            </a:endParaRPr>
          </a:p>
        </p:txBody>
      </p:sp>
      <p:sp>
        <p:nvSpPr>
          <p:cNvPr id="3" name="object 3"/>
          <p:cNvSpPr txBox="1"/>
          <p:nvPr/>
        </p:nvSpPr>
        <p:spPr>
          <a:xfrm>
            <a:off x="762000" y="3124200"/>
            <a:ext cx="8072755" cy="2001638"/>
          </a:xfrm>
          <a:prstGeom prst="rect">
            <a:avLst/>
          </a:prstGeom>
        </p:spPr>
        <p:txBody>
          <a:bodyPr vert="horz" wrap="square" lIns="0" tIns="130175" rIns="0" bIns="0" rtlCol="0">
            <a:spAutoFit/>
          </a:bodyPr>
          <a:lstStyle/>
          <a:p>
            <a:pPr marL="194945" marR="7620" indent="-182880" algn="just">
              <a:lnSpc>
                <a:spcPts val="2590"/>
              </a:lnSpc>
              <a:spcBef>
                <a:spcPts val="735"/>
              </a:spcBef>
              <a:buClr>
                <a:srgbClr val="93B6D2"/>
              </a:buClr>
              <a:buSzPct val="85416"/>
              <a:buChar char="•"/>
              <a:tabLst>
                <a:tab pos="195580" algn="l"/>
              </a:tabLst>
            </a:pPr>
            <a:r>
              <a:rPr lang="en-US" sz="2800" spc="-210" dirty="0" smtClean="0">
                <a:cs typeface="Arial"/>
              </a:rPr>
              <a:t>Following factors when trying to determine which model is best  suited for IP connectivity:</a:t>
            </a:r>
          </a:p>
          <a:p>
            <a:pPr marL="469900" marR="5080" lvl="1" indent="-183515" algn="just">
              <a:lnSpc>
                <a:spcPts val="1820"/>
              </a:lnSpc>
              <a:spcBef>
                <a:spcPts val="455"/>
              </a:spcBef>
              <a:buClr>
                <a:srgbClr val="93B6D2"/>
              </a:buClr>
              <a:buSzPct val="84210"/>
              <a:buChar char="•"/>
              <a:tabLst>
                <a:tab pos="470534" algn="l"/>
              </a:tabLst>
            </a:pPr>
            <a:r>
              <a:rPr sz="2400" spc="-50" dirty="0" smtClean="0">
                <a:latin typeface="+mj-lt"/>
                <a:cs typeface="Arial"/>
              </a:rPr>
              <a:t>Bidirectional </a:t>
            </a:r>
            <a:r>
              <a:rPr sz="2400" spc="-50" dirty="0">
                <a:latin typeface="+mj-lt"/>
                <a:cs typeface="Arial"/>
              </a:rPr>
              <a:t>versus unidirectional data flow</a:t>
            </a:r>
          </a:p>
          <a:p>
            <a:pPr marL="469900" marR="5080" lvl="1" indent="-183515" algn="just">
              <a:lnSpc>
                <a:spcPts val="1820"/>
              </a:lnSpc>
              <a:spcBef>
                <a:spcPts val="455"/>
              </a:spcBef>
              <a:buClr>
                <a:srgbClr val="93B6D2"/>
              </a:buClr>
              <a:buSzPct val="84210"/>
              <a:buChar char="•"/>
              <a:tabLst>
                <a:tab pos="470534" algn="l"/>
              </a:tabLst>
            </a:pPr>
            <a:r>
              <a:rPr sz="2400" spc="-50" dirty="0">
                <a:latin typeface="+mj-lt"/>
                <a:cs typeface="Arial"/>
              </a:rPr>
              <a:t>Overhead for last-mile communications paths</a:t>
            </a:r>
          </a:p>
          <a:p>
            <a:pPr marL="469900" marR="5080" lvl="1" indent="-183515" algn="just">
              <a:lnSpc>
                <a:spcPts val="1820"/>
              </a:lnSpc>
              <a:spcBef>
                <a:spcPts val="455"/>
              </a:spcBef>
              <a:buClr>
                <a:srgbClr val="93B6D2"/>
              </a:buClr>
              <a:buSzPct val="84210"/>
              <a:buChar char="•"/>
              <a:tabLst>
                <a:tab pos="470534" algn="l"/>
              </a:tabLst>
            </a:pPr>
            <a:r>
              <a:rPr sz="2400" spc="-50" dirty="0">
                <a:latin typeface="+mj-lt"/>
                <a:cs typeface="Arial"/>
              </a:rPr>
              <a:t>Data flow model</a:t>
            </a:r>
          </a:p>
          <a:p>
            <a:pPr marL="469900" marR="5080" lvl="1" indent="-183515" algn="just">
              <a:lnSpc>
                <a:spcPts val="1820"/>
              </a:lnSpc>
              <a:spcBef>
                <a:spcPts val="455"/>
              </a:spcBef>
              <a:buClr>
                <a:srgbClr val="93B6D2"/>
              </a:buClr>
              <a:buSzPct val="84210"/>
              <a:buChar char="•"/>
              <a:tabLst>
                <a:tab pos="470534" algn="l"/>
              </a:tabLst>
            </a:pPr>
            <a:r>
              <a:rPr sz="2400" spc="-50" dirty="0">
                <a:latin typeface="+mj-lt"/>
                <a:cs typeface="Arial"/>
              </a:rPr>
              <a:t>Network diversity</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18</a:t>
            </a:r>
            <a:endParaRPr sz="1400">
              <a:latin typeface="Arial"/>
              <a:cs typeface="Arial"/>
            </a:endParaRPr>
          </a:p>
        </p:txBody>
      </p:sp>
      <p:sp>
        <p:nvSpPr>
          <p:cNvPr id="5" name="TextBox 4"/>
          <p:cNvSpPr txBox="1"/>
          <p:nvPr/>
        </p:nvSpPr>
        <p:spPr>
          <a:xfrm>
            <a:off x="762000" y="1676400"/>
            <a:ext cx="7848600" cy="1193084"/>
          </a:xfrm>
          <a:prstGeom prst="rect">
            <a:avLst/>
          </a:prstGeom>
          <a:noFill/>
        </p:spPr>
        <p:txBody>
          <a:bodyPr wrap="square" rtlCol="0">
            <a:spAutoFit/>
          </a:bodyPr>
          <a:lstStyle/>
          <a:p>
            <a:pPr marL="194945" marR="5080" indent="-182880" algn="just">
              <a:lnSpc>
                <a:spcPts val="2110"/>
              </a:lnSpc>
              <a:spcAft>
                <a:spcPts val="600"/>
              </a:spcAft>
              <a:buClr>
                <a:srgbClr val="93B6D2"/>
              </a:buClr>
              <a:buSzPct val="84090"/>
              <a:buChar char="•"/>
              <a:tabLst>
                <a:tab pos="195580" algn="l"/>
              </a:tabLst>
            </a:pPr>
            <a:r>
              <a:rPr lang="en-US" sz="2800" spc="-210" dirty="0" err="1" smtClean="0">
                <a:cs typeface="Arial"/>
              </a:rPr>
              <a:t>ZigBee</a:t>
            </a:r>
            <a:r>
              <a:rPr lang="en-US" sz="2800" spc="-210" dirty="0" smtClean="0">
                <a:cs typeface="Arial"/>
              </a:rPr>
              <a:t> that runs a non-IP stack between devices and a </a:t>
            </a:r>
            <a:r>
              <a:rPr lang="en-US" sz="2800" spc="-210" dirty="0" err="1" smtClean="0">
                <a:cs typeface="Arial"/>
              </a:rPr>
              <a:t>ZigBee</a:t>
            </a:r>
            <a:r>
              <a:rPr lang="en-US" sz="2800" spc="-210" dirty="0" smtClean="0">
                <a:cs typeface="Arial"/>
              </a:rPr>
              <a:t>  gateway that forwards traffic to an application server.</a:t>
            </a:r>
          </a:p>
          <a:p>
            <a:pPr marL="469900" marR="5080" lvl="1" indent="-183515" algn="just">
              <a:lnSpc>
                <a:spcPts val="1820"/>
              </a:lnSpc>
              <a:spcAft>
                <a:spcPts val="600"/>
              </a:spcAft>
              <a:buClr>
                <a:srgbClr val="93B6D2"/>
              </a:buClr>
              <a:buSzPct val="84210"/>
              <a:buChar char="•"/>
              <a:tabLst>
                <a:tab pos="470534" algn="l"/>
              </a:tabLst>
            </a:pPr>
            <a:r>
              <a:rPr lang="en-US" sz="2400" spc="-50" dirty="0" smtClean="0">
                <a:cs typeface="Arial"/>
              </a:rPr>
              <a:t>A </a:t>
            </a:r>
            <a:r>
              <a:rPr lang="en-US" sz="2400" spc="-50" dirty="0" err="1" smtClean="0">
                <a:cs typeface="Arial"/>
              </a:rPr>
              <a:t>ZigBee</a:t>
            </a:r>
            <a:r>
              <a:rPr lang="en-US" sz="2400" spc="-50" dirty="0" smtClean="0">
                <a:cs typeface="Arial"/>
              </a:rPr>
              <a:t> gateway often acts as a translator between the </a:t>
            </a:r>
            <a:r>
              <a:rPr lang="en-US" sz="2400" spc="-50" dirty="0" err="1" smtClean="0">
                <a:cs typeface="Arial"/>
              </a:rPr>
              <a:t>ZigBee</a:t>
            </a:r>
            <a:r>
              <a:rPr lang="en-US" sz="2400" spc="-50" dirty="0" smtClean="0">
                <a:cs typeface="Arial"/>
              </a:rPr>
              <a:t> and IP  protocol stacks.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19</a:t>
            </a:r>
            <a:endParaRPr sz="1400">
              <a:latin typeface="Arial"/>
              <a:cs typeface="Arial"/>
            </a:endParaRPr>
          </a:p>
        </p:txBody>
      </p:sp>
      <p:sp>
        <p:nvSpPr>
          <p:cNvPr id="8" name="Text Placeholder 7"/>
          <p:cNvSpPr>
            <a:spLocks noGrp="1"/>
          </p:cNvSpPr>
          <p:nvPr>
            <p:ph type="body" idx="1"/>
          </p:nvPr>
        </p:nvSpPr>
        <p:spPr>
          <a:xfrm>
            <a:off x="535940" y="1543177"/>
            <a:ext cx="8074025" cy="4172937"/>
          </a:xfrm>
        </p:spPr>
        <p:txBody>
          <a:bodyPr/>
          <a:lstStyle/>
          <a:p>
            <a:pPr marL="194945" marR="7620" indent="-182880" algn="just" rtl="0">
              <a:lnSpc>
                <a:spcPts val="2590"/>
              </a:lnSpc>
              <a:spcBef>
                <a:spcPts val="735"/>
              </a:spcBef>
              <a:buClr>
                <a:srgbClr val="93B6D2"/>
              </a:buClr>
              <a:buSzPct val="85416"/>
              <a:buFont typeface="Arial"/>
              <a:buChar char="•"/>
              <a:tabLst>
                <a:tab pos="195580" algn="l"/>
              </a:tabLst>
            </a:pPr>
            <a:r>
              <a:rPr lang="en-US" sz="2800" kern="1200" spc="-210" dirty="0" smtClean="0">
                <a:latin typeface="+mn-lt"/>
              </a:rPr>
              <a:t>Bidirectional versus unidirectional data flow</a:t>
            </a:r>
          </a:p>
          <a:p>
            <a:pPr marL="469900" marR="5080" lvl="1" indent="-183515" algn="just" rtl="0">
              <a:spcAft>
                <a:spcPts val="600"/>
              </a:spcAft>
              <a:buClr>
                <a:srgbClr val="93B6D2"/>
              </a:buClr>
              <a:buSzPct val="84210"/>
              <a:buChar char="•"/>
              <a:tabLst>
                <a:tab pos="470534" algn="l"/>
              </a:tabLst>
            </a:pPr>
            <a:r>
              <a:rPr lang="en-US" sz="2400" kern="1200" spc="-50" dirty="0" smtClean="0">
                <a:solidFill>
                  <a:schemeClr val="tx1"/>
                </a:solidFill>
                <a:latin typeface="+mj-lt"/>
                <a:cs typeface="Arial"/>
              </a:rPr>
              <a:t>While bidirectional communications are generally expected, some last-mile  technologies offer optimization for unidirectional communication.</a:t>
            </a:r>
          </a:p>
          <a:p>
            <a:pPr marL="469900" marR="5080" lvl="1" indent="-183515" algn="just" rtl="0">
              <a:spcAft>
                <a:spcPts val="600"/>
              </a:spcAft>
              <a:buClr>
                <a:srgbClr val="93B6D2"/>
              </a:buClr>
              <a:buSzPct val="84210"/>
              <a:buChar char="•"/>
              <a:tabLst>
                <a:tab pos="470534" algn="l"/>
              </a:tabLst>
            </a:pPr>
            <a:r>
              <a:rPr lang="en-US" sz="2400" kern="1200" spc="-50" dirty="0" smtClean="0">
                <a:solidFill>
                  <a:schemeClr val="tx1"/>
                </a:solidFill>
                <a:latin typeface="+mj-lt"/>
                <a:cs typeface="Arial"/>
              </a:rPr>
              <a:t>e.g. RFC 7228, may only infrequently need to report a few bytes of data to an  application LPWA technologies, include fire alarms sending alerts or daily test reports, electrical switches being  pushed on or off, and water or gas meters sending weekly indexes.</a:t>
            </a:r>
          </a:p>
          <a:p>
            <a:pPr marL="194945" marR="7620" lvl="1" indent="-182880" algn="just" rtl="0">
              <a:lnSpc>
                <a:spcPts val="2590"/>
              </a:lnSpc>
              <a:spcBef>
                <a:spcPts val="735"/>
              </a:spcBef>
              <a:buClr>
                <a:srgbClr val="93B6D2"/>
              </a:buClr>
              <a:buSzPct val="85416"/>
              <a:buFont typeface="Arial"/>
              <a:buChar char="•"/>
              <a:tabLst>
                <a:tab pos="195580" algn="l"/>
              </a:tabLst>
            </a:pPr>
            <a:r>
              <a:rPr lang="en-US" sz="2800" kern="1200" spc="-210" dirty="0" smtClean="0">
                <a:solidFill>
                  <a:schemeClr val="tx1"/>
                </a:solidFill>
                <a:cs typeface="Arial"/>
              </a:rPr>
              <a:t>For these cases, it is not necessarily worth implementing a full IP stack.</a:t>
            </a:r>
          </a:p>
        </p:txBody>
      </p:sp>
      <p:sp>
        <p:nvSpPr>
          <p:cNvPr id="9" name="object 2"/>
          <p:cNvSpPr txBox="1">
            <a:spLocks noGrp="1"/>
          </p:cNvSpPr>
          <p:nvPr>
            <p:ph type="title"/>
          </p:nvPr>
        </p:nvSpPr>
        <p:spPr>
          <a:xfrm>
            <a:off x="535940" y="441705"/>
            <a:ext cx="7388860" cy="1059264"/>
          </a:xfrm>
          <a:prstGeom prst="rect">
            <a:avLst/>
          </a:prstGeom>
        </p:spPr>
        <p:txBody>
          <a:bodyPr vert="horz" wrap="square" lIns="0" tIns="12700" rIns="0" bIns="0" rtlCol="0">
            <a:spAutoFit/>
          </a:bodyPr>
          <a:lstStyle/>
          <a:p>
            <a:pPr marL="12700">
              <a:spcBef>
                <a:spcPts val="100"/>
              </a:spcBef>
            </a:pPr>
            <a:r>
              <a:rPr lang="en-US" spc="-165" dirty="0" smtClean="0"/>
              <a:t>The Business Case for IP</a:t>
            </a:r>
            <a:br>
              <a:rPr lang="en-US" spc="-165" dirty="0" smtClean="0"/>
            </a:br>
            <a:r>
              <a:rPr lang="en-US" sz="3200" spc="-165" dirty="0" smtClean="0">
                <a:latin typeface="+mj-lt"/>
              </a:rPr>
              <a:t>Adoption or Adaptation of the Internet Protocol</a:t>
            </a:r>
            <a:endParaRPr lang="en-US" sz="3200" spc="-165"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4"/>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20</a:t>
            </a:r>
            <a:endParaRPr sz="1400">
              <a:latin typeface="Arial"/>
              <a:cs typeface="Arial"/>
            </a:endParaRPr>
          </a:p>
        </p:txBody>
      </p:sp>
      <p:sp>
        <p:nvSpPr>
          <p:cNvPr id="7" name="Title 6"/>
          <p:cNvSpPr>
            <a:spLocks noGrp="1"/>
          </p:cNvSpPr>
          <p:nvPr>
            <p:ph type="title"/>
          </p:nvPr>
        </p:nvSpPr>
        <p:spPr>
          <a:xfrm>
            <a:off x="535940" y="441705"/>
            <a:ext cx="8303260" cy="1158495"/>
          </a:xfrm>
        </p:spPr>
        <p:txBody>
          <a:bodyPr/>
          <a:lstStyle/>
          <a:p>
            <a:pPr lvl="0"/>
            <a:r>
              <a:rPr lang="en-US" sz="4000" spc="-165" dirty="0" smtClean="0"/>
              <a:t>The Business Case for IP</a:t>
            </a:r>
            <a:br>
              <a:rPr lang="en-US" sz="4000" spc="-165" dirty="0" smtClean="0"/>
            </a:br>
            <a:r>
              <a:rPr lang="en-US" sz="3200" spc="-165" dirty="0" smtClean="0">
                <a:latin typeface="+mj-lt"/>
              </a:rPr>
              <a:t>Adoption or Adaptation of the Internet Protocol</a:t>
            </a:r>
            <a:r>
              <a:rPr lang="en-US" spc="-165" dirty="0" smtClean="0"/>
              <a:t/>
            </a:r>
            <a:br>
              <a:rPr lang="en-US" spc="-165" dirty="0" smtClean="0"/>
            </a:br>
            <a:endParaRPr lang="en-US" dirty="0"/>
          </a:p>
        </p:txBody>
      </p:sp>
      <p:sp>
        <p:nvSpPr>
          <p:cNvPr id="8" name="Text Placeholder 7"/>
          <p:cNvSpPr>
            <a:spLocks noGrp="1"/>
          </p:cNvSpPr>
          <p:nvPr>
            <p:ph type="body" idx="1"/>
          </p:nvPr>
        </p:nvSpPr>
        <p:spPr>
          <a:xfrm>
            <a:off x="533400" y="1548854"/>
            <a:ext cx="8305800" cy="5309146"/>
          </a:xfrm>
        </p:spPr>
        <p:txBody>
          <a:bodyPr/>
          <a:lstStyle/>
          <a:p>
            <a:pPr marL="195580" indent="-182880" algn="just">
              <a:lnSpc>
                <a:spcPct val="100000"/>
              </a:lnSpc>
              <a:spcBef>
                <a:spcPts val="825"/>
              </a:spcBef>
              <a:buClr>
                <a:srgbClr val="93B6D2"/>
              </a:buClr>
              <a:buSzPct val="85416"/>
              <a:buFont typeface="Arial"/>
              <a:buChar char="•"/>
              <a:tabLst>
                <a:tab pos="195580" algn="l"/>
              </a:tabLst>
            </a:pPr>
            <a:r>
              <a:rPr lang="en-US" b="1" spc="-70" dirty="0" smtClean="0">
                <a:latin typeface="+mj-lt"/>
              </a:rPr>
              <a:t>Overhead for last-mile communications paths</a:t>
            </a:r>
            <a:r>
              <a:rPr lang="en-US" b="1" spc="-180" dirty="0" smtClean="0"/>
              <a:t>:</a:t>
            </a:r>
            <a:endParaRPr lang="en-US" dirty="0" smtClean="0"/>
          </a:p>
          <a:p>
            <a:pPr marL="469900" marR="5080" lvl="1" indent="-183515" algn="just">
              <a:lnSpc>
                <a:spcPct val="100000"/>
              </a:lnSpc>
              <a:spcBef>
                <a:spcPts val="500"/>
              </a:spcBef>
              <a:buClr>
                <a:srgbClr val="93B6D2"/>
              </a:buClr>
              <a:buSzPct val="85000"/>
              <a:buChar char="•"/>
              <a:tabLst>
                <a:tab pos="470534" algn="l"/>
              </a:tabLst>
            </a:pPr>
            <a:r>
              <a:rPr lang="en-US" sz="2400" spc="-70" dirty="0" smtClean="0">
                <a:latin typeface="+mj-lt"/>
                <a:cs typeface="Arial"/>
              </a:rPr>
              <a:t>IP adoption implies a layered architecture with a per-packet overhead  that varies depending on the IP version</a:t>
            </a:r>
            <a:r>
              <a:rPr lang="en-US" sz="2400" spc="-120" dirty="0" smtClean="0">
                <a:latin typeface="+mj-lt"/>
                <a:cs typeface="Arial"/>
              </a:rPr>
              <a:t>.</a:t>
            </a:r>
            <a:endParaRPr lang="en-US" sz="2400" dirty="0" smtClean="0">
              <a:latin typeface="+mj-lt"/>
              <a:cs typeface="Arial"/>
            </a:endParaRPr>
          </a:p>
          <a:p>
            <a:pPr marL="744220" marR="5715" lvl="2" indent="-182880" algn="just">
              <a:lnSpc>
                <a:spcPct val="100000"/>
              </a:lnSpc>
              <a:spcBef>
                <a:spcPts val="450"/>
              </a:spcBef>
              <a:buClr>
                <a:srgbClr val="93B6D2"/>
              </a:buClr>
              <a:buSzPct val="88888"/>
              <a:buChar char="•"/>
              <a:tabLst>
                <a:tab pos="744855" algn="l"/>
              </a:tabLst>
            </a:pPr>
            <a:r>
              <a:rPr lang="en-US" sz="2200" spc="-135" dirty="0" smtClean="0">
                <a:latin typeface="+mj-lt"/>
                <a:cs typeface="Arial"/>
              </a:rPr>
              <a:t>IPv4 has 20 bytes, IPv6 has 40 bytes, UDP has 8 bytes and TCP has a  minimum of 20 bytes</a:t>
            </a:r>
          </a:p>
          <a:p>
            <a:pPr marL="469900" marR="5080" lvl="1" indent="-183515" algn="just">
              <a:spcBef>
                <a:spcPts val="500"/>
              </a:spcBef>
              <a:buClr>
                <a:srgbClr val="93B6D2"/>
              </a:buClr>
              <a:buSzPct val="85000"/>
              <a:buChar char="•"/>
              <a:tabLst>
                <a:tab pos="470534" algn="l"/>
              </a:tabLst>
            </a:pPr>
            <a:r>
              <a:rPr lang="en-US" sz="2400" spc="-70" dirty="0" smtClean="0">
                <a:latin typeface="+mj-lt"/>
                <a:cs typeface="Arial"/>
              </a:rPr>
              <a:t>If the data to be forwarded by a device is infrequent and only a few  bytes, you can potentially have more header overhead than device data  again, (in the case of LPWA technologies).</a:t>
            </a:r>
          </a:p>
          <a:p>
            <a:pPr marL="744220" marR="5715" lvl="2" indent="-182880" algn="just">
              <a:spcBef>
                <a:spcPts val="450"/>
              </a:spcBef>
              <a:buClr>
                <a:srgbClr val="93B6D2"/>
              </a:buClr>
              <a:buSzPct val="88888"/>
              <a:buChar char="•"/>
              <a:tabLst>
                <a:tab pos="744855" algn="l"/>
              </a:tabLst>
            </a:pPr>
            <a:r>
              <a:rPr lang="en-US" sz="2200" spc="-135" dirty="0" smtClean="0">
                <a:latin typeface="+mj-lt"/>
                <a:cs typeface="Arial"/>
              </a:rPr>
              <a:t>Consequently, you need to decide whether the IP adoption model is necessary  and, if it is, how it can be optimized.</a:t>
            </a:r>
          </a:p>
          <a:p>
            <a:pPr marL="744220" marR="5715" lvl="2" indent="-182880" algn="just">
              <a:spcBef>
                <a:spcPts val="450"/>
              </a:spcBef>
              <a:buClr>
                <a:srgbClr val="93B6D2"/>
              </a:buClr>
              <a:buSzPct val="88888"/>
              <a:buChar char="•"/>
              <a:tabLst>
                <a:tab pos="744855" algn="l"/>
              </a:tabLst>
            </a:pPr>
            <a:r>
              <a:rPr lang="en-US" sz="2200" spc="-135" dirty="0" smtClean="0">
                <a:latin typeface="+mj-lt"/>
                <a:cs typeface="Arial"/>
              </a:rPr>
              <a:t>This same consideration applies to control plane traffic that is run over IP for  low-bandwidth, last-mile links.</a:t>
            </a:r>
          </a:p>
          <a:p>
            <a:pPr marL="744220" marR="5715" lvl="2" indent="-182880" algn="just">
              <a:spcBef>
                <a:spcPts val="450"/>
              </a:spcBef>
              <a:buClr>
                <a:srgbClr val="93B6D2"/>
              </a:buClr>
              <a:buSzPct val="88888"/>
              <a:buChar char="•"/>
              <a:tabLst>
                <a:tab pos="744855" algn="l"/>
              </a:tabLst>
            </a:pPr>
            <a:r>
              <a:rPr lang="en-US" sz="2200" spc="-135" dirty="0" smtClean="0">
                <a:latin typeface="+mj-lt"/>
                <a:cs typeface="Arial"/>
              </a:rPr>
              <a:t>Routing protocol and other verbose network services may either not be required  or call for optimization.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2185"/>
            <a:ext cx="7465060" cy="566822"/>
          </a:xfrm>
          <a:prstGeom prst="rect">
            <a:avLst/>
          </a:prstGeom>
        </p:spPr>
        <p:txBody>
          <a:bodyPr vert="horz" wrap="square" lIns="0" tIns="12700" rIns="0" bIns="0" rtlCol="0">
            <a:spAutoFit/>
          </a:bodyPr>
          <a:lstStyle/>
          <a:p>
            <a:pPr marL="12700">
              <a:lnSpc>
                <a:spcPct val="100000"/>
              </a:lnSpc>
              <a:spcBef>
                <a:spcPts val="100"/>
              </a:spcBef>
            </a:pPr>
            <a:r>
              <a:rPr lang="en-US" spc="-165" dirty="0" smtClean="0"/>
              <a:t>The Business Case for IP</a:t>
            </a:r>
            <a:endParaRPr lang="en-US" spc="-165" dirty="0"/>
          </a:p>
        </p:txBody>
      </p:sp>
      <p:sp>
        <p:nvSpPr>
          <p:cNvPr id="3" name="object 3"/>
          <p:cNvSpPr txBox="1"/>
          <p:nvPr/>
        </p:nvSpPr>
        <p:spPr>
          <a:xfrm>
            <a:off x="535940" y="884304"/>
            <a:ext cx="8073390" cy="4998804"/>
          </a:xfrm>
          <a:prstGeom prst="rect">
            <a:avLst/>
          </a:prstGeom>
        </p:spPr>
        <p:txBody>
          <a:bodyPr vert="horz" wrap="square" lIns="0" tIns="152400" rIns="0" bIns="0" rtlCol="0">
            <a:spAutoFit/>
          </a:bodyPr>
          <a:lstStyle/>
          <a:p>
            <a:pPr marL="12700">
              <a:lnSpc>
                <a:spcPct val="100000"/>
              </a:lnSpc>
              <a:spcBef>
                <a:spcPts val="1200"/>
              </a:spcBef>
            </a:pPr>
            <a:r>
              <a:rPr lang="en-US" sz="3200" b="1" spc="-165" dirty="0" smtClean="0">
                <a:solidFill>
                  <a:srgbClr val="775F54"/>
                </a:solidFill>
                <a:latin typeface="+mj-lt"/>
                <a:ea typeface="+mj-ea"/>
                <a:cs typeface="Arial"/>
              </a:rPr>
              <a:t>Adoption or Adaptation of the Internet Protocol</a:t>
            </a:r>
          </a:p>
          <a:p>
            <a:pPr marL="195580" indent="-182880" algn="just">
              <a:lnSpc>
                <a:spcPct val="100000"/>
              </a:lnSpc>
              <a:spcBef>
                <a:spcPts val="825"/>
              </a:spcBef>
              <a:buClr>
                <a:srgbClr val="93B6D2"/>
              </a:buClr>
              <a:buSzPct val="85416"/>
              <a:buFont typeface="Arial"/>
              <a:buChar char="•"/>
              <a:tabLst>
                <a:tab pos="195580" algn="l"/>
              </a:tabLst>
            </a:pPr>
            <a:r>
              <a:rPr sz="2400" b="1" spc="-160" dirty="0" smtClean="0">
                <a:latin typeface="Arial"/>
                <a:cs typeface="Arial"/>
              </a:rPr>
              <a:t>D</a:t>
            </a:r>
            <a:r>
              <a:rPr sz="2400" b="1" spc="-75" dirty="0" smtClean="0">
                <a:latin typeface="Arial"/>
                <a:cs typeface="Arial"/>
              </a:rPr>
              <a:t>a</a:t>
            </a:r>
            <a:r>
              <a:rPr sz="2400" b="1" spc="-125" dirty="0" smtClean="0">
                <a:latin typeface="Arial"/>
                <a:cs typeface="Arial"/>
              </a:rPr>
              <a:t>ta</a:t>
            </a:r>
            <a:r>
              <a:rPr sz="2400" b="1" spc="-40" dirty="0" smtClean="0">
                <a:latin typeface="Arial"/>
                <a:cs typeface="Arial"/>
              </a:rPr>
              <a:t> </a:t>
            </a:r>
            <a:r>
              <a:rPr sz="2400" b="1" spc="-75" dirty="0">
                <a:latin typeface="Arial"/>
                <a:cs typeface="Arial"/>
              </a:rPr>
              <a:t>fl</a:t>
            </a:r>
            <a:r>
              <a:rPr sz="2400" b="1" spc="-195" dirty="0">
                <a:latin typeface="Arial"/>
                <a:cs typeface="Arial"/>
              </a:rPr>
              <a:t>o</a:t>
            </a:r>
            <a:r>
              <a:rPr sz="2400" b="1" spc="30" dirty="0">
                <a:latin typeface="Arial"/>
                <a:cs typeface="Arial"/>
              </a:rPr>
              <a:t>w</a:t>
            </a:r>
            <a:r>
              <a:rPr sz="2400" b="1" spc="-30" dirty="0">
                <a:latin typeface="Arial"/>
                <a:cs typeface="Arial"/>
              </a:rPr>
              <a:t> </a:t>
            </a:r>
            <a:r>
              <a:rPr sz="2400" b="1" spc="-245" dirty="0">
                <a:latin typeface="Arial"/>
                <a:cs typeface="Arial"/>
              </a:rPr>
              <a:t>m</a:t>
            </a:r>
            <a:r>
              <a:rPr sz="2400" b="1" spc="-160" dirty="0">
                <a:latin typeface="Arial"/>
                <a:cs typeface="Arial"/>
              </a:rPr>
              <a:t>odel:</a:t>
            </a:r>
            <a:endParaRPr sz="2400" dirty="0">
              <a:latin typeface="Arial"/>
              <a:cs typeface="Arial"/>
            </a:endParaRPr>
          </a:p>
          <a:p>
            <a:pPr marL="469900" marR="13970" lvl="1" indent="-183515" algn="just">
              <a:lnSpc>
                <a:spcPct val="100000"/>
              </a:lnSpc>
              <a:spcBef>
                <a:spcPts val="500"/>
              </a:spcBef>
              <a:buClr>
                <a:srgbClr val="93B6D2"/>
              </a:buClr>
              <a:buSzPct val="85000"/>
              <a:buChar char="•"/>
              <a:tabLst>
                <a:tab pos="470534" algn="l"/>
              </a:tabLst>
            </a:pPr>
            <a:r>
              <a:rPr sz="2000" spc="-125" dirty="0">
                <a:latin typeface="Arial"/>
                <a:cs typeface="Arial"/>
              </a:rPr>
              <a:t>One</a:t>
            </a:r>
            <a:r>
              <a:rPr sz="2000" spc="-120" dirty="0">
                <a:latin typeface="Arial"/>
                <a:cs typeface="Arial"/>
              </a:rPr>
              <a:t> </a:t>
            </a:r>
            <a:r>
              <a:rPr sz="2000" spc="-60" dirty="0">
                <a:latin typeface="Arial"/>
                <a:cs typeface="Arial"/>
              </a:rPr>
              <a:t>benefit</a:t>
            </a:r>
            <a:r>
              <a:rPr sz="2000" spc="-55" dirty="0">
                <a:latin typeface="Arial"/>
                <a:cs typeface="Arial"/>
              </a:rPr>
              <a:t> </a:t>
            </a:r>
            <a:r>
              <a:rPr sz="2000" spc="-5" dirty="0">
                <a:latin typeface="Arial"/>
                <a:cs typeface="Arial"/>
              </a:rPr>
              <a:t>of</a:t>
            </a:r>
            <a:r>
              <a:rPr sz="2000" dirty="0">
                <a:latin typeface="Arial"/>
                <a:cs typeface="Arial"/>
              </a:rPr>
              <a:t> </a:t>
            </a:r>
            <a:r>
              <a:rPr sz="2000" spc="-120" dirty="0">
                <a:latin typeface="Arial"/>
                <a:cs typeface="Arial"/>
              </a:rPr>
              <a:t>the</a:t>
            </a:r>
            <a:r>
              <a:rPr sz="2000" spc="-114" dirty="0">
                <a:latin typeface="Arial"/>
                <a:cs typeface="Arial"/>
              </a:rPr>
              <a:t> </a:t>
            </a:r>
            <a:r>
              <a:rPr sz="2000" spc="-229" dirty="0">
                <a:latin typeface="Arial"/>
                <a:cs typeface="Arial"/>
              </a:rPr>
              <a:t>IP</a:t>
            </a:r>
            <a:r>
              <a:rPr sz="2000" spc="-225" dirty="0">
                <a:latin typeface="Arial"/>
                <a:cs typeface="Arial"/>
              </a:rPr>
              <a:t> </a:t>
            </a:r>
            <a:r>
              <a:rPr sz="2000" spc="-70" dirty="0">
                <a:latin typeface="Arial"/>
                <a:cs typeface="Arial"/>
              </a:rPr>
              <a:t>adoption</a:t>
            </a:r>
            <a:r>
              <a:rPr sz="2000" spc="-65" dirty="0">
                <a:latin typeface="Arial"/>
                <a:cs typeface="Arial"/>
              </a:rPr>
              <a:t> </a:t>
            </a:r>
            <a:r>
              <a:rPr sz="2000" spc="-114" dirty="0">
                <a:latin typeface="Arial"/>
                <a:cs typeface="Arial"/>
              </a:rPr>
              <a:t>model</a:t>
            </a:r>
            <a:r>
              <a:rPr sz="2000" spc="-110" dirty="0">
                <a:latin typeface="Arial"/>
                <a:cs typeface="Arial"/>
              </a:rPr>
              <a:t> </a:t>
            </a:r>
            <a:r>
              <a:rPr sz="2000" spc="-170" dirty="0">
                <a:latin typeface="Arial"/>
                <a:cs typeface="Arial"/>
              </a:rPr>
              <a:t>is</a:t>
            </a:r>
            <a:r>
              <a:rPr sz="2000" spc="220" dirty="0">
                <a:latin typeface="Arial"/>
                <a:cs typeface="Arial"/>
              </a:rPr>
              <a:t> </a:t>
            </a:r>
            <a:r>
              <a:rPr sz="2000" spc="-130" dirty="0">
                <a:latin typeface="Arial"/>
                <a:cs typeface="Arial"/>
              </a:rPr>
              <a:t>the</a:t>
            </a:r>
            <a:r>
              <a:rPr sz="2000" spc="-125" dirty="0">
                <a:latin typeface="Arial"/>
                <a:cs typeface="Arial"/>
              </a:rPr>
              <a:t> </a:t>
            </a:r>
            <a:r>
              <a:rPr sz="2000" spc="-90" dirty="0">
                <a:latin typeface="Arial"/>
                <a:cs typeface="Arial"/>
              </a:rPr>
              <a:t>end-to-end</a:t>
            </a:r>
            <a:r>
              <a:rPr sz="2000" spc="-85" dirty="0">
                <a:latin typeface="Arial"/>
                <a:cs typeface="Arial"/>
              </a:rPr>
              <a:t> </a:t>
            </a:r>
            <a:r>
              <a:rPr sz="2000" spc="-105" dirty="0">
                <a:latin typeface="Arial"/>
                <a:cs typeface="Arial"/>
              </a:rPr>
              <a:t>nature</a:t>
            </a:r>
            <a:r>
              <a:rPr sz="2000" spc="-100" dirty="0">
                <a:latin typeface="Arial"/>
                <a:cs typeface="Arial"/>
              </a:rPr>
              <a:t> </a:t>
            </a:r>
            <a:r>
              <a:rPr sz="2000" spc="-10" dirty="0">
                <a:latin typeface="Arial"/>
                <a:cs typeface="Arial"/>
              </a:rPr>
              <a:t>of </a:t>
            </a:r>
            <a:r>
              <a:rPr sz="2000" spc="-5" dirty="0">
                <a:latin typeface="Arial"/>
                <a:cs typeface="Arial"/>
              </a:rPr>
              <a:t> </a:t>
            </a:r>
            <a:r>
              <a:rPr sz="2000" spc="-170" dirty="0">
                <a:latin typeface="Arial"/>
                <a:cs typeface="Arial"/>
              </a:rPr>
              <a:t>communications.</a:t>
            </a:r>
            <a:endParaRPr sz="2000" dirty="0">
              <a:latin typeface="Arial"/>
              <a:cs typeface="Arial"/>
            </a:endParaRPr>
          </a:p>
          <a:p>
            <a:pPr marL="744220" marR="5080" lvl="2" indent="-182880" algn="just">
              <a:lnSpc>
                <a:spcPct val="100000"/>
              </a:lnSpc>
              <a:spcBef>
                <a:spcPts val="450"/>
              </a:spcBef>
              <a:buClr>
                <a:srgbClr val="93B6D2"/>
              </a:buClr>
              <a:buSzPct val="88888"/>
              <a:buChar char="•"/>
              <a:tabLst>
                <a:tab pos="744855" algn="l"/>
              </a:tabLst>
            </a:pPr>
            <a:r>
              <a:rPr sz="1800" spc="-125" dirty="0">
                <a:latin typeface="Arial"/>
                <a:cs typeface="Arial"/>
              </a:rPr>
              <a:t>Any </a:t>
            </a:r>
            <a:r>
              <a:rPr sz="1800" spc="-110" dirty="0">
                <a:latin typeface="Arial"/>
                <a:cs typeface="Arial"/>
              </a:rPr>
              <a:t>node </a:t>
            </a:r>
            <a:r>
              <a:rPr sz="1800" spc="-150" dirty="0">
                <a:latin typeface="Arial"/>
                <a:cs typeface="Arial"/>
              </a:rPr>
              <a:t>can </a:t>
            </a:r>
            <a:r>
              <a:rPr sz="1800" spc="-70" dirty="0">
                <a:latin typeface="Arial"/>
                <a:cs typeface="Arial"/>
              </a:rPr>
              <a:t>easily </a:t>
            </a:r>
            <a:r>
              <a:rPr sz="1800" spc="-114" dirty="0">
                <a:latin typeface="Arial"/>
                <a:cs typeface="Arial"/>
              </a:rPr>
              <a:t>exchange </a:t>
            </a:r>
            <a:r>
              <a:rPr sz="1800" spc="-15" dirty="0">
                <a:latin typeface="Arial"/>
                <a:cs typeface="Arial"/>
              </a:rPr>
              <a:t>data </a:t>
            </a:r>
            <a:r>
              <a:rPr sz="1800" spc="-85" dirty="0">
                <a:latin typeface="Arial"/>
                <a:cs typeface="Arial"/>
              </a:rPr>
              <a:t>with </a:t>
            </a:r>
            <a:r>
              <a:rPr sz="1800" spc="-90" dirty="0">
                <a:latin typeface="Arial"/>
                <a:cs typeface="Arial"/>
              </a:rPr>
              <a:t>any </a:t>
            </a:r>
            <a:r>
              <a:rPr sz="1800" spc="-85" dirty="0">
                <a:latin typeface="Arial"/>
                <a:cs typeface="Arial"/>
              </a:rPr>
              <a:t>other </a:t>
            </a:r>
            <a:r>
              <a:rPr sz="1800" spc="-110" dirty="0">
                <a:latin typeface="Arial"/>
                <a:cs typeface="Arial"/>
              </a:rPr>
              <a:t>node in </a:t>
            </a:r>
            <a:r>
              <a:rPr sz="1800" spc="-10" dirty="0">
                <a:latin typeface="Arial"/>
                <a:cs typeface="Arial"/>
              </a:rPr>
              <a:t>a </a:t>
            </a:r>
            <a:r>
              <a:rPr sz="1800" spc="-95" dirty="0">
                <a:latin typeface="Arial"/>
                <a:cs typeface="Arial"/>
              </a:rPr>
              <a:t>network, </a:t>
            </a:r>
            <a:r>
              <a:rPr sz="1800" spc="-100" dirty="0">
                <a:latin typeface="Arial"/>
                <a:cs typeface="Arial"/>
              </a:rPr>
              <a:t>although </a:t>
            </a:r>
            <a:r>
              <a:rPr sz="1800" spc="-95" dirty="0">
                <a:latin typeface="Arial"/>
                <a:cs typeface="Arial"/>
              </a:rPr>
              <a:t> </a:t>
            </a:r>
            <a:r>
              <a:rPr sz="1800" spc="-120" dirty="0">
                <a:latin typeface="Arial"/>
                <a:cs typeface="Arial"/>
              </a:rPr>
              <a:t>security, </a:t>
            </a:r>
            <a:r>
              <a:rPr sz="1800" spc="-80" dirty="0">
                <a:latin typeface="Arial"/>
                <a:cs typeface="Arial"/>
              </a:rPr>
              <a:t>privacy, and </a:t>
            </a:r>
            <a:r>
              <a:rPr sz="1800" spc="-85" dirty="0">
                <a:latin typeface="Arial"/>
                <a:cs typeface="Arial"/>
              </a:rPr>
              <a:t>other </a:t>
            </a:r>
            <a:r>
              <a:rPr sz="1800" spc="-80" dirty="0">
                <a:latin typeface="Arial"/>
                <a:cs typeface="Arial"/>
              </a:rPr>
              <a:t>factors </a:t>
            </a:r>
            <a:r>
              <a:rPr sz="1800" spc="-114" dirty="0">
                <a:latin typeface="Arial"/>
                <a:cs typeface="Arial"/>
              </a:rPr>
              <a:t>may </a:t>
            </a:r>
            <a:r>
              <a:rPr sz="1800" spc="-80" dirty="0">
                <a:latin typeface="Arial"/>
                <a:cs typeface="Arial"/>
              </a:rPr>
              <a:t>put </a:t>
            </a:r>
            <a:r>
              <a:rPr sz="1800" spc="-125" dirty="0">
                <a:latin typeface="Arial"/>
                <a:cs typeface="Arial"/>
              </a:rPr>
              <a:t>controls </a:t>
            </a:r>
            <a:r>
              <a:rPr sz="1800" spc="-80" dirty="0">
                <a:latin typeface="Arial"/>
                <a:cs typeface="Arial"/>
              </a:rPr>
              <a:t>and </a:t>
            </a:r>
            <a:r>
              <a:rPr sz="1800" spc="-110" dirty="0">
                <a:latin typeface="Arial"/>
                <a:cs typeface="Arial"/>
              </a:rPr>
              <a:t>limits </a:t>
            </a:r>
            <a:r>
              <a:rPr sz="1800" spc="-160" dirty="0">
                <a:latin typeface="Arial"/>
                <a:cs typeface="Arial"/>
              </a:rPr>
              <a:t>on</a:t>
            </a:r>
            <a:r>
              <a:rPr sz="1800" spc="180" dirty="0">
                <a:latin typeface="Arial"/>
                <a:cs typeface="Arial"/>
              </a:rPr>
              <a:t> </a:t>
            </a:r>
            <a:r>
              <a:rPr sz="1800" spc="-110" dirty="0">
                <a:latin typeface="Arial"/>
                <a:cs typeface="Arial"/>
              </a:rPr>
              <a:t>the </a:t>
            </a:r>
            <a:r>
              <a:rPr sz="1800" spc="-45" dirty="0">
                <a:latin typeface="Arial"/>
                <a:cs typeface="Arial"/>
              </a:rPr>
              <a:t>“end-to- </a:t>
            </a:r>
            <a:r>
              <a:rPr sz="1800" spc="-40" dirty="0">
                <a:latin typeface="Arial"/>
                <a:cs typeface="Arial"/>
              </a:rPr>
              <a:t> </a:t>
            </a:r>
            <a:r>
              <a:rPr sz="1800" spc="-60" dirty="0">
                <a:latin typeface="Arial"/>
                <a:cs typeface="Arial"/>
              </a:rPr>
              <a:t>end”</a:t>
            </a:r>
            <a:r>
              <a:rPr sz="1800" spc="-20" dirty="0">
                <a:latin typeface="Arial"/>
                <a:cs typeface="Arial"/>
              </a:rPr>
              <a:t> </a:t>
            </a:r>
            <a:r>
              <a:rPr sz="1800" spc="-120" dirty="0">
                <a:latin typeface="Arial"/>
                <a:cs typeface="Arial"/>
              </a:rPr>
              <a:t>concept.</a:t>
            </a:r>
            <a:endParaRPr sz="1800" dirty="0">
              <a:latin typeface="Arial"/>
              <a:cs typeface="Arial"/>
            </a:endParaRPr>
          </a:p>
          <a:p>
            <a:pPr marL="469900" lvl="1" indent="-184150" algn="just">
              <a:lnSpc>
                <a:spcPct val="100000"/>
              </a:lnSpc>
              <a:spcBef>
                <a:spcPts val="464"/>
              </a:spcBef>
              <a:buClr>
                <a:srgbClr val="93B6D2"/>
              </a:buClr>
              <a:buSzPct val="85000"/>
              <a:buChar char="•"/>
              <a:tabLst>
                <a:tab pos="470534" algn="l"/>
              </a:tabLst>
            </a:pPr>
            <a:r>
              <a:rPr sz="2000" spc="-195" dirty="0">
                <a:latin typeface="Arial"/>
                <a:cs typeface="Arial"/>
              </a:rPr>
              <a:t>H</a:t>
            </a:r>
            <a:r>
              <a:rPr sz="2000" spc="-204" dirty="0">
                <a:latin typeface="Arial"/>
                <a:cs typeface="Arial"/>
              </a:rPr>
              <a:t>o</a:t>
            </a:r>
            <a:r>
              <a:rPr sz="2000" spc="-155" dirty="0">
                <a:latin typeface="Arial"/>
                <a:cs typeface="Arial"/>
              </a:rPr>
              <a:t>w</a:t>
            </a:r>
            <a:r>
              <a:rPr sz="2000" spc="-125" dirty="0">
                <a:latin typeface="Arial"/>
                <a:cs typeface="Arial"/>
              </a:rPr>
              <a:t>e</a:t>
            </a:r>
            <a:r>
              <a:rPr sz="2000" spc="-150" dirty="0">
                <a:latin typeface="Arial"/>
                <a:cs typeface="Arial"/>
              </a:rPr>
              <a:t>v</a:t>
            </a:r>
            <a:r>
              <a:rPr sz="2000" spc="-114" dirty="0">
                <a:latin typeface="Arial"/>
                <a:cs typeface="Arial"/>
              </a:rPr>
              <a:t>e</a:t>
            </a:r>
            <a:r>
              <a:rPr sz="2000" spc="-135" dirty="0">
                <a:latin typeface="Arial"/>
                <a:cs typeface="Arial"/>
              </a:rPr>
              <a:t>r</a:t>
            </a:r>
            <a:r>
              <a:rPr sz="2000" spc="-120" dirty="0">
                <a:latin typeface="Arial"/>
                <a:cs typeface="Arial"/>
              </a:rPr>
              <a:t>,</a:t>
            </a:r>
            <a:r>
              <a:rPr sz="2000" spc="-35" dirty="0">
                <a:latin typeface="Arial"/>
                <a:cs typeface="Arial"/>
              </a:rPr>
              <a:t> </a:t>
            </a:r>
            <a:r>
              <a:rPr sz="2000" spc="-120" dirty="0">
                <a:latin typeface="Arial"/>
                <a:cs typeface="Arial"/>
              </a:rPr>
              <a:t>in</a:t>
            </a:r>
            <a:r>
              <a:rPr sz="2000" spc="-20" dirty="0">
                <a:latin typeface="Arial"/>
                <a:cs typeface="Arial"/>
              </a:rPr>
              <a:t> </a:t>
            </a:r>
            <a:r>
              <a:rPr sz="2000" spc="-204" dirty="0">
                <a:latin typeface="Arial"/>
                <a:cs typeface="Arial"/>
              </a:rPr>
              <a:t>m</a:t>
            </a:r>
            <a:r>
              <a:rPr sz="2000" spc="-145" dirty="0">
                <a:latin typeface="Arial"/>
                <a:cs typeface="Arial"/>
              </a:rPr>
              <a:t>a</a:t>
            </a:r>
            <a:r>
              <a:rPr sz="2000" spc="-300" dirty="0">
                <a:latin typeface="Arial"/>
                <a:cs typeface="Arial"/>
              </a:rPr>
              <a:t>n</a:t>
            </a:r>
            <a:r>
              <a:rPr sz="2000" dirty="0">
                <a:latin typeface="Arial"/>
                <a:cs typeface="Arial"/>
              </a:rPr>
              <a:t>y</a:t>
            </a:r>
            <a:r>
              <a:rPr sz="2000" spc="-10" dirty="0">
                <a:latin typeface="Arial"/>
                <a:cs typeface="Arial"/>
              </a:rPr>
              <a:t> </a:t>
            </a:r>
            <a:r>
              <a:rPr sz="2000" spc="-195" dirty="0">
                <a:latin typeface="Arial"/>
                <a:cs typeface="Arial"/>
              </a:rPr>
              <a:t>IoT</a:t>
            </a:r>
            <a:r>
              <a:rPr sz="2000" spc="-15" dirty="0">
                <a:latin typeface="Arial"/>
                <a:cs typeface="Arial"/>
              </a:rPr>
              <a:t> </a:t>
            </a:r>
            <a:r>
              <a:rPr sz="2000" spc="-210" dirty="0">
                <a:latin typeface="Arial"/>
                <a:cs typeface="Arial"/>
              </a:rPr>
              <a:t>s</a:t>
            </a:r>
            <a:r>
              <a:rPr sz="2000" spc="-229" dirty="0">
                <a:latin typeface="Arial"/>
                <a:cs typeface="Arial"/>
              </a:rPr>
              <a:t>o</a:t>
            </a:r>
            <a:r>
              <a:rPr sz="2000" spc="-135" dirty="0">
                <a:latin typeface="Arial"/>
                <a:cs typeface="Arial"/>
              </a:rPr>
              <a:t>lution</a:t>
            </a:r>
            <a:r>
              <a:rPr sz="2000" spc="-215" dirty="0">
                <a:latin typeface="Arial"/>
                <a:cs typeface="Arial"/>
              </a:rPr>
              <a:t>s</a:t>
            </a:r>
            <a:r>
              <a:rPr sz="2000" spc="-120" dirty="0">
                <a:latin typeface="Arial"/>
                <a:cs typeface="Arial"/>
              </a:rPr>
              <a:t>,</a:t>
            </a:r>
            <a:endParaRPr sz="2000" dirty="0">
              <a:latin typeface="Arial"/>
              <a:cs typeface="Arial"/>
            </a:endParaRPr>
          </a:p>
          <a:p>
            <a:pPr marL="744220" lvl="2" indent="-183515" algn="just">
              <a:lnSpc>
                <a:spcPct val="100000"/>
              </a:lnSpc>
              <a:spcBef>
                <a:spcPts val="450"/>
              </a:spcBef>
              <a:buClr>
                <a:srgbClr val="93B6D2"/>
              </a:buClr>
              <a:buSzPct val="88888"/>
              <a:buChar char="•"/>
              <a:tabLst>
                <a:tab pos="744855" algn="l"/>
              </a:tabLst>
            </a:pPr>
            <a:r>
              <a:rPr sz="1800" spc="-10" dirty="0">
                <a:latin typeface="Arial"/>
                <a:cs typeface="Arial"/>
              </a:rPr>
              <a:t>a </a:t>
            </a:r>
            <a:r>
              <a:rPr sz="1800" spc="-114" dirty="0">
                <a:latin typeface="Arial"/>
                <a:cs typeface="Arial"/>
              </a:rPr>
              <a:t>device’s</a:t>
            </a:r>
            <a:r>
              <a:rPr sz="1800" spc="-20" dirty="0">
                <a:latin typeface="Arial"/>
                <a:cs typeface="Arial"/>
              </a:rPr>
              <a:t> </a:t>
            </a:r>
            <a:r>
              <a:rPr sz="1800" spc="-10" dirty="0">
                <a:latin typeface="Arial"/>
                <a:cs typeface="Arial"/>
              </a:rPr>
              <a:t>data</a:t>
            </a:r>
            <a:r>
              <a:rPr sz="1800" spc="-15" dirty="0">
                <a:latin typeface="Arial"/>
                <a:cs typeface="Arial"/>
              </a:rPr>
              <a:t> </a:t>
            </a:r>
            <a:r>
              <a:rPr sz="1800" spc="-40" dirty="0">
                <a:latin typeface="Arial"/>
                <a:cs typeface="Arial"/>
              </a:rPr>
              <a:t>flow</a:t>
            </a:r>
            <a:r>
              <a:rPr sz="1800" spc="-10" dirty="0">
                <a:latin typeface="Arial"/>
                <a:cs typeface="Arial"/>
              </a:rPr>
              <a:t> </a:t>
            </a:r>
            <a:r>
              <a:rPr sz="1800" spc="-155" dirty="0">
                <a:latin typeface="Arial"/>
                <a:cs typeface="Arial"/>
              </a:rPr>
              <a:t>is</a:t>
            </a:r>
            <a:r>
              <a:rPr sz="1800" spc="5" dirty="0">
                <a:latin typeface="Arial"/>
                <a:cs typeface="Arial"/>
              </a:rPr>
              <a:t> </a:t>
            </a:r>
            <a:r>
              <a:rPr sz="1800" spc="-65" dirty="0">
                <a:latin typeface="Arial"/>
                <a:cs typeface="Arial"/>
              </a:rPr>
              <a:t>limited</a:t>
            </a:r>
            <a:r>
              <a:rPr sz="1800" spc="5" dirty="0">
                <a:latin typeface="Arial"/>
                <a:cs typeface="Arial"/>
              </a:rPr>
              <a:t> </a:t>
            </a:r>
            <a:r>
              <a:rPr sz="1800" spc="-60" dirty="0">
                <a:latin typeface="Arial"/>
                <a:cs typeface="Arial"/>
              </a:rPr>
              <a:t>to</a:t>
            </a:r>
            <a:r>
              <a:rPr sz="1800" spc="-10" dirty="0">
                <a:latin typeface="Arial"/>
                <a:cs typeface="Arial"/>
              </a:rPr>
              <a:t> </a:t>
            </a:r>
            <a:r>
              <a:rPr sz="1800" spc="-140" dirty="0">
                <a:latin typeface="Arial"/>
                <a:cs typeface="Arial"/>
              </a:rPr>
              <a:t>one</a:t>
            </a:r>
            <a:r>
              <a:rPr sz="1800" dirty="0">
                <a:latin typeface="Arial"/>
                <a:cs typeface="Arial"/>
              </a:rPr>
              <a:t> </a:t>
            </a:r>
            <a:r>
              <a:rPr sz="1800" spc="-55" dirty="0">
                <a:latin typeface="Arial"/>
                <a:cs typeface="Arial"/>
              </a:rPr>
              <a:t>or</a:t>
            </a:r>
            <a:r>
              <a:rPr sz="1800" dirty="0">
                <a:latin typeface="Arial"/>
                <a:cs typeface="Arial"/>
              </a:rPr>
              <a:t> </a:t>
            </a:r>
            <a:r>
              <a:rPr sz="1800" spc="-85" dirty="0">
                <a:latin typeface="Arial"/>
                <a:cs typeface="Arial"/>
              </a:rPr>
              <a:t>two</a:t>
            </a:r>
            <a:r>
              <a:rPr sz="1800" spc="-5" dirty="0">
                <a:latin typeface="Arial"/>
                <a:cs typeface="Arial"/>
              </a:rPr>
              <a:t> </a:t>
            </a:r>
            <a:r>
              <a:rPr sz="1800" spc="-80" dirty="0">
                <a:latin typeface="Arial"/>
                <a:cs typeface="Arial"/>
              </a:rPr>
              <a:t>applications.</a:t>
            </a:r>
            <a:endParaRPr sz="1800" dirty="0">
              <a:latin typeface="Arial"/>
              <a:cs typeface="Arial"/>
            </a:endParaRPr>
          </a:p>
          <a:p>
            <a:pPr marL="744220" marR="5080" lvl="2" indent="-182880" algn="just">
              <a:lnSpc>
                <a:spcPct val="100000"/>
              </a:lnSpc>
              <a:spcBef>
                <a:spcPts val="430"/>
              </a:spcBef>
              <a:buClr>
                <a:srgbClr val="93B6D2"/>
              </a:buClr>
              <a:buSzPct val="88888"/>
              <a:buChar char="•"/>
              <a:tabLst>
                <a:tab pos="744855" algn="l"/>
              </a:tabLst>
            </a:pPr>
            <a:r>
              <a:rPr sz="1800" spc="-160" dirty="0">
                <a:latin typeface="Arial"/>
                <a:cs typeface="Arial"/>
              </a:rPr>
              <a:t>In</a:t>
            </a:r>
            <a:r>
              <a:rPr sz="1800" spc="-155" dirty="0">
                <a:latin typeface="Arial"/>
                <a:cs typeface="Arial"/>
              </a:rPr>
              <a:t> </a:t>
            </a:r>
            <a:r>
              <a:rPr sz="1800" spc="-135" dirty="0">
                <a:latin typeface="Arial"/>
                <a:cs typeface="Arial"/>
              </a:rPr>
              <a:t>this</a:t>
            </a:r>
            <a:r>
              <a:rPr sz="1800" spc="-130" dirty="0">
                <a:latin typeface="Arial"/>
                <a:cs typeface="Arial"/>
              </a:rPr>
              <a:t> </a:t>
            </a:r>
            <a:r>
              <a:rPr sz="1800" spc="-160" dirty="0">
                <a:latin typeface="Arial"/>
                <a:cs typeface="Arial"/>
              </a:rPr>
              <a:t>case,</a:t>
            </a:r>
            <a:r>
              <a:rPr sz="1800" spc="180" dirty="0">
                <a:latin typeface="Arial"/>
                <a:cs typeface="Arial"/>
              </a:rPr>
              <a:t> </a:t>
            </a:r>
            <a:r>
              <a:rPr sz="1800" spc="-110" dirty="0">
                <a:latin typeface="Arial"/>
                <a:cs typeface="Arial"/>
              </a:rPr>
              <a:t>the </a:t>
            </a:r>
            <a:r>
              <a:rPr sz="1800" spc="-45" dirty="0">
                <a:latin typeface="Arial"/>
                <a:cs typeface="Arial"/>
              </a:rPr>
              <a:t>adaptation </a:t>
            </a:r>
            <a:r>
              <a:rPr sz="1800" spc="-110" dirty="0">
                <a:latin typeface="Arial"/>
                <a:cs typeface="Arial"/>
              </a:rPr>
              <a:t>model </a:t>
            </a:r>
            <a:r>
              <a:rPr sz="1800" spc="-145" dirty="0">
                <a:latin typeface="Arial"/>
                <a:cs typeface="Arial"/>
              </a:rPr>
              <a:t>can</a:t>
            </a:r>
            <a:r>
              <a:rPr sz="1800" spc="210" dirty="0">
                <a:latin typeface="Arial"/>
                <a:cs typeface="Arial"/>
              </a:rPr>
              <a:t> </a:t>
            </a:r>
            <a:r>
              <a:rPr sz="1800" spc="-85" dirty="0">
                <a:latin typeface="Arial"/>
                <a:cs typeface="Arial"/>
              </a:rPr>
              <a:t>work </a:t>
            </a:r>
            <a:r>
              <a:rPr sz="1800" spc="-135" dirty="0">
                <a:latin typeface="Arial"/>
                <a:cs typeface="Arial"/>
              </a:rPr>
              <a:t>because</a:t>
            </a:r>
            <a:r>
              <a:rPr sz="1800" spc="229" dirty="0">
                <a:latin typeface="Arial"/>
                <a:cs typeface="Arial"/>
              </a:rPr>
              <a:t> </a:t>
            </a:r>
            <a:r>
              <a:rPr sz="1800" spc="-85" dirty="0">
                <a:latin typeface="Arial"/>
                <a:cs typeface="Arial"/>
              </a:rPr>
              <a:t>translation </a:t>
            </a:r>
            <a:r>
              <a:rPr sz="1800" spc="-5" dirty="0">
                <a:latin typeface="Arial"/>
                <a:cs typeface="Arial"/>
              </a:rPr>
              <a:t>of </a:t>
            </a:r>
            <a:r>
              <a:rPr sz="1800" spc="-10" dirty="0">
                <a:latin typeface="Arial"/>
                <a:cs typeface="Arial"/>
              </a:rPr>
              <a:t>traffic </a:t>
            </a:r>
            <a:r>
              <a:rPr sz="1800" spc="-145" dirty="0">
                <a:latin typeface="Arial"/>
                <a:cs typeface="Arial"/>
              </a:rPr>
              <a:t>needs </a:t>
            </a:r>
            <a:r>
              <a:rPr sz="1800" spc="-490" dirty="0">
                <a:latin typeface="Arial"/>
                <a:cs typeface="Arial"/>
              </a:rPr>
              <a:t> </a:t>
            </a:r>
            <a:r>
              <a:rPr sz="1800" spc="-60" dirty="0">
                <a:latin typeface="Arial"/>
                <a:cs typeface="Arial"/>
              </a:rPr>
              <a:t>to</a:t>
            </a:r>
            <a:r>
              <a:rPr sz="1800" spc="-10" dirty="0">
                <a:latin typeface="Arial"/>
                <a:cs typeface="Arial"/>
              </a:rPr>
              <a:t> </a:t>
            </a:r>
            <a:r>
              <a:rPr sz="1800" spc="-150" dirty="0">
                <a:latin typeface="Arial"/>
                <a:cs typeface="Arial"/>
              </a:rPr>
              <a:t>occur</a:t>
            </a:r>
            <a:r>
              <a:rPr sz="1800" spc="-10" dirty="0">
                <a:latin typeface="Arial"/>
                <a:cs typeface="Arial"/>
              </a:rPr>
              <a:t> </a:t>
            </a:r>
            <a:r>
              <a:rPr sz="1800" spc="-80" dirty="0">
                <a:latin typeface="Arial"/>
                <a:cs typeface="Arial"/>
              </a:rPr>
              <a:t>only</a:t>
            </a:r>
            <a:r>
              <a:rPr sz="1800" spc="5" dirty="0">
                <a:latin typeface="Arial"/>
                <a:cs typeface="Arial"/>
              </a:rPr>
              <a:t> </a:t>
            </a:r>
            <a:r>
              <a:rPr sz="1800" spc="-100" dirty="0">
                <a:latin typeface="Arial"/>
                <a:cs typeface="Arial"/>
              </a:rPr>
              <a:t>between</a:t>
            </a:r>
            <a:r>
              <a:rPr sz="1800" spc="-10" dirty="0">
                <a:latin typeface="Arial"/>
                <a:cs typeface="Arial"/>
              </a:rPr>
              <a:t> </a:t>
            </a:r>
            <a:r>
              <a:rPr sz="1800" spc="-110" dirty="0">
                <a:latin typeface="Arial"/>
                <a:cs typeface="Arial"/>
              </a:rPr>
              <a:t>the</a:t>
            </a:r>
            <a:r>
              <a:rPr sz="1800" spc="-10" dirty="0">
                <a:latin typeface="Arial"/>
                <a:cs typeface="Arial"/>
              </a:rPr>
              <a:t> </a:t>
            </a:r>
            <a:r>
              <a:rPr sz="1800" spc="-110" dirty="0">
                <a:latin typeface="Arial"/>
                <a:cs typeface="Arial"/>
              </a:rPr>
              <a:t>end</a:t>
            </a:r>
            <a:r>
              <a:rPr sz="1800" dirty="0">
                <a:latin typeface="Arial"/>
                <a:cs typeface="Arial"/>
              </a:rPr>
              <a:t> </a:t>
            </a:r>
            <a:r>
              <a:rPr sz="1800" spc="-95" dirty="0">
                <a:latin typeface="Arial"/>
                <a:cs typeface="Arial"/>
              </a:rPr>
              <a:t>device</a:t>
            </a:r>
            <a:r>
              <a:rPr sz="1800" spc="-15" dirty="0">
                <a:latin typeface="Arial"/>
                <a:cs typeface="Arial"/>
              </a:rPr>
              <a:t> </a:t>
            </a:r>
            <a:r>
              <a:rPr sz="1800" spc="-80" dirty="0">
                <a:latin typeface="Arial"/>
                <a:cs typeface="Arial"/>
              </a:rPr>
              <a:t>and</a:t>
            </a:r>
            <a:r>
              <a:rPr sz="1800" spc="-10" dirty="0">
                <a:latin typeface="Arial"/>
                <a:cs typeface="Arial"/>
              </a:rPr>
              <a:t> </a:t>
            </a:r>
            <a:r>
              <a:rPr sz="1800" spc="-140" dirty="0">
                <a:latin typeface="Arial"/>
                <a:cs typeface="Arial"/>
              </a:rPr>
              <a:t>one</a:t>
            </a:r>
            <a:r>
              <a:rPr sz="1800" spc="-5" dirty="0">
                <a:latin typeface="Arial"/>
                <a:cs typeface="Arial"/>
              </a:rPr>
              <a:t> </a:t>
            </a:r>
            <a:r>
              <a:rPr sz="1800" spc="-55" dirty="0">
                <a:latin typeface="Arial"/>
                <a:cs typeface="Arial"/>
              </a:rPr>
              <a:t>or</a:t>
            </a:r>
            <a:r>
              <a:rPr sz="1800" spc="5" dirty="0">
                <a:latin typeface="Arial"/>
                <a:cs typeface="Arial"/>
              </a:rPr>
              <a:t> </a:t>
            </a:r>
            <a:r>
              <a:rPr sz="1800" spc="-85" dirty="0">
                <a:latin typeface="Arial"/>
                <a:cs typeface="Arial"/>
              </a:rPr>
              <a:t>two</a:t>
            </a:r>
            <a:r>
              <a:rPr sz="1800" spc="-10" dirty="0">
                <a:latin typeface="Arial"/>
                <a:cs typeface="Arial"/>
              </a:rPr>
              <a:t> </a:t>
            </a:r>
            <a:r>
              <a:rPr sz="1800" spc="-55" dirty="0">
                <a:latin typeface="Arial"/>
                <a:cs typeface="Arial"/>
              </a:rPr>
              <a:t>application</a:t>
            </a:r>
            <a:r>
              <a:rPr sz="1800" spc="-40" dirty="0">
                <a:latin typeface="Arial"/>
                <a:cs typeface="Arial"/>
              </a:rPr>
              <a:t> </a:t>
            </a:r>
            <a:r>
              <a:rPr sz="1800" spc="-125" dirty="0">
                <a:latin typeface="Arial"/>
                <a:cs typeface="Arial"/>
              </a:rPr>
              <a:t>servers.</a:t>
            </a:r>
            <a:endParaRPr sz="1800" dirty="0">
              <a:latin typeface="Arial"/>
              <a:cs typeface="Arial"/>
            </a:endParaRPr>
          </a:p>
          <a:p>
            <a:pPr marL="469900" marR="6350" lvl="1" indent="-183515" algn="just">
              <a:lnSpc>
                <a:spcPct val="100000"/>
              </a:lnSpc>
              <a:spcBef>
                <a:spcPts val="459"/>
              </a:spcBef>
              <a:buClr>
                <a:srgbClr val="93B6D2"/>
              </a:buClr>
              <a:buSzPct val="85000"/>
              <a:buChar char="•"/>
              <a:tabLst>
                <a:tab pos="470534" algn="l"/>
              </a:tabLst>
            </a:pPr>
            <a:r>
              <a:rPr sz="2000" spc="-110" dirty="0">
                <a:latin typeface="Arial"/>
                <a:cs typeface="Arial"/>
              </a:rPr>
              <a:t>Depending </a:t>
            </a:r>
            <a:r>
              <a:rPr sz="2000" spc="-175" dirty="0">
                <a:latin typeface="Arial"/>
                <a:cs typeface="Arial"/>
              </a:rPr>
              <a:t>on</a:t>
            </a:r>
            <a:r>
              <a:rPr sz="2000" spc="-170" dirty="0">
                <a:latin typeface="Arial"/>
                <a:cs typeface="Arial"/>
              </a:rPr>
              <a:t> </a:t>
            </a:r>
            <a:r>
              <a:rPr sz="2000" spc="-125" dirty="0">
                <a:latin typeface="Arial"/>
                <a:cs typeface="Arial"/>
              </a:rPr>
              <a:t>the</a:t>
            </a:r>
            <a:r>
              <a:rPr sz="2000" spc="-120" dirty="0">
                <a:latin typeface="Arial"/>
                <a:cs typeface="Arial"/>
              </a:rPr>
              <a:t> </a:t>
            </a:r>
            <a:r>
              <a:rPr sz="2000" spc="-105" dirty="0">
                <a:latin typeface="Arial"/>
                <a:cs typeface="Arial"/>
              </a:rPr>
              <a:t>network </a:t>
            </a:r>
            <a:r>
              <a:rPr sz="2000" spc="-60" dirty="0">
                <a:latin typeface="Arial"/>
                <a:cs typeface="Arial"/>
              </a:rPr>
              <a:t>topology </a:t>
            </a:r>
            <a:r>
              <a:rPr sz="2000" spc="-90" dirty="0">
                <a:latin typeface="Arial"/>
                <a:cs typeface="Arial"/>
              </a:rPr>
              <a:t>and </a:t>
            </a:r>
            <a:r>
              <a:rPr sz="2000" spc="-125" dirty="0">
                <a:latin typeface="Arial"/>
                <a:cs typeface="Arial"/>
              </a:rPr>
              <a:t>the</a:t>
            </a:r>
            <a:r>
              <a:rPr sz="2000" spc="-120" dirty="0">
                <a:latin typeface="Arial"/>
                <a:cs typeface="Arial"/>
              </a:rPr>
              <a:t> </a:t>
            </a:r>
            <a:r>
              <a:rPr sz="2000" spc="-15" dirty="0">
                <a:latin typeface="Arial"/>
                <a:cs typeface="Arial"/>
              </a:rPr>
              <a:t>data </a:t>
            </a:r>
            <a:r>
              <a:rPr sz="2000" spc="-45" dirty="0">
                <a:latin typeface="Arial"/>
                <a:cs typeface="Arial"/>
              </a:rPr>
              <a:t>flow </a:t>
            </a:r>
            <a:r>
              <a:rPr sz="2000" spc="-105" dirty="0">
                <a:latin typeface="Arial"/>
                <a:cs typeface="Arial"/>
              </a:rPr>
              <a:t>needed, </a:t>
            </a:r>
            <a:r>
              <a:rPr sz="2000" spc="-95" dirty="0">
                <a:latin typeface="Arial"/>
                <a:cs typeface="Arial"/>
              </a:rPr>
              <a:t>both </a:t>
            </a:r>
            <a:r>
              <a:rPr sz="2000" spc="-235" dirty="0">
                <a:latin typeface="Arial"/>
                <a:cs typeface="Arial"/>
              </a:rPr>
              <a:t>IP </a:t>
            </a:r>
            <a:r>
              <a:rPr sz="2000" spc="-229" dirty="0">
                <a:latin typeface="Arial"/>
                <a:cs typeface="Arial"/>
              </a:rPr>
              <a:t> </a:t>
            </a:r>
            <a:r>
              <a:rPr sz="2000" spc="-50" dirty="0">
                <a:latin typeface="Arial"/>
                <a:cs typeface="Arial"/>
              </a:rPr>
              <a:t>adaptation</a:t>
            </a:r>
            <a:r>
              <a:rPr sz="2000" spc="-45" dirty="0">
                <a:latin typeface="Arial"/>
                <a:cs typeface="Arial"/>
              </a:rPr>
              <a:t> </a:t>
            </a:r>
            <a:r>
              <a:rPr sz="2000" spc="-90" dirty="0">
                <a:latin typeface="Arial"/>
                <a:cs typeface="Arial"/>
              </a:rPr>
              <a:t>and</a:t>
            </a:r>
            <a:r>
              <a:rPr sz="2000" spc="-85" dirty="0">
                <a:latin typeface="Arial"/>
                <a:cs typeface="Arial"/>
              </a:rPr>
              <a:t> </a:t>
            </a:r>
            <a:r>
              <a:rPr sz="2000" spc="-65" dirty="0">
                <a:latin typeface="Arial"/>
                <a:cs typeface="Arial"/>
              </a:rPr>
              <a:t>adoption</a:t>
            </a:r>
            <a:r>
              <a:rPr sz="2000" spc="-60" dirty="0">
                <a:latin typeface="Arial"/>
                <a:cs typeface="Arial"/>
              </a:rPr>
              <a:t> </a:t>
            </a:r>
            <a:r>
              <a:rPr sz="2000" spc="-150" dirty="0">
                <a:latin typeface="Arial"/>
                <a:cs typeface="Arial"/>
              </a:rPr>
              <a:t>models</a:t>
            </a:r>
            <a:r>
              <a:rPr sz="2000" spc="-145" dirty="0">
                <a:latin typeface="Arial"/>
                <a:cs typeface="Arial"/>
              </a:rPr>
              <a:t> </a:t>
            </a:r>
            <a:r>
              <a:rPr sz="2000" spc="-135" dirty="0">
                <a:latin typeface="Arial"/>
                <a:cs typeface="Arial"/>
              </a:rPr>
              <a:t>have</a:t>
            </a:r>
            <a:r>
              <a:rPr sz="2000" spc="-130" dirty="0">
                <a:latin typeface="Arial"/>
                <a:cs typeface="Arial"/>
              </a:rPr>
              <a:t> </a:t>
            </a:r>
            <a:r>
              <a:rPr sz="2000" spc="-125" dirty="0">
                <a:latin typeface="Arial"/>
                <a:cs typeface="Arial"/>
              </a:rPr>
              <a:t>roles</a:t>
            </a:r>
            <a:r>
              <a:rPr sz="2000" spc="-120" dirty="0">
                <a:latin typeface="Arial"/>
                <a:cs typeface="Arial"/>
              </a:rPr>
              <a:t> </a:t>
            </a:r>
            <a:r>
              <a:rPr sz="2000" spc="-75" dirty="0">
                <a:latin typeface="Arial"/>
                <a:cs typeface="Arial"/>
              </a:rPr>
              <a:t>to</a:t>
            </a:r>
            <a:r>
              <a:rPr sz="2000" spc="409" dirty="0">
                <a:latin typeface="Arial"/>
                <a:cs typeface="Arial"/>
              </a:rPr>
              <a:t> </a:t>
            </a:r>
            <a:r>
              <a:rPr sz="2000" spc="-25" dirty="0">
                <a:latin typeface="Arial"/>
                <a:cs typeface="Arial"/>
              </a:rPr>
              <a:t>play</a:t>
            </a:r>
            <a:r>
              <a:rPr sz="2000" spc="509" dirty="0">
                <a:latin typeface="Arial"/>
                <a:cs typeface="Arial"/>
              </a:rPr>
              <a:t> </a:t>
            </a:r>
            <a:r>
              <a:rPr sz="2000" spc="-120" dirty="0">
                <a:latin typeface="Arial"/>
                <a:cs typeface="Arial"/>
              </a:rPr>
              <a:t>in</a:t>
            </a:r>
            <a:r>
              <a:rPr sz="2000" spc="320" dirty="0">
                <a:latin typeface="Arial"/>
                <a:cs typeface="Arial"/>
              </a:rPr>
              <a:t> </a:t>
            </a:r>
            <a:r>
              <a:rPr sz="2000" spc="-100" dirty="0">
                <a:latin typeface="Arial"/>
                <a:cs typeface="Arial"/>
              </a:rPr>
              <a:t>last-mile </a:t>
            </a:r>
            <a:r>
              <a:rPr sz="2000" spc="-95" dirty="0">
                <a:latin typeface="Arial"/>
                <a:cs typeface="Arial"/>
              </a:rPr>
              <a:t> </a:t>
            </a:r>
            <a:r>
              <a:rPr sz="2000" spc="-120" dirty="0">
                <a:latin typeface="Arial"/>
                <a:cs typeface="Arial"/>
              </a:rPr>
              <a:t>connectivity.</a:t>
            </a:r>
            <a:endParaRPr sz="2000" dirty="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21</a:t>
            </a:r>
            <a:endParaRPr sz="1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2185"/>
            <a:ext cx="6474460" cy="566822"/>
          </a:xfrm>
          <a:prstGeom prst="rect">
            <a:avLst/>
          </a:prstGeom>
        </p:spPr>
        <p:txBody>
          <a:bodyPr vert="horz" wrap="square" lIns="0" tIns="12700" rIns="0" bIns="0" rtlCol="0">
            <a:spAutoFit/>
          </a:bodyPr>
          <a:lstStyle/>
          <a:p>
            <a:pPr marL="12700">
              <a:spcBef>
                <a:spcPts val="100"/>
              </a:spcBef>
            </a:pPr>
            <a:r>
              <a:rPr lang="en-US" spc="-165" dirty="0" smtClean="0"/>
              <a:t>The Business Case for IP</a:t>
            </a:r>
            <a:endParaRPr lang="en-US" spc="-165" dirty="0"/>
          </a:p>
        </p:txBody>
      </p:sp>
      <p:sp>
        <p:nvSpPr>
          <p:cNvPr id="3" name="object 3"/>
          <p:cNvSpPr txBox="1"/>
          <p:nvPr/>
        </p:nvSpPr>
        <p:spPr>
          <a:xfrm>
            <a:off x="533400" y="1371600"/>
            <a:ext cx="8074659" cy="4549964"/>
          </a:xfrm>
          <a:prstGeom prst="rect">
            <a:avLst/>
          </a:prstGeom>
        </p:spPr>
        <p:txBody>
          <a:bodyPr vert="horz" wrap="square" lIns="0" tIns="152400" rIns="0" bIns="0" rtlCol="0">
            <a:spAutoFit/>
          </a:bodyPr>
          <a:lstStyle/>
          <a:p>
            <a:pPr marL="12700">
              <a:spcBef>
                <a:spcPts val="1200"/>
              </a:spcBef>
            </a:pPr>
            <a:r>
              <a:rPr lang="en-US" sz="2800" b="1" spc="-165" dirty="0" smtClean="0">
                <a:solidFill>
                  <a:srgbClr val="775F54"/>
                </a:solidFill>
                <a:latin typeface="+mj-lt"/>
                <a:ea typeface="+mj-ea"/>
                <a:cs typeface="Arial"/>
              </a:rPr>
              <a:t>Adoption or Adaptation of the Internet Protocol</a:t>
            </a:r>
          </a:p>
          <a:p>
            <a:pPr marL="195580" indent="-182880">
              <a:lnSpc>
                <a:spcPct val="100000"/>
              </a:lnSpc>
              <a:spcBef>
                <a:spcPts val="825"/>
              </a:spcBef>
              <a:buClr>
                <a:srgbClr val="93B6D2"/>
              </a:buClr>
              <a:buSzPct val="85416"/>
              <a:buFont typeface="Arial"/>
              <a:buChar char="•"/>
              <a:tabLst>
                <a:tab pos="195580" algn="l"/>
              </a:tabLst>
            </a:pPr>
            <a:r>
              <a:rPr sz="2400" b="1" spc="-155" dirty="0" smtClean="0">
                <a:latin typeface="Arial"/>
                <a:cs typeface="Arial"/>
              </a:rPr>
              <a:t>N</a:t>
            </a:r>
            <a:r>
              <a:rPr sz="2400" b="1" spc="-114" dirty="0" smtClean="0">
                <a:latin typeface="Arial"/>
                <a:cs typeface="Arial"/>
              </a:rPr>
              <a:t>e</a:t>
            </a:r>
            <a:r>
              <a:rPr sz="2400" b="1" spc="-45" dirty="0" smtClean="0">
                <a:latin typeface="Arial"/>
                <a:cs typeface="Arial"/>
              </a:rPr>
              <a:t>t</a:t>
            </a:r>
            <a:r>
              <a:rPr sz="2400" b="1" spc="-130" dirty="0" smtClean="0">
                <a:latin typeface="Arial"/>
                <a:cs typeface="Arial"/>
              </a:rPr>
              <a:t>w</a:t>
            </a:r>
            <a:r>
              <a:rPr sz="2400" b="1" spc="-229" dirty="0" smtClean="0">
                <a:latin typeface="Arial"/>
                <a:cs typeface="Arial"/>
              </a:rPr>
              <a:t>o</a:t>
            </a:r>
            <a:r>
              <a:rPr sz="2400" b="1" spc="-130" dirty="0" smtClean="0">
                <a:latin typeface="Arial"/>
                <a:cs typeface="Arial"/>
              </a:rPr>
              <a:t>r</a:t>
            </a:r>
            <a:r>
              <a:rPr sz="2400" b="1" spc="-190" dirty="0" smtClean="0">
                <a:latin typeface="Arial"/>
                <a:cs typeface="Arial"/>
              </a:rPr>
              <a:t>k</a:t>
            </a:r>
            <a:r>
              <a:rPr sz="2400" b="1" spc="-40" dirty="0" smtClean="0">
                <a:latin typeface="Arial"/>
                <a:cs typeface="Arial"/>
              </a:rPr>
              <a:t> </a:t>
            </a:r>
            <a:r>
              <a:rPr sz="2400" b="1" spc="-95" dirty="0">
                <a:latin typeface="Arial"/>
                <a:cs typeface="Arial"/>
              </a:rPr>
              <a:t>di</a:t>
            </a:r>
            <a:r>
              <a:rPr sz="2400" b="1" spc="-145" dirty="0">
                <a:latin typeface="Arial"/>
                <a:cs typeface="Arial"/>
              </a:rPr>
              <a:t>v</a:t>
            </a:r>
            <a:r>
              <a:rPr sz="2400" b="1" spc="-160" dirty="0">
                <a:latin typeface="Arial"/>
                <a:cs typeface="Arial"/>
              </a:rPr>
              <a:t>ersity</a:t>
            </a:r>
            <a:r>
              <a:rPr sz="2400" b="1" spc="-180" dirty="0">
                <a:latin typeface="Arial"/>
                <a:cs typeface="Arial"/>
              </a:rPr>
              <a:t>:</a:t>
            </a:r>
            <a:endParaRPr sz="2400" dirty="0">
              <a:latin typeface="Arial"/>
              <a:cs typeface="Arial"/>
            </a:endParaRPr>
          </a:p>
          <a:p>
            <a:pPr marL="469900" marR="8255" lvl="1" indent="-183515">
              <a:lnSpc>
                <a:spcPct val="100000"/>
              </a:lnSpc>
              <a:spcBef>
                <a:spcPts val="484"/>
              </a:spcBef>
              <a:buClr>
                <a:srgbClr val="93B6D2"/>
              </a:buClr>
              <a:buSzPct val="85000"/>
              <a:buChar char="•"/>
              <a:tabLst>
                <a:tab pos="470534" algn="l"/>
                <a:tab pos="1699895" algn="l"/>
                <a:tab pos="2233295" algn="l"/>
                <a:tab pos="3519804" algn="l"/>
                <a:tab pos="3883660" algn="l"/>
                <a:tab pos="4429760" algn="l"/>
                <a:tab pos="5379085" algn="l"/>
                <a:tab pos="5912485" algn="l"/>
                <a:tab pos="6548120" algn="l"/>
                <a:tab pos="7299959" algn="l"/>
                <a:tab pos="7656195" algn="l"/>
              </a:tabLst>
            </a:pPr>
            <a:r>
              <a:rPr sz="2000" dirty="0">
                <a:latin typeface="Arial"/>
                <a:cs typeface="Arial"/>
              </a:rPr>
              <a:t>One of the drawbacks of the adaptation model is a </a:t>
            </a:r>
            <a:r>
              <a:rPr sz="2000" dirty="0" smtClean="0">
                <a:latin typeface="Arial"/>
                <a:cs typeface="Arial"/>
              </a:rPr>
              <a:t>general</a:t>
            </a:r>
            <a:r>
              <a:rPr lang="en-US" sz="2000" dirty="0" smtClean="0">
                <a:latin typeface="Arial"/>
                <a:cs typeface="Arial"/>
              </a:rPr>
              <a:t> </a:t>
            </a:r>
            <a:r>
              <a:rPr sz="2000" dirty="0" smtClean="0">
                <a:latin typeface="Arial"/>
                <a:cs typeface="Arial"/>
              </a:rPr>
              <a:t>dependency</a:t>
            </a:r>
            <a:r>
              <a:rPr lang="en-US" sz="2000" dirty="0" smtClean="0">
                <a:latin typeface="Arial"/>
                <a:cs typeface="Arial"/>
              </a:rPr>
              <a:t> </a:t>
            </a:r>
            <a:r>
              <a:rPr sz="2000" dirty="0" smtClean="0">
                <a:latin typeface="Arial"/>
                <a:cs typeface="Arial"/>
              </a:rPr>
              <a:t>on </a:t>
            </a:r>
            <a:r>
              <a:rPr sz="2000" dirty="0">
                <a:latin typeface="Arial"/>
                <a:cs typeface="Arial"/>
              </a:rPr>
              <a:t>single PHY and MAC layers.</a:t>
            </a:r>
          </a:p>
          <a:p>
            <a:pPr marL="744220" lvl="2" indent="-183515">
              <a:lnSpc>
                <a:spcPct val="100000"/>
              </a:lnSpc>
              <a:spcBef>
                <a:spcPts val="450"/>
              </a:spcBef>
              <a:buClr>
                <a:srgbClr val="93B6D2"/>
              </a:buClr>
              <a:buSzPct val="88888"/>
              <a:buChar char="•"/>
              <a:tabLst>
                <a:tab pos="744855" algn="l"/>
              </a:tabLst>
            </a:pPr>
            <a:r>
              <a:rPr sz="1800" spc="-145" dirty="0">
                <a:latin typeface="Arial"/>
                <a:cs typeface="Arial"/>
              </a:rPr>
              <a:t>For</a:t>
            </a:r>
            <a:r>
              <a:rPr sz="1800" spc="-5" dirty="0">
                <a:latin typeface="Arial"/>
                <a:cs typeface="Arial"/>
              </a:rPr>
              <a:t> </a:t>
            </a:r>
            <a:r>
              <a:rPr sz="1800" spc="-95" dirty="0">
                <a:latin typeface="Arial"/>
                <a:cs typeface="Arial"/>
              </a:rPr>
              <a:t>example,</a:t>
            </a:r>
            <a:r>
              <a:rPr sz="1800" spc="-15" dirty="0">
                <a:latin typeface="Arial"/>
                <a:cs typeface="Arial"/>
              </a:rPr>
              <a:t> </a:t>
            </a:r>
            <a:r>
              <a:rPr sz="1800" spc="-120" dirty="0">
                <a:latin typeface="Arial"/>
                <a:cs typeface="Arial"/>
              </a:rPr>
              <a:t>ZigBee</a:t>
            </a:r>
            <a:r>
              <a:rPr sz="1800" spc="15" dirty="0">
                <a:latin typeface="Arial"/>
                <a:cs typeface="Arial"/>
              </a:rPr>
              <a:t> </a:t>
            </a:r>
            <a:r>
              <a:rPr sz="1800" spc="-125" dirty="0">
                <a:latin typeface="Arial"/>
                <a:cs typeface="Arial"/>
              </a:rPr>
              <a:t>devices</a:t>
            </a:r>
            <a:r>
              <a:rPr sz="1800" spc="-10" dirty="0">
                <a:latin typeface="Arial"/>
                <a:cs typeface="Arial"/>
              </a:rPr>
              <a:t> </a:t>
            </a:r>
            <a:r>
              <a:rPr sz="1800" spc="-200" dirty="0">
                <a:latin typeface="Arial"/>
                <a:cs typeface="Arial"/>
              </a:rPr>
              <a:t>must</a:t>
            </a:r>
            <a:r>
              <a:rPr sz="1800" spc="5" dirty="0">
                <a:latin typeface="Arial"/>
                <a:cs typeface="Arial"/>
              </a:rPr>
              <a:t> </a:t>
            </a:r>
            <a:r>
              <a:rPr sz="1800" spc="-80" dirty="0">
                <a:latin typeface="Arial"/>
                <a:cs typeface="Arial"/>
              </a:rPr>
              <a:t>only</a:t>
            </a:r>
            <a:r>
              <a:rPr sz="1800" spc="-5" dirty="0">
                <a:latin typeface="Arial"/>
                <a:cs typeface="Arial"/>
              </a:rPr>
              <a:t> </a:t>
            </a:r>
            <a:r>
              <a:rPr sz="1800" spc="-55" dirty="0">
                <a:latin typeface="Arial"/>
                <a:cs typeface="Arial"/>
              </a:rPr>
              <a:t>be</a:t>
            </a:r>
            <a:r>
              <a:rPr sz="1800" spc="-5" dirty="0">
                <a:latin typeface="Arial"/>
                <a:cs typeface="Arial"/>
              </a:rPr>
              <a:t> </a:t>
            </a:r>
            <a:r>
              <a:rPr sz="1800" spc="-55" dirty="0">
                <a:latin typeface="Arial"/>
                <a:cs typeface="Arial"/>
              </a:rPr>
              <a:t>deployed</a:t>
            </a:r>
            <a:r>
              <a:rPr sz="1800" spc="-15" dirty="0">
                <a:latin typeface="Arial"/>
                <a:cs typeface="Arial"/>
              </a:rPr>
              <a:t> </a:t>
            </a:r>
            <a:r>
              <a:rPr sz="1800" spc="-110" dirty="0">
                <a:latin typeface="Arial"/>
                <a:cs typeface="Arial"/>
              </a:rPr>
              <a:t>in</a:t>
            </a:r>
            <a:r>
              <a:rPr sz="1800" spc="10" dirty="0">
                <a:latin typeface="Arial"/>
                <a:cs typeface="Arial"/>
              </a:rPr>
              <a:t> </a:t>
            </a:r>
            <a:r>
              <a:rPr sz="1800" spc="-120" dirty="0">
                <a:latin typeface="Arial"/>
                <a:cs typeface="Arial"/>
              </a:rPr>
              <a:t>ZigBee</a:t>
            </a:r>
            <a:r>
              <a:rPr sz="1800" dirty="0">
                <a:latin typeface="Arial"/>
                <a:cs typeface="Arial"/>
              </a:rPr>
              <a:t> </a:t>
            </a:r>
            <a:r>
              <a:rPr sz="1800" spc="-95" dirty="0">
                <a:latin typeface="Arial"/>
                <a:cs typeface="Arial"/>
              </a:rPr>
              <a:t>network</a:t>
            </a:r>
            <a:r>
              <a:rPr sz="1800" spc="-5" dirty="0">
                <a:latin typeface="Arial"/>
                <a:cs typeface="Arial"/>
              </a:rPr>
              <a:t> </a:t>
            </a:r>
            <a:r>
              <a:rPr sz="1800" spc="-125" dirty="0">
                <a:latin typeface="Arial"/>
                <a:cs typeface="Arial"/>
              </a:rPr>
              <a:t>islands.</a:t>
            </a:r>
            <a:endParaRPr sz="1800" dirty="0">
              <a:latin typeface="Arial"/>
              <a:cs typeface="Arial"/>
            </a:endParaRPr>
          </a:p>
          <a:p>
            <a:pPr marL="469900" marR="8255" lvl="1" indent="-183515">
              <a:spcBef>
                <a:spcPts val="484"/>
              </a:spcBef>
              <a:buClr>
                <a:srgbClr val="93B6D2"/>
              </a:buClr>
              <a:buSzPct val="85000"/>
              <a:buChar char="•"/>
              <a:tabLst>
                <a:tab pos="470534" algn="l"/>
                <a:tab pos="1699895" algn="l"/>
                <a:tab pos="2233295" algn="l"/>
                <a:tab pos="3519804" algn="l"/>
                <a:tab pos="3883660" algn="l"/>
                <a:tab pos="4429760" algn="l"/>
                <a:tab pos="5379085" algn="l"/>
                <a:tab pos="5912485" algn="l"/>
                <a:tab pos="6548120" algn="l"/>
                <a:tab pos="7299959" algn="l"/>
                <a:tab pos="7656195" algn="l"/>
              </a:tabLst>
            </a:pPr>
            <a:r>
              <a:rPr sz="2000" dirty="0">
                <a:latin typeface="Arial"/>
                <a:cs typeface="Arial"/>
              </a:rPr>
              <a:t>Therefore, a deployment must consider which applications have to run </a:t>
            </a:r>
            <a:r>
              <a:rPr sz="2000" dirty="0" smtClean="0">
                <a:latin typeface="Arial"/>
                <a:cs typeface="Arial"/>
              </a:rPr>
              <a:t>on</a:t>
            </a:r>
            <a:r>
              <a:rPr lang="en-US" sz="2000" dirty="0" smtClean="0">
                <a:latin typeface="Arial"/>
                <a:cs typeface="Arial"/>
              </a:rPr>
              <a:t> </a:t>
            </a:r>
            <a:r>
              <a:rPr sz="2000" dirty="0" smtClean="0">
                <a:latin typeface="Arial"/>
                <a:cs typeface="Arial"/>
              </a:rPr>
              <a:t>the </a:t>
            </a:r>
            <a:r>
              <a:rPr sz="2000" dirty="0">
                <a:latin typeface="Arial"/>
                <a:cs typeface="Arial"/>
              </a:rPr>
              <a:t>gateway connecting these islands and the rest of the world.</a:t>
            </a:r>
          </a:p>
          <a:p>
            <a:pPr marL="469900" marR="8255" lvl="1" indent="-183515">
              <a:lnSpc>
                <a:spcPct val="100000"/>
              </a:lnSpc>
              <a:spcBef>
                <a:spcPts val="484"/>
              </a:spcBef>
              <a:buClr>
                <a:srgbClr val="93B6D2"/>
              </a:buClr>
              <a:buSzPct val="85000"/>
              <a:buChar char="•"/>
              <a:tabLst>
                <a:tab pos="470534" algn="l"/>
                <a:tab pos="1699895" algn="l"/>
                <a:tab pos="2233295" algn="l"/>
                <a:tab pos="3519804" algn="l"/>
                <a:tab pos="3883660" algn="l"/>
                <a:tab pos="4429760" algn="l"/>
                <a:tab pos="5379085" algn="l"/>
                <a:tab pos="5912485" algn="l"/>
                <a:tab pos="6548120" algn="l"/>
                <a:tab pos="7299959" algn="l"/>
                <a:tab pos="7656195" algn="l"/>
              </a:tabLst>
            </a:pPr>
            <a:r>
              <a:rPr sz="2000" dirty="0">
                <a:latin typeface="Arial"/>
                <a:cs typeface="Arial"/>
              </a:rPr>
              <a:t>Integration	and	</a:t>
            </a:r>
            <a:r>
              <a:rPr sz="2000" dirty="0" smtClean="0">
                <a:latin typeface="Arial"/>
                <a:cs typeface="Arial"/>
              </a:rPr>
              <a:t>coexistence</a:t>
            </a:r>
            <a:r>
              <a:rPr lang="en-US" sz="2000" dirty="0" smtClean="0">
                <a:latin typeface="Arial"/>
                <a:cs typeface="Arial"/>
              </a:rPr>
              <a:t> </a:t>
            </a:r>
            <a:r>
              <a:rPr sz="2000" dirty="0" smtClean="0">
                <a:latin typeface="Arial"/>
                <a:cs typeface="Arial"/>
              </a:rPr>
              <a:t>of</a:t>
            </a:r>
            <a:r>
              <a:rPr lang="en-US" sz="2000" dirty="0" smtClean="0">
                <a:latin typeface="Arial"/>
                <a:cs typeface="Arial"/>
              </a:rPr>
              <a:t> </a:t>
            </a:r>
            <a:r>
              <a:rPr sz="2000" dirty="0" smtClean="0">
                <a:latin typeface="Arial"/>
                <a:cs typeface="Arial"/>
              </a:rPr>
              <a:t>new</a:t>
            </a:r>
            <a:r>
              <a:rPr sz="2000" dirty="0">
                <a:latin typeface="Arial"/>
                <a:cs typeface="Arial"/>
              </a:rPr>
              <a:t>	physical	and	MAC	</a:t>
            </a:r>
            <a:r>
              <a:rPr sz="2000" dirty="0" smtClean="0">
                <a:latin typeface="Arial"/>
                <a:cs typeface="Arial"/>
              </a:rPr>
              <a:t>layers</a:t>
            </a:r>
            <a:r>
              <a:rPr lang="en-US" sz="2000" dirty="0" smtClean="0">
                <a:latin typeface="Arial"/>
                <a:cs typeface="Arial"/>
              </a:rPr>
              <a:t> </a:t>
            </a:r>
            <a:r>
              <a:rPr sz="2000" dirty="0" smtClean="0">
                <a:latin typeface="Arial"/>
                <a:cs typeface="Arial"/>
              </a:rPr>
              <a:t>or</a:t>
            </a:r>
            <a:r>
              <a:rPr lang="en-US" sz="2000" dirty="0" smtClean="0">
                <a:latin typeface="Arial"/>
                <a:cs typeface="Arial"/>
              </a:rPr>
              <a:t> </a:t>
            </a:r>
            <a:r>
              <a:rPr sz="2000" dirty="0" smtClean="0">
                <a:latin typeface="Arial"/>
                <a:cs typeface="Arial"/>
              </a:rPr>
              <a:t>new  </a:t>
            </a:r>
            <a:r>
              <a:rPr sz="2000" dirty="0">
                <a:latin typeface="Arial"/>
                <a:cs typeface="Arial"/>
              </a:rPr>
              <a:t>applications impact how deployment and operations have to be planned.</a:t>
            </a:r>
          </a:p>
          <a:p>
            <a:pPr marL="469900" lvl="1" indent="-184150">
              <a:lnSpc>
                <a:spcPct val="100000"/>
              </a:lnSpc>
              <a:spcBef>
                <a:spcPts val="480"/>
              </a:spcBef>
              <a:buClr>
                <a:srgbClr val="93B6D2"/>
              </a:buClr>
              <a:buSzPct val="85000"/>
              <a:buChar char="•"/>
              <a:tabLst>
                <a:tab pos="470534" algn="l"/>
              </a:tabLst>
            </a:pPr>
            <a:r>
              <a:rPr sz="2000" dirty="0">
                <a:latin typeface="Arial"/>
                <a:cs typeface="Arial"/>
              </a:rPr>
              <a:t>This is not a relevant consideration for the adoption model.</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22</a:t>
            </a:r>
            <a:endParaRPr sz="1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6169660" cy="689291"/>
          </a:xfrm>
          <a:prstGeom prst="rect">
            <a:avLst/>
          </a:prstGeom>
        </p:spPr>
        <p:txBody>
          <a:bodyPr vert="horz" wrap="square" lIns="0" tIns="12065" rIns="0" bIns="0" rtlCol="0">
            <a:spAutoFit/>
          </a:bodyPr>
          <a:lstStyle/>
          <a:p>
            <a:pPr marL="12700">
              <a:lnSpc>
                <a:spcPct val="100000"/>
              </a:lnSpc>
              <a:spcBef>
                <a:spcPts val="95"/>
              </a:spcBef>
            </a:pPr>
            <a:r>
              <a:rPr sz="4400" spc="-240" dirty="0">
                <a:latin typeface="+mj-lt"/>
              </a:rPr>
              <a:t>The Need for Optimization</a:t>
            </a:r>
          </a:p>
        </p:txBody>
      </p:sp>
      <p:sp>
        <p:nvSpPr>
          <p:cNvPr id="3" name="object 3"/>
          <p:cNvSpPr txBox="1">
            <a:spLocks noGrp="1"/>
          </p:cNvSpPr>
          <p:nvPr>
            <p:ph type="body" idx="1"/>
          </p:nvPr>
        </p:nvSpPr>
        <p:spPr>
          <a:xfrm>
            <a:off x="535940" y="1543177"/>
            <a:ext cx="8074025" cy="4057392"/>
          </a:xfrm>
          <a:prstGeom prst="rect">
            <a:avLst/>
          </a:prstGeom>
        </p:spPr>
        <p:txBody>
          <a:bodyPr vert="horz" wrap="square" lIns="0" tIns="86232" rIns="0" bIns="0" rtlCol="0">
            <a:spAutoFit/>
          </a:bodyPr>
          <a:lstStyle/>
          <a:p>
            <a:pPr marL="194945" marR="6985" indent="-182880" algn="just">
              <a:lnSpc>
                <a:spcPct val="100000"/>
              </a:lnSpc>
              <a:spcBef>
                <a:spcPts val="100"/>
              </a:spcBef>
              <a:buClr>
                <a:srgbClr val="93B6D2"/>
              </a:buClr>
              <a:buSzPct val="85416"/>
              <a:buChar char="•"/>
              <a:tabLst>
                <a:tab pos="195580" algn="l"/>
              </a:tabLst>
            </a:pPr>
            <a:r>
              <a:rPr spc="-125" dirty="0" smtClean="0">
                <a:latin typeface="+mj-lt"/>
              </a:rPr>
              <a:t>Internet of </a:t>
            </a:r>
            <a:r>
              <a:rPr spc="-125" dirty="0">
                <a:latin typeface="+mj-lt"/>
              </a:rPr>
              <a:t>Things will largely be built on the Internet Protocol  suite</a:t>
            </a:r>
          </a:p>
          <a:p>
            <a:pPr marL="194945" marR="6985" indent="-182880" algn="just">
              <a:lnSpc>
                <a:spcPct val="100000"/>
              </a:lnSpc>
              <a:spcBef>
                <a:spcPts val="580"/>
              </a:spcBef>
              <a:buClr>
                <a:srgbClr val="93B6D2"/>
              </a:buClr>
              <a:buSzPct val="85416"/>
              <a:buChar char="•"/>
              <a:tabLst>
                <a:tab pos="195580" algn="l"/>
              </a:tabLst>
            </a:pPr>
            <a:r>
              <a:rPr spc="-125" dirty="0">
                <a:latin typeface="+mj-lt"/>
              </a:rPr>
              <a:t>In coping with the integration of non-IP devices, may need to  deal with the limits at the device and network levels that IoT  often imposes.</a:t>
            </a:r>
          </a:p>
          <a:p>
            <a:pPr marL="194945" marR="7620" indent="-182880" algn="just">
              <a:lnSpc>
                <a:spcPct val="100000"/>
              </a:lnSpc>
              <a:spcBef>
                <a:spcPts val="575"/>
              </a:spcBef>
              <a:buClr>
                <a:srgbClr val="93B6D2"/>
              </a:buClr>
              <a:buSzPct val="85416"/>
              <a:buChar char="•"/>
              <a:tabLst>
                <a:tab pos="195580" algn="l"/>
              </a:tabLst>
            </a:pPr>
            <a:r>
              <a:rPr spc="-125" dirty="0">
                <a:latin typeface="+mj-lt"/>
              </a:rPr>
              <a:t>Therefore, </a:t>
            </a:r>
            <a:r>
              <a:rPr spc="-125" dirty="0" smtClean="0">
                <a:latin typeface="+mj-lt"/>
              </a:rPr>
              <a:t>optimizations </a:t>
            </a:r>
            <a:r>
              <a:rPr spc="-125" dirty="0">
                <a:latin typeface="+mj-lt"/>
              </a:rPr>
              <a:t>are needed at various layers of the IP  stack to handle the restrictions that are present in IoT networks.</a:t>
            </a:r>
          </a:p>
          <a:p>
            <a:pPr marL="194945" marR="5080" indent="-182880" algn="just">
              <a:lnSpc>
                <a:spcPct val="100000"/>
              </a:lnSpc>
              <a:spcBef>
                <a:spcPts val="575"/>
              </a:spcBef>
              <a:buClr>
                <a:srgbClr val="93B6D2"/>
              </a:buClr>
              <a:buSzPct val="85416"/>
              <a:buChar char="•"/>
              <a:tabLst>
                <a:tab pos="195580" algn="l"/>
              </a:tabLst>
            </a:pPr>
            <a:r>
              <a:rPr spc="-125" dirty="0">
                <a:latin typeface="+mj-lt"/>
              </a:rPr>
              <a:t>The following concepts take a detailed look at why optimization  is necessary for IP.</a:t>
            </a:r>
          </a:p>
          <a:p>
            <a:pPr marL="652145" lvl="2" indent="-182880" algn="just">
              <a:spcBef>
                <a:spcPts val="575"/>
              </a:spcBef>
              <a:buClr>
                <a:srgbClr val="93B6D2"/>
              </a:buClr>
              <a:buSzPct val="85416"/>
              <a:buChar char="•"/>
              <a:tabLst>
                <a:tab pos="195580" algn="l"/>
              </a:tabLst>
            </a:pPr>
            <a:r>
              <a:rPr sz="2000" spc="-125" dirty="0">
                <a:solidFill>
                  <a:schemeClr val="tx1"/>
                </a:solidFill>
                <a:latin typeface="+mj-lt"/>
                <a:cs typeface="Arial"/>
              </a:rPr>
              <a:t>Constrained Nodes</a:t>
            </a:r>
          </a:p>
          <a:p>
            <a:pPr marL="652145" lvl="2" indent="-182880" algn="just">
              <a:spcBef>
                <a:spcPts val="575"/>
              </a:spcBef>
              <a:buClr>
                <a:srgbClr val="93B6D2"/>
              </a:buClr>
              <a:buSzPct val="85416"/>
              <a:buChar char="•"/>
              <a:tabLst>
                <a:tab pos="195580" algn="l"/>
              </a:tabLst>
            </a:pPr>
            <a:r>
              <a:rPr sz="2000" spc="-125" dirty="0">
                <a:solidFill>
                  <a:schemeClr val="tx1"/>
                </a:solidFill>
                <a:latin typeface="+mj-lt"/>
                <a:cs typeface="Arial"/>
              </a:rPr>
              <a:t>Constrained Networks</a:t>
            </a:r>
          </a:p>
          <a:p>
            <a:pPr marL="652145" lvl="2" indent="-182880" algn="just">
              <a:spcBef>
                <a:spcPts val="575"/>
              </a:spcBef>
              <a:buClr>
                <a:srgbClr val="93B6D2"/>
              </a:buClr>
              <a:buSzPct val="85416"/>
              <a:buChar char="•"/>
              <a:tabLst>
                <a:tab pos="195580" algn="l"/>
              </a:tabLst>
            </a:pPr>
            <a:r>
              <a:rPr sz="2000" spc="-125" dirty="0">
                <a:solidFill>
                  <a:schemeClr val="tx1"/>
                </a:solidFill>
                <a:latin typeface="+mj-lt"/>
                <a:cs typeface="Arial"/>
              </a:rPr>
              <a:t>IP Versions</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23</a:t>
            </a:r>
            <a:endParaRPr sz="1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457200"/>
            <a:ext cx="8991600" cy="628377"/>
          </a:xfrm>
          <a:prstGeom prst="rect">
            <a:avLst/>
          </a:prstGeom>
        </p:spPr>
        <p:txBody>
          <a:bodyPr vert="horz" wrap="square" lIns="0" tIns="12700" rIns="0" bIns="0" rtlCol="0">
            <a:spAutoFit/>
          </a:bodyPr>
          <a:lstStyle/>
          <a:p>
            <a:pPr marL="12700" marR="5080">
              <a:spcBef>
                <a:spcPts val="95"/>
              </a:spcBef>
            </a:pPr>
            <a:r>
              <a:rPr sz="4000" spc="-240" dirty="0">
                <a:latin typeface="+mj-lt"/>
              </a:rPr>
              <a:t>The Need for </a:t>
            </a:r>
            <a:r>
              <a:rPr sz="4000" spc="-240" dirty="0" smtClean="0">
                <a:latin typeface="+mj-lt"/>
              </a:rPr>
              <a:t>Optimization</a:t>
            </a:r>
            <a:r>
              <a:rPr lang="en-US" sz="4000" spc="-240" dirty="0" smtClean="0">
                <a:latin typeface="+mj-lt"/>
              </a:rPr>
              <a:t>: </a:t>
            </a:r>
            <a:r>
              <a:rPr sz="4000" spc="-240" dirty="0" smtClean="0">
                <a:latin typeface="+mj-lt"/>
              </a:rPr>
              <a:t>Constrained </a:t>
            </a:r>
            <a:r>
              <a:rPr sz="4000" spc="-240" dirty="0">
                <a:latin typeface="+mj-lt"/>
              </a:rPr>
              <a:t>Nodes</a:t>
            </a:r>
          </a:p>
        </p:txBody>
      </p:sp>
      <p:sp>
        <p:nvSpPr>
          <p:cNvPr id="3" name="object 3"/>
          <p:cNvSpPr txBox="1"/>
          <p:nvPr/>
        </p:nvSpPr>
        <p:spPr>
          <a:xfrm>
            <a:off x="535940" y="1143000"/>
            <a:ext cx="8073390" cy="4866717"/>
          </a:xfrm>
          <a:prstGeom prst="rect">
            <a:avLst/>
          </a:prstGeom>
        </p:spPr>
        <p:txBody>
          <a:bodyPr vert="horz" wrap="square" lIns="0" tIns="49530" rIns="0" bIns="0" rtlCol="0">
            <a:spAutoFit/>
          </a:bodyPr>
          <a:lstStyle/>
          <a:p>
            <a:pPr marL="195580" indent="-182880" algn="just">
              <a:lnSpc>
                <a:spcPct val="100000"/>
              </a:lnSpc>
              <a:spcBef>
                <a:spcPts val="390"/>
              </a:spcBef>
              <a:buClr>
                <a:srgbClr val="93B6D2"/>
              </a:buClr>
              <a:buSzPct val="85416"/>
              <a:buChar char="•"/>
              <a:tabLst>
                <a:tab pos="195580" algn="l"/>
              </a:tabLst>
            </a:pPr>
            <a:r>
              <a:rPr sz="2400" spc="-145" dirty="0">
                <a:latin typeface="+mj-lt"/>
                <a:cs typeface="Arial"/>
              </a:rPr>
              <a:t>IoT having different classes of devices coexist.</a:t>
            </a:r>
          </a:p>
          <a:p>
            <a:pPr marL="194945" marR="6985" indent="-182880" algn="just">
              <a:lnSpc>
                <a:spcPts val="2590"/>
              </a:lnSpc>
              <a:spcBef>
                <a:spcPts val="620"/>
              </a:spcBef>
              <a:buClr>
                <a:srgbClr val="93B6D2"/>
              </a:buClr>
              <a:buSzPct val="85416"/>
              <a:buChar char="•"/>
              <a:tabLst>
                <a:tab pos="195580" algn="l"/>
              </a:tabLst>
            </a:pPr>
            <a:r>
              <a:rPr sz="2400" spc="-145" dirty="0">
                <a:latin typeface="+mj-lt"/>
                <a:cs typeface="Arial"/>
              </a:rPr>
              <a:t>Depending on its functions in a network, a “thing” architecture  may or may not offer similar characteristics compared to a  generic PC or server in an IT environment.</a:t>
            </a:r>
            <a:endParaRPr sz="2400" dirty="0">
              <a:latin typeface="+mj-lt"/>
              <a:cs typeface="Arial"/>
            </a:endParaRPr>
          </a:p>
          <a:p>
            <a:pPr marL="194945" marR="5080" indent="-182880" algn="just">
              <a:lnSpc>
                <a:spcPts val="2590"/>
              </a:lnSpc>
              <a:spcBef>
                <a:spcPts val="580"/>
              </a:spcBef>
              <a:buClr>
                <a:srgbClr val="93B6D2"/>
              </a:buClr>
              <a:buSzPct val="85416"/>
              <a:buChar char="•"/>
              <a:tabLst>
                <a:tab pos="195580" algn="l"/>
              </a:tabLst>
            </a:pPr>
            <a:r>
              <a:rPr sz="2400" spc="-145" dirty="0">
                <a:latin typeface="+mj-lt"/>
                <a:cs typeface="Arial"/>
              </a:rPr>
              <a:t>Another limit is that this network protocol stack on an IoT node  may be required to communicate through an unreliable path</a:t>
            </a:r>
            <a:r>
              <a:rPr sz="2400" spc="-95" dirty="0">
                <a:latin typeface="Arial"/>
                <a:cs typeface="Arial"/>
              </a:rPr>
              <a:t>.</a:t>
            </a:r>
            <a:endParaRPr sz="2400" dirty="0">
              <a:latin typeface="Arial"/>
              <a:cs typeface="Arial"/>
            </a:endParaRPr>
          </a:p>
          <a:p>
            <a:pPr marL="469900" marR="6985" lvl="1" indent="-183515" algn="just">
              <a:lnSpc>
                <a:spcPts val="2160"/>
              </a:lnSpc>
              <a:spcBef>
                <a:spcPts val="495"/>
              </a:spcBef>
              <a:buClr>
                <a:srgbClr val="93B6D2"/>
              </a:buClr>
              <a:buSzPct val="85000"/>
              <a:buChar char="•"/>
              <a:tabLst>
                <a:tab pos="470534" algn="l"/>
              </a:tabLst>
            </a:pPr>
            <a:r>
              <a:rPr sz="2000" spc="-40" dirty="0">
                <a:latin typeface="+mj-lt"/>
                <a:cs typeface="Arial"/>
              </a:rPr>
              <a:t>Even if a full IP stack is available on the node, this causes problems such as  limited or unpredictable throughput and low convergence when a topology  change occurs.</a:t>
            </a:r>
          </a:p>
          <a:p>
            <a:pPr marL="195580" indent="-182880" algn="just">
              <a:lnSpc>
                <a:spcPct val="100000"/>
              </a:lnSpc>
              <a:spcBef>
                <a:spcPts val="240"/>
              </a:spcBef>
              <a:buClr>
                <a:srgbClr val="93B6D2"/>
              </a:buClr>
              <a:buSzPct val="85416"/>
              <a:buChar char="•"/>
              <a:tabLst>
                <a:tab pos="195580" algn="l"/>
              </a:tabLst>
            </a:pPr>
            <a:r>
              <a:rPr sz="2400" spc="-145" dirty="0">
                <a:latin typeface="+mj-lt"/>
                <a:cs typeface="Arial"/>
              </a:rPr>
              <a:t>Power consumption is a key characteristic of constrained nodes.</a:t>
            </a:r>
          </a:p>
          <a:p>
            <a:pPr marL="469900" marR="6985" lvl="1" indent="-183515" algn="just">
              <a:lnSpc>
                <a:spcPts val="2160"/>
              </a:lnSpc>
              <a:spcBef>
                <a:spcPts val="495"/>
              </a:spcBef>
              <a:buClr>
                <a:srgbClr val="93B6D2"/>
              </a:buClr>
              <a:buSzPct val="85000"/>
              <a:buChar char="•"/>
              <a:tabLst>
                <a:tab pos="470534" algn="l"/>
              </a:tabLst>
            </a:pPr>
            <a:r>
              <a:rPr sz="2000" spc="-40" dirty="0">
                <a:latin typeface="+mj-lt"/>
                <a:cs typeface="Arial"/>
              </a:rPr>
              <a:t>Battery Enabled with life span of Months to 10 </a:t>
            </a:r>
            <a:r>
              <a:rPr sz="2000" spc="-40" dirty="0" smtClean="0">
                <a:latin typeface="+mj-lt"/>
                <a:cs typeface="Arial"/>
              </a:rPr>
              <a:t>yea</a:t>
            </a:r>
            <a:r>
              <a:rPr lang="en-US" sz="2000" spc="-40" dirty="0" smtClean="0">
                <a:latin typeface="+mj-lt"/>
                <a:cs typeface="Arial"/>
              </a:rPr>
              <a:t>r</a:t>
            </a:r>
            <a:r>
              <a:rPr sz="2000" spc="-40" dirty="0" smtClean="0">
                <a:latin typeface="+mj-lt"/>
                <a:cs typeface="Arial"/>
              </a:rPr>
              <a:t>s</a:t>
            </a:r>
            <a:r>
              <a:rPr lang="en-US" sz="2000" spc="-40" dirty="0" smtClean="0">
                <a:latin typeface="+mj-lt"/>
                <a:cs typeface="Arial"/>
              </a:rPr>
              <a:t> </a:t>
            </a:r>
          </a:p>
          <a:p>
            <a:pPr marL="469900" marR="6985" lvl="1" indent="-183515" algn="just">
              <a:lnSpc>
                <a:spcPts val="2160"/>
              </a:lnSpc>
              <a:spcBef>
                <a:spcPts val="495"/>
              </a:spcBef>
              <a:buClr>
                <a:srgbClr val="93B6D2"/>
              </a:buClr>
              <a:buSzPct val="85000"/>
              <a:buChar char="•"/>
              <a:tabLst>
                <a:tab pos="470534" algn="l"/>
              </a:tabLst>
            </a:pPr>
            <a:r>
              <a:rPr lang="en-US" sz="2000" spc="-40" dirty="0" smtClean="0">
                <a:latin typeface="+mj-lt"/>
                <a:cs typeface="Arial"/>
              </a:rPr>
              <a:t>B</a:t>
            </a:r>
            <a:r>
              <a:rPr sz="2000" spc="-40" dirty="0" smtClean="0">
                <a:latin typeface="+mj-lt"/>
                <a:cs typeface="Arial"/>
              </a:rPr>
              <a:t>attery-powered </a:t>
            </a:r>
            <a:r>
              <a:rPr sz="2000" spc="-40" dirty="0">
                <a:latin typeface="+mj-lt"/>
                <a:cs typeface="Arial"/>
              </a:rPr>
              <a:t>nodes impact communication intervals.</a:t>
            </a:r>
          </a:p>
          <a:p>
            <a:pPr marL="469900" marR="6985" lvl="1" indent="-183515" algn="just">
              <a:lnSpc>
                <a:spcPts val="2160"/>
              </a:lnSpc>
              <a:spcBef>
                <a:spcPts val="495"/>
              </a:spcBef>
              <a:buClr>
                <a:srgbClr val="93B6D2"/>
              </a:buClr>
              <a:buSzPct val="85000"/>
              <a:buChar char="•"/>
              <a:tabLst>
                <a:tab pos="470534" algn="l"/>
              </a:tabLst>
            </a:pPr>
            <a:r>
              <a:rPr sz="2000" spc="-40" dirty="0">
                <a:latin typeface="+mj-lt"/>
                <a:cs typeface="Arial"/>
              </a:rPr>
              <a:t>The Node one that is “always on” instead another option is “always off</a:t>
            </a:r>
            <a:r>
              <a:rPr sz="2000" spc="-40" dirty="0" smtClean="0">
                <a:latin typeface="+mj-lt"/>
                <a:cs typeface="Arial"/>
              </a:rPr>
              <a:t>,”</a:t>
            </a:r>
            <a:r>
              <a:rPr lang="en-US" sz="2000" spc="-40" dirty="0" smtClean="0">
                <a:latin typeface="+mj-lt"/>
                <a:cs typeface="Arial"/>
              </a:rPr>
              <a:t> </a:t>
            </a:r>
            <a:r>
              <a:rPr sz="2000" spc="-40" dirty="0" smtClean="0">
                <a:latin typeface="+mj-lt"/>
                <a:cs typeface="Arial"/>
              </a:rPr>
              <a:t>which </a:t>
            </a:r>
            <a:r>
              <a:rPr sz="2000" spc="-40" dirty="0">
                <a:latin typeface="+mj-lt"/>
                <a:cs typeface="Arial"/>
              </a:rPr>
              <a:t>means communications are enabled only when needed to send data</a:t>
            </a:r>
            <a:r>
              <a:rPr sz="2000" spc="-35" dirty="0">
                <a:latin typeface="Arial"/>
                <a:cs typeface="Arial"/>
              </a:rPr>
              <a:t>.</a:t>
            </a:r>
            <a:endParaRPr sz="2000" dirty="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24</a:t>
            </a:r>
            <a:endParaRPr sz="1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57200"/>
            <a:ext cx="8608060" cy="628377"/>
          </a:xfrm>
          <a:prstGeom prst="rect">
            <a:avLst/>
          </a:prstGeom>
        </p:spPr>
        <p:txBody>
          <a:bodyPr vert="horz" wrap="square" lIns="0" tIns="12700" rIns="0" bIns="0" rtlCol="0">
            <a:spAutoFit/>
          </a:bodyPr>
          <a:lstStyle/>
          <a:p>
            <a:pPr marL="12700" marR="5080">
              <a:lnSpc>
                <a:spcPct val="100000"/>
              </a:lnSpc>
              <a:spcBef>
                <a:spcPts val="95"/>
              </a:spcBef>
            </a:pPr>
            <a:r>
              <a:rPr sz="4000" spc="-240" dirty="0"/>
              <a:t>The</a:t>
            </a:r>
            <a:r>
              <a:rPr sz="4000" spc="-240" dirty="0">
                <a:latin typeface="+mj-lt"/>
              </a:rPr>
              <a:t> Need for </a:t>
            </a:r>
            <a:r>
              <a:rPr sz="4000" spc="-240" dirty="0" smtClean="0">
                <a:latin typeface="+mj-lt"/>
              </a:rPr>
              <a:t>Optimization</a:t>
            </a:r>
            <a:r>
              <a:rPr lang="en-US" sz="4000" spc="-240" dirty="0" smtClean="0">
                <a:latin typeface="+mj-lt"/>
              </a:rPr>
              <a:t> </a:t>
            </a:r>
            <a:r>
              <a:rPr sz="4000" spc="-240" dirty="0" smtClean="0">
                <a:latin typeface="+mj-lt"/>
              </a:rPr>
              <a:t>Constrained </a:t>
            </a:r>
            <a:r>
              <a:rPr sz="4000" spc="-240" dirty="0">
                <a:latin typeface="+mj-lt"/>
              </a:rPr>
              <a:t>Nodes</a:t>
            </a:r>
          </a:p>
        </p:txBody>
      </p:sp>
      <p:sp>
        <p:nvSpPr>
          <p:cNvPr id="3" name="object 3"/>
          <p:cNvSpPr txBox="1">
            <a:spLocks noGrp="1"/>
          </p:cNvSpPr>
          <p:nvPr>
            <p:ph type="body" idx="1"/>
          </p:nvPr>
        </p:nvSpPr>
        <p:spPr>
          <a:xfrm>
            <a:off x="535940" y="1543177"/>
            <a:ext cx="8074025" cy="3997889"/>
          </a:xfrm>
          <a:prstGeom prst="rect">
            <a:avLst/>
          </a:prstGeom>
        </p:spPr>
        <p:txBody>
          <a:bodyPr vert="horz" wrap="square" lIns="0" tIns="50165" rIns="0" bIns="0" rtlCol="0">
            <a:spAutoFit/>
          </a:bodyPr>
          <a:lstStyle/>
          <a:p>
            <a:pPr marL="195580" indent="-182880" algn="just">
              <a:lnSpc>
                <a:spcPct val="100000"/>
              </a:lnSpc>
              <a:spcBef>
                <a:spcPts val="395"/>
              </a:spcBef>
              <a:buClr>
                <a:srgbClr val="93B6D2"/>
              </a:buClr>
              <a:buSzPct val="85416"/>
              <a:buChar char="•"/>
              <a:tabLst>
                <a:tab pos="195580" algn="l"/>
              </a:tabLst>
            </a:pPr>
            <a:r>
              <a:rPr spc="-120" dirty="0">
                <a:latin typeface="+mj-lt"/>
              </a:rPr>
              <a:t>IoT constrained nodes can be classified as follows</a:t>
            </a:r>
            <a:r>
              <a:rPr spc="-145" dirty="0"/>
              <a:t>:</a:t>
            </a:r>
          </a:p>
          <a:p>
            <a:pPr marL="469900" marR="5715" lvl="1" indent="-183515" algn="just">
              <a:lnSpc>
                <a:spcPct val="90000"/>
              </a:lnSpc>
              <a:spcBef>
                <a:spcPts val="500"/>
              </a:spcBef>
              <a:buClr>
                <a:srgbClr val="93B6D2"/>
              </a:buClr>
              <a:buSzPct val="85000"/>
              <a:buFont typeface="Arial"/>
              <a:buChar char="•"/>
              <a:tabLst>
                <a:tab pos="470534" algn="l"/>
              </a:tabLst>
            </a:pPr>
            <a:r>
              <a:rPr sz="2000" b="1" spc="-120" dirty="0">
                <a:latin typeface="+mj-lt"/>
                <a:cs typeface="Arial"/>
              </a:rPr>
              <a:t>Devices that are very constrained in resources, may communicate  infrequently to transmit a few bytes, and may have limited security  and management capabilities: </a:t>
            </a:r>
            <a:r>
              <a:rPr sz="2000" spc="-110" dirty="0">
                <a:latin typeface="+mj-lt"/>
                <a:cs typeface="Arial"/>
              </a:rPr>
              <a:t>This drives the need for the IP adaptation  model, where nodes communicate through gateways and proxies.</a:t>
            </a:r>
          </a:p>
          <a:p>
            <a:pPr marL="469900" marR="5080" lvl="1" indent="-183515" algn="just">
              <a:lnSpc>
                <a:spcPct val="90000"/>
              </a:lnSpc>
              <a:spcBef>
                <a:spcPts val="480"/>
              </a:spcBef>
              <a:buClr>
                <a:srgbClr val="93B6D2"/>
              </a:buClr>
              <a:buSzPct val="85000"/>
              <a:buFont typeface="Arial"/>
              <a:buChar char="•"/>
              <a:tabLst>
                <a:tab pos="470534" algn="l"/>
              </a:tabLst>
            </a:pPr>
            <a:r>
              <a:rPr sz="2000" b="1" spc="-120" dirty="0">
                <a:latin typeface="+mj-lt"/>
                <a:cs typeface="Arial"/>
              </a:rPr>
              <a:t>Devices with enough power and capacities to implement a stripped-  down IP stack or non-IP stack: </a:t>
            </a:r>
            <a:r>
              <a:rPr sz="2000" spc="-110" dirty="0">
                <a:latin typeface="+mj-lt"/>
                <a:cs typeface="Arial"/>
              </a:rPr>
              <a:t>In this case, you may implement either an  optimized IP stack and directly communicate with application servers  (adoption model) or go for an IP or non-IP stack and communicate through  gateways and proxies (adaptation model).</a:t>
            </a:r>
          </a:p>
          <a:p>
            <a:pPr marL="469900" marR="5715" lvl="1" indent="-183515" algn="just">
              <a:lnSpc>
                <a:spcPct val="90000"/>
              </a:lnSpc>
              <a:spcBef>
                <a:spcPts val="480"/>
              </a:spcBef>
              <a:buClr>
                <a:srgbClr val="93B6D2"/>
              </a:buClr>
              <a:buSzPct val="85000"/>
              <a:buFont typeface="Arial"/>
              <a:buChar char="•"/>
              <a:tabLst>
                <a:tab pos="470534" algn="l"/>
              </a:tabLst>
            </a:pPr>
            <a:r>
              <a:rPr sz="2000" b="1" spc="-120" dirty="0">
                <a:latin typeface="+mj-lt"/>
                <a:cs typeface="Arial"/>
              </a:rPr>
              <a:t>Devices that are similar to generic PCs in terms of computing and  power resources but have constrained networking capacities, such as  bandwidth: </a:t>
            </a:r>
            <a:r>
              <a:rPr sz="2000" spc="-110" dirty="0">
                <a:latin typeface="+mj-lt"/>
                <a:cs typeface="Arial"/>
              </a:rPr>
              <a:t>These nodes usually implement a full IP stack (adoption  model), but network design and application behaviors must cope with the  bandwidth constraints.</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25</a:t>
            </a:r>
            <a:endParaRPr sz="1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57200"/>
            <a:ext cx="8608060" cy="628377"/>
          </a:xfrm>
          <a:prstGeom prst="rect">
            <a:avLst/>
          </a:prstGeom>
        </p:spPr>
        <p:txBody>
          <a:bodyPr vert="horz" wrap="square" lIns="0" tIns="12700" rIns="0" bIns="0" rtlCol="0">
            <a:spAutoFit/>
          </a:bodyPr>
          <a:lstStyle/>
          <a:p>
            <a:pPr marL="12700" marR="5080">
              <a:spcBef>
                <a:spcPts val="95"/>
              </a:spcBef>
            </a:pPr>
            <a:r>
              <a:rPr sz="4000" spc="-240" dirty="0">
                <a:latin typeface="+mj-lt"/>
              </a:rPr>
              <a:t>The Need for Optimization  Constrained Nodes</a:t>
            </a:r>
          </a:p>
        </p:txBody>
      </p:sp>
      <p:sp>
        <p:nvSpPr>
          <p:cNvPr id="3" name="object 3"/>
          <p:cNvSpPr txBox="1"/>
          <p:nvPr/>
        </p:nvSpPr>
        <p:spPr>
          <a:xfrm>
            <a:off x="535940" y="1616709"/>
            <a:ext cx="8074025" cy="1927860"/>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3B6D2"/>
              </a:buClr>
              <a:buSzPct val="85416"/>
              <a:buChar char="•"/>
              <a:tabLst>
                <a:tab pos="195580" algn="l"/>
              </a:tabLst>
            </a:pPr>
            <a:r>
              <a:rPr sz="2400" spc="-215" dirty="0">
                <a:latin typeface="Arial"/>
                <a:cs typeface="Arial"/>
              </a:rPr>
              <a:t>In</a:t>
            </a:r>
            <a:r>
              <a:rPr sz="2400" spc="-210" dirty="0">
                <a:latin typeface="Arial"/>
                <a:cs typeface="Arial"/>
              </a:rPr>
              <a:t> </a:t>
            </a:r>
            <a:r>
              <a:rPr sz="2400" spc="-145" dirty="0">
                <a:latin typeface="Arial"/>
                <a:cs typeface="Arial"/>
              </a:rPr>
              <a:t>constrained</a:t>
            </a:r>
            <a:r>
              <a:rPr sz="2400" spc="-140" dirty="0">
                <a:latin typeface="Arial"/>
                <a:cs typeface="Arial"/>
              </a:rPr>
              <a:t> </a:t>
            </a:r>
            <a:r>
              <a:rPr sz="2400" spc="-195" dirty="0">
                <a:latin typeface="Arial"/>
                <a:cs typeface="Arial"/>
              </a:rPr>
              <a:t>nodes,</a:t>
            </a:r>
            <a:r>
              <a:rPr sz="2400" spc="-190" dirty="0">
                <a:latin typeface="Arial"/>
                <a:cs typeface="Arial"/>
              </a:rPr>
              <a:t> </a:t>
            </a:r>
            <a:r>
              <a:rPr sz="2400" spc="-145" dirty="0">
                <a:latin typeface="Arial"/>
                <a:cs typeface="Arial"/>
              </a:rPr>
              <a:t>the</a:t>
            </a:r>
            <a:r>
              <a:rPr sz="2400" spc="-140" dirty="0">
                <a:latin typeface="Arial"/>
                <a:cs typeface="Arial"/>
              </a:rPr>
              <a:t> </a:t>
            </a:r>
            <a:r>
              <a:rPr sz="2400" spc="-250" dirty="0">
                <a:latin typeface="Arial"/>
                <a:cs typeface="Arial"/>
              </a:rPr>
              <a:t>costs</a:t>
            </a:r>
            <a:r>
              <a:rPr sz="2400" spc="-245" dirty="0">
                <a:latin typeface="Arial"/>
                <a:cs typeface="Arial"/>
              </a:rPr>
              <a:t> </a:t>
            </a:r>
            <a:r>
              <a:rPr sz="2400" spc="-5" dirty="0">
                <a:latin typeface="Arial"/>
                <a:cs typeface="Arial"/>
              </a:rPr>
              <a:t>of</a:t>
            </a:r>
            <a:r>
              <a:rPr sz="2400" dirty="0">
                <a:latin typeface="Arial"/>
                <a:cs typeface="Arial"/>
              </a:rPr>
              <a:t> </a:t>
            </a:r>
            <a:r>
              <a:rPr sz="2400" spc="-160" dirty="0">
                <a:latin typeface="Arial"/>
                <a:cs typeface="Arial"/>
              </a:rPr>
              <a:t>computing</a:t>
            </a:r>
            <a:r>
              <a:rPr sz="2400" spc="-155" dirty="0">
                <a:latin typeface="Arial"/>
                <a:cs typeface="Arial"/>
              </a:rPr>
              <a:t> </a:t>
            </a:r>
            <a:r>
              <a:rPr sz="2400" spc="-145" dirty="0">
                <a:latin typeface="Arial"/>
                <a:cs typeface="Arial"/>
              </a:rPr>
              <a:t>power,</a:t>
            </a:r>
            <a:r>
              <a:rPr sz="2400" spc="-140" dirty="0">
                <a:latin typeface="Arial"/>
                <a:cs typeface="Arial"/>
              </a:rPr>
              <a:t> </a:t>
            </a:r>
            <a:r>
              <a:rPr sz="2400" spc="-200" dirty="0">
                <a:latin typeface="Arial"/>
                <a:cs typeface="Arial"/>
              </a:rPr>
              <a:t>memory, </a:t>
            </a:r>
            <a:r>
              <a:rPr sz="2400" spc="-195" dirty="0">
                <a:latin typeface="Arial"/>
                <a:cs typeface="Arial"/>
              </a:rPr>
              <a:t> </a:t>
            </a:r>
            <a:r>
              <a:rPr sz="2400" spc="-114" dirty="0">
                <a:latin typeface="Arial"/>
                <a:cs typeface="Arial"/>
              </a:rPr>
              <a:t>storage</a:t>
            </a:r>
            <a:r>
              <a:rPr sz="2400" spc="440" dirty="0">
                <a:latin typeface="Arial"/>
                <a:cs typeface="Arial"/>
              </a:rPr>
              <a:t> </a:t>
            </a:r>
            <a:r>
              <a:rPr sz="2400" spc="-195" dirty="0">
                <a:latin typeface="Arial"/>
                <a:cs typeface="Arial"/>
              </a:rPr>
              <a:t>resources,</a:t>
            </a:r>
            <a:r>
              <a:rPr sz="2400" spc="-190" dirty="0">
                <a:latin typeface="Arial"/>
                <a:cs typeface="Arial"/>
              </a:rPr>
              <a:t> </a:t>
            </a:r>
            <a:r>
              <a:rPr sz="2400" spc="-110" dirty="0">
                <a:latin typeface="Arial"/>
                <a:cs typeface="Arial"/>
              </a:rPr>
              <a:t>and</a:t>
            </a:r>
            <a:r>
              <a:rPr sz="2400" spc="-105" dirty="0">
                <a:latin typeface="Arial"/>
                <a:cs typeface="Arial"/>
              </a:rPr>
              <a:t> </a:t>
            </a:r>
            <a:r>
              <a:rPr sz="2400" spc="-110" dirty="0">
                <a:latin typeface="Arial"/>
                <a:cs typeface="Arial"/>
              </a:rPr>
              <a:t>power</a:t>
            </a:r>
            <a:r>
              <a:rPr sz="2400" spc="-105" dirty="0">
                <a:latin typeface="Arial"/>
                <a:cs typeface="Arial"/>
              </a:rPr>
              <a:t> </a:t>
            </a:r>
            <a:r>
              <a:rPr sz="2400" spc="-204" dirty="0">
                <a:latin typeface="Arial"/>
                <a:cs typeface="Arial"/>
              </a:rPr>
              <a:t>consumption</a:t>
            </a:r>
            <a:r>
              <a:rPr sz="2400" spc="-200" dirty="0">
                <a:latin typeface="Arial"/>
                <a:cs typeface="Arial"/>
              </a:rPr>
              <a:t> </a:t>
            </a:r>
            <a:r>
              <a:rPr sz="2400" spc="-50" dirty="0">
                <a:latin typeface="Arial"/>
                <a:cs typeface="Arial"/>
              </a:rPr>
              <a:t>are</a:t>
            </a:r>
            <a:r>
              <a:rPr sz="2400" spc="-45" dirty="0">
                <a:latin typeface="Arial"/>
                <a:cs typeface="Arial"/>
              </a:rPr>
              <a:t> </a:t>
            </a:r>
            <a:r>
              <a:rPr sz="2400" spc="-75" dirty="0">
                <a:latin typeface="Arial"/>
                <a:cs typeface="Arial"/>
              </a:rPr>
              <a:t>generally </a:t>
            </a:r>
            <a:r>
              <a:rPr sz="2400" spc="-70" dirty="0">
                <a:latin typeface="Arial"/>
                <a:cs typeface="Arial"/>
              </a:rPr>
              <a:t> </a:t>
            </a:r>
            <a:r>
              <a:rPr sz="2400" spc="-135" dirty="0">
                <a:latin typeface="Arial"/>
                <a:cs typeface="Arial"/>
              </a:rPr>
              <a:t>decreasing.</a:t>
            </a:r>
            <a:endParaRPr sz="2400" dirty="0">
              <a:latin typeface="Arial"/>
              <a:cs typeface="Arial"/>
            </a:endParaRPr>
          </a:p>
          <a:p>
            <a:pPr marL="194945" marR="6985" indent="-182880" algn="just">
              <a:lnSpc>
                <a:spcPct val="100000"/>
              </a:lnSpc>
              <a:spcBef>
                <a:spcPts val="580"/>
              </a:spcBef>
              <a:buClr>
                <a:srgbClr val="93B6D2"/>
              </a:buClr>
              <a:buSzPct val="85416"/>
              <a:buChar char="•"/>
              <a:tabLst>
                <a:tab pos="195580" algn="l"/>
              </a:tabLst>
            </a:pPr>
            <a:r>
              <a:rPr sz="2400" spc="-85" dirty="0">
                <a:latin typeface="Arial"/>
                <a:cs typeface="Arial"/>
              </a:rPr>
              <a:t>At </a:t>
            </a:r>
            <a:r>
              <a:rPr sz="2400" spc="-145" dirty="0">
                <a:latin typeface="Arial"/>
                <a:cs typeface="Arial"/>
              </a:rPr>
              <a:t>the</a:t>
            </a:r>
            <a:r>
              <a:rPr sz="2400" spc="-140" dirty="0">
                <a:latin typeface="Arial"/>
                <a:cs typeface="Arial"/>
              </a:rPr>
              <a:t> </a:t>
            </a:r>
            <a:r>
              <a:rPr sz="2400" spc="-240" dirty="0">
                <a:latin typeface="Arial"/>
                <a:cs typeface="Arial"/>
              </a:rPr>
              <a:t>same</a:t>
            </a:r>
            <a:r>
              <a:rPr sz="2400" spc="-235" dirty="0">
                <a:latin typeface="Arial"/>
                <a:cs typeface="Arial"/>
              </a:rPr>
              <a:t> </a:t>
            </a:r>
            <a:r>
              <a:rPr sz="2400" spc="-165" dirty="0">
                <a:latin typeface="Arial"/>
                <a:cs typeface="Arial"/>
              </a:rPr>
              <a:t>time,</a:t>
            </a:r>
            <a:r>
              <a:rPr sz="2400" spc="-160" dirty="0">
                <a:latin typeface="Arial"/>
                <a:cs typeface="Arial"/>
              </a:rPr>
              <a:t> </a:t>
            </a:r>
            <a:r>
              <a:rPr sz="2400" spc="-120" dirty="0">
                <a:latin typeface="Arial"/>
                <a:cs typeface="Arial"/>
              </a:rPr>
              <a:t>networking </a:t>
            </a:r>
            <a:r>
              <a:rPr sz="2400" spc="-150" dirty="0">
                <a:latin typeface="Arial"/>
                <a:cs typeface="Arial"/>
              </a:rPr>
              <a:t>technologies</a:t>
            </a:r>
            <a:r>
              <a:rPr sz="2400" spc="365" dirty="0">
                <a:latin typeface="Arial"/>
                <a:cs typeface="Arial"/>
              </a:rPr>
              <a:t> </a:t>
            </a:r>
            <a:r>
              <a:rPr sz="2400" spc="-180" dirty="0">
                <a:latin typeface="Arial"/>
                <a:cs typeface="Arial"/>
              </a:rPr>
              <a:t>continue</a:t>
            </a:r>
            <a:r>
              <a:rPr sz="2400" spc="305" dirty="0">
                <a:latin typeface="Arial"/>
                <a:cs typeface="Arial"/>
              </a:rPr>
              <a:t> </a:t>
            </a:r>
            <a:r>
              <a:rPr sz="2400" spc="-80" dirty="0">
                <a:latin typeface="Arial"/>
                <a:cs typeface="Arial"/>
              </a:rPr>
              <a:t>to </a:t>
            </a:r>
            <a:r>
              <a:rPr sz="2400" spc="-135" dirty="0">
                <a:latin typeface="Arial"/>
                <a:cs typeface="Arial"/>
              </a:rPr>
              <a:t>improve </a:t>
            </a:r>
            <a:r>
              <a:rPr sz="2400" spc="-130" dirty="0">
                <a:latin typeface="Arial"/>
                <a:cs typeface="Arial"/>
              </a:rPr>
              <a:t> </a:t>
            </a:r>
            <a:r>
              <a:rPr sz="2400" spc="-105" dirty="0">
                <a:latin typeface="Arial"/>
                <a:cs typeface="Arial"/>
              </a:rPr>
              <a:t>and</a:t>
            </a:r>
            <a:r>
              <a:rPr sz="2400" dirty="0">
                <a:latin typeface="Arial"/>
                <a:cs typeface="Arial"/>
              </a:rPr>
              <a:t> </a:t>
            </a:r>
            <a:r>
              <a:rPr sz="2400" spc="45" dirty="0">
                <a:latin typeface="Arial"/>
                <a:cs typeface="Arial"/>
              </a:rPr>
              <a:t>of</a:t>
            </a:r>
            <a:r>
              <a:rPr sz="2400" spc="35" dirty="0">
                <a:latin typeface="Arial"/>
                <a:cs typeface="Arial"/>
              </a:rPr>
              <a:t>f</a:t>
            </a:r>
            <a:r>
              <a:rPr sz="2400" spc="-70" dirty="0">
                <a:latin typeface="Arial"/>
                <a:cs typeface="Arial"/>
              </a:rPr>
              <a:t>er</a:t>
            </a:r>
            <a:r>
              <a:rPr sz="2400" spc="-15" dirty="0">
                <a:latin typeface="Arial"/>
                <a:cs typeface="Arial"/>
              </a:rPr>
              <a:t> </a:t>
            </a:r>
            <a:r>
              <a:rPr sz="2400" spc="-170" dirty="0">
                <a:latin typeface="Arial"/>
                <a:cs typeface="Arial"/>
              </a:rPr>
              <a:t>more</a:t>
            </a:r>
            <a:r>
              <a:rPr sz="2400" spc="-10" dirty="0">
                <a:latin typeface="Arial"/>
                <a:cs typeface="Arial"/>
              </a:rPr>
              <a:t> </a:t>
            </a:r>
            <a:r>
              <a:rPr sz="2400" spc="-15" dirty="0">
                <a:latin typeface="Arial"/>
                <a:cs typeface="Arial"/>
              </a:rPr>
              <a:t>b</a:t>
            </a:r>
            <a:r>
              <a:rPr sz="2400" spc="-25" dirty="0">
                <a:latin typeface="Arial"/>
                <a:cs typeface="Arial"/>
              </a:rPr>
              <a:t>a</a:t>
            </a:r>
            <a:r>
              <a:rPr sz="2400" spc="-150" dirty="0">
                <a:latin typeface="Arial"/>
                <a:cs typeface="Arial"/>
              </a:rPr>
              <a:t>n</a:t>
            </a:r>
            <a:r>
              <a:rPr sz="2400" spc="-200" dirty="0">
                <a:latin typeface="Arial"/>
                <a:cs typeface="Arial"/>
              </a:rPr>
              <a:t>d</a:t>
            </a:r>
            <a:r>
              <a:rPr sz="2400" spc="-50" dirty="0">
                <a:latin typeface="Arial"/>
                <a:cs typeface="Arial"/>
              </a:rPr>
              <a:t>wi</a:t>
            </a:r>
            <a:r>
              <a:rPr sz="2400" spc="-70" dirty="0">
                <a:latin typeface="Arial"/>
                <a:cs typeface="Arial"/>
              </a:rPr>
              <a:t>d</a:t>
            </a:r>
            <a:r>
              <a:rPr sz="2400" spc="-150" dirty="0">
                <a:latin typeface="Arial"/>
                <a:cs typeface="Arial"/>
              </a:rPr>
              <a:t>th</a:t>
            </a:r>
            <a:r>
              <a:rPr sz="2400" spc="10" dirty="0">
                <a:latin typeface="Arial"/>
                <a:cs typeface="Arial"/>
              </a:rPr>
              <a:t> </a:t>
            </a:r>
            <a:r>
              <a:rPr sz="2400" spc="-105" dirty="0">
                <a:latin typeface="Arial"/>
                <a:cs typeface="Arial"/>
              </a:rPr>
              <a:t>and</a:t>
            </a:r>
            <a:r>
              <a:rPr sz="2400" dirty="0">
                <a:latin typeface="Arial"/>
                <a:cs typeface="Arial"/>
              </a:rPr>
              <a:t> </a:t>
            </a:r>
            <a:r>
              <a:rPr sz="2400" spc="-50" dirty="0">
                <a:latin typeface="Arial"/>
                <a:cs typeface="Arial"/>
              </a:rPr>
              <a:t>rel</a:t>
            </a:r>
            <a:r>
              <a:rPr sz="2400" spc="-15" dirty="0">
                <a:latin typeface="Arial"/>
                <a:cs typeface="Arial"/>
              </a:rPr>
              <a:t>ia</a:t>
            </a:r>
            <a:r>
              <a:rPr sz="2400" spc="-25" dirty="0">
                <a:latin typeface="Arial"/>
                <a:cs typeface="Arial"/>
              </a:rPr>
              <a:t>b</a:t>
            </a:r>
            <a:r>
              <a:rPr sz="2400" spc="-15" dirty="0">
                <a:latin typeface="Arial"/>
                <a:cs typeface="Arial"/>
              </a:rPr>
              <a:t>ilit</a:t>
            </a:r>
            <a:r>
              <a:rPr sz="2400" spc="-135" dirty="0">
                <a:latin typeface="Arial"/>
                <a:cs typeface="Arial"/>
              </a:rPr>
              <a:t>y</a:t>
            </a:r>
            <a:r>
              <a:rPr sz="2400" spc="-145" dirty="0">
                <a:latin typeface="Arial"/>
                <a:cs typeface="Arial"/>
              </a:rPr>
              <a:t>.</a:t>
            </a:r>
            <a:endParaRPr sz="2400" dirty="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26</a:t>
            </a:r>
            <a:endParaRPr sz="1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455660" cy="566822"/>
          </a:xfrm>
          <a:prstGeom prst="rect">
            <a:avLst/>
          </a:prstGeom>
        </p:spPr>
        <p:txBody>
          <a:bodyPr vert="horz" wrap="square" lIns="0" tIns="12700" rIns="0" bIns="0" rtlCol="0">
            <a:spAutoFit/>
          </a:bodyPr>
          <a:lstStyle/>
          <a:p>
            <a:pPr marL="12700" marR="5080">
              <a:lnSpc>
                <a:spcPct val="100000"/>
              </a:lnSpc>
              <a:spcBef>
                <a:spcPts val="100"/>
              </a:spcBef>
            </a:pPr>
            <a:r>
              <a:rPr spc="-240" dirty="0"/>
              <a:t>The Need for Optimization  Constrained Networks</a:t>
            </a:r>
          </a:p>
        </p:txBody>
      </p:sp>
      <p:sp>
        <p:nvSpPr>
          <p:cNvPr id="3" name="object 3"/>
          <p:cNvSpPr txBox="1">
            <a:spLocks noGrp="1"/>
          </p:cNvSpPr>
          <p:nvPr>
            <p:ph type="body" idx="1"/>
          </p:nvPr>
        </p:nvSpPr>
        <p:spPr>
          <a:prstGeom prst="rect">
            <a:avLst/>
          </a:prstGeom>
        </p:spPr>
        <p:txBody>
          <a:bodyPr vert="horz" wrap="square" lIns="0" tIns="53975" rIns="0" bIns="0" rtlCol="0">
            <a:spAutoFit/>
          </a:bodyPr>
          <a:lstStyle/>
          <a:p>
            <a:pPr marL="194945" marR="8255" indent="-182880" algn="just">
              <a:lnSpc>
                <a:spcPts val="2590"/>
              </a:lnSpc>
              <a:spcBef>
                <a:spcPts val="425"/>
              </a:spcBef>
              <a:buClr>
                <a:srgbClr val="93B6D2"/>
              </a:buClr>
              <a:buSzPct val="85416"/>
              <a:buChar char="•"/>
              <a:tabLst>
                <a:tab pos="195580" algn="l"/>
              </a:tabLst>
            </a:pPr>
            <a:r>
              <a:rPr spc="-165" dirty="0"/>
              <a:t>Low-speed</a:t>
            </a:r>
            <a:r>
              <a:rPr spc="-160" dirty="0"/>
              <a:t> </a:t>
            </a:r>
            <a:r>
              <a:rPr spc="-204" dirty="0"/>
              <a:t>connections</a:t>
            </a:r>
            <a:r>
              <a:rPr spc="-200" dirty="0"/>
              <a:t> </a:t>
            </a:r>
            <a:r>
              <a:rPr spc="-100" dirty="0"/>
              <a:t>(like</a:t>
            </a:r>
            <a:r>
              <a:rPr spc="-95" dirty="0"/>
              <a:t> </a:t>
            </a:r>
            <a:r>
              <a:rPr spc="-120" dirty="0"/>
              <a:t>low-speed</a:t>
            </a:r>
            <a:r>
              <a:rPr spc="-114" dirty="0"/>
              <a:t> </a:t>
            </a:r>
            <a:r>
              <a:rPr spc="-235" dirty="0"/>
              <a:t>modems)</a:t>
            </a:r>
            <a:r>
              <a:rPr spc="-229" dirty="0"/>
              <a:t> </a:t>
            </a:r>
            <a:r>
              <a:rPr spc="-135" dirty="0"/>
              <a:t>demonstrated </a:t>
            </a:r>
            <a:r>
              <a:rPr spc="-130" dirty="0"/>
              <a:t> </a:t>
            </a:r>
            <a:r>
              <a:rPr spc="-85" dirty="0"/>
              <a:t>that</a:t>
            </a:r>
            <a:r>
              <a:rPr spc="-15" dirty="0"/>
              <a:t> </a:t>
            </a:r>
            <a:r>
              <a:rPr spc="-270" dirty="0"/>
              <a:t>IP</a:t>
            </a:r>
            <a:r>
              <a:rPr spc="-10" dirty="0"/>
              <a:t> </a:t>
            </a:r>
            <a:r>
              <a:rPr spc="-145" dirty="0"/>
              <a:t>could</a:t>
            </a:r>
            <a:r>
              <a:rPr spc="-15" dirty="0"/>
              <a:t> </a:t>
            </a:r>
            <a:r>
              <a:rPr spc="-175" dirty="0"/>
              <a:t>run</a:t>
            </a:r>
            <a:r>
              <a:rPr spc="-10" dirty="0"/>
              <a:t> </a:t>
            </a:r>
            <a:r>
              <a:rPr spc="-120" dirty="0"/>
              <a:t>over</a:t>
            </a:r>
            <a:r>
              <a:rPr spc="-5" dirty="0"/>
              <a:t> </a:t>
            </a:r>
            <a:r>
              <a:rPr spc="-95" dirty="0"/>
              <a:t>low-bandwidth</a:t>
            </a:r>
            <a:r>
              <a:rPr spc="10" dirty="0"/>
              <a:t> </a:t>
            </a:r>
            <a:r>
              <a:rPr spc="-160" dirty="0"/>
              <a:t>networks.</a:t>
            </a:r>
          </a:p>
          <a:p>
            <a:pPr marL="194945" marR="5080" indent="-182880" algn="just">
              <a:lnSpc>
                <a:spcPts val="2590"/>
              </a:lnSpc>
              <a:spcBef>
                <a:spcPts val="585"/>
              </a:spcBef>
              <a:buClr>
                <a:srgbClr val="93B6D2"/>
              </a:buClr>
              <a:buSzPct val="85416"/>
              <a:buChar char="•"/>
              <a:tabLst>
                <a:tab pos="195580" algn="l"/>
              </a:tabLst>
            </a:pPr>
            <a:r>
              <a:rPr spc="-130" dirty="0"/>
              <a:t>High-speed </a:t>
            </a:r>
            <a:r>
              <a:rPr spc="-204" dirty="0"/>
              <a:t>connections</a:t>
            </a:r>
            <a:r>
              <a:rPr spc="-200" dirty="0"/>
              <a:t> </a:t>
            </a:r>
            <a:r>
              <a:rPr spc="-50" dirty="0"/>
              <a:t>are </a:t>
            </a:r>
            <a:r>
              <a:rPr spc="-145" dirty="0"/>
              <a:t>not</a:t>
            </a:r>
            <a:r>
              <a:rPr spc="375" dirty="0"/>
              <a:t> </a:t>
            </a:r>
            <a:r>
              <a:rPr spc="-145" dirty="0"/>
              <a:t>usable</a:t>
            </a:r>
            <a:r>
              <a:rPr spc="375" dirty="0"/>
              <a:t> </a:t>
            </a:r>
            <a:r>
              <a:rPr spc="-70" dirty="0"/>
              <a:t>by </a:t>
            </a:r>
            <a:r>
              <a:rPr spc="-270" dirty="0"/>
              <a:t>some</a:t>
            </a:r>
            <a:r>
              <a:rPr spc="130" dirty="0"/>
              <a:t> </a:t>
            </a:r>
            <a:r>
              <a:rPr spc="-235" dirty="0"/>
              <a:t>IoT</a:t>
            </a:r>
            <a:r>
              <a:rPr spc="195" dirty="0"/>
              <a:t> </a:t>
            </a:r>
            <a:r>
              <a:rPr spc="-165" dirty="0"/>
              <a:t>devices</a:t>
            </a:r>
            <a:r>
              <a:rPr spc="335" dirty="0"/>
              <a:t> </a:t>
            </a:r>
            <a:r>
              <a:rPr spc="-150" dirty="0"/>
              <a:t>in </a:t>
            </a:r>
            <a:r>
              <a:rPr spc="-145" dirty="0"/>
              <a:t> the</a:t>
            </a:r>
            <a:r>
              <a:rPr spc="-10" dirty="0"/>
              <a:t> </a:t>
            </a:r>
            <a:r>
              <a:rPr spc="-114" dirty="0"/>
              <a:t>last</a:t>
            </a:r>
            <a:r>
              <a:rPr spc="-10" dirty="0"/>
              <a:t> </a:t>
            </a:r>
            <a:r>
              <a:rPr spc="-145" dirty="0"/>
              <a:t>mile.</a:t>
            </a:r>
          </a:p>
          <a:p>
            <a:pPr marL="469900" marR="5715" lvl="1" indent="-183515" algn="just">
              <a:lnSpc>
                <a:spcPct val="90000"/>
              </a:lnSpc>
              <a:spcBef>
                <a:spcPts val="459"/>
              </a:spcBef>
              <a:buClr>
                <a:srgbClr val="93B6D2"/>
              </a:buClr>
              <a:buSzPct val="85000"/>
              <a:buChar char="•"/>
              <a:tabLst>
                <a:tab pos="470534" algn="l"/>
              </a:tabLst>
            </a:pPr>
            <a:r>
              <a:rPr sz="2000" spc="-235" dirty="0">
                <a:latin typeface="Arial"/>
                <a:cs typeface="Arial"/>
              </a:rPr>
              <a:t>The</a:t>
            </a:r>
            <a:r>
              <a:rPr sz="2000" spc="-229" dirty="0">
                <a:latin typeface="Arial"/>
                <a:cs typeface="Arial"/>
              </a:rPr>
              <a:t> </a:t>
            </a:r>
            <a:r>
              <a:rPr sz="2000" spc="-170" dirty="0">
                <a:latin typeface="Arial"/>
                <a:cs typeface="Arial"/>
              </a:rPr>
              <a:t>reasons</a:t>
            </a:r>
            <a:r>
              <a:rPr sz="2000" spc="-165" dirty="0">
                <a:latin typeface="Arial"/>
                <a:cs typeface="Arial"/>
              </a:rPr>
              <a:t> </a:t>
            </a:r>
            <a:r>
              <a:rPr sz="2000" spc="-125" dirty="0">
                <a:latin typeface="Arial"/>
                <a:cs typeface="Arial"/>
              </a:rPr>
              <a:t>include</a:t>
            </a:r>
            <a:r>
              <a:rPr sz="2000" spc="-120" dirty="0">
                <a:latin typeface="Arial"/>
                <a:cs typeface="Arial"/>
              </a:rPr>
              <a:t> </a:t>
            </a:r>
            <a:r>
              <a:rPr sz="2000" spc="-130" dirty="0">
                <a:latin typeface="Arial"/>
                <a:cs typeface="Arial"/>
              </a:rPr>
              <a:t>the</a:t>
            </a:r>
            <a:r>
              <a:rPr sz="2000" spc="-125" dirty="0">
                <a:latin typeface="Arial"/>
                <a:cs typeface="Arial"/>
              </a:rPr>
              <a:t> </a:t>
            </a:r>
            <a:r>
              <a:rPr sz="2000" spc="-114" dirty="0">
                <a:latin typeface="Arial"/>
                <a:cs typeface="Arial"/>
              </a:rPr>
              <a:t>implementation</a:t>
            </a:r>
            <a:r>
              <a:rPr sz="2000" spc="330" dirty="0">
                <a:latin typeface="Arial"/>
                <a:cs typeface="Arial"/>
              </a:rPr>
              <a:t> </a:t>
            </a:r>
            <a:r>
              <a:rPr sz="2000" spc="-5" dirty="0">
                <a:latin typeface="Arial"/>
                <a:cs typeface="Arial"/>
              </a:rPr>
              <a:t>of</a:t>
            </a:r>
            <a:r>
              <a:rPr sz="2000" spc="550" dirty="0">
                <a:latin typeface="Arial"/>
                <a:cs typeface="Arial"/>
              </a:rPr>
              <a:t> </a:t>
            </a:r>
            <a:r>
              <a:rPr sz="2000" spc="-125" dirty="0">
                <a:latin typeface="Arial"/>
                <a:cs typeface="Arial"/>
              </a:rPr>
              <a:t>technologies</a:t>
            </a:r>
            <a:r>
              <a:rPr sz="2000" spc="310" dirty="0">
                <a:latin typeface="Arial"/>
                <a:cs typeface="Arial"/>
              </a:rPr>
              <a:t> </a:t>
            </a:r>
            <a:r>
              <a:rPr sz="2000" spc="-90" dirty="0">
                <a:latin typeface="Arial"/>
                <a:cs typeface="Arial"/>
              </a:rPr>
              <a:t>with</a:t>
            </a:r>
            <a:r>
              <a:rPr sz="2000" spc="380" dirty="0">
                <a:latin typeface="Arial"/>
                <a:cs typeface="Arial"/>
              </a:rPr>
              <a:t> </a:t>
            </a:r>
            <a:r>
              <a:rPr sz="2000" spc="-100" dirty="0">
                <a:latin typeface="Arial"/>
                <a:cs typeface="Arial"/>
              </a:rPr>
              <a:t>low </a:t>
            </a:r>
            <a:r>
              <a:rPr sz="2000" spc="-95" dirty="0">
                <a:latin typeface="Arial"/>
                <a:cs typeface="Arial"/>
              </a:rPr>
              <a:t> </a:t>
            </a:r>
            <a:r>
              <a:rPr sz="2000" spc="-85" dirty="0">
                <a:latin typeface="Arial"/>
                <a:cs typeface="Arial"/>
              </a:rPr>
              <a:t>bandwidth,</a:t>
            </a:r>
            <a:r>
              <a:rPr sz="2000" spc="-80" dirty="0">
                <a:latin typeface="Arial"/>
                <a:cs typeface="Arial"/>
              </a:rPr>
              <a:t> </a:t>
            </a:r>
            <a:r>
              <a:rPr sz="2000" spc="-75" dirty="0">
                <a:latin typeface="Arial"/>
                <a:cs typeface="Arial"/>
              </a:rPr>
              <a:t>limited</a:t>
            </a:r>
            <a:r>
              <a:rPr sz="2000" spc="-70" dirty="0">
                <a:latin typeface="Arial"/>
                <a:cs typeface="Arial"/>
              </a:rPr>
              <a:t> </a:t>
            </a:r>
            <a:r>
              <a:rPr sz="2000" spc="-125" dirty="0">
                <a:latin typeface="Arial"/>
                <a:cs typeface="Arial"/>
              </a:rPr>
              <a:t>distance</a:t>
            </a:r>
            <a:r>
              <a:rPr sz="2000" spc="-120" dirty="0">
                <a:latin typeface="Arial"/>
                <a:cs typeface="Arial"/>
              </a:rPr>
              <a:t> </a:t>
            </a:r>
            <a:r>
              <a:rPr sz="2000" spc="-85" dirty="0">
                <a:latin typeface="Arial"/>
                <a:cs typeface="Arial"/>
              </a:rPr>
              <a:t>and</a:t>
            </a:r>
            <a:r>
              <a:rPr sz="2000" spc="-80" dirty="0">
                <a:latin typeface="Arial"/>
                <a:cs typeface="Arial"/>
              </a:rPr>
              <a:t> bandwidth</a:t>
            </a:r>
            <a:r>
              <a:rPr sz="2000" spc="-75" dirty="0">
                <a:latin typeface="Arial"/>
                <a:cs typeface="Arial"/>
              </a:rPr>
              <a:t> </a:t>
            </a:r>
            <a:r>
              <a:rPr sz="2000" spc="-125" dirty="0">
                <a:latin typeface="Arial"/>
                <a:cs typeface="Arial"/>
              </a:rPr>
              <a:t>due</a:t>
            </a:r>
            <a:r>
              <a:rPr sz="2000" spc="-120" dirty="0">
                <a:latin typeface="Arial"/>
                <a:cs typeface="Arial"/>
              </a:rPr>
              <a:t> </a:t>
            </a:r>
            <a:r>
              <a:rPr sz="2000" spc="-65" dirty="0">
                <a:latin typeface="Arial"/>
                <a:cs typeface="Arial"/>
              </a:rPr>
              <a:t>to</a:t>
            </a:r>
            <a:r>
              <a:rPr sz="2000" spc="-60" dirty="0">
                <a:latin typeface="Arial"/>
                <a:cs typeface="Arial"/>
              </a:rPr>
              <a:t> regulated</a:t>
            </a:r>
            <a:r>
              <a:rPr sz="2000" spc="434" dirty="0">
                <a:latin typeface="Arial"/>
                <a:cs typeface="Arial"/>
              </a:rPr>
              <a:t> </a:t>
            </a:r>
            <a:r>
              <a:rPr sz="2000" spc="-125" dirty="0">
                <a:latin typeface="Arial"/>
                <a:cs typeface="Arial"/>
              </a:rPr>
              <a:t>transmit </a:t>
            </a:r>
            <a:r>
              <a:rPr sz="2000" spc="-120" dirty="0">
                <a:latin typeface="Arial"/>
                <a:cs typeface="Arial"/>
              </a:rPr>
              <a:t> </a:t>
            </a:r>
            <a:r>
              <a:rPr sz="2000" spc="-114" dirty="0">
                <a:latin typeface="Arial"/>
                <a:cs typeface="Arial"/>
              </a:rPr>
              <a:t>power,</a:t>
            </a:r>
            <a:r>
              <a:rPr sz="2000" spc="-40" dirty="0">
                <a:latin typeface="Arial"/>
                <a:cs typeface="Arial"/>
              </a:rPr>
              <a:t> </a:t>
            </a:r>
            <a:r>
              <a:rPr sz="2000" spc="-90" dirty="0">
                <a:latin typeface="Arial"/>
                <a:cs typeface="Arial"/>
              </a:rPr>
              <a:t>and</a:t>
            </a:r>
            <a:r>
              <a:rPr sz="2000" spc="-20" dirty="0">
                <a:latin typeface="Arial"/>
                <a:cs typeface="Arial"/>
              </a:rPr>
              <a:t> </a:t>
            </a:r>
            <a:r>
              <a:rPr sz="2000" spc="-90" dirty="0">
                <a:latin typeface="Arial"/>
                <a:cs typeface="Arial"/>
              </a:rPr>
              <a:t>lack</a:t>
            </a:r>
            <a:r>
              <a:rPr sz="2000" spc="-5" dirty="0">
                <a:latin typeface="Arial"/>
                <a:cs typeface="Arial"/>
              </a:rPr>
              <a:t> </a:t>
            </a:r>
            <a:r>
              <a:rPr sz="2000" dirty="0">
                <a:latin typeface="Arial"/>
                <a:cs typeface="Arial"/>
              </a:rPr>
              <a:t>of</a:t>
            </a:r>
            <a:r>
              <a:rPr sz="2000" spc="45" dirty="0">
                <a:latin typeface="Arial"/>
                <a:cs typeface="Arial"/>
              </a:rPr>
              <a:t> </a:t>
            </a:r>
            <a:r>
              <a:rPr sz="2000" spc="-55" dirty="0">
                <a:latin typeface="Arial"/>
                <a:cs typeface="Arial"/>
              </a:rPr>
              <a:t>or</a:t>
            </a:r>
            <a:r>
              <a:rPr sz="2000" spc="-25" dirty="0">
                <a:latin typeface="Arial"/>
                <a:cs typeface="Arial"/>
              </a:rPr>
              <a:t> </a:t>
            </a:r>
            <a:r>
              <a:rPr sz="2000" spc="-70" dirty="0">
                <a:latin typeface="Arial"/>
                <a:cs typeface="Arial"/>
              </a:rPr>
              <a:t>limited</a:t>
            </a:r>
            <a:r>
              <a:rPr sz="2000" spc="-40" dirty="0">
                <a:latin typeface="Arial"/>
                <a:cs typeface="Arial"/>
              </a:rPr>
              <a:t> </a:t>
            </a:r>
            <a:r>
              <a:rPr sz="2000" spc="-105" dirty="0">
                <a:latin typeface="Arial"/>
                <a:cs typeface="Arial"/>
              </a:rPr>
              <a:t>network</a:t>
            </a:r>
            <a:r>
              <a:rPr sz="2000" spc="-30" dirty="0">
                <a:latin typeface="Arial"/>
                <a:cs typeface="Arial"/>
              </a:rPr>
              <a:t> </a:t>
            </a:r>
            <a:r>
              <a:rPr sz="2000" spc="-145" dirty="0">
                <a:latin typeface="Arial"/>
                <a:cs typeface="Arial"/>
              </a:rPr>
              <a:t>services.</a:t>
            </a:r>
            <a:endParaRPr sz="2000">
              <a:latin typeface="Arial"/>
              <a:cs typeface="Arial"/>
            </a:endParaRPr>
          </a:p>
          <a:p>
            <a:pPr marL="469900" marR="5080" lvl="1" indent="-183515" algn="just">
              <a:lnSpc>
                <a:spcPts val="2160"/>
              </a:lnSpc>
              <a:spcBef>
                <a:spcPts val="509"/>
              </a:spcBef>
              <a:buClr>
                <a:srgbClr val="93B6D2"/>
              </a:buClr>
              <a:buSzPct val="85000"/>
              <a:buChar char="•"/>
              <a:tabLst>
                <a:tab pos="470534" algn="l"/>
              </a:tabLst>
            </a:pPr>
            <a:r>
              <a:rPr sz="2000" spc="-125" dirty="0">
                <a:latin typeface="Arial"/>
                <a:cs typeface="Arial"/>
              </a:rPr>
              <a:t>A</a:t>
            </a:r>
            <a:r>
              <a:rPr sz="2000" spc="-120" dirty="0">
                <a:latin typeface="Arial"/>
                <a:cs typeface="Arial"/>
              </a:rPr>
              <a:t> </a:t>
            </a:r>
            <a:r>
              <a:rPr sz="2000" spc="-125" dirty="0">
                <a:latin typeface="Arial"/>
                <a:cs typeface="Arial"/>
              </a:rPr>
              <a:t>constrained</a:t>
            </a:r>
            <a:r>
              <a:rPr sz="2000" spc="-120" dirty="0">
                <a:latin typeface="Arial"/>
                <a:cs typeface="Arial"/>
              </a:rPr>
              <a:t> </a:t>
            </a:r>
            <a:r>
              <a:rPr sz="2000" spc="-105" dirty="0">
                <a:latin typeface="Arial"/>
                <a:cs typeface="Arial"/>
              </a:rPr>
              <a:t>network</a:t>
            </a:r>
            <a:r>
              <a:rPr sz="2000" spc="-100" dirty="0">
                <a:latin typeface="Arial"/>
                <a:cs typeface="Arial"/>
              </a:rPr>
              <a:t> </a:t>
            </a:r>
            <a:r>
              <a:rPr sz="2000" spc="-160" dirty="0">
                <a:latin typeface="Arial"/>
                <a:cs typeface="Arial"/>
              </a:rPr>
              <a:t>can</a:t>
            </a:r>
            <a:r>
              <a:rPr sz="2000" spc="-155" dirty="0">
                <a:latin typeface="Arial"/>
                <a:cs typeface="Arial"/>
              </a:rPr>
              <a:t> </a:t>
            </a:r>
            <a:r>
              <a:rPr sz="2000" spc="-135" dirty="0">
                <a:latin typeface="Arial"/>
                <a:cs typeface="Arial"/>
              </a:rPr>
              <a:t>have</a:t>
            </a:r>
            <a:r>
              <a:rPr sz="2000" spc="-130" dirty="0">
                <a:latin typeface="Arial"/>
                <a:cs typeface="Arial"/>
              </a:rPr>
              <a:t> high</a:t>
            </a:r>
            <a:r>
              <a:rPr sz="2000" spc="-125" dirty="0">
                <a:latin typeface="Arial"/>
                <a:cs typeface="Arial"/>
              </a:rPr>
              <a:t> </a:t>
            </a:r>
            <a:r>
              <a:rPr sz="2000" spc="-90" dirty="0">
                <a:latin typeface="Arial"/>
                <a:cs typeface="Arial"/>
              </a:rPr>
              <a:t>latency</a:t>
            </a:r>
            <a:r>
              <a:rPr sz="2000" spc="-85" dirty="0">
                <a:latin typeface="Arial"/>
                <a:cs typeface="Arial"/>
              </a:rPr>
              <a:t> </a:t>
            </a:r>
            <a:r>
              <a:rPr sz="2000" spc="-90" dirty="0">
                <a:latin typeface="Arial"/>
                <a:cs typeface="Arial"/>
              </a:rPr>
              <a:t>and</a:t>
            </a:r>
            <a:r>
              <a:rPr sz="2000" spc="-85" dirty="0">
                <a:latin typeface="Arial"/>
                <a:cs typeface="Arial"/>
              </a:rPr>
              <a:t> </a:t>
            </a:r>
            <a:r>
              <a:rPr sz="2000" spc="-10" dirty="0">
                <a:latin typeface="Arial"/>
                <a:cs typeface="Arial"/>
              </a:rPr>
              <a:t>a </a:t>
            </a:r>
            <a:r>
              <a:rPr sz="2000" spc="-130" dirty="0">
                <a:latin typeface="Arial"/>
                <a:cs typeface="Arial"/>
              </a:rPr>
              <a:t>high</a:t>
            </a:r>
            <a:r>
              <a:rPr sz="2000" spc="295" dirty="0">
                <a:latin typeface="Arial"/>
                <a:cs typeface="Arial"/>
              </a:rPr>
              <a:t> </a:t>
            </a:r>
            <a:r>
              <a:rPr sz="2000" spc="-60" dirty="0">
                <a:latin typeface="Arial"/>
                <a:cs typeface="Arial"/>
              </a:rPr>
              <a:t>potential</a:t>
            </a:r>
            <a:r>
              <a:rPr sz="2000" spc="434" dirty="0">
                <a:latin typeface="Arial"/>
                <a:cs typeface="Arial"/>
              </a:rPr>
              <a:t> </a:t>
            </a:r>
            <a:r>
              <a:rPr sz="2000" spc="-15" dirty="0">
                <a:latin typeface="Arial"/>
                <a:cs typeface="Arial"/>
              </a:rPr>
              <a:t>for </a:t>
            </a:r>
            <a:r>
              <a:rPr sz="2000" spc="-10" dirty="0">
                <a:latin typeface="Arial"/>
                <a:cs typeface="Arial"/>
              </a:rPr>
              <a:t> </a:t>
            </a:r>
            <a:r>
              <a:rPr sz="2000" spc="-85" dirty="0">
                <a:latin typeface="Arial"/>
                <a:cs typeface="Arial"/>
              </a:rPr>
              <a:t>packet</a:t>
            </a:r>
            <a:r>
              <a:rPr sz="2000" spc="-20" dirty="0">
                <a:latin typeface="Arial"/>
                <a:cs typeface="Arial"/>
              </a:rPr>
              <a:t> </a:t>
            </a:r>
            <a:r>
              <a:rPr sz="2000" spc="-185" dirty="0">
                <a:latin typeface="Arial"/>
                <a:cs typeface="Arial"/>
              </a:rPr>
              <a:t>loss.</a:t>
            </a:r>
            <a:endParaRPr sz="2000">
              <a:latin typeface="Arial"/>
              <a:cs typeface="Arial"/>
            </a:endParaRPr>
          </a:p>
          <a:p>
            <a:pPr marL="469900" marR="5715" lvl="1" indent="-183515" algn="just">
              <a:lnSpc>
                <a:spcPts val="2160"/>
              </a:lnSpc>
              <a:spcBef>
                <a:spcPts val="480"/>
              </a:spcBef>
              <a:buClr>
                <a:srgbClr val="93B6D2"/>
              </a:buClr>
              <a:buSzPct val="85000"/>
              <a:buChar char="•"/>
              <a:tabLst>
                <a:tab pos="470534" algn="l"/>
              </a:tabLst>
            </a:pPr>
            <a:r>
              <a:rPr sz="2000" spc="-125" dirty="0">
                <a:latin typeface="Arial"/>
                <a:cs typeface="Arial"/>
              </a:rPr>
              <a:t>Constrained</a:t>
            </a:r>
            <a:r>
              <a:rPr sz="2000" spc="-120" dirty="0">
                <a:latin typeface="Arial"/>
                <a:cs typeface="Arial"/>
              </a:rPr>
              <a:t> </a:t>
            </a:r>
            <a:r>
              <a:rPr sz="2000" spc="-135" dirty="0">
                <a:latin typeface="Arial"/>
                <a:cs typeface="Arial"/>
              </a:rPr>
              <a:t>networks</a:t>
            </a:r>
            <a:r>
              <a:rPr sz="2000" spc="-130" dirty="0">
                <a:latin typeface="Arial"/>
                <a:cs typeface="Arial"/>
              </a:rPr>
              <a:t> </a:t>
            </a:r>
            <a:r>
              <a:rPr sz="2000" spc="-45" dirty="0">
                <a:latin typeface="Arial"/>
                <a:cs typeface="Arial"/>
              </a:rPr>
              <a:t>are</a:t>
            </a:r>
            <a:r>
              <a:rPr sz="2000" spc="-40" dirty="0">
                <a:latin typeface="Arial"/>
                <a:cs typeface="Arial"/>
              </a:rPr>
              <a:t> </a:t>
            </a:r>
            <a:r>
              <a:rPr sz="2000" spc="-75" dirty="0">
                <a:latin typeface="Arial"/>
                <a:cs typeface="Arial"/>
              </a:rPr>
              <a:t>often</a:t>
            </a:r>
            <a:r>
              <a:rPr sz="2000" spc="-70" dirty="0">
                <a:latin typeface="Arial"/>
                <a:cs typeface="Arial"/>
              </a:rPr>
              <a:t> </a:t>
            </a:r>
            <a:r>
              <a:rPr sz="2000" spc="-35" dirty="0">
                <a:latin typeface="Arial"/>
                <a:cs typeface="Arial"/>
              </a:rPr>
              <a:t>referred</a:t>
            </a:r>
            <a:r>
              <a:rPr sz="2000" spc="-30" dirty="0">
                <a:latin typeface="Arial"/>
                <a:cs typeface="Arial"/>
              </a:rPr>
              <a:t> </a:t>
            </a:r>
            <a:r>
              <a:rPr sz="2000" spc="-65" dirty="0">
                <a:latin typeface="Arial"/>
                <a:cs typeface="Arial"/>
              </a:rPr>
              <a:t>to</a:t>
            </a:r>
            <a:r>
              <a:rPr sz="2000" spc="-60" dirty="0">
                <a:latin typeface="Arial"/>
                <a:cs typeface="Arial"/>
              </a:rPr>
              <a:t> </a:t>
            </a:r>
            <a:r>
              <a:rPr sz="2000" spc="-180" dirty="0">
                <a:latin typeface="Arial"/>
                <a:cs typeface="Arial"/>
              </a:rPr>
              <a:t>as</a:t>
            </a:r>
            <a:r>
              <a:rPr sz="2000" spc="-175" dirty="0">
                <a:latin typeface="Arial"/>
                <a:cs typeface="Arial"/>
              </a:rPr>
              <a:t> </a:t>
            </a:r>
            <a:r>
              <a:rPr sz="2000" spc="-85" dirty="0">
                <a:latin typeface="Arial"/>
                <a:cs typeface="Arial"/>
              </a:rPr>
              <a:t>low-power</a:t>
            </a:r>
            <a:r>
              <a:rPr sz="2000" spc="-80" dirty="0">
                <a:latin typeface="Arial"/>
                <a:cs typeface="Arial"/>
              </a:rPr>
              <a:t> </a:t>
            </a:r>
            <a:r>
              <a:rPr sz="2000" spc="-90" dirty="0">
                <a:latin typeface="Arial"/>
                <a:cs typeface="Arial"/>
              </a:rPr>
              <a:t>and</a:t>
            </a:r>
            <a:r>
              <a:rPr sz="2000" spc="375" dirty="0">
                <a:latin typeface="Arial"/>
                <a:cs typeface="Arial"/>
              </a:rPr>
              <a:t> </a:t>
            </a:r>
            <a:r>
              <a:rPr sz="2000" spc="-160" dirty="0">
                <a:latin typeface="Arial"/>
                <a:cs typeface="Arial"/>
              </a:rPr>
              <a:t>lossy </a:t>
            </a:r>
            <a:r>
              <a:rPr sz="2000" spc="-155" dirty="0">
                <a:latin typeface="Arial"/>
                <a:cs typeface="Arial"/>
              </a:rPr>
              <a:t> </a:t>
            </a:r>
            <a:r>
              <a:rPr sz="2000" spc="-105" dirty="0">
                <a:latin typeface="Arial"/>
                <a:cs typeface="Arial"/>
              </a:rPr>
              <a:t>net</a:t>
            </a:r>
            <a:r>
              <a:rPr sz="2000" spc="-204" dirty="0">
                <a:latin typeface="Arial"/>
                <a:cs typeface="Arial"/>
              </a:rPr>
              <a:t>w</a:t>
            </a:r>
            <a:r>
              <a:rPr sz="2000" spc="-70" dirty="0">
                <a:latin typeface="Arial"/>
                <a:cs typeface="Arial"/>
              </a:rPr>
              <a:t>o</a:t>
            </a:r>
            <a:r>
              <a:rPr sz="2000" spc="-5" dirty="0">
                <a:latin typeface="Arial"/>
                <a:cs typeface="Arial"/>
              </a:rPr>
              <a:t>r</a:t>
            </a:r>
            <a:r>
              <a:rPr sz="2000" spc="-229" dirty="0">
                <a:latin typeface="Arial"/>
                <a:cs typeface="Arial"/>
              </a:rPr>
              <a:t>ks</a:t>
            </a:r>
            <a:r>
              <a:rPr sz="2000" spc="-35" dirty="0">
                <a:latin typeface="Arial"/>
                <a:cs typeface="Arial"/>
              </a:rPr>
              <a:t> </a:t>
            </a:r>
            <a:r>
              <a:rPr sz="2000" spc="-175" dirty="0">
                <a:latin typeface="Arial"/>
                <a:cs typeface="Arial"/>
              </a:rPr>
              <a:t>(</a:t>
            </a:r>
            <a:r>
              <a:rPr sz="2000" spc="-305" dirty="0">
                <a:latin typeface="Arial"/>
                <a:cs typeface="Arial"/>
              </a:rPr>
              <a:t>L</a:t>
            </a:r>
            <a:r>
              <a:rPr sz="2000" spc="-200" dirty="0">
                <a:latin typeface="Arial"/>
                <a:cs typeface="Arial"/>
              </a:rPr>
              <a:t>L</a:t>
            </a:r>
            <a:r>
              <a:rPr sz="2000" spc="-265" dirty="0">
                <a:latin typeface="Arial"/>
                <a:cs typeface="Arial"/>
              </a:rPr>
              <a:t>N</a:t>
            </a:r>
            <a:r>
              <a:rPr sz="2000" spc="-229" dirty="0">
                <a:latin typeface="Arial"/>
                <a:cs typeface="Arial"/>
              </a:rPr>
              <a:t>s)</a:t>
            </a:r>
            <a:r>
              <a:rPr sz="2000" spc="-120" dirty="0">
                <a:latin typeface="Arial"/>
                <a:cs typeface="Arial"/>
              </a:rPr>
              <a:t>.</a:t>
            </a:r>
            <a:endParaRPr sz="2000">
              <a:latin typeface="Arial"/>
              <a:cs typeface="Arial"/>
            </a:endParaRPr>
          </a:p>
          <a:p>
            <a:pPr marL="469900" marR="5715" lvl="1" indent="-183515" algn="just">
              <a:lnSpc>
                <a:spcPts val="2160"/>
              </a:lnSpc>
              <a:spcBef>
                <a:spcPts val="484"/>
              </a:spcBef>
              <a:buClr>
                <a:srgbClr val="93B6D2"/>
              </a:buClr>
              <a:buSzPct val="85000"/>
              <a:buChar char="•"/>
              <a:tabLst>
                <a:tab pos="470534" algn="l"/>
              </a:tabLst>
            </a:pPr>
            <a:r>
              <a:rPr sz="2000" spc="-125" dirty="0">
                <a:latin typeface="Arial"/>
                <a:cs typeface="Arial"/>
              </a:rPr>
              <a:t>Constrained</a:t>
            </a:r>
            <a:r>
              <a:rPr sz="2000" spc="-120" dirty="0">
                <a:latin typeface="Arial"/>
                <a:cs typeface="Arial"/>
              </a:rPr>
              <a:t> </a:t>
            </a:r>
            <a:r>
              <a:rPr sz="2000" spc="-135" dirty="0">
                <a:latin typeface="Arial"/>
                <a:cs typeface="Arial"/>
              </a:rPr>
              <a:t>networks</a:t>
            </a:r>
            <a:r>
              <a:rPr sz="2000" spc="-130" dirty="0">
                <a:latin typeface="Arial"/>
                <a:cs typeface="Arial"/>
              </a:rPr>
              <a:t> </a:t>
            </a:r>
            <a:r>
              <a:rPr sz="2000" spc="-60" dirty="0">
                <a:latin typeface="Arial"/>
                <a:cs typeface="Arial"/>
              </a:rPr>
              <a:t>operate </a:t>
            </a:r>
            <a:r>
              <a:rPr sz="2000" spc="-110" dirty="0">
                <a:latin typeface="Arial"/>
                <a:cs typeface="Arial"/>
              </a:rPr>
              <a:t>between</a:t>
            </a:r>
            <a:r>
              <a:rPr sz="2000" spc="-105" dirty="0">
                <a:latin typeface="Arial"/>
                <a:cs typeface="Arial"/>
              </a:rPr>
              <a:t> </a:t>
            </a:r>
            <a:r>
              <a:rPr sz="2000" spc="-10" dirty="0">
                <a:latin typeface="Arial"/>
                <a:cs typeface="Arial"/>
              </a:rPr>
              <a:t>a </a:t>
            </a:r>
            <a:r>
              <a:rPr sz="2000" spc="-55" dirty="0">
                <a:latin typeface="Arial"/>
                <a:cs typeface="Arial"/>
              </a:rPr>
              <a:t>few </a:t>
            </a:r>
            <a:r>
              <a:rPr sz="2000" spc="-125" dirty="0">
                <a:latin typeface="Arial"/>
                <a:cs typeface="Arial"/>
              </a:rPr>
              <a:t>kbps</a:t>
            </a:r>
            <a:r>
              <a:rPr sz="2000" spc="305" dirty="0">
                <a:latin typeface="Arial"/>
                <a:cs typeface="Arial"/>
              </a:rPr>
              <a:t> </a:t>
            </a:r>
            <a:r>
              <a:rPr sz="2000" spc="-90" dirty="0">
                <a:latin typeface="Arial"/>
                <a:cs typeface="Arial"/>
              </a:rPr>
              <a:t>and </a:t>
            </a:r>
            <a:r>
              <a:rPr sz="2000" spc="-10" dirty="0">
                <a:latin typeface="Arial"/>
                <a:cs typeface="Arial"/>
              </a:rPr>
              <a:t>a </a:t>
            </a:r>
            <a:r>
              <a:rPr sz="2000" spc="-55" dirty="0">
                <a:latin typeface="Arial"/>
                <a:cs typeface="Arial"/>
              </a:rPr>
              <a:t>few </a:t>
            </a:r>
            <a:r>
              <a:rPr sz="2000" spc="-125" dirty="0">
                <a:latin typeface="Arial"/>
                <a:cs typeface="Arial"/>
              </a:rPr>
              <a:t>hundred </a:t>
            </a:r>
            <a:r>
              <a:rPr sz="2000" spc="-120" dirty="0">
                <a:latin typeface="Arial"/>
                <a:cs typeface="Arial"/>
              </a:rPr>
              <a:t> </a:t>
            </a:r>
            <a:r>
              <a:rPr sz="2000" spc="-125" dirty="0">
                <a:latin typeface="Arial"/>
                <a:cs typeface="Arial"/>
              </a:rPr>
              <a:t>kbps</a:t>
            </a:r>
            <a:r>
              <a:rPr sz="2000" spc="-120" dirty="0">
                <a:latin typeface="Arial"/>
                <a:cs typeface="Arial"/>
              </a:rPr>
              <a:t> </a:t>
            </a:r>
            <a:r>
              <a:rPr sz="2000" spc="-90" dirty="0">
                <a:latin typeface="Arial"/>
                <a:cs typeface="Arial"/>
              </a:rPr>
              <a:t>and</a:t>
            </a:r>
            <a:r>
              <a:rPr sz="2000" spc="-85" dirty="0">
                <a:latin typeface="Arial"/>
                <a:cs typeface="Arial"/>
              </a:rPr>
              <a:t> </a:t>
            </a:r>
            <a:r>
              <a:rPr sz="2000" spc="-130" dirty="0">
                <a:latin typeface="Arial"/>
                <a:cs typeface="Arial"/>
              </a:rPr>
              <a:t>may</a:t>
            </a:r>
            <a:r>
              <a:rPr sz="2000" spc="-125" dirty="0">
                <a:latin typeface="Arial"/>
                <a:cs typeface="Arial"/>
              </a:rPr>
              <a:t> </a:t>
            </a:r>
            <a:r>
              <a:rPr sz="2000" spc="-75" dirty="0">
                <a:latin typeface="Arial"/>
                <a:cs typeface="Arial"/>
              </a:rPr>
              <a:t>utilize</a:t>
            </a:r>
            <a:r>
              <a:rPr sz="2000" spc="-70" dirty="0">
                <a:latin typeface="Arial"/>
                <a:cs typeface="Arial"/>
              </a:rPr>
              <a:t> </a:t>
            </a:r>
            <a:r>
              <a:rPr sz="2000" spc="-10" dirty="0">
                <a:latin typeface="Arial"/>
                <a:cs typeface="Arial"/>
              </a:rPr>
              <a:t>a</a:t>
            </a:r>
            <a:r>
              <a:rPr sz="2000" spc="-5" dirty="0">
                <a:latin typeface="Arial"/>
                <a:cs typeface="Arial"/>
              </a:rPr>
              <a:t> </a:t>
            </a:r>
            <a:r>
              <a:rPr sz="2000" spc="-125" dirty="0">
                <a:latin typeface="Arial"/>
                <a:cs typeface="Arial"/>
              </a:rPr>
              <a:t>star,</a:t>
            </a:r>
            <a:r>
              <a:rPr sz="2000" spc="-120" dirty="0">
                <a:latin typeface="Arial"/>
                <a:cs typeface="Arial"/>
              </a:rPr>
              <a:t> </a:t>
            </a:r>
            <a:r>
              <a:rPr sz="2000" spc="-229" dirty="0">
                <a:latin typeface="Arial"/>
                <a:cs typeface="Arial"/>
              </a:rPr>
              <a:t>mesh,</a:t>
            </a:r>
            <a:r>
              <a:rPr sz="2000" spc="-225" dirty="0">
                <a:latin typeface="Arial"/>
                <a:cs typeface="Arial"/>
              </a:rPr>
              <a:t> </a:t>
            </a:r>
            <a:r>
              <a:rPr sz="2000" spc="-60" dirty="0">
                <a:latin typeface="Arial"/>
                <a:cs typeface="Arial"/>
              </a:rPr>
              <a:t>or</a:t>
            </a:r>
            <a:r>
              <a:rPr sz="2000" spc="434" dirty="0">
                <a:latin typeface="Arial"/>
                <a:cs typeface="Arial"/>
              </a:rPr>
              <a:t> </a:t>
            </a:r>
            <a:r>
              <a:rPr sz="2000" spc="-135" dirty="0">
                <a:latin typeface="Arial"/>
                <a:cs typeface="Arial"/>
              </a:rPr>
              <a:t>combined</a:t>
            </a:r>
            <a:r>
              <a:rPr sz="2000" spc="285" dirty="0">
                <a:latin typeface="Arial"/>
                <a:cs typeface="Arial"/>
              </a:rPr>
              <a:t> </a:t>
            </a:r>
            <a:r>
              <a:rPr sz="2000" spc="-105" dirty="0">
                <a:latin typeface="Arial"/>
                <a:cs typeface="Arial"/>
              </a:rPr>
              <a:t>network</a:t>
            </a:r>
            <a:r>
              <a:rPr sz="2000" spc="345" dirty="0">
                <a:latin typeface="Arial"/>
                <a:cs typeface="Arial"/>
              </a:rPr>
              <a:t> </a:t>
            </a:r>
            <a:r>
              <a:rPr sz="2000" spc="-95" dirty="0">
                <a:latin typeface="Arial"/>
                <a:cs typeface="Arial"/>
              </a:rPr>
              <a:t>topologies, </a:t>
            </a:r>
            <a:r>
              <a:rPr sz="2000" spc="-90" dirty="0">
                <a:latin typeface="Arial"/>
                <a:cs typeface="Arial"/>
              </a:rPr>
              <a:t> </a:t>
            </a:r>
            <a:r>
              <a:rPr sz="2000" spc="-235" dirty="0">
                <a:latin typeface="Arial"/>
                <a:cs typeface="Arial"/>
              </a:rPr>
              <a:t>en</a:t>
            </a:r>
            <a:r>
              <a:rPr sz="2000" spc="-210" dirty="0">
                <a:latin typeface="Arial"/>
                <a:cs typeface="Arial"/>
              </a:rPr>
              <a:t>s</a:t>
            </a:r>
            <a:r>
              <a:rPr sz="2000" spc="-100" dirty="0">
                <a:latin typeface="Arial"/>
                <a:cs typeface="Arial"/>
              </a:rPr>
              <a:t>ur</a:t>
            </a:r>
            <a:r>
              <a:rPr sz="2000" spc="-45" dirty="0">
                <a:latin typeface="Arial"/>
                <a:cs typeface="Arial"/>
              </a:rPr>
              <a:t>i</a:t>
            </a:r>
            <a:r>
              <a:rPr sz="2000" spc="-125" dirty="0">
                <a:latin typeface="Arial"/>
                <a:cs typeface="Arial"/>
              </a:rPr>
              <a:t>ng</a:t>
            </a:r>
            <a:r>
              <a:rPr sz="2000" spc="-55" dirty="0">
                <a:latin typeface="Arial"/>
                <a:cs typeface="Arial"/>
              </a:rPr>
              <a:t> </a:t>
            </a:r>
            <a:r>
              <a:rPr sz="2000" spc="-5" dirty="0">
                <a:latin typeface="Arial"/>
                <a:cs typeface="Arial"/>
              </a:rPr>
              <a:t>p</a:t>
            </a:r>
            <a:r>
              <a:rPr sz="2000" spc="-40" dirty="0">
                <a:latin typeface="Arial"/>
                <a:cs typeface="Arial"/>
              </a:rPr>
              <a:t>r</a:t>
            </a:r>
            <a:r>
              <a:rPr sz="2000" spc="-80" dirty="0">
                <a:latin typeface="Arial"/>
                <a:cs typeface="Arial"/>
              </a:rPr>
              <a:t>op</a:t>
            </a:r>
            <a:r>
              <a:rPr sz="2000" spc="-75" dirty="0">
                <a:latin typeface="Arial"/>
                <a:cs typeface="Arial"/>
              </a:rPr>
              <a:t>e</a:t>
            </a:r>
            <a:r>
              <a:rPr sz="2000" dirty="0">
                <a:latin typeface="Arial"/>
                <a:cs typeface="Arial"/>
              </a:rPr>
              <a:t>r</a:t>
            </a:r>
            <a:r>
              <a:rPr sz="2000" spc="-45" dirty="0">
                <a:latin typeface="Arial"/>
                <a:cs typeface="Arial"/>
              </a:rPr>
              <a:t> </a:t>
            </a:r>
            <a:r>
              <a:rPr sz="2000" spc="-80" dirty="0">
                <a:latin typeface="Arial"/>
                <a:cs typeface="Arial"/>
              </a:rPr>
              <a:t>op</a:t>
            </a:r>
            <a:r>
              <a:rPr sz="2000" spc="-75" dirty="0">
                <a:latin typeface="Arial"/>
                <a:cs typeface="Arial"/>
              </a:rPr>
              <a:t>e</a:t>
            </a:r>
            <a:r>
              <a:rPr sz="2000" spc="-25" dirty="0">
                <a:latin typeface="Arial"/>
                <a:cs typeface="Arial"/>
              </a:rPr>
              <a:t>r</a:t>
            </a:r>
            <a:r>
              <a:rPr sz="2000" spc="-70" dirty="0">
                <a:latin typeface="Arial"/>
                <a:cs typeface="Arial"/>
              </a:rPr>
              <a:t>atio</a:t>
            </a:r>
            <a:r>
              <a:rPr sz="2000" spc="-105" dirty="0">
                <a:latin typeface="Arial"/>
                <a:cs typeface="Arial"/>
              </a:rPr>
              <a:t>n</a:t>
            </a:r>
            <a:r>
              <a:rPr sz="2000" spc="-355" dirty="0">
                <a:latin typeface="Arial"/>
                <a:cs typeface="Arial"/>
              </a:rPr>
              <a:t>s</a:t>
            </a:r>
            <a:r>
              <a:rPr sz="2000" spc="-120" dirty="0">
                <a:latin typeface="Arial"/>
                <a:cs typeface="Arial"/>
              </a:rPr>
              <a:t>.</a:t>
            </a:r>
            <a:endParaRPr sz="20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27</a:t>
            </a:r>
            <a:endParaRPr sz="14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8305800" cy="566822"/>
          </a:xfrm>
          <a:prstGeom prst="rect">
            <a:avLst/>
          </a:prstGeom>
        </p:spPr>
        <p:txBody>
          <a:bodyPr vert="horz" wrap="square" lIns="0" tIns="12700" rIns="0" bIns="0" rtlCol="0">
            <a:spAutoFit/>
          </a:bodyPr>
          <a:lstStyle/>
          <a:p>
            <a:pPr marL="12700" marR="5080">
              <a:spcBef>
                <a:spcPts val="100"/>
              </a:spcBef>
            </a:pPr>
            <a:r>
              <a:rPr spc="-240" dirty="0" smtClean="0"/>
              <a:t>The Need for Optimization  Constrained Networks</a:t>
            </a:r>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195580" indent="-182880" algn="just">
              <a:lnSpc>
                <a:spcPts val="2375"/>
              </a:lnSpc>
              <a:spcBef>
                <a:spcPts val="95"/>
              </a:spcBef>
              <a:buClr>
                <a:srgbClr val="93B6D2"/>
              </a:buClr>
              <a:buSzPct val="84090"/>
              <a:buChar char="•"/>
              <a:tabLst>
                <a:tab pos="195580" algn="l"/>
              </a:tabLst>
            </a:pPr>
            <a:r>
              <a:rPr sz="2200" spc="-200" dirty="0"/>
              <a:t>In</a:t>
            </a:r>
            <a:r>
              <a:rPr sz="2200" spc="295" dirty="0"/>
              <a:t> </a:t>
            </a:r>
            <a:r>
              <a:rPr sz="2200" spc="-135" dirty="0"/>
              <a:t>constrained</a:t>
            </a:r>
            <a:r>
              <a:rPr sz="2200" spc="295" dirty="0"/>
              <a:t> </a:t>
            </a:r>
            <a:r>
              <a:rPr sz="2200" spc="-114" dirty="0"/>
              <a:t>network,</a:t>
            </a:r>
            <a:r>
              <a:rPr sz="2200" spc="295" dirty="0"/>
              <a:t> </a:t>
            </a:r>
            <a:r>
              <a:rPr sz="2200" spc="-15" dirty="0"/>
              <a:t>it</a:t>
            </a:r>
            <a:r>
              <a:rPr sz="2200" spc="300" dirty="0"/>
              <a:t> </a:t>
            </a:r>
            <a:r>
              <a:rPr sz="2200" spc="-195" dirty="0"/>
              <a:t>is</a:t>
            </a:r>
            <a:r>
              <a:rPr sz="2200" spc="300" dirty="0"/>
              <a:t> </a:t>
            </a:r>
            <a:r>
              <a:rPr sz="2200" spc="-135" dirty="0"/>
              <a:t>not</a:t>
            </a:r>
            <a:r>
              <a:rPr sz="2200" spc="295" dirty="0"/>
              <a:t> </a:t>
            </a:r>
            <a:r>
              <a:rPr sz="2200" spc="-204" dirty="0"/>
              <a:t>unusual</a:t>
            </a:r>
            <a:r>
              <a:rPr sz="2200" spc="300" dirty="0"/>
              <a:t> </a:t>
            </a:r>
            <a:r>
              <a:rPr sz="2200" spc="-20" dirty="0"/>
              <a:t>for</a:t>
            </a:r>
            <a:r>
              <a:rPr sz="2200" spc="295" dirty="0"/>
              <a:t> </a:t>
            </a:r>
            <a:r>
              <a:rPr sz="2200" spc="-135" dirty="0"/>
              <a:t>the</a:t>
            </a:r>
            <a:r>
              <a:rPr sz="2200" spc="290" dirty="0"/>
              <a:t> </a:t>
            </a:r>
            <a:r>
              <a:rPr sz="2200" spc="-95" dirty="0"/>
              <a:t>packet</a:t>
            </a:r>
            <a:r>
              <a:rPr sz="2200" spc="305" dirty="0"/>
              <a:t> </a:t>
            </a:r>
            <a:r>
              <a:rPr sz="2200" spc="-60" dirty="0"/>
              <a:t>delivery</a:t>
            </a:r>
            <a:r>
              <a:rPr sz="2200" spc="295" dirty="0"/>
              <a:t> </a:t>
            </a:r>
            <a:r>
              <a:rPr sz="2200" spc="-45" dirty="0"/>
              <a:t>rate</a:t>
            </a:r>
            <a:endParaRPr sz="2200"/>
          </a:p>
          <a:p>
            <a:pPr marL="194945" algn="just">
              <a:lnSpc>
                <a:spcPts val="2375"/>
              </a:lnSpc>
            </a:pPr>
            <a:r>
              <a:rPr sz="2200" spc="-280" dirty="0"/>
              <a:t>(PDR)</a:t>
            </a:r>
            <a:r>
              <a:rPr sz="2200" spc="-5" dirty="0"/>
              <a:t> </a:t>
            </a:r>
            <a:r>
              <a:rPr sz="2200" spc="-70" dirty="0"/>
              <a:t>to</a:t>
            </a:r>
            <a:r>
              <a:rPr sz="2200" spc="-10" dirty="0"/>
              <a:t> </a:t>
            </a:r>
            <a:r>
              <a:rPr sz="2200" spc="-105" dirty="0"/>
              <a:t>oscillate</a:t>
            </a:r>
            <a:r>
              <a:rPr sz="2200" spc="40" dirty="0"/>
              <a:t> </a:t>
            </a:r>
            <a:r>
              <a:rPr sz="2200" spc="-120" dirty="0"/>
              <a:t>between</a:t>
            </a:r>
            <a:r>
              <a:rPr sz="2200" spc="5" dirty="0"/>
              <a:t> </a:t>
            </a:r>
            <a:r>
              <a:rPr sz="2200" spc="-110" dirty="0"/>
              <a:t>low</a:t>
            </a:r>
            <a:r>
              <a:rPr sz="2200" spc="-15" dirty="0"/>
              <a:t> </a:t>
            </a:r>
            <a:r>
              <a:rPr sz="2200" spc="-95" dirty="0"/>
              <a:t>and</a:t>
            </a:r>
            <a:r>
              <a:rPr sz="2200" spc="5" dirty="0"/>
              <a:t> </a:t>
            </a:r>
            <a:r>
              <a:rPr sz="2200" spc="-135" dirty="0"/>
              <a:t>high</a:t>
            </a:r>
            <a:r>
              <a:rPr sz="2200" spc="5" dirty="0"/>
              <a:t> </a:t>
            </a:r>
            <a:r>
              <a:rPr sz="2200" spc="-130" dirty="0"/>
              <a:t>percentages.</a:t>
            </a:r>
            <a:endParaRPr sz="2200"/>
          </a:p>
          <a:p>
            <a:pPr marL="194945" marR="6985" indent="-182880" algn="just">
              <a:lnSpc>
                <a:spcPct val="80000"/>
              </a:lnSpc>
              <a:spcBef>
                <a:spcPts val="530"/>
              </a:spcBef>
              <a:buClr>
                <a:srgbClr val="93B6D2"/>
              </a:buClr>
              <a:buSzPct val="84090"/>
              <a:buChar char="•"/>
              <a:tabLst>
                <a:tab pos="195580" algn="l"/>
              </a:tabLst>
            </a:pPr>
            <a:r>
              <a:rPr sz="2200" spc="-120" dirty="0"/>
              <a:t>Large </a:t>
            </a:r>
            <a:r>
              <a:rPr sz="2200" spc="-170" dirty="0"/>
              <a:t>bursts</a:t>
            </a:r>
            <a:r>
              <a:rPr sz="2200" spc="-165" dirty="0"/>
              <a:t> </a:t>
            </a:r>
            <a:r>
              <a:rPr sz="2200" spc="-5" dirty="0"/>
              <a:t>of </a:t>
            </a:r>
            <a:r>
              <a:rPr sz="2200" spc="-85" dirty="0"/>
              <a:t>unpredictable </a:t>
            </a:r>
            <a:r>
              <a:rPr sz="2200" spc="-110" dirty="0"/>
              <a:t>errors </a:t>
            </a:r>
            <a:r>
              <a:rPr sz="2200" spc="-95" dirty="0"/>
              <a:t>and </a:t>
            </a:r>
            <a:r>
              <a:rPr sz="2200" spc="-175" dirty="0"/>
              <a:t>even</a:t>
            </a:r>
            <a:r>
              <a:rPr sz="2200" spc="-170" dirty="0"/>
              <a:t> </a:t>
            </a:r>
            <a:r>
              <a:rPr sz="2200" spc="-225" dirty="0"/>
              <a:t>loss</a:t>
            </a:r>
            <a:r>
              <a:rPr sz="2200" spc="-220" dirty="0"/>
              <a:t> </a:t>
            </a:r>
            <a:r>
              <a:rPr sz="2200" dirty="0"/>
              <a:t>of </a:t>
            </a:r>
            <a:r>
              <a:rPr sz="2200" spc="-125" dirty="0"/>
              <a:t>connectivity </a:t>
            </a:r>
            <a:r>
              <a:rPr sz="2200" spc="-15" dirty="0"/>
              <a:t>at </a:t>
            </a:r>
            <a:r>
              <a:rPr sz="2200" spc="-10" dirty="0"/>
              <a:t> </a:t>
            </a:r>
            <a:r>
              <a:rPr sz="2200" spc="-180" dirty="0"/>
              <a:t>times</a:t>
            </a:r>
            <a:r>
              <a:rPr sz="2200" spc="-175" dirty="0"/>
              <a:t> </a:t>
            </a:r>
            <a:r>
              <a:rPr sz="2200" spc="-145" dirty="0"/>
              <a:t>may</a:t>
            </a:r>
            <a:r>
              <a:rPr sz="2200" spc="-140" dirty="0"/>
              <a:t> </a:t>
            </a:r>
            <a:r>
              <a:rPr sz="2200" spc="-195" dirty="0"/>
              <a:t>occur,</a:t>
            </a:r>
            <a:r>
              <a:rPr sz="2200" spc="-190" dirty="0"/>
              <a:t> </a:t>
            </a:r>
            <a:r>
              <a:rPr sz="2200" spc="-125" dirty="0"/>
              <a:t>where</a:t>
            </a:r>
            <a:r>
              <a:rPr sz="2200" spc="-120" dirty="0"/>
              <a:t> </a:t>
            </a:r>
            <a:r>
              <a:rPr sz="2200" spc="-100" dirty="0"/>
              <a:t>packet</a:t>
            </a:r>
            <a:r>
              <a:rPr sz="2200" spc="-95" dirty="0"/>
              <a:t> </a:t>
            </a:r>
            <a:r>
              <a:rPr sz="2200" spc="-55" dirty="0"/>
              <a:t>delivery</a:t>
            </a:r>
            <a:r>
              <a:rPr sz="2200" spc="500" dirty="0"/>
              <a:t> </a:t>
            </a:r>
            <a:r>
              <a:rPr sz="2200" spc="-75" dirty="0"/>
              <a:t>variation</a:t>
            </a:r>
            <a:r>
              <a:rPr sz="2200" spc="459" dirty="0"/>
              <a:t> </a:t>
            </a:r>
            <a:r>
              <a:rPr sz="2200" spc="-145" dirty="0"/>
              <a:t>may</a:t>
            </a:r>
            <a:r>
              <a:rPr sz="2200" spc="325" dirty="0"/>
              <a:t> </a:t>
            </a:r>
            <a:r>
              <a:rPr sz="2200" spc="-95" dirty="0"/>
              <a:t>fluctuate </a:t>
            </a:r>
            <a:r>
              <a:rPr sz="2200" spc="-90" dirty="0"/>
              <a:t> </a:t>
            </a:r>
            <a:r>
              <a:rPr sz="2200" spc="-40" dirty="0"/>
              <a:t>grea</a:t>
            </a:r>
            <a:r>
              <a:rPr sz="2200" spc="-20" dirty="0"/>
              <a:t>t</a:t>
            </a:r>
            <a:r>
              <a:rPr sz="2200" spc="-10" dirty="0"/>
              <a:t>ly</a:t>
            </a:r>
            <a:r>
              <a:rPr sz="2200" spc="20" dirty="0"/>
              <a:t> </a:t>
            </a:r>
            <a:r>
              <a:rPr sz="2200" spc="-95" dirty="0"/>
              <a:t>during</a:t>
            </a:r>
            <a:r>
              <a:rPr sz="2200" spc="5" dirty="0"/>
              <a:t> </a:t>
            </a:r>
            <a:r>
              <a:rPr sz="2200" spc="-135" dirty="0"/>
              <a:t>the</a:t>
            </a:r>
            <a:r>
              <a:rPr sz="2200" spc="5" dirty="0"/>
              <a:t> </a:t>
            </a:r>
            <a:r>
              <a:rPr sz="2200" spc="-190" dirty="0"/>
              <a:t>course</a:t>
            </a:r>
            <a:r>
              <a:rPr sz="2200" spc="15" dirty="0"/>
              <a:t> </a:t>
            </a:r>
            <a:r>
              <a:rPr sz="2200" dirty="0"/>
              <a:t>o</a:t>
            </a:r>
            <a:r>
              <a:rPr sz="2200" spc="-5" dirty="0"/>
              <a:t>f</a:t>
            </a:r>
            <a:r>
              <a:rPr sz="2200" spc="70" dirty="0"/>
              <a:t> </a:t>
            </a:r>
            <a:r>
              <a:rPr sz="2200" spc="-15" dirty="0"/>
              <a:t>a</a:t>
            </a:r>
            <a:r>
              <a:rPr sz="2200" dirty="0"/>
              <a:t> </a:t>
            </a:r>
            <a:r>
              <a:rPr sz="2200" spc="-15" dirty="0"/>
              <a:t>d</a:t>
            </a:r>
            <a:r>
              <a:rPr sz="2200" spc="-65" dirty="0"/>
              <a:t>a</a:t>
            </a:r>
            <a:r>
              <a:rPr sz="2200" spc="-135" dirty="0"/>
              <a:t>y</a:t>
            </a:r>
            <a:r>
              <a:rPr sz="2200" spc="-130" dirty="0"/>
              <a:t>.</a:t>
            </a:r>
            <a:endParaRPr sz="2200"/>
          </a:p>
          <a:p>
            <a:pPr marL="195580" indent="-182880" algn="just">
              <a:lnSpc>
                <a:spcPct val="100000"/>
              </a:lnSpc>
              <a:buClr>
                <a:srgbClr val="93B6D2"/>
              </a:buClr>
              <a:buSzPct val="84090"/>
              <a:buChar char="•"/>
              <a:tabLst>
                <a:tab pos="195580" algn="l"/>
              </a:tabLst>
            </a:pPr>
            <a:r>
              <a:rPr sz="2200" spc="-150" dirty="0"/>
              <a:t>Latency</a:t>
            </a:r>
            <a:r>
              <a:rPr sz="2200" spc="10" dirty="0"/>
              <a:t> </a:t>
            </a:r>
            <a:r>
              <a:rPr sz="2200" spc="-100" dirty="0"/>
              <a:t>and</a:t>
            </a:r>
            <a:r>
              <a:rPr sz="2200" spc="-15" dirty="0"/>
              <a:t> </a:t>
            </a:r>
            <a:r>
              <a:rPr sz="2200" spc="-120" dirty="0"/>
              <a:t>control</a:t>
            </a:r>
            <a:r>
              <a:rPr sz="2200" spc="15" dirty="0"/>
              <a:t> </a:t>
            </a:r>
            <a:r>
              <a:rPr sz="2200" spc="-85" dirty="0"/>
              <a:t>plane</a:t>
            </a:r>
            <a:r>
              <a:rPr sz="2200" spc="5" dirty="0"/>
              <a:t> </a:t>
            </a:r>
            <a:r>
              <a:rPr sz="2200" spc="-65" dirty="0"/>
              <a:t>reactivity:</a:t>
            </a:r>
            <a:endParaRPr sz="2200"/>
          </a:p>
          <a:p>
            <a:pPr marL="469900" lvl="1" indent="-184150" algn="just">
              <a:lnSpc>
                <a:spcPct val="100000"/>
              </a:lnSpc>
              <a:spcBef>
                <a:spcPts val="15"/>
              </a:spcBef>
              <a:buClr>
                <a:srgbClr val="93B6D2"/>
              </a:buClr>
              <a:buSzPct val="84210"/>
              <a:buChar char="•"/>
              <a:tabLst>
                <a:tab pos="470534" algn="l"/>
              </a:tabLst>
            </a:pPr>
            <a:r>
              <a:rPr sz="1900" spc="-120" dirty="0">
                <a:latin typeface="Arial"/>
                <a:cs typeface="Arial"/>
              </a:rPr>
              <a:t>One</a:t>
            </a:r>
            <a:r>
              <a:rPr sz="1900" spc="20" dirty="0">
                <a:latin typeface="Arial"/>
                <a:cs typeface="Arial"/>
              </a:rPr>
              <a:t> </a:t>
            </a:r>
            <a:r>
              <a:rPr sz="1900" spc="-5" dirty="0">
                <a:latin typeface="Arial"/>
                <a:cs typeface="Arial"/>
              </a:rPr>
              <a:t>of</a:t>
            </a:r>
            <a:r>
              <a:rPr sz="1900" spc="60" dirty="0">
                <a:latin typeface="Arial"/>
                <a:cs typeface="Arial"/>
              </a:rPr>
              <a:t> </a:t>
            </a:r>
            <a:r>
              <a:rPr sz="1900" spc="-120" dirty="0">
                <a:latin typeface="Arial"/>
                <a:cs typeface="Arial"/>
              </a:rPr>
              <a:t>the</a:t>
            </a:r>
            <a:r>
              <a:rPr sz="1900" spc="20" dirty="0">
                <a:latin typeface="Arial"/>
                <a:cs typeface="Arial"/>
              </a:rPr>
              <a:t> </a:t>
            </a:r>
            <a:r>
              <a:rPr sz="1900" spc="-80" dirty="0">
                <a:latin typeface="Arial"/>
                <a:cs typeface="Arial"/>
              </a:rPr>
              <a:t>golden</a:t>
            </a:r>
            <a:r>
              <a:rPr sz="1900" spc="15" dirty="0">
                <a:latin typeface="Arial"/>
                <a:cs typeface="Arial"/>
              </a:rPr>
              <a:t> </a:t>
            </a:r>
            <a:r>
              <a:rPr sz="1900" spc="-130" dirty="0">
                <a:latin typeface="Arial"/>
                <a:cs typeface="Arial"/>
              </a:rPr>
              <a:t>rules</a:t>
            </a:r>
            <a:r>
              <a:rPr sz="1900" spc="30" dirty="0">
                <a:latin typeface="Arial"/>
                <a:cs typeface="Arial"/>
              </a:rPr>
              <a:t> </a:t>
            </a:r>
            <a:r>
              <a:rPr sz="1900" spc="-120" dirty="0">
                <a:latin typeface="Arial"/>
                <a:cs typeface="Arial"/>
              </a:rPr>
              <a:t>in</a:t>
            </a:r>
            <a:r>
              <a:rPr sz="1900" spc="-5" dirty="0">
                <a:latin typeface="Arial"/>
                <a:cs typeface="Arial"/>
              </a:rPr>
              <a:t> </a:t>
            </a:r>
            <a:r>
              <a:rPr sz="1900" spc="-15" dirty="0">
                <a:latin typeface="Arial"/>
                <a:cs typeface="Arial"/>
              </a:rPr>
              <a:t>a</a:t>
            </a:r>
            <a:r>
              <a:rPr sz="1900" spc="20" dirty="0">
                <a:latin typeface="Arial"/>
                <a:cs typeface="Arial"/>
              </a:rPr>
              <a:t> </a:t>
            </a:r>
            <a:r>
              <a:rPr sz="1900" spc="-120" dirty="0">
                <a:latin typeface="Arial"/>
                <a:cs typeface="Arial"/>
              </a:rPr>
              <a:t>constrained</a:t>
            </a:r>
            <a:r>
              <a:rPr sz="1900" spc="30" dirty="0">
                <a:latin typeface="Arial"/>
                <a:cs typeface="Arial"/>
              </a:rPr>
              <a:t> </a:t>
            </a:r>
            <a:r>
              <a:rPr sz="1900" spc="-100" dirty="0">
                <a:latin typeface="Arial"/>
                <a:cs typeface="Arial"/>
              </a:rPr>
              <a:t>network</a:t>
            </a:r>
            <a:r>
              <a:rPr sz="1900" spc="10" dirty="0">
                <a:latin typeface="Arial"/>
                <a:cs typeface="Arial"/>
              </a:rPr>
              <a:t> </a:t>
            </a:r>
            <a:r>
              <a:rPr sz="1900" spc="-165" dirty="0">
                <a:latin typeface="Arial"/>
                <a:cs typeface="Arial"/>
              </a:rPr>
              <a:t>is</a:t>
            </a:r>
            <a:r>
              <a:rPr sz="1900" spc="10" dirty="0">
                <a:latin typeface="Arial"/>
                <a:cs typeface="Arial"/>
              </a:rPr>
              <a:t> </a:t>
            </a:r>
            <a:r>
              <a:rPr sz="1900" spc="-65" dirty="0">
                <a:latin typeface="Arial"/>
                <a:cs typeface="Arial"/>
              </a:rPr>
              <a:t>to</a:t>
            </a:r>
            <a:r>
              <a:rPr sz="1900" spc="-5" dirty="0">
                <a:latin typeface="Arial"/>
                <a:cs typeface="Arial"/>
              </a:rPr>
              <a:t> </a:t>
            </a:r>
            <a:r>
              <a:rPr sz="1900" spc="-80" dirty="0">
                <a:latin typeface="Arial"/>
                <a:cs typeface="Arial"/>
              </a:rPr>
              <a:t>“underreact</a:t>
            </a:r>
            <a:r>
              <a:rPr sz="1900" spc="40" dirty="0">
                <a:latin typeface="Arial"/>
                <a:cs typeface="Arial"/>
              </a:rPr>
              <a:t> </a:t>
            </a:r>
            <a:r>
              <a:rPr sz="1900" spc="-65" dirty="0">
                <a:latin typeface="Arial"/>
                <a:cs typeface="Arial"/>
              </a:rPr>
              <a:t>to</a:t>
            </a:r>
            <a:r>
              <a:rPr sz="1900" spc="-5" dirty="0">
                <a:latin typeface="Arial"/>
                <a:cs typeface="Arial"/>
              </a:rPr>
              <a:t> </a:t>
            </a:r>
            <a:r>
              <a:rPr sz="1900" spc="-45" dirty="0">
                <a:latin typeface="Arial"/>
                <a:cs typeface="Arial"/>
              </a:rPr>
              <a:t>failure.”</a:t>
            </a:r>
            <a:endParaRPr sz="1900">
              <a:latin typeface="Arial"/>
              <a:cs typeface="Arial"/>
            </a:endParaRPr>
          </a:p>
          <a:p>
            <a:pPr marL="469900" marR="5080" lvl="1" indent="-183515" algn="just">
              <a:lnSpc>
                <a:spcPct val="80000"/>
              </a:lnSpc>
              <a:spcBef>
                <a:spcPts val="455"/>
              </a:spcBef>
              <a:buClr>
                <a:srgbClr val="93B6D2"/>
              </a:buClr>
              <a:buSzPct val="84210"/>
              <a:buChar char="•"/>
              <a:tabLst>
                <a:tab pos="470534" algn="l"/>
              </a:tabLst>
            </a:pPr>
            <a:r>
              <a:rPr sz="1900" spc="-190" dirty="0">
                <a:latin typeface="Arial"/>
                <a:cs typeface="Arial"/>
              </a:rPr>
              <a:t>Due </a:t>
            </a:r>
            <a:r>
              <a:rPr sz="1900" spc="-65" dirty="0">
                <a:latin typeface="Arial"/>
                <a:cs typeface="Arial"/>
              </a:rPr>
              <a:t>to </a:t>
            </a:r>
            <a:r>
              <a:rPr sz="1900" spc="-120" dirty="0">
                <a:latin typeface="Arial"/>
                <a:cs typeface="Arial"/>
              </a:rPr>
              <a:t>the </a:t>
            </a:r>
            <a:r>
              <a:rPr sz="1900" spc="-100" dirty="0">
                <a:latin typeface="Arial"/>
                <a:cs typeface="Arial"/>
              </a:rPr>
              <a:t>low </a:t>
            </a:r>
            <a:r>
              <a:rPr sz="1900" spc="-80" dirty="0">
                <a:latin typeface="Arial"/>
                <a:cs typeface="Arial"/>
              </a:rPr>
              <a:t>bandwidth, </a:t>
            </a:r>
            <a:r>
              <a:rPr sz="1900" spc="-15" dirty="0">
                <a:latin typeface="Arial"/>
                <a:cs typeface="Arial"/>
              </a:rPr>
              <a:t>a </a:t>
            </a:r>
            <a:r>
              <a:rPr sz="1900" spc="-114" dirty="0">
                <a:latin typeface="Arial"/>
                <a:cs typeface="Arial"/>
              </a:rPr>
              <a:t>constrained </a:t>
            </a:r>
            <a:r>
              <a:rPr sz="1900" spc="-100" dirty="0">
                <a:latin typeface="Arial"/>
                <a:cs typeface="Arial"/>
              </a:rPr>
              <a:t>network </a:t>
            </a:r>
            <a:r>
              <a:rPr sz="1900" spc="-70" dirty="0">
                <a:latin typeface="Arial"/>
                <a:cs typeface="Arial"/>
              </a:rPr>
              <a:t>that </a:t>
            </a:r>
            <a:r>
              <a:rPr sz="1900" spc="-105" dirty="0">
                <a:latin typeface="Arial"/>
                <a:cs typeface="Arial"/>
              </a:rPr>
              <a:t>overreacts </a:t>
            </a:r>
            <a:r>
              <a:rPr sz="1900" spc="-155" dirty="0">
                <a:latin typeface="Arial"/>
                <a:cs typeface="Arial"/>
              </a:rPr>
              <a:t>can </a:t>
            </a:r>
            <a:r>
              <a:rPr sz="1900" spc="-40" dirty="0">
                <a:latin typeface="Arial"/>
                <a:cs typeface="Arial"/>
              </a:rPr>
              <a:t>lead </a:t>
            </a:r>
            <a:r>
              <a:rPr sz="1900" spc="-65" dirty="0">
                <a:latin typeface="Arial"/>
                <a:cs typeface="Arial"/>
              </a:rPr>
              <a:t>to </a:t>
            </a:r>
            <a:r>
              <a:rPr sz="1900" spc="-15" dirty="0">
                <a:latin typeface="Arial"/>
                <a:cs typeface="Arial"/>
              </a:rPr>
              <a:t>a </a:t>
            </a:r>
            <a:r>
              <a:rPr sz="1900" spc="-10" dirty="0">
                <a:latin typeface="Arial"/>
                <a:cs typeface="Arial"/>
              </a:rPr>
              <a:t> </a:t>
            </a:r>
            <a:r>
              <a:rPr sz="1900" spc="-100" dirty="0">
                <a:latin typeface="Arial"/>
                <a:cs typeface="Arial"/>
              </a:rPr>
              <a:t>network</a:t>
            </a:r>
            <a:r>
              <a:rPr sz="1900" spc="20" dirty="0">
                <a:latin typeface="Arial"/>
                <a:cs typeface="Arial"/>
              </a:rPr>
              <a:t> </a:t>
            </a:r>
            <a:r>
              <a:rPr sz="1900" spc="-105" dirty="0">
                <a:latin typeface="Arial"/>
                <a:cs typeface="Arial"/>
              </a:rPr>
              <a:t>collapse</a:t>
            </a:r>
            <a:r>
              <a:rPr sz="1900" spc="-10" dirty="0">
                <a:latin typeface="Arial"/>
                <a:cs typeface="Arial"/>
              </a:rPr>
              <a:t> </a:t>
            </a:r>
            <a:r>
              <a:rPr sz="1900" spc="-150" dirty="0">
                <a:latin typeface="Arial"/>
                <a:cs typeface="Arial"/>
              </a:rPr>
              <a:t>which</a:t>
            </a:r>
            <a:r>
              <a:rPr sz="1900" spc="20" dirty="0">
                <a:latin typeface="Arial"/>
                <a:cs typeface="Arial"/>
              </a:rPr>
              <a:t> </a:t>
            </a:r>
            <a:r>
              <a:rPr sz="1900" spc="-190" dirty="0">
                <a:latin typeface="Arial"/>
                <a:cs typeface="Arial"/>
              </a:rPr>
              <a:t>makes</a:t>
            </a:r>
            <a:r>
              <a:rPr sz="1900" spc="15" dirty="0">
                <a:latin typeface="Arial"/>
                <a:cs typeface="Arial"/>
              </a:rPr>
              <a:t> </a:t>
            </a:r>
            <a:r>
              <a:rPr sz="1900" spc="-120" dirty="0">
                <a:latin typeface="Arial"/>
                <a:cs typeface="Arial"/>
              </a:rPr>
              <a:t>the</a:t>
            </a:r>
            <a:r>
              <a:rPr sz="1900" spc="10" dirty="0">
                <a:latin typeface="Arial"/>
                <a:cs typeface="Arial"/>
              </a:rPr>
              <a:t> </a:t>
            </a:r>
            <a:r>
              <a:rPr sz="1900" spc="-95" dirty="0">
                <a:latin typeface="Arial"/>
                <a:cs typeface="Arial"/>
              </a:rPr>
              <a:t>existing</a:t>
            </a:r>
            <a:r>
              <a:rPr sz="1900" spc="5" dirty="0">
                <a:latin typeface="Arial"/>
                <a:cs typeface="Arial"/>
              </a:rPr>
              <a:t> </a:t>
            </a:r>
            <a:r>
              <a:rPr sz="1900" spc="-90" dirty="0">
                <a:latin typeface="Arial"/>
                <a:cs typeface="Arial"/>
              </a:rPr>
              <a:t>problem</a:t>
            </a:r>
            <a:r>
              <a:rPr sz="1900" spc="-5" dirty="0">
                <a:latin typeface="Arial"/>
                <a:cs typeface="Arial"/>
              </a:rPr>
              <a:t> </a:t>
            </a:r>
            <a:r>
              <a:rPr sz="1900" spc="-140" dirty="0">
                <a:latin typeface="Arial"/>
                <a:cs typeface="Arial"/>
              </a:rPr>
              <a:t>worse.</a:t>
            </a:r>
            <a:endParaRPr sz="1900">
              <a:latin typeface="Arial"/>
              <a:cs typeface="Arial"/>
            </a:endParaRPr>
          </a:p>
          <a:p>
            <a:pPr marL="194945" marR="7620" indent="-182880" algn="just">
              <a:lnSpc>
                <a:spcPct val="80000"/>
              </a:lnSpc>
              <a:spcBef>
                <a:spcPts val="515"/>
              </a:spcBef>
              <a:buClr>
                <a:srgbClr val="93B6D2"/>
              </a:buClr>
              <a:buSzPct val="84090"/>
              <a:buChar char="•"/>
              <a:tabLst>
                <a:tab pos="195580" algn="l"/>
              </a:tabLst>
            </a:pPr>
            <a:r>
              <a:rPr sz="2200" spc="-120" dirty="0"/>
              <a:t>Control</a:t>
            </a:r>
            <a:r>
              <a:rPr sz="2200" spc="-114" dirty="0"/>
              <a:t> </a:t>
            </a:r>
            <a:r>
              <a:rPr sz="2200" spc="-85" dirty="0"/>
              <a:t>plane </a:t>
            </a:r>
            <a:r>
              <a:rPr sz="2200" spc="-10" dirty="0"/>
              <a:t>traffic </a:t>
            </a:r>
            <a:r>
              <a:rPr sz="2200" spc="-245" dirty="0"/>
              <a:t>must</a:t>
            </a:r>
            <a:r>
              <a:rPr sz="2200" spc="-240" dirty="0"/>
              <a:t> </a:t>
            </a:r>
            <a:r>
              <a:rPr sz="2200" spc="-130" dirty="0"/>
              <a:t>also</a:t>
            </a:r>
            <a:r>
              <a:rPr sz="2200" spc="-125" dirty="0"/>
              <a:t> </a:t>
            </a:r>
            <a:r>
              <a:rPr sz="2200" spc="-70" dirty="0"/>
              <a:t>be </a:t>
            </a:r>
            <a:r>
              <a:rPr sz="2200" spc="-90" dirty="0"/>
              <a:t>kept</a:t>
            </a:r>
            <a:r>
              <a:rPr sz="2200" spc="-85" dirty="0"/>
              <a:t> </a:t>
            </a:r>
            <a:r>
              <a:rPr sz="2200" spc="-15" dirty="0"/>
              <a:t>at a </a:t>
            </a:r>
            <a:r>
              <a:rPr sz="2200" spc="-204" dirty="0"/>
              <a:t>minimum;</a:t>
            </a:r>
            <a:r>
              <a:rPr sz="2200" spc="-200" dirty="0"/>
              <a:t> </a:t>
            </a:r>
            <a:r>
              <a:rPr sz="2200" spc="-140" dirty="0"/>
              <a:t>otherwise,</a:t>
            </a:r>
            <a:r>
              <a:rPr sz="2200" spc="-135" dirty="0"/>
              <a:t> </a:t>
            </a:r>
            <a:r>
              <a:rPr sz="2200" spc="-20" dirty="0"/>
              <a:t>it </a:t>
            </a:r>
            <a:r>
              <a:rPr sz="2200" spc="-15" dirty="0"/>
              <a:t> </a:t>
            </a:r>
            <a:r>
              <a:rPr sz="2200" spc="-270" dirty="0"/>
              <a:t>consumes</a:t>
            </a:r>
            <a:r>
              <a:rPr sz="2200" spc="15" dirty="0"/>
              <a:t> </a:t>
            </a:r>
            <a:r>
              <a:rPr sz="2200" spc="-135" dirty="0"/>
              <a:t>the</a:t>
            </a:r>
            <a:r>
              <a:rPr sz="2200" spc="5" dirty="0"/>
              <a:t> </a:t>
            </a:r>
            <a:r>
              <a:rPr sz="2200" spc="-90" dirty="0"/>
              <a:t>bandwidth</a:t>
            </a:r>
            <a:r>
              <a:rPr sz="2200" spc="30" dirty="0"/>
              <a:t> </a:t>
            </a:r>
            <a:r>
              <a:rPr sz="2200" spc="-80" dirty="0"/>
              <a:t>that</a:t>
            </a:r>
            <a:r>
              <a:rPr sz="2200" spc="5" dirty="0"/>
              <a:t> </a:t>
            </a:r>
            <a:r>
              <a:rPr sz="2200" spc="-195" dirty="0"/>
              <a:t>is</a:t>
            </a:r>
            <a:r>
              <a:rPr sz="2200" spc="10" dirty="0"/>
              <a:t> </a:t>
            </a:r>
            <a:r>
              <a:rPr sz="2200" spc="-110" dirty="0"/>
              <a:t>needed</a:t>
            </a:r>
            <a:r>
              <a:rPr sz="2200" spc="10" dirty="0"/>
              <a:t> </a:t>
            </a:r>
            <a:r>
              <a:rPr sz="2200" spc="-65" dirty="0"/>
              <a:t>by</a:t>
            </a:r>
            <a:r>
              <a:rPr sz="2200" spc="-10" dirty="0"/>
              <a:t> </a:t>
            </a:r>
            <a:r>
              <a:rPr sz="2200" spc="-135" dirty="0"/>
              <a:t>the</a:t>
            </a:r>
            <a:r>
              <a:rPr sz="2200" spc="5" dirty="0"/>
              <a:t> </a:t>
            </a:r>
            <a:r>
              <a:rPr sz="2200" spc="-15" dirty="0"/>
              <a:t>data</a:t>
            </a:r>
            <a:r>
              <a:rPr sz="2200" spc="10" dirty="0"/>
              <a:t> </a:t>
            </a:r>
            <a:r>
              <a:rPr sz="2200" spc="-30" dirty="0"/>
              <a:t>traffic.</a:t>
            </a:r>
            <a:endParaRPr sz="2200"/>
          </a:p>
          <a:p>
            <a:pPr marL="195580" indent="-182880" algn="just">
              <a:lnSpc>
                <a:spcPct val="100000"/>
              </a:lnSpc>
              <a:buClr>
                <a:srgbClr val="93B6D2"/>
              </a:buClr>
              <a:buSzPct val="84090"/>
              <a:buChar char="•"/>
              <a:tabLst>
                <a:tab pos="195580" algn="l"/>
              </a:tabLst>
            </a:pPr>
            <a:r>
              <a:rPr sz="2200" spc="-270" dirty="0"/>
              <a:t>Th</a:t>
            </a:r>
            <a:r>
              <a:rPr sz="2200" spc="-250" dirty="0"/>
              <a:t>e</a:t>
            </a:r>
            <a:r>
              <a:rPr sz="2200" spc="5" dirty="0"/>
              <a:t> </a:t>
            </a:r>
            <a:r>
              <a:rPr sz="2200" spc="-70" dirty="0"/>
              <a:t>p</a:t>
            </a:r>
            <a:r>
              <a:rPr sz="2200" spc="-125" dirty="0"/>
              <a:t>o</a:t>
            </a:r>
            <a:r>
              <a:rPr sz="2200" spc="-175" dirty="0"/>
              <a:t>w</a:t>
            </a:r>
            <a:r>
              <a:rPr sz="2200" spc="-65" dirty="0"/>
              <a:t>er</a:t>
            </a:r>
            <a:r>
              <a:rPr sz="2200" spc="5" dirty="0"/>
              <a:t> </a:t>
            </a:r>
            <a:r>
              <a:rPr sz="2200" spc="-185" dirty="0"/>
              <a:t>consumptio</a:t>
            </a:r>
            <a:r>
              <a:rPr sz="2200" spc="-265" dirty="0"/>
              <a:t>n</a:t>
            </a:r>
            <a:r>
              <a:rPr sz="2200" spc="20" dirty="0"/>
              <a:t> </a:t>
            </a:r>
            <a:r>
              <a:rPr sz="2200" spc="-85" dirty="0"/>
              <a:t>i</a:t>
            </a:r>
            <a:r>
              <a:rPr sz="2200" spc="-195" dirty="0"/>
              <a:t>n</a:t>
            </a:r>
            <a:r>
              <a:rPr sz="2200" spc="-5" dirty="0"/>
              <a:t> </a:t>
            </a:r>
            <a:r>
              <a:rPr sz="2200" spc="-20" dirty="0"/>
              <a:t>bat</a:t>
            </a:r>
            <a:r>
              <a:rPr sz="2200" spc="-5" dirty="0"/>
              <a:t>t</a:t>
            </a:r>
            <a:r>
              <a:rPr sz="2200" spc="-65" dirty="0"/>
              <a:t>er</a:t>
            </a:r>
            <a:r>
              <a:rPr sz="2200" spc="5" dirty="0"/>
              <a:t>y</a:t>
            </a:r>
            <a:r>
              <a:rPr sz="2200" spc="-5" dirty="0"/>
              <a:t>-</a:t>
            </a:r>
            <a:r>
              <a:rPr sz="2200" spc="-70" dirty="0"/>
              <a:t>p</a:t>
            </a:r>
            <a:r>
              <a:rPr sz="2200" spc="-125" dirty="0"/>
              <a:t>o</a:t>
            </a:r>
            <a:r>
              <a:rPr sz="2200" spc="-175" dirty="0"/>
              <a:t>w</a:t>
            </a:r>
            <a:r>
              <a:rPr sz="2200" spc="-65" dirty="0"/>
              <a:t>er</a:t>
            </a:r>
            <a:r>
              <a:rPr sz="2200" spc="-70" dirty="0"/>
              <a:t>ed</a:t>
            </a:r>
            <a:r>
              <a:rPr sz="2200" spc="10" dirty="0"/>
              <a:t> </a:t>
            </a:r>
            <a:r>
              <a:rPr sz="2200" spc="-135" dirty="0"/>
              <a:t>nod</a:t>
            </a:r>
            <a:r>
              <a:rPr sz="2200" spc="-130" dirty="0"/>
              <a:t>e</a:t>
            </a:r>
            <a:r>
              <a:rPr sz="2200" spc="-370" dirty="0"/>
              <a:t>s</a:t>
            </a:r>
            <a:r>
              <a:rPr sz="2200" spc="-130" dirty="0"/>
              <a:t>:</a:t>
            </a:r>
            <a:endParaRPr sz="2200"/>
          </a:p>
          <a:p>
            <a:pPr marL="469900" lvl="1" indent="-184150" algn="just">
              <a:lnSpc>
                <a:spcPts val="2055"/>
              </a:lnSpc>
              <a:spcBef>
                <a:spcPts val="15"/>
              </a:spcBef>
              <a:buClr>
                <a:srgbClr val="93B6D2"/>
              </a:buClr>
              <a:buSzPct val="84210"/>
              <a:buChar char="•"/>
              <a:tabLst>
                <a:tab pos="470534" algn="l"/>
              </a:tabLst>
            </a:pPr>
            <a:r>
              <a:rPr sz="1900" spc="-140" dirty="0">
                <a:latin typeface="Arial"/>
                <a:cs typeface="Arial"/>
              </a:rPr>
              <a:t>Any</a:t>
            </a:r>
            <a:r>
              <a:rPr sz="1900" spc="200" dirty="0">
                <a:latin typeface="Arial"/>
                <a:cs typeface="Arial"/>
              </a:rPr>
              <a:t> </a:t>
            </a:r>
            <a:r>
              <a:rPr sz="1900" spc="-35" dirty="0">
                <a:latin typeface="Arial"/>
                <a:cs typeface="Arial"/>
              </a:rPr>
              <a:t>failure</a:t>
            </a:r>
            <a:r>
              <a:rPr sz="1900" spc="210" dirty="0">
                <a:latin typeface="Arial"/>
                <a:cs typeface="Arial"/>
              </a:rPr>
              <a:t> </a:t>
            </a:r>
            <a:r>
              <a:rPr sz="1900" spc="-60" dirty="0">
                <a:latin typeface="Arial"/>
                <a:cs typeface="Arial"/>
              </a:rPr>
              <a:t>or</a:t>
            </a:r>
            <a:r>
              <a:rPr sz="1900" spc="210" dirty="0">
                <a:latin typeface="Arial"/>
                <a:cs typeface="Arial"/>
              </a:rPr>
              <a:t> </a:t>
            </a:r>
            <a:r>
              <a:rPr sz="1900" spc="-114" dirty="0">
                <a:latin typeface="Arial"/>
                <a:cs typeface="Arial"/>
              </a:rPr>
              <a:t>verbose</a:t>
            </a:r>
            <a:r>
              <a:rPr sz="1900" spc="210" dirty="0">
                <a:latin typeface="Arial"/>
                <a:cs typeface="Arial"/>
              </a:rPr>
              <a:t> </a:t>
            </a:r>
            <a:r>
              <a:rPr sz="1900" spc="-105" dirty="0">
                <a:latin typeface="Arial"/>
                <a:cs typeface="Arial"/>
              </a:rPr>
              <a:t>control</a:t>
            </a:r>
            <a:r>
              <a:rPr sz="1900" spc="204" dirty="0">
                <a:latin typeface="Arial"/>
                <a:cs typeface="Arial"/>
              </a:rPr>
              <a:t> </a:t>
            </a:r>
            <a:r>
              <a:rPr sz="1900" spc="-75" dirty="0">
                <a:latin typeface="Arial"/>
                <a:cs typeface="Arial"/>
              </a:rPr>
              <a:t>plane</a:t>
            </a:r>
            <a:r>
              <a:rPr sz="1900" spc="215" dirty="0">
                <a:latin typeface="Arial"/>
                <a:cs typeface="Arial"/>
              </a:rPr>
              <a:t> </a:t>
            </a:r>
            <a:r>
              <a:rPr sz="1900" spc="-80" dirty="0">
                <a:latin typeface="Arial"/>
                <a:cs typeface="Arial"/>
              </a:rPr>
              <a:t>protocol</a:t>
            </a:r>
            <a:r>
              <a:rPr sz="1900" spc="210" dirty="0">
                <a:latin typeface="Arial"/>
                <a:cs typeface="Arial"/>
              </a:rPr>
              <a:t> </a:t>
            </a:r>
            <a:r>
              <a:rPr sz="1900" spc="-130" dirty="0">
                <a:latin typeface="Arial"/>
                <a:cs typeface="Arial"/>
              </a:rPr>
              <a:t>may</a:t>
            </a:r>
            <a:r>
              <a:rPr sz="1900" spc="200" dirty="0">
                <a:latin typeface="Arial"/>
                <a:cs typeface="Arial"/>
              </a:rPr>
              <a:t> </a:t>
            </a:r>
            <a:r>
              <a:rPr sz="1900" spc="-114" dirty="0">
                <a:latin typeface="Arial"/>
                <a:cs typeface="Arial"/>
              </a:rPr>
              <a:t>reduce</a:t>
            </a:r>
            <a:r>
              <a:rPr sz="1900" spc="204" dirty="0">
                <a:latin typeface="Arial"/>
                <a:cs typeface="Arial"/>
              </a:rPr>
              <a:t> </a:t>
            </a:r>
            <a:r>
              <a:rPr sz="1900" spc="-114" dirty="0">
                <a:latin typeface="Arial"/>
                <a:cs typeface="Arial"/>
              </a:rPr>
              <a:t>the</a:t>
            </a:r>
            <a:r>
              <a:rPr sz="1900" spc="210" dirty="0">
                <a:latin typeface="Arial"/>
                <a:cs typeface="Arial"/>
              </a:rPr>
              <a:t> </a:t>
            </a:r>
            <a:r>
              <a:rPr sz="1900" spc="-60" dirty="0">
                <a:latin typeface="Arial"/>
                <a:cs typeface="Arial"/>
              </a:rPr>
              <a:t>lifetime</a:t>
            </a:r>
            <a:r>
              <a:rPr sz="1900" spc="200" dirty="0">
                <a:latin typeface="Arial"/>
                <a:cs typeface="Arial"/>
              </a:rPr>
              <a:t> </a:t>
            </a:r>
            <a:r>
              <a:rPr sz="1900" spc="-5" dirty="0">
                <a:latin typeface="Arial"/>
                <a:cs typeface="Arial"/>
              </a:rPr>
              <a:t>of</a:t>
            </a:r>
            <a:r>
              <a:rPr sz="1900" spc="275" dirty="0">
                <a:latin typeface="Arial"/>
                <a:cs typeface="Arial"/>
              </a:rPr>
              <a:t> </a:t>
            </a:r>
            <a:r>
              <a:rPr sz="1900" spc="-120" dirty="0">
                <a:latin typeface="Arial"/>
                <a:cs typeface="Arial"/>
              </a:rPr>
              <a:t>the</a:t>
            </a:r>
            <a:endParaRPr sz="1900">
              <a:latin typeface="Arial"/>
              <a:cs typeface="Arial"/>
            </a:endParaRPr>
          </a:p>
          <a:p>
            <a:pPr marL="469900">
              <a:lnSpc>
                <a:spcPts val="2045"/>
              </a:lnSpc>
            </a:pPr>
            <a:r>
              <a:rPr sz="1900" spc="-75" dirty="0"/>
              <a:t>batteries.</a:t>
            </a:r>
            <a:endParaRPr sz="1900"/>
          </a:p>
          <a:p>
            <a:pPr marL="195580" indent="-182880">
              <a:lnSpc>
                <a:spcPts val="2635"/>
              </a:lnSpc>
              <a:buClr>
                <a:srgbClr val="93B6D2"/>
              </a:buClr>
              <a:buSzPct val="84090"/>
              <a:buChar char="•"/>
              <a:tabLst>
                <a:tab pos="195580" algn="l"/>
              </a:tabLst>
            </a:pPr>
            <a:r>
              <a:rPr sz="2200" spc="-260" dirty="0"/>
              <a:t>This</a:t>
            </a:r>
            <a:r>
              <a:rPr sz="2200" spc="25" dirty="0"/>
              <a:t> </a:t>
            </a:r>
            <a:r>
              <a:rPr sz="2200" spc="-55" dirty="0"/>
              <a:t>led</a:t>
            </a:r>
            <a:r>
              <a:rPr sz="2200" spc="5" dirty="0"/>
              <a:t> </a:t>
            </a:r>
            <a:r>
              <a:rPr sz="2200" spc="-75" dirty="0"/>
              <a:t>to</a:t>
            </a:r>
            <a:r>
              <a:rPr sz="2200" spc="10" dirty="0"/>
              <a:t> </a:t>
            </a:r>
            <a:r>
              <a:rPr sz="2200" spc="-100" dirty="0"/>
              <a:t>work</a:t>
            </a:r>
            <a:r>
              <a:rPr sz="2200" dirty="0"/>
              <a:t> </a:t>
            </a:r>
            <a:r>
              <a:rPr sz="2200" spc="-195" dirty="0"/>
              <a:t>on</a:t>
            </a:r>
            <a:r>
              <a:rPr sz="2200" dirty="0"/>
              <a:t> </a:t>
            </a:r>
            <a:r>
              <a:rPr sz="2200" spc="-100" dirty="0"/>
              <a:t>optimizing</a:t>
            </a:r>
            <a:r>
              <a:rPr sz="2200" spc="15" dirty="0"/>
              <a:t> </a:t>
            </a:r>
            <a:r>
              <a:rPr sz="2200" spc="-125" dirty="0"/>
              <a:t>protocols</a:t>
            </a:r>
            <a:r>
              <a:rPr sz="2200" spc="40" dirty="0"/>
              <a:t> </a:t>
            </a:r>
            <a:r>
              <a:rPr sz="2200" spc="-20" dirty="0"/>
              <a:t>for</a:t>
            </a:r>
            <a:r>
              <a:rPr sz="2200" spc="20" dirty="0"/>
              <a:t> </a:t>
            </a:r>
            <a:r>
              <a:rPr sz="2200" spc="-220" dirty="0"/>
              <a:t>IoT</a:t>
            </a:r>
            <a:endParaRPr sz="2200"/>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28</a:t>
            </a:r>
            <a:endParaRPr sz="14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998460" cy="566822"/>
          </a:xfrm>
          <a:prstGeom prst="rect">
            <a:avLst/>
          </a:prstGeom>
        </p:spPr>
        <p:txBody>
          <a:bodyPr vert="horz" wrap="square" lIns="0" tIns="12700" rIns="0" bIns="0" rtlCol="0">
            <a:spAutoFit/>
          </a:bodyPr>
          <a:lstStyle/>
          <a:p>
            <a:pPr marL="12700" marR="5080">
              <a:lnSpc>
                <a:spcPct val="100000"/>
              </a:lnSpc>
              <a:spcBef>
                <a:spcPts val="100"/>
              </a:spcBef>
            </a:pPr>
            <a:r>
              <a:rPr spc="-240" dirty="0">
                <a:latin typeface="+mj-lt"/>
              </a:rPr>
              <a:t>The Need for Optimization  </a:t>
            </a:r>
            <a:r>
              <a:rPr spc="-240" dirty="0"/>
              <a:t>IP</a:t>
            </a:r>
            <a:r>
              <a:rPr spc="-240" dirty="0">
                <a:latin typeface="+mj-lt"/>
              </a:rPr>
              <a:t> Versions</a:t>
            </a:r>
          </a:p>
        </p:txBody>
      </p:sp>
      <p:sp>
        <p:nvSpPr>
          <p:cNvPr id="3" name="object 3"/>
          <p:cNvSpPr txBox="1"/>
          <p:nvPr/>
        </p:nvSpPr>
        <p:spPr>
          <a:xfrm>
            <a:off x="535940" y="1616709"/>
            <a:ext cx="8074659" cy="4649470"/>
          </a:xfrm>
          <a:prstGeom prst="rect">
            <a:avLst/>
          </a:prstGeom>
        </p:spPr>
        <p:txBody>
          <a:bodyPr vert="horz" wrap="square" lIns="0" tIns="12700" rIns="0" bIns="0" rtlCol="0">
            <a:spAutoFit/>
          </a:bodyPr>
          <a:lstStyle/>
          <a:p>
            <a:pPr marL="194945" marR="6985" indent="-182880">
              <a:lnSpc>
                <a:spcPct val="100000"/>
              </a:lnSpc>
              <a:spcBef>
                <a:spcPts val="100"/>
              </a:spcBef>
              <a:buClr>
                <a:srgbClr val="93B6D2"/>
              </a:buClr>
              <a:buSzPct val="85416"/>
              <a:buChar char="•"/>
              <a:tabLst>
                <a:tab pos="195580" algn="l"/>
                <a:tab pos="844550" algn="l"/>
                <a:tab pos="1430020" algn="l"/>
                <a:tab pos="2218055" algn="l"/>
                <a:tab pos="3357879" algn="l"/>
                <a:tab pos="3825875" algn="l"/>
                <a:tab pos="5462905" algn="l"/>
                <a:tab pos="6013450" algn="l"/>
                <a:tab pos="7106284" algn="l"/>
                <a:tab pos="7839075" algn="l"/>
              </a:tabLst>
            </a:pPr>
            <a:r>
              <a:rPr sz="2400" spc="-370" dirty="0">
                <a:latin typeface="Arial"/>
                <a:cs typeface="Arial"/>
              </a:rPr>
              <a:t>IET</a:t>
            </a:r>
            <a:r>
              <a:rPr sz="2400" spc="-430" dirty="0">
                <a:latin typeface="Arial"/>
                <a:cs typeface="Arial"/>
              </a:rPr>
              <a:t>F</a:t>
            </a:r>
            <a:r>
              <a:rPr sz="2400" dirty="0">
                <a:latin typeface="Arial"/>
                <a:cs typeface="Arial"/>
              </a:rPr>
              <a:t>	</a:t>
            </a:r>
            <a:r>
              <a:rPr sz="2400" spc="-235" dirty="0">
                <a:latin typeface="Arial"/>
                <a:cs typeface="Arial"/>
              </a:rPr>
              <a:t>has</a:t>
            </a:r>
            <a:r>
              <a:rPr sz="2400" dirty="0">
                <a:latin typeface="Arial"/>
                <a:cs typeface="Arial"/>
              </a:rPr>
              <a:t>	</a:t>
            </a:r>
            <a:r>
              <a:rPr sz="2400" spc="-145" dirty="0">
                <a:latin typeface="Arial"/>
                <a:cs typeface="Arial"/>
              </a:rPr>
              <a:t>been</a:t>
            </a:r>
            <a:r>
              <a:rPr sz="2400" dirty="0">
                <a:latin typeface="Arial"/>
                <a:cs typeface="Arial"/>
              </a:rPr>
              <a:t>	</a:t>
            </a:r>
            <a:r>
              <a:rPr sz="2400" spc="-190" dirty="0">
                <a:latin typeface="Arial"/>
                <a:cs typeface="Arial"/>
              </a:rPr>
              <a:t>w</a:t>
            </a:r>
            <a:r>
              <a:rPr sz="2400" spc="-85" dirty="0">
                <a:latin typeface="Arial"/>
                <a:cs typeface="Arial"/>
              </a:rPr>
              <a:t>o</a:t>
            </a:r>
            <a:r>
              <a:rPr sz="2400" spc="-5" dirty="0">
                <a:latin typeface="Arial"/>
                <a:cs typeface="Arial"/>
              </a:rPr>
              <a:t>r</a:t>
            </a:r>
            <a:r>
              <a:rPr sz="2400" spc="-125" dirty="0">
                <a:latin typeface="Arial"/>
                <a:cs typeface="Arial"/>
              </a:rPr>
              <a:t>ki</a:t>
            </a:r>
            <a:r>
              <a:rPr sz="2400" spc="-190" dirty="0">
                <a:latin typeface="Arial"/>
                <a:cs typeface="Arial"/>
              </a:rPr>
              <a:t>n</a:t>
            </a:r>
            <a:r>
              <a:rPr sz="2400" spc="-15" dirty="0">
                <a:latin typeface="Arial"/>
                <a:cs typeface="Arial"/>
              </a:rPr>
              <a:t>g</a:t>
            </a:r>
            <a:r>
              <a:rPr sz="2400" dirty="0">
                <a:latin typeface="Arial"/>
                <a:cs typeface="Arial"/>
              </a:rPr>
              <a:t>	</a:t>
            </a:r>
            <a:r>
              <a:rPr sz="2400" spc="-210" dirty="0">
                <a:latin typeface="Arial"/>
                <a:cs typeface="Arial"/>
              </a:rPr>
              <a:t>on</a:t>
            </a:r>
            <a:r>
              <a:rPr sz="2400" dirty="0">
                <a:latin typeface="Arial"/>
                <a:cs typeface="Arial"/>
              </a:rPr>
              <a:t>	</a:t>
            </a:r>
            <a:r>
              <a:rPr sz="2400" spc="-10" dirty="0">
                <a:latin typeface="Arial"/>
                <a:cs typeface="Arial"/>
              </a:rPr>
              <a:t>t</a:t>
            </a:r>
            <a:r>
              <a:rPr sz="2400" spc="-35" dirty="0">
                <a:latin typeface="Arial"/>
                <a:cs typeface="Arial"/>
              </a:rPr>
              <a:t>r</a:t>
            </a:r>
            <a:r>
              <a:rPr sz="2400" spc="-210" dirty="0">
                <a:latin typeface="Arial"/>
                <a:cs typeface="Arial"/>
              </a:rPr>
              <a:t>ans</a:t>
            </a:r>
            <a:r>
              <a:rPr sz="2400" spc="-80" dirty="0">
                <a:latin typeface="Arial"/>
                <a:cs typeface="Arial"/>
              </a:rPr>
              <a:t>i</a:t>
            </a:r>
            <a:r>
              <a:rPr sz="2400" spc="-15" dirty="0">
                <a:latin typeface="Arial"/>
                <a:cs typeface="Arial"/>
              </a:rPr>
              <a:t>t</a:t>
            </a:r>
            <a:r>
              <a:rPr sz="2400" spc="-30" dirty="0">
                <a:latin typeface="Arial"/>
                <a:cs typeface="Arial"/>
              </a:rPr>
              <a:t>i</a:t>
            </a:r>
            <a:r>
              <a:rPr sz="2400" spc="-145" dirty="0">
                <a:latin typeface="Arial"/>
                <a:cs typeface="Arial"/>
              </a:rPr>
              <a:t>oni</a:t>
            </a:r>
            <a:r>
              <a:rPr sz="2400" spc="-150" dirty="0">
                <a:latin typeface="Arial"/>
                <a:cs typeface="Arial"/>
              </a:rPr>
              <a:t>ng</a:t>
            </a:r>
            <a:r>
              <a:rPr sz="2400" dirty="0">
                <a:latin typeface="Arial"/>
                <a:cs typeface="Arial"/>
              </a:rPr>
              <a:t>	</a:t>
            </a:r>
            <a:r>
              <a:rPr sz="2400" spc="-145" dirty="0">
                <a:latin typeface="Arial"/>
                <a:cs typeface="Arial"/>
              </a:rPr>
              <a:t>the</a:t>
            </a:r>
            <a:r>
              <a:rPr sz="2400" dirty="0">
                <a:latin typeface="Arial"/>
                <a:cs typeface="Arial"/>
              </a:rPr>
              <a:t>	</a:t>
            </a:r>
            <a:r>
              <a:rPr sz="2400" spc="-160" dirty="0">
                <a:latin typeface="Arial"/>
                <a:cs typeface="Arial"/>
              </a:rPr>
              <a:t>I</a:t>
            </a:r>
            <a:r>
              <a:rPr sz="2400" spc="-120" dirty="0">
                <a:latin typeface="Arial"/>
                <a:cs typeface="Arial"/>
              </a:rPr>
              <a:t>nte</a:t>
            </a:r>
            <a:r>
              <a:rPr sz="2400" spc="-35" dirty="0">
                <a:latin typeface="Arial"/>
                <a:cs typeface="Arial"/>
              </a:rPr>
              <a:t>r</a:t>
            </a:r>
            <a:r>
              <a:rPr sz="2400" spc="-145" dirty="0">
                <a:latin typeface="Arial"/>
                <a:cs typeface="Arial"/>
              </a:rPr>
              <a:t>net</a:t>
            </a:r>
            <a:r>
              <a:rPr sz="2400" dirty="0">
                <a:latin typeface="Arial"/>
                <a:cs typeface="Arial"/>
              </a:rPr>
              <a:t>	</a:t>
            </a:r>
            <a:r>
              <a:rPr sz="2400" spc="60" dirty="0">
                <a:latin typeface="Arial"/>
                <a:cs typeface="Arial"/>
              </a:rPr>
              <a:t>f</a:t>
            </a:r>
            <a:r>
              <a:rPr sz="2400" spc="30" dirty="0">
                <a:latin typeface="Arial"/>
                <a:cs typeface="Arial"/>
              </a:rPr>
              <a:t>r</a:t>
            </a:r>
            <a:r>
              <a:rPr sz="2400" spc="-150" dirty="0">
                <a:latin typeface="Arial"/>
                <a:cs typeface="Arial"/>
              </a:rPr>
              <a:t>o</a:t>
            </a:r>
            <a:r>
              <a:rPr sz="2400" spc="-400" dirty="0">
                <a:latin typeface="Arial"/>
                <a:cs typeface="Arial"/>
              </a:rPr>
              <a:t>m</a:t>
            </a:r>
            <a:r>
              <a:rPr sz="2400" dirty="0">
                <a:latin typeface="Arial"/>
                <a:cs typeface="Arial"/>
              </a:rPr>
              <a:t>	</a:t>
            </a:r>
            <a:r>
              <a:rPr sz="2400" spc="-215" dirty="0">
                <a:latin typeface="Arial"/>
                <a:cs typeface="Arial"/>
              </a:rPr>
              <a:t>IP  </a:t>
            </a:r>
            <a:r>
              <a:rPr sz="2400" spc="-195" dirty="0">
                <a:latin typeface="Arial"/>
                <a:cs typeface="Arial"/>
              </a:rPr>
              <a:t>v</a:t>
            </a:r>
            <a:r>
              <a:rPr sz="2400" spc="-175" dirty="0">
                <a:latin typeface="Arial"/>
                <a:cs typeface="Arial"/>
              </a:rPr>
              <a:t>er</a:t>
            </a:r>
            <a:r>
              <a:rPr sz="2400" spc="-190" dirty="0">
                <a:latin typeface="Arial"/>
                <a:cs typeface="Arial"/>
              </a:rPr>
              <a:t>s</a:t>
            </a:r>
            <a:r>
              <a:rPr sz="2400" spc="-130" dirty="0">
                <a:latin typeface="Arial"/>
                <a:cs typeface="Arial"/>
              </a:rPr>
              <a:t>io</a:t>
            </a:r>
            <a:r>
              <a:rPr sz="2400" spc="-180" dirty="0">
                <a:latin typeface="Arial"/>
                <a:cs typeface="Arial"/>
              </a:rPr>
              <a:t>n</a:t>
            </a:r>
            <a:r>
              <a:rPr sz="2400" spc="-20" dirty="0">
                <a:latin typeface="Arial"/>
                <a:cs typeface="Arial"/>
              </a:rPr>
              <a:t> </a:t>
            </a:r>
            <a:r>
              <a:rPr sz="2400" spc="-15" dirty="0">
                <a:latin typeface="Arial"/>
                <a:cs typeface="Arial"/>
              </a:rPr>
              <a:t>4</a:t>
            </a:r>
            <a:r>
              <a:rPr sz="2400" dirty="0">
                <a:latin typeface="Arial"/>
                <a:cs typeface="Arial"/>
              </a:rPr>
              <a:t> </a:t>
            </a:r>
            <a:r>
              <a:rPr sz="2400" spc="-60" dirty="0">
                <a:latin typeface="Arial"/>
                <a:cs typeface="Arial"/>
              </a:rPr>
              <a:t>t</a:t>
            </a:r>
            <a:r>
              <a:rPr sz="2400" spc="-105" dirty="0">
                <a:latin typeface="Arial"/>
                <a:cs typeface="Arial"/>
              </a:rPr>
              <a:t>o</a:t>
            </a:r>
            <a:r>
              <a:rPr sz="2400" spc="-10" dirty="0">
                <a:latin typeface="Arial"/>
                <a:cs typeface="Arial"/>
              </a:rPr>
              <a:t> </a:t>
            </a:r>
            <a:r>
              <a:rPr sz="2400" spc="-275" dirty="0">
                <a:latin typeface="Arial"/>
                <a:cs typeface="Arial"/>
              </a:rPr>
              <a:t>IP</a:t>
            </a:r>
            <a:r>
              <a:rPr sz="2400" spc="-10" dirty="0">
                <a:latin typeface="Arial"/>
                <a:cs typeface="Arial"/>
              </a:rPr>
              <a:t> </a:t>
            </a:r>
            <a:r>
              <a:rPr sz="2400" spc="-195" dirty="0">
                <a:latin typeface="Arial"/>
                <a:cs typeface="Arial"/>
              </a:rPr>
              <a:t>v</a:t>
            </a:r>
            <a:r>
              <a:rPr sz="2400" spc="-175" dirty="0">
                <a:latin typeface="Arial"/>
                <a:cs typeface="Arial"/>
              </a:rPr>
              <a:t>er</a:t>
            </a:r>
            <a:r>
              <a:rPr sz="2400" spc="-190" dirty="0">
                <a:latin typeface="Arial"/>
                <a:cs typeface="Arial"/>
              </a:rPr>
              <a:t>s</a:t>
            </a:r>
            <a:r>
              <a:rPr sz="2400" spc="-130" dirty="0">
                <a:latin typeface="Arial"/>
                <a:cs typeface="Arial"/>
              </a:rPr>
              <a:t>io</a:t>
            </a:r>
            <a:r>
              <a:rPr sz="2400" spc="-180" dirty="0">
                <a:latin typeface="Arial"/>
                <a:cs typeface="Arial"/>
              </a:rPr>
              <a:t>n</a:t>
            </a:r>
            <a:r>
              <a:rPr sz="2400" spc="-10" dirty="0">
                <a:latin typeface="Arial"/>
                <a:cs typeface="Arial"/>
              </a:rPr>
              <a:t> </a:t>
            </a:r>
            <a:r>
              <a:rPr sz="2400" spc="-20" dirty="0">
                <a:latin typeface="Arial"/>
                <a:cs typeface="Arial"/>
              </a:rPr>
              <a:t>6</a:t>
            </a:r>
            <a:r>
              <a:rPr sz="2400" spc="-145" dirty="0">
                <a:latin typeface="Arial"/>
                <a:cs typeface="Arial"/>
              </a:rPr>
              <a:t>.</a:t>
            </a:r>
            <a:endParaRPr sz="2400">
              <a:latin typeface="Arial"/>
              <a:cs typeface="Arial"/>
            </a:endParaRPr>
          </a:p>
          <a:p>
            <a:pPr marL="194945" marR="5715" indent="-182880">
              <a:lnSpc>
                <a:spcPct val="100000"/>
              </a:lnSpc>
              <a:spcBef>
                <a:spcPts val="580"/>
              </a:spcBef>
              <a:buClr>
                <a:srgbClr val="93B6D2"/>
              </a:buClr>
              <a:buSzPct val="85416"/>
              <a:buChar char="•"/>
              <a:tabLst>
                <a:tab pos="195580" algn="l"/>
                <a:tab pos="744220" algn="l"/>
                <a:tab pos="1443355" algn="l"/>
                <a:tab pos="2408555" algn="l"/>
                <a:tab pos="3157220" algn="l"/>
                <a:tab pos="3688715" algn="l"/>
                <a:tab pos="4423410" algn="l"/>
                <a:tab pos="4920615" algn="l"/>
                <a:tab pos="5541010" algn="l"/>
                <a:tab pos="5932170" algn="l"/>
                <a:tab pos="7022465" algn="l"/>
                <a:tab pos="7859395" algn="l"/>
              </a:tabLst>
            </a:pPr>
            <a:r>
              <a:rPr sz="2400" spc="-280" dirty="0">
                <a:latin typeface="Arial"/>
                <a:cs typeface="Arial"/>
              </a:rPr>
              <a:t>The</a:t>
            </a:r>
            <a:r>
              <a:rPr sz="2400" dirty="0">
                <a:latin typeface="Arial"/>
                <a:cs typeface="Arial"/>
              </a:rPr>
              <a:t>	</a:t>
            </a:r>
            <a:r>
              <a:rPr sz="2400" spc="-250" dirty="0">
                <a:latin typeface="Arial"/>
                <a:cs typeface="Arial"/>
              </a:rPr>
              <a:t>m</a:t>
            </a:r>
            <a:r>
              <a:rPr sz="2400" spc="-175" dirty="0">
                <a:latin typeface="Arial"/>
                <a:cs typeface="Arial"/>
              </a:rPr>
              <a:t>a</a:t>
            </a:r>
            <a:r>
              <a:rPr sz="2400" spc="-90" dirty="0">
                <a:latin typeface="Arial"/>
                <a:cs typeface="Arial"/>
              </a:rPr>
              <a:t>i</a:t>
            </a:r>
            <a:r>
              <a:rPr sz="2400" spc="-210" dirty="0">
                <a:latin typeface="Arial"/>
                <a:cs typeface="Arial"/>
              </a:rPr>
              <a:t>n</a:t>
            </a:r>
            <a:r>
              <a:rPr sz="2400" dirty="0">
                <a:latin typeface="Arial"/>
                <a:cs typeface="Arial"/>
              </a:rPr>
              <a:t>	</a:t>
            </a:r>
            <a:r>
              <a:rPr sz="2400" spc="-10" dirty="0">
                <a:latin typeface="Arial"/>
                <a:cs typeface="Arial"/>
              </a:rPr>
              <a:t>d</a:t>
            </a:r>
            <a:r>
              <a:rPr sz="2400" spc="-20" dirty="0">
                <a:latin typeface="Arial"/>
                <a:cs typeface="Arial"/>
              </a:rPr>
              <a:t>r</a:t>
            </a:r>
            <a:r>
              <a:rPr sz="2400" spc="-90" dirty="0">
                <a:latin typeface="Arial"/>
                <a:cs typeface="Arial"/>
              </a:rPr>
              <a:t>ivin</a:t>
            </a:r>
            <a:r>
              <a:rPr sz="2400" spc="-125" dirty="0">
                <a:latin typeface="Arial"/>
                <a:cs typeface="Arial"/>
              </a:rPr>
              <a:t>g</a:t>
            </a:r>
            <a:r>
              <a:rPr sz="2400" dirty="0">
                <a:latin typeface="Arial"/>
                <a:cs typeface="Arial"/>
              </a:rPr>
              <a:t>	</a:t>
            </a:r>
            <a:r>
              <a:rPr sz="2400" spc="85" dirty="0">
                <a:latin typeface="Arial"/>
                <a:cs typeface="Arial"/>
              </a:rPr>
              <a:t>f</a:t>
            </a:r>
            <a:r>
              <a:rPr sz="2400" spc="-85" dirty="0">
                <a:latin typeface="Arial"/>
                <a:cs typeface="Arial"/>
              </a:rPr>
              <a:t>o</a:t>
            </a:r>
            <a:r>
              <a:rPr sz="2400" spc="-50" dirty="0">
                <a:latin typeface="Arial"/>
                <a:cs typeface="Arial"/>
              </a:rPr>
              <a:t>r</a:t>
            </a:r>
            <a:r>
              <a:rPr sz="2400" spc="-210" dirty="0">
                <a:latin typeface="Arial"/>
                <a:cs typeface="Arial"/>
              </a:rPr>
              <a:t>ce</a:t>
            </a:r>
            <a:r>
              <a:rPr sz="2400" dirty="0">
                <a:latin typeface="Arial"/>
                <a:cs typeface="Arial"/>
              </a:rPr>
              <a:t>	</a:t>
            </a:r>
            <a:r>
              <a:rPr sz="2400" spc="-235" dirty="0">
                <a:latin typeface="Arial"/>
                <a:cs typeface="Arial"/>
              </a:rPr>
              <a:t>has</a:t>
            </a:r>
            <a:r>
              <a:rPr sz="2400" dirty="0">
                <a:latin typeface="Arial"/>
                <a:cs typeface="Arial"/>
              </a:rPr>
              <a:t>	</a:t>
            </a:r>
            <a:r>
              <a:rPr sz="2400" spc="-145" dirty="0">
                <a:latin typeface="Arial"/>
                <a:cs typeface="Arial"/>
              </a:rPr>
              <a:t>been</a:t>
            </a:r>
            <a:r>
              <a:rPr sz="2400" dirty="0">
                <a:latin typeface="Arial"/>
                <a:cs typeface="Arial"/>
              </a:rPr>
              <a:t>	</a:t>
            </a:r>
            <a:r>
              <a:rPr sz="2400" spc="-150" dirty="0">
                <a:latin typeface="Arial"/>
                <a:cs typeface="Arial"/>
              </a:rPr>
              <a:t>th</a:t>
            </a:r>
            <a:r>
              <a:rPr sz="2400" spc="-135" dirty="0">
                <a:latin typeface="Arial"/>
                <a:cs typeface="Arial"/>
              </a:rPr>
              <a:t>e</a:t>
            </a:r>
            <a:r>
              <a:rPr sz="2400" dirty="0">
                <a:latin typeface="Arial"/>
                <a:cs typeface="Arial"/>
              </a:rPr>
              <a:t>	</a:t>
            </a:r>
            <a:r>
              <a:rPr sz="2400" spc="-95" dirty="0">
                <a:latin typeface="Arial"/>
                <a:cs typeface="Arial"/>
              </a:rPr>
              <a:t>la</a:t>
            </a:r>
            <a:r>
              <a:rPr sz="2400" spc="-75" dirty="0">
                <a:latin typeface="Arial"/>
                <a:cs typeface="Arial"/>
              </a:rPr>
              <a:t>c</a:t>
            </a:r>
            <a:r>
              <a:rPr sz="2400" spc="-150" dirty="0">
                <a:latin typeface="Arial"/>
                <a:cs typeface="Arial"/>
              </a:rPr>
              <a:t>k</a:t>
            </a:r>
            <a:r>
              <a:rPr sz="2400" dirty="0">
                <a:latin typeface="Arial"/>
                <a:cs typeface="Arial"/>
              </a:rPr>
              <a:t>	</a:t>
            </a:r>
            <a:r>
              <a:rPr sz="2400" spc="-5" dirty="0">
                <a:latin typeface="Arial"/>
                <a:cs typeface="Arial"/>
              </a:rPr>
              <a:t>of</a:t>
            </a:r>
            <a:r>
              <a:rPr sz="2400" dirty="0">
                <a:latin typeface="Arial"/>
                <a:cs typeface="Arial"/>
              </a:rPr>
              <a:t>	</a:t>
            </a:r>
            <a:r>
              <a:rPr sz="2400" spc="-15" dirty="0">
                <a:latin typeface="Arial"/>
                <a:cs typeface="Arial"/>
              </a:rPr>
              <a:t>a</a:t>
            </a:r>
            <a:r>
              <a:rPr sz="2400" spc="-25" dirty="0">
                <a:latin typeface="Arial"/>
                <a:cs typeface="Arial"/>
              </a:rPr>
              <a:t>d</a:t>
            </a:r>
            <a:r>
              <a:rPr sz="2400" spc="-190" dirty="0">
                <a:latin typeface="Arial"/>
                <a:cs typeface="Arial"/>
              </a:rPr>
              <a:t>dress</a:t>
            </a:r>
            <a:r>
              <a:rPr sz="2400" dirty="0">
                <a:latin typeface="Arial"/>
                <a:cs typeface="Arial"/>
              </a:rPr>
              <a:t>	</a:t>
            </a:r>
            <a:r>
              <a:rPr sz="2400" spc="-170" dirty="0">
                <a:latin typeface="Arial"/>
                <a:cs typeface="Arial"/>
              </a:rPr>
              <a:t>space</a:t>
            </a:r>
            <a:r>
              <a:rPr sz="2400" dirty="0">
                <a:latin typeface="Arial"/>
                <a:cs typeface="Arial"/>
              </a:rPr>
              <a:t>	</a:t>
            </a:r>
            <a:r>
              <a:rPr sz="2400" spc="-125" dirty="0">
                <a:latin typeface="Arial"/>
                <a:cs typeface="Arial"/>
              </a:rPr>
              <a:t>in  </a:t>
            </a:r>
            <a:r>
              <a:rPr sz="2400" spc="-235" dirty="0">
                <a:latin typeface="Arial"/>
                <a:cs typeface="Arial"/>
              </a:rPr>
              <a:t>IP</a:t>
            </a:r>
            <a:r>
              <a:rPr sz="2400" spc="-229" dirty="0">
                <a:latin typeface="Arial"/>
                <a:cs typeface="Arial"/>
              </a:rPr>
              <a:t>v</a:t>
            </a:r>
            <a:r>
              <a:rPr sz="2400" spc="-15" dirty="0">
                <a:latin typeface="Arial"/>
                <a:cs typeface="Arial"/>
              </a:rPr>
              <a:t>4 </a:t>
            </a:r>
            <a:r>
              <a:rPr sz="2400" spc="-225" dirty="0">
                <a:latin typeface="Arial"/>
                <a:cs typeface="Arial"/>
              </a:rPr>
              <a:t>a</a:t>
            </a:r>
            <a:r>
              <a:rPr sz="2400" spc="-195" dirty="0">
                <a:latin typeface="Arial"/>
                <a:cs typeface="Arial"/>
              </a:rPr>
              <a:t>s</a:t>
            </a:r>
            <a:r>
              <a:rPr sz="2400" spc="-5" dirty="0">
                <a:latin typeface="Arial"/>
                <a:cs typeface="Arial"/>
              </a:rPr>
              <a:t> </a:t>
            </a:r>
            <a:r>
              <a:rPr sz="2400" spc="-145" dirty="0">
                <a:latin typeface="Arial"/>
                <a:cs typeface="Arial"/>
              </a:rPr>
              <a:t>the</a:t>
            </a:r>
            <a:r>
              <a:rPr sz="2400" spc="-5" dirty="0">
                <a:latin typeface="Arial"/>
                <a:cs typeface="Arial"/>
              </a:rPr>
              <a:t> </a:t>
            </a:r>
            <a:r>
              <a:rPr sz="2400" spc="-125" dirty="0">
                <a:latin typeface="Arial"/>
                <a:cs typeface="Arial"/>
              </a:rPr>
              <a:t>Inte</a:t>
            </a:r>
            <a:r>
              <a:rPr sz="2400" spc="-50" dirty="0">
                <a:latin typeface="Arial"/>
                <a:cs typeface="Arial"/>
              </a:rPr>
              <a:t>r</a:t>
            </a:r>
            <a:r>
              <a:rPr sz="2400" spc="-145" dirty="0">
                <a:latin typeface="Arial"/>
                <a:cs typeface="Arial"/>
              </a:rPr>
              <a:t>net</a:t>
            </a:r>
            <a:r>
              <a:rPr sz="2400" spc="-10" dirty="0">
                <a:latin typeface="Arial"/>
                <a:cs typeface="Arial"/>
              </a:rPr>
              <a:t> </a:t>
            </a:r>
            <a:r>
              <a:rPr sz="2400" spc="-235" dirty="0">
                <a:latin typeface="Arial"/>
                <a:cs typeface="Arial"/>
              </a:rPr>
              <a:t>has</a:t>
            </a:r>
            <a:r>
              <a:rPr sz="2400" spc="-5" dirty="0">
                <a:latin typeface="Arial"/>
                <a:cs typeface="Arial"/>
              </a:rPr>
              <a:t> </a:t>
            </a:r>
            <a:r>
              <a:rPr sz="2400" spc="-10" dirty="0">
                <a:latin typeface="Arial"/>
                <a:cs typeface="Arial"/>
              </a:rPr>
              <a:t>g</a:t>
            </a:r>
            <a:r>
              <a:rPr sz="2400" spc="-55" dirty="0">
                <a:latin typeface="Arial"/>
                <a:cs typeface="Arial"/>
              </a:rPr>
              <a:t>r</a:t>
            </a:r>
            <a:r>
              <a:rPr sz="2400" spc="-210" dirty="0">
                <a:latin typeface="Arial"/>
                <a:cs typeface="Arial"/>
              </a:rPr>
              <a:t>o</a:t>
            </a:r>
            <a:r>
              <a:rPr sz="2400" spc="-235" dirty="0">
                <a:latin typeface="Arial"/>
                <a:cs typeface="Arial"/>
              </a:rPr>
              <a:t>w</a:t>
            </a:r>
            <a:r>
              <a:rPr sz="2400" spc="-190" dirty="0">
                <a:latin typeface="Arial"/>
                <a:cs typeface="Arial"/>
              </a:rPr>
              <a:t>n</a:t>
            </a:r>
            <a:r>
              <a:rPr sz="2400" spc="-145" dirty="0">
                <a:latin typeface="Arial"/>
                <a:cs typeface="Arial"/>
              </a:rPr>
              <a:t>.</a:t>
            </a:r>
            <a:endParaRPr sz="2400">
              <a:latin typeface="Arial"/>
              <a:cs typeface="Arial"/>
            </a:endParaRPr>
          </a:p>
          <a:p>
            <a:pPr marL="194945" marR="7620" indent="-182880">
              <a:lnSpc>
                <a:spcPct val="100000"/>
              </a:lnSpc>
              <a:spcBef>
                <a:spcPts val="575"/>
              </a:spcBef>
              <a:buClr>
                <a:srgbClr val="93B6D2"/>
              </a:buClr>
              <a:buSzPct val="85416"/>
              <a:buChar char="•"/>
              <a:tabLst>
                <a:tab pos="195580" algn="l"/>
                <a:tab pos="4455160" algn="l"/>
              </a:tabLst>
            </a:pPr>
            <a:r>
              <a:rPr sz="2400" spc="-180" dirty="0">
                <a:latin typeface="Arial"/>
                <a:cs typeface="Arial"/>
              </a:rPr>
              <a:t>IPv6</a:t>
            </a:r>
            <a:r>
              <a:rPr sz="2400" spc="270" dirty="0">
                <a:latin typeface="Arial"/>
                <a:cs typeface="Arial"/>
              </a:rPr>
              <a:t> </a:t>
            </a:r>
            <a:r>
              <a:rPr sz="2400" spc="-235" dirty="0">
                <a:latin typeface="Arial"/>
                <a:cs typeface="Arial"/>
              </a:rPr>
              <a:t>has</a:t>
            </a:r>
            <a:r>
              <a:rPr sz="2400" spc="280" dirty="0">
                <a:latin typeface="Arial"/>
                <a:cs typeface="Arial"/>
              </a:rPr>
              <a:t> </a:t>
            </a:r>
            <a:r>
              <a:rPr sz="2400" spc="-15" dirty="0">
                <a:latin typeface="Arial"/>
                <a:cs typeface="Arial"/>
              </a:rPr>
              <a:t>a</a:t>
            </a:r>
            <a:r>
              <a:rPr sz="2400" spc="265" dirty="0">
                <a:latin typeface="Arial"/>
                <a:cs typeface="Arial"/>
              </a:rPr>
              <a:t> </a:t>
            </a:r>
            <a:r>
              <a:rPr sz="2400" spc="-280" dirty="0">
                <a:latin typeface="Arial"/>
                <a:cs typeface="Arial"/>
              </a:rPr>
              <a:t>much</a:t>
            </a:r>
            <a:r>
              <a:rPr sz="2400" spc="285" dirty="0">
                <a:latin typeface="Arial"/>
                <a:cs typeface="Arial"/>
              </a:rPr>
              <a:t> </a:t>
            </a:r>
            <a:r>
              <a:rPr sz="2400" spc="-40" dirty="0">
                <a:latin typeface="Arial"/>
                <a:cs typeface="Arial"/>
              </a:rPr>
              <a:t>larger</a:t>
            </a:r>
            <a:r>
              <a:rPr sz="2400" spc="270" dirty="0">
                <a:latin typeface="Arial"/>
                <a:cs typeface="Arial"/>
              </a:rPr>
              <a:t> </a:t>
            </a:r>
            <a:r>
              <a:rPr sz="2400" spc="-105" dirty="0">
                <a:latin typeface="Arial"/>
                <a:cs typeface="Arial"/>
              </a:rPr>
              <a:t>range</a:t>
            </a:r>
            <a:r>
              <a:rPr sz="2400" spc="275" dirty="0">
                <a:latin typeface="Arial"/>
                <a:cs typeface="Arial"/>
              </a:rPr>
              <a:t> </a:t>
            </a:r>
            <a:r>
              <a:rPr sz="2400" spc="-5" dirty="0">
                <a:latin typeface="Arial"/>
                <a:cs typeface="Arial"/>
              </a:rPr>
              <a:t>of	</a:t>
            </a:r>
            <a:r>
              <a:rPr sz="2400" spc="-170" dirty="0">
                <a:latin typeface="Arial"/>
                <a:cs typeface="Arial"/>
              </a:rPr>
              <a:t>addresses</a:t>
            </a:r>
            <a:r>
              <a:rPr sz="2400" spc="250" dirty="0">
                <a:latin typeface="Arial"/>
                <a:cs typeface="Arial"/>
              </a:rPr>
              <a:t> </a:t>
            </a:r>
            <a:r>
              <a:rPr sz="2400" spc="-85" dirty="0">
                <a:latin typeface="Arial"/>
                <a:cs typeface="Arial"/>
              </a:rPr>
              <a:t>that</a:t>
            </a:r>
            <a:r>
              <a:rPr sz="2400" spc="260" dirty="0">
                <a:latin typeface="Arial"/>
                <a:cs typeface="Arial"/>
              </a:rPr>
              <a:t> </a:t>
            </a:r>
            <a:r>
              <a:rPr sz="2400" spc="-190" dirty="0">
                <a:latin typeface="Arial"/>
                <a:cs typeface="Arial"/>
              </a:rPr>
              <a:t>should</a:t>
            </a:r>
            <a:r>
              <a:rPr sz="2400" spc="254" dirty="0">
                <a:latin typeface="Arial"/>
                <a:cs typeface="Arial"/>
              </a:rPr>
              <a:t> </a:t>
            </a:r>
            <a:r>
              <a:rPr sz="2400" spc="-145" dirty="0">
                <a:latin typeface="Arial"/>
                <a:cs typeface="Arial"/>
              </a:rPr>
              <a:t>not</a:t>
            </a:r>
            <a:r>
              <a:rPr sz="2400" spc="265" dirty="0">
                <a:latin typeface="Arial"/>
                <a:cs typeface="Arial"/>
              </a:rPr>
              <a:t> </a:t>
            </a:r>
            <a:r>
              <a:rPr sz="2400" spc="-80" dirty="0">
                <a:latin typeface="Arial"/>
                <a:cs typeface="Arial"/>
              </a:rPr>
              <a:t>be </a:t>
            </a:r>
            <a:r>
              <a:rPr sz="2400" spc="-650" dirty="0">
                <a:latin typeface="Arial"/>
                <a:cs typeface="Arial"/>
              </a:rPr>
              <a:t> </a:t>
            </a:r>
            <a:r>
              <a:rPr sz="2400" spc="-150" dirty="0">
                <a:latin typeface="Arial"/>
                <a:cs typeface="Arial"/>
              </a:rPr>
              <a:t>exhausted</a:t>
            </a:r>
            <a:r>
              <a:rPr sz="2400" spc="-15" dirty="0">
                <a:latin typeface="Arial"/>
                <a:cs typeface="Arial"/>
              </a:rPr>
              <a:t> </a:t>
            </a:r>
            <a:r>
              <a:rPr sz="2400" spc="-20" dirty="0">
                <a:latin typeface="Arial"/>
                <a:cs typeface="Arial"/>
              </a:rPr>
              <a:t>for</a:t>
            </a:r>
            <a:r>
              <a:rPr sz="2400" spc="-15" dirty="0">
                <a:latin typeface="Arial"/>
                <a:cs typeface="Arial"/>
              </a:rPr>
              <a:t> </a:t>
            </a:r>
            <a:r>
              <a:rPr sz="2400" spc="-145" dirty="0">
                <a:latin typeface="Arial"/>
                <a:cs typeface="Arial"/>
              </a:rPr>
              <a:t>the</a:t>
            </a:r>
            <a:r>
              <a:rPr sz="2400" spc="-5" dirty="0">
                <a:latin typeface="Arial"/>
                <a:cs typeface="Arial"/>
              </a:rPr>
              <a:t> </a:t>
            </a:r>
            <a:r>
              <a:rPr sz="2400" spc="-95" dirty="0">
                <a:latin typeface="Arial"/>
                <a:cs typeface="Arial"/>
              </a:rPr>
              <a:t>foreseeable</a:t>
            </a:r>
            <a:r>
              <a:rPr sz="2400" spc="-20" dirty="0">
                <a:latin typeface="Arial"/>
                <a:cs typeface="Arial"/>
              </a:rPr>
              <a:t> </a:t>
            </a:r>
            <a:r>
              <a:rPr sz="2400" spc="-110" dirty="0">
                <a:latin typeface="Arial"/>
                <a:cs typeface="Arial"/>
              </a:rPr>
              <a:t>future.</a:t>
            </a:r>
            <a:endParaRPr sz="2400">
              <a:latin typeface="Arial"/>
              <a:cs typeface="Arial"/>
            </a:endParaRPr>
          </a:p>
          <a:p>
            <a:pPr marL="194945" marR="8890" indent="-182880">
              <a:lnSpc>
                <a:spcPct val="100000"/>
              </a:lnSpc>
              <a:spcBef>
                <a:spcPts val="575"/>
              </a:spcBef>
              <a:buClr>
                <a:srgbClr val="93B6D2"/>
              </a:buClr>
              <a:buSzPct val="85416"/>
              <a:buChar char="•"/>
              <a:tabLst>
                <a:tab pos="195580" algn="l"/>
              </a:tabLst>
            </a:pPr>
            <a:r>
              <a:rPr sz="2400" spc="-190" dirty="0">
                <a:latin typeface="Arial"/>
                <a:cs typeface="Arial"/>
              </a:rPr>
              <a:t>Today,</a:t>
            </a:r>
            <a:r>
              <a:rPr sz="2400" spc="5" dirty="0">
                <a:latin typeface="Arial"/>
                <a:cs typeface="Arial"/>
              </a:rPr>
              <a:t> </a:t>
            </a:r>
            <a:r>
              <a:rPr sz="2400" spc="-114" dirty="0">
                <a:latin typeface="Arial"/>
                <a:cs typeface="Arial"/>
              </a:rPr>
              <a:t>both</a:t>
            </a:r>
            <a:r>
              <a:rPr sz="2400" spc="20" dirty="0">
                <a:latin typeface="Arial"/>
                <a:cs typeface="Arial"/>
              </a:rPr>
              <a:t> </a:t>
            </a:r>
            <a:r>
              <a:rPr sz="2400" spc="-200" dirty="0">
                <a:latin typeface="Arial"/>
                <a:cs typeface="Arial"/>
              </a:rPr>
              <a:t>versions</a:t>
            </a:r>
            <a:r>
              <a:rPr sz="2400" spc="20" dirty="0">
                <a:latin typeface="Arial"/>
                <a:cs typeface="Arial"/>
              </a:rPr>
              <a:t> </a:t>
            </a:r>
            <a:r>
              <a:rPr sz="2400" spc="-5" dirty="0">
                <a:latin typeface="Arial"/>
                <a:cs typeface="Arial"/>
              </a:rPr>
              <a:t>of</a:t>
            </a:r>
            <a:r>
              <a:rPr sz="2400" spc="80" dirty="0">
                <a:latin typeface="Arial"/>
                <a:cs typeface="Arial"/>
              </a:rPr>
              <a:t> </a:t>
            </a:r>
            <a:r>
              <a:rPr sz="2400" spc="-280" dirty="0">
                <a:latin typeface="Arial"/>
                <a:cs typeface="Arial"/>
              </a:rPr>
              <a:t>IP</a:t>
            </a:r>
            <a:r>
              <a:rPr sz="2400" spc="5" dirty="0">
                <a:latin typeface="Arial"/>
                <a:cs typeface="Arial"/>
              </a:rPr>
              <a:t> </a:t>
            </a:r>
            <a:r>
              <a:rPr sz="2400" spc="-175" dirty="0">
                <a:latin typeface="Arial"/>
                <a:cs typeface="Arial"/>
              </a:rPr>
              <a:t>run</a:t>
            </a:r>
            <a:r>
              <a:rPr sz="2400" spc="15" dirty="0">
                <a:latin typeface="Arial"/>
                <a:cs typeface="Arial"/>
              </a:rPr>
              <a:t> </a:t>
            </a:r>
            <a:r>
              <a:rPr sz="2400" spc="-120" dirty="0">
                <a:latin typeface="Arial"/>
                <a:cs typeface="Arial"/>
              </a:rPr>
              <a:t>over</a:t>
            </a:r>
            <a:r>
              <a:rPr sz="2400" spc="15" dirty="0">
                <a:latin typeface="Arial"/>
                <a:cs typeface="Arial"/>
              </a:rPr>
              <a:t> </a:t>
            </a:r>
            <a:r>
              <a:rPr sz="2400" spc="-145" dirty="0">
                <a:latin typeface="Arial"/>
                <a:cs typeface="Arial"/>
              </a:rPr>
              <a:t>the</a:t>
            </a:r>
            <a:r>
              <a:rPr sz="2400" spc="-5" dirty="0">
                <a:latin typeface="Arial"/>
                <a:cs typeface="Arial"/>
              </a:rPr>
              <a:t> </a:t>
            </a:r>
            <a:r>
              <a:rPr sz="2400" spc="-125" dirty="0">
                <a:latin typeface="Arial"/>
                <a:cs typeface="Arial"/>
              </a:rPr>
              <a:t>Internet,</a:t>
            </a:r>
            <a:r>
              <a:rPr sz="2400" spc="10" dirty="0">
                <a:latin typeface="Arial"/>
                <a:cs typeface="Arial"/>
              </a:rPr>
              <a:t> </a:t>
            </a:r>
            <a:r>
              <a:rPr sz="2400" spc="-105" dirty="0">
                <a:latin typeface="Arial"/>
                <a:cs typeface="Arial"/>
              </a:rPr>
              <a:t>but</a:t>
            </a:r>
            <a:r>
              <a:rPr sz="2400" dirty="0">
                <a:latin typeface="Arial"/>
                <a:cs typeface="Arial"/>
              </a:rPr>
              <a:t> </a:t>
            </a:r>
            <a:r>
              <a:rPr sz="2400" spc="-240" dirty="0">
                <a:latin typeface="Arial"/>
                <a:cs typeface="Arial"/>
              </a:rPr>
              <a:t>most</a:t>
            </a:r>
            <a:r>
              <a:rPr sz="2400" spc="5" dirty="0">
                <a:latin typeface="Arial"/>
                <a:cs typeface="Arial"/>
              </a:rPr>
              <a:t> </a:t>
            </a:r>
            <a:r>
              <a:rPr sz="2400" spc="-10" dirty="0">
                <a:latin typeface="Arial"/>
                <a:cs typeface="Arial"/>
              </a:rPr>
              <a:t>traffic</a:t>
            </a:r>
            <a:r>
              <a:rPr sz="2400" spc="5" dirty="0">
                <a:latin typeface="Arial"/>
                <a:cs typeface="Arial"/>
              </a:rPr>
              <a:t> </a:t>
            </a:r>
            <a:r>
              <a:rPr sz="2400" spc="-204" dirty="0">
                <a:latin typeface="Arial"/>
                <a:cs typeface="Arial"/>
              </a:rPr>
              <a:t>is </a:t>
            </a:r>
            <a:r>
              <a:rPr sz="2400" spc="-650" dirty="0">
                <a:latin typeface="Arial"/>
                <a:cs typeface="Arial"/>
              </a:rPr>
              <a:t> </a:t>
            </a:r>
            <a:r>
              <a:rPr sz="2400" spc="-110" dirty="0">
                <a:latin typeface="Arial"/>
                <a:cs typeface="Arial"/>
              </a:rPr>
              <a:t>stil</a:t>
            </a:r>
            <a:r>
              <a:rPr sz="2400" spc="-10" dirty="0">
                <a:latin typeface="Arial"/>
                <a:cs typeface="Arial"/>
              </a:rPr>
              <a:t>l</a:t>
            </a:r>
            <a:r>
              <a:rPr sz="2400" spc="-15" dirty="0">
                <a:latin typeface="Arial"/>
                <a:cs typeface="Arial"/>
              </a:rPr>
              <a:t> </a:t>
            </a:r>
            <a:r>
              <a:rPr sz="2400" spc="-235" dirty="0">
                <a:latin typeface="Arial"/>
                <a:cs typeface="Arial"/>
              </a:rPr>
              <a:t>IPv</a:t>
            </a:r>
            <a:r>
              <a:rPr sz="2400" spc="-15" dirty="0">
                <a:latin typeface="Arial"/>
                <a:cs typeface="Arial"/>
              </a:rPr>
              <a:t>4 b</a:t>
            </a:r>
            <a:r>
              <a:rPr sz="2400" spc="-25" dirty="0">
                <a:latin typeface="Arial"/>
                <a:cs typeface="Arial"/>
              </a:rPr>
              <a:t>a</a:t>
            </a:r>
            <a:r>
              <a:rPr sz="2400" spc="-185" dirty="0">
                <a:latin typeface="Arial"/>
                <a:cs typeface="Arial"/>
              </a:rPr>
              <a:t>sed</a:t>
            </a:r>
            <a:r>
              <a:rPr sz="2400" spc="-145" dirty="0">
                <a:latin typeface="Arial"/>
                <a:cs typeface="Arial"/>
              </a:rPr>
              <a:t>.</a:t>
            </a:r>
            <a:endParaRPr sz="2400">
              <a:latin typeface="Arial"/>
              <a:cs typeface="Arial"/>
            </a:endParaRPr>
          </a:p>
          <a:p>
            <a:pPr marL="195580" indent="-182880">
              <a:lnSpc>
                <a:spcPct val="100000"/>
              </a:lnSpc>
              <a:spcBef>
                <a:spcPts val="580"/>
              </a:spcBef>
              <a:buClr>
                <a:srgbClr val="93B6D2"/>
              </a:buClr>
              <a:buSzPct val="85416"/>
              <a:buChar char="•"/>
              <a:tabLst>
                <a:tab pos="195580" algn="l"/>
                <a:tab pos="1620520" algn="l"/>
                <a:tab pos="5245100" algn="l"/>
              </a:tabLst>
            </a:pPr>
            <a:r>
              <a:rPr sz="2400" spc="-125" dirty="0">
                <a:latin typeface="Arial"/>
                <a:cs typeface="Arial"/>
              </a:rPr>
              <a:t>Internet</a:t>
            </a:r>
            <a:r>
              <a:rPr sz="2400" spc="330" dirty="0">
                <a:latin typeface="Arial"/>
                <a:cs typeface="Arial"/>
              </a:rPr>
              <a:t> </a:t>
            </a:r>
            <a:r>
              <a:rPr sz="2400" spc="-10" dirty="0">
                <a:latin typeface="Arial"/>
                <a:cs typeface="Arial"/>
              </a:rPr>
              <a:t>of	</a:t>
            </a:r>
            <a:r>
              <a:rPr sz="2400" spc="-235" dirty="0">
                <a:latin typeface="Arial"/>
                <a:cs typeface="Arial"/>
              </a:rPr>
              <a:t>Things</a:t>
            </a:r>
            <a:r>
              <a:rPr sz="2400" spc="310" dirty="0">
                <a:latin typeface="Arial"/>
                <a:cs typeface="Arial"/>
              </a:rPr>
              <a:t> </a:t>
            </a:r>
            <a:r>
              <a:rPr sz="2400" spc="-235" dirty="0">
                <a:latin typeface="Arial"/>
                <a:cs typeface="Arial"/>
              </a:rPr>
              <a:t>has</a:t>
            </a:r>
            <a:r>
              <a:rPr sz="2400" spc="325" dirty="0">
                <a:latin typeface="Arial"/>
                <a:cs typeface="Arial"/>
              </a:rPr>
              <a:t> </a:t>
            </a:r>
            <a:r>
              <a:rPr sz="2400" spc="-150" dirty="0">
                <a:latin typeface="Arial"/>
                <a:cs typeface="Arial"/>
              </a:rPr>
              <a:t>the</a:t>
            </a:r>
            <a:r>
              <a:rPr sz="2400" spc="325" dirty="0">
                <a:latin typeface="Arial"/>
                <a:cs typeface="Arial"/>
              </a:rPr>
              <a:t> </a:t>
            </a:r>
            <a:r>
              <a:rPr sz="2400" spc="-125" dirty="0">
                <a:latin typeface="Arial"/>
                <a:cs typeface="Arial"/>
              </a:rPr>
              <a:t>Internet</a:t>
            </a:r>
            <a:r>
              <a:rPr sz="2400" spc="325" dirty="0">
                <a:latin typeface="Arial"/>
                <a:cs typeface="Arial"/>
              </a:rPr>
              <a:t> </a:t>
            </a:r>
            <a:r>
              <a:rPr sz="2400" spc="-75" dirty="0">
                <a:latin typeface="Arial"/>
                <a:cs typeface="Arial"/>
              </a:rPr>
              <a:t>itself	</a:t>
            </a:r>
            <a:r>
              <a:rPr sz="2400" spc="-105" dirty="0">
                <a:latin typeface="Arial"/>
                <a:cs typeface="Arial"/>
              </a:rPr>
              <a:t>and</a:t>
            </a:r>
            <a:r>
              <a:rPr sz="2400" spc="295" dirty="0">
                <a:latin typeface="Arial"/>
                <a:cs typeface="Arial"/>
              </a:rPr>
              <a:t> </a:t>
            </a:r>
            <a:r>
              <a:rPr sz="2400" spc="-120" dirty="0">
                <a:latin typeface="Arial"/>
                <a:cs typeface="Arial"/>
              </a:rPr>
              <a:t>support</a:t>
            </a:r>
            <a:r>
              <a:rPr sz="2400" spc="305" dirty="0">
                <a:latin typeface="Arial"/>
                <a:cs typeface="Arial"/>
              </a:rPr>
              <a:t> </a:t>
            </a:r>
            <a:r>
              <a:rPr sz="2400" spc="-114" dirty="0">
                <a:latin typeface="Arial"/>
                <a:cs typeface="Arial"/>
              </a:rPr>
              <a:t>both</a:t>
            </a:r>
            <a:r>
              <a:rPr sz="2400" spc="300" dirty="0">
                <a:latin typeface="Arial"/>
                <a:cs typeface="Arial"/>
              </a:rPr>
              <a:t> </a:t>
            </a:r>
            <a:r>
              <a:rPr sz="2400" spc="-180" dirty="0">
                <a:latin typeface="Arial"/>
                <a:cs typeface="Arial"/>
              </a:rPr>
              <a:t>IPv4</a:t>
            </a:r>
            <a:endParaRPr sz="2400">
              <a:latin typeface="Arial"/>
              <a:cs typeface="Arial"/>
            </a:endParaRPr>
          </a:p>
          <a:p>
            <a:pPr marL="194945">
              <a:lnSpc>
                <a:spcPct val="100000"/>
              </a:lnSpc>
            </a:pPr>
            <a:r>
              <a:rPr sz="2400" spc="-105" dirty="0">
                <a:latin typeface="Arial"/>
                <a:cs typeface="Arial"/>
              </a:rPr>
              <a:t>and</a:t>
            </a:r>
            <a:r>
              <a:rPr sz="2400" dirty="0">
                <a:latin typeface="Arial"/>
                <a:cs typeface="Arial"/>
              </a:rPr>
              <a:t> </a:t>
            </a:r>
            <a:r>
              <a:rPr sz="2400" spc="-180" dirty="0">
                <a:latin typeface="Arial"/>
                <a:cs typeface="Arial"/>
              </a:rPr>
              <a:t>IPv6</a:t>
            </a:r>
            <a:r>
              <a:rPr sz="2400" spc="-20" dirty="0">
                <a:latin typeface="Arial"/>
                <a:cs typeface="Arial"/>
              </a:rPr>
              <a:t> </a:t>
            </a:r>
            <a:r>
              <a:rPr sz="2400" spc="-200" dirty="0">
                <a:latin typeface="Arial"/>
                <a:cs typeface="Arial"/>
              </a:rPr>
              <a:t>versions</a:t>
            </a:r>
            <a:r>
              <a:rPr sz="2400" spc="-25" dirty="0">
                <a:latin typeface="Arial"/>
                <a:cs typeface="Arial"/>
              </a:rPr>
              <a:t> </a:t>
            </a:r>
            <a:r>
              <a:rPr sz="2400" spc="-155" dirty="0">
                <a:latin typeface="Arial"/>
                <a:cs typeface="Arial"/>
              </a:rPr>
              <a:t>concurrently.</a:t>
            </a:r>
            <a:endParaRPr sz="2400">
              <a:latin typeface="Arial"/>
              <a:cs typeface="Arial"/>
            </a:endParaRPr>
          </a:p>
          <a:p>
            <a:pPr marL="469900" marR="6350" lvl="1" indent="-183515">
              <a:lnSpc>
                <a:spcPct val="100000"/>
              </a:lnSpc>
              <a:spcBef>
                <a:spcPts val="495"/>
              </a:spcBef>
              <a:buClr>
                <a:srgbClr val="93B6D2"/>
              </a:buClr>
              <a:buSzPct val="85000"/>
              <a:buChar char="•"/>
              <a:tabLst>
                <a:tab pos="470534" algn="l"/>
              </a:tabLst>
            </a:pPr>
            <a:r>
              <a:rPr sz="2000" spc="-200" dirty="0">
                <a:latin typeface="Arial"/>
                <a:cs typeface="Arial"/>
              </a:rPr>
              <a:t>Techniques</a:t>
            </a:r>
            <a:r>
              <a:rPr sz="2000" spc="-90" dirty="0">
                <a:latin typeface="Arial"/>
                <a:cs typeface="Arial"/>
              </a:rPr>
              <a:t> </a:t>
            </a:r>
            <a:r>
              <a:rPr sz="2000" spc="-245" dirty="0">
                <a:latin typeface="Arial"/>
                <a:cs typeface="Arial"/>
              </a:rPr>
              <a:t>such</a:t>
            </a:r>
            <a:r>
              <a:rPr sz="2000" spc="-40" dirty="0">
                <a:latin typeface="Arial"/>
                <a:cs typeface="Arial"/>
              </a:rPr>
              <a:t> </a:t>
            </a:r>
            <a:r>
              <a:rPr sz="2000" spc="-180" dirty="0">
                <a:latin typeface="Arial"/>
                <a:cs typeface="Arial"/>
              </a:rPr>
              <a:t>as</a:t>
            </a:r>
            <a:r>
              <a:rPr sz="2000" spc="-114" dirty="0">
                <a:latin typeface="Arial"/>
                <a:cs typeface="Arial"/>
              </a:rPr>
              <a:t> </a:t>
            </a:r>
            <a:r>
              <a:rPr sz="2000" spc="-125" dirty="0">
                <a:latin typeface="Arial"/>
                <a:cs typeface="Arial"/>
              </a:rPr>
              <a:t>tunneling</a:t>
            </a:r>
            <a:r>
              <a:rPr sz="2000" spc="235" dirty="0">
                <a:latin typeface="Arial"/>
                <a:cs typeface="Arial"/>
              </a:rPr>
              <a:t> </a:t>
            </a:r>
            <a:r>
              <a:rPr sz="2000" spc="-90" dirty="0">
                <a:latin typeface="Arial"/>
                <a:cs typeface="Arial"/>
              </a:rPr>
              <a:t>and</a:t>
            </a:r>
            <a:r>
              <a:rPr sz="2000" spc="254" dirty="0">
                <a:latin typeface="Arial"/>
                <a:cs typeface="Arial"/>
              </a:rPr>
              <a:t> </a:t>
            </a:r>
            <a:r>
              <a:rPr sz="2000" spc="-100" dirty="0">
                <a:latin typeface="Arial"/>
                <a:cs typeface="Arial"/>
              </a:rPr>
              <a:t>translation</a:t>
            </a:r>
            <a:r>
              <a:rPr sz="2000" spc="254" dirty="0">
                <a:latin typeface="Arial"/>
                <a:cs typeface="Arial"/>
              </a:rPr>
              <a:t> </a:t>
            </a:r>
            <a:r>
              <a:rPr sz="2000" spc="-120" dirty="0">
                <a:latin typeface="Arial"/>
                <a:cs typeface="Arial"/>
              </a:rPr>
              <a:t>need</a:t>
            </a:r>
            <a:r>
              <a:rPr sz="2000" spc="260" dirty="0">
                <a:latin typeface="Arial"/>
                <a:cs typeface="Arial"/>
              </a:rPr>
              <a:t> </a:t>
            </a:r>
            <a:r>
              <a:rPr sz="2000" spc="-75" dirty="0">
                <a:latin typeface="Arial"/>
                <a:cs typeface="Arial"/>
              </a:rPr>
              <a:t>to</a:t>
            </a:r>
            <a:r>
              <a:rPr sz="2000" spc="260" dirty="0">
                <a:latin typeface="Arial"/>
                <a:cs typeface="Arial"/>
              </a:rPr>
              <a:t> </a:t>
            </a:r>
            <a:r>
              <a:rPr sz="2000" spc="-65" dirty="0">
                <a:latin typeface="Arial"/>
                <a:cs typeface="Arial"/>
              </a:rPr>
              <a:t>be</a:t>
            </a:r>
            <a:r>
              <a:rPr sz="2000" spc="250" dirty="0">
                <a:latin typeface="Arial"/>
                <a:cs typeface="Arial"/>
              </a:rPr>
              <a:t> </a:t>
            </a:r>
            <a:r>
              <a:rPr sz="2000" spc="-100" dirty="0">
                <a:latin typeface="Arial"/>
                <a:cs typeface="Arial"/>
              </a:rPr>
              <a:t>employed</a:t>
            </a:r>
            <a:r>
              <a:rPr sz="2000" spc="250" dirty="0">
                <a:latin typeface="Arial"/>
                <a:cs typeface="Arial"/>
              </a:rPr>
              <a:t> </a:t>
            </a:r>
            <a:r>
              <a:rPr sz="2000" spc="-120" dirty="0">
                <a:latin typeface="Arial"/>
                <a:cs typeface="Arial"/>
              </a:rPr>
              <a:t>in</a:t>
            </a:r>
            <a:r>
              <a:rPr sz="2000" spc="254" dirty="0">
                <a:latin typeface="Arial"/>
                <a:cs typeface="Arial"/>
              </a:rPr>
              <a:t> </a:t>
            </a:r>
            <a:r>
              <a:rPr sz="2000" spc="-195" dirty="0">
                <a:latin typeface="Arial"/>
                <a:cs typeface="Arial"/>
              </a:rPr>
              <a:t>IoT </a:t>
            </a:r>
            <a:r>
              <a:rPr sz="2000" spc="-545" dirty="0">
                <a:latin typeface="Arial"/>
                <a:cs typeface="Arial"/>
              </a:rPr>
              <a:t> </a:t>
            </a:r>
            <a:r>
              <a:rPr sz="2000" spc="-160" dirty="0">
                <a:latin typeface="Arial"/>
                <a:cs typeface="Arial"/>
              </a:rPr>
              <a:t>solutions</a:t>
            </a:r>
            <a:r>
              <a:rPr sz="2000" spc="-50" dirty="0">
                <a:latin typeface="Arial"/>
                <a:cs typeface="Arial"/>
              </a:rPr>
              <a:t> </a:t>
            </a:r>
            <a:r>
              <a:rPr sz="2000" spc="-65" dirty="0">
                <a:latin typeface="Arial"/>
                <a:cs typeface="Arial"/>
              </a:rPr>
              <a:t>to</a:t>
            </a:r>
            <a:r>
              <a:rPr sz="2000" spc="-10" dirty="0">
                <a:latin typeface="Arial"/>
                <a:cs typeface="Arial"/>
              </a:rPr>
              <a:t> </a:t>
            </a:r>
            <a:r>
              <a:rPr sz="2000" spc="-170" dirty="0">
                <a:latin typeface="Arial"/>
                <a:cs typeface="Arial"/>
              </a:rPr>
              <a:t>ensure</a:t>
            </a:r>
            <a:r>
              <a:rPr sz="2000" spc="-25" dirty="0">
                <a:latin typeface="Arial"/>
                <a:cs typeface="Arial"/>
              </a:rPr>
              <a:t> </a:t>
            </a:r>
            <a:r>
              <a:rPr sz="2000" spc="-50" dirty="0">
                <a:latin typeface="Arial"/>
                <a:cs typeface="Arial"/>
              </a:rPr>
              <a:t>interoperability</a:t>
            </a:r>
            <a:r>
              <a:rPr sz="2000" spc="-45" dirty="0">
                <a:latin typeface="Arial"/>
                <a:cs typeface="Arial"/>
              </a:rPr>
              <a:t> </a:t>
            </a:r>
            <a:r>
              <a:rPr sz="2000" spc="-105" dirty="0">
                <a:latin typeface="Arial"/>
                <a:cs typeface="Arial"/>
              </a:rPr>
              <a:t>between</a:t>
            </a:r>
            <a:r>
              <a:rPr sz="2000" spc="-35" dirty="0">
                <a:latin typeface="Arial"/>
                <a:cs typeface="Arial"/>
              </a:rPr>
              <a:t> </a:t>
            </a:r>
            <a:r>
              <a:rPr sz="2000" spc="-150" dirty="0">
                <a:latin typeface="Arial"/>
                <a:cs typeface="Arial"/>
              </a:rPr>
              <a:t>IPv4</a:t>
            </a:r>
            <a:r>
              <a:rPr sz="2000" spc="-20" dirty="0">
                <a:latin typeface="Arial"/>
                <a:cs typeface="Arial"/>
              </a:rPr>
              <a:t> </a:t>
            </a:r>
            <a:r>
              <a:rPr sz="2000" spc="-90" dirty="0">
                <a:latin typeface="Arial"/>
                <a:cs typeface="Arial"/>
              </a:rPr>
              <a:t>and</a:t>
            </a:r>
            <a:r>
              <a:rPr sz="2000" spc="-20" dirty="0">
                <a:latin typeface="Arial"/>
                <a:cs typeface="Arial"/>
              </a:rPr>
              <a:t> </a:t>
            </a:r>
            <a:r>
              <a:rPr sz="2000" spc="-145" dirty="0">
                <a:latin typeface="Arial"/>
                <a:cs typeface="Arial"/>
              </a:rPr>
              <a:t>IPv6.</a:t>
            </a:r>
            <a:endParaRPr sz="20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29</a:t>
            </a:r>
            <a:endParaRPr sz="1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449580"/>
              <a:ext cx="9144000" cy="6408420"/>
            </a:xfrm>
            <a:custGeom>
              <a:avLst/>
              <a:gdLst/>
              <a:ahLst/>
              <a:cxnLst/>
              <a:rect l="l" t="t" r="r" b="b"/>
              <a:pathLst>
                <a:path w="9144000" h="6408420">
                  <a:moveTo>
                    <a:pt x="0" y="6408419"/>
                  </a:moveTo>
                  <a:lnTo>
                    <a:pt x="9144000" y="6408419"/>
                  </a:lnTo>
                  <a:lnTo>
                    <a:pt x="9144000" y="0"/>
                  </a:lnTo>
                  <a:lnTo>
                    <a:pt x="0" y="0"/>
                  </a:lnTo>
                  <a:lnTo>
                    <a:pt x="0" y="6408419"/>
                  </a:lnTo>
                  <a:close/>
                </a:path>
              </a:pathLst>
            </a:custGeom>
            <a:solidFill>
              <a:srgbClr val="775F54"/>
            </a:solidFill>
          </p:spPr>
          <p:txBody>
            <a:bodyPr wrap="square" lIns="0" tIns="0" rIns="0" bIns="0" rtlCol="0"/>
            <a:lstStyle/>
            <a:p>
              <a:endParaRPr/>
            </a:p>
          </p:txBody>
        </p:sp>
        <p:sp>
          <p:nvSpPr>
            <p:cNvPr id="4" name="object 4"/>
            <p:cNvSpPr/>
            <p:nvPr/>
          </p:nvSpPr>
          <p:spPr>
            <a:xfrm>
              <a:off x="0" y="365759"/>
              <a:ext cx="9144000" cy="83820"/>
            </a:xfrm>
            <a:custGeom>
              <a:avLst/>
              <a:gdLst/>
              <a:ahLst/>
              <a:cxnLst/>
              <a:rect l="l" t="t" r="r" b="b"/>
              <a:pathLst>
                <a:path w="9144000" h="83820">
                  <a:moveTo>
                    <a:pt x="0" y="83819"/>
                  </a:moveTo>
                  <a:lnTo>
                    <a:pt x="9144000" y="83819"/>
                  </a:lnTo>
                  <a:lnTo>
                    <a:pt x="9144000" y="0"/>
                  </a:lnTo>
                  <a:lnTo>
                    <a:pt x="0" y="0"/>
                  </a:lnTo>
                  <a:lnTo>
                    <a:pt x="0" y="83819"/>
                  </a:lnTo>
                  <a:close/>
                </a:path>
              </a:pathLst>
            </a:custGeom>
            <a:solidFill>
              <a:srgbClr val="FFFFFF"/>
            </a:solidFill>
          </p:spPr>
          <p:txBody>
            <a:bodyPr wrap="square" lIns="0" tIns="0" rIns="0" bIns="0" rtlCol="0"/>
            <a:lstStyle/>
            <a:p>
              <a:endParaRPr/>
            </a:p>
          </p:txBody>
        </p:sp>
        <p:sp>
          <p:nvSpPr>
            <p:cNvPr id="5" name="object 5"/>
            <p:cNvSpPr/>
            <p:nvPr/>
          </p:nvSpPr>
          <p:spPr>
            <a:xfrm>
              <a:off x="0" y="0"/>
              <a:ext cx="9144000" cy="365760"/>
            </a:xfrm>
            <a:custGeom>
              <a:avLst/>
              <a:gdLst/>
              <a:ahLst/>
              <a:cxnLst/>
              <a:rect l="l" t="t" r="r" b="b"/>
              <a:pathLst>
                <a:path w="9144000" h="365760">
                  <a:moveTo>
                    <a:pt x="9144000" y="0"/>
                  </a:moveTo>
                  <a:lnTo>
                    <a:pt x="0" y="0"/>
                  </a:lnTo>
                  <a:lnTo>
                    <a:pt x="0" y="365760"/>
                  </a:lnTo>
                  <a:lnTo>
                    <a:pt x="9144000" y="365760"/>
                  </a:lnTo>
                  <a:lnTo>
                    <a:pt x="9144000" y="0"/>
                  </a:lnTo>
                  <a:close/>
                </a:path>
              </a:pathLst>
            </a:custGeom>
            <a:solidFill>
              <a:srgbClr val="93B6D2"/>
            </a:solidFill>
          </p:spPr>
          <p:txBody>
            <a:bodyPr wrap="square" lIns="0" tIns="0" rIns="0" bIns="0" rtlCol="0"/>
            <a:lstStyle/>
            <a:p>
              <a:endParaRPr/>
            </a:p>
          </p:txBody>
        </p:sp>
        <p:sp>
          <p:nvSpPr>
            <p:cNvPr id="6" name="object 6"/>
            <p:cNvSpPr/>
            <p:nvPr/>
          </p:nvSpPr>
          <p:spPr>
            <a:xfrm>
              <a:off x="732281" y="4600194"/>
              <a:ext cx="7848600" cy="1905"/>
            </a:xfrm>
            <a:custGeom>
              <a:avLst/>
              <a:gdLst/>
              <a:ahLst/>
              <a:cxnLst/>
              <a:rect l="l" t="t" r="r" b="b"/>
              <a:pathLst>
                <a:path w="7848600" h="1904">
                  <a:moveTo>
                    <a:pt x="0" y="0"/>
                  </a:moveTo>
                  <a:lnTo>
                    <a:pt x="7848600" y="1523"/>
                  </a:lnTo>
                </a:path>
              </a:pathLst>
            </a:custGeom>
            <a:ln w="19812">
              <a:solidFill>
                <a:srgbClr val="EBDDC3"/>
              </a:solidFill>
            </a:ln>
          </p:spPr>
          <p:txBody>
            <a:bodyPr wrap="square" lIns="0" tIns="0" rIns="0" bIns="0" rtlCol="0"/>
            <a:lstStyle/>
            <a:p>
              <a:endParaRPr/>
            </a:p>
          </p:txBody>
        </p:sp>
      </p:grpSp>
      <p:sp>
        <p:nvSpPr>
          <p:cNvPr id="7" name="object 7"/>
          <p:cNvSpPr txBox="1">
            <a:spLocks noGrp="1"/>
          </p:cNvSpPr>
          <p:nvPr>
            <p:ph type="title"/>
          </p:nvPr>
        </p:nvSpPr>
        <p:spPr>
          <a:xfrm>
            <a:off x="801116" y="3738498"/>
            <a:ext cx="7535545" cy="756920"/>
          </a:xfrm>
          <a:prstGeom prst="rect">
            <a:avLst/>
          </a:prstGeom>
        </p:spPr>
        <p:txBody>
          <a:bodyPr vert="horz" wrap="square" lIns="0" tIns="12700" rIns="0" bIns="0" rtlCol="0">
            <a:spAutoFit/>
          </a:bodyPr>
          <a:lstStyle/>
          <a:p>
            <a:pPr marL="12700">
              <a:lnSpc>
                <a:spcPct val="100000"/>
              </a:lnSpc>
              <a:spcBef>
                <a:spcPts val="100"/>
              </a:spcBef>
            </a:pPr>
            <a:r>
              <a:rPr sz="4800" b="0" spc="-380" dirty="0">
                <a:solidFill>
                  <a:srgbClr val="EBDDC3"/>
                </a:solidFill>
                <a:latin typeface="+mj-lt"/>
                <a:cs typeface="Arial"/>
              </a:rPr>
              <a:t>I</a:t>
            </a:r>
            <a:r>
              <a:rPr sz="4800" b="0" spc="-805" dirty="0">
                <a:solidFill>
                  <a:srgbClr val="EBDDC3"/>
                </a:solidFill>
                <a:latin typeface="+mj-lt"/>
                <a:cs typeface="Arial"/>
              </a:rPr>
              <a:t>P</a:t>
            </a:r>
            <a:r>
              <a:rPr sz="4800" b="0" spc="-220" dirty="0">
                <a:solidFill>
                  <a:srgbClr val="EBDDC3"/>
                </a:solidFill>
                <a:latin typeface="+mj-lt"/>
                <a:cs typeface="Arial"/>
              </a:rPr>
              <a:t> </a:t>
            </a:r>
            <a:r>
              <a:rPr sz="4800" b="0" spc="-380" dirty="0">
                <a:solidFill>
                  <a:srgbClr val="EBDDC3"/>
                </a:solidFill>
                <a:latin typeface="+mj-lt"/>
              </a:rPr>
              <a:t>AS THE IOT NETWORK LAYER</a:t>
            </a:r>
          </a:p>
        </p:txBody>
      </p:sp>
      <p:sp>
        <p:nvSpPr>
          <p:cNvPr id="8" name="object 8"/>
          <p:cNvSpPr txBox="1"/>
          <p:nvPr/>
        </p:nvSpPr>
        <p:spPr>
          <a:xfrm>
            <a:off x="7700009" y="52832"/>
            <a:ext cx="120650" cy="239395"/>
          </a:xfrm>
          <a:prstGeom prst="rect">
            <a:avLst/>
          </a:prstGeom>
        </p:spPr>
        <p:txBody>
          <a:bodyPr vert="horz" wrap="square" lIns="0" tIns="12700" rIns="0" bIns="0" rtlCol="0">
            <a:spAutoFit/>
          </a:bodyPr>
          <a:lstStyle/>
          <a:p>
            <a:pPr marL="12700">
              <a:lnSpc>
                <a:spcPct val="100000"/>
              </a:lnSpc>
              <a:spcBef>
                <a:spcPts val="100"/>
              </a:spcBef>
            </a:pPr>
            <a:r>
              <a:rPr sz="1400" b="1" spc="-35" dirty="0">
                <a:solidFill>
                  <a:srgbClr val="FFFFFF"/>
                </a:solidFill>
                <a:latin typeface="Arial"/>
                <a:cs typeface="Arial"/>
              </a:rPr>
              <a:t>3</a:t>
            </a:r>
            <a:endParaRPr sz="1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236460" cy="566822"/>
          </a:xfrm>
          <a:prstGeom prst="rect">
            <a:avLst/>
          </a:prstGeom>
        </p:spPr>
        <p:txBody>
          <a:bodyPr vert="horz" wrap="square" lIns="0" tIns="12700" rIns="0" bIns="0" rtlCol="0">
            <a:spAutoFit/>
          </a:bodyPr>
          <a:lstStyle/>
          <a:p>
            <a:pPr marL="12700" marR="5080">
              <a:spcBef>
                <a:spcPts val="100"/>
              </a:spcBef>
            </a:pPr>
            <a:r>
              <a:rPr spc="-240" dirty="0">
                <a:latin typeface="+mj-lt"/>
              </a:rPr>
              <a:t>The Need for Optimization  IP Versions</a:t>
            </a:r>
          </a:p>
        </p:txBody>
      </p:sp>
      <p:sp>
        <p:nvSpPr>
          <p:cNvPr id="3" name="object 3"/>
          <p:cNvSpPr txBox="1"/>
          <p:nvPr/>
        </p:nvSpPr>
        <p:spPr>
          <a:xfrm>
            <a:off x="535940" y="1555749"/>
            <a:ext cx="8072755" cy="4655820"/>
          </a:xfrm>
          <a:prstGeom prst="rect">
            <a:avLst/>
          </a:prstGeom>
        </p:spPr>
        <p:txBody>
          <a:bodyPr vert="horz" wrap="square" lIns="0" tIns="12065" rIns="0" bIns="0" rtlCol="0">
            <a:spAutoFit/>
          </a:bodyPr>
          <a:lstStyle/>
          <a:p>
            <a:pPr marL="195580" indent="-182880">
              <a:lnSpc>
                <a:spcPts val="2375"/>
              </a:lnSpc>
              <a:spcBef>
                <a:spcPts val="95"/>
              </a:spcBef>
              <a:buClr>
                <a:srgbClr val="93B6D2"/>
              </a:buClr>
              <a:buSzPct val="84090"/>
              <a:buChar char="•"/>
              <a:tabLst>
                <a:tab pos="195580" algn="l"/>
                <a:tab pos="3379470" algn="l"/>
              </a:tabLst>
            </a:pPr>
            <a:r>
              <a:rPr sz="2200" spc="-260" dirty="0">
                <a:latin typeface="Arial"/>
                <a:cs typeface="Arial"/>
              </a:rPr>
              <a:t>The</a:t>
            </a:r>
            <a:r>
              <a:rPr sz="2200" spc="365" dirty="0">
                <a:latin typeface="Arial"/>
                <a:cs typeface="Arial"/>
              </a:rPr>
              <a:t> </a:t>
            </a:r>
            <a:r>
              <a:rPr sz="2200" spc="-75" dirty="0">
                <a:latin typeface="Arial"/>
                <a:cs typeface="Arial"/>
              </a:rPr>
              <a:t>following</a:t>
            </a:r>
            <a:r>
              <a:rPr sz="2200" spc="350" dirty="0">
                <a:latin typeface="Arial"/>
                <a:cs typeface="Arial"/>
              </a:rPr>
              <a:t> </a:t>
            </a:r>
            <a:r>
              <a:rPr sz="2200" spc="-50" dirty="0">
                <a:latin typeface="Arial"/>
                <a:cs typeface="Arial"/>
              </a:rPr>
              <a:t>are</a:t>
            </a:r>
            <a:r>
              <a:rPr sz="2200" spc="365" dirty="0">
                <a:latin typeface="Arial"/>
                <a:cs typeface="Arial"/>
              </a:rPr>
              <a:t> </a:t>
            </a:r>
            <a:r>
              <a:rPr sz="2200" spc="-250" dirty="0">
                <a:latin typeface="Arial"/>
                <a:cs typeface="Arial"/>
              </a:rPr>
              <a:t>some</a:t>
            </a:r>
            <a:r>
              <a:rPr sz="2200" spc="355" dirty="0">
                <a:latin typeface="Arial"/>
                <a:cs typeface="Arial"/>
              </a:rPr>
              <a:t> </a:t>
            </a:r>
            <a:r>
              <a:rPr sz="2200" spc="-5" dirty="0">
                <a:latin typeface="Arial"/>
                <a:cs typeface="Arial"/>
              </a:rPr>
              <a:t>of	</a:t>
            </a:r>
            <a:r>
              <a:rPr sz="2200" spc="-135" dirty="0">
                <a:latin typeface="Arial"/>
                <a:cs typeface="Arial"/>
              </a:rPr>
              <a:t>the</a:t>
            </a:r>
            <a:r>
              <a:rPr sz="2200" spc="340" dirty="0">
                <a:latin typeface="Arial"/>
                <a:cs typeface="Arial"/>
              </a:rPr>
              <a:t> </a:t>
            </a:r>
            <a:r>
              <a:rPr sz="2200" spc="-165" dirty="0">
                <a:latin typeface="Arial"/>
                <a:cs typeface="Arial"/>
              </a:rPr>
              <a:t>main</a:t>
            </a:r>
            <a:r>
              <a:rPr sz="2200" spc="350" dirty="0">
                <a:latin typeface="Arial"/>
                <a:cs typeface="Arial"/>
              </a:rPr>
              <a:t> </a:t>
            </a:r>
            <a:r>
              <a:rPr sz="2200" spc="-95" dirty="0">
                <a:latin typeface="Arial"/>
                <a:cs typeface="Arial"/>
              </a:rPr>
              <a:t>factors</a:t>
            </a:r>
            <a:r>
              <a:rPr sz="2200" spc="345" dirty="0">
                <a:latin typeface="Arial"/>
                <a:cs typeface="Arial"/>
              </a:rPr>
              <a:t> </a:t>
            </a:r>
            <a:r>
              <a:rPr sz="2200" spc="-50" dirty="0">
                <a:latin typeface="Arial"/>
                <a:cs typeface="Arial"/>
              </a:rPr>
              <a:t>applicable</a:t>
            </a:r>
            <a:r>
              <a:rPr sz="2200" spc="350" dirty="0">
                <a:latin typeface="Arial"/>
                <a:cs typeface="Arial"/>
              </a:rPr>
              <a:t> </a:t>
            </a:r>
            <a:r>
              <a:rPr sz="2200" spc="-75" dirty="0">
                <a:latin typeface="Arial"/>
                <a:cs typeface="Arial"/>
              </a:rPr>
              <a:t>to</a:t>
            </a:r>
            <a:r>
              <a:rPr sz="2200" spc="355" dirty="0">
                <a:latin typeface="Arial"/>
                <a:cs typeface="Arial"/>
              </a:rPr>
              <a:t> </a:t>
            </a:r>
            <a:r>
              <a:rPr sz="2200" spc="-165" dirty="0">
                <a:latin typeface="Arial"/>
                <a:cs typeface="Arial"/>
              </a:rPr>
              <a:t>IPv4</a:t>
            </a:r>
            <a:r>
              <a:rPr sz="2200" spc="355" dirty="0">
                <a:latin typeface="Arial"/>
                <a:cs typeface="Arial"/>
              </a:rPr>
              <a:t> </a:t>
            </a:r>
            <a:r>
              <a:rPr sz="2200" spc="-100" dirty="0">
                <a:latin typeface="Arial"/>
                <a:cs typeface="Arial"/>
              </a:rPr>
              <a:t>and</a:t>
            </a:r>
            <a:endParaRPr sz="2200">
              <a:latin typeface="Arial"/>
              <a:cs typeface="Arial"/>
            </a:endParaRPr>
          </a:p>
          <a:p>
            <a:pPr marL="194945">
              <a:lnSpc>
                <a:spcPts val="2375"/>
              </a:lnSpc>
            </a:pPr>
            <a:r>
              <a:rPr sz="2200" spc="-215" dirty="0">
                <a:latin typeface="Arial"/>
                <a:cs typeface="Arial"/>
              </a:rPr>
              <a:t>IP</a:t>
            </a:r>
            <a:r>
              <a:rPr sz="2200" spc="-220" dirty="0">
                <a:latin typeface="Arial"/>
                <a:cs typeface="Arial"/>
              </a:rPr>
              <a:t>v</a:t>
            </a:r>
            <a:r>
              <a:rPr sz="2200" spc="-15" dirty="0">
                <a:latin typeface="Arial"/>
                <a:cs typeface="Arial"/>
              </a:rPr>
              <a:t>6</a:t>
            </a:r>
            <a:r>
              <a:rPr sz="2200" spc="10" dirty="0">
                <a:latin typeface="Arial"/>
                <a:cs typeface="Arial"/>
              </a:rPr>
              <a:t> </a:t>
            </a:r>
            <a:r>
              <a:rPr sz="2200" spc="-140" dirty="0">
                <a:latin typeface="Arial"/>
                <a:cs typeface="Arial"/>
              </a:rPr>
              <a:t>suppo</a:t>
            </a:r>
            <a:r>
              <a:rPr sz="2200" spc="-45" dirty="0">
                <a:latin typeface="Arial"/>
                <a:cs typeface="Arial"/>
              </a:rPr>
              <a:t>r</a:t>
            </a:r>
            <a:r>
              <a:rPr sz="2200" spc="-20" dirty="0">
                <a:latin typeface="Arial"/>
                <a:cs typeface="Arial"/>
              </a:rPr>
              <a:t>t</a:t>
            </a:r>
            <a:r>
              <a:rPr sz="2200" spc="5" dirty="0">
                <a:latin typeface="Arial"/>
                <a:cs typeface="Arial"/>
              </a:rPr>
              <a:t> </a:t>
            </a:r>
            <a:r>
              <a:rPr sz="2200" spc="-85" dirty="0">
                <a:latin typeface="Arial"/>
                <a:cs typeface="Arial"/>
              </a:rPr>
              <a:t>i</a:t>
            </a:r>
            <a:r>
              <a:rPr sz="2200" spc="-195" dirty="0">
                <a:latin typeface="Arial"/>
                <a:cs typeface="Arial"/>
              </a:rPr>
              <a:t>n</a:t>
            </a:r>
            <a:r>
              <a:rPr sz="2200" spc="5" dirty="0">
                <a:latin typeface="Arial"/>
                <a:cs typeface="Arial"/>
              </a:rPr>
              <a:t> </a:t>
            </a:r>
            <a:r>
              <a:rPr sz="2200" spc="-145" dirty="0">
                <a:latin typeface="Arial"/>
                <a:cs typeface="Arial"/>
              </a:rPr>
              <a:t>a</a:t>
            </a:r>
            <a:r>
              <a:rPr sz="2200" spc="-140" dirty="0">
                <a:latin typeface="Arial"/>
                <a:cs typeface="Arial"/>
              </a:rPr>
              <a:t>n</a:t>
            </a:r>
            <a:r>
              <a:rPr sz="2200" spc="-5" dirty="0">
                <a:latin typeface="Arial"/>
                <a:cs typeface="Arial"/>
              </a:rPr>
              <a:t> </a:t>
            </a:r>
            <a:r>
              <a:rPr sz="2200" spc="-190" dirty="0">
                <a:latin typeface="Arial"/>
                <a:cs typeface="Arial"/>
              </a:rPr>
              <a:t>Io</a:t>
            </a:r>
            <a:r>
              <a:rPr sz="2200" spc="-270" dirty="0">
                <a:latin typeface="Arial"/>
                <a:cs typeface="Arial"/>
              </a:rPr>
              <a:t>T</a:t>
            </a:r>
            <a:r>
              <a:rPr sz="2200" spc="15" dirty="0">
                <a:latin typeface="Arial"/>
                <a:cs typeface="Arial"/>
              </a:rPr>
              <a:t> </a:t>
            </a:r>
            <a:r>
              <a:rPr sz="2200" spc="-125" dirty="0">
                <a:latin typeface="Arial"/>
                <a:cs typeface="Arial"/>
              </a:rPr>
              <a:t>soluti</a:t>
            </a:r>
            <a:r>
              <a:rPr sz="2200" spc="-170" dirty="0">
                <a:latin typeface="Arial"/>
                <a:cs typeface="Arial"/>
              </a:rPr>
              <a:t>o</a:t>
            </a:r>
            <a:r>
              <a:rPr sz="2200" spc="-270" dirty="0">
                <a:latin typeface="Arial"/>
                <a:cs typeface="Arial"/>
              </a:rPr>
              <a:t>n</a:t>
            </a:r>
            <a:r>
              <a:rPr sz="2200" spc="-130" dirty="0">
                <a:latin typeface="Arial"/>
                <a:cs typeface="Arial"/>
              </a:rPr>
              <a:t>:</a:t>
            </a:r>
            <a:endParaRPr sz="2200">
              <a:latin typeface="Arial"/>
              <a:cs typeface="Arial"/>
            </a:endParaRPr>
          </a:p>
          <a:p>
            <a:pPr marL="469900" lvl="1" indent="-184150">
              <a:lnSpc>
                <a:spcPct val="100000"/>
              </a:lnSpc>
              <a:spcBef>
                <a:spcPts val="15"/>
              </a:spcBef>
              <a:buClr>
                <a:srgbClr val="93B6D2"/>
              </a:buClr>
              <a:buSzPct val="84210"/>
              <a:buChar char="•"/>
              <a:tabLst>
                <a:tab pos="470534" algn="l"/>
              </a:tabLst>
            </a:pPr>
            <a:r>
              <a:rPr sz="1900" spc="-70" dirty="0">
                <a:latin typeface="Arial"/>
                <a:cs typeface="Arial"/>
              </a:rPr>
              <a:t>Application</a:t>
            </a:r>
            <a:r>
              <a:rPr sz="1900" spc="-25" dirty="0">
                <a:latin typeface="Arial"/>
                <a:cs typeface="Arial"/>
              </a:rPr>
              <a:t> </a:t>
            </a:r>
            <a:r>
              <a:rPr sz="1900" spc="-120" dirty="0">
                <a:latin typeface="Arial"/>
                <a:cs typeface="Arial"/>
              </a:rPr>
              <a:t>Protocol</a:t>
            </a:r>
            <a:endParaRPr sz="1900">
              <a:latin typeface="Arial"/>
              <a:cs typeface="Arial"/>
            </a:endParaRPr>
          </a:p>
          <a:p>
            <a:pPr marL="469900" lvl="1" indent="-184150">
              <a:lnSpc>
                <a:spcPct val="100000"/>
              </a:lnSpc>
              <a:buClr>
                <a:srgbClr val="93B6D2"/>
              </a:buClr>
              <a:buSzPct val="84210"/>
              <a:buChar char="•"/>
              <a:tabLst>
                <a:tab pos="470534" algn="l"/>
              </a:tabLst>
            </a:pPr>
            <a:r>
              <a:rPr sz="1900" spc="-75" dirty="0">
                <a:latin typeface="Arial"/>
                <a:cs typeface="Arial"/>
              </a:rPr>
              <a:t>Cellular</a:t>
            </a:r>
            <a:r>
              <a:rPr sz="1900" spc="-15" dirty="0">
                <a:latin typeface="Arial"/>
                <a:cs typeface="Arial"/>
              </a:rPr>
              <a:t> </a:t>
            </a:r>
            <a:r>
              <a:rPr sz="1900" spc="-90" dirty="0">
                <a:latin typeface="Arial"/>
                <a:cs typeface="Arial"/>
              </a:rPr>
              <a:t>Provider</a:t>
            </a:r>
            <a:r>
              <a:rPr sz="1900" spc="5" dirty="0">
                <a:latin typeface="Arial"/>
                <a:cs typeface="Arial"/>
              </a:rPr>
              <a:t> </a:t>
            </a:r>
            <a:r>
              <a:rPr sz="1900" spc="-90" dirty="0">
                <a:latin typeface="Arial"/>
                <a:cs typeface="Arial"/>
              </a:rPr>
              <a:t>and</a:t>
            </a:r>
            <a:r>
              <a:rPr sz="1900" spc="10" dirty="0">
                <a:latin typeface="Arial"/>
                <a:cs typeface="Arial"/>
              </a:rPr>
              <a:t> </a:t>
            </a:r>
            <a:r>
              <a:rPr sz="1900" spc="-150" dirty="0">
                <a:latin typeface="Arial"/>
                <a:cs typeface="Arial"/>
              </a:rPr>
              <a:t>Technology</a:t>
            </a:r>
            <a:endParaRPr sz="1900">
              <a:latin typeface="Arial"/>
              <a:cs typeface="Arial"/>
            </a:endParaRPr>
          </a:p>
          <a:p>
            <a:pPr marL="469900" lvl="1" indent="-184150">
              <a:lnSpc>
                <a:spcPct val="100000"/>
              </a:lnSpc>
              <a:buClr>
                <a:srgbClr val="93B6D2"/>
              </a:buClr>
              <a:buSzPct val="84210"/>
              <a:buChar char="•"/>
              <a:tabLst>
                <a:tab pos="470534" algn="l"/>
              </a:tabLst>
            </a:pPr>
            <a:r>
              <a:rPr sz="1900" spc="-75" dirty="0">
                <a:latin typeface="Arial"/>
                <a:cs typeface="Arial"/>
              </a:rPr>
              <a:t>Serial</a:t>
            </a:r>
            <a:r>
              <a:rPr sz="1900" spc="-30" dirty="0">
                <a:latin typeface="Arial"/>
                <a:cs typeface="Arial"/>
              </a:rPr>
              <a:t> </a:t>
            </a:r>
            <a:r>
              <a:rPr sz="1900" spc="-170" dirty="0">
                <a:latin typeface="Arial"/>
                <a:cs typeface="Arial"/>
              </a:rPr>
              <a:t>Communications</a:t>
            </a:r>
            <a:endParaRPr sz="1900">
              <a:latin typeface="Arial"/>
              <a:cs typeface="Arial"/>
            </a:endParaRPr>
          </a:p>
          <a:p>
            <a:pPr marL="469900" lvl="1" indent="-184150">
              <a:lnSpc>
                <a:spcPct val="100000"/>
              </a:lnSpc>
              <a:buClr>
                <a:srgbClr val="93B6D2"/>
              </a:buClr>
              <a:buSzPct val="84210"/>
              <a:buChar char="•"/>
              <a:tabLst>
                <a:tab pos="470534" algn="l"/>
              </a:tabLst>
            </a:pPr>
            <a:r>
              <a:rPr sz="1900" spc="-190" dirty="0">
                <a:latin typeface="Arial"/>
                <a:cs typeface="Arial"/>
              </a:rPr>
              <a:t>IP</a:t>
            </a:r>
            <a:r>
              <a:rPr sz="1900" spc="-195" dirty="0">
                <a:latin typeface="Arial"/>
                <a:cs typeface="Arial"/>
              </a:rPr>
              <a:t>v</a:t>
            </a:r>
            <a:r>
              <a:rPr sz="1900" spc="-15" dirty="0">
                <a:latin typeface="Arial"/>
                <a:cs typeface="Arial"/>
              </a:rPr>
              <a:t>6</a:t>
            </a:r>
            <a:r>
              <a:rPr sz="1900" spc="10" dirty="0">
                <a:latin typeface="Arial"/>
                <a:cs typeface="Arial"/>
              </a:rPr>
              <a:t> </a:t>
            </a:r>
            <a:r>
              <a:rPr sz="1900" spc="-75" dirty="0">
                <a:latin typeface="Arial"/>
                <a:cs typeface="Arial"/>
              </a:rPr>
              <a:t>Ad</a:t>
            </a:r>
            <a:r>
              <a:rPr sz="1900" spc="-55" dirty="0">
                <a:latin typeface="Arial"/>
                <a:cs typeface="Arial"/>
              </a:rPr>
              <a:t>aptation</a:t>
            </a:r>
            <a:r>
              <a:rPr sz="1900" spc="20" dirty="0">
                <a:latin typeface="Arial"/>
                <a:cs typeface="Arial"/>
              </a:rPr>
              <a:t> </a:t>
            </a:r>
            <a:r>
              <a:rPr sz="1900" spc="-170" dirty="0">
                <a:latin typeface="Arial"/>
                <a:cs typeface="Arial"/>
              </a:rPr>
              <a:t>L</a:t>
            </a:r>
            <a:r>
              <a:rPr sz="1900" spc="-210" dirty="0">
                <a:latin typeface="Arial"/>
                <a:cs typeface="Arial"/>
              </a:rPr>
              <a:t>a</a:t>
            </a:r>
            <a:r>
              <a:rPr sz="1900" spc="-45" dirty="0">
                <a:latin typeface="Arial"/>
                <a:cs typeface="Arial"/>
              </a:rPr>
              <a:t>y</a:t>
            </a:r>
            <a:r>
              <a:rPr sz="1900" spc="-55" dirty="0">
                <a:latin typeface="Arial"/>
                <a:cs typeface="Arial"/>
              </a:rPr>
              <a:t>er</a:t>
            </a:r>
            <a:endParaRPr sz="1900">
              <a:latin typeface="Arial"/>
              <a:cs typeface="Arial"/>
            </a:endParaRPr>
          </a:p>
          <a:p>
            <a:pPr lvl="1">
              <a:lnSpc>
                <a:spcPct val="100000"/>
              </a:lnSpc>
              <a:spcBef>
                <a:spcPts val="50"/>
              </a:spcBef>
              <a:buFont typeface="Arial"/>
              <a:buChar char="•"/>
            </a:pPr>
            <a:endParaRPr sz="2700">
              <a:latin typeface="Arial"/>
              <a:cs typeface="Arial"/>
            </a:endParaRPr>
          </a:p>
          <a:p>
            <a:pPr marL="194945" marR="6350" indent="-182880" algn="just">
              <a:lnSpc>
                <a:spcPct val="80000"/>
              </a:lnSpc>
              <a:spcBef>
                <a:spcPts val="5"/>
              </a:spcBef>
              <a:buClr>
                <a:srgbClr val="93B6D2"/>
              </a:buClr>
              <a:buSzPct val="84090"/>
              <a:buFont typeface="Arial"/>
              <a:buChar char="•"/>
              <a:tabLst>
                <a:tab pos="195580" algn="l"/>
              </a:tabLst>
            </a:pPr>
            <a:r>
              <a:rPr sz="2200" b="1" spc="-130" dirty="0">
                <a:latin typeface="Arial"/>
                <a:cs typeface="Arial"/>
              </a:rPr>
              <a:t>Application</a:t>
            </a:r>
            <a:r>
              <a:rPr sz="2200" b="1" spc="-125" dirty="0">
                <a:latin typeface="Arial"/>
                <a:cs typeface="Arial"/>
              </a:rPr>
              <a:t> </a:t>
            </a:r>
            <a:r>
              <a:rPr sz="2200" b="1" spc="-195" dirty="0">
                <a:latin typeface="Arial"/>
                <a:cs typeface="Arial"/>
              </a:rPr>
              <a:t>Protocol:</a:t>
            </a:r>
            <a:r>
              <a:rPr sz="2200" b="1" spc="-190" dirty="0">
                <a:latin typeface="Arial"/>
                <a:cs typeface="Arial"/>
              </a:rPr>
              <a:t> </a:t>
            </a:r>
            <a:r>
              <a:rPr sz="2200" spc="-220" dirty="0">
                <a:latin typeface="Arial"/>
                <a:cs typeface="Arial"/>
              </a:rPr>
              <a:t>IoT</a:t>
            </a:r>
            <a:r>
              <a:rPr sz="2200" spc="175" dirty="0">
                <a:latin typeface="Arial"/>
                <a:cs typeface="Arial"/>
              </a:rPr>
              <a:t> </a:t>
            </a:r>
            <a:r>
              <a:rPr sz="2200" spc="-150" dirty="0">
                <a:latin typeface="Arial"/>
                <a:cs typeface="Arial"/>
              </a:rPr>
              <a:t>devices</a:t>
            </a:r>
            <a:r>
              <a:rPr sz="2200" spc="-145" dirty="0">
                <a:latin typeface="Arial"/>
                <a:cs typeface="Arial"/>
              </a:rPr>
              <a:t> </a:t>
            </a:r>
            <a:r>
              <a:rPr sz="2200" spc="-135" dirty="0">
                <a:latin typeface="Arial"/>
                <a:cs typeface="Arial"/>
              </a:rPr>
              <a:t>implementing</a:t>
            </a:r>
            <a:r>
              <a:rPr sz="2200" spc="-130" dirty="0">
                <a:latin typeface="Arial"/>
                <a:cs typeface="Arial"/>
              </a:rPr>
              <a:t> </a:t>
            </a:r>
            <a:r>
              <a:rPr sz="2200" spc="-160" dirty="0">
                <a:latin typeface="Arial"/>
                <a:cs typeface="Arial"/>
              </a:rPr>
              <a:t>Ethernet</a:t>
            </a:r>
            <a:r>
              <a:rPr sz="2200" spc="-155" dirty="0">
                <a:latin typeface="Arial"/>
                <a:cs typeface="Arial"/>
              </a:rPr>
              <a:t> </a:t>
            </a:r>
            <a:r>
              <a:rPr sz="2200" spc="-65" dirty="0">
                <a:latin typeface="Arial"/>
                <a:cs typeface="Arial"/>
              </a:rPr>
              <a:t>or</a:t>
            </a:r>
            <a:r>
              <a:rPr sz="2200" spc="-60" dirty="0">
                <a:latin typeface="Arial"/>
                <a:cs typeface="Arial"/>
              </a:rPr>
              <a:t> </a:t>
            </a:r>
            <a:r>
              <a:rPr sz="2200" spc="-55" dirty="0">
                <a:latin typeface="Arial"/>
                <a:cs typeface="Arial"/>
              </a:rPr>
              <a:t>Wi-Fi </a:t>
            </a:r>
            <a:r>
              <a:rPr sz="2200" spc="-50" dirty="0">
                <a:latin typeface="Arial"/>
                <a:cs typeface="Arial"/>
              </a:rPr>
              <a:t> </a:t>
            </a:r>
            <a:r>
              <a:rPr sz="2200" spc="-110" dirty="0">
                <a:latin typeface="Arial"/>
                <a:cs typeface="Arial"/>
              </a:rPr>
              <a:t>interfaces</a:t>
            </a:r>
            <a:r>
              <a:rPr sz="2200" spc="-105" dirty="0">
                <a:latin typeface="Arial"/>
                <a:cs typeface="Arial"/>
              </a:rPr>
              <a:t> </a:t>
            </a:r>
            <a:r>
              <a:rPr sz="2200" spc="-180" dirty="0">
                <a:latin typeface="Arial"/>
                <a:cs typeface="Arial"/>
              </a:rPr>
              <a:t>can</a:t>
            </a:r>
            <a:r>
              <a:rPr sz="2200" spc="-175" dirty="0">
                <a:latin typeface="Arial"/>
                <a:cs typeface="Arial"/>
              </a:rPr>
              <a:t> </a:t>
            </a:r>
            <a:r>
              <a:rPr sz="2200" spc="-185" dirty="0">
                <a:latin typeface="Arial"/>
                <a:cs typeface="Arial"/>
              </a:rPr>
              <a:t>communicate</a:t>
            </a:r>
            <a:r>
              <a:rPr sz="2200" spc="-180" dirty="0">
                <a:latin typeface="Arial"/>
                <a:cs typeface="Arial"/>
              </a:rPr>
              <a:t> </a:t>
            </a:r>
            <a:r>
              <a:rPr sz="2200" spc="-110" dirty="0">
                <a:latin typeface="Arial"/>
                <a:cs typeface="Arial"/>
              </a:rPr>
              <a:t>over</a:t>
            </a:r>
            <a:r>
              <a:rPr sz="2200" spc="-105" dirty="0">
                <a:latin typeface="Arial"/>
                <a:cs typeface="Arial"/>
              </a:rPr>
              <a:t> </a:t>
            </a:r>
            <a:r>
              <a:rPr sz="2200" spc="-100" dirty="0">
                <a:latin typeface="Arial"/>
                <a:cs typeface="Arial"/>
              </a:rPr>
              <a:t>both</a:t>
            </a:r>
            <a:r>
              <a:rPr sz="2200" spc="-95" dirty="0">
                <a:latin typeface="Arial"/>
                <a:cs typeface="Arial"/>
              </a:rPr>
              <a:t> </a:t>
            </a:r>
            <a:r>
              <a:rPr sz="2200" spc="-165" dirty="0">
                <a:latin typeface="Arial"/>
                <a:cs typeface="Arial"/>
              </a:rPr>
              <a:t>IPv4</a:t>
            </a:r>
            <a:r>
              <a:rPr sz="2200" spc="-160" dirty="0">
                <a:latin typeface="Arial"/>
                <a:cs typeface="Arial"/>
              </a:rPr>
              <a:t> </a:t>
            </a:r>
            <a:r>
              <a:rPr sz="2200" spc="-100" dirty="0">
                <a:latin typeface="Arial"/>
                <a:cs typeface="Arial"/>
              </a:rPr>
              <a:t>and</a:t>
            </a:r>
            <a:r>
              <a:rPr sz="2200" spc="-95" dirty="0">
                <a:latin typeface="Arial"/>
                <a:cs typeface="Arial"/>
              </a:rPr>
              <a:t> </a:t>
            </a:r>
            <a:r>
              <a:rPr sz="2200" spc="-160" dirty="0">
                <a:latin typeface="Arial"/>
                <a:cs typeface="Arial"/>
              </a:rPr>
              <a:t>IPv6,</a:t>
            </a:r>
            <a:r>
              <a:rPr sz="2200" spc="295" dirty="0">
                <a:latin typeface="Arial"/>
                <a:cs typeface="Arial"/>
              </a:rPr>
              <a:t> </a:t>
            </a:r>
            <a:r>
              <a:rPr sz="2200" spc="-95" dirty="0">
                <a:latin typeface="Arial"/>
                <a:cs typeface="Arial"/>
              </a:rPr>
              <a:t>but</a:t>
            </a:r>
            <a:r>
              <a:rPr sz="2200" spc="425" dirty="0">
                <a:latin typeface="Arial"/>
                <a:cs typeface="Arial"/>
              </a:rPr>
              <a:t> </a:t>
            </a:r>
            <a:r>
              <a:rPr sz="2200" spc="-135" dirty="0">
                <a:latin typeface="Arial"/>
                <a:cs typeface="Arial"/>
              </a:rPr>
              <a:t>the </a:t>
            </a:r>
            <a:r>
              <a:rPr sz="2200" spc="-130" dirty="0">
                <a:latin typeface="Arial"/>
                <a:cs typeface="Arial"/>
              </a:rPr>
              <a:t> </a:t>
            </a:r>
            <a:r>
              <a:rPr sz="2200" spc="-70" dirty="0">
                <a:latin typeface="Arial"/>
                <a:cs typeface="Arial"/>
              </a:rPr>
              <a:t>application</a:t>
            </a:r>
            <a:r>
              <a:rPr sz="2200" spc="35" dirty="0">
                <a:latin typeface="Arial"/>
                <a:cs typeface="Arial"/>
              </a:rPr>
              <a:t> </a:t>
            </a:r>
            <a:r>
              <a:rPr sz="2200" spc="-90" dirty="0">
                <a:latin typeface="Arial"/>
                <a:cs typeface="Arial"/>
              </a:rPr>
              <a:t>protocol</a:t>
            </a:r>
            <a:r>
              <a:rPr sz="2200" spc="20" dirty="0">
                <a:latin typeface="Arial"/>
                <a:cs typeface="Arial"/>
              </a:rPr>
              <a:t> </a:t>
            </a:r>
            <a:r>
              <a:rPr sz="2200" spc="-145" dirty="0">
                <a:latin typeface="Arial"/>
                <a:cs typeface="Arial"/>
              </a:rPr>
              <a:t>may</a:t>
            </a:r>
            <a:r>
              <a:rPr sz="2200" spc="5" dirty="0">
                <a:latin typeface="Arial"/>
                <a:cs typeface="Arial"/>
              </a:rPr>
              <a:t> </a:t>
            </a:r>
            <a:r>
              <a:rPr sz="2200" spc="-65" dirty="0">
                <a:latin typeface="Arial"/>
                <a:cs typeface="Arial"/>
              </a:rPr>
              <a:t>dictate</a:t>
            </a:r>
            <a:r>
              <a:rPr sz="2200" spc="15" dirty="0">
                <a:latin typeface="Arial"/>
                <a:cs typeface="Arial"/>
              </a:rPr>
              <a:t> </a:t>
            </a:r>
            <a:r>
              <a:rPr sz="2200" spc="-135" dirty="0">
                <a:latin typeface="Arial"/>
                <a:cs typeface="Arial"/>
              </a:rPr>
              <a:t>the</a:t>
            </a:r>
            <a:r>
              <a:rPr sz="2200" spc="5" dirty="0">
                <a:latin typeface="Arial"/>
                <a:cs typeface="Arial"/>
              </a:rPr>
              <a:t> </a:t>
            </a:r>
            <a:r>
              <a:rPr sz="2200" spc="-160" dirty="0">
                <a:latin typeface="Arial"/>
                <a:cs typeface="Arial"/>
              </a:rPr>
              <a:t>choice</a:t>
            </a:r>
            <a:r>
              <a:rPr sz="2200" spc="30" dirty="0">
                <a:latin typeface="Arial"/>
                <a:cs typeface="Arial"/>
              </a:rPr>
              <a:t> </a:t>
            </a:r>
            <a:r>
              <a:rPr sz="2200" spc="-5" dirty="0">
                <a:latin typeface="Arial"/>
                <a:cs typeface="Arial"/>
              </a:rPr>
              <a:t>of</a:t>
            </a:r>
            <a:r>
              <a:rPr sz="2200" spc="70" dirty="0">
                <a:latin typeface="Arial"/>
                <a:cs typeface="Arial"/>
              </a:rPr>
              <a:t> </a:t>
            </a:r>
            <a:r>
              <a:rPr sz="2200" spc="-135" dirty="0">
                <a:latin typeface="Arial"/>
                <a:cs typeface="Arial"/>
              </a:rPr>
              <a:t>the</a:t>
            </a:r>
            <a:r>
              <a:rPr sz="2200" spc="5" dirty="0">
                <a:latin typeface="Arial"/>
                <a:cs typeface="Arial"/>
              </a:rPr>
              <a:t> </a:t>
            </a:r>
            <a:r>
              <a:rPr sz="2200" spc="-254" dirty="0">
                <a:latin typeface="Arial"/>
                <a:cs typeface="Arial"/>
              </a:rPr>
              <a:t>IP</a:t>
            </a:r>
            <a:r>
              <a:rPr sz="2200" spc="10" dirty="0">
                <a:latin typeface="Arial"/>
                <a:cs typeface="Arial"/>
              </a:rPr>
              <a:t> </a:t>
            </a:r>
            <a:r>
              <a:rPr sz="2200" spc="-155" dirty="0">
                <a:latin typeface="Arial"/>
                <a:cs typeface="Arial"/>
              </a:rPr>
              <a:t>version.</a:t>
            </a:r>
            <a:endParaRPr sz="2200">
              <a:latin typeface="Arial"/>
              <a:cs typeface="Arial"/>
            </a:endParaRPr>
          </a:p>
          <a:p>
            <a:pPr marL="744220" marR="5715" lvl="1" indent="-182880">
              <a:lnSpc>
                <a:spcPct val="80000"/>
              </a:lnSpc>
              <a:spcBef>
                <a:spcPts val="425"/>
              </a:spcBef>
              <a:buClr>
                <a:srgbClr val="93B6D2"/>
              </a:buClr>
              <a:buSzPct val="88235"/>
              <a:buChar char="•"/>
              <a:tabLst>
                <a:tab pos="744855" algn="l"/>
              </a:tabLst>
            </a:pPr>
            <a:r>
              <a:rPr sz="1700" spc="-135" dirty="0">
                <a:latin typeface="Arial"/>
                <a:cs typeface="Arial"/>
              </a:rPr>
              <a:t>For</a:t>
            </a:r>
            <a:r>
              <a:rPr sz="1700" spc="-130" dirty="0">
                <a:latin typeface="Arial"/>
                <a:cs typeface="Arial"/>
              </a:rPr>
              <a:t> </a:t>
            </a:r>
            <a:r>
              <a:rPr sz="1700" spc="-90" dirty="0">
                <a:latin typeface="Arial"/>
                <a:cs typeface="Arial"/>
              </a:rPr>
              <a:t>example, </a:t>
            </a:r>
            <a:r>
              <a:rPr sz="1700" spc="-185" dirty="0">
                <a:latin typeface="Arial"/>
                <a:cs typeface="Arial"/>
              </a:rPr>
              <a:t>SCADA</a:t>
            </a:r>
            <a:r>
              <a:rPr sz="1700" spc="-180" dirty="0">
                <a:latin typeface="Arial"/>
                <a:cs typeface="Arial"/>
              </a:rPr>
              <a:t> </a:t>
            </a:r>
            <a:r>
              <a:rPr sz="1700" spc="-95" dirty="0">
                <a:latin typeface="Arial"/>
                <a:cs typeface="Arial"/>
              </a:rPr>
              <a:t>protocols </a:t>
            </a:r>
            <a:r>
              <a:rPr sz="1700" spc="-204" dirty="0">
                <a:latin typeface="Arial"/>
                <a:cs typeface="Arial"/>
              </a:rPr>
              <a:t>such</a:t>
            </a:r>
            <a:r>
              <a:rPr sz="1700" spc="-200" dirty="0">
                <a:latin typeface="Arial"/>
                <a:cs typeface="Arial"/>
              </a:rPr>
              <a:t> </a:t>
            </a:r>
            <a:r>
              <a:rPr sz="1700" spc="-150" dirty="0">
                <a:latin typeface="Arial"/>
                <a:cs typeface="Arial"/>
              </a:rPr>
              <a:t>as</a:t>
            </a:r>
            <a:r>
              <a:rPr sz="1700" spc="-145" dirty="0">
                <a:latin typeface="Arial"/>
                <a:cs typeface="Arial"/>
              </a:rPr>
              <a:t> </a:t>
            </a:r>
            <a:r>
              <a:rPr sz="1700" spc="-85" dirty="0">
                <a:latin typeface="Arial"/>
                <a:cs typeface="Arial"/>
              </a:rPr>
              <a:t>DNP3/IP </a:t>
            </a:r>
            <a:r>
              <a:rPr sz="1700" spc="-275" dirty="0">
                <a:latin typeface="Arial"/>
                <a:cs typeface="Arial"/>
              </a:rPr>
              <a:t>(IEEE</a:t>
            </a:r>
            <a:r>
              <a:rPr sz="1700" spc="-270" dirty="0">
                <a:latin typeface="Arial"/>
                <a:cs typeface="Arial"/>
              </a:rPr>
              <a:t> </a:t>
            </a:r>
            <a:r>
              <a:rPr sz="1700" spc="-45" dirty="0">
                <a:latin typeface="Arial"/>
                <a:cs typeface="Arial"/>
              </a:rPr>
              <a:t>1815), </a:t>
            </a:r>
            <a:r>
              <a:rPr sz="1700" spc="-120" dirty="0">
                <a:latin typeface="Arial"/>
                <a:cs typeface="Arial"/>
              </a:rPr>
              <a:t>Modbus</a:t>
            </a:r>
            <a:r>
              <a:rPr sz="1700" spc="-114" dirty="0">
                <a:latin typeface="Arial"/>
                <a:cs typeface="Arial"/>
              </a:rPr>
              <a:t> </a:t>
            </a:r>
            <a:r>
              <a:rPr sz="1700" spc="-300" dirty="0">
                <a:latin typeface="Arial"/>
                <a:cs typeface="Arial"/>
              </a:rPr>
              <a:t>TCP,</a:t>
            </a:r>
            <a:r>
              <a:rPr sz="1700" spc="-295" dirty="0">
                <a:latin typeface="Arial"/>
                <a:cs typeface="Arial"/>
              </a:rPr>
              <a:t> </a:t>
            </a:r>
            <a:r>
              <a:rPr sz="1700" spc="-50" dirty="0">
                <a:latin typeface="Arial"/>
                <a:cs typeface="Arial"/>
              </a:rPr>
              <a:t>or </a:t>
            </a:r>
            <a:r>
              <a:rPr sz="1700" spc="-100" dirty="0">
                <a:latin typeface="Arial"/>
                <a:cs typeface="Arial"/>
              </a:rPr>
              <a:t>the </a:t>
            </a:r>
            <a:r>
              <a:rPr sz="1700" spc="-229" dirty="0">
                <a:latin typeface="Arial"/>
                <a:cs typeface="Arial"/>
              </a:rPr>
              <a:t>IEC </a:t>
            </a:r>
            <a:r>
              <a:rPr sz="1700" spc="-459" dirty="0">
                <a:latin typeface="Arial"/>
                <a:cs typeface="Arial"/>
              </a:rPr>
              <a:t> </a:t>
            </a:r>
            <a:r>
              <a:rPr sz="1700" spc="-10" dirty="0">
                <a:latin typeface="Arial"/>
                <a:cs typeface="Arial"/>
              </a:rPr>
              <a:t>60870-5-104</a:t>
            </a:r>
            <a:r>
              <a:rPr sz="1700" dirty="0">
                <a:latin typeface="Arial"/>
                <a:cs typeface="Arial"/>
              </a:rPr>
              <a:t> </a:t>
            </a:r>
            <a:r>
              <a:rPr sz="1700" spc="-95" dirty="0">
                <a:latin typeface="Arial"/>
                <a:cs typeface="Arial"/>
              </a:rPr>
              <a:t>standards</a:t>
            </a:r>
            <a:r>
              <a:rPr sz="1700" spc="15" dirty="0">
                <a:latin typeface="Arial"/>
                <a:cs typeface="Arial"/>
              </a:rPr>
              <a:t> </a:t>
            </a:r>
            <a:r>
              <a:rPr sz="1700" spc="-40" dirty="0">
                <a:latin typeface="Arial"/>
                <a:cs typeface="Arial"/>
              </a:rPr>
              <a:t>are</a:t>
            </a:r>
            <a:r>
              <a:rPr sz="1700" spc="5" dirty="0">
                <a:latin typeface="Arial"/>
                <a:cs typeface="Arial"/>
              </a:rPr>
              <a:t> </a:t>
            </a:r>
            <a:r>
              <a:rPr sz="1700" spc="-70" dirty="0">
                <a:latin typeface="Arial"/>
                <a:cs typeface="Arial"/>
              </a:rPr>
              <a:t>specified</a:t>
            </a:r>
            <a:r>
              <a:rPr sz="1700" spc="-10" dirty="0">
                <a:latin typeface="Arial"/>
                <a:cs typeface="Arial"/>
              </a:rPr>
              <a:t> </a:t>
            </a:r>
            <a:r>
              <a:rPr sz="1700" spc="-75" dirty="0">
                <a:latin typeface="Arial"/>
                <a:cs typeface="Arial"/>
              </a:rPr>
              <a:t>only</a:t>
            </a:r>
            <a:r>
              <a:rPr sz="1700" dirty="0">
                <a:latin typeface="Arial"/>
                <a:cs typeface="Arial"/>
              </a:rPr>
              <a:t> </a:t>
            </a:r>
            <a:r>
              <a:rPr sz="1700" spc="-15" dirty="0">
                <a:latin typeface="Arial"/>
                <a:cs typeface="Arial"/>
              </a:rPr>
              <a:t>for</a:t>
            </a:r>
            <a:r>
              <a:rPr sz="1700" spc="-10" dirty="0">
                <a:latin typeface="Arial"/>
                <a:cs typeface="Arial"/>
              </a:rPr>
              <a:t> </a:t>
            </a:r>
            <a:r>
              <a:rPr sz="1700" spc="-125" dirty="0">
                <a:latin typeface="Arial"/>
                <a:cs typeface="Arial"/>
              </a:rPr>
              <a:t>IPv4.</a:t>
            </a:r>
            <a:endParaRPr sz="1700">
              <a:latin typeface="Arial"/>
              <a:cs typeface="Arial"/>
            </a:endParaRPr>
          </a:p>
          <a:p>
            <a:pPr marL="744220" lvl="1" indent="-183515">
              <a:lnSpc>
                <a:spcPts val="1835"/>
              </a:lnSpc>
              <a:buClr>
                <a:srgbClr val="93B6D2"/>
              </a:buClr>
              <a:buSzPct val="88235"/>
              <a:buChar char="•"/>
              <a:tabLst>
                <a:tab pos="744855" algn="l"/>
              </a:tabLst>
            </a:pPr>
            <a:r>
              <a:rPr sz="1700" spc="-180" dirty="0">
                <a:latin typeface="Arial"/>
                <a:cs typeface="Arial"/>
              </a:rPr>
              <a:t>So,</a:t>
            </a:r>
            <a:r>
              <a:rPr sz="1700" spc="265" dirty="0">
                <a:latin typeface="Arial"/>
                <a:cs typeface="Arial"/>
              </a:rPr>
              <a:t> </a:t>
            </a:r>
            <a:r>
              <a:rPr sz="1700" spc="-85" dirty="0">
                <a:latin typeface="Arial"/>
                <a:cs typeface="Arial"/>
              </a:rPr>
              <a:t>there</a:t>
            </a:r>
            <a:r>
              <a:rPr sz="1700" spc="265" dirty="0">
                <a:latin typeface="Arial"/>
                <a:cs typeface="Arial"/>
              </a:rPr>
              <a:t> </a:t>
            </a:r>
            <a:r>
              <a:rPr sz="1700" spc="-35" dirty="0">
                <a:latin typeface="Arial"/>
                <a:cs typeface="Arial"/>
              </a:rPr>
              <a:t>are</a:t>
            </a:r>
            <a:r>
              <a:rPr sz="1700" spc="270" dirty="0">
                <a:latin typeface="Arial"/>
                <a:cs typeface="Arial"/>
              </a:rPr>
              <a:t> </a:t>
            </a:r>
            <a:r>
              <a:rPr sz="1700" spc="-150" dirty="0">
                <a:latin typeface="Arial"/>
                <a:cs typeface="Arial"/>
              </a:rPr>
              <a:t>no</a:t>
            </a:r>
            <a:r>
              <a:rPr sz="1700" spc="275" dirty="0">
                <a:latin typeface="Arial"/>
                <a:cs typeface="Arial"/>
              </a:rPr>
              <a:t> </a:t>
            </a:r>
            <a:r>
              <a:rPr sz="1700" spc="-150" dirty="0">
                <a:latin typeface="Arial"/>
                <a:cs typeface="Arial"/>
              </a:rPr>
              <a:t>known</a:t>
            </a:r>
            <a:r>
              <a:rPr sz="1700" spc="280" dirty="0">
                <a:latin typeface="Arial"/>
                <a:cs typeface="Arial"/>
              </a:rPr>
              <a:t> </a:t>
            </a:r>
            <a:r>
              <a:rPr sz="1700" spc="-90" dirty="0">
                <a:latin typeface="Arial"/>
                <a:cs typeface="Arial"/>
              </a:rPr>
              <a:t>production</a:t>
            </a:r>
            <a:r>
              <a:rPr sz="1700" spc="265" dirty="0">
                <a:latin typeface="Arial"/>
                <a:cs typeface="Arial"/>
              </a:rPr>
              <a:t> </a:t>
            </a:r>
            <a:r>
              <a:rPr sz="1700" spc="-110" dirty="0">
                <a:latin typeface="Arial"/>
                <a:cs typeface="Arial"/>
              </a:rPr>
              <a:t>implementations</a:t>
            </a:r>
            <a:r>
              <a:rPr sz="1700" spc="270" dirty="0">
                <a:latin typeface="Arial"/>
                <a:cs typeface="Arial"/>
              </a:rPr>
              <a:t> </a:t>
            </a:r>
            <a:r>
              <a:rPr sz="1700" spc="-50" dirty="0">
                <a:latin typeface="Arial"/>
                <a:cs typeface="Arial"/>
              </a:rPr>
              <a:t>by</a:t>
            </a:r>
            <a:r>
              <a:rPr sz="1700" spc="265" dirty="0">
                <a:latin typeface="Arial"/>
                <a:cs typeface="Arial"/>
              </a:rPr>
              <a:t> </a:t>
            </a:r>
            <a:r>
              <a:rPr sz="1700" spc="-120" dirty="0">
                <a:latin typeface="Arial"/>
                <a:cs typeface="Arial"/>
              </a:rPr>
              <a:t>vendors</a:t>
            </a:r>
            <a:r>
              <a:rPr sz="1700" spc="260" dirty="0">
                <a:latin typeface="Arial"/>
                <a:cs typeface="Arial"/>
              </a:rPr>
              <a:t> </a:t>
            </a:r>
            <a:r>
              <a:rPr sz="1700" dirty="0">
                <a:latin typeface="Arial"/>
                <a:cs typeface="Arial"/>
              </a:rPr>
              <a:t>of</a:t>
            </a:r>
            <a:r>
              <a:rPr sz="1700" spc="320" dirty="0">
                <a:latin typeface="Arial"/>
                <a:cs typeface="Arial"/>
              </a:rPr>
              <a:t> </a:t>
            </a:r>
            <a:r>
              <a:rPr sz="1700" spc="-140" dirty="0">
                <a:latin typeface="Arial"/>
                <a:cs typeface="Arial"/>
              </a:rPr>
              <a:t>these</a:t>
            </a:r>
            <a:r>
              <a:rPr sz="1700" spc="265" dirty="0">
                <a:latin typeface="Arial"/>
                <a:cs typeface="Arial"/>
              </a:rPr>
              <a:t> </a:t>
            </a:r>
            <a:r>
              <a:rPr sz="1700" spc="-95" dirty="0">
                <a:latin typeface="Arial"/>
                <a:cs typeface="Arial"/>
              </a:rPr>
              <a:t>protocols</a:t>
            </a:r>
            <a:endParaRPr sz="1700">
              <a:latin typeface="Arial"/>
              <a:cs typeface="Arial"/>
            </a:endParaRPr>
          </a:p>
          <a:p>
            <a:pPr marL="744220">
              <a:lnSpc>
                <a:spcPts val="1835"/>
              </a:lnSpc>
            </a:pPr>
            <a:r>
              <a:rPr sz="1700" spc="-105" dirty="0">
                <a:latin typeface="Arial"/>
                <a:cs typeface="Arial"/>
              </a:rPr>
              <a:t>o</a:t>
            </a:r>
            <a:r>
              <a:rPr sz="1700" spc="-135" dirty="0">
                <a:latin typeface="Arial"/>
                <a:cs typeface="Arial"/>
              </a:rPr>
              <a:t>v</a:t>
            </a:r>
            <a:r>
              <a:rPr sz="1700" spc="-50" dirty="0">
                <a:latin typeface="Arial"/>
                <a:cs typeface="Arial"/>
              </a:rPr>
              <a:t>er</a:t>
            </a:r>
            <a:r>
              <a:rPr sz="1700" spc="5" dirty="0">
                <a:latin typeface="Arial"/>
                <a:cs typeface="Arial"/>
              </a:rPr>
              <a:t> </a:t>
            </a:r>
            <a:r>
              <a:rPr sz="1700" spc="-170" dirty="0">
                <a:latin typeface="Arial"/>
                <a:cs typeface="Arial"/>
              </a:rPr>
              <a:t>IPv</a:t>
            </a:r>
            <a:r>
              <a:rPr sz="1700" spc="-10" dirty="0">
                <a:latin typeface="Arial"/>
                <a:cs typeface="Arial"/>
              </a:rPr>
              <a:t>6</a:t>
            </a:r>
            <a:r>
              <a:rPr sz="1700" dirty="0">
                <a:latin typeface="Arial"/>
                <a:cs typeface="Arial"/>
              </a:rPr>
              <a:t> </a:t>
            </a:r>
            <a:r>
              <a:rPr sz="1700" spc="-25" dirty="0">
                <a:latin typeface="Arial"/>
                <a:cs typeface="Arial"/>
              </a:rPr>
              <a:t>t</a:t>
            </a:r>
            <a:r>
              <a:rPr sz="1700" spc="-35" dirty="0">
                <a:latin typeface="Arial"/>
                <a:cs typeface="Arial"/>
              </a:rPr>
              <a:t>od</a:t>
            </a:r>
            <a:r>
              <a:rPr sz="1700" spc="-85" dirty="0">
                <a:latin typeface="Arial"/>
                <a:cs typeface="Arial"/>
              </a:rPr>
              <a:t>a</a:t>
            </a:r>
            <a:r>
              <a:rPr sz="1700" spc="-100" dirty="0">
                <a:latin typeface="Arial"/>
                <a:cs typeface="Arial"/>
              </a:rPr>
              <a:t>y.</a:t>
            </a:r>
            <a:endParaRPr sz="1700">
              <a:latin typeface="Arial"/>
              <a:cs typeface="Arial"/>
            </a:endParaRPr>
          </a:p>
          <a:p>
            <a:pPr marL="744220" marR="5080" lvl="1" indent="-182880">
              <a:lnSpc>
                <a:spcPct val="80000"/>
              </a:lnSpc>
              <a:spcBef>
                <a:spcPts val="409"/>
              </a:spcBef>
              <a:buClr>
                <a:srgbClr val="93B6D2"/>
              </a:buClr>
              <a:buSzPct val="88235"/>
              <a:buChar char="•"/>
              <a:tabLst>
                <a:tab pos="744855" algn="l"/>
              </a:tabLst>
            </a:pPr>
            <a:r>
              <a:rPr sz="1700" spc="-135" dirty="0">
                <a:latin typeface="Arial"/>
                <a:cs typeface="Arial"/>
              </a:rPr>
              <a:t>For</a:t>
            </a:r>
            <a:r>
              <a:rPr sz="1700" spc="114" dirty="0">
                <a:latin typeface="Arial"/>
                <a:cs typeface="Arial"/>
              </a:rPr>
              <a:t> </a:t>
            </a:r>
            <a:r>
              <a:rPr sz="1700" spc="-165" dirty="0">
                <a:latin typeface="Arial"/>
                <a:cs typeface="Arial"/>
              </a:rPr>
              <a:t>IoT</a:t>
            </a:r>
            <a:r>
              <a:rPr sz="1700" spc="140" dirty="0">
                <a:latin typeface="Arial"/>
                <a:cs typeface="Arial"/>
              </a:rPr>
              <a:t> </a:t>
            </a:r>
            <a:r>
              <a:rPr sz="1700" spc="-114" dirty="0">
                <a:latin typeface="Arial"/>
                <a:cs typeface="Arial"/>
              </a:rPr>
              <a:t>devices</a:t>
            </a:r>
            <a:r>
              <a:rPr sz="1700" spc="120" dirty="0">
                <a:latin typeface="Arial"/>
                <a:cs typeface="Arial"/>
              </a:rPr>
              <a:t> </a:t>
            </a:r>
            <a:r>
              <a:rPr sz="1700" spc="-80" dirty="0">
                <a:latin typeface="Arial"/>
                <a:cs typeface="Arial"/>
              </a:rPr>
              <a:t>with</a:t>
            </a:r>
            <a:r>
              <a:rPr sz="1700" spc="135" dirty="0">
                <a:latin typeface="Arial"/>
                <a:cs typeface="Arial"/>
              </a:rPr>
              <a:t> </a:t>
            </a:r>
            <a:r>
              <a:rPr sz="1700" spc="-55" dirty="0">
                <a:latin typeface="Arial"/>
                <a:cs typeface="Arial"/>
              </a:rPr>
              <a:t>application</a:t>
            </a:r>
            <a:r>
              <a:rPr sz="1700" spc="135" dirty="0">
                <a:latin typeface="Arial"/>
                <a:cs typeface="Arial"/>
              </a:rPr>
              <a:t> </a:t>
            </a:r>
            <a:r>
              <a:rPr sz="1700" spc="-95" dirty="0">
                <a:latin typeface="Arial"/>
                <a:cs typeface="Arial"/>
              </a:rPr>
              <a:t>protocols</a:t>
            </a:r>
            <a:r>
              <a:rPr sz="1700" spc="114" dirty="0">
                <a:latin typeface="Arial"/>
                <a:cs typeface="Arial"/>
              </a:rPr>
              <a:t> </a:t>
            </a:r>
            <a:r>
              <a:rPr sz="1700" spc="-45" dirty="0">
                <a:latin typeface="Arial"/>
                <a:cs typeface="Arial"/>
              </a:rPr>
              <a:t>defined</a:t>
            </a:r>
            <a:r>
              <a:rPr sz="1700" spc="114" dirty="0">
                <a:latin typeface="Arial"/>
                <a:cs typeface="Arial"/>
              </a:rPr>
              <a:t> </a:t>
            </a:r>
            <a:r>
              <a:rPr sz="1700" spc="-45" dirty="0">
                <a:latin typeface="Arial"/>
                <a:cs typeface="Arial"/>
              </a:rPr>
              <a:t>by</a:t>
            </a:r>
            <a:r>
              <a:rPr sz="1700" spc="120" dirty="0">
                <a:latin typeface="Arial"/>
                <a:cs typeface="Arial"/>
              </a:rPr>
              <a:t> </a:t>
            </a:r>
            <a:r>
              <a:rPr sz="1700" spc="-100" dirty="0">
                <a:latin typeface="Arial"/>
                <a:cs typeface="Arial"/>
              </a:rPr>
              <a:t>the</a:t>
            </a:r>
            <a:r>
              <a:rPr sz="1700" spc="130" dirty="0">
                <a:latin typeface="Arial"/>
                <a:cs typeface="Arial"/>
              </a:rPr>
              <a:t> </a:t>
            </a:r>
            <a:r>
              <a:rPr sz="1700" spc="-270" dirty="0">
                <a:latin typeface="Arial"/>
                <a:cs typeface="Arial"/>
              </a:rPr>
              <a:t>IETF,</a:t>
            </a:r>
            <a:r>
              <a:rPr sz="1700" spc="-65" dirty="0">
                <a:latin typeface="Arial"/>
                <a:cs typeface="Arial"/>
              </a:rPr>
              <a:t> </a:t>
            </a:r>
            <a:r>
              <a:rPr sz="1700" spc="-204" dirty="0">
                <a:latin typeface="Arial"/>
                <a:cs typeface="Arial"/>
              </a:rPr>
              <a:t>such</a:t>
            </a:r>
            <a:r>
              <a:rPr sz="1700" spc="-135" dirty="0">
                <a:latin typeface="Arial"/>
                <a:cs typeface="Arial"/>
              </a:rPr>
              <a:t> </a:t>
            </a:r>
            <a:r>
              <a:rPr sz="1700" spc="-145" dirty="0">
                <a:latin typeface="Arial"/>
                <a:cs typeface="Arial"/>
              </a:rPr>
              <a:t>as</a:t>
            </a:r>
            <a:r>
              <a:rPr sz="1700" spc="114" dirty="0">
                <a:latin typeface="Arial"/>
                <a:cs typeface="Arial"/>
              </a:rPr>
              <a:t> </a:t>
            </a:r>
            <a:r>
              <a:rPr sz="1700" spc="-200" dirty="0">
                <a:latin typeface="Arial"/>
                <a:cs typeface="Arial"/>
              </a:rPr>
              <a:t>HTTP/HTTPS, </a:t>
            </a:r>
            <a:r>
              <a:rPr sz="1700" spc="-459" dirty="0">
                <a:latin typeface="Arial"/>
                <a:cs typeface="Arial"/>
              </a:rPr>
              <a:t> </a:t>
            </a:r>
            <a:r>
              <a:rPr sz="1700" spc="-135" dirty="0">
                <a:latin typeface="Arial"/>
                <a:cs typeface="Arial"/>
              </a:rPr>
              <a:t>CoA</a:t>
            </a:r>
            <a:r>
              <a:rPr sz="1700" spc="-560" dirty="0">
                <a:latin typeface="Arial"/>
                <a:cs typeface="Arial"/>
              </a:rPr>
              <a:t>P</a:t>
            </a:r>
            <a:r>
              <a:rPr sz="1700" spc="-100" dirty="0">
                <a:latin typeface="Arial"/>
                <a:cs typeface="Arial"/>
              </a:rPr>
              <a:t>,</a:t>
            </a:r>
            <a:r>
              <a:rPr sz="1700" spc="-10" dirty="0">
                <a:latin typeface="Arial"/>
                <a:cs typeface="Arial"/>
              </a:rPr>
              <a:t> </a:t>
            </a:r>
            <a:r>
              <a:rPr sz="1700" spc="-114" dirty="0">
                <a:latin typeface="Arial"/>
                <a:cs typeface="Arial"/>
              </a:rPr>
              <a:t>M</a:t>
            </a:r>
            <a:r>
              <a:rPr sz="1700" spc="-30" dirty="0">
                <a:latin typeface="Arial"/>
                <a:cs typeface="Arial"/>
              </a:rPr>
              <a:t>Q</a:t>
            </a:r>
            <a:r>
              <a:rPr sz="1700" spc="-295" dirty="0">
                <a:latin typeface="Arial"/>
                <a:cs typeface="Arial"/>
              </a:rPr>
              <a:t>T</a:t>
            </a:r>
            <a:r>
              <a:rPr sz="1700" spc="-434" dirty="0">
                <a:latin typeface="Arial"/>
                <a:cs typeface="Arial"/>
              </a:rPr>
              <a:t>T</a:t>
            </a:r>
            <a:r>
              <a:rPr sz="1700" spc="-100" dirty="0">
                <a:latin typeface="Arial"/>
                <a:cs typeface="Arial"/>
              </a:rPr>
              <a:t>,</a:t>
            </a:r>
            <a:r>
              <a:rPr sz="1700" dirty="0">
                <a:latin typeface="Arial"/>
                <a:cs typeface="Arial"/>
              </a:rPr>
              <a:t> </a:t>
            </a:r>
            <a:r>
              <a:rPr sz="1700" spc="-105" dirty="0">
                <a:latin typeface="Arial"/>
                <a:cs typeface="Arial"/>
              </a:rPr>
              <a:t>a</a:t>
            </a:r>
            <a:r>
              <a:rPr sz="1700" spc="-114" dirty="0">
                <a:latin typeface="Arial"/>
                <a:cs typeface="Arial"/>
              </a:rPr>
              <a:t>n</a:t>
            </a:r>
            <a:r>
              <a:rPr sz="1700" spc="-10" dirty="0">
                <a:latin typeface="Arial"/>
                <a:cs typeface="Arial"/>
              </a:rPr>
              <a:t>d</a:t>
            </a:r>
            <a:r>
              <a:rPr sz="1700" spc="15" dirty="0">
                <a:latin typeface="Arial"/>
                <a:cs typeface="Arial"/>
              </a:rPr>
              <a:t> </a:t>
            </a:r>
            <a:r>
              <a:rPr sz="1700" spc="-135" dirty="0">
                <a:latin typeface="Arial"/>
                <a:cs typeface="Arial"/>
              </a:rPr>
              <a:t>X</a:t>
            </a:r>
            <a:r>
              <a:rPr sz="1700" spc="-175" dirty="0">
                <a:latin typeface="Arial"/>
                <a:cs typeface="Arial"/>
              </a:rPr>
              <a:t>M</a:t>
            </a:r>
            <a:r>
              <a:rPr sz="1700" spc="-285" dirty="0">
                <a:latin typeface="Arial"/>
                <a:cs typeface="Arial"/>
              </a:rPr>
              <a:t>P</a:t>
            </a:r>
            <a:r>
              <a:rPr sz="1700" spc="-565" dirty="0">
                <a:latin typeface="Arial"/>
                <a:cs typeface="Arial"/>
              </a:rPr>
              <a:t>P</a:t>
            </a:r>
            <a:r>
              <a:rPr sz="1700" spc="-100" dirty="0">
                <a:latin typeface="Arial"/>
                <a:cs typeface="Arial"/>
              </a:rPr>
              <a:t>,</a:t>
            </a:r>
            <a:r>
              <a:rPr sz="1700" spc="5" dirty="0">
                <a:latin typeface="Arial"/>
                <a:cs typeface="Arial"/>
              </a:rPr>
              <a:t> </a:t>
            </a:r>
            <a:r>
              <a:rPr sz="1700" spc="-45" dirty="0">
                <a:latin typeface="Arial"/>
                <a:cs typeface="Arial"/>
              </a:rPr>
              <a:t>bo</a:t>
            </a:r>
            <a:r>
              <a:rPr sz="1700" spc="-35" dirty="0">
                <a:latin typeface="Arial"/>
                <a:cs typeface="Arial"/>
              </a:rPr>
              <a:t>t</a:t>
            </a:r>
            <a:r>
              <a:rPr sz="1700" spc="-200" dirty="0">
                <a:latin typeface="Arial"/>
                <a:cs typeface="Arial"/>
              </a:rPr>
              <a:t>h</a:t>
            </a:r>
            <a:r>
              <a:rPr sz="1700" spc="15" dirty="0">
                <a:latin typeface="Arial"/>
                <a:cs typeface="Arial"/>
              </a:rPr>
              <a:t> </a:t>
            </a:r>
            <a:r>
              <a:rPr sz="1700" spc="-120" dirty="0">
                <a:latin typeface="Arial"/>
                <a:cs typeface="Arial"/>
              </a:rPr>
              <a:t>I</a:t>
            </a:r>
            <a:r>
              <a:rPr sz="1700" spc="-270" dirty="0">
                <a:latin typeface="Arial"/>
                <a:cs typeface="Arial"/>
              </a:rPr>
              <a:t>P</a:t>
            </a:r>
            <a:r>
              <a:rPr sz="1700" spc="-5" dirty="0">
                <a:latin typeface="Arial"/>
                <a:cs typeface="Arial"/>
              </a:rPr>
              <a:t> </a:t>
            </a:r>
            <a:r>
              <a:rPr sz="1700" spc="-145" dirty="0">
                <a:latin typeface="Arial"/>
                <a:cs typeface="Arial"/>
              </a:rPr>
              <a:t>v</a:t>
            </a:r>
            <a:r>
              <a:rPr sz="1700" spc="-120" dirty="0">
                <a:latin typeface="Arial"/>
                <a:cs typeface="Arial"/>
              </a:rPr>
              <a:t>er</a:t>
            </a:r>
            <a:r>
              <a:rPr sz="1700" spc="-145" dirty="0">
                <a:latin typeface="Arial"/>
                <a:cs typeface="Arial"/>
              </a:rPr>
              <a:t>s</a:t>
            </a:r>
            <a:r>
              <a:rPr sz="1700" spc="-150" dirty="0">
                <a:latin typeface="Arial"/>
                <a:cs typeface="Arial"/>
              </a:rPr>
              <a:t>ion</a:t>
            </a:r>
            <a:r>
              <a:rPr sz="1700" spc="-160" dirty="0">
                <a:latin typeface="Arial"/>
                <a:cs typeface="Arial"/>
              </a:rPr>
              <a:t>s</a:t>
            </a:r>
            <a:r>
              <a:rPr sz="1700" spc="10" dirty="0">
                <a:latin typeface="Arial"/>
                <a:cs typeface="Arial"/>
              </a:rPr>
              <a:t> </a:t>
            </a:r>
            <a:r>
              <a:rPr sz="1700" spc="-5" dirty="0">
                <a:latin typeface="Arial"/>
                <a:cs typeface="Arial"/>
              </a:rPr>
              <a:t>a</a:t>
            </a:r>
            <a:r>
              <a:rPr sz="1700" spc="-15" dirty="0">
                <a:latin typeface="Arial"/>
                <a:cs typeface="Arial"/>
              </a:rPr>
              <a:t>r</a:t>
            </a:r>
            <a:r>
              <a:rPr sz="1700" spc="-95" dirty="0">
                <a:latin typeface="Arial"/>
                <a:cs typeface="Arial"/>
              </a:rPr>
              <a:t>e</a:t>
            </a:r>
            <a:r>
              <a:rPr sz="1700" spc="-5" dirty="0">
                <a:latin typeface="Arial"/>
                <a:cs typeface="Arial"/>
              </a:rPr>
              <a:t> </a:t>
            </a:r>
            <a:r>
              <a:rPr sz="1700" spc="-229" dirty="0">
                <a:latin typeface="Arial"/>
                <a:cs typeface="Arial"/>
              </a:rPr>
              <a:t>s</a:t>
            </a:r>
            <a:r>
              <a:rPr sz="1700" spc="-265" dirty="0">
                <a:latin typeface="Arial"/>
                <a:cs typeface="Arial"/>
              </a:rPr>
              <a:t>u</a:t>
            </a:r>
            <a:r>
              <a:rPr sz="1700" spc="-10" dirty="0">
                <a:latin typeface="Arial"/>
                <a:cs typeface="Arial"/>
              </a:rPr>
              <a:t>p</a:t>
            </a:r>
            <a:r>
              <a:rPr sz="1700" spc="-20" dirty="0">
                <a:latin typeface="Arial"/>
                <a:cs typeface="Arial"/>
              </a:rPr>
              <a:t>p</a:t>
            </a:r>
            <a:r>
              <a:rPr sz="1700" spc="-60" dirty="0">
                <a:latin typeface="Arial"/>
                <a:cs typeface="Arial"/>
              </a:rPr>
              <a:t>o</a:t>
            </a:r>
            <a:r>
              <a:rPr sz="1700" spc="-5" dirty="0">
                <a:latin typeface="Arial"/>
                <a:cs typeface="Arial"/>
              </a:rPr>
              <a:t>r</a:t>
            </a:r>
            <a:r>
              <a:rPr sz="1700" spc="-25" dirty="0">
                <a:latin typeface="Arial"/>
                <a:cs typeface="Arial"/>
              </a:rPr>
              <a:t>t</a:t>
            </a:r>
            <a:r>
              <a:rPr sz="1700" spc="-50" dirty="0">
                <a:latin typeface="Arial"/>
                <a:cs typeface="Arial"/>
              </a:rPr>
              <a:t>e</a:t>
            </a:r>
            <a:r>
              <a:rPr sz="1700" spc="-55" dirty="0">
                <a:latin typeface="Arial"/>
                <a:cs typeface="Arial"/>
              </a:rPr>
              <a:t>d</a:t>
            </a:r>
            <a:r>
              <a:rPr sz="1700" spc="-100" dirty="0">
                <a:latin typeface="Arial"/>
                <a:cs typeface="Arial"/>
              </a:rPr>
              <a:t>.</a:t>
            </a:r>
            <a:endParaRPr sz="1700">
              <a:latin typeface="Arial"/>
              <a:cs typeface="Arial"/>
            </a:endParaRPr>
          </a:p>
          <a:p>
            <a:pPr marL="744220" lvl="1" indent="-183515">
              <a:lnSpc>
                <a:spcPct val="100000"/>
              </a:lnSpc>
              <a:buClr>
                <a:srgbClr val="93B6D2"/>
              </a:buClr>
              <a:buSzPct val="88235"/>
              <a:buChar char="•"/>
              <a:tabLst>
                <a:tab pos="744855" algn="l"/>
              </a:tabLst>
            </a:pPr>
            <a:r>
              <a:rPr sz="1700" spc="-200" dirty="0">
                <a:latin typeface="Arial"/>
                <a:cs typeface="Arial"/>
              </a:rPr>
              <a:t>The</a:t>
            </a:r>
            <a:r>
              <a:rPr sz="1700" spc="10" dirty="0">
                <a:latin typeface="Arial"/>
                <a:cs typeface="Arial"/>
              </a:rPr>
              <a:t> </a:t>
            </a:r>
            <a:r>
              <a:rPr sz="1700" spc="-114" dirty="0">
                <a:latin typeface="Arial"/>
                <a:cs typeface="Arial"/>
              </a:rPr>
              <a:t>selection</a:t>
            </a:r>
            <a:r>
              <a:rPr sz="1700" spc="10" dirty="0">
                <a:latin typeface="Arial"/>
                <a:cs typeface="Arial"/>
              </a:rPr>
              <a:t> </a:t>
            </a:r>
            <a:r>
              <a:rPr sz="1700" dirty="0">
                <a:latin typeface="Arial"/>
                <a:cs typeface="Arial"/>
              </a:rPr>
              <a:t>of</a:t>
            </a:r>
            <a:r>
              <a:rPr sz="1700" spc="55" dirty="0">
                <a:latin typeface="Arial"/>
                <a:cs typeface="Arial"/>
              </a:rPr>
              <a:t> </a:t>
            </a:r>
            <a:r>
              <a:rPr sz="1700" spc="-105" dirty="0">
                <a:latin typeface="Arial"/>
                <a:cs typeface="Arial"/>
              </a:rPr>
              <a:t>the</a:t>
            </a:r>
            <a:r>
              <a:rPr sz="1700" spc="5" dirty="0">
                <a:latin typeface="Arial"/>
                <a:cs typeface="Arial"/>
              </a:rPr>
              <a:t> </a:t>
            </a:r>
            <a:r>
              <a:rPr sz="1700" spc="-195" dirty="0">
                <a:latin typeface="Arial"/>
                <a:cs typeface="Arial"/>
              </a:rPr>
              <a:t>IP</a:t>
            </a:r>
            <a:r>
              <a:rPr sz="1700" spc="15" dirty="0">
                <a:latin typeface="Arial"/>
                <a:cs typeface="Arial"/>
              </a:rPr>
              <a:t> </a:t>
            </a:r>
            <a:r>
              <a:rPr sz="1700" spc="-120" dirty="0">
                <a:latin typeface="Arial"/>
                <a:cs typeface="Arial"/>
              </a:rPr>
              <a:t>version</a:t>
            </a:r>
            <a:r>
              <a:rPr sz="1700" spc="15" dirty="0">
                <a:latin typeface="Arial"/>
                <a:cs typeface="Arial"/>
              </a:rPr>
              <a:t> </a:t>
            </a:r>
            <a:r>
              <a:rPr sz="1700" spc="-150" dirty="0">
                <a:latin typeface="Arial"/>
                <a:cs typeface="Arial"/>
              </a:rPr>
              <a:t>is</a:t>
            </a:r>
            <a:r>
              <a:rPr sz="1700" spc="5" dirty="0">
                <a:latin typeface="Arial"/>
                <a:cs typeface="Arial"/>
              </a:rPr>
              <a:t> </a:t>
            </a:r>
            <a:r>
              <a:rPr sz="1700" spc="-75" dirty="0">
                <a:latin typeface="Arial"/>
                <a:cs typeface="Arial"/>
              </a:rPr>
              <a:t>only</a:t>
            </a:r>
            <a:r>
              <a:rPr sz="1700" spc="5" dirty="0">
                <a:latin typeface="Arial"/>
                <a:cs typeface="Arial"/>
              </a:rPr>
              <a:t> </a:t>
            </a:r>
            <a:r>
              <a:rPr sz="1700" spc="-85" dirty="0">
                <a:latin typeface="Arial"/>
                <a:cs typeface="Arial"/>
              </a:rPr>
              <a:t>dependent</a:t>
            </a:r>
            <a:r>
              <a:rPr sz="1700" spc="15" dirty="0">
                <a:latin typeface="Arial"/>
                <a:cs typeface="Arial"/>
              </a:rPr>
              <a:t> </a:t>
            </a:r>
            <a:r>
              <a:rPr sz="1700" spc="-150" dirty="0">
                <a:latin typeface="Arial"/>
                <a:cs typeface="Arial"/>
              </a:rPr>
              <a:t>on</a:t>
            </a:r>
            <a:r>
              <a:rPr sz="1700" spc="10" dirty="0">
                <a:latin typeface="Arial"/>
                <a:cs typeface="Arial"/>
              </a:rPr>
              <a:t> </a:t>
            </a:r>
            <a:r>
              <a:rPr sz="1700" spc="-105" dirty="0">
                <a:latin typeface="Arial"/>
                <a:cs typeface="Arial"/>
              </a:rPr>
              <a:t>the</a:t>
            </a:r>
            <a:r>
              <a:rPr sz="1700" spc="5" dirty="0">
                <a:latin typeface="Arial"/>
                <a:cs typeface="Arial"/>
              </a:rPr>
              <a:t> </a:t>
            </a:r>
            <a:r>
              <a:rPr sz="1700" spc="-100" dirty="0">
                <a:latin typeface="Arial"/>
                <a:cs typeface="Arial"/>
              </a:rPr>
              <a:t>implementation.</a:t>
            </a:r>
            <a:endParaRPr sz="17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30</a:t>
            </a:r>
            <a:endParaRPr sz="14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922260" cy="566822"/>
          </a:xfrm>
          <a:prstGeom prst="rect">
            <a:avLst/>
          </a:prstGeom>
        </p:spPr>
        <p:txBody>
          <a:bodyPr vert="horz" wrap="square" lIns="0" tIns="12700" rIns="0" bIns="0" rtlCol="0">
            <a:spAutoFit/>
          </a:bodyPr>
          <a:lstStyle/>
          <a:p>
            <a:pPr marL="12700" marR="5080">
              <a:lnSpc>
                <a:spcPct val="100000"/>
              </a:lnSpc>
              <a:spcBef>
                <a:spcPts val="100"/>
              </a:spcBef>
            </a:pPr>
            <a:r>
              <a:rPr spc="-240" dirty="0">
                <a:latin typeface="+mj-lt"/>
              </a:rPr>
              <a:t>The Need for Optimization  IP Versions</a:t>
            </a:r>
          </a:p>
        </p:txBody>
      </p:sp>
      <p:sp>
        <p:nvSpPr>
          <p:cNvPr id="3" name="object 3"/>
          <p:cNvSpPr txBox="1"/>
          <p:nvPr/>
        </p:nvSpPr>
        <p:spPr>
          <a:xfrm>
            <a:off x="535940" y="1616709"/>
            <a:ext cx="8073390" cy="3137535"/>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3B6D2"/>
              </a:buClr>
              <a:buSzPct val="85416"/>
              <a:buFont typeface="Arial"/>
              <a:buChar char="•"/>
              <a:tabLst>
                <a:tab pos="195580" algn="l"/>
              </a:tabLst>
            </a:pPr>
            <a:r>
              <a:rPr sz="2400" b="1" spc="-140" dirty="0">
                <a:latin typeface="Arial"/>
                <a:cs typeface="Arial"/>
              </a:rPr>
              <a:t>Cellular</a:t>
            </a:r>
            <a:r>
              <a:rPr sz="2400" b="1" spc="-135" dirty="0">
                <a:latin typeface="Arial"/>
                <a:cs typeface="Arial"/>
              </a:rPr>
              <a:t> </a:t>
            </a:r>
            <a:r>
              <a:rPr sz="2400" b="1" spc="-185" dirty="0">
                <a:latin typeface="Arial"/>
                <a:cs typeface="Arial"/>
              </a:rPr>
              <a:t>Provider</a:t>
            </a:r>
            <a:r>
              <a:rPr sz="2400" b="1" spc="-180" dirty="0">
                <a:latin typeface="Arial"/>
                <a:cs typeface="Arial"/>
              </a:rPr>
              <a:t> </a:t>
            </a:r>
            <a:r>
              <a:rPr sz="2400" b="1" spc="-155" dirty="0">
                <a:latin typeface="Arial"/>
                <a:cs typeface="Arial"/>
              </a:rPr>
              <a:t>and</a:t>
            </a:r>
            <a:r>
              <a:rPr sz="2400" b="1" spc="-150" dirty="0">
                <a:latin typeface="Arial"/>
                <a:cs typeface="Arial"/>
              </a:rPr>
              <a:t> </a:t>
            </a:r>
            <a:r>
              <a:rPr sz="2400" b="1" spc="-200" dirty="0">
                <a:latin typeface="Arial"/>
                <a:cs typeface="Arial"/>
              </a:rPr>
              <a:t>Technology:</a:t>
            </a:r>
            <a:r>
              <a:rPr sz="2400" b="1" spc="-195" dirty="0">
                <a:latin typeface="Arial"/>
                <a:cs typeface="Arial"/>
              </a:rPr>
              <a:t> </a:t>
            </a:r>
            <a:r>
              <a:rPr sz="2400" spc="-235" dirty="0">
                <a:latin typeface="Arial"/>
                <a:cs typeface="Arial"/>
              </a:rPr>
              <a:t>IoT</a:t>
            </a:r>
            <a:r>
              <a:rPr sz="2400" spc="-229" dirty="0">
                <a:latin typeface="Arial"/>
                <a:cs typeface="Arial"/>
              </a:rPr>
              <a:t> </a:t>
            </a:r>
            <a:r>
              <a:rPr sz="2400" spc="-165" dirty="0">
                <a:latin typeface="Arial"/>
                <a:cs typeface="Arial"/>
              </a:rPr>
              <a:t>devices</a:t>
            </a:r>
            <a:r>
              <a:rPr sz="2400" spc="-160" dirty="0">
                <a:latin typeface="Arial"/>
                <a:cs typeface="Arial"/>
              </a:rPr>
              <a:t> </a:t>
            </a:r>
            <a:r>
              <a:rPr sz="2400" spc="-110" dirty="0">
                <a:latin typeface="Arial"/>
                <a:cs typeface="Arial"/>
              </a:rPr>
              <a:t>with</a:t>
            </a:r>
            <a:r>
              <a:rPr sz="2400" spc="-105" dirty="0">
                <a:latin typeface="Arial"/>
                <a:cs typeface="Arial"/>
              </a:rPr>
              <a:t> </a:t>
            </a:r>
            <a:r>
              <a:rPr sz="2400" spc="-95" dirty="0">
                <a:latin typeface="Arial"/>
                <a:cs typeface="Arial"/>
              </a:rPr>
              <a:t>cellular </a:t>
            </a:r>
            <a:r>
              <a:rPr sz="2400" spc="-90" dirty="0">
                <a:latin typeface="Arial"/>
                <a:cs typeface="Arial"/>
              </a:rPr>
              <a:t> </a:t>
            </a:r>
            <a:r>
              <a:rPr sz="2400" spc="-250" dirty="0">
                <a:latin typeface="Arial"/>
                <a:cs typeface="Arial"/>
              </a:rPr>
              <a:t>modems</a:t>
            </a:r>
            <a:r>
              <a:rPr sz="2400" spc="-245" dirty="0">
                <a:latin typeface="Arial"/>
                <a:cs typeface="Arial"/>
              </a:rPr>
              <a:t> </a:t>
            </a:r>
            <a:r>
              <a:rPr sz="2400" spc="-50" dirty="0">
                <a:latin typeface="Arial"/>
                <a:cs typeface="Arial"/>
              </a:rPr>
              <a:t>are</a:t>
            </a:r>
            <a:r>
              <a:rPr sz="2400" spc="-45" dirty="0">
                <a:latin typeface="Arial"/>
                <a:cs typeface="Arial"/>
              </a:rPr>
              <a:t> </a:t>
            </a:r>
            <a:r>
              <a:rPr sz="2400" spc="-114" dirty="0">
                <a:latin typeface="Arial"/>
                <a:cs typeface="Arial"/>
              </a:rPr>
              <a:t>dependent</a:t>
            </a:r>
            <a:r>
              <a:rPr sz="2400" spc="440" dirty="0">
                <a:latin typeface="Arial"/>
                <a:cs typeface="Arial"/>
              </a:rPr>
              <a:t> </a:t>
            </a:r>
            <a:r>
              <a:rPr sz="2400" spc="-210" dirty="0">
                <a:latin typeface="Arial"/>
                <a:cs typeface="Arial"/>
              </a:rPr>
              <a:t>on</a:t>
            </a:r>
            <a:r>
              <a:rPr sz="2400" spc="-204" dirty="0">
                <a:latin typeface="Arial"/>
                <a:cs typeface="Arial"/>
              </a:rPr>
              <a:t> </a:t>
            </a:r>
            <a:r>
              <a:rPr sz="2400" spc="-145" dirty="0">
                <a:latin typeface="Arial"/>
                <a:cs typeface="Arial"/>
              </a:rPr>
              <a:t>the</a:t>
            </a:r>
            <a:r>
              <a:rPr sz="2400" spc="-140" dirty="0">
                <a:latin typeface="Arial"/>
                <a:cs typeface="Arial"/>
              </a:rPr>
              <a:t> </a:t>
            </a:r>
            <a:r>
              <a:rPr sz="2400" spc="-110" dirty="0">
                <a:latin typeface="Arial"/>
                <a:cs typeface="Arial"/>
              </a:rPr>
              <a:t>generation</a:t>
            </a:r>
            <a:r>
              <a:rPr sz="2400" spc="-105" dirty="0">
                <a:latin typeface="Arial"/>
                <a:cs typeface="Arial"/>
              </a:rPr>
              <a:t> </a:t>
            </a:r>
            <a:r>
              <a:rPr sz="2400" spc="-5" dirty="0">
                <a:latin typeface="Arial"/>
                <a:cs typeface="Arial"/>
              </a:rPr>
              <a:t>of</a:t>
            </a:r>
            <a:r>
              <a:rPr sz="2400" dirty="0">
                <a:latin typeface="Arial"/>
                <a:cs typeface="Arial"/>
              </a:rPr>
              <a:t> </a:t>
            </a:r>
            <a:r>
              <a:rPr sz="2400" spc="-145" dirty="0">
                <a:latin typeface="Arial"/>
                <a:cs typeface="Arial"/>
              </a:rPr>
              <a:t>the</a:t>
            </a:r>
            <a:r>
              <a:rPr sz="2400" spc="-140" dirty="0">
                <a:latin typeface="Arial"/>
                <a:cs typeface="Arial"/>
              </a:rPr>
              <a:t> </a:t>
            </a:r>
            <a:r>
              <a:rPr sz="2400" spc="-95" dirty="0">
                <a:latin typeface="Arial"/>
                <a:cs typeface="Arial"/>
              </a:rPr>
              <a:t>cellular </a:t>
            </a:r>
            <a:r>
              <a:rPr sz="2400" spc="-90" dirty="0">
                <a:latin typeface="Arial"/>
                <a:cs typeface="Arial"/>
              </a:rPr>
              <a:t> </a:t>
            </a:r>
            <a:r>
              <a:rPr sz="2400" spc="-135" dirty="0">
                <a:latin typeface="Arial"/>
                <a:cs typeface="Arial"/>
              </a:rPr>
              <a:t>te</a:t>
            </a:r>
            <a:r>
              <a:rPr sz="2400" spc="-75" dirty="0">
                <a:latin typeface="Arial"/>
                <a:cs typeface="Arial"/>
              </a:rPr>
              <a:t>c</a:t>
            </a:r>
            <a:r>
              <a:rPr sz="2400" spc="-285" dirty="0">
                <a:latin typeface="Arial"/>
                <a:cs typeface="Arial"/>
              </a:rPr>
              <a:t>h</a:t>
            </a:r>
            <a:r>
              <a:rPr sz="2400" spc="-280" dirty="0">
                <a:latin typeface="Arial"/>
                <a:cs typeface="Arial"/>
              </a:rPr>
              <a:t>n</a:t>
            </a:r>
            <a:r>
              <a:rPr sz="2400" spc="-70" dirty="0">
                <a:latin typeface="Arial"/>
                <a:cs typeface="Arial"/>
              </a:rPr>
              <a:t>olo</a:t>
            </a:r>
            <a:r>
              <a:rPr sz="2400" spc="-140" dirty="0">
                <a:latin typeface="Arial"/>
                <a:cs typeface="Arial"/>
              </a:rPr>
              <a:t>g</a:t>
            </a:r>
            <a:r>
              <a:rPr sz="2400" dirty="0">
                <a:latin typeface="Arial"/>
                <a:cs typeface="Arial"/>
              </a:rPr>
              <a:t>y </a:t>
            </a:r>
            <a:r>
              <a:rPr sz="2400" spc="-225" dirty="0">
                <a:latin typeface="Arial"/>
                <a:cs typeface="Arial"/>
              </a:rPr>
              <a:t>a</a:t>
            </a:r>
            <a:r>
              <a:rPr sz="2400" spc="-195" dirty="0">
                <a:latin typeface="Arial"/>
                <a:cs typeface="Arial"/>
              </a:rPr>
              <a:t>s</a:t>
            </a:r>
            <a:r>
              <a:rPr sz="2400" spc="-5" dirty="0">
                <a:latin typeface="Arial"/>
                <a:cs typeface="Arial"/>
              </a:rPr>
              <a:t> </a:t>
            </a:r>
            <a:r>
              <a:rPr sz="2400" spc="-190" dirty="0">
                <a:latin typeface="Arial"/>
                <a:cs typeface="Arial"/>
              </a:rPr>
              <a:t>w</a:t>
            </a:r>
            <a:r>
              <a:rPr sz="2400" spc="-50" dirty="0">
                <a:latin typeface="Arial"/>
                <a:cs typeface="Arial"/>
              </a:rPr>
              <a:t>ell</a:t>
            </a:r>
            <a:r>
              <a:rPr sz="2400" spc="-5" dirty="0">
                <a:latin typeface="Arial"/>
                <a:cs typeface="Arial"/>
              </a:rPr>
              <a:t> </a:t>
            </a:r>
            <a:r>
              <a:rPr sz="2400" spc="-225" dirty="0">
                <a:latin typeface="Arial"/>
                <a:cs typeface="Arial"/>
              </a:rPr>
              <a:t>a</a:t>
            </a:r>
            <a:r>
              <a:rPr sz="2400" spc="-195" dirty="0">
                <a:latin typeface="Arial"/>
                <a:cs typeface="Arial"/>
              </a:rPr>
              <a:t>s</a:t>
            </a:r>
            <a:r>
              <a:rPr sz="2400" spc="-5" dirty="0">
                <a:latin typeface="Arial"/>
                <a:cs typeface="Arial"/>
              </a:rPr>
              <a:t> </a:t>
            </a:r>
            <a:r>
              <a:rPr sz="2400" spc="-145" dirty="0">
                <a:latin typeface="Arial"/>
                <a:cs typeface="Arial"/>
              </a:rPr>
              <a:t>the</a:t>
            </a:r>
            <a:r>
              <a:rPr sz="2400" spc="-5" dirty="0">
                <a:latin typeface="Arial"/>
                <a:cs typeface="Arial"/>
              </a:rPr>
              <a:t> </a:t>
            </a:r>
            <a:r>
              <a:rPr sz="2400" spc="-15" dirty="0">
                <a:latin typeface="Arial"/>
                <a:cs typeface="Arial"/>
              </a:rPr>
              <a:t>d</a:t>
            </a:r>
            <a:r>
              <a:rPr sz="2400" spc="-25" dirty="0">
                <a:latin typeface="Arial"/>
                <a:cs typeface="Arial"/>
              </a:rPr>
              <a:t>a</a:t>
            </a:r>
            <a:r>
              <a:rPr sz="2400" spc="-15" dirty="0">
                <a:latin typeface="Arial"/>
                <a:cs typeface="Arial"/>
              </a:rPr>
              <a:t>ta</a:t>
            </a:r>
            <a:r>
              <a:rPr sz="2400" spc="10" dirty="0">
                <a:latin typeface="Arial"/>
                <a:cs typeface="Arial"/>
              </a:rPr>
              <a:t> </a:t>
            </a:r>
            <a:r>
              <a:rPr sz="2400" spc="-204" dirty="0">
                <a:latin typeface="Arial"/>
                <a:cs typeface="Arial"/>
              </a:rPr>
              <a:t>se</a:t>
            </a:r>
            <a:r>
              <a:rPr sz="2400" spc="-30" dirty="0">
                <a:latin typeface="Arial"/>
                <a:cs typeface="Arial"/>
              </a:rPr>
              <a:t>r</a:t>
            </a:r>
            <a:r>
              <a:rPr sz="2400" spc="-195" dirty="0">
                <a:latin typeface="Arial"/>
                <a:cs typeface="Arial"/>
              </a:rPr>
              <a:t>vices</a:t>
            </a:r>
            <a:r>
              <a:rPr sz="2400" spc="-15" dirty="0">
                <a:latin typeface="Arial"/>
                <a:cs typeface="Arial"/>
              </a:rPr>
              <a:t> </a:t>
            </a:r>
            <a:r>
              <a:rPr sz="2400" spc="45" dirty="0">
                <a:latin typeface="Arial"/>
                <a:cs typeface="Arial"/>
              </a:rPr>
              <a:t>of</a:t>
            </a:r>
            <a:r>
              <a:rPr sz="2400" spc="35" dirty="0">
                <a:latin typeface="Arial"/>
                <a:cs typeface="Arial"/>
              </a:rPr>
              <a:t>f</a:t>
            </a:r>
            <a:r>
              <a:rPr sz="2400" spc="-70" dirty="0">
                <a:latin typeface="Arial"/>
                <a:cs typeface="Arial"/>
              </a:rPr>
              <a:t>ered</a:t>
            </a:r>
            <a:r>
              <a:rPr sz="2400" spc="-5" dirty="0">
                <a:latin typeface="Arial"/>
                <a:cs typeface="Arial"/>
              </a:rPr>
              <a:t> </a:t>
            </a:r>
            <a:r>
              <a:rPr sz="2400" spc="-135" dirty="0">
                <a:latin typeface="Arial"/>
                <a:cs typeface="Arial"/>
              </a:rPr>
              <a:t>b</a:t>
            </a:r>
            <a:r>
              <a:rPr sz="2400" spc="-5" dirty="0">
                <a:latin typeface="Arial"/>
                <a:cs typeface="Arial"/>
              </a:rPr>
              <a:t>y</a:t>
            </a:r>
            <a:r>
              <a:rPr sz="2400" spc="5" dirty="0">
                <a:latin typeface="Arial"/>
                <a:cs typeface="Arial"/>
              </a:rPr>
              <a:t> </a:t>
            </a:r>
            <a:r>
              <a:rPr sz="2400" spc="-145" dirty="0">
                <a:latin typeface="Arial"/>
                <a:cs typeface="Arial"/>
              </a:rPr>
              <a:t>the</a:t>
            </a:r>
            <a:r>
              <a:rPr sz="2400" spc="-15" dirty="0">
                <a:latin typeface="Arial"/>
                <a:cs typeface="Arial"/>
              </a:rPr>
              <a:t> </a:t>
            </a:r>
            <a:r>
              <a:rPr sz="2400" spc="-10" dirty="0">
                <a:latin typeface="Arial"/>
                <a:cs typeface="Arial"/>
              </a:rPr>
              <a:t>p</a:t>
            </a:r>
            <a:r>
              <a:rPr sz="2400" spc="-55" dirty="0">
                <a:latin typeface="Arial"/>
                <a:cs typeface="Arial"/>
              </a:rPr>
              <a:t>r</a:t>
            </a:r>
            <a:r>
              <a:rPr sz="2400" spc="-100" dirty="0">
                <a:latin typeface="Arial"/>
                <a:cs typeface="Arial"/>
              </a:rPr>
              <a:t>ovi</a:t>
            </a:r>
            <a:r>
              <a:rPr sz="2400" spc="-75" dirty="0">
                <a:latin typeface="Arial"/>
                <a:cs typeface="Arial"/>
              </a:rPr>
              <a:t>de</a:t>
            </a:r>
            <a:r>
              <a:rPr sz="2400" spc="-170" dirty="0">
                <a:latin typeface="Arial"/>
                <a:cs typeface="Arial"/>
              </a:rPr>
              <a:t>r</a:t>
            </a:r>
            <a:r>
              <a:rPr sz="2400" spc="-145" dirty="0">
                <a:latin typeface="Arial"/>
                <a:cs typeface="Arial"/>
              </a:rPr>
              <a:t>.</a:t>
            </a:r>
            <a:endParaRPr sz="2400">
              <a:latin typeface="Arial"/>
              <a:cs typeface="Arial"/>
            </a:endParaRPr>
          </a:p>
          <a:p>
            <a:pPr marL="469900" marR="5715" lvl="1" indent="-183515" algn="just">
              <a:lnSpc>
                <a:spcPct val="100000"/>
              </a:lnSpc>
              <a:spcBef>
                <a:spcPts val="500"/>
              </a:spcBef>
              <a:buClr>
                <a:srgbClr val="93B6D2"/>
              </a:buClr>
              <a:buSzPct val="85000"/>
              <a:buChar char="•"/>
              <a:tabLst>
                <a:tab pos="470534" algn="l"/>
              </a:tabLst>
            </a:pPr>
            <a:r>
              <a:rPr sz="2000" spc="-165" dirty="0">
                <a:latin typeface="Arial"/>
                <a:cs typeface="Arial"/>
              </a:rPr>
              <a:t>For </a:t>
            </a:r>
            <a:r>
              <a:rPr sz="2000" spc="-130" dirty="0">
                <a:latin typeface="Arial"/>
                <a:cs typeface="Arial"/>
              </a:rPr>
              <a:t>the </a:t>
            </a:r>
            <a:r>
              <a:rPr sz="2000" spc="-50" dirty="0">
                <a:latin typeface="Arial"/>
                <a:cs typeface="Arial"/>
              </a:rPr>
              <a:t>first </a:t>
            </a:r>
            <a:r>
              <a:rPr sz="2000" spc="-100" dirty="0">
                <a:latin typeface="Arial"/>
                <a:cs typeface="Arial"/>
              </a:rPr>
              <a:t>three </a:t>
            </a:r>
            <a:r>
              <a:rPr sz="2000" spc="-120" dirty="0">
                <a:latin typeface="Arial"/>
                <a:cs typeface="Arial"/>
              </a:rPr>
              <a:t>generations </a:t>
            </a:r>
            <a:r>
              <a:rPr sz="2000" dirty="0">
                <a:latin typeface="Arial"/>
                <a:cs typeface="Arial"/>
              </a:rPr>
              <a:t>of </a:t>
            </a:r>
            <a:r>
              <a:rPr sz="2000" spc="-15" dirty="0">
                <a:latin typeface="Arial"/>
                <a:cs typeface="Arial"/>
              </a:rPr>
              <a:t>data </a:t>
            </a:r>
            <a:r>
              <a:rPr sz="2000" spc="-150" dirty="0">
                <a:latin typeface="Arial"/>
                <a:cs typeface="Arial"/>
              </a:rPr>
              <a:t>services </a:t>
            </a:r>
            <a:r>
              <a:rPr sz="2000" spc="-265" dirty="0">
                <a:latin typeface="Arial"/>
                <a:cs typeface="Arial"/>
              </a:rPr>
              <a:t>GPRS,</a:t>
            </a:r>
            <a:r>
              <a:rPr sz="2000" spc="-260" dirty="0">
                <a:latin typeface="Arial"/>
                <a:cs typeface="Arial"/>
              </a:rPr>
              <a:t> </a:t>
            </a:r>
            <a:r>
              <a:rPr sz="2000" spc="-175" dirty="0">
                <a:latin typeface="Arial"/>
                <a:cs typeface="Arial"/>
              </a:rPr>
              <a:t>Edge, </a:t>
            </a:r>
            <a:r>
              <a:rPr sz="2000" spc="-85" dirty="0">
                <a:latin typeface="Arial"/>
                <a:cs typeface="Arial"/>
              </a:rPr>
              <a:t>and </a:t>
            </a:r>
            <a:r>
              <a:rPr sz="2000" spc="-20" dirty="0">
                <a:latin typeface="Arial"/>
                <a:cs typeface="Arial"/>
              </a:rPr>
              <a:t>3G </a:t>
            </a:r>
            <a:r>
              <a:rPr sz="2000" spc="-150" dirty="0">
                <a:latin typeface="Arial"/>
                <a:cs typeface="Arial"/>
              </a:rPr>
              <a:t>IPv4 </a:t>
            </a:r>
            <a:r>
              <a:rPr sz="2000" spc="-180" dirty="0">
                <a:latin typeface="Arial"/>
                <a:cs typeface="Arial"/>
              </a:rPr>
              <a:t>is </a:t>
            </a:r>
            <a:r>
              <a:rPr sz="2000" spc="-175" dirty="0">
                <a:latin typeface="Arial"/>
                <a:cs typeface="Arial"/>
              </a:rPr>
              <a:t> </a:t>
            </a:r>
            <a:r>
              <a:rPr sz="2000" spc="-120" dirty="0">
                <a:latin typeface="Arial"/>
                <a:cs typeface="Arial"/>
              </a:rPr>
              <a:t>the</a:t>
            </a:r>
            <a:r>
              <a:rPr sz="2000" spc="-15" dirty="0">
                <a:latin typeface="Arial"/>
                <a:cs typeface="Arial"/>
              </a:rPr>
              <a:t> </a:t>
            </a:r>
            <a:r>
              <a:rPr sz="2000" spc="-114" dirty="0">
                <a:latin typeface="Arial"/>
                <a:cs typeface="Arial"/>
              </a:rPr>
              <a:t>base</a:t>
            </a:r>
            <a:r>
              <a:rPr sz="2000" spc="-25" dirty="0">
                <a:latin typeface="Arial"/>
                <a:cs typeface="Arial"/>
              </a:rPr>
              <a:t> </a:t>
            </a:r>
            <a:r>
              <a:rPr sz="2000" spc="-5" dirty="0">
                <a:latin typeface="Arial"/>
                <a:cs typeface="Arial"/>
              </a:rPr>
              <a:t>p</a:t>
            </a:r>
            <a:r>
              <a:rPr sz="2000" spc="-40" dirty="0">
                <a:latin typeface="Arial"/>
                <a:cs typeface="Arial"/>
              </a:rPr>
              <a:t>r</a:t>
            </a:r>
            <a:r>
              <a:rPr sz="2000" spc="-70" dirty="0">
                <a:latin typeface="Arial"/>
                <a:cs typeface="Arial"/>
              </a:rPr>
              <a:t>ot</a:t>
            </a:r>
            <a:r>
              <a:rPr sz="2000" spc="-90" dirty="0">
                <a:latin typeface="Arial"/>
                <a:cs typeface="Arial"/>
              </a:rPr>
              <a:t>o</a:t>
            </a:r>
            <a:r>
              <a:rPr sz="2000" spc="-114" dirty="0">
                <a:latin typeface="Arial"/>
                <a:cs typeface="Arial"/>
              </a:rPr>
              <a:t>col</a:t>
            </a:r>
            <a:r>
              <a:rPr sz="2000" spc="-45" dirty="0">
                <a:latin typeface="Arial"/>
                <a:cs typeface="Arial"/>
              </a:rPr>
              <a:t> </a:t>
            </a:r>
            <a:r>
              <a:rPr sz="2000" spc="-165" dirty="0">
                <a:latin typeface="Arial"/>
                <a:cs typeface="Arial"/>
              </a:rPr>
              <a:t>v</a:t>
            </a:r>
            <a:r>
              <a:rPr sz="2000" spc="-70" dirty="0">
                <a:latin typeface="Arial"/>
                <a:cs typeface="Arial"/>
              </a:rPr>
              <a:t>e</a:t>
            </a:r>
            <a:r>
              <a:rPr sz="2000" spc="-40" dirty="0">
                <a:latin typeface="Arial"/>
                <a:cs typeface="Arial"/>
              </a:rPr>
              <a:t>r</a:t>
            </a:r>
            <a:r>
              <a:rPr sz="2000" spc="-235" dirty="0">
                <a:latin typeface="Arial"/>
                <a:cs typeface="Arial"/>
              </a:rPr>
              <a:t>s</a:t>
            </a:r>
            <a:r>
              <a:rPr sz="2000" spc="-100" dirty="0">
                <a:latin typeface="Arial"/>
                <a:cs typeface="Arial"/>
              </a:rPr>
              <a:t>i</a:t>
            </a:r>
            <a:r>
              <a:rPr sz="2000" spc="-175" dirty="0">
                <a:latin typeface="Arial"/>
                <a:cs typeface="Arial"/>
              </a:rPr>
              <a:t>o</a:t>
            </a:r>
            <a:r>
              <a:rPr sz="2000" spc="-180" dirty="0">
                <a:latin typeface="Arial"/>
                <a:cs typeface="Arial"/>
              </a:rPr>
              <a:t>n</a:t>
            </a:r>
            <a:r>
              <a:rPr sz="2000" spc="-120" dirty="0">
                <a:latin typeface="Arial"/>
                <a:cs typeface="Arial"/>
              </a:rPr>
              <a:t>.</a:t>
            </a:r>
            <a:endParaRPr sz="2000">
              <a:latin typeface="Arial"/>
              <a:cs typeface="Arial"/>
            </a:endParaRPr>
          </a:p>
          <a:p>
            <a:pPr marL="469900" lvl="1" indent="-184150" algn="just">
              <a:lnSpc>
                <a:spcPct val="100000"/>
              </a:lnSpc>
              <a:spcBef>
                <a:spcPts val="480"/>
              </a:spcBef>
              <a:buClr>
                <a:srgbClr val="93B6D2"/>
              </a:buClr>
              <a:buSzPct val="85000"/>
              <a:buChar char="•"/>
              <a:tabLst>
                <a:tab pos="470534" algn="l"/>
              </a:tabLst>
            </a:pPr>
            <a:r>
              <a:rPr sz="2000" spc="-150" dirty="0">
                <a:latin typeface="Arial"/>
                <a:cs typeface="Arial"/>
              </a:rPr>
              <a:t>Consequently,</a:t>
            </a:r>
            <a:r>
              <a:rPr sz="2000" spc="300" dirty="0">
                <a:latin typeface="Arial"/>
                <a:cs typeface="Arial"/>
              </a:rPr>
              <a:t> </a:t>
            </a:r>
            <a:r>
              <a:rPr sz="2000" spc="45" dirty="0">
                <a:latin typeface="Arial"/>
                <a:cs typeface="Arial"/>
              </a:rPr>
              <a:t>if</a:t>
            </a:r>
            <a:r>
              <a:rPr sz="2000" spc="365" dirty="0">
                <a:latin typeface="Arial"/>
                <a:cs typeface="Arial"/>
              </a:rPr>
              <a:t> </a:t>
            </a:r>
            <a:r>
              <a:rPr sz="2000" spc="-150" dirty="0">
                <a:latin typeface="Arial"/>
                <a:cs typeface="Arial"/>
              </a:rPr>
              <a:t>IPv6</a:t>
            </a:r>
            <a:r>
              <a:rPr sz="2000" spc="310" dirty="0">
                <a:latin typeface="Arial"/>
                <a:cs typeface="Arial"/>
              </a:rPr>
              <a:t> </a:t>
            </a:r>
            <a:r>
              <a:rPr sz="2000" spc="-175" dirty="0">
                <a:latin typeface="Arial"/>
                <a:cs typeface="Arial"/>
              </a:rPr>
              <a:t>is</a:t>
            </a:r>
            <a:r>
              <a:rPr sz="2000" spc="315" dirty="0">
                <a:latin typeface="Arial"/>
                <a:cs typeface="Arial"/>
              </a:rPr>
              <a:t> </a:t>
            </a:r>
            <a:r>
              <a:rPr sz="2000" spc="-180" dirty="0">
                <a:latin typeface="Arial"/>
                <a:cs typeface="Arial"/>
              </a:rPr>
              <a:t>used</a:t>
            </a:r>
            <a:r>
              <a:rPr sz="2000" spc="305" dirty="0">
                <a:latin typeface="Arial"/>
                <a:cs typeface="Arial"/>
              </a:rPr>
              <a:t> </a:t>
            </a:r>
            <a:r>
              <a:rPr sz="2000" spc="-95" dirty="0">
                <a:latin typeface="Arial"/>
                <a:cs typeface="Arial"/>
              </a:rPr>
              <a:t>with</a:t>
            </a:r>
            <a:r>
              <a:rPr sz="2000" spc="315" dirty="0">
                <a:latin typeface="Arial"/>
                <a:cs typeface="Arial"/>
              </a:rPr>
              <a:t> </a:t>
            </a:r>
            <a:r>
              <a:rPr sz="2000" spc="-165" dirty="0">
                <a:latin typeface="Arial"/>
                <a:cs typeface="Arial"/>
              </a:rPr>
              <a:t>these</a:t>
            </a:r>
            <a:r>
              <a:rPr sz="2000" spc="300" dirty="0">
                <a:latin typeface="Arial"/>
                <a:cs typeface="Arial"/>
              </a:rPr>
              <a:t> </a:t>
            </a:r>
            <a:r>
              <a:rPr sz="2000" spc="-125" dirty="0">
                <a:latin typeface="Arial"/>
                <a:cs typeface="Arial"/>
              </a:rPr>
              <a:t>generations,</a:t>
            </a:r>
            <a:r>
              <a:rPr sz="2000" spc="320" dirty="0">
                <a:latin typeface="Arial"/>
                <a:cs typeface="Arial"/>
              </a:rPr>
              <a:t> </a:t>
            </a:r>
            <a:r>
              <a:rPr sz="2000" spc="-15" dirty="0">
                <a:latin typeface="Arial"/>
                <a:cs typeface="Arial"/>
              </a:rPr>
              <a:t>it</a:t>
            </a:r>
            <a:r>
              <a:rPr sz="2000" spc="310" dirty="0">
                <a:latin typeface="Arial"/>
                <a:cs typeface="Arial"/>
              </a:rPr>
              <a:t> </a:t>
            </a:r>
            <a:r>
              <a:rPr sz="2000" spc="-220" dirty="0">
                <a:latin typeface="Arial"/>
                <a:cs typeface="Arial"/>
              </a:rPr>
              <a:t>must</a:t>
            </a:r>
            <a:r>
              <a:rPr sz="2000" spc="300" dirty="0">
                <a:latin typeface="Arial"/>
                <a:cs typeface="Arial"/>
              </a:rPr>
              <a:t> </a:t>
            </a:r>
            <a:r>
              <a:rPr sz="2000" spc="-60" dirty="0">
                <a:latin typeface="Arial"/>
                <a:cs typeface="Arial"/>
              </a:rPr>
              <a:t>be</a:t>
            </a:r>
            <a:r>
              <a:rPr sz="2000" spc="320" dirty="0">
                <a:latin typeface="Arial"/>
                <a:cs typeface="Arial"/>
              </a:rPr>
              <a:t> </a:t>
            </a:r>
            <a:r>
              <a:rPr sz="2000" spc="-130" dirty="0">
                <a:latin typeface="Arial"/>
                <a:cs typeface="Arial"/>
              </a:rPr>
              <a:t>tunneled</a:t>
            </a:r>
            <a:endParaRPr sz="2000">
              <a:latin typeface="Arial"/>
              <a:cs typeface="Arial"/>
            </a:endParaRPr>
          </a:p>
          <a:p>
            <a:pPr marL="469900" algn="just">
              <a:lnSpc>
                <a:spcPct val="100000"/>
              </a:lnSpc>
            </a:pPr>
            <a:r>
              <a:rPr sz="2000" spc="-125" dirty="0">
                <a:latin typeface="Arial"/>
                <a:cs typeface="Arial"/>
              </a:rPr>
              <a:t>o</a:t>
            </a:r>
            <a:r>
              <a:rPr sz="2000" spc="-150" dirty="0">
                <a:latin typeface="Arial"/>
                <a:cs typeface="Arial"/>
              </a:rPr>
              <a:t>v</a:t>
            </a:r>
            <a:r>
              <a:rPr sz="2000" spc="-55" dirty="0">
                <a:latin typeface="Arial"/>
                <a:cs typeface="Arial"/>
              </a:rPr>
              <a:t>er</a:t>
            </a:r>
            <a:r>
              <a:rPr sz="2000" spc="-30" dirty="0">
                <a:latin typeface="Arial"/>
                <a:cs typeface="Arial"/>
              </a:rPr>
              <a:t> </a:t>
            </a:r>
            <a:r>
              <a:rPr sz="2000" spc="-190" dirty="0">
                <a:latin typeface="Arial"/>
                <a:cs typeface="Arial"/>
              </a:rPr>
              <a:t>IP</a:t>
            </a:r>
            <a:r>
              <a:rPr sz="2000" spc="-204" dirty="0">
                <a:latin typeface="Arial"/>
                <a:cs typeface="Arial"/>
              </a:rPr>
              <a:t>v</a:t>
            </a:r>
            <a:r>
              <a:rPr sz="2000" spc="-15" dirty="0">
                <a:latin typeface="Arial"/>
                <a:cs typeface="Arial"/>
              </a:rPr>
              <a:t>4</a:t>
            </a:r>
            <a:r>
              <a:rPr sz="2000" spc="-120" dirty="0">
                <a:latin typeface="Arial"/>
                <a:cs typeface="Arial"/>
              </a:rPr>
              <a:t>.</a:t>
            </a:r>
            <a:endParaRPr sz="2000">
              <a:latin typeface="Arial"/>
              <a:cs typeface="Arial"/>
            </a:endParaRPr>
          </a:p>
          <a:p>
            <a:pPr marL="469900" marR="5080" lvl="1" indent="-183515" algn="just">
              <a:lnSpc>
                <a:spcPct val="100000"/>
              </a:lnSpc>
              <a:spcBef>
                <a:spcPts val="480"/>
              </a:spcBef>
              <a:buClr>
                <a:srgbClr val="93B6D2"/>
              </a:buClr>
              <a:buSzPct val="85000"/>
              <a:buChar char="•"/>
              <a:tabLst>
                <a:tab pos="470534" algn="l"/>
              </a:tabLst>
            </a:pPr>
            <a:r>
              <a:rPr sz="2000" spc="-125" dirty="0">
                <a:latin typeface="Arial"/>
                <a:cs typeface="Arial"/>
              </a:rPr>
              <a:t>On</a:t>
            </a:r>
            <a:r>
              <a:rPr sz="2000" spc="-120" dirty="0">
                <a:latin typeface="Arial"/>
                <a:cs typeface="Arial"/>
              </a:rPr>
              <a:t> </a:t>
            </a:r>
            <a:r>
              <a:rPr sz="2000" spc="-135" dirty="0">
                <a:latin typeface="Arial"/>
                <a:cs typeface="Arial"/>
              </a:rPr>
              <a:t>4G/LTE</a:t>
            </a:r>
            <a:r>
              <a:rPr sz="2000" spc="-130" dirty="0">
                <a:latin typeface="Arial"/>
                <a:cs typeface="Arial"/>
              </a:rPr>
              <a:t> </a:t>
            </a:r>
            <a:r>
              <a:rPr sz="2000" spc="-140" dirty="0">
                <a:latin typeface="Arial"/>
                <a:cs typeface="Arial"/>
              </a:rPr>
              <a:t>networks,</a:t>
            </a:r>
            <a:r>
              <a:rPr sz="2000" spc="-135" dirty="0">
                <a:latin typeface="Arial"/>
                <a:cs typeface="Arial"/>
              </a:rPr>
              <a:t> </a:t>
            </a:r>
            <a:r>
              <a:rPr sz="2000" spc="-15" dirty="0">
                <a:latin typeface="Arial"/>
                <a:cs typeface="Arial"/>
              </a:rPr>
              <a:t>data</a:t>
            </a:r>
            <a:r>
              <a:rPr sz="2000" spc="-10" dirty="0">
                <a:latin typeface="Arial"/>
                <a:cs typeface="Arial"/>
              </a:rPr>
              <a:t> </a:t>
            </a:r>
            <a:r>
              <a:rPr sz="2000" spc="-150" dirty="0">
                <a:latin typeface="Arial"/>
                <a:cs typeface="Arial"/>
              </a:rPr>
              <a:t>services</a:t>
            </a:r>
            <a:r>
              <a:rPr sz="2000" spc="-145" dirty="0">
                <a:latin typeface="Arial"/>
                <a:cs typeface="Arial"/>
              </a:rPr>
              <a:t> </a:t>
            </a:r>
            <a:r>
              <a:rPr sz="2000" spc="-160" dirty="0">
                <a:latin typeface="Arial"/>
                <a:cs typeface="Arial"/>
              </a:rPr>
              <a:t>can</a:t>
            </a:r>
            <a:r>
              <a:rPr sz="2000" spc="-155" dirty="0">
                <a:latin typeface="Arial"/>
                <a:cs typeface="Arial"/>
              </a:rPr>
              <a:t> </a:t>
            </a:r>
            <a:r>
              <a:rPr sz="2000" spc="-229" dirty="0">
                <a:latin typeface="Arial"/>
                <a:cs typeface="Arial"/>
              </a:rPr>
              <a:t>use</a:t>
            </a:r>
            <a:r>
              <a:rPr sz="2000" spc="-225" dirty="0">
                <a:latin typeface="Arial"/>
                <a:cs typeface="Arial"/>
              </a:rPr>
              <a:t> </a:t>
            </a:r>
            <a:r>
              <a:rPr sz="2000" spc="-150" dirty="0">
                <a:latin typeface="Arial"/>
                <a:cs typeface="Arial"/>
              </a:rPr>
              <a:t>IPv4</a:t>
            </a:r>
            <a:r>
              <a:rPr sz="2000" spc="-145" dirty="0">
                <a:latin typeface="Arial"/>
                <a:cs typeface="Arial"/>
              </a:rPr>
              <a:t> </a:t>
            </a:r>
            <a:r>
              <a:rPr sz="2000" spc="-60" dirty="0">
                <a:latin typeface="Arial"/>
                <a:cs typeface="Arial"/>
              </a:rPr>
              <a:t>or</a:t>
            </a:r>
            <a:r>
              <a:rPr sz="2000" spc="434" dirty="0">
                <a:latin typeface="Arial"/>
                <a:cs typeface="Arial"/>
              </a:rPr>
              <a:t> </a:t>
            </a:r>
            <a:r>
              <a:rPr sz="2000" spc="-150" dirty="0">
                <a:latin typeface="Arial"/>
                <a:cs typeface="Arial"/>
              </a:rPr>
              <a:t>IPv6</a:t>
            </a:r>
            <a:r>
              <a:rPr sz="2000" spc="254" dirty="0">
                <a:latin typeface="Arial"/>
                <a:cs typeface="Arial"/>
              </a:rPr>
              <a:t> </a:t>
            </a:r>
            <a:r>
              <a:rPr sz="2000" spc="-180" dirty="0">
                <a:latin typeface="Arial"/>
                <a:cs typeface="Arial"/>
              </a:rPr>
              <a:t>as</a:t>
            </a:r>
            <a:r>
              <a:rPr sz="2000" spc="200" dirty="0">
                <a:latin typeface="Arial"/>
                <a:cs typeface="Arial"/>
              </a:rPr>
              <a:t> </a:t>
            </a:r>
            <a:r>
              <a:rPr sz="2000" spc="-10" dirty="0">
                <a:latin typeface="Arial"/>
                <a:cs typeface="Arial"/>
              </a:rPr>
              <a:t>a</a:t>
            </a:r>
            <a:r>
              <a:rPr sz="2000" spc="535" dirty="0">
                <a:latin typeface="Arial"/>
                <a:cs typeface="Arial"/>
              </a:rPr>
              <a:t> </a:t>
            </a:r>
            <a:r>
              <a:rPr sz="2000" spc="-125" dirty="0">
                <a:latin typeface="Arial"/>
                <a:cs typeface="Arial"/>
              </a:rPr>
              <a:t>base </a:t>
            </a:r>
            <a:r>
              <a:rPr sz="2000" spc="-120" dirty="0">
                <a:latin typeface="Arial"/>
                <a:cs typeface="Arial"/>
              </a:rPr>
              <a:t> </a:t>
            </a:r>
            <a:r>
              <a:rPr sz="2000" spc="-5" dirty="0">
                <a:latin typeface="Arial"/>
                <a:cs typeface="Arial"/>
              </a:rPr>
              <a:t>p</a:t>
            </a:r>
            <a:r>
              <a:rPr sz="2000" spc="-40" dirty="0">
                <a:latin typeface="Arial"/>
                <a:cs typeface="Arial"/>
              </a:rPr>
              <a:t>r</a:t>
            </a:r>
            <a:r>
              <a:rPr sz="2000" spc="-70" dirty="0">
                <a:latin typeface="Arial"/>
                <a:cs typeface="Arial"/>
              </a:rPr>
              <a:t>ot</a:t>
            </a:r>
            <a:r>
              <a:rPr sz="2000" spc="-90" dirty="0">
                <a:latin typeface="Arial"/>
                <a:cs typeface="Arial"/>
              </a:rPr>
              <a:t>o</a:t>
            </a:r>
            <a:r>
              <a:rPr sz="2000" spc="-120" dirty="0">
                <a:latin typeface="Arial"/>
                <a:cs typeface="Arial"/>
              </a:rPr>
              <a:t>col,</a:t>
            </a:r>
            <a:r>
              <a:rPr sz="2000" spc="-40" dirty="0">
                <a:latin typeface="Arial"/>
                <a:cs typeface="Arial"/>
              </a:rPr>
              <a:t> </a:t>
            </a:r>
            <a:r>
              <a:rPr sz="2000" spc="-60" dirty="0">
                <a:latin typeface="Arial"/>
                <a:cs typeface="Arial"/>
              </a:rPr>
              <a:t>dep</a:t>
            </a:r>
            <a:r>
              <a:rPr sz="2000" spc="-55" dirty="0">
                <a:latin typeface="Arial"/>
                <a:cs typeface="Arial"/>
              </a:rPr>
              <a:t>e</a:t>
            </a:r>
            <a:r>
              <a:rPr sz="2000" spc="-100" dirty="0">
                <a:latin typeface="Arial"/>
                <a:cs typeface="Arial"/>
              </a:rPr>
              <a:t>nding</a:t>
            </a:r>
            <a:r>
              <a:rPr sz="2000" spc="-55" dirty="0">
                <a:latin typeface="Arial"/>
                <a:cs typeface="Arial"/>
              </a:rPr>
              <a:t> </a:t>
            </a:r>
            <a:r>
              <a:rPr sz="2000" spc="-170" dirty="0">
                <a:latin typeface="Arial"/>
                <a:cs typeface="Arial"/>
              </a:rPr>
              <a:t>o</a:t>
            </a:r>
            <a:r>
              <a:rPr sz="2000" spc="-175" dirty="0">
                <a:latin typeface="Arial"/>
                <a:cs typeface="Arial"/>
              </a:rPr>
              <a:t>n</a:t>
            </a:r>
            <a:r>
              <a:rPr sz="2000" spc="-20" dirty="0">
                <a:latin typeface="Arial"/>
                <a:cs typeface="Arial"/>
              </a:rPr>
              <a:t> </a:t>
            </a:r>
            <a:r>
              <a:rPr sz="2000" spc="-120" dirty="0">
                <a:latin typeface="Arial"/>
                <a:cs typeface="Arial"/>
              </a:rPr>
              <a:t>the</a:t>
            </a:r>
            <a:r>
              <a:rPr sz="2000" spc="-15" dirty="0">
                <a:latin typeface="Arial"/>
                <a:cs typeface="Arial"/>
              </a:rPr>
              <a:t> </a:t>
            </a:r>
            <a:r>
              <a:rPr sz="2000" spc="-5" dirty="0">
                <a:latin typeface="Arial"/>
                <a:cs typeface="Arial"/>
              </a:rPr>
              <a:t>p</a:t>
            </a:r>
            <a:r>
              <a:rPr sz="2000" spc="-40" dirty="0">
                <a:latin typeface="Arial"/>
                <a:cs typeface="Arial"/>
              </a:rPr>
              <a:t>r</a:t>
            </a:r>
            <a:r>
              <a:rPr sz="2000" spc="-100" dirty="0">
                <a:latin typeface="Arial"/>
                <a:cs typeface="Arial"/>
              </a:rPr>
              <a:t>ov</a:t>
            </a:r>
            <a:r>
              <a:rPr sz="2000" spc="-40" dirty="0">
                <a:latin typeface="Arial"/>
                <a:cs typeface="Arial"/>
              </a:rPr>
              <a:t>i</a:t>
            </a:r>
            <a:r>
              <a:rPr sz="2000" spc="-60" dirty="0">
                <a:latin typeface="Arial"/>
                <a:cs typeface="Arial"/>
              </a:rPr>
              <a:t>d</a:t>
            </a:r>
            <a:r>
              <a:rPr sz="2000" spc="-70" dirty="0">
                <a:latin typeface="Arial"/>
                <a:cs typeface="Arial"/>
              </a:rPr>
              <a:t>e</a:t>
            </a:r>
            <a:r>
              <a:rPr sz="2000" spc="-140" dirty="0">
                <a:latin typeface="Arial"/>
                <a:cs typeface="Arial"/>
              </a:rPr>
              <a:t>r</a:t>
            </a:r>
            <a:r>
              <a:rPr sz="2000" spc="-120" dirty="0">
                <a:latin typeface="Arial"/>
                <a:cs typeface="Arial"/>
              </a:rPr>
              <a:t>.</a:t>
            </a:r>
            <a:endParaRPr sz="20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31</a:t>
            </a:r>
            <a:endParaRPr sz="1400">
              <a:latin typeface="Arial"/>
              <a:cs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150860" cy="566822"/>
          </a:xfrm>
          <a:prstGeom prst="rect">
            <a:avLst/>
          </a:prstGeom>
        </p:spPr>
        <p:txBody>
          <a:bodyPr vert="horz" wrap="square" lIns="0" tIns="12700" rIns="0" bIns="0" rtlCol="0">
            <a:spAutoFit/>
          </a:bodyPr>
          <a:lstStyle/>
          <a:p>
            <a:pPr marL="12700" marR="5080">
              <a:spcBef>
                <a:spcPts val="100"/>
              </a:spcBef>
            </a:pPr>
            <a:r>
              <a:rPr spc="-240" dirty="0"/>
              <a:t>The Need for Optimization  IP Versions</a:t>
            </a:r>
          </a:p>
        </p:txBody>
      </p:sp>
      <p:sp>
        <p:nvSpPr>
          <p:cNvPr id="3" name="object 3"/>
          <p:cNvSpPr txBox="1">
            <a:spLocks noGrp="1"/>
          </p:cNvSpPr>
          <p:nvPr>
            <p:ph type="body" idx="1"/>
          </p:nvPr>
        </p:nvSpPr>
        <p:spPr>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b="1" spc="-190" dirty="0">
                <a:latin typeface="Arial"/>
                <a:cs typeface="Arial"/>
              </a:rPr>
              <a:t>Seri</a:t>
            </a:r>
            <a:r>
              <a:rPr b="1" spc="-210" dirty="0">
                <a:latin typeface="Arial"/>
                <a:cs typeface="Arial"/>
              </a:rPr>
              <a:t>a</a:t>
            </a:r>
            <a:r>
              <a:rPr b="1" spc="-45" dirty="0">
                <a:latin typeface="Arial"/>
                <a:cs typeface="Arial"/>
              </a:rPr>
              <a:t>l</a:t>
            </a:r>
            <a:r>
              <a:rPr b="1" spc="-40" dirty="0">
                <a:latin typeface="Arial"/>
                <a:cs typeface="Arial"/>
              </a:rPr>
              <a:t> </a:t>
            </a:r>
            <a:r>
              <a:rPr b="1" spc="-240" dirty="0">
                <a:latin typeface="Arial"/>
                <a:cs typeface="Arial"/>
              </a:rPr>
              <a:t>Com</a:t>
            </a:r>
            <a:r>
              <a:rPr b="1" spc="-295" dirty="0">
                <a:latin typeface="Arial"/>
                <a:cs typeface="Arial"/>
              </a:rPr>
              <a:t>m</a:t>
            </a:r>
            <a:r>
              <a:rPr b="1" spc="-170" dirty="0">
                <a:latin typeface="Arial"/>
                <a:cs typeface="Arial"/>
              </a:rPr>
              <a:t>unic</a:t>
            </a:r>
            <a:r>
              <a:rPr b="1" spc="-140" dirty="0">
                <a:latin typeface="Arial"/>
                <a:cs typeface="Arial"/>
              </a:rPr>
              <a:t>a</a:t>
            </a:r>
            <a:r>
              <a:rPr b="1" spc="-180" dirty="0">
                <a:latin typeface="Arial"/>
                <a:cs typeface="Arial"/>
              </a:rPr>
              <a:t>tion</a:t>
            </a:r>
            <a:r>
              <a:rPr b="1" spc="-220" dirty="0">
                <a:latin typeface="Arial"/>
                <a:cs typeface="Arial"/>
              </a:rPr>
              <a:t>s</a:t>
            </a:r>
            <a:r>
              <a:rPr b="1" spc="-180" dirty="0">
                <a:latin typeface="Arial"/>
                <a:cs typeface="Arial"/>
              </a:rPr>
              <a:t>:</a:t>
            </a:r>
          </a:p>
          <a:p>
            <a:pPr marL="469900" marR="6350" lvl="1" indent="-183515" algn="just">
              <a:lnSpc>
                <a:spcPct val="100000"/>
              </a:lnSpc>
              <a:spcBef>
                <a:spcPts val="500"/>
              </a:spcBef>
              <a:buClr>
                <a:srgbClr val="93B6D2"/>
              </a:buClr>
              <a:buSzPct val="85000"/>
              <a:buChar char="•"/>
              <a:tabLst>
                <a:tab pos="470534" algn="l"/>
              </a:tabLst>
            </a:pPr>
            <a:r>
              <a:rPr sz="2000" spc="-65" dirty="0">
                <a:latin typeface="Arial"/>
                <a:cs typeface="Arial"/>
              </a:rPr>
              <a:t>Data </a:t>
            </a:r>
            <a:r>
              <a:rPr sz="2000" spc="-175" dirty="0">
                <a:latin typeface="Arial"/>
                <a:cs typeface="Arial"/>
              </a:rPr>
              <a:t>is </a:t>
            </a:r>
            <a:r>
              <a:rPr sz="2000" spc="-75" dirty="0">
                <a:latin typeface="Arial"/>
                <a:cs typeface="Arial"/>
              </a:rPr>
              <a:t>transferred </a:t>
            </a:r>
            <a:r>
              <a:rPr sz="2000" spc="-170" dirty="0">
                <a:latin typeface="Arial"/>
                <a:cs typeface="Arial"/>
              </a:rPr>
              <a:t>using </a:t>
            </a:r>
            <a:r>
              <a:rPr sz="2000" spc="-85" dirty="0">
                <a:latin typeface="Arial"/>
                <a:cs typeface="Arial"/>
              </a:rPr>
              <a:t>either </a:t>
            </a:r>
            <a:r>
              <a:rPr sz="2000" spc="-35" dirty="0">
                <a:latin typeface="Arial"/>
                <a:cs typeface="Arial"/>
              </a:rPr>
              <a:t>proprietary </a:t>
            </a:r>
            <a:r>
              <a:rPr sz="2000" spc="-55" dirty="0">
                <a:latin typeface="Arial"/>
                <a:cs typeface="Arial"/>
              </a:rPr>
              <a:t>or </a:t>
            </a:r>
            <a:r>
              <a:rPr sz="2000" spc="-100" dirty="0">
                <a:latin typeface="Arial"/>
                <a:cs typeface="Arial"/>
              </a:rPr>
              <a:t>standards-based </a:t>
            </a:r>
            <a:r>
              <a:rPr sz="2000" spc="-114" dirty="0">
                <a:latin typeface="Arial"/>
                <a:cs typeface="Arial"/>
              </a:rPr>
              <a:t>protocols, </a:t>
            </a:r>
            <a:r>
              <a:rPr sz="2000" spc="-110" dirty="0">
                <a:latin typeface="Arial"/>
                <a:cs typeface="Arial"/>
              </a:rPr>
              <a:t> </a:t>
            </a:r>
            <a:r>
              <a:rPr sz="2000" spc="-275" dirty="0">
                <a:latin typeface="Arial"/>
                <a:cs typeface="Arial"/>
              </a:rPr>
              <a:t>su</a:t>
            </a:r>
            <a:r>
              <a:rPr sz="2000" spc="-180" dirty="0">
                <a:latin typeface="Arial"/>
                <a:cs typeface="Arial"/>
              </a:rPr>
              <a:t>c</a:t>
            </a:r>
            <a:r>
              <a:rPr sz="2000" spc="-235" dirty="0">
                <a:latin typeface="Arial"/>
                <a:cs typeface="Arial"/>
              </a:rPr>
              <a:t>h</a:t>
            </a:r>
            <a:r>
              <a:rPr sz="2000" spc="-20" dirty="0">
                <a:latin typeface="Arial"/>
                <a:cs typeface="Arial"/>
              </a:rPr>
              <a:t> </a:t>
            </a:r>
            <a:r>
              <a:rPr sz="2000" spc="-185" dirty="0">
                <a:latin typeface="Arial"/>
                <a:cs typeface="Arial"/>
              </a:rPr>
              <a:t>a</a:t>
            </a:r>
            <a:r>
              <a:rPr sz="2000" spc="-165" dirty="0">
                <a:latin typeface="Arial"/>
                <a:cs typeface="Arial"/>
              </a:rPr>
              <a:t>s</a:t>
            </a:r>
            <a:r>
              <a:rPr sz="2000" spc="-15" dirty="0">
                <a:latin typeface="Arial"/>
                <a:cs typeface="Arial"/>
              </a:rPr>
              <a:t> </a:t>
            </a:r>
            <a:r>
              <a:rPr sz="2000" spc="-225" dirty="0">
                <a:latin typeface="Arial"/>
                <a:cs typeface="Arial"/>
              </a:rPr>
              <a:t>DNP</a:t>
            </a:r>
            <a:r>
              <a:rPr sz="2000" spc="-15" dirty="0">
                <a:latin typeface="Arial"/>
                <a:cs typeface="Arial"/>
              </a:rPr>
              <a:t>3</a:t>
            </a:r>
            <a:r>
              <a:rPr sz="2000" spc="-120" dirty="0">
                <a:latin typeface="Arial"/>
                <a:cs typeface="Arial"/>
              </a:rPr>
              <a:t>,</a:t>
            </a:r>
            <a:r>
              <a:rPr sz="2000" spc="-15" dirty="0">
                <a:latin typeface="Arial"/>
                <a:cs typeface="Arial"/>
              </a:rPr>
              <a:t> </a:t>
            </a:r>
            <a:r>
              <a:rPr sz="2000" spc="-140" dirty="0">
                <a:latin typeface="Arial"/>
                <a:cs typeface="Arial"/>
              </a:rPr>
              <a:t>M</a:t>
            </a:r>
            <a:r>
              <a:rPr sz="2000" spc="-90" dirty="0">
                <a:latin typeface="Arial"/>
                <a:cs typeface="Arial"/>
              </a:rPr>
              <a:t>o</a:t>
            </a:r>
            <a:r>
              <a:rPr sz="2000" spc="-85" dirty="0">
                <a:latin typeface="Arial"/>
                <a:cs typeface="Arial"/>
              </a:rPr>
              <a:t>db</a:t>
            </a:r>
            <a:r>
              <a:rPr sz="2000" spc="-95" dirty="0">
                <a:latin typeface="Arial"/>
                <a:cs typeface="Arial"/>
              </a:rPr>
              <a:t>u</a:t>
            </a:r>
            <a:r>
              <a:rPr sz="2000" spc="-380" dirty="0">
                <a:latin typeface="Arial"/>
                <a:cs typeface="Arial"/>
              </a:rPr>
              <a:t>s</a:t>
            </a:r>
            <a:r>
              <a:rPr sz="2000" spc="-120" dirty="0">
                <a:latin typeface="Arial"/>
                <a:cs typeface="Arial"/>
              </a:rPr>
              <a:t>,</a:t>
            </a:r>
            <a:r>
              <a:rPr sz="2000" spc="-30" dirty="0">
                <a:latin typeface="Arial"/>
                <a:cs typeface="Arial"/>
              </a:rPr>
              <a:t> </a:t>
            </a:r>
            <a:r>
              <a:rPr sz="2000" spc="-65" dirty="0">
                <a:latin typeface="Arial"/>
                <a:cs typeface="Arial"/>
              </a:rPr>
              <a:t>o</a:t>
            </a:r>
            <a:r>
              <a:rPr sz="2000" spc="-45" dirty="0">
                <a:latin typeface="Arial"/>
                <a:cs typeface="Arial"/>
              </a:rPr>
              <a:t>r</a:t>
            </a:r>
            <a:r>
              <a:rPr sz="2000" spc="-25" dirty="0">
                <a:latin typeface="Arial"/>
                <a:cs typeface="Arial"/>
              </a:rPr>
              <a:t> </a:t>
            </a:r>
            <a:r>
              <a:rPr sz="2000" spc="-235" dirty="0">
                <a:latin typeface="Arial"/>
                <a:cs typeface="Arial"/>
              </a:rPr>
              <a:t>IE</a:t>
            </a:r>
            <a:r>
              <a:rPr sz="2000" spc="-350" dirty="0">
                <a:latin typeface="Arial"/>
                <a:cs typeface="Arial"/>
              </a:rPr>
              <a:t>C</a:t>
            </a:r>
            <a:r>
              <a:rPr sz="2000" spc="-15" dirty="0">
                <a:latin typeface="Arial"/>
                <a:cs typeface="Arial"/>
              </a:rPr>
              <a:t> 60870</a:t>
            </a:r>
            <a:r>
              <a:rPr sz="2000" dirty="0">
                <a:latin typeface="Arial"/>
                <a:cs typeface="Arial"/>
              </a:rPr>
              <a:t>-</a:t>
            </a:r>
            <a:r>
              <a:rPr sz="2000" spc="-15" dirty="0">
                <a:latin typeface="Arial"/>
                <a:cs typeface="Arial"/>
              </a:rPr>
              <a:t>5</a:t>
            </a:r>
            <a:r>
              <a:rPr sz="2000" spc="5" dirty="0">
                <a:latin typeface="Arial"/>
                <a:cs typeface="Arial"/>
              </a:rPr>
              <a:t>-</a:t>
            </a:r>
            <a:r>
              <a:rPr sz="2000" spc="-25" dirty="0">
                <a:latin typeface="Arial"/>
                <a:cs typeface="Arial"/>
              </a:rPr>
              <a:t>1</a:t>
            </a:r>
            <a:r>
              <a:rPr sz="2000" spc="-10" dirty="0">
                <a:latin typeface="Arial"/>
                <a:cs typeface="Arial"/>
              </a:rPr>
              <a:t>0</a:t>
            </a:r>
            <a:r>
              <a:rPr sz="2000" spc="-15" dirty="0">
                <a:latin typeface="Arial"/>
                <a:cs typeface="Arial"/>
              </a:rPr>
              <a:t>1</a:t>
            </a:r>
            <a:r>
              <a:rPr sz="2000" spc="-120" dirty="0">
                <a:latin typeface="Arial"/>
                <a:cs typeface="Arial"/>
              </a:rPr>
              <a:t>.</a:t>
            </a:r>
            <a:endParaRPr sz="2000">
              <a:latin typeface="Arial"/>
              <a:cs typeface="Arial"/>
            </a:endParaRPr>
          </a:p>
          <a:p>
            <a:pPr marL="469900" marR="5080" lvl="1" indent="-183515" algn="just">
              <a:lnSpc>
                <a:spcPct val="100000"/>
              </a:lnSpc>
              <a:spcBef>
                <a:spcPts val="480"/>
              </a:spcBef>
              <a:buClr>
                <a:srgbClr val="93B6D2"/>
              </a:buClr>
              <a:buSzPct val="85000"/>
              <a:buChar char="•"/>
              <a:tabLst>
                <a:tab pos="470534" algn="l"/>
              </a:tabLst>
            </a:pPr>
            <a:r>
              <a:rPr sz="2000" spc="-180" dirty="0">
                <a:latin typeface="Arial"/>
                <a:cs typeface="Arial"/>
              </a:rPr>
              <a:t>In</a:t>
            </a:r>
            <a:r>
              <a:rPr sz="2000" spc="-175" dirty="0">
                <a:latin typeface="Arial"/>
                <a:cs typeface="Arial"/>
              </a:rPr>
              <a:t> </a:t>
            </a:r>
            <a:r>
              <a:rPr sz="2000" spc="-130" dirty="0">
                <a:latin typeface="Arial"/>
                <a:cs typeface="Arial"/>
              </a:rPr>
              <a:t>the</a:t>
            </a:r>
            <a:r>
              <a:rPr sz="2000" spc="295" dirty="0">
                <a:latin typeface="Arial"/>
                <a:cs typeface="Arial"/>
              </a:rPr>
              <a:t> </a:t>
            </a:r>
            <a:r>
              <a:rPr sz="2000" spc="-100" dirty="0">
                <a:latin typeface="Arial"/>
                <a:cs typeface="Arial"/>
              </a:rPr>
              <a:t>past, </a:t>
            </a:r>
            <a:r>
              <a:rPr sz="2000" spc="-155" dirty="0">
                <a:latin typeface="Arial"/>
                <a:cs typeface="Arial"/>
              </a:rPr>
              <a:t>communicating</a:t>
            </a:r>
            <a:r>
              <a:rPr sz="2000" spc="245" dirty="0">
                <a:latin typeface="Arial"/>
                <a:cs typeface="Arial"/>
              </a:rPr>
              <a:t> </a:t>
            </a:r>
            <a:r>
              <a:rPr sz="2000" spc="-150" dirty="0">
                <a:latin typeface="Arial"/>
                <a:cs typeface="Arial"/>
              </a:rPr>
              <a:t>this</a:t>
            </a:r>
            <a:r>
              <a:rPr sz="2000" spc="254" dirty="0">
                <a:latin typeface="Arial"/>
                <a:cs typeface="Arial"/>
              </a:rPr>
              <a:t> </a:t>
            </a:r>
            <a:r>
              <a:rPr sz="2000" spc="-85" dirty="0">
                <a:latin typeface="Arial"/>
                <a:cs typeface="Arial"/>
              </a:rPr>
              <a:t>serial </a:t>
            </a:r>
            <a:r>
              <a:rPr sz="2000" spc="-15" dirty="0">
                <a:latin typeface="Arial"/>
                <a:cs typeface="Arial"/>
              </a:rPr>
              <a:t>data </a:t>
            </a:r>
            <a:r>
              <a:rPr sz="2000" spc="-100" dirty="0">
                <a:latin typeface="Arial"/>
                <a:cs typeface="Arial"/>
              </a:rPr>
              <a:t>over </a:t>
            </a:r>
            <a:r>
              <a:rPr sz="2000" spc="-110" dirty="0">
                <a:latin typeface="Arial"/>
                <a:cs typeface="Arial"/>
              </a:rPr>
              <a:t>any sort </a:t>
            </a:r>
            <a:r>
              <a:rPr sz="2000" spc="-5" dirty="0">
                <a:latin typeface="Arial"/>
                <a:cs typeface="Arial"/>
              </a:rPr>
              <a:t>of </a:t>
            </a:r>
            <a:r>
              <a:rPr sz="2000" spc="-125" dirty="0">
                <a:latin typeface="Arial"/>
                <a:cs typeface="Arial"/>
              </a:rPr>
              <a:t>distance </a:t>
            </a:r>
            <a:r>
              <a:rPr sz="2000" spc="-120" dirty="0">
                <a:latin typeface="Arial"/>
                <a:cs typeface="Arial"/>
              </a:rPr>
              <a:t>could </a:t>
            </a:r>
            <a:r>
              <a:rPr sz="2000" spc="-114" dirty="0">
                <a:latin typeface="Arial"/>
                <a:cs typeface="Arial"/>
              </a:rPr>
              <a:t> </a:t>
            </a:r>
            <a:r>
              <a:rPr sz="2000" spc="-65" dirty="0">
                <a:latin typeface="Arial"/>
                <a:cs typeface="Arial"/>
              </a:rPr>
              <a:t>b</a:t>
            </a:r>
            <a:r>
              <a:rPr sz="2000" spc="-60" dirty="0">
                <a:latin typeface="Arial"/>
                <a:cs typeface="Arial"/>
              </a:rPr>
              <a:t>e</a:t>
            </a:r>
            <a:r>
              <a:rPr sz="2000" spc="-15" dirty="0">
                <a:latin typeface="Arial"/>
                <a:cs typeface="Arial"/>
              </a:rPr>
              <a:t> </a:t>
            </a:r>
            <a:r>
              <a:rPr sz="2000" spc="-125" dirty="0">
                <a:latin typeface="Arial"/>
                <a:cs typeface="Arial"/>
              </a:rPr>
              <a:t>han</a:t>
            </a:r>
            <a:r>
              <a:rPr sz="2000" spc="-135" dirty="0">
                <a:latin typeface="Arial"/>
                <a:cs typeface="Arial"/>
              </a:rPr>
              <a:t>d</a:t>
            </a:r>
            <a:r>
              <a:rPr sz="2000" spc="-40" dirty="0">
                <a:latin typeface="Arial"/>
                <a:cs typeface="Arial"/>
              </a:rPr>
              <a:t>l</a:t>
            </a:r>
            <a:r>
              <a:rPr sz="2000" spc="-80" dirty="0">
                <a:latin typeface="Arial"/>
                <a:cs typeface="Arial"/>
              </a:rPr>
              <a:t>e</a:t>
            </a:r>
            <a:r>
              <a:rPr sz="2000" spc="-10" dirty="0">
                <a:latin typeface="Arial"/>
                <a:cs typeface="Arial"/>
              </a:rPr>
              <a:t>d</a:t>
            </a:r>
            <a:r>
              <a:rPr sz="2000" spc="-40" dirty="0">
                <a:latin typeface="Arial"/>
                <a:cs typeface="Arial"/>
              </a:rPr>
              <a:t> </a:t>
            </a:r>
            <a:r>
              <a:rPr sz="2000" spc="-105" dirty="0">
                <a:latin typeface="Arial"/>
                <a:cs typeface="Arial"/>
              </a:rPr>
              <a:t>b</a:t>
            </a:r>
            <a:r>
              <a:rPr sz="2000" spc="-5" dirty="0">
                <a:latin typeface="Arial"/>
                <a:cs typeface="Arial"/>
              </a:rPr>
              <a:t>y</a:t>
            </a:r>
            <a:r>
              <a:rPr sz="2000" spc="-10" dirty="0">
                <a:latin typeface="Arial"/>
                <a:cs typeface="Arial"/>
              </a:rPr>
              <a:t> </a:t>
            </a:r>
            <a:r>
              <a:rPr sz="2000" spc="-130" dirty="0">
                <a:latin typeface="Arial"/>
                <a:cs typeface="Arial"/>
              </a:rPr>
              <a:t>a</a:t>
            </a:r>
            <a:r>
              <a:rPr sz="2000" spc="-125" dirty="0">
                <a:latin typeface="Arial"/>
                <a:cs typeface="Arial"/>
              </a:rPr>
              <a:t>n</a:t>
            </a:r>
            <a:r>
              <a:rPr sz="2000" spc="-20" dirty="0">
                <a:latin typeface="Arial"/>
                <a:cs typeface="Arial"/>
              </a:rPr>
              <a:t> </a:t>
            </a:r>
            <a:r>
              <a:rPr sz="2000" spc="-85" dirty="0">
                <a:latin typeface="Arial"/>
                <a:cs typeface="Arial"/>
              </a:rPr>
              <a:t>an</a:t>
            </a:r>
            <a:r>
              <a:rPr sz="2000" spc="-95" dirty="0">
                <a:latin typeface="Arial"/>
                <a:cs typeface="Arial"/>
              </a:rPr>
              <a:t>a</a:t>
            </a:r>
            <a:r>
              <a:rPr sz="2000" spc="-40" dirty="0">
                <a:latin typeface="Arial"/>
                <a:cs typeface="Arial"/>
              </a:rPr>
              <a:t>l</a:t>
            </a:r>
            <a:r>
              <a:rPr sz="2000" spc="-80" dirty="0">
                <a:latin typeface="Arial"/>
                <a:cs typeface="Arial"/>
              </a:rPr>
              <a:t>o</a:t>
            </a:r>
            <a:r>
              <a:rPr sz="2000" spc="-10" dirty="0">
                <a:latin typeface="Arial"/>
                <a:cs typeface="Arial"/>
              </a:rPr>
              <a:t>g</a:t>
            </a:r>
            <a:r>
              <a:rPr sz="2000" spc="-30" dirty="0">
                <a:latin typeface="Arial"/>
                <a:cs typeface="Arial"/>
              </a:rPr>
              <a:t> </a:t>
            </a:r>
            <a:r>
              <a:rPr sz="2000" spc="-180" dirty="0">
                <a:latin typeface="Arial"/>
                <a:cs typeface="Arial"/>
              </a:rPr>
              <a:t>modem</a:t>
            </a:r>
            <a:r>
              <a:rPr sz="2000" spc="-15" dirty="0">
                <a:latin typeface="Arial"/>
                <a:cs typeface="Arial"/>
              </a:rPr>
              <a:t> </a:t>
            </a:r>
            <a:r>
              <a:rPr sz="2000" spc="-140" dirty="0">
                <a:latin typeface="Arial"/>
                <a:cs typeface="Arial"/>
              </a:rPr>
              <a:t>connecti</a:t>
            </a:r>
            <a:r>
              <a:rPr sz="2000" spc="-165" dirty="0">
                <a:latin typeface="Arial"/>
                <a:cs typeface="Arial"/>
              </a:rPr>
              <a:t>o</a:t>
            </a:r>
            <a:r>
              <a:rPr sz="2000" spc="-240" dirty="0">
                <a:latin typeface="Arial"/>
                <a:cs typeface="Arial"/>
              </a:rPr>
              <a:t>n</a:t>
            </a:r>
            <a:r>
              <a:rPr sz="2000" spc="-120" dirty="0">
                <a:latin typeface="Arial"/>
                <a:cs typeface="Arial"/>
              </a:rPr>
              <a:t>.</a:t>
            </a:r>
            <a:endParaRPr sz="2000">
              <a:latin typeface="Arial"/>
              <a:cs typeface="Arial"/>
            </a:endParaRPr>
          </a:p>
          <a:p>
            <a:pPr marL="744220" marR="5080" lvl="2" indent="-182880" algn="just">
              <a:lnSpc>
                <a:spcPct val="100000"/>
              </a:lnSpc>
              <a:spcBef>
                <a:spcPts val="450"/>
              </a:spcBef>
              <a:buClr>
                <a:srgbClr val="93B6D2"/>
              </a:buClr>
              <a:buSzPct val="88888"/>
              <a:buChar char="•"/>
              <a:tabLst>
                <a:tab pos="744855" algn="l"/>
              </a:tabLst>
            </a:pPr>
            <a:r>
              <a:rPr sz="1800" spc="-140" dirty="0">
                <a:latin typeface="Arial"/>
                <a:cs typeface="Arial"/>
              </a:rPr>
              <a:t>However, </a:t>
            </a:r>
            <a:r>
              <a:rPr sz="1800" spc="-155" dirty="0">
                <a:latin typeface="Arial"/>
                <a:cs typeface="Arial"/>
              </a:rPr>
              <a:t>as </a:t>
            </a:r>
            <a:r>
              <a:rPr sz="1800" spc="-110" dirty="0">
                <a:latin typeface="Arial"/>
                <a:cs typeface="Arial"/>
              </a:rPr>
              <a:t>service </a:t>
            </a:r>
            <a:r>
              <a:rPr sz="1800" spc="-50" dirty="0">
                <a:latin typeface="Arial"/>
                <a:cs typeface="Arial"/>
              </a:rPr>
              <a:t>provider </a:t>
            </a:r>
            <a:r>
              <a:rPr sz="1800" spc="-90" dirty="0">
                <a:latin typeface="Arial"/>
                <a:cs typeface="Arial"/>
              </a:rPr>
              <a:t>support </a:t>
            </a:r>
            <a:r>
              <a:rPr sz="1800" spc="-15" dirty="0">
                <a:latin typeface="Arial"/>
                <a:cs typeface="Arial"/>
              </a:rPr>
              <a:t>for </a:t>
            </a:r>
            <a:r>
              <a:rPr sz="1800" spc="-60" dirty="0">
                <a:latin typeface="Arial"/>
                <a:cs typeface="Arial"/>
              </a:rPr>
              <a:t>analog </a:t>
            </a:r>
            <a:r>
              <a:rPr sz="1800" spc="-85" dirty="0">
                <a:latin typeface="Arial"/>
                <a:cs typeface="Arial"/>
              </a:rPr>
              <a:t>line </a:t>
            </a:r>
            <a:r>
              <a:rPr sz="1800" spc="-135" dirty="0">
                <a:latin typeface="Arial"/>
                <a:cs typeface="Arial"/>
              </a:rPr>
              <a:t>services </a:t>
            </a:r>
            <a:r>
              <a:rPr sz="1800" spc="-170" dirty="0">
                <a:latin typeface="Arial"/>
                <a:cs typeface="Arial"/>
              </a:rPr>
              <a:t>has </a:t>
            </a:r>
            <a:r>
              <a:rPr sz="1800" spc="-85" dirty="0">
                <a:latin typeface="Arial"/>
                <a:cs typeface="Arial"/>
              </a:rPr>
              <a:t>declined, </a:t>
            </a:r>
            <a:r>
              <a:rPr sz="1800" spc="-110" dirty="0">
                <a:latin typeface="Arial"/>
                <a:cs typeface="Arial"/>
              </a:rPr>
              <a:t>the </a:t>
            </a:r>
            <a:r>
              <a:rPr sz="1800" spc="-105" dirty="0">
                <a:latin typeface="Arial"/>
                <a:cs typeface="Arial"/>
              </a:rPr>
              <a:t> </a:t>
            </a:r>
            <a:r>
              <a:rPr sz="1800" spc="-120" dirty="0">
                <a:latin typeface="Arial"/>
                <a:cs typeface="Arial"/>
              </a:rPr>
              <a:t>solution</a:t>
            </a:r>
            <a:r>
              <a:rPr sz="1800" spc="-114" dirty="0">
                <a:latin typeface="Arial"/>
                <a:cs typeface="Arial"/>
              </a:rPr>
              <a:t> </a:t>
            </a:r>
            <a:r>
              <a:rPr sz="1800" spc="-15" dirty="0">
                <a:latin typeface="Arial"/>
                <a:cs typeface="Arial"/>
              </a:rPr>
              <a:t>for </a:t>
            </a:r>
            <a:r>
              <a:rPr sz="1800" spc="-140" dirty="0">
                <a:latin typeface="Arial"/>
                <a:cs typeface="Arial"/>
              </a:rPr>
              <a:t>communicating</a:t>
            </a:r>
            <a:r>
              <a:rPr sz="1800" spc="-135" dirty="0">
                <a:latin typeface="Arial"/>
                <a:cs typeface="Arial"/>
              </a:rPr>
              <a:t> </a:t>
            </a:r>
            <a:r>
              <a:rPr sz="1800" spc="-85" dirty="0">
                <a:latin typeface="Arial"/>
                <a:cs typeface="Arial"/>
              </a:rPr>
              <a:t>with</a:t>
            </a:r>
            <a:r>
              <a:rPr sz="1800" spc="-80" dirty="0">
                <a:latin typeface="Arial"/>
                <a:cs typeface="Arial"/>
              </a:rPr>
              <a:t> </a:t>
            </a:r>
            <a:r>
              <a:rPr sz="1800" spc="-145" dirty="0">
                <a:latin typeface="Arial"/>
                <a:cs typeface="Arial"/>
              </a:rPr>
              <a:t>these</a:t>
            </a:r>
            <a:r>
              <a:rPr sz="1800" spc="-140" dirty="0">
                <a:latin typeface="Arial"/>
                <a:cs typeface="Arial"/>
              </a:rPr>
              <a:t> </a:t>
            </a:r>
            <a:r>
              <a:rPr sz="1800" spc="-60" dirty="0">
                <a:latin typeface="Arial"/>
                <a:cs typeface="Arial"/>
              </a:rPr>
              <a:t>legacy</a:t>
            </a:r>
            <a:r>
              <a:rPr sz="1800" spc="-55" dirty="0">
                <a:latin typeface="Arial"/>
                <a:cs typeface="Arial"/>
              </a:rPr>
              <a:t> </a:t>
            </a:r>
            <a:r>
              <a:rPr sz="1800" spc="-125" dirty="0">
                <a:latin typeface="Arial"/>
                <a:cs typeface="Arial"/>
              </a:rPr>
              <a:t>devices</a:t>
            </a:r>
            <a:r>
              <a:rPr sz="1800" spc="-120" dirty="0">
                <a:latin typeface="Arial"/>
                <a:cs typeface="Arial"/>
              </a:rPr>
              <a:t> </a:t>
            </a:r>
            <a:r>
              <a:rPr sz="1800" spc="-180" dirty="0">
                <a:latin typeface="Arial"/>
                <a:cs typeface="Arial"/>
              </a:rPr>
              <a:t>has</a:t>
            </a:r>
            <a:r>
              <a:rPr sz="1800" spc="-175" dirty="0">
                <a:latin typeface="Arial"/>
                <a:cs typeface="Arial"/>
              </a:rPr>
              <a:t> </a:t>
            </a:r>
            <a:r>
              <a:rPr sz="1800" spc="-110" dirty="0">
                <a:latin typeface="Arial"/>
                <a:cs typeface="Arial"/>
              </a:rPr>
              <a:t>been</a:t>
            </a:r>
            <a:r>
              <a:rPr sz="1800" spc="-105" dirty="0">
                <a:latin typeface="Arial"/>
                <a:cs typeface="Arial"/>
              </a:rPr>
              <a:t> </a:t>
            </a:r>
            <a:r>
              <a:rPr sz="1800" spc="-60" dirty="0">
                <a:latin typeface="Arial"/>
                <a:cs typeface="Arial"/>
              </a:rPr>
              <a:t>to</a:t>
            </a:r>
            <a:r>
              <a:rPr sz="1800" spc="-55" dirty="0">
                <a:latin typeface="Arial"/>
                <a:cs typeface="Arial"/>
              </a:rPr>
              <a:t> </a:t>
            </a:r>
            <a:r>
              <a:rPr sz="1800" spc="-204" dirty="0">
                <a:latin typeface="Arial"/>
                <a:cs typeface="Arial"/>
              </a:rPr>
              <a:t>use</a:t>
            </a:r>
            <a:r>
              <a:rPr sz="1800" spc="-200" dirty="0">
                <a:latin typeface="Arial"/>
                <a:cs typeface="Arial"/>
              </a:rPr>
              <a:t> </a:t>
            </a:r>
            <a:r>
              <a:rPr sz="1800" spc="-70" dirty="0">
                <a:latin typeface="Arial"/>
                <a:cs typeface="Arial"/>
              </a:rPr>
              <a:t>local </a:t>
            </a:r>
            <a:r>
              <a:rPr sz="1800" spc="-65" dirty="0">
                <a:latin typeface="Arial"/>
                <a:cs typeface="Arial"/>
              </a:rPr>
              <a:t> </a:t>
            </a:r>
            <a:r>
              <a:rPr sz="1800" spc="-150" dirty="0">
                <a:latin typeface="Arial"/>
                <a:cs typeface="Arial"/>
              </a:rPr>
              <a:t>connections.</a:t>
            </a:r>
            <a:r>
              <a:rPr sz="1800" spc="200" dirty="0">
                <a:latin typeface="Arial"/>
                <a:cs typeface="Arial"/>
              </a:rPr>
              <a:t> </a:t>
            </a:r>
            <a:r>
              <a:rPr sz="1800" spc="-280" dirty="0">
                <a:latin typeface="Arial"/>
                <a:cs typeface="Arial"/>
              </a:rPr>
              <a:t>To</a:t>
            </a:r>
            <a:r>
              <a:rPr sz="1800" spc="-55" dirty="0">
                <a:latin typeface="Arial"/>
                <a:cs typeface="Arial"/>
              </a:rPr>
              <a:t> </a:t>
            </a:r>
            <a:r>
              <a:rPr sz="1800" spc="-140" dirty="0">
                <a:latin typeface="Arial"/>
                <a:cs typeface="Arial"/>
              </a:rPr>
              <a:t>make</a:t>
            </a:r>
            <a:r>
              <a:rPr sz="1800" spc="220" dirty="0">
                <a:latin typeface="Arial"/>
                <a:cs typeface="Arial"/>
              </a:rPr>
              <a:t> </a:t>
            </a:r>
            <a:r>
              <a:rPr sz="1800" spc="-135" dirty="0">
                <a:latin typeface="Arial"/>
                <a:cs typeface="Arial"/>
              </a:rPr>
              <a:t>this</a:t>
            </a:r>
            <a:r>
              <a:rPr sz="1800" spc="229" dirty="0">
                <a:latin typeface="Arial"/>
                <a:cs typeface="Arial"/>
              </a:rPr>
              <a:t> </a:t>
            </a:r>
            <a:r>
              <a:rPr sz="1800" spc="-90" dirty="0">
                <a:latin typeface="Arial"/>
                <a:cs typeface="Arial"/>
              </a:rPr>
              <a:t>work, </a:t>
            </a:r>
            <a:r>
              <a:rPr sz="1800" spc="-125" dirty="0">
                <a:latin typeface="Arial"/>
                <a:cs typeface="Arial"/>
              </a:rPr>
              <a:t>you </a:t>
            </a:r>
            <a:r>
              <a:rPr sz="1800" spc="-155" dirty="0">
                <a:latin typeface="Arial"/>
                <a:cs typeface="Arial"/>
              </a:rPr>
              <a:t>connect</a:t>
            </a:r>
            <a:r>
              <a:rPr sz="1800" spc="190" dirty="0">
                <a:latin typeface="Arial"/>
                <a:cs typeface="Arial"/>
              </a:rPr>
              <a:t> </a:t>
            </a:r>
            <a:r>
              <a:rPr sz="1800" spc="-110" dirty="0">
                <a:latin typeface="Arial"/>
                <a:cs typeface="Arial"/>
              </a:rPr>
              <a:t>the </a:t>
            </a:r>
            <a:r>
              <a:rPr sz="1800" spc="-70" dirty="0">
                <a:latin typeface="Arial"/>
                <a:cs typeface="Arial"/>
              </a:rPr>
              <a:t>serial </a:t>
            </a:r>
            <a:r>
              <a:rPr sz="1800" spc="-25" dirty="0">
                <a:latin typeface="Arial"/>
                <a:cs typeface="Arial"/>
              </a:rPr>
              <a:t>port </a:t>
            </a:r>
            <a:r>
              <a:rPr sz="1800" spc="-5" dirty="0">
                <a:latin typeface="Arial"/>
                <a:cs typeface="Arial"/>
              </a:rPr>
              <a:t>of </a:t>
            </a:r>
            <a:r>
              <a:rPr sz="1800" spc="-110" dirty="0">
                <a:latin typeface="Arial"/>
                <a:cs typeface="Arial"/>
              </a:rPr>
              <a:t>the </a:t>
            </a:r>
            <a:r>
              <a:rPr sz="1800" spc="-60" dirty="0">
                <a:latin typeface="Arial"/>
                <a:cs typeface="Arial"/>
              </a:rPr>
              <a:t>legacy </a:t>
            </a:r>
            <a:r>
              <a:rPr sz="1800" spc="-95" dirty="0">
                <a:latin typeface="Arial"/>
                <a:cs typeface="Arial"/>
              </a:rPr>
              <a:t>device </a:t>
            </a:r>
            <a:r>
              <a:rPr sz="1800" spc="-90" dirty="0">
                <a:latin typeface="Arial"/>
                <a:cs typeface="Arial"/>
              </a:rPr>
              <a:t> </a:t>
            </a:r>
            <a:r>
              <a:rPr sz="1800" spc="-60" dirty="0">
                <a:latin typeface="Arial"/>
                <a:cs typeface="Arial"/>
              </a:rPr>
              <a:t>to </a:t>
            </a:r>
            <a:r>
              <a:rPr sz="1800" spc="-10" dirty="0">
                <a:latin typeface="Arial"/>
                <a:cs typeface="Arial"/>
              </a:rPr>
              <a:t>a </a:t>
            </a:r>
            <a:r>
              <a:rPr sz="1800" spc="-75" dirty="0">
                <a:latin typeface="Arial"/>
                <a:cs typeface="Arial"/>
              </a:rPr>
              <a:t>nearby </a:t>
            </a:r>
            <a:r>
              <a:rPr sz="1800" spc="-70" dirty="0">
                <a:latin typeface="Arial"/>
                <a:cs typeface="Arial"/>
              </a:rPr>
              <a:t>serial </a:t>
            </a:r>
            <a:r>
              <a:rPr sz="1800" spc="-25" dirty="0">
                <a:latin typeface="Arial"/>
                <a:cs typeface="Arial"/>
              </a:rPr>
              <a:t>port </a:t>
            </a:r>
            <a:r>
              <a:rPr sz="1800" spc="-160" dirty="0">
                <a:latin typeface="Arial"/>
                <a:cs typeface="Arial"/>
              </a:rPr>
              <a:t>on</a:t>
            </a:r>
            <a:r>
              <a:rPr sz="1800" spc="-155" dirty="0">
                <a:latin typeface="Arial"/>
                <a:cs typeface="Arial"/>
              </a:rPr>
              <a:t> </a:t>
            </a:r>
            <a:r>
              <a:rPr sz="1800" spc="-10" dirty="0">
                <a:latin typeface="Arial"/>
                <a:cs typeface="Arial"/>
              </a:rPr>
              <a:t>a </a:t>
            </a:r>
            <a:r>
              <a:rPr sz="1800" spc="-85" dirty="0">
                <a:latin typeface="Arial"/>
                <a:cs typeface="Arial"/>
              </a:rPr>
              <a:t>piece </a:t>
            </a:r>
            <a:r>
              <a:rPr sz="1800" spc="-5" dirty="0">
                <a:latin typeface="Arial"/>
                <a:cs typeface="Arial"/>
              </a:rPr>
              <a:t>of </a:t>
            </a:r>
            <a:r>
              <a:rPr sz="1800" spc="-155" dirty="0">
                <a:latin typeface="Arial"/>
                <a:cs typeface="Arial"/>
              </a:rPr>
              <a:t>communications</a:t>
            </a:r>
            <a:r>
              <a:rPr sz="1800" spc="-150" dirty="0">
                <a:latin typeface="Arial"/>
                <a:cs typeface="Arial"/>
              </a:rPr>
              <a:t> </a:t>
            </a:r>
            <a:r>
              <a:rPr sz="1800" spc="-110" dirty="0">
                <a:latin typeface="Arial"/>
                <a:cs typeface="Arial"/>
              </a:rPr>
              <a:t>equipment,</a:t>
            </a:r>
            <a:r>
              <a:rPr sz="1800" spc="-105" dirty="0">
                <a:latin typeface="Arial"/>
                <a:cs typeface="Arial"/>
              </a:rPr>
              <a:t> </a:t>
            </a:r>
            <a:r>
              <a:rPr sz="1800" spc="-30" dirty="0">
                <a:latin typeface="Arial"/>
                <a:cs typeface="Arial"/>
              </a:rPr>
              <a:t>typically </a:t>
            </a:r>
            <a:r>
              <a:rPr sz="1800" spc="-10" dirty="0">
                <a:latin typeface="Arial"/>
                <a:cs typeface="Arial"/>
              </a:rPr>
              <a:t>a </a:t>
            </a:r>
            <a:r>
              <a:rPr sz="1800" spc="-5" dirty="0">
                <a:latin typeface="Arial"/>
                <a:cs typeface="Arial"/>
              </a:rPr>
              <a:t> </a:t>
            </a:r>
            <a:r>
              <a:rPr sz="1800" spc="-100" dirty="0">
                <a:latin typeface="Arial"/>
                <a:cs typeface="Arial"/>
              </a:rPr>
              <a:t>router.</a:t>
            </a:r>
            <a:r>
              <a:rPr sz="1800" spc="-95" dirty="0">
                <a:latin typeface="Arial"/>
                <a:cs typeface="Arial"/>
              </a:rPr>
              <a:t> </a:t>
            </a:r>
            <a:r>
              <a:rPr sz="1800" spc="-210" dirty="0">
                <a:latin typeface="Arial"/>
                <a:cs typeface="Arial"/>
              </a:rPr>
              <a:t>This</a:t>
            </a:r>
            <a:r>
              <a:rPr sz="1800" spc="-204" dirty="0">
                <a:latin typeface="Arial"/>
                <a:cs typeface="Arial"/>
              </a:rPr>
              <a:t> </a:t>
            </a:r>
            <a:r>
              <a:rPr sz="1800" spc="-70" dirty="0">
                <a:latin typeface="Arial"/>
                <a:cs typeface="Arial"/>
              </a:rPr>
              <a:t>local </a:t>
            </a:r>
            <a:r>
              <a:rPr sz="1800" spc="-80" dirty="0">
                <a:latin typeface="Arial"/>
                <a:cs typeface="Arial"/>
              </a:rPr>
              <a:t>router </a:t>
            </a:r>
            <a:r>
              <a:rPr sz="1800" spc="-135" dirty="0">
                <a:latin typeface="Arial"/>
                <a:cs typeface="Arial"/>
              </a:rPr>
              <a:t>then</a:t>
            </a:r>
            <a:r>
              <a:rPr sz="1800" spc="-130" dirty="0">
                <a:latin typeface="Arial"/>
                <a:cs typeface="Arial"/>
              </a:rPr>
              <a:t> </a:t>
            </a:r>
            <a:r>
              <a:rPr sz="1800" spc="-70" dirty="0">
                <a:latin typeface="Arial"/>
                <a:cs typeface="Arial"/>
              </a:rPr>
              <a:t>forwards </a:t>
            </a:r>
            <a:r>
              <a:rPr sz="1800" spc="-110" dirty="0">
                <a:latin typeface="Arial"/>
                <a:cs typeface="Arial"/>
              </a:rPr>
              <a:t>the</a:t>
            </a:r>
            <a:r>
              <a:rPr sz="1800" spc="280" dirty="0">
                <a:latin typeface="Arial"/>
                <a:cs typeface="Arial"/>
              </a:rPr>
              <a:t> </a:t>
            </a:r>
            <a:r>
              <a:rPr sz="1800" spc="-70" dirty="0">
                <a:latin typeface="Arial"/>
                <a:cs typeface="Arial"/>
              </a:rPr>
              <a:t>serial </a:t>
            </a:r>
            <a:r>
              <a:rPr sz="1800" spc="-10" dirty="0">
                <a:latin typeface="Arial"/>
                <a:cs typeface="Arial"/>
              </a:rPr>
              <a:t>traffic </a:t>
            </a:r>
            <a:r>
              <a:rPr sz="1800" spc="-90" dirty="0">
                <a:latin typeface="Arial"/>
                <a:cs typeface="Arial"/>
              </a:rPr>
              <a:t>over </a:t>
            </a:r>
            <a:r>
              <a:rPr sz="1800" spc="-204" dirty="0">
                <a:latin typeface="Arial"/>
                <a:cs typeface="Arial"/>
              </a:rPr>
              <a:t>IP</a:t>
            </a:r>
            <a:r>
              <a:rPr sz="1800" spc="90" dirty="0">
                <a:latin typeface="Arial"/>
                <a:cs typeface="Arial"/>
              </a:rPr>
              <a:t> </a:t>
            </a:r>
            <a:r>
              <a:rPr sz="1800" spc="-60" dirty="0">
                <a:latin typeface="Arial"/>
                <a:cs typeface="Arial"/>
              </a:rPr>
              <a:t>to </a:t>
            </a:r>
            <a:r>
              <a:rPr sz="1800" spc="-110" dirty="0">
                <a:latin typeface="Arial"/>
                <a:cs typeface="Arial"/>
              </a:rPr>
              <a:t>the</a:t>
            </a:r>
            <a:r>
              <a:rPr sz="1800" spc="280" dirty="0">
                <a:latin typeface="Arial"/>
                <a:cs typeface="Arial"/>
              </a:rPr>
              <a:t> </a:t>
            </a:r>
            <a:r>
              <a:rPr sz="1800" spc="-85" dirty="0">
                <a:latin typeface="Arial"/>
                <a:cs typeface="Arial"/>
              </a:rPr>
              <a:t>central </a:t>
            </a:r>
            <a:r>
              <a:rPr sz="1800" spc="-80" dirty="0">
                <a:latin typeface="Arial"/>
                <a:cs typeface="Arial"/>
              </a:rPr>
              <a:t> </a:t>
            </a:r>
            <a:r>
              <a:rPr sz="1800" spc="-100" dirty="0">
                <a:latin typeface="Arial"/>
                <a:cs typeface="Arial"/>
              </a:rPr>
              <a:t>server</a:t>
            </a:r>
            <a:r>
              <a:rPr sz="1800" spc="-15" dirty="0">
                <a:latin typeface="Arial"/>
                <a:cs typeface="Arial"/>
              </a:rPr>
              <a:t> for</a:t>
            </a:r>
            <a:r>
              <a:rPr sz="1800" spc="5" dirty="0">
                <a:latin typeface="Arial"/>
                <a:cs typeface="Arial"/>
              </a:rPr>
              <a:t> </a:t>
            </a:r>
            <a:r>
              <a:rPr sz="1800" spc="-130" dirty="0">
                <a:latin typeface="Arial"/>
                <a:cs typeface="Arial"/>
              </a:rPr>
              <a:t>processing.</a:t>
            </a:r>
            <a:endParaRPr sz="1800">
              <a:latin typeface="Arial"/>
              <a:cs typeface="Arial"/>
            </a:endParaRPr>
          </a:p>
          <a:p>
            <a:pPr marL="744220" marR="5080" lvl="2" indent="-182880" algn="just">
              <a:lnSpc>
                <a:spcPct val="100000"/>
              </a:lnSpc>
              <a:spcBef>
                <a:spcPts val="434"/>
              </a:spcBef>
              <a:buClr>
                <a:srgbClr val="93B6D2"/>
              </a:buClr>
              <a:buSzPct val="88888"/>
              <a:buChar char="•"/>
              <a:tabLst>
                <a:tab pos="744855" algn="l"/>
              </a:tabLst>
            </a:pPr>
            <a:r>
              <a:rPr sz="1800" spc="-135" dirty="0">
                <a:latin typeface="Arial"/>
                <a:cs typeface="Arial"/>
              </a:rPr>
              <a:t>Encapsulation</a:t>
            </a:r>
            <a:r>
              <a:rPr sz="1800" spc="-130" dirty="0">
                <a:latin typeface="Arial"/>
                <a:cs typeface="Arial"/>
              </a:rPr>
              <a:t> </a:t>
            </a:r>
            <a:r>
              <a:rPr sz="1800" spc="-5" dirty="0">
                <a:latin typeface="Arial"/>
                <a:cs typeface="Arial"/>
              </a:rPr>
              <a:t>of</a:t>
            </a:r>
            <a:r>
              <a:rPr sz="1800" dirty="0">
                <a:latin typeface="Arial"/>
                <a:cs typeface="Arial"/>
              </a:rPr>
              <a:t> </a:t>
            </a:r>
            <a:r>
              <a:rPr sz="1800" spc="-75" dirty="0">
                <a:latin typeface="Arial"/>
                <a:cs typeface="Arial"/>
              </a:rPr>
              <a:t>serial</a:t>
            </a:r>
            <a:r>
              <a:rPr sz="1800" spc="-70" dirty="0">
                <a:latin typeface="Arial"/>
                <a:cs typeface="Arial"/>
              </a:rPr>
              <a:t> </a:t>
            </a:r>
            <a:r>
              <a:rPr sz="1800" spc="-100" dirty="0">
                <a:latin typeface="Arial"/>
                <a:cs typeface="Arial"/>
              </a:rPr>
              <a:t>protocols</a:t>
            </a:r>
            <a:r>
              <a:rPr sz="1800" spc="-95" dirty="0">
                <a:latin typeface="Arial"/>
                <a:cs typeface="Arial"/>
              </a:rPr>
              <a:t> </a:t>
            </a:r>
            <a:r>
              <a:rPr sz="1800" spc="-90" dirty="0">
                <a:latin typeface="Arial"/>
                <a:cs typeface="Arial"/>
              </a:rPr>
              <a:t>over</a:t>
            </a:r>
            <a:r>
              <a:rPr sz="1800" spc="-85" dirty="0">
                <a:latin typeface="Arial"/>
                <a:cs typeface="Arial"/>
              </a:rPr>
              <a:t> </a:t>
            </a:r>
            <a:r>
              <a:rPr sz="1800" spc="-204" dirty="0">
                <a:latin typeface="Arial"/>
                <a:cs typeface="Arial"/>
              </a:rPr>
              <a:t>IP</a:t>
            </a:r>
            <a:r>
              <a:rPr sz="1800" spc="-200" dirty="0">
                <a:latin typeface="Arial"/>
                <a:cs typeface="Arial"/>
              </a:rPr>
              <a:t> </a:t>
            </a:r>
            <a:r>
              <a:rPr sz="1800" spc="-95" dirty="0">
                <a:latin typeface="Arial"/>
                <a:cs typeface="Arial"/>
              </a:rPr>
              <a:t>leverages</a:t>
            </a:r>
            <a:r>
              <a:rPr sz="1800" spc="310" dirty="0">
                <a:latin typeface="Arial"/>
                <a:cs typeface="Arial"/>
              </a:rPr>
              <a:t> </a:t>
            </a:r>
            <a:r>
              <a:rPr sz="1800" spc="-190" dirty="0">
                <a:latin typeface="Arial"/>
                <a:cs typeface="Arial"/>
              </a:rPr>
              <a:t>mechanisms</a:t>
            </a:r>
            <a:r>
              <a:rPr sz="1800" spc="125" dirty="0">
                <a:latin typeface="Arial"/>
                <a:cs typeface="Arial"/>
              </a:rPr>
              <a:t> </a:t>
            </a:r>
            <a:r>
              <a:rPr sz="1800" spc="-215" dirty="0">
                <a:latin typeface="Arial"/>
                <a:cs typeface="Arial"/>
              </a:rPr>
              <a:t>such</a:t>
            </a:r>
            <a:r>
              <a:rPr sz="1800" spc="75" dirty="0">
                <a:latin typeface="Arial"/>
                <a:cs typeface="Arial"/>
              </a:rPr>
              <a:t> </a:t>
            </a:r>
            <a:r>
              <a:rPr sz="1800" spc="-155" dirty="0">
                <a:latin typeface="Arial"/>
                <a:cs typeface="Arial"/>
              </a:rPr>
              <a:t>as</a:t>
            </a:r>
            <a:r>
              <a:rPr sz="1800" spc="190" dirty="0">
                <a:latin typeface="Arial"/>
                <a:cs typeface="Arial"/>
              </a:rPr>
              <a:t> </a:t>
            </a:r>
            <a:r>
              <a:rPr sz="1800" spc="-45" dirty="0">
                <a:latin typeface="Arial"/>
                <a:cs typeface="Arial"/>
              </a:rPr>
              <a:t>raw </a:t>
            </a:r>
            <a:r>
              <a:rPr sz="1800" spc="-40" dirty="0">
                <a:latin typeface="Arial"/>
                <a:cs typeface="Arial"/>
              </a:rPr>
              <a:t> </a:t>
            </a:r>
            <a:r>
              <a:rPr sz="1800" spc="-140" dirty="0">
                <a:latin typeface="Arial"/>
                <a:cs typeface="Arial"/>
              </a:rPr>
              <a:t>socket </a:t>
            </a:r>
            <a:r>
              <a:rPr sz="1800" spc="-290" dirty="0">
                <a:latin typeface="Arial"/>
                <a:cs typeface="Arial"/>
              </a:rPr>
              <a:t>TCP</a:t>
            </a:r>
            <a:r>
              <a:rPr sz="1800" spc="-285" dirty="0">
                <a:latin typeface="Arial"/>
                <a:cs typeface="Arial"/>
              </a:rPr>
              <a:t> </a:t>
            </a:r>
            <a:r>
              <a:rPr sz="1800" spc="-55" dirty="0">
                <a:latin typeface="Arial"/>
                <a:cs typeface="Arial"/>
              </a:rPr>
              <a:t>or </a:t>
            </a:r>
            <a:r>
              <a:rPr sz="1800" spc="-270" dirty="0">
                <a:latin typeface="Arial"/>
                <a:cs typeface="Arial"/>
              </a:rPr>
              <a:t>UDP.</a:t>
            </a:r>
            <a:r>
              <a:rPr sz="1800" spc="-265" dirty="0">
                <a:latin typeface="Arial"/>
                <a:cs typeface="Arial"/>
              </a:rPr>
              <a:t> </a:t>
            </a:r>
            <a:r>
              <a:rPr sz="1800" spc="-50" dirty="0">
                <a:latin typeface="Arial"/>
                <a:cs typeface="Arial"/>
              </a:rPr>
              <a:t>While </a:t>
            </a:r>
            <a:r>
              <a:rPr sz="1800" spc="-45" dirty="0">
                <a:latin typeface="Arial"/>
                <a:cs typeface="Arial"/>
              </a:rPr>
              <a:t>raw </a:t>
            </a:r>
            <a:r>
              <a:rPr sz="1800" spc="-140" dirty="0">
                <a:latin typeface="Arial"/>
                <a:cs typeface="Arial"/>
              </a:rPr>
              <a:t>socket </a:t>
            </a:r>
            <a:r>
              <a:rPr sz="1800" spc="-204" dirty="0">
                <a:latin typeface="Arial"/>
                <a:cs typeface="Arial"/>
              </a:rPr>
              <a:t>sessions</a:t>
            </a:r>
            <a:r>
              <a:rPr sz="1800" spc="-200" dirty="0">
                <a:latin typeface="Arial"/>
                <a:cs typeface="Arial"/>
              </a:rPr>
              <a:t> </a:t>
            </a:r>
            <a:r>
              <a:rPr sz="1800" spc="-150" dirty="0">
                <a:latin typeface="Arial"/>
                <a:cs typeface="Arial"/>
              </a:rPr>
              <a:t>can </a:t>
            </a:r>
            <a:r>
              <a:rPr sz="1800" spc="-135" dirty="0">
                <a:latin typeface="Arial"/>
                <a:cs typeface="Arial"/>
              </a:rPr>
              <a:t>run </a:t>
            </a:r>
            <a:r>
              <a:rPr sz="1800" spc="-90" dirty="0">
                <a:latin typeface="Arial"/>
                <a:cs typeface="Arial"/>
              </a:rPr>
              <a:t>over </a:t>
            </a:r>
            <a:r>
              <a:rPr sz="1800" spc="-85" dirty="0">
                <a:latin typeface="Arial"/>
                <a:cs typeface="Arial"/>
              </a:rPr>
              <a:t>both </a:t>
            </a:r>
            <a:r>
              <a:rPr sz="1800" spc="-135" dirty="0">
                <a:latin typeface="Arial"/>
                <a:cs typeface="Arial"/>
              </a:rPr>
              <a:t>IPv4 </a:t>
            </a:r>
            <a:r>
              <a:rPr sz="1800" spc="-80" dirty="0">
                <a:latin typeface="Arial"/>
                <a:cs typeface="Arial"/>
              </a:rPr>
              <a:t>and </a:t>
            </a:r>
            <a:r>
              <a:rPr sz="1800" spc="-135" dirty="0">
                <a:latin typeface="Arial"/>
                <a:cs typeface="Arial"/>
              </a:rPr>
              <a:t>IPv6, </a:t>
            </a:r>
            <a:r>
              <a:rPr sz="1800" spc="-130" dirty="0">
                <a:latin typeface="Arial"/>
                <a:cs typeface="Arial"/>
              </a:rPr>
              <a:t> </a:t>
            </a:r>
            <a:r>
              <a:rPr sz="1800" spc="-110" dirty="0">
                <a:latin typeface="Arial"/>
                <a:cs typeface="Arial"/>
              </a:rPr>
              <a:t>current</a:t>
            </a:r>
            <a:r>
              <a:rPr sz="1800" spc="-15" dirty="0">
                <a:latin typeface="Arial"/>
                <a:cs typeface="Arial"/>
              </a:rPr>
              <a:t> </a:t>
            </a:r>
            <a:r>
              <a:rPr sz="1800" spc="-114" dirty="0">
                <a:latin typeface="Arial"/>
                <a:cs typeface="Arial"/>
              </a:rPr>
              <a:t>implementations</a:t>
            </a:r>
            <a:r>
              <a:rPr sz="1800" spc="-10" dirty="0">
                <a:latin typeface="Arial"/>
                <a:cs typeface="Arial"/>
              </a:rPr>
              <a:t> </a:t>
            </a:r>
            <a:r>
              <a:rPr sz="1800" spc="-40" dirty="0">
                <a:latin typeface="Arial"/>
                <a:cs typeface="Arial"/>
              </a:rPr>
              <a:t>are</a:t>
            </a:r>
            <a:r>
              <a:rPr sz="1800" spc="-10" dirty="0">
                <a:latin typeface="Arial"/>
                <a:cs typeface="Arial"/>
              </a:rPr>
              <a:t> </a:t>
            </a:r>
            <a:r>
              <a:rPr sz="1800" spc="-120" dirty="0">
                <a:latin typeface="Arial"/>
                <a:cs typeface="Arial"/>
              </a:rPr>
              <a:t>mostly</a:t>
            </a:r>
            <a:r>
              <a:rPr sz="1800" spc="-10" dirty="0">
                <a:latin typeface="Arial"/>
                <a:cs typeface="Arial"/>
              </a:rPr>
              <a:t> </a:t>
            </a:r>
            <a:r>
              <a:rPr sz="1800" spc="-35" dirty="0">
                <a:latin typeface="Arial"/>
                <a:cs typeface="Arial"/>
              </a:rPr>
              <a:t>available</a:t>
            </a:r>
            <a:r>
              <a:rPr sz="1800" spc="-20" dirty="0">
                <a:latin typeface="Arial"/>
                <a:cs typeface="Arial"/>
              </a:rPr>
              <a:t> </a:t>
            </a:r>
            <a:r>
              <a:rPr sz="1800" spc="-15" dirty="0">
                <a:latin typeface="Arial"/>
                <a:cs typeface="Arial"/>
              </a:rPr>
              <a:t>for</a:t>
            </a:r>
            <a:r>
              <a:rPr sz="1800" spc="-10" dirty="0">
                <a:latin typeface="Arial"/>
                <a:cs typeface="Arial"/>
              </a:rPr>
              <a:t> </a:t>
            </a:r>
            <a:r>
              <a:rPr sz="1800" spc="-135" dirty="0">
                <a:latin typeface="Arial"/>
                <a:cs typeface="Arial"/>
              </a:rPr>
              <a:t>IPv4</a:t>
            </a:r>
            <a:r>
              <a:rPr sz="1800" spc="-10" dirty="0">
                <a:latin typeface="Arial"/>
                <a:cs typeface="Arial"/>
              </a:rPr>
              <a:t> </a:t>
            </a:r>
            <a:r>
              <a:rPr sz="1800" spc="-110" dirty="0">
                <a:latin typeface="Arial"/>
                <a:cs typeface="Arial"/>
              </a:rPr>
              <a:t>only.</a:t>
            </a:r>
            <a:endParaRPr sz="18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32</a:t>
            </a:r>
            <a:endParaRPr sz="1400">
              <a:latin typeface="Arial"/>
              <a:cs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922260" cy="566822"/>
          </a:xfrm>
          <a:prstGeom prst="rect">
            <a:avLst/>
          </a:prstGeom>
        </p:spPr>
        <p:txBody>
          <a:bodyPr vert="horz" wrap="square" lIns="0" tIns="12700" rIns="0" bIns="0" rtlCol="0">
            <a:spAutoFit/>
          </a:bodyPr>
          <a:lstStyle/>
          <a:p>
            <a:pPr marL="12700" marR="5080">
              <a:spcBef>
                <a:spcPts val="100"/>
              </a:spcBef>
            </a:pPr>
            <a:r>
              <a:rPr spc="-240" dirty="0"/>
              <a:t>The Need for Optimization  IP Versions</a:t>
            </a:r>
          </a:p>
        </p:txBody>
      </p:sp>
      <p:sp>
        <p:nvSpPr>
          <p:cNvPr id="3" name="object 3"/>
          <p:cNvSpPr txBox="1">
            <a:spLocks noGrp="1"/>
          </p:cNvSpPr>
          <p:nvPr>
            <p:ph type="body" idx="1"/>
          </p:nvPr>
        </p:nvSpPr>
        <p:spPr>
          <a:xfrm>
            <a:off x="533400" y="1371600"/>
            <a:ext cx="8074025" cy="4510209"/>
          </a:xfrm>
          <a:prstGeom prst="rect">
            <a:avLst/>
          </a:prstGeom>
        </p:spPr>
        <p:txBody>
          <a:bodyPr vert="horz" wrap="square" lIns="0" tIns="49530" rIns="0" bIns="0" rtlCol="0">
            <a:spAutoFit/>
          </a:bodyPr>
          <a:lstStyle/>
          <a:p>
            <a:pPr marL="195580" indent="-182880" algn="just">
              <a:lnSpc>
                <a:spcPct val="100000"/>
              </a:lnSpc>
              <a:spcBef>
                <a:spcPts val="390"/>
              </a:spcBef>
              <a:buClr>
                <a:srgbClr val="93B6D2"/>
              </a:buClr>
              <a:buSzPct val="85416"/>
              <a:buFont typeface="Arial"/>
              <a:buChar char="•"/>
              <a:tabLst>
                <a:tab pos="195580" algn="l"/>
              </a:tabLst>
            </a:pPr>
            <a:r>
              <a:rPr b="1" spc="-140" dirty="0">
                <a:latin typeface="Arial"/>
                <a:cs typeface="Arial"/>
              </a:rPr>
              <a:t>IP</a:t>
            </a:r>
            <a:r>
              <a:rPr b="1" spc="-165" dirty="0">
                <a:latin typeface="Arial"/>
                <a:cs typeface="Arial"/>
              </a:rPr>
              <a:t>v</a:t>
            </a:r>
            <a:r>
              <a:rPr b="1" spc="-65" dirty="0">
                <a:latin typeface="Arial"/>
                <a:cs typeface="Arial"/>
              </a:rPr>
              <a:t>6</a:t>
            </a:r>
            <a:r>
              <a:rPr b="1" spc="-25" dirty="0">
                <a:latin typeface="Arial"/>
                <a:cs typeface="Arial"/>
              </a:rPr>
              <a:t> </a:t>
            </a:r>
            <a:r>
              <a:rPr b="1" spc="-135" dirty="0">
                <a:latin typeface="Arial"/>
                <a:cs typeface="Arial"/>
              </a:rPr>
              <a:t>Adapt</a:t>
            </a:r>
            <a:r>
              <a:rPr b="1" spc="-75" dirty="0">
                <a:latin typeface="Arial"/>
                <a:cs typeface="Arial"/>
              </a:rPr>
              <a:t>a</a:t>
            </a:r>
            <a:r>
              <a:rPr b="1" spc="-155" dirty="0">
                <a:latin typeface="Arial"/>
                <a:cs typeface="Arial"/>
              </a:rPr>
              <a:t>tion</a:t>
            </a:r>
            <a:r>
              <a:rPr b="1" spc="-45" dirty="0">
                <a:latin typeface="Arial"/>
                <a:cs typeface="Arial"/>
              </a:rPr>
              <a:t> </a:t>
            </a:r>
            <a:r>
              <a:rPr b="1" spc="-204" dirty="0">
                <a:latin typeface="Arial"/>
                <a:cs typeface="Arial"/>
              </a:rPr>
              <a:t>Laye</a:t>
            </a:r>
            <a:r>
              <a:rPr b="1" spc="-110" dirty="0">
                <a:latin typeface="Arial"/>
                <a:cs typeface="Arial"/>
              </a:rPr>
              <a:t>r</a:t>
            </a:r>
            <a:r>
              <a:rPr b="1" spc="-180" dirty="0">
                <a:latin typeface="Arial"/>
                <a:cs typeface="Arial"/>
              </a:rPr>
              <a:t>:</a:t>
            </a:r>
          </a:p>
          <a:p>
            <a:pPr marL="194945" marR="7620" indent="-182880" algn="just">
              <a:lnSpc>
                <a:spcPts val="2590"/>
              </a:lnSpc>
              <a:spcBef>
                <a:spcPts val="620"/>
              </a:spcBef>
              <a:buClr>
                <a:srgbClr val="93B6D2"/>
              </a:buClr>
              <a:buSzPct val="85416"/>
              <a:buChar char="•"/>
              <a:tabLst>
                <a:tab pos="195580" algn="l"/>
              </a:tabLst>
            </a:pPr>
            <a:r>
              <a:rPr spc="-130" dirty="0">
                <a:latin typeface="+mj-lt"/>
              </a:rPr>
              <a:t>IPv6-only adaptation layers for some physical and data link  layers for recently standardized IoT protocols support only IPv6.</a:t>
            </a:r>
          </a:p>
          <a:p>
            <a:pPr marL="194945" marR="5715" indent="-182880" algn="just">
              <a:lnSpc>
                <a:spcPts val="2590"/>
              </a:lnSpc>
              <a:spcBef>
                <a:spcPts val="580"/>
              </a:spcBef>
              <a:buClr>
                <a:srgbClr val="93B6D2"/>
              </a:buClr>
              <a:buSzPct val="85416"/>
              <a:buChar char="•"/>
              <a:tabLst>
                <a:tab pos="195580" algn="l"/>
              </a:tabLst>
            </a:pPr>
            <a:r>
              <a:rPr spc="-130" dirty="0">
                <a:latin typeface="+mj-lt"/>
              </a:rPr>
              <a:t>While the most common physical and data link layers (Ethernet,  Wi-Fi, and so on) stipulate adaptation layers for both versions,  newer technologies</a:t>
            </a:r>
            <a:r>
              <a:rPr spc="-150" dirty="0"/>
              <a:t>,</a:t>
            </a:r>
          </a:p>
          <a:p>
            <a:pPr marL="469900" marR="5080" lvl="1" indent="-183515" algn="just">
              <a:lnSpc>
                <a:spcPts val="2160"/>
              </a:lnSpc>
              <a:spcBef>
                <a:spcPts val="495"/>
              </a:spcBef>
              <a:buClr>
                <a:srgbClr val="93B6D2"/>
              </a:buClr>
              <a:buSzPct val="85000"/>
              <a:buChar char="•"/>
              <a:tabLst>
                <a:tab pos="470534" algn="l"/>
              </a:tabLst>
            </a:pPr>
            <a:r>
              <a:rPr sz="2000" spc="-40" dirty="0">
                <a:latin typeface="+mj-lt"/>
                <a:cs typeface="Arial"/>
              </a:rPr>
              <a:t>such as IEEE 802.15.4 (Wireless Personal Area Network), IEEE 1901.2, and  ITU G.9903 (Narrowband Power Line Communications) only have an IPv6  adaptation layer specified.</a:t>
            </a:r>
          </a:p>
          <a:p>
            <a:pPr marL="194945" marR="5080" indent="-182880" algn="just">
              <a:lnSpc>
                <a:spcPts val="2590"/>
              </a:lnSpc>
              <a:spcBef>
                <a:spcPts val="525"/>
              </a:spcBef>
              <a:buClr>
                <a:srgbClr val="93B6D2"/>
              </a:buClr>
              <a:buSzPct val="85416"/>
              <a:buChar char="•"/>
              <a:tabLst>
                <a:tab pos="195580" algn="l"/>
              </a:tabLst>
            </a:pPr>
            <a:r>
              <a:rPr spc="-130" dirty="0">
                <a:latin typeface="+mj-lt"/>
              </a:rPr>
              <a:t>This means that any device implementing a technology that  requires an IPv6 adaptation layer must communicate over an  IPv6-only subnetwork.</a:t>
            </a:r>
          </a:p>
          <a:p>
            <a:pPr marL="469900" marR="5080" lvl="1" indent="-183515" algn="just">
              <a:lnSpc>
                <a:spcPts val="2160"/>
              </a:lnSpc>
              <a:spcBef>
                <a:spcPts val="495"/>
              </a:spcBef>
              <a:buClr>
                <a:srgbClr val="93B6D2"/>
              </a:buClr>
              <a:buSzPct val="85000"/>
              <a:buChar char="•"/>
              <a:tabLst>
                <a:tab pos="470534" algn="l"/>
              </a:tabLst>
            </a:pPr>
            <a:r>
              <a:rPr sz="2000" spc="-40" dirty="0">
                <a:latin typeface="+mj-lt"/>
                <a:cs typeface="Arial"/>
              </a:rPr>
              <a:t>This is reinforced by the IETF routing protocol for LLNs, RPL, which is IPv6  only.</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33</a:t>
            </a:r>
            <a:endParaRPr sz="1400">
              <a:latin typeface="Arial"/>
              <a:cs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4163060" cy="566181"/>
          </a:xfrm>
          <a:prstGeom prst="rect">
            <a:avLst/>
          </a:prstGeom>
        </p:spPr>
        <p:txBody>
          <a:bodyPr vert="horz" wrap="square" lIns="0" tIns="12065" rIns="0" bIns="0" rtlCol="0">
            <a:spAutoFit/>
          </a:bodyPr>
          <a:lstStyle/>
          <a:p>
            <a:pPr marL="12700" marR="5080">
              <a:lnSpc>
                <a:spcPct val="100000"/>
              </a:lnSpc>
              <a:spcBef>
                <a:spcPts val="100"/>
              </a:spcBef>
            </a:pPr>
            <a:r>
              <a:rPr spc="-240" dirty="0">
                <a:latin typeface="+mj-lt"/>
              </a:rPr>
              <a:t>Optimizing IP for IoT</a:t>
            </a:r>
          </a:p>
        </p:txBody>
      </p:sp>
      <p:sp>
        <p:nvSpPr>
          <p:cNvPr id="3" name="object 3"/>
          <p:cNvSpPr txBox="1"/>
          <p:nvPr/>
        </p:nvSpPr>
        <p:spPr>
          <a:xfrm>
            <a:off x="535940" y="1616709"/>
            <a:ext cx="8074025" cy="1489075"/>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3B6D2"/>
              </a:buClr>
              <a:buSzPct val="85416"/>
              <a:buChar char="•"/>
              <a:tabLst>
                <a:tab pos="195580" algn="l"/>
              </a:tabLst>
            </a:pPr>
            <a:r>
              <a:rPr sz="2400" spc="-60" dirty="0">
                <a:latin typeface="Arial"/>
                <a:cs typeface="Arial"/>
              </a:rPr>
              <a:t>While </a:t>
            </a:r>
            <a:r>
              <a:rPr sz="2400" spc="-145" dirty="0">
                <a:latin typeface="Arial"/>
                <a:cs typeface="Arial"/>
              </a:rPr>
              <a:t>the</a:t>
            </a:r>
            <a:r>
              <a:rPr sz="2400" spc="-140" dirty="0">
                <a:latin typeface="Arial"/>
                <a:cs typeface="Arial"/>
              </a:rPr>
              <a:t> </a:t>
            </a:r>
            <a:r>
              <a:rPr sz="2400" spc="-125" dirty="0">
                <a:latin typeface="Arial"/>
                <a:cs typeface="Arial"/>
              </a:rPr>
              <a:t>Internet</a:t>
            </a:r>
            <a:r>
              <a:rPr sz="2400" spc="-120" dirty="0">
                <a:latin typeface="Arial"/>
                <a:cs typeface="Arial"/>
              </a:rPr>
              <a:t> </a:t>
            </a:r>
            <a:r>
              <a:rPr sz="2400" spc="-150" dirty="0">
                <a:latin typeface="Arial"/>
                <a:cs typeface="Arial"/>
              </a:rPr>
              <a:t>Protocol</a:t>
            </a:r>
            <a:r>
              <a:rPr sz="2400" spc="-145" dirty="0">
                <a:latin typeface="Arial"/>
                <a:cs typeface="Arial"/>
              </a:rPr>
              <a:t> </a:t>
            </a:r>
            <a:r>
              <a:rPr sz="2400" spc="-204" dirty="0">
                <a:latin typeface="Arial"/>
                <a:cs typeface="Arial"/>
              </a:rPr>
              <a:t>is</a:t>
            </a:r>
            <a:r>
              <a:rPr sz="2400" spc="-200" dirty="0">
                <a:latin typeface="Arial"/>
                <a:cs typeface="Arial"/>
              </a:rPr>
              <a:t> </a:t>
            </a:r>
            <a:r>
              <a:rPr sz="2400" spc="-145" dirty="0">
                <a:latin typeface="Arial"/>
                <a:cs typeface="Arial"/>
              </a:rPr>
              <a:t>key</a:t>
            </a:r>
            <a:r>
              <a:rPr sz="2400" spc="-140" dirty="0">
                <a:latin typeface="Arial"/>
                <a:cs typeface="Arial"/>
              </a:rPr>
              <a:t> </a:t>
            </a:r>
            <a:r>
              <a:rPr sz="2400" spc="-20" dirty="0">
                <a:latin typeface="Arial"/>
                <a:cs typeface="Arial"/>
              </a:rPr>
              <a:t>for </a:t>
            </a:r>
            <a:r>
              <a:rPr sz="2400" spc="-15" dirty="0">
                <a:latin typeface="Arial"/>
                <a:cs typeface="Arial"/>
              </a:rPr>
              <a:t>a </a:t>
            </a:r>
            <a:r>
              <a:rPr sz="2400" spc="-235" dirty="0">
                <a:latin typeface="Arial"/>
                <a:cs typeface="Arial"/>
              </a:rPr>
              <a:t>successful</a:t>
            </a:r>
            <a:r>
              <a:rPr sz="2400" spc="-229" dirty="0">
                <a:latin typeface="Arial"/>
                <a:cs typeface="Arial"/>
              </a:rPr>
              <a:t> </a:t>
            </a:r>
            <a:r>
              <a:rPr sz="2400" spc="-125" dirty="0">
                <a:latin typeface="Arial"/>
                <a:cs typeface="Arial"/>
              </a:rPr>
              <a:t>Internet</a:t>
            </a:r>
            <a:r>
              <a:rPr sz="2400" spc="415" dirty="0">
                <a:latin typeface="Arial"/>
                <a:cs typeface="Arial"/>
              </a:rPr>
              <a:t> </a:t>
            </a:r>
            <a:r>
              <a:rPr sz="2400" spc="-5" dirty="0">
                <a:latin typeface="Arial"/>
                <a:cs typeface="Arial"/>
              </a:rPr>
              <a:t>of </a:t>
            </a:r>
            <a:r>
              <a:rPr sz="2400" dirty="0">
                <a:latin typeface="Arial"/>
                <a:cs typeface="Arial"/>
              </a:rPr>
              <a:t> </a:t>
            </a:r>
            <a:r>
              <a:rPr sz="2400" spc="-229" dirty="0">
                <a:latin typeface="Arial"/>
                <a:cs typeface="Arial"/>
              </a:rPr>
              <a:t>Things,</a:t>
            </a:r>
            <a:r>
              <a:rPr sz="2400" spc="-225" dirty="0">
                <a:latin typeface="Arial"/>
                <a:cs typeface="Arial"/>
              </a:rPr>
              <a:t> </a:t>
            </a:r>
            <a:r>
              <a:rPr sz="2400" spc="-145" dirty="0">
                <a:latin typeface="Arial"/>
                <a:cs typeface="Arial"/>
              </a:rPr>
              <a:t>constrained</a:t>
            </a:r>
            <a:r>
              <a:rPr sz="2400" spc="-140" dirty="0">
                <a:latin typeface="Arial"/>
                <a:cs typeface="Arial"/>
              </a:rPr>
              <a:t> </a:t>
            </a:r>
            <a:r>
              <a:rPr sz="2400" spc="-195" dirty="0">
                <a:latin typeface="Arial"/>
                <a:cs typeface="Arial"/>
              </a:rPr>
              <a:t>nodes</a:t>
            </a:r>
            <a:r>
              <a:rPr sz="2400" spc="-190" dirty="0">
                <a:latin typeface="Arial"/>
                <a:cs typeface="Arial"/>
              </a:rPr>
              <a:t> </a:t>
            </a:r>
            <a:r>
              <a:rPr sz="2400" spc="-105" dirty="0">
                <a:latin typeface="Arial"/>
                <a:cs typeface="Arial"/>
              </a:rPr>
              <a:t>and</a:t>
            </a:r>
            <a:r>
              <a:rPr sz="2400" spc="-100" dirty="0">
                <a:latin typeface="Arial"/>
                <a:cs typeface="Arial"/>
              </a:rPr>
              <a:t> </a:t>
            </a:r>
            <a:r>
              <a:rPr sz="2400" spc="-145" dirty="0">
                <a:latin typeface="Arial"/>
                <a:cs typeface="Arial"/>
              </a:rPr>
              <a:t>constrained</a:t>
            </a:r>
            <a:r>
              <a:rPr sz="2400" spc="-140" dirty="0">
                <a:latin typeface="Arial"/>
                <a:cs typeface="Arial"/>
              </a:rPr>
              <a:t> </a:t>
            </a:r>
            <a:r>
              <a:rPr sz="2400" spc="-160" dirty="0">
                <a:latin typeface="Arial"/>
                <a:cs typeface="Arial"/>
              </a:rPr>
              <a:t>networks</a:t>
            </a:r>
            <a:r>
              <a:rPr sz="2400" spc="-155" dirty="0">
                <a:latin typeface="Arial"/>
                <a:cs typeface="Arial"/>
              </a:rPr>
              <a:t> </a:t>
            </a:r>
            <a:r>
              <a:rPr sz="2400" spc="-130" dirty="0">
                <a:latin typeface="Arial"/>
                <a:cs typeface="Arial"/>
              </a:rPr>
              <a:t>mandate </a:t>
            </a:r>
            <a:r>
              <a:rPr sz="2400" spc="-125" dirty="0">
                <a:latin typeface="Arial"/>
                <a:cs typeface="Arial"/>
              </a:rPr>
              <a:t> </a:t>
            </a:r>
            <a:r>
              <a:rPr sz="2400" spc="-105" dirty="0">
                <a:latin typeface="Arial"/>
                <a:cs typeface="Arial"/>
              </a:rPr>
              <a:t>optimization </a:t>
            </a:r>
            <a:r>
              <a:rPr sz="2400" spc="-20" dirty="0">
                <a:latin typeface="Arial"/>
                <a:cs typeface="Arial"/>
              </a:rPr>
              <a:t>at </a:t>
            </a:r>
            <a:r>
              <a:rPr sz="2400" spc="-150" dirty="0">
                <a:latin typeface="Arial"/>
                <a:cs typeface="Arial"/>
              </a:rPr>
              <a:t>various </a:t>
            </a:r>
            <a:r>
              <a:rPr sz="2400" spc="-114" dirty="0">
                <a:latin typeface="Arial"/>
                <a:cs typeface="Arial"/>
              </a:rPr>
              <a:t>layers </a:t>
            </a:r>
            <a:r>
              <a:rPr sz="2400" spc="-105" dirty="0">
                <a:latin typeface="Arial"/>
                <a:cs typeface="Arial"/>
              </a:rPr>
              <a:t>and </a:t>
            </a:r>
            <a:r>
              <a:rPr sz="2400" spc="-210" dirty="0">
                <a:latin typeface="Arial"/>
                <a:cs typeface="Arial"/>
              </a:rPr>
              <a:t>on </a:t>
            </a:r>
            <a:r>
              <a:rPr sz="2400" spc="-105" dirty="0">
                <a:latin typeface="Arial"/>
                <a:cs typeface="Arial"/>
              </a:rPr>
              <a:t>multiple </a:t>
            </a:r>
            <a:r>
              <a:rPr sz="2400" spc="-135" dirty="0">
                <a:latin typeface="Arial"/>
                <a:cs typeface="Arial"/>
              </a:rPr>
              <a:t>protocols </a:t>
            </a:r>
            <a:r>
              <a:rPr sz="2400" spc="-5" dirty="0">
                <a:latin typeface="Arial"/>
                <a:cs typeface="Arial"/>
              </a:rPr>
              <a:t>of </a:t>
            </a:r>
            <a:r>
              <a:rPr sz="2400" spc="-150" dirty="0">
                <a:latin typeface="Arial"/>
                <a:cs typeface="Arial"/>
              </a:rPr>
              <a:t>the </a:t>
            </a:r>
            <a:r>
              <a:rPr sz="2400" spc="-275" dirty="0">
                <a:latin typeface="Arial"/>
                <a:cs typeface="Arial"/>
              </a:rPr>
              <a:t>IP </a:t>
            </a:r>
            <a:r>
              <a:rPr sz="2400" spc="-270" dirty="0">
                <a:latin typeface="Arial"/>
                <a:cs typeface="Arial"/>
              </a:rPr>
              <a:t> </a:t>
            </a:r>
            <a:r>
              <a:rPr sz="2400" spc="-114" dirty="0">
                <a:latin typeface="Arial"/>
                <a:cs typeface="Arial"/>
              </a:rPr>
              <a:t>architecture</a:t>
            </a:r>
            <a:endParaRPr sz="2400">
              <a:latin typeface="Arial"/>
              <a:cs typeface="Arial"/>
            </a:endParaRPr>
          </a:p>
        </p:txBody>
      </p:sp>
      <p:pic>
        <p:nvPicPr>
          <p:cNvPr id="4" name="object 4"/>
          <p:cNvPicPr/>
          <p:nvPr/>
        </p:nvPicPr>
        <p:blipFill>
          <a:blip r:embed="rId2" cstate="print"/>
          <a:stretch>
            <a:fillRect/>
          </a:stretch>
        </p:blipFill>
        <p:spPr>
          <a:xfrm>
            <a:off x="1092708" y="3168395"/>
            <a:ext cx="6919269" cy="3451859"/>
          </a:xfrm>
          <a:prstGeom prst="rect">
            <a:avLst/>
          </a:prstGeom>
        </p:spPr>
      </p:pic>
      <p:sp>
        <p:nvSpPr>
          <p:cNvPr id="5" name="object 5"/>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34</a:t>
            </a:r>
            <a:endParaRPr sz="1400">
              <a:latin typeface="Arial"/>
              <a:cs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81000"/>
            <a:ext cx="4163060" cy="566181"/>
          </a:xfrm>
          <a:prstGeom prst="rect">
            <a:avLst/>
          </a:prstGeom>
        </p:spPr>
        <p:txBody>
          <a:bodyPr vert="horz" wrap="square" lIns="0" tIns="12065" rIns="0" bIns="0" rtlCol="0">
            <a:spAutoFit/>
          </a:bodyPr>
          <a:lstStyle/>
          <a:p>
            <a:pPr marL="12700" marR="5080">
              <a:spcBef>
                <a:spcPts val="100"/>
              </a:spcBef>
            </a:pPr>
            <a:r>
              <a:rPr spc="-240" dirty="0"/>
              <a:t>Optimizing IP for IoT</a:t>
            </a:r>
          </a:p>
        </p:txBody>
      </p:sp>
      <p:sp>
        <p:nvSpPr>
          <p:cNvPr id="3" name="object 3"/>
          <p:cNvSpPr txBox="1"/>
          <p:nvPr/>
        </p:nvSpPr>
        <p:spPr>
          <a:xfrm>
            <a:off x="688340" y="1051923"/>
            <a:ext cx="8455660" cy="5806077"/>
          </a:xfrm>
          <a:prstGeom prst="rect">
            <a:avLst/>
          </a:prstGeom>
        </p:spPr>
        <p:txBody>
          <a:bodyPr vert="horz" wrap="square" lIns="0" tIns="47625" rIns="0" bIns="0" rtlCol="0">
            <a:spAutoFit/>
          </a:bodyPr>
          <a:lstStyle/>
          <a:p>
            <a:pPr marL="195580" indent="-182880">
              <a:lnSpc>
                <a:spcPct val="100000"/>
              </a:lnSpc>
              <a:spcBef>
                <a:spcPts val="375"/>
              </a:spcBef>
              <a:buClr>
                <a:srgbClr val="93B6D2"/>
              </a:buClr>
              <a:buSzPct val="84090"/>
              <a:buChar char="•"/>
              <a:tabLst>
                <a:tab pos="195580" algn="l"/>
              </a:tabLst>
            </a:pPr>
            <a:r>
              <a:rPr sz="2400" b="1" spc="-130" dirty="0">
                <a:latin typeface="+mj-lt"/>
                <a:cs typeface="Arial"/>
              </a:rPr>
              <a:t>The following optimizations technique of IP already available</a:t>
            </a:r>
            <a:r>
              <a:rPr sz="2200" spc="-55" dirty="0">
                <a:latin typeface="Arial"/>
                <a:cs typeface="Arial"/>
              </a:rPr>
              <a:t>:</a:t>
            </a:r>
            <a:endParaRPr sz="2200" dirty="0">
              <a:latin typeface="Arial"/>
              <a:cs typeface="Arial"/>
            </a:endParaRPr>
          </a:p>
          <a:p>
            <a:pPr marL="469900" lvl="1" indent="-184150">
              <a:lnSpc>
                <a:spcPct val="100000"/>
              </a:lnSpc>
              <a:spcBef>
                <a:spcPts val="240"/>
              </a:spcBef>
              <a:buClr>
                <a:srgbClr val="93B6D2"/>
              </a:buClr>
              <a:buSzPct val="84210"/>
              <a:buChar char="•"/>
              <a:tabLst>
                <a:tab pos="470534" algn="l"/>
              </a:tabLst>
            </a:pPr>
            <a:r>
              <a:rPr sz="2400" spc="-130" dirty="0">
                <a:latin typeface="+mj-lt"/>
                <a:cs typeface="Arial"/>
              </a:rPr>
              <a:t>From 6LoWPAN to 6Lo</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Header Compression</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Fragmentation</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Mesh Addressing</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Mesh-Under Versus Mesh-Over Routing</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6Lo Working Group</a:t>
            </a:r>
          </a:p>
          <a:p>
            <a:pPr marL="469900" lvl="1" indent="-184150">
              <a:spcBef>
                <a:spcPts val="240"/>
              </a:spcBef>
              <a:buClr>
                <a:srgbClr val="93B6D2"/>
              </a:buClr>
              <a:buSzPct val="84210"/>
              <a:buChar char="•"/>
              <a:tabLst>
                <a:tab pos="470534" algn="l"/>
              </a:tabLst>
            </a:pPr>
            <a:r>
              <a:rPr sz="2400" spc="-130" dirty="0">
                <a:latin typeface="+mj-lt"/>
                <a:cs typeface="Arial"/>
              </a:rPr>
              <a:t>6TiSCH</a:t>
            </a:r>
          </a:p>
          <a:p>
            <a:pPr marL="469900" lvl="1" indent="-184150">
              <a:lnSpc>
                <a:spcPct val="100000"/>
              </a:lnSpc>
              <a:spcBef>
                <a:spcPts val="240"/>
              </a:spcBef>
              <a:buClr>
                <a:srgbClr val="93B6D2"/>
              </a:buClr>
              <a:buSzPct val="84210"/>
              <a:buChar char="•"/>
              <a:tabLst>
                <a:tab pos="470534" algn="l"/>
              </a:tabLst>
            </a:pPr>
            <a:r>
              <a:rPr sz="2400" spc="-130" dirty="0">
                <a:latin typeface="+mj-lt"/>
                <a:cs typeface="Arial"/>
              </a:rPr>
              <a:t>RPL</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Objective Function (OF)</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Rank</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RPL Headers</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Metrics</a:t>
            </a:r>
          </a:p>
          <a:p>
            <a:pPr marL="469900" lvl="1" indent="-184150">
              <a:spcBef>
                <a:spcPts val="240"/>
              </a:spcBef>
              <a:buClr>
                <a:srgbClr val="93B6D2"/>
              </a:buClr>
              <a:buSzPct val="84210"/>
              <a:buChar char="•"/>
              <a:tabLst>
                <a:tab pos="470534" algn="l"/>
              </a:tabLst>
            </a:pPr>
            <a:r>
              <a:rPr sz="2400" spc="-130" dirty="0">
                <a:latin typeface="+mj-lt"/>
                <a:cs typeface="Arial"/>
              </a:rPr>
              <a:t>Authentication and Encryption on Constrained Nodes</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ACE</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DICE</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35</a:t>
            </a:r>
            <a:endParaRPr sz="1400">
              <a:latin typeface="Arial"/>
              <a:cs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41705"/>
            <a:ext cx="8153400" cy="566822"/>
          </a:xfrm>
          <a:prstGeom prst="rect">
            <a:avLst/>
          </a:prstGeom>
        </p:spPr>
        <p:txBody>
          <a:bodyPr vert="horz" wrap="square" lIns="0" tIns="12700" rIns="0" bIns="0" rtlCol="0">
            <a:spAutoFit/>
          </a:bodyPr>
          <a:lstStyle/>
          <a:p>
            <a:pPr marL="12700" marR="5080">
              <a:lnSpc>
                <a:spcPct val="100000"/>
              </a:lnSpc>
              <a:spcBef>
                <a:spcPts val="100"/>
              </a:spcBef>
            </a:pPr>
            <a:r>
              <a:rPr spc="-240" dirty="0"/>
              <a:t>Optimizing IP for IoT  From 6LoWPAN to 6Lo</a:t>
            </a:r>
          </a:p>
        </p:txBody>
      </p:sp>
      <p:sp>
        <p:nvSpPr>
          <p:cNvPr id="3" name="object 3"/>
          <p:cNvSpPr txBox="1"/>
          <p:nvPr/>
        </p:nvSpPr>
        <p:spPr>
          <a:xfrm>
            <a:off x="535940" y="1616709"/>
            <a:ext cx="8073390" cy="1927860"/>
          </a:xfrm>
          <a:prstGeom prst="rect">
            <a:avLst/>
          </a:prstGeom>
        </p:spPr>
        <p:txBody>
          <a:bodyPr vert="horz" wrap="square" lIns="0" tIns="12700" rIns="0" bIns="0" rtlCol="0">
            <a:spAutoFit/>
          </a:bodyPr>
          <a:lstStyle/>
          <a:p>
            <a:pPr marL="469900" marR="6350" lvl="1" indent="-184150">
              <a:spcBef>
                <a:spcPts val="240"/>
              </a:spcBef>
              <a:buClr>
                <a:srgbClr val="93B6D2"/>
              </a:buClr>
              <a:buSzPct val="84210"/>
              <a:buChar char="•"/>
              <a:tabLst>
                <a:tab pos="470534" algn="l"/>
              </a:tabLst>
            </a:pPr>
            <a:r>
              <a:rPr sz="2400" spc="-130" dirty="0">
                <a:latin typeface="+mj-lt"/>
                <a:cs typeface="Arial"/>
              </a:rPr>
              <a:t>In the IP architecture, the transport of IP packets over any given  Layer 1 (PHY) and Layer 2 (MAC) protocol must be defined.</a:t>
            </a:r>
          </a:p>
          <a:p>
            <a:pPr marL="469900" marR="5080" lvl="1" indent="-184150">
              <a:spcBef>
                <a:spcPts val="240"/>
              </a:spcBef>
              <a:buClr>
                <a:srgbClr val="93B6D2"/>
              </a:buClr>
              <a:buSzPct val="84210"/>
              <a:buChar char="•"/>
              <a:tabLst>
                <a:tab pos="470534" algn="l"/>
              </a:tabLst>
            </a:pPr>
            <a:r>
              <a:rPr sz="2400" spc="-130" dirty="0">
                <a:latin typeface="+mj-lt"/>
                <a:cs typeface="Arial"/>
              </a:rPr>
              <a:t>The initial focus of the 6LoWPAN working group was to optimize  the transmission of IPv6 packets over constrained networks such  as IEEE 802.15.4.</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36</a:t>
            </a:r>
            <a:endParaRPr sz="1400">
              <a:latin typeface="Arial"/>
              <a:cs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846060" cy="566822"/>
          </a:xfrm>
          <a:prstGeom prst="rect">
            <a:avLst/>
          </a:prstGeom>
        </p:spPr>
        <p:txBody>
          <a:bodyPr vert="horz" wrap="square" lIns="0" tIns="12700" rIns="0" bIns="0" rtlCol="0">
            <a:spAutoFit/>
          </a:bodyPr>
          <a:lstStyle/>
          <a:p>
            <a:pPr marL="12700" marR="5080">
              <a:spcBef>
                <a:spcPts val="100"/>
              </a:spcBef>
            </a:pPr>
            <a:r>
              <a:rPr spc="-240" dirty="0"/>
              <a:t>Optimizing IP for IoT  From 6LoWPAN to 6Lo</a:t>
            </a:r>
          </a:p>
        </p:txBody>
      </p:sp>
      <p:pic>
        <p:nvPicPr>
          <p:cNvPr id="3" name="object 3"/>
          <p:cNvPicPr/>
          <p:nvPr/>
        </p:nvPicPr>
        <p:blipFill>
          <a:blip r:embed="rId2" cstate="print"/>
          <a:stretch>
            <a:fillRect/>
          </a:stretch>
        </p:blipFill>
        <p:spPr>
          <a:xfrm>
            <a:off x="457200" y="1993542"/>
            <a:ext cx="8213557" cy="4154273"/>
          </a:xfrm>
          <a:prstGeom prst="rect">
            <a:avLst/>
          </a:prstGeom>
        </p:spPr>
      </p:pic>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37</a:t>
            </a:r>
            <a:endParaRPr sz="1400">
              <a:latin typeface="Arial"/>
              <a:cs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922260" cy="566822"/>
          </a:xfrm>
          <a:prstGeom prst="rect">
            <a:avLst/>
          </a:prstGeom>
        </p:spPr>
        <p:txBody>
          <a:bodyPr vert="horz" wrap="square" lIns="0" tIns="12700" rIns="0" bIns="0" rtlCol="0">
            <a:spAutoFit/>
          </a:bodyPr>
          <a:lstStyle/>
          <a:p>
            <a:pPr marL="12700" marR="5080">
              <a:lnSpc>
                <a:spcPct val="100000"/>
              </a:lnSpc>
              <a:spcBef>
                <a:spcPts val="100"/>
              </a:spcBef>
            </a:pPr>
            <a:r>
              <a:rPr spc="-240" dirty="0">
                <a:latin typeface="+mj-lt"/>
              </a:rPr>
              <a:t>Optimizing IP for IoT  From 6LoWPAN to 6Lo</a:t>
            </a:r>
          </a:p>
        </p:txBody>
      </p:sp>
      <p:sp>
        <p:nvSpPr>
          <p:cNvPr id="3" name="object 3"/>
          <p:cNvSpPr txBox="1"/>
          <p:nvPr/>
        </p:nvSpPr>
        <p:spPr>
          <a:xfrm>
            <a:off x="535940" y="1616709"/>
            <a:ext cx="8072755" cy="2223135"/>
          </a:xfrm>
          <a:prstGeom prst="rect">
            <a:avLst/>
          </a:prstGeom>
        </p:spPr>
        <p:txBody>
          <a:bodyPr vert="horz" wrap="square" lIns="0" tIns="12700" rIns="0" bIns="0" rtlCol="0">
            <a:spAutoFit/>
          </a:bodyPr>
          <a:lstStyle/>
          <a:p>
            <a:pPr marL="469900" marR="5080" lvl="1" indent="-184150">
              <a:lnSpc>
                <a:spcPct val="100000"/>
              </a:lnSpc>
              <a:spcBef>
                <a:spcPts val="240"/>
              </a:spcBef>
              <a:buClr>
                <a:srgbClr val="93B6D2"/>
              </a:buClr>
              <a:buSzPct val="84210"/>
              <a:buChar char="•"/>
              <a:tabLst>
                <a:tab pos="470534" algn="l"/>
              </a:tabLst>
            </a:pPr>
            <a:r>
              <a:rPr sz="2400" spc="-130" dirty="0">
                <a:latin typeface="+mj-lt"/>
                <a:cs typeface="Arial"/>
              </a:rPr>
              <a:t>The 6LoWPAN working group published several RFCs (Request  for Comments by IETF), but RFC defines frame headers for the  capabilities of</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Header compression,</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Fragmentation,</a:t>
            </a:r>
          </a:p>
          <a:p>
            <a:pPr marL="927100" marR="5080" lvl="2" indent="-183515" algn="just">
              <a:lnSpc>
                <a:spcPts val="2160"/>
              </a:lnSpc>
              <a:spcBef>
                <a:spcPts val="495"/>
              </a:spcBef>
              <a:buClr>
                <a:srgbClr val="93B6D2"/>
              </a:buClr>
              <a:buSzPct val="85000"/>
              <a:buChar char="•"/>
              <a:tabLst>
                <a:tab pos="470534" algn="l"/>
              </a:tabLst>
            </a:pPr>
            <a:r>
              <a:rPr sz="2000" spc="-40" dirty="0">
                <a:latin typeface="+mj-lt"/>
                <a:cs typeface="Arial"/>
              </a:rPr>
              <a:t>Mesh addressing.</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38</a:t>
            </a:r>
            <a:endParaRPr sz="1400">
              <a:latin typeface="Arial"/>
              <a:cs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227060" cy="566822"/>
          </a:xfrm>
          <a:prstGeom prst="rect">
            <a:avLst/>
          </a:prstGeom>
        </p:spPr>
        <p:txBody>
          <a:bodyPr vert="horz" wrap="square" lIns="0" tIns="12700" rIns="0" bIns="0" rtlCol="0">
            <a:spAutoFit/>
          </a:bodyPr>
          <a:lstStyle/>
          <a:p>
            <a:pPr marL="12700" marR="5080">
              <a:lnSpc>
                <a:spcPct val="100000"/>
              </a:lnSpc>
              <a:spcBef>
                <a:spcPts val="100"/>
              </a:spcBef>
            </a:pPr>
            <a:r>
              <a:rPr spc="-240" dirty="0"/>
              <a:t>Optimizing IP for IoT  From 6LoWPAN to 6Lo</a:t>
            </a:r>
          </a:p>
        </p:txBody>
      </p:sp>
      <p:pic>
        <p:nvPicPr>
          <p:cNvPr id="3" name="object 3"/>
          <p:cNvPicPr/>
          <p:nvPr/>
        </p:nvPicPr>
        <p:blipFill>
          <a:blip r:embed="rId2" cstate="print"/>
          <a:stretch>
            <a:fillRect/>
          </a:stretch>
        </p:blipFill>
        <p:spPr>
          <a:xfrm>
            <a:off x="457200" y="2686811"/>
            <a:ext cx="8229600" cy="2703576"/>
          </a:xfrm>
          <a:prstGeom prst="rect">
            <a:avLst/>
          </a:prstGeom>
        </p:spPr>
      </p:pic>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39</a:t>
            </a:r>
            <a:endParaRPr sz="14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2400300" cy="635000"/>
          </a:xfrm>
          <a:prstGeom prst="rect">
            <a:avLst/>
          </a:prstGeom>
        </p:spPr>
        <p:txBody>
          <a:bodyPr vert="horz" wrap="square" lIns="0" tIns="12065" rIns="0" bIns="0" rtlCol="0">
            <a:spAutoFit/>
          </a:bodyPr>
          <a:lstStyle/>
          <a:p>
            <a:pPr marL="12700">
              <a:lnSpc>
                <a:spcPct val="100000"/>
              </a:lnSpc>
              <a:spcBef>
                <a:spcPts val="95"/>
              </a:spcBef>
            </a:pPr>
            <a:r>
              <a:rPr sz="4000" spc="-390" dirty="0"/>
              <a:t>Introduction</a:t>
            </a:r>
            <a:endParaRPr sz="4000" dirty="0"/>
          </a:p>
        </p:txBody>
      </p:sp>
      <p:sp>
        <p:nvSpPr>
          <p:cNvPr id="3" name="object 3"/>
          <p:cNvSpPr txBox="1">
            <a:spLocks noGrp="1"/>
          </p:cNvSpPr>
          <p:nvPr>
            <p:ph type="body" idx="1"/>
          </p:nvPr>
        </p:nvSpPr>
        <p:spPr>
          <a:xfrm>
            <a:off x="535940" y="1543177"/>
            <a:ext cx="8074025" cy="3856184"/>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Char char="•"/>
              <a:tabLst>
                <a:tab pos="195580" algn="l"/>
              </a:tabLst>
            </a:pPr>
            <a:r>
              <a:rPr spc="-235" dirty="0">
                <a:latin typeface="+mn-lt"/>
              </a:rPr>
              <a:t>Con</a:t>
            </a:r>
            <a:r>
              <a:rPr spc="-125" dirty="0">
                <a:latin typeface="+mn-lt"/>
              </a:rPr>
              <a:t>cep</a:t>
            </a:r>
            <a:r>
              <a:rPr spc="-75" dirty="0">
                <a:latin typeface="+mn-lt"/>
              </a:rPr>
              <a:t>t</a:t>
            </a:r>
            <a:r>
              <a:rPr spc="-405" dirty="0">
                <a:latin typeface="+mn-lt"/>
              </a:rPr>
              <a:t>s</a:t>
            </a:r>
            <a:r>
              <a:rPr dirty="0">
                <a:latin typeface="+mn-lt"/>
              </a:rPr>
              <a:t> </a:t>
            </a:r>
            <a:r>
              <a:rPr spc="-204" dirty="0">
                <a:latin typeface="+mn-lt"/>
              </a:rPr>
              <a:t>Cov</a:t>
            </a:r>
            <a:r>
              <a:rPr spc="-70" dirty="0">
                <a:latin typeface="+mn-lt"/>
              </a:rPr>
              <a:t>ered</a:t>
            </a:r>
            <a:r>
              <a:rPr spc="-145" dirty="0">
                <a:latin typeface="+mn-lt"/>
              </a:rPr>
              <a:t>:</a:t>
            </a:r>
          </a:p>
          <a:p>
            <a:pPr marL="469900" lvl="1" indent="-184150" algn="just">
              <a:lnSpc>
                <a:spcPct val="100000"/>
              </a:lnSpc>
              <a:spcBef>
                <a:spcPts val="500"/>
              </a:spcBef>
              <a:buClr>
                <a:srgbClr val="93B6D2"/>
              </a:buClr>
              <a:buSzPct val="85000"/>
              <a:buChar char="•"/>
              <a:tabLst>
                <a:tab pos="470534" algn="l"/>
              </a:tabLst>
            </a:pPr>
            <a:r>
              <a:rPr sz="2000" spc="-210" dirty="0">
                <a:cs typeface="Arial"/>
              </a:rPr>
              <a:t>Discussion</a:t>
            </a:r>
            <a:r>
              <a:rPr sz="2000" spc="-35" dirty="0">
                <a:cs typeface="Arial"/>
              </a:rPr>
              <a:t> </a:t>
            </a:r>
            <a:r>
              <a:rPr sz="2000" spc="-170" dirty="0">
                <a:cs typeface="Arial"/>
              </a:rPr>
              <a:t>on</a:t>
            </a:r>
            <a:r>
              <a:rPr sz="2000" spc="-15" dirty="0">
                <a:cs typeface="Arial"/>
              </a:rPr>
              <a:t> </a:t>
            </a:r>
            <a:r>
              <a:rPr sz="2000" spc="-85" dirty="0">
                <a:cs typeface="Arial"/>
              </a:rPr>
              <a:t>Network</a:t>
            </a:r>
            <a:r>
              <a:rPr sz="2000" spc="-10" dirty="0">
                <a:cs typeface="Arial"/>
              </a:rPr>
              <a:t> </a:t>
            </a:r>
            <a:r>
              <a:rPr sz="2000" spc="-40" dirty="0">
                <a:cs typeface="Arial"/>
              </a:rPr>
              <a:t>layer</a:t>
            </a:r>
            <a:r>
              <a:rPr sz="2000" spc="-30" dirty="0">
                <a:cs typeface="Arial"/>
              </a:rPr>
              <a:t> </a:t>
            </a:r>
            <a:r>
              <a:rPr sz="2000" spc="-125" dirty="0">
                <a:cs typeface="Arial"/>
              </a:rPr>
              <a:t>connectivity,</a:t>
            </a:r>
            <a:r>
              <a:rPr sz="2000" spc="-35" dirty="0">
                <a:cs typeface="Arial"/>
              </a:rPr>
              <a:t> </a:t>
            </a:r>
            <a:r>
              <a:rPr sz="2000" spc="-55" dirty="0">
                <a:cs typeface="Arial"/>
              </a:rPr>
              <a:t>or</a:t>
            </a:r>
            <a:r>
              <a:rPr sz="2000" spc="-20" dirty="0">
                <a:cs typeface="Arial"/>
              </a:rPr>
              <a:t> </a:t>
            </a:r>
            <a:r>
              <a:rPr sz="2000" spc="-30" dirty="0">
                <a:cs typeface="Arial"/>
              </a:rPr>
              <a:t>referred </a:t>
            </a:r>
            <a:r>
              <a:rPr sz="2000" b="1" spc="-155" dirty="0">
                <a:cs typeface="Arial"/>
              </a:rPr>
              <a:t>Layer</a:t>
            </a:r>
            <a:r>
              <a:rPr sz="2000" b="1" spc="-30" dirty="0">
                <a:cs typeface="Arial"/>
              </a:rPr>
              <a:t> </a:t>
            </a:r>
            <a:r>
              <a:rPr sz="2000" b="1" spc="-50" dirty="0">
                <a:cs typeface="Arial"/>
              </a:rPr>
              <a:t>3</a:t>
            </a:r>
            <a:endParaRPr sz="2000" dirty="0">
              <a:cs typeface="Arial"/>
            </a:endParaRPr>
          </a:p>
          <a:p>
            <a:pPr marL="469900" marR="6350" lvl="1" indent="-183515" algn="just">
              <a:lnSpc>
                <a:spcPct val="100000"/>
              </a:lnSpc>
              <a:spcBef>
                <a:spcPts val="480"/>
              </a:spcBef>
              <a:buClr>
                <a:srgbClr val="93B6D2"/>
              </a:buClr>
              <a:buSzPct val="85000"/>
              <a:buFont typeface="Arial"/>
              <a:buChar char="•"/>
              <a:tabLst>
                <a:tab pos="470534" algn="l"/>
              </a:tabLst>
            </a:pPr>
            <a:r>
              <a:rPr sz="2000" b="1" spc="-195" dirty="0">
                <a:cs typeface="Arial"/>
              </a:rPr>
              <a:t>The</a:t>
            </a:r>
            <a:r>
              <a:rPr sz="2000" b="1" spc="-190" dirty="0">
                <a:cs typeface="Arial"/>
              </a:rPr>
              <a:t> </a:t>
            </a:r>
            <a:r>
              <a:rPr sz="2000" b="1" spc="-210" dirty="0">
                <a:cs typeface="Arial"/>
              </a:rPr>
              <a:t>Business</a:t>
            </a:r>
            <a:r>
              <a:rPr sz="2000" b="1" spc="135" dirty="0">
                <a:cs typeface="Arial"/>
              </a:rPr>
              <a:t> </a:t>
            </a:r>
            <a:r>
              <a:rPr sz="2000" b="1" spc="-190" dirty="0">
                <a:cs typeface="Arial"/>
              </a:rPr>
              <a:t>Case</a:t>
            </a:r>
            <a:r>
              <a:rPr sz="2000" b="1" spc="175" dirty="0">
                <a:cs typeface="Arial"/>
              </a:rPr>
              <a:t> </a:t>
            </a:r>
            <a:r>
              <a:rPr sz="2000" b="1" spc="-130" dirty="0">
                <a:cs typeface="Arial"/>
              </a:rPr>
              <a:t>for </a:t>
            </a:r>
            <a:r>
              <a:rPr sz="2000" b="1" spc="-150" dirty="0">
                <a:cs typeface="Arial"/>
              </a:rPr>
              <a:t>IP: </a:t>
            </a:r>
            <a:r>
              <a:rPr sz="2000" spc="-120" dirty="0">
                <a:cs typeface="Arial"/>
              </a:rPr>
              <a:t>the </a:t>
            </a:r>
            <a:r>
              <a:rPr sz="2000" spc="-100" dirty="0">
                <a:cs typeface="Arial"/>
              </a:rPr>
              <a:t>advantages </a:t>
            </a:r>
            <a:r>
              <a:rPr sz="2000" spc="-5" dirty="0">
                <a:cs typeface="Arial"/>
              </a:rPr>
              <a:t>of </a:t>
            </a:r>
            <a:r>
              <a:rPr sz="2000" spc="-225" dirty="0">
                <a:cs typeface="Arial"/>
              </a:rPr>
              <a:t>IP</a:t>
            </a:r>
            <a:r>
              <a:rPr sz="2000" spc="105" dirty="0">
                <a:cs typeface="Arial"/>
              </a:rPr>
              <a:t> </a:t>
            </a:r>
            <a:r>
              <a:rPr sz="2000" spc="-95" dirty="0">
                <a:cs typeface="Arial"/>
              </a:rPr>
              <a:t>from </a:t>
            </a:r>
            <a:r>
              <a:rPr sz="2000" spc="-125" dirty="0">
                <a:cs typeface="Arial"/>
              </a:rPr>
              <a:t>an </a:t>
            </a:r>
            <a:r>
              <a:rPr sz="2000" spc="-195" dirty="0">
                <a:cs typeface="Arial"/>
              </a:rPr>
              <a:t>IoT</a:t>
            </a:r>
            <a:r>
              <a:rPr sz="2000" spc="165" dirty="0">
                <a:cs typeface="Arial"/>
              </a:rPr>
              <a:t> </a:t>
            </a:r>
            <a:r>
              <a:rPr sz="2000" spc="-105" dirty="0">
                <a:cs typeface="Arial"/>
              </a:rPr>
              <a:t>perspective </a:t>
            </a:r>
            <a:r>
              <a:rPr sz="2000" spc="-100" dirty="0">
                <a:cs typeface="Arial"/>
              </a:rPr>
              <a:t> </a:t>
            </a:r>
            <a:r>
              <a:rPr sz="2000" spc="-90" dirty="0">
                <a:cs typeface="Arial"/>
              </a:rPr>
              <a:t>and</a:t>
            </a:r>
            <a:r>
              <a:rPr sz="2000" spc="-20" dirty="0">
                <a:cs typeface="Arial"/>
              </a:rPr>
              <a:t> </a:t>
            </a:r>
            <a:r>
              <a:rPr sz="2000" spc="-135" dirty="0">
                <a:cs typeface="Arial"/>
              </a:rPr>
              <a:t>introduces</a:t>
            </a:r>
            <a:r>
              <a:rPr sz="2000" spc="-45" dirty="0">
                <a:cs typeface="Arial"/>
              </a:rPr>
              <a:t> </a:t>
            </a:r>
            <a:r>
              <a:rPr sz="2000" spc="-120" dirty="0">
                <a:cs typeface="Arial"/>
              </a:rPr>
              <a:t>the</a:t>
            </a:r>
            <a:r>
              <a:rPr sz="2000" spc="-10" dirty="0">
                <a:cs typeface="Arial"/>
              </a:rPr>
              <a:t> </a:t>
            </a:r>
            <a:r>
              <a:rPr sz="2000" spc="-160" dirty="0">
                <a:cs typeface="Arial"/>
              </a:rPr>
              <a:t>concepts</a:t>
            </a:r>
            <a:r>
              <a:rPr sz="2000" spc="-35" dirty="0">
                <a:cs typeface="Arial"/>
              </a:rPr>
              <a:t> </a:t>
            </a:r>
            <a:r>
              <a:rPr sz="2000" dirty="0">
                <a:cs typeface="Arial"/>
              </a:rPr>
              <a:t>of</a:t>
            </a:r>
            <a:r>
              <a:rPr sz="2000" spc="35" dirty="0">
                <a:cs typeface="Arial"/>
              </a:rPr>
              <a:t> </a:t>
            </a:r>
            <a:r>
              <a:rPr sz="2000" spc="-65" dirty="0">
                <a:cs typeface="Arial"/>
              </a:rPr>
              <a:t>adoption</a:t>
            </a:r>
            <a:r>
              <a:rPr sz="2000" spc="-40" dirty="0">
                <a:cs typeface="Arial"/>
              </a:rPr>
              <a:t> </a:t>
            </a:r>
            <a:r>
              <a:rPr sz="2000" spc="-90" dirty="0">
                <a:cs typeface="Arial"/>
              </a:rPr>
              <a:t>and</a:t>
            </a:r>
            <a:r>
              <a:rPr sz="2000" spc="-20" dirty="0">
                <a:cs typeface="Arial"/>
              </a:rPr>
              <a:t> </a:t>
            </a:r>
            <a:r>
              <a:rPr sz="2000" spc="-55" dirty="0">
                <a:cs typeface="Arial"/>
              </a:rPr>
              <a:t>adaptation.</a:t>
            </a:r>
            <a:endParaRPr sz="2000" dirty="0">
              <a:cs typeface="Arial"/>
            </a:endParaRPr>
          </a:p>
          <a:p>
            <a:pPr marL="469900" marR="5080" lvl="1" indent="-183515" algn="just">
              <a:lnSpc>
                <a:spcPct val="100000"/>
              </a:lnSpc>
              <a:spcBef>
                <a:spcPts val="480"/>
              </a:spcBef>
              <a:buClr>
                <a:srgbClr val="93B6D2"/>
              </a:buClr>
              <a:buSzPct val="85000"/>
              <a:buFont typeface="Arial"/>
              <a:buChar char="•"/>
              <a:tabLst>
                <a:tab pos="470534" algn="l"/>
              </a:tabLst>
            </a:pPr>
            <a:r>
              <a:rPr sz="2000" b="1" spc="-195" dirty="0">
                <a:cs typeface="Arial"/>
              </a:rPr>
              <a:t>The</a:t>
            </a:r>
            <a:r>
              <a:rPr sz="2000" b="1" spc="-190" dirty="0">
                <a:cs typeface="Arial"/>
              </a:rPr>
              <a:t> </a:t>
            </a:r>
            <a:r>
              <a:rPr sz="2000" b="1" spc="-135" dirty="0">
                <a:cs typeface="Arial"/>
              </a:rPr>
              <a:t>Need</a:t>
            </a:r>
            <a:r>
              <a:rPr sz="2000" b="1" spc="-130" dirty="0">
                <a:cs typeface="Arial"/>
              </a:rPr>
              <a:t> for</a:t>
            </a:r>
            <a:r>
              <a:rPr sz="2000" b="1" spc="-125" dirty="0">
                <a:cs typeface="Arial"/>
              </a:rPr>
              <a:t> </a:t>
            </a:r>
            <a:r>
              <a:rPr sz="2000" b="1" spc="-105" dirty="0">
                <a:cs typeface="Arial"/>
              </a:rPr>
              <a:t>Optimization:</a:t>
            </a:r>
            <a:r>
              <a:rPr sz="2000" b="1" spc="-100" dirty="0">
                <a:cs typeface="Arial"/>
              </a:rPr>
              <a:t> </a:t>
            </a:r>
            <a:r>
              <a:rPr sz="2000" spc="-120" dirty="0">
                <a:cs typeface="Arial"/>
              </a:rPr>
              <a:t>the</a:t>
            </a:r>
            <a:r>
              <a:rPr sz="2000" spc="-114" dirty="0">
                <a:cs typeface="Arial"/>
              </a:rPr>
              <a:t> </a:t>
            </a:r>
            <a:r>
              <a:rPr sz="2000" spc="-130" dirty="0">
                <a:cs typeface="Arial"/>
              </a:rPr>
              <a:t>challenges</a:t>
            </a:r>
            <a:r>
              <a:rPr sz="2000" spc="-125" dirty="0">
                <a:cs typeface="Arial"/>
              </a:rPr>
              <a:t> </a:t>
            </a:r>
            <a:r>
              <a:rPr sz="2000" spc="-5" dirty="0">
                <a:cs typeface="Arial"/>
              </a:rPr>
              <a:t>of</a:t>
            </a:r>
            <a:r>
              <a:rPr sz="2000" dirty="0">
                <a:cs typeface="Arial"/>
              </a:rPr>
              <a:t> </a:t>
            </a:r>
            <a:r>
              <a:rPr sz="2000" spc="-125" dirty="0">
                <a:cs typeface="Arial"/>
              </a:rPr>
              <a:t>constrained</a:t>
            </a:r>
            <a:r>
              <a:rPr sz="2000" spc="-120" dirty="0">
                <a:cs typeface="Arial"/>
              </a:rPr>
              <a:t> </a:t>
            </a:r>
            <a:r>
              <a:rPr sz="2000" spc="-165" dirty="0">
                <a:cs typeface="Arial"/>
              </a:rPr>
              <a:t>nodes</a:t>
            </a:r>
            <a:r>
              <a:rPr sz="2000" spc="225" dirty="0">
                <a:cs typeface="Arial"/>
              </a:rPr>
              <a:t> </a:t>
            </a:r>
            <a:r>
              <a:rPr sz="2000" spc="-90" dirty="0">
                <a:cs typeface="Arial"/>
              </a:rPr>
              <a:t>and </a:t>
            </a:r>
            <a:r>
              <a:rPr sz="2000" spc="-85" dirty="0">
                <a:cs typeface="Arial"/>
              </a:rPr>
              <a:t> </a:t>
            </a:r>
            <a:r>
              <a:rPr sz="2000" spc="-135" dirty="0">
                <a:cs typeface="Arial"/>
              </a:rPr>
              <a:t>devices</a:t>
            </a:r>
            <a:r>
              <a:rPr sz="2000" spc="285" dirty="0">
                <a:cs typeface="Arial"/>
              </a:rPr>
              <a:t> </a:t>
            </a:r>
            <a:r>
              <a:rPr sz="2000" spc="-180" dirty="0">
                <a:cs typeface="Arial"/>
              </a:rPr>
              <a:t>when</a:t>
            </a:r>
            <a:r>
              <a:rPr sz="2000" spc="195" dirty="0">
                <a:cs typeface="Arial"/>
              </a:rPr>
              <a:t> </a:t>
            </a:r>
            <a:r>
              <a:rPr sz="2000" spc="-65" dirty="0">
                <a:cs typeface="Arial"/>
              </a:rPr>
              <a:t>deploying </a:t>
            </a:r>
            <a:r>
              <a:rPr sz="2000" spc="-225" dirty="0">
                <a:cs typeface="Arial"/>
              </a:rPr>
              <a:t>IP</a:t>
            </a:r>
            <a:r>
              <a:rPr sz="2000" spc="105" dirty="0">
                <a:cs typeface="Arial"/>
              </a:rPr>
              <a:t> </a:t>
            </a:r>
            <a:r>
              <a:rPr sz="2000" spc="-80" dirty="0">
                <a:cs typeface="Arial"/>
              </a:rPr>
              <a:t>along </a:t>
            </a:r>
            <a:r>
              <a:rPr sz="2000" spc="-95" dirty="0">
                <a:cs typeface="Arial"/>
              </a:rPr>
              <a:t>with</a:t>
            </a:r>
            <a:r>
              <a:rPr sz="2000" spc="825" dirty="0">
                <a:cs typeface="Arial"/>
              </a:rPr>
              <a:t> </a:t>
            </a:r>
            <a:r>
              <a:rPr sz="2000" spc="-90" dirty="0">
                <a:cs typeface="Arial"/>
              </a:rPr>
              <a:t>migration </a:t>
            </a:r>
            <a:r>
              <a:rPr sz="2000" spc="-95" dirty="0">
                <a:cs typeface="Arial"/>
              </a:rPr>
              <a:t>from </a:t>
            </a:r>
            <a:r>
              <a:rPr sz="2000" spc="-150" dirty="0">
                <a:cs typeface="Arial"/>
              </a:rPr>
              <a:t>IPv4</a:t>
            </a:r>
            <a:r>
              <a:rPr sz="2000" spc="254" dirty="0">
                <a:cs typeface="Arial"/>
              </a:rPr>
              <a:t> </a:t>
            </a:r>
            <a:r>
              <a:rPr sz="2000" spc="-75" dirty="0">
                <a:cs typeface="Arial"/>
              </a:rPr>
              <a:t>to </a:t>
            </a:r>
            <a:r>
              <a:rPr sz="2000" spc="-150" dirty="0">
                <a:cs typeface="Arial"/>
              </a:rPr>
              <a:t>IPv6</a:t>
            </a:r>
            <a:r>
              <a:rPr sz="2000" spc="254" dirty="0">
                <a:cs typeface="Arial"/>
              </a:rPr>
              <a:t> </a:t>
            </a:r>
            <a:r>
              <a:rPr sz="2000" spc="-90" dirty="0">
                <a:cs typeface="Arial"/>
              </a:rPr>
              <a:t>and </a:t>
            </a:r>
            <a:r>
              <a:rPr sz="2000" spc="-85" dirty="0">
                <a:cs typeface="Arial"/>
              </a:rPr>
              <a:t> </a:t>
            </a:r>
            <a:r>
              <a:rPr sz="2000" spc="-175" dirty="0">
                <a:cs typeface="Arial"/>
              </a:rPr>
              <a:t>h</a:t>
            </a:r>
            <a:r>
              <a:rPr sz="2000" spc="-235" dirty="0">
                <a:cs typeface="Arial"/>
              </a:rPr>
              <a:t>o</a:t>
            </a:r>
            <a:r>
              <a:rPr sz="2000" spc="-110" dirty="0">
                <a:cs typeface="Arial"/>
              </a:rPr>
              <a:t>w</a:t>
            </a:r>
            <a:r>
              <a:rPr sz="2000" spc="-10" dirty="0">
                <a:cs typeface="Arial"/>
              </a:rPr>
              <a:t> it</a:t>
            </a:r>
            <a:r>
              <a:rPr sz="2000" spc="-20" dirty="0">
                <a:cs typeface="Arial"/>
              </a:rPr>
              <a:t> </a:t>
            </a:r>
            <a:r>
              <a:rPr sz="2000" spc="80" dirty="0">
                <a:cs typeface="Arial"/>
              </a:rPr>
              <a:t>af</a:t>
            </a:r>
            <a:r>
              <a:rPr sz="2000" spc="55" dirty="0">
                <a:cs typeface="Arial"/>
              </a:rPr>
              <a:t>f</a:t>
            </a:r>
            <a:r>
              <a:rPr sz="2000" spc="-175" dirty="0">
                <a:cs typeface="Arial"/>
              </a:rPr>
              <a:t>ects</a:t>
            </a:r>
            <a:r>
              <a:rPr sz="2000" spc="-50" dirty="0">
                <a:cs typeface="Arial"/>
              </a:rPr>
              <a:t> </a:t>
            </a:r>
            <a:r>
              <a:rPr sz="2000" spc="-195" dirty="0">
                <a:cs typeface="Arial"/>
              </a:rPr>
              <a:t>IoT</a:t>
            </a:r>
            <a:r>
              <a:rPr sz="2000" spc="-20" dirty="0">
                <a:cs typeface="Arial"/>
              </a:rPr>
              <a:t> </a:t>
            </a:r>
            <a:r>
              <a:rPr sz="2000" spc="-105" dirty="0">
                <a:cs typeface="Arial"/>
              </a:rPr>
              <a:t>net</a:t>
            </a:r>
            <a:r>
              <a:rPr sz="2000" spc="-204" dirty="0">
                <a:cs typeface="Arial"/>
              </a:rPr>
              <a:t>w</a:t>
            </a:r>
            <a:r>
              <a:rPr sz="2000" spc="-70" dirty="0">
                <a:cs typeface="Arial"/>
              </a:rPr>
              <a:t>o</a:t>
            </a:r>
            <a:r>
              <a:rPr sz="2000" spc="-5" dirty="0">
                <a:cs typeface="Arial"/>
              </a:rPr>
              <a:t>r</a:t>
            </a:r>
            <a:r>
              <a:rPr sz="2000" spc="-229" dirty="0">
                <a:cs typeface="Arial"/>
              </a:rPr>
              <a:t>k</a:t>
            </a:r>
            <a:r>
              <a:rPr sz="2000" spc="-245" dirty="0">
                <a:cs typeface="Arial"/>
              </a:rPr>
              <a:t>s</a:t>
            </a:r>
            <a:r>
              <a:rPr sz="2000" spc="-120" dirty="0">
                <a:cs typeface="Arial"/>
              </a:rPr>
              <a:t>.</a:t>
            </a:r>
            <a:endParaRPr sz="2000" dirty="0">
              <a:cs typeface="Arial"/>
            </a:endParaRPr>
          </a:p>
          <a:p>
            <a:pPr marL="469900" marR="6350" lvl="1" indent="-183515" algn="just">
              <a:lnSpc>
                <a:spcPct val="100000"/>
              </a:lnSpc>
              <a:spcBef>
                <a:spcPts val="480"/>
              </a:spcBef>
              <a:buClr>
                <a:srgbClr val="93B6D2"/>
              </a:buClr>
              <a:buSzPct val="85000"/>
              <a:buFont typeface="Arial"/>
              <a:buChar char="•"/>
              <a:tabLst>
                <a:tab pos="470534" algn="l"/>
              </a:tabLst>
            </a:pPr>
            <a:r>
              <a:rPr sz="2000" b="1" spc="-105" dirty="0">
                <a:cs typeface="Arial"/>
              </a:rPr>
              <a:t>Optimizing</a:t>
            </a:r>
            <a:r>
              <a:rPr sz="2000" b="1" spc="-100" dirty="0">
                <a:cs typeface="Arial"/>
              </a:rPr>
              <a:t> </a:t>
            </a:r>
            <a:r>
              <a:rPr sz="2000" b="1" spc="-160" dirty="0">
                <a:cs typeface="Arial"/>
              </a:rPr>
              <a:t>IP</a:t>
            </a:r>
            <a:r>
              <a:rPr sz="2000" b="1" spc="-155" dirty="0">
                <a:cs typeface="Arial"/>
              </a:rPr>
              <a:t> </a:t>
            </a:r>
            <a:r>
              <a:rPr sz="2000" b="1" spc="-130" dirty="0">
                <a:cs typeface="Arial"/>
              </a:rPr>
              <a:t>for</a:t>
            </a:r>
            <a:r>
              <a:rPr sz="2000" b="1" spc="-125" dirty="0">
                <a:cs typeface="Arial"/>
              </a:rPr>
              <a:t> </a:t>
            </a:r>
            <a:r>
              <a:rPr sz="2000" b="1" spc="-175" dirty="0">
                <a:cs typeface="Arial"/>
              </a:rPr>
              <a:t>IoT:</a:t>
            </a:r>
            <a:r>
              <a:rPr sz="2000" b="1" spc="-170" dirty="0">
                <a:cs typeface="Arial"/>
              </a:rPr>
              <a:t> </a:t>
            </a:r>
            <a:r>
              <a:rPr sz="2000" spc="-120" dirty="0">
                <a:cs typeface="Arial"/>
              </a:rPr>
              <a:t>the</a:t>
            </a:r>
            <a:r>
              <a:rPr sz="2000" spc="-114" dirty="0">
                <a:cs typeface="Arial"/>
              </a:rPr>
              <a:t> </a:t>
            </a:r>
            <a:r>
              <a:rPr sz="2000" spc="-229" dirty="0">
                <a:cs typeface="Arial"/>
              </a:rPr>
              <a:t>common</a:t>
            </a:r>
            <a:r>
              <a:rPr sz="2000" spc="-225" dirty="0">
                <a:cs typeface="Arial"/>
              </a:rPr>
              <a:t> </a:t>
            </a:r>
            <a:r>
              <a:rPr sz="2000" spc="-110" dirty="0">
                <a:cs typeface="Arial"/>
              </a:rPr>
              <a:t>protocols</a:t>
            </a:r>
            <a:r>
              <a:rPr sz="2000" spc="-105" dirty="0">
                <a:cs typeface="Arial"/>
              </a:rPr>
              <a:t> </a:t>
            </a:r>
            <a:r>
              <a:rPr sz="2000" spc="-90" dirty="0">
                <a:cs typeface="Arial"/>
              </a:rPr>
              <a:t>and</a:t>
            </a:r>
            <a:r>
              <a:rPr sz="2000" spc="-85" dirty="0">
                <a:cs typeface="Arial"/>
              </a:rPr>
              <a:t> </a:t>
            </a:r>
            <a:r>
              <a:rPr sz="2000" spc="-125" dirty="0">
                <a:cs typeface="Arial"/>
              </a:rPr>
              <a:t>technologies</a:t>
            </a:r>
            <a:r>
              <a:rPr sz="2000" spc="-120" dirty="0">
                <a:cs typeface="Arial"/>
              </a:rPr>
              <a:t> </a:t>
            </a:r>
            <a:r>
              <a:rPr sz="2000" spc="-125" dirty="0">
                <a:cs typeface="Arial"/>
              </a:rPr>
              <a:t>in</a:t>
            </a:r>
            <a:r>
              <a:rPr sz="2000" spc="305" dirty="0">
                <a:cs typeface="Arial"/>
              </a:rPr>
              <a:t> </a:t>
            </a:r>
            <a:r>
              <a:rPr sz="2000" spc="-200" dirty="0">
                <a:cs typeface="Arial"/>
              </a:rPr>
              <a:t>IoT </a:t>
            </a:r>
            <a:r>
              <a:rPr sz="2000" spc="-195" dirty="0">
                <a:cs typeface="Arial"/>
              </a:rPr>
              <a:t> </a:t>
            </a:r>
            <a:r>
              <a:rPr sz="2000" spc="-130" dirty="0">
                <a:cs typeface="Arial"/>
              </a:rPr>
              <a:t>networks</a:t>
            </a:r>
            <a:r>
              <a:rPr sz="2000" spc="-35" dirty="0">
                <a:cs typeface="Arial"/>
              </a:rPr>
              <a:t> </a:t>
            </a:r>
            <a:r>
              <a:rPr sz="2000" spc="-70" dirty="0">
                <a:cs typeface="Arial"/>
              </a:rPr>
              <a:t>utilizing</a:t>
            </a:r>
            <a:r>
              <a:rPr sz="2000" spc="-40" dirty="0">
                <a:cs typeface="Arial"/>
              </a:rPr>
              <a:t> </a:t>
            </a:r>
            <a:r>
              <a:rPr sz="2000" spc="-295" dirty="0">
                <a:cs typeface="Arial"/>
              </a:rPr>
              <a:t>IP,</a:t>
            </a:r>
            <a:r>
              <a:rPr sz="2000" spc="-275" dirty="0">
                <a:cs typeface="Arial"/>
              </a:rPr>
              <a:t> </a:t>
            </a:r>
            <a:r>
              <a:rPr sz="2000" spc="-114" dirty="0">
                <a:cs typeface="Arial"/>
              </a:rPr>
              <a:t>including</a:t>
            </a:r>
            <a:r>
              <a:rPr sz="2000" spc="-30" dirty="0">
                <a:cs typeface="Arial"/>
              </a:rPr>
              <a:t> </a:t>
            </a:r>
            <a:r>
              <a:rPr sz="2000" spc="-150" dirty="0">
                <a:cs typeface="Arial"/>
              </a:rPr>
              <a:t>6LoWPAN,</a:t>
            </a:r>
            <a:r>
              <a:rPr sz="2000" spc="-25" dirty="0">
                <a:cs typeface="Arial"/>
              </a:rPr>
              <a:t> </a:t>
            </a:r>
            <a:r>
              <a:rPr sz="2000" spc="-185" dirty="0">
                <a:cs typeface="Arial"/>
              </a:rPr>
              <a:t>6TiSCH,</a:t>
            </a:r>
            <a:r>
              <a:rPr sz="2000" spc="-20" dirty="0">
                <a:cs typeface="Arial"/>
              </a:rPr>
              <a:t> </a:t>
            </a:r>
            <a:r>
              <a:rPr sz="2000" spc="-90" dirty="0">
                <a:cs typeface="Arial"/>
              </a:rPr>
              <a:t>and</a:t>
            </a:r>
            <a:r>
              <a:rPr sz="2000" spc="-15" dirty="0">
                <a:cs typeface="Arial"/>
              </a:rPr>
              <a:t> </a:t>
            </a:r>
            <a:r>
              <a:rPr sz="2000" spc="-310" dirty="0">
                <a:cs typeface="Arial"/>
              </a:rPr>
              <a:t>RPL.</a:t>
            </a:r>
            <a:endParaRPr sz="2000" dirty="0">
              <a:cs typeface="Arial"/>
            </a:endParaRPr>
          </a:p>
          <a:p>
            <a:pPr marL="469900" lvl="1" indent="-184150" algn="just">
              <a:lnSpc>
                <a:spcPct val="100000"/>
              </a:lnSpc>
              <a:spcBef>
                <a:spcPts val="480"/>
              </a:spcBef>
              <a:buClr>
                <a:srgbClr val="93B6D2"/>
              </a:buClr>
              <a:buSzPct val="85000"/>
              <a:buFont typeface="Arial"/>
              <a:buChar char="•"/>
              <a:tabLst>
                <a:tab pos="470534" algn="l"/>
              </a:tabLst>
            </a:pPr>
            <a:r>
              <a:rPr sz="2000" b="1" spc="-140" dirty="0">
                <a:cs typeface="Arial"/>
              </a:rPr>
              <a:t>Profiles</a:t>
            </a:r>
            <a:r>
              <a:rPr sz="2000" b="1" spc="90" dirty="0">
                <a:cs typeface="Arial"/>
              </a:rPr>
              <a:t> </a:t>
            </a:r>
            <a:r>
              <a:rPr sz="2000" b="1" spc="-125" dirty="0">
                <a:cs typeface="Arial"/>
              </a:rPr>
              <a:t>and</a:t>
            </a:r>
            <a:r>
              <a:rPr sz="2000" b="1" spc="100" dirty="0">
                <a:cs typeface="Arial"/>
              </a:rPr>
              <a:t> </a:t>
            </a:r>
            <a:r>
              <a:rPr sz="2000" b="1" spc="-165" dirty="0">
                <a:cs typeface="Arial"/>
              </a:rPr>
              <a:t>Compliances:</a:t>
            </a:r>
            <a:r>
              <a:rPr sz="2000" b="1" spc="105" dirty="0">
                <a:cs typeface="Arial"/>
              </a:rPr>
              <a:t> </a:t>
            </a:r>
            <a:r>
              <a:rPr sz="2000" spc="-220" dirty="0">
                <a:cs typeface="Arial"/>
              </a:rPr>
              <a:t>some</a:t>
            </a:r>
            <a:r>
              <a:rPr sz="2000" spc="100" dirty="0">
                <a:cs typeface="Arial"/>
              </a:rPr>
              <a:t> </a:t>
            </a:r>
            <a:r>
              <a:rPr sz="2000" spc="-5" dirty="0">
                <a:cs typeface="Arial"/>
              </a:rPr>
              <a:t>of</a:t>
            </a:r>
            <a:r>
              <a:rPr sz="2000" spc="165" dirty="0">
                <a:cs typeface="Arial"/>
              </a:rPr>
              <a:t> </a:t>
            </a:r>
            <a:r>
              <a:rPr sz="2000" spc="-120" dirty="0">
                <a:cs typeface="Arial"/>
              </a:rPr>
              <a:t>the</a:t>
            </a:r>
            <a:r>
              <a:rPr sz="2000" spc="100" dirty="0">
                <a:cs typeface="Arial"/>
              </a:rPr>
              <a:t> </a:t>
            </a:r>
            <a:r>
              <a:rPr sz="2000" spc="-200" dirty="0">
                <a:cs typeface="Arial"/>
              </a:rPr>
              <a:t>most</a:t>
            </a:r>
            <a:r>
              <a:rPr sz="2000" spc="95" dirty="0">
                <a:cs typeface="Arial"/>
              </a:rPr>
              <a:t> </a:t>
            </a:r>
            <a:r>
              <a:rPr sz="2000" spc="-95" dirty="0">
                <a:cs typeface="Arial"/>
              </a:rPr>
              <a:t>significant</a:t>
            </a:r>
            <a:r>
              <a:rPr sz="2000" spc="100" dirty="0">
                <a:cs typeface="Arial"/>
              </a:rPr>
              <a:t> </a:t>
            </a:r>
            <a:r>
              <a:rPr sz="2000" spc="-105" dirty="0">
                <a:cs typeface="Arial"/>
              </a:rPr>
              <a:t>organizations</a:t>
            </a:r>
            <a:r>
              <a:rPr sz="2000" spc="105" dirty="0">
                <a:cs typeface="Arial"/>
              </a:rPr>
              <a:t> </a:t>
            </a:r>
            <a:r>
              <a:rPr sz="2000" spc="-90" dirty="0">
                <a:cs typeface="Arial"/>
              </a:rPr>
              <a:t>and</a:t>
            </a:r>
            <a:endParaRPr sz="2000" dirty="0">
              <a:cs typeface="Arial"/>
            </a:endParaRPr>
          </a:p>
          <a:p>
            <a:pPr marL="469900" algn="just">
              <a:lnSpc>
                <a:spcPct val="100000"/>
              </a:lnSpc>
            </a:pPr>
            <a:r>
              <a:rPr sz="2000" spc="-140" dirty="0">
                <a:latin typeface="+mn-lt"/>
              </a:rPr>
              <a:t>sta</a:t>
            </a:r>
            <a:r>
              <a:rPr sz="2000" spc="-185" dirty="0">
                <a:latin typeface="+mn-lt"/>
              </a:rPr>
              <a:t>n</a:t>
            </a:r>
            <a:r>
              <a:rPr sz="2000" spc="-10" dirty="0">
                <a:latin typeface="+mn-lt"/>
              </a:rPr>
              <a:t>d</a:t>
            </a:r>
            <a:r>
              <a:rPr sz="2000" spc="-20" dirty="0">
                <a:latin typeface="+mn-lt"/>
              </a:rPr>
              <a:t>a</a:t>
            </a:r>
            <a:r>
              <a:rPr sz="2000" spc="-114" dirty="0">
                <a:latin typeface="+mn-lt"/>
              </a:rPr>
              <a:t>rds</a:t>
            </a:r>
            <a:r>
              <a:rPr sz="2000" spc="-50" dirty="0">
                <a:latin typeface="+mn-lt"/>
              </a:rPr>
              <a:t> </a:t>
            </a:r>
            <a:r>
              <a:rPr sz="2000" spc="-45" dirty="0">
                <a:latin typeface="+mn-lt"/>
              </a:rPr>
              <a:t>bodi</a:t>
            </a:r>
            <a:r>
              <a:rPr sz="2000" spc="-50" dirty="0">
                <a:latin typeface="+mn-lt"/>
              </a:rPr>
              <a:t>e</a:t>
            </a:r>
            <a:r>
              <a:rPr sz="2000" spc="-335" dirty="0">
                <a:latin typeface="+mn-lt"/>
              </a:rPr>
              <a:t>s</a:t>
            </a:r>
            <a:r>
              <a:rPr sz="2000" spc="-50" dirty="0">
                <a:latin typeface="+mn-lt"/>
              </a:rPr>
              <a:t> </a:t>
            </a:r>
            <a:r>
              <a:rPr sz="2000" spc="-114" dirty="0">
                <a:latin typeface="+mn-lt"/>
              </a:rPr>
              <a:t>in</a:t>
            </a:r>
            <a:r>
              <a:rPr sz="2000" spc="-185" dirty="0">
                <a:latin typeface="+mn-lt"/>
              </a:rPr>
              <a:t>v</a:t>
            </a:r>
            <a:r>
              <a:rPr sz="2000" spc="-85" dirty="0">
                <a:latin typeface="+mn-lt"/>
              </a:rPr>
              <a:t>o</a:t>
            </a:r>
            <a:r>
              <a:rPr sz="2000" spc="-30" dirty="0">
                <a:latin typeface="+mn-lt"/>
              </a:rPr>
              <a:t>l</a:t>
            </a:r>
            <a:r>
              <a:rPr sz="2000" spc="-165" dirty="0">
                <a:latin typeface="+mn-lt"/>
              </a:rPr>
              <a:t>v</a:t>
            </a:r>
            <a:r>
              <a:rPr sz="2000" spc="-60" dirty="0">
                <a:latin typeface="+mn-lt"/>
              </a:rPr>
              <a:t>ed</a:t>
            </a:r>
            <a:r>
              <a:rPr sz="2000" spc="-35" dirty="0">
                <a:latin typeface="+mn-lt"/>
              </a:rPr>
              <a:t> </a:t>
            </a:r>
            <a:r>
              <a:rPr sz="2000" spc="-120" dirty="0">
                <a:latin typeface="+mn-lt"/>
              </a:rPr>
              <a:t>w</a:t>
            </a:r>
            <a:r>
              <a:rPr sz="2000" spc="-65" dirty="0">
                <a:latin typeface="+mn-lt"/>
              </a:rPr>
              <a:t>it</a:t>
            </a:r>
            <a:r>
              <a:rPr sz="2000" spc="-135" dirty="0">
                <a:latin typeface="+mn-lt"/>
              </a:rPr>
              <a:t>h</a:t>
            </a:r>
            <a:r>
              <a:rPr sz="2000" spc="-20" dirty="0">
                <a:latin typeface="+mn-lt"/>
              </a:rPr>
              <a:t> </a:t>
            </a:r>
            <a:r>
              <a:rPr sz="2000" spc="-225" dirty="0">
                <a:latin typeface="+mn-lt"/>
              </a:rPr>
              <a:t>IP</a:t>
            </a:r>
            <a:r>
              <a:rPr sz="2000" spc="-15" dirty="0">
                <a:latin typeface="+mn-lt"/>
              </a:rPr>
              <a:t> </a:t>
            </a:r>
            <a:r>
              <a:rPr sz="2000" spc="-180" dirty="0">
                <a:latin typeface="+mn-lt"/>
              </a:rPr>
              <a:t>connec</a:t>
            </a:r>
            <a:r>
              <a:rPr sz="2000" spc="-105" dirty="0">
                <a:latin typeface="+mn-lt"/>
              </a:rPr>
              <a:t>t</a:t>
            </a:r>
            <a:r>
              <a:rPr sz="2000" spc="-55" dirty="0">
                <a:latin typeface="+mn-lt"/>
              </a:rPr>
              <a:t>iv</a:t>
            </a:r>
            <a:r>
              <a:rPr sz="2000" spc="-35" dirty="0">
                <a:latin typeface="+mn-lt"/>
              </a:rPr>
              <a:t>i</a:t>
            </a:r>
            <a:r>
              <a:rPr sz="2000" spc="-5" dirty="0">
                <a:latin typeface="+mn-lt"/>
              </a:rPr>
              <a:t>ty</a:t>
            </a:r>
            <a:r>
              <a:rPr sz="2000" spc="-40" dirty="0">
                <a:latin typeface="+mn-lt"/>
              </a:rPr>
              <a:t> </a:t>
            </a:r>
            <a:r>
              <a:rPr sz="2000" spc="-90" dirty="0">
                <a:latin typeface="+mn-lt"/>
              </a:rPr>
              <a:t>an</a:t>
            </a:r>
            <a:r>
              <a:rPr sz="2000" spc="-85" dirty="0">
                <a:latin typeface="+mn-lt"/>
              </a:rPr>
              <a:t>d</a:t>
            </a:r>
            <a:r>
              <a:rPr sz="2000" spc="-20" dirty="0">
                <a:latin typeface="+mn-lt"/>
              </a:rPr>
              <a:t> </a:t>
            </a:r>
            <a:r>
              <a:rPr sz="2000" spc="-114" dirty="0">
                <a:latin typeface="+mn-lt"/>
              </a:rPr>
              <a:t>Io</a:t>
            </a:r>
            <a:r>
              <a:rPr sz="2000" spc="-505" dirty="0">
                <a:latin typeface="+mn-lt"/>
              </a:rPr>
              <a:t>T</a:t>
            </a:r>
            <a:r>
              <a:rPr sz="2000" spc="-120" dirty="0">
                <a:latin typeface="+mn-lt"/>
              </a:rPr>
              <a:t>.</a:t>
            </a:r>
            <a:endParaRPr sz="2000" dirty="0">
              <a:latin typeface="+mn-lt"/>
            </a:endParaRPr>
          </a:p>
        </p:txBody>
      </p:sp>
      <p:sp>
        <p:nvSpPr>
          <p:cNvPr id="4" name="object 4"/>
          <p:cNvSpPr txBox="1"/>
          <p:nvPr/>
        </p:nvSpPr>
        <p:spPr>
          <a:xfrm>
            <a:off x="7700009" y="52832"/>
            <a:ext cx="120650" cy="239395"/>
          </a:xfrm>
          <a:prstGeom prst="rect">
            <a:avLst/>
          </a:prstGeom>
        </p:spPr>
        <p:txBody>
          <a:bodyPr vert="horz" wrap="square" lIns="0" tIns="12700" rIns="0" bIns="0" rtlCol="0">
            <a:spAutoFit/>
          </a:bodyPr>
          <a:lstStyle/>
          <a:p>
            <a:pPr marL="12700">
              <a:lnSpc>
                <a:spcPct val="100000"/>
              </a:lnSpc>
              <a:spcBef>
                <a:spcPts val="100"/>
              </a:spcBef>
            </a:pPr>
            <a:r>
              <a:rPr sz="1400" b="1" spc="-35" dirty="0">
                <a:solidFill>
                  <a:srgbClr val="FFFFFF"/>
                </a:solidFill>
                <a:latin typeface="Arial"/>
                <a:cs typeface="Arial"/>
              </a:rPr>
              <a:t>4</a:t>
            </a:r>
            <a:endParaRPr sz="14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074660" cy="566822"/>
          </a:xfrm>
          <a:prstGeom prst="rect">
            <a:avLst/>
          </a:prstGeom>
        </p:spPr>
        <p:txBody>
          <a:bodyPr vert="horz" wrap="square" lIns="0" tIns="12700" rIns="0" bIns="0" rtlCol="0">
            <a:spAutoFit/>
          </a:bodyPr>
          <a:lstStyle/>
          <a:p>
            <a:pPr marL="12700" marR="5080">
              <a:spcBef>
                <a:spcPts val="100"/>
              </a:spcBef>
            </a:pPr>
            <a:r>
              <a:rPr spc="-240" dirty="0"/>
              <a:t>Optimizing IP for IoT  From 6LoWPAN to 6Lo</a:t>
            </a:r>
          </a:p>
        </p:txBody>
      </p:sp>
      <p:sp>
        <p:nvSpPr>
          <p:cNvPr id="3" name="object 3"/>
          <p:cNvSpPr txBox="1"/>
          <p:nvPr/>
        </p:nvSpPr>
        <p:spPr>
          <a:xfrm>
            <a:off x="535940" y="1541422"/>
            <a:ext cx="8073390" cy="5025735"/>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sz="2400" b="1" spc="-165" dirty="0">
                <a:latin typeface="Arial"/>
                <a:cs typeface="Arial"/>
              </a:rPr>
              <a:t>He</a:t>
            </a:r>
            <a:r>
              <a:rPr sz="2400" b="1" spc="-140" dirty="0">
                <a:latin typeface="Arial"/>
                <a:cs typeface="Arial"/>
              </a:rPr>
              <a:t>a</a:t>
            </a:r>
            <a:r>
              <a:rPr sz="2400" b="1" spc="-190" dirty="0">
                <a:latin typeface="Arial"/>
                <a:cs typeface="Arial"/>
              </a:rPr>
              <a:t>der</a:t>
            </a:r>
            <a:r>
              <a:rPr sz="2400" b="1" spc="-40" dirty="0">
                <a:latin typeface="Arial"/>
                <a:cs typeface="Arial"/>
              </a:rPr>
              <a:t> </a:t>
            </a:r>
            <a:r>
              <a:rPr sz="2400" b="1" spc="-250" dirty="0">
                <a:latin typeface="Arial"/>
                <a:cs typeface="Arial"/>
              </a:rPr>
              <a:t>Comp</a:t>
            </a:r>
            <a:r>
              <a:rPr sz="2400" b="1" spc="-95" dirty="0">
                <a:latin typeface="Arial"/>
                <a:cs typeface="Arial"/>
              </a:rPr>
              <a:t>r</a:t>
            </a:r>
            <a:r>
              <a:rPr sz="2400" b="1" spc="-270" dirty="0">
                <a:latin typeface="Arial"/>
                <a:cs typeface="Arial"/>
              </a:rPr>
              <a:t>es</a:t>
            </a:r>
            <a:r>
              <a:rPr sz="2400" b="1" spc="-280" dirty="0">
                <a:latin typeface="Arial"/>
                <a:cs typeface="Arial"/>
              </a:rPr>
              <a:t>s</a:t>
            </a:r>
            <a:r>
              <a:rPr sz="2400" b="1" spc="-155" dirty="0">
                <a:latin typeface="Arial"/>
                <a:cs typeface="Arial"/>
              </a:rPr>
              <a:t>ion:</a:t>
            </a:r>
            <a:endParaRPr sz="2400" dirty="0">
              <a:latin typeface="Arial"/>
              <a:cs typeface="Arial"/>
            </a:endParaRPr>
          </a:p>
          <a:p>
            <a:pPr marL="469900" marR="5080" lvl="1" indent="-183515" algn="just">
              <a:lnSpc>
                <a:spcPct val="100000"/>
              </a:lnSpc>
              <a:spcBef>
                <a:spcPts val="500"/>
              </a:spcBef>
              <a:buClr>
                <a:srgbClr val="93B6D2"/>
              </a:buClr>
              <a:buSzPct val="85000"/>
              <a:buChar char="•"/>
              <a:tabLst>
                <a:tab pos="470534" algn="l"/>
              </a:tabLst>
            </a:pPr>
            <a:r>
              <a:rPr sz="2400" spc="-145" dirty="0">
                <a:latin typeface="+mj-lt"/>
                <a:cs typeface="Arial"/>
              </a:rPr>
              <a:t>Shrinks the size of IPv6’s 40-byte headers and User Datagram Protocol’s  (UDP’s) 8-byte headers down as low as 6 bytes combined in some cases.</a:t>
            </a:r>
          </a:p>
          <a:p>
            <a:pPr marL="469900" marR="5715" lvl="1" indent="-183515" algn="just">
              <a:lnSpc>
                <a:spcPct val="100000"/>
              </a:lnSpc>
              <a:spcBef>
                <a:spcPts val="480"/>
              </a:spcBef>
              <a:buClr>
                <a:srgbClr val="93B6D2"/>
              </a:buClr>
              <a:buSzPct val="85000"/>
              <a:buChar char="•"/>
              <a:tabLst>
                <a:tab pos="470534" algn="l"/>
              </a:tabLst>
            </a:pPr>
            <a:r>
              <a:rPr sz="2400" spc="-145" dirty="0">
                <a:latin typeface="+mj-lt"/>
                <a:cs typeface="Arial"/>
              </a:rPr>
              <a:t>Header compression for 6LoWPAN is only defined for an IPv6 header and  not for IPv4.</a:t>
            </a:r>
          </a:p>
          <a:p>
            <a:pPr marL="744220" marR="5080" lvl="2" indent="-182880" algn="just">
              <a:lnSpc>
                <a:spcPct val="100000"/>
              </a:lnSpc>
              <a:spcBef>
                <a:spcPts val="450"/>
              </a:spcBef>
              <a:buClr>
                <a:srgbClr val="93B6D2"/>
              </a:buClr>
              <a:buSzPct val="88888"/>
              <a:buChar char="•"/>
              <a:tabLst>
                <a:tab pos="744855" algn="l"/>
              </a:tabLst>
            </a:pPr>
            <a:r>
              <a:rPr sz="2000" spc="-135" dirty="0">
                <a:latin typeface="+mj-lt"/>
                <a:cs typeface="Arial"/>
              </a:rPr>
              <a:t>However, a number of factors affect the amount of compression, such as  implementation of RFC, whether UDP is included, and various IPv6 addressing  scenarios.</a:t>
            </a:r>
          </a:p>
          <a:p>
            <a:pPr marL="469900" marR="5080" lvl="1" indent="-183515" algn="just">
              <a:spcBef>
                <a:spcPts val="465"/>
              </a:spcBef>
              <a:buClr>
                <a:srgbClr val="93B6D2"/>
              </a:buClr>
              <a:buSzPct val="85000"/>
              <a:buChar char="•"/>
              <a:tabLst>
                <a:tab pos="470534" algn="l"/>
              </a:tabLst>
            </a:pPr>
            <a:r>
              <a:rPr sz="2400" spc="-145" dirty="0">
                <a:latin typeface="+mj-lt"/>
                <a:cs typeface="Arial"/>
              </a:rPr>
              <a:t>6LoWPAN works by taking advantage of shared information known by all  nodes from their participation in the local network.</a:t>
            </a:r>
          </a:p>
          <a:p>
            <a:pPr marL="469900" lvl="1" indent="-183515" algn="just">
              <a:spcBef>
                <a:spcPts val="480"/>
              </a:spcBef>
              <a:buClr>
                <a:srgbClr val="93B6D2"/>
              </a:buClr>
              <a:buSzPct val="85000"/>
              <a:buChar char="•"/>
              <a:tabLst>
                <a:tab pos="470534" algn="l"/>
              </a:tabLst>
            </a:pPr>
            <a:r>
              <a:rPr sz="2400" spc="-145" dirty="0">
                <a:latin typeface="+mj-lt"/>
                <a:cs typeface="Arial"/>
              </a:rPr>
              <a:t>In addition, it omits some standard header fields by assuming </a:t>
            </a:r>
            <a:r>
              <a:rPr sz="2400" spc="-145" dirty="0" smtClean="0">
                <a:latin typeface="+mj-lt"/>
                <a:cs typeface="Arial"/>
              </a:rPr>
              <a:t>commonly</a:t>
            </a:r>
            <a:r>
              <a:rPr lang="en-US" sz="2400" spc="-145" dirty="0" smtClean="0">
                <a:latin typeface="+mj-lt"/>
                <a:cs typeface="Arial"/>
              </a:rPr>
              <a:t> </a:t>
            </a:r>
            <a:r>
              <a:rPr sz="2400" spc="-145" dirty="0" smtClean="0">
                <a:latin typeface="+mj-lt"/>
                <a:cs typeface="Arial"/>
              </a:rPr>
              <a:t>used </a:t>
            </a:r>
            <a:r>
              <a:rPr sz="2400" spc="-145" dirty="0">
                <a:latin typeface="+mj-lt"/>
                <a:cs typeface="Arial"/>
              </a:rPr>
              <a:t>values.</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40</a:t>
            </a:r>
            <a:endParaRPr sz="1400">
              <a:latin typeface="Arial"/>
              <a:cs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074660" cy="566822"/>
          </a:xfrm>
          <a:prstGeom prst="rect">
            <a:avLst/>
          </a:prstGeom>
        </p:spPr>
        <p:txBody>
          <a:bodyPr vert="horz" wrap="square" lIns="0" tIns="12700" rIns="0" bIns="0" rtlCol="0">
            <a:spAutoFit/>
          </a:bodyPr>
          <a:lstStyle/>
          <a:p>
            <a:pPr marL="12700" marR="5080">
              <a:lnSpc>
                <a:spcPct val="100000"/>
              </a:lnSpc>
              <a:spcBef>
                <a:spcPts val="100"/>
              </a:spcBef>
            </a:pPr>
            <a:r>
              <a:rPr spc="-240" dirty="0"/>
              <a:t>Optimizing IP for IoT  From 6LoWPAN to 6Lo</a:t>
            </a:r>
          </a:p>
        </p:txBody>
      </p:sp>
      <p:pic>
        <p:nvPicPr>
          <p:cNvPr id="3" name="object 3"/>
          <p:cNvPicPr/>
          <p:nvPr/>
        </p:nvPicPr>
        <p:blipFill>
          <a:blip r:embed="rId2" cstate="print"/>
          <a:stretch>
            <a:fillRect/>
          </a:stretch>
        </p:blipFill>
        <p:spPr>
          <a:xfrm>
            <a:off x="457200" y="1606296"/>
            <a:ext cx="8229600" cy="4864608"/>
          </a:xfrm>
          <a:prstGeom prst="rect">
            <a:avLst/>
          </a:prstGeom>
        </p:spPr>
      </p:pic>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41</a:t>
            </a:r>
            <a:endParaRPr sz="1400">
              <a:latin typeface="Arial"/>
              <a:cs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922260" cy="566822"/>
          </a:xfrm>
          <a:prstGeom prst="rect">
            <a:avLst/>
          </a:prstGeom>
        </p:spPr>
        <p:txBody>
          <a:bodyPr vert="horz" wrap="square" lIns="0" tIns="12700" rIns="0" bIns="0" rtlCol="0">
            <a:spAutoFit/>
          </a:bodyPr>
          <a:lstStyle/>
          <a:p>
            <a:pPr marL="12700" marR="5080">
              <a:lnSpc>
                <a:spcPct val="100000"/>
              </a:lnSpc>
              <a:spcBef>
                <a:spcPts val="100"/>
              </a:spcBef>
            </a:pPr>
            <a:r>
              <a:rPr spc="-240" dirty="0"/>
              <a:t>Optimizing IP for IoT  From 6LoWPAN to 6Lo</a:t>
            </a:r>
          </a:p>
        </p:txBody>
      </p:sp>
      <p:sp>
        <p:nvSpPr>
          <p:cNvPr id="3" name="object 3"/>
          <p:cNvSpPr txBox="1"/>
          <p:nvPr/>
        </p:nvSpPr>
        <p:spPr>
          <a:xfrm>
            <a:off x="535940" y="1580134"/>
            <a:ext cx="8074659" cy="4682949"/>
          </a:xfrm>
          <a:prstGeom prst="rect">
            <a:avLst/>
          </a:prstGeom>
        </p:spPr>
        <p:txBody>
          <a:bodyPr vert="horz" wrap="square" lIns="0" tIns="53975" rIns="0" bIns="0" rtlCol="0">
            <a:spAutoFit/>
          </a:bodyPr>
          <a:lstStyle/>
          <a:p>
            <a:pPr marL="194945" marR="6985" indent="-182880" algn="just">
              <a:lnSpc>
                <a:spcPts val="2590"/>
              </a:lnSpc>
              <a:spcBef>
                <a:spcPts val="425"/>
              </a:spcBef>
              <a:buClr>
                <a:srgbClr val="93B6D2"/>
              </a:buClr>
              <a:buSzPct val="85416"/>
              <a:buChar char="•"/>
              <a:tabLst>
                <a:tab pos="195580" algn="l"/>
              </a:tabLst>
            </a:pPr>
            <a:r>
              <a:rPr sz="2400" spc="-55" dirty="0">
                <a:latin typeface="Arial"/>
                <a:cs typeface="Arial"/>
              </a:rPr>
              <a:t>At the top of, a 6LoWPAN frame without any header  compression enabled</a:t>
            </a:r>
            <a:r>
              <a:rPr sz="2400" spc="-145" dirty="0">
                <a:latin typeface="Arial"/>
                <a:cs typeface="Arial"/>
              </a:rPr>
              <a:t>:</a:t>
            </a:r>
            <a:endParaRPr sz="2400" dirty="0">
              <a:latin typeface="Arial"/>
              <a:cs typeface="Arial"/>
            </a:endParaRPr>
          </a:p>
          <a:p>
            <a:pPr marL="469900" lvl="1" indent="-184150" algn="just">
              <a:lnSpc>
                <a:spcPct val="100000"/>
              </a:lnSpc>
              <a:spcBef>
                <a:spcPts val="225"/>
              </a:spcBef>
              <a:buClr>
                <a:srgbClr val="93B6D2"/>
              </a:buClr>
              <a:buSzPct val="85000"/>
              <a:buChar char="•"/>
              <a:tabLst>
                <a:tab pos="470534" algn="l"/>
              </a:tabLst>
            </a:pPr>
            <a:r>
              <a:rPr sz="2200" spc="-90" dirty="0">
                <a:latin typeface="+mj-lt"/>
                <a:cs typeface="Arial"/>
              </a:rPr>
              <a:t>The full 40-byte IPv6 header and 8-byte UDP header are visible.</a:t>
            </a:r>
          </a:p>
          <a:p>
            <a:pPr marL="469900" lvl="1" indent="-184150" algn="just">
              <a:lnSpc>
                <a:spcPct val="100000"/>
              </a:lnSpc>
              <a:spcBef>
                <a:spcPts val="240"/>
              </a:spcBef>
              <a:buClr>
                <a:srgbClr val="93B6D2"/>
              </a:buClr>
              <a:buSzPct val="85000"/>
              <a:buChar char="•"/>
              <a:tabLst>
                <a:tab pos="470534" algn="l"/>
              </a:tabLst>
            </a:pPr>
            <a:r>
              <a:rPr sz="2200" spc="-90" dirty="0">
                <a:latin typeface="+mj-lt"/>
                <a:cs typeface="Arial"/>
              </a:rPr>
              <a:t>The 6LoWPAN header is only a single byte in this case.</a:t>
            </a:r>
          </a:p>
          <a:p>
            <a:pPr marL="469900" marR="5080" lvl="1" indent="-183515" algn="just">
              <a:lnSpc>
                <a:spcPts val="2160"/>
              </a:lnSpc>
              <a:spcBef>
                <a:spcPts val="509"/>
              </a:spcBef>
              <a:buClr>
                <a:srgbClr val="93B6D2"/>
              </a:buClr>
              <a:buSzPct val="85000"/>
              <a:buChar char="•"/>
              <a:tabLst>
                <a:tab pos="470534" algn="l"/>
              </a:tabLst>
            </a:pPr>
            <a:r>
              <a:rPr sz="2200" spc="-90" dirty="0">
                <a:latin typeface="+mj-lt"/>
                <a:cs typeface="Arial"/>
              </a:rPr>
              <a:t>Uncompressed IPv6 and UDP headers leave only 53 bytes of data  payload out of the 127-byte maximum frame size in the case of IEEE  802.15.4.</a:t>
            </a:r>
          </a:p>
          <a:p>
            <a:pPr marL="194945" marR="6350" indent="-182880" algn="just">
              <a:lnSpc>
                <a:spcPts val="2590"/>
              </a:lnSpc>
              <a:spcBef>
                <a:spcPts val="570"/>
              </a:spcBef>
              <a:buClr>
                <a:srgbClr val="93B6D2"/>
              </a:buClr>
              <a:buSzPct val="85416"/>
              <a:buChar char="•"/>
              <a:tabLst>
                <a:tab pos="195580" algn="l"/>
              </a:tabLst>
            </a:pPr>
            <a:r>
              <a:rPr sz="2400" spc="-55" dirty="0">
                <a:latin typeface="Arial"/>
                <a:cs typeface="Arial"/>
              </a:rPr>
              <a:t>The bottom half of shows a frame where header compression  enabled:</a:t>
            </a:r>
          </a:p>
          <a:p>
            <a:pPr marL="469900" marR="5715" lvl="1" indent="-183515" algn="just">
              <a:lnSpc>
                <a:spcPct val="90100"/>
              </a:lnSpc>
              <a:spcBef>
                <a:spcPts val="459"/>
              </a:spcBef>
              <a:buClr>
                <a:srgbClr val="93B6D2"/>
              </a:buClr>
              <a:buSzPct val="85000"/>
              <a:buChar char="•"/>
              <a:tabLst>
                <a:tab pos="470534" algn="l"/>
              </a:tabLst>
            </a:pPr>
            <a:r>
              <a:rPr sz="2200" spc="-90" dirty="0">
                <a:latin typeface="+mj-lt"/>
                <a:cs typeface="Arial"/>
              </a:rPr>
              <a:t>The 6LoWPAN header increases to 2 bytes to accommodate the  compressed IPv6 header, and UDP has been reduced in half, to 4 bytes  from 8.</a:t>
            </a:r>
          </a:p>
          <a:p>
            <a:pPr marL="469900" marR="6350" lvl="1" indent="-183515" algn="just">
              <a:lnSpc>
                <a:spcPts val="2160"/>
              </a:lnSpc>
              <a:spcBef>
                <a:spcPts val="509"/>
              </a:spcBef>
              <a:buClr>
                <a:srgbClr val="93B6D2"/>
              </a:buClr>
              <a:buSzPct val="85000"/>
              <a:buChar char="•"/>
              <a:tabLst>
                <a:tab pos="470534" algn="l"/>
              </a:tabLst>
            </a:pPr>
            <a:r>
              <a:rPr sz="2200" spc="-90" dirty="0">
                <a:latin typeface="+mj-lt"/>
                <a:cs typeface="Arial"/>
              </a:rPr>
              <a:t>Most importantly, the header compression has allowed the payload to  more than double, from 53 bytes to 108 bytes, which is obviously much  more efficient.</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42</a:t>
            </a:r>
            <a:endParaRPr sz="1400">
              <a:latin typeface="Arial"/>
              <a:cs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227060" cy="566822"/>
          </a:xfrm>
          <a:prstGeom prst="rect">
            <a:avLst/>
          </a:prstGeom>
        </p:spPr>
        <p:txBody>
          <a:bodyPr vert="horz" wrap="square" lIns="0" tIns="12700" rIns="0" bIns="0" rtlCol="0">
            <a:spAutoFit/>
          </a:bodyPr>
          <a:lstStyle/>
          <a:p>
            <a:pPr marL="12700" marR="5080">
              <a:spcBef>
                <a:spcPts val="100"/>
              </a:spcBef>
            </a:pPr>
            <a:r>
              <a:rPr spc="-240" dirty="0"/>
              <a:t>Optimizing IP for IoT  From 6LoWPAN to 6Lo</a:t>
            </a:r>
          </a:p>
        </p:txBody>
      </p:sp>
      <p:sp>
        <p:nvSpPr>
          <p:cNvPr id="3" name="object 3"/>
          <p:cNvSpPr txBox="1">
            <a:spLocks noGrp="1"/>
          </p:cNvSpPr>
          <p:nvPr>
            <p:ph type="body" idx="1"/>
          </p:nvPr>
        </p:nvSpPr>
        <p:spPr>
          <a:xfrm>
            <a:off x="535940" y="1543177"/>
            <a:ext cx="8074025" cy="3794629"/>
          </a:xfrm>
          <a:prstGeom prst="rect">
            <a:avLst/>
          </a:prstGeom>
        </p:spPr>
        <p:txBody>
          <a:bodyPr vert="horz" wrap="square" lIns="0" tIns="87630" rIns="0" bIns="0" rtlCol="0">
            <a:spAutoFit/>
          </a:bodyPr>
          <a:lstStyle/>
          <a:p>
            <a:pPr marL="195580" indent="-182880">
              <a:lnSpc>
                <a:spcPct val="100000"/>
              </a:lnSpc>
              <a:spcBef>
                <a:spcPts val="690"/>
              </a:spcBef>
              <a:buClr>
                <a:srgbClr val="93B6D2"/>
              </a:buClr>
              <a:buSzPct val="85416"/>
              <a:buFont typeface="Arial"/>
              <a:buChar char="•"/>
              <a:tabLst>
                <a:tab pos="195580" algn="l"/>
              </a:tabLst>
            </a:pPr>
            <a:r>
              <a:rPr b="1" spc="-165" dirty="0">
                <a:cs typeface="Arial"/>
              </a:rPr>
              <a:t>Fragmentation</a:t>
            </a:r>
            <a:r>
              <a:rPr b="1" spc="-165" dirty="0">
                <a:latin typeface="Arial"/>
                <a:cs typeface="Arial"/>
              </a:rPr>
              <a:t>:</a:t>
            </a:r>
          </a:p>
          <a:p>
            <a:pPr marL="469900" marR="5080" lvl="1" indent="-183515" algn="just" rtl="0">
              <a:lnSpc>
                <a:spcPct val="100000"/>
              </a:lnSpc>
              <a:spcBef>
                <a:spcPts val="500"/>
              </a:spcBef>
              <a:buClr>
                <a:srgbClr val="93B6D2"/>
              </a:buClr>
              <a:buSzPct val="85000"/>
              <a:buChar char="•"/>
              <a:tabLst>
                <a:tab pos="470534" algn="l"/>
              </a:tabLst>
            </a:pPr>
            <a:r>
              <a:rPr sz="2200" kern="1200" spc="-90" dirty="0">
                <a:solidFill>
                  <a:schemeClr val="tx1"/>
                </a:solidFill>
                <a:latin typeface="+mj-lt"/>
                <a:cs typeface="Arial"/>
              </a:rPr>
              <a:t>The maximum transmission unit (MTU) for an IPv6 network must be at least  1280 bytes.</a:t>
            </a:r>
          </a:p>
          <a:p>
            <a:pPr marL="469900" marR="7620" lvl="1" indent="-183515" algn="just" rtl="0">
              <a:lnSpc>
                <a:spcPct val="100000"/>
              </a:lnSpc>
              <a:spcBef>
                <a:spcPts val="480"/>
              </a:spcBef>
              <a:buClr>
                <a:srgbClr val="93B6D2"/>
              </a:buClr>
              <a:buSzPct val="85000"/>
              <a:buChar char="•"/>
              <a:tabLst>
                <a:tab pos="470534" algn="l"/>
              </a:tabLst>
            </a:pPr>
            <a:r>
              <a:rPr sz="2200" kern="1200" spc="-90" dirty="0">
                <a:solidFill>
                  <a:schemeClr val="tx1"/>
                </a:solidFill>
                <a:latin typeface="+mj-lt"/>
                <a:cs typeface="Arial"/>
              </a:rPr>
              <a:t>The term MTU defines the size of the largest protocol data unit that can be  passed.</a:t>
            </a:r>
          </a:p>
          <a:p>
            <a:pPr marL="469900" lvl="1" indent="-184150" algn="just" rtl="0">
              <a:lnSpc>
                <a:spcPct val="100000"/>
              </a:lnSpc>
              <a:spcBef>
                <a:spcPts val="480"/>
              </a:spcBef>
              <a:buClr>
                <a:srgbClr val="93B6D2"/>
              </a:buClr>
              <a:buSzPct val="85000"/>
              <a:buChar char="•"/>
              <a:tabLst>
                <a:tab pos="470534" algn="l"/>
              </a:tabLst>
            </a:pPr>
            <a:r>
              <a:rPr sz="2200" kern="1200" spc="-90" dirty="0">
                <a:solidFill>
                  <a:schemeClr val="tx1"/>
                </a:solidFill>
                <a:latin typeface="+mj-lt"/>
                <a:cs typeface="Arial"/>
              </a:rPr>
              <a:t>For IEEE 802.15.4, 127 bytes is the MTU.</a:t>
            </a:r>
          </a:p>
          <a:p>
            <a:pPr marL="469900" lvl="1" indent="-184150" algn="just" rtl="0">
              <a:lnSpc>
                <a:spcPct val="100000"/>
              </a:lnSpc>
              <a:spcBef>
                <a:spcPts val="480"/>
              </a:spcBef>
              <a:buClr>
                <a:srgbClr val="93B6D2"/>
              </a:buClr>
              <a:buSzPct val="85000"/>
              <a:buChar char="•"/>
              <a:tabLst>
                <a:tab pos="470534" algn="l"/>
              </a:tabLst>
            </a:pPr>
            <a:r>
              <a:rPr sz="2200" kern="1200" spc="-90" dirty="0">
                <a:solidFill>
                  <a:schemeClr val="tx1"/>
                </a:solidFill>
                <a:latin typeface="+mj-lt"/>
                <a:cs typeface="Arial"/>
              </a:rPr>
              <a:t>A problem because of IPv6, with a much larger MTU, is carried inside </a:t>
            </a:r>
            <a:r>
              <a:rPr sz="2200" kern="1200" spc="-90" dirty="0" smtClean="0">
                <a:solidFill>
                  <a:schemeClr val="tx1"/>
                </a:solidFill>
                <a:latin typeface="+mj-lt"/>
                <a:cs typeface="Arial"/>
              </a:rPr>
              <a:t>the</a:t>
            </a:r>
            <a:r>
              <a:rPr lang="en-US" sz="2200" kern="1200" spc="-90" dirty="0" smtClean="0">
                <a:solidFill>
                  <a:schemeClr val="tx1"/>
                </a:solidFill>
                <a:latin typeface="+mj-lt"/>
                <a:cs typeface="Arial"/>
              </a:rPr>
              <a:t> </a:t>
            </a:r>
            <a:r>
              <a:rPr sz="2200" kern="1200" spc="-90" dirty="0" smtClean="0">
                <a:solidFill>
                  <a:schemeClr val="tx1"/>
                </a:solidFill>
                <a:latin typeface="+mj-lt"/>
                <a:cs typeface="Arial"/>
              </a:rPr>
              <a:t>802.15.4 </a:t>
            </a:r>
            <a:r>
              <a:rPr sz="2200" kern="1200" spc="-90" dirty="0">
                <a:solidFill>
                  <a:schemeClr val="tx1"/>
                </a:solidFill>
                <a:latin typeface="+mj-lt"/>
                <a:cs typeface="Arial"/>
              </a:rPr>
              <a:t>frame with a much smaller one.</a:t>
            </a:r>
          </a:p>
          <a:p>
            <a:pPr marL="469900" marR="5715" lvl="1" indent="-183515" algn="just" rtl="0">
              <a:lnSpc>
                <a:spcPct val="100000"/>
              </a:lnSpc>
              <a:spcBef>
                <a:spcPts val="480"/>
              </a:spcBef>
              <a:buClr>
                <a:srgbClr val="93B6D2"/>
              </a:buClr>
              <a:buSzPct val="85000"/>
              <a:buChar char="•"/>
              <a:tabLst>
                <a:tab pos="470534" algn="l"/>
              </a:tabLst>
            </a:pPr>
            <a:r>
              <a:rPr sz="2200" kern="1200" spc="-90" dirty="0">
                <a:solidFill>
                  <a:schemeClr val="tx1"/>
                </a:solidFill>
                <a:latin typeface="+mj-lt"/>
                <a:cs typeface="Arial"/>
              </a:rPr>
              <a:t>To remedy this situation, large IPv6 packets must be fragmented across  multiple 802.15.4 frames at Layer 2.</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43</a:t>
            </a:r>
            <a:endParaRPr sz="1400">
              <a:latin typeface="Arial"/>
              <a:cs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074660" cy="566822"/>
          </a:xfrm>
          <a:prstGeom prst="rect">
            <a:avLst/>
          </a:prstGeom>
        </p:spPr>
        <p:txBody>
          <a:bodyPr vert="horz" wrap="square" lIns="0" tIns="12700" rIns="0" bIns="0" rtlCol="0">
            <a:spAutoFit/>
          </a:bodyPr>
          <a:lstStyle/>
          <a:p>
            <a:pPr marL="12700" marR="5080">
              <a:lnSpc>
                <a:spcPct val="100000"/>
              </a:lnSpc>
              <a:spcBef>
                <a:spcPts val="100"/>
              </a:spcBef>
            </a:pPr>
            <a:r>
              <a:rPr spc="-240" dirty="0"/>
              <a:t>Optimizing IP for IoT  From 6LoWPAN to 6Lo</a:t>
            </a:r>
          </a:p>
        </p:txBody>
      </p:sp>
      <p:pic>
        <p:nvPicPr>
          <p:cNvPr id="3" name="object 3"/>
          <p:cNvPicPr/>
          <p:nvPr/>
        </p:nvPicPr>
        <p:blipFill>
          <a:blip r:embed="rId2" cstate="print"/>
          <a:stretch>
            <a:fillRect/>
          </a:stretch>
        </p:blipFill>
        <p:spPr>
          <a:xfrm>
            <a:off x="457200" y="2068067"/>
            <a:ext cx="8229600" cy="3941063"/>
          </a:xfrm>
          <a:prstGeom prst="rect">
            <a:avLst/>
          </a:prstGeom>
        </p:spPr>
      </p:pic>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44</a:t>
            </a:r>
            <a:endParaRPr sz="1400">
              <a:latin typeface="Arial"/>
              <a:cs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998460" cy="566822"/>
          </a:xfrm>
          <a:prstGeom prst="rect">
            <a:avLst/>
          </a:prstGeom>
        </p:spPr>
        <p:txBody>
          <a:bodyPr vert="horz" wrap="square" lIns="0" tIns="12700" rIns="0" bIns="0" rtlCol="0">
            <a:spAutoFit/>
          </a:bodyPr>
          <a:lstStyle/>
          <a:p>
            <a:pPr marL="12700" marR="5080" algn="l">
              <a:spcBef>
                <a:spcPts val="100"/>
              </a:spcBef>
            </a:pPr>
            <a:r>
              <a:rPr spc="-240" dirty="0"/>
              <a:t>Optimizing IP for IoT  From 6LoWPAN to 6Lo</a:t>
            </a:r>
          </a:p>
        </p:txBody>
      </p:sp>
      <p:sp>
        <p:nvSpPr>
          <p:cNvPr id="3" name="object 3"/>
          <p:cNvSpPr txBox="1"/>
          <p:nvPr/>
        </p:nvSpPr>
        <p:spPr>
          <a:xfrm>
            <a:off x="535940" y="1584705"/>
            <a:ext cx="8072120" cy="4962256"/>
          </a:xfrm>
          <a:prstGeom prst="rect">
            <a:avLst/>
          </a:prstGeom>
        </p:spPr>
        <p:txBody>
          <a:bodyPr vert="horz" wrap="square" lIns="0" tIns="12065" rIns="0" bIns="0" rtlCol="0">
            <a:spAutoFit/>
          </a:bodyPr>
          <a:lstStyle/>
          <a:p>
            <a:pPr marL="195580" indent="-182880">
              <a:lnSpc>
                <a:spcPts val="2510"/>
              </a:lnSpc>
              <a:spcBef>
                <a:spcPts val="95"/>
              </a:spcBef>
              <a:buClr>
                <a:srgbClr val="93B6D2"/>
              </a:buClr>
              <a:buSzPct val="84090"/>
              <a:buChar char="•"/>
              <a:tabLst>
                <a:tab pos="195580" algn="l"/>
                <a:tab pos="727075" algn="l"/>
                <a:tab pos="1892935" algn="l"/>
                <a:tab pos="2846070" algn="l"/>
                <a:tab pos="3795395" algn="l"/>
                <a:tab pos="4224020" algn="l"/>
                <a:tab pos="5527040" algn="l"/>
                <a:tab pos="5831840" algn="l"/>
                <a:tab pos="7095490" algn="l"/>
                <a:tab pos="7486015" algn="l"/>
              </a:tabLst>
            </a:pPr>
            <a:r>
              <a:rPr sz="2400" b="1" spc="-165" dirty="0">
                <a:latin typeface="+mj-lt"/>
                <a:cs typeface="Arial"/>
              </a:rPr>
              <a:t>The	fragment	header	utilized	by	6LoWPAN	is	composed	of	three</a:t>
            </a:r>
          </a:p>
          <a:p>
            <a:pPr marL="194945">
              <a:lnSpc>
                <a:spcPts val="2510"/>
              </a:lnSpc>
            </a:pPr>
            <a:r>
              <a:rPr sz="2400" b="1" spc="-165" dirty="0">
                <a:latin typeface="+mj-lt"/>
                <a:cs typeface="Arial"/>
              </a:rPr>
              <a:t>primary fields:</a:t>
            </a:r>
          </a:p>
          <a:p>
            <a:pPr marL="469900" marR="6985" lvl="1" indent="-183515" algn="just">
              <a:spcBef>
                <a:spcPts val="500"/>
              </a:spcBef>
              <a:buClr>
                <a:srgbClr val="93B6D2"/>
              </a:buClr>
              <a:buSzPct val="85000"/>
              <a:buChar char="•"/>
              <a:tabLst>
                <a:tab pos="470534" algn="l"/>
              </a:tabLst>
            </a:pPr>
            <a:r>
              <a:rPr sz="2200" spc="-90" dirty="0">
                <a:latin typeface="+mj-lt"/>
                <a:cs typeface="Arial"/>
              </a:rPr>
              <a:t>Datagram Size: The 1-byte field specifies the total size of the </a:t>
            </a:r>
            <a:r>
              <a:rPr sz="2200" spc="-90" dirty="0" err="1" smtClean="0">
                <a:latin typeface="+mj-lt"/>
                <a:cs typeface="Arial"/>
              </a:rPr>
              <a:t>unfragmented</a:t>
            </a:r>
            <a:r>
              <a:rPr lang="en-US" sz="2200" spc="-90" dirty="0" smtClean="0">
                <a:latin typeface="+mj-lt"/>
                <a:cs typeface="Arial"/>
              </a:rPr>
              <a:t> </a:t>
            </a:r>
            <a:r>
              <a:rPr sz="2200" spc="-90" dirty="0" smtClean="0">
                <a:latin typeface="+mj-lt"/>
                <a:cs typeface="Arial"/>
              </a:rPr>
              <a:t>payload</a:t>
            </a:r>
            <a:endParaRPr sz="2200" spc="-90" dirty="0">
              <a:latin typeface="+mj-lt"/>
              <a:cs typeface="Arial"/>
            </a:endParaRPr>
          </a:p>
          <a:p>
            <a:pPr marL="469900" lvl="1" indent="-184150" algn="just">
              <a:spcBef>
                <a:spcPts val="200"/>
              </a:spcBef>
              <a:buClr>
                <a:srgbClr val="93B6D2"/>
              </a:buClr>
              <a:buSzPct val="85000"/>
              <a:buChar char="•"/>
              <a:tabLst>
                <a:tab pos="470534" algn="l"/>
              </a:tabLst>
            </a:pPr>
            <a:r>
              <a:rPr sz="2200" spc="-90" dirty="0">
                <a:latin typeface="+mj-lt"/>
                <a:cs typeface="Arial"/>
              </a:rPr>
              <a:t>Datagram Tag: </a:t>
            </a:r>
            <a:r>
              <a:rPr sz="2200" spc="-90" dirty="0" smtClean="0">
                <a:latin typeface="+mj-lt"/>
                <a:cs typeface="Arial"/>
              </a:rPr>
              <a:t>identifies</a:t>
            </a:r>
            <a:r>
              <a:rPr lang="en-US" sz="2200" spc="-90" dirty="0" smtClean="0">
                <a:latin typeface="+mj-lt"/>
                <a:cs typeface="Arial"/>
              </a:rPr>
              <a:t> </a:t>
            </a:r>
            <a:r>
              <a:rPr sz="2200" spc="-90" dirty="0" smtClean="0">
                <a:latin typeface="+mj-lt"/>
                <a:cs typeface="Arial"/>
              </a:rPr>
              <a:t>the</a:t>
            </a:r>
            <a:r>
              <a:rPr lang="en-US" sz="2200" spc="-90" dirty="0" smtClean="0">
                <a:latin typeface="+mj-lt"/>
                <a:cs typeface="Arial"/>
              </a:rPr>
              <a:t> </a:t>
            </a:r>
            <a:r>
              <a:rPr sz="2200" spc="-90" dirty="0" smtClean="0">
                <a:latin typeface="+mj-lt"/>
                <a:cs typeface="Arial"/>
              </a:rPr>
              <a:t>set </a:t>
            </a:r>
            <a:r>
              <a:rPr sz="2200" spc="-90" dirty="0">
                <a:latin typeface="+mj-lt"/>
                <a:cs typeface="Arial"/>
              </a:rPr>
              <a:t>of fragments for a payload.</a:t>
            </a:r>
          </a:p>
          <a:p>
            <a:pPr marL="469900" lvl="1" indent="-184150" algn="just">
              <a:spcBef>
                <a:spcPts val="229"/>
              </a:spcBef>
              <a:buClr>
                <a:srgbClr val="93B6D2"/>
              </a:buClr>
              <a:buSzPct val="85000"/>
              <a:buChar char="•"/>
              <a:tabLst>
                <a:tab pos="470534" algn="l"/>
              </a:tabLst>
            </a:pPr>
            <a:r>
              <a:rPr sz="2200" spc="-90" dirty="0" smtClean="0">
                <a:latin typeface="+mj-lt"/>
                <a:cs typeface="Arial"/>
              </a:rPr>
              <a:t>Datagram</a:t>
            </a:r>
            <a:r>
              <a:rPr lang="en-US" sz="2200" spc="-90" dirty="0" smtClean="0">
                <a:latin typeface="+mj-lt"/>
                <a:cs typeface="Arial"/>
              </a:rPr>
              <a:t> </a:t>
            </a:r>
            <a:r>
              <a:rPr sz="2200" spc="-90" dirty="0" smtClean="0">
                <a:latin typeface="+mj-lt"/>
                <a:cs typeface="Arial"/>
              </a:rPr>
              <a:t>Offset:</a:t>
            </a:r>
            <a:r>
              <a:rPr lang="en-US" sz="2200" spc="-90" dirty="0" smtClean="0">
                <a:latin typeface="+mj-lt"/>
                <a:cs typeface="Arial"/>
              </a:rPr>
              <a:t> </a:t>
            </a:r>
            <a:r>
              <a:rPr sz="2200" spc="-90" dirty="0" smtClean="0">
                <a:latin typeface="+mj-lt"/>
                <a:cs typeface="Arial"/>
              </a:rPr>
              <a:t>field</a:t>
            </a:r>
            <a:r>
              <a:rPr lang="en-US" sz="2200" spc="-90" dirty="0" smtClean="0">
                <a:latin typeface="+mj-lt"/>
                <a:cs typeface="Arial"/>
              </a:rPr>
              <a:t> </a:t>
            </a:r>
            <a:r>
              <a:rPr sz="2200" spc="-90" dirty="0" smtClean="0">
                <a:latin typeface="+mj-lt"/>
                <a:cs typeface="Arial"/>
              </a:rPr>
              <a:t>delineates</a:t>
            </a:r>
            <a:r>
              <a:rPr lang="en-US" sz="2200" spc="-90" dirty="0" smtClean="0">
                <a:latin typeface="+mj-lt"/>
                <a:cs typeface="Arial"/>
              </a:rPr>
              <a:t> </a:t>
            </a:r>
            <a:r>
              <a:rPr sz="2200" spc="-90" dirty="0" smtClean="0">
                <a:latin typeface="+mj-lt"/>
                <a:cs typeface="Arial"/>
              </a:rPr>
              <a:t>how</a:t>
            </a:r>
            <a:r>
              <a:rPr lang="en-US" sz="2200" spc="-90" dirty="0" smtClean="0">
                <a:latin typeface="+mj-lt"/>
                <a:cs typeface="Arial"/>
              </a:rPr>
              <a:t> </a:t>
            </a:r>
            <a:r>
              <a:rPr sz="2200" spc="-90" dirty="0" smtClean="0">
                <a:latin typeface="+mj-lt"/>
                <a:cs typeface="Arial"/>
              </a:rPr>
              <a:t>far</a:t>
            </a:r>
            <a:r>
              <a:rPr lang="en-US" sz="2200" spc="-90" dirty="0" smtClean="0">
                <a:latin typeface="+mj-lt"/>
                <a:cs typeface="Arial"/>
              </a:rPr>
              <a:t> </a:t>
            </a:r>
            <a:r>
              <a:rPr sz="2200" spc="-90" dirty="0" smtClean="0">
                <a:latin typeface="+mj-lt"/>
                <a:cs typeface="Arial"/>
              </a:rPr>
              <a:t>into</a:t>
            </a:r>
            <a:r>
              <a:rPr lang="en-US" sz="2200" spc="-90" dirty="0" smtClean="0">
                <a:latin typeface="+mj-lt"/>
                <a:cs typeface="Arial"/>
              </a:rPr>
              <a:t> </a:t>
            </a:r>
            <a:r>
              <a:rPr sz="2200" spc="-90" dirty="0" smtClean="0">
                <a:latin typeface="+mj-lt"/>
                <a:cs typeface="Arial"/>
              </a:rPr>
              <a:t>a</a:t>
            </a:r>
            <a:r>
              <a:rPr lang="en-US" sz="2200" spc="-90" dirty="0" smtClean="0">
                <a:latin typeface="+mj-lt"/>
                <a:cs typeface="Arial"/>
              </a:rPr>
              <a:t> </a:t>
            </a:r>
            <a:r>
              <a:rPr sz="2200" spc="-90" dirty="0" smtClean="0">
                <a:latin typeface="+mj-lt"/>
                <a:cs typeface="Arial"/>
              </a:rPr>
              <a:t>payload</a:t>
            </a:r>
            <a:r>
              <a:rPr lang="en-US" sz="2200" spc="-90" dirty="0" smtClean="0">
                <a:latin typeface="+mj-lt"/>
                <a:cs typeface="Arial"/>
              </a:rPr>
              <a:t> </a:t>
            </a:r>
            <a:r>
              <a:rPr sz="2200" spc="-90" dirty="0" smtClean="0">
                <a:latin typeface="+mj-lt"/>
                <a:cs typeface="Arial"/>
              </a:rPr>
              <a:t>a</a:t>
            </a:r>
            <a:r>
              <a:rPr lang="en-US" sz="2200" spc="-90" dirty="0" smtClean="0">
                <a:latin typeface="+mj-lt"/>
                <a:cs typeface="Arial"/>
              </a:rPr>
              <a:t> </a:t>
            </a:r>
            <a:r>
              <a:rPr sz="2200" spc="-90" dirty="0" smtClean="0">
                <a:latin typeface="+mj-lt"/>
                <a:cs typeface="Arial"/>
              </a:rPr>
              <a:t>particular</a:t>
            </a:r>
            <a:r>
              <a:rPr lang="en-US" sz="2200" spc="-90" dirty="0" smtClean="0">
                <a:latin typeface="+mj-lt"/>
                <a:cs typeface="Arial"/>
              </a:rPr>
              <a:t> </a:t>
            </a:r>
            <a:r>
              <a:rPr sz="2200" spc="-90" dirty="0" smtClean="0">
                <a:latin typeface="+mj-lt"/>
                <a:cs typeface="Arial"/>
              </a:rPr>
              <a:t>fragment </a:t>
            </a:r>
            <a:r>
              <a:rPr sz="2200" spc="-90" dirty="0">
                <a:latin typeface="+mj-lt"/>
                <a:cs typeface="Arial"/>
              </a:rPr>
              <a:t>occurs.</a:t>
            </a:r>
          </a:p>
          <a:p>
            <a:pPr marL="194945" marR="6350" indent="-182880">
              <a:lnSpc>
                <a:spcPts val="2510"/>
              </a:lnSpc>
              <a:spcBef>
                <a:spcPts val="1155"/>
              </a:spcBef>
              <a:buClr>
                <a:srgbClr val="93B6D2"/>
              </a:buClr>
              <a:buSzPct val="84090"/>
              <a:buChar char="•"/>
              <a:tabLst>
                <a:tab pos="195580" algn="l"/>
              </a:tabLst>
            </a:pPr>
            <a:r>
              <a:rPr sz="2400" b="1" spc="-165" dirty="0" smtClean="0">
                <a:latin typeface="+mj-lt"/>
                <a:cs typeface="Arial"/>
              </a:rPr>
              <a:t>The </a:t>
            </a:r>
            <a:r>
              <a:rPr sz="2400" b="1" spc="-165" dirty="0">
                <a:latin typeface="+mj-lt"/>
                <a:cs typeface="Arial"/>
              </a:rPr>
              <a:t>6LoWPAN fragmentation header field itself uses a unique bit  value to identify that the subsequent fields behind it are fragment  fields as opposed to another capability, such as header compression.</a:t>
            </a:r>
          </a:p>
          <a:p>
            <a:pPr marL="195580" indent="-182880">
              <a:lnSpc>
                <a:spcPts val="2510"/>
              </a:lnSpc>
              <a:spcBef>
                <a:spcPts val="220"/>
              </a:spcBef>
              <a:buClr>
                <a:srgbClr val="93B6D2"/>
              </a:buClr>
              <a:buSzPct val="84090"/>
              <a:buChar char="•"/>
              <a:tabLst>
                <a:tab pos="195580" algn="l"/>
              </a:tabLst>
            </a:pPr>
            <a:r>
              <a:rPr sz="2400" b="1" spc="-165" dirty="0">
                <a:latin typeface="+mj-lt"/>
                <a:cs typeface="Arial"/>
              </a:rPr>
              <a:t>In the first fragment, the Datagram Offset field is not present because</a:t>
            </a:r>
          </a:p>
          <a:p>
            <a:pPr marL="194945">
              <a:lnSpc>
                <a:spcPts val="2510"/>
              </a:lnSpc>
            </a:pPr>
            <a:r>
              <a:rPr sz="2400" b="1" spc="-165" dirty="0">
                <a:latin typeface="+mj-lt"/>
                <a:cs typeface="Arial"/>
              </a:rPr>
              <a:t>it would simply be set to 0.</a:t>
            </a:r>
          </a:p>
          <a:p>
            <a:pPr marL="194945" marR="5080" indent="-182880">
              <a:lnSpc>
                <a:spcPts val="2510"/>
              </a:lnSpc>
              <a:spcBef>
                <a:spcPts val="560"/>
              </a:spcBef>
              <a:buClr>
                <a:srgbClr val="93B6D2"/>
              </a:buClr>
              <a:buSzPct val="84090"/>
              <a:buChar char="•"/>
              <a:tabLst>
                <a:tab pos="195580" algn="l"/>
              </a:tabLst>
            </a:pPr>
            <a:r>
              <a:rPr sz="2400" b="1" spc="-165" dirty="0">
                <a:latin typeface="+mj-lt"/>
                <a:cs typeface="Arial"/>
              </a:rPr>
              <a:t>This results in the first fragmentation header for an IPv6 payload  being only 4 bytes long.</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45</a:t>
            </a:r>
            <a:endParaRPr sz="1400">
              <a:latin typeface="Arial"/>
              <a:cs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617460" cy="566822"/>
          </a:xfrm>
          <a:prstGeom prst="rect">
            <a:avLst/>
          </a:prstGeom>
        </p:spPr>
        <p:txBody>
          <a:bodyPr vert="horz" wrap="square" lIns="0" tIns="12700" rIns="0" bIns="0" rtlCol="0">
            <a:spAutoFit/>
          </a:bodyPr>
          <a:lstStyle/>
          <a:p>
            <a:pPr marL="12700" marR="5080" algn="l">
              <a:lnSpc>
                <a:spcPct val="100000"/>
              </a:lnSpc>
              <a:spcBef>
                <a:spcPts val="100"/>
              </a:spcBef>
            </a:pPr>
            <a:r>
              <a:rPr spc="-240" dirty="0"/>
              <a:t>Optimizing IP for IoT  From 6LoWPAN to 6Lo</a:t>
            </a:r>
          </a:p>
        </p:txBody>
      </p:sp>
      <p:sp>
        <p:nvSpPr>
          <p:cNvPr id="3" name="object 3"/>
          <p:cNvSpPr txBox="1">
            <a:spLocks noGrp="1"/>
          </p:cNvSpPr>
          <p:nvPr>
            <p:ph type="body" idx="1"/>
          </p:nvPr>
        </p:nvSpPr>
        <p:spPr>
          <a:xfrm>
            <a:off x="535940" y="1543177"/>
            <a:ext cx="8074025" cy="4431983"/>
          </a:xfrm>
          <a:prstGeom prst="rect">
            <a:avLst/>
          </a:prstGeom>
        </p:spPr>
        <p:txBody>
          <a:bodyPr vert="horz" wrap="square" lIns="0" tIns="86360" rIns="0" bIns="0" rtlCol="0">
            <a:spAutoFit/>
          </a:bodyPr>
          <a:lstStyle/>
          <a:p>
            <a:pPr marL="195580" indent="-182880">
              <a:lnSpc>
                <a:spcPct val="100000"/>
              </a:lnSpc>
              <a:spcBef>
                <a:spcPts val="680"/>
              </a:spcBef>
              <a:buClr>
                <a:srgbClr val="93B6D2"/>
              </a:buClr>
              <a:buSzPct val="85416"/>
              <a:buFont typeface="Arial"/>
              <a:buChar char="•"/>
              <a:tabLst>
                <a:tab pos="195580" algn="l"/>
              </a:tabLst>
            </a:pPr>
            <a:r>
              <a:rPr b="1" kern="1200" spc="-165" dirty="0"/>
              <a:t>Mesh Addressing</a:t>
            </a:r>
            <a:r>
              <a:rPr b="1" spc="-180" dirty="0">
                <a:latin typeface="Arial"/>
                <a:cs typeface="Arial"/>
              </a:rPr>
              <a:t>:</a:t>
            </a:r>
          </a:p>
          <a:p>
            <a:pPr marL="469900" marR="5080" lvl="1" indent="-182880" algn="just" rtl="0">
              <a:lnSpc>
                <a:spcPct val="100000"/>
              </a:lnSpc>
              <a:spcBef>
                <a:spcPts val="575"/>
              </a:spcBef>
              <a:buClr>
                <a:srgbClr val="93B6D2"/>
              </a:buClr>
              <a:buSzPct val="85000"/>
              <a:buChar char="•"/>
              <a:tabLst>
                <a:tab pos="470534" algn="l"/>
              </a:tabLst>
            </a:pPr>
            <a:r>
              <a:rPr sz="2400" kern="1200" spc="-90" dirty="0" smtClean="0">
                <a:solidFill>
                  <a:schemeClr val="tx1"/>
                </a:solidFill>
                <a:latin typeface="+mj-lt"/>
                <a:cs typeface="Arial"/>
              </a:rPr>
              <a:t>The</a:t>
            </a:r>
            <a:r>
              <a:rPr lang="en-US" sz="2400" kern="1200" spc="-90" dirty="0" smtClean="0">
                <a:solidFill>
                  <a:schemeClr val="tx1"/>
                </a:solidFill>
                <a:latin typeface="+mj-lt"/>
                <a:cs typeface="Arial"/>
              </a:rPr>
              <a:t> </a:t>
            </a:r>
            <a:r>
              <a:rPr sz="2400" kern="1200" spc="-90" dirty="0" smtClean="0">
                <a:solidFill>
                  <a:schemeClr val="tx1"/>
                </a:solidFill>
                <a:latin typeface="+mj-lt"/>
                <a:cs typeface="Arial"/>
              </a:rPr>
              <a:t>purpose</a:t>
            </a:r>
            <a:r>
              <a:rPr lang="en-US" sz="2400" kern="1200" spc="-90" dirty="0" smtClean="0">
                <a:solidFill>
                  <a:schemeClr val="tx1"/>
                </a:solidFill>
                <a:latin typeface="+mj-lt"/>
                <a:cs typeface="Arial"/>
              </a:rPr>
              <a:t> </a:t>
            </a:r>
            <a:r>
              <a:rPr sz="2400" kern="1200" spc="-90" dirty="0" smtClean="0">
                <a:solidFill>
                  <a:schemeClr val="tx1"/>
                </a:solidFill>
                <a:latin typeface="+mj-lt"/>
                <a:cs typeface="Arial"/>
              </a:rPr>
              <a:t>of</a:t>
            </a:r>
            <a:r>
              <a:rPr lang="en-US" sz="2400" kern="1200" spc="-90" dirty="0" smtClean="0">
                <a:solidFill>
                  <a:schemeClr val="tx1"/>
                </a:solidFill>
                <a:latin typeface="+mj-lt"/>
                <a:cs typeface="Arial"/>
              </a:rPr>
              <a:t> </a:t>
            </a:r>
            <a:r>
              <a:rPr sz="2400" kern="1200" spc="-90" dirty="0" smtClean="0">
                <a:solidFill>
                  <a:schemeClr val="tx1"/>
                </a:solidFill>
                <a:latin typeface="+mj-lt"/>
                <a:cs typeface="Arial"/>
              </a:rPr>
              <a:t>the</a:t>
            </a:r>
            <a:r>
              <a:rPr lang="en-US" sz="2400" kern="1200" spc="-90" dirty="0" smtClean="0">
                <a:solidFill>
                  <a:schemeClr val="tx1"/>
                </a:solidFill>
                <a:latin typeface="+mj-lt"/>
                <a:cs typeface="Arial"/>
              </a:rPr>
              <a:t> </a:t>
            </a:r>
            <a:r>
              <a:rPr sz="2400" kern="1200" spc="-90" dirty="0" smtClean="0">
                <a:solidFill>
                  <a:schemeClr val="tx1"/>
                </a:solidFill>
                <a:latin typeface="+mj-lt"/>
                <a:cs typeface="Arial"/>
              </a:rPr>
              <a:t>6LoWPAN</a:t>
            </a:r>
            <a:r>
              <a:rPr lang="en-US" sz="2400" kern="1200" spc="-90" dirty="0" smtClean="0">
                <a:solidFill>
                  <a:schemeClr val="tx1"/>
                </a:solidFill>
                <a:latin typeface="+mj-lt"/>
                <a:cs typeface="Arial"/>
              </a:rPr>
              <a:t> </a:t>
            </a:r>
            <a:r>
              <a:rPr sz="2400" kern="1200" spc="-90" dirty="0" smtClean="0">
                <a:solidFill>
                  <a:schemeClr val="tx1"/>
                </a:solidFill>
                <a:latin typeface="+mj-lt"/>
                <a:cs typeface="Arial"/>
              </a:rPr>
              <a:t>mesh</a:t>
            </a:r>
            <a:r>
              <a:rPr lang="en-US" sz="2400" kern="1200" spc="-90" dirty="0" smtClean="0">
                <a:solidFill>
                  <a:schemeClr val="tx1"/>
                </a:solidFill>
                <a:latin typeface="+mj-lt"/>
                <a:cs typeface="Arial"/>
              </a:rPr>
              <a:t> </a:t>
            </a:r>
            <a:r>
              <a:rPr sz="2400" kern="1200" spc="-90" dirty="0" smtClean="0">
                <a:solidFill>
                  <a:schemeClr val="tx1"/>
                </a:solidFill>
                <a:latin typeface="+mj-lt"/>
                <a:cs typeface="Arial"/>
              </a:rPr>
              <a:t>addressing</a:t>
            </a:r>
            <a:r>
              <a:rPr lang="en-US" sz="2400" kern="1200" spc="-90" dirty="0" smtClean="0">
                <a:solidFill>
                  <a:schemeClr val="tx1"/>
                </a:solidFill>
                <a:latin typeface="+mj-lt"/>
                <a:cs typeface="Arial"/>
              </a:rPr>
              <a:t> </a:t>
            </a:r>
            <a:r>
              <a:rPr sz="2400" kern="1200" spc="-90" dirty="0" smtClean="0">
                <a:solidFill>
                  <a:schemeClr val="tx1"/>
                </a:solidFill>
                <a:latin typeface="+mj-lt"/>
                <a:cs typeface="Arial"/>
              </a:rPr>
              <a:t>function</a:t>
            </a:r>
            <a:r>
              <a:rPr lang="en-US" sz="2400" kern="1200" spc="-90" dirty="0" smtClean="0">
                <a:solidFill>
                  <a:schemeClr val="tx1"/>
                </a:solidFill>
                <a:latin typeface="+mj-lt"/>
                <a:cs typeface="Arial"/>
              </a:rPr>
              <a:t> </a:t>
            </a:r>
            <a:r>
              <a:rPr sz="2400" kern="1200" spc="-90" dirty="0" smtClean="0">
                <a:solidFill>
                  <a:schemeClr val="tx1"/>
                </a:solidFill>
                <a:latin typeface="+mj-lt"/>
                <a:cs typeface="Arial"/>
              </a:rPr>
              <a:t>is</a:t>
            </a:r>
            <a:r>
              <a:rPr lang="en-US" sz="2400" kern="1200" spc="-90" dirty="0" smtClean="0">
                <a:solidFill>
                  <a:schemeClr val="tx1"/>
                </a:solidFill>
                <a:latin typeface="+mj-lt"/>
                <a:cs typeface="Arial"/>
              </a:rPr>
              <a:t> </a:t>
            </a:r>
            <a:r>
              <a:rPr sz="2400" kern="1200" spc="-90" dirty="0" smtClean="0">
                <a:solidFill>
                  <a:schemeClr val="tx1"/>
                </a:solidFill>
                <a:latin typeface="+mj-lt"/>
                <a:cs typeface="Arial"/>
              </a:rPr>
              <a:t>to</a:t>
            </a:r>
            <a:r>
              <a:rPr lang="en-US" sz="2400" kern="1200" spc="-90" dirty="0" smtClean="0">
                <a:solidFill>
                  <a:schemeClr val="tx1"/>
                </a:solidFill>
                <a:latin typeface="+mj-lt"/>
                <a:cs typeface="Arial"/>
              </a:rPr>
              <a:t> </a:t>
            </a:r>
            <a:r>
              <a:rPr sz="2400" kern="1200" spc="-90" dirty="0" smtClean="0">
                <a:solidFill>
                  <a:schemeClr val="tx1"/>
                </a:solidFill>
                <a:latin typeface="+mj-lt"/>
                <a:cs typeface="Arial"/>
              </a:rPr>
              <a:t>forward </a:t>
            </a:r>
            <a:r>
              <a:rPr sz="2400" kern="1200" spc="-90" dirty="0">
                <a:solidFill>
                  <a:schemeClr val="tx1"/>
                </a:solidFill>
                <a:latin typeface="+mj-lt"/>
                <a:cs typeface="Arial"/>
              </a:rPr>
              <a:t>packets over multiple hops.</a:t>
            </a:r>
          </a:p>
          <a:p>
            <a:pPr marL="469900" lvl="1" indent="-182880" algn="just" rtl="0">
              <a:lnSpc>
                <a:spcPct val="100000"/>
              </a:lnSpc>
              <a:spcBef>
                <a:spcPts val="580"/>
              </a:spcBef>
              <a:buClr>
                <a:srgbClr val="93B6D2"/>
              </a:buClr>
              <a:buSzPct val="85000"/>
              <a:buChar char="•"/>
              <a:tabLst>
                <a:tab pos="470534" algn="l"/>
              </a:tabLst>
            </a:pPr>
            <a:r>
              <a:rPr sz="2400" kern="1200" spc="-90" dirty="0">
                <a:solidFill>
                  <a:schemeClr val="tx1"/>
                </a:solidFill>
                <a:latin typeface="+mj-lt"/>
                <a:cs typeface="Arial"/>
              </a:rPr>
              <a:t>Three fields are defined for this header:</a:t>
            </a:r>
          </a:p>
          <a:p>
            <a:pPr marL="927100" marR="5080" lvl="2" indent="-182880" algn="just" rtl="0">
              <a:spcBef>
                <a:spcPts val="495"/>
              </a:spcBef>
              <a:buClr>
                <a:srgbClr val="93B6D2"/>
              </a:buClr>
              <a:buSzPct val="85000"/>
              <a:buChar char="•"/>
              <a:tabLst>
                <a:tab pos="470534" algn="l"/>
              </a:tabLst>
            </a:pPr>
            <a:r>
              <a:rPr sz="2400" kern="1200" spc="-90" dirty="0">
                <a:solidFill>
                  <a:schemeClr val="tx1"/>
                </a:solidFill>
                <a:latin typeface="+mj-lt"/>
                <a:cs typeface="Arial"/>
              </a:rPr>
              <a:t>Hop Limit: The hop limit for mesh addressing also provides an upper limit  on how many times the frame can be forwarded. Each hop decrements this  value by 1 as it is forwarded. Once the value hits 0, it is dropped and no  longer forwarded</a:t>
            </a:r>
            <a:r>
              <a:rPr sz="2400" kern="1200" spc="-90" dirty="0" smtClean="0">
                <a:solidFill>
                  <a:schemeClr val="tx1"/>
                </a:solidFill>
                <a:latin typeface="+mj-lt"/>
                <a:cs typeface="Arial"/>
              </a:rPr>
              <a:t>.</a:t>
            </a:r>
            <a:endParaRPr lang="en-US" sz="2400" kern="1200" spc="-90" dirty="0" smtClean="0">
              <a:solidFill>
                <a:schemeClr val="tx1"/>
              </a:solidFill>
              <a:latin typeface="+mj-lt"/>
              <a:cs typeface="Arial"/>
            </a:endParaRPr>
          </a:p>
          <a:p>
            <a:pPr marL="927100" marR="5080" lvl="2" indent="-182880" algn="just" rtl="0">
              <a:spcBef>
                <a:spcPts val="495"/>
              </a:spcBef>
              <a:buClr>
                <a:srgbClr val="93B6D2"/>
              </a:buClr>
              <a:buSzPct val="85000"/>
              <a:buFontTx/>
              <a:buChar char="•"/>
              <a:tabLst>
                <a:tab pos="470534" algn="l"/>
              </a:tabLst>
            </a:pPr>
            <a:r>
              <a:rPr lang="en-US" sz="2400" kern="1200" spc="-90" dirty="0" smtClean="0">
                <a:solidFill>
                  <a:schemeClr val="tx1"/>
                </a:solidFill>
                <a:latin typeface="+mj-lt"/>
                <a:cs typeface="Arial"/>
              </a:rPr>
              <a:t>Source Address, and Destination Address: The Source Address and Destination	Address	fields for mesh	addressing are IEEE 802.15.4 addresses indicating the endpoints of an IP hop.</a:t>
            </a:r>
          </a:p>
        </p:txBody>
      </p:sp>
      <p:sp>
        <p:nvSpPr>
          <p:cNvPr id="4" name="object 4"/>
          <p:cNvSpPr txBox="1"/>
          <p:nvPr/>
        </p:nvSpPr>
        <p:spPr>
          <a:xfrm>
            <a:off x="810259" y="4569333"/>
            <a:ext cx="7647941" cy="641201"/>
          </a:xfrm>
          <a:prstGeom prst="rect">
            <a:avLst/>
          </a:prstGeom>
        </p:spPr>
        <p:txBody>
          <a:bodyPr vert="horz" wrap="square" lIns="0" tIns="12700" rIns="0" bIns="0" rtlCol="0">
            <a:spAutoFit/>
          </a:bodyPr>
          <a:lstStyle/>
          <a:p>
            <a:pPr marL="195580" indent="-183515">
              <a:spcBef>
                <a:spcPts val="100"/>
              </a:spcBef>
              <a:buClr>
                <a:srgbClr val="93B6D2"/>
              </a:buClr>
              <a:buSzPct val="85000"/>
              <a:buFontTx/>
              <a:buChar char="•"/>
              <a:tabLst>
                <a:tab pos="196215" algn="l"/>
                <a:tab pos="1054735" algn="l"/>
                <a:tab pos="2100580" algn="l"/>
                <a:tab pos="2675255" algn="l"/>
                <a:tab pos="3959860" algn="l"/>
                <a:tab pos="5012055" algn="l"/>
              </a:tabLst>
            </a:pPr>
            <a:endParaRPr lang="en-US" sz="2000" dirty="0" smtClean="0">
              <a:latin typeface="Arial"/>
              <a:cs typeface="Arial"/>
            </a:endParaRPr>
          </a:p>
          <a:p>
            <a:pPr marL="195580" indent="-183515">
              <a:lnSpc>
                <a:spcPct val="100000"/>
              </a:lnSpc>
              <a:spcBef>
                <a:spcPts val="100"/>
              </a:spcBef>
              <a:buClr>
                <a:srgbClr val="93B6D2"/>
              </a:buClr>
              <a:buSzPct val="85000"/>
              <a:buChar char="•"/>
              <a:tabLst>
                <a:tab pos="196215" algn="l"/>
                <a:tab pos="1054735" algn="l"/>
                <a:tab pos="2100580" algn="l"/>
                <a:tab pos="2675255" algn="l"/>
                <a:tab pos="3959860" algn="l"/>
                <a:tab pos="5012055" algn="l"/>
              </a:tabLst>
            </a:pPr>
            <a:endParaRPr sz="2000" dirty="0">
              <a:latin typeface="Arial"/>
              <a:cs typeface="Arial"/>
            </a:endParaRPr>
          </a:p>
        </p:txBody>
      </p:sp>
      <p:sp>
        <p:nvSpPr>
          <p:cNvPr id="5" name="object 5"/>
          <p:cNvSpPr txBox="1"/>
          <p:nvPr/>
        </p:nvSpPr>
        <p:spPr>
          <a:xfrm>
            <a:off x="6477000" y="5943600"/>
            <a:ext cx="700405" cy="636270"/>
          </a:xfrm>
          <a:prstGeom prst="rect">
            <a:avLst/>
          </a:prstGeom>
        </p:spPr>
        <p:txBody>
          <a:bodyPr vert="horz" wrap="square" lIns="0" tIns="12700" rIns="0" bIns="0" rtlCol="0">
            <a:spAutoFit/>
          </a:bodyPr>
          <a:lstStyle/>
          <a:p>
            <a:pPr algn="ctr">
              <a:lnSpc>
                <a:spcPct val="100000"/>
              </a:lnSpc>
              <a:spcBef>
                <a:spcPts val="100"/>
              </a:spcBef>
            </a:pPr>
            <a:endParaRPr sz="2000" dirty="0">
              <a:latin typeface="Arial"/>
              <a:cs typeface="Arial"/>
            </a:endParaRPr>
          </a:p>
          <a:p>
            <a:pPr marL="8255" algn="ctr">
              <a:lnSpc>
                <a:spcPct val="100000"/>
              </a:lnSpc>
            </a:pPr>
            <a:endParaRPr sz="2000" dirty="0">
              <a:latin typeface="Arial"/>
              <a:cs typeface="Arial"/>
            </a:endParaRPr>
          </a:p>
        </p:txBody>
      </p:sp>
      <p:sp>
        <p:nvSpPr>
          <p:cNvPr id="7" name="object 7"/>
          <p:cNvSpPr txBox="1"/>
          <p:nvPr/>
        </p:nvSpPr>
        <p:spPr>
          <a:xfrm>
            <a:off x="914400" y="5587780"/>
            <a:ext cx="7693356" cy="641842"/>
          </a:xfrm>
          <a:prstGeom prst="rect">
            <a:avLst/>
          </a:prstGeom>
        </p:spPr>
        <p:txBody>
          <a:bodyPr vert="horz" wrap="square" lIns="0" tIns="13335" rIns="0" bIns="0" rtlCol="0">
            <a:spAutoFit/>
          </a:bodyPr>
          <a:lstStyle/>
          <a:p>
            <a:pPr marL="12700">
              <a:spcBef>
                <a:spcPts val="105"/>
              </a:spcBef>
              <a:tabLst>
                <a:tab pos="1309370" algn="l"/>
                <a:tab pos="2315210" algn="l"/>
                <a:tab pos="3054350" algn="l"/>
                <a:tab pos="3540760" algn="l"/>
                <a:tab pos="4226560" algn="l"/>
              </a:tabLst>
            </a:pPr>
            <a:endParaRPr lang="en-US" sz="2000" dirty="0" smtClean="0">
              <a:latin typeface="Arial"/>
              <a:cs typeface="Arial"/>
            </a:endParaRPr>
          </a:p>
          <a:p>
            <a:pPr marL="12700">
              <a:lnSpc>
                <a:spcPct val="100000"/>
              </a:lnSpc>
              <a:spcBef>
                <a:spcPts val="105"/>
              </a:spcBef>
              <a:tabLst>
                <a:tab pos="1309370" algn="l"/>
                <a:tab pos="2315210" algn="l"/>
                <a:tab pos="3054350" algn="l"/>
                <a:tab pos="3540760" algn="l"/>
                <a:tab pos="4226560" algn="l"/>
              </a:tabLst>
            </a:pPr>
            <a:endParaRPr sz="2000" dirty="0">
              <a:latin typeface="Arial"/>
              <a:cs typeface="Arial"/>
            </a:endParaRPr>
          </a:p>
        </p:txBody>
      </p:sp>
      <p:sp>
        <p:nvSpPr>
          <p:cNvPr id="11" name="object 11"/>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46</a:t>
            </a:r>
            <a:endParaRPr sz="1400">
              <a:latin typeface="Arial"/>
              <a:cs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150860" cy="566822"/>
          </a:xfrm>
          <a:prstGeom prst="rect">
            <a:avLst/>
          </a:prstGeom>
        </p:spPr>
        <p:txBody>
          <a:bodyPr vert="horz" wrap="square" lIns="0" tIns="12700" rIns="0" bIns="0" rtlCol="0">
            <a:spAutoFit/>
          </a:bodyPr>
          <a:lstStyle/>
          <a:p>
            <a:pPr marL="12700" marR="5080" algn="l">
              <a:spcBef>
                <a:spcPts val="100"/>
              </a:spcBef>
            </a:pPr>
            <a:r>
              <a:rPr spc="-240" dirty="0"/>
              <a:t>Optimizing IP for IoT  From 6LoWPAN to 6Lo</a:t>
            </a:r>
          </a:p>
        </p:txBody>
      </p:sp>
      <p:pic>
        <p:nvPicPr>
          <p:cNvPr id="3" name="object 3"/>
          <p:cNvPicPr/>
          <p:nvPr/>
        </p:nvPicPr>
        <p:blipFill>
          <a:blip r:embed="rId2" cstate="print"/>
          <a:stretch>
            <a:fillRect/>
          </a:stretch>
        </p:blipFill>
        <p:spPr>
          <a:xfrm>
            <a:off x="457200" y="2461260"/>
            <a:ext cx="8229600" cy="3154679"/>
          </a:xfrm>
          <a:prstGeom prst="rect">
            <a:avLst/>
          </a:prstGeom>
        </p:spPr>
      </p:pic>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47</a:t>
            </a:r>
            <a:endParaRPr sz="1400">
              <a:latin typeface="Arial"/>
              <a:cs typeface="Aria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227060" cy="566822"/>
          </a:xfrm>
          <a:prstGeom prst="rect">
            <a:avLst/>
          </a:prstGeom>
        </p:spPr>
        <p:txBody>
          <a:bodyPr vert="horz" wrap="square" lIns="0" tIns="12700" rIns="0" bIns="0" rtlCol="0">
            <a:spAutoFit/>
          </a:bodyPr>
          <a:lstStyle/>
          <a:p>
            <a:pPr marL="12700" marR="5080" algn="l">
              <a:lnSpc>
                <a:spcPct val="100000"/>
              </a:lnSpc>
              <a:spcBef>
                <a:spcPts val="100"/>
              </a:spcBef>
            </a:pPr>
            <a:r>
              <a:rPr spc="-240" dirty="0"/>
              <a:t>Optimizing IP for IoT  From 6LoWPAN to 6Lo</a:t>
            </a:r>
          </a:p>
        </p:txBody>
      </p:sp>
      <p:sp>
        <p:nvSpPr>
          <p:cNvPr id="3" name="object 3"/>
          <p:cNvSpPr txBox="1"/>
          <p:nvPr/>
        </p:nvSpPr>
        <p:spPr>
          <a:xfrm>
            <a:off x="535940" y="1543176"/>
            <a:ext cx="8073390" cy="3611245"/>
          </a:xfrm>
          <a:prstGeom prst="rect">
            <a:avLst/>
          </a:prstGeom>
        </p:spPr>
        <p:txBody>
          <a:bodyPr vert="horz" wrap="square" lIns="0" tIns="86360" rIns="0" bIns="0" rtlCol="0">
            <a:spAutoFit/>
          </a:bodyPr>
          <a:lstStyle/>
          <a:p>
            <a:pPr marL="195580" indent="-182880" algn="just">
              <a:lnSpc>
                <a:spcPct val="100000"/>
              </a:lnSpc>
              <a:spcBef>
                <a:spcPts val="680"/>
              </a:spcBef>
              <a:buClr>
                <a:srgbClr val="93B6D2"/>
              </a:buClr>
              <a:buSzPct val="85416"/>
              <a:buFont typeface="Arial"/>
              <a:buChar char="•"/>
              <a:tabLst>
                <a:tab pos="195580" algn="l"/>
              </a:tabLst>
            </a:pPr>
            <a:r>
              <a:rPr sz="2400" b="1" spc="-165" dirty="0">
                <a:latin typeface="+mj-lt"/>
                <a:cs typeface="Arial"/>
              </a:rPr>
              <a:t>Mesh-Under Versus Mesh-Over Routing</a:t>
            </a:r>
            <a:r>
              <a:rPr sz="2400" b="1" spc="-190" dirty="0">
                <a:latin typeface="Arial"/>
                <a:cs typeface="Arial"/>
              </a:rPr>
              <a:t>:</a:t>
            </a:r>
            <a:endParaRPr sz="2400" dirty="0">
              <a:latin typeface="Arial"/>
              <a:cs typeface="Arial"/>
            </a:endParaRPr>
          </a:p>
          <a:p>
            <a:pPr marL="469900" marR="5080" lvl="1" indent="-182880" algn="just">
              <a:lnSpc>
                <a:spcPct val="100000"/>
              </a:lnSpc>
              <a:spcBef>
                <a:spcPts val="575"/>
              </a:spcBef>
              <a:buClr>
                <a:srgbClr val="93B6D2"/>
              </a:buClr>
              <a:buSzPct val="85000"/>
              <a:buChar char="•"/>
              <a:tabLst>
                <a:tab pos="470534" algn="l"/>
              </a:tabLst>
            </a:pPr>
            <a:r>
              <a:rPr sz="2400" spc="-90" dirty="0">
                <a:latin typeface="+mj-lt"/>
                <a:cs typeface="Arial"/>
              </a:rPr>
              <a:t>IEEE 802.15.4, IEEE 802.15.4g, and IEEE 1901.2a that support  mesh topologies and operate at the physical and data link  layers, two main options exist for establishing reachability  and forwarding packets.</a:t>
            </a:r>
          </a:p>
          <a:p>
            <a:pPr marL="927100" marR="6985" lvl="2" indent="-182880" algn="just">
              <a:spcBef>
                <a:spcPts val="580"/>
              </a:spcBef>
              <a:buClr>
                <a:srgbClr val="93B6D2"/>
              </a:buClr>
              <a:buSzPct val="85000"/>
              <a:buFont typeface="Arial"/>
              <a:buChar char="•"/>
              <a:tabLst>
                <a:tab pos="470534" algn="l"/>
              </a:tabLst>
            </a:pPr>
            <a:r>
              <a:rPr sz="2400" spc="-90" dirty="0">
                <a:latin typeface="+mj-lt"/>
                <a:cs typeface="Arial"/>
              </a:rPr>
              <a:t>“Mesh-under”: the routing of packets is handled at the  6LoWPAN adaptation layer.</a:t>
            </a:r>
          </a:p>
          <a:p>
            <a:pPr marL="927100" marR="5715" lvl="2" indent="-182880" algn="just">
              <a:spcBef>
                <a:spcPts val="575"/>
              </a:spcBef>
              <a:buClr>
                <a:srgbClr val="93B6D2"/>
              </a:buClr>
              <a:buSzPct val="85000"/>
              <a:buFont typeface="Arial"/>
              <a:buChar char="•"/>
              <a:tabLst>
                <a:tab pos="470534" algn="l"/>
              </a:tabLst>
            </a:pPr>
            <a:r>
              <a:rPr sz="2400" spc="-90" dirty="0">
                <a:latin typeface="+mj-lt"/>
                <a:cs typeface="Arial"/>
              </a:rPr>
              <a:t>“Mesh-over” or “route-over”: utilizes IP routing for getting  packets to their destination.</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48</a:t>
            </a:r>
            <a:endParaRPr sz="1400">
              <a:latin typeface="Arial"/>
              <a:cs typeface="Aria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074660" cy="566822"/>
          </a:xfrm>
          <a:prstGeom prst="rect">
            <a:avLst/>
          </a:prstGeom>
        </p:spPr>
        <p:txBody>
          <a:bodyPr vert="horz" wrap="square" lIns="0" tIns="12700" rIns="0" bIns="0" rtlCol="0">
            <a:spAutoFit/>
          </a:bodyPr>
          <a:lstStyle/>
          <a:p>
            <a:pPr marL="12700" marR="5080" algn="l">
              <a:spcBef>
                <a:spcPts val="100"/>
              </a:spcBef>
            </a:pPr>
            <a:r>
              <a:rPr spc="-240" dirty="0"/>
              <a:t>Optimizing IP for IoT  From 6LoWPAN to 6Lo</a:t>
            </a:r>
          </a:p>
        </p:txBody>
      </p:sp>
      <p:sp>
        <p:nvSpPr>
          <p:cNvPr id="3" name="object 3"/>
          <p:cNvSpPr txBox="1">
            <a:spLocks noGrp="1"/>
          </p:cNvSpPr>
          <p:nvPr>
            <p:ph type="body" idx="1"/>
          </p:nvPr>
        </p:nvSpPr>
        <p:spPr>
          <a:xfrm>
            <a:off x="535940" y="1543177"/>
            <a:ext cx="8074025" cy="4256293"/>
          </a:xfrm>
          <a:prstGeom prst="rect">
            <a:avLst/>
          </a:prstGeom>
        </p:spPr>
        <p:txBody>
          <a:bodyPr vert="horz" wrap="square" lIns="0" tIns="87630" rIns="0" bIns="0" rtlCol="0">
            <a:spAutoFit/>
          </a:bodyPr>
          <a:lstStyle/>
          <a:p>
            <a:pPr marL="469900" lvl="1" indent="-182880" algn="just" rtl="0">
              <a:spcBef>
                <a:spcPts val="690"/>
              </a:spcBef>
              <a:buClr>
                <a:srgbClr val="93B6D2"/>
              </a:buClr>
              <a:buSzPct val="85000"/>
              <a:buChar char="•"/>
              <a:tabLst>
                <a:tab pos="470534" algn="l"/>
              </a:tabLst>
            </a:pPr>
            <a:r>
              <a:rPr sz="2400" b="1" kern="1200" spc="-165" dirty="0">
                <a:solidFill>
                  <a:schemeClr val="tx1"/>
                </a:solidFill>
                <a:latin typeface="+mj-lt"/>
                <a:cs typeface="Arial"/>
              </a:rPr>
              <a:t>Mesh-under routing</a:t>
            </a:r>
            <a:r>
              <a:rPr sz="2800" kern="1200" spc="-90" dirty="0">
                <a:solidFill>
                  <a:schemeClr val="tx1"/>
                </a:solidFill>
                <a:latin typeface="+mj-lt"/>
                <a:cs typeface="Arial"/>
              </a:rPr>
              <a:t>,</a:t>
            </a:r>
          </a:p>
          <a:p>
            <a:pPr marL="927100" marR="5080" lvl="2" indent="-182880" algn="just" rtl="0">
              <a:spcBef>
                <a:spcPts val="500"/>
              </a:spcBef>
              <a:buClr>
                <a:srgbClr val="93B6D2"/>
              </a:buClr>
              <a:buSzPct val="85000"/>
              <a:buChar char="•"/>
              <a:tabLst>
                <a:tab pos="470534" algn="l"/>
              </a:tabLst>
            </a:pPr>
            <a:r>
              <a:rPr sz="2200" kern="1200" spc="-90" dirty="0">
                <a:solidFill>
                  <a:schemeClr val="tx1"/>
                </a:solidFill>
                <a:latin typeface="+mj-lt"/>
                <a:cs typeface="Arial"/>
              </a:rPr>
              <a:t>the routing of IP packets leverages the 6LoWPAN mesh addressing header  to route and forward packets at the link layer.</a:t>
            </a:r>
          </a:p>
          <a:p>
            <a:pPr marL="927100" marR="6350" lvl="2" indent="-182880" algn="just" rtl="0">
              <a:spcBef>
                <a:spcPts val="480"/>
              </a:spcBef>
              <a:buClr>
                <a:srgbClr val="93B6D2"/>
              </a:buClr>
              <a:buSzPct val="85000"/>
              <a:buChar char="•"/>
              <a:tabLst>
                <a:tab pos="470534" algn="l"/>
              </a:tabLst>
            </a:pPr>
            <a:r>
              <a:rPr sz="2200" kern="1200" spc="-90" dirty="0">
                <a:solidFill>
                  <a:schemeClr val="tx1"/>
                </a:solidFill>
                <a:latin typeface="+mj-lt"/>
                <a:cs typeface="Arial"/>
              </a:rPr>
              <a:t>The term mesh-under is used because multiple link layer hops can be used  to complete a single IP hop.</a:t>
            </a:r>
          </a:p>
          <a:p>
            <a:pPr marL="927100" lvl="2" indent="-182880" algn="just" rtl="0">
              <a:spcBef>
                <a:spcPts val="480"/>
              </a:spcBef>
              <a:buClr>
                <a:srgbClr val="93B6D2"/>
              </a:buClr>
              <a:buSzPct val="85000"/>
              <a:buChar char="•"/>
              <a:tabLst>
                <a:tab pos="470534" algn="l"/>
              </a:tabLst>
            </a:pPr>
            <a:r>
              <a:rPr sz="2200" kern="1200" spc="-90" dirty="0">
                <a:solidFill>
                  <a:schemeClr val="tx1"/>
                </a:solidFill>
                <a:latin typeface="+mj-lt"/>
                <a:cs typeface="Arial"/>
              </a:rPr>
              <a:t>Nodes have a Layer 2 forwarding table that they consult to route </a:t>
            </a:r>
            <a:r>
              <a:rPr sz="2200" kern="1200" spc="-90" dirty="0" smtClean="0">
                <a:solidFill>
                  <a:schemeClr val="tx1"/>
                </a:solidFill>
                <a:latin typeface="+mj-lt"/>
                <a:cs typeface="Arial"/>
              </a:rPr>
              <a:t>the</a:t>
            </a:r>
            <a:r>
              <a:rPr lang="en-US" sz="2200" kern="1200" spc="-90" dirty="0" smtClean="0">
                <a:solidFill>
                  <a:schemeClr val="tx1"/>
                </a:solidFill>
                <a:latin typeface="+mj-lt"/>
                <a:cs typeface="Arial"/>
              </a:rPr>
              <a:t> </a:t>
            </a:r>
            <a:r>
              <a:rPr sz="2200" kern="1200" spc="-90" dirty="0" smtClean="0">
                <a:latin typeface="+mj-lt"/>
              </a:rPr>
              <a:t>packets </a:t>
            </a:r>
            <a:r>
              <a:rPr sz="2200" kern="1200" spc="-90" dirty="0">
                <a:latin typeface="+mj-lt"/>
              </a:rPr>
              <a:t>to their final destination within the mesh.</a:t>
            </a:r>
          </a:p>
          <a:p>
            <a:pPr marL="927100" lvl="2" indent="-182880" algn="just" rtl="0">
              <a:spcBef>
                <a:spcPts val="480"/>
              </a:spcBef>
              <a:buClr>
                <a:srgbClr val="93B6D2"/>
              </a:buClr>
              <a:buSzPct val="85000"/>
              <a:buChar char="•"/>
              <a:tabLst>
                <a:tab pos="470534" algn="l"/>
              </a:tabLst>
            </a:pPr>
            <a:r>
              <a:rPr sz="2200" kern="1200" spc="-90" dirty="0">
                <a:solidFill>
                  <a:schemeClr val="tx1"/>
                </a:solidFill>
                <a:latin typeface="+mj-lt"/>
                <a:cs typeface="Arial"/>
              </a:rPr>
              <a:t>An edge gateway terminates the mesh-under domain.</a:t>
            </a:r>
          </a:p>
          <a:p>
            <a:pPr marL="1201420" marR="5080" lvl="3" indent="-182880" algn="just" rtl="0">
              <a:spcBef>
                <a:spcPts val="455"/>
              </a:spcBef>
              <a:buClr>
                <a:srgbClr val="93B6D2"/>
              </a:buClr>
              <a:buSzPct val="85000"/>
              <a:buChar char="•"/>
              <a:tabLst>
                <a:tab pos="470534" algn="l"/>
              </a:tabLst>
            </a:pPr>
            <a:r>
              <a:rPr sz="2200" kern="1200" spc="-90" dirty="0">
                <a:solidFill>
                  <a:schemeClr val="tx1"/>
                </a:solidFill>
                <a:latin typeface="+mj-lt"/>
                <a:cs typeface="Arial"/>
              </a:rPr>
              <a:t>The edge gateway must also implement a mechanism to translate </a:t>
            </a:r>
            <a:r>
              <a:rPr sz="2200" kern="1200" spc="-90" dirty="0" smtClean="0">
                <a:solidFill>
                  <a:schemeClr val="tx1"/>
                </a:solidFill>
                <a:latin typeface="+mj-lt"/>
                <a:cs typeface="Arial"/>
              </a:rPr>
              <a:t>between</a:t>
            </a:r>
            <a:r>
              <a:rPr lang="en-US" sz="2200" kern="1200" spc="-90" dirty="0" smtClean="0">
                <a:solidFill>
                  <a:schemeClr val="tx1"/>
                </a:solidFill>
                <a:latin typeface="+mj-lt"/>
                <a:cs typeface="Arial"/>
              </a:rPr>
              <a:t> </a:t>
            </a:r>
            <a:r>
              <a:rPr sz="2200" kern="1200" spc="-90" dirty="0" smtClean="0">
                <a:solidFill>
                  <a:schemeClr val="tx1"/>
                </a:solidFill>
                <a:latin typeface="+mj-lt"/>
                <a:cs typeface="Arial"/>
              </a:rPr>
              <a:t>the</a:t>
            </a:r>
            <a:r>
              <a:rPr lang="en-US" sz="2200" kern="1200" spc="-90" dirty="0" smtClean="0">
                <a:solidFill>
                  <a:schemeClr val="tx1"/>
                </a:solidFill>
                <a:latin typeface="+mj-lt"/>
                <a:cs typeface="Arial"/>
              </a:rPr>
              <a:t> </a:t>
            </a:r>
            <a:r>
              <a:rPr sz="2200" kern="1200" spc="-90" dirty="0" smtClean="0">
                <a:solidFill>
                  <a:schemeClr val="tx1"/>
                </a:solidFill>
                <a:latin typeface="+mj-lt"/>
                <a:cs typeface="Arial"/>
              </a:rPr>
              <a:t>configured </a:t>
            </a:r>
            <a:r>
              <a:rPr sz="2200" kern="1200" spc="-90" dirty="0">
                <a:solidFill>
                  <a:schemeClr val="tx1"/>
                </a:solidFill>
                <a:latin typeface="+mj-lt"/>
                <a:cs typeface="Arial"/>
              </a:rPr>
              <a:t>Layer 2 protocol and any IP routing mechanism implemented on  other Layer 3 IP interfaces</a:t>
            </a:r>
            <a:r>
              <a:rPr sz="2400" kern="1200" spc="-90" dirty="0">
                <a:solidFill>
                  <a:schemeClr val="tx1"/>
                </a:solidFill>
                <a:latin typeface="+mj-lt"/>
                <a:cs typeface="Arial"/>
              </a:rPr>
              <a:t>.</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49</a:t>
            </a:r>
            <a:endParaRPr sz="14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4866005" cy="627736"/>
          </a:xfrm>
          <a:prstGeom prst="rect">
            <a:avLst/>
          </a:prstGeom>
        </p:spPr>
        <p:txBody>
          <a:bodyPr vert="horz" wrap="square" lIns="0" tIns="12065" rIns="0" bIns="0" rtlCol="0">
            <a:spAutoFit/>
          </a:bodyPr>
          <a:lstStyle/>
          <a:p>
            <a:pPr marL="12700">
              <a:lnSpc>
                <a:spcPct val="100000"/>
              </a:lnSpc>
              <a:spcBef>
                <a:spcPts val="95"/>
              </a:spcBef>
            </a:pPr>
            <a:r>
              <a:rPr lang="en-US" sz="4000" spc="-165" dirty="0" smtClean="0"/>
              <a:t>The Business Case for IP</a:t>
            </a:r>
            <a:endParaRPr sz="4000" dirty="0"/>
          </a:p>
        </p:txBody>
      </p:sp>
      <p:sp>
        <p:nvSpPr>
          <p:cNvPr id="3" name="object 3"/>
          <p:cNvSpPr txBox="1"/>
          <p:nvPr/>
        </p:nvSpPr>
        <p:spPr>
          <a:xfrm>
            <a:off x="381000" y="1616709"/>
            <a:ext cx="8534400" cy="2660015"/>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3B6D2"/>
              </a:buClr>
              <a:buSzPct val="85416"/>
              <a:buChar char="•"/>
              <a:tabLst>
                <a:tab pos="195580" algn="l"/>
              </a:tabLst>
            </a:pPr>
            <a:r>
              <a:rPr sz="2400" spc="-85" dirty="0">
                <a:latin typeface="Arial"/>
                <a:cs typeface="Arial"/>
              </a:rPr>
              <a:t>Data</a:t>
            </a:r>
            <a:r>
              <a:rPr sz="2400" spc="-80" dirty="0">
                <a:latin typeface="Arial"/>
                <a:cs typeface="Arial"/>
              </a:rPr>
              <a:t> </a:t>
            </a:r>
            <a:r>
              <a:rPr sz="2400" spc="-75" dirty="0">
                <a:latin typeface="Arial"/>
                <a:cs typeface="Arial"/>
              </a:rPr>
              <a:t>flowing</a:t>
            </a:r>
            <a:r>
              <a:rPr sz="2400" spc="-70" dirty="0">
                <a:latin typeface="Arial"/>
                <a:cs typeface="Arial"/>
              </a:rPr>
              <a:t> </a:t>
            </a:r>
            <a:r>
              <a:rPr sz="2400" spc="-114" dirty="0">
                <a:latin typeface="Arial"/>
                <a:cs typeface="Arial"/>
              </a:rPr>
              <a:t>from</a:t>
            </a:r>
            <a:r>
              <a:rPr sz="2400" spc="-110" dirty="0">
                <a:latin typeface="Arial"/>
                <a:cs typeface="Arial"/>
              </a:rPr>
              <a:t> </a:t>
            </a:r>
            <a:r>
              <a:rPr sz="2400" spc="-70" dirty="0">
                <a:latin typeface="Arial"/>
                <a:cs typeface="Arial"/>
              </a:rPr>
              <a:t>or</a:t>
            </a:r>
            <a:r>
              <a:rPr sz="2400" spc="-65" dirty="0">
                <a:latin typeface="Arial"/>
                <a:cs typeface="Arial"/>
              </a:rPr>
              <a:t> </a:t>
            </a:r>
            <a:r>
              <a:rPr sz="2400" spc="-80" dirty="0">
                <a:latin typeface="Arial"/>
                <a:cs typeface="Arial"/>
              </a:rPr>
              <a:t>to</a:t>
            </a:r>
            <a:r>
              <a:rPr sz="2400" spc="-75" dirty="0">
                <a:latin typeface="Arial"/>
                <a:cs typeface="Arial"/>
              </a:rPr>
              <a:t> </a:t>
            </a:r>
            <a:r>
              <a:rPr sz="2400" spc="-95" dirty="0">
                <a:latin typeface="Arial"/>
                <a:cs typeface="Arial"/>
              </a:rPr>
              <a:t>“things”</a:t>
            </a:r>
            <a:r>
              <a:rPr sz="2400" spc="-90" dirty="0">
                <a:latin typeface="Arial"/>
                <a:cs typeface="Arial"/>
              </a:rPr>
              <a:t> </a:t>
            </a:r>
            <a:r>
              <a:rPr sz="2400" spc="-215" dirty="0">
                <a:latin typeface="Arial"/>
                <a:cs typeface="Arial"/>
              </a:rPr>
              <a:t>is</a:t>
            </a:r>
            <a:r>
              <a:rPr sz="2400" spc="-210" dirty="0">
                <a:latin typeface="Arial"/>
                <a:cs typeface="Arial"/>
              </a:rPr>
              <a:t> </a:t>
            </a:r>
            <a:r>
              <a:rPr sz="2400" spc="-235" dirty="0">
                <a:latin typeface="Arial"/>
                <a:cs typeface="Arial"/>
              </a:rPr>
              <a:t>consumed,</a:t>
            </a:r>
            <a:r>
              <a:rPr sz="2400" spc="-229" dirty="0">
                <a:latin typeface="Arial"/>
                <a:cs typeface="Arial"/>
              </a:rPr>
              <a:t> </a:t>
            </a:r>
            <a:r>
              <a:rPr sz="2400" spc="-110" dirty="0">
                <a:latin typeface="Arial"/>
                <a:cs typeface="Arial"/>
              </a:rPr>
              <a:t>controlled,</a:t>
            </a:r>
            <a:r>
              <a:rPr sz="2400" spc="-105" dirty="0">
                <a:latin typeface="Arial"/>
                <a:cs typeface="Arial"/>
              </a:rPr>
              <a:t> </a:t>
            </a:r>
            <a:r>
              <a:rPr sz="2400" spc="-70" dirty="0">
                <a:latin typeface="Arial"/>
                <a:cs typeface="Arial"/>
              </a:rPr>
              <a:t>or </a:t>
            </a:r>
            <a:r>
              <a:rPr sz="2400" spc="-65" dirty="0">
                <a:latin typeface="Arial"/>
                <a:cs typeface="Arial"/>
              </a:rPr>
              <a:t> </a:t>
            </a:r>
            <a:r>
              <a:rPr sz="2400" spc="-125" dirty="0">
                <a:latin typeface="Arial"/>
                <a:cs typeface="Arial"/>
              </a:rPr>
              <a:t>monitored</a:t>
            </a:r>
            <a:r>
              <a:rPr sz="2400" spc="-120" dirty="0">
                <a:latin typeface="Arial"/>
                <a:cs typeface="Arial"/>
              </a:rPr>
              <a:t> </a:t>
            </a:r>
            <a:r>
              <a:rPr sz="2400" spc="-65" dirty="0">
                <a:latin typeface="Arial"/>
                <a:cs typeface="Arial"/>
              </a:rPr>
              <a:t>by</a:t>
            </a:r>
            <a:r>
              <a:rPr sz="2400" spc="-60" dirty="0">
                <a:latin typeface="Arial"/>
                <a:cs typeface="Arial"/>
              </a:rPr>
              <a:t> </a:t>
            </a:r>
            <a:r>
              <a:rPr sz="2400" spc="-15" dirty="0">
                <a:latin typeface="Arial"/>
                <a:cs typeface="Arial"/>
              </a:rPr>
              <a:t>data</a:t>
            </a:r>
            <a:r>
              <a:rPr sz="2400" spc="-10" dirty="0">
                <a:latin typeface="Arial"/>
                <a:cs typeface="Arial"/>
              </a:rPr>
              <a:t> </a:t>
            </a:r>
            <a:r>
              <a:rPr sz="2400" spc="-145" dirty="0">
                <a:latin typeface="Arial"/>
                <a:cs typeface="Arial"/>
              </a:rPr>
              <a:t>center</a:t>
            </a:r>
            <a:r>
              <a:rPr sz="2400" spc="-140" dirty="0">
                <a:latin typeface="Arial"/>
                <a:cs typeface="Arial"/>
              </a:rPr>
              <a:t> </a:t>
            </a:r>
            <a:r>
              <a:rPr sz="2400" spc="-170" dirty="0">
                <a:latin typeface="Arial"/>
                <a:cs typeface="Arial"/>
              </a:rPr>
              <a:t>servers</a:t>
            </a:r>
            <a:r>
              <a:rPr sz="2400" spc="-165" dirty="0">
                <a:latin typeface="Arial"/>
                <a:cs typeface="Arial"/>
              </a:rPr>
              <a:t> </a:t>
            </a:r>
            <a:r>
              <a:rPr sz="2400" spc="-100" dirty="0">
                <a:latin typeface="Arial"/>
                <a:cs typeface="Arial"/>
              </a:rPr>
              <a:t>either</a:t>
            </a:r>
            <a:r>
              <a:rPr sz="2400" spc="-95" dirty="0">
                <a:latin typeface="Arial"/>
                <a:cs typeface="Arial"/>
              </a:rPr>
              <a:t> </a:t>
            </a:r>
            <a:r>
              <a:rPr sz="2400" spc="-150" dirty="0">
                <a:latin typeface="Arial"/>
                <a:cs typeface="Arial"/>
              </a:rPr>
              <a:t>in</a:t>
            </a:r>
            <a:r>
              <a:rPr sz="2400" spc="-145" dirty="0">
                <a:latin typeface="Arial"/>
                <a:cs typeface="Arial"/>
              </a:rPr>
              <a:t> </a:t>
            </a:r>
            <a:r>
              <a:rPr sz="2400" spc="-155" dirty="0">
                <a:latin typeface="Arial"/>
                <a:cs typeface="Arial"/>
              </a:rPr>
              <a:t>the</a:t>
            </a:r>
            <a:r>
              <a:rPr sz="2400" spc="-150" dirty="0">
                <a:latin typeface="Arial"/>
                <a:cs typeface="Arial"/>
              </a:rPr>
              <a:t> </a:t>
            </a:r>
            <a:r>
              <a:rPr sz="2400" spc="-145" dirty="0">
                <a:latin typeface="Arial"/>
                <a:cs typeface="Arial"/>
              </a:rPr>
              <a:t>cloud</a:t>
            </a:r>
            <a:r>
              <a:rPr sz="2400" spc="375" dirty="0">
                <a:latin typeface="Arial"/>
                <a:cs typeface="Arial"/>
              </a:rPr>
              <a:t> </a:t>
            </a:r>
            <a:r>
              <a:rPr sz="2400" spc="-70" dirty="0" smtClean="0">
                <a:latin typeface="Arial"/>
                <a:cs typeface="Arial"/>
              </a:rPr>
              <a:t>or</a:t>
            </a:r>
            <a:r>
              <a:rPr lang="en-US" sz="2400" spc="525" dirty="0" smtClean="0">
                <a:latin typeface="Arial"/>
                <a:cs typeface="Arial"/>
              </a:rPr>
              <a:t> </a:t>
            </a:r>
            <a:r>
              <a:rPr sz="2400" spc="-150" dirty="0" smtClean="0">
                <a:latin typeface="Arial"/>
                <a:cs typeface="Arial"/>
              </a:rPr>
              <a:t>in</a:t>
            </a:r>
            <a:r>
              <a:rPr lang="en-US" sz="2400" spc="-150" dirty="0" smtClean="0">
                <a:latin typeface="Arial"/>
                <a:cs typeface="Arial"/>
              </a:rPr>
              <a:t> </a:t>
            </a:r>
            <a:r>
              <a:rPr lang="en-US" sz="2400" spc="-145" dirty="0" smtClean="0">
                <a:latin typeface="Arial"/>
                <a:cs typeface="Arial"/>
              </a:rPr>
              <a:t>l</a:t>
            </a:r>
            <a:r>
              <a:rPr sz="2400" spc="-150" dirty="0" smtClean="0">
                <a:latin typeface="Arial"/>
                <a:cs typeface="Arial"/>
              </a:rPr>
              <a:t>ocations</a:t>
            </a:r>
            <a:r>
              <a:rPr sz="2400" spc="5" dirty="0" smtClean="0">
                <a:latin typeface="Arial"/>
                <a:cs typeface="Arial"/>
              </a:rPr>
              <a:t> </a:t>
            </a:r>
            <a:r>
              <a:rPr sz="2400" spc="-85" dirty="0">
                <a:latin typeface="Arial"/>
                <a:cs typeface="Arial"/>
              </a:rPr>
              <a:t>that</a:t>
            </a:r>
            <a:r>
              <a:rPr sz="2400" spc="-10" dirty="0">
                <a:latin typeface="Arial"/>
                <a:cs typeface="Arial"/>
              </a:rPr>
              <a:t> </a:t>
            </a:r>
            <a:r>
              <a:rPr sz="2400" spc="-160" dirty="0">
                <a:latin typeface="Arial"/>
                <a:cs typeface="Arial"/>
              </a:rPr>
              <a:t>may</a:t>
            </a:r>
            <a:r>
              <a:rPr sz="2400" spc="5" dirty="0">
                <a:latin typeface="Arial"/>
                <a:cs typeface="Arial"/>
              </a:rPr>
              <a:t> </a:t>
            </a:r>
            <a:r>
              <a:rPr sz="2400" spc="-80" dirty="0">
                <a:latin typeface="Arial"/>
                <a:cs typeface="Arial"/>
              </a:rPr>
              <a:t>be</a:t>
            </a:r>
            <a:r>
              <a:rPr sz="2400" spc="10" dirty="0">
                <a:latin typeface="Arial"/>
                <a:cs typeface="Arial"/>
              </a:rPr>
              <a:t> </a:t>
            </a:r>
            <a:r>
              <a:rPr sz="2400" spc="-85" dirty="0">
                <a:latin typeface="Arial"/>
                <a:cs typeface="Arial"/>
              </a:rPr>
              <a:t>distributed</a:t>
            </a:r>
            <a:r>
              <a:rPr sz="2400" spc="-20" dirty="0">
                <a:latin typeface="Arial"/>
                <a:cs typeface="Arial"/>
              </a:rPr>
              <a:t> </a:t>
            </a:r>
            <a:r>
              <a:rPr sz="2400" spc="-70" dirty="0">
                <a:latin typeface="Arial"/>
                <a:cs typeface="Arial"/>
              </a:rPr>
              <a:t>or</a:t>
            </a:r>
            <a:r>
              <a:rPr sz="2400" spc="5" dirty="0">
                <a:latin typeface="Arial"/>
                <a:cs typeface="Arial"/>
              </a:rPr>
              <a:t> </a:t>
            </a:r>
            <a:r>
              <a:rPr sz="2400" spc="-105" dirty="0">
                <a:latin typeface="Arial"/>
                <a:cs typeface="Arial"/>
              </a:rPr>
              <a:t>centralized.</a:t>
            </a:r>
            <a:endParaRPr sz="2400" dirty="0">
              <a:latin typeface="Arial"/>
              <a:cs typeface="Arial"/>
            </a:endParaRPr>
          </a:p>
          <a:p>
            <a:pPr marL="194945" marR="5715" indent="-182880" algn="just">
              <a:lnSpc>
                <a:spcPct val="100000"/>
              </a:lnSpc>
              <a:spcBef>
                <a:spcPts val="580"/>
              </a:spcBef>
              <a:buClr>
                <a:srgbClr val="93B6D2"/>
              </a:buClr>
              <a:buSzPct val="85416"/>
              <a:buChar char="•"/>
              <a:tabLst>
                <a:tab pos="195580" algn="l"/>
              </a:tabLst>
            </a:pPr>
            <a:r>
              <a:rPr sz="2400" spc="-280" dirty="0">
                <a:latin typeface="Arial"/>
                <a:cs typeface="Arial"/>
              </a:rPr>
              <a:t>The</a:t>
            </a:r>
            <a:r>
              <a:rPr sz="2400" spc="-275" dirty="0">
                <a:latin typeface="Arial"/>
                <a:cs typeface="Arial"/>
              </a:rPr>
              <a:t> </a:t>
            </a:r>
            <a:r>
              <a:rPr sz="2400" spc="-229" dirty="0">
                <a:latin typeface="Arial"/>
                <a:cs typeface="Arial"/>
              </a:rPr>
              <a:t>system</a:t>
            </a:r>
            <a:r>
              <a:rPr sz="2400" spc="-225" dirty="0">
                <a:latin typeface="Arial"/>
                <a:cs typeface="Arial"/>
              </a:rPr>
              <a:t> </a:t>
            </a:r>
            <a:r>
              <a:rPr sz="2400" spc="-190" dirty="0">
                <a:latin typeface="Arial"/>
                <a:cs typeface="Arial"/>
              </a:rPr>
              <a:t>solutions</a:t>
            </a:r>
            <a:r>
              <a:rPr sz="2400" spc="-185" dirty="0">
                <a:latin typeface="Arial"/>
                <a:cs typeface="Arial"/>
              </a:rPr>
              <a:t> </a:t>
            </a:r>
            <a:r>
              <a:rPr sz="2400" spc="-165" dirty="0">
                <a:latin typeface="Arial"/>
                <a:cs typeface="Arial"/>
              </a:rPr>
              <a:t>combining</a:t>
            </a:r>
            <a:r>
              <a:rPr sz="2400" spc="-160" dirty="0">
                <a:latin typeface="Arial"/>
                <a:cs typeface="Arial"/>
              </a:rPr>
              <a:t> </a:t>
            </a:r>
            <a:r>
              <a:rPr sz="2400" spc="-150" dirty="0">
                <a:latin typeface="Arial"/>
                <a:cs typeface="Arial"/>
              </a:rPr>
              <a:t>various</a:t>
            </a:r>
            <a:r>
              <a:rPr sz="2400" spc="-145" dirty="0">
                <a:latin typeface="Arial"/>
                <a:cs typeface="Arial"/>
              </a:rPr>
              <a:t> </a:t>
            </a:r>
            <a:r>
              <a:rPr sz="2400" spc="-135" dirty="0">
                <a:latin typeface="Arial"/>
                <a:cs typeface="Arial"/>
              </a:rPr>
              <a:t>physical</a:t>
            </a:r>
            <a:r>
              <a:rPr sz="2400" spc="-130" dirty="0">
                <a:latin typeface="Arial"/>
                <a:cs typeface="Arial"/>
              </a:rPr>
              <a:t> </a:t>
            </a:r>
            <a:r>
              <a:rPr sz="2400" spc="-105" dirty="0">
                <a:latin typeface="Arial"/>
                <a:cs typeface="Arial"/>
              </a:rPr>
              <a:t>and</a:t>
            </a:r>
            <a:r>
              <a:rPr sz="2400" spc="-100" dirty="0">
                <a:latin typeface="Arial"/>
                <a:cs typeface="Arial"/>
              </a:rPr>
              <a:t> </a:t>
            </a:r>
            <a:r>
              <a:rPr sz="2400" spc="-15" dirty="0" smtClean="0">
                <a:latin typeface="Arial"/>
                <a:cs typeface="Arial"/>
              </a:rPr>
              <a:t>data</a:t>
            </a:r>
            <a:r>
              <a:rPr lang="en-US" sz="2400" spc="-15" dirty="0" smtClean="0">
                <a:latin typeface="Arial"/>
                <a:cs typeface="Arial"/>
              </a:rPr>
              <a:t> </a:t>
            </a:r>
            <a:r>
              <a:rPr lang="en-US" sz="2400" spc="-120" dirty="0" smtClean="0">
                <a:latin typeface="Arial"/>
                <a:cs typeface="Arial"/>
              </a:rPr>
              <a:t>l</a:t>
            </a:r>
            <a:r>
              <a:rPr sz="2400" spc="-120" dirty="0" smtClean="0">
                <a:latin typeface="Arial"/>
                <a:cs typeface="Arial"/>
              </a:rPr>
              <a:t>ink</a:t>
            </a:r>
            <a:r>
              <a:rPr lang="en-US" sz="2400" spc="-120" dirty="0" smtClean="0">
                <a:latin typeface="Arial"/>
                <a:cs typeface="Arial"/>
              </a:rPr>
              <a:t> </a:t>
            </a:r>
            <a:r>
              <a:rPr sz="2400" spc="-114" dirty="0" smtClean="0">
                <a:latin typeface="Arial"/>
                <a:cs typeface="Arial"/>
              </a:rPr>
              <a:t>layers </a:t>
            </a:r>
            <a:r>
              <a:rPr sz="2400" spc="-80" dirty="0">
                <a:latin typeface="Arial"/>
                <a:cs typeface="Arial"/>
              </a:rPr>
              <a:t>call </a:t>
            </a:r>
            <a:r>
              <a:rPr sz="2400" spc="-25" dirty="0">
                <a:latin typeface="Arial"/>
                <a:cs typeface="Arial"/>
              </a:rPr>
              <a:t>for </a:t>
            </a:r>
            <a:r>
              <a:rPr sz="2400" spc="-150" dirty="0">
                <a:latin typeface="Arial"/>
                <a:cs typeface="Arial"/>
              </a:rPr>
              <a:t>an </a:t>
            </a:r>
            <a:r>
              <a:rPr sz="2400" spc="-100" dirty="0">
                <a:latin typeface="Arial"/>
                <a:cs typeface="Arial"/>
              </a:rPr>
              <a:t>architectural </a:t>
            </a:r>
            <a:r>
              <a:rPr sz="2400" spc="-90" dirty="0">
                <a:latin typeface="Arial"/>
                <a:cs typeface="Arial"/>
              </a:rPr>
              <a:t>approach </a:t>
            </a:r>
            <a:r>
              <a:rPr sz="2400" spc="-110" dirty="0" smtClean="0">
                <a:latin typeface="Arial"/>
                <a:cs typeface="Arial"/>
              </a:rPr>
              <a:t>with</a:t>
            </a:r>
            <a:r>
              <a:rPr lang="en-US" sz="2400" spc="-110" dirty="0" smtClean="0">
                <a:latin typeface="Arial"/>
                <a:cs typeface="Arial"/>
              </a:rPr>
              <a:t> </a:t>
            </a:r>
            <a:r>
              <a:rPr sz="2400" spc="-15" dirty="0" smtClean="0">
                <a:latin typeface="Arial"/>
                <a:cs typeface="Arial"/>
              </a:rPr>
              <a:t>a</a:t>
            </a:r>
            <a:r>
              <a:rPr lang="en-US" sz="2400" spc="-15" dirty="0" smtClean="0">
                <a:latin typeface="Arial"/>
                <a:cs typeface="Arial"/>
              </a:rPr>
              <a:t> </a:t>
            </a:r>
            <a:r>
              <a:rPr sz="2400" spc="-275" dirty="0" smtClean="0">
                <a:latin typeface="Arial"/>
                <a:cs typeface="Arial"/>
              </a:rPr>
              <a:t>common</a:t>
            </a:r>
            <a:r>
              <a:rPr sz="2400" spc="-270" dirty="0" smtClean="0">
                <a:latin typeface="Arial"/>
                <a:cs typeface="Arial"/>
              </a:rPr>
              <a:t> </a:t>
            </a:r>
            <a:r>
              <a:rPr sz="2400" spc="-125" dirty="0">
                <a:latin typeface="Arial"/>
                <a:cs typeface="Arial"/>
              </a:rPr>
              <a:t>layer(s) </a:t>
            </a:r>
            <a:r>
              <a:rPr sz="2400" spc="-120" dirty="0">
                <a:latin typeface="Arial"/>
                <a:cs typeface="Arial"/>
              </a:rPr>
              <a:t> </a:t>
            </a:r>
            <a:r>
              <a:rPr sz="2400" spc="-125" dirty="0">
                <a:latin typeface="Arial"/>
                <a:cs typeface="Arial"/>
              </a:rPr>
              <a:t>independent</a:t>
            </a:r>
            <a:r>
              <a:rPr sz="2400" spc="-120" dirty="0">
                <a:latin typeface="Arial"/>
                <a:cs typeface="Arial"/>
              </a:rPr>
              <a:t> </a:t>
            </a:r>
            <a:r>
              <a:rPr sz="2400" spc="-114" dirty="0">
                <a:latin typeface="Arial"/>
                <a:cs typeface="Arial"/>
              </a:rPr>
              <a:t>from</a:t>
            </a:r>
            <a:r>
              <a:rPr sz="2400" spc="440" dirty="0">
                <a:latin typeface="Arial"/>
                <a:cs typeface="Arial"/>
              </a:rPr>
              <a:t> </a:t>
            </a:r>
            <a:r>
              <a:rPr sz="2400" spc="-145" dirty="0">
                <a:latin typeface="Arial"/>
                <a:cs typeface="Arial"/>
              </a:rPr>
              <a:t>the</a:t>
            </a:r>
            <a:r>
              <a:rPr sz="2400" spc="-140" dirty="0">
                <a:latin typeface="Arial"/>
                <a:cs typeface="Arial"/>
              </a:rPr>
              <a:t> </a:t>
            </a:r>
            <a:r>
              <a:rPr sz="2400" spc="-110" dirty="0">
                <a:latin typeface="Arial"/>
                <a:cs typeface="Arial"/>
              </a:rPr>
              <a:t>lower</a:t>
            </a:r>
            <a:r>
              <a:rPr sz="2400" spc="-105" dirty="0">
                <a:latin typeface="Arial"/>
                <a:cs typeface="Arial"/>
              </a:rPr>
              <a:t> </a:t>
            </a:r>
            <a:r>
              <a:rPr sz="2400" spc="-135" dirty="0">
                <a:latin typeface="Arial"/>
                <a:cs typeface="Arial"/>
              </a:rPr>
              <a:t>(connectivity)</a:t>
            </a:r>
            <a:r>
              <a:rPr sz="2400" spc="-130" dirty="0">
                <a:latin typeface="Arial"/>
                <a:cs typeface="Arial"/>
              </a:rPr>
              <a:t> </a:t>
            </a:r>
            <a:r>
              <a:rPr sz="2400" spc="15" dirty="0">
                <a:latin typeface="Arial"/>
                <a:cs typeface="Arial"/>
              </a:rPr>
              <a:t>and/or</a:t>
            </a:r>
            <a:r>
              <a:rPr sz="2400" spc="20" dirty="0">
                <a:latin typeface="Arial"/>
                <a:cs typeface="Arial"/>
              </a:rPr>
              <a:t> </a:t>
            </a:r>
            <a:r>
              <a:rPr sz="2400" spc="-90" dirty="0">
                <a:latin typeface="Arial"/>
                <a:cs typeface="Arial"/>
              </a:rPr>
              <a:t>upper </a:t>
            </a:r>
            <a:r>
              <a:rPr sz="2400" spc="-85" dirty="0">
                <a:latin typeface="Arial"/>
                <a:cs typeface="Arial"/>
              </a:rPr>
              <a:t> </a:t>
            </a:r>
            <a:r>
              <a:rPr sz="2400" spc="-90" dirty="0">
                <a:latin typeface="Arial"/>
                <a:cs typeface="Arial"/>
              </a:rPr>
              <a:t>(application)</a:t>
            </a:r>
            <a:r>
              <a:rPr sz="2400" spc="10" dirty="0">
                <a:latin typeface="Arial"/>
                <a:cs typeface="Arial"/>
              </a:rPr>
              <a:t> </a:t>
            </a:r>
            <a:r>
              <a:rPr sz="2400" spc="-120" dirty="0">
                <a:latin typeface="Arial"/>
                <a:cs typeface="Arial"/>
              </a:rPr>
              <a:t>layers.</a:t>
            </a:r>
            <a:r>
              <a:rPr sz="2400" spc="120" dirty="0">
                <a:latin typeface="Arial"/>
                <a:cs typeface="Arial"/>
              </a:rPr>
              <a:t> </a:t>
            </a:r>
            <a:r>
              <a:rPr sz="2400" b="1" spc="-180" dirty="0">
                <a:latin typeface="Arial"/>
                <a:cs typeface="Arial"/>
              </a:rPr>
              <a:t>That</a:t>
            </a:r>
            <a:r>
              <a:rPr sz="2400" b="1" spc="-35" dirty="0">
                <a:latin typeface="Arial"/>
                <a:cs typeface="Arial"/>
              </a:rPr>
              <a:t> </a:t>
            </a:r>
            <a:r>
              <a:rPr sz="2400" b="1" spc="-180" dirty="0">
                <a:latin typeface="Arial"/>
                <a:cs typeface="Arial"/>
              </a:rPr>
              <a:t>is</a:t>
            </a:r>
            <a:r>
              <a:rPr sz="2400" b="1" spc="-20" dirty="0">
                <a:latin typeface="Arial"/>
                <a:cs typeface="Arial"/>
              </a:rPr>
              <a:t> </a:t>
            </a:r>
            <a:r>
              <a:rPr sz="2400" b="1" spc="-190" dirty="0">
                <a:latin typeface="Arial"/>
                <a:cs typeface="Arial"/>
              </a:rPr>
              <a:t>using</a:t>
            </a:r>
            <a:r>
              <a:rPr sz="2400" b="1" spc="-15" dirty="0">
                <a:latin typeface="Arial"/>
                <a:cs typeface="Arial"/>
              </a:rPr>
              <a:t> </a:t>
            </a:r>
            <a:r>
              <a:rPr sz="2400" b="1" spc="-190" dirty="0">
                <a:latin typeface="Arial"/>
                <a:cs typeface="Arial"/>
              </a:rPr>
              <a:t>IP</a:t>
            </a:r>
            <a:r>
              <a:rPr sz="2400" b="1" spc="-25" dirty="0">
                <a:latin typeface="Arial"/>
                <a:cs typeface="Arial"/>
              </a:rPr>
              <a:t> </a:t>
            </a:r>
            <a:r>
              <a:rPr sz="2400" b="1" spc="-155" dirty="0">
                <a:latin typeface="Arial"/>
                <a:cs typeface="Arial"/>
              </a:rPr>
              <a:t>(Internet</a:t>
            </a:r>
            <a:r>
              <a:rPr sz="2400" b="1" spc="-35" dirty="0">
                <a:latin typeface="Arial"/>
                <a:cs typeface="Arial"/>
              </a:rPr>
              <a:t> </a:t>
            </a:r>
            <a:r>
              <a:rPr sz="2400" b="1" spc="-195" dirty="0">
                <a:latin typeface="Arial"/>
                <a:cs typeface="Arial"/>
              </a:rPr>
              <a:t>Protocol)</a:t>
            </a:r>
            <a:endParaRPr sz="2400" dirty="0">
              <a:latin typeface="Arial"/>
              <a:cs typeface="Arial"/>
            </a:endParaRPr>
          </a:p>
        </p:txBody>
      </p:sp>
      <p:sp>
        <p:nvSpPr>
          <p:cNvPr id="4" name="object 4"/>
          <p:cNvSpPr txBox="1"/>
          <p:nvPr/>
        </p:nvSpPr>
        <p:spPr>
          <a:xfrm>
            <a:off x="7700009" y="52832"/>
            <a:ext cx="120650" cy="239395"/>
          </a:xfrm>
          <a:prstGeom prst="rect">
            <a:avLst/>
          </a:prstGeom>
        </p:spPr>
        <p:txBody>
          <a:bodyPr vert="horz" wrap="square" lIns="0" tIns="12700" rIns="0" bIns="0" rtlCol="0">
            <a:spAutoFit/>
          </a:bodyPr>
          <a:lstStyle/>
          <a:p>
            <a:pPr marL="12700">
              <a:lnSpc>
                <a:spcPct val="100000"/>
              </a:lnSpc>
              <a:spcBef>
                <a:spcPts val="100"/>
              </a:spcBef>
            </a:pPr>
            <a:r>
              <a:rPr sz="1400" b="1" spc="-35" dirty="0">
                <a:solidFill>
                  <a:srgbClr val="FFFFFF"/>
                </a:solidFill>
                <a:latin typeface="Arial"/>
                <a:cs typeface="Arial"/>
              </a:rPr>
              <a:t>5</a:t>
            </a:r>
            <a:endParaRPr sz="14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922260" cy="566822"/>
          </a:xfrm>
          <a:prstGeom prst="rect">
            <a:avLst/>
          </a:prstGeom>
        </p:spPr>
        <p:txBody>
          <a:bodyPr vert="horz" wrap="square" lIns="0" tIns="12700" rIns="0" bIns="0" rtlCol="0">
            <a:spAutoFit/>
          </a:bodyPr>
          <a:lstStyle/>
          <a:p>
            <a:pPr marL="12700" marR="5080" algn="l">
              <a:lnSpc>
                <a:spcPct val="100000"/>
              </a:lnSpc>
              <a:spcBef>
                <a:spcPts val="100"/>
              </a:spcBef>
            </a:pPr>
            <a:r>
              <a:rPr spc="-240" dirty="0"/>
              <a:t>Optimizing IP for IoT  From 6LoWPAN to 6Lo</a:t>
            </a:r>
          </a:p>
        </p:txBody>
      </p:sp>
      <p:sp>
        <p:nvSpPr>
          <p:cNvPr id="3" name="object 3"/>
          <p:cNvSpPr txBox="1">
            <a:spLocks noGrp="1"/>
          </p:cNvSpPr>
          <p:nvPr>
            <p:ph type="body" idx="1"/>
          </p:nvPr>
        </p:nvSpPr>
        <p:spPr>
          <a:xfrm>
            <a:off x="535940" y="1543177"/>
            <a:ext cx="8074025" cy="3761286"/>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Char char="•"/>
              <a:tabLst>
                <a:tab pos="195580" algn="l"/>
              </a:tabLst>
            </a:pPr>
            <a:r>
              <a:rPr lang="en-US" b="1" kern="1200" spc="-165" dirty="0" smtClean="0"/>
              <a:t>Mesh-over or route-over scenarios</a:t>
            </a:r>
            <a:r>
              <a:rPr spc="-145" dirty="0" smtClean="0"/>
              <a:t>,</a:t>
            </a:r>
            <a:endParaRPr lang="en-US" spc="-145" dirty="0" smtClean="0"/>
          </a:p>
          <a:p>
            <a:pPr marL="469900" marR="5080" lvl="1" indent="-182880" algn="just" rtl="0">
              <a:lnSpc>
                <a:spcPct val="10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IP Layer 3 routing is utilized for computing </a:t>
            </a:r>
            <a:r>
              <a:rPr lang="en-US" sz="2200" kern="1200" spc="-90" dirty="0" err="1" smtClean="0">
                <a:solidFill>
                  <a:schemeClr val="tx1"/>
                </a:solidFill>
                <a:latin typeface="+mj-lt"/>
                <a:cs typeface="Arial"/>
              </a:rPr>
              <a:t>reachability</a:t>
            </a:r>
            <a:r>
              <a:rPr lang="en-US" sz="2200" kern="1200" spc="-90" dirty="0" smtClean="0">
                <a:solidFill>
                  <a:schemeClr val="tx1"/>
                </a:solidFill>
                <a:latin typeface="+mj-lt"/>
                <a:cs typeface="Arial"/>
              </a:rPr>
              <a:t> and then getting  packets forwarded to their destination, either inside or outside the mesh  domain.</a:t>
            </a:r>
          </a:p>
          <a:p>
            <a:pPr marL="469900" lvl="1" indent="-182880" algn="just" rtl="0">
              <a:lnSpc>
                <a:spcPct val="100000"/>
              </a:lnSpc>
              <a:spcBef>
                <a:spcPts val="480"/>
              </a:spcBef>
              <a:buClr>
                <a:srgbClr val="93B6D2"/>
              </a:buClr>
              <a:buSzPct val="85000"/>
              <a:buChar char="•"/>
              <a:tabLst>
                <a:tab pos="470534" algn="l"/>
              </a:tabLst>
            </a:pPr>
            <a:r>
              <a:rPr lang="en-US" sz="2200" kern="1200" spc="-90" dirty="0" smtClean="0">
                <a:solidFill>
                  <a:schemeClr val="tx1"/>
                </a:solidFill>
                <a:latin typeface="+mj-lt"/>
                <a:cs typeface="Arial"/>
              </a:rPr>
              <a:t>Each full-functioning node acts as an IP router, so each link layer hop is an </a:t>
            </a:r>
            <a:r>
              <a:rPr lang="en-US" sz="2200" kern="1200" spc="-90" dirty="0" smtClean="0"/>
              <a:t>IP hop.</a:t>
            </a:r>
          </a:p>
          <a:p>
            <a:pPr marL="469900" marR="5080" lvl="1" indent="-182880" algn="just" rtl="0">
              <a:lnSpc>
                <a:spcPct val="100000"/>
              </a:lnSpc>
              <a:spcBef>
                <a:spcPts val="480"/>
              </a:spcBef>
              <a:buClr>
                <a:srgbClr val="93B6D2"/>
              </a:buClr>
              <a:buSzPct val="85000"/>
              <a:buChar char="•"/>
              <a:tabLst>
                <a:tab pos="470534" algn="l"/>
              </a:tabLst>
            </a:pPr>
            <a:r>
              <a:rPr lang="en-US" sz="2200" kern="1200" spc="-90" dirty="0" smtClean="0">
                <a:solidFill>
                  <a:schemeClr val="tx1"/>
                </a:solidFill>
                <a:latin typeface="+mj-lt"/>
                <a:cs typeface="Arial"/>
              </a:rPr>
              <a:t>When a </a:t>
            </a:r>
            <a:r>
              <a:rPr lang="en-US" sz="2200" kern="1200" spc="-90" dirty="0" err="1" smtClean="0">
                <a:solidFill>
                  <a:schemeClr val="tx1"/>
                </a:solidFill>
                <a:latin typeface="+mj-lt"/>
                <a:cs typeface="Arial"/>
              </a:rPr>
              <a:t>LoWPAN</a:t>
            </a:r>
            <a:r>
              <a:rPr lang="en-US" sz="2200" kern="1200" spc="-90" dirty="0" smtClean="0">
                <a:solidFill>
                  <a:schemeClr val="tx1"/>
                </a:solidFill>
                <a:latin typeface="+mj-lt"/>
                <a:cs typeface="Arial"/>
              </a:rPr>
              <a:t> has been implemented using different link layer  technologies, a mesh-over routing setup is useful.</a:t>
            </a:r>
          </a:p>
          <a:p>
            <a:pPr marL="744220" marR="5715" lvl="2" indent="-182880" algn="just" rtl="0">
              <a:lnSpc>
                <a:spcPct val="100000"/>
              </a:lnSpc>
              <a:spcBef>
                <a:spcPts val="455"/>
              </a:spcBef>
              <a:buClr>
                <a:srgbClr val="93B6D2"/>
              </a:buClr>
              <a:buSzPct val="85000"/>
              <a:buChar char="•"/>
              <a:tabLst>
                <a:tab pos="470534" algn="l"/>
              </a:tabLst>
            </a:pPr>
            <a:r>
              <a:rPr lang="en-US" sz="2200" kern="1200" spc="-90" dirty="0" smtClean="0">
                <a:solidFill>
                  <a:schemeClr val="tx1"/>
                </a:solidFill>
                <a:latin typeface="+mj-lt"/>
                <a:cs typeface="Arial"/>
              </a:rPr>
              <a:t>While traditional IP	routing protocols	can be used, a specialized routing  protocol for smart objects, such as RPL</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50</a:t>
            </a:r>
            <a:endParaRPr sz="1400">
              <a:latin typeface="Arial"/>
              <a:cs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693660" cy="566822"/>
          </a:xfrm>
          <a:prstGeom prst="rect">
            <a:avLst/>
          </a:prstGeom>
        </p:spPr>
        <p:txBody>
          <a:bodyPr vert="horz" wrap="square" lIns="0" tIns="12700" rIns="0" bIns="0" rtlCol="0">
            <a:spAutoFit/>
          </a:bodyPr>
          <a:lstStyle/>
          <a:p>
            <a:pPr marL="12700" marR="5080" algn="l">
              <a:spcBef>
                <a:spcPts val="100"/>
              </a:spcBef>
            </a:pPr>
            <a:r>
              <a:rPr spc="-240" dirty="0"/>
              <a:t>Optimizing IP for IoT  From 6LoWPAN to 6Lo</a:t>
            </a:r>
          </a:p>
        </p:txBody>
      </p:sp>
      <p:sp>
        <p:nvSpPr>
          <p:cNvPr id="3" name="object 3"/>
          <p:cNvSpPr txBox="1"/>
          <p:nvPr/>
        </p:nvSpPr>
        <p:spPr>
          <a:xfrm>
            <a:off x="535940" y="1543176"/>
            <a:ext cx="8073390" cy="2505814"/>
          </a:xfrm>
          <a:prstGeom prst="rect">
            <a:avLst/>
          </a:prstGeom>
        </p:spPr>
        <p:txBody>
          <a:bodyPr vert="horz" wrap="square" lIns="0" tIns="86360" rIns="0" bIns="0" rtlCol="0">
            <a:spAutoFit/>
          </a:bodyPr>
          <a:lstStyle/>
          <a:p>
            <a:pPr marL="195580" indent="-182880">
              <a:lnSpc>
                <a:spcPct val="100000"/>
              </a:lnSpc>
              <a:spcBef>
                <a:spcPts val="680"/>
              </a:spcBef>
              <a:buClr>
                <a:srgbClr val="93B6D2"/>
              </a:buClr>
              <a:buSzPct val="85416"/>
              <a:buFont typeface="Arial"/>
              <a:buChar char="•"/>
              <a:tabLst>
                <a:tab pos="195580" algn="l"/>
              </a:tabLst>
            </a:pPr>
            <a:r>
              <a:rPr lang="en-US" sz="2400" b="1" spc="-165" dirty="0" smtClean="0">
                <a:latin typeface="+mj-lt"/>
                <a:cs typeface="Arial"/>
              </a:rPr>
              <a:t>6Lo Working Group</a:t>
            </a:r>
            <a:r>
              <a:rPr sz="2400" b="1" spc="-180" dirty="0" smtClean="0">
                <a:latin typeface="Arial"/>
                <a:cs typeface="Arial"/>
              </a:rPr>
              <a:t>:</a:t>
            </a:r>
            <a:endParaRPr sz="2400" dirty="0">
              <a:latin typeface="Arial"/>
              <a:cs typeface="Arial"/>
            </a:endParaRPr>
          </a:p>
          <a:p>
            <a:pPr marL="194945" marR="5080" indent="-182880">
              <a:lnSpc>
                <a:spcPct val="100000"/>
              </a:lnSpc>
              <a:spcBef>
                <a:spcPts val="575"/>
              </a:spcBef>
              <a:buClr>
                <a:srgbClr val="93B6D2"/>
              </a:buClr>
              <a:buSzPct val="85416"/>
              <a:buChar char="•"/>
              <a:tabLst>
                <a:tab pos="195580" algn="l"/>
              </a:tabLst>
            </a:pPr>
            <a:r>
              <a:rPr lang="en-US" sz="2600" spc="-90" dirty="0" smtClean="0">
                <a:latin typeface="+mj-lt"/>
                <a:cs typeface="Arial"/>
              </a:rPr>
              <a:t>The 6Lo working group seeks to expand on this completed work  with a focus on IPv6 connectivity over constrained node networks</a:t>
            </a:r>
            <a:r>
              <a:rPr sz="2400" spc="-160" dirty="0" smtClean="0">
                <a:latin typeface="Arial"/>
                <a:cs typeface="Arial"/>
              </a:rPr>
              <a:t>.</a:t>
            </a:r>
            <a:endParaRPr sz="2400" dirty="0">
              <a:latin typeface="Arial"/>
              <a:cs typeface="Arial"/>
            </a:endParaRPr>
          </a:p>
          <a:p>
            <a:pPr marL="927100" marR="5080" lvl="2" indent="-182880" algn="just">
              <a:lnSpc>
                <a:spcPct val="100000"/>
              </a:lnSpc>
              <a:spcBef>
                <a:spcPts val="500"/>
              </a:spcBef>
              <a:buClr>
                <a:srgbClr val="93B6D2"/>
              </a:buClr>
              <a:buSzPct val="85000"/>
              <a:buChar char="•"/>
              <a:tabLst>
                <a:tab pos="470534" algn="l"/>
              </a:tabLst>
            </a:pPr>
            <a:r>
              <a:rPr sz="2200" spc="-90" dirty="0">
                <a:latin typeface="+mj-lt"/>
                <a:cs typeface="Arial"/>
              </a:rPr>
              <a:t>While the 6LoWPAN working group initially focused its optimizations on  IEEE 802.15.4 LLNs,</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51</a:t>
            </a:r>
            <a:endParaRPr sz="1400">
              <a:latin typeface="Arial"/>
              <a:cs typeface="Aria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074660" cy="566822"/>
          </a:xfrm>
          <a:prstGeom prst="rect">
            <a:avLst/>
          </a:prstGeom>
        </p:spPr>
        <p:txBody>
          <a:bodyPr vert="horz" wrap="square" lIns="0" tIns="12700" rIns="0" bIns="0" rtlCol="0">
            <a:spAutoFit/>
          </a:bodyPr>
          <a:lstStyle/>
          <a:p>
            <a:pPr marL="12700" marR="5080" algn="l">
              <a:lnSpc>
                <a:spcPct val="100000"/>
              </a:lnSpc>
              <a:spcBef>
                <a:spcPts val="100"/>
              </a:spcBef>
            </a:pPr>
            <a:r>
              <a:rPr spc="-240" dirty="0"/>
              <a:t>Optimizing IP for IoT  From 6LoWPAN to 6Lo</a:t>
            </a:r>
          </a:p>
        </p:txBody>
      </p:sp>
      <p:sp>
        <p:nvSpPr>
          <p:cNvPr id="3" name="object 3"/>
          <p:cNvSpPr txBox="1"/>
          <p:nvPr/>
        </p:nvSpPr>
        <p:spPr>
          <a:xfrm>
            <a:off x="535940" y="1570415"/>
            <a:ext cx="8073390" cy="4798060"/>
          </a:xfrm>
          <a:prstGeom prst="rect">
            <a:avLst/>
          </a:prstGeom>
        </p:spPr>
        <p:txBody>
          <a:bodyPr vert="horz" wrap="square" lIns="0" tIns="38100" rIns="0" bIns="0" rtlCol="0">
            <a:spAutoFit/>
          </a:bodyPr>
          <a:lstStyle/>
          <a:p>
            <a:pPr marL="195580" indent="-182880">
              <a:lnSpc>
                <a:spcPct val="100000"/>
              </a:lnSpc>
              <a:spcBef>
                <a:spcPts val="300"/>
              </a:spcBef>
              <a:buClr>
                <a:srgbClr val="93B6D2"/>
              </a:buClr>
              <a:buSzPct val="85294"/>
              <a:buChar char="•"/>
              <a:tabLst>
                <a:tab pos="195580" algn="l"/>
              </a:tabLst>
            </a:pPr>
            <a:r>
              <a:rPr sz="1700" spc="-15" dirty="0">
                <a:latin typeface="Arial"/>
                <a:cs typeface="Arial"/>
              </a:rPr>
              <a:t>6</a:t>
            </a:r>
            <a:r>
              <a:rPr sz="1700" spc="-190" dirty="0">
                <a:latin typeface="Arial"/>
                <a:cs typeface="Arial"/>
              </a:rPr>
              <a:t>L</a:t>
            </a:r>
            <a:r>
              <a:rPr sz="1700" spc="-195" dirty="0">
                <a:latin typeface="Arial"/>
                <a:cs typeface="Arial"/>
              </a:rPr>
              <a:t>o</a:t>
            </a:r>
            <a:r>
              <a:rPr sz="1700" spc="-5" dirty="0">
                <a:latin typeface="Arial"/>
                <a:cs typeface="Arial"/>
              </a:rPr>
              <a:t> </a:t>
            </a:r>
            <a:r>
              <a:rPr sz="1700" spc="-130" dirty="0">
                <a:latin typeface="Arial"/>
                <a:cs typeface="Arial"/>
              </a:rPr>
              <a:t>w</a:t>
            </a:r>
            <a:r>
              <a:rPr sz="1700" spc="-60" dirty="0">
                <a:latin typeface="Arial"/>
                <a:cs typeface="Arial"/>
              </a:rPr>
              <a:t>o</a:t>
            </a:r>
            <a:r>
              <a:rPr sz="1700" spc="-5" dirty="0">
                <a:latin typeface="Arial"/>
                <a:cs typeface="Arial"/>
              </a:rPr>
              <a:t>r</a:t>
            </a:r>
            <a:r>
              <a:rPr sz="1700" spc="-90" dirty="0">
                <a:latin typeface="Arial"/>
                <a:cs typeface="Arial"/>
              </a:rPr>
              <a:t>ki</a:t>
            </a:r>
            <a:r>
              <a:rPr sz="1700" spc="-145" dirty="0">
                <a:latin typeface="Arial"/>
                <a:cs typeface="Arial"/>
              </a:rPr>
              <a:t>n</a:t>
            </a:r>
            <a:r>
              <a:rPr sz="1700" spc="-10" dirty="0">
                <a:latin typeface="Arial"/>
                <a:cs typeface="Arial"/>
              </a:rPr>
              <a:t>g</a:t>
            </a:r>
            <a:r>
              <a:rPr sz="1700" dirty="0">
                <a:latin typeface="Arial"/>
                <a:cs typeface="Arial"/>
              </a:rPr>
              <a:t> </a:t>
            </a:r>
            <a:r>
              <a:rPr sz="1700" spc="-5" dirty="0">
                <a:latin typeface="Arial"/>
                <a:cs typeface="Arial"/>
              </a:rPr>
              <a:t>g</a:t>
            </a:r>
            <a:r>
              <a:rPr sz="1700" spc="-50" dirty="0">
                <a:latin typeface="Arial"/>
                <a:cs typeface="Arial"/>
              </a:rPr>
              <a:t>r</a:t>
            </a:r>
            <a:r>
              <a:rPr sz="1700" spc="-100" dirty="0">
                <a:latin typeface="Arial"/>
                <a:cs typeface="Arial"/>
              </a:rPr>
              <a:t>oup</a:t>
            </a:r>
            <a:r>
              <a:rPr sz="1700" dirty="0">
                <a:latin typeface="Arial"/>
                <a:cs typeface="Arial"/>
              </a:rPr>
              <a:t> </a:t>
            </a:r>
            <a:r>
              <a:rPr sz="1700" spc="-95" dirty="0">
                <a:latin typeface="Arial"/>
                <a:cs typeface="Arial"/>
              </a:rPr>
              <a:t>i</a:t>
            </a:r>
            <a:r>
              <a:rPr sz="1700" spc="-200" dirty="0">
                <a:latin typeface="Arial"/>
                <a:cs typeface="Arial"/>
              </a:rPr>
              <a:t>s</a:t>
            </a:r>
            <a:r>
              <a:rPr sz="1700" dirty="0">
                <a:latin typeface="Arial"/>
                <a:cs typeface="Arial"/>
              </a:rPr>
              <a:t> </a:t>
            </a:r>
            <a:r>
              <a:rPr sz="1700" spc="55" dirty="0">
                <a:latin typeface="Arial"/>
                <a:cs typeface="Arial"/>
              </a:rPr>
              <a:t>f</a:t>
            </a:r>
            <a:r>
              <a:rPr sz="1700" spc="-145" dirty="0">
                <a:latin typeface="Arial"/>
                <a:cs typeface="Arial"/>
              </a:rPr>
              <a:t>ocused</a:t>
            </a:r>
            <a:r>
              <a:rPr sz="1700" spc="-10" dirty="0">
                <a:latin typeface="Arial"/>
                <a:cs typeface="Arial"/>
              </a:rPr>
              <a:t> </a:t>
            </a:r>
            <a:r>
              <a:rPr sz="1700" spc="-150" dirty="0">
                <a:latin typeface="Arial"/>
                <a:cs typeface="Arial"/>
              </a:rPr>
              <a:t>on</a:t>
            </a:r>
            <a:r>
              <a:rPr sz="1700" spc="5" dirty="0">
                <a:latin typeface="Arial"/>
                <a:cs typeface="Arial"/>
              </a:rPr>
              <a:t> </a:t>
            </a:r>
            <a:r>
              <a:rPr sz="1700" spc="-25" dirty="0">
                <a:latin typeface="Arial"/>
                <a:cs typeface="Arial"/>
              </a:rPr>
              <a:t>t</a:t>
            </a:r>
            <a:r>
              <a:rPr sz="1700" spc="-150" dirty="0">
                <a:latin typeface="Arial"/>
                <a:cs typeface="Arial"/>
              </a:rPr>
              <a:t>he</a:t>
            </a:r>
            <a:r>
              <a:rPr sz="1700" dirty="0">
                <a:latin typeface="Arial"/>
                <a:cs typeface="Arial"/>
              </a:rPr>
              <a:t> </a:t>
            </a:r>
            <a:r>
              <a:rPr sz="1700" spc="55" dirty="0">
                <a:latin typeface="Arial"/>
                <a:cs typeface="Arial"/>
              </a:rPr>
              <a:t>f</a:t>
            </a:r>
            <a:r>
              <a:rPr sz="1700" spc="-45" dirty="0">
                <a:latin typeface="Arial"/>
                <a:cs typeface="Arial"/>
              </a:rPr>
              <a:t>oll</a:t>
            </a:r>
            <a:r>
              <a:rPr sz="1700" spc="-125" dirty="0">
                <a:latin typeface="Arial"/>
                <a:cs typeface="Arial"/>
              </a:rPr>
              <a:t>o</a:t>
            </a:r>
            <a:r>
              <a:rPr sz="1700" spc="-75" dirty="0">
                <a:latin typeface="Arial"/>
                <a:cs typeface="Arial"/>
              </a:rPr>
              <a:t>win</a:t>
            </a:r>
            <a:r>
              <a:rPr sz="1700" spc="-90" dirty="0">
                <a:latin typeface="Arial"/>
                <a:cs typeface="Arial"/>
              </a:rPr>
              <a:t>g</a:t>
            </a:r>
            <a:r>
              <a:rPr sz="1700" spc="-100" dirty="0">
                <a:latin typeface="Arial"/>
                <a:cs typeface="Arial"/>
              </a:rPr>
              <a:t>:</a:t>
            </a:r>
            <a:endParaRPr sz="1700">
              <a:latin typeface="Arial"/>
              <a:cs typeface="Arial"/>
            </a:endParaRPr>
          </a:p>
          <a:p>
            <a:pPr marL="195580" indent="-182880">
              <a:lnSpc>
                <a:spcPts val="1939"/>
              </a:lnSpc>
              <a:spcBef>
                <a:spcPts val="204"/>
              </a:spcBef>
              <a:buClr>
                <a:srgbClr val="93B6D2"/>
              </a:buClr>
              <a:buSzPct val="85294"/>
              <a:buFont typeface="Arial"/>
              <a:buChar char="•"/>
              <a:tabLst>
                <a:tab pos="195580" algn="l"/>
              </a:tabLst>
            </a:pPr>
            <a:r>
              <a:rPr sz="1700" b="1" spc="-95" dirty="0">
                <a:latin typeface="Arial"/>
                <a:cs typeface="Arial"/>
              </a:rPr>
              <a:t>IPv6-over-foo</a:t>
            </a:r>
            <a:r>
              <a:rPr sz="1700" b="1" spc="155" dirty="0">
                <a:latin typeface="Arial"/>
                <a:cs typeface="Arial"/>
              </a:rPr>
              <a:t> </a:t>
            </a:r>
            <a:r>
              <a:rPr sz="1700" b="1" spc="-95" dirty="0">
                <a:latin typeface="Arial"/>
                <a:cs typeface="Arial"/>
              </a:rPr>
              <a:t>adaptation</a:t>
            </a:r>
            <a:r>
              <a:rPr sz="1700" b="1" spc="145" dirty="0">
                <a:latin typeface="Arial"/>
                <a:cs typeface="Arial"/>
              </a:rPr>
              <a:t> </a:t>
            </a:r>
            <a:r>
              <a:rPr sz="1700" b="1" spc="-80" dirty="0">
                <a:latin typeface="Arial"/>
                <a:cs typeface="Arial"/>
              </a:rPr>
              <a:t>layer</a:t>
            </a:r>
            <a:r>
              <a:rPr sz="1700" b="1" spc="150" dirty="0">
                <a:latin typeface="Arial"/>
                <a:cs typeface="Arial"/>
              </a:rPr>
              <a:t> </a:t>
            </a:r>
            <a:r>
              <a:rPr sz="1700" b="1" spc="-130" dirty="0">
                <a:latin typeface="Arial"/>
                <a:cs typeface="Arial"/>
              </a:rPr>
              <a:t>specifications</a:t>
            </a:r>
            <a:r>
              <a:rPr sz="1700" b="1" spc="170" dirty="0">
                <a:latin typeface="Arial"/>
                <a:cs typeface="Arial"/>
              </a:rPr>
              <a:t> </a:t>
            </a:r>
            <a:r>
              <a:rPr sz="1700" b="1" spc="-140" dirty="0">
                <a:latin typeface="Arial"/>
                <a:cs typeface="Arial"/>
              </a:rPr>
              <a:t>using</a:t>
            </a:r>
            <a:r>
              <a:rPr sz="1700" b="1" spc="160" dirty="0">
                <a:latin typeface="Arial"/>
                <a:cs typeface="Arial"/>
              </a:rPr>
              <a:t> </a:t>
            </a:r>
            <a:r>
              <a:rPr sz="1700" b="1" spc="-175" dirty="0">
                <a:latin typeface="Arial"/>
                <a:cs typeface="Arial"/>
              </a:rPr>
              <a:t>6LoWPAN</a:t>
            </a:r>
            <a:r>
              <a:rPr sz="1700" b="1" spc="165" dirty="0">
                <a:latin typeface="Arial"/>
                <a:cs typeface="Arial"/>
              </a:rPr>
              <a:t> </a:t>
            </a:r>
            <a:r>
              <a:rPr sz="1700" b="1" spc="-140" dirty="0">
                <a:latin typeface="Arial"/>
                <a:cs typeface="Arial"/>
              </a:rPr>
              <a:t>technologies</a:t>
            </a:r>
            <a:r>
              <a:rPr sz="1700" b="1" spc="175" dirty="0">
                <a:latin typeface="Arial"/>
                <a:cs typeface="Arial"/>
              </a:rPr>
              <a:t> </a:t>
            </a:r>
            <a:r>
              <a:rPr sz="1700" b="1" spc="-114" dirty="0">
                <a:latin typeface="Arial"/>
                <a:cs typeface="Arial"/>
              </a:rPr>
              <a:t>(RFC4944,</a:t>
            </a:r>
            <a:endParaRPr sz="1700">
              <a:latin typeface="Arial"/>
              <a:cs typeface="Arial"/>
            </a:endParaRPr>
          </a:p>
          <a:p>
            <a:pPr marL="194945">
              <a:lnSpc>
                <a:spcPts val="1939"/>
              </a:lnSpc>
            </a:pPr>
            <a:r>
              <a:rPr sz="1700" b="1" spc="-225" dirty="0">
                <a:latin typeface="Arial"/>
                <a:cs typeface="Arial"/>
              </a:rPr>
              <a:t>RF</a:t>
            </a:r>
            <a:r>
              <a:rPr sz="1700" b="1" spc="-240" dirty="0">
                <a:latin typeface="Arial"/>
                <a:cs typeface="Arial"/>
              </a:rPr>
              <a:t>C</a:t>
            </a:r>
            <a:r>
              <a:rPr sz="1700" b="1" spc="-50" dirty="0">
                <a:latin typeface="Arial"/>
                <a:cs typeface="Arial"/>
              </a:rPr>
              <a:t>6282</a:t>
            </a:r>
            <a:r>
              <a:rPr sz="1700" b="1" spc="-30" dirty="0">
                <a:latin typeface="Arial"/>
                <a:cs typeface="Arial"/>
              </a:rPr>
              <a:t>,</a:t>
            </a:r>
            <a:r>
              <a:rPr sz="1700" b="1" spc="-55" dirty="0">
                <a:latin typeface="Arial"/>
                <a:cs typeface="Arial"/>
              </a:rPr>
              <a:t> </a:t>
            </a:r>
            <a:r>
              <a:rPr sz="1700" b="1" spc="-235" dirty="0">
                <a:latin typeface="Arial"/>
                <a:cs typeface="Arial"/>
              </a:rPr>
              <a:t>RFC</a:t>
            </a:r>
            <a:r>
              <a:rPr sz="1700" b="1" spc="-50" dirty="0">
                <a:latin typeface="Arial"/>
                <a:cs typeface="Arial"/>
              </a:rPr>
              <a:t>6775</a:t>
            </a:r>
            <a:r>
              <a:rPr sz="1700" b="1" spc="-35" dirty="0">
                <a:latin typeface="Arial"/>
                <a:cs typeface="Arial"/>
              </a:rPr>
              <a:t>) </a:t>
            </a:r>
            <a:r>
              <a:rPr sz="1700" b="1" spc="-55" dirty="0">
                <a:latin typeface="Arial"/>
                <a:cs typeface="Arial"/>
              </a:rPr>
              <a:t>f</a:t>
            </a:r>
            <a:r>
              <a:rPr sz="1700" b="1" spc="-135" dirty="0">
                <a:latin typeface="Arial"/>
                <a:cs typeface="Arial"/>
              </a:rPr>
              <a:t>or</a:t>
            </a:r>
            <a:r>
              <a:rPr sz="1700" b="1" spc="-15" dirty="0">
                <a:latin typeface="Arial"/>
                <a:cs typeface="Arial"/>
              </a:rPr>
              <a:t> </a:t>
            </a:r>
            <a:r>
              <a:rPr sz="1700" b="1" spc="-85" dirty="0">
                <a:latin typeface="Arial"/>
                <a:cs typeface="Arial"/>
              </a:rPr>
              <a:t>link</a:t>
            </a:r>
            <a:r>
              <a:rPr sz="1700" b="1" spc="-45" dirty="0">
                <a:latin typeface="Arial"/>
                <a:cs typeface="Arial"/>
              </a:rPr>
              <a:t> </a:t>
            </a:r>
            <a:r>
              <a:rPr sz="1700" b="1" spc="-75" dirty="0">
                <a:latin typeface="Arial"/>
                <a:cs typeface="Arial"/>
              </a:rPr>
              <a:t>layer</a:t>
            </a:r>
            <a:r>
              <a:rPr sz="1700" b="1" spc="-40" dirty="0">
                <a:latin typeface="Arial"/>
                <a:cs typeface="Arial"/>
              </a:rPr>
              <a:t> </a:t>
            </a:r>
            <a:r>
              <a:rPr sz="1700" b="1" spc="-155" dirty="0">
                <a:latin typeface="Arial"/>
                <a:cs typeface="Arial"/>
              </a:rPr>
              <a:t>tec</a:t>
            </a:r>
            <a:r>
              <a:rPr sz="1700" b="1" spc="-204" dirty="0">
                <a:latin typeface="Arial"/>
                <a:cs typeface="Arial"/>
              </a:rPr>
              <a:t>h</a:t>
            </a:r>
            <a:r>
              <a:rPr sz="1700" b="1" spc="-135" dirty="0">
                <a:latin typeface="Arial"/>
                <a:cs typeface="Arial"/>
              </a:rPr>
              <a:t>n</a:t>
            </a:r>
            <a:r>
              <a:rPr sz="1700" b="1" spc="-145" dirty="0">
                <a:latin typeface="Arial"/>
                <a:cs typeface="Arial"/>
              </a:rPr>
              <a:t>o</a:t>
            </a:r>
            <a:r>
              <a:rPr sz="1700" b="1" spc="-90" dirty="0">
                <a:latin typeface="Arial"/>
                <a:cs typeface="Arial"/>
              </a:rPr>
              <a:t>lo</a:t>
            </a:r>
            <a:r>
              <a:rPr sz="1700" b="1" spc="-130" dirty="0">
                <a:latin typeface="Arial"/>
                <a:cs typeface="Arial"/>
              </a:rPr>
              <a:t>g</a:t>
            </a:r>
            <a:r>
              <a:rPr sz="1700" b="1" spc="-114" dirty="0">
                <a:latin typeface="Arial"/>
                <a:cs typeface="Arial"/>
              </a:rPr>
              <a:t>ie</a:t>
            </a:r>
            <a:r>
              <a:rPr sz="1700" b="1" spc="-150" dirty="0">
                <a:latin typeface="Arial"/>
                <a:cs typeface="Arial"/>
              </a:rPr>
              <a:t>s</a:t>
            </a:r>
            <a:r>
              <a:rPr sz="1700" b="1" spc="-125" dirty="0">
                <a:latin typeface="Arial"/>
                <a:cs typeface="Arial"/>
              </a:rPr>
              <a:t>:</a:t>
            </a:r>
            <a:endParaRPr sz="1700">
              <a:latin typeface="Arial"/>
              <a:cs typeface="Arial"/>
            </a:endParaRPr>
          </a:p>
          <a:p>
            <a:pPr marL="469900" lvl="1" indent="-184150">
              <a:lnSpc>
                <a:spcPct val="100000"/>
              </a:lnSpc>
              <a:spcBef>
                <a:spcPts val="185"/>
              </a:spcBef>
              <a:buClr>
                <a:srgbClr val="93B6D2"/>
              </a:buClr>
              <a:buSzPct val="83333"/>
              <a:buChar char="•"/>
              <a:tabLst>
                <a:tab pos="470534" algn="l"/>
              </a:tabLst>
            </a:pPr>
            <a:r>
              <a:rPr sz="1500" spc="-270" dirty="0">
                <a:latin typeface="Arial"/>
                <a:cs typeface="Arial"/>
              </a:rPr>
              <a:t>F</a:t>
            </a:r>
            <a:r>
              <a:rPr sz="1500" spc="-85" dirty="0">
                <a:latin typeface="Arial"/>
                <a:cs typeface="Arial"/>
              </a:rPr>
              <a:t>o</a:t>
            </a:r>
            <a:r>
              <a:rPr sz="1500" dirty="0">
                <a:latin typeface="Arial"/>
                <a:cs typeface="Arial"/>
              </a:rPr>
              <a:t>r</a:t>
            </a:r>
            <a:r>
              <a:rPr sz="1500" spc="-5" dirty="0">
                <a:latin typeface="Arial"/>
                <a:cs typeface="Arial"/>
              </a:rPr>
              <a:t> </a:t>
            </a:r>
            <a:r>
              <a:rPr sz="1500" spc="-130" dirty="0">
                <a:latin typeface="Arial"/>
                <a:cs typeface="Arial"/>
              </a:rPr>
              <a:t>e</a:t>
            </a:r>
            <a:r>
              <a:rPr sz="1500" dirty="0">
                <a:latin typeface="Arial"/>
                <a:cs typeface="Arial"/>
              </a:rPr>
              <a:t>x</a:t>
            </a:r>
            <a:r>
              <a:rPr sz="1500" spc="-105" dirty="0">
                <a:latin typeface="Arial"/>
                <a:cs typeface="Arial"/>
              </a:rPr>
              <a:t>a</a:t>
            </a:r>
            <a:r>
              <a:rPr sz="1500" spc="-160" dirty="0">
                <a:latin typeface="Arial"/>
                <a:cs typeface="Arial"/>
              </a:rPr>
              <a:t>m</a:t>
            </a:r>
            <a:r>
              <a:rPr sz="1500" spc="-30" dirty="0">
                <a:latin typeface="Arial"/>
                <a:cs typeface="Arial"/>
              </a:rPr>
              <a:t>pl</a:t>
            </a:r>
            <a:r>
              <a:rPr sz="1500" spc="-100" dirty="0">
                <a:latin typeface="Arial"/>
                <a:cs typeface="Arial"/>
              </a:rPr>
              <a:t>e</a:t>
            </a:r>
            <a:r>
              <a:rPr sz="1500" spc="-90" dirty="0">
                <a:latin typeface="Arial"/>
                <a:cs typeface="Arial"/>
              </a:rPr>
              <a:t>,</a:t>
            </a:r>
            <a:r>
              <a:rPr sz="1500" spc="-30" dirty="0">
                <a:latin typeface="Arial"/>
                <a:cs typeface="Arial"/>
              </a:rPr>
              <a:t> </a:t>
            </a:r>
            <a:r>
              <a:rPr sz="1500" spc="-95" dirty="0">
                <a:latin typeface="Arial"/>
                <a:cs typeface="Arial"/>
              </a:rPr>
              <a:t>th</a:t>
            </a:r>
            <a:r>
              <a:rPr sz="1500" spc="-85" dirty="0">
                <a:latin typeface="Arial"/>
                <a:cs typeface="Arial"/>
              </a:rPr>
              <a:t>i</a:t>
            </a:r>
            <a:r>
              <a:rPr sz="1500" spc="-180" dirty="0">
                <a:latin typeface="Arial"/>
                <a:cs typeface="Arial"/>
              </a:rPr>
              <a:t>s</a:t>
            </a:r>
            <a:r>
              <a:rPr sz="1500" spc="-10" dirty="0">
                <a:latin typeface="Arial"/>
                <a:cs typeface="Arial"/>
              </a:rPr>
              <a:t> </a:t>
            </a:r>
            <a:r>
              <a:rPr sz="1500" spc="-110" dirty="0">
                <a:latin typeface="Arial"/>
                <a:cs typeface="Arial"/>
              </a:rPr>
              <a:t>inc</a:t>
            </a:r>
            <a:r>
              <a:rPr sz="1500" spc="-65" dirty="0">
                <a:latin typeface="Arial"/>
                <a:cs typeface="Arial"/>
              </a:rPr>
              <a:t>l</a:t>
            </a:r>
            <a:r>
              <a:rPr sz="1500" spc="-90" dirty="0">
                <a:latin typeface="Arial"/>
                <a:cs typeface="Arial"/>
              </a:rPr>
              <a:t>ud</a:t>
            </a:r>
            <a:r>
              <a:rPr sz="1500" spc="-85" dirty="0">
                <a:latin typeface="Arial"/>
                <a:cs typeface="Arial"/>
              </a:rPr>
              <a:t>e</a:t>
            </a:r>
            <a:r>
              <a:rPr sz="1500" spc="-250" dirty="0">
                <a:latin typeface="Arial"/>
                <a:cs typeface="Arial"/>
              </a:rPr>
              <a:t>s</a:t>
            </a:r>
            <a:r>
              <a:rPr sz="1500" spc="-90" dirty="0">
                <a:latin typeface="Arial"/>
                <a:cs typeface="Arial"/>
              </a:rPr>
              <a:t>:</a:t>
            </a:r>
            <a:endParaRPr sz="1500">
              <a:latin typeface="Arial"/>
              <a:cs typeface="Arial"/>
            </a:endParaRPr>
          </a:p>
          <a:p>
            <a:pPr marL="469900" lvl="1" indent="-184150">
              <a:lnSpc>
                <a:spcPct val="100000"/>
              </a:lnSpc>
              <a:spcBef>
                <a:spcPts val="180"/>
              </a:spcBef>
              <a:buClr>
                <a:srgbClr val="93B6D2"/>
              </a:buClr>
              <a:buSzPct val="83333"/>
              <a:buChar char="•"/>
              <a:tabLst>
                <a:tab pos="470534" algn="l"/>
              </a:tabLst>
            </a:pPr>
            <a:r>
              <a:rPr sz="1500" spc="-150" dirty="0">
                <a:latin typeface="Arial"/>
                <a:cs typeface="Arial"/>
              </a:rPr>
              <a:t>IPv</a:t>
            </a:r>
            <a:r>
              <a:rPr sz="1500" spc="-10" dirty="0">
                <a:latin typeface="Arial"/>
                <a:cs typeface="Arial"/>
              </a:rPr>
              <a:t>6 </a:t>
            </a:r>
            <a:r>
              <a:rPr sz="1500" spc="-85" dirty="0">
                <a:latin typeface="Arial"/>
                <a:cs typeface="Arial"/>
              </a:rPr>
              <a:t>o</a:t>
            </a:r>
            <a:r>
              <a:rPr sz="1500" spc="-120" dirty="0">
                <a:latin typeface="Arial"/>
                <a:cs typeface="Arial"/>
              </a:rPr>
              <a:t>v</a:t>
            </a:r>
            <a:r>
              <a:rPr sz="1500" spc="-85" dirty="0">
                <a:latin typeface="Arial"/>
                <a:cs typeface="Arial"/>
              </a:rPr>
              <a:t>e</a:t>
            </a:r>
            <a:r>
              <a:rPr sz="1500" dirty="0">
                <a:latin typeface="Arial"/>
                <a:cs typeface="Arial"/>
              </a:rPr>
              <a:t>r</a:t>
            </a:r>
            <a:r>
              <a:rPr sz="1500" spc="-15" dirty="0">
                <a:latin typeface="Arial"/>
                <a:cs typeface="Arial"/>
              </a:rPr>
              <a:t> </a:t>
            </a:r>
            <a:r>
              <a:rPr sz="1500" spc="-254" dirty="0">
                <a:latin typeface="Arial"/>
                <a:cs typeface="Arial"/>
              </a:rPr>
              <a:t>B</a:t>
            </a:r>
            <a:r>
              <a:rPr sz="1500" spc="-85" dirty="0">
                <a:latin typeface="Arial"/>
                <a:cs typeface="Arial"/>
              </a:rPr>
              <a:t>lu</a:t>
            </a:r>
            <a:r>
              <a:rPr sz="1500" spc="-114" dirty="0">
                <a:latin typeface="Arial"/>
                <a:cs typeface="Arial"/>
              </a:rPr>
              <a:t>e</a:t>
            </a:r>
            <a:r>
              <a:rPr sz="1500" spc="-35" dirty="0">
                <a:latin typeface="Arial"/>
                <a:cs typeface="Arial"/>
              </a:rPr>
              <a:t>t</a:t>
            </a:r>
            <a:r>
              <a:rPr sz="1500" spc="-60" dirty="0">
                <a:latin typeface="Arial"/>
                <a:cs typeface="Arial"/>
              </a:rPr>
              <a:t>o</a:t>
            </a:r>
            <a:r>
              <a:rPr sz="1500" spc="-85" dirty="0">
                <a:latin typeface="Arial"/>
                <a:cs typeface="Arial"/>
              </a:rPr>
              <a:t>o</a:t>
            </a:r>
            <a:r>
              <a:rPr sz="1500" spc="-95" dirty="0">
                <a:latin typeface="Arial"/>
                <a:cs typeface="Arial"/>
              </a:rPr>
              <a:t>th</a:t>
            </a:r>
            <a:r>
              <a:rPr sz="1500" spc="-10" dirty="0">
                <a:latin typeface="Arial"/>
                <a:cs typeface="Arial"/>
              </a:rPr>
              <a:t> </a:t>
            </a:r>
            <a:r>
              <a:rPr sz="1500" spc="-175" dirty="0">
                <a:latin typeface="Arial"/>
                <a:cs typeface="Arial"/>
              </a:rPr>
              <a:t>L</a:t>
            </a:r>
            <a:r>
              <a:rPr sz="1500" spc="-220" dirty="0">
                <a:latin typeface="Arial"/>
                <a:cs typeface="Arial"/>
              </a:rPr>
              <a:t>o</a:t>
            </a:r>
            <a:r>
              <a:rPr sz="1500" spc="-85" dirty="0">
                <a:latin typeface="Arial"/>
                <a:cs typeface="Arial"/>
              </a:rPr>
              <a:t>w</a:t>
            </a:r>
            <a:r>
              <a:rPr sz="1500" spc="-5" dirty="0">
                <a:latin typeface="Arial"/>
                <a:cs typeface="Arial"/>
              </a:rPr>
              <a:t> </a:t>
            </a:r>
            <a:r>
              <a:rPr sz="1500" spc="-265" dirty="0">
                <a:latin typeface="Arial"/>
                <a:cs typeface="Arial"/>
              </a:rPr>
              <a:t>En</a:t>
            </a:r>
            <a:r>
              <a:rPr sz="1500" spc="-85" dirty="0">
                <a:latin typeface="Arial"/>
                <a:cs typeface="Arial"/>
              </a:rPr>
              <a:t>e</a:t>
            </a:r>
            <a:r>
              <a:rPr sz="1500" spc="-5" dirty="0">
                <a:latin typeface="Arial"/>
                <a:cs typeface="Arial"/>
              </a:rPr>
              <a:t>r</a:t>
            </a:r>
            <a:r>
              <a:rPr sz="1500" spc="-25" dirty="0">
                <a:latin typeface="Arial"/>
                <a:cs typeface="Arial"/>
              </a:rPr>
              <a:t>g</a:t>
            </a:r>
            <a:r>
              <a:rPr sz="1500" dirty="0">
                <a:latin typeface="Arial"/>
                <a:cs typeface="Arial"/>
              </a:rPr>
              <a:t>y</a:t>
            </a:r>
            <a:endParaRPr sz="1500">
              <a:latin typeface="Arial"/>
              <a:cs typeface="Arial"/>
            </a:endParaRPr>
          </a:p>
          <a:p>
            <a:pPr marL="469900" lvl="1" indent="-184150">
              <a:lnSpc>
                <a:spcPct val="100000"/>
              </a:lnSpc>
              <a:spcBef>
                <a:spcPts val="180"/>
              </a:spcBef>
              <a:buClr>
                <a:srgbClr val="93B6D2"/>
              </a:buClr>
              <a:buSzPct val="83333"/>
              <a:buChar char="•"/>
              <a:tabLst>
                <a:tab pos="470534" algn="l"/>
              </a:tabLst>
            </a:pPr>
            <a:r>
              <a:rPr sz="1500" spc="-155" dirty="0">
                <a:latin typeface="Arial"/>
                <a:cs typeface="Arial"/>
              </a:rPr>
              <a:t>Transmission</a:t>
            </a:r>
            <a:r>
              <a:rPr sz="1500" spc="-10" dirty="0">
                <a:latin typeface="Arial"/>
                <a:cs typeface="Arial"/>
              </a:rPr>
              <a:t> </a:t>
            </a:r>
            <a:r>
              <a:rPr sz="1500" dirty="0">
                <a:latin typeface="Arial"/>
                <a:cs typeface="Arial"/>
              </a:rPr>
              <a:t>of</a:t>
            </a:r>
            <a:r>
              <a:rPr sz="1500" spc="35" dirty="0">
                <a:latin typeface="Arial"/>
                <a:cs typeface="Arial"/>
              </a:rPr>
              <a:t> </a:t>
            </a:r>
            <a:r>
              <a:rPr sz="1500" spc="-114" dirty="0">
                <a:latin typeface="Arial"/>
                <a:cs typeface="Arial"/>
              </a:rPr>
              <a:t>IPv6</a:t>
            </a:r>
            <a:r>
              <a:rPr sz="1500" spc="-5" dirty="0">
                <a:latin typeface="Arial"/>
                <a:cs typeface="Arial"/>
              </a:rPr>
              <a:t> </a:t>
            </a:r>
            <a:r>
              <a:rPr sz="1500" spc="-90" dirty="0">
                <a:latin typeface="Arial"/>
                <a:cs typeface="Arial"/>
              </a:rPr>
              <a:t>packets</a:t>
            </a:r>
            <a:r>
              <a:rPr sz="1500" spc="10" dirty="0">
                <a:latin typeface="Arial"/>
                <a:cs typeface="Arial"/>
              </a:rPr>
              <a:t> </a:t>
            </a:r>
            <a:r>
              <a:rPr sz="1500" spc="-75" dirty="0">
                <a:latin typeface="Arial"/>
                <a:cs typeface="Arial"/>
              </a:rPr>
              <a:t>over</a:t>
            </a:r>
            <a:r>
              <a:rPr sz="1500" spc="-25" dirty="0">
                <a:latin typeface="Arial"/>
                <a:cs typeface="Arial"/>
              </a:rPr>
              <a:t> </a:t>
            </a:r>
            <a:r>
              <a:rPr sz="1500" spc="-35" dirty="0">
                <a:latin typeface="Arial"/>
                <a:cs typeface="Arial"/>
              </a:rPr>
              <a:t>near-field</a:t>
            </a:r>
            <a:r>
              <a:rPr sz="1500" spc="-20" dirty="0">
                <a:latin typeface="Arial"/>
                <a:cs typeface="Arial"/>
              </a:rPr>
              <a:t> </a:t>
            </a:r>
            <a:r>
              <a:rPr sz="1500" spc="-125" dirty="0">
                <a:latin typeface="Arial"/>
                <a:cs typeface="Arial"/>
              </a:rPr>
              <a:t>communication</a:t>
            </a:r>
            <a:endParaRPr sz="1500">
              <a:latin typeface="Arial"/>
              <a:cs typeface="Arial"/>
            </a:endParaRPr>
          </a:p>
          <a:p>
            <a:pPr marL="469900" lvl="1" indent="-184150">
              <a:lnSpc>
                <a:spcPct val="100000"/>
              </a:lnSpc>
              <a:spcBef>
                <a:spcPts val="180"/>
              </a:spcBef>
              <a:buClr>
                <a:srgbClr val="93B6D2"/>
              </a:buClr>
              <a:buSzPct val="83333"/>
              <a:buChar char="•"/>
              <a:tabLst>
                <a:tab pos="470534" algn="l"/>
              </a:tabLst>
            </a:pPr>
            <a:r>
              <a:rPr sz="1500" spc="-150" dirty="0">
                <a:latin typeface="Arial"/>
                <a:cs typeface="Arial"/>
              </a:rPr>
              <a:t>IPv</a:t>
            </a:r>
            <a:r>
              <a:rPr sz="1500" spc="-10" dirty="0">
                <a:latin typeface="Arial"/>
                <a:cs typeface="Arial"/>
              </a:rPr>
              <a:t>6 </a:t>
            </a:r>
            <a:r>
              <a:rPr sz="1500" spc="-85" dirty="0">
                <a:latin typeface="Arial"/>
                <a:cs typeface="Arial"/>
              </a:rPr>
              <a:t>o</a:t>
            </a:r>
            <a:r>
              <a:rPr sz="1500" spc="-120" dirty="0">
                <a:latin typeface="Arial"/>
                <a:cs typeface="Arial"/>
              </a:rPr>
              <a:t>v</a:t>
            </a:r>
            <a:r>
              <a:rPr sz="1500" spc="-85" dirty="0">
                <a:latin typeface="Arial"/>
                <a:cs typeface="Arial"/>
              </a:rPr>
              <a:t>e</a:t>
            </a:r>
            <a:r>
              <a:rPr sz="1500" dirty="0">
                <a:latin typeface="Arial"/>
                <a:cs typeface="Arial"/>
              </a:rPr>
              <a:t>r</a:t>
            </a:r>
            <a:r>
              <a:rPr sz="1500" spc="-15" dirty="0">
                <a:latin typeface="Arial"/>
                <a:cs typeface="Arial"/>
              </a:rPr>
              <a:t> </a:t>
            </a:r>
            <a:r>
              <a:rPr sz="1500" spc="-10" dirty="0">
                <a:latin typeface="Arial"/>
                <a:cs typeface="Arial"/>
              </a:rPr>
              <a:t>802</a:t>
            </a:r>
            <a:r>
              <a:rPr sz="1500" spc="-95" dirty="0">
                <a:latin typeface="Arial"/>
                <a:cs typeface="Arial"/>
              </a:rPr>
              <a:t>.</a:t>
            </a:r>
            <a:r>
              <a:rPr sz="1500" spc="-10" dirty="0">
                <a:latin typeface="Arial"/>
                <a:cs typeface="Arial"/>
              </a:rPr>
              <a:t>11</a:t>
            </a:r>
            <a:r>
              <a:rPr sz="1500" spc="-95" dirty="0">
                <a:latin typeface="Arial"/>
                <a:cs typeface="Arial"/>
              </a:rPr>
              <a:t>ah</a:t>
            </a:r>
            <a:endParaRPr sz="1500">
              <a:latin typeface="Arial"/>
              <a:cs typeface="Arial"/>
            </a:endParaRPr>
          </a:p>
          <a:p>
            <a:pPr marL="469900" lvl="1" indent="-184150">
              <a:lnSpc>
                <a:spcPct val="100000"/>
              </a:lnSpc>
              <a:spcBef>
                <a:spcPts val="180"/>
              </a:spcBef>
              <a:buClr>
                <a:srgbClr val="93B6D2"/>
              </a:buClr>
              <a:buSzPct val="83333"/>
              <a:buChar char="•"/>
              <a:tabLst>
                <a:tab pos="470534" algn="l"/>
              </a:tabLst>
            </a:pPr>
            <a:r>
              <a:rPr sz="1500" spc="-155" dirty="0">
                <a:latin typeface="Arial"/>
                <a:cs typeface="Arial"/>
              </a:rPr>
              <a:t>Transmission</a:t>
            </a:r>
            <a:r>
              <a:rPr sz="1500" spc="-15" dirty="0">
                <a:latin typeface="Arial"/>
                <a:cs typeface="Arial"/>
              </a:rPr>
              <a:t> </a:t>
            </a:r>
            <a:r>
              <a:rPr sz="1500" dirty="0">
                <a:latin typeface="Arial"/>
                <a:cs typeface="Arial"/>
              </a:rPr>
              <a:t>of</a:t>
            </a:r>
            <a:r>
              <a:rPr sz="1500" spc="35" dirty="0">
                <a:latin typeface="Arial"/>
                <a:cs typeface="Arial"/>
              </a:rPr>
              <a:t> </a:t>
            </a:r>
            <a:r>
              <a:rPr sz="1500" spc="-114" dirty="0">
                <a:latin typeface="Arial"/>
                <a:cs typeface="Arial"/>
              </a:rPr>
              <a:t>IPv6</a:t>
            </a:r>
            <a:r>
              <a:rPr sz="1500" spc="-10" dirty="0">
                <a:latin typeface="Arial"/>
                <a:cs typeface="Arial"/>
              </a:rPr>
              <a:t> </a:t>
            </a:r>
            <a:r>
              <a:rPr sz="1500" spc="-90" dirty="0">
                <a:latin typeface="Arial"/>
                <a:cs typeface="Arial"/>
              </a:rPr>
              <a:t>packets</a:t>
            </a:r>
            <a:r>
              <a:rPr sz="1500" spc="5" dirty="0">
                <a:latin typeface="Arial"/>
                <a:cs typeface="Arial"/>
              </a:rPr>
              <a:t> </a:t>
            </a:r>
            <a:r>
              <a:rPr sz="1500" spc="-75" dirty="0">
                <a:latin typeface="Arial"/>
                <a:cs typeface="Arial"/>
              </a:rPr>
              <a:t>over</a:t>
            </a:r>
            <a:r>
              <a:rPr sz="1500" spc="-30" dirty="0">
                <a:latin typeface="Arial"/>
                <a:cs typeface="Arial"/>
              </a:rPr>
              <a:t> </a:t>
            </a:r>
            <a:r>
              <a:rPr sz="1500" spc="-240" dirty="0">
                <a:latin typeface="Arial"/>
                <a:cs typeface="Arial"/>
              </a:rPr>
              <a:t>DECT</a:t>
            </a:r>
            <a:r>
              <a:rPr sz="1500" spc="-185" dirty="0">
                <a:latin typeface="Arial"/>
                <a:cs typeface="Arial"/>
              </a:rPr>
              <a:t> </a:t>
            </a:r>
            <a:r>
              <a:rPr sz="1500" spc="-45" dirty="0">
                <a:latin typeface="Arial"/>
                <a:cs typeface="Arial"/>
              </a:rPr>
              <a:t>Ultra</a:t>
            </a:r>
            <a:r>
              <a:rPr sz="1500" spc="-15" dirty="0">
                <a:latin typeface="Arial"/>
                <a:cs typeface="Arial"/>
              </a:rPr>
              <a:t> </a:t>
            </a:r>
            <a:r>
              <a:rPr sz="1500" spc="-160" dirty="0">
                <a:latin typeface="Arial"/>
                <a:cs typeface="Arial"/>
              </a:rPr>
              <a:t>Low</a:t>
            </a:r>
            <a:r>
              <a:rPr sz="1500" spc="-5" dirty="0">
                <a:latin typeface="Arial"/>
                <a:cs typeface="Arial"/>
              </a:rPr>
              <a:t> </a:t>
            </a:r>
            <a:r>
              <a:rPr sz="1500" spc="-110" dirty="0">
                <a:latin typeface="Arial"/>
                <a:cs typeface="Arial"/>
              </a:rPr>
              <a:t>Energy</a:t>
            </a:r>
            <a:endParaRPr sz="1500">
              <a:latin typeface="Arial"/>
              <a:cs typeface="Arial"/>
            </a:endParaRPr>
          </a:p>
          <a:p>
            <a:pPr marL="469900" marR="6985" lvl="1" indent="-183515">
              <a:lnSpc>
                <a:spcPts val="1620"/>
              </a:lnSpc>
              <a:spcBef>
                <a:spcPts val="385"/>
              </a:spcBef>
              <a:buClr>
                <a:srgbClr val="93B6D2"/>
              </a:buClr>
              <a:buSzPct val="83333"/>
              <a:buChar char="•"/>
              <a:tabLst>
                <a:tab pos="470534" algn="l"/>
              </a:tabLst>
            </a:pPr>
            <a:r>
              <a:rPr sz="1500" spc="-155" dirty="0">
                <a:latin typeface="Arial"/>
                <a:cs typeface="Arial"/>
              </a:rPr>
              <a:t>Transmission</a:t>
            </a:r>
            <a:r>
              <a:rPr sz="1500" spc="-120" dirty="0">
                <a:latin typeface="Arial"/>
                <a:cs typeface="Arial"/>
              </a:rPr>
              <a:t> </a:t>
            </a:r>
            <a:r>
              <a:rPr sz="1500" dirty="0">
                <a:latin typeface="Arial"/>
                <a:cs typeface="Arial"/>
              </a:rPr>
              <a:t>of</a:t>
            </a:r>
            <a:r>
              <a:rPr sz="1500" spc="30" dirty="0">
                <a:latin typeface="Arial"/>
                <a:cs typeface="Arial"/>
              </a:rPr>
              <a:t> </a:t>
            </a:r>
            <a:r>
              <a:rPr sz="1500" spc="-114" dirty="0">
                <a:latin typeface="Arial"/>
                <a:cs typeface="Arial"/>
              </a:rPr>
              <a:t>IPv6</a:t>
            </a:r>
            <a:r>
              <a:rPr sz="1500" spc="95" dirty="0">
                <a:latin typeface="Arial"/>
                <a:cs typeface="Arial"/>
              </a:rPr>
              <a:t> </a:t>
            </a:r>
            <a:r>
              <a:rPr sz="1500" spc="-90" dirty="0">
                <a:latin typeface="Arial"/>
                <a:cs typeface="Arial"/>
              </a:rPr>
              <a:t>packets</a:t>
            </a:r>
            <a:r>
              <a:rPr sz="1500" spc="80" dirty="0">
                <a:latin typeface="Arial"/>
                <a:cs typeface="Arial"/>
              </a:rPr>
              <a:t> </a:t>
            </a:r>
            <a:r>
              <a:rPr sz="1500" spc="-130" dirty="0">
                <a:latin typeface="Arial"/>
                <a:cs typeface="Arial"/>
              </a:rPr>
              <a:t>on</a:t>
            </a:r>
            <a:r>
              <a:rPr sz="1500" spc="110" dirty="0">
                <a:latin typeface="Arial"/>
                <a:cs typeface="Arial"/>
              </a:rPr>
              <a:t> </a:t>
            </a:r>
            <a:r>
              <a:rPr sz="1500" spc="-100" dirty="0">
                <a:latin typeface="Arial"/>
                <a:cs typeface="Arial"/>
              </a:rPr>
              <a:t>WIA-PA</a:t>
            </a:r>
            <a:r>
              <a:rPr sz="1500" spc="85" dirty="0">
                <a:latin typeface="Arial"/>
                <a:cs typeface="Arial"/>
              </a:rPr>
              <a:t> </a:t>
            </a:r>
            <a:r>
              <a:rPr sz="1500" spc="-80" dirty="0">
                <a:latin typeface="Arial"/>
                <a:cs typeface="Arial"/>
              </a:rPr>
              <a:t>(Wireless</a:t>
            </a:r>
            <a:r>
              <a:rPr sz="1500" spc="70" dirty="0">
                <a:latin typeface="Arial"/>
                <a:cs typeface="Arial"/>
              </a:rPr>
              <a:t> </a:t>
            </a:r>
            <a:r>
              <a:rPr sz="1500" spc="-90" dirty="0">
                <a:latin typeface="Arial"/>
                <a:cs typeface="Arial"/>
              </a:rPr>
              <a:t>Networks</a:t>
            </a:r>
            <a:r>
              <a:rPr sz="1500" spc="80" dirty="0">
                <a:latin typeface="Arial"/>
                <a:cs typeface="Arial"/>
              </a:rPr>
              <a:t> </a:t>
            </a:r>
            <a:r>
              <a:rPr sz="1500" spc="-15" dirty="0">
                <a:latin typeface="Arial"/>
                <a:cs typeface="Arial"/>
              </a:rPr>
              <a:t>for</a:t>
            </a:r>
            <a:r>
              <a:rPr sz="1500" dirty="0">
                <a:latin typeface="Arial"/>
                <a:cs typeface="Arial"/>
              </a:rPr>
              <a:t> </a:t>
            </a:r>
            <a:r>
              <a:rPr sz="1500" spc="-80" dirty="0">
                <a:latin typeface="Arial"/>
                <a:cs typeface="Arial"/>
              </a:rPr>
              <a:t>Industrial</a:t>
            </a:r>
            <a:r>
              <a:rPr sz="1500" spc="40" dirty="0">
                <a:latin typeface="Arial"/>
                <a:cs typeface="Arial"/>
              </a:rPr>
              <a:t> </a:t>
            </a:r>
            <a:r>
              <a:rPr sz="1500" spc="-120" dirty="0">
                <a:latin typeface="Arial"/>
                <a:cs typeface="Arial"/>
              </a:rPr>
              <a:t>Automation–Process </a:t>
            </a:r>
            <a:r>
              <a:rPr sz="1500" spc="-405" dirty="0">
                <a:latin typeface="Arial"/>
                <a:cs typeface="Arial"/>
              </a:rPr>
              <a:t> </a:t>
            </a:r>
            <a:r>
              <a:rPr sz="1500" spc="-95" dirty="0">
                <a:latin typeface="Arial"/>
                <a:cs typeface="Arial"/>
              </a:rPr>
              <a:t>Automation)</a:t>
            </a:r>
            <a:endParaRPr sz="1500">
              <a:latin typeface="Arial"/>
              <a:cs typeface="Arial"/>
            </a:endParaRPr>
          </a:p>
          <a:p>
            <a:pPr marL="469900" lvl="1" indent="-184150">
              <a:lnSpc>
                <a:spcPct val="100000"/>
              </a:lnSpc>
              <a:spcBef>
                <a:spcPts val="160"/>
              </a:spcBef>
              <a:buClr>
                <a:srgbClr val="93B6D2"/>
              </a:buClr>
              <a:buSzPct val="83333"/>
              <a:buChar char="•"/>
              <a:tabLst>
                <a:tab pos="470534" algn="l"/>
              </a:tabLst>
            </a:pPr>
            <a:r>
              <a:rPr sz="1500" spc="-155" dirty="0">
                <a:latin typeface="Arial"/>
                <a:cs typeface="Arial"/>
              </a:rPr>
              <a:t>Transmission</a:t>
            </a:r>
            <a:r>
              <a:rPr sz="1500" spc="-15" dirty="0">
                <a:latin typeface="Arial"/>
                <a:cs typeface="Arial"/>
              </a:rPr>
              <a:t> </a:t>
            </a:r>
            <a:r>
              <a:rPr sz="1500" dirty="0">
                <a:latin typeface="Arial"/>
                <a:cs typeface="Arial"/>
              </a:rPr>
              <a:t>of</a:t>
            </a:r>
            <a:r>
              <a:rPr sz="1500" spc="30" dirty="0">
                <a:latin typeface="Arial"/>
                <a:cs typeface="Arial"/>
              </a:rPr>
              <a:t> </a:t>
            </a:r>
            <a:r>
              <a:rPr sz="1500" spc="-114" dirty="0">
                <a:latin typeface="Arial"/>
                <a:cs typeface="Arial"/>
              </a:rPr>
              <a:t>IPv6</a:t>
            </a:r>
            <a:r>
              <a:rPr sz="1500" spc="-5" dirty="0">
                <a:latin typeface="Arial"/>
                <a:cs typeface="Arial"/>
              </a:rPr>
              <a:t> </a:t>
            </a:r>
            <a:r>
              <a:rPr sz="1500" spc="-75" dirty="0">
                <a:latin typeface="Arial"/>
                <a:cs typeface="Arial"/>
              </a:rPr>
              <a:t>over</a:t>
            </a:r>
            <a:r>
              <a:rPr sz="1500" spc="-15" dirty="0">
                <a:latin typeface="Arial"/>
                <a:cs typeface="Arial"/>
              </a:rPr>
              <a:t> </a:t>
            </a:r>
            <a:r>
              <a:rPr sz="1500" spc="-75" dirty="0">
                <a:latin typeface="Arial"/>
                <a:cs typeface="Arial"/>
              </a:rPr>
              <a:t>Master</a:t>
            </a:r>
            <a:r>
              <a:rPr sz="1500" spc="-10" dirty="0">
                <a:latin typeface="Arial"/>
                <a:cs typeface="Arial"/>
              </a:rPr>
              <a:t> </a:t>
            </a:r>
            <a:r>
              <a:rPr sz="1500" spc="-90" dirty="0">
                <a:latin typeface="Arial"/>
                <a:cs typeface="Arial"/>
              </a:rPr>
              <a:t>Slave/Token</a:t>
            </a:r>
            <a:r>
              <a:rPr sz="1500" spc="-20" dirty="0">
                <a:latin typeface="Arial"/>
                <a:cs typeface="Arial"/>
              </a:rPr>
              <a:t> </a:t>
            </a:r>
            <a:r>
              <a:rPr sz="1500" spc="-150" dirty="0">
                <a:latin typeface="Arial"/>
                <a:cs typeface="Arial"/>
              </a:rPr>
              <a:t>Passing</a:t>
            </a:r>
            <a:r>
              <a:rPr sz="1500" spc="-30" dirty="0">
                <a:latin typeface="Arial"/>
                <a:cs typeface="Arial"/>
              </a:rPr>
              <a:t> </a:t>
            </a:r>
            <a:r>
              <a:rPr sz="1500" spc="-100" dirty="0">
                <a:latin typeface="Arial"/>
                <a:cs typeface="Arial"/>
              </a:rPr>
              <a:t>(MS/TP)</a:t>
            </a:r>
            <a:endParaRPr sz="1500">
              <a:latin typeface="Arial"/>
              <a:cs typeface="Arial"/>
            </a:endParaRPr>
          </a:p>
          <a:p>
            <a:pPr marL="195580" indent="-182880">
              <a:lnSpc>
                <a:spcPct val="100000"/>
              </a:lnSpc>
              <a:spcBef>
                <a:spcPts val="195"/>
              </a:spcBef>
              <a:buClr>
                <a:srgbClr val="93B6D2"/>
              </a:buClr>
              <a:buSzPct val="85294"/>
              <a:buFont typeface="Arial"/>
              <a:buChar char="•"/>
              <a:tabLst>
                <a:tab pos="195580" algn="l"/>
              </a:tabLst>
            </a:pPr>
            <a:r>
              <a:rPr sz="1700" b="1" spc="-100" dirty="0">
                <a:latin typeface="Arial"/>
                <a:cs typeface="Arial"/>
              </a:rPr>
              <a:t>Information</a:t>
            </a:r>
            <a:r>
              <a:rPr sz="1700" b="1" spc="-35" dirty="0">
                <a:latin typeface="Arial"/>
                <a:cs typeface="Arial"/>
              </a:rPr>
              <a:t> </a:t>
            </a:r>
            <a:r>
              <a:rPr sz="1700" b="1" spc="-105" dirty="0">
                <a:latin typeface="Arial"/>
                <a:cs typeface="Arial"/>
              </a:rPr>
              <a:t>and</a:t>
            </a:r>
            <a:r>
              <a:rPr sz="1700" b="1" spc="-25" dirty="0">
                <a:latin typeface="Arial"/>
                <a:cs typeface="Arial"/>
              </a:rPr>
              <a:t> </a:t>
            </a:r>
            <a:r>
              <a:rPr sz="1700" b="1" spc="-85" dirty="0">
                <a:latin typeface="Arial"/>
                <a:cs typeface="Arial"/>
              </a:rPr>
              <a:t>data</a:t>
            </a:r>
            <a:r>
              <a:rPr sz="1700" b="1" spc="-25" dirty="0">
                <a:latin typeface="Arial"/>
                <a:cs typeface="Arial"/>
              </a:rPr>
              <a:t> </a:t>
            </a:r>
            <a:r>
              <a:rPr sz="1700" b="1" spc="-140" dirty="0">
                <a:latin typeface="Arial"/>
                <a:cs typeface="Arial"/>
              </a:rPr>
              <a:t>models</a:t>
            </a:r>
            <a:r>
              <a:rPr sz="1700" b="1" spc="-30" dirty="0">
                <a:latin typeface="Arial"/>
                <a:cs typeface="Arial"/>
              </a:rPr>
              <a:t> </a:t>
            </a:r>
            <a:r>
              <a:rPr sz="1700" b="1" spc="-190" dirty="0">
                <a:latin typeface="Arial"/>
                <a:cs typeface="Arial"/>
              </a:rPr>
              <a:t>such</a:t>
            </a:r>
            <a:r>
              <a:rPr sz="1700" b="1" spc="-40" dirty="0">
                <a:latin typeface="Arial"/>
                <a:cs typeface="Arial"/>
              </a:rPr>
              <a:t> </a:t>
            </a:r>
            <a:r>
              <a:rPr sz="1700" b="1" spc="-135" dirty="0">
                <a:latin typeface="Arial"/>
                <a:cs typeface="Arial"/>
              </a:rPr>
              <a:t>as</a:t>
            </a:r>
            <a:r>
              <a:rPr sz="1700" b="1" spc="-20" dirty="0">
                <a:latin typeface="Arial"/>
                <a:cs typeface="Arial"/>
              </a:rPr>
              <a:t> </a:t>
            </a:r>
            <a:r>
              <a:rPr sz="1700" b="1" spc="-145" dirty="0">
                <a:latin typeface="Arial"/>
                <a:cs typeface="Arial"/>
              </a:rPr>
              <a:t>MIB</a:t>
            </a:r>
            <a:r>
              <a:rPr sz="1700" b="1" spc="-20" dirty="0">
                <a:latin typeface="Arial"/>
                <a:cs typeface="Arial"/>
              </a:rPr>
              <a:t> </a:t>
            </a:r>
            <a:r>
              <a:rPr sz="1700" b="1" spc="-140" dirty="0">
                <a:latin typeface="Arial"/>
                <a:cs typeface="Arial"/>
              </a:rPr>
              <a:t>modules:</a:t>
            </a:r>
            <a:endParaRPr sz="1700">
              <a:latin typeface="Arial"/>
              <a:cs typeface="Arial"/>
            </a:endParaRPr>
          </a:p>
          <a:p>
            <a:pPr marL="469900" marR="5715" lvl="1" indent="-183515">
              <a:lnSpc>
                <a:spcPts val="1620"/>
              </a:lnSpc>
              <a:spcBef>
                <a:spcPts val="390"/>
              </a:spcBef>
              <a:buClr>
                <a:srgbClr val="93B6D2"/>
              </a:buClr>
              <a:buSzPct val="83333"/>
              <a:buChar char="•"/>
              <a:tabLst>
                <a:tab pos="470534" algn="l"/>
              </a:tabLst>
            </a:pPr>
            <a:r>
              <a:rPr sz="1500" spc="-95" dirty="0">
                <a:latin typeface="Arial"/>
                <a:cs typeface="Arial"/>
              </a:rPr>
              <a:t>One</a:t>
            </a:r>
            <a:r>
              <a:rPr sz="1500" spc="-40" dirty="0">
                <a:latin typeface="Arial"/>
                <a:cs typeface="Arial"/>
              </a:rPr>
              <a:t> </a:t>
            </a:r>
            <a:r>
              <a:rPr sz="1500" spc="-70" dirty="0">
                <a:latin typeface="Arial"/>
                <a:cs typeface="Arial"/>
              </a:rPr>
              <a:t>example</a:t>
            </a:r>
            <a:r>
              <a:rPr sz="1500" spc="270" dirty="0">
                <a:latin typeface="Arial"/>
                <a:cs typeface="Arial"/>
              </a:rPr>
              <a:t> </a:t>
            </a:r>
            <a:r>
              <a:rPr sz="1500" spc="-130" dirty="0">
                <a:latin typeface="Arial"/>
                <a:cs typeface="Arial"/>
              </a:rPr>
              <a:t>is</a:t>
            </a:r>
            <a:r>
              <a:rPr sz="1500" spc="-10" dirty="0">
                <a:latin typeface="Arial"/>
                <a:cs typeface="Arial"/>
              </a:rPr>
              <a:t> </a:t>
            </a:r>
            <a:r>
              <a:rPr sz="1500" spc="-260" dirty="0">
                <a:latin typeface="Arial"/>
                <a:cs typeface="Arial"/>
              </a:rPr>
              <a:t>RFC</a:t>
            </a:r>
            <a:r>
              <a:rPr sz="1500" spc="-190" dirty="0">
                <a:latin typeface="Arial"/>
                <a:cs typeface="Arial"/>
              </a:rPr>
              <a:t> </a:t>
            </a:r>
            <a:r>
              <a:rPr sz="1500" spc="-30" dirty="0">
                <a:latin typeface="Arial"/>
                <a:cs typeface="Arial"/>
              </a:rPr>
              <a:t>7388,</a:t>
            </a:r>
            <a:r>
              <a:rPr sz="1500" spc="265" dirty="0">
                <a:latin typeface="Arial"/>
                <a:cs typeface="Arial"/>
              </a:rPr>
              <a:t> </a:t>
            </a:r>
            <a:r>
              <a:rPr sz="1500" spc="-55" dirty="0">
                <a:latin typeface="Arial"/>
                <a:cs typeface="Arial"/>
              </a:rPr>
              <a:t>“Definition</a:t>
            </a:r>
            <a:r>
              <a:rPr sz="1500" spc="275" dirty="0">
                <a:latin typeface="Arial"/>
                <a:cs typeface="Arial"/>
              </a:rPr>
              <a:t> </a:t>
            </a:r>
            <a:r>
              <a:rPr sz="1500" dirty="0">
                <a:latin typeface="Arial"/>
                <a:cs typeface="Arial"/>
              </a:rPr>
              <a:t>of</a:t>
            </a:r>
            <a:r>
              <a:rPr sz="1500" spc="320" dirty="0">
                <a:latin typeface="Arial"/>
                <a:cs typeface="Arial"/>
              </a:rPr>
              <a:t> </a:t>
            </a:r>
            <a:r>
              <a:rPr sz="1500" spc="-65" dirty="0">
                <a:latin typeface="Arial"/>
                <a:cs typeface="Arial"/>
              </a:rPr>
              <a:t>Managed</a:t>
            </a:r>
            <a:r>
              <a:rPr sz="1500" spc="270" dirty="0">
                <a:latin typeface="Arial"/>
                <a:cs typeface="Arial"/>
              </a:rPr>
              <a:t> </a:t>
            </a:r>
            <a:r>
              <a:rPr sz="1500" spc="-80" dirty="0">
                <a:latin typeface="Arial"/>
                <a:cs typeface="Arial"/>
              </a:rPr>
              <a:t>Objects</a:t>
            </a:r>
            <a:r>
              <a:rPr sz="1500" spc="-65" dirty="0">
                <a:latin typeface="Arial"/>
                <a:cs typeface="Arial"/>
              </a:rPr>
              <a:t> </a:t>
            </a:r>
            <a:r>
              <a:rPr sz="1500" spc="-15" dirty="0">
                <a:latin typeface="Arial"/>
                <a:cs typeface="Arial"/>
              </a:rPr>
              <a:t>for</a:t>
            </a:r>
            <a:r>
              <a:rPr sz="1500" spc="275" dirty="0">
                <a:latin typeface="Arial"/>
                <a:cs typeface="Arial"/>
              </a:rPr>
              <a:t> </a:t>
            </a:r>
            <a:r>
              <a:rPr sz="1500" spc="-114" dirty="0">
                <a:latin typeface="Arial"/>
                <a:cs typeface="Arial"/>
              </a:rPr>
              <a:t>IPv6</a:t>
            </a:r>
            <a:r>
              <a:rPr sz="1500" spc="-30" dirty="0">
                <a:latin typeface="Arial"/>
                <a:cs typeface="Arial"/>
              </a:rPr>
              <a:t> </a:t>
            </a:r>
            <a:r>
              <a:rPr sz="1500" spc="-75" dirty="0">
                <a:latin typeface="Arial"/>
                <a:cs typeface="Arial"/>
              </a:rPr>
              <a:t>over</a:t>
            </a:r>
            <a:r>
              <a:rPr sz="1500" spc="-65" dirty="0">
                <a:latin typeface="Arial"/>
                <a:cs typeface="Arial"/>
              </a:rPr>
              <a:t> </a:t>
            </a:r>
            <a:r>
              <a:rPr sz="1500" spc="-130" dirty="0">
                <a:latin typeface="Arial"/>
                <a:cs typeface="Arial"/>
              </a:rPr>
              <a:t>Low-Power</a:t>
            </a:r>
            <a:r>
              <a:rPr sz="1500" spc="-10" dirty="0">
                <a:latin typeface="Arial"/>
                <a:cs typeface="Arial"/>
              </a:rPr>
              <a:t> </a:t>
            </a:r>
            <a:r>
              <a:rPr sz="1500" spc="-80" dirty="0">
                <a:latin typeface="Arial"/>
                <a:cs typeface="Arial"/>
              </a:rPr>
              <a:t>Wireless </a:t>
            </a:r>
            <a:r>
              <a:rPr sz="1500" spc="-405" dirty="0">
                <a:latin typeface="Arial"/>
                <a:cs typeface="Arial"/>
              </a:rPr>
              <a:t> </a:t>
            </a:r>
            <a:r>
              <a:rPr sz="1500" spc="-335" dirty="0">
                <a:latin typeface="Arial"/>
                <a:cs typeface="Arial"/>
              </a:rPr>
              <a:t>P</a:t>
            </a:r>
            <a:r>
              <a:rPr sz="1500" spc="-85" dirty="0">
                <a:latin typeface="Arial"/>
                <a:cs typeface="Arial"/>
              </a:rPr>
              <a:t>e</a:t>
            </a:r>
            <a:r>
              <a:rPr sz="1500" spc="-105" dirty="0">
                <a:latin typeface="Arial"/>
                <a:cs typeface="Arial"/>
              </a:rPr>
              <a:t>r</a:t>
            </a:r>
            <a:r>
              <a:rPr sz="1500" spc="-150" dirty="0">
                <a:latin typeface="Arial"/>
                <a:cs typeface="Arial"/>
              </a:rPr>
              <a:t>s</a:t>
            </a:r>
            <a:r>
              <a:rPr sz="1500" spc="-85" dirty="0">
                <a:latin typeface="Arial"/>
                <a:cs typeface="Arial"/>
              </a:rPr>
              <a:t>o</a:t>
            </a:r>
            <a:r>
              <a:rPr sz="1500" spc="-65" dirty="0">
                <a:latin typeface="Arial"/>
                <a:cs typeface="Arial"/>
              </a:rPr>
              <a:t>nal</a:t>
            </a:r>
            <a:r>
              <a:rPr sz="1500" spc="-35" dirty="0">
                <a:latin typeface="Arial"/>
                <a:cs typeface="Arial"/>
              </a:rPr>
              <a:t> </a:t>
            </a:r>
            <a:r>
              <a:rPr sz="1500" spc="-95" dirty="0">
                <a:latin typeface="Arial"/>
                <a:cs typeface="Arial"/>
              </a:rPr>
              <a:t>A</a:t>
            </a:r>
            <a:r>
              <a:rPr sz="1500" spc="-35" dirty="0">
                <a:latin typeface="Arial"/>
                <a:cs typeface="Arial"/>
              </a:rPr>
              <a:t>r</a:t>
            </a:r>
            <a:r>
              <a:rPr sz="1500" spc="-50" dirty="0">
                <a:latin typeface="Arial"/>
                <a:cs typeface="Arial"/>
              </a:rPr>
              <a:t>e</a:t>
            </a:r>
            <a:r>
              <a:rPr sz="1500" spc="-10" dirty="0">
                <a:latin typeface="Arial"/>
                <a:cs typeface="Arial"/>
              </a:rPr>
              <a:t>a</a:t>
            </a:r>
            <a:r>
              <a:rPr sz="1500" spc="-30" dirty="0">
                <a:latin typeface="Arial"/>
                <a:cs typeface="Arial"/>
              </a:rPr>
              <a:t> </a:t>
            </a:r>
            <a:r>
              <a:rPr sz="1500" spc="-90" dirty="0">
                <a:latin typeface="Arial"/>
                <a:cs typeface="Arial"/>
              </a:rPr>
              <a:t>N</a:t>
            </a:r>
            <a:r>
              <a:rPr sz="1500" spc="-85" dirty="0">
                <a:latin typeface="Arial"/>
                <a:cs typeface="Arial"/>
              </a:rPr>
              <a:t>e</a:t>
            </a:r>
            <a:r>
              <a:rPr sz="1500" spc="-30" dirty="0">
                <a:latin typeface="Arial"/>
                <a:cs typeface="Arial"/>
              </a:rPr>
              <a:t>t</a:t>
            </a:r>
            <a:r>
              <a:rPr sz="1500" spc="-100" dirty="0">
                <a:latin typeface="Arial"/>
                <a:cs typeface="Arial"/>
              </a:rPr>
              <a:t>w</a:t>
            </a:r>
            <a:r>
              <a:rPr sz="1500" spc="-85" dirty="0">
                <a:latin typeface="Arial"/>
                <a:cs typeface="Arial"/>
              </a:rPr>
              <a:t>o</a:t>
            </a:r>
            <a:r>
              <a:rPr sz="1500" spc="25" dirty="0">
                <a:latin typeface="Arial"/>
                <a:cs typeface="Arial"/>
              </a:rPr>
              <a:t>r</a:t>
            </a:r>
            <a:r>
              <a:rPr sz="1500" spc="-175" dirty="0">
                <a:latin typeface="Arial"/>
                <a:cs typeface="Arial"/>
              </a:rPr>
              <a:t>ks</a:t>
            </a:r>
            <a:r>
              <a:rPr sz="1500" dirty="0">
                <a:latin typeface="Arial"/>
                <a:cs typeface="Arial"/>
              </a:rPr>
              <a:t> </a:t>
            </a:r>
            <a:r>
              <a:rPr sz="1500" spc="-95" dirty="0">
                <a:latin typeface="Arial"/>
                <a:cs typeface="Arial"/>
              </a:rPr>
              <a:t>(</a:t>
            </a:r>
            <a:r>
              <a:rPr sz="1500" spc="-10" dirty="0">
                <a:latin typeface="Arial"/>
                <a:cs typeface="Arial"/>
              </a:rPr>
              <a:t>6</a:t>
            </a:r>
            <a:r>
              <a:rPr sz="1500" spc="-175" dirty="0">
                <a:latin typeface="Arial"/>
                <a:cs typeface="Arial"/>
              </a:rPr>
              <a:t>Lo</a:t>
            </a:r>
            <a:r>
              <a:rPr sz="1500" spc="80" dirty="0">
                <a:latin typeface="Arial"/>
                <a:cs typeface="Arial"/>
              </a:rPr>
              <a:t>W</a:t>
            </a:r>
            <a:r>
              <a:rPr sz="1500" spc="-370" dirty="0">
                <a:latin typeface="Arial"/>
                <a:cs typeface="Arial"/>
              </a:rPr>
              <a:t>P</a:t>
            </a:r>
            <a:r>
              <a:rPr sz="1500" spc="-95" dirty="0">
                <a:latin typeface="Arial"/>
                <a:cs typeface="Arial"/>
              </a:rPr>
              <a:t>A</a:t>
            </a:r>
            <a:r>
              <a:rPr sz="1500" spc="-90" dirty="0">
                <a:latin typeface="Arial"/>
                <a:cs typeface="Arial"/>
              </a:rPr>
              <a:t>N</a:t>
            </a:r>
            <a:r>
              <a:rPr sz="1500" spc="-210" dirty="0">
                <a:latin typeface="Arial"/>
                <a:cs typeface="Arial"/>
              </a:rPr>
              <a:t>s</a:t>
            </a:r>
            <a:r>
              <a:rPr sz="1500" spc="-135" dirty="0">
                <a:latin typeface="Arial"/>
                <a:cs typeface="Arial"/>
              </a:rPr>
              <a:t>)</a:t>
            </a:r>
            <a:r>
              <a:rPr sz="1500" spc="-155" dirty="0">
                <a:latin typeface="Arial"/>
                <a:cs typeface="Arial"/>
              </a:rPr>
              <a:t>.</a:t>
            </a:r>
            <a:r>
              <a:rPr sz="1500" spc="75" dirty="0">
                <a:latin typeface="Arial"/>
                <a:cs typeface="Arial"/>
              </a:rPr>
              <a:t>”</a:t>
            </a:r>
            <a:endParaRPr sz="1500">
              <a:latin typeface="Arial"/>
              <a:cs typeface="Arial"/>
            </a:endParaRPr>
          </a:p>
          <a:p>
            <a:pPr marL="195580" indent="-182880">
              <a:lnSpc>
                <a:spcPct val="100000"/>
              </a:lnSpc>
              <a:spcBef>
                <a:spcPts val="175"/>
              </a:spcBef>
              <a:buClr>
                <a:srgbClr val="93B6D2"/>
              </a:buClr>
              <a:buSzPct val="85294"/>
              <a:buFont typeface="Arial"/>
              <a:buChar char="•"/>
              <a:tabLst>
                <a:tab pos="195580" algn="l"/>
              </a:tabLst>
            </a:pPr>
            <a:r>
              <a:rPr sz="1700" b="1" spc="-100" dirty="0">
                <a:latin typeface="Arial"/>
                <a:cs typeface="Arial"/>
              </a:rPr>
              <a:t>Optimizations</a:t>
            </a:r>
            <a:r>
              <a:rPr sz="1700" b="1" spc="-60" dirty="0">
                <a:latin typeface="Arial"/>
                <a:cs typeface="Arial"/>
              </a:rPr>
              <a:t> </a:t>
            </a:r>
            <a:r>
              <a:rPr sz="1700" b="1" spc="-100" dirty="0">
                <a:latin typeface="Arial"/>
                <a:cs typeface="Arial"/>
              </a:rPr>
              <a:t>that</a:t>
            </a:r>
            <a:r>
              <a:rPr sz="1700" b="1" spc="-25" dirty="0">
                <a:latin typeface="Arial"/>
                <a:cs typeface="Arial"/>
              </a:rPr>
              <a:t> </a:t>
            </a:r>
            <a:r>
              <a:rPr sz="1700" b="1" spc="-95" dirty="0">
                <a:latin typeface="Arial"/>
                <a:cs typeface="Arial"/>
              </a:rPr>
              <a:t>are</a:t>
            </a:r>
            <a:r>
              <a:rPr sz="1700" b="1" spc="-20" dirty="0">
                <a:latin typeface="Arial"/>
                <a:cs typeface="Arial"/>
              </a:rPr>
              <a:t> </a:t>
            </a:r>
            <a:r>
              <a:rPr sz="1700" b="1" spc="-100" dirty="0">
                <a:latin typeface="Arial"/>
                <a:cs typeface="Arial"/>
              </a:rPr>
              <a:t>applicable</a:t>
            </a:r>
            <a:r>
              <a:rPr sz="1700" b="1" spc="-45" dirty="0">
                <a:latin typeface="Arial"/>
                <a:cs typeface="Arial"/>
              </a:rPr>
              <a:t> </a:t>
            </a:r>
            <a:r>
              <a:rPr sz="1700" b="1" spc="-130" dirty="0">
                <a:latin typeface="Arial"/>
                <a:cs typeface="Arial"/>
              </a:rPr>
              <a:t>to</a:t>
            </a:r>
            <a:r>
              <a:rPr sz="1700" b="1" spc="-30" dirty="0">
                <a:latin typeface="Arial"/>
                <a:cs typeface="Arial"/>
              </a:rPr>
              <a:t> </a:t>
            </a:r>
            <a:r>
              <a:rPr sz="1700" b="1" spc="-140" dirty="0">
                <a:latin typeface="Arial"/>
                <a:cs typeface="Arial"/>
              </a:rPr>
              <a:t>more</a:t>
            </a:r>
            <a:r>
              <a:rPr sz="1700" b="1" spc="-5" dirty="0">
                <a:latin typeface="Arial"/>
                <a:cs typeface="Arial"/>
              </a:rPr>
              <a:t> </a:t>
            </a:r>
            <a:r>
              <a:rPr sz="1700" b="1" spc="-110" dirty="0">
                <a:latin typeface="Arial"/>
                <a:cs typeface="Arial"/>
              </a:rPr>
              <a:t>than</a:t>
            </a:r>
            <a:r>
              <a:rPr sz="1700" b="1" spc="-35" dirty="0">
                <a:latin typeface="Arial"/>
                <a:cs typeface="Arial"/>
              </a:rPr>
              <a:t> </a:t>
            </a:r>
            <a:r>
              <a:rPr sz="1700" b="1" spc="-135" dirty="0">
                <a:latin typeface="Arial"/>
                <a:cs typeface="Arial"/>
              </a:rPr>
              <a:t>one</a:t>
            </a:r>
            <a:r>
              <a:rPr sz="1700" b="1" spc="-30" dirty="0">
                <a:latin typeface="Arial"/>
                <a:cs typeface="Arial"/>
              </a:rPr>
              <a:t> </a:t>
            </a:r>
            <a:r>
              <a:rPr sz="1700" b="1" spc="-95" dirty="0">
                <a:latin typeface="Arial"/>
                <a:cs typeface="Arial"/>
              </a:rPr>
              <a:t>adaptation</a:t>
            </a:r>
            <a:r>
              <a:rPr sz="1700" b="1" spc="-50" dirty="0">
                <a:latin typeface="Arial"/>
                <a:cs typeface="Arial"/>
              </a:rPr>
              <a:t> </a:t>
            </a:r>
            <a:r>
              <a:rPr sz="1700" b="1" spc="-80" dirty="0">
                <a:latin typeface="Arial"/>
                <a:cs typeface="Arial"/>
              </a:rPr>
              <a:t>layer</a:t>
            </a:r>
            <a:r>
              <a:rPr sz="1700" b="1" spc="-35" dirty="0">
                <a:latin typeface="Arial"/>
                <a:cs typeface="Arial"/>
              </a:rPr>
              <a:t> </a:t>
            </a:r>
            <a:r>
              <a:rPr sz="1700" b="1" spc="-120" dirty="0">
                <a:latin typeface="Arial"/>
                <a:cs typeface="Arial"/>
              </a:rPr>
              <a:t>specification:</a:t>
            </a:r>
            <a:endParaRPr sz="1700">
              <a:latin typeface="Arial"/>
              <a:cs typeface="Arial"/>
            </a:endParaRPr>
          </a:p>
          <a:p>
            <a:pPr marL="469900" marR="6985" lvl="1" indent="-183515">
              <a:lnSpc>
                <a:spcPts val="1620"/>
              </a:lnSpc>
              <a:spcBef>
                <a:spcPts val="395"/>
              </a:spcBef>
              <a:buClr>
                <a:srgbClr val="93B6D2"/>
              </a:buClr>
              <a:buSzPct val="83333"/>
              <a:buChar char="•"/>
              <a:tabLst>
                <a:tab pos="470534" algn="l"/>
              </a:tabLst>
            </a:pPr>
            <a:r>
              <a:rPr sz="1500" spc="-120" dirty="0">
                <a:latin typeface="Arial"/>
                <a:cs typeface="Arial"/>
              </a:rPr>
              <a:t>For</a:t>
            </a:r>
            <a:r>
              <a:rPr sz="1500" spc="-114" dirty="0">
                <a:latin typeface="Arial"/>
                <a:cs typeface="Arial"/>
              </a:rPr>
              <a:t> </a:t>
            </a:r>
            <a:r>
              <a:rPr sz="1500" spc="-85" dirty="0">
                <a:latin typeface="Arial"/>
                <a:cs typeface="Arial"/>
              </a:rPr>
              <a:t>example, </a:t>
            </a:r>
            <a:r>
              <a:rPr sz="1500" spc="-114" dirty="0">
                <a:latin typeface="Arial"/>
                <a:cs typeface="Arial"/>
              </a:rPr>
              <a:t>this</a:t>
            </a:r>
            <a:r>
              <a:rPr sz="1500" spc="-110" dirty="0">
                <a:latin typeface="Arial"/>
                <a:cs typeface="Arial"/>
              </a:rPr>
              <a:t> </a:t>
            </a:r>
            <a:r>
              <a:rPr sz="1500" spc="-120" dirty="0">
                <a:latin typeface="Arial"/>
                <a:cs typeface="Arial"/>
              </a:rPr>
              <a:t>includes</a:t>
            </a:r>
            <a:r>
              <a:rPr sz="1500" spc="-114" dirty="0">
                <a:latin typeface="Arial"/>
                <a:cs typeface="Arial"/>
              </a:rPr>
              <a:t> </a:t>
            </a:r>
            <a:r>
              <a:rPr sz="1500" spc="-260" dirty="0">
                <a:latin typeface="Arial"/>
                <a:cs typeface="Arial"/>
              </a:rPr>
              <a:t>RFC</a:t>
            </a:r>
            <a:r>
              <a:rPr sz="1500" spc="-100" dirty="0">
                <a:latin typeface="Arial"/>
                <a:cs typeface="Arial"/>
              </a:rPr>
              <a:t> </a:t>
            </a:r>
            <a:r>
              <a:rPr sz="1500" spc="-25" dirty="0">
                <a:latin typeface="Arial"/>
                <a:cs typeface="Arial"/>
              </a:rPr>
              <a:t>7400, </a:t>
            </a:r>
            <a:r>
              <a:rPr sz="1500" spc="-100" dirty="0">
                <a:latin typeface="Arial"/>
                <a:cs typeface="Arial"/>
              </a:rPr>
              <a:t>“6LoWPAN-GHC:</a:t>
            </a:r>
            <a:r>
              <a:rPr sz="1500" spc="-95" dirty="0">
                <a:latin typeface="Arial"/>
                <a:cs typeface="Arial"/>
              </a:rPr>
              <a:t> </a:t>
            </a:r>
            <a:r>
              <a:rPr sz="1500" spc="-80" dirty="0">
                <a:latin typeface="Arial"/>
                <a:cs typeface="Arial"/>
              </a:rPr>
              <a:t>Generic </a:t>
            </a:r>
            <a:r>
              <a:rPr sz="1500" spc="-65" dirty="0">
                <a:latin typeface="Arial"/>
                <a:cs typeface="Arial"/>
              </a:rPr>
              <a:t>Header </a:t>
            </a:r>
            <a:r>
              <a:rPr sz="1500" spc="-130" dirty="0">
                <a:latin typeface="Arial"/>
                <a:cs typeface="Arial"/>
              </a:rPr>
              <a:t>Compression</a:t>
            </a:r>
            <a:r>
              <a:rPr sz="1500" spc="-125" dirty="0">
                <a:latin typeface="Arial"/>
                <a:cs typeface="Arial"/>
              </a:rPr>
              <a:t> </a:t>
            </a:r>
            <a:r>
              <a:rPr sz="1500" spc="-15" dirty="0">
                <a:latin typeface="Arial"/>
                <a:cs typeface="Arial"/>
              </a:rPr>
              <a:t>for </a:t>
            </a:r>
            <a:r>
              <a:rPr sz="1500" spc="-114" dirty="0">
                <a:latin typeface="Arial"/>
                <a:cs typeface="Arial"/>
              </a:rPr>
              <a:t>IPv6</a:t>
            </a:r>
            <a:r>
              <a:rPr sz="1500" spc="-110" dirty="0">
                <a:latin typeface="Arial"/>
                <a:cs typeface="Arial"/>
              </a:rPr>
              <a:t> </a:t>
            </a:r>
            <a:r>
              <a:rPr sz="1500" spc="-75" dirty="0">
                <a:latin typeface="Arial"/>
                <a:cs typeface="Arial"/>
              </a:rPr>
              <a:t>over </a:t>
            </a:r>
            <a:r>
              <a:rPr sz="1500" spc="-405" dirty="0">
                <a:latin typeface="Arial"/>
                <a:cs typeface="Arial"/>
              </a:rPr>
              <a:t> </a:t>
            </a:r>
            <a:r>
              <a:rPr sz="1500" spc="-130" dirty="0">
                <a:latin typeface="Arial"/>
                <a:cs typeface="Arial"/>
              </a:rPr>
              <a:t>Low-Power</a:t>
            </a:r>
            <a:r>
              <a:rPr sz="1500" spc="-30" dirty="0">
                <a:latin typeface="Arial"/>
                <a:cs typeface="Arial"/>
              </a:rPr>
              <a:t> </a:t>
            </a:r>
            <a:r>
              <a:rPr sz="1500" spc="-80" dirty="0">
                <a:latin typeface="Arial"/>
                <a:cs typeface="Arial"/>
              </a:rPr>
              <a:t>Wireless</a:t>
            </a:r>
            <a:r>
              <a:rPr sz="1500" spc="-15" dirty="0">
                <a:latin typeface="Arial"/>
                <a:cs typeface="Arial"/>
              </a:rPr>
              <a:t> </a:t>
            </a:r>
            <a:r>
              <a:rPr sz="1500" spc="-120" dirty="0">
                <a:latin typeface="Arial"/>
                <a:cs typeface="Arial"/>
              </a:rPr>
              <a:t>Personal</a:t>
            </a:r>
            <a:r>
              <a:rPr sz="1500" spc="-40" dirty="0">
                <a:latin typeface="Arial"/>
                <a:cs typeface="Arial"/>
              </a:rPr>
              <a:t> </a:t>
            </a:r>
            <a:r>
              <a:rPr sz="1500" spc="-50" dirty="0">
                <a:latin typeface="Arial"/>
                <a:cs typeface="Arial"/>
              </a:rPr>
              <a:t>Area</a:t>
            </a:r>
            <a:r>
              <a:rPr sz="1500" spc="-20" dirty="0">
                <a:latin typeface="Arial"/>
                <a:cs typeface="Arial"/>
              </a:rPr>
              <a:t> </a:t>
            </a:r>
            <a:r>
              <a:rPr sz="1500" spc="-90" dirty="0">
                <a:latin typeface="Arial"/>
                <a:cs typeface="Arial"/>
              </a:rPr>
              <a:t>Networks</a:t>
            </a:r>
            <a:r>
              <a:rPr sz="1500" dirty="0">
                <a:latin typeface="Arial"/>
                <a:cs typeface="Arial"/>
              </a:rPr>
              <a:t> </a:t>
            </a:r>
            <a:r>
              <a:rPr sz="1500" spc="-110" dirty="0">
                <a:latin typeface="Arial"/>
                <a:cs typeface="Arial"/>
              </a:rPr>
              <a:t>(6LoWPANs).”</a:t>
            </a:r>
            <a:endParaRPr sz="1500">
              <a:latin typeface="Arial"/>
              <a:cs typeface="Arial"/>
            </a:endParaRPr>
          </a:p>
          <a:p>
            <a:pPr marL="194945" marR="6350" indent="-182880">
              <a:lnSpc>
                <a:spcPts val="1839"/>
              </a:lnSpc>
              <a:spcBef>
                <a:spcPts val="400"/>
              </a:spcBef>
              <a:buClr>
                <a:srgbClr val="93B6D2"/>
              </a:buClr>
              <a:buSzPct val="85294"/>
              <a:buFont typeface="Arial"/>
              <a:buChar char="•"/>
              <a:tabLst>
                <a:tab pos="195580" algn="l"/>
              </a:tabLst>
            </a:pPr>
            <a:r>
              <a:rPr sz="1700" b="1" spc="-90" dirty="0">
                <a:latin typeface="Arial"/>
                <a:cs typeface="Arial"/>
              </a:rPr>
              <a:t>Informational</a:t>
            </a:r>
            <a:r>
              <a:rPr sz="1700" b="1" spc="180" dirty="0">
                <a:latin typeface="Arial"/>
                <a:cs typeface="Arial"/>
              </a:rPr>
              <a:t> </a:t>
            </a:r>
            <a:r>
              <a:rPr sz="1700" b="1" spc="-114" dirty="0">
                <a:latin typeface="Arial"/>
                <a:cs typeface="Arial"/>
              </a:rPr>
              <a:t>and</a:t>
            </a:r>
            <a:r>
              <a:rPr sz="1700" b="1" spc="170" dirty="0">
                <a:latin typeface="Arial"/>
                <a:cs typeface="Arial"/>
              </a:rPr>
              <a:t> </a:t>
            </a:r>
            <a:r>
              <a:rPr sz="1700" b="1" spc="-125" dirty="0">
                <a:latin typeface="Arial"/>
                <a:cs typeface="Arial"/>
              </a:rPr>
              <a:t>maintenance</a:t>
            </a:r>
            <a:r>
              <a:rPr sz="1700" b="1" spc="170" dirty="0">
                <a:latin typeface="Arial"/>
                <a:cs typeface="Arial"/>
              </a:rPr>
              <a:t> </a:t>
            </a:r>
            <a:r>
              <a:rPr sz="1700" b="1" spc="-120" dirty="0">
                <a:latin typeface="Arial"/>
                <a:cs typeface="Arial"/>
              </a:rPr>
              <a:t>publications</a:t>
            </a:r>
            <a:r>
              <a:rPr sz="1700" b="1" spc="180" dirty="0">
                <a:latin typeface="Arial"/>
                <a:cs typeface="Arial"/>
              </a:rPr>
              <a:t> </a:t>
            </a:r>
            <a:r>
              <a:rPr sz="1700" b="1" spc="-140" dirty="0">
                <a:latin typeface="Arial"/>
                <a:cs typeface="Arial"/>
              </a:rPr>
              <a:t>needed</a:t>
            </a:r>
            <a:r>
              <a:rPr sz="1700" b="1" spc="170" dirty="0">
                <a:latin typeface="Arial"/>
                <a:cs typeface="Arial"/>
              </a:rPr>
              <a:t> </a:t>
            </a:r>
            <a:r>
              <a:rPr sz="1700" b="1" spc="-105" dirty="0">
                <a:latin typeface="Arial"/>
                <a:cs typeface="Arial"/>
              </a:rPr>
              <a:t>for</a:t>
            </a:r>
            <a:r>
              <a:rPr sz="1700" b="1" spc="170" dirty="0">
                <a:latin typeface="Arial"/>
                <a:cs typeface="Arial"/>
              </a:rPr>
              <a:t> </a:t>
            </a:r>
            <a:r>
              <a:rPr sz="1700" b="1" spc="-130" dirty="0">
                <a:latin typeface="Arial"/>
                <a:cs typeface="Arial"/>
              </a:rPr>
              <a:t>the</a:t>
            </a:r>
            <a:r>
              <a:rPr sz="1700" b="1" spc="155" dirty="0">
                <a:latin typeface="Arial"/>
                <a:cs typeface="Arial"/>
              </a:rPr>
              <a:t> </a:t>
            </a:r>
            <a:r>
              <a:rPr sz="1700" b="1" spc="-204" dirty="0">
                <a:latin typeface="Arial"/>
                <a:cs typeface="Arial"/>
              </a:rPr>
              <a:t>IETF</a:t>
            </a:r>
            <a:r>
              <a:rPr sz="1700" b="1" spc="-105" dirty="0">
                <a:latin typeface="Arial"/>
                <a:cs typeface="Arial"/>
              </a:rPr>
              <a:t> </a:t>
            </a:r>
            <a:r>
              <a:rPr sz="1700" b="1" spc="-130" dirty="0">
                <a:latin typeface="Arial"/>
                <a:cs typeface="Arial"/>
              </a:rPr>
              <a:t>specifications</a:t>
            </a:r>
            <a:r>
              <a:rPr sz="1700" b="1" spc="170" dirty="0">
                <a:latin typeface="Arial"/>
                <a:cs typeface="Arial"/>
              </a:rPr>
              <a:t> </a:t>
            </a:r>
            <a:r>
              <a:rPr sz="1700" b="1" spc="-85" dirty="0">
                <a:latin typeface="Arial"/>
                <a:cs typeface="Arial"/>
              </a:rPr>
              <a:t>in</a:t>
            </a:r>
            <a:r>
              <a:rPr sz="1700" b="1" spc="160" dirty="0">
                <a:latin typeface="Arial"/>
                <a:cs typeface="Arial"/>
              </a:rPr>
              <a:t> </a:t>
            </a:r>
            <a:r>
              <a:rPr sz="1700" b="1" spc="-130" dirty="0">
                <a:latin typeface="Arial"/>
                <a:cs typeface="Arial"/>
              </a:rPr>
              <a:t>this </a:t>
            </a:r>
            <a:r>
              <a:rPr sz="1700" b="1" spc="-459" dirty="0">
                <a:latin typeface="Arial"/>
                <a:cs typeface="Arial"/>
              </a:rPr>
              <a:t> </a:t>
            </a:r>
            <a:r>
              <a:rPr sz="1700" b="1" spc="-85" dirty="0">
                <a:latin typeface="Arial"/>
                <a:cs typeface="Arial"/>
              </a:rPr>
              <a:t>area</a:t>
            </a:r>
            <a:endParaRPr sz="17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52</a:t>
            </a:r>
            <a:endParaRPr sz="1400">
              <a:latin typeface="Arial"/>
              <a:cs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150860" cy="566822"/>
          </a:xfrm>
          <a:prstGeom prst="rect">
            <a:avLst/>
          </a:prstGeom>
        </p:spPr>
        <p:txBody>
          <a:bodyPr vert="horz" wrap="square" lIns="0" tIns="12700" rIns="0" bIns="0" rtlCol="0">
            <a:spAutoFit/>
          </a:bodyPr>
          <a:lstStyle/>
          <a:p>
            <a:pPr marL="12700" marR="5080">
              <a:lnSpc>
                <a:spcPct val="100000"/>
              </a:lnSpc>
              <a:spcBef>
                <a:spcPts val="100"/>
              </a:spcBef>
            </a:pPr>
            <a:r>
              <a:rPr spc="-165" dirty="0"/>
              <a:t>Optimizing IP for IoT  6TiSCH</a:t>
            </a:r>
          </a:p>
        </p:txBody>
      </p:sp>
      <p:sp>
        <p:nvSpPr>
          <p:cNvPr id="3" name="object 3"/>
          <p:cNvSpPr txBox="1"/>
          <p:nvPr/>
        </p:nvSpPr>
        <p:spPr>
          <a:xfrm>
            <a:off x="535940" y="1143001"/>
            <a:ext cx="8072120" cy="3888244"/>
          </a:xfrm>
          <a:prstGeom prst="rect">
            <a:avLst/>
          </a:prstGeom>
        </p:spPr>
        <p:txBody>
          <a:bodyPr vert="horz" wrap="square" lIns="0" tIns="78740" rIns="0" bIns="0" rtlCol="0">
            <a:spAutoFit/>
          </a:bodyPr>
          <a:lstStyle/>
          <a:p>
            <a:pPr marL="194945" marR="5080" indent="-182880">
              <a:spcBef>
                <a:spcPts val="575"/>
              </a:spcBef>
              <a:buClr>
                <a:srgbClr val="93B6D2"/>
              </a:buClr>
              <a:buSzPct val="85416"/>
              <a:buFont typeface="Arial"/>
              <a:buChar char="•"/>
              <a:tabLst>
                <a:tab pos="195580" algn="l"/>
              </a:tabLst>
            </a:pPr>
            <a:r>
              <a:rPr lang="en-US" sz="2400" spc="-90" dirty="0" smtClean="0">
                <a:latin typeface="+mj-lt"/>
                <a:cs typeface="Arial"/>
              </a:rPr>
              <a:t>IEEE 802.15.4e, Time-Slotted Channel Hopping (TSCH), is an add-on  to the Media Access Control (MAC) portion of the IEEE 802.15.4  standard Devices implementing IEEE 802.15.4e</a:t>
            </a:r>
          </a:p>
          <a:p>
            <a:pPr marL="194945" marR="5080" indent="-182880">
              <a:spcBef>
                <a:spcPts val="575"/>
              </a:spcBef>
              <a:buClr>
                <a:srgbClr val="93B6D2"/>
              </a:buClr>
              <a:buSzPct val="85416"/>
              <a:buFont typeface="Arial"/>
              <a:buChar char="•"/>
              <a:tabLst>
                <a:tab pos="195580" algn="l"/>
              </a:tabLst>
            </a:pPr>
            <a:r>
              <a:rPr lang="en-US" sz="2400" spc="-90" dirty="0" smtClean="0">
                <a:latin typeface="+mj-lt"/>
                <a:cs typeface="Arial"/>
              </a:rPr>
              <a:t>TSCH communicate by following  a Time Division Multiple Access (TDMA) schedule.</a:t>
            </a:r>
          </a:p>
          <a:p>
            <a:pPr marL="927100" marR="5080" lvl="2" indent="-182880" algn="just">
              <a:spcBef>
                <a:spcPts val="500"/>
              </a:spcBef>
              <a:buClr>
                <a:srgbClr val="93B6D2"/>
              </a:buClr>
              <a:buSzPct val="85000"/>
              <a:buChar char="•"/>
              <a:tabLst>
                <a:tab pos="470534" algn="l"/>
              </a:tabLst>
            </a:pPr>
            <a:r>
              <a:rPr sz="2200" spc="-90" dirty="0" smtClean="0">
                <a:latin typeface="+mj-lt"/>
                <a:cs typeface="Arial"/>
              </a:rPr>
              <a:t>An</a:t>
            </a:r>
            <a:r>
              <a:rPr lang="en-US" sz="2200" spc="-90" dirty="0" smtClean="0">
                <a:latin typeface="+mj-lt"/>
                <a:cs typeface="Arial"/>
              </a:rPr>
              <a:t> </a:t>
            </a:r>
            <a:r>
              <a:rPr sz="2200" spc="-90" dirty="0" smtClean="0">
                <a:latin typeface="+mj-lt"/>
                <a:cs typeface="Arial"/>
              </a:rPr>
              <a:t>allocation </a:t>
            </a:r>
            <a:r>
              <a:rPr sz="2200" spc="-90" dirty="0">
                <a:latin typeface="+mj-lt"/>
                <a:cs typeface="Arial"/>
              </a:rPr>
              <a:t>of a unit of bandwidth or time slot is scheduled </a:t>
            </a:r>
            <a:r>
              <a:rPr sz="2200" spc="-90" dirty="0" smtClean="0">
                <a:latin typeface="+mj-lt"/>
                <a:cs typeface="Arial"/>
              </a:rPr>
              <a:t>between</a:t>
            </a:r>
            <a:r>
              <a:rPr lang="en-US" sz="2200" spc="-90" dirty="0" smtClean="0">
                <a:latin typeface="+mj-lt"/>
                <a:cs typeface="Arial"/>
              </a:rPr>
              <a:t> </a:t>
            </a:r>
            <a:r>
              <a:rPr sz="2200" spc="-90" dirty="0" smtClean="0">
                <a:latin typeface="+mj-lt"/>
                <a:cs typeface="Arial"/>
              </a:rPr>
              <a:t>neighbor </a:t>
            </a:r>
            <a:r>
              <a:rPr sz="2200" spc="-90" dirty="0">
                <a:latin typeface="+mj-lt"/>
                <a:cs typeface="Arial"/>
              </a:rPr>
              <a:t>nodes.</a:t>
            </a:r>
          </a:p>
          <a:p>
            <a:pPr marL="927100" marR="5080" lvl="2" indent="-182880" algn="just">
              <a:spcBef>
                <a:spcPts val="500"/>
              </a:spcBef>
              <a:buClr>
                <a:srgbClr val="93B6D2"/>
              </a:buClr>
              <a:buSzPct val="85000"/>
              <a:buChar char="•"/>
              <a:tabLst>
                <a:tab pos="470534" algn="l"/>
              </a:tabLst>
            </a:pPr>
            <a:r>
              <a:rPr sz="2200" spc="-90" dirty="0" smtClean="0">
                <a:latin typeface="+mj-lt"/>
                <a:cs typeface="Arial"/>
              </a:rPr>
              <a:t>This</a:t>
            </a:r>
            <a:r>
              <a:rPr lang="en-US" sz="2200" spc="-90" dirty="0" smtClean="0">
                <a:latin typeface="+mj-lt"/>
                <a:cs typeface="Arial"/>
              </a:rPr>
              <a:t> </a:t>
            </a:r>
            <a:r>
              <a:rPr sz="2200" spc="-90" dirty="0" smtClean="0">
                <a:latin typeface="+mj-lt"/>
                <a:cs typeface="Arial"/>
              </a:rPr>
              <a:t>allows </a:t>
            </a:r>
            <a:r>
              <a:rPr sz="2200" spc="-90" dirty="0">
                <a:latin typeface="+mj-lt"/>
                <a:cs typeface="Arial"/>
              </a:rPr>
              <a:t>the programming of predictable transmissions and </a:t>
            </a:r>
            <a:r>
              <a:rPr sz="2200" spc="-90" dirty="0" smtClean="0">
                <a:latin typeface="+mj-lt"/>
                <a:cs typeface="Arial"/>
              </a:rPr>
              <a:t>enables</a:t>
            </a:r>
            <a:r>
              <a:rPr lang="en-US" sz="2200" spc="-90" dirty="0" smtClean="0">
                <a:latin typeface="+mj-lt"/>
                <a:cs typeface="Arial"/>
              </a:rPr>
              <a:t> </a:t>
            </a:r>
            <a:r>
              <a:rPr sz="2200" spc="-90" dirty="0" smtClean="0">
                <a:latin typeface="+mj-lt"/>
                <a:cs typeface="Arial"/>
              </a:rPr>
              <a:t>deterministic</a:t>
            </a:r>
            <a:r>
              <a:rPr sz="2200" spc="-90" dirty="0">
                <a:latin typeface="+mj-lt"/>
                <a:cs typeface="Arial"/>
              </a:rPr>
              <a:t>, </a:t>
            </a:r>
            <a:r>
              <a:rPr sz="2200" spc="-90" dirty="0" smtClean="0">
                <a:latin typeface="+mj-lt"/>
                <a:cs typeface="Arial"/>
              </a:rPr>
              <a:t>industrial-type</a:t>
            </a:r>
            <a:r>
              <a:rPr lang="en-US" sz="2200" spc="-90" dirty="0" smtClean="0">
                <a:latin typeface="+mj-lt"/>
                <a:cs typeface="Arial"/>
              </a:rPr>
              <a:t> </a:t>
            </a:r>
            <a:r>
              <a:rPr sz="2200" spc="-90" dirty="0" smtClean="0">
                <a:latin typeface="+mj-lt"/>
                <a:cs typeface="Arial"/>
              </a:rPr>
              <a:t>applications</a:t>
            </a:r>
            <a:r>
              <a:rPr sz="2200" spc="-90" dirty="0">
                <a:latin typeface="+mj-lt"/>
                <a:cs typeface="Arial"/>
              </a:rPr>
              <a:t>.</a:t>
            </a:r>
          </a:p>
          <a:p>
            <a:pPr marL="927100" marR="5080" lvl="2" indent="-182880" algn="just">
              <a:spcBef>
                <a:spcPts val="500"/>
              </a:spcBef>
              <a:buClr>
                <a:srgbClr val="93B6D2"/>
              </a:buClr>
              <a:buSzPct val="85000"/>
              <a:buChar char="•"/>
              <a:tabLst>
                <a:tab pos="470534" algn="l"/>
              </a:tabLst>
            </a:pPr>
            <a:r>
              <a:rPr sz="2200" spc="-90" dirty="0">
                <a:latin typeface="+mj-lt"/>
                <a:cs typeface="Arial"/>
              </a:rPr>
              <a:t>Not like other IEEE </a:t>
            </a:r>
            <a:r>
              <a:rPr sz="2200" spc="-90" dirty="0" smtClean="0">
                <a:latin typeface="+mj-lt"/>
                <a:cs typeface="Arial"/>
              </a:rPr>
              <a:t>802.15.4</a:t>
            </a:r>
            <a:endParaRPr sz="2200" spc="-90" dirty="0">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53</a:t>
            </a:r>
            <a:endParaRPr sz="1400">
              <a:latin typeface="Arial"/>
              <a:cs typeface="Aria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441705"/>
            <a:ext cx="7922260" cy="625095"/>
          </a:xfrm>
        </p:spPr>
        <p:txBody>
          <a:bodyPr/>
          <a:lstStyle/>
          <a:p>
            <a:r>
              <a:rPr lang="en-US" spc="-165" dirty="0" smtClean="0"/>
              <a:t>Optimizing IP for </a:t>
            </a:r>
            <a:r>
              <a:rPr lang="en-US" spc="-165" dirty="0" err="1" smtClean="0"/>
              <a:t>IoT</a:t>
            </a:r>
            <a:r>
              <a:rPr lang="en-US" spc="-165" dirty="0" smtClean="0"/>
              <a:t>  6TiSCH</a:t>
            </a:r>
            <a:endParaRPr lang="en-US" dirty="0"/>
          </a:p>
        </p:txBody>
      </p:sp>
      <p:sp>
        <p:nvSpPr>
          <p:cNvPr id="3" name="Rectangle 2"/>
          <p:cNvSpPr/>
          <p:nvPr/>
        </p:nvSpPr>
        <p:spPr>
          <a:xfrm>
            <a:off x="609600" y="1561309"/>
            <a:ext cx="8077200" cy="2575064"/>
          </a:xfrm>
          <a:prstGeom prst="rect">
            <a:avLst/>
          </a:prstGeom>
        </p:spPr>
        <p:txBody>
          <a:bodyPr wrap="square">
            <a:spAutoFit/>
          </a:bodyPr>
          <a:lstStyle/>
          <a:p>
            <a:pPr marL="194945" marR="5080" indent="-182880">
              <a:lnSpc>
                <a:spcPct val="80000"/>
              </a:lnSpc>
              <a:spcBef>
                <a:spcPts val="575"/>
              </a:spcBef>
              <a:buClr>
                <a:srgbClr val="93B6D2"/>
              </a:buClr>
              <a:buSzPct val="85416"/>
              <a:buChar char="•"/>
              <a:tabLst>
                <a:tab pos="195580" algn="l"/>
              </a:tabLst>
            </a:pPr>
            <a:r>
              <a:rPr lang="en-US" sz="2400" spc="-90" dirty="0" smtClean="0">
                <a:cs typeface="Arial"/>
              </a:rPr>
              <a:t>To standardize IPv6 over the TSCH mode of IEEE 802.15.4e (known as  6TiSCH)</a:t>
            </a:r>
          </a:p>
          <a:p>
            <a:pPr marL="194945" marR="5080" indent="-182880">
              <a:lnSpc>
                <a:spcPct val="80000"/>
              </a:lnSpc>
              <a:spcBef>
                <a:spcPts val="575"/>
              </a:spcBef>
              <a:buClr>
                <a:srgbClr val="93B6D2"/>
              </a:buClr>
              <a:buSzPct val="85416"/>
              <a:buChar char="•"/>
              <a:tabLst>
                <a:tab pos="195580" algn="l"/>
              </a:tabLst>
            </a:pPr>
            <a:r>
              <a:rPr lang="en-US" sz="2400" spc="-90" dirty="0" smtClean="0">
                <a:cs typeface="Arial"/>
              </a:rPr>
              <a:t>The IEEE 802.15.4e standard defines a time slot structure, but it does not mandate a scheduling algorithm for how the time slots are utilized.</a:t>
            </a:r>
          </a:p>
          <a:p>
            <a:pPr marL="927100" marR="5080" lvl="2" indent="-182880" algn="just">
              <a:lnSpc>
                <a:spcPct val="100000"/>
              </a:lnSpc>
              <a:spcBef>
                <a:spcPts val="500"/>
              </a:spcBef>
              <a:buClr>
                <a:srgbClr val="93B6D2"/>
              </a:buClr>
              <a:buSzPct val="85000"/>
              <a:buChar char="•"/>
              <a:tabLst>
                <a:tab pos="470534" algn="l"/>
              </a:tabLst>
            </a:pPr>
            <a:r>
              <a:rPr lang="en-US" sz="2200" spc="-90" dirty="0" smtClean="0">
                <a:cs typeface="Arial"/>
              </a:rPr>
              <a:t>This is left to higher-level protocols like 6TiSCH.</a:t>
            </a:r>
          </a:p>
          <a:p>
            <a:pPr marL="927100" marR="5080" lvl="2" indent="-182880" algn="just">
              <a:lnSpc>
                <a:spcPts val="1820"/>
              </a:lnSpc>
              <a:spcBef>
                <a:spcPts val="500"/>
              </a:spcBef>
              <a:buClr>
                <a:srgbClr val="93B6D2"/>
              </a:buClr>
              <a:buSzPct val="85000"/>
              <a:buChar char="•"/>
              <a:tabLst>
                <a:tab pos="470534" algn="l"/>
              </a:tabLst>
            </a:pPr>
            <a:r>
              <a:rPr lang="en-US" sz="2200" spc="-90" dirty="0" smtClean="0">
                <a:cs typeface="Arial"/>
              </a:rPr>
              <a:t>Scheduling is critical because it can affect throughput, latency, and power  consumption.</a:t>
            </a:r>
            <a:endParaRPr lang="en-US" sz="2200" spc="-90" dirty="0">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626860" cy="566822"/>
          </a:xfrm>
          <a:prstGeom prst="rect">
            <a:avLst/>
          </a:prstGeom>
        </p:spPr>
        <p:txBody>
          <a:bodyPr vert="horz" wrap="square" lIns="0" tIns="12700" rIns="0" bIns="0" rtlCol="0">
            <a:spAutoFit/>
          </a:bodyPr>
          <a:lstStyle/>
          <a:p>
            <a:pPr marL="12700" marR="5080">
              <a:lnSpc>
                <a:spcPct val="100000"/>
              </a:lnSpc>
              <a:spcBef>
                <a:spcPts val="100"/>
              </a:spcBef>
            </a:pPr>
            <a:r>
              <a:rPr spc="-165" dirty="0"/>
              <a:t>Optimizing IP for </a:t>
            </a:r>
            <a:r>
              <a:rPr spc="-165" dirty="0" err="1" smtClean="0"/>
              <a:t>IoT</a:t>
            </a:r>
            <a:r>
              <a:rPr lang="en-US" spc="-165" dirty="0" smtClean="0"/>
              <a:t> 6TiSCH</a:t>
            </a:r>
            <a:endParaRPr spc="-165" dirty="0"/>
          </a:p>
        </p:txBody>
      </p:sp>
      <p:pic>
        <p:nvPicPr>
          <p:cNvPr id="3" name="object 3"/>
          <p:cNvPicPr/>
          <p:nvPr/>
        </p:nvPicPr>
        <p:blipFill>
          <a:blip r:embed="rId2" cstate="print"/>
          <a:stretch>
            <a:fillRect/>
          </a:stretch>
        </p:blipFill>
        <p:spPr>
          <a:xfrm>
            <a:off x="1828800" y="1981200"/>
            <a:ext cx="5516880" cy="2286000"/>
          </a:xfrm>
          <a:prstGeom prst="rect">
            <a:avLst/>
          </a:prstGeom>
        </p:spPr>
      </p:pic>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54</a:t>
            </a:r>
            <a:endParaRPr sz="1400">
              <a:latin typeface="Arial"/>
              <a:cs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998460" cy="566822"/>
          </a:xfrm>
          <a:prstGeom prst="rect">
            <a:avLst/>
          </a:prstGeom>
        </p:spPr>
        <p:txBody>
          <a:bodyPr vert="horz" wrap="square" lIns="0" tIns="12700" rIns="0" bIns="0" rtlCol="0">
            <a:spAutoFit/>
          </a:bodyPr>
          <a:lstStyle/>
          <a:p>
            <a:pPr marL="12700" marR="5080">
              <a:lnSpc>
                <a:spcPct val="100000"/>
              </a:lnSpc>
              <a:spcBef>
                <a:spcPts val="100"/>
              </a:spcBef>
            </a:pPr>
            <a:r>
              <a:rPr spc="-165" dirty="0"/>
              <a:t>Optimizing IP for </a:t>
            </a:r>
            <a:r>
              <a:rPr spc="-165" dirty="0" err="1" smtClean="0"/>
              <a:t>IoT</a:t>
            </a:r>
            <a:r>
              <a:rPr lang="en-US" spc="-165" dirty="0" smtClean="0"/>
              <a:t> 6TiSCH</a:t>
            </a:r>
            <a:endParaRPr spc="-165" dirty="0"/>
          </a:p>
        </p:txBody>
      </p:sp>
      <p:sp>
        <p:nvSpPr>
          <p:cNvPr id="3" name="object 3"/>
          <p:cNvSpPr txBox="1"/>
          <p:nvPr/>
        </p:nvSpPr>
        <p:spPr>
          <a:xfrm>
            <a:off x="533400" y="1143000"/>
            <a:ext cx="8227060" cy="4843634"/>
          </a:xfrm>
          <a:prstGeom prst="rect">
            <a:avLst/>
          </a:prstGeom>
        </p:spPr>
        <p:txBody>
          <a:bodyPr vert="horz" wrap="square" lIns="0" tIns="87630" rIns="0" bIns="0" rtlCol="0">
            <a:spAutoFit/>
          </a:bodyPr>
          <a:lstStyle/>
          <a:p>
            <a:pPr marL="194945" marR="5080" indent="-182880">
              <a:lnSpc>
                <a:spcPct val="100000"/>
              </a:lnSpc>
              <a:spcBef>
                <a:spcPts val="575"/>
              </a:spcBef>
              <a:buClr>
                <a:srgbClr val="93B6D2"/>
              </a:buClr>
              <a:buSzPct val="85416"/>
              <a:buFont typeface="Arial"/>
              <a:buChar char="•"/>
              <a:tabLst>
                <a:tab pos="195580" algn="l"/>
              </a:tabLst>
            </a:pPr>
            <a:r>
              <a:rPr lang="en-US" sz="2400" spc="-90" dirty="0" smtClean="0">
                <a:latin typeface="+mj-lt"/>
                <a:cs typeface="Arial"/>
              </a:rPr>
              <a:t>Schedules in 6TiSCH are broken down into cells.</a:t>
            </a:r>
          </a:p>
          <a:p>
            <a:pPr marL="652145" marR="5080" lvl="2" indent="-182880">
              <a:spcBef>
                <a:spcPts val="575"/>
              </a:spcBef>
              <a:buClr>
                <a:srgbClr val="93B6D2"/>
              </a:buClr>
              <a:buSzPct val="85416"/>
              <a:buFont typeface="Arial"/>
              <a:buChar char="•"/>
              <a:tabLst>
                <a:tab pos="195580" algn="l"/>
              </a:tabLst>
            </a:pPr>
            <a:r>
              <a:rPr lang="en-US" sz="2200" spc="-90" dirty="0" smtClean="0">
                <a:latin typeface="+mj-lt"/>
                <a:cs typeface="Arial"/>
              </a:rPr>
              <a:t>A cell is simply a single element in the TSCH schedule that can be allocated  for unidirectional or bidirectional communications between specific nodes.</a:t>
            </a:r>
          </a:p>
          <a:p>
            <a:pPr marL="652145" marR="5080" lvl="2" indent="-182880">
              <a:spcBef>
                <a:spcPts val="575"/>
              </a:spcBef>
              <a:buClr>
                <a:srgbClr val="93B6D2"/>
              </a:buClr>
              <a:buSzPct val="85416"/>
              <a:buFont typeface="Arial"/>
              <a:buChar char="•"/>
              <a:tabLst>
                <a:tab pos="195580" algn="l"/>
              </a:tabLst>
            </a:pPr>
            <a:r>
              <a:rPr lang="en-US" sz="2200" spc="-90" dirty="0" smtClean="0">
                <a:latin typeface="+mj-lt"/>
                <a:cs typeface="Arial"/>
              </a:rPr>
              <a:t>Nodes only transmit when the schedule dictates that their cell is open for  communication.</a:t>
            </a:r>
          </a:p>
          <a:p>
            <a:pPr marL="195580" indent="-182880">
              <a:lnSpc>
                <a:spcPct val="100000"/>
              </a:lnSpc>
              <a:spcBef>
                <a:spcPts val="560"/>
              </a:spcBef>
              <a:buClr>
                <a:srgbClr val="93B6D2"/>
              </a:buClr>
              <a:buSzPct val="85416"/>
              <a:buChar char="•"/>
              <a:tabLst>
                <a:tab pos="195580" algn="l"/>
                <a:tab pos="810895" algn="l"/>
                <a:tab pos="1894839" algn="l"/>
                <a:tab pos="3513454" algn="l"/>
                <a:tab pos="4586605" algn="l"/>
                <a:tab pos="5266690" algn="l"/>
                <a:tab pos="6499225" algn="l"/>
              </a:tabLst>
            </a:pPr>
            <a:r>
              <a:rPr lang="en-US" sz="2400" spc="-90" dirty="0" smtClean="0">
                <a:latin typeface="+mj-lt"/>
                <a:cs typeface="Arial"/>
              </a:rPr>
              <a:t>The 6TiSCH architecture defines four schedule management mechanisms</a:t>
            </a:r>
            <a:r>
              <a:rPr sz="2000" spc="-125" dirty="0" smtClean="0">
                <a:latin typeface="Arial"/>
                <a:cs typeface="Arial"/>
              </a:rPr>
              <a:t>:</a:t>
            </a:r>
            <a:endParaRPr sz="2000" spc="-125" dirty="0">
              <a:latin typeface="Arial"/>
              <a:cs typeface="Arial"/>
            </a:endParaRPr>
          </a:p>
          <a:p>
            <a:pPr marL="652145" marR="5080" lvl="2" indent="-182880">
              <a:lnSpc>
                <a:spcPct val="100000"/>
              </a:lnSpc>
              <a:spcBef>
                <a:spcPts val="575"/>
              </a:spcBef>
              <a:buClr>
                <a:srgbClr val="93B6D2"/>
              </a:buClr>
              <a:buSzPct val="85416"/>
              <a:buFont typeface="Arial"/>
              <a:buChar char="•"/>
              <a:tabLst>
                <a:tab pos="195580" algn="l"/>
              </a:tabLst>
            </a:pPr>
            <a:r>
              <a:rPr lang="en-US" sz="2200" spc="-90" dirty="0" smtClean="0">
                <a:latin typeface="+mj-lt"/>
                <a:cs typeface="Arial"/>
              </a:rPr>
              <a:t>Static scheduling</a:t>
            </a:r>
          </a:p>
          <a:p>
            <a:pPr marL="652145" marR="5080" lvl="2" indent="-182880">
              <a:lnSpc>
                <a:spcPct val="100000"/>
              </a:lnSpc>
              <a:spcBef>
                <a:spcPts val="575"/>
              </a:spcBef>
              <a:buClr>
                <a:srgbClr val="93B6D2"/>
              </a:buClr>
              <a:buSzPct val="85416"/>
              <a:buFont typeface="Arial"/>
              <a:buChar char="•"/>
              <a:tabLst>
                <a:tab pos="195580" algn="l"/>
              </a:tabLst>
            </a:pPr>
            <a:r>
              <a:rPr lang="en-US" sz="2200" spc="-90" dirty="0" smtClean="0">
                <a:latin typeface="+mj-lt"/>
                <a:cs typeface="Arial"/>
              </a:rPr>
              <a:t>Neighbor-to-neighbor scheduling</a:t>
            </a:r>
          </a:p>
          <a:p>
            <a:pPr marL="652145" marR="5080" lvl="2" indent="-182880">
              <a:lnSpc>
                <a:spcPct val="100000"/>
              </a:lnSpc>
              <a:spcBef>
                <a:spcPts val="575"/>
              </a:spcBef>
              <a:buClr>
                <a:srgbClr val="93B6D2"/>
              </a:buClr>
              <a:buSzPct val="85416"/>
              <a:buFont typeface="Arial"/>
              <a:buChar char="•"/>
              <a:tabLst>
                <a:tab pos="195580" algn="l"/>
              </a:tabLst>
            </a:pPr>
            <a:r>
              <a:rPr lang="en-US" sz="2200" spc="-90" dirty="0" smtClean="0">
                <a:latin typeface="+mj-lt"/>
                <a:cs typeface="Arial"/>
              </a:rPr>
              <a:t>Remote monitoring and scheduling management</a:t>
            </a:r>
          </a:p>
          <a:p>
            <a:pPr marL="652145" marR="5080" lvl="2" indent="-182880">
              <a:lnSpc>
                <a:spcPct val="100000"/>
              </a:lnSpc>
              <a:spcBef>
                <a:spcPts val="575"/>
              </a:spcBef>
              <a:buClr>
                <a:srgbClr val="93B6D2"/>
              </a:buClr>
              <a:buSzPct val="85416"/>
              <a:buFont typeface="Arial"/>
              <a:buChar char="•"/>
              <a:tabLst>
                <a:tab pos="195580" algn="l"/>
              </a:tabLst>
            </a:pPr>
            <a:r>
              <a:rPr lang="en-US" sz="2200" spc="-90" dirty="0" smtClean="0">
                <a:latin typeface="+mj-lt"/>
                <a:cs typeface="Arial"/>
              </a:rPr>
              <a:t>Hop-by-hop scheduling</a:t>
            </a: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55</a:t>
            </a:r>
            <a:endParaRPr sz="14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074660" cy="566822"/>
          </a:xfrm>
          <a:prstGeom prst="rect">
            <a:avLst/>
          </a:prstGeom>
        </p:spPr>
        <p:txBody>
          <a:bodyPr vert="horz" wrap="square" lIns="0" tIns="12700" rIns="0" bIns="0" rtlCol="0">
            <a:spAutoFit/>
          </a:bodyPr>
          <a:lstStyle/>
          <a:p>
            <a:pPr marL="12700" marR="5080">
              <a:spcBef>
                <a:spcPts val="100"/>
              </a:spcBef>
            </a:pPr>
            <a:r>
              <a:rPr spc="-165" dirty="0"/>
              <a:t>Optimizing IP for IoT  6TiSCH</a:t>
            </a:r>
          </a:p>
        </p:txBody>
      </p:sp>
      <p:sp>
        <p:nvSpPr>
          <p:cNvPr id="3" name="object 3"/>
          <p:cNvSpPr txBox="1"/>
          <p:nvPr/>
        </p:nvSpPr>
        <p:spPr>
          <a:xfrm>
            <a:off x="152400" y="990600"/>
            <a:ext cx="8991600" cy="5588068"/>
          </a:xfrm>
          <a:prstGeom prst="rect">
            <a:avLst/>
          </a:prstGeom>
        </p:spPr>
        <p:txBody>
          <a:bodyPr vert="horz" wrap="square" lIns="0" tIns="47625" rIns="0" bIns="0" rtlCol="0">
            <a:spAutoFit/>
          </a:bodyPr>
          <a:lstStyle/>
          <a:p>
            <a:pPr marL="195580" indent="-182880">
              <a:buClr>
                <a:srgbClr val="93B6D2"/>
              </a:buClr>
              <a:buSzPct val="84090"/>
              <a:buFont typeface="Arial"/>
              <a:buChar char="•"/>
              <a:tabLst>
                <a:tab pos="195580" algn="l"/>
              </a:tabLst>
            </a:pPr>
            <a:r>
              <a:rPr lang="en-US" sz="2400" b="1" spc="-165" dirty="0" smtClean="0">
                <a:latin typeface="+mj-lt"/>
                <a:cs typeface="Arial"/>
              </a:rPr>
              <a:t>Static scheduling</a:t>
            </a:r>
            <a:r>
              <a:rPr sz="2200" b="1" spc="-165" dirty="0" smtClean="0">
                <a:latin typeface="Arial"/>
                <a:cs typeface="Arial"/>
              </a:rPr>
              <a:t>:</a:t>
            </a:r>
            <a:endParaRPr sz="2200" dirty="0">
              <a:latin typeface="Arial"/>
              <a:cs typeface="Arial"/>
            </a:endParaRPr>
          </a:p>
          <a:p>
            <a:pPr marL="194945" marR="5080" lvl="1" indent="-182880">
              <a:buClr>
                <a:srgbClr val="93B6D2"/>
              </a:buClr>
              <a:buSzPct val="85416"/>
              <a:buFont typeface="Arial"/>
              <a:buChar char="•"/>
              <a:tabLst>
                <a:tab pos="195580" algn="l"/>
              </a:tabLst>
            </a:pPr>
            <a:r>
              <a:rPr lang="en-US" sz="2400" spc="-90" dirty="0" smtClean="0">
                <a:latin typeface="+mj-lt"/>
                <a:cs typeface="Arial"/>
              </a:rPr>
              <a:t>All nodes in the constrained network share a fixed schedule.</a:t>
            </a:r>
          </a:p>
          <a:p>
            <a:pPr marL="194945" marR="5080" lvl="1" indent="-182880">
              <a:buClr>
                <a:srgbClr val="93B6D2"/>
              </a:buClr>
              <a:buSzPct val="85416"/>
              <a:buFont typeface="Arial"/>
              <a:buChar char="•"/>
              <a:tabLst>
                <a:tab pos="195580" algn="l"/>
              </a:tabLst>
            </a:pPr>
            <a:r>
              <a:rPr lang="en-US" sz="2400" spc="-90" dirty="0" smtClean="0">
                <a:latin typeface="+mj-lt"/>
                <a:cs typeface="Arial"/>
              </a:rPr>
              <a:t>Cells are shared, and nodes contend for slot access in a slotted aloha manner.</a:t>
            </a:r>
          </a:p>
          <a:p>
            <a:pPr marL="652145" marR="5080" lvl="2" indent="-182880">
              <a:buClr>
                <a:srgbClr val="93B6D2"/>
              </a:buClr>
              <a:buSzPct val="85416"/>
              <a:buFont typeface="Arial"/>
              <a:buChar char="•"/>
              <a:tabLst>
                <a:tab pos="195580" algn="l"/>
              </a:tabLst>
            </a:pPr>
            <a:r>
              <a:rPr lang="en-US" sz="2200" spc="-90" dirty="0" smtClean="0">
                <a:latin typeface="+mj-lt"/>
                <a:cs typeface="Arial"/>
              </a:rPr>
              <a:t>Slotted aloha is a basic protocol for sending data using time slot boundaries when  communicating over a shared medium.</a:t>
            </a:r>
          </a:p>
          <a:p>
            <a:pPr marL="194945" marR="5080" lvl="1" indent="-182880">
              <a:buClr>
                <a:srgbClr val="93B6D2"/>
              </a:buClr>
              <a:buSzPct val="85416"/>
              <a:buFont typeface="Arial"/>
              <a:buChar char="•"/>
              <a:tabLst>
                <a:tab pos="195580" algn="l"/>
              </a:tabLst>
            </a:pPr>
            <a:r>
              <a:rPr lang="en-US" sz="2400" spc="-90" dirty="0" smtClean="0">
                <a:latin typeface="+mj-lt"/>
                <a:cs typeface="Arial"/>
              </a:rPr>
              <a:t>Static scheduling is a simple scheduling mechanism that can be used upon initial  implementation or as a fall back in the case of network malfunction.</a:t>
            </a:r>
          </a:p>
          <a:p>
            <a:pPr marL="194945" marR="5080" lvl="1" indent="-182880">
              <a:buClr>
                <a:srgbClr val="93B6D2"/>
              </a:buClr>
              <a:buSzPct val="85416"/>
              <a:buFont typeface="Arial"/>
              <a:buChar char="•"/>
              <a:tabLst>
                <a:tab pos="195580" algn="l"/>
              </a:tabLst>
            </a:pPr>
            <a:r>
              <a:rPr lang="en-US" sz="2400" spc="-90" dirty="0" smtClean="0">
                <a:latin typeface="+mj-lt"/>
                <a:cs typeface="Arial"/>
              </a:rPr>
              <a:t>The drawback with static scheduling is that nodes may expect a packet at any  cell in the schedule.</a:t>
            </a:r>
          </a:p>
          <a:p>
            <a:pPr marL="652145" marR="5080" lvl="2" indent="-182880">
              <a:buClr>
                <a:srgbClr val="93B6D2"/>
              </a:buClr>
              <a:buSzPct val="85416"/>
              <a:buFont typeface="Arial"/>
              <a:buChar char="•"/>
              <a:tabLst>
                <a:tab pos="195580" algn="l"/>
              </a:tabLst>
            </a:pPr>
            <a:r>
              <a:rPr lang="en-US" sz="2200" spc="-90" dirty="0" smtClean="0">
                <a:latin typeface="+mj-lt"/>
                <a:cs typeface="Arial"/>
              </a:rPr>
              <a:t>Therefore, energy is wasted idly listening across all cells.</a:t>
            </a:r>
          </a:p>
          <a:p>
            <a:pPr marL="195580" indent="-182880">
              <a:buClr>
                <a:srgbClr val="93B6D2"/>
              </a:buClr>
              <a:buSzPct val="84090"/>
              <a:buFont typeface="Arial"/>
              <a:buChar char="•"/>
              <a:tabLst>
                <a:tab pos="195580" algn="l"/>
              </a:tabLst>
            </a:pPr>
            <a:r>
              <a:rPr lang="en-US" sz="2400" b="1" spc="-165" dirty="0" smtClean="0">
                <a:latin typeface="+mj-lt"/>
                <a:cs typeface="Arial"/>
              </a:rPr>
              <a:t>Neighbor-to-neighbor scheduling:</a:t>
            </a:r>
          </a:p>
          <a:p>
            <a:pPr marL="194945" marR="5080" lvl="1" indent="-182880">
              <a:buClr>
                <a:srgbClr val="93B6D2"/>
              </a:buClr>
              <a:buSzPct val="85416"/>
              <a:buFont typeface="Arial"/>
              <a:buChar char="•"/>
              <a:tabLst>
                <a:tab pos="195580" algn="l"/>
              </a:tabLst>
            </a:pPr>
            <a:r>
              <a:rPr lang="en-US" sz="2400" spc="-90" dirty="0" smtClean="0">
                <a:latin typeface="+mj-lt"/>
                <a:cs typeface="Arial"/>
              </a:rPr>
              <a:t>A schedule is established that correlates with the observed number of  transmissions between nodes.</a:t>
            </a:r>
          </a:p>
          <a:p>
            <a:pPr marL="194945" marR="5080" lvl="1" indent="-182880">
              <a:buClr>
                <a:srgbClr val="93B6D2"/>
              </a:buClr>
              <a:buSzPct val="85416"/>
              <a:buFont typeface="Arial"/>
              <a:buChar char="•"/>
              <a:tabLst>
                <a:tab pos="195580" algn="l"/>
              </a:tabLst>
            </a:pPr>
            <a:r>
              <a:rPr lang="en-US" sz="2400" spc="-90" dirty="0" smtClean="0">
                <a:latin typeface="+mj-lt"/>
                <a:cs typeface="Arial"/>
              </a:rPr>
              <a:t>Cells in this schedule can be added or deleted as traffic requirements and  bandwidth needs change.</a:t>
            </a:r>
            <a:endParaRPr lang="en-US" sz="2400" spc="-90" dirty="0">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56</a:t>
            </a:r>
            <a:endParaRPr sz="14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608060" cy="566822"/>
          </a:xfrm>
          <a:prstGeom prst="rect">
            <a:avLst/>
          </a:prstGeom>
        </p:spPr>
        <p:txBody>
          <a:bodyPr vert="horz" wrap="square" lIns="0" tIns="12700" rIns="0" bIns="0" rtlCol="0">
            <a:spAutoFit/>
          </a:bodyPr>
          <a:lstStyle/>
          <a:p>
            <a:pPr marL="12700" marR="5080">
              <a:lnSpc>
                <a:spcPct val="100000"/>
              </a:lnSpc>
              <a:spcBef>
                <a:spcPts val="100"/>
              </a:spcBef>
            </a:pPr>
            <a:r>
              <a:rPr spc="-165" dirty="0"/>
              <a:t>Optimizing IP for IoT  6TiSCH</a:t>
            </a:r>
          </a:p>
        </p:txBody>
      </p:sp>
      <p:sp>
        <p:nvSpPr>
          <p:cNvPr id="3" name="object 3"/>
          <p:cNvSpPr txBox="1">
            <a:spLocks noGrp="1"/>
          </p:cNvSpPr>
          <p:nvPr>
            <p:ph type="body" idx="1"/>
          </p:nvPr>
        </p:nvSpPr>
        <p:spPr>
          <a:xfrm>
            <a:off x="533400" y="1143000"/>
            <a:ext cx="8379460" cy="5287345"/>
          </a:xfrm>
          <a:prstGeom prst="rect">
            <a:avLst/>
          </a:prstGeom>
        </p:spPr>
        <p:txBody>
          <a:bodyPr vert="horz" wrap="square" lIns="0" tIns="87630" rIns="0" bIns="0" rtlCol="0">
            <a:spAutoFit/>
          </a:bodyPr>
          <a:lstStyle/>
          <a:p>
            <a:pPr marL="195580" indent="-182880">
              <a:lnSpc>
                <a:spcPct val="100000"/>
              </a:lnSpc>
              <a:spcBef>
                <a:spcPts val="690"/>
              </a:spcBef>
              <a:buClr>
                <a:srgbClr val="93B6D2"/>
              </a:buClr>
              <a:buSzPct val="85416"/>
              <a:buFont typeface="Arial"/>
              <a:buChar char="•"/>
              <a:tabLst>
                <a:tab pos="195580" algn="l"/>
              </a:tabLst>
            </a:pPr>
            <a:r>
              <a:rPr lang="en-US" b="1" kern="1200" spc="-165" dirty="0" smtClean="0"/>
              <a:t>Remote monitoring and scheduling management</a:t>
            </a:r>
            <a:r>
              <a:rPr b="1" spc="-180" dirty="0" smtClean="0">
                <a:latin typeface="Arial"/>
                <a:cs typeface="Arial"/>
              </a:rPr>
              <a:t>:</a:t>
            </a:r>
            <a:endParaRPr b="1" spc="-180" dirty="0">
              <a:latin typeface="Arial"/>
              <a:cs typeface="Arial"/>
            </a:endParaRPr>
          </a:p>
          <a:p>
            <a:pPr marL="194945" marR="5080" lvl="1" indent="-182880" algn="l" rtl="0">
              <a:lnSpc>
                <a:spcPct val="100000"/>
              </a:lnSpc>
              <a:spcBef>
                <a:spcPts val="500"/>
              </a:spcBef>
              <a:buClr>
                <a:srgbClr val="93B6D2"/>
              </a:buClr>
              <a:buSzPct val="85416"/>
              <a:buFont typeface="Arial"/>
              <a:buChar char="•"/>
              <a:tabLst>
                <a:tab pos="195580" algn="l"/>
              </a:tabLst>
            </a:pPr>
            <a:r>
              <a:rPr lang="en-US" sz="2400" kern="1200" spc="-90" dirty="0" smtClean="0">
                <a:solidFill>
                  <a:schemeClr val="tx1"/>
                </a:solidFill>
                <a:latin typeface="+mj-lt"/>
                <a:cs typeface="Arial"/>
              </a:rPr>
              <a:t>Time slots and other resource allocation are handled by a management  entity that can be multiple hops away.</a:t>
            </a:r>
          </a:p>
          <a:p>
            <a:pPr marL="194945" marR="5080" lvl="1" indent="-182880" algn="l" rtl="0">
              <a:lnSpc>
                <a:spcPct val="100000"/>
              </a:lnSpc>
              <a:spcBef>
                <a:spcPts val="480"/>
              </a:spcBef>
              <a:buClr>
                <a:srgbClr val="93B6D2"/>
              </a:buClr>
              <a:buSzPct val="85416"/>
              <a:buFont typeface="Arial"/>
              <a:buChar char="•"/>
              <a:tabLst>
                <a:tab pos="195580" algn="l"/>
              </a:tabLst>
            </a:pPr>
            <a:r>
              <a:rPr lang="en-US" sz="2400" kern="1200" spc="-90" dirty="0" smtClean="0">
                <a:solidFill>
                  <a:schemeClr val="tx1"/>
                </a:solidFill>
                <a:latin typeface="+mj-lt"/>
                <a:cs typeface="Arial"/>
              </a:rPr>
              <a:t>The scheduling mechanism leverages 6top and even </a:t>
            </a:r>
            <a:r>
              <a:rPr lang="en-US" sz="2400" kern="1200" spc="-90" dirty="0" err="1" smtClean="0">
                <a:solidFill>
                  <a:schemeClr val="tx1"/>
                </a:solidFill>
                <a:latin typeface="+mj-lt"/>
                <a:cs typeface="Arial"/>
              </a:rPr>
              <a:t>CoAP</a:t>
            </a:r>
            <a:r>
              <a:rPr lang="en-US" sz="2400" kern="1200" spc="-90" dirty="0" smtClean="0">
                <a:solidFill>
                  <a:schemeClr val="tx1"/>
                </a:solidFill>
                <a:latin typeface="+mj-lt"/>
                <a:cs typeface="Arial"/>
              </a:rPr>
              <a:t> in some  scenarios.</a:t>
            </a:r>
          </a:p>
          <a:p>
            <a:pPr marL="194945" marR="5080" lvl="1" indent="-182880" algn="l" rtl="0">
              <a:lnSpc>
                <a:spcPct val="100000"/>
              </a:lnSpc>
              <a:spcBef>
                <a:spcPts val="480"/>
              </a:spcBef>
              <a:buClr>
                <a:srgbClr val="93B6D2"/>
              </a:buClr>
              <a:buSzPct val="85416"/>
              <a:buFont typeface="Arial"/>
              <a:buChar char="•"/>
              <a:tabLst>
                <a:tab pos="195580" algn="l"/>
              </a:tabLst>
            </a:pPr>
            <a:r>
              <a:rPr lang="en-US" sz="2400" kern="1200" spc="-90" dirty="0" smtClean="0">
                <a:solidFill>
                  <a:schemeClr val="tx1"/>
                </a:solidFill>
                <a:latin typeface="+mj-lt"/>
                <a:cs typeface="Arial"/>
              </a:rPr>
              <a:t>This scheduling mechanism provides quite a bit of flexibility and control in allocating cells for communication between nodes.</a:t>
            </a:r>
          </a:p>
          <a:p>
            <a:pPr marL="195580" indent="-182880">
              <a:lnSpc>
                <a:spcPct val="100000"/>
              </a:lnSpc>
              <a:spcBef>
                <a:spcPts val="560"/>
              </a:spcBef>
              <a:buClr>
                <a:srgbClr val="93B6D2"/>
              </a:buClr>
              <a:buSzPct val="85416"/>
              <a:buFont typeface="Arial"/>
              <a:buChar char="•"/>
              <a:tabLst>
                <a:tab pos="195580" algn="l"/>
              </a:tabLst>
            </a:pPr>
            <a:r>
              <a:rPr lang="en-US" b="1" kern="1200" spc="-165" dirty="0" smtClean="0"/>
              <a:t>Hop-by-hop scheduling</a:t>
            </a:r>
            <a:r>
              <a:rPr b="1" spc="-180" dirty="0" smtClean="0">
                <a:latin typeface="Arial"/>
                <a:cs typeface="Arial"/>
              </a:rPr>
              <a:t>:</a:t>
            </a:r>
            <a:endParaRPr b="1" spc="-180" dirty="0">
              <a:latin typeface="Arial"/>
              <a:cs typeface="Arial"/>
            </a:endParaRPr>
          </a:p>
          <a:p>
            <a:pPr marL="194945" marR="5080" lvl="1" indent="-182880" algn="l" rtl="0">
              <a:spcBef>
                <a:spcPts val="480"/>
              </a:spcBef>
              <a:buClr>
                <a:srgbClr val="93B6D2"/>
              </a:buClr>
              <a:buSzPct val="85416"/>
              <a:buFont typeface="Arial"/>
              <a:buChar char="•"/>
              <a:tabLst>
                <a:tab pos="195580" algn="l"/>
              </a:tabLst>
            </a:pPr>
            <a:r>
              <a:rPr lang="en-US" sz="2400" kern="1200" spc="-90" dirty="0" smtClean="0">
                <a:solidFill>
                  <a:schemeClr val="tx1"/>
                </a:solidFill>
                <a:latin typeface="+mj-lt"/>
                <a:cs typeface="Arial"/>
              </a:rPr>
              <a:t>A node reserves a path to a destination node multiple hops away by  requesting the allocation of cells in a schedule at each intermediate node  hop in the path.</a:t>
            </a:r>
          </a:p>
          <a:p>
            <a:pPr marL="194945" marR="5080" lvl="1" indent="-182880" algn="l" rtl="0">
              <a:spcBef>
                <a:spcPts val="480"/>
              </a:spcBef>
              <a:buClr>
                <a:srgbClr val="93B6D2"/>
              </a:buClr>
              <a:buSzPct val="85416"/>
              <a:buFont typeface="Arial"/>
              <a:buChar char="•"/>
              <a:tabLst>
                <a:tab pos="195580" algn="l"/>
              </a:tabLst>
            </a:pPr>
            <a:r>
              <a:rPr lang="en-US" sz="2400" kern="1200" spc="-90" dirty="0" smtClean="0">
                <a:solidFill>
                  <a:schemeClr val="tx1"/>
                </a:solidFill>
                <a:latin typeface="+mj-lt"/>
                <a:cs typeface="Arial"/>
              </a:rPr>
              <a:t>The protocol that is used by a node to trigger this scheduling mechanism is  not defined at this point</a:t>
            </a:r>
            <a:r>
              <a:rPr sz="2000" spc="-120" dirty="0" smtClean="0">
                <a:latin typeface="Arial"/>
                <a:cs typeface="Arial"/>
              </a:rPr>
              <a:t>.</a:t>
            </a:r>
            <a:endParaRPr sz="2000" dirty="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57</a:t>
            </a:r>
            <a:endParaRPr sz="14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227060" cy="566822"/>
          </a:xfrm>
          <a:prstGeom prst="rect">
            <a:avLst/>
          </a:prstGeom>
        </p:spPr>
        <p:txBody>
          <a:bodyPr vert="horz" wrap="square" lIns="0" tIns="12700" rIns="0" bIns="0" rtlCol="0">
            <a:spAutoFit/>
          </a:bodyPr>
          <a:lstStyle/>
          <a:p>
            <a:pPr marL="12700" marR="5080">
              <a:spcBef>
                <a:spcPts val="100"/>
              </a:spcBef>
            </a:pPr>
            <a:r>
              <a:rPr spc="-165" dirty="0"/>
              <a:t>Optimizing IP for IoT  6TiSCH</a:t>
            </a:r>
          </a:p>
        </p:txBody>
      </p:sp>
      <p:sp>
        <p:nvSpPr>
          <p:cNvPr id="3" name="object 3"/>
          <p:cNvSpPr txBox="1">
            <a:spLocks noGrp="1"/>
          </p:cNvSpPr>
          <p:nvPr>
            <p:ph type="body" idx="1"/>
          </p:nvPr>
        </p:nvSpPr>
        <p:spPr>
          <a:xfrm>
            <a:off x="609600" y="1143000"/>
            <a:ext cx="8074025" cy="4572918"/>
          </a:xfrm>
          <a:prstGeom prst="rect">
            <a:avLst/>
          </a:prstGeom>
        </p:spPr>
        <p:txBody>
          <a:bodyPr vert="horz" wrap="square" lIns="0" tIns="86232" rIns="0" bIns="0" rtlCol="0">
            <a:spAutoFit/>
          </a:bodyPr>
          <a:lstStyle/>
          <a:p>
            <a:pPr marL="194945" marR="5080" indent="-182880" algn="just">
              <a:lnSpc>
                <a:spcPct val="100000"/>
              </a:lnSpc>
              <a:spcBef>
                <a:spcPts val="100"/>
              </a:spcBef>
              <a:buClr>
                <a:srgbClr val="93B6D2"/>
              </a:buClr>
              <a:buSzPct val="85416"/>
              <a:buChar char="•"/>
              <a:tabLst>
                <a:tab pos="195580" algn="l"/>
              </a:tabLst>
            </a:pPr>
            <a:r>
              <a:rPr lang="en-US" kern="1200" spc="-90" dirty="0" smtClean="0"/>
              <a:t>In addition to schedule management functions, the 6TiSCH  architecture also defines three different </a:t>
            </a:r>
            <a:r>
              <a:rPr lang="en-US" b="1" kern="1200" spc="-165" dirty="0" smtClean="0"/>
              <a:t>forwarding models</a:t>
            </a:r>
            <a:r>
              <a:rPr b="1" spc="-45" dirty="0" smtClean="0">
                <a:latin typeface="Arial"/>
                <a:cs typeface="Arial"/>
              </a:rPr>
              <a:t>.</a:t>
            </a:r>
            <a:endParaRPr b="1" spc="-45" dirty="0">
              <a:latin typeface="Arial"/>
              <a:cs typeface="Arial"/>
            </a:endParaRPr>
          </a:p>
          <a:p>
            <a:pPr marL="194945" marR="5715" indent="-182880" algn="just">
              <a:lnSpc>
                <a:spcPct val="100000"/>
              </a:lnSpc>
              <a:spcBef>
                <a:spcPts val="580"/>
              </a:spcBef>
              <a:buClr>
                <a:srgbClr val="93B6D2"/>
              </a:buClr>
              <a:buSzPct val="85416"/>
              <a:buChar char="•"/>
              <a:tabLst>
                <a:tab pos="195580" algn="l"/>
              </a:tabLst>
            </a:pPr>
            <a:r>
              <a:rPr lang="en-US" kern="1200" spc="-90" dirty="0" smtClean="0"/>
              <a:t>Forwarding is the operation performed on each packet by a  node that allows it to be delivered to a next hop or an upper-  layer protocol.</a:t>
            </a:r>
          </a:p>
          <a:p>
            <a:pPr marL="194945" marR="6350" indent="-182880" algn="just">
              <a:lnSpc>
                <a:spcPct val="100000"/>
              </a:lnSpc>
              <a:spcBef>
                <a:spcPts val="575"/>
              </a:spcBef>
              <a:buClr>
                <a:srgbClr val="93B6D2"/>
              </a:buClr>
              <a:buSzPct val="85416"/>
              <a:buChar char="•"/>
              <a:tabLst>
                <a:tab pos="195580" algn="l"/>
              </a:tabLst>
            </a:pPr>
            <a:r>
              <a:rPr lang="en-US" kern="1200" spc="-90" dirty="0" smtClean="0"/>
              <a:t>The forwarding decision is based on a pre existing state that  was learned from a routing computation.</a:t>
            </a:r>
          </a:p>
          <a:p>
            <a:pPr marL="195580" indent="-182880" algn="just">
              <a:lnSpc>
                <a:spcPct val="100000"/>
              </a:lnSpc>
              <a:spcBef>
                <a:spcPts val="575"/>
              </a:spcBef>
              <a:buClr>
                <a:srgbClr val="93B6D2"/>
              </a:buClr>
              <a:buSzPct val="85416"/>
              <a:buChar char="•"/>
              <a:tabLst>
                <a:tab pos="195580" algn="l"/>
              </a:tabLst>
            </a:pPr>
            <a:r>
              <a:rPr lang="en-US" kern="1200" spc="-90" dirty="0" smtClean="0"/>
              <a:t>There are three 6TiSCH forwarding models:</a:t>
            </a:r>
          </a:p>
          <a:p>
            <a:pPr marL="469900" lvl="1" indent="-184150">
              <a:lnSpc>
                <a:spcPct val="10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Track Forwarding (TF)</a:t>
            </a:r>
          </a:p>
          <a:p>
            <a:pPr marL="469900" lvl="1" indent="-184150">
              <a:lnSpc>
                <a:spcPct val="100000"/>
              </a:lnSpc>
              <a:spcBef>
                <a:spcPts val="480"/>
              </a:spcBef>
              <a:buClr>
                <a:srgbClr val="93B6D2"/>
              </a:buClr>
              <a:buSzPct val="85000"/>
              <a:buChar char="•"/>
              <a:tabLst>
                <a:tab pos="470534" algn="l"/>
              </a:tabLst>
            </a:pPr>
            <a:r>
              <a:rPr lang="en-US" sz="2200" kern="1200" spc="-90" dirty="0" smtClean="0">
                <a:solidFill>
                  <a:schemeClr val="tx1"/>
                </a:solidFill>
                <a:latin typeface="+mj-lt"/>
                <a:cs typeface="Arial"/>
              </a:rPr>
              <a:t>Fragment forwarding (FF)</a:t>
            </a:r>
          </a:p>
          <a:p>
            <a:pPr marL="469900" lvl="1" indent="-184150">
              <a:lnSpc>
                <a:spcPct val="100000"/>
              </a:lnSpc>
              <a:spcBef>
                <a:spcPts val="480"/>
              </a:spcBef>
              <a:buClr>
                <a:srgbClr val="93B6D2"/>
              </a:buClr>
              <a:buSzPct val="85000"/>
              <a:buChar char="•"/>
              <a:tabLst>
                <a:tab pos="470534" algn="l"/>
              </a:tabLst>
            </a:pPr>
            <a:r>
              <a:rPr lang="en-US" sz="2200" kern="1200" spc="-90" dirty="0" smtClean="0">
                <a:solidFill>
                  <a:schemeClr val="tx1"/>
                </a:solidFill>
                <a:latin typeface="+mj-lt"/>
                <a:cs typeface="Arial"/>
              </a:rPr>
              <a:t>IPv6 Forwarding (6F)</a:t>
            </a:r>
            <a:endParaRPr lang="en-US" sz="2200" kern="1200" spc="-90" dirty="0">
              <a:solidFill>
                <a:schemeClr val="tx1"/>
              </a:solidFill>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58</a:t>
            </a:r>
            <a:endParaRPr sz="1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255509" cy="997709"/>
          </a:xfrm>
          <a:prstGeom prst="rect">
            <a:avLst/>
          </a:prstGeom>
        </p:spPr>
        <p:txBody>
          <a:bodyPr vert="horz" wrap="square" lIns="0" tIns="12700" rIns="0" bIns="0" rtlCol="0">
            <a:spAutoFit/>
          </a:bodyPr>
          <a:lstStyle/>
          <a:p>
            <a:pPr marL="12700">
              <a:lnSpc>
                <a:spcPct val="100000"/>
              </a:lnSpc>
              <a:spcBef>
                <a:spcPts val="100"/>
              </a:spcBef>
            </a:pPr>
            <a:r>
              <a:rPr lang="en-US" spc="-165" dirty="0" smtClean="0"/>
              <a:t>The Business Case for IP</a:t>
            </a:r>
            <a:br>
              <a:rPr lang="en-US" spc="-165" dirty="0" smtClean="0"/>
            </a:br>
            <a:r>
              <a:rPr lang="en-US" sz="2800" spc="-165" dirty="0" smtClean="0"/>
              <a:t>The Key Advantages of Internet Protocol</a:t>
            </a:r>
            <a:endParaRPr lang="en-US" sz="2800" spc="-165" dirty="0"/>
          </a:p>
        </p:txBody>
      </p:sp>
      <p:sp>
        <p:nvSpPr>
          <p:cNvPr id="3" name="object 3"/>
          <p:cNvSpPr txBox="1"/>
          <p:nvPr/>
        </p:nvSpPr>
        <p:spPr>
          <a:xfrm>
            <a:off x="535940" y="1616709"/>
            <a:ext cx="8072755" cy="1562100"/>
          </a:xfrm>
          <a:prstGeom prst="rect">
            <a:avLst/>
          </a:prstGeom>
        </p:spPr>
        <p:txBody>
          <a:bodyPr vert="horz" wrap="square" lIns="0" tIns="12700" rIns="0" bIns="0" rtlCol="0">
            <a:spAutoFit/>
          </a:bodyPr>
          <a:lstStyle/>
          <a:p>
            <a:pPr marL="194945" marR="5080" indent="-182880">
              <a:lnSpc>
                <a:spcPct val="100000"/>
              </a:lnSpc>
              <a:spcBef>
                <a:spcPts val="100"/>
              </a:spcBef>
              <a:buClr>
                <a:srgbClr val="93B6D2"/>
              </a:buClr>
              <a:buSzPct val="85416"/>
              <a:buChar char="•"/>
              <a:tabLst>
                <a:tab pos="195580" algn="l"/>
              </a:tabLst>
            </a:pPr>
            <a:r>
              <a:rPr sz="2400" spc="-125" dirty="0">
                <a:latin typeface="+mj-lt"/>
                <a:cs typeface="Arial"/>
              </a:rPr>
              <a:t>In information technology (IT) or operational technology (OT), the  lifetime of the underlying technologies and products.</a:t>
            </a:r>
          </a:p>
          <a:p>
            <a:pPr marL="194945" marR="5715" indent="-182880">
              <a:lnSpc>
                <a:spcPct val="100000"/>
              </a:lnSpc>
              <a:spcBef>
                <a:spcPts val="580"/>
              </a:spcBef>
              <a:buClr>
                <a:srgbClr val="93B6D2"/>
              </a:buClr>
              <a:buSzPct val="85416"/>
              <a:buChar char="•"/>
              <a:tabLst>
                <a:tab pos="195580" algn="l"/>
                <a:tab pos="684530" algn="l"/>
                <a:tab pos="2169160" algn="l"/>
                <a:tab pos="3626485" algn="l"/>
                <a:tab pos="4848860" algn="l"/>
                <a:tab pos="5245100" algn="l"/>
                <a:tab pos="5708650" algn="l"/>
                <a:tab pos="6713220" algn="l"/>
                <a:tab pos="7107555" algn="l"/>
              </a:tabLst>
            </a:pPr>
            <a:r>
              <a:rPr sz="2400" spc="-125" dirty="0" smtClean="0">
                <a:latin typeface="+mj-lt"/>
                <a:cs typeface="Arial"/>
              </a:rPr>
              <a:t>To</a:t>
            </a:r>
            <a:r>
              <a:rPr lang="en-US" sz="2400" spc="-125" dirty="0" smtClean="0">
                <a:latin typeface="+mj-lt"/>
                <a:cs typeface="Arial"/>
              </a:rPr>
              <a:t> </a:t>
            </a:r>
            <a:r>
              <a:rPr sz="2400" spc="-125" dirty="0" smtClean="0">
                <a:latin typeface="+mj-lt"/>
                <a:cs typeface="Arial"/>
              </a:rPr>
              <a:t>guarantee</a:t>
            </a:r>
            <a:r>
              <a:rPr lang="en-US" sz="2400" spc="-125" dirty="0" smtClean="0">
                <a:latin typeface="+mj-lt"/>
                <a:cs typeface="Arial"/>
              </a:rPr>
              <a:t> </a:t>
            </a:r>
            <a:r>
              <a:rPr sz="2400" spc="-125" dirty="0" smtClean="0">
                <a:latin typeface="+mj-lt"/>
                <a:cs typeface="Arial"/>
              </a:rPr>
              <a:t>multi-year</a:t>
            </a:r>
            <a:r>
              <a:rPr lang="en-US" sz="2400" spc="-125" dirty="0" smtClean="0">
                <a:latin typeface="+mj-lt"/>
                <a:cs typeface="Arial"/>
              </a:rPr>
              <a:t> </a:t>
            </a:r>
            <a:r>
              <a:rPr sz="2400" spc="-125" dirty="0" smtClean="0">
                <a:latin typeface="+mj-lt"/>
                <a:cs typeface="Arial"/>
              </a:rPr>
              <a:t>lifetimes</a:t>
            </a:r>
            <a:r>
              <a:rPr lang="en-US" sz="2400" spc="-125" dirty="0" smtClean="0">
                <a:latin typeface="+mj-lt"/>
                <a:cs typeface="Arial"/>
              </a:rPr>
              <a:t> </a:t>
            </a:r>
            <a:r>
              <a:rPr sz="2400" spc="-125" dirty="0" smtClean="0">
                <a:latin typeface="+mj-lt"/>
                <a:cs typeface="Arial"/>
              </a:rPr>
              <a:t>is</a:t>
            </a:r>
            <a:r>
              <a:rPr lang="en-US" sz="2400" spc="-125" dirty="0" smtClean="0">
                <a:latin typeface="+mj-lt"/>
                <a:cs typeface="Arial"/>
              </a:rPr>
              <a:t> </a:t>
            </a:r>
            <a:r>
              <a:rPr sz="2400" spc="-125" dirty="0" smtClean="0">
                <a:latin typeface="+mj-lt"/>
                <a:cs typeface="Arial"/>
              </a:rPr>
              <a:t>to</a:t>
            </a:r>
            <a:r>
              <a:rPr lang="en-US" sz="2400" spc="-125" dirty="0" smtClean="0">
                <a:latin typeface="+mj-lt"/>
                <a:cs typeface="Arial"/>
              </a:rPr>
              <a:t> </a:t>
            </a:r>
            <a:r>
              <a:rPr sz="2400" spc="-125" dirty="0" smtClean="0">
                <a:latin typeface="+mj-lt"/>
                <a:cs typeface="Arial"/>
              </a:rPr>
              <a:t>define</a:t>
            </a:r>
            <a:r>
              <a:rPr lang="en-US" sz="2400" spc="-125" dirty="0" smtClean="0">
                <a:latin typeface="+mj-lt"/>
                <a:cs typeface="Arial"/>
              </a:rPr>
              <a:t> </a:t>
            </a:r>
            <a:r>
              <a:rPr sz="2400" spc="-125" dirty="0" smtClean="0">
                <a:latin typeface="+mj-lt"/>
                <a:cs typeface="Arial"/>
              </a:rPr>
              <a:t>a</a:t>
            </a:r>
            <a:r>
              <a:rPr sz="2400" spc="-125" dirty="0">
                <a:latin typeface="+mj-lt"/>
                <a:cs typeface="Arial"/>
              </a:rPr>
              <a:t>	</a:t>
            </a:r>
            <a:r>
              <a:rPr sz="2400" spc="-125" dirty="0" smtClean="0">
                <a:latin typeface="+mj-lt"/>
                <a:cs typeface="Arial"/>
              </a:rPr>
              <a:t>layered</a:t>
            </a:r>
            <a:r>
              <a:rPr lang="en-US" sz="2400" spc="-125" dirty="0" smtClean="0">
                <a:latin typeface="+mj-lt"/>
                <a:cs typeface="Arial"/>
              </a:rPr>
              <a:t> </a:t>
            </a:r>
            <a:r>
              <a:rPr sz="2400" spc="-125" dirty="0" smtClean="0">
                <a:latin typeface="+mj-lt"/>
                <a:cs typeface="Arial"/>
              </a:rPr>
              <a:t>architecture </a:t>
            </a:r>
            <a:r>
              <a:rPr sz="2400" spc="-125" dirty="0">
                <a:latin typeface="+mj-lt"/>
                <a:cs typeface="Arial"/>
              </a:rPr>
              <a:t>such as the 30-year-old IP architecture.</a:t>
            </a:r>
          </a:p>
        </p:txBody>
      </p:sp>
      <p:sp>
        <p:nvSpPr>
          <p:cNvPr id="4" name="object 4"/>
          <p:cNvSpPr txBox="1"/>
          <p:nvPr/>
        </p:nvSpPr>
        <p:spPr>
          <a:xfrm>
            <a:off x="7700009" y="52832"/>
            <a:ext cx="120650" cy="239395"/>
          </a:xfrm>
          <a:prstGeom prst="rect">
            <a:avLst/>
          </a:prstGeom>
        </p:spPr>
        <p:txBody>
          <a:bodyPr vert="horz" wrap="square" lIns="0" tIns="12700" rIns="0" bIns="0" rtlCol="0">
            <a:spAutoFit/>
          </a:bodyPr>
          <a:lstStyle/>
          <a:p>
            <a:pPr marL="12700">
              <a:lnSpc>
                <a:spcPct val="100000"/>
              </a:lnSpc>
              <a:spcBef>
                <a:spcPts val="100"/>
              </a:spcBef>
            </a:pPr>
            <a:r>
              <a:rPr sz="1400" b="1" spc="-35" dirty="0">
                <a:solidFill>
                  <a:srgbClr val="FFFFFF"/>
                </a:solidFill>
                <a:latin typeface="Arial"/>
                <a:cs typeface="Arial"/>
              </a:rPr>
              <a:t>6</a:t>
            </a:r>
            <a:endParaRPr sz="1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608060" cy="566822"/>
          </a:xfrm>
          <a:prstGeom prst="rect">
            <a:avLst/>
          </a:prstGeom>
        </p:spPr>
        <p:txBody>
          <a:bodyPr vert="horz" wrap="square" lIns="0" tIns="12700" rIns="0" bIns="0" rtlCol="0">
            <a:spAutoFit/>
          </a:bodyPr>
          <a:lstStyle/>
          <a:p>
            <a:pPr marL="12700" marR="5080">
              <a:lnSpc>
                <a:spcPct val="100000"/>
              </a:lnSpc>
              <a:spcBef>
                <a:spcPts val="100"/>
              </a:spcBef>
            </a:pPr>
            <a:r>
              <a:rPr spc="-165" dirty="0"/>
              <a:t>Optimizing IP for IoT  6TiSCH</a:t>
            </a:r>
          </a:p>
        </p:txBody>
      </p:sp>
      <p:sp>
        <p:nvSpPr>
          <p:cNvPr id="3" name="object 3"/>
          <p:cNvSpPr txBox="1"/>
          <p:nvPr/>
        </p:nvSpPr>
        <p:spPr>
          <a:xfrm>
            <a:off x="304800" y="1066800"/>
            <a:ext cx="8610600" cy="5631029"/>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lang="en-US" sz="2400" b="1" spc="-165" dirty="0" smtClean="0">
                <a:latin typeface="+mj-lt"/>
                <a:cs typeface="Arial"/>
              </a:rPr>
              <a:t>Track Forwarding (TF):</a:t>
            </a:r>
          </a:p>
          <a:p>
            <a:pPr marL="469900" lvl="1" indent="-184150" algn="just">
              <a:lnSpc>
                <a:spcPct val="100000"/>
              </a:lnSpc>
              <a:spcBef>
                <a:spcPts val="500"/>
              </a:spcBef>
              <a:buClr>
                <a:srgbClr val="93B6D2"/>
              </a:buClr>
              <a:buSzPct val="85000"/>
              <a:buChar char="•"/>
              <a:tabLst>
                <a:tab pos="470534" algn="l"/>
              </a:tabLst>
            </a:pPr>
            <a:r>
              <a:rPr lang="en-US" sz="2400" spc="-90" dirty="0" smtClean="0">
                <a:latin typeface="+mj-lt"/>
                <a:cs typeface="Arial"/>
              </a:rPr>
              <a:t>This is the simplest and fastest forwarding model.</a:t>
            </a:r>
          </a:p>
          <a:p>
            <a:pPr marL="469900" marR="5080" lvl="1" indent="-183515" algn="just">
              <a:lnSpc>
                <a:spcPct val="100000"/>
              </a:lnSpc>
              <a:spcBef>
                <a:spcPts val="480"/>
              </a:spcBef>
              <a:buClr>
                <a:srgbClr val="93B6D2"/>
              </a:buClr>
              <a:buSzPct val="85000"/>
              <a:buChar char="•"/>
              <a:tabLst>
                <a:tab pos="470534" algn="l"/>
              </a:tabLst>
            </a:pPr>
            <a:r>
              <a:rPr lang="en-US" sz="2400" spc="-90" dirty="0" smtClean="0">
                <a:latin typeface="+mj-lt"/>
                <a:cs typeface="Arial"/>
              </a:rPr>
              <a:t>A “track” in this model is a unidirectional path between a source and a  destination.</a:t>
            </a:r>
          </a:p>
          <a:p>
            <a:pPr marL="927100" marR="5080" lvl="2" indent="-184150" algn="just">
              <a:spcBef>
                <a:spcPts val="450"/>
              </a:spcBef>
              <a:buClr>
                <a:srgbClr val="93B6D2"/>
              </a:buClr>
              <a:buSzPct val="85000"/>
              <a:buChar char="•"/>
              <a:tabLst>
                <a:tab pos="470534" algn="l"/>
              </a:tabLst>
            </a:pPr>
            <a:r>
              <a:rPr lang="en-US" sz="2200" spc="-90" dirty="0" smtClean="0">
                <a:latin typeface="+mj-lt"/>
                <a:cs typeface="Arial"/>
              </a:rPr>
              <a:t>This track is constructed by pairing bundles of receive cells in a schedule with a  bundle of receive cells set to transmit. So, a frame received within a particular  cell or cell bundle is switched to another cell or cell bundle.</a:t>
            </a:r>
          </a:p>
          <a:p>
            <a:pPr marL="469900" lvl="1" indent="-184150" algn="just">
              <a:lnSpc>
                <a:spcPct val="100000"/>
              </a:lnSpc>
              <a:spcBef>
                <a:spcPts val="465"/>
              </a:spcBef>
              <a:buClr>
                <a:srgbClr val="93B6D2"/>
              </a:buClr>
              <a:buSzPct val="85000"/>
              <a:buChar char="•"/>
              <a:tabLst>
                <a:tab pos="470534" algn="l"/>
              </a:tabLst>
            </a:pPr>
            <a:r>
              <a:rPr lang="en-US" sz="2400" spc="-90" dirty="0" smtClean="0">
                <a:latin typeface="+mj-lt"/>
                <a:cs typeface="Arial"/>
              </a:rPr>
              <a:t>This forwarding occurs regardless of the network layer protocol</a:t>
            </a:r>
            <a:r>
              <a:rPr sz="2000" spc="-80" dirty="0" smtClean="0">
                <a:latin typeface="Arial"/>
                <a:cs typeface="Arial"/>
              </a:rPr>
              <a:t>.</a:t>
            </a:r>
            <a:endParaRPr sz="2000" dirty="0">
              <a:latin typeface="Arial"/>
              <a:cs typeface="Arial"/>
            </a:endParaRPr>
          </a:p>
          <a:p>
            <a:pPr marL="195580" indent="-182880" algn="just">
              <a:spcBef>
                <a:spcPts val="690"/>
              </a:spcBef>
              <a:buClr>
                <a:srgbClr val="93B6D2"/>
              </a:buClr>
              <a:buSzPct val="85416"/>
              <a:buFont typeface="Arial"/>
              <a:buChar char="•"/>
              <a:tabLst>
                <a:tab pos="195580" algn="l"/>
              </a:tabLst>
            </a:pPr>
            <a:r>
              <a:rPr lang="en-US" sz="2400" b="1" spc="-165" dirty="0" smtClean="0">
                <a:latin typeface="+mj-lt"/>
                <a:cs typeface="Arial"/>
              </a:rPr>
              <a:t>IPv6 Forwarding (6F):</a:t>
            </a:r>
          </a:p>
          <a:p>
            <a:pPr marL="469900" lvl="1" indent="-184150" algn="just">
              <a:spcBef>
                <a:spcPts val="495"/>
              </a:spcBef>
              <a:buClr>
                <a:srgbClr val="93B6D2"/>
              </a:buClr>
              <a:buSzPct val="85000"/>
              <a:buChar char="•"/>
              <a:tabLst>
                <a:tab pos="470534" algn="l"/>
              </a:tabLst>
            </a:pPr>
            <a:r>
              <a:rPr lang="en-US" sz="2400" spc="-90" dirty="0" smtClean="0">
                <a:latin typeface="+mj-lt"/>
                <a:cs typeface="Arial"/>
              </a:rPr>
              <a:t>This model forwards traffic based on its IPv6 routing table.</a:t>
            </a:r>
          </a:p>
          <a:p>
            <a:pPr marL="469900" marR="15240" lvl="1" indent="-183515" algn="just">
              <a:spcBef>
                <a:spcPts val="484"/>
              </a:spcBef>
              <a:buClr>
                <a:srgbClr val="93B6D2"/>
              </a:buClr>
              <a:buSzPct val="85000"/>
              <a:buChar char="•"/>
              <a:tabLst>
                <a:tab pos="470534" algn="l"/>
              </a:tabLst>
            </a:pPr>
            <a:r>
              <a:rPr lang="en-US" sz="2400" spc="-90" dirty="0" smtClean="0">
                <a:latin typeface="+mj-lt"/>
                <a:cs typeface="Arial"/>
              </a:rPr>
              <a:t>Flows of packets should be prioritized by traditional </a:t>
            </a:r>
            <a:r>
              <a:rPr lang="en-US" sz="2400" spc="-90" dirty="0" err="1" smtClean="0">
                <a:latin typeface="+mj-lt"/>
                <a:cs typeface="Arial"/>
              </a:rPr>
              <a:t>QoS</a:t>
            </a:r>
            <a:r>
              <a:rPr lang="en-US" sz="2400" spc="-90" dirty="0" smtClean="0">
                <a:latin typeface="+mj-lt"/>
                <a:cs typeface="Arial"/>
              </a:rPr>
              <a:t> (quality of  service) and RED (random early detection) operations.</a:t>
            </a:r>
          </a:p>
          <a:p>
            <a:pPr marL="927100" marR="5080" lvl="2" indent="-184150" algn="just">
              <a:lnSpc>
                <a:spcPct val="100000"/>
              </a:lnSpc>
              <a:spcBef>
                <a:spcPts val="450"/>
              </a:spcBef>
              <a:buClr>
                <a:srgbClr val="93B6D2"/>
              </a:buClr>
              <a:buSzPct val="85000"/>
              <a:buChar char="•"/>
              <a:tabLst>
                <a:tab pos="470534" algn="l"/>
              </a:tabLst>
            </a:pPr>
            <a:r>
              <a:rPr lang="en-US" sz="2200" spc="-90" dirty="0" err="1" smtClean="0">
                <a:latin typeface="+mj-lt"/>
                <a:cs typeface="Arial"/>
              </a:rPr>
              <a:t>QoS</a:t>
            </a:r>
            <a:r>
              <a:rPr lang="en-US" sz="2200" spc="-90" dirty="0" smtClean="0">
                <a:latin typeface="+mj-lt"/>
                <a:cs typeface="Arial"/>
              </a:rPr>
              <a:t> is a classification scheme for flows based on their priority, and RED is a  common congestion avoidance mechanism.</a:t>
            </a:r>
            <a:endParaRPr lang="en-US" sz="2200" spc="-90" dirty="0">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59</a:t>
            </a:r>
            <a:endParaRPr sz="14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379460" cy="566822"/>
          </a:xfrm>
          <a:prstGeom prst="rect">
            <a:avLst/>
          </a:prstGeom>
        </p:spPr>
        <p:txBody>
          <a:bodyPr vert="horz" wrap="square" lIns="0" tIns="12700" rIns="0" bIns="0" rtlCol="0">
            <a:spAutoFit/>
          </a:bodyPr>
          <a:lstStyle/>
          <a:p>
            <a:pPr marL="12700" marR="5080">
              <a:spcBef>
                <a:spcPts val="100"/>
              </a:spcBef>
            </a:pPr>
            <a:r>
              <a:rPr spc="-165" dirty="0"/>
              <a:t>Optimizing IP for IoT  6TiSCH</a:t>
            </a:r>
          </a:p>
        </p:txBody>
      </p:sp>
      <p:sp>
        <p:nvSpPr>
          <p:cNvPr id="3" name="object 3"/>
          <p:cNvSpPr txBox="1"/>
          <p:nvPr/>
        </p:nvSpPr>
        <p:spPr>
          <a:xfrm>
            <a:off x="533400" y="1219200"/>
            <a:ext cx="8379460" cy="5393143"/>
          </a:xfrm>
          <a:prstGeom prst="rect">
            <a:avLst/>
          </a:prstGeom>
        </p:spPr>
        <p:txBody>
          <a:bodyPr vert="horz" wrap="square" lIns="0" tIns="50165" rIns="0" bIns="0" rtlCol="0">
            <a:spAutoFit/>
          </a:bodyPr>
          <a:lstStyle/>
          <a:p>
            <a:pPr marL="195580" indent="-182880" algn="just">
              <a:spcBef>
                <a:spcPts val="690"/>
              </a:spcBef>
              <a:buClr>
                <a:srgbClr val="93B6D2"/>
              </a:buClr>
              <a:buSzPct val="85416"/>
              <a:buFont typeface="Arial"/>
              <a:buChar char="•"/>
              <a:tabLst>
                <a:tab pos="195580" algn="l"/>
              </a:tabLst>
            </a:pPr>
            <a:r>
              <a:rPr lang="en-US" sz="2400" b="1" spc="-165" dirty="0" smtClean="0">
                <a:latin typeface="+mj-lt"/>
                <a:cs typeface="Arial"/>
              </a:rPr>
              <a:t>Fragment forwarding (FF):</a:t>
            </a:r>
          </a:p>
          <a:p>
            <a:pPr marL="469900" lvl="1" indent="-184150" algn="just">
              <a:spcBef>
                <a:spcPts val="500"/>
              </a:spcBef>
              <a:buClr>
                <a:srgbClr val="93B6D2"/>
              </a:buClr>
              <a:buSzPct val="85000"/>
              <a:buChar char="•"/>
              <a:tabLst>
                <a:tab pos="470534" algn="l"/>
              </a:tabLst>
            </a:pPr>
            <a:r>
              <a:rPr lang="en-US" sz="2100" spc="-90" dirty="0" smtClean="0">
                <a:latin typeface="+mj-lt"/>
                <a:cs typeface="Arial"/>
              </a:rPr>
              <a:t>This model takes advantage of 6LoWPAN fragmentation to build a Layer 2 forwarding table.</a:t>
            </a:r>
          </a:p>
          <a:p>
            <a:pPr marL="469900" lvl="1" indent="-184150" algn="just">
              <a:spcBef>
                <a:spcPts val="500"/>
              </a:spcBef>
              <a:buClr>
                <a:srgbClr val="93B6D2"/>
              </a:buClr>
              <a:buSzPct val="85000"/>
              <a:buChar char="•"/>
              <a:tabLst>
                <a:tab pos="470534" algn="l"/>
              </a:tabLst>
            </a:pPr>
            <a:r>
              <a:rPr lang="en-US" sz="2100" spc="-90" dirty="0" smtClean="0">
                <a:latin typeface="+mj-lt"/>
                <a:cs typeface="Arial"/>
              </a:rPr>
              <a:t>Fragmentation within the 6LoWPAN protocol.</a:t>
            </a:r>
          </a:p>
          <a:p>
            <a:pPr marL="469900" marR="6985" lvl="1" indent="-184150" algn="just">
              <a:spcBef>
                <a:spcPts val="500"/>
              </a:spcBef>
              <a:buClr>
                <a:srgbClr val="93B6D2"/>
              </a:buClr>
              <a:buSzPct val="85000"/>
              <a:buChar char="•"/>
              <a:tabLst>
                <a:tab pos="470534" algn="l"/>
              </a:tabLst>
            </a:pPr>
            <a:r>
              <a:rPr lang="en-US" sz="2100" spc="-90" dirty="0" smtClean="0">
                <a:latin typeface="+mj-lt"/>
                <a:cs typeface="Arial"/>
              </a:rPr>
              <a:t>IPv6 packets can get fragmented at the 6LoWPAN </a:t>
            </a:r>
            <a:r>
              <a:rPr lang="en-US" sz="2100" spc="-90" dirty="0" err="1" smtClean="0">
                <a:latin typeface="+mj-lt"/>
                <a:cs typeface="Arial"/>
              </a:rPr>
              <a:t>sublayer</a:t>
            </a:r>
            <a:r>
              <a:rPr lang="en-US" sz="2100" spc="-90" dirty="0" smtClean="0">
                <a:latin typeface="+mj-lt"/>
                <a:cs typeface="Arial"/>
              </a:rPr>
              <a:t> to handle the  differences between IEEE 802.15.4 payload size and IPv6 MTU.</a:t>
            </a:r>
          </a:p>
          <a:p>
            <a:pPr marL="469900" lvl="1" indent="-184150" algn="just">
              <a:spcBef>
                <a:spcPts val="500"/>
              </a:spcBef>
              <a:buClr>
                <a:srgbClr val="93B6D2"/>
              </a:buClr>
              <a:buSzPct val="85000"/>
              <a:buChar char="•"/>
              <a:tabLst>
                <a:tab pos="470534" algn="l"/>
              </a:tabLst>
            </a:pPr>
            <a:r>
              <a:rPr lang="en-US" sz="2100" spc="-90" dirty="0" smtClean="0">
                <a:latin typeface="+mj-lt"/>
                <a:cs typeface="Arial"/>
              </a:rPr>
              <a:t>Additional headers for RPL source route information can further contribute to the need for fragmentation.</a:t>
            </a:r>
          </a:p>
          <a:p>
            <a:pPr marL="469900" marR="5080" lvl="1" indent="-184150" algn="just">
              <a:spcBef>
                <a:spcPts val="500"/>
              </a:spcBef>
              <a:buClr>
                <a:srgbClr val="93B6D2"/>
              </a:buClr>
              <a:buSzPct val="85000"/>
              <a:buChar char="•"/>
              <a:tabLst>
                <a:tab pos="470534" algn="l"/>
              </a:tabLst>
            </a:pPr>
            <a:r>
              <a:rPr lang="en-US" sz="2100" spc="-90" dirty="0" smtClean="0">
                <a:latin typeface="+mj-lt"/>
                <a:cs typeface="Arial"/>
              </a:rPr>
              <a:t>However, with FF, a mechanism is defined where the first fragment is routed  based on the IPv6 header present.</a:t>
            </a:r>
          </a:p>
          <a:p>
            <a:pPr marL="469900" marR="5080" lvl="1" indent="-184150" algn="just">
              <a:spcBef>
                <a:spcPts val="500"/>
              </a:spcBef>
              <a:buClr>
                <a:srgbClr val="93B6D2"/>
              </a:buClr>
              <a:buSzPct val="85000"/>
              <a:buChar char="•"/>
              <a:tabLst>
                <a:tab pos="470534" algn="l"/>
              </a:tabLst>
            </a:pPr>
            <a:r>
              <a:rPr lang="en-US" sz="2100" spc="-90" dirty="0" smtClean="0">
                <a:latin typeface="+mj-lt"/>
                <a:cs typeface="Arial"/>
              </a:rPr>
              <a:t>The 6LoWPAN </a:t>
            </a:r>
            <a:r>
              <a:rPr lang="en-US" sz="2100" spc="-90" dirty="0" err="1" smtClean="0">
                <a:latin typeface="+mj-lt"/>
                <a:cs typeface="Arial"/>
              </a:rPr>
              <a:t>sublayer</a:t>
            </a:r>
            <a:r>
              <a:rPr lang="en-US" sz="2100" spc="-90" dirty="0" smtClean="0">
                <a:latin typeface="+mj-lt"/>
                <a:cs typeface="Arial"/>
              </a:rPr>
              <a:t> learns the next-hop selection of this first fragment,  which is then applied to all subsequent fragments of that packet.  Otherwise, IPv6 packets undergo hop-by-hop reassembly.</a:t>
            </a:r>
          </a:p>
          <a:p>
            <a:pPr marL="469900" marR="5715" lvl="1" indent="-184150" algn="just">
              <a:spcBef>
                <a:spcPts val="500"/>
              </a:spcBef>
              <a:buClr>
                <a:srgbClr val="93B6D2"/>
              </a:buClr>
              <a:buSzPct val="85000"/>
              <a:buChar char="•"/>
              <a:tabLst>
                <a:tab pos="470534" algn="l"/>
              </a:tabLst>
            </a:pPr>
            <a:r>
              <a:rPr lang="en-US" sz="2100" spc="-90" dirty="0" smtClean="0">
                <a:latin typeface="+mj-lt"/>
                <a:cs typeface="Arial"/>
              </a:rPr>
              <a:t>This increases latency and can be power- and CPU-intensive for a  constrained node.</a:t>
            </a:r>
            <a:endParaRPr lang="en-US" sz="2100" spc="-90" dirty="0">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60</a:t>
            </a:r>
            <a:endParaRPr sz="14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227060" cy="566822"/>
          </a:xfrm>
          <a:prstGeom prst="rect">
            <a:avLst/>
          </a:prstGeom>
        </p:spPr>
        <p:txBody>
          <a:bodyPr vert="horz" wrap="square" lIns="0" tIns="12700" rIns="0" bIns="0" rtlCol="0">
            <a:spAutoFit/>
          </a:bodyPr>
          <a:lstStyle/>
          <a:p>
            <a:pPr marL="12700" marR="5080">
              <a:lnSpc>
                <a:spcPct val="100000"/>
              </a:lnSpc>
              <a:spcBef>
                <a:spcPts val="100"/>
              </a:spcBef>
            </a:pPr>
            <a:r>
              <a:rPr spc="-165" dirty="0"/>
              <a:t>Optimizing IP for IoT  RPL</a:t>
            </a:r>
          </a:p>
        </p:txBody>
      </p:sp>
      <p:sp>
        <p:nvSpPr>
          <p:cNvPr id="3" name="object 3"/>
          <p:cNvSpPr txBox="1">
            <a:spLocks noGrp="1"/>
          </p:cNvSpPr>
          <p:nvPr>
            <p:ph type="body" idx="1"/>
          </p:nvPr>
        </p:nvSpPr>
        <p:spPr>
          <a:xfrm>
            <a:off x="535940" y="1543177"/>
            <a:ext cx="8074025" cy="3722173"/>
          </a:xfrm>
          <a:prstGeom prst="rect">
            <a:avLst/>
          </a:prstGeom>
        </p:spPr>
        <p:txBody>
          <a:bodyPr vert="horz" wrap="square" lIns="0" tIns="48895" rIns="0" bIns="0" rtlCol="0">
            <a:spAutoFit/>
          </a:bodyPr>
          <a:lstStyle/>
          <a:p>
            <a:pPr marL="469900" marR="5715" lvl="1" indent="-184150" algn="just" rtl="0">
              <a:lnSpc>
                <a:spcPct val="9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IETF chartered the </a:t>
            </a:r>
            <a:r>
              <a:rPr lang="en-US" sz="2200" kern="1200" spc="-90" dirty="0" err="1" smtClean="0">
                <a:solidFill>
                  <a:schemeClr val="tx1"/>
                </a:solidFill>
                <a:latin typeface="+mj-lt"/>
                <a:cs typeface="Arial"/>
              </a:rPr>
              <a:t>RoLL</a:t>
            </a:r>
            <a:r>
              <a:rPr lang="en-US" sz="2200" kern="1200" spc="-90" dirty="0" smtClean="0">
                <a:solidFill>
                  <a:schemeClr val="tx1"/>
                </a:solidFill>
                <a:latin typeface="+mj-lt"/>
                <a:cs typeface="Arial"/>
              </a:rPr>
              <a:t> (Routing over Low-Power and </a:t>
            </a:r>
            <a:r>
              <a:rPr lang="en-US" sz="2200" kern="1200" spc="-90" dirty="0" err="1" smtClean="0">
                <a:solidFill>
                  <a:schemeClr val="tx1"/>
                </a:solidFill>
                <a:latin typeface="+mj-lt"/>
                <a:cs typeface="Arial"/>
              </a:rPr>
              <a:t>Lossy</a:t>
            </a:r>
            <a:r>
              <a:rPr lang="en-US" sz="2200" kern="1200" spc="-90" dirty="0" smtClean="0">
                <a:solidFill>
                  <a:schemeClr val="tx1"/>
                </a:solidFill>
                <a:latin typeface="+mj-lt"/>
                <a:cs typeface="Arial"/>
              </a:rPr>
              <a:t>  Networks) working group to evaluate all Layer 3 IP routing  protocols and determine the needs and requirements for  developing a routing solution for IP smart objects.</a:t>
            </a:r>
          </a:p>
          <a:p>
            <a:pPr marL="469900" marR="5080" lvl="1" indent="-184150" algn="just" rtl="0">
              <a:lnSpc>
                <a:spcPct val="9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The new routing protocol should be developed for use by IP  smart objects is IPv6 Routing Protocol for Low Power and  </a:t>
            </a:r>
            <a:r>
              <a:rPr lang="en-US" sz="2200" kern="1200" spc="-90" dirty="0" err="1" smtClean="0">
                <a:solidFill>
                  <a:schemeClr val="tx1"/>
                </a:solidFill>
                <a:latin typeface="+mj-lt"/>
                <a:cs typeface="Arial"/>
              </a:rPr>
              <a:t>Lossy</a:t>
            </a:r>
            <a:r>
              <a:rPr lang="en-US" sz="2200" kern="1200" spc="-90" dirty="0" smtClean="0">
                <a:solidFill>
                  <a:schemeClr val="tx1"/>
                </a:solidFill>
                <a:latin typeface="+mj-lt"/>
                <a:cs typeface="Arial"/>
              </a:rPr>
              <a:t> Networks (RPL).</a:t>
            </a:r>
          </a:p>
          <a:p>
            <a:pPr marL="195580" indent="-182880">
              <a:lnSpc>
                <a:spcPct val="100000"/>
              </a:lnSpc>
              <a:buClr>
                <a:srgbClr val="93B6D2"/>
              </a:buClr>
              <a:buSzPct val="85416"/>
              <a:buChar char="•"/>
              <a:tabLst>
                <a:tab pos="195580" algn="l"/>
              </a:tabLst>
            </a:pPr>
            <a:r>
              <a:rPr lang="en-US" kern="1200" spc="-90" dirty="0" smtClean="0"/>
              <a:t>In an RPL network,</a:t>
            </a:r>
          </a:p>
          <a:p>
            <a:pPr marL="469900" marR="5080" lvl="1" indent="-184150" algn="just" rtl="0">
              <a:lnSpc>
                <a:spcPct val="9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each node acts as a router and becomes part of a mesh network.</a:t>
            </a:r>
          </a:p>
          <a:p>
            <a:pPr marL="469900" marR="5080" lvl="1" indent="-184150" algn="just" rtl="0">
              <a:lnSpc>
                <a:spcPct val="9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Routing is performed at the IP layer.</a:t>
            </a:r>
          </a:p>
          <a:p>
            <a:pPr marL="469900" marR="5080" lvl="1" indent="-184150" algn="just" rtl="0">
              <a:lnSpc>
                <a:spcPct val="9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Each node examines every received IPv6 packet and determines the next-  hop destination based on the information contained in the IPv6 header.</a:t>
            </a:r>
            <a:endParaRPr lang="en-US" sz="2200" kern="1200" spc="-90" dirty="0">
              <a:solidFill>
                <a:schemeClr val="tx1"/>
              </a:solidFill>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61</a:t>
            </a:r>
            <a:endParaRPr sz="14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922260" cy="566822"/>
          </a:xfrm>
          <a:prstGeom prst="rect">
            <a:avLst/>
          </a:prstGeom>
        </p:spPr>
        <p:txBody>
          <a:bodyPr vert="horz" wrap="square" lIns="0" tIns="12700" rIns="0" bIns="0" rtlCol="0">
            <a:spAutoFit/>
          </a:bodyPr>
          <a:lstStyle/>
          <a:p>
            <a:pPr marL="12700" marR="5080">
              <a:spcBef>
                <a:spcPts val="100"/>
              </a:spcBef>
            </a:pPr>
            <a:r>
              <a:rPr spc="-165" dirty="0"/>
              <a:t>Optimizing IP for IoT  RPL</a:t>
            </a:r>
          </a:p>
        </p:txBody>
      </p:sp>
      <p:sp>
        <p:nvSpPr>
          <p:cNvPr id="3" name="object 3"/>
          <p:cNvSpPr txBox="1"/>
          <p:nvPr/>
        </p:nvSpPr>
        <p:spPr>
          <a:xfrm>
            <a:off x="228600" y="946253"/>
            <a:ext cx="8686800" cy="4988417"/>
          </a:xfrm>
          <a:prstGeom prst="rect">
            <a:avLst/>
          </a:prstGeom>
        </p:spPr>
        <p:txBody>
          <a:bodyPr vert="horz" wrap="square" lIns="0" tIns="12065" rIns="0" bIns="0" rtlCol="0">
            <a:spAutoFit/>
          </a:bodyPr>
          <a:lstStyle/>
          <a:p>
            <a:pPr marL="469900" marR="5715" lvl="1" indent="-184150" algn="just">
              <a:lnSpc>
                <a:spcPct val="90000"/>
              </a:lnSpc>
              <a:spcBef>
                <a:spcPts val="500"/>
              </a:spcBef>
              <a:buClr>
                <a:srgbClr val="93B6D2"/>
              </a:buClr>
              <a:buSzPct val="85000"/>
              <a:buChar char="•"/>
              <a:tabLst>
                <a:tab pos="470534" algn="l"/>
              </a:tabLst>
            </a:pPr>
            <a:r>
              <a:rPr lang="en-US" sz="2600" spc="-90" dirty="0" smtClean="0">
                <a:latin typeface="+mj-lt"/>
                <a:cs typeface="Arial"/>
              </a:rPr>
              <a:t>The constraints of	computing and memory that	</a:t>
            </a:r>
            <a:r>
              <a:rPr lang="en-US" sz="2600" spc="-90" dirty="0" smtClean="0">
                <a:latin typeface="+mj-lt"/>
                <a:cs typeface="Arial"/>
              </a:rPr>
              <a:t>are common</a:t>
            </a:r>
            <a:r>
              <a:rPr lang="en-US" sz="2600" spc="-90" dirty="0" smtClean="0">
                <a:latin typeface="+mj-lt"/>
                <a:cs typeface="Arial"/>
              </a:rPr>
              <a:t> </a:t>
            </a:r>
            <a:r>
              <a:rPr lang="en-US" sz="2600" spc="-90" dirty="0" smtClean="0">
                <a:latin typeface="+mj-lt"/>
                <a:cs typeface="Arial"/>
              </a:rPr>
              <a:t>characteristics </a:t>
            </a:r>
            <a:r>
              <a:rPr lang="en-US" sz="2600" spc="-90" dirty="0" smtClean="0">
                <a:latin typeface="+mj-lt"/>
                <a:cs typeface="Arial"/>
              </a:rPr>
              <a:t>of constrained nodes, the protocol defines two modes</a:t>
            </a:r>
            <a:r>
              <a:rPr sz="2600" spc="-190" dirty="0" smtClean="0">
                <a:latin typeface="+mj-lt"/>
                <a:cs typeface="Arial"/>
              </a:rPr>
              <a:t>:</a:t>
            </a:r>
            <a:endParaRPr sz="2600" dirty="0">
              <a:latin typeface="+mj-lt"/>
              <a:cs typeface="Arial"/>
            </a:endParaRPr>
          </a:p>
          <a:p>
            <a:pPr marL="195580" indent="-182880">
              <a:lnSpc>
                <a:spcPct val="100000"/>
              </a:lnSpc>
              <a:spcBef>
                <a:spcPts val="530"/>
              </a:spcBef>
              <a:buClr>
                <a:srgbClr val="93B6D2"/>
              </a:buClr>
              <a:buSzPct val="84090"/>
              <a:buFont typeface="Arial"/>
              <a:buChar char="•"/>
              <a:tabLst>
                <a:tab pos="195580" algn="l"/>
              </a:tabLst>
            </a:pPr>
            <a:r>
              <a:rPr lang="en-US" sz="2400" b="1" spc="-165" dirty="0" smtClean="0">
                <a:latin typeface="+mj-lt"/>
                <a:cs typeface="Arial"/>
              </a:rPr>
              <a:t>Storing mode</a:t>
            </a:r>
            <a:r>
              <a:rPr sz="2200" b="1" spc="-165" dirty="0" smtClean="0">
                <a:latin typeface="Arial"/>
                <a:cs typeface="Arial"/>
              </a:rPr>
              <a:t>:</a:t>
            </a:r>
            <a:endParaRPr sz="2200" dirty="0">
              <a:latin typeface="Arial"/>
              <a:cs typeface="Arial"/>
            </a:endParaRPr>
          </a:p>
          <a:p>
            <a:pPr marL="469900" marR="7620" lvl="1" indent="-183515">
              <a:lnSpc>
                <a:spcPct val="100000"/>
              </a:lnSpc>
              <a:spcBef>
                <a:spcPts val="470"/>
              </a:spcBef>
              <a:buClr>
                <a:srgbClr val="93B6D2"/>
              </a:buClr>
              <a:buSzPct val="84210"/>
              <a:buChar char="•"/>
              <a:tabLst>
                <a:tab pos="470534" algn="l"/>
              </a:tabLst>
            </a:pPr>
            <a:r>
              <a:rPr lang="en-US" sz="2200" spc="-90" dirty="0" smtClean="0">
                <a:latin typeface="+mj-lt"/>
                <a:cs typeface="Arial"/>
              </a:rPr>
              <a:t>All nodes contain the full routing table of the RPL domain. Every node knows  how to directly reach every other node.</a:t>
            </a:r>
          </a:p>
          <a:p>
            <a:pPr marL="195580" indent="-182880">
              <a:lnSpc>
                <a:spcPct val="100000"/>
              </a:lnSpc>
              <a:spcBef>
                <a:spcPts val="515"/>
              </a:spcBef>
              <a:buClr>
                <a:srgbClr val="93B6D2"/>
              </a:buClr>
              <a:buSzPct val="84090"/>
              <a:buFont typeface="Arial"/>
              <a:buChar char="•"/>
              <a:tabLst>
                <a:tab pos="195580" algn="l"/>
              </a:tabLst>
            </a:pPr>
            <a:r>
              <a:rPr lang="en-US" sz="2400" b="1" spc="-165" dirty="0" smtClean="0">
                <a:latin typeface="+mj-lt"/>
                <a:cs typeface="Arial"/>
              </a:rPr>
              <a:t>Non-storing mode</a:t>
            </a:r>
            <a:r>
              <a:rPr sz="2200" b="1" spc="-165" dirty="0" smtClean="0">
                <a:latin typeface="Arial"/>
                <a:cs typeface="Arial"/>
              </a:rPr>
              <a:t>:</a:t>
            </a:r>
            <a:endParaRPr sz="2200" dirty="0">
              <a:latin typeface="Arial"/>
              <a:cs typeface="Arial"/>
            </a:endParaRPr>
          </a:p>
          <a:p>
            <a:pPr marL="469900" marR="7620" lvl="1" indent="-183515">
              <a:spcBef>
                <a:spcPts val="470"/>
              </a:spcBef>
              <a:buClr>
                <a:srgbClr val="93B6D2"/>
              </a:buClr>
              <a:buSzPct val="84210"/>
              <a:buChar char="•"/>
              <a:tabLst>
                <a:tab pos="470534" algn="l"/>
              </a:tabLst>
            </a:pPr>
            <a:r>
              <a:rPr lang="en-US" sz="2200" spc="-90" dirty="0" smtClean="0">
                <a:latin typeface="+mj-lt"/>
                <a:cs typeface="Arial"/>
              </a:rPr>
              <a:t>Only the border router(s) of the RPL domain contain(s) the full routing table.</a:t>
            </a:r>
          </a:p>
          <a:p>
            <a:pPr marL="469900" marR="7620" lvl="1" indent="-183515">
              <a:spcBef>
                <a:spcPts val="470"/>
              </a:spcBef>
              <a:buClr>
                <a:srgbClr val="93B6D2"/>
              </a:buClr>
              <a:buSzPct val="84210"/>
              <a:buChar char="•"/>
              <a:tabLst>
                <a:tab pos="470534" algn="l"/>
              </a:tabLst>
            </a:pPr>
            <a:r>
              <a:rPr lang="en-US" sz="2200" spc="-90" dirty="0" smtClean="0">
                <a:latin typeface="+mj-lt"/>
                <a:cs typeface="Arial"/>
              </a:rPr>
              <a:t>All other nodes in the domain only maintain their list of parents and use this as  a list of default routes toward the border router.</a:t>
            </a:r>
          </a:p>
          <a:p>
            <a:pPr marL="469900" marR="7620" lvl="1" indent="-183515">
              <a:spcBef>
                <a:spcPts val="470"/>
              </a:spcBef>
              <a:buClr>
                <a:srgbClr val="93B6D2"/>
              </a:buClr>
              <a:buSzPct val="84210"/>
              <a:buChar char="•"/>
              <a:tabLst>
                <a:tab pos="470534" algn="l"/>
              </a:tabLst>
            </a:pPr>
            <a:r>
              <a:rPr lang="en-US" sz="2200" spc="-90" dirty="0" smtClean="0">
                <a:latin typeface="+mj-lt"/>
                <a:cs typeface="Arial"/>
              </a:rPr>
              <a:t>This abbreviated routing table saves memory space and CPU.</a:t>
            </a:r>
          </a:p>
          <a:p>
            <a:pPr marL="469900" marR="7620" lvl="1" indent="-183515">
              <a:spcBef>
                <a:spcPts val="470"/>
              </a:spcBef>
              <a:buClr>
                <a:srgbClr val="93B6D2"/>
              </a:buClr>
              <a:buSzPct val="84210"/>
              <a:buChar char="•"/>
              <a:tabLst>
                <a:tab pos="470534" algn="l"/>
              </a:tabLst>
            </a:pPr>
            <a:r>
              <a:rPr lang="en-US" sz="2200" spc="-90" dirty="0" smtClean="0">
                <a:latin typeface="+mj-lt"/>
                <a:cs typeface="Arial"/>
              </a:rPr>
              <a:t>When communicating in non-storing mode, a node always forwards its packets to the border router, which knows how to ultimately reach the final destination.</a:t>
            </a:r>
            <a:endParaRPr lang="en-US" sz="2200" spc="-90" dirty="0">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62</a:t>
            </a:r>
            <a:endParaRPr sz="1400">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150860" cy="566822"/>
          </a:xfrm>
          <a:prstGeom prst="rect">
            <a:avLst/>
          </a:prstGeom>
        </p:spPr>
        <p:txBody>
          <a:bodyPr vert="horz" wrap="square" lIns="0" tIns="12700" rIns="0" bIns="0" rtlCol="0">
            <a:spAutoFit/>
          </a:bodyPr>
          <a:lstStyle/>
          <a:p>
            <a:pPr marL="12700" marR="5080">
              <a:lnSpc>
                <a:spcPct val="100000"/>
              </a:lnSpc>
              <a:spcBef>
                <a:spcPts val="100"/>
              </a:spcBef>
            </a:pPr>
            <a:r>
              <a:rPr spc="-165" dirty="0"/>
              <a:t>Optimizing IP for IoT  RPL</a:t>
            </a:r>
          </a:p>
        </p:txBody>
      </p:sp>
      <p:sp>
        <p:nvSpPr>
          <p:cNvPr id="3" name="object 3"/>
          <p:cNvSpPr txBox="1"/>
          <p:nvPr/>
        </p:nvSpPr>
        <p:spPr>
          <a:xfrm>
            <a:off x="533400" y="1371600"/>
            <a:ext cx="8073390" cy="2173415"/>
          </a:xfrm>
          <a:prstGeom prst="rect">
            <a:avLst/>
          </a:prstGeom>
        </p:spPr>
        <p:txBody>
          <a:bodyPr vert="horz" wrap="square" lIns="0" tIns="12700" rIns="0" bIns="0" rtlCol="0">
            <a:spAutoFit/>
          </a:bodyPr>
          <a:lstStyle/>
          <a:p>
            <a:pPr marL="469900" marR="5715" lvl="1" indent="-184150" algn="just">
              <a:lnSpc>
                <a:spcPct val="90000"/>
              </a:lnSpc>
              <a:spcBef>
                <a:spcPts val="500"/>
              </a:spcBef>
              <a:buClr>
                <a:srgbClr val="93B6D2"/>
              </a:buClr>
              <a:buSzPct val="85000"/>
              <a:buChar char="•"/>
              <a:tabLst>
                <a:tab pos="470534" algn="l"/>
              </a:tabLst>
            </a:pPr>
            <a:r>
              <a:rPr lang="en-US" sz="2600" spc="-90" dirty="0" smtClean="0">
                <a:latin typeface="+mj-lt"/>
                <a:cs typeface="Arial"/>
              </a:rPr>
              <a:t>RPL is based on the concept of a directed acyclic graph (DAG).  A DAG is a directed graph where no cycles exist. This means  that from any vertex or point in the graph, you cannot follow  an edge or a line back to this same point. All of the edges are  arranged in paths oriented toward and terminating at one or  more root nodes.</a:t>
            </a:r>
            <a:endParaRPr lang="en-US" sz="2600" spc="-90" dirty="0">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63</a:t>
            </a:r>
            <a:endParaRPr sz="1400">
              <a:latin typeface="Arial"/>
              <a:cs typeface="Arial"/>
            </a:endParaRPr>
          </a:p>
        </p:txBody>
      </p:sp>
      <p:pic>
        <p:nvPicPr>
          <p:cNvPr id="5" name="object 5"/>
          <p:cNvPicPr/>
          <p:nvPr/>
        </p:nvPicPr>
        <p:blipFill>
          <a:blip r:embed="rId2" cstate="print"/>
          <a:stretch>
            <a:fillRect/>
          </a:stretch>
        </p:blipFill>
        <p:spPr>
          <a:xfrm>
            <a:off x="1905000" y="3895344"/>
            <a:ext cx="5334000" cy="2657856"/>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998460" cy="566822"/>
          </a:xfrm>
          <a:prstGeom prst="rect">
            <a:avLst/>
          </a:prstGeom>
        </p:spPr>
        <p:txBody>
          <a:bodyPr vert="horz" wrap="square" lIns="0" tIns="12700" rIns="0" bIns="0" rtlCol="0">
            <a:spAutoFit/>
          </a:bodyPr>
          <a:lstStyle/>
          <a:p>
            <a:pPr marL="12700" marR="5080">
              <a:spcBef>
                <a:spcPts val="100"/>
              </a:spcBef>
            </a:pPr>
            <a:r>
              <a:rPr spc="-165" dirty="0"/>
              <a:t>Optimizing IP for IoT  RPL</a:t>
            </a:r>
          </a:p>
        </p:txBody>
      </p:sp>
      <p:sp>
        <p:nvSpPr>
          <p:cNvPr id="3" name="object 3"/>
          <p:cNvSpPr txBox="1">
            <a:spLocks noGrp="1"/>
          </p:cNvSpPr>
          <p:nvPr>
            <p:ph type="body" idx="1"/>
          </p:nvPr>
        </p:nvSpPr>
        <p:spPr>
          <a:xfrm>
            <a:off x="535940" y="1543177"/>
            <a:ext cx="8074025" cy="2478626"/>
          </a:xfrm>
          <a:prstGeom prst="rect">
            <a:avLst/>
          </a:prstGeom>
        </p:spPr>
        <p:txBody>
          <a:bodyPr vert="horz" wrap="square" lIns="0" tIns="88391" rIns="0" bIns="0" rtlCol="0">
            <a:spAutoFit/>
          </a:bodyPr>
          <a:lstStyle/>
          <a:p>
            <a:pPr marL="469900" marR="5715" lvl="1" indent="-184150" algn="just" rtl="0">
              <a:lnSpc>
                <a:spcPct val="9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A basic RPL process involves building a destination-oriented directed acyclic graph (DODAG).</a:t>
            </a:r>
          </a:p>
          <a:p>
            <a:pPr marL="469900" marR="5715" lvl="1" indent="-184150" algn="just" rtl="0">
              <a:lnSpc>
                <a:spcPct val="9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A DODAG is a DAG rooted to one destination.</a:t>
            </a:r>
          </a:p>
          <a:p>
            <a:pPr marL="469900" marR="5715" lvl="1" indent="-184150" algn="just" rtl="0">
              <a:lnSpc>
                <a:spcPct val="9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In RPL, this destination occurs at a border router known as the DODAG  root.</a:t>
            </a:r>
          </a:p>
          <a:p>
            <a:pPr marL="469900" marR="5715" lvl="1" indent="-184150" algn="just" rtl="0">
              <a:lnSpc>
                <a:spcPct val="9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Observe that that a DAG has multiple roots, whereas the DODAG has just</a:t>
            </a:r>
          </a:p>
          <a:p>
            <a:pPr marL="469900" marR="5715" lvl="1" indent="-184150" algn="just" rtl="0">
              <a:lnSpc>
                <a:spcPct val="90000"/>
              </a:lnSpc>
              <a:spcBef>
                <a:spcPts val="500"/>
              </a:spcBef>
              <a:buClr>
                <a:srgbClr val="93B6D2"/>
              </a:buClr>
              <a:buSzPct val="85000"/>
              <a:buChar char="•"/>
              <a:tabLst>
                <a:tab pos="470534" algn="l"/>
              </a:tabLst>
            </a:pPr>
            <a:r>
              <a:rPr lang="en-US" sz="2200" kern="1200" spc="-90" dirty="0" smtClean="0">
                <a:solidFill>
                  <a:schemeClr val="tx1"/>
                </a:solidFill>
                <a:latin typeface="+mj-lt"/>
                <a:cs typeface="Arial"/>
              </a:rPr>
              <a:t>one.</a:t>
            </a:r>
            <a:endParaRPr lang="en-US" sz="2200" kern="1200" spc="-90" dirty="0">
              <a:solidFill>
                <a:schemeClr val="tx1"/>
              </a:solidFill>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64</a:t>
            </a:r>
            <a:endParaRPr sz="1400">
              <a:latin typeface="Arial"/>
              <a:cs typeface="Arial"/>
            </a:endParaRPr>
          </a:p>
        </p:txBody>
      </p:sp>
      <p:pic>
        <p:nvPicPr>
          <p:cNvPr id="5" name="object 5"/>
          <p:cNvPicPr/>
          <p:nvPr/>
        </p:nvPicPr>
        <p:blipFill>
          <a:blip r:embed="rId2" cstate="print"/>
          <a:stretch>
            <a:fillRect/>
          </a:stretch>
        </p:blipFill>
        <p:spPr>
          <a:xfrm>
            <a:off x="1799844" y="3733800"/>
            <a:ext cx="5544311" cy="2953512"/>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150860" cy="566822"/>
          </a:xfrm>
          <a:prstGeom prst="rect">
            <a:avLst/>
          </a:prstGeom>
        </p:spPr>
        <p:txBody>
          <a:bodyPr vert="horz" wrap="square" lIns="0" tIns="12700" rIns="0" bIns="0" rtlCol="0">
            <a:spAutoFit/>
          </a:bodyPr>
          <a:lstStyle/>
          <a:p>
            <a:pPr marL="12700" marR="5080">
              <a:lnSpc>
                <a:spcPct val="100000"/>
              </a:lnSpc>
              <a:spcBef>
                <a:spcPts val="100"/>
              </a:spcBef>
            </a:pPr>
            <a:r>
              <a:rPr spc="-165" dirty="0"/>
              <a:t>Optimizing IP for IoT  RPL</a:t>
            </a:r>
          </a:p>
        </p:txBody>
      </p:sp>
      <p:sp>
        <p:nvSpPr>
          <p:cNvPr id="3" name="object 3"/>
          <p:cNvSpPr txBox="1"/>
          <p:nvPr/>
        </p:nvSpPr>
        <p:spPr>
          <a:xfrm>
            <a:off x="533400" y="1219200"/>
            <a:ext cx="8073390" cy="4595745"/>
          </a:xfrm>
          <a:prstGeom prst="rect">
            <a:avLst/>
          </a:prstGeom>
        </p:spPr>
        <p:txBody>
          <a:bodyPr vert="horz" wrap="square" lIns="0" tIns="53975" rIns="0" bIns="0" rtlCol="0">
            <a:spAutoFit/>
          </a:bodyPr>
          <a:lstStyle/>
          <a:p>
            <a:pPr marL="469900" marR="5715" lvl="1" indent="-184150" algn="just">
              <a:lnSpc>
                <a:spcPct val="90000"/>
              </a:lnSpc>
              <a:spcBef>
                <a:spcPts val="500"/>
              </a:spcBef>
              <a:buClr>
                <a:srgbClr val="93B6D2"/>
              </a:buClr>
              <a:buSzPct val="85000"/>
              <a:buChar char="•"/>
              <a:tabLst>
                <a:tab pos="470534" algn="l"/>
              </a:tabLst>
            </a:pPr>
            <a:r>
              <a:rPr lang="en-US" sz="2400" spc="-90" dirty="0" smtClean="0">
                <a:latin typeface="+mj-lt"/>
                <a:cs typeface="Arial"/>
              </a:rPr>
              <a:t>In a DODAG, each node maintains up to three parents that  provide a path to the root.</a:t>
            </a:r>
          </a:p>
          <a:p>
            <a:pPr marL="927100" marR="5715" lvl="2" indent="-184150" algn="just">
              <a:lnSpc>
                <a:spcPct val="90000"/>
              </a:lnSpc>
              <a:spcBef>
                <a:spcPts val="500"/>
              </a:spcBef>
              <a:buClr>
                <a:srgbClr val="93B6D2"/>
              </a:buClr>
              <a:buSzPct val="85000"/>
              <a:buChar char="•"/>
              <a:tabLst>
                <a:tab pos="470534" algn="l"/>
              </a:tabLst>
            </a:pPr>
            <a:r>
              <a:rPr lang="en-US" sz="2200" spc="-90" dirty="0" smtClean="0">
                <a:latin typeface="+mj-lt"/>
                <a:cs typeface="Arial"/>
              </a:rPr>
              <a:t>one of these parents is the preferred parent, which means it is the  preferred next hop for upward routes toward the root.</a:t>
            </a:r>
          </a:p>
          <a:p>
            <a:pPr marL="469900" marR="5715" lvl="1" indent="-184150" algn="just">
              <a:lnSpc>
                <a:spcPct val="90000"/>
              </a:lnSpc>
              <a:spcBef>
                <a:spcPts val="500"/>
              </a:spcBef>
              <a:buClr>
                <a:srgbClr val="93B6D2"/>
              </a:buClr>
              <a:buSzPct val="85000"/>
              <a:buChar char="•"/>
              <a:tabLst>
                <a:tab pos="470534" algn="l"/>
              </a:tabLst>
            </a:pPr>
            <a:r>
              <a:rPr lang="en-US" sz="2400" spc="-90" dirty="0" smtClean="0">
                <a:latin typeface="+mj-lt"/>
                <a:cs typeface="Arial"/>
              </a:rPr>
              <a:t>The routing graph created by the set of DODAG parents across  all nodes defines the full set of upward routes.</a:t>
            </a:r>
          </a:p>
          <a:p>
            <a:pPr marL="469900" marR="5715" lvl="1" indent="-184150" algn="just">
              <a:lnSpc>
                <a:spcPct val="90000"/>
              </a:lnSpc>
              <a:spcBef>
                <a:spcPts val="500"/>
              </a:spcBef>
              <a:buClr>
                <a:srgbClr val="93B6D2"/>
              </a:buClr>
              <a:buSzPct val="85000"/>
              <a:buChar char="•"/>
              <a:tabLst>
                <a:tab pos="470534" algn="l"/>
              </a:tabLst>
            </a:pPr>
            <a:r>
              <a:rPr lang="en-US" sz="2400" spc="-90" dirty="0" smtClean="0">
                <a:latin typeface="+mj-lt"/>
                <a:cs typeface="Arial"/>
              </a:rPr>
              <a:t>RPL protocol implementation should ensure that routes are loop  free by disallowing nodes from selected DODAG parents that  are positioned further away from the border router.</a:t>
            </a:r>
          </a:p>
          <a:p>
            <a:pPr marL="469900" marR="5715" lvl="1" indent="-184150" algn="just">
              <a:lnSpc>
                <a:spcPct val="90000"/>
              </a:lnSpc>
              <a:spcBef>
                <a:spcPts val="500"/>
              </a:spcBef>
              <a:buClr>
                <a:srgbClr val="93B6D2"/>
              </a:buClr>
              <a:buSzPct val="85000"/>
              <a:buFont typeface="Arial"/>
              <a:buChar char="•"/>
              <a:tabLst>
                <a:tab pos="470534" algn="l"/>
              </a:tabLst>
            </a:pPr>
            <a:r>
              <a:rPr lang="en-US" sz="2400" spc="-90" dirty="0" smtClean="0">
                <a:latin typeface="+mj-lt"/>
                <a:cs typeface="Arial"/>
              </a:rPr>
              <a:t>Upward routes in RPL are discovered and configured using  DAG Information Object (DIO) messages.</a:t>
            </a:r>
          </a:p>
          <a:p>
            <a:pPr marL="927100" marR="5715" lvl="2" indent="-184150" algn="just">
              <a:lnSpc>
                <a:spcPct val="90000"/>
              </a:lnSpc>
              <a:spcBef>
                <a:spcPts val="500"/>
              </a:spcBef>
              <a:buClr>
                <a:srgbClr val="93B6D2"/>
              </a:buClr>
              <a:buSzPct val="85000"/>
              <a:buChar char="•"/>
              <a:tabLst>
                <a:tab pos="470534" algn="l"/>
              </a:tabLst>
            </a:pPr>
            <a:r>
              <a:rPr lang="en-US" sz="2200" spc="-90" dirty="0" smtClean="0">
                <a:latin typeface="+mj-lt"/>
                <a:cs typeface="Arial"/>
              </a:rPr>
              <a:t>Nodes listen to DIOs to handle changes in the topology that can affect  routing.</a:t>
            </a:r>
            <a:endParaRPr lang="en-US" sz="2200" spc="-90" dirty="0">
              <a:latin typeface="+mj-lt"/>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65</a:t>
            </a:r>
            <a:endParaRPr sz="14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41705"/>
            <a:ext cx="8610600" cy="566822"/>
          </a:xfrm>
          <a:prstGeom prst="rect">
            <a:avLst/>
          </a:prstGeom>
        </p:spPr>
        <p:txBody>
          <a:bodyPr vert="horz" wrap="square" lIns="0" tIns="12700" rIns="0" bIns="0" rtlCol="0">
            <a:spAutoFit/>
          </a:bodyPr>
          <a:lstStyle/>
          <a:p>
            <a:pPr marL="12700" marR="5080">
              <a:spcBef>
                <a:spcPts val="100"/>
              </a:spcBef>
            </a:pPr>
            <a:r>
              <a:rPr spc="-165" dirty="0"/>
              <a:t>Optimizing IP for IoT  RPL</a:t>
            </a:r>
          </a:p>
        </p:txBody>
      </p:sp>
      <p:sp>
        <p:nvSpPr>
          <p:cNvPr id="3" name="object 3"/>
          <p:cNvSpPr txBox="1">
            <a:spLocks noGrp="1"/>
          </p:cNvSpPr>
          <p:nvPr>
            <p:ph type="body" idx="1"/>
          </p:nvPr>
        </p:nvSpPr>
        <p:spPr>
          <a:xfrm>
            <a:off x="0" y="1066800"/>
            <a:ext cx="8915400" cy="5654368"/>
          </a:xfrm>
          <a:prstGeom prst="rect">
            <a:avLst/>
          </a:prstGeom>
        </p:spPr>
        <p:txBody>
          <a:bodyPr vert="horz" wrap="square" lIns="0" tIns="73660" rIns="0" bIns="0" rtlCol="0">
            <a:spAutoFit/>
          </a:bodyPr>
          <a:lstStyle/>
          <a:p>
            <a:pPr marL="194945" marR="5080" indent="-182880" algn="just">
              <a:lnSpc>
                <a:spcPct val="80100"/>
              </a:lnSpc>
              <a:spcBef>
                <a:spcPts val="580"/>
              </a:spcBef>
              <a:buClr>
                <a:srgbClr val="93B6D2"/>
              </a:buClr>
              <a:buSzPct val="85000"/>
              <a:buChar char="•"/>
              <a:tabLst>
                <a:tab pos="195580" algn="l"/>
              </a:tabLst>
            </a:pPr>
            <a:r>
              <a:rPr lang="en-US" kern="1200" spc="-90" dirty="0" smtClean="0"/>
              <a:t>Nodes establish downward routes by advertising their parent set toward  the DODAG root using a Destination Advertisement Object (DAO)  message</a:t>
            </a:r>
            <a:r>
              <a:rPr sz="2000" b="1" spc="-160" dirty="0" smtClean="0">
                <a:latin typeface="Arial"/>
                <a:cs typeface="Arial"/>
              </a:rPr>
              <a:t>.</a:t>
            </a:r>
            <a:endParaRPr lang="en-US" sz="2000" dirty="0" smtClean="0">
              <a:latin typeface="Arial"/>
            </a:endParaRPr>
          </a:p>
          <a:p>
            <a:pPr marR="5080" lvl="1" indent="-106363" algn="just">
              <a:lnSpc>
                <a:spcPct val="80100"/>
              </a:lnSpc>
              <a:spcBef>
                <a:spcPts val="580"/>
              </a:spcBef>
              <a:buClr>
                <a:srgbClr val="93B6D2"/>
              </a:buClr>
              <a:buSzPct val="85000"/>
              <a:buChar char="•"/>
              <a:tabLst>
                <a:tab pos="195580" algn="l"/>
              </a:tabLst>
            </a:pPr>
            <a:r>
              <a:rPr lang="en-US" sz="2200" kern="1200" spc="-90" dirty="0" smtClean="0">
                <a:solidFill>
                  <a:schemeClr val="tx1"/>
                </a:solidFill>
                <a:latin typeface="+mj-lt"/>
                <a:cs typeface="Arial"/>
              </a:rPr>
              <a:t>DAO messages allow nodes to inform their parents of their presence and </a:t>
            </a:r>
            <a:r>
              <a:rPr lang="en-US" sz="2200" kern="1200" spc="-90" dirty="0" err="1" smtClean="0">
                <a:solidFill>
                  <a:schemeClr val="tx1"/>
                </a:solidFill>
                <a:latin typeface="+mj-lt"/>
                <a:cs typeface="Arial"/>
              </a:rPr>
              <a:t>reachability</a:t>
            </a:r>
            <a:r>
              <a:rPr lang="en-US" sz="2200" kern="1200" spc="-90" dirty="0" smtClean="0">
                <a:solidFill>
                  <a:schemeClr val="tx1"/>
                </a:solidFill>
                <a:latin typeface="+mj-lt"/>
                <a:cs typeface="Arial"/>
              </a:rPr>
              <a:t> to  descendants</a:t>
            </a:r>
            <a:r>
              <a:rPr lang="en-US" sz="1600" kern="1200" spc="-90" dirty="0" smtClean="0">
                <a:solidFill>
                  <a:schemeClr val="tx1"/>
                </a:solidFill>
                <a:latin typeface="+mj-lt"/>
                <a:cs typeface="Arial"/>
              </a:rPr>
              <a:t>.</a:t>
            </a:r>
          </a:p>
          <a:p>
            <a:pPr marL="195580" indent="-182880" algn="just">
              <a:lnSpc>
                <a:spcPct val="100000"/>
              </a:lnSpc>
              <a:buClr>
                <a:srgbClr val="93B6D2"/>
              </a:buClr>
              <a:buSzPct val="85000"/>
              <a:buChar char="•"/>
              <a:tabLst>
                <a:tab pos="195580" algn="l"/>
              </a:tabLst>
            </a:pPr>
            <a:r>
              <a:rPr lang="en-US" kern="1200" spc="-90" dirty="0" smtClean="0"/>
              <a:t>In non-storing mode of RPL,</a:t>
            </a:r>
          </a:p>
          <a:p>
            <a:pPr marL="469900" marR="7620" lvl="1" indent="-183515" algn="just">
              <a:lnSpc>
                <a:spcPct val="80000"/>
              </a:lnSpc>
              <a:spcBef>
                <a:spcPts val="420"/>
              </a:spcBef>
              <a:buClr>
                <a:srgbClr val="93B6D2"/>
              </a:buClr>
              <a:buSzPct val="85294"/>
              <a:buChar char="•"/>
              <a:tabLst>
                <a:tab pos="470534" algn="l"/>
              </a:tabLst>
            </a:pPr>
            <a:r>
              <a:rPr lang="en-US" sz="2200" kern="1200" spc="-90" dirty="0" smtClean="0">
                <a:solidFill>
                  <a:schemeClr val="tx1"/>
                </a:solidFill>
                <a:latin typeface="+mj-lt"/>
                <a:cs typeface="Arial"/>
              </a:rPr>
              <a:t>nodes sending DAO messages report their parent sets directly to the DODAG root  (border router), and only the root stores the routing information.</a:t>
            </a:r>
          </a:p>
          <a:p>
            <a:pPr marL="195580" indent="-182880" algn="just">
              <a:buClr>
                <a:srgbClr val="93B6D2"/>
              </a:buClr>
              <a:buSzPct val="85000"/>
              <a:buChar char="•"/>
              <a:tabLst>
                <a:tab pos="195580" algn="l"/>
              </a:tabLst>
            </a:pPr>
            <a:r>
              <a:rPr lang="en-US" kern="1200" spc="-90" dirty="0" smtClean="0"/>
              <a:t>In storing mode,</a:t>
            </a:r>
          </a:p>
          <a:p>
            <a:pPr marL="652780" marR="5080" lvl="2" indent="-182880" algn="just">
              <a:lnSpc>
                <a:spcPct val="80000"/>
              </a:lnSpc>
              <a:spcBef>
                <a:spcPts val="475"/>
              </a:spcBef>
              <a:buClr>
                <a:srgbClr val="93B6D2"/>
              </a:buClr>
              <a:buSzPct val="85000"/>
              <a:buChar char="•"/>
              <a:tabLst>
                <a:tab pos="195580" algn="l"/>
              </a:tabLst>
            </a:pPr>
            <a:r>
              <a:rPr lang="en-US" sz="2200" kern="1200" spc="-90" dirty="0" smtClean="0">
                <a:solidFill>
                  <a:schemeClr val="tx1"/>
                </a:solidFill>
                <a:latin typeface="+mj-lt"/>
                <a:cs typeface="Arial"/>
              </a:rPr>
              <a:t>each node keeps track of the routing information that is advertised in the DAO  messages.</a:t>
            </a:r>
          </a:p>
          <a:p>
            <a:pPr marL="652780" marR="5080" lvl="2" indent="-182880" algn="just">
              <a:lnSpc>
                <a:spcPct val="80000"/>
              </a:lnSpc>
              <a:spcBef>
                <a:spcPts val="475"/>
              </a:spcBef>
              <a:buClr>
                <a:srgbClr val="93B6D2"/>
              </a:buClr>
              <a:buSzPct val="85000"/>
              <a:buChar char="•"/>
              <a:tabLst>
                <a:tab pos="195580" algn="l"/>
              </a:tabLst>
            </a:pPr>
            <a:r>
              <a:rPr lang="en-US" sz="2200" kern="1200" spc="-90" dirty="0" smtClean="0">
                <a:solidFill>
                  <a:schemeClr val="tx1"/>
                </a:solidFill>
                <a:latin typeface="+mj-lt"/>
                <a:cs typeface="Arial"/>
              </a:rPr>
              <a:t>While this is more power- and CPU-intensive for each node, the benefit is that packets  can take shorter paths between destinations in the mesh.</a:t>
            </a:r>
          </a:p>
          <a:p>
            <a:pPr marL="652780" marR="5080" lvl="2" indent="-182880" algn="just">
              <a:lnSpc>
                <a:spcPct val="80000"/>
              </a:lnSpc>
              <a:spcBef>
                <a:spcPts val="475"/>
              </a:spcBef>
              <a:buClr>
                <a:srgbClr val="93B6D2"/>
              </a:buClr>
              <a:buSzPct val="85000"/>
              <a:buChar char="•"/>
              <a:tabLst>
                <a:tab pos="195580" algn="l"/>
              </a:tabLst>
            </a:pPr>
            <a:r>
              <a:rPr lang="en-US" sz="2200" kern="1200" spc="-90" dirty="0" smtClean="0">
                <a:solidFill>
                  <a:schemeClr val="tx1"/>
                </a:solidFill>
                <a:latin typeface="+mj-lt"/>
                <a:cs typeface="Arial"/>
              </a:rPr>
              <a:t>The nodes can make their own routing decisions; in non-storing mode, on the other hand, all packets must go up to the root to get a route for moving downstream.</a:t>
            </a:r>
          </a:p>
          <a:p>
            <a:pPr marL="195580" marR="5080" indent="-182880" algn="just">
              <a:lnSpc>
                <a:spcPct val="80000"/>
              </a:lnSpc>
              <a:spcBef>
                <a:spcPts val="475"/>
              </a:spcBef>
              <a:buClr>
                <a:srgbClr val="93B6D2"/>
              </a:buClr>
              <a:buSzPct val="85000"/>
              <a:buChar char="•"/>
              <a:tabLst>
                <a:tab pos="195580" algn="l"/>
              </a:tabLst>
            </a:pPr>
            <a:r>
              <a:rPr lang="en-US" kern="1200" spc="-90" dirty="0" smtClean="0"/>
              <a:t>RPL messages, such as DIO and DAO, run on top of IPv6. These messages  exchange and advertise downstream and upstream routing information  between a border router and the nodes under it.</a:t>
            </a:r>
            <a:endParaRPr lang="en-US" kern="1200" spc="-90" dirty="0"/>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66</a:t>
            </a:r>
            <a:endParaRPr sz="14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8150860" cy="566822"/>
          </a:xfrm>
          <a:prstGeom prst="rect">
            <a:avLst/>
          </a:prstGeom>
        </p:spPr>
        <p:txBody>
          <a:bodyPr vert="horz" wrap="square" lIns="0" tIns="12700" rIns="0" bIns="0" rtlCol="0">
            <a:spAutoFit/>
          </a:bodyPr>
          <a:lstStyle/>
          <a:p>
            <a:pPr marL="12700" marR="5080">
              <a:lnSpc>
                <a:spcPct val="100000"/>
              </a:lnSpc>
              <a:spcBef>
                <a:spcPts val="100"/>
              </a:spcBef>
            </a:pPr>
            <a:r>
              <a:rPr spc="-165" dirty="0"/>
              <a:t>Optimizing IP for IoT  RPL</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67</a:t>
            </a:r>
            <a:endParaRPr sz="1400">
              <a:latin typeface="Arial"/>
              <a:cs typeface="Arial"/>
            </a:endParaRPr>
          </a:p>
        </p:txBody>
      </p:sp>
      <p:pic>
        <p:nvPicPr>
          <p:cNvPr id="4" name="object 4"/>
          <p:cNvPicPr/>
          <p:nvPr/>
        </p:nvPicPr>
        <p:blipFill>
          <a:blip r:embed="rId2" cstate="print"/>
          <a:stretch>
            <a:fillRect/>
          </a:stretch>
        </p:blipFill>
        <p:spPr>
          <a:xfrm>
            <a:off x="457200" y="2324100"/>
            <a:ext cx="8229600" cy="34290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40" dirty="0"/>
              <a:t>O</a:t>
            </a:r>
            <a:r>
              <a:rPr spc="-390" dirty="0"/>
              <a:t>p</a:t>
            </a:r>
            <a:r>
              <a:rPr spc="-365" dirty="0"/>
              <a:t>t</a:t>
            </a:r>
            <a:r>
              <a:rPr spc="-165" dirty="0"/>
              <a:t>i</a:t>
            </a:r>
            <a:r>
              <a:rPr spc="-440" dirty="0"/>
              <a:t>m</a:t>
            </a:r>
            <a:r>
              <a:rPr spc="-165" dirty="0"/>
              <a:t>i</a:t>
            </a:r>
            <a:r>
              <a:rPr spc="-175" dirty="0"/>
              <a:t>z</a:t>
            </a:r>
            <a:r>
              <a:rPr spc="-165" dirty="0"/>
              <a:t>i</a:t>
            </a:r>
            <a:r>
              <a:rPr spc="-390" dirty="0"/>
              <a:t>n</a:t>
            </a:r>
            <a:r>
              <a:rPr spc="-300" dirty="0"/>
              <a:t>g</a:t>
            </a:r>
            <a:r>
              <a:rPr spc="-280" dirty="0"/>
              <a:t> </a:t>
            </a:r>
            <a:r>
              <a:rPr spc="-165" dirty="0"/>
              <a:t>I</a:t>
            </a:r>
            <a:r>
              <a:rPr spc="-495" dirty="0"/>
              <a:t>P</a:t>
            </a:r>
            <a:r>
              <a:rPr spc="-240" dirty="0"/>
              <a:t> </a:t>
            </a:r>
            <a:r>
              <a:rPr spc="-204" dirty="0"/>
              <a:t>f</a:t>
            </a:r>
            <a:r>
              <a:rPr spc="-390" dirty="0"/>
              <a:t>o</a:t>
            </a:r>
            <a:r>
              <a:rPr spc="-275" dirty="0"/>
              <a:t>r</a:t>
            </a:r>
            <a:r>
              <a:rPr spc="-245" dirty="0"/>
              <a:t> </a:t>
            </a:r>
            <a:r>
              <a:rPr spc="-165" dirty="0"/>
              <a:t>I</a:t>
            </a:r>
            <a:r>
              <a:rPr spc="-390" dirty="0"/>
              <a:t>o</a:t>
            </a:r>
            <a:r>
              <a:rPr spc="-305" dirty="0"/>
              <a:t>T  </a:t>
            </a:r>
            <a:r>
              <a:rPr spc="-620" dirty="0"/>
              <a:t>RPL</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68</a:t>
            </a:r>
            <a:endParaRPr sz="1400">
              <a:latin typeface="Arial"/>
              <a:cs typeface="Arial"/>
            </a:endParaRPr>
          </a:p>
        </p:txBody>
      </p:sp>
      <p:sp>
        <p:nvSpPr>
          <p:cNvPr id="4" name="object 4"/>
          <p:cNvSpPr txBox="1"/>
          <p:nvPr/>
        </p:nvSpPr>
        <p:spPr>
          <a:xfrm>
            <a:off x="535940" y="1549094"/>
            <a:ext cx="8074025" cy="4820920"/>
          </a:xfrm>
          <a:prstGeom prst="rect">
            <a:avLst/>
          </a:prstGeom>
        </p:spPr>
        <p:txBody>
          <a:bodyPr vert="horz" wrap="square" lIns="0" tIns="47625" rIns="0" bIns="0" rtlCol="0">
            <a:spAutoFit/>
          </a:bodyPr>
          <a:lstStyle/>
          <a:p>
            <a:pPr marL="195580" indent="-182880">
              <a:lnSpc>
                <a:spcPct val="100000"/>
              </a:lnSpc>
              <a:spcBef>
                <a:spcPts val="375"/>
              </a:spcBef>
              <a:buClr>
                <a:srgbClr val="93B6D2"/>
              </a:buClr>
              <a:buSzPct val="84090"/>
              <a:buFont typeface="Arial"/>
              <a:buChar char="•"/>
              <a:tabLst>
                <a:tab pos="195580" algn="l"/>
              </a:tabLst>
            </a:pPr>
            <a:r>
              <a:rPr sz="2200" b="1" spc="-180" dirty="0">
                <a:latin typeface="Arial"/>
                <a:cs typeface="Arial"/>
              </a:rPr>
              <a:t>Objec</a:t>
            </a:r>
            <a:r>
              <a:rPr sz="2200" b="1" spc="-100" dirty="0">
                <a:latin typeface="Arial"/>
                <a:cs typeface="Arial"/>
              </a:rPr>
              <a:t>t</a:t>
            </a:r>
            <a:r>
              <a:rPr sz="2200" b="1" spc="-35" dirty="0">
                <a:latin typeface="Arial"/>
                <a:cs typeface="Arial"/>
              </a:rPr>
              <a:t>i</a:t>
            </a:r>
            <a:r>
              <a:rPr sz="2200" b="1" spc="-95" dirty="0">
                <a:latin typeface="Arial"/>
                <a:cs typeface="Arial"/>
              </a:rPr>
              <a:t>v</a:t>
            </a:r>
            <a:r>
              <a:rPr sz="2200" b="1" spc="-175" dirty="0">
                <a:latin typeface="Arial"/>
                <a:cs typeface="Arial"/>
              </a:rPr>
              <a:t>e</a:t>
            </a:r>
            <a:r>
              <a:rPr sz="2200" b="1" spc="-30" dirty="0">
                <a:latin typeface="Arial"/>
                <a:cs typeface="Arial"/>
              </a:rPr>
              <a:t> </a:t>
            </a:r>
            <a:r>
              <a:rPr sz="2200" b="1" spc="-200" dirty="0">
                <a:latin typeface="Arial"/>
                <a:cs typeface="Arial"/>
              </a:rPr>
              <a:t>Functi</a:t>
            </a:r>
            <a:r>
              <a:rPr sz="2200" b="1" spc="-180" dirty="0">
                <a:latin typeface="Arial"/>
                <a:cs typeface="Arial"/>
              </a:rPr>
              <a:t>on</a:t>
            </a:r>
            <a:r>
              <a:rPr sz="2200" b="1" spc="-40" dirty="0">
                <a:latin typeface="Arial"/>
                <a:cs typeface="Arial"/>
              </a:rPr>
              <a:t> </a:t>
            </a:r>
            <a:r>
              <a:rPr sz="2200" b="1" spc="-120" dirty="0">
                <a:latin typeface="Arial"/>
                <a:cs typeface="Arial"/>
              </a:rPr>
              <a:t>(OF)</a:t>
            </a:r>
            <a:r>
              <a:rPr sz="2200" b="1" spc="-20" dirty="0">
                <a:latin typeface="Arial"/>
                <a:cs typeface="Arial"/>
              </a:rPr>
              <a:t> </a:t>
            </a:r>
            <a:r>
              <a:rPr sz="2200" b="1" spc="-165" dirty="0">
                <a:latin typeface="Arial"/>
                <a:cs typeface="Arial"/>
              </a:rPr>
              <a:t>:</a:t>
            </a:r>
            <a:endParaRPr sz="2200">
              <a:latin typeface="Arial"/>
              <a:cs typeface="Arial"/>
            </a:endParaRPr>
          </a:p>
          <a:p>
            <a:pPr marL="469900" lvl="1" indent="-184150">
              <a:lnSpc>
                <a:spcPts val="2165"/>
              </a:lnSpc>
              <a:spcBef>
                <a:spcPts val="240"/>
              </a:spcBef>
              <a:buClr>
                <a:srgbClr val="93B6D2"/>
              </a:buClr>
              <a:buSzPct val="84210"/>
              <a:buChar char="•"/>
              <a:tabLst>
                <a:tab pos="470534" algn="l"/>
              </a:tabLst>
            </a:pPr>
            <a:r>
              <a:rPr sz="1900" spc="-175" dirty="0">
                <a:latin typeface="Arial"/>
                <a:cs typeface="Arial"/>
              </a:rPr>
              <a:t>An</a:t>
            </a:r>
            <a:r>
              <a:rPr sz="1900" spc="235" dirty="0">
                <a:latin typeface="Arial"/>
                <a:cs typeface="Arial"/>
              </a:rPr>
              <a:t> </a:t>
            </a:r>
            <a:r>
              <a:rPr sz="1900" spc="-85" dirty="0">
                <a:latin typeface="Arial"/>
                <a:cs typeface="Arial"/>
              </a:rPr>
              <a:t>objective</a:t>
            </a:r>
            <a:r>
              <a:rPr sz="1900" spc="240" dirty="0">
                <a:latin typeface="Arial"/>
                <a:cs typeface="Arial"/>
              </a:rPr>
              <a:t> </a:t>
            </a:r>
            <a:r>
              <a:rPr sz="1900" spc="-114" dirty="0">
                <a:latin typeface="Arial"/>
                <a:cs typeface="Arial"/>
              </a:rPr>
              <a:t>function</a:t>
            </a:r>
            <a:r>
              <a:rPr sz="1900" spc="245" dirty="0">
                <a:latin typeface="Arial"/>
                <a:cs typeface="Arial"/>
              </a:rPr>
              <a:t> </a:t>
            </a:r>
            <a:r>
              <a:rPr sz="1900" spc="-145" dirty="0">
                <a:latin typeface="Arial"/>
                <a:cs typeface="Arial"/>
              </a:rPr>
              <a:t>(OF)</a:t>
            </a:r>
            <a:r>
              <a:rPr sz="1900" spc="245" dirty="0">
                <a:latin typeface="Arial"/>
                <a:cs typeface="Arial"/>
              </a:rPr>
              <a:t> </a:t>
            </a:r>
            <a:r>
              <a:rPr sz="1900" spc="-100" dirty="0">
                <a:latin typeface="Arial"/>
                <a:cs typeface="Arial"/>
              </a:rPr>
              <a:t>defines</a:t>
            </a:r>
            <a:r>
              <a:rPr sz="1900" spc="235" dirty="0">
                <a:latin typeface="Arial"/>
                <a:cs typeface="Arial"/>
              </a:rPr>
              <a:t> </a:t>
            </a:r>
            <a:r>
              <a:rPr sz="1900" spc="-170" dirty="0">
                <a:latin typeface="Arial"/>
                <a:cs typeface="Arial"/>
              </a:rPr>
              <a:t>how</a:t>
            </a:r>
            <a:r>
              <a:rPr sz="1900" spc="240" dirty="0">
                <a:latin typeface="Arial"/>
                <a:cs typeface="Arial"/>
              </a:rPr>
              <a:t> </a:t>
            </a:r>
            <a:r>
              <a:rPr sz="1900" spc="-145" dirty="0">
                <a:latin typeface="Arial"/>
                <a:cs typeface="Arial"/>
              </a:rPr>
              <a:t>metrics</a:t>
            </a:r>
            <a:r>
              <a:rPr sz="1900" spc="240" dirty="0">
                <a:latin typeface="Arial"/>
                <a:cs typeface="Arial"/>
              </a:rPr>
              <a:t> </a:t>
            </a:r>
            <a:r>
              <a:rPr sz="1900" spc="-40" dirty="0">
                <a:latin typeface="Arial"/>
                <a:cs typeface="Arial"/>
              </a:rPr>
              <a:t>are</a:t>
            </a:r>
            <a:r>
              <a:rPr sz="1900" spc="240" dirty="0">
                <a:latin typeface="Arial"/>
                <a:cs typeface="Arial"/>
              </a:rPr>
              <a:t> </a:t>
            </a:r>
            <a:r>
              <a:rPr sz="1900" spc="-165" dirty="0">
                <a:latin typeface="Arial"/>
                <a:cs typeface="Arial"/>
              </a:rPr>
              <a:t>used</a:t>
            </a:r>
            <a:r>
              <a:rPr sz="1900" spc="240" dirty="0">
                <a:latin typeface="Arial"/>
                <a:cs typeface="Arial"/>
              </a:rPr>
              <a:t> </a:t>
            </a:r>
            <a:r>
              <a:rPr sz="1900" spc="-65" dirty="0">
                <a:latin typeface="Arial"/>
                <a:cs typeface="Arial"/>
              </a:rPr>
              <a:t>to</a:t>
            </a:r>
            <a:r>
              <a:rPr sz="1900" spc="235" dirty="0">
                <a:latin typeface="Arial"/>
                <a:cs typeface="Arial"/>
              </a:rPr>
              <a:t> </a:t>
            </a:r>
            <a:r>
              <a:rPr sz="1900" spc="-130" dirty="0">
                <a:latin typeface="Arial"/>
                <a:cs typeface="Arial"/>
              </a:rPr>
              <a:t>select</a:t>
            </a:r>
            <a:r>
              <a:rPr sz="1900" spc="235" dirty="0">
                <a:latin typeface="Arial"/>
                <a:cs typeface="Arial"/>
              </a:rPr>
              <a:t> </a:t>
            </a:r>
            <a:r>
              <a:rPr sz="1900" spc="-135" dirty="0">
                <a:latin typeface="Arial"/>
                <a:cs typeface="Arial"/>
              </a:rPr>
              <a:t>routes</a:t>
            </a:r>
            <a:r>
              <a:rPr sz="1900" spc="240" dirty="0">
                <a:latin typeface="Arial"/>
                <a:cs typeface="Arial"/>
              </a:rPr>
              <a:t> </a:t>
            </a:r>
            <a:r>
              <a:rPr sz="1900" spc="-85" dirty="0">
                <a:latin typeface="Arial"/>
                <a:cs typeface="Arial"/>
              </a:rPr>
              <a:t>and</a:t>
            </a:r>
            <a:endParaRPr sz="1900">
              <a:latin typeface="Arial"/>
              <a:cs typeface="Arial"/>
            </a:endParaRPr>
          </a:p>
          <a:p>
            <a:pPr marL="469900">
              <a:lnSpc>
                <a:spcPts val="2165"/>
              </a:lnSpc>
            </a:pPr>
            <a:r>
              <a:rPr sz="1900" spc="-175" dirty="0">
                <a:latin typeface="Arial"/>
                <a:cs typeface="Arial"/>
              </a:rPr>
              <a:t>es</a:t>
            </a:r>
            <a:r>
              <a:rPr sz="1900" spc="-90" dirty="0">
                <a:latin typeface="Arial"/>
                <a:cs typeface="Arial"/>
              </a:rPr>
              <a:t>t</a:t>
            </a:r>
            <a:r>
              <a:rPr sz="1900" spc="-70" dirty="0">
                <a:latin typeface="Arial"/>
                <a:cs typeface="Arial"/>
              </a:rPr>
              <a:t>abli</a:t>
            </a:r>
            <a:r>
              <a:rPr sz="1900" spc="-85" dirty="0">
                <a:latin typeface="Arial"/>
                <a:cs typeface="Arial"/>
              </a:rPr>
              <a:t>s</a:t>
            </a:r>
            <a:r>
              <a:rPr sz="1900" spc="-229" dirty="0">
                <a:latin typeface="Arial"/>
                <a:cs typeface="Arial"/>
              </a:rPr>
              <a:t>h</a:t>
            </a:r>
            <a:r>
              <a:rPr sz="1900" spc="-5" dirty="0">
                <a:latin typeface="Arial"/>
                <a:cs typeface="Arial"/>
              </a:rPr>
              <a:t> </a:t>
            </a:r>
            <a:r>
              <a:rPr sz="1900" spc="-15" dirty="0">
                <a:latin typeface="Arial"/>
                <a:cs typeface="Arial"/>
              </a:rPr>
              <a:t>a</a:t>
            </a:r>
            <a:r>
              <a:rPr sz="1900" spc="10" dirty="0">
                <a:latin typeface="Arial"/>
                <a:cs typeface="Arial"/>
              </a:rPr>
              <a:t> </a:t>
            </a:r>
            <a:r>
              <a:rPr sz="1900" spc="-105" dirty="0">
                <a:latin typeface="Arial"/>
                <a:cs typeface="Arial"/>
              </a:rPr>
              <a:t>node</a:t>
            </a:r>
            <a:r>
              <a:rPr sz="1900" spc="-85" dirty="0">
                <a:latin typeface="Arial"/>
                <a:cs typeface="Arial"/>
              </a:rPr>
              <a:t>’</a:t>
            </a:r>
            <a:r>
              <a:rPr sz="1900" spc="-320" dirty="0">
                <a:latin typeface="Arial"/>
                <a:cs typeface="Arial"/>
              </a:rPr>
              <a:t>s</a:t>
            </a:r>
            <a:r>
              <a:rPr sz="1900" dirty="0">
                <a:latin typeface="Arial"/>
                <a:cs typeface="Arial"/>
              </a:rPr>
              <a:t> </a:t>
            </a:r>
            <a:r>
              <a:rPr sz="1900" spc="-25" dirty="0">
                <a:latin typeface="Arial"/>
                <a:cs typeface="Arial"/>
              </a:rPr>
              <a:t>r</a:t>
            </a:r>
            <a:r>
              <a:rPr sz="1900" spc="-125" dirty="0">
                <a:latin typeface="Arial"/>
                <a:cs typeface="Arial"/>
              </a:rPr>
              <a:t>ank</a:t>
            </a:r>
            <a:r>
              <a:rPr sz="1900" spc="-114" dirty="0">
                <a:latin typeface="Arial"/>
                <a:cs typeface="Arial"/>
              </a:rPr>
              <a:t>.</a:t>
            </a:r>
            <a:endParaRPr sz="1900">
              <a:latin typeface="Arial"/>
              <a:cs typeface="Arial"/>
            </a:endParaRPr>
          </a:p>
          <a:p>
            <a:pPr marL="469900" marR="13335" lvl="1" indent="-183515">
              <a:lnSpc>
                <a:spcPts val="2050"/>
              </a:lnSpc>
              <a:spcBef>
                <a:spcPts val="489"/>
              </a:spcBef>
              <a:buClr>
                <a:srgbClr val="93B6D2"/>
              </a:buClr>
              <a:buSzPct val="84210"/>
              <a:buChar char="•"/>
              <a:tabLst>
                <a:tab pos="470534" algn="l"/>
              </a:tabLst>
            </a:pPr>
            <a:r>
              <a:rPr sz="1900" spc="-160" dirty="0">
                <a:latin typeface="Arial"/>
                <a:cs typeface="Arial"/>
              </a:rPr>
              <a:t>For</a:t>
            </a:r>
            <a:r>
              <a:rPr sz="1900" spc="-155" dirty="0">
                <a:latin typeface="Arial"/>
                <a:cs typeface="Arial"/>
              </a:rPr>
              <a:t> </a:t>
            </a:r>
            <a:r>
              <a:rPr sz="1900" spc="-105" dirty="0">
                <a:latin typeface="Arial"/>
                <a:cs typeface="Arial"/>
              </a:rPr>
              <a:t>example,</a:t>
            </a:r>
            <a:r>
              <a:rPr sz="1900" spc="-100" dirty="0">
                <a:latin typeface="Arial"/>
                <a:cs typeface="Arial"/>
              </a:rPr>
              <a:t> </a:t>
            </a:r>
            <a:r>
              <a:rPr sz="1900" spc="-155" dirty="0">
                <a:latin typeface="Arial"/>
                <a:cs typeface="Arial"/>
              </a:rPr>
              <a:t>nodes</a:t>
            </a:r>
            <a:r>
              <a:rPr sz="1900" spc="-150" dirty="0">
                <a:latin typeface="Arial"/>
                <a:cs typeface="Arial"/>
              </a:rPr>
              <a:t> </a:t>
            </a:r>
            <a:r>
              <a:rPr sz="1900" spc="-120" dirty="0">
                <a:latin typeface="Arial"/>
                <a:cs typeface="Arial"/>
              </a:rPr>
              <a:t>implementing</a:t>
            </a:r>
            <a:r>
              <a:rPr sz="1900" spc="-114" dirty="0">
                <a:latin typeface="Arial"/>
                <a:cs typeface="Arial"/>
              </a:rPr>
              <a:t> </a:t>
            </a:r>
            <a:r>
              <a:rPr sz="1900" spc="-120" dirty="0">
                <a:latin typeface="Arial"/>
                <a:cs typeface="Arial"/>
              </a:rPr>
              <a:t>an</a:t>
            </a:r>
            <a:r>
              <a:rPr sz="1900" spc="-114" dirty="0">
                <a:latin typeface="Arial"/>
                <a:cs typeface="Arial"/>
              </a:rPr>
              <a:t> </a:t>
            </a:r>
            <a:r>
              <a:rPr sz="1900" spc="-175" dirty="0">
                <a:latin typeface="Arial"/>
                <a:cs typeface="Arial"/>
              </a:rPr>
              <a:t>OF</a:t>
            </a:r>
            <a:r>
              <a:rPr sz="1900" spc="-170" dirty="0">
                <a:latin typeface="Arial"/>
                <a:cs typeface="Arial"/>
              </a:rPr>
              <a:t> </a:t>
            </a:r>
            <a:r>
              <a:rPr sz="1900" spc="-90" dirty="0">
                <a:latin typeface="Arial"/>
                <a:cs typeface="Arial"/>
              </a:rPr>
              <a:t>with</a:t>
            </a:r>
            <a:r>
              <a:rPr sz="1900" spc="-85" dirty="0">
                <a:latin typeface="Arial"/>
                <a:cs typeface="Arial"/>
              </a:rPr>
              <a:t> </a:t>
            </a:r>
            <a:r>
              <a:rPr sz="1900" spc="-170" dirty="0">
                <a:latin typeface="Arial"/>
                <a:cs typeface="Arial"/>
              </a:rPr>
              <a:t>Minimum</a:t>
            </a:r>
            <a:r>
              <a:rPr sz="1900" spc="-165" dirty="0">
                <a:latin typeface="Arial"/>
                <a:cs typeface="Arial"/>
              </a:rPr>
              <a:t> </a:t>
            </a:r>
            <a:r>
              <a:rPr sz="1900" spc="-114" dirty="0">
                <a:latin typeface="Arial"/>
                <a:cs typeface="Arial"/>
              </a:rPr>
              <a:t>Expected</a:t>
            </a:r>
            <a:r>
              <a:rPr sz="1900" spc="-110" dirty="0">
                <a:latin typeface="Arial"/>
                <a:cs typeface="Arial"/>
              </a:rPr>
              <a:t> </a:t>
            </a:r>
            <a:r>
              <a:rPr sz="1900" spc="-135" dirty="0">
                <a:latin typeface="Arial"/>
                <a:cs typeface="Arial"/>
              </a:rPr>
              <a:t>Number</a:t>
            </a:r>
            <a:r>
              <a:rPr sz="1900" spc="-130" dirty="0">
                <a:latin typeface="Arial"/>
                <a:cs typeface="Arial"/>
              </a:rPr>
              <a:t> </a:t>
            </a:r>
            <a:r>
              <a:rPr sz="1900" spc="5" dirty="0">
                <a:latin typeface="Arial"/>
                <a:cs typeface="Arial"/>
              </a:rPr>
              <a:t>of </a:t>
            </a:r>
            <a:r>
              <a:rPr sz="1900" spc="-520" dirty="0">
                <a:latin typeface="Arial"/>
                <a:cs typeface="Arial"/>
              </a:rPr>
              <a:t> </a:t>
            </a:r>
            <a:r>
              <a:rPr sz="1900" spc="-204" dirty="0">
                <a:latin typeface="Arial"/>
                <a:cs typeface="Arial"/>
              </a:rPr>
              <a:t>Transmissions</a:t>
            </a:r>
            <a:r>
              <a:rPr sz="1900" spc="45" dirty="0">
                <a:latin typeface="Arial"/>
                <a:cs typeface="Arial"/>
              </a:rPr>
              <a:t> </a:t>
            </a:r>
            <a:r>
              <a:rPr sz="1900" spc="-225" dirty="0">
                <a:latin typeface="Arial"/>
                <a:cs typeface="Arial"/>
              </a:rPr>
              <a:t>(METX)</a:t>
            </a:r>
            <a:r>
              <a:rPr sz="1900" spc="10" dirty="0">
                <a:latin typeface="Arial"/>
                <a:cs typeface="Arial"/>
              </a:rPr>
              <a:t> </a:t>
            </a:r>
            <a:r>
              <a:rPr sz="1900" spc="-80" dirty="0">
                <a:latin typeface="Arial"/>
                <a:cs typeface="Arial"/>
              </a:rPr>
              <a:t>advertise</a:t>
            </a:r>
            <a:r>
              <a:rPr sz="1900" spc="20" dirty="0">
                <a:latin typeface="Arial"/>
                <a:cs typeface="Arial"/>
              </a:rPr>
              <a:t> </a:t>
            </a:r>
            <a:r>
              <a:rPr sz="1900" spc="-120" dirty="0">
                <a:latin typeface="Arial"/>
                <a:cs typeface="Arial"/>
              </a:rPr>
              <a:t>the</a:t>
            </a:r>
            <a:r>
              <a:rPr sz="1900" spc="15" dirty="0">
                <a:latin typeface="Arial"/>
                <a:cs typeface="Arial"/>
              </a:rPr>
              <a:t> </a:t>
            </a:r>
            <a:r>
              <a:rPr sz="1900" spc="-280" dirty="0">
                <a:latin typeface="Arial"/>
                <a:cs typeface="Arial"/>
              </a:rPr>
              <a:t>METX</a:t>
            </a:r>
            <a:r>
              <a:rPr sz="1900" spc="-235" dirty="0">
                <a:latin typeface="Arial"/>
                <a:cs typeface="Arial"/>
              </a:rPr>
              <a:t> </a:t>
            </a:r>
            <a:r>
              <a:rPr sz="1900" spc="-140" dirty="0">
                <a:latin typeface="Arial"/>
                <a:cs typeface="Arial"/>
              </a:rPr>
              <a:t>among</a:t>
            </a:r>
            <a:r>
              <a:rPr sz="1900" spc="25" dirty="0">
                <a:latin typeface="Arial"/>
                <a:cs typeface="Arial"/>
              </a:rPr>
              <a:t> </a:t>
            </a:r>
            <a:r>
              <a:rPr sz="1900" spc="-75" dirty="0">
                <a:latin typeface="Arial"/>
                <a:cs typeface="Arial"/>
              </a:rPr>
              <a:t>their</a:t>
            </a:r>
            <a:r>
              <a:rPr sz="1900" spc="10" dirty="0">
                <a:latin typeface="Arial"/>
                <a:cs typeface="Arial"/>
              </a:rPr>
              <a:t> </a:t>
            </a:r>
            <a:r>
              <a:rPr sz="1900" spc="-100" dirty="0">
                <a:latin typeface="Arial"/>
                <a:cs typeface="Arial"/>
              </a:rPr>
              <a:t>parents</a:t>
            </a:r>
            <a:r>
              <a:rPr sz="1900" spc="30" dirty="0">
                <a:latin typeface="Arial"/>
                <a:cs typeface="Arial"/>
              </a:rPr>
              <a:t> </a:t>
            </a:r>
            <a:r>
              <a:rPr sz="1900" spc="-120" dirty="0">
                <a:latin typeface="Arial"/>
                <a:cs typeface="Arial"/>
              </a:rPr>
              <a:t>in</a:t>
            </a:r>
            <a:r>
              <a:rPr sz="1900" spc="5" dirty="0">
                <a:latin typeface="Arial"/>
                <a:cs typeface="Arial"/>
              </a:rPr>
              <a:t> </a:t>
            </a:r>
            <a:r>
              <a:rPr sz="1900" spc="-120" dirty="0">
                <a:latin typeface="Arial"/>
                <a:cs typeface="Arial"/>
              </a:rPr>
              <a:t>DIO</a:t>
            </a:r>
            <a:r>
              <a:rPr sz="1900" spc="5" dirty="0">
                <a:latin typeface="Arial"/>
                <a:cs typeface="Arial"/>
              </a:rPr>
              <a:t> </a:t>
            </a:r>
            <a:r>
              <a:rPr sz="1900" spc="-190" dirty="0">
                <a:latin typeface="Arial"/>
                <a:cs typeface="Arial"/>
              </a:rPr>
              <a:t>messages.</a:t>
            </a:r>
            <a:endParaRPr sz="1900">
              <a:latin typeface="Arial"/>
              <a:cs typeface="Arial"/>
            </a:endParaRPr>
          </a:p>
          <a:p>
            <a:pPr marL="469900" marR="6985" lvl="1" indent="-183515">
              <a:lnSpc>
                <a:spcPts val="2050"/>
              </a:lnSpc>
              <a:spcBef>
                <a:spcPts val="459"/>
              </a:spcBef>
              <a:buClr>
                <a:srgbClr val="93B6D2"/>
              </a:buClr>
              <a:buSzPct val="84210"/>
              <a:buChar char="•"/>
              <a:tabLst>
                <a:tab pos="470534" algn="l"/>
              </a:tabLst>
            </a:pPr>
            <a:r>
              <a:rPr sz="1900" spc="-105" dirty="0">
                <a:latin typeface="Arial"/>
                <a:cs typeface="Arial"/>
              </a:rPr>
              <a:t>Whenever</a:t>
            </a:r>
            <a:r>
              <a:rPr sz="1900" spc="305" dirty="0">
                <a:latin typeface="Arial"/>
                <a:cs typeface="Arial"/>
              </a:rPr>
              <a:t> </a:t>
            </a:r>
            <a:r>
              <a:rPr sz="1900" spc="-15" dirty="0">
                <a:latin typeface="Arial"/>
                <a:cs typeface="Arial"/>
              </a:rPr>
              <a:t>a</a:t>
            </a:r>
            <a:r>
              <a:rPr sz="1900" spc="315" dirty="0">
                <a:latin typeface="Arial"/>
                <a:cs typeface="Arial"/>
              </a:rPr>
              <a:t> </a:t>
            </a:r>
            <a:r>
              <a:rPr sz="1900" spc="-114" dirty="0">
                <a:latin typeface="Arial"/>
                <a:cs typeface="Arial"/>
              </a:rPr>
              <a:t>node</a:t>
            </a:r>
            <a:r>
              <a:rPr sz="1900" spc="-100" dirty="0">
                <a:latin typeface="Arial"/>
                <a:cs typeface="Arial"/>
              </a:rPr>
              <a:t> </a:t>
            </a:r>
            <a:r>
              <a:rPr sz="1900" spc="-135" dirty="0">
                <a:latin typeface="Arial"/>
                <a:cs typeface="Arial"/>
              </a:rPr>
              <a:t>establishes</a:t>
            </a:r>
            <a:r>
              <a:rPr sz="1900" spc="-75" dirty="0">
                <a:latin typeface="Arial"/>
                <a:cs typeface="Arial"/>
              </a:rPr>
              <a:t> </a:t>
            </a:r>
            <a:r>
              <a:rPr sz="1900" spc="-114" dirty="0">
                <a:latin typeface="Arial"/>
                <a:cs typeface="Arial"/>
              </a:rPr>
              <a:t>its</a:t>
            </a:r>
            <a:r>
              <a:rPr sz="1900" spc="-100" dirty="0">
                <a:latin typeface="Arial"/>
                <a:cs typeface="Arial"/>
              </a:rPr>
              <a:t> rank,</a:t>
            </a:r>
            <a:r>
              <a:rPr sz="1900" spc="310" dirty="0">
                <a:latin typeface="Arial"/>
                <a:cs typeface="Arial"/>
              </a:rPr>
              <a:t> </a:t>
            </a:r>
            <a:r>
              <a:rPr sz="1900" spc="-15" dirty="0">
                <a:latin typeface="Arial"/>
                <a:cs typeface="Arial"/>
              </a:rPr>
              <a:t>it</a:t>
            </a:r>
            <a:r>
              <a:rPr sz="1900" spc="310" dirty="0">
                <a:latin typeface="Arial"/>
                <a:cs typeface="Arial"/>
              </a:rPr>
              <a:t> </a:t>
            </a:r>
            <a:r>
              <a:rPr sz="1900" spc="-120" dirty="0">
                <a:latin typeface="Arial"/>
                <a:cs typeface="Arial"/>
              </a:rPr>
              <a:t>simply</a:t>
            </a:r>
            <a:r>
              <a:rPr sz="1900" spc="-95" dirty="0">
                <a:latin typeface="Arial"/>
                <a:cs typeface="Arial"/>
              </a:rPr>
              <a:t> </a:t>
            </a:r>
            <a:r>
              <a:rPr sz="1900" spc="-190" dirty="0">
                <a:latin typeface="Arial"/>
                <a:cs typeface="Arial"/>
              </a:rPr>
              <a:t>sets</a:t>
            </a:r>
            <a:r>
              <a:rPr sz="1900" spc="-25" dirty="0">
                <a:latin typeface="Arial"/>
                <a:cs typeface="Arial"/>
              </a:rPr>
              <a:t> </a:t>
            </a:r>
            <a:r>
              <a:rPr sz="1900" spc="-120" dirty="0">
                <a:latin typeface="Arial"/>
                <a:cs typeface="Arial"/>
              </a:rPr>
              <a:t>the</a:t>
            </a:r>
            <a:r>
              <a:rPr sz="1900" spc="-100" dirty="0">
                <a:latin typeface="Arial"/>
                <a:cs typeface="Arial"/>
              </a:rPr>
              <a:t> </a:t>
            </a:r>
            <a:r>
              <a:rPr sz="1900" spc="-95" dirty="0">
                <a:latin typeface="Arial"/>
                <a:cs typeface="Arial"/>
              </a:rPr>
              <a:t>rank</a:t>
            </a:r>
            <a:r>
              <a:rPr sz="1900" spc="310" dirty="0">
                <a:latin typeface="Arial"/>
                <a:cs typeface="Arial"/>
              </a:rPr>
              <a:t> </a:t>
            </a:r>
            <a:r>
              <a:rPr sz="1900" spc="-65" dirty="0">
                <a:latin typeface="Arial"/>
                <a:cs typeface="Arial"/>
              </a:rPr>
              <a:t>to</a:t>
            </a:r>
            <a:r>
              <a:rPr sz="1900" spc="300" dirty="0">
                <a:latin typeface="Arial"/>
                <a:cs typeface="Arial"/>
              </a:rPr>
              <a:t> </a:t>
            </a:r>
            <a:r>
              <a:rPr sz="1900" spc="-120" dirty="0">
                <a:latin typeface="Arial"/>
                <a:cs typeface="Arial"/>
              </a:rPr>
              <a:t>the</a:t>
            </a:r>
            <a:r>
              <a:rPr sz="1900" spc="-100" dirty="0">
                <a:latin typeface="Arial"/>
                <a:cs typeface="Arial"/>
              </a:rPr>
              <a:t> </a:t>
            </a:r>
            <a:r>
              <a:rPr sz="1900" spc="-114" dirty="0">
                <a:latin typeface="Arial"/>
                <a:cs typeface="Arial"/>
              </a:rPr>
              <a:t>current </a:t>
            </a:r>
            <a:r>
              <a:rPr sz="1900" spc="-515" dirty="0">
                <a:latin typeface="Arial"/>
                <a:cs typeface="Arial"/>
              </a:rPr>
              <a:t> </a:t>
            </a:r>
            <a:r>
              <a:rPr sz="1900" spc="-155" dirty="0">
                <a:latin typeface="Arial"/>
                <a:cs typeface="Arial"/>
              </a:rPr>
              <a:t>mini</a:t>
            </a:r>
            <a:r>
              <a:rPr sz="1900" spc="-245" dirty="0">
                <a:latin typeface="Arial"/>
                <a:cs typeface="Arial"/>
              </a:rPr>
              <a:t>m</a:t>
            </a:r>
            <a:r>
              <a:rPr sz="1900" spc="-275" dirty="0">
                <a:latin typeface="Arial"/>
                <a:cs typeface="Arial"/>
              </a:rPr>
              <a:t>um</a:t>
            </a:r>
            <a:r>
              <a:rPr sz="1900" spc="5" dirty="0">
                <a:latin typeface="Arial"/>
                <a:cs typeface="Arial"/>
              </a:rPr>
              <a:t> </a:t>
            </a:r>
            <a:r>
              <a:rPr sz="1900" spc="-280" dirty="0">
                <a:latin typeface="Arial"/>
                <a:cs typeface="Arial"/>
              </a:rPr>
              <a:t>METX</a:t>
            </a:r>
            <a:r>
              <a:rPr sz="1900" spc="15" dirty="0">
                <a:latin typeface="Arial"/>
                <a:cs typeface="Arial"/>
              </a:rPr>
              <a:t> </a:t>
            </a:r>
            <a:r>
              <a:rPr sz="1900" spc="-135" dirty="0">
                <a:latin typeface="Arial"/>
                <a:cs typeface="Arial"/>
              </a:rPr>
              <a:t>a</a:t>
            </a:r>
            <a:r>
              <a:rPr sz="1900" spc="-210" dirty="0">
                <a:latin typeface="Arial"/>
                <a:cs typeface="Arial"/>
              </a:rPr>
              <a:t>m</a:t>
            </a:r>
            <a:r>
              <a:rPr sz="1900" spc="-120" dirty="0">
                <a:latin typeface="Arial"/>
                <a:cs typeface="Arial"/>
              </a:rPr>
              <a:t>ong</a:t>
            </a:r>
            <a:r>
              <a:rPr sz="1900" spc="20" dirty="0">
                <a:latin typeface="Arial"/>
                <a:cs typeface="Arial"/>
              </a:rPr>
              <a:t> </a:t>
            </a:r>
            <a:r>
              <a:rPr sz="1900" spc="-15" dirty="0">
                <a:latin typeface="Arial"/>
                <a:cs typeface="Arial"/>
              </a:rPr>
              <a:t>i</a:t>
            </a:r>
            <a:r>
              <a:rPr sz="1900" spc="-10" dirty="0">
                <a:latin typeface="Arial"/>
                <a:cs typeface="Arial"/>
              </a:rPr>
              <a:t>t</a:t>
            </a:r>
            <a:r>
              <a:rPr sz="1900" spc="-320" dirty="0">
                <a:latin typeface="Arial"/>
                <a:cs typeface="Arial"/>
              </a:rPr>
              <a:t>s</a:t>
            </a:r>
            <a:r>
              <a:rPr sz="1900" spc="-20" dirty="0">
                <a:latin typeface="Arial"/>
                <a:cs typeface="Arial"/>
              </a:rPr>
              <a:t> </a:t>
            </a:r>
            <a:r>
              <a:rPr sz="1900" spc="-100" dirty="0">
                <a:latin typeface="Arial"/>
                <a:cs typeface="Arial"/>
              </a:rPr>
              <a:t>parent</a:t>
            </a:r>
            <a:r>
              <a:rPr sz="1900" spc="-130" dirty="0">
                <a:latin typeface="Arial"/>
                <a:cs typeface="Arial"/>
              </a:rPr>
              <a:t>s</a:t>
            </a:r>
            <a:r>
              <a:rPr sz="1900" spc="-114" dirty="0">
                <a:latin typeface="Arial"/>
                <a:cs typeface="Arial"/>
              </a:rPr>
              <a:t>.</a:t>
            </a:r>
            <a:endParaRPr sz="1900">
              <a:latin typeface="Arial"/>
              <a:cs typeface="Arial"/>
            </a:endParaRPr>
          </a:p>
          <a:p>
            <a:pPr marL="195580" indent="-182880">
              <a:lnSpc>
                <a:spcPct val="100000"/>
              </a:lnSpc>
              <a:spcBef>
                <a:spcPts val="225"/>
              </a:spcBef>
              <a:buClr>
                <a:srgbClr val="93B6D2"/>
              </a:buClr>
              <a:buSzPct val="84090"/>
              <a:buFont typeface="Arial"/>
              <a:buChar char="•"/>
              <a:tabLst>
                <a:tab pos="195580" algn="l"/>
              </a:tabLst>
            </a:pPr>
            <a:r>
              <a:rPr sz="2200" b="1" spc="-200" dirty="0">
                <a:latin typeface="Arial"/>
                <a:cs typeface="Arial"/>
              </a:rPr>
              <a:t>Rank</a:t>
            </a:r>
            <a:endParaRPr sz="2200">
              <a:latin typeface="Arial"/>
              <a:cs typeface="Arial"/>
            </a:endParaRPr>
          </a:p>
          <a:p>
            <a:pPr marL="469900" marR="6350" lvl="1" indent="-183515">
              <a:lnSpc>
                <a:spcPts val="2050"/>
              </a:lnSpc>
              <a:spcBef>
                <a:spcPts val="500"/>
              </a:spcBef>
              <a:buClr>
                <a:srgbClr val="93B6D2"/>
              </a:buClr>
              <a:buSzPct val="84210"/>
              <a:buChar char="•"/>
              <a:tabLst>
                <a:tab pos="470534" algn="l"/>
              </a:tabLst>
            </a:pPr>
            <a:r>
              <a:rPr sz="1900" spc="-220" dirty="0">
                <a:latin typeface="Arial"/>
                <a:cs typeface="Arial"/>
              </a:rPr>
              <a:t>The</a:t>
            </a:r>
            <a:r>
              <a:rPr sz="1900" spc="-100" dirty="0">
                <a:latin typeface="Arial"/>
                <a:cs typeface="Arial"/>
              </a:rPr>
              <a:t> </a:t>
            </a:r>
            <a:r>
              <a:rPr sz="1900" spc="-90" dirty="0">
                <a:latin typeface="Arial"/>
                <a:cs typeface="Arial"/>
              </a:rPr>
              <a:t>rank</a:t>
            </a:r>
            <a:r>
              <a:rPr sz="1900" spc="204" dirty="0">
                <a:latin typeface="Arial"/>
                <a:cs typeface="Arial"/>
              </a:rPr>
              <a:t> </a:t>
            </a:r>
            <a:r>
              <a:rPr sz="1900" spc="-165" dirty="0">
                <a:latin typeface="Arial"/>
                <a:cs typeface="Arial"/>
              </a:rPr>
              <a:t>is</a:t>
            </a:r>
            <a:r>
              <a:rPr sz="1900" spc="-150" dirty="0">
                <a:latin typeface="Arial"/>
                <a:cs typeface="Arial"/>
              </a:rPr>
              <a:t> </a:t>
            </a:r>
            <a:r>
              <a:rPr sz="1900" spc="-15" dirty="0">
                <a:latin typeface="Arial"/>
                <a:cs typeface="Arial"/>
              </a:rPr>
              <a:t>a</a:t>
            </a:r>
            <a:r>
              <a:rPr sz="1900" spc="204" dirty="0">
                <a:latin typeface="Arial"/>
                <a:cs typeface="Arial"/>
              </a:rPr>
              <a:t> </a:t>
            </a:r>
            <a:r>
              <a:rPr sz="1900" spc="-120" dirty="0">
                <a:latin typeface="Arial"/>
                <a:cs typeface="Arial"/>
              </a:rPr>
              <a:t>rough</a:t>
            </a:r>
            <a:r>
              <a:rPr sz="1900" spc="215" dirty="0">
                <a:latin typeface="Arial"/>
                <a:cs typeface="Arial"/>
              </a:rPr>
              <a:t> </a:t>
            </a:r>
            <a:r>
              <a:rPr sz="1900" spc="-75" dirty="0">
                <a:latin typeface="Arial"/>
                <a:cs typeface="Arial"/>
              </a:rPr>
              <a:t>approximation</a:t>
            </a:r>
            <a:r>
              <a:rPr sz="1900" spc="210" dirty="0">
                <a:latin typeface="Arial"/>
                <a:cs typeface="Arial"/>
              </a:rPr>
              <a:t> </a:t>
            </a:r>
            <a:r>
              <a:rPr sz="1900" spc="-5" dirty="0">
                <a:latin typeface="Arial"/>
                <a:cs typeface="Arial"/>
              </a:rPr>
              <a:t>of</a:t>
            </a:r>
            <a:r>
              <a:rPr sz="1900" spc="280" dirty="0">
                <a:latin typeface="Arial"/>
                <a:cs typeface="Arial"/>
              </a:rPr>
              <a:t> </a:t>
            </a:r>
            <a:r>
              <a:rPr sz="1900" spc="-170" dirty="0">
                <a:latin typeface="Arial"/>
                <a:cs typeface="Arial"/>
              </a:rPr>
              <a:t>how</a:t>
            </a:r>
            <a:r>
              <a:rPr sz="1900" spc="-140" dirty="0">
                <a:latin typeface="Arial"/>
                <a:cs typeface="Arial"/>
              </a:rPr>
              <a:t> </a:t>
            </a:r>
            <a:r>
              <a:rPr sz="1900" spc="-85" dirty="0">
                <a:latin typeface="Arial"/>
                <a:cs typeface="Arial"/>
              </a:rPr>
              <a:t>“close”</a:t>
            </a:r>
            <a:r>
              <a:rPr sz="1900" spc="210" dirty="0">
                <a:latin typeface="Arial"/>
                <a:cs typeface="Arial"/>
              </a:rPr>
              <a:t> </a:t>
            </a:r>
            <a:r>
              <a:rPr sz="1900" spc="-15" dirty="0">
                <a:latin typeface="Arial"/>
                <a:cs typeface="Arial"/>
              </a:rPr>
              <a:t>a</a:t>
            </a:r>
            <a:r>
              <a:rPr sz="1900" spc="204" dirty="0">
                <a:latin typeface="Arial"/>
                <a:cs typeface="Arial"/>
              </a:rPr>
              <a:t> </a:t>
            </a:r>
            <a:r>
              <a:rPr sz="1900" spc="-114" dirty="0">
                <a:latin typeface="Arial"/>
                <a:cs typeface="Arial"/>
              </a:rPr>
              <a:t>node</a:t>
            </a:r>
            <a:r>
              <a:rPr sz="1900" spc="200" dirty="0">
                <a:latin typeface="Arial"/>
                <a:cs typeface="Arial"/>
              </a:rPr>
              <a:t> </a:t>
            </a:r>
            <a:r>
              <a:rPr sz="1900" spc="-165" dirty="0">
                <a:latin typeface="Arial"/>
                <a:cs typeface="Arial"/>
              </a:rPr>
              <a:t>is</a:t>
            </a:r>
            <a:r>
              <a:rPr sz="1900" spc="-150" dirty="0">
                <a:latin typeface="Arial"/>
                <a:cs typeface="Arial"/>
              </a:rPr>
              <a:t> </a:t>
            </a:r>
            <a:r>
              <a:rPr sz="1900" spc="-65" dirty="0">
                <a:latin typeface="Arial"/>
                <a:cs typeface="Arial"/>
              </a:rPr>
              <a:t>to</a:t>
            </a:r>
            <a:r>
              <a:rPr sz="1900" spc="204" dirty="0">
                <a:latin typeface="Arial"/>
                <a:cs typeface="Arial"/>
              </a:rPr>
              <a:t> </a:t>
            </a:r>
            <a:r>
              <a:rPr sz="1900" spc="-120" dirty="0">
                <a:latin typeface="Arial"/>
                <a:cs typeface="Arial"/>
              </a:rPr>
              <a:t>the</a:t>
            </a:r>
            <a:r>
              <a:rPr sz="1900" spc="204" dirty="0">
                <a:latin typeface="Arial"/>
                <a:cs typeface="Arial"/>
              </a:rPr>
              <a:t> </a:t>
            </a:r>
            <a:r>
              <a:rPr sz="1900" spc="-70" dirty="0">
                <a:latin typeface="Arial"/>
                <a:cs typeface="Arial"/>
              </a:rPr>
              <a:t>root</a:t>
            </a:r>
            <a:r>
              <a:rPr sz="1900" spc="215" dirty="0">
                <a:latin typeface="Arial"/>
                <a:cs typeface="Arial"/>
              </a:rPr>
              <a:t> </a:t>
            </a:r>
            <a:r>
              <a:rPr sz="1900" spc="-80" dirty="0">
                <a:latin typeface="Arial"/>
                <a:cs typeface="Arial"/>
              </a:rPr>
              <a:t>and </a:t>
            </a:r>
            <a:r>
              <a:rPr sz="1900" spc="-515" dirty="0">
                <a:latin typeface="Arial"/>
                <a:cs typeface="Arial"/>
              </a:rPr>
              <a:t> </a:t>
            </a:r>
            <a:r>
              <a:rPr sz="1900" spc="-135" dirty="0">
                <a:latin typeface="Arial"/>
                <a:cs typeface="Arial"/>
              </a:rPr>
              <a:t>helps</a:t>
            </a:r>
            <a:r>
              <a:rPr sz="1900" spc="15" dirty="0">
                <a:latin typeface="Arial"/>
                <a:cs typeface="Arial"/>
              </a:rPr>
              <a:t> </a:t>
            </a:r>
            <a:r>
              <a:rPr sz="1900" spc="-65" dirty="0">
                <a:latin typeface="Arial"/>
                <a:cs typeface="Arial"/>
              </a:rPr>
              <a:t>avoid</a:t>
            </a:r>
            <a:r>
              <a:rPr sz="1900" spc="10" dirty="0">
                <a:latin typeface="Arial"/>
                <a:cs typeface="Arial"/>
              </a:rPr>
              <a:t> </a:t>
            </a:r>
            <a:r>
              <a:rPr sz="1900" spc="-90" dirty="0">
                <a:latin typeface="Arial"/>
                <a:cs typeface="Arial"/>
              </a:rPr>
              <a:t>routing</a:t>
            </a:r>
            <a:r>
              <a:rPr sz="1900" spc="10" dirty="0">
                <a:latin typeface="Arial"/>
                <a:cs typeface="Arial"/>
              </a:rPr>
              <a:t> </a:t>
            </a:r>
            <a:r>
              <a:rPr sz="1900" spc="-114" dirty="0">
                <a:latin typeface="Arial"/>
                <a:cs typeface="Arial"/>
              </a:rPr>
              <a:t>loops</a:t>
            </a:r>
            <a:r>
              <a:rPr sz="1900" spc="5" dirty="0">
                <a:latin typeface="Arial"/>
                <a:cs typeface="Arial"/>
              </a:rPr>
              <a:t> </a:t>
            </a:r>
            <a:r>
              <a:rPr sz="1900" spc="-90" dirty="0">
                <a:latin typeface="Arial"/>
                <a:cs typeface="Arial"/>
              </a:rPr>
              <a:t>and</a:t>
            </a:r>
            <a:r>
              <a:rPr sz="1900" spc="5" dirty="0">
                <a:latin typeface="Arial"/>
                <a:cs typeface="Arial"/>
              </a:rPr>
              <a:t> </a:t>
            </a:r>
            <a:r>
              <a:rPr sz="1900" spc="-120" dirty="0">
                <a:latin typeface="Arial"/>
                <a:cs typeface="Arial"/>
              </a:rPr>
              <a:t>the</a:t>
            </a:r>
            <a:r>
              <a:rPr sz="1900" spc="10" dirty="0">
                <a:latin typeface="Arial"/>
                <a:cs typeface="Arial"/>
              </a:rPr>
              <a:t> </a:t>
            </a:r>
            <a:r>
              <a:rPr sz="1900" spc="-80" dirty="0">
                <a:latin typeface="Arial"/>
                <a:cs typeface="Arial"/>
              </a:rPr>
              <a:t>count-to-infinity</a:t>
            </a:r>
            <a:r>
              <a:rPr sz="1900" spc="5" dirty="0">
                <a:latin typeface="Arial"/>
                <a:cs typeface="Arial"/>
              </a:rPr>
              <a:t> </a:t>
            </a:r>
            <a:r>
              <a:rPr sz="1900" spc="-90" dirty="0">
                <a:latin typeface="Arial"/>
                <a:cs typeface="Arial"/>
              </a:rPr>
              <a:t>problem.</a:t>
            </a:r>
            <a:endParaRPr sz="1900">
              <a:latin typeface="Arial"/>
              <a:cs typeface="Arial"/>
            </a:endParaRPr>
          </a:p>
          <a:p>
            <a:pPr marL="469900" marR="7620" lvl="1" indent="-183515">
              <a:lnSpc>
                <a:spcPts val="2050"/>
              </a:lnSpc>
              <a:spcBef>
                <a:spcPts val="459"/>
              </a:spcBef>
              <a:buClr>
                <a:srgbClr val="93B6D2"/>
              </a:buClr>
              <a:buSzPct val="84210"/>
              <a:buChar char="•"/>
              <a:tabLst>
                <a:tab pos="470534" algn="l"/>
              </a:tabLst>
            </a:pPr>
            <a:r>
              <a:rPr sz="1900" spc="-135" dirty="0">
                <a:latin typeface="Arial"/>
                <a:cs typeface="Arial"/>
              </a:rPr>
              <a:t>Nodes</a:t>
            </a:r>
            <a:r>
              <a:rPr sz="1900" dirty="0">
                <a:latin typeface="Arial"/>
                <a:cs typeface="Arial"/>
              </a:rPr>
              <a:t> </a:t>
            </a:r>
            <a:r>
              <a:rPr sz="1900" spc="-155" dirty="0">
                <a:latin typeface="Arial"/>
                <a:cs typeface="Arial"/>
              </a:rPr>
              <a:t>can</a:t>
            </a:r>
            <a:r>
              <a:rPr sz="1900" spc="10" dirty="0">
                <a:latin typeface="Arial"/>
                <a:cs typeface="Arial"/>
              </a:rPr>
              <a:t> </a:t>
            </a:r>
            <a:r>
              <a:rPr sz="1900" spc="-85" dirty="0">
                <a:latin typeface="Arial"/>
                <a:cs typeface="Arial"/>
              </a:rPr>
              <a:t>only</a:t>
            </a:r>
            <a:r>
              <a:rPr sz="1900" spc="-50" dirty="0">
                <a:latin typeface="Arial"/>
                <a:cs typeface="Arial"/>
              </a:rPr>
              <a:t> </a:t>
            </a:r>
            <a:r>
              <a:rPr sz="1900" spc="-130" dirty="0">
                <a:latin typeface="Arial"/>
                <a:cs typeface="Arial"/>
              </a:rPr>
              <a:t>increase</a:t>
            </a:r>
            <a:r>
              <a:rPr sz="1900" spc="-5" dirty="0">
                <a:latin typeface="Arial"/>
                <a:cs typeface="Arial"/>
              </a:rPr>
              <a:t> </a:t>
            </a:r>
            <a:r>
              <a:rPr sz="1900" spc="-75" dirty="0">
                <a:latin typeface="Arial"/>
                <a:cs typeface="Arial"/>
              </a:rPr>
              <a:t>their</a:t>
            </a:r>
            <a:r>
              <a:rPr sz="1900" spc="-60" dirty="0">
                <a:latin typeface="Arial"/>
                <a:cs typeface="Arial"/>
              </a:rPr>
              <a:t> </a:t>
            </a:r>
            <a:r>
              <a:rPr sz="1900" spc="-95" dirty="0">
                <a:latin typeface="Arial"/>
                <a:cs typeface="Arial"/>
              </a:rPr>
              <a:t>rank</a:t>
            </a:r>
            <a:r>
              <a:rPr sz="1900" spc="-50" dirty="0">
                <a:latin typeface="Arial"/>
                <a:cs typeface="Arial"/>
              </a:rPr>
              <a:t> </a:t>
            </a:r>
            <a:r>
              <a:rPr sz="1900" spc="-165" dirty="0">
                <a:latin typeface="Arial"/>
                <a:cs typeface="Arial"/>
              </a:rPr>
              <a:t>when</a:t>
            </a:r>
            <a:r>
              <a:rPr sz="1900" spc="25" dirty="0">
                <a:latin typeface="Arial"/>
                <a:cs typeface="Arial"/>
              </a:rPr>
              <a:t> </a:t>
            </a:r>
            <a:r>
              <a:rPr sz="1900" spc="-90" dirty="0">
                <a:latin typeface="Arial"/>
                <a:cs typeface="Arial"/>
              </a:rPr>
              <a:t>receiving</a:t>
            </a:r>
            <a:r>
              <a:rPr sz="1900" spc="-55" dirty="0">
                <a:latin typeface="Arial"/>
                <a:cs typeface="Arial"/>
              </a:rPr>
              <a:t> </a:t>
            </a:r>
            <a:r>
              <a:rPr sz="1900" spc="-15" dirty="0">
                <a:latin typeface="Arial"/>
                <a:cs typeface="Arial"/>
              </a:rPr>
              <a:t>a</a:t>
            </a:r>
            <a:r>
              <a:rPr sz="1900" spc="380" dirty="0">
                <a:latin typeface="Arial"/>
                <a:cs typeface="Arial"/>
              </a:rPr>
              <a:t> </a:t>
            </a:r>
            <a:r>
              <a:rPr sz="1900" spc="-120" dirty="0">
                <a:latin typeface="Arial"/>
                <a:cs typeface="Arial"/>
              </a:rPr>
              <a:t>DIO</a:t>
            </a:r>
            <a:r>
              <a:rPr sz="1900" spc="-20" dirty="0">
                <a:latin typeface="Arial"/>
                <a:cs typeface="Arial"/>
              </a:rPr>
              <a:t> </a:t>
            </a:r>
            <a:r>
              <a:rPr sz="1900" spc="-175" dirty="0">
                <a:latin typeface="Arial"/>
                <a:cs typeface="Arial"/>
              </a:rPr>
              <a:t>message</a:t>
            </a:r>
            <a:r>
              <a:rPr sz="1900" spc="25" dirty="0">
                <a:latin typeface="Arial"/>
                <a:cs typeface="Arial"/>
              </a:rPr>
              <a:t> </a:t>
            </a:r>
            <a:r>
              <a:rPr sz="1900" spc="-90" dirty="0">
                <a:latin typeface="Arial"/>
                <a:cs typeface="Arial"/>
              </a:rPr>
              <a:t>with</a:t>
            </a:r>
            <a:r>
              <a:rPr sz="1900" spc="385" dirty="0">
                <a:latin typeface="Arial"/>
                <a:cs typeface="Arial"/>
              </a:rPr>
              <a:t> </a:t>
            </a:r>
            <a:r>
              <a:rPr sz="1900" spc="-15" dirty="0">
                <a:latin typeface="Arial"/>
                <a:cs typeface="Arial"/>
              </a:rPr>
              <a:t>a </a:t>
            </a:r>
            <a:r>
              <a:rPr sz="1900" spc="-515" dirty="0">
                <a:latin typeface="Arial"/>
                <a:cs typeface="Arial"/>
              </a:rPr>
              <a:t> </a:t>
            </a:r>
            <a:r>
              <a:rPr sz="1900" spc="-35" dirty="0">
                <a:latin typeface="Arial"/>
                <a:cs typeface="Arial"/>
              </a:rPr>
              <a:t>larger</a:t>
            </a:r>
            <a:r>
              <a:rPr sz="1900" dirty="0">
                <a:latin typeface="Arial"/>
                <a:cs typeface="Arial"/>
              </a:rPr>
              <a:t> </a:t>
            </a:r>
            <a:r>
              <a:rPr sz="1900" spc="-135" dirty="0">
                <a:latin typeface="Arial"/>
                <a:cs typeface="Arial"/>
              </a:rPr>
              <a:t>version</a:t>
            </a:r>
            <a:r>
              <a:rPr sz="1900" spc="15" dirty="0">
                <a:latin typeface="Arial"/>
                <a:cs typeface="Arial"/>
              </a:rPr>
              <a:t> </a:t>
            </a:r>
            <a:r>
              <a:rPr sz="1900" spc="-165" dirty="0">
                <a:latin typeface="Arial"/>
                <a:cs typeface="Arial"/>
              </a:rPr>
              <a:t>number.</a:t>
            </a:r>
            <a:endParaRPr sz="1900">
              <a:latin typeface="Arial"/>
              <a:cs typeface="Arial"/>
            </a:endParaRPr>
          </a:p>
          <a:p>
            <a:pPr marL="469900" marR="8255" lvl="1" indent="-183515">
              <a:lnSpc>
                <a:spcPts val="2050"/>
              </a:lnSpc>
              <a:spcBef>
                <a:spcPts val="459"/>
              </a:spcBef>
              <a:buClr>
                <a:srgbClr val="93B6D2"/>
              </a:buClr>
              <a:buSzPct val="84210"/>
              <a:buChar char="•"/>
              <a:tabLst>
                <a:tab pos="470534" algn="l"/>
                <a:tab pos="1471295" algn="l"/>
                <a:tab pos="2161540" algn="l"/>
                <a:tab pos="2698115" algn="l"/>
                <a:tab pos="3708400" algn="l"/>
                <a:tab pos="4262120" algn="l"/>
                <a:tab pos="4812030" algn="l"/>
                <a:tab pos="5857875" algn="l"/>
                <a:tab pos="6388100" algn="l"/>
                <a:tab pos="6976745" algn="l"/>
              </a:tabLst>
            </a:pPr>
            <a:r>
              <a:rPr sz="1900" spc="-190" dirty="0">
                <a:latin typeface="Arial"/>
                <a:cs typeface="Arial"/>
              </a:rPr>
              <a:t>H</a:t>
            </a:r>
            <a:r>
              <a:rPr sz="1900" spc="-215" dirty="0">
                <a:latin typeface="Arial"/>
                <a:cs typeface="Arial"/>
              </a:rPr>
              <a:t>o</a:t>
            </a:r>
            <a:r>
              <a:rPr sz="1900" spc="-150" dirty="0">
                <a:latin typeface="Arial"/>
                <a:cs typeface="Arial"/>
              </a:rPr>
              <a:t>w</a:t>
            </a:r>
            <a:r>
              <a:rPr sz="1900" spc="-105" dirty="0">
                <a:latin typeface="Arial"/>
                <a:cs typeface="Arial"/>
              </a:rPr>
              <a:t>e</a:t>
            </a:r>
            <a:r>
              <a:rPr sz="1900" spc="-160" dirty="0">
                <a:latin typeface="Arial"/>
                <a:cs typeface="Arial"/>
              </a:rPr>
              <a:t>v</a:t>
            </a:r>
            <a:r>
              <a:rPr sz="1900" spc="-110" dirty="0">
                <a:latin typeface="Arial"/>
                <a:cs typeface="Arial"/>
              </a:rPr>
              <a:t>e</a:t>
            </a:r>
            <a:r>
              <a:rPr sz="1900" spc="-135" dirty="0">
                <a:latin typeface="Arial"/>
                <a:cs typeface="Arial"/>
              </a:rPr>
              <a:t>r</a:t>
            </a:r>
            <a:r>
              <a:rPr sz="1900" spc="-114" dirty="0">
                <a:latin typeface="Arial"/>
                <a:cs typeface="Arial"/>
              </a:rPr>
              <a:t>,</a:t>
            </a:r>
            <a:r>
              <a:rPr sz="1900" dirty="0">
                <a:latin typeface="Arial"/>
                <a:cs typeface="Arial"/>
              </a:rPr>
              <a:t>	</a:t>
            </a:r>
            <a:r>
              <a:rPr sz="1900" spc="-170" dirty="0">
                <a:latin typeface="Arial"/>
                <a:cs typeface="Arial"/>
              </a:rPr>
              <a:t>n</a:t>
            </a:r>
            <a:r>
              <a:rPr sz="1900" spc="-165" dirty="0">
                <a:latin typeface="Arial"/>
                <a:cs typeface="Arial"/>
              </a:rPr>
              <a:t>o</a:t>
            </a:r>
            <a:r>
              <a:rPr sz="1900" spc="-60" dirty="0">
                <a:latin typeface="Arial"/>
                <a:cs typeface="Arial"/>
              </a:rPr>
              <a:t>d</a:t>
            </a:r>
            <a:r>
              <a:rPr sz="1900" spc="-55" dirty="0">
                <a:latin typeface="Arial"/>
                <a:cs typeface="Arial"/>
              </a:rPr>
              <a:t>e</a:t>
            </a:r>
            <a:r>
              <a:rPr sz="1900" spc="-320" dirty="0">
                <a:latin typeface="Arial"/>
                <a:cs typeface="Arial"/>
              </a:rPr>
              <a:t>s</a:t>
            </a:r>
            <a:r>
              <a:rPr sz="1900" dirty="0">
                <a:latin typeface="Arial"/>
                <a:cs typeface="Arial"/>
              </a:rPr>
              <a:t>	</a:t>
            </a:r>
            <a:r>
              <a:rPr sz="1900" spc="-200" dirty="0">
                <a:latin typeface="Arial"/>
                <a:cs typeface="Arial"/>
              </a:rPr>
              <a:t>m</a:t>
            </a:r>
            <a:r>
              <a:rPr sz="1900" spc="-180" dirty="0">
                <a:latin typeface="Arial"/>
                <a:cs typeface="Arial"/>
              </a:rPr>
              <a:t>a</a:t>
            </a:r>
            <a:r>
              <a:rPr sz="1900" spc="-5" dirty="0">
                <a:latin typeface="Arial"/>
                <a:cs typeface="Arial"/>
              </a:rPr>
              <a:t>y</a:t>
            </a:r>
            <a:r>
              <a:rPr sz="1900" dirty="0">
                <a:latin typeface="Arial"/>
                <a:cs typeface="Arial"/>
              </a:rPr>
              <a:t>	</a:t>
            </a:r>
            <a:r>
              <a:rPr sz="1900" spc="-114" dirty="0">
                <a:latin typeface="Arial"/>
                <a:cs typeface="Arial"/>
              </a:rPr>
              <a:t>decrea</a:t>
            </a:r>
            <a:r>
              <a:rPr sz="1900" spc="-95" dirty="0">
                <a:latin typeface="Arial"/>
                <a:cs typeface="Arial"/>
              </a:rPr>
              <a:t>s</a:t>
            </a:r>
            <a:r>
              <a:rPr sz="1900" spc="-110" dirty="0">
                <a:latin typeface="Arial"/>
                <a:cs typeface="Arial"/>
              </a:rPr>
              <a:t>e</a:t>
            </a:r>
            <a:r>
              <a:rPr sz="1900" dirty="0">
                <a:latin typeface="Arial"/>
                <a:cs typeface="Arial"/>
              </a:rPr>
              <a:t>	</a:t>
            </a:r>
            <a:r>
              <a:rPr sz="1900" spc="-75" dirty="0">
                <a:latin typeface="Arial"/>
                <a:cs typeface="Arial"/>
              </a:rPr>
              <a:t>their</a:t>
            </a:r>
            <a:r>
              <a:rPr sz="1900" dirty="0">
                <a:latin typeface="Arial"/>
                <a:cs typeface="Arial"/>
              </a:rPr>
              <a:t>	</a:t>
            </a:r>
            <a:r>
              <a:rPr sz="1900" spc="-25" dirty="0">
                <a:latin typeface="Arial"/>
                <a:cs typeface="Arial"/>
              </a:rPr>
              <a:t>r</a:t>
            </a:r>
            <a:r>
              <a:rPr sz="1900" spc="-10" dirty="0">
                <a:latin typeface="Arial"/>
                <a:cs typeface="Arial"/>
              </a:rPr>
              <a:t>a</a:t>
            </a:r>
            <a:r>
              <a:rPr sz="1900" spc="-175" dirty="0">
                <a:latin typeface="Arial"/>
                <a:cs typeface="Arial"/>
              </a:rPr>
              <a:t>nk</a:t>
            </a:r>
            <a:r>
              <a:rPr sz="1900" dirty="0">
                <a:latin typeface="Arial"/>
                <a:cs typeface="Arial"/>
              </a:rPr>
              <a:t>	</a:t>
            </a:r>
            <a:r>
              <a:rPr sz="1900" spc="-105" dirty="0">
                <a:latin typeface="Arial"/>
                <a:cs typeface="Arial"/>
              </a:rPr>
              <a:t>w</a:t>
            </a:r>
            <a:r>
              <a:rPr sz="1900" spc="-170" dirty="0">
                <a:latin typeface="Arial"/>
                <a:cs typeface="Arial"/>
              </a:rPr>
              <a:t>h</a:t>
            </a:r>
            <a:r>
              <a:rPr sz="1900" spc="-165" dirty="0">
                <a:latin typeface="Arial"/>
                <a:cs typeface="Arial"/>
              </a:rPr>
              <a:t>e</a:t>
            </a:r>
            <a:r>
              <a:rPr sz="1900" spc="-170" dirty="0">
                <a:latin typeface="Arial"/>
                <a:cs typeface="Arial"/>
              </a:rPr>
              <a:t>n</a:t>
            </a:r>
            <a:r>
              <a:rPr sz="1900" spc="-165" dirty="0">
                <a:latin typeface="Arial"/>
                <a:cs typeface="Arial"/>
              </a:rPr>
              <a:t>e</a:t>
            </a:r>
            <a:r>
              <a:rPr sz="1900" spc="-160" dirty="0">
                <a:latin typeface="Arial"/>
                <a:cs typeface="Arial"/>
              </a:rPr>
              <a:t>v</a:t>
            </a:r>
            <a:r>
              <a:rPr sz="1900" spc="-55" dirty="0">
                <a:latin typeface="Arial"/>
                <a:cs typeface="Arial"/>
              </a:rPr>
              <a:t>er</a:t>
            </a:r>
            <a:r>
              <a:rPr sz="1900" dirty="0">
                <a:latin typeface="Arial"/>
                <a:cs typeface="Arial"/>
              </a:rPr>
              <a:t>	</a:t>
            </a:r>
            <a:r>
              <a:rPr sz="1900" spc="-105" dirty="0">
                <a:latin typeface="Arial"/>
                <a:cs typeface="Arial"/>
              </a:rPr>
              <a:t>th</a:t>
            </a:r>
            <a:r>
              <a:rPr sz="1900" spc="-215" dirty="0">
                <a:latin typeface="Arial"/>
                <a:cs typeface="Arial"/>
              </a:rPr>
              <a:t>e</a:t>
            </a:r>
            <a:r>
              <a:rPr sz="1900" spc="-5" dirty="0">
                <a:latin typeface="Arial"/>
                <a:cs typeface="Arial"/>
              </a:rPr>
              <a:t>y</a:t>
            </a:r>
            <a:r>
              <a:rPr sz="1900" dirty="0">
                <a:latin typeface="Arial"/>
                <a:cs typeface="Arial"/>
              </a:rPr>
              <a:t>	</a:t>
            </a:r>
            <a:r>
              <a:rPr sz="1900" spc="-225" dirty="0">
                <a:latin typeface="Arial"/>
                <a:cs typeface="Arial"/>
              </a:rPr>
              <a:t>h</a:t>
            </a:r>
            <a:r>
              <a:rPr sz="1900" spc="-70" dirty="0">
                <a:latin typeface="Arial"/>
                <a:cs typeface="Arial"/>
              </a:rPr>
              <a:t>a</a:t>
            </a:r>
            <a:r>
              <a:rPr sz="1900" spc="-110" dirty="0">
                <a:latin typeface="Arial"/>
                <a:cs typeface="Arial"/>
              </a:rPr>
              <a:t>ve</a:t>
            </a:r>
            <a:r>
              <a:rPr sz="1900" dirty="0">
                <a:latin typeface="Arial"/>
                <a:cs typeface="Arial"/>
              </a:rPr>
              <a:t>	</a:t>
            </a:r>
            <a:r>
              <a:rPr sz="1900" spc="-175" dirty="0">
                <a:latin typeface="Arial"/>
                <a:cs typeface="Arial"/>
              </a:rPr>
              <a:t>es</a:t>
            </a:r>
            <a:r>
              <a:rPr sz="1900" spc="-90" dirty="0">
                <a:latin typeface="Arial"/>
                <a:cs typeface="Arial"/>
              </a:rPr>
              <a:t>t</a:t>
            </a:r>
            <a:r>
              <a:rPr sz="1900" spc="-10" dirty="0">
                <a:latin typeface="Arial"/>
                <a:cs typeface="Arial"/>
              </a:rPr>
              <a:t>abl</a:t>
            </a:r>
            <a:r>
              <a:rPr sz="1900" spc="-5" dirty="0">
                <a:latin typeface="Arial"/>
                <a:cs typeface="Arial"/>
              </a:rPr>
              <a:t>i</a:t>
            </a:r>
            <a:r>
              <a:rPr sz="1900" spc="-215" dirty="0">
                <a:latin typeface="Arial"/>
                <a:cs typeface="Arial"/>
              </a:rPr>
              <a:t>sh</a:t>
            </a:r>
            <a:r>
              <a:rPr sz="1900" spc="-220" dirty="0">
                <a:latin typeface="Arial"/>
                <a:cs typeface="Arial"/>
              </a:rPr>
              <a:t>e</a:t>
            </a:r>
            <a:r>
              <a:rPr sz="1900" spc="-10" dirty="0">
                <a:latin typeface="Arial"/>
                <a:cs typeface="Arial"/>
              </a:rPr>
              <a:t>d  </a:t>
            </a:r>
            <a:r>
              <a:rPr sz="1900" spc="-120" dirty="0">
                <a:latin typeface="Arial"/>
                <a:cs typeface="Arial"/>
              </a:rPr>
              <a:t>lower-cost</a:t>
            </a:r>
            <a:r>
              <a:rPr sz="1900" spc="-5" dirty="0">
                <a:latin typeface="Arial"/>
                <a:cs typeface="Arial"/>
              </a:rPr>
              <a:t> </a:t>
            </a:r>
            <a:r>
              <a:rPr sz="1900" spc="-135" dirty="0">
                <a:latin typeface="Arial"/>
                <a:cs typeface="Arial"/>
              </a:rPr>
              <a:t>routes.</a:t>
            </a:r>
            <a:endParaRPr sz="1900">
              <a:latin typeface="Arial"/>
              <a:cs typeface="Arial"/>
            </a:endParaRPr>
          </a:p>
          <a:p>
            <a:pPr marL="469900" marR="5080" lvl="1" indent="-183515">
              <a:lnSpc>
                <a:spcPts val="2050"/>
              </a:lnSpc>
              <a:spcBef>
                <a:spcPts val="459"/>
              </a:spcBef>
              <a:buClr>
                <a:srgbClr val="93B6D2"/>
              </a:buClr>
              <a:buSzPct val="84210"/>
              <a:buChar char="•"/>
              <a:tabLst>
                <a:tab pos="470534" algn="l"/>
              </a:tabLst>
            </a:pPr>
            <a:r>
              <a:rPr sz="1900" spc="-50" dirty="0">
                <a:latin typeface="Arial"/>
                <a:cs typeface="Arial"/>
              </a:rPr>
              <a:t>While</a:t>
            </a:r>
            <a:r>
              <a:rPr sz="1900" spc="195" dirty="0">
                <a:latin typeface="Arial"/>
                <a:cs typeface="Arial"/>
              </a:rPr>
              <a:t> </a:t>
            </a:r>
            <a:r>
              <a:rPr sz="1900" spc="-120" dirty="0">
                <a:latin typeface="Arial"/>
                <a:cs typeface="Arial"/>
              </a:rPr>
              <a:t>the</a:t>
            </a:r>
            <a:r>
              <a:rPr sz="1900" spc="195" dirty="0">
                <a:latin typeface="Arial"/>
                <a:cs typeface="Arial"/>
              </a:rPr>
              <a:t> </a:t>
            </a:r>
            <a:r>
              <a:rPr sz="1900" spc="-95" dirty="0">
                <a:latin typeface="Arial"/>
                <a:cs typeface="Arial"/>
              </a:rPr>
              <a:t>rank</a:t>
            </a:r>
            <a:r>
              <a:rPr sz="1900" spc="210" dirty="0">
                <a:latin typeface="Arial"/>
                <a:cs typeface="Arial"/>
              </a:rPr>
              <a:t> </a:t>
            </a:r>
            <a:r>
              <a:rPr sz="1900" spc="-85" dirty="0">
                <a:latin typeface="Arial"/>
                <a:cs typeface="Arial"/>
              </a:rPr>
              <a:t>and</a:t>
            </a:r>
            <a:r>
              <a:rPr sz="1900" spc="200" dirty="0">
                <a:latin typeface="Arial"/>
                <a:cs typeface="Arial"/>
              </a:rPr>
              <a:t> </a:t>
            </a:r>
            <a:r>
              <a:rPr sz="1900" spc="-90" dirty="0">
                <a:latin typeface="Arial"/>
                <a:cs typeface="Arial"/>
              </a:rPr>
              <a:t>routing</a:t>
            </a:r>
            <a:r>
              <a:rPr sz="1900" spc="195" dirty="0">
                <a:latin typeface="Arial"/>
                <a:cs typeface="Arial"/>
              </a:rPr>
              <a:t> </a:t>
            </a:r>
            <a:r>
              <a:rPr sz="1900" spc="-140" dirty="0">
                <a:latin typeface="Arial"/>
                <a:cs typeface="Arial"/>
              </a:rPr>
              <a:t>metrics</a:t>
            </a:r>
            <a:r>
              <a:rPr sz="1900" spc="204" dirty="0">
                <a:latin typeface="Arial"/>
                <a:cs typeface="Arial"/>
              </a:rPr>
              <a:t> </a:t>
            </a:r>
            <a:r>
              <a:rPr sz="1900" spc="-45" dirty="0">
                <a:latin typeface="Arial"/>
                <a:cs typeface="Arial"/>
              </a:rPr>
              <a:t>are</a:t>
            </a:r>
            <a:r>
              <a:rPr sz="1900" spc="200" dirty="0">
                <a:latin typeface="Arial"/>
                <a:cs typeface="Arial"/>
              </a:rPr>
              <a:t> </a:t>
            </a:r>
            <a:r>
              <a:rPr sz="1900" spc="-114" dirty="0">
                <a:latin typeface="Arial"/>
                <a:cs typeface="Arial"/>
              </a:rPr>
              <a:t>closely</a:t>
            </a:r>
            <a:r>
              <a:rPr sz="1900" spc="185" dirty="0">
                <a:latin typeface="Arial"/>
                <a:cs typeface="Arial"/>
              </a:rPr>
              <a:t> </a:t>
            </a:r>
            <a:r>
              <a:rPr sz="1900" spc="-50" dirty="0">
                <a:latin typeface="Arial"/>
                <a:cs typeface="Arial"/>
              </a:rPr>
              <a:t>related,</a:t>
            </a:r>
            <a:r>
              <a:rPr sz="1900" spc="195" dirty="0">
                <a:latin typeface="Arial"/>
                <a:cs typeface="Arial"/>
              </a:rPr>
              <a:t> </a:t>
            </a:r>
            <a:r>
              <a:rPr sz="1900" spc="-120" dirty="0">
                <a:latin typeface="Arial"/>
                <a:cs typeface="Arial"/>
              </a:rPr>
              <a:t>the</a:t>
            </a:r>
            <a:r>
              <a:rPr sz="1900" spc="200" dirty="0">
                <a:latin typeface="Arial"/>
                <a:cs typeface="Arial"/>
              </a:rPr>
              <a:t> </a:t>
            </a:r>
            <a:r>
              <a:rPr sz="1900" spc="-95" dirty="0">
                <a:latin typeface="Arial"/>
                <a:cs typeface="Arial"/>
              </a:rPr>
              <a:t>rank</a:t>
            </a:r>
            <a:r>
              <a:rPr sz="1900" spc="195" dirty="0">
                <a:latin typeface="Arial"/>
                <a:cs typeface="Arial"/>
              </a:rPr>
              <a:t> </a:t>
            </a:r>
            <a:r>
              <a:rPr sz="1900" spc="-35" dirty="0">
                <a:latin typeface="Arial"/>
                <a:cs typeface="Arial"/>
              </a:rPr>
              <a:t>differs</a:t>
            </a:r>
            <a:r>
              <a:rPr sz="1900" spc="200" dirty="0">
                <a:latin typeface="Arial"/>
                <a:cs typeface="Arial"/>
              </a:rPr>
              <a:t> </a:t>
            </a:r>
            <a:r>
              <a:rPr sz="1900" spc="-85" dirty="0">
                <a:latin typeface="Arial"/>
                <a:cs typeface="Arial"/>
              </a:rPr>
              <a:t>from </a:t>
            </a:r>
            <a:r>
              <a:rPr sz="1900" spc="-509" dirty="0">
                <a:latin typeface="Arial"/>
                <a:cs typeface="Arial"/>
              </a:rPr>
              <a:t> </a:t>
            </a:r>
            <a:r>
              <a:rPr sz="1900" spc="-90" dirty="0">
                <a:latin typeface="Arial"/>
                <a:cs typeface="Arial"/>
              </a:rPr>
              <a:t>routing</a:t>
            </a:r>
            <a:r>
              <a:rPr sz="1900" spc="10" dirty="0">
                <a:latin typeface="Arial"/>
                <a:cs typeface="Arial"/>
              </a:rPr>
              <a:t> </a:t>
            </a:r>
            <a:r>
              <a:rPr sz="1900" spc="-145" dirty="0">
                <a:latin typeface="Arial"/>
                <a:cs typeface="Arial"/>
              </a:rPr>
              <a:t>metrics</a:t>
            </a:r>
            <a:r>
              <a:rPr sz="1900" spc="-5" dirty="0">
                <a:latin typeface="Arial"/>
                <a:cs typeface="Arial"/>
              </a:rPr>
              <a:t> </a:t>
            </a:r>
            <a:r>
              <a:rPr sz="1900" spc="-120" dirty="0">
                <a:latin typeface="Arial"/>
                <a:cs typeface="Arial"/>
              </a:rPr>
              <a:t>in</a:t>
            </a:r>
            <a:r>
              <a:rPr sz="1900" dirty="0">
                <a:latin typeface="Arial"/>
                <a:cs typeface="Arial"/>
              </a:rPr>
              <a:t> </a:t>
            </a:r>
            <a:r>
              <a:rPr sz="1900" spc="-70" dirty="0">
                <a:latin typeface="Arial"/>
                <a:cs typeface="Arial"/>
              </a:rPr>
              <a:t>that</a:t>
            </a:r>
            <a:r>
              <a:rPr sz="1900" dirty="0">
                <a:latin typeface="Arial"/>
                <a:cs typeface="Arial"/>
              </a:rPr>
              <a:t> </a:t>
            </a:r>
            <a:r>
              <a:rPr sz="1900" spc="-15" dirty="0">
                <a:latin typeface="Arial"/>
                <a:cs typeface="Arial"/>
              </a:rPr>
              <a:t>it</a:t>
            </a:r>
            <a:r>
              <a:rPr sz="1900" spc="-5" dirty="0">
                <a:latin typeface="Arial"/>
                <a:cs typeface="Arial"/>
              </a:rPr>
              <a:t> </a:t>
            </a:r>
            <a:r>
              <a:rPr sz="1900" spc="-165" dirty="0">
                <a:latin typeface="Arial"/>
                <a:cs typeface="Arial"/>
              </a:rPr>
              <a:t>is</a:t>
            </a:r>
            <a:r>
              <a:rPr sz="1900" spc="-10" dirty="0">
                <a:latin typeface="Arial"/>
                <a:cs typeface="Arial"/>
              </a:rPr>
              <a:t> </a:t>
            </a:r>
            <a:r>
              <a:rPr sz="1900" spc="-170" dirty="0">
                <a:latin typeface="Arial"/>
                <a:cs typeface="Arial"/>
              </a:rPr>
              <a:t>used</a:t>
            </a:r>
            <a:r>
              <a:rPr sz="1900" spc="20" dirty="0">
                <a:latin typeface="Arial"/>
                <a:cs typeface="Arial"/>
              </a:rPr>
              <a:t> </a:t>
            </a:r>
            <a:r>
              <a:rPr sz="1900" spc="-170" dirty="0">
                <a:latin typeface="Arial"/>
                <a:cs typeface="Arial"/>
              </a:rPr>
              <a:t>as</a:t>
            </a:r>
            <a:r>
              <a:rPr sz="1900" spc="5" dirty="0">
                <a:latin typeface="Arial"/>
                <a:cs typeface="Arial"/>
              </a:rPr>
              <a:t> </a:t>
            </a:r>
            <a:r>
              <a:rPr sz="1900" spc="-15" dirty="0">
                <a:latin typeface="Arial"/>
                <a:cs typeface="Arial"/>
              </a:rPr>
              <a:t>a</a:t>
            </a:r>
            <a:r>
              <a:rPr sz="1900" spc="-5" dirty="0">
                <a:latin typeface="Arial"/>
                <a:cs typeface="Arial"/>
              </a:rPr>
              <a:t> </a:t>
            </a:r>
            <a:r>
              <a:rPr sz="1900" spc="-120" dirty="0">
                <a:latin typeface="Arial"/>
                <a:cs typeface="Arial"/>
              </a:rPr>
              <a:t>constraint</a:t>
            </a:r>
            <a:r>
              <a:rPr sz="1900" spc="20" dirty="0">
                <a:latin typeface="Arial"/>
                <a:cs typeface="Arial"/>
              </a:rPr>
              <a:t> </a:t>
            </a:r>
            <a:r>
              <a:rPr sz="1900" spc="-65" dirty="0">
                <a:latin typeface="Arial"/>
                <a:cs typeface="Arial"/>
              </a:rPr>
              <a:t>to</a:t>
            </a:r>
            <a:r>
              <a:rPr sz="1900" dirty="0">
                <a:latin typeface="Arial"/>
                <a:cs typeface="Arial"/>
              </a:rPr>
              <a:t> </a:t>
            </a:r>
            <a:r>
              <a:rPr sz="1900" spc="-90" dirty="0">
                <a:latin typeface="Arial"/>
                <a:cs typeface="Arial"/>
              </a:rPr>
              <a:t>prevent</a:t>
            </a:r>
            <a:r>
              <a:rPr sz="1900" spc="25" dirty="0">
                <a:latin typeface="Arial"/>
                <a:cs typeface="Arial"/>
              </a:rPr>
              <a:t> </a:t>
            </a:r>
            <a:r>
              <a:rPr sz="1900" spc="-90" dirty="0">
                <a:latin typeface="Arial"/>
                <a:cs typeface="Arial"/>
              </a:rPr>
              <a:t>routing</a:t>
            </a:r>
            <a:r>
              <a:rPr sz="1900" spc="15" dirty="0">
                <a:latin typeface="Arial"/>
                <a:cs typeface="Arial"/>
              </a:rPr>
              <a:t> </a:t>
            </a:r>
            <a:r>
              <a:rPr sz="1900" spc="-120" dirty="0">
                <a:latin typeface="Arial"/>
                <a:cs typeface="Arial"/>
              </a:rPr>
              <a:t>loops.</a:t>
            </a:r>
            <a:endParaRPr sz="19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255509" cy="997709"/>
          </a:xfrm>
          <a:prstGeom prst="rect">
            <a:avLst/>
          </a:prstGeom>
        </p:spPr>
        <p:txBody>
          <a:bodyPr vert="horz" wrap="square" lIns="0" tIns="12700" rIns="0" bIns="0" rtlCol="0">
            <a:spAutoFit/>
          </a:bodyPr>
          <a:lstStyle/>
          <a:p>
            <a:pPr marL="12700">
              <a:spcBef>
                <a:spcPts val="100"/>
              </a:spcBef>
            </a:pPr>
            <a:r>
              <a:rPr lang="en-US" spc="-165" dirty="0" smtClean="0"/>
              <a:t>The Business Case for IP</a:t>
            </a:r>
          </a:p>
          <a:p>
            <a:pPr marL="12700">
              <a:lnSpc>
                <a:spcPct val="100000"/>
              </a:lnSpc>
            </a:pPr>
            <a:r>
              <a:rPr lang="en-US" sz="2800" spc="-165" dirty="0" smtClean="0"/>
              <a:t>The Key Advantages of Internet Protocol</a:t>
            </a:r>
            <a:endParaRPr lang="en-US" sz="2800" spc="-165" dirty="0"/>
          </a:p>
        </p:txBody>
      </p:sp>
      <p:sp>
        <p:nvSpPr>
          <p:cNvPr id="3" name="object 3"/>
          <p:cNvSpPr txBox="1"/>
          <p:nvPr/>
        </p:nvSpPr>
        <p:spPr>
          <a:xfrm>
            <a:off x="535940" y="1541422"/>
            <a:ext cx="7769860" cy="3494546"/>
          </a:xfrm>
          <a:prstGeom prst="rect">
            <a:avLst/>
          </a:prstGeom>
        </p:spPr>
        <p:txBody>
          <a:bodyPr vert="horz" wrap="square" lIns="0" tIns="87630" rIns="0" bIns="0" rtlCol="0">
            <a:spAutoFit/>
          </a:bodyPr>
          <a:lstStyle/>
          <a:p>
            <a:pPr marL="195580" indent="-182880">
              <a:lnSpc>
                <a:spcPct val="100000"/>
              </a:lnSpc>
              <a:spcBef>
                <a:spcPts val="690"/>
              </a:spcBef>
              <a:buClr>
                <a:srgbClr val="93B6D2"/>
              </a:buClr>
              <a:buSzPct val="85416"/>
              <a:buChar char="•"/>
              <a:tabLst>
                <a:tab pos="195580" algn="l"/>
              </a:tabLst>
            </a:pPr>
            <a:r>
              <a:rPr sz="2800" b="1" spc="-120" dirty="0">
                <a:latin typeface="+mj-lt"/>
                <a:cs typeface="Arial"/>
              </a:rPr>
              <a:t>The key advantages of the IP for the Internet of Things</a:t>
            </a:r>
            <a:r>
              <a:rPr sz="2400" spc="-225" dirty="0">
                <a:latin typeface="Arial"/>
                <a:cs typeface="Arial"/>
              </a:rPr>
              <a:t>:</a:t>
            </a:r>
            <a:endParaRPr sz="2400" dirty="0">
              <a:latin typeface="Arial"/>
              <a:cs typeface="Arial"/>
            </a:endParaRPr>
          </a:p>
          <a:p>
            <a:pPr marL="469900" lvl="1" indent="-184150">
              <a:lnSpc>
                <a:spcPct val="100000"/>
              </a:lnSpc>
              <a:spcBef>
                <a:spcPts val="500"/>
              </a:spcBef>
              <a:buClr>
                <a:srgbClr val="93B6D2"/>
              </a:buClr>
              <a:buSzPct val="85000"/>
              <a:buChar char="•"/>
              <a:tabLst>
                <a:tab pos="470534" algn="l"/>
              </a:tabLst>
            </a:pPr>
            <a:r>
              <a:rPr sz="2000" spc="-95" dirty="0">
                <a:latin typeface="+mj-lt"/>
                <a:cs typeface="Arial"/>
              </a:rPr>
              <a:t>Open</a:t>
            </a:r>
            <a:r>
              <a:rPr sz="2000" spc="-35" dirty="0">
                <a:latin typeface="+mj-lt"/>
                <a:cs typeface="Arial"/>
              </a:rPr>
              <a:t> </a:t>
            </a:r>
            <a:r>
              <a:rPr sz="2000" spc="-90" dirty="0">
                <a:latin typeface="+mj-lt"/>
                <a:cs typeface="Arial"/>
              </a:rPr>
              <a:t>and</a:t>
            </a:r>
            <a:r>
              <a:rPr sz="2000" spc="-25" dirty="0">
                <a:latin typeface="+mj-lt"/>
                <a:cs typeface="Arial"/>
              </a:rPr>
              <a:t> </a:t>
            </a:r>
            <a:r>
              <a:rPr sz="2000" spc="-100" dirty="0">
                <a:latin typeface="+mj-lt"/>
                <a:cs typeface="Arial"/>
              </a:rPr>
              <a:t>standards-based</a:t>
            </a:r>
            <a:endParaRPr sz="2000" dirty="0">
              <a:latin typeface="+mj-lt"/>
              <a:cs typeface="Arial"/>
            </a:endParaRPr>
          </a:p>
          <a:p>
            <a:pPr marL="469900" lvl="1" indent="-184150">
              <a:lnSpc>
                <a:spcPct val="100000"/>
              </a:lnSpc>
              <a:spcBef>
                <a:spcPts val="480"/>
              </a:spcBef>
              <a:buClr>
                <a:srgbClr val="93B6D2"/>
              </a:buClr>
              <a:buSzPct val="85000"/>
              <a:buChar char="•"/>
              <a:tabLst>
                <a:tab pos="470534" algn="l"/>
              </a:tabLst>
            </a:pPr>
            <a:r>
              <a:rPr sz="2000" spc="-95" dirty="0">
                <a:latin typeface="+mj-lt"/>
                <a:cs typeface="Arial"/>
              </a:rPr>
              <a:t>Versatile</a:t>
            </a:r>
            <a:endParaRPr sz="2000" dirty="0">
              <a:latin typeface="+mj-lt"/>
              <a:cs typeface="Arial"/>
            </a:endParaRPr>
          </a:p>
          <a:p>
            <a:pPr marL="469900" lvl="1" indent="-184150">
              <a:lnSpc>
                <a:spcPct val="100000"/>
              </a:lnSpc>
              <a:spcBef>
                <a:spcPts val="480"/>
              </a:spcBef>
              <a:buClr>
                <a:srgbClr val="93B6D2"/>
              </a:buClr>
              <a:buSzPct val="85000"/>
              <a:buChar char="•"/>
              <a:tabLst>
                <a:tab pos="470534" algn="l"/>
              </a:tabLst>
            </a:pPr>
            <a:r>
              <a:rPr sz="2000" spc="-120" dirty="0">
                <a:latin typeface="+mj-lt"/>
                <a:cs typeface="Arial"/>
              </a:rPr>
              <a:t>Ubiquitous</a:t>
            </a:r>
            <a:endParaRPr sz="2000" dirty="0">
              <a:latin typeface="+mj-lt"/>
              <a:cs typeface="Arial"/>
            </a:endParaRPr>
          </a:p>
          <a:p>
            <a:pPr marL="469900" lvl="1" indent="-184150">
              <a:lnSpc>
                <a:spcPct val="100000"/>
              </a:lnSpc>
              <a:spcBef>
                <a:spcPts val="480"/>
              </a:spcBef>
              <a:buClr>
                <a:srgbClr val="93B6D2"/>
              </a:buClr>
              <a:buSzPct val="85000"/>
              <a:buChar char="•"/>
              <a:tabLst>
                <a:tab pos="470534" algn="l"/>
              </a:tabLst>
            </a:pPr>
            <a:r>
              <a:rPr sz="2000" spc="-90" dirty="0">
                <a:latin typeface="+mj-lt"/>
                <a:cs typeface="Arial"/>
              </a:rPr>
              <a:t>Scalable</a:t>
            </a:r>
            <a:endParaRPr sz="2000" dirty="0">
              <a:latin typeface="+mj-lt"/>
              <a:cs typeface="Arial"/>
            </a:endParaRPr>
          </a:p>
          <a:p>
            <a:pPr marL="469900" lvl="1" indent="-184150">
              <a:lnSpc>
                <a:spcPct val="100000"/>
              </a:lnSpc>
              <a:spcBef>
                <a:spcPts val="480"/>
              </a:spcBef>
              <a:buClr>
                <a:srgbClr val="93B6D2"/>
              </a:buClr>
              <a:buSzPct val="85000"/>
              <a:buChar char="•"/>
              <a:tabLst>
                <a:tab pos="470534" algn="l"/>
              </a:tabLst>
            </a:pPr>
            <a:r>
              <a:rPr sz="2000" spc="-70" dirty="0">
                <a:latin typeface="+mj-lt"/>
                <a:cs typeface="Arial"/>
              </a:rPr>
              <a:t>Manageable</a:t>
            </a:r>
            <a:r>
              <a:rPr sz="2000" spc="-60" dirty="0">
                <a:latin typeface="+mj-lt"/>
                <a:cs typeface="Arial"/>
              </a:rPr>
              <a:t> </a:t>
            </a:r>
            <a:r>
              <a:rPr sz="2000" spc="-85" dirty="0">
                <a:latin typeface="+mj-lt"/>
                <a:cs typeface="Arial"/>
              </a:rPr>
              <a:t>and</a:t>
            </a:r>
            <a:r>
              <a:rPr sz="2000" spc="-35" dirty="0">
                <a:latin typeface="+mj-lt"/>
                <a:cs typeface="Arial"/>
              </a:rPr>
              <a:t> </a:t>
            </a:r>
            <a:r>
              <a:rPr sz="2000" spc="-80" dirty="0">
                <a:latin typeface="+mj-lt"/>
                <a:cs typeface="Arial"/>
              </a:rPr>
              <a:t>highly</a:t>
            </a:r>
            <a:r>
              <a:rPr sz="2000" spc="-40" dirty="0">
                <a:latin typeface="+mj-lt"/>
                <a:cs typeface="Arial"/>
              </a:rPr>
              <a:t> </a:t>
            </a:r>
            <a:r>
              <a:rPr sz="2000" spc="-170" dirty="0">
                <a:latin typeface="+mj-lt"/>
                <a:cs typeface="Arial"/>
              </a:rPr>
              <a:t>secure</a:t>
            </a:r>
            <a:endParaRPr sz="2000" dirty="0">
              <a:latin typeface="+mj-lt"/>
              <a:cs typeface="Arial"/>
            </a:endParaRPr>
          </a:p>
          <a:p>
            <a:pPr marL="469900" lvl="1" indent="-184150">
              <a:lnSpc>
                <a:spcPct val="100000"/>
              </a:lnSpc>
              <a:spcBef>
                <a:spcPts val="480"/>
              </a:spcBef>
              <a:buClr>
                <a:srgbClr val="93B6D2"/>
              </a:buClr>
              <a:buSzPct val="85000"/>
              <a:buChar char="•"/>
              <a:tabLst>
                <a:tab pos="470534" algn="l"/>
              </a:tabLst>
            </a:pPr>
            <a:r>
              <a:rPr sz="2000" spc="-80" dirty="0">
                <a:latin typeface="+mj-lt"/>
                <a:cs typeface="Arial"/>
              </a:rPr>
              <a:t>Stable</a:t>
            </a:r>
            <a:r>
              <a:rPr sz="2000" spc="-50" dirty="0">
                <a:latin typeface="+mj-lt"/>
                <a:cs typeface="Arial"/>
              </a:rPr>
              <a:t> </a:t>
            </a:r>
            <a:r>
              <a:rPr sz="2000" spc="-90" dirty="0">
                <a:latin typeface="+mj-lt"/>
                <a:cs typeface="Arial"/>
              </a:rPr>
              <a:t>and</a:t>
            </a:r>
            <a:r>
              <a:rPr sz="2000" spc="-35" dirty="0">
                <a:latin typeface="+mj-lt"/>
                <a:cs typeface="Arial"/>
              </a:rPr>
              <a:t> </a:t>
            </a:r>
            <a:r>
              <a:rPr sz="2000" spc="-95" dirty="0">
                <a:latin typeface="+mj-lt"/>
                <a:cs typeface="Arial"/>
              </a:rPr>
              <a:t>resilient</a:t>
            </a:r>
            <a:endParaRPr sz="2000" dirty="0">
              <a:latin typeface="+mj-lt"/>
              <a:cs typeface="Arial"/>
            </a:endParaRPr>
          </a:p>
          <a:p>
            <a:pPr marL="469900" lvl="1" indent="-184150">
              <a:lnSpc>
                <a:spcPct val="100000"/>
              </a:lnSpc>
              <a:spcBef>
                <a:spcPts val="480"/>
              </a:spcBef>
              <a:buClr>
                <a:srgbClr val="93B6D2"/>
              </a:buClr>
              <a:buSzPct val="85000"/>
              <a:buChar char="•"/>
              <a:tabLst>
                <a:tab pos="470534" algn="l"/>
              </a:tabLst>
            </a:pPr>
            <a:r>
              <a:rPr sz="2000" spc="-195" dirty="0">
                <a:latin typeface="+mj-lt"/>
                <a:cs typeface="Arial"/>
              </a:rPr>
              <a:t>C</a:t>
            </a:r>
            <a:r>
              <a:rPr sz="2000" spc="-145" dirty="0">
                <a:latin typeface="+mj-lt"/>
                <a:cs typeface="Arial"/>
              </a:rPr>
              <a:t>o</a:t>
            </a:r>
            <a:r>
              <a:rPr sz="2000" spc="-225" dirty="0">
                <a:latin typeface="+mj-lt"/>
                <a:cs typeface="Arial"/>
              </a:rPr>
              <a:t>nsume</a:t>
            </a:r>
            <a:r>
              <a:rPr sz="2000" spc="-120" dirty="0">
                <a:latin typeface="+mj-lt"/>
                <a:cs typeface="Arial"/>
              </a:rPr>
              <a:t>r</a:t>
            </a:r>
            <a:r>
              <a:rPr sz="2000" spc="-330" dirty="0">
                <a:latin typeface="+mj-lt"/>
                <a:cs typeface="Arial"/>
              </a:rPr>
              <a:t>s</a:t>
            </a:r>
            <a:r>
              <a:rPr sz="2000" spc="-5" dirty="0">
                <a:latin typeface="+mj-lt"/>
                <a:cs typeface="Arial"/>
              </a:rPr>
              <a:t>’</a:t>
            </a:r>
            <a:r>
              <a:rPr sz="2000" spc="-50" dirty="0">
                <a:latin typeface="+mj-lt"/>
                <a:cs typeface="Arial"/>
              </a:rPr>
              <a:t> </a:t>
            </a:r>
            <a:r>
              <a:rPr sz="2000" spc="-204" dirty="0">
                <a:latin typeface="+mj-lt"/>
                <a:cs typeface="Arial"/>
              </a:rPr>
              <a:t>m</a:t>
            </a:r>
            <a:r>
              <a:rPr sz="2000" spc="-145" dirty="0">
                <a:latin typeface="+mj-lt"/>
                <a:cs typeface="Arial"/>
              </a:rPr>
              <a:t>a</a:t>
            </a:r>
            <a:r>
              <a:rPr sz="2000" spc="35" dirty="0">
                <a:latin typeface="+mj-lt"/>
                <a:cs typeface="Arial"/>
              </a:rPr>
              <a:t>r</a:t>
            </a:r>
            <a:r>
              <a:rPr sz="2000" spc="-165" dirty="0">
                <a:latin typeface="+mj-lt"/>
                <a:cs typeface="Arial"/>
              </a:rPr>
              <a:t>k</a:t>
            </a:r>
            <a:r>
              <a:rPr sz="2000" spc="-65" dirty="0">
                <a:latin typeface="+mj-lt"/>
                <a:cs typeface="Arial"/>
              </a:rPr>
              <a:t>et</a:t>
            </a:r>
            <a:r>
              <a:rPr sz="2000" spc="-25" dirty="0">
                <a:latin typeface="+mj-lt"/>
                <a:cs typeface="Arial"/>
              </a:rPr>
              <a:t> </a:t>
            </a:r>
            <a:r>
              <a:rPr sz="2000" spc="-45" dirty="0">
                <a:latin typeface="+mj-lt"/>
                <a:cs typeface="Arial"/>
              </a:rPr>
              <a:t>ad</a:t>
            </a:r>
            <a:r>
              <a:rPr sz="2000" spc="-40" dirty="0">
                <a:latin typeface="+mj-lt"/>
                <a:cs typeface="Arial"/>
              </a:rPr>
              <a:t>o</a:t>
            </a:r>
            <a:r>
              <a:rPr sz="2000" spc="-30" dirty="0">
                <a:latin typeface="+mj-lt"/>
                <a:cs typeface="Arial"/>
              </a:rPr>
              <a:t>pti</a:t>
            </a:r>
            <a:r>
              <a:rPr sz="2000" spc="-40" dirty="0">
                <a:latin typeface="+mj-lt"/>
                <a:cs typeface="Arial"/>
              </a:rPr>
              <a:t>o</a:t>
            </a:r>
            <a:r>
              <a:rPr sz="2000" spc="-235" dirty="0">
                <a:latin typeface="+mj-lt"/>
                <a:cs typeface="Arial"/>
              </a:rPr>
              <a:t>n</a:t>
            </a:r>
            <a:endParaRPr sz="2000" dirty="0">
              <a:latin typeface="+mj-lt"/>
              <a:cs typeface="Arial"/>
            </a:endParaRPr>
          </a:p>
          <a:p>
            <a:pPr marL="469900" lvl="1" indent="-184150">
              <a:lnSpc>
                <a:spcPct val="100000"/>
              </a:lnSpc>
              <a:spcBef>
                <a:spcPts val="480"/>
              </a:spcBef>
              <a:buClr>
                <a:srgbClr val="93B6D2"/>
              </a:buClr>
              <a:buSzPct val="85000"/>
              <a:buChar char="•"/>
              <a:tabLst>
                <a:tab pos="470534" algn="l"/>
              </a:tabLst>
            </a:pPr>
            <a:r>
              <a:rPr sz="2000" spc="-240" dirty="0">
                <a:latin typeface="+mj-lt"/>
                <a:cs typeface="Arial"/>
              </a:rPr>
              <a:t>Th</a:t>
            </a:r>
            <a:r>
              <a:rPr sz="2000" spc="-225" dirty="0">
                <a:latin typeface="+mj-lt"/>
                <a:cs typeface="Arial"/>
              </a:rPr>
              <a:t>e</a:t>
            </a:r>
            <a:r>
              <a:rPr sz="2000" spc="-15" dirty="0">
                <a:latin typeface="+mj-lt"/>
                <a:cs typeface="Arial"/>
              </a:rPr>
              <a:t> </a:t>
            </a:r>
            <a:r>
              <a:rPr sz="2000" spc="-145" dirty="0">
                <a:latin typeface="+mj-lt"/>
                <a:cs typeface="Arial"/>
              </a:rPr>
              <a:t>inn</a:t>
            </a:r>
            <a:r>
              <a:rPr sz="2000" spc="-170" dirty="0">
                <a:latin typeface="+mj-lt"/>
                <a:cs typeface="Arial"/>
              </a:rPr>
              <a:t>o</a:t>
            </a:r>
            <a:r>
              <a:rPr sz="2000" spc="-165" dirty="0">
                <a:latin typeface="+mj-lt"/>
                <a:cs typeface="Arial"/>
              </a:rPr>
              <a:t>v</a:t>
            </a:r>
            <a:r>
              <a:rPr sz="2000" spc="-30" dirty="0">
                <a:latin typeface="+mj-lt"/>
                <a:cs typeface="Arial"/>
              </a:rPr>
              <a:t>ati</a:t>
            </a:r>
            <a:r>
              <a:rPr sz="2000" spc="-60" dirty="0">
                <a:latin typeface="+mj-lt"/>
                <a:cs typeface="Arial"/>
              </a:rPr>
              <a:t>o</a:t>
            </a:r>
            <a:r>
              <a:rPr sz="2000" spc="-235" dirty="0">
                <a:latin typeface="+mj-lt"/>
                <a:cs typeface="Arial"/>
              </a:rPr>
              <a:t>n</a:t>
            </a:r>
            <a:r>
              <a:rPr sz="2000" spc="-45" dirty="0">
                <a:latin typeface="+mj-lt"/>
                <a:cs typeface="Arial"/>
              </a:rPr>
              <a:t> factor</a:t>
            </a:r>
            <a:endParaRPr sz="2000" dirty="0">
              <a:latin typeface="+mj-lt"/>
              <a:cs typeface="Arial"/>
            </a:endParaRPr>
          </a:p>
        </p:txBody>
      </p:sp>
      <p:sp>
        <p:nvSpPr>
          <p:cNvPr id="4" name="object 4"/>
          <p:cNvSpPr txBox="1"/>
          <p:nvPr/>
        </p:nvSpPr>
        <p:spPr>
          <a:xfrm>
            <a:off x="7700009" y="52832"/>
            <a:ext cx="120650" cy="239395"/>
          </a:xfrm>
          <a:prstGeom prst="rect">
            <a:avLst/>
          </a:prstGeom>
        </p:spPr>
        <p:txBody>
          <a:bodyPr vert="horz" wrap="square" lIns="0" tIns="12700" rIns="0" bIns="0" rtlCol="0">
            <a:spAutoFit/>
          </a:bodyPr>
          <a:lstStyle/>
          <a:p>
            <a:pPr marL="12700">
              <a:lnSpc>
                <a:spcPct val="100000"/>
              </a:lnSpc>
              <a:spcBef>
                <a:spcPts val="100"/>
              </a:spcBef>
            </a:pPr>
            <a:r>
              <a:rPr sz="1400" b="1" spc="-35" dirty="0">
                <a:solidFill>
                  <a:srgbClr val="FFFFFF"/>
                </a:solidFill>
                <a:latin typeface="Arial"/>
                <a:cs typeface="Arial"/>
              </a:rPr>
              <a:t>7</a:t>
            </a:r>
            <a:endParaRPr sz="140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40" dirty="0"/>
              <a:t>O</a:t>
            </a:r>
            <a:r>
              <a:rPr spc="-390" dirty="0"/>
              <a:t>p</a:t>
            </a:r>
            <a:r>
              <a:rPr spc="-365" dirty="0"/>
              <a:t>t</a:t>
            </a:r>
            <a:r>
              <a:rPr spc="-165" dirty="0"/>
              <a:t>i</a:t>
            </a:r>
            <a:r>
              <a:rPr spc="-440" dirty="0"/>
              <a:t>m</a:t>
            </a:r>
            <a:r>
              <a:rPr spc="-165" dirty="0"/>
              <a:t>i</a:t>
            </a:r>
            <a:r>
              <a:rPr spc="-175" dirty="0"/>
              <a:t>z</a:t>
            </a:r>
            <a:r>
              <a:rPr spc="-165" dirty="0"/>
              <a:t>i</a:t>
            </a:r>
            <a:r>
              <a:rPr spc="-390" dirty="0"/>
              <a:t>n</a:t>
            </a:r>
            <a:r>
              <a:rPr spc="-300" dirty="0"/>
              <a:t>g</a:t>
            </a:r>
            <a:r>
              <a:rPr spc="-280" dirty="0"/>
              <a:t> </a:t>
            </a:r>
            <a:r>
              <a:rPr spc="-165" dirty="0"/>
              <a:t>I</a:t>
            </a:r>
            <a:r>
              <a:rPr spc="-495" dirty="0"/>
              <a:t>P</a:t>
            </a:r>
            <a:r>
              <a:rPr spc="-240" dirty="0"/>
              <a:t> </a:t>
            </a:r>
            <a:r>
              <a:rPr spc="-204" dirty="0"/>
              <a:t>f</a:t>
            </a:r>
            <a:r>
              <a:rPr spc="-390" dirty="0"/>
              <a:t>o</a:t>
            </a:r>
            <a:r>
              <a:rPr spc="-275" dirty="0"/>
              <a:t>r</a:t>
            </a:r>
            <a:r>
              <a:rPr spc="-245" dirty="0"/>
              <a:t> </a:t>
            </a:r>
            <a:r>
              <a:rPr spc="-165" dirty="0"/>
              <a:t>I</a:t>
            </a:r>
            <a:r>
              <a:rPr spc="-390" dirty="0"/>
              <a:t>o</a:t>
            </a:r>
            <a:r>
              <a:rPr spc="-305" dirty="0"/>
              <a:t>T  </a:t>
            </a:r>
            <a:r>
              <a:rPr spc="-620" dirty="0"/>
              <a:t>RPL</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69</a:t>
            </a:r>
            <a:endParaRPr sz="1400">
              <a:latin typeface="Arial"/>
              <a:cs typeface="Arial"/>
            </a:endParaRPr>
          </a:p>
        </p:txBody>
      </p:sp>
      <p:sp>
        <p:nvSpPr>
          <p:cNvPr id="4" name="object 4"/>
          <p:cNvSpPr txBox="1">
            <a:spLocks noGrp="1"/>
          </p:cNvSpPr>
          <p:nvPr>
            <p:ph type="body" idx="1"/>
          </p:nvPr>
        </p:nvSpPr>
        <p:spPr>
          <a:prstGeom prst="rect">
            <a:avLst/>
          </a:prstGeom>
        </p:spPr>
        <p:txBody>
          <a:bodyPr vert="horz" wrap="square" lIns="0" tIns="86360" rIns="0" bIns="0" rtlCol="0">
            <a:spAutoFit/>
          </a:bodyPr>
          <a:lstStyle/>
          <a:p>
            <a:pPr marL="195580" indent="-182880" algn="just">
              <a:lnSpc>
                <a:spcPct val="100000"/>
              </a:lnSpc>
              <a:spcBef>
                <a:spcPts val="680"/>
              </a:spcBef>
              <a:buClr>
                <a:srgbClr val="93B6D2"/>
              </a:buClr>
              <a:buSzPct val="85416"/>
              <a:buFont typeface="Arial"/>
              <a:buChar char="•"/>
              <a:tabLst>
                <a:tab pos="195580" algn="l"/>
              </a:tabLst>
            </a:pPr>
            <a:r>
              <a:rPr b="1" spc="-370" dirty="0">
                <a:latin typeface="Arial"/>
                <a:cs typeface="Arial"/>
              </a:rPr>
              <a:t>RPL</a:t>
            </a:r>
            <a:r>
              <a:rPr b="1" spc="-30" dirty="0">
                <a:latin typeface="Arial"/>
                <a:cs typeface="Arial"/>
              </a:rPr>
              <a:t> </a:t>
            </a:r>
            <a:r>
              <a:rPr b="1" spc="-165" dirty="0">
                <a:latin typeface="Arial"/>
                <a:cs typeface="Arial"/>
              </a:rPr>
              <a:t>He</a:t>
            </a:r>
            <a:r>
              <a:rPr b="1" spc="-140" dirty="0">
                <a:latin typeface="Arial"/>
                <a:cs typeface="Arial"/>
              </a:rPr>
              <a:t>a</a:t>
            </a:r>
            <a:r>
              <a:rPr b="1" spc="-210" dirty="0">
                <a:latin typeface="Arial"/>
                <a:cs typeface="Arial"/>
              </a:rPr>
              <a:t>ders:</a:t>
            </a:r>
          </a:p>
          <a:p>
            <a:pPr marL="194945" marR="5080" indent="-182880" algn="just">
              <a:lnSpc>
                <a:spcPct val="100000"/>
              </a:lnSpc>
              <a:spcBef>
                <a:spcPts val="575"/>
              </a:spcBef>
              <a:buClr>
                <a:srgbClr val="93B6D2"/>
              </a:buClr>
              <a:buSzPct val="85416"/>
              <a:buChar char="•"/>
              <a:tabLst>
                <a:tab pos="195580" algn="l"/>
              </a:tabLst>
            </a:pPr>
            <a:r>
              <a:rPr spc="-220" dirty="0"/>
              <a:t>An</a:t>
            </a:r>
            <a:r>
              <a:rPr spc="-215" dirty="0"/>
              <a:t> </a:t>
            </a:r>
            <a:r>
              <a:rPr spc="-180" dirty="0"/>
              <a:t>IPv6</a:t>
            </a:r>
            <a:r>
              <a:rPr spc="-175" dirty="0"/>
              <a:t> </a:t>
            </a:r>
            <a:r>
              <a:rPr spc="-195" dirty="0"/>
              <a:t>Routing</a:t>
            </a:r>
            <a:r>
              <a:rPr spc="-190" dirty="0"/>
              <a:t> </a:t>
            </a:r>
            <a:r>
              <a:rPr spc="-95" dirty="0"/>
              <a:t>Header</a:t>
            </a:r>
            <a:r>
              <a:rPr spc="-90" dirty="0"/>
              <a:t> </a:t>
            </a:r>
            <a:r>
              <a:rPr spc="-20" dirty="0"/>
              <a:t>for</a:t>
            </a:r>
            <a:r>
              <a:rPr spc="-15" dirty="0"/>
              <a:t> </a:t>
            </a:r>
            <a:r>
              <a:rPr spc="-210" dirty="0"/>
              <a:t>Source</a:t>
            </a:r>
            <a:r>
              <a:rPr spc="-204" dirty="0"/>
              <a:t> </a:t>
            </a:r>
            <a:r>
              <a:rPr spc="-265" dirty="0"/>
              <a:t>Routes</a:t>
            </a:r>
            <a:r>
              <a:rPr spc="-260" dirty="0"/>
              <a:t> </a:t>
            </a:r>
            <a:r>
              <a:rPr spc="-110" dirty="0"/>
              <a:t>with</a:t>
            </a:r>
            <a:r>
              <a:rPr spc="-105" dirty="0"/>
              <a:t> </a:t>
            </a:r>
            <a:r>
              <a:rPr spc="-145" dirty="0"/>
              <a:t>the</a:t>
            </a:r>
            <a:r>
              <a:rPr spc="375" dirty="0"/>
              <a:t> </a:t>
            </a:r>
            <a:r>
              <a:rPr spc="-195" dirty="0"/>
              <a:t>Routing </a:t>
            </a:r>
            <a:r>
              <a:rPr spc="-190" dirty="0"/>
              <a:t> </a:t>
            </a:r>
            <a:r>
              <a:rPr spc="-270" dirty="0"/>
              <a:t>P</a:t>
            </a:r>
            <a:r>
              <a:rPr spc="-180" dirty="0"/>
              <a:t>r</a:t>
            </a:r>
            <a:r>
              <a:rPr spc="-120" dirty="0"/>
              <a:t>otocol</a:t>
            </a:r>
            <a:r>
              <a:rPr spc="-5" dirty="0"/>
              <a:t> </a:t>
            </a:r>
            <a:r>
              <a:rPr spc="85" dirty="0"/>
              <a:t>f</a:t>
            </a:r>
            <a:r>
              <a:rPr spc="-70" dirty="0"/>
              <a:t>or</a:t>
            </a:r>
            <a:r>
              <a:rPr spc="-15" dirty="0"/>
              <a:t> </a:t>
            </a:r>
            <a:r>
              <a:rPr spc="-275" dirty="0"/>
              <a:t>L</a:t>
            </a:r>
            <a:r>
              <a:rPr spc="-350" dirty="0"/>
              <a:t>o</a:t>
            </a:r>
            <a:r>
              <a:rPr spc="-145" dirty="0"/>
              <a:t>w</a:t>
            </a:r>
            <a:r>
              <a:rPr dirty="0"/>
              <a:t>-</a:t>
            </a:r>
            <a:r>
              <a:rPr spc="-525" dirty="0"/>
              <a:t>P</a:t>
            </a:r>
            <a:r>
              <a:rPr spc="-210" dirty="0"/>
              <a:t>o</a:t>
            </a:r>
            <a:r>
              <a:rPr spc="-190" dirty="0"/>
              <a:t>w</a:t>
            </a:r>
            <a:r>
              <a:rPr spc="-70" dirty="0"/>
              <a:t>er</a:t>
            </a:r>
            <a:r>
              <a:rPr spc="10" dirty="0"/>
              <a:t> </a:t>
            </a:r>
            <a:r>
              <a:rPr spc="-105" dirty="0"/>
              <a:t>and</a:t>
            </a:r>
            <a:r>
              <a:rPr spc="-15" dirty="0"/>
              <a:t> </a:t>
            </a:r>
            <a:r>
              <a:rPr spc="-345" dirty="0"/>
              <a:t>Los</a:t>
            </a:r>
            <a:r>
              <a:rPr spc="-315" dirty="0"/>
              <a:t>s</a:t>
            </a:r>
            <a:r>
              <a:rPr dirty="0"/>
              <a:t>y</a:t>
            </a:r>
            <a:r>
              <a:rPr spc="-10" dirty="0"/>
              <a:t> </a:t>
            </a:r>
            <a:r>
              <a:rPr spc="-95" dirty="0"/>
              <a:t>Net</a:t>
            </a:r>
            <a:r>
              <a:rPr spc="-195" dirty="0"/>
              <a:t>w</a:t>
            </a:r>
            <a:r>
              <a:rPr spc="-85" dirty="0"/>
              <a:t>o</a:t>
            </a:r>
            <a:r>
              <a:rPr spc="-5" dirty="0"/>
              <a:t>r</a:t>
            </a:r>
            <a:r>
              <a:rPr spc="-275" dirty="0"/>
              <a:t>ks</a:t>
            </a:r>
            <a:r>
              <a:rPr dirty="0"/>
              <a:t> </a:t>
            </a:r>
            <a:r>
              <a:rPr spc="-380" dirty="0"/>
              <a:t>(RP</a:t>
            </a:r>
            <a:r>
              <a:rPr spc="-370" dirty="0"/>
              <a:t>L</a:t>
            </a:r>
            <a:r>
              <a:rPr spc="-155" dirty="0"/>
              <a:t>)</a:t>
            </a:r>
            <a:r>
              <a:rPr spc="-145" dirty="0"/>
              <a:t>.</a:t>
            </a:r>
          </a:p>
          <a:p>
            <a:pPr marL="195580" indent="-182880" algn="just">
              <a:lnSpc>
                <a:spcPct val="100000"/>
              </a:lnSpc>
              <a:spcBef>
                <a:spcPts val="580"/>
              </a:spcBef>
              <a:buClr>
                <a:srgbClr val="93B6D2"/>
              </a:buClr>
              <a:buSzPct val="85416"/>
              <a:buChar char="•"/>
              <a:tabLst>
                <a:tab pos="195580" algn="l"/>
              </a:tabLst>
            </a:pPr>
            <a:r>
              <a:rPr spc="-155" dirty="0"/>
              <a:t>A</a:t>
            </a:r>
            <a:r>
              <a:rPr spc="-5" dirty="0"/>
              <a:t> </a:t>
            </a:r>
            <a:r>
              <a:rPr spc="-210" dirty="0"/>
              <a:t>n</a:t>
            </a:r>
            <a:r>
              <a:rPr spc="-254" dirty="0"/>
              <a:t>e</a:t>
            </a:r>
            <a:r>
              <a:rPr spc="-135" dirty="0"/>
              <a:t>w</a:t>
            </a:r>
            <a:r>
              <a:rPr spc="-15" dirty="0"/>
              <a:t> </a:t>
            </a:r>
            <a:r>
              <a:rPr spc="-235" dirty="0"/>
              <a:t>IPv</a:t>
            </a:r>
            <a:r>
              <a:rPr spc="-15" dirty="0"/>
              <a:t>6 </a:t>
            </a:r>
            <a:r>
              <a:rPr spc="-65" dirty="0"/>
              <a:t>op</a:t>
            </a:r>
            <a:r>
              <a:rPr spc="-45" dirty="0"/>
              <a:t>t</a:t>
            </a:r>
            <a:r>
              <a:rPr spc="-130" dirty="0"/>
              <a:t>io</a:t>
            </a:r>
            <a:r>
              <a:rPr spc="-180" dirty="0"/>
              <a:t>n</a:t>
            </a:r>
            <a:r>
              <a:rPr spc="-145" dirty="0"/>
              <a:t>,</a:t>
            </a:r>
            <a:r>
              <a:rPr dirty="0"/>
              <a:t> </a:t>
            </a:r>
            <a:r>
              <a:rPr spc="-204" dirty="0"/>
              <a:t>k</a:t>
            </a:r>
            <a:r>
              <a:rPr spc="-225" dirty="0"/>
              <a:t>n</a:t>
            </a:r>
            <a:r>
              <a:rPr spc="-210" dirty="0"/>
              <a:t>own</a:t>
            </a:r>
            <a:r>
              <a:rPr spc="-20" dirty="0"/>
              <a:t> </a:t>
            </a:r>
            <a:r>
              <a:rPr spc="-225" dirty="0"/>
              <a:t>a</a:t>
            </a:r>
            <a:r>
              <a:rPr spc="-195" dirty="0"/>
              <a:t>s</a:t>
            </a:r>
            <a:r>
              <a:rPr spc="-5" dirty="0"/>
              <a:t> </a:t>
            </a:r>
            <a:r>
              <a:rPr spc="-145" dirty="0"/>
              <a:t>the</a:t>
            </a:r>
            <a:r>
              <a:rPr spc="-5" dirty="0"/>
              <a:t> </a:t>
            </a:r>
            <a:r>
              <a:rPr spc="-450" dirty="0"/>
              <a:t>RPL</a:t>
            </a:r>
            <a:r>
              <a:rPr spc="-5" dirty="0"/>
              <a:t> </a:t>
            </a:r>
            <a:r>
              <a:rPr spc="-65" dirty="0"/>
              <a:t>op</a:t>
            </a:r>
            <a:r>
              <a:rPr spc="-45" dirty="0"/>
              <a:t>t</a:t>
            </a:r>
            <a:r>
              <a:rPr spc="-150" dirty="0"/>
              <a:t>ion</a:t>
            </a:r>
          </a:p>
          <a:p>
            <a:pPr marL="469900" lvl="1" indent="-184150" algn="just">
              <a:lnSpc>
                <a:spcPct val="100000"/>
              </a:lnSpc>
              <a:spcBef>
                <a:spcPts val="495"/>
              </a:spcBef>
              <a:buClr>
                <a:srgbClr val="93B6D2"/>
              </a:buClr>
              <a:buSzPct val="85000"/>
              <a:buChar char="•"/>
              <a:tabLst>
                <a:tab pos="470534" algn="l"/>
              </a:tabLst>
            </a:pPr>
            <a:r>
              <a:rPr sz="2000" spc="-235" dirty="0">
                <a:latin typeface="Arial"/>
                <a:cs typeface="Arial"/>
              </a:rPr>
              <a:t>The</a:t>
            </a:r>
            <a:r>
              <a:rPr sz="2000" spc="-15" dirty="0">
                <a:latin typeface="Arial"/>
                <a:cs typeface="Arial"/>
              </a:rPr>
              <a:t> </a:t>
            </a:r>
            <a:r>
              <a:rPr sz="2000" spc="-375" dirty="0">
                <a:latin typeface="Arial"/>
                <a:cs typeface="Arial"/>
              </a:rPr>
              <a:t>RPL</a:t>
            </a:r>
            <a:r>
              <a:rPr sz="2000" spc="-190" dirty="0">
                <a:latin typeface="Arial"/>
                <a:cs typeface="Arial"/>
              </a:rPr>
              <a:t> </a:t>
            </a:r>
            <a:r>
              <a:rPr sz="2000" spc="-80" dirty="0">
                <a:latin typeface="Arial"/>
                <a:cs typeface="Arial"/>
              </a:rPr>
              <a:t>option</a:t>
            </a:r>
            <a:r>
              <a:rPr sz="2000" spc="-35" dirty="0">
                <a:latin typeface="Arial"/>
                <a:cs typeface="Arial"/>
              </a:rPr>
              <a:t> </a:t>
            </a:r>
            <a:r>
              <a:rPr sz="2000" spc="-170" dirty="0">
                <a:latin typeface="Arial"/>
                <a:cs typeface="Arial"/>
              </a:rPr>
              <a:t>is</a:t>
            </a:r>
            <a:r>
              <a:rPr sz="2000" spc="-10" dirty="0">
                <a:latin typeface="Arial"/>
                <a:cs typeface="Arial"/>
              </a:rPr>
              <a:t> </a:t>
            </a:r>
            <a:r>
              <a:rPr sz="2000" spc="-55" dirty="0">
                <a:latin typeface="Arial"/>
                <a:cs typeface="Arial"/>
              </a:rPr>
              <a:t>carried</a:t>
            </a:r>
            <a:r>
              <a:rPr sz="2000" spc="-35" dirty="0">
                <a:latin typeface="Arial"/>
                <a:cs typeface="Arial"/>
              </a:rPr>
              <a:t> </a:t>
            </a:r>
            <a:r>
              <a:rPr sz="2000" spc="-120" dirty="0">
                <a:latin typeface="Arial"/>
                <a:cs typeface="Arial"/>
              </a:rPr>
              <a:t>in</a:t>
            </a:r>
            <a:r>
              <a:rPr sz="2000" spc="-15" dirty="0">
                <a:latin typeface="Arial"/>
                <a:cs typeface="Arial"/>
              </a:rPr>
              <a:t> </a:t>
            </a:r>
            <a:r>
              <a:rPr sz="2000" spc="-125" dirty="0">
                <a:latin typeface="Arial"/>
                <a:cs typeface="Arial"/>
              </a:rPr>
              <a:t>the</a:t>
            </a:r>
            <a:r>
              <a:rPr sz="2000" spc="-5" dirty="0">
                <a:latin typeface="Arial"/>
                <a:cs typeface="Arial"/>
              </a:rPr>
              <a:t> </a:t>
            </a:r>
            <a:r>
              <a:rPr sz="2000" spc="-145" dirty="0">
                <a:latin typeface="Arial"/>
                <a:cs typeface="Arial"/>
              </a:rPr>
              <a:t>IPv6</a:t>
            </a:r>
            <a:r>
              <a:rPr sz="2000" spc="-30" dirty="0">
                <a:latin typeface="Arial"/>
                <a:cs typeface="Arial"/>
              </a:rPr>
              <a:t> </a:t>
            </a:r>
            <a:r>
              <a:rPr sz="2000" spc="-85" dirty="0">
                <a:latin typeface="Arial"/>
                <a:cs typeface="Arial"/>
              </a:rPr>
              <a:t>Hop-by-Hop</a:t>
            </a:r>
            <a:r>
              <a:rPr sz="2000" spc="-45" dirty="0">
                <a:latin typeface="Arial"/>
                <a:cs typeface="Arial"/>
              </a:rPr>
              <a:t> </a:t>
            </a:r>
            <a:r>
              <a:rPr sz="2000" spc="-105" dirty="0">
                <a:latin typeface="Arial"/>
                <a:cs typeface="Arial"/>
              </a:rPr>
              <a:t>header.</a:t>
            </a:r>
            <a:endParaRPr sz="2000">
              <a:latin typeface="Arial"/>
              <a:cs typeface="Arial"/>
            </a:endParaRPr>
          </a:p>
          <a:p>
            <a:pPr marL="469900" marR="5080" lvl="1" indent="-183515" algn="just">
              <a:lnSpc>
                <a:spcPct val="100000"/>
              </a:lnSpc>
              <a:spcBef>
                <a:spcPts val="480"/>
              </a:spcBef>
              <a:buClr>
                <a:srgbClr val="93B6D2"/>
              </a:buClr>
              <a:buSzPct val="85000"/>
              <a:buChar char="•"/>
              <a:tabLst>
                <a:tab pos="470534" algn="l"/>
              </a:tabLst>
            </a:pPr>
            <a:r>
              <a:rPr sz="2000" spc="-235" dirty="0">
                <a:latin typeface="Arial"/>
                <a:cs typeface="Arial"/>
              </a:rPr>
              <a:t>The</a:t>
            </a:r>
            <a:r>
              <a:rPr sz="2000" spc="-229" dirty="0">
                <a:latin typeface="Arial"/>
                <a:cs typeface="Arial"/>
              </a:rPr>
              <a:t> </a:t>
            </a:r>
            <a:r>
              <a:rPr sz="2000" spc="-120" dirty="0">
                <a:latin typeface="Arial"/>
                <a:cs typeface="Arial"/>
              </a:rPr>
              <a:t>purpose</a:t>
            </a:r>
            <a:r>
              <a:rPr sz="2000" spc="-114" dirty="0">
                <a:latin typeface="Arial"/>
                <a:cs typeface="Arial"/>
              </a:rPr>
              <a:t> </a:t>
            </a:r>
            <a:r>
              <a:rPr sz="2000" spc="-5" dirty="0">
                <a:latin typeface="Arial"/>
                <a:cs typeface="Arial"/>
              </a:rPr>
              <a:t>of </a:t>
            </a:r>
            <a:r>
              <a:rPr sz="2000" spc="-150" dirty="0">
                <a:latin typeface="Arial"/>
                <a:cs typeface="Arial"/>
              </a:rPr>
              <a:t>this</a:t>
            </a:r>
            <a:r>
              <a:rPr sz="2000" spc="-145" dirty="0">
                <a:latin typeface="Arial"/>
                <a:cs typeface="Arial"/>
              </a:rPr>
              <a:t> </a:t>
            </a:r>
            <a:r>
              <a:rPr sz="2000" spc="-85" dirty="0">
                <a:latin typeface="Arial"/>
                <a:cs typeface="Arial"/>
              </a:rPr>
              <a:t>header </a:t>
            </a:r>
            <a:r>
              <a:rPr sz="2000" spc="-175" dirty="0">
                <a:latin typeface="Arial"/>
                <a:cs typeface="Arial"/>
              </a:rPr>
              <a:t>is</a:t>
            </a:r>
            <a:r>
              <a:rPr sz="2000" spc="-170" dirty="0">
                <a:latin typeface="Arial"/>
                <a:cs typeface="Arial"/>
              </a:rPr>
              <a:t> </a:t>
            </a:r>
            <a:r>
              <a:rPr sz="2000" spc="-65" dirty="0">
                <a:latin typeface="Arial"/>
                <a:cs typeface="Arial"/>
              </a:rPr>
              <a:t>to </a:t>
            </a:r>
            <a:r>
              <a:rPr sz="2000" spc="-80" dirty="0">
                <a:latin typeface="Arial"/>
                <a:cs typeface="Arial"/>
              </a:rPr>
              <a:t>leverage </a:t>
            </a:r>
            <a:r>
              <a:rPr sz="2000" spc="-15" dirty="0">
                <a:latin typeface="Arial"/>
                <a:cs typeface="Arial"/>
              </a:rPr>
              <a:t>data </a:t>
            </a:r>
            <a:r>
              <a:rPr sz="2000" spc="-85" dirty="0">
                <a:latin typeface="Arial"/>
                <a:cs typeface="Arial"/>
              </a:rPr>
              <a:t>plane </a:t>
            </a:r>
            <a:r>
              <a:rPr sz="2000" spc="-125" dirty="0">
                <a:latin typeface="Arial"/>
                <a:cs typeface="Arial"/>
              </a:rPr>
              <a:t>packets</a:t>
            </a:r>
            <a:r>
              <a:rPr sz="2000" spc="-120" dirty="0">
                <a:latin typeface="Arial"/>
                <a:cs typeface="Arial"/>
              </a:rPr>
              <a:t> </a:t>
            </a:r>
            <a:r>
              <a:rPr sz="2000" spc="-15" dirty="0">
                <a:latin typeface="Arial"/>
                <a:cs typeface="Arial"/>
              </a:rPr>
              <a:t>for </a:t>
            </a:r>
            <a:r>
              <a:rPr sz="2000" spc="-65" dirty="0">
                <a:latin typeface="Arial"/>
                <a:cs typeface="Arial"/>
              </a:rPr>
              <a:t>loop </a:t>
            </a:r>
            <a:r>
              <a:rPr sz="2000" spc="-60" dirty="0">
                <a:latin typeface="Arial"/>
                <a:cs typeface="Arial"/>
              </a:rPr>
              <a:t> dete</a:t>
            </a:r>
            <a:r>
              <a:rPr sz="2000" spc="-160" dirty="0">
                <a:latin typeface="Arial"/>
                <a:cs typeface="Arial"/>
              </a:rPr>
              <a:t>c</a:t>
            </a:r>
            <a:r>
              <a:rPr sz="2000" spc="-100" dirty="0">
                <a:latin typeface="Arial"/>
                <a:cs typeface="Arial"/>
              </a:rPr>
              <a:t>t</a:t>
            </a:r>
            <a:r>
              <a:rPr sz="2000" spc="-40" dirty="0">
                <a:latin typeface="Arial"/>
                <a:cs typeface="Arial"/>
              </a:rPr>
              <a:t>i</a:t>
            </a:r>
            <a:r>
              <a:rPr sz="2000" spc="-80" dirty="0">
                <a:latin typeface="Arial"/>
                <a:cs typeface="Arial"/>
              </a:rPr>
              <a:t>o</a:t>
            </a:r>
            <a:r>
              <a:rPr sz="2000" spc="-235" dirty="0">
                <a:latin typeface="Arial"/>
                <a:cs typeface="Arial"/>
              </a:rPr>
              <a:t>n</a:t>
            </a:r>
            <a:r>
              <a:rPr sz="2000" spc="-40" dirty="0">
                <a:latin typeface="Arial"/>
                <a:cs typeface="Arial"/>
              </a:rPr>
              <a:t> </a:t>
            </a:r>
            <a:r>
              <a:rPr sz="2000" spc="-120" dirty="0">
                <a:latin typeface="Arial"/>
                <a:cs typeface="Arial"/>
              </a:rPr>
              <a:t>in</a:t>
            </a:r>
            <a:r>
              <a:rPr sz="2000" spc="-20" dirty="0">
                <a:latin typeface="Arial"/>
                <a:cs typeface="Arial"/>
              </a:rPr>
              <a:t> </a:t>
            </a:r>
            <a:r>
              <a:rPr sz="2000" spc="-10" dirty="0">
                <a:latin typeface="Arial"/>
                <a:cs typeface="Arial"/>
              </a:rPr>
              <a:t>a </a:t>
            </a:r>
            <a:r>
              <a:rPr sz="2000" spc="-395" dirty="0">
                <a:latin typeface="Arial"/>
                <a:cs typeface="Arial"/>
              </a:rPr>
              <a:t>RP</a:t>
            </a:r>
            <a:r>
              <a:rPr sz="2000" spc="-320" dirty="0">
                <a:latin typeface="Arial"/>
                <a:cs typeface="Arial"/>
              </a:rPr>
              <a:t>L</a:t>
            </a:r>
            <a:r>
              <a:rPr sz="2000" spc="-20" dirty="0">
                <a:latin typeface="Arial"/>
                <a:cs typeface="Arial"/>
              </a:rPr>
              <a:t> </a:t>
            </a:r>
            <a:r>
              <a:rPr sz="2000" spc="-180" dirty="0">
                <a:latin typeface="Arial"/>
                <a:cs typeface="Arial"/>
              </a:rPr>
              <a:t>in</a:t>
            </a:r>
            <a:r>
              <a:rPr sz="2000" spc="-220" dirty="0">
                <a:latin typeface="Arial"/>
                <a:cs typeface="Arial"/>
              </a:rPr>
              <a:t>s</a:t>
            </a:r>
            <a:r>
              <a:rPr sz="2000" spc="-80" dirty="0">
                <a:latin typeface="Arial"/>
                <a:cs typeface="Arial"/>
              </a:rPr>
              <a:t>ta</a:t>
            </a:r>
            <a:r>
              <a:rPr sz="2000" spc="-114" dirty="0">
                <a:latin typeface="Arial"/>
                <a:cs typeface="Arial"/>
              </a:rPr>
              <a:t>n</a:t>
            </a:r>
            <a:r>
              <a:rPr sz="2000" spc="-165" dirty="0">
                <a:latin typeface="Arial"/>
                <a:cs typeface="Arial"/>
              </a:rPr>
              <a:t>c</a:t>
            </a:r>
            <a:r>
              <a:rPr sz="2000" spc="-195" dirty="0">
                <a:latin typeface="Arial"/>
                <a:cs typeface="Arial"/>
              </a:rPr>
              <a:t>e</a:t>
            </a:r>
            <a:r>
              <a:rPr sz="2000" spc="-120" dirty="0">
                <a:latin typeface="Arial"/>
                <a:cs typeface="Arial"/>
              </a:rPr>
              <a:t>.</a:t>
            </a:r>
            <a:endParaRPr sz="2000">
              <a:latin typeface="Arial"/>
              <a:cs typeface="Arial"/>
            </a:endParaRPr>
          </a:p>
          <a:p>
            <a:pPr marL="195580" indent="-182880" algn="just">
              <a:lnSpc>
                <a:spcPct val="100000"/>
              </a:lnSpc>
              <a:spcBef>
                <a:spcPts val="560"/>
              </a:spcBef>
              <a:buClr>
                <a:srgbClr val="93B6D2"/>
              </a:buClr>
              <a:buSzPct val="85416"/>
              <a:buChar char="•"/>
              <a:tabLst>
                <a:tab pos="195580" algn="l"/>
              </a:tabLst>
            </a:pPr>
            <a:r>
              <a:rPr spc="-204" dirty="0"/>
              <a:t>Source</a:t>
            </a:r>
            <a:r>
              <a:rPr spc="-15" dirty="0"/>
              <a:t> </a:t>
            </a:r>
            <a:r>
              <a:rPr spc="-195" dirty="0"/>
              <a:t>Routing</a:t>
            </a:r>
            <a:r>
              <a:rPr spc="-5" dirty="0"/>
              <a:t> </a:t>
            </a:r>
            <a:r>
              <a:rPr spc="-100" dirty="0"/>
              <a:t>Header</a:t>
            </a:r>
            <a:r>
              <a:rPr spc="20" dirty="0"/>
              <a:t> </a:t>
            </a:r>
            <a:r>
              <a:rPr spc="-305" dirty="0"/>
              <a:t>(SRH)</a:t>
            </a:r>
            <a:r>
              <a:rPr spc="-5" dirty="0"/>
              <a:t> </a:t>
            </a:r>
            <a:r>
              <a:rPr spc="-20" dirty="0"/>
              <a:t>for</a:t>
            </a:r>
            <a:r>
              <a:rPr dirty="0"/>
              <a:t> </a:t>
            </a:r>
            <a:r>
              <a:rPr spc="-275" dirty="0"/>
              <a:t>use</a:t>
            </a:r>
            <a:r>
              <a:rPr spc="-20" dirty="0"/>
              <a:t> </a:t>
            </a:r>
            <a:r>
              <a:rPr spc="-135" dirty="0"/>
              <a:t>between</a:t>
            </a:r>
            <a:r>
              <a:rPr spc="15" dirty="0"/>
              <a:t> </a:t>
            </a:r>
            <a:r>
              <a:rPr spc="-450" dirty="0"/>
              <a:t>RPL</a:t>
            </a:r>
            <a:r>
              <a:rPr spc="-434" dirty="0"/>
              <a:t> </a:t>
            </a:r>
            <a:r>
              <a:rPr spc="-150" dirty="0"/>
              <a:t>routers.</a:t>
            </a:r>
          </a:p>
          <a:p>
            <a:pPr marL="194945" marR="6350" indent="-182880" algn="just">
              <a:lnSpc>
                <a:spcPct val="100000"/>
              </a:lnSpc>
              <a:spcBef>
                <a:spcPts val="575"/>
              </a:spcBef>
              <a:buClr>
                <a:srgbClr val="93B6D2"/>
              </a:buClr>
              <a:buSzPct val="85416"/>
              <a:buChar char="•"/>
              <a:tabLst>
                <a:tab pos="195580" algn="l"/>
              </a:tabLst>
            </a:pPr>
            <a:r>
              <a:rPr spc="-155" dirty="0"/>
              <a:t>A</a:t>
            </a:r>
            <a:r>
              <a:rPr spc="55" dirty="0"/>
              <a:t> </a:t>
            </a:r>
            <a:r>
              <a:rPr spc="-50" dirty="0"/>
              <a:t>border</a:t>
            </a:r>
            <a:r>
              <a:rPr spc="50" dirty="0"/>
              <a:t> </a:t>
            </a:r>
            <a:r>
              <a:rPr spc="-45" dirty="0"/>
              <a:t>r</a:t>
            </a:r>
            <a:r>
              <a:rPr spc="-114" dirty="0"/>
              <a:t>outer</a:t>
            </a:r>
            <a:r>
              <a:rPr spc="60" dirty="0"/>
              <a:t> </a:t>
            </a:r>
            <a:r>
              <a:rPr spc="-70" dirty="0"/>
              <a:t>or</a:t>
            </a:r>
            <a:r>
              <a:rPr spc="60" dirty="0"/>
              <a:t> </a:t>
            </a:r>
            <a:r>
              <a:rPr spc="-200" dirty="0"/>
              <a:t>DO</a:t>
            </a:r>
            <a:r>
              <a:rPr spc="-250" dirty="0"/>
              <a:t>D</a:t>
            </a:r>
            <a:r>
              <a:rPr spc="-225" dirty="0"/>
              <a:t>A</a:t>
            </a:r>
            <a:r>
              <a:rPr spc="-20" dirty="0"/>
              <a:t>G</a:t>
            </a:r>
            <a:r>
              <a:rPr spc="50" dirty="0"/>
              <a:t> </a:t>
            </a:r>
            <a:r>
              <a:rPr spc="-45" dirty="0"/>
              <a:t>r</a:t>
            </a:r>
            <a:r>
              <a:rPr spc="-100" dirty="0"/>
              <a:t>oot</a:t>
            </a:r>
            <a:r>
              <a:rPr spc="50" dirty="0"/>
              <a:t> </a:t>
            </a:r>
            <a:r>
              <a:rPr spc="-220" dirty="0"/>
              <a:t>in</a:t>
            </a:r>
            <a:r>
              <a:rPr spc="-270" dirty="0"/>
              <a:t>s</a:t>
            </a:r>
            <a:r>
              <a:rPr spc="-150" dirty="0"/>
              <a:t>e</a:t>
            </a:r>
            <a:r>
              <a:rPr spc="50" dirty="0"/>
              <a:t>r</a:t>
            </a:r>
            <a:r>
              <a:rPr spc="-210" dirty="0"/>
              <a:t>ts</a:t>
            </a:r>
            <a:r>
              <a:rPr spc="60" dirty="0"/>
              <a:t> </a:t>
            </a:r>
            <a:r>
              <a:rPr spc="-145" dirty="0"/>
              <a:t>the</a:t>
            </a:r>
            <a:r>
              <a:rPr spc="55" dirty="0"/>
              <a:t> </a:t>
            </a:r>
            <a:r>
              <a:rPr spc="-409" dirty="0"/>
              <a:t>SRH</a:t>
            </a:r>
            <a:r>
              <a:rPr spc="55" dirty="0"/>
              <a:t> </a:t>
            </a:r>
            <a:r>
              <a:rPr spc="-210" dirty="0"/>
              <a:t>when</a:t>
            </a:r>
            <a:r>
              <a:rPr spc="60" dirty="0"/>
              <a:t> </a:t>
            </a:r>
            <a:r>
              <a:rPr spc="-95" dirty="0"/>
              <a:t>specifying  </a:t>
            </a:r>
            <a:r>
              <a:rPr spc="-15" dirty="0"/>
              <a:t>a </a:t>
            </a:r>
            <a:r>
              <a:rPr spc="-204" dirty="0"/>
              <a:t>source </a:t>
            </a:r>
            <a:r>
              <a:rPr spc="-125" dirty="0"/>
              <a:t>route </a:t>
            </a:r>
            <a:r>
              <a:rPr spc="-80" dirty="0"/>
              <a:t>to </a:t>
            </a:r>
            <a:r>
              <a:rPr spc="-70" dirty="0"/>
              <a:t>deliver </a:t>
            </a:r>
            <a:r>
              <a:rPr spc="-100" dirty="0"/>
              <a:t>datagrams </a:t>
            </a:r>
            <a:r>
              <a:rPr spc="-80" dirty="0"/>
              <a:t>to </a:t>
            </a:r>
            <a:r>
              <a:rPr spc="-195" dirty="0"/>
              <a:t>nodes </a:t>
            </a:r>
            <a:r>
              <a:rPr spc="-160" dirty="0"/>
              <a:t>downstream </a:t>
            </a:r>
            <a:r>
              <a:rPr spc="-150" dirty="0"/>
              <a:t>in </a:t>
            </a:r>
            <a:r>
              <a:rPr spc="-145" dirty="0"/>
              <a:t>the </a:t>
            </a:r>
            <a:r>
              <a:rPr spc="-140" dirty="0"/>
              <a:t> </a:t>
            </a:r>
            <a:r>
              <a:rPr spc="-305" dirty="0"/>
              <a:t>mesh</a:t>
            </a:r>
            <a:r>
              <a:rPr dirty="0"/>
              <a:t> </a:t>
            </a:r>
            <a:r>
              <a:rPr spc="-125" dirty="0"/>
              <a:t>net</a:t>
            </a:r>
            <a:r>
              <a:rPr spc="-250" dirty="0"/>
              <a:t>w</a:t>
            </a:r>
            <a:r>
              <a:rPr spc="-85" dirty="0"/>
              <a:t>o</a:t>
            </a:r>
            <a:r>
              <a:rPr spc="-5" dirty="0"/>
              <a:t>r</a:t>
            </a:r>
            <a:r>
              <a:rPr spc="-145" dirty="0"/>
              <a:t>k.</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40" dirty="0"/>
              <a:t>O</a:t>
            </a:r>
            <a:r>
              <a:rPr spc="-390" dirty="0"/>
              <a:t>p</a:t>
            </a:r>
            <a:r>
              <a:rPr spc="-365" dirty="0"/>
              <a:t>t</a:t>
            </a:r>
            <a:r>
              <a:rPr spc="-165" dirty="0"/>
              <a:t>i</a:t>
            </a:r>
            <a:r>
              <a:rPr spc="-440" dirty="0"/>
              <a:t>m</a:t>
            </a:r>
            <a:r>
              <a:rPr spc="-165" dirty="0"/>
              <a:t>i</a:t>
            </a:r>
            <a:r>
              <a:rPr spc="-175" dirty="0"/>
              <a:t>z</a:t>
            </a:r>
            <a:r>
              <a:rPr spc="-165" dirty="0"/>
              <a:t>i</a:t>
            </a:r>
            <a:r>
              <a:rPr spc="-390" dirty="0"/>
              <a:t>n</a:t>
            </a:r>
            <a:r>
              <a:rPr spc="-300" dirty="0"/>
              <a:t>g</a:t>
            </a:r>
            <a:r>
              <a:rPr spc="-280" dirty="0"/>
              <a:t> </a:t>
            </a:r>
            <a:r>
              <a:rPr spc="-165" dirty="0"/>
              <a:t>I</a:t>
            </a:r>
            <a:r>
              <a:rPr spc="-495" dirty="0"/>
              <a:t>P</a:t>
            </a:r>
            <a:r>
              <a:rPr spc="-240" dirty="0"/>
              <a:t> </a:t>
            </a:r>
            <a:r>
              <a:rPr spc="-204" dirty="0"/>
              <a:t>f</a:t>
            </a:r>
            <a:r>
              <a:rPr spc="-390" dirty="0"/>
              <a:t>o</a:t>
            </a:r>
            <a:r>
              <a:rPr spc="-275" dirty="0"/>
              <a:t>r</a:t>
            </a:r>
            <a:r>
              <a:rPr spc="-245" dirty="0"/>
              <a:t> </a:t>
            </a:r>
            <a:r>
              <a:rPr spc="-165" dirty="0"/>
              <a:t>I</a:t>
            </a:r>
            <a:r>
              <a:rPr spc="-390" dirty="0"/>
              <a:t>o</a:t>
            </a:r>
            <a:r>
              <a:rPr spc="-305" dirty="0"/>
              <a:t>T  </a:t>
            </a:r>
            <a:r>
              <a:rPr spc="-620" dirty="0"/>
              <a:t>RPL</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70</a:t>
            </a:r>
            <a:endParaRPr sz="1400">
              <a:latin typeface="Arial"/>
              <a:cs typeface="Arial"/>
            </a:endParaRPr>
          </a:p>
        </p:txBody>
      </p:sp>
      <p:sp>
        <p:nvSpPr>
          <p:cNvPr id="4" name="object 4"/>
          <p:cNvSpPr txBox="1"/>
          <p:nvPr/>
        </p:nvSpPr>
        <p:spPr>
          <a:xfrm>
            <a:off x="535940" y="1561845"/>
            <a:ext cx="8073390" cy="4737735"/>
          </a:xfrm>
          <a:prstGeom prst="rect">
            <a:avLst/>
          </a:prstGeom>
        </p:spPr>
        <p:txBody>
          <a:bodyPr vert="horz" wrap="square" lIns="0" tIns="13335" rIns="0" bIns="0" rtlCol="0">
            <a:spAutoFit/>
          </a:bodyPr>
          <a:lstStyle/>
          <a:p>
            <a:pPr marL="195580" indent="-182880" algn="just">
              <a:lnSpc>
                <a:spcPct val="100000"/>
              </a:lnSpc>
              <a:spcBef>
                <a:spcPts val="105"/>
              </a:spcBef>
              <a:buClr>
                <a:srgbClr val="93B6D2"/>
              </a:buClr>
              <a:buSzPct val="85000"/>
              <a:buFont typeface="Arial"/>
              <a:buChar char="•"/>
              <a:tabLst>
                <a:tab pos="195580" algn="l"/>
              </a:tabLst>
            </a:pPr>
            <a:r>
              <a:rPr sz="2000" b="1" spc="-165" dirty="0">
                <a:latin typeface="Arial"/>
                <a:cs typeface="Arial"/>
              </a:rPr>
              <a:t>Metrics</a:t>
            </a:r>
            <a:endParaRPr sz="2000">
              <a:latin typeface="Arial"/>
              <a:cs typeface="Arial"/>
            </a:endParaRPr>
          </a:p>
          <a:p>
            <a:pPr marL="195580" indent="-182880" algn="just">
              <a:lnSpc>
                <a:spcPts val="2160"/>
              </a:lnSpc>
              <a:buClr>
                <a:srgbClr val="93B6D2"/>
              </a:buClr>
              <a:buSzPct val="85000"/>
              <a:buChar char="•"/>
              <a:tabLst>
                <a:tab pos="195580" algn="l"/>
              </a:tabLst>
            </a:pPr>
            <a:r>
              <a:rPr sz="2000" spc="-225" dirty="0">
                <a:latin typeface="Arial"/>
                <a:cs typeface="Arial"/>
              </a:rPr>
              <a:t>Some</a:t>
            </a:r>
            <a:r>
              <a:rPr sz="2000" spc="120" dirty="0">
                <a:latin typeface="Arial"/>
                <a:cs typeface="Arial"/>
              </a:rPr>
              <a:t> </a:t>
            </a:r>
            <a:r>
              <a:rPr sz="2000" spc="-5" dirty="0">
                <a:latin typeface="Arial"/>
                <a:cs typeface="Arial"/>
              </a:rPr>
              <a:t>of</a:t>
            </a:r>
            <a:r>
              <a:rPr sz="2000" spc="190" dirty="0">
                <a:latin typeface="Arial"/>
                <a:cs typeface="Arial"/>
              </a:rPr>
              <a:t> </a:t>
            </a:r>
            <a:r>
              <a:rPr sz="2000" spc="-125" dirty="0">
                <a:latin typeface="Arial"/>
                <a:cs typeface="Arial"/>
              </a:rPr>
              <a:t>the</a:t>
            </a:r>
            <a:r>
              <a:rPr sz="2000" spc="120" dirty="0">
                <a:latin typeface="Arial"/>
                <a:cs typeface="Arial"/>
              </a:rPr>
              <a:t> </a:t>
            </a:r>
            <a:r>
              <a:rPr sz="2000" spc="-375" dirty="0">
                <a:latin typeface="Arial"/>
                <a:cs typeface="Arial"/>
              </a:rPr>
              <a:t>RPL</a:t>
            </a:r>
            <a:r>
              <a:rPr sz="2000" spc="120" dirty="0">
                <a:latin typeface="Arial"/>
                <a:cs typeface="Arial"/>
              </a:rPr>
              <a:t> </a:t>
            </a:r>
            <a:r>
              <a:rPr sz="2000" spc="-95" dirty="0">
                <a:latin typeface="Arial"/>
                <a:cs typeface="Arial"/>
              </a:rPr>
              <a:t>routing</a:t>
            </a:r>
            <a:r>
              <a:rPr sz="2000" spc="125" dirty="0">
                <a:latin typeface="Arial"/>
                <a:cs typeface="Arial"/>
              </a:rPr>
              <a:t> </a:t>
            </a:r>
            <a:r>
              <a:rPr sz="2000" spc="-155" dirty="0">
                <a:latin typeface="Arial"/>
                <a:cs typeface="Arial"/>
              </a:rPr>
              <a:t>metrics</a:t>
            </a:r>
            <a:r>
              <a:rPr sz="2000" spc="120" dirty="0">
                <a:latin typeface="Arial"/>
                <a:cs typeface="Arial"/>
              </a:rPr>
              <a:t> </a:t>
            </a:r>
            <a:r>
              <a:rPr sz="2000" spc="-85" dirty="0">
                <a:latin typeface="Arial"/>
                <a:cs typeface="Arial"/>
              </a:rPr>
              <a:t>and</a:t>
            </a:r>
            <a:r>
              <a:rPr sz="2000" spc="125" dirty="0">
                <a:latin typeface="Arial"/>
                <a:cs typeface="Arial"/>
              </a:rPr>
              <a:t> </a:t>
            </a:r>
            <a:r>
              <a:rPr sz="2000" spc="-145" dirty="0">
                <a:latin typeface="Arial"/>
                <a:cs typeface="Arial"/>
              </a:rPr>
              <a:t>constraints</a:t>
            </a:r>
            <a:r>
              <a:rPr sz="2000" spc="140" dirty="0">
                <a:latin typeface="Arial"/>
                <a:cs typeface="Arial"/>
              </a:rPr>
              <a:t> </a:t>
            </a:r>
            <a:r>
              <a:rPr sz="2000" spc="-60" dirty="0">
                <a:latin typeface="Arial"/>
                <a:cs typeface="Arial"/>
              </a:rPr>
              <a:t>defined</a:t>
            </a:r>
            <a:r>
              <a:rPr sz="2000" spc="120" dirty="0">
                <a:latin typeface="Arial"/>
                <a:cs typeface="Arial"/>
              </a:rPr>
              <a:t> </a:t>
            </a:r>
            <a:r>
              <a:rPr sz="2000" spc="-125" dirty="0">
                <a:latin typeface="Arial"/>
                <a:cs typeface="Arial"/>
              </a:rPr>
              <a:t>in</a:t>
            </a:r>
            <a:r>
              <a:rPr sz="2000" spc="110" dirty="0">
                <a:latin typeface="Arial"/>
                <a:cs typeface="Arial"/>
              </a:rPr>
              <a:t> </a:t>
            </a:r>
            <a:r>
              <a:rPr sz="2000" spc="-340" dirty="0">
                <a:latin typeface="Arial"/>
                <a:cs typeface="Arial"/>
              </a:rPr>
              <a:t>RFC</a:t>
            </a:r>
            <a:r>
              <a:rPr sz="2000" spc="135" dirty="0">
                <a:latin typeface="Arial"/>
                <a:cs typeface="Arial"/>
              </a:rPr>
              <a:t> </a:t>
            </a:r>
            <a:r>
              <a:rPr sz="2000" spc="-15" dirty="0">
                <a:latin typeface="Arial"/>
                <a:cs typeface="Arial"/>
              </a:rPr>
              <a:t>6551</a:t>
            </a:r>
            <a:r>
              <a:rPr sz="2000" spc="110" dirty="0">
                <a:latin typeface="Arial"/>
                <a:cs typeface="Arial"/>
              </a:rPr>
              <a:t> </a:t>
            </a:r>
            <a:r>
              <a:rPr sz="2000" spc="-125" dirty="0">
                <a:latin typeface="Arial"/>
                <a:cs typeface="Arial"/>
              </a:rPr>
              <a:t>include</a:t>
            </a:r>
            <a:endParaRPr sz="2000">
              <a:latin typeface="Arial"/>
              <a:cs typeface="Arial"/>
            </a:endParaRPr>
          </a:p>
          <a:p>
            <a:pPr marL="194945" algn="just">
              <a:lnSpc>
                <a:spcPts val="2160"/>
              </a:lnSpc>
            </a:pPr>
            <a:r>
              <a:rPr sz="2000" spc="-120" dirty="0">
                <a:latin typeface="Arial"/>
                <a:cs typeface="Arial"/>
              </a:rPr>
              <a:t>the</a:t>
            </a:r>
            <a:r>
              <a:rPr sz="2000" spc="-15" dirty="0">
                <a:latin typeface="Arial"/>
                <a:cs typeface="Arial"/>
              </a:rPr>
              <a:t> </a:t>
            </a:r>
            <a:r>
              <a:rPr sz="2000" spc="75" dirty="0">
                <a:latin typeface="Arial"/>
                <a:cs typeface="Arial"/>
              </a:rPr>
              <a:t>f</a:t>
            </a:r>
            <a:r>
              <a:rPr sz="2000" spc="-85" dirty="0">
                <a:latin typeface="Arial"/>
                <a:cs typeface="Arial"/>
              </a:rPr>
              <a:t>o</a:t>
            </a:r>
            <a:r>
              <a:rPr sz="2000" spc="-25" dirty="0">
                <a:latin typeface="Arial"/>
                <a:cs typeface="Arial"/>
              </a:rPr>
              <a:t>l</a:t>
            </a:r>
            <a:r>
              <a:rPr sz="2000" spc="-40" dirty="0">
                <a:latin typeface="Arial"/>
                <a:cs typeface="Arial"/>
              </a:rPr>
              <a:t>l</a:t>
            </a:r>
            <a:r>
              <a:rPr sz="2000" spc="-150" dirty="0">
                <a:latin typeface="Arial"/>
                <a:cs typeface="Arial"/>
              </a:rPr>
              <a:t>o</a:t>
            </a:r>
            <a:r>
              <a:rPr sz="2000" spc="-90" dirty="0">
                <a:latin typeface="Arial"/>
                <a:cs typeface="Arial"/>
              </a:rPr>
              <a:t>win</a:t>
            </a:r>
            <a:r>
              <a:rPr sz="2000" spc="-105" dirty="0">
                <a:latin typeface="Arial"/>
                <a:cs typeface="Arial"/>
              </a:rPr>
              <a:t>g</a:t>
            </a:r>
            <a:r>
              <a:rPr sz="2000" spc="-120" dirty="0">
                <a:latin typeface="Arial"/>
                <a:cs typeface="Arial"/>
              </a:rPr>
              <a:t>:</a:t>
            </a:r>
            <a:endParaRPr sz="2000">
              <a:latin typeface="Arial"/>
              <a:cs typeface="Arial"/>
            </a:endParaRPr>
          </a:p>
          <a:p>
            <a:pPr marL="195580" indent="-182880" algn="just">
              <a:lnSpc>
                <a:spcPct val="100000"/>
              </a:lnSpc>
              <a:buClr>
                <a:srgbClr val="93B6D2"/>
              </a:buClr>
              <a:buSzPct val="85000"/>
              <a:buChar char="•"/>
              <a:tabLst>
                <a:tab pos="195580" algn="l"/>
              </a:tabLst>
            </a:pPr>
            <a:r>
              <a:rPr sz="2000" spc="-145" dirty="0">
                <a:latin typeface="Arial"/>
                <a:cs typeface="Arial"/>
              </a:rPr>
              <a:t>Exp</a:t>
            </a:r>
            <a:r>
              <a:rPr sz="2000" spc="-135" dirty="0">
                <a:latin typeface="Arial"/>
                <a:cs typeface="Arial"/>
              </a:rPr>
              <a:t>e</a:t>
            </a:r>
            <a:r>
              <a:rPr sz="2000" spc="-160" dirty="0">
                <a:latin typeface="Arial"/>
                <a:cs typeface="Arial"/>
              </a:rPr>
              <a:t>c</a:t>
            </a:r>
            <a:r>
              <a:rPr sz="2000" spc="-100" dirty="0">
                <a:latin typeface="Arial"/>
                <a:cs typeface="Arial"/>
              </a:rPr>
              <a:t>t</a:t>
            </a:r>
            <a:r>
              <a:rPr sz="2000" spc="-60" dirty="0">
                <a:latin typeface="Arial"/>
                <a:cs typeface="Arial"/>
              </a:rPr>
              <a:t>ed</a:t>
            </a:r>
            <a:r>
              <a:rPr sz="2000" spc="-35" dirty="0">
                <a:latin typeface="Arial"/>
                <a:cs typeface="Arial"/>
              </a:rPr>
              <a:t> </a:t>
            </a:r>
            <a:r>
              <a:rPr sz="2000" spc="-445" dirty="0">
                <a:latin typeface="Arial"/>
                <a:cs typeface="Arial"/>
              </a:rPr>
              <a:t>T</a:t>
            </a:r>
            <a:r>
              <a:rPr sz="2000" spc="-25" dirty="0">
                <a:latin typeface="Arial"/>
                <a:cs typeface="Arial"/>
              </a:rPr>
              <a:t>r</a:t>
            </a:r>
            <a:r>
              <a:rPr sz="2000" spc="-229" dirty="0">
                <a:latin typeface="Arial"/>
                <a:cs typeface="Arial"/>
              </a:rPr>
              <a:t>ansmis</a:t>
            </a:r>
            <a:r>
              <a:rPr sz="2000" spc="-210" dirty="0">
                <a:latin typeface="Arial"/>
                <a:cs typeface="Arial"/>
              </a:rPr>
              <a:t>s</a:t>
            </a:r>
            <a:r>
              <a:rPr sz="2000" spc="-15" dirty="0">
                <a:latin typeface="Arial"/>
                <a:cs typeface="Arial"/>
              </a:rPr>
              <a:t>i</a:t>
            </a:r>
            <a:r>
              <a:rPr sz="2000" spc="-175" dirty="0">
                <a:latin typeface="Arial"/>
                <a:cs typeface="Arial"/>
              </a:rPr>
              <a:t>on</a:t>
            </a:r>
            <a:r>
              <a:rPr sz="2000" spc="-50" dirty="0">
                <a:latin typeface="Arial"/>
                <a:cs typeface="Arial"/>
              </a:rPr>
              <a:t> </a:t>
            </a:r>
            <a:r>
              <a:rPr sz="2000" spc="-195" dirty="0">
                <a:latin typeface="Arial"/>
                <a:cs typeface="Arial"/>
              </a:rPr>
              <a:t>C</a:t>
            </a:r>
            <a:r>
              <a:rPr sz="2000" spc="-140" dirty="0">
                <a:latin typeface="Arial"/>
                <a:cs typeface="Arial"/>
              </a:rPr>
              <a:t>o</a:t>
            </a:r>
            <a:r>
              <a:rPr sz="2000" spc="-165" dirty="0">
                <a:latin typeface="Arial"/>
                <a:cs typeface="Arial"/>
              </a:rPr>
              <a:t>unt</a:t>
            </a:r>
            <a:r>
              <a:rPr sz="2000" spc="-25" dirty="0">
                <a:latin typeface="Arial"/>
                <a:cs typeface="Arial"/>
              </a:rPr>
              <a:t> </a:t>
            </a:r>
            <a:r>
              <a:rPr sz="2000" spc="-290" dirty="0">
                <a:latin typeface="Arial"/>
                <a:cs typeface="Arial"/>
              </a:rPr>
              <a:t>(E</a:t>
            </a:r>
            <a:r>
              <a:rPr sz="2000" spc="-365" dirty="0">
                <a:latin typeface="Arial"/>
                <a:cs typeface="Arial"/>
              </a:rPr>
              <a:t>T</a:t>
            </a:r>
            <a:r>
              <a:rPr sz="2000" spc="-235" dirty="0">
                <a:latin typeface="Arial"/>
                <a:cs typeface="Arial"/>
              </a:rPr>
              <a:t>X</a:t>
            </a:r>
            <a:r>
              <a:rPr sz="2000" spc="-130" dirty="0">
                <a:latin typeface="Arial"/>
                <a:cs typeface="Arial"/>
              </a:rPr>
              <a:t>)</a:t>
            </a:r>
            <a:r>
              <a:rPr sz="2000" spc="-120" dirty="0">
                <a:latin typeface="Arial"/>
                <a:cs typeface="Arial"/>
              </a:rPr>
              <a:t>:</a:t>
            </a:r>
            <a:endParaRPr sz="2000">
              <a:latin typeface="Arial"/>
              <a:cs typeface="Arial"/>
            </a:endParaRPr>
          </a:p>
          <a:p>
            <a:pPr marL="469900" marR="8255" lvl="1" indent="-183515" algn="just">
              <a:lnSpc>
                <a:spcPts val="1630"/>
              </a:lnSpc>
              <a:spcBef>
                <a:spcPts val="405"/>
              </a:spcBef>
              <a:buClr>
                <a:srgbClr val="93B6D2"/>
              </a:buClr>
              <a:buSzPct val="85294"/>
              <a:buChar char="•"/>
              <a:tabLst>
                <a:tab pos="470534" algn="l"/>
              </a:tabLst>
            </a:pPr>
            <a:r>
              <a:rPr sz="1700" spc="-170" dirty="0">
                <a:latin typeface="Arial"/>
                <a:cs typeface="Arial"/>
              </a:rPr>
              <a:t>Assigns</a:t>
            </a:r>
            <a:r>
              <a:rPr sz="1700" spc="-165" dirty="0">
                <a:latin typeface="Arial"/>
                <a:cs typeface="Arial"/>
              </a:rPr>
              <a:t> </a:t>
            </a:r>
            <a:r>
              <a:rPr sz="1700" spc="-10" dirty="0">
                <a:latin typeface="Arial"/>
                <a:cs typeface="Arial"/>
              </a:rPr>
              <a:t>a </a:t>
            </a:r>
            <a:r>
              <a:rPr sz="1700" spc="-90" dirty="0">
                <a:latin typeface="Arial"/>
                <a:cs typeface="Arial"/>
              </a:rPr>
              <a:t>discrete</a:t>
            </a:r>
            <a:r>
              <a:rPr sz="1700" spc="-85" dirty="0">
                <a:latin typeface="Arial"/>
                <a:cs typeface="Arial"/>
              </a:rPr>
              <a:t> </a:t>
            </a:r>
            <a:r>
              <a:rPr sz="1700" spc="-90" dirty="0">
                <a:latin typeface="Arial"/>
                <a:cs typeface="Arial"/>
              </a:rPr>
              <a:t>value</a:t>
            </a:r>
            <a:r>
              <a:rPr sz="1700" spc="-85" dirty="0">
                <a:latin typeface="Arial"/>
                <a:cs typeface="Arial"/>
              </a:rPr>
              <a:t> </a:t>
            </a:r>
            <a:r>
              <a:rPr sz="1700" spc="-60" dirty="0">
                <a:latin typeface="Arial"/>
                <a:cs typeface="Arial"/>
              </a:rPr>
              <a:t>to</a:t>
            </a:r>
            <a:r>
              <a:rPr sz="1700" spc="-55" dirty="0">
                <a:latin typeface="Arial"/>
                <a:cs typeface="Arial"/>
              </a:rPr>
              <a:t> </a:t>
            </a:r>
            <a:r>
              <a:rPr sz="1700" spc="-105" dirty="0">
                <a:latin typeface="Arial"/>
                <a:cs typeface="Arial"/>
              </a:rPr>
              <a:t>the</a:t>
            </a:r>
            <a:r>
              <a:rPr sz="1700" spc="-100" dirty="0">
                <a:latin typeface="Arial"/>
                <a:cs typeface="Arial"/>
              </a:rPr>
              <a:t> </a:t>
            </a:r>
            <a:r>
              <a:rPr sz="1700" spc="-130" dirty="0">
                <a:latin typeface="Arial"/>
                <a:cs typeface="Arial"/>
              </a:rPr>
              <a:t>number</a:t>
            </a:r>
            <a:r>
              <a:rPr sz="1700" spc="210" dirty="0">
                <a:latin typeface="Arial"/>
                <a:cs typeface="Arial"/>
              </a:rPr>
              <a:t> </a:t>
            </a:r>
            <a:r>
              <a:rPr sz="1700" dirty="0">
                <a:latin typeface="Arial"/>
                <a:cs typeface="Arial"/>
              </a:rPr>
              <a:t>of </a:t>
            </a:r>
            <a:r>
              <a:rPr sz="1700" spc="-155" dirty="0">
                <a:latin typeface="Arial"/>
                <a:cs typeface="Arial"/>
              </a:rPr>
              <a:t>transmissions</a:t>
            </a:r>
            <a:r>
              <a:rPr sz="1700" spc="160" dirty="0">
                <a:latin typeface="Arial"/>
                <a:cs typeface="Arial"/>
              </a:rPr>
              <a:t> </a:t>
            </a:r>
            <a:r>
              <a:rPr sz="1700" spc="-10" dirty="0">
                <a:latin typeface="Arial"/>
                <a:cs typeface="Arial"/>
              </a:rPr>
              <a:t>a </a:t>
            </a:r>
            <a:r>
              <a:rPr sz="1700" spc="-105" dirty="0">
                <a:latin typeface="Arial"/>
                <a:cs typeface="Arial"/>
              </a:rPr>
              <a:t>node</a:t>
            </a:r>
            <a:r>
              <a:rPr sz="1700" spc="265" dirty="0">
                <a:latin typeface="Arial"/>
                <a:cs typeface="Arial"/>
              </a:rPr>
              <a:t> </a:t>
            </a:r>
            <a:r>
              <a:rPr sz="1700" spc="-110" dirty="0">
                <a:latin typeface="Arial"/>
                <a:cs typeface="Arial"/>
              </a:rPr>
              <a:t>expects</a:t>
            </a:r>
            <a:r>
              <a:rPr sz="1700" spc="250" dirty="0">
                <a:latin typeface="Arial"/>
                <a:cs typeface="Arial"/>
              </a:rPr>
              <a:t> </a:t>
            </a:r>
            <a:r>
              <a:rPr sz="1700" spc="-60" dirty="0">
                <a:latin typeface="Arial"/>
                <a:cs typeface="Arial"/>
              </a:rPr>
              <a:t>to </a:t>
            </a:r>
            <a:r>
              <a:rPr sz="1700" spc="-130" dirty="0">
                <a:latin typeface="Arial"/>
                <a:cs typeface="Arial"/>
              </a:rPr>
              <a:t>make</a:t>
            </a:r>
            <a:r>
              <a:rPr sz="1700" spc="215" dirty="0">
                <a:latin typeface="Arial"/>
                <a:cs typeface="Arial"/>
              </a:rPr>
              <a:t> </a:t>
            </a:r>
            <a:r>
              <a:rPr sz="1700" spc="-65" dirty="0">
                <a:latin typeface="Arial"/>
                <a:cs typeface="Arial"/>
              </a:rPr>
              <a:t>to </a:t>
            </a:r>
            <a:r>
              <a:rPr sz="1700" spc="-60" dirty="0">
                <a:latin typeface="Arial"/>
                <a:cs typeface="Arial"/>
              </a:rPr>
              <a:t> </a:t>
            </a:r>
            <a:r>
              <a:rPr sz="1700" spc="-55" dirty="0">
                <a:latin typeface="Arial"/>
                <a:cs typeface="Arial"/>
              </a:rPr>
              <a:t>deliver</a:t>
            </a:r>
            <a:r>
              <a:rPr sz="1700" spc="-5" dirty="0">
                <a:latin typeface="Arial"/>
                <a:cs typeface="Arial"/>
              </a:rPr>
              <a:t> </a:t>
            </a:r>
            <a:r>
              <a:rPr sz="1700" spc="-10" dirty="0">
                <a:latin typeface="Arial"/>
                <a:cs typeface="Arial"/>
              </a:rPr>
              <a:t>a</a:t>
            </a:r>
            <a:r>
              <a:rPr sz="1700" dirty="0">
                <a:latin typeface="Arial"/>
                <a:cs typeface="Arial"/>
              </a:rPr>
              <a:t> </a:t>
            </a:r>
            <a:r>
              <a:rPr sz="1700" spc="-80" dirty="0">
                <a:latin typeface="Arial"/>
                <a:cs typeface="Arial"/>
              </a:rPr>
              <a:t>packet.</a:t>
            </a:r>
            <a:endParaRPr sz="1700">
              <a:latin typeface="Arial"/>
              <a:cs typeface="Arial"/>
            </a:endParaRPr>
          </a:p>
          <a:p>
            <a:pPr marL="195580" indent="-182880" algn="just">
              <a:lnSpc>
                <a:spcPct val="100000"/>
              </a:lnSpc>
              <a:spcBef>
                <a:spcPts val="5"/>
              </a:spcBef>
              <a:buClr>
                <a:srgbClr val="93B6D2"/>
              </a:buClr>
              <a:buSzPct val="85000"/>
              <a:buChar char="•"/>
              <a:tabLst>
                <a:tab pos="195580" algn="l"/>
              </a:tabLst>
            </a:pPr>
            <a:r>
              <a:rPr sz="2000" spc="-195" dirty="0">
                <a:latin typeface="Arial"/>
                <a:cs typeface="Arial"/>
              </a:rPr>
              <a:t>H</a:t>
            </a:r>
            <a:r>
              <a:rPr sz="2000" spc="-145" dirty="0">
                <a:latin typeface="Arial"/>
                <a:cs typeface="Arial"/>
              </a:rPr>
              <a:t>o</a:t>
            </a:r>
            <a:r>
              <a:rPr sz="2000" spc="-10" dirty="0">
                <a:latin typeface="Arial"/>
                <a:cs typeface="Arial"/>
              </a:rPr>
              <a:t>p</a:t>
            </a:r>
            <a:r>
              <a:rPr sz="2000" spc="-15" dirty="0">
                <a:latin typeface="Arial"/>
                <a:cs typeface="Arial"/>
              </a:rPr>
              <a:t> </a:t>
            </a:r>
            <a:r>
              <a:rPr sz="2000" spc="-195" dirty="0">
                <a:latin typeface="Arial"/>
                <a:cs typeface="Arial"/>
              </a:rPr>
              <a:t>C</a:t>
            </a:r>
            <a:r>
              <a:rPr sz="2000" spc="-145" dirty="0">
                <a:latin typeface="Arial"/>
                <a:cs typeface="Arial"/>
              </a:rPr>
              <a:t>o</a:t>
            </a:r>
            <a:r>
              <a:rPr sz="2000" spc="-195" dirty="0">
                <a:latin typeface="Arial"/>
                <a:cs typeface="Arial"/>
              </a:rPr>
              <a:t>un</a:t>
            </a:r>
            <a:r>
              <a:rPr sz="2000" spc="-110" dirty="0">
                <a:latin typeface="Arial"/>
                <a:cs typeface="Arial"/>
              </a:rPr>
              <a:t>t</a:t>
            </a:r>
            <a:r>
              <a:rPr sz="2000" spc="-120" dirty="0">
                <a:latin typeface="Arial"/>
                <a:cs typeface="Arial"/>
              </a:rPr>
              <a:t>:</a:t>
            </a:r>
            <a:endParaRPr sz="2000">
              <a:latin typeface="Arial"/>
              <a:cs typeface="Arial"/>
            </a:endParaRPr>
          </a:p>
          <a:p>
            <a:pPr marL="469900" lvl="1" indent="-184150" algn="just">
              <a:lnSpc>
                <a:spcPts val="1835"/>
              </a:lnSpc>
              <a:spcBef>
                <a:spcPts val="10"/>
              </a:spcBef>
              <a:buClr>
                <a:srgbClr val="93B6D2"/>
              </a:buClr>
              <a:buSzPct val="85294"/>
              <a:buChar char="•"/>
              <a:tabLst>
                <a:tab pos="470534" algn="l"/>
              </a:tabLst>
            </a:pPr>
            <a:r>
              <a:rPr sz="1700" spc="-160" dirty="0">
                <a:latin typeface="Arial"/>
                <a:cs typeface="Arial"/>
              </a:rPr>
              <a:t>Tracks</a:t>
            </a:r>
            <a:r>
              <a:rPr sz="1700" spc="240" dirty="0">
                <a:latin typeface="Arial"/>
                <a:cs typeface="Arial"/>
              </a:rPr>
              <a:t> </a:t>
            </a:r>
            <a:r>
              <a:rPr sz="1700" spc="-105" dirty="0">
                <a:latin typeface="Arial"/>
                <a:cs typeface="Arial"/>
              </a:rPr>
              <a:t>the</a:t>
            </a:r>
            <a:r>
              <a:rPr sz="1700" spc="254" dirty="0">
                <a:latin typeface="Arial"/>
                <a:cs typeface="Arial"/>
              </a:rPr>
              <a:t> </a:t>
            </a:r>
            <a:r>
              <a:rPr sz="1700" spc="-130" dirty="0">
                <a:latin typeface="Arial"/>
                <a:cs typeface="Arial"/>
              </a:rPr>
              <a:t>number</a:t>
            </a:r>
            <a:r>
              <a:rPr sz="1700" spc="245" dirty="0">
                <a:latin typeface="Arial"/>
                <a:cs typeface="Arial"/>
              </a:rPr>
              <a:t> </a:t>
            </a:r>
            <a:r>
              <a:rPr sz="1700" spc="-5" dirty="0">
                <a:latin typeface="Arial"/>
                <a:cs typeface="Arial"/>
              </a:rPr>
              <a:t>of</a:t>
            </a:r>
            <a:r>
              <a:rPr sz="1700" spc="305" dirty="0">
                <a:latin typeface="Arial"/>
                <a:cs typeface="Arial"/>
              </a:rPr>
              <a:t> </a:t>
            </a:r>
            <a:r>
              <a:rPr sz="1700" spc="-135" dirty="0">
                <a:latin typeface="Arial"/>
                <a:cs typeface="Arial"/>
              </a:rPr>
              <a:t>nodes</a:t>
            </a:r>
            <a:r>
              <a:rPr sz="1700" spc="260" dirty="0">
                <a:latin typeface="Arial"/>
                <a:cs typeface="Arial"/>
              </a:rPr>
              <a:t> </a:t>
            </a:r>
            <a:r>
              <a:rPr sz="1700" spc="-75" dirty="0">
                <a:latin typeface="Arial"/>
                <a:cs typeface="Arial"/>
              </a:rPr>
              <a:t>traversed</a:t>
            </a:r>
            <a:r>
              <a:rPr sz="1700" spc="250" dirty="0">
                <a:latin typeface="Arial"/>
                <a:cs typeface="Arial"/>
              </a:rPr>
              <a:t> </a:t>
            </a:r>
            <a:r>
              <a:rPr sz="1700" spc="-100" dirty="0">
                <a:latin typeface="Arial"/>
                <a:cs typeface="Arial"/>
              </a:rPr>
              <a:t>in</a:t>
            </a:r>
            <a:r>
              <a:rPr sz="1700" spc="254" dirty="0">
                <a:latin typeface="Arial"/>
                <a:cs typeface="Arial"/>
              </a:rPr>
              <a:t> </a:t>
            </a:r>
            <a:r>
              <a:rPr sz="1700" spc="-5" dirty="0">
                <a:latin typeface="Arial"/>
                <a:cs typeface="Arial"/>
              </a:rPr>
              <a:t>a</a:t>
            </a:r>
            <a:r>
              <a:rPr sz="1700" spc="254" dirty="0">
                <a:latin typeface="Arial"/>
                <a:cs typeface="Arial"/>
              </a:rPr>
              <a:t> </a:t>
            </a:r>
            <a:r>
              <a:rPr sz="1700" spc="-70" dirty="0">
                <a:latin typeface="Arial"/>
                <a:cs typeface="Arial"/>
              </a:rPr>
              <a:t>path.</a:t>
            </a:r>
            <a:r>
              <a:rPr sz="1700" spc="270" dirty="0">
                <a:latin typeface="Arial"/>
                <a:cs typeface="Arial"/>
              </a:rPr>
              <a:t> </a:t>
            </a:r>
            <a:r>
              <a:rPr sz="1700" spc="-85" dirty="0">
                <a:latin typeface="Arial"/>
                <a:cs typeface="Arial"/>
              </a:rPr>
              <a:t>Typically,</a:t>
            </a:r>
            <a:r>
              <a:rPr sz="1700" spc="250" dirty="0">
                <a:latin typeface="Arial"/>
                <a:cs typeface="Arial"/>
              </a:rPr>
              <a:t> </a:t>
            </a:r>
            <a:r>
              <a:rPr sz="1700" spc="-5" dirty="0">
                <a:latin typeface="Arial"/>
                <a:cs typeface="Arial"/>
              </a:rPr>
              <a:t>a</a:t>
            </a:r>
            <a:r>
              <a:rPr sz="1700" spc="265" dirty="0">
                <a:latin typeface="Arial"/>
                <a:cs typeface="Arial"/>
              </a:rPr>
              <a:t> </a:t>
            </a:r>
            <a:r>
              <a:rPr sz="1700" spc="-60" dirty="0">
                <a:latin typeface="Arial"/>
                <a:cs typeface="Arial"/>
              </a:rPr>
              <a:t>path</a:t>
            </a:r>
            <a:r>
              <a:rPr sz="1700" spc="275" dirty="0">
                <a:latin typeface="Arial"/>
                <a:cs typeface="Arial"/>
              </a:rPr>
              <a:t> </a:t>
            </a:r>
            <a:r>
              <a:rPr sz="1700" spc="-80" dirty="0">
                <a:latin typeface="Arial"/>
                <a:cs typeface="Arial"/>
              </a:rPr>
              <a:t>with</a:t>
            </a:r>
            <a:r>
              <a:rPr sz="1700" spc="254" dirty="0">
                <a:latin typeface="Arial"/>
                <a:cs typeface="Arial"/>
              </a:rPr>
              <a:t> </a:t>
            </a:r>
            <a:r>
              <a:rPr sz="1700" spc="-5" dirty="0">
                <a:latin typeface="Arial"/>
                <a:cs typeface="Arial"/>
              </a:rPr>
              <a:t>a</a:t>
            </a:r>
            <a:r>
              <a:rPr sz="1700" spc="265" dirty="0">
                <a:latin typeface="Arial"/>
                <a:cs typeface="Arial"/>
              </a:rPr>
              <a:t> </a:t>
            </a:r>
            <a:r>
              <a:rPr sz="1700" spc="-75" dirty="0">
                <a:latin typeface="Arial"/>
                <a:cs typeface="Arial"/>
              </a:rPr>
              <a:t>lower</a:t>
            </a:r>
            <a:r>
              <a:rPr sz="1700" spc="245" dirty="0">
                <a:latin typeface="Arial"/>
                <a:cs typeface="Arial"/>
              </a:rPr>
              <a:t> </a:t>
            </a:r>
            <a:r>
              <a:rPr sz="1700" spc="-100" dirty="0">
                <a:latin typeface="Arial"/>
                <a:cs typeface="Arial"/>
              </a:rPr>
              <a:t>hop</a:t>
            </a:r>
            <a:endParaRPr sz="1700">
              <a:latin typeface="Arial"/>
              <a:cs typeface="Arial"/>
            </a:endParaRPr>
          </a:p>
          <a:p>
            <a:pPr marL="469900" algn="just">
              <a:lnSpc>
                <a:spcPts val="1830"/>
              </a:lnSpc>
            </a:pPr>
            <a:r>
              <a:rPr sz="1700" spc="-140" dirty="0">
                <a:latin typeface="Arial"/>
                <a:cs typeface="Arial"/>
              </a:rPr>
              <a:t>count</a:t>
            </a:r>
            <a:r>
              <a:rPr sz="1700" spc="-5" dirty="0">
                <a:latin typeface="Arial"/>
                <a:cs typeface="Arial"/>
              </a:rPr>
              <a:t> </a:t>
            </a:r>
            <a:r>
              <a:rPr sz="1700" spc="-95" dirty="0">
                <a:latin typeface="Arial"/>
                <a:cs typeface="Arial"/>
              </a:rPr>
              <a:t>i</a:t>
            </a:r>
            <a:r>
              <a:rPr sz="1700" spc="-200" dirty="0">
                <a:latin typeface="Arial"/>
                <a:cs typeface="Arial"/>
              </a:rPr>
              <a:t>s</a:t>
            </a:r>
            <a:r>
              <a:rPr sz="1700" dirty="0">
                <a:latin typeface="Arial"/>
                <a:cs typeface="Arial"/>
              </a:rPr>
              <a:t> </a:t>
            </a:r>
            <a:r>
              <a:rPr sz="1700" spc="-120" dirty="0">
                <a:latin typeface="Arial"/>
                <a:cs typeface="Arial"/>
              </a:rPr>
              <a:t>c</a:t>
            </a:r>
            <a:r>
              <a:rPr sz="1700" spc="-200" dirty="0">
                <a:latin typeface="Arial"/>
                <a:cs typeface="Arial"/>
              </a:rPr>
              <a:t>ho</a:t>
            </a:r>
            <a:r>
              <a:rPr sz="1700" spc="-190" dirty="0">
                <a:latin typeface="Arial"/>
                <a:cs typeface="Arial"/>
              </a:rPr>
              <a:t>s</a:t>
            </a:r>
            <a:r>
              <a:rPr sz="1700" spc="-150" dirty="0">
                <a:latin typeface="Arial"/>
                <a:cs typeface="Arial"/>
              </a:rPr>
              <a:t>en</a:t>
            </a:r>
            <a:r>
              <a:rPr sz="1700" spc="-10" dirty="0">
                <a:latin typeface="Arial"/>
                <a:cs typeface="Arial"/>
              </a:rPr>
              <a:t> </a:t>
            </a:r>
            <a:r>
              <a:rPr sz="1700" spc="-105" dirty="0">
                <a:latin typeface="Arial"/>
                <a:cs typeface="Arial"/>
              </a:rPr>
              <a:t>o</a:t>
            </a:r>
            <a:r>
              <a:rPr sz="1700" spc="-135" dirty="0">
                <a:latin typeface="Arial"/>
                <a:cs typeface="Arial"/>
              </a:rPr>
              <a:t>v</a:t>
            </a:r>
            <a:r>
              <a:rPr sz="1700" spc="-50" dirty="0">
                <a:latin typeface="Arial"/>
                <a:cs typeface="Arial"/>
              </a:rPr>
              <a:t>er</a:t>
            </a:r>
            <a:r>
              <a:rPr sz="1700" spc="5" dirty="0">
                <a:latin typeface="Arial"/>
                <a:cs typeface="Arial"/>
              </a:rPr>
              <a:t> </a:t>
            </a:r>
            <a:r>
              <a:rPr sz="1700" spc="-10" dirty="0">
                <a:latin typeface="Arial"/>
                <a:cs typeface="Arial"/>
              </a:rPr>
              <a:t>a pa</a:t>
            </a:r>
            <a:r>
              <a:rPr sz="1700" spc="-15" dirty="0">
                <a:latin typeface="Arial"/>
                <a:cs typeface="Arial"/>
              </a:rPr>
              <a:t>t</a:t>
            </a:r>
            <a:r>
              <a:rPr sz="1700" spc="-200" dirty="0">
                <a:latin typeface="Arial"/>
                <a:cs typeface="Arial"/>
              </a:rPr>
              <a:t>h</a:t>
            </a:r>
            <a:r>
              <a:rPr sz="1700" spc="15" dirty="0">
                <a:latin typeface="Arial"/>
                <a:cs typeface="Arial"/>
              </a:rPr>
              <a:t> </a:t>
            </a:r>
            <a:r>
              <a:rPr sz="1700" spc="-80" dirty="0">
                <a:latin typeface="Arial"/>
                <a:cs typeface="Arial"/>
              </a:rPr>
              <a:t>with</a:t>
            </a:r>
            <a:r>
              <a:rPr sz="1700" spc="10" dirty="0">
                <a:latin typeface="Arial"/>
                <a:cs typeface="Arial"/>
              </a:rPr>
              <a:t> </a:t>
            </a:r>
            <a:r>
              <a:rPr sz="1700" spc="-10" dirty="0">
                <a:latin typeface="Arial"/>
                <a:cs typeface="Arial"/>
              </a:rPr>
              <a:t>a</a:t>
            </a:r>
            <a:r>
              <a:rPr sz="1700" dirty="0">
                <a:latin typeface="Arial"/>
                <a:cs typeface="Arial"/>
              </a:rPr>
              <a:t> </a:t>
            </a:r>
            <a:r>
              <a:rPr sz="1700" spc="-65" dirty="0">
                <a:latin typeface="Arial"/>
                <a:cs typeface="Arial"/>
              </a:rPr>
              <a:t>hi</a:t>
            </a:r>
            <a:r>
              <a:rPr sz="1700" spc="-100" dirty="0">
                <a:latin typeface="Arial"/>
                <a:cs typeface="Arial"/>
              </a:rPr>
              <a:t>gher</a:t>
            </a:r>
            <a:r>
              <a:rPr sz="1700" dirty="0">
                <a:latin typeface="Arial"/>
                <a:cs typeface="Arial"/>
              </a:rPr>
              <a:t> </a:t>
            </a:r>
            <a:r>
              <a:rPr sz="1700" spc="-100" dirty="0">
                <a:latin typeface="Arial"/>
                <a:cs typeface="Arial"/>
              </a:rPr>
              <a:t>hop</a:t>
            </a:r>
            <a:r>
              <a:rPr sz="1700" dirty="0">
                <a:latin typeface="Arial"/>
                <a:cs typeface="Arial"/>
              </a:rPr>
              <a:t> </a:t>
            </a:r>
            <a:r>
              <a:rPr sz="1700" spc="-190" dirty="0">
                <a:latin typeface="Arial"/>
                <a:cs typeface="Arial"/>
              </a:rPr>
              <a:t>c</a:t>
            </a:r>
            <a:r>
              <a:rPr sz="1700" spc="-145" dirty="0">
                <a:latin typeface="Arial"/>
                <a:cs typeface="Arial"/>
              </a:rPr>
              <a:t>oun</a:t>
            </a:r>
            <a:r>
              <a:rPr sz="1700" spc="-85" dirty="0">
                <a:latin typeface="Arial"/>
                <a:cs typeface="Arial"/>
              </a:rPr>
              <a:t>t</a:t>
            </a:r>
            <a:r>
              <a:rPr sz="1700" spc="-100" dirty="0">
                <a:latin typeface="Arial"/>
                <a:cs typeface="Arial"/>
              </a:rPr>
              <a:t>.</a:t>
            </a:r>
            <a:endParaRPr sz="1700">
              <a:latin typeface="Arial"/>
              <a:cs typeface="Arial"/>
            </a:endParaRPr>
          </a:p>
          <a:p>
            <a:pPr marL="195580" indent="-182880" algn="just">
              <a:lnSpc>
                <a:spcPts val="2395"/>
              </a:lnSpc>
              <a:buClr>
                <a:srgbClr val="93B6D2"/>
              </a:buClr>
              <a:buSzPct val="85000"/>
              <a:buChar char="•"/>
              <a:tabLst>
                <a:tab pos="195580" algn="l"/>
              </a:tabLst>
            </a:pPr>
            <a:r>
              <a:rPr sz="2000" spc="-130" dirty="0">
                <a:latin typeface="Arial"/>
                <a:cs typeface="Arial"/>
              </a:rPr>
              <a:t>Latency:</a:t>
            </a:r>
            <a:endParaRPr sz="2000">
              <a:latin typeface="Arial"/>
              <a:cs typeface="Arial"/>
            </a:endParaRPr>
          </a:p>
          <a:p>
            <a:pPr marL="469900" lvl="1" indent="-184150" algn="just">
              <a:lnSpc>
                <a:spcPts val="2035"/>
              </a:lnSpc>
              <a:spcBef>
                <a:spcPts val="15"/>
              </a:spcBef>
              <a:buClr>
                <a:srgbClr val="93B6D2"/>
              </a:buClr>
              <a:buSzPct val="85294"/>
              <a:buChar char="•"/>
              <a:tabLst>
                <a:tab pos="470534" algn="l"/>
              </a:tabLst>
            </a:pPr>
            <a:r>
              <a:rPr sz="1700" spc="-105" dirty="0">
                <a:latin typeface="Arial"/>
                <a:cs typeface="Arial"/>
              </a:rPr>
              <a:t>Varies</a:t>
            </a:r>
            <a:r>
              <a:rPr sz="1700" spc="-5" dirty="0">
                <a:latin typeface="Arial"/>
                <a:cs typeface="Arial"/>
              </a:rPr>
              <a:t> </a:t>
            </a:r>
            <a:r>
              <a:rPr sz="1700" spc="-75" dirty="0">
                <a:latin typeface="Arial"/>
                <a:cs typeface="Arial"/>
              </a:rPr>
              <a:t>depending</a:t>
            </a:r>
            <a:r>
              <a:rPr sz="1700" spc="15" dirty="0">
                <a:latin typeface="Arial"/>
                <a:cs typeface="Arial"/>
              </a:rPr>
              <a:t> </a:t>
            </a:r>
            <a:r>
              <a:rPr sz="1700" spc="-150" dirty="0">
                <a:latin typeface="Arial"/>
                <a:cs typeface="Arial"/>
              </a:rPr>
              <a:t>on</a:t>
            </a:r>
            <a:r>
              <a:rPr sz="1700" spc="15" dirty="0">
                <a:latin typeface="Arial"/>
                <a:cs typeface="Arial"/>
              </a:rPr>
              <a:t> </a:t>
            </a:r>
            <a:r>
              <a:rPr sz="1700" spc="-75" dirty="0">
                <a:latin typeface="Arial"/>
                <a:cs typeface="Arial"/>
              </a:rPr>
              <a:t>power</a:t>
            </a:r>
            <a:r>
              <a:rPr sz="1700" spc="-5" dirty="0">
                <a:latin typeface="Arial"/>
                <a:cs typeface="Arial"/>
              </a:rPr>
              <a:t> </a:t>
            </a:r>
            <a:r>
              <a:rPr sz="1700" spc="-110" dirty="0">
                <a:latin typeface="Arial"/>
                <a:cs typeface="Arial"/>
              </a:rPr>
              <a:t>conservation.</a:t>
            </a:r>
            <a:r>
              <a:rPr sz="1700" spc="20" dirty="0">
                <a:latin typeface="Arial"/>
                <a:cs typeface="Arial"/>
              </a:rPr>
              <a:t> </a:t>
            </a:r>
            <a:r>
              <a:rPr sz="1700" spc="-180" dirty="0">
                <a:latin typeface="Arial"/>
                <a:cs typeface="Arial"/>
              </a:rPr>
              <a:t>Paths</a:t>
            </a:r>
            <a:r>
              <a:rPr sz="1700" dirty="0">
                <a:latin typeface="Arial"/>
                <a:cs typeface="Arial"/>
              </a:rPr>
              <a:t> </a:t>
            </a:r>
            <a:r>
              <a:rPr sz="1700" spc="-80" dirty="0">
                <a:latin typeface="Arial"/>
                <a:cs typeface="Arial"/>
              </a:rPr>
              <a:t>with</a:t>
            </a:r>
            <a:r>
              <a:rPr sz="1700" spc="15" dirty="0">
                <a:latin typeface="Arial"/>
                <a:cs typeface="Arial"/>
              </a:rPr>
              <a:t> </a:t>
            </a:r>
            <a:r>
              <a:rPr sz="1700" spc="-10" dirty="0">
                <a:latin typeface="Arial"/>
                <a:cs typeface="Arial"/>
              </a:rPr>
              <a:t>a</a:t>
            </a:r>
            <a:r>
              <a:rPr sz="1700" spc="5" dirty="0">
                <a:latin typeface="Arial"/>
                <a:cs typeface="Arial"/>
              </a:rPr>
              <a:t> </a:t>
            </a:r>
            <a:r>
              <a:rPr sz="1700" spc="-75" dirty="0">
                <a:latin typeface="Arial"/>
                <a:cs typeface="Arial"/>
              </a:rPr>
              <a:t>lower</a:t>
            </a:r>
            <a:r>
              <a:rPr sz="1700" dirty="0">
                <a:latin typeface="Arial"/>
                <a:cs typeface="Arial"/>
              </a:rPr>
              <a:t> </a:t>
            </a:r>
            <a:r>
              <a:rPr sz="1700" spc="-75" dirty="0">
                <a:latin typeface="Arial"/>
                <a:cs typeface="Arial"/>
              </a:rPr>
              <a:t>latency</a:t>
            </a:r>
            <a:r>
              <a:rPr sz="1700" spc="10" dirty="0">
                <a:latin typeface="Arial"/>
                <a:cs typeface="Arial"/>
              </a:rPr>
              <a:t> </a:t>
            </a:r>
            <a:r>
              <a:rPr sz="1700" spc="-40" dirty="0">
                <a:latin typeface="Arial"/>
                <a:cs typeface="Arial"/>
              </a:rPr>
              <a:t>are</a:t>
            </a:r>
            <a:r>
              <a:rPr sz="1700" spc="15" dirty="0">
                <a:latin typeface="Arial"/>
                <a:cs typeface="Arial"/>
              </a:rPr>
              <a:t> </a:t>
            </a:r>
            <a:r>
              <a:rPr sz="1700" spc="-35" dirty="0">
                <a:latin typeface="Arial"/>
                <a:cs typeface="Arial"/>
              </a:rPr>
              <a:t>preferred.</a:t>
            </a:r>
            <a:endParaRPr sz="1700">
              <a:latin typeface="Arial"/>
              <a:cs typeface="Arial"/>
            </a:endParaRPr>
          </a:p>
          <a:p>
            <a:pPr marL="195580" indent="-182880" algn="just">
              <a:lnSpc>
                <a:spcPts val="2395"/>
              </a:lnSpc>
              <a:buClr>
                <a:srgbClr val="93B6D2"/>
              </a:buClr>
              <a:buSzPct val="85000"/>
              <a:buChar char="•"/>
              <a:tabLst>
                <a:tab pos="195580" algn="l"/>
              </a:tabLst>
            </a:pPr>
            <a:r>
              <a:rPr sz="2000" spc="-180" dirty="0">
                <a:latin typeface="Arial"/>
                <a:cs typeface="Arial"/>
              </a:rPr>
              <a:t>Link</a:t>
            </a:r>
            <a:r>
              <a:rPr sz="2000" spc="-5" dirty="0">
                <a:latin typeface="Arial"/>
                <a:cs typeface="Arial"/>
              </a:rPr>
              <a:t> </a:t>
            </a:r>
            <a:r>
              <a:rPr sz="2000" spc="-60" dirty="0">
                <a:latin typeface="Arial"/>
                <a:cs typeface="Arial"/>
              </a:rPr>
              <a:t>Qual</a:t>
            </a:r>
            <a:r>
              <a:rPr sz="2000" spc="-20" dirty="0">
                <a:latin typeface="Arial"/>
                <a:cs typeface="Arial"/>
              </a:rPr>
              <a:t>i</a:t>
            </a:r>
            <a:r>
              <a:rPr sz="2000" spc="-10" dirty="0">
                <a:latin typeface="Arial"/>
                <a:cs typeface="Arial"/>
              </a:rPr>
              <a:t>ty</a:t>
            </a:r>
            <a:r>
              <a:rPr sz="2000" spc="-50" dirty="0">
                <a:latin typeface="Arial"/>
                <a:cs typeface="Arial"/>
              </a:rPr>
              <a:t> </a:t>
            </a:r>
            <a:r>
              <a:rPr sz="2000" spc="-200" dirty="0">
                <a:latin typeface="Arial"/>
                <a:cs typeface="Arial"/>
              </a:rPr>
              <a:t>Le</a:t>
            </a:r>
            <a:r>
              <a:rPr sz="2000" spc="-220" dirty="0">
                <a:latin typeface="Arial"/>
                <a:cs typeface="Arial"/>
              </a:rPr>
              <a:t>v</a:t>
            </a:r>
            <a:r>
              <a:rPr sz="2000" spc="-85" dirty="0">
                <a:latin typeface="Arial"/>
                <a:cs typeface="Arial"/>
              </a:rPr>
              <a:t>e</a:t>
            </a:r>
            <a:r>
              <a:rPr sz="2000" spc="-25" dirty="0">
                <a:latin typeface="Arial"/>
                <a:cs typeface="Arial"/>
              </a:rPr>
              <a:t>l</a:t>
            </a:r>
            <a:r>
              <a:rPr sz="2000" spc="-120" dirty="0">
                <a:latin typeface="Arial"/>
                <a:cs typeface="Arial"/>
              </a:rPr>
              <a:t>:</a:t>
            </a:r>
            <a:endParaRPr sz="2000">
              <a:latin typeface="Arial"/>
              <a:cs typeface="Arial"/>
            </a:endParaRPr>
          </a:p>
          <a:p>
            <a:pPr marL="469900" lvl="1" indent="-184150" algn="just">
              <a:lnSpc>
                <a:spcPts val="1835"/>
              </a:lnSpc>
              <a:spcBef>
                <a:spcPts val="10"/>
              </a:spcBef>
              <a:buClr>
                <a:srgbClr val="93B6D2"/>
              </a:buClr>
              <a:buSzPct val="85294"/>
              <a:buChar char="•"/>
              <a:tabLst>
                <a:tab pos="470534" algn="l"/>
              </a:tabLst>
            </a:pPr>
            <a:r>
              <a:rPr sz="1700" spc="-140" dirty="0">
                <a:latin typeface="Arial"/>
                <a:cs typeface="Arial"/>
              </a:rPr>
              <a:t>Measures</a:t>
            </a:r>
            <a:r>
              <a:rPr sz="1700" spc="170" dirty="0">
                <a:latin typeface="Arial"/>
                <a:cs typeface="Arial"/>
              </a:rPr>
              <a:t> </a:t>
            </a:r>
            <a:r>
              <a:rPr sz="1700" spc="-105" dirty="0">
                <a:latin typeface="Arial"/>
                <a:cs typeface="Arial"/>
              </a:rPr>
              <a:t>the</a:t>
            </a:r>
            <a:r>
              <a:rPr sz="1700" spc="175" dirty="0">
                <a:latin typeface="Arial"/>
                <a:cs typeface="Arial"/>
              </a:rPr>
              <a:t> </a:t>
            </a:r>
            <a:r>
              <a:rPr sz="1700" spc="-15" dirty="0">
                <a:latin typeface="Arial"/>
                <a:cs typeface="Arial"/>
              </a:rPr>
              <a:t>reliability</a:t>
            </a:r>
            <a:r>
              <a:rPr sz="1700" spc="170" dirty="0">
                <a:latin typeface="Arial"/>
                <a:cs typeface="Arial"/>
              </a:rPr>
              <a:t> </a:t>
            </a:r>
            <a:r>
              <a:rPr sz="1700" dirty="0">
                <a:latin typeface="Arial"/>
                <a:cs typeface="Arial"/>
              </a:rPr>
              <a:t>of</a:t>
            </a:r>
            <a:r>
              <a:rPr sz="1700" spc="225" dirty="0">
                <a:latin typeface="Arial"/>
                <a:cs typeface="Arial"/>
              </a:rPr>
              <a:t> </a:t>
            </a:r>
            <a:r>
              <a:rPr sz="1700" spc="-10" dirty="0">
                <a:latin typeface="Arial"/>
                <a:cs typeface="Arial"/>
              </a:rPr>
              <a:t>a</a:t>
            </a:r>
            <a:r>
              <a:rPr sz="1700" spc="180" dirty="0">
                <a:latin typeface="Arial"/>
                <a:cs typeface="Arial"/>
              </a:rPr>
              <a:t> </a:t>
            </a:r>
            <a:r>
              <a:rPr sz="1700" spc="-80" dirty="0">
                <a:latin typeface="Arial"/>
                <a:cs typeface="Arial"/>
              </a:rPr>
              <a:t>link</a:t>
            </a:r>
            <a:r>
              <a:rPr sz="1700" spc="185" dirty="0">
                <a:latin typeface="Arial"/>
                <a:cs typeface="Arial"/>
              </a:rPr>
              <a:t> </a:t>
            </a:r>
            <a:r>
              <a:rPr sz="1700" spc="-50" dirty="0">
                <a:latin typeface="Arial"/>
                <a:cs typeface="Arial"/>
              </a:rPr>
              <a:t>by</a:t>
            </a:r>
            <a:r>
              <a:rPr sz="1700" spc="165" dirty="0">
                <a:latin typeface="Arial"/>
                <a:cs typeface="Arial"/>
              </a:rPr>
              <a:t> </a:t>
            </a:r>
            <a:r>
              <a:rPr sz="1700" spc="-55" dirty="0">
                <a:latin typeface="Arial"/>
                <a:cs typeface="Arial"/>
              </a:rPr>
              <a:t>taking</a:t>
            </a:r>
            <a:r>
              <a:rPr sz="1700" spc="175" dirty="0">
                <a:latin typeface="Arial"/>
                <a:cs typeface="Arial"/>
              </a:rPr>
              <a:t> </a:t>
            </a:r>
            <a:r>
              <a:rPr sz="1700" spc="-80" dirty="0">
                <a:latin typeface="Arial"/>
                <a:cs typeface="Arial"/>
              </a:rPr>
              <a:t>into</a:t>
            </a:r>
            <a:r>
              <a:rPr sz="1700" spc="180" dirty="0">
                <a:latin typeface="Arial"/>
                <a:cs typeface="Arial"/>
              </a:rPr>
              <a:t> </a:t>
            </a:r>
            <a:r>
              <a:rPr sz="1700" spc="-130" dirty="0">
                <a:latin typeface="Arial"/>
                <a:cs typeface="Arial"/>
              </a:rPr>
              <a:t>account</a:t>
            </a:r>
            <a:r>
              <a:rPr sz="1700" spc="170" dirty="0">
                <a:latin typeface="Arial"/>
                <a:cs typeface="Arial"/>
              </a:rPr>
              <a:t> </a:t>
            </a:r>
            <a:r>
              <a:rPr sz="1700" spc="-75" dirty="0">
                <a:latin typeface="Arial"/>
                <a:cs typeface="Arial"/>
              </a:rPr>
              <a:t>packet</a:t>
            </a:r>
            <a:r>
              <a:rPr sz="1700" spc="175" dirty="0">
                <a:latin typeface="Arial"/>
                <a:cs typeface="Arial"/>
              </a:rPr>
              <a:t> </a:t>
            </a:r>
            <a:r>
              <a:rPr sz="1700" spc="-45" dirty="0">
                <a:latin typeface="Arial"/>
                <a:cs typeface="Arial"/>
              </a:rPr>
              <a:t>error</a:t>
            </a:r>
            <a:r>
              <a:rPr sz="1700" spc="160" dirty="0">
                <a:latin typeface="Arial"/>
                <a:cs typeface="Arial"/>
              </a:rPr>
              <a:t> </a:t>
            </a:r>
            <a:r>
              <a:rPr sz="1700" spc="-85" dirty="0">
                <a:latin typeface="Arial"/>
                <a:cs typeface="Arial"/>
              </a:rPr>
              <a:t>rates</a:t>
            </a:r>
            <a:r>
              <a:rPr sz="1700" spc="175" dirty="0">
                <a:latin typeface="Arial"/>
                <a:cs typeface="Arial"/>
              </a:rPr>
              <a:t> </a:t>
            </a:r>
            <a:r>
              <a:rPr sz="1700" spc="-135" dirty="0">
                <a:latin typeface="Arial"/>
                <a:cs typeface="Arial"/>
              </a:rPr>
              <a:t>caused</a:t>
            </a:r>
            <a:r>
              <a:rPr sz="1700" spc="175" dirty="0">
                <a:latin typeface="Arial"/>
                <a:cs typeface="Arial"/>
              </a:rPr>
              <a:t> </a:t>
            </a:r>
            <a:r>
              <a:rPr sz="1700" spc="-95" dirty="0">
                <a:latin typeface="Arial"/>
                <a:cs typeface="Arial"/>
              </a:rPr>
              <a:t>by</a:t>
            </a:r>
            <a:endParaRPr sz="1700">
              <a:latin typeface="Arial"/>
              <a:cs typeface="Arial"/>
            </a:endParaRPr>
          </a:p>
          <a:p>
            <a:pPr marL="469900" algn="just">
              <a:lnSpc>
                <a:spcPts val="1830"/>
              </a:lnSpc>
            </a:pPr>
            <a:r>
              <a:rPr sz="1700" spc="30" dirty="0">
                <a:latin typeface="Arial"/>
                <a:cs typeface="Arial"/>
              </a:rPr>
              <a:t>f</a:t>
            </a:r>
            <a:r>
              <a:rPr sz="1700" spc="45" dirty="0">
                <a:latin typeface="Arial"/>
                <a:cs typeface="Arial"/>
              </a:rPr>
              <a:t>a</a:t>
            </a:r>
            <a:r>
              <a:rPr sz="1700" spc="-80" dirty="0">
                <a:latin typeface="Arial"/>
                <a:cs typeface="Arial"/>
              </a:rPr>
              <a:t>cto</a:t>
            </a:r>
            <a:r>
              <a:rPr sz="1700" spc="-70" dirty="0">
                <a:latin typeface="Arial"/>
                <a:cs typeface="Arial"/>
              </a:rPr>
              <a:t>r</a:t>
            </a:r>
            <a:r>
              <a:rPr sz="1700" spc="-285" dirty="0">
                <a:latin typeface="Arial"/>
                <a:cs typeface="Arial"/>
              </a:rPr>
              <a:t>s</a:t>
            </a:r>
            <a:r>
              <a:rPr sz="1700" spc="-10" dirty="0">
                <a:latin typeface="Arial"/>
                <a:cs typeface="Arial"/>
              </a:rPr>
              <a:t> </a:t>
            </a:r>
            <a:r>
              <a:rPr sz="1700" spc="-229" dirty="0">
                <a:latin typeface="Arial"/>
                <a:cs typeface="Arial"/>
              </a:rPr>
              <a:t>s</a:t>
            </a:r>
            <a:r>
              <a:rPr sz="1700" spc="-265" dirty="0">
                <a:latin typeface="Arial"/>
                <a:cs typeface="Arial"/>
              </a:rPr>
              <a:t>u</a:t>
            </a:r>
            <a:r>
              <a:rPr sz="1700" spc="-125" dirty="0">
                <a:latin typeface="Arial"/>
                <a:cs typeface="Arial"/>
              </a:rPr>
              <a:t>c</a:t>
            </a:r>
            <a:r>
              <a:rPr sz="1700" spc="-200" dirty="0">
                <a:latin typeface="Arial"/>
                <a:cs typeface="Arial"/>
              </a:rPr>
              <a:t>h</a:t>
            </a:r>
            <a:r>
              <a:rPr sz="1700" spc="-10" dirty="0">
                <a:latin typeface="Arial"/>
                <a:cs typeface="Arial"/>
              </a:rPr>
              <a:t> </a:t>
            </a:r>
            <a:r>
              <a:rPr sz="1700" spc="-165" dirty="0">
                <a:latin typeface="Arial"/>
                <a:cs typeface="Arial"/>
              </a:rPr>
              <a:t>a</a:t>
            </a:r>
            <a:r>
              <a:rPr sz="1700" spc="-140" dirty="0">
                <a:latin typeface="Arial"/>
                <a:cs typeface="Arial"/>
              </a:rPr>
              <a:t>s</a:t>
            </a:r>
            <a:r>
              <a:rPr sz="1700" dirty="0">
                <a:latin typeface="Arial"/>
                <a:cs typeface="Arial"/>
              </a:rPr>
              <a:t> </a:t>
            </a:r>
            <a:r>
              <a:rPr sz="1700" spc="-200" dirty="0">
                <a:latin typeface="Arial"/>
                <a:cs typeface="Arial"/>
              </a:rPr>
              <a:t>s</a:t>
            </a:r>
            <a:r>
              <a:rPr sz="1700" spc="-100" dirty="0">
                <a:latin typeface="Arial"/>
                <a:cs typeface="Arial"/>
              </a:rPr>
              <a:t>i</a:t>
            </a:r>
            <a:r>
              <a:rPr sz="1700" spc="-10" dirty="0">
                <a:latin typeface="Arial"/>
                <a:cs typeface="Arial"/>
              </a:rPr>
              <a:t>g</a:t>
            </a:r>
            <a:r>
              <a:rPr sz="1700" spc="-105" dirty="0">
                <a:latin typeface="Arial"/>
                <a:cs typeface="Arial"/>
              </a:rPr>
              <a:t>n</a:t>
            </a:r>
            <a:r>
              <a:rPr sz="1700" spc="-114" dirty="0">
                <a:latin typeface="Arial"/>
                <a:cs typeface="Arial"/>
              </a:rPr>
              <a:t>a</a:t>
            </a:r>
            <a:r>
              <a:rPr sz="1700" spc="-5" dirty="0">
                <a:latin typeface="Arial"/>
                <a:cs typeface="Arial"/>
              </a:rPr>
              <a:t>l</a:t>
            </a:r>
            <a:r>
              <a:rPr sz="1700" dirty="0">
                <a:latin typeface="Arial"/>
                <a:cs typeface="Arial"/>
              </a:rPr>
              <a:t> </a:t>
            </a:r>
            <a:r>
              <a:rPr sz="1700" spc="-10" dirty="0">
                <a:latin typeface="Arial"/>
                <a:cs typeface="Arial"/>
              </a:rPr>
              <a:t>a</a:t>
            </a:r>
            <a:r>
              <a:rPr sz="1700" spc="-20" dirty="0">
                <a:latin typeface="Arial"/>
                <a:cs typeface="Arial"/>
              </a:rPr>
              <a:t>tt</a:t>
            </a:r>
            <a:r>
              <a:rPr sz="1700" spc="-165" dirty="0">
                <a:latin typeface="Arial"/>
                <a:cs typeface="Arial"/>
              </a:rPr>
              <a:t>en</a:t>
            </a:r>
            <a:r>
              <a:rPr sz="1700" spc="-175" dirty="0">
                <a:latin typeface="Arial"/>
                <a:cs typeface="Arial"/>
              </a:rPr>
              <a:t>u</a:t>
            </a:r>
            <a:r>
              <a:rPr sz="1700" spc="-10" dirty="0">
                <a:latin typeface="Arial"/>
                <a:cs typeface="Arial"/>
              </a:rPr>
              <a:t>a</a:t>
            </a:r>
            <a:r>
              <a:rPr sz="1700" spc="-20" dirty="0">
                <a:latin typeface="Arial"/>
                <a:cs typeface="Arial"/>
              </a:rPr>
              <a:t>t</a:t>
            </a:r>
            <a:r>
              <a:rPr sz="1700" spc="-95" dirty="0">
                <a:latin typeface="Arial"/>
                <a:cs typeface="Arial"/>
              </a:rPr>
              <a:t>io</a:t>
            </a:r>
            <a:r>
              <a:rPr sz="1700" spc="-125" dirty="0">
                <a:latin typeface="Arial"/>
                <a:cs typeface="Arial"/>
              </a:rPr>
              <a:t>n</a:t>
            </a:r>
            <a:r>
              <a:rPr sz="1700" spc="40" dirty="0">
                <a:latin typeface="Arial"/>
                <a:cs typeface="Arial"/>
              </a:rPr>
              <a:t> </a:t>
            </a:r>
            <a:r>
              <a:rPr sz="1700" spc="-10" dirty="0">
                <a:latin typeface="Arial"/>
                <a:cs typeface="Arial"/>
              </a:rPr>
              <a:t>a</a:t>
            </a:r>
            <a:r>
              <a:rPr sz="1700" spc="-105" dirty="0">
                <a:latin typeface="Arial"/>
                <a:cs typeface="Arial"/>
              </a:rPr>
              <a:t>nd</a:t>
            </a:r>
            <a:r>
              <a:rPr sz="1700" spc="5" dirty="0">
                <a:latin typeface="Arial"/>
                <a:cs typeface="Arial"/>
              </a:rPr>
              <a:t> </a:t>
            </a:r>
            <a:r>
              <a:rPr sz="1700" spc="-85" dirty="0">
                <a:latin typeface="Arial"/>
                <a:cs typeface="Arial"/>
              </a:rPr>
              <a:t>in</a:t>
            </a:r>
            <a:r>
              <a:rPr sz="1700" spc="-75" dirty="0">
                <a:latin typeface="Arial"/>
                <a:cs typeface="Arial"/>
              </a:rPr>
              <a:t>t</a:t>
            </a:r>
            <a:r>
              <a:rPr sz="1700" spc="-60" dirty="0">
                <a:latin typeface="Arial"/>
                <a:cs typeface="Arial"/>
              </a:rPr>
              <a:t>e</a:t>
            </a:r>
            <a:r>
              <a:rPr sz="1700" spc="-45" dirty="0">
                <a:latin typeface="Arial"/>
                <a:cs typeface="Arial"/>
              </a:rPr>
              <a:t>r</a:t>
            </a:r>
            <a:r>
              <a:rPr sz="1700" dirty="0">
                <a:latin typeface="Arial"/>
                <a:cs typeface="Arial"/>
              </a:rPr>
              <a:t>f</a:t>
            </a:r>
            <a:r>
              <a:rPr sz="1700" spc="-10" dirty="0">
                <a:latin typeface="Arial"/>
                <a:cs typeface="Arial"/>
              </a:rPr>
              <a:t>e</a:t>
            </a:r>
            <a:r>
              <a:rPr sz="1700" spc="-35" dirty="0">
                <a:latin typeface="Arial"/>
                <a:cs typeface="Arial"/>
              </a:rPr>
              <a:t>r</a:t>
            </a:r>
            <a:r>
              <a:rPr sz="1700" spc="-70" dirty="0">
                <a:latin typeface="Arial"/>
                <a:cs typeface="Arial"/>
              </a:rPr>
              <a:t>e</a:t>
            </a:r>
            <a:r>
              <a:rPr sz="1700" spc="-160" dirty="0">
                <a:latin typeface="Arial"/>
                <a:cs typeface="Arial"/>
              </a:rPr>
              <a:t>nc</a:t>
            </a:r>
            <a:r>
              <a:rPr sz="1700" spc="-185" dirty="0">
                <a:latin typeface="Arial"/>
                <a:cs typeface="Arial"/>
              </a:rPr>
              <a:t>e</a:t>
            </a:r>
            <a:r>
              <a:rPr sz="1700" spc="-100" dirty="0">
                <a:latin typeface="Arial"/>
                <a:cs typeface="Arial"/>
              </a:rPr>
              <a:t>.</a:t>
            </a:r>
            <a:endParaRPr sz="1700">
              <a:latin typeface="Arial"/>
              <a:cs typeface="Arial"/>
            </a:endParaRPr>
          </a:p>
          <a:p>
            <a:pPr marL="195580" indent="-182880" algn="just">
              <a:lnSpc>
                <a:spcPts val="2395"/>
              </a:lnSpc>
              <a:buClr>
                <a:srgbClr val="93B6D2"/>
              </a:buClr>
              <a:buSzPct val="85000"/>
              <a:buChar char="•"/>
              <a:tabLst>
                <a:tab pos="195580" algn="l"/>
              </a:tabLst>
            </a:pPr>
            <a:r>
              <a:rPr sz="2000" spc="-180" dirty="0">
                <a:latin typeface="Arial"/>
                <a:cs typeface="Arial"/>
              </a:rPr>
              <a:t>Link</a:t>
            </a:r>
            <a:r>
              <a:rPr sz="2000" spc="-5" dirty="0">
                <a:latin typeface="Arial"/>
                <a:cs typeface="Arial"/>
              </a:rPr>
              <a:t> </a:t>
            </a:r>
            <a:r>
              <a:rPr sz="2000" spc="-195" dirty="0">
                <a:latin typeface="Arial"/>
                <a:cs typeface="Arial"/>
              </a:rPr>
              <a:t>C</a:t>
            </a:r>
            <a:r>
              <a:rPr sz="2000" spc="-145" dirty="0">
                <a:latin typeface="Arial"/>
                <a:cs typeface="Arial"/>
              </a:rPr>
              <a:t>o</a:t>
            </a:r>
            <a:r>
              <a:rPr sz="2000" spc="-40" dirty="0">
                <a:latin typeface="Arial"/>
                <a:cs typeface="Arial"/>
              </a:rPr>
              <a:t>l</a:t>
            </a:r>
            <a:r>
              <a:rPr sz="2000" spc="-80" dirty="0">
                <a:latin typeface="Arial"/>
                <a:cs typeface="Arial"/>
              </a:rPr>
              <a:t>o</a:t>
            </a:r>
            <a:r>
              <a:rPr sz="2000" spc="5" dirty="0">
                <a:latin typeface="Arial"/>
                <a:cs typeface="Arial"/>
              </a:rPr>
              <a:t>r</a:t>
            </a:r>
            <a:r>
              <a:rPr sz="2000" spc="-120" dirty="0">
                <a:latin typeface="Arial"/>
                <a:cs typeface="Arial"/>
              </a:rPr>
              <a:t>:</a:t>
            </a:r>
            <a:endParaRPr sz="2000">
              <a:latin typeface="Arial"/>
              <a:cs typeface="Arial"/>
            </a:endParaRPr>
          </a:p>
          <a:p>
            <a:pPr marL="469900" marR="6985" lvl="1" indent="-183515" algn="just">
              <a:lnSpc>
                <a:spcPts val="1630"/>
              </a:lnSpc>
              <a:spcBef>
                <a:spcPts val="409"/>
              </a:spcBef>
              <a:buClr>
                <a:srgbClr val="93B6D2"/>
              </a:buClr>
              <a:buSzPct val="85294"/>
              <a:buChar char="•"/>
              <a:tabLst>
                <a:tab pos="470534" algn="l"/>
              </a:tabLst>
            </a:pPr>
            <a:r>
              <a:rPr sz="1700" spc="-105" dirty="0">
                <a:latin typeface="Arial"/>
                <a:cs typeface="Arial"/>
              </a:rPr>
              <a:t>Allows</a:t>
            </a:r>
            <a:r>
              <a:rPr sz="1700" spc="-100" dirty="0">
                <a:latin typeface="Arial"/>
                <a:cs typeface="Arial"/>
              </a:rPr>
              <a:t> </a:t>
            </a:r>
            <a:r>
              <a:rPr sz="1700" spc="-120" dirty="0">
                <a:latin typeface="Arial"/>
                <a:cs typeface="Arial"/>
              </a:rPr>
              <a:t>manual</a:t>
            </a:r>
            <a:r>
              <a:rPr sz="1700" spc="-114" dirty="0">
                <a:latin typeface="Arial"/>
                <a:cs typeface="Arial"/>
              </a:rPr>
              <a:t> </a:t>
            </a:r>
            <a:r>
              <a:rPr sz="1700" spc="-100" dirty="0">
                <a:latin typeface="Arial"/>
                <a:cs typeface="Arial"/>
              </a:rPr>
              <a:t>influence</a:t>
            </a:r>
            <a:r>
              <a:rPr sz="1700" spc="-95" dirty="0">
                <a:latin typeface="Arial"/>
                <a:cs typeface="Arial"/>
              </a:rPr>
              <a:t> </a:t>
            </a:r>
            <a:r>
              <a:rPr sz="1700" dirty="0">
                <a:latin typeface="Arial"/>
                <a:cs typeface="Arial"/>
              </a:rPr>
              <a:t>of </a:t>
            </a:r>
            <a:r>
              <a:rPr sz="1700" spc="-80" dirty="0">
                <a:latin typeface="Arial"/>
                <a:cs typeface="Arial"/>
              </a:rPr>
              <a:t>routing</a:t>
            </a:r>
            <a:r>
              <a:rPr sz="1700" spc="310" dirty="0">
                <a:latin typeface="Arial"/>
                <a:cs typeface="Arial"/>
              </a:rPr>
              <a:t> </a:t>
            </a:r>
            <a:r>
              <a:rPr sz="1700" spc="-50" dirty="0">
                <a:latin typeface="Arial"/>
                <a:cs typeface="Arial"/>
              </a:rPr>
              <a:t>by </a:t>
            </a:r>
            <a:r>
              <a:rPr sz="1700" spc="-70" dirty="0">
                <a:latin typeface="Arial"/>
                <a:cs typeface="Arial"/>
              </a:rPr>
              <a:t>administratively</a:t>
            </a:r>
            <a:r>
              <a:rPr sz="1700" spc="330" dirty="0">
                <a:latin typeface="Arial"/>
                <a:cs typeface="Arial"/>
              </a:rPr>
              <a:t> </a:t>
            </a:r>
            <a:r>
              <a:rPr sz="1700" spc="-90" dirty="0">
                <a:latin typeface="Arial"/>
                <a:cs typeface="Arial"/>
              </a:rPr>
              <a:t>setting</a:t>
            </a:r>
            <a:r>
              <a:rPr sz="1700" spc="295" dirty="0">
                <a:latin typeface="Arial"/>
                <a:cs typeface="Arial"/>
              </a:rPr>
              <a:t> </a:t>
            </a:r>
            <a:r>
              <a:rPr sz="1700" spc="-120" dirty="0">
                <a:latin typeface="Arial"/>
                <a:cs typeface="Arial"/>
              </a:rPr>
              <a:t>values</a:t>
            </a:r>
            <a:r>
              <a:rPr sz="1700" spc="229" dirty="0">
                <a:latin typeface="Arial"/>
                <a:cs typeface="Arial"/>
              </a:rPr>
              <a:t> </a:t>
            </a:r>
            <a:r>
              <a:rPr sz="1700" spc="-60" dirty="0">
                <a:latin typeface="Arial"/>
                <a:cs typeface="Arial"/>
              </a:rPr>
              <a:t>to </a:t>
            </a:r>
            <a:r>
              <a:rPr sz="1700" spc="-135" dirty="0">
                <a:latin typeface="Arial"/>
                <a:cs typeface="Arial"/>
              </a:rPr>
              <a:t>make</a:t>
            </a:r>
            <a:r>
              <a:rPr sz="1700" spc="204" dirty="0">
                <a:latin typeface="Arial"/>
                <a:cs typeface="Arial"/>
              </a:rPr>
              <a:t> </a:t>
            </a:r>
            <a:r>
              <a:rPr sz="1700" spc="-10" dirty="0">
                <a:latin typeface="Arial"/>
                <a:cs typeface="Arial"/>
              </a:rPr>
              <a:t>a </a:t>
            </a:r>
            <a:r>
              <a:rPr sz="1700" spc="-80" dirty="0">
                <a:latin typeface="Arial"/>
                <a:cs typeface="Arial"/>
              </a:rPr>
              <a:t>link </a:t>
            </a:r>
            <a:r>
              <a:rPr sz="1700" spc="-75" dirty="0">
                <a:latin typeface="Arial"/>
                <a:cs typeface="Arial"/>
              </a:rPr>
              <a:t> </a:t>
            </a:r>
            <a:r>
              <a:rPr sz="1700" spc="-120" dirty="0">
                <a:latin typeface="Arial"/>
                <a:cs typeface="Arial"/>
              </a:rPr>
              <a:t>more </a:t>
            </a:r>
            <a:r>
              <a:rPr sz="1700" spc="-50" dirty="0">
                <a:latin typeface="Arial"/>
                <a:cs typeface="Arial"/>
              </a:rPr>
              <a:t>or </a:t>
            </a:r>
            <a:r>
              <a:rPr sz="1700" spc="-170" dirty="0">
                <a:latin typeface="Arial"/>
                <a:cs typeface="Arial"/>
              </a:rPr>
              <a:t>less </a:t>
            </a:r>
            <a:r>
              <a:rPr sz="1700" spc="-70" dirty="0">
                <a:latin typeface="Arial"/>
                <a:cs typeface="Arial"/>
              </a:rPr>
              <a:t>desirable. </a:t>
            </a:r>
            <a:r>
              <a:rPr sz="1700" spc="-195" dirty="0">
                <a:latin typeface="Arial"/>
                <a:cs typeface="Arial"/>
              </a:rPr>
              <a:t>These </a:t>
            </a:r>
            <a:r>
              <a:rPr sz="1700" spc="-125" dirty="0">
                <a:latin typeface="Arial"/>
                <a:cs typeface="Arial"/>
              </a:rPr>
              <a:t>values </a:t>
            </a:r>
            <a:r>
              <a:rPr sz="1700" spc="-135" dirty="0">
                <a:latin typeface="Arial"/>
                <a:cs typeface="Arial"/>
              </a:rPr>
              <a:t>can </a:t>
            </a:r>
            <a:r>
              <a:rPr sz="1700" spc="-55" dirty="0">
                <a:latin typeface="Arial"/>
                <a:cs typeface="Arial"/>
              </a:rPr>
              <a:t>be </a:t>
            </a:r>
            <a:r>
              <a:rPr sz="1700" spc="-70" dirty="0">
                <a:latin typeface="Arial"/>
                <a:cs typeface="Arial"/>
              </a:rPr>
              <a:t>either </a:t>
            </a:r>
            <a:r>
              <a:rPr sz="1700" spc="-60" dirty="0">
                <a:latin typeface="Arial"/>
                <a:cs typeface="Arial"/>
              </a:rPr>
              <a:t>statically </a:t>
            </a:r>
            <a:r>
              <a:rPr sz="1700" spc="-50" dirty="0">
                <a:latin typeface="Arial"/>
                <a:cs typeface="Arial"/>
              </a:rPr>
              <a:t>or </a:t>
            </a:r>
            <a:r>
              <a:rPr sz="1700" spc="-75" dirty="0">
                <a:latin typeface="Arial"/>
                <a:cs typeface="Arial"/>
              </a:rPr>
              <a:t>dynamically </a:t>
            </a:r>
            <a:r>
              <a:rPr sz="1700" spc="-80" dirty="0">
                <a:latin typeface="Arial"/>
                <a:cs typeface="Arial"/>
              </a:rPr>
              <a:t>adjusted </a:t>
            </a:r>
            <a:r>
              <a:rPr sz="1700" spc="-15" dirty="0">
                <a:latin typeface="Arial"/>
                <a:cs typeface="Arial"/>
              </a:rPr>
              <a:t>for </a:t>
            </a:r>
            <a:r>
              <a:rPr sz="1700" spc="-10" dirty="0">
                <a:latin typeface="Arial"/>
                <a:cs typeface="Arial"/>
              </a:rPr>
              <a:t> </a:t>
            </a:r>
            <a:r>
              <a:rPr sz="1700" spc="-90" dirty="0">
                <a:latin typeface="Arial"/>
                <a:cs typeface="Arial"/>
              </a:rPr>
              <a:t>specific</a:t>
            </a:r>
            <a:r>
              <a:rPr sz="1700" spc="-20" dirty="0">
                <a:latin typeface="Arial"/>
                <a:cs typeface="Arial"/>
              </a:rPr>
              <a:t> </a:t>
            </a:r>
            <a:r>
              <a:rPr sz="1700" spc="-10" dirty="0">
                <a:latin typeface="Arial"/>
                <a:cs typeface="Arial"/>
              </a:rPr>
              <a:t>traffic </a:t>
            </a:r>
            <a:r>
              <a:rPr sz="1700" spc="-90" dirty="0">
                <a:latin typeface="Arial"/>
                <a:cs typeface="Arial"/>
              </a:rPr>
              <a:t>types.</a:t>
            </a:r>
            <a:endParaRPr sz="17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40" dirty="0"/>
              <a:t>O</a:t>
            </a:r>
            <a:r>
              <a:rPr spc="-390" dirty="0"/>
              <a:t>p</a:t>
            </a:r>
            <a:r>
              <a:rPr spc="-365" dirty="0"/>
              <a:t>t</a:t>
            </a:r>
            <a:r>
              <a:rPr spc="-165" dirty="0"/>
              <a:t>i</a:t>
            </a:r>
            <a:r>
              <a:rPr spc="-440" dirty="0"/>
              <a:t>m</a:t>
            </a:r>
            <a:r>
              <a:rPr spc="-165" dirty="0"/>
              <a:t>i</a:t>
            </a:r>
            <a:r>
              <a:rPr spc="-175" dirty="0"/>
              <a:t>z</a:t>
            </a:r>
            <a:r>
              <a:rPr spc="-165" dirty="0"/>
              <a:t>i</a:t>
            </a:r>
            <a:r>
              <a:rPr spc="-390" dirty="0"/>
              <a:t>n</a:t>
            </a:r>
            <a:r>
              <a:rPr spc="-300" dirty="0"/>
              <a:t>g</a:t>
            </a:r>
            <a:r>
              <a:rPr spc="-280" dirty="0"/>
              <a:t> </a:t>
            </a:r>
            <a:r>
              <a:rPr spc="-165" dirty="0"/>
              <a:t>I</a:t>
            </a:r>
            <a:r>
              <a:rPr spc="-495" dirty="0"/>
              <a:t>P</a:t>
            </a:r>
            <a:r>
              <a:rPr spc="-240" dirty="0"/>
              <a:t> </a:t>
            </a:r>
            <a:r>
              <a:rPr spc="-204" dirty="0"/>
              <a:t>f</a:t>
            </a:r>
            <a:r>
              <a:rPr spc="-390" dirty="0"/>
              <a:t>o</a:t>
            </a:r>
            <a:r>
              <a:rPr spc="-275" dirty="0"/>
              <a:t>r</a:t>
            </a:r>
            <a:r>
              <a:rPr spc="-245" dirty="0"/>
              <a:t> </a:t>
            </a:r>
            <a:r>
              <a:rPr spc="-165" dirty="0"/>
              <a:t>I</a:t>
            </a:r>
            <a:r>
              <a:rPr spc="-390" dirty="0"/>
              <a:t>o</a:t>
            </a:r>
            <a:r>
              <a:rPr spc="-305" dirty="0"/>
              <a:t>T  </a:t>
            </a:r>
            <a:r>
              <a:rPr spc="-620" dirty="0"/>
              <a:t>RPL</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71</a:t>
            </a:r>
            <a:endParaRPr sz="1400">
              <a:latin typeface="Arial"/>
              <a:cs typeface="Arial"/>
            </a:endParaRPr>
          </a:p>
        </p:txBody>
      </p:sp>
      <p:sp>
        <p:nvSpPr>
          <p:cNvPr id="4" name="object 4"/>
          <p:cNvSpPr txBox="1"/>
          <p:nvPr/>
        </p:nvSpPr>
        <p:spPr>
          <a:xfrm>
            <a:off x="535940" y="1541422"/>
            <a:ext cx="8073390" cy="4883150"/>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Char char="•"/>
              <a:tabLst>
                <a:tab pos="195580" algn="l"/>
              </a:tabLst>
            </a:pPr>
            <a:r>
              <a:rPr sz="2400" spc="-110" dirty="0">
                <a:latin typeface="Arial"/>
                <a:cs typeface="Arial"/>
              </a:rPr>
              <a:t>Node</a:t>
            </a:r>
            <a:r>
              <a:rPr sz="2400" spc="-5" dirty="0">
                <a:latin typeface="Arial"/>
                <a:cs typeface="Arial"/>
              </a:rPr>
              <a:t> </a:t>
            </a:r>
            <a:r>
              <a:rPr sz="2400" spc="-120" dirty="0">
                <a:latin typeface="Arial"/>
                <a:cs typeface="Arial"/>
              </a:rPr>
              <a:t>State</a:t>
            </a:r>
            <a:r>
              <a:rPr sz="2400" spc="-10" dirty="0">
                <a:latin typeface="Arial"/>
                <a:cs typeface="Arial"/>
              </a:rPr>
              <a:t> </a:t>
            </a:r>
            <a:r>
              <a:rPr sz="2400" spc="-105" dirty="0">
                <a:latin typeface="Arial"/>
                <a:cs typeface="Arial"/>
              </a:rPr>
              <a:t>and</a:t>
            </a:r>
            <a:r>
              <a:rPr sz="2400" spc="-20" dirty="0">
                <a:latin typeface="Arial"/>
                <a:cs typeface="Arial"/>
              </a:rPr>
              <a:t> </a:t>
            </a:r>
            <a:r>
              <a:rPr sz="2400" spc="-80" dirty="0">
                <a:latin typeface="Arial"/>
                <a:cs typeface="Arial"/>
              </a:rPr>
              <a:t>Attribute:</a:t>
            </a:r>
            <a:endParaRPr sz="2400">
              <a:latin typeface="Arial"/>
              <a:cs typeface="Arial"/>
            </a:endParaRPr>
          </a:p>
          <a:p>
            <a:pPr marL="469900" marR="5715" lvl="1" indent="-183515" algn="just">
              <a:lnSpc>
                <a:spcPct val="100000"/>
              </a:lnSpc>
              <a:spcBef>
                <a:spcPts val="500"/>
              </a:spcBef>
              <a:buClr>
                <a:srgbClr val="93B6D2"/>
              </a:buClr>
              <a:buSzPct val="85000"/>
              <a:buChar char="•"/>
              <a:tabLst>
                <a:tab pos="470534" algn="l"/>
              </a:tabLst>
            </a:pPr>
            <a:r>
              <a:rPr sz="2000" spc="-90" dirty="0">
                <a:latin typeface="Arial"/>
                <a:cs typeface="Arial"/>
              </a:rPr>
              <a:t>Identifies </a:t>
            </a:r>
            <a:r>
              <a:rPr sz="2000" spc="-165" dirty="0">
                <a:latin typeface="Arial"/>
                <a:cs typeface="Arial"/>
              </a:rPr>
              <a:t>nodes</a:t>
            </a:r>
            <a:r>
              <a:rPr sz="2000" spc="-160" dirty="0">
                <a:latin typeface="Arial"/>
                <a:cs typeface="Arial"/>
              </a:rPr>
              <a:t> </a:t>
            </a:r>
            <a:r>
              <a:rPr sz="2000" spc="-70" dirty="0">
                <a:latin typeface="Arial"/>
                <a:cs typeface="Arial"/>
              </a:rPr>
              <a:t>that </a:t>
            </a:r>
            <a:r>
              <a:rPr sz="2000" spc="-125" dirty="0">
                <a:latin typeface="Arial"/>
                <a:cs typeface="Arial"/>
              </a:rPr>
              <a:t>function</a:t>
            </a:r>
            <a:r>
              <a:rPr sz="2000" spc="-120" dirty="0">
                <a:latin typeface="Arial"/>
                <a:cs typeface="Arial"/>
              </a:rPr>
              <a:t> </a:t>
            </a:r>
            <a:r>
              <a:rPr sz="2000" spc="-175" dirty="0">
                <a:latin typeface="Arial"/>
                <a:cs typeface="Arial"/>
              </a:rPr>
              <a:t>as</a:t>
            </a:r>
            <a:r>
              <a:rPr sz="2000" spc="-170" dirty="0">
                <a:latin typeface="Arial"/>
                <a:cs typeface="Arial"/>
              </a:rPr>
              <a:t> </a:t>
            </a:r>
            <a:r>
              <a:rPr sz="2000" spc="-15" dirty="0">
                <a:latin typeface="Arial"/>
                <a:cs typeface="Arial"/>
              </a:rPr>
              <a:t>traffic </a:t>
            </a:r>
            <a:r>
              <a:rPr sz="2000" spc="-65" dirty="0">
                <a:latin typeface="Arial"/>
                <a:cs typeface="Arial"/>
              </a:rPr>
              <a:t>aggregators </a:t>
            </a:r>
            <a:r>
              <a:rPr sz="2000" spc="-90" dirty="0">
                <a:latin typeface="Arial"/>
                <a:cs typeface="Arial"/>
              </a:rPr>
              <a:t>and </a:t>
            </a:r>
            <a:r>
              <a:rPr sz="2000" spc="-160" dirty="0">
                <a:latin typeface="Arial"/>
                <a:cs typeface="Arial"/>
              </a:rPr>
              <a:t>nodes</a:t>
            </a:r>
            <a:r>
              <a:rPr sz="2000" spc="-155" dirty="0">
                <a:latin typeface="Arial"/>
                <a:cs typeface="Arial"/>
              </a:rPr>
              <a:t> </a:t>
            </a:r>
            <a:r>
              <a:rPr sz="2000" spc="-75" dirty="0">
                <a:latin typeface="Arial"/>
                <a:cs typeface="Arial"/>
              </a:rPr>
              <a:t>that </a:t>
            </a:r>
            <a:r>
              <a:rPr sz="2000" spc="-50" dirty="0">
                <a:latin typeface="Arial"/>
                <a:cs typeface="Arial"/>
              </a:rPr>
              <a:t>are </a:t>
            </a:r>
            <a:r>
              <a:rPr sz="2000" spc="-45" dirty="0">
                <a:latin typeface="Arial"/>
                <a:cs typeface="Arial"/>
              </a:rPr>
              <a:t> </a:t>
            </a:r>
            <a:r>
              <a:rPr sz="2000" spc="-80" dirty="0">
                <a:latin typeface="Arial"/>
                <a:cs typeface="Arial"/>
              </a:rPr>
              <a:t>being </a:t>
            </a:r>
            <a:r>
              <a:rPr sz="2000" spc="-95" dirty="0">
                <a:latin typeface="Arial"/>
                <a:cs typeface="Arial"/>
              </a:rPr>
              <a:t>impacted </a:t>
            </a:r>
            <a:r>
              <a:rPr sz="2000" spc="-55" dirty="0">
                <a:latin typeface="Arial"/>
                <a:cs typeface="Arial"/>
              </a:rPr>
              <a:t>by </a:t>
            </a:r>
            <a:r>
              <a:rPr sz="2000" spc="-130" dirty="0">
                <a:latin typeface="Arial"/>
                <a:cs typeface="Arial"/>
              </a:rPr>
              <a:t>high </a:t>
            </a:r>
            <a:r>
              <a:rPr sz="2000" spc="-105" dirty="0">
                <a:latin typeface="Arial"/>
                <a:cs typeface="Arial"/>
              </a:rPr>
              <a:t>workloads. </a:t>
            </a:r>
            <a:r>
              <a:rPr sz="2000" spc="-125" dirty="0">
                <a:latin typeface="Arial"/>
                <a:cs typeface="Arial"/>
              </a:rPr>
              <a:t>High </a:t>
            </a:r>
            <a:r>
              <a:rPr sz="2000" spc="-95" dirty="0">
                <a:latin typeface="Arial"/>
                <a:cs typeface="Arial"/>
              </a:rPr>
              <a:t>workloads </a:t>
            </a:r>
            <a:r>
              <a:rPr sz="2000" spc="-125" dirty="0">
                <a:latin typeface="Arial"/>
                <a:cs typeface="Arial"/>
              </a:rPr>
              <a:t>could </a:t>
            </a:r>
            <a:r>
              <a:rPr sz="2000" spc="-65" dirty="0">
                <a:latin typeface="Arial"/>
                <a:cs typeface="Arial"/>
              </a:rPr>
              <a:t>be </a:t>
            </a:r>
            <a:r>
              <a:rPr sz="2000" spc="-85" dirty="0">
                <a:latin typeface="Arial"/>
                <a:cs typeface="Arial"/>
              </a:rPr>
              <a:t>indicative </a:t>
            </a:r>
            <a:r>
              <a:rPr sz="2000" spc="-10" dirty="0">
                <a:latin typeface="Arial"/>
                <a:cs typeface="Arial"/>
              </a:rPr>
              <a:t>of </a:t>
            </a:r>
            <a:r>
              <a:rPr sz="2000" spc="-5" dirty="0">
                <a:latin typeface="Arial"/>
                <a:cs typeface="Arial"/>
              </a:rPr>
              <a:t> </a:t>
            </a:r>
            <a:r>
              <a:rPr sz="2000" spc="-165" dirty="0">
                <a:latin typeface="Arial"/>
                <a:cs typeface="Arial"/>
              </a:rPr>
              <a:t>nodes </a:t>
            </a:r>
            <a:r>
              <a:rPr sz="2000" spc="-75" dirty="0">
                <a:latin typeface="Arial"/>
                <a:cs typeface="Arial"/>
              </a:rPr>
              <a:t>that </a:t>
            </a:r>
            <a:r>
              <a:rPr sz="2000" spc="-135" dirty="0">
                <a:latin typeface="Arial"/>
                <a:cs typeface="Arial"/>
              </a:rPr>
              <a:t>have </a:t>
            </a:r>
            <a:r>
              <a:rPr sz="2000" spc="-110" dirty="0">
                <a:latin typeface="Arial"/>
                <a:cs typeface="Arial"/>
              </a:rPr>
              <a:t>incurred </a:t>
            </a:r>
            <a:r>
              <a:rPr sz="2000" spc="-125" dirty="0">
                <a:latin typeface="Arial"/>
                <a:cs typeface="Arial"/>
              </a:rPr>
              <a:t>high </a:t>
            </a:r>
            <a:r>
              <a:rPr sz="2000" spc="-265" dirty="0">
                <a:latin typeface="Arial"/>
                <a:cs typeface="Arial"/>
              </a:rPr>
              <a:t>CPU</a:t>
            </a:r>
            <a:r>
              <a:rPr sz="2000" spc="-260" dirty="0">
                <a:latin typeface="Arial"/>
                <a:cs typeface="Arial"/>
              </a:rPr>
              <a:t> </a:t>
            </a:r>
            <a:r>
              <a:rPr sz="2000" spc="-60" dirty="0">
                <a:latin typeface="Arial"/>
                <a:cs typeface="Arial"/>
              </a:rPr>
              <a:t>or </a:t>
            </a:r>
            <a:r>
              <a:rPr sz="2000" spc="-95" dirty="0">
                <a:latin typeface="Arial"/>
                <a:cs typeface="Arial"/>
              </a:rPr>
              <a:t>low </a:t>
            </a:r>
            <a:r>
              <a:rPr sz="2000" spc="-150" dirty="0">
                <a:latin typeface="Arial"/>
                <a:cs typeface="Arial"/>
              </a:rPr>
              <a:t>memory </a:t>
            </a:r>
            <a:r>
              <a:rPr sz="2000" spc="-145" dirty="0">
                <a:latin typeface="Arial"/>
                <a:cs typeface="Arial"/>
              </a:rPr>
              <a:t>states. </a:t>
            </a:r>
            <a:r>
              <a:rPr sz="2000" spc="-70" dirty="0">
                <a:latin typeface="Arial"/>
                <a:cs typeface="Arial"/>
              </a:rPr>
              <a:t>Naturally, </a:t>
            </a:r>
            <a:r>
              <a:rPr sz="2000" spc="-165" dirty="0">
                <a:latin typeface="Arial"/>
                <a:cs typeface="Arial"/>
              </a:rPr>
              <a:t>nodes </a:t>
            </a:r>
            <a:r>
              <a:rPr sz="2000" spc="-160" dirty="0">
                <a:latin typeface="Arial"/>
                <a:cs typeface="Arial"/>
              </a:rPr>
              <a:t> </a:t>
            </a:r>
            <a:r>
              <a:rPr sz="2000" spc="-70" dirty="0">
                <a:latin typeface="Arial"/>
                <a:cs typeface="Arial"/>
              </a:rPr>
              <a:t>that</a:t>
            </a:r>
            <a:r>
              <a:rPr sz="2000" spc="-65" dirty="0">
                <a:latin typeface="Arial"/>
                <a:cs typeface="Arial"/>
              </a:rPr>
              <a:t> </a:t>
            </a:r>
            <a:r>
              <a:rPr sz="2000" spc="-50" dirty="0">
                <a:latin typeface="Arial"/>
                <a:cs typeface="Arial"/>
              </a:rPr>
              <a:t>are</a:t>
            </a:r>
            <a:r>
              <a:rPr sz="2000" spc="-45" dirty="0">
                <a:latin typeface="Arial"/>
                <a:cs typeface="Arial"/>
              </a:rPr>
              <a:t> </a:t>
            </a:r>
            <a:r>
              <a:rPr sz="2000" spc="-65" dirty="0">
                <a:latin typeface="Arial"/>
                <a:cs typeface="Arial"/>
              </a:rPr>
              <a:t>aggregators</a:t>
            </a:r>
            <a:r>
              <a:rPr sz="2000" spc="-60" dirty="0">
                <a:latin typeface="Arial"/>
                <a:cs typeface="Arial"/>
              </a:rPr>
              <a:t> </a:t>
            </a:r>
            <a:r>
              <a:rPr sz="2000" spc="-50" dirty="0">
                <a:latin typeface="Arial"/>
                <a:cs typeface="Arial"/>
              </a:rPr>
              <a:t>are</a:t>
            </a:r>
            <a:r>
              <a:rPr sz="2000" spc="-45" dirty="0">
                <a:latin typeface="Arial"/>
                <a:cs typeface="Arial"/>
              </a:rPr>
              <a:t> </a:t>
            </a:r>
            <a:r>
              <a:rPr sz="2000" spc="-30" dirty="0">
                <a:latin typeface="Arial"/>
                <a:cs typeface="Arial"/>
              </a:rPr>
              <a:t>preferred</a:t>
            </a:r>
            <a:r>
              <a:rPr sz="2000" spc="-25" dirty="0">
                <a:latin typeface="Arial"/>
                <a:cs typeface="Arial"/>
              </a:rPr>
              <a:t> </a:t>
            </a:r>
            <a:r>
              <a:rPr sz="2000" spc="-100" dirty="0">
                <a:latin typeface="Arial"/>
                <a:cs typeface="Arial"/>
              </a:rPr>
              <a:t>over</a:t>
            </a:r>
            <a:r>
              <a:rPr sz="2000" spc="-95" dirty="0">
                <a:latin typeface="Arial"/>
                <a:cs typeface="Arial"/>
              </a:rPr>
              <a:t> </a:t>
            </a:r>
            <a:r>
              <a:rPr sz="2000" spc="-165" dirty="0">
                <a:latin typeface="Arial"/>
                <a:cs typeface="Arial"/>
              </a:rPr>
              <a:t>nodes</a:t>
            </a:r>
            <a:r>
              <a:rPr sz="2000" spc="-160" dirty="0">
                <a:latin typeface="Arial"/>
                <a:cs typeface="Arial"/>
              </a:rPr>
              <a:t> </a:t>
            </a:r>
            <a:r>
              <a:rPr sz="2000" spc="-95" dirty="0">
                <a:latin typeface="Arial"/>
                <a:cs typeface="Arial"/>
              </a:rPr>
              <a:t>experiencing</a:t>
            </a:r>
            <a:r>
              <a:rPr sz="2000" spc="-90" dirty="0">
                <a:latin typeface="Arial"/>
                <a:cs typeface="Arial"/>
              </a:rPr>
              <a:t> </a:t>
            </a:r>
            <a:r>
              <a:rPr sz="2000" spc="-125" dirty="0">
                <a:latin typeface="Arial"/>
                <a:cs typeface="Arial"/>
              </a:rPr>
              <a:t>high </a:t>
            </a:r>
            <a:r>
              <a:rPr sz="2000" spc="-120" dirty="0">
                <a:latin typeface="Arial"/>
                <a:cs typeface="Arial"/>
              </a:rPr>
              <a:t> </a:t>
            </a:r>
            <a:r>
              <a:rPr sz="2000" spc="-95" dirty="0">
                <a:latin typeface="Arial"/>
                <a:cs typeface="Arial"/>
              </a:rPr>
              <a:t>workloads.</a:t>
            </a:r>
            <a:endParaRPr sz="2000">
              <a:latin typeface="Arial"/>
              <a:cs typeface="Arial"/>
            </a:endParaRPr>
          </a:p>
          <a:p>
            <a:pPr marL="195580" indent="-182880" algn="just">
              <a:lnSpc>
                <a:spcPct val="100000"/>
              </a:lnSpc>
              <a:spcBef>
                <a:spcPts val="560"/>
              </a:spcBef>
              <a:buClr>
                <a:srgbClr val="93B6D2"/>
              </a:buClr>
              <a:buSzPct val="85416"/>
              <a:buChar char="•"/>
              <a:tabLst>
                <a:tab pos="195580" algn="l"/>
              </a:tabLst>
            </a:pPr>
            <a:r>
              <a:rPr sz="2400" spc="-110" dirty="0">
                <a:latin typeface="Arial"/>
                <a:cs typeface="Arial"/>
              </a:rPr>
              <a:t>Node</a:t>
            </a:r>
            <a:r>
              <a:rPr sz="2400" spc="-25" dirty="0">
                <a:latin typeface="Arial"/>
                <a:cs typeface="Arial"/>
              </a:rPr>
              <a:t> </a:t>
            </a:r>
            <a:r>
              <a:rPr sz="2400" spc="-170" dirty="0">
                <a:latin typeface="Arial"/>
                <a:cs typeface="Arial"/>
              </a:rPr>
              <a:t>Energy:</a:t>
            </a:r>
            <a:endParaRPr sz="2400">
              <a:latin typeface="Arial"/>
              <a:cs typeface="Arial"/>
            </a:endParaRPr>
          </a:p>
          <a:p>
            <a:pPr marL="469900" marR="5080" lvl="1" indent="-183515" algn="just">
              <a:lnSpc>
                <a:spcPct val="100000"/>
              </a:lnSpc>
              <a:spcBef>
                <a:spcPts val="500"/>
              </a:spcBef>
              <a:buClr>
                <a:srgbClr val="93B6D2"/>
              </a:buClr>
              <a:buSzPct val="85000"/>
              <a:buChar char="•"/>
              <a:tabLst>
                <a:tab pos="470534" algn="l"/>
              </a:tabLst>
            </a:pPr>
            <a:r>
              <a:rPr sz="2000" spc="-140" dirty="0">
                <a:latin typeface="Arial"/>
                <a:cs typeface="Arial"/>
              </a:rPr>
              <a:t>Avoids</a:t>
            </a:r>
            <a:r>
              <a:rPr sz="2000" spc="275" dirty="0">
                <a:latin typeface="Arial"/>
                <a:cs typeface="Arial"/>
              </a:rPr>
              <a:t> </a:t>
            </a:r>
            <a:r>
              <a:rPr sz="2000" spc="-165" dirty="0">
                <a:latin typeface="Arial"/>
                <a:cs typeface="Arial"/>
              </a:rPr>
              <a:t>nodes</a:t>
            </a:r>
            <a:r>
              <a:rPr sz="2000" spc="225" dirty="0">
                <a:latin typeface="Arial"/>
                <a:cs typeface="Arial"/>
              </a:rPr>
              <a:t> </a:t>
            </a:r>
            <a:r>
              <a:rPr sz="2000" spc="-90" dirty="0">
                <a:latin typeface="Arial"/>
                <a:cs typeface="Arial"/>
              </a:rPr>
              <a:t>with </a:t>
            </a:r>
            <a:r>
              <a:rPr sz="2000" spc="-100" dirty="0">
                <a:latin typeface="Arial"/>
                <a:cs typeface="Arial"/>
              </a:rPr>
              <a:t>low </a:t>
            </a:r>
            <a:r>
              <a:rPr sz="2000" spc="-120" dirty="0">
                <a:latin typeface="Arial"/>
                <a:cs typeface="Arial"/>
              </a:rPr>
              <a:t>power, </a:t>
            </a:r>
            <a:r>
              <a:rPr sz="2000" spc="-229" dirty="0">
                <a:latin typeface="Arial"/>
                <a:cs typeface="Arial"/>
              </a:rPr>
              <a:t>so</a:t>
            </a:r>
            <a:r>
              <a:rPr sz="2000" spc="95" dirty="0">
                <a:latin typeface="Arial"/>
                <a:cs typeface="Arial"/>
              </a:rPr>
              <a:t> </a:t>
            </a:r>
            <a:r>
              <a:rPr sz="2000" spc="-10" dirty="0">
                <a:latin typeface="Arial"/>
                <a:cs typeface="Arial"/>
              </a:rPr>
              <a:t>a </a:t>
            </a:r>
            <a:r>
              <a:rPr sz="2000" spc="-55" dirty="0">
                <a:latin typeface="Arial"/>
                <a:cs typeface="Arial"/>
              </a:rPr>
              <a:t>battery-powered </a:t>
            </a:r>
            <a:r>
              <a:rPr sz="2000" spc="-125" dirty="0">
                <a:latin typeface="Arial"/>
                <a:cs typeface="Arial"/>
              </a:rPr>
              <a:t>node </a:t>
            </a:r>
            <a:r>
              <a:rPr sz="2000" spc="-75" dirty="0">
                <a:latin typeface="Arial"/>
                <a:cs typeface="Arial"/>
              </a:rPr>
              <a:t>that </a:t>
            </a:r>
            <a:r>
              <a:rPr sz="2000" spc="-175" dirty="0">
                <a:latin typeface="Arial"/>
                <a:cs typeface="Arial"/>
              </a:rPr>
              <a:t>is</a:t>
            </a:r>
            <a:r>
              <a:rPr sz="2000" spc="204" dirty="0">
                <a:latin typeface="Arial"/>
                <a:cs typeface="Arial"/>
              </a:rPr>
              <a:t> </a:t>
            </a:r>
            <a:r>
              <a:rPr sz="2000" spc="-135" dirty="0">
                <a:latin typeface="Arial"/>
                <a:cs typeface="Arial"/>
              </a:rPr>
              <a:t>running </a:t>
            </a:r>
            <a:r>
              <a:rPr sz="2000" spc="-130" dirty="0">
                <a:latin typeface="Arial"/>
                <a:cs typeface="Arial"/>
              </a:rPr>
              <a:t> </a:t>
            </a:r>
            <a:r>
              <a:rPr sz="2000" spc="-120" dirty="0">
                <a:latin typeface="Arial"/>
                <a:cs typeface="Arial"/>
              </a:rPr>
              <a:t>out</a:t>
            </a:r>
            <a:r>
              <a:rPr sz="2000" spc="-114" dirty="0">
                <a:latin typeface="Arial"/>
                <a:cs typeface="Arial"/>
              </a:rPr>
              <a:t> </a:t>
            </a:r>
            <a:r>
              <a:rPr sz="2000" spc="-5" dirty="0">
                <a:latin typeface="Arial"/>
                <a:cs typeface="Arial"/>
              </a:rPr>
              <a:t>of </a:t>
            </a:r>
            <a:r>
              <a:rPr sz="2000" spc="-85" dirty="0">
                <a:latin typeface="Arial"/>
                <a:cs typeface="Arial"/>
              </a:rPr>
              <a:t>energy </a:t>
            </a:r>
            <a:r>
              <a:rPr sz="2000" spc="-160" dirty="0">
                <a:latin typeface="Arial"/>
                <a:cs typeface="Arial"/>
              </a:rPr>
              <a:t>can</a:t>
            </a:r>
            <a:r>
              <a:rPr sz="2000" spc="-155" dirty="0">
                <a:latin typeface="Arial"/>
                <a:cs typeface="Arial"/>
              </a:rPr>
              <a:t> </a:t>
            </a:r>
            <a:r>
              <a:rPr sz="2000" spc="-60" dirty="0">
                <a:latin typeface="Arial"/>
                <a:cs typeface="Arial"/>
              </a:rPr>
              <a:t>be </a:t>
            </a:r>
            <a:r>
              <a:rPr sz="2000" spc="-65" dirty="0">
                <a:latin typeface="Arial"/>
                <a:cs typeface="Arial"/>
              </a:rPr>
              <a:t>avoided </a:t>
            </a:r>
            <a:r>
              <a:rPr sz="2000" spc="-90" dirty="0">
                <a:latin typeface="Arial"/>
                <a:cs typeface="Arial"/>
              </a:rPr>
              <a:t>and </a:t>
            </a:r>
            <a:r>
              <a:rPr sz="2000" spc="-120" dirty="0">
                <a:latin typeface="Arial"/>
                <a:cs typeface="Arial"/>
              </a:rPr>
              <a:t>the</a:t>
            </a:r>
            <a:r>
              <a:rPr sz="2000" spc="315" dirty="0">
                <a:latin typeface="Arial"/>
                <a:cs typeface="Arial"/>
              </a:rPr>
              <a:t> </a:t>
            </a:r>
            <a:r>
              <a:rPr sz="2000" spc="-10" dirty="0">
                <a:latin typeface="Arial"/>
                <a:cs typeface="Arial"/>
              </a:rPr>
              <a:t>life </a:t>
            </a:r>
            <a:r>
              <a:rPr sz="2000" spc="-5" dirty="0">
                <a:latin typeface="Arial"/>
                <a:cs typeface="Arial"/>
              </a:rPr>
              <a:t>of </a:t>
            </a:r>
            <a:r>
              <a:rPr sz="2000" spc="-75" dirty="0">
                <a:latin typeface="Arial"/>
                <a:cs typeface="Arial"/>
              </a:rPr>
              <a:t>that </a:t>
            </a:r>
            <a:r>
              <a:rPr sz="2000" spc="-120" dirty="0">
                <a:latin typeface="Arial"/>
                <a:cs typeface="Arial"/>
              </a:rPr>
              <a:t>node</a:t>
            </a:r>
            <a:r>
              <a:rPr sz="2000" spc="315" dirty="0">
                <a:latin typeface="Arial"/>
                <a:cs typeface="Arial"/>
              </a:rPr>
              <a:t> </a:t>
            </a:r>
            <a:r>
              <a:rPr sz="2000" spc="-90" dirty="0">
                <a:latin typeface="Arial"/>
                <a:cs typeface="Arial"/>
              </a:rPr>
              <a:t>and </a:t>
            </a:r>
            <a:r>
              <a:rPr sz="2000" spc="-130" dirty="0">
                <a:latin typeface="Arial"/>
                <a:cs typeface="Arial"/>
              </a:rPr>
              <a:t>the</a:t>
            </a:r>
            <a:r>
              <a:rPr sz="2000" spc="295" dirty="0">
                <a:latin typeface="Arial"/>
                <a:cs typeface="Arial"/>
              </a:rPr>
              <a:t> </a:t>
            </a:r>
            <a:r>
              <a:rPr sz="2000" spc="-105" dirty="0">
                <a:latin typeface="Arial"/>
                <a:cs typeface="Arial"/>
              </a:rPr>
              <a:t>network </a:t>
            </a:r>
            <a:r>
              <a:rPr sz="2000" spc="-100" dirty="0">
                <a:latin typeface="Arial"/>
                <a:cs typeface="Arial"/>
              </a:rPr>
              <a:t> </a:t>
            </a:r>
            <a:r>
              <a:rPr sz="2000" spc="-160" dirty="0">
                <a:latin typeface="Arial"/>
                <a:cs typeface="Arial"/>
              </a:rPr>
              <a:t>can</a:t>
            </a:r>
            <a:r>
              <a:rPr sz="2000" spc="-15" dirty="0">
                <a:latin typeface="Arial"/>
                <a:cs typeface="Arial"/>
              </a:rPr>
              <a:t> </a:t>
            </a:r>
            <a:r>
              <a:rPr sz="2000" spc="-65" dirty="0">
                <a:latin typeface="Arial"/>
                <a:cs typeface="Arial"/>
              </a:rPr>
              <a:t>b</a:t>
            </a:r>
            <a:r>
              <a:rPr sz="2000" spc="-60" dirty="0">
                <a:latin typeface="Arial"/>
                <a:cs typeface="Arial"/>
              </a:rPr>
              <a:t>e</a:t>
            </a:r>
            <a:r>
              <a:rPr sz="2000" spc="-10" dirty="0">
                <a:latin typeface="Arial"/>
                <a:cs typeface="Arial"/>
              </a:rPr>
              <a:t> </a:t>
            </a:r>
            <a:r>
              <a:rPr sz="2000" spc="-5" dirty="0">
                <a:latin typeface="Arial"/>
                <a:cs typeface="Arial"/>
              </a:rPr>
              <a:t>p</a:t>
            </a:r>
            <a:r>
              <a:rPr sz="2000" spc="-40" dirty="0">
                <a:latin typeface="Arial"/>
                <a:cs typeface="Arial"/>
              </a:rPr>
              <a:t>r</a:t>
            </a:r>
            <a:r>
              <a:rPr sz="2000" spc="-85" dirty="0">
                <a:latin typeface="Arial"/>
                <a:cs typeface="Arial"/>
              </a:rPr>
              <a:t>o</a:t>
            </a:r>
            <a:r>
              <a:rPr sz="2000" spc="-25" dirty="0">
                <a:latin typeface="Arial"/>
                <a:cs typeface="Arial"/>
              </a:rPr>
              <a:t>l</a:t>
            </a:r>
            <a:r>
              <a:rPr sz="2000" spc="-175" dirty="0">
                <a:latin typeface="Arial"/>
                <a:cs typeface="Arial"/>
              </a:rPr>
              <a:t>o</a:t>
            </a:r>
            <a:r>
              <a:rPr sz="2000" spc="-185" dirty="0">
                <a:latin typeface="Arial"/>
                <a:cs typeface="Arial"/>
              </a:rPr>
              <a:t>n</a:t>
            </a:r>
            <a:r>
              <a:rPr sz="2000" spc="-50" dirty="0">
                <a:latin typeface="Arial"/>
                <a:cs typeface="Arial"/>
              </a:rPr>
              <a:t>g</a:t>
            </a:r>
            <a:r>
              <a:rPr sz="2000" spc="-60" dirty="0">
                <a:latin typeface="Arial"/>
                <a:cs typeface="Arial"/>
              </a:rPr>
              <a:t>e</a:t>
            </a:r>
            <a:r>
              <a:rPr sz="2000" spc="-70" dirty="0">
                <a:latin typeface="Arial"/>
                <a:cs typeface="Arial"/>
              </a:rPr>
              <a:t>d</a:t>
            </a:r>
            <a:r>
              <a:rPr sz="2000" spc="-120" dirty="0">
                <a:latin typeface="Arial"/>
                <a:cs typeface="Arial"/>
              </a:rPr>
              <a:t>.</a:t>
            </a:r>
            <a:endParaRPr sz="2000">
              <a:latin typeface="Arial"/>
              <a:cs typeface="Arial"/>
            </a:endParaRPr>
          </a:p>
          <a:p>
            <a:pPr marL="195580" indent="-182880" algn="just">
              <a:lnSpc>
                <a:spcPct val="100000"/>
              </a:lnSpc>
              <a:spcBef>
                <a:spcPts val="560"/>
              </a:spcBef>
              <a:buClr>
                <a:srgbClr val="93B6D2"/>
              </a:buClr>
              <a:buSzPct val="85416"/>
              <a:buChar char="•"/>
              <a:tabLst>
                <a:tab pos="195580" algn="l"/>
              </a:tabLst>
            </a:pPr>
            <a:r>
              <a:rPr sz="2400" spc="-175" dirty="0">
                <a:latin typeface="Arial"/>
                <a:cs typeface="Arial"/>
              </a:rPr>
              <a:t>Throughput:</a:t>
            </a:r>
            <a:endParaRPr sz="2400">
              <a:latin typeface="Arial"/>
              <a:cs typeface="Arial"/>
            </a:endParaRPr>
          </a:p>
          <a:p>
            <a:pPr marL="469900" marR="5080" lvl="1" indent="-183515" algn="just">
              <a:lnSpc>
                <a:spcPct val="100000"/>
              </a:lnSpc>
              <a:spcBef>
                <a:spcPts val="495"/>
              </a:spcBef>
              <a:buClr>
                <a:srgbClr val="93B6D2"/>
              </a:buClr>
              <a:buSzPct val="85000"/>
              <a:buChar char="•"/>
              <a:tabLst>
                <a:tab pos="470534" algn="l"/>
              </a:tabLst>
            </a:pPr>
            <a:r>
              <a:rPr sz="2000" spc="-140" dirty="0">
                <a:latin typeface="Arial"/>
                <a:cs typeface="Arial"/>
              </a:rPr>
              <a:t>Provides </a:t>
            </a:r>
            <a:r>
              <a:rPr sz="2000" spc="-130" dirty="0">
                <a:latin typeface="Arial"/>
                <a:cs typeface="Arial"/>
              </a:rPr>
              <a:t>the </a:t>
            </a:r>
            <a:r>
              <a:rPr sz="2000" spc="-160" dirty="0">
                <a:latin typeface="Arial"/>
                <a:cs typeface="Arial"/>
              </a:rPr>
              <a:t>amount </a:t>
            </a:r>
            <a:r>
              <a:rPr sz="2000" spc="-5" dirty="0">
                <a:latin typeface="Arial"/>
                <a:cs typeface="Arial"/>
              </a:rPr>
              <a:t>of </a:t>
            </a:r>
            <a:r>
              <a:rPr sz="2000" spc="-120" dirty="0">
                <a:latin typeface="Arial"/>
                <a:cs typeface="Arial"/>
              </a:rPr>
              <a:t>throughput </a:t>
            </a:r>
            <a:r>
              <a:rPr sz="2000" spc="-15" dirty="0">
                <a:latin typeface="Arial"/>
                <a:cs typeface="Arial"/>
              </a:rPr>
              <a:t>for </a:t>
            </a:r>
            <a:r>
              <a:rPr sz="2000" spc="-10" dirty="0">
                <a:latin typeface="Arial"/>
                <a:cs typeface="Arial"/>
              </a:rPr>
              <a:t>a </a:t>
            </a:r>
            <a:r>
              <a:rPr sz="2000" spc="-125" dirty="0">
                <a:latin typeface="Arial"/>
                <a:cs typeface="Arial"/>
              </a:rPr>
              <a:t>node </a:t>
            </a:r>
            <a:r>
              <a:rPr sz="2000" spc="-100" dirty="0">
                <a:latin typeface="Arial"/>
                <a:cs typeface="Arial"/>
              </a:rPr>
              <a:t>link. </a:t>
            </a:r>
            <a:r>
              <a:rPr sz="2000" spc="-70" dirty="0">
                <a:latin typeface="Arial"/>
                <a:cs typeface="Arial"/>
              </a:rPr>
              <a:t>Often, </a:t>
            </a:r>
            <a:r>
              <a:rPr sz="2000" spc="-165" dirty="0">
                <a:latin typeface="Arial"/>
                <a:cs typeface="Arial"/>
              </a:rPr>
              <a:t>nodes </a:t>
            </a:r>
            <a:r>
              <a:rPr sz="2000" spc="-135" dirty="0">
                <a:latin typeface="Arial"/>
                <a:cs typeface="Arial"/>
              </a:rPr>
              <a:t>conserving </a:t>
            </a:r>
            <a:r>
              <a:rPr sz="2000" spc="-130" dirty="0">
                <a:latin typeface="Arial"/>
                <a:cs typeface="Arial"/>
              </a:rPr>
              <a:t> </a:t>
            </a:r>
            <a:r>
              <a:rPr sz="2000" spc="-90" dirty="0">
                <a:latin typeface="Arial"/>
                <a:cs typeface="Arial"/>
              </a:rPr>
              <a:t>power </a:t>
            </a:r>
            <a:r>
              <a:rPr sz="2000" spc="-229" dirty="0">
                <a:latin typeface="Arial"/>
                <a:cs typeface="Arial"/>
              </a:rPr>
              <a:t>use</a:t>
            </a:r>
            <a:r>
              <a:rPr sz="2000" spc="-225" dirty="0">
                <a:latin typeface="Arial"/>
                <a:cs typeface="Arial"/>
              </a:rPr>
              <a:t> </a:t>
            </a:r>
            <a:r>
              <a:rPr sz="2000" spc="-90" dirty="0">
                <a:latin typeface="Arial"/>
                <a:cs typeface="Arial"/>
              </a:rPr>
              <a:t>lower </a:t>
            </a:r>
            <a:r>
              <a:rPr sz="2000" spc="-120" dirty="0">
                <a:latin typeface="Arial"/>
                <a:cs typeface="Arial"/>
              </a:rPr>
              <a:t>throughput. </a:t>
            </a:r>
            <a:r>
              <a:rPr sz="2000" spc="-235" dirty="0">
                <a:latin typeface="Arial"/>
                <a:cs typeface="Arial"/>
              </a:rPr>
              <a:t>This</a:t>
            </a:r>
            <a:r>
              <a:rPr sz="2000" spc="85" dirty="0">
                <a:latin typeface="Arial"/>
                <a:cs typeface="Arial"/>
              </a:rPr>
              <a:t> </a:t>
            </a:r>
            <a:r>
              <a:rPr sz="2000" spc="-120" dirty="0">
                <a:latin typeface="Arial"/>
                <a:cs typeface="Arial"/>
              </a:rPr>
              <a:t>metric </a:t>
            </a:r>
            <a:r>
              <a:rPr sz="2000" spc="-114" dirty="0">
                <a:latin typeface="Arial"/>
                <a:cs typeface="Arial"/>
              </a:rPr>
              <a:t>allows </a:t>
            </a:r>
            <a:r>
              <a:rPr sz="2000" spc="-130" dirty="0">
                <a:latin typeface="Arial"/>
                <a:cs typeface="Arial"/>
              </a:rPr>
              <a:t>the</a:t>
            </a:r>
            <a:r>
              <a:rPr sz="2000" spc="295" dirty="0">
                <a:latin typeface="Arial"/>
                <a:cs typeface="Arial"/>
              </a:rPr>
              <a:t> </a:t>
            </a:r>
            <a:r>
              <a:rPr sz="2000" spc="-50" dirty="0">
                <a:latin typeface="Arial"/>
                <a:cs typeface="Arial"/>
              </a:rPr>
              <a:t>prioritization </a:t>
            </a:r>
            <a:r>
              <a:rPr sz="2000" spc="-5" dirty="0">
                <a:latin typeface="Arial"/>
                <a:cs typeface="Arial"/>
              </a:rPr>
              <a:t>of </a:t>
            </a:r>
            <a:r>
              <a:rPr sz="2000" spc="-130" dirty="0">
                <a:latin typeface="Arial"/>
                <a:cs typeface="Arial"/>
              </a:rPr>
              <a:t>paths </a:t>
            </a:r>
            <a:r>
              <a:rPr sz="2000" spc="-125" dirty="0">
                <a:latin typeface="Arial"/>
                <a:cs typeface="Arial"/>
              </a:rPr>
              <a:t> </a:t>
            </a:r>
            <a:r>
              <a:rPr sz="2000" spc="-90" dirty="0">
                <a:latin typeface="Arial"/>
                <a:cs typeface="Arial"/>
              </a:rPr>
              <a:t>with</a:t>
            </a:r>
            <a:r>
              <a:rPr sz="2000" spc="-30" dirty="0">
                <a:latin typeface="Arial"/>
                <a:cs typeface="Arial"/>
              </a:rPr>
              <a:t> </a:t>
            </a:r>
            <a:r>
              <a:rPr sz="2000" spc="-100" dirty="0">
                <a:latin typeface="Arial"/>
                <a:cs typeface="Arial"/>
              </a:rPr>
              <a:t>higher</a:t>
            </a:r>
            <a:r>
              <a:rPr sz="2000" spc="-20" dirty="0">
                <a:latin typeface="Arial"/>
                <a:cs typeface="Arial"/>
              </a:rPr>
              <a:t> </a:t>
            </a:r>
            <a:r>
              <a:rPr sz="2000" spc="-114" dirty="0">
                <a:latin typeface="Arial"/>
                <a:cs typeface="Arial"/>
              </a:rPr>
              <a:t>throughput.</a:t>
            </a:r>
            <a:endParaRPr sz="2000">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3659" rIns="0" bIns="0" rtlCol="0">
            <a:spAutoFit/>
          </a:bodyPr>
          <a:lstStyle/>
          <a:p>
            <a:pPr marL="12700">
              <a:lnSpc>
                <a:spcPct val="100000"/>
              </a:lnSpc>
              <a:spcBef>
                <a:spcPts val="100"/>
              </a:spcBef>
            </a:pPr>
            <a:r>
              <a:rPr spc="-240" dirty="0"/>
              <a:t>O</a:t>
            </a:r>
            <a:r>
              <a:rPr spc="-390" dirty="0"/>
              <a:t>p</a:t>
            </a:r>
            <a:r>
              <a:rPr spc="-365" dirty="0"/>
              <a:t>t</a:t>
            </a:r>
            <a:r>
              <a:rPr spc="-165" dirty="0"/>
              <a:t>i</a:t>
            </a:r>
            <a:r>
              <a:rPr spc="-440" dirty="0"/>
              <a:t>m</a:t>
            </a:r>
            <a:r>
              <a:rPr spc="-165" dirty="0"/>
              <a:t>i</a:t>
            </a:r>
            <a:r>
              <a:rPr spc="-175" dirty="0"/>
              <a:t>z</a:t>
            </a:r>
            <a:r>
              <a:rPr spc="-165" dirty="0"/>
              <a:t>i</a:t>
            </a:r>
            <a:r>
              <a:rPr spc="-390" dirty="0"/>
              <a:t>n</a:t>
            </a:r>
            <a:r>
              <a:rPr spc="-300" dirty="0"/>
              <a:t>g</a:t>
            </a:r>
            <a:r>
              <a:rPr spc="-280" dirty="0"/>
              <a:t> </a:t>
            </a:r>
            <a:r>
              <a:rPr spc="-165" dirty="0"/>
              <a:t>I</a:t>
            </a:r>
            <a:r>
              <a:rPr spc="-495" dirty="0"/>
              <a:t>P</a:t>
            </a:r>
            <a:r>
              <a:rPr spc="-240" dirty="0"/>
              <a:t> </a:t>
            </a:r>
            <a:r>
              <a:rPr spc="-204" dirty="0"/>
              <a:t>f</a:t>
            </a:r>
            <a:r>
              <a:rPr spc="-390" dirty="0"/>
              <a:t>o</a:t>
            </a:r>
            <a:r>
              <a:rPr spc="-275" dirty="0"/>
              <a:t>r</a:t>
            </a:r>
            <a:r>
              <a:rPr spc="-245" dirty="0"/>
              <a:t> </a:t>
            </a:r>
            <a:r>
              <a:rPr spc="-165" dirty="0"/>
              <a:t>I</a:t>
            </a:r>
            <a:r>
              <a:rPr spc="-390" dirty="0"/>
              <a:t>o</a:t>
            </a:r>
            <a:r>
              <a:rPr spc="-475" dirty="0"/>
              <a:t>T</a:t>
            </a:r>
          </a:p>
        </p:txBody>
      </p:sp>
      <p:sp>
        <p:nvSpPr>
          <p:cNvPr id="3" name="object 3"/>
          <p:cNvSpPr txBox="1"/>
          <p:nvPr/>
        </p:nvSpPr>
        <p:spPr>
          <a:xfrm>
            <a:off x="535940" y="902227"/>
            <a:ext cx="7250430" cy="1474470"/>
          </a:xfrm>
          <a:prstGeom prst="rect">
            <a:avLst/>
          </a:prstGeom>
        </p:spPr>
        <p:txBody>
          <a:bodyPr vert="horz" wrap="square" lIns="0" tIns="167005" rIns="0" bIns="0" rtlCol="0">
            <a:spAutoFit/>
          </a:bodyPr>
          <a:lstStyle/>
          <a:p>
            <a:pPr marL="12700">
              <a:lnSpc>
                <a:spcPct val="100000"/>
              </a:lnSpc>
              <a:spcBef>
                <a:spcPts val="1315"/>
              </a:spcBef>
            </a:pPr>
            <a:r>
              <a:rPr sz="2800" b="1" spc="-260" dirty="0">
                <a:solidFill>
                  <a:srgbClr val="775F54"/>
                </a:solidFill>
                <a:latin typeface="Arial"/>
                <a:cs typeface="Arial"/>
              </a:rPr>
              <a:t>A</a:t>
            </a:r>
            <a:r>
              <a:rPr sz="2800" b="1" spc="-325" dirty="0">
                <a:solidFill>
                  <a:srgbClr val="775F54"/>
                </a:solidFill>
                <a:latin typeface="Arial"/>
                <a:cs typeface="Arial"/>
              </a:rPr>
              <a:t>u</a:t>
            </a:r>
            <a:r>
              <a:rPr sz="2800" b="1" spc="-305" dirty="0">
                <a:solidFill>
                  <a:srgbClr val="775F54"/>
                </a:solidFill>
                <a:latin typeface="Arial"/>
                <a:cs typeface="Arial"/>
              </a:rPr>
              <a:t>t</a:t>
            </a:r>
            <a:r>
              <a:rPr sz="2800" b="1" spc="-325" dirty="0">
                <a:solidFill>
                  <a:srgbClr val="775F54"/>
                </a:solidFill>
                <a:latin typeface="Arial"/>
                <a:cs typeface="Arial"/>
              </a:rPr>
              <a:t>h</a:t>
            </a:r>
            <a:r>
              <a:rPr sz="2800" b="1" spc="-315" dirty="0">
                <a:solidFill>
                  <a:srgbClr val="775F54"/>
                </a:solidFill>
                <a:latin typeface="Arial"/>
                <a:cs typeface="Arial"/>
              </a:rPr>
              <a:t>e</a:t>
            </a:r>
            <a:r>
              <a:rPr sz="2800" b="1" spc="-325" dirty="0">
                <a:solidFill>
                  <a:srgbClr val="775F54"/>
                </a:solidFill>
                <a:latin typeface="Arial"/>
                <a:cs typeface="Arial"/>
              </a:rPr>
              <a:t>n</a:t>
            </a:r>
            <a:r>
              <a:rPr sz="2800" b="1" spc="-305" dirty="0">
                <a:solidFill>
                  <a:srgbClr val="775F54"/>
                </a:solidFill>
                <a:latin typeface="Arial"/>
                <a:cs typeface="Arial"/>
              </a:rPr>
              <a:t>t</a:t>
            </a:r>
            <a:r>
              <a:rPr sz="2800" b="1" spc="-160" dirty="0">
                <a:solidFill>
                  <a:srgbClr val="775F54"/>
                </a:solidFill>
                <a:latin typeface="Arial"/>
                <a:cs typeface="Arial"/>
              </a:rPr>
              <a:t>i</a:t>
            </a:r>
            <a:r>
              <a:rPr sz="2800" b="1" spc="-540" dirty="0">
                <a:solidFill>
                  <a:srgbClr val="775F54"/>
                </a:solidFill>
                <a:latin typeface="Arial"/>
                <a:cs typeface="Arial"/>
              </a:rPr>
              <a:t>c</a:t>
            </a:r>
            <a:r>
              <a:rPr sz="2800" b="1" spc="-135" dirty="0">
                <a:solidFill>
                  <a:srgbClr val="775F54"/>
                </a:solidFill>
                <a:latin typeface="Arial"/>
                <a:cs typeface="Arial"/>
              </a:rPr>
              <a:t>a</a:t>
            </a:r>
            <a:r>
              <a:rPr sz="2800" b="1" spc="-315" dirty="0">
                <a:solidFill>
                  <a:srgbClr val="775F54"/>
                </a:solidFill>
                <a:latin typeface="Arial"/>
                <a:cs typeface="Arial"/>
              </a:rPr>
              <a:t>t</a:t>
            </a:r>
            <a:r>
              <a:rPr sz="2800" b="1" spc="-150" dirty="0">
                <a:solidFill>
                  <a:srgbClr val="775F54"/>
                </a:solidFill>
                <a:latin typeface="Arial"/>
                <a:cs typeface="Arial"/>
              </a:rPr>
              <a:t>i</a:t>
            </a:r>
            <a:r>
              <a:rPr sz="2800" b="1" spc="-335" dirty="0">
                <a:solidFill>
                  <a:srgbClr val="775F54"/>
                </a:solidFill>
                <a:latin typeface="Arial"/>
                <a:cs typeface="Arial"/>
              </a:rPr>
              <a:t>o</a:t>
            </a:r>
            <a:r>
              <a:rPr sz="2800" b="1" spc="-229" dirty="0">
                <a:solidFill>
                  <a:srgbClr val="775F54"/>
                </a:solidFill>
                <a:latin typeface="Arial"/>
                <a:cs typeface="Arial"/>
              </a:rPr>
              <a:t>n</a:t>
            </a:r>
            <a:r>
              <a:rPr sz="2800" b="1" spc="-260" dirty="0">
                <a:solidFill>
                  <a:srgbClr val="775F54"/>
                </a:solidFill>
                <a:latin typeface="Arial"/>
                <a:cs typeface="Arial"/>
              </a:rPr>
              <a:t> </a:t>
            </a:r>
            <a:r>
              <a:rPr sz="2800" b="1" spc="-180" dirty="0">
                <a:solidFill>
                  <a:srgbClr val="775F54"/>
                </a:solidFill>
                <a:latin typeface="Arial"/>
                <a:cs typeface="Arial"/>
              </a:rPr>
              <a:t>a</a:t>
            </a:r>
            <a:r>
              <a:rPr sz="2800" b="1" spc="-325" dirty="0">
                <a:solidFill>
                  <a:srgbClr val="775F54"/>
                </a:solidFill>
                <a:latin typeface="Arial"/>
                <a:cs typeface="Arial"/>
              </a:rPr>
              <a:t>n</a:t>
            </a:r>
            <a:r>
              <a:rPr sz="2800" b="1" spc="-229" dirty="0">
                <a:solidFill>
                  <a:srgbClr val="775F54"/>
                </a:solidFill>
                <a:latin typeface="Arial"/>
                <a:cs typeface="Arial"/>
              </a:rPr>
              <a:t>d</a:t>
            </a:r>
            <a:r>
              <a:rPr sz="2800" b="1" spc="-235" dirty="0">
                <a:solidFill>
                  <a:srgbClr val="775F54"/>
                </a:solidFill>
                <a:latin typeface="Arial"/>
                <a:cs typeface="Arial"/>
              </a:rPr>
              <a:t> </a:t>
            </a:r>
            <a:r>
              <a:rPr sz="2800" b="1" spc="-625" dirty="0">
                <a:solidFill>
                  <a:srgbClr val="775F54"/>
                </a:solidFill>
                <a:latin typeface="Arial"/>
                <a:cs typeface="Arial"/>
              </a:rPr>
              <a:t>E</a:t>
            </a:r>
            <a:r>
              <a:rPr sz="2800" b="1" spc="-325" dirty="0">
                <a:solidFill>
                  <a:srgbClr val="775F54"/>
                </a:solidFill>
                <a:latin typeface="Arial"/>
                <a:cs typeface="Arial"/>
              </a:rPr>
              <a:t>n</a:t>
            </a:r>
            <a:r>
              <a:rPr sz="2800" b="1" spc="-530" dirty="0">
                <a:solidFill>
                  <a:srgbClr val="775F54"/>
                </a:solidFill>
                <a:latin typeface="Arial"/>
                <a:cs typeface="Arial"/>
              </a:rPr>
              <a:t>c</a:t>
            </a:r>
            <a:r>
              <a:rPr sz="2800" b="1" spc="-254" dirty="0">
                <a:solidFill>
                  <a:srgbClr val="775F54"/>
                </a:solidFill>
                <a:latin typeface="Arial"/>
                <a:cs typeface="Arial"/>
              </a:rPr>
              <a:t>r</a:t>
            </a:r>
            <a:r>
              <a:rPr sz="2800" b="1" spc="-170" dirty="0">
                <a:solidFill>
                  <a:srgbClr val="775F54"/>
                </a:solidFill>
                <a:latin typeface="Arial"/>
                <a:cs typeface="Arial"/>
              </a:rPr>
              <a:t>y</a:t>
            </a:r>
            <a:r>
              <a:rPr sz="2800" b="1" spc="-325" dirty="0">
                <a:solidFill>
                  <a:srgbClr val="775F54"/>
                </a:solidFill>
                <a:latin typeface="Arial"/>
                <a:cs typeface="Arial"/>
              </a:rPr>
              <a:t>p</a:t>
            </a:r>
            <a:r>
              <a:rPr sz="2800" b="1" spc="-315" dirty="0">
                <a:solidFill>
                  <a:srgbClr val="775F54"/>
                </a:solidFill>
                <a:latin typeface="Arial"/>
                <a:cs typeface="Arial"/>
              </a:rPr>
              <a:t>t</a:t>
            </a:r>
            <a:r>
              <a:rPr sz="2800" b="1" spc="-160" dirty="0">
                <a:solidFill>
                  <a:srgbClr val="775F54"/>
                </a:solidFill>
                <a:latin typeface="Arial"/>
                <a:cs typeface="Arial"/>
              </a:rPr>
              <a:t>i</a:t>
            </a:r>
            <a:r>
              <a:rPr sz="2800" b="1" spc="-335" dirty="0">
                <a:solidFill>
                  <a:srgbClr val="775F54"/>
                </a:solidFill>
                <a:latin typeface="Arial"/>
                <a:cs typeface="Arial"/>
              </a:rPr>
              <a:t>o</a:t>
            </a:r>
            <a:r>
              <a:rPr sz="2800" b="1" spc="-229" dirty="0">
                <a:solidFill>
                  <a:srgbClr val="775F54"/>
                </a:solidFill>
                <a:latin typeface="Arial"/>
                <a:cs typeface="Arial"/>
              </a:rPr>
              <a:t>n</a:t>
            </a:r>
            <a:r>
              <a:rPr sz="2800" b="1" spc="-260" dirty="0">
                <a:solidFill>
                  <a:srgbClr val="775F54"/>
                </a:solidFill>
                <a:latin typeface="Arial"/>
                <a:cs typeface="Arial"/>
              </a:rPr>
              <a:t> </a:t>
            </a:r>
            <a:r>
              <a:rPr sz="2800" b="1" spc="-325" dirty="0">
                <a:solidFill>
                  <a:srgbClr val="775F54"/>
                </a:solidFill>
                <a:latin typeface="Arial"/>
                <a:cs typeface="Arial"/>
              </a:rPr>
              <a:t>o</a:t>
            </a:r>
            <a:r>
              <a:rPr sz="2800" b="1" spc="-229" dirty="0">
                <a:solidFill>
                  <a:srgbClr val="775F54"/>
                </a:solidFill>
                <a:latin typeface="Arial"/>
                <a:cs typeface="Arial"/>
              </a:rPr>
              <a:t>n</a:t>
            </a:r>
            <a:r>
              <a:rPr sz="2800" b="1" spc="-225" dirty="0">
                <a:solidFill>
                  <a:srgbClr val="775F54"/>
                </a:solidFill>
                <a:latin typeface="Arial"/>
                <a:cs typeface="Arial"/>
              </a:rPr>
              <a:t> </a:t>
            </a:r>
            <a:r>
              <a:rPr sz="2800" b="1" spc="-495" dirty="0">
                <a:solidFill>
                  <a:srgbClr val="775F54"/>
                </a:solidFill>
                <a:latin typeface="Arial"/>
                <a:cs typeface="Arial"/>
              </a:rPr>
              <a:t>C</a:t>
            </a:r>
            <a:r>
              <a:rPr sz="2800" b="1" spc="-325" dirty="0">
                <a:solidFill>
                  <a:srgbClr val="775F54"/>
                </a:solidFill>
                <a:latin typeface="Arial"/>
                <a:cs typeface="Arial"/>
              </a:rPr>
              <a:t>on</a:t>
            </a:r>
            <a:r>
              <a:rPr sz="2800" b="1" spc="-465" dirty="0">
                <a:solidFill>
                  <a:srgbClr val="775F54"/>
                </a:solidFill>
                <a:latin typeface="Arial"/>
                <a:cs typeface="Arial"/>
              </a:rPr>
              <a:t>s</a:t>
            </a:r>
            <a:r>
              <a:rPr sz="2800" b="1" spc="-305" dirty="0">
                <a:solidFill>
                  <a:srgbClr val="775F54"/>
                </a:solidFill>
                <a:latin typeface="Arial"/>
                <a:cs typeface="Arial"/>
              </a:rPr>
              <a:t>t</a:t>
            </a:r>
            <a:r>
              <a:rPr sz="2800" b="1" spc="-285" dirty="0">
                <a:solidFill>
                  <a:srgbClr val="775F54"/>
                </a:solidFill>
                <a:latin typeface="Arial"/>
                <a:cs typeface="Arial"/>
              </a:rPr>
              <a:t>r</a:t>
            </a:r>
            <a:r>
              <a:rPr sz="2800" b="1" spc="-180" dirty="0">
                <a:solidFill>
                  <a:srgbClr val="775F54"/>
                </a:solidFill>
                <a:latin typeface="Arial"/>
                <a:cs typeface="Arial"/>
              </a:rPr>
              <a:t>a</a:t>
            </a:r>
            <a:r>
              <a:rPr sz="2800" b="1" spc="-150" dirty="0">
                <a:solidFill>
                  <a:srgbClr val="775F54"/>
                </a:solidFill>
                <a:latin typeface="Arial"/>
                <a:cs typeface="Arial"/>
              </a:rPr>
              <a:t>i</a:t>
            </a:r>
            <a:r>
              <a:rPr sz="2800" b="1" spc="-325" dirty="0">
                <a:solidFill>
                  <a:srgbClr val="775F54"/>
                </a:solidFill>
                <a:latin typeface="Arial"/>
                <a:cs typeface="Arial"/>
              </a:rPr>
              <a:t>ne</a:t>
            </a:r>
            <a:r>
              <a:rPr sz="2800" b="1" spc="-229" dirty="0">
                <a:solidFill>
                  <a:srgbClr val="775F54"/>
                </a:solidFill>
                <a:latin typeface="Arial"/>
                <a:cs typeface="Arial"/>
              </a:rPr>
              <a:t>d</a:t>
            </a:r>
            <a:r>
              <a:rPr sz="2800" b="1" spc="-260" dirty="0">
                <a:solidFill>
                  <a:srgbClr val="775F54"/>
                </a:solidFill>
                <a:latin typeface="Arial"/>
                <a:cs typeface="Arial"/>
              </a:rPr>
              <a:t> </a:t>
            </a:r>
            <a:r>
              <a:rPr sz="2800" b="1" spc="-204" dirty="0">
                <a:solidFill>
                  <a:srgbClr val="775F54"/>
                </a:solidFill>
                <a:latin typeface="Arial"/>
                <a:cs typeface="Arial"/>
              </a:rPr>
              <a:t>N</a:t>
            </a:r>
            <a:r>
              <a:rPr sz="2800" b="1" spc="-325" dirty="0">
                <a:solidFill>
                  <a:srgbClr val="775F54"/>
                </a:solidFill>
                <a:latin typeface="Arial"/>
                <a:cs typeface="Arial"/>
              </a:rPr>
              <a:t>od</a:t>
            </a:r>
            <a:r>
              <a:rPr sz="2800" b="1" spc="-315" dirty="0">
                <a:solidFill>
                  <a:srgbClr val="775F54"/>
                </a:solidFill>
                <a:latin typeface="Arial"/>
                <a:cs typeface="Arial"/>
              </a:rPr>
              <a:t>e</a:t>
            </a:r>
            <a:r>
              <a:rPr sz="2800" b="1" spc="-365" dirty="0">
                <a:solidFill>
                  <a:srgbClr val="775F54"/>
                </a:solidFill>
                <a:latin typeface="Arial"/>
                <a:cs typeface="Arial"/>
              </a:rPr>
              <a:t>s</a:t>
            </a:r>
            <a:endParaRPr sz="2800">
              <a:latin typeface="Arial"/>
              <a:cs typeface="Arial"/>
            </a:endParaRPr>
          </a:p>
          <a:p>
            <a:pPr marL="195580" indent="-182880">
              <a:lnSpc>
                <a:spcPct val="100000"/>
              </a:lnSpc>
              <a:spcBef>
                <a:spcPts val="1050"/>
              </a:spcBef>
              <a:buClr>
                <a:srgbClr val="93B6D2"/>
              </a:buClr>
              <a:buSzPct val="85416"/>
              <a:buChar char="•"/>
              <a:tabLst>
                <a:tab pos="195580" algn="l"/>
              </a:tabLst>
            </a:pPr>
            <a:r>
              <a:rPr sz="2400" spc="-280" dirty="0">
                <a:latin typeface="Arial"/>
                <a:cs typeface="Arial"/>
              </a:rPr>
              <a:t>The</a:t>
            </a:r>
            <a:r>
              <a:rPr sz="2400" spc="-20" dirty="0">
                <a:latin typeface="Arial"/>
                <a:cs typeface="Arial"/>
              </a:rPr>
              <a:t> </a:t>
            </a:r>
            <a:r>
              <a:rPr sz="2400" spc="-345" dirty="0">
                <a:latin typeface="Arial"/>
                <a:cs typeface="Arial"/>
              </a:rPr>
              <a:t>IE</a:t>
            </a:r>
            <a:r>
              <a:rPr sz="2400" spc="-430" dirty="0">
                <a:latin typeface="Arial"/>
                <a:cs typeface="Arial"/>
              </a:rPr>
              <a:t>T</a:t>
            </a:r>
            <a:r>
              <a:rPr sz="2400" spc="-415" dirty="0">
                <a:latin typeface="Arial"/>
                <a:cs typeface="Arial"/>
              </a:rPr>
              <a:t>F</a:t>
            </a:r>
            <a:r>
              <a:rPr sz="2400" spc="-15" dirty="0">
                <a:latin typeface="Arial"/>
                <a:cs typeface="Arial"/>
              </a:rPr>
              <a:t> </a:t>
            </a:r>
            <a:r>
              <a:rPr sz="2400" spc="-190" dirty="0">
                <a:latin typeface="Arial"/>
                <a:cs typeface="Arial"/>
              </a:rPr>
              <a:t>w</a:t>
            </a:r>
            <a:r>
              <a:rPr sz="2400" spc="-85" dirty="0">
                <a:latin typeface="Arial"/>
                <a:cs typeface="Arial"/>
              </a:rPr>
              <a:t>o</a:t>
            </a:r>
            <a:r>
              <a:rPr sz="2400" spc="-5" dirty="0">
                <a:latin typeface="Arial"/>
                <a:cs typeface="Arial"/>
              </a:rPr>
              <a:t>r</a:t>
            </a:r>
            <a:r>
              <a:rPr sz="2400" spc="-125" dirty="0">
                <a:latin typeface="Arial"/>
                <a:cs typeface="Arial"/>
              </a:rPr>
              <a:t>ki</a:t>
            </a:r>
            <a:r>
              <a:rPr sz="2400" spc="-190" dirty="0">
                <a:latin typeface="Arial"/>
                <a:cs typeface="Arial"/>
              </a:rPr>
              <a:t>n</a:t>
            </a:r>
            <a:r>
              <a:rPr sz="2400" spc="-15" dirty="0">
                <a:latin typeface="Arial"/>
                <a:cs typeface="Arial"/>
              </a:rPr>
              <a:t>g</a:t>
            </a:r>
            <a:r>
              <a:rPr sz="2400" spc="-20" dirty="0">
                <a:latin typeface="Arial"/>
                <a:cs typeface="Arial"/>
              </a:rPr>
              <a:t> </a:t>
            </a:r>
            <a:r>
              <a:rPr sz="2400" spc="-10" dirty="0">
                <a:latin typeface="Arial"/>
                <a:cs typeface="Arial"/>
              </a:rPr>
              <a:t>g</a:t>
            </a:r>
            <a:r>
              <a:rPr sz="2400" spc="-55" dirty="0">
                <a:latin typeface="Arial"/>
                <a:cs typeface="Arial"/>
              </a:rPr>
              <a:t>r</a:t>
            </a:r>
            <a:r>
              <a:rPr sz="2400" spc="-210" dirty="0">
                <a:latin typeface="Arial"/>
                <a:cs typeface="Arial"/>
              </a:rPr>
              <a:t>oups</a:t>
            </a:r>
            <a:r>
              <a:rPr sz="2400" dirty="0">
                <a:latin typeface="Arial"/>
                <a:cs typeface="Arial"/>
              </a:rPr>
              <a:t> </a:t>
            </a:r>
            <a:r>
              <a:rPr sz="2400" spc="-85" dirty="0">
                <a:latin typeface="Arial"/>
                <a:cs typeface="Arial"/>
              </a:rPr>
              <a:t>that</a:t>
            </a:r>
            <a:r>
              <a:rPr sz="2400" spc="-15" dirty="0">
                <a:latin typeface="Arial"/>
                <a:cs typeface="Arial"/>
              </a:rPr>
              <a:t> </a:t>
            </a:r>
            <a:r>
              <a:rPr sz="2400" spc="-50" dirty="0">
                <a:latin typeface="Arial"/>
                <a:cs typeface="Arial"/>
              </a:rPr>
              <a:t>are</a:t>
            </a:r>
            <a:r>
              <a:rPr sz="2400" dirty="0">
                <a:latin typeface="Arial"/>
                <a:cs typeface="Arial"/>
              </a:rPr>
              <a:t> </a:t>
            </a:r>
            <a:r>
              <a:rPr sz="2400" spc="85" dirty="0">
                <a:latin typeface="Arial"/>
                <a:cs typeface="Arial"/>
              </a:rPr>
              <a:t>f</a:t>
            </a:r>
            <a:r>
              <a:rPr sz="2400" spc="-280" dirty="0">
                <a:latin typeface="Arial"/>
                <a:cs typeface="Arial"/>
              </a:rPr>
              <a:t>ocu</a:t>
            </a:r>
            <a:r>
              <a:rPr sz="2400" spc="-254" dirty="0">
                <a:latin typeface="Arial"/>
                <a:cs typeface="Arial"/>
              </a:rPr>
              <a:t>s</a:t>
            </a:r>
            <a:r>
              <a:rPr sz="2400" spc="-75" dirty="0">
                <a:latin typeface="Arial"/>
                <a:cs typeface="Arial"/>
              </a:rPr>
              <a:t>ed</a:t>
            </a:r>
            <a:r>
              <a:rPr sz="2400" spc="-20" dirty="0">
                <a:latin typeface="Arial"/>
                <a:cs typeface="Arial"/>
              </a:rPr>
              <a:t> </a:t>
            </a:r>
            <a:r>
              <a:rPr sz="2400" spc="-210" dirty="0">
                <a:latin typeface="Arial"/>
                <a:cs typeface="Arial"/>
              </a:rPr>
              <a:t>on</a:t>
            </a:r>
            <a:r>
              <a:rPr sz="2400" spc="-5" dirty="0">
                <a:latin typeface="Arial"/>
                <a:cs typeface="Arial"/>
              </a:rPr>
              <a:t> </a:t>
            </a:r>
            <a:r>
              <a:rPr sz="2400" spc="-204" dirty="0">
                <a:latin typeface="Arial"/>
                <a:cs typeface="Arial"/>
              </a:rPr>
              <a:t>Io</a:t>
            </a:r>
            <a:r>
              <a:rPr sz="2400" spc="-295" dirty="0">
                <a:latin typeface="Arial"/>
                <a:cs typeface="Arial"/>
              </a:rPr>
              <a:t>T</a:t>
            </a:r>
            <a:r>
              <a:rPr sz="2400" spc="-15" dirty="0">
                <a:latin typeface="Arial"/>
                <a:cs typeface="Arial"/>
              </a:rPr>
              <a:t> </a:t>
            </a:r>
            <a:r>
              <a:rPr sz="2400" spc="-270" dirty="0">
                <a:latin typeface="Arial"/>
                <a:cs typeface="Arial"/>
              </a:rPr>
              <a:t>sec</a:t>
            </a:r>
            <a:r>
              <a:rPr sz="2400" spc="-285" dirty="0">
                <a:latin typeface="Arial"/>
                <a:cs typeface="Arial"/>
              </a:rPr>
              <a:t>u</a:t>
            </a:r>
            <a:r>
              <a:rPr sz="2400" spc="-5" dirty="0">
                <a:latin typeface="Arial"/>
                <a:cs typeface="Arial"/>
              </a:rPr>
              <a:t>ri</a:t>
            </a:r>
            <a:r>
              <a:rPr sz="2400" spc="-10" dirty="0">
                <a:latin typeface="Arial"/>
                <a:cs typeface="Arial"/>
              </a:rPr>
              <a:t>ty</a:t>
            </a:r>
            <a:r>
              <a:rPr sz="2400" spc="-145" dirty="0">
                <a:latin typeface="Arial"/>
                <a:cs typeface="Arial"/>
              </a:rPr>
              <a:t>:</a:t>
            </a:r>
            <a:endParaRPr sz="2400">
              <a:latin typeface="Arial"/>
              <a:cs typeface="Arial"/>
            </a:endParaRPr>
          </a:p>
          <a:p>
            <a:pPr marL="469900" lvl="1" indent="-184150">
              <a:lnSpc>
                <a:spcPct val="100000"/>
              </a:lnSpc>
              <a:spcBef>
                <a:spcPts val="500"/>
              </a:spcBef>
              <a:buClr>
                <a:srgbClr val="93B6D2"/>
              </a:buClr>
              <a:buSzPct val="85000"/>
              <a:buChar char="•"/>
              <a:tabLst>
                <a:tab pos="470534" algn="l"/>
              </a:tabLst>
            </a:pPr>
            <a:r>
              <a:rPr sz="2000" spc="-210" dirty="0">
                <a:latin typeface="Arial"/>
                <a:cs typeface="Arial"/>
              </a:rPr>
              <a:t>A</a:t>
            </a:r>
            <a:r>
              <a:rPr sz="2000" spc="-350" dirty="0">
                <a:latin typeface="Arial"/>
                <a:cs typeface="Arial"/>
              </a:rPr>
              <a:t>CE</a:t>
            </a:r>
            <a:r>
              <a:rPr sz="2000" spc="-5" dirty="0">
                <a:latin typeface="Arial"/>
                <a:cs typeface="Arial"/>
              </a:rPr>
              <a:t> </a:t>
            </a:r>
            <a:r>
              <a:rPr sz="2000" spc="-90" dirty="0">
                <a:latin typeface="Arial"/>
                <a:cs typeface="Arial"/>
              </a:rPr>
              <a:t>an</a:t>
            </a:r>
            <a:r>
              <a:rPr sz="2000" spc="-85" dirty="0">
                <a:latin typeface="Arial"/>
                <a:cs typeface="Arial"/>
              </a:rPr>
              <a:t>d</a:t>
            </a:r>
            <a:r>
              <a:rPr sz="2000" spc="-20" dirty="0">
                <a:latin typeface="Arial"/>
                <a:cs typeface="Arial"/>
              </a:rPr>
              <a:t> </a:t>
            </a:r>
            <a:r>
              <a:rPr sz="2000" spc="-180" dirty="0">
                <a:latin typeface="Arial"/>
                <a:cs typeface="Arial"/>
              </a:rPr>
              <a:t>DI</a:t>
            </a:r>
            <a:r>
              <a:rPr sz="2000" spc="-350" dirty="0">
                <a:latin typeface="Arial"/>
                <a:cs typeface="Arial"/>
              </a:rPr>
              <a:t>CE</a:t>
            </a:r>
            <a:r>
              <a:rPr sz="2000" spc="-120" dirty="0">
                <a:latin typeface="Arial"/>
                <a:cs typeface="Arial"/>
              </a:rPr>
              <a:t>.</a:t>
            </a:r>
            <a:endParaRPr sz="20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72</a:t>
            </a:r>
            <a:endParaRPr sz="1400">
              <a:latin typeface="Arial"/>
              <a:cs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3659" rIns="0" bIns="0" rtlCol="0">
            <a:spAutoFit/>
          </a:bodyPr>
          <a:lstStyle/>
          <a:p>
            <a:pPr marL="12700">
              <a:lnSpc>
                <a:spcPct val="100000"/>
              </a:lnSpc>
              <a:spcBef>
                <a:spcPts val="100"/>
              </a:spcBef>
            </a:pPr>
            <a:r>
              <a:rPr spc="-240" dirty="0"/>
              <a:t>O</a:t>
            </a:r>
            <a:r>
              <a:rPr spc="-390" dirty="0"/>
              <a:t>p</a:t>
            </a:r>
            <a:r>
              <a:rPr spc="-365" dirty="0"/>
              <a:t>t</a:t>
            </a:r>
            <a:r>
              <a:rPr spc="-165" dirty="0"/>
              <a:t>i</a:t>
            </a:r>
            <a:r>
              <a:rPr spc="-440" dirty="0"/>
              <a:t>m</a:t>
            </a:r>
            <a:r>
              <a:rPr spc="-165" dirty="0"/>
              <a:t>i</a:t>
            </a:r>
            <a:r>
              <a:rPr spc="-175" dirty="0"/>
              <a:t>z</a:t>
            </a:r>
            <a:r>
              <a:rPr spc="-165" dirty="0"/>
              <a:t>i</a:t>
            </a:r>
            <a:r>
              <a:rPr spc="-390" dirty="0"/>
              <a:t>n</a:t>
            </a:r>
            <a:r>
              <a:rPr spc="-300" dirty="0"/>
              <a:t>g</a:t>
            </a:r>
            <a:r>
              <a:rPr spc="-280" dirty="0"/>
              <a:t> </a:t>
            </a:r>
            <a:r>
              <a:rPr spc="-165" dirty="0"/>
              <a:t>I</a:t>
            </a:r>
            <a:r>
              <a:rPr spc="-495" dirty="0"/>
              <a:t>P</a:t>
            </a:r>
            <a:r>
              <a:rPr spc="-240" dirty="0"/>
              <a:t> </a:t>
            </a:r>
            <a:r>
              <a:rPr spc="-204" dirty="0"/>
              <a:t>f</a:t>
            </a:r>
            <a:r>
              <a:rPr spc="-390" dirty="0"/>
              <a:t>o</a:t>
            </a:r>
            <a:r>
              <a:rPr spc="-275" dirty="0"/>
              <a:t>r</a:t>
            </a:r>
            <a:r>
              <a:rPr spc="-245" dirty="0"/>
              <a:t> </a:t>
            </a:r>
            <a:r>
              <a:rPr spc="-165" dirty="0"/>
              <a:t>I</a:t>
            </a:r>
            <a:r>
              <a:rPr spc="-390" dirty="0"/>
              <a:t>o</a:t>
            </a:r>
            <a:r>
              <a:rPr spc="-475" dirty="0"/>
              <a:t>T</a:t>
            </a:r>
          </a:p>
        </p:txBody>
      </p:sp>
      <p:sp>
        <p:nvSpPr>
          <p:cNvPr id="3" name="object 3"/>
          <p:cNvSpPr txBox="1"/>
          <p:nvPr/>
        </p:nvSpPr>
        <p:spPr>
          <a:xfrm>
            <a:off x="535940" y="902227"/>
            <a:ext cx="8074659" cy="4705985"/>
          </a:xfrm>
          <a:prstGeom prst="rect">
            <a:avLst/>
          </a:prstGeom>
        </p:spPr>
        <p:txBody>
          <a:bodyPr vert="horz" wrap="square" lIns="0" tIns="167005" rIns="0" bIns="0" rtlCol="0">
            <a:spAutoFit/>
          </a:bodyPr>
          <a:lstStyle/>
          <a:p>
            <a:pPr marL="12700">
              <a:lnSpc>
                <a:spcPct val="100000"/>
              </a:lnSpc>
              <a:spcBef>
                <a:spcPts val="1315"/>
              </a:spcBef>
            </a:pPr>
            <a:r>
              <a:rPr sz="2800" b="1" spc="-260" dirty="0">
                <a:solidFill>
                  <a:srgbClr val="775F54"/>
                </a:solidFill>
                <a:latin typeface="Arial"/>
                <a:cs typeface="Arial"/>
              </a:rPr>
              <a:t>A</a:t>
            </a:r>
            <a:r>
              <a:rPr sz="2800" b="1" spc="-325" dirty="0">
                <a:solidFill>
                  <a:srgbClr val="775F54"/>
                </a:solidFill>
                <a:latin typeface="Arial"/>
                <a:cs typeface="Arial"/>
              </a:rPr>
              <a:t>u</a:t>
            </a:r>
            <a:r>
              <a:rPr sz="2800" b="1" spc="-305" dirty="0">
                <a:solidFill>
                  <a:srgbClr val="775F54"/>
                </a:solidFill>
                <a:latin typeface="Arial"/>
                <a:cs typeface="Arial"/>
              </a:rPr>
              <a:t>t</a:t>
            </a:r>
            <a:r>
              <a:rPr sz="2800" b="1" spc="-325" dirty="0">
                <a:solidFill>
                  <a:srgbClr val="775F54"/>
                </a:solidFill>
                <a:latin typeface="Arial"/>
                <a:cs typeface="Arial"/>
              </a:rPr>
              <a:t>h</a:t>
            </a:r>
            <a:r>
              <a:rPr sz="2800" b="1" spc="-315" dirty="0">
                <a:solidFill>
                  <a:srgbClr val="775F54"/>
                </a:solidFill>
                <a:latin typeface="Arial"/>
                <a:cs typeface="Arial"/>
              </a:rPr>
              <a:t>e</a:t>
            </a:r>
            <a:r>
              <a:rPr sz="2800" b="1" spc="-325" dirty="0">
                <a:solidFill>
                  <a:srgbClr val="775F54"/>
                </a:solidFill>
                <a:latin typeface="Arial"/>
                <a:cs typeface="Arial"/>
              </a:rPr>
              <a:t>n</a:t>
            </a:r>
            <a:r>
              <a:rPr sz="2800" b="1" spc="-305" dirty="0">
                <a:solidFill>
                  <a:srgbClr val="775F54"/>
                </a:solidFill>
                <a:latin typeface="Arial"/>
                <a:cs typeface="Arial"/>
              </a:rPr>
              <a:t>t</a:t>
            </a:r>
            <a:r>
              <a:rPr sz="2800" b="1" spc="-160" dirty="0">
                <a:solidFill>
                  <a:srgbClr val="775F54"/>
                </a:solidFill>
                <a:latin typeface="Arial"/>
                <a:cs typeface="Arial"/>
              </a:rPr>
              <a:t>i</a:t>
            </a:r>
            <a:r>
              <a:rPr sz="2800" b="1" spc="-540" dirty="0">
                <a:solidFill>
                  <a:srgbClr val="775F54"/>
                </a:solidFill>
                <a:latin typeface="Arial"/>
                <a:cs typeface="Arial"/>
              </a:rPr>
              <a:t>c</a:t>
            </a:r>
            <a:r>
              <a:rPr sz="2800" b="1" spc="-135" dirty="0">
                <a:solidFill>
                  <a:srgbClr val="775F54"/>
                </a:solidFill>
                <a:latin typeface="Arial"/>
                <a:cs typeface="Arial"/>
              </a:rPr>
              <a:t>a</a:t>
            </a:r>
            <a:r>
              <a:rPr sz="2800" b="1" spc="-315" dirty="0">
                <a:solidFill>
                  <a:srgbClr val="775F54"/>
                </a:solidFill>
                <a:latin typeface="Arial"/>
                <a:cs typeface="Arial"/>
              </a:rPr>
              <a:t>t</a:t>
            </a:r>
            <a:r>
              <a:rPr sz="2800" b="1" spc="-150" dirty="0">
                <a:solidFill>
                  <a:srgbClr val="775F54"/>
                </a:solidFill>
                <a:latin typeface="Arial"/>
                <a:cs typeface="Arial"/>
              </a:rPr>
              <a:t>i</a:t>
            </a:r>
            <a:r>
              <a:rPr sz="2800" b="1" spc="-335" dirty="0">
                <a:solidFill>
                  <a:srgbClr val="775F54"/>
                </a:solidFill>
                <a:latin typeface="Arial"/>
                <a:cs typeface="Arial"/>
              </a:rPr>
              <a:t>o</a:t>
            </a:r>
            <a:r>
              <a:rPr sz="2800" b="1" spc="-229" dirty="0">
                <a:solidFill>
                  <a:srgbClr val="775F54"/>
                </a:solidFill>
                <a:latin typeface="Arial"/>
                <a:cs typeface="Arial"/>
              </a:rPr>
              <a:t>n</a:t>
            </a:r>
            <a:r>
              <a:rPr sz="2800" b="1" spc="-260" dirty="0">
                <a:solidFill>
                  <a:srgbClr val="775F54"/>
                </a:solidFill>
                <a:latin typeface="Arial"/>
                <a:cs typeface="Arial"/>
              </a:rPr>
              <a:t> </a:t>
            </a:r>
            <a:r>
              <a:rPr sz="2800" b="1" spc="-180" dirty="0">
                <a:solidFill>
                  <a:srgbClr val="775F54"/>
                </a:solidFill>
                <a:latin typeface="Arial"/>
                <a:cs typeface="Arial"/>
              </a:rPr>
              <a:t>a</a:t>
            </a:r>
            <a:r>
              <a:rPr sz="2800" b="1" spc="-325" dirty="0">
                <a:solidFill>
                  <a:srgbClr val="775F54"/>
                </a:solidFill>
                <a:latin typeface="Arial"/>
                <a:cs typeface="Arial"/>
              </a:rPr>
              <a:t>n</a:t>
            </a:r>
            <a:r>
              <a:rPr sz="2800" b="1" spc="-229" dirty="0">
                <a:solidFill>
                  <a:srgbClr val="775F54"/>
                </a:solidFill>
                <a:latin typeface="Arial"/>
                <a:cs typeface="Arial"/>
              </a:rPr>
              <a:t>d</a:t>
            </a:r>
            <a:r>
              <a:rPr sz="2800" b="1" spc="-235" dirty="0">
                <a:solidFill>
                  <a:srgbClr val="775F54"/>
                </a:solidFill>
                <a:latin typeface="Arial"/>
                <a:cs typeface="Arial"/>
              </a:rPr>
              <a:t> </a:t>
            </a:r>
            <a:r>
              <a:rPr sz="2800" b="1" spc="-625" dirty="0">
                <a:solidFill>
                  <a:srgbClr val="775F54"/>
                </a:solidFill>
                <a:latin typeface="Arial"/>
                <a:cs typeface="Arial"/>
              </a:rPr>
              <a:t>E</a:t>
            </a:r>
            <a:r>
              <a:rPr sz="2800" b="1" spc="-325" dirty="0">
                <a:solidFill>
                  <a:srgbClr val="775F54"/>
                </a:solidFill>
                <a:latin typeface="Arial"/>
                <a:cs typeface="Arial"/>
              </a:rPr>
              <a:t>n</a:t>
            </a:r>
            <a:r>
              <a:rPr sz="2800" b="1" spc="-530" dirty="0">
                <a:solidFill>
                  <a:srgbClr val="775F54"/>
                </a:solidFill>
                <a:latin typeface="Arial"/>
                <a:cs typeface="Arial"/>
              </a:rPr>
              <a:t>c</a:t>
            </a:r>
            <a:r>
              <a:rPr sz="2800" b="1" spc="-254" dirty="0">
                <a:solidFill>
                  <a:srgbClr val="775F54"/>
                </a:solidFill>
                <a:latin typeface="Arial"/>
                <a:cs typeface="Arial"/>
              </a:rPr>
              <a:t>r</a:t>
            </a:r>
            <a:r>
              <a:rPr sz="2800" b="1" spc="-170" dirty="0">
                <a:solidFill>
                  <a:srgbClr val="775F54"/>
                </a:solidFill>
                <a:latin typeface="Arial"/>
                <a:cs typeface="Arial"/>
              </a:rPr>
              <a:t>y</a:t>
            </a:r>
            <a:r>
              <a:rPr sz="2800" b="1" spc="-325" dirty="0">
                <a:solidFill>
                  <a:srgbClr val="775F54"/>
                </a:solidFill>
                <a:latin typeface="Arial"/>
                <a:cs typeface="Arial"/>
              </a:rPr>
              <a:t>p</a:t>
            </a:r>
            <a:r>
              <a:rPr sz="2800" b="1" spc="-315" dirty="0">
                <a:solidFill>
                  <a:srgbClr val="775F54"/>
                </a:solidFill>
                <a:latin typeface="Arial"/>
                <a:cs typeface="Arial"/>
              </a:rPr>
              <a:t>t</a:t>
            </a:r>
            <a:r>
              <a:rPr sz="2800" b="1" spc="-160" dirty="0">
                <a:solidFill>
                  <a:srgbClr val="775F54"/>
                </a:solidFill>
                <a:latin typeface="Arial"/>
                <a:cs typeface="Arial"/>
              </a:rPr>
              <a:t>i</a:t>
            </a:r>
            <a:r>
              <a:rPr sz="2800" b="1" spc="-335" dirty="0">
                <a:solidFill>
                  <a:srgbClr val="775F54"/>
                </a:solidFill>
                <a:latin typeface="Arial"/>
                <a:cs typeface="Arial"/>
              </a:rPr>
              <a:t>o</a:t>
            </a:r>
            <a:r>
              <a:rPr sz="2800" b="1" spc="-229" dirty="0">
                <a:solidFill>
                  <a:srgbClr val="775F54"/>
                </a:solidFill>
                <a:latin typeface="Arial"/>
                <a:cs typeface="Arial"/>
              </a:rPr>
              <a:t>n</a:t>
            </a:r>
            <a:r>
              <a:rPr sz="2800" b="1" spc="-260" dirty="0">
                <a:solidFill>
                  <a:srgbClr val="775F54"/>
                </a:solidFill>
                <a:latin typeface="Arial"/>
                <a:cs typeface="Arial"/>
              </a:rPr>
              <a:t> </a:t>
            </a:r>
            <a:r>
              <a:rPr sz="2800" b="1" spc="-325" dirty="0">
                <a:solidFill>
                  <a:srgbClr val="775F54"/>
                </a:solidFill>
                <a:latin typeface="Arial"/>
                <a:cs typeface="Arial"/>
              </a:rPr>
              <a:t>o</a:t>
            </a:r>
            <a:r>
              <a:rPr sz="2800" b="1" spc="-229" dirty="0">
                <a:solidFill>
                  <a:srgbClr val="775F54"/>
                </a:solidFill>
                <a:latin typeface="Arial"/>
                <a:cs typeface="Arial"/>
              </a:rPr>
              <a:t>n</a:t>
            </a:r>
            <a:r>
              <a:rPr sz="2800" b="1" spc="-225" dirty="0">
                <a:solidFill>
                  <a:srgbClr val="775F54"/>
                </a:solidFill>
                <a:latin typeface="Arial"/>
                <a:cs typeface="Arial"/>
              </a:rPr>
              <a:t> </a:t>
            </a:r>
            <a:r>
              <a:rPr sz="2800" b="1" spc="-495" dirty="0">
                <a:solidFill>
                  <a:srgbClr val="775F54"/>
                </a:solidFill>
                <a:latin typeface="Arial"/>
                <a:cs typeface="Arial"/>
              </a:rPr>
              <a:t>C</a:t>
            </a:r>
            <a:r>
              <a:rPr sz="2800" b="1" spc="-325" dirty="0">
                <a:solidFill>
                  <a:srgbClr val="775F54"/>
                </a:solidFill>
                <a:latin typeface="Arial"/>
                <a:cs typeface="Arial"/>
              </a:rPr>
              <a:t>on</a:t>
            </a:r>
            <a:r>
              <a:rPr sz="2800" b="1" spc="-465" dirty="0">
                <a:solidFill>
                  <a:srgbClr val="775F54"/>
                </a:solidFill>
                <a:latin typeface="Arial"/>
                <a:cs typeface="Arial"/>
              </a:rPr>
              <a:t>s</a:t>
            </a:r>
            <a:r>
              <a:rPr sz="2800" b="1" spc="-305" dirty="0">
                <a:solidFill>
                  <a:srgbClr val="775F54"/>
                </a:solidFill>
                <a:latin typeface="Arial"/>
                <a:cs typeface="Arial"/>
              </a:rPr>
              <a:t>t</a:t>
            </a:r>
            <a:r>
              <a:rPr sz="2800" b="1" spc="-285" dirty="0">
                <a:solidFill>
                  <a:srgbClr val="775F54"/>
                </a:solidFill>
                <a:latin typeface="Arial"/>
                <a:cs typeface="Arial"/>
              </a:rPr>
              <a:t>r</a:t>
            </a:r>
            <a:r>
              <a:rPr sz="2800" b="1" spc="-180" dirty="0">
                <a:solidFill>
                  <a:srgbClr val="775F54"/>
                </a:solidFill>
                <a:latin typeface="Arial"/>
                <a:cs typeface="Arial"/>
              </a:rPr>
              <a:t>a</a:t>
            </a:r>
            <a:r>
              <a:rPr sz="2800" b="1" spc="-150" dirty="0">
                <a:solidFill>
                  <a:srgbClr val="775F54"/>
                </a:solidFill>
                <a:latin typeface="Arial"/>
                <a:cs typeface="Arial"/>
              </a:rPr>
              <a:t>i</a:t>
            </a:r>
            <a:r>
              <a:rPr sz="2800" b="1" spc="-325" dirty="0">
                <a:solidFill>
                  <a:srgbClr val="775F54"/>
                </a:solidFill>
                <a:latin typeface="Arial"/>
                <a:cs typeface="Arial"/>
              </a:rPr>
              <a:t>ne</a:t>
            </a:r>
            <a:r>
              <a:rPr sz="2800" b="1" spc="-229" dirty="0">
                <a:solidFill>
                  <a:srgbClr val="775F54"/>
                </a:solidFill>
                <a:latin typeface="Arial"/>
                <a:cs typeface="Arial"/>
              </a:rPr>
              <a:t>d</a:t>
            </a:r>
            <a:r>
              <a:rPr sz="2800" b="1" spc="-260" dirty="0">
                <a:solidFill>
                  <a:srgbClr val="775F54"/>
                </a:solidFill>
                <a:latin typeface="Arial"/>
                <a:cs typeface="Arial"/>
              </a:rPr>
              <a:t> </a:t>
            </a:r>
            <a:r>
              <a:rPr sz="2800" b="1" spc="-204" dirty="0">
                <a:solidFill>
                  <a:srgbClr val="775F54"/>
                </a:solidFill>
                <a:latin typeface="Arial"/>
                <a:cs typeface="Arial"/>
              </a:rPr>
              <a:t>N</a:t>
            </a:r>
            <a:r>
              <a:rPr sz="2800" b="1" spc="-325" dirty="0">
                <a:solidFill>
                  <a:srgbClr val="775F54"/>
                </a:solidFill>
                <a:latin typeface="Arial"/>
                <a:cs typeface="Arial"/>
              </a:rPr>
              <a:t>od</a:t>
            </a:r>
            <a:r>
              <a:rPr sz="2800" b="1" spc="-315" dirty="0">
                <a:solidFill>
                  <a:srgbClr val="775F54"/>
                </a:solidFill>
                <a:latin typeface="Arial"/>
                <a:cs typeface="Arial"/>
              </a:rPr>
              <a:t>e</a:t>
            </a:r>
            <a:r>
              <a:rPr sz="2800" b="1" spc="-365" dirty="0">
                <a:solidFill>
                  <a:srgbClr val="775F54"/>
                </a:solidFill>
                <a:latin typeface="Arial"/>
                <a:cs typeface="Arial"/>
              </a:rPr>
              <a:t>s</a:t>
            </a:r>
            <a:endParaRPr sz="2800">
              <a:latin typeface="Arial"/>
              <a:cs typeface="Arial"/>
            </a:endParaRPr>
          </a:p>
          <a:p>
            <a:pPr marL="195580" indent="-182880">
              <a:lnSpc>
                <a:spcPct val="100000"/>
              </a:lnSpc>
              <a:spcBef>
                <a:spcPts val="1050"/>
              </a:spcBef>
              <a:buClr>
                <a:srgbClr val="93B6D2"/>
              </a:buClr>
              <a:buSzPct val="85416"/>
              <a:buFont typeface="Arial"/>
              <a:buChar char="•"/>
              <a:tabLst>
                <a:tab pos="195580" algn="l"/>
              </a:tabLst>
            </a:pPr>
            <a:r>
              <a:rPr sz="2400" b="1" spc="-290" dirty="0">
                <a:latin typeface="Arial"/>
                <a:cs typeface="Arial"/>
              </a:rPr>
              <a:t>ACE:</a:t>
            </a:r>
            <a:endParaRPr sz="2400">
              <a:latin typeface="Arial"/>
              <a:cs typeface="Arial"/>
            </a:endParaRPr>
          </a:p>
          <a:p>
            <a:pPr marL="469900" marR="5715" lvl="1" indent="-183515" algn="just">
              <a:lnSpc>
                <a:spcPct val="100000"/>
              </a:lnSpc>
              <a:spcBef>
                <a:spcPts val="500"/>
              </a:spcBef>
              <a:buClr>
                <a:srgbClr val="93B6D2"/>
              </a:buClr>
              <a:buSzPct val="85000"/>
              <a:buChar char="•"/>
              <a:tabLst>
                <a:tab pos="470534" algn="l"/>
              </a:tabLst>
            </a:pPr>
            <a:r>
              <a:rPr sz="2000" spc="-235" dirty="0">
                <a:latin typeface="Arial"/>
                <a:cs typeface="Arial"/>
              </a:rPr>
              <a:t>The</a:t>
            </a:r>
            <a:r>
              <a:rPr sz="2000" spc="-229" dirty="0">
                <a:latin typeface="Arial"/>
                <a:cs typeface="Arial"/>
              </a:rPr>
              <a:t> </a:t>
            </a:r>
            <a:r>
              <a:rPr sz="2000" b="1" spc="-140" dirty="0">
                <a:latin typeface="Arial"/>
                <a:cs typeface="Arial"/>
              </a:rPr>
              <a:t>Authentication</a:t>
            </a:r>
            <a:r>
              <a:rPr sz="2000" b="1" spc="-135" dirty="0">
                <a:latin typeface="Arial"/>
                <a:cs typeface="Arial"/>
              </a:rPr>
              <a:t> </a:t>
            </a:r>
            <a:r>
              <a:rPr sz="2000" b="1" spc="-125" dirty="0">
                <a:latin typeface="Arial"/>
                <a:cs typeface="Arial"/>
              </a:rPr>
              <a:t>and</a:t>
            </a:r>
            <a:r>
              <a:rPr sz="2000" b="1" spc="-120" dirty="0">
                <a:latin typeface="Arial"/>
                <a:cs typeface="Arial"/>
              </a:rPr>
              <a:t> </a:t>
            </a:r>
            <a:r>
              <a:rPr sz="2000" b="1" spc="-114" dirty="0">
                <a:latin typeface="Arial"/>
                <a:cs typeface="Arial"/>
              </a:rPr>
              <a:t>Authorization</a:t>
            </a:r>
            <a:r>
              <a:rPr sz="2000" b="1" spc="-110" dirty="0">
                <a:latin typeface="Arial"/>
                <a:cs typeface="Arial"/>
              </a:rPr>
              <a:t> </a:t>
            </a:r>
            <a:r>
              <a:rPr sz="2000" b="1" spc="-125" dirty="0">
                <a:latin typeface="Arial"/>
                <a:cs typeface="Arial"/>
              </a:rPr>
              <a:t>for</a:t>
            </a:r>
            <a:r>
              <a:rPr sz="2000" b="1" spc="-120" dirty="0">
                <a:latin typeface="Arial"/>
                <a:cs typeface="Arial"/>
              </a:rPr>
              <a:t> </a:t>
            </a:r>
            <a:r>
              <a:rPr sz="2000" b="1" spc="-155" dirty="0">
                <a:latin typeface="Arial"/>
                <a:cs typeface="Arial"/>
              </a:rPr>
              <a:t>Constrained</a:t>
            </a:r>
            <a:r>
              <a:rPr sz="2000" b="1" spc="-150" dirty="0">
                <a:latin typeface="Arial"/>
                <a:cs typeface="Arial"/>
              </a:rPr>
              <a:t> </a:t>
            </a:r>
            <a:r>
              <a:rPr sz="2000" b="1" spc="-170" dirty="0">
                <a:latin typeface="Arial"/>
                <a:cs typeface="Arial"/>
              </a:rPr>
              <a:t>Environments </a:t>
            </a:r>
            <a:r>
              <a:rPr sz="2000" b="1" spc="-165" dirty="0">
                <a:latin typeface="Arial"/>
                <a:cs typeface="Arial"/>
              </a:rPr>
              <a:t> </a:t>
            </a:r>
            <a:r>
              <a:rPr sz="2000" b="1" spc="-180" dirty="0">
                <a:latin typeface="Arial"/>
                <a:cs typeface="Arial"/>
              </a:rPr>
              <a:t>(ACE) </a:t>
            </a:r>
            <a:r>
              <a:rPr sz="2000" spc="-90" dirty="0">
                <a:latin typeface="Arial"/>
                <a:cs typeface="Arial"/>
              </a:rPr>
              <a:t>working </a:t>
            </a:r>
            <a:r>
              <a:rPr sz="2000" spc="-85" dirty="0">
                <a:latin typeface="Arial"/>
                <a:cs typeface="Arial"/>
              </a:rPr>
              <a:t>group </a:t>
            </a:r>
            <a:r>
              <a:rPr sz="2000" spc="-170" dirty="0">
                <a:latin typeface="Arial"/>
                <a:cs typeface="Arial"/>
              </a:rPr>
              <a:t>is </a:t>
            </a:r>
            <a:r>
              <a:rPr sz="2000" spc="-114" dirty="0">
                <a:latin typeface="Arial"/>
                <a:cs typeface="Arial"/>
              </a:rPr>
              <a:t>tasked </a:t>
            </a:r>
            <a:r>
              <a:rPr sz="2000" spc="-90" dirty="0">
                <a:latin typeface="Arial"/>
                <a:cs typeface="Arial"/>
              </a:rPr>
              <a:t>with </a:t>
            </a:r>
            <a:r>
              <a:rPr sz="2000" spc="-85" dirty="0">
                <a:latin typeface="Arial"/>
                <a:cs typeface="Arial"/>
              </a:rPr>
              <a:t>evaluating </a:t>
            </a:r>
            <a:r>
              <a:rPr sz="2000" spc="-130" dirty="0">
                <a:latin typeface="Arial"/>
                <a:cs typeface="Arial"/>
              </a:rPr>
              <a:t>the </a:t>
            </a:r>
            <a:r>
              <a:rPr sz="2000" spc="-30" dirty="0">
                <a:latin typeface="Arial"/>
                <a:cs typeface="Arial"/>
              </a:rPr>
              <a:t>applicability </a:t>
            </a:r>
            <a:r>
              <a:rPr sz="2000" spc="-5" dirty="0">
                <a:latin typeface="Arial"/>
                <a:cs typeface="Arial"/>
              </a:rPr>
              <a:t>of </a:t>
            </a:r>
            <a:r>
              <a:rPr sz="2000" spc="-100" dirty="0">
                <a:latin typeface="Arial"/>
                <a:cs typeface="Arial"/>
              </a:rPr>
              <a:t>existing </a:t>
            </a:r>
            <a:r>
              <a:rPr sz="2000" spc="-95" dirty="0">
                <a:latin typeface="Arial"/>
                <a:cs typeface="Arial"/>
              </a:rPr>
              <a:t> </a:t>
            </a:r>
            <a:r>
              <a:rPr sz="2000" spc="-110" dirty="0">
                <a:latin typeface="Arial"/>
                <a:cs typeface="Arial"/>
              </a:rPr>
              <a:t>authentication </a:t>
            </a:r>
            <a:r>
              <a:rPr sz="2000" spc="-90" dirty="0">
                <a:latin typeface="Arial"/>
                <a:cs typeface="Arial"/>
              </a:rPr>
              <a:t>and authorization </a:t>
            </a:r>
            <a:r>
              <a:rPr sz="2000" spc="-110" dirty="0">
                <a:latin typeface="Arial"/>
                <a:cs typeface="Arial"/>
              </a:rPr>
              <a:t>protocols </a:t>
            </a:r>
            <a:r>
              <a:rPr sz="2000" spc="-95" dirty="0">
                <a:latin typeface="Arial"/>
                <a:cs typeface="Arial"/>
              </a:rPr>
              <a:t>and </a:t>
            </a:r>
            <a:r>
              <a:rPr sz="2000" spc="-145" dirty="0">
                <a:latin typeface="Arial"/>
                <a:cs typeface="Arial"/>
              </a:rPr>
              <a:t>documenting </a:t>
            </a:r>
            <a:r>
              <a:rPr sz="2000" spc="-75" dirty="0">
                <a:latin typeface="Arial"/>
                <a:cs typeface="Arial"/>
              </a:rPr>
              <a:t>their </a:t>
            </a:r>
            <a:r>
              <a:rPr sz="2000" spc="-65" dirty="0">
                <a:latin typeface="Arial"/>
                <a:cs typeface="Arial"/>
              </a:rPr>
              <a:t>suitability </a:t>
            </a:r>
            <a:r>
              <a:rPr sz="2000" spc="-60" dirty="0">
                <a:latin typeface="Arial"/>
                <a:cs typeface="Arial"/>
              </a:rPr>
              <a:t> </a:t>
            </a:r>
            <a:r>
              <a:rPr sz="2000" spc="-15" dirty="0">
                <a:latin typeface="Arial"/>
                <a:cs typeface="Arial"/>
              </a:rPr>
              <a:t>for</a:t>
            </a:r>
            <a:r>
              <a:rPr sz="2000" spc="-30" dirty="0">
                <a:latin typeface="Arial"/>
                <a:cs typeface="Arial"/>
              </a:rPr>
              <a:t> </a:t>
            </a:r>
            <a:r>
              <a:rPr sz="2000" spc="-80" dirty="0">
                <a:latin typeface="Arial"/>
                <a:cs typeface="Arial"/>
              </a:rPr>
              <a:t>certain</a:t>
            </a:r>
            <a:r>
              <a:rPr sz="2000" spc="-30" dirty="0">
                <a:latin typeface="Arial"/>
                <a:cs typeface="Arial"/>
              </a:rPr>
              <a:t> </a:t>
            </a:r>
            <a:r>
              <a:rPr sz="2000" spc="-130" dirty="0">
                <a:latin typeface="Arial"/>
                <a:cs typeface="Arial"/>
              </a:rPr>
              <a:t>constrained-environment</a:t>
            </a:r>
            <a:r>
              <a:rPr sz="2000" spc="-55" dirty="0">
                <a:latin typeface="Arial"/>
                <a:cs typeface="Arial"/>
              </a:rPr>
              <a:t> </a:t>
            </a:r>
            <a:r>
              <a:rPr sz="2000" spc="-229" dirty="0">
                <a:latin typeface="Arial"/>
                <a:cs typeface="Arial"/>
              </a:rPr>
              <a:t>use</a:t>
            </a:r>
            <a:r>
              <a:rPr sz="2000" spc="-15" dirty="0">
                <a:latin typeface="Arial"/>
                <a:cs typeface="Arial"/>
              </a:rPr>
              <a:t> </a:t>
            </a:r>
            <a:r>
              <a:rPr sz="2000" spc="-195" dirty="0">
                <a:latin typeface="Arial"/>
                <a:cs typeface="Arial"/>
              </a:rPr>
              <a:t>cases.</a:t>
            </a:r>
            <a:endParaRPr sz="2000">
              <a:latin typeface="Arial"/>
              <a:cs typeface="Arial"/>
            </a:endParaRPr>
          </a:p>
          <a:p>
            <a:pPr marL="469900" lvl="1" indent="-184150" algn="just">
              <a:lnSpc>
                <a:spcPct val="100000"/>
              </a:lnSpc>
              <a:spcBef>
                <a:spcPts val="480"/>
              </a:spcBef>
              <a:buClr>
                <a:srgbClr val="93B6D2"/>
              </a:buClr>
              <a:buSzPct val="85000"/>
              <a:buChar char="•"/>
              <a:tabLst>
                <a:tab pos="470534" algn="l"/>
              </a:tabLst>
            </a:pPr>
            <a:r>
              <a:rPr sz="2000" spc="-300" dirty="0">
                <a:latin typeface="Arial"/>
                <a:cs typeface="Arial"/>
              </a:rPr>
              <a:t>ACE</a:t>
            </a:r>
            <a:r>
              <a:rPr sz="2000" spc="55" dirty="0">
                <a:latin typeface="Arial"/>
                <a:cs typeface="Arial"/>
              </a:rPr>
              <a:t>  </a:t>
            </a:r>
            <a:r>
              <a:rPr sz="2000" spc="-90" dirty="0">
                <a:latin typeface="Arial"/>
                <a:cs typeface="Arial"/>
              </a:rPr>
              <a:t>working</a:t>
            </a:r>
            <a:r>
              <a:rPr sz="2000" spc="655" dirty="0">
                <a:latin typeface="Arial"/>
                <a:cs typeface="Arial"/>
              </a:rPr>
              <a:t> </a:t>
            </a:r>
            <a:r>
              <a:rPr sz="2000" spc="-85" dirty="0">
                <a:latin typeface="Arial"/>
                <a:cs typeface="Arial"/>
              </a:rPr>
              <a:t>group</a:t>
            </a:r>
            <a:r>
              <a:rPr sz="2000" spc="670" dirty="0">
                <a:latin typeface="Arial"/>
                <a:cs typeface="Arial"/>
              </a:rPr>
              <a:t> </a:t>
            </a:r>
            <a:r>
              <a:rPr sz="2000" spc="-40" dirty="0">
                <a:latin typeface="Arial"/>
                <a:cs typeface="Arial"/>
              </a:rPr>
              <a:t>will</a:t>
            </a:r>
            <a:r>
              <a:rPr sz="2000" spc="665" dirty="0">
                <a:latin typeface="Arial"/>
                <a:cs typeface="Arial"/>
              </a:rPr>
              <a:t> </a:t>
            </a:r>
            <a:r>
              <a:rPr sz="2000" spc="-170" dirty="0">
                <a:latin typeface="Arial"/>
                <a:cs typeface="Arial"/>
              </a:rPr>
              <a:t>focus</a:t>
            </a:r>
            <a:r>
              <a:rPr sz="2000" spc="660" dirty="0">
                <a:latin typeface="Arial"/>
                <a:cs typeface="Arial"/>
              </a:rPr>
              <a:t> </a:t>
            </a:r>
            <a:r>
              <a:rPr sz="2000" spc="-125" dirty="0">
                <a:latin typeface="Arial"/>
                <a:cs typeface="Arial"/>
              </a:rPr>
              <a:t>its</a:t>
            </a:r>
            <a:r>
              <a:rPr sz="2000" spc="670" dirty="0">
                <a:latin typeface="Arial"/>
                <a:cs typeface="Arial"/>
              </a:rPr>
              <a:t> </a:t>
            </a:r>
            <a:r>
              <a:rPr sz="2000" spc="-90" dirty="0">
                <a:latin typeface="Arial"/>
                <a:cs typeface="Arial"/>
              </a:rPr>
              <a:t>work</a:t>
            </a:r>
            <a:r>
              <a:rPr sz="2000" spc="660" dirty="0">
                <a:latin typeface="Arial"/>
                <a:cs typeface="Arial"/>
              </a:rPr>
              <a:t> </a:t>
            </a:r>
            <a:r>
              <a:rPr sz="2000" spc="-180" dirty="0">
                <a:latin typeface="Arial"/>
                <a:cs typeface="Arial"/>
              </a:rPr>
              <a:t>on</a:t>
            </a:r>
            <a:r>
              <a:rPr sz="2000" spc="665" dirty="0">
                <a:latin typeface="Arial"/>
                <a:cs typeface="Arial"/>
              </a:rPr>
              <a:t> </a:t>
            </a:r>
            <a:r>
              <a:rPr sz="2000" spc="-204" dirty="0">
                <a:latin typeface="Arial"/>
                <a:cs typeface="Arial"/>
              </a:rPr>
              <a:t>CoAP</a:t>
            </a:r>
            <a:r>
              <a:rPr sz="2000" spc="670" dirty="0">
                <a:latin typeface="Arial"/>
                <a:cs typeface="Arial"/>
              </a:rPr>
              <a:t> </a:t>
            </a:r>
            <a:r>
              <a:rPr sz="2000" spc="-95" dirty="0">
                <a:latin typeface="Arial"/>
                <a:cs typeface="Arial"/>
              </a:rPr>
              <a:t>with</a:t>
            </a:r>
            <a:r>
              <a:rPr sz="2000" spc="645" dirty="0">
                <a:latin typeface="Arial"/>
                <a:cs typeface="Arial"/>
              </a:rPr>
              <a:t> </a:t>
            </a:r>
            <a:r>
              <a:rPr sz="2000" spc="-125" dirty="0">
                <a:latin typeface="Arial"/>
                <a:cs typeface="Arial"/>
              </a:rPr>
              <a:t>the</a:t>
            </a:r>
            <a:r>
              <a:rPr sz="2000" spc="675" dirty="0">
                <a:latin typeface="Arial"/>
                <a:cs typeface="Arial"/>
              </a:rPr>
              <a:t> </a:t>
            </a:r>
            <a:r>
              <a:rPr sz="2000" spc="-85" dirty="0">
                <a:latin typeface="Arial"/>
                <a:cs typeface="Arial"/>
              </a:rPr>
              <a:t>Datagram</a:t>
            </a:r>
            <a:endParaRPr sz="2000">
              <a:latin typeface="Arial"/>
              <a:cs typeface="Arial"/>
            </a:endParaRPr>
          </a:p>
          <a:p>
            <a:pPr marL="469900" algn="just">
              <a:lnSpc>
                <a:spcPct val="100000"/>
              </a:lnSpc>
            </a:pPr>
            <a:r>
              <a:rPr sz="2000" spc="-130" dirty="0">
                <a:latin typeface="Arial"/>
                <a:cs typeface="Arial"/>
              </a:rPr>
              <a:t>Transport</a:t>
            </a:r>
            <a:r>
              <a:rPr sz="2000" spc="-55" dirty="0">
                <a:latin typeface="Arial"/>
                <a:cs typeface="Arial"/>
              </a:rPr>
              <a:t> </a:t>
            </a:r>
            <a:r>
              <a:rPr sz="2000" spc="-110" dirty="0">
                <a:latin typeface="Arial"/>
                <a:cs typeface="Arial"/>
              </a:rPr>
              <a:t>Layer</a:t>
            </a:r>
            <a:r>
              <a:rPr sz="2000" spc="-25" dirty="0">
                <a:latin typeface="Arial"/>
                <a:cs typeface="Arial"/>
              </a:rPr>
              <a:t> </a:t>
            </a:r>
            <a:r>
              <a:rPr sz="2000" spc="-114" dirty="0">
                <a:latin typeface="Arial"/>
                <a:cs typeface="Arial"/>
              </a:rPr>
              <a:t>Security</a:t>
            </a:r>
            <a:r>
              <a:rPr sz="2000" spc="-25" dirty="0">
                <a:latin typeface="Arial"/>
                <a:cs typeface="Arial"/>
              </a:rPr>
              <a:t> </a:t>
            </a:r>
            <a:r>
              <a:rPr sz="2000" spc="-254" dirty="0">
                <a:latin typeface="Arial"/>
                <a:cs typeface="Arial"/>
              </a:rPr>
              <a:t>(DTLS)</a:t>
            </a:r>
            <a:r>
              <a:rPr sz="2000" spc="-5" dirty="0">
                <a:latin typeface="Arial"/>
                <a:cs typeface="Arial"/>
              </a:rPr>
              <a:t> </a:t>
            </a:r>
            <a:r>
              <a:rPr sz="2000" spc="-85" dirty="0">
                <a:latin typeface="Arial"/>
                <a:cs typeface="Arial"/>
              </a:rPr>
              <a:t>protocol.</a:t>
            </a:r>
            <a:endParaRPr sz="2000">
              <a:latin typeface="Arial"/>
              <a:cs typeface="Arial"/>
            </a:endParaRPr>
          </a:p>
          <a:p>
            <a:pPr marL="469900" marR="5715" lvl="1" indent="-183515" algn="just">
              <a:lnSpc>
                <a:spcPct val="100000"/>
              </a:lnSpc>
              <a:spcBef>
                <a:spcPts val="480"/>
              </a:spcBef>
              <a:buClr>
                <a:srgbClr val="93B6D2"/>
              </a:buClr>
              <a:buSzPct val="85000"/>
              <a:buChar char="•"/>
              <a:tabLst>
                <a:tab pos="470534" algn="l"/>
              </a:tabLst>
            </a:pPr>
            <a:r>
              <a:rPr sz="2000" spc="-235" dirty="0">
                <a:latin typeface="Arial"/>
                <a:cs typeface="Arial"/>
              </a:rPr>
              <a:t>The</a:t>
            </a:r>
            <a:r>
              <a:rPr sz="2000" spc="-229" dirty="0">
                <a:latin typeface="Arial"/>
                <a:cs typeface="Arial"/>
              </a:rPr>
              <a:t> </a:t>
            </a:r>
            <a:r>
              <a:rPr sz="2000" spc="-300" dirty="0">
                <a:latin typeface="Arial"/>
                <a:cs typeface="Arial"/>
              </a:rPr>
              <a:t>ACE</a:t>
            </a:r>
            <a:r>
              <a:rPr sz="2000" spc="-295" dirty="0">
                <a:latin typeface="Arial"/>
                <a:cs typeface="Arial"/>
              </a:rPr>
              <a:t> </a:t>
            </a:r>
            <a:r>
              <a:rPr sz="2000" spc="-90" dirty="0">
                <a:latin typeface="Arial"/>
                <a:cs typeface="Arial"/>
              </a:rPr>
              <a:t>working</a:t>
            </a:r>
            <a:r>
              <a:rPr sz="2000" spc="-85" dirty="0">
                <a:latin typeface="Arial"/>
                <a:cs typeface="Arial"/>
              </a:rPr>
              <a:t> group </a:t>
            </a:r>
            <a:r>
              <a:rPr sz="2000" spc="-130" dirty="0">
                <a:latin typeface="Arial"/>
                <a:cs typeface="Arial"/>
              </a:rPr>
              <a:t>expects</a:t>
            </a:r>
            <a:r>
              <a:rPr sz="2000" spc="-125" dirty="0">
                <a:latin typeface="Arial"/>
                <a:cs typeface="Arial"/>
              </a:rPr>
              <a:t> </a:t>
            </a:r>
            <a:r>
              <a:rPr sz="2000" spc="-75" dirty="0">
                <a:latin typeface="Arial"/>
                <a:cs typeface="Arial"/>
              </a:rPr>
              <a:t>to </a:t>
            </a:r>
            <a:r>
              <a:rPr sz="2000" spc="-114" dirty="0">
                <a:latin typeface="Arial"/>
                <a:cs typeface="Arial"/>
              </a:rPr>
              <a:t>produce</a:t>
            </a:r>
            <a:r>
              <a:rPr sz="2000" spc="-110" dirty="0">
                <a:latin typeface="Arial"/>
                <a:cs typeface="Arial"/>
              </a:rPr>
              <a:t> </a:t>
            </a:r>
            <a:r>
              <a:rPr sz="2000" spc="-10" dirty="0">
                <a:latin typeface="Arial"/>
                <a:cs typeface="Arial"/>
              </a:rPr>
              <a:t>a </a:t>
            </a:r>
            <a:r>
              <a:rPr sz="2000" spc="-80" dirty="0">
                <a:latin typeface="Arial"/>
                <a:cs typeface="Arial"/>
              </a:rPr>
              <a:t>standardized </a:t>
            </a:r>
            <a:r>
              <a:rPr sz="2000" spc="-135" dirty="0">
                <a:latin typeface="Arial"/>
                <a:cs typeface="Arial"/>
              </a:rPr>
              <a:t>solution</a:t>
            </a:r>
            <a:r>
              <a:rPr sz="2000" spc="-130" dirty="0">
                <a:latin typeface="Arial"/>
                <a:cs typeface="Arial"/>
              </a:rPr>
              <a:t> </a:t>
            </a:r>
            <a:r>
              <a:rPr sz="2000" spc="-15" dirty="0">
                <a:latin typeface="Arial"/>
                <a:cs typeface="Arial"/>
              </a:rPr>
              <a:t>for </a:t>
            </a:r>
            <a:r>
              <a:rPr sz="2000" spc="-10" dirty="0">
                <a:latin typeface="Arial"/>
                <a:cs typeface="Arial"/>
              </a:rPr>
              <a:t> </a:t>
            </a:r>
            <a:r>
              <a:rPr sz="2000" spc="-110" dirty="0">
                <a:latin typeface="Arial"/>
                <a:cs typeface="Arial"/>
              </a:rPr>
              <a:t>authentication </a:t>
            </a:r>
            <a:r>
              <a:rPr sz="2000" spc="-90" dirty="0">
                <a:latin typeface="Arial"/>
                <a:cs typeface="Arial"/>
              </a:rPr>
              <a:t>and authorization </a:t>
            </a:r>
            <a:r>
              <a:rPr sz="2000" spc="-75" dirty="0">
                <a:latin typeface="Arial"/>
                <a:cs typeface="Arial"/>
              </a:rPr>
              <a:t>that </a:t>
            </a:r>
            <a:r>
              <a:rPr sz="2000" spc="-120" dirty="0">
                <a:latin typeface="Arial"/>
                <a:cs typeface="Arial"/>
              </a:rPr>
              <a:t>enables </a:t>
            </a:r>
            <a:r>
              <a:rPr sz="2000" spc="-90" dirty="0">
                <a:latin typeface="Arial"/>
                <a:cs typeface="Arial"/>
              </a:rPr>
              <a:t>authorized </a:t>
            </a:r>
            <a:r>
              <a:rPr sz="2000" spc="-210" dirty="0">
                <a:latin typeface="Arial"/>
                <a:cs typeface="Arial"/>
              </a:rPr>
              <a:t>access</a:t>
            </a:r>
            <a:r>
              <a:rPr sz="2000" spc="-204" dirty="0">
                <a:latin typeface="Arial"/>
                <a:cs typeface="Arial"/>
              </a:rPr>
              <a:t> </a:t>
            </a:r>
            <a:r>
              <a:rPr sz="2000" spc="-85" dirty="0">
                <a:latin typeface="Arial"/>
                <a:cs typeface="Arial"/>
              </a:rPr>
              <a:t>(Get, </a:t>
            </a:r>
            <a:r>
              <a:rPr sz="2000" spc="-175" dirty="0">
                <a:latin typeface="Arial"/>
                <a:cs typeface="Arial"/>
              </a:rPr>
              <a:t>Put, </a:t>
            </a:r>
            <a:r>
              <a:rPr sz="2000" spc="-170" dirty="0">
                <a:latin typeface="Arial"/>
                <a:cs typeface="Arial"/>
              </a:rPr>
              <a:t> </a:t>
            </a:r>
            <a:r>
              <a:rPr sz="2000" spc="-204" dirty="0">
                <a:latin typeface="Arial"/>
                <a:cs typeface="Arial"/>
              </a:rPr>
              <a:t>Post,</a:t>
            </a:r>
            <a:r>
              <a:rPr sz="2000" spc="-200" dirty="0">
                <a:latin typeface="Arial"/>
                <a:cs typeface="Arial"/>
              </a:rPr>
              <a:t> </a:t>
            </a:r>
            <a:r>
              <a:rPr sz="2000" spc="-105" dirty="0">
                <a:latin typeface="Arial"/>
                <a:cs typeface="Arial"/>
              </a:rPr>
              <a:t>Delete) </a:t>
            </a:r>
            <a:r>
              <a:rPr sz="2000" spc="-75" dirty="0">
                <a:latin typeface="Arial"/>
                <a:cs typeface="Arial"/>
              </a:rPr>
              <a:t>to </a:t>
            </a:r>
            <a:r>
              <a:rPr sz="2000" spc="-165" dirty="0">
                <a:latin typeface="Arial"/>
                <a:cs typeface="Arial"/>
              </a:rPr>
              <a:t>resources</a:t>
            </a:r>
            <a:r>
              <a:rPr sz="2000" spc="-160" dirty="0">
                <a:latin typeface="Arial"/>
                <a:cs typeface="Arial"/>
              </a:rPr>
              <a:t> </a:t>
            </a:r>
            <a:r>
              <a:rPr sz="2000" spc="-45" dirty="0">
                <a:latin typeface="Arial"/>
                <a:cs typeface="Arial"/>
              </a:rPr>
              <a:t>identified </a:t>
            </a:r>
            <a:r>
              <a:rPr sz="2000" spc="-60" dirty="0">
                <a:latin typeface="Arial"/>
                <a:cs typeface="Arial"/>
              </a:rPr>
              <a:t>by </a:t>
            </a:r>
            <a:r>
              <a:rPr sz="2000" spc="-10" dirty="0">
                <a:latin typeface="Arial"/>
                <a:cs typeface="Arial"/>
              </a:rPr>
              <a:t>a </a:t>
            </a:r>
            <a:r>
              <a:rPr sz="2000" spc="-265" dirty="0">
                <a:latin typeface="Arial"/>
                <a:cs typeface="Arial"/>
              </a:rPr>
              <a:t>URI</a:t>
            </a:r>
            <a:r>
              <a:rPr sz="2000" spc="-260" dirty="0">
                <a:latin typeface="Arial"/>
                <a:cs typeface="Arial"/>
              </a:rPr>
              <a:t> </a:t>
            </a:r>
            <a:r>
              <a:rPr sz="2000" spc="-90" dirty="0">
                <a:latin typeface="Arial"/>
                <a:cs typeface="Arial"/>
              </a:rPr>
              <a:t>and </a:t>
            </a:r>
            <a:r>
              <a:rPr sz="2000" spc="-140" dirty="0">
                <a:latin typeface="Arial"/>
                <a:cs typeface="Arial"/>
              </a:rPr>
              <a:t>hosted</a:t>
            </a:r>
            <a:r>
              <a:rPr sz="2000" spc="-135" dirty="0">
                <a:latin typeface="Arial"/>
                <a:cs typeface="Arial"/>
              </a:rPr>
              <a:t> </a:t>
            </a:r>
            <a:r>
              <a:rPr sz="2000" spc="-180" dirty="0">
                <a:latin typeface="Arial"/>
                <a:cs typeface="Arial"/>
              </a:rPr>
              <a:t>on</a:t>
            </a:r>
            <a:r>
              <a:rPr sz="2000" spc="195" dirty="0">
                <a:latin typeface="Arial"/>
                <a:cs typeface="Arial"/>
              </a:rPr>
              <a:t> </a:t>
            </a:r>
            <a:r>
              <a:rPr sz="2000" spc="-10" dirty="0">
                <a:latin typeface="Arial"/>
                <a:cs typeface="Arial"/>
              </a:rPr>
              <a:t>a </a:t>
            </a:r>
            <a:r>
              <a:rPr sz="2000" spc="-145" dirty="0">
                <a:latin typeface="Arial"/>
                <a:cs typeface="Arial"/>
              </a:rPr>
              <a:t>resource </a:t>
            </a:r>
            <a:r>
              <a:rPr sz="2000" spc="-140" dirty="0">
                <a:latin typeface="Arial"/>
                <a:cs typeface="Arial"/>
              </a:rPr>
              <a:t> </a:t>
            </a:r>
            <a:r>
              <a:rPr sz="2000" spc="-210" dirty="0">
                <a:latin typeface="Arial"/>
                <a:cs typeface="Arial"/>
              </a:rPr>
              <a:t>s</a:t>
            </a:r>
            <a:r>
              <a:rPr sz="2000" spc="-229" dirty="0">
                <a:latin typeface="Arial"/>
                <a:cs typeface="Arial"/>
              </a:rPr>
              <a:t>e</a:t>
            </a:r>
            <a:r>
              <a:rPr sz="2000" spc="85" dirty="0">
                <a:latin typeface="Arial"/>
                <a:cs typeface="Arial"/>
              </a:rPr>
              <a:t>r</a:t>
            </a:r>
            <a:r>
              <a:rPr sz="2000" spc="-165" dirty="0">
                <a:latin typeface="Arial"/>
                <a:cs typeface="Arial"/>
              </a:rPr>
              <a:t>v</a:t>
            </a:r>
            <a:r>
              <a:rPr sz="2000" spc="-120" dirty="0">
                <a:latin typeface="Arial"/>
                <a:cs typeface="Arial"/>
              </a:rPr>
              <a:t>e</a:t>
            </a:r>
            <a:r>
              <a:rPr sz="2000" dirty="0">
                <a:latin typeface="Arial"/>
                <a:cs typeface="Arial"/>
              </a:rPr>
              <a:t>r</a:t>
            </a:r>
            <a:r>
              <a:rPr sz="2000" spc="-45" dirty="0">
                <a:latin typeface="Arial"/>
                <a:cs typeface="Arial"/>
              </a:rPr>
              <a:t> </a:t>
            </a:r>
            <a:r>
              <a:rPr sz="2000" spc="-120" dirty="0">
                <a:latin typeface="Arial"/>
                <a:cs typeface="Arial"/>
              </a:rPr>
              <a:t>in</a:t>
            </a:r>
            <a:r>
              <a:rPr sz="2000" spc="-10" dirty="0">
                <a:latin typeface="Arial"/>
                <a:cs typeface="Arial"/>
              </a:rPr>
              <a:t> </a:t>
            </a:r>
            <a:r>
              <a:rPr sz="2000" spc="-165" dirty="0">
                <a:latin typeface="Arial"/>
                <a:cs typeface="Arial"/>
              </a:rPr>
              <a:t>const</a:t>
            </a:r>
            <a:r>
              <a:rPr sz="2000" spc="-140" dirty="0">
                <a:latin typeface="Arial"/>
                <a:cs typeface="Arial"/>
              </a:rPr>
              <a:t>r</a:t>
            </a:r>
            <a:r>
              <a:rPr sz="2000" spc="-85" dirty="0">
                <a:latin typeface="Arial"/>
                <a:cs typeface="Arial"/>
              </a:rPr>
              <a:t>ain</a:t>
            </a:r>
            <a:r>
              <a:rPr sz="2000" spc="-114" dirty="0">
                <a:latin typeface="Arial"/>
                <a:cs typeface="Arial"/>
              </a:rPr>
              <a:t>e</a:t>
            </a:r>
            <a:r>
              <a:rPr sz="2000" spc="-10" dirty="0">
                <a:latin typeface="Arial"/>
                <a:cs typeface="Arial"/>
              </a:rPr>
              <a:t>d</a:t>
            </a:r>
            <a:r>
              <a:rPr sz="2000" spc="-50" dirty="0">
                <a:latin typeface="Arial"/>
                <a:cs typeface="Arial"/>
              </a:rPr>
              <a:t> </a:t>
            </a:r>
            <a:r>
              <a:rPr sz="2000" spc="-100" dirty="0">
                <a:latin typeface="Arial"/>
                <a:cs typeface="Arial"/>
              </a:rPr>
              <a:t>envi</a:t>
            </a:r>
            <a:r>
              <a:rPr sz="2000" spc="-105" dirty="0">
                <a:latin typeface="Arial"/>
                <a:cs typeface="Arial"/>
              </a:rPr>
              <a:t>r</a:t>
            </a:r>
            <a:r>
              <a:rPr sz="2000" spc="-204" dirty="0">
                <a:latin typeface="Arial"/>
                <a:cs typeface="Arial"/>
              </a:rPr>
              <a:t>onm</a:t>
            </a:r>
            <a:r>
              <a:rPr sz="2000" spc="-190" dirty="0">
                <a:latin typeface="Arial"/>
                <a:cs typeface="Arial"/>
              </a:rPr>
              <a:t>e</a:t>
            </a:r>
            <a:r>
              <a:rPr sz="2000" spc="-165" dirty="0">
                <a:latin typeface="Arial"/>
                <a:cs typeface="Arial"/>
              </a:rPr>
              <a:t>n</a:t>
            </a:r>
            <a:r>
              <a:rPr sz="2000" spc="-95" dirty="0">
                <a:latin typeface="Arial"/>
                <a:cs typeface="Arial"/>
              </a:rPr>
              <a:t>t</a:t>
            </a:r>
            <a:r>
              <a:rPr sz="2000" spc="-360" dirty="0">
                <a:latin typeface="Arial"/>
                <a:cs typeface="Arial"/>
              </a:rPr>
              <a:t>s</a:t>
            </a:r>
            <a:r>
              <a:rPr sz="2000" spc="-120" dirty="0">
                <a:latin typeface="Arial"/>
                <a:cs typeface="Arial"/>
              </a:rPr>
              <a:t>.</a:t>
            </a:r>
            <a:endParaRPr sz="2000">
              <a:latin typeface="Arial"/>
              <a:cs typeface="Arial"/>
            </a:endParaRPr>
          </a:p>
          <a:p>
            <a:pPr marL="469900" lvl="1" indent="-184150" algn="just">
              <a:lnSpc>
                <a:spcPct val="100000"/>
              </a:lnSpc>
              <a:spcBef>
                <a:spcPts val="484"/>
              </a:spcBef>
              <a:buClr>
                <a:srgbClr val="93B6D2"/>
              </a:buClr>
              <a:buSzPct val="85000"/>
              <a:buChar char="•"/>
              <a:tabLst>
                <a:tab pos="470534" algn="l"/>
              </a:tabLst>
            </a:pPr>
            <a:r>
              <a:rPr sz="2000" spc="-180" dirty="0">
                <a:latin typeface="Arial"/>
                <a:cs typeface="Arial"/>
              </a:rPr>
              <a:t>An</a:t>
            </a:r>
            <a:r>
              <a:rPr sz="2000" spc="-5" dirty="0">
                <a:latin typeface="Arial"/>
                <a:cs typeface="Arial"/>
              </a:rPr>
              <a:t> </a:t>
            </a:r>
            <a:r>
              <a:rPr sz="2000" spc="-140" dirty="0">
                <a:latin typeface="Arial"/>
                <a:cs typeface="Arial"/>
              </a:rPr>
              <a:t>unconstrained</a:t>
            </a:r>
            <a:r>
              <a:rPr sz="2000" spc="-35" dirty="0">
                <a:latin typeface="Arial"/>
                <a:cs typeface="Arial"/>
              </a:rPr>
              <a:t> </a:t>
            </a:r>
            <a:r>
              <a:rPr sz="2000" spc="-90" dirty="0">
                <a:latin typeface="Arial"/>
                <a:cs typeface="Arial"/>
              </a:rPr>
              <a:t>authorization</a:t>
            </a:r>
            <a:r>
              <a:rPr sz="2000" spc="-40" dirty="0">
                <a:latin typeface="Arial"/>
                <a:cs typeface="Arial"/>
              </a:rPr>
              <a:t> </a:t>
            </a:r>
            <a:r>
              <a:rPr sz="2000" spc="-105" dirty="0">
                <a:latin typeface="Arial"/>
                <a:cs typeface="Arial"/>
              </a:rPr>
              <a:t>server</a:t>
            </a:r>
            <a:r>
              <a:rPr sz="2000" spc="-30" dirty="0">
                <a:latin typeface="Arial"/>
                <a:cs typeface="Arial"/>
              </a:rPr>
              <a:t> </a:t>
            </a:r>
            <a:r>
              <a:rPr sz="2000" spc="-100" dirty="0">
                <a:latin typeface="Arial"/>
                <a:cs typeface="Arial"/>
              </a:rPr>
              <a:t>performs</a:t>
            </a:r>
            <a:r>
              <a:rPr sz="2000" spc="-30" dirty="0">
                <a:latin typeface="Arial"/>
                <a:cs typeface="Arial"/>
              </a:rPr>
              <a:t> </a:t>
            </a:r>
            <a:r>
              <a:rPr sz="2000" spc="-95" dirty="0">
                <a:latin typeface="Arial"/>
                <a:cs typeface="Arial"/>
              </a:rPr>
              <a:t>mediation</a:t>
            </a:r>
            <a:r>
              <a:rPr sz="2000" spc="-30" dirty="0">
                <a:latin typeface="Arial"/>
                <a:cs typeface="Arial"/>
              </a:rPr>
              <a:t> </a:t>
            </a:r>
            <a:r>
              <a:rPr sz="2000" dirty="0">
                <a:latin typeface="Arial"/>
                <a:cs typeface="Arial"/>
              </a:rPr>
              <a:t>of</a:t>
            </a:r>
            <a:r>
              <a:rPr sz="2000" spc="50" dirty="0">
                <a:latin typeface="Arial"/>
                <a:cs typeface="Arial"/>
              </a:rPr>
              <a:t> </a:t>
            </a:r>
            <a:r>
              <a:rPr sz="2000" spc="-120" dirty="0">
                <a:latin typeface="Arial"/>
                <a:cs typeface="Arial"/>
              </a:rPr>
              <a:t>the</a:t>
            </a:r>
            <a:r>
              <a:rPr sz="2000" spc="-10" dirty="0">
                <a:latin typeface="Arial"/>
                <a:cs typeface="Arial"/>
              </a:rPr>
              <a:t> </a:t>
            </a:r>
            <a:r>
              <a:rPr sz="2000" spc="-200" dirty="0">
                <a:latin typeface="Arial"/>
                <a:cs typeface="Arial"/>
              </a:rPr>
              <a:t>access.</a:t>
            </a:r>
            <a:endParaRPr sz="20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73</a:t>
            </a:r>
            <a:endParaRPr sz="14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3659" rIns="0" bIns="0" rtlCol="0">
            <a:spAutoFit/>
          </a:bodyPr>
          <a:lstStyle/>
          <a:p>
            <a:pPr marL="12700">
              <a:lnSpc>
                <a:spcPct val="100000"/>
              </a:lnSpc>
              <a:spcBef>
                <a:spcPts val="100"/>
              </a:spcBef>
            </a:pPr>
            <a:r>
              <a:rPr spc="-240" dirty="0"/>
              <a:t>O</a:t>
            </a:r>
            <a:r>
              <a:rPr spc="-390" dirty="0"/>
              <a:t>p</a:t>
            </a:r>
            <a:r>
              <a:rPr spc="-365" dirty="0"/>
              <a:t>t</a:t>
            </a:r>
            <a:r>
              <a:rPr spc="-165" dirty="0"/>
              <a:t>i</a:t>
            </a:r>
            <a:r>
              <a:rPr spc="-440" dirty="0"/>
              <a:t>m</a:t>
            </a:r>
            <a:r>
              <a:rPr spc="-165" dirty="0"/>
              <a:t>i</a:t>
            </a:r>
            <a:r>
              <a:rPr spc="-175" dirty="0"/>
              <a:t>z</a:t>
            </a:r>
            <a:r>
              <a:rPr spc="-165" dirty="0"/>
              <a:t>i</a:t>
            </a:r>
            <a:r>
              <a:rPr spc="-390" dirty="0"/>
              <a:t>n</a:t>
            </a:r>
            <a:r>
              <a:rPr spc="-300" dirty="0"/>
              <a:t>g</a:t>
            </a:r>
            <a:r>
              <a:rPr spc="-280" dirty="0"/>
              <a:t> </a:t>
            </a:r>
            <a:r>
              <a:rPr spc="-165" dirty="0"/>
              <a:t>I</a:t>
            </a:r>
            <a:r>
              <a:rPr spc="-495" dirty="0"/>
              <a:t>P</a:t>
            </a:r>
            <a:r>
              <a:rPr spc="-240" dirty="0"/>
              <a:t> </a:t>
            </a:r>
            <a:r>
              <a:rPr spc="-204" dirty="0"/>
              <a:t>f</a:t>
            </a:r>
            <a:r>
              <a:rPr spc="-390" dirty="0"/>
              <a:t>o</a:t>
            </a:r>
            <a:r>
              <a:rPr spc="-275" dirty="0"/>
              <a:t>r</a:t>
            </a:r>
            <a:r>
              <a:rPr spc="-245" dirty="0"/>
              <a:t> </a:t>
            </a:r>
            <a:r>
              <a:rPr spc="-165" dirty="0"/>
              <a:t>I</a:t>
            </a:r>
            <a:r>
              <a:rPr spc="-390" dirty="0"/>
              <a:t>o</a:t>
            </a:r>
            <a:r>
              <a:rPr spc="-475" dirty="0"/>
              <a:t>T</a:t>
            </a:r>
          </a:p>
        </p:txBody>
      </p:sp>
      <p:sp>
        <p:nvSpPr>
          <p:cNvPr id="3" name="object 3"/>
          <p:cNvSpPr txBox="1"/>
          <p:nvPr/>
        </p:nvSpPr>
        <p:spPr>
          <a:xfrm>
            <a:off x="535940" y="902227"/>
            <a:ext cx="8074025" cy="4705985"/>
          </a:xfrm>
          <a:prstGeom prst="rect">
            <a:avLst/>
          </a:prstGeom>
        </p:spPr>
        <p:txBody>
          <a:bodyPr vert="horz" wrap="square" lIns="0" tIns="167005" rIns="0" bIns="0" rtlCol="0">
            <a:spAutoFit/>
          </a:bodyPr>
          <a:lstStyle/>
          <a:p>
            <a:pPr marL="12700">
              <a:lnSpc>
                <a:spcPct val="100000"/>
              </a:lnSpc>
              <a:spcBef>
                <a:spcPts val="1315"/>
              </a:spcBef>
            </a:pPr>
            <a:r>
              <a:rPr sz="2800" b="1" spc="-260" dirty="0">
                <a:solidFill>
                  <a:srgbClr val="775F54"/>
                </a:solidFill>
                <a:latin typeface="Arial"/>
                <a:cs typeface="Arial"/>
              </a:rPr>
              <a:t>A</a:t>
            </a:r>
            <a:r>
              <a:rPr sz="2800" b="1" spc="-325" dirty="0">
                <a:solidFill>
                  <a:srgbClr val="775F54"/>
                </a:solidFill>
                <a:latin typeface="Arial"/>
                <a:cs typeface="Arial"/>
              </a:rPr>
              <a:t>u</a:t>
            </a:r>
            <a:r>
              <a:rPr sz="2800" b="1" spc="-305" dirty="0">
                <a:solidFill>
                  <a:srgbClr val="775F54"/>
                </a:solidFill>
                <a:latin typeface="Arial"/>
                <a:cs typeface="Arial"/>
              </a:rPr>
              <a:t>t</a:t>
            </a:r>
            <a:r>
              <a:rPr sz="2800" b="1" spc="-325" dirty="0">
                <a:solidFill>
                  <a:srgbClr val="775F54"/>
                </a:solidFill>
                <a:latin typeface="Arial"/>
                <a:cs typeface="Arial"/>
              </a:rPr>
              <a:t>h</a:t>
            </a:r>
            <a:r>
              <a:rPr sz="2800" b="1" spc="-315" dirty="0">
                <a:solidFill>
                  <a:srgbClr val="775F54"/>
                </a:solidFill>
                <a:latin typeface="Arial"/>
                <a:cs typeface="Arial"/>
              </a:rPr>
              <a:t>e</a:t>
            </a:r>
            <a:r>
              <a:rPr sz="2800" b="1" spc="-325" dirty="0">
                <a:solidFill>
                  <a:srgbClr val="775F54"/>
                </a:solidFill>
                <a:latin typeface="Arial"/>
                <a:cs typeface="Arial"/>
              </a:rPr>
              <a:t>n</a:t>
            </a:r>
            <a:r>
              <a:rPr sz="2800" b="1" spc="-305" dirty="0">
                <a:solidFill>
                  <a:srgbClr val="775F54"/>
                </a:solidFill>
                <a:latin typeface="Arial"/>
                <a:cs typeface="Arial"/>
              </a:rPr>
              <a:t>t</a:t>
            </a:r>
            <a:r>
              <a:rPr sz="2800" b="1" spc="-160" dirty="0">
                <a:solidFill>
                  <a:srgbClr val="775F54"/>
                </a:solidFill>
                <a:latin typeface="Arial"/>
                <a:cs typeface="Arial"/>
              </a:rPr>
              <a:t>i</a:t>
            </a:r>
            <a:r>
              <a:rPr sz="2800" b="1" spc="-540" dirty="0">
                <a:solidFill>
                  <a:srgbClr val="775F54"/>
                </a:solidFill>
                <a:latin typeface="Arial"/>
                <a:cs typeface="Arial"/>
              </a:rPr>
              <a:t>c</a:t>
            </a:r>
            <a:r>
              <a:rPr sz="2800" b="1" spc="-135" dirty="0">
                <a:solidFill>
                  <a:srgbClr val="775F54"/>
                </a:solidFill>
                <a:latin typeface="Arial"/>
                <a:cs typeface="Arial"/>
              </a:rPr>
              <a:t>a</a:t>
            </a:r>
            <a:r>
              <a:rPr sz="2800" b="1" spc="-315" dirty="0">
                <a:solidFill>
                  <a:srgbClr val="775F54"/>
                </a:solidFill>
                <a:latin typeface="Arial"/>
                <a:cs typeface="Arial"/>
              </a:rPr>
              <a:t>t</a:t>
            </a:r>
            <a:r>
              <a:rPr sz="2800" b="1" spc="-150" dirty="0">
                <a:solidFill>
                  <a:srgbClr val="775F54"/>
                </a:solidFill>
                <a:latin typeface="Arial"/>
                <a:cs typeface="Arial"/>
              </a:rPr>
              <a:t>i</a:t>
            </a:r>
            <a:r>
              <a:rPr sz="2800" b="1" spc="-335" dirty="0">
                <a:solidFill>
                  <a:srgbClr val="775F54"/>
                </a:solidFill>
                <a:latin typeface="Arial"/>
                <a:cs typeface="Arial"/>
              </a:rPr>
              <a:t>o</a:t>
            </a:r>
            <a:r>
              <a:rPr sz="2800" b="1" spc="-229" dirty="0">
                <a:solidFill>
                  <a:srgbClr val="775F54"/>
                </a:solidFill>
                <a:latin typeface="Arial"/>
                <a:cs typeface="Arial"/>
              </a:rPr>
              <a:t>n</a:t>
            </a:r>
            <a:r>
              <a:rPr sz="2800" b="1" spc="-260" dirty="0">
                <a:solidFill>
                  <a:srgbClr val="775F54"/>
                </a:solidFill>
                <a:latin typeface="Arial"/>
                <a:cs typeface="Arial"/>
              </a:rPr>
              <a:t> </a:t>
            </a:r>
            <a:r>
              <a:rPr sz="2800" b="1" spc="-180" dirty="0">
                <a:solidFill>
                  <a:srgbClr val="775F54"/>
                </a:solidFill>
                <a:latin typeface="Arial"/>
                <a:cs typeface="Arial"/>
              </a:rPr>
              <a:t>a</a:t>
            </a:r>
            <a:r>
              <a:rPr sz="2800" b="1" spc="-325" dirty="0">
                <a:solidFill>
                  <a:srgbClr val="775F54"/>
                </a:solidFill>
                <a:latin typeface="Arial"/>
                <a:cs typeface="Arial"/>
              </a:rPr>
              <a:t>n</a:t>
            </a:r>
            <a:r>
              <a:rPr sz="2800" b="1" spc="-229" dirty="0">
                <a:solidFill>
                  <a:srgbClr val="775F54"/>
                </a:solidFill>
                <a:latin typeface="Arial"/>
                <a:cs typeface="Arial"/>
              </a:rPr>
              <a:t>d</a:t>
            </a:r>
            <a:r>
              <a:rPr sz="2800" b="1" spc="-235" dirty="0">
                <a:solidFill>
                  <a:srgbClr val="775F54"/>
                </a:solidFill>
                <a:latin typeface="Arial"/>
                <a:cs typeface="Arial"/>
              </a:rPr>
              <a:t> </a:t>
            </a:r>
            <a:r>
              <a:rPr sz="2800" b="1" spc="-625" dirty="0">
                <a:solidFill>
                  <a:srgbClr val="775F54"/>
                </a:solidFill>
                <a:latin typeface="Arial"/>
                <a:cs typeface="Arial"/>
              </a:rPr>
              <a:t>E</a:t>
            </a:r>
            <a:r>
              <a:rPr sz="2800" b="1" spc="-325" dirty="0">
                <a:solidFill>
                  <a:srgbClr val="775F54"/>
                </a:solidFill>
                <a:latin typeface="Arial"/>
                <a:cs typeface="Arial"/>
              </a:rPr>
              <a:t>n</a:t>
            </a:r>
            <a:r>
              <a:rPr sz="2800" b="1" spc="-530" dirty="0">
                <a:solidFill>
                  <a:srgbClr val="775F54"/>
                </a:solidFill>
                <a:latin typeface="Arial"/>
                <a:cs typeface="Arial"/>
              </a:rPr>
              <a:t>c</a:t>
            </a:r>
            <a:r>
              <a:rPr sz="2800" b="1" spc="-254" dirty="0">
                <a:solidFill>
                  <a:srgbClr val="775F54"/>
                </a:solidFill>
                <a:latin typeface="Arial"/>
                <a:cs typeface="Arial"/>
              </a:rPr>
              <a:t>r</a:t>
            </a:r>
            <a:r>
              <a:rPr sz="2800" b="1" spc="-170" dirty="0">
                <a:solidFill>
                  <a:srgbClr val="775F54"/>
                </a:solidFill>
                <a:latin typeface="Arial"/>
                <a:cs typeface="Arial"/>
              </a:rPr>
              <a:t>y</a:t>
            </a:r>
            <a:r>
              <a:rPr sz="2800" b="1" spc="-325" dirty="0">
                <a:solidFill>
                  <a:srgbClr val="775F54"/>
                </a:solidFill>
                <a:latin typeface="Arial"/>
                <a:cs typeface="Arial"/>
              </a:rPr>
              <a:t>p</a:t>
            </a:r>
            <a:r>
              <a:rPr sz="2800" b="1" spc="-315" dirty="0">
                <a:solidFill>
                  <a:srgbClr val="775F54"/>
                </a:solidFill>
                <a:latin typeface="Arial"/>
                <a:cs typeface="Arial"/>
              </a:rPr>
              <a:t>t</a:t>
            </a:r>
            <a:r>
              <a:rPr sz="2800" b="1" spc="-160" dirty="0">
                <a:solidFill>
                  <a:srgbClr val="775F54"/>
                </a:solidFill>
                <a:latin typeface="Arial"/>
                <a:cs typeface="Arial"/>
              </a:rPr>
              <a:t>i</a:t>
            </a:r>
            <a:r>
              <a:rPr sz="2800" b="1" spc="-335" dirty="0">
                <a:solidFill>
                  <a:srgbClr val="775F54"/>
                </a:solidFill>
                <a:latin typeface="Arial"/>
                <a:cs typeface="Arial"/>
              </a:rPr>
              <a:t>o</a:t>
            </a:r>
            <a:r>
              <a:rPr sz="2800" b="1" spc="-229" dirty="0">
                <a:solidFill>
                  <a:srgbClr val="775F54"/>
                </a:solidFill>
                <a:latin typeface="Arial"/>
                <a:cs typeface="Arial"/>
              </a:rPr>
              <a:t>n</a:t>
            </a:r>
            <a:r>
              <a:rPr sz="2800" b="1" spc="-260" dirty="0">
                <a:solidFill>
                  <a:srgbClr val="775F54"/>
                </a:solidFill>
                <a:latin typeface="Arial"/>
                <a:cs typeface="Arial"/>
              </a:rPr>
              <a:t> </a:t>
            </a:r>
            <a:r>
              <a:rPr sz="2800" b="1" spc="-325" dirty="0">
                <a:solidFill>
                  <a:srgbClr val="775F54"/>
                </a:solidFill>
                <a:latin typeface="Arial"/>
                <a:cs typeface="Arial"/>
              </a:rPr>
              <a:t>o</a:t>
            </a:r>
            <a:r>
              <a:rPr sz="2800" b="1" spc="-229" dirty="0">
                <a:solidFill>
                  <a:srgbClr val="775F54"/>
                </a:solidFill>
                <a:latin typeface="Arial"/>
                <a:cs typeface="Arial"/>
              </a:rPr>
              <a:t>n</a:t>
            </a:r>
            <a:r>
              <a:rPr sz="2800" b="1" spc="-225" dirty="0">
                <a:solidFill>
                  <a:srgbClr val="775F54"/>
                </a:solidFill>
                <a:latin typeface="Arial"/>
                <a:cs typeface="Arial"/>
              </a:rPr>
              <a:t> </a:t>
            </a:r>
            <a:r>
              <a:rPr sz="2800" b="1" spc="-495" dirty="0">
                <a:solidFill>
                  <a:srgbClr val="775F54"/>
                </a:solidFill>
                <a:latin typeface="Arial"/>
                <a:cs typeface="Arial"/>
              </a:rPr>
              <a:t>C</a:t>
            </a:r>
            <a:r>
              <a:rPr sz="2800" b="1" spc="-325" dirty="0">
                <a:solidFill>
                  <a:srgbClr val="775F54"/>
                </a:solidFill>
                <a:latin typeface="Arial"/>
                <a:cs typeface="Arial"/>
              </a:rPr>
              <a:t>on</a:t>
            </a:r>
            <a:r>
              <a:rPr sz="2800" b="1" spc="-465" dirty="0">
                <a:solidFill>
                  <a:srgbClr val="775F54"/>
                </a:solidFill>
                <a:latin typeface="Arial"/>
                <a:cs typeface="Arial"/>
              </a:rPr>
              <a:t>s</a:t>
            </a:r>
            <a:r>
              <a:rPr sz="2800" b="1" spc="-305" dirty="0">
                <a:solidFill>
                  <a:srgbClr val="775F54"/>
                </a:solidFill>
                <a:latin typeface="Arial"/>
                <a:cs typeface="Arial"/>
              </a:rPr>
              <a:t>t</a:t>
            </a:r>
            <a:r>
              <a:rPr sz="2800" b="1" spc="-285" dirty="0">
                <a:solidFill>
                  <a:srgbClr val="775F54"/>
                </a:solidFill>
                <a:latin typeface="Arial"/>
                <a:cs typeface="Arial"/>
              </a:rPr>
              <a:t>r</a:t>
            </a:r>
            <a:r>
              <a:rPr sz="2800" b="1" spc="-180" dirty="0">
                <a:solidFill>
                  <a:srgbClr val="775F54"/>
                </a:solidFill>
                <a:latin typeface="Arial"/>
                <a:cs typeface="Arial"/>
              </a:rPr>
              <a:t>a</a:t>
            </a:r>
            <a:r>
              <a:rPr sz="2800" b="1" spc="-150" dirty="0">
                <a:solidFill>
                  <a:srgbClr val="775F54"/>
                </a:solidFill>
                <a:latin typeface="Arial"/>
                <a:cs typeface="Arial"/>
              </a:rPr>
              <a:t>i</a:t>
            </a:r>
            <a:r>
              <a:rPr sz="2800" b="1" spc="-325" dirty="0">
                <a:solidFill>
                  <a:srgbClr val="775F54"/>
                </a:solidFill>
                <a:latin typeface="Arial"/>
                <a:cs typeface="Arial"/>
              </a:rPr>
              <a:t>ne</a:t>
            </a:r>
            <a:r>
              <a:rPr sz="2800" b="1" spc="-229" dirty="0">
                <a:solidFill>
                  <a:srgbClr val="775F54"/>
                </a:solidFill>
                <a:latin typeface="Arial"/>
                <a:cs typeface="Arial"/>
              </a:rPr>
              <a:t>d</a:t>
            </a:r>
            <a:r>
              <a:rPr sz="2800" b="1" spc="-260" dirty="0">
                <a:solidFill>
                  <a:srgbClr val="775F54"/>
                </a:solidFill>
                <a:latin typeface="Arial"/>
                <a:cs typeface="Arial"/>
              </a:rPr>
              <a:t> </a:t>
            </a:r>
            <a:r>
              <a:rPr sz="2800" b="1" spc="-204" dirty="0">
                <a:solidFill>
                  <a:srgbClr val="775F54"/>
                </a:solidFill>
                <a:latin typeface="Arial"/>
                <a:cs typeface="Arial"/>
              </a:rPr>
              <a:t>N</a:t>
            </a:r>
            <a:r>
              <a:rPr sz="2800" b="1" spc="-325" dirty="0">
                <a:solidFill>
                  <a:srgbClr val="775F54"/>
                </a:solidFill>
                <a:latin typeface="Arial"/>
                <a:cs typeface="Arial"/>
              </a:rPr>
              <a:t>od</a:t>
            </a:r>
            <a:r>
              <a:rPr sz="2800" b="1" spc="-315" dirty="0">
                <a:solidFill>
                  <a:srgbClr val="775F54"/>
                </a:solidFill>
                <a:latin typeface="Arial"/>
                <a:cs typeface="Arial"/>
              </a:rPr>
              <a:t>e</a:t>
            </a:r>
            <a:r>
              <a:rPr sz="2800" b="1" spc="-365" dirty="0">
                <a:solidFill>
                  <a:srgbClr val="775F54"/>
                </a:solidFill>
                <a:latin typeface="Arial"/>
                <a:cs typeface="Arial"/>
              </a:rPr>
              <a:t>s</a:t>
            </a:r>
            <a:endParaRPr sz="2800">
              <a:latin typeface="Arial"/>
              <a:cs typeface="Arial"/>
            </a:endParaRPr>
          </a:p>
          <a:p>
            <a:pPr marL="195580" indent="-182880">
              <a:lnSpc>
                <a:spcPct val="100000"/>
              </a:lnSpc>
              <a:spcBef>
                <a:spcPts val="1050"/>
              </a:spcBef>
              <a:buClr>
                <a:srgbClr val="93B6D2"/>
              </a:buClr>
              <a:buSzPct val="85416"/>
              <a:buFont typeface="Arial"/>
              <a:buChar char="•"/>
              <a:tabLst>
                <a:tab pos="195580" algn="l"/>
              </a:tabLst>
            </a:pPr>
            <a:r>
              <a:rPr sz="2400" b="1" spc="-245" dirty="0">
                <a:latin typeface="Arial"/>
                <a:cs typeface="Arial"/>
              </a:rPr>
              <a:t>DICE:</a:t>
            </a:r>
            <a:endParaRPr sz="2400">
              <a:latin typeface="Arial"/>
              <a:cs typeface="Arial"/>
            </a:endParaRPr>
          </a:p>
          <a:p>
            <a:pPr marL="469900" marR="5080" lvl="1" indent="-183515" algn="just">
              <a:lnSpc>
                <a:spcPct val="100000"/>
              </a:lnSpc>
              <a:spcBef>
                <a:spcPts val="500"/>
              </a:spcBef>
              <a:buClr>
                <a:srgbClr val="93B6D2"/>
              </a:buClr>
              <a:buSzPct val="85000"/>
              <a:buChar char="•"/>
              <a:tabLst>
                <a:tab pos="470534" algn="l"/>
              </a:tabLst>
            </a:pPr>
            <a:r>
              <a:rPr sz="2000" spc="-125" dirty="0">
                <a:latin typeface="Arial"/>
                <a:cs typeface="Arial"/>
              </a:rPr>
              <a:t>New</a:t>
            </a:r>
            <a:r>
              <a:rPr sz="2000" spc="-120" dirty="0">
                <a:latin typeface="Arial"/>
                <a:cs typeface="Arial"/>
              </a:rPr>
              <a:t> generations</a:t>
            </a:r>
            <a:r>
              <a:rPr sz="2000" spc="-114" dirty="0">
                <a:latin typeface="Arial"/>
                <a:cs typeface="Arial"/>
              </a:rPr>
              <a:t> </a:t>
            </a:r>
            <a:r>
              <a:rPr sz="2000" spc="-5" dirty="0">
                <a:latin typeface="Arial"/>
                <a:cs typeface="Arial"/>
              </a:rPr>
              <a:t>of</a:t>
            </a:r>
            <a:r>
              <a:rPr sz="2000" dirty="0">
                <a:latin typeface="Arial"/>
                <a:cs typeface="Arial"/>
              </a:rPr>
              <a:t> </a:t>
            </a:r>
            <a:r>
              <a:rPr sz="2000" spc="-125" dirty="0">
                <a:latin typeface="Arial"/>
                <a:cs typeface="Arial"/>
              </a:rPr>
              <a:t>constrained</a:t>
            </a:r>
            <a:r>
              <a:rPr sz="2000" spc="-120" dirty="0">
                <a:latin typeface="Arial"/>
                <a:cs typeface="Arial"/>
              </a:rPr>
              <a:t> </a:t>
            </a:r>
            <a:r>
              <a:rPr sz="2000" spc="-165" dirty="0">
                <a:latin typeface="Arial"/>
                <a:cs typeface="Arial"/>
              </a:rPr>
              <a:t>nodes</a:t>
            </a:r>
            <a:r>
              <a:rPr sz="2000" spc="-160" dirty="0">
                <a:latin typeface="Arial"/>
                <a:cs typeface="Arial"/>
              </a:rPr>
              <a:t> </a:t>
            </a:r>
            <a:r>
              <a:rPr sz="2000" spc="-125" dirty="0">
                <a:latin typeface="Arial"/>
                <a:cs typeface="Arial"/>
              </a:rPr>
              <a:t>implementing</a:t>
            </a:r>
            <a:r>
              <a:rPr sz="2000" spc="-120" dirty="0">
                <a:latin typeface="Arial"/>
                <a:cs typeface="Arial"/>
              </a:rPr>
              <a:t> </a:t>
            </a:r>
            <a:r>
              <a:rPr sz="2000" spc="-125" dirty="0">
                <a:latin typeface="Arial"/>
                <a:cs typeface="Arial"/>
              </a:rPr>
              <a:t>an</a:t>
            </a:r>
            <a:r>
              <a:rPr sz="2000" spc="-120" dirty="0">
                <a:latin typeface="Arial"/>
                <a:cs typeface="Arial"/>
              </a:rPr>
              <a:t> </a:t>
            </a:r>
            <a:r>
              <a:rPr sz="2000" spc="-225" dirty="0">
                <a:latin typeface="Arial"/>
                <a:cs typeface="Arial"/>
              </a:rPr>
              <a:t>IP</a:t>
            </a:r>
            <a:r>
              <a:rPr sz="2000" spc="-220" dirty="0">
                <a:latin typeface="Arial"/>
                <a:cs typeface="Arial"/>
              </a:rPr>
              <a:t> </a:t>
            </a:r>
            <a:r>
              <a:rPr sz="2000" spc="-140" dirty="0">
                <a:latin typeface="Arial"/>
                <a:cs typeface="Arial"/>
              </a:rPr>
              <a:t>stack</a:t>
            </a:r>
            <a:r>
              <a:rPr sz="2000" spc="-135" dirty="0">
                <a:latin typeface="Arial"/>
                <a:cs typeface="Arial"/>
              </a:rPr>
              <a:t> </a:t>
            </a:r>
            <a:r>
              <a:rPr sz="2000" spc="-100" dirty="0">
                <a:latin typeface="Arial"/>
                <a:cs typeface="Arial"/>
              </a:rPr>
              <a:t>over </a:t>
            </a:r>
            <a:r>
              <a:rPr sz="2000" spc="-95" dirty="0">
                <a:latin typeface="Arial"/>
                <a:cs typeface="Arial"/>
              </a:rPr>
              <a:t> </a:t>
            </a:r>
            <a:r>
              <a:rPr sz="2000" spc="-125" dirty="0">
                <a:latin typeface="Arial"/>
                <a:cs typeface="Arial"/>
              </a:rPr>
              <a:t>constrained </a:t>
            </a:r>
            <a:r>
              <a:rPr sz="2000" spc="-210" dirty="0">
                <a:latin typeface="Arial"/>
                <a:cs typeface="Arial"/>
              </a:rPr>
              <a:t>access</a:t>
            </a:r>
            <a:r>
              <a:rPr sz="2000" spc="-204" dirty="0">
                <a:latin typeface="Arial"/>
                <a:cs typeface="Arial"/>
              </a:rPr>
              <a:t> </a:t>
            </a:r>
            <a:r>
              <a:rPr sz="2000" spc="-135" dirty="0">
                <a:latin typeface="Arial"/>
                <a:cs typeface="Arial"/>
              </a:rPr>
              <a:t>networks </a:t>
            </a:r>
            <a:r>
              <a:rPr sz="2000" spc="-45" dirty="0">
                <a:latin typeface="Arial"/>
                <a:cs typeface="Arial"/>
              </a:rPr>
              <a:t>are </a:t>
            </a:r>
            <a:r>
              <a:rPr sz="2000" spc="-85" dirty="0">
                <a:latin typeface="Arial"/>
                <a:cs typeface="Arial"/>
              </a:rPr>
              <a:t>expected </a:t>
            </a:r>
            <a:r>
              <a:rPr sz="2000" spc="-75" dirty="0">
                <a:latin typeface="Arial"/>
                <a:cs typeface="Arial"/>
              </a:rPr>
              <a:t>to </a:t>
            </a:r>
            <a:r>
              <a:rPr sz="2000" spc="-145" dirty="0">
                <a:latin typeface="Arial"/>
                <a:cs typeface="Arial"/>
              </a:rPr>
              <a:t>run </a:t>
            </a:r>
            <a:r>
              <a:rPr sz="2000" spc="-125" dirty="0">
                <a:latin typeface="Arial"/>
                <a:cs typeface="Arial"/>
              </a:rPr>
              <a:t>an </a:t>
            </a:r>
            <a:r>
              <a:rPr sz="2000" spc="-85" dirty="0">
                <a:latin typeface="Arial"/>
                <a:cs typeface="Arial"/>
              </a:rPr>
              <a:t>optimized </a:t>
            </a:r>
            <a:r>
              <a:rPr sz="2000" spc="-225" dirty="0">
                <a:latin typeface="Arial"/>
                <a:cs typeface="Arial"/>
              </a:rPr>
              <a:t>IP</a:t>
            </a:r>
            <a:r>
              <a:rPr sz="2000" spc="-220" dirty="0">
                <a:latin typeface="Arial"/>
                <a:cs typeface="Arial"/>
              </a:rPr>
              <a:t> </a:t>
            </a:r>
            <a:r>
              <a:rPr sz="2000" spc="-85" dirty="0">
                <a:latin typeface="Arial"/>
                <a:cs typeface="Arial"/>
              </a:rPr>
              <a:t>protocol </a:t>
            </a:r>
            <a:r>
              <a:rPr sz="2000" spc="-80" dirty="0">
                <a:latin typeface="Arial"/>
                <a:cs typeface="Arial"/>
              </a:rPr>
              <a:t> </a:t>
            </a:r>
            <a:r>
              <a:rPr sz="2000" spc="-135" dirty="0">
                <a:latin typeface="Arial"/>
                <a:cs typeface="Arial"/>
              </a:rPr>
              <a:t>stack.</a:t>
            </a:r>
            <a:endParaRPr sz="2000">
              <a:latin typeface="Arial"/>
              <a:cs typeface="Arial"/>
            </a:endParaRPr>
          </a:p>
          <a:p>
            <a:pPr marL="469900" marR="5715" lvl="1" indent="-183515" algn="just">
              <a:lnSpc>
                <a:spcPct val="100000"/>
              </a:lnSpc>
              <a:spcBef>
                <a:spcPts val="480"/>
              </a:spcBef>
              <a:buClr>
                <a:srgbClr val="93B6D2"/>
              </a:buClr>
              <a:buSzPct val="85000"/>
              <a:buChar char="•"/>
              <a:tabLst>
                <a:tab pos="470534" algn="l"/>
              </a:tabLst>
            </a:pPr>
            <a:r>
              <a:rPr sz="2000" spc="-235" dirty="0">
                <a:latin typeface="Arial"/>
                <a:cs typeface="Arial"/>
              </a:rPr>
              <a:t>The</a:t>
            </a:r>
            <a:r>
              <a:rPr sz="2000" spc="-229" dirty="0">
                <a:latin typeface="Arial"/>
                <a:cs typeface="Arial"/>
              </a:rPr>
              <a:t> </a:t>
            </a:r>
            <a:r>
              <a:rPr sz="2000" b="1" spc="-305" dirty="0">
                <a:latin typeface="Arial"/>
                <a:cs typeface="Arial"/>
              </a:rPr>
              <a:t>DTLS</a:t>
            </a:r>
            <a:r>
              <a:rPr sz="2000" b="1" spc="-300" dirty="0">
                <a:latin typeface="Arial"/>
                <a:cs typeface="Arial"/>
              </a:rPr>
              <a:t> </a:t>
            </a:r>
            <a:r>
              <a:rPr sz="2000" b="1" spc="-100" dirty="0">
                <a:latin typeface="Arial"/>
                <a:cs typeface="Arial"/>
              </a:rPr>
              <a:t>in </a:t>
            </a:r>
            <a:r>
              <a:rPr sz="2000" b="1" spc="-155" dirty="0">
                <a:latin typeface="Arial"/>
                <a:cs typeface="Arial"/>
              </a:rPr>
              <a:t>Constrained </a:t>
            </a:r>
            <a:r>
              <a:rPr sz="2000" b="1" spc="-170" dirty="0">
                <a:latin typeface="Arial"/>
                <a:cs typeface="Arial"/>
              </a:rPr>
              <a:t>Environments </a:t>
            </a:r>
            <a:r>
              <a:rPr sz="2000" b="1" spc="-160" dirty="0">
                <a:latin typeface="Arial"/>
                <a:cs typeface="Arial"/>
              </a:rPr>
              <a:t>(DICE) </a:t>
            </a:r>
            <a:r>
              <a:rPr sz="2000" spc="-85" dirty="0">
                <a:latin typeface="Arial"/>
                <a:cs typeface="Arial"/>
              </a:rPr>
              <a:t>working group </a:t>
            </a:r>
            <a:r>
              <a:rPr sz="2000" spc="-185" dirty="0">
                <a:latin typeface="Arial"/>
                <a:cs typeface="Arial"/>
              </a:rPr>
              <a:t>focuses on </a:t>
            </a:r>
            <a:r>
              <a:rPr sz="2000" spc="-180" dirty="0">
                <a:latin typeface="Arial"/>
                <a:cs typeface="Arial"/>
              </a:rPr>
              <a:t> </a:t>
            </a:r>
            <a:r>
              <a:rPr sz="2000" spc="-120" dirty="0">
                <a:latin typeface="Arial"/>
                <a:cs typeface="Arial"/>
              </a:rPr>
              <a:t>implementing</a:t>
            </a:r>
            <a:r>
              <a:rPr sz="2000" spc="-114" dirty="0">
                <a:latin typeface="Arial"/>
                <a:cs typeface="Arial"/>
              </a:rPr>
              <a:t> </a:t>
            </a:r>
            <a:r>
              <a:rPr sz="2000" spc="-125" dirty="0">
                <a:latin typeface="Arial"/>
                <a:cs typeface="Arial"/>
              </a:rPr>
              <a:t>the</a:t>
            </a:r>
            <a:r>
              <a:rPr sz="2000" spc="-120" dirty="0">
                <a:latin typeface="Arial"/>
                <a:cs typeface="Arial"/>
              </a:rPr>
              <a:t> </a:t>
            </a:r>
            <a:r>
              <a:rPr sz="2000" spc="-315" dirty="0">
                <a:latin typeface="Arial"/>
                <a:cs typeface="Arial"/>
              </a:rPr>
              <a:t>DTLS</a:t>
            </a:r>
            <a:r>
              <a:rPr sz="2000" spc="-70" dirty="0">
                <a:latin typeface="Arial"/>
                <a:cs typeface="Arial"/>
              </a:rPr>
              <a:t> </a:t>
            </a:r>
            <a:r>
              <a:rPr sz="2000" spc="-85" dirty="0">
                <a:latin typeface="Arial"/>
                <a:cs typeface="Arial"/>
              </a:rPr>
              <a:t>transport</a:t>
            </a:r>
            <a:r>
              <a:rPr sz="2000" spc="-80" dirty="0">
                <a:latin typeface="Arial"/>
                <a:cs typeface="Arial"/>
              </a:rPr>
              <a:t> </a:t>
            </a:r>
            <a:r>
              <a:rPr sz="2000" spc="-45" dirty="0">
                <a:latin typeface="Arial"/>
                <a:cs typeface="Arial"/>
              </a:rPr>
              <a:t>layer</a:t>
            </a:r>
            <a:r>
              <a:rPr sz="2000" spc="-40" dirty="0">
                <a:latin typeface="Arial"/>
                <a:cs typeface="Arial"/>
              </a:rPr>
              <a:t> </a:t>
            </a:r>
            <a:r>
              <a:rPr sz="2000" spc="-120" dirty="0">
                <a:latin typeface="Arial"/>
                <a:cs typeface="Arial"/>
              </a:rPr>
              <a:t>security</a:t>
            </a:r>
            <a:r>
              <a:rPr sz="2000" spc="-114" dirty="0">
                <a:latin typeface="Arial"/>
                <a:cs typeface="Arial"/>
              </a:rPr>
              <a:t> </a:t>
            </a:r>
            <a:r>
              <a:rPr sz="2000" spc="-85" dirty="0">
                <a:latin typeface="Arial"/>
                <a:cs typeface="Arial"/>
              </a:rPr>
              <a:t>protocol</a:t>
            </a:r>
            <a:r>
              <a:rPr sz="2000" spc="-80" dirty="0">
                <a:latin typeface="Arial"/>
                <a:cs typeface="Arial"/>
              </a:rPr>
              <a:t> </a:t>
            </a:r>
            <a:r>
              <a:rPr sz="2000" spc="-120" dirty="0">
                <a:latin typeface="Arial"/>
                <a:cs typeface="Arial"/>
              </a:rPr>
              <a:t>in</a:t>
            </a:r>
            <a:r>
              <a:rPr sz="2000" spc="-114" dirty="0">
                <a:latin typeface="Arial"/>
                <a:cs typeface="Arial"/>
              </a:rPr>
              <a:t> </a:t>
            </a:r>
            <a:r>
              <a:rPr sz="2000" spc="-170" dirty="0">
                <a:latin typeface="Arial"/>
                <a:cs typeface="Arial"/>
              </a:rPr>
              <a:t>these </a:t>
            </a:r>
            <a:r>
              <a:rPr sz="2000" spc="-165" dirty="0">
                <a:latin typeface="Arial"/>
                <a:cs typeface="Arial"/>
              </a:rPr>
              <a:t> </a:t>
            </a:r>
            <a:r>
              <a:rPr sz="2000" spc="-160" dirty="0">
                <a:latin typeface="Arial"/>
                <a:cs typeface="Arial"/>
              </a:rPr>
              <a:t>environments.</a:t>
            </a:r>
            <a:endParaRPr sz="2000">
              <a:latin typeface="Arial"/>
              <a:cs typeface="Arial"/>
            </a:endParaRPr>
          </a:p>
          <a:p>
            <a:pPr marL="469900" marR="8255" lvl="1" indent="-183515" algn="just">
              <a:lnSpc>
                <a:spcPct val="100000"/>
              </a:lnSpc>
              <a:spcBef>
                <a:spcPts val="480"/>
              </a:spcBef>
              <a:buClr>
                <a:srgbClr val="93B6D2"/>
              </a:buClr>
              <a:buSzPct val="85000"/>
              <a:buChar char="•"/>
              <a:tabLst>
                <a:tab pos="470534" algn="l"/>
              </a:tabLst>
            </a:pPr>
            <a:r>
              <a:rPr sz="2000" spc="-235" dirty="0">
                <a:latin typeface="Arial"/>
                <a:cs typeface="Arial"/>
              </a:rPr>
              <a:t>The</a:t>
            </a:r>
            <a:r>
              <a:rPr sz="2000" spc="-229" dirty="0">
                <a:latin typeface="Arial"/>
                <a:cs typeface="Arial"/>
              </a:rPr>
              <a:t> </a:t>
            </a:r>
            <a:r>
              <a:rPr sz="2000" spc="-50" dirty="0">
                <a:latin typeface="Arial"/>
                <a:cs typeface="Arial"/>
              </a:rPr>
              <a:t>first </a:t>
            </a:r>
            <a:r>
              <a:rPr sz="2000" spc="-125" dirty="0">
                <a:latin typeface="Arial"/>
                <a:cs typeface="Arial"/>
              </a:rPr>
              <a:t>task </a:t>
            </a:r>
            <a:r>
              <a:rPr sz="2000" spc="-5" dirty="0">
                <a:latin typeface="Arial"/>
                <a:cs typeface="Arial"/>
              </a:rPr>
              <a:t>of </a:t>
            </a:r>
            <a:r>
              <a:rPr sz="2000" spc="-120" dirty="0">
                <a:latin typeface="Arial"/>
                <a:cs typeface="Arial"/>
              </a:rPr>
              <a:t>the </a:t>
            </a:r>
            <a:r>
              <a:rPr sz="2000" spc="-265" dirty="0">
                <a:latin typeface="Arial"/>
                <a:cs typeface="Arial"/>
              </a:rPr>
              <a:t>DICE</a:t>
            </a:r>
            <a:r>
              <a:rPr sz="2000" spc="-260" dirty="0">
                <a:latin typeface="Arial"/>
                <a:cs typeface="Arial"/>
              </a:rPr>
              <a:t> </a:t>
            </a:r>
            <a:r>
              <a:rPr sz="2000" spc="-90" dirty="0">
                <a:latin typeface="Arial"/>
                <a:cs typeface="Arial"/>
              </a:rPr>
              <a:t>working group </a:t>
            </a:r>
            <a:r>
              <a:rPr sz="2000" spc="-175" dirty="0">
                <a:latin typeface="Arial"/>
                <a:cs typeface="Arial"/>
              </a:rPr>
              <a:t>is</a:t>
            </a:r>
            <a:r>
              <a:rPr sz="2000" spc="-170" dirty="0">
                <a:latin typeface="Arial"/>
                <a:cs typeface="Arial"/>
              </a:rPr>
              <a:t> </a:t>
            </a:r>
            <a:r>
              <a:rPr sz="2000" spc="-75" dirty="0">
                <a:latin typeface="Arial"/>
                <a:cs typeface="Arial"/>
              </a:rPr>
              <a:t>to </a:t>
            </a:r>
            <a:r>
              <a:rPr sz="2000" spc="-65" dirty="0">
                <a:latin typeface="Arial"/>
                <a:cs typeface="Arial"/>
              </a:rPr>
              <a:t>define </a:t>
            </a:r>
            <a:r>
              <a:rPr sz="2000" spc="-125" dirty="0">
                <a:latin typeface="Arial"/>
                <a:cs typeface="Arial"/>
              </a:rPr>
              <a:t>an </a:t>
            </a:r>
            <a:r>
              <a:rPr sz="2000" spc="-85" dirty="0">
                <a:latin typeface="Arial"/>
                <a:cs typeface="Arial"/>
              </a:rPr>
              <a:t>optimized </a:t>
            </a:r>
            <a:r>
              <a:rPr sz="2000" spc="-320" dirty="0">
                <a:latin typeface="Arial"/>
                <a:cs typeface="Arial"/>
              </a:rPr>
              <a:t>DTLS </a:t>
            </a:r>
            <a:r>
              <a:rPr sz="2000" spc="-315" dirty="0">
                <a:latin typeface="Arial"/>
                <a:cs typeface="Arial"/>
              </a:rPr>
              <a:t> </a:t>
            </a:r>
            <a:r>
              <a:rPr sz="2000" spc="-5" dirty="0">
                <a:latin typeface="Arial"/>
                <a:cs typeface="Arial"/>
              </a:rPr>
              <a:t>p</a:t>
            </a:r>
            <a:r>
              <a:rPr sz="2000" spc="-40" dirty="0">
                <a:latin typeface="Arial"/>
                <a:cs typeface="Arial"/>
              </a:rPr>
              <a:t>r</a:t>
            </a:r>
            <a:r>
              <a:rPr sz="2000" dirty="0">
                <a:latin typeface="Arial"/>
                <a:cs typeface="Arial"/>
              </a:rPr>
              <a:t>o</a:t>
            </a:r>
            <a:r>
              <a:rPr sz="2000" spc="5" dirty="0">
                <a:latin typeface="Arial"/>
                <a:cs typeface="Arial"/>
              </a:rPr>
              <a:t>f</a:t>
            </a:r>
            <a:r>
              <a:rPr sz="2000" spc="-35" dirty="0">
                <a:latin typeface="Arial"/>
                <a:cs typeface="Arial"/>
              </a:rPr>
              <a:t>il</a:t>
            </a:r>
            <a:r>
              <a:rPr sz="2000" spc="-70" dirty="0">
                <a:latin typeface="Arial"/>
                <a:cs typeface="Arial"/>
              </a:rPr>
              <a:t>e</a:t>
            </a:r>
            <a:r>
              <a:rPr sz="2000" spc="-50" dirty="0">
                <a:latin typeface="Arial"/>
                <a:cs typeface="Arial"/>
              </a:rPr>
              <a:t> </a:t>
            </a:r>
            <a:r>
              <a:rPr sz="2000" spc="75" dirty="0">
                <a:latin typeface="Arial"/>
                <a:cs typeface="Arial"/>
              </a:rPr>
              <a:t>f</a:t>
            </a:r>
            <a:r>
              <a:rPr sz="2000" spc="-55" dirty="0">
                <a:latin typeface="Arial"/>
                <a:cs typeface="Arial"/>
              </a:rPr>
              <a:t>or</a:t>
            </a:r>
            <a:r>
              <a:rPr sz="2000" spc="-30" dirty="0">
                <a:latin typeface="Arial"/>
                <a:cs typeface="Arial"/>
              </a:rPr>
              <a:t> </a:t>
            </a:r>
            <a:r>
              <a:rPr sz="2000" spc="-165" dirty="0">
                <a:latin typeface="Arial"/>
                <a:cs typeface="Arial"/>
              </a:rPr>
              <a:t>const</a:t>
            </a:r>
            <a:r>
              <a:rPr sz="2000" spc="-135" dirty="0">
                <a:latin typeface="Arial"/>
                <a:cs typeface="Arial"/>
              </a:rPr>
              <a:t>r</a:t>
            </a:r>
            <a:r>
              <a:rPr sz="2000" spc="-85" dirty="0">
                <a:latin typeface="Arial"/>
                <a:cs typeface="Arial"/>
              </a:rPr>
              <a:t>ain</a:t>
            </a:r>
            <a:r>
              <a:rPr sz="2000" spc="-100" dirty="0">
                <a:latin typeface="Arial"/>
                <a:cs typeface="Arial"/>
              </a:rPr>
              <a:t>e</a:t>
            </a:r>
            <a:r>
              <a:rPr sz="2000" spc="-10" dirty="0">
                <a:latin typeface="Arial"/>
                <a:cs typeface="Arial"/>
              </a:rPr>
              <a:t>d</a:t>
            </a:r>
            <a:r>
              <a:rPr sz="2000" spc="-45" dirty="0">
                <a:latin typeface="Arial"/>
                <a:cs typeface="Arial"/>
              </a:rPr>
              <a:t> </a:t>
            </a:r>
            <a:r>
              <a:rPr sz="2000" spc="-120" dirty="0">
                <a:latin typeface="Arial"/>
                <a:cs typeface="Arial"/>
              </a:rPr>
              <a:t>nod</a:t>
            </a:r>
            <a:r>
              <a:rPr sz="2000" spc="-114" dirty="0">
                <a:latin typeface="Arial"/>
                <a:cs typeface="Arial"/>
              </a:rPr>
              <a:t>e</a:t>
            </a:r>
            <a:r>
              <a:rPr sz="2000" spc="-355" dirty="0">
                <a:latin typeface="Arial"/>
                <a:cs typeface="Arial"/>
              </a:rPr>
              <a:t>s</a:t>
            </a:r>
            <a:r>
              <a:rPr sz="2000" spc="-120" dirty="0">
                <a:latin typeface="Arial"/>
                <a:cs typeface="Arial"/>
              </a:rPr>
              <a:t>.</a:t>
            </a:r>
            <a:endParaRPr sz="2000">
              <a:latin typeface="Arial"/>
              <a:cs typeface="Arial"/>
            </a:endParaRPr>
          </a:p>
          <a:p>
            <a:pPr marL="469900" marR="5715" lvl="1" indent="-183515" algn="just">
              <a:lnSpc>
                <a:spcPct val="100000"/>
              </a:lnSpc>
              <a:spcBef>
                <a:spcPts val="480"/>
              </a:spcBef>
              <a:buClr>
                <a:srgbClr val="93B6D2"/>
              </a:buClr>
              <a:buSzPct val="85000"/>
              <a:buChar char="•"/>
              <a:tabLst>
                <a:tab pos="470534" algn="l"/>
              </a:tabLst>
            </a:pPr>
            <a:r>
              <a:rPr sz="2000" spc="-180" dirty="0">
                <a:latin typeface="Arial"/>
                <a:cs typeface="Arial"/>
              </a:rPr>
              <a:t>In </a:t>
            </a:r>
            <a:r>
              <a:rPr sz="2000" spc="-65" dirty="0">
                <a:latin typeface="Arial"/>
                <a:cs typeface="Arial"/>
              </a:rPr>
              <a:t>addition, </a:t>
            </a:r>
            <a:r>
              <a:rPr sz="2000" spc="-120" dirty="0">
                <a:latin typeface="Arial"/>
                <a:cs typeface="Arial"/>
              </a:rPr>
              <a:t>the </a:t>
            </a:r>
            <a:r>
              <a:rPr sz="2000" spc="-265" dirty="0">
                <a:latin typeface="Arial"/>
                <a:cs typeface="Arial"/>
              </a:rPr>
              <a:t>DICE</a:t>
            </a:r>
            <a:r>
              <a:rPr sz="2000" spc="-260" dirty="0">
                <a:latin typeface="Arial"/>
                <a:cs typeface="Arial"/>
              </a:rPr>
              <a:t> </a:t>
            </a:r>
            <a:r>
              <a:rPr sz="2000" spc="-90" dirty="0">
                <a:latin typeface="Arial"/>
                <a:cs typeface="Arial"/>
              </a:rPr>
              <a:t>working </a:t>
            </a:r>
            <a:r>
              <a:rPr sz="2000" spc="-85" dirty="0">
                <a:latin typeface="Arial"/>
                <a:cs typeface="Arial"/>
              </a:rPr>
              <a:t>group </a:t>
            </a:r>
            <a:r>
              <a:rPr sz="2000" spc="-175" dirty="0">
                <a:latin typeface="Arial"/>
                <a:cs typeface="Arial"/>
              </a:rPr>
              <a:t>is </a:t>
            </a:r>
            <a:r>
              <a:rPr sz="2000" spc="-120" dirty="0">
                <a:latin typeface="Arial"/>
                <a:cs typeface="Arial"/>
              </a:rPr>
              <a:t>considering </a:t>
            </a:r>
            <a:r>
              <a:rPr sz="2000" spc="-130" dirty="0">
                <a:latin typeface="Arial"/>
                <a:cs typeface="Arial"/>
              </a:rPr>
              <a:t>the </a:t>
            </a:r>
            <a:r>
              <a:rPr sz="2000" spc="-30" dirty="0">
                <a:latin typeface="Arial"/>
                <a:cs typeface="Arial"/>
              </a:rPr>
              <a:t>applicability </a:t>
            </a:r>
            <a:r>
              <a:rPr sz="2000" spc="-5" dirty="0">
                <a:latin typeface="Arial"/>
                <a:cs typeface="Arial"/>
              </a:rPr>
              <a:t>of </a:t>
            </a:r>
            <a:r>
              <a:rPr sz="2000" spc="-130" dirty="0">
                <a:latin typeface="Arial"/>
                <a:cs typeface="Arial"/>
              </a:rPr>
              <a:t>the </a:t>
            </a:r>
            <a:r>
              <a:rPr sz="2000" spc="-125" dirty="0">
                <a:latin typeface="Arial"/>
                <a:cs typeface="Arial"/>
              </a:rPr>
              <a:t> </a:t>
            </a:r>
            <a:r>
              <a:rPr sz="2000" spc="-315" dirty="0">
                <a:latin typeface="Arial"/>
                <a:cs typeface="Arial"/>
              </a:rPr>
              <a:t>DTLS</a:t>
            </a:r>
            <a:r>
              <a:rPr sz="2000" spc="-310" dirty="0">
                <a:latin typeface="Arial"/>
                <a:cs typeface="Arial"/>
              </a:rPr>
              <a:t> </a:t>
            </a:r>
            <a:r>
              <a:rPr sz="2000" spc="-80" dirty="0">
                <a:latin typeface="Arial"/>
                <a:cs typeface="Arial"/>
              </a:rPr>
              <a:t>record </a:t>
            </a:r>
            <a:r>
              <a:rPr sz="2000" spc="-45" dirty="0">
                <a:latin typeface="Arial"/>
                <a:cs typeface="Arial"/>
              </a:rPr>
              <a:t>layer </a:t>
            </a:r>
            <a:r>
              <a:rPr sz="2000" spc="-70" dirty="0">
                <a:latin typeface="Arial"/>
                <a:cs typeface="Arial"/>
              </a:rPr>
              <a:t>to </a:t>
            </a:r>
            <a:r>
              <a:rPr sz="2000" spc="-175" dirty="0">
                <a:latin typeface="Arial"/>
                <a:cs typeface="Arial"/>
              </a:rPr>
              <a:t>secure</a:t>
            </a:r>
            <a:r>
              <a:rPr sz="2000" spc="-170" dirty="0">
                <a:latin typeface="Arial"/>
                <a:cs typeface="Arial"/>
              </a:rPr>
              <a:t> </a:t>
            </a:r>
            <a:r>
              <a:rPr sz="2000" spc="-130" dirty="0">
                <a:latin typeface="Arial"/>
                <a:cs typeface="Arial"/>
              </a:rPr>
              <a:t>multicast </a:t>
            </a:r>
            <a:r>
              <a:rPr sz="2000" spc="-210" dirty="0">
                <a:latin typeface="Arial"/>
                <a:cs typeface="Arial"/>
              </a:rPr>
              <a:t>messages</a:t>
            </a:r>
            <a:r>
              <a:rPr sz="2000" spc="-204" dirty="0">
                <a:latin typeface="Arial"/>
                <a:cs typeface="Arial"/>
              </a:rPr>
              <a:t> </a:t>
            </a:r>
            <a:r>
              <a:rPr sz="2000" spc="-85" dirty="0">
                <a:latin typeface="Arial"/>
                <a:cs typeface="Arial"/>
              </a:rPr>
              <a:t>and </a:t>
            </a:r>
            <a:r>
              <a:rPr sz="2000" spc="-100" dirty="0">
                <a:latin typeface="Arial"/>
                <a:cs typeface="Arial"/>
              </a:rPr>
              <a:t>investigating </a:t>
            </a:r>
            <a:r>
              <a:rPr sz="2000" spc="-175" dirty="0">
                <a:latin typeface="Arial"/>
                <a:cs typeface="Arial"/>
              </a:rPr>
              <a:t>how </a:t>
            </a:r>
            <a:r>
              <a:rPr sz="2000" spc="-125" dirty="0">
                <a:latin typeface="Arial"/>
                <a:cs typeface="Arial"/>
              </a:rPr>
              <a:t>the </a:t>
            </a:r>
            <a:r>
              <a:rPr sz="2000" spc="-120" dirty="0">
                <a:latin typeface="Arial"/>
                <a:cs typeface="Arial"/>
              </a:rPr>
              <a:t> </a:t>
            </a:r>
            <a:r>
              <a:rPr sz="2000" spc="-315" dirty="0">
                <a:latin typeface="Arial"/>
                <a:cs typeface="Arial"/>
              </a:rPr>
              <a:t>DTLS</a:t>
            </a:r>
            <a:r>
              <a:rPr sz="2000" spc="-240" dirty="0">
                <a:latin typeface="Arial"/>
                <a:cs typeface="Arial"/>
              </a:rPr>
              <a:t> </a:t>
            </a:r>
            <a:r>
              <a:rPr sz="2000" spc="-150" dirty="0">
                <a:latin typeface="Arial"/>
                <a:cs typeface="Arial"/>
              </a:rPr>
              <a:t>handshake</a:t>
            </a:r>
            <a:r>
              <a:rPr sz="2000" spc="-45" dirty="0">
                <a:latin typeface="Arial"/>
                <a:cs typeface="Arial"/>
              </a:rPr>
              <a:t> </a:t>
            </a:r>
            <a:r>
              <a:rPr sz="2000" spc="-120" dirty="0">
                <a:latin typeface="Arial"/>
                <a:cs typeface="Arial"/>
              </a:rPr>
              <a:t>in</a:t>
            </a:r>
            <a:r>
              <a:rPr sz="2000" spc="-10" dirty="0">
                <a:latin typeface="Arial"/>
                <a:cs typeface="Arial"/>
              </a:rPr>
              <a:t> </a:t>
            </a:r>
            <a:r>
              <a:rPr sz="2000" spc="-120" dirty="0">
                <a:latin typeface="Arial"/>
                <a:cs typeface="Arial"/>
              </a:rPr>
              <a:t>constrained</a:t>
            </a:r>
            <a:r>
              <a:rPr sz="2000" spc="-55" dirty="0">
                <a:latin typeface="Arial"/>
                <a:cs typeface="Arial"/>
              </a:rPr>
              <a:t> </a:t>
            </a:r>
            <a:r>
              <a:rPr sz="2000" spc="-160" dirty="0">
                <a:latin typeface="Arial"/>
                <a:cs typeface="Arial"/>
              </a:rPr>
              <a:t>environments</a:t>
            </a:r>
            <a:r>
              <a:rPr sz="2000" spc="-50" dirty="0">
                <a:latin typeface="Arial"/>
                <a:cs typeface="Arial"/>
              </a:rPr>
              <a:t> </a:t>
            </a:r>
            <a:r>
              <a:rPr sz="2000" spc="-160" dirty="0">
                <a:latin typeface="Arial"/>
                <a:cs typeface="Arial"/>
              </a:rPr>
              <a:t>can</a:t>
            </a:r>
            <a:r>
              <a:rPr sz="2000" spc="-15" dirty="0">
                <a:latin typeface="Arial"/>
                <a:cs typeface="Arial"/>
              </a:rPr>
              <a:t> </a:t>
            </a:r>
            <a:r>
              <a:rPr sz="2000" spc="-60" dirty="0">
                <a:latin typeface="Arial"/>
                <a:cs typeface="Arial"/>
              </a:rPr>
              <a:t>get</a:t>
            </a:r>
            <a:r>
              <a:rPr sz="2000" spc="-10" dirty="0">
                <a:latin typeface="Arial"/>
                <a:cs typeface="Arial"/>
              </a:rPr>
              <a:t> </a:t>
            </a:r>
            <a:r>
              <a:rPr sz="2000" spc="-85" dirty="0">
                <a:latin typeface="Arial"/>
                <a:cs typeface="Arial"/>
              </a:rPr>
              <a:t>optimized.</a:t>
            </a:r>
            <a:endParaRPr sz="20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74</a:t>
            </a:r>
            <a:endParaRPr sz="14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5102225" cy="635000"/>
          </a:xfrm>
          <a:prstGeom prst="rect">
            <a:avLst/>
          </a:prstGeom>
        </p:spPr>
        <p:txBody>
          <a:bodyPr vert="horz" wrap="square" lIns="0" tIns="12065" rIns="0" bIns="0" rtlCol="0">
            <a:spAutoFit/>
          </a:bodyPr>
          <a:lstStyle/>
          <a:p>
            <a:pPr marL="12700">
              <a:lnSpc>
                <a:spcPct val="100000"/>
              </a:lnSpc>
              <a:spcBef>
                <a:spcPts val="95"/>
              </a:spcBef>
            </a:pPr>
            <a:r>
              <a:rPr sz="4000" spc="-645" dirty="0"/>
              <a:t>P</a:t>
            </a:r>
            <a:r>
              <a:rPr sz="4000" spc="-409" dirty="0"/>
              <a:t>r</a:t>
            </a:r>
            <a:r>
              <a:rPr sz="4000" spc="-420" dirty="0"/>
              <a:t>o</a:t>
            </a:r>
            <a:r>
              <a:rPr sz="4000" spc="-185" dirty="0"/>
              <a:t>f</a:t>
            </a:r>
            <a:r>
              <a:rPr sz="4000" spc="-170" dirty="0"/>
              <a:t>il</a:t>
            </a:r>
            <a:r>
              <a:rPr sz="4000" spc="-420" dirty="0"/>
              <a:t>e</a:t>
            </a:r>
            <a:r>
              <a:rPr sz="4000" spc="-520" dirty="0"/>
              <a:t>s</a:t>
            </a:r>
            <a:r>
              <a:rPr sz="4000" spc="-280" dirty="0"/>
              <a:t> </a:t>
            </a:r>
            <a:r>
              <a:rPr sz="4000" spc="-215" dirty="0"/>
              <a:t>a</a:t>
            </a:r>
            <a:r>
              <a:rPr sz="4000" spc="-420" dirty="0"/>
              <a:t>n</a:t>
            </a:r>
            <a:r>
              <a:rPr sz="4000" spc="-325" dirty="0"/>
              <a:t>d</a:t>
            </a:r>
            <a:r>
              <a:rPr sz="4000" spc="-254" dirty="0"/>
              <a:t> </a:t>
            </a:r>
            <a:r>
              <a:rPr sz="4000" spc="-660" dirty="0"/>
              <a:t>C</a:t>
            </a:r>
            <a:r>
              <a:rPr sz="4000" spc="-420" dirty="0"/>
              <a:t>o</a:t>
            </a:r>
            <a:r>
              <a:rPr sz="4000" spc="-490" dirty="0"/>
              <a:t>m</a:t>
            </a:r>
            <a:r>
              <a:rPr sz="4000" spc="-420" dirty="0"/>
              <a:t>p</a:t>
            </a:r>
            <a:r>
              <a:rPr sz="4000" spc="-170" dirty="0"/>
              <a:t>li</a:t>
            </a:r>
            <a:r>
              <a:rPr sz="4000" spc="-215" dirty="0"/>
              <a:t>a</a:t>
            </a:r>
            <a:r>
              <a:rPr sz="4000" spc="-420" dirty="0"/>
              <a:t>n</a:t>
            </a:r>
            <a:r>
              <a:rPr sz="4000" spc="-720" dirty="0"/>
              <a:t>c</a:t>
            </a:r>
            <a:r>
              <a:rPr sz="4000" spc="-420" dirty="0"/>
              <a:t>e</a:t>
            </a:r>
            <a:r>
              <a:rPr sz="4000" spc="-520" dirty="0"/>
              <a:t>s</a:t>
            </a:r>
            <a:endParaRPr sz="4000"/>
          </a:p>
        </p:txBody>
      </p:sp>
      <p:sp>
        <p:nvSpPr>
          <p:cNvPr id="3" name="object 3"/>
          <p:cNvSpPr txBox="1">
            <a:spLocks noGrp="1"/>
          </p:cNvSpPr>
          <p:nvPr>
            <p:ph type="body" idx="1"/>
          </p:nvPr>
        </p:nvSpPr>
        <p:spPr>
          <a:prstGeom prst="rect">
            <a:avLst/>
          </a:prstGeom>
        </p:spPr>
        <p:txBody>
          <a:bodyPr vert="horz" wrap="square" lIns="0" tIns="86232" rIns="0" bIns="0" rtlCol="0">
            <a:spAutoFit/>
          </a:bodyPr>
          <a:lstStyle/>
          <a:p>
            <a:pPr marL="194945" marR="5080" indent="-182880" algn="just">
              <a:lnSpc>
                <a:spcPct val="100000"/>
              </a:lnSpc>
              <a:spcBef>
                <a:spcPts val="100"/>
              </a:spcBef>
              <a:buClr>
                <a:srgbClr val="93B6D2"/>
              </a:buClr>
              <a:buSzPct val="85416"/>
              <a:buChar char="•"/>
              <a:tabLst>
                <a:tab pos="195580" algn="l"/>
              </a:tabLst>
            </a:pPr>
            <a:r>
              <a:rPr spc="-90" dirty="0"/>
              <a:t>Profile </a:t>
            </a:r>
            <a:r>
              <a:rPr spc="-114" dirty="0"/>
              <a:t>definitions, </a:t>
            </a:r>
            <a:r>
              <a:rPr spc="-110" dirty="0"/>
              <a:t>certifications, </a:t>
            </a:r>
            <a:r>
              <a:rPr spc="-105" dirty="0"/>
              <a:t>and </a:t>
            </a:r>
            <a:r>
              <a:rPr spc="-135" dirty="0"/>
              <a:t>promotion </a:t>
            </a:r>
            <a:r>
              <a:rPr spc="-70" dirty="0"/>
              <a:t>by </a:t>
            </a:r>
            <a:r>
              <a:rPr spc="-130" dirty="0"/>
              <a:t>alliances </a:t>
            </a:r>
            <a:r>
              <a:rPr spc="-195" dirty="0"/>
              <a:t>can </a:t>
            </a:r>
            <a:r>
              <a:rPr spc="-190" dirty="0"/>
              <a:t> </a:t>
            </a:r>
            <a:r>
              <a:rPr spc="-110" dirty="0"/>
              <a:t>help</a:t>
            </a:r>
            <a:r>
              <a:rPr spc="-105" dirty="0"/>
              <a:t> </a:t>
            </a:r>
            <a:r>
              <a:rPr spc="-165" dirty="0"/>
              <a:t>implementers</a:t>
            </a:r>
            <a:r>
              <a:rPr spc="-160" dirty="0"/>
              <a:t> </a:t>
            </a:r>
            <a:r>
              <a:rPr spc="-95" dirty="0"/>
              <a:t>develop</a:t>
            </a:r>
            <a:r>
              <a:rPr spc="-90" dirty="0"/>
              <a:t> </a:t>
            </a:r>
            <a:r>
              <a:rPr spc="-185" dirty="0"/>
              <a:t>solutions</a:t>
            </a:r>
            <a:r>
              <a:rPr spc="-180" dirty="0"/>
              <a:t> </a:t>
            </a:r>
            <a:r>
              <a:rPr spc="-85" dirty="0"/>
              <a:t>that</a:t>
            </a:r>
            <a:r>
              <a:rPr spc="-80" dirty="0"/>
              <a:t> </a:t>
            </a:r>
            <a:r>
              <a:rPr spc="-105" dirty="0"/>
              <a:t>guarantee </a:t>
            </a:r>
            <a:r>
              <a:rPr spc="-100" dirty="0"/>
              <a:t> </a:t>
            </a:r>
            <a:r>
              <a:rPr spc="-60" dirty="0"/>
              <a:t>interoperability</a:t>
            </a:r>
            <a:r>
              <a:rPr dirty="0"/>
              <a:t> </a:t>
            </a:r>
            <a:r>
              <a:rPr spc="15" dirty="0"/>
              <a:t>and/or</a:t>
            </a:r>
            <a:r>
              <a:rPr spc="-10" dirty="0"/>
              <a:t> </a:t>
            </a:r>
            <a:r>
              <a:rPr spc="-85" dirty="0"/>
              <a:t>interchangeability</a:t>
            </a:r>
            <a:r>
              <a:rPr spc="-5" dirty="0"/>
              <a:t> of</a:t>
            </a:r>
            <a:r>
              <a:rPr spc="70" dirty="0"/>
              <a:t> </a:t>
            </a:r>
            <a:r>
              <a:rPr spc="-160" dirty="0"/>
              <a:t>devices.</a:t>
            </a:r>
          </a:p>
          <a:p>
            <a:pPr marL="195580" indent="-182880" algn="just">
              <a:lnSpc>
                <a:spcPct val="100000"/>
              </a:lnSpc>
              <a:spcBef>
                <a:spcPts val="580"/>
              </a:spcBef>
              <a:buClr>
                <a:srgbClr val="93B6D2"/>
              </a:buClr>
              <a:buSzPct val="85416"/>
              <a:buChar char="•"/>
              <a:tabLst>
                <a:tab pos="195580" algn="l"/>
              </a:tabLst>
            </a:pPr>
            <a:r>
              <a:rPr spc="-270" dirty="0"/>
              <a:t>Some</a:t>
            </a:r>
            <a:r>
              <a:rPr spc="695" dirty="0"/>
              <a:t> </a:t>
            </a:r>
            <a:r>
              <a:rPr spc="-5" dirty="0"/>
              <a:t>of</a:t>
            </a:r>
            <a:r>
              <a:rPr spc="780" dirty="0"/>
              <a:t> </a:t>
            </a:r>
            <a:r>
              <a:rPr spc="-150" dirty="0"/>
              <a:t>the</a:t>
            </a:r>
            <a:r>
              <a:rPr spc="695" dirty="0"/>
              <a:t> </a:t>
            </a:r>
            <a:r>
              <a:rPr spc="-180" dirty="0"/>
              <a:t>main</a:t>
            </a:r>
            <a:r>
              <a:rPr spc="715" dirty="0"/>
              <a:t> </a:t>
            </a:r>
            <a:r>
              <a:rPr spc="-130" dirty="0"/>
              <a:t>industry</a:t>
            </a:r>
            <a:r>
              <a:rPr spc="710" dirty="0"/>
              <a:t> </a:t>
            </a:r>
            <a:r>
              <a:rPr spc="-120" dirty="0"/>
              <a:t>organizations</a:t>
            </a:r>
            <a:r>
              <a:rPr spc="705" dirty="0"/>
              <a:t> </a:t>
            </a:r>
            <a:r>
              <a:rPr spc="-105" dirty="0"/>
              <a:t>working</a:t>
            </a:r>
            <a:r>
              <a:rPr spc="705" dirty="0"/>
              <a:t> </a:t>
            </a:r>
            <a:r>
              <a:rPr spc="-210" dirty="0"/>
              <a:t>on</a:t>
            </a:r>
            <a:r>
              <a:rPr spc="695" dirty="0"/>
              <a:t> </a:t>
            </a:r>
            <a:r>
              <a:rPr spc="-35" dirty="0"/>
              <a:t>profile</a:t>
            </a:r>
          </a:p>
        </p:txBody>
      </p:sp>
      <p:sp>
        <p:nvSpPr>
          <p:cNvPr id="4" name="object 4"/>
          <p:cNvSpPr txBox="1"/>
          <p:nvPr/>
        </p:nvSpPr>
        <p:spPr>
          <a:xfrm>
            <a:off x="7204709" y="3153283"/>
            <a:ext cx="1402715" cy="391160"/>
          </a:xfrm>
          <a:prstGeom prst="rect">
            <a:avLst/>
          </a:prstGeom>
        </p:spPr>
        <p:txBody>
          <a:bodyPr vert="horz" wrap="square" lIns="0" tIns="12700" rIns="0" bIns="0" rtlCol="0">
            <a:spAutoFit/>
          </a:bodyPr>
          <a:lstStyle/>
          <a:p>
            <a:pPr marL="12700">
              <a:lnSpc>
                <a:spcPct val="100000"/>
              </a:lnSpc>
              <a:spcBef>
                <a:spcPts val="100"/>
              </a:spcBef>
              <a:tabLst>
                <a:tab pos="918844" algn="l"/>
              </a:tabLst>
            </a:pPr>
            <a:r>
              <a:rPr sz="2400" spc="-195" dirty="0">
                <a:latin typeface="Arial"/>
                <a:cs typeface="Arial"/>
              </a:rPr>
              <a:t>nodes	</a:t>
            </a:r>
            <a:r>
              <a:rPr sz="2400" spc="-105" dirty="0">
                <a:latin typeface="Arial"/>
                <a:cs typeface="Arial"/>
              </a:rPr>
              <a:t>and</a:t>
            </a:r>
            <a:endParaRPr sz="2400">
              <a:latin typeface="Arial"/>
              <a:cs typeface="Arial"/>
            </a:endParaRPr>
          </a:p>
        </p:txBody>
      </p:sp>
      <p:sp>
        <p:nvSpPr>
          <p:cNvPr id="5" name="object 5"/>
          <p:cNvSpPr txBox="1"/>
          <p:nvPr/>
        </p:nvSpPr>
        <p:spPr>
          <a:xfrm>
            <a:off x="718819" y="3153283"/>
            <a:ext cx="6312535" cy="2222500"/>
          </a:xfrm>
          <a:prstGeom prst="rect">
            <a:avLst/>
          </a:prstGeom>
        </p:spPr>
        <p:txBody>
          <a:bodyPr vert="horz" wrap="square" lIns="0" tIns="12700" rIns="0" bIns="0" rtlCol="0">
            <a:spAutoFit/>
          </a:bodyPr>
          <a:lstStyle/>
          <a:p>
            <a:pPr marL="12700" marR="5080">
              <a:lnSpc>
                <a:spcPct val="100000"/>
              </a:lnSpc>
              <a:spcBef>
                <a:spcPts val="100"/>
              </a:spcBef>
              <a:tabLst>
                <a:tab pos="1437640" algn="l"/>
                <a:tab pos="2106295" algn="l"/>
                <a:tab pos="3824604" algn="l"/>
                <a:tab pos="4373245" algn="l"/>
                <a:tab pos="4925060" algn="l"/>
              </a:tabLst>
            </a:pPr>
            <a:r>
              <a:rPr sz="2400" spc="-60" dirty="0">
                <a:latin typeface="Arial"/>
                <a:cs typeface="Arial"/>
              </a:rPr>
              <a:t>defi</a:t>
            </a:r>
            <a:r>
              <a:rPr sz="2400" spc="-75" dirty="0">
                <a:latin typeface="Arial"/>
                <a:cs typeface="Arial"/>
              </a:rPr>
              <a:t>n</a:t>
            </a:r>
            <a:r>
              <a:rPr sz="2400" spc="-40" dirty="0">
                <a:latin typeface="Arial"/>
                <a:cs typeface="Arial"/>
              </a:rPr>
              <a:t>iti</a:t>
            </a:r>
            <a:r>
              <a:rPr sz="2400" spc="-90" dirty="0">
                <a:latin typeface="Arial"/>
                <a:cs typeface="Arial"/>
              </a:rPr>
              <a:t>o</a:t>
            </a:r>
            <a:r>
              <a:rPr sz="2400" spc="-345" dirty="0">
                <a:latin typeface="Arial"/>
                <a:cs typeface="Arial"/>
              </a:rPr>
              <a:t>ns</a:t>
            </a:r>
            <a:r>
              <a:rPr sz="2400" dirty="0">
                <a:latin typeface="Arial"/>
                <a:cs typeface="Arial"/>
              </a:rPr>
              <a:t>	</a:t>
            </a:r>
            <a:r>
              <a:rPr sz="2400" spc="-105" dirty="0">
                <a:latin typeface="Arial"/>
                <a:cs typeface="Arial"/>
              </a:rPr>
              <a:t>and</a:t>
            </a:r>
            <a:r>
              <a:rPr sz="2400" dirty="0">
                <a:latin typeface="Arial"/>
                <a:cs typeface="Arial"/>
              </a:rPr>
              <a:t>	</a:t>
            </a:r>
            <a:r>
              <a:rPr sz="2400" spc="-160" dirty="0">
                <a:latin typeface="Arial"/>
                <a:cs typeface="Arial"/>
              </a:rPr>
              <a:t>ce</a:t>
            </a:r>
            <a:r>
              <a:rPr sz="2400" spc="-50" dirty="0">
                <a:latin typeface="Arial"/>
                <a:cs typeface="Arial"/>
              </a:rPr>
              <a:t>r</a:t>
            </a:r>
            <a:r>
              <a:rPr sz="2400" spc="25" dirty="0">
                <a:latin typeface="Arial"/>
                <a:cs typeface="Arial"/>
              </a:rPr>
              <a:t>tifi</a:t>
            </a:r>
            <a:r>
              <a:rPr sz="2400" spc="-295" dirty="0">
                <a:latin typeface="Arial"/>
                <a:cs typeface="Arial"/>
              </a:rPr>
              <a:t>c</a:t>
            </a:r>
            <a:r>
              <a:rPr sz="2400" spc="-145" dirty="0">
                <a:latin typeface="Arial"/>
                <a:cs typeface="Arial"/>
              </a:rPr>
              <a:t>ations</a:t>
            </a:r>
            <a:r>
              <a:rPr sz="2400" dirty="0">
                <a:latin typeface="Arial"/>
                <a:cs typeface="Arial"/>
              </a:rPr>
              <a:t>	</a:t>
            </a:r>
            <a:r>
              <a:rPr sz="2400" spc="85" dirty="0">
                <a:latin typeface="Arial"/>
                <a:cs typeface="Arial"/>
              </a:rPr>
              <a:t>f</a:t>
            </a:r>
            <a:r>
              <a:rPr sz="2400" spc="-70" dirty="0">
                <a:latin typeface="Arial"/>
                <a:cs typeface="Arial"/>
              </a:rPr>
              <a:t>or</a:t>
            </a:r>
            <a:r>
              <a:rPr sz="2400" dirty="0">
                <a:latin typeface="Arial"/>
                <a:cs typeface="Arial"/>
              </a:rPr>
              <a:t>	</a:t>
            </a:r>
            <a:r>
              <a:rPr sz="2400" spc="-160" dirty="0">
                <a:latin typeface="Arial"/>
                <a:cs typeface="Arial"/>
              </a:rPr>
              <a:t>I</a:t>
            </a:r>
            <a:r>
              <a:rPr sz="2400" spc="-275" dirty="0">
                <a:latin typeface="Arial"/>
                <a:cs typeface="Arial"/>
              </a:rPr>
              <a:t>oT</a:t>
            </a:r>
            <a:r>
              <a:rPr sz="2400" dirty="0">
                <a:latin typeface="Arial"/>
                <a:cs typeface="Arial"/>
              </a:rPr>
              <a:t>	</a:t>
            </a:r>
            <a:r>
              <a:rPr sz="2400" spc="-229" dirty="0">
                <a:latin typeface="Arial"/>
                <a:cs typeface="Arial"/>
              </a:rPr>
              <a:t>co</a:t>
            </a:r>
            <a:r>
              <a:rPr sz="2400" spc="-250" dirty="0">
                <a:latin typeface="Arial"/>
                <a:cs typeface="Arial"/>
              </a:rPr>
              <a:t>n</a:t>
            </a:r>
            <a:r>
              <a:rPr sz="2400" spc="-150" dirty="0">
                <a:latin typeface="Arial"/>
                <a:cs typeface="Arial"/>
              </a:rPr>
              <a:t>str</a:t>
            </a:r>
            <a:r>
              <a:rPr sz="2400" spc="-90" dirty="0">
                <a:latin typeface="Arial"/>
                <a:cs typeface="Arial"/>
              </a:rPr>
              <a:t>ai</a:t>
            </a:r>
            <a:r>
              <a:rPr sz="2400" spc="-140" dirty="0">
                <a:latin typeface="Arial"/>
                <a:cs typeface="Arial"/>
              </a:rPr>
              <a:t>n</a:t>
            </a:r>
            <a:r>
              <a:rPr sz="2400" spc="-55" dirty="0">
                <a:latin typeface="Arial"/>
                <a:cs typeface="Arial"/>
              </a:rPr>
              <a:t>ed  </a:t>
            </a:r>
            <a:r>
              <a:rPr sz="2400" spc="-160" dirty="0">
                <a:latin typeface="Arial"/>
                <a:cs typeface="Arial"/>
              </a:rPr>
              <a:t>networks.</a:t>
            </a:r>
            <a:endParaRPr sz="2400">
              <a:latin typeface="Arial"/>
              <a:cs typeface="Arial"/>
            </a:endParaRPr>
          </a:p>
          <a:p>
            <a:pPr marL="287020" indent="-184150">
              <a:lnSpc>
                <a:spcPct val="100000"/>
              </a:lnSpc>
              <a:spcBef>
                <a:spcPts val="495"/>
              </a:spcBef>
              <a:buClr>
                <a:srgbClr val="93B6D2"/>
              </a:buClr>
              <a:buSzPct val="85000"/>
              <a:buChar char="•"/>
              <a:tabLst>
                <a:tab pos="287655" algn="l"/>
              </a:tabLst>
            </a:pPr>
            <a:r>
              <a:rPr sz="2000" spc="-105" dirty="0">
                <a:latin typeface="Arial"/>
                <a:cs typeface="Arial"/>
              </a:rPr>
              <a:t>Internet</a:t>
            </a:r>
            <a:r>
              <a:rPr sz="2000" spc="-30" dirty="0">
                <a:latin typeface="Arial"/>
                <a:cs typeface="Arial"/>
              </a:rPr>
              <a:t> </a:t>
            </a:r>
            <a:r>
              <a:rPr sz="2000" spc="-120" dirty="0">
                <a:latin typeface="Arial"/>
                <a:cs typeface="Arial"/>
              </a:rPr>
              <a:t>Protocol</a:t>
            </a:r>
            <a:r>
              <a:rPr sz="2000" spc="-35" dirty="0">
                <a:latin typeface="Arial"/>
                <a:cs typeface="Arial"/>
              </a:rPr>
              <a:t> </a:t>
            </a:r>
            <a:r>
              <a:rPr sz="2000" spc="-15" dirty="0">
                <a:latin typeface="Arial"/>
                <a:cs typeface="Arial"/>
              </a:rPr>
              <a:t>for</a:t>
            </a:r>
            <a:r>
              <a:rPr sz="2000" spc="-25" dirty="0">
                <a:latin typeface="Arial"/>
                <a:cs typeface="Arial"/>
              </a:rPr>
              <a:t> </a:t>
            </a:r>
            <a:r>
              <a:rPr sz="2000" spc="-130" dirty="0">
                <a:latin typeface="Arial"/>
                <a:cs typeface="Arial"/>
              </a:rPr>
              <a:t>Smart</a:t>
            </a:r>
            <a:r>
              <a:rPr sz="2000" spc="-10" dirty="0">
                <a:latin typeface="Arial"/>
                <a:cs typeface="Arial"/>
              </a:rPr>
              <a:t> </a:t>
            </a:r>
            <a:r>
              <a:rPr sz="2000" spc="-105" dirty="0">
                <a:latin typeface="Arial"/>
                <a:cs typeface="Arial"/>
              </a:rPr>
              <a:t>Objects</a:t>
            </a:r>
            <a:r>
              <a:rPr sz="2000" spc="-25" dirty="0">
                <a:latin typeface="Arial"/>
                <a:cs typeface="Arial"/>
              </a:rPr>
              <a:t> </a:t>
            </a:r>
            <a:r>
              <a:rPr sz="2000" spc="-175" dirty="0">
                <a:latin typeface="Arial"/>
                <a:cs typeface="Arial"/>
              </a:rPr>
              <a:t>(IPSO)</a:t>
            </a:r>
            <a:r>
              <a:rPr sz="2000" spc="-45" dirty="0">
                <a:latin typeface="Arial"/>
                <a:cs typeface="Arial"/>
              </a:rPr>
              <a:t> </a:t>
            </a:r>
            <a:r>
              <a:rPr sz="2000" spc="-95" dirty="0">
                <a:latin typeface="Arial"/>
                <a:cs typeface="Arial"/>
              </a:rPr>
              <a:t>Alliance</a:t>
            </a:r>
            <a:endParaRPr sz="2000">
              <a:latin typeface="Arial"/>
              <a:cs typeface="Arial"/>
            </a:endParaRPr>
          </a:p>
          <a:p>
            <a:pPr marL="287020" indent="-184150">
              <a:lnSpc>
                <a:spcPct val="100000"/>
              </a:lnSpc>
              <a:spcBef>
                <a:spcPts val="480"/>
              </a:spcBef>
              <a:buClr>
                <a:srgbClr val="93B6D2"/>
              </a:buClr>
              <a:buSzPct val="85000"/>
              <a:buChar char="•"/>
              <a:tabLst>
                <a:tab pos="287655" algn="l"/>
              </a:tabLst>
            </a:pPr>
            <a:r>
              <a:rPr sz="2000" spc="55" dirty="0">
                <a:latin typeface="Arial"/>
                <a:cs typeface="Arial"/>
              </a:rPr>
              <a:t>Wi</a:t>
            </a:r>
            <a:r>
              <a:rPr sz="2000" dirty="0">
                <a:latin typeface="Arial"/>
                <a:cs typeface="Arial"/>
              </a:rPr>
              <a:t>-</a:t>
            </a:r>
            <a:r>
              <a:rPr sz="2000" spc="-275" dirty="0">
                <a:latin typeface="Arial"/>
                <a:cs typeface="Arial"/>
              </a:rPr>
              <a:t>S</a:t>
            </a:r>
            <a:r>
              <a:rPr sz="2000" spc="-290" dirty="0">
                <a:latin typeface="Arial"/>
                <a:cs typeface="Arial"/>
              </a:rPr>
              <a:t>U</a:t>
            </a:r>
            <a:r>
              <a:rPr sz="2000" spc="-110" dirty="0">
                <a:latin typeface="Arial"/>
                <a:cs typeface="Arial"/>
              </a:rPr>
              <a:t>N</a:t>
            </a:r>
            <a:r>
              <a:rPr sz="2000" spc="-35" dirty="0">
                <a:latin typeface="Arial"/>
                <a:cs typeface="Arial"/>
              </a:rPr>
              <a:t> </a:t>
            </a:r>
            <a:r>
              <a:rPr sz="2000" spc="-65" dirty="0">
                <a:latin typeface="Arial"/>
                <a:cs typeface="Arial"/>
              </a:rPr>
              <a:t>Al</a:t>
            </a:r>
            <a:r>
              <a:rPr sz="2000" spc="-10" dirty="0">
                <a:latin typeface="Arial"/>
                <a:cs typeface="Arial"/>
              </a:rPr>
              <a:t>l</a:t>
            </a:r>
            <a:r>
              <a:rPr sz="2000" dirty="0">
                <a:latin typeface="Arial"/>
                <a:cs typeface="Arial"/>
              </a:rPr>
              <a:t>i</a:t>
            </a:r>
            <a:r>
              <a:rPr sz="2000" spc="-165" dirty="0">
                <a:latin typeface="Arial"/>
                <a:cs typeface="Arial"/>
              </a:rPr>
              <a:t>an</a:t>
            </a:r>
            <a:r>
              <a:rPr sz="2000" spc="-160" dirty="0">
                <a:latin typeface="Arial"/>
                <a:cs typeface="Arial"/>
              </a:rPr>
              <a:t>c</a:t>
            </a:r>
            <a:r>
              <a:rPr sz="2000" spc="-114" dirty="0">
                <a:latin typeface="Arial"/>
                <a:cs typeface="Arial"/>
              </a:rPr>
              <a:t>e</a:t>
            </a:r>
            <a:endParaRPr sz="2000">
              <a:latin typeface="Arial"/>
              <a:cs typeface="Arial"/>
            </a:endParaRPr>
          </a:p>
          <a:p>
            <a:pPr marL="287020" indent="-184150">
              <a:lnSpc>
                <a:spcPct val="100000"/>
              </a:lnSpc>
              <a:spcBef>
                <a:spcPts val="480"/>
              </a:spcBef>
              <a:buClr>
                <a:srgbClr val="93B6D2"/>
              </a:buClr>
              <a:buSzPct val="85000"/>
              <a:buChar char="•"/>
              <a:tabLst>
                <a:tab pos="287655" algn="l"/>
              </a:tabLst>
            </a:pPr>
            <a:r>
              <a:rPr sz="2000" spc="-120" dirty="0">
                <a:latin typeface="Arial"/>
                <a:cs typeface="Arial"/>
              </a:rPr>
              <a:t>Thread</a:t>
            </a:r>
            <a:endParaRPr sz="2000">
              <a:latin typeface="Arial"/>
              <a:cs typeface="Arial"/>
            </a:endParaRPr>
          </a:p>
          <a:p>
            <a:pPr marL="287020" indent="-184150">
              <a:lnSpc>
                <a:spcPct val="100000"/>
              </a:lnSpc>
              <a:spcBef>
                <a:spcPts val="480"/>
              </a:spcBef>
              <a:buClr>
                <a:srgbClr val="93B6D2"/>
              </a:buClr>
              <a:buSzPct val="85000"/>
              <a:buChar char="•"/>
              <a:tabLst>
                <a:tab pos="287655" algn="l"/>
              </a:tabLst>
            </a:pPr>
            <a:r>
              <a:rPr sz="2000" spc="-190" dirty="0">
                <a:latin typeface="Arial"/>
                <a:cs typeface="Arial"/>
              </a:rPr>
              <a:t>IP</a:t>
            </a:r>
            <a:r>
              <a:rPr sz="2000" spc="-204" dirty="0">
                <a:latin typeface="Arial"/>
                <a:cs typeface="Arial"/>
              </a:rPr>
              <a:t>v</a:t>
            </a:r>
            <a:r>
              <a:rPr sz="2000" spc="-10" dirty="0">
                <a:latin typeface="Arial"/>
                <a:cs typeface="Arial"/>
              </a:rPr>
              <a:t>6</a:t>
            </a:r>
            <a:r>
              <a:rPr sz="2000" spc="-35" dirty="0">
                <a:latin typeface="Arial"/>
                <a:cs typeface="Arial"/>
              </a:rPr>
              <a:t> </a:t>
            </a:r>
            <a:r>
              <a:rPr sz="2000" spc="-505" dirty="0">
                <a:latin typeface="Arial"/>
                <a:cs typeface="Arial"/>
              </a:rPr>
              <a:t>R</a:t>
            </a:r>
            <a:r>
              <a:rPr sz="2000" spc="-40" dirty="0">
                <a:latin typeface="Arial"/>
                <a:cs typeface="Arial"/>
              </a:rPr>
              <a:t>ea</a:t>
            </a:r>
            <a:r>
              <a:rPr sz="2000" spc="-105" dirty="0">
                <a:latin typeface="Arial"/>
                <a:cs typeface="Arial"/>
              </a:rPr>
              <a:t>d</a:t>
            </a:r>
            <a:r>
              <a:rPr sz="2000" dirty="0">
                <a:latin typeface="Arial"/>
                <a:cs typeface="Arial"/>
              </a:rPr>
              <a:t>y</a:t>
            </a:r>
            <a:r>
              <a:rPr sz="2000" spc="-35" dirty="0">
                <a:latin typeface="Arial"/>
                <a:cs typeface="Arial"/>
              </a:rPr>
              <a:t> </a:t>
            </a:r>
            <a:r>
              <a:rPr sz="2000" spc="-145" dirty="0">
                <a:latin typeface="Arial"/>
                <a:cs typeface="Arial"/>
              </a:rPr>
              <a:t>Logo</a:t>
            </a:r>
            <a:endParaRPr sz="2000">
              <a:latin typeface="Arial"/>
              <a:cs typeface="Arial"/>
            </a:endParaRPr>
          </a:p>
        </p:txBody>
      </p:sp>
      <p:sp>
        <p:nvSpPr>
          <p:cNvPr id="6" name="object 6"/>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75</a:t>
            </a:r>
            <a:endParaRPr sz="14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2185"/>
            <a:ext cx="4567555" cy="574040"/>
          </a:xfrm>
          <a:prstGeom prst="rect">
            <a:avLst/>
          </a:prstGeom>
        </p:spPr>
        <p:txBody>
          <a:bodyPr vert="horz" wrap="square" lIns="0" tIns="12700" rIns="0" bIns="0" rtlCol="0">
            <a:spAutoFit/>
          </a:bodyPr>
          <a:lstStyle/>
          <a:p>
            <a:pPr marL="12700">
              <a:lnSpc>
                <a:spcPct val="100000"/>
              </a:lnSpc>
              <a:spcBef>
                <a:spcPts val="100"/>
              </a:spcBef>
            </a:pPr>
            <a:r>
              <a:rPr spc="-595" dirty="0"/>
              <a:t>P</a:t>
            </a:r>
            <a:r>
              <a:rPr spc="-370" dirty="0"/>
              <a:t>r</a:t>
            </a:r>
            <a:r>
              <a:rPr spc="-390" dirty="0"/>
              <a:t>o</a:t>
            </a:r>
            <a:r>
              <a:rPr spc="-170" dirty="0"/>
              <a:t>f</a:t>
            </a:r>
            <a:r>
              <a:rPr spc="-165" dirty="0"/>
              <a:t>il</a:t>
            </a:r>
            <a:r>
              <a:rPr spc="-375" dirty="0"/>
              <a:t>e</a:t>
            </a:r>
            <a:r>
              <a:rPr spc="-470" dirty="0"/>
              <a:t>s</a:t>
            </a:r>
            <a:r>
              <a:rPr spc="-260" dirty="0"/>
              <a:t> </a:t>
            </a:r>
            <a:r>
              <a:rPr spc="-210" dirty="0"/>
              <a:t>a</a:t>
            </a:r>
            <a:r>
              <a:rPr spc="-390" dirty="0"/>
              <a:t>n</a:t>
            </a:r>
            <a:r>
              <a:rPr spc="-290" dirty="0"/>
              <a:t>d</a:t>
            </a:r>
            <a:r>
              <a:rPr spc="-240" dirty="0"/>
              <a:t> </a:t>
            </a:r>
            <a:r>
              <a:rPr spc="-600" dirty="0"/>
              <a:t>C</a:t>
            </a:r>
            <a:r>
              <a:rPr spc="-390" dirty="0"/>
              <a:t>o</a:t>
            </a:r>
            <a:r>
              <a:rPr spc="-440" dirty="0"/>
              <a:t>m</a:t>
            </a:r>
            <a:r>
              <a:rPr spc="-390" dirty="0"/>
              <a:t>p</a:t>
            </a:r>
            <a:r>
              <a:rPr spc="-165" dirty="0"/>
              <a:t>li</a:t>
            </a:r>
            <a:r>
              <a:rPr spc="-210" dirty="0"/>
              <a:t>a</a:t>
            </a:r>
            <a:r>
              <a:rPr spc="-390" dirty="0"/>
              <a:t>n</a:t>
            </a:r>
            <a:r>
              <a:rPr spc="-650" dirty="0"/>
              <a:t>c</a:t>
            </a:r>
            <a:r>
              <a:rPr spc="-375" dirty="0"/>
              <a:t>e</a:t>
            </a:r>
            <a:r>
              <a:rPr spc="-470" dirty="0"/>
              <a:t>s</a:t>
            </a:r>
          </a:p>
        </p:txBody>
      </p:sp>
      <p:sp>
        <p:nvSpPr>
          <p:cNvPr id="3" name="object 3"/>
          <p:cNvSpPr txBox="1"/>
          <p:nvPr/>
        </p:nvSpPr>
        <p:spPr>
          <a:xfrm>
            <a:off x="535940" y="884304"/>
            <a:ext cx="8074025" cy="3026410"/>
          </a:xfrm>
          <a:prstGeom prst="rect">
            <a:avLst/>
          </a:prstGeom>
        </p:spPr>
        <p:txBody>
          <a:bodyPr vert="horz" wrap="square" lIns="0" tIns="152400" rIns="0" bIns="0" rtlCol="0">
            <a:spAutoFit/>
          </a:bodyPr>
          <a:lstStyle/>
          <a:p>
            <a:pPr marL="12700">
              <a:lnSpc>
                <a:spcPct val="100000"/>
              </a:lnSpc>
              <a:spcBef>
                <a:spcPts val="1200"/>
              </a:spcBef>
            </a:pPr>
            <a:r>
              <a:rPr sz="3200" b="1" spc="-305" dirty="0">
                <a:solidFill>
                  <a:srgbClr val="775F54"/>
                </a:solidFill>
                <a:latin typeface="Arial"/>
                <a:cs typeface="Arial"/>
              </a:rPr>
              <a:t>Internet</a:t>
            </a:r>
            <a:r>
              <a:rPr sz="3200" b="1" spc="-265" dirty="0">
                <a:solidFill>
                  <a:srgbClr val="775F54"/>
                </a:solidFill>
                <a:latin typeface="Arial"/>
                <a:cs typeface="Arial"/>
              </a:rPr>
              <a:t> </a:t>
            </a:r>
            <a:r>
              <a:rPr sz="3200" b="1" spc="-365" dirty="0">
                <a:solidFill>
                  <a:srgbClr val="775F54"/>
                </a:solidFill>
                <a:latin typeface="Arial"/>
                <a:cs typeface="Arial"/>
              </a:rPr>
              <a:t>Protocol</a:t>
            </a:r>
            <a:r>
              <a:rPr sz="3200" b="1" spc="-280" dirty="0">
                <a:solidFill>
                  <a:srgbClr val="775F54"/>
                </a:solidFill>
                <a:latin typeface="Arial"/>
                <a:cs typeface="Arial"/>
              </a:rPr>
              <a:t> </a:t>
            </a:r>
            <a:r>
              <a:rPr sz="3200" b="1" spc="-265" dirty="0">
                <a:solidFill>
                  <a:srgbClr val="775F54"/>
                </a:solidFill>
                <a:latin typeface="Arial"/>
                <a:cs typeface="Arial"/>
              </a:rPr>
              <a:t>for</a:t>
            </a:r>
            <a:r>
              <a:rPr sz="3200" b="1" spc="-250" dirty="0">
                <a:solidFill>
                  <a:srgbClr val="775F54"/>
                </a:solidFill>
                <a:latin typeface="Arial"/>
                <a:cs typeface="Arial"/>
              </a:rPr>
              <a:t> </a:t>
            </a:r>
            <a:r>
              <a:rPr sz="3200" b="1" spc="-350" dirty="0">
                <a:solidFill>
                  <a:srgbClr val="775F54"/>
                </a:solidFill>
                <a:latin typeface="Arial"/>
                <a:cs typeface="Arial"/>
              </a:rPr>
              <a:t>Smart</a:t>
            </a:r>
            <a:r>
              <a:rPr sz="3200" b="1" spc="-260" dirty="0">
                <a:solidFill>
                  <a:srgbClr val="775F54"/>
                </a:solidFill>
                <a:latin typeface="Arial"/>
                <a:cs typeface="Arial"/>
              </a:rPr>
              <a:t> </a:t>
            </a:r>
            <a:r>
              <a:rPr sz="3200" b="1" spc="-345" dirty="0">
                <a:solidFill>
                  <a:srgbClr val="775F54"/>
                </a:solidFill>
                <a:latin typeface="Arial"/>
                <a:cs typeface="Arial"/>
              </a:rPr>
              <a:t>Objects</a:t>
            </a:r>
            <a:r>
              <a:rPr sz="3200" b="1" spc="-265" dirty="0">
                <a:solidFill>
                  <a:srgbClr val="775F54"/>
                </a:solidFill>
                <a:latin typeface="Arial"/>
                <a:cs typeface="Arial"/>
              </a:rPr>
              <a:t> </a:t>
            </a:r>
            <a:r>
              <a:rPr sz="3200" b="1" spc="-305" dirty="0">
                <a:solidFill>
                  <a:srgbClr val="775F54"/>
                </a:solidFill>
                <a:latin typeface="Arial"/>
                <a:cs typeface="Arial"/>
              </a:rPr>
              <a:t>(IPSO)</a:t>
            </a:r>
            <a:r>
              <a:rPr sz="3200" b="1" spc="-254" dirty="0">
                <a:solidFill>
                  <a:srgbClr val="775F54"/>
                </a:solidFill>
                <a:latin typeface="Arial"/>
                <a:cs typeface="Arial"/>
              </a:rPr>
              <a:t> </a:t>
            </a:r>
            <a:r>
              <a:rPr sz="3200" b="1" spc="-260" dirty="0">
                <a:solidFill>
                  <a:srgbClr val="775F54"/>
                </a:solidFill>
                <a:latin typeface="Arial"/>
                <a:cs typeface="Arial"/>
              </a:rPr>
              <a:t>Alliance</a:t>
            </a:r>
            <a:endParaRPr sz="3200">
              <a:latin typeface="Arial"/>
              <a:cs typeface="Arial"/>
            </a:endParaRPr>
          </a:p>
          <a:p>
            <a:pPr marL="194945" marR="6350" indent="-182880" algn="just">
              <a:lnSpc>
                <a:spcPct val="100000"/>
              </a:lnSpc>
              <a:spcBef>
                <a:spcPts val="825"/>
              </a:spcBef>
              <a:buClr>
                <a:srgbClr val="93B6D2"/>
              </a:buClr>
              <a:buSzPct val="85416"/>
              <a:buChar char="•"/>
              <a:tabLst>
                <a:tab pos="195580" algn="l"/>
              </a:tabLst>
            </a:pPr>
            <a:r>
              <a:rPr sz="2400" spc="-280" dirty="0">
                <a:latin typeface="Arial"/>
                <a:cs typeface="Arial"/>
              </a:rPr>
              <a:t>The</a:t>
            </a:r>
            <a:r>
              <a:rPr sz="2400" spc="-275" dirty="0">
                <a:latin typeface="Arial"/>
                <a:cs typeface="Arial"/>
              </a:rPr>
              <a:t> </a:t>
            </a:r>
            <a:r>
              <a:rPr sz="2400" spc="-95" dirty="0">
                <a:latin typeface="Arial"/>
                <a:cs typeface="Arial"/>
              </a:rPr>
              <a:t>alliance</a:t>
            </a:r>
            <a:r>
              <a:rPr sz="2400" spc="-90" dirty="0">
                <a:latin typeface="Arial"/>
                <a:cs typeface="Arial"/>
              </a:rPr>
              <a:t> </a:t>
            </a:r>
            <a:r>
              <a:rPr sz="2400" spc="-40" dirty="0">
                <a:latin typeface="Arial"/>
                <a:cs typeface="Arial"/>
              </a:rPr>
              <a:t>initially</a:t>
            </a:r>
            <a:r>
              <a:rPr sz="2400" spc="-35" dirty="0">
                <a:latin typeface="Arial"/>
                <a:cs typeface="Arial"/>
              </a:rPr>
              <a:t> </a:t>
            </a:r>
            <a:r>
              <a:rPr sz="2400" spc="-170" dirty="0">
                <a:latin typeface="Arial"/>
                <a:cs typeface="Arial"/>
              </a:rPr>
              <a:t>focused</a:t>
            </a:r>
            <a:r>
              <a:rPr sz="2400" spc="-165" dirty="0">
                <a:latin typeface="Arial"/>
                <a:cs typeface="Arial"/>
              </a:rPr>
              <a:t> </a:t>
            </a:r>
            <a:r>
              <a:rPr sz="2400" spc="-210" dirty="0">
                <a:latin typeface="Arial"/>
                <a:cs typeface="Arial"/>
              </a:rPr>
              <a:t>on</a:t>
            </a:r>
            <a:r>
              <a:rPr sz="2400" spc="-204" dirty="0">
                <a:latin typeface="Arial"/>
                <a:cs typeface="Arial"/>
              </a:rPr>
              <a:t> </a:t>
            </a:r>
            <a:r>
              <a:rPr sz="2400" spc="-120" dirty="0">
                <a:latin typeface="Arial"/>
                <a:cs typeface="Arial"/>
              </a:rPr>
              <a:t>promoting</a:t>
            </a:r>
            <a:r>
              <a:rPr sz="2400" spc="-114" dirty="0">
                <a:latin typeface="Arial"/>
                <a:cs typeface="Arial"/>
              </a:rPr>
              <a:t> </a:t>
            </a:r>
            <a:r>
              <a:rPr sz="2400" spc="-275" dirty="0">
                <a:latin typeface="Arial"/>
                <a:cs typeface="Arial"/>
              </a:rPr>
              <a:t>IP</a:t>
            </a:r>
            <a:r>
              <a:rPr sz="2400" spc="-270" dirty="0">
                <a:latin typeface="Arial"/>
                <a:cs typeface="Arial"/>
              </a:rPr>
              <a:t> </a:t>
            </a:r>
            <a:r>
              <a:rPr sz="2400" spc="-210" dirty="0">
                <a:latin typeface="Arial"/>
                <a:cs typeface="Arial"/>
              </a:rPr>
              <a:t>as</a:t>
            </a:r>
            <a:r>
              <a:rPr sz="2400" spc="-204" dirty="0">
                <a:latin typeface="Arial"/>
                <a:cs typeface="Arial"/>
              </a:rPr>
              <a:t> </a:t>
            </a:r>
            <a:r>
              <a:rPr sz="2400" spc="-145" dirty="0">
                <a:latin typeface="Arial"/>
                <a:cs typeface="Arial"/>
              </a:rPr>
              <a:t>the</a:t>
            </a:r>
            <a:r>
              <a:rPr sz="2400" spc="-140" dirty="0">
                <a:latin typeface="Arial"/>
                <a:cs typeface="Arial"/>
              </a:rPr>
              <a:t> </a:t>
            </a:r>
            <a:r>
              <a:rPr sz="2400" spc="-100" dirty="0">
                <a:latin typeface="Arial"/>
                <a:cs typeface="Arial"/>
              </a:rPr>
              <a:t>premier </a:t>
            </a:r>
            <a:r>
              <a:rPr sz="2400" spc="-95" dirty="0">
                <a:latin typeface="Arial"/>
                <a:cs typeface="Arial"/>
              </a:rPr>
              <a:t> </a:t>
            </a:r>
            <a:r>
              <a:rPr sz="2400" spc="-185" dirty="0">
                <a:latin typeface="Arial"/>
                <a:cs typeface="Arial"/>
              </a:rPr>
              <a:t>sol</a:t>
            </a:r>
            <a:r>
              <a:rPr sz="2400" spc="-150" dirty="0">
                <a:latin typeface="Arial"/>
                <a:cs typeface="Arial"/>
              </a:rPr>
              <a:t>ution</a:t>
            </a:r>
            <a:r>
              <a:rPr sz="2400" spc="-10" dirty="0">
                <a:latin typeface="Arial"/>
                <a:cs typeface="Arial"/>
              </a:rPr>
              <a:t> </a:t>
            </a:r>
            <a:r>
              <a:rPr sz="2400" spc="85" dirty="0">
                <a:latin typeface="Arial"/>
                <a:cs typeface="Arial"/>
              </a:rPr>
              <a:t>f</a:t>
            </a:r>
            <a:r>
              <a:rPr sz="2400" spc="-70" dirty="0">
                <a:latin typeface="Arial"/>
                <a:cs typeface="Arial"/>
              </a:rPr>
              <a:t>or</a:t>
            </a:r>
            <a:r>
              <a:rPr sz="2400" spc="-15" dirty="0">
                <a:latin typeface="Arial"/>
                <a:cs typeface="Arial"/>
              </a:rPr>
              <a:t> </a:t>
            </a:r>
            <a:r>
              <a:rPr sz="2400" spc="-229" dirty="0">
                <a:latin typeface="Arial"/>
                <a:cs typeface="Arial"/>
              </a:rPr>
              <a:t>sma</a:t>
            </a:r>
            <a:r>
              <a:rPr sz="2400" spc="-80" dirty="0">
                <a:latin typeface="Arial"/>
                <a:cs typeface="Arial"/>
              </a:rPr>
              <a:t>r</a:t>
            </a:r>
            <a:r>
              <a:rPr sz="2400" spc="-20" dirty="0">
                <a:latin typeface="Arial"/>
                <a:cs typeface="Arial"/>
              </a:rPr>
              <a:t>t</a:t>
            </a:r>
            <a:r>
              <a:rPr sz="2400" spc="5" dirty="0">
                <a:latin typeface="Arial"/>
                <a:cs typeface="Arial"/>
              </a:rPr>
              <a:t> </a:t>
            </a:r>
            <a:r>
              <a:rPr sz="2400" spc="-145" dirty="0">
                <a:latin typeface="Arial"/>
                <a:cs typeface="Arial"/>
              </a:rPr>
              <a:t>objects</a:t>
            </a:r>
            <a:r>
              <a:rPr sz="2400" spc="-5" dirty="0">
                <a:latin typeface="Arial"/>
                <a:cs typeface="Arial"/>
              </a:rPr>
              <a:t> </a:t>
            </a:r>
            <a:r>
              <a:rPr sz="2400" spc="-280" dirty="0">
                <a:latin typeface="Arial"/>
                <a:cs typeface="Arial"/>
              </a:rPr>
              <a:t>com</a:t>
            </a:r>
            <a:r>
              <a:rPr sz="2400" spc="-335" dirty="0">
                <a:latin typeface="Arial"/>
                <a:cs typeface="Arial"/>
              </a:rPr>
              <a:t>m</a:t>
            </a:r>
            <a:r>
              <a:rPr sz="2400" spc="-285" dirty="0">
                <a:latin typeface="Arial"/>
                <a:cs typeface="Arial"/>
              </a:rPr>
              <a:t>u</a:t>
            </a:r>
            <a:r>
              <a:rPr sz="2400" spc="-280" dirty="0">
                <a:latin typeface="Arial"/>
                <a:cs typeface="Arial"/>
              </a:rPr>
              <a:t>n</a:t>
            </a:r>
            <a:r>
              <a:rPr sz="2400" spc="-145" dirty="0">
                <a:latin typeface="Arial"/>
                <a:cs typeface="Arial"/>
              </a:rPr>
              <a:t>ication</a:t>
            </a:r>
            <a:r>
              <a:rPr sz="2400" spc="-180" dirty="0">
                <a:latin typeface="Arial"/>
                <a:cs typeface="Arial"/>
              </a:rPr>
              <a:t>s</a:t>
            </a:r>
            <a:r>
              <a:rPr sz="2400" spc="-145" dirty="0">
                <a:latin typeface="Arial"/>
                <a:cs typeface="Arial"/>
              </a:rPr>
              <a:t>.</a:t>
            </a:r>
            <a:endParaRPr sz="2400">
              <a:latin typeface="Arial"/>
              <a:cs typeface="Arial"/>
            </a:endParaRPr>
          </a:p>
          <a:p>
            <a:pPr marL="194945" marR="5080" indent="-182880" algn="just">
              <a:lnSpc>
                <a:spcPct val="100000"/>
              </a:lnSpc>
              <a:spcBef>
                <a:spcPts val="580"/>
              </a:spcBef>
              <a:buClr>
                <a:srgbClr val="93B6D2"/>
              </a:buClr>
              <a:buSzPct val="85416"/>
              <a:buChar char="•"/>
              <a:tabLst>
                <a:tab pos="195580" algn="l"/>
              </a:tabLst>
            </a:pPr>
            <a:r>
              <a:rPr sz="2400" spc="-190" dirty="0">
                <a:latin typeface="Arial"/>
                <a:cs typeface="Arial"/>
              </a:rPr>
              <a:t>Today, </a:t>
            </a:r>
            <a:r>
              <a:rPr sz="2400" spc="-15" dirty="0">
                <a:latin typeface="Arial"/>
                <a:cs typeface="Arial"/>
              </a:rPr>
              <a:t>it </a:t>
            </a:r>
            <a:r>
              <a:rPr sz="2400" spc="-204" dirty="0">
                <a:latin typeface="Arial"/>
                <a:cs typeface="Arial"/>
              </a:rPr>
              <a:t>is </a:t>
            </a:r>
            <a:r>
              <a:rPr sz="2400" spc="-170" dirty="0">
                <a:latin typeface="Arial"/>
                <a:cs typeface="Arial"/>
              </a:rPr>
              <a:t>more focused </a:t>
            </a:r>
            <a:r>
              <a:rPr sz="2400" spc="-210" dirty="0">
                <a:latin typeface="Arial"/>
                <a:cs typeface="Arial"/>
              </a:rPr>
              <a:t>on how </a:t>
            </a:r>
            <a:r>
              <a:rPr sz="2400" spc="-80" dirty="0">
                <a:latin typeface="Arial"/>
                <a:cs typeface="Arial"/>
              </a:rPr>
              <a:t>to </a:t>
            </a:r>
            <a:r>
              <a:rPr sz="2400" spc="-275" dirty="0">
                <a:latin typeface="Arial"/>
                <a:cs typeface="Arial"/>
              </a:rPr>
              <a:t>use </a:t>
            </a:r>
            <a:r>
              <a:rPr sz="2400" spc="-365" dirty="0">
                <a:latin typeface="Arial"/>
                <a:cs typeface="Arial"/>
              </a:rPr>
              <a:t>IP,</a:t>
            </a:r>
            <a:r>
              <a:rPr sz="2400" spc="-360" dirty="0">
                <a:latin typeface="Arial"/>
                <a:cs typeface="Arial"/>
              </a:rPr>
              <a:t> </a:t>
            </a:r>
            <a:r>
              <a:rPr sz="2400" spc="-110" dirty="0">
                <a:latin typeface="Arial"/>
                <a:cs typeface="Arial"/>
              </a:rPr>
              <a:t>with </a:t>
            </a:r>
            <a:r>
              <a:rPr sz="2400" spc="-150" dirty="0">
                <a:latin typeface="Arial"/>
                <a:cs typeface="Arial"/>
              </a:rPr>
              <a:t>the </a:t>
            </a:r>
            <a:r>
              <a:rPr sz="2400" spc="-245" dirty="0">
                <a:latin typeface="Arial"/>
                <a:cs typeface="Arial"/>
              </a:rPr>
              <a:t>IPSO </a:t>
            </a:r>
            <a:r>
              <a:rPr sz="2400" spc="-114" dirty="0">
                <a:latin typeface="Arial"/>
                <a:cs typeface="Arial"/>
              </a:rPr>
              <a:t>Alliance </a:t>
            </a:r>
            <a:r>
              <a:rPr sz="2400" spc="-110" dirty="0">
                <a:latin typeface="Arial"/>
                <a:cs typeface="Arial"/>
              </a:rPr>
              <a:t> </a:t>
            </a:r>
            <a:r>
              <a:rPr sz="2400" spc="-100" dirty="0">
                <a:latin typeface="Arial"/>
                <a:cs typeface="Arial"/>
              </a:rPr>
              <a:t>organizing</a:t>
            </a:r>
            <a:r>
              <a:rPr sz="2400" spc="-95" dirty="0">
                <a:latin typeface="Arial"/>
                <a:cs typeface="Arial"/>
              </a:rPr>
              <a:t> </a:t>
            </a:r>
            <a:r>
              <a:rPr sz="2400" spc="-60" dirty="0">
                <a:latin typeface="Arial"/>
                <a:cs typeface="Arial"/>
              </a:rPr>
              <a:t>interoperability</a:t>
            </a:r>
            <a:r>
              <a:rPr sz="2400" spc="-55" dirty="0">
                <a:latin typeface="Arial"/>
                <a:cs typeface="Arial"/>
              </a:rPr>
              <a:t> </a:t>
            </a:r>
            <a:r>
              <a:rPr sz="2400" spc="-195" dirty="0">
                <a:latin typeface="Arial"/>
                <a:cs typeface="Arial"/>
              </a:rPr>
              <a:t>tests</a:t>
            </a:r>
            <a:r>
              <a:rPr sz="2400" spc="-190" dirty="0">
                <a:latin typeface="Arial"/>
                <a:cs typeface="Arial"/>
              </a:rPr>
              <a:t> </a:t>
            </a:r>
            <a:r>
              <a:rPr sz="2400" spc="-135" dirty="0">
                <a:latin typeface="Arial"/>
                <a:cs typeface="Arial"/>
              </a:rPr>
              <a:t>between</a:t>
            </a:r>
            <a:r>
              <a:rPr sz="2400" spc="-130" dirty="0">
                <a:latin typeface="Arial"/>
                <a:cs typeface="Arial"/>
              </a:rPr>
              <a:t> </a:t>
            </a:r>
            <a:r>
              <a:rPr sz="2400" spc="-95" dirty="0">
                <a:latin typeface="Arial"/>
                <a:cs typeface="Arial"/>
              </a:rPr>
              <a:t>alliance</a:t>
            </a:r>
            <a:r>
              <a:rPr sz="2400" spc="-90" dirty="0">
                <a:latin typeface="Arial"/>
                <a:cs typeface="Arial"/>
              </a:rPr>
              <a:t> </a:t>
            </a:r>
            <a:r>
              <a:rPr sz="2400" spc="-215" dirty="0">
                <a:latin typeface="Arial"/>
                <a:cs typeface="Arial"/>
              </a:rPr>
              <a:t>members</a:t>
            </a:r>
            <a:r>
              <a:rPr sz="2400" spc="-210" dirty="0">
                <a:latin typeface="Arial"/>
                <a:cs typeface="Arial"/>
              </a:rPr>
              <a:t> </a:t>
            </a:r>
            <a:r>
              <a:rPr sz="2400" spc="-85" dirty="0">
                <a:latin typeface="Arial"/>
                <a:cs typeface="Arial"/>
              </a:rPr>
              <a:t>to </a:t>
            </a:r>
            <a:r>
              <a:rPr sz="2400" spc="-80" dirty="0">
                <a:latin typeface="Arial"/>
                <a:cs typeface="Arial"/>
              </a:rPr>
              <a:t> </a:t>
            </a:r>
            <a:r>
              <a:rPr sz="2400" spc="-55" dirty="0">
                <a:latin typeface="Arial"/>
                <a:cs typeface="Arial"/>
              </a:rPr>
              <a:t>validate</a:t>
            </a:r>
            <a:r>
              <a:rPr sz="2400" spc="-50" dirty="0">
                <a:latin typeface="Arial"/>
                <a:cs typeface="Arial"/>
              </a:rPr>
              <a:t> </a:t>
            </a:r>
            <a:r>
              <a:rPr sz="2400" spc="-85" dirty="0">
                <a:latin typeface="Arial"/>
                <a:cs typeface="Arial"/>
              </a:rPr>
              <a:t>that</a:t>
            </a:r>
            <a:r>
              <a:rPr sz="2400" spc="-80" dirty="0">
                <a:latin typeface="Arial"/>
                <a:cs typeface="Arial"/>
              </a:rPr>
              <a:t> </a:t>
            </a:r>
            <a:r>
              <a:rPr sz="2400" spc="-275" dirty="0">
                <a:latin typeface="Arial"/>
                <a:cs typeface="Arial"/>
              </a:rPr>
              <a:t>IP</a:t>
            </a:r>
            <a:r>
              <a:rPr sz="2400" spc="-270" dirty="0">
                <a:latin typeface="Arial"/>
                <a:cs typeface="Arial"/>
              </a:rPr>
              <a:t> </a:t>
            </a:r>
            <a:r>
              <a:rPr sz="2400" spc="-20" dirty="0">
                <a:latin typeface="Arial"/>
                <a:cs typeface="Arial"/>
              </a:rPr>
              <a:t>for</a:t>
            </a:r>
            <a:r>
              <a:rPr sz="2400" spc="-15" dirty="0">
                <a:latin typeface="Arial"/>
                <a:cs typeface="Arial"/>
              </a:rPr>
              <a:t> </a:t>
            </a:r>
            <a:r>
              <a:rPr sz="2400" spc="-160" dirty="0">
                <a:latin typeface="Arial"/>
                <a:cs typeface="Arial"/>
              </a:rPr>
              <a:t>smart</a:t>
            </a:r>
            <a:r>
              <a:rPr sz="2400" spc="-155" dirty="0">
                <a:latin typeface="Arial"/>
                <a:cs typeface="Arial"/>
              </a:rPr>
              <a:t> </a:t>
            </a:r>
            <a:r>
              <a:rPr sz="2400" spc="-145" dirty="0">
                <a:latin typeface="Arial"/>
                <a:cs typeface="Arial"/>
              </a:rPr>
              <a:t>objects</a:t>
            </a:r>
            <a:r>
              <a:rPr sz="2400" spc="-140" dirty="0">
                <a:latin typeface="Arial"/>
                <a:cs typeface="Arial"/>
              </a:rPr>
              <a:t> </a:t>
            </a:r>
            <a:r>
              <a:rPr sz="2400" spc="-195" dirty="0">
                <a:latin typeface="Arial"/>
                <a:cs typeface="Arial"/>
              </a:rPr>
              <a:t>can</a:t>
            </a:r>
            <a:r>
              <a:rPr sz="2400" spc="280" dirty="0">
                <a:latin typeface="Arial"/>
                <a:cs typeface="Arial"/>
              </a:rPr>
              <a:t> </a:t>
            </a:r>
            <a:r>
              <a:rPr sz="2400" spc="-110" dirty="0">
                <a:latin typeface="Arial"/>
                <a:cs typeface="Arial"/>
              </a:rPr>
              <a:t>work</a:t>
            </a:r>
            <a:r>
              <a:rPr sz="2400" spc="445" dirty="0">
                <a:latin typeface="Arial"/>
                <a:cs typeface="Arial"/>
              </a:rPr>
              <a:t> </a:t>
            </a:r>
            <a:r>
              <a:rPr sz="2400" spc="-100" dirty="0">
                <a:latin typeface="Arial"/>
                <a:cs typeface="Arial"/>
              </a:rPr>
              <a:t>together</a:t>
            </a:r>
            <a:r>
              <a:rPr sz="2400" spc="465" dirty="0">
                <a:latin typeface="Arial"/>
                <a:cs typeface="Arial"/>
              </a:rPr>
              <a:t> </a:t>
            </a:r>
            <a:r>
              <a:rPr sz="2400" spc="-105" dirty="0">
                <a:latin typeface="Arial"/>
                <a:cs typeface="Arial"/>
              </a:rPr>
              <a:t>and </a:t>
            </a:r>
            <a:r>
              <a:rPr sz="2400" spc="-100" dirty="0">
                <a:latin typeface="Arial"/>
                <a:cs typeface="Arial"/>
              </a:rPr>
              <a:t> </a:t>
            </a:r>
            <a:r>
              <a:rPr sz="2400" spc="-40" dirty="0">
                <a:latin typeface="Arial"/>
                <a:cs typeface="Arial"/>
              </a:rPr>
              <a:t>properly</a:t>
            </a:r>
            <a:r>
              <a:rPr sz="2400" spc="-10" dirty="0">
                <a:latin typeface="Arial"/>
                <a:cs typeface="Arial"/>
              </a:rPr>
              <a:t> </a:t>
            </a:r>
            <a:r>
              <a:rPr sz="2400" spc="-160" dirty="0">
                <a:latin typeface="Arial"/>
                <a:cs typeface="Arial"/>
              </a:rPr>
              <a:t>implement</a:t>
            </a:r>
            <a:r>
              <a:rPr sz="2400" spc="5" dirty="0">
                <a:latin typeface="Arial"/>
                <a:cs typeface="Arial"/>
              </a:rPr>
              <a:t> </a:t>
            </a:r>
            <a:r>
              <a:rPr sz="2400" spc="-130" dirty="0">
                <a:latin typeface="Arial"/>
                <a:cs typeface="Arial"/>
              </a:rPr>
              <a:t>industry</a:t>
            </a:r>
            <a:r>
              <a:rPr sz="2400" spc="-30" dirty="0">
                <a:latin typeface="Arial"/>
                <a:cs typeface="Arial"/>
              </a:rPr>
              <a:t> </a:t>
            </a:r>
            <a:r>
              <a:rPr sz="2400" spc="-135" dirty="0">
                <a:latin typeface="Arial"/>
                <a:cs typeface="Arial"/>
              </a:rPr>
              <a:t>standards.</a:t>
            </a:r>
            <a:endParaRPr sz="24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76</a:t>
            </a:r>
            <a:endParaRPr sz="14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4570730" cy="1122680"/>
          </a:xfrm>
          <a:prstGeom prst="rect">
            <a:avLst/>
          </a:prstGeom>
        </p:spPr>
        <p:txBody>
          <a:bodyPr vert="horz" wrap="square" lIns="0" tIns="12700" rIns="0" bIns="0" rtlCol="0">
            <a:spAutoFit/>
          </a:bodyPr>
          <a:lstStyle/>
          <a:p>
            <a:pPr marL="12700" marR="5080">
              <a:lnSpc>
                <a:spcPct val="100000"/>
              </a:lnSpc>
              <a:spcBef>
                <a:spcPts val="100"/>
              </a:spcBef>
            </a:pPr>
            <a:r>
              <a:rPr spc="-595" dirty="0"/>
              <a:t>P</a:t>
            </a:r>
            <a:r>
              <a:rPr spc="-370" dirty="0"/>
              <a:t>r</a:t>
            </a:r>
            <a:r>
              <a:rPr spc="-390" dirty="0"/>
              <a:t>o</a:t>
            </a:r>
            <a:r>
              <a:rPr spc="-170" dirty="0"/>
              <a:t>f</a:t>
            </a:r>
            <a:r>
              <a:rPr spc="-165" dirty="0"/>
              <a:t>il</a:t>
            </a:r>
            <a:r>
              <a:rPr spc="-375" dirty="0"/>
              <a:t>e</a:t>
            </a:r>
            <a:r>
              <a:rPr spc="-470" dirty="0"/>
              <a:t>s</a:t>
            </a:r>
            <a:r>
              <a:rPr spc="-260" dirty="0"/>
              <a:t> </a:t>
            </a:r>
            <a:r>
              <a:rPr spc="-210" dirty="0"/>
              <a:t>a</a:t>
            </a:r>
            <a:r>
              <a:rPr spc="-390" dirty="0"/>
              <a:t>n</a:t>
            </a:r>
            <a:r>
              <a:rPr spc="-290" dirty="0"/>
              <a:t>d</a:t>
            </a:r>
            <a:r>
              <a:rPr spc="-229" dirty="0"/>
              <a:t> </a:t>
            </a:r>
            <a:r>
              <a:rPr spc="-600" dirty="0"/>
              <a:t>C</a:t>
            </a:r>
            <a:r>
              <a:rPr spc="-390" dirty="0"/>
              <a:t>o</a:t>
            </a:r>
            <a:r>
              <a:rPr spc="-440" dirty="0"/>
              <a:t>m</a:t>
            </a:r>
            <a:r>
              <a:rPr spc="-390" dirty="0"/>
              <a:t>p</a:t>
            </a:r>
            <a:r>
              <a:rPr spc="-165" dirty="0"/>
              <a:t>li</a:t>
            </a:r>
            <a:r>
              <a:rPr spc="-204" dirty="0"/>
              <a:t>a</a:t>
            </a:r>
            <a:r>
              <a:rPr spc="-390" dirty="0"/>
              <a:t>n</a:t>
            </a:r>
            <a:r>
              <a:rPr spc="-650" dirty="0"/>
              <a:t>c</a:t>
            </a:r>
            <a:r>
              <a:rPr spc="-370" dirty="0"/>
              <a:t>e</a:t>
            </a:r>
            <a:r>
              <a:rPr spc="-315" dirty="0"/>
              <a:t>s  </a:t>
            </a:r>
            <a:r>
              <a:rPr spc="-535" dirty="0"/>
              <a:t>W</a:t>
            </a:r>
            <a:r>
              <a:rPr spc="-235" dirty="0"/>
              <a:t>i</a:t>
            </a:r>
            <a:r>
              <a:rPr spc="-170" dirty="0"/>
              <a:t>-</a:t>
            </a:r>
            <a:r>
              <a:rPr spc="-785" dirty="0"/>
              <a:t>S</a:t>
            </a:r>
            <a:r>
              <a:rPr spc="-415" dirty="0"/>
              <a:t>U</a:t>
            </a:r>
            <a:r>
              <a:rPr spc="-125" dirty="0"/>
              <a:t>N</a:t>
            </a:r>
            <a:r>
              <a:rPr spc="-265" dirty="0"/>
              <a:t> </a:t>
            </a:r>
            <a:r>
              <a:rPr spc="-229" dirty="0"/>
              <a:t>A</a:t>
            </a:r>
            <a:r>
              <a:rPr spc="-165" dirty="0"/>
              <a:t>lli</a:t>
            </a:r>
            <a:r>
              <a:rPr spc="-210" dirty="0"/>
              <a:t>a</a:t>
            </a:r>
            <a:r>
              <a:rPr spc="-390" dirty="0"/>
              <a:t>n</a:t>
            </a:r>
            <a:r>
              <a:rPr spc="-650" dirty="0"/>
              <a:t>c</a:t>
            </a:r>
            <a:r>
              <a:rPr spc="-280" dirty="0"/>
              <a:t>e</a:t>
            </a:r>
          </a:p>
        </p:txBody>
      </p:sp>
      <p:sp>
        <p:nvSpPr>
          <p:cNvPr id="3" name="object 3"/>
          <p:cNvSpPr txBox="1"/>
          <p:nvPr/>
        </p:nvSpPr>
        <p:spPr>
          <a:xfrm>
            <a:off x="535940" y="1616709"/>
            <a:ext cx="8073390" cy="3830320"/>
          </a:xfrm>
          <a:prstGeom prst="rect">
            <a:avLst/>
          </a:prstGeom>
        </p:spPr>
        <p:txBody>
          <a:bodyPr vert="horz" wrap="square" lIns="0" tIns="12700" rIns="0" bIns="0" rtlCol="0">
            <a:spAutoFit/>
          </a:bodyPr>
          <a:lstStyle/>
          <a:p>
            <a:pPr marL="194945" marR="6985" indent="-182880" algn="just">
              <a:lnSpc>
                <a:spcPct val="100000"/>
              </a:lnSpc>
              <a:spcBef>
                <a:spcPts val="100"/>
              </a:spcBef>
              <a:buClr>
                <a:srgbClr val="93B6D2"/>
              </a:buClr>
              <a:buSzPct val="85416"/>
              <a:buChar char="•"/>
              <a:tabLst>
                <a:tab pos="195580" algn="l"/>
              </a:tabLst>
            </a:pPr>
            <a:r>
              <a:rPr sz="2400" spc="-145" dirty="0">
                <a:latin typeface="Arial"/>
                <a:cs typeface="Arial"/>
              </a:rPr>
              <a:t>Wi-SUN’s </a:t>
            </a:r>
            <a:r>
              <a:rPr sz="2400" spc="-180" dirty="0">
                <a:latin typeface="Arial"/>
                <a:cs typeface="Arial"/>
              </a:rPr>
              <a:t>main</a:t>
            </a:r>
            <a:r>
              <a:rPr sz="2400" spc="-175" dirty="0">
                <a:latin typeface="Arial"/>
                <a:cs typeface="Arial"/>
              </a:rPr>
              <a:t> </a:t>
            </a:r>
            <a:r>
              <a:rPr sz="2400" spc="-204" dirty="0">
                <a:latin typeface="Arial"/>
                <a:cs typeface="Arial"/>
              </a:rPr>
              <a:t>focus</a:t>
            </a:r>
            <a:r>
              <a:rPr sz="2400" spc="-200" dirty="0">
                <a:latin typeface="Arial"/>
                <a:cs typeface="Arial"/>
              </a:rPr>
              <a:t> </a:t>
            </a:r>
            <a:r>
              <a:rPr sz="2400" spc="-215" dirty="0">
                <a:latin typeface="Arial"/>
                <a:cs typeface="Arial"/>
              </a:rPr>
              <a:t>is</a:t>
            </a:r>
            <a:r>
              <a:rPr sz="2400" spc="-210" dirty="0">
                <a:latin typeface="Arial"/>
                <a:cs typeface="Arial"/>
              </a:rPr>
              <a:t> on</a:t>
            </a:r>
            <a:r>
              <a:rPr sz="2400" spc="-204" dirty="0">
                <a:latin typeface="Arial"/>
                <a:cs typeface="Arial"/>
              </a:rPr>
              <a:t> </a:t>
            </a:r>
            <a:r>
              <a:rPr sz="2400" spc="-145" dirty="0">
                <a:latin typeface="Arial"/>
                <a:cs typeface="Arial"/>
              </a:rPr>
              <a:t>the </a:t>
            </a:r>
            <a:r>
              <a:rPr sz="2400" spc="-455" dirty="0">
                <a:latin typeface="Arial"/>
                <a:cs typeface="Arial"/>
              </a:rPr>
              <a:t>IEEE</a:t>
            </a:r>
            <a:r>
              <a:rPr sz="2400" spc="-450" dirty="0">
                <a:latin typeface="Arial"/>
                <a:cs typeface="Arial"/>
              </a:rPr>
              <a:t> </a:t>
            </a:r>
            <a:r>
              <a:rPr sz="2400" spc="-45" dirty="0">
                <a:latin typeface="Arial"/>
                <a:cs typeface="Arial"/>
              </a:rPr>
              <a:t>802.15.4g </a:t>
            </a:r>
            <a:r>
              <a:rPr sz="2400" spc="-100" dirty="0">
                <a:latin typeface="Arial"/>
                <a:cs typeface="Arial"/>
              </a:rPr>
              <a:t>protocol </a:t>
            </a:r>
            <a:r>
              <a:rPr sz="2400" spc="-105" dirty="0">
                <a:latin typeface="Arial"/>
                <a:cs typeface="Arial"/>
              </a:rPr>
              <a:t>and </a:t>
            </a:r>
            <a:r>
              <a:rPr sz="2400" spc="-150" dirty="0">
                <a:latin typeface="Arial"/>
                <a:cs typeface="Arial"/>
              </a:rPr>
              <a:t>its </a:t>
            </a:r>
            <a:r>
              <a:rPr sz="2400" spc="-145" dirty="0">
                <a:latin typeface="Arial"/>
                <a:cs typeface="Arial"/>
              </a:rPr>
              <a:t> </a:t>
            </a:r>
            <a:r>
              <a:rPr sz="2400" spc="-120" dirty="0">
                <a:latin typeface="Arial"/>
                <a:cs typeface="Arial"/>
              </a:rPr>
              <a:t>support</a:t>
            </a:r>
            <a:r>
              <a:rPr sz="2400" spc="-114" dirty="0">
                <a:latin typeface="Arial"/>
                <a:cs typeface="Arial"/>
              </a:rPr>
              <a:t> </a:t>
            </a:r>
            <a:r>
              <a:rPr sz="2400" spc="-20" dirty="0">
                <a:latin typeface="Arial"/>
                <a:cs typeface="Arial"/>
              </a:rPr>
              <a:t>for</a:t>
            </a:r>
            <a:r>
              <a:rPr sz="2400" spc="-15" dirty="0">
                <a:latin typeface="Arial"/>
                <a:cs typeface="Arial"/>
              </a:rPr>
              <a:t> </a:t>
            </a:r>
            <a:r>
              <a:rPr sz="2400" spc="-145" dirty="0">
                <a:latin typeface="Arial"/>
                <a:cs typeface="Arial"/>
              </a:rPr>
              <a:t>multiservice</a:t>
            </a:r>
            <a:r>
              <a:rPr sz="2400" spc="-140" dirty="0">
                <a:latin typeface="Arial"/>
                <a:cs typeface="Arial"/>
              </a:rPr>
              <a:t> </a:t>
            </a:r>
            <a:r>
              <a:rPr sz="2400" spc="-105" dirty="0">
                <a:latin typeface="Arial"/>
                <a:cs typeface="Arial"/>
              </a:rPr>
              <a:t>and</a:t>
            </a:r>
            <a:r>
              <a:rPr sz="2400" spc="-100" dirty="0">
                <a:latin typeface="Arial"/>
                <a:cs typeface="Arial"/>
              </a:rPr>
              <a:t> </a:t>
            </a:r>
            <a:r>
              <a:rPr sz="2400" spc="-204" dirty="0">
                <a:latin typeface="Arial"/>
                <a:cs typeface="Arial"/>
              </a:rPr>
              <a:t>secure</a:t>
            </a:r>
            <a:r>
              <a:rPr sz="2400" spc="-200" dirty="0">
                <a:latin typeface="Arial"/>
                <a:cs typeface="Arial"/>
              </a:rPr>
              <a:t> </a:t>
            </a:r>
            <a:r>
              <a:rPr sz="2400" spc="-180" dirty="0">
                <a:latin typeface="Arial"/>
                <a:cs typeface="Arial"/>
              </a:rPr>
              <a:t>IPv6</a:t>
            </a:r>
            <a:r>
              <a:rPr sz="2400" spc="-175" dirty="0">
                <a:latin typeface="Arial"/>
                <a:cs typeface="Arial"/>
              </a:rPr>
              <a:t> </a:t>
            </a:r>
            <a:r>
              <a:rPr sz="2400" spc="-210" dirty="0">
                <a:latin typeface="Arial"/>
                <a:cs typeface="Arial"/>
              </a:rPr>
              <a:t>communications</a:t>
            </a:r>
            <a:r>
              <a:rPr sz="2400" spc="-204" dirty="0">
                <a:latin typeface="Arial"/>
                <a:cs typeface="Arial"/>
              </a:rPr>
              <a:t> </a:t>
            </a:r>
            <a:r>
              <a:rPr sz="2400" spc="-120" dirty="0">
                <a:latin typeface="Arial"/>
                <a:cs typeface="Arial"/>
              </a:rPr>
              <a:t>with </a:t>
            </a:r>
            <a:r>
              <a:rPr sz="2400" spc="-114" dirty="0">
                <a:latin typeface="Arial"/>
                <a:cs typeface="Arial"/>
              </a:rPr>
              <a:t> </a:t>
            </a:r>
            <a:r>
              <a:rPr sz="2400" spc="-105" dirty="0">
                <a:latin typeface="Arial"/>
                <a:cs typeface="Arial"/>
              </a:rPr>
              <a:t>applications</a:t>
            </a:r>
            <a:r>
              <a:rPr sz="2400" spc="10" dirty="0">
                <a:latin typeface="Arial"/>
                <a:cs typeface="Arial"/>
              </a:rPr>
              <a:t> </a:t>
            </a:r>
            <a:r>
              <a:rPr sz="2400" spc="-160" dirty="0">
                <a:latin typeface="Arial"/>
                <a:cs typeface="Arial"/>
              </a:rPr>
              <a:t>running</a:t>
            </a:r>
            <a:r>
              <a:rPr sz="2400" spc="-30" dirty="0">
                <a:latin typeface="Arial"/>
                <a:cs typeface="Arial"/>
              </a:rPr>
              <a:t> </a:t>
            </a:r>
            <a:r>
              <a:rPr sz="2400" spc="-120" dirty="0">
                <a:latin typeface="Arial"/>
                <a:cs typeface="Arial"/>
              </a:rPr>
              <a:t>over</a:t>
            </a:r>
            <a:r>
              <a:rPr sz="2400" spc="-15" dirty="0">
                <a:latin typeface="Arial"/>
                <a:cs typeface="Arial"/>
              </a:rPr>
              <a:t> </a:t>
            </a:r>
            <a:r>
              <a:rPr sz="2400" spc="-145" dirty="0">
                <a:latin typeface="Arial"/>
                <a:cs typeface="Arial"/>
              </a:rPr>
              <a:t>the</a:t>
            </a:r>
            <a:r>
              <a:rPr sz="2400" spc="-5" dirty="0">
                <a:latin typeface="Arial"/>
                <a:cs typeface="Arial"/>
              </a:rPr>
              <a:t> </a:t>
            </a:r>
            <a:r>
              <a:rPr sz="2400" spc="-325" dirty="0">
                <a:latin typeface="Arial"/>
                <a:cs typeface="Arial"/>
              </a:rPr>
              <a:t>UDP</a:t>
            </a:r>
            <a:r>
              <a:rPr sz="2400" spc="-10" dirty="0">
                <a:latin typeface="Arial"/>
                <a:cs typeface="Arial"/>
              </a:rPr>
              <a:t> </a:t>
            </a:r>
            <a:r>
              <a:rPr sz="2400" spc="-95" dirty="0">
                <a:latin typeface="Arial"/>
                <a:cs typeface="Arial"/>
              </a:rPr>
              <a:t>transport</a:t>
            </a:r>
            <a:r>
              <a:rPr sz="2400" spc="-10" dirty="0">
                <a:latin typeface="Arial"/>
                <a:cs typeface="Arial"/>
              </a:rPr>
              <a:t> </a:t>
            </a:r>
            <a:r>
              <a:rPr sz="2400" spc="-95" dirty="0">
                <a:latin typeface="Arial"/>
                <a:cs typeface="Arial"/>
              </a:rPr>
              <a:t>layer.</a:t>
            </a:r>
            <a:endParaRPr sz="2400">
              <a:latin typeface="Arial"/>
              <a:cs typeface="Arial"/>
            </a:endParaRPr>
          </a:p>
          <a:p>
            <a:pPr marL="194945" marR="5715" indent="-182880" algn="just">
              <a:lnSpc>
                <a:spcPct val="100000"/>
              </a:lnSpc>
              <a:spcBef>
                <a:spcPts val="580"/>
              </a:spcBef>
              <a:buClr>
                <a:srgbClr val="93B6D2"/>
              </a:buClr>
              <a:buSzPct val="85416"/>
              <a:buChar char="•"/>
              <a:tabLst>
                <a:tab pos="195580" algn="l"/>
              </a:tabLst>
            </a:pPr>
            <a:r>
              <a:rPr sz="2400" spc="-280" dirty="0">
                <a:latin typeface="Arial"/>
                <a:cs typeface="Arial"/>
              </a:rPr>
              <a:t>The</a:t>
            </a:r>
            <a:r>
              <a:rPr sz="2400" spc="-275" dirty="0">
                <a:latin typeface="Arial"/>
                <a:cs typeface="Arial"/>
              </a:rPr>
              <a:t> </a:t>
            </a:r>
            <a:r>
              <a:rPr sz="2400" spc="-105" dirty="0">
                <a:latin typeface="Arial"/>
                <a:cs typeface="Arial"/>
              </a:rPr>
              <a:t>utilities </a:t>
            </a:r>
            <a:r>
              <a:rPr sz="2400" spc="-130" dirty="0">
                <a:latin typeface="Arial"/>
                <a:cs typeface="Arial"/>
              </a:rPr>
              <a:t>industry </a:t>
            </a:r>
            <a:r>
              <a:rPr sz="2400" spc="-215" dirty="0">
                <a:latin typeface="Arial"/>
                <a:cs typeface="Arial"/>
              </a:rPr>
              <a:t>is</a:t>
            </a:r>
            <a:r>
              <a:rPr sz="2400" spc="-210" dirty="0">
                <a:latin typeface="Arial"/>
                <a:cs typeface="Arial"/>
              </a:rPr>
              <a:t> </a:t>
            </a:r>
            <a:r>
              <a:rPr sz="2400" spc="-150" dirty="0">
                <a:latin typeface="Arial"/>
                <a:cs typeface="Arial"/>
              </a:rPr>
              <a:t>the </a:t>
            </a:r>
            <a:r>
              <a:rPr sz="2400" spc="-180" dirty="0">
                <a:latin typeface="Arial"/>
                <a:cs typeface="Arial"/>
              </a:rPr>
              <a:t>main</a:t>
            </a:r>
            <a:r>
              <a:rPr sz="2400" spc="-175" dirty="0">
                <a:latin typeface="Arial"/>
                <a:cs typeface="Arial"/>
              </a:rPr>
              <a:t> </a:t>
            </a:r>
            <a:r>
              <a:rPr sz="2400" spc="-40" dirty="0">
                <a:latin typeface="Arial"/>
                <a:cs typeface="Arial"/>
              </a:rPr>
              <a:t>area </a:t>
            </a:r>
            <a:r>
              <a:rPr sz="2400" spc="-5" dirty="0">
                <a:latin typeface="Arial"/>
                <a:cs typeface="Arial"/>
              </a:rPr>
              <a:t>of </a:t>
            </a:r>
            <a:r>
              <a:rPr sz="2400" spc="-204" dirty="0">
                <a:latin typeface="Arial"/>
                <a:cs typeface="Arial"/>
              </a:rPr>
              <a:t>focus</a:t>
            </a:r>
            <a:r>
              <a:rPr sz="2400" spc="-200" dirty="0">
                <a:latin typeface="Arial"/>
                <a:cs typeface="Arial"/>
              </a:rPr>
              <a:t> </a:t>
            </a:r>
            <a:r>
              <a:rPr sz="2400" spc="-25" dirty="0">
                <a:latin typeface="Arial"/>
                <a:cs typeface="Arial"/>
              </a:rPr>
              <a:t>for </a:t>
            </a:r>
            <a:r>
              <a:rPr sz="2400" spc="-145" dirty="0">
                <a:latin typeface="Arial"/>
                <a:cs typeface="Arial"/>
              </a:rPr>
              <a:t>the </a:t>
            </a:r>
            <a:r>
              <a:rPr sz="2400" spc="-120" dirty="0">
                <a:latin typeface="Arial"/>
                <a:cs typeface="Arial"/>
              </a:rPr>
              <a:t>Wi-SUN </a:t>
            </a:r>
            <a:r>
              <a:rPr sz="2400" spc="-114" dirty="0">
                <a:latin typeface="Arial"/>
                <a:cs typeface="Arial"/>
              </a:rPr>
              <a:t> </a:t>
            </a:r>
            <a:r>
              <a:rPr sz="2400" spc="-120" dirty="0">
                <a:latin typeface="Arial"/>
                <a:cs typeface="Arial"/>
              </a:rPr>
              <a:t>Alliance.</a:t>
            </a:r>
            <a:endParaRPr sz="2400">
              <a:latin typeface="Arial"/>
              <a:cs typeface="Arial"/>
            </a:endParaRPr>
          </a:p>
          <a:p>
            <a:pPr marL="194945" marR="5080" indent="-182880" algn="just">
              <a:lnSpc>
                <a:spcPct val="100000"/>
              </a:lnSpc>
              <a:spcBef>
                <a:spcPts val="575"/>
              </a:spcBef>
              <a:buClr>
                <a:srgbClr val="93B6D2"/>
              </a:buClr>
              <a:buSzPct val="85416"/>
              <a:buChar char="•"/>
              <a:tabLst>
                <a:tab pos="195580" algn="l"/>
              </a:tabLst>
            </a:pPr>
            <a:r>
              <a:rPr sz="2400" spc="-280" dirty="0">
                <a:latin typeface="Arial"/>
                <a:cs typeface="Arial"/>
              </a:rPr>
              <a:t>The</a:t>
            </a:r>
            <a:r>
              <a:rPr sz="2400" spc="-275" dirty="0">
                <a:latin typeface="Arial"/>
                <a:cs typeface="Arial"/>
              </a:rPr>
              <a:t> </a:t>
            </a:r>
            <a:r>
              <a:rPr sz="2400" spc="-120" dirty="0">
                <a:latin typeface="Arial"/>
                <a:cs typeface="Arial"/>
              </a:rPr>
              <a:t>Wi-SUN</a:t>
            </a:r>
            <a:r>
              <a:rPr sz="2400" spc="-114" dirty="0">
                <a:latin typeface="Arial"/>
                <a:cs typeface="Arial"/>
              </a:rPr>
              <a:t> </a:t>
            </a:r>
            <a:r>
              <a:rPr sz="2400" spc="-10" dirty="0">
                <a:latin typeface="Arial"/>
                <a:cs typeface="Arial"/>
              </a:rPr>
              <a:t>field </a:t>
            </a:r>
            <a:r>
              <a:rPr sz="2400" spc="-40" dirty="0">
                <a:latin typeface="Arial"/>
                <a:cs typeface="Arial"/>
              </a:rPr>
              <a:t>area</a:t>
            </a:r>
            <a:r>
              <a:rPr sz="2400" spc="-35" dirty="0">
                <a:latin typeface="Arial"/>
                <a:cs typeface="Arial"/>
              </a:rPr>
              <a:t> </a:t>
            </a:r>
            <a:r>
              <a:rPr sz="2400" spc="-125" dirty="0">
                <a:latin typeface="Arial"/>
                <a:cs typeface="Arial"/>
              </a:rPr>
              <a:t>network</a:t>
            </a:r>
            <a:r>
              <a:rPr sz="2400" spc="-120" dirty="0">
                <a:latin typeface="Arial"/>
                <a:cs typeface="Arial"/>
              </a:rPr>
              <a:t> </a:t>
            </a:r>
            <a:r>
              <a:rPr sz="2400" spc="-215" dirty="0">
                <a:latin typeface="Arial"/>
                <a:cs typeface="Arial"/>
              </a:rPr>
              <a:t>(FAN)</a:t>
            </a:r>
            <a:r>
              <a:rPr sz="2400" spc="-210" dirty="0">
                <a:latin typeface="Arial"/>
                <a:cs typeface="Arial"/>
              </a:rPr>
              <a:t> </a:t>
            </a:r>
            <a:r>
              <a:rPr sz="2400" spc="-35" dirty="0">
                <a:latin typeface="Arial"/>
                <a:cs typeface="Arial"/>
              </a:rPr>
              <a:t>profile</a:t>
            </a:r>
            <a:r>
              <a:rPr sz="2400" spc="-30" dirty="0">
                <a:latin typeface="Arial"/>
                <a:cs typeface="Arial"/>
              </a:rPr>
              <a:t> </a:t>
            </a:r>
            <a:r>
              <a:rPr sz="2400" spc="-145" dirty="0">
                <a:latin typeface="Arial"/>
                <a:cs typeface="Arial"/>
              </a:rPr>
              <a:t>enables</a:t>
            </a:r>
            <a:r>
              <a:rPr sz="2400" spc="375" dirty="0">
                <a:latin typeface="Arial"/>
                <a:cs typeface="Arial"/>
              </a:rPr>
              <a:t> </a:t>
            </a:r>
            <a:r>
              <a:rPr sz="2400" spc="-160" dirty="0">
                <a:latin typeface="Arial"/>
                <a:cs typeface="Arial"/>
              </a:rPr>
              <a:t>smart </a:t>
            </a:r>
            <a:r>
              <a:rPr sz="2400" spc="-155" dirty="0">
                <a:latin typeface="Arial"/>
                <a:cs typeface="Arial"/>
              </a:rPr>
              <a:t> </a:t>
            </a:r>
            <a:r>
              <a:rPr sz="2400" spc="-50" dirty="0">
                <a:latin typeface="Arial"/>
                <a:cs typeface="Arial"/>
              </a:rPr>
              <a:t>utility</a:t>
            </a:r>
            <a:r>
              <a:rPr sz="2400" spc="-45" dirty="0">
                <a:latin typeface="Arial"/>
                <a:cs typeface="Arial"/>
              </a:rPr>
              <a:t> </a:t>
            </a:r>
            <a:r>
              <a:rPr sz="2400" spc="-160" dirty="0">
                <a:latin typeface="Arial"/>
                <a:cs typeface="Arial"/>
              </a:rPr>
              <a:t>networks</a:t>
            </a:r>
            <a:r>
              <a:rPr sz="2400" spc="-155" dirty="0">
                <a:latin typeface="Arial"/>
                <a:cs typeface="Arial"/>
              </a:rPr>
              <a:t> </a:t>
            </a:r>
            <a:r>
              <a:rPr sz="2400" spc="-80" dirty="0">
                <a:latin typeface="Arial"/>
                <a:cs typeface="Arial"/>
              </a:rPr>
              <a:t>to</a:t>
            </a:r>
            <a:r>
              <a:rPr sz="2400" spc="-75" dirty="0">
                <a:latin typeface="Arial"/>
                <a:cs typeface="Arial"/>
              </a:rPr>
              <a:t> provide</a:t>
            </a:r>
            <a:r>
              <a:rPr sz="2400" spc="-70" dirty="0">
                <a:latin typeface="Arial"/>
                <a:cs typeface="Arial"/>
              </a:rPr>
              <a:t> </a:t>
            </a:r>
            <a:r>
              <a:rPr sz="2400" spc="-114" dirty="0">
                <a:latin typeface="Arial"/>
                <a:cs typeface="Arial"/>
              </a:rPr>
              <a:t>resilient,</a:t>
            </a:r>
            <a:r>
              <a:rPr sz="2400" spc="-110" dirty="0">
                <a:latin typeface="Arial"/>
                <a:cs typeface="Arial"/>
              </a:rPr>
              <a:t> </a:t>
            </a:r>
            <a:r>
              <a:rPr sz="2400" spc="-210" dirty="0">
                <a:latin typeface="Arial"/>
                <a:cs typeface="Arial"/>
              </a:rPr>
              <a:t>secure,</a:t>
            </a:r>
            <a:r>
              <a:rPr sz="2400" spc="-204" dirty="0">
                <a:latin typeface="Arial"/>
                <a:cs typeface="Arial"/>
              </a:rPr>
              <a:t> </a:t>
            </a:r>
            <a:r>
              <a:rPr sz="2400" spc="-105" dirty="0">
                <a:latin typeface="Arial"/>
                <a:cs typeface="Arial"/>
              </a:rPr>
              <a:t>and</a:t>
            </a:r>
            <a:r>
              <a:rPr sz="2400" spc="-100" dirty="0">
                <a:latin typeface="Arial"/>
                <a:cs typeface="Arial"/>
              </a:rPr>
              <a:t> </a:t>
            </a:r>
            <a:r>
              <a:rPr sz="2400" spc="-105" dirty="0">
                <a:latin typeface="Arial"/>
                <a:cs typeface="Arial"/>
              </a:rPr>
              <a:t>cost-effective </a:t>
            </a:r>
            <a:r>
              <a:rPr sz="2400" spc="-100" dirty="0">
                <a:latin typeface="Arial"/>
                <a:cs typeface="Arial"/>
              </a:rPr>
              <a:t> </a:t>
            </a:r>
            <a:r>
              <a:rPr sz="2400" spc="-135" dirty="0">
                <a:latin typeface="Arial"/>
                <a:cs typeface="Arial"/>
              </a:rPr>
              <a:t>connectivity</a:t>
            </a:r>
            <a:r>
              <a:rPr sz="2400" spc="-130" dirty="0">
                <a:latin typeface="Arial"/>
                <a:cs typeface="Arial"/>
              </a:rPr>
              <a:t> </a:t>
            </a:r>
            <a:r>
              <a:rPr sz="2400" spc="-110" dirty="0">
                <a:latin typeface="Arial"/>
                <a:cs typeface="Arial"/>
              </a:rPr>
              <a:t>with</a:t>
            </a:r>
            <a:r>
              <a:rPr sz="2400" spc="-105" dirty="0">
                <a:latin typeface="Arial"/>
                <a:cs typeface="Arial"/>
              </a:rPr>
              <a:t> extremely</a:t>
            </a:r>
            <a:r>
              <a:rPr sz="2400" spc="-100" dirty="0">
                <a:latin typeface="Arial"/>
                <a:cs typeface="Arial"/>
              </a:rPr>
              <a:t> </a:t>
            </a:r>
            <a:r>
              <a:rPr sz="2400" spc="-75" dirty="0">
                <a:latin typeface="Arial"/>
                <a:cs typeface="Arial"/>
              </a:rPr>
              <a:t>good</a:t>
            </a:r>
            <a:r>
              <a:rPr sz="2400" spc="-70" dirty="0">
                <a:latin typeface="Arial"/>
                <a:cs typeface="Arial"/>
              </a:rPr>
              <a:t> </a:t>
            </a:r>
            <a:r>
              <a:rPr sz="2400" spc="-125" dirty="0">
                <a:latin typeface="Arial"/>
                <a:cs typeface="Arial"/>
              </a:rPr>
              <a:t>coverage</a:t>
            </a:r>
            <a:r>
              <a:rPr sz="2400" spc="-120" dirty="0">
                <a:latin typeface="Arial"/>
                <a:cs typeface="Arial"/>
              </a:rPr>
              <a:t> </a:t>
            </a:r>
            <a:r>
              <a:rPr sz="2400" spc="-150" dirty="0">
                <a:latin typeface="Arial"/>
                <a:cs typeface="Arial"/>
              </a:rPr>
              <a:t>in</a:t>
            </a:r>
            <a:r>
              <a:rPr sz="2400" spc="-145" dirty="0">
                <a:latin typeface="Arial"/>
                <a:cs typeface="Arial"/>
              </a:rPr>
              <a:t> </a:t>
            </a:r>
            <a:r>
              <a:rPr sz="2400" spc="-15" dirty="0">
                <a:latin typeface="Arial"/>
                <a:cs typeface="Arial"/>
              </a:rPr>
              <a:t>a</a:t>
            </a:r>
            <a:r>
              <a:rPr sz="2400" spc="-10" dirty="0">
                <a:latin typeface="Arial"/>
                <a:cs typeface="Arial"/>
              </a:rPr>
              <a:t> </a:t>
            </a:r>
            <a:r>
              <a:rPr sz="2400" spc="-105" dirty="0">
                <a:latin typeface="Arial"/>
                <a:cs typeface="Arial"/>
              </a:rPr>
              <a:t>range</a:t>
            </a:r>
            <a:r>
              <a:rPr sz="2400" spc="-100" dirty="0">
                <a:latin typeface="Arial"/>
                <a:cs typeface="Arial"/>
              </a:rPr>
              <a:t> </a:t>
            </a:r>
            <a:r>
              <a:rPr sz="2400" spc="-5" dirty="0">
                <a:latin typeface="Arial"/>
                <a:cs typeface="Arial"/>
              </a:rPr>
              <a:t>of </a:t>
            </a:r>
            <a:r>
              <a:rPr sz="2400" dirty="0">
                <a:latin typeface="Arial"/>
                <a:cs typeface="Arial"/>
              </a:rPr>
              <a:t> </a:t>
            </a:r>
            <a:r>
              <a:rPr sz="2400" spc="-85" dirty="0">
                <a:latin typeface="Arial"/>
                <a:cs typeface="Arial"/>
              </a:rPr>
              <a:t>topographic </a:t>
            </a:r>
            <a:r>
              <a:rPr sz="2400" spc="-195" dirty="0">
                <a:latin typeface="Arial"/>
                <a:cs typeface="Arial"/>
              </a:rPr>
              <a:t>environments,</a:t>
            </a:r>
            <a:r>
              <a:rPr sz="2400" spc="-190" dirty="0">
                <a:latin typeface="Arial"/>
                <a:cs typeface="Arial"/>
              </a:rPr>
              <a:t> </a:t>
            </a:r>
            <a:r>
              <a:rPr sz="2400" spc="-114" dirty="0">
                <a:latin typeface="Arial"/>
                <a:cs typeface="Arial"/>
              </a:rPr>
              <a:t>from </a:t>
            </a:r>
            <a:r>
              <a:rPr sz="2400" spc="-195" dirty="0">
                <a:latin typeface="Arial"/>
                <a:cs typeface="Arial"/>
              </a:rPr>
              <a:t>dense</a:t>
            </a:r>
            <a:r>
              <a:rPr sz="2400" spc="-190" dirty="0">
                <a:latin typeface="Arial"/>
                <a:cs typeface="Arial"/>
              </a:rPr>
              <a:t> </a:t>
            </a:r>
            <a:r>
              <a:rPr sz="2400" spc="-120" dirty="0">
                <a:latin typeface="Arial"/>
                <a:cs typeface="Arial"/>
              </a:rPr>
              <a:t>urban</a:t>
            </a:r>
            <a:r>
              <a:rPr sz="2400" spc="-114" dirty="0">
                <a:latin typeface="Arial"/>
                <a:cs typeface="Arial"/>
              </a:rPr>
              <a:t> </a:t>
            </a:r>
            <a:r>
              <a:rPr sz="2400" spc="-145" dirty="0">
                <a:latin typeface="Arial"/>
                <a:cs typeface="Arial"/>
              </a:rPr>
              <a:t>neighborhoods</a:t>
            </a:r>
            <a:r>
              <a:rPr sz="2400" spc="-140" dirty="0">
                <a:latin typeface="Arial"/>
                <a:cs typeface="Arial"/>
              </a:rPr>
              <a:t> </a:t>
            </a:r>
            <a:r>
              <a:rPr sz="2400" spc="-85" dirty="0">
                <a:latin typeface="Arial"/>
                <a:cs typeface="Arial"/>
              </a:rPr>
              <a:t>to </a:t>
            </a:r>
            <a:r>
              <a:rPr sz="2400" spc="-80" dirty="0">
                <a:latin typeface="Arial"/>
                <a:cs typeface="Arial"/>
              </a:rPr>
              <a:t> </a:t>
            </a:r>
            <a:r>
              <a:rPr sz="2400" spc="-55" dirty="0">
                <a:latin typeface="Arial"/>
                <a:cs typeface="Arial"/>
              </a:rPr>
              <a:t>rural</a:t>
            </a:r>
            <a:r>
              <a:rPr sz="2400" spc="-25" dirty="0">
                <a:latin typeface="Arial"/>
                <a:cs typeface="Arial"/>
              </a:rPr>
              <a:t> </a:t>
            </a:r>
            <a:r>
              <a:rPr sz="2400" spc="-125" dirty="0">
                <a:latin typeface="Arial"/>
                <a:cs typeface="Arial"/>
              </a:rPr>
              <a:t>areas.</a:t>
            </a:r>
            <a:endParaRPr sz="24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77</a:t>
            </a:r>
            <a:endParaRPr sz="14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4570730" cy="1122680"/>
          </a:xfrm>
          <a:prstGeom prst="rect">
            <a:avLst/>
          </a:prstGeom>
        </p:spPr>
        <p:txBody>
          <a:bodyPr vert="horz" wrap="square" lIns="0" tIns="12700" rIns="0" bIns="0" rtlCol="0">
            <a:spAutoFit/>
          </a:bodyPr>
          <a:lstStyle/>
          <a:p>
            <a:pPr marL="12700" marR="5080">
              <a:lnSpc>
                <a:spcPct val="100000"/>
              </a:lnSpc>
              <a:spcBef>
                <a:spcPts val="100"/>
              </a:spcBef>
            </a:pPr>
            <a:r>
              <a:rPr spc="-595" dirty="0"/>
              <a:t>P</a:t>
            </a:r>
            <a:r>
              <a:rPr spc="-370" dirty="0"/>
              <a:t>r</a:t>
            </a:r>
            <a:r>
              <a:rPr spc="-390" dirty="0"/>
              <a:t>o</a:t>
            </a:r>
            <a:r>
              <a:rPr spc="-170" dirty="0"/>
              <a:t>f</a:t>
            </a:r>
            <a:r>
              <a:rPr spc="-165" dirty="0"/>
              <a:t>il</a:t>
            </a:r>
            <a:r>
              <a:rPr spc="-375" dirty="0"/>
              <a:t>e</a:t>
            </a:r>
            <a:r>
              <a:rPr spc="-470" dirty="0"/>
              <a:t>s</a:t>
            </a:r>
            <a:r>
              <a:rPr spc="-260" dirty="0"/>
              <a:t> </a:t>
            </a:r>
            <a:r>
              <a:rPr spc="-210" dirty="0"/>
              <a:t>a</a:t>
            </a:r>
            <a:r>
              <a:rPr spc="-390" dirty="0"/>
              <a:t>n</a:t>
            </a:r>
            <a:r>
              <a:rPr spc="-290" dirty="0"/>
              <a:t>d</a:t>
            </a:r>
            <a:r>
              <a:rPr spc="-229" dirty="0"/>
              <a:t> </a:t>
            </a:r>
            <a:r>
              <a:rPr spc="-600" dirty="0"/>
              <a:t>C</a:t>
            </a:r>
            <a:r>
              <a:rPr spc="-390" dirty="0"/>
              <a:t>o</a:t>
            </a:r>
            <a:r>
              <a:rPr spc="-440" dirty="0"/>
              <a:t>m</a:t>
            </a:r>
            <a:r>
              <a:rPr spc="-390" dirty="0"/>
              <a:t>p</a:t>
            </a:r>
            <a:r>
              <a:rPr spc="-165" dirty="0"/>
              <a:t>li</a:t>
            </a:r>
            <a:r>
              <a:rPr spc="-204" dirty="0"/>
              <a:t>a</a:t>
            </a:r>
            <a:r>
              <a:rPr spc="-390" dirty="0"/>
              <a:t>n</a:t>
            </a:r>
            <a:r>
              <a:rPr spc="-650" dirty="0"/>
              <a:t>c</a:t>
            </a:r>
            <a:r>
              <a:rPr spc="-370" dirty="0"/>
              <a:t>e</a:t>
            </a:r>
            <a:r>
              <a:rPr spc="-315" dirty="0"/>
              <a:t>s  </a:t>
            </a:r>
            <a:r>
              <a:rPr spc="-355" dirty="0"/>
              <a:t>Thread</a:t>
            </a:r>
          </a:p>
        </p:txBody>
      </p:sp>
      <p:sp>
        <p:nvSpPr>
          <p:cNvPr id="3" name="object 3"/>
          <p:cNvSpPr txBox="1"/>
          <p:nvPr/>
        </p:nvSpPr>
        <p:spPr>
          <a:xfrm>
            <a:off x="535940" y="1616709"/>
            <a:ext cx="8072755" cy="1123315"/>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3B6D2"/>
              </a:buClr>
              <a:buSzPct val="85416"/>
              <a:buChar char="•"/>
              <a:tabLst>
                <a:tab pos="195580" algn="l"/>
              </a:tabLst>
            </a:pPr>
            <a:r>
              <a:rPr sz="2400" spc="-145" dirty="0">
                <a:latin typeface="Arial"/>
                <a:cs typeface="Arial"/>
              </a:rPr>
              <a:t>Thread </a:t>
            </a:r>
            <a:r>
              <a:rPr sz="2400" spc="-105" dirty="0">
                <a:latin typeface="Arial"/>
                <a:cs typeface="Arial"/>
              </a:rPr>
              <a:t>Group </a:t>
            </a:r>
            <a:r>
              <a:rPr sz="2400" spc="-235" dirty="0">
                <a:latin typeface="Arial"/>
                <a:cs typeface="Arial"/>
              </a:rPr>
              <a:t>has</a:t>
            </a:r>
            <a:r>
              <a:rPr sz="2400" spc="-229" dirty="0">
                <a:latin typeface="Arial"/>
                <a:cs typeface="Arial"/>
              </a:rPr>
              <a:t> </a:t>
            </a:r>
            <a:r>
              <a:rPr sz="2400" spc="-70" dirty="0">
                <a:latin typeface="Arial"/>
                <a:cs typeface="Arial"/>
              </a:rPr>
              <a:t>defined </a:t>
            </a:r>
            <a:r>
              <a:rPr sz="2400" spc="-150" dirty="0">
                <a:latin typeface="Arial"/>
                <a:cs typeface="Arial"/>
              </a:rPr>
              <a:t>an </a:t>
            </a:r>
            <a:r>
              <a:rPr sz="2400" spc="-130" dirty="0">
                <a:latin typeface="Arial"/>
                <a:cs typeface="Arial"/>
              </a:rPr>
              <a:t>IPv6-based </a:t>
            </a:r>
            <a:r>
              <a:rPr sz="2400" spc="-155" dirty="0">
                <a:latin typeface="Arial"/>
                <a:cs typeface="Arial"/>
              </a:rPr>
              <a:t>wireless </a:t>
            </a:r>
            <a:r>
              <a:rPr sz="2400" spc="-35" dirty="0">
                <a:latin typeface="Arial"/>
                <a:cs typeface="Arial"/>
              </a:rPr>
              <a:t>profile </a:t>
            </a:r>
            <a:r>
              <a:rPr sz="2400" spc="-85" dirty="0">
                <a:latin typeface="Arial"/>
                <a:cs typeface="Arial"/>
              </a:rPr>
              <a:t>that </a:t>
            </a:r>
            <a:r>
              <a:rPr sz="2400" spc="-80" dirty="0">
                <a:latin typeface="Arial"/>
                <a:cs typeface="Arial"/>
              </a:rPr>
              <a:t> </a:t>
            </a:r>
            <a:r>
              <a:rPr sz="2400" spc="-114" dirty="0">
                <a:latin typeface="Arial"/>
                <a:cs typeface="Arial"/>
              </a:rPr>
              <a:t>provides </a:t>
            </a:r>
            <a:r>
              <a:rPr sz="2400" spc="-145" dirty="0">
                <a:latin typeface="Arial"/>
                <a:cs typeface="Arial"/>
              </a:rPr>
              <a:t>the best </a:t>
            </a:r>
            <a:r>
              <a:rPr sz="2400" spc="-100" dirty="0">
                <a:latin typeface="Arial"/>
                <a:cs typeface="Arial"/>
              </a:rPr>
              <a:t>way </a:t>
            </a:r>
            <a:r>
              <a:rPr sz="2400" spc="-75" dirty="0">
                <a:latin typeface="Arial"/>
                <a:cs typeface="Arial"/>
              </a:rPr>
              <a:t>to </a:t>
            </a:r>
            <a:r>
              <a:rPr sz="2400" spc="-204" dirty="0">
                <a:latin typeface="Arial"/>
                <a:cs typeface="Arial"/>
              </a:rPr>
              <a:t>connect </a:t>
            </a:r>
            <a:r>
              <a:rPr sz="2400" spc="-170" dirty="0">
                <a:latin typeface="Arial"/>
                <a:cs typeface="Arial"/>
              </a:rPr>
              <a:t>more </a:t>
            </a:r>
            <a:r>
              <a:rPr sz="2400" spc="-150" dirty="0">
                <a:latin typeface="Arial"/>
                <a:cs typeface="Arial"/>
              </a:rPr>
              <a:t>than </a:t>
            </a:r>
            <a:r>
              <a:rPr sz="2400" spc="-15" dirty="0">
                <a:latin typeface="Arial"/>
                <a:cs typeface="Arial"/>
              </a:rPr>
              <a:t>250 </a:t>
            </a:r>
            <a:r>
              <a:rPr sz="2400" spc="-160" dirty="0">
                <a:latin typeface="Arial"/>
                <a:cs typeface="Arial"/>
              </a:rPr>
              <a:t>devices </a:t>
            </a:r>
            <a:r>
              <a:rPr sz="2400" spc="-114" dirty="0">
                <a:latin typeface="Arial"/>
                <a:cs typeface="Arial"/>
              </a:rPr>
              <a:t>into </a:t>
            </a:r>
            <a:r>
              <a:rPr sz="2400" spc="-15" dirty="0">
                <a:latin typeface="Arial"/>
                <a:cs typeface="Arial"/>
              </a:rPr>
              <a:t>a </a:t>
            </a:r>
            <a:r>
              <a:rPr sz="2400" spc="-10" dirty="0">
                <a:latin typeface="Arial"/>
                <a:cs typeface="Arial"/>
              </a:rPr>
              <a:t> </a:t>
            </a:r>
            <a:r>
              <a:rPr sz="2400" spc="-50" dirty="0">
                <a:latin typeface="Arial"/>
                <a:cs typeface="Arial"/>
              </a:rPr>
              <a:t>l</a:t>
            </a:r>
            <a:r>
              <a:rPr sz="2400" spc="-180" dirty="0">
                <a:latin typeface="Arial"/>
                <a:cs typeface="Arial"/>
              </a:rPr>
              <a:t>o</a:t>
            </a:r>
            <a:r>
              <a:rPr sz="2400" spc="-140" dirty="0">
                <a:latin typeface="Arial"/>
                <a:cs typeface="Arial"/>
              </a:rPr>
              <a:t>w</a:t>
            </a:r>
            <a:r>
              <a:rPr sz="2400" dirty="0">
                <a:latin typeface="Arial"/>
                <a:cs typeface="Arial"/>
              </a:rPr>
              <a:t>-</a:t>
            </a:r>
            <a:r>
              <a:rPr sz="2400" spc="-75" dirty="0">
                <a:latin typeface="Arial"/>
                <a:cs typeface="Arial"/>
              </a:rPr>
              <a:t>p</a:t>
            </a:r>
            <a:r>
              <a:rPr sz="2400" spc="-155" dirty="0">
                <a:latin typeface="Arial"/>
                <a:cs typeface="Arial"/>
              </a:rPr>
              <a:t>o</a:t>
            </a:r>
            <a:r>
              <a:rPr sz="2400" spc="-190" dirty="0">
                <a:latin typeface="Arial"/>
                <a:cs typeface="Arial"/>
              </a:rPr>
              <a:t>w</a:t>
            </a:r>
            <a:r>
              <a:rPr sz="2400" spc="-135" dirty="0">
                <a:latin typeface="Arial"/>
                <a:cs typeface="Arial"/>
              </a:rPr>
              <a:t>e</a:t>
            </a:r>
            <a:r>
              <a:rPr sz="2400" spc="-165" dirty="0">
                <a:latin typeface="Arial"/>
                <a:cs typeface="Arial"/>
              </a:rPr>
              <a:t>r</a:t>
            </a:r>
            <a:r>
              <a:rPr sz="2400" spc="-145" dirty="0">
                <a:latin typeface="Arial"/>
                <a:cs typeface="Arial"/>
              </a:rPr>
              <a:t>,</a:t>
            </a:r>
            <a:r>
              <a:rPr sz="2400" spc="-10" dirty="0">
                <a:latin typeface="Arial"/>
                <a:cs typeface="Arial"/>
              </a:rPr>
              <a:t> </a:t>
            </a:r>
            <a:r>
              <a:rPr sz="2400" spc="-114" dirty="0">
                <a:latin typeface="Arial"/>
                <a:cs typeface="Arial"/>
              </a:rPr>
              <a:t>wirele</a:t>
            </a:r>
            <a:r>
              <a:rPr sz="2400" spc="-130" dirty="0">
                <a:latin typeface="Arial"/>
                <a:cs typeface="Arial"/>
              </a:rPr>
              <a:t>s</a:t>
            </a:r>
            <a:r>
              <a:rPr sz="2400" spc="-405" dirty="0">
                <a:latin typeface="Arial"/>
                <a:cs typeface="Arial"/>
              </a:rPr>
              <a:t>s</a:t>
            </a:r>
            <a:r>
              <a:rPr sz="2400" spc="-10" dirty="0">
                <a:latin typeface="Arial"/>
                <a:cs typeface="Arial"/>
              </a:rPr>
              <a:t> </a:t>
            </a:r>
            <a:r>
              <a:rPr sz="2400" spc="-305" dirty="0">
                <a:latin typeface="Arial"/>
                <a:cs typeface="Arial"/>
              </a:rPr>
              <a:t>mesh</a:t>
            </a:r>
            <a:r>
              <a:rPr sz="2400" spc="-5" dirty="0">
                <a:latin typeface="Arial"/>
                <a:cs typeface="Arial"/>
              </a:rPr>
              <a:t> </a:t>
            </a:r>
            <a:r>
              <a:rPr sz="2400" spc="-125" dirty="0">
                <a:latin typeface="Arial"/>
                <a:cs typeface="Arial"/>
              </a:rPr>
              <a:t>net</a:t>
            </a:r>
            <a:r>
              <a:rPr sz="2400" spc="-250" dirty="0">
                <a:latin typeface="Arial"/>
                <a:cs typeface="Arial"/>
              </a:rPr>
              <a:t>w</a:t>
            </a:r>
            <a:r>
              <a:rPr sz="2400" spc="-85" dirty="0">
                <a:latin typeface="Arial"/>
                <a:cs typeface="Arial"/>
              </a:rPr>
              <a:t>o</a:t>
            </a:r>
            <a:r>
              <a:rPr sz="2400" spc="-5" dirty="0">
                <a:latin typeface="Arial"/>
                <a:cs typeface="Arial"/>
              </a:rPr>
              <a:t>r</a:t>
            </a:r>
            <a:r>
              <a:rPr sz="2400" spc="-145" dirty="0">
                <a:latin typeface="Arial"/>
                <a:cs typeface="Arial"/>
              </a:rPr>
              <a:t>k.</a:t>
            </a:r>
            <a:endParaRPr sz="24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78</a:t>
            </a:r>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255509" cy="1010533"/>
          </a:xfrm>
          <a:prstGeom prst="rect">
            <a:avLst/>
          </a:prstGeom>
        </p:spPr>
        <p:txBody>
          <a:bodyPr vert="horz" wrap="square" lIns="0" tIns="12700" rIns="0" bIns="0" rtlCol="0">
            <a:spAutoFit/>
          </a:bodyPr>
          <a:lstStyle/>
          <a:p>
            <a:pPr marL="12700">
              <a:spcBef>
                <a:spcPts val="100"/>
              </a:spcBef>
            </a:pPr>
            <a:r>
              <a:rPr lang="en-US" spc="-165" dirty="0" smtClean="0"/>
              <a:t>The Business Case for IP</a:t>
            </a:r>
          </a:p>
          <a:p>
            <a:pPr marL="12700">
              <a:spcBef>
                <a:spcPts val="100"/>
              </a:spcBef>
            </a:pPr>
            <a:r>
              <a:rPr lang="en-US" sz="2800" spc="-165" dirty="0" smtClean="0"/>
              <a:t>The Key Advantages of Internet Protocol</a:t>
            </a:r>
            <a:endParaRPr lang="en-US" sz="2800" spc="-165" dirty="0"/>
          </a:p>
        </p:txBody>
      </p:sp>
      <p:sp>
        <p:nvSpPr>
          <p:cNvPr id="6" name="object 6"/>
          <p:cNvSpPr txBox="1"/>
          <p:nvPr/>
        </p:nvSpPr>
        <p:spPr>
          <a:xfrm>
            <a:off x="810259" y="1676400"/>
            <a:ext cx="8028941" cy="3963264"/>
          </a:xfrm>
          <a:prstGeom prst="rect">
            <a:avLst/>
          </a:prstGeom>
        </p:spPr>
        <p:txBody>
          <a:bodyPr vert="horz" wrap="square" lIns="0" tIns="13335" rIns="0" bIns="0" rtlCol="0">
            <a:spAutoFit/>
          </a:bodyPr>
          <a:lstStyle/>
          <a:p>
            <a:pPr marL="12700" marR="6350" indent="-184150">
              <a:spcBef>
                <a:spcPts val="500"/>
              </a:spcBef>
              <a:buClr>
                <a:srgbClr val="93B6D2"/>
              </a:buClr>
              <a:buSzPct val="85000"/>
              <a:buFontTx/>
              <a:buChar char="•"/>
              <a:tabLst>
                <a:tab pos="470534" algn="l"/>
              </a:tabLst>
            </a:pPr>
            <a:r>
              <a:rPr lang="en-US" sz="2000" b="1" spc="-175" dirty="0" smtClean="0">
                <a:latin typeface="Arial"/>
                <a:cs typeface="Arial"/>
              </a:rPr>
              <a:t>Ope</a:t>
            </a:r>
            <a:r>
              <a:rPr lang="en-US" sz="2000" b="1" spc="-160" dirty="0" smtClean="0">
                <a:latin typeface="Arial"/>
                <a:cs typeface="Arial"/>
              </a:rPr>
              <a:t>n</a:t>
            </a:r>
            <a:r>
              <a:rPr lang="en-US" sz="2000" b="1" spc="-30" dirty="0" smtClean="0">
                <a:latin typeface="Arial"/>
                <a:cs typeface="Arial"/>
              </a:rPr>
              <a:t> </a:t>
            </a:r>
            <a:r>
              <a:rPr lang="en-US" sz="2000" b="1" spc="-155" dirty="0" smtClean="0">
                <a:latin typeface="Arial"/>
                <a:cs typeface="Arial"/>
              </a:rPr>
              <a:t>and</a:t>
            </a:r>
            <a:r>
              <a:rPr lang="en-US" sz="2000" b="1" spc="-35" dirty="0" smtClean="0">
                <a:latin typeface="Arial"/>
                <a:cs typeface="Arial"/>
              </a:rPr>
              <a:t> </a:t>
            </a:r>
            <a:r>
              <a:rPr lang="en-US" sz="2000" b="1" spc="-190" dirty="0" smtClean="0">
                <a:latin typeface="Arial"/>
                <a:cs typeface="Arial"/>
              </a:rPr>
              <a:t>standards</a:t>
            </a:r>
            <a:r>
              <a:rPr lang="en-US" sz="2000" b="1" spc="-50" dirty="0" smtClean="0">
                <a:latin typeface="Arial"/>
                <a:cs typeface="Arial"/>
              </a:rPr>
              <a:t>-</a:t>
            </a:r>
            <a:r>
              <a:rPr lang="en-US" sz="2000" b="1" spc="-190" dirty="0" smtClean="0">
                <a:latin typeface="Arial"/>
                <a:cs typeface="Arial"/>
              </a:rPr>
              <a:t>based</a:t>
            </a:r>
            <a:endParaRPr lang="en-US" sz="2000" dirty="0" smtClean="0">
              <a:latin typeface="Arial"/>
              <a:cs typeface="Arial"/>
            </a:endParaRPr>
          </a:p>
          <a:p>
            <a:pPr marL="469900" marR="6350" lvl="1" indent="-184150">
              <a:spcBef>
                <a:spcPts val="500"/>
              </a:spcBef>
              <a:buClr>
                <a:srgbClr val="93B6D2"/>
              </a:buClr>
              <a:buSzPct val="85000"/>
              <a:buChar char="•"/>
              <a:tabLst>
                <a:tab pos="470534" algn="l"/>
              </a:tabLst>
            </a:pPr>
            <a:r>
              <a:rPr lang="en-US" sz="2000" spc="-95" dirty="0" smtClean="0">
                <a:latin typeface="+mj-lt"/>
                <a:cs typeface="Arial"/>
              </a:rPr>
              <a:t>The Internet of Things	creates a new paradigm in which devices,  applications,	and users can leverage a large set of devices	and </a:t>
            </a:r>
            <a:r>
              <a:rPr sz="2000" spc="-95" dirty="0" smtClean="0">
                <a:latin typeface="+mj-lt"/>
                <a:cs typeface="Arial"/>
              </a:rPr>
              <a:t>functionalities while</a:t>
            </a:r>
            <a:r>
              <a:rPr lang="en-US" sz="2000" spc="-95" dirty="0" smtClean="0">
                <a:latin typeface="+mj-lt"/>
                <a:cs typeface="Arial"/>
              </a:rPr>
              <a:t> </a:t>
            </a:r>
            <a:r>
              <a:rPr sz="2000" spc="-95" dirty="0" smtClean="0">
                <a:latin typeface="+mj-lt"/>
                <a:cs typeface="Arial"/>
              </a:rPr>
              <a:t>guaranteeing </a:t>
            </a:r>
            <a:r>
              <a:rPr sz="2000" spc="-95" dirty="0">
                <a:latin typeface="+mj-lt"/>
                <a:cs typeface="Arial"/>
              </a:rPr>
              <a:t>interchangeability and interoperability,  security, and management.</a:t>
            </a:r>
          </a:p>
          <a:p>
            <a:pPr marL="469900" lvl="1" indent="-184150">
              <a:spcBef>
                <a:spcPts val="500"/>
              </a:spcBef>
              <a:buClr>
                <a:srgbClr val="93B6D2"/>
              </a:buClr>
              <a:buSzPct val="85000"/>
              <a:buChar char="•"/>
              <a:tabLst>
                <a:tab pos="470534" algn="l"/>
              </a:tabLst>
            </a:pPr>
            <a:r>
              <a:rPr sz="2000" spc="-95" dirty="0">
                <a:latin typeface="+mj-lt"/>
                <a:cs typeface="Arial"/>
              </a:rPr>
              <a:t>This  calls for implementation, </a:t>
            </a:r>
            <a:r>
              <a:rPr sz="2000" spc="-95" dirty="0" smtClean="0">
                <a:latin typeface="+mj-lt"/>
                <a:cs typeface="Arial"/>
              </a:rPr>
              <a:t>validation,</a:t>
            </a:r>
            <a:r>
              <a:rPr lang="en-US" sz="2000" spc="-95" dirty="0" smtClean="0">
                <a:latin typeface="+mj-lt"/>
                <a:cs typeface="Arial"/>
              </a:rPr>
              <a:t> </a:t>
            </a:r>
            <a:r>
              <a:rPr sz="2000" spc="-95" dirty="0" smtClean="0">
                <a:latin typeface="+mj-lt"/>
                <a:cs typeface="Arial"/>
              </a:rPr>
              <a:t>and </a:t>
            </a:r>
            <a:r>
              <a:rPr sz="2000" spc="-95" dirty="0">
                <a:latin typeface="+mj-lt"/>
                <a:cs typeface="Arial"/>
              </a:rPr>
              <a:t>deployment of open</a:t>
            </a:r>
            <a:r>
              <a:rPr sz="2000" spc="-95" dirty="0" smtClean="0">
                <a:latin typeface="+mj-lt"/>
                <a:cs typeface="Arial"/>
              </a:rPr>
              <a:t>,</a:t>
            </a:r>
            <a:r>
              <a:rPr lang="en-US" sz="2000" spc="-95" dirty="0" smtClean="0">
                <a:latin typeface="+mj-lt"/>
                <a:cs typeface="Arial"/>
              </a:rPr>
              <a:t> </a:t>
            </a:r>
            <a:r>
              <a:rPr sz="2000" spc="-95" dirty="0" smtClean="0">
                <a:latin typeface="+mj-lt"/>
                <a:cs typeface="Arial"/>
              </a:rPr>
              <a:t>standards-based </a:t>
            </a:r>
            <a:r>
              <a:rPr sz="2000" spc="-95" dirty="0">
                <a:latin typeface="+mj-lt"/>
                <a:cs typeface="Arial"/>
              </a:rPr>
              <a:t>solutions.</a:t>
            </a:r>
          </a:p>
          <a:p>
            <a:pPr marL="469900" marR="5080" lvl="1" indent="-184150">
              <a:spcBef>
                <a:spcPts val="500"/>
              </a:spcBef>
              <a:buClr>
                <a:srgbClr val="93B6D2"/>
              </a:buClr>
              <a:buSzPct val="85000"/>
              <a:buChar char="•"/>
              <a:tabLst>
                <a:tab pos="470534" algn="l"/>
              </a:tabLst>
            </a:pPr>
            <a:r>
              <a:rPr sz="2000" spc="-95" dirty="0">
                <a:latin typeface="+mj-lt"/>
                <a:cs typeface="Arial"/>
              </a:rPr>
              <a:t>While many standards development organizations (SDOs) are working on  Internet of Things definitions, frameworks, applications, and technologies,  none are questioning the role of the Internet Engineering Task Force (IETF)  as the foundation for specifying and optimizing the network and transport  layers.</a:t>
            </a:r>
          </a:p>
          <a:p>
            <a:pPr marL="469900" marR="5715" lvl="1" indent="-184150">
              <a:spcBef>
                <a:spcPts val="500"/>
              </a:spcBef>
              <a:buClr>
                <a:srgbClr val="93B6D2"/>
              </a:buClr>
              <a:buSzPct val="85000"/>
              <a:buChar char="•"/>
              <a:tabLst>
                <a:tab pos="470534" algn="l"/>
              </a:tabLst>
            </a:pPr>
            <a:r>
              <a:rPr sz="2000" spc="-95" dirty="0">
                <a:latin typeface="+mj-lt"/>
                <a:cs typeface="Arial"/>
              </a:rPr>
              <a:t>The IETF is an open standards body that focuses on the development of the  Internet Protocol suite and related Internet technologies and protocols.</a:t>
            </a:r>
          </a:p>
        </p:txBody>
      </p:sp>
      <p:sp>
        <p:nvSpPr>
          <p:cNvPr id="7" name="object 7"/>
          <p:cNvSpPr txBox="1"/>
          <p:nvPr/>
        </p:nvSpPr>
        <p:spPr>
          <a:xfrm>
            <a:off x="7700009" y="52832"/>
            <a:ext cx="120650" cy="239395"/>
          </a:xfrm>
          <a:prstGeom prst="rect">
            <a:avLst/>
          </a:prstGeom>
        </p:spPr>
        <p:txBody>
          <a:bodyPr vert="horz" wrap="square" lIns="0" tIns="12700" rIns="0" bIns="0" rtlCol="0">
            <a:spAutoFit/>
          </a:bodyPr>
          <a:lstStyle/>
          <a:p>
            <a:pPr marL="12700">
              <a:lnSpc>
                <a:spcPct val="100000"/>
              </a:lnSpc>
              <a:spcBef>
                <a:spcPts val="100"/>
              </a:spcBef>
            </a:pPr>
            <a:r>
              <a:rPr sz="1400" b="1" spc="-35" dirty="0">
                <a:solidFill>
                  <a:srgbClr val="FFFFFF"/>
                </a:solidFill>
                <a:latin typeface="Arial"/>
                <a:cs typeface="Arial"/>
              </a:rPr>
              <a:t>8</a:t>
            </a:r>
            <a:endParaRPr sz="1400">
              <a:latin typeface="Arial"/>
              <a:cs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4570730" cy="1122680"/>
          </a:xfrm>
          <a:prstGeom prst="rect">
            <a:avLst/>
          </a:prstGeom>
        </p:spPr>
        <p:txBody>
          <a:bodyPr vert="horz" wrap="square" lIns="0" tIns="12700" rIns="0" bIns="0" rtlCol="0">
            <a:spAutoFit/>
          </a:bodyPr>
          <a:lstStyle/>
          <a:p>
            <a:pPr marL="12700" marR="5080">
              <a:lnSpc>
                <a:spcPct val="100000"/>
              </a:lnSpc>
              <a:spcBef>
                <a:spcPts val="100"/>
              </a:spcBef>
            </a:pPr>
            <a:r>
              <a:rPr spc="-595" dirty="0"/>
              <a:t>P</a:t>
            </a:r>
            <a:r>
              <a:rPr spc="-370" dirty="0"/>
              <a:t>r</a:t>
            </a:r>
            <a:r>
              <a:rPr spc="-390" dirty="0"/>
              <a:t>o</a:t>
            </a:r>
            <a:r>
              <a:rPr spc="-170" dirty="0"/>
              <a:t>f</a:t>
            </a:r>
            <a:r>
              <a:rPr spc="-165" dirty="0"/>
              <a:t>il</a:t>
            </a:r>
            <a:r>
              <a:rPr spc="-375" dirty="0"/>
              <a:t>e</a:t>
            </a:r>
            <a:r>
              <a:rPr spc="-470" dirty="0"/>
              <a:t>s</a:t>
            </a:r>
            <a:r>
              <a:rPr spc="-260" dirty="0"/>
              <a:t> </a:t>
            </a:r>
            <a:r>
              <a:rPr spc="-210" dirty="0"/>
              <a:t>a</a:t>
            </a:r>
            <a:r>
              <a:rPr spc="-390" dirty="0"/>
              <a:t>n</a:t>
            </a:r>
            <a:r>
              <a:rPr spc="-290" dirty="0"/>
              <a:t>d</a:t>
            </a:r>
            <a:r>
              <a:rPr spc="-229" dirty="0"/>
              <a:t> </a:t>
            </a:r>
            <a:r>
              <a:rPr spc="-600" dirty="0"/>
              <a:t>C</a:t>
            </a:r>
            <a:r>
              <a:rPr spc="-390" dirty="0"/>
              <a:t>o</a:t>
            </a:r>
            <a:r>
              <a:rPr spc="-440" dirty="0"/>
              <a:t>m</a:t>
            </a:r>
            <a:r>
              <a:rPr spc="-390" dirty="0"/>
              <a:t>p</a:t>
            </a:r>
            <a:r>
              <a:rPr spc="-165" dirty="0"/>
              <a:t>li</a:t>
            </a:r>
            <a:r>
              <a:rPr spc="-204" dirty="0"/>
              <a:t>a</a:t>
            </a:r>
            <a:r>
              <a:rPr spc="-390" dirty="0"/>
              <a:t>n</a:t>
            </a:r>
            <a:r>
              <a:rPr spc="-650" dirty="0"/>
              <a:t>c</a:t>
            </a:r>
            <a:r>
              <a:rPr spc="-370" dirty="0"/>
              <a:t>e</a:t>
            </a:r>
            <a:r>
              <a:rPr spc="-315" dirty="0"/>
              <a:t>s  </a:t>
            </a:r>
            <a:r>
              <a:rPr spc="-165" dirty="0"/>
              <a:t>I</a:t>
            </a:r>
            <a:r>
              <a:rPr spc="-595" dirty="0"/>
              <a:t>P</a:t>
            </a:r>
            <a:r>
              <a:rPr spc="-195" dirty="0"/>
              <a:t>v</a:t>
            </a:r>
            <a:r>
              <a:rPr spc="-95" dirty="0"/>
              <a:t>6</a:t>
            </a:r>
            <a:r>
              <a:rPr spc="-240" dirty="0"/>
              <a:t> </a:t>
            </a:r>
            <a:r>
              <a:rPr spc="-710" dirty="0"/>
              <a:t>R</a:t>
            </a:r>
            <a:r>
              <a:rPr spc="-375" dirty="0"/>
              <a:t>e</a:t>
            </a:r>
            <a:r>
              <a:rPr spc="-210" dirty="0"/>
              <a:t>a</a:t>
            </a:r>
            <a:r>
              <a:rPr spc="-390" dirty="0"/>
              <a:t>d</a:t>
            </a:r>
            <a:r>
              <a:rPr spc="-95" dirty="0"/>
              <a:t>y</a:t>
            </a:r>
            <a:r>
              <a:rPr spc="-240" dirty="0"/>
              <a:t> </a:t>
            </a:r>
            <a:r>
              <a:rPr spc="-765" dirty="0"/>
              <a:t>L</a:t>
            </a:r>
            <a:r>
              <a:rPr spc="-390" dirty="0"/>
              <a:t>o</a:t>
            </a:r>
            <a:r>
              <a:rPr spc="-395" dirty="0"/>
              <a:t>g</a:t>
            </a:r>
            <a:r>
              <a:rPr spc="-290" dirty="0"/>
              <a:t>o</a:t>
            </a:r>
          </a:p>
        </p:txBody>
      </p:sp>
      <p:sp>
        <p:nvSpPr>
          <p:cNvPr id="3" name="object 3"/>
          <p:cNvSpPr txBox="1"/>
          <p:nvPr/>
        </p:nvSpPr>
        <p:spPr>
          <a:xfrm>
            <a:off x="535940" y="1616709"/>
            <a:ext cx="8072755" cy="1927860"/>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3B6D2"/>
              </a:buClr>
              <a:buSzPct val="85416"/>
              <a:buChar char="•"/>
              <a:tabLst>
                <a:tab pos="195580" algn="l"/>
              </a:tabLst>
            </a:pPr>
            <a:r>
              <a:rPr sz="2400" spc="-280" dirty="0">
                <a:latin typeface="Arial"/>
                <a:cs typeface="Arial"/>
              </a:rPr>
              <a:t>The</a:t>
            </a:r>
            <a:r>
              <a:rPr sz="2400" spc="55" dirty="0">
                <a:latin typeface="Arial"/>
                <a:cs typeface="Arial"/>
              </a:rPr>
              <a:t> </a:t>
            </a:r>
            <a:r>
              <a:rPr sz="2400" spc="-165" dirty="0">
                <a:latin typeface="Arial"/>
                <a:cs typeface="Arial"/>
              </a:rPr>
              <a:t>I</a:t>
            </a:r>
            <a:r>
              <a:rPr sz="2400" spc="-400" dirty="0">
                <a:latin typeface="Arial"/>
                <a:cs typeface="Arial"/>
              </a:rPr>
              <a:t>P</a:t>
            </a:r>
            <a:r>
              <a:rPr sz="2400" spc="-145" dirty="0">
                <a:latin typeface="Arial"/>
                <a:cs typeface="Arial"/>
              </a:rPr>
              <a:t>v</a:t>
            </a:r>
            <a:r>
              <a:rPr sz="2400" spc="-15" dirty="0">
                <a:latin typeface="Arial"/>
                <a:cs typeface="Arial"/>
              </a:rPr>
              <a:t>6</a:t>
            </a:r>
            <a:r>
              <a:rPr sz="2400" spc="45" dirty="0">
                <a:latin typeface="Arial"/>
                <a:cs typeface="Arial"/>
              </a:rPr>
              <a:t> </a:t>
            </a:r>
            <a:r>
              <a:rPr sz="2400" spc="-610" dirty="0">
                <a:latin typeface="Arial"/>
                <a:cs typeface="Arial"/>
              </a:rPr>
              <a:t>R</a:t>
            </a:r>
            <a:r>
              <a:rPr sz="2400" spc="-55" dirty="0">
                <a:latin typeface="Arial"/>
                <a:cs typeface="Arial"/>
              </a:rPr>
              <a:t>ea</a:t>
            </a:r>
            <a:r>
              <a:rPr sz="2400" spc="-140" dirty="0">
                <a:latin typeface="Arial"/>
                <a:cs typeface="Arial"/>
              </a:rPr>
              <a:t>d</a:t>
            </a:r>
            <a:r>
              <a:rPr sz="2400" dirty="0">
                <a:latin typeface="Arial"/>
                <a:cs typeface="Arial"/>
              </a:rPr>
              <a:t>y</a:t>
            </a:r>
            <a:r>
              <a:rPr sz="2400" spc="50" dirty="0">
                <a:latin typeface="Arial"/>
                <a:cs typeface="Arial"/>
              </a:rPr>
              <a:t> </a:t>
            </a:r>
            <a:r>
              <a:rPr sz="2400" spc="-175" dirty="0">
                <a:latin typeface="Arial"/>
                <a:cs typeface="Arial"/>
              </a:rPr>
              <a:t>Logo</a:t>
            </a:r>
            <a:r>
              <a:rPr sz="2400" spc="60" dirty="0">
                <a:latin typeface="Arial"/>
                <a:cs typeface="Arial"/>
              </a:rPr>
              <a:t> </a:t>
            </a:r>
            <a:r>
              <a:rPr sz="2400" spc="-10" dirty="0">
                <a:latin typeface="Arial"/>
                <a:cs typeface="Arial"/>
              </a:rPr>
              <a:t>p</a:t>
            </a:r>
            <a:r>
              <a:rPr sz="2400" spc="-45" dirty="0">
                <a:latin typeface="Arial"/>
                <a:cs typeface="Arial"/>
              </a:rPr>
              <a:t>r</a:t>
            </a:r>
            <a:r>
              <a:rPr sz="2400" spc="-60" dirty="0">
                <a:latin typeface="Arial"/>
                <a:cs typeface="Arial"/>
              </a:rPr>
              <a:t>ogr</a:t>
            </a:r>
            <a:r>
              <a:rPr sz="2400" spc="-204" dirty="0">
                <a:latin typeface="Arial"/>
                <a:cs typeface="Arial"/>
              </a:rPr>
              <a:t>am</a:t>
            </a:r>
            <a:r>
              <a:rPr sz="2400" spc="40" dirty="0">
                <a:latin typeface="Arial"/>
                <a:cs typeface="Arial"/>
              </a:rPr>
              <a:t> </a:t>
            </a:r>
            <a:r>
              <a:rPr sz="2400" spc="-235" dirty="0">
                <a:latin typeface="Arial"/>
                <a:cs typeface="Arial"/>
              </a:rPr>
              <a:t>has</a:t>
            </a:r>
            <a:r>
              <a:rPr sz="2400" spc="55" dirty="0">
                <a:latin typeface="Arial"/>
                <a:cs typeface="Arial"/>
              </a:rPr>
              <a:t> </a:t>
            </a:r>
            <a:r>
              <a:rPr sz="2400" spc="-125" dirty="0">
                <a:latin typeface="Arial"/>
                <a:cs typeface="Arial"/>
              </a:rPr>
              <a:t>e</a:t>
            </a:r>
            <a:r>
              <a:rPr sz="2400" spc="-210" dirty="0">
                <a:latin typeface="Arial"/>
                <a:cs typeface="Arial"/>
              </a:rPr>
              <a:t>st</a:t>
            </a:r>
            <a:r>
              <a:rPr sz="2400" spc="-85" dirty="0">
                <a:latin typeface="Arial"/>
                <a:cs typeface="Arial"/>
              </a:rPr>
              <a:t>abli</a:t>
            </a:r>
            <a:r>
              <a:rPr sz="2400" spc="-100" dirty="0">
                <a:latin typeface="Arial"/>
                <a:cs typeface="Arial"/>
              </a:rPr>
              <a:t>s</a:t>
            </a:r>
            <a:r>
              <a:rPr sz="2400" spc="-210" dirty="0">
                <a:latin typeface="Arial"/>
                <a:cs typeface="Arial"/>
              </a:rPr>
              <a:t>h</a:t>
            </a:r>
            <a:r>
              <a:rPr sz="2400" spc="-204" dirty="0">
                <a:latin typeface="Arial"/>
                <a:cs typeface="Arial"/>
              </a:rPr>
              <a:t>e</a:t>
            </a:r>
            <a:r>
              <a:rPr sz="2400" spc="-15" dirty="0">
                <a:latin typeface="Arial"/>
                <a:cs typeface="Arial"/>
              </a:rPr>
              <a:t>d</a:t>
            </a:r>
            <a:r>
              <a:rPr sz="2400" spc="30" dirty="0">
                <a:latin typeface="Arial"/>
                <a:cs typeface="Arial"/>
              </a:rPr>
              <a:t> </a:t>
            </a:r>
            <a:r>
              <a:rPr sz="2400" spc="-160" dirty="0">
                <a:latin typeface="Arial"/>
                <a:cs typeface="Arial"/>
              </a:rPr>
              <a:t>con</a:t>
            </a:r>
            <a:r>
              <a:rPr sz="2400" spc="-125" dirty="0">
                <a:latin typeface="Arial"/>
                <a:cs typeface="Arial"/>
              </a:rPr>
              <a:t>f</a:t>
            </a:r>
            <a:r>
              <a:rPr sz="2400" spc="-85" dirty="0">
                <a:latin typeface="Arial"/>
                <a:cs typeface="Arial"/>
              </a:rPr>
              <a:t>o</a:t>
            </a:r>
            <a:r>
              <a:rPr sz="2400" spc="-5" dirty="0">
                <a:latin typeface="Arial"/>
                <a:cs typeface="Arial"/>
              </a:rPr>
              <a:t>r</a:t>
            </a:r>
            <a:r>
              <a:rPr sz="2400" spc="-250" dirty="0">
                <a:latin typeface="Arial"/>
                <a:cs typeface="Arial"/>
              </a:rPr>
              <a:t>m</a:t>
            </a:r>
            <a:r>
              <a:rPr sz="2400" spc="-175" dirty="0">
                <a:latin typeface="Arial"/>
                <a:cs typeface="Arial"/>
              </a:rPr>
              <a:t>a</a:t>
            </a:r>
            <a:r>
              <a:rPr sz="2400" spc="-235" dirty="0">
                <a:latin typeface="Arial"/>
                <a:cs typeface="Arial"/>
              </a:rPr>
              <a:t>nce</a:t>
            </a:r>
            <a:r>
              <a:rPr sz="2400" spc="50" dirty="0">
                <a:latin typeface="Arial"/>
                <a:cs typeface="Arial"/>
              </a:rPr>
              <a:t> </a:t>
            </a:r>
            <a:r>
              <a:rPr sz="2400" spc="-85" dirty="0">
                <a:latin typeface="Arial"/>
                <a:cs typeface="Arial"/>
              </a:rPr>
              <a:t>and  </a:t>
            </a:r>
            <a:r>
              <a:rPr sz="2400" spc="-60" dirty="0">
                <a:latin typeface="Arial"/>
                <a:cs typeface="Arial"/>
              </a:rPr>
              <a:t>interoperability</a:t>
            </a:r>
            <a:r>
              <a:rPr sz="2400" spc="-55" dirty="0">
                <a:latin typeface="Arial"/>
                <a:cs typeface="Arial"/>
              </a:rPr>
              <a:t> </a:t>
            </a:r>
            <a:r>
              <a:rPr sz="2400" spc="-125" dirty="0">
                <a:latin typeface="Arial"/>
                <a:cs typeface="Arial"/>
              </a:rPr>
              <a:t>testing</a:t>
            </a:r>
            <a:r>
              <a:rPr sz="2400" spc="-120" dirty="0">
                <a:latin typeface="Arial"/>
                <a:cs typeface="Arial"/>
              </a:rPr>
              <a:t> </a:t>
            </a:r>
            <a:r>
              <a:rPr sz="2400" spc="-135" dirty="0">
                <a:latin typeface="Arial"/>
                <a:cs typeface="Arial"/>
              </a:rPr>
              <a:t>programs</a:t>
            </a:r>
            <a:r>
              <a:rPr sz="2400" spc="-130" dirty="0">
                <a:latin typeface="Arial"/>
                <a:cs typeface="Arial"/>
              </a:rPr>
              <a:t> </a:t>
            </a:r>
            <a:r>
              <a:rPr sz="2400" spc="-114" dirty="0">
                <a:latin typeface="Arial"/>
                <a:cs typeface="Arial"/>
              </a:rPr>
              <a:t>with</a:t>
            </a:r>
            <a:r>
              <a:rPr sz="2400" spc="-110" dirty="0">
                <a:latin typeface="Arial"/>
                <a:cs typeface="Arial"/>
              </a:rPr>
              <a:t> </a:t>
            </a:r>
            <a:r>
              <a:rPr sz="2400" spc="-145" dirty="0">
                <a:latin typeface="Arial"/>
                <a:cs typeface="Arial"/>
              </a:rPr>
              <a:t>the</a:t>
            </a:r>
            <a:r>
              <a:rPr sz="2400" spc="-140" dirty="0">
                <a:latin typeface="Arial"/>
                <a:cs typeface="Arial"/>
              </a:rPr>
              <a:t> </a:t>
            </a:r>
            <a:r>
              <a:rPr sz="2400" spc="-130" dirty="0">
                <a:latin typeface="Arial"/>
                <a:cs typeface="Arial"/>
              </a:rPr>
              <a:t>intent</a:t>
            </a:r>
            <a:r>
              <a:rPr sz="2400" spc="405" dirty="0">
                <a:latin typeface="Arial"/>
                <a:cs typeface="Arial"/>
              </a:rPr>
              <a:t> </a:t>
            </a:r>
            <a:r>
              <a:rPr sz="2400" spc="-5" dirty="0">
                <a:latin typeface="Arial"/>
                <a:cs typeface="Arial"/>
              </a:rPr>
              <a:t>of</a:t>
            </a:r>
            <a:r>
              <a:rPr sz="2400" spc="655" dirty="0">
                <a:latin typeface="Arial"/>
                <a:cs typeface="Arial"/>
              </a:rPr>
              <a:t> </a:t>
            </a:r>
            <a:r>
              <a:rPr sz="2400" spc="-145" dirty="0">
                <a:latin typeface="Arial"/>
                <a:cs typeface="Arial"/>
              </a:rPr>
              <a:t>increasing </a:t>
            </a:r>
            <a:r>
              <a:rPr sz="2400" spc="-140" dirty="0">
                <a:latin typeface="Arial"/>
                <a:cs typeface="Arial"/>
              </a:rPr>
              <a:t> </a:t>
            </a:r>
            <a:r>
              <a:rPr sz="2400" spc="-365" dirty="0">
                <a:latin typeface="Arial"/>
                <a:cs typeface="Arial"/>
              </a:rPr>
              <a:t>u</a:t>
            </a:r>
            <a:r>
              <a:rPr sz="2400" spc="-320" dirty="0">
                <a:latin typeface="Arial"/>
                <a:cs typeface="Arial"/>
              </a:rPr>
              <a:t>s</a:t>
            </a:r>
            <a:r>
              <a:rPr sz="2400" spc="-70" dirty="0">
                <a:latin typeface="Arial"/>
                <a:cs typeface="Arial"/>
              </a:rPr>
              <a:t>er</a:t>
            </a:r>
            <a:r>
              <a:rPr sz="2400" spc="-10" dirty="0">
                <a:latin typeface="Arial"/>
                <a:cs typeface="Arial"/>
              </a:rPr>
              <a:t> </a:t>
            </a:r>
            <a:r>
              <a:rPr sz="2400" spc="-160" dirty="0">
                <a:latin typeface="Arial"/>
                <a:cs typeface="Arial"/>
              </a:rPr>
              <a:t>con</a:t>
            </a:r>
            <a:r>
              <a:rPr sz="2400" spc="-80" dirty="0">
                <a:latin typeface="Arial"/>
                <a:cs typeface="Arial"/>
              </a:rPr>
              <a:t>f</a:t>
            </a:r>
            <a:r>
              <a:rPr sz="2400" spc="-145" dirty="0">
                <a:latin typeface="Arial"/>
                <a:cs typeface="Arial"/>
              </a:rPr>
              <a:t>idenc</a:t>
            </a:r>
            <a:r>
              <a:rPr sz="2400" spc="-160" dirty="0">
                <a:latin typeface="Arial"/>
                <a:cs typeface="Arial"/>
              </a:rPr>
              <a:t>e</a:t>
            </a:r>
            <a:r>
              <a:rPr sz="2400" spc="-15" dirty="0">
                <a:latin typeface="Arial"/>
                <a:cs typeface="Arial"/>
              </a:rPr>
              <a:t> </a:t>
            </a:r>
            <a:r>
              <a:rPr sz="2400" spc="-210" dirty="0">
                <a:latin typeface="Arial"/>
                <a:cs typeface="Arial"/>
              </a:rPr>
              <a:t>when</a:t>
            </a:r>
            <a:r>
              <a:rPr sz="2400" dirty="0">
                <a:latin typeface="Arial"/>
                <a:cs typeface="Arial"/>
              </a:rPr>
              <a:t> </a:t>
            </a:r>
            <a:r>
              <a:rPr sz="2400" spc="-145" dirty="0">
                <a:latin typeface="Arial"/>
                <a:cs typeface="Arial"/>
              </a:rPr>
              <a:t>im</a:t>
            </a:r>
            <a:r>
              <a:rPr sz="2400" spc="-155" dirty="0">
                <a:latin typeface="Arial"/>
                <a:cs typeface="Arial"/>
              </a:rPr>
              <a:t>p</a:t>
            </a:r>
            <a:r>
              <a:rPr sz="2400" spc="-160" dirty="0">
                <a:latin typeface="Arial"/>
                <a:cs typeface="Arial"/>
              </a:rPr>
              <a:t>lementi</a:t>
            </a:r>
            <a:r>
              <a:rPr sz="2400" spc="-190" dirty="0">
                <a:latin typeface="Arial"/>
                <a:cs typeface="Arial"/>
              </a:rPr>
              <a:t>n</a:t>
            </a:r>
            <a:r>
              <a:rPr sz="2400" spc="-15" dirty="0">
                <a:latin typeface="Arial"/>
                <a:cs typeface="Arial"/>
              </a:rPr>
              <a:t>g</a:t>
            </a:r>
            <a:r>
              <a:rPr sz="2400" spc="-5" dirty="0">
                <a:latin typeface="Arial"/>
                <a:cs typeface="Arial"/>
              </a:rPr>
              <a:t> </a:t>
            </a:r>
            <a:r>
              <a:rPr sz="2400" spc="-165" dirty="0">
                <a:latin typeface="Arial"/>
                <a:cs typeface="Arial"/>
              </a:rPr>
              <a:t>I</a:t>
            </a:r>
            <a:r>
              <a:rPr sz="2400" spc="-385" dirty="0">
                <a:latin typeface="Arial"/>
                <a:cs typeface="Arial"/>
              </a:rPr>
              <a:t>P</a:t>
            </a:r>
            <a:r>
              <a:rPr sz="2400" spc="-145" dirty="0">
                <a:latin typeface="Arial"/>
                <a:cs typeface="Arial"/>
              </a:rPr>
              <a:t>v</a:t>
            </a:r>
            <a:r>
              <a:rPr sz="2400" spc="-20" dirty="0">
                <a:latin typeface="Arial"/>
                <a:cs typeface="Arial"/>
              </a:rPr>
              <a:t>6</a:t>
            </a:r>
            <a:r>
              <a:rPr sz="2400" spc="-145" dirty="0">
                <a:latin typeface="Arial"/>
                <a:cs typeface="Arial"/>
              </a:rPr>
              <a:t>.</a:t>
            </a:r>
            <a:endParaRPr sz="2400">
              <a:latin typeface="Arial"/>
              <a:cs typeface="Arial"/>
            </a:endParaRPr>
          </a:p>
          <a:p>
            <a:pPr marL="194945" marR="5715" indent="-182880" algn="just">
              <a:lnSpc>
                <a:spcPct val="100000"/>
              </a:lnSpc>
              <a:spcBef>
                <a:spcPts val="580"/>
              </a:spcBef>
              <a:buClr>
                <a:srgbClr val="93B6D2"/>
              </a:buClr>
              <a:buSzPct val="85416"/>
              <a:buChar char="•"/>
              <a:tabLst>
                <a:tab pos="195580" algn="l"/>
              </a:tabLst>
            </a:pPr>
            <a:r>
              <a:rPr sz="2400" spc="-280" dirty="0">
                <a:latin typeface="Arial"/>
                <a:cs typeface="Arial"/>
              </a:rPr>
              <a:t>The </a:t>
            </a:r>
            <a:r>
              <a:rPr sz="2400" spc="-180" dirty="0">
                <a:latin typeface="Arial"/>
                <a:cs typeface="Arial"/>
              </a:rPr>
              <a:t>IPv6 </a:t>
            </a:r>
            <a:r>
              <a:rPr sz="2400" spc="-140" dirty="0">
                <a:latin typeface="Arial"/>
                <a:cs typeface="Arial"/>
              </a:rPr>
              <a:t>Core </a:t>
            </a:r>
            <a:r>
              <a:rPr sz="2400" spc="-105" dirty="0">
                <a:latin typeface="Arial"/>
                <a:cs typeface="Arial"/>
              </a:rPr>
              <a:t>and </a:t>
            </a:r>
            <a:r>
              <a:rPr sz="2400" spc="-125" dirty="0">
                <a:latin typeface="Arial"/>
                <a:cs typeface="Arial"/>
              </a:rPr>
              <a:t>specific </a:t>
            </a:r>
            <a:r>
              <a:rPr sz="2400" spc="-180" dirty="0">
                <a:latin typeface="Arial"/>
                <a:cs typeface="Arial"/>
              </a:rPr>
              <a:t>IPv6 </a:t>
            </a:r>
            <a:r>
              <a:rPr sz="2400" spc="-204" dirty="0">
                <a:latin typeface="Arial"/>
                <a:cs typeface="Arial"/>
              </a:rPr>
              <a:t>components, </a:t>
            </a:r>
            <a:r>
              <a:rPr sz="2400" spc="-290" dirty="0">
                <a:latin typeface="Arial"/>
                <a:cs typeface="Arial"/>
              </a:rPr>
              <a:t>such </a:t>
            </a:r>
            <a:r>
              <a:rPr sz="2400" spc="-210" dirty="0">
                <a:latin typeface="Arial"/>
                <a:cs typeface="Arial"/>
              </a:rPr>
              <a:t>as </a:t>
            </a:r>
            <a:r>
              <a:rPr sz="2400" spc="-355" dirty="0">
                <a:latin typeface="Arial"/>
                <a:cs typeface="Arial"/>
              </a:rPr>
              <a:t>DHCP,</a:t>
            </a:r>
            <a:r>
              <a:rPr sz="2400" spc="-350" dirty="0">
                <a:latin typeface="Arial"/>
                <a:cs typeface="Arial"/>
              </a:rPr>
              <a:t> </a:t>
            </a:r>
            <a:r>
              <a:rPr sz="2400" spc="-254" dirty="0">
                <a:latin typeface="Arial"/>
                <a:cs typeface="Arial"/>
              </a:rPr>
              <a:t>IPsec, </a:t>
            </a:r>
            <a:r>
              <a:rPr sz="2400" spc="-250" dirty="0">
                <a:latin typeface="Arial"/>
                <a:cs typeface="Arial"/>
              </a:rPr>
              <a:t> </a:t>
            </a:r>
            <a:r>
              <a:rPr sz="2400" spc="-105" dirty="0">
                <a:latin typeface="Arial"/>
                <a:cs typeface="Arial"/>
              </a:rPr>
              <a:t>and</a:t>
            </a:r>
            <a:r>
              <a:rPr sz="2400" dirty="0">
                <a:latin typeface="Arial"/>
                <a:cs typeface="Arial"/>
              </a:rPr>
              <a:t> </a:t>
            </a:r>
            <a:r>
              <a:rPr sz="2400" spc="-330" dirty="0">
                <a:latin typeface="Arial"/>
                <a:cs typeface="Arial"/>
              </a:rPr>
              <a:t>cu</a:t>
            </a:r>
            <a:r>
              <a:rPr sz="2400" spc="-305" dirty="0">
                <a:latin typeface="Arial"/>
                <a:cs typeface="Arial"/>
              </a:rPr>
              <a:t>s</a:t>
            </a:r>
            <a:r>
              <a:rPr sz="2400" spc="-140" dirty="0">
                <a:latin typeface="Arial"/>
                <a:cs typeface="Arial"/>
              </a:rPr>
              <a:t>to</a:t>
            </a:r>
            <a:r>
              <a:rPr sz="2400" spc="-285" dirty="0">
                <a:latin typeface="Arial"/>
                <a:cs typeface="Arial"/>
              </a:rPr>
              <a:t>m</a:t>
            </a:r>
            <a:r>
              <a:rPr sz="2400" spc="-70" dirty="0">
                <a:latin typeface="Arial"/>
                <a:cs typeface="Arial"/>
              </a:rPr>
              <a:t>er</a:t>
            </a:r>
            <a:r>
              <a:rPr sz="2400" spc="-15" dirty="0">
                <a:latin typeface="Arial"/>
                <a:cs typeface="Arial"/>
              </a:rPr>
              <a:t> </a:t>
            </a:r>
            <a:r>
              <a:rPr sz="2400" spc="-55" dirty="0">
                <a:latin typeface="Arial"/>
                <a:cs typeface="Arial"/>
              </a:rPr>
              <a:t>ed</a:t>
            </a:r>
            <a:r>
              <a:rPr sz="2400" spc="-114" dirty="0">
                <a:latin typeface="Arial"/>
                <a:cs typeface="Arial"/>
              </a:rPr>
              <a:t>g</a:t>
            </a:r>
            <a:r>
              <a:rPr sz="2400" spc="-135" dirty="0">
                <a:latin typeface="Arial"/>
                <a:cs typeface="Arial"/>
              </a:rPr>
              <a:t>e</a:t>
            </a:r>
            <a:r>
              <a:rPr sz="2400" spc="5" dirty="0">
                <a:latin typeface="Arial"/>
                <a:cs typeface="Arial"/>
              </a:rPr>
              <a:t> </a:t>
            </a:r>
            <a:r>
              <a:rPr sz="2400" spc="-45" dirty="0">
                <a:latin typeface="Arial"/>
                <a:cs typeface="Arial"/>
              </a:rPr>
              <a:t>r</a:t>
            </a:r>
            <a:r>
              <a:rPr sz="2400" spc="-114" dirty="0">
                <a:latin typeface="Arial"/>
                <a:cs typeface="Arial"/>
              </a:rPr>
              <a:t>outer</a:t>
            </a:r>
            <a:r>
              <a:rPr sz="2400" spc="-15" dirty="0">
                <a:latin typeface="Arial"/>
                <a:cs typeface="Arial"/>
              </a:rPr>
              <a:t> </a:t>
            </a:r>
            <a:r>
              <a:rPr sz="2400" spc="-160" dirty="0">
                <a:latin typeface="Arial"/>
                <a:cs typeface="Arial"/>
              </a:rPr>
              <a:t>ce</a:t>
            </a:r>
            <a:r>
              <a:rPr sz="2400" spc="-50" dirty="0">
                <a:latin typeface="Arial"/>
                <a:cs typeface="Arial"/>
              </a:rPr>
              <a:t>r</a:t>
            </a:r>
            <a:r>
              <a:rPr sz="2400" spc="25" dirty="0">
                <a:latin typeface="Arial"/>
                <a:cs typeface="Arial"/>
              </a:rPr>
              <a:t>tifi</a:t>
            </a:r>
            <a:r>
              <a:rPr sz="2400" spc="-160" dirty="0">
                <a:latin typeface="Arial"/>
                <a:cs typeface="Arial"/>
              </a:rPr>
              <a:t>cation</a:t>
            </a:r>
            <a:r>
              <a:rPr sz="2400" spc="-225" dirty="0">
                <a:latin typeface="Arial"/>
                <a:cs typeface="Arial"/>
              </a:rPr>
              <a:t>s</a:t>
            </a:r>
            <a:r>
              <a:rPr sz="2400" spc="-145" dirty="0">
                <a:latin typeface="Arial"/>
                <a:cs typeface="Arial"/>
              </a:rPr>
              <a:t>,</a:t>
            </a:r>
            <a:r>
              <a:rPr sz="2400" spc="-20" dirty="0">
                <a:latin typeface="Arial"/>
                <a:cs typeface="Arial"/>
              </a:rPr>
              <a:t> </a:t>
            </a:r>
            <a:r>
              <a:rPr sz="2400" spc="-50" dirty="0">
                <a:latin typeface="Arial"/>
                <a:cs typeface="Arial"/>
              </a:rPr>
              <a:t>are</a:t>
            </a:r>
            <a:r>
              <a:rPr sz="2400" spc="-10" dirty="0">
                <a:latin typeface="Arial"/>
                <a:cs typeface="Arial"/>
              </a:rPr>
              <a:t> </a:t>
            </a:r>
            <a:r>
              <a:rPr sz="2400" spc="-150" dirty="0">
                <a:latin typeface="Arial"/>
                <a:cs typeface="Arial"/>
              </a:rPr>
              <a:t>in</a:t>
            </a:r>
            <a:r>
              <a:rPr sz="2400" spc="-5" dirty="0">
                <a:latin typeface="Arial"/>
                <a:cs typeface="Arial"/>
              </a:rPr>
              <a:t> </a:t>
            </a:r>
            <a:r>
              <a:rPr sz="2400" spc="-10" dirty="0">
                <a:latin typeface="Arial"/>
                <a:cs typeface="Arial"/>
              </a:rPr>
              <a:t>pl</a:t>
            </a:r>
            <a:r>
              <a:rPr sz="2400" spc="-25" dirty="0">
                <a:latin typeface="Arial"/>
                <a:cs typeface="Arial"/>
              </a:rPr>
              <a:t>a</a:t>
            </a:r>
            <a:r>
              <a:rPr sz="2400" spc="-195" dirty="0">
                <a:latin typeface="Arial"/>
                <a:cs typeface="Arial"/>
              </a:rPr>
              <a:t>c</a:t>
            </a:r>
            <a:r>
              <a:rPr sz="2400" spc="-250" dirty="0">
                <a:latin typeface="Arial"/>
                <a:cs typeface="Arial"/>
              </a:rPr>
              <a:t>e</a:t>
            </a:r>
            <a:r>
              <a:rPr sz="2400" spc="-145" dirty="0">
                <a:latin typeface="Arial"/>
                <a:cs typeface="Arial"/>
              </a:rPr>
              <a:t>.</a:t>
            </a:r>
            <a:endParaRPr sz="24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79</a:t>
            </a:r>
            <a:endParaRPr sz="1400">
              <a:latin typeface="Arial"/>
              <a:cs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449580"/>
              <a:ext cx="9144000" cy="6408420"/>
            </a:xfrm>
            <a:custGeom>
              <a:avLst/>
              <a:gdLst/>
              <a:ahLst/>
              <a:cxnLst/>
              <a:rect l="l" t="t" r="r" b="b"/>
              <a:pathLst>
                <a:path w="9144000" h="6408420">
                  <a:moveTo>
                    <a:pt x="0" y="6408419"/>
                  </a:moveTo>
                  <a:lnTo>
                    <a:pt x="9144000" y="6408419"/>
                  </a:lnTo>
                  <a:lnTo>
                    <a:pt x="9144000" y="0"/>
                  </a:lnTo>
                  <a:lnTo>
                    <a:pt x="0" y="0"/>
                  </a:lnTo>
                  <a:lnTo>
                    <a:pt x="0" y="6408419"/>
                  </a:lnTo>
                  <a:close/>
                </a:path>
              </a:pathLst>
            </a:custGeom>
            <a:solidFill>
              <a:srgbClr val="775F54"/>
            </a:solidFill>
          </p:spPr>
          <p:txBody>
            <a:bodyPr wrap="square" lIns="0" tIns="0" rIns="0" bIns="0" rtlCol="0"/>
            <a:lstStyle/>
            <a:p>
              <a:endParaRPr/>
            </a:p>
          </p:txBody>
        </p:sp>
        <p:sp>
          <p:nvSpPr>
            <p:cNvPr id="4" name="object 4"/>
            <p:cNvSpPr/>
            <p:nvPr/>
          </p:nvSpPr>
          <p:spPr>
            <a:xfrm>
              <a:off x="0" y="365759"/>
              <a:ext cx="9144000" cy="83820"/>
            </a:xfrm>
            <a:custGeom>
              <a:avLst/>
              <a:gdLst/>
              <a:ahLst/>
              <a:cxnLst/>
              <a:rect l="l" t="t" r="r" b="b"/>
              <a:pathLst>
                <a:path w="9144000" h="83820">
                  <a:moveTo>
                    <a:pt x="0" y="83819"/>
                  </a:moveTo>
                  <a:lnTo>
                    <a:pt x="9144000" y="83819"/>
                  </a:lnTo>
                  <a:lnTo>
                    <a:pt x="9144000" y="0"/>
                  </a:lnTo>
                  <a:lnTo>
                    <a:pt x="0" y="0"/>
                  </a:lnTo>
                  <a:lnTo>
                    <a:pt x="0" y="83819"/>
                  </a:lnTo>
                  <a:close/>
                </a:path>
              </a:pathLst>
            </a:custGeom>
            <a:solidFill>
              <a:srgbClr val="FFFFFF"/>
            </a:solidFill>
          </p:spPr>
          <p:txBody>
            <a:bodyPr wrap="square" lIns="0" tIns="0" rIns="0" bIns="0" rtlCol="0"/>
            <a:lstStyle/>
            <a:p>
              <a:endParaRPr/>
            </a:p>
          </p:txBody>
        </p:sp>
        <p:sp>
          <p:nvSpPr>
            <p:cNvPr id="5" name="object 5"/>
            <p:cNvSpPr/>
            <p:nvPr/>
          </p:nvSpPr>
          <p:spPr>
            <a:xfrm>
              <a:off x="0" y="0"/>
              <a:ext cx="9144000" cy="365760"/>
            </a:xfrm>
            <a:custGeom>
              <a:avLst/>
              <a:gdLst/>
              <a:ahLst/>
              <a:cxnLst/>
              <a:rect l="l" t="t" r="r" b="b"/>
              <a:pathLst>
                <a:path w="9144000" h="365760">
                  <a:moveTo>
                    <a:pt x="9144000" y="0"/>
                  </a:moveTo>
                  <a:lnTo>
                    <a:pt x="0" y="0"/>
                  </a:lnTo>
                  <a:lnTo>
                    <a:pt x="0" y="365760"/>
                  </a:lnTo>
                  <a:lnTo>
                    <a:pt x="9144000" y="365760"/>
                  </a:lnTo>
                  <a:lnTo>
                    <a:pt x="9144000" y="0"/>
                  </a:lnTo>
                  <a:close/>
                </a:path>
              </a:pathLst>
            </a:custGeom>
            <a:solidFill>
              <a:srgbClr val="93B6D2"/>
            </a:solidFill>
          </p:spPr>
          <p:txBody>
            <a:bodyPr wrap="square" lIns="0" tIns="0" rIns="0" bIns="0" rtlCol="0"/>
            <a:lstStyle/>
            <a:p>
              <a:endParaRPr/>
            </a:p>
          </p:txBody>
        </p:sp>
        <p:sp>
          <p:nvSpPr>
            <p:cNvPr id="6" name="object 6"/>
            <p:cNvSpPr/>
            <p:nvPr/>
          </p:nvSpPr>
          <p:spPr>
            <a:xfrm>
              <a:off x="732281" y="4600194"/>
              <a:ext cx="7848600" cy="1905"/>
            </a:xfrm>
            <a:custGeom>
              <a:avLst/>
              <a:gdLst/>
              <a:ahLst/>
              <a:cxnLst/>
              <a:rect l="l" t="t" r="r" b="b"/>
              <a:pathLst>
                <a:path w="7848600" h="1904">
                  <a:moveTo>
                    <a:pt x="0" y="0"/>
                  </a:moveTo>
                  <a:lnTo>
                    <a:pt x="7848600" y="1523"/>
                  </a:lnTo>
                </a:path>
              </a:pathLst>
            </a:custGeom>
            <a:ln w="19812">
              <a:solidFill>
                <a:srgbClr val="EBDDC3"/>
              </a:solidFill>
            </a:ln>
          </p:spPr>
          <p:txBody>
            <a:bodyPr wrap="square" lIns="0" tIns="0" rIns="0" bIns="0" rtlCol="0"/>
            <a:lstStyle/>
            <a:p>
              <a:endParaRPr/>
            </a:p>
          </p:txBody>
        </p:sp>
      </p:grpSp>
      <p:sp>
        <p:nvSpPr>
          <p:cNvPr id="7" name="object 7"/>
          <p:cNvSpPr txBox="1">
            <a:spLocks noGrp="1"/>
          </p:cNvSpPr>
          <p:nvPr>
            <p:ph type="title"/>
          </p:nvPr>
        </p:nvSpPr>
        <p:spPr>
          <a:xfrm>
            <a:off x="801116" y="3006598"/>
            <a:ext cx="6673850" cy="1489075"/>
          </a:xfrm>
          <a:prstGeom prst="rect">
            <a:avLst/>
          </a:prstGeom>
        </p:spPr>
        <p:txBody>
          <a:bodyPr vert="horz" wrap="square" lIns="0" tIns="12700" rIns="0" bIns="0" rtlCol="0">
            <a:spAutoFit/>
          </a:bodyPr>
          <a:lstStyle/>
          <a:p>
            <a:pPr marL="12700" marR="5080">
              <a:lnSpc>
                <a:spcPct val="100000"/>
              </a:lnSpc>
              <a:spcBef>
                <a:spcPts val="100"/>
              </a:spcBef>
            </a:pPr>
            <a:r>
              <a:rPr sz="4800" spc="-270" dirty="0">
                <a:solidFill>
                  <a:srgbClr val="EBDDC3"/>
                </a:solidFill>
              </a:rPr>
              <a:t>A</a:t>
            </a:r>
            <a:r>
              <a:rPr sz="4800" spc="-755" dirty="0">
                <a:solidFill>
                  <a:srgbClr val="EBDDC3"/>
                </a:solidFill>
              </a:rPr>
              <a:t>PP</a:t>
            </a:r>
            <a:r>
              <a:rPr sz="4800" spc="-975" dirty="0">
                <a:solidFill>
                  <a:srgbClr val="EBDDC3"/>
                </a:solidFill>
              </a:rPr>
              <a:t>L</a:t>
            </a:r>
            <a:r>
              <a:rPr sz="4800" spc="-185" dirty="0">
                <a:solidFill>
                  <a:srgbClr val="EBDDC3"/>
                </a:solidFill>
              </a:rPr>
              <a:t>I</a:t>
            </a:r>
            <a:r>
              <a:rPr sz="4800" spc="-775" dirty="0">
                <a:solidFill>
                  <a:srgbClr val="EBDDC3"/>
                </a:solidFill>
              </a:rPr>
              <a:t>C</a:t>
            </a:r>
            <a:r>
              <a:rPr sz="4800" spc="-555" dirty="0">
                <a:solidFill>
                  <a:srgbClr val="EBDDC3"/>
                </a:solidFill>
              </a:rPr>
              <a:t>A</a:t>
            </a:r>
            <a:r>
              <a:rPr sz="4800" spc="-730" dirty="0">
                <a:solidFill>
                  <a:srgbClr val="EBDDC3"/>
                </a:solidFill>
              </a:rPr>
              <a:t>T</a:t>
            </a:r>
            <a:r>
              <a:rPr sz="4800" spc="-185" dirty="0">
                <a:solidFill>
                  <a:srgbClr val="EBDDC3"/>
                </a:solidFill>
              </a:rPr>
              <a:t>I</a:t>
            </a:r>
            <a:r>
              <a:rPr sz="4800" spc="-285" dirty="0">
                <a:solidFill>
                  <a:srgbClr val="EBDDC3"/>
                </a:solidFill>
              </a:rPr>
              <a:t>O</a:t>
            </a:r>
            <a:r>
              <a:rPr sz="4800" spc="-165" dirty="0">
                <a:solidFill>
                  <a:srgbClr val="EBDDC3"/>
                </a:solidFill>
              </a:rPr>
              <a:t>N</a:t>
            </a:r>
            <a:r>
              <a:rPr sz="4800" spc="-300" dirty="0">
                <a:solidFill>
                  <a:srgbClr val="EBDDC3"/>
                </a:solidFill>
              </a:rPr>
              <a:t> </a:t>
            </a:r>
            <a:r>
              <a:rPr sz="4800" spc="-755" dirty="0">
                <a:solidFill>
                  <a:srgbClr val="EBDDC3"/>
                </a:solidFill>
              </a:rPr>
              <a:t>P</a:t>
            </a:r>
            <a:r>
              <a:rPr sz="4800" spc="-965" dirty="0">
                <a:solidFill>
                  <a:srgbClr val="EBDDC3"/>
                </a:solidFill>
              </a:rPr>
              <a:t>R</a:t>
            </a:r>
            <a:r>
              <a:rPr sz="4800" spc="-335" dirty="0">
                <a:solidFill>
                  <a:srgbClr val="EBDDC3"/>
                </a:solidFill>
              </a:rPr>
              <a:t>O</a:t>
            </a:r>
            <a:r>
              <a:rPr sz="4800" spc="-775" dirty="0">
                <a:solidFill>
                  <a:srgbClr val="EBDDC3"/>
                </a:solidFill>
              </a:rPr>
              <a:t>T</a:t>
            </a:r>
            <a:r>
              <a:rPr sz="4800" spc="-285" dirty="0">
                <a:solidFill>
                  <a:srgbClr val="EBDDC3"/>
                </a:solidFill>
              </a:rPr>
              <a:t>O</a:t>
            </a:r>
            <a:r>
              <a:rPr sz="4800" spc="-775" dirty="0">
                <a:solidFill>
                  <a:srgbClr val="EBDDC3"/>
                </a:solidFill>
              </a:rPr>
              <a:t>C</a:t>
            </a:r>
            <a:r>
              <a:rPr sz="4800" spc="-285" dirty="0">
                <a:solidFill>
                  <a:srgbClr val="EBDDC3"/>
                </a:solidFill>
              </a:rPr>
              <a:t>O</a:t>
            </a:r>
            <a:r>
              <a:rPr sz="4800" spc="-975" dirty="0">
                <a:solidFill>
                  <a:srgbClr val="EBDDC3"/>
                </a:solidFill>
              </a:rPr>
              <a:t>L</a:t>
            </a:r>
            <a:r>
              <a:rPr sz="4800" spc="-560" dirty="0">
                <a:solidFill>
                  <a:srgbClr val="EBDDC3"/>
                </a:solidFill>
              </a:rPr>
              <a:t>S  </a:t>
            </a:r>
            <a:r>
              <a:rPr sz="4800" spc="-730" dirty="0">
                <a:solidFill>
                  <a:srgbClr val="EBDDC3"/>
                </a:solidFill>
              </a:rPr>
              <a:t>F</a:t>
            </a:r>
            <a:r>
              <a:rPr sz="4800" spc="-285" dirty="0">
                <a:solidFill>
                  <a:srgbClr val="EBDDC3"/>
                </a:solidFill>
              </a:rPr>
              <a:t>O</a:t>
            </a:r>
            <a:r>
              <a:rPr sz="4800" spc="-670" dirty="0">
                <a:solidFill>
                  <a:srgbClr val="EBDDC3"/>
                </a:solidFill>
              </a:rPr>
              <a:t>R</a:t>
            </a:r>
            <a:r>
              <a:rPr sz="4800" spc="-275" dirty="0">
                <a:solidFill>
                  <a:srgbClr val="EBDDC3"/>
                </a:solidFill>
              </a:rPr>
              <a:t> </a:t>
            </a:r>
            <a:r>
              <a:rPr sz="4800" spc="-185" dirty="0">
                <a:solidFill>
                  <a:srgbClr val="EBDDC3"/>
                </a:solidFill>
              </a:rPr>
              <a:t>I</a:t>
            </a:r>
            <a:r>
              <a:rPr sz="4800" spc="-335" dirty="0">
                <a:solidFill>
                  <a:srgbClr val="EBDDC3"/>
                </a:solidFill>
              </a:rPr>
              <a:t>O</a:t>
            </a:r>
            <a:r>
              <a:rPr sz="4800" spc="-635" dirty="0">
                <a:solidFill>
                  <a:srgbClr val="EBDDC3"/>
                </a:solidFill>
              </a:rPr>
              <a:t>T</a:t>
            </a:r>
            <a:endParaRPr sz="4800"/>
          </a:p>
        </p:txBody>
      </p:sp>
      <p:sp>
        <p:nvSpPr>
          <p:cNvPr id="8" name="object 8"/>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80</a:t>
            </a:r>
            <a:endParaRPr sz="1400">
              <a:latin typeface="Arial"/>
              <a:cs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2400300" cy="635000"/>
          </a:xfrm>
          <a:prstGeom prst="rect">
            <a:avLst/>
          </a:prstGeom>
        </p:spPr>
        <p:txBody>
          <a:bodyPr vert="horz" wrap="square" lIns="0" tIns="12065" rIns="0" bIns="0" rtlCol="0">
            <a:spAutoFit/>
          </a:bodyPr>
          <a:lstStyle/>
          <a:p>
            <a:pPr marL="12700">
              <a:lnSpc>
                <a:spcPct val="100000"/>
              </a:lnSpc>
              <a:spcBef>
                <a:spcPts val="95"/>
              </a:spcBef>
            </a:pPr>
            <a:r>
              <a:rPr sz="4000" spc="-390" dirty="0"/>
              <a:t>Introduction</a:t>
            </a:r>
            <a:endParaRPr sz="4000"/>
          </a:p>
        </p:txBody>
      </p:sp>
      <p:sp>
        <p:nvSpPr>
          <p:cNvPr id="3" name="object 3"/>
          <p:cNvSpPr txBox="1"/>
          <p:nvPr/>
        </p:nvSpPr>
        <p:spPr>
          <a:xfrm>
            <a:off x="535940" y="1541422"/>
            <a:ext cx="8073390" cy="2684780"/>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Char char="•"/>
              <a:tabLst>
                <a:tab pos="195580" algn="l"/>
              </a:tabLst>
            </a:pPr>
            <a:r>
              <a:rPr sz="2400" spc="-195" dirty="0">
                <a:latin typeface="Arial"/>
                <a:cs typeface="Arial"/>
              </a:rPr>
              <a:t>Concepts</a:t>
            </a:r>
            <a:r>
              <a:rPr sz="2400" dirty="0">
                <a:latin typeface="Arial"/>
                <a:cs typeface="Arial"/>
              </a:rPr>
              <a:t> </a:t>
            </a:r>
            <a:r>
              <a:rPr sz="2400" spc="-130" dirty="0">
                <a:latin typeface="Arial"/>
                <a:cs typeface="Arial"/>
              </a:rPr>
              <a:t>covered</a:t>
            </a:r>
            <a:r>
              <a:rPr sz="2400" spc="-10" dirty="0">
                <a:latin typeface="Arial"/>
                <a:cs typeface="Arial"/>
              </a:rPr>
              <a:t> </a:t>
            </a:r>
            <a:r>
              <a:rPr sz="2400" spc="-95" dirty="0">
                <a:latin typeface="Arial"/>
                <a:cs typeface="Arial"/>
              </a:rPr>
              <a:t>about</a:t>
            </a:r>
            <a:r>
              <a:rPr sz="2400" spc="-15" dirty="0">
                <a:latin typeface="Arial"/>
                <a:cs typeface="Arial"/>
              </a:rPr>
              <a:t> </a:t>
            </a:r>
            <a:r>
              <a:rPr sz="2400" spc="-145" dirty="0">
                <a:latin typeface="Arial"/>
                <a:cs typeface="Arial"/>
              </a:rPr>
              <a:t>the</a:t>
            </a:r>
            <a:r>
              <a:rPr sz="2400" spc="-5" dirty="0">
                <a:latin typeface="Arial"/>
                <a:cs typeface="Arial"/>
              </a:rPr>
              <a:t> </a:t>
            </a:r>
            <a:r>
              <a:rPr sz="2400" spc="-90" dirty="0">
                <a:latin typeface="Arial"/>
                <a:cs typeface="Arial"/>
              </a:rPr>
              <a:t>higher-layer</a:t>
            </a:r>
            <a:r>
              <a:rPr sz="2400" spc="-20" dirty="0">
                <a:latin typeface="Arial"/>
                <a:cs typeface="Arial"/>
              </a:rPr>
              <a:t> </a:t>
            </a:r>
            <a:r>
              <a:rPr sz="2400" spc="-235" dirty="0">
                <a:latin typeface="Arial"/>
                <a:cs typeface="Arial"/>
              </a:rPr>
              <a:t>IoT</a:t>
            </a:r>
            <a:r>
              <a:rPr sz="2400" spc="-15" dirty="0">
                <a:latin typeface="Arial"/>
                <a:cs typeface="Arial"/>
              </a:rPr>
              <a:t> </a:t>
            </a:r>
            <a:r>
              <a:rPr sz="2400" spc="-130" dirty="0">
                <a:latin typeface="Arial"/>
                <a:cs typeface="Arial"/>
              </a:rPr>
              <a:t>protocols</a:t>
            </a:r>
            <a:endParaRPr sz="2400">
              <a:latin typeface="Arial"/>
              <a:cs typeface="Arial"/>
            </a:endParaRPr>
          </a:p>
          <a:p>
            <a:pPr marL="469900" lvl="1" indent="-184150" algn="just">
              <a:lnSpc>
                <a:spcPct val="100000"/>
              </a:lnSpc>
              <a:spcBef>
                <a:spcPts val="500"/>
              </a:spcBef>
              <a:buClr>
                <a:srgbClr val="93B6D2"/>
              </a:buClr>
              <a:buSzPct val="85000"/>
              <a:buFont typeface="Arial"/>
              <a:buChar char="•"/>
              <a:tabLst>
                <a:tab pos="470534" algn="l"/>
              </a:tabLst>
            </a:pPr>
            <a:r>
              <a:rPr sz="2000" b="1" spc="-195" dirty="0">
                <a:latin typeface="Arial"/>
                <a:cs typeface="Arial"/>
              </a:rPr>
              <a:t>The</a:t>
            </a:r>
            <a:r>
              <a:rPr sz="2000" b="1" spc="-15" dirty="0">
                <a:latin typeface="Arial"/>
                <a:cs typeface="Arial"/>
              </a:rPr>
              <a:t> </a:t>
            </a:r>
            <a:r>
              <a:rPr sz="2000" b="1" spc="-305" dirty="0">
                <a:latin typeface="Arial"/>
                <a:cs typeface="Arial"/>
              </a:rPr>
              <a:t>T</a:t>
            </a:r>
            <a:r>
              <a:rPr sz="2000" b="1" spc="-140" dirty="0">
                <a:latin typeface="Arial"/>
                <a:cs typeface="Arial"/>
              </a:rPr>
              <a:t>r</a:t>
            </a:r>
            <a:r>
              <a:rPr sz="2000" b="1" spc="-170" dirty="0">
                <a:latin typeface="Arial"/>
                <a:cs typeface="Arial"/>
              </a:rPr>
              <a:t>anspo</a:t>
            </a:r>
            <a:r>
              <a:rPr sz="2000" b="1" spc="-15" dirty="0">
                <a:latin typeface="Arial"/>
                <a:cs typeface="Arial"/>
              </a:rPr>
              <a:t>r</a:t>
            </a:r>
            <a:r>
              <a:rPr sz="2000" b="1" spc="-150" dirty="0">
                <a:latin typeface="Arial"/>
                <a:cs typeface="Arial"/>
              </a:rPr>
              <a:t>t</a:t>
            </a:r>
            <a:r>
              <a:rPr sz="2000" b="1" spc="-40" dirty="0">
                <a:latin typeface="Arial"/>
                <a:cs typeface="Arial"/>
              </a:rPr>
              <a:t> </a:t>
            </a:r>
            <a:r>
              <a:rPr sz="2000" b="1" spc="-170" dirty="0">
                <a:latin typeface="Arial"/>
                <a:cs typeface="Arial"/>
              </a:rPr>
              <a:t>Laye</a:t>
            </a:r>
            <a:r>
              <a:rPr sz="2000" b="1" spc="-95" dirty="0">
                <a:latin typeface="Arial"/>
                <a:cs typeface="Arial"/>
              </a:rPr>
              <a:t>r</a:t>
            </a:r>
            <a:r>
              <a:rPr sz="2000" b="1" spc="-150" dirty="0">
                <a:latin typeface="Arial"/>
                <a:cs typeface="Arial"/>
              </a:rPr>
              <a:t>:</a:t>
            </a:r>
            <a:endParaRPr sz="2000">
              <a:latin typeface="Arial"/>
              <a:cs typeface="Arial"/>
            </a:endParaRPr>
          </a:p>
          <a:p>
            <a:pPr marL="744220" marR="5080" lvl="2" indent="-182880" algn="just">
              <a:lnSpc>
                <a:spcPct val="100000"/>
              </a:lnSpc>
              <a:spcBef>
                <a:spcPts val="450"/>
              </a:spcBef>
              <a:buClr>
                <a:srgbClr val="93B6D2"/>
              </a:buClr>
              <a:buSzPct val="88888"/>
              <a:buChar char="•"/>
              <a:tabLst>
                <a:tab pos="744855" algn="l"/>
              </a:tabLst>
            </a:pPr>
            <a:r>
              <a:rPr sz="1800" spc="-110" dirty="0">
                <a:latin typeface="Arial"/>
                <a:cs typeface="Arial"/>
              </a:rPr>
              <a:t>IP-based </a:t>
            </a:r>
            <a:r>
              <a:rPr sz="1800" spc="-120" dirty="0">
                <a:latin typeface="Arial"/>
                <a:cs typeface="Arial"/>
              </a:rPr>
              <a:t>networks </a:t>
            </a:r>
            <a:r>
              <a:rPr sz="1800" spc="-204" dirty="0">
                <a:latin typeface="Arial"/>
                <a:cs typeface="Arial"/>
              </a:rPr>
              <a:t>use </a:t>
            </a:r>
            <a:r>
              <a:rPr sz="1800" spc="-75" dirty="0">
                <a:latin typeface="Arial"/>
                <a:cs typeface="Arial"/>
              </a:rPr>
              <a:t>either </a:t>
            </a:r>
            <a:r>
              <a:rPr sz="1800" spc="-290" dirty="0">
                <a:latin typeface="Arial"/>
                <a:cs typeface="Arial"/>
              </a:rPr>
              <a:t>TCP</a:t>
            </a:r>
            <a:r>
              <a:rPr sz="1800" spc="-285" dirty="0">
                <a:latin typeface="Arial"/>
                <a:cs typeface="Arial"/>
              </a:rPr>
              <a:t> </a:t>
            </a:r>
            <a:r>
              <a:rPr sz="1800" spc="-55" dirty="0">
                <a:latin typeface="Arial"/>
                <a:cs typeface="Arial"/>
              </a:rPr>
              <a:t>or </a:t>
            </a:r>
            <a:r>
              <a:rPr sz="1800" spc="-270" dirty="0">
                <a:latin typeface="Arial"/>
                <a:cs typeface="Arial"/>
              </a:rPr>
              <a:t>UDP.</a:t>
            </a:r>
            <a:r>
              <a:rPr sz="1800" spc="-265" dirty="0">
                <a:latin typeface="Arial"/>
                <a:cs typeface="Arial"/>
              </a:rPr>
              <a:t> </a:t>
            </a:r>
            <a:r>
              <a:rPr sz="1800" spc="-135" dirty="0">
                <a:latin typeface="Arial"/>
                <a:cs typeface="Arial"/>
              </a:rPr>
              <a:t>However, </a:t>
            </a:r>
            <a:r>
              <a:rPr sz="1800" spc="-110" dirty="0">
                <a:latin typeface="Arial"/>
                <a:cs typeface="Arial"/>
              </a:rPr>
              <a:t>the constrained </a:t>
            </a:r>
            <a:r>
              <a:rPr sz="1800" spc="-95" dirty="0">
                <a:latin typeface="Arial"/>
                <a:cs typeface="Arial"/>
              </a:rPr>
              <a:t>nature </a:t>
            </a:r>
            <a:r>
              <a:rPr sz="1800" spc="-5" dirty="0">
                <a:latin typeface="Arial"/>
                <a:cs typeface="Arial"/>
              </a:rPr>
              <a:t>of </a:t>
            </a:r>
            <a:r>
              <a:rPr sz="1800" spc="-180" dirty="0">
                <a:latin typeface="Arial"/>
                <a:cs typeface="Arial"/>
              </a:rPr>
              <a:t>IoT </a:t>
            </a:r>
            <a:r>
              <a:rPr sz="1800" spc="-175" dirty="0">
                <a:latin typeface="Arial"/>
                <a:cs typeface="Arial"/>
              </a:rPr>
              <a:t> </a:t>
            </a:r>
            <a:r>
              <a:rPr sz="1800" spc="-120" dirty="0">
                <a:latin typeface="Arial"/>
                <a:cs typeface="Arial"/>
              </a:rPr>
              <a:t>networks</a:t>
            </a:r>
            <a:r>
              <a:rPr sz="1800" spc="265" dirty="0">
                <a:latin typeface="Arial"/>
                <a:cs typeface="Arial"/>
              </a:rPr>
              <a:t> </a:t>
            </a:r>
            <a:r>
              <a:rPr sz="1800" spc="-95" dirty="0">
                <a:latin typeface="Arial"/>
                <a:cs typeface="Arial"/>
              </a:rPr>
              <a:t>requires</a:t>
            </a:r>
            <a:r>
              <a:rPr sz="1800" spc="-90" dirty="0">
                <a:latin typeface="Arial"/>
                <a:cs typeface="Arial"/>
              </a:rPr>
              <a:t> </a:t>
            </a:r>
            <a:r>
              <a:rPr sz="1800" spc="-10" dirty="0">
                <a:latin typeface="Arial"/>
                <a:cs typeface="Arial"/>
              </a:rPr>
              <a:t>a</a:t>
            </a:r>
            <a:r>
              <a:rPr sz="1800" spc="-5" dirty="0">
                <a:latin typeface="Arial"/>
                <a:cs typeface="Arial"/>
              </a:rPr>
              <a:t> </a:t>
            </a:r>
            <a:r>
              <a:rPr sz="1800" spc="-120" dirty="0">
                <a:latin typeface="Arial"/>
                <a:cs typeface="Arial"/>
              </a:rPr>
              <a:t>closer</a:t>
            </a:r>
            <a:r>
              <a:rPr sz="1800" spc="265" dirty="0">
                <a:latin typeface="Arial"/>
                <a:cs typeface="Arial"/>
              </a:rPr>
              <a:t> </a:t>
            </a:r>
            <a:r>
              <a:rPr sz="1800" spc="-85" dirty="0">
                <a:latin typeface="Arial"/>
                <a:cs typeface="Arial"/>
              </a:rPr>
              <a:t>look</a:t>
            </a:r>
            <a:r>
              <a:rPr sz="1800" spc="-80" dirty="0">
                <a:latin typeface="Arial"/>
                <a:cs typeface="Arial"/>
              </a:rPr>
              <a:t> </a:t>
            </a:r>
            <a:r>
              <a:rPr sz="1800" spc="-15" dirty="0">
                <a:latin typeface="Arial"/>
                <a:cs typeface="Arial"/>
              </a:rPr>
              <a:t>at</a:t>
            </a:r>
            <a:r>
              <a:rPr sz="1800" spc="-10" dirty="0">
                <a:latin typeface="Arial"/>
                <a:cs typeface="Arial"/>
              </a:rPr>
              <a:t> </a:t>
            </a:r>
            <a:r>
              <a:rPr sz="1800" spc="-110" dirty="0">
                <a:latin typeface="Arial"/>
                <a:cs typeface="Arial"/>
              </a:rPr>
              <a:t>the</a:t>
            </a:r>
            <a:r>
              <a:rPr sz="1800" spc="-105" dirty="0">
                <a:latin typeface="Arial"/>
                <a:cs typeface="Arial"/>
              </a:rPr>
              <a:t> </a:t>
            </a:r>
            <a:r>
              <a:rPr sz="1800" spc="-204" dirty="0">
                <a:latin typeface="Arial"/>
                <a:cs typeface="Arial"/>
              </a:rPr>
              <a:t>use</a:t>
            </a:r>
            <a:r>
              <a:rPr sz="1800" spc="-200" dirty="0">
                <a:latin typeface="Arial"/>
                <a:cs typeface="Arial"/>
              </a:rPr>
              <a:t> </a:t>
            </a:r>
            <a:r>
              <a:rPr sz="1800" spc="-10" dirty="0">
                <a:latin typeface="Arial"/>
                <a:cs typeface="Arial"/>
              </a:rPr>
              <a:t>of</a:t>
            </a:r>
            <a:r>
              <a:rPr sz="1800" spc="-5" dirty="0">
                <a:latin typeface="Arial"/>
                <a:cs typeface="Arial"/>
              </a:rPr>
              <a:t> </a:t>
            </a:r>
            <a:r>
              <a:rPr sz="1800" spc="-145" dirty="0">
                <a:latin typeface="Arial"/>
                <a:cs typeface="Arial"/>
              </a:rPr>
              <a:t>these</a:t>
            </a:r>
            <a:r>
              <a:rPr sz="1800" spc="215" dirty="0">
                <a:latin typeface="Arial"/>
                <a:cs typeface="Arial"/>
              </a:rPr>
              <a:t> </a:t>
            </a:r>
            <a:r>
              <a:rPr sz="1800" spc="-40" dirty="0">
                <a:latin typeface="Arial"/>
                <a:cs typeface="Arial"/>
              </a:rPr>
              <a:t>traditional</a:t>
            </a:r>
            <a:r>
              <a:rPr sz="1800" spc="-35" dirty="0">
                <a:latin typeface="Arial"/>
                <a:cs typeface="Arial"/>
              </a:rPr>
              <a:t> </a:t>
            </a:r>
            <a:r>
              <a:rPr sz="1800" spc="-75" dirty="0">
                <a:latin typeface="Arial"/>
                <a:cs typeface="Arial"/>
              </a:rPr>
              <a:t>transport </a:t>
            </a:r>
            <a:r>
              <a:rPr sz="1800" spc="-70" dirty="0">
                <a:latin typeface="Arial"/>
                <a:cs typeface="Arial"/>
              </a:rPr>
              <a:t> </a:t>
            </a:r>
            <a:r>
              <a:rPr sz="1800" spc="-185" dirty="0">
                <a:latin typeface="Arial"/>
                <a:cs typeface="Arial"/>
              </a:rPr>
              <a:t>mechanisms.</a:t>
            </a:r>
            <a:endParaRPr sz="1800">
              <a:latin typeface="Arial"/>
              <a:cs typeface="Arial"/>
            </a:endParaRPr>
          </a:p>
          <a:p>
            <a:pPr marL="469900" lvl="1" indent="-184150" algn="just">
              <a:lnSpc>
                <a:spcPct val="100000"/>
              </a:lnSpc>
              <a:spcBef>
                <a:spcPts val="459"/>
              </a:spcBef>
              <a:buClr>
                <a:srgbClr val="93B6D2"/>
              </a:buClr>
              <a:buSzPct val="85000"/>
              <a:buFont typeface="Arial"/>
              <a:buChar char="•"/>
              <a:tabLst>
                <a:tab pos="470534" algn="l"/>
              </a:tabLst>
            </a:pPr>
            <a:r>
              <a:rPr sz="2000" b="1" spc="-155" dirty="0">
                <a:latin typeface="Arial"/>
                <a:cs typeface="Arial"/>
              </a:rPr>
              <a:t>IoT</a:t>
            </a:r>
            <a:r>
              <a:rPr sz="2000" b="1" spc="-25" dirty="0">
                <a:latin typeface="Arial"/>
                <a:cs typeface="Arial"/>
              </a:rPr>
              <a:t> </a:t>
            </a:r>
            <a:r>
              <a:rPr sz="2000" b="1" spc="-100" dirty="0">
                <a:latin typeface="Arial"/>
                <a:cs typeface="Arial"/>
              </a:rPr>
              <a:t>Appl</a:t>
            </a:r>
            <a:r>
              <a:rPr sz="2000" b="1" spc="-60" dirty="0">
                <a:latin typeface="Arial"/>
                <a:cs typeface="Arial"/>
              </a:rPr>
              <a:t>i</a:t>
            </a:r>
            <a:r>
              <a:rPr sz="2000" b="1" spc="-315" dirty="0">
                <a:latin typeface="Arial"/>
                <a:cs typeface="Arial"/>
              </a:rPr>
              <a:t>c</a:t>
            </a:r>
            <a:r>
              <a:rPr sz="2000" b="1" spc="-25" dirty="0">
                <a:latin typeface="Arial"/>
                <a:cs typeface="Arial"/>
              </a:rPr>
              <a:t>a</a:t>
            </a:r>
            <a:r>
              <a:rPr sz="2000" b="1" spc="-100" dirty="0">
                <a:latin typeface="Arial"/>
                <a:cs typeface="Arial"/>
              </a:rPr>
              <a:t>ti</a:t>
            </a:r>
            <a:r>
              <a:rPr sz="2000" b="1" spc="-160" dirty="0">
                <a:latin typeface="Arial"/>
                <a:cs typeface="Arial"/>
              </a:rPr>
              <a:t>on</a:t>
            </a:r>
            <a:r>
              <a:rPr sz="2000" b="1" spc="5" dirty="0">
                <a:latin typeface="Arial"/>
                <a:cs typeface="Arial"/>
              </a:rPr>
              <a:t> </a:t>
            </a:r>
            <a:r>
              <a:rPr sz="2000" b="1" spc="-305" dirty="0">
                <a:latin typeface="Arial"/>
                <a:cs typeface="Arial"/>
              </a:rPr>
              <a:t>T</a:t>
            </a:r>
            <a:r>
              <a:rPr sz="2000" b="1" spc="-140" dirty="0">
                <a:latin typeface="Arial"/>
                <a:cs typeface="Arial"/>
              </a:rPr>
              <a:t>r</a:t>
            </a:r>
            <a:r>
              <a:rPr sz="2000" b="1" spc="-165" dirty="0">
                <a:latin typeface="Arial"/>
                <a:cs typeface="Arial"/>
              </a:rPr>
              <a:t>anspo</a:t>
            </a:r>
            <a:r>
              <a:rPr sz="2000" b="1" spc="-20" dirty="0">
                <a:latin typeface="Arial"/>
                <a:cs typeface="Arial"/>
              </a:rPr>
              <a:t>r</a:t>
            </a:r>
            <a:r>
              <a:rPr sz="2000" b="1" spc="-145" dirty="0">
                <a:latin typeface="Arial"/>
                <a:cs typeface="Arial"/>
              </a:rPr>
              <a:t>t</a:t>
            </a:r>
            <a:r>
              <a:rPr sz="2000" b="1" spc="-30" dirty="0">
                <a:latin typeface="Arial"/>
                <a:cs typeface="Arial"/>
              </a:rPr>
              <a:t> </a:t>
            </a:r>
            <a:r>
              <a:rPr sz="2000" b="1" spc="-140" dirty="0">
                <a:latin typeface="Arial"/>
                <a:cs typeface="Arial"/>
              </a:rPr>
              <a:t>M</a:t>
            </a:r>
            <a:r>
              <a:rPr sz="2000" b="1" spc="-105" dirty="0">
                <a:latin typeface="Arial"/>
                <a:cs typeface="Arial"/>
              </a:rPr>
              <a:t>e</a:t>
            </a:r>
            <a:r>
              <a:rPr sz="2000" b="1" spc="-175" dirty="0">
                <a:latin typeface="Arial"/>
                <a:cs typeface="Arial"/>
              </a:rPr>
              <a:t>thod</a:t>
            </a:r>
            <a:r>
              <a:rPr sz="2000" b="1" spc="-185" dirty="0">
                <a:latin typeface="Arial"/>
                <a:cs typeface="Arial"/>
              </a:rPr>
              <a:t>s</a:t>
            </a:r>
            <a:r>
              <a:rPr sz="2000" b="1" spc="-145" dirty="0">
                <a:latin typeface="Arial"/>
                <a:cs typeface="Arial"/>
              </a:rPr>
              <a:t>:</a:t>
            </a:r>
            <a:endParaRPr sz="2000">
              <a:latin typeface="Arial"/>
              <a:cs typeface="Arial"/>
            </a:endParaRPr>
          </a:p>
          <a:p>
            <a:pPr marL="744220" marR="5080" lvl="2" indent="-182880" algn="just">
              <a:lnSpc>
                <a:spcPct val="100000"/>
              </a:lnSpc>
              <a:spcBef>
                <a:spcPts val="455"/>
              </a:spcBef>
              <a:buClr>
                <a:srgbClr val="93B6D2"/>
              </a:buClr>
              <a:buSzPct val="88888"/>
              <a:buChar char="•"/>
              <a:tabLst>
                <a:tab pos="744855" algn="l"/>
              </a:tabLst>
            </a:pPr>
            <a:r>
              <a:rPr sz="1800" spc="-210" dirty="0">
                <a:latin typeface="Arial"/>
                <a:cs typeface="Arial"/>
              </a:rPr>
              <a:t>The </a:t>
            </a:r>
            <a:r>
              <a:rPr sz="1800" spc="-110" dirty="0">
                <a:latin typeface="Arial"/>
                <a:cs typeface="Arial"/>
              </a:rPr>
              <a:t>various </a:t>
            </a:r>
            <a:r>
              <a:rPr sz="1800" spc="-90" dirty="0">
                <a:latin typeface="Arial"/>
                <a:cs typeface="Arial"/>
              </a:rPr>
              <a:t>types </a:t>
            </a:r>
            <a:r>
              <a:rPr sz="1800" spc="-5" dirty="0">
                <a:latin typeface="Arial"/>
                <a:cs typeface="Arial"/>
              </a:rPr>
              <a:t>of </a:t>
            </a:r>
            <a:r>
              <a:rPr sz="1800" spc="-180" dirty="0">
                <a:latin typeface="Arial"/>
                <a:cs typeface="Arial"/>
              </a:rPr>
              <a:t>IoT </a:t>
            </a:r>
            <a:r>
              <a:rPr sz="1800" spc="-60" dirty="0">
                <a:latin typeface="Arial"/>
                <a:cs typeface="Arial"/>
              </a:rPr>
              <a:t>application </a:t>
            </a:r>
            <a:r>
              <a:rPr sz="1800" spc="-10" dirty="0">
                <a:latin typeface="Arial"/>
                <a:cs typeface="Arial"/>
              </a:rPr>
              <a:t>data </a:t>
            </a:r>
            <a:r>
              <a:rPr sz="1800" spc="-80" dirty="0">
                <a:latin typeface="Arial"/>
                <a:cs typeface="Arial"/>
              </a:rPr>
              <a:t>and </a:t>
            </a:r>
            <a:r>
              <a:rPr sz="1800" spc="-110" dirty="0">
                <a:latin typeface="Arial"/>
                <a:cs typeface="Arial"/>
              </a:rPr>
              <a:t>the </a:t>
            </a:r>
            <a:r>
              <a:rPr sz="1800" spc="-130" dirty="0">
                <a:latin typeface="Arial"/>
                <a:cs typeface="Arial"/>
              </a:rPr>
              <a:t>ways </a:t>
            </a:r>
            <a:r>
              <a:rPr sz="1800" spc="-135" dirty="0">
                <a:latin typeface="Arial"/>
                <a:cs typeface="Arial"/>
              </a:rPr>
              <a:t>this </a:t>
            </a:r>
            <a:r>
              <a:rPr sz="1800" spc="-10" dirty="0">
                <a:latin typeface="Arial"/>
                <a:cs typeface="Arial"/>
              </a:rPr>
              <a:t>data </a:t>
            </a:r>
            <a:r>
              <a:rPr sz="1800" spc="-150" dirty="0">
                <a:latin typeface="Arial"/>
                <a:cs typeface="Arial"/>
              </a:rPr>
              <a:t>can </a:t>
            </a:r>
            <a:r>
              <a:rPr sz="1800" spc="-55" dirty="0">
                <a:latin typeface="Arial"/>
                <a:cs typeface="Arial"/>
              </a:rPr>
              <a:t>be carried </a:t>
            </a:r>
            <a:r>
              <a:rPr sz="1800" spc="-50" dirty="0">
                <a:latin typeface="Arial"/>
                <a:cs typeface="Arial"/>
              </a:rPr>
              <a:t> </a:t>
            </a:r>
            <a:r>
              <a:rPr sz="1800" spc="-110" dirty="0">
                <a:latin typeface="Arial"/>
                <a:cs typeface="Arial"/>
              </a:rPr>
              <a:t>ac</a:t>
            </a:r>
            <a:r>
              <a:rPr sz="1800" spc="-40" dirty="0">
                <a:latin typeface="Arial"/>
                <a:cs typeface="Arial"/>
              </a:rPr>
              <a:t>r</a:t>
            </a:r>
            <a:r>
              <a:rPr sz="1800" spc="-235" dirty="0">
                <a:latin typeface="Arial"/>
                <a:cs typeface="Arial"/>
              </a:rPr>
              <a:t>oss</a:t>
            </a:r>
            <a:r>
              <a:rPr sz="1800" spc="-20" dirty="0">
                <a:latin typeface="Arial"/>
                <a:cs typeface="Arial"/>
              </a:rPr>
              <a:t> </a:t>
            </a:r>
            <a:r>
              <a:rPr sz="1800" spc="-10" dirty="0">
                <a:latin typeface="Arial"/>
                <a:cs typeface="Arial"/>
              </a:rPr>
              <a:t>a </a:t>
            </a:r>
            <a:r>
              <a:rPr sz="1800" spc="-135" dirty="0">
                <a:latin typeface="Arial"/>
                <a:cs typeface="Arial"/>
              </a:rPr>
              <a:t>ne</a:t>
            </a:r>
            <a:r>
              <a:rPr sz="1800" spc="-65" dirty="0">
                <a:latin typeface="Arial"/>
                <a:cs typeface="Arial"/>
              </a:rPr>
              <a:t>t</a:t>
            </a:r>
            <a:r>
              <a:rPr sz="1800" spc="-140" dirty="0">
                <a:latin typeface="Arial"/>
                <a:cs typeface="Arial"/>
              </a:rPr>
              <a:t>w</a:t>
            </a:r>
            <a:r>
              <a:rPr sz="1800" spc="-65" dirty="0">
                <a:latin typeface="Arial"/>
                <a:cs typeface="Arial"/>
              </a:rPr>
              <a:t>o</a:t>
            </a:r>
            <a:r>
              <a:rPr sz="1800" spc="-10" dirty="0">
                <a:latin typeface="Arial"/>
                <a:cs typeface="Arial"/>
              </a:rPr>
              <a:t>r</a:t>
            </a:r>
            <a:r>
              <a:rPr sz="1800" spc="-110" dirty="0">
                <a:latin typeface="Arial"/>
                <a:cs typeface="Arial"/>
              </a:rPr>
              <a:t>k.</a:t>
            </a:r>
            <a:endParaRPr sz="18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81</a:t>
            </a:r>
            <a:endParaRPr sz="1400">
              <a:latin typeface="Arial"/>
              <a:cs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3989070" cy="635000"/>
          </a:xfrm>
          <a:prstGeom prst="rect">
            <a:avLst/>
          </a:prstGeom>
        </p:spPr>
        <p:txBody>
          <a:bodyPr vert="horz" wrap="square" lIns="0" tIns="12065" rIns="0" bIns="0" rtlCol="0">
            <a:spAutoFit/>
          </a:bodyPr>
          <a:lstStyle/>
          <a:p>
            <a:pPr marL="12700">
              <a:lnSpc>
                <a:spcPct val="100000"/>
              </a:lnSpc>
              <a:spcBef>
                <a:spcPts val="95"/>
              </a:spcBef>
            </a:pPr>
            <a:r>
              <a:rPr sz="4000" spc="-625" dirty="0"/>
              <a:t>T</a:t>
            </a:r>
            <a:r>
              <a:rPr sz="4000" spc="-420" dirty="0"/>
              <a:t>h</a:t>
            </a:r>
            <a:r>
              <a:rPr sz="4000" spc="-315" dirty="0"/>
              <a:t>e</a:t>
            </a:r>
            <a:r>
              <a:rPr sz="4000" spc="-270" dirty="0"/>
              <a:t> </a:t>
            </a:r>
            <a:r>
              <a:rPr sz="4000" spc="-710" dirty="0"/>
              <a:t>T</a:t>
            </a:r>
            <a:r>
              <a:rPr sz="4000" spc="-375" dirty="0"/>
              <a:t>r</a:t>
            </a:r>
            <a:r>
              <a:rPr sz="4000" spc="-215" dirty="0"/>
              <a:t>a</a:t>
            </a:r>
            <a:r>
              <a:rPr sz="4000" spc="-420" dirty="0"/>
              <a:t>n</a:t>
            </a:r>
            <a:r>
              <a:rPr sz="4000" spc="-620" dirty="0"/>
              <a:t>s</a:t>
            </a:r>
            <a:r>
              <a:rPr sz="4000" spc="-420" dirty="0"/>
              <a:t>po</a:t>
            </a:r>
            <a:r>
              <a:rPr sz="4000" spc="-215" dirty="0"/>
              <a:t>r</a:t>
            </a:r>
            <a:r>
              <a:rPr sz="4000" spc="-295" dirty="0"/>
              <a:t>t</a:t>
            </a:r>
            <a:r>
              <a:rPr sz="4000" spc="-270" dirty="0"/>
              <a:t> </a:t>
            </a:r>
            <a:r>
              <a:rPr sz="4000" spc="-840" dirty="0"/>
              <a:t>L</a:t>
            </a:r>
            <a:r>
              <a:rPr sz="4000" spc="-215" dirty="0"/>
              <a:t>a</a:t>
            </a:r>
            <a:r>
              <a:rPr sz="4000" spc="-200" dirty="0"/>
              <a:t>y</a:t>
            </a:r>
            <a:r>
              <a:rPr sz="4000" spc="-409" dirty="0"/>
              <a:t>e</a:t>
            </a:r>
            <a:r>
              <a:rPr sz="4000" spc="-310" dirty="0"/>
              <a:t>r</a:t>
            </a:r>
            <a:endParaRPr sz="4000"/>
          </a:p>
        </p:txBody>
      </p:sp>
      <p:sp>
        <p:nvSpPr>
          <p:cNvPr id="3" name="object 3"/>
          <p:cNvSpPr txBox="1"/>
          <p:nvPr/>
        </p:nvSpPr>
        <p:spPr>
          <a:xfrm>
            <a:off x="535940" y="1616709"/>
            <a:ext cx="7900670" cy="3505835"/>
          </a:xfrm>
          <a:prstGeom prst="rect">
            <a:avLst/>
          </a:prstGeom>
        </p:spPr>
        <p:txBody>
          <a:bodyPr vert="horz" wrap="square" lIns="0" tIns="12700" rIns="0" bIns="0" rtlCol="0">
            <a:spAutoFit/>
          </a:bodyPr>
          <a:lstStyle/>
          <a:p>
            <a:pPr marL="194945" marR="45720" indent="-182880">
              <a:lnSpc>
                <a:spcPct val="100000"/>
              </a:lnSpc>
              <a:spcBef>
                <a:spcPts val="100"/>
              </a:spcBef>
              <a:buClr>
                <a:srgbClr val="93B6D2"/>
              </a:buClr>
              <a:buSzPct val="85416"/>
              <a:buChar char="•"/>
              <a:tabLst>
                <a:tab pos="195580" algn="l"/>
              </a:tabLst>
            </a:pPr>
            <a:r>
              <a:rPr sz="2400" spc="-280" dirty="0">
                <a:latin typeface="Arial"/>
                <a:cs typeface="Arial"/>
              </a:rPr>
              <a:t>The</a:t>
            </a:r>
            <a:r>
              <a:rPr sz="2400" spc="-20" dirty="0">
                <a:latin typeface="Arial"/>
                <a:cs typeface="Arial"/>
              </a:rPr>
              <a:t> </a:t>
            </a:r>
            <a:r>
              <a:rPr sz="2400" spc="-160" dirty="0">
                <a:latin typeface="Arial"/>
                <a:cs typeface="Arial"/>
              </a:rPr>
              <a:t>selection</a:t>
            </a:r>
            <a:r>
              <a:rPr sz="2400" spc="-10" dirty="0">
                <a:latin typeface="Arial"/>
                <a:cs typeface="Arial"/>
              </a:rPr>
              <a:t> </a:t>
            </a:r>
            <a:r>
              <a:rPr sz="2400" spc="-5" dirty="0">
                <a:latin typeface="Arial"/>
                <a:cs typeface="Arial"/>
              </a:rPr>
              <a:t>of</a:t>
            </a:r>
            <a:r>
              <a:rPr sz="2400" spc="75" dirty="0">
                <a:latin typeface="Arial"/>
                <a:cs typeface="Arial"/>
              </a:rPr>
              <a:t> </a:t>
            </a:r>
            <a:r>
              <a:rPr sz="2400" spc="-15" dirty="0">
                <a:latin typeface="Arial"/>
                <a:cs typeface="Arial"/>
              </a:rPr>
              <a:t>a</a:t>
            </a:r>
            <a:r>
              <a:rPr sz="2400" dirty="0">
                <a:latin typeface="Arial"/>
                <a:cs typeface="Arial"/>
              </a:rPr>
              <a:t> </a:t>
            </a:r>
            <a:r>
              <a:rPr sz="2400" spc="-95" dirty="0">
                <a:latin typeface="Arial"/>
                <a:cs typeface="Arial"/>
              </a:rPr>
              <a:t>protocol</a:t>
            </a:r>
            <a:r>
              <a:rPr sz="2400" dirty="0">
                <a:latin typeface="Arial"/>
                <a:cs typeface="Arial"/>
              </a:rPr>
              <a:t> </a:t>
            </a:r>
            <a:r>
              <a:rPr sz="2400" spc="-20" dirty="0">
                <a:latin typeface="Arial"/>
                <a:cs typeface="Arial"/>
              </a:rPr>
              <a:t>for</a:t>
            </a:r>
            <a:r>
              <a:rPr sz="2400" dirty="0">
                <a:latin typeface="Arial"/>
                <a:cs typeface="Arial"/>
              </a:rPr>
              <a:t> </a:t>
            </a:r>
            <a:r>
              <a:rPr sz="2400" spc="-145" dirty="0">
                <a:latin typeface="Arial"/>
                <a:cs typeface="Arial"/>
              </a:rPr>
              <a:t>the</a:t>
            </a:r>
            <a:r>
              <a:rPr sz="2400" spc="-5" dirty="0">
                <a:latin typeface="Arial"/>
                <a:cs typeface="Arial"/>
              </a:rPr>
              <a:t> </a:t>
            </a:r>
            <a:r>
              <a:rPr sz="2400" spc="-95" dirty="0">
                <a:latin typeface="Arial"/>
                <a:cs typeface="Arial"/>
              </a:rPr>
              <a:t>transport</a:t>
            </a:r>
            <a:r>
              <a:rPr sz="2400" spc="-20" dirty="0">
                <a:latin typeface="Arial"/>
                <a:cs typeface="Arial"/>
              </a:rPr>
              <a:t> </a:t>
            </a:r>
            <a:r>
              <a:rPr sz="2400" spc="-55" dirty="0">
                <a:latin typeface="Arial"/>
                <a:cs typeface="Arial"/>
              </a:rPr>
              <a:t>layer</a:t>
            </a:r>
            <a:r>
              <a:rPr sz="2400" dirty="0">
                <a:latin typeface="Arial"/>
                <a:cs typeface="Arial"/>
              </a:rPr>
              <a:t> </a:t>
            </a:r>
            <a:r>
              <a:rPr sz="2400" spc="-210" dirty="0">
                <a:latin typeface="Arial"/>
                <a:cs typeface="Arial"/>
              </a:rPr>
              <a:t>as</a:t>
            </a:r>
            <a:r>
              <a:rPr sz="2400" spc="10" dirty="0">
                <a:latin typeface="Arial"/>
                <a:cs typeface="Arial"/>
              </a:rPr>
              <a:t> </a:t>
            </a:r>
            <a:r>
              <a:rPr sz="2400" spc="-110" dirty="0">
                <a:latin typeface="Arial"/>
                <a:cs typeface="Arial"/>
              </a:rPr>
              <a:t>supported </a:t>
            </a:r>
            <a:r>
              <a:rPr sz="2400" spc="-650" dirty="0">
                <a:latin typeface="Arial"/>
                <a:cs typeface="Arial"/>
              </a:rPr>
              <a:t> </a:t>
            </a:r>
            <a:r>
              <a:rPr sz="2400" spc="-70" dirty="0">
                <a:latin typeface="Arial"/>
                <a:cs typeface="Arial"/>
              </a:rPr>
              <a:t>by</a:t>
            </a:r>
            <a:r>
              <a:rPr sz="2400" dirty="0">
                <a:latin typeface="Arial"/>
                <a:cs typeface="Arial"/>
              </a:rPr>
              <a:t> </a:t>
            </a:r>
            <a:r>
              <a:rPr sz="2400" spc="-145" dirty="0">
                <a:latin typeface="Arial"/>
                <a:cs typeface="Arial"/>
              </a:rPr>
              <a:t>the</a:t>
            </a:r>
            <a:r>
              <a:rPr sz="2400" spc="-5" dirty="0">
                <a:latin typeface="Arial"/>
                <a:cs typeface="Arial"/>
              </a:rPr>
              <a:t> </a:t>
            </a:r>
            <a:r>
              <a:rPr sz="2400" spc="-200" dirty="0">
                <a:latin typeface="Arial"/>
                <a:cs typeface="Arial"/>
              </a:rPr>
              <a:t>TCP/IP</a:t>
            </a:r>
            <a:r>
              <a:rPr sz="2400" spc="-15" dirty="0">
                <a:latin typeface="Arial"/>
                <a:cs typeface="Arial"/>
              </a:rPr>
              <a:t> </a:t>
            </a:r>
            <a:r>
              <a:rPr sz="2400" spc="-114" dirty="0">
                <a:latin typeface="Arial"/>
                <a:cs typeface="Arial"/>
              </a:rPr>
              <a:t>architecture</a:t>
            </a:r>
            <a:r>
              <a:rPr sz="2400" spc="-15" dirty="0">
                <a:latin typeface="Arial"/>
                <a:cs typeface="Arial"/>
              </a:rPr>
              <a:t> </a:t>
            </a:r>
            <a:r>
              <a:rPr sz="2400" spc="-150" dirty="0">
                <a:latin typeface="Arial"/>
                <a:cs typeface="Arial"/>
              </a:rPr>
              <a:t>in</a:t>
            </a:r>
            <a:r>
              <a:rPr sz="2400" spc="-10" dirty="0">
                <a:latin typeface="Arial"/>
                <a:cs typeface="Arial"/>
              </a:rPr>
              <a:t> </a:t>
            </a:r>
            <a:r>
              <a:rPr sz="2400" spc="-145" dirty="0">
                <a:latin typeface="Arial"/>
                <a:cs typeface="Arial"/>
              </a:rPr>
              <a:t>the</a:t>
            </a:r>
            <a:r>
              <a:rPr sz="2400" spc="-15" dirty="0">
                <a:latin typeface="Arial"/>
                <a:cs typeface="Arial"/>
              </a:rPr>
              <a:t> </a:t>
            </a:r>
            <a:r>
              <a:rPr sz="2400" spc="-135" dirty="0">
                <a:latin typeface="Arial"/>
                <a:cs typeface="Arial"/>
              </a:rPr>
              <a:t>context</a:t>
            </a:r>
            <a:r>
              <a:rPr sz="2400" dirty="0">
                <a:latin typeface="Arial"/>
                <a:cs typeface="Arial"/>
              </a:rPr>
              <a:t> </a:t>
            </a:r>
            <a:r>
              <a:rPr sz="2400" spc="-5" dirty="0">
                <a:latin typeface="Arial"/>
                <a:cs typeface="Arial"/>
              </a:rPr>
              <a:t>of</a:t>
            </a:r>
            <a:r>
              <a:rPr sz="2400" spc="60" dirty="0">
                <a:latin typeface="Arial"/>
                <a:cs typeface="Arial"/>
              </a:rPr>
              <a:t> </a:t>
            </a:r>
            <a:r>
              <a:rPr sz="2400" spc="-235" dirty="0">
                <a:latin typeface="Arial"/>
                <a:cs typeface="Arial"/>
              </a:rPr>
              <a:t>IoT</a:t>
            </a:r>
            <a:r>
              <a:rPr sz="2400" spc="-5" dirty="0">
                <a:latin typeface="Arial"/>
                <a:cs typeface="Arial"/>
              </a:rPr>
              <a:t> </a:t>
            </a:r>
            <a:r>
              <a:rPr sz="2400" spc="-160" dirty="0">
                <a:latin typeface="Arial"/>
                <a:cs typeface="Arial"/>
              </a:rPr>
              <a:t>networks.</a:t>
            </a:r>
            <a:endParaRPr sz="2400">
              <a:latin typeface="Arial"/>
              <a:cs typeface="Arial"/>
            </a:endParaRPr>
          </a:p>
          <a:p>
            <a:pPr marL="194945" marR="137160" indent="-182880">
              <a:lnSpc>
                <a:spcPct val="100000"/>
              </a:lnSpc>
              <a:spcBef>
                <a:spcPts val="580"/>
              </a:spcBef>
              <a:buClr>
                <a:srgbClr val="93B6D2"/>
              </a:buClr>
              <a:buSzPct val="85416"/>
              <a:buChar char="•"/>
              <a:tabLst>
                <a:tab pos="195580" algn="l"/>
              </a:tabLst>
            </a:pPr>
            <a:r>
              <a:rPr sz="2400" spc="-45" dirty="0">
                <a:latin typeface="Arial"/>
                <a:cs typeface="Arial"/>
              </a:rPr>
              <a:t>With</a:t>
            </a:r>
            <a:r>
              <a:rPr sz="2400" dirty="0">
                <a:latin typeface="Arial"/>
                <a:cs typeface="Arial"/>
              </a:rPr>
              <a:t> </a:t>
            </a:r>
            <a:r>
              <a:rPr sz="2400" spc="-145" dirty="0">
                <a:latin typeface="Arial"/>
                <a:cs typeface="Arial"/>
              </a:rPr>
              <a:t>the</a:t>
            </a:r>
            <a:r>
              <a:rPr sz="2400" spc="-15" dirty="0">
                <a:latin typeface="Arial"/>
                <a:cs typeface="Arial"/>
              </a:rPr>
              <a:t> </a:t>
            </a:r>
            <a:r>
              <a:rPr sz="2400" spc="-200" dirty="0">
                <a:latin typeface="Arial"/>
                <a:cs typeface="Arial"/>
              </a:rPr>
              <a:t>TCP/IP</a:t>
            </a:r>
            <a:r>
              <a:rPr sz="2400" dirty="0">
                <a:latin typeface="Arial"/>
                <a:cs typeface="Arial"/>
              </a:rPr>
              <a:t> </a:t>
            </a:r>
            <a:r>
              <a:rPr sz="2400" spc="-105" dirty="0">
                <a:latin typeface="Arial"/>
                <a:cs typeface="Arial"/>
              </a:rPr>
              <a:t>protocol,</a:t>
            </a:r>
            <a:r>
              <a:rPr sz="2400" dirty="0">
                <a:latin typeface="Arial"/>
                <a:cs typeface="Arial"/>
              </a:rPr>
              <a:t> </a:t>
            </a:r>
            <a:r>
              <a:rPr sz="2400" spc="-114" dirty="0">
                <a:latin typeface="Arial"/>
                <a:cs typeface="Arial"/>
              </a:rPr>
              <a:t>two</a:t>
            </a:r>
            <a:r>
              <a:rPr sz="2400" spc="5" dirty="0">
                <a:latin typeface="Arial"/>
                <a:cs typeface="Arial"/>
              </a:rPr>
              <a:t> </a:t>
            </a:r>
            <a:r>
              <a:rPr sz="2400" spc="-175" dirty="0">
                <a:latin typeface="Arial"/>
                <a:cs typeface="Arial"/>
              </a:rPr>
              <a:t>main</a:t>
            </a:r>
            <a:r>
              <a:rPr sz="2400" spc="5" dirty="0">
                <a:latin typeface="Arial"/>
                <a:cs typeface="Arial"/>
              </a:rPr>
              <a:t> </a:t>
            </a:r>
            <a:r>
              <a:rPr sz="2400" spc="-135" dirty="0">
                <a:latin typeface="Arial"/>
                <a:cs typeface="Arial"/>
              </a:rPr>
              <a:t>protocols</a:t>
            </a:r>
            <a:r>
              <a:rPr sz="2400" dirty="0">
                <a:latin typeface="Arial"/>
                <a:cs typeface="Arial"/>
              </a:rPr>
              <a:t> </a:t>
            </a:r>
            <a:r>
              <a:rPr sz="2400" spc="-50" dirty="0">
                <a:latin typeface="Arial"/>
                <a:cs typeface="Arial"/>
              </a:rPr>
              <a:t>are</a:t>
            </a:r>
            <a:r>
              <a:rPr sz="2400" dirty="0">
                <a:latin typeface="Arial"/>
                <a:cs typeface="Arial"/>
              </a:rPr>
              <a:t> </a:t>
            </a:r>
            <a:r>
              <a:rPr sz="2400" spc="-95" dirty="0">
                <a:latin typeface="Arial"/>
                <a:cs typeface="Arial"/>
              </a:rPr>
              <a:t>specified</a:t>
            </a:r>
            <a:r>
              <a:rPr sz="2400" spc="-10" dirty="0">
                <a:latin typeface="Arial"/>
                <a:cs typeface="Arial"/>
              </a:rPr>
              <a:t> </a:t>
            </a:r>
            <a:r>
              <a:rPr sz="2400" spc="-20" dirty="0">
                <a:latin typeface="Arial"/>
                <a:cs typeface="Arial"/>
              </a:rPr>
              <a:t>for </a:t>
            </a:r>
            <a:r>
              <a:rPr sz="2400" spc="-650" dirty="0">
                <a:latin typeface="Arial"/>
                <a:cs typeface="Arial"/>
              </a:rPr>
              <a:t> </a:t>
            </a:r>
            <a:r>
              <a:rPr sz="2400" spc="-145" dirty="0">
                <a:latin typeface="Arial"/>
                <a:cs typeface="Arial"/>
              </a:rPr>
              <a:t>the</a:t>
            </a:r>
            <a:r>
              <a:rPr sz="2400" spc="-10" dirty="0">
                <a:latin typeface="Arial"/>
                <a:cs typeface="Arial"/>
              </a:rPr>
              <a:t> </a:t>
            </a:r>
            <a:r>
              <a:rPr sz="2400" spc="-95" dirty="0">
                <a:latin typeface="Arial"/>
                <a:cs typeface="Arial"/>
              </a:rPr>
              <a:t>transport</a:t>
            </a:r>
            <a:r>
              <a:rPr sz="2400" spc="-5" dirty="0">
                <a:latin typeface="Arial"/>
                <a:cs typeface="Arial"/>
              </a:rPr>
              <a:t> </a:t>
            </a:r>
            <a:r>
              <a:rPr sz="2400" spc="-70" dirty="0">
                <a:latin typeface="Arial"/>
                <a:cs typeface="Arial"/>
              </a:rPr>
              <a:t>layer:</a:t>
            </a:r>
            <a:endParaRPr sz="2400">
              <a:latin typeface="Arial"/>
              <a:cs typeface="Arial"/>
            </a:endParaRPr>
          </a:p>
          <a:p>
            <a:pPr marL="469900" lvl="1" indent="-184150">
              <a:lnSpc>
                <a:spcPct val="100000"/>
              </a:lnSpc>
              <a:spcBef>
                <a:spcPts val="495"/>
              </a:spcBef>
              <a:buClr>
                <a:srgbClr val="93B6D2"/>
              </a:buClr>
              <a:buSzPct val="85000"/>
              <a:buFont typeface="Arial"/>
              <a:buChar char="•"/>
              <a:tabLst>
                <a:tab pos="470534" algn="l"/>
              </a:tabLst>
            </a:pPr>
            <a:r>
              <a:rPr sz="2000" b="1" spc="-305" dirty="0">
                <a:latin typeface="Arial"/>
                <a:cs typeface="Arial"/>
              </a:rPr>
              <a:t>T</a:t>
            </a:r>
            <a:r>
              <a:rPr sz="2000" b="1" spc="-140" dirty="0">
                <a:latin typeface="Arial"/>
                <a:cs typeface="Arial"/>
              </a:rPr>
              <a:t>r</a:t>
            </a:r>
            <a:r>
              <a:rPr sz="2000" b="1" spc="-160" dirty="0">
                <a:latin typeface="Arial"/>
                <a:cs typeface="Arial"/>
              </a:rPr>
              <a:t>ansm</a:t>
            </a:r>
            <a:r>
              <a:rPr sz="2000" b="1" spc="-80" dirty="0">
                <a:latin typeface="Arial"/>
                <a:cs typeface="Arial"/>
              </a:rPr>
              <a:t>i</a:t>
            </a:r>
            <a:r>
              <a:rPr sz="2000" b="1" spc="-260" dirty="0">
                <a:latin typeface="Arial"/>
                <a:cs typeface="Arial"/>
              </a:rPr>
              <a:t>s</a:t>
            </a:r>
            <a:r>
              <a:rPr sz="2000" b="1" spc="-270" dirty="0">
                <a:latin typeface="Arial"/>
                <a:cs typeface="Arial"/>
              </a:rPr>
              <a:t>s</a:t>
            </a:r>
            <a:r>
              <a:rPr sz="2000" b="1" spc="-120" dirty="0">
                <a:latin typeface="Arial"/>
                <a:cs typeface="Arial"/>
              </a:rPr>
              <a:t>ion</a:t>
            </a:r>
            <a:r>
              <a:rPr sz="2000" b="1" spc="-25" dirty="0">
                <a:latin typeface="Arial"/>
                <a:cs typeface="Arial"/>
              </a:rPr>
              <a:t> </a:t>
            </a:r>
            <a:r>
              <a:rPr sz="2000" b="1" spc="-290" dirty="0">
                <a:latin typeface="Arial"/>
                <a:cs typeface="Arial"/>
              </a:rPr>
              <a:t>C</a:t>
            </a:r>
            <a:r>
              <a:rPr sz="2000" b="1" spc="-160" dirty="0">
                <a:latin typeface="Arial"/>
                <a:cs typeface="Arial"/>
              </a:rPr>
              <a:t>o</a:t>
            </a:r>
            <a:r>
              <a:rPr sz="2000" b="1" spc="-155" dirty="0">
                <a:latin typeface="Arial"/>
                <a:cs typeface="Arial"/>
              </a:rPr>
              <a:t>n</a:t>
            </a:r>
            <a:r>
              <a:rPr sz="2000" b="1" spc="-140" dirty="0">
                <a:latin typeface="Arial"/>
                <a:cs typeface="Arial"/>
              </a:rPr>
              <a:t>t</a:t>
            </a:r>
            <a:r>
              <a:rPr sz="2000" b="1" spc="-170" dirty="0">
                <a:latin typeface="Arial"/>
                <a:cs typeface="Arial"/>
              </a:rPr>
              <a:t>r</a:t>
            </a:r>
            <a:r>
              <a:rPr sz="2000" b="1" spc="-100" dirty="0">
                <a:latin typeface="Arial"/>
                <a:cs typeface="Arial"/>
              </a:rPr>
              <a:t>ol</a:t>
            </a:r>
            <a:r>
              <a:rPr sz="2000" b="1" spc="-25" dirty="0">
                <a:latin typeface="Arial"/>
                <a:cs typeface="Arial"/>
              </a:rPr>
              <a:t> </a:t>
            </a:r>
            <a:r>
              <a:rPr sz="2000" b="1" spc="-270" dirty="0">
                <a:latin typeface="Arial"/>
                <a:cs typeface="Arial"/>
              </a:rPr>
              <a:t>P</a:t>
            </a:r>
            <a:r>
              <a:rPr sz="2000" b="1" spc="-180" dirty="0">
                <a:latin typeface="Arial"/>
                <a:cs typeface="Arial"/>
              </a:rPr>
              <a:t>roto</a:t>
            </a:r>
            <a:r>
              <a:rPr sz="2000" b="1" spc="-215" dirty="0">
                <a:latin typeface="Arial"/>
                <a:cs typeface="Arial"/>
              </a:rPr>
              <a:t>c</a:t>
            </a:r>
            <a:r>
              <a:rPr sz="2000" b="1" spc="-100" dirty="0">
                <a:latin typeface="Arial"/>
                <a:cs typeface="Arial"/>
              </a:rPr>
              <a:t>ol</a:t>
            </a:r>
            <a:r>
              <a:rPr sz="2000" b="1" spc="-25" dirty="0">
                <a:latin typeface="Arial"/>
                <a:cs typeface="Arial"/>
              </a:rPr>
              <a:t> </a:t>
            </a:r>
            <a:r>
              <a:rPr sz="2000" b="1" spc="-110" dirty="0">
                <a:latin typeface="Arial"/>
                <a:cs typeface="Arial"/>
              </a:rPr>
              <a:t>(</a:t>
            </a:r>
            <a:r>
              <a:rPr sz="2000" b="1" spc="-229" dirty="0">
                <a:latin typeface="Arial"/>
                <a:cs typeface="Arial"/>
              </a:rPr>
              <a:t>T</a:t>
            </a:r>
            <a:r>
              <a:rPr sz="2000" b="1" spc="-185" dirty="0">
                <a:latin typeface="Arial"/>
                <a:cs typeface="Arial"/>
              </a:rPr>
              <a:t>CP):</a:t>
            </a:r>
            <a:endParaRPr sz="2000">
              <a:latin typeface="Arial"/>
              <a:cs typeface="Arial"/>
            </a:endParaRPr>
          </a:p>
          <a:p>
            <a:pPr marL="744220" lvl="2" indent="-183515">
              <a:lnSpc>
                <a:spcPct val="100000"/>
              </a:lnSpc>
              <a:spcBef>
                <a:spcPts val="450"/>
              </a:spcBef>
              <a:buClr>
                <a:srgbClr val="93B6D2"/>
              </a:buClr>
              <a:buSzPct val="88888"/>
              <a:buChar char="•"/>
              <a:tabLst>
                <a:tab pos="744855" algn="l"/>
              </a:tabLst>
            </a:pPr>
            <a:r>
              <a:rPr sz="1800" spc="-210" dirty="0">
                <a:latin typeface="Arial"/>
                <a:cs typeface="Arial"/>
              </a:rPr>
              <a:t>This</a:t>
            </a:r>
            <a:r>
              <a:rPr sz="1800" spc="5" dirty="0">
                <a:latin typeface="Arial"/>
                <a:cs typeface="Arial"/>
              </a:rPr>
              <a:t> </a:t>
            </a:r>
            <a:r>
              <a:rPr sz="1800" spc="-105" dirty="0">
                <a:latin typeface="Arial"/>
                <a:cs typeface="Arial"/>
              </a:rPr>
              <a:t>connection-oriented</a:t>
            </a:r>
            <a:r>
              <a:rPr sz="1800" spc="-20" dirty="0">
                <a:latin typeface="Arial"/>
                <a:cs typeface="Arial"/>
              </a:rPr>
              <a:t> </a:t>
            </a:r>
            <a:r>
              <a:rPr sz="1800" spc="-75" dirty="0">
                <a:latin typeface="Arial"/>
                <a:cs typeface="Arial"/>
              </a:rPr>
              <a:t>protocol</a:t>
            </a:r>
            <a:r>
              <a:rPr sz="1800" spc="-5" dirty="0">
                <a:latin typeface="Arial"/>
                <a:cs typeface="Arial"/>
              </a:rPr>
              <a:t> </a:t>
            </a:r>
            <a:r>
              <a:rPr sz="1800" spc="-95" dirty="0">
                <a:latin typeface="Arial"/>
                <a:cs typeface="Arial"/>
              </a:rPr>
              <a:t>requires</a:t>
            </a:r>
            <a:r>
              <a:rPr sz="1800" spc="15" dirty="0">
                <a:latin typeface="Arial"/>
                <a:cs typeface="Arial"/>
              </a:rPr>
              <a:t> </a:t>
            </a:r>
            <a:r>
              <a:rPr sz="1800" spc="-10" dirty="0">
                <a:latin typeface="Arial"/>
                <a:cs typeface="Arial"/>
              </a:rPr>
              <a:t>a</a:t>
            </a:r>
            <a:r>
              <a:rPr sz="1800" spc="10" dirty="0">
                <a:latin typeface="Arial"/>
                <a:cs typeface="Arial"/>
              </a:rPr>
              <a:t> </a:t>
            </a:r>
            <a:r>
              <a:rPr sz="1800" spc="-190" dirty="0">
                <a:latin typeface="Arial"/>
                <a:cs typeface="Arial"/>
              </a:rPr>
              <a:t>session</a:t>
            </a:r>
            <a:r>
              <a:rPr sz="1800" spc="20" dirty="0">
                <a:latin typeface="Arial"/>
                <a:cs typeface="Arial"/>
              </a:rPr>
              <a:t> </a:t>
            </a:r>
            <a:r>
              <a:rPr sz="1800" spc="-60" dirty="0">
                <a:latin typeface="Arial"/>
                <a:cs typeface="Arial"/>
              </a:rPr>
              <a:t>to</a:t>
            </a:r>
            <a:r>
              <a:rPr sz="1800" spc="10" dirty="0">
                <a:latin typeface="Arial"/>
                <a:cs typeface="Arial"/>
              </a:rPr>
              <a:t> </a:t>
            </a:r>
            <a:r>
              <a:rPr sz="1800" spc="-55" dirty="0">
                <a:latin typeface="Arial"/>
                <a:cs typeface="Arial"/>
              </a:rPr>
              <a:t>get</a:t>
            </a:r>
            <a:r>
              <a:rPr sz="1800" spc="15" dirty="0">
                <a:latin typeface="Arial"/>
                <a:cs typeface="Arial"/>
              </a:rPr>
              <a:t> </a:t>
            </a:r>
            <a:r>
              <a:rPr sz="1800" spc="-100" dirty="0">
                <a:latin typeface="Arial"/>
                <a:cs typeface="Arial"/>
              </a:rPr>
              <a:t>established</a:t>
            </a:r>
            <a:r>
              <a:rPr sz="1800" spc="-15" dirty="0">
                <a:latin typeface="Arial"/>
                <a:cs typeface="Arial"/>
              </a:rPr>
              <a:t> </a:t>
            </a:r>
            <a:r>
              <a:rPr sz="1800" spc="-95" dirty="0">
                <a:latin typeface="Arial"/>
                <a:cs typeface="Arial"/>
              </a:rPr>
              <a:t>between</a:t>
            </a:r>
            <a:endParaRPr sz="1800">
              <a:latin typeface="Arial"/>
              <a:cs typeface="Arial"/>
            </a:endParaRPr>
          </a:p>
          <a:p>
            <a:pPr marL="744220">
              <a:lnSpc>
                <a:spcPct val="100000"/>
              </a:lnSpc>
              <a:spcBef>
                <a:spcPts val="5"/>
              </a:spcBef>
            </a:pPr>
            <a:r>
              <a:rPr sz="1800" spc="-110" dirty="0">
                <a:latin typeface="Arial"/>
                <a:cs typeface="Arial"/>
              </a:rPr>
              <a:t>the</a:t>
            </a:r>
            <a:r>
              <a:rPr sz="1800" spc="-5" dirty="0">
                <a:latin typeface="Arial"/>
                <a:cs typeface="Arial"/>
              </a:rPr>
              <a:t> </a:t>
            </a:r>
            <a:r>
              <a:rPr sz="1800" spc="-155" dirty="0">
                <a:latin typeface="Arial"/>
                <a:cs typeface="Arial"/>
              </a:rPr>
              <a:t>source</a:t>
            </a:r>
            <a:r>
              <a:rPr sz="1800" spc="-20" dirty="0">
                <a:latin typeface="Arial"/>
                <a:cs typeface="Arial"/>
              </a:rPr>
              <a:t> </a:t>
            </a:r>
            <a:r>
              <a:rPr sz="1800" spc="-80" dirty="0">
                <a:latin typeface="Arial"/>
                <a:cs typeface="Arial"/>
              </a:rPr>
              <a:t>and</a:t>
            </a:r>
            <a:r>
              <a:rPr sz="1800" spc="-20" dirty="0">
                <a:latin typeface="Arial"/>
                <a:cs typeface="Arial"/>
              </a:rPr>
              <a:t> </a:t>
            </a:r>
            <a:r>
              <a:rPr sz="1800" spc="-90" dirty="0">
                <a:latin typeface="Arial"/>
                <a:cs typeface="Arial"/>
              </a:rPr>
              <a:t>destination</a:t>
            </a:r>
            <a:r>
              <a:rPr sz="1800" spc="-20" dirty="0">
                <a:latin typeface="Arial"/>
                <a:cs typeface="Arial"/>
              </a:rPr>
              <a:t> </a:t>
            </a:r>
            <a:r>
              <a:rPr sz="1800" spc="-45" dirty="0">
                <a:latin typeface="Arial"/>
                <a:cs typeface="Arial"/>
              </a:rPr>
              <a:t>before</a:t>
            </a:r>
            <a:r>
              <a:rPr sz="1800" spc="-5" dirty="0">
                <a:latin typeface="Arial"/>
                <a:cs typeface="Arial"/>
              </a:rPr>
              <a:t> </a:t>
            </a:r>
            <a:r>
              <a:rPr sz="1800" spc="-105" dirty="0">
                <a:latin typeface="Arial"/>
                <a:cs typeface="Arial"/>
              </a:rPr>
              <a:t>exchanging</a:t>
            </a:r>
            <a:r>
              <a:rPr sz="1800" spc="-40" dirty="0">
                <a:latin typeface="Arial"/>
                <a:cs typeface="Arial"/>
              </a:rPr>
              <a:t> </a:t>
            </a:r>
            <a:r>
              <a:rPr sz="1800" spc="-30" dirty="0">
                <a:latin typeface="Arial"/>
                <a:cs typeface="Arial"/>
              </a:rPr>
              <a:t>data.</a:t>
            </a:r>
            <a:endParaRPr sz="1800">
              <a:latin typeface="Arial"/>
              <a:cs typeface="Arial"/>
            </a:endParaRPr>
          </a:p>
          <a:p>
            <a:pPr marL="469900" lvl="1" indent="-184150">
              <a:lnSpc>
                <a:spcPct val="100000"/>
              </a:lnSpc>
              <a:spcBef>
                <a:spcPts val="459"/>
              </a:spcBef>
              <a:buClr>
                <a:srgbClr val="93B6D2"/>
              </a:buClr>
              <a:buSzPct val="85000"/>
              <a:buFont typeface="Arial"/>
              <a:buChar char="•"/>
              <a:tabLst>
                <a:tab pos="470534" algn="l"/>
              </a:tabLst>
            </a:pPr>
            <a:r>
              <a:rPr sz="2000" b="1" spc="-185" dirty="0">
                <a:latin typeface="Arial"/>
                <a:cs typeface="Arial"/>
              </a:rPr>
              <a:t>User</a:t>
            </a:r>
            <a:r>
              <a:rPr sz="2000" b="1" spc="-30" dirty="0">
                <a:latin typeface="Arial"/>
                <a:cs typeface="Arial"/>
              </a:rPr>
              <a:t> </a:t>
            </a:r>
            <a:r>
              <a:rPr sz="2000" b="1" spc="-130" dirty="0">
                <a:latin typeface="Arial"/>
                <a:cs typeface="Arial"/>
              </a:rPr>
              <a:t>D</a:t>
            </a:r>
            <a:r>
              <a:rPr sz="2000" b="1" spc="-70" dirty="0">
                <a:latin typeface="Arial"/>
                <a:cs typeface="Arial"/>
              </a:rPr>
              <a:t>a</a:t>
            </a:r>
            <a:r>
              <a:rPr sz="2000" b="1" spc="-75" dirty="0">
                <a:latin typeface="Arial"/>
                <a:cs typeface="Arial"/>
              </a:rPr>
              <a:t>t</a:t>
            </a:r>
            <a:r>
              <a:rPr sz="2000" b="1" spc="-105" dirty="0">
                <a:latin typeface="Arial"/>
                <a:cs typeface="Arial"/>
              </a:rPr>
              <a:t>a</a:t>
            </a:r>
            <a:r>
              <a:rPr sz="2000" b="1" spc="-195" dirty="0">
                <a:latin typeface="Arial"/>
                <a:cs typeface="Arial"/>
              </a:rPr>
              <a:t>g</a:t>
            </a:r>
            <a:r>
              <a:rPr sz="2000" b="1" spc="-114" dirty="0">
                <a:latin typeface="Arial"/>
                <a:cs typeface="Arial"/>
              </a:rPr>
              <a:t>r</a:t>
            </a:r>
            <a:r>
              <a:rPr sz="2000" b="1" spc="-125" dirty="0">
                <a:latin typeface="Arial"/>
                <a:cs typeface="Arial"/>
              </a:rPr>
              <a:t>am</a:t>
            </a:r>
            <a:r>
              <a:rPr sz="2000" b="1" spc="-10" dirty="0">
                <a:latin typeface="Arial"/>
                <a:cs typeface="Arial"/>
              </a:rPr>
              <a:t> </a:t>
            </a:r>
            <a:r>
              <a:rPr sz="2000" b="1" spc="-175" dirty="0">
                <a:latin typeface="Arial"/>
                <a:cs typeface="Arial"/>
              </a:rPr>
              <a:t>Protocol</a:t>
            </a:r>
            <a:r>
              <a:rPr sz="2000" b="1" spc="-25" dirty="0">
                <a:latin typeface="Arial"/>
                <a:cs typeface="Arial"/>
              </a:rPr>
              <a:t> </a:t>
            </a:r>
            <a:r>
              <a:rPr sz="2000" b="1" spc="-140" dirty="0">
                <a:latin typeface="Arial"/>
                <a:cs typeface="Arial"/>
              </a:rPr>
              <a:t>(UDP):</a:t>
            </a:r>
            <a:endParaRPr sz="2000">
              <a:latin typeface="Arial"/>
              <a:cs typeface="Arial"/>
            </a:endParaRPr>
          </a:p>
          <a:p>
            <a:pPr marL="744220" marR="8255" lvl="2" indent="-182880">
              <a:lnSpc>
                <a:spcPct val="100000"/>
              </a:lnSpc>
              <a:spcBef>
                <a:spcPts val="450"/>
              </a:spcBef>
              <a:buClr>
                <a:srgbClr val="93B6D2"/>
              </a:buClr>
              <a:buSzPct val="88888"/>
              <a:buChar char="•"/>
              <a:tabLst>
                <a:tab pos="744855" algn="l"/>
              </a:tabLst>
            </a:pPr>
            <a:r>
              <a:rPr sz="1800" spc="-35" dirty="0">
                <a:latin typeface="Arial"/>
                <a:cs typeface="Arial"/>
              </a:rPr>
              <a:t>With </a:t>
            </a:r>
            <a:r>
              <a:rPr sz="1800" spc="-135" dirty="0">
                <a:latin typeface="Arial"/>
                <a:cs typeface="Arial"/>
              </a:rPr>
              <a:t>this </a:t>
            </a:r>
            <a:r>
              <a:rPr sz="1800" spc="-150" dirty="0">
                <a:latin typeface="Arial"/>
                <a:cs typeface="Arial"/>
              </a:rPr>
              <a:t>connectionless</a:t>
            </a:r>
            <a:r>
              <a:rPr sz="1800" spc="-145" dirty="0">
                <a:latin typeface="Arial"/>
                <a:cs typeface="Arial"/>
              </a:rPr>
              <a:t> </a:t>
            </a:r>
            <a:r>
              <a:rPr sz="1800" spc="-75" dirty="0">
                <a:latin typeface="Arial"/>
                <a:cs typeface="Arial"/>
              </a:rPr>
              <a:t>protocol, </a:t>
            </a:r>
            <a:r>
              <a:rPr sz="1800" spc="-10" dirty="0">
                <a:latin typeface="Arial"/>
                <a:cs typeface="Arial"/>
              </a:rPr>
              <a:t>data </a:t>
            </a:r>
            <a:r>
              <a:rPr sz="1800" spc="-145" dirty="0">
                <a:latin typeface="Arial"/>
                <a:cs typeface="Arial"/>
              </a:rPr>
              <a:t>can </a:t>
            </a:r>
            <a:r>
              <a:rPr sz="1800" spc="-55" dirty="0">
                <a:latin typeface="Arial"/>
                <a:cs typeface="Arial"/>
              </a:rPr>
              <a:t>be </a:t>
            </a:r>
            <a:r>
              <a:rPr sz="1800" spc="-75" dirty="0">
                <a:latin typeface="Arial"/>
                <a:cs typeface="Arial"/>
              </a:rPr>
              <a:t>quickly </a:t>
            </a:r>
            <a:r>
              <a:rPr sz="1800" spc="-160" dirty="0">
                <a:latin typeface="Arial"/>
                <a:cs typeface="Arial"/>
              </a:rPr>
              <a:t>sent</a:t>
            </a:r>
            <a:r>
              <a:rPr sz="1800" spc="-155" dirty="0">
                <a:latin typeface="Arial"/>
                <a:cs typeface="Arial"/>
              </a:rPr>
              <a:t> </a:t>
            </a:r>
            <a:r>
              <a:rPr sz="1800" spc="-100" dirty="0">
                <a:latin typeface="Arial"/>
                <a:cs typeface="Arial"/>
              </a:rPr>
              <a:t>between </a:t>
            </a:r>
            <a:r>
              <a:rPr sz="1800" spc="-155" dirty="0">
                <a:latin typeface="Arial"/>
                <a:cs typeface="Arial"/>
              </a:rPr>
              <a:t>source</a:t>
            </a:r>
            <a:r>
              <a:rPr sz="1800" spc="-150" dirty="0">
                <a:latin typeface="Arial"/>
                <a:cs typeface="Arial"/>
              </a:rPr>
              <a:t> </a:t>
            </a:r>
            <a:r>
              <a:rPr sz="1800" spc="-80" dirty="0">
                <a:latin typeface="Arial"/>
                <a:cs typeface="Arial"/>
              </a:rPr>
              <a:t>and </a:t>
            </a:r>
            <a:r>
              <a:rPr sz="1800" spc="-490" dirty="0">
                <a:latin typeface="Arial"/>
                <a:cs typeface="Arial"/>
              </a:rPr>
              <a:t> </a:t>
            </a:r>
            <a:r>
              <a:rPr sz="1800" spc="-120" dirty="0">
                <a:latin typeface="Arial"/>
                <a:cs typeface="Arial"/>
              </a:rPr>
              <a:t>des</a:t>
            </a:r>
            <a:r>
              <a:rPr sz="1800" spc="-60" dirty="0">
                <a:latin typeface="Arial"/>
                <a:cs typeface="Arial"/>
              </a:rPr>
              <a:t>t</a:t>
            </a:r>
            <a:r>
              <a:rPr sz="1800" spc="-75" dirty="0">
                <a:latin typeface="Arial"/>
                <a:cs typeface="Arial"/>
              </a:rPr>
              <a:t>in</a:t>
            </a:r>
            <a:r>
              <a:rPr sz="1800" spc="-90" dirty="0">
                <a:latin typeface="Arial"/>
                <a:cs typeface="Arial"/>
              </a:rPr>
              <a:t>a</a:t>
            </a:r>
            <a:r>
              <a:rPr sz="1800" spc="-10" dirty="0">
                <a:latin typeface="Arial"/>
                <a:cs typeface="Arial"/>
              </a:rPr>
              <a:t>ti</a:t>
            </a:r>
            <a:r>
              <a:rPr sz="1800" spc="-160" dirty="0">
                <a:latin typeface="Arial"/>
                <a:cs typeface="Arial"/>
              </a:rPr>
              <a:t>on</a:t>
            </a:r>
            <a:r>
              <a:rPr sz="1800" spc="-30" dirty="0">
                <a:latin typeface="Arial"/>
                <a:cs typeface="Arial"/>
              </a:rPr>
              <a:t> </a:t>
            </a:r>
            <a:r>
              <a:rPr sz="1800" spc="-114" dirty="0">
                <a:latin typeface="Arial"/>
                <a:cs typeface="Arial"/>
              </a:rPr>
              <a:t>bu</a:t>
            </a:r>
            <a:r>
              <a:rPr sz="1800" spc="-15" dirty="0">
                <a:latin typeface="Arial"/>
                <a:cs typeface="Arial"/>
              </a:rPr>
              <a:t>t</a:t>
            </a:r>
            <a:r>
              <a:rPr sz="1800" spc="-5" dirty="0">
                <a:latin typeface="Arial"/>
                <a:cs typeface="Arial"/>
              </a:rPr>
              <a:t> </a:t>
            </a:r>
            <a:r>
              <a:rPr sz="1800" spc="-85" dirty="0">
                <a:latin typeface="Arial"/>
                <a:cs typeface="Arial"/>
              </a:rPr>
              <a:t>with</a:t>
            </a:r>
            <a:r>
              <a:rPr sz="1800" dirty="0">
                <a:latin typeface="Arial"/>
                <a:cs typeface="Arial"/>
              </a:rPr>
              <a:t> </a:t>
            </a:r>
            <a:r>
              <a:rPr sz="1800" spc="-160" dirty="0">
                <a:latin typeface="Arial"/>
                <a:cs typeface="Arial"/>
              </a:rPr>
              <a:t>no</a:t>
            </a:r>
            <a:r>
              <a:rPr sz="1800" spc="-10" dirty="0">
                <a:latin typeface="Arial"/>
                <a:cs typeface="Arial"/>
              </a:rPr>
              <a:t> </a:t>
            </a:r>
            <a:r>
              <a:rPr sz="1800" spc="-114" dirty="0">
                <a:latin typeface="Arial"/>
                <a:cs typeface="Arial"/>
              </a:rPr>
              <a:t>gu</a:t>
            </a:r>
            <a:r>
              <a:rPr sz="1800" spc="-5" dirty="0">
                <a:latin typeface="Arial"/>
                <a:cs typeface="Arial"/>
              </a:rPr>
              <a:t>a</a:t>
            </a:r>
            <a:r>
              <a:rPr sz="1800" spc="-15" dirty="0">
                <a:latin typeface="Arial"/>
                <a:cs typeface="Arial"/>
              </a:rPr>
              <a:t>r</a:t>
            </a:r>
            <a:r>
              <a:rPr sz="1800" spc="-114" dirty="0">
                <a:latin typeface="Arial"/>
                <a:cs typeface="Arial"/>
              </a:rPr>
              <a:t>an</a:t>
            </a:r>
            <a:r>
              <a:rPr sz="1800" spc="-25" dirty="0">
                <a:latin typeface="Arial"/>
                <a:cs typeface="Arial"/>
              </a:rPr>
              <a:t>t</a:t>
            </a:r>
            <a:r>
              <a:rPr sz="1800" spc="-105" dirty="0">
                <a:latin typeface="Arial"/>
                <a:cs typeface="Arial"/>
              </a:rPr>
              <a:t>ee</a:t>
            </a:r>
            <a:r>
              <a:rPr sz="1800" spc="-35" dirty="0">
                <a:latin typeface="Arial"/>
                <a:cs typeface="Arial"/>
              </a:rPr>
              <a:t> </a:t>
            </a:r>
            <a:r>
              <a:rPr sz="1800" spc="-5" dirty="0">
                <a:latin typeface="Arial"/>
                <a:cs typeface="Arial"/>
              </a:rPr>
              <a:t>of</a:t>
            </a:r>
            <a:r>
              <a:rPr sz="1800" spc="45" dirty="0">
                <a:latin typeface="Arial"/>
                <a:cs typeface="Arial"/>
              </a:rPr>
              <a:t> </a:t>
            </a:r>
            <a:r>
              <a:rPr sz="1800" spc="-30" dirty="0">
                <a:latin typeface="Arial"/>
                <a:cs typeface="Arial"/>
              </a:rPr>
              <a:t>deli</a:t>
            </a:r>
            <a:r>
              <a:rPr sz="1800" spc="-150" dirty="0">
                <a:latin typeface="Arial"/>
                <a:cs typeface="Arial"/>
              </a:rPr>
              <a:t>v</a:t>
            </a:r>
            <a:r>
              <a:rPr sz="1800" spc="-55" dirty="0">
                <a:latin typeface="Arial"/>
                <a:cs typeface="Arial"/>
              </a:rPr>
              <a:t>er</a:t>
            </a:r>
            <a:r>
              <a:rPr sz="1800" spc="-110" dirty="0">
                <a:latin typeface="Arial"/>
                <a:cs typeface="Arial"/>
              </a:rPr>
              <a:t>y.</a:t>
            </a:r>
            <a:endParaRPr sz="18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82</a:t>
            </a:r>
            <a:endParaRPr sz="1400">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3989070" cy="635000"/>
          </a:xfrm>
          <a:prstGeom prst="rect">
            <a:avLst/>
          </a:prstGeom>
        </p:spPr>
        <p:txBody>
          <a:bodyPr vert="horz" wrap="square" lIns="0" tIns="12065" rIns="0" bIns="0" rtlCol="0">
            <a:spAutoFit/>
          </a:bodyPr>
          <a:lstStyle/>
          <a:p>
            <a:pPr marL="12700">
              <a:lnSpc>
                <a:spcPct val="100000"/>
              </a:lnSpc>
              <a:spcBef>
                <a:spcPts val="95"/>
              </a:spcBef>
            </a:pPr>
            <a:r>
              <a:rPr sz="4000" spc="-625" dirty="0"/>
              <a:t>T</a:t>
            </a:r>
            <a:r>
              <a:rPr sz="4000" spc="-420" dirty="0"/>
              <a:t>h</a:t>
            </a:r>
            <a:r>
              <a:rPr sz="4000" spc="-315" dirty="0"/>
              <a:t>e</a:t>
            </a:r>
            <a:r>
              <a:rPr sz="4000" spc="-270" dirty="0"/>
              <a:t> </a:t>
            </a:r>
            <a:r>
              <a:rPr sz="4000" spc="-710" dirty="0"/>
              <a:t>T</a:t>
            </a:r>
            <a:r>
              <a:rPr sz="4000" spc="-375" dirty="0"/>
              <a:t>r</a:t>
            </a:r>
            <a:r>
              <a:rPr sz="4000" spc="-215" dirty="0"/>
              <a:t>a</a:t>
            </a:r>
            <a:r>
              <a:rPr sz="4000" spc="-420" dirty="0"/>
              <a:t>n</a:t>
            </a:r>
            <a:r>
              <a:rPr sz="4000" spc="-620" dirty="0"/>
              <a:t>s</a:t>
            </a:r>
            <a:r>
              <a:rPr sz="4000" spc="-420" dirty="0"/>
              <a:t>po</a:t>
            </a:r>
            <a:r>
              <a:rPr sz="4000" spc="-215" dirty="0"/>
              <a:t>r</a:t>
            </a:r>
            <a:r>
              <a:rPr sz="4000" spc="-295" dirty="0"/>
              <a:t>t</a:t>
            </a:r>
            <a:r>
              <a:rPr sz="4000" spc="-270" dirty="0"/>
              <a:t> </a:t>
            </a:r>
            <a:r>
              <a:rPr sz="4000" spc="-840" dirty="0"/>
              <a:t>L</a:t>
            </a:r>
            <a:r>
              <a:rPr sz="4000" spc="-215" dirty="0"/>
              <a:t>a</a:t>
            </a:r>
            <a:r>
              <a:rPr sz="4000" spc="-200" dirty="0"/>
              <a:t>y</a:t>
            </a:r>
            <a:r>
              <a:rPr sz="4000" spc="-409" dirty="0"/>
              <a:t>e</a:t>
            </a:r>
            <a:r>
              <a:rPr sz="4000" spc="-310" dirty="0"/>
              <a:t>r</a:t>
            </a:r>
            <a:endParaRPr sz="4000"/>
          </a:p>
        </p:txBody>
      </p:sp>
      <p:sp>
        <p:nvSpPr>
          <p:cNvPr id="3" name="object 3"/>
          <p:cNvSpPr txBox="1"/>
          <p:nvPr/>
        </p:nvSpPr>
        <p:spPr>
          <a:xfrm>
            <a:off x="535940" y="1561845"/>
            <a:ext cx="8073390" cy="4641850"/>
          </a:xfrm>
          <a:prstGeom prst="rect">
            <a:avLst/>
          </a:prstGeom>
        </p:spPr>
        <p:txBody>
          <a:bodyPr vert="horz" wrap="square" lIns="0" tIns="13335" rIns="0" bIns="0" rtlCol="0">
            <a:spAutoFit/>
          </a:bodyPr>
          <a:lstStyle/>
          <a:p>
            <a:pPr marL="195580" indent="-182880">
              <a:lnSpc>
                <a:spcPct val="100000"/>
              </a:lnSpc>
              <a:spcBef>
                <a:spcPts val="105"/>
              </a:spcBef>
              <a:buClr>
                <a:srgbClr val="93B6D2"/>
              </a:buClr>
              <a:buSzPct val="85000"/>
              <a:buChar char="•"/>
              <a:tabLst>
                <a:tab pos="195580" algn="l"/>
              </a:tabLst>
            </a:pPr>
            <a:r>
              <a:rPr sz="2000" spc="-409" dirty="0">
                <a:latin typeface="Arial"/>
                <a:cs typeface="Arial"/>
              </a:rPr>
              <a:t>T</a:t>
            </a:r>
            <a:r>
              <a:rPr sz="2000" spc="-285" dirty="0">
                <a:latin typeface="Arial"/>
                <a:cs typeface="Arial"/>
              </a:rPr>
              <a:t>CP</a:t>
            </a:r>
            <a:r>
              <a:rPr sz="2000" spc="-10" dirty="0">
                <a:latin typeface="Arial"/>
                <a:cs typeface="Arial"/>
              </a:rPr>
              <a:t> </a:t>
            </a:r>
            <a:r>
              <a:rPr sz="2000" spc="-170" dirty="0">
                <a:latin typeface="Arial"/>
                <a:cs typeface="Arial"/>
              </a:rPr>
              <a:t>is</a:t>
            </a:r>
            <a:r>
              <a:rPr sz="2000" spc="-15" dirty="0">
                <a:latin typeface="Arial"/>
                <a:cs typeface="Arial"/>
              </a:rPr>
              <a:t> </a:t>
            </a:r>
            <a:r>
              <a:rPr sz="2000" spc="-120" dirty="0">
                <a:latin typeface="Arial"/>
                <a:cs typeface="Arial"/>
              </a:rPr>
              <a:t>the</a:t>
            </a:r>
            <a:r>
              <a:rPr sz="2000" spc="-15" dirty="0">
                <a:latin typeface="Arial"/>
                <a:cs typeface="Arial"/>
              </a:rPr>
              <a:t> </a:t>
            </a:r>
            <a:r>
              <a:rPr sz="2000" spc="-204" dirty="0">
                <a:latin typeface="Arial"/>
                <a:cs typeface="Arial"/>
              </a:rPr>
              <a:t>m</a:t>
            </a:r>
            <a:r>
              <a:rPr sz="2000" spc="-145" dirty="0">
                <a:latin typeface="Arial"/>
                <a:cs typeface="Arial"/>
              </a:rPr>
              <a:t>a</a:t>
            </a:r>
            <a:r>
              <a:rPr sz="2000" spc="-75" dirty="0">
                <a:latin typeface="Arial"/>
                <a:cs typeface="Arial"/>
              </a:rPr>
              <a:t>i</a:t>
            </a:r>
            <a:r>
              <a:rPr sz="2000" spc="-175" dirty="0">
                <a:latin typeface="Arial"/>
                <a:cs typeface="Arial"/>
              </a:rPr>
              <a:t>n</a:t>
            </a:r>
            <a:r>
              <a:rPr sz="2000" spc="-15" dirty="0">
                <a:latin typeface="Arial"/>
                <a:cs typeface="Arial"/>
              </a:rPr>
              <a:t> </a:t>
            </a:r>
            <a:r>
              <a:rPr sz="2000" spc="-5" dirty="0">
                <a:latin typeface="Arial"/>
                <a:cs typeface="Arial"/>
              </a:rPr>
              <a:t>p</a:t>
            </a:r>
            <a:r>
              <a:rPr sz="2000" spc="-40" dirty="0">
                <a:latin typeface="Arial"/>
                <a:cs typeface="Arial"/>
              </a:rPr>
              <a:t>r</a:t>
            </a:r>
            <a:r>
              <a:rPr sz="2000" spc="-70" dirty="0">
                <a:latin typeface="Arial"/>
                <a:cs typeface="Arial"/>
              </a:rPr>
              <a:t>ot</a:t>
            </a:r>
            <a:r>
              <a:rPr sz="2000" spc="-90" dirty="0">
                <a:latin typeface="Arial"/>
                <a:cs typeface="Arial"/>
              </a:rPr>
              <a:t>o</a:t>
            </a:r>
            <a:r>
              <a:rPr sz="2000" spc="-114" dirty="0">
                <a:latin typeface="Arial"/>
                <a:cs typeface="Arial"/>
              </a:rPr>
              <a:t>col</a:t>
            </a:r>
            <a:r>
              <a:rPr sz="2000" spc="-40" dirty="0">
                <a:latin typeface="Arial"/>
                <a:cs typeface="Arial"/>
              </a:rPr>
              <a:t> </a:t>
            </a:r>
            <a:r>
              <a:rPr sz="2000" spc="-225" dirty="0">
                <a:latin typeface="Arial"/>
                <a:cs typeface="Arial"/>
              </a:rPr>
              <a:t>us</a:t>
            </a:r>
            <a:r>
              <a:rPr sz="2000" spc="-229" dirty="0">
                <a:latin typeface="Arial"/>
                <a:cs typeface="Arial"/>
              </a:rPr>
              <a:t>e</a:t>
            </a:r>
            <a:r>
              <a:rPr sz="2000" spc="-10" dirty="0">
                <a:latin typeface="Arial"/>
                <a:cs typeface="Arial"/>
              </a:rPr>
              <a:t>d</a:t>
            </a:r>
            <a:r>
              <a:rPr sz="2000" spc="-30" dirty="0">
                <a:latin typeface="Arial"/>
                <a:cs typeface="Arial"/>
              </a:rPr>
              <a:t> </a:t>
            </a:r>
            <a:r>
              <a:rPr sz="2000" spc="-20" dirty="0">
                <a:latin typeface="Arial"/>
                <a:cs typeface="Arial"/>
              </a:rPr>
              <a:t>a</a:t>
            </a:r>
            <a:r>
              <a:rPr sz="2000" spc="-10" dirty="0">
                <a:latin typeface="Arial"/>
                <a:cs typeface="Arial"/>
              </a:rPr>
              <a:t>t</a:t>
            </a:r>
            <a:r>
              <a:rPr sz="2000" spc="-20" dirty="0">
                <a:latin typeface="Arial"/>
                <a:cs typeface="Arial"/>
              </a:rPr>
              <a:t> </a:t>
            </a:r>
            <a:r>
              <a:rPr sz="2000" spc="-120" dirty="0">
                <a:latin typeface="Arial"/>
                <a:cs typeface="Arial"/>
              </a:rPr>
              <a:t>the</a:t>
            </a:r>
            <a:r>
              <a:rPr sz="2000" spc="-15" dirty="0">
                <a:latin typeface="Arial"/>
                <a:cs typeface="Arial"/>
              </a:rPr>
              <a:t> </a:t>
            </a:r>
            <a:r>
              <a:rPr sz="2000" spc="-10" dirty="0">
                <a:latin typeface="Arial"/>
                <a:cs typeface="Arial"/>
              </a:rPr>
              <a:t>t</a:t>
            </a:r>
            <a:r>
              <a:rPr sz="2000" spc="-35" dirty="0">
                <a:latin typeface="Arial"/>
                <a:cs typeface="Arial"/>
              </a:rPr>
              <a:t>r</a:t>
            </a:r>
            <a:r>
              <a:rPr sz="2000" spc="-125" dirty="0">
                <a:latin typeface="Arial"/>
                <a:cs typeface="Arial"/>
              </a:rPr>
              <a:t>anspo</a:t>
            </a:r>
            <a:r>
              <a:rPr sz="2000" spc="-40" dirty="0">
                <a:latin typeface="Arial"/>
                <a:cs typeface="Arial"/>
              </a:rPr>
              <a:t>r</a:t>
            </a:r>
            <a:r>
              <a:rPr sz="2000" spc="-15" dirty="0">
                <a:latin typeface="Arial"/>
                <a:cs typeface="Arial"/>
              </a:rPr>
              <a:t>t</a:t>
            </a:r>
            <a:r>
              <a:rPr sz="2000" spc="-45" dirty="0">
                <a:latin typeface="Arial"/>
                <a:cs typeface="Arial"/>
              </a:rPr>
              <a:t> </a:t>
            </a:r>
            <a:r>
              <a:rPr sz="2000" spc="-10" dirty="0">
                <a:latin typeface="Arial"/>
                <a:cs typeface="Arial"/>
              </a:rPr>
              <a:t>l</a:t>
            </a:r>
            <a:r>
              <a:rPr sz="2000" spc="-45" dirty="0">
                <a:latin typeface="Arial"/>
                <a:cs typeface="Arial"/>
              </a:rPr>
              <a:t>a</a:t>
            </a:r>
            <a:r>
              <a:rPr sz="2000" spc="-35" dirty="0">
                <a:latin typeface="Arial"/>
                <a:cs typeface="Arial"/>
              </a:rPr>
              <a:t>y</a:t>
            </a:r>
            <a:r>
              <a:rPr sz="2000" spc="-114" dirty="0">
                <a:latin typeface="Arial"/>
                <a:cs typeface="Arial"/>
              </a:rPr>
              <a:t>e</a:t>
            </a:r>
            <a:r>
              <a:rPr sz="2000" spc="-145" dirty="0">
                <a:latin typeface="Arial"/>
                <a:cs typeface="Arial"/>
              </a:rPr>
              <a:t>r</a:t>
            </a:r>
            <a:r>
              <a:rPr sz="2000" spc="-120" dirty="0">
                <a:latin typeface="Arial"/>
                <a:cs typeface="Arial"/>
              </a:rPr>
              <a:t>.</a:t>
            </a:r>
            <a:endParaRPr sz="2000">
              <a:latin typeface="Arial"/>
              <a:cs typeface="Arial"/>
            </a:endParaRPr>
          </a:p>
          <a:p>
            <a:pPr marL="469900" lvl="1" indent="-184150">
              <a:lnSpc>
                <a:spcPts val="1835"/>
              </a:lnSpc>
              <a:spcBef>
                <a:spcPts val="10"/>
              </a:spcBef>
              <a:buClr>
                <a:srgbClr val="93B6D2"/>
              </a:buClr>
              <a:buSzPct val="85294"/>
              <a:buChar char="•"/>
              <a:tabLst>
                <a:tab pos="470534" algn="l"/>
              </a:tabLst>
            </a:pPr>
            <a:r>
              <a:rPr sz="1700" spc="-200" dirty="0">
                <a:latin typeface="Arial"/>
                <a:cs typeface="Arial"/>
              </a:rPr>
              <a:t>This</a:t>
            </a:r>
            <a:r>
              <a:rPr sz="1700" spc="254" dirty="0">
                <a:latin typeface="Arial"/>
                <a:cs typeface="Arial"/>
              </a:rPr>
              <a:t> </a:t>
            </a:r>
            <a:r>
              <a:rPr sz="1700" spc="-150" dirty="0">
                <a:latin typeface="Arial"/>
                <a:cs typeface="Arial"/>
              </a:rPr>
              <a:t>is</a:t>
            </a:r>
            <a:r>
              <a:rPr sz="1700" spc="245" dirty="0">
                <a:latin typeface="Arial"/>
                <a:cs typeface="Arial"/>
              </a:rPr>
              <a:t> </a:t>
            </a:r>
            <a:r>
              <a:rPr sz="1700" spc="-25" dirty="0">
                <a:latin typeface="Arial"/>
                <a:cs typeface="Arial"/>
              </a:rPr>
              <a:t>largely</a:t>
            </a:r>
            <a:r>
              <a:rPr sz="1700" spc="254" dirty="0">
                <a:latin typeface="Arial"/>
                <a:cs typeface="Arial"/>
              </a:rPr>
              <a:t> </a:t>
            </a:r>
            <a:r>
              <a:rPr sz="1700" spc="-100" dirty="0">
                <a:latin typeface="Arial"/>
                <a:cs typeface="Arial"/>
              </a:rPr>
              <a:t>due</a:t>
            </a:r>
            <a:r>
              <a:rPr sz="1700" spc="250" dirty="0">
                <a:latin typeface="Arial"/>
                <a:cs typeface="Arial"/>
              </a:rPr>
              <a:t> </a:t>
            </a:r>
            <a:r>
              <a:rPr sz="1700" spc="-60" dirty="0">
                <a:latin typeface="Arial"/>
                <a:cs typeface="Arial"/>
              </a:rPr>
              <a:t>to</a:t>
            </a:r>
            <a:r>
              <a:rPr sz="1700" spc="245" dirty="0">
                <a:latin typeface="Arial"/>
                <a:cs typeface="Arial"/>
              </a:rPr>
              <a:t> </a:t>
            </a:r>
            <a:r>
              <a:rPr sz="1700" spc="-105" dirty="0">
                <a:latin typeface="Arial"/>
                <a:cs typeface="Arial"/>
              </a:rPr>
              <a:t>its</a:t>
            </a:r>
            <a:r>
              <a:rPr sz="1700" spc="254" dirty="0">
                <a:latin typeface="Arial"/>
                <a:cs typeface="Arial"/>
              </a:rPr>
              <a:t> </a:t>
            </a:r>
            <a:r>
              <a:rPr sz="1700" spc="-100" dirty="0">
                <a:latin typeface="Arial"/>
                <a:cs typeface="Arial"/>
              </a:rPr>
              <a:t>inherent</a:t>
            </a:r>
            <a:r>
              <a:rPr sz="1700" spc="254" dirty="0">
                <a:latin typeface="Arial"/>
                <a:cs typeface="Arial"/>
              </a:rPr>
              <a:t> </a:t>
            </a:r>
            <a:r>
              <a:rPr sz="1700" spc="-105" dirty="0">
                <a:latin typeface="Arial"/>
                <a:cs typeface="Arial"/>
              </a:rPr>
              <a:t>characteristics,</a:t>
            </a:r>
            <a:r>
              <a:rPr sz="1700" spc="254" dirty="0">
                <a:latin typeface="Arial"/>
                <a:cs typeface="Arial"/>
              </a:rPr>
              <a:t> </a:t>
            </a:r>
            <a:r>
              <a:rPr sz="1700" spc="-200" dirty="0">
                <a:latin typeface="Arial"/>
                <a:cs typeface="Arial"/>
              </a:rPr>
              <a:t>such</a:t>
            </a:r>
            <a:r>
              <a:rPr sz="1700" spc="245" dirty="0">
                <a:latin typeface="Arial"/>
                <a:cs typeface="Arial"/>
              </a:rPr>
              <a:t> </a:t>
            </a:r>
            <a:r>
              <a:rPr sz="1700" spc="-150" dirty="0">
                <a:latin typeface="Arial"/>
                <a:cs typeface="Arial"/>
              </a:rPr>
              <a:t>as</a:t>
            </a:r>
            <a:r>
              <a:rPr sz="1700" spc="245" dirty="0">
                <a:latin typeface="Arial"/>
                <a:cs typeface="Arial"/>
              </a:rPr>
              <a:t> </a:t>
            </a:r>
            <a:r>
              <a:rPr sz="1700" spc="-105" dirty="0">
                <a:latin typeface="Arial"/>
                <a:cs typeface="Arial"/>
              </a:rPr>
              <a:t>its</a:t>
            </a:r>
            <a:r>
              <a:rPr sz="1700" spc="250" dirty="0">
                <a:latin typeface="Arial"/>
                <a:cs typeface="Arial"/>
              </a:rPr>
              <a:t> </a:t>
            </a:r>
            <a:r>
              <a:rPr sz="1700" spc="-10" dirty="0">
                <a:latin typeface="Arial"/>
                <a:cs typeface="Arial"/>
              </a:rPr>
              <a:t>ability</a:t>
            </a:r>
            <a:r>
              <a:rPr sz="1700" spc="250" dirty="0">
                <a:latin typeface="Arial"/>
                <a:cs typeface="Arial"/>
              </a:rPr>
              <a:t> </a:t>
            </a:r>
            <a:r>
              <a:rPr sz="1700" spc="-50" dirty="0">
                <a:latin typeface="Arial"/>
                <a:cs typeface="Arial"/>
              </a:rPr>
              <a:t>to</a:t>
            </a:r>
            <a:r>
              <a:rPr sz="1700" spc="254" dirty="0">
                <a:latin typeface="Arial"/>
                <a:cs typeface="Arial"/>
              </a:rPr>
              <a:t> </a:t>
            </a:r>
            <a:r>
              <a:rPr sz="1700" spc="-70" dirty="0">
                <a:latin typeface="Arial"/>
                <a:cs typeface="Arial"/>
              </a:rPr>
              <a:t>transport</a:t>
            </a:r>
            <a:r>
              <a:rPr sz="1700" spc="254" dirty="0">
                <a:latin typeface="Arial"/>
                <a:cs typeface="Arial"/>
              </a:rPr>
              <a:t> </a:t>
            </a:r>
            <a:r>
              <a:rPr sz="1700" spc="-35" dirty="0">
                <a:latin typeface="Arial"/>
                <a:cs typeface="Arial"/>
              </a:rPr>
              <a:t>large</a:t>
            </a:r>
            <a:endParaRPr sz="1700">
              <a:latin typeface="Arial"/>
              <a:cs typeface="Arial"/>
            </a:endParaRPr>
          </a:p>
          <a:p>
            <a:pPr marL="469900">
              <a:lnSpc>
                <a:spcPts val="1835"/>
              </a:lnSpc>
            </a:pPr>
            <a:r>
              <a:rPr sz="1700" spc="-145" dirty="0">
                <a:latin typeface="Arial"/>
                <a:cs typeface="Arial"/>
              </a:rPr>
              <a:t>v</a:t>
            </a:r>
            <a:r>
              <a:rPr sz="1700" spc="-160" dirty="0">
                <a:latin typeface="Arial"/>
                <a:cs typeface="Arial"/>
              </a:rPr>
              <a:t>olumes</a:t>
            </a:r>
            <a:r>
              <a:rPr sz="1700" dirty="0">
                <a:latin typeface="Arial"/>
                <a:cs typeface="Arial"/>
              </a:rPr>
              <a:t> of</a:t>
            </a:r>
            <a:r>
              <a:rPr sz="1700" spc="50" dirty="0">
                <a:latin typeface="Arial"/>
                <a:cs typeface="Arial"/>
              </a:rPr>
              <a:t> </a:t>
            </a:r>
            <a:r>
              <a:rPr sz="1700" spc="-10" dirty="0">
                <a:latin typeface="Arial"/>
                <a:cs typeface="Arial"/>
              </a:rPr>
              <a:t>d</a:t>
            </a:r>
            <a:r>
              <a:rPr sz="1700" spc="-20" dirty="0">
                <a:latin typeface="Arial"/>
                <a:cs typeface="Arial"/>
              </a:rPr>
              <a:t>a</a:t>
            </a:r>
            <a:r>
              <a:rPr sz="1700" spc="-25" dirty="0">
                <a:latin typeface="Arial"/>
                <a:cs typeface="Arial"/>
              </a:rPr>
              <a:t>t</a:t>
            </a:r>
            <a:r>
              <a:rPr sz="1700" spc="-10" dirty="0">
                <a:latin typeface="Arial"/>
                <a:cs typeface="Arial"/>
              </a:rPr>
              <a:t>a</a:t>
            </a:r>
            <a:r>
              <a:rPr sz="1700" dirty="0">
                <a:latin typeface="Arial"/>
                <a:cs typeface="Arial"/>
              </a:rPr>
              <a:t> </a:t>
            </a:r>
            <a:r>
              <a:rPr sz="1700" spc="-85" dirty="0">
                <a:latin typeface="Arial"/>
                <a:cs typeface="Arial"/>
              </a:rPr>
              <a:t>in</a:t>
            </a:r>
            <a:r>
              <a:rPr sz="1700" spc="-70" dirty="0">
                <a:latin typeface="Arial"/>
                <a:cs typeface="Arial"/>
              </a:rPr>
              <a:t>t</a:t>
            </a:r>
            <a:r>
              <a:rPr sz="1700" spc="-95" dirty="0">
                <a:latin typeface="Arial"/>
                <a:cs typeface="Arial"/>
              </a:rPr>
              <a:t>o</a:t>
            </a:r>
            <a:r>
              <a:rPr sz="1700" spc="15" dirty="0">
                <a:latin typeface="Arial"/>
                <a:cs typeface="Arial"/>
              </a:rPr>
              <a:t> </a:t>
            </a:r>
            <a:r>
              <a:rPr sz="1700" spc="-175" dirty="0">
                <a:latin typeface="Arial"/>
                <a:cs typeface="Arial"/>
              </a:rPr>
              <a:t>sma</a:t>
            </a:r>
            <a:r>
              <a:rPr sz="1700" spc="-75" dirty="0">
                <a:latin typeface="Arial"/>
                <a:cs typeface="Arial"/>
              </a:rPr>
              <a:t>l</a:t>
            </a:r>
            <a:r>
              <a:rPr sz="1700" spc="-40" dirty="0">
                <a:latin typeface="Arial"/>
                <a:cs typeface="Arial"/>
              </a:rPr>
              <a:t>le</a:t>
            </a:r>
            <a:r>
              <a:rPr sz="1700" spc="-30" dirty="0">
                <a:latin typeface="Arial"/>
                <a:cs typeface="Arial"/>
              </a:rPr>
              <a:t>r</a:t>
            </a:r>
            <a:r>
              <a:rPr sz="1700" spc="5" dirty="0">
                <a:latin typeface="Arial"/>
                <a:cs typeface="Arial"/>
              </a:rPr>
              <a:t> </a:t>
            </a:r>
            <a:r>
              <a:rPr sz="1700" spc="-155" dirty="0">
                <a:latin typeface="Arial"/>
                <a:cs typeface="Arial"/>
              </a:rPr>
              <a:t>se</a:t>
            </a:r>
            <a:r>
              <a:rPr sz="1700" spc="-95" dirty="0">
                <a:latin typeface="Arial"/>
                <a:cs typeface="Arial"/>
              </a:rPr>
              <a:t>t</a:t>
            </a:r>
            <a:r>
              <a:rPr sz="1700" spc="-285" dirty="0">
                <a:latin typeface="Arial"/>
                <a:cs typeface="Arial"/>
              </a:rPr>
              <a:t>s</a:t>
            </a:r>
            <a:r>
              <a:rPr sz="1700" spc="-10" dirty="0">
                <a:latin typeface="Arial"/>
                <a:cs typeface="Arial"/>
              </a:rPr>
              <a:t> </a:t>
            </a:r>
            <a:r>
              <a:rPr sz="1700" dirty="0">
                <a:latin typeface="Arial"/>
                <a:cs typeface="Arial"/>
              </a:rPr>
              <a:t>of</a:t>
            </a:r>
            <a:r>
              <a:rPr sz="1700" spc="50" dirty="0">
                <a:latin typeface="Arial"/>
                <a:cs typeface="Arial"/>
              </a:rPr>
              <a:t> </a:t>
            </a:r>
            <a:r>
              <a:rPr sz="1700" spc="-10" dirty="0">
                <a:latin typeface="Arial"/>
                <a:cs typeface="Arial"/>
              </a:rPr>
              <a:t>p</a:t>
            </a:r>
            <a:r>
              <a:rPr sz="1700" spc="-20" dirty="0">
                <a:latin typeface="Arial"/>
                <a:cs typeface="Arial"/>
              </a:rPr>
              <a:t>a</a:t>
            </a:r>
            <a:r>
              <a:rPr sz="1700" spc="-160" dirty="0">
                <a:latin typeface="Arial"/>
                <a:cs typeface="Arial"/>
              </a:rPr>
              <a:t>c</a:t>
            </a:r>
            <a:r>
              <a:rPr sz="1700" spc="-145" dirty="0">
                <a:latin typeface="Arial"/>
                <a:cs typeface="Arial"/>
              </a:rPr>
              <a:t>k</a:t>
            </a:r>
            <a:r>
              <a:rPr sz="1700" spc="-70" dirty="0">
                <a:latin typeface="Arial"/>
                <a:cs typeface="Arial"/>
              </a:rPr>
              <a:t>e</a:t>
            </a:r>
            <a:r>
              <a:rPr sz="1700" spc="-45" dirty="0">
                <a:latin typeface="Arial"/>
                <a:cs typeface="Arial"/>
              </a:rPr>
              <a:t>t</a:t>
            </a:r>
            <a:r>
              <a:rPr sz="1700" spc="-300" dirty="0">
                <a:latin typeface="Arial"/>
                <a:cs typeface="Arial"/>
              </a:rPr>
              <a:t>s</a:t>
            </a:r>
            <a:r>
              <a:rPr sz="1700" spc="-100" dirty="0">
                <a:latin typeface="Arial"/>
                <a:cs typeface="Arial"/>
              </a:rPr>
              <a:t>.</a:t>
            </a:r>
            <a:endParaRPr sz="1700">
              <a:latin typeface="Arial"/>
              <a:cs typeface="Arial"/>
            </a:endParaRPr>
          </a:p>
          <a:p>
            <a:pPr marL="469900" marR="5080" lvl="1" indent="-183515">
              <a:lnSpc>
                <a:spcPct val="80000"/>
              </a:lnSpc>
              <a:spcBef>
                <a:spcPts val="409"/>
              </a:spcBef>
              <a:buClr>
                <a:srgbClr val="93B6D2"/>
              </a:buClr>
              <a:buSzPct val="85294"/>
              <a:buChar char="•"/>
              <a:tabLst>
                <a:tab pos="470534" algn="l"/>
              </a:tabLst>
            </a:pPr>
            <a:r>
              <a:rPr sz="1700" spc="-155" dirty="0">
                <a:latin typeface="Arial"/>
                <a:cs typeface="Arial"/>
              </a:rPr>
              <a:t>In</a:t>
            </a:r>
            <a:r>
              <a:rPr sz="1700" spc="135" dirty="0">
                <a:latin typeface="Arial"/>
                <a:cs typeface="Arial"/>
              </a:rPr>
              <a:t> </a:t>
            </a:r>
            <a:r>
              <a:rPr sz="1700" spc="-50" dirty="0">
                <a:latin typeface="Arial"/>
                <a:cs typeface="Arial"/>
              </a:rPr>
              <a:t>addition,</a:t>
            </a:r>
            <a:r>
              <a:rPr sz="1700" spc="30" dirty="0">
                <a:latin typeface="Arial"/>
                <a:cs typeface="Arial"/>
              </a:rPr>
              <a:t> </a:t>
            </a:r>
            <a:r>
              <a:rPr sz="1700" spc="-5" dirty="0">
                <a:latin typeface="Arial"/>
                <a:cs typeface="Arial"/>
              </a:rPr>
              <a:t>it</a:t>
            </a:r>
            <a:r>
              <a:rPr sz="1700" spc="434" dirty="0">
                <a:latin typeface="Arial"/>
                <a:cs typeface="Arial"/>
              </a:rPr>
              <a:t> </a:t>
            </a:r>
            <a:r>
              <a:rPr sz="1700" spc="-170" dirty="0">
                <a:latin typeface="Arial"/>
                <a:cs typeface="Arial"/>
              </a:rPr>
              <a:t>ensures</a:t>
            </a:r>
            <a:r>
              <a:rPr sz="1700" spc="-160" dirty="0">
                <a:latin typeface="Arial"/>
                <a:cs typeface="Arial"/>
              </a:rPr>
              <a:t> </a:t>
            </a:r>
            <a:r>
              <a:rPr sz="1700" spc="-110" dirty="0">
                <a:latin typeface="Arial"/>
                <a:cs typeface="Arial"/>
              </a:rPr>
              <a:t>reassembly</a:t>
            </a:r>
            <a:r>
              <a:rPr sz="1700" spc="85" dirty="0">
                <a:latin typeface="Arial"/>
                <a:cs typeface="Arial"/>
              </a:rPr>
              <a:t> </a:t>
            </a:r>
            <a:r>
              <a:rPr sz="1700" spc="-105" dirty="0">
                <a:latin typeface="Arial"/>
                <a:cs typeface="Arial"/>
              </a:rPr>
              <a:t>in</a:t>
            </a:r>
            <a:r>
              <a:rPr sz="1700" spc="90" dirty="0">
                <a:latin typeface="Arial"/>
                <a:cs typeface="Arial"/>
              </a:rPr>
              <a:t> </a:t>
            </a:r>
            <a:r>
              <a:rPr sz="1700" spc="-10" dirty="0">
                <a:latin typeface="Arial"/>
                <a:cs typeface="Arial"/>
              </a:rPr>
              <a:t>a</a:t>
            </a:r>
            <a:r>
              <a:rPr sz="1700" spc="440" dirty="0">
                <a:latin typeface="Arial"/>
                <a:cs typeface="Arial"/>
              </a:rPr>
              <a:t> </a:t>
            </a:r>
            <a:r>
              <a:rPr sz="1700" spc="-85" dirty="0">
                <a:latin typeface="Arial"/>
                <a:cs typeface="Arial"/>
              </a:rPr>
              <a:t>correct</a:t>
            </a:r>
            <a:r>
              <a:rPr sz="1700" spc="55" dirty="0">
                <a:latin typeface="Arial"/>
                <a:cs typeface="Arial"/>
              </a:rPr>
              <a:t> </a:t>
            </a:r>
            <a:r>
              <a:rPr sz="1700" spc="-150" dirty="0">
                <a:latin typeface="Arial"/>
                <a:cs typeface="Arial"/>
              </a:rPr>
              <a:t>sequence,</a:t>
            </a:r>
            <a:r>
              <a:rPr sz="1700" spc="125" dirty="0">
                <a:latin typeface="Arial"/>
                <a:cs typeface="Arial"/>
              </a:rPr>
              <a:t> </a:t>
            </a:r>
            <a:r>
              <a:rPr sz="1700" spc="-40" dirty="0">
                <a:latin typeface="Arial"/>
                <a:cs typeface="Arial"/>
              </a:rPr>
              <a:t>flow</a:t>
            </a:r>
            <a:r>
              <a:rPr sz="1700" spc="20" dirty="0">
                <a:latin typeface="Arial"/>
                <a:cs typeface="Arial"/>
              </a:rPr>
              <a:t> </a:t>
            </a:r>
            <a:r>
              <a:rPr sz="1700" spc="-95" dirty="0">
                <a:latin typeface="Arial"/>
                <a:cs typeface="Arial"/>
              </a:rPr>
              <a:t>control</a:t>
            </a:r>
            <a:r>
              <a:rPr sz="1700" spc="80" dirty="0">
                <a:latin typeface="Arial"/>
                <a:cs typeface="Arial"/>
              </a:rPr>
              <a:t> </a:t>
            </a:r>
            <a:r>
              <a:rPr sz="1700" spc="-75" dirty="0">
                <a:latin typeface="Arial"/>
                <a:cs typeface="Arial"/>
              </a:rPr>
              <a:t>and</a:t>
            </a:r>
            <a:r>
              <a:rPr sz="1700" spc="55" dirty="0">
                <a:latin typeface="Arial"/>
                <a:cs typeface="Arial"/>
              </a:rPr>
              <a:t> </a:t>
            </a:r>
            <a:r>
              <a:rPr sz="1700" spc="-90" dirty="0">
                <a:latin typeface="Arial"/>
                <a:cs typeface="Arial"/>
              </a:rPr>
              <a:t>window </a:t>
            </a:r>
            <a:r>
              <a:rPr sz="1700" spc="-459" dirty="0">
                <a:latin typeface="Arial"/>
                <a:cs typeface="Arial"/>
              </a:rPr>
              <a:t> </a:t>
            </a:r>
            <a:r>
              <a:rPr sz="1700" spc="-10" dirty="0">
                <a:latin typeface="Arial"/>
                <a:cs typeface="Arial"/>
              </a:rPr>
              <a:t>a</a:t>
            </a:r>
            <a:r>
              <a:rPr sz="1700" spc="-20" dirty="0">
                <a:latin typeface="Arial"/>
                <a:cs typeface="Arial"/>
              </a:rPr>
              <a:t>d</a:t>
            </a:r>
            <a:r>
              <a:rPr sz="1700" spc="-155" dirty="0">
                <a:latin typeface="Arial"/>
                <a:cs typeface="Arial"/>
              </a:rPr>
              <a:t>ju</a:t>
            </a:r>
            <a:r>
              <a:rPr sz="1700" spc="-200" dirty="0">
                <a:latin typeface="Arial"/>
                <a:cs typeface="Arial"/>
              </a:rPr>
              <a:t>s</a:t>
            </a:r>
            <a:r>
              <a:rPr sz="1700" spc="-25" dirty="0">
                <a:latin typeface="Arial"/>
                <a:cs typeface="Arial"/>
              </a:rPr>
              <a:t>t</a:t>
            </a:r>
            <a:r>
              <a:rPr sz="1700" spc="-140" dirty="0">
                <a:latin typeface="Arial"/>
                <a:cs typeface="Arial"/>
              </a:rPr>
              <a:t>ment,</a:t>
            </a:r>
            <a:r>
              <a:rPr sz="1700" spc="20" dirty="0">
                <a:latin typeface="Arial"/>
                <a:cs typeface="Arial"/>
              </a:rPr>
              <a:t> </a:t>
            </a:r>
            <a:r>
              <a:rPr sz="1700" spc="-105" dirty="0">
                <a:latin typeface="Arial"/>
                <a:cs typeface="Arial"/>
              </a:rPr>
              <a:t>a</a:t>
            </a:r>
            <a:r>
              <a:rPr sz="1700" spc="-114" dirty="0">
                <a:latin typeface="Arial"/>
                <a:cs typeface="Arial"/>
              </a:rPr>
              <a:t>n</a:t>
            </a:r>
            <a:r>
              <a:rPr sz="1700" spc="-10" dirty="0">
                <a:latin typeface="Arial"/>
                <a:cs typeface="Arial"/>
              </a:rPr>
              <a:t>d</a:t>
            </a:r>
            <a:r>
              <a:rPr sz="1700" dirty="0">
                <a:latin typeface="Arial"/>
                <a:cs typeface="Arial"/>
              </a:rPr>
              <a:t> </a:t>
            </a:r>
            <a:r>
              <a:rPr sz="1700" spc="-40" dirty="0">
                <a:latin typeface="Arial"/>
                <a:cs typeface="Arial"/>
              </a:rPr>
              <a:t>re</a:t>
            </a:r>
            <a:r>
              <a:rPr sz="1700" spc="-35" dirty="0">
                <a:latin typeface="Arial"/>
                <a:cs typeface="Arial"/>
              </a:rPr>
              <a:t>t</a:t>
            </a:r>
            <a:r>
              <a:rPr sz="1700" spc="-20" dirty="0">
                <a:latin typeface="Arial"/>
                <a:cs typeface="Arial"/>
              </a:rPr>
              <a:t>r</a:t>
            </a:r>
            <a:r>
              <a:rPr sz="1700" spc="-105" dirty="0">
                <a:latin typeface="Arial"/>
                <a:cs typeface="Arial"/>
              </a:rPr>
              <a:t>a</a:t>
            </a:r>
            <a:r>
              <a:rPr sz="1700" spc="-114" dirty="0">
                <a:latin typeface="Arial"/>
                <a:cs typeface="Arial"/>
              </a:rPr>
              <a:t>n</a:t>
            </a:r>
            <a:r>
              <a:rPr sz="1700" spc="-229" dirty="0">
                <a:latin typeface="Arial"/>
                <a:cs typeface="Arial"/>
              </a:rPr>
              <a:t>smis</a:t>
            </a:r>
            <a:r>
              <a:rPr sz="1700" spc="-235" dirty="0">
                <a:latin typeface="Arial"/>
                <a:cs typeface="Arial"/>
              </a:rPr>
              <a:t>s</a:t>
            </a:r>
            <a:r>
              <a:rPr sz="1700" spc="-95" dirty="0">
                <a:latin typeface="Arial"/>
                <a:cs typeface="Arial"/>
              </a:rPr>
              <a:t>io</a:t>
            </a:r>
            <a:r>
              <a:rPr sz="1700" spc="-125" dirty="0">
                <a:latin typeface="Arial"/>
                <a:cs typeface="Arial"/>
              </a:rPr>
              <a:t>n</a:t>
            </a:r>
            <a:r>
              <a:rPr sz="1700" spc="5" dirty="0">
                <a:latin typeface="Arial"/>
                <a:cs typeface="Arial"/>
              </a:rPr>
              <a:t> </a:t>
            </a:r>
            <a:r>
              <a:rPr sz="1700" dirty="0">
                <a:latin typeface="Arial"/>
                <a:cs typeface="Arial"/>
              </a:rPr>
              <a:t>of</a:t>
            </a:r>
            <a:r>
              <a:rPr sz="1700" spc="50" dirty="0">
                <a:latin typeface="Arial"/>
                <a:cs typeface="Arial"/>
              </a:rPr>
              <a:t> </a:t>
            </a:r>
            <a:r>
              <a:rPr sz="1700" spc="-114" dirty="0">
                <a:latin typeface="Arial"/>
                <a:cs typeface="Arial"/>
              </a:rPr>
              <a:t>los</a:t>
            </a:r>
            <a:r>
              <a:rPr sz="1700" spc="-70" dirty="0">
                <a:latin typeface="Arial"/>
                <a:cs typeface="Arial"/>
              </a:rPr>
              <a:t>t</a:t>
            </a:r>
            <a:r>
              <a:rPr sz="1700" spc="-5" dirty="0">
                <a:latin typeface="Arial"/>
                <a:cs typeface="Arial"/>
              </a:rPr>
              <a:t> </a:t>
            </a:r>
            <a:r>
              <a:rPr sz="1700" spc="-10" dirty="0">
                <a:latin typeface="Arial"/>
                <a:cs typeface="Arial"/>
              </a:rPr>
              <a:t>p</a:t>
            </a:r>
            <a:r>
              <a:rPr sz="1700" spc="-20" dirty="0">
                <a:latin typeface="Arial"/>
                <a:cs typeface="Arial"/>
              </a:rPr>
              <a:t>a</a:t>
            </a:r>
            <a:r>
              <a:rPr sz="1700" spc="-160" dirty="0">
                <a:latin typeface="Arial"/>
                <a:cs typeface="Arial"/>
              </a:rPr>
              <a:t>c</a:t>
            </a:r>
            <a:r>
              <a:rPr sz="1700" spc="-145" dirty="0">
                <a:latin typeface="Arial"/>
                <a:cs typeface="Arial"/>
              </a:rPr>
              <a:t>k</a:t>
            </a:r>
            <a:r>
              <a:rPr sz="1700" spc="-70" dirty="0">
                <a:latin typeface="Arial"/>
                <a:cs typeface="Arial"/>
              </a:rPr>
              <a:t>e</a:t>
            </a:r>
            <a:r>
              <a:rPr sz="1700" spc="-45" dirty="0">
                <a:latin typeface="Arial"/>
                <a:cs typeface="Arial"/>
              </a:rPr>
              <a:t>t</a:t>
            </a:r>
            <a:r>
              <a:rPr sz="1700" spc="-300" dirty="0">
                <a:latin typeface="Arial"/>
                <a:cs typeface="Arial"/>
              </a:rPr>
              <a:t>s</a:t>
            </a:r>
            <a:r>
              <a:rPr sz="1700" spc="-100" dirty="0">
                <a:latin typeface="Arial"/>
                <a:cs typeface="Arial"/>
              </a:rPr>
              <a:t>.</a:t>
            </a:r>
            <a:endParaRPr sz="1700">
              <a:latin typeface="Arial"/>
              <a:cs typeface="Arial"/>
            </a:endParaRPr>
          </a:p>
          <a:p>
            <a:pPr marL="469900" marR="7620" lvl="1" indent="-183515">
              <a:lnSpc>
                <a:spcPts val="1630"/>
              </a:lnSpc>
              <a:spcBef>
                <a:spcPts val="395"/>
              </a:spcBef>
              <a:buClr>
                <a:srgbClr val="93B6D2"/>
              </a:buClr>
              <a:buSzPct val="85294"/>
              <a:buChar char="•"/>
              <a:tabLst>
                <a:tab pos="470534" algn="l"/>
              </a:tabLst>
            </a:pPr>
            <a:r>
              <a:rPr sz="1700" spc="-195" dirty="0">
                <a:latin typeface="Arial"/>
                <a:cs typeface="Arial"/>
              </a:rPr>
              <a:t>These</a:t>
            </a:r>
            <a:r>
              <a:rPr sz="1700" spc="-145" dirty="0">
                <a:latin typeface="Arial"/>
                <a:cs typeface="Arial"/>
              </a:rPr>
              <a:t> </a:t>
            </a:r>
            <a:r>
              <a:rPr sz="1700" spc="-80" dirty="0">
                <a:latin typeface="Arial"/>
                <a:cs typeface="Arial"/>
              </a:rPr>
              <a:t>benefits</a:t>
            </a:r>
            <a:r>
              <a:rPr sz="1700" spc="140" dirty="0">
                <a:latin typeface="Arial"/>
                <a:cs typeface="Arial"/>
              </a:rPr>
              <a:t> </a:t>
            </a:r>
            <a:r>
              <a:rPr sz="1700" spc="-135" dirty="0">
                <a:latin typeface="Arial"/>
                <a:cs typeface="Arial"/>
              </a:rPr>
              <a:t>occur</a:t>
            </a:r>
            <a:r>
              <a:rPr sz="1700" spc="125" dirty="0">
                <a:latin typeface="Arial"/>
                <a:cs typeface="Arial"/>
              </a:rPr>
              <a:t> </a:t>
            </a:r>
            <a:r>
              <a:rPr sz="1700" spc="-80" dirty="0">
                <a:latin typeface="Arial"/>
                <a:cs typeface="Arial"/>
              </a:rPr>
              <a:t>with</a:t>
            </a:r>
            <a:r>
              <a:rPr sz="1700" spc="150" dirty="0">
                <a:latin typeface="Arial"/>
                <a:cs typeface="Arial"/>
              </a:rPr>
              <a:t> </a:t>
            </a:r>
            <a:r>
              <a:rPr sz="1700" spc="-105" dirty="0">
                <a:latin typeface="Arial"/>
                <a:cs typeface="Arial"/>
              </a:rPr>
              <a:t>the</a:t>
            </a:r>
            <a:r>
              <a:rPr sz="1700" spc="140" dirty="0">
                <a:latin typeface="Arial"/>
                <a:cs typeface="Arial"/>
              </a:rPr>
              <a:t> </a:t>
            </a:r>
            <a:r>
              <a:rPr sz="1700" spc="-150" dirty="0">
                <a:latin typeface="Arial"/>
                <a:cs typeface="Arial"/>
              </a:rPr>
              <a:t>cost</a:t>
            </a:r>
            <a:r>
              <a:rPr sz="1700" spc="140" dirty="0">
                <a:latin typeface="Arial"/>
                <a:cs typeface="Arial"/>
              </a:rPr>
              <a:t> </a:t>
            </a:r>
            <a:r>
              <a:rPr sz="1700" dirty="0">
                <a:latin typeface="Arial"/>
                <a:cs typeface="Arial"/>
              </a:rPr>
              <a:t>of</a:t>
            </a:r>
            <a:r>
              <a:rPr sz="1700" spc="175" dirty="0">
                <a:latin typeface="Arial"/>
                <a:cs typeface="Arial"/>
              </a:rPr>
              <a:t> </a:t>
            </a:r>
            <a:r>
              <a:rPr sz="1700" spc="-85" dirty="0">
                <a:latin typeface="Arial"/>
                <a:cs typeface="Arial"/>
              </a:rPr>
              <a:t>overhead</a:t>
            </a:r>
            <a:r>
              <a:rPr sz="1700" spc="135" dirty="0">
                <a:latin typeface="Arial"/>
                <a:cs typeface="Arial"/>
              </a:rPr>
              <a:t> </a:t>
            </a:r>
            <a:r>
              <a:rPr sz="1700" spc="-35" dirty="0">
                <a:latin typeface="Arial"/>
                <a:cs typeface="Arial"/>
              </a:rPr>
              <a:t>per</a:t>
            </a:r>
            <a:r>
              <a:rPr sz="1700" spc="145" dirty="0">
                <a:latin typeface="Arial"/>
                <a:cs typeface="Arial"/>
              </a:rPr>
              <a:t> </a:t>
            </a:r>
            <a:r>
              <a:rPr sz="1700" spc="-75" dirty="0">
                <a:latin typeface="Arial"/>
                <a:cs typeface="Arial"/>
              </a:rPr>
              <a:t>packet</a:t>
            </a:r>
            <a:r>
              <a:rPr sz="1700" spc="125" dirty="0">
                <a:latin typeface="Arial"/>
                <a:cs typeface="Arial"/>
              </a:rPr>
              <a:t> </a:t>
            </a:r>
            <a:r>
              <a:rPr sz="1700" spc="-70" dirty="0">
                <a:latin typeface="Arial"/>
                <a:cs typeface="Arial"/>
              </a:rPr>
              <a:t>and</a:t>
            </a:r>
            <a:r>
              <a:rPr sz="1700" spc="145" dirty="0">
                <a:latin typeface="Arial"/>
                <a:cs typeface="Arial"/>
              </a:rPr>
              <a:t> </a:t>
            </a:r>
            <a:r>
              <a:rPr sz="1700" spc="-35" dirty="0">
                <a:latin typeface="Arial"/>
                <a:cs typeface="Arial"/>
              </a:rPr>
              <a:t>per</a:t>
            </a:r>
            <a:r>
              <a:rPr sz="1700" spc="120" dirty="0">
                <a:latin typeface="Arial"/>
                <a:cs typeface="Arial"/>
              </a:rPr>
              <a:t> </a:t>
            </a:r>
            <a:r>
              <a:rPr sz="1700" spc="-170" dirty="0">
                <a:latin typeface="Arial"/>
                <a:cs typeface="Arial"/>
              </a:rPr>
              <a:t>session,  </a:t>
            </a:r>
            <a:r>
              <a:rPr sz="1700" spc="-45" dirty="0">
                <a:latin typeface="Arial"/>
                <a:cs typeface="Arial"/>
              </a:rPr>
              <a:t>potentially </a:t>
            </a:r>
            <a:r>
              <a:rPr sz="1700" spc="-459" dirty="0">
                <a:latin typeface="Arial"/>
                <a:cs typeface="Arial"/>
              </a:rPr>
              <a:t> </a:t>
            </a:r>
            <a:r>
              <a:rPr sz="1700" spc="-85" dirty="0">
                <a:latin typeface="Arial"/>
                <a:cs typeface="Arial"/>
              </a:rPr>
              <a:t>impacting</a:t>
            </a:r>
            <a:r>
              <a:rPr sz="1700" dirty="0">
                <a:latin typeface="Arial"/>
                <a:cs typeface="Arial"/>
              </a:rPr>
              <a:t> </a:t>
            </a:r>
            <a:r>
              <a:rPr sz="1700" spc="-55" dirty="0">
                <a:latin typeface="Arial"/>
                <a:cs typeface="Arial"/>
              </a:rPr>
              <a:t>overall</a:t>
            </a:r>
            <a:r>
              <a:rPr sz="1700" spc="5" dirty="0">
                <a:latin typeface="Arial"/>
                <a:cs typeface="Arial"/>
              </a:rPr>
              <a:t> </a:t>
            </a:r>
            <a:r>
              <a:rPr sz="1700" spc="-75" dirty="0">
                <a:latin typeface="Arial"/>
                <a:cs typeface="Arial"/>
              </a:rPr>
              <a:t>packet</a:t>
            </a:r>
            <a:r>
              <a:rPr sz="1700" spc="5" dirty="0">
                <a:latin typeface="Arial"/>
                <a:cs typeface="Arial"/>
              </a:rPr>
              <a:t> </a:t>
            </a:r>
            <a:r>
              <a:rPr sz="1700" spc="-35" dirty="0">
                <a:latin typeface="Arial"/>
                <a:cs typeface="Arial"/>
              </a:rPr>
              <a:t>per</a:t>
            </a:r>
            <a:r>
              <a:rPr sz="1700" spc="-5" dirty="0">
                <a:latin typeface="Arial"/>
                <a:cs typeface="Arial"/>
              </a:rPr>
              <a:t> </a:t>
            </a:r>
            <a:r>
              <a:rPr sz="1700" spc="-145" dirty="0">
                <a:latin typeface="Arial"/>
                <a:cs typeface="Arial"/>
              </a:rPr>
              <a:t>second</a:t>
            </a:r>
            <a:r>
              <a:rPr sz="1700" spc="-10" dirty="0">
                <a:latin typeface="Arial"/>
                <a:cs typeface="Arial"/>
              </a:rPr>
              <a:t> </a:t>
            </a:r>
            <a:r>
              <a:rPr sz="1700" spc="-100" dirty="0">
                <a:latin typeface="Arial"/>
                <a:cs typeface="Arial"/>
              </a:rPr>
              <a:t>performances</a:t>
            </a:r>
            <a:r>
              <a:rPr sz="1700" spc="-20" dirty="0">
                <a:latin typeface="Arial"/>
                <a:cs typeface="Arial"/>
              </a:rPr>
              <a:t> </a:t>
            </a:r>
            <a:r>
              <a:rPr sz="1700" spc="-75" dirty="0">
                <a:latin typeface="Arial"/>
                <a:cs typeface="Arial"/>
              </a:rPr>
              <a:t>and</a:t>
            </a:r>
            <a:r>
              <a:rPr sz="1700" dirty="0">
                <a:latin typeface="Arial"/>
                <a:cs typeface="Arial"/>
              </a:rPr>
              <a:t> </a:t>
            </a:r>
            <a:r>
              <a:rPr sz="1700" spc="-90" dirty="0">
                <a:latin typeface="Arial"/>
                <a:cs typeface="Arial"/>
              </a:rPr>
              <a:t>latency.</a:t>
            </a:r>
            <a:endParaRPr sz="1700">
              <a:latin typeface="Arial"/>
              <a:cs typeface="Arial"/>
            </a:endParaRPr>
          </a:p>
          <a:p>
            <a:pPr marL="195580" indent="-182880">
              <a:lnSpc>
                <a:spcPct val="100000"/>
              </a:lnSpc>
              <a:spcBef>
                <a:spcPts val="5"/>
              </a:spcBef>
              <a:buClr>
                <a:srgbClr val="93B6D2"/>
              </a:buClr>
              <a:buSzPct val="85000"/>
              <a:buChar char="•"/>
              <a:tabLst>
                <a:tab pos="195580" algn="l"/>
              </a:tabLst>
            </a:pPr>
            <a:r>
              <a:rPr sz="2000" spc="-270" dirty="0">
                <a:latin typeface="Arial"/>
                <a:cs typeface="Arial"/>
              </a:rPr>
              <a:t>UDP</a:t>
            </a:r>
            <a:endParaRPr sz="2000">
              <a:latin typeface="Arial"/>
              <a:cs typeface="Arial"/>
            </a:endParaRPr>
          </a:p>
          <a:p>
            <a:pPr marL="469900" marR="5080" lvl="1" indent="-183515" algn="just">
              <a:lnSpc>
                <a:spcPct val="80000"/>
              </a:lnSpc>
              <a:spcBef>
                <a:spcPts val="420"/>
              </a:spcBef>
              <a:buClr>
                <a:srgbClr val="93B6D2"/>
              </a:buClr>
              <a:buSzPct val="85294"/>
              <a:buChar char="•"/>
              <a:tabLst>
                <a:tab pos="470534" algn="l"/>
              </a:tabLst>
            </a:pPr>
            <a:r>
              <a:rPr sz="1700" spc="-150" dirty="0">
                <a:latin typeface="Arial"/>
                <a:cs typeface="Arial"/>
              </a:rPr>
              <a:t>is</a:t>
            </a:r>
            <a:r>
              <a:rPr sz="1700" spc="-145" dirty="0">
                <a:latin typeface="Arial"/>
                <a:cs typeface="Arial"/>
              </a:rPr>
              <a:t> </a:t>
            </a:r>
            <a:r>
              <a:rPr sz="1700" spc="-170" dirty="0">
                <a:latin typeface="Arial"/>
                <a:cs typeface="Arial"/>
              </a:rPr>
              <a:t>most</a:t>
            </a:r>
            <a:r>
              <a:rPr sz="1700" spc="-165" dirty="0">
                <a:latin typeface="Arial"/>
                <a:cs typeface="Arial"/>
              </a:rPr>
              <a:t> </a:t>
            </a:r>
            <a:r>
              <a:rPr sz="1700" spc="-65" dirty="0">
                <a:latin typeface="Arial"/>
                <a:cs typeface="Arial"/>
              </a:rPr>
              <a:t>often </a:t>
            </a:r>
            <a:r>
              <a:rPr sz="1700" spc="-150" dirty="0">
                <a:latin typeface="Arial"/>
                <a:cs typeface="Arial"/>
              </a:rPr>
              <a:t>used</a:t>
            </a:r>
            <a:r>
              <a:rPr sz="1700" spc="-145" dirty="0">
                <a:latin typeface="Arial"/>
                <a:cs typeface="Arial"/>
              </a:rPr>
              <a:t> </a:t>
            </a:r>
            <a:r>
              <a:rPr sz="1700" spc="-105" dirty="0">
                <a:latin typeface="Arial"/>
                <a:cs typeface="Arial"/>
              </a:rPr>
              <a:t>in</a:t>
            </a:r>
            <a:r>
              <a:rPr sz="1700" spc="-100" dirty="0">
                <a:latin typeface="Arial"/>
                <a:cs typeface="Arial"/>
              </a:rPr>
              <a:t> </a:t>
            </a:r>
            <a:r>
              <a:rPr sz="1700" spc="-105" dirty="0">
                <a:latin typeface="Arial"/>
                <a:cs typeface="Arial"/>
              </a:rPr>
              <a:t>the</a:t>
            </a:r>
            <a:r>
              <a:rPr sz="1700" spc="-100" dirty="0">
                <a:latin typeface="Arial"/>
                <a:cs typeface="Arial"/>
              </a:rPr>
              <a:t> </a:t>
            </a:r>
            <a:r>
              <a:rPr sz="1700" spc="-95" dirty="0">
                <a:latin typeface="Arial"/>
                <a:cs typeface="Arial"/>
              </a:rPr>
              <a:t>context</a:t>
            </a:r>
            <a:r>
              <a:rPr sz="1700" spc="-90" dirty="0">
                <a:latin typeface="Arial"/>
                <a:cs typeface="Arial"/>
              </a:rPr>
              <a:t> </a:t>
            </a:r>
            <a:r>
              <a:rPr sz="1700" spc="-5" dirty="0">
                <a:latin typeface="Arial"/>
                <a:cs typeface="Arial"/>
              </a:rPr>
              <a:t>of </a:t>
            </a:r>
            <a:r>
              <a:rPr sz="1700" spc="-90" dirty="0">
                <a:latin typeface="Arial"/>
                <a:cs typeface="Arial"/>
              </a:rPr>
              <a:t>network</a:t>
            </a:r>
            <a:r>
              <a:rPr sz="1700" spc="290" dirty="0">
                <a:latin typeface="Arial"/>
                <a:cs typeface="Arial"/>
              </a:rPr>
              <a:t> </a:t>
            </a:r>
            <a:r>
              <a:rPr sz="1700" spc="-130" dirty="0">
                <a:latin typeface="Arial"/>
                <a:cs typeface="Arial"/>
              </a:rPr>
              <a:t>services,</a:t>
            </a:r>
            <a:r>
              <a:rPr sz="1700" spc="210" dirty="0">
                <a:latin typeface="Arial"/>
                <a:cs typeface="Arial"/>
              </a:rPr>
              <a:t> </a:t>
            </a:r>
            <a:r>
              <a:rPr sz="1700" spc="-204" dirty="0">
                <a:latin typeface="Arial"/>
                <a:cs typeface="Arial"/>
              </a:rPr>
              <a:t>such</a:t>
            </a:r>
            <a:r>
              <a:rPr sz="1700" spc="65" dirty="0">
                <a:latin typeface="Arial"/>
                <a:cs typeface="Arial"/>
              </a:rPr>
              <a:t> </a:t>
            </a:r>
            <a:r>
              <a:rPr sz="1700" spc="-150" dirty="0">
                <a:latin typeface="Arial"/>
                <a:cs typeface="Arial"/>
              </a:rPr>
              <a:t>as</a:t>
            </a:r>
            <a:r>
              <a:rPr sz="1700" spc="170" dirty="0">
                <a:latin typeface="Arial"/>
                <a:cs typeface="Arial"/>
              </a:rPr>
              <a:t> </a:t>
            </a:r>
            <a:r>
              <a:rPr sz="1700" spc="-135" dirty="0">
                <a:latin typeface="Arial"/>
                <a:cs typeface="Arial"/>
              </a:rPr>
              <a:t>Domain</a:t>
            </a:r>
            <a:r>
              <a:rPr sz="1700" spc="204" dirty="0">
                <a:latin typeface="Arial"/>
                <a:cs typeface="Arial"/>
              </a:rPr>
              <a:t> </a:t>
            </a:r>
            <a:r>
              <a:rPr sz="1700" spc="-120" dirty="0">
                <a:latin typeface="Arial"/>
                <a:cs typeface="Arial"/>
              </a:rPr>
              <a:t>Name</a:t>
            </a:r>
            <a:r>
              <a:rPr sz="1700" spc="229" dirty="0">
                <a:latin typeface="Arial"/>
                <a:cs typeface="Arial"/>
              </a:rPr>
              <a:t> </a:t>
            </a:r>
            <a:r>
              <a:rPr sz="1700" spc="-160" dirty="0">
                <a:latin typeface="Arial"/>
                <a:cs typeface="Arial"/>
              </a:rPr>
              <a:t>System </a:t>
            </a:r>
            <a:r>
              <a:rPr sz="1700" spc="-155" dirty="0">
                <a:latin typeface="Arial"/>
                <a:cs typeface="Arial"/>
              </a:rPr>
              <a:t> </a:t>
            </a:r>
            <a:r>
              <a:rPr sz="1700" spc="-150" dirty="0">
                <a:latin typeface="Arial"/>
                <a:cs typeface="Arial"/>
              </a:rPr>
              <a:t>(DNS),</a:t>
            </a:r>
            <a:r>
              <a:rPr sz="1700" spc="-145" dirty="0">
                <a:latin typeface="Arial"/>
                <a:cs typeface="Arial"/>
              </a:rPr>
              <a:t> </a:t>
            </a:r>
            <a:r>
              <a:rPr sz="1700" spc="-70" dirty="0">
                <a:latin typeface="Arial"/>
                <a:cs typeface="Arial"/>
              </a:rPr>
              <a:t>Network</a:t>
            </a:r>
            <a:r>
              <a:rPr sz="1700" spc="-65" dirty="0">
                <a:latin typeface="Arial"/>
                <a:cs typeface="Arial"/>
              </a:rPr>
              <a:t> </a:t>
            </a:r>
            <a:r>
              <a:rPr sz="1700" spc="-170" dirty="0">
                <a:latin typeface="Arial"/>
                <a:cs typeface="Arial"/>
              </a:rPr>
              <a:t>Time</a:t>
            </a:r>
            <a:r>
              <a:rPr sz="1700" spc="-165" dirty="0">
                <a:latin typeface="Arial"/>
                <a:cs typeface="Arial"/>
              </a:rPr>
              <a:t> </a:t>
            </a:r>
            <a:r>
              <a:rPr sz="1700" spc="-105" dirty="0">
                <a:latin typeface="Arial"/>
                <a:cs typeface="Arial"/>
              </a:rPr>
              <a:t>Protocol</a:t>
            </a:r>
            <a:r>
              <a:rPr sz="1700" spc="-100" dirty="0">
                <a:latin typeface="Arial"/>
                <a:cs typeface="Arial"/>
              </a:rPr>
              <a:t> </a:t>
            </a:r>
            <a:r>
              <a:rPr sz="1700" spc="-165" dirty="0">
                <a:latin typeface="Arial"/>
                <a:cs typeface="Arial"/>
              </a:rPr>
              <a:t>(NTP),</a:t>
            </a:r>
            <a:r>
              <a:rPr sz="1700" spc="-160" dirty="0">
                <a:latin typeface="Arial"/>
                <a:cs typeface="Arial"/>
              </a:rPr>
              <a:t> </a:t>
            </a:r>
            <a:r>
              <a:rPr sz="1700" spc="-114" dirty="0">
                <a:latin typeface="Arial"/>
                <a:cs typeface="Arial"/>
              </a:rPr>
              <a:t>Simple</a:t>
            </a:r>
            <a:r>
              <a:rPr sz="1700" spc="240" dirty="0">
                <a:latin typeface="Arial"/>
                <a:cs typeface="Arial"/>
              </a:rPr>
              <a:t> </a:t>
            </a:r>
            <a:r>
              <a:rPr sz="1700" spc="-70" dirty="0">
                <a:latin typeface="Arial"/>
                <a:cs typeface="Arial"/>
              </a:rPr>
              <a:t>Network</a:t>
            </a:r>
            <a:r>
              <a:rPr sz="1700" spc="330" dirty="0">
                <a:latin typeface="Arial"/>
                <a:cs typeface="Arial"/>
              </a:rPr>
              <a:t> </a:t>
            </a:r>
            <a:r>
              <a:rPr sz="1700" spc="-105" dirty="0">
                <a:latin typeface="Arial"/>
                <a:cs typeface="Arial"/>
              </a:rPr>
              <a:t>Management</a:t>
            </a:r>
            <a:r>
              <a:rPr sz="1700" spc="265" dirty="0">
                <a:latin typeface="Arial"/>
                <a:cs typeface="Arial"/>
              </a:rPr>
              <a:t> </a:t>
            </a:r>
            <a:r>
              <a:rPr sz="1700" spc="-105" dirty="0">
                <a:latin typeface="Arial"/>
                <a:cs typeface="Arial"/>
              </a:rPr>
              <a:t>Protocol</a:t>
            </a:r>
            <a:r>
              <a:rPr sz="1700" spc="260" dirty="0">
                <a:latin typeface="Arial"/>
                <a:cs typeface="Arial"/>
              </a:rPr>
              <a:t> </a:t>
            </a:r>
            <a:r>
              <a:rPr sz="1700" spc="-155" dirty="0">
                <a:latin typeface="Arial"/>
                <a:cs typeface="Arial"/>
              </a:rPr>
              <a:t>(SNMP), </a:t>
            </a:r>
            <a:r>
              <a:rPr sz="1700" spc="-150" dirty="0">
                <a:latin typeface="Arial"/>
                <a:cs typeface="Arial"/>
              </a:rPr>
              <a:t> </a:t>
            </a:r>
            <a:r>
              <a:rPr sz="1700" spc="-75" dirty="0">
                <a:latin typeface="Arial"/>
                <a:cs typeface="Arial"/>
              </a:rPr>
              <a:t>and </a:t>
            </a:r>
            <a:r>
              <a:rPr sz="1700" spc="-130" dirty="0">
                <a:latin typeface="Arial"/>
                <a:cs typeface="Arial"/>
              </a:rPr>
              <a:t>Dynamic </a:t>
            </a:r>
            <a:r>
              <a:rPr sz="1700" spc="-150" dirty="0">
                <a:latin typeface="Arial"/>
                <a:cs typeface="Arial"/>
              </a:rPr>
              <a:t>Host </a:t>
            </a:r>
            <a:r>
              <a:rPr sz="1700" spc="-95" dirty="0">
                <a:latin typeface="Arial"/>
                <a:cs typeface="Arial"/>
              </a:rPr>
              <a:t>Control </a:t>
            </a:r>
            <a:r>
              <a:rPr sz="1700" spc="-105" dirty="0">
                <a:latin typeface="Arial"/>
                <a:cs typeface="Arial"/>
              </a:rPr>
              <a:t>Protocol </a:t>
            </a:r>
            <a:r>
              <a:rPr sz="1700" spc="-175" dirty="0">
                <a:latin typeface="Arial"/>
                <a:cs typeface="Arial"/>
              </a:rPr>
              <a:t>(DHCP), </a:t>
            </a:r>
            <a:r>
              <a:rPr sz="1700" spc="-50" dirty="0">
                <a:latin typeface="Arial"/>
                <a:cs typeface="Arial"/>
              </a:rPr>
              <a:t>or </a:t>
            </a:r>
            <a:r>
              <a:rPr sz="1700" spc="-15" dirty="0">
                <a:latin typeface="Arial"/>
                <a:cs typeface="Arial"/>
              </a:rPr>
              <a:t>for </a:t>
            </a:r>
            <a:r>
              <a:rPr sz="1700" spc="-60" dirty="0">
                <a:latin typeface="Arial"/>
                <a:cs typeface="Arial"/>
              </a:rPr>
              <a:t>real-time </a:t>
            </a:r>
            <a:r>
              <a:rPr sz="1700" spc="-15" dirty="0">
                <a:latin typeface="Arial"/>
                <a:cs typeface="Arial"/>
              </a:rPr>
              <a:t>data </a:t>
            </a:r>
            <a:r>
              <a:rPr sz="1700" spc="-25" dirty="0">
                <a:latin typeface="Arial"/>
                <a:cs typeface="Arial"/>
              </a:rPr>
              <a:t>traffic, </a:t>
            </a:r>
            <a:r>
              <a:rPr sz="1700" spc="-95" dirty="0">
                <a:latin typeface="Arial"/>
                <a:cs typeface="Arial"/>
              </a:rPr>
              <a:t>including </a:t>
            </a:r>
            <a:r>
              <a:rPr sz="1700" spc="-110" dirty="0">
                <a:latin typeface="Arial"/>
                <a:cs typeface="Arial"/>
              </a:rPr>
              <a:t>voice </a:t>
            </a:r>
            <a:r>
              <a:rPr sz="1700" spc="-105" dirty="0">
                <a:latin typeface="Arial"/>
                <a:cs typeface="Arial"/>
              </a:rPr>
              <a:t> </a:t>
            </a:r>
            <a:r>
              <a:rPr sz="1700" spc="-75" dirty="0">
                <a:latin typeface="Arial"/>
                <a:cs typeface="Arial"/>
              </a:rPr>
              <a:t>and</a:t>
            </a:r>
            <a:r>
              <a:rPr sz="1700" spc="-5" dirty="0">
                <a:latin typeface="Arial"/>
                <a:cs typeface="Arial"/>
              </a:rPr>
              <a:t> </a:t>
            </a:r>
            <a:r>
              <a:rPr sz="1700" spc="-65" dirty="0">
                <a:latin typeface="Arial"/>
                <a:cs typeface="Arial"/>
              </a:rPr>
              <a:t>video</a:t>
            </a:r>
            <a:r>
              <a:rPr sz="1700" spc="5" dirty="0">
                <a:latin typeface="Arial"/>
                <a:cs typeface="Arial"/>
              </a:rPr>
              <a:t> </a:t>
            </a:r>
            <a:r>
              <a:rPr sz="1700" spc="-85" dirty="0">
                <a:latin typeface="Arial"/>
                <a:cs typeface="Arial"/>
              </a:rPr>
              <a:t>over</a:t>
            </a:r>
            <a:r>
              <a:rPr sz="1700" spc="5" dirty="0">
                <a:latin typeface="Arial"/>
                <a:cs typeface="Arial"/>
              </a:rPr>
              <a:t> </a:t>
            </a:r>
            <a:r>
              <a:rPr sz="1700" spc="-235" dirty="0">
                <a:latin typeface="Arial"/>
                <a:cs typeface="Arial"/>
              </a:rPr>
              <a:t>IP.</a:t>
            </a:r>
            <a:endParaRPr sz="1700">
              <a:latin typeface="Arial"/>
              <a:cs typeface="Arial"/>
            </a:endParaRPr>
          </a:p>
          <a:p>
            <a:pPr marL="469900" marR="5715" lvl="1" indent="-183515" algn="just">
              <a:lnSpc>
                <a:spcPct val="80000"/>
              </a:lnSpc>
              <a:spcBef>
                <a:spcPts val="405"/>
              </a:spcBef>
              <a:buClr>
                <a:srgbClr val="93B6D2"/>
              </a:buClr>
              <a:buSzPct val="85294"/>
              <a:buChar char="•"/>
              <a:tabLst>
                <a:tab pos="470534" algn="l"/>
              </a:tabLst>
            </a:pPr>
            <a:r>
              <a:rPr sz="1700" spc="-155" dirty="0">
                <a:latin typeface="Arial"/>
                <a:cs typeface="Arial"/>
              </a:rPr>
              <a:t>In </a:t>
            </a:r>
            <a:r>
              <a:rPr sz="1700" spc="-140" dirty="0">
                <a:latin typeface="Arial"/>
                <a:cs typeface="Arial"/>
              </a:rPr>
              <a:t>these </a:t>
            </a:r>
            <a:r>
              <a:rPr sz="1700" spc="-170" dirty="0">
                <a:latin typeface="Arial"/>
                <a:cs typeface="Arial"/>
              </a:rPr>
              <a:t>cases, </a:t>
            </a:r>
            <a:r>
              <a:rPr sz="1700" spc="-80" dirty="0">
                <a:latin typeface="Arial"/>
                <a:cs typeface="Arial"/>
              </a:rPr>
              <a:t>performance </a:t>
            </a:r>
            <a:r>
              <a:rPr sz="1700" spc="-75" dirty="0">
                <a:latin typeface="Arial"/>
                <a:cs typeface="Arial"/>
              </a:rPr>
              <a:t>and latency </a:t>
            </a:r>
            <a:r>
              <a:rPr sz="1700" spc="-40" dirty="0">
                <a:latin typeface="Arial"/>
                <a:cs typeface="Arial"/>
              </a:rPr>
              <a:t>are </a:t>
            </a:r>
            <a:r>
              <a:rPr sz="1700" spc="-120" dirty="0">
                <a:latin typeface="Arial"/>
                <a:cs typeface="Arial"/>
              </a:rPr>
              <a:t>more </a:t>
            </a:r>
            <a:r>
              <a:rPr sz="1700" spc="-70" dirty="0">
                <a:latin typeface="Arial"/>
                <a:cs typeface="Arial"/>
              </a:rPr>
              <a:t>important </a:t>
            </a:r>
            <a:r>
              <a:rPr sz="1700" spc="-105" dirty="0">
                <a:latin typeface="Arial"/>
                <a:cs typeface="Arial"/>
              </a:rPr>
              <a:t>than </a:t>
            </a:r>
            <a:r>
              <a:rPr sz="1700" spc="-70" dirty="0">
                <a:latin typeface="Arial"/>
                <a:cs typeface="Arial"/>
              </a:rPr>
              <a:t>packet </a:t>
            </a:r>
            <a:r>
              <a:rPr sz="1700" spc="-140" dirty="0">
                <a:latin typeface="Arial"/>
                <a:cs typeface="Arial"/>
              </a:rPr>
              <a:t>retransmissions </a:t>
            </a:r>
            <a:r>
              <a:rPr sz="1700" spc="-135" dirty="0">
                <a:latin typeface="Arial"/>
                <a:cs typeface="Arial"/>
              </a:rPr>
              <a:t> </a:t>
            </a:r>
            <a:r>
              <a:rPr sz="1700" spc="-130" dirty="0">
                <a:latin typeface="Arial"/>
                <a:cs typeface="Arial"/>
              </a:rPr>
              <a:t>because</a:t>
            </a:r>
            <a:r>
              <a:rPr sz="1700" spc="-10" dirty="0">
                <a:latin typeface="Arial"/>
                <a:cs typeface="Arial"/>
              </a:rPr>
              <a:t> </a:t>
            </a:r>
            <a:r>
              <a:rPr sz="1700" spc="-95" dirty="0">
                <a:latin typeface="Arial"/>
                <a:cs typeface="Arial"/>
              </a:rPr>
              <a:t>re-sending</a:t>
            </a:r>
            <a:r>
              <a:rPr sz="1700" spc="-5" dirty="0">
                <a:latin typeface="Arial"/>
                <a:cs typeface="Arial"/>
              </a:rPr>
              <a:t> </a:t>
            </a:r>
            <a:r>
              <a:rPr sz="1700" spc="-10" dirty="0">
                <a:latin typeface="Arial"/>
                <a:cs typeface="Arial"/>
              </a:rPr>
              <a:t>a</a:t>
            </a:r>
            <a:r>
              <a:rPr sz="1700" spc="5" dirty="0">
                <a:latin typeface="Arial"/>
                <a:cs typeface="Arial"/>
              </a:rPr>
              <a:t> </a:t>
            </a:r>
            <a:r>
              <a:rPr sz="1700" spc="-105" dirty="0">
                <a:latin typeface="Arial"/>
                <a:cs typeface="Arial"/>
              </a:rPr>
              <a:t>lost</a:t>
            </a:r>
            <a:r>
              <a:rPr sz="1700" dirty="0">
                <a:latin typeface="Arial"/>
                <a:cs typeface="Arial"/>
              </a:rPr>
              <a:t> </a:t>
            </a:r>
            <a:r>
              <a:rPr sz="1700" spc="-110" dirty="0">
                <a:latin typeface="Arial"/>
                <a:cs typeface="Arial"/>
              </a:rPr>
              <a:t>voice</a:t>
            </a:r>
            <a:r>
              <a:rPr sz="1700" spc="15" dirty="0">
                <a:latin typeface="Arial"/>
                <a:cs typeface="Arial"/>
              </a:rPr>
              <a:t> </a:t>
            </a:r>
            <a:r>
              <a:rPr sz="1700" spc="-50" dirty="0">
                <a:latin typeface="Arial"/>
                <a:cs typeface="Arial"/>
              </a:rPr>
              <a:t>or</a:t>
            </a:r>
            <a:r>
              <a:rPr sz="1700" spc="-10" dirty="0">
                <a:latin typeface="Arial"/>
                <a:cs typeface="Arial"/>
              </a:rPr>
              <a:t> </a:t>
            </a:r>
            <a:r>
              <a:rPr sz="1700" spc="-65" dirty="0">
                <a:latin typeface="Arial"/>
                <a:cs typeface="Arial"/>
              </a:rPr>
              <a:t>video</a:t>
            </a:r>
            <a:r>
              <a:rPr sz="1700" spc="5" dirty="0">
                <a:latin typeface="Arial"/>
                <a:cs typeface="Arial"/>
              </a:rPr>
              <a:t> </a:t>
            </a:r>
            <a:r>
              <a:rPr sz="1700" spc="-75" dirty="0">
                <a:latin typeface="Arial"/>
                <a:cs typeface="Arial"/>
              </a:rPr>
              <a:t>packet</a:t>
            </a:r>
            <a:r>
              <a:rPr sz="1700" spc="10" dirty="0">
                <a:latin typeface="Arial"/>
                <a:cs typeface="Arial"/>
              </a:rPr>
              <a:t> </a:t>
            </a:r>
            <a:r>
              <a:rPr sz="1700" spc="-120" dirty="0">
                <a:latin typeface="Arial"/>
                <a:cs typeface="Arial"/>
              </a:rPr>
              <a:t>does</a:t>
            </a:r>
            <a:r>
              <a:rPr sz="1700" spc="-15" dirty="0">
                <a:latin typeface="Arial"/>
                <a:cs typeface="Arial"/>
              </a:rPr>
              <a:t> </a:t>
            </a:r>
            <a:r>
              <a:rPr sz="1700" spc="-105" dirty="0">
                <a:latin typeface="Arial"/>
                <a:cs typeface="Arial"/>
              </a:rPr>
              <a:t>not</a:t>
            </a:r>
            <a:r>
              <a:rPr sz="1700" spc="15" dirty="0">
                <a:latin typeface="Arial"/>
                <a:cs typeface="Arial"/>
              </a:rPr>
              <a:t> </a:t>
            </a:r>
            <a:r>
              <a:rPr sz="1700" spc="-10" dirty="0">
                <a:latin typeface="Arial"/>
                <a:cs typeface="Arial"/>
              </a:rPr>
              <a:t>add</a:t>
            </a:r>
            <a:r>
              <a:rPr sz="1700" dirty="0">
                <a:latin typeface="Arial"/>
                <a:cs typeface="Arial"/>
              </a:rPr>
              <a:t> </a:t>
            </a:r>
            <a:r>
              <a:rPr sz="1700" spc="-95" dirty="0">
                <a:latin typeface="Arial"/>
                <a:cs typeface="Arial"/>
              </a:rPr>
              <a:t>value.</a:t>
            </a:r>
            <a:endParaRPr sz="1700">
              <a:latin typeface="Arial"/>
              <a:cs typeface="Arial"/>
            </a:endParaRPr>
          </a:p>
          <a:p>
            <a:pPr marL="469900" lvl="1" indent="-184150" algn="just">
              <a:lnSpc>
                <a:spcPts val="1835"/>
              </a:lnSpc>
              <a:buClr>
                <a:srgbClr val="93B6D2"/>
              </a:buClr>
              <a:buSzPct val="85294"/>
              <a:buChar char="•"/>
              <a:tabLst>
                <a:tab pos="470534" algn="l"/>
              </a:tabLst>
            </a:pPr>
            <a:r>
              <a:rPr sz="1700" spc="-100" dirty="0">
                <a:latin typeface="Arial"/>
                <a:cs typeface="Arial"/>
              </a:rPr>
              <a:t>When</a:t>
            </a:r>
            <a:r>
              <a:rPr sz="1700" spc="220" dirty="0">
                <a:latin typeface="Arial"/>
                <a:cs typeface="Arial"/>
              </a:rPr>
              <a:t> </a:t>
            </a:r>
            <a:r>
              <a:rPr sz="1700" spc="-100" dirty="0">
                <a:latin typeface="Arial"/>
                <a:cs typeface="Arial"/>
              </a:rPr>
              <a:t>the</a:t>
            </a:r>
            <a:r>
              <a:rPr sz="1700" spc="225" dirty="0">
                <a:latin typeface="Arial"/>
                <a:cs typeface="Arial"/>
              </a:rPr>
              <a:t> </a:t>
            </a:r>
            <a:r>
              <a:rPr sz="1700" spc="-80" dirty="0">
                <a:latin typeface="Arial"/>
                <a:cs typeface="Arial"/>
              </a:rPr>
              <a:t>reception</a:t>
            </a:r>
            <a:r>
              <a:rPr sz="1700" spc="225" dirty="0">
                <a:latin typeface="Arial"/>
                <a:cs typeface="Arial"/>
              </a:rPr>
              <a:t> </a:t>
            </a:r>
            <a:r>
              <a:rPr sz="1700" dirty="0">
                <a:latin typeface="Arial"/>
                <a:cs typeface="Arial"/>
              </a:rPr>
              <a:t>of</a:t>
            </a:r>
            <a:r>
              <a:rPr sz="1700" spc="275" dirty="0">
                <a:latin typeface="Arial"/>
                <a:cs typeface="Arial"/>
              </a:rPr>
              <a:t> </a:t>
            </a:r>
            <a:r>
              <a:rPr sz="1700" spc="-105" dirty="0">
                <a:latin typeface="Arial"/>
                <a:cs typeface="Arial"/>
              </a:rPr>
              <a:t>packets</a:t>
            </a:r>
            <a:r>
              <a:rPr sz="1700" spc="225" dirty="0">
                <a:latin typeface="Arial"/>
                <a:cs typeface="Arial"/>
              </a:rPr>
              <a:t> </a:t>
            </a:r>
            <a:r>
              <a:rPr sz="1700" spc="-185" dirty="0">
                <a:latin typeface="Arial"/>
                <a:cs typeface="Arial"/>
              </a:rPr>
              <a:t>must</a:t>
            </a:r>
            <a:r>
              <a:rPr sz="1700" spc="220" dirty="0">
                <a:latin typeface="Arial"/>
                <a:cs typeface="Arial"/>
              </a:rPr>
              <a:t> </a:t>
            </a:r>
            <a:r>
              <a:rPr sz="1700" spc="-55" dirty="0">
                <a:latin typeface="Arial"/>
                <a:cs typeface="Arial"/>
              </a:rPr>
              <a:t>be</a:t>
            </a:r>
            <a:r>
              <a:rPr sz="1700" spc="225" dirty="0">
                <a:latin typeface="Arial"/>
                <a:cs typeface="Arial"/>
              </a:rPr>
              <a:t> </a:t>
            </a:r>
            <a:r>
              <a:rPr sz="1700" spc="-70" dirty="0">
                <a:latin typeface="Arial"/>
                <a:cs typeface="Arial"/>
              </a:rPr>
              <a:t>guaranteed</a:t>
            </a:r>
            <a:r>
              <a:rPr sz="1700" spc="235" dirty="0">
                <a:latin typeface="Arial"/>
                <a:cs typeface="Arial"/>
              </a:rPr>
              <a:t> </a:t>
            </a:r>
            <a:r>
              <a:rPr sz="1700" spc="-50" dirty="0">
                <a:latin typeface="Arial"/>
                <a:cs typeface="Arial"/>
              </a:rPr>
              <a:t>error</a:t>
            </a:r>
            <a:r>
              <a:rPr sz="1700" spc="220" dirty="0">
                <a:latin typeface="Arial"/>
                <a:cs typeface="Arial"/>
              </a:rPr>
              <a:t> </a:t>
            </a:r>
            <a:r>
              <a:rPr sz="1700" spc="-55" dirty="0">
                <a:latin typeface="Arial"/>
                <a:cs typeface="Arial"/>
              </a:rPr>
              <a:t>free,</a:t>
            </a:r>
            <a:r>
              <a:rPr sz="1700" spc="229" dirty="0">
                <a:latin typeface="Arial"/>
                <a:cs typeface="Arial"/>
              </a:rPr>
              <a:t> </a:t>
            </a:r>
            <a:r>
              <a:rPr sz="1700" spc="-100" dirty="0">
                <a:latin typeface="Arial"/>
                <a:cs typeface="Arial"/>
              </a:rPr>
              <a:t>the</a:t>
            </a:r>
            <a:r>
              <a:rPr sz="1700" spc="235" dirty="0">
                <a:latin typeface="Arial"/>
                <a:cs typeface="Arial"/>
              </a:rPr>
              <a:t> </a:t>
            </a:r>
            <a:r>
              <a:rPr sz="1700" spc="-55" dirty="0">
                <a:latin typeface="Arial"/>
                <a:cs typeface="Arial"/>
              </a:rPr>
              <a:t>application</a:t>
            </a:r>
            <a:r>
              <a:rPr sz="1700" spc="229" dirty="0">
                <a:latin typeface="Arial"/>
                <a:cs typeface="Arial"/>
              </a:rPr>
              <a:t> </a:t>
            </a:r>
            <a:r>
              <a:rPr sz="1700" spc="-40" dirty="0">
                <a:latin typeface="Arial"/>
                <a:cs typeface="Arial"/>
              </a:rPr>
              <a:t>layer</a:t>
            </a:r>
            <a:endParaRPr sz="1700">
              <a:latin typeface="Arial"/>
              <a:cs typeface="Arial"/>
            </a:endParaRPr>
          </a:p>
          <a:p>
            <a:pPr marL="469900" algn="just">
              <a:lnSpc>
                <a:spcPts val="1830"/>
              </a:lnSpc>
            </a:pPr>
            <a:r>
              <a:rPr sz="1700" spc="-70" dirty="0">
                <a:latin typeface="Arial"/>
                <a:cs typeface="Arial"/>
              </a:rPr>
              <a:t>protocol</a:t>
            </a:r>
            <a:r>
              <a:rPr sz="1700" spc="-20" dirty="0">
                <a:latin typeface="Arial"/>
                <a:cs typeface="Arial"/>
              </a:rPr>
              <a:t> </a:t>
            </a:r>
            <a:r>
              <a:rPr sz="1700" spc="-110" dirty="0">
                <a:latin typeface="Arial"/>
                <a:cs typeface="Arial"/>
              </a:rPr>
              <a:t>takes</a:t>
            </a:r>
            <a:r>
              <a:rPr sz="1700" dirty="0">
                <a:latin typeface="Arial"/>
                <a:cs typeface="Arial"/>
              </a:rPr>
              <a:t> </a:t>
            </a:r>
            <a:r>
              <a:rPr sz="1700" spc="-75" dirty="0">
                <a:latin typeface="Arial"/>
                <a:cs typeface="Arial"/>
              </a:rPr>
              <a:t>care</a:t>
            </a:r>
            <a:r>
              <a:rPr sz="1700" spc="-25" dirty="0">
                <a:latin typeface="Arial"/>
                <a:cs typeface="Arial"/>
              </a:rPr>
              <a:t> </a:t>
            </a:r>
            <a:r>
              <a:rPr sz="1700" spc="-5" dirty="0">
                <a:latin typeface="Arial"/>
                <a:cs typeface="Arial"/>
              </a:rPr>
              <a:t>of</a:t>
            </a:r>
            <a:r>
              <a:rPr sz="1700" spc="40" dirty="0">
                <a:latin typeface="Arial"/>
                <a:cs typeface="Arial"/>
              </a:rPr>
              <a:t> </a:t>
            </a:r>
            <a:r>
              <a:rPr sz="1700" spc="-60" dirty="0">
                <a:latin typeface="Arial"/>
                <a:cs typeface="Arial"/>
              </a:rPr>
              <a:t>that</a:t>
            </a:r>
            <a:r>
              <a:rPr sz="1700" spc="-5" dirty="0">
                <a:latin typeface="Arial"/>
                <a:cs typeface="Arial"/>
              </a:rPr>
              <a:t> </a:t>
            </a:r>
            <a:r>
              <a:rPr sz="1700" spc="-105" dirty="0">
                <a:latin typeface="Arial"/>
                <a:cs typeface="Arial"/>
              </a:rPr>
              <a:t>function.</a:t>
            </a:r>
            <a:endParaRPr sz="1700">
              <a:latin typeface="Arial"/>
              <a:cs typeface="Arial"/>
            </a:endParaRPr>
          </a:p>
          <a:p>
            <a:pPr marL="194945" marR="5080" indent="-182880" algn="just">
              <a:lnSpc>
                <a:spcPts val="1920"/>
              </a:lnSpc>
              <a:spcBef>
                <a:spcPts val="459"/>
              </a:spcBef>
              <a:buClr>
                <a:srgbClr val="93B6D2"/>
              </a:buClr>
              <a:buSzPct val="85000"/>
              <a:buChar char="•"/>
              <a:tabLst>
                <a:tab pos="195580" algn="l"/>
              </a:tabLst>
            </a:pPr>
            <a:r>
              <a:rPr sz="2000" spc="-120" dirty="0">
                <a:latin typeface="Arial"/>
                <a:cs typeface="Arial"/>
              </a:rPr>
              <a:t>When considering </a:t>
            </a:r>
            <a:r>
              <a:rPr sz="2000" spc="-130" dirty="0">
                <a:latin typeface="Arial"/>
                <a:cs typeface="Arial"/>
              </a:rPr>
              <a:t>the </a:t>
            </a:r>
            <a:r>
              <a:rPr sz="2000" spc="-145" dirty="0">
                <a:latin typeface="Arial"/>
                <a:cs typeface="Arial"/>
              </a:rPr>
              <a:t>choice </a:t>
            </a:r>
            <a:r>
              <a:rPr sz="2000" spc="-5" dirty="0">
                <a:latin typeface="Arial"/>
                <a:cs typeface="Arial"/>
              </a:rPr>
              <a:t>of </a:t>
            </a:r>
            <a:r>
              <a:rPr sz="2000" spc="-10" dirty="0">
                <a:latin typeface="Arial"/>
                <a:cs typeface="Arial"/>
              </a:rPr>
              <a:t>a </a:t>
            </a:r>
            <a:r>
              <a:rPr sz="2000" spc="-85" dirty="0">
                <a:latin typeface="Arial"/>
                <a:cs typeface="Arial"/>
              </a:rPr>
              <a:t>transport </a:t>
            </a:r>
            <a:r>
              <a:rPr sz="2000" spc="-45" dirty="0">
                <a:latin typeface="Arial"/>
                <a:cs typeface="Arial"/>
              </a:rPr>
              <a:t>layer </a:t>
            </a:r>
            <a:r>
              <a:rPr sz="2000" spc="-60" dirty="0">
                <a:latin typeface="Arial"/>
                <a:cs typeface="Arial"/>
              </a:rPr>
              <a:t>by </a:t>
            </a:r>
            <a:r>
              <a:rPr sz="2000" spc="-10" dirty="0">
                <a:latin typeface="Arial"/>
                <a:cs typeface="Arial"/>
              </a:rPr>
              <a:t>a </a:t>
            </a:r>
            <a:r>
              <a:rPr sz="2000" spc="-110" dirty="0">
                <a:latin typeface="Arial"/>
                <a:cs typeface="Arial"/>
              </a:rPr>
              <a:t>given </a:t>
            </a:r>
            <a:r>
              <a:rPr sz="2000" spc="-195" dirty="0">
                <a:latin typeface="Arial"/>
                <a:cs typeface="Arial"/>
              </a:rPr>
              <a:t>IoT </a:t>
            </a:r>
            <a:r>
              <a:rPr sz="2000" spc="-65" dirty="0">
                <a:latin typeface="Arial"/>
                <a:cs typeface="Arial"/>
              </a:rPr>
              <a:t>application </a:t>
            </a:r>
            <a:r>
              <a:rPr sz="2000" spc="-60" dirty="0">
                <a:latin typeface="Arial"/>
                <a:cs typeface="Arial"/>
              </a:rPr>
              <a:t> </a:t>
            </a:r>
            <a:r>
              <a:rPr sz="2000" spc="-45" dirty="0">
                <a:latin typeface="Arial"/>
                <a:cs typeface="Arial"/>
              </a:rPr>
              <a:t>layer </a:t>
            </a:r>
            <a:r>
              <a:rPr sz="2000" spc="-85" dirty="0">
                <a:latin typeface="Arial"/>
                <a:cs typeface="Arial"/>
              </a:rPr>
              <a:t>protocol, </a:t>
            </a:r>
            <a:r>
              <a:rPr sz="2000" spc="-10" dirty="0">
                <a:latin typeface="Arial"/>
                <a:cs typeface="Arial"/>
              </a:rPr>
              <a:t>it </a:t>
            </a:r>
            <a:r>
              <a:rPr sz="2000" spc="-175" dirty="0">
                <a:latin typeface="Arial"/>
                <a:cs typeface="Arial"/>
              </a:rPr>
              <a:t>is</a:t>
            </a:r>
            <a:r>
              <a:rPr sz="2000" spc="-170" dirty="0">
                <a:latin typeface="Arial"/>
                <a:cs typeface="Arial"/>
              </a:rPr>
              <a:t> </a:t>
            </a:r>
            <a:r>
              <a:rPr sz="2000" spc="-150" dirty="0">
                <a:latin typeface="Arial"/>
                <a:cs typeface="Arial"/>
              </a:rPr>
              <a:t>recommended</a:t>
            </a:r>
            <a:r>
              <a:rPr sz="2000" spc="-145" dirty="0">
                <a:latin typeface="Arial"/>
                <a:cs typeface="Arial"/>
              </a:rPr>
              <a:t> </a:t>
            </a:r>
            <a:r>
              <a:rPr sz="2000" spc="-75" dirty="0">
                <a:latin typeface="Arial"/>
                <a:cs typeface="Arial"/>
              </a:rPr>
              <a:t>to </a:t>
            </a:r>
            <a:r>
              <a:rPr sz="2000" spc="-85" dirty="0">
                <a:latin typeface="Arial"/>
                <a:cs typeface="Arial"/>
              </a:rPr>
              <a:t>evaluate </a:t>
            </a:r>
            <a:r>
              <a:rPr sz="2000" spc="-130" dirty="0">
                <a:latin typeface="Arial"/>
                <a:cs typeface="Arial"/>
              </a:rPr>
              <a:t>the</a:t>
            </a:r>
            <a:r>
              <a:rPr sz="2000" spc="295" dirty="0">
                <a:latin typeface="Arial"/>
                <a:cs typeface="Arial"/>
              </a:rPr>
              <a:t> </a:t>
            </a:r>
            <a:r>
              <a:rPr sz="2000" spc="-105" dirty="0">
                <a:latin typeface="Arial"/>
                <a:cs typeface="Arial"/>
              </a:rPr>
              <a:t>impact</a:t>
            </a:r>
            <a:r>
              <a:rPr sz="2000" spc="345" dirty="0">
                <a:latin typeface="Arial"/>
                <a:cs typeface="Arial"/>
              </a:rPr>
              <a:t> </a:t>
            </a:r>
            <a:r>
              <a:rPr sz="2000" spc="-5" dirty="0">
                <a:latin typeface="Arial"/>
                <a:cs typeface="Arial"/>
              </a:rPr>
              <a:t>of </a:t>
            </a:r>
            <a:r>
              <a:rPr sz="2000" spc="-150" dirty="0">
                <a:latin typeface="Arial"/>
                <a:cs typeface="Arial"/>
              </a:rPr>
              <a:t>this</a:t>
            </a:r>
            <a:r>
              <a:rPr sz="2000" spc="254" dirty="0">
                <a:latin typeface="Arial"/>
                <a:cs typeface="Arial"/>
              </a:rPr>
              <a:t> </a:t>
            </a:r>
            <a:r>
              <a:rPr sz="2000" spc="-145" dirty="0">
                <a:latin typeface="Arial"/>
                <a:cs typeface="Arial"/>
              </a:rPr>
              <a:t>choice</a:t>
            </a:r>
            <a:r>
              <a:rPr sz="2000" spc="265" dirty="0">
                <a:latin typeface="Arial"/>
                <a:cs typeface="Arial"/>
              </a:rPr>
              <a:t> </a:t>
            </a:r>
            <a:r>
              <a:rPr sz="2000" spc="-185" dirty="0">
                <a:latin typeface="Arial"/>
                <a:cs typeface="Arial"/>
              </a:rPr>
              <a:t>on </a:t>
            </a:r>
            <a:r>
              <a:rPr sz="2000" spc="-180" dirty="0">
                <a:latin typeface="Arial"/>
                <a:cs typeface="Arial"/>
              </a:rPr>
              <a:t> </a:t>
            </a:r>
            <a:r>
              <a:rPr sz="2000" spc="-95" dirty="0">
                <a:latin typeface="Arial"/>
                <a:cs typeface="Arial"/>
              </a:rPr>
              <a:t>both</a:t>
            </a:r>
            <a:r>
              <a:rPr sz="2000" spc="-20" dirty="0">
                <a:latin typeface="Arial"/>
                <a:cs typeface="Arial"/>
              </a:rPr>
              <a:t> </a:t>
            </a:r>
            <a:r>
              <a:rPr sz="2000" spc="-120" dirty="0">
                <a:latin typeface="Arial"/>
                <a:cs typeface="Arial"/>
              </a:rPr>
              <a:t>the</a:t>
            </a:r>
            <a:r>
              <a:rPr sz="2000" spc="-30" dirty="0">
                <a:latin typeface="Arial"/>
                <a:cs typeface="Arial"/>
              </a:rPr>
              <a:t> </a:t>
            </a:r>
            <a:r>
              <a:rPr sz="2000" spc="-90" dirty="0">
                <a:latin typeface="Arial"/>
                <a:cs typeface="Arial"/>
              </a:rPr>
              <a:t>lower</a:t>
            </a:r>
            <a:r>
              <a:rPr sz="2000" spc="-20" dirty="0">
                <a:latin typeface="Arial"/>
                <a:cs typeface="Arial"/>
              </a:rPr>
              <a:t> </a:t>
            </a:r>
            <a:r>
              <a:rPr sz="2000" spc="-90" dirty="0">
                <a:latin typeface="Arial"/>
                <a:cs typeface="Arial"/>
              </a:rPr>
              <a:t>and</a:t>
            </a:r>
            <a:r>
              <a:rPr sz="2000" spc="-20" dirty="0">
                <a:latin typeface="Arial"/>
                <a:cs typeface="Arial"/>
              </a:rPr>
              <a:t> </a:t>
            </a:r>
            <a:r>
              <a:rPr sz="2000" spc="-75" dirty="0">
                <a:latin typeface="Arial"/>
                <a:cs typeface="Arial"/>
              </a:rPr>
              <a:t>upper</a:t>
            </a:r>
            <a:r>
              <a:rPr sz="2000" spc="-30" dirty="0">
                <a:latin typeface="Arial"/>
                <a:cs typeface="Arial"/>
              </a:rPr>
              <a:t> </a:t>
            </a:r>
            <a:r>
              <a:rPr sz="2000" spc="-90" dirty="0">
                <a:latin typeface="Arial"/>
                <a:cs typeface="Arial"/>
              </a:rPr>
              <a:t>layers</a:t>
            </a:r>
            <a:r>
              <a:rPr sz="2000" spc="-45" dirty="0">
                <a:latin typeface="Arial"/>
                <a:cs typeface="Arial"/>
              </a:rPr>
              <a:t> </a:t>
            </a:r>
            <a:r>
              <a:rPr sz="2000" dirty="0">
                <a:latin typeface="Arial"/>
                <a:cs typeface="Arial"/>
              </a:rPr>
              <a:t>of</a:t>
            </a:r>
            <a:r>
              <a:rPr sz="2000" spc="35" dirty="0">
                <a:latin typeface="Arial"/>
                <a:cs typeface="Arial"/>
              </a:rPr>
              <a:t> </a:t>
            </a:r>
            <a:r>
              <a:rPr sz="2000" spc="-120" dirty="0">
                <a:latin typeface="Arial"/>
                <a:cs typeface="Arial"/>
              </a:rPr>
              <a:t>the</a:t>
            </a:r>
            <a:r>
              <a:rPr sz="2000" spc="-15" dirty="0">
                <a:latin typeface="Arial"/>
                <a:cs typeface="Arial"/>
              </a:rPr>
              <a:t> </a:t>
            </a:r>
            <a:r>
              <a:rPr sz="2000" spc="-135" dirty="0">
                <a:latin typeface="Arial"/>
                <a:cs typeface="Arial"/>
              </a:rPr>
              <a:t>stack.</a:t>
            </a:r>
            <a:endParaRPr sz="20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83</a:t>
            </a:r>
            <a:endParaRPr sz="1400">
              <a:latin typeface="Arial"/>
              <a:cs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3989070" cy="635000"/>
          </a:xfrm>
          <a:prstGeom prst="rect">
            <a:avLst/>
          </a:prstGeom>
        </p:spPr>
        <p:txBody>
          <a:bodyPr vert="horz" wrap="square" lIns="0" tIns="12065" rIns="0" bIns="0" rtlCol="0">
            <a:spAutoFit/>
          </a:bodyPr>
          <a:lstStyle/>
          <a:p>
            <a:pPr marL="12700">
              <a:lnSpc>
                <a:spcPct val="100000"/>
              </a:lnSpc>
              <a:spcBef>
                <a:spcPts val="95"/>
              </a:spcBef>
            </a:pPr>
            <a:r>
              <a:rPr sz="4000" spc="-625" dirty="0"/>
              <a:t>T</a:t>
            </a:r>
            <a:r>
              <a:rPr sz="4000" spc="-420" dirty="0"/>
              <a:t>h</a:t>
            </a:r>
            <a:r>
              <a:rPr sz="4000" spc="-315" dirty="0"/>
              <a:t>e</a:t>
            </a:r>
            <a:r>
              <a:rPr sz="4000" spc="-270" dirty="0"/>
              <a:t> </a:t>
            </a:r>
            <a:r>
              <a:rPr sz="4000" spc="-710" dirty="0"/>
              <a:t>T</a:t>
            </a:r>
            <a:r>
              <a:rPr sz="4000" spc="-375" dirty="0"/>
              <a:t>r</a:t>
            </a:r>
            <a:r>
              <a:rPr sz="4000" spc="-215" dirty="0"/>
              <a:t>a</a:t>
            </a:r>
            <a:r>
              <a:rPr sz="4000" spc="-420" dirty="0"/>
              <a:t>n</a:t>
            </a:r>
            <a:r>
              <a:rPr sz="4000" spc="-620" dirty="0"/>
              <a:t>s</a:t>
            </a:r>
            <a:r>
              <a:rPr sz="4000" spc="-420" dirty="0"/>
              <a:t>po</a:t>
            </a:r>
            <a:r>
              <a:rPr sz="4000" spc="-215" dirty="0"/>
              <a:t>r</a:t>
            </a:r>
            <a:r>
              <a:rPr sz="4000" spc="-295" dirty="0"/>
              <a:t>t</a:t>
            </a:r>
            <a:r>
              <a:rPr sz="4000" spc="-270" dirty="0"/>
              <a:t> </a:t>
            </a:r>
            <a:r>
              <a:rPr sz="4000" spc="-840" dirty="0"/>
              <a:t>L</a:t>
            </a:r>
            <a:r>
              <a:rPr sz="4000" spc="-215" dirty="0"/>
              <a:t>a</a:t>
            </a:r>
            <a:r>
              <a:rPr sz="4000" spc="-200" dirty="0"/>
              <a:t>y</a:t>
            </a:r>
            <a:r>
              <a:rPr sz="4000" spc="-409" dirty="0"/>
              <a:t>e</a:t>
            </a:r>
            <a:r>
              <a:rPr sz="4000" spc="-310" dirty="0"/>
              <a:t>r</a:t>
            </a:r>
            <a:endParaRPr sz="4000"/>
          </a:p>
        </p:txBody>
      </p:sp>
      <p:sp>
        <p:nvSpPr>
          <p:cNvPr id="3" name="object 3"/>
          <p:cNvSpPr txBox="1"/>
          <p:nvPr/>
        </p:nvSpPr>
        <p:spPr>
          <a:xfrm>
            <a:off x="535940" y="1580134"/>
            <a:ext cx="8073390" cy="4647565"/>
          </a:xfrm>
          <a:prstGeom prst="rect">
            <a:avLst/>
          </a:prstGeom>
        </p:spPr>
        <p:txBody>
          <a:bodyPr vert="horz" wrap="square" lIns="0" tIns="48895" rIns="0" bIns="0" rtlCol="0">
            <a:spAutoFit/>
          </a:bodyPr>
          <a:lstStyle/>
          <a:p>
            <a:pPr marL="194945" marR="5080" indent="-182880" algn="just">
              <a:lnSpc>
                <a:spcPct val="90000"/>
              </a:lnSpc>
              <a:spcBef>
                <a:spcPts val="385"/>
              </a:spcBef>
              <a:buClr>
                <a:srgbClr val="93B6D2"/>
              </a:buClr>
              <a:buSzPct val="85416"/>
              <a:buChar char="•"/>
              <a:tabLst>
                <a:tab pos="195580" algn="l"/>
              </a:tabLst>
            </a:pPr>
            <a:r>
              <a:rPr sz="2400" spc="-235" dirty="0">
                <a:latin typeface="Arial"/>
                <a:cs typeface="Arial"/>
              </a:rPr>
              <a:t>Because </a:t>
            </a:r>
            <a:r>
              <a:rPr sz="2400" spc="-5" dirty="0">
                <a:latin typeface="Arial"/>
                <a:cs typeface="Arial"/>
              </a:rPr>
              <a:t>of </a:t>
            </a:r>
            <a:r>
              <a:rPr sz="2400" spc="-145" dirty="0">
                <a:latin typeface="Arial"/>
                <a:cs typeface="Arial"/>
              </a:rPr>
              <a:t>constrained </a:t>
            </a:r>
            <a:r>
              <a:rPr sz="2400" spc="-195" dirty="0">
                <a:latin typeface="Arial"/>
                <a:cs typeface="Arial"/>
              </a:rPr>
              <a:t>nodes </a:t>
            </a:r>
            <a:r>
              <a:rPr sz="2400" spc="-105" dirty="0">
                <a:latin typeface="Arial"/>
                <a:cs typeface="Arial"/>
              </a:rPr>
              <a:t>and </a:t>
            </a:r>
            <a:r>
              <a:rPr sz="2400" spc="-120" dirty="0">
                <a:latin typeface="Arial"/>
                <a:cs typeface="Arial"/>
              </a:rPr>
              <a:t>network </a:t>
            </a:r>
            <a:r>
              <a:rPr sz="2400" spc="-145" dirty="0">
                <a:latin typeface="Arial"/>
                <a:cs typeface="Arial"/>
              </a:rPr>
              <a:t>need </a:t>
            </a:r>
            <a:r>
              <a:rPr sz="2400" spc="-80" dirty="0">
                <a:latin typeface="Arial"/>
                <a:cs typeface="Arial"/>
              </a:rPr>
              <a:t>to </a:t>
            </a:r>
            <a:r>
              <a:rPr sz="2400" spc="-275" dirty="0">
                <a:latin typeface="Arial"/>
                <a:cs typeface="Arial"/>
              </a:rPr>
              <a:t>use</a:t>
            </a:r>
            <a:r>
              <a:rPr sz="2400" spc="-270" dirty="0">
                <a:latin typeface="Arial"/>
                <a:cs typeface="Arial"/>
              </a:rPr>
              <a:t> </a:t>
            </a:r>
            <a:r>
              <a:rPr sz="2400" spc="-200" dirty="0">
                <a:latin typeface="Arial"/>
                <a:cs typeface="Arial"/>
              </a:rPr>
              <a:t>new </a:t>
            </a:r>
            <a:r>
              <a:rPr sz="2400" spc="-240" dirty="0">
                <a:latin typeface="Arial"/>
                <a:cs typeface="Arial"/>
              </a:rPr>
              <a:t>IoT </a:t>
            </a:r>
            <a:r>
              <a:rPr sz="2400" spc="-235" dirty="0">
                <a:latin typeface="Arial"/>
                <a:cs typeface="Arial"/>
              </a:rPr>
              <a:t> </a:t>
            </a:r>
            <a:r>
              <a:rPr sz="2400" spc="-75" dirty="0">
                <a:latin typeface="Arial"/>
                <a:cs typeface="Arial"/>
              </a:rPr>
              <a:t>application</a:t>
            </a:r>
            <a:r>
              <a:rPr sz="2400" spc="-70" dirty="0">
                <a:latin typeface="Arial"/>
                <a:cs typeface="Arial"/>
              </a:rPr>
              <a:t> </a:t>
            </a:r>
            <a:r>
              <a:rPr sz="2400" spc="-105" dirty="0">
                <a:latin typeface="Arial"/>
                <a:cs typeface="Arial"/>
              </a:rPr>
              <a:t>protocol,</a:t>
            </a:r>
            <a:r>
              <a:rPr sz="2400" spc="-100" dirty="0">
                <a:latin typeface="Arial"/>
                <a:cs typeface="Arial"/>
              </a:rPr>
              <a:t> </a:t>
            </a:r>
            <a:r>
              <a:rPr sz="2400" spc="-290" dirty="0">
                <a:latin typeface="Arial"/>
                <a:cs typeface="Arial"/>
              </a:rPr>
              <a:t>such</a:t>
            </a:r>
            <a:r>
              <a:rPr sz="2400" spc="-285" dirty="0">
                <a:latin typeface="Arial"/>
                <a:cs typeface="Arial"/>
              </a:rPr>
              <a:t> </a:t>
            </a:r>
            <a:r>
              <a:rPr sz="2400" spc="-210" dirty="0">
                <a:latin typeface="Arial"/>
                <a:cs typeface="Arial"/>
              </a:rPr>
              <a:t>as</a:t>
            </a:r>
            <a:r>
              <a:rPr sz="2400" spc="-204" dirty="0">
                <a:latin typeface="Arial"/>
                <a:cs typeface="Arial"/>
              </a:rPr>
              <a:t> </a:t>
            </a:r>
            <a:r>
              <a:rPr sz="2400" spc="-145" dirty="0">
                <a:latin typeface="Arial"/>
                <a:cs typeface="Arial"/>
              </a:rPr>
              <a:t>Constrained</a:t>
            </a:r>
            <a:r>
              <a:rPr sz="2400" spc="-140" dirty="0">
                <a:latin typeface="Arial"/>
                <a:cs typeface="Arial"/>
              </a:rPr>
              <a:t> </a:t>
            </a:r>
            <a:r>
              <a:rPr sz="2400" spc="-90" dirty="0">
                <a:latin typeface="Arial"/>
                <a:cs typeface="Arial"/>
              </a:rPr>
              <a:t>Application</a:t>
            </a:r>
            <a:r>
              <a:rPr sz="2400" spc="-85" dirty="0">
                <a:latin typeface="Arial"/>
                <a:cs typeface="Arial"/>
              </a:rPr>
              <a:t> </a:t>
            </a:r>
            <a:r>
              <a:rPr sz="2400" spc="-145" dirty="0">
                <a:latin typeface="Arial"/>
                <a:cs typeface="Arial"/>
              </a:rPr>
              <a:t>Protocol </a:t>
            </a:r>
            <a:r>
              <a:rPr sz="2400" spc="-140" dirty="0">
                <a:latin typeface="Arial"/>
                <a:cs typeface="Arial"/>
              </a:rPr>
              <a:t> </a:t>
            </a:r>
            <a:r>
              <a:rPr sz="2400" spc="-204" dirty="0">
                <a:latin typeface="Arial"/>
                <a:cs typeface="Arial"/>
              </a:rPr>
              <a:t>(CoAP),</a:t>
            </a:r>
            <a:r>
              <a:rPr sz="2400" spc="-200" dirty="0">
                <a:latin typeface="Arial"/>
                <a:cs typeface="Arial"/>
              </a:rPr>
              <a:t> </a:t>
            </a:r>
            <a:r>
              <a:rPr sz="2400" spc="-165" dirty="0">
                <a:latin typeface="Arial"/>
                <a:cs typeface="Arial"/>
              </a:rPr>
              <a:t>almost</a:t>
            </a:r>
            <a:r>
              <a:rPr sz="2400" spc="-160" dirty="0">
                <a:latin typeface="Arial"/>
                <a:cs typeface="Arial"/>
              </a:rPr>
              <a:t> </a:t>
            </a:r>
            <a:r>
              <a:rPr sz="2400" spc="-125" dirty="0">
                <a:latin typeface="Arial"/>
                <a:cs typeface="Arial"/>
              </a:rPr>
              <a:t>always</a:t>
            </a:r>
            <a:r>
              <a:rPr sz="2400" spc="-120" dirty="0">
                <a:latin typeface="Arial"/>
                <a:cs typeface="Arial"/>
              </a:rPr>
              <a:t> </a:t>
            </a:r>
            <a:r>
              <a:rPr sz="2400" spc="-305" dirty="0">
                <a:latin typeface="Arial"/>
                <a:cs typeface="Arial"/>
              </a:rPr>
              <a:t>uses</a:t>
            </a:r>
            <a:r>
              <a:rPr sz="2400" spc="-300" dirty="0">
                <a:latin typeface="Arial"/>
                <a:cs typeface="Arial"/>
              </a:rPr>
              <a:t> </a:t>
            </a:r>
            <a:r>
              <a:rPr sz="2400" spc="-330" dirty="0">
                <a:latin typeface="Arial"/>
                <a:cs typeface="Arial"/>
              </a:rPr>
              <a:t>UDP</a:t>
            </a:r>
            <a:r>
              <a:rPr sz="2400" spc="-325" dirty="0">
                <a:latin typeface="Arial"/>
                <a:cs typeface="Arial"/>
              </a:rPr>
              <a:t> </a:t>
            </a:r>
            <a:r>
              <a:rPr sz="2400" spc="-105" dirty="0">
                <a:latin typeface="Arial"/>
                <a:cs typeface="Arial"/>
              </a:rPr>
              <a:t>and</a:t>
            </a:r>
            <a:r>
              <a:rPr sz="2400" spc="-100" dirty="0">
                <a:latin typeface="Arial"/>
                <a:cs typeface="Arial"/>
              </a:rPr>
              <a:t> </a:t>
            </a:r>
            <a:r>
              <a:rPr sz="2400" spc="-160" dirty="0">
                <a:latin typeface="Arial"/>
                <a:cs typeface="Arial"/>
              </a:rPr>
              <a:t>why</a:t>
            </a:r>
            <a:r>
              <a:rPr sz="2400" spc="-155" dirty="0">
                <a:latin typeface="Arial"/>
                <a:cs typeface="Arial"/>
              </a:rPr>
              <a:t> implementations</a:t>
            </a:r>
            <a:r>
              <a:rPr sz="2400" spc="-150" dirty="0">
                <a:latin typeface="Arial"/>
                <a:cs typeface="Arial"/>
              </a:rPr>
              <a:t> </a:t>
            </a:r>
            <a:r>
              <a:rPr sz="2400" spc="-5" dirty="0">
                <a:latin typeface="Arial"/>
                <a:cs typeface="Arial"/>
              </a:rPr>
              <a:t>of </a:t>
            </a:r>
            <a:r>
              <a:rPr sz="2400" dirty="0">
                <a:latin typeface="Arial"/>
                <a:cs typeface="Arial"/>
              </a:rPr>
              <a:t> </a:t>
            </a:r>
            <a:r>
              <a:rPr sz="2400" spc="-105" dirty="0">
                <a:latin typeface="Arial"/>
                <a:cs typeface="Arial"/>
              </a:rPr>
              <a:t>industrial</a:t>
            </a:r>
            <a:r>
              <a:rPr sz="2400" spc="-100" dirty="0">
                <a:latin typeface="Arial"/>
                <a:cs typeface="Arial"/>
              </a:rPr>
              <a:t> </a:t>
            </a:r>
            <a:r>
              <a:rPr sz="2400" spc="-75" dirty="0">
                <a:latin typeface="Arial"/>
                <a:cs typeface="Arial"/>
              </a:rPr>
              <a:t>application</a:t>
            </a:r>
            <a:r>
              <a:rPr sz="2400" spc="-70" dirty="0">
                <a:latin typeface="Arial"/>
                <a:cs typeface="Arial"/>
              </a:rPr>
              <a:t> </a:t>
            </a:r>
            <a:r>
              <a:rPr sz="2400" spc="-55" dirty="0">
                <a:latin typeface="Arial"/>
                <a:cs typeface="Arial"/>
              </a:rPr>
              <a:t>layer</a:t>
            </a:r>
            <a:r>
              <a:rPr sz="2400" spc="-50" dirty="0">
                <a:latin typeface="Arial"/>
                <a:cs typeface="Arial"/>
              </a:rPr>
              <a:t> </a:t>
            </a:r>
            <a:r>
              <a:rPr sz="2400" spc="-130" dirty="0">
                <a:latin typeface="Arial"/>
                <a:cs typeface="Arial"/>
              </a:rPr>
              <a:t>protocols</a:t>
            </a:r>
            <a:r>
              <a:rPr sz="2400" spc="-125" dirty="0">
                <a:latin typeface="Arial"/>
                <a:cs typeface="Arial"/>
              </a:rPr>
              <a:t> </a:t>
            </a:r>
            <a:r>
              <a:rPr sz="2400" spc="-160" dirty="0">
                <a:latin typeface="Arial"/>
                <a:cs typeface="Arial"/>
              </a:rPr>
              <a:t>may</a:t>
            </a:r>
            <a:r>
              <a:rPr sz="2400" spc="-155" dirty="0">
                <a:latin typeface="Arial"/>
                <a:cs typeface="Arial"/>
              </a:rPr>
              <a:t> </a:t>
            </a:r>
            <a:r>
              <a:rPr sz="2400" spc="-80" dirty="0">
                <a:latin typeface="Arial"/>
                <a:cs typeface="Arial"/>
              </a:rPr>
              <a:t>call</a:t>
            </a:r>
            <a:r>
              <a:rPr sz="2400" spc="509" dirty="0">
                <a:latin typeface="Arial"/>
                <a:cs typeface="Arial"/>
              </a:rPr>
              <a:t> </a:t>
            </a:r>
            <a:r>
              <a:rPr sz="2400" spc="-20" dirty="0">
                <a:latin typeface="Arial"/>
                <a:cs typeface="Arial"/>
              </a:rPr>
              <a:t>for</a:t>
            </a:r>
            <a:r>
              <a:rPr sz="2400" spc="630" dirty="0">
                <a:latin typeface="Arial"/>
                <a:cs typeface="Arial"/>
              </a:rPr>
              <a:t> </a:t>
            </a:r>
            <a:r>
              <a:rPr sz="2400" spc="-145" dirty="0">
                <a:latin typeface="Arial"/>
                <a:cs typeface="Arial"/>
              </a:rPr>
              <a:t>the </a:t>
            </a:r>
            <a:r>
              <a:rPr sz="2400" spc="-140" dirty="0">
                <a:latin typeface="Arial"/>
                <a:cs typeface="Arial"/>
              </a:rPr>
              <a:t> </a:t>
            </a:r>
            <a:r>
              <a:rPr sz="2400" spc="-105" dirty="0">
                <a:latin typeface="Arial"/>
                <a:cs typeface="Arial"/>
              </a:rPr>
              <a:t>optimization and </a:t>
            </a:r>
            <a:r>
              <a:rPr sz="2400" spc="-80" dirty="0">
                <a:latin typeface="Arial"/>
                <a:cs typeface="Arial"/>
              </a:rPr>
              <a:t>adoption </a:t>
            </a:r>
            <a:r>
              <a:rPr sz="2400" spc="-5" dirty="0">
                <a:latin typeface="Arial"/>
                <a:cs typeface="Arial"/>
              </a:rPr>
              <a:t>of </a:t>
            </a:r>
            <a:r>
              <a:rPr sz="2400" spc="-145" dirty="0">
                <a:latin typeface="Arial"/>
                <a:cs typeface="Arial"/>
              </a:rPr>
              <a:t>the </a:t>
            </a:r>
            <a:r>
              <a:rPr sz="2400" spc="-325" dirty="0">
                <a:latin typeface="Arial"/>
                <a:cs typeface="Arial"/>
              </a:rPr>
              <a:t>UDP</a:t>
            </a:r>
            <a:r>
              <a:rPr sz="2400" spc="-320" dirty="0">
                <a:latin typeface="Arial"/>
                <a:cs typeface="Arial"/>
              </a:rPr>
              <a:t> </a:t>
            </a:r>
            <a:r>
              <a:rPr sz="2400" spc="-95" dirty="0">
                <a:latin typeface="Arial"/>
                <a:cs typeface="Arial"/>
              </a:rPr>
              <a:t>transport </a:t>
            </a:r>
            <a:r>
              <a:rPr sz="2400" spc="-50" dirty="0">
                <a:latin typeface="Arial"/>
                <a:cs typeface="Arial"/>
              </a:rPr>
              <a:t>layer </a:t>
            </a:r>
            <a:r>
              <a:rPr sz="2400" spc="60" dirty="0">
                <a:latin typeface="Arial"/>
                <a:cs typeface="Arial"/>
              </a:rPr>
              <a:t>if </a:t>
            </a:r>
            <a:r>
              <a:rPr sz="2400" spc="-175" dirty="0">
                <a:latin typeface="Arial"/>
                <a:cs typeface="Arial"/>
              </a:rPr>
              <a:t>run </a:t>
            </a:r>
            <a:r>
              <a:rPr sz="2400" spc="-120" dirty="0">
                <a:latin typeface="Arial"/>
                <a:cs typeface="Arial"/>
              </a:rPr>
              <a:t>over </a:t>
            </a:r>
            <a:r>
              <a:rPr sz="2400" spc="-114" dirty="0">
                <a:latin typeface="Arial"/>
                <a:cs typeface="Arial"/>
              </a:rPr>
              <a:t> </a:t>
            </a:r>
            <a:r>
              <a:rPr sz="2400" spc="-305" dirty="0">
                <a:latin typeface="Arial"/>
                <a:cs typeface="Arial"/>
              </a:rPr>
              <a:t>LLNs.</a:t>
            </a:r>
            <a:endParaRPr sz="2400">
              <a:latin typeface="Arial"/>
              <a:cs typeface="Arial"/>
            </a:endParaRPr>
          </a:p>
          <a:p>
            <a:pPr marL="469900" marR="5080" lvl="1" indent="-183515" algn="just">
              <a:lnSpc>
                <a:spcPts val="2160"/>
              </a:lnSpc>
              <a:spcBef>
                <a:spcPts val="530"/>
              </a:spcBef>
              <a:buClr>
                <a:srgbClr val="93B6D2"/>
              </a:buClr>
              <a:buSzPct val="85000"/>
              <a:buChar char="•"/>
              <a:tabLst>
                <a:tab pos="470534" algn="l"/>
              </a:tabLst>
            </a:pPr>
            <a:r>
              <a:rPr sz="2000" spc="-135" dirty="0">
                <a:latin typeface="Arial"/>
                <a:cs typeface="Arial"/>
              </a:rPr>
              <a:t>Select </a:t>
            </a:r>
            <a:r>
              <a:rPr sz="2000" spc="-325" dirty="0">
                <a:latin typeface="Arial"/>
                <a:cs typeface="Arial"/>
              </a:rPr>
              <a:t>TCP</a:t>
            </a:r>
            <a:r>
              <a:rPr sz="2000" spc="-320" dirty="0">
                <a:latin typeface="Arial"/>
                <a:cs typeface="Arial"/>
              </a:rPr>
              <a:t> </a:t>
            </a:r>
            <a:r>
              <a:rPr sz="2000" spc="-15" dirty="0">
                <a:latin typeface="Arial"/>
                <a:cs typeface="Arial"/>
              </a:rPr>
              <a:t>for </a:t>
            </a:r>
            <a:r>
              <a:rPr sz="2000" spc="-80" dirty="0">
                <a:latin typeface="Arial"/>
                <a:cs typeface="Arial"/>
              </a:rPr>
              <a:t>cellular </a:t>
            </a:r>
            <a:r>
              <a:rPr sz="2000" spc="-135" dirty="0">
                <a:latin typeface="Arial"/>
                <a:cs typeface="Arial"/>
              </a:rPr>
              <a:t>networks </a:t>
            </a:r>
            <a:r>
              <a:rPr sz="2000" spc="-155" dirty="0">
                <a:latin typeface="Arial"/>
                <a:cs typeface="Arial"/>
              </a:rPr>
              <a:t>because </a:t>
            </a:r>
            <a:r>
              <a:rPr sz="2000" spc="-165" dirty="0">
                <a:latin typeface="Arial"/>
                <a:cs typeface="Arial"/>
              </a:rPr>
              <a:t>these </a:t>
            </a:r>
            <a:r>
              <a:rPr sz="2000" spc="-135" dirty="0">
                <a:latin typeface="Arial"/>
                <a:cs typeface="Arial"/>
              </a:rPr>
              <a:t>networks </a:t>
            </a:r>
            <a:r>
              <a:rPr sz="2000" spc="-50" dirty="0">
                <a:latin typeface="Arial"/>
                <a:cs typeface="Arial"/>
              </a:rPr>
              <a:t>are </a:t>
            </a:r>
            <a:r>
              <a:rPr sz="2000" spc="-35" dirty="0">
                <a:latin typeface="Arial"/>
                <a:cs typeface="Arial"/>
              </a:rPr>
              <a:t>typically </a:t>
            </a:r>
            <a:r>
              <a:rPr sz="2000" spc="-145" dirty="0">
                <a:latin typeface="Arial"/>
                <a:cs typeface="Arial"/>
              </a:rPr>
              <a:t>more </a:t>
            </a:r>
            <a:r>
              <a:rPr sz="2000" spc="-140" dirty="0">
                <a:latin typeface="Arial"/>
                <a:cs typeface="Arial"/>
              </a:rPr>
              <a:t> </a:t>
            </a:r>
            <a:r>
              <a:rPr sz="2000" spc="-125" dirty="0">
                <a:latin typeface="Arial"/>
                <a:cs typeface="Arial"/>
              </a:rPr>
              <a:t>robust</a:t>
            </a:r>
            <a:r>
              <a:rPr sz="2000" spc="-40" dirty="0">
                <a:latin typeface="Arial"/>
                <a:cs typeface="Arial"/>
              </a:rPr>
              <a:t> </a:t>
            </a:r>
            <a:r>
              <a:rPr sz="2000" spc="-90" dirty="0">
                <a:latin typeface="Arial"/>
                <a:cs typeface="Arial"/>
              </a:rPr>
              <a:t>and</a:t>
            </a:r>
            <a:r>
              <a:rPr sz="2000" spc="-20" dirty="0">
                <a:latin typeface="Arial"/>
                <a:cs typeface="Arial"/>
              </a:rPr>
              <a:t> </a:t>
            </a:r>
            <a:r>
              <a:rPr sz="2000" spc="-160" dirty="0">
                <a:latin typeface="Arial"/>
                <a:cs typeface="Arial"/>
              </a:rPr>
              <a:t>can</a:t>
            </a:r>
            <a:r>
              <a:rPr sz="2000" spc="-15" dirty="0">
                <a:latin typeface="Arial"/>
                <a:cs typeface="Arial"/>
              </a:rPr>
              <a:t> </a:t>
            </a:r>
            <a:r>
              <a:rPr sz="2000" spc="-105" dirty="0">
                <a:latin typeface="Arial"/>
                <a:cs typeface="Arial"/>
              </a:rPr>
              <a:t>handle</a:t>
            </a:r>
            <a:r>
              <a:rPr sz="2000" spc="-15" dirty="0">
                <a:latin typeface="Arial"/>
                <a:cs typeface="Arial"/>
              </a:rPr>
              <a:t> </a:t>
            </a:r>
            <a:r>
              <a:rPr sz="2000" spc="-120" dirty="0">
                <a:latin typeface="Arial"/>
                <a:cs typeface="Arial"/>
              </a:rPr>
              <a:t>the</a:t>
            </a:r>
            <a:r>
              <a:rPr sz="2000" spc="-30" dirty="0">
                <a:latin typeface="Arial"/>
                <a:cs typeface="Arial"/>
              </a:rPr>
              <a:t> </a:t>
            </a:r>
            <a:r>
              <a:rPr sz="2000" spc="-100" dirty="0">
                <a:latin typeface="Arial"/>
                <a:cs typeface="Arial"/>
              </a:rPr>
              <a:t>overhead.</a:t>
            </a:r>
            <a:endParaRPr sz="2000">
              <a:latin typeface="Arial"/>
              <a:cs typeface="Arial"/>
            </a:endParaRPr>
          </a:p>
          <a:p>
            <a:pPr marL="469900" marR="5080" lvl="1" indent="-183515" algn="just">
              <a:lnSpc>
                <a:spcPts val="2160"/>
              </a:lnSpc>
              <a:spcBef>
                <a:spcPts val="480"/>
              </a:spcBef>
              <a:buClr>
                <a:srgbClr val="93B6D2"/>
              </a:buClr>
              <a:buSzPct val="85000"/>
              <a:buChar char="•"/>
              <a:tabLst>
                <a:tab pos="470534" algn="l"/>
              </a:tabLst>
            </a:pPr>
            <a:r>
              <a:rPr sz="2000" spc="-165" dirty="0">
                <a:latin typeface="Arial"/>
                <a:cs typeface="Arial"/>
              </a:rPr>
              <a:t>For</a:t>
            </a:r>
            <a:r>
              <a:rPr sz="2000" spc="-160" dirty="0">
                <a:latin typeface="Arial"/>
                <a:cs typeface="Arial"/>
              </a:rPr>
              <a:t> </a:t>
            </a:r>
            <a:r>
              <a:rPr sz="2000" spc="-260" dirty="0">
                <a:latin typeface="Arial"/>
                <a:cs typeface="Arial"/>
              </a:rPr>
              <a:t>LLNs,</a:t>
            </a:r>
            <a:r>
              <a:rPr sz="2000" spc="-254" dirty="0">
                <a:latin typeface="Arial"/>
                <a:cs typeface="Arial"/>
              </a:rPr>
              <a:t> </a:t>
            </a:r>
            <a:r>
              <a:rPr sz="2000" spc="-114" dirty="0">
                <a:latin typeface="Arial"/>
                <a:cs typeface="Arial"/>
              </a:rPr>
              <a:t>where</a:t>
            </a:r>
            <a:r>
              <a:rPr sz="2000" spc="-110" dirty="0">
                <a:latin typeface="Arial"/>
                <a:cs typeface="Arial"/>
              </a:rPr>
              <a:t> </a:t>
            </a:r>
            <a:r>
              <a:rPr sz="2000" spc="-95" dirty="0">
                <a:latin typeface="Arial"/>
                <a:cs typeface="Arial"/>
              </a:rPr>
              <a:t>both</a:t>
            </a:r>
            <a:r>
              <a:rPr sz="2000" spc="-90" dirty="0">
                <a:latin typeface="Arial"/>
                <a:cs typeface="Arial"/>
              </a:rPr>
              <a:t> </a:t>
            </a:r>
            <a:r>
              <a:rPr sz="2000" spc="-130" dirty="0">
                <a:latin typeface="Arial"/>
                <a:cs typeface="Arial"/>
              </a:rPr>
              <a:t>the</a:t>
            </a:r>
            <a:r>
              <a:rPr sz="2000" spc="-125" dirty="0">
                <a:latin typeface="Arial"/>
                <a:cs typeface="Arial"/>
              </a:rPr>
              <a:t> </a:t>
            </a:r>
            <a:r>
              <a:rPr sz="2000" spc="-135" dirty="0">
                <a:latin typeface="Arial"/>
                <a:cs typeface="Arial"/>
              </a:rPr>
              <a:t>devices</a:t>
            </a:r>
            <a:r>
              <a:rPr sz="2000" spc="-130" dirty="0">
                <a:latin typeface="Arial"/>
                <a:cs typeface="Arial"/>
              </a:rPr>
              <a:t> </a:t>
            </a:r>
            <a:r>
              <a:rPr sz="2000" spc="-90" dirty="0">
                <a:latin typeface="Arial"/>
                <a:cs typeface="Arial"/>
              </a:rPr>
              <a:t>and</a:t>
            </a:r>
            <a:r>
              <a:rPr sz="2000" spc="380" dirty="0">
                <a:latin typeface="Arial"/>
                <a:cs typeface="Arial"/>
              </a:rPr>
              <a:t> </a:t>
            </a:r>
            <a:r>
              <a:rPr sz="2000" spc="-105" dirty="0">
                <a:latin typeface="Arial"/>
                <a:cs typeface="Arial"/>
              </a:rPr>
              <a:t>network</a:t>
            </a:r>
            <a:r>
              <a:rPr sz="2000" spc="350" dirty="0">
                <a:latin typeface="Arial"/>
                <a:cs typeface="Arial"/>
              </a:rPr>
              <a:t> </a:t>
            </a:r>
            <a:r>
              <a:rPr sz="2000" spc="-65" dirty="0">
                <a:latin typeface="Arial"/>
                <a:cs typeface="Arial"/>
              </a:rPr>
              <a:t>itself</a:t>
            </a:r>
            <a:r>
              <a:rPr sz="2000" spc="430" dirty="0">
                <a:latin typeface="Arial"/>
                <a:cs typeface="Arial"/>
              </a:rPr>
              <a:t> </a:t>
            </a:r>
            <a:r>
              <a:rPr sz="2000" spc="-45" dirty="0">
                <a:latin typeface="Arial"/>
                <a:cs typeface="Arial"/>
              </a:rPr>
              <a:t>are</a:t>
            </a:r>
            <a:r>
              <a:rPr sz="2000" spc="470" dirty="0">
                <a:latin typeface="Arial"/>
                <a:cs typeface="Arial"/>
              </a:rPr>
              <a:t> </a:t>
            </a:r>
            <a:r>
              <a:rPr sz="2000" spc="-125" dirty="0">
                <a:latin typeface="Arial"/>
                <a:cs typeface="Arial"/>
              </a:rPr>
              <a:t>usually </a:t>
            </a:r>
            <a:r>
              <a:rPr sz="2000" spc="-120" dirty="0">
                <a:latin typeface="Arial"/>
                <a:cs typeface="Arial"/>
              </a:rPr>
              <a:t> </a:t>
            </a:r>
            <a:r>
              <a:rPr sz="2000" spc="-165" dirty="0">
                <a:latin typeface="Arial"/>
                <a:cs typeface="Arial"/>
              </a:rPr>
              <a:t>const</a:t>
            </a:r>
            <a:r>
              <a:rPr sz="2000" spc="-135" dirty="0">
                <a:latin typeface="Arial"/>
                <a:cs typeface="Arial"/>
              </a:rPr>
              <a:t>r</a:t>
            </a:r>
            <a:r>
              <a:rPr sz="2000" spc="-85" dirty="0">
                <a:latin typeface="Arial"/>
                <a:cs typeface="Arial"/>
              </a:rPr>
              <a:t>ain</a:t>
            </a:r>
            <a:r>
              <a:rPr sz="2000" spc="-100" dirty="0">
                <a:latin typeface="Arial"/>
                <a:cs typeface="Arial"/>
              </a:rPr>
              <a:t>e</a:t>
            </a:r>
            <a:r>
              <a:rPr sz="2000" spc="-25" dirty="0">
                <a:latin typeface="Arial"/>
                <a:cs typeface="Arial"/>
              </a:rPr>
              <a:t>d</a:t>
            </a:r>
            <a:r>
              <a:rPr sz="2000" spc="-120" dirty="0">
                <a:latin typeface="Arial"/>
                <a:cs typeface="Arial"/>
              </a:rPr>
              <a:t>,</a:t>
            </a:r>
            <a:r>
              <a:rPr sz="2000" spc="-40" dirty="0">
                <a:latin typeface="Arial"/>
                <a:cs typeface="Arial"/>
              </a:rPr>
              <a:t> </a:t>
            </a:r>
            <a:r>
              <a:rPr sz="2000" spc="-270" dirty="0">
                <a:latin typeface="Arial"/>
                <a:cs typeface="Arial"/>
              </a:rPr>
              <a:t>UDP</a:t>
            </a:r>
            <a:r>
              <a:rPr sz="2000" spc="-10" dirty="0">
                <a:latin typeface="Arial"/>
                <a:cs typeface="Arial"/>
              </a:rPr>
              <a:t> </a:t>
            </a:r>
            <a:r>
              <a:rPr sz="2000" spc="-170" dirty="0">
                <a:latin typeface="Arial"/>
                <a:cs typeface="Arial"/>
              </a:rPr>
              <a:t>is</a:t>
            </a:r>
            <a:r>
              <a:rPr sz="2000" spc="-15" dirty="0">
                <a:latin typeface="Arial"/>
                <a:cs typeface="Arial"/>
              </a:rPr>
              <a:t> </a:t>
            </a:r>
            <a:r>
              <a:rPr sz="2000" spc="-10" dirty="0">
                <a:latin typeface="Arial"/>
                <a:cs typeface="Arial"/>
              </a:rPr>
              <a:t>a</a:t>
            </a:r>
            <a:r>
              <a:rPr sz="2000" spc="-15" dirty="0">
                <a:latin typeface="Arial"/>
                <a:cs typeface="Arial"/>
              </a:rPr>
              <a:t> </a:t>
            </a:r>
            <a:r>
              <a:rPr sz="2000" spc="-45" dirty="0">
                <a:latin typeface="Arial"/>
                <a:cs typeface="Arial"/>
              </a:rPr>
              <a:t>better</a:t>
            </a:r>
            <a:r>
              <a:rPr sz="2000" spc="-35" dirty="0">
                <a:latin typeface="Arial"/>
                <a:cs typeface="Arial"/>
              </a:rPr>
              <a:t> </a:t>
            </a:r>
            <a:r>
              <a:rPr sz="2000" spc="-155" dirty="0">
                <a:latin typeface="Arial"/>
                <a:cs typeface="Arial"/>
              </a:rPr>
              <a:t>c</a:t>
            </a:r>
            <a:r>
              <a:rPr sz="2000" spc="-150" dirty="0">
                <a:latin typeface="Arial"/>
                <a:cs typeface="Arial"/>
              </a:rPr>
              <a:t>ho</a:t>
            </a:r>
            <a:r>
              <a:rPr sz="2000" spc="-55" dirty="0">
                <a:latin typeface="Arial"/>
                <a:cs typeface="Arial"/>
              </a:rPr>
              <a:t>i</a:t>
            </a:r>
            <a:r>
              <a:rPr sz="2000" spc="-170" dirty="0">
                <a:latin typeface="Arial"/>
                <a:cs typeface="Arial"/>
              </a:rPr>
              <a:t>ce</a:t>
            </a:r>
            <a:r>
              <a:rPr sz="2000" spc="-15" dirty="0">
                <a:latin typeface="Arial"/>
                <a:cs typeface="Arial"/>
              </a:rPr>
              <a:t> </a:t>
            </a:r>
            <a:r>
              <a:rPr sz="2000" spc="-90" dirty="0">
                <a:latin typeface="Arial"/>
                <a:cs typeface="Arial"/>
              </a:rPr>
              <a:t>an</a:t>
            </a:r>
            <a:r>
              <a:rPr sz="2000" spc="-85" dirty="0">
                <a:latin typeface="Arial"/>
                <a:cs typeface="Arial"/>
              </a:rPr>
              <a:t>d</a:t>
            </a:r>
            <a:r>
              <a:rPr sz="2000" spc="-20" dirty="0">
                <a:latin typeface="Arial"/>
                <a:cs typeface="Arial"/>
              </a:rPr>
              <a:t> </a:t>
            </a:r>
            <a:r>
              <a:rPr sz="2000" spc="-110" dirty="0">
                <a:latin typeface="Arial"/>
                <a:cs typeface="Arial"/>
              </a:rPr>
              <a:t>o</a:t>
            </a:r>
            <a:r>
              <a:rPr sz="2000" spc="114" dirty="0">
                <a:latin typeface="Arial"/>
                <a:cs typeface="Arial"/>
              </a:rPr>
              <a:t>f</a:t>
            </a:r>
            <a:r>
              <a:rPr sz="2000" spc="-45" dirty="0">
                <a:latin typeface="Arial"/>
                <a:cs typeface="Arial"/>
              </a:rPr>
              <a:t>t</a:t>
            </a:r>
            <a:r>
              <a:rPr sz="2000" spc="-80" dirty="0">
                <a:latin typeface="Arial"/>
                <a:cs typeface="Arial"/>
              </a:rPr>
              <a:t>e</a:t>
            </a:r>
            <a:r>
              <a:rPr sz="2000" spc="-235" dirty="0">
                <a:latin typeface="Arial"/>
                <a:cs typeface="Arial"/>
              </a:rPr>
              <a:t>n</a:t>
            </a:r>
            <a:r>
              <a:rPr sz="2000" spc="-45" dirty="0">
                <a:latin typeface="Arial"/>
                <a:cs typeface="Arial"/>
              </a:rPr>
              <a:t> </a:t>
            </a:r>
            <a:r>
              <a:rPr sz="2000" spc="-204" dirty="0">
                <a:latin typeface="Arial"/>
                <a:cs typeface="Arial"/>
              </a:rPr>
              <a:t>m</a:t>
            </a:r>
            <a:r>
              <a:rPr sz="2000" spc="-145" dirty="0">
                <a:latin typeface="Arial"/>
                <a:cs typeface="Arial"/>
              </a:rPr>
              <a:t>a</a:t>
            </a:r>
            <a:r>
              <a:rPr sz="2000" spc="-85" dirty="0">
                <a:latin typeface="Arial"/>
                <a:cs typeface="Arial"/>
              </a:rPr>
              <a:t>nd</a:t>
            </a:r>
            <a:r>
              <a:rPr sz="2000" spc="-95" dirty="0">
                <a:latin typeface="Arial"/>
                <a:cs typeface="Arial"/>
              </a:rPr>
              <a:t>a</a:t>
            </a:r>
            <a:r>
              <a:rPr sz="2000" spc="-45" dirty="0">
                <a:latin typeface="Arial"/>
                <a:cs typeface="Arial"/>
              </a:rPr>
              <a:t>to</a:t>
            </a:r>
            <a:r>
              <a:rPr sz="2000" spc="-30" dirty="0">
                <a:latin typeface="Arial"/>
                <a:cs typeface="Arial"/>
              </a:rPr>
              <a:t>r</a:t>
            </a:r>
            <a:r>
              <a:rPr sz="2000" spc="-114" dirty="0">
                <a:latin typeface="Arial"/>
                <a:cs typeface="Arial"/>
              </a:rPr>
              <a:t>y</a:t>
            </a:r>
            <a:r>
              <a:rPr sz="2000" spc="-120" dirty="0">
                <a:latin typeface="Arial"/>
                <a:cs typeface="Arial"/>
              </a:rPr>
              <a:t>.</a:t>
            </a:r>
            <a:endParaRPr sz="2000">
              <a:latin typeface="Arial"/>
              <a:cs typeface="Arial"/>
            </a:endParaRPr>
          </a:p>
          <a:p>
            <a:pPr marL="194945" marR="5715" indent="-182880" algn="just">
              <a:lnSpc>
                <a:spcPct val="90000"/>
              </a:lnSpc>
              <a:spcBef>
                <a:spcPts val="530"/>
              </a:spcBef>
              <a:buClr>
                <a:srgbClr val="93B6D2"/>
              </a:buClr>
              <a:buSzPct val="85416"/>
              <a:buChar char="•"/>
              <a:tabLst>
                <a:tab pos="195580" algn="l"/>
              </a:tabLst>
            </a:pPr>
            <a:r>
              <a:rPr sz="2400" spc="-390" dirty="0">
                <a:latin typeface="Arial"/>
                <a:cs typeface="Arial"/>
              </a:rPr>
              <a:t>TCP</a:t>
            </a:r>
            <a:r>
              <a:rPr sz="2400" spc="-385" dirty="0">
                <a:latin typeface="Arial"/>
                <a:cs typeface="Arial"/>
              </a:rPr>
              <a:t> </a:t>
            </a:r>
            <a:r>
              <a:rPr sz="2400" spc="-105" dirty="0">
                <a:latin typeface="Arial"/>
                <a:cs typeface="Arial"/>
              </a:rPr>
              <a:t>and </a:t>
            </a:r>
            <a:r>
              <a:rPr sz="2400" spc="-325" dirty="0">
                <a:latin typeface="Arial"/>
                <a:cs typeface="Arial"/>
              </a:rPr>
              <a:t>UDP</a:t>
            </a:r>
            <a:r>
              <a:rPr sz="2400" spc="-320" dirty="0">
                <a:latin typeface="Arial"/>
                <a:cs typeface="Arial"/>
              </a:rPr>
              <a:t> </a:t>
            </a:r>
            <a:r>
              <a:rPr sz="2400" spc="-50" dirty="0">
                <a:latin typeface="Arial"/>
                <a:cs typeface="Arial"/>
              </a:rPr>
              <a:t>are </a:t>
            </a:r>
            <a:r>
              <a:rPr sz="2400" spc="-145" dirty="0">
                <a:latin typeface="Arial"/>
                <a:cs typeface="Arial"/>
              </a:rPr>
              <a:t>the </a:t>
            </a:r>
            <a:r>
              <a:rPr sz="2400" spc="-110" dirty="0">
                <a:latin typeface="Arial"/>
                <a:cs typeface="Arial"/>
              </a:rPr>
              <a:t>two </a:t>
            </a:r>
            <a:r>
              <a:rPr sz="2400" spc="-180" dirty="0">
                <a:latin typeface="Arial"/>
                <a:cs typeface="Arial"/>
              </a:rPr>
              <a:t>main </a:t>
            </a:r>
            <a:r>
              <a:rPr sz="2400" spc="-204" dirty="0">
                <a:latin typeface="Arial"/>
                <a:cs typeface="Arial"/>
              </a:rPr>
              <a:t>choices </a:t>
            </a:r>
            <a:r>
              <a:rPr sz="2400" spc="-20" dirty="0">
                <a:latin typeface="Arial"/>
                <a:cs typeface="Arial"/>
              </a:rPr>
              <a:t>at </a:t>
            </a:r>
            <a:r>
              <a:rPr sz="2400" spc="-145" dirty="0">
                <a:latin typeface="Arial"/>
                <a:cs typeface="Arial"/>
              </a:rPr>
              <a:t>the </a:t>
            </a:r>
            <a:r>
              <a:rPr sz="2400" spc="-95" dirty="0">
                <a:latin typeface="Arial"/>
                <a:cs typeface="Arial"/>
              </a:rPr>
              <a:t>transport </a:t>
            </a:r>
            <a:r>
              <a:rPr sz="2400" spc="-55" dirty="0">
                <a:latin typeface="Arial"/>
                <a:cs typeface="Arial"/>
              </a:rPr>
              <a:t>layer </a:t>
            </a:r>
            <a:r>
              <a:rPr sz="2400" spc="-15" dirty="0">
                <a:latin typeface="Arial"/>
                <a:cs typeface="Arial"/>
              </a:rPr>
              <a:t>for </a:t>
            </a:r>
            <a:r>
              <a:rPr sz="2400" spc="-10" dirty="0">
                <a:latin typeface="Arial"/>
                <a:cs typeface="Arial"/>
              </a:rPr>
              <a:t> </a:t>
            </a:r>
            <a:r>
              <a:rPr sz="2400" spc="-145" dirty="0">
                <a:latin typeface="Arial"/>
                <a:cs typeface="Arial"/>
              </a:rPr>
              <a:t>the</a:t>
            </a:r>
            <a:r>
              <a:rPr sz="2400" spc="-140" dirty="0">
                <a:latin typeface="Arial"/>
                <a:cs typeface="Arial"/>
              </a:rPr>
              <a:t> </a:t>
            </a:r>
            <a:r>
              <a:rPr sz="2400" spc="-200" dirty="0">
                <a:latin typeface="Arial"/>
                <a:cs typeface="Arial"/>
              </a:rPr>
              <a:t>TCP/IP</a:t>
            </a:r>
            <a:r>
              <a:rPr sz="2400" spc="-195" dirty="0">
                <a:latin typeface="Arial"/>
                <a:cs typeface="Arial"/>
              </a:rPr>
              <a:t> </a:t>
            </a:r>
            <a:r>
              <a:rPr sz="2400" spc="-105" dirty="0">
                <a:latin typeface="Arial"/>
                <a:cs typeface="Arial"/>
              </a:rPr>
              <a:t>protocol.</a:t>
            </a:r>
            <a:r>
              <a:rPr sz="2400" spc="-100" dirty="0">
                <a:latin typeface="Arial"/>
                <a:cs typeface="Arial"/>
              </a:rPr>
              <a:t> </a:t>
            </a:r>
            <a:r>
              <a:rPr sz="2400" spc="-280" dirty="0">
                <a:latin typeface="Arial"/>
                <a:cs typeface="Arial"/>
              </a:rPr>
              <a:t>The</a:t>
            </a:r>
            <a:r>
              <a:rPr sz="2400" spc="-275" dirty="0">
                <a:latin typeface="Arial"/>
                <a:cs typeface="Arial"/>
              </a:rPr>
              <a:t> </a:t>
            </a:r>
            <a:r>
              <a:rPr sz="2400" spc="-114" dirty="0">
                <a:latin typeface="Arial"/>
                <a:cs typeface="Arial"/>
              </a:rPr>
              <a:t>performance</a:t>
            </a:r>
            <a:r>
              <a:rPr sz="2400" spc="-110" dirty="0">
                <a:latin typeface="Arial"/>
                <a:cs typeface="Arial"/>
              </a:rPr>
              <a:t> </a:t>
            </a:r>
            <a:r>
              <a:rPr sz="2400" spc="-105" dirty="0">
                <a:latin typeface="Arial"/>
                <a:cs typeface="Arial"/>
              </a:rPr>
              <a:t>and</a:t>
            </a:r>
            <a:r>
              <a:rPr sz="2400" spc="-100" dirty="0">
                <a:latin typeface="Arial"/>
                <a:cs typeface="Arial"/>
              </a:rPr>
              <a:t> </a:t>
            </a:r>
            <a:r>
              <a:rPr sz="2400" spc="-70" dirty="0">
                <a:latin typeface="Arial"/>
                <a:cs typeface="Arial"/>
              </a:rPr>
              <a:t>scalability</a:t>
            </a:r>
            <a:r>
              <a:rPr sz="2400" spc="-65" dirty="0">
                <a:latin typeface="Arial"/>
                <a:cs typeface="Arial"/>
              </a:rPr>
              <a:t> </a:t>
            </a:r>
            <a:r>
              <a:rPr sz="2400" spc="-5" dirty="0">
                <a:latin typeface="Arial"/>
                <a:cs typeface="Arial"/>
              </a:rPr>
              <a:t>of</a:t>
            </a:r>
            <a:r>
              <a:rPr sz="2400" dirty="0">
                <a:latin typeface="Arial"/>
                <a:cs typeface="Arial"/>
              </a:rPr>
              <a:t> </a:t>
            </a:r>
            <a:r>
              <a:rPr sz="2400" spc="-240" dirty="0">
                <a:latin typeface="Arial"/>
                <a:cs typeface="Arial"/>
              </a:rPr>
              <a:t>IoT </a:t>
            </a:r>
            <a:r>
              <a:rPr sz="2400" spc="-235" dirty="0">
                <a:latin typeface="Arial"/>
                <a:cs typeface="Arial"/>
              </a:rPr>
              <a:t> </a:t>
            </a:r>
            <a:r>
              <a:rPr sz="2400" spc="-145" dirty="0">
                <a:latin typeface="Arial"/>
                <a:cs typeface="Arial"/>
              </a:rPr>
              <a:t>constrained </a:t>
            </a:r>
            <a:r>
              <a:rPr sz="2400" spc="-160" dirty="0">
                <a:latin typeface="Arial"/>
                <a:cs typeface="Arial"/>
              </a:rPr>
              <a:t>devices </a:t>
            </a:r>
            <a:r>
              <a:rPr sz="2400" spc="-105" dirty="0">
                <a:latin typeface="Arial"/>
                <a:cs typeface="Arial"/>
              </a:rPr>
              <a:t>and </a:t>
            </a:r>
            <a:r>
              <a:rPr sz="2400" spc="-160" dirty="0">
                <a:latin typeface="Arial"/>
                <a:cs typeface="Arial"/>
              </a:rPr>
              <a:t>networks </a:t>
            </a:r>
            <a:r>
              <a:rPr sz="2400" spc="-204" dirty="0">
                <a:latin typeface="Arial"/>
                <a:cs typeface="Arial"/>
              </a:rPr>
              <a:t>is</a:t>
            </a:r>
            <a:r>
              <a:rPr sz="2400" spc="-200" dirty="0">
                <a:latin typeface="Arial"/>
                <a:cs typeface="Arial"/>
              </a:rPr>
              <a:t> </a:t>
            </a:r>
            <a:r>
              <a:rPr sz="2400" spc="-114" dirty="0">
                <a:latin typeface="Arial"/>
                <a:cs typeface="Arial"/>
              </a:rPr>
              <a:t>impacted </a:t>
            </a:r>
            <a:r>
              <a:rPr sz="2400" spc="-65" dirty="0">
                <a:latin typeface="Arial"/>
                <a:cs typeface="Arial"/>
              </a:rPr>
              <a:t>by </a:t>
            </a:r>
            <a:r>
              <a:rPr sz="2400" spc="-180" dirty="0">
                <a:latin typeface="Arial"/>
                <a:cs typeface="Arial"/>
              </a:rPr>
              <a:t>which</a:t>
            </a:r>
            <a:r>
              <a:rPr sz="2400" spc="-175" dirty="0">
                <a:latin typeface="Arial"/>
                <a:cs typeface="Arial"/>
              </a:rPr>
              <a:t> </a:t>
            </a:r>
            <a:r>
              <a:rPr sz="2400" spc="-185" dirty="0">
                <a:latin typeface="Arial"/>
                <a:cs typeface="Arial"/>
              </a:rPr>
              <a:t>one</a:t>
            </a:r>
            <a:r>
              <a:rPr sz="2400" spc="-180" dirty="0">
                <a:latin typeface="Arial"/>
                <a:cs typeface="Arial"/>
              </a:rPr>
              <a:t> </a:t>
            </a:r>
            <a:r>
              <a:rPr sz="2400" spc="-5" dirty="0">
                <a:latin typeface="Arial"/>
                <a:cs typeface="Arial"/>
              </a:rPr>
              <a:t>of </a:t>
            </a:r>
            <a:r>
              <a:rPr sz="2400" dirty="0">
                <a:latin typeface="Arial"/>
                <a:cs typeface="Arial"/>
              </a:rPr>
              <a:t> </a:t>
            </a:r>
            <a:r>
              <a:rPr sz="2400" spc="-210" dirty="0">
                <a:latin typeface="Arial"/>
                <a:cs typeface="Arial"/>
              </a:rPr>
              <a:t>thes</a:t>
            </a:r>
            <a:r>
              <a:rPr sz="2400" spc="-135" dirty="0">
                <a:latin typeface="Arial"/>
                <a:cs typeface="Arial"/>
              </a:rPr>
              <a:t>e</a:t>
            </a:r>
            <a:r>
              <a:rPr sz="2400" spc="-5" dirty="0">
                <a:latin typeface="Arial"/>
                <a:cs typeface="Arial"/>
              </a:rPr>
              <a:t> </a:t>
            </a:r>
            <a:r>
              <a:rPr sz="2400" spc="-204" dirty="0">
                <a:latin typeface="Arial"/>
                <a:cs typeface="Arial"/>
              </a:rPr>
              <a:t>is</a:t>
            </a:r>
            <a:r>
              <a:rPr sz="2400" spc="-15" dirty="0">
                <a:latin typeface="Arial"/>
                <a:cs typeface="Arial"/>
              </a:rPr>
              <a:t> </a:t>
            </a:r>
            <a:r>
              <a:rPr sz="2400" spc="-185" dirty="0">
                <a:latin typeface="Arial"/>
                <a:cs typeface="Arial"/>
              </a:rPr>
              <a:t>sel</a:t>
            </a:r>
            <a:r>
              <a:rPr sz="2400" spc="-114" dirty="0">
                <a:latin typeface="Arial"/>
                <a:cs typeface="Arial"/>
              </a:rPr>
              <a:t>ecte</a:t>
            </a:r>
            <a:r>
              <a:rPr sz="2400" spc="-140" dirty="0">
                <a:latin typeface="Arial"/>
                <a:cs typeface="Arial"/>
              </a:rPr>
              <a:t>d</a:t>
            </a:r>
            <a:r>
              <a:rPr sz="2400" spc="-145" dirty="0">
                <a:latin typeface="Arial"/>
                <a:cs typeface="Arial"/>
              </a:rPr>
              <a:t>.</a:t>
            </a:r>
            <a:endParaRPr sz="24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84</a:t>
            </a:r>
            <a:endParaRPr sz="1400">
              <a:latin typeface="Arial"/>
              <a:cs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6922134" cy="635000"/>
          </a:xfrm>
          <a:prstGeom prst="rect">
            <a:avLst/>
          </a:prstGeom>
        </p:spPr>
        <p:txBody>
          <a:bodyPr vert="horz" wrap="square" lIns="0" tIns="12065" rIns="0" bIns="0" rtlCol="0">
            <a:spAutoFit/>
          </a:bodyPr>
          <a:lstStyle/>
          <a:p>
            <a:pPr marL="12700">
              <a:lnSpc>
                <a:spcPct val="100000"/>
              </a:lnSpc>
              <a:spcBef>
                <a:spcPts val="95"/>
              </a:spcBef>
            </a:pPr>
            <a:r>
              <a:rPr sz="4000" spc="-170" dirty="0"/>
              <a:t>I</a:t>
            </a:r>
            <a:r>
              <a:rPr sz="4000" spc="-420" dirty="0"/>
              <a:t>o</a:t>
            </a:r>
            <a:r>
              <a:rPr sz="4000" spc="-530" dirty="0"/>
              <a:t>T</a:t>
            </a:r>
            <a:r>
              <a:rPr sz="4000" spc="-270" dirty="0"/>
              <a:t> </a:t>
            </a:r>
            <a:r>
              <a:rPr sz="4000" spc="-240" dirty="0"/>
              <a:t>A</a:t>
            </a:r>
            <a:r>
              <a:rPr sz="4000" spc="-420" dirty="0"/>
              <a:t>pp</a:t>
            </a:r>
            <a:r>
              <a:rPr sz="4000" spc="-170" dirty="0"/>
              <a:t>li</a:t>
            </a:r>
            <a:r>
              <a:rPr sz="4000" spc="-720" dirty="0"/>
              <a:t>c</a:t>
            </a:r>
            <a:r>
              <a:rPr sz="4000" spc="-120" dirty="0"/>
              <a:t>a</a:t>
            </a:r>
            <a:r>
              <a:rPr sz="4000" spc="-409" dirty="0"/>
              <a:t>t</a:t>
            </a:r>
            <a:r>
              <a:rPr sz="4000" spc="-180" dirty="0"/>
              <a:t>i</a:t>
            </a:r>
            <a:r>
              <a:rPr sz="4000" spc="-420" dirty="0"/>
              <a:t>o</a:t>
            </a:r>
            <a:r>
              <a:rPr sz="4000" spc="-325" dirty="0"/>
              <a:t>n</a:t>
            </a:r>
            <a:r>
              <a:rPr sz="4000" spc="-280" dirty="0"/>
              <a:t> </a:t>
            </a:r>
            <a:r>
              <a:rPr sz="4000" spc="-710" dirty="0"/>
              <a:t>T</a:t>
            </a:r>
            <a:r>
              <a:rPr sz="4000" spc="-375" dirty="0"/>
              <a:t>r</a:t>
            </a:r>
            <a:r>
              <a:rPr sz="4000" spc="-215" dirty="0"/>
              <a:t>a</a:t>
            </a:r>
            <a:r>
              <a:rPr sz="4000" spc="-420" dirty="0"/>
              <a:t>n</a:t>
            </a:r>
            <a:r>
              <a:rPr sz="4000" spc="-620" dirty="0"/>
              <a:t>s</a:t>
            </a:r>
            <a:r>
              <a:rPr sz="4000" spc="-420" dirty="0"/>
              <a:t>po</a:t>
            </a:r>
            <a:r>
              <a:rPr sz="4000" spc="-215" dirty="0"/>
              <a:t>r</a:t>
            </a:r>
            <a:r>
              <a:rPr sz="4000" spc="-295" dirty="0"/>
              <a:t>t</a:t>
            </a:r>
            <a:r>
              <a:rPr sz="4000" spc="-270" dirty="0"/>
              <a:t> </a:t>
            </a:r>
            <a:r>
              <a:rPr sz="4000" spc="-265" dirty="0"/>
              <a:t>M</a:t>
            </a:r>
            <a:r>
              <a:rPr sz="4000" spc="-409" dirty="0"/>
              <a:t>e</a:t>
            </a:r>
            <a:r>
              <a:rPr sz="4000" spc="-390" dirty="0"/>
              <a:t>t</a:t>
            </a:r>
            <a:r>
              <a:rPr sz="4000" spc="-420" dirty="0"/>
              <a:t>ho</a:t>
            </a:r>
            <a:r>
              <a:rPr sz="4000" spc="-430" dirty="0"/>
              <a:t>d</a:t>
            </a:r>
            <a:r>
              <a:rPr sz="4000" spc="-520" dirty="0"/>
              <a:t>s</a:t>
            </a:r>
            <a:endParaRPr sz="4000"/>
          </a:p>
        </p:txBody>
      </p:sp>
      <p:sp>
        <p:nvSpPr>
          <p:cNvPr id="3" name="object 3"/>
          <p:cNvSpPr txBox="1"/>
          <p:nvPr/>
        </p:nvSpPr>
        <p:spPr>
          <a:xfrm>
            <a:off x="535940" y="1518300"/>
            <a:ext cx="5928360" cy="4862830"/>
          </a:xfrm>
          <a:prstGeom prst="rect">
            <a:avLst/>
          </a:prstGeom>
        </p:spPr>
        <p:txBody>
          <a:bodyPr vert="horz" wrap="square" lIns="0" tIns="60325" rIns="0" bIns="0" rtlCol="0">
            <a:spAutoFit/>
          </a:bodyPr>
          <a:lstStyle/>
          <a:p>
            <a:pPr marL="195580" indent="-182880">
              <a:lnSpc>
                <a:spcPct val="100000"/>
              </a:lnSpc>
              <a:spcBef>
                <a:spcPts val="475"/>
              </a:spcBef>
              <a:buClr>
                <a:srgbClr val="93B6D2"/>
              </a:buClr>
              <a:buSzPct val="85000"/>
              <a:buChar char="•"/>
              <a:tabLst>
                <a:tab pos="195580" algn="l"/>
              </a:tabLst>
            </a:pPr>
            <a:r>
              <a:rPr sz="3000" spc="-320" dirty="0">
                <a:latin typeface="Arial"/>
                <a:cs typeface="Arial"/>
              </a:rPr>
              <a:t>Con</a:t>
            </a:r>
            <a:r>
              <a:rPr sz="3000" spc="-280" dirty="0">
                <a:latin typeface="Arial"/>
                <a:cs typeface="Arial"/>
              </a:rPr>
              <a:t>c</a:t>
            </a:r>
            <a:r>
              <a:rPr sz="3000" spc="-175" dirty="0">
                <a:latin typeface="Arial"/>
                <a:cs typeface="Arial"/>
              </a:rPr>
              <a:t>epts</a:t>
            </a:r>
            <a:r>
              <a:rPr sz="3000" spc="-5" dirty="0">
                <a:latin typeface="Arial"/>
                <a:cs typeface="Arial"/>
              </a:rPr>
              <a:t> </a:t>
            </a:r>
            <a:r>
              <a:rPr sz="3000" spc="-254" dirty="0">
                <a:latin typeface="Arial"/>
                <a:cs typeface="Arial"/>
              </a:rPr>
              <a:t>Co</a:t>
            </a:r>
            <a:r>
              <a:rPr sz="3000" spc="-270" dirty="0">
                <a:latin typeface="Arial"/>
                <a:cs typeface="Arial"/>
              </a:rPr>
              <a:t>v</a:t>
            </a:r>
            <a:r>
              <a:rPr sz="3000" spc="-105" dirty="0">
                <a:latin typeface="Arial"/>
                <a:cs typeface="Arial"/>
              </a:rPr>
              <a:t>ered:</a:t>
            </a:r>
            <a:endParaRPr sz="3000">
              <a:latin typeface="Arial"/>
              <a:cs typeface="Arial"/>
            </a:endParaRPr>
          </a:p>
          <a:p>
            <a:pPr marL="469900" lvl="1" indent="-184150">
              <a:lnSpc>
                <a:spcPct val="100000"/>
              </a:lnSpc>
              <a:spcBef>
                <a:spcPts val="334"/>
              </a:spcBef>
              <a:buClr>
                <a:srgbClr val="93B6D2"/>
              </a:buClr>
              <a:buSzPct val="84615"/>
              <a:buChar char="•"/>
              <a:tabLst>
                <a:tab pos="470534" algn="l"/>
              </a:tabLst>
            </a:pPr>
            <a:r>
              <a:rPr sz="2600" spc="-60" dirty="0">
                <a:latin typeface="Arial"/>
                <a:cs typeface="Arial"/>
              </a:rPr>
              <a:t>App</a:t>
            </a:r>
            <a:r>
              <a:rPr sz="2600" spc="-20" dirty="0">
                <a:latin typeface="Arial"/>
                <a:cs typeface="Arial"/>
              </a:rPr>
              <a:t>l</a:t>
            </a:r>
            <a:r>
              <a:rPr sz="2600" spc="-80" dirty="0">
                <a:latin typeface="Arial"/>
                <a:cs typeface="Arial"/>
              </a:rPr>
              <a:t>icat</a:t>
            </a:r>
            <a:r>
              <a:rPr sz="2600" spc="-40" dirty="0">
                <a:latin typeface="Arial"/>
                <a:cs typeface="Arial"/>
              </a:rPr>
              <a:t>i</a:t>
            </a:r>
            <a:r>
              <a:rPr sz="2600" spc="-225" dirty="0">
                <a:latin typeface="Arial"/>
                <a:cs typeface="Arial"/>
              </a:rPr>
              <a:t>on</a:t>
            </a:r>
            <a:r>
              <a:rPr sz="2600" spc="-15" dirty="0">
                <a:latin typeface="Arial"/>
                <a:cs typeface="Arial"/>
              </a:rPr>
              <a:t> </a:t>
            </a:r>
            <a:r>
              <a:rPr sz="2600" spc="-229" dirty="0">
                <a:latin typeface="Arial"/>
                <a:cs typeface="Arial"/>
              </a:rPr>
              <a:t>L</a:t>
            </a:r>
            <a:r>
              <a:rPr sz="2600" spc="-285" dirty="0">
                <a:latin typeface="Arial"/>
                <a:cs typeface="Arial"/>
              </a:rPr>
              <a:t>a</a:t>
            </a:r>
            <a:r>
              <a:rPr sz="2600" spc="-45" dirty="0">
                <a:latin typeface="Arial"/>
                <a:cs typeface="Arial"/>
              </a:rPr>
              <a:t>y</a:t>
            </a:r>
            <a:r>
              <a:rPr sz="2600" spc="-75" dirty="0">
                <a:latin typeface="Arial"/>
                <a:cs typeface="Arial"/>
              </a:rPr>
              <a:t>er</a:t>
            </a:r>
            <a:r>
              <a:rPr sz="2600" spc="-35" dirty="0">
                <a:latin typeface="Arial"/>
                <a:cs typeface="Arial"/>
              </a:rPr>
              <a:t> </a:t>
            </a:r>
            <a:r>
              <a:rPr sz="2600" spc="-290" dirty="0">
                <a:latin typeface="Arial"/>
                <a:cs typeface="Arial"/>
              </a:rPr>
              <a:t>P</a:t>
            </a:r>
            <a:r>
              <a:rPr sz="2600" spc="-190" dirty="0">
                <a:latin typeface="Arial"/>
                <a:cs typeface="Arial"/>
              </a:rPr>
              <a:t>r</a:t>
            </a:r>
            <a:r>
              <a:rPr sz="2600" spc="-110" dirty="0">
                <a:latin typeface="Arial"/>
                <a:cs typeface="Arial"/>
              </a:rPr>
              <a:t>o</a:t>
            </a:r>
            <a:r>
              <a:rPr sz="2600" spc="-50" dirty="0">
                <a:latin typeface="Arial"/>
                <a:cs typeface="Arial"/>
              </a:rPr>
              <a:t>t</a:t>
            </a:r>
            <a:r>
              <a:rPr sz="2600" spc="-150" dirty="0">
                <a:latin typeface="Arial"/>
                <a:cs typeface="Arial"/>
              </a:rPr>
              <a:t>ocol</a:t>
            </a:r>
            <a:r>
              <a:rPr sz="2600" spc="-45" dirty="0">
                <a:latin typeface="Arial"/>
                <a:cs typeface="Arial"/>
              </a:rPr>
              <a:t> </a:t>
            </a:r>
            <a:r>
              <a:rPr sz="2600" spc="-165" dirty="0">
                <a:latin typeface="Arial"/>
                <a:cs typeface="Arial"/>
              </a:rPr>
              <a:t>N</a:t>
            </a:r>
            <a:r>
              <a:rPr sz="2600" spc="-120" dirty="0">
                <a:latin typeface="Arial"/>
                <a:cs typeface="Arial"/>
              </a:rPr>
              <a:t>o</a:t>
            </a:r>
            <a:r>
              <a:rPr sz="2600" spc="-20" dirty="0">
                <a:latin typeface="Arial"/>
                <a:cs typeface="Arial"/>
              </a:rPr>
              <a:t>t</a:t>
            </a:r>
            <a:r>
              <a:rPr sz="2600" spc="-25" dirty="0">
                <a:latin typeface="Arial"/>
                <a:cs typeface="Arial"/>
              </a:rPr>
              <a:t> </a:t>
            </a:r>
            <a:r>
              <a:rPr sz="2600" spc="-185" dirty="0">
                <a:latin typeface="Arial"/>
                <a:cs typeface="Arial"/>
              </a:rPr>
              <a:t>Pr</a:t>
            </a:r>
            <a:r>
              <a:rPr sz="2600" spc="-204" dirty="0">
                <a:latin typeface="Arial"/>
                <a:cs typeface="Arial"/>
              </a:rPr>
              <a:t>e</a:t>
            </a:r>
            <a:r>
              <a:rPr sz="2600" spc="-225" dirty="0">
                <a:latin typeface="Arial"/>
                <a:cs typeface="Arial"/>
              </a:rPr>
              <a:t>sent</a:t>
            </a:r>
            <a:endParaRPr sz="2600">
              <a:latin typeface="Arial"/>
              <a:cs typeface="Arial"/>
            </a:endParaRPr>
          </a:p>
          <a:p>
            <a:pPr marL="469900" lvl="1" indent="-184150">
              <a:lnSpc>
                <a:spcPct val="100000"/>
              </a:lnSpc>
              <a:spcBef>
                <a:spcPts val="310"/>
              </a:spcBef>
              <a:buClr>
                <a:srgbClr val="93B6D2"/>
              </a:buClr>
              <a:buSzPct val="84615"/>
              <a:buChar char="•"/>
              <a:tabLst>
                <a:tab pos="470534" algn="l"/>
              </a:tabLst>
            </a:pPr>
            <a:r>
              <a:rPr sz="2600" spc="-285" dirty="0">
                <a:latin typeface="Arial"/>
                <a:cs typeface="Arial"/>
              </a:rPr>
              <a:t>SCADA</a:t>
            </a:r>
            <a:endParaRPr sz="2600">
              <a:latin typeface="Arial"/>
              <a:cs typeface="Arial"/>
            </a:endParaRPr>
          </a:p>
          <a:p>
            <a:pPr marL="744220" lvl="2" indent="-183515">
              <a:lnSpc>
                <a:spcPct val="100000"/>
              </a:lnSpc>
              <a:spcBef>
                <a:spcPts val="290"/>
              </a:spcBef>
              <a:buClr>
                <a:srgbClr val="93B6D2"/>
              </a:buClr>
              <a:buSzPct val="88636"/>
              <a:buChar char="•"/>
              <a:tabLst>
                <a:tab pos="744855" algn="l"/>
              </a:tabLst>
            </a:pPr>
            <a:r>
              <a:rPr sz="2200" spc="-145" dirty="0">
                <a:latin typeface="Arial"/>
                <a:cs typeface="Arial"/>
              </a:rPr>
              <a:t>A</a:t>
            </a:r>
            <a:r>
              <a:rPr sz="2200" spc="-10" dirty="0">
                <a:latin typeface="Arial"/>
                <a:cs typeface="Arial"/>
              </a:rPr>
              <a:t> </a:t>
            </a:r>
            <a:r>
              <a:rPr sz="2200" spc="-95" dirty="0">
                <a:latin typeface="Arial"/>
                <a:cs typeface="Arial"/>
              </a:rPr>
              <a:t>Little</a:t>
            </a:r>
            <a:r>
              <a:rPr sz="2200" spc="30" dirty="0">
                <a:latin typeface="Arial"/>
                <a:cs typeface="Arial"/>
              </a:rPr>
              <a:t> </a:t>
            </a:r>
            <a:r>
              <a:rPr sz="2200" spc="-229" dirty="0">
                <a:latin typeface="Arial"/>
                <a:cs typeface="Arial"/>
              </a:rPr>
              <a:t>Ba</a:t>
            </a:r>
            <a:r>
              <a:rPr sz="2200" spc="-140" dirty="0">
                <a:latin typeface="Arial"/>
                <a:cs typeface="Arial"/>
              </a:rPr>
              <a:t>c</a:t>
            </a:r>
            <a:r>
              <a:rPr sz="2200" spc="-60" dirty="0">
                <a:latin typeface="Arial"/>
                <a:cs typeface="Arial"/>
              </a:rPr>
              <a:t>kg</a:t>
            </a:r>
            <a:r>
              <a:rPr sz="2200" spc="-90" dirty="0">
                <a:latin typeface="Arial"/>
                <a:cs typeface="Arial"/>
              </a:rPr>
              <a:t>r</a:t>
            </a:r>
            <a:r>
              <a:rPr sz="2200" spc="-170" dirty="0">
                <a:latin typeface="Arial"/>
                <a:cs typeface="Arial"/>
              </a:rPr>
              <a:t>ound</a:t>
            </a:r>
            <a:r>
              <a:rPr sz="2200" spc="25" dirty="0">
                <a:latin typeface="Arial"/>
                <a:cs typeface="Arial"/>
              </a:rPr>
              <a:t> </a:t>
            </a:r>
            <a:r>
              <a:rPr sz="2200" spc="-195" dirty="0">
                <a:latin typeface="Arial"/>
                <a:cs typeface="Arial"/>
              </a:rPr>
              <a:t>on</a:t>
            </a:r>
            <a:r>
              <a:rPr sz="2200" dirty="0">
                <a:latin typeface="Arial"/>
                <a:cs typeface="Arial"/>
              </a:rPr>
              <a:t> </a:t>
            </a:r>
            <a:r>
              <a:rPr sz="2200" spc="-305" dirty="0">
                <a:latin typeface="Arial"/>
                <a:cs typeface="Arial"/>
              </a:rPr>
              <a:t>S</a:t>
            </a:r>
            <a:r>
              <a:rPr sz="2200" spc="-325" dirty="0">
                <a:latin typeface="Arial"/>
                <a:cs typeface="Arial"/>
              </a:rPr>
              <a:t>C</a:t>
            </a:r>
            <a:r>
              <a:rPr sz="2200" spc="-195" dirty="0">
                <a:latin typeface="Arial"/>
                <a:cs typeface="Arial"/>
              </a:rPr>
              <a:t>A</a:t>
            </a:r>
            <a:r>
              <a:rPr sz="2200" spc="-250" dirty="0">
                <a:latin typeface="Arial"/>
                <a:cs typeface="Arial"/>
              </a:rPr>
              <a:t>D</a:t>
            </a:r>
            <a:r>
              <a:rPr sz="2200" spc="-145" dirty="0">
                <a:latin typeface="Arial"/>
                <a:cs typeface="Arial"/>
              </a:rPr>
              <a:t>A</a:t>
            </a:r>
            <a:endParaRPr sz="2200">
              <a:latin typeface="Arial"/>
              <a:cs typeface="Arial"/>
            </a:endParaRPr>
          </a:p>
          <a:p>
            <a:pPr marL="744220" lvl="2" indent="-183515">
              <a:lnSpc>
                <a:spcPct val="100000"/>
              </a:lnSpc>
              <a:spcBef>
                <a:spcPts val="265"/>
              </a:spcBef>
              <a:buClr>
                <a:srgbClr val="93B6D2"/>
              </a:buClr>
              <a:buSzPct val="88636"/>
              <a:buChar char="•"/>
              <a:tabLst>
                <a:tab pos="744855" algn="l"/>
              </a:tabLst>
            </a:pPr>
            <a:r>
              <a:rPr sz="2200" spc="-60" dirty="0">
                <a:latin typeface="Arial"/>
                <a:cs typeface="Arial"/>
              </a:rPr>
              <a:t>Adapting</a:t>
            </a:r>
            <a:r>
              <a:rPr sz="2200" dirty="0">
                <a:latin typeface="Arial"/>
                <a:cs typeface="Arial"/>
              </a:rPr>
              <a:t> </a:t>
            </a:r>
            <a:r>
              <a:rPr sz="2200" spc="-305" dirty="0">
                <a:latin typeface="Arial"/>
                <a:cs typeface="Arial"/>
              </a:rPr>
              <a:t>S</a:t>
            </a:r>
            <a:r>
              <a:rPr sz="2200" spc="-325" dirty="0">
                <a:latin typeface="Arial"/>
                <a:cs typeface="Arial"/>
              </a:rPr>
              <a:t>C</a:t>
            </a:r>
            <a:r>
              <a:rPr sz="2200" spc="-195" dirty="0">
                <a:latin typeface="Arial"/>
                <a:cs typeface="Arial"/>
              </a:rPr>
              <a:t>A</a:t>
            </a:r>
            <a:r>
              <a:rPr sz="2200" spc="-250" dirty="0">
                <a:latin typeface="Arial"/>
                <a:cs typeface="Arial"/>
              </a:rPr>
              <a:t>D</a:t>
            </a:r>
            <a:r>
              <a:rPr sz="2200" spc="-140" dirty="0">
                <a:latin typeface="Arial"/>
                <a:cs typeface="Arial"/>
              </a:rPr>
              <a:t>A</a:t>
            </a:r>
            <a:r>
              <a:rPr sz="2200" spc="-20" dirty="0">
                <a:latin typeface="Arial"/>
                <a:cs typeface="Arial"/>
              </a:rPr>
              <a:t> </a:t>
            </a:r>
            <a:r>
              <a:rPr sz="2200" spc="70" dirty="0">
                <a:latin typeface="Arial"/>
                <a:cs typeface="Arial"/>
              </a:rPr>
              <a:t>f</a:t>
            </a:r>
            <a:r>
              <a:rPr sz="2200" spc="-65" dirty="0">
                <a:latin typeface="Arial"/>
                <a:cs typeface="Arial"/>
              </a:rPr>
              <a:t>or</a:t>
            </a:r>
            <a:r>
              <a:rPr sz="2200" spc="15" dirty="0">
                <a:latin typeface="Arial"/>
                <a:cs typeface="Arial"/>
              </a:rPr>
              <a:t> </a:t>
            </a:r>
            <a:r>
              <a:rPr sz="2200" spc="-254" dirty="0">
                <a:latin typeface="Arial"/>
                <a:cs typeface="Arial"/>
              </a:rPr>
              <a:t>IP</a:t>
            </a:r>
            <a:endParaRPr sz="2200">
              <a:latin typeface="Arial"/>
              <a:cs typeface="Arial"/>
            </a:endParaRPr>
          </a:p>
          <a:p>
            <a:pPr marL="744220" lvl="2" indent="-183515">
              <a:lnSpc>
                <a:spcPct val="100000"/>
              </a:lnSpc>
              <a:spcBef>
                <a:spcPts val="265"/>
              </a:spcBef>
              <a:buClr>
                <a:srgbClr val="93B6D2"/>
              </a:buClr>
              <a:buSzPct val="88636"/>
              <a:buChar char="•"/>
              <a:tabLst>
                <a:tab pos="744855" algn="l"/>
              </a:tabLst>
            </a:pPr>
            <a:r>
              <a:rPr sz="2200" spc="-190" dirty="0">
                <a:latin typeface="Arial"/>
                <a:cs typeface="Arial"/>
              </a:rPr>
              <a:t>Tunneling</a:t>
            </a:r>
            <a:r>
              <a:rPr sz="2200" spc="20" dirty="0">
                <a:latin typeface="Arial"/>
                <a:cs typeface="Arial"/>
              </a:rPr>
              <a:t> </a:t>
            </a:r>
            <a:r>
              <a:rPr sz="2200" spc="-140" dirty="0">
                <a:latin typeface="Arial"/>
                <a:cs typeface="Arial"/>
              </a:rPr>
              <a:t>Legacy</a:t>
            </a:r>
            <a:r>
              <a:rPr sz="2200" spc="20" dirty="0">
                <a:latin typeface="Arial"/>
                <a:cs typeface="Arial"/>
              </a:rPr>
              <a:t> </a:t>
            </a:r>
            <a:r>
              <a:rPr sz="2200" spc="-245" dirty="0">
                <a:latin typeface="Arial"/>
                <a:cs typeface="Arial"/>
              </a:rPr>
              <a:t>SCADA</a:t>
            </a:r>
            <a:r>
              <a:rPr sz="2200" spc="-20" dirty="0">
                <a:latin typeface="Arial"/>
                <a:cs typeface="Arial"/>
              </a:rPr>
              <a:t> </a:t>
            </a:r>
            <a:r>
              <a:rPr sz="2200" spc="-110" dirty="0">
                <a:latin typeface="Arial"/>
                <a:cs typeface="Arial"/>
              </a:rPr>
              <a:t>over</a:t>
            </a:r>
            <a:r>
              <a:rPr sz="2200" dirty="0">
                <a:latin typeface="Arial"/>
                <a:cs typeface="Arial"/>
              </a:rPr>
              <a:t> </a:t>
            </a:r>
            <a:r>
              <a:rPr sz="2200" spc="-254" dirty="0">
                <a:latin typeface="Arial"/>
                <a:cs typeface="Arial"/>
              </a:rPr>
              <a:t>IP</a:t>
            </a:r>
            <a:r>
              <a:rPr sz="2200" dirty="0">
                <a:latin typeface="Arial"/>
                <a:cs typeface="Arial"/>
              </a:rPr>
              <a:t> </a:t>
            </a:r>
            <a:r>
              <a:rPr sz="2200" spc="-130" dirty="0">
                <a:latin typeface="Arial"/>
                <a:cs typeface="Arial"/>
              </a:rPr>
              <a:t>Networks</a:t>
            </a:r>
            <a:endParaRPr sz="2200">
              <a:latin typeface="Arial"/>
              <a:cs typeface="Arial"/>
            </a:endParaRPr>
          </a:p>
          <a:p>
            <a:pPr marL="744220" lvl="2" indent="-183515">
              <a:lnSpc>
                <a:spcPct val="100000"/>
              </a:lnSpc>
              <a:spcBef>
                <a:spcPts val="265"/>
              </a:spcBef>
              <a:buClr>
                <a:srgbClr val="93B6D2"/>
              </a:buClr>
              <a:buSzPct val="88636"/>
              <a:buChar char="•"/>
              <a:tabLst>
                <a:tab pos="744855" algn="l"/>
              </a:tabLst>
            </a:pPr>
            <a:r>
              <a:rPr sz="2200" spc="-305" dirty="0">
                <a:latin typeface="Arial"/>
                <a:cs typeface="Arial"/>
              </a:rPr>
              <a:t>S</a:t>
            </a:r>
            <a:r>
              <a:rPr sz="2200" spc="-325" dirty="0">
                <a:latin typeface="Arial"/>
                <a:cs typeface="Arial"/>
              </a:rPr>
              <a:t>C</a:t>
            </a:r>
            <a:r>
              <a:rPr sz="2200" spc="-195" dirty="0">
                <a:latin typeface="Arial"/>
                <a:cs typeface="Arial"/>
              </a:rPr>
              <a:t>A</a:t>
            </a:r>
            <a:r>
              <a:rPr sz="2200" spc="-250" dirty="0">
                <a:latin typeface="Arial"/>
                <a:cs typeface="Arial"/>
              </a:rPr>
              <a:t>D</a:t>
            </a:r>
            <a:r>
              <a:rPr sz="2200" spc="-145" dirty="0">
                <a:latin typeface="Arial"/>
                <a:cs typeface="Arial"/>
              </a:rPr>
              <a:t>A</a:t>
            </a:r>
            <a:r>
              <a:rPr sz="2200" spc="-15" dirty="0">
                <a:latin typeface="Arial"/>
                <a:cs typeface="Arial"/>
              </a:rPr>
              <a:t> </a:t>
            </a:r>
            <a:r>
              <a:rPr sz="2200" spc="-250" dirty="0">
                <a:latin typeface="Arial"/>
                <a:cs typeface="Arial"/>
              </a:rPr>
              <a:t>P</a:t>
            </a:r>
            <a:r>
              <a:rPr sz="2200" spc="-170" dirty="0">
                <a:latin typeface="Arial"/>
                <a:cs typeface="Arial"/>
              </a:rPr>
              <a:t>r</a:t>
            </a:r>
            <a:r>
              <a:rPr sz="2200" spc="-95" dirty="0">
                <a:latin typeface="Arial"/>
                <a:cs typeface="Arial"/>
              </a:rPr>
              <a:t>o</a:t>
            </a:r>
            <a:r>
              <a:rPr sz="2200" spc="-45" dirty="0">
                <a:latin typeface="Arial"/>
                <a:cs typeface="Arial"/>
              </a:rPr>
              <a:t>t</a:t>
            </a:r>
            <a:r>
              <a:rPr sz="2200" spc="-130" dirty="0">
                <a:latin typeface="Arial"/>
                <a:cs typeface="Arial"/>
              </a:rPr>
              <a:t>ocol</a:t>
            </a:r>
            <a:r>
              <a:rPr sz="2200" spc="15" dirty="0">
                <a:latin typeface="Arial"/>
                <a:cs typeface="Arial"/>
              </a:rPr>
              <a:t> </a:t>
            </a:r>
            <a:r>
              <a:rPr sz="2200" spc="-495" dirty="0">
                <a:latin typeface="Arial"/>
                <a:cs typeface="Arial"/>
              </a:rPr>
              <a:t>T</a:t>
            </a:r>
            <a:r>
              <a:rPr sz="2200" spc="-30" dirty="0">
                <a:latin typeface="Arial"/>
                <a:cs typeface="Arial"/>
              </a:rPr>
              <a:t>r</a:t>
            </a:r>
            <a:r>
              <a:rPr sz="2200" spc="-105" dirty="0">
                <a:latin typeface="Arial"/>
                <a:cs typeface="Arial"/>
              </a:rPr>
              <a:t>anslatio</a:t>
            </a:r>
            <a:r>
              <a:rPr sz="2200" spc="-265" dirty="0">
                <a:latin typeface="Arial"/>
                <a:cs typeface="Arial"/>
              </a:rPr>
              <a:t>n</a:t>
            </a:r>
            <a:endParaRPr sz="2200">
              <a:latin typeface="Arial"/>
              <a:cs typeface="Arial"/>
            </a:endParaRPr>
          </a:p>
          <a:p>
            <a:pPr marL="744220" lvl="2" indent="-183515">
              <a:lnSpc>
                <a:spcPct val="100000"/>
              </a:lnSpc>
              <a:spcBef>
                <a:spcPts val="265"/>
              </a:spcBef>
              <a:buClr>
                <a:srgbClr val="93B6D2"/>
              </a:buClr>
              <a:buSzPct val="88636"/>
              <a:buChar char="•"/>
              <a:tabLst>
                <a:tab pos="744855" algn="l"/>
              </a:tabLst>
            </a:pPr>
            <a:r>
              <a:rPr sz="2200" spc="-305" dirty="0">
                <a:latin typeface="Arial"/>
                <a:cs typeface="Arial"/>
              </a:rPr>
              <a:t>S</a:t>
            </a:r>
            <a:r>
              <a:rPr sz="2200" spc="-325" dirty="0">
                <a:latin typeface="Arial"/>
                <a:cs typeface="Arial"/>
              </a:rPr>
              <a:t>C</a:t>
            </a:r>
            <a:r>
              <a:rPr sz="2200" spc="-195" dirty="0">
                <a:latin typeface="Arial"/>
                <a:cs typeface="Arial"/>
              </a:rPr>
              <a:t>A</a:t>
            </a:r>
            <a:r>
              <a:rPr sz="2200" spc="-250" dirty="0">
                <a:latin typeface="Arial"/>
                <a:cs typeface="Arial"/>
              </a:rPr>
              <a:t>D</a:t>
            </a:r>
            <a:r>
              <a:rPr sz="2200" spc="-145" dirty="0">
                <a:latin typeface="Arial"/>
                <a:cs typeface="Arial"/>
              </a:rPr>
              <a:t>A</a:t>
            </a:r>
            <a:r>
              <a:rPr sz="2200" spc="-15" dirty="0">
                <a:latin typeface="Arial"/>
                <a:cs typeface="Arial"/>
              </a:rPr>
              <a:t> </a:t>
            </a:r>
            <a:r>
              <a:rPr sz="2200" spc="-495" dirty="0">
                <a:latin typeface="Arial"/>
                <a:cs typeface="Arial"/>
              </a:rPr>
              <a:t>T</a:t>
            </a:r>
            <a:r>
              <a:rPr sz="2200" spc="-30" dirty="0">
                <a:latin typeface="Arial"/>
                <a:cs typeface="Arial"/>
              </a:rPr>
              <a:t>r</a:t>
            </a:r>
            <a:r>
              <a:rPr sz="2200" spc="-140" dirty="0">
                <a:latin typeface="Arial"/>
                <a:cs typeface="Arial"/>
              </a:rPr>
              <a:t>anspo</a:t>
            </a:r>
            <a:r>
              <a:rPr sz="2200" spc="-40" dirty="0">
                <a:latin typeface="Arial"/>
                <a:cs typeface="Arial"/>
              </a:rPr>
              <a:t>r</a:t>
            </a:r>
            <a:r>
              <a:rPr sz="2200" spc="-20" dirty="0">
                <a:latin typeface="Arial"/>
                <a:cs typeface="Arial"/>
              </a:rPr>
              <a:t>t</a:t>
            </a:r>
            <a:r>
              <a:rPr sz="2200" spc="10" dirty="0">
                <a:latin typeface="Arial"/>
                <a:cs typeface="Arial"/>
              </a:rPr>
              <a:t> </a:t>
            </a:r>
            <a:r>
              <a:rPr sz="2200" spc="-140" dirty="0">
                <a:latin typeface="Arial"/>
                <a:cs typeface="Arial"/>
              </a:rPr>
              <a:t>o</a:t>
            </a:r>
            <a:r>
              <a:rPr sz="2200" spc="-170" dirty="0">
                <a:latin typeface="Arial"/>
                <a:cs typeface="Arial"/>
              </a:rPr>
              <a:t>v</a:t>
            </a:r>
            <a:r>
              <a:rPr sz="2200" spc="-65" dirty="0">
                <a:latin typeface="Arial"/>
                <a:cs typeface="Arial"/>
              </a:rPr>
              <a:t>er</a:t>
            </a:r>
            <a:r>
              <a:rPr sz="2200" spc="-5" dirty="0">
                <a:latin typeface="Arial"/>
                <a:cs typeface="Arial"/>
              </a:rPr>
              <a:t> </a:t>
            </a:r>
            <a:r>
              <a:rPr sz="2200" spc="-315" dirty="0">
                <a:latin typeface="Arial"/>
                <a:cs typeface="Arial"/>
              </a:rPr>
              <a:t>LLNs</a:t>
            </a:r>
            <a:r>
              <a:rPr sz="2200" spc="15" dirty="0">
                <a:latin typeface="Arial"/>
                <a:cs typeface="Arial"/>
              </a:rPr>
              <a:t> </a:t>
            </a:r>
            <a:r>
              <a:rPr sz="2200" spc="-105" dirty="0">
                <a:latin typeface="Arial"/>
                <a:cs typeface="Arial"/>
              </a:rPr>
              <a:t>with</a:t>
            </a:r>
            <a:r>
              <a:rPr sz="2200" spc="10" dirty="0">
                <a:latin typeface="Arial"/>
                <a:cs typeface="Arial"/>
              </a:rPr>
              <a:t> </a:t>
            </a:r>
            <a:r>
              <a:rPr sz="2200" spc="-225" dirty="0">
                <a:latin typeface="Arial"/>
                <a:cs typeface="Arial"/>
              </a:rPr>
              <a:t>MA</a:t>
            </a:r>
            <a:r>
              <a:rPr sz="2200" spc="-180" dirty="0">
                <a:latin typeface="Arial"/>
                <a:cs typeface="Arial"/>
              </a:rPr>
              <a:t>P</a:t>
            </a:r>
            <a:r>
              <a:rPr sz="2200" spc="-5" dirty="0">
                <a:latin typeface="Arial"/>
                <a:cs typeface="Arial"/>
              </a:rPr>
              <a:t>-</a:t>
            </a:r>
            <a:r>
              <a:rPr sz="2200" spc="-385" dirty="0">
                <a:latin typeface="Arial"/>
                <a:cs typeface="Arial"/>
              </a:rPr>
              <a:t>T</a:t>
            </a:r>
            <a:endParaRPr sz="2200">
              <a:latin typeface="Arial"/>
              <a:cs typeface="Arial"/>
            </a:endParaRPr>
          </a:p>
          <a:p>
            <a:pPr marL="469900" lvl="1" indent="-184150">
              <a:lnSpc>
                <a:spcPct val="100000"/>
              </a:lnSpc>
              <a:spcBef>
                <a:spcPts val="285"/>
              </a:spcBef>
              <a:buClr>
                <a:srgbClr val="93B6D2"/>
              </a:buClr>
              <a:buSzPct val="84615"/>
              <a:buChar char="•"/>
              <a:tabLst>
                <a:tab pos="470534" algn="l"/>
              </a:tabLst>
            </a:pPr>
            <a:r>
              <a:rPr sz="2600" spc="-130" dirty="0">
                <a:latin typeface="Arial"/>
                <a:cs typeface="Arial"/>
              </a:rPr>
              <a:t>Generic</a:t>
            </a:r>
            <a:r>
              <a:rPr sz="2600" spc="-35" dirty="0">
                <a:latin typeface="Arial"/>
                <a:cs typeface="Arial"/>
              </a:rPr>
              <a:t> </a:t>
            </a:r>
            <a:r>
              <a:rPr sz="2600" spc="-60" dirty="0">
                <a:latin typeface="Arial"/>
                <a:cs typeface="Arial"/>
              </a:rPr>
              <a:t>W</a:t>
            </a:r>
            <a:r>
              <a:rPr sz="2600" spc="-190" dirty="0">
                <a:latin typeface="Arial"/>
                <a:cs typeface="Arial"/>
              </a:rPr>
              <a:t>e</a:t>
            </a:r>
            <a:r>
              <a:rPr sz="2600" spc="-10" dirty="0">
                <a:latin typeface="Arial"/>
                <a:cs typeface="Arial"/>
              </a:rPr>
              <a:t>b</a:t>
            </a:r>
            <a:r>
              <a:rPr sz="2600" spc="-5" dirty="0">
                <a:latin typeface="Arial"/>
                <a:cs typeface="Arial"/>
              </a:rPr>
              <a:t>-</a:t>
            </a:r>
            <a:r>
              <a:rPr sz="2600" spc="-240" dirty="0">
                <a:latin typeface="Arial"/>
                <a:cs typeface="Arial"/>
              </a:rPr>
              <a:t>B</a:t>
            </a:r>
            <a:r>
              <a:rPr sz="2600" spc="-195" dirty="0">
                <a:latin typeface="Arial"/>
                <a:cs typeface="Arial"/>
              </a:rPr>
              <a:t>ased</a:t>
            </a:r>
            <a:r>
              <a:rPr sz="2600" spc="-50" dirty="0">
                <a:latin typeface="Arial"/>
                <a:cs typeface="Arial"/>
              </a:rPr>
              <a:t> </a:t>
            </a:r>
            <a:r>
              <a:rPr sz="2600" spc="-290" dirty="0">
                <a:latin typeface="Arial"/>
                <a:cs typeface="Arial"/>
              </a:rPr>
              <a:t>P</a:t>
            </a:r>
            <a:r>
              <a:rPr sz="2600" spc="-190" dirty="0">
                <a:latin typeface="Arial"/>
                <a:cs typeface="Arial"/>
              </a:rPr>
              <a:t>r</a:t>
            </a:r>
            <a:r>
              <a:rPr sz="2600" spc="-110" dirty="0">
                <a:latin typeface="Arial"/>
                <a:cs typeface="Arial"/>
              </a:rPr>
              <a:t>o</a:t>
            </a:r>
            <a:r>
              <a:rPr sz="2600" spc="-50" dirty="0">
                <a:latin typeface="Arial"/>
                <a:cs typeface="Arial"/>
              </a:rPr>
              <a:t>t</a:t>
            </a:r>
            <a:r>
              <a:rPr sz="2600" spc="-195" dirty="0">
                <a:latin typeface="Arial"/>
                <a:cs typeface="Arial"/>
              </a:rPr>
              <a:t>oc</a:t>
            </a:r>
            <a:r>
              <a:rPr sz="2600" spc="-200" dirty="0">
                <a:latin typeface="Arial"/>
                <a:cs typeface="Arial"/>
              </a:rPr>
              <a:t>o</a:t>
            </a:r>
            <a:r>
              <a:rPr sz="2600" spc="-225" dirty="0">
                <a:latin typeface="Arial"/>
                <a:cs typeface="Arial"/>
              </a:rPr>
              <a:t>ls</a:t>
            </a:r>
            <a:endParaRPr sz="2600">
              <a:latin typeface="Arial"/>
              <a:cs typeface="Arial"/>
            </a:endParaRPr>
          </a:p>
          <a:p>
            <a:pPr marL="469900" lvl="1" indent="-184150">
              <a:lnSpc>
                <a:spcPct val="100000"/>
              </a:lnSpc>
              <a:spcBef>
                <a:spcPts val="315"/>
              </a:spcBef>
              <a:buClr>
                <a:srgbClr val="93B6D2"/>
              </a:buClr>
              <a:buSzPct val="84615"/>
              <a:buChar char="•"/>
              <a:tabLst>
                <a:tab pos="470534" algn="l"/>
              </a:tabLst>
            </a:pPr>
            <a:r>
              <a:rPr sz="2600" spc="-105" dirty="0">
                <a:latin typeface="Arial"/>
                <a:cs typeface="Arial"/>
              </a:rPr>
              <a:t>I</a:t>
            </a:r>
            <a:r>
              <a:rPr sz="2600" spc="-195" dirty="0">
                <a:latin typeface="Arial"/>
                <a:cs typeface="Arial"/>
              </a:rPr>
              <a:t>o</a:t>
            </a:r>
            <a:r>
              <a:rPr sz="2600" spc="-450" dirty="0">
                <a:latin typeface="Arial"/>
                <a:cs typeface="Arial"/>
              </a:rPr>
              <a:t>T</a:t>
            </a:r>
            <a:r>
              <a:rPr sz="2600" spc="-30" dirty="0">
                <a:latin typeface="Arial"/>
                <a:cs typeface="Arial"/>
              </a:rPr>
              <a:t> </a:t>
            </a:r>
            <a:r>
              <a:rPr sz="2600" spc="-60" dirty="0">
                <a:latin typeface="Arial"/>
                <a:cs typeface="Arial"/>
              </a:rPr>
              <a:t>App</a:t>
            </a:r>
            <a:r>
              <a:rPr sz="2600" spc="-20" dirty="0">
                <a:latin typeface="Arial"/>
                <a:cs typeface="Arial"/>
              </a:rPr>
              <a:t>l</a:t>
            </a:r>
            <a:r>
              <a:rPr sz="2600" spc="-80" dirty="0">
                <a:latin typeface="Arial"/>
                <a:cs typeface="Arial"/>
              </a:rPr>
              <a:t>icat</a:t>
            </a:r>
            <a:r>
              <a:rPr sz="2600" spc="-40" dirty="0">
                <a:latin typeface="Arial"/>
                <a:cs typeface="Arial"/>
              </a:rPr>
              <a:t>i</a:t>
            </a:r>
            <a:r>
              <a:rPr sz="2600" spc="-225" dirty="0">
                <a:latin typeface="Arial"/>
                <a:cs typeface="Arial"/>
              </a:rPr>
              <a:t>on</a:t>
            </a:r>
            <a:r>
              <a:rPr sz="2600" spc="-25" dirty="0">
                <a:latin typeface="Arial"/>
                <a:cs typeface="Arial"/>
              </a:rPr>
              <a:t> </a:t>
            </a:r>
            <a:r>
              <a:rPr sz="2600" spc="-229" dirty="0">
                <a:latin typeface="Arial"/>
                <a:cs typeface="Arial"/>
              </a:rPr>
              <a:t>L</a:t>
            </a:r>
            <a:r>
              <a:rPr sz="2600" spc="-285" dirty="0">
                <a:latin typeface="Arial"/>
                <a:cs typeface="Arial"/>
              </a:rPr>
              <a:t>a</a:t>
            </a:r>
            <a:r>
              <a:rPr sz="2600" spc="-45" dirty="0">
                <a:latin typeface="Arial"/>
                <a:cs typeface="Arial"/>
              </a:rPr>
              <a:t>y</a:t>
            </a:r>
            <a:r>
              <a:rPr sz="2600" spc="-75" dirty="0">
                <a:latin typeface="Arial"/>
                <a:cs typeface="Arial"/>
              </a:rPr>
              <a:t>er</a:t>
            </a:r>
            <a:r>
              <a:rPr sz="2600" spc="-35" dirty="0">
                <a:latin typeface="Arial"/>
                <a:cs typeface="Arial"/>
              </a:rPr>
              <a:t> </a:t>
            </a:r>
            <a:r>
              <a:rPr sz="2600" spc="-290" dirty="0">
                <a:latin typeface="Arial"/>
                <a:cs typeface="Arial"/>
              </a:rPr>
              <a:t>P</a:t>
            </a:r>
            <a:r>
              <a:rPr sz="2600" spc="-190" dirty="0">
                <a:latin typeface="Arial"/>
                <a:cs typeface="Arial"/>
              </a:rPr>
              <a:t>r</a:t>
            </a:r>
            <a:r>
              <a:rPr sz="2600" spc="-110" dirty="0">
                <a:latin typeface="Arial"/>
                <a:cs typeface="Arial"/>
              </a:rPr>
              <a:t>o</a:t>
            </a:r>
            <a:r>
              <a:rPr sz="2600" spc="-50" dirty="0">
                <a:latin typeface="Arial"/>
                <a:cs typeface="Arial"/>
              </a:rPr>
              <a:t>t</a:t>
            </a:r>
            <a:r>
              <a:rPr sz="2600" spc="-175" dirty="0">
                <a:latin typeface="Arial"/>
                <a:cs typeface="Arial"/>
              </a:rPr>
              <a:t>oco</a:t>
            </a:r>
            <a:r>
              <a:rPr sz="2600" spc="-70" dirty="0">
                <a:latin typeface="Arial"/>
                <a:cs typeface="Arial"/>
              </a:rPr>
              <a:t>l</a:t>
            </a:r>
            <a:r>
              <a:rPr sz="2600" spc="-434" dirty="0">
                <a:latin typeface="Arial"/>
                <a:cs typeface="Arial"/>
              </a:rPr>
              <a:t>s</a:t>
            </a:r>
            <a:endParaRPr sz="2600">
              <a:latin typeface="Arial"/>
              <a:cs typeface="Arial"/>
            </a:endParaRPr>
          </a:p>
          <a:p>
            <a:pPr marL="744220" lvl="2" indent="-183515">
              <a:lnSpc>
                <a:spcPct val="100000"/>
              </a:lnSpc>
              <a:spcBef>
                <a:spcPts val="290"/>
              </a:spcBef>
              <a:buClr>
                <a:srgbClr val="93B6D2"/>
              </a:buClr>
              <a:buSzPct val="88636"/>
              <a:buChar char="•"/>
              <a:tabLst>
                <a:tab pos="744855" algn="l"/>
              </a:tabLst>
            </a:pPr>
            <a:r>
              <a:rPr sz="2200" spc="-220" dirty="0">
                <a:latin typeface="Arial"/>
                <a:cs typeface="Arial"/>
              </a:rPr>
              <a:t>CoAP</a:t>
            </a:r>
            <a:endParaRPr sz="2200">
              <a:latin typeface="Arial"/>
              <a:cs typeface="Arial"/>
            </a:endParaRPr>
          </a:p>
          <a:p>
            <a:pPr marL="744220" lvl="2" indent="-183515">
              <a:lnSpc>
                <a:spcPct val="100000"/>
              </a:lnSpc>
              <a:spcBef>
                <a:spcPts val="265"/>
              </a:spcBef>
              <a:buClr>
                <a:srgbClr val="93B6D2"/>
              </a:buClr>
              <a:buSzPct val="88636"/>
              <a:buChar char="•"/>
              <a:tabLst>
                <a:tab pos="744855" algn="l"/>
              </a:tabLst>
            </a:pPr>
            <a:r>
              <a:rPr sz="2200" spc="-175" dirty="0">
                <a:latin typeface="Arial"/>
                <a:cs typeface="Arial"/>
              </a:rPr>
              <a:t>Message</a:t>
            </a:r>
            <a:r>
              <a:rPr sz="2200" spc="20" dirty="0">
                <a:latin typeface="Arial"/>
                <a:cs typeface="Arial"/>
              </a:rPr>
              <a:t> </a:t>
            </a:r>
            <a:r>
              <a:rPr sz="2200" spc="-140" dirty="0">
                <a:latin typeface="Arial"/>
                <a:cs typeface="Arial"/>
              </a:rPr>
              <a:t>Queuing</a:t>
            </a:r>
            <a:r>
              <a:rPr sz="2200" spc="30" dirty="0">
                <a:latin typeface="Arial"/>
                <a:cs typeface="Arial"/>
              </a:rPr>
              <a:t> </a:t>
            </a:r>
            <a:r>
              <a:rPr sz="2200" spc="-150" dirty="0">
                <a:latin typeface="Arial"/>
                <a:cs typeface="Arial"/>
              </a:rPr>
              <a:t>Telemetry</a:t>
            </a:r>
            <a:r>
              <a:rPr sz="2200" dirty="0">
                <a:latin typeface="Arial"/>
                <a:cs typeface="Arial"/>
              </a:rPr>
              <a:t> </a:t>
            </a:r>
            <a:r>
              <a:rPr sz="2200" spc="-145" dirty="0">
                <a:latin typeface="Arial"/>
                <a:cs typeface="Arial"/>
              </a:rPr>
              <a:t>Transport</a:t>
            </a:r>
            <a:r>
              <a:rPr sz="2200" spc="35" dirty="0">
                <a:latin typeface="Arial"/>
                <a:cs typeface="Arial"/>
              </a:rPr>
              <a:t> </a:t>
            </a:r>
            <a:r>
              <a:rPr sz="2200" spc="-204" dirty="0">
                <a:latin typeface="Arial"/>
                <a:cs typeface="Arial"/>
              </a:rPr>
              <a:t>(MQTT)</a:t>
            </a:r>
            <a:endParaRPr sz="22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85</a:t>
            </a:r>
            <a:endParaRPr sz="1400">
              <a:latin typeface="Arial"/>
              <a:cs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2498"/>
            <a:ext cx="6922134" cy="635000"/>
          </a:xfrm>
          <a:prstGeom prst="rect">
            <a:avLst/>
          </a:prstGeom>
        </p:spPr>
        <p:txBody>
          <a:bodyPr vert="horz" wrap="square" lIns="0" tIns="12065" rIns="0" bIns="0" rtlCol="0">
            <a:spAutoFit/>
          </a:bodyPr>
          <a:lstStyle/>
          <a:p>
            <a:pPr marL="12700">
              <a:lnSpc>
                <a:spcPct val="100000"/>
              </a:lnSpc>
              <a:spcBef>
                <a:spcPts val="95"/>
              </a:spcBef>
            </a:pPr>
            <a:r>
              <a:rPr sz="4000" spc="-170" dirty="0"/>
              <a:t>I</a:t>
            </a:r>
            <a:r>
              <a:rPr sz="4000" spc="-420" dirty="0"/>
              <a:t>o</a:t>
            </a:r>
            <a:r>
              <a:rPr sz="4000" spc="-530" dirty="0"/>
              <a:t>T</a:t>
            </a:r>
            <a:r>
              <a:rPr sz="4000" spc="-270" dirty="0"/>
              <a:t> </a:t>
            </a:r>
            <a:r>
              <a:rPr sz="4000" spc="-240" dirty="0"/>
              <a:t>A</a:t>
            </a:r>
            <a:r>
              <a:rPr sz="4000" spc="-420" dirty="0"/>
              <a:t>pp</a:t>
            </a:r>
            <a:r>
              <a:rPr sz="4000" spc="-170" dirty="0"/>
              <a:t>li</a:t>
            </a:r>
            <a:r>
              <a:rPr sz="4000" spc="-720" dirty="0"/>
              <a:t>c</a:t>
            </a:r>
            <a:r>
              <a:rPr sz="4000" spc="-120" dirty="0"/>
              <a:t>a</a:t>
            </a:r>
            <a:r>
              <a:rPr sz="4000" spc="-409" dirty="0"/>
              <a:t>t</a:t>
            </a:r>
            <a:r>
              <a:rPr sz="4000" spc="-180" dirty="0"/>
              <a:t>i</a:t>
            </a:r>
            <a:r>
              <a:rPr sz="4000" spc="-420" dirty="0"/>
              <a:t>o</a:t>
            </a:r>
            <a:r>
              <a:rPr sz="4000" spc="-325" dirty="0"/>
              <a:t>n</a:t>
            </a:r>
            <a:r>
              <a:rPr sz="4000" spc="-280" dirty="0"/>
              <a:t> </a:t>
            </a:r>
            <a:r>
              <a:rPr sz="4000" spc="-710" dirty="0"/>
              <a:t>T</a:t>
            </a:r>
            <a:r>
              <a:rPr sz="4000" spc="-375" dirty="0"/>
              <a:t>r</a:t>
            </a:r>
            <a:r>
              <a:rPr sz="4000" spc="-215" dirty="0"/>
              <a:t>a</a:t>
            </a:r>
            <a:r>
              <a:rPr sz="4000" spc="-420" dirty="0"/>
              <a:t>n</a:t>
            </a:r>
            <a:r>
              <a:rPr sz="4000" spc="-620" dirty="0"/>
              <a:t>s</a:t>
            </a:r>
            <a:r>
              <a:rPr sz="4000" spc="-420" dirty="0"/>
              <a:t>po</a:t>
            </a:r>
            <a:r>
              <a:rPr sz="4000" spc="-215" dirty="0"/>
              <a:t>r</a:t>
            </a:r>
            <a:r>
              <a:rPr sz="4000" spc="-295" dirty="0"/>
              <a:t>t</a:t>
            </a:r>
            <a:r>
              <a:rPr sz="4000" spc="-270" dirty="0"/>
              <a:t> </a:t>
            </a:r>
            <a:r>
              <a:rPr sz="4000" spc="-265" dirty="0"/>
              <a:t>M</a:t>
            </a:r>
            <a:r>
              <a:rPr sz="4000" spc="-409" dirty="0"/>
              <a:t>e</a:t>
            </a:r>
            <a:r>
              <a:rPr sz="4000" spc="-390" dirty="0"/>
              <a:t>t</a:t>
            </a:r>
            <a:r>
              <a:rPr sz="4000" spc="-420" dirty="0"/>
              <a:t>ho</a:t>
            </a:r>
            <a:r>
              <a:rPr sz="4000" spc="-430" dirty="0"/>
              <a:t>d</a:t>
            </a:r>
            <a:r>
              <a:rPr sz="4000" spc="-520" dirty="0"/>
              <a:t>s</a:t>
            </a:r>
            <a:endParaRPr sz="4000"/>
          </a:p>
        </p:txBody>
      </p:sp>
      <p:sp>
        <p:nvSpPr>
          <p:cNvPr id="3" name="object 3"/>
          <p:cNvSpPr txBox="1">
            <a:spLocks noGrp="1"/>
          </p:cNvSpPr>
          <p:nvPr>
            <p:ph type="body" idx="1"/>
          </p:nvPr>
        </p:nvSpPr>
        <p:spPr>
          <a:prstGeom prst="rect">
            <a:avLst/>
          </a:prstGeom>
        </p:spPr>
        <p:txBody>
          <a:bodyPr vert="horz" wrap="square" lIns="0" tIns="57911" rIns="0" bIns="0" rtlCol="0">
            <a:spAutoFit/>
          </a:bodyPr>
          <a:lstStyle/>
          <a:p>
            <a:pPr marL="195580" indent="-182880">
              <a:lnSpc>
                <a:spcPts val="2280"/>
              </a:lnSpc>
              <a:spcBef>
                <a:spcPts val="105"/>
              </a:spcBef>
              <a:buClr>
                <a:srgbClr val="93B6D2"/>
              </a:buClr>
              <a:buSzPct val="85000"/>
              <a:buChar char="•"/>
              <a:tabLst>
                <a:tab pos="195580" algn="l"/>
                <a:tab pos="684530" algn="l"/>
                <a:tab pos="1736089" algn="l"/>
                <a:tab pos="2926715" algn="l"/>
                <a:tab pos="3284854" algn="l"/>
                <a:tab pos="3719195" algn="l"/>
                <a:tab pos="4989195" algn="l"/>
                <a:tab pos="6034405" algn="l"/>
                <a:tab pos="6564630" algn="l"/>
                <a:tab pos="7150734" algn="l"/>
              </a:tabLst>
            </a:pPr>
            <a:r>
              <a:rPr sz="2000" spc="-235" dirty="0"/>
              <a:t>The	</a:t>
            </a:r>
            <a:r>
              <a:rPr sz="2000" spc="-65" dirty="0"/>
              <a:t>following	</a:t>
            </a:r>
            <a:r>
              <a:rPr sz="2000" spc="-100" dirty="0"/>
              <a:t>categories	</a:t>
            </a:r>
            <a:r>
              <a:rPr sz="2000" dirty="0"/>
              <a:t>of	</a:t>
            </a:r>
            <a:r>
              <a:rPr sz="2000" spc="-195" dirty="0"/>
              <a:t>IoT	</a:t>
            </a:r>
            <a:r>
              <a:rPr sz="2000" spc="-65" dirty="0"/>
              <a:t>application	</a:t>
            </a:r>
            <a:r>
              <a:rPr sz="2000" spc="-110" dirty="0"/>
              <a:t>protocols	</a:t>
            </a:r>
            <a:r>
              <a:rPr sz="2000" spc="-90" dirty="0"/>
              <a:t>and	</a:t>
            </a:r>
            <a:r>
              <a:rPr sz="2000" spc="-80" dirty="0"/>
              <a:t>their	</a:t>
            </a:r>
            <a:r>
              <a:rPr sz="2000" spc="-85" dirty="0"/>
              <a:t>transport</a:t>
            </a:r>
            <a:endParaRPr sz="2000"/>
          </a:p>
          <a:p>
            <a:pPr marL="194945">
              <a:lnSpc>
                <a:spcPts val="2280"/>
              </a:lnSpc>
            </a:pPr>
            <a:r>
              <a:rPr sz="2000" spc="-160" dirty="0"/>
              <a:t>methods:</a:t>
            </a:r>
            <a:endParaRPr sz="2000"/>
          </a:p>
          <a:p>
            <a:pPr marL="195580" indent="-182880">
              <a:lnSpc>
                <a:spcPct val="100000"/>
              </a:lnSpc>
              <a:spcBef>
                <a:spcPts val="240"/>
              </a:spcBef>
              <a:buClr>
                <a:srgbClr val="93B6D2"/>
              </a:buClr>
              <a:buSzPct val="85000"/>
              <a:buFont typeface="Arial"/>
              <a:buChar char="•"/>
              <a:tabLst>
                <a:tab pos="195580" algn="l"/>
              </a:tabLst>
            </a:pPr>
            <a:r>
              <a:rPr sz="2000" b="1" spc="-135" dirty="0">
                <a:latin typeface="Arial"/>
                <a:cs typeface="Arial"/>
              </a:rPr>
              <a:t>Ap</a:t>
            </a:r>
            <a:r>
              <a:rPr sz="2000" b="1" spc="-114" dirty="0">
                <a:latin typeface="Arial"/>
                <a:cs typeface="Arial"/>
              </a:rPr>
              <a:t>p</a:t>
            </a:r>
            <a:r>
              <a:rPr sz="2000" b="1" spc="-40" dirty="0">
                <a:latin typeface="Arial"/>
                <a:cs typeface="Arial"/>
              </a:rPr>
              <a:t>l</a:t>
            </a:r>
            <a:r>
              <a:rPr sz="2000" b="1" spc="-50" dirty="0">
                <a:latin typeface="Arial"/>
                <a:cs typeface="Arial"/>
              </a:rPr>
              <a:t>i</a:t>
            </a:r>
            <a:r>
              <a:rPr sz="2000" b="1" spc="-180" dirty="0">
                <a:latin typeface="Arial"/>
                <a:cs typeface="Arial"/>
              </a:rPr>
              <a:t>c</a:t>
            </a:r>
            <a:r>
              <a:rPr sz="2000" b="1" spc="-155" dirty="0">
                <a:latin typeface="Arial"/>
                <a:cs typeface="Arial"/>
              </a:rPr>
              <a:t>a</a:t>
            </a:r>
            <a:r>
              <a:rPr sz="2000" b="1" spc="-100" dirty="0">
                <a:latin typeface="Arial"/>
                <a:cs typeface="Arial"/>
              </a:rPr>
              <a:t>t</a:t>
            </a:r>
            <a:r>
              <a:rPr sz="2000" b="1" spc="-95" dirty="0">
                <a:latin typeface="Arial"/>
                <a:cs typeface="Arial"/>
              </a:rPr>
              <a:t>i</a:t>
            </a:r>
            <a:r>
              <a:rPr sz="2000" b="1" spc="-160" dirty="0">
                <a:latin typeface="Arial"/>
                <a:cs typeface="Arial"/>
              </a:rPr>
              <a:t>on</a:t>
            </a:r>
            <a:r>
              <a:rPr sz="2000" b="1" spc="10" dirty="0">
                <a:latin typeface="Arial"/>
                <a:cs typeface="Arial"/>
              </a:rPr>
              <a:t> </a:t>
            </a:r>
            <a:r>
              <a:rPr sz="2000" b="1" spc="-30" dirty="0">
                <a:latin typeface="Arial"/>
                <a:cs typeface="Arial"/>
              </a:rPr>
              <a:t>l</a:t>
            </a:r>
            <a:r>
              <a:rPr sz="2000" b="1" spc="-70" dirty="0">
                <a:latin typeface="Arial"/>
                <a:cs typeface="Arial"/>
              </a:rPr>
              <a:t>a</a:t>
            </a:r>
            <a:r>
              <a:rPr sz="2000" b="1" spc="-120" dirty="0">
                <a:latin typeface="Arial"/>
                <a:cs typeface="Arial"/>
              </a:rPr>
              <a:t>yer</a:t>
            </a:r>
            <a:r>
              <a:rPr sz="2000" b="1" spc="-15" dirty="0">
                <a:latin typeface="Arial"/>
                <a:cs typeface="Arial"/>
              </a:rPr>
              <a:t> </a:t>
            </a:r>
            <a:r>
              <a:rPr sz="2000" b="1" spc="-160" dirty="0">
                <a:latin typeface="Arial"/>
                <a:cs typeface="Arial"/>
              </a:rPr>
              <a:t>protocol</a:t>
            </a:r>
            <a:r>
              <a:rPr sz="2000" b="1" spc="-20" dirty="0">
                <a:latin typeface="Arial"/>
                <a:cs typeface="Arial"/>
              </a:rPr>
              <a:t> </a:t>
            </a:r>
            <a:r>
              <a:rPr sz="2000" b="1" spc="-155" dirty="0">
                <a:latin typeface="Arial"/>
                <a:cs typeface="Arial"/>
              </a:rPr>
              <a:t>not</a:t>
            </a:r>
            <a:r>
              <a:rPr sz="2000" b="1" spc="-25" dirty="0">
                <a:latin typeface="Arial"/>
                <a:cs typeface="Arial"/>
              </a:rPr>
              <a:t> </a:t>
            </a:r>
            <a:r>
              <a:rPr sz="2000" b="1" spc="-190" dirty="0">
                <a:latin typeface="Arial"/>
                <a:cs typeface="Arial"/>
              </a:rPr>
              <a:t>p</a:t>
            </a:r>
            <a:r>
              <a:rPr sz="2000" b="1" spc="-95" dirty="0">
                <a:latin typeface="Arial"/>
                <a:cs typeface="Arial"/>
              </a:rPr>
              <a:t>r</a:t>
            </a:r>
            <a:r>
              <a:rPr sz="2000" b="1" spc="-190" dirty="0">
                <a:latin typeface="Arial"/>
                <a:cs typeface="Arial"/>
              </a:rPr>
              <a:t>esen</a:t>
            </a:r>
            <a:r>
              <a:rPr sz="2000" b="1" spc="-120" dirty="0">
                <a:latin typeface="Arial"/>
                <a:cs typeface="Arial"/>
              </a:rPr>
              <a:t>t</a:t>
            </a:r>
            <a:r>
              <a:rPr sz="2000" b="1" spc="-150" dirty="0">
                <a:latin typeface="Arial"/>
                <a:cs typeface="Arial"/>
              </a:rPr>
              <a:t>:</a:t>
            </a:r>
            <a:endParaRPr sz="2000">
              <a:latin typeface="Arial"/>
              <a:cs typeface="Arial"/>
            </a:endParaRPr>
          </a:p>
          <a:p>
            <a:pPr marL="469900" marR="6350" lvl="1" indent="-183515">
              <a:lnSpc>
                <a:spcPts val="1839"/>
              </a:lnSpc>
              <a:spcBef>
                <a:spcPts val="455"/>
              </a:spcBef>
              <a:buClr>
                <a:srgbClr val="93B6D2"/>
              </a:buClr>
              <a:buSzPct val="85294"/>
              <a:buChar char="•"/>
              <a:tabLst>
                <a:tab pos="470534" algn="l"/>
              </a:tabLst>
            </a:pPr>
            <a:r>
              <a:rPr sz="1700" spc="-155" dirty="0">
                <a:latin typeface="Arial"/>
                <a:cs typeface="Arial"/>
              </a:rPr>
              <a:t>In</a:t>
            </a:r>
            <a:r>
              <a:rPr sz="1700" spc="-60" dirty="0">
                <a:latin typeface="Arial"/>
                <a:cs typeface="Arial"/>
              </a:rPr>
              <a:t> </a:t>
            </a:r>
            <a:r>
              <a:rPr sz="1700" spc="-130" dirty="0">
                <a:latin typeface="Arial"/>
                <a:cs typeface="Arial"/>
              </a:rPr>
              <a:t>this</a:t>
            </a:r>
            <a:r>
              <a:rPr sz="1700" spc="-110" dirty="0">
                <a:latin typeface="Arial"/>
                <a:cs typeface="Arial"/>
              </a:rPr>
              <a:t> </a:t>
            </a:r>
            <a:r>
              <a:rPr sz="1700" spc="-155" dirty="0">
                <a:latin typeface="Arial"/>
                <a:cs typeface="Arial"/>
              </a:rPr>
              <a:t>case,</a:t>
            </a:r>
            <a:r>
              <a:rPr sz="1700" spc="-65" dirty="0">
                <a:latin typeface="Arial"/>
                <a:cs typeface="Arial"/>
              </a:rPr>
              <a:t> </a:t>
            </a:r>
            <a:r>
              <a:rPr sz="1700" spc="-105" dirty="0">
                <a:latin typeface="Arial"/>
                <a:cs typeface="Arial"/>
              </a:rPr>
              <a:t>the</a:t>
            </a:r>
            <a:r>
              <a:rPr sz="1700" spc="245" dirty="0">
                <a:latin typeface="Arial"/>
                <a:cs typeface="Arial"/>
              </a:rPr>
              <a:t> </a:t>
            </a:r>
            <a:r>
              <a:rPr sz="1700" spc="-15" dirty="0">
                <a:latin typeface="Arial"/>
                <a:cs typeface="Arial"/>
              </a:rPr>
              <a:t>data</a:t>
            </a:r>
            <a:r>
              <a:rPr sz="1700" spc="240" dirty="0">
                <a:latin typeface="Arial"/>
                <a:cs typeface="Arial"/>
              </a:rPr>
              <a:t> </a:t>
            </a:r>
            <a:r>
              <a:rPr sz="1700" spc="-25" dirty="0">
                <a:latin typeface="Arial"/>
                <a:cs typeface="Arial"/>
              </a:rPr>
              <a:t>payload</a:t>
            </a:r>
            <a:r>
              <a:rPr sz="1700" spc="225" dirty="0">
                <a:latin typeface="Arial"/>
                <a:cs typeface="Arial"/>
              </a:rPr>
              <a:t> </a:t>
            </a:r>
            <a:r>
              <a:rPr sz="1700" spc="-150" dirty="0">
                <a:latin typeface="Arial"/>
                <a:cs typeface="Arial"/>
              </a:rPr>
              <a:t>is</a:t>
            </a:r>
            <a:r>
              <a:rPr sz="1700" spc="-70" dirty="0">
                <a:latin typeface="Arial"/>
                <a:cs typeface="Arial"/>
              </a:rPr>
              <a:t> </a:t>
            </a:r>
            <a:r>
              <a:rPr sz="1700" spc="-45" dirty="0">
                <a:latin typeface="Arial"/>
                <a:cs typeface="Arial"/>
              </a:rPr>
              <a:t>directly</a:t>
            </a:r>
            <a:r>
              <a:rPr sz="1700" spc="235" dirty="0">
                <a:latin typeface="Arial"/>
                <a:cs typeface="Arial"/>
              </a:rPr>
              <a:t> </a:t>
            </a:r>
            <a:r>
              <a:rPr sz="1700" spc="-70" dirty="0">
                <a:latin typeface="Arial"/>
                <a:cs typeface="Arial"/>
              </a:rPr>
              <a:t>transported</a:t>
            </a:r>
            <a:r>
              <a:rPr sz="1700" spc="240" dirty="0">
                <a:latin typeface="Arial"/>
                <a:cs typeface="Arial"/>
              </a:rPr>
              <a:t> </a:t>
            </a:r>
            <a:r>
              <a:rPr sz="1700" spc="-150" dirty="0">
                <a:latin typeface="Arial"/>
                <a:cs typeface="Arial"/>
              </a:rPr>
              <a:t>on</a:t>
            </a:r>
            <a:r>
              <a:rPr sz="1700" spc="-85" dirty="0">
                <a:latin typeface="Arial"/>
                <a:cs typeface="Arial"/>
              </a:rPr>
              <a:t> </a:t>
            </a:r>
            <a:r>
              <a:rPr sz="1700" spc="-40" dirty="0">
                <a:latin typeface="Arial"/>
                <a:cs typeface="Arial"/>
              </a:rPr>
              <a:t>top</a:t>
            </a:r>
            <a:r>
              <a:rPr sz="1700" spc="250" dirty="0">
                <a:latin typeface="Arial"/>
                <a:cs typeface="Arial"/>
              </a:rPr>
              <a:t> </a:t>
            </a:r>
            <a:r>
              <a:rPr sz="1700" dirty="0">
                <a:latin typeface="Arial"/>
                <a:cs typeface="Arial"/>
              </a:rPr>
              <a:t>of</a:t>
            </a:r>
            <a:r>
              <a:rPr sz="1700" spc="285" dirty="0">
                <a:latin typeface="Arial"/>
                <a:cs typeface="Arial"/>
              </a:rPr>
              <a:t> </a:t>
            </a:r>
            <a:r>
              <a:rPr sz="1700" spc="-100" dirty="0">
                <a:latin typeface="Arial"/>
                <a:cs typeface="Arial"/>
              </a:rPr>
              <a:t>the</a:t>
            </a:r>
            <a:r>
              <a:rPr sz="1700" spc="250" dirty="0">
                <a:latin typeface="Arial"/>
                <a:cs typeface="Arial"/>
              </a:rPr>
              <a:t> </a:t>
            </a:r>
            <a:r>
              <a:rPr sz="1700" spc="-75" dirty="0">
                <a:latin typeface="Arial"/>
                <a:cs typeface="Arial"/>
              </a:rPr>
              <a:t>lower</a:t>
            </a:r>
            <a:r>
              <a:rPr sz="1700" spc="235" dirty="0">
                <a:latin typeface="Arial"/>
                <a:cs typeface="Arial"/>
              </a:rPr>
              <a:t> </a:t>
            </a:r>
            <a:r>
              <a:rPr sz="1700" spc="-85" dirty="0">
                <a:latin typeface="Arial"/>
                <a:cs typeface="Arial"/>
              </a:rPr>
              <a:t>layers.</a:t>
            </a:r>
            <a:r>
              <a:rPr sz="1700" spc="235" dirty="0">
                <a:latin typeface="Arial"/>
                <a:cs typeface="Arial"/>
              </a:rPr>
              <a:t> </a:t>
            </a:r>
            <a:r>
              <a:rPr sz="1700" spc="-95" dirty="0">
                <a:latin typeface="Arial"/>
                <a:cs typeface="Arial"/>
              </a:rPr>
              <a:t>No </a:t>
            </a:r>
            <a:r>
              <a:rPr sz="1700" spc="-459" dirty="0">
                <a:latin typeface="Arial"/>
                <a:cs typeface="Arial"/>
              </a:rPr>
              <a:t> </a:t>
            </a:r>
            <a:r>
              <a:rPr sz="1700" spc="-10" dirty="0">
                <a:latin typeface="Arial"/>
                <a:cs typeface="Arial"/>
              </a:rPr>
              <a:t>a</a:t>
            </a:r>
            <a:r>
              <a:rPr sz="1700" spc="-20" dirty="0">
                <a:latin typeface="Arial"/>
                <a:cs typeface="Arial"/>
              </a:rPr>
              <a:t>p</a:t>
            </a:r>
            <a:r>
              <a:rPr sz="1700" spc="-10" dirty="0">
                <a:latin typeface="Arial"/>
                <a:cs typeface="Arial"/>
              </a:rPr>
              <a:t>pl</a:t>
            </a:r>
            <a:r>
              <a:rPr sz="1700" spc="-65" dirty="0">
                <a:latin typeface="Arial"/>
                <a:cs typeface="Arial"/>
              </a:rPr>
              <a:t>ica</a:t>
            </a:r>
            <a:r>
              <a:rPr sz="1700" spc="-50" dirty="0">
                <a:latin typeface="Arial"/>
                <a:cs typeface="Arial"/>
              </a:rPr>
              <a:t>t</a:t>
            </a:r>
            <a:r>
              <a:rPr sz="1700" spc="-95" dirty="0">
                <a:latin typeface="Arial"/>
                <a:cs typeface="Arial"/>
              </a:rPr>
              <a:t>io</a:t>
            </a:r>
            <a:r>
              <a:rPr sz="1700" spc="-125" dirty="0">
                <a:latin typeface="Arial"/>
                <a:cs typeface="Arial"/>
              </a:rPr>
              <a:t>n</a:t>
            </a:r>
            <a:r>
              <a:rPr sz="1700" spc="15" dirty="0">
                <a:latin typeface="Arial"/>
                <a:cs typeface="Arial"/>
              </a:rPr>
              <a:t> </a:t>
            </a:r>
            <a:r>
              <a:rPr sz="1700" spc="-10" dirty="0">
                <a:latin typeface="Arial"/>
                <a:cs typeface="Arial"/>
              </a:rPr>
              <a:t>l</a:t>
            </a:r>
            <a:r>
              <a:rPr sz="1700" spc="-55" dirty="0">
                <a:latin typeface="Arial"/>
                <a:cs typeface="Arial"/>
              </a:rPr>
              <a:t>a</a:t>
            </a:r>
            <a:r>
              <a:rPr sz="1700" spc="-40" dirty="0">
                <a:latin typeface="Arial"/>
                <a:cs typeface="Arial"/>
              </a:rPr>
              <a:t>y</a:t>
            </a:r>
            <a:r>
              <a:rPr sz="1700" spc="-50" dirty="0">
                <a:latin typeface="Arial"/>
                <a:cs typeface="Arial"/>
              </a:rPr>
              <a:t>er</a:t>
            </a:r>
            <a:r>
              <a:rPr sz="1700" spc="5" dirty="0">
                <a:latin typeface="Arial"/>
                <a:cs typeface="Arial"/>
              </a:rPr>
              <a:t> </a:t>
            </a:r>
            <a:r>
              <a:rPr sz="1700" spc="-5" dirty="0">
                <a:latin typeface="Arial"/>
                <a:cs typeface="Arial"/>
              </a:rPr>
              <a:t>p</a:t>
            </a:r>
            <a:r>
              <a:rPr sz="1700" spc="-50" dirty="0">
                <a:latin typeface="Arial"/>
                <a:cs typeface="Arial"/>
              </a:rPr>
              <a:t>r</a:t>
            </a:r>
            <a:r>
              <a:rPr sz="1700" spc="-70" dirty="0">
                <a:latin typeface="Arial"/>
                <a:cs typeface="Arial"/>
              </a:rPr>
              <a:t>o</a:t>
            </a:r>
            <a:r>
              <a:rPr sz="1700" spc="-45" dirty="0">
                <a:latin typeface="Arial"/>
                <a:cs typeface="Arial"/>
              </a:rPr>
              <a:t>t</a:t>
            </a:r>
            <a:r>
              <a:rPr sz="1700" spc="-100" dirty="0">
                <a:latin typeface="Arial"/>
                <a:cs typeface="Arial"/>
              </a:rPr>
              <a:t>ocol</a:t>
            </a:r>
            <a:r>
              <a:rPr sz="1700" dirty="0">
                <a:latin typeface="Arial"/>
                <a:cs typeface="Arial"/>
              </a:rPr>
              <a:t> </a:t>
            </a:r>
            <a:r>
              <a:rPr sz="1700" spc="-95" dirty="0">
                <a:latin typeface="Arial"/>
                <a:cs typeface="Arial"/>
              </a:rPr>
              <a:t>i</a:t>
            </a:r>
            <a:r>
              <a:rPr sz="1700" spc="-200" dirty="0">
                <a:latin typeface="Arial"/>
                <a:cs typeface="Arial"/>
              </a:rPr>
              <a:t>s</a:t>
            </a:r>
            <a:r>
              <a:rPr sz="1700" dirty="0">
                <a:latin typeface="Arial"/>
                <a:cs typeface="Arial"/>
              </a:rPr>
              <a:t> </a:t>
            </a:r>
            <a:r>
              <a:rPr sz="1700" spc="-254" dirty="0">
                <a:latin typeface="Arial"/>
                <a:cs typeface="Arial"/>
              </a:rPr>
              <a:t>u</a:t>
            </a:r>
            <a:r>
              <a:rPr sz="1700" spc="-240" dirty="0">
                <a:latin typeface="Arial"/>
                <a:cs typeface="Arial"/>
              </a:rPr>
              <a:t>s</a:t>
            </a:r>
            <a:r>
              <a:rPr sz="1700" spc="-50" dirty="0">
                <a:latin typeface="Arial"/>
                <a:cs typeface="Arial"/>
              </a:rPr>
              <a:t>e</a:t>
            </a:r>
            <a:r>
              <a:rPr sz="1700" spc="-55" dirty="0">
                <a:latin typeface="Arial"/>
                <a:cs typeface="Arial"/>
              </a:rPr>
              <a:t>d</a:t>
            </a:r>
            <a:r>
              <a:rPr sz="1700" spc="-100" dirty="0">
                <a:latin typeface="Arial"/>
                <a:cs typeface="Arial"/>
              </a:rPr>
              <a:t>.</a:t>
            </a:r>
            <a:endParaRPr sz="1700">
              <a:latin typeface="Arial"/>
              <a:cs typeface="Arial"/>
            </a:endParaRPr>
          </a:p>
          <a:p>
            <a:pPr marL="195580" indent="-182880">
              <a:lnSpc>
                <a:spcPct val="100000"/>
              </a:lnSpc>
              <a:spcBef>
                <a:spcPts val="185"/>
              </a:spcBef>
              <a:buClr>
                <a:srgbClr val="93B6D2"/>
              </a:buClr>
              <a:buSzPct val="85000"/>
              <a:buFont typeface="Arial"/>
              <a:buChar char="•"/>
              <a:tabLst>
                <a:tab pos="195580" algn="l"/>
              </a:tabLst>
            </a:pPr>
            <a:r>
              <a:rPr sz="2000" b="1" spc="-380" dirty="0">
                <a:latin typeface="Arial"/>
                <a:cs typeface="Arial"/>
              </a:rPr>
              <a:t>S</a:t>
            </a:r>
            <a:r>
              <a:rPr sz="2000" b="1" spc="-160" dirty="0">
                <a:latin typeface="Arial"/>
                <a:cs typeface="Arial"/>
              </a:rPr>
              <a:t>u</a:t>
            </a:r>
            <a:r>
              <a:rPr sz="2000" b="1" spc="-155" dirty="0">
                <a:latin typeface="Arial"/>
                <a:cs typeface="Arial"/>
              </a:rPr>
              <a:t>p</a:t>
            </a:r>
            <a:r>
              <a:rPr sz="2000" b="1" spc="-180" dirty="0">
                <a:latin typeface="Arial"/>
                <a:cs typeface="Arial"/>
              </a:rPr>
              <a:t>e</a:t>
            </a:r>
            <a:r>
              <a:rPr sz="2000" b="1" spc="-95" dirty="0">
                <a:latin typeface="Arial"/>
                <a:cs typeface="Arial"/>
              </a:rPr>
              <a:t>r</a:t>
            </a:r>
            <a:r>
              <a:rPr sz="2000" b="1" spc="-140" dirty="0">
                <a:latin typeface="Arial"/>
                <a:cs typeface="Arial"/>
              </a:rPr>
              <a:t>viso</a:t>
            </a:r>
            <a:r>
              <a:rPr sz="2000" b="1" spc="-80" dirty="0">
                <a:latin typeface="Arial"/>
                <a:cs typeface="Arial"/>
              </a:rPr>
              <a:t>r</a:t>
            </a:r>
            <a:r>
              <a:rPr sz="2000" b="1" spc="-50" dirty="0">
                <a:latin typeface="Arial"/>
                <a:cs typeface="Arial"/>
              </a:rPr>
              <a:t>y</a:t>
            </a:r>
            <a:r>
              <a:rPr sz="2000" b="1" spc="-30" dirty="0">
                <a:latin typeface="Arial"/>
                <a:cs typeface="Arial"/>
              </a:rPr>
              <a:t> </a:t>
            </a:r>
            <a:r>
              <a:rPr sz="2000" b="1" spc="-195" dirty="0">
                <a:latin typeface="Arial"/>
                <a:cs typeface="Arial"/>
              </a:rPr>
              <a:t>cont</a:t>
            </a:r>
            <a:r>
              <a:rPr sz="2000" b="1" spc="-155" dirty="0">
                <a:latin typeface="Arial"/>
                <a:cs typeface="Arial"/>
              </a:rPr>
              <a:t>r</a:t>
            </a:r>
            <a:r>
              <a:rPr sz="2000" b="1" spc="-100" dirty="0">
                <a:latin typeface="Arial"/>
                <a:cs typeface="Arial"/>
              </a:rPr>
              <a:t>ol</a:t>
            </a:r>
            <a:r>
              <a:rPr sz="2000" b="1" spc="-5" dirty="0">
                <a:latin typeface="Arial"/>
                <a:cs typeface="Arial"/>
              </a:rPr>
              <a:t> </a:t>
            </a:r>
            <a:r>
              <a:rPr sz="2000" b="1" spc="-125" dirty="0">
                <a:latin typeface="Arial"/>
                <a:cs typeface="Arial"/>
              </a:rPr>
              <a:t>and</a:t>
            </a:r>
            <a:r>
              <a:rPr sz="2000" b="1" spc="-35" dirty="0">
                <a:latin typeface="Arial"/>
                <a:cs typeface="Arial"/>
              </a:rPr>
              <a:t> </a:t>
            </a:r>
            <a:r>
              <a:rPr sz="2000" b="1" spc="-114" dirty="0">
                <a:latin typeface="Arial"/>
                <a:cs typeface="Arial"/>
              </a:rPr>
              <a:t>d</a:t>
            </a:r>
            <a:r>
              <a:rPr sz="2000" b="1" spc="-70" dirty="0">
                <a:latin typeface="Arial"/>
                <a:cs typeface="Arial"/>
              </a:rPr>
              <a:t>a</a:t>
            </a:r>
            <a:r>
              <a:rPr sz="2000" b="1" spc="-100" dirty="0">
                <a:latin typeface="Arial"/>
                <a:cs typeface="Arial"/>
              </a:rPr>
              <a:t>ta</a:t>
            </a:r>
            <a:r>
              <a:rPr sz="2000" b="1" spc="-25" dirty="0">
                <a:latin typeface="Arial"/>
                <a:cs typeface="Arial"/>
              </a:rPr>
              <a:t> </a:t>
            </a:r>
            <a:r>
              <a:rPr sz="2000" b="1" spc="-180" dirty="0">
                <a:latin typeface="Arial"/>
                <a:cs typeface="Arial"/>
              </a:rPr>
              <a:t>a</a:t>
            </a:r>
            <a:r>
              <a:rPr sz="2000" b="1" spc="-190" dirty="0">
                <a:latin typeface="Arial"/>
                <a:cs typeface="Arial"/>
              </a:rPr>
              <a:t>c</a:t>
            </a:r>
            <a:r>
              <a:rPr sz="2000" b="1" spc="-150" dirty="0">
                <a:latin typeface="Arial"/>
                <a:cs typeface="Arial"/>
              </a:rPr>
              <a:t>qui</a:t>
            </a:r>
            <a:r>
              <a:rPr sz="2000" b="1" spc="-180" dirty="0">
                <a:latin typeface="Arial"/>
                <a:cs typeface="Arial"/>
              </a:rPr>
              <a:t>s</a:t>
            </a:r>
            <a:r>
              <a:rPr sz="2000" b="1" spc="-85" dirty="0">
                <a:latin typeface="Arial"/>
                <a:cs typeface="Arial"/>
              </a:rPr>
              <a:t>i</a:t>
            </a:r>
            <a:r>
              <a:rPr sz="2000" b="1" spc="-110" dirty="0">
                <a:latin typeface="Arial"/>
                <a:cs typeface="Arial"/>
              </a:rPr>
              <a:t>t</a:t>
            </a:r>
            <a:r>
              <a:rPr sz="2000" b="1" spc="-120" dirty="0">
                <a:latin typeface="Arial"/>
                <a:cs typeface="Arial"/>
              </a:rPr>
              <a:t>ion</a:t>
            </a:r>
            <a:r>
              <a:rPr sz="2000" b="1" dirty="0">
                <a:latin typeface="Arial"/>
                <a:cs typeface="Arial"/>
              </a:rPr>
              <a:t> </a:t>
            </a:r>
            <a:r>
              <a:rPr sz="2000" b="1" spc="-195" dirty="0">
                <a:latin typeface="Arial"/>
                <a:cs typeface="Arial"/>
              </a:rPr>
              <a:t>(SCA</a:t>
            </a:r>
            <a:r>
              <a:rPr sz="2000" b="1" spc="-320" dirty="0">
                <a:latin typeface="Arial"/>
                <a:cs typeface="Arial"/>
              </a:rPr>
              <a:t>D</a:t>
            </a:r>
            <a:r>
              <a:rPr sz="2000" b="1" spc="-75" dirty="0">
                <a:latin typeface="Arial"/>
                <a:cs typeface="Arial"/>
              </a:rPr>
              <a:t>A</a:t>
            </a:r>
            <a:r>
              <a:rPr sz="2000" b="1" spc="-40" dirty="0">
                <a:latin typeface="Arial"/>
                <a:cs typeface="Arial"/>
              </a:rPr>
              <a:t>)</a:t>
            </a:r>
            <a:r>
              <a:rPr sz="2000" b="1" spc="-150" dirty="0">
                <a:latin typeface="Arial"/>
                <a:cs typeface="Arial"/>
              </a:rPr>
              <a:t>:</a:t>
            </a:r>
            <a:endParaRPr sz="2000">
              <a:latin typeface="Arial"/>
              <a:cs typeface="Arial"/>
            </a:endParaRPr>
          </a:p>
          <a:p>
            <a:pPr marL="469900" marR="5715" lvl="1" indent="-183515">
              <a:lnSpc>
                <a:spcPts val="1839"/>
              </a:lnSpc>
              <a:spcBef>
                <a:spcPts val="455"/>
              </a:spcBef>
              <a:buClr>
                <a:srgbClr val="93B6D2"/>
              </a:buClr>
              <a:buSzPct val="85294"/>
              <a:buChar char="•"/>
              <a:tabLst>
                <a:tab pos="470534" algn="l"/>
                <a:tab pos="1225550" algn="l"/>
                <a:tab pos="1473835" algn="l"/>
                <a:tab pos="1914525" algn="l"/>
                <a:tab pos="2231390" algn="l"/>
                <a:tab pos="2623820" algn="l"/>
                <a:tab pos="3136900" algn="l"/>
                <a:tab pos="3950970" algn="l"/>
                <a:tab pos="4855210" algn="l"/>
                <a:tab pos="5756910" algn="l"/>
                <a:tab pos="6029960" algn="l"/>
                <a:tab pos="6423025" algn="l"/>
                <a:tab pos="7091045" algn="l"/>
                <a:tab pos="7494905" algn="l"/>
                <a:tab pos="7731125" algn="l"/>
              </a:tabLst>
            </a:pPr>
            <a:r>
              <a:rPr sz="1700" spc="-200" dirty="0">
                <a:latin typeface="Arial"/>
                <a:cs typeface="Arial"/>
              </a:rPr>
              <a:t>SCA</a:t>
            </a:r>
            <a:r>
              <a:rPr sz="1700" spc="-235" dirty="0">
                <a:latin typeface="Arial"/>
                <a:cs typeface="Arial"/>
              </a:rPr>
              <a:t>D</a:t>
            </a:r>
            <a:r>
              <a:rPr sz="1700" spc="-105" dirty="0">
                <a:latin typeface="Arial"/>
                <a:cs typeface="Arial"/>
              </a:rPr>
              <a:t>A</a:t>
            </a:r>
            <a:r>
              <a:rPr sz="1700" dirty="0">
                <a:latin typeface="Arial"/>
                <a:cs typeface="Arial"/>
              </a:rPr>
              <a:t>	</a:t>
            </a:r>
            <a:r>
              <a:rPr sz="1700" spc="-95" dirty="0">
                <a:latin typeface="Arial"/>
                <a:cs typeface="Arial"/>
              </a:rPr>
              <a:t>i</a:t>
            </a:r>
            <a:r>
              <a:rPr sz="1700" spc="-200" dirty="0">
                <a:latin typeface="Arial"/>
                <a:cs typeface="Arial"/>
              </a:rPr>
              <a:t>s</a:t>
            </a:r>
            <a:r>
              <a:rPr sz="1700" dirty="0">
                <a:latin typeface="Arial"/>
                <a:cs typeface="Arial"/>
              </a:rPr>
              <a:t>	</a:t>
            </a:r>
            <a:r>
              <a:rPr sz="1700" spc="-130" dirty="0">
                <a:latin typeface="Arial"/>
                <a:cs typeface="Arial"/>
              </a:rPr>
              <a:t>one</a:t>
            </a:r>
            <a:r>
              <a:rPr sz="1700" dirty="0">
                <a:latin typeface="Arial"/>
                <a:cs typeface="Arial"/>
              </a:rPr>
              <a:t>	</a:t>
            </a:r>
            <a:r>
              <a:rPr sz="1700" spc="10" dirty="0">
                <a:latin typeface="Arial"/>
                <a:cs typeface="Arial"/>
              </a:rPr>
              <a:t>o</a:t>
            </a:r>
            <a:r>
              <a:rPr sz="1700" dirty="0">
                <a:latin typeface="Arial"/>
                <a:cs typeface="Arial"/>
              </a:rPr>
              <a:t>f	</a:t>
            </a:r>
            <a:r>
              <a:rPr sz="1700" spc="-10" dirty="0">
                <a:latin typeface="Arial"/>
                <a:cs typeface="Arial"/>
              </a:rPr>
              <a:t>t</a:t>
            </a:r>
            <a:r>
              <a:rPr sz="1700" spc="-150" dirty="0">
                <a:latin typeface="Arial"/>
                <a:cs typeface="Arial"/>
              </a:rPr>
              <a:t>he</a:t>
            </a:r>
            <a:r>
              <a:rPr sz="1700" dirty="0">
                <a:latin typeface="Arial"/>
                <a:cs typeface="Arial"/>
              </a:rPr>
              <a:t>	</a:t>
            </a:r>
            <a:r>
              <a:rPr sz="1700" spc="-170" dirty="0">
                <a:latin typeface="Arial"/>
                <a:cs typeface="Arial"/>
              </a:rPr>
              <a:t>most</a:t>
            </a:r>
            <a:r>
              <a:rPr sz="1700" dirty="0">
                <a:latin typeface="Arial"/>
                <a:cs typeface="Arial"/>
              </a:rPr>
              <a:t>	</a:t>
            </a:r>
            <a:r>
              <a:rPr sz="1700" spc="-160" dirty="0">
                <a:latin typeface="Arial"/>
                <a:cs typeface="Arial"/>
              </a:rPr>
              <a:t>co</a:t>
            </a:r>
            <a:r>
              <a:rPr sz="1700" spc="-250" dirty="0">
                <a:latin typeface="Arial"/>
                <a:cs typeface="Arial"/>
              </a:rPr>
              <a:t>m</a:t>
            </a:r>
            <a:r>
              <a:rPr sz="1700" spc="-195" dirty="0">
                <a:latin typeface="Arial"/>
                <a:cs typeface="Arial"/>
              </a:rPr>
              <a:t>mon</a:t>
            </a:r>
            <a:r>
              <a:rPr sz="1700" dirty="0">
                <a:latin typeface="Arial"/>
                <a:cs typeface="Arial"/>
              </a:rPr>
              <a:t>	i</a:t>
            </a:r>
            <a:r>
              <a:rPr sz="1700" spc="-105" dirty="0">
                <a:latin typeface="Arial"/>
                <a:cs typeface="Arial"/>
              </a:rPr>
              <a:t>n</a:t>
            </a:r>
            <a:r>
              <a:rPr sz="1700" spc="-114" dirty="0">
                <a:latin typeface="Arial"/>
                <a:cs typeface="Arial"/>
              </a:rPr>
              <a:t>d</a:t>
            </a:r>
            <a:r>
              <a:rPr sz="1700" spc="-254" dirty="0">
                <a:latin typeface="Arial"/>
                <a:cs typeface="Arial"/>
              </a:rPr>
              <a:t>u</a:t>
            </a:r>
            <a:r>
              <a:rPr sz="1700" spc="-225" dirty="0">
                <a:latin typeface="Arial"/>
                <a:cs typeface="Arial"/>
              </a:rPr>
              <a:t>s</a:t>
            </a:r>
            <a:r>
              <a:rPr sz="1700" spc="-25" dirty="0">
                <a:latin typeface="Arial"/>
                <a:cs typeface="Arial"/>
              </a:rPr>
              <a:t>t</a:t>
            </a:r>
            <a:r>
              <a:rPr sz="1700" spc="-5" dirty="0">
                <a:latin typeface="Arial"/>
                <a:cs typeface="Arial"/>
              </a:rPr>
              <a:t>ri</a:t>
            </a:r>
            <a:r>
              <a:rPr sz="1700" spc="-15" dirty="0">
                <a:latin typeface="Arial"/>
                <a:cs typeface="Arial"/>
              </a:rPr>
              <a:t>a</a:t>
            </a:r>
            <a:r>
              <a:rPr sz="1700" spc="-5" dirty="0">
                <a:latin typeface="Arial"/>
                <a:cs typeface="Arial"/>
              </a:rPr>
              <a:t>l</a:t>
            </a:r>
            <a:r>
              <a:rPr sz="1700" dirty="0">
                <a:latin typeface="Arial"/>
                <a:cs typeface="Arial"/>
              </a:rPr>
              <a:t>	</a:t>
            </a:r>
            <a:r>
              <a:rPr sz="1700" spc="-5" dirty="0">
                <a:latin typeface="Arial"/>
                <a:cs typeface="Arial"/>
              </a:rPr>
              <a:t>p</a:t>
            </a:r>
            <a:r>
              <a:rPr sz="1700" spc="-40" dirty="0">
                <a:latin typeface="Arial"/>
                <a:cs typeface="Arial"/>
              </a:rPr>
              <a:t>r</a:t>
            </a:r>
            <a:r>
              <a:rPr sz="1700" spc="-70" dirty="0">
                <a:latin typeface="Arial"/>
                <a:cs typeface="Arial"/>
              </a:rPr>
              <a:t>o</a:t>
            </a:r>
            <a:r>
              <a:rPr sz="1700" spc="-45" dirty="0">
                <a:latin typeface="Arial"/>
                <a:cs typeface="Arial"/>
              </a:rPr>
              <a:t>t</a:t>
            </a:r>
            <a:r>
              <a:rPr sz="1700" spc="-135" dirty="0">
                <a:latin typeface="Arial"/>
                <a:cs typeface="Arial"/>
              </a:rPr>
              <a:t>ocols</a:t>
            </a:r>
            <a:r>
              <a:rPr sz="1700" dirty="0">
                <a:latin typeface="Arial"/>
                <a:cs typeface="Arial"/>
              </a:rPr>
              <a:t>	</a:t>
            </a:r>
            <a:r>
              <a:rPr sz="1700" spc="-65" dirty="0">
                <a:latin typeface="Arial"/>
                <a:cs typeface="Arial"/>
              </a:rPr>
              <a:t>i</a:t>
            </a:r>
            <a:r>
              <a:rPr sz="1700" spc="-150" dirty="0">
                <a:latin typeface="Arial"/>
                <a:cs typeface="Arial"/>
              </a:rPr>
              <a:t>n</a:t>
            </a:r>
            <a:r>
              <a:rPr sz="1700" dirty="0">
                <a:latin typeface="Arial"/>
                <a:cs typeface="Arial"/>
              </a:rPr>
              <a:t>	</a:t>
            </a:r>
            <a:r>
              <a:rPr sz="1700" spc="-10" dirty="0">
                <a:latin typeface="Arial"/>
                <a:cs typeface="Arial"/>
              </a:rPr>
              <a:t>t</a:t>
            </a:r>
            <a:r>
              <a:rPr sz="1700" spc="-150" dirty="0">
                <a:latin typeface="Arial"/>
                <a:cs typeface="Arial"/>
              </a:rPr>
              <a:t>he</a:t>
            </a:r>
            <a:r>
              <a:rPr sz="1700" dirty="0">
                <a:latin typeface="Arial"/>
                <a:cs typeface="Arial"/>
              </a:rPr>
              <a:t>	</a:t>
            </a:r>
            <a:r>
              <a:rPr sz="1700" spc="-130" dirty="0">
                <a:latin typeface="Arial"/>
                <a:cs typeface="Arial"/>
              </a:rPr>
              <a:t>w</a:t>
            </a:r>
            <a:r>
              <a:rPr sz="1700" spc="-60" dirty="0">
                <a:latin typeface="Arial"/>
                <a:cs typeface="Arial"/>
              </a:rPr>
              <a:t>o</a:t>
            </a:r>
            <a:r>
              <a:rPr sz="1700" spc="-5" dirty="0">
                <a:latin typeface="Arial"/>
                <a:cs typeface="Arial"/>
              </a:rPr>
              <a:t>r</a:t>
            </a:r>
            <a:r>
              <a:rPr sz="1700" spc="-10" dirty="0">
                <a:latin typeface="Arial"/>
                <a:cs typeface="Arial"/>
              </a:rPr>
              <a:t>l</a:t>
            </a:r>
            <a:r>
              <a:rPr sz="1700" spc="-20" dirty="0">
                <a:latin typeface="Arial"/>
                <a:cs typeface="Arial"/>
              </a:rPr>
              <a:t>d</a:t>
            </a:r>
            <a:r>
              <a:rPr sz="1700" spc="-100" dirty="0">
                <a:latin typeface="Arial"/>
                <a:cs typeface="Arial"/>
              </a:rPr>
              <a:t>,</a:t>
            </a:r>
            <a:r>
              <a:rPr sz="1700" dirty="0">
                <a:latin typeface="Arial"/>
                <a:cs typeface="Arial"/>
              </a:rPr>
              <a:t>	</a:t>
            </a:r>
            <a:r>
              <a:rPr sz="1700" spc="-75" dirty="0">
                <a:latin typeface="Arial"/>
                <a:cs typeface="Arial"/>
              </a:rPr>
              <a:t>but</a:t>
            </a:r>
            <a:r>
              <a:rPr sz="1700" dirty="0">
                <a:latin typeface="Arial"/>
                <a:cs typeface="Arial"/>
              </a:rPr>
              <a:t>	</a:t>
            </a:r>
            <a:r>
              <a:rPr sz="1700" spc="-15" dirty="0">
                <a:latin typeface="Arial"/>
                <a:cs typeface="Arial"/>
              </a:rPr>
              <a:t>i</a:t>
            </a:r>
            <a:r>
              <a:rPr sz="1700" spc="-10" dirty="0">
                <a:latin typeface="Arial"/>
                <a:cs typeface="Arial"/>
              </a:rPr>
              <a:t>t</a:t>
            </a:r>
            <a:r>
              <a:rPr sz="1700" dirty="0">
                <a:latin typeface="Arial"/>
                <a:cs typeface="Arial"/>
              </a:rPr>
              <a:t>	</a:t>
            </a:r>
            <a:r>
              <a:rPr sz="1700" spc="-155" dirty="0">
                <a:latin typeface="Arial"/>
                <a:cs typeface="Arial"/>
              </a:rPr>
              <a:t>w</a:t>
            </a:r>
            <a:r>
              <a:rPr sz="1700" spc="-110" dirty="0">
                <a:latin typeface="Arial"/>
                <a:cs typeface="Arial"/>
              </a:rPr>
              <a:t>as  </a:t>
            </a:r>
            <a:r>
              <a:rPr sz="1700" spc="-65" dirty="0">
                <a:latin typeface="Arial"/>
                <a:cs typeface="Arial"/>
              </a:rPr>
              <a:t>developed</a:t>
            </a:r>
            <a:r>
              <a:rPr sz="1700" dirty="0">
                <a:latin typeface="Arial"/>
                <a:cs typeface="Arial"/>
              </a:rPr>
              <a:t> </a:t>
            </a:r>
            <a:r>
              <a:rPr sz="1700" spc="-80" dirty="0">
                <a:latin typeface="Arial"/>
                <a:cs typeface="Arial"/>
              </a:rPr>
              <a:t>long</a:t>
            </a:r>
            <a:r>
              <a:rPr sz="1700" dirty="0">
                <a:latin typeface="Arial"/>
                <a:cs typeface="Arial"/>
              </a:rPr>
              <a:t> </a:t>
            </a:r>
            <a:r>
              <a:rPr sz="1700" spc="-40" dirty="0">
                <a:latin typeface="Arial"/>
                <a:cs typeface="Arial"/>
              </a:rPr>
              <a:t>before</a:t>
            </a:r>
            <a:r>
              <a:rPr sz="1700" spc="10" dirty="0">
                <a:latin typeface="Arial"/>
                <a:cs typeface="Arial"/>
              </a:rPr>
              <a:t> </a:t>
            </a:r>
            <a:r>
              <a:rPr sz="1700" spc="-105" dirty="0">
                <a:latin typeface="Arial"/>
                <a:cs typeface="Arial"/>
              </a:rPr>
              <a:t>the</a:t>
            </a:r>
            <a:r>
              <a:rPr sz="1700" dirty="0">
                <a:latin typeface="Arial"/>
                <a:cs typeface="Arial"/>
              </a:rPr>
              <a:t> </a:t>
            </a:r>
            <a:r>
              <a:rPr sz="1700" spc="-90" dirty="0">
                <a:latin typeface="Arial"/>
                <a:cs typeface="Arial"/>
              </a:rPr>
              <a:t>days</a:t>
            </a:r>
            <a:r>
              <a:rPr sz="1700" spc="10" dirty="0">
                <a:latin typeface="Arial"/>
                <a:cs typeface="Arial"/>
              </a:rPr>
              <a:t> </a:t>
            </a:r>
            <a:r>
              <a:rPr sz="1700" dirty="0">
                <a:latin typeface="Arial"/>
                <a:cs typeface="Arial"/>
              </a:rPr>
              <a:t>of</a:t>
            </a:r>
            <a:r>
              <a:rPr sz="1700" spc="40" dirty="0">
                <a:latin typeface="Arial"/>
                <a:cs typeface="Arial"/>
              </a:rPr>
              <a:t> </a:t>
            </a:r>
            <a:r>
              <a:rPr sz="1700" spc="-254" dirty="0">
                <a:latin typeface="Arial"/>
                <a:cs typeface="Arial"/>
              </a:rPr>
              <a:t>IP,</a:t>
            </a:r>
            <a:r>
              <a:rPr sz="1700" spc="-195" dirty="0">
                <a:latin typeface="Arial"/>
                <a:cs typeface="Arial"/>
              </a:rPr>
              <a:t> </a:t>
            </a:r>
            <a:r>
              <a:rPr sz="1700" spc="-75" dirty="0">
                <a:latin typeface="Arial"/>
                <a:cs typeface="Arial"/>
              </a:rPr>
              <a:t>and</a:t>
            </a:r>
            <a:r>
              <a:rPr sz="1700" spc="5" dirty="0">
                <a:latin typeface="Arial"/>
                <a:cs typeface="Arial"/>
              </a:rPr>
              <a:t> </a:t>
            </a:r>
            <a:r>
              <a:rPr sz="1700" spc="-10" dirty="0">
                <a:latin typeface="Arial"/>
                <a:cs typeface="Arial"/>
              </a:rPr>
              <a:t>it</a:t>
            </a:r>
            <a:r>
              <a:rPr sz="1700" dirty="0">
                <a:latin typeface="Arial"/>
                <a:cs typeface="Arial"/>
              </a:rPr>
              <a:t> </a:t>
            </a:r>
            <a:r>
              <a:rPr sz="1700" spc="-170" dirty="0">
                <a:latin typeface="Arial"/>
                <a:cs typeface="Arial"/>
              </a:rPr>
              <a:t>has</a:t>
            </a:r>
            <a:r>
              <a:rPr sz="1700" spc="10" dirty="0">
                <a:latin typeface="Arial"/>
                <a:cs typeface="Arial"/>
              </a:rPr>
              <a:t> </a:t>
            </a:r>
            <a:r>
              <a:rPr sz="1700" spc="-100" dirty="0">
                <a:latin typeface="Arial"/>
                <a:cs typeface="Arial"/>
              </a:rPr>
              <a:t>been</a:t>
            </a:r>
            <a:r>
              <a:rPr sz="1700" spc="-5" dirty="0">
                <a:latin typeface="Arial"/>
                <a:cs typeface="Arial"/>
              </a:rPr>
              <a:t> </a:t>
            </a:r>
            <a:r>
              <a:rPr sz="1700" spc="-25" dirty="0">
                <a:latin typeface="Arial"/>
                <a:cs typeface="Arial"/>
              </a:rPr>
              <a:t>adapted</a:t>
            </a:r>
            <a:r>
              <a:rPr sz="1700" spc="10" dirty="0">
                <a:latin typeface="Arial"/>
                <a:cs typeface="Arial"/>
              </a:rPr>
              <a:t> </a:t>
            </a:r>
            <a:r>
              <a:rPr sz="1700" spc="-15" dirty="0">
                <a:latin typeface="Arial"/>
                <a:cs typeface="Arial"/>
              </a:rPr>
              <a:t>for</a:t>
            </a:r>
            <a:r>
              <a:rPr sz="1700" spc="-5" dirty="0">
                <a:latin typeface="Arial"/>
                <a:cs typeface="Arial"/>
              </a:rPr>
              <a:t> </a:t>
            </a:r>
            <a:r>
              <a:rPr sz="1700" spc="-195" dirty="0">
                <a:latin typeface="Arial"/>
                <a:cs typeface="Arial"/>
              </a:rPr>
              <a:t>IP</a:t>
            </a:r>
            <a:r>
              <a:rPr sz="1700" spc="5" dirty="0">
                <a:latin typeface="Arial"/>
                <a:cs typeface="Arial"/>
              </a:rPr>
              <a:t> </a:t>
            </a:r>
            <a:r>
              <a:rPr sz="1700" spc="-114" dirty="0">
                <a:latin typeface="Arial"/>
                <a:cs typeface="Arial"/>
              </a:rPr>
              <a:t>networks.</a:t>
            </a:r>
            <a:endParaRPr sz="1700">
              <a:latin typeface="Arial"/>
              <a:cs typeface="Arial"/>
            </a:endParaRPr>
          </a:p>
          <a:p>
            <a:pPr marL="195580" indent="-182880">
              <a:lnSpc>
                <a:spcPct val="100000"/>
              </a:lnSpc>
              <a:spcBef>
                <a:spcPts val="185"/>
              </a:spcBef>
              <a:buClr>
                <a:srgbClr val="93B6D2"/>
              </a:buClr>
              <a:buSzPct val="85000"/>
              <a:buFont typeface="Arial"/>
              <a:buChar char="•"/>
              <a:tabLst>
                <a:tab pos="195580" algn="l"/>
              </a:tabLst>
            </a:pPr>
            <a:r>
              <a:rPr sz="2000" b="1" spc="-165" dirty="0">
                <a:latin typeface="Arial"/>
                <a:cs typeface="Arial"/>
              </a:rPr>
              <a:t>Generic</a:t>
            </a:r>
            <a:r>
              <a:rPr sz="2000" b="1" spc="-10" dirty="0">
                <a:latin typeface="Arial"/>
                <a:cs typeface="Arial"/>
              </a:rPr>
              <a:t> </a:t>
            </a:r>
            <a:r>
              <a:rPr sz="2000" b="1" spc="-95" dirty="0">
                <a:latin typeface="Arial"/>
                <a:cs typeface="Arial"/>
              </a:rPr>
              <a:t>web</a:t>
            </a:r>
            <a:r>
              <a:rPr sz="2000" b="1" spc="-45" dirty="0">
                <a:latin typeface="Arial"/>
                <a:cs typeface="Arial"/>
              </a:rPr>
              <a:t>-</a:t>
            </a:r>
            <a:r>
              <a:rPr sz="2000" b="1" spc="-160" dirty="0">
                <a:latin typeface="Arial"/>
                <a:cs typeface="Arial"/>
              </a:rPr>
              <a:t>based</a:t>
            </a:r>
            <a:r>
              <a:rPr sz="2000" b="1" spc="-40" dirty="0">
                <a:latin typeface="Arial"/>
                <a:cs typeface="Arial"/>
              </a:rPr>
              <a:t> </a:t>
            </a:r>
            <a:r>
              <a:rPr sz="2000" b="1" spc="-170" dirty="0">
                <a:latin typeface="Arial"/>
                <a:cs typeface="Arial"/>
              </a:rPr>
              <a:t>protocol</a:t>
            </a:r>
            <a:r>
              <a:rPr sz="2000" b="1" spc="-195" dirty="0">
                <a:latin typeface="Arial"/>
                <a:cs typeface="Arial"/>
              </a:rPr>
              <a:t>s</a:t>
            </a:r>
            <a:r>
              <a:rPr sz="2000" b="1" spc="-150" dirty="0">
                <a:latin typeface="Arial"/>
                <a:cs typeface="Arial"/>
              </a:rPr>
              <a:t>:</a:t>
            </a:r>
            <a:endParaRPr sz="2000">
              <a:latin typeface="Arial"/>
              <a:cs typeface="Arial"/>
            </a:endParaRPr>
          </a:p>
          <a:p>
            <a:pPr marL="469900" marR="5080" lvl="1" indent="-183515">
              <a:lnSpc>
                <a:spcPts val="1839"/>
              </a:lnSpc>
              <a:spcBef>
                <a:spcPts val="459"/>
              </a:spcBef>
              <a:buClr>
                <a:srgbClr val="93B6D2"/>
              </a:buClr>
              <a:buSzPct val="85294"/>
              <a:buChar char="•"/>
              <a:tabLst>
                <a:tab pos="470534" algn="l"/>
              </a:tabLst>
            </a:pPr>
            <a:r>
              <a:rPr sz="1700" spc="-90" dirty="0">
                <a:latin typeface="Arial"/>
                <a:cs typeface="Arial"/>
              </a:rPr>
              <a:t>Generic</a:t>
            </a:r>
            <a:r>
              <a:rPr sz="1700" spc="155" dirty="0">
                <a:latin typeface="Arial"/>
                <a:cs typeface="Arial"/>
              </a:rPr>
              <a:t> </a:t>
            </a:r>
            <a:r>
              <a:rPr sz="1700" spc="-100" dirty="0">
                <a:latin typeface="Arial"/>
                <a:cs typeface="Arial"/>
              </a:rPr>
              <a:t>protocols,</a:t>
            </a:r>
            <a:r>
              <a:rPr sz="1700" spc="155" dirty="0">
                <a:latin typeface="Arial"/>
                <a:cs typeface="Arial"/>
              </a:rPr>
              <a:t> </a:t>
            </a:r>
            <a:r>
              <a:rPr sz="1700" spc="-204" dirty="0">
                <a:latin typeface="Arial"/>
                <a:cs typeface="Arial"/>
              </a:rPr>
              <a:t>such</a:t>
            </a:r>
            <a:r>
              <a:rPr sz="1700" spc="-110" dirty="0">
                <a:latin typeface="Arial"/>
                <a:cs typeface="Arial"/>
              </a:rPr>
              <a:t> </a:t>
            </a:r>
            <a:r>
              <a:rPr sz="1700" spc="-150" dirty="0">
                <a:latin typeface="Arial"/>
                <a:cs typeface="Arial"/>
              </a:rPr>
              <a:t>as</a:t>
            </a:r>
            <a:r>
              <a:rPr sz="1700" spc="150" dirty="0">
                <a:latin typeface="Arial"/>
                <a:cs typeface="Arial"/>
              </a:rPr>
              <a:t> </a:t>
            </a:r>
            <a:r>
              <a:rPr sz="1700" spc="-120" dirty="0">
                <a:latin typeface="Arial"/>
                <a:cs typeface="Arial"/>
              </a:rPr>
              <a:t>Ethernet,</a:t>
            </a:r>
            <a:r>
              <a:rPr sz="1700" spc="160" dirty="0">
                <a:latin typeface="Arial"/>
                <a:cs typeface="Arial"/>
              </a:rPr>
              <a:t> </a:t>
            </a:r>
            <a:r>
              <a:rPr sz="1700" spc="-55" dirty="0">
                <a:latin typeface="Arial"/>
                <a:cs typeface="Arial"/>
              </a:rPr>
              <a:t>Wi-Fi,</a:t>
            </a:r>
            <a:r>
              <a:rPr sz="1700" spc="150" dirty="0">
                <a:latin typeface="Arial"/>
                <a:cs typeface="Arial"/>
              </a:rPr>
              <a:t> </a:t>
            </a:r>
            <a:r>
              <a:rPr sz="1700" spc="-70" dirty="0">
                <a:latin typeface="Arial"/>
                <a:cs typeface="Arial"/>
              </a:rPr>
              <a:t>and</a:t>
            </a:r>
            <a:r>
              <a:rPr sz="1700" spc="150" dirty="0">
                <a:latin typeface="Arial"/>
                <a:cs typeface="Arial"/>
              </a:rPr>
              <a:t> </a:t>
            </a:r>
            <a:r>
              <a:rPr sz="1700" spc="-110" dirty="0">
                <a:latin typeface="Arial"/>
                <a:cs typeface="Arial"/>
              </a:rPr>
              <a:t>4G/LTE,</a:t>
            </a:r>
            <a:r>
              <a:rPr sz="1700" spc="150" dirty="0">
                <a:latin typeface="Arial"/>
                <a:cs typeface="Arial"/>
              </a:rPr>
              <a:t> </a:t>
            </a:r>
            <a:r>
              <a:rPr sz="1700" spc="-40" dirty="0">
                <a:latin typeface="Arial"/>
                <a:cs typeface="Arial"/>
              </a:rPr>
              <a:t>are</a:t>
            </a:r>
            <a:r>
              <a:rPr sz="1700" spc="155" dirty="0">
                <a:latin typeface="Arial"/>
                <a:cs typeface="Arial"/>
              </a:rPr>
              <a:t> </a:t>
            </a:r>
            <a:r>
              <a:rPr sz="1700" spc="-90" dirty="0">
                <a:latin typeface="Arial"/>
                <a:cs typeface="Arial"/>
              </a:rPr>
              <a:t>found</a:t>
            </a:r>
            <a:r>
              <a:rPr sz="1700" spc="155" dirty="0">
                <a:latin typeface="Arial"/>
                <a:cs typeface="Arial"/>
              </a:rPr>
              <a:t> </a:t>
            </a:r>
            <a:r>
              <a:rPr sz="1700" spc="-150" dirty="0">
                <a:latin typeface="Arial"/>
                <a:cs typeface="Arial"/>
              </a:rPr>
              <a:t>on</a:t>
            </a:r>
            <a:r>
              <a:rPr sz="1700" spc="165" dirty="0">
                <a:latin typeface="Arial"/>
                <a:cs typeface="Arial"/>
              </a:rPr>
              <a:t> </a:t>
            </a:r>
            <a:r>
              <a:rPr sz="1700" spc="-135" dirty="0">
                <a:latin typeface="Arial"/>
                <a:cs typeface="Arial"/>
              </a:rPr>
              <a:t>many</a:t>
            </a:r>
            <a:r>
              <a:rPr sz="1700" spc="160" dirty="0">
                <a:latin typeface="Arial"/>
                <a:cs typeface="Arial"/>
              </a:rPr>
              <a:t> </a:t>
            </a:r>
            <a:r>
              <a:rPr sz="1700" spc="-155" dirty="0">
                <a:latin typeface="Arial"/>
                <a:cs typeface="Arial"/>
              </a:rPr>
              <a:t>consumer- </a:t>
            </a:r>
            <a:r>
              <a:rPr sz="1700" spc="-459" dirty="0">
                <a:latin typeface="Arial"/>
                <a:cs typeface="Arial"/>
              </a:rPr>
              <a:t> </a:t>
            </a:r>
            <a:r>
              <a:rPr sz="1700" spc="-75" dirty="0">
                <a:latin typeface="Arial"/>
                <a:cs typeface="Arial"/>
              </a:rPr>
              <a:t>and</a:t>
            </a:r>
            <a:r>
              <a:rPr sz="1700" dirty="0">
                <a:latin typeface="Arial"/>
                <a:cs typeface="Arial"/>
              </a:rPr>
              <a:t> </a:t>
            </a:r>
            <a:r>
              <a:rPr sz="1700" spc="-100" dirty="0">
                <a:latin typeface="Arial"/>
                <a:cs typeface="Arial"/>
              </a:rPr>
              <a:t>enterprise-class</a:t>
            </a:r>
            <a:r>
              <a:rPr sz="1700" dirty="0">
                <a:latin typeface="Arial"/>
                <a:cs typeface="Arial"/>
              </a:rPr>
              <a:t> </a:t>
            </a:r>
            <a:r>
              <a:rPr sz="1700" spc="-165" dirty="0">
                <a:latin typeface="Arial"/>
                <a:cs typeface="Arial"/>
              </a:rPr>
              <a:t>IoT</a:t>
            </a:r>
            <a:r>
              <a:rPr sz="1700" spc="5" dirty="0">
                <a:latin typeface="Arial"/>
                <a:cs typeface="Arial"/>
              </a:rPr>
              <a:t> </a:t>
            </a:r>
            <a:r>
              <a:rPr sz="1700" spc="-114" dirty="0">
                <a:latin typeface="Arial"/>
                <a:cs typeface="Arial"/>
              </a:rPr>
              <a:t>devices</a:t>
            </a:r>
            <a:r>
              <a:rPr sz="1700" spc="-5" dirty="0">
                <a:latin typeface="Arial"/>
                <a:cs typeface="Arial"/>
              </a:rPr>
              <a:t> </a:t>
            </a:r>
            <a:r>
              <a:rPr sz="1700" spc="-65" dirty="0">
                <a:latin typeface="Arial"/>
                <a:cs typeface="Arial"/>
              </a:rPr>
              <a:t>that</a:t>
            </a:r>
            <a:r>
              <a:rPr sz="1700" spc="10" dirty="0">
                <a:latin typeface="Arial"/>
                <a:cs typeface="Arial"/>
              </a:rPr>
              <a:t> </a:t>
            </a:r>
            <a:r>
              <a:rPr sz="1700" spc="-140" dirty="0">
                <a:latin typeface="Arial"/>
                <a:cs typeface="Arial"/>
              </a:rPr>
              <a:t>communicate</a:t>
            </a:r>
            <a:r>
              <a:rPr sz="1700" spc="-5" dirty="0">
                <a:latin typeface="Arial"/>
                <a:cs typeface="Arial"/>
              </a:rPr>
              <a:t> </a:t>
            </a:r>
            <a:r>
              <a:rPr sz="1700" spc="-85" dirty="0">
                <a:latin typeface="Arial"/>
                <a:cs typeface="Arial"/>
              </a:rPr>
              <a:t>over</a:t>
            </a:r>
            <a:r>
              <a:rPr sz="1700" spc="5" dirty="0">
                <a:latin typeface="Arial"/>
                <a:cs typeface="Arial"/>
              </a:rPr>
              <a:t> </a:t>
            </a:r>
            <a:r>
              <a:rPr sz="1700" spc="-110" dirty="0">
                <a:latin typeface="Arial"/>
                <a:cs typeface="Arial"/>
              </a:rPr>
              <a:t>non-constrained</a:t>
            </a:r>
            <a:r>
              <a:rPr sz="1700" spc="15" dirty="0">
                <a:latin typeface="Arial"/>
                <a:cs typeface="Arial"/>
              </a:rPr>
              <a:t> </a:t>
            </a:r>
            <a:r>
              <a:rPr sz="1700" spc="-114" dirty="0">
                <a:latin typeface="Arial"/>
                <a:cs typeface="Arial"/>
              </a:rPr>
              <a:t>networks.</a:t>
            </a:r>
            <a:endParaRPr sz="1700">
              <a:latin typeface="Arial"/>
              <a:cs typeface="Arial"/>
            </a:endParaRPr>
          </a:p>
          <a:p>
            <a:pPr marL="195580" indent="-182880">
              <a:lnSpc>
                <a:spcPct val="100000"/>
              </a:lnSpc>
              <a:spcBef>
                <a:spcPts val="185"/>
              </a:spcBef>
              <a:buClr>
                <a:srgbClr val="93B6D2"/>
              </a:buClr>
              <a:buSzPct val="85000"/>
              <a:buFont typeface="Arial"/>
              <a:buChar char="•"/>
              <a:tabLst>
                <a:tab pos="195580" algn="l"/>
              </a:tabLst>
            </a:pPr>
            <a:r>
              <a:rPr sz="2000" b="1" spc="-155" dirty="0">
                <a:latin typeface="Arial"/>
                <a:cs typeface="Arial"/>
              </a:rPr>
              <a:t>IoT</a:t>
            </a:r>
            <a:r>
              <a:rPr sz="2000" b="1" spc="-15" dirty="0">
                <a:latin typeface="Arial"/>
                <a:cs typeface="Arial"/>
              </a:rPr>
              <a:t> </a:t>
            </a:r>
            <a:r>
              <a:rPr sz="2000" b="1" spc="-125" dirty="0">
                <a:latin typeface="Arial"/>
                <a:cs typeface="Arial"/>
              </a:rPr>
              <a:t>appli</a:t>
            </a:r>
            <a:r>
              <a:rPr sz="2000" b="1" spc="-155" dirty="0">
                <a:latin typeface="Arial"/>
                <a:cs typeface="Arial"/>
              </a:rPr>
              <a:t>c</a:t>
            </a:r>
            <a:r>
              <a:rPr sz="2000" b="1" spc="-25" dirty="0">
                <a:latin typeface="Arial"/>
                <a:cs typeface="Arial"/>
              </a:rPr>
              <a:t>a</a:t>
            </a:r>
            <a:r>
              <a:rPr sz="2000" b="1" spc="-100" dirty="0">
                <a:latin typeface="Arial"/>
                <a:cs typeface="Arial"/>
              </a:rPr>
              <a:t>t</a:t>
            </a:r>
            <a:r>
              <a:rPr sz="2000" b="1" spc="-95" dirty="0">
                <a:latin typeface="Arial"/>
                <a:cs typeface="Arial"/>
              </a:rPr>
              <a:t>i</a:t>
            </a:r>
            <a:r>
              <a:rPr sz="2000" b="1" spc="-160" dirty="0">
                <a:latin typeface="Arial"/>
                <a:cs typeface="Arial"/>
              </a:rPr>
              <a:t>on</a:t>
            </a:r>
            <a:r>
              <a:rPr sz="2000" b="1" spc="5" dirty="0">
                <a:latin typeface="Arial"/>
                <a:cs typeface="Arial"/>
              </a:rPr>
              <a:t> </a:t>
            </a:r>
            <a:r>
              <a:rPr sz="2000" b="1" spc="-30" dirty="0">
                <a:latin typeface="Arial"/>
                <a:cs typeface="Arial"/>
              </a:rPr>
              <a:t>l</a:t>
            </a:r>
            <a:r>
              <a:rPr sz="2000" b="1" spc="-70" dirty="0">
                <a:latin typeface="Arial"/>
                <a:cs typeface="Arial"/>
              </a:rPr>
              <a:t>a</a:t>
            </a:r>
            <a:r>
              <a:rPr sz="2000" b="1" spc="-120" dirty="0">
                <a:latin typeface="Arial"/>
                <a:cs typeface="Arial"/>
              </a:rPr>
              <a:t>yer</a:t>
            </a:r>
            <a:r>
              <a:rPr sz="2000" b="1" spc="-15" dirty="0">
                <a:latin typeface="Arial"/>
                <a:cs typeface="Arial"/>
              </a:rPr>
              <a:t> </a:t>
            </a:r>
            <a:r>
              <a:rPr sz="2000" b="1" spc="-160" dirty="0">
                <a:latin typeface="Arial"/>
                <a:cs typeface="Arial"/>
              </a:rPr>
              <a:t>p</a:t>
            </a:r>
            <a:r>
              <a:rPr sz="2000" b="1" spc="-140" dirty="0">
                <a:latin typeface="Arial"/>
                <a:cs typeface="Arial"/>
              </a:rPr>
              <a:t>rot</a:t>
            </a:r>
            <a:r>
              <a:rPr sz="2000" b="1" spc="-190" dirty="0">
                <a:latin typeface="Arial"/>
                <a:cs typeface="Arial"/>
              </a:rPr>
              <a:t>o</a:t>
            </a:r>
            <a:r>
              <a:rPr sz="2000" b="1" spc="-185" dirty="0">
                <a:latin typeface="Arial"/>
                <a:cs typeface="Arial"/>
              </a:rPr>
              <a:t>col</a:t>
            </a:r>
            <a:r>
              <a:rPr sz="2000" b="1" spc="-225" dirty="0">
                <a:latin typeface="Arial"/>
                <a:cs typeface="Arial"/>
              </a:rPr>
              <a:t>s</a:t>
            </a:r>
            <a:r>
              <a:rPr sz="2000" b="1" spc="-150" dirty="0">
                <a:latin typeface="Arial"/>
                <a:cs typeface="Arial"/>
              </a:rPr>
              <a:t>:</a:t>
            </a:r>
            <a:endParaRPr sz="2000">
              <a:latin typeface="Arial"/>
              <a:cs typeface="Arial"/>
            </a:endParaRPr>
          </a:p>
          <a:p>
            <a:pPr marL="469900" marR="5080" lvl="1" indent="-183515" algn="just">
              <a:lnSpc>
                <a:spcPct val="90000"/>
              </a:lnSpc>
              <a:spcBef>
                <a:spcPts val="430"/>
              </a:spcBef>
              <a:buClr>
                <a:srgbClr val="93B6D2"/>
              </a:buClr>
              <a:buSzPct val="85294"/>
              <a:buChar char="•"/>
              <a:tabLst>
                <a:tab pos="470534" algn="l"/>
              </a:tabLst>
            </a:pPr>
            <a:r>
              <a:rPr sz="1700" spc="-165" dirty="0">
                <a:latin typeface="Arial"/>
                <a:cs typeface="Arial"/>
              </a:rPr>
              <a:t>IoT</a:t>
            </a:r>
            <a:r>
              <a:rPr sz="1700" spc="-160" dirty="0">
                <a:latin typeface="Arial"/>
                <a:cs typeface="Arial"/>
              </a:rPr>
              <a:t> </a:t>
            </a:r>
            <a:r>
              <a:rPr sz="1700" spc="-55" dirty="0">
                <a:latin typeface="Arial"/>
                <a:cs typeface="Arial"/>
              </a:rPr>
              <a:t>application </a:t>
            </a:r>
            <a:r>
              <a:rPr sz="1700" spc="-35" dirty="0">
                <a:latin typeface="Arial"/>
                <a:cs typeface="Arial"/>
              </a:rPr>
              <a:t>layer </a:t>
            </a:r>
            <a:r>
              <a:rPr sz="1700" spc="-95" dirty="0">
                <a:latin typeface="Arial"/>
                <a:cs typeface="Arial"/>
              </a:rPr>
              <a:t>protocols </a:t>
            </a:r>
            <a:r>
              <a:rPr sz="1700" spc="-35" dirty="0">
                <a:latin typeface="Arial"/>
                <a:cs typeface="Arial"/>
              </a:rPr>
              <a:t>are </a:t>
            </a:r>
            <a:r>
              <a:rPr sz="1700" spc="-90" dirty="0">
                <a:latin typeface="Arial"/>
                <a:cs typeface="Arial"/>
              </a:rPr>
              <a:t>devised </a:t>
            </a:r>
            <a:r>
              <a:rPr sz="1700" spc="-60" dirty="0">
                <a:latin typeface="Arial"/>
                <a:cs typeface="Arial"/>
              </a:rPr>
              <a:t>to </a:t>
            </a:r>
            <a:r>
              <a:rPr sz="1700" spc="-120" dirty="0">
                <a:latin typeface="Arial"/>
                <a:cs typeface="Arial"/>
              </a:rPr>
              <a:t>run</a:t>
            </a:r>
            <a:r>
              <a:rPr sz="1700" spc="-114" dirty="0">
                <a:latin typeface="Arial"/>
                <a:cs typeface="Arial"/>
              </a:rPr>
              <a:t> </a:t>
            </a:r>
            <a:r>
              <a:rPr sz="1700" spc="-150" dirty="0">
                <a:latin typeface="Arial"/>
                <a:cs typeface="Arial"/>
              </a:rPr>
              <a:t>on</a:t>
            </a:r>
            <a:r>
              <a:rPr sz="1700" spc="-145" dirty="0">
                <a:latin typeface="Arial"/>
                <a:cs typeface="Arial"/>
              </a:rPr>
              <a:t> </a:t>
            </a:r>
            <a:r>
              <a:rPr sz="1700" spc="-105" dirty="0">
                <a:latin typeface="Arial"/>
                <a:cs typeface="Arial"/>
              </a:rPr>
              <a:t>constrained</a:t>
            </a:r>
            <a:r>
              <a:rPr sz="1700" spc="-100" dirty="0">
                <a:latin typeface="Arial"/>
                <a:cs typeface="Arial"/>
              </a:rPr>
              <a:t> </a:t>
            </a:r>
            <a:r>
              <a:rPr sz="1700" spc="-135" dirty="0">
                <a:latin typeface="Arial"/>
                <a:cs typeface="Arial"/>
              </a:rPr>
              <a:t>nodes</a:t>
            </a:r>
            <a:r>
              <a:rPr sz="1700" spc="-130" dirty="0">
                <a:latin typeface="Arial"/>
                <a:cs typeface="Arial"/>
              </a:rPr>
              <a:t> </a:t>
            </a:r>
            <a:r>
              <a:rPr sz="1700" spc="-80" dirty="0">
                <a:latin typeface="Arial"/>
                <a:cs typeface="Arial"/>
              </a:rPr>
              <a:t>with </a:t>
            </a:r>
            <a:r>
              <a:rPr sz="1700" spc="-5" dirty="0">
                <a:latin typeface="Arial"/>
                <a:cs typeface="Arial"/>
              </a:rPr>
              <a:t>a </a:t>
            </a:r>
            <a:r>
              <a:rPr sz="1700" spc="-120" dirty="0">
                <a:latin typeface="Arial"/>
                <a:cs typeface="Arial"/>
              </a:rPr>
              <a:t>small </a:t>
            </a:r>
            <a:r>
              <a:rPr sz="1700" spc="-114" dirty="0">
                <a:latin typeface="Arial"/>
                <a:cs typeface="Arial"/>
              </a:rPr>
              <a:t> </a:t>
            </a:r>
            <a:r>
              <a:rPr sz="1700" spc="-130" dirty="0">
                <a:latin typeface="Arial"/>
                <a:cs typeface="Arial"/>
              </a:rPr>
              <a:t>compute</a:t>
            </a:r>
            <a:r>
              <a:rPr sz="1700" spc="-125" dirty="0">
                <a:latin typeface="Arial"/>
                <a:cs typeface="Arial"/>
              </a:rPr>
              <a:t> </a:t>
            </a:r>
            <a:r>
              <a:rPr sz="1700" spc="-45" dirty="0">
                <a:latin typeface="Arial"/>
                <a:cs typeface="Arial"/>
              </a:rPr>
              <a:t>footprint</a:t>
            </a:r>
            <a:r>
              <a:rPr sz="1700" spc="-40" dirty="0">
                <a:latin typeface="Arial"/>
                <a:cs typeface="Arial"/>
              </a:rPr>
              <a:t> </a:t>
            </a:r>
            <a:r>
              <a:rPr sz="1700" spc="-70" dirty="0">
                <a:latin typeface="Arial"/>
                <a:cs typeface="Arial"/>
              </a:rPr>
              <a:t>and</a:t>
            </a:r>
            <a:r>
              <a:rPr sz="1700" spc="-65" dirty="0">
                <a:latin typeface="Arial"/>
                <a:cs typeface="Arial"/>
              </a:rPr>
              <a:t> </a:t>
            </a:r>
            <a:r>
              <a:rPr sz="1700" spc="-40" dirty="0">
                <a:latin typeface="Arial"/>
                <a:cs typeface="Arial"/>
              </a:rPr>
              <a:t>are</a:t>
            </a:r>
            <a:r>
              <a:rPr sz="1700" spc="-35" dirty="0">
                <a:latin typeface="Arial"/>
                <a:cs typeface="Arial"/>
              </a:rPr>
              <a:t> </a:t>
            </a:r>
            <a:r>
              <a:rPr sz="1700" spc="-60" dirty="0">
                <a:latin typeface="Arial"/>
                <a:cs typeface="Arial"/>
              </a:rPr>
              <a:t>well</a:t>
            </a:r>
            <a:r>
              <a:rPr sz="1700" spc="-55" dirty="0">
                <a:latin typeface="Arial"/>
                <a:cs typeface="Arial"/>
              </a:rPr>
              <a:t> </a:t>
            </a:r>
            <a:r>
              <a:rPr sz="1700" spc="-25" dirty="0">
                <a:latin typeface="Arial"/>
                <a:cs typeface="Arial"/>
              </a:rPr>
              <a:t>adapted</a:t>
            </a:r>
            <a:r>
              <a:rPr sz="1700" spc="-20" dirty="0">
                <a:latin typeface="Arial"/>
                <a:cs typeface="Arial"/>
              </a:rPr>
              <a:t> </a:t>
            </a:r>
            <a:r>
              <a:rPr sz="1700" spc="-60" dirty="0">
                <a:latin typeface="Arial"/>
                <a:cs typeface="Arial"/>
              </a:rPr>
              <a:t>to</a:t>
            </a:r>
            <a:r>
              <a:rPr sz="1700" spc="-55" dirty="0">
                <a:latin typeface="Arial"/>
                <a:cs typeface="Arial"/>
              </a:rPr>
              <a:t> </a:t>
            </a:r>
            <a:r>
              <a:rPr sz="1700" spc="-105" dirty="0">
                <a:latin typeface="Arial"/>
                <a:cs typeface="Arial"/>
              </a:rPr>
              <a:t>the</a:t>
            </a:r>
            <a:r>
              <a:rPr sz="1700" spc="260" dirty="0">
                <a:latin typeface="Arial"/>
                <a:cs typeface="Arial"/>
              </a:rPr>
              <a:t> </a:t>
            </a:r>
            <a:r>
              <a:rPr sz="1700" spc="-90" dirty="0">
                <a:latin typeface="Arial"/>
                <a:cs typeface="Arial"/>
              </a:rPr>
              <a:t>network</a:t>
            </a:r>
            <a:r>
              <a:rPr sz="1700" spc="290" dirty="0">
                <a:latin typeface="Arial"/>
                <a:cs typeface="Arial"/>
              </a:rPr>
              <a:t> </a:t>
            </a:r>
            <a:r>
              <a:rPr sz="1700" spc="-65" dirty="0">
                <a:latin typeface="Arial"/>
                <a:cs typeface="Arial"/>
              </a:rPr>
              <a:t>bandwidth</a:t>
            </a:r>
            <a:r>
              <a:rPr sz="1700" spc="345" dirty="0">
                <a:latin typeface="Arial"/>
                <a:cs typeface="Arial"/>
              </a:rPr>
              <a:t> </a:t>
            </a:r>
            <a:r>
              <a:rPr sz="1700" spc="-120" dirty="0">
                <a:latin typeface="Arial"/>
                <a:cs typeface="Arial"/>
              </a:rPr>
              <a:t>constraints</a:t>
            </a:r>
            <a:r>
              <a:rPr sz="1700" spc="229" dirty="0">
                <a:latin typeface="Arial"/>
                <a:cs typeface="Arial"/>
              </a:rPr>
              <a:t> </a:t>
            </a:r>
            <a:r>
              <a:rPr sz="1700" spc="-140" dirty="0">
                <a:latin typeface="Arial"/>
                <a:cs typeface="Arial"/>
              </a:rPr>
              <a:t>on </a:t>
            </a:r>
            <a:r>
              <a:rPr sz="1700" spc="-135" dirty="0">
                <a:latin typeface="Arial"/>
                <a:cs typeface="Arial"/>
              </a:rPr>
              <a:t> </a:t>
            </a:r>
            <a:r>
              <a:rPr sz="1700" spc="-65" dirty="0">
                <a:latin typeface="Arial"/>
                <a:cs typeface="Arial"/>
              </a:rPr>
              <a:t>cellular </a:t>
            </a:r>
            <a:r>
              <a:rPr sz="1700" spc="-50" dirty="0">
                <a:latin typeface="Arial"/>
                <a:cs typeface="Arial"/>
              </a:rPr>
              <a:t>or </a:t>
            </a:r>
            <a:r>
              <a:rPr sz="1700" spc="-60" dirty="0">
                <a:latin typeface="Arial"/>
                <a:cs typeface="Arial"/>
              </a:rPr>
              <a:t>satellite </a:t>
            </a:r>
            <a:r>
              <a:rPr sz="1700" spc="-120" dirty="0">
                <a:latin typeface="Arial"/>
                <a:cs typeface="Arial"/>
              </a:rPr>
              <a:t>links </a:t>
            </a:r>
            <a:r>
              <a:rPr sz="1700" spc="-50" dirty="0">
                <a:latin typeface="Arial"/>
                <a:cs typeface="Arial"/>
              </a:rPr>
              <a:t>or </a:t>
            </a:r>
            <a:r>
              <a:rPr sz="1700" spc="-105" dirty="0">
                <a:latin typeface="Arial"/>
                <a:cs typeface="Arial"/>
              </a:rPr>
              <a:t>constrained </a:t>
            </a:r>
            <a:r>
              <a:rPr sz="1700" spc="-130" dirty="0">
                <a:latin typeface="Arial"/>
                <a:cs typeface="Arial"/>
              </a:rPr>
              <a:t>6LoWPAN </a:t>
            </a:r>
            <a:r>
              <a:rPr sz="1700" spc="-114" dirty="0">
                <a:latin typeface="Arial"/>
                <a:cs typeface="Arial"/>
              </a:rPr>
              <a:t>networks. </a:t>
            </a:r>
            <a:r>
              <a:rPr sz="1700" spc="-135" dirty="0">
                <a:latin typeface="Arial"/>
                <a:cs typeface="Arial"/>
              </a:rPr>
              <a:t>Message </a:t>
            </a:r>
            <a:r>
              <a:rPr sz="1700" spc="-105" dirty="0">
                <a:latin typeface="Arial"/>
                <a:cs typeface="Arial"/>
              </a:rPr>
              <a:t>Queuing </a:t>
            </a:r>
            <a:r>
              <a:rPr sz="1700" spc="-114" dirty="0">
                <a:latin typeface="Arial"/>
                <a:cs typeface="Arial"/>
              </a:rPr>
              <a:t>Telemetry </a:t>
            </a:r>
            <a:r>
              <a:rPr sz="1700" spc="-110" dirty="0">
                <a:latin typeface="Arial"/>
                <a:cs typeface="Arial"/>
              </a:rPr>
              <a:t> Transport</a:t>
            </a:r>
            <a:r>
              <a:rPr sz="1700" spc="-105" dirty="0">
                <a:latin typeface="Arial"/>
                <a:cs typeface="Arial"/>
              </a:rPr>
              <a:t> </a:t>
            </a:r>
            <a:r>
              <a:rPr sz="1700" spc="-155" dirty="0">
                <a:latin typeface="Arial"/>
                <a:cs typeface="Arial"/>
              </a:rPr>
              <a:t>(MQTT)</a:t>
            </a:r>
            <a:r>
              <a:rPr sz="1700" spc="-150" dirty="0">
                <a:latin typeface="Arial"/>
                <a:cs typeface="Arial"/>
              </a:rPr>
              <a:t> </a:t>
            </a:r>
            <a:r>
              <a:rPr sz="1700" spc="-75" dirty="0">
                <a:latin typeface="Arial"/>
                <a:cs typeface="Arial"/>
              </a:rPr>
              <a:t>and</a:t>
            </a:r>
            <a:r>
              <a:rPr sz="1700" spc="-70" dirty="0">
                <a:latin typeface="Arial"/>
                <a:cs typeface="Arial"/>
              </a:rPr>
              <a:t> </a:t>
            </a:r>
            <a:r>
              <a:rPr sz="1700" spc="-105" dirty="0">
                <a:latin typeface="Arial"/>
                <a:cs typeface="Arial"/>
              </a:rPr>
              <a:t>Constrained</a:t>
            </a:r>
            <a:r>
              <a:rPr sz="1700" spc="-100" dirty="0">
                <a:latin typeface="Arial"/>
                <a:cs typeface="Arial"/>
              </a:rPr>
              <a:t> </a:t>
            </a:r>
            <a:r>
              <a:rPr sz="1700" spc="-65" dirty="0">
                <a:latin typeface="Arial"/>
                <a:cs typeface="Arial"/>
              </a:rPr>
              <a:t>Application</a:t>
            </a:r>
            <a:r>
              <a:rPr sz="1700" spc="-60" dirty="0">
                <a:latin typeface="Arial"/>
                <a:cs typeface="Arial"/>
              </a:rPr>
              <a:t> </a:t>
            </a:r>
            <a:r>
              <a:rPr sz="1700" spc="-105" dirty="0">
                <a:latin typeface="Arial"/>
                <a:cs typeface="Arial"/>
              </a:rPr>
              <a:t>Protocol</a:t>
            </a:r>
            <a:r>
              <a:rPr sz="1700" spc="-100" dirty="0">
                <a:latin typeface="Arial"/>
                <a:cs typeface="Arial"/>
              </a:rPr>
              <a:t> </a:t>
            </a:r>
            <a:r>
              <a:rPr sz="1700" spc="-145" dirty="0">
                <a:latin typeface="Arial"/>
                <a:cs typeface="Arial"/>
              </a:rPr>
              <a:t>(CoAP),</a:t>
            </a:r>
            <a:r>
              <a:rPr sz="1700" spc="-140" dirty="0">
                <a:latin typeface="Arial"/>
                <a:cs typeface="Arial"/>
              </a:rPr>
              <a:t> </a:t>
            </a:r>
            <a:r>
              <a:rPr sz="1700" spc="-40" dirty="0">
                <a:latin typeface="Arial"/>
                <a:cs typeface="Arial"/>
              </a:rPr>
              <a:t>are </a:t>
            </a:r>
            <a:r>
              <a:rPr sz="1700" spc="-80" dirty="0">
                <a:latin typeface="Arial"/>
                <a:cs typeface="Arial"/>
              </a:rPr>
              <a:t>two</a:t>
            </a:r>
            <a:r>
              <a:rPr sz="1700" spc="-75" dirty="0">
                <a:latin typeface="Arial"/>
                <a:cs typeface="Arial"/>
              </a:rPr>
              <a:t> </a:t>
            </a:r>
            <a:r>
              <a:rPr sz="1700" spc="-100" dirty="0">
                <a:latin typeface="Arial"/>
                <a:cs typeface="Arial"/>
              </a:rPr>
              <a:t>well-known </a:t>
            </a:r>
            <a:r>
              <a:rPr sz="1700" spc="-95" dirty="0">
                <a:latin typeface="Arial"/>
                <a:cs typeface="Arial"/>
              </a:rPr>
              <a:t> </a:t>
            </a:r>
            <a:r>
              <a:rPr sz="1700" spc="-145" dirty="0">
                <a:latin typeface="Arial"/>
                <a:cs typeface="Arial"/>
              </a:rPr>
              <a:t>e</a:t>
            </a:r>
            <a:r>
              <a:rPr sz="1700" spc="-75" dirty="0">
                <a:latin typeface="Arial"/>
                <a:cs typeface="Arial"/>
              </a:rPr>
              <a:t>xam</a:t>
            </a:r>
            <a:r>
              <a:rPr sz="1700" spc="-80" dirty="0">
                <a:latin typeface="Arial"/>
                <a:cs typeface="Arial"/>
              </a:rPr>
              <a:t>p</a:t>
            </a:r>
            <a:r>
              <a:rPr sz="1700" spc="-125" dirty="0">
                <a:latin typeface="Arial"/>
                <a:cs typeface="Arial"/>
              </a:rPr>
              <a:t>le</a:t>
            </a:r>
            <a:r>
              <a:rPr sz="1700" spc="-150" dirty="0">
                <a:latin typeface="Arial"/>
                <a:cs typeface="Arial"/>
              </a:rPr>
              <a:t>s</a:t>
            </a:r>
            <a:r>
              <a:rPr sz="1700" spc="-10" dirty="0">
                <a:latin typeface="Arial"/>
                <a:cs typeface="Arial"/>
              </a:rPr>
              <a:t> </a:t>
            </a:r>
            <a:r>
              <a:rPr sz="1700" dirty="0">
                <a:latin typeface="Arial"/>
                <a:cs typeface="Arial"/>
              </a:rPr>
              <a:t>of</a:t>
            </a:r>
            <a:r>
              <a:rPr sz="1700" spc="50" dirty="0">
                <a:latin typeface="Arial"/>
                <a:cs typeface="Arial"/>
              </a:rPr>
              <a:t> </a:t>
            </a:r>
            <a:r>
              <a:rPr sz="1700" spc="-145" dirty="0">
                <a:latin typeface="Arial"/>
                <a:cs typeface="Arial"/>
              </a:rPr>
              <a:t>Io</a:t>
            </a:r>
            <a:r>
              <a:rPr sz="1700" spc="-204" dirty="0">
                <a:latin typeface="Arial"/>
                <a:cs typeface="Arial"/>
              </a:rPr>
              <a:t>T</a:t>
            </a:r>
            <a:r>
              <a:rPr sz="1700" dirty="0">
                <a:latin typeface="Arial"/>
                <a:cs typeface="Arial"/>
              </a:rPr>
              <a:t> </a:t>
            </a:r>
            <a:r>
              <a:rPr sz="1700" spc="-10" dirty="0">
                <a:latin typeface="Arial"/>
                <a:cs typeface="Arial"/>
              </a:rPr>
              <a:t>a</a:t>
            </a:r>
            <a:r>
              <a:rPr sz="1700" spc="-20" dirty="0">
                <a:latin typeface="Arial"/>
                <a:cs typeface="Arial"/>
              </a:rPr>
              <a:t>p</a:t>
            </a:r>
            <a:r>
              <a:rPr sz="1700" spc="-10" dirty="0">
                <a:latin typeface="Arial"/>
                <a:cs typeface="Arial"/>
              </a:rPr>
              <a:t>pl</a:t>
            </a:r>
            <a:r>
              <a:rPr sz="1700" spc="-65" dirty="0">
                <a:latin typeface="Arial"/>
                <a:cs typeface="Arial"/>
              </a:rPr>
              <a:t>ica</a:t>
            </a:r>
            <a:r>
              <a:rPr sz="1700" spc="-50" dirty="0">
                <a:latin typeface="Arial"/>
                <a:cs typeface="Arial"/>
              </a:rPr>
              <a:t>t</a:t>
            </a:r>
            <a:r>
              <a:rPr sz="1700" spc="-95" dirty="0">
                <a:latin typeface="Arial"/>
                <a:cs typeface="Arial"/>
              </a:rPr>
              <a:t>io</a:t>
            </a:r>
            <a:r>
              <a:rPr sz="1700" spc="-125" dirty="0">
                <a:latin typeface="Arial"/>
                <a:cs typeface="Arial"/>
              </a:rPr>
              <a:t>n</a:t>
            </a:r>
            <a:r>
              <a:rPr sz="1700" spc="15" dirty="0">
                <a:latin typeface="Arial"/>
                <a:cs typeface="Arial"/>
              </a:rPr>
              <a:t> </a:t>
            </a:r>
            <a:r>
              <a:rPr sz="1700" spc="-10" dirty="0">
                <a:latin typeface="Arial"/>
                <a:cs typeface="Arial"/>
              </a:rPr>
              <a:t>l</a:t>
            </a:r>
            <a:r>
              <a:rPr sz="1700" spc="-55" dirty="0">
                <a:latin typeface="Arial"/>
                <a:cs typeface="Arial"/>
              </a:rPr>
              <a:t>a</a:t>
            </a:r>
            <a:r>
              <a:rPr sz="1700" spc="-40" dirty="0">
                <a:latin typeface="Arial"/>
                <a:cs typeface="Arial"/>
              </a:rPr>
              <a:t>y</a:t>
            </a:r>
            <a:r>
              <a:rPr sz="1700" spc="-50" dirty="0">
                <a:latin typeface="Arial"/>
                <a:cs typeface="Arial"/>
              </a:rPr>
              <a:t>er</a:t>
            </a:r>
            <a:r>
              <a:rPr sz="1700" spc="-10" dirty="0">
                <a:latin typeface="Arial"/>
                <a:cs typeface="Arial"/>
              </a:rPr>
              <a:t> </a:t>
            </a:r>
            <a:r>
              <a:rPr sz="1700" spc="-5" dirty="0">
                <a:latin typeface="Arial"/>
                <a:cs typeface="Arial"/>
              </a:rPr>
              <a:t>p</a:t>
            </a:r>
            <a:r>
              <a:rPr sz="1700" spc="-50" dirty="0">
                <a:latin typeface="Arial"/>
                <a:cs typeface="Arial"/>
              </a:rPr>
              <a:t>r</a:t>
            </a:r>
            <a:r>
              <a:rPr sz="1700" spc="-70" dirty="0">
                <a:latin typeface="Arial"/>
                <a:cs typeface="Arial"/>
              </a:rPr>
              <a:t>o</a:t>
            </a:r>
            <a:r>
              <a:rPr sz="1700" spc="-45" dirty="0">
                <a:latin typeface="Arial"/>
                <a:cs typeface="Arial"/>
              </a:rPr>
              <a:t>t</a:t>
            </a:r>
            <a:r>
              <a:rPr sz="1700" spc="-135" dirty="0">
                <a:latin typeface="Arial"/>
                <a:cs typeface="Arial"/>
              </a:rPr>
              <a:t>ocol</a:t>
            </a:r>
            <a:r>
              <a:rPr sz="1700" spc="-160" dirty="0">
                <a:latin typeface="Arial"/>
                <a:cs typeface="Arial"/>
              </a:rPr>
              <a:t>s</a:t>
            </a:r>
            <a:r>
              <a:rPr sz="1700" spc="-100" dirty="0">
                <a:latin typeface="Arial"/>
                <a:cs typeface="Arial"/>
              </a:rPr>
              <a:t>.</a:t>
            </a:r>
            <a:endParaRPr sz="17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86</a:t>
            </a:r>
            <a:endParaRPr sz="1400">
              <a:latin typeface="Arial"/>
              <a:cs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885940"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305" dirty="0"/>
              <a:t>Application</a:t>
            </a:r>
            <a:r>
              <a:rPr spc="-250" dirty="0"/>
              <a:t> </a:t>
            </a:r>
            <a:r>
              <a:rPr spc="-365" dirty="0"/>
              <a:t>Layer</a:t>
            </a:r>
            <a:r>
              <a:rPr spc="-250" dirty="0"/>
              <a:t> </a:t>
            </a:r>
            <a:r>
              <a:rPr spc="-405" dirty="0"/>
              <a:t>Protocol</a:t>
            </a:r>
            <a:r>
              <a:rPr spc="-245" dirty="0"/>
              <a:t> </a:t>
            </a:r>
            <a:r>
              <a:rPr spc="-295" dirty="0"/>
              <a:t>Not</a:t>
            </a:r>
            <a:r>
              <a:rPr spc="-240" dirty="0"/>
              <a:t> </a:t>
            </a:r>
            <a:r>
              <a:rPr spc="-409" dirty="0"/>
              <a:t>Present</a:t>
            </a:r>
          </a:p>
        </p:txBody>
      </p:sp>
      <p:sp>
        <p:nvSpPr>
          <p:cNvPr id="3" name="object 3"/>
          <p:cNvSpPr txBox="1"/>
          <p:nvPr/>
        </p:nvSpPr>
        <p:spPr>
          <a:xfrm>
            <a:off x="535940" y="1549094"/>
            <a:ext cx="8073390" cy="4633595"/>
          </a:xfrm>
          <a:prstGeom prst="rect">
            <a:avLst/>
          </a:prstGeom>
        </p:spPr>
        <p:txBody>
          <a:bodyPr vert="horz" wrap="square" lIns="0" tIns="47625" rIns="0" bIns="0" rtlCol="0">
            <a:spAutoFit/>
          </a:bodyPr>
          <a:lstStyle/>
          <a:p>
            <a:pPr marL="195580" indent="-182880" algn="just">
              <a:lnSpc>
                <a:spcPct val="100000"/>
              </a:lnSpc>
              <a:spcBef>
                <a:spcPts val="375"/>
              </a:spcBef>
              <a:buClr>
                <a:srgbClr val="93B6D2"/>
              </a:buClr>
              <a:buSzPct val="84090"/>
              <a:buChar char="•"/>
              <a:tabLst>
                <a:tab pos="195580" algn="l"/>
              </a:tabLst>
            </a:pPr>
            <a:r>
              <a:rPr sz="2200" spc="-200" dirty="0">
                <a:latin typeface="Arial"/>
                <a:cs typeface="Arial"/>
              </a:rPr>
              <a:t>In</a:t>
            </a:r>
            <a:r>
              <a:rPr sz="2200" spc="5" dirty="0">
                <a:latin typeface="Arial"/>
                <a:cs typeface="Arial"/>
              </a:rPr>
              <a:t> </a:t>
            </a:r>
            <a:r>
              <a:rPr sz="2200" spc="-204" dirty="0">
                <a:latin typeface="Arial"/>
                <a:cs typeface="Arial"/>
              </a:rPr>
              <a:t>Class</a:t>
            </a:r>
            <a:r>
              <a:rPr sz="2200" spc="15" dirty="0">
                <a:latin typeface="Arial"/>
                <a:cs typeface="Arial"/>
              </a:rPr>
              <a:t> </a:t>
            </a:r>
            <a:r>
              <a:rPr sz="2200" spc="-15" dirty="0">
                <a:latin typeface="Arial"/>
                <a:cs typeface="Arial"/>
              </a:rPr>
              <a:t>0</a:t>
            </a:r>
            <a:r>
              <a:rPr sz="2200" spc="-5" dirty="0">
                <a:latin typeface="Arial"/>
                <a:cs typeface="Arial"/>
              </a:rPr>
              <a:t> </a:t>
            </a:r>
            <a:r>
              <a:rPr sz="2200" spc="-190" dirty="0">
                <a:latin typeface="Arial"/>
                <a:cs typeface="Arial"/>
              </a:rPr>
              <a:t>send</a:t>
            </a:r>
            <a:r>
              <a:rPr sz="2200" spc="-10" dirty="0">
                <a:latin typeface="Arial"/>
                <a:cs typeface="Arial"/>
              </a:rPr>
              <a:t> </a:t>
            </a:r>
            <a:r>
              <a:rPr sz="2200" spc="-65" dirty="0">
                <a:latin typeface="Arial"/>
                <a:cs typeface="Arial"/>
              </a:rPr>
              <a:t>or</a:t>
            </a:r>
            <a:r>
              <a:rPr sz="2200" spc="10" dirty="0">
                <a:latin typeface="Arial"/>
                <a:cs typeface="Arial"/>
              </a:rPr>
              <a:t> </a:t>
            </a:r>
            <a:r>
              <a:rPr sz="2200" spc="-120" dirty="0">
                <a:latin typeface="Arial"/>
                <a:cs typeface="Arial"/>
              </a:rPr>
              <a:t>receive</a:t>
            </a:r>
            <a:r>
              <a:rPr sz="2200" spc="15" dirty="0">
                <a:latin typeface="Arial"/>
                <a:cs typeface="Arial"/>
              </a:rPr>
              <a:t> </a:t>
            </a:r>
            <a:r>
              <a:rPr sz="2200" spc="-100" dirty="0">
                <a:latin typeface="Arial"/>
                <a:cs typeface="Arial"/>
              </a:rPr>
              <a:t>only</a:t>
            </a:r>
            <a:r>
              <a:rPr sz="2200" dirty="0">
                <a:latin typeface="Arial"/>
                <a:cs typeface="Arial"/>
              </a:rPr>
              <a:t> </a:t>
            </a:r>
            <a:r>
              <a:rPr sz="2200" spc="-15" dirty="0">
                <a:latin typeface="Arial"/>
                <a:cs typeface="Arial"/>
              </a:rPr>
              <a:t>a</a:t>
            </a:r>
            <a:r>
              <a:rPr sz="2200" dirty="0">
                <a:latin typeface="Arial"/>
                <a:cs typeface="Arial"/>
              </a:rPr>
              <a:t> </a:t>
            </a:r>
            <a:r>
              <a:rPr sz="2200" spc="-60" dirty="0">
                <a:latin typeface="Arial"/>
                <a:cs typeface="Arial"/>
              </a:rPr>
              <a:t>few</a:t>
            </a:r>
            <a:r>
              <a:rPr sz="2200" spc="10" dirty="0">
                <a:latin typeface="Arial"/>
                <a:cs typeface="Arial"/>
              </a:rPr>
              <a:t> </a:t>
            </a:r>
            <a:r>
              <a:rPr sz="2200" spc="-130" dirty="0">
                <a:latin typeface="Arial"/>
                <a:cs typeface="Arial"/>
              </a:rPr>
              <a:t>bytes</a:t>
            </a:r>
            <a:r>
              <a:rPr sz="2200" spc="-5" dirty="0">
                <a:latin typeface="Arial"/>
                <a:cs typeface="Arial"/>
              </a:rPr>
              <a:t> of</a:t>
            </a:r>
            <a:r>
              <a:rPr sz="2200" spc="50" dirty="0">
                <a:latin typeface="Arial"/>
                <a:cs typeface="Arial"/>
              </a:rPr>
              <a:t> </a:t>
            </a:r>
            <a:r>
              <a:rPr sz="2200" spc="-40" dirty="0">
                <a:latin typeface="Arial"/>
                <a:cs typeface="Arial"/>
              </a:rPr>
              <a:t>data.</a:t>
            </a:r>
            <a:endParaRPr sz="2200">
              <a:latin typeface="Arial"/>
              <a:cs typeface="Arial"/>
            </a:endParaRPr>
          </a:p>
          <a:p>
            <a:pPr marL="469900" marR="5080" lvl="1" indent="-183515" algn="just">
              <a:lnSpc>
                <a:spcPct val="90100"/>
              </a:lnSpc>
              <a:spcBef>
                <a:spcPts val="465"/>
              </a:spcBef>
              <a:buClr>
                <a:srgbClr val="93B6D2"/>
              </a:buClr>
              <a:buSzPct val="84210"/>
              <a:buChar char="•"/>
              <a:tabLst>
                <a:tab pos="470534" algn="l"/>
              </a:tabLst>
            </a:pPr>
            <a:r>
              <a:rPr sz="1900" spc="-155" dirty="0">
                <a:latin typeface="Arial"/>
                <a:cs typeface="Arial"/>
              </a:rPr>
              <a:t>For</a:t>
            </a:r>
            <a:r>
              <a:rPr sz="1900" spc="-150" dirty="0">
                <a:latin typeface="Arial"/>
                <a:cs typeface="Arial"/>
              </a:rPr>
              <a:t> </a:t>
            </a:r>
            <a:r>
              <a:rPr sz="1900" spc="-160" dirty="0">
                <a:latin typeface="Arial"/>
                <a:cs typeface="Arial"/>
              </a:rPr>
              <a:t>many</a:t>
            </a:r>
            <a:r>
              <a:rPr sz="1900" spc="-155" dirty="0">
                <a:latin typeface="Arial"/>
                <a:cs typeface="Arial"/>
              </a:rPr>
              <a:t> reasons,</a:t>
            </a:r>
            <a:r>
              <a:rPr sz="1900" spc="-150" dirty="0">
                <a:latin typeface="Arial"/>
                <a:cs typeface="Arial"/>
              </a:rPr>
              <a:t> </a:t>
            </a:r>
            <a:r>
              <a:rPr sz="1900" spc="-229" dirty="0">
                <a:latin typeface="Arial"/>
                <a:cs typeface="Arial"/>
              </a:rPr>
              <a:t>such</a:t>
            </a:r>
            <a:r>
              <a:rPr sz="1900" spc="-225" dirty="0">
                <a:latin typeface="Arial"/>
                <a:cs typeface="Arial"/>
              </a:rPr>
              <a:t> </a:t>
            </a:r>
            <a:r>
              <a:rPr sz="1900" spc="-170" dirty="0">
                <a:latin typeface="Arial"/>
                <a:cs typeface="Arial"/>
              </a:rPr>
              <a:t>as</a:t>
            </a:r>
            <a:r>
              <a:rPr sz="1900" spc="-165" dirty="0">
                <a:latin typeface="Arial"/>
                <a:cs typeface="Arial"/>
              </a:rPr>
              <a:t> </a:t>
            </a:r>
            <a:r>
              <a:rPr sz="1900" spc="-140" dirty="0">
                <a:latin typeface="Arial"/>
                <a:cs typeface="Arial"/>
              </a:rPr>
              <a:t>processing</a:t>
            </a:r>
            <a:r>
              <a:rPr sz="1900" spc="-135" dirty="0">
                <a:latin typeface="Arial"/>
                <a:cs typeface="Arial"/>
              </a:rPr>
              <a:t> </a:t>
            </a:r>
            <a:r>
              <a:rPr sz="1900" spc="-50" dirty="0">
                <a:latin typeface="Arial"/>
                <a:cs typeface="Arial"/>
              </a:rPr>
              <a:t>capability, </a:t>
            </a:r>
            <a:r>
              <a:rPr sz="1900" spc="-90" dirty="0">
                <a:latin typeface="Arial"/>
                <a:cs typeface="Arial"/>
              </a:rPr>
              <a:t>power </a:t>
            </a:r>
            <a:r>
              <a:rPr sz="1900" spc="-135" dirty="0">
                <a:latin typeface="Arial"/>
                <a:cs typeface="Arial"/>
              </a:rPr>
              <a:t>constraints,</a:t>
            </a:r>
            <a:r>
              <a:rPr sz="1900" spc="254" dirty="0">
                <a:latin typeface="Arial"/>
                <a:cs typeface="Arial"/>
              </a:rPr>
              <a:t> </a:t>
            </a:r>
            <a:r>
              <a:rPr sz="1900" spc="-85" dirty="0">
                <a:latin typeface="Arial"/>
                <a:cs typeface="Arial"/>
              </a:rPr>
              <a:t>and </a:t>
            </a:r>
            <a:r>
              <a:rPr sz="1900" spc="-155" dirty="0">
                <a:latin typeface="Arial"/>
                <a:cs typeface="Arial"/>
              </a:rPr>
              <a:t>cost, </a:t>
            </a:r>
            <a:r>
              <a:rPr sz="1900" spc="-150" dirty="0">
                <a:latin typeface="Arial"/>
                <a:cs typeface="Arial"/>
              </a:rPr>
              <a:t> </a:t>
            </a:r>
            <a:r>
              <a:rPr sz="1900" spc="-160" dirty="0">
                <a:latin typeface="Arial"/>
                <a:cs typeface="Arial"/>
              </a:rPr>
              <a:t>these</a:t>
            </a:r>
            <a:r>
              <a:rPr sz="1900" spc="204" dirty="0">
                <a:latin typeface="Arial"/>
                <a:cs typeface="Arial"/>
              </a:rPr>
              <a:t> </a:t>
            </a:r>
            <a:r>
              <a:rPr sz="1900" spc="-130" dirty="0">
                <a:latin typeface="Arial"/>
                <a:cs typeface="Arial"/>
              </a:rPr>
              <a:t>devices</a:t>
            </a:r>
            <a:r>
              <a:rPr sz="1900" spc="270" dirty="0">
                <a:latin typeface="Arial"/>
                <a:cs typeface="Arial"/>
              </a:rPr>
              <a:t> </a:t>
            </a:r>
            <a:r>
              <a:rPr sz="1900" spc="-65" dirty="0">
                <a:latin typeface="Arial"/>
                <a:cs typeface="Arial"/>
              </a:rPr>
              <a:t>do </a:t>
            </a:r>
            <a:r>
              <a:rPr sz="1900" spc="-120" dirty="0">
                <a:latin typeface="Arial"/>
                <a:cs typeface="Arial"/>
              </a:rPr>
              <a:t>not </a:t>
            </a:r>
            <a:r>
              <a:rPr sz="1900" spc="-130" dirty="0">
                <a:latin typeface="Arial"/>
                <a:cs typeface="Arial"/>
              </a:rPr>
              <a:t>implement</a:t>
            </a:r>
            <a:r>
              <a:rPr sz="1900" spc="265" dirty="0">
                <a:latin typeface="Arial"/>
                <a:cs typeface="Arial"/>
              </a:rPr>
              <a:t> </a:t>
            </a:r>
            <a:r>
              <a:rPr sz="1900" spc="-15" dirty="0">
                <a:latin typeface="Arial"/>
                <a:cs typeface="Arial"/>
              </a:rPr>
              <a:t>a </a:t>
            </a:r>
            <a:r>
              <a:rPr sz="1900" spc="-30" dirty="0">
                <a:latin typeface="Arial"/>
                <a:cs typeface="Arial"/>
              </a:rPr>
              <a:t>fully </a:t>
            </a:r>
            <a:r>
              <a:rPr sz="1900" spc="-114" dirty="0">
                <a:latin typeface="Arial"/>
                <a:cs typeface="Arial"/>
              </a:rPr>
              <a:t>structured </a:t>
            </a:r>
            <a:r>
              <a:rPr sz="1900" spc="-100" dirty="0">
                <a:latin typeface="Arial"/>
                <a:cs typeface="Arial"/>
              </a:rPr>
              <a:t>network </a:t>
            </a:r>
            <a:r>
              <a:rPr sz="1900" spc="-80" dirty="0">
                <a:latin typeface="Arial"/>
                <a:cs typeface="Arial"/>
              </a:rPr>
              <a:t>protocol </a:t>
            </a:r>
            <a:r>
              <a:rPr sz="1900" spc="-130" dirty="0">
                <a:latin typeface="Arial"/>
                <a:cs typeface="Arial"/>
              </a:rPr>
              <a:t>stack,</a:t>
            </a:r>
            <a:r>
              <a:rPr sz="1900" spc="270" dirty="0">
                <a:latin typeface="Arial"/>
                <a:cs typeface="Arial"/>
              </a:rPr>
              <a:t> </a:t>
            </a:r>
            <a:r>
              <a:rPr sz="1900" spc="-235" dirty="0">
                <a:latin typeface="Arial"/>
                <a:cs typeface="Arial"/>
              </a:rPr>
              <a:t>such </a:t>
            </a:r>
            <a:r>
              <a:rPr sz="1900" spc="-229" dirty="0">
                <a:latin typeface="Arial"/>
                <a:cs typeface="Arial"/>
              </a:rPr>
              <a:t> </a:t>
            </a:r>
            <a:r>
              <a:rPr sz="1900" spc="-170" dirty="0">
                <a:latin typeface="Arial"/>
                <a:cs typeface="Arial"/>
              </a:rPr>
              <a:t>as</a:t>
            </a:r>
            <a:r>
              <a:rPr sz="1900" dirty="0">
                <a:latin typeface="Arial"/>
                <a:cs typeface="Arial"/>
              </a:rPr>
              <a:t> </a:t>
            </a:r>
            <a:r>
              <a:rPr sz="1900" spc="-285" dirty="0">
                <a:latin typeface="Arial"/>
                <a:cs typeface="Arial"/>
              </a:rPr>
              <a:t>IP,</a:t>
            </a:r>
            <a:r>
              <a:rPr sz="1900" spc="-245" dirty="0">
                <a:latin typeface="Arial"/>
                <a:cs typeface="Arial"/>
              </a:rPr>
              <a:t> </a:t>
            </a:r>
            <a:r>
              <a:rPr sz="1900" spc="-345" dirty="0">
                <a:latin typeface="Arial"/>
                <a:cs typeface="Arial"/>
              </a:rPr>
              <a:t>TCP,</a:t>
            </a:r>
            <a:r>
              <a:rPr sz="1900" spc="-180" dirty="0">
                <a:latin typeface="Arial"/>
                <a:cs typeface="Arial"/>
              </a:rPr>
              <a:t> </a:t>
            </a:r>
            <a:r>
              <a:rPr sz="1900" spc="-55" dirty="0">
                <a:latin typeface="Arial"/>
                <a:cs typeface="Arial"/>
              </a:rPr>
              <a:t>or</a:t>
            </a:r>
            <a:r>
              <a:rPr sz="1900" spc="15" dirty="0">
                <a:latin typeface="Arial"/>
                <a:cs typeface="Arial"/>
              </a:rPr>
              <a:t> </a:t>
            </a:r>
            <a:r>
              <a:rPr sz="1900" spc="-300" dirty="0">
                <a:latin typeface="Arial"/>
                <a:cs typeface="Arial"/>
              </a:rPr>
              <a:t>UDP,</a:t>
            </a:r>
            <a:r>
              <a:rPr sz="1900" spc="-225" dirty="0">
                <a:latin typeface="Arial"/>
                <a:cs typeface="Arial"/>
              </a:rPr>
              <a:t> </a:t>
            </a:r>
            <a:r>
              <a:rPr sz="1900" spc="-55" dirty="0">
                <a:latin typeface="Arial"/>
                <a:cs typeface="Arial"/>
              </a:rPr>
              <a:t>or</a:t>
            </a:r>
            <a:r>
              <a:rPr sz="1900" dirty="0">
                <a:latin typeface="Arial"/>
                <a:cs typeface="Arial"/>
              </a:rPr>
              <a:t> </a:t>
            </a:r>
            <a:r>
              <a:rPr sz="1900" spc="-150" dirty="0">
                <a:latin typeface="Arial"/>
                <a:cs typeface="Arial"/>
              </a:rPr>
              <a:t>even</a:t>
            </a:r>
            <a:r>
              <a:rPr sz="1900" spc="20" dirty="0">
                <a:latin typeface="Arial"/>
                <a:cs typeface="Arial"/>
              </a:rPr>
              <a:t> </a:t>
            </a:r>
            <a:r>
              <a:rPr sz="1900" spc="-125" dirty="0">
                <a:latin typeface="Arial"/>
                <a:cs typeface="Arial"/>
              </a:rPr>
              <a:t>an</a:t>
            </a:r>
            <a:r>
              <a:rPr sz="1900" spc="5" dirty="0">
                <a:latin typeface="Arial"/>
                <a:cs typeface="Arial"/>
              </a:rPr>
              <a:t> </a:t>
            </a:r>
            <a:r>
              <a:rPr sz="1900" spc="-60" dirty="0">
                <a:latin typeface="Arial"/>
                <a:cs typeface="Arial"/>
              </a:rPr>
              <a:t>application</a:t>
            </a:r>
            <a:r>
              <a:rPr sz="1900" dirty="0">
                <a:latin typeface="Arial"/>
                <a:cs typeface="Arial"/>
              </a:rPr>
              <a:t> </a:t>
            </a:r>
            <a:r>
              <a:rPr sz="1900" spc="-45" dirty="0">
                <a:latin typeface="Arial"/>
                <a:cs typeface="Arial"/>
              </a:rPr>
              <a:t>layer</a:t>
            </a:r>
            <a:r>
              <a:rPr sz="1900" spc="-10" dirty="0">
                <a:latin typeface="Arial"/>
                <a:cs typeface="Arial"/>
              </a:rPr>
              <a:t> </a:t>
            </a:r>
            <a:r>
              <a:rPr sz="1900" spc="-85" dirty="0">
                <a:latin typeface="Arial"/>
                <a:cs typeface="Arial"/>
              </a:rPr>
              <a:t>protocol.</a:t>
            </a:r>
            <a:endParaRPr sz="1900">
              <a:latin typeface="Arial"/>
              <a:cs typeface="Arial"/>
            </a:endParaRPr>
          </a:p>
          <a:p>
            <a:pPr marL="469900" lvl="1" indent="-184150" algn="just">
              <a:lnSpc>
                <a:spcPct val="100000"/>
              </a:lnSpc>
              <a:spcBef>
                <a:spcPts val="229"/>
              </a:spcBef>
              <a:buClr>
                <a:srgbClr val="93B6D2"/>
              </a:buClr>
              <a:buSzPct val="84210"/>
              <a:buChar char="•"/>
              <a:tabLst>
                <a:tab pos="470534" algn="l"/>
              </a:tabLst>
            </a:pPr>
            <a:r>
              <a:rPr sz="1900" spc="-180" dirty="0">
                <a:latin typeface="Arial"/>
                <a:cs typeface="Arial"/>
              </a:rPr>
              <a:t>Class</a:t>
            </a:r>
            <a:r>
              <a:rPr sz="1900" spc="25" dirty="0">
                <a:latin typeface="Arial"/>
                <a:cs typeface="Arial"/>
              </a:rPr>
              <a:t> </a:t>
            </a:r>
            <a:r>
              <a:rPr sz="1900" spc="-15" dirty="0">
                <a:latin typeface="Arial"/>
                <a:cs typeface="Arial"/>
              </a:rPr>
              <a:t>0</a:t>
            </a:r>
            <a:r>
              <a:rPr sz="1900" spc="5" dirty="0">
                <a:latin typeface="Arial"/>
                <a:cs typeface="Arial"/>
              </a:rPr>
              <a:t> </a:t>
            </a:r>
            <a:r>
              <a:rPr sz="1900" spc="-130" dirty="0">
                <a:latin typeface="Arial"/>
                <a:cs typeface="Arial"/>
              </a:rPr>
              <a:t>devices</a:t>
            </a:r>
            <a:r>
              <a:rPr sz="1900" spc="10" dirty="0">
                <a:latin typeface="Arial"/>
                <a:cs typeface="Arial"/>
              </a:rPr>
              <a:t> </a:t>
            </a:r>
            <a:r>
              <a:rPr sz="1900" spc="-45" dirty="0">
                <a:latin typeface="Arial"/>
                <a:cs typeface="Arial"/>
              </a:rPr>
              <a:t>are</a:t>
            </a:r>
            <a:r>
              <a:rPr sz="1900" spc="20" dirty="0">
                <a:latin typeface="Arial"/>
                <a:cs typeface="Arial"/>
              </a:rPr>
              <a:t> </a:t>
            </a:r>
            <a:r>
              <a:rPr sz="1900" spc="-114" dirty="0">
                <a:latin typeface="Arial"/>
                <a:cs typeface="Arial"/>
              </a:rPr>
              <a:t>usually</a:t>
            </a:r>
            <a:r>
              <a:rPr sz="1900" spc="15" dirty="0">
                <a:latin typeface="Arial"/>
                <a:cs typeface="Arial"/>
              </a:rPr>
              <a:t> </a:t>
            </a:r>
            <a:r>
              <a:rPr sz="1900" spc="-130" dirty="0">
                <a:latin typeface="Arial"/>
                <a:cs typeface="Arial"/>
              </a:rPr>
              <a:t>simple</a:t>
            </a:r>
            <a:r>
              <a:rPr sz="1900" spc="5" dirty="0">
                <a:latin typeface="Arial"/>
                <a:cs typeface="Arial"/>
              </a:rPr>
              <a:t> </a:t>
            </a:r>
            <a:r>
              <a:rPr sz="1900" spc="-130" dirty="0">
                <a:latin typeface="Arial"/>
                <a:cs typeface="Arial"/>
              </a:rPr>
              <a:t>smart</a:t>
            </a:r>
            <a:r>
              <a:rPr sz="1900" spc="25" dirty="0">
                <a:latin typeface="Arial"/>
                <a:cs typeface="Arial"/>
              </a:rPr>
              <a:t> </a:t>
            </a:r>
            <a:r>
              <a:rPr sz="1900" spc="-114" dirty="0">
                <a:latin typeface="Arial"/>
                <a:cs typeface="Arial"/>
              </a:rPr>
              <a:t>objects</a:t>
            </a:r>
            <a:r>
              <a:rPr sz="1900" spc="10" dirty="0">
                <a:latin typeface="Arial"/>
                <a:cs typeface="Arial"/>
              </a:rPr>
              <a:t> </a:t>
            </a:r>
            <a:r>
              <a:rPr sz="1900" spc="-70" dirty="0">
                <a:latin typeface="Arial"/>
                <a:cs typeface="Arial"/>
              </a:rPr>
              <a:t>that</a:t>
            </a:r>
            <a:r>
              <a:rPr sz="1900" spc="5" dirty="0">
                <a:latin typeface="Arial"/>
                <a:cs typeface="Arial"/>
              </a:rPr>
              <a:t> </a:t>
            </a:r>
            <a:r>
              <a:rPr sz="1900" spc="-45" dirty="0">
                <a:latin typeface="Arial"/>
                <a:cs typeface="Arial"/>
              </a:rPr>
              <a:t>are</a:t>
            </a:r>
            <a:r>
              <a:rPr sz="1900" spc="20" dirty="0">
                <a:latin typeface="Arial"/>
                <a:cs typeface="Arial"/>
              </a:rPr>
              <a:t> </a:t>
            </a:r>
            <a:r>
              <a:rPr sz="1900" spc="-105" dirty="0">
                <a:latin typeface="Arial"/>
                <a:cs typeface="Arial"/>
              </a:rPr>
              <a:t>severely</a:t>
            </a:r>
            <a:r>
              <a:rPr sz="1900" spc="25" dirty="0">
                <a:latin typeface="Arial"/>
                <a:cs typeface="Arial"/>
              </a:rPr>
              <a:t> </a:t>
            </a:r>
            <a:r>
              <a:rPr sz="1900" spc="-120" dirty="0">
                <a:latin typeface="Arial"/>
                <a:cs typeface="Arial"/>
              </a:rPr>
              <a:t>constrained.</a:t>
            </a:r>
            <a:endParaRPr sz="1900">
              <a:latin typeface="Arial"/>
              <a:cs typeface="Arial"/>
            </a:endParaRPr>
          </a:p>
          <a:p>
            <a:pPr marL="469900" marR="5080" lvl="1" indent="-183515" algn="just">
              <a:lnSpc>
                <a:spcPts val="2050"/>
              </a:lnSpc>
              <a:spcBef>
                <a:spcPts val="484"/>
              </a:spcBef>
              <a:buClr>
                <a:srgbClr val="93B6D2"/>
              </a:buClr>
              <a:buSzPct val="84210"/>
              <a:buChar char="•"/>
              <a:tabLst>
                <a:tab pos="470534" algn="l"/>
              </a:tabLst>
            </a:pPr>
            <a:r>
              <a:rPr sz="1900" spc="-130" dirty="0">
                <a:latin typeface="Arial"/>
                <a:cs typeface="Arial"/>
              </a:rPr>
              <a:t>Implementing</a:t>
            </a:r>
            <a:r>
              <a:rPr sz="1900" spc="-125" dirty="0">
                <a:latin typeface="Arial"/>
                <a:cs typeface="Arial"/>
              </a:rPr>
              <a:t> </a:t>
            </a:r>
            <a:r>
              <a:rPr sz="1900" spc="-15" dirty="0">
                <a:latin typeface="Arial"/>
                <a:cs typeface="Arial"/>
              </a:rPr>
              <a:t>a </a:t>
            </a:r>
            <a:r>
              <a:rPr sz="1900" spc="-120" dirty="0">
                <a:latin typeface="Arial"/>
                <a:cs typeface="Arial"/>
              </a:rPr>
              <a:t>robust</a:t>
            </a:r>
            <a:r>
              <a:rPr sz="1900" spc="-114" dirty="0">
                <a:latin typeface="Arial"/>
                <a:cs typeface="Arial"/>
              </a:rPr>
              <a:t> </a:t>
            </a:r>
            <a:r>
              <a:rPr sz="1900" spc="-75" dirty="0">
                <a:latin typeface="Arial"/>
                <a:cs typeface="Arial"/>
              </a:rPr>
              <a:t>protocol </a:t>
            </a:r>
            <a:r>
              <a:rPr sz="1900" spc="-130" dirty="0">
                <a:latin typeface="Arial"/>
                <a:cs typeface="Arial"/>
              </a:rPr>
              <a:t>stack</a:t>
            </a:r>
            <a:r>
              <a:rPr sz="1900" spc="-125" dirty="0">
                <a:latin typeface="Arial"/>
                <a:cs typeface="Arial"/>
              </a:rPr>
              <a:t> </a:t>
            </a:r>
            <a:r>
              <a:rPr sz="1900" spc="-165" dirty="0">
                <a:latin typeface="Arial"/>
                <a:cs typeface="Arial"/>
              </a:rPr>
              <a:t>is</a:t>
            </a:r>
            <a:r>
              <a:rPr sz="1900" spc="-160" dirty="0">
                <a:latin typeface="Arial"/>
                <a:cs typeface="Arial"/>
              </a:rPr>
              <a:t> </a:t>
            </a:r>
            <a:r>
              <a:rPr sz="1900" spc="-114" dirty="0">
                <a:latin typeface="Arial"/>
                <a:cs typeface="Arial"/>
              </a:rPr>
              <a:t>usually </a:t>
            </a:r>
            <a:r>
              <a:rPr sz="1900" spc="-120" dirty="0">
                <a:latin typeface="Arial"/>
                <a:cs typeface="Arial"/>
              </a:rPr>
              <a:t>not</a:t>
            </a:r>
            <a:r>
              <a:rPr sz="1900" spc="285" dirty="0">
                <a:latin typeface="Arial"/>
                <a:cs typeface="Arial"/>
              </a:rPr>
              <a:t> </a:t>
            </a:r>
            <a:r>
              <a:rPr sz="1900" spc="-130" dirty="0">
                <a:latin typeface="Arial"/>
                <a:cs typeface="Arial"/>
              </a:rPr>
              <a:t>useful</a:t>
            </a:r>
            <a:r>
              <a:rPr sz="1900" spc="270" dirty="0">
                <a:latin typeface="Arial"/>
                <a:cs typeface="Arial"/>
              </a:rPr>
              <a:t> </a:t>
            </a:r>
            <a:r>
              <a:rPr sz="1900" spc="-80" dirty="0">
                <a:latin typeface="Arial"/>
                <a:cs typeface="Arial"/>
              </a:rPr>
              <a:t>and </a:t>
            </a:r>
            <a:r>
              <a:rPr sz="1900" spc="-180" dirty="0">
                <a:latin typeface="Arial"/>
                <a:cs typeface="Arial"/>
              </a:rPr>
              <a:t>sometimes</a:t>
            </a:r>
            <a:r>
              <a:rPr sz="1900" spc="165" dirty="0">
                <a:latin typeface="Arial"/>
                <a:cs typeface="Arial"/>
              </a:rPr>
              <a:t> </a:t>
            </a:r>
            <a:r>
              <a:rPr sz="1900" spc="-114" dirty="0">
                <a:latin typeface="Arial"/>
                <a:cs typeface="Arial"/>
              </a:rPr>
              <a:t>not </a:t>
            </a:r>
            <a:r>
              <a:rPr sz="1900" spc="-110" dirty="0">
                <a:latin typeface="Arial"/>
                <a:cs typeface="Arial"/>
              </a:rPr>
              <a:t> </a:t>
            </a:r>
            <a:r>
              <a:rPr sz="1900" spc="-155" dirty="0">
                <a:latin typeface="Arial"/>
                <a:cs typeface="Arial"/>
              </a:rPr>
              <a:t>even</a:t>
            </a:r>
            <a:r>
              <a:rPr sz="1900" spc="5" dirty="0">
                <a:latin typeface="Arial"/>
                <a:cs typeface="Arial"/>
              </a:rPr>
              <a:t> </a:t>
            </a:r>
            <a:r>
              <a:rPr sz="1900" spc="-114" dirty="0">
                <a:latin typeface="Arial"/>
                <a:cs typeface="Arial"/>
              </a:rPr>
              <a:t>possible</a:t>
            </a:r>
            <a:r>
              <a:rPr sz="1900" spc="10" dirty="0">
                <a:latin typeface="Arial"/>
                <a:cs typeface="Arial"/>
              </a:rPr>
              <a:t> </a:t>
            </a:r>
            <a:r>
              <a:rPr sz="1900" spc="-90" dirty="0">
                <a:latin typeface="Arial"/>
                <a:cs typeface="Arial"/>
              </a:rPr>
              <a:t>with</a:t>
            </a:r>
            <a:r>
              <a:rPr sz="1900" spc="-15" dirty="0">
                <a:latin typeface="Arial"/>
                <a:cs typeface="Arial"/>
              </a:rPr>
              <a:t> </a:t>
            </a:r>
            <a:r>
              <a:rPr sz="1900" spc="-120" dirty="0">
                <a:latin typeface="Arial"/>
                <a:cs typeface="Arial"/>
              </a:rPr>
              <a:t>the</a:t>
            </a:r>
            <a:r>
              <a:rPr sz="1900" spc="10" dirty="0">
                <a:latin typeface="Arial"/>
                <a:cs typeface="Arial"/>
              </a:rPr>
              <a:t> </a:t>
            </a:r>
            <a:r>
              <a:rPr sz="1900" spc="-70" dirty="0">
                <a:latin typeface="Arial"/>
                <a:cs typeface="Arial"/>
              </a:rPr>
              <a:t>limited</a:t>
            </a:r>
            <a:r>
              <a:rPr sz="1900" spc="-25" dirty="0">
                <a:latin typeface="Arial"/>
                <a:cs typeface="Arial"/>
              </a:rPr>
              <a:t> </a:t>
            </a:r>
            <a:r>
              <a:rPr sz="1900" spc="-40" dirty="0">
                <a:latin typeface="Arial"/>
                <a:cs typeface="Arial"/>
              </a:rPr>
              <a:t>available</a:t>
            </a:r>
            <a:r>
              <a:rPr sz="1900" spc="10" dirty="0">
                <a:latin typeface="Arial"/>
                <a:cs typeface="Arial"/>
              </a:rPr>
              <a:t> </a:t>
            </a:r>
            <a:r>
              <a:rPr sz="1900" spc="-155" dirty="0">
                <a:latin typeface="Arial"/>
                <a:cs typeface="Arial"/>
              </a:rPr>
              <a:t>resources.</a:t>
            </a:r>
            <a:endParaRPr sz="1900">
              <a:latin typeface="Arial"/>
              <a:cs typeface="Arial"/>
            </a:endParaRPr>
          </a:p>
          <a:p>
            <a:pPr marL="194945" marR="6985" indent="-182880" algn="just">
              <a:lnSpc>
                <a:spcPts val="2380"/>
              </a:lnSpc>
              <a:spcBef>
                <a:spcPts val="525"/>
              </a:spcBef>
              <a:buClr>
                <a:srgbClr val="93B6D2"/>
              </a:buClr>
              <a:buSzPct val="84090"/>
              <a:buChar char="•"/>
              <a:tabLst>
                <a:tab pos="195580" algn="l"/>
              </a:tabLst>
            </a:pPr>
            <a:r>
              <a:rPr sz="2200" spc="-60" dirty="0">
                <a:latin typeface="Arial"/>
                <a:cs typeface="Arial"/>
              </a:rPr>
              <a:t>While </a:t>
            </a:r>
            <a:r>
              <a:rPr sz="2200" spc="-180" dirty="0">
                <a:latin typeface="Arial"/>
                <a:cs typeface="Arial"/>
              </a:rPr>
              <a:t>many</a:t>
            </a:r>
            <a:r>
              <a:rPr sz="2200" spc="-175" dirty="0">
                <a:latin typeface="Arial"/>
                <a:cs typeface="Arial"/>
              </a:rPr>
              <a:t> </a:t>
            </a:r>
            <a:r>
              <a:rPr sz="2200" spc="-135" dirty="0">
                <a:latin typeface="Arial"/>
                <a:cs typeface="Arial"/>
              </a:rPr>
              <a:t>constrained </a:t>
            </a:r>
            <a:r>
              <a:rPr sz="2200" spc="-150" dirty="0">
                <a:latin typeface="Arial"/>
                <a:cs typeface="Arial"/>
              </a:rPr>
              <a:t>devices, </a:t>
            </a:r>
            <a:r>
              <a:rPr sz="2200" spc="-265" dirty="0">
                <a:latin typeface="Arial"/>
                <a:cs typeface="Arial"/>
              </a:rPr>
              <a:t>such</a:t>
            </a:r>
            <a:r>
              <a:rPr sz="2200" spc="-260" dirty="0">
                <a:latin typeface="Arial"/>
                <a:cs typeface="Arial"/>
              </a:rPr>
              <a:t> </a:t>
            </a:r>
            <a:r>
              <a:rPr sz="2200" spc="-190" dirty="0">
                <a:latin typeface="Arial"/>
                <a:cs typeface="Arial"/>
              </a:rPr>
              <a:t>as</a:t>
            </a:r>
            <a:r>
              <a:rPr sz="2200" spc="-185" dirty="0">
                <a:latin typeface="Arial"/>
                <a:cs typeface="Arial"/>
              </a:rPr>
              <a:t> </a:t>
            </a:r>
            <a:r>
              <a:rPr sz="2200" spc="-229" dirty="0">
                <a:latin typeface="Arial"/>
                <a:cs typeface="Arial"/>
              </a:rPr>
              <a:t>sensors</a:t>
            </a:r>
            <a:r>
              <a:rPr sz="2200" spc="-225" dirty="0">
                <a:latin typeface="Arial"/>
                <a:cs typeface="Arial"/>
              </a:rPr>
              <a:t> </a:t>
            </a:r>
            <a:r>
              <a:rPr sz="2200" spc="-100" dirty="0">
                <a:latin typeface="Arial"/>
                <a:cs typeface="Arial"/>
              </a:rPr>
              <a:t>and </a:t>
            </a:r>
            <a:r>
              <a:rPr sz="2200" spc="-125" dirty="0">
                <a:latin typeface="Arial"/>
                <a:cs typeface="Arial"/>
              </a:rPr>
              <a:t>actuators, </a:t>
            </a:r>
            <a:r>
              <a:rPr sz="2200" spc="-150" dirty="0">
                <a:latin typeface="Arial"/>
                <a:cs typeface="Arial"/>
              </a:rPr>
              <a:t>have </a:t>
            </a:r>
            <a:r>
              <a:rPr sz="2200" spc="-145" dirty="0">
                <a:latin typeface="Arial"/>
                <a:cs typeface="Arial"/>
              </a:rPr>
              <a:t> </a:t>
            </a:r>
            <a:r>
              <a:rPr sz="2200" spc="-45" dirty="0">
                <a:latin typeface="Arial"/>
                <a:cs typeface="Arial"/>
              </a:rPr>
              <a:t>adopted</a:t>
            </a:r>
            <a:r>
              <a:rPr sz="2200" spc="-40" dirty="0">
                <a:latin typeface="Arial"/>
                <a:cs typeface="Arial"/>
              </a:rPr>
              <a:t> </a:t>
            </a:r>
            <a:r>
              <a:rPr sz="2200" spc="-135" dirty="0">
                <a:latin typeface="Arial"/>
                <a:cs typeface="Arial"/>
              </a:rPr>
              <a:t>deployments</a:t>
            </a:r>
            <a:r>
              <a:rPr sz="2200" spc="-130" dirty="0">
                <a:latin typeface="Arial"/>
                <a:cs typeface="Arial"/>
              </a:rPr>
              <a:t> </a:t>
            </a:r>
            <a:r>
              <a:rPr sz="2200" spc="-75" dirty="0">
                <a:latin typeface="Arial"/>
                <a:cs typeface="Arial"/>
              </a:rPr>
              <a:t>that</a:t>
            </a:r>
            <a:r>
              <a:rPr sz="2200" spc="-70" dirty="0">
                <a:latin typeface="Arial"/>
                <a:cs typeface="Arial"/>
              </a:rPr>
              <a:t> </a:t>
            </a:r>
            <a:r>
              <a:rPr sz="2200" spc="-150" dirty="0">
                <a:latin typeface="Arial"/>
                <a:cs typeface="Arial"/>
              </a:rPr>
              <a:t>have</a:t>
            </a:r>
            <a:r>
              <a:rPr sz="2200" spc="-145" dirty="0">
                <a:latin typeface="Arial"/>
                <a:cs typeface="Arial"/>
              </a:rPr>
              <a:t> </a:t>
            </a:r>
            <a:r>
              <a:rPr sz="2200" spc="-200" dirty="0">
                <a:latin typeface="Arial"/>
                <a:cs typeface="Arial"/>
              </a:rPr>
              <a:t>no</a:t>
            </a:r>
            <a:r>
              <a:rPr sz="2200" spc="-195" dirty="0">
                <a:latin typeface="Arial"/>
                <a:cs typeface="Arial"/>
              </a:rPr>
              <a:t> </a:t>
            </a:r>
            <a:r>
              <a:rPr sz="2200" spc="-65" dirty="0">
                <a:latin typeface="Arial"/>
                <a:cs typeface="Arial"/>
              </a:rPr>
              <a:t>application</a:t>
            </a:r>
            <a:r>
              <a:rPr sz="2200" spc="-60" dirty="0">
                <a:latin typeface="Arial"/>
                <a:cs typeface="Arial"/>
              </a:rPr>
              <a:t> </a:t>
            </a:r>
            <a:r>
              <a:rPr sz="2200" spc="-90" dirty="0">
                <a:latin typeface="Arial"/>
                <a:cs typeface="Arial"/>
              </a:rPr>
              <a:t>layer,</a:t>
            </a:r>
            <a:r>
              <a:rPr sz="2200" spc="434" dirty="0">
                <a:latin typeface="Arial"/>
                <a:cs typeface="Arial"/>
              </a:rPr>
              <a:t> </a:t>
            </a:r>
            <a:r>
              <a:rPr sz="2200" spc="-160" dirty="0">
                <a:latin typeface="Arial"/>
                <a:cs typeface="Arial"/>
              </a:rPr>
              <a:t>this </a:t>
            </a:r>
            <a:r>
              <a:rPr sz="2200" spc="-155" dirty="0">
                <a:latin typeface="Arial"/>
                <a:cs typeface="Arial"/>
              </a:rPr>
              <a:t> </a:t>
            </a:r>
            <a:r>
              <a:rPr sz="2200" spc="-10" dirty="0">
                <a:latin typeface="Arial"/>
                <a:cs typeface="Arial"/>
              </a:rPr>
              <a:t>t</a:t>
            </a:r>
            <a:r>
              <a:rPr sz="2200" spc="-30" dirty="0">
                <a:latin typeface="Arial"/>
                <a:cs typeface="Arial"/>
              </a:rPr>
              <a:t>r</a:t>
            </a:r>
            <a:r>
              <a:rPr sz="2200" spc="-140" dirty="0">
                <a:latin typeface="Arial"/>
                <a:cs typeface="Arial"/>
              </a:rPr>
              <a:t>anspo</a:t>
            </a:r>
            <a:r>
              <a:rPr sz="2200" spc="-40" dirty="0">
                <a:latin typeface="Arial"/>
                <a:cs typeface="Arial"/>
              </a:rPr>
              <a:t>r</a:t>
            </a:r>
            <a:r>
              <a:rPr sz="2200" spc="-20" dirty="0">
                <a:latin typeface="Arial"/>
                <a:cs typeface="Arial"/>
              </a:rPr>
              <a:t>ta</a:t>
            </a:r>
            <a:r>
              <a:rPr sz="2200" spc="-10" dirty="0">
                <a:latin typeface="Arial"/>
                <a:cs typeface="Arial"/>
              </a:rPr>
              <a:t>t</a:t>
            </a:r>
            <a:r>
              <a:rPr sz="2200" spc="-125" dirty="0">
                <a:latin typeface="Arial"/>
                <a:cs typeface="Arial"/>
              </a:rPr>
              <a:t>io</a:t>
            </a:r>
            <a:r>
              <a:rPr sz="2200" spc="-165" dirty="0">
                <a:latin typeface="Arial"/>
                <a:cs typeface="Arial"/>
              </a:rPr>
              <a:t>n</a:t>
            </a:r>
            <a:r>
              <a:rPr sz="2200" spc="30" dirty="0">
                <a:latin typeface="Arial"/>
                <a:cs typeface="Arial"/>
              </a:rPr>
              <a:t> </a:t>
            </a:r>
            <a:r>
              <a:rPr sz="2200" spc="-215" dirty="0">
                <a:latin typeface="Arial"/>
                <a:cs typeface="Arial"/>
              </a:rPr>
              <a:t>me</a:t>
            </a:r>
            <a:r>
              <a:rPr sz="2200" spc="-80" dirty="0">
                <a:latin typeface="Arial"/>
                <a:cs typeface="Arial"/>
              </a:rPr>
              <a:t>t</a:t>
            </a:r>
            <a:r>
              <a:rPr sz="2200" spc="-135" dirty="0">
                <a:latin typeface="Arial"/>
                <a:cs typeface="Arial"/>
              </a:rPr>
              <a:t>hod</a:t>
            </a:r>
            <a:r>
              <a:rPr sz="2200" spc="-5" dirty="0">
                <a:latin typeface="Arial"/>
                <a:cs typeface="Arial"/>
              </a:rPr>
              <a:t> </a:t>
            </a:r>
            <a:r>
              <a:rPr sz="2200" spc="-215" dirty="0">
                <a:latin typeface="Arial"/>
                <a:cs typeface="Arial"/>
              </a:rPr>
              <a:t>has</a:t>
            </a:r>
            <a:r>
              <a:rPr sz="2200" spc="10" dirty="0">
                <a:latin typeface="Arial"/>
                <a:cs typeface="Arial"/>
              </a:rPr>
              <a:t> </a:t>
            </a:r>
            <a:r>
              <a:rPr sz="2200" spc="-135" dirty="0">
                <a:latin typeface="Arial"/>
                <a:cs typeface="Arial"/>
              </a:rPr>
              <a:t>not</a:t>
            </a:r>
            <a:r>
              <a:rPr sz="2200" spc="5" dirty="0">
                <a:latin typeface="Arial"/>
                <a:cs typeface="Arial"/>
              </a:rPr>
              <a:t> </a:t>
            </a:r>
            <a:r>
              <a:rPr sz="2200" spc="-90" dirty="0">
                <a:latin typeface="Arial"/>
                <a:cs typeface="Arial"/>
              </a:rPr>
              <a:t>be</a:t>
            </a:r>
            <a:r>
              <a:rPr sz="2200" spc="-85" dirty="0">
                <a:latin typeface="Arial"/>
                <a:cs typeface="Arial"/>
              </a:rPr>
              <a:t>e</a:t>
            </a:r>
            <a:r>
              <a:rPr sz="2200" spc="-265" dirty="0">
                <a:latin typeface="Arial"/>
                <a:cs typeface="Arial"/>
              </a:rPr>
              <a:t>n</a:t>
            </a:r>
            <a:r>
              <a:rPr sz="2200" dirty="0">
                <a:latin typeface="Arial"/>
                <a:cs typeface="Arial"/>
              </a:rPr>
              <a:t> </a:t>
            </a:r>
            <a:r>
              <a:rPr sz="2200" spc="-90" dirty="0">
                <a:latin typeface="Arial"/>
                <a:cs typeface="Arial"/>
              </a:rPr>
              <a:t>standardize</a:t>
            </a:r>
            <a:r>
              <a:rPr sz="2200" spc="-10" dirty="0">
                <a:latin typeface="Arial"/>
                <a:cs typeface="Arial"/>
              </a:rPr>
              <a:t>d</a:t>
            </a:r>
            <a:r>
              <a:rPr sz="2200" spc="-130" dirty="0">
                <a:latin typeface="Arial"/>
                <a:cs typeface="Arial"/>
              </a:rPr>
              <a:t>.</a:t>
            </a:r>
            <a:endParaRPr sz="2200">
              <a:latin typeface="Arial"/>
              <a:cs typeface="Arial"/>
            </a:endParaRPr>
          </a:p>
          <a:p>
            <a:pPr marL="469900" marR="10795" lvl="1" indent="-183515" algn="just">
              <a:lnSpc>
                <a:spcPts val="2050"/>
              </a:lnSpc>
              <a:spcBef>
                <a:spcPts val="455"/>
              </a:spcBef>
              <a:buClr>
                <a:srgbClr val="93B6D2"/>
              </a:buClr>
              <a:buSzPct val="84210"/>
              <a:buChar char="•"/>
              <a:tabLst>
                <a:tab pos="470534" algn="l"/>
              </a:tabLst>
            </a:pPr>
            <a:r>
              <a:rPr sz="1900" spc="-220" dirty="0">
                <a:latin typeface="Arial"/>
                <a:cs typeface="Arial"/>
              </a:rPr>
              <a:t>This</a:t>
            </a:r>
            <a:r>
              <a:rPr sz="1900" spc="85" dirty="0">
                <a:latin typeface="Arial"/>
                <a:cs typeface="Arial"/>
              </a:rPr>
              <a:t> </a:t>
            </a:r>
            <a:r>
              <a:rPr sz="1900" spc="-85" dirty="0">
                <a:latin typeface="Arial"/>
                <a:cs typeface="Arial"/>
              </a:rPr>
              <a:t>lack </a:t>
            </a:r>
            <a:r>
              <a:rPr sz="1900" spc="-5" dirty="0">
                <a:latin typeface="Arial"/>
                <a:cs typeface="Arial"/>
              </a:rPr>
              <a:t>of </a:t>
            </a:r>
            <a:r>
              <a:rPr sz="1900" spc="-75" dirty="0">
                <a:latin typeface="Arial"/>
                <a:cs typeface="Arial"/>
              </a:rPr>
              <a:t>standardization </a:t>
            </a:r>
            <a:r>
              <a:rPr sz="1900" spc="-185" dirty="0">
                <a:latin typeface="Arial"/>
                <a:cs typeface="Arial"/>
              </a:rPr>
              <a:t>makes</a:t>
            </a:r>
            <a:r>
              <a:rPr sz="1900" spc="160" dirty="0">
                <a:latin typeface="Arial"/>
                <a:cs typeface="Arial"/>
              </a:rPr>
              <a:t> </a:t>
            </a:r>
            <a:r>
              <a:rPr sz="1900" spc="-15" dirty="0">
                <a:latin typeface="Arial"/>
                <a:cs typeface="Arial"/>
              </a:rPr>
              <a:t>it </a:t>
            </a:r>
            <a:r>
              <a:rPr sz="1900" spc="-35" dirty="0">
                <a:latin typeface="Arial"/>
                <a:cs typeface="Arial"/>
              </a:rPr>
              <a:t>difficult </a:t>
            </a:r>
            <a:r>
              <a:rPr sz="1900" spc="-15" dirty="0">
                <a:latin typeface="Arial"/>
                <a:cs typeface="Arial"/>
              </a:rPr>
              <a:t>for </a:t>
            </a:r>
            <a:r>
              <a:rPr sz="1900" spc="-105" dirty="0">
                <a:latin typeface="Arial"/>
                <a:cs typeface="Arial"/>
              </a:rPr>
              <a:t>generic</a:t>
            </a:r>
            <a:r>
              <a:rPr sz="1900" spc="315" dirty="0">
                <a:latin typeface="Arial"/>
                <a:cs typeface="Arial"/>
              </a:rPr>
              <a:t> </a:t>
            </a:r>
            <a:r>
              <a:rPr sz="1900" spc="-125" dirty="0">
                <a:latin typeface="Arial"/>
                <a:cs typeface="Arial"/>
              </a:rPr>
              <a:t>implementations</a:t>
            </a:r>
            <a:r>
              <a:rPr sz="1900" spc="280" dirty="0">
                <a:latin typeface="Arial"/>
                <a:cs typeface="Arial"/>
              </a:rPr>
              <a:t> </a:t>
            </a:r>
            <a:r>
              <a:rPr sz="1900" spc="5" dirty="0">
                <a:latin typeface="Arial"/>
                <a:cs typeface="Arial"/>
              </a:rPr>
              <a:t>of </a:t>
            </a:r>
            <a:r>
              <a:rPr sz="1900" spc="10" dirty="0">
                <a:latin typeface="Arial"/>
                <a:cs typeface="Arial"/>
              </a:rPr>
              <a:t> </a:t>
            </a:r>
            <a:r>
              <a:rPr sz="1900" spc="-145" dirty="0">
                <a:latin typeface="Arial"/>
                <a:cs typeface="Arial"/>
              </a:rPr>
              <a:t>this</a:t>
            </a:r>
            <a:r>
              <a:rPr sz="1900" spc="5" dirty="0">
                <a:latin typeface="Arial"/>
                <a:cs typeface="Arial"/>
              </a:rPr>
              <a:t> </a:t>
            </a:r>
            <a:r>
              <a:rPr sz="1900" spc="-80" dirty="0">
                <a:latin typeface="Arial"/>
                <a:cs typeface="Arial"/>
              </a:rPr>
              <a:t>transport</a:t>
            </a:r>
            <a:r>
              <a:rPr sz="1900" spc="30" dirty="0">
                <a:latin typeface="Arial"/>
                <a:cs typeface="Arial"/>
              </a:rPr>
              <a:t> </a:t>
            </a:r>
            <a:r>
              <a:rPr sz="1900" spc="-135" dirty="0">
                <a:latin typeface="Arial"/>
                <a:cs typeface="Arial"/>
              </a:rPr>
              <a:t>method</a:t>
            </a:r>
            <a:r>
              <a:rPr sz="1900" spc="5" dirty="0">
                <a:latin typeface="Arial"/>
                <a:cs typeface="Arial"/>
              </a:rPr>
              <a:t> </a:t>
            </a:r>
            <a:r>
              <a:rPr sz="1900" spc="-65" dirty="0">
                <a:latin typeface="Arial"/>
                <a:cs typeface="Arial"/>
              </a:rPr>
              <a:t>to</a:t>
            </a:r>
            <a:r>
              <a:rPr sz="1900" spc="5" dirty="0">
                <a:latin typeface="Arial"/>
                <a:cs typeface="Arial"/>
              </a:rPr>
              <a:t> </a:t>
            </a:r>
            <a:r>
              <a:rPr sz="1900" spc="-65" dirty="0">
                <a:latin typeface="Arial"/>
                <a:cs typeface="Arial"/>
              </a:rPr>
              <a:t>be</a:t>
            </a:r>
            <a:r>
              <a:rPr sz="1900" dirty="0">
                <a:latin typeface="Arial"/>
                <a:cs typeface="Arial"/>
              </a:rPr>
              <a:t> </a:t>
            </a:r>
            <a:r>
              <a:rPr sz="1900" spc="-190" dirty="0">
                <a:latin typeface="Arial"/>
                <a:cs typeface="Arial"/>
              </a:rPr>
              <a:t>successful</a:t>
            </a:r>
            <a:r>
              <a:rPr sz="1900" spc="15" dirty="0">
                <a:latin typeface="Arial"/>
                <a:cs typeface="Arial"/>
              </a:rPr>
              <a:t> </a:t>
            </a:r>
            <a:r>
              <a:rPr sz="1900" spc="-90" dirty="0">
                <a:latin typeface="Arial"/>
                <a:cs typeface="Arial"/>
              </a:rPr>
              <a:t>from</a:t>
            </a:r>
            <a:r>
              <a:rPr sz="1900" spc="10" dirty="0">
                <a:latin typeface="Arial"/>
                <a:cs typeface="Arial"/>
              </a:rPr>
              <a:t> </a:t>
            </a:r>
            <a:r>
              <a:rPr sz="1900" spc="-125" dirty="0">
                <a:latin typeface="Arial"/>
                <a:cs typeface="Arial"/>
              </a:rPr>
              <a:t>an</a:t>
            </a:r>
            <a:r>
              <a:rPr sz="1900" spc="5" dirty="0">
                <a:latin typeface="Arial"/>
                <a:cs typeface="Arial"/>
              </a:rPr>
              <a:t> </a:t>
            </a:r>
            <a:r>
              <a:rPr sz="1900" spc="-45" dirty="0">
                <a:latin typeface="Arial"/>
                <a:cs typeface="Arial"/>
              </a:rPr>
              <a:t>interoperability</a:t>
            </a:r>
            <a:r>
              <a:rPr sz="1900" spc="5" dirty="0">
                <a:latin typeface="Arial"/>
                <a:cs typeface="Arial"/>
              </a:rPr>
              <a:t> </a:t>
            </a:r>
            <a:r>
              <a:rPr sz="1900" spc="-100" dirty="0">
                <a:latin typeface="Arial"/>
                <a:cs typeface="Arial"/>
              </a:rPr>
              <a:t>perspective.</a:t>
            </a:r>
            <a:endParaRPr sz="1900">
              <a:latin typeface="Arial"/>
              <a:cs typeface="Arial"/>
            </a:endParaRPr>
          </a:p>
          <a:p>
            <a:pPr marL="469900" marR="8890" lvl="1" indent="-183515" algn="just">
              <a:lnSpc>
                <a:spcPts val="2050"/>
              </a:lnSpc>
              <a:spcBef>
                <a:spcPts val="464"/>
              </a:spcBef>
              <a:buClr>
                <a:srgbClr val="93B6D2"/>
              </a:buClr>
              <a:buSzPct val="84210"/>
              <a:buChar char="•"/>
              <a:tabLst>
                <a:tab pos="470534" algn="l"/>
              </a:tabLst>
            </a:pPr>
            <a:r>
              <a:rPr sz="1900" spc="-180" dirty="0">
                <a:latin typeface="Arial"/>
                <a:cs typeface="Arial"/>
              </a:rPr>
              <a:t>E.g. </a:t>
            </a:r>
            <a:r>
              <a:rPr sz="1900" spc="-55" dirty="0">
                <a:latin typeface="Arial"/>
                <a:cs typeface="Arial"/>
              </a:rPr>
              <a:t>Different </a:t>
            </a:r>
            <a:r>
              <a:rPr sz="1900" spc="-140" dirty="0">
                <a:latin typeface="Arial"/>
                <a:cs typeface="Arial"/>
              </a:rPr>
              <a:t>kinds </a:t>
            </a:r>
            <a:r>
              <a:rPr sz="1900" spc="-5" dirty="0">
                <a:latin typeface="Arial"/>
                <a:cs typeface="Arial"/>
              </a:rPr>
              <a:t>of </a:t>
            </a:r>
            <a:r>
              <a:rPr sz="1900" spc="-85" dirty="0">
                <a:latin typeface="Arial"/>
                <a:cs typeface="Arial"/>
              </a:rPr>
              <a:t>temperature </a:t>
            </a:r>
            <a:r>
              <a:rPr sz="1900" spc="-200" dirty="0">
                <a:latin typeface="Arial"/>
                <a:cs typeface="Arial"/>
              </a:rPr>
              <a:t>sensors </a:t>
            </a:r>
            <a:r>
              <a:rPr sz="1900" spc="-90" dirty="0">
                <a:latin typeface="Arial"/>
                <a:cs typeface="Arial"/>
              </a:rPr>
              <a:t>from </a:t>
            </a:r>
            <a:r>
              <a:rPr sz="1900" spc="-30" dirty="0">
                <a:latin typeface="Arial"/>
                <a:cs typeface="Arial"/>
              </a:rPr>
              <a:t>different </a:t>
            </a:r>
            <a:r>
              <a:rPr sz="1900" spc="-125" dirty="0">
                <a:latin typeface="Arial"/>
                <a:cs typeface="Arial"/>
              </a:rPr>
              <a:t>manufacturers. </a:t>
            </a:r>
            <a:r>
              <a:rPr sz="1900" spc="-220" dirty="0">
                <a:latin typeface="Arial"/>
                <a:cs typeface="Arial"/>
              </a:rPr>
              <a:t>These </a:t>
            </a:r>
            <a:r>
              <a:rPr sz="1900" spc="-215" dirty="0">
                <a:latin typeface="Arial"/>
                <a:cs typeface="Arial"/>
              </a:rPr>
              <a:t> </a:t>
            </a:r>
            <a:r>
              <a:rPr sz="1900" spc="-200" dirty="0">
                <a:latin typeface="Arial"/>
                <a:cs typeface="Arial"/>
              </a:rPr>
              <a:t>sensors</a:t>
            </a:r>
            <a:r>
              <a:rPr sz="1900" spc="20" dirty="0">
                <a:latin typeface="Arial"/>
                <a:cs typeface="Arial"/>
              </a:rPr>
              <a:t> </a:t>
            </a:r>
            <a:r>
              <a:rPr sz="1900" spc="-35" dirty="0">
                <a:latin typeface="Arial"/>
                <a:cs typeface="Arial"/>
              </a:rPr>
              <a:t>will</a:t>
            </a:r>
            <a:r>
              <a:rPr sz="1900" spc="-20" dirty="0">
                <a:latin typeface="Arial"/>
                <a:cs typeface="Arial"/>
              </a:rPr>
              <a:t> </a:t>
            </a:r>
            <a:r>
              <a:rPr sz="1900" spc="-35" dirty="0">
                <a:latin typeface="Arial"/>
                <a:cs typeface="Arial"/>
              </a:rPr>
              <a:t>report</a:t>
            </a:r>
            <a:r>
              <a:rPr sz="1900" spc="15" dirty="0">
                <a:latin typeface="Arial"/>
                <a:cs typeface="Arial"/>
              </a:rPr>
              <a:t> </a:t>
            </a:r>
            <a:r>
              <a:rPr sz="1900" spc="-90" dirty="0">
                <a:latin typeface="Arial"/>
                <a:cs typeface="Arial"/>
              </a:rPr>
              <a:t>temperature</a:t>
            </a:r>
            <a:r>
              <a:rPr sz="1900" spc="40" dirty="0">
                <a:latin typeface="Arial"/>
                <a:cs typeface="Arial"/>
              </a:rPr>
              <a:t> </a:t>
            </a:r>
            <a:r>
              <a:rPr sz="1900" spc="-15" dirty="0">
                <a:latin typeface="Arial"/>
                <a:cs typeface="Arial"/>
              </a:rPr>
              <a:t>data</a:t>
            </a:r>
            <a:r>
              <a:rPr sz="1900" spc="5" dirty="0">
                <a:latin typeface="Arial"/>
                <a:cs typeface="Arial"/>
              </a:rPr>
              <a:t> </a:t>
            </a:r>
            <a:r>
              <a:rPr sz="1900" spc="-120" dirty="0">
                <a:latin typeface="Arial"/>
                <a:cs typeface="Arial"/>
              </a:rPr>
              <a:t>in</a:t>
            </a:r>
            <a:r>
              <a:rPr sz="1900" spc="-15" dirty="0">
                <a:latin typeface="Arial"/>
                <a:cs typeface="Arial"/>
              </a:rPr>
              <a:t> </a:t>
            </a:r>
            <a:r>
              <a:rPr sz="1900" spc="-60" dirty="0">
                <a:latin typeface="Arial"/>
                <a:cs typeface="Arial"/>
              </a:rPr>
              <a:t>varying</a:t>
            </a:r>
            <a:r>
              <a:rPr sz="1900" spc="25" dirty="0">
                <a:latin typeface="Arial"/>
                <a:cs typeface="Arial"/>
              </a:rPr>
              <a:t> </a:t>
            </a:r>
            <a:r>
              <a:rPr sz="1900" spc="-105" dirty="0">
                <a:latin typeface="Arial"/>
                <a:cs typeface="Arial"/>
              </a:rPr>
              <a:t>formats.</a:t>
            </a:r>
            <a:endParaRPr sz="1900">
              <a:latin typeface="Arial"/>
              <a:cs typeface="Arial"/>
            </a:endParaRPr>
          </a:p>
          <a:p>
            <a:pPr marL="195580" indent="-182880" algn="just">
              <a:lnSpc>
                <a:spcPct val="100000"/>
              </a:lnSpc>
              <a:spcBef>
                <a:spcPts val="220"/>
              </a:spcBef>
              <a:buClr>
                <a:srgbClr val="93B6D2"/>
              </a:buClr>
              <a:buSzPct val="84090"/>
              <a:buChar char="•"/>
              <a:tabLst>
                <a:tab pos="195580" algn="l"/>
              </a:tabLst>
            </a:pPr>
            <a:r>
              <a:rPr sz="2200" spc="-270" dirty="0">
                <a:latin typeface="Arial"/>
                <a:cs typeface="Arial"/>
              </a:rPr>
              <a:t>Th</a:t>
            </a:r>
            <a:r>
              <a:rPr sz="2200" spc="-250" dirty="0">
                <a:latin typeface="Arial"/>
                <a:cs typeface="Arial"/>
              </a:rPr>
              <a:t>e</a:t>
            </a:r>
            <a:r>
              <a:rPr sz="2200" spc="5" dirty="0">
                <a:latin typeface="Arial"/>
                <a:cs typeface="Arial"/>
              </a:rPr>
              <a:t> </a:t>
            </a:r>
            <a:r>
              <a:rPr sz="2200" spc="-250" dirty="0">
                <a:latin typeface="Arial"/>
                <a:cs typeface="Arial"/>
              </a:rPr>
              <a:t>so</a:t>
            </a:r>
            <a:r>
              <a:rPr sz="2200" spc="-80" dirty="0">
                <a:latin typeface="Arial"/>
                <a:cs typeface="Arial"/>
              </a:rPr>
              <a:t>luti</a:t>
            </a:r>
            <a:r>
              <a:rPr sz="2200" spc="-130" dirty="0">
                <a:latin typeface="Arial"/>
                <a:cs typeface="Arial"/>
              </a:rPr>
              <a:t>o</a:t>
            </a:r>
            <a:r>
              <a:rPr sz="2200" spc="-265" dirty="0">
                <a:latin typeface="Arial"/>
                <a:cs typeface="Arial"/>
              </a:rPr>
              <a:t>n</a:t>
            </a:r>
            <a:r>
              <a:rPr sz="2200" spc="25" dirty="0">
                <a:latin typeface="Arial"/>
                <a:cs typeface="Arial"/>
              </a:rPr>
              <a:t> </a:t>
            </a:r>
            <a:r>
              <a:rPr sz="2200" spc="-75" dirty="0">
                <a:latin typeface="Arial"/>
                <a:cs typeface="Arial"/>
              </a:rPr>
              <a:t>to</a:t>
            </a:r>
            <a:r>
              <a:rPr sz="2200" spc="-10" dirty="0">
                <a:latin typeface="Arial"/>
                <a:cs typeface="Arial"/>
              </a:rPr>
              <a:t> </a:t>
            </a:r>
            <a:r>
              <a:rPr sz="2200" spc="-165" dirty="0">
                <a:latin typeface="Arial"/>
                <a:cs typeface="Arial"/>
              </a:rPr>
              <a:t>this</a:t>
            </a:r>
            <a:r>
              <a:rPr sz="2200" spc="25" dirty="0">
                <a:latin typeface="Arial"/>
                <a:cs typeface="Arial"/>
              </a:rPr>
              <a:t> </a:t>
            </a:r>
            <a:r>
              <a:rPr sz="2200" spc="-10" dirty="0">
                <a:latin typeface="Arial"/>
                <a:cs typeface="Arial"/>
              </a:rPr>
              <a:t>p</a:t>
            </a:r>
            <a:r>
              <a:rPr sz="2200" spc="-55" dirty="0">
                <a:latin typeface="Arial"/>
                <a:cs typeface="Arial"/>
              </a:rPr>
              <a:t>r</a:t>
            </a:r>
            <a:r>
              <a:rPr sz="2200" spc="-65" dirty="0">
                <a:latin typeface="Arial"/>
                <a:cs typeface="Arial"/>
              </a:rPr>
              <a:t>obl</a:t>
            </a:r>
            <a:r>
              <a:rPr sz="2200" spc="-75" dirty="0">
                <a:latin typeface="Arial"/>
                <a:cs typeface="Arial"/>
              </a:rPr>
              <a:t>e</a:t>
            </a:r>
            <a:r>
              <a:rPr sz="2200" spc="-370" dirty="0">
                <a:latin typeface="Arial"/>
                <a:cs typeface="Arial"/>
              </a:rPr>
              <a:t>m</a:t>
            </a:r>
            <a:r>
              <a:rPr sz="2200" spc="5" dirty="0">
                <a:latin typeface="Arial"/>
                <a:cs typeface="Arial"/>
              </a:rPr>
              <a:t> </a:t>
            </a:r>
            <a:r>
              <a:rPr sz="2200" spc="-125" dirty="0">
                <a:latin typeface="Arial"/>
                <a:cs typeface="Arial"/>
              </a:rPr>
              <a:t>i</a:t>
            </a:r>
            <a:r>
              <a:rPr sz="2200" spc="-265" dirty="0">
                <a:latin typeface="Arial"/>
                <a:cs typeface="Arial"/>
              </a:rPr>
              <a:t>s</a:t>
            </a:r>
            <a:r>
              <a:rPr sz="2200" spc="25" dirty="0">
                <a:latin typeface="Arial"/>
                <a:cs typeface="Arial"/>
              </a:rPr>
              <a:t> </a:t>
            </a:r>
            <a:r>
              <a:rPr sz="2200" spc="-75" dirty="0">
                <a:latin typeface="Arial"/>
                <a:cs typeface="Arial"/>
              </a:rPr>
              <a:t>to</a:t>
            </a:r>
            <a:r>
              <a:rPr sz="2200" spc="-10" dirty="0">
                <a:latin typeface="Arial"/>
                <a:cs typeface="Arial"/>
              </a:rPr>
              <a:t> </a:t>
            </a:r>
            <a:r>
              <a:rPr sz="2200" spc="-254" dirty="0">
                <a:latin typeface="Arial"/>
                <a:cs typeface="Arial"/>
              </a:rPr>
              <a:t>use</a:t>
            </a:r>
            <a:r>
              <a:rPr sz="2200" spc="15" dirty="0">
                <a:latin typeface="Arial"/>
                <a:cs typeface="Arial"/>
              </a:rPr>
              <a:t> </a:t>
            </a:r>
            <a:r>
              <a:rPr sz="2200" spc="-140" dirty="0">
                <a:latin typeface="Arial"/>
                <a:cs typeface="Arial"/>
              </a:rPr>
              <a:t>an</a:t>
            </a:r>
            <a:r>
              <a:rPr sz="2200" dirty="0">
                <a:latin typeface="Arial"/>
                <a:cs typeface="Arial"/>
              </a:rPr>
              <a:t> </a:t>
            </a:r>
            <a:r>
              <a:rPr sz="2200" spc="-190" dirty="0">
                <a:latin typeface="Arial"/>
                <a:cs typeface="Arial"/>
              </a:rPr>
              <a:t>Io</a:t>
            </a:r>
            <a:r>
              <a:rPr sz="2200" spc="-270" dirty="0">
                <a:latin typeface="Arial"/>
                <a:cs typeface="Arial"/>
              </a:rPr>
              <a:t>T</a:t>
            </a:r>
            <a:r>
              <a:rPr sz="2200" dirty="0">
                <a:latin typeface="Arial"/>
                <a:cs typeface="Arial"/>
              </a:rPr>
              <a:t> </a:t>
            </a:r>
            <a:r>
              <a:rPr sz="2200" spc="-15" dirty="0">
                <a:latin typeface="Arial"/>
                <a:cs typeface="Arial"/>
              </a:rPr>
              <a:t>data</a:t>
            </a:r>
            <a:r>
              <a:rPr sz="2200" spc="15" dirty="0">
                <a:latin typeface="Arial"/>
                <a:cs typeface="Arial"/>
              </a:rPr>
              <a:t> </a:t>
            </a:r>
            <a:r>
              <a:rPr sz="2200" spc="-10" dirty="0">
                <a:latin typeface="Arial"/>
                <a:cs typeface="Arial"/>
              </a:rPr>
              <a:t>b</a:t>
            </a:r>
            <a:r>
              <a:rPr sz="2200" spc="-55" dirty="0">
                <a:latin typeface="Arial"/>
                <a:cs typeface="Arial"/>
              </a:rPr>
              <a:t>r</a:t>
            </a:r>
            <a:r>
              <a:rPr sz="2200" spc="-140" dirty="0">
                <a:latin typeface="Arial"/>
                <a:cs typeface="Arial"/>
              </a:rPr>
              <a:t>o</a:t>
            </a:r>
            <a:r>
              <a:rPr sz="2200" spc="-170" dirty="0">
                <a:latin typeface="Arial"/>
                <a:cs typeface="Arial"/>
              </a:rPr>
              <a:t>k</a:t>
            </a:r>
            <a:r>
              <a:rPr sz="2200" spc="-65" dirty="0">
                <a:latin typeface="Arial"/>
                <a:cs typeface="Arial"/>
              </a:rPr>
              <a:t>er</a:t>
            </a:r>
            <a:endParaRPr sz="2200">
              <a:latin typeface="Arial"/>
              <a:cs typeface="Arial"/>
            </a:endParaRPr>
          </a:p>
        </p:txBody>
      </p:sp>
      <p:sp>
        <p:nvSpPr>
          <p:cNvPr id="4" name="object 4"/>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87</a:t>
            </a:r>
            <a:endParaRPr sz="1400">
              <a:latin typeface="Arial"/>
              <a:cs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885940"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305" dirty="0"/>
              <a:t>Application</a:t>
            </a:r>
            <a:r>
              <a:rPr spc="-250" dirty="0"/>
              <a:t> </a:t>
            </a:r>
            <a:r>
              <a:rPr spc="-365" dirty="0"/>
              <a:t>Layer</a:t>
            </a:r>
            <a:r>
              <a:rPr spc="-250" dirty="0"/>
              <a:t> </a:t>
            </a:r>
            <a:r>
              <a:rPr spc="-405" dirty="0"/>
              <a:t>Protocol</a:t>
            </a:r>
            <a:r>
              <a:rPr spc="-245" dirty="0"/>
              <a:t> </a:t>
            </a:r>
            <a:r>
              <a:rPr spc="-295" dirty="0"/>
              <a:t>Not</a:t>
            </a:r>
            <a:r>
              <a:rPr spc="-240" dirty="0"/>
              <a:t> </a:t>
            </a:r>
            <a:r>
              <a:rPr spc="-409" dirty="0"/>
              <a:t>Present</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88</a:t>
            </a:r>
            <a:endParaRPr sz="1400">
              <a:latin typeface="Arial"/>
              <a:cs typeface="Arial"/>
            </a:endParaRPr>
          </a:p>
        </p:txBody>
      </p:sp>
      <p:pic>
        <p:nvPicPr>
          <p:cNvPr id="4" name="object 4"/>
          <p:cNvPicPr/>
          <p:nvPr/>
        </p:nvPicPr>
        <p:blipFill>
          <a:blip r:embed="rId2" cstate="print"/>
          <a:stretch>
            <a:fillRect/>
          </a:stretch>
        </p:blipFill>
        <p:spPr>
          <a:xfrm>
            <a:off x="533400" y="365759"/>
            <a:ext cx="6847332" cy="6111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255509" cy="1010533"/>
          </a:xfrm>
          <a:prstGeom prst="rect">
            <a:avLst/>
          </a:prstGeom>
        </p:spPr>
        <p:txBody>
          <a:bodyPr vert="horz" wrap="square" lIns="0" tIns="12700" rIns="0" bIns="0" rtlCol="0">
            <a:spAutoFit/>
          </a:bodyPr>
          <a:lstStyle/>
          <a:p>
            <a:pPr marL="12700">
              <a:lnSpc>
                <a:spcPct val="100000"/>
              </a:lnSpc>
              <a:spcBef>
                <a:spcPts val="100"/>
              </a:spcBef>
            </a:pPr>
            <a:r>
              <a:rPr lang="en-US" spc="-165" dirty="0" smtClean="0"/>
              <a:t>The Business Case for IP</a:t>
            </a:r>
          </a:p>
          <a:p>
            <a:pPr marL="12700">
              <a:lnSpc>
                <a:spcPct val="100000"/>
              </a:lnSpc>
              <a:spcBef>
                <a:spcPts val="100"/>
              </a:spcBef>
            </a:pPr>
            <a:r>
              <a:rPr lang="en-US" sz="2800" spc="-165" dirty="0" smtClean="0"/>
              <a:t>The Key Advantages of Internet Protocol</a:t>
            </a:r>
            <a:endParaRPr lang="en-US" sz="2800" spc="-165" dirty="0"/>
          </a:p>
        </p:txBody>
      </p:sp>
      <p:sp>
        <p:nvSpPr>
          <p:cNvPr id="3" name="object 3"/>
          <p:cNvSpPr txBox="1"/>
          <p:nvPr/>
        </p:nvSpPr>
        <p:spPr>
          <a:xfrm>
            <a:off x="535940" y="1541422"/>
            <a:ext cx="8074659" cy="4432300"/>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Font typeface="Arial"/>
              <a:buChar char="•"/>
              <a:tabLst>
                <a:tab pos="195580" algn="l"/>
              </a:tabLst>
            </a:pPr>
            <a:r>
              <a:rPr sz="2400" b="1" spc="-155" dirty="0">
                <a:latin typeface="Arial"/>
                <a:cs typeface="Arial"/>
              </a:rPr>
              <a:t>Versatile:</a:t>
            </a:r>
            <a:endParaRPr sz="2400" dirty="0">
              <a:latin typeface="Arial"/>
              <a:cs typeface="Arial"/>
            </a:endParaRPr>
          </a:p>
          <a:p>
            <a:pPr marL="469900" marR="6350" lvl="1" indent="-184150">
              <a:lnSpc>
                <a:spcPct val="100000"/>
              </a:lnSpc>
              <a:spcBef>
                <a:spcPts val="500"/>
              </a:spcBef>
              <a:buClr>
                <a:srgbClr val="93B6D2"/>
              </a:buClr>
              <a:buSzPct val="85000"/>
              <a:buChar char="•"/>
              <a:tabLst>
                <a:tab pos="470534" algn="l"/>
              </a:tabLst>
            </a:pPr>
            <a:r>
              <a:rPr lang="en-US" sz="2000" spc="-95" dirty="0" smtClean="0">
                <a:latin typeface="+mj-lt"/>
                <a:cs typeface="Arial"/>
              </a:rPr>
              <a:t>A large spectrum of access technologies is available to offer connectivity  of “things” in the last mile.</a:t>
            </a:r>
          </a:p>
          <a:p>
            <a:pPr marL="469900" marR="5080" lvl="1" indent="-184150">
              <a:lnSpc>
                <a:spcPct val="100000"/>
              </a:lnSpc>
              <a:spcBef>
                <a:spcPts val="500"/>
              </a:spcBef>
              <a:buClr>
                <a:srgbClr val="93B6D2"/>
              </a:buClr>
              <a:buSzPct val="85000"/>
              <a:buChar char="•"/>
              <a:tabLst>
                <a:tab pos="470534" algn="l"/>
              </a:tabLst>
            </a:pPr>
            <a:r>
              <a:rPr lang="en-US" sz="2000" spc="-95" dirty="0" smtClean="0">
                <a:latin typeface="+mj-lt"/>
                <a:cs typeface="Arial"/>
              </a:rPr>
              <a:t>Even if physical and data link layers such as Ethernet, Wi-Fi, and cellular  are widely adopted, the history of data communications demonstrates that  no given wired or wireless technology fits all deployment criteria.</a:t>
            </a:r>
          </a:p>
          <a:p>
            <a:pPr marL="469900" marR="6350" lvl="1" indent="-184150">
              <a:lnSpc>
                <a:spcPct val="100000"/>
              </a:lnSpc>
              <a:spcBef>
                <a:spcPts val="500"/>
              </a:spcBef>
              <a:buClr>
                <a:srgbClr val="93B6D2"/>
              </a:buClr>
              <a:buSzPct val="85000"/>
              <a:buChar char="•"/>
              <a:tabLst>
                <a:tab pos="470534" algn="l"/>
              </a:tabLst>
            </a:pPr>
            <a:r>
              <a:rPr lang="en-US" sz="2000" spc="-95" dirty="0" smtClean="0">
                <a:latin typeface="+mj-lt"/>
                <a:cs typeface="Arial"/>
              </a:rPr>
              <a:t>Communication technologies evolve at a pace faster than the expected 10-  to 20-year lifetime of OT solutions.</a:t>
            </a:r>
          </a:p>
          <a:p>
            <a:pPr marL="469900" marR="14604" lvl="1" indent="-184150">
              <a:lnSpc>
                <a:spcPct val="100000"/>
              </a:lnSpc>
              <a:spcBef>
                <a:spcPts val="500"/>
              </a:spcBef>
              <a:buClr>
                <a:srgbClr val="93B6D2"/>
              </a:buClr>
              <a:buSzPct val="85000"/>
              <a:buChar char="•"/>
              <a:tabLst>
                <a:tab pos="470534" algn="l"/>
              </a:tabLst>
            </a:pPr>
            <a:r>
              <a:rPr lang="en-US" sz="2000" spc="-95" dirty="0" smtClean="0">
                <a:latin typeface="+mj-lt"/>
                <a:cs typeface="Arial"/>
              </a:rPr>
              <a:t>So, the layered IP architecture is well equipped to cope with any type of  physical and data link layers.</a:t>
            </a:r>
          </a:p>
          <a:p>
            <a:pPr marL="469900" marR="6350" lvl="1" indent="-184150">
              <a:lnSpc>
                <a:spcPct val="100000"/>
              </a:lnSpc>
              <a:spcBef>
                <a:spcPts val="500"/>
              </a:spcBef>
              <a:buClr>
                <a:srgbClr val="93B6D2"/>
              </a:buClr>
              <a:buSzPct val="85000"/>
              <a:buChar char="•"/>
              <a:tabLst>
                <a:tab pos="470534" algn="l"/>
              </a:tabLst>
            </a:pPr>
            <a:r>
              <a:rPr lang="en-US" sz="2000" spc="-95" dirty="0" smtClean="0">
                <a:latin typeface="+mj-lt"/>
                <a:cs typeface="Arial"/>
              </a:rPr>
              <a:t>This makes IP ideal as a long-term investment because various protocols at  these layers can be used in a deployment now and over time, without  requiring changes to the whole solution architecture and data flow.</a:t>
            </a:r>
            <a:endParaRPr lang="en-US" sz="2000" spc="-95" dirty="0">
              <a:latin typeface="+mj-lt"/>
              <a:cs typeface="Arial"/>
            </a:endParaRPr>
          </a:p>
        </p:txBody>
      </p:sp>
      <p:sp>
        <p:nvSpPr>
          <p:cNvPr id="4" name="object 4"/>
          <p:cNvSpPr txBox="1"/>
          <p:nvPr/>
        </p:nvSpPr>
        <p:spPr>
          <a:xfrm>
            <a:off x="7700009" y="52832"/>
            <a:ext cx="120650" cy="239395"/>
          </a:xfrm>
          <a:prstGeom prst="rect">
            <a:avLst/>
          </a:prstGeom>
        </p:spPr>
        <p:txBody>
          <a:bodyPr vert="horz" wrap="square" lIns="0" tIns="12700" rIns="0" bIns="0" rtlCol="0">
            <a:spAutoFit/>
          </a:bodyPr>
          <a:lstStyle/>
          <a:p>
            <a:pPr marL="12700">
              <a:lnSpc>
                <a:spcPct val="100000"/>
              </a:lnSpc>
              <a:spcBef>
                <a:spcPts val="100"/>
              </a:spcBef>
            </a:pPr>
            <a:r>
              <a:rPr sz="1400" b="1" spc="-35" dirty="0">
                <a:solidFill>
                  <a:srgbClr val="FFFFFF"/>
                </a:solidFill>
                <a:latin typeface="Arial"/>
                <a:cs typeface="Arial"/>
              </a:rPr>
              <a:t>9</a:t>
            </a:r>
            <a:endParaRPr sz="1400">
              <a:latin typeface="Arial"/>
              <a:cs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885940"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305" dirty="0"/>
              <a:t>Application</a:t>
            </a:r>
            <a:r>
              <a:rPr spc="-250" dirty="0"/>
              <a:t> </a:t>
            </a:r>
            <a:r>
              <a:rPr spc="-365" dirty="0"/>
              <a:t>Layer</a:t>
            </a:r>
            <a:r>
              <a:rPr spc="-250" dirty="0"/>
              <a:t> </a:t>
            </a:r>
            <a:r>
              <a:rPr spc="-405" dirty="0"/>
              <a:t>Protocol</a:t>
            </a:r>
            <a:r>
              <a:rPr spc="-245" dirty="0"/>
              <a:t> </a:t>
            </a:r>
            <a:r>
              <a:rPr spc="-295" dirty="0"/>
              <a:t>Not</a:t>
            </a:r>
            <a:r>
              <a:rPr spc="-240" dirty="0"/>
              <a:t> </a:t>
            </a:r>
            <a:r>
              <a:rPr spc="-409" dirty="0"/>
              <a:t>Present</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89</a:t>
            </a:r>
            <a:endParaRPr sz="1400">
              <a:latin typeface="Arial"/>
              <a:cs typeface="Arial"/>
            </a:endParaRPr>
          </a:p>
        </p:txBody>
      </p:sp>
      <p:sp>
        <p:nvSpPr>
          <p:cNvPr id="4" name="object 4"/>
          <p:cNvSpPr txBox="1"/>
          <p:nvPr/>
        </p:nvSpPr>
        <p:spPr>
          <a:xfrm>
            <a:off x="535940" y="1616709"/>
            <a:ext cx="8075930" cy="4269740"/>
          </a:xfrm>
          <a:prstGeom prst="rect">
            <a:avLst/>
          </a:prstGeom>
        </p:spPr>
        <p:txBody>
          <a:bodyPr vert="horz" wrap="square" lIns="0" tIns="12700" rIns="0" bIns="0" rtlCol="0">
            <a:spAutoFit/>
          </a:bodyPr>
          <a:lstStyle/>
          <a:p>
            <a:pPr marL="194945" marR="5080" indent="-182880" algn="just">
              <a:lnSpc>
                <a:spcPct val="100000"/>
              </a:lnSpc>
              <a:spcBef>
                <a:spcPts val="100"/>
              </a:spcBef>
              <a:buClr>
                <a:srgbClr val="93B6D2"/>
              </a:buClr>
              <a:buSzPct val="85416"/>
              <a:buChar char="•"/>
              <a:tabLst>
                <a:tab pos="195580" algn="l"/>
              </a:tabLst>
            </a:pPr>
            <a:r>
              <a:rPr sz="2400" spc="-220" dirty="0">
                <a:latin typeface="Arial"/>
                <a:cs typeface="Arial"/>
              </a:rPr>
              <a:t>An</a:t>
            </a:r>
            <a:r>
              <a:rPr sz="2400" spc="-215" dirty="0">
                <a:latin typeface="Arial"/>
                <a:cs typeface="Arial"/>
              </a:rPr>
              <a:t> </a:t>
            </a:r>
            <a:r>
              <a:rPr sz="2400" spc="-235" dirty="0">
                <a:latin typeface="Arial"/>
                <a:cs typeface="Arial"/>
              </a:rPr>
              <a:t>IoT</a:t>
            </a:r>
            <a:r>
              <a:rPr sz="2400" spc="-229" dirty="0">
                <a:latin typeface="Arial"/>
                <a:cs typeface="Arial"/>
              </a:rPr>
              <a:t> </a:t>
            </a:r>
            <a:r>
              <a:rPr sz="2400" spc="-15" dirty="0">
                <a:latin typeface="Arial"/>
                <a:cs typeface="Arial"/>
              </a:rPr>
              <a:t>data </a:t>
            </a:r>
            <a:r>
              <a:rPr sz="2400" spc="-90" dirty="0">
                <a:latin typeface="Arial"/>
                <a:cs typeface="Arial"/>
              </a:rPr>
              <a:t>broker </a:t>
            </a:r>
            <a:r>
              <a:rPr sz="2400" spc="-204" dirty="0">
                <a:latin typeface="Arial"/>
                <a:cs typeface="Arial"/>
              </a:rPr>
              <a:t>is </a:t>
            </a:r>
            <a:r>
              <a:rPr sz="2400" spc="-15" dirty="0">
                <a:latin typeface="Arial"/>
                <a:cs typeface="Arial"/>
              </a:rPr>
              <a:t>a </a:t>
            </a:r>
            <a:r>
              <a:rPr sz="2400" spc="-114" dirty="0">
                <a:latin typeface="Arial"/>
                <a:cs typeface="Arial"/>
              </a:rPr>
              <a:t>piece </a:t>
            </a:r>
            <a:r>
              <a:rPr sz="2400" spc="-5" dirty="0">
                <a:latin typeface="Arial"/>
                <a:cs typeface="Arial"/>
              </a:rPr>
              <a:t>of </a:t>
            </a:r>
            <a:r>
              <a:rPr sz="2400" spc="-105" dirty="0">
                <a:latin typeface="Arial"/>
                <a:cs typeface="Arial"/>
              </a:rPr>
              <a:t>middleware </a:t>
            </a:r>
            <a:r>
              <a:rPr sz="2400" spc="-85" dirty="0">
                <a:latin typeface="Arial"/>
                <a:cs typeface="Arial"/>
              </a:rPr>
              <a:t>that </a:t>
            </a:r>
            <a:r>
              <a:rPr sz="2400" spc="-120" dirty="0">
                <a:latin typeface="Arial"/>
                <a:cs typeface="Arial"/>
              </a:rPr>
              <a:t>standardizes </a:t>
            </a:r>
            <a:r>
              <a:rPr sz="2400" spc="-114" dirty="0">
                <a:latin typeface="Arial"/>
                <a:cs typeface="Arial"/>
              </a:rPr>
              <a:t> </a:t>
            </a:r>
            <a:r>
              <a:rPr sz="2400" spc="-225" dirty="0">
                <a:latin typeface="Arial"/>
                <a:cs typeface="Arial"/>
              </a:rPr>
              <a:t>sensor</a:t>
            </a:r>
            <a:r>
              <a:rPr sz="2400" spc="-220" dirty="0">
                <a:latin typeface="Arial"/>
                <a:cs typeface="Arial"/>
              </a:rPr>
              <a:t> </a:t>
            </a:r>
            <a:r>
              <a:rPr sz="2400" spc="-130" dirty="0">
                <a:latin typeface="Arial"/>
                <a:cs typeface="Arial"/>
              </a:rPr>
              <a:t>output</a:t>
            </a:r>
            <a:r>
              <a:rPr sz="2400" spc="405" dirty="0">
                <a:latin typeface="Arial"/>
                <a:cs typeface="Arial"/>
              </a:rPr>
              <a:t> </a:t>
            </a:r>
            <a:r>
              <a:rPr sz="2400" spc="-114" dirty="0">
                <a:latin typeface="Arial"/>
                <a:cs typeface="Arial"/>
              </a:rPr>
              <a:t>into </a:t>
            </a:r>
            <a:r>
              <a:rPr sz="2400" spc="-15" dirty="0">
                <a:latin typeface="Arial"/>
                <a:cs typeface="Arial"/>
              </a:rPr>
              <a:t>a </a:t>
            </a:r>
            <a:r>
              <a:rPr sz="2400" spc="-275" dirty="0">
                <a:latin typeface="Arial"/>
                <a:cs typeface="Arial"/>
              </a:rPr>
              <a:t>common</a:t>
            </a:r>
            <a:r>
              <a:rPr sz="2400" spc="114" dirty="0">
                <a:latin typeface="Arial"/>
                <a:cs typeface="Arial"/>
              </a:rPr>
              <a:t> </a:t>
            </a:r>
            <a:r>
              <a:rPr sz="2400" spc="-75" dirty="0">
                <a:latin typeface="Arial"/>
                <a:cs typeface="Arial"/>
              </a:rPr>
              <a:t>format </a:t>
            </a:r>
            <a:r>
              <a:rPr sz="2400" spc="-85" dirty="0">
                <a:latin typeface="Arial"/>
                <a:cs typeface="Arial"/>
              </a:rPr>
              <a:t>that </a:t>
            </a:r>
            <a:r>
              <a:rPr sz="2400" spc="-195" dirty="0">
                <a:latin typeface="Arial"/>
                <a:cs typeface="Arial"/>
              </a:rPr>
              <a:t>can</a:t>
            </a:r>
            <a:r>
              <a:rPr sz="2400" spc="280" dirty="0">
                <a:latin typeface="Arial"/>
                <a:cs typeface="Arial"/>
              </a:rPr>
              <a:t> </a:t>
            </a:r>
            <a:r>
              <a:rPr sz="2400" spc="-180" dirty="0">
                <a:latin typeface="Arial"/>
                <a:cs typeface="Arial"/>
              </a:rPr>
              <a:t>then</a:t>
            </a:r>
            <a:r>
              <a:rPr sz="2400" spc="305" dirty="0">
                <a:latin typeface="Arial"/>
                <a:cs typeface="Arial"/>
              </a:rPr>
              <a:t> </a:t>
            </a:r>
            <a:r>
              <a:rPr sz="2400" spc="-80" dirty="0">
                <a:latin typeface="Arial"/>
                <a:cs typeface="Arial"/>
              </a:rPr>
              <a:t>be </a:t>
            </a:r>
            <a:r>
              <a:rPr sz="2400" spc="-75" dirty="0">
                <a:latin typeface="Arial"/>
                <a:cs typeface="Arial"/>
              </a:rPr>
              <a:t>retrieved </a:t>
            </a:r>
            <a:r>
              <a:rPr sz="2400" spc="-70" dirty="0">
                <a:latin typeface="Arial"/>
                <a:cs typeface="Arial"/>
              </a:rPr>
              <a:t> by</a:t>
            </a:r>
            <a:r>
              <a:rPr sz="2400" dirty="0">
                <a:latin typeface="Arial"/>
                <a:cs typeface="Arial"/>
              </a:rPr>
              <a:t> </a:t>
            </a:r>
            <a:r>
              <a:rPr sz="2400" spc="-105" dirty="0">
                <a:latin typeface="Arial"/>
                <a:cs typeface="Arial"/>
              </a:rPr>
              <a:t>authorized</a:t>
            </a:r>
            <a:r>
              <a:rPr sz="2400" spc="-20" dirty="0">
                <a:latin typeface="Arial"/>
                <a:cs typeface="Arial"/>
              </a:rPr>
              <a:t> </a:t>
            </a:r>
            <a:r>
              <a:rPr sz="2400" spc="-110" dirty="0">
                <a:latin typeface="Arial"/>
                <a:cs typeface="Arial"/>
              </a:rPr>
              <a:t>applications.</a:t>
            </a:r>
            <a:endParaRPr sz="2400">
              <a:latin typeface="Arial"/>
              <a:cs typeface="Arial"/>
            </a:endParaRPr>
          </a:p>
          <a:p>
            <a:pPr marL="194945" marR="8255" indent="-182880" algn="just">
              <a:lnSpc>
                <a:spcPct val="100000"/>
              </a:lnSpc>
              <a:spcBef>
                <a:spcPts val="580"/>
              </a:spcBef>
              <a:buClr>
                <a:srgbClr val="93B6D2"/>
              </a:buClr>
              <a:buSzPct val="85416"/>
              <a:buChar char="•"/>
              <a:tabLst>
                <a:tab pos="195580" algn="l"/>
              </a:tabLst>
            </a:pPr>
            <a:r>
              <a:rPr sz="2400" spc="-215" dirty="0">
                <a:latin typeface="Arial"/>
                <a:cs typeface="Arial"/>
              </a:rPr>
              <a:t>In</a:t>
            </a:r>
            <a:r>
              <a:rPr sz="2400" spc="-210" dirty="0">
                <a:latin typeface="Arial"/>
                <a:cs typeface="Arial"/>
              </a:rPr>
              <a:t> </a:t>
            </a:r>
            <a:r>
              <a:rPr sz="2400" spc="-55" dirty="0">
                <a:latin typeface="Arial"/>
                <a:cs typeface="Arial"/>
              </a:rPr>
              <a:t>figure </a:t>
            </a:r>
            <a:r>
              <a:rPr sz="2400" spc="-254" dirty="0">
                <a:latin typeface="Arial"/>
                <a:cs typeface="Arial"/>
              </a:rPr>
              <a:t>Sensors</a:t>
            </a:r>
            <a:r>
              <a:rPr sz="2400" spc="-250" dirty="0">
                <a:latin typeface="Arial"/>
                <a:cs typeface="Arial"/>
              </a:rPr>
              <a:t> </a:t>
            </a:r>
            <a:r>
              <a:rPr sz="2400" spc="-215" dirty="0">
                <a:latin typeface="Arial"/>
                <a:cs typeface="Arial"/>
              </a:rPr>
              <a:t>X,</a:t>
            </a:r>
            <a:r>
              <a:rPr sz="2400" spc="235" dirty="0">
                <a:latin typeface="Arial"/>
                <a:cs typeface="Arial"/>
              </a:rPr>
              <a:t> </a:t>
            </a:r>
            <a:r>
              <a:rPr sz="2400" spc="-280" dirty="0">
                <a:latin typeface="Arial"/>
                <a:cs typeface="Arial"/>
              </a:rPr>
              <a:t>Y</a:t>
            </a:r>
            <a:r>
              <a:rPr sz="2400" spc="105" dirty="0">
                <a:latin typeface="Arial"/>
                <a:cs typeface="Arial"/>
              </a:rPr>
              <a:t> </a:t>
            </a:r>
            <a:r>
              <a:rPr sz="2400" spc="-145" dirty="0">
                <a:latin typeface="Arial"/>
                <a:cs typeface="Arial"/>
              </a:rPr>
              <a:t>, </a:t>
            </a:r>
            <a:r>
              <a:rPr sz="2400" spc="-105" dirty="0">
                <a:latin typeface="Arial"/>
                <a:cs typeface="Arial"/>
              </a:rPr>
              <a:t>and </a:t>
            </a:r>
            <a:r>
              <a:rPr sz="2400" spc="-270" dirty="0">
                <a:latin typeface="Arial"/>
                <a:cs typeface="Arial"/>
              </a:rPr>
              <a:t>Z</a:t>
            </a:r>
            <a:r>
              <a:rPr sz="2400" spc="130" dirty="0">
                <a:latin typeface="Arial"/>
                <a:cs typeface="Arial"/>
              </a:rPr>
              <a:t> </a:t>
            </a:r>
            <a:r>
              <a:rPr sz="2400" spc="-50" dirty="0">
                <a:latin typeface="Arial"/>
                <a:cs typeface="Arial"/>
              </a:rPr>
              <a:t>are </a:t>
            </a:r>
            <a:r>
              <a:rPr sz="2400" spc="-10" dirty="0">
                <a:latin typeface="Arial"/>
                <a:cs typeface="Arial"/>
              </a:rPr>
              <a:t>all </a:t>
            </a:r>
            <a:r>
              <a:rPr sz="2400" spc="-110" dirty="0">
                <a:latin typeface="Arial"/>
                <a:cs typeface="Arial"/>
              </a:rPr>
              <a:t>temperature </a:t>
            </a:r>
            <a:r>
              <a:rPr sz="2400" spc="-245" dirty="0">
                <a:latin typeface="Arial"/>
                <a:cs typeface="Arial"/>
              </a:rPr>
              <a:t>sensors,</a:t>
            </a:r>
            <a:r>
              <a:rPr sz="2400" spc="175" dirty="0">
                <a:latin typeface="Arial"/>
                <a:cs typeface="Arial"/>
              </a:rPr>
              <a:t> </a:t>
            </a:r>
            <a:r>
              <a:rPr sz="2400" spc="-105" dirty="0">
                <a:latin typeface="Arial"/>
                <a:cs typeface="Arial"/>
              </a:rPr>
              <a:t>but </a:t>
            </a:r>
            <a:r>
              <a:rPr sz="2400" spc="-100" dirty="0">
                <a:latin typeface="Arial"/>
                <a:cs typeface="Arial"/>
              </a:rPr>
              <a:t> </a:t>
            </a:r>
            <a:r>
              <a:rPr sz="2400" spc="-90" dirty="0">
                <a:latin typeface="Arial"/>
                <a:cs typeface="Arial"/>
              </a:rPr>
              <a:t>their</a:t>
            </a:r>
            <a:r>
              <a:rPr sz="2400" spc="-10" dirty="0">
                <a:latin typeface="Arial"/>
                <a:cs typeface="Arial"/>
              </a:rPr>
              <a:t> </a:t>
            </a:r>
            <a:r>
              <a:rPr sz="2400" spc="-125" dirty="0">
                <a:latin typeface="Arial"/>
                <a:cs typeface="Arial"/>
              </a:rPr>
              <a:t>output</a:t>
            </a:r>
            <a:r>
              <a:rPr sz="2400" spc="-10" dirty="0">
                <a:latin typeface="Arial"/>
                <a:cs typeface="Arial"/>
              </a:rPr>
              <a:t> </a:t>
            </a:r>
            <a:r>
              <a:rPr sz="2400" spc="-204" dirty="0">
                <a:latin typeface="Arial"/>
                <a:cs typeface="Arial"/>
              </a:rPr>
              <a:t>is</a:t>
            </a:r>
            <a:r>
              <a:rPr sz="2400" spc="-5" dirty="0">
                <a:latin typeface="Arial"/>
                <a:cs typeface="Arial"/>
              </a:rPr>
              <a:t> </a:t>
            </a:r>
            <a:r>
              <a:rPr sz="2400" spc="-145" dirty="0">
                <a:latin typeface="Arial"/>
                <a:cs typeface="Arial"/>
              </a:rPr>
              <a:t>encoded</a:t>
            </a:r>
            <a:r>
              <a:rPr sz="2400" spc="5" dirty="0">
                <a:latin typeface="Arial"/>
                <a:cs typeface="Arial"/>
              </a:rPr>
              <a:t> </a:t>
            </a:r>
            <a:r>
              <a:rPr sz="2400" spc="65" dirty="0">
                <a:latin typeface="Arial"/>
                <a:cs typeface="Arial"/>
              </a:rPr>
              <a:t>dif</a:t>
            </a:r>
            <a:r>
              <a:rPr sz="2400" spc="55" dirty="0">
                <a:latin typeface="Arial"/>
                <a:cs typeface="Arial"/>
              </a:rPr>
              <a:t>f</a:t>
            </a:r>
            <a:r>
              <a:rPr sz="2400" spc="-135" dirty="0">
                <a:latin typeface="Arial"/>
                <a:cs typeface="Arial"/>
              </a:rPr>
              <a:t>ere</a:t>
            </a:r>
            <a:r>
              <a:rPr sz="2400" spc="-150" dirty="0">
                <a:latin typeface="Arial"/>
                <a:cs typeface="Arial"/>
              </a:rPr>
              <a:t>n</a:t>
            </a:r>
            <a:r>
              <a:rPr sz="2400" spc="-15" dirty="0">
                <a:latin typeface="Arial"/>
                <a:cs typeface="Arial"/>
              </a:rPr>
              <a:t>tl</a:t>
            </a:r>
            <a:r>
              <a:rPr sz="2400" spc="-145" dirty="0">
                <a:latin typeface="Arial"/>
                <a:cs typeface="Arial"/>
              </a:rPr>
              <a:t>y.</a:t>
            </a:r>
            <a:endParaRPr sz="2400">
              <a:latin typeface="Arial"/>
              <a:cs typeface="Arial"/>
            </a:endParaRPr>
          </a:p>
          <a:p>
            <a:pPr marL="194945" marR="8255" indent="-182880" algn="just">
              <a:lnSpc>
                <a:spcPct val="100000"/>
              </a:lnSpc>
              <a:spcBef>
                <a:spcPts val="575"/>
              </a:spcBef>
              <a:buClr>
                <a:srgbClr val="93B6D2"/>
              </a:buClr>
              <a:buSzPct val="85416"/>
              <a:buChar char="•"/>
              <a:tabLst>
                <a:tab pos="195580" algn="l"/>
              </a:tabLst>
            </a:pPr>
            <a:r>
              <a:rPr sz="2400" spc="-280" dirty="0">
                <a:latin typeface="Arial"/>
                <a:cs typeface="Arial"/>
              </a:rPr>
              <a:t>The</a:t>
            </a:r>
            <a:r>
              <a:rPr sz="2400" spc="-275" dirty="0">
                <a:latin typeface="Arial"/>
                <a:cs typeface="Arial"/>
              </a:rPr>
              <a:t> </a:t>
            </a:r>
            <a:r>
              <a:rPr sz="2400" spc="-240" dirty="0">
                <a:latin typeface="Arial"/>
                <a:cs typeface="Arial"/>
              </a:rPr>
              <a:t>IoT</a:t>
            </a:r>
            <a:r>
              <a:rPr sz="2400" spc="185" dirty="0">
                <a:latin typeface="Arial"/>
                <a:cs typeface="Arial"/>
              </a:rPr>
              <a:t> </a:t>
            </a:r>
            <a:r>
              <a:rPr sz="2400" spc="-15" dirty="0">
                <a:latin typeface="Arial"/>
                <a:cs typeface="Arial"/>
              </a:rPr>
              <a:t>data </a:t>
            </a:r>
            <a:r>
              <a:rPr sz="2400" spc="-90" dirty="0">
                <a:latin typeface="Arial"/>
                <a:cs typeface="Arial"/>
              </a:rPr>
              <a:t>broker </a:t>
            </a:r>
            <a:r>
              <a:rPr sz="2400" spc="-170" dirty="0">
                <a:latin typeface="Arial"/>
                <a:cs typeface="Arial"/>
              </a:rPr>
              <a:t>understands</a:t>
            </a:r>
            <a:r>
              <a:rPr sz="2400" spc="325" dirty="0">
                <a:latin typeface="Arial"/>
                <a:cs typeface="Arial"/>
              </a:rPr>
              <a:t> </a:t>
            </a:r>
            <a:r>
              <a:rPr sz="2400" spc="-145" dirty="0">
                <a:latin typeface="Arial"/>
                <a:cs typeface="Arial"/>
              </a:rPr>
              <a:t>the </a:t>
            </a:r>
            <a:r>
              <a:rPr sz="2400" spc="-35" dirty="0">
                <a:latin typeface="Arial"/>
                <a:cs typeface="Arial"/>
              </a:rPr>
              <a:t>different </a:t>
            </a:r>
            <a:r>
              <a:rPr sz="2400" spc="-125" dirty="0">
                <a:latin typeface="Arial"/>
                <a:cs typeface="Arial"/>
              </a:rPr>
              <a:t>formats </a:t>
            </a:r>
            <a:r>
              <a:rPr sz="2400" spc="-150" dirty="0">
                <a:latin typeface="Arial"/>
                <a:cs typeface="Arial"/>
              </a:rPr>
              <a:t>in </a:t>
            </a:r>
            <a:r>
              <a:rPr sz="2400" spc="-185" dirty="0">
                <a:latin typeface="Arial"/>
                <a:cs typeface="Arial"/>
              </a:rPr>
              <a:t>which </a:t>
            </a:r>
            <a:r>
              <a:rPr sz="2400" spc="-180" dirty="0">
                <a:latin typeface="Arial"/>
                <a:cs typeface="Arial"/>
              </a:rPr>
              <a:t> </a:t>
            </a:r>
            <a:r>
              <a:rPr sz="2400" spc="-145" dirty="0">
                <a:latin typeface="Arial"/>
                <a:cs typeface="Arial"/>
              </a:rPr>
              <a:t>the </a:t>
            </a:r>
            <a:r>
              <a:rPr sz="2400" spc="-110" dirty="0">
                <a:latin typeface="Arial"/>
                <a:cs typeface="Arial"/>
              </a:rPr>
              <a:t>temperature </a:t>
            </a:r>
            <a:r>
              <a:rPr sz="2400" spc="-204" dirty="0">
                <a:latin typeface="Arial"/>
                <a:cs typeface="Arial"/>
              </a:rPr>
              <a:t>is </a:t>
            </a:r>
            <a:r>
              <a:rPr sz="2400" spc="-145" dirty="0">
                <a:latin typeface="Arial"/>
                <a:cs typeface="Arial"/>
              </a:rPr>
              <a:t>encoded </a:t>
            </a:r>
            <a:r>
              <a:rPr sz="2400" spc="-105" dirty="0">
                <a:latin typeface="Arial"/>
                <a:cs typeface="Arial"/>
              </a:rPr>
              <a:t>and </a:t>
            </a:r>
            <a:r>
              <a:rPr sz="2400" spc="-204" dirty="0">
                <a:latin typeface="Arial"/>
                <a:cs typeface="Arial"/>
              </a:rPr>
              <a:t>is </a:t>
            </a:r>
            <a:r>
              <a:rPr sz="2400" spc="-85" dirty="0">
                <a:latin typeface="Arial"/>
                <a:cs typeface="Arial"/>
              </a:rPr>
              <a:t>therefore </a:t>
            </a:r>
            <a:r>
              <a:rPr sz="2400" spc="-45" dirty="0">
                <a:latin typeface="Arial"/>
                <a:cs typeface="Arial"/>
              </a:rPr>
              <a:t>able </a:t>
            </a:r>
            <a:r>
              <a:rPr sz="2400" spc="-80" dirty="0">
                <a:latin typeface="Arial"/>
                <a:cs typeface="Arial"/>
              </a:rPr>
              <a:t>to </a:t>
            </a:r>
            <a:r>
              <a:rPr sz="2400" spc="-120" dirty="0">
                <a:latin typeface="Arial"/>
                <a:cs typeface="Arial"/>
              </a:rPr>
              <a:t>decode </a:t>
            </a:r>
            <a:r>
              <a:rPr sz="2400" spc="-180" dirty="0">
                <a:latin typeface="Arial"/>
                <a:cs typeface="Arial"/>
              </a:rPr>
              <a:t>this </a:t>
            </a:r>
            <a:r>
              <a:rPr sz="2400" spc="-175" dirty="0">
                <a:latin typeface="Arial"/>
                <a:cs typeface="Arial"/>
              </a:rPr>
              <a:t> </a:t>
            </a:r>
            <a:r>
              <a:rPr sz="2400" spc="-15" dirty="0">
                <a:latin typeface="Arial"/>
                <a:cs typeface="Arial"/>
              </a:rPr>
              <a:t>d</a:t>
            </a:r>
            <a:r>
              <a:rPr sz="2400" spc="-25" dirty="0">
                <a:latin typeface="Arial"/>
                <a:cs typeface="Arial"/>
              </a:rPr>
              <a:t>a</a:t>
            </a:r>
            <a:r>
              <a:rPr sz="2400" spc="-15" dirty="0">
                <a:latin typeface="Arial"/>
                <a:cs typeface="Arial"/>
              </a:rPr>
              <a:t>ta</a:t>
            </a:r>
            <a:r>
              <a:rPr sz="2400" spc="10" dirty="0">
                <a:latin typeface="Arial"/>
                <a:cs typeface="Arial"/>
              </a:rPr>
              <a:t> </a:t>
            </a:r>
            <a:r>
              <a:rPr sz="2400" spc="-105" dirty="0">
                <a:latin typeface="Arial"/>
                <a:cs typeface="Arial"/>
              </a:rPr>
              <a:t>int</a:t>
            </a:r>
            <a:r>
              <a:rPr sz="2400" spc="-155" dirty="0">
                <a:latin typeface="Arial"/>
                <a:cs typeface="Arial"/>
              </a:rPr>
              <a:t>o</a:t>
            </a:r>
            <a:r>
              <a:rPr sz="2400" spc="-15" dirty="0">
                <a:latin typeface="Arial"/>
                <a:cs typeface="Arial"/>
              </a:rPr>
              <a:t> a</a:t>
            </a:r>
            <a:r>
              <a:rPr sz="2400" dirty="0">
                <a:latin typeface="Arial"/>
                <a:cs typeface="Arial"/>
              </a:rPr>
              <a:t> </a:t>
            </a:r>
            <a:r>
              <a:rPr sz="2400" spc="-280" dirty="0">
                <a:latin typeface="Arial"/>
                <a:cs typeface="Arial"/>
              </a:rPr>
              <a:t>com</a:t>
            </a:r>
            <a:r>
              <a:rPr sz="2400" spc="-380" dirty="0">
                <a:latin typeface="Arial"/>
                <a:cs typeface="Arial"/>
              </a:rPr>
              <a:t>m</a:t>
            </a:r>
            <a:r>
              <a:rPr sz="2400" spc="-190" dirty="0">
                <a:latin typeface="Arial"/>
                <a:cs typeface="Arial"/>
              </a:rPr>
              <a:t>on,</a:t>
            </a:r>
            <a:r>
              <a:rPr sz="2400" dirty="0">
                <a:latin typeface="Arial"/>
                <a:cs typeface="Arial"/>
              </a:rPr>
              <a:t> </a:t>
            </a:r>
            <a:r>
              <a:rPr sz="2400" spc="-120" dirty="0">
                <a:latin typeface="Arial"/>
                <a:cs typeface="Arial"/>
              </a:rPr>
              <a:t>stand</a:t>
            </a:r>
            <a:r>
              <a:rPr sz="2400" spc="-150" dirty="0">
                <a:latin typeface="Arial"/>
                <a:cs typeface="Arial"/>
              </a:rPr>
              <a:t>a</a:t>
            </a:r>
            <a:r>
              <a:rPr sz="2400" spc="-45" dirty="0">
                <a:latin typeface="Arial"/>
                <a:cs typeface="Arial"/>
              </a:rPr>
              <a:t>rdiz</a:t>
            </a:r>
            <a:r>
              <a:rPr sz="2400" spc="-75" dirty="0">
                <a:latin typeface="Arial"/>
                <a:cs typeface="Arial"/>
              </a:rPr>
              <a:t>ed</a:t>
            </a:r>
            <a:r>
              <a:rPr sz="2400" spc="5" dirty="0">
                <a:latin typeface="Arial"/>
                <a:cs typeface="Arial"/>
              </a:rPr>
              <a:t> </a:t>
            </a:r>
            <a:r>
              <a:rPr sz="2400" spc="85" dirty="0">
                <a:latin typeface="Arial"/>
                <a:cs typeface="Arial"/>
              </a:rPr>
              <a:t>f</a:t>
            </a:r>
            <a:r>
              <a:rPr sz="2400" spc="-85" dirty="0">
                <a:latin typeface="Arial"/>
                <a:cs typeface="Arial"/>
              </a:rPr>
              <a:t>o</a:t>
            </a:r>
            <a:r>
              <a:rPr sz="2400" dirty="0">
                <a:latin typeface="Arial"/>
                <a:cs typeface="Arial"/>
              </a:rPr>
              <a:t>r</a:t>
            </a:r>
            <a:r>
              <a:rPr sz="2400" spc="-180" dirty="0">
                <a:latin typeface="Arial"/>
                <a:cs typeface="Arial"/>
              </a:rPr>
              <a:t>ma</a:t>
            </a:r>
            <a:r>
              <a:rPr sz="2400" spc="-90" dirty="0">
                <a:latin typeface="Arial"/>
                <a:cs typeface="Arial"/>
              </a:rPr>
              <a:t>t</a:t>
            </a:r>
            <a:r>
              <a:rPr sz="2400" spc="-145" dirty="0">
                <a:latin typeface="Arial"/>
                <a:cs typeface="Arial"/>
              </a:rPr>
              <a:t>.</a:t>
            </a:r>
            <a:endParaRPr sz="2400">
              <a:latin typeface="Arial"/>
              <a:cs typeface="Arial"/>
            </a:endParaRPr>
          </a:p>
          <a:p>
            <a:pPr marL="194945" marR="5080" indent="-182880" algn="just">
              <a:lnSpc>
                <a:spcPct val="100000"/>
              </a:lnSpc>
              <a:spcBef>
                <a:spcPts val="575"/>
              </a:spcBef>
              <a:buClr>
                <a:srgbClr val="93B6D2"/>
              </a:buClr>
              <a:buSzPct val="85416"/>
              <a:buChar char="•"/>
              <a:tabLst>
                <a:tab pos="195580" algn="l"/>
              </a:tabLst>
            </a:pPr>
            <a:r>
              <a:rPr sz="2400" spc="-114" dirty="0">
                <a:latin typeface="Arial"/>
                <a:cs typeface="Arial"/>
              </a:rPr>
              <a:t>Applications </a:t>
            </a:r>
            <a:r>
              <a:rPr sz="2400" spc="-150" dirty="0">
                <a:latin typeface="Arial"/>
                <a:cs typeface="Arial"/>
              </a:rPr>
              <a:t>A, </a:t>
            </a:r>
            <a:r>
              <a:rPr sz="2400" spc="-335" dirty="0">
                <a:latin typeface="Arial"/>
                <a:cs typeface="Arial"/>
              </a:rPr>
              <a:t>B,</a:t>
            </a:r>
            <a:r>
              <a:rPr sz="2400" spc="-330" dirty="0">
                <a:latin typeface="Arial"/>
                <a:cs typeface="Arial"/>
              </a:rPr>
              <a:t> </a:t>
            </a:r>
            <a:r>
              <a:rPr sz="2400" spc="-105" dirty="0">
                <a:latin typeface="Arial"/>
                <a:cs typeface="Arial"/>
              </a:rPr>
              <a:t>and </a:t>
            </a:r>
            <a:r>
              <a:rPr sz="2400" spc="-285" dirty="0">
                <a:latin typeface="Arial"/>
                <a:cs typeface="Arial"/>
              </a:rPr>
              <a:t>C</a:t>
            </a:r>
            <a:r>
              <a:rPr sz="2400" spc="-280" dirty="0">
                <a:latin typeface="Arial"/>
                <a:cs typeface="Arial"/>
              </a:rPr>
              <a:t> </a:t>
            </a:r>
            <a:r>
              <a:rPr sz="2400" spc="-150" dirty="0">
                <a:latin typeface="Arial"/>
                <a:cs typeface="Arial"/>
              </a:rPr>
              <a:t>in </a:t>
            </a:r>
            <a:r>
              <a:rPr sz="2400" spc="-145" dirty="0">
                <a:latin typeface="Arial"/>
                <a:cs typeface="Arial"/>
              </a:rPr>
              <a:t>Figure </a:t>
            </a:r>
            <a:r>
              <a:rPr sz="2400" spc="-195" dirty="0">
                <a:latin typeface="Arial"/>
                <a:cs typeface="Arial"/>
              </a:rPr>
              <a:t>can</a:t>
            </a:r>
            <a:r>
              <a:rPr sz="2400" spc="-190" dirty="0">
                <a:latin typeface="Arial"/>
                <a:cs typeface="Arial"/>
              </a:rPr>
              <a:t> </a:t>
            </a:r>
            <a:r>
              <a:rPr sz="2400" spc="-250" dirty="0">
                <a:latin typeface="Arial"/>
                <a:cs typeface="Arial"/>
              </a:rPr>
              <a:t>access</a:t>
            </a:r>
            <a:r>
              <a:rPr sz="2400" spc="165" dirty="0">
                <a:latin typeface="Arial"/>
                <a:cs typeface="Arial"/>
              </a:rPr>
              <a:t> </a:t>
            </a:r>
            <a:r>
              <a:rPr sz="2400" spc="-180" dirty="0">
                <a:latin typeface="Arial"/>
                <a:cs typeface="Arial"/>
              </a:rPr>
              <a:t>this</a:t>
            </a:r>
            <a:r>
              <a:rPr sz="2400" spc="305" dirty="0">
                <a:latin typeface="Arial"/>
                <a:cs typeface="Arial"/>
              </a:rPr>
              <a:t> </a:t>
            </a:r>
            <a:r>
              <a:rPr sz="2400" spc="-105" dirty="0">
                <a:latin typeface="Arial"/>
                <a:cs typeface="Arial"/>
              </a:rPr>
              <a:t>temperature </a:t>
            </a:r>
            <a:r>
              <a:rPr sz="2400" spc="-100" dirty="0">
                <a:latin typeface="Arial"/>
                <a:cs typeface="Arial"/>
              </a:rPr>
              <a:t> </a:t>
            </a:r>
            <a:r>
              <a:rPr sz="2400" spc="-15" dirty="0">
                <a:latin typeface="Arial"/>
                <a:cs typeface="Arial"/>
              </a:rPr>
              <a:t>data </a:t>
            </a:r>
            <a:r>
              <a:rPr sz="2400" spc="-125" dirty="0">
                <a:latin typeface="Arial"/>
                <a:cs typeface="Arial"/>
              </a:rPr>
              <a:t>without having </a:t>
            </a:r>
            <a:r>
              <a:rPr sz="2400" spc="-80" dirty="0">
                <a:latin typeface="Arial"/>
                <a:cs typeface="Arial"/>
              </a:rPr>
              <a:t>to </a:t>
            </a:r>
            <a:r>
              <a:rPr sz="2400" spc="-40" dirty="0">
                <a:latin typeface="Arial"/>
                <a:cs typeface="Arial"/>
              </a:rPr>
              <a:t>deal </a:t>
            </a:r>
            <a:r>
              <a:rPr sz="2400" spc="-110" dirty="0">
                <a:latin typeface="Arial"/>
                <a:cs typeface="Arial"/>
              </a:rPr>
              <a:t>with decoding </a:t>
            </a:r>
            <a:r>
              <a:rPr sz="2400" spc="-105" dirty="0">
                <a:latin typeface="Arial"/>
                <a:cs typeface="Arial"/>
              </a:rPr>
              <a:t>multiple temperature </a:t>
            </a:r>
            <a:r>
              <a:rPr sz="2400" spc="-100" dirty="0">
                <a:latin typeface="Arial"/>
                <a:cs typeface="Arial"/>
              </a:rPr>
              <a:t> </a:t>
            </a:r>
            <a:r>
              <a:rPr sz="2400" spc="-15" dirty="0">
                <a:latin typeface="Arial"/>
                <a:cs typeface="Arial"/>
              </a:rPr>
              <a:t>data</a:t>
            </a:r>
            <a:r>
              <a:rPr sz="2400" spc="5" dirty="0">
                <a:latin typeface="Arial"/>
                <a:cs typeface="Arial"/>
              </a:rPr>
              <a:t> </a:t>
            </a:r>
            <a:r>
              <a:rPr sz="2400" spc="-125" dirty="0">
                <a:latin typeface="Arial"/>
                <a:cs typeface="Arial"/>
              </a:rPr>
              <a:t>formats.</a:t>
            </a:r>
            <a:endParaRPr sz="2400">
              <a:latin typeface="Arial"/>
              <a:cs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193790"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480" dirty="0"/>
              <a:t>SCADA</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90</a:t>
            </a:r>
            <a:endParaRPr sz="1400">
              <a:latin typeface="Arial"/>
              <a:cs typeface="Arial"/>
            </a:endParaRPr>
          </a:p>
        </p:txBody>
      </p:sp>
      <p:sp>
        <p:nvSpPr>
          <p:cNvPr id="4" name="object 4"/>
          <p:cNvSpPr txBox="1"/>
          <p:nvPr/>
        </p:nvSpPr>
        <p:spPr>
          <a:xfrm>
            <a:off x="535940" y="1543176"/>
            <a:ext cx="8073390" cy="2001520"/>
          </a:xfrm>
          <a:prstGeom prst="rect">
            <a:avLst/>
          </a:prstGeom>
        </p:spPr>
        <p:txBody>
          <a:bodyPr vert="horz" wrap="square" lIns="0" tIns="86360" rIns="0" bIns="0" rtlCol="0">
            <a:spAutoFit/>
          </a:bodyPr>
          <a:lstStyle/>
          <a:p>
            <a:pPr marL="195580" indent="-182880" algn="just">
              <a:lnSpc>
                <a:spcPct val="100000"/>
              </a:lnSpc>
              <a:spcBef>
                <a:spcPts val="680"/>
              </a:spcBef>
              <a:buClr>
                <a:srgbClr val="93B6D2"/>
              </a:buClr>
              <a:buSzPct val="85416"/>
              <a:buChar char="•"/>
              <a:tabLst>
                <a:tab pos="195580" algn="l"/>
              </a:tabLst>
            </a:pPr>
            <a:r>
              <a:rPr sz="2400" spc="-130" dirty="0">
                <a:latin typeface="Arial"/>
                <a:cs typeface="Arial"/>
              </a:rPr>
              <a:t>Supervisory</a:t>
            </a:r>
            <a:r>
              <a:rPr sz="2400" spc="-30" dirty="0">
                <a:latin typeface="Arial"/>
                <a:cs typeface="Arial"/>
              </a:rPr>
              <a:t> </a:t>
            </a:r>
            <a:r>
              <a:rPr sz="2400" spc="-130" dirty="0">
                <a:latin typeface="Arial"/>
                <a:cs typeface="Arial"/>
              </a:rPr>
              <a:t>control</a:t>
            </a:r>
            <a:r>
              <a:rPr sz="2400" spc="-10" dirty="0">
                <a:latin typeface="Arial"/>
                <a:cs typeface="Arial"/>
              </a:rPr>
              <a:t> </a:t>
            </a:r>
            <a:r>
              <a:rPr sz="2400" spc="-105" dirty="0">
                <a:latin typeface="Arial"/>
                <a:cs typeface="Arial"/>
              </a:rPr>
              <a:t>and</a:t>
            </a:r>
            <a:r>
              <a:rPr sz="2400" spc="-25" dirty="0">
                <a:latin typeface="Arial"/>
                <a:cs typeface="Arial"/>
              </a:rPr>
              <a:t> </a:t>
            </a:r>
            <a:r>
              <a:rPr sz="2400" spc="-15" dirty="0">
                <a:latin typeface="Arial"/>
                <a:cs typeface="Arial"/>
              </a:rPr>
              <a:t>data</a:t>
            </a:r>
            <a:r>
              <a:rPr sz="2400" spc="5" dirty="0">
                <a:latin typeface="Arial"/>
                <a:cs typeface="Arial"/>
              </a:rPr>
              <a:t> </a:t>
            </a:r>
            <a:r>
              <a:rPr sz="2400" spc="-135" dirty="0">
                <a:latin typeface="Arial"/>
                <a:cs typeface="Arial"/>
              </a:rPr>
              <a:t>acquisition</a:t>
            </a:r>
            <a:r>
              <a:rPr sz="2400" spc="-15" dirty="0">
                <a:latin typeface="Arial"/>
                <a:cs typeface="Arial"/>
              </a:rPr>
              <a:t> </a:t>
            </a:r>
            <a:r>
              <a:rPr sz="2400" spc="-220" dirty="0">
                <a:latin typeface="Arial"/>
                <a:cs typeface="Arial"/>
              </a:rPr>
              <a:t>(SCADA).</a:t>
            </a:r>
            <a:endParaRPr sz="2400">
              <a:latin typeface="Arial"/>
              <a:cs typeface="Arial"/>
            </a:endParaRPr>
          </a:p>
          <a:p>
            <a:pPr marL="194945" marR="5080" indent="-182880" algn="just">
              <a:lnSpc>
                <a:spcPct val="100000"/>
              </a:lnSpc>
              <a:spcBef>
                <a:spcPts val="575"/>
              </a:spcBef>
              <a:buClr>
                <a:srgbClr val="93B6D2"/>
              </a:buClr>
              <a:buSzPct val="85416"/>
              <a:buChar char="•"/>
              <a:tabLst>
                <a:tab pos="195580" algn="l"/>
              </a:tabLst>
            </a:pPr>
            <a:r>
              <a:rPr sz="2400" spc="-165" dirty="0">
                <a:latin typeface="Arial"/>
                <a:cs typeface="Arial"/>
              </a:rPr>
              <a:t>Designed </a:t>
            </a:r>
            <a:r>
              <a:rPr sz="2400" spc="-145" dirty="0">
                <a:latin typeface="Arial"/>
                <a:cs typeface="Arial"/>
              </a:rPr>
              <a:t>decades </a:t>
            </a:r>
            <a:r>
              <a:rPr sz="2400" spc="-95" dirty="0">
                <a:latin typeface="Arial"/>
                <a:cs typeface="Arial"/>
              </a:rPr>
              <a:t>ago, </a:t>
            </a:r>
            <a:r>
              <a:rPr sz="2400" spc="-265" dirty="0">
                <a:latin typeface="Arial"/>
                <a:cs typeface="Arial"/>
              </a:rPr>
              <a:t>SCADA</a:t>
            </a:r>
            <a:r>
              <a:rPr sz="2400" spc="-260" dirty="0">
                <a:latin typeface="Arial"/>
                <a:cs typeface="Arial"/>
              </a:rPr>
              <a:t> </a:t>
            </a:r>
            <a:r>
              <a:rPr sz="2400" spc="-204" dirty="0">
                <a:latin typeface="Arial"/>
                <a:cs typeface="Arial"/>
              </a:rPr>
              <a:t>is </a:t>
            </a:r>
            <a:r>
              <a:rPr sz="2400" spc="-150" dirty="0">
                <a:latin typeface="Arial"/>
                <a:cs typeface="Arial"/>
              </a:rPr>
              <a:t>an </a:t>
            </a:r>
            <a:r>
              <a:rPr sz="2400" spc="-135" dirty="0">
                <a:latin typeface="Arial"/>
                <a:cs typeface="Arial"/>
              </a:rPr>
              <a:t>automation </a:t>
            </a:r>
            <a:r>
              <a:rPr sz="2400" spc="-130" dirty="0">
                <a:latin typeface="Arial"/>
                <a:cs typeface="Arial"/>
              </a:rPr>
              <a:t>control </a:t>
            </a:r>
            <a:r>
              <a:rPr sz="2400" spc="-229" dirty="0">
                <a:latin typeface="Arial"/>
                <a:cs typeface="Arial"/>
              </a:rPr>
              <a:t>system </a:t>
            </a:r>
            <a:r>
              <a:rPr sz="2400" spc="-225" dirty="0">
                <a:latin typeface="Arial"/>
                <a:cs typeface="Arial"/>
              </a:rPr>
              <a:t> </a:t>
            </a:r>
            <a:r>
              <a:rPr sz="2400" spc="-85" dirty="0">
                <a:latin typeface="Arial"/>
                <a:cs typeface="Arial"/>
              </a:rPr>
              <a:t>that </a:t>
            </a:r>
            <a:r>
              <a:rPr sz="2400" spc="-220" dirty="0">
                <a:latin typeface="Arial"/>
                <a:cs typeface="Arial"/>
              </a:rPr>
              <a:t>was </a:t>
            </a:r>
            <a:r>
              <a:rPr sz="2400" spc="-40" dirty="0">
                <a:latin typeface="Arial"/>
                <a:cs typeface="Arial"/>
              </a:rPr>
              <a:t>initially </a:t>
            </a:r>
            <a:r>
              <a:rPr sz="2400" spc="-145" dirty="0">
                <a:latin typeface="Arial"/>
                <a:cs typeface="Arial"/>
              </a:rPr>
              <a:t>implemented </a:t>
            </a:r>
            <a:r>
              <a:rPr sz="2400" spc="-125" dirty="0">
                <a:latin typeface="Arial"/>
                <a:cs typeface="Arial"/>
              </a:rPr>
              <a:t>without </a:t>
            </a:r>
            <a:r>
              <a:rPr sz="2400" spc="-275" dirty="0">
                <a:latin typeface="Arial"/>
                <a:cs typeface="Arial"/>
              </a:rPr>
              <a:t>IP </a:t>
            </a:r>
            <a:r>
              <a:rPr sz="2400" spc="-120" dirty="0">
                <a:latin typeface="Arial"/>
                <a:cs typeface="Arial"/>
              </a:rPr>
              <a:t>over </a:t>
            </a:r>
            <a:r>
              <a:rPr sz="2400" spc="-100" dirty="0">
                <a:latin typeface="Arial"/>
                <a:cs typeface="Arial"/>
              </a:rPr>
              <a:t>serial </a:t>
            </a:r>
            <a:r>
              <a:rPr sz="2400" spc="-170" dirty="0">
                <a:latin typeface="Arial"/>
                <a:cs typeface="Arial"/>
              </a:rPr>
              <a:t>links </a:t>
            </a:r>
            <a:r>
              <a:rPr sz="2400" spc="-265" dirty="0">
                <a:latin typeface="Arial"/>
                <a:cs typeface="Arial"/>
              </a:rPr>
              <a:t>(such </a:t>
            </a:r>
            <a:r>
              <a:rPr sz="2400" spc="-215" dirty="0">
                <a:latin typeface="Arial"/>
                <a:cs typeface="Arial"/>
              </a:rPr>
              <a:t>as </a:t>
            </a:r>
            <a:r>
              <a:rPr sz="2400" spc="-210" dirty="0">
                <a:latin typeface="Arial"/>
                <a:cs typeface="Arial"/>
              </a:rPr>
              <a:t> </a:t>
            </a:r>
            <a:r>
              <a:rPr sz="2400" spc="-165" dirty="0">
                <a:latin typeface="Arial"/>
                <a:cs typeface="Arial"/>
              </a:rPr>
              <a:t>RS-232</a:t>
            </a:r>
            <a:r>
              <a:rPr sz="2400" spc="-160" dirty="0">
                <a:latin typeface="Arial"/>
                <a:cs typeface="Arial"/>
              </a:rPr>
              <a:t> </a:t>
            </a:r>
            <a:r>
              <a:rPr sz="2400" spc="-105" dirty="0">
                <a:latin typeface="Arial"/>
                <a:cs typeface="Arial"/>
              </a:rPr>
              <a:t>and</a:t>
            </a:r>
            <a:r>
              <a:rPr sz="2400" spc="-100" dirty="0">
                <a:latin typeface="Arial"/>
                <a:cs typeface="Arial"/>
              </a:rPr>
              <a:t> </a:t>
            </a:r>
            <a:r>
              <a:rPr sz="2400" spc="-160" dirty="0">
                <a:latin typeface="Arial"/>
                <a:cs typeface="Arial"/>
              </a:rPr>
              <a:t>RS-485),</a:t>
            </a:r>
            <a:r>
              <a:rPr sz="2400" spc="-155" dirty="0">
                <a:latin typeface="Arial"/>
                <a:cs typeface="Arial"/>
              </a:rPr>
              <a:t> </a:t>
            </a:r>
            <a:r>
              <a:rPr sz="2400" spc="-55" dirty="0">
                <a:latin typeface="Arial"/>
                <a:cs typeface="Arial"/>
              </a:rPr>
              <a:t>before </a:t>
            </a:r>
            <a:r>
              <a:rPr sz="2400" spc="-90" dirty="0">
                <a:latin typeface="Arial"/>
                <a:cs typeface="Arial"/>
              </a:rPr>
              <a:t>being</a:t>
            </a:r>
            <a:r>
              <a:rPr sz="2400" spc="-85" dirty="0">
                <a:latin typeface="Arial"/>
                <a:cs typeface="Arial"/>
              </a:rPr>
              <a:t> </a:t>
            </a:r>
            <a:r>
              <a:rPr sz="2400" spc="-30" dirty="0">
                <a:latin typeface="Arial"/>
                <a:cs typeface="Arial"/>
              </a:rPr>
              <a:t>adapted </a:t>
            </a:r>
            <a:r>
              <a:rPr sz="2400" spc="-75" dirty="0">
                <a:latin typeface="Arial"/>
                <a:cs typeface="Arial"/>
              </a:rPr>
              <a:t>to </a:t>
            </a:r>
            <a:r>
              <a:rPr sz="2400" spc="-175" dirty="0">
                <a:latin typeface="Arial"/>
                <a:cs typeface="Arial"/>
              </a:rPr>
              <a:t>Ethernet</a:t>
            </a:r>
            <a:r>
              <a:rPr sz="2400" spc="315" dirty="0">
                <a:latin typeface="Arial"/>
                <a:cs typeface="Arial"/>
              </a:rPr>
              <a:t> </a:t>
            </a:r>
            <a:r>
              <a:rPr sz="2400" spc="-105" dirty="0">
                <a:latin typeface="Arial"/>
                <a:cs typeface="Arial"/>
              </a:rPr>
              <a:t>and </a:t>
            </a:r>
            <a:r>
              <a:rPr sz="2400" spc="-100" dirty="0">
                <a:latin typeface="Arial"/>
                <a:cs typeface="Arial"/>
              </a:rPr>
              <a:t> </a:t>
            </a:r>
            <a:r>
              <a:rPr sz="2400" spc="-170" dirty="0">
                <a:latin typeface="Arial"/>
                <a:cs typeface="Arial"/>
              </a:rPr>
              <a:t>IPv4.</a:t>
            </a:r>
            <a:endParaRPr sz="2400">
              <a:latin typeface="Arial"/>
              <a:cs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13676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pc="-125" dirty="0"/>
              <a:t>A</a:t>
            </a:r>
            <a:r>
              <a:rPr spc="-240" dirty="0"/>
              <a:t> </a:t>
            </a:r>
            <a:r>
              <a:rPr spc="-765" dirty="0"/>
              <a:t>L</a:t>
            </a:r>
            <a:r>
              <a:rPr spc="-165" dirty="0"/>
              <a:t>i</a:t>
            </a:r>
            <a:r>
              <a:rPr spc="-365" dirty="0"/>
              <a:t>tt</a:t>
            </a:r>
            <a:r>
              <a:rPr spc="-165" dirty="0"/>
              <a:t>l</a:t>
            </a:r>
            <a:r>
              <a:rPr spc="-280" dirty="0"/>
              <a:t>e</a:t>
            </a:r>
            <a:r>
              <a:rPr spc="-254" dirty="0"/>
              <a:t> </a:t>
            </a:r>
            <a:r>
              <a:rPr spc="-795" dirty="0"/>
              <a:t>B</a:t>
            </a:r>
            <a:r>
              <a:rPr spc="-210" dirty="0"/>
              <a:t>a</a:t>
            </a:r>
            <a:r>
              <a:rPr spc="-650" dirty="0"/>
              <a:t>c</a:t>
            </a:r>
            <a:r>
              <a:rPr spc="-375" dirty="0"/>
              <a:t>k</a:t>
            </a:r>
            <a:r>
              <a:rPr spc="-395" dirty="0"/>
              <a:t>g</a:t>
            </a:r>
            <a:r>
              <a:rPr spc="-370" dirty="0"/>
              <a:t>r</a:t>
            </a:r>
            <a:r>
              <a:rPr spc="-390" dirty="0"/>
              <a:t>oun</a:t>
            </a:r>
            <a:r>
              <a:rPr spc="-290" dirty="0"/>
              <a:t>d</a:t>
            </a:r>
            <a:r>
              <a:rPr spc="-265" dirty="0"/>
              <a:t> </a:t>
            </a:r>
            <a:r>
              <a:rPr spc="-390" dirty="0"/>
              <a:t>o</a:t>
            </a:r>
            <a:r>
              <a:rPr spc="-290" dirty="0"/>
              <a:t>n</a:t>
            </a:r>
            <a:r>
              <a:rPr spc="-215" dirty="0"/>
              <a:t> </a:t>
            </a:r>
            <a:r>
              <a:rPr spc="-785" dirty="0"/>
              <a:t>S</a:t>
            </a:r>
            <a:r>
              <a:rPr spc="-600" dirty="0"/>
              <a:t>C</a:t>
            </a:r>
            <a:r>
              <a:rPr spc="-229" dirty="0"/>
              <a:t>A</a:t>
            </a:r>
            <a:r>
              <a:rPr spc="-670" dirty="0"/>
              <a:t>D</a:t>
            </a:r>
            <a:r>
              <a:rPr spc="-125" dirty="0"/>
              <a:t>A</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91</a:t>
            </a:r>
            <a:endParaRPr sz="1400">
              <a:latin typeface="Arial"/>
              <a:cs typeface="Arial"/>
            </a:endParaRPr>
          </a:p>
        </p:txBody>
      </p:sp>
      <p:sp>
        <p:nvSpPr>
          <p:cNvPr id="4" name="object 4"/>
          <p:cNvSpPr txBox="1">
            <a:spLocks noGrp="1"/>
          </p:cNvSpPr>
          <p:nvPr>
            <p:ph type="body" idx="1"/>
          </p:nvPr>
        </p:nvSpPr>
        <p:spPr>
          <a:prstGeom prst="rect">
            <a:avLst/>
          </a:prstGeom>
        </p:spPr>
        <p:txBody>
          <a:bodyPr vert="horz" wrap="square" lIns="0" tIns="13335" rIns="0" bIns="0" rtlCol="0">
            <a:spAutoFit/>
          </a:bodyPr>
          <a:lstStyle/>
          <a:p>
            <a:pPr marL="195580" indent="-182880">
              <a:lnSpc>
                <a:spcPts val="2160"/>
              </a:lnSpc>
              <a:spcBef>
                <a:spcPts val="105"/>
              </a:spcBef>
              <a:buClr>
                <a:srgbClr val="93B6D2"/>
              </a:buClr>
              <a:buSzPct val="85000"/>
              <a:buChar char="•"/>
              <a:tabLst>
                <a:tab pos="195580" algn="l"/>
              </a:tabLst>
            </a:pPr>
            <a:r>
              <a:rPr sz="2000" spc="-220" dirty="0"/>
              <a:t>SCADA</a:t>
            </a:r>
            <a:r>
              <a:rPr sz="2000" spc="245" dirty="0"/>
              <a:t> </a:t>
            </a:r>
            <a:r>
              <a:rPr sz="2000" spc="-100" dirty="0"/>
              <a:t>networking</a:t>
            </a:r>
            <a:r>
              <a:rPr sz="2000" spc="240" dirty="0"/>
              <a:t> </a:t>
            </a:r>
            <a:r>
              <a:rPr sz="2000" spc="-114" dirty="0"/>
              <a:t>protocols,</a:t>
            </a:r>
            <a:r>
              <a:rPr sz="2000" spc="240" dirty="0"/>
              <a:t> </a:t>
            </a:r>
            <a:r>
              <a:rPr sz="2000" spc="-135" dirty="0"/>
              <a:t>running</a:t>
            </a:r>
            <a:r>
              <a:rPr sz="2000" spc="240" dirty="0"/>
              <a:t> </a:t>
            </a:r>
            <a:r>
              <a:rPr sz="2000" spc="-55" dirty="0"/>
              <a:t>directly</a:t>
            </a:r>
            <a:r>
              <a:rPr sz="2000" spc="245" dirty="0"/>
              <a:t> </a:t>
            </a:r>
            <a:r>
              <a:rPr sz="2000" spc="-105" dirty="0"/>
              <a:t>over</a:t>
            </a:r>
            <a:r>
              <a:rPr sz="2000" spc="245" dirty="0"/>
              <a:t> </a:t>
            </a:r>
            <a:r>
              <a:rPr sz="2000" spc="-80" dirty="0"/>
              <a:t>serial</a:t>
            </a:r>
            <a:r>
              <a:rPr sz="2000" spc="240" dirty="0"/>
              <a:t> </a:t>
            </a:r>
            <a:r>
              <a:rPr sz="2000" spc="-114" dirty="0"/>
              <a:t>physical</a:t>
            </a:r>
            <a:r>
              <a:rPr sz="2000" spc="245" dirty="0"/>
              <a:t> </a:t>
            </a:r>
            <a:r>
              <a:rPr sz="2000" spc="-90" dirty="0"/>
              <a:t>and</a:t>
            </a:r>
            <a:r>
              <a:rPr sz="2000" spc="240" dirty="0"/>
              <a:t> </a:t>
            </a:r>
            <a:r>
              <a:rPr sz="2000" spc="-20" dirty="0"/>
              <a:t>data</a:t>
            </a:r>
            <a:endParaRPr sz="2000"/>
          </a:p>
          <a:p>
            <a:pPr marL="194945">
              <a:lnSpc>
                <a:spcPts val="2160"/>
              </a:lnSpc>
            </a:pPr>
            <a:r>
              <a:rPr sz="2000" spc="-10" dirty="0"/>
              <a:t>l</a:t>
            </a:r>
            <a:r>
              <a:rPr sz="2000" dirty="0"/>
              <a:t>i</a:t>
            </a:r>
            <a:r>
              <a:rPr sz="2000" spc="-180" dirty="0"/>
              <a:t>nk</a:t>
            </a:r>
            <a:r>
              <a:rPr sz="2000" spc="-20" dirty="0"/>
              <a:t> </a:t>
            </a:r>
            <a:r>
              <a:rPr sz="2000" spc="-10" dirty="0"/>
              <a:t>l</a:t>
            </a:r>
            <a:r>
              <a:rPr sz="2000" spc="-45" dirty="0"/>
              <a:t>a</a:t>
            </a:r>
            <a:r>
              <a:rPr sz="2000" spc="-35" dirty="0"/>
              <a:t>y</a:t>
            </a:r>
            <a:r>
              <a:rPr sz="2000" spc="-145" dirty="0"/>
              <a:t>er</a:t>
            </a:r>
            <a:r>
              <a:rPr sz="2000" spc="-195" dirty="0"/>
              <a:t>s</a:t>
            </a:r>
            <a:r>
              <a:rPr sz="2000" spc="-120" dirty="0"/>
              <a:t>.</a:t>
            </a:r>
            <a:endParaRPr sz="2000"/>
          </a:p>
          <a:p>
            <a:pPr marL="194945" marR="6985" indent="-182880">
              <a:lnSpc>
                <a:spcPts val="1920"/>
              </a:lnSpc>
              <a:spcBef>
                <a:spcPts val="465"/>
              </a:spcBef>
              <a:buClr>
                <a:srgbClr val="93B6D2"/>
              </a:buClr>
              <a:buSzPct val="85000"/>
              <a:buChar char="•"/>
              <a:tabLst>
                <a:tab pos="195580" algn="l"/>
                <a:tab pos="558165" algn="l"/>
                <a:tab pos="836930" algn="l"/>
                <a:tab pos="1395095" algn="l"/>
                <a:tab pos="2059305" algn="l"/>
                <a:tab pos="2937510" algn="l"/>
                <a:tab pos="3821429" algn="l"/>
                <a:tab pos="4591050" algn="l"/>
                <a:tab pos="5348605" algn="l"/>
                <a:tab pos="5975350" algn="l"/>
                <a:tab pos="6505575" algn="l"/>
                <a:tab pos="7598409" algn="l"/>
              </a:tabLst>
            </a:pPr>
            <a:r>
              <a:rPr sz="2000" spc="-70" dirty="0"/>
              <a:t>At</a:t>
            </a:r>
            <a:r>
              <a:rPr sz="2000" dirty="0"/>
              <a:t>	</a:t>
            </a:r>
            <a:r>
              <a:rPr sz="2000" spc="-10" dirty="0"/>
              <a:t>a</a:t>
            </a:r>
            <a:r>
              <a:rPr sz="2000" dirty="0"/>
              <a:t>	</a:t>
            </a:r>
            <a:r>
              <a:rPr sz="2000" spc="-125" dirty="0"/>
              <a:t>high</a:t>
            </a:r>
            <a:r>
              <a:rPr sz="2000" dirty="0"/>
              <a:t>	</a:t>
            </a:r>
            <a:r>
              <a:rPr sz="2000" spc="-15" dirty="0"/>
              <a:t>l</a:t>
            </a:r>
            <a:r>
              <a:rPr sz="2000" spc="-125" dirty="0"/>
              <a:t>e</a:t>
            </a:r>
            <a:r>
              <a:rPr sz="2000" spc="-175" dirty="0"/>
              <a:t>v</a:t>
            </a:r>
            <a:r>
              <a:rPr sz="2000" spc="-80" dirty="0"/>
              <a:t>el,</a:t>
            </a:r>
            <a:r>
              <a:rPr sz="2000" dirty="0"/>
              <a:t>	</a:t>
            </a:r>
            <a:r>
              <a:rPr sz="2000" spc="-275" dirty="0"/>
              <a:t>S</a:t>
            </a:r>
            <a:r>
              <a:rPr sz="2000" spc="-290" dirty="0"/>
              <a:t>C</a:t>
            </a:r>
            <a:r>
              <a:rPr sz="2000" spc="-175" dirty="0"/>
              <a:t>A</a:t>
            </a:r>
            <a:r>
              <a:rPr sz="2000" spc="-225" dirty="0"/>
              <a:t>D</a:t>
            </a:r>
            <a:r>
              <a:rPr sz="2000" spc="-125" dirty="0"/>
              <a:t>A</a:t>
            </a:r>
            <a:r>
              <a:rPr sz="2000" dirty="0"/>
              <a:t>	</a:t>
            </a:r>
            <a:r>
              <a:rPr sz="2000" spc="-345" dirty="0"/>
              <a:t>s</a:t>
            </a:r>
            <a:r>
              <a:rPr sz="2000" spc="-170" dirty="0"/>
              <a:t>y</a:t>
            </a:r>
            <a:r>
              <a:rPr sz="2000" spc="-185" dirty="0"/>
              <a:t>s</a:t>
            </a:r>
            <a:r>
              <a:rPr sz="2000" spc="-200" dirty="0"/>
              <a:t>tems</a:t>
            </a:r>
            <a:r>
              <a:rPr sz="2000" dirty="0"/>
              <a:t>	</a:t>
            </a:r>
            <a:r>
              <a:rPr sz="2000" spc="-100" dirty="0"/>
              <a:t>col</a:t>
            </a:r>
            <a:r>
              <a:rPr sz="2000" spc="-70" dirty="0"/>
              <a:t>l</a:t>
            </a:r>
            <a:r>
              <a:rPr sz="2000" spc="-120" dirty="0"/>
              <a:t>ect</a:t>
            </a:r>
            <a:r>
              <a:rPr sz="2000" dirty="0"/>
              <a:t>	</a:t>
            </a:r>
            <a:r>
              <a:rPr sz="2000" spc="-345" dirty="0"/>
              <a:t>s</a:t>
            </a:r>
            <a:r>
              <a:rPr sz="2000" spc="-175" dirty="0"/>
              <a:t>e</a:t>
            </a:r>
            <a:r>
              <a:rPr sz="2000" spc="-185" dirty="0"/>
              <a:t>n</a:t>
            </a:r>
            <a:r>
              <a:rPr sz="2000" spc="-150" dirty="0"/>
              <a:t>sor</a:t>
            </a:r>
            <a:r>
              <a:rPr sz="2000" dirty="0"/>
              <a:t>	</a:t>
            </a:r>
            <a:r>
              <a:rPr sz="2000" spc="-15" dirty="0"/>
              <a:t>da</a:t>
            </a:r>
            <a:r>
              <a:rPr sz="2000" spc="-30" dirty="0"/>
              <a:t>t</a:t>
            </a:r>
            <a:r>
              <a:rPr sz="2000" spc="-10" dirty="0"/>
              <a:t>a</a:t>
            </a:r>
            <a:r>
              <a:rPr sz="2000" dirty="0"/>
              <a:t>	</a:t>
            </a:r>
            <a:r>
              <a:rPr sz="2000" spc="-125" dirty="0"/>
              <a:t>a</a:t>
            </a:r>
            <a:r>
              <a:rPr sz="2000" spc="-145" dirty="0"/>
              <a:t>n</a:t>
            </a:r>
            <a:r>
              <a:rPr sz="2000" spc="-10" dirty="0"/>
              <a:t>d</a:t>
            </a:r>
            <a:r>
              <a:rPr sz="2000" dirty="0"/>
              <a:t>	</a:t>
            </a:r>
            <a:r>
              <a:rPr sz="2000" spc="-30" dirty="0"/>
              <a:t>t</a:t>
            </a:r>
            <a:r>
              <a:rPr sz="2000" spc="-110" dirty="0"/>
              <a:t>e</a:t>
            </a:r>
            <a:r>
              <a:rPr sz="2000" spc="-15" dirty="0"/>
              <a:t>l</a:t>
            </a:r>
            <a:r>
              <a:rPr sz="2000" spc="-110" dirty="0"/>
              <a:t>e</a:t>
            </a:r>
            <a:r>
              <a:rPr sz="2000" spc="-220" dirty="0"/>
              <a:t>me</a:t>
            </a:r>
            <a:r>
              <a:rPr sz="2000" spc="-30" dirty="0"/>
              <a:t>t</a:t>
            </a:r>
            <a:r>
              <a:rPr sz="2000" dirty="0"/>
              <a:t>ry	</a:t>
            </a:r>
            <a:r>
              <a:rPr sz="2000" spc="100" dirty="0"/>
              <a:t>f</a:t>
            </a:r>
            <a:r>
              <a:rPr sz="2000" spc="-45" dirty="0"/>
              <a:t>r</a:t>
            </a:r>
            <a:r>
              <a:rPr sz="2000" spc="-155" dirty="0"/>
              <a:t>om  </a:t>
            </a:r>
            <a:r>
              <a:rPr sz="2000" spc="-114" dirty="0"/>
              <a:t>remote</a:t>
            </a:r>
            <a:r>
              <a:rPr sz="2000" spc="-35" dirty="0"/>
              <a:t> </a:t>
            </a:r>
            <a:r>
              <a:rPr sz="2000" spc="-135" dirty="0"/>
              <a:t>devices,</a:t>
            </a:r>
            <a:r>
              <a:rPr sz="2000" spc="-40" dirty="0"/>
              <a:t> </a:t>
            </a:r>
            <a:r>
              <a:rPr sz="2000" spc="-90" dirty="0"/>
              <a:t>and</a:t>
            </a:r>
            <a:r>
              <a:rPr sz="2000" spc="-20" dirty="0"/>
              <a:t> </a:t>
            </a:r>
            <a:r>
              <a:rPr sz="2000" spc="-65" dirty="0"/>
              <a:t>to</a:t>
            </a:r>
            <a:r>
              <a:rPr sz="2000" spc="-10" dirty="0"/>
              <a:t> </a:t>
            </a:r>
            <a:r>
              <a:rPr sz="2000" spc="-110" dirty="0"/>
              <a:t>control</a:t>
            </a:r>
            <a:r>
              <a:rPr sz="2000" spc="-35" dirty="0"/>
              <a:t> </a:t>
            </a:r>
            <a:r>
              <a:rPr sz="2000" spc="-165" dirty="0"/>
              <a:t>them.</a:t>
            </a:r>
            <a:endParaRPr sz="2000"/>
          </a:p>
          <a:p>
            <a:pPr marL="194945" marR="5080" indent="-182880">
              <a:lnSpc>
                <a:spcPct val="80000"/>
              </a:lnSpc>
              <a:spcBef>
                <a:spcPts val="495"/>
              </a:spcBef>
              <a:buClr>
                <a:srgbClr val="93B6D2"/>
              </a:buClr>
              <a:buSzPct val="85000"/>
              <a:buChar char="•"/>
              <a:tabLst>
                <a:tab pos="195580" algn="l"/>
              </a:tabLst>
            </a:pPr>
            <a:r>
              <a:rPr sz="2000" spc="-220" dirty="0"/>
              <a:t>SCADA</a:t>
            </a:r>
            <a:r>
              <a:rPr sz="2000" spc="40" dirty="0"/>
              <a:t> </a:t>
            </a:r>
            <a:r>
              <a:rPr sz="2000" spc="-215" dirty="0"/>
              <a:t>systems</a:t>
            </a:r>
            <a:r>
              <a:rPr sz="2000" spc="40" dirty="0"/>
              <a:t> </a:t>
            </a:r>
            <a:r>
              <a:rPr sz="2000" spc="-65" dirty="0"/>
              <a:t>allow</a:t>
            </a:r>
            <a:r>
              <a:rPr sz="2000" spc="375" dirty="0"/>
              <a:t> </a:t>
            </a:r>
            <a:r>
              <a:rPr sz="2000" spc="-45" dirty="0"/>
              <a:t>global,</a:t>
            </a:r>
            <a:r>
              <a:rPr sz="2000" spc="380" dirty="0"/>
              <a:t> </a:t>
            </a:r>
            <a:r>
              <a:rPr sz="2000" spc="-85" dirty="0"/>
              <a:t>real-time,</a:t>
            </a:r>
            <a:r>
              <a:rPr sz="2000" spc="380" dirty="0"/>
              <a:t> </a:t>
            </a:r>
            <a:r>
              <a:rPr sz="2000" spc="-60" dirty="0"/>
              <a:t>data-driven</a:t>
            </a:r>
            <a:r>
              <a:rPr sz="2000" spc="365" dirty="0"/>
              <a:t> </a:t>
            </a:r>
            <a:r>
              <a:rPr sz="2000" spc="-160" dirty="0"/>
              <a:t>decisions</a:t>
            </a:r>
            <a:r>
              <a:rPr sz="2000" spc="-10" dirty="0"/>
              <a:t> </a:t>
            </a:r>
            <a:r>
              <a:rPr sz="2000" spc="-75" dirty="0"/>
              <a:t>to</a:t>
            </a:r>
            <a:r>
              <a:rPr sz="2000" spc="380" dirty="0"/>
              <a:t> </a:t>
            </a:r>
            <a:r>
              <a:rPr sz="2000" spc="-70" dirty="0"/>
              <a:t>be</a:t>
            </a:r>
            <a:r>
              <a:rPr sz="2000" spc="380" dirty="0"/>
              <a:t> </a:t>
            </a:r>
            <a:r>
              <a:rPr sz="2000" spc="-120" dirty="0"/>
              <a:t>made </a:t>
            </a:r>
            <a:r>
              <a:rPr sz="2000" spc="-545" dirty="0"/>
              <a:t> </a:t>
            </a:r>
            <a:r>
              <a:rPr sz="2000" spc="-75" dirty="0"/>
              <a:t>about</a:t>
            </a:r>
            <a:r>
              <a:rPr sz="2000" spc="-30" dirty="0"/>
              <a:t> </a:t>
            </a:r>
            <a:r>
              <a:rPr sz="2000" spc="-175" dirty="0"/>
              <a:t>h</a:t>
            </a:r>
            <a:r>
              <a:rPr sz="2000" spc="-235" dirty="0"/>
              <a:t>o</a:t>
            </a:r>
            <a:r>
              <a:rPr sz="2000" spc="-110" dirty="0"/>
              <a:t>w</a:t>
            </a:r>
            <a:r>
              <a:rPr sz="2000" spc="-10" dirty="0"/>
              <a:t> </a:t>
            </a:r>
            <a:r>
              <a:rPr sz="2000" spc="-50" dirty="0"/>
              <a:t>t</a:t>
            </a:r>
            <a:r>
              <a:rPr sz="2000" spc="-85" dirty="0"/>
              <a:t>o</a:t>
            </a:r>
            <a:r>
              <a:rPr sz="2000" spc="-10" dirty="0"/>
              <a:t> </a:t>
            </a:r>
            <a:r>
              <a:rPr sz="2000" spc="-100" dirty="0"/>
              <a:t>imp</a:t>
            </a:r>
            <a:r>
              <a:rPr sz="2000" spc="-95" dirty="0"/>
              <a:t>r</a:t>
            </a:r>
            <a:r>
              <a:rPr sz="2000" spc="-125" dirty="0"/>
              <a:t>o</a:t>
            </a:r>
            <a:r>
              <a:rPr sz="2000" spc="-150" dirty="0"/>
              <a:t>v</a:t>
            </a:r>
            <a:r>
              <a:rPr sz="2000" spc="-114" dirty="0"/>
              <a:t>e</a:t>
            </a:r>
            <a:r>
              <a:rPr sz="2000" spc="-45" dirty="0"/>
              <a:t> </a:t>
            </a:r>
            <a:r>
              <a:rPr sz="2000" spc="-200" dirty="0"/>
              <a:t>bu</a:t>
            </a:r>
            <a:r>
              <a:rPr sz="2000" spc="-175" dirty="0"/>
              <a:t>s</a:t>
            </a:r>
            <a:r>
              <a:rPr sz="2000" spc="-110" dirty="0"/>
              <a:t>in</a:t>
            </a:r>
            <a:r>
              <a:rPr sz="2000" spc="-140" dirty="0"/>
              <a:t>e</a:t>
            </a:r>
            <a:r>
              <a:rPr sz="2000" spc="-330" dirty="0"/>
              <a:t>s</a:t>
            </a:r>
            <a:r>
              <a:rPr sz="2000" spc="-335" dirty="0"/>
              <a:t>s</a:t>
            </a:r>
            <a:r>
              <a:rPr sz="2000" spc="-55" dirty="0"/>
              <a:t> </a:t>
            </a:r>
            <a:r>
              <a:rPr sz="2000" spc="-5" dirty="0"/>
              <a:t>p</a:t>
            </a:r>
            <a:r>
              <a:rPr sz="2000" spc="-40" dirty="0"/>
              <a:t>r</a:t>
            </a:r>
            <a:r>
              <a:rPr sz="2000" spc="-150" dirty="0"/>
              <a:t>oc</a:t>
            </a:r>
            <a:r>
              <a:rPr sz="2000" spc="-155" dirty="0"/>
              <a:t>e</a:t>
            </a:r>
            <a:r>
              <a:rPr sz="2000" spc="-280" dirty="0"/>
              <a:t>sse</a:t>
            </a:r>
            <a:r>
              <a:rPr sz="2000" spc="-300" dirty="0"/>
              <a:t>s</a:t>
            </a:r>
            <a:r>
              <a:rPr sz="2000" spc="-120" dirty="0"/>
              <a:t>.</a:t>
            </a:r>
            <a:endParaRPr sz="2000"/>
          </a:p>
          <a:p>
            <a:pPr marL="195580" indent="-182880">
              <a:lnSpc>
                <a:spcPts val="2160"/>
              </a:lnSpc>
              <a:buClr>
                <a:srgbClr val="93B6D2"/>
              </a:buClr>
              <a:buSzPct val="85000"/>
              <a:buChar char="•"/>
              <a:tabLst>
                <a:tab pos="195580" algn="l"/>
              </a:tabLst>
            </a:pPr>
            <a:r>
              <a:rPr sz="2000" spc="-220" dirty="0"/>
              <a:t>SCADA</a:t>
            </a:r>
            <a:r>
              <a:rPr sz="2000" spc="145" dirty="0"/>
              <a:t> </a:t>
            </a:r>
            <a:r>
              <a:rPr sz="2000" spc="-175" dirty="0"/>
              <a:t>commonly</a:t>
            </a:r>
            <a:r>
              <a:rPr sz="2000" spc="150" dirty="0"/>
              <a:t> </a:t>
            </a:r>
            <a:r>
              <a:rPr sz="2000" spc="-260" dirty="0"/>
              <a:t>uses</a:t>
            </a:r>
            <a:r>
              <a:rPr sz="2000" spc="150" dirty="0"/>
              <a:t> </a:t>
            </a:r>
            <a:r>
              <a:rPr sz="2000" spc="-85" dirty="0"/>
              <a:t>certain</a:t>
            </a:r>
            <a:r>
              <a:rPr sz="2000" spc="140" dirty="0"/>
              <a:t> </a:t>
            </a:r>
            <a:r>
              <a:rPr sz="2000" spc="-110" dirty="0"/>
              <a:t>protocols</a:t>
            </a:r>
            <a:r>
              <a:rPr sz="2000" spc="135" dirty="0"/>
              <a:t> </a:t>
            </a:r>
            <a:r>
              <a:rPr sz="2000" spc="-15" dirty="0"/>
              <a:t>for</a:t>
            </a:r>
            <a:r>
              <a:rPr sz="2000" spc="135" dirty="0"/>
              <a:t> </a:t>
            </a:r>
            <a:r>
              <a:rPr sz="2000" spc="-175" dirty="0"/>
              <a:t>communications</a:t>
            </a:r>
            <a:r>
              <a:rPr sz="2000" spc="150" dirty="0"/>
              <a:t> </a:t>
            </a:r>
            <a:r>
              <a:rPr sz="2000" spc="-110" dirty="0"/>
              <a:t>between</a:t>
            </a:r>
            <a:r>
              <a:rPr sz="2000" spc="135" dirty="0"/>
              <a:t> </a:t>
            </a:r>
            <a:r>
              <a:rPr sz="2000" spc="-135" dirty="0"/>
              <a:t>devices</a:t>
            </a:r>
            <a:endParaRPr sz="2000"/>
          </a:p>
          <a:p>
            <a:pPr marL="194945">
              <a:lnSpc>
                <a:spcPts val="2160"/>
              </a:lnSpc>
            </a:pPr>
            <a:r>
              <a:rPr sz="2000" spc="-85" dirty="0"/>
              <a:t>and</a:t>
            </a:r>
            <a:r>
              <a:rPr sz="2000" spc="-45" dirty="0"/>
              <a:t> </a:t>
            </a:r>
            <a:r>
              <a:rPr sz="2000" spc="-90" dirty="0"/>
              <a:t>applications.</a:t>
            </a:r>
            <a:endParaRPr sz="2000"/>
          </a:p>
          <a:p>
            <a:pPr marL="469900" lvl="1" indent="-184150">
              <a:lnSpc>
                <a:spcPct val="100000"/>
              </a:lnSpc>
              <a:spcBef>
                <a:spcPts val="15"/>
              </a:spcBef>
              <a:buClr>
                <a:srgbClr val="93B6D2"/>
              </a:buClr>
              <a:buSzPct val="85294"/>
              <a:buChar char="•"/>
              <a:tabLst>
                <a:tab pos="470534" algn="l"/>
              </a:tabLst>
            </a:pPr>
            <a:r>
              <a:rPr sz="1700" spc="-165" dirty="0">
                <a:latin typeface="Arial"/>
                <a:cs typeface="Arial"/>
              </a:rPr>
              <a:t>E.g.</a:t>
            </a:r>
            <a:endParaRPr sz="1700">
              <a:latin typeface="Arial"/>
              <a:cs typeface="Arial"/>
            </a:endParaRPr>
          </a:p>
          <a:p>
            <a:pPr marL="469900" marR="7620" lvl="1" indent="-183515">
              <a:lnSpc>
                <a:spcPts val="1630"/>
              </a:lnSpc>
              <a:spcBef>
                <a:spcPts val="395"/>
              </a:spcBef>
              <a:buClr>
                <a:srgbClr val="93B6D2"/>
              </a:buClr>
              <a:buSzPct val="85294"/>
              <a:buChar char="•"/>
              <a:tabLst>
                <a:tab pos="470534" algn="l"/>
                <a:tab pos="1282065" algn="l"/>
                <a:tab pos="2190115" algn="l"/>
                <a:tab pos="3096260" algn="l"/>
                <a:tab pos="3624579" algn="l"/>
                <a:tab pos="3924935" algn="l"/>
                <a:tab pos="4693285" algn="l"/>
                <a:tab pos="5162550" algn="l"/>
                <a:tab pos="6043930" algn="l"/>
                <a:tab pos="6777355" algn="l"/>
                <a:tab pos="7543800" algn="l"/>
                <a:tab pos="7938134" algn="l"/>
              </a:tabLst>
            </a:pPr>
            <a:r>
              <a:rPr sz="1700" spc="-114" dirty="0">
                <a:latin typeface="Arial"/>
                <a:cs typeface="Arial"/>
              </a:rPr>
              <a:t>M</a:t>
            </a:r>
            <a:r>
              <a:rPr sz="1700" spc="-35" dirty="0">
                <a:latin typeface="Arial"/>
                <a:cs typeface="Arial"/>
              </a:rPr>
              <a:t>od</a:t>
            </a:r>
            <a:r>
              <a:rPr sz="1700" spc="-45" dirty="0">
                <a:latin typeface="Arial"/>
                <a:cs typeface="Arial"/>
              </a:rPr>
              <a:t>b</a:t>
            </a:r>
            <a:r>
              <a:rPr sz="1700" spc="-245" dirty="0">
                <a:latin typeface="Arial"/>
                <a:cs typeface="Arial"/>
              </a:rPr>
              <a:t>us</a:t>
            </a:r>
            <a:r>
              <a:rPr sz="1700" dirty="0">
                <a:latin typeface="Arial"/>
                <a:cs typeface="Arial"/>
              </a:rPr>
              <a:t>	i</a:t>
            </a:r>
            <a:r>
              <a:rPr sz="1700" spc="-155" dirty="0">
                <a:latin typeface="Arial"/>
                <a:cs typeface="Arial"/>
              </a:rPr>
              <a:t>ndus</a:t>
            </a:r>
            <a:r>
              <a:rPr sz="1700" spc="-90" dirty="0">
                <a:latin typeface="Arial"/>
                <a:cs typeface="Arial"/>
              </a:rPr>
              <a:t>t</a:t>
            </a:r>
            <a:r>
              <a:rPr sz="1700" spc="-5" dirty="0">
                <a:latin typeface="Arial"/>
                <a:cs typeface="Arial"/>
              </a:rPr>
              <a:t>rial</a:t>
            </a:r>
            <a:r>
              <a:rPr sz="1700" dirty="0">
                <a:latin typeface="Arial"/>
                <a:cs typeface="Arial"/>
              </a:rPr>
              <a:t>	</a:t>
            </a:r>
            <a:r>
              <a:rPr sz="1700" spc="-5" dirty="0">
                <a:latin typeface="Arial"/>
                <a:cs typeface="Arial"/>
              </a:rPr>
              <a:t>p</a:t>
            </a:r>
            <a:r>
              <a:rPr sz="1700" spc="-50" dirty="0">
                <a:latin typeface="Arial"/>
                <a:cs typeface="Arial"/>
              </a:rPr>
              <a:t>r</a:t>
            </a:r>
            <a:r>
              <a:rPr sz="1700" spc="-70" dirty="0">
                <a:latin typeface="Arial"/>
                <a:cs typeface="Arial"/>
              </a:rPr>
              <a:t>o</a:t>
            </a:r>
            <a:r>
              <a:rPr sz="1700" spc="-45" dirty="0">
                <a:latin typeface="Arial"/>
                <a:cs typeface="Arial"/>
              </a:rPr>
              <a:t>t</a:t>
            </a:r>
            <a:r>
              <a:rPr sz="1700" spc="-135" dirty="0">
                <a:latin typeface="Arial"/>
                <a:cs typeface="Arial"/>
              </a:rPr>
              <a:t>ocols</a:t>
            </a:r>
            <a:r>
              <a:rPr sz="1700" dirty="0">
                <a:latin typeface="Arial"/>
                <a:cs typeface="Arial"/>
              </a:rPr>
              <a:t>	</a:t>
            </a:r>
            <a:r>
              <a:rPr sz="1700" spc="-254" dirty="0">
                <a:latin typeface="Arial"/>
                <a:cs typeface="Arial"/>
              </a:rPr>
              <a:t>u</a:t>
            </a:r>
            <a:r>
              <a:rPr sz="1700" spc="-240" dirty="0">
                <a:latin typeface="Arial"/>
                <a:cs typeface="Arial"/>
              </a:rPr>
              <a:t>s</a:t>
            </a:r>
            <a:r>
              <a:rPr sz="1700" spc="-50" dirty="0">
                <a:latin typeface="Arial"/>
                <a:cs typeface="Arial"/>
              </a:rPr>
              <a:t>ed</a:t>
            </a:r>
            <a:r>
              <a:rPr sz="1700" dirty="0">
                <a:latin typeface="Arial"/>
                <a:cs typeface="Arial"/>
              </a:rPr>
              <a:t>	</a:t>
            </a:r>
            <a:r>
              <a:rPr sz="1700" spc="-45" dirty="0">
                <a:latin typeface="Arial"/>
                <a:cs typeface="Arial"/>
              </a:rPr>
              <a:t>t</a:t>
            </a:r>
            <a:r>
              <a:rPr sz="1700" spc="-70" dirty="0">
                <a:latin typeface="Arial"/>
                <a:cs typeface="Arial"/>
              </a:rPr>
              <a:t>o</a:t>
            </a:r>
            <a:r>
              <a:rPr sz="1700" dirty="0">
                <a:latin typeface="Arial"/>
                <a:cs typeface="Arial"/>
              </a:rPr>
              <a:t>	</a:t>
            </a:r>
            <a:r>
              <a:rPr sz="1700" spc="-175" dirty="0">
                <a:latin typeface="Arial"/>
                <a:cs typeface="Arial"/>
              </a:rPr>
              <a:t>mon</a:t>
            </a:r>
            <a:r>
              <a:rPr sz="1700" spc="-50" dirty="0">
                <a:latin typeface="Arial"/>
                <a:cs typeface="Arial"/>
              </a:rPr>
              <a:t>i</a:t>
            </a:r>
            <a:r>
              <a:rPr sz="1700" spc="-25" dirty="0">
                <a:latin typeface="Arial"/>
                <a:cs typeface="Arial"/>
              </a:rPr>
              <a:t>t</a:t>
            </a:r>
            <a:r>
              <a:rPr sz="1700" spc="-50" dirty="0">
                <a:latin typeface="Arial"/>
                <a:cs typeface="Arial"/>
              </a:rPr>
              <a:t>or</a:t>
            </a:r>
            <a:r>
              <a:rPr sz="1700" dirty="0">
                <a:latin typeface="Arial"/>
                <a:cs typeface="Arial"/>
              </a:rPr>
              <a:t>	</a:t>
            </a:r>
            <a:r>
              <a:rPr sz="1700" spc="-5" dirty="0">
                <a:latin typeface="Arial"/>
                <a:cs typeface="Arial"/>
              </a:rPr>
              <a:t>a</a:t>
            </a:r>
            <a:r>
              <a:rPr sz="1700" spc="-105" dirty="0">
                <a:latin typeface="Arial"/>
                <a:cs typeface="Arial"/>
              </a:rPr>
              <a:t>nd</a:t>
            </a:r>
            <a:r>
              <a:rPr sz="1700" dirty="0">
                <a:latin typeface="Arial"/>
                <a:cs typeface="Arial"/>
              </a:rPr>
              <a:t>	</a:t>
            </a:r>
            <a:r>
              <a:rPr sz="1700" spc="-5" dirty="0">
                <a:latin typeface="Arial"/>
                <a:cs typeface="Arial"/>
              </a:rPr>
              <a:t>p</a:t>
            </a:r>
            <a:r>
              <a:rPr sz="1700" spc="-50" dirty="0">
                <a:latin typeface="Arial"/>
                <a:cs typeface="Arial"/>
              </a:rPr>
              <a:t>r</a:t>
            </a:r>
            <a:r>
              <a:rPr sz="1700" spc="-40" dirty="0">
                <a:latin typeface="Arial"/>
                <a:cs typeface="Arial"/>
              </a:rPr>
              <a:t>og</a:t>
            </a:r>
            <a:r>
              <a:rPr sz="1700" spc="-50" dirty="0">
                <a:latin typeface="Arial"/>
                <a:cs typeface="Arial"/>
              </a:rPr>
              <a:t>r</a:t>
            </a:r>
            <a:r>
              <a:rPr sz="1700" spc="-145" dirty="0">
                <a:latin typeface="Arial"/>
                <a:cs typeface="Arial"/>
              </a:rPr>
              <a:t>am</a:t>
            </a:r>
            <a:r>
              <a:rPr sz="1700" dirty="0">
                <a:latin typeface="Arial"/>
                <a:cs typeface="Arial"/>
              </a:rPr>
              <a:t>	</a:t>
            </a:r>
            <a:r>
              <a:rPr sz="1700" spc="-110" dirty="0">
                <a:latin typeface="Arial"/>
                <a:cs typeface="Arial"/>
              </a:rPr>
              <a:t>remo</a:t>
            </a:r>
            <a:r>
              <a:rPr sz="1700" spc="-65" dirty="0">
                <a:latin typeface="Arial"/>
                <a:cs typeface="Arial"/>
              </a:rPr>
              <a:t>t</a:t>
            </a:r>
            <a:r>
              <a:rPr sz="1700" spc="-95" dirty="0">
                <a:latin typeface="Arial"/>
                <a:cs typeface="Arial"/>
              </a:rPr>
              <a:t>e</a:t>
            </a:r>
            <a:r>
              <a:rPr sz="1700" dirty="0">
                <a:latin typeface="Arial"/>
                <a:cs typeface="Arial"/>
              </a:rPr>
              <a:t>	</a:t>
            </a:r>
            <a:r>
              <a:rPr sz="1700" spc="-70" dirty="0">
                <a:latin typeface="Arial"/>
                <a:cs typeface="Arial"/>
              </a:rPr>
              <a:t>de</a:t>
            </a:r>
            <a:r>
              <a:rPr sz="1700" spc="-75" dirty="0">
                <a:latin typeface="Arial"/>
                <a:cs typeface="Arial"/>
              </a:rPr>
              <a:t>v</a:t>
            </a:r>
            <a:r>
              <a:rPr sz="1700" spc="-145" dirty="0">
                <a:latin typeface="Arial"/>
                <a:cs typeface="Arial"/>
              </a:rPr>
              <a:t>ice</a:t>
            </a:r>
            <a:r>
              <a:rPr sz="1700" spc="-165" dirty="0">
                <a:latin typeface="Arial"/>
                <a:cs typeface="Arial"/>
              </a:rPr>
              <a:t>s</a:t>
            </a:r>
            <a:r>
              <a:rPr sz="1700" dirty="0">
                <a:latin typeface="Arial"/>
                <a:cs typeface="Arial"/>
              </a:rPr>
              <a:t>	</a:t>
            </a:r>
            <a:r>
              <a:rPr sz="1700" spc="-40" dirty="0">
                <a:latin typeface="Arial"/>
                <a:cs typeface="Arial"/>
              </a:rPr>
              <a:t>via</a:t>
            </a:r>
            <a:r>
              <a:rPr sz="1700" dirty="0">
                <a:latin typeface="Arial"/>
                <a:cs typeface="Arial"/>
              </a:rPr>
              <a:t>	</a:t>
            </a:r>
            <a:r>
              <a:rPr sz="1700" spc="-5" dirty="0">
                <a:latin typeface="Arial"/>
                <a:cs typeface="Arial"/>
              </a:rPr>
              <a:t>a  </a:t>
            </a:r>
            <a:r>
              <a:rPr sz="1700" spc="-75" dirty="0">
                <a:latin typeface="Arial"/>
                <a:cs typeface="Arial"/>
              </a:rPr>
              <a:t>master/slave</a:t>
            </a:r>
            <a:r>
              <a:rPr sz="1700" dirty="0">
                <a:latin typeface="Arial"/>
                <a:cs typeface="Arial"/>
              </a:rPr>
              <a:t> </a:t>
            </a:r>
            <a:r>
              <a:rPr sz="1700" spc="-85" dirty="0">
                <a:latin typeface="Arial"/>
                <a:cs typeface="Arial"/>
              </a:rPr>
              <a:t>relationship.</a:t>
            </a:r>
            <a:endParaRPr sz="1700">
              <a:latin typeface="Arial"/>
              <a:cs typeface="Arial"/>
            </a:endParaRPr>
          </a:p>
          <a:p>
            <a:pPr marL="744220" lvl="2" indent="-183515">
              <a:lnSpc>
                <a:spcPts val="1795"/>
              </a:lnSpc>
              <a:spcBef>
                <a:spcPts val="25"/>
              </a:spcBef>
              <a:buClr>
                <a:srgbClr val="93B6D2"/>
              </a:buClr>
              <a:buSzPct val="90000"/>
              <a:buChar char="•"/>
              <a:tabLst>
                <a:tab pos="744855" algn="l"/>
              </a:tabLst>
            </a:pPr>
            <a:r>
              <a:rPr sz="1500" spc="-100" dirty="0">
                <a:latin typeface="Arial"/>
                <a:cs typeface="Arial"/>
              </a:rPr>
              <a:t>M</a:t>
            </a:r>
            <a:r>
              <a:rPr sz="1500" spc="-85" dirty="0">
                <a:latin typeface="Arial"/>
                <a:cs typeface="Arial"/>
              </a:rPr>
              <a:t>o</a:t>
            </a:r>
            <a:r>
              <a:rPr sz="1500" spc="-114" dirty="0">
                <a:latin typeface="Arial"/>
                <a:cs typeface="Arial"/>
              </a:rPr>
              <a:t>dbus</a:t>
            </a:r>
            <a:r>
              <a:rPr sz="1500" spc="-5" dirty="0">
                <a:latin typeface="Arial"/>
                <a:cs typeface="Arial"/>
              </a:rPr>
              <a:t> </a:t>
            </a:r>
            <a:r>
              <a:rPr sz="1500" spc="-229" dirty="0">
                <a:latin typeface="Arial"/>
                <a:cs typeface="Arial"/>
              </a:rPr>
              <a:t>u</a:t>
            </a:r>
            <a:r>
              <a:rPr sz="1500" spc="-200" dirty="0">
                <a:latin typeface="Arial"/>
                <a:cs typeface="Arial"/>
              </a:rPr>
              <a:t>s</a:t>
            </a:r>
            <a:r>
              <a:rPr sz="1500" spc="-85" dirty="0">
                <a:latin typeface="Arial"/>
                <a:cs typeface="Arial"/>
              </a:rPr>
              <a:t>e</a:t>
            </a:r>
            <a:r>
              <a:rPr sz="1500" spc="-10" dirty="0">
                <a:latin typeface="Arial"/>
                <a:cs typeface="Arial"/>
              </a:rPr>
              <a:t>d </a:t>
            </a:r>
            <a:r>
              <a:rPr sz="1500" spc="-60" dirty="0">
                <a:latin typeface="Arial"/>
                <a:cs typeface="Arial"/>
              </a:rPr>
              <a:t>i</a:t>
            </a:r>
            <a:r>
              <a:rPr sz="1500" spc="-130" dirty="0">
                <a:latin typeface="Arial"/>
                <a:cs typeface="Arial"/>
              </a:rPr>
              <a:t>n</a:t>
            </a:r>
            <a:r>
              <a:rPr sz="1500" spc="-10" dirty="0">
                <a:latin typeface="Arial"/>
                <a:cs typeface="Arial"/>
              </a:rPr>
              <a:t> </a:t>
            </a:r>
            <a:r>
              <a:rPr sz="1500" spc="-55" dirty="0">
                <a:latin typeface="Arial"/>
                <a:cs typeface="Arial"/>
              </a:rPr>
              <a:t>bui</a:t>
            </a:r>
            <a:r>
              <a:rPr sz="1500" spc="-40" dirty="0">
                <a:latin typeface="Arial"/>
                <a:cs typeface="Arial"/>
              </a:rPr>
              <a:t>l</a:t>
            </a:r>
            <a:r>
              <a:rPr sz="1500" spc="-50" dirty="0">
                <a:latin typeface="Arial"/>
                <a:cs typeface="Arial"/>
              </a:rPr>
              <a:t>ding</a:t>
            </a:r>
            <a:r>
              <a:rPr sz="1500" dirty="0">
                <a:latin typeface="Arial"/>
                <a:cs typeface="Arial"/>
              </a:rPr>
              <a:t> </a:t>
            </a:r>
            <a:r>
              <a:rPr sz="1500" spc="-254" dirty="0">
                <a:latin typeface="Arial"/>
                <a:cs typeface="Arial"/>
              </a:rPr>
              <a:t>m</a:t>
            </a:r>
            <a:r>
              <a:rPr sz="1500" spc="-50" dirty="0">
                <a:latin typeface="Arial"/>
                <a:cs typeface="Arial"/>
              </a:rPr>
              <a:t>ana</a:t>
            </a:r>
            <a:r>
              <a:rPr sz="1500" spc="-75" dirty="0">
                <a:latin typeface="Arial"/>
                <a:cs typeface="Arial"/>
              </a:rPr>
              <a:t>g</a:t>
            </a:r>
            <a:r>
              <a:rPr sz="1500" spc="-85" dirty="0">
                <a:latin typeface="Arial"/>
                <a:cs typeface="Arial"/>
              </a:rPr>
              <a:t>e</a:t>
            </a:r>
            <a:r>
              <a:rPr sz="1500" spc="-254" dirty="0">
                <a:latin typeface="Arial"/>
                <a:cs typeface="Arial"/>
              </a:rPr>
              <a:t>m</a:t>
            </a:r>
            <a:r>
              <a:rPr sz="1500" spc="-85" dirty="0">
                <a:latin typeface="Arial"/>
                <a:cs typeface="Arial"/>
              </a:rPr>
              <a:t>e</a:t>
            </a:r>
            <a:r>
              <a:rPr sz="1500" spc="-95" dirty="0">
                <a:latin typeface="Arial"/>
                <a:cs typeface="Arial"/>
              </a:rPr>
              <a:t>nt</a:t>
            </a:r>
            <a:r>
              <a:rPr sz="1500" spc="-90" dirty="0">
                <a:latin typeface="Arial"/>
                <a:cs typeface="Arial"/>
              </a:rPr>
              <a:t>,</a:t>
            </a:r>
            <a:r>
              <a:rPr sz="1500" spc="-25" dirty="0">
                <a:latin typeface="Arial"/>
                <a:cs typeface="Arial"/>
              </a:rPr>
              <a:t> </a:t>
            </a:r>
            <a:r>
              <a:rPr sz="1500" spc="-5" dirty="0">
                <a:latin typeface="Arial"/>
                <a:cs typeface="Arial"/>
              </a:rPr>
              <a:t>t</a:t>
            </a:r>
            <a:r>
              <a:rPr sz="1500" spc="-20" dirty="0">
                <a:latin typeface="Arial"/>
                <a:cs typeface="Arial"/>
              </a:rPr>
              <a:t>r</a:t>
            </a:r>
            <a:r>
              <a:rPr sz="1500" spc="-150" dirty="0">
                <a:latin typeface="Arial"/>
                <a:cs typeface="Arial"/>
              </a:rPr>
              <a:t>an</a:t>
            </a:r>
            <a:r>
              <a:rPr sz="1500" spc="-130" dirty="0">
                <a:latin typeface="Arial"/>
                <a:cs typeface="Arial"/>
              </a:rPr>
              <a:t>s</a:t>
            </a:r>
            <a:r>
              <a:rPr sz="1500" spc="-50" dirty="0">
                <a:latin typeface="Arial"/>
                <a:cs typeface="Arial"/>
              </a:rPr>
              <a:t>po</a:t>
            </a:r>
            <a:r>
              <a:rPr sz="1500" spc="25" dirty="0">
                <a:latin typeface="Arial"/>
                <a:cs typeface="Arial"/>
              </a:rPr>
              <a:t>r</a:t>
            </a:r>
            <a:r>
              <a:rPr sz="1500" spc="-25" dirty="0">
                <a:latin typeface="Arial"/>
                <a:cs typeface="Arial"/>
              </a:rPr>
              <a:t>tatio</a:t>
            </a:r>
            <a:r>
              <a:rPr sz="1500" spc="-135" dirty="0">
                <a:latin typeface="Arial"/>
                <a:cs typeface="Arial"/>
              </a:rPr>
              <a:t>n,</a:t>
            </a:r>
            <a:r>
              <a:rPr sz="1500" spc="-5" dirty="0">
                <a:latin typeface="Arial"/>
                <a:cs typeface="Arial"/>
              </a:rPr>
              <a:t> </a:t>
            </a:r>
            <a:r>
              <a:rPr sz="1500" spc="-65" dirty="0">
                <a:latin typeface="Arial"/>
                <a:cs typeface="Arial"/>
              </a:rPr>
              <a:t>and</a:t>
            </a:r>
            <a:r>
              <a:rPr sz="1500" spc="-10" dirty="0">
                <a:latin typeface="Arial"/>
                <a:cs typeface="Arial"/>
              </a:rPr>
              <a:t> </a:t>
            </a:r>
            <a:r>
              <a:rPr sz="1500" spc="-85" dirty="0">
                <a:latin typeface="Arial"/>
                <a:cs typeface="Arial"/>
              </a:rPr>
              <a:t>e</a:t>
            </a:r>
            <a:r>
              <a:rPr sz="1500" spc="-135" dirty="0">
                <a:latin typeface="Arial"/>
                <a:cs typeface="Arial"/>
              </a:rPr>
              <a:t>n</a:t>
            </a:r>
            <a:r>
              <a:rPr sz="1500" spc="-130" dirty="0">
                <a:latin typeface="Arial"/>
                <a:cs typeface="Arial"/>
              </a:rPr>
              <a:t>e</a:t>
            </a:r>
            <a:r>
              <a:rPr sz="1500" spc="-5" dirty="0">
                <a:latin typeface="Arial"/>
                <a:cs typeface="Arial"/>
              </a:rPr>
              <a:t>r</a:t>
            </a:r>
            <a:r>
              <a:rPr sz="1500" spc="-25" dirty="0">
                <a:latin typeface="Arial"/>
                <a:cs typeface="Arial"/>
              </a:rPr>
              <a:t>g</a:t>
            </a:r>
            <a:r>
              <a:rPr sz="1500" dirty="0">
                <a:latin typeface="Arial"/>
                <a:cs typeface="Arial"/>
              </a:rPr>
              <a:t>y</a:t>
            </a:r>
            <a:r>
              <a:rPr sz="1500" spc="-25" dirty="0">
                <a:latin typeface="Arial"/>
                <a:cs typeface="Arial"/>
              </a:rPr>
              <a:t> </a:t>
            </a:r>
            <a:r>
              <a:rPr sz="1500" spc="-10" dirty="0">
                <a:latin typeface="Arial"/>
                <a:cs typeface="Arial"/>
              </a:rPr>
              <a:t>appl</a:t>
            </a:r>
            <a:r>
              <a:rPr sz="1500" spc="-15" dirty="0">
                <a:latin typeface="Arial"/>
                <a:cs typeface="Arial"/>
              </a:rPr>
              <a:t>i</a:t>
            </a:r>
            <a:r>
              <a:rPr sz="1500" spc="-80" dirty="0">
                <a:latin typeface="Arial"/>
                <a:cs typeface="Arial"/>
              </a:rPr>
              <a:t>cation</a:t>
            </a:r>
            <a:r>
              <a:rPr sz="1500" spc="-265" dirty="0">
                <a:latin typeface="Arial"/>
                <a:cs typeface="Arial"/>
              </a:rPr>
              <a:t>s</a:t>
            </a:r>
            <a:r>
              <a:rPr sz="1500" spc="-90" dirty="0">
                <a:latin typeface="Arial"/>
                <a:cs typeface="Arial"/>
              </a:rPr>
              <a:t>.</a:t>
            </a:r>
            <a:endParaRPr sz="1500">
              <a:latin typeface="Arial"/>
              <a:cs typeface="Arial"/>
            </a:endParaRPr>
          </a:p>
          <a:p>
            <a:pPr marL="469900" marR="6350" lvl="1" indent="-183515">
              <a:lnSpc>
                <a:spcPct val="80000"/>
              </a:lnSpc>
              <a:spcBef>
                <a:spcPts val="405"/>
              </a:spcBef>
              <a:buClr>
                <a:srgbClr val="93B6D2"/>
              </a:buClr>
              <a:buSzPct val="85294"/>
              <a:buChar char="•"/>
              <a:tabLst>
                <a:tab pos="470534" algn="l"/>
              </a:tabLst>
            </a:pPr>
            <a:r>
              <a:rPr sz="1700" spc="-200" dirty="0">
                <a:latin typeface="Arial"/>
                <a:cs typeface="Arial"/>
              </a:rPr>
              <a:t>The</a:t>
            </a:r>
            <a:r>
              <a:rPr sz="1700" spc="-195" dirty="0">
                <a:latin typeface="Arial"/>
                <a:cs typeface="Arial"/>
              </a:rPr>
              <a:t> </a:t>
            </a:r>
            <a:r>
              <a:rPr sz="1700" spc="-145" dirty="0">
                <a:latin typeface="Arial"/>
                <a:cs typeface="Arial"/>
              </a:rPr>
              <a:t>DNP3</a:t>
            </a:r>
            <a:r>
              <a:rPr sz="1700" spc="-140" dirty="0">
                <a:latin typeface="Arial"/>
                <a:cs typeface="Arial"/>
              </a:rPr>
              <a:t> </a:t>
            </a:r>
            <a:r>
              <a:rPr sz="1700" spc="-80" dirty="0">
                <a:latin typeface="Arial"/>
                <a:cs typeface="Arial"/>
              </a:rPr>
              <a:t>(Distributed</a:t>
            </a:r>
            <a:r>
              <a:rPr sz="1700" spc="-75" dirty="0">
                <a:latin typeface="Arial"/>
                <a:cs typeface="Arial"/>
              </a:rPr>
              <a:t> </a:t>
            </a:r>
            <a:r>
              <a:rPr sz="1700" spc="-70" dirty="0">
                <a:latin typeface="Arial"/>
                <a:cs typeface="Arial"/>
              </a:rPr>
              <a:t>Network </a:t>
            </a:r>
            <a:r>
              <a:rPr sz="1700" spc="-105" dirty="0">
                <a:latin typeface="Arial"/>
                <a:cs typeface="Arial"/>
              </a:rPr>
              <a:t>Protocol)</a:t>
            </a:r>
            <a:r>
              <a:rPr sz="1700" spc="-100" dirty="0">
                <a:latin typeface="Arial"/>
                <a:cs typeface="Arial"/>
              </a:rPr>
              <a:t> </a:t>
            </a:r>
            <a:r>
              <a:rPr sz="1700" spc="-75" dirty="0">
                <a:latin typeface="Arial"/>
                <a:cs typeface="Arial"/>
              </a:rPr>
              <a:t>and International</a:t>
            </a:r>
            <a:r>
              <a:rPr sz="1700" spc="-70" dirty="0">
                <a:latin typeface="Arial"/>
                <a:cs typeface="Arial"/>
              </a:rPr>
              <a:t> </a:t>
            </a:r>
            <a:r>
              <a:rPr sz="1700" spc="-105" dirty="0">
                <a:latin typeface="Arial"/>
                <a:cs typeface="Arial"/>
              </a:rPr>
              <a:t>Electrotechnical</a:t>
            </a:r>
            <a:r>
              <a:rPr sz="1700" spc="-100" dirty="0">
                <a:latin typeface="Arial"/>
                <a:cs typeface="Arial"/>
              </a:rPr>
              <a:t> </a:t>
            </a:r>
            <a:r>
              <a:rPr sz="1700" spc="-175" dirty="0">
                <a:latin typeface="Arial"/>
                <a:cs typeface="Arial"/>
              </a:rPr>
              <a:t>Commission </a:t>
            </a:r>
            <a:r>
              <a:rPr sz="1700" spc="-459" dirty="0">
                <a:latin typeface="Arial"/>
                <a:cs typeface="Arial"/>
              </a:rPr>
              <a:t> </a:t>
            </a:r>
            <a:r>
              <a:rPr sz="1700" spc="-185" dirty="0">
                <a:latin typeface="Arial"/>
                <a:cs typeface="Arial"/>
              </a:rPr>
              <a:t>(IEC)</a:t>
            </a:r>
            <a:r>
              <a:rPr sz="1700" spc="10" dirty="0">
                <a:latin typeface="Arial"/>
                <a:cs typeface="Arial"/>
              </a:rPr>
              <a:t> </a:t>
            </a:r>
            <a:r>
              <a:rPr sz="1700" spc="-95" dirty="0">
                <a:latin typeface="Arial"/>
                <a:cs typeface="Arial"/>
              </a:rPr>
              <a:t>protocols</a:t>
            </a:r>
            <a:r>
              <a:rPr sz="1700" spc="-5" dirty="0">
                <a:latin typeface="Arial"/>
                <a:cs typeface="Arial"/>
              </a:rPr>
              <a:t> </a:t>
            </a:r>
            <a:r>
              <a:rPr sz="1700" spc="-40" dirty="0">
                <a:latin typeface="Arial"/>
                <a:cs typeface="Arial"/>
              </a:rPr>
              <a:t>are</a:t>
            </a:r>
            <a:r>
              <a:rPr sz="1700" spc="-5" dirty="0">
                <a:latin typeface="Arial"/>
                <a:cs typeface="Arial"/>
              </a:rPr>
              <a:t> </a:t>
            </a:r>
            <a:r>
              <a:rPr sz="1700" spc="-90" dirty="0">
                <a:latin typeface="Arial"/>
                <a:cs typeface="Arial"/>
              </a:rPr>
              <a:t>found</a:t>
            </a:r>
            <a:r>
              <a:rPr sz="1700" spc="15" dirty="0">
                <a:latin typeface="Arial"/>
                <a:cs typeface="Arial"/>
              </a:rPr>
              <a:t> </a:t>
            </a:r>
            <a:r>
              <a:rPr sz="1700" spc="-85" dirty="0">
                <a:latin typeface="Arial"/>
                <a:cs typeface="Arial"/>
              </a:rPr>
              <a:t>mainly</a:t>
            </a:r>
            <a:r>
              <a:rPr sz="1700" spc="5" dirty="0">
                <a:latin typeface="Arial"/>
                <a:cs typeface="Arial"/>
              </a:rPr>
              <a:t> </a:t>
            </a:r>
            <a:r>
              <a:rPr sz="1700" spc="-105" dirty="0">
                <a:latin typeface="Arial"/>
                <a:cs typeface="Arial"/>
              </a:rPr>
              <a:t>in</a:t>
            </a:r>
            <a:r>
              <a:rPr sz="1700" spc="20" dirty="0">
                <a:latin typeface="Arial"/>
                <a:cs typeface="Arial"/>
              </a:rPr>
              <a:t> </a:t>
            </a:r>
            <a:r>
              <a:rPr sz="1700" spc="-105" dirty="0">
                <a:latin typeface="Arial"/>
                <a:cs typeface="Arial"/>
              </a:rPr>
              <a:t>the</a:t>
            </a:r>
            <a:r>
              <a:rPr sz="1700" dirty="0">
                <a:latin typeface="Arial"/>
                <a:cs typeface="Arial"/>
              </a:rPr>
              <a:t> </a:t>
            </a:r>
            <a:r>
              <a:rPr sz="1700" spc="-75" dirty="0">
                <a:latin typeface="Arial"/>
                <a:cs typeface="Arial"/>
              </a:rPr>
              <a:t>utilities</a:t>
            </a:r>
            <a:r>
              <a:rPr sz="1700" spc="30" dirty="0">
                <a:latin typeface="Arial"/>
                <a:cs typeface="Arial"/>
              </a:rPr>
              <a:t> </a:t>
            </a:r>
            <a:r>
              <a:rPr sz="1700" spc="-110" dirty="0">
                <a:latin typeface="Arial"/>
                <a:cs typeface="Arial"/>
              </a:rPr>
              <a:t>industry,</a:t>
            </a:r>
            <a:r>
              <a:rPr sz="1700" spc="5" dirty="0">
                <a:latin typeface="Arial"/>
                <a:cs typeface="Arial"/>
              </a:rPr>
              <a:t> </a:t>
            </a:r>
            <a:r>
              <a:rPr sz="1700" spc="-65" dirty="0">
                <a:latin typeface="Arial"/>
                <a:cs typeface="Arial"/>
              </a:rPr>
              <a:t>along</a:t>
            </a:r>
            <a:r>
              <a:rPr sz="1700" spc="15" dirty="0">
                <a:latin typeface="Arial"/>
                <a:cs typeface="Arial"/>
              </a:rPr>
              <a:t> </a:t>
            </a:r>
            <a:r>
              <a:rPr sz="1700" spc="-80" dirty="0">
                <a:latin typeface="Arial"/>
                <a:cs typeface="Arial"/>
              </a:rPr>
              <a:t>with</a:t>
            </a:r>
            <a:r>
              <a:rPr sz="1700" dirty="0">
                <a:latin typeface="Arial"/>
                <a:cs typeface="Arial"/>
              </a:rPr>
              <a:t> </a:t>
            </a:r>
            <a:r>
              <a:rPr sz="1700" spc="-150" dirty="0">
                <a:latin typeface="Arial"/>
                <a:cs typeface="Arial"/>
              </a:rPr>
              <a:t>DLMS/COSEM</a:t>
            </a:r>
            <a:endParaRPr sz="1700">
              <a:latin typeface="Arial"/>
              <a:cs typeface="Arial"/>
            </a:endParaRPr>
          </a:p>
          <a:p>
            <a:pPr marL="469900" lvl="1" indent="-184150">
              <a:lnSpc>
                <a:spcPts val="2035"/>
              </a:lnSpc>
              <a:buClr>
                <a:srgbClr val="93B6D2"/>
              </a:buClr>
              <a:buSzPct val="85294"/>
              <a:buChar char="•"/>
              <a:tabLst>
                <a:tab pos="470534" algn="l"/>
              </a:tabLst>
            </a:pPr>
            <a:r>
              <a:rPr sz="1700" spc="-145" dirty="0">
                <a:latin typeface="Arial"/>
                <a:cs typeface="Arial"/>
              </a:rPr>
              <a:t>ANSI</a:t>
            </a:r>
            <a:r>
              <a:rPr sz="1700" spc="-10" dirty="0">
                <a:latin typeface="Arial"/>
                <a:cs typeface="Arial"/>
              </a:rPr>
              <a:t> </a:t>
            </a:r>
            <a:r>
              <a:rPr sz="1700" spc="-75" dirty="0">
                <a:latin typeface="Arial"/>
                <a:cs typeface="Arial"/>
              </a:rPr>
              <a:t>C12</a:t>
            </a:r>
            <a:r>
              <a:rPr sz="1700" spc="-10" dirty="0">
                <a:latin typeface="Arial"/>
                <a:cs typeface="Arial"/>
              </a:rPr>
              <a:t> </a:t>
            </a:r>
            <a:r>
              <a:rPr sz="1700" spc="-15" dirty="0">
                <a:latin typeface="Arial"/>
                <a:cs typeface="Arial"/>
              </a:rPr>
              <a:t>for</a:t>
            </a:r>
            <a:r>
              <a:rPr sz="1700" spc="-10" dirty="0">
                <a:latin typeface="Arial"/>
                <a:cs typeface="Arial"/>
              </a:rPr>
              <a:t> </a:t>
            </a:r>
            <a:r>
              <a:rPr sz="1700" spc="-85" dirty="0">
                <a:latin typeface="Arial"/>
                <a:cs typeface="Arial"/>
              </a:rPr>
              <a:t>advanced</a:t>
            </a:r>
            <a:r>
              <a:rPr sz="1700" spc="20" dirty="0">
                <a:latin typeface="Arial"/>
                <a:cs typeface="Arial"/>
              </a:rPr>
              <a:t> </a:t>
            </a:r>
            <a:r>
              <a:rPr sz="1700" spc="-100" dirty="0">
                <a:latin typeface="Arial"/>
                <a:cs typeface="Arial"/>
              </a:rPr>
              <a:t>meter</a:t>
            </a:r>
            <a:r>
              <a:rPr sz="1700" spc="-15" dirty="0">
                <a:latin typeface="Arial"/>
                <a:cs typeface="Arial"/>
              </a:rPr>
              <a:t> </a:t>
            </a:r>
            <a:r>
              <a:rPr sz="1700" spc="-50" dirty="0">
                <a:latin typeface="Arial"/>
                <a:cs typeface="Arial"/>
              </a:rPr>
              <a:t>reading</a:t>
            </a:r>
            <a:r>
              <a:rPr sz="1700" spc="10" dirty="0">
                <a:latin typeface="Arial"/>
                <a:cs typeface="Arial"/>
              </a:rPr>
              <a:t> </a:t>
            </a:r>
            <a:r>
              <a:rPr sz="1700" spc="-155" dirty="0">
                <a:latin typeface="Arial"/>
                <a:cs typeface="Arial"/>
              </a:rPr>
              <a:t>(AMR).</a:t>
            </a:r>
            <a:endParaRPr sz="1700">
              <a:latin typeface="Arial"/>
              <a:cs typeface="Arial"/>
            </a:endParaRPr>
          </a:p>
          <a:p>
            <a:pPr marL="194945" marR="5080" indent="-182880">
              <a:lnSpc>
                <a:spcPct val="80000"/>
              </a:lnSpc>
              <a:spcBef>
                <a:spcPts val="475"/>
              </a:spcBef>
              <a:buClr>
                <a:srgbClr val="93B6D2"/>
              </a:buClr>
              <a:buSzPct val="85000"/>
              <a:buChar char="•"/>
              <a:tabLst>
                <a:tab pos="195580" algn="l"/>
              </a:tabLst>
            </a:pPr>
            <a:r>
              <a:rPr sz="2000" spc="-235" dirty="0"/>
              <a:t>The</a:t>
            </a:r>
            <a:r>
              <a:rPr sz="2000" spc="-225" dirty="0"/>
              <a:t>se</a:t>
            </a:r>
            <a:r>
              <a:rPr sz="2000" spc="5" dirty="0"/>
              <a:t> </a:t>
            </a:r>
            <a:r>
              <a:rPr sz="2000" spc="-25" dirty="0"/>
              <a:t>p</a:t>
            </a:r>
            <a:r>
              <a:rPr sz="2000" spc="-35" dirty="0"/>
              <a:t>r</a:t>
            </a:r>
            <a:r>
              <a:rPr sz="2000" spc="-85" dirty="0"/>
              <a:t>o</a:t>
            </a:r>
            <a:r>
              <a:rPr sz="2000" spc="-55" dirty="0"/>
              <a:t>t</a:t>
            </a:r>
            <a:r>
              <a:rPr sz="2000" spc="-135" dirty="0"/>
              <a:t>oco</a:t>
            </a:r>
            <a:r>
              <a:rPr sz="2000" spc="-65" dirty="0"/>
              <a:t>l</a:t>
            </a:r>
            <a:r>
              <a:rPr sz="2000" spc="-335" dirty="0"/>
              <a:t>s</a:t>
            </a:r>
            <a:r>
              <a:rPr sz="2000" dirty="0"/>
              <a:t> </a:t>
            </a:r>
            <a:r>
              <a:rPr sz="2000" spc="-300" dirty="0"/>
              <a:t>u</a:t>
            </a:r>
            <a:r>
              <a:rPr sz="2000" spc="-280" dirty="0"/>
              <a:t>s</a:t>
            </a:r>
            <a:r>
              <a:rPr sz="2000" spc="-60" dirty="0"/>
              <a:t>ed</a:t>
            </a:r>
            <a:r>
              <a:rPr sz="2000" spc="10" dirty="0"/>
              <a:t> </a:t>
            </a:r>
            <a:r>
              <a:rPr sz="2000" spc="-25" dirty="0"/>
              <a:t>d</a:t>
            </a:r>
            <a:r>
              <a:rPr sz="2000" spc="-90" dirty="0"/>
              <a:t>eca</a:t>
            </a:r>
            <a:r>
              <a:rPr sz="2000" spc="-110" dirty="0"/>
              <a:t>d</a:t>
            </a:r>
            <a:r>
              <a:rPr sz="2000" spc="-114" dirty="0"/>
              <a:t>e</a:t>
            </a:r>
            <a:r>
              <a:rPr sz="2000" spc="15" dirty="0"/>
              <a:t> </a:t>
            </a:r>
            <a:r>
              <a:rPr sz="2000" spc="-50" dirty="0"/>
              <a:t>ag</a:t>
            </a:r>
            <a:r>
              <a:rPr sz="2000" spc="-45" dirty="0"/>
              <a:t>o</a:t>
            </a:r>
            <a:r>
              <a:rPr sz="2000" dirty="0"/>
              <a:t> </a:t>
            </a:r>
            <a:r>
              <a:rPr sz="2000" spc="-90" dirty="0"/>
              <a:t>an</a:t>
            </a:r>
            <a:r>
              <a:rPr sz="2000" spc="-85" dirty="0"/>
              <a:t>d</a:t>
            </a:r>
            <a:r>
              <a:rPr sz="2000" spc="5" dirty="0"/>
              <a:t> </a:t>
            </a:r>
            <a:r>
              <a:rPr sz="2000" spc="-25" dirty="0"/>
              <a:t>a</a:t>
            </a:r>
            <a:r>
              <a:rPr sz="2000" spc="-10" dirty="0"/>
              <a:t>r</a:t>
            </a:r>
            <a:r>
              <a:rPr sz="2000" spc="-114" dirty="0"/>
              <a:t>e</a:t>
            </a:r>
            <a:r>
              <a:rPr sz="2000" spc="15" dirty="0"/>
              <a:t> </a:t>
            </a:r>
            <a:r>
              <a:rPr sz="2000" spc="-345" dirty="0"/>
              <a:t>s</a:t>
            </a:r>
            <a:r>
              <a:rPr sz="2000" spc="-30" dirty="0"/>
              <a:t>eri</a:t>
            </a:r>
            <a:r>
              <a:rPr sz="2000" spc="-55" dirty="0"/>
              <a:t>a</a:t>
            </a:r>
            <a:r>
              <a:rPr sz="2000" spc="-5" dirty="0"/>
              <a:t>l</a:t>
            </a:r>
            <a:r>
              <a:rPr sz="2000" spc="10" dirty="0"/>
              <a:t> </a:t>
            </a:r>
            <a:r>
              <a:rPr sz="2000" spc="-10" dirty="0"/>
              <a:t>b</a:t>
            </a:r>
            <a:r>
              <a:rPr sz="2000" spc="-30" dirty="0"/>
              <a:t>a</a:t>
            </a:r>
            <a:r>
              <a:rPr sz="2000" spc="-345" dirty="0"/>
              <a:t>s</a:t>
            </a:r>
            <a:r>
              <a:rPr sz="2000" spc="-60" dirty="0"/>
              <a:t>e</a:t>
            </a:r>
            <a:r>
              <a:rPr sz="2000" spc="-70" dirty="0"/>
              <a:t>d</a:t>
            </a:r>
            <a:r>
              <a:rPr sz="2000" spc="-120" dirty="0"/>
              <a:t>.</a:t>
            </a:r>
            <a:r>
              <a:rPr sz="2000" spc="10" dirty="0"/>
              <a:t> </a:t>
            </a:r>
            <a:r>
              <a:rPr sz="2000" spc="-245" dirty="0"/>
              <a:t>S</a:t>
            </a:r>
            <a:r>
              <a:rPr sz="2000" spc="-280" dirty="0"/>
              <a:t>o</a:t>
            </a:r>
            <a:r>
              <a:rPr sz="2000" spc="-120" dirty="0"/>
              <a:t>,</a:t>
            </a:r>
            <a:r>
              <a:rPr sz="2000" spc="10" dirty="0"/>
              <a:t> </a:t>
            </a:r>
            <a:r>
              <a:rPr sz="2000" spc="-10" dirty="0"/>
              <a:t>t</a:t>
            </a:r>
            <a:r>
              <a:rPr sz="2000" spc="-35" dirty="0"/>
              <a:t>r</a:t>
            </a:r>
            <a:r>
              <a:rPr sz="2000" spc="-25" dirty="0"/>
              <a:t>a</a:t>
            </a:r>
            <a:r>
              <a:rPr sz="2000" spc="-300" dirty="0"/>
              <a:t>n</a:t>
            </a:r>
            <a:r>
              <a:rPr sz="2000" spc="-280" dirty="0"/>
              <a:t>s</a:t>
            </a:r>
            <a:r>
              <a:rPr sz="2000" spc="-60" dirty="0"/>
              <a:t>p</a:t>
            </a:r>
            <a:r>
              <a:rPr sz="2000" spc="-70" dirty="0"/>
              <a:t>o</a:t>
            </a:r>
            <a:r>
              <a:rPr sz="2000" spc="35" dirty="0"/>
              <a:t>r</a:t>
            </a:r>
            <a:r>
              <a:rPr sz="2000" spc="-35" dirty="0"/>
              <a:t>t</a:t>
            </a:r>
            <a:r>
              <a:rPr sz="2000" spc="-80" dirty="0"/>
              <a:t>in</a:t>
            </a:r>
            <a:r>
              <a:rPr sz="2000" spc="-105" dirty="0"/>
              <a:t>g</a:t>
            </a:r>
            <a:r>
              <a:rPr sz="2000" spc="15" dirty="0"/>
              <a:t> </a:t>
            </a:r>
            <a:r>
              <a:rPr sz="2000" spc="-35" dirty="0"/>
              <a:t>t</a:t>
            </a:r>
            <a:r>
              <a:rPr sz="2000" spc="-175" dirty="0"/>
              <a:t>hem  </a:t>
            </a:r>
            <a:r>
              <a:rPr sz="2000" spc="-95" dirty="0"/>
              <a:t>over</a:t>
            </a:r>
            <a:r>
              <a:rPr sz="2000" spc="-30" dirty="0"/>
              <a:t> </a:t>
            </a:r>
            <a:r>
              <a:rPr sz="2000" spc="-120" dirty="0"/>
              <a:t>current</a:t>
            </a:r>
            <a:r>
              <a:rPr sz="2000" spc="-35" dirty="0"/>
              <a:t> </a:t>
            </a:r>
            <a:r>
              <a:rPr sz="2000" spc="-195" dirty="0"/>
              <a:t>IoT</a:t>
            </a:r>
            <a:r>
              <a:rPr sz="2000" spc="-20" dirty="0"/>
              <a:t> </a:t>
            </a:r>
            <a:r>
              <a:rPr sz="2000" spc="-90" dirty="0"/>
              <a:t>and</a:t>
            </a:r>
            <a:r>
              <a:rPr sz="2000" spc="-20" dirty="0"/>
              <a:t> </a:t>
            </a:r>
            <a:r>
              <a:rPr sz="2000" spc="-40" dirty="0"/>
              <a:t>traditional</a:t>
            </a:r>
            <a:r>
              <a:rPr sz="2000" spc="-50" dirty="0"/>
              <a:t> </a:t>
            </a:r>
            <a:r>
              <a:rPr sz="2000" spc="-130" dirty="0"/>
              <a:t>networks</a:t>
            </a:r>
            <a:r>
              <a:rPr sz="2000" spc="-35" dirty="0"/>
              <a:t> </a:t>
            </a:r>
            <a:r>
              <a:rPr sz="2000" spc="-100" dirty="0"/>
              <a:t>requires</a:t>
            </a:r>
            <a:r>
              <a:rPr sz="2000" spc="-35" dirty="0"/>
              <a:t> </a:t>
            </a:r>
            <a:r>
              <a:rPr sz="2000" spc="-70" dirty="0"/>
              <a:t>that</a:t>
            </a:r>
            <a:r>
              <a:rPr sz="2000" spc="-20" dirty="0"/>
              <a:t> </a:t>
            </a:r>
            <a:r>
              <a:rPr sz="2000" spc="-80" dirty="0"/>
              <a:t>certain</a:t>
            </a:r>
            <a:r>
              <a:rPr sz="2000" spc="-30" dirty="0"/>
              <a:t> </a:t>
            </a:r>
            <a:r>
              <a:rPr sz="2000" spc="-160" dirty="0"/>
              <a:t>Adjustments</a:t>
            </a:r>
            <a:endParaRPr sz="20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193790"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pc="-229" dirty="0"/>
              <a:t>A</a:t>
            </a:r>
            <a:r>
              <a:rPr spc="-390" dirty="0"/>
              <a:t>d</a:t>
            </a:r>
            <a:r>
              <a:rPr spc="-210" dirty="0"/>
              <a:t>a</a:t>
            </a:r>
            <a:r>
              <a:rPr spc="-390" dirty="0"/>
              <a:t>p</a:t>
            </a:r>
            <a:r>
              <a:rPr spc="-365" dirty="0"/>
              <a:t>t</a:t>
            </a:r>
            <a:r>
              <a:rPr spc="-165" dirty="0"/>
              <a:t>i</a:t>
            </a:r>
            <a:r>
              <a:rPr spc="-390" dirty="0"/>
              <a:t>n</a:t>
            </a:r>
            <a:r>
              <a:rPr spc="-300" dirty="0"/>
              <a:t>g</a:t>
            </a:r>
            <a:r>
              <a:rPr spc="-240" dirty="0"/>
              <a:t> </a:t>
            </a:r>
            <a:r>
              <a:rPr spc="-785" dirty="0"/>
              <a:t>S</a:t>
            </a:r>
            <a:r>
              <a:rPr spc="-600" dirty="0"/>
              <a:t>C</a:t>
            </a:r>
            <a:r>
              <a:rPr spc="-229" dirty="0"/>
              <a:t>A</a:t>
            </a:r>
            <a:r>
              <a:rPr spc="-670" dirty="0"/>
              <a:t>D</a:t>
            </a:r>
            <a:r>
              <a:rPr spc="-125" dirty="0"/>
              <a:t>A</a:t>
            </a:r>
            <a:r>
              <a:rPr spc="-250" dirty="0"/>
              <a:t> </a:t>
            </a:r>
            <a:r>
              <a:rPr spc="-204" dirty="0"/>
              <a:t>f</a:t>
            </a:r>
            <a:r>
              <a:rPr spc="-390" dirty="0"/>
              <a:t>o</a:t>
            </a:r>
            <a:r>
              <a:rPr spc="-275" dirty="0"/>
              <a:t>r</a:t>
            </a:r>
            <a:r>
              <a:rPr spc="-240" dirty="0"/>
              <a:t> </a:t>
            </a:r>
            <a:r>
              <a:rPr spc="-380" dirty="0"/>
              <a:t>IP</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92</a:t>
            </a:r>
            <a:endParaRPr sz="1400">
              <a:latin typeface="Arial"/>
              <a:cs typeface="Arial"/>
            </a:endParaRPr>
          </a:p>
        </p:txBody>
      </p:sp>
      <p:sp>
        <p:nvSpPr>
          <p:cNvPr id="4" name="object 4"/>
          <p:cNvSpPr txBox="1"/>
          <p:nvPr/>
        </p:nvSpPr>
        <p:spPr>
          <a:xfrm>
            <a:off x="535940" y="1616709"/>
            <a:ext cx="6907530" cy="391160"/>
          </a:xfrm>
          <a:prstGeom prst="rect">
            <a:avLst/>
          </a:prstGeom>
        </p:spPr>
        <p:txBody>
          <a:bodyPr vert="horz" wrap="square" lIns="0" tIns="12700" rIns="0" bIns="0" rtlCol="0">
            <a:spAutoFit/>
          </a:bodyPr>
          <a:lstStyle/>
          <a:p>
            <a:pPr marL="195580" indent="-182880">
              <a:lnSpc>
                <a:spcPct val="100000"/>
              </a:lnSpc>
              <a:spcBef>
                <a:spcPts val="100"/>
              </a:spcBef>
              <a:buClr>
                <a:srgbClr val="93B6D2"/>
              </a:buClr>
              <a:buSzPct val="85416"/>
              <a:buChar char="•"/>
              <a:tabLst>
                <a:tab pos="195580" algn="l"/>
                <a:tab pos="1422400" algn="l"/>
                <a:tab pos="2138680" algn="l"/>
                <a:tab pos="2606675" algn="l"/>
                <a:tab pos="3693160" algn="l"/>
                <a:tab pos="4310380" algn="l"/>
                <a:tab pos="5332095" algn="l"/>
                <a:tab pos="5815330" algn="l"/>
              </a:tabLst>
            </a:pPr>
            <a:r>
              <a:rPr sz="2400" spc="-175" dirty="0">
                <a:latin typeface="Arial"/>
                <a:cs typeface="Arial"/>
              </a:rPr>
              <a:t>Ethernet	</a:t>
            </a:r>
            <a:r>
              <a:rPr sz="2400" spc="-110" dirty="0">
                <a:latin typeface="Arial"/>
                <a:cs typeface="Arial"/>
              </a:rPr>
              <a:t>and	</a:t>
            </a:r>
            <a:r>
              <a:rPr sz="2400" spc="-275" dirty="0">
                <a:latin typeface="Arial"/>
                <a:cs typeface="Arial"/>
              </a:rPr>
              <a:t>IP	</a:t>
            </a:r>
            <a:r>
              <a:rPr sz="2400" spc="-150" dirty="0">
                <a:latin typeface="Arial"/>
                <a:cs typeface="Arial"/>
              </a:rPr>
              <a:t>include	</a:t>
            </a:r>
            <a:r>
              <a:rPr sz="2400" spc="-145" dirty="0">
                <a:latin typeface="Arial"/>
                <a:cs typeface="Arial"/>
              </a:rPr>
              <a:t>the	</a:t>
            </a:r>
            <a:r>
              <a:rPr sz="2400" spc="-10" dirty="0">
                <a:latin typeface="Arial"/>
                <a:cs typeface="Arial"/>
              </a:rPr>
              <a:t>ability	</a:t>
            </a:r>
            <a:r>
              <a:rPr sz="2400" spc="-80" dirty="0">
                <a:latin typeface="Arial"/>
                <a:cs typeface="Arial"/>
              </a:rPr>
              <a:t>to	</a:t>
            </a:r>
            <a:r>
              <a:rPr sz="2400" spc="-95" dirty="0">
                <a:latin typeface="Arial"/>
                <a:cs typeface="Arial"/>
              </a:rPr>
              <a:t>leverage</a:t>
            </a:r>
            <a:endParaRPr sz="2400">
              <a:latin typeface="Arial"/>
              <a:cs typeface="Arial"/>
            </a:endParaRPr>
          </a:p>
        </p:txBody>
      </p:sp>
      <p:sp>
        <p:nvSpPr>
          <p:cNvPr id="5" name="object 5"/>
          <p:cNvSpPr txBox="1"/>
          <p:nvPr/>
        </p:nvSpPr>
        <p:spPr>
          <a:xfrm>
            <a:off x="7666481" y="1616709"/>
            <a:ext cx="941705"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Arial"/>
                <a:cs typeface="Arial"/>
              </a:rPr>
              <a:t>existing</a:t>
            </a:r>
            <a:endParaRPr sz="2400">
              <a:latin typeface="Arial"/>
              <a:cs typeface="Arial"/>
            </a:endParaRPr>
          </a:p>
        </p:txBody>
      </p:sp>
      <p:sp>
        <p:nvSpPr>
          <p:cNvPr id="6" name="object 6"/>
          <p:cNvSpPr txBox="1"/>
          <p:nvPr/>
        </p:nvSpPr>
        <p:spPr>
          <a:xfrm>
            <a:off x="535940" y="1982851"/>
            <a:ext cx="8074659" cy="3210560"/>
          </a:xfrm>
          <a:prstGeom prst="rect">
            <a:avLst/>
          </a:prstGeom>
        </p:spPr>
        <p:txBody>
          <a:bodyPr vert="horz" wrap="square" lIns="0" tIns="12700" rIns="0" bIns="0" rtlCol="0">
            <a:spAutoFit/>
          </a:bodyPr>
          <a:lstStyle/>
          <a:p>
            <a:pPr marL="194945" marR="6350">
              <a:lnSpc>
                <a:spcPct val="100000"/>
              </a:lnSpc>
              <a:spcBef>
                <a:spcPts val="100"/>
              </a:spcBef>
              <a:tabLst>
                <a:tab pos="1682750" algn="l"/>
                <a:tab pos="2379345" algn="l"/>
                <a:tab pos="3801745" algn="l"/>
                <a:tab pos="4650740" algn="l"/>
                <a:tab pos="6197600" algn="l"/>
                <a:tab pos="7691755" algn="l"/>
              </a:tabLst>
            </a:pPr>
            <a:r>
              <a:rPr sz="2400" spc="-145" dirty="0">
                <a:latin typeface="Arial"/>
                <a:cs typeface="Arial"/>
              </a:rPr>
              <a:t>equipment	</a:t>
            </a:r>
            <a:r>
              <a:rPr sz="2400" spc="-105" dirty="0">
                <a:latin typeface="Arial"/>
                <a:cs typeface="Arial"/>
              </a:rPr>
              <a:t>and	</a:t>
            </a:r>
            <a:r>
              <a:rPr sz="2400" spc="-210" dirty="0">
                <a:latin typeface="Arial"/>
                <a:cs typeface="Arial"/>
              </a:rPr>
              <a:t>st</a:t>
            </a:r>
            <a:r>
              <a:rPr sz="2400" spc="-80" dirty="0">
                <a:latin typeface="Arial"/>
                <a:cs typeface="Arial"/>
              </a:rPr>
              <a:t>and</a:t>
            </a:r>
            <a:r>
              <a:rPr sz="2400" spc="-70" dirty="0">
                <a:latin typeface="Arial"/>
                <a:cs typeface="Arial"/>
              </a:rPr>
              <a:t>a</a:t>
            </a:r>
            <a:r>
              <a:rPr sz="2400" spc="-140" dirty="0">
                <a:latin typeface="Arial"/>
                <a:cs typeface="Arial"/>
              </a:rPr>
              <a:t>rds</a:t>
            </a:r>
            <a:r>
              <a:rPr sz="2400" dirty="0">
                <a:latin typeface="Arial"/>
                <a:cs typeface="Arial"/>
              </a:rPr>
              <a:t>	</a:t>
            </a:r>
            <a:r>
              <a:rPr sz="2400" spc="-114" dirty="0">
                <a:latin typeface="Arial"/>
                <a:cs typeface="Arial"/>
              </a:rPr>
              <a:t>while</a:t>
            </a:r>
            <a:r>
              <a:rPr sz="2400" dirty="0">
                <a:latin typeface="Arial"/>
                <a:cs typeface="Arial"/>
              </a:rPr>
              <a:t>	</a:t>
            </a:r>
            <a:r>
              <a:rPr sz="2400" spc="-25" dirty="0">
                <a:latin typeface="Arial"/>
                <a:cs typeface="Arial"/>
              </a:rPr>
              <a:t>i</a:t>
            </a:r>
            <a:r>
              <a:rPr sz="2400" spc="-100" dirty="0">
                <a:latin typeface="Arial"/>
                <a:cs typeface="Arial"/>
              </a:rPr>
              <a:t>nteg</a:t>
            </a:r>
            <a:r>
              <a:rPr sz="2400" spc="-95" dirty="0">
                <a:latin typeface="Arial"/>
                <a:cs typeface="Arial"/>
              </a:rPr>
              <a:t>r</a:t>
            </a:r>
            <a:r>
              <a:rPr sz="2400" spc="-70" dirty="0">
                <a:latin typeface="Arial"/>
                <a:cs typeface="Arial"/>
              </a:rPr>
              <a:t>ating</a:t>
            </a:r>
            <a:r>
              <a:rPr sz="2400" dirty="0">
                <a:latin typeface="Arial"/>
                <a:cs typeface="Arial"/>
              </a:rPr>
              <a:t>	</a:t>
            </a:r>
            <a:r>
              <a:rPr sz="2400" spc="-240" dirty="0">
                <a:latin typeface="Arial"/>
                <a:cs typeface="Arial"/>
              </a:rPr>
              <a:t>seamless</a:t>
            </a:r>
            <a:r>
              <a:rPr sz="2400" spc="-10" dirty="0">
                <a:latin typeface="Arial"/>
                <a:cs typeface="Arial"/>
              </a:rPr>
              <a:t>l</a:t>
            </a:r>
            <a:r>
              <a:rPr sz="2400" spc="-5" dirty="0">
                <a:latin typeface="Arial"/>
                <a:cs typeface="Arial"/>
              </a:rPr>
              <a:t>y</a:t>
            </a:r>
            <a:r>
              <a:rPr sz="2400" dirty="0">
                <a:latin typeface="Arial"/>
                <a:cs typeface="Arial"/>
              </a:rPr>
              <a:t>	</a:t>
            </a:r>
            <a:r>
              <a:rPr sz="2400" spc="-125" dirty="0">
                <a:latin typeface="Arial"/>
                <a:cs typeface="Arial"/>
              </a:rPr>
              <a:t>the  </a:t>
            </a:r>
            <a:r>
              <a:rPr sz="2400" spc="-265" dirty="0">
                <a:latin typeface="Arial"/>
                <a:cs typeface="Arial"/>
              </a:rPr>
              <a:t>SCADA</a:t>
            </a:r>
            <a:r>
              <a:rPr sz="2400" spc="-5" dirty="0">
                <a:latin typeface="Arial"/>
                <a:cs typeface="Arial"/>
              </a:rPr>
              <a:t> </a:t>
            </a:r>
            <a:r>
              <a:rPr sz="2400" spc="-180" dirty="0">
                <a:latin typeface="Arial"/>
                <a:cs typeface="Arial"/>
              </a:rPr>
              <a:t>subnetworks</a:t>
            </a:r>
            <a:r>
              <a:rPr sz="2400" spc="-20" dirty="0">
                <a:latin typeface="Arial"/>
                <a:cs typeface="Arial"/>
              </a:rPr>
              <a:t> </a:t>
            </a:r>
            <a:r>
              <a:rPr sz="2400" spc="-80" dirty="0">
                <a:latin typeface="Arial"/>
                <a:cs typeface="Arial"/>
              </a:rPr>
              <a:t>to</a:t>
            </a:r>
            <a:r>
              <a:rPr sz="2400" spc="10" dirty="0">
                <a:latin typeface="Arial"/>
                <a:cs typeface="Arial"/>
              </a:rPr>
              <a:t> </a:t>
            </a:r>
            <a:r>
              <a:rPr sz="2400" spc="-145" dirty="0">
                <a:latin typeface="Arial"/>
                <a:cs typeface="Arial"/>
              </a:rPr>
              <a:t>the</a:t>
            </a:r>
            <a:r>
              <a:rPr sz="2400" spc="-20" dirty="0">
                <a:latin typeface="Arial"/>
                <a:cs typeface="Arial"/>
              </a:rPr>
              <a:t> </a:t>
            </a:r>
            <a:r>
              <a:rPr sz="2400" spc="-85" dirty="0">
                <a:latin typeface="Arial"/>
                <a:cs typeface="Arial"/>
              </a:rPr>
              <a:t>corporate</a:t>
            </a:r>
            <a:r>
              <a:rPr sz="2400" dirty="0">
                <a:latin typeface="Arial"/>
                <a:cs typeface="Arial"/>
              </a:rPr>
              <a:t> </a:t>
            </a:r>
            <a:r>
              <a:rPr sz="2400" spc="-110" dirty="0">
                <a:latin typeface="Arial"/>
                <a:cs typeface="Arial"/>
              </a:rPr>
              <a:t>WAN</a:t>
            </a:r>
            <a:r>
              <a:rPr sz="2400" dirty="0">
                <a:latin typeface="Arial"/>
                <a:cs typeface="Arial"/>
              </a:rPr>
              <a:t> </a:t>
            </a:r>
            <a:r>
              <a:rPr sz="2400" spc="-135" dirty="0">
                <a:latin typeface="Arial"/>
                <a:cs typeface="Arial"/>
              </a:rPr>
              <a:t>infrastructures.</a:t>
            </a:r>
            <a:endParaRPr sz="2400">
              <a:latin typeface="Arial"/>
              <a:cs typeface="Arial"/>
            </a:endParaRPr>
          </a:p>
          <a:p>
            <a:pPr marL="195580" indent="-182880">
              <a:lnSpc>
                <a:spcPct val="100000"/>
              </a:lnSpc>
              <a:spcBef>
                <a:spcPts val="575"/>
              </a:spcBef>
              <a:buClr>
                <a:srgbClr val="93B6D2"/>
              </a:buClr>
              <a:buSzPct val="85416"/>
              <a:buChar char="•"/>
              <a:tabLst>
                <a:tab pos="195580" algn="l"/>
              </a:tabLst>
            </a:pPr>
            <a:r>
              <a:rPr sz="2400" spc="-280" dirty="0">
                <a:latin typeface="Arial"/>
                <a:cs typeface="Arial"/>
              </a:rPr>
              <a:t>As</a:t>
            </a:r>
            <a:r>
              <a:rPr sz="2400" spc="-204" dirty="0">
                <a:latin typeface="Arial"/>
                <a:cs typeface="Arial"/>
              </a:rPr>
              <a:t>si</a:t>
            </a:r>
            <a:r>
              <a:rPr sz="2400" spc="-140" dirty="0">
                <a:latin typeface="Arial"/>
                <a:cs typeface="Arial"/>
              </a:rPr>
              <a:t>gni</a:t>
            </a:r>
            <a:r>
              <a:rPr sz="2400" spc="-170" dirty="0">
                <a:latin typeface="Arial"/>
                <a:cs typeface="Arial"/>
              </a:rPr>
              <a:t>n</a:t>
            </a:r>
            <a:r>
              <a:rPr sz="2400" spc="-15" dirty="0">
                <a:latin typeface="Arial"/>
                <a:cs typeface="Arial"/>
              </a:rPr>
              <a:t>g</a:t>
            </a:r>
            <a:r>
              <a:rPr sz="2400" spc="-20" dirty="0">
                <a:latin typeface="Arial"/>
                <a:cs typeface="Arial"/>
              </a:rPr>
              <a:t> </a:t>
            </a:r>
            <a:r>
              <a:rPr sz="2400" spc="-484" dirty="0">
                <a:latin typeface="Arial"/>
                <a:cs typeface="Arial"/>
              </a:rPr>
              <a:t>T</a:t>
            </a:r>
            <a:r>
              <a:rPr sz="2400" spc="-145" dirty="0">
                <a:latin typeface="Arial"/>
                <a:cs typeface="Arial"/>
              </a:rPr>
              <a:t>CP/UD</a:t>
            </a:r>
            <a:r>
              <a:rPr sz="2400" spc="-405" dirty="0">
                <a:latin typeface="Arial"/>
                <a:cs typeface="Arial"/>
              </a:rPr>
              <a:t>P</a:t>
            </a:r>
            <a:r>
              <a:rPr sz="2400" spc="-15" dirty="0">
                <a:latin typeface="Arial"/>
                <a:cs typeface="Arial"/>
              </a:rPr>
              <a:t> </a:t>
            </a:r>
            <a:r>
              <a:rPr sz="2400" spc="-60" dirty="0">
                <a:latin typeface="Arial"/>
                <a:cs typeface="Arial"/>
              </a:rPr>
              <a:t>t</a:t>
            </a:r>
            <a:r>
              <a:rPr sz="2400" spc="-105" dirty="0">
                <a:latin typeface="Arial"/>
                <a:cs typeface="Arial"/>
              </a:rPr>
              <a:t>o</a:t>
            </a:r>
            <a:r>
              <a:rPr sz="2400" spc="-10" dirty="0">
                <a:latin typeface="Arial"/>
                <a:cs typeface="Arial"/>
              </a:rPr>
              <a:t> </a:t>
            </a:r>
            <a:r>
              <a:rPr sz="2400" spc="-145" dirty="0">
                <a:latin typeface="Arial"/>
                <a:cs typeface="Arial"/>
              </a:rPr>
              <a:t>the</a:t>
            </a:r>
            <a:r>
              <a:rPr sz="2400" spc="-5" dirty="0">
                <a:latin typeface="Arial"/>
                <a:cs typeface="Arial"/>
              </a:rPr>
              <a:t> </a:t>
            </a:r>
            <a:r>
              <a:rPr sz="2400" spc="-10" dirty="0">
                <a:latin typeface="Arial"/>
                <a:cs typeface="Arial"/>
              </a:rPr>
              <a:t>p</a:t>
            </a:r>
            <a:r>
              <a:rPr sz="2400" spc="-55" dirty="0">
                <a:latin typeface="Arial"/>
                <a:cs typeface="Arial"/>
              </a:rPr>
              <a:t>r</a:t>
            </a:r>
            <a:r>
              <a:rPr sz="2400" spc="-160" dirty="0">
                <a:latin typeface="Arial"/>
                <a:cs typeface="Arial"/>
              </a:rPr>
              <a:t>otocol</a:t>
            </a:r>
            <a:r>
              <a:rPr sz="2400" spc="-220" dirty="0">
                <a:latin typeface="Arial"/>
                <a:cs typeface="Arial"/>
              </a:rPr>
              <a:t>s</a:t>
            </a:r>
            <a:r>
              <a:rPr sz="2400" spc="-145" dirty="0">
                <a:latin typeface="Arial"/>
                <a:cs typeface="Arial"/>
              </a:rPr>
              <a:t>,</a:t>
            </a:r>
            <a:r>
              <a:rPr sz="2400" spc="-5" dirty="0">
                <a:latin typeface="Arial"/>
                <a:cs typeface="Arial"/>
              </a:rPr>
              <a:t> </a:t>
            </a:r>
            <a:r>
              <a:rPr sz="2400" spc="-225" dirty="0">
                <a:latin typeface="Arial"/>
                <a:cs typeface="Arial"/>
              </a:rPr>
              <a:t>a</a:t>
            </a:r>
            <a:r>
              <a:rPr sz="2400" spc="-195" dirty="0">
                <a:latin typeface="Arial"/>
                <a:cs typeface="Arial"/>
              </a:rPr>
              <a:t>s</a:t>
            </a:r>
            <a:r>
              <a:rPr sz="2400" spc="-5" dirty="0">
                <a:latin typeface="Arial"/>
                <a:cs typeface="Arial"/>
              </a:rPr>
              <a:t> </a:t>
            </a:r>
            <a:r>
              <a:rPr sz="2400" spc="85" dirty="0">
                <a:latin typeface="Arial"/>
                <a:cs typeface="Arial"/>
              </a:rPr>
              <a:t>f</a:t>
            </a:r>
            <a:r>
              <a:rPr sz="2400" spc="-65" dirty="0">
                <a:latin typeface="Arial"/>
                <a:cs typeface="Arial"/>
              </a:rPr>
              <a:t>oll</a:t>
            </a:r>
            <a:r>
              <a:rPr sz="2400" spc="-175" dirty="0">
                <a:latin typeface="Arial"/>
                <a:cs typeface="Arial"/>
              </a:rPr>
              <a:t>o</a:t>
            </a:r>
            <a:r>
              <a:rPr sz="2400" spc="-110" dirty="0">
                <a:latin typeface="Arial"/>
                <a:cs typeface="Arial"/>
              </a:rPr>
              <a:t>win</a:t>
            </a:r>
            <a:r>
              <a:rPr sz="2400" spc="-125" dirty="0">
                <a:latin typeface="Arial"/>
                <a:cs typeface="Arial"/>
              </a:rPr>
              <a:t>g</a:t>
            </a:r>
            <a:r>
              <a:rPr sz="2400" spc="-145" dirty="0">
                <a:latin typeface="Arial"/>
                <a:cs typeface="Arial"/>
              </a:rPr>
              <a:t>:</a:t>
            </a:r>
            <a:endParaRPr sz="2400">
              <a:latin typeface="Arial"/>
              <a:cs typeface="Arial"/>
            </a:endParaRPr>
          </a:p>
          <a:p>
            <a:pPr marL="469900" lvl="1" indent="-184150">
              <a:lnSpc>
                <a:spcPct val="100000"/>
              </a:lnSpc>
              <a:spcBef>
                <a:spcPts val="495"/>
              </a:spcBef>
              <a:buClr>
                <a:srgbClr val="93B6D2"/>
              </a:buClr>
              <a:buSzPct val="85000"/>
              <a:buChar char="•"/>
              <a:tabLst>
                <a:tab pos="470534" algn="l"/>
              </a:tabLst>
            </a:pPr>
            <a:r>
              <a:rPr sz="2000" spc="-225" dirty="0">
                <a:latin typeface="Arial"/>
                <a:cs typeface="Arial"/>
              </a:rPr>
              <a:t>DNP</a:t>
            </a:r>
            <a:r>
              <a:rPr sz="2000" spc="-10" dirty="0">
                <a:latin typeface="Arial"/>
                <a:cs typeface="Arial"/>
              </a:rPr>
              <a:t>3</a:t>
            </a:r>
            <a:r>
              <a:rPr sz="2000" spc="210" dirty="0">
                <a:latin typeface="Arial"/>
                <a:cs typeface="Arial"/>
              </a:rPr>
              <a:t> </a:t>
            </a:r>
            <a:r>
              <a:rPr sz="2000" spc="-50" dirty="0">
                <a:latin typeface="Arial"/>
                <a:cs typeface="Arial"/>
              </a:rPr>
              <a:t>(</a:t>
            </a:r>
            <a:r>
              <a:rPr sz="2000" spc="-105" dirty="0">
                <a:latin typeface="Arial"/>
                <a:cs typeface="Arial"/>
              </a:rPr>
              <a:t>a</a:t>
            </a:r>
            <a:r>
              <a:rPr sz="2000" spc="-60" dirty="0">
                <a:latin typeface="Arial"/>
                <a:cs typeface="Arial"/>
              </a:rPr>
              <a:t>d</a:t>
            </a:r>
            <a:r>
              <a:rPr sz="2000" spc="-70" dirty="0">
                <a:latin typeface="Arial"/>
                <a:cs typeface="Arial"/>
              </a:rPr>
              <a:t>o</a:t>
            </a:r>
            <a:r>
              <a:rPr sz="2000" spc="-15" dirty="0">
                <a:latin typeface="Arial"/>
                <a:cs typeface="Arial"/>
              </a:rPr>
              <a:t>p</a:t>
            </a:r>
            <a:r>
              <a:rPr sz="2000" spc="-30" dirty="0">
                <a:latin typeface="Arial"/>
                <a:cs typeface="Arial"/>
              </a:rPr>
              <a:t>t</a:t>
            </a:r>
            <a:r>
              <a:rPr sz="2000" spc="-60" dirty="0">
                <a:latin typeface="Arial"/>
                <a:cs typeface="Arial"/>
              </a:rPr>
              <a:t>ed</a:t>
            </a:r>
            <a:r>
              <a:rPr sz="2000" spc="204" dirty="0">
                <a:latin typeface="Arial"/>
                <a:cs typeface="Arial"/>
              </a:rPr>
              <a:t> </a:t>
            </a:r>
            <a:r>
              <a:rPr sz="2000" spc="-114" dirty="0">
                <a:latin typeface="Arial"/>
                <a:cs typeface="Arial"/>
              </a:rPr>
              <a:t>b</a:t>
            </a:r>
            <a:r>
              <a:rPr sz="2000" spc="-5" dirty="0">
                <a:latin typeface="Arial"/>
                <a:cs typeface="Arial"/>
              </a:rPr>
              <a:t>y</a:t>
            </a:r>
            <a:r>
              <a:rPr sz="2000" spc="204" dirty="0">
                <a:latin typeface="Arial"/>
                <a:cs typeface="Arial"/>
              </a:rPr>
              <a:t> </a:t>
            </a:r>
            <a:r>
              <a:rPr sz="2000" spc="-360" dirty="0">
                <a:latin typeface="Arial"/>
                <a:cs typeface="Arial"/>
              </a:rPr>
              <a:t>IEE</a:t>
            </a:r>
            <a:r>
              <a:rPr sz="2000" spc="-434" dirty="0">
                <a:latin typeface="Arial"/>
                <a:cs typeface="Arial"/>
              </a:rPr>
              <a:t>E</a:t>
            </a:r>
            <a:r>
              <a:rPr sz="2000" spc="200" dirty="0">
                <a:latin typeface="Arial"/>
                <a:cs typeface="Arial"/>
              </a:rPr>
              <a:t> </a:t>
            </a:r>
            <a:r>
              <a:rPr sz="2000" spc="-10" dirty="0">
                <a:latin typeface="Arial"/>
                <a:cs typeface="Arial"/>
              </a:rPr>
              <a:t>1</a:t>
            </a:r>
            <a:r>
              <a:rPr sz="2000" spc="-30" dirty="0">
                <a:latin typeface="Arial"/>
                <a:cs typeface="Arial"/>
              </a:rPr>
              <a:t>8</a:t>
            </a:r>
            <a:r>
              <a:rPr sz="2000" spc="-25" dirty="0">
                <a:latin typeface="Arial"/>
                <a:cs typeface="Arial"/>
              </a:rPr>
              <a:t>1</a:t>
            </a:r>
            <a:r>
              <a:rPr sz="2000" spc="-15" dirty="0">
                <a:latin typeface="Arial"/>
                <a:cs typeface="Arial"/>
              </a:rPr>
              <a:t>5</a:t>
            </a:r>
            <a:r>
              <a:rPr sz="2000" dirty="0">
                <a:latin typeface="Arial"/>
                <a:cs typeface="Arial"/>
              </a:rPr>
              <a:t>-</a:t>
            </a:r>
            <a:r>
              <a:rPr sz="2000" spc="-25" dirty="0">
                <a:latin typeface="Arial"/>
                <a:cs typeface="Arial"/>
              </a:rPr>
              <a:t>2</a:t>
            </a:r>
            <a:r>
              <a:rPr sz="2000" spc="-10" dirty="0">
                <a:latin typeface="Arial"/>
                <a:cs typeface="Arial"/>
              </a:rPr>
              <a:t>01</a:t>
            </a:r>
            <a:r>
              <a:rPr sz="2000" spc="-30" dirty="0">
                <a:latin typeface="Arial"/>
                <a:cs typeface="Arial"/>
              </a:rPr>
              <a:t>2</a:t>
            </a:r>
            <a:r>
              <a:rPr sz="2000" spc="-125" dirty="0">
                <a:latin typeface="Arial"/>
                <a:cs typeface="Arial"/>
              </a:rPr>
              <a:t>)</a:t>
            </a:r>
            <a:r>
              <a:rPr sz="2000" spc="195" dirty="0">
                <a:latin typeface="Arial"/>
                <a:cs typeface="Arial"/>
              </a:rPr>
              <a:t> </a:t>
            </a:r>
            <a:r>
              <a:rPr sz="2000" spc="-165" dirty="0">
                <a:latin typeface="Arial"/>
                <a:cs typeface="Arial"/>
              </a:rPr>
              <a:t>s</a:t>
            </a:r>
            <a:r>
              <a:rPr sz="2000" spc="-190" dirty="0">
                <a:latin typeface="Arial"/>
                <a:cs typeface="Arial"/>
              </a:rPr>
              <a:t>p</a:t>
            </a:r>
            <a:r>
              <a:rPr sz="2000" spc="-65" dirty="0">
                <a:latin typeface="Arial"/>
                <a:cs typeface="Arial"/>
              </a:rPr>
              <a:t>eci</a:t>
            </a:r>
            <a:r>
              <a:rPr sz="2000" spc="-60" dirty="0">
                <a:latin typeface="Arial"/>
                <a:cs typeface="Arial"/>
              </a:rPr>
              <a:t>f</a:t>
            </a:r>
            <a:r>
              <a:rPr sz="2000" spc="-145" dirty="0">
                <a:latin typeface="Arial"/>
                <a:cs typeface="Arial"/>
              </a:rPr>
              <a:t>ie</a:t>
            </a:r>
            <a:r>
              <a:rPr sz="2000" spc="-180" dirty="0">
                <a:latin typeface="Arial"/>
                <a:cs typeface="Arial"/>
              </a:rPr>
              <a:t>s</a:t>
            </a:r>
            <a:r>
              <a:rPr sz="2000" spc="204" dirty="0">
                <a:latin typeface="Arial"/>
                <a:cs typeface="Arial"/>
              </a:rPr>
              <a:t> </a:t>
            </a:r>
            <a:r>
              <a:rPr sz="2000" spc="-120" dirty="0">
                <a:latin typeface="Arial"/>
                <a:cs typeface="Arial"/>
              </a:rPr>
              <a:t>the</a:t>
            </a:r>
            <a:r>
              <a:rPr sz="2000" spc="200" dirty="0">
                <a:latin typeface="Arial"/>
                <a:cs typeface="Arial"/>
              </a:rPr>
              <a:t> </a:t>
            </a:r>
            <a:r>
              <a:rPr sz="2000" spc="-250" dirty="0">
                <a:latin typeface="Arial"/>
                <a:cs typeface="Arial"/>
              </a:rPr>
              <a:t>u</a:t>
            </a:r>
            <a:r>
              <a:rPr sz="2000" spc="-225" dirty="0">
                <a:latin typeface="Arial"/>
                <a:cs typeface="Arial"/>
              </a:rPr>
              <a:t>se</a:t>
            </a:r>
            <a:r>
              <a:rPr sz="2000" spc="210" dirty="0">
                <a:latin typeface="Arial"/>
                <a:cs typeface="Arial"/>
              </a:rPr>
              <a:t> </a:t>
            </a:r>
            <a:r>
              <a:rPr sz="2000" spc="-10" dirty="0">
                <a:latin typeface="Arial"/>
                <a:cs typeface="Arial"/>
              </a:rPr>
              <a:t>o</a:t>
            </a:r>
            <a:r>
              <a:rPr sz="2000" dirty="0">
                <a:latin typeface="Arial"/>
                <a:cs typeface="Arial"/>
              </a:rPr>
              <a:t>f</a:t>
            </a:r>
            <a:r>
              <a:rPr sz="2000" spc="250" dirty="0">
                <a:latin typeface="Arial"/>
                <a:cs typeface="Arial"/>
              </a:rPr>
              <a:t> </a:t>
            </a:r>
            <a:r>
              <a:rPr sz="2000" spc="-409" dirty="0">
                <a:latin typeface="Arial"/>
                <a:cs typeface="Arial"/>
              </a:rPr>
              <a:t>T</a:t>
            </a:r>
            <a:r>
              <a:rPr sz="2000" spc="-285" dirty="0">
                <a:latin typeface="Arial"/>
                <a:cs typeface="Arial"/>
              </a:rPr>
              <a:t>CP</a:t>
            </a:r>
            <a:r>
              <a:rPr sz="2000" spc="204" dirty="0">
                <a:latin typeface="Arial"/>
                <a:cs typeface="Arial"/>
              </a:rPr>
              <a:t> </a:t>
            </a:r>
            <a:r>
              <a:rPr sz="2000" spc="-80" dirty="0">
                <a:latin typeface="Arial"/>
                <a:cs typeface="Arial"/>
              </a:rPr>
              <a:t>o</a:t>
            </a:r>
            <a:r>
              <a:rPr sz="2000" spc="-45" dirty="0">
                <a:latin typeface="Arial"/>
                <a:cs typeface="Arial"/>
              </a:rPr>
              <a:t>r</a:t>
            </a:r>
            <a:r>
              <a:rPr sz="2000" spc="215" dirty="0">
                <a:latin typeface="Arial"/>
                <a:cs typeface="Arial"/>
              </a:rPr>
              <a:t> </a:t>
            </a:r>
            <a:r>
              <a:rPr sz="2000" spc="-270" dirty="0">
                <a:latin typeface="Arial"/>
                <a:cs typeface="Arial"/>
              </a:rPr>
              <a:t>UDP</a:t>
            </a:r>
            <a:r>
              <a:rPr sz="2000" spc="190" dirty="0">
                <a:latin typeface="Arial"/>
                <a:cs typeface="Arial"/>
              </a:rPr>
              <a:t> </a:t>
            </a:r>
            <a:r>
              <a:rPr sz="2000" spc="-160" dirty="0">
                <a:latin typeface="Arial"/>
                <a:cs typeface="Arial"/>
              </a:rPr>
              <a:t>on</a:t>
            </a:r>
            <a:endParaRPr sz="2000">
              <a:latin typeface="Arial"/>
              <a:cs typeface="Arial"/>
            </a:endParaRPr>
          </a:p>
          <a:p>
            <a:pPr marL="469900">
              <a:lnSpc>
                <a:spcPct val="100000"/>
              </a:lnSpc>
            </a:pPr>
            <a:r>
              <a:rPr sz="2000" spc="-235" dirty="0">
                <a:latin typeface="Arial"/>
                <a:cs typeface="Arial"/>
              </a:rPr>
              <a:t>The</a:t>
            </a:r>
            <a:r>
              <a:rPr sz="2000" spc="-10" dirty="0">
                <a:latin typeface="Arial"/>
                <a:cs typeface="Arial"/>
              </a:rPr>
              <a:t> </a:t>
            </a:r>
            <a:r>
              <a:rPr sz="2000" spc="-135" dirty="0">
                <a:latin typeface="Arial"/>
                <a:cs typeface="Arial"/>
              </a:rPr>
              <a:t>Modbus</a:t>
            </a:r>
            <a:r>
              <a:rPr sz="2000" spc="-35" dirty="0">
                <a:latin typeface="Arial"/>
                <a:cs typeface="Arial"/>
              </a:rPr>
              <a:t> </a:t>
            </a:r>
            <a:r>
              <a:rPr sz="2000" spc="-155" dirty="0">
                <a:latin typeface="Arial"/>
                <a:cs typeface="Arial"/>
              </a:rPr>
              <a:t>messaging</a:t>
            </a:r>
            <a:r>
              <a:rPr sz="2000" spc="-50" dirty="0">
                <a:latin typeface="Arial"/>
                <a:cs typeface="Arial"/>
              </a:rPr>
              <a:t> </a:t>
            </a:r>
            <a:r>
              <a:rPr sz="2000" spc="-120" dirty="0">
                <a:latin typeface="Arial"/>
                <a:cs typeface="Arial"/>
              </a:rPr>
              <a:t>service</a:t>
            </a:r>
            <a:r>
              <a:rPr sz="2000" spc="-30" dirty="0">
                <a:latin typeface="Arial"/>
                <a:cs typeface="Arial"/>
              </a:rPr>
              <a:t> </a:t>
            </a:r>
            <a:r>
              <a:rPr sz="2000" spc="-110" dirty="0">
                <a:latin typeface="Arial"/>
                <a:cs typeface="Arial"/>
              </a:rPr>
              <a:t>utilizes</a:t>
            </a:r>
            <a:r>
              <a:rPr sz="2000" spc="-40" dirty="0">
                <a:latin typeface="Arial"/>
                <a:cs typeface="Arial"/>
              </a:rPr>
              <a:t> </a:t>
            </a:r>
            <a:r>
              <a:rPr sz="2000" spc="-340" dirty="0">
                <a:latin typeface="Arial"/>
                <a:cs typeface="Arial"/>
              </a:rPr>
              <a:t>TCP.</a:t>
            </a:r>
            <a:endParaRPr sz="2000">
              <a:latin typeface="Arial"/>
              <a:cs typeface="Arial"/>
            </a:endParaRPr>
          </a:p>
          <a:p>
            <a:pPr marL="469900" marR="7620" lvl="1" indent="-183515">
              <a:lnSpc>
                <a:spcPct val="100000"/>
              </a:lnSpc>
              <a:spcBef>
                <a:spcPts val="484"/>
              </a:spcBef>
              <a:buClr>
                <a:srgbClr val="93B6D2"/>
              </a:buClr>
              <a:buSzPct val="85000"/>
              <a:buChar char="•"/>
              <a:tabLst>
                <a:tab pos="470534" algn="l"/>
              </a:tabLst>
            </a:pPr>
            <a:r>
              <a:rPr sz="2000" spc="-275" dirty="0">
                <a:latin typeface="Arial"/>
                <a:cs typeface="Arial"/>
              </a:rPr>
              <a:t>IEC</a:t>
            </a:r>
            <a:r>
              <a:rPr sz="2000" spc="-270" dirty="0">
                <a:latin typeface="Arial"/>
                <a:cs typeface="Arial"/>
              </a:rPr>
              <a:t> </a:t>
            </a:r>
            <a:r>
              <a:rPr sz="2000" spc="-15" dirty="0">
                <a:latin typeface="Arial"/>
                <a:cs typeface="Arial"/>
              </a:rPr>
              <a:t>60870-5-104 </a:t>
            </a:r>
            <a:r>
              <a:rPr sz="2000" spc="-175" dirty="0">
                <a:latin typeface="Arial"/>
                <a:cs typeface="Arial"/>
              </a:rPr>
              <a:t>is</a:t>
            </a:r>
            <a:r>
              <a:rPr sz="2000" spc="-170" dirty="0">
                <a:latin typeface="Arial"/>
                <a:cs typeface="Arial"/>
              </a:rPr>
              <a:t> </a:t>
            </a:r>
            <a:r>
              <a:rPr sz="2000" spc="-130" dirty="0">
                <a:latin typeface="Arial"/>
                <a:cs typeface="Arial"/>
              </a:rPr>
              <a:t>the</a:t>
            </a:r>
            <a:r>
              <a:rPr sz="2000" spc="-125" dirty="0">
                <a:latin typeface="Arial"/>
                <a:cs typeface="Arial"/>
              </a:rPr>
              <a:t> </a:t>
            </a:r>
            <a:r>
              <a:rPr sz="2000" spc="-114" dirty="0">
                <a:latin typeface="Arial"/>
                <a:cs typeface="Arial"/>
              </a:rPr>
              <a:t>evolution</a:t>
            </a:r>
            <a:r>
              <a:rPr sz="2000" spc="-110" dirty="0">
                <a:latin typeface="Arial"/>
                <a:cs typeface="Arial"/>
              </a:rPr>
              <a:t> </a:t>
            </a:r>
            <a:r>
              <a:rPr sz="2000" spc="-5" dirty="0">
                <a:latin typeface="Arial"/>
                <a:cs typeface="Arial"/>
              </a:rPr>
              <a:t>of</a:t>
            </a:r>
            <a:r>
              <a:rPr sz="2000" dirty="0">
                <a:latin typeface="Arial"/>
                <a:cs typeface="Arial"/>
              </a:rPr>
              <a:t> </a:t>
            </a:r>
            <a:r>
              <a:rPr sz="2000" spc="-275" dirty="0">
                <a:latin typeface="Arial"/>
                <a:cs typeface="Arial"/>
              </a:rPr>
              <a:t>IEC</a:t>
            </a:r>
            <a:r>
              <a:rPr sz="2000" spc="-270" dirty="0">
                <a:latin typeface="Arial"/>
                <a:cs typeface="Arial"/>
              </a:rPr>
              <a:t> </a:t>
            </a:r>
            <a:r>
              <a:rPr sz="2000" spc="-15" dirty="0">
                <a:latin typeface="Arial"/>
                <a:cs typeface="Arial"/>
              </a:rPr>
              <a:t>60870-5-101 </a:t>
            </a:r>
            <a:r>
              <a:rPr sz="2000" spc="-80" dirty="0">
                <a:latin typeface="Arial"/>
                <a:cs typeface="Arial"/>
              </a:rPr>
              <a:t>serial</a:t>
            </a:r>
            <a:r>
              <a:rPr sz="2000" spc="-75" dirty="0">
                <a:latin typeface="Arial"/>
                <a:cs typeface="Arial"/>
              </a:rPr>
              <a:t> </a:t>
            </a:r>
            <a:r>
              <a:rPr sz="2000" spc="-15" dirty="0">
                <a:latin typeface="Arial"/>
                <a:cs typeface="Arial"/>
              </a:rPr>
              <a:t>for </a:t>
            </a:r>
            <a:r>
              <a:rPr sz="2000" spc="-135" dirty="0">
                <a:latin typeface="Arial"/>
                <a:cs typeface="Arial"/>
              </a:rPr>
              <a:t>running </a:t>
            </a:r>
            <a:r>
              <a:rPr sz="2000" spc="-545" dirty="0">
                <a:latin typeface="Arial"/>
                <a:cs typeface="Arial"/>
              </a:rPr>
              <a:t> </a:t>
            </a:r>
            <a:r>
              <a:rPr sz="2000" spc="-125" dirty="0">
                <a:latin typeface="Arial"/>
                <a:cs typeface="Arial"/>
              </a:rPr>
              <a:t>o</a:t>
            </a:r>
            <a:r>
              <a:rPr sz="2000" spc="-150" dirty="0">
                <a:latin typeface="Arial"/>
                <a:cs typeface="Arial"/>
              </a:rPr>
              <a:t>v</a:t>
            </a:r>
            <a:r>
              <a:rPr sz="2000" spc="-55" dirty="0">
                <a:latin typeface="Arial"/>
                <a:cs typeface="Arial"/>
              </a:rPr>
              <a:t>er</a:t>
            </a:r>
            <a:r>
              <a:rPr sz="2000" spc="-30" dirty="0">
                <a:latin typeface="Arial"/>
                <a:cs typeface="Arial"/>
              </a:rPr>
              <a:t> </a:t>
            </a:r>
            <a:r>
              <a:rPr sz="2000" spc="-225" dirty="0">
                <a:latin typeface="Arial"/>
                <a:cs typeface="Arial"/>
              </a:rPr>
              <a:t>Et</a:t>
            </a:r>
            <a:r>
              <a:rPr sz="2000" spc="-275" dirty="0">
                <a:latin typeface="Arial"/>
                <a:cs typeface="Arial"/>
              </a:rPr>
              <a:t>h</a:t>
            </a:r>
            <a:r>
              <a:rPr sz="2000" spc="-70" dirty="0">
                <a:latin typeface="Arial"/>
                <a:cs typeface="Arial"/>
              </a:rPr>
              <a:t>e</a:t>
            </a:r>
            <a:r>
              <a:rPr sz="2000" spc="-5" dirty="0">
                <a:latin typeface="Arial"/>
                <a:cs typeface="Arial"/>
              </a:rPr>
              <a:t>r</a:t>
            </a:r>
            <a:r>
              <a:rPr sz="2000" spc="-120" dirty="0">
                <a:latin typeface="Arial"/>
                <a:cs typeface="Arial"/>
              </a:rPr>
              <a:t>net</a:t>
            </a:r>
            <a:r>
              <a:rPr sz="2000" spc="-25" dirty="0">
                <a:latin typeface="Arial"/>
                <a:cs typeface="Arial"/>
              </a:rPr>
              <a:t> </a:t>
            </a:r>
            <a:r>
              <a:rPr sz="2000" spc="-90" dirty="0">
                <a:latin typeface="Arial"/>
                <a:cs typeface="Arial"/>
              </a:rPr>
              <a:t>an</a:t>
            </a:r>
            <a:r>
              <a:rPr sz="2000" spc="-85" dirty="0">
                <a:latin typeface="Arial"/>
                <a:cs typeface="Arial"/>
              </a:rPr>
              <a:t>d</a:t>
            </a:r>
            <a:r>
              <a:rPr sz="2000" spc="-20" dirty="0">
                <a:latin typeface="Arial"/>
                <a:cs typeface="Arial"/>
              </a:rPr>
              <a:t> </a:t>
            </a:r>
            <a:r>
              <a:rPr sz="2000" spc="-195" dirty="0">
                <a:latin typeface="Arial"/>
                <a:cs typeface="Arial"/>
              </a:rPr>
              <a:t>IPv</a:t>
            </a:r>
            <a:r>
              <a:rPr sz="2000" spc="-10" dirty="0">
                <a:latin typeface="Arial"/>
                <a:cs typeface="Arial"/>
              </a:rPr>
              <a:t>4</a:t>
            </a:r>
            <a:r>
              <a:rPr sz="2000" spc="-30" dirty="0">
                <a:latin typeface="Arial"/>
                <a:cs typeface="Arial"/>
              </a:rPr>
              <a:t> </a:t>
            </a:r>
            <a:r>
              <a:rPr sz="2000" spc="-240" dirty="0">
                <a:latin typeface="Arial"/>
                <a:cs typeface="Arial"/>
              </a:rPr>
              <a:t>us</a:t>
            </a:r>
            <a:r>
              <a:rPr sz="2000" spc="-95" dirty="0">
                <a:latin typeface="Arial"/>
                <a:cs typeface="Arial"/>
              </a:rPr>
              <a:t>i</a:t>
            </a:r>
            <a:r>
              <a:rPr sz="2000" spc="-125" dirty="0">
                <a:latin typeface="Arial"/>
                <a:cs typeface="Arial"/>
              </a:rPr>
              <a:t>ng</a:t>
            </a:r>
            <a:r>
              <a:rPr sz="2000" spc="-30" dirty="0">
                <a:latin typeface="Arial"/>
                <a:cs typeface="Arial"/>
              </a:rPr>
              <a:t> </a:t>
            </a:r>
            <a:r>
              <a:rPr sz="2000" spc="-45" dirty="0">
                <a:latin typeface="Arial"/>
                <a:cs typeface="Arial"/>
              </a:rPr>
              <a:t>po</a:t>
            </a:r>
            <a:r>
              <a:rPr sz="2000" spc="10" dirty="0">
                <a:latin typeface="Arial"/>
                <a:cs typeface="Arial"/>
              </a:rPr>
              <a:t>r</a:t>
            </a:r>
            <a:r>
              <a:rPr sz="2000" spc="-15" dirty="0">
                <a:latin typeface="Arial"/>
                <a:cs typeface="Arial"/>
              </a:rPr>
              <a:t>t</a:t>
            </a:r>
            <a:r>
              <a:rPr sz="2000" spc="-30" dirty="0">
                <a:latin typeface="Arial"/>
                <a:cs typeface="Arial"/>
              </a:rPr>
              <a:t> </a:t>
            </a:r>
            <a:r>
              <a:rPr sz="2000" spc="-15" dirty="0">
                <a:latin typeface="Arial"/>
                <a:cs typeface="Arial"/>
              </a:rPr>
              <a:t>2404</a:t>
            </a:r>
            <a:r>
              <a:rPr sz="2000" spc="-120" dirty="0">
                <a:latin typeface="Arial"/>
                <a:cs typeface="Arial"/>
              </a:rPr>
              <a:t>.</a:t>
            </a:r>
            <a:endParaRPr sz="2000">
              <a:latin typeface="Arial"/>
              <a:cs typeface="Arial"/>
            </a:endParaRPr>
          </a:p>
          <a:p>
            <a:pPr marL="469900" lvl="1" indent="-184150">
              <a:lnSpc>
                <a:spcPct val="100000"/>
              </a:lnSpc>
              <a:spcBef>
                <a:spcPts val="475"/>
              </a:spcBef>
              <a:buClr>
                <a:srgbClr val="93B6D2"/>
              </a:buClr>
              <a:buSzPct val="85000"/>
              <a:buChar char="•"/>
              <a:tabLst>
                <a:tab pos="470534" algn="l"/>
              </a:tabLst>
            </a:pPr>
            <a:r>
              <a:rPr sz="2000" spc="-260" dirty="0">
                <a:latin typeface="Arial"/>
                <a:cs typeface="Arial"/>
              </a:rPr>
              <a:t>DLMS</a:t>
            </a:r>
            <a:r>
              <a:rPr sz="2000" spc="85" dirty="0">
                <a:latin typeface="Arial"/>
                <a:cs typeface="Arial"/>
              </a:rPr>
              <a:t> </a:t>
            </a:r>
            <a:r>
              <a:rPr sz="2000" spc="-175" dirty="0">
                <a:latin typeface="Arial"/>
                <a:cs typeface="Arial"/>
              </a:rPr>
              <a:t>User</a:t>
            </a:r>
            <a:r>
              <a:rPr sz="2000" spc="85" dirty="0">
                <a:latin typeface="Arial"/>
                <a:cs typeface="Arial"/>
              </a:rPr>
              <a:t> </a:t>
            </a:r>
            <a:r>
              <a:rPr sz="2000" spc="-140" dirty="0">
                <a:latin typeface="Arial"/>
                <a:cs typeface="Arial"/>
              </a:rPr>
              <a:t>Association</a:t>
            </a:r>
            <a:r>
              <a:rPr sz="2000" spc="70" dirty="0">
                <a:latin typeface="Arial"/>
                <a:cs typeface="Arial"/>
              </a:rPr>
              <a:t> </a:t>
            </a:r>
            <a:r>
              <a:rPr sz="2000" spc="-80" dirty="0">
                <a:latin typeface="Arial"/>
                <a:cs typeface="Arial"/>
              </a:rPr>
              <a:t>specified</a:t>
            </a:r>
            <a:r>
              <a:rPr sz="2000" spc="80" dirty="0">
                <a:latin typeface="Arial"/>
                <a:cs typeface="Arial"/>
              </a:rPr>
              <a:t> </a:t>
            </a:r>
            <a:r>
              <a:rPr sz="2000" spc="-10" dirty="0">
                <a:latin typeface="Arial"/>
                <a:cs typeface="Arial"/>
              </a:rPr>
              <a:t>a</a:t>
            </a:r>
            <a:r>
              <a:rPr sz="2000" spc="75" dirty="0">
                <a:latin typeface="Arial"/>
                <a:cs typeface="Arial"/>
              </a:rPr>
              <a:t> </a:t>
            </a:r>
            <a:r>
              <a:rPr sz="2000" spc="-160" dirty="0">
                <a:latin typeface="Arial"/>
                <a:cs typeface="Arial"/>
              </a:rPr>
              <a:t>communication</a:t>
            </a:r>
            <a:r>
              <a:rPr sz="2000" spc="85" dirty="0">
                <a:latin typeface="Arial"/>
                <a:cs typeface="Arial"/>
              </a:rPr>
              <a:t> </a:t>
            </a:r>
            <a:r>
              <a:rPr sz="2000" spc="-30" dirty="0">
                <a:latin typeface="Arial"/>
                <a:cs typeface="Arial"/>
              </a:rPr>
              <a:t>profile</a:t>
            </a:r>
            <a:r>
              <a:rPr sz="2000" spc="90" dirty="0">
                <a:latin typeface="Arial"/>
                <a:cs typeface="Arial"/>
              </a:rPr>
              <a:t> </a:t>
            </a:r>
            <a:r>
              <a:rPr sz="2000" spc="-100" dirty="0">
                <a:latin typeface="Arial"/>
                <a:cs typeface="Arial"/>
              </a:rPr>
              <a:t>based</a:t>
            </a:r>
            <a:r>
              <a:rPr sz="2000" spc="75" dirty="0">
                <a:latin typeface="Arial"/>
                <a:cs typeface="Arial"/>
              </a:rPr>
              <a:t> </a:t>
            </a:r>
            <a:r>
              <a:rPr sz="2000" spc="-170" dirty="0">
                <a:latin typeface="Arial"/>
                <a:cs typeface="Arial"/>
              </a:rPr>
              <a:t>on</a:t>
            </a:r>
            <a:r>
              <a:rPr sz="2000" spc="75" dirty="0">
                <a:latin typeface="Arial"/>
                <a:cs typeface="Arial"/>
              </a:rPr>
              <a:t> </a:t>
            </a:r>
            <a:r>
              <a:rPr sz="2000" spc="-170" dirty="0">
                <a:latin typeface="Arial"/>
                <a:cs typeface="Arial"/>
              </a:rPr>
              <a:t>TCP/IP</a:t>
            </a:r>
            <a:endParaRPr sz="2000">
              <a:latin typeface="Arial"/>
              <a:cs typeface="Arial"/>
            </a:endParaRPr>
          </a:p>
          <a:p>
            <a:pPr marL="469900">
              <a:lnSpc>
                <a:spcPct val="100000"/>
              </a:lnSpc>
            </a:pPr>
            <a:r>
              <a:rPr sz="2000" spc="-120" dirty="0">
                <a:latin typeface="Arial"/>
                <a:cs typeface="Arial"/>
              </a:rPr>
              <a:t>in</a:t>
            </a:r>
            <a:r>
              <a:rPr sz="2000" spc="-20" dirty="0">
                <a:latin typeface="Arial"/>
                <a:cs typeface="Arial"/>
              </a:rPr>
              <a:t> </a:t>
            </a:r>
            <a:r>
              <a:rPr sz="2000" spc="-114" dirty="0">
                <a:latin typeface="Arial"/>
                <a:cs typeface="Arial"/>
              </a:rPr>
              <a:t>th</a:t>
            </a:r>
            <a:r>
              <a:rPr sz="2000" spc="-145" dirty="0">
                <a:latin typeface="Arial"/>
                <a:cs typeface="Arial"/>
              </a:rPr>
              <a:t>e</a:t>
            </a:r>
            <a:r>
              <a:rPr sz="2000" spc="-15" dirty="0">
                <a:latin typeface="Arial"/>
                <a:cs typeface="Arial"/>
              </a:rPr>
              <a:t> </a:t>
            </a:r>
            <a:r>
              <a:rPr sz="2000" spc="-114" dirty="0">
                <a:latin typeface="Arial"/>
                <a:cs typeface="Arial"/>
              </a:rPr>
              <a:t>DLMS/</a:t>
            </a:r>
            <a:r>
              <a:rPr sz="2000" spc="-225" dirty="0">
                <a:latin typeface="Arial"/>
                <a:cs typeface="Arial"/>
              </a:rPr>
              <a:t>COSE</a:t>
            </a:r>
            <a:r>
              <a:rPr sz="2000" spc="-270" dirty="0">
                <a:latin typeface="Arial"/>
                <a:cs typeface="Arial"/>
              </a:rPr>
              <a:t>M</a:t>
            </a:r>
            <a:r>
              <a:rPr sz="2000" spc="-120" dirty="0">
                <a:latin typeface="Arial"/>
                <a:cs typeface="Arial"/>
              </a:rPr>
              <a:t>.</a:t>
            </a:r>
            <a:endParaRPr sz="2000">
              <a:latin typeface="Arial"/>
              <a:cs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193790"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pc="-229" dirty="0"/>
              <a:t>A</a:t>
            </a:r>
            <a:r>
              <a:rPr spc="-390" dirty="0"/>
              <a:t>d</a:t>
            </a:r>
            <a:r>
              <a:rPr spc="-210" dirty="0"/>
              <a:t>a</a:t>
            </a:r>
            <a:r>
              <a:rPr spc="-390" dirty="0"/>
              <a:t>p</a:t>
            </a:r>
            <a:r>
              <a:rPr spc="-365" dirty="0"/>
              <a:t>t</a:t>
            </a:r>
            <a:r>
              <a:rPr spc="-165" dirty="0"/>
              <a:t>i</a:t>
            </a:r>
            <a:r>
              <a:rPr spc="-390" dirty="0"/>
              <a:t>n</a:t>
            </a:r>
            <a:r>
              <a:rPr spc="-300" dirty="0"/>
              <a:t>g</a:t>
            </a:r>
            <a:r>
              <a:rPr spc="-240" dirty="0"/>
              <a:t> </a:t>
            </a:r>
            <a:r>
              <a:rPr spc="-785" dirty="0"/>
              <a:t>S</a:t>
            </a:r>
            <a:r>
              <a:rPr spc="-600" dirty="0"/>
              <a:t>C</a:t>
            </a:r>
            <a:r>
              <a:rPr spc="-229" dirty="0"/>
              <a:t>A</a:t>
            </a:r>
            <a:r>
              <a:rPr spc="-670" dirty="0"/>
              <a:t>D</a:t>
            </a:r>
            <a:r>
              <a:rPr spc="-125" dirty="0"/>
              <a:t>A</a:t>
            </a:r>
            <a:r>
              <a:rPr spc="-250" dirty="0"/>
              <a:t> </a:t>
            </a:r>
            <a:r>
              <a:rPr spc="-204" dirty="0"/>
              <a:t>f</a:t>
            </a:r>
            <a:r>
              <a:rPr spc="-390" dirty="0"/>
              <a:t>o</a:t>
            </a:r>
            <a:r>
              <a:rPr spc="-275" dirty="0"/>
              <a:t>r</a:t>
            </a:r>
            <a:r>
              <a:rPr spc="-240" dirty="0"/>
              <a:t> </a:t>
            </a:r>
            <a:r>
              <a:rPr spc="-380" dirty="0"/>
              <a:t>IP</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93</a:t>
            </a:r>
            <a:endParaRPr sz="1400">
              <a:latin typeface="Arial"/>
              <a:cs typeface="Arial"/>
            </a:endParaRPr>
          </a:p>
        </p:txBody>
      </p:sp>
      <p:sp>
        <p:nvSpPr>
          <p:cNvPr id="4" name="object 4"/>
          <p:cNvSpPr txBox="1">
            <a:spLocks noGrp="1"/>
          </p:cNvSpPr>
          <p:nvPr>
            <p:ph type="body" idx="1"/>
          </p:nvPr>
        </p:nvSpPr>
        <p:spPr>
          <a:prstGeom prst="rect">
            <a:avLst/>
          </a:prstGeom>
        </p:spPr>
        <p:txBody>
          <a:bodyPr vert="horz" wrap="square" lIns="0" tIns="86232" rIns="0" bIns="0" rtlCol="0">
            <a:spAutoFit/>
          </a:bodyPr>
          <a:lstStyle/>
          <a:p>
            <a:pPr marL="194945" marR="7620" indent="-182880" algn="just">
              <a:lnSpc>
                <a:spcPct val="100000"/>
              </a:lnSpc>
              <a:spcBef>
                <a:spcPts val="100"/>
              </a:spcBef>
              <a:buClr>
                <a:srgbClr val="93B6D2"/>
              </a:buClr>
              <a:buSzPct val="85416"/>
              <a:buChar char="•"/>
              <a:tabLst>
                <a:tab pos="195580" algn="l"/>
              </a:tabLst>
            </a:pPr>
            <a:r>
              <a:rPr spc="-95" dirty="0"/>
              <a:t>Serial</a:t>
            </a:r>
            <a:r>
              <a:rPr spc="-90" dirty="0"/>
              <a:t> </a:t>
            </a:r>
            <a:r>
              <a:rPr spc="-130" dirty="0"/>
              <a:t>protocols</a:t>
            </a:r>
            <a:r>
              <a:rPr spc="-125" dirty="0"/>
              <a:t> </a:t>
            </a:r>
            <a:r>
              <a:rPr spc="-160" dirty="0"/>
              <a:t>have</a:t>
            </a:r>
            <a:r>
              <a:rPr spc="-155" dirty="0"/>
              <a:t> </a:t>
            </a:r>
            <a:r>
              <a:rPr spc="-35" dirty="0"/>
              <a:t>adapted </a:t>
            </a:r>
            <a:r>
              <a:rPr spc="-105" dirty="0"/>
              <a:t>and</a:t>
            </a:r>
            <a:r>
              <a:rPr spc="-100" dirty="0"/>
              <a:t> </a:t>
            </a:r>
            <a:r>
              <a:rPr spc="-120" dirty="0"/>
              <a:t>evolved</a:t>
            </a:r>
            <a:r>
              <a:rPr spc="-114" dirty="0"/>
              <a:t> </a:t>
            </a:r>
            <a:r>
              <a:rPr spc="-80" dirty="0"/>
              <a:t>to</a:t>
            </a:r>
            <a:r>
              <a:rPr spc="-75" dirty="0"/>
              <a:t> </a:t>
            </a:r>
            <a:r>
              <a:rPr spc="-90" dirty="0"/>
              <a:t>utilize</a:t>
            </a:r>
            <a:r>
              <a:rPr spc="-85" dirty="0"/>
              <a:t> </a:t>
            </a:r>
            <a:r>
              <a:rPr spc="-275" dirty="0"/>
              <a:t>IP</a:t>
            </a:r>
            <a:r>
              <a:rPr spc="-270" dirty="0"/>
              <a:t> </a:t>
            </a:r>
            <a:r>
              <a:rPr spc="-105" dirty="0"/>
              <a:t>and </a:t>
            </a:r>
            <a:r>
              <a:rPr spc="-100" dirty="0"/>
              <a:t> </a:t>
            </a:r>
            <a:r>
              <a:rPr spc="-484" dirty="0"/>
              <a:t>T</a:t>
            </a:r>
            <a:r>
              <a:rPr spc="-145" dirty="0"/>
              <a:t>CP/UD</a:t>
            </a:r>
            <a:r>
              <a:rPr spc="-405" dirty="0"/>
              <a:t>P</a:t>
            </a:r>
            <a:r>
              <a:rPr spc="-15" dirty="0"/>
              <a:t> </a:t>
            </a:r>
            <a:r>
              <a:rPr spc="-225" dirty="0"/>
              <a:t>a</a:t>
            </a:r>
            <a:r>
              <a:rPr spc="-195" dirty="0"/>
              <a:t>s</a:t>
            </a:r>
            <a:r>
              <a:rPr spc="10" dirty="0"/>
              <a:t> </a:t>
            </a:r>
            <a:r>
              <a:rPr spc="-65" dirty="0"/>
              <a:t>bo</a:t>
            </a:r>
            <a:r>
              <a:rPr spc="-45" dirty="0"/>
              <a:t>t</a:t>
            </a:r>
            <a:r>
              <a:rPr spc="-285" dirty="0"/>
              <a:t>h</a:t>
            </a:r>
            <a:r>
              <a:rPr spc="-5" dirty="0"/>
              <a:t> </a:t>
            </a:r>
            <a:r>
              <a:rPr spc="-210" dirty="0"/>
              <a:t>n</a:t>
            </a:r>
            <a:r>
              <a:rPr spc="-204" dirty="0"/>
              <a:t>e</a:t>
            </a:r>
            <a:r>
              <a:rPr spc="-45" dirty="0"/>
              <a:t>t</a:t>
            </a:r>
            <a:r>
              <a:rPr spc="-165" dirty="0"/>
              <a:t>w</a:t>
            </a:r>
            <a:r>
              <a:rPr spc="-85" dirty="0"/>
              <a:t>o</a:t>
            </a:r>
            <a:r>
              <a:rPr dirty="0"/>
              <a:t>r</a:t>
            </a:r>
            <a:r>
              <a:rPr spc="-110" dirty="0"/>
              <a:t>k</a:t>
            </a:r>
            <a:r>
              <a:rPr spc="-45" dirty="0"/>
              <a:t>i</a:t>
            </a:r>
            <a:r>
              <a:rPr spc="-150" dirty="0"/>
              <a:t>ng</a:t>
            </a:r>
            <a:r>
              <a:rPr spc="-30" dirty="0"/>
              <a:t> </a:t>
            </a:r>
            <a:r>
              <a:rPr spc="-105" dirty="0"/>
              <a:t>and</a:t>
            </a:r>
            <a:r>
              <a:rPr spc="-15" dirty="0"/>
              <a:t> </a:t>
            </a:r>
            <a:r>
              <a:rPr spc="-10" dirty="0"/>
              <a:t>t</a:t>
            </a:r>
            <a:r>
              <a:rPr spc="-35" dirty="0"/>
              <a:t>r</a:t>
            </a:r>
            <a:r>
              <a:rPr spc="-150" dirty="0"/>
              <a:t>anspo</a:t>
            </a:r>
            <a:r>
              <a:rPr spc="-45" dirty="0"/>
              <a:t>r</a:t>
            </a:r>
            <a:r>
              <a:rPr spc="-20" dirty="0"/>
              <a:t>t</a:t>
            </a:r>
            <a:r>
              <a:rPr spc="-10" dirty="0"/>
              <a:t> </a:t>
            </a:r>
            <a:r>
              <a:rPr spc="-300" dirty="0"/>
              <a:t>me</a:t>
            </a:r>
            <a:r>
              <a:rPr spc="-130" dirty="0"/>
              <a:t>c</a:t>
            </a:r>
            <a:r>
              <a:rPr spc="-150" dirty="0"/>
              <a:t>hani</a:t>
            </a:r>
            <a:r>
              <a:rPr spc="-440" dirty="0"/>
              <a:t>sm</a:t>
            </a:r>
            <a:r>
              <a:rPr spc="-345" dirty="0"/>
              <a:t>s</a:t>
            </a:r>
            <a:r>
              <a:rPr spc="-145" dirty="0"/>
              <a:t>.</a:t>
            </a:r>
          </a:p>
          <a:p>
            <a:pPr marL="194945" marR="5715" indent="-182880" algn="just">
              <a:lnSpc>
                <a:spcPct val="100000"/>
              </a:lnSpc>
              <a:spcBef>
                <a:spcPts val="580"/>
              </a:spcBef>
              <a:buClr>
                <a:srgbClr val="93B6D2"/>
              </a:buClr>
              <a:buSzPct val="85416"/>
              <a:buChar char="•"/>
              <a:tabLst>
                <a:tab pos="195580" algn="l"/>
              </a:tabLst>
            </a:pPr>
            <a:r>
              <a:rPr spc="-280" dirty="0"/>
              <a:t>DN</a:t>
            </a:r>
            <a:r>
              <a:rPr spc="-265" dirty="0"/>
              <a:t>P</a:t>
            </a:r>
            <a:r>
              <a:rPr spc="-15" dirty="0"/>
              <a:t>3</a:t>
            </a:r>
            <a:r>
              <a:rPr spc="35" dirty="0"/>
              <a:t> </a:t>
            </a:r>
            <a:r>
              <a:rPr spc="-215" dirty="0"/>
              <a:t>(Dis</a:t>
            </a:r>
            <a:r>
              <a:rPr spc="-60" dirty="0"/>
              <a:t>tributed</a:t>
            </a:r>
            <a:r>
              <a:rPr spc="40" dirty="0"/>
              <a:t> </a:t>
            </a:r>
            <a:r>
              <a:rPr spc="-95" dirty="0"/>
              <a:t>Net</a:t>
            </a:r>
            <a:r>
              <a:rPr spc="-175" dirty="0"/>
              <a:t>w</a:t>
            </a:r>
            <a:r>
              <a:rPr spc="-85" dirty="0"/>
              <a:t>o</a:t>
            </a:r>
            <a:r>
              <a:rPr dirty="0"/>
              <a:t>r</a:t>
            </a:r>
            <a:r>
              <a:rPr spc="-150" dirty="0"/>
              <a:t>k</a:t>
            </a:r>
            <a:r>
              <a:rPr spc="35" dirty="0"/>
              <a:t> </a:t>
            </a:r>
            <a:r>
              <a:rPr spc="-270" dirty="0"/>
              <a:t>P</a:t>
            </a:r>
            <a:r>
              <a:rPr spc="-180" dirty="0"/>
              <a:t>r</a:t>
            </a:r>
            <a:r>
              <a:rPr spc="-125" dirty="0"/>
              <a:t>otocol)</a:t>
            </a:r>
            <a:r>
              <a:rPr spc="25" dirty="0"/>
              <a:t> </a:t>
            </a:r>
            <a:r>
              <a:rPr spc="-204" dirty="0"/>
              <a:t>is</a:t>
            </a:r>
            <a:r>
              <a:rPr spc="45" dirty="0"/>
              <a:t> </a:t>
            </a:r>
            <a:r>
              <a:rPr spc="-15" dirty="0"/>
              <a:t>b</a:t>
            </a:r>
            <a:r>
              <a:rPr spc="-25" dirty="0"/>
              <a:t>a</a:t>
            </a:r>
            <a:r>
              <a:rPr spc="-185" dirty="0"/>
              <a:t>sed</a:t>
            </a:r>
            <a:r>
              <a:rPr spc="40" dirty="0"/>
              <a:t> </a:t>
            </a:r>
            <a:r>
              <a:rPr spc="-210" dirty="0"/>
              <a:t>on</a:t>
            </a:r>
            <a:r>
              <a:rPr spc="45" dirty="0"/>
              <a:t> </a:t>
            </a:r>
            <a:r>
              <a:rPr spc="-15" dirty="0"/>
              <a:t>a</a:t>
            </a:r>
            <a:r>
              <a:rPr spc="35" dirty="0"/>
              <a:t> </a:t>
            </a:r>
            <a:r>
              <a:rPr spc="-395" dirty="0"/>
              <a:t>m</a:t>
            </a:r>
            <a:r>
              <a:rPr spc="-120" dirty="0"/>
              <a:t>aste</a:t>
            </a:r>
            <a:r>
              <a:rPr spc="-75" dirty="0"/>
              <a:t>r</a:t>
            </a:r>
            <a:r>
              <a:rPr spc="45" dirty="0"/>
              <a:t>/</a:t>
            </a:r>
            <a:r>
              <a:rPr spc="90" dirty="0"/>
              <a:t>s</a:t>
            </a:r>
            <a:r>
              <a:rPr spc="-10" dirty="0"/>
              <a:t>l</a:t>
            </a:r>
            <a:r>
              <a:rPr spc="-30" dirty="0"/>
              <a:t>a</a:t>
            </a:r>
            <a:r>
              <a:rPr spc="-195" dirty="0"/>
              <a:t>v</a:t>
            </a:r>
            <a:r>
              <a:rPr spc="-90" dirty="0"/>
              <a:t>e  </a:t>
            </a:r>
            <a:r>
              <a:rPr spc="-114" dirty="0"/>
              <a:t>relationship.</a:t>
            </a:r>
          </a:p>
          <a:p>
            <a:pPr marL="469900" marR="5080" lvl="1" indent="-183515" algn="just">
              <a:lnSpc>
                <a:spcPct val="100000"/>
              </a:lnSpc>
              <a:spcBef>
                <a:spcPts val="495"/>
              </a:spcBef>
              <a:buClr>
                <a:srgbClr val="93B6D2"/>
              </a:buClr>
              <a:buSzPct val="85000"/>
              <a:buChar char="•"/>
              <a:tabLst>
                <a:tab pos="470534" algn="l"/>
              </a:tabLst>
            </a:pPr>
            <a:r>
              <a:rPr sz="2000" spc="-235" dirty="0">
                <a:latin typeface="Arial"/>
                <a:cs typeface="Arial"/>
              </a:rPr>
              <a:t>The</a:t>
            </a:r>
            <a:r>
              <a:rPr sz="2000" spc="-229" dirty="0">
                <a:latin typeface="Arial"/>
                <a:cs typeface="Arial"/>
              </a:rPr>
              <a:t> </a:t>
            </a:r>
            <a:r>
              <a:rPr sz="2000" spc="-110" dirty="0">
                <a:latin typeface="Arial"/>
                <a:cs typeface="Arial"/>
              </a:rPr>
              <a:t>term</a:t>
            </a:r>
            <a:r>
              <a:rPr sz="2000" spc="-105" dirty="0">
                <a:latin typeface="Arial"/>
                <a:cs typeface="Arial"/>
              </a:rPr>
              <a:t> </a:t>
            </a:r>
            <a:r>
              <a:rPr sz="2000" spc="-135" dirty="0">
                <a:latin typeface="Arial"/>
                <a:cs typeface="Arial"/>
              </a:rPr>
              <a:t>master</a:t>
            </a:r>
            <a:r>
              <a:rPr sz="2000" spc="-130" dirty="0">
                <a:latin typeface="Arial"/>
                <a:cs typeface="Arial"/>
              </a:rPr>
              <a:t> </a:t>
            </a:r>
            <a:r>
              <a:rPr sz="2000" spc="-175" dirty="0">
                <a:latin typeface="Arial"/>
                <a:cs typeface="Arial"/>
              </a:rPr>
              <a:t>is</a:t>
            </a:r>
            <a:r>
              <a:rPr sz="2000" spc="-170" dirty="0">
                <a:latin typeface="Arial"/>
                <a:cs typeface="Arial"/>
              </a:rPr>
              <a:t> </a:t>
            </a:r>
            <a:r>
              <a:rPr sz="2000" spc="-80" dirty="0">
                <a:latin typeface="Arial"/>
                <a:cs typeface="Arial"/>
              </a:rPr>
              <a:t>refers </a:t>
            </a:r>
            <a:r>
              <a:rPr sz="2000" spc="-65" dirty="0">
                <a:latin typeface="Arial"/>
                <a:cs typeface="Arial"/>
              </a:rPr>
              <a:t>to </a:t>
            </a:r>
            <a:r>
              <a:rPr sz="2000" spc="-10" dirty="0">
                <a:latin typeface="Arial"/>
                <a:cs typeface="Arial"/>
              </a:rPr>
              <a:t>a </a:t>
            </a:r>
            <a:r>
              <a:rPr sz="2000" spc="-75" dirty="0">
                <a:latin typeface="Arial"/>
                <a:cs typeface="Arial"/>
              </a:rPr>
              <a:t>powerful </a:t>
            </a:r>
            <a:r>
              <a:rPr sz="2000" spc="-135" dirty="0">
                <a:latin typeface="Arial"/>
                <a:cs typeface="Arial"/>
              </a:rPr>
              <a:t>computer</a:t>
            </a:r>
            <a:r>
              <a:rPr sz="2000" spc="-130" dirty="0">
                <a:latin typeface="Arial"/>
                <a:cs typeface="Arial"/>
              </a:rPr>
              <a:t> </a:t>
            </a:r>
            <a:r>
              <a:rPr sz="2000" spc="-75" dirty="0">
                <a:latin typeface="Arial"/>
                <a:cs typeface="Arial"/>
              </a:rPr>
              <a:t>located </a:t>
            </a:r>
            <a:r>
              <a:rPr sz="2000" spc="-120" dirty="0">
                <a:latin typeface="Arial"/>
                <a:cs typeface="Arial"/>
              </a:rPr>
              <a:t>in</a:t>
            </a:r>
            <a:r>
              <a:rPr sz="2000" spc="315" dirty="0">
                <a:latin typeface="Arial"/>
                <a:cs typeface="Arial"/>
              </a:rPr>
              <a:t> </a:t>
            </a:r>
            <a:r>
              <a:rPr sz="2000" spc="-120" dirty="0">
                <a:latin typeface="Arial"/>
                <a:cs typeface="Arial"/>
              </a:rPr>
              <a:t>the</a:t>
            </a:r>
            <a:r>
              <a:rPr sz="2000" spc="315" dirty="0">
                <a:latin typeface="Arial"/>
                <a:cs typeface="Arial"/>
              </a:rPr>
              <a:t> </a:t>
            </a:r>
            <a:r>
              <a:rPr sz="2000" spc="-110" dirty="0">
                <a:latin typeface="Arial"/>
                <a:cs typeface="Arial"/>
              </a:rPr>
              <a:t>control </a:t>
            </a:r>
            <a:r>
              <a:rPr sz="2000" spc="-105" dirty="0">
                <a:latin typeface="Arial"/>
                <a:cs typeface="Arial"/>
              </a:rPr>
              <a:t> </a:t>
            </a:r>
            <a:r>
              <a:rPr sz="2000" spc="-120" dirty="0">
                <a:latin typeface="Arial"/>
                <a:cs typeface="Arial"/>
              </a:rPr>
              <a:t>center </a:t>
            </a:r>
            <a:r>
              <a:rPr sz="2000" spc="-5" dirty="0">
                <a:latin typeface="Arial"/>
                <a:cs typeface="Arial"/>
              </a:rPr>
              <a:t>of </a:t>
            </a:r>
            <a:r>
              <a:rPr sz="2000" spc="-10" dirty="0">
                <a:latin typeface="Arial"/>
                <a:cs typeface="Arial"/>
              </a:rPr>
              <a:t>a </a:t>
            </a:r>
            <a:r>
              <a:rPr sz="2000" spc="-75" dirty="0">
                <a:latin typeface="Arial"/>
                <a:cs typeface="Arial"/>
              </a:rPr>
              <a:t>utility, </a:t>
            </a:r>
            <a:r>
              <a:rPr sz="2000" spc="-85" dirty="0">
                <a:latin typeface="Arial"/>
                <a:cs typeface="Arial"/>
              </a:rPr>
              <a:t>and </a:t>
            </a:r>
            <a:r>
              <a:rPr sz="2000" spc="-10" dirty="0">
                <a:latin typeface="Arial"/>
                <a:cs typeface="Arial"/>
              </a:rPr>
              <a:t>a </a:t>
            </a:r>
            <a:r>
              <a:rPr sz="2000" spc="-130" dirty="0">
                <a:latin typeface="Arial"/>
                <a:cs typeface="Arial"/>
              </a:rPr>
              <a:t>slave </a:t>
            </a:r>
            <a:r>
              <a:rPr sz="2000" spc="-175" dirty="0">
                <a:latin typeface="Arial"/>
                <a:cs typeface="Arial"/>
              </a:rPr>
              <a:t>is </a:t>
            </a:r>
            <a:r>
              <a:rPr sz="2000" spc="-10" dirty="0">
                <a:latin typeface="Arial"/>
                <a:cs typeface="Arial"/>
              </a:rPr>
              <a:t>a </a:t>
            </a:r>
            <a:r>
              <a:rPr sz="2000" spc="-114" dirty="0">
                <a:latin typeface="Arial"/>
                <a:cs typeface="Arial"/>
              </a:rPr>
              <a:t>remote </a:t>
            </a:r>
            <a:r>
              <a:rPr sz="2000" spc="-105" dirty="0">
                <a:latin typeface="Arial"/>
                <a:cs typeface="Arial"/>
              </a:rPr>
              <a:t>device </a:t>
            </a:r>
            <a:r>
              <a:rPr sz="2000" spc="-95" dirty="0">
                <a:latin typeface="Arial"/>
                <a:cs typeface="Arial"/>
              </a:rPr>
              <a:t>with </a:t>
            </a:r>
            <a:r>
              <a:rPr sz="2000" spc="-135" dirty="0">
                <a:latin typeface="Arial"/>
                <a:cs typeface="Arial"/>
              </a:rPr>
              <a:t>computing </a:t>
            </a:r>
            <a:r>
              <a:rPr sz="2000" spc="-165" dirty="0">
                <a:latin typeface="Arial"/>
                <a:cs typeface="Arial"/>
              </a:rPr>
              <a:t>resources </a:t>
            </a:r>
            <a:r>
              <a:rPr sz="2000" spc="-160" dirty="0">
                <a:latin typeface="Arial"/>
                <a:cs typeface="Arial"/>
              </a:rPr>
              <a:t> </a:t>
            </a:r>
            <a:r>
              <a:rPr sz="2000" spc="-105" dirty="0">
                <a:latin typeface="Arial"/>
                <a:cs typeface="Arial"/>
              </a:rPr>
              <a:t>found</a:t>
            </a:r>
            <a:r>
              <a:rPr sz="2000" spc="-30" dirty="0">
                <a:latin typeface="Arial"/>
                <a:cs typeface="Arial"/>
              </a:rPr>
              <a:t> </a:t>
            </a:r>
            <a:r>
              <a:rPr sz="2000" spc="-120" dirty="0">
                <a:latin typeface="Arial"/>
                <a:cs typeface="Arial"/>
              </a:rPr>
              <a:t>in</a:t>
            </a:r>
            <a:r>
              <a:rPr sz="2000" spc="-20" dirty="0">
                <a:latin typeface="Arial"/>
                <a:cs typeface="Arial"/>
              </a:rPr>
              <a:t> </a:t>
            </a:r>
            <a:r>
              <a:rPr sz="2000" spc="-10" dirty="0">
                <a:latin typeface="Arial"/>
                <a:cs typeface="Arial"/>
              </a:rPr>
              <a:t>a</a:t>
            </a:r>
            <a:r>
              <a:rPr sz="2000" spc="-20" dirty="0">
                <a:latin typeface="Arial"/>
                <a:cs typeface="Arial"/>
              </a:rPr>
              <a:t> </a:t>
            </a:r>
            <a:r>
              <a:rPr sz="2000" spc="-95" dirty="0">
                <a:latin typeface="Arial"/>
                <a:cs typeface="Arial"/>
              </a:rPr>
              <a:t>location</a:t>
            </a:r>
            <a:r>
              <a:rPr sz="2000" spc="-30" dirty="0">
                <a:latin typeface="Arial"/>
                <a:cs typeface="Arial"/>
              </a:rPr>
              <a:t> </a:t>
            </a:r>
            <a:r>
              <a:rPr sz="2000" spc="-240" dirty="0">
                <a:latin typeface="Arial"/>
                <a:cs typeface="Arial"/>
              </a:rPr>
              <a:t>such</a:t>
            </a:r>
            <a:r>
              <a:rPr sz="2000" spc="-20" dirty="0">
                <a:latin typeface="Arial"/>
                <a:cs typeface="Arial"/>
              </a:rPr>
              <a:t> </a:t>
            </a:r>
            <a:r>
              <a:rPr sz="2000" spc="-175" dirty="0">
                <a:latin typeface="Arial"/>
                <a:cs typeface="Arial"/>
              </a:rPr>
              <a:t>as</a:t>
            </a:r>
            <a:r>
              <a:rPr sz="2000" spc="-25" dirty="0">
                <a:latin typeface="Arial"/>
                <a:cs typeface="Arial"/>
              </a:rPr>
              <a:t> </a:t>
            </a:r>
            <a:r>
              <a:rPr sz="2000" spc="-10" dirty="0">
                <a:latin typeface="Arial"/>
                <a:cs typeface="Arial"/>
              </a:rPr>
              <a:t>a </a:t>
            </a:r>
            <a:r>
              <a:rPr sz="2000" spc="-130" dirty="0">
                <a:latin typeface="Arial"/>
                <a:cs typeface="Arial"/>
              </a:rPr>
              <a:t>substation.</a:t>
            </a:r>
            <a:endParaRPr sz="2000">
              <a:latin typeface="Arial"/>
              <a:cs typeface="Arial"/>
            </a:endParaRPr>
          </a:p>
          <a:p>
            <a:pPr marL="469900" lvl="1" indent="-184150" algn="just">
              <a:lnSpc>
                <a:spcPct val="100000"/>
              </a:lnSpc>
              <a:spcBef>
                <a:spcPts val="480"/>
              </a:spcBef>
              <a:buClr>
                <a:srgbClr val="93B6D2"/>
              </a:buClr>
              <a:buSzPct val="85000"/>
              <a:buChar char="•"/>
              <a:tabLst>
                <a:tab pos="470534" algn="l"/>
              </a:tabLst>
            </a:pPr>
            <a:r>
              <a:rPr sz="2000" spc="-225" dirty="0">
                <a:latin typeface="Arial"/>
                <a:cs typeface="Arial"/>
              </a:rPr>
              <a:t>DNP</a:t>
            </a:r>
            <a:r>
              <a:rPr sz="2000" spc="-10" dirty="0">
                <a:latin typeface="Arial"/>
                <a:cs typeface="Arial"/>
              </a:rPr>
              <a:t>3</a:t>
            </a:r>
            <a:r>
              <a:rPr sz="2000" spc="-20" dirty="0">
                <a:latin typeface="Arial"/>
                <a:cs typeface="Arial"/>
              </a:rPr>
              <a:t> </a:t>
            </a:r>
            <a:r>
              <a:rPr sz="2000" spc="-45" dirty="0">
                <a:latin typeface="Arial"/>
                <a:cs typeface="Arial"/>
              </a:rPr>
              <a:t>r</a:t>
            </a:r>
            <a:r>
              <a:rPr sz="2000" spc="-65" dirty="0">
                <a:latin typeface="Arial"/>
                <a:cs typeface="Arial"/>
              </a:rPr>
              <a:t>e</a:t>
            </a:r>
            <a:r>
              <a:rPr sz="2000" dirty="0">
                <a:latin typeface="Arial"/>
                <a:cs typeface="Arial"/>
              </a:rPr>
              <a:t>f</a:t>
            </a:r>
            <a:r>
              <a:rPr sz="2000" spc="5" dirty="0">
                <a:latin typeface="Arial"/>
                <a:cs typeface="Arial"/>
              </a:rPr>
              <a:t>e</a:t>
            </a:r>
            <a:r>
              <a:rPr sz="2000" spc="-170" dirty="0">
                <a:latin typeface="Arial"/>
                <a:cs typeface="Arial"/>
              </a:rPr>
              <a:t>rs</a:t>
            </a:r>
            <a:r>
              <a:rPr sz="2000" spc="-40" dirty="0">
                <a:latin typeface="Arial"/>
                <a:cs typeface="Arial"/>
              </a:rPr>
              <a:t> </a:t>
            </a:r>
            <a:r>
              <a:rPr sz="2000" spc="-50" dirty="0">
                <a:latin typeface="Arial"/>
                <a:cs typeface="Arial"/>
              </a:rPr>
              <a:t>t</a:t>
            </a:r>
            <a:r>
              <a:rPr sz="2000" spc="-85" dirty="0">
                <a:latin typeface="Arial"/>
                <a:cs typeface="Arial"/>
              </a:rPr>
              <a:t>o</a:t>
            </a:r>
            <a:r>
              <a:rPr sz="2000" spc="-10" dirty="0">
                <a:latin typeface="Arial"/>
                <a:cs typeface="Arial"/>
              </a:rPr>
              <a:t> </a:t>
            </a:r>
            <a:r>
              <a:rPr sz="2000" spc="-235" dirty="0">
                <a:latin typeface="Arial"/>
                <a:cs typeface="Arial"/>
              </a:rPr>
              <a:t>s</a:t>
            </a:r>
            <a:r>
              <a:rPr sz="2000" spc="-100" dirty="0">
                <a:latin typeface="Arial"/>
                <a:cs typeface="Arial"/>
              </a:rPr>
              <a:t>l</a:t>
            </a:r>
            <a:r>
              <a:rPr sz="2000" spc="-70" dirty="0">
                <a:latin typeface="Arial"/>
                <a:cs typeface="Arial"/>
              </a:rPr>
              <a:t>a</a:t>
            </a:r>
            <a:r>
              <a:rPr sz="2000" spc="-105" dirty="0">
                <a:latin typeface="Arial"/>
                <a:cs typeface="Arial"/>
              </a:rPr>
              <a:t>v</a:t>
            </a:r>
            <a:r>
              <a:rPr sz="2000" spc="-225" dirty="0">
                <a:latin typeface="Arial"/>
                <a:cs typeface="Arial"/>
              </a:rPr>
              <a:t>es</a:t>
            </a:r>
            <a:r>
              <a:rPr sz="2000" dirty="0">
                <a:latin typeface="Arial"/>
                <a:cs typeface="Arial"/>
              </a:rPr>
              <a:t> </a:t>
            </a:r>
            <a:r>
              <a:rPr sz="2000" spc="-45" dirty="0">
                <a:latin typeface="Arial"/>
                <a:cs typeface="Arial"/>
              </a:rPr>
              <a:t> </a:t>
            </a:r>
            <a:r>
              <a:rPr sz="2000" spc="-185" dirty="0">
                <a:latin typeface="Arial"/>
                <a:cs typeface="Arial"/>
              </a:rPr>
              <a:t>a</a:t>
            </a:r>
            <a:r>
              <a:rPr sz="2000" spc="-165" dirty="0">
                <a:latin typeface="Arial"/>
                <a:cs typeface="Arial"/>
              </a:rPr>
              <a:t>s</a:t>
            </a:r>
            <a:r>
              <a:rPr sz="2000" spc="-25" dirty="0">
                <a:latin typeface="Arial"/>
                <a:cs typeface="Arial"/>
              </a:rPr>
              <a:t> </a:t>
            </a:r>
            <a:r>
              <a:rPr sz="2000" spc="-90" dirty="0">
                <a:latin typeface="Arial"/>
                <a:cs typeface="Arial"/>
              </a:rPr>
              <a:t>outstati</a:t>
            </a:r>
            <a:r>
              <a:rPr sz="2000" spc="-120" dirty="0">
                <a:latin typeface="Arial"/>
                <a:cs typeface="Arial"/>
              </a:rPr>
              <a:t>o</a:t>
            </a:r>
            <a:r>
              <a:rPr sz="2000" spc="-300" dirty="0">
                <a:latin typeface="Arial"/>
                <a:cs typeface="Arial"/>
              </a:rPr>
              <a:t>n</a:t>
            </a:r>
            <a:r>
              <a:rPr sz="2000" spc="-305" dirty="0">
                <a:latin typeface="Arial"/>
                <a:cs typeface="Arial"/>
              </a:rPr>
              <a:t>s</a:t>
            </a:r>
            <a:r>
              <a:rPr sz="2000" spc="-120" dirty="0">
                <a:latin typeface="Arial"/>
                <a:cs typeface="Arial"/>
              </a:rPr>
              <a:t>.</a:t>
            </a:r>
            <a:endParaRPr sz="2000">
              <a:latin typeface="Arial"/>
              <a:cs typeface="Arial"/>
            </a:endParaRPr>
          </a:p>
          <a:p>
            <a:pPr marL="469900" marR="6985" lvl="1" indent="-183515" algn="just">
              <a:lnSpc>
                <a:spcPct val="100000"/>
              </a:lnSpc>
              <a:spcBef>
                <a:spcPts val="480"/>
              </a:spcBef>
              <a:buClr>
                <a:srgbClr val="93B6D2"/>
              </a:buClr>
              <a:buSzPct val="85000"/>
              <a:buChar char="•"/>
              <a:tabLst>
                <a:tab pos="470534" algn="l"/>
              </a:tabLst>
            </a:pPr>
            <a:r>
              <a:rPr sz="2000" spc="-125" dirty="0">
                <a:latin typeface="Arial"/>
                <a:cs typeface="Arial"/>
              </a:rPr>
              <a:t>Outstations monitor </a:t>
            </a:r>
            <a:r>
              <a:rPr sz="2000" spc="-90" dirty="0">
                <a:latin typeface="Arial"/>
                <a:cs typeface="Arial"/>
              </a:rPr>
              <a:t>and </a:t>
            </a:r>
            <a:r>
              <a:rPr sz="2000" spc="-105" dirty="0">
                <a:latin typeface="Arial"/>
                <a:cs typeface="Arial"/>
              </a:rPr>
              <a:t>collect </a:t>
            </a:r>
            <a:r>
              <a:rPr sz="2000" spc="-15" dirty="0">
                <a:latin typeface="Arial"/>
                <a:cs typeface="Arial"/>
              </a:rPr>
              <a:t>data </a:t>
            </a:r>
            <a:r>
              <a:rPr sz="2000" spc="-100" dirty="0">
                <a:latin typeface="Arial"/>
                <a:cs typeface="Arial"/>
              </a:rPr>
              <a:t>from </a:t>
            </a:r>
            <a:r>
              <a:rPr sz="2000" spc="-135" dirty="0">
                <a:latin typeface="Arial"/>
                <a:cs typeface="Arial"/>
              </a:rPr>
              <a:t>devices </a:t>
            </a:r>
            <a:r>
              <a:rPr sz="2000" spc="-75" dirty="0">
                <a:latin typeface="Arial"/>
                <a:cs typeface="Arial"/>
              </a:rPr>
              <a:t>that </a:t>
            </a:r>
            <a:r>
              <a:rPr sz="2000" spc="-85" dirty="0">
                <a:latin typeface="Arial"/>
                <a:cs typeface="Arial"/>
              </a:rPr>
              <a:t>indicate their </a:t>
            </a:r>
            <a:r>
              <a:rPr sz="2000" spc="-120" dirty="0">
                <a:latin typeface="Arial"/>
                <a:cs typeface="Arial"/>
              </a:rPr>
              <a:t>state, </a:t>
            </a:r>
            <a:r>
              <a:rPr sz="2000" spc="-114" dirty="0">
                <a:latin typeface="Arial"/>
                <a:cs typeface="Arial"/>
              </a:rPr>
              <a:t> </a:t>
            </a:r>
            <a:r>
              <a:rPr sz="2000" spc="-240" dirty="0">
                <a:latin typeface="Arial"/>
                <a:cs typeface="Arial"/>
              </a:rPr>
              <a:t>such</a:t>
            </a:r>
            <a:r>
              <a:rPr sz="2000" spc="-235" dirty="0">
                <a:latin typeface="Arial"/>
                <a:cs typeface="Arial"/>
              </a:rPr>
              <a:t> </a:t>
            </a:r>
            <a:r>
              <a:rPr sz="2000" spc="-180" dirty="0">
                <a:latin typeface="Arial"/>
                <a:cs typeface="Arial"/>
              </a:rPr>
              <a:t>as</a:t>
            </a:r>
            <a:r>
              <a:rPr sz="2000" spc="-175" dirty="0">
                <a:latin typeface="Arial"/>
                <a:cs typeface="Arial"/>
              </a:rPr>
              <a:t> </a:t>
            </a:r>
            <a:r>
              <a:rPr sz="2000" spc="-125" dirty="0">
                <a:latin typeface="Arial"/>
                <a:cs typeface="Arial"/>
              </a:rPr>
              <a:t>whether</a:t>
            </a:r>
            <a:r>
              <a:rPr sz="2000" spc="-120" dirty="0">
                <a:latin typeface="Arial"/>
                <a:cs typeface="Arial"/>
              </a:rPr>
              <a:t> </a:t>
            </a:r>
            <a:r>
              <a:rPr sz="2000" spc="-10" dirty="0">
                <a:latin typeface="Arial"/>
                <a:cs typeface="Arial"/>
              </a:rPr>
              <a:t>a </a:t>
            </a:r>
            <a:r>
              <a:rPr sz="2000" spc="-105" dirty="0">
                <a:latin typeface="Arial"/>
                <a:cs typeface="Arial"/>
              </a:rPr>
              <a:t>circuit</a:t>
            </a:r>
            <a:r>
              <a:rPr sz="2000" spc="-100" dirty="0">
                <a:latin typeface="Arial"/>
                <a:cs typeface="Arial"/>
              </a:rPr>
              <a:t> </a:t>
            </a:r>
            <a:r>
              <a:rPr sz="2000" spc="-65" dirty="0">
                <a:latin typeface="Arial"/>
                <a:cs typeface="Arial"/>
              </a:rPr>
              <a:t>breaker </a:t>
            </a:r>
            <a:r>
              <a:rPr sz="2000" spc="-170" dirty="0">
                <a:latin typeface="Arial"/>
                <a:cs typeface="Arial"/>
              </a:rPr>
              <a:t>is</a:t>
            </a:r>
            <a:r>
              <a:rPr sz="2000" spc="-165" dirty="0">
                <a:latin typeface="Arial"/>
                <a:cs typeface="Arial"/>
              </a:rPr>
              <a:t> </a:t>
            </a:r>
            <a:r>
              <a:rPr sz="2000" spc="-175" dirty="0">
                <a:latin typeface="Arial"/>
                <a:cs typeface="Arial"/>
              </a:rPr>
              <a:t>on</a:t>
            </a:r>
            <a:r>
              <a:rPr sz="2000" spc="-170" dirty="0">
                <a:latin typeface="Arial"/>
                <a:cs typeface="Arial"/>
              </a:rPr>
              <a:t> </a:t>
            </a:r>
            <a:r>
              <a:rPr sz="2000" spc="-60" dirty="0">
                <a:latin typeface="Arial"/>
                <a:cs typeface="Arial"/>
              </a:rPr>
              <a:t>or </a:t>
            </a:r>
            <a:r>
              <a:rPr sz="2000" spc="-35" dirty="0">
                <a:latin typeface="Arial"/>
                <a:cs typeface="Arial"/>
              </a:rPr>
              <a:t>off, </a:t>
            </a:r>
            <a:r>
              <a:rPr sz="2000" spc="-85" dirty="0">
                <a:latin typeface="Arial"/>
                <a:cs typeface="Arial"/>
              </a:rPr>
              <a:t>and</a:t>
            </a:r>
            <a:r>
              <a:rPr sz="2000" spc="-80" dirty="0">
                <a:latin typeface="Arial"/>
                <a:cs typeface="Arial"/>
              </a:rPr>
              <a:t> </a:t>
            </a:r>
            <a:r>
              <a:rPr sz="2000" spc="-85" dirty="0">
                <a:latin typeface="Arial"/>
                <a:cs typeface="Arial"/>
              </a:rPr>
              <a:t>take</a:t>
            </a:r>
            <a:r>
              <a:rPr sz="2000" spc="-80" dirty="0">
                <a:latin typeface="Arial"/>
                <a:cs typeface="Arial"/>
              </a:rPr>
              <a:t> </a:t>
            </a:r>
            <a:r>
              <a:rPr sz="2000" spc="-185" dirty="0">
                <a:latin typeface="Arial"/>
                <a:cs typeface="Arial"/>
              </a:rPr>
              <a:t>measurements, </a:t>
            </a:r>
            <a:r>
              <a:rPr sz="2000" spc="-180" dirty="0">
                <a:latin typeface="Arial"/>
                <a:cs typeface="Arial"/>
              </a:rPr>
              <a:t> </a:t>
            </a:r>
            <a:r>
              <a:rPr sz="2000" spc="-114" dirty="0">
                <a:latin typeface="Arial"/>
                <a:cs typeface="Arial"/>
              </a:rPr>
              <a:t>including</a:t>
            </a:r>
            <a:r>
              <a:rPr sz="2000" spc="-30" dirty="0">
                <a:latin typeface="Arial"/>
                <a:cs typeface="Arial"/>
              </a:rPr>
              <a:t> </a:t>
            </a:r>
            <a:r>
              <a:rPr sz="2000" spc="-85" dirty="0">
                <a:latin typeface="Arial"/>
                <a:cs typeface="Arial"/>
              </a:rPr>
              <a:t>voltage,</a:t>
            </a:r>
            <a:r>
              <a:rPr sz="2000" spc="-45" dirty="0">
                <a:latin typeface="Arial"/>
                <a:cs typeface="Arial"/>
              </a:rPr>
              <a:t> </a:t>
            </a:r>
            <a:r>
              <a:rPr sz="2000" spc="-120" dirty="0">
                <a:latin typeface="Arial"/>
                <a:cs typeface="Arial"/>
              </a:rPr>
              <a:t>current,</a:t>
            </a:r>
            <a:r>
              <a:rPr sz="2000" spc="-35" dirty="0">
                <a:latin typeface="Arial"/>
                <a:cs typeface="Arial"/>
              </a:rPr>
              <a:t> </a:t>
            </a:r>
            <a:r>
              <a:rPr sz="2000" spc="-100" dirty="0">
                <a:latin typeface="Arial"/>
                <a:cs typeface="Arial"/>
              </a:rPr>
              <a:t>temperature,</a:t>
            </a:r>
            <a:r>
              <a:rPr sz="2000" spc="-45" dirty="0">
                <a:latin typeface="Arial"/>
                <a:cs typeface="Arial"/>
              </a:rPr>
              <a:t> </a:t>
            </a:r>
            <a:r>
              <a:rPr sz="2000" spc="-85" dirty="0">
                <a:latin typeface="Arial"/>
                <a:cs typeface="Arial"/>
              </a:rPr>
              <a:t>and</a:t>
            </a:r>
            <a:r>
              <a:rPr sz="2000" spc="-25" dirty="0">
                <a:latin typeface="Arial"/>
                <a:cs typeface="Arial"/>
              </a:rPr>
              <a:t> </a:t>
            </a:r>
            <a:r>
              <a:rPr sz="2000" spc="-225" dirty="0">
                <a:latin typeface="Arial"/>
                <a:cs typeface="Arial"/>
              </a:rPr>
              <a:t>so</a:t>
            </a:r>
            <a:r>
              <a:rPr sz="2000" spc="-20" dirty="0">
                <a:latin typeface="Arial"/>
                <a:cs typeface="Arial"/>
              </a:rPr>
              <a:t> </a:t>
            </a:r>
            <a:r>
              <a:rPr sz="2000" spc="-155" dirty="0">
                <a:latin typeface="Arial"/>
                <a:cs typeface="Arial"/>
              </a:rPr>
              <a:t>on.</a:t>
            </a:r>
            <a:endParaRPr sz="2000">
              <a:latin typeface="Arial"/>
              <a:cs typeface="Arial"/>
            </a:endParaRPr>
          </a:p>
          <a:p>
            <a:pPr marL="469900" marR="6350" lvl="1" indent="-183515" algn="just">
              <a:lnSpc>
                <a:spcPct val="100000"/>
              </a:lnSpc>
              <a:spcBef>
                <a:spcPts val="484"/>
              </a:spcBef>
              <a:buClr>
                <a:srgbClr val="93B6D2"/>
              </a:buClr>
              <a:buSzPct val="85000"/>
              <a:buChar char="•"/>
              <a:tabLst>
                <a:tab pos="470534" algn="l"/>
              </a:tabLst>
            </a:pPr>
            <a:r>
              <a:rPr sz="2000" spc="-235" dirty="0">
                <a:latin typeface="Arial"/>
                <a:cs typeface="Arial"/>
              </a:rPr>
              <a:t>This </a:t>
            </a:r>
            <a:r>
              <a:rPr sz="2000" spc="-15" dirty="0">
                <a:latin typeface="Arial"/>
                <a:cs typeface="Arial"/>
              </a:rPr>
              <a:t>data </a:t>
            </a:r>
            <a:r>
              <a:rPr sz="2000" spc="-175" dirty="0">
                <a:latin typeface="Arial"/>
                <a:cs typeface="Arial"/>
              </a:rPr>
              <a:t>is </a:t>
            </a:r>
            <a:r>
              <a:rPr sz="2000" spc="-155" dirty="0">
                <a:latin typeface="Arial"/>
                <a:cs typeface="Arial"/>
              </a:rPr>
              <a:t>then </a:t>
            </a:r>
            <a:r>
              <a:rPr sz="2000" spc="-105" dirty="0">
                <a:latin typeface="Arial"/>
                <a:cs typeface="Arial"/>
              </a:rPr>
              <a:t>transmitted </a:t>
            </a:r>
            <a:r>
              <a:rPr sz="2000" spc="-75" dirty="0">
                <a:latin typeface="Arial"/>
                <a:cs typeface="Arial"/>
              </a:rPr>
              <a:t>to </a:t>
            </a:r>
            <a:r>
              <a:rPr sz="2000" spc="-130" dirty="0">
                <a:latin typeface="Arial"/>
                <a:cs typeface="Arial"/>
              </a:rPr>
              <a:t>the </a:t>
            </a:r>
            <a:r>
              <a:rPr sz="2000" spc="-140" dirty="0">
                <a:latin typeface="Arial"/>
                <a:cs typeface="Arial"/>
              </a:rPr>
              <a:t>master </a:t>
            </a:r>
            <a:r>
              <a:rPr sz="2000" spc="-180" dirty="0">
                <a:latin typeface="Arial"/>
                <a:cs typeface="Arial"/>
              </a:rPr>
              <a:t>when </a:t>
            </a:r>
            <a:r>
              <a:rPr sz="2000" spc="-15" dirty="0">
                <a:latin typeface="Arial"/>
                <a:cs typeface="Arial"/>
              </a:rPr>
              <a:t>it </a:t>
            </a:r>
            <a:r>
              <a:rPr sz="2000" spc="-175" dirty="0">
                <a:latin typeface="Arial"/>
                <a:cs typeface="Arial"/>
              </a:rPr>
              <a:t>is </a:t>
            </a:r>
            <a:r>
              <a:rPr sz="2000" spc="-110" dirty="0">
                <a:latin typeface="Arial"/>
                <a:cs typeface="Arial"/>
              </a:rPr>
              <a:t>requested, </a:t>
            </a:r>
            <a:r>
              <a:rPr sz="2000" spc="-60" dirty="0">
                <a:latin typeface="Arial"/>
                <a:cs typeface="Arial"/>
              </a:rPr>
              <a:t>or </a:t>
            </a:r>
            <a:r>
              <a:rPr sz="2000" spc="-165" dirty="0">
                <a:latin typeface="Arial"/>
                <a:cs typeface="Arial"/>
              </a:rPr>
              <a:t>events </a:t>
            </a:r>
            <a:r>
              <a:rPr sz="2000" spc="-65" dirty="0">
                <a:latin typeface="Arial"/>
                <a:cs typeface="Arial"/>
              </a:rPr>
              <a:t>or </a:t>
            </a:r>
            <a:r>
              <a:rPr sz="2000" spc="-60" dirty="0">
                <a:latin typeface="Arial"/>
                <a:cs typeface="Arial"/>
              </a:rPr>
              <a:t> </a:t>
            </a:r>
            <a:r>
              <a:rPr sz="2000" spc="-110" dirty="0">
                <a:latin typeface="Arial"/>
                <a:cs typeface="Arial"/>
              </a:rPr>
              <a:t>alarms</a:t>
            </a:r>
            <a:r>
              <a:rPr sz="2000" spc="-30" dirty="0">
                <a:latin typeface="Arial"/>
                <a:cs typeface="Arial"/>
              </a:rPr>
              <a:t> </a:t>
            </a:r>
            <a:r>
              <a:rPr sz="2000" spc="-90" dirty="0">
                <a:latin typeface="Arial"/>
                <a:cs typeface="Arial"/>
              </a:rPr>
              <a:t>and</a:t>
            </a:r>
            <a:r>
              <a:rPr sz="2000" spc="-15" dirty="0">
                <a:latin typeface="Arial"/>
                <a:cs typeface="Arial"/>
              </a:rPr>
              <a:t> </a:t>
            </a:r>
            <a:r>
              <a:rPr sz="2000" spc="-110" dirty="0">
                <a:latin typeface="Arial"/>
                <a:cs typeface="Arial"/>
              </a:rPr>
              <a:t>control</a:t>
            </a:r>
            <a:r>
              <a:rPr sz="2000" spc="-35" dirty="0">
                <a:latin typeface="Arial"/>
                <a:cs typeface="Arial"/>
              </a:rPr>
              <a:t> </a:t>
            </a:r>
            <a:r>
              <a:rPr sz="2000" spc="-200" dirty="0">
                <a:latin typeface="Arial"/>
                <a:cs typeface="Arial"/>
              </a:rPr>
              <a:t>commands</a:t>
            </a:r>
            <a:r>
              <a:rPr sz="2000" spc="-25" dirty="0">
                <a:latin typeface="Arial"/>
                <a:cs typeface="Arial"/>
              </a:rPr>
              <a:t> </a:t>
            </a:r>
            <a:r>
              <a:rPr sz="2000" spc="-160" dirty="0">
                <a:latin typeface="Arial"/>
                <a:cs typeface="Arial"/>
              </a:rPr>
              <a:t>can</a:t>
            </a:r>
            <a:r>
              <a:rPr sz="2000" spc="-15" dirty="0">
                <a:latin typeface="Arial"/>
                <a:cs typeface="Arial"/>
              </a:rPr>
              <a:t> </a:t>
            </a:r>
            <a:r>
              <a:rPr sz="2000" spc="-65" dirty="0">
                <a:latin typeface="Arial"/>
                <a:cs typeface="Arial"/>
              </a:rPr>
              <a:t>be</a:t>
            </a:r>
            <a:r>
              <a:rPr sz="2000" spc="-5" dirty="0">
                <a:latin typeface="Arial"/>
                <a:cs typeface="Arial"/>
              </a:rPr>
              <a:t> </a:t>
            </a:r>
            <a:r>
              <a:rPr sz="2000" spc="-175" dirty="0">
                <a:latin typeface="Arial"/>
                <a:cs typeface="Arial"/>
              </a:rPr>
              <a:t>sent</a:t>
            </a:r>
            <a:r>
              <a:rPr sz="2000" spc="-30" dirty="0">
                <a:latin typeface="Arial"/>
                <a:cs typeface="Arial"/>
              </a:rPr>
              <a:t> </a:t>
            </a:r>
            <a:r>
              <a:rPr sz="2000" spc="-120" dirty="0">
                <a:latin typeface="Arial"/>
                <a:cs typeface="Arial"/>
              </a:rPr>
              <a:t>in</a:t>
            </a:r>
            <a:r>
              <a:rPr sz="2000" spc="-15" dirty="0">
                <a:latin typeface="Arial"/>
                <a:cs typeface="Arial"/>
              </a:rPr>
              <a:t> </a:t>
            </a:r>
            <a:r>
              <a:rPr sz="2000" spc="-125" dirty="0">
                <a:latin typeface="Arial"/>
                <a:cs typeface="Arial"/>
              </a:rPr>
              <a:t>an</a:t>
            </a:r>
            <a:r>
              <a:rPr sz="2000" spc="-10" dirty="0">
                <a:latin typeface="Arial"/>
                <a:cs typeface="Arial"/>
              </a:rPr>
              <a:t> </a:t>
            </a:r>
            <a:r>
              <a:rPr sz="2000" spc="-170" dirty="0">
                <a:latin typeface="Arial"/>
                <a:cs typeface="Arial"/>
              </a:rPr>
              <a:t>asynchronous</a:t>
            </a:r>
            <a:r>
              <a:rPr sz="2000" spc="-35" dirty="0">
                <a:latin typeface="Arial"/>
                <a:cs typeface="Arial"/>
              </a:rPr>
              <a:t> </a:t>
            </a:r>
            <a:r>
              <a:rPr sz="2000" spc="-170" dirty="0">
                <a:latin typeface="Arial"/>
                <a:cs typeface="Arial"/>
              </a:rPr>
              <a:t>manner.</a:t>
            </a:r>
            <a:endParaRPr sz="2000">
              <a:latin typeface="Arial"/>
              <a:cs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193790"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pc="-229" dirty="0"/>
              <a:t>A</a:t>
            </a:r>
            <a:r>
              <a:rPr spc="-390" dirty="0"/>
              <a:t>d</a:t>
            </a:r>
            <a:r>
              <a:rPr spc="-210" dirty="0"/>
              <a:t>a</a:t>
            </a:r>
            <a:r>
              <a:rPr spc="-390" dirty="0"/>
              <a:t>p</a:t>
            </a:r>
            <a:r>
              <a:rPr spc="-365" dirty="0"/>
              <a:t>t</a:t>
            </a:r>
            <a:r>
              <a:rPr spc="-165" dirty="0"/>
              <a:t>i</a:t>
            </a:r>
            <a:r>
              <a:rPr spc="-390" dirty="0"/>
              <a:t>n</a:t>
            </a:r>
            <a:r>
              <a:rPr spc="-300" dirty="0"/>
              <a:t>g</a:t>
            </a:r>
            <a:r>
              <a:rPr spc="-240" dirty="0"/>
              <a:t> </a:t>
            </a:r>
            <a:r>
              <a:rPr spc="-785" dirty="0"/>
              <a:t>S</a:t>
            </a:r>
            <a:r>
              <a:rPr spc="-600" dirty="0"/>
              <a:t>C</a:t>
            </a:r>
            <a:r>
              <a:rPr spc="-229" dirty="0"/>
              <a:t>A</a:t>
            </a:r>
            <a:r>
              <a:rPr spc="-670" dirty="0"/>
              <a:t>D</a:t>
            </a:r>
            <a:r>
              <a:rPr spc="-125" dirty="0"/>
              <a:t>A</a:t>
            </a:r>
            <a:r>
              <a:rPr spc="-250" dirty="0"/>
              <a:t> </a:t>
            </a:r>
            <a:r>
              <a:rPr spc="-204" dirty="0"/>
              <a:t>f</a:t>
            </a:r>
            <a:r>
              <a:rPr spc="-390" dirty="0"/>
              <a:t>o</a:t>
            </a:r>
            <a:r>
              <a:rPr spc="-275" dirty="0"/>
              <a:t>r</a:t>
            </a:r>
            <a:r>
              <a:rPr spc="-240" dirty="0"/>
              <a:t> </a:t>
            </a:r>
            <a:r>
              <a:rPr spc="-380" dirty="0"/>
              <a:t>IP</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94</a:t>
            </a:r>
            <a:endParaRPr sz="1400">
              <a:latin typeface="Arial"/>
              <a:cs typeface="Arial"/>
            </a:endParaRPr>
          </a:p>
        </p:txBody>
      </p:sp>
      <p:pic>
        <p:nvPicPr>
          <p:cNvPr id="4" name="object 4"/>
          <p:cNvPicPr/>
          <p:nvPr/>
        </p:nvPicPr>
        <p:blipFill>
          <a:blip r:embed="rId2" cstate="print"/>
          <a:stretch>
            <a:fillRect/>
          </a:stretch>
        </p:blipFill>
        <p:spPr>
          <a:xfrm>
            <a:off x="1484375" y="1600200"/>
            <a:ext cx="6175248" cy="48768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6193790"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pc="-229" dirty="0"/>
              <a:t>A</a:t>
            </a:r>
            <a:r>
              <a:rPr spc="-390" dirty="0"/>
              <a:t>d</a:t>
            </a:r>
            <a:r>
              <a:rPr spc="-210" dirty="0"/>
              <a:t>a</a:t>
            </a:r>
            <a:r>
              <a:rPr spc="-390" dirty="0"/>
              <a:t>p</a:t>
            </a:r>
            <a:r>
              <a:rPr spc="-365" dirty="0"/>
              <a:t>t</a:t>
            </a:r>
            <a:r>
              <a:rPr spc="-165" dirty="0"/>
              <a:t>i</a:t>
            </a:r>
            <a:r>
              <a:rPr spc="-390" dirty="0"/>
              <a:t>n</a:t>
            </a:r>
            <a:r>
              <a:rPr spc="-300" dirty="0"/>
              <a:t>g</a:t>
            </a:r>
            <a:r>
              <a:rPr spc="-240" dirty="0"/>
              <a:t> </a:t>
            </a:r>
            <a:r>
              <a:rPr spc="-785" dirty="0"/>
              <a:t>S</a:t>
            </a:r>
            <a:r>
              <a:rPr spc="-600" dirty="0"/>
              <a:t>C</a:t>
            </a:r>
            <a:r>
              <a:rPr spc="-229" dirty="0"/>
              <a:t>A</a:t>
            </a:r>
            <a:r>
              <a:rPr spc="-670" dirty="0"/>
              <a:t>D</a:t>
            </a:r>
            <a:r>
              <a:rPr spc="-125" dirty="0"/>
              <a:t>A</a:t>
            </a:r>
            <a:r>
              <a:rPr spc="-250" dirty="0"/>
              <a:t> </a:t>
            </a:r>
            <a:r>
              <a:rPr spc="-204" dirty="0"/>
              <a:t>f</a:t>
            </a:r>
            <a:r>
              <a:rPr spc="-390" dirty="0"/>
              <a:t>o</a:t>
            </a:r>
            <a:r>
              <a:rPr spc="-275" dirty="0"/>
              <a:t>r</a:t>
            </a:r>
            <a:r>
              <a:rPr spc="-240" dirty="0"/>
              <a:t> </a:t>
            </a:r>
            <a:r>
              <a:rPr spc="-380" dirty="0"/>
              <a:t>IP</a:t>
            </a:r>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95</a:t>
            </a:r>
            <a:endParaRPr sz="1400">
              <a:latin typeface="Arial"/>
              <a:cs typeface="Arial"/>
            </a:endParaRPr>
          </a:p>
        </p:txBody>
      </p:sp>
      <p:sp>
        <p:nvSpPr>
          <p:cNvPr id="4" name="object 4"/>
          <p:cNvSpPr txBox="1"/>
          <p:nvPr/>
        </p:nvSpPr>
        <p:spPr>
          <a:xfrm>
            <a:off x="535940" y="1580134"/>
            <a:ext cx="8074659" cy="4635500"/>
          </a:xfrm>
          <a:prstGeom prst="rect">
            <a:avLst/>
          </a:prstGeom>
        </p:spPr>
        <p:txBody>
          <a:bodyPr vert="horz" wrap="square" lIns="0" tIns="48895" rIns="0" bIns="0" rtlCol="0">
            <a:spAutoFit/>
          </a:bodyPr>
          <a:lstStyle/>
          <a:p>
            <a:pPr marL="194945" marR="5715" indent="-182880" algn="just">
              <a:lnSpc>
                <a:spcPct val="90100"/>
              </a:lnSpc>
              <a:spcBef>
                <a:spcPts val="385"/>
              </a:spcBef>
              <a:buClr>
                <a:srgbClr val="93B6D2"/>
              </a:buClr>
              <a:buSzPct val="85416"/>
              <a:buChar char="•"/>
              <a:tabLst>
                <a:tab pos="195580" algn="l"/>
              </a:tabLst>
            </a:pPr>
            <a:r>
              <a:rPr sz="2400" spc="-235" dirty="0">
                <a:latin typeface="Arial"/>
                <a:cs typeface="Arial"/>
              </a:rPr>
              <a:t>Con</a:t>
            </a:r>
            <a:r>
              <a:rPr sz="2400" spc="-140" dirty="0">
                <a:latin typeface="Arial"/>
                <a:cs typeface="Arial"/>
              </a:rPr>
              <a:t>necti</a:t>
            </a:r>
            <a:r>
              <a:rPr sz="2400" spc="-190" dirty="0">
                <a:latin typeface="Arial"/>
                <a:cs typeface="Arial"/>
              </a:rPr>
              <a:t>o</a:t>
            </a:r>
            <a:r>
              <a:rPr sz="2400" spc="-285" dirty="0">
                <a:latin typeface="Arial"/>
                <a:cs typeface="Arial"/>
              </a:rPr>
              <a:t>n</a:t>
            </a:r>
            <a:r>
              <a:rPr sz="2400" spc="110" dirty="0">
                <a:latin typeface="Arial"/>
                <a:cs typeface="Arial"/>
              </a:rPr>
              <a:t> </a:t>
            </a:r>
            <a:r>
              <a:rPr sz="2400" spc="-250" dirty="0">
                <a:latin typeface="Arial"/>
                <a:cs typeface="Arial"/>
              </a:rPr>
              <a:t>m</a:t>
            </a:r>
            <a:r>
              <a:rPr sz="2400" spc="-175" dirty="0">
                <a:latin typeface="Arial"/>
                <a:cs typeface="Arial"/>
              </a:rPr>
              <a:t>a</a:t>
            </a:r>
            <a:r>
              <a:rPr sz="2400" spc="-105" dirty="0">
                <a:latin typeface="Arial"/>
                <a:cs typeface="Arial"/>
              </a:rPr>
              <a:t>na</a:t>
            </a:r>
            <a:r>
              <a:rPr sz="2400" spc="-160" dirty="0">
                <a:latin typeface="Arial"/>
                <a:cs typeface="Arial"/>
              </a:rPr>
              <a:t>g</a:t>
            </a:r>
            <a:r>
              <a:rPr sz="2400" spc="-195" dirty="0">
                <a:latin typeface="Arial"/>
                <a:cs typeface="Arial"/>
              </a:rPr>
              <a:t>ement</a:t>
            </a:r>
            <a:r>
              <a:rPr sz="2400" spc="114" dirty="0">
                <a:latin typeface="Arial"/>
                <a:cs typeface="Arial"/>
              </a:rPr>
              <a:t> </a:t>
            </a:r>
            <a:r>
              <a:rPr sz="2400" spc="-75" dirty="0">
                <a:latin typeface="Arial"/>
                <a:cs typeface="Arial"/>
              </a:rPr>
              <a:t>li</a:t>
            </a:r>
            <a:r>
              <a:rPr sz="2400" spc="-165" dirty="0">
                <a:latin typeface="Arial"/>
                <a:cs typeface="Arial"/>
              </a:rPr>
              <a:t>n</a:t>
            </a:r>
            <a:r>
              <a:rPr sz="2400" spc="-160" dirty="0">
                <a:latin typeface="Arial"/>
                <a:cs typeface="Arial"/>
              </a:rPr>
              <a:t>k</a:t>
            </a:r>
            <a:r>
              <a:rPr sz="2400" spc="-405" dirty="0">
                <a:latin typeface="Arial"/>
                <a:cs typeface="Arial"/>
              </a:rPr>
              <a:t>s</a:t>
            </a:r>
            <a:r>
              <a:rPr sz="2400" spc="105" dirty="0">
                <a:latin typeface="Arial"/>
                <a:cs typeface="Arial"/>
              </a:rPr>
              <a:t> </a:t>
            </a:r>
            <a:r>
              <a:rPr sz="2400" spc="-145" dirty="0">
                <a:latin typeface="Arial"/>
                <a:cs typeface="Arial"/>
              </a:rPr>
              <a:t>the</a:t>
            </a:r>
            <a:r>
              <a:rPr sz="2400" spc="100" dirty="0">
                <a:latin typeface="Arial"/>
                <a:cs typeface="Arial"/>
              </a:rPr>
              <a:t> </a:t>
            </a:r>
            <a:r>
              <a:rPr sz="2400" spc="-280" dirty="0">
                <a:latin typeface="Arial"/>
                <a:cs typeface="Arial"/>
              </a:rPr>
              <a:t>DN</a:t>
            </a:r>
            <a:r>
              <a:rPr sz="2400" spc="-265" dirty="0">
                <a:latin typeface="Arial"/>
                <a:cs typeface="Arial"/>
              </a:rPr>
              <a:t>P</a:t>
            </a:r>
            <a:r>
              <a:rPr sz="2400" spc="-15" dirty="0">
                <a:latin typeface="Arial"/>
                <a:cs typeface="Arial"/>
              </a:rPr>
              <a:t>3</a:t>
            </a:r>
            <a:r>
              <a:rPr sz="2400" spc="95" dirty="0">
                <a:latin typeface="Arial"/>
                <a:cs typeface="Arial"/>
              </a:rPr>
              <a:t> </a:t>
            </a:r>
            <a:r>
              <a:rPr sz="2400" spc="-10" dirty="0">
                <a:latin typeface="Arial"/>
                <a:cs typeface="Arial"/>
              </a:rPr>
              <a:t>l</a:t>
            </a:r>
            <a:r>
              <a:rPr sz="2400" spc="-70" dirty="0">
                <a:latin typeface="Arial"/>
                <a:cs typeface="Arial"/>
              </a:rPr>
              <a:t>a</a:t>
            </a:r>
            <a:r>
              <a:rPr sz="2400" spc="-50" dirty="0">
                <a:latin typeface="Arial"/>
                <a:cs typeface="Arial"/>
              </a:rPr>
              <a:t>y</a:t>
            </a:r>
            <a:r>
              <a:rPr sz="2400" spc="-180" dirty="0">
                <a:latin typeface="Arial"/>
                <a:cs typeface="Arial"/>
              </a:rPr>
              <a:t>ers</a:t>
            </a:r>
            <a:r>
              <a:rPr sz="2400" spc="110" dirty="0">
                <a:latin typeface="Arial"/>
                <a:cs typeface="Arial"/>
              </a:rPr>
              <a:t> </a:t>
            </a:r>
            <a:r>
              <a:rPr sz="2400" spc="-110" dirty="0">
                <a:latin typeface="Arial"/>
                <a:cs typeface="Arial"/>
              </a:rPr>
              <a:t>w</a:t>
            </a:r>
            <a:r>
              <a:rPr sz="2400" spc="-30" dirty="0">
                <a:latin typeface="Arial"/>
                <a:cs typeface="Arial"/>
              </a:rPr>
              <a:t>i</a:t>
            </a:r>
            <a:r>
              <a:rPr sz="2400" spc="-150" dirty="0">
                <a:latin typeface="Arial"/>
                <a:cs typeface="Arial"/>
              </a:rPr>
              <a:t>th</a:t>
            </a:r>
            <a:r>
              <a:rPr sz="2400" spc="105" dirty="0">
                <a:latin typeface="Arial"/>
                <a:cs typeface="Arial"/>
              </a:rPr>
              <a:t> </a:t>
            </a:r>
            <a:r>
              <a:rPr sz="2400" spc="-150" dirty="0">
                <a:latin typeface="Arial"/>
                <a:cs typeface="Arial"/>
              </a:rPr>
              <a:t>th</a:t>
            </a:r>
            <a:r>
              <a:rPr sz="2400" spc="-135" dirty="0">
                <a:latin typeface="Arial"/>
                <a:cs typeface="Arial"/>
              </a:rPr>
              <a:t>e</a:t>
            </a:r>
            <a:r>
              <a:rPr sz="2400" spc="100" dirty="0">
                <a:latin typeface="Arial"/>
                <a:cs typeface="Arial"/>
              </a:rPr>
              <a:t> </a:t>
            </a:r>
            <a:r>
              <a:rPr sz="2400" spc="-275" dirty="0">
                <a:latin typeface="Arial"/>
                <a:cs typeface="Arial"/>
              </a:rPr>
              <a:t>IP</a:t>
            </a:r>
            <a:r>
              <a:rPr sz="2400" spc="100" dirty="0">
                <a:latin typeface="Arial"/>
                <a:cs typeface="Arial"/>
              </a:rPr>
              <a:t> </a:t>
            </a:r>
            <a:r>
              <a:rPr sz="2400" spc="-10" dirty="0">
                <a:latin typeface="Arial"/>
                <a:cs typeface="Arial"/>
              </a:rPr>
              <a:t>l</a:t>
            </a:r>
            <a:r>
              <a:rPr sz="2400" spc="-70" dirty="0">
                <a:latin typeface="Arial"/>
                <a:cs typeface="Arial"/>
              </a:rPr>
              <a:t>a</a:t>
            </a:r>
            <a:r>
              <a:rPr sz="2400" spc="-50" dirty="0">
                <a:latin typeface="Arial"/>
                <a:cs typeface="Arial"/>
              </a:rPr>
              <a:t>y</a:t>
            </a:r>
            <a:r>
              <a:rPr sz="2400" spc="-150" dirty="0">
                <a:latin typeface="Arial"/>
                <a:cs typeface="Arial"/>
              </a:rPr>
              <a:t>ers  </a:t>
            </a:r>
            <a:r>
              <a:rPr sz="2400" spc="-145" dirty="0">
                <a:latin typeface="Arial"/>
                <a:cs typeface="Arial"/>
              </a:rPr>
              <a:t>in</a:t>
            </a:r>
            <a:r>
              <a:rPr sz="2400" spc="-140" dirty="0">
                <a:latin typeface="Arial"/>
                <a:cs typeface="Arial"/>
              </a:rPr>
              <a:t> </a:t>
            </a:r>
            <a:r>
              <a:rPr sz="2400" spc="-65" dirty="0">
                <a:latin typeface="Arial"/>
                <a:cs typeface="Arial"/>
              </a:rPr>
              <a:t>addition</a:t>
            </a:r>
            <a:r>
              <a:rPr sz="2400" spc="540" dirty="0">
                <a:latin typeface="Arial"/>
                <a:cs typeface="Arial"/>
              </a:rPr>
              <a:t> </a:t>
            </a:r>
            <a:r>
              <a:rPr sz="2400" spc="-80" dirty="0">
                <a:latin typeface="Arial"/>
                <a:cs typeface="Arial"/>
              </a:rPr>
              <a:t>to</a:t>
            </a:r>
            <a:r>
              <a:rPr sz="2400" spc="-75" dirty="0">
                <a:latin typeface="Arial"/>
                <a:cs typeface="Arial"/>
              </a:rPr>
              <a:t> </a:t>
            </a:r>
            <a:r>
              <a:rPr sz="2400" spc="-145" dirty="0">
                <a:latin typeface="Arial"/>
                <a:cs typeface="Arial"/>
              </a:rPr>
              <a:t>the</a:t>
            </a:r>
            <a:r>
              <a:rPr sz="2400" spc="-140" dirty="0">
                <a:latin typeface="Arial"/>
                <a:cs typeface="Arial"/>
              </a:rPr>
              <a:t> </a:t>
            </a:r>
            <a:r>
              <a:rPr sz="2400" spc="-105" dirty="0">
                <a:latin typeface="Arial"/>
                <a:cs typeface="Arial"/>
              </a:rPr>
              <a:t>configuration</a:t>
            </a:r>
            <a:r>
              <a:rPr sz="2400" spc="-100" dirty="0">
                <a:latin typeface="Arial"/>
                <a:cs typeface="Arial"/>
              </a:rPr>
              <a:t> </a:t>
            </a:r>
            <a:r>
              <a:rPr sz="2400" spc="-114" dirty="0">
                <a:latin typeface="Arial"/>
                <a:cs typeface="Arial"/>
              </a:rPr>
              <a:t>parameters</a:t>
            </a:r>
            <a:r>
              <a:rPr sz="2400" spc="440" dirty="0">
                <a:latin typeface="Arial"/>
                <a:cs typeface="Arial"/>
              </a:rPr>
              <a:t> </a:t>
            </a:r>
            <a:r>
              <a:rPr sz="2400" spc="-105" dirty="0">
                <a:latin typeface="Arial"/>
                <a:cs typeface="Arial"/>
              </a:rPr>
              <a:t>and</a:t>
            </a:r>
            <a:r>
              <a:rPr sz="2400" spc="-100" dirty="0">
                <a:latin typeface="Arial"/>
                <a:cs typeface="Arial"/>
              </a:rPr>
              <a:t> </a:t>
            </a:r>
            <a:r>
              <a:rPr sz="2400" spc="-195" dirty="0">
                <a:latin typeface="Arial"/>
                <a:cs typeface="Arial"/>
              </a:rPr>
              <a:t>methods </a:t>
            </a:r>
            <a:r>
              <a:rPr sz="2400" spc="-190" dirty="0">
                <a:latin typeface="Arial"/>
                <a:cs typeface="Arial"/>
              </a:rPr>
              <a:t> </a:t>
            </a:r>
            <a:r>
              <a:rPr sz="2400" spc="-185" dirty="0">
                <a:latin typeface="Arial"/>
                <a:cs typeface="Arial"/>
              </a:rPr>
              <a:t>necessary</a:t>
            </a:r>
            <a:r>
              <a:rPr sz="2400" spc="-10" dirty="0">
                <a:latin typeface="Arial"/>
                <a:cs typeface="Arial"/>
              </a:rPr>
              <a:t> </a:t>
            </a:r>
            <a:r>
              <a:rPr sz="2400" spc="-20" dirty="0">
                <a:latin typeface="Arial"/>
                <a:cs typeface="Arial"/>
              </a:rPr>
              <a:t>for</a:t>
            </a:r>
            <a:r>
              <a:rPr sz="2400" spc="-5" dirty="0">
                <a:latin typeface="Arial"/>
                <a:cs typeface="Arial"/>
              </a:rPr>
              <a:t> </a:t>
            </a:r>
            <a:r>
              <a:rPr sz="2400" spc="-150" dirty="0">
                <a:latin typeface="Arial"/>
                <a:cs typeface="Arial"/>
              </a:rPr>
              <a:t>implementing</a:t>
            </a:r>
            <a:r>
              <a:rPr sz="2400" spc="-5" dirty="0">
                <a:latin typeface="Arial"/>
                <a:cs typeface="Arial"/>
              </a:rPr>
              <a:t> </a:t>
            </a:r>
            <a:r>
              <a:rPr sz="2400" spc="-145" dirty="0">
                <a:latin typeface="Arial"/>
                <a:cs typeface="Arial"/>
              </a:rPr>
              <a:t>the</a:t>
            </a:r>
            <a:r>
              <a:rPr sz="2400" spc="-5" dirty="0">
                <a:latin typeface="Arial"/>
                <a:cs typeface="Arial"/>
              </a:rPr>
              <a:t> </a:t>
            </a:r>
            <a:r>
              <a:rPr sz="2400" spc="-125" dirty="0">
                <a:latin typeface="Arial"/>
                <a:cs typeface="Arial"/>
              </a:rPr>
              <a:t>network</a:t>
            </a:r>
            <a:r>
              <a:rPr sz="2400" spc="-5" dirty="0">
                <a:latin typeface="Arial"/>
                <a:cs typeface="Arial"/>
              </a:rPr>
              <a:t> </a:t>
            </a:r>
            <a:r>
              <a:rPr sz="2400" spc="-180" dirty="0">
                <a:latin typeface="Arial"/>
                <a:cs typeface="Arial"/>
              </a:rPr>
              <a:t>connection.</a:t>
            </a:r>
            <a:endParaRPr sz="2400">
              <a:latin typeface="Arial"/>
              <a:cs typeface="Arial"/>
            </a:endParaRPr>
          </a:p>
          <a:p>
            <a:pPr marL="194945" marR="5715" indent="-182880" algn="just">
              <a:lnSpc>
                <a:spcPts val="2590"/>
              </a:lnSpc>
              <a:spcBef>
                <a:spcPts val="615"/>
              </a:spcBef>
              <a:buClr>
                <a:srgbClr val="93B6D2"/>
              </a:buClr>
              <a:buSzPct val="85416"/>
              <a:buChar char="•"/>
              <a:tabLst>
                <a:tab pos="195580" algn="l"/>
              </a:tabLst>
            </a:pPr>
            <a:r>
              <a:rPr sz="2400" spc="-280" dirty="0">
                <a:latin typeface="Arial"/>
                <a:cs typeface="Arial"/>
              </a:rPr>
              <a:t>The</a:t>
            </a:r>
            <a:r>
              <a:rPr sz="2400" spc="100" dirty="0">
                <a:latin typeface="Arial"/>
                <a:cs typeface="Arial"/>
              </a:rPr>
              <a:t> </a:t>
            </a:r>
            <a:r>
              <a:rPr sz="2400" spc="-250" dirty="0">
                <a:latin typeface="Arial"/>
                <a:cs typeface="Arial"/>
              </a:rPr>
              <a:t>m</a:t>
            </a:r>
            <a:r>
              <a:rPr sz="2400" spc="-175" dirty="0">
                <a:latin typeface="Arial"/>
                <a:cs typeface="Arial"/>
              </a:rPr>
              <a:t>a</a:t>
            </a:r>
            <a:r>
              <a:rPr sz="2400" spc="-140" dirty="0">
                <a:latin typeface="Arial"/>
                <a:cs typeface="Arial"/>
              </a:rPr>
              <a:t>ster</a:t>
            </a:r>
            <a:r>
              <a:rPr sz="2400" spc="105" dirty="0">
                <a:latin typeface="Arial"/>
                <a:cs typeface="Arial"/>
              </a:rPr>
              <a:t> </a:t>
            </a:r>
            <a:r>
              <a:rPr sz="2400" spc="-204" dirty="0">
                <a:latin typeface="Arial"/>
                <a:cs typeface="Arial"/>
              </a:rPr>
              <a:t>si</a:t>
            </a:r>
            <a:r>
              <a:rPr sz="2400" spc="-75" dirty="0">
                <a:latin typeface="Arial"/>
                <a:cs typeface="Arial"/>
              </a:rPr>
              <a:t>de</a:t>
            </a:r>
            <a:r>
              <a:rPr sz="2400" spc="95" dirty="0">
                <a:latin typeface="Arial"/>
                <a:cs typeface="Arial"/>
              </a:rPr>
              <a:t> </a:t>
            </a:r>
            <a:r>
              <a:rPr sz="2400" spc="-125" dirty="0">
                <a:latin typeface="Arial"/>
                <a:cs typeface="Arial"/>
              </a:rPr>
              <a:t>in</a:t>
            </a:r>
            <a:r>
              <a:rPr sz="2400" spc="-65" dirty="0">
                <a:latin typeface="Arial"/>
                <a:cs typeface="Arial"/>
              </a:rPr>
              <a:t>i</a:t>
            </a:r>
            <a:r>
              <a:rPr sz="2400" spc="-15" dirty="0">
                <a:latin typeface="Arial"/>
                <a:cs typeface="Arial"/>
              </a:rPr>
              <a:t>tia</a:t>
            </a:r>
            <a:r>
              <a:rPr sz="2400" spc="-25" dirty="0">
                <a:latin typeface="Arial"/>
                <a:cs typeface="Arial"/>
              </a:rPr>
              <a:t>t</a:t>
            </a:r>
            <a:r>
              <a:rPr sz="2400" spc="-270" dirty="0">
                <a:latin typeface="Arial"/>
                <a:cs typeface="Arial"/>
              </a:rPr>
              <a:t>es</a:t>
            </a:r>
            <a:r>
              <a:rPr sz="2400" spc="110" dirty="0">
                <a:latin typeface="Arial"/>
                <a:cs typeface="Arial"/>
              </a:rPr>
              <a:t> </a:t>
            </a:r>
            <a:r>
              <a:rPr sz="2400" spc="-245" dirty="0">
                <a:latin typeface="Arial"/>
                <a:cs typeface="Arial"/>
              </a:rPr>
              <a:t>con</a:t>
            </a:r>
            <a:r>
              <a:rPr sz="2400" spc="-250" dirty="0">
                <a:latin typeface="Arial"/>
                <a:cs typeface="Arial"/>
              </a:rPr>
              <a:t>n</a:t>
            </a:r>
            <a:r>
              <a:rPr sz="2400" spc="-140" dirty="0">
                <a:latin typeface="Arial"/>
                <a:cs typeface="Arial"/>
              </a:rPr>
              <a:t>ectio</a:t>
            </a:r>
            <a:r>
              <a:rPr sz="2400" spc="-190" dirty="0">
                <a:latin typeface="Arial"/>
                <a:cs typeface="Arial"/>
              </a:rPr>
              <a:t>n</a:t>
            </a:r>
            <a:r>
              <a:rPr sz="2400" spc="-405" dirty="0">
                <a:latin typeface="Arial"/>
                <a:cs typeface="Arial"/>
              </a:rPr>
              <a:t>s</a:t>
            </a:r>
            <a:r>
              <a:rPr sz="2400" spc="105" dirty="0">
                <a:latin typeface="Arial"/>
                <a:cs typeface="Arial"/>
              </a:rPr>
              <a:t> </a:t>
            </a:r>
            <a:r>
              <a:rPr sz="2400" spc="-135" dirty="0">
                <a:latin typeface="Arial"/>
                <a:cs typeface="Arial"/>
              </a:rPr>
              <a:t>b</a:t>
            </a:r>
            <a:r>
              <a:rPr sz="2400" spc="-5" dirty="0">
                <a:latin typeface="Arial"/>
                <a:cs typeface="Arial"/>
              </a:rPr>
              <a:t>y</a:t>
            </a:r>
            <a:r>
              <a:rPr sz="2400" spc="100" dirty="0">
                <a:latin typeface="Arial"/>
                <a:cs typeface="Arial"/>
              </a:rPr>
              <a:t> </a:t>
            </a:r>
            <a:r>
              <a:rPr sz="2400" spc="-5" dirty="0">
                <a:latin typeface="Arial"/>
                <a:cs typeface="Arial"/>
              </a:rPr>
              <a:t>per</a:t>
            </a:r>
            <a:r>
              <a:rPr sz="2400" spc="-50" dirty="0">
                <a:latin typeface="Arial"/>
                <a:cs typeface="Arial"/>
              </a:rPr>
              <a:t>f</a:t>
            </a:r>
            <a:r>
              <a:rPr sz="2400" spc="-85" dirty="0">
                <a:latin typeface="Arial"/>
                <a:cs typeface="Arial"/>
              </a:rPr>
              <a:t>o</a:t>
            </a:r>
            <a:r>
              <a:rPr sz="2400" spc="-5" dirty="0">
                <a:latin typeface="Arial"/>
                <a:cs typeface="Arial"/>
              </a:rPr>
              <a:t>r</a:t>
            </a:r>
            <a:r>
              <a:rPr sz="2400" spc="-175" dirty="0">
                <a:latin typeface="Arial"/>
                <a:cs typeface="Arial"/>
              </a:rPr>
              <a:t>ming</a:t>
            </a:r>
            <a:r>
              <a:rPr sz="2400" spc="95" dirty="0">
                <a:latin typeface="Arial"/>
                <a:cs typeface="Arial"/>
              </a:rPr>
              <a:t> </a:t>
            </a:r>
            <a:r>
              <a:rPr sz="2400" spc="-15" dirty="0">
                <a:latin typeface="Arial"/>
                <a:cs typeface="Arial"/>
              </a:rPr>
              <a:t>a</a:t>
            </a:r>
            <a:r>
              <a:rPr sz="2400" spc="100" dirty="0">
                <a:latin typeface="Arial"/>
                <a:cs typeface="Arial"/>
              </a:rPr>
              <a:t> </a:t>
            </a:r>
            <a:r>
              <a:rPr sz="2400" spc="-484" dirty="0">
                <a:latin typeface="Arial"/>
                <a:cs typeface="Arial"/>
              </a:rPr>
              <a:t>T</a:t>
            </a:r>
            <a:r>
              <a:rPr sz="2400" spc="-345" dirty="0">
                <a:latin typeface="Arial"/>
                <a:cs typeface="Arial"/>
              </a:rPr>
              <a:t>CP</a:t>
            </a:r>
            <a:r>
              <a:rPr sz="2400" spc="100" dirty="0">
                <a:latin typeface="Arial"/>
                <a:cs typeface="Arial"/>
              </a:rPr>
              <a:t> </a:t>
            </a:r>
            <a:r>
              <a:rPr sz="2400" spc="-155" dirty="0">
                <a:latin typeface="Arial"/>
                <a:cs typeface="Arial"/>
              </a:rPr>
              <a:t>a</a:t>
            </a:r>
            <a:r>
              <a:rPr sz="2400" spc="-135" dirty="0">
                <a:latin typeface="Arial"/>
                <a:cs typeface="Arial"/>
              </a:rPr>
              <a:t>c</a:t>
            </a:r>
            <a:r>
              <a:rPr sz="2400" spc="-45" dirty="0">
                <a:latin typeface="Arial"/>
                <a:cs typeface="Arial"/>
              </a:rPr>
              <a:t>ti</a:t>
            </a:r>
            <a:r>
              <a:rPr sz="2400" spc="-135" dirty="0">
                <a:latin typeface="Arial"/>
                <a:cs typeface="Arial"/>
              </a:rPr>
              <a:t>v</a:t>
            </a:r>
            <a:r>
              <a:rPr sz="2400" spc="-90" dirty="0">
                <a:latin typeface="Arial"/>
                <a:cs typeface="Arial"/>
              </a:rPr>
              <a:t>e  </a:t>
            </a:r>
            <a:r>
              <a:rPr sz="2400" spc="-145" dirty="0">
                <a:latin typeface="Arial"/>
                <a:cs typeface="Arial"/>
              </a:rPr>
              <a:t>open.</a:t>
            </a:r>
            <a:endParaRPr sz="2400">
              <a:latin typeface="Arial"/>
              <a:cs typeface="Arial"/>
            </a:endParaRPr>
          </a:p>
          <a:p>
            <a:pPr marL="195580" indent="-182880" algn="just">
              <a:lnSpc>
                <a:spcPts val="2735"/>
              </a:lnSpc>
              <a:spcBef>
                <a:spcPts val="250"/>
              </a:spcBef>
              <a:buClr>
                <a:srgbClr val="93B6D2"/>
              </a:buClr>
              <a:buSzPct val="85416"/>
              <a:buChar char="•"/>
              <a:tabLst>
                <a:tab pos="195580" algn="l"/>
              </a:tabLst>
            </a:pPr>
            <a:r>
              <a:rPr sz="2400" spc="-280" dirty="0">
                <a:latin typeface="Arial"/>
                <a:cs typeface="Arial"/>
              </a:rPr>
              <a:t>The</a:t>
            </a:r>
            <a:r>
              <a:rPr sz="2400" spc="300" dirty="0">
                <a:latin typeface="Arial"/>
                <a:cs typeface="Arial"/>
              </a:rPr>
              <a:t> </a:t>
            </a:r>
            <a:r>
              <a:rPr sz="2400" spc="-135" dirty="0">
                <a:latin typeface="Arial"/>
                <a:cs typeface="Arial"/>
              </a:rPr>
              <a:t>outstation</a:t>
            </a:r>
            <a:r>
              <a:rPr sz="2400" spc="300" dirty="0">
                <a:latin typeface="Arial"/>
                <a:cs typeface="Arial"/>
              </a:rPr>
              <a:t> </a:t>
            </a:r>
            <a:r>
              <a:rPr sz="2400" spc="-180" dirty="0">
                <a:latin typeface="Arial"/>
                <a:cs typeface="Arial"/>
              </a:rPr>
              <a:t>listens</a:t>
            </a:r>
            <a:r>
              <a:rPr sz="2400" spc="295" dirty="0">
                <a:latin typeface="Arial"/>
                <a:cs typeface="Arial"/>
              </a:rPr>
              <a:t> </a:t>
            </a:r>
            <a:r>
              <a:rPr sz="2400" spc="-20" dirty="0">
                <a:latin typeface="Arial"/>
                <a:cs typeface="Arial"/>
              </a:rPr>
              <a:t>for</a:t>
            </a:r>
            <a:r>
              <a:rPr sz="2400" spc="300" dirty="0">
                <a:latin typeface="Arial"/>
                <a:cs typeface="Arial"/>
              </a:rPr>
              <a:t> </a:t>
            </a:r>
            <a:r>
              <a:rPr sz="2400" spc="-10" dirty="0">
                <a:latin typeface="Arial"/>
                <a:cs typeface="Arial"/>
              </a:rPr>
              <a:t>a</a:t>
            </a:r>
            <a:r>
              <a:rPr sz="2400" spc="290" dirty="0">
                <a:latin typeface="Arial"/>
                <a:cs typeface="Arial"/>
              </a:rPr>
              <a:t> </a:t>
            </a:r>
            <a:r>
              <a:rPr sz="2400" spc="-185" dirty="0">
                <a:latin typeface="Arial"/>
                <a:cs typeface="Arial"/>
              </a:rPr>
              <a:t>connection</a:t>
            </a:r>
            <a:r>
              <a:rPr sz="2400" spc="305" dirty="0">
                <a:latin typeface="Arial"/>
                <a:cs typeface="Arial"/>
              </a:rPr>
              <a:t> </a:t>
            </a:r>
            <a:r>
              <a:rPr sz="2400" spc="-140" dirty="0">
                <a:latin typeface="Arial"/>
                <a:cs typeface="Arial"/>
              </a:rPr>
              <a:t>request</a:t>
            </a:r>
            <a:r>
              <a:rPr sz="2400" spc="285" dirty="0">
                <a:latin typeface="Arial"/>
                <a:cs typeface="Arial"/>
              </a:rPr>
              <a:t> </a:t>
            </a:r>
            <a:r>
              <a:rPr sz="2400" spc="-70" dirty="0">
                <a:latin typeface="Arial"/>
                <a:cs typeface="Arial"/>
              </a:rPr>
              <a:t>by</a:t>
            </a:r>
            <a:r>
              <a:rPr sz="2400" spc="295" dirty="0">
                <a:latin typeface="Arial"/>
                <a:cs typeface="Arial"/>
              </a:rPr>
              <a:t> </a:t>
            </a:r>
            <a:r>
              <a:rPr sz="2400" spc="-85" dirty="0">
                <a:latin typeface="Arial"/>
                <a:cs typeface="Arial"/>
              </a:rPr>
              <a:t>performing</a:t>
            </a:r>
            <a:r>
              <a:rPr sz="2400" spc="295" dirty="0">
                <a:latin typeface="Arial"/>
                <a:cs typeface="Arial"/>
              </a:rPr>
              <a:t> </a:t>
            </a:r>
            <a:r>
              <a:rPr sz="2400" spc="-10" dirty="0">
                <a:latin typeface="Arial"/>
                <a:cs typeface="Arial"/>
              </a:rPr>
              <a:t>a</a:t>
            </a:r>
            <a:endParaRPr sz="2400">
              <a:latin typeface="Arial"/>
              <a:cs typeface="Arial"/>
            </a:endParaRPr>
          </a:p>
          <a:p>
            <a:pPr marL="194945" algn="just">
              <a:lnSpc>
                <a:spcPts val="2735"/>
              </a:lnSpc>
            </a:pPr>
            <a:r>
              <a:rPr sz="2400" spc="-484" dirty="0">
                <a:latin typeface="Arial"/>
                <a:cs typeface="Arial"/>
              </a:rPr>
              <a:t>T</a:t>
            </a:r>
            <a:r>
              <a:rPr sz="2400" spc="-345" dirty="0">
                <a:latin typeface="Arial"/>
                <a:cs typeface="Arial"/>
              </a:rPr>
              <a:t>CP</a:t>
            </a:r>
            <a:r>
              <a:rPr sz="2400" spc="-5" dirty="0">
                <a:latin typeface="Arial"/>
                <a:cs typeface="Arial"/>
              </a:rPr>
              <a:t> </a:t>
            </a:r>
            <a:r>
              <a:rPr sz="2400" spc="-15" dirty="0">
                <a:latin typeface="Arial"/>
                <a:cs typeface="Arial"/>
              </a:rPr>
              <a:t>p</a:t>
            </a:r>
            <a:r>
              <a:rPr sz="2400" spc="-25" dirty="0">
                <a:latin typeface="Arial"/>
                <a:cs typeface="Arial"/>
              </a:rPr>
              <a:t>a</a:t>
            </a:r>
            <a:r>
              <a:rPr sz="2400" spc="-405" dirty="0">
                <a:latin typeface="Arial"/>
                <a:cs typeface="Arial"/>
              </a:rPr>
              <a:t>s</a:t>
            </a:r>
            <a:r>
              <a:rPr sz="2400" spc="-400" dirty="0">
                <a:latin typeface="Arial"/>
                <a:cs typeface="Arial"/>
              </a:rPr>
              <a:t>s</a:t>
            </a:r>
            <a:r>
              <a:rPr sz="2400" spc="-55" dirty="0">
                <a:latin typeface="Arial"/>
                <a:cs typeface="Arial"/>
              </a:rPr>
              <a:t>i</a:t>
            </a:r>
            <a:r>
              <a:rPr sz="2400" spc="-155" dirty="0">
                <a:latin typeface="Arial"/>
                <a:cs typeface="Arial"/>
              </a:rPr>
              <a:t>v</a:t>
            </a:r>
            <a:r>
              <a:rPr sz="2400" spc="-135" dirty="0">
                <a:latin typeface="Arial"/>
                <a:cs typeface="Arial"/>
              </a:rPr>
              <a:t>e</a:t>
            </a:r>
            <a:r>
              <a:rPr sz="2400" spc="-20" dirty="0">
                <a:latin typeface="Arial"/>
                <a:cs typeface="Arial"/>
              </a:rPr>
              <a:t> </a:t>
            </a:r>
            <a:r>
              <a:rPr sz="2400" spc="-145" dirty="0">
                <a:latin typeface="Arial"/>
                <a:cs typeface="Arial"/>
              </a:rPr>
              <a:t>open.</a:t>
            </a:r>
            <a:endParaRPr sz="2400">
              <a:latin typeface="Arial"/>
              <a:cs typeface="Arial"/>
            </a:endParaRPr>
          </a:p>
          <a:p>
            <a:pPr marL="194945" marR="6985" indent="-182880" algn="just">
              <a:lnSpc>
                <a:spcPts val="2590"/>
              </a:lnSpc>
              <a:spcBef>
                <a:spcPts val="620"/>
              </a:spcBef>
              <a:buClr>
                <a:srgbClr val="93B6D2"/>
              </a:buClr>
              <a:buSzPct val="85416"/>
              <a:buChar char="•"/>
              <a:tabLst>
                <a:tab pos="195580" algn="l"/>
              </a:tabLst>
            </a:pPr>
            <a:r>
              <a:rPr sz="2400" spc="-120" dirty="0">
                <a:latin typeface="Arial"/>
                <a:cs typeface="Arial"/>
              </a:rPr>
              <a:t>Master </a:t>
            </a:r>
            <a:r>
              <a:rPr sz="2400" spc="-160" dirty="0">
                <a:latin typeface="Arial"/>
                <a:cs typeface="Arial"/>
              </a:rPr>
              <a:t>stations may </a:t>
            </a:r>
            <a:r>
              <a:rPr sz="2400" spc="-114" dirty="0">
                <a:latin typeface="Arial"/>
                <a:cs typeface="Arial"/>
              </a:rPr>
              <a:t>parse </a:t>
            </a:r>
            <a:r>
              <a:rPr sz="2400" spc="-105" dirty="0">
                <a:latin typeface="Arial"/>
                <a:cs typeface="Arial"/>
              </a:rPr>
              <a:t>multiple </a:t>
            </a:r>
            <a:r>
              <a:rPr sz="2400" spc="-210" dirty="0">
                <a:latin typeface="Arial"/>
                <a:cs typeface="Arial"/>
              </a:rPr>
              <a:t>DNP3 </a:t>
            </a:r>
            <a:r>
              <a:rPr sz="2400" spc="-15" dirty="0">
                <a:latin typeface="Arial"/>
                <a:cs typeface="Arial"/>
              </a:rPr>
              <a:t>data </a:t>
            </a:r>
            <a:r>
              <a:rPr sz="2400" spc="-114" dirty="0">
                <a:latin typeface="Arial"/>
                <a:cs typeface="Arial"/>
              </a:rPr>
              <a:t>link </a:t>
            </a:r>
            <a:r>
              <a:rPr sz="2400" spc="-55" dirty="0">
                <a:latin typeface="Arial"/>
                <a:cs typeface="Arial"/>
              </a:rPr>
              <a:t>layer </a:t>
            </a:r>
            <a:r>
              <a:rPr sz="2400" spc="-145" dirty="0">
                <a:latin typeface="Arial"/>
                <a:cs typeface="Arial"/>
              </a:rPr>
              <a:t>frames </a:t>
            </a:r>
            <a:r>
              <a:rPr sz="2400" spc="-140" dirty="0">
                <a:latin typeface="Arial"/>
                <a:cs typeface="Arial"/>
              </a:rPr>
              <a:t> </a:t>
            </a:r>
            <a:r>
              <a:rPr sz="2400" spc="-114" dirty="0">
                <a:latin typeface="Arial"/>
                <a:cs typeface="Arial"/>
              </a:rPr>
              <a:t>from </a:t>
            </a:r>
            <a:r>
              <a:rPr sz="2400" spc="-15" dirty="0">
                <a:latin typeface="Arial"/>
                <a:cs typeface="Arial"/>
              </a:rPr>
              <a:t>a </a:t>
            </a:r>
            <a:r>
              <a:rPr sz="2400" spc="-145" dirty="0">
                <a:latin typeface="Arial"/>
                <a:cs typeface="Arial"/>
              </a:rPr>
              <a:t>single </a:t>
            </a:r>
            <a:r>
              <a:rPr sz="2400" spc="-325" dirty="0">
                <a:latin typeface="Arial"/>
                <a:cs typeface="Arial"/>
              </a:rPr>
              <a:t>UDP</a:t>
            </a:r>
            <a:r>
              <a:rPr sz="2400" spc="-320" dirty="0">
                <a:latin typeface="Arial"/>
                <a:cs typeface="Arial"/>
              </a:rPr>
              <a:t> </a:t>
            </a:r>
            <a:r>
              <a:rPr sz="2400" spc="-70" dirty="0">
                <a:latin typeface="Arial"/>
                <a:cs typeface="Arial"/>
              </a:rPr>
              <a:t>datagram, </a:t>
            </a:r>
            <a:r>
              <a:rPr sz="2400" spc="-114" dirty="0">
                <a:latin typeface="Arial"/>
                <a:cs typeface="Arial"/>
              </a:rPr>
              <a:t>while </a:t>
            </a:r>
            <a:r>
              <a:rPr sz="2400" spc="-210" dirty="0">
                <a:latin typeface="Arial"/>
                <a:cs typeface="Arial"/>
              </a:rPr>
              <a:t>DNP3 </a:t>
            </a:r>
            <a:r>
              <a:rPr sz="2400" spc="-15" dirty="0">
                <a:latin typeface="Arial"/>
                <a:cs typeface="Arial"/>
              </a:rPr>
              <a:t>data </a:t>
            </a:r>
            <a:r>
              <a:rPr sz="2400" spc="-114" dirty="0">
                <a:latin typeface="Arial"/>
                <a:cs typeface="Arial"/>
              </a:rPr>
              <a:t>link </a:t>
            </a:r>
            <a:r>
              <a:rPr sz="2400" spc="-55" dirty="0">
                <a:latin typeface="Arial"/>
                <a:cs typeface="Arial"/>
              </a:rPr>
              <a:t>layer </a:t>
            </a:r>
            <a:r>
              <a:rPr sz="2400" spc="-145" dirty="0">
                <a:latin typeface="Arial"/>
                <a:cs typeface="Arial"/>
              </a:rPr>
              <a:t>frames </a:t>
            </a:r>
            <a:r>
              <a:rPr sz="2400" spc="-140" dirty="0">
                <a:latin typeface="Arial"/>
                <a:cs typeface="Arial"/>
              </a:rPr>
              <a:t> </a:t>
            </a:r>
            <a:r>
              <a:rPr sz="2400" spc="-170" dirty="0">
                <a:latin typeface="Arial"/>
                <a:cs typeface="Arial"/>
              </a:rPr>
              <a:t>cannot</a:t>
            </a:r>
            <a:r>
              <a:rPr sz="2400" spc="-5" dirty="0">
                <a:latin typeface="Arial"/>
                <a:cs typeface="Arial"/>
              </a:rPr>
              <a:t> </a:t>
            </a:r>
            <a:r>
              <a:rPr sz="2400" spc="-180" dirty="0">
                <a:latin typeface="Arial"/>
                <a:cs typeface="Arial"/>
              </a:rPr>
              <a:t>span</a:t>
            </a:r>
            <a:r>
              <a:rPr sz="2400" spc="-10" dirty="0">
                <a:latin typeface="Arial"/>
                <a:cs typeface="Arial"/>
              </a:rPr>
              <a:t> </a:t>
            </a:r>
            <a:r>
              <a:rPr sz="2400" spc="-360" dirty="0">
                <a:latin typeface="Arial"/>
                <a:cs typeface="Arial"/>
              </a:rPr>
              <a:t>m</a:t>
            </a:r>
            <a:r>
              <a:rPr sz="2400" spc="-80" dirty="0">
                <a:latin typeface="Arial"/>
                <a:cs typeface="Arial"/>
              </a:rPr>
              <a:t>ulti</a:t>
            </a:r>
            <a:r>
              <a:rPr sz="2400" spc="-55" dirty="0">
                <a:latin typeface="Arial"/>
                <a:cs typeface="Arial"/>
              </a:rPr>
              <a:t>ple</a:t>
            </a:r>
            <a:r>
              <a:rPr sz="2400" spc="-5" dirty="0">
                <a:latin typeface="Arial"/>
                <a:cs typeface="Arial"/>
              </a:rPr>
              <a:t> </a:t>
            </a:r>
            <a:r>
              <a:rPr sz="2400" spc="-325" dirty="0">
                <a:latin typeface="Arial"/>
                <a:cs typeface="Arial"/>
              </a:rPr>
              <a:t>UDP</a:t>
            </a:r>
            <a:r>
              <a:rPr sz="2400" spc="-10" dirty="0">
                <a:latin typeface="Arial"/>
                <a:cs typeface="Arial"/>
              </a:rPr>
              <a:t> </a:t>
            </a:r>
            <a:r>
              <a:rPr sz="2400" spc="-15" dirty="0">
                <a:latin typeface="Arial"/>
                <a:cs typeface="Arial"/>
              </a:rPr>
              <a:t>d</a:t>
            </a:r>
            <a:r>
              <a:rPr sz="2400" spc="-25" dirty="0">
                <a:latin typeface="Arial"/>
                <a:cs typeface="Arial"/>
              </a:rPr>
              <a:t>a</a:t>
            </a:r>
            <a:r>
              <a:rPr sz="2400" spc="-15" dirty="0">
                <a:latin typeface="Arial"/>
                <a:cs typeface="Arial"/>
              </a:rPr>
              <a:t>ta</a:t>
            </a:r>
            <a:r>
              <a:rPr sz="2400" spc="-30" dirty="0">
                <a:latin typeface="Arial"/>
                <a:cs typeface="Arial"/>
              </a:rPr>
              <a:t>g</a:t>
            </a:r>
            <a:r>
              <a:rPr sz="2400" spc="-20" dirty="0">
                <a:latin typeface="Arial"/>
                <a:cs typeface="Arial"/>
              </a:rPr>
              <a:t>r</a:t>
            </a:r>
            <a:r>
              <a:rPr sz="2400" spc="-165" dirty="0">
                <a:latin typeface="Arial"/>
                <a:cs typeface="Arial"/>
              </a:rPr>
              <a:t>a</a:t>
            </a:r>
            <a:r>
              <a:rPr sz="2400" spc="-260" dirty="0">
                <a:latin typeface="Arial"/>
                <a:cs typeface="Arial"/>
              </a:rPr>
              <a:t>m</a:t>
            </a:r>
            <a:r>
              <a:rPr sz="2400" spc="-425" dirty="0">
                <a:latin typeface="Arial"/>
                <a:cs typeface="Arial"/>
              </a:rPr>
              <a:t>s</a:t>
            </a:r>
            <a:r>
              <a:rPr sz="2400" spc="-145" dirty="0">
                <a:latin typeface="Arial"/>
                <a:cs typeface="Arial"/>
              </a:rPr>
              <a:t>.</a:t>
            </a:r>
            <a:endParaRPr sz="2400">
              <a:latin typeface="Arial"/>
              <a:cs typeface="Arial"/>
            </a:endParaRPr>
          </a:p>
          <a:p>
            <a:pPr marL="194945" marR="6350" indent="-182880" algn="just">
              <a:lnSpc>
                <a:spcPts val="2590"/>
              </a:lnSpc>
              <a:spcBef>
                <a:spcPts val="585"/>
              </a:spcBef>
              <a:buClr>
                <a:srgbClr val="93B6D2"/>
              </a:buClr>
              <a:buSzPct val="85416"/>
              <a:buChar char="•"/>
              <a:tabLst>
                <a:tab pos="195580" algn="l"/>
              </a:tabLst>
            </a:pPr>
            <a:r>
              <a:rPr sz="2400" spc="-145" dirty="0">
                <a:latin typeface="Arial"/>
                <a:cs typeface="Arial"/>
              </a:rPr>
              <a:t>Single </a:t>
            </a:r>
            <a:r>
              <a:rPr sz="2400" spc="-70" dirty="0">
                <a:latin typeface="Arial"/>
                <a:cs typeface="Arial"/>
              </a:rPr>
              <a:t>or </a:t>
            </a:r>
            <a:r>
              <a:rPr sz="2400" spc="-110" dirty="0">
                <a:latin typeface="Arial"/>
                <a:cs typeface="Arial"/>
              </a:rPr>
              <a:t>multiple </a:t>
            </a:r>
            <a:r>
              <a:rPr sz="2400" spc="-204" dirty="0">
                <a:latin typeface="Arial"/>
                <a:cs typeface="Arial"/>
              </a:rPr>
              <a:t>connections </a:t>
            </a:r>
            <a:r>
              <a:rPr sz="2400" spc="-80" dirty="0">
                <a:latin typeface="Arial"/>
                <a:cs typeface="Arial"/>
              </a:rPr>
              <a:t>to </a:t>
            </a:r>
            <a:r>
              <a:rPr sz="2400" spc="-145" dirty="0">
                <a:latin typeface="Arial"/>
                <a:cs typeface="Arial"/>
              </a:rPr>
              <a:t>the </a:t>
            </a:r>
            <a:r>
              <a:rPr sz="2400" spc="-165" dirty="0">
                <a:latin typeface="Arial"/>
                <a:cs typeface="Arial"/>
              </a:rPr>
              <a:t>master </a:t>
            </a:r>
            <a:r>
              <a:rPr sz="2400" spc="-160" dirty="0">
                <a:latin typeface="Arial"/>
                <a:cs typeface="Arial"/>
              </a:rPr>
              <a:t>may </a:t>
            </a:r>
            <a:r>
              <a:rPr sz="2400" spc="-75" dirty="0">
                <a:latin typeface="Arial"/>
                <a:cs typeface="Arial"/>
              </a:rPr>
              <a:t>get </a:t>
            </a:r>
            <a:r>
              <a:rPr sz="2400" spc="-135" dirty="0">
                <a:latin typeface="Arial"/>
                <a:cs typeface="Arial"/>
              </a:rPr>
              <a:t>established </a:t>
            </a:r>
            <a:r>
              <a:rPr sz="2400" spc="-130" dirty="0">
                <a:latin typeface="Arial"/>
                <a:cs typeface="Arial"/>
              </a:rPr>
              <a:t> </a:t>
            </a:r>
            <a:r>
              <a:rPr sz="2400" spc="-114" dirty="0">
                <a:latin typeface="Arial"/>
                <a:cs typeface="Arial"/>
              </a:rPr>
              <a:t>while</a:t>
            </a:r>
            <a:r>
              <a:rPr sz="2400" spc="440" dirty="0">
                <a:latin typeface="Arial"/>
                <a:cs typeface="Arial"/>
              </a:rPr>
              <a:t> </a:t>
            </a:r>
            <a:r>
              <a:rPr sz="2400" spc="-15" dirty="0">
                <a:latin typeface="Arial"/>
                <a:cs typeface="Arial"/>
              </a:rPr>
              <a:t>a</a:t>
            </a:r>
            <a:r>
              <a:rPr sz="2400" spc="-10" dirty="0">
                <a:latin typeface="Arial"/>
                <a:cs typeface="Arial"/>
              </a:rPr>
              <a:t> </a:t>
            </a:r>
            <a:r>
              <a:rPr sz="2400" spc="-395" dirty="0">
                <a:latin typeface="Arial"/>
                <a:cs typeface="Arial"/>
              </a:rPr>
              <a:t>TCP</a:t>
            </a:r>
            <a:r>
              <a:rPr sz="2400" spc="-120" dirty="0">
                <a:latin typeface="Arial"/>
                <a:cs typeface="Arial"/>
              </a:rPr>
              <a:t> keep</a:t>
            </a:r>
            <a:r>
              <a:rPr sz="2400" spc="-114" dirty="0">
                <a:latin typeface="Arial"/>
                <a:cs typeface="Arial"/>
              </a:rPr>
              <a:t> </a:t>
            </a:r>
            <a:r>
              <a:rPr sz="2400" spc="-75" dirty="0">
                <a:latin typeface="Arial"/>
                <a:cs typeface="Arial"/>
              </a:rPr>
              <a:t>alive</a:t>
            </a:r>
            <a:r>
              <a:rPr sz="2400" spc="-70" dirty="0">
                <a:latin typeface="Arial"/>
                <a:cs typeface="Arial"/>
              </a:rPr>
              <a:t> </a:t>
            </a:r>
            <a:r>
              <a:rPr sz="2400" spc="-114" dirty="0">
                <a:latin typeface="Arial"/>
                <a:cs typeface="Arial"/>
              </a:rPr>
              <a:t>timer</a:t>
            </a:r>
            <a:r>
              <a:rPr sz="2400" spc="440" dirty="0">
                <a:latin typeface="Arial"/>
                <a:cs typeface="Arial"/>
              </a:rPr>
              <a:t> </a:t>
            </a:r>
            <a:r>
              <a:rPr sz="2400" spc="-175" dirty="0">
                <a:latin typeface="Arial"/>
                <a:cs typeface="Arial"/>
              </a:rPr>
              <a:t>monitors</a:t>
            </a:r>
            <a:r>
              <a:rPr sz="2400" spc="-170" dirty="0">
                <a:latin typeface="Arial"/>
                <a:cs typeface="Arial"/>
              </a:rPr>
              <a:t> </a:t>
            </a:r>
            <a:r>
              <a:rPr sz="2400" spc="-145" dirty="0">
                <a:latin typeface="Arial"/>
                <a:cs typeface="Arial"/>
              </a:rPr>
              <a:t>the</a:t>
            </a:r>
            <a:r>
              <a:rPr sz="2400" spc="-140" dirty="0">
                <a:latin typeface="Arial"/>
                <a:cs typeface="Arial"/>
              </a:rPr>
              <a:t> </a:t>
            </a:r>
            <a:r>
              <a:rPr sz="2400" spc="-190" dirty="0">
                <a:latin typeface="Arial"/>
                <a:cs typeface="Arial"/>
              </a:rPr>
              <a:t>status</a:t>
            </a:r>
            <a:r>
              <a:rPr sz="2400" spc="-185" dirty="0">
                <a:latin typeface="Arial"/>
                <a:cs typeface="Arial"/>
              </a:rPr>
              <a:t> </a:t>
            </a:r>
            <a:r>
              <a:rPr sz="2400" spc="-5" dirty="0">
                <a:latin typeface="Arial"/>
                <a:cs typeface="Arial"/>
              </a:rPr>
              <a:t>of</a:t>
            </a:r>
            <a:r>
              <a:rPr sz="2400" spc="655" dirty="0">
                <a:latin typeface="Arial"/>
                <a:cs typeface="Arial"/>
              </a:rPr>
              <a:t> </a:t>
            </a:r>
            <a:r>
              <a:rPr sz="2400" spc="-145" dirty="0">
                <a:latin typeface="Arial"/>
                <a:cs typeface="Arial"/>
              </a:rPr>
              <a:t>the </a:t>
            </a:r>
            <a:r>
              <a:rPr sz="2400" spc="-140" dirty="0">
                <a:latin typeface="Arial"/>
                <a:cs typeface="Arial"/>
              </a:rPr>
              <a:t> </a:t>
            </a:r>
            <a:r>
              <a:rPr sz="2400" spc="-180" dirty="0">
                <a:latin typeface="Arial"/>
                <a:cs typeface="Arial"/>
              </a:rPr>
              <a:t>connection.</a:t>
            </a:r>
            <a:endParaRPr sz="2400">
              <a:latin typeface="Arial"/>
              <a:cs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57872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z="2800" spc="-530" dirty="0"/>
              <a:t>T</a:t>
            </a:r>
            <a:r>
              <a:rPr sz="2800" spc="-325" dirty="0"/>
              <a:t>unn</a:t>
            </a:r>
            <a:r>
              <a:rPr sz="2800" spc="-315" dirty="0"/>
              <a:t>e</a:t>
            </a:r>
            <a:r>
              <a:rPr sz="2800" spc="-150" dirty="0"/>
              <a:t>l</a:t>
            </a:r>
            <a:r>
              <a:rPr sz="2800" spc="-160" dirty="0"/>
              <a:t>i</a:t>
            </a:r>
            <a:r>
              <a:rPr sz="2800" spc="-325" dirty="0"/>
              <a:t>n</a:t>
            </a:r>
            <a:r>
              <a:rPr sz="2800" spc="-235" dirty="0"/>
              <a:t>g</a:t>
            </a:r>
            <a:r>
              <a:rPr sz="2800" spc="-275" dirty="0"/>
              <a:t> </a:t>
            </a:r>
            <a:r>
              <a:rPr sz="2800" spc="-620" dirty="0"/>
              <a:t>L</a:t>
            </a:r>
            <a:r>
              <a:rPr sz="2800" spc="-254" dirty="0"/>
              <a:t>e</a:t>
            </a:r>
            <a:r>
              <a:rPr sz="2800" spc="-335" dirty="0"/>
              <a:t>g</a:t>
            </a:r>
            <a:r>
              <a:rPr sz="2800" spc="-180" dirty="0"/>
              <a:t>a</a:t>
            </a:r>
            <a:r>
              <a:rPr sz="2800" spc="-530" dirty="0"/>
              <a:t>c</a:t>
            </a:r>
            <a:r>
              <a:rPr sz="2800" spc="-75" dirty="0"/>
              <a:t>y</a:t>
            </a:r>
            <a:r>
              <a:rPr sz="2800" spc="-250" dirty="0"/>
              <a:t> </a:t>
            </a:r>
            <a:r>
              <a:rPr sz="2800" spc="-640" dirty="0"/>
              <a:t>S</a:t>
            </a:r>
            <a:r>
              <a:rPr sz="2800" spc="-495" dirty="0"/>
              <a:t>C</a:t>
            </a:r>
            <a:r>
              <a:rPr sz="2800" spc="-204" dirty="0"/>
              <a:t>A</a:t>
            </a:r>
            <a:r>
              <a:rPr sz="2800" spc="-540" dirty="0"/>
              <a:t>D</a:t>
            </a:r>
            <a:r>
              <a:rPr sz="2800" spc="-100" dirty="0"/>
              <a:t>A</a:t>
            </a:r>
            <a:r>
              <a:rPr sz="2800" spc="-229" dirty="0"/>
              <a:t> </a:t>
            </a:r>
            <a:r>
              <a:rPr sz="2800" spc="-409" dirty="0"/>
              <a:t>o</a:t>
            </a:r>
            <a:r>
              <a:rPr sz="2800" spc="-195" dirty="0"/>
              <a:t>v</a:t>
            </a:r>
            <a:r>
              <a:rPr sz="2800" spc="-315" dirty="0"/>
              <a:t>e</a:t>
            </a:r>
            <a:r>
              <a:rPr sz="2800" spc="-215" dirty="0"/>
              <a:t>r</a:t>
            </a:r>
            <a:r>
              <a:rPr sz="2800" spc="-250" dirty="0"/>
              <a:t> </a:t>
            </a:r>
            <a:r>
              <a:rPr sz="2800" spc="-150" dirty="0"/>
              <a:t>I</a:t>
            </a:r>
            <a:r>
              <a:rPr sz="2800" spc="-385" dirty="0"/>
              <a:t>P</a:t>
            </a:r>
            <a:r>
              <a:rPr sz="2800" spc="-235" dirty="0"/>
              <a:t> </a:t>
            </a:r>
            <a:r>
              <a:rPr sz="2800" spc="-204" dirty="0"/>
              <a:t>N</a:t>
            </a:r>
            <a:r>
              <a:rPr sz="2800" spc="-315" dirty="0"/>
              <a:t>e</a:t>
            </a:r>
            <a:r>
              <a:rPr sz="2800" spc="-305" dirty="0"/>
              <a:t>t</a:t>
            </a:r>
            <a:r>
              <a:rPr sz="2800" spc="-80" dirty="0"/>
              <a:t>w</a:t>
            </a:r>
            <a:r>
              <a:rPr sz="2800" spc="-325" dirty="0"/>
              <a:t>o</a:t>
            </a:r>
            <a:r>
              <a:rPr sz="2800" spc="-300" dirty="0"/>
              <a:t>r</a:t>
            </a:r>
            <a:r>
              <a:rPr sz="2800" spc="-315" dirty="0"/>
              <a:t>k</a:t>
            </a:r>
            <a:r>
              <a:rPr sz="2800" spc="-365" dirty="0"/>
              <a:t>s</a:t>
            </a:r>
            <a:endParaRPr sz="2800"/>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96</a:t>
            </a:r>
            <a:endParaRPr sz="1400">
              <a:latin typeface="Arial"/>
              <a:cs typeface="Arial"/>
            </a:endParaRPr>
          </a:p>
        </p:txBody>
      </p:sp>
      <p:sp>
        <p:nvSpPr>
          <p:cNvPr id="4" name="object 4"/>
          <p:cNvSpPr txBox="1">
            <a:spLocks noGrp="1"/>
          </p:cNvSpPr>
          <p:nvPr>
            <p:ph type="body" idx="1"/>
          </p:nvPr>
        </p:nvSpPr>
        <p:spPr>
          <a:prstGeom prst="rect">
            <a:avLst/>
          </a:prstGeom>
        </p:spPr>
        <p:txBody>
          <a:bodyPr vert="horz" wrap="square" lIns="0" tIns="86360" rIns="0" bIns="0" rtlCol="0">
            <a:spAutoFit/>
          </a:bodyPr>
          <a:lstStyle/>
          <a:p>
            <a:pPr marL="195580" indent="-182880" algn="just">
              <a:lnSpc>
                <a:spcPct val="100000"/>
              </a:lnSpc>
              <a:spcBef>
                <a:spcPts val="680"/>
              </a:spcBef>
              <a:buClr>
                <a:srgbClr val="93B6D2"/>
              </a:buClr>
              <a:buSzPct val="85416"/>
              <a:buChar char="•"/>
              <a:tabLst>
                <a:tab pos="195580" algn="l"/>
              </a:tabLst>
            </a:pPr>
            <a:r>
              <a:rPr spc="-145" dirty="0"/>
              <a:t>End-to-end</a:t>
            </a:r>
            <a:r>
              <a:rPr spc="-20" dirty="0"/>
              <a:t> </a:t>
            </a:r>
            <a:r>
              <a:rPr spc="-110" dirty="0"/>
              <a:t>native</a:t>
            </a:r>
            <a:r>
              <a:rPr spc="-5" dirty="0"/>
              <a:t> </a:t>
            </a:r>
            <a:r>
              <a:rPr spc="-275" dirty="0"/>
              <a:t>IP</a:t>
            </a:r>
            <a:r>
              <a:rPr spc="-5" dirty="0"/>
              <a:t> </a:t>
            </a:r>
            <a:r>
              <a:rPr spc="-120" dirty="0"/>
              <a:t>support</a:t>
            </a:r>
            <a:r>
              <a:rPr spc="-5" dirty="0"/>
              <a:t> </a:t>
            </a:r>
            <a:r>
              <a:rPr spc="-204" dirty="0"/>
              <a:t>is</a:t>
            </a:r>
            <a:r>
              <a:rPr spc="-10" dirty="0"/>
              <a:t> </a:t>
            </a:r>
            <a:r>
              <a:rPr spc="-45" dirty="0"/>
              <a:t>preferred,</a:t>
            </a:r>
            <a:r>
              <a:rPr dirty="0"/>
              <a:t> </a:t>
            </a:r>
            <a:r>
              <a:rPr spc="-150" dirty="0"/>
              <a:t>in</a:t>
            </a:r>
            <a:r>
              <a:rPr spc="-10" dirty="0"/>
              <a:t> </a:t>
            </a:r>
            <a:r>
              <a:rPr spc="-145" dirty="0"/>
              <a:t>the</a:t>
            </a:r>
            <a:r>
              <a:rPr spc="-5" dirty="0"/>
              <a:t> </a:t>
            </a:r>
            <a:r>
              <a:rPr spc="-210" dirty="0"/>
              <a:t>case</a:t>
            </a:r>
            <a:r>
              <a:rPr dirty="0"/>
              <a:t> </a:t>
            </a:r>
            <a:r>
              <a:rPr spc="-5" dirty="0"/>
              <a:t>of</a:t>
            </a:r>
            <a:r>
              <a:rPr spc="75" dirty="0"/>
              <a:t> </a:t>
            </a:r>
            <a:r>
              <a:rPr spc="-200" dirty="0"/>
              <a:t>DNP3.</a:t>
            </a:r>
          </a:p>
          <a:p>
            <a:pPr marL="194945" marR="5080" indent="-182880" algn="just">
              <a:lnSpc>
                <a:spcPct val="100000"/>
              </a:lnSpc>
              <a:spcBef>
                <a:spcPts val="575"/>
              </a:spcBef>
              <a:buClr>
                <a:srgbClr val="93B6D2"/>
              </a:buClr>
              <a:buSzPct val="85416"/>
              <a:buChar char="•"/>
              <a:tabLst>
                <a:tab pos="195580" algn="l"/>
              </a:tabLst>
            </a:pPr>
            <a:r>
              <a:rPr spc="-140" dirty="0"/>
              <a:t>Otherwise,</a:t>
            </a:r>
            <a:r>
              <a:rPr spc="385" dirty="0"/>
              <a:t> </a:t>
            </a:r>
            <a:r>
              <a:rPr spc="-100" dirty="0"/>
              <a:t>transport </a:t>
            </a:r>
            <a:r>
              <a:rPr spc="-5" dirty="0"/>
              <a:t>of </a:t>
            </a:r>
            <a:r>
              <a:rPr spc="-145" dirty="0"/>
              <a:t>the</a:t>
            </a:r>
            <a:r>
              <a:rPr spc="375" dirty="0"/>
              <a:t> </a:t>
            </a:r>
            <a:r>
              <a:rPr spc="-60" dirty="0"/>
              <a:t>original </a:t>
            </a:r>
            <a:r>
              <a:rPr spc="-95" dirty="0"/>
              <a:t>serial </a:t>
            </a:r>
            <a:r>
              <a:rPr spc="-100" dirty="0"/>
              <a:t>protocol </a:t>
            </a:r>
            <a:r>
              <a:rPr spc="-120" dirty="0"/>
              <a:t>over</a:t>
            </a:r>
            <a:r>
              <a:rPr spc="430" dirty="0"/>
              <a:t> </a:t>
            </a:r>
            <a:r>
              <a:rPr spc="-275" dirty="0"/>
              <a:t>IP</a:t>
            </a:r>
            <a:r>
              <a:rPr spc="114" dirty="0"/>
              <a:t> </a:t>
            </a:r>
            <a:r>
              <a:rPr spc="-200" dirty="0"/>
              <a:t>can </a:t>
            </a:r>
            <a:r>
              <a:rPr spc="-195" dirty="0"/>
              <a:t> </a:t>
            </a:r>
            <a:r>
              <a:rPr spc="-80" dirty="0"/>
              <a:t>be </a:t>
            </a:r>
            <a:r>
              <a:rPr spc="-125" dirty="0"/>
              <a:t>achieved </a:t>
            </a:r>
            <a:r>
              <a:rPr spc="-100" dirty="0"/>
              <a:t>either </a:t>
            </a:r>
            <a:r>
              <a:rPr spc="-70" dirty="0"/>
              <a:t>by </a:t>
            </a:r>
            <a:r>
              <a:rPr spc="-150" dirty="0"/>
              <a:t>tunneling </a:t>
            </a:r>
            <a:r>
              <a:rPr spc="-204" dirty="0"/>
              <a:t>using</a:t>
            </a:r>
            <a:r>
              <a:rPr spc="-200" dirty="0"/>
              <a:t> </a:t>
            </a:r>
            <a:r>
              <a:rPr spc="-55" dirty="0"/>
              <a:t>raw </a:t>
            </a:r>
            <a:r>
              <a:rPr spc="-220" dirty="0"/>
              <a:t>sockets</a:t>
            </a:r>
            <a:r>
              <a:rPr spc="225" dirty="0"/>
              <a:t> </a:t>
            </a:r>
            <a:r>
              <a:rPr spc="-114" dirty="0"/>
              <a:t>over </a:t>
            </a:r>
            <a:r>
              <a:rPr spc="-390" dirty="0"/>
              <a:t>TCP</a:t>
            </a:r>
            <a:r>
              <a:rPr spc="-110" dirty="0"/>
              <a:t> </a:t>
            </a:r>
            <a:r>
              <a:rPr spc="-70" dirty="0"/>
              <a:t>or </a:t>
            </a:r>
            <a:r>
              <a:rPr spc="-65" dirty="0"/>
              <a:t> </a:t>
            </a:r>
            <a:r>
              <a:rPr spc="-325" dirty="0"/>
              <a:t>UDP</a:t>
            </a:r>
            <a:r>
              <a:rPr spc="-320" dirty="0"/>
              <a:t> </a:t>
            </a:r>
            <a:r>
              <a:rPr spc="-70" dirty="0"/>
              <a:t>or</a:t>
            </a:r>
            <a:r>
              <a:rPr spc="-65" dirty="0"/>
              <a:t> </a:t>
            </a:r>
            <a:r>
              <a:rPr spc="-70" dirty="0"/>
              <a:t>by</a:t>
            </a:r>
            <a:r>
              <a:rPr spc="-65" dirty="0"/>
              <a:t> </a:t>
            </a:r>
            <a:r>
              <a:rPr spc="-110" dirty="0"/>
              <a:t>installing</a:t>
            </a:r>
            <a:r>
              <a:rPr spc="-105" dirty="0"/>
              <a:t> </a:t>
            </a:r>
            <a:r>
              <a:rPr spc="-150" dirty="0"/>
              <a:t>an</a:t>
            </a:r>
            <a:r>
              <a:rPr spc="-145" dirty="0"/>
              <a:t> </a:t>
            </a:r>
            <a:r>
              <a:rPr spc="-100" dirty="0"/>
              <a:t>intermediate</a:t>
            </a:r>
            <a:r>
              <a:rPr spc="-95" dirty="0"/>
              <a:t> </a:t>
            </a:r>
            <a:r>
              <a:rPr spc="-120" dirty="0"/>
              <a:t>device</a:t>
            </a:r>
            <a:r>
              <a:rPr spc="-114" dirty="0"/>
              <a:t> </a:t>
            </a:r>
            <a:r>
              <a:rPr spc="-85" dirty="0"/>
              <a:t>that</a:t>
            </a:r>
            <a:r>
              <a:rPr spc="495" dirty="0"/>
              <a:t> </a:t>
            </a:r>
            <a:r>
              <a:rPr spc="-120" dirty="0"/>
              <a:t>performs </a:t>
            </a:r>
            <a:r>
              <a:rPr spc="-114" dirty="0"/>
              <a:t> </a:t>
            </a:r>
            <a:r>
              <a:rPr spc="-100" dirty="0"/>
              <a:t>protocol </a:t>
            </a:r>
            <a:r>
              <a:rPr spc="-110" dirty="0"/>
              <a:t>translation </a:t>
            </a:r>
            <a:r>
              <a:rPr spc="-135" dirty="0"/>
              <a:t>between </a:t>
            </a:r>
            <a:r>
              <a:rPr spc="-145" dirty="0"/>
              <a:t>the </a:t>
            </a:r>
            <a:r>
              <a:rPr spc="-100" dirty="0"/>
              <a:t>serial protocol </a:t>
            </a:r>
            <a:r>
              <a:rPr spc="-170" dirty="0"/>
              <a:t>version </a:t>
            </a:r>
            <a:r>
              <a:rPr spc="-105" dirty="0"/>
              <a:t>and </a:t>
            </a:r>
            <a:r>
              <a:rPr spc="-145" dirty="0"/>
              <a:t>its </a:t>
            </a:r>
            <a:r>
              <a:rPr spc="-275" dirty="0"/>
              <a:t>IP </a:t>
            </a:r>
            <a:r>
              <a:rPr spc="-270" dirty="0"/>
              <a:t> </a:t>
            </a:r>
            <a:r>
              <a:rPr spc="-140" dirty="0"/>
              <a:t>implementation.</a:t>
            </a:r>
          </a:p>
          <a:p>
            <a:pPr marL="194945" marR="5715" indent="-182880" algn="just">
              <a:lnSpc>
                <a:spcPct val="100000"/>
              </a:lnSpc>
              <a:spcBef>
                <a:spcPts val="580"/>
              </a:spcBef>
              <a:buClr>
                <a:srgbClr val="93B6D2"/>
              </a:buClr>
              <a:buSzPct val="85416"/>
              <a:buFont typeface="Arial"/>
              <a:buChar char="•"/>
              <a:tabLst>
                <a:tab pos="195580" algn="l"/>
              </a:tabLst>
            </a:pPr>
            <a:r>
              <a:rPr b="1" spc="-85" dirty="0">
                <a:latin typeface="Arial"/>
                <a:cs typeface="Arial"/>
              </a:rPr>
              <a:t>A </a:t>
            </a:r>
            <a:r>
              <a:rPr b="1" spc="-60" dirty="0">
                <a:latin typeface="Arial"/>
                <a:cs typeface="Arial"/>
              </a:rPr>
              <a:t>raw </a:t>
            </a:r>
            <a:r>
              <a:rPr b="1" spc="-240" dirty="0">
                <a:latin typeface="Arial"/>
                <a:cs typeface="Arial"/>
              </a:rPr>
              <a:t>socket </a:t>
            </a:r>
            <a:r>
              <a:rPr b="1" spc="-210" dirty="0">
                <a:latin typeface="Arial"/>
                <a:cs typeface="Arial"/>
              </a:rPr>
              <a:t>connection </a:t>
            </a:r>
            <a:r>
              <a:rPr b="1" spc="-150" dirty="0">
                <a:latin typeface="Arial"/>
                <a:cs typeface="Arial"/>
              </a:rPr>
              <a:t>simply </a:t>
            </a:r>
            <a:r>
              <a:rPr b="1" spc="-204" dirty="0">
                <a:latin typeface="Arial"/>
                <a:cs typeface="Arial"/>
              </a:rPr>
              <a:t>denotes </a:t>
            </a:r>
            <a:r>
              <a:rPr b="1" spc="-140" dirty="0">
                <a:latin typeface="Arial"/>
                <a:cs typeface="Arial"/>
              </a:rPr>
              <a:t>that </a:t>
            </a:r>
            <a:r>
              <a:rPr b="1" spc="-185" dirty="0">
                <a:latin typeface="Arial"/>
                <a:cs typeface="Arial"/>
              </a:rPr>
              <a:t>the </a:t>
            </a:r>
            <a:r>
              <a:rPr b="1" spc="-140" dirty="0">
                <a:latin typeface="Arial"/>
                <a:cs typeface="Arial"/>
              </a:rPr>
              <a:t>serial </a:t>
            </a:r>
            <a:r>
              <a:rPr b="1" spc="-114" dirty="0">
                <a:latin typeface="Arial"/>
                <a:cs typeface="Arial"/>
              </a:rPr>
              <a:t>data </a:t>
            </a:r>
            <a:r>
              <a:rPr b="1" spc="-180" dirty="0">
                <a:latin typeface="Arial"/>
                <a:cs typeface="Arial"/>
              </a:rPr>
              <a:t>is </a:t>
            </a:r>
            <a:r>
              <a:rPr b="1" spc="-175" dirty="0">
                <a:latin typeface="Arial"/>
                <a:cs typeface="Arial"/>
              </a:rPr>
              <a:t> </a:t>
            </a:r>
            <a:r>
              <a:rPr b="1" spc="-165" dirty="0">
                <a:latin typeface="Arial"/>
                <a:cs typeface="Arial"/>
              </a:rPr>
              <a:t>being</a:t>
            </a:r>
            <a:r>
              <a:rPr b="1" spc="-20" dirty="0">
                <a:latin typeface="Arial"/>
                <a:cs typeface="Arial"/>
              </a:rPr>
              <a:t> </a:t>
            </a:r>
            <a:r>
              <a:rPr b="1" spc="-175" dirty="0">
                <a:latin typeface="Arial"/>
                <a:cs typeface="Arial"/>
              </a:rPr>
              <a:t>packaged</a:t>
            </a:r>
            <a:r>
              <a:rPr b="1" spc="-40" dirty="0">
                <a:latin typeface="Arial"/>
                <a:cs typeface="Arial"/>
              </a:rPr>
              <a:t> </a:t>
            </a:r>
            <a:r>
              <a:rPr b="1" spc="-155" dirty="0">
                <a:latin typeface="Arial"/>
                <a:cs typeface="Arial"/>
              </a:rPr>
              <a:t>directly</a:t>
            </a:r>
            <a:r>
              <a:rPr b="1" spc="-25" dirty="0">
                <a:latin typeface="Arial"/>
                <a:cs typeface="Arial"/>
              </a:rPr>
              <a:t> </a:t>
            </a:r>
            <a:r>
              <a:rPr b="1" spc="-155" dirty="0">
                <a:latin typeface="Arial"/>
                <a:cs typeface="Arial"/>
              </a:rPr>
              <a:t>into</a:t>
            </a:r>
            <a:r>
              <a:rPr b="1" spc="-25" dirty="0">
                <a:latin typeface="Arial"/>
                <a:cs typeface="Arial"/>
              </a:rPr>
              <a:t> </a:t>
            </a:r>
            <a:r>
              <a:rPr b="1" spc="-70" dirty="0">
                <a:latin typeface="Arial"/>
                <a:cs typeface="Arial"/>
              </a:rPr>
              <a:t>a</a:t>
            </a:r>
            <a:r>
              <a:rPr b="1" spc="-30" dirty="0">
                <a:latin typeface="Arial"/>
                <a:cs typeface="Arial"/>
              </a:rPr>
              <a:t> </a:t>
            </a:r>
            <a:r>
              <a:rPr b="1" spc="-345" dirty="0">
                <a:latin typeface="Arial"/>
                <a:cs typeface="Arial"/>
              </a:rPr>
              <a:t>TCP</a:t>
            </a:r>
            <a:r>
              <a:rPr b="1" spc="-40" dirty="0">
                <a:latin typeface="Arial"/>
                <a:cs typeface="Arial"/>
              </a:rPr>
              <a:t> </a:t>
            </a:r>
            <a:r>
              <a:rPr b="1" spc="-190" dirty="0">
                <a:latin typeface="Arial"/>
                <a:cs typeface="Arial"/>
              </a:rPr>
              <a:t>or</a:t>
            </a:r>
            <a:r>
              <a:rPr b="1" spc="-30" dirty="0">
                <a:latin typeface="Arial"/>
                <a:cs typeface="Arial"/>
              </a:rPr>
              <a:t> </a:t>
            </a:r>
            <a:r>
              <a:rPr b="1" spc="-250" dirty="0">
                <a:latin typeface="Arial"/>
                <a:cs typeface="Arial"/>
              </a:rPr>
              <a:t>UDP</a:t>
            </a:r>
            <a:r>
              <a:rPr b="1" spc="-25" dirty="0">
                <a:latin typeface="Arial"/>
                <a:cs typeface="Arial"/>
              </a:rPr>
              <a:t> </a:t>
            </a:r>
            <a:r>
              <a:rPr b="1" spc="-160" dirty="0">
                <a:latin typeface="Arial"/>
                <a:cs typeface="Arial"/>
              </a:rPr>
              <a:t>transport.</a:t>
            </a:r>
          </a:p>
          <a:p>
            <a:pPr marL="194945" marR="5080" indent="-182880" algn="just">
              <a:lnSpc>
                <a:spcPct val="100000"/>
              </a:lnSpc>
              <a:spcBef>
                <a:spcPts val="575"/>
              </a:spcBef>
              <a:buClr>
                <a:srgbClr val="93B6D2"/>
              </a:buClr>
              <a:buSzPct val="85416"/>
              <a:buChar char="•"/>
              <a:tabLst>
                <a:tab pos="195580" algn="l"/>
              </a:tabLst>
            </a:pPr>
            <a:r>
              <a:rPr spc="-155" dirty="0"/>
              <a:t>A </a:t>
            </a:r>
            <a:r>
              <a:rPr spc="-185" dirty="0"/>
              <a:t>socket </a:t>
            </a:r>
            <a:r>
              <a:rPr spc="-204" dirty="0"/>
              <a:t>is </a:t>
            </a:r>
            <a:r>
              <a:rPr spc="-15" dirty="0"/>
              <a:t>a </a:t>
            </a:r>
            <a:r>
              <a:rPr spc="-95" dirty="0"/>
              <a:t>standard </a:t>
            </a:r>
            <a:r>
              <a:rPr spc="-75" dirty="0"/>
              <a:t>application </a:t>
            </a:r>
            <a:r>
              <a:rPr spc="-125" dirty="0"/>
              <a:t>programming </a:t>
            </a:r>
            <a:r>
              <a:rPr spc="-85" dirty="0"/>
              <a:t>interface </a:t>
            </a:r>
            <a:r>
              <a:rPr spc="-200" dirty="0"/>
              <a:t>(API) </a:t>
            </a:r>
            <a:r>
              <a:rPr spc="-195" dirty="0"/>
              <a:t> </a:t>
            </a:r>
            <a:r>
              <a:rPr spc="-215" dirty="0"/>
              <a:t>com</a:t>
            </a:r>
            <a:r>
              <a:rPr spc="-200" dirty="0"/>
              <a:t>p</a:t>
            </a:r>
            <a:r>
              <a:rPr spc="-175" dirty="0"/>
              <a:t>osed</a:t>
            </a:r>
            <a:r>
              <a:rPr spc="135" dirty="0"/>
              <a:t> </a:t>
            </a:r>
            <a:r>
              <a:rPr spc="5" dirty="0"/>
              <a:t>o</a:t>
            </a:r>
            <a:r>
              <a:rPr spc="-5" dirty="0"/>
              <a:t>f</a:t>
            </a:r>
            <a:r>
              <a:rPr spc="210" dirty="0"/>
              <a:t> </a:t>
            </a:r>
            <a:r>
              <a:rPr spc="-155" dirty="0"/>
              <a:t>a</a:t>
            </a:r>
            <a:r>
              <a:rPr spc="-150" dirty="0"/>
              <a:t>n</a:t>
            </a:r>
            <a:r>
              <a:rPr spc="140" dirty="0"/>
              <a:t> </a:t>
            </a:r>
            <a:r>
              <a:rPr spc="-275" dirty="0"/>
              <a:t>IP</a:t>
            </a:r>
            <a:r>
              <a:rPr spc="140" dirty="0"/>
              <a:t> </a:t>
            </a:r>
            <a:r>
              <a:rPr spc="-15" dirty="0"/>
              <a:t>a</a:t>
            </a:r>
            <a:r>
              <a:rPr spc="-25" dirty="0"/>
              <a:t>d</a:t>
            </a:r>
            <a:r>
              <a:rPr spc="-190" dirty="0"/>
              <a:t>dress</a:t>
            </a:r>
            <a:r>
              <a:rPr spc="145" dirty="0"/>
              <a:t> </a:t>
            </a:r>
            <a:r>
              <a:rPr spc="-105" dirty="0"/>
              <a:t>and</a:t>
            </a:r>
            <a:r>
              <a:rPr spc="130" dirty="0"/>
              <a:t> </a:t>
            </a:r>
            <a:r>
              <a:rPr spc="-15" dirty="0"/>
              <a:t>a</a:t>
            </a:r>
            <a:r>
              <a:rPr spc="130" dirty="0"/>
              <a:t> </a:t>
            </a:r>
            <a:r>
              <a:rPr spc="-495" dirty="0"/>
              <a:t>T</a:t>
            </a:r>
            <a:r>
              <a:rPr spc="-345" dirty="0"/>
              <a:t>CP</a:t>
            </a:r>
            <a:r>
              <a:rPr spc="135" dirty="0"/>
              <a:t> </a:t>
            </a:r>
            <a:r>
              <a:rPr spc="-70" dirty="0"/>
              <a:t>or</a:t>
            </a:r>
            <a:r>
              <a:rPr spc="140" dirty="0"/>
              <a:t> </a:t>
            </a:r>
            <a:r>
              <a:rPr spc="-325" dirty="0"/>
              <a:t>UDP</a:t>
            </a:r>
            <a:r>
              <a:rPr spc="125" dirty="0"/>
              <a:t> </a:t>
            </a:r>
            <a:r>
              <a:rPr spc="-60" dirty="0"/>
              <a:t>po</a:t>
            </a:r>
            <a:r>
              <a:rPr spc="10" dirty="0"/>
              <a:t>r</a:t>
            </a:r>
            <a:r>
              <a:rPr spc="-20" dirty="0"/>
              <a:t>t</a:t>
            </a:r>
            <a:r>
              <a:rPr spc="135" dirty="0"/>
              <a:t> </a:t>
            </a:r>
            <a:r>
              <a:rPr spc="-85" dirty="0"/>
              <a:t>that</a:t>
            </a:r>
            <a:r>
              <a:rPr spc="130" dirty="0"/>
              <a:t> </a:t>
            </a:r>
            <a:r>
              <a:rPr spc="-204" dirty="0"/>
              <a:t>is</a:t>
            </a:r>
            <a:r>
              <a:rPr spc="140" dirty="0"/>
              <a:t> </a:t>
            </a:r>
            <a:r>
              <a:rPr spc="-365" dirty="0"/>
              <a:t>u</a:t>
            </a:r>
            <a:r>
              <a:rPr spc="-320" dirty="0"/>
              <a:t>s</a:t>
            </a:r>
            <a:r>
              <a:rPr spc="-55" dirty="0"/>
              <a:t>ed  </a:t>
            </a:r>
            <a:r>
              <a:rPr spc="-60" dirty="0"/>
              <a:t>t</a:t>
            </a:r>
            <a:r>
              <a:rPr spc="-105" dirty="0"/>
              <a:t>o</a:t>
            </a:r>
            <a:r>
              <a:rPr spc="-5" dirty="0"/>
              <a:t> </a:t>
            </a:r>
            <a:r>
              <a:rPr spc="-250" dirty="0"/>
              <a:t>access</a:t>
            </a:r>
            <a:r>
              <a:rPr spc="-5" dirty="0"/>
              <a:t> </a:t>
            </a:r>
            <a:r>
              <a:rPr spc="-125" dirty="0"/>
              <a:t>net</a:t>
            </a:r>
            <a:r>
              <a:rPr spc="-250" dirty="0"/>
              <a:t>w</a:t>
            </a:r>
            <a:r>
              <a:rPr spc="-85" dirty="0"/>
              <a:t>o</a:t>
            </a:r>
            <a:r>
              <a:rPr spc="-5" dirty="0"/>
              <a:t>r</a:t>
            </a:r>
            <a:r>
              <a:rPr spc="-150" dirty="0"/>
              <a:t>k</a:t>
            </a:r>
            <a:r>
              <a:rPr dirty="0"/>
              <a:t> </a:t>
            </a:r>
            <a:r>
              <a:rPr spc="-105" dirty="0"/>
              <a:t>de</a:t>
            </a:r>
            <a:r>
              <a:rPr spc="-90" dirty="0"/>
              <a:t>v</a:t>
            </a:r>
            <a:r>
              <a:rPr spc="-95" dirty="0"/>
              <a:t>i</a:t>
            </a:r>
            <a:r>
              <a:rPr spc="-200" dirty="0"/>
              <a:t>c</a:t>
            </a:r>
            <a:r>
              <a:rPr spc="-270" dirty="0"/>
              <a:t>es</a:t>
            </a:r>
            <a:r>
              <a:rPr spc="-10" dirty="0"/>
              <a:t> </a:t>
            </a:r>
            <a:r>
              <a:rPr spc="-150" dirty="0"/>
              <a:t>o</a:t>
            </a:r>
            <a:r>
              <a:rPr spc="-180" dirty="0"/>
              <a:t>v</a:t>
            </a:r>
            <a:r>
              <a:rPr spc="-70" dirty="0"/>
              <a:t>er</a:t>
            </a:r>
            <a:r>
              <a:rPr spc="-15" dirty="0"/>
              <a:t> </a:t>
            </a:r>
            <a:r>
              <a:rPr spc="-155" dirty="0"/>
              <a:t>a</a:t>
            </a:r>
            <a:r>
              <a:rPr spc="-150" dirty="0"/>
              <a:t>n</a:t>
            </a:r>
            <a:r>
              <a:rPr spc="-5" dirty="0"/>
              <a:t> </a:t>
            </a:r>
            <a:r>
              <a:rPr spc="-275" dirty="0"/>
              <a:t>IP</a:t>
            </a:r>
            <a:r>
              <a:rPr spc="-5" dirty="0"/>
              <a:t> </a:t>
            </a:r>
            <a:r>
              <a:rPr spc="-125" dirty="0"/>
              <a:t>net</a:t>
            </a:r>
            <a:r>
              <a:rPr spc="-250" dirty="0"/>
              <a:t>w</a:t>
            </a:r>
            <a:r>
              <a:rPr spc="-85" dirty="0"/>
              <a:t>o</a:t>
            </a:r>
            <a:r>
              <a:rPr spc="-5" dirty="0"/>
              <a:t>r</a:t>
            </a:r>
            <a:r>
              <a:rPr spc="-145" dirty="0"/>
              <a:t>k.</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57872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z="2800" spc="-530" dirty="0"/>
              <a:t>T</a:t>
            </a:r>
            <a:r>
              <a:rPr sz="2800" spc="-325" dirty="0"/>
              <a:t>unn</a:t>
            </a:r>
            <a:r>
              <a:rPr sz="2800" spc="-315" dirty="0"/>
              <a:t>e</a:t>
            </a:r>
            <a:r>
              <a:rPr sz="2800" spc="-150" dirty="0"/>
              <a:t>l</a:t>
            </a:r>
            <a:r>
              <a:rPr sz="2800" spc="-160" dirty="0"/>
              <a:t>i</a:t>
            </a:r>
            <a:r>
              <a:rPr sz="2800" spc="-325" dirty="0"/>
              <a:t>n</a:t>
            </a:r>
            <a:r>
              <a:rPr sz="2800" spc="-235" dirty="0"/>
              <a:t>g</a:t>
            </a:r>
            <a:r>
              <a:rPr sz="2800" spc="-275" dirty="0"/>
              <a:t> </a:t>
            </a:r>
            <a:r>
              <a:rPr sz="2800" spc="-620" dirty="0"/>
              <a:t>L</a:t>
            </a:r>
            <a:r>
              <a:rPr sz="2800" spc="-254" dirty="0"/>
              <a:t>e</a:t>
            </a:r>
            <a:r>
              <a:rPr sz="2800" spc="-335" dirty="0"/>
              <a:t>g</a:t>
            </a:r>
            <a:r>
              <a:rPr sz="2800" spc="-180" dirty="0"/>
              <a:t>a</a:t>
            </a:r>
            <a:r>
              <a:rPr sz="2800" spc="-530" dirty="0"/>
              <a:t>c</a:t>
            </a:r>
            <a:r>
              <a:rPr sz="2800" spc="-75" dirty="0"/>
              <a:t>y</a:t>
            </a:r>
            <a:r>
              <a:rPr sz="2800" spc="-250" dirty="0"/>
              <a:t> </a:t>
            </a:r>
            <a:r>
              <a:rPr sz="2800" spc="-640" dirty="0"/>
              <a:t>S</a:t>
            </a:r>
            <a:r>
              <a:rPr sz="2800" spc="-495" dirty="0"/>
              <a:t>C</a:t>
            </a:r>
            <a:r>
              <a:rPr sz="2800" spc="-204" dirty="0"/>
              <a:t>A</a:t>
            </a:r>
            <a:r>
              <a:rPr sz="2800" spc="-540" dirty="0"/>
              <a:t>D</a:t>
            </a:r>
            <a:r>
              <a:rPr sz="2800" spc="-100" dirty="0"/>
              <a:t>A</a:t>
            </a:r>
            <a:r>
              <a:rPr sz="2800" spc="-229" dirty="0"/>
              <a:t> </a:t>
            </a:r>
            <a:r>
              <a:rPr sz="2800" spc="-409" dirty="0"/>
              <a:t>o</a:t>
            </a:r>
            <a:r>
              <a:rPr sz="2800" spc="-195" dirty="0"/>
              <a:t>v</a:t>
            </a:r>
            <a:r>
              <a:rPr sz="2800" spc="-315" dirty="0"/>
              <a:t>e</a:t>
            </a:r>
            <a:r>
              <a:rPr sz="2800" spc="-215" dirty="0"/>
              <a:t>r</a:t>
            </a:r>
            <a:r>
              <a:rPr sz="2800" spc="-250" dirty="0"/>
              <a:t> </a:t>
            </a:r>
            <a:r>
              <a:rPr sz="2800" spc="-150" dirty="0"/>
              <a:t>I</a:t>
            </a:r>
            <a:r>
              <a:rPr sz="2800" spc="-385" dirty="0"/>
              <a:t>P</a:t>
            </a:r>
            <a:r>
              <a:rPr sz="2800" spc="-235" dirty="0"/>
              <a:t> </a:t>
            </a:r>
            <a:r>
              <a:rPr sz="2800" spc="-204" dirty="0"/>
              <a:t>N</a:t>
            </a:r>
            <a:r>
              <a:rPr sz="2800" spc="-315" dirty="0"/>
              <a:t>e</a:t>
            </a:r>
            <a:r>
              <a:rPr sz="2800" spc="-305" dirty="0"/>
              <a:t>t</a:t>
            </a:r>
            <a:r>
              <a:rPr sz="2800" spc="-80" dirty="0"/>
              <a:t>w</a:t>
            </a:r>
            <a:r>
              <a:rPr sz="2800" spc="-325" dirty="0"/>
              <a:t>o</a:t>
            </a:r>
            <a:r>
              <a:rPr sz="2800" spc="-300" dirty="0"/>
              <a:t>r</a:t>
            </a:r>
            <a:r>
              <a:rPr sz="2800" spc="-315" dirty="0"/>
              <a:t>k</a:t>
            </a:r>
            <a:r>
              <a:rPr sz="2800" spc="-365" dirty="0"/>
              <a:t>s</a:t>
            </a:r>
            <a:endParaRPr sz="2800"/>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97</a:t>
            </a:r>
            <a:endParaRPr sz="1400">
              <a:latin typeface="Arial"/>
              <a:cs typeface="Arial"/>
            </a:endParaRPr>
          </a:p>
        </p:txBody>
      </p:sp>
      <p:sp>
        <p:nvSpPr>
          <p:cNvPr id="4" name="object 4"/>
          <p:cNvSpPr txBox="1"/>
          <p:nvPr/>
        </p:nvSpPr>
        <p:spPr>
          <a:xfrm>
            <a:off x="535940" y="4173092"/>
            <a:ext cx="8072120" cy="1808480"/>
          </a:xfrm>
          <a:prstGeom prst="rect">
            <a:avLst/>
          </a:prstGeom>
        </p:spPr>
        <p:txBody>
          <a:bodyPr vert="horz" wrap="square" lIns="0" tIns="12065" rIns="0" bIns="0" rtlCol="0">
            <a:spAutoFit/>
          </a:bodyPr>
          <a:lstStyle/>
          <a:p>
            <a:pPr marL="195580" indent="-182880">
              <a:lnSpc>
                <a:spcPct val="100000"/>
              </a:lnSpc>
              <a:spcBef>
                <a:spcPts val="95"/>
              </a:spcBef>
              <a:buClr>
                <a:srgbClr val="93B6D2"/>
              </a:buClr>
              <a:buSzPct val="84210"/>
              <a:buChar char="•"/>
              <a:tabLst>
                <a:tab pos="195580" algn="l"/>
              </a:tabLst>
            </a:pPr>
            <a:r>
              <a:rPr sz="1900" spc="-130" dirty="0">
                <a:latin typeface="Arial"/>
                <a:cs typeface="Arial"/>
              </a:rPr>
              <a:t>Scenari</a:t>
            </a:r>
            <a:r>
              <a:rPr sz="1900" spc="-215" dirty="0">
                <a:latin typeface="Arial"/>
                <a:cs typeface="Arial"/>
              </a:rPr>
              <a:t>os</a:t>
            </a:r>
            <a:r>
              <a:rPr sz="1900" spc="20" dirty="0">
                <a:latin typeface="Arial"/>
                <a:cs typeface="Arial"/>
              </a:rPr>
              <a:t> </a:t>
            </a:r>
            <a:r>
              <a:rPr sz="1900" spc="-180" dirty="0">
                <a:latin typeface="Arial"/>
                <a:cs typeface="Arial"/>
              </a:rPr>
              <a:t>A</a:t>
            </a:r>
            <a:r>
              <a:rPr sz="1900" spc="-70" dirty="0">
                <a:latin typeface="Arial"/>
                <a:cs typeface="Arial"/>
              </a:rPr>
              <a:t>,</a:t>
            </a:r>
            <a:r>
              <a:rPr sz="1900" dirty="0">
                <a:latin typeface="Arial"/>
                <a:cs typeface="Arial"/>
              </a:rPr>
              <a:t> </a:t>
            </a:r>
            <a:r>
              <a:rPr sz="1900" spc="-320" dirty="0">
                <a:latin typeface="Arial"/>
                <a:cs typeface="Arial"/>
              </a:rPr>
              <a:t>B</a:t>
            </a:r>
            <a:r>
              <a:rPr sz="1900" spc="-15" dirty="0">
                <a:latin typeface="Arial"/>
                <a:cs typeface="Arial"/>
              </a:rPr>
              <a:t> </a:t>
            </a:r>
            <a:r>
              <a:rPr sz="1900" spc="-90" dirty="0">
                <a:latin typeface="Arial"/>
                <a:cs typeface="Arial"/>
              </a:rPr>
              <a:t>an</a:t>
            </a:r>
            <a:r>
              <a:rPr sz="1900" spc="-85" dirty="0">
                <a:latin typeface="Arial"/>
                <a:cs typeface="Arial"/>
              </a:rPr>
              <a:t>d</a:t>
            </a:r>
            <a:r>
              <a:rPr sz="1900" spc="20" dirty="0">
                <a:latin typeface="Arial"/>
                <a:cs typeface="Arial"/>
              </a:rPr>
              <a:t> </a:t>
            </a:r>
            <a:r>
              <a:rPr sz="1900" spc="-229" dirty="0">
                <a:latin typeface="Arial"/>
                <a:cs typeface="Arial"/>
              </a:rPr>
              <a:t>C</a:t>
            </a:r>
            <a:r>
              <a:rPr sz="1900" spc="5" dirty="0">
                <a:latin typeface="Arial"/>
                <a:cs typeface="Arial"/>
              </a:rPr>
              <a:t> </a:t>
            </a:r>
            <a:r>
              <a:rPr sz="1900" spc="-120" dirty="0">
                <a:latin typeface="Arial"/>
                <a:cs typeface="Arial"/>
              </a:rPr>
              <a:t>in</a:t>
            </a:r>
            <a:r>
              <a:rPr sz="1900" dirty="0">
                <a:latin typeface="Arial"/>
                <a:cs typeface="Arial"/>
              </a:rPr>
              <a:t> </a:t>
            </a:r>
            <a:r>
              <a:rPr sz="1900" spc="-110" dirty="0">
                <a:latin typeface="Arial"/>
                <a:cs typeface="Arial"/>
              </a:rPr>
              <a:t>Figur</a:t>
            </a:r>
            <a:r>
              <a:rPr sz="1900" spc="-210" dirty="0">
                <a:latin typeface="Arial"/>
                <a:cs typeface="Arial"/>
              </a:rPr>
              <a:t>e</a:t>
            </a:r>
            <a:r>
              <a:rPr sz="1900" spc="-114" dirty="0">
                <a:latin typeface="Arial"/>
                <a:cs typeface="Arial"/>
              </a:rPr>
              <a:t>,</a:t>
            </a:r>
            <a:endParaRPr sz="1900">
              <a:latin typeface="Arial"/>
              <a:cs typeface="Arial"/>
            </a:endParaRPr>
          </a:p>
          <a:p>
            <a:pPr marL="194945" marR="5080" indent="-182880">
              <a:lnSpc>
                <a:spcPct val="80000"/>
              </a:lnSpc>
              <a:spcBef>
                <a:spcPts val="455"/>
              </a:spcBef>
              <a:buClr>
                <a:srgbClr val="93B6D2"/>
              </a:buClr>
              <a:buSzPct val="84210"/>
              <a:buChar char="•"/>
              <a:tabLst>
                <a:tab pos="195580" algn="l"/>
              </a:tabLst>
            </a:pPr>
            <a:r>
              <a:rPr sz="1900" spc="-180" dirty="0">
                <a:latin typeface="Arial"/>
                <a:cs typeface="Arial"/>
              </a:rPr>
              <a:t>Routers</a:t>
            </a:r>
            <a:r>
              <a:rPr sz="1900" spc="70" dirty="0">
                <a:latin typeface="Arial"/>
                <a:cs typeface="Arial"/>
              </a:rPr>
              <a:t> </a:t>
            </a:r>
            <a:r>
              <a:rPr sz="1900" spc="-160" dirty="0">
                <a:latin typeface="Arial"/>
                <a:cs typeface="Arial"/>
              </a:rPr>
              <a:t>connect</a:t>
            </a:r>
            <a:r>
              <a:rPr sz="1900" spc="75" dirty="0">
                <a:latin typeface="Arial"/>
                <a:cs typeface="Arial"/>
              </a:rPr>
              <a:t> </a:t>
            </a:r>
            <a:r>
              <a:rPr sz="1900" spc="-50" dirty="0">
                <a:latin typeface="Arial"/>
                <a:cs typeface="Arial"/>
              </a:rPr>
              <a:t>via</a:t>
            </a:r>
            <a:r>
              <a:rPr sz="1900" spc="60" dirty="0">
                <a:latin typeface="Arial"/>
                <a:cs typeface="Arial"/>
              </a:rPr>
              <a:t> </a:t>
            </a:r>
            <a:r>
              <a:rPr sz="1900" spc="-80" dirty="0">
                <a:latin typeface="Arial"/>
                <a:cs typeface="Arial"/>
              </a:rPr>
              <a:t>serial</a:t>
            </a:r>
            <a:r>
              <a:rPr sz="1900" spc="80" dirty="0">
                <a:latin typeface="Arial"/>
                <a:cs typeface="Arial"/>
              </a:rPr>
              <a:t> </a:t>
            </a:r>
            <a:r>
              <a:rPr sz="1900" spc="-95" dirty="0">
                <a:latin typeface="Arial"/>
                <a:cs typeface="Arial"/>
              </a:rPr>
              <a:t>interfaces</a:t>
            </a:r>
            <a:r>
              <a:rPr sz="1900" spc="80" dirty="0">
                <a:latin typeface="Arial"/>
                <a:cs typeface="Arial"/>
              </a:rPr>
              <a:t> </a:t>
            </a:r>
            <a:r>
              <a:rPr sz="1900" spc="-65" dirty="0">
                <a:latin typeface="Arial"/>
                <a:cs typeface="Arial"/>
              </a:rPr>
              <a:t>to</a:t>
            </a:r>
            <a:r>
              <a:rPr sz="1900" spc="65" dirty="0">
                <a:latin typeface="Arial"/>
                <a:cs typeface="Arial"/>
              </a:rPr>
              <a:t> </a:t>
            </a:r>
            <a:r>
              <a:rPr sz="1900" spc="-120" dirty="0">
                <a:latin typeface="Arial"/>
                <a:cs typeface="Arial"/>
              </a:rPr>
              <a:t>the</a:t>
            </a:r>
            <a:r>
              <a:rPr sz="1900" spc="65" dirty="0">
                <a:latin typeface="Arial"/>
                <a:cs typeface="Arial"/>
              </a:rPr>
              <a:t> </a:t>
            </a:r>
            <a:r>
              <a:rPr sz="1900" spc="-110" dirty="0">
                <a:latin typeface="Arial"/>
                <a:cs typeface="Arial"/>
              </a:rPr>
              <a:t>remote</a:t>
            </a:r>
            <a:r>
              <a:rPr sz="1900" spc="75" dirty="0">
                <a:latin typeface="Arial"/>
                <a:cs typeface="Arial"/>
              </a:rPr>
              <a:t> </a:t>
            </a:r>
            <a:r>
              <a:rPr sz="1900" spc="-85" dirty="0">
                <a:latin typeface="Arial"/>
                <a:cs typeface="Arial"/>
              </a:rPr>
              <a:t>terminal</a:t>
            </a:r>
            <a:r>
              <a:rPr sz="1900" spc="65" dirty="0">
                <a:latin typeface="Arial"/>
                <a:cs typeface="Arial"/>
              </a:rPr>
              <a:t> </a:t>
            </a:r>
            <a:r>
              <a:rPr sz="1900" spc="-160" dirty="0">
                <a:latin typeface="Arial"/>
                <a:cs typeface="Arial"/>
              </a:rPr>
              <a:t>units</a:t>
            </a:r>
            <a:r>
              <a:rPr sz="1900" spc="80" dirty="0">
                <a:latin typeface="Arial"/>
                <a:cs typeface="Arial"/>
              </a:rPr>
              <a:t> </a:t>
            </a:r>
            <a:r>
              <a:rPr sz="1900" spc="-240" dirty="0">
                <a:latin typeface="Arial"/>
                <a:cs typeface="Arial"/>
              </a:rPr>
              <a:t>(RTUs),</a:t>
            </a:r>
            <a:r>
              <a:rPr sz="1900" spc="-210" dirty="0">
                <a:latin typeface="Arial"/>
                <a:cs typeface="Arial"/>
              </a:rPr>
              <a:t> </a:t>
            </a:r>
            <a:r>
              <a:rPr sz="1900" spc="-150" dirty="0">
                <a:latin typeface="Arial"/>
                <a:cs typeface="Arial"/>
              </a:rPr>
              <a:t>which</a:t>
            </a:r>
            <a:r>
              <a:rPr sz="1900" spc="80" dirty="0">
                <a:latin typeface="Arial"/>
                <a:cs typeface="Arial"/>
              </a:rPr>
              <a:t> </a:t>
            </a:r>
            <a:r>
              <a:rPr sz="1900" spc="-45" dirty="0">
                <a:latin typeface="Arial"/>
                <a:cs typeface="Arial"/>
              </a:rPr>
              <a:t>are </a:t>
            </a:r>
            <a:r>
              <a:rPr sz="1900" spc="-515" dirty="0">
                <a:latin typeface="Arial"/>
                <a:cs typeface="Arial"/>
              </a:rPr>
              <a:t> </a:t>
            </a:r>
            <a:r>
              <a:rPr sz="1900" spc="-10" dirty="0">
                <a:latin typeface="Arial"/>
                <a:cs typeface="Arial"/>
              </a:rPr>
              <a:t>of</a:t>
            </a:r>
            <a:r>
              <a:rPr sz="1900" dirty="0">
                <a:latin typeface="Arial"/>
                <a:cs typeface="Arial"/>
              </a:rPr>
              <a:t>t</a:t>
            </a:r>
            <a:r>
              <a:rPr sz="1900" spc="-170" dirty="0">
                <a:latin typeface="Arial"/>
                <a:cs typeface="Arial"/>
              </a:rPr>
              <a:t>en</a:t>
            </a:r>
            <a:r>
              <a:rPr sz="1900" spc="10" dirty="0">
                <a:latin typeface="Arial"/>
                <a:cs typeface="Arial"/>
              </a:rPr>
              <a:t> </a:t>
            </a:r>
            <a:r>
              <a:rPr sz="1900" spc="-220" dirty="0">
                <a:latin typeface="Arial"/>
                <a:cs typeface="Arial"/>
              </a:rPr>
              <a:t>as</a:t>
            </a:r>
            <a:r>
              <a:rPr sz="1900" spc="-204" dirty="0">
                <a:latin typeface="Arial"/>
                <a:cs typeface="Arial"/>
              </a:rPr>
              <a:t>s</a:t>
            </a:r>
            <a:r>
              <a:rPr sz="1900" spc="-140" dirty="0">
                <a:latin typeface="Arial"/>
                <a:cs typeface="Arial"/>
              </a:rPr>
              <a:t>oc</a:t>
            </a:r>
            <a:r>
              <a:rPr sz="1900" spc="-55" dirty="0">
                <a:latin typeface="Arial"/>
                <a:cs typeface="Arial"/>
              </a:rPr>
              <a:t>i</a:t>
            </a:r>
            <a:r>
              <a:rPr sz="1900" spc="-40" dirty="0">
                <a:latin typeface="Arial"/>
                <a:cs typeface="Arial"/>
              </a:rPr>
              <a:t>ated</a:t>
            </a:r>
            <a:r>
              <a:rPr sz="1900" spc="-5" dirty="0">
                <a:latin typeface="Arial"/>
                <a:cs typeface="Arial"/>
              </a:rPr>
              <a:t> </a:t>
            </a:r>
            <a:r>
              <a:rPr sz="1900" spc="-90" dirty="0">
                <a:latin typeface="Arial"/>
                <a:cs typeface="Arial"/>
              </a:rPr>
              <a:t>with</a:t>
            </a:r>
            <a:r>
              <a:rPr sz="1900" spc="-5" dirty="0">
                <a:latin typeface="Arial"/>
                <a:cs typeface="Arial"/>
              </a:rPr>
              <a:t> </a:t>
            </a:r>
            <a:r>
              <a:rPr sz="1900" spc="-229" dirty="0">
                <a:latin typeface="Arial"/>
                <a:cs typeface="Arial"/>
              </a:rPr>
              <a:t>SCA</a:t>
            </a:r>
            <a:r>
              <a:rPr sz="1900" spc="-275" dirty="0">
                <a:latin typeface="Arial"/>
                <a:cs typeface="Arial"/>
              </a:rPr>
              <a:t>D</a:t>
            </a:r>
            <a:r>
              <a:rPr sz="1900" spc="-125" dirty="0">
                <a:latin typeface="Arial"/>
                <a:cs typeface="Arial"/>
              </a:rPr>
              <a:t>A</a:t>
            </a:r>
            <a:r>
              <a:rPr sz="1900" spc="30" dirty="0">
                <a:latin typeface="Arial"/>
                <a:cs typeface="Arial"/>
              </a:rPr>
              <a:t> </a:t>
            </a:r>
            <a:r>
              <a:rPr sz="1900" spc="-105" dirty="0">
                <a:latin typeface="Arial"/>
                <a:cs typeface="Arial"/>
              </a:rPr>
              <a:t>net</a:t>
            </a:r>
            <a:r>
              <a:rPr sz="1900" spc="-204" dirty="0">
                <a:latin typeface="Arial"/>
                <a:cs typeface="Arial"/>
              </a:rPr>
              <a:t>w</a:t>
            </a:r>
            <a:r>
              <a:rPr sz="1900" spc="-70" dirty="0">
                <a:latin typeface="Arial"/>
                <a:cs typeface="Arial"/>
              </a:rPr>
              <a:t>o</a:t>
            </a:r>
            <a:r>
              <a:rPr sz="1900" spc="-10" dirty="0">
                <a:latin typeface="Arial"/>
                <a:cs typeface="Arial"/>
              </a:rPr>
              <a:t>r</a:t>
            </a:r>
            <a:r>
              <a:rPr sz="1900" spc="-220" dirty="0">
                <a:latin typeface="Arial"/>
                <a:cs typeface="Arial"/>
              </a:rPr>
              <a:t>k</a:t>
            </a:r>
            <a:r>
              <a:rPr sz="1900" spc="-240" dirty="0">
                <a:latin typeface="Arial"/>
                <a:cs typeface="Arial"/>
              </a:rPr>
              <a:t>s</a:t>
            </a:r>
            <a:r>
              <a:rPr sz="1900" spc="-114" dirty="0">
                <a:latin typeface="Arial"/>
                <a:cs typeface="Arial"/>
              </a:rPr>
              <a:t>.</a:t>
            </a:r>
            <a:endParaRPr sz="1900">
              <a:latin typeface="Arial"/>
              <a:cs typeface="Arial"/>
            </a:endParaRPr>
          </a:p>
          <a:p>
            <a:pPr marL="469900" lvl="1" indent="-184150">
              <a:lnSpc>
                <a:spcPts val="1730"/>
              </a:lnSpc>
              <a:spcBef>
                <a:spcPts val="15"/>
              </a:spcBef>
              <a:buClr>
                <a:srgbClr val="93B6D2"/>
              </a:buClr>
              <a:buSzPct val="84375"/>
              <a:buChar char="•"/>
              <a:tabLst>
                <a:tab pos="470534" algn="l"/>
              </a:tabLst>
            </a:pPr>
            <a:r>
              <a:rPr sz="1600" spc="-150" dirty="0">
                <a:latin typeface="Arial"/>
                <a:cs typeface="Arial"/>
              </a:rPr>
              <a:t>An</a:t>
            </a:r>
            <a:r>
              <a:rPr sz="1600" spc="215" dirty="0">
                <a:latin typeface="Arial"/>
                <a:cs typeface="Arial"/>
              </a:rPr>
              <a:t> </a:t>
            </a:r>
            <a:r>
              <a:rPr sz="1600" spc="-280" dirty="0">
                <a:latin typeface="Arial"/>
                <a:cs typeface="Arial"/>
              </a:rPr>
              <a:t>RTU</a:t>
            </a:r>
            <a:r>
              <a:rPr sz="1600" spc="210" dirty="0">
                <a:latin typeface="Arial"/>
                <a:cs typeface="Arial"/>
              </a:rPr>
              <a:t> </a:t>
            </a:r>
            <a:r>
              <a:rPr sz="1600" spc="-135" dirty="0">
                <a:latin typeface="Arial"/>
                <a:cs typeface="Arial"/>
              </a:rPr>
              <a:t>is</a:t>
            </a:r>
            <a:r>
              <a:rPr sz="1600" spc="215" dirty="0">
                <a:latin typeface="Arial"/>
                <a:cs typeface="Arial"/>
              </a:rPr>
              <a:t> </a:t>
            </a:r>
            <a:r>
              <a:rPr sz="1600" spc="-10" dirty="0">
                <a:latin typeface="Arial"/>
                <a:cs typeface="Arial"/>
              </a:rPr>
              <a:t>a</a:t>
            </a:r>
            <a:r>
              <a:rPr sz="1600" spc="220" dirty="0">
                <a:latin typeface="Arial"/>
                <a:cs typeface="Arial"/>
              </a:rPr>
              <a:t> </a:t>
            </a:r>
            <a:r>
              <a:rPr sz="1600" spc="-95" dirty="0">
                <a:latin typeface="Arial"/>
                <a:cs typeface="Arial"/>
              </a:rPr>
              <a:t>multipurpose</a:t>
            </a:r>
            <a:r>
              <a:rPr sz="1600" spc="245" dirty="0">
                <a:latin typeface="Arial"/>
                <a:cs typeface="Arial"/>
              </a:rPr>
              <a:t> </a:t>
            </a:r>
            <a:r>
              <a:rPr sz="1600" spc="-85" dirty="0">
                <a:latin typeface="Arial"/>
                <a:cs typeface="Arial"/>
              </a:rPr>
              <a:t>device</a:t>
            </a:r>
            <a:r>
              <a:rPr sz="1600" spc="225" dirty="0">
                <a:latin typeface="Arial"/>
                <a:cs typeface="Arial"/>
              </a:rPr>
              <a:t> </a:t>
            </a:r>
            <a:r>
              <a:rPr sz="1600" spc="-140" dirty="0">
                <a:latin typeface="Arial"/>
                <a:cs typeface="Arial"/>
              </a:rPr>
              <a:t>used</a:t>
            </a:r>
            <a:r>
              <a:rPr sz="1600" spc="220" dirty="0">
                <a:latin typeface="Arial"/>
                <a:cs typeface="Arial"/>
              </a:rPr>
              <a:t> </a:t>
            </a:r>
            <a:r>
              <a:rPr sz="1600" spc="-55" dirty="0">
                <a:latin typeface="Arial"/>
                <a:cs typeface="Arial"/>
              </a:rPr>
              <a:t>to</a:t>
            </a:r>
            <a:r>
              <a:rPr sz="1600" spc="229" dirty="0">
                <a:latin typeface="Arial"/>
                <a:cs typeface="Arial"/>
              </a:rPr>
              <a:t> </a:t>
            </a:r>
            <a:r>
              <a:rPr sz="1600" spc="-95" dirty="0">
                <a:latin typeface="Arial"/>
                <a:cs typeface="Arial"/>
              </a:rPr>
              <a:t>monitor</a:t>
            </a:r>
            <a:r>
              <a:rPr sz="1600" spc="229" dirty="0">
                <a:latin typeface="Arial"/>
                <a:cs typeface="Arial"/>
              </a:rPr>
              <a:t> </a:t>
            </a:r>
            <a:r>
              <a:rPr sz="1600" spc="-70" dirty="0">
                <a:latin typeface="Arial"/>
                <a:cs typeface="Arial"/>
              </a:rPr>
              <a:t>and</a:t>
            </a:r>
            <a:r>
              <a:rPr sz="1600" spc="225" dirty="0">
                <a:latin typeface="Arial"/>
                <a:cs typeface="Arial"/>
              </a:rPr>
              <a:t> </a:t>
            </a:r>
            <a:r>
              <a:rPr sz="1600" spc="-90" dirty="0">
                <a:latin typeface="Arial"/>
                <a:cs typeface="Arial"/>
              </a:rPr>
              <a:t>control</a:t>
            </a:r>
            <a:r>
              <a:rPr sz="1600" spc="215" dirty="0">
                <a:latin typeface="Arial"/>
                <a:cs typeface="Arial"/>
              </a:rPr>
              <a:t> </a:t>
            </a:r>
            <a:r>
              <a:rPr sz="1600" spc="-100" dirty="0">
                <a:latin typeface="Arial"/>
                <a:cs typeface="Arial"/>
              </a:rPr>
              <a:t>various</a:t>
            </a:r>
            <a:r>
              <a:rPr sz="1600" spc="225" dirty="0">
                <a:latin typeface="Arial"/>
                <a:cs typeface="Arial"/>
              </a:rPr>
              <a:t> </a:t>
            </a:r>
            <a:r>
              <a:rPr sz="1600" spc="-165" dirty="0">
                <a:latin typeface="Arial"/>
                <a:cs typeface="Arial"/>
              </a:rPr>
              <a:t>systems,</a:t>
            </a:r>
            <a:r>
              <a:rPr sz="1600" spc="235" dirty="0">
                <a:latin typeface="Arial"/>
                <a:cs typeface="Arial"/>
              </a:rPr>
              <a:t> </a:t>
            </a:r>
            <a:r>
              <a:rPr sz="1600" spc="-75" dirty="0">
                <a:latin typeface="Arial"/>
                <a:cs typeface="Arial"/>
              </a:rPr>
              <a:t>applications,</a:t>
            </a:r>
            <a:endParaRPr sz="1600">
              <a:latin typeface="Arial"/>
              <a:cs typeface="Arial"/>
            </a:endParaRPr>
          </a:p>
          <a:p>
            <a:pPr marL="469900">
              <a:lnSpc>
                <a:spcPts val="1730"/>
              </a:lnSpc>
            </a:pPr>
            <a:r>
              <a:rPr sz="1600" spc="-75" dirty="0">
                <a:latin typeface="Arial"/>
                <a:cs typeface="Arial"/>
              </a:rPr>
              <a:t>and</a:t>
            </a:r>
            <a:r>
              <a:rPr sz="1600" spc="5" dirty="0">
                <a:latin typeface="Arial"/>
                <a:cs typeface="Arial"/>
              </a:rPr>
              <a:t> </a:t>
            </a:r>
            <a:r>
              <a:rPr sz="1600" spc="-110" dirty="0">
                <a:latin typeface="Arial"/>
                <a:cs typeface="Arial"/>
              </a:rPr>
              <a:t>devices</a:t>
            </a:r>
            <a:r>
              <a:rPr sz="1600" spc="5" dirty="0">
                <a:latin typeface="Arial"/>
                <a:cs typeface="Arial"/>
              </a:rPr>
              <a:t> </a:t>
            </a:r>
            <a:r>
              <a:rPr sz="1600" spc="-95" dirty="0">
                <a:latin typeface="Arial"/>
                <a:cs typeface="Arial"/>
              </a:rPr>
              <a:t>managing</a:t>
            </a:r>
            <a:r>
              <a:rPr sz="1600" spc="25" dirty="0">
                <a:latin typeface="Arial"/>
                <a:cs typeface="Arial"/>
              </a:rPr>
              <a:t> </a:t>
            </a:r>
            <a:r>
              <a:rPr sz="1600" spc="-95" dirty="0">
                <a:latin typeface="Arial"/>
                <a:cs typeface="Arial"/>
              </a:rPr>
              <a:t>automation.</a:t>
            </a:r>
            <a:endParaRPr sz="1600">
              <a:latin typeface="Arial"/>
              <a:cs typeface="Arial"/>
            </a:endParaRPr>
          </a:p>
          <a:p>
            <a:pPr marL="469900" lvl="1" indent="-184150">
              <a:lnSpc>
                <a:spcPts val="1914"/>
              </a:lnSpc>
              <a:buClr>
                <a:srgbClr val="93B6D2"/>
              </a:buClr>
              <a:buSzPct val="84375"/>
              <a:buChar char="•"/>
              <a:tabLst>
                <a:tab pos="470534" algn="l"/>
              </a:tabLst>
            </a:pPr>
            <a:r>
              <a:rPr sz="1600" spc="-175" dirty="0">
                <a:latin typeface="Arial"/>
                <a:cs typeface="Arial"/>
              </a:rPr>
              <a:t>From</a:t>
            </a:r>
            <a:r>
              <a:rPr sz="1600" dirty="0">
                <a:latin typeface="Arial"/>
                <a:cs typeface="Arial"/>
              </a:rPr>
              <a:t> </a:t>
            </a:r>
            <a:r>
              <a:rPr sz="1600" spc="-100" dirty="0">
                <a:latin typeface="Arial"/>
                <a:cs typeface="Arial"/>
              </a:rPr>
              <a:t>the</a:t>
            </a:r>
            <a:r>
              <a:rPr sz="1600" dirty="0">
                <a:latin typeface="Arial"/>
                <a:cs typeface="Arial"/>
              </a:rPr>
              <a:t> </a:t>
            </a:r>
            <a:r>
              <a:rPr sz="1600" spc="-70" dirty="0">
                <a:latin typeface="Arial"/>
                <a:cs typeface="Arial"/>
              </a:rPr>
              <a:t>master/slave</a:t>
            </a:r>
            <a:r>
              <a:rPr sz="1600" spc="45" dirty="0">
                <a:latin typeface="Arial"/>
                <a:cs typeface="Arial"/>
              </a:rPr>
              <a:t> </a:t>
            </a:r>
            <a:r>
              <a:rPr sz="1600" spc="-95" dirty="0">
                <a:latin typeface="Arial"/>
                <a:cs typeface="Arial"/>
              </a:rPr>
              <a:t>perspective,</a:t>
            </a:r>
            <a:r>
              <a:rPr sz="1600" spc="35" dirty="0">
                <a:latin typeface="Arial"/>
                <a:cs typeface="Arial"/>
              </a:rPr>
              <a:t> </a:t>
            </a:r>
            <a:r>
              <a:rPr sz="1600" spc="-100" dirty="0">
                <a:latin typeface="Arial"/>
                <a:cs typeface="Arial"/>
              </a:rPr>
              <a:t>the</a:t>
            </a:r>
            <a:r>
              <a:rPr sz="1600" spc="5" dirty="0">
                <a:latin typeface="Arial"/>
                <a:cs typeface="Arial"/>
              </a:rPr>
              <a:t> </a:t>
            </a:r>
            <a:r>
              <a:rPr sz="1600" spc="-280" dirty="0">
                <a:latin typeface="Arial"/>
                <a:cs typeface="Arial"/>
              </a:rPr>
              <a:t>RTUs</a:t>
            </a:r>
            <a:r>
              <a:rPr sz="1600" spc="-155" dirty="0">
                <a:latin typeface="Arial"/>
                <a:cs typeface="Arial"/>
              </a:rPr>
              <a:t> </a:t>
            </a:r>
            <a:r>
              <a:rPr sz="1600" spc="-40" dirty="0">
                <a:latin typeface="Arial"/>
                <a:cs typeface="Arial"/>
              </a:rPr>
              <a:t>are</a:t>
            </a:r>
            <a:r>
              <a:rPr sz="1600" spc="10" dirty="0">
                <a:latin typeface="Arial"/>
                <a:cs typeface="Arial"/>
              </a:rPr>
              <a:t> </a:t>
            </a:r>
            <a:r>
              <a:rPr sz="1600" spc="-105" dirty="0">
                <a:latin typeface="Arial"/>
                <a:cs typeface="Arial"/>
              </a:rPr>
              <a:t>the</a:t>
            </a:r>
            <a:r>
              <a:rPr sz="1600" spc="5" dirty="0">
                <a:latin typeface="Arial"/>
                <a:cs typeface="Arial"/>
              </a:rPr>
              <a:t> </a:t>
            </a:r>
            <a:r>
              <a:rPr sz="1600" spc="-130" dirty="0">
                <a:latin typeface="Arial"/>
                <a:cs typeface="Arial"/>
              </a:rPr>
              <a:t>slaves.</a:t>
            </a:r>
            <a:endParaRPr sz="1600">
              <a:latin typeface="Arial"/>
              <a:cs typeface="Arial"/>
            </a:endParaRPr>
          </a:p>
          <a:p>
            <a:pPr marL="195580" indent="-182880">
              <a:lnSpc>
                <a:spcPts val="2275"/>
              </a:lnSpc>
              <a:buClr>
                <a:srgbClr val="93B6D2"/>
              </a:buClr>
              <a:buSzPct val="84210"/>
              <a:buChar char="•"/>
              <a:tabLst>
                <a:tab pos="195580" algn="l"/>
              </a:tabLst>
            </a:pPr>
            <a:r>
              <a:rPr sz="1900" spc="-75" dirty="0">
                <a:latin typeface="Arial"/>
                <a:cs typeface="Arial"/>
              </a:rPr>
              <a:t>Opposite</a:t>
            </a:r>
            <a:r>
              <a:rPr sz="1900" spc="5" dirty="0">
                <a:latin typeface="Arial"/>
                <a:cs typeface="Arial"/>
              </a:rPr>
              <a:t> </a:t>
            </a:r>
            <a:r>
              <a:rPr sz="1900" spc="-120" dirty="0">
                <a:latin typeface="Arial"/>
                <a:cs typeface="Arial"/>
              </a:rPr>
              <a:t>the</a:t>
            </a:r>
            <a:r>
              <a:rPr sz="1900" spc="15" dirty="0">
                <a:latin typeface="Arial"/>
                <a:cs typeface="Arial"/>
              </a:rPr>
              <a:t> </a:t>
            </a:r>
            <a:r>
              <a:rPr sz="1900" spc="-330" dirty="0">
                <a:latin typeface="Arial"/>
                <a:cs typeface="Arial"/>
              </a:rPr>
              <a:t>RTUs</a:t>
            </a:r>
            <a:r>
              <a:rPr sz="1900" spc="-175" dirty="0">
                <a:latin typeface="Arial"/>
                <a:cs typeface="Arial"/>
              </a:rPr>
              <a:t> </a:t>
            </a:r>
            <a:r>
              <a:rPr sz="1900" spc="-120" dirty="0">
                <a:latin typeface="Arial"/>
                <a:cs typeface="Arial"/>
              </a:rPr>
              <a:t>in</a:t>
            </a:r>
            <a:r>
              <a:rPr sz="1900" dirty="0">
                <a:latin typeface="Arial"/>
                <a:cs typeface="Arial"/>
              </a:rPr>
              <a:t> </a:t>
            </a:r>
            <a:r>
              <a:rPr sz="1900" spc="-165" dirty="0">
                <a:latin typeface="Arial"/>
                <a:cs typeface="Arial"/>
              </a:rPr>
              <a:t>is</a:t>
            </a:r>
            <a:r>
              <a:rPr sz="1900" spc="-5" dirty="0">
                <a:latin typeface="Arial"/>
                <a:cs typeface="Arial"/>
              </a:rPr>
              <a:t> </a:t>
            </a:r>
            <a:r>
              <a:rPr sz="1900" spc="-15" dirty="0">
                <a:latin typeface="Arial"/>
                <a:cs typeface="Arial"/>
              </a:rPr>
              <a:t>a</a:t>
            </a:r>
            <a:r>
              <a:rPr sz="1900" spc="10" dirty="0">
                <a:latin typeface="Arial"/>
                <a:cs typeface="Arial"/>
              </a:rPr>
              <a:t> </a:t>
            </a:r>
            <a:r>
              <a:rPr sz="1900" spc="-215" dirty="0">
                <a:latin typeface="Arial"/>
                <a:cs typeface="Arial"/>
              </a:rPr>
              <a:t>SCADA</a:t>
            </a:r>
            <a:r>
              <a:rPr sz="1900" spc="35" dirty="0">
                <a:latin typeface="Arial"/>
                <a:cs typeface="Arial"/>
              </a:rPr>
              <a:t> </a:t>
            </a:r>
            <a:r>
              <a:rPr sz="1900" spc="-125" dirty="0">
                <a:latin typeface="Arial"/>
                <a:cs typeface="Arial"/>
              </a:rPr>
              <a:t>server,</a:t>
            </a:r>
            <a:r>
              <a:rPr sz="1900" spc="20" dirty="0">
                <a:latin typeface="Arial"/>
                <a:cs typeface="Arial"/>
              </a:rPr>
              <a:t> </a:t>
            </a:r>
            <a:r>
              <a:rPr sz="1900" spc="-55" dirty="0">
                <a:latin typeface="Arial"/>
                <a:cs typeface="Arial"/>
              </a:rPr>
              <a:t>or</a:t>
            </a:r>
            <a:r>
              <a:rPr sz="1900" spc="5" dirty="0">
                <a:latin typeface="Arial"/>
                <a:cs typeface="Arial"/>
              </a:rPr>
              <a:t> </a:t>
            </a:r>
            <a:r>
              <a:rPr sz="1900" spc="-150" dirty="0">
                <a:latin typeface="Arial"/>
                <a:cs typeface="Arial"/>
              </a:rPr>
              <a:t>master,</a:t>
            </a:r>
            <a:r>
              <a:rPr sz="1900" dirty="0">
                <a:latin typeface="Arial"/>
                <a:cs typeface="Arial"/>
              </a:rPr>
              <a:t> </a:t>
            </a:r>
            <a:r>
              <a:rPr sz="1900" spc="-70" dirty="0">
                <a:latin typeface="Arial"/>
                <a:cs typeface="Arial"/>
              </a:rPr>
              <a:t>that</a:t>
            </a:r>
            <a:r>
              <a:rPr sz="1900" spc="10" dirty="0">
                <a:latin typeface="Arial"/>
                <a:cs typeface="Arial"/>
              </a:rPr>
              <a:t> </a:t>
            </a:r>
            <a:r>
              <a:rPr sz="1900" spc="-100" dirty="0">
                <a:latin typeface="Arial"/>
                <a:cs typeface="Arial"/>
              </a:rPr>
              <a:t>varies</a:t>
            </a:r>
            <a:r>
              <a:rPr sz="1900" spc="20" dirty="0">
                <a:latin typeface="Arial"/>
                <a:cs typeface="Arial"/>
              </a:rPr>
              <a:t> </a:t>
            </a:r>
            <a:r>
              <a:rPr sz="1900" spc="-114" dirty="0">
                <a:latin typeface="Arial"/>
                <a:cs typeface="Arial"/>
              </a:rPr>
              <a:t>its</a:t>
            </a:r>
            <a:r>
              <a:rPr sz="1900" spc="-5" dirty="0">
                <a:latin typeface="Arial"/>
                <a:cs typeface="Arial"/>
              </a:rPr>
              <a:t> </a:t>
            </a:r>
            <a:r>
              <a:rPr sz="1900" spc="-150" dirty="0">
                <a:latin typeface="Arial"/>
                <a:cs typeface="Arial"/>
              </a:rPr>
              <a:t>connection</a:t>
            </a:r>
            <a:r>
              <a:rPr sz="1900" spc="-10" dirty="0">
                <a:latin typeface="Arial"/>
                <a:cs typeface="Arial"/>
              </a:rPr>
              <a:t> </a:t>
            </a:r>
            <a:r>
              <a:rPr sz="1900" spc="-55" dirty="0">
                <a:latin typeface="Arial"/>
                <a:cs typeface="Arial"/>
              </a:rPr>
              <a:t>type.</a:t>
            </a:r>
            <a:endParaRPr sz="1900">
              <a:latin typeface="Arial"/>
              <a:cs typeface="Arial"/>
            </a:endParaRPr>
          </a:p>
        </p:txBody>
      </p:sp>
      <p:pic>
        <p:nvPicPr>
          <p:cNvPr id="5" name="object 5"/>
          <p:cNvPicPr/>
          <p:nvPr/>
        </p:nvPicPr>
        <p:blipFill>
          <a:blip r:embed="rId2" cstate="print"/>
          <a:stretch>
            <a:fillRect/>
          </a:stretch>
        </p:blipFill>
        <p:spPr>
          <a:xfrm>
            <a:off x="368808" y="1600200"/>
            <a:ext cx="8406384" cy="2395728"/>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1705"/>
            <a:ext cx="7578725" cy="1122680"/>
          </a:xfrm>
          <a:prstGeom prst="rect">
            <a:avLst/>
          </a:prstGeom>
        </p:spPr>
        <p:txBody>
          <a:bodyPr vert="horz" wrap="square" lIns="0" tIns="12700" rIns="0" bIns="0" rtlCol="0">
            <a:spAutoFit/>
          </a:bodyPr>
          <a:lstStyle/>
          <a:p>
            <a:pPr marL="12700" marR="5080">
              <a:lnSpc>
                <a:spcPct val="100000"/>
              </a:lnSpc>
              <a:spcBef>
                <a:spcPts val="100"/>
              </a:spcBef>
            </a:pPr>
            <a:r>
              <a:rPr spc="-165" dirty="0"/>
              <a:t>I</a:t>
            </a:r>
            <a:r>
              <a:rPr spc="-390" dirty="0"/>
              <a:t>o</a:t>
            </a:r>
            <a:r>
              <a:rPr spc="-475" dirty="0"/>
              <a:t>T</a:t>
            </a:r>
            <a:r>
              <a:rPr spc="-245" dirty="0"/>
              <a:t> </a:t>
            </a:r>
            <a:r>
              <a:rPr spc="-229" dirty="0"/>
              <a:t>A</a:t>
            </a:r>
            <a:r>
              <a:rPr spc="-390" dirty="0"/>
              <a:t>pp</a:t>
            </a:r>
            <a:r>
              <a:rPr spc="-165" dirty="0"/>
              <a:t>li</a:t>
            </a:r>
            <a:r>
              <a:rPr spc="-650" dirty="0"/>
              <a:t>c</a:t>
            </a:r>
            <a:r>
              <a:rPr spc="-135" dirty="0"/>
              <a:t>a</a:t>
            </a:r>
            <a:r>
              <a:rPr spc="-365" dirty="0"/>
              <a:t>t</a:t>
            </a:r>
            <a:r>
              <a:rPr spc="-165" dirty="0"/>
              <a:t>i</a:t>
            </a:r>
            <a:r>
              <a:rPr spc="-390" dirty="0"/>
              <a:t>o</a:t>
            </a:r>
            <a:r>
              <a:rPr spc="-290" dirty="0"/>
              <a:t>n</a:t>
            </a:r>
            <a:r>
              <a:rPr spc="-250" dirty="0"/>
              <a:t> </a:t>
            </a:r>
            <a:r>
              <a:rPr spc="-645" dirty="0"/>
              <a:t>T</a:t>
            </a:r>
            <a:r>
              <a:rPr spc="-335" dirty="0"/>
              <a:t>r</a:t>
            </a:r>
            <a:r>
              <a:rPr spc="-210" dirty="0"/>
              <a:t>a</a:t>
            </a:r>
            <a:r>
              <a:rPr spc="-390" dirty="0"/>
              <a:t>n</a:t>
            </a:r>
            <a:r>
              <a:rPr spc="-570" dirty="0"/>
              <a:t>s</a:t>
            </a:r>
            <a:r>
              <a:rPr spc="-390" dirty="0"/>
              <a:t>po</a:t>
            </a:r>
            <a:r>
              <a:rPr spc="-195" dirty="0"/>
              <a:t>r</a:t>
            </a:r>
            <a:r>
              <a:rPr spc="-265" dirty="0"/>
              <a:t>t</a:t>
            </a:r>
            <a:r>
              <a:rPr spc="-270" dirty="0"/>
              <a:t> </a:t>
            </a:r>
            <a:r>
              <a:rPr spc="-240" dirty="0"/>
              <a:t>M</a:t>
            </a:r>
            <a:r>
              <a:rPr spc="-375" dirty="0"/>
              <a:t>e</a:t>
            </a:r>
            <a:r>
              <a:rPr spc="-365" dirty="0"/>
              <a:t>t</a:t>
            </a:r>
            <a:r>
              <a:rPr spc="-390" dirty="0"/>
              <a:t>hod</a:t>
            </a:r>
            <a:r>
              <a:rPr spc="-315" dirty="0"/>
              <a:t>s  </a:t>
            </a:r>
            <a:r>
              <a:rPr spc="-785" dirty="0"/>
              <a:t>S</a:t>
            </a:r>
            <a:r>
              <a:rPr spc="-600" dirty="0"/>
              <a:t>C</a:t>
            </a:r>
            <a:r>
              <a:rPr spc="-229" dirty="0"/>
              <a:t>A</a:t>
            </a:r>
            <a:r>
              <a:rPr spc="-670" dirty="0"/>
              <a:t>D</a:t>
            </a:r>
            <a:r>
              <a:rPr spc="-125" dirty="0"/>
              <a:t>A</a:t>
            </a:r>
            <a:r>
              <a:rPr spc="-250" dirty="0"/>
              <a:t> </a:t>
            </a:r>
            <a:r>
              <a:rPr spc="-75" dirty="0"/>
              <a:t>-</a:t>
            </a:r>
            <a:r>
              <a:rPr spc="-245" dirty="0"/>
              <a:t> </a:t>
            </a:r>
            <a:r>
              <a:rPr sz="2800" spc="-530" dirty="0"/>
              <a:t>T</a:t>
            </a:r>
            <a:r>
              <a:rPr sz="2800" spc="-325" dirty="0"/>
              <a:t>unn</a:t>
            </a:r>
            <a:r>
              <a:rPr sz="2800" spc="-315" dirty="0"/>
              <a:t>e</a:t>
            </a:r>
            <a:r>
              <a:rPr sz="2800" spc="-150" dirty="0"/>
              <a:t>l</a:t>
            </a:r>
            <a:r>
              <a:rPr sz="2800" spc="-160" dirty="0"/>
              <a:t>i</a:t>
            </a:r>
            <a:r>
              <a:rPr sz="2800" spc="-325" dirty="0"/>
              <a:t>n</a:t>
            </a:r>
            <a:r>
              <a:rPr sz="2800" spc="-235" dirty="0"/>
              <a:t>g</a:t>
            </a:r>
            <a:r>
              <a:rPr sz="2800" spc="-275" dirty="0"/>
              <a:t> </a:t>
            </a:r>
            <a:r>
              <a:rPr sz="2800" spc="-620" dirty="0"/>
              <a:t>L</a:t>
            </a:r>
            <a:r>
              <a:rPr sz="2800" spc="-254" dirty="0"/>
              <a:t>e</a:t>
            </a:r>
            <a:r>
              <a:rPr sz="2800" spc="-335" dirty="0"/>
              <a:t>g</a:t>
            </a:r>
            <a:r>
              <a:rPr sz="2800" spc="-180" dirty="0"/>
              <a:t>a</a:t>
            </a:r>
            <a:r>
              <a:rPr sz="2800" spc="-530" dirty="0"/>
              <a:t>c</a:t>
            </a:r>
            <a:r>
              <a:rPr sz="2800" spc="-75" dirty="0"/>
              <a:t>y</a:t>
            </a:r>
            <a:r>
              <a:rPr sz="2800" spc="-250" dirty="0"/>
              <a:t> </a:t>
            </a:r>
            <a:r>
              <a:rPr sz="2800" spc="-640" dirty="0"/>
              <a:t>S</a:t>
            </a:r>
            <a:r>
              <a:rPr sz="2800" spc="-495" dirty="0"/>
              <a:t>C</a:t>
            </a:r>
            <a:r>
              <a:rPr sz="2800" spc="-204" dirty="0"/>
              <a:t>A</a:t>
            </a:r>
            <a:r>
              <a:rPr sz="2800" spc="-540" dirty="0"/>
              <a:t>D</a:t>
            </a:r>
            <a:r>
              <a:rPr sz="2800" spc="-100" dirty="0"/>
              <a:t>A</a:t>
            </a:r>
            <a:r>
              <a:rPr sz="2800" spc="-229" dirty="0"/>
              <a:t> </a:t>
            </a:r>
            <a:r>
              <a:rPr sz="2800" spc="-409" dirty="0"/>
              <a:t>o</a:t>
            </a:r>
            <a:r>
              <a:rPr sz="2800" spc="-195" dirty="0"/>
              <a:t>v</a:t>
            </a:r>
            <a:r>
              <a:rPr sz="2800" spc="-315" dirty="0"/>
              <a:t>e</a:t>
            </a:r>
            <a:r>
              <a:rPr sz="2800" spc="-215" dirty="0"/>
              <a:t>r</a:t>
            </a:r>
            <a:r>
              <a:rPr sz="2800" spc="-250" dirty="0"/>
              <a:t> </a:t>
            </a:r>
            <a:r>
              <a:rPr sz="2800" spc="-150" dirty="0"/>
              <a:t>I</a:t>
            </a:r>
            <a:r>
              <a:rPr sz="2800" spc="-385" dirty="0"/>
              <a:t>P</a:t>
            </a:r>
            <a:r>
              <a:rPr sz="2800" spc="-235" dirty="0"/>
              <a:t> </a:t>
            </a:r>
            <a:r>
              <a:rPr sz="2800" spc="-204" dirty="0"/>
              <a:t>N</a:t>
            </a:r>
            <a:r>
              <a:rPr sz="2800" spc="-315" dirty="0"/>
              <a:t>e</a:t>
            </a:r>
            <a:r>
              <a:rPr sz="2800" spc="-305" dirty="0"/>
              <a:t>t</a:t>
            </a:r>
            <a:r>
              <a:rPr sz="2800" spc="-80" dirty="0"/>
              <a:t>w</a:t>
            </a:r>
            <a:r>
              <a:rPr sz="2800" spc="-325" dirty="0"/>
              <a:t>o</a:t>
            </a:r>
            <a:r>
              <a:rPr sz="2800" spc="-300" dirty="0"/>
              <a:t>r</a:t>
            </a:r>
            <a:r>
              <a:rPr sz="2800" spc="-315" dirty="0"/>
              <a:t>k</a:t>
            </a:r>
            <a:r>
              <a:rPr sz="2800" spc="-365" dirty="0"/>
              <a:t>s</a:t>
            </a:r>
            <a:endParaRPr sz="2800"/>
          </a:p>
        </p:txBody>
      </p:sp>
      <p:sp>
        <p:nvSpPr>
          <p:cNvPr id="3" name="object 3"/>
          <p:cNvSpPr txBox="1"/>
          <p:nvPr/>
        </p:nvSpPr>
        <p:spPr>
          <a:xfrm>
            <a:off x="7700009" y="52832"/>
            <a:ext cx="214629"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Arial"/>
                <a:cs typeface="Arial"/>
              </a:rPr>
              <a:t>98</a:t>
            </a:r>
            <a:endParaRPr sz="1400">
              <a:latin typeface="Arial"/>
              <a:cs typeface="Arial"/>
            </a:endParaRPr>
          </a:p>
        </p:txBody>
      </p:sp>
      <p:sp>
        <p:nvSpPr>
          <p:cNvPr id="4" name="object 4"/>
          <p:cNvSpPr txBox="1"/>
          <p:nvPr/>
        </p:nvSpPr>
        <p:spPr>
          <a:xfrm>
            <a:off x="535940" y="4175986"/>
            <a:ext cx="8072755" cy="2114550"/>
          </a:xfrm>
          <a:prstGeom prst="rect">
            <a:avLst/>
          </a:prstGeom>
        </p:spPr>
        <p:txBody>
          <a:bodyPr vert="horz" wrap="square" lIns="0" tIns="87630" rIns="0" bIns="0" rtlCol="0">
            <a:spAutoFit/>
          </a:bodyPr>
          <a:lstStyle/>
          <a:p>
            <a:pPr marL="195580" indent="-182880" algn="just">
              <a:lnSpc>
                <a:spcPct val="100000"/>
              </a:lnSpc>
              <a:spcBef>
                <a:spcPts val="690"/>
              </a:spcBef>
              <a:buClr>
                <a:srgbClr val="93B6D2"/>
              </a:buClr>
              <a:buSzPct val="85416"/>
              <a:buChar char="•"/>
              <a:tabLst>
                <a:tab pos="195580" algn="l"/>
              </a:tabLst>
            </a:pPr>
            <a:r>
              <a:rPr sz="2400" spc="-160" dirty="0">
                <a:latin typeface="Arial"/>
                <a:cs typeface="Arial"/>
              </a:rPr>
              <a:t>Scenari</a:t>
            </a:r>
            <a:r>
              <a:rPr sz="2400" spc="-270" dirty="0">
                <a:latin typeface="Arial"/>
                <a:cs typeface="Arial"/>
              </a:rPr>
              <a:t>os</a:t>
            </a:r>
            <a:r>
              <a:rPr sz="2400" spc="-10" dirty="0">
                <a:latin typeface="Arial"/>
                <a:cs typeface="Arial"/>
              </a:rPr>
              <a:t> </a:t>
            </a:r>
            <a:r>
              <a:rPr sz="2400" spc="-155" dirty="0">
                <a:latin typeface="Arial"/>
                <a:cs typeface="Arial"/>
              </a:rPr>
              <a:t>A</a:t>
            </a:r>
            <a:r>
              <a:rPr sz="2400" spc="-145" dirty="0">
                <a:latin typeface="Arial"/>
                <a:cs typeface="Arial"/>
              </a:rPr>
              <a:t>:</a:t>
            </a:r>
            <a:endParaRPr sz="2400">
              <a:latin typeface="Arial"/>
              <a:cs typeface="Arial"/>
            </a:endParaRPr>
          </a:p>
          <a:p>
            <a:pPr marL="469900" lvl="1" indent="-184150" algn="just">
              <a:lnSpc>
                <a:spcPct val="100000"/>
              </a:lnSpc>
              <a:spcBef>
                <a:spcPts val="495"/>
              </a:spcBef>
              <a:buClr>
                <a:srgbClr val="93B6D2"/>
              </a:buClr>
              <a:buSzPct val="85000"/>
              <a:buChar char="•"/>
              <a:tabLst>
                <a:tab pos="470534" algn="l"/>
              </a:tabLst>
            </a:pPr>
            <a:r>
              <a:rPr sz="2000" spc="-175" dirty="0">
                <a:latin typeface="Arial"/>
                <a:cs typeface="Arial"/>
              </a:rPr>
              <a:t>Both</a:t>
            </a:r>
            <a:r>
              <a:rPr sz="2000" spc="310" dirty="0">
                <a:latin typeface="Arial"/>
                <a:cs typeface="Arial"/>
              </a:rPr>
              <a:t> </a:t>
            </a:r>
            <a:r>
              <a:rPr sz="2000" spc="-120" dirty="0">
                <a:latin typeface="Arial"/>
                <a:cs typeface="Arial"/>
              </a:rPr>
              <a:t>the</a:t>
            </a:r>
            <a:r>
              <a:rPr sz="2000" spc="305" dirty="0">
                <a:latin typeface="Arial"/>
                <a:cs typeface="Arial"/>
              </a:rPr>
              <a:t> </a:t>
            </a:r>
            <a:r>
              <a:rPr sz="2000" spc="-220" dirty="0">
                <a:latin typeface="Arial"/>
                <a:cs typeface="Arial"/>
              </a:rPr>
              <a:t>SCADA</a:t>
            </a:r>
            <a:r>
              <a:rPr sz="2000" spc="330" dirty="0">
                <a:latin typeface="Arial"/>
                <a:cs typeface="Arial"/>
              </a:rPr>
              <a:t> </a:t>
            </a:r>
            <a:r>
              <a:rPr sz="2000" spc="-110" dirty="0">
                <a:latin typeface="Arial"/>
                <a:cs typeface="Arial"/>
              </a:rPr>
              <a:t>server</a:t>
            </a:r>
            <a:r>
              <a:rPr sz="2000" spc="320" dirty="0">
                <a:latin typeface="Arial"/>
                <a:cs typeface="Arial"/>
              </a:rPr>
              <a:t> </a:t>
            </a:r>
            <a:r>
              <a:rPr sz="2000" spc="-90" dirty="0">
                <a:latin typeface="Arial"/>
                <a:cs typeface="Arial"/>
              </a:rPr>
              <a:t>and</a:t>
            </a:r>
            <a:r>
              <a:rPr sz="2000" spc="310" dirty="0">
                <a:latin typeface="Arial"/>
                <a:cs typeface="Arial"/>
              </a:rPr>
              <a:t> </a:t>
            </a:r>
            <a:r>
              <a:rPr sz="2000" spc="-120" dirty="0">
                <a:latin typeface="Arial"/>
                <a:cs typeface="Arial"/>
              </a:rPr>
              <a:t>the</a:t>
            </a:r>
            <a:r>
              <a:rPr sz="2000" spc="320" dirty="0">
                <a:latin typeface="Arial"/>
                <a:cs typeface="Arial"/>
              </a:rPr>
              <a:t> </a:t>
            </a:r>
            <a:r>
              <a:rPr sz="2000" spc="-345" dirty="0">
                <a:latin typeface="Arial"/>
                <a:cs typeface="Arial"/>
              </a:rPr>
              <a:t>RTUs</a:t>
            </a:r>
            <a:r>
              <a:rPr sz="2000" spc="320" dirty="0">
                <a:latin typeface="Arial"/>
                <a:cs typeface="Arial"/>
              </a:rPr>
              <a:t> </a:t>
            </a:r>
            <a:r>
              <a:rPr sz="2000" spc="-135" dirty="0">
                <a:latin typeface="Arial"/>
                <a:cs typeface="Arial"/>
              </a:rPr>
              <a:t>have</a:t>
            </a:r>
            <a:r>
              <a:rPr sz="2000" spc="320" dirty="0">
                <a:latin typeface="Arial"/>
                <a:cs typeface="Arial"/>
              </a:rPr>
              <a:t> </a:t>
            </a:r>
            <a:r>
              <a:rPr sz="2000" spc="-10" dirty="0">
                <a:latin typeface="Arial"/>
                <a:cs typeface="Arial"/>
              </a:rPr>
              <a:t>a</a:t>
            </a:r>
            <a:r>
              <a:rPr sz="2000" spc="320" dirty="0">
                <a:latin typeface="Arial"/>
                <a:cs typeface="Arial"/>
              </a:rPr>
              <a:t> </a:t>
            </a:r>
            <a:r>
              <a:rPr sz="2000" spc="-65" dirty="0">
                <a:latin typeface="Arial"/>
                <a:cs typeface="Arial"/>
              </a:rPr>
              <a:t>direct</a:t>
            </a:r>
            <a:r>
              <a:rPr sz="2000" spc="320" dirty="0">
                <a:latin typeface="Arial"/>
                <a:cs typeface="Arial"/>
              </a:rPr>
              <a:t> </a:t>
            </a:r>
            <a:r>
              <a:rPr sz="2000" spc="-80" dirty="0">
                <a:latin typeface="Arial"/>
                <a:cs typeface="Arial"/>
              </a:rPr>
              <a:t>serial</a:t>
            </a:r>
            <a:r>
              <a:rPr sz="2000" spc="335" dirty="0">
                <a:latin typeface="Arial"/>
                <a:cs typeface="Arial"/>
              </a:rPr>
              <a:t> </a:t>
            </a:r>
            <a:r>
              <a:rPr sz="2000" spc="-155" dirty="0">
                <a:latin typeface="Arial"/>
                <a:cs typeface="Arial"/>
              </a:rPr>
              <a:t>connection</a:t>
            </a:r>
            <a:r>
              <a:rPr sz="2000" spc="320" dirty="0">
                <a:latin typeface="Arial"/>
                <a:cs typeface="Arial"/>
              </a:rPr>
              <a:t> </a:t>
            </a:r>
            <a:r>
              <a:rPr sz="2000" spc="-85" dirty="0">
                <a:latin typeface="Arial"/>
                <a:cs typeface="Arial"/>
              </a:rPr>
              <a:t>to</a:t>
            </a:r>
            <a:endParaRPr sz="2000">
              <a:latin typeface="Arial"/>
              <a:cs typeface="Arial"/>
            </a:endParaRPr>
          </a:p>
          <a:p>
            <a:pPr marL="469900" algn="just">
              <a:lnSpc>
                <a:spcPct val="100000"/>
              </a:lnSpc>
            </a:pPr>
            <a:r>
              <a:rPr sz="2000" spc="-85" dirty="0">
                <a:latin typeface="Arial"/>
                <a:cs typeface="Arial"/>
              </a:rPr>
              <a:t>t</a:t>
            </a:r>
            <a:r>
              <a:rPr sz="2000" spc="-175" dirty="0">
                <a:latin typeface="Arial"/>
                <a:cs typeface="Arial"/>
              </a:rPr>
              <a:t>h</a:t>
            </a:r>
            <a:r>
              <a:rPr sz="2000" spc="-85" dirty="0">
                <a:latin typeface="Arial"/>
                <a:cs typeface="Arial"/>
              </a:rPr>
              <a:t>e</a:t>
            </a:r>
            <a:r>
              <a:rPr sz="2000" spc="-30" dirty="0">
                <a:latin typeface="Arial"/>
                <a:cs typeface="Arial"/>
              </a:rPr>
              <a:t>i</a:t>
            </a:r>
            <a:r>
              <a:rPr sz="2000" dirty="0">
                <a:latin typeface="Arial"/>
                <a:cs typeface="Arial"/>
              </a:rPr>
              <a:t>r</a:t>
            </a:r>
            <a:r>
              <a:rPr sz="2000" spc="-25" dirty="0">
                <a:latin typeface="Arial"/>
                <a:cs typeface="Arial"/>
              </a:rPr>
              <a:t> </a:t>
            </a:r>
            <a:r>
              <a:rPr sz="2000" spc="-45" dirty="0">
                <a:latin typeface="Arial"/>
                <a:cs typeface="Arial"/>
              </a:rPr>
              <a:t>r</a:t>
            </a:r>
            <a:r>
              <a:rPr sz="2000" spc="-65" dirty="0">
                <a:latin typeface="Arial"/>
                <a:cs typeface="Arial"/>
              </a:rPr>
              <a:t>e</a:t>
            </a:r>
            <a:r>
              <a:rPr sz="2000" spc="-150" dirty="0">
                <a:latin typeface="Arial"/>
                <a:cs typeface="Arial"/>
              </a:rPr>
              <a:t>sp</a:t>
            </a:r>
            <a:r>
              <a:rPr sz="2000" spc="-165" dirty="0">
                <a:latin typeface="Arial"/>
                <a:cs typeface="Arial"/>
              </a:rPr>
              <a:t>e</a:t>
            </a:r>
            <a:r>
              <a:rPr sz="2000" spc="-155" dirty="0">
                <a:latin typeface="Arial"/>
                <a:cs typeface="Arial"/>
              </a:rPr>
              <a:t>c</a:t>
            </a:r>
            <a:r>
              <a:rPr sz="2000" spc="-100" dirty="0">
                <a:latin typeface="Arial"/>
                <a:cs typeface="Arial"/>
              </a:rPr>
              <a:t>t</a:t>
            </a:r>
            <a:r>
              <a:rPr sz="2000" spc="-45" dirty="0">
                <a:latin typeface="Arial"/>
                <a:cs typeface="Arial"/>
              </a:rPr>
              <a:t>i</a:t>
            </a:r>
            <a:r>
              <a:rPr sz="2000" spc="-125" dirty="0">
                <a:latin typeface="Arial"/>
                <a:cs typeface="Arial"/>
              </a:rPr>
              <a:t>v</a:t>
            </a:r>
            <a:r>
              <a:rPr sz="2000" spc="-110" dirty="0">
                <a:latin typeface="Arial"/>
                <a:cs typeface="Arial"/>
              </a:rPr>
              <a:t>e</a:t>
            </a:r>
            <a:r>
              <a:rPr sz="2000" spc="-45" dirty="0">
                <a:latin typeface="Arial"/>
                <a:cs typeface="Arial"/>
              </a:rPr>
              <a:t> </a:t>
            </a:r>
            <a:r>
              <a:rPr sz="2000" spc="-35" dirty="0">
                <a:latin typeface="Arial"/>
                <a:cs typeface="Arial"/>
              </a:rPr>
              <a:t>r</a:t>
            </a:r>
            <a:r>
              <a:rPr sz="2000" spc="-135" dirty="0">
                <a:latin typeface="Arial"/>
                <a:cs typeface="Arial"/>
              </a:rPr>
              <a:t>outer</a:t>
            </a:r>
            <a:r>
              <a:rPr sz="2000" spc="-170" dirty="0">
                <a:latin typeface="Arial"/>
                <a:cs typeface="Arial"/>
              </a:rPr>
              <a:t>s</a:t>
            </a:r>
            <a:r>
              <a:rPr sz="2000" spc="-120" dirty="0">
                <a:latin typeface="Arial"/>
                <a:cs typeface="Arial"/>
              </a:rPr>
              <a:t>.</a:t>
            </a:r>
            <a:endParaRPr sz="2000">
              <a:latin typeface="Arial"/>
              <a:cs typeface="Arial"/>
            </a:endParaRPr>
          </a:p>
          <a:p>
            <a:pPr marL="469900" marR="5080" lvl="1" indent="-183515" algn="just">
              <a:lnSpc>
                <a:spcPct val="100000"/>
              </a:lnSpc>
              <a:spcBef>
                <a:spcPts val="480"/>
              </a:spcBef>
              <a:buClr>
                <a:srgbClr val="93B6D2"/>
              </a:buClr>
              <a:buSzPct val="85000"/>
              <a:buChar char="•"/>
              <a:tabLst>
                <a:tab pos="470534" algn="l"/>
              </a:tabLst>
            </a:pPr>
            <a:r>
              <a:rPr sz="2000" spc="-235" dirty="0">
                <a:latin typeface="Arial"/>
                <a:cs typeface="Arial"/>
              </a:rPr>
              <a:t>The </a:t>
            </a:r>
            <a:r>
              <a:rPr sz="2000" spc="-125" dirty="0">
                <a:latin typeface="Arial"/>
                <a:cs typeface="Arial"/>
              </a:rPr>
              <a:t>routers </a:t>
            </a:r>
            <a:r>
              <a:rPr sz="2000" spc="-95" dirty="0">
                <a:latin typeface="Arial"/>
                <a:cs typeface="Arial"/>
              </a:rPr>
              <a:t>terminate </a:t>
            </a:r>
            <a:r>
              <a:rPr sz="2000" spc="-130" dirty="0">
                <a:latin typeface="Arial"/>
                <a:cs typeface="Arial"/>
              </a:rPr>
              <a:t>the </a:t>
            </a:r>
            <a:r>
              <a:rPr sz="2000" spc="-80" dirty="0">
                <a:latin typeface="Arial"/>
                <a:cs typeface="Arial"/>
              </a:rPr>
              <a:t>serial </a:t>
            </a:r>
            <a:r>
              <a:rPr sz="2000" spc="-175" dirty="0">
                <a:latin typeface="Arial"/>
                <a:cs typeface="Arial"/>
              </a:rPr>
              <a:t>connections </a:t>
            </a:r>
            <a:r>
              <a:rPr sz="2000" spc="-15" dirty="0">
                <a:latin typeface="Arial"/>
                <a:cs typeface="Arial"/>
              </a:rPr>
              <a:t>at </a:t>
            </a:r>
            <a:r>
              <a:rPr sz="2000" spc="-95" dirty="0">
                <a:latin typeface="Arial"/>
                <a:cs typeface="Arial"/>
              </a:rPr>
              <a:t>both </a:t>
            </a:r>
            <a:r>
              <a:rPr sz="2000" spc="-175" dirty="0">
                <a:latin typeface="Arial"/>
                <a:cs typeface="Arial"/>
              </a:rPr>
              <a:t>ends </a:t>
            </a:r>
            <a:r>
              <a:rPr sz="2000" dirty="0">
                <a:latin typeface="Arial"/>
                <a:cs typeface="Arial"/>
              </a:rPr>
              <a:t>of </a:t>
            </a:r>
            <a:r>
              <a:rPr sz="2000" spc="-120" dirty="0">
                <a:latin typeface="Arial"/>
                <a:cs typeface="Arial"/>
              </a:rPr>
              <a:t>the </a:t>
            </a:r>
            <a:r>
              <a:rPr sz="2000" spc="-100" dirty="0">
                <a:latin typeface="Arial"/>
                <a:cs typeface="Arial"/>
              </a:rPr>
              <a:t>link </a:t>
            </a:r>
            <a:r>
              <a:rPr sz="2000" spc="-90" dirty="0">
                <a:latin typeface="Arial"/>
                <a:cs typeface="Arial"/>
              </a:rPr>
              <a:t>and </a:t>
            </a:r>
            <a:r>
              <a:rPr sz="2000" spc="-235" dirty="0">
                <a:latin typeface="Arial"/>
                <a:cs typeface="Arial"/>
              </a:rPr>
              <a:t>use </a:t>
            </a:r>
            <a:r>
              <a:rPr sz="2000" spc="-229" dirty="0">
                <a:latin typeface="Arial"/>
                <a:cs typeface="Arial"/>
              </a:rPr>
              <a:t> </a:t>
            </a:r>
            <a:r>
              <a:rPr sz="2000" spc="-50" dirty="0">
                <a:latin typeface="Arial"/>
                <a:cs typeface="Arial"/>
              </a:rPr>
              <a:t>raw</a:t>
            </a:r>
            <a:r>
              <a:rPr sz="2000" spc="-45" dirty="0">
                <a:latin typeface="Arial"/>
                <a:cs typeface="Arial"/>
              </a:rPr>
              <a:t> </a:t>
            </a:r>
            <a:r>
              <a:rPr sz="2000" spc="-160" dirty="0">
                <a:latin typeface="Arial"/>
                <a:cs typeface="Arial"/>
              </a:rPr>
              <a:t>socket</a:t>
            </a:r>
            <a:r>
              <a:rPr sz="2000" spc="-155" dirty="0">
                <a:latin typeface="Arial"/>
                <a:cs typeface="Arial"/>
              </a:rPr>
              <a:t> </a:t>
            </a:r>
            <a:r>
              <a:rPr sz="2000" spc="-125" dirty="0">
                <a:latin typeface="Arial"/>
                <a:cs typeface="Arial"/>
              </a:rPr>
              <a:t>encapsulation</a:t>
            </a:r>
            <a:r>
              <a:rPr sz="2000" spc="-120" dirty="0">
                <a:latin typeface="Arial"/>
                <a:cs typeface="Arial"/>
              </a:rPr>
              <a:t> </a:t>
            </a:r>
            <a:r>
              <a:rPr sz="2000" spc="-65" dirty="0">
                <a:latin typeface="Arial"/>
                <a:cs typeface="Arial"/>
              </a:rPr>
              <a:t>to</a:t>
            </a:r>
            <a:r>
              <a:rPr sz="2000" spc="-60" dirty="0">
                <a:latin typeface="Arial"/>
                <a:cs typeface="Arial"/>
              </a:rPr>
              <a:t> </a:t>
            </a:r>
            <a:r>
              <a:rPr sz="2000" spc="-85" dirty="0">
                <a:latin typeface="Arial"/>
                <a:cs typeface="Arial"/>
              </a:rPr>
              <a:t>transport</a:t>
            </a:r>
            <a:r>
              <a:rPr sz="2000" spc="-80" dirty="0">
                <a:latin typeface="Arial"/>
                <a:cs typeface="Arial"/>
              </a:rPr>
              <a:t> </a:t>
            </a:r>
            <a:r>
              <a:rPr sz="2000" spc="-130" dirty="0">
                <a:latin typeface="Arial"/>
                <a:cs typeface="Arial"/>
              </a:rPr>
              <a:t>the</a:t>
            </a:r>
            <a:r>
              <a:rPr sz="2000" spc="-125" dirty="0">
                <a:latin typeface="Arial"/>
                <a:cs typeface="Arial"/>
              </a:rPr>
              <a:t> </a:t>
            </a:r>
            <a:r>
              <a:rPr sz="2000" spc="-80" dirty="0">
                <a:latin typeface="Arial"/>
                <a:cs typeface="Arial"/>
              </a:rPr>
              <a:t>serial</a:t>
            </a:r>
            <a:r>
              <a:rPr sz="2000" spc="-75" dirty="0">
                <a:latin typeface="Arial"/>
                <a:cs typeface="Arial"/>
              </a:rPr>
              <a:t> </a:t>
            </a:r>
            <a:r>
              <a:rPr sz="2000" spc="-30" dirty="0">
                <a:latin typeface="Arial"/>
                <a:cs typeface="Arial"/>
              </a:rPr>
              <a:t>payload</a:t>
            </a:r>
            <a:r>
              <a:rPr sz="2000" spc="-25" dirty="0">
                <a:latin typeface="Arial"/>
                <a:cs typeface="Arial"/>
              </a:rPr>
              <a:t> </a:t>
            </a:r>
            <a:r>
              <a:rPr sz="2000" spc="-100" dirty="0">
                <a:latin typeface="Arial"/>
                <a:cs typeface="Arial"/>
              </a:rPr>
              <a:t>over</a:t>
            </a:r>
            <a:r>
              <a:rPr sz="2000" spc="355" dirty="0">
                <a:latin typeface="Arial"/>
                <a:cs typeface="Arial"/>
              </a:rPr>
              <a:t> </a:t>
            </a:r>
            <a:r>
              <a:rPr sz="2000" spc="-130" dirty="0">
                <a:latin typeface="Arial"/>
                <a:cs typeface="Arial"/>
              </a:rPr>
              <a:t>the</a:t>
            </a:r>
            <a:r>
              <a:rPr sz="2000" spc="295" dirty="0">
                <a:latin typeface="Arial"/>
                <a:cs typeface="Arial"/>
              </a:rPr>
              <a:t> </a:t>
            </a:r>
            <a:r>
              <a:rPr sz="2000" spc="-235" dirty="0">
                <a:latin typeface="Arial"/>
                <a:cs typeface="Arial"/>
              </a:rPr>
              <a:t>IP </a:t>
            </a:r>
            <a:r>
              <a:rPr sz="2000" spc="-229" dirty="0">
                <a:latin typeface="Arial"/>
                <a:cs typeface="Arial"/>
              </a:rPr>
              <a:t> </a:t>
            </a:r>
            <a:r>
              <a:rPr sz="2000" spc="-105" dirty="0">
                <a:latin typeface="Arial"/>
                <a:cs typeface="Arial"/>
              </a:rPr>
              <a:t>network.</a:t>
            </a:r>
            <a:endParaRPr sz="2000">
              <a:latin typeface="Arial"/>
              <a:cs typeface="Arial"/>
            </a:endParaRPr>
          </a:p>
        </p:txBody>
      </p:sp>
      <p:pic>
        <p:nvPicPr>
          <p:cNvPr id="5" name="object 5"/>
          <p:cNvPicPr/>
          <p:nvPr/>
        </p:nvPicPr>
        <p:blipFill>
          <a:blip r:embed="rId2" cstate="print"/>
          <a:stretch>
            <a:fillRect/>
          </a:stretch>
        </p:blipFill>
        <p:spPr>
          <a:xfrm>
            <a:off x="368808" y="1600200"/>
            <a:ext cx="8406384" cy="23957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3390</TotalTime>
  <Words>9825</Words>
  <Application>Microsoft Office PowerPoint</Application>
  <PresentationFormat>On-screen Show (4:3)</PresentationFormat>
  <Paragraphs>903</Paragraphs>
  <Slides>126</Slides>
  <Notes>0</Notes>
  <HiddenSlides>0</HiddenSlides>
  <MMClips>0</MMClips>
  <ScaleCrop>false</ScaleCrop>
  <HeadingPairs>
    <vt:vector size="4" baseType="variant">
      <vt:variant>
        <vt:lpstr>Theme</vt:lpstr>
      </vt:variant>
      <vt:variant>
        <vt:i4>1</vt:i4>
      </vt:variant>
      <vt:variant>
        <vt:lpstr>Slide Titles</vt:lpstr>
      </vt:variant>
      <vt:variant>
        <vt:i4>126</vt:i4>
      </vt:variant>
    </vt:vector>
  </HeadingPairs>
  <TitlesOfParts>
    <vt:vector size="127" baseType="lpstr">
      <vt:lpstr>Office Theme</vt:lpstr>
      <vt:lpstr>Slide 1</vt:lpstr>
      <vt:lpstr>Slide 2</vt:lpstr>
      <vt:lpstr>IP AS THE IOT NETWORK LAYER</vt:lpstr>
      <vt:lpstr>Introduction</vt:lpstr>
      <vt:lpstr>The Business Case for IP</vt:lpstr>
      <vt:lpstr>The Business Case for IP The Key Advantages of Internet Protocol</vt:lpstr>
      <vt:lpstr>The Business Case for IP The Key Advantages of Internet Protocol</vt:lpstr>
      <vt:lpstr>The Business Case for IP The Key Advantages of Internet Protocol</vt:lpstr>
      <vt:lpstr>The Business Case for IP The Key Advantages of Internet Protocol</vt:lpstr>
      <vt:lpstr>The Business Case for IP The Key Advantages of Internet Protocol</vt:lpstr>
      <vt:lpstr>The Business Case for IP The Key Advantages of Internet Protocol</vt:lpstr>
      <vt:lpstr>The Business Case for IP The Key Advantages of Internet Protocol</vt:lpstr>
      <vt:lpstr>The Business Case for IP The Key Advantages of Internet Protocol</vt:lpstr>
      <vt:lpstr>The Business Case for IP The Key Advantages of Internet Protocol</vt:lpstr>
      <vt:lpstr>The Business Case for IP The Key Advantages of Internet Protocol</vt:lpstr>
      <vt:lpstr>The Business Case for IP</vt:lpstr>
      <vt:lpstr>The Business Case for IP Adoption or Adaptation of the Internet Protocol</vt:lpstr>
      <vt:lpstr>The Business Case for IP Adoption or Adaptation of the Internet Protocol</vt:lpstr>
      <vt:lpstr>The Business Case for IP Adoption or Adaptation of the Internet Protocol</vt:lpstr>
      <vt:lpstr>The Business Case for IP Adoption or Adaptation of the Internet Protocol </vt:lpstr>
      <vt:lpstr>The Business Case for IP</vt:lpstr>
      <vt:lpstr>The Business Case for IP</vt:lpstr>
      <vt:lpstr>The Need for Optimization</vt:lpstr>
      <vt:lpstr>The Need for Optimization: Constrained Nodes</vt:lpstr>
      <vt:lpstr>The Need for Optimization Constrained Nodes</vt:lpstr>
      <vt:lpstr>The Need for Optimization  Constrained Nodes</vt:lpstr>
      <vt:lpstr>The Need for Optimization  Constrained Networks</vt:lpstr>
      <vt:lpstr>The Need for Optimization  Constrained Networks</vt:lpstr>
      <vt:lpstr>The Need for Optimization  IP Versions</vt:lpstr>
      <vt:lpstr>The Need for Optimization  IP Versions</vt:lpstr>
      <vt:lpstr>The Need for Optimization  IP Versions</vt:lpstr>
      <vt:lpstr>The Need for Optimization  IP Versions</vt:lpstr>
      <vt:lpstr>The Need for Optimization  IP Versions</vt:lpstr>
      <vt:lpstr>Optimizing IP for IoT</vt:lpstr>
      <vt:lpstr>Optimizing IP for IoT</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6TiSCH</vt:lpstr>
      <vt:lpstr>Optimizing IP for IoT  6TiSCH</vt:lpstr>
      <vt:lpstr>Optimizing IP for IoT 6TiSCH</vt:lpstr>
      <vt:lpstr>Optimizing IP for IoT 6TiSCH</vt:lpstr>
      <vt:lpstr>Optimizing IP for IoT  6TiSCH</vt:lpstr>
      <vt:lpstr>Optimizing IP for IoT  6TiSCH</vt:lpstr>
      <vt:lpstr>Optimizing IP for IoT  6TiSCH</vt:lpstr>
      <vt:lpstr>Optimizing IP for IoT  6TiSCH</vt:lpstr>
      <vt:lpstr>Optimizing IP for IoT  6TiSCH</vt:lpstr>
      <vt:lpstr>Optimizing IP for IoT  RPL</vt:lpstr>
      <vt:lpstr>Optimizing IP for IoT  RPL</vt:lpstr>
      <vt:lpstr>Optimizing IP for IoT  RPL</vt:lpstr>
      <vt:lpstr>Optimizing IP for IoT  RPL</vt:lpstr>
      <vt:lpstr>Optimizing IP for IoT  RPL</vt:lpstr>
      <vt:lpstr>Optimizing IP for IoT  RPL</vt:lpstr>
      <vt:lpstr>Optimizing IP for IoT  RPL</vt:lpstr>
      <vt:lpstr>Optimizing IP for IoT  RPL</vt:lpstr>
      <vt:lpstr>Optimizing IP for IoT  RPL</vt:lpstr>
      <vt:lpstr>Optimizing IP for IoT  RPL</vt:lpstr>
      <vt:lpstr>Optimizing IP for IoT  RPL</vt:lpstr>
      <vt:lpstr>Optimizing IP for IoT</vt:lpstr>
      <vt:lpstr>Optimizing IP for IoT</vt:lpstr>
      <vt:lpstr>Optimizing IP for IoT</vt:lpstr>
      <vt:lpstr>Profiles and Compliances</vt:lpstr>
      <vt:lpstr>Profiles and Compliances</vt:lpstr>
      <vt:lpstr>Profiles and Compliances  Wi-SUN Alliance</vt:lpstr>
      <vt:lpstr>Profiles and Compliances  Thread</vt:lpstr>
      <vt:lpstr>Profiles and Compliances  IPv6 Ready Logo</vt:lpstr>
      <vt:lpstr>APPLICATION PROTOCOLS  FOR IOT</vt:lpstr>
      <vt:lpstr>Introduction</vt:lpstr>
      <vt:lpstr>The Transport Layer</vt:lpstr>
      <vt:lpstr>The Transport Layer</vt:lpstr>
      <vt:lpstr>The Transport Layer</vt:lpstr>
      <vt:lpstr>IoT Application Transport Methods</vt:lpstr>
      <vt:lpstr>IoT Application Transport Methods</vt:lpstr>
      <vt:lpstr>IoT Application Transport Methods  Application Layer Protocol Not Present</vt:lpstr>
      <vt:lpstr>IoT Application Transport Methods  Application Layer Protocol Not Present</vt:lpstr>
      <vt:lpstr>IoT Application Transport Methods  Application Layer Protocol Not Present</vt:lpstr>
      <vt:lpstr>IoT Application Transport Methods  SCADA</vt:lpstr>
      <vt:lpstr>IoT Application Transport Methods  SCADA - A Little Background on SCADA</vt:lpstr>
      <vt:lpstr>IoT Application Transport Methods  SCADA - Adapting SCADA for IP</vt:lpstr>
      <vt:lpstr>IoT Application Transport Methods  SCADA - Adapting SCADA for IP</vt:lpstr>
      <vt:lpstr>IoT Application Transport Methods  SCADA - Adapting SCADA for IP</vt:lpstr>
      <vt:lpstr>IoT Application Transport Methods  SCADA - Adapting SCADA for IP</vt:lpstr>
      <vt:lpstr>IoT Application Transport Methods  SCADA - Tunneling Legacy SCADA over IP Networks</vt:lpstr>
      <vt:lpstr>IoT Application Transport Methods  SCADA - Tunneling Legacy SCADA over IP Networks</vt:lpstr>
      <vt:lpstr>IoT Application Transport Methods  SCADA - Tunneling Legacy SCADA over IP Networks</vt:lpstr>
      <vt:lpstr>IoT Application Transport Methods  SCADA - Tunneling Legacy SCADA over IP Networks</vt:lpstr>
      <vt:lpstr>IoT Application Transport Methods  SCADA - Tunneling Legacy SCADA over IP Networks</vt:lpstr>
      <vt:lpstr>IoT Application Transport Methods  SCADA - SCADA Protocol Translation</vt:lpstr>
      <vt:lpstr>IoT Application Transport Methods  SCADA - SCADA Protocol Translation</vt:lpstr>
      <vt:lpstr>IoT Application Transport Methods SCADA - SCADA Transport over LLNs with MAP-T</vt:lpstr>
      <vt:lpstr>IoT Application Transport Methods SCADA - SCADA Transport over LLNs with MAP-T</vt:lpstr>
      <vt:lpstr>IoT Application Transport Methods SCADA - SCADA Transport over LLNs with MAP-T</vt:lpstr>
      <vt:lpstr>Generic Web-Based Protocols</vt:lpstr>
      <vt:lpstr>Generic Web-Based Protocols</vt:lpstr>
      <vt:lpstr>IoT Application Layer Protocols</vt:lpstr>
      <vt:lpstr>IoT Application Layer Protocols</vt:lpstr>
      <vt:lpstr>IoT Application Layer Protocols</vt:lpstr>
      <vt:lpstr>IoT Application Layer Protocols  CoAP</vt:lpstr>
      <vt:lpstr>IoT Application Layer Protocols  CoAP</vt:lpstr>
      <vt:lpstr>IoT Application Layer Protocols  CoAP</vt:lpstr>
      <vt:lpstr>IoT Application Layer Protocols  CoAP</vt:lpstr>
      <vt:lpstr>IoT Application Layer Protocols  CoAP</vt:lpstr>
      <vt:lpstr>IoT Application Layer Protocols  CoAP</vt:lpstr>
      <vt:lpstr>IoT Application Layer Protocols  MQTT</vt:lpstr>
      <vt:lpstr>IoT Application Layer Protocols  MQTT</vt:lpstr>
      <vt:lpstr>IoT Application Layer Protocols  MQTT</vt:lpstr>
      <vt:lpstr>IoT Application Layer Protocols  MQTT</vt:lpstr>
      <vt:lpstr>IoT Application Layer Protocols  MQTT</vt:lpstr>
      <vt:lpstr>IoT Application Layer Protocols  MQTT</vt:lpstr>
      <vt:lpstr>IoT Application Layer Protocols  MQTT</vt:lpstr>
      <vt:lpstr>IoT Application Layer Protocols  MQTT</vt:lpstr>
      <vt:lpstr>IoT Application Layer Protocols  MQTT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dc:creator>
  <cp:lastModifiedBy>RTU</cp:lastModifiedBy>
  <cp:revision>28</cp:revision>
  <dcterms:created xsi:type="dcterms:W3CDTF">2022-05-11T04:50:00Z</dcterms:created>
  <dcterms:modified xsi:type="dcterms:W3CDTF">2022-09-29T04:52:16Z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2020-03-21T00:00:00Z</vt:filetime>
  </property>
  <property fmtid="{D5CDD505-2E9C-101B-9397-08002B2CF9AE}" pid="3" name="Creator">
    <vt:lpwstr>Microsoft® PowerPoint® for Office 365</vt:lpwstr>
  </property>
  <property fmtid="{D5CDD505-2E9C-101B-9397-08002B2CF9AE}" pid="4" name="LastSaved">
    <vt:filetime>2022-05-11T00:00:00Z</vt:filetime>
  </property>
</Properties>
</file>