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7" r:id="rId6"/>
    <p:sldId id="259" r:id="rId7"/>
    <p:sldId id="260" r:id="rId8"/>
    <p:sldId id="261" r:id="rId9"/>
    <p:sldId id="262" r:id="rId10"/>
    <p:sldId id="263" r:id="rId11"/>
    <p:sldId id="264" r:id="rId12"/>
    <p:sldId id="265" r:id="rId13"/>
    <p:sldId id="272" r:id="rId14"/>
    <p:sldId id="270" r:id="rId15"/>
    <p:sldId id="268" r:id="rId16"/>
    <p:sldId id="273"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5" r:id="rId31"/>
    <p:sldId id="287" r:id="rId32"/>
    <p:sldId id="288" r:id="rId33"/>
    <p:sldId id="289" r:id="rId34"/>
    <p:sldId id="292" r:id="rId35"/>
    <p:sldId id="290" r:id="rId36"/>
    <p:sldId id="291" r:id="rId37"/>
    <p:sldId id="293" r:id="rId38"/>
    <p:sldId id="294" r:id="rId39"/>
    <p:sldId id="295" r:id="rId40"/>
    <p:sldId id="296" r:id="rId41"/>
    <p:sldId id="297" r:id="rId42"/>
    <p:sldId id="298" r:id="rId43"/>
    <p:sldId id="299" r:id="rId44"/>
    <p:sldId id="300" r:id="rId45"/>
    <p:sldId id="314" r:id="rId46"/>
    <p:sldId id="301" r:id="rId47"/>
    <p:sldId id="302" r:id="rId48"/>
    <p:sldId id="303" r:id="rId49"/>
    <p:sldId id="304" r:id="rId50"/>
    <p:sldId id="305"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programmingoneonone.com/2021/04/internet-of-thing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of Things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7267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Interoperable Communication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dirty="0" err="1" smtClean="0"/>
              <a:t>IoT</a:t>
            </a:r>
            <a:r>
              <a:rPr lang="en-US" sz="2800" dirty="0" smtClean="0"/>
              <a:t> </a:t>
            </a:r>
            <a:r>
              <a:rPr lang="en-US" sz="2800" dirty="0"/>
              <a:t>allows different devices (different in architecture) to communicate with each other as well as with different network. For ex: MI Phone is able to control the smart AC and smart TV of different manufacturer</a:t>
            </a:r>
          </a:p>
        </p:txBody>
      </p:sp>
    </p:spTree>
    <p:extLst>
      <p:ext uri="{BB962C8B-B14F-4D97-AF65-F5344CB8AC3E}">
        <p14:creationId xmlns:p14="http://schemas.microsoft.com/office/powerpoint/2010/main" val="1584334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identities:</a:t>
            </a:r>
          </a:p>
        </p:txBody>
      </p:sp>
      <p:sp>
        <p:nvSpPr>
          <p:cNvPr id="3" name="Content Placeholder 2"/>
          <p:cNvSpPr>
            <a:spLocks noGrp="1"/>
          </p:cNvSpPr>
          <p:nvPr>
            <p:ph idx="1"/>
          </p:nvPr>
        </p:nvSpPr>
        <p:spPr/>
        <p:txBody>
          <a:bodyPr>
            <a:normAutofit/>
          </a:bodyPr>
          <a:lstStyle/>
          <a:p>
            <a:r>
              <a:rPr lang="en-US" sz="2400" dirty="0" smtClean="0"/>
              <a:t> The devices which are connected to the internet have unique identities </a:t>
            </a:r>
            <a:r>
              <a:rPr lang="en-US" sz="2400" dirty="0" err="1" smtClean="0"/>
              <a:t>i.e</a:t>
            </a:r>
            <a:r>
              <a:rPr lang="en-US" sz="2400" dirty="0" smtClean="0"/>
              <a:t> IP address through which they can be identified throughout the network. </a:t>
            </a:r>
          </a:p>
          <a:p>
            <a:r>
              <a:rPr lang="en-US" sz="2400" dirty="0" smtClean="0"/>
              <a:t> The </a:t>
            </a:r>
            <a:r>
              <a:rPr lang="en-US" sz="2400" dirty="0" err="1" smtClean="0"/>
              <a:t>IoT</a:t>
            </a:r>
            <a:r>
              <a:rPr lang="en-US" sz="2400" dirty="0" smtClean="0"/>
              <a:t> devices have intelligent interfaces which allow communicating with users. It adapts to the environmental contexts.</a:t>
            </a:r>
          </a:p>
          <a:p>
            <a:r>
              <a:rPr lang="en-US" sz="2400" dirty="0" smtClean="0"/>
              <a:t> It also allows the user to query the devices, monitor their status, and control them remotely, in association with the control, configuration and management infrastructure.</a:t>
            </a:r>
            <a:endParaRPr lang="en-US" sz="2400" dirty="0"/>
          </a:p>
        </p:txBody>
      </p:sp>
    </p:spTree>
    <p:extLst>
      <p:ext uri="{BB962C8B-B14F-4D97-AF65-F5344CB8AC3E}">
        <p14:creationId xmlns:p14="http://schemas.microsoft.com/office/powerpoint/2010/main" val="856265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into information network:</a:t>
            </a:r>
          </a:p>
        </p:txBody>
      </p:sp>
      <p:sp>
        <p:nvSpPr>
          <p:cNvPr id="3" name="Content Placeholder 2"/>
          <p:cNvSpPr>
            <a:spLocks noGrp="1"/>
          </p:cNvSpPr>
          <p:nvPr>
            <p:ph idx="1"/>
          </p:nvPr>
        </p:nvSpPr>
        <p:spPr/>
        <p:txBody>
          <a:bodyPr/>
          <a:lstStyle/>
          <a:p>
            <a:r>
              <a:rPr lang="en-US" dirty="0"/>
              <a:t>The </a:t>
            </a:r>
            <a:r>
              <a:rPr lang="en-US" dirty="0" err="1"/>
              <a:t>IoT</a:t>
            </a:r>
            <a:r>
              <a:rPr lang="en-US" dirty="0"/>
              <a:t> devices are connected to the network to share some information with other connected devices. The devices can be discovered dynamically in the network by other devices. </a:t>
            </a:r>
            <a:endParaRPr lang="en-US" dirty="0" smtClean="0"/>
          </a:p>
          <a:p>
            <a:pPr marL="0" indent="0">
              <a:buNone/>
            </a:pPr>
            <a:r>
              <a:rPr lang="en-US" dirty="0" smtClean="0"/>
              <a:t>For </a:t>
            </a:r>
            <a:r>
              <a:rPr lang="en-US" dirty="0"/>
              <a:t>ex. If a device has </a:t>
            </a:r>
            <a:r>
              <a:rPr lang="en-US" dirty="0" err="1"/>
              <a:t>wifi</a:t>
            </a:r>
            <a:r>
              <a:rPr lang="en-US" dirty="0"/>
              <a:t> connectivity then that will be shown to other nearby devices having </a:t>
            </a:r>
            <a:r>
              <a:rPr lang="en-US" dirty="0" err="1"/>
              <a:t>wifi</a:t>
            </a:r>
            <a:r>
              <a:rPr lang="en-US" dirty="0"/>
              <a:t> connectivity</a:t>
            </a:r>
            <a:r>
              <a:rPr lang="en-US" dirty="0" smtClean="0"/>
              <a:t>.</a:t>
            </a:r>
          </a:p>
          <a:p>
            <a:r>
              <a:rPr lang="en-US" dirty="0" smtClean="0"/>
              <a:t> The </a:t>
            </a:r>
            <a:r>
              <a:rPr lang="en-US" dirty="0"/>
              <a:t>devices </a:t>
            </a:r>
            <a:r>
              <a:rPr lang="en-US" dirty="0" err="1"/>
              <a:t>ssid</a:t>
            </a:r>
            <a:r>
              <a:rPr lang="en-US" dirty="0"/>
              <a:t> will be visible though out the network. Due to these things the network is also called as information network</a:t>
            </a:r>
            <a:r>
              <a:rPr lang="en-US" dirty="0" smtClean="0"/>
              <a:t>.</a:t>
            </a:r>
          </a:p>
          <a:p>
            <a:r>
              <a:rPr lang="en-US" dirty="0" smtClean="0"/>
              <a:t> The </a:t>
            </a:r>
            <a:r>
              <a:rPr lang="en-US" dirty="0" err="1"/>
              <a:t>IoT</a:t>
            </a:r>
            <a:r>
              <a:rPr lang="en-US" dirty="0"/>
              <a:t> devices become smarter due to the collective intelligence of the individual devices in collaboration with the information network. For Ex: weather monitoring system. Here the information collected from different monitoring nodes (sensors, </a:t>
            </a:r>
            <a:r>
              <a:rPr lang="en-US" dirty="0" err="1"/>
              <a:t>arduino</a:t>
            </a:r>
            <a:r>
              <a:rPr lang="en-US" dirty="0"/>
              <a:t> devices) can be aggregated and </a:t>
            </a:r>
            <a:r>
              <a:rPr lang="en-US" dirty="0" err="1"/>
              <a:t>analysed</a:t>
            </a:r>
            <a:r>
              <a:rPr lang="en-US" dirty="0"/>
              <a:t> to predict the weather</a:t>
            </a:r>
          </a:p>
        </p:txBody>
      </p:sp>
    </p:spTree>
    <p:extLst>
      <p:ext uri="{BB962C8B-B14F-4D97-AF65-F5344CB8AC3E}">
        <p14:creationId xmlns:p14="http://schemas.microsoft.com/office/powerpoint/2010/main" val="3557087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of </a:t>
            </a:r>
            <a:r>
              <a:rPr lang="en-US" dirty="0" err="1"/>
              <a:t>IoT</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t>T</a:t>
            </a:r>
            <a:r>
              <a:rPr lang="en-US" sz="2400" dirty="0" smtClean="0"/>
              <a:t>he </a:t>
            </a:r>
            <a:r>
              <a:rPr lang="en-US" sz="2400" dirty="0"/>
              <a:t>physical design of an </a:t>
            </a:r>
            <a:r>
              <a:rPr lang="en-US" sz="2400" dirty="0" err="1"/>
              <a:t>IoT</a:t>
            </a:r>
            <a:r>
              <a:rPr lang="en-US" sz="2400" dirty="0"/>
              <a:t> system is referred to the Things/Devices and protocols that used to build an </a:t>
            </a:r>
            <a:r>
              <a:rPr lang="en-US" sz="2400" dirty="0" err="1"/>
              <a:t>IoT</a:t>
            </a:r>
            <a:r>
              <a:rPr lang="en-US" sz="2400" dirty="0"/>
              <a:t> system. all these things/Devices are called Node Devices and every device has a unique identity that performs remote sensing, actuating, and monitoring work. and the protocols that used to established communication between the Node devices and server over the internet.</a:t>
            </a:r>
          </a:p>
        </p:txBody>
      </p:sp>
    </p:spTree>
    <p:extLst>
      <p:ext uri="{BB962C8B-B14F-4D97-AF65-F5344CB8AC3E}">
        <p14:creationId xmlns:p14="http://schemas.microsoft.com/office/powerpoint/2010/main" val="101641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03546" y="2160588"/>
            <a:ext cx="7744945" cy="3881437"/>
          </a:xfrm>
          <a:prstGeom prst="rect">
            <a:avLst/>
          </a:prstGeom>
        </p:spPr>
      </p:pic>
    </p:spTree>
    <p:extLst>
      <p:ext uri="{BB962C8B-B14F-4D97-AF65-F5344CB8AC3E}">
        <p14:creationId xmlns:p14="http://schemas.microsoft.com/office/powerpoint/2010/main" val="3994468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Design of </a:t>
            </a:r>
            <a:r>
              <a:rPr lang="en-US" dirty="0" err="1"/>
              <a:t>IoT</a:t>
            </a:r>
            <a:r>
              <a:rPr lang="en-US" dirty="0" smtClean="0"/>
              <a:t>:</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Things in </a:t>
            </a:r>
            <a:r>
              <a:rPr lang="en-US" dirty="0" err="1"/>
              <a:t>IoT</a:t>
            </a:r>
            <a:r>
              <a:rPr lang="en-US" dirty="0"/>
              <a:t>: </a:t>
            </a:r>
            <a:endParaRPr lang="en-US" dirty="0" smtClean="0"/>
          </a:p>
          <a:p>
            <a:r>
              <a:rPr lang="en-US" dirty="0" smtClean="0"/>
              <a:t>I</a:t>
            </a:r>
            <a:r>
              <a:rPr lang="en-US" dirty="0"/>
              <a:t>. </a:t>
            </a:r>
            <a:r>
              <a:rPr lang="en-US" dirty="0" err="1"/>
              <a:t>IoT</a:t>
            </a:r>
            <a:r>
              <a:rPr lang="en-US" dirty="0"/>
              <a:t> </a:t>
            </a:r>
            <a:r>
              <a:rPr lang="en-US" dirty="0" err="1"/>
              <a:t>i.e</a:t>
            </a:r>
            <a:r>
              <a:rPr lang="en-US" dirty="0"/>
              <a:t> Internet of things, where things refer to the </a:t>
            </a:r>
            <a:r>
              <a:rPr lang="en-US" dirty="0" err="1"/>
              <a:t>IoT</a:t>
            </a:r>
            <a:r>
              <a:rPr lang="en-US" dirty="0"/>
              <a:t> devices which have unique identities and can perform remote sensing, actuating and monitoring capabilities (ex: combination of sensors, actuators, Arduino, relay, non </a:t>
            </a:r>
            <a:r>
              <a:rPr lang="en-US" dirty="0" err="1"/>
              <a:t>IoT</a:t>
            </a:r>
            <a:r>
              <a:rPr lang="en-US" dirty="0"/>
              <a:t> devices). </a:t>
            </a:r>
            <a:endParaRPr lang="en-US" dirty="0" smtClean="0"/>
          </a:p>
          <a:p>
            <a:r>
              <a:rPr lang="en-US" dirty="0" smtClean="0"/>
              <a:t>II</a:t>
            </a:r>
            <a:r>
              <a:rPr lang="en-US" dirty="0"/>
              <a:t>. The </a:t>
            </a:r>
            <a:r>
              <a:rPr lang="en-US" dirty="0" err="1"/>
              <a:t>IoT</a:t>
            </a:r>
            <a:r>
              <a:rPr lang="en-US" dirty="0"/>
              <a:t> devices can share information with as well as collect information from other connected devices and applications (directly and indirectly). </a:t>
            </a:r>
            <a:endParaRPr lang="en-US" dirty="0" smtClean="0"/>
          </a:p>
          <a:p>
            <a:r>
              <a:rPr lang="en-US" dirty="0" smtClean="0"/>
              <a:t>III</a:t>
            </a:r>
            <a:r>
              <a:rPr lang="en-US" dirty="0"/>
              <a:t>. They can process the data locally or in the cloud to find greater insights and put them into action based on temporal and space constraints (</a:t>
            </a:r>
            <a:r>
              <a:rPr lang="en-US" dirty="0" err="1"/>
              <a:t>i.e</a:t>
            </a:r>
            <a:r>
              <a:rPr lang="en-US" dirty="0"/>
              <a:t> space memory, processing capabilities, communication latencies and speeds and deadlines). </a:t>
            </a:r>
            <a:endParaRPr lang="en-US" dirty="0" smtClean="0"/>
          </a:p>
          <a:p>
            <a:r>
              <a:rPr lang="en-US" dirty="0" smtClean="0"/>
              <a:t>IV</a:t>
            </a:r>
            <a:r>
              <a:rPr lang="en-US" dirty="0"/>
              <a:t>. </a:t>
            </a:r>
            <a:r>
              <a:rPr lang="en-US" dirty="0" err="1"/>
              <a:t>IoT</a:t>
            </a:r>
            <a:r>
              <a:rPr lang="en-US" dirty="0"/>
              <a:t> devices can be of varied types. For ex: wearable sensors, smart watches, LED lights, automobiles and industrial machines.</a:t>
            </a:r>
          </a:p>
        </p:txBody>
      </p:sp>
    </p:spTree>
    <p:extLst>
      <p:ext uri="{BB962C8B-B14F-4D97-AF65-F5344CB8AC3E}">
        <p14:creationId xmlns:p14="http://schemas.microsoft.com/office/powerpoint/2010/main" val="3660255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51194" y="1270000"/>
            <a:ext cx="8252465" cy="4702752"/>
          </a:xfrm>
          <a:prstGeom prst="rect">
            <a:avLst/>
          </a:prstGeom>
        </p:spPr>
      </p:pic>
    </p:spTree>
    <p:extLst>
      <p:ext uri="{BB962C8B-B14F-4D97-AF65-F5344CB8AC3E}">
        <p14:creationId xmlns:p14="http://schemas.microsoft.com/office/powerpoint/2010/main" val="3256752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design of </a:t>
            </a:r>
            <a:r>
              <a:rPr lang="en-US" dirty="0" err="1"/>
              <a:t>IoT</a:t>
            </a:r>
            <a:r>
              <a:rPr lang="en-US" dirty="0"/>
              <a:t>:</a:t>
            </a:r>
          </a:p>
        </p:txBody>
      </p:sp>
      <p:sp>
        <p:nvSpPr>
          <p:cNvPr id="3" name="Content Placeholder 2"/>
          <p:cNvSpPr>
            <a:spLocks noGrp="1"/>
          </p:cNvSpPr>
          <p:nvPr>
            <p:ph idx="1"/>
          </p:nvPr>
        </p:nvSpPr>
        <p:spPr/>
        <p:txBody>
          <a:bodyPr>
            <a:normAutofit/>
          </a:bodyPr>
          <a:lstStyle/>
          <a:p>
            <a:r>
              <a:rPr lang="en-US" sz="2400" dirty="0"/>
              <a:t>Logical design of </a:t>
            </a:r>
            <a:r>
              <a:rPr lang="en-US" sz="2400" dirty="0" err="1"/>
              <a:t>IoT</a:t>
            </a:r>
            <a:r>
              <a:rPr lang="en-US" sz="2400" dirty="0"/>
              <a:t> refers to an abstract representation of entities and the processes without going into the details of the implementations. The logical design includes functional block of </a:t>
            </a:r>
            <a:r>
              <a:rPr lang="en-US" sz="2400" dirty="0" err="1"/>
              <a:t>IoT</a:t>
            </a:r>
            <a:r>
              <a:rPr lang="en-US" sz="2400" dirty="0"/>
              <a:t> and the communication </a:t>
            </a:r>
            <a:r>
              <a:rPr lang="en-US" sz="2400" dirty="0" smtClean="0"/>
              <a:t>APIs</a:t>
            </a:r>
          </a:p>
          <a:p>
            <a:r>
              <a:rPr lang="en-US" sz="2400" b="1" dirty="0"/>
              <a:t>The logical design</a:t>
            </a:r>
            <a:r>
              <a:rPr lang="en-US" sz="2400" dirty="0"/>
              <a:t> of an </a:t>
            </a:r>
            <a:r>
              <a:rPr lang="en-US" sz="2400" b="1" dirty="0" err="1">
                <a:hlinkClick r:id="rId2"/>
              </a:rPr>
              <a:t>IoT</a:t>
            </a:r>
            <a:r>
              <a:rPr lang="en-US" sz="2400" dirty="0"/>
              <a:t> system refers to an abstract representation of entities and processes without going into the low-level specifies of implementation. it uses </a:t>
            </a:r>
            <a:r>
              <a:rPr lang="en-US" sz="2400" b="1" dirty="0"/>
              <a:t>Functional Blocks</a:t>
            </a:r>
            <a:r>
              <a:rPr lang="en-US" sz="2400" dirty="0"/>
              <a:t>, </a:t>
            </a:r>
            <a:r>
              <a:rPr lang="en-US" sz="2400" b="1" dirty="0"/>
              <a:t>Communication Models</a:t>
            </a:r>
            <a:r>
              <a:rPr lang="en-US" sz="2400" dirty="0"/>
              <a:t>, and </a:t>
            </a:r>
            <a:r>
              <a:rPr lang="en-US" sz="2400" b="1" dirty="0"/>
              <a:t>Communication APIs</a:t>
            </a:r>
            <a:r>
              <a:rPr lang="en-US" sz="2400" dirty="0"/>
              <a:t> to implement a system.</a:t>
            </a:r>
          </a:p>
        </p:txBody>
      </p:sp>
    </p:spTree>
    <p:extLst>
      <p:ext uri="{BB962C8B-B14F-4D97-AF65-F5344CB8AC3E}">
        <p14:creationId xmlns:p14="http://schemas.microsoft.com/office/powerpoint/2010/main" val="3873020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26466" y="1930400"/>
            <a:ext cx="7258050" cy="3590925"/>
          </a:xfrm>
          <a:prstGeom prst="rect">
            <a:avLst/>
          </a:prstGeom>
        </p:spPr>
      </p:pic>
    </p:spTree>
    <p:extLst>
      <p:ext uri="{BB962C8B-B14F-4D97-AF65-F5344CB8AC3E}">
        <p14:creationId xmlns:p14="http://schemas.microsoft.com/office/powerpoint/2010/main" val="330972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IoT</a:t>
            </a:r>
            <a:r>
              <a:rPr lang="en-US" b="1" dirty="0"/>
              <a:t> Functional blocks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sz="2400" dirty="0"/>
              <a:t>An </a:t>
            </a:r>
            <a:r>
              <a:rPr lang="en-US" sz="2400" dirty="0" err="1"/>
              <a:t>IoT</a:t>
            </a:r>
            <a:r>
              <a:rPr lang="en-US" sz="2400" dirty="0"/>
              <a:t> system consist number of functional blocks like Devices, services, communication, security, and application that provides the capability for sensing, actuation, identification, communication, and management</a:t>
            </a:r>
            <a:r>
              <a:rPr lang="en-US" sz="2400" dirty="0" smtClean="0"/>
              <a:t>.</a:t>
            </a:r>
          </a:p>
          <a:p>
            <a:r>
              <a:rPr lang="en-US" sz="2400" dirty="0"/>
              <a:t>These functional blocks consist of devices that provide monitoring control functions, handle communication between host and server, manage the transfer of data, secure the system using authentication and other functions, and interface to control and monitor various terms.</a:t>
            </a:r>
          </a:p>
        </p:txBody>
      </p:sp>
    </p:spTree>
    <p:extLst>
      <p:ext uri="{BB962C8B-B14F-4D97-AF65-F5344CB8AC3E}">
        <p14:creationId xmlns:p14="http://schemas.microsoft.com/office/powerpoint/2010/main" val="2892205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12944" y="803564"/>
            <a:ext cx="7215056" cy="5856007"/>
          </a:xfrm>
          <a:prstGeom prst="rect">
            <a:avLst/>
          </a:prstGeom>
        </p:spPr>
      </p:pic>
    </p:spTree>
    <p:extLst>
      <p:ext uri="{BB962C8B-B14F-4D97-AF65-F5344CB8AC3E}">
        <p14:creationId xmlns:p14="http://schemas.microsoft.com/office/powerpoint/2010/main" val="42539001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21554" y="1049172"/>
            <a:ext cx="8052447" cy="4992854"/>
          </a:xfrm>
          <a:prstGeom prst="rect">
            <a:avLst/>
          </a:prstGeom>
        </p:spPr>
      </p:pic>
    </p:spTree>
    <p:extLst>
      <p:ext uri="{BB962C8B-B14F-4D97-AF65-F5344CB8AC3E}">
        <p14:creationId xmlns:p14="http://schemas.microsoft.com/office/powerpoint/2010/main" val="779052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480291" y="203199"/>
            <a:ext cx="9273309" cy="6186309"/>
          </a:xfrm>
          <a:prstGeom prst="rect">
            <a:avLst/>
          </a:prstGeom>
        </p:spPr>
        <p:txBody>
          <a:bodyPr wrap="square">
            <a:spAutoFit/>
          </a:bodyPr>
          <a:lstStyle/>
          <a:p>
            <a:pPr fontAlgn="base"/>
            <a:r>
              <a:rPr lang="en-US" b="1" dirty="0">
                <a:solidFill>
                  <a:srgbClr val="2C3E50"/>
                </a:solidFill>
                <a:latin typeface="Merriweather"/>
              </a:rPr>
              <a:t>Application</a:t>
            </a:r>
          </a:p>
          <a:p>
            <a:pPr fontAlgn="base"/>
            <a:r>
              <a:rPr lang="en-US" dirty="0">
                <a:solidFill>
                  <a:srgbClr val="000000"/>
                </a:solidFill>
                <a:latin typeface="Roboto"/>
              </a:rPr>
              <a:t>It is an interface that provides a control system that use by users to view the status and analyze of system.</a:t>
            </a:r>
          </a:p>
          <a:p>
            <a:pPr fontAlgn="base"/>
            <a:r>
              <a:rPr lang="en-US" dirty="0">
                <a:solidFill>
                  <a:srgbClr val="000000"/>
                </a:solidFill>
                <a:latin typeface="Roboto"/>
              </a:rPr>
              <a:t/>
            </a:r>
            <a:br>
              <a:rPr lang="en-US" dirty="0">
                <a:solidFill>
                  <a:srgbClr val="000000"/>
                </a:solidFill>
                <a:latin typeface="Roboto"/>
              </a:rPr>
            </a:br>
            <a:r>
              <a:rPr lang="en-US" b="1" dirty="0" smtClean="0">
                <a:solidFill>
                  <a:srgbClr val="2C3E50"/>
                </a:solidFill>
                <a:latin typeface="Merriweather"/>
              </a:rPr>
              <a:t>Management</a:t>
            </a:r>
            <a:endParaRPr lang="en-US" b="1" dirty="0">
              <a:solidFill>
                <a:srgbClr val="2C3E50"/>
              </a:solidFill>
              <a:latin typeface="Merriweather"/>
            </a:endParaRPr>
          </a:p>
          <a:p>
            <a:pPr fontAlgn="base"/>
            <a:r>
              <a:rPr lang="en-US" dirty="0">
                <a:solidFill>
                  <a:srgbClr val="000000"/>
                </a:solidFill>
                <a:latin typeface="Roboto"/>
              </a:rPr>
              <a:t>This functional block provides various functions that are used to manage an </a:t>
            </a:r>
            <a:r>
              <a:rPr lang="en-US" dirty="0" err="1">
                <a:solidFill>
                  <a:srgbClr val="000000"/>
                </a:solidFill>
                <a:latin typeface="Roboto"/>
              </a:rPr>
              <a:t>IoT</a:t>
            </a:r>
            <a:r>
              <a:rPr lang="en-US" dirty="0">
                <a:solidFill>
                  <a:srgbClr val="000000"/>
                </a:solidFill>
                <a:latin typeface="Roboto"/>
              </a:rPr>
              <a:t> system.</a:t>
            </a:r>
          </a:p>
          <a:p>
            <a:pPr fontAlgn="base"/>
            <a:r>
              <a:rPr lang="en-US" dirty="0">
                <a:solidFill>
                  <a:srgbClr val="000000"/>
                </a:solidFill>
                <a:latin typeface="Roboto"/>
              </a:rPr>
              <a:t/>
            </a:r>
            <a:br>
              <a:rPr lang="en-US" dirty="0">
                <a:solidFill>
                  <a:srgbClr val="000000"/>
                </a:solidFill>
                <a:latin typeface="Roboto"/>
              </a:rPr>
            </a:br>
            <a:r>
              <a:rPr lang="en-US" b="1" dirty="0" smtClean="0">
                <a:solidFill>
                  <a:srgbClr val="2C3E50"/>
                </a:solidFill>
                <a:latin typeface="Merriweather"/>
              </a:rPr>
              <a:t>Services</a:t>
            </a:r>
            <a:endParaRPr lang="en-US" b="1" dirty="0">
              <a:solidFill>
                <a:srgbClr val="2C3E50"/>
              </a:solidFill>
              <a:latin typeface="Merriweather"/>
            </a:endParaRPr>
          </a:p>
          <a:p>
            <a:pPr fontAlgn="base"/>
            <a:r>
              <a:rPr lang="en-US" dirty="0">
                <a:solidFill>
                  <a:srgbClr val="000000"/>
                </a:solidFill>
                <a:latin typeface="Roboto"/>
              </a:rPr>
              <a:t>This functional block provides some services like monitoring and controlling a device and publishing and deleting the data and restore the system.</a:t>
            </a:r>
          </a:p>
          <a:p>
            <a:pPr fontAlgn="base"/>
            <a:r>
              <a:rPr lang="en-US" dirty="0">
                <a:solidFill>
                  <a:srgbClr val="000000"/>
                </a:solidFill>
                <a:latin typeface="Roboto"/>
              </a:rPr>
              <a:t/>
            </a:r>
            <a:br>
              <a:rPr lang="en-US" dirty="0">
                <a:solidFill>
                  <a:srgbClr val="000000"/>
                </a:solidFill>
                <a:latin typeface="Roboto"/>
              </a:rPr>
            </a:br>
            <a:r>
              <a:rPr lang="en-US" b="1" dirty="0" smtClean="0">
                <a:solidFill>
                  <a:srgbClr val="2C3E50"/>
                </a:solidFill>
                <a:latin typeface="Merriweather"/>
              </a:rPr>
              <a:t>Communication</a:t>
            </a:r>
            <a:endParaRPr lang="en-US" b="1" dirty="0">
              <a:solidFill>
                <a:srgbClr val="2C3E50"/>
              </a:solidFill>
              <a:latin typeface="Merriweather"/>
            </a:endParaRPr>
          </a:p>
          <a:p>
            <a:pPr fontAlgn="base"/>
            <a:r>
              <a:rPr lang="en-US" dirty="0">
                <a:solidFill>
                  <a:srgbClr val="000000"/>
                </a:solidFill>
                <a:latin typeface="Roboto"/>
              </a:rPr>
              <a:t>This block handles the communication between the client and cloud-based server and sends/receives the data using protocols.</a:t>
            </a:r>
          </a:p>
          <a:p>
            <a:pPr fontAlgn="base"/>
            <a:r>
              <a:rPr lang="en-US" dirty="0">
                <a:solidFill>
                  <a:srgbClr val="000000"/>
                </a:solidFill>
                <a:latin typeface="Roboto"/>
              </a:rPr>
              <a:t/>
            </a:r>
            <a:br>
              <a:rPr lang="en-US" dirty="0">
                <a:solidFill>
                  <a:srgbClr val="000000"/>
                </a:solidFill>
                <a:latin typeface="Roboto"/>
              </a:rPr>
            </a:br>
            <a:r>
              <a:rPr lang="en-US" b="1" dirty="0" smtClean="0">
                <a:solidFill>
                  <a:srgbClr val="2C3E50"/>
                </a:solidFill>
                <a:latin typeface="Merriweather"/>
              </a:rPr>
              <a:t>Security</a:t>
            </a:r>
            <a:endParaRPr lang="en-US" b="1" dirty="0">
              <a:solidFill>
                <a:srgbClr val="2C3E50"/>
              </a:solidFill>
              <a:latin typeface="Merriweather"/>
            </a:endParaRPr>
          </a:p>
          <a:p>
            <a:pPr fontAlgn="base"/>
            <a:r>
              <a:rPr lang="en-US" dirty="0">
                <a:solidFill>
                  <a:srgbClr val="000000"/>
                </a:solidFill>
                <a:latin typeface="Roboto"/>
              </a:rPr>
              <a:t>This block is used to secure an </a:t>
            </a:r>
            <a:r>
              <a:rPr lang="en-US" dirty="0" err="1">
                <a:solidFill>
                  <a:srgbClr val="000000"/>
                </a:solidFill>
                <a:latin typeface="Roboto"/>
              </a:rPr>
              <a:t>IoT</a:t>
            </a:r>
            <a:r>
              <a:rPr lang="en-US" dirty="0">
                <a:solidFill>
                  <a:srgbClr val="000000"/>
                </a:solidFill>
                <a:latin typeface="Roboto"/>
              </a:rPr>
              <a:t> system using some functions like authorization, data security, authentication, 2 step verification, etc.</a:t>
            </a:r>
          </a:p>
          <a:p>
            <a:pPr fontAlgn="base"/>
            <a:endParaRPr lang="en-US" dirty="0">
              <a:solidFill>
                <a:srgbClr val="000000"/>
              </a:solidFill>
              <a:latin typeface="Roboto"/>
            </a:endParaRPr>
          </a:p>
          <a:p>
            <a:pPr fontAlgn="base"/>
            <a:r>
              <a:rPr lang="en-US" b="1" dirty="0">
                <a:solidFill>
                  <a:srgbClr val="2C3E50"/>
                </a:solidFill>
                <a:latin typeface="Merriweather"/>
              </a:rPr>
              <a:t>Device</a:t>
            </a:r>
          </a:p>
          <a:p>
            <a:pPr fontAlgn="base"/>
            <a:r>
              <a:rPr lang="en-US" dirty="0">
                <a:solidFill>
                  <a:srgbClr val="000000"/>
                </a:solidFill>
                <a:latin typeface="Roboto"/>
              </a:rPr>
              <a:t>These devices are used to provide sensing and monitoring control functions that collect the data from the outer environment.</a:t>
            </a:r>
            <a:endParaRPr lang="en-US" b="0" i="0" u="none" strike="noStrike" dirty="0">
              <a:solidFill>
                <a:srgbClr val="000000"/>
              </a:solidFill>
              <a:effectLst/>
              <a:latin typeface="Roboto"/>
            </a:endParaRPr>
          </a:p>
        </p:txBody>
      </p:sp>
    </p:spTree>
    <p:extLst>
      <p:ext uri="{BB962C8B-B14F-4D97-AF65-F5344CB8AC3E}">
        <p14:creationId xmlns:p14="http://schemas.microsoft.com/office/powerpoint/2010/main" val="479636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IoT</a:t>
            </a:r>
            <a:r>
              <a:rPr lang="en-US" b="1" dirty="0"/>
              <a:t> Communication Models</a:t>
            </a:r>
            <a:br>
              <a:rPr lang="en-US" b="1" dirty="0"/>
            </a:br>
            <a:endParaRPr lang="en-US" dirty="0"/>
          </a:p>
        </p:txBody>
      </p:sp>
      <p:sp>
        <p:nvSpPr>
          <p:cNvPr id="3" name="Content Placeholder 2"/>
          <p:cNvSpPr>
            <a:spLocks noGrp="1"/>
          </p:cNvSpPr>
          <p:nvPr>
            <p:ph idx="1"/>
          </p:nvPr>
        </p:nvSpPr>
        <p:spPr/>
        <p:txBody>
          <a:bodyPr>
            <a:noAutofit/>
          </a:bodyPr>
          <a:lstStyle/>
          <a:p>
            <a:r>
              <a:rPr lang="en-US" sz="2800" dirty="0"/>
              <a:t>There are several different types of models available in an </a:t>
            </a:r>
            <a:r>
              <a:rPr lang="en-US" sz="2800" dirty="0" err="1"/>
              <a:t>IoT</a:t>
            </a:r>
            <a:r>
              <a:rPr lang="en-US" sz="2800" dirty="0"/>
              <a:t> system that used to communicate between the system and server like the </a:t>
            </a:r>
            <a:endParaRPr lang="en-US" sz="2800" dirty="0" smtClean="0"/>
          </a:p>
          <a:p>
            <a:pPr>
              <a:buFont typeface="+mj-lt"/>
              <a:buAutoNum type="arabicPeriod"/>
            </a:pPr>
            <a:r>
              <a:rPr lang="en-US" sz="2800" dirty="0" smtClean="0"/>
              <a:t>request-response </a:t>
            </a:r>
            <a:r>
              <a:rPr lang="en-US" sz="2800" dirty="0"/>
              <a:t>model</a:t>
            </a:r>
            <a:r>
              <a:rPr lang="en-US" sz="2800" dirty="0" smtClean="0"/>
              <a:t>,</a:t>
            </a:r>
          </a:p>
          <a:p>
            <a:pPr>
              <a:buFont typeface="+mj-lt"/>
              <a:buAutoNum type="arabicPeriod"/>
            </a:pPr>
            <a:r>
              <a:rPr lang="en-US" sz="2800" dirty="0" smtClean="0"/>
              <a:t> </a:t>
            </a:r>
            <a:r>
              <a:rPr lang="en-US" sz="2800" dirty="0"/>
              <a:t>publish-subscribe model, </a:t>
            </a:r>
            <a:endParaRPr lang="en-US" sz="2800" dirty="0" smtClean="0"/>
          </a:p>
          <a:p>
            <a:pPr>
              <a:buFont typeface="+mj-lt"/>
              <a:buAutoNum type="arabicPeriod"/>
            </a:pPr>
            <a:r>
              <a:rPr lang="en-US" sz="2800" dirty="0"/>
              <a:t> </a:t>
            </a:r>
            <a:r>
              <a:rPr lang="en-US" sz="2800" dirty="0" smtClean="0"/>
              <a:t>push-pull </a:t>
            </a:r>
            <a:r>
              <a:rPr lang="en-US" sz="2800" dirty="0"/>
              <a:t>model, </a:t>
            </a:r>
            <a:endParaRPr lang="en-US" sz="2800" dirty="0" smtClean="0"/>
          </a:p>
          <a:p>
            <a:pPr>
              <a:buFont typeface="+mj-lt"/>
              <a:buAutoNum type="arabicPeriod"/>
            </a:pPr>
            <a:r>
              <a:rPr lang="en-US" sz="2800" dirty="0" smtClean="0"/>
              <a:t>exclusive </a:t>
            </a:r>
            <a:r>
              <a:rPr lang="en-US" sz="2800" dirty="0"/>
              <a:t>pair model, </a:t>
            </a:r>
            <a:r>
              <a:rPr lang="en-US" sz="2800" dirty="0" err="1"/>
              <a:t>etc</a:t>
            </a:r>
            <a:endParaRPr lang="en-US" sz="2800" dirty="0"/>
          </a:p>
        </p:txBody>
      </p:sp>
    </p:spTree>
    <p:extLst>
      <p:ext uri="{BB962C8B-B14F-4D97-AF65-F5344CB8AC3E}">
        <p14:creationId xmlns:p14="http://schemas.microsoft.com/office/powerpoint/2010/main" val="2818800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Request-Response Communication Model</a:t>
            </a:r>
            <a:br>
              <a:rPr lang="en-US" b="1" dirty="0"/>
            </a:br>
            <a:endParaRPr lang="en-US" dirty="0"/>
          </a:p>
        </p:txBody>
      </p:sp>
      <p:sp>
        <p:nvSpPr>
          <p:cNvPr id="3" name="Content Placeholder 2"/>
          <p:cNvSpPr>
            <a:spLocks noGrp="1"/>
          </p:cNvSpPr>
          <p:nvPr>
            <p:ph idx="1"/>
          </p:nvPr>
        </p:nvSpPr>
        <p:spPr>
          <a:xfrm>
            <a:off x="581891" y="1662545"/>
            <a:ext cx="8692111" cy="4378817"/>
          </a:xfrm>
        </p:spPr>
        <p:txBody>
          <a:bodyPr/>
          <a:lstStyle/>
          <a:p>
            <a:pPr marL="0" indent="0">
              <a:buNone/>
            </a:pPr>
            <a:r>
              <a:rPr lang="en-US" dirty="0"/>
              <a:t>This model is a communication model in which a client sends the request for data to the server and the server responds according to the request. when a server receives a request it fetches the data, retrieves the resources and prepares the response, and then sends the data back to the client</a:t>
            </a:r>
            <a:r>
              <a:rPr lang="en-US" dirty="0" smtClean="0"/>
              <a:t>.</a:t>
            </a:r>
            <a:r>
              <a:rPr lang="en-US" dirty="0"/>
              <a:t>  HTTP works as a request-response protocol between a client and server.</a:t>
            </a:r>
          </a:p>
        </p:txBody>
      </p:sp>
      <p:pic>
        <p:nvPicPr>
          <p:cNvPr id="4" name="Picture 3"/>
          <p:cNvPicPr>
            <a:picLocks noChangeAspect="1"/>
          </p:cNvPicPr>
          <p:nvPr/>
        </p:nvPicPr>
        <p:blipFill>
          <a:blip r:embed="rId2"/>
          <a:stretch>
            <a:fillRect/>
          </a:stretch>
        </p:blipFill>
        <p:spPr>
          <a:xfrm>
            <a:off x="517236" y="3288815"/>
            <a:ext cx="8304184" cy="3569185"/>
          </a:xfrm>
          <a:prstGeom prst="rect">
            <a:avLst/>
          </a:prstGeom>
        </p:spPr>
      </p:pic>
    </p:spTree>
    <p:extLst>
      <p:ext uri="{BB962C8B-B14F-4D97-AF65-F5344CB8AC3E}">
        <p14:creationId xmlns:p14="http://schemas.microsoft.com/office/powerpoint/2010/main" val="12946893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Publish-Subscribe Communication Model</a:t>
            </a:r>
          </a:p>
        </p:txBody>
      </p:sp>
      <p:sp>
        <p:nvSpPr>
          <p:cNvPr id="3" name="Content Placeholder 2"/>
          <p:cNvSpPr>
            <a:spLocks noGrp="1"/>
          </p:cNvSpPr>
          <p:nvPr>
            <p:ph idx="1"/>
          </p:nvPr>
        </p:nvSpPr>
        <p:spPr/>
        <p:txBody>
          <a:bodyPr/>
          <a:lstStyle/>
          <a:p>
            <a:pPr marL="0" indent="0">
              <a:buNone/>
            </a:pPr>
            <a:r>
              <a:rPr lang="en-US" dirty="0"/>
              <a:t>In this communication model, </a:t>
            </a:r>
            <a:r>
              <a:rPr lang="en-US" dirty="0" smtClean="0"/>
              <a:t>broker </a:t>
            </a:r>
            <a:r>
              <a:rPr lang="en-US" dirty="0"/>
              <a:t>between publisher and </a:t>
            </a:r>
            <a:r>
              <a:rPr lang="en-US" dirty="0" smtClean="0"/>
              <a:t>consumer</a:t>
            </a:r>
            <a:r>
              <a:rPr lang="en-US" dirty="0"/>
              <a:t> </a:t>
            </a:r>
            <a:r>
              <a:rPr lang="en-US" dirty="0" smtClean="0"/>
              <a:t>exist. Here </a:t>
            </a:r>
            <a:r>
              <a:rPr lang="en-US" dirty="0"/>
              <a:t>publishers are the source of data but they are not aware of consumers. they send the data managed by the brokers and when a consumer subscribes to a topic that managed by the broker and when the broker receives data from the publisher it sends the data to all the subscribed consumers.</a:t>
            </a:r>
          </a:p>
        </p:txBody>
      </p:sp>
      <p:pic>
        <p:nvPicPr>
          <p:cNvPr id="4" name="Picture 3"/>
          <p:cNvPicPr>
            <a:picLocks noChangeAspect="1"/>
          </p:cNvPicPr>
          <p:nvPr/>
        </p:nvPicPr>
        <p:blipFill>
          <a:blip r:embed="rId2"/>
          <a:stretch>
            <a:fillRect/>
          </a:stretch>
        </p:blipFill>
        <p:spPr>
          <a:xfrm>
            <a:off x="1893453" y="3606241"/>
            <a:ext cx="5928158" cy="3251759"/>
          </a:xfrm>
          <a:prstGeom prst="rect">
            <a:avLst/>
          </a:prstGeom>
        </p:spPr>
      </p:pic>
    </p:spTree>
    <p:extLst>
      <p:ext uri="{BB962C8B-B14F-4D97-AF65-F5344CB8AC3E}">
        <p14:creationId xmlns:p14="http://schemas.microsoft.com/office/powerpoint/2010/main" val="2049390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Push-Pull Communication Model</a:t>
            </a:r>
            <a:br>
              <a:rPr lang="en-US" b="1" dirty="0"/>
            </a:br>
            <a:endParaRPr lang="en-US" dirty="0"/>
          </a:p>
        </p:txBody>
      </p:sp>
      <p:sp>
        <p:nvSpPr>
          <p:cNvPr id="3" name="Content Placeholder 2"/>
          <p:cNvSpPr>
            <a:spLocks noGrp="1"/>
          </p:cNvSpPr>
          <p:nvPr>
            <p:ph idx="1"/>
          </p:nvPr>
        </p:nvSpPr>
        <p:spPr/>
        <p:txBody>
          <a:bodyPr/>
          <a:lstStyle/>
          <a:p>
            <a:r>
              <a:rPr lang="en-US" dirty="0"/>
              <a:t>It is a communication model in which the data push by the producers in a queue and the consumers pull the data from the queues. here also producers are not aware of the consumers. </a:t>
            </a:r>
          </a:p>
        </p:txBody>
      </p:sp>
      <p:pic>
        <p:nvPicPr>
          <p:cNvPr id="4" name="Picture 3"/>
          <p:cNvPicPr>
            <a:picLocks noChangeAspect="1"/>
          </p:cNvPicPr>
          <p:nvPr/>
        </p:nvPicPr>
        <p:blipFill>
          <a:blip r:embed="rId2"/>
          <a:stretch>
            <a:fillRect/>
          </a:stretch>
        </p:blipFill>
        <p:spPr>
          <a:xfrm>
            <a:off x="1051935" y="3271548"/>
            <a:ext cx="7686675" cy="3381375"/>
          </a:xfrm>
          <a:prstGeom prst="rect">
            <a:avLst/>
          </a:prstGeom>
        </p:spPr>
      </p:pic>
    </p:spTree>
    <p:extLst>
      <p:ext uri="{BB962C8B-B14F-4D97-AF65-F5344CB8AC3E}">
        <p14:creationId xmlns:p14="http://schemas.microsoft.com/office/powerpoint/2010/main" val="4148160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Exclusive Pair Communication Model</a:t>
            </a:r>
            <a:br>
              <a:rPr lang="en-US" b="1" dirty="0"/>
            </a:br>
            <a:endParaRPr lang="en-US" dirty="0"/>
          </a:p>
        </p:txBody>
      </p:sp>
      <p:sp>
        <p:nvSpPr>
          <p:cNvPr id="3" name="Content Placeholder 2"/>
          <p:cNvSpPr>
            <a:spLocks noGrp="1"/>
          </p:cNvSpPr>
          <p:nvPr>
            <p:ph idx="1"/>
          </p:nvPr>
        </p:nvSpPr>
        <p:spPr>
          <a:xfrm>
            <a:off x="677334" y="1588655"/>
            <a:ext cx="8596668" cy="4452707"/>
          </a:xfrm>
        </p:spPr>
        <p:txBody>
          <a:bodyPr/>
          <a:lstStyle/>
          <a:p>
            <a:pPr marL="0" indent="0">
              <a:buNone/>
            </a:pPr>
            <a:r>
              <a:rPr lang="en-US" sz="2000" dirty="0"/>
              <a:t>It is a bidirectional fully duplex communication model that uses a persistent connection between the client and server. here first set up a connection between the client and the server and remains open until the client sends a close connection request to the server</a:t>
            </a:r>
            <a:r>
              <a:rPr lang="en-US" sz="2000"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10780" y="2909455"/>
            <a:ext cx="8058150" cy="3790950"/>
          </a:xfrm>
          <a:prstGeom prst="rect">
            <a:avLst/>
          </a:prstGeom>
        </p:spPr>
      </p:pic>
    </p:spTree>
    <p:extLst>
      <p:ext uri="{BB962C8B-B14F-4D97-AF65-F5344CB8AC3E}">
        <p14:creationId xmlns:p14="http://schemas.microsoft.com/office/powerpoint/2010/main" val="2203646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IoT</a:t>
            </a:r>
            <a:r>
              <a:rPr lang="en-US" b="1" dirty="0"/>
              <a:t> communication APIs</a:t>
            </a:r>
            <a:br>
              <a:rPr lang="en-US" b="1" dirty="0"/>
            </a:br>
            <a:endParaRPr lang="en-US" dirty="0"/>
          </a:p>
        </p:txBody>
      </p:sp>
      <p:sp>
        <p:nvSpPr>
          <p:cNvPr id="3" name="Content Placeholder 2"/>
          <p:cNvSpPr>
            <a:spLocks noGrp="1"/>
          </p:cNvSpPr>
          <p:nvPr>
            <p:ph idx="1"/>
          </p:nvPr>
        </p:nvSpPr>
        <p:spPr/>
        <p:txBody>
          <a:bodyPr/>
          <a:lstStyle/>
          <a:p>
            <a:pPr marL="0" indent="0" fontAlgn="base">
              <a:buNone/>
            </a:pPr>
            <a:r>
              <a:rPr lang="en-US" sz="2800" dirty="0" smtClean="0"/>
              <a:t>These </a:t>
            </a:r>
            <a:r>
              <a:rPr lang="en-US" sz="2800" dirty="0"/>
              <a:t>APIs like REST and </a:t>
            </a:r>
            <a:r>
              <a:rPr lang="en-US" sz="2800" dirty="0" err="1"/>
              <a:t>WebSocket</a:t>
            </a:r>
            <a:r>
              <a:rPr lang="en-US" sz="2800" dirty="0"/>
              <a:t> are used to communicate between the server and system in </a:t>
            </a:r>
            <a:r>
              <a:rPr lang="en-US" sz="2800" dirty="0" err="1"/>
              <a:t>IoT</a:t>
            </a:r>
            <a:r>
              <a:rPr lang="en-US" sz="2800" dirty="0"/>
              <a:t>.</a:t>
            </a:r>
          </a:p>
          <a:p>
            <a:endParaRPr lang="en-US" dirty="0"/>
          </a:p>
        </p:txBody>
      </p:sp>
    </p:spTree>
    <p:extLst>
      <p:ext uri="{BB962C8B-B14F-4D97-AF65-F5344CB8AC3E}">
        <p14:creationId xmlns:p14="http://schemas.microsoft.com/office/powerpoint/2010/main" val="4092604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REST-based communication APIs</a:t>
            </a:r>
            <a:br>
              <a:rPr lang="en-US" b="1" dirty="0"/>
            </a:br>
            <a:endParaRPr lang="en-US" dirty="0"/>
          </a:p>
        </p:txBody>
      </p:sp>
      <p:sp>
        <p:nvSpPr>
          <p:cNvPr id="3" name="Content Placeholder 2"/>
          <p:cNvSpPr>
            <a:spLocks noGrp="1"/>
          </p:cNvSpPr>
          <p:nvPr>
            <p:ph idx="1"/>
          </p:nvPr>
        </p:nvSpPr>
        <p:spPr/>
        <p:txBody>
          <a:bodyPr/>
          <a:lstStyle/>
          <a:p>
            <a:pPr fontAlgn="base"/>
            <a:r>
              <a:rPr lang="en-US" sz="2400" dirty="0" smtClean="0"/>
              <a:t>Representational </a:t>
            </a:r>
            <a:r>
              <a:rPr lang="en-US" sz="2400" dirty="0"/>
              <a:t>state transfer(REST) API uses a set of architectural principles that used to design web services. these APIs focus on the systems' resources that how resource states are transferred using the request-response communication model. </a:t>
            </a:r>
            <a:endParaRPr lang="en-US" dirty="0"/>
          </a:p>
        </p:txBody>
      </p:sp>
    </p:spTree>
    <p:extLst>
      <p:ext uri="{BB962C8B-B14F-4D97-AF65-F5344CB8AC3E}">
        <p14:creationId xmlns:p14="http://schemas.microsoft.com/office/powerpoint/2010/main" val="2556052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REST-based communication APIs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It helps to design web services and web APIs that focus on a system’s resource and how resource states are addressed and transferred. </a:t>
            </a:r>
          </a:p>
          <a:p>
            <a:r>
              <a:rPr lang="en-US" sz="2400" dirty="0" smtClean="0"/>
              <a:t>It </a:t>
            </a:r>
            <a:r>
              <a:rPr lang="en-US" sz="2400" dirty="0"/>
              <a:t>follows Request-response communication model and unidirectional communication for request. The clients send request to URIs using methods defined by the HTTP protocols (GET, PUT, POST, DELETE). </a:t>
            </a:r>
          </a:p>
          <a:p>
            <a:r>
              <a:rPr lang="en-US" sz="2400" dirty="0" smtClean="0"/>
              <a:t>RESTful </a:t>
            </a:r>
            <a:r>
              <a:rPr lang="en-US" sz="2400" dirty="0"/>
              <a:t>web service is a “web API” implemented using HTTP and REST principle. RESTful web service is a collection of resources which are represented by URIs. </a:t>
            </a:r>
          </a:p>
          <a:p>
            <a:r>
              <a:rPr lang="en-US" sz="2400" dirty="0" smtClean="0"/>
              <a:t>RESTful </a:t>
            </a:r>
            <a:r>
              <a:rPr lang="en-US" sz="2400" dirty="0"/>
              <a:t>Web services can support various internet media types (JSON, XML). </a:t>
            </a:r>
          </a:p>
          <a:p>
            <a:pPr marL="0" indent="0">
              <a:buNone/>
            </a:pPr>
            <a:endParaRPr lang="en-US" dirty="0"/>
          </a:p>
        </p:txBody>
      </p:sp>
    </p:spTree>
    <p:extLst>
      <p:ext uri="{BB962C8B-B14F-4D97-AF65-F5344CB8AC3E}">
        <p14:creationId xmlns:p14="http://schemas.microsoft.com/office/powerpoint/2010/main" val="4092977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IOT?</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err="1"/>
              <a:t>IoT</a:t>
            </a:r>
            <a:r>
              <a:rPr lang="en-US" sz="2800" dirty="0"/>
              <a:t> is a new revolution to the internet due to the advancement in sensor networks, mobile devices, wireless communication, networking and cloud technologies.</a:t>
            </a:r>
          </a:p>
        </p:txBody>
      </p:sp>
    </p:spTree>
    <p:extLst>
      <p:ext uri="{BB962C8B-B14F-4D97-AF65-F5344CB8AC3E}">
        <p14:creationId xmlns:p14="http://schemas.microsoft.com/office/powerpoint/2010/main" val="3729259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API uses some architectural constraints.</a:t>
            </a:r>
            <a:br>
              <a:rPr lang="en-US" dirty="0"/>
            </a:br>
            <a:r>
              <a:rPr lang="en-US" b="1" dirty="0"/>
              <a:t/>
            </a:r>
            <a:br>
              <a:rPr lang="en-US" b="1" dirty="0"/>
            </a:br>
            <a:endParaRPr lang="en-US" dirty="0"/>
          </a:p>
        </p:txBody>
      </p:sp>
      <p:sp>
        <p:nvSpPr>
          <p:cNvPr id="3" name="Content Placeholder 2"/>
          <p:cNvSpPr>
            <a:spLocks noGrp="1"/>
          </p:cNvSpPr>
          <p:nvPr>
            <p:ph idx="1"/>
          </p:nvPr>
        </p:nvSpPr>
        <p:spPr>
          <a:xfrm>
            <a:off x="314036" y="1468583"/>
            <a:ext cx="9291782" cy="5061526"/>
          </a:xfrm>
        </p:spPr>
        <p:txBody>
          <a:bodyPr>
            <a:normAutofit/>
          </a:bodyPr>
          <a:lstStyle/>
          <a:p>
            <a:pPr marL="0" indent="0">
              <a:buNone/>
            </a:pPr>
            <a:endParaRPr lang="en-US" sz="2800" dirty="0"/>
          </a:p>
          <a:p>
            <a:r>
              <a:rPr lang="en-US" sz="2800" dirty="0" smtClean="0"/>
              <a:t>Client-server </a:t>
            </a:r>
            <a:endParaRPr lang="en-US" sz="2800" dirty="0"/>
          </a:p>
          <a:p>
            <a:r>
              <a:rPr lang="en-US" sz="2800" dirty="0" smtClean="0"/>
              <a:t>Stateless </a:t>
            </a:r>
            <a:endParaRPr lang="en-US" sz="2800" dirty="0"/>
          </a:p>
          <a:p>
            <a:r>
              <a:rPr lang="en-US" sz="2800" dirty="0" smtClean="0"/>
              <a:t>Cache-able </a:t>
            </a:r>
            <a:endParaRPr lang="en-US" sz="2800" dirty="0"/>
          </a:p>
          <a:p>
            <a:r>
              <a:rPr lang="en-US" sz="2800" dirty="0" smtClean="0"/>
              <a:t>Layered </a:t>
            </a:r>
            <a:r>
              <a:rPr lang="en-US" sz="2800" dirty="0"/>
              <a:t>System </a:t>
            </a:r>
          </a:p>
          <a:p>
            <a:r>
              <a:rPr lang="en-US" sz="2800" dirty="0" smtClean="0"/>
              <a:t>Uniform </a:t>
            </a:r>
            <a:r>
              <a:rPr lang="en-US" sz="2800" dirty="0"/>
              <a:t>interface </a:t>
            </a:r>
          </a:p>
          <a:p>
            <a:r>
              <a:rPr lang="en-US" sz="2800" dirty="0" smtClean="0"/>
              <a:t>Code </a:t>
            </a:r>
            <a:r>
              <a:rPr lang="en-US" sz="2800" dirty="0"/>
              <a:t>on demand </a:t>
            </a:r>
          </a:p>
          <a:p>
            <a:r>
              <a:rPr lang="en-US" sz="2800" dirty="0" smtClean="0"/>
              <a:t>Scalability </a:t>
            </a:r>
            <a:endParaRPr lang="en-US" sz="2800" dirty="0"/>
          </a:p>
          <a:p>
            <a:endParaRPr lang="en-US" dirty="0"/>
          </a:p>
        </p:txBody>
      </p:sp>
    </p:spTree>
    <p:extLst>
      <p:ext uri="{BB962C8B-B14F-4D97-AF65-F5344CB8AC3E}">
        <p14:creationId xmlns:p14="http://schemas.microsoft.com/office/powerpoint/2010/main" val="21930557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a:t>
            </a:r>
            <a:br>
              <a:rPr lang="en-US" b="1" dirty="0"/>
            </a:br>
            <a:endParaRPr lang="en-US" dirty="0"/>
          </a:p>
        </p:txBody>
      </p:sp>
      <p:sp>
        <p:nvSpPr>
          <p:cNvPr id="3" name="Content Placeholder 2"/>
          <p:cNvSpPr>
            <a:spLocks noGrp="1"/>
          </p:cNvSpPr>
          <p:nvPr>
            <p:ph idx="1"/>
          </p:nvPr>
        </p:nvSpPr>
        <p:spPr/>
        <p:txBody>
          <a:bodyPr/>
          <a:lstStyle/>
          <a:p>
            <a:pPr fontAlgn="base"/>
            <a:r>
              <a:rPr lang="en-US" sz="2400" dirty="0" smtClean="0"/>
              <a:t>The </a:t>
            </a:r>
            <a:r>
              <a:rPr lang="en-US" sz="2400" dirty="0"/>
              <a:t>client is not aware of the storage of data </a:t>
            </a:r>
            <a:r>
              <a:rPr lang="en-US" sz="2400" dirty="0" smtClean="0"/>
              <a:t>as it </a:t>
            </a:r>
            <a:r>
              <a:rPr lang="en-US" sz="2400" dirty="0"/>
              <a:t>is concerned about the server and similarly the server should not be concerned about the user interface </a:t>
            </a:r>
            <a:r>
              <a:rPr lang="en-US" sz="2400" dirty="0" smtClean="0"/>
              <a:t>as </a:t>
            </a:r>
            <a:r>
              <a:rPr lang="en-US" sz="2400" dirty="0"/>
              <a:t>it is a concern of the client. </a:t>
            </a:r>
            <a:endParaRPr lang="en-US" sz="2400" dirty="0" smtClean="0"/>
          </a:p>
          <a:p>
            <a:pPr fontAlgn="base"/>
            <a:r>
              <a:rPr lang="en-US" sz="2400" dirty="0" smtClean="0"/>
              <a:t>This support independent </a:t>
            </a:r>
            <a:r>
              <a:rPr lang="en-US" sz="2400" dirty="0"/>
              <a:t>development and updating of server and client. no matter how the client is using the response of the server and no matter how the server is using the request of the client.</a:t>
            </a:r>
          </a:p>
          <a:p>
            <a:endParaRPr lang="en-US" dirty="0"/>
          </a:p>
        </p:txBody>
      </p:sp>
    </p:spTree>
    <p:extLst>
      <p:ext uri="{BB962C8B-B14F-4D97-AF65-F5344CB8AC3E}">
        <p14:creationId xmlns:p14="http://schemas.microsoft.com/office/powerpoint/2010/main" val="947416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Stateless</a:t>
            </a:r>
            <a:br>
              <a:rPr lang="en-US" b="1" dirty="0"/>
            </a:br>
            <a:endParaRPr lang="en-US" dirty="0"/>
          </a:p>
        </p:txBody>
      </p:sp>
      <p:sp>
        <p:nvSpPr>
          <p:cNvPr id="3" name="Content Placeholder 2"/>
          <p:cNvSpPr>
            <a:spLocks noGrp="1"/>
          </p:cNvSpPr>
          <p:nvPr>
            <p:ph idx="1"/>
          </p:nvPr>
        </p:nvSpPr>
        <p:spPr/>
        <p:txBody>
          <a:bodyPr>
            <a:normAutofit/>
          </a:bodyPr>
          <a:lstStyle/>
          <a:p>
            <a:r>
              <a:rPr lang="en-US" sz="2400" dirty="0"/>
              <a:t>It means each request from the client to the server must contain all the necessary information to understand by the server</a:t>
            </a:r>
            <a:r>
              <a:rPr lang="en-US" sz="2400" dirty="0" smtClean="0"/>
              <a:t>.</a:t>
            </a:r>
          </a:p>
          <a:p>
            <a:r>
              <a:rPr lang="en-US" sz="2400" dirty="0" smtClean="0"/>
              <a:t> </a:t>
            </a:r>
            <a:r>
              <a:rPr lang="en-US" sz="2400" dirty="0"/>
              <a:t>if the server can't understand the request of the client then it can't fetch the request data in a proper manner.</a:t>
            </a:r>
          </a:p>
        </p:txBody>
      </p:sp>
    </p:spTree>
    <p:extLst>
      <p:ext uri="{BB962C8B-B14F-4D97-AF65-F5344CB8AC3E}">
        <p14:creationId xmlns:p14="http://schemas.microsoft.com/office/powerpoint/2010/main" val="3423611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Cacheable</a:t>
            </a:r>
          </a:p>
        </p:txBody>
      </p:sp>
      <p:sp>
        <p:nvSpPr>
          <p:cNvPr id="3" name="Content Placeholder 2"/>
          <p:cNvSpPr>
            <a:spLocks noGrp="1"/>
          </p:cNvSpPr>
          <p:nvPr>
            <p:ph idx="1"/>
          </p:nvPr>
        </p:nvSpPr>
        <p:spPr/>
        <p:txBody>
          <a:bodyPr/>
          <a:lstStyle/>
          <a:p>
            <a:pPr fontAlgn="base"/>
            <a:r>
              <a:rPr lang="en-US" dirty="0"/>
              <a:t>In response, if the cache constraints are given then a client can reuse that response </a:t>
            </a:r>
            <a:r>
              <a:rPr lang="en-US" dirty="0" smtClean="0"/>
              <a:t>I</a:t>
            </a:r>
          </a:p>
          <a:p>
            <a:pPr fontAlgn="base"/>
            <a:r>
              <a:rPr lang="en-US" dirty="0" smtClean="0"/>
              <a:t>n </a:t>
            </a:r>
            <a:r>
              <a:rPr lang="en-US" dirty="0"/>
              <a:t>a later request. it improves the efficiency and scalability of the system without loading the extra data.</a:t>
            </a:r>
          </a:p>
          <a:p>
            <a:pPr fontAlgn="base"/>
            <a:r>
              <a:rPr lang="en-US" dirty="0"/>
              <a:t>A RESTful web APIs is implemented using HTTP and REST principles</a:t>
            </a:r>
          </a:p>
          <a:p>
            <a:pPr marL="0" indent="0">
              <a:buNone/>
            </a:pPr>
            <a:endParaRPr lang="en-US" dirty="0"/>
          </a:p>
        </p:txBody>
      </p:sp>
    </p:spTree>
    <p:extLst>
      <p:ext uri="{BB962C8B-B14F-4D97-AF65-F5344CB8AC3E}">
        <p14:creationId xmlns:p14="http://schemas.microsoft.com/office/powerpoint/2010/main" val="22417030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7334" y="692727"/>
            <a:ext cx="8596668" cy="5348635"/>
          </a:xfrm>
        </p:spPr>
        <p:txBody>
          <a:bodyPr>
            <a:noAutofit/>
          </a:bodyPr>
          <a:lstStyle/>
          <a:p>
            <a:r>
              <a:rPr lang="en-US" sz="2400" dirty="0" smtClean="0"/>
              <a:t>Layered </a:t>
            </a:r>
            <a:r>
              <a:rPr lang="en-US" sz="2400" dirty="0"/>
              <a:t>System: This constraint limits the </a:t>
            </a:r>
            <a:r>
              <a:rPr lang="en-US" sz="2400" dirty="0" err="1"/>
              <a:t>behaviour</a:t>
            </a:r>
            <a:r>
              <a:rPr lang="en-US" sz="2400" dirty="0"/>
              <a:t> of components </a:t>
            </a:r>
            <a:r>
              <a:rPr lang="en-US" sz="2400" dirty="0" err="1"/>
              <a:t>i.e</a:t>
            </a:r>
            <a:r>
              <a:rPr lang="en-US" sz="2400" dirty="0"/>
              <a:t> each component cannot see beyond the immediate layer with which they are interacting. Ex: client cannot say whether it is connected directly to the end server or to an intermediary. It improves scalability by allowing intermediaries to respond to requests instead of the end server without the client having to do anything different</a:t>
            </a:r>
            <a:r>
              <a:rPr lang="en-US" sz="2400" dirty="0" smtClean="0"/>
              <a:t>.</a:t>
            </a:r>
          </a:p>
          <a:p>
            <a:r>
              <a:rPr lang="en-US" sz="2400" dirty="0" smtClean="0"/>
              <a:t>Uniform </a:t>
            </a:r>
            <a:r>
              <a:rPr lang="en-US" sz="2400" dirty="0"/>
              <a:t>interface: The method of communication between a client and a server must be uniform </a:t>
            </a:r>
            <a:endParaRPr lang="en-US" sz="2400" dirty="0" smtClean="0"/>
          </a:p>
          <a:p>
            <a:r>
              <a:rPr lang="en-US" sz="2400" dirty="0" smtClean="0"/>
              <a:t>Code </a:t>
            </a:r>
            <a:r>
              <a:rPr lang="en-US" sz="2400" dirty="0"/>
              <a:t>on demand: Servers can provide executable codes or scripts for clients to execute in their context. </a:t>
            </a:r>
            <a:endParaRPr lang="en-US" sz="2400" dirty="0" smtClean="0"/>
          </a:p>
          <a:p>
            <a:r>
              <a:rPr lang="en-US" sz="2400" dirty="0" smtClean="0"/>
              <a:t>Scalability</a:t>
            </a:r>
            <a:r>
              <a:rPr lang="en-US" sz="2400" dirty="0"/>
              <a:t>: it supports both horizontal and vertical scalability. As it is stateless so scalability is easier to implement.</a:t>
            </a:r>
          </a:p>
        </p:txBody>
      </p:sp>
    </p:spTree>
    <p:extLst>
      <p:ext uri="{BB962C8B-B14F-4D97-AF65-F5344CB8AC3E}">
        <p14:creationId xmlns:p14="http://schemas.microsoft.com/office/powerpoint/2010/main" val="1385784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WebSocket</a:t>
            </a:r>
            <a:r>
              <a:rPr lang="en-US" b="1" dirty="0"/>
              <a:t> based communication API</a:t>
            </a:r>
            <a:br>
              <a:rPr lang="en-US" b="1" dirty="0"/>
            </a:br>
            <a:endParaRPr lang="en-US" dirty="0"/>
          </a:p>
        </p:txBody>
      </p:sp>
      <p:sp>
        <p:nvSpPr>
          <p:cNvPr id="3" name="Content Placeholder 2"/>
          <p:cNvSpPr>
            <a:spLocks noGrp="1"/>
          </p:cNvSpPr>
          <p:nvPr>
            <p:ph idx="1"/>
          </p:nvPr>
        </p:nvSpPr>
        <p:spPr/>
        <p:txBody>
          <a:bodyPr/>
          <a:lstStyle/>
          <a:p>
            <a:r>
              <a:rPr lang="en-US" dirty="0" err="1" smtClean="0"/>
              <a:t>Websocket</a:t>
            </a:r>
            <a:r>
              <a:rPr lang="en-US" dirty="0" smtClean="0"/>
              <a:t> </a:t>
            </a:r>
            <a:r>
              <a:rPr lang="en-US" dirty="0"/>
              <a:t>API helps to design web services and web APIs. </a:t>
            </a:r>
            <a:endParaRPr lang="en-US" dirty="0" smtClean="0"/>
          </a:p>
          <a:p>
            <a:r>
              <a:rPr lang="en-US" dirty="0" smtClean="0"/>
              <a:t>It </a:t>
            </a:r>
            <a:r>
              <a:rPr lang="en-US" dirty="0"/>
              <a:t>allows bi-directional, full-duplex communication between clients and servers. </a:t>
            </a:r>
            <a:endParaRPr lang="en-US" dirty="0" smtClean="0"/>
          </a:p>
          <a:p>
            <a:r>
              <a:rPr lang="en-US" dirty="0" smtClean="0"/>
              <a:t>It </a:t>
            </a:r>
            <a:r>
              <a:rPr lang="en-US" dirty="0"/>
              <a:t>follows the exclusive pair communication model. </a:t>
            </a:r>
            <a:endParaRPr lang="en-US" dirty="0" smtClean="0"/>
          </a:p>
          <a:p>
            <a:r>
              <a:rPr lang="en-US" dirty="0" smtClean="0"/>
              <a:t>It </a:t>
            </a:r>
            <a:r>
              <a:rPr lang="en-US" dirty="0"/>
              <a:t>supports </a:t>
            </a:r>
            <a:r>
              <a:rPr lang="en-US" dirty="0" err="1"/>
              <a:t>stateful</a:t>
            </a:r>
            <a:r>
              <a:rPr lang="en-US" dirty="0"/>
              <a:t> protocols. It does not require a new connection to be set up for each message to be sent. There is no overload for connection set up and termination request for each message. So Web socket API reduces the network traffic and latency. </a:t>
            </a:r>
            <a:endParaRPr lang="en-US" dirty="0" smtClean="0"/>
          </a:p>
          <a:p>
            <a:r>
              <a:rPr lang="en-US" dirty="0" smtClean="0"/>
              <a:t>It </a:t>
            </a:r>
            <a:r>
              <a:rPr lang="en-US" dirty="0"/>
              <a:t>is suitable for </a:t>
            </a:r>
            <a:r>
              <a:rPr lang="en-US" dirty="0" err="1"/>
              <a:t>IoT</a:t>
            </a:r>
            <a:r>
              <a:rPr lang="en-US" dirty="0"/>
              <a:t> applications that have low latency or high throughput requirements.</a:t>
            </a:r>
          </a:p>
        </p:txBody>
      </p:sp>
    </p:spTree>
    <p:extLst>
      <p:ext uri="{BB962C8B-B14F-4D97-AF65-F5344CB8AC3E}">
        <p14:creationId xmlns:p14="http://schemas.microsoft.com/office/powerpoint/2010/main" val="2934818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738097861"/>
              </p:ext>
            </p:extLst>
          </p:nvPr>
        </p:nvGraphicFramePr>
        <p:xfrm>
          <a:off x="360606" y="523687"/>
          <a:ext cx="10071280" cy="6334313"/>
        </p:xfrm>
        <a:graphic>
          <a:graphicData uri="http://schemas.openxmlformats.org/drawingml/2006/table">
            <a:tbl>
              <a:tblPr firstRow="1" bandRow="1">
                <a:tableStyleId>{5C22544A-7EE6-4342-B048-85BDC9FD1C3A}</a:tableStyleId>
              </a:tblPr>
              <a:tblGrid>
                <a:gridCol w="5035640"/>
                <a:gridCol w="5035640"/>
              </a:tblGrid>
              <a:tr h="406953">
                <a:tc>
                  <a:txBody>
                    <a:bodyPr/>
                    <a:lstStyle/>
                    <a:p>
                      <a:r>
                        <a:rPr lang="en-IN" dirty="0" smtClean="0"/>
                        <a:t>REST</a:t>
                      </a:r>
                      <a:endParaRPr lang="en-IN" dirty="0"/>
                    </a:p>
                  </a:txBody>
                  <a:tcPr/>
                </a:tc>
                <a:tc>
                  <a:txBody>
                    <a:bodyPr/>
                    <a:lstStyle/>
                    <a:p>
                      <a:r>
                        <a:rPr lang="en-IN" dirty="0" err="1" smtClean="0"/>
                        <a:t>Websocket</a:t>
                      </a:r>
                      <a:endParaRPr lang="en-IN" dirty="0"/>
                    </a:p>
                  </a:txBody>
                  <a:tcPr/>
                </a:tc>
              </a:tr>
              <a:tr h="702411">
                <a:tc>
                  <a:txBody>
                    <a:bodyPr/>
                    <a:lstStyle/>
                    <a:p>
                      <a:r>
                        <a:rPr lang="en-IN" dirty="0" smtClean="0"/>
                        <a:t>. It supports Request-response communication model.</a:t>
                      </a:r>
                      <a:endParaRPr lang="en-IN" dirty="0"/>
                    </a:p>
                  </a:txBody>
                  <a:tcPr/>
                </a:tc>
                <a:tc>
                  <a:txBody>
                    <a:bodyPr/>
                    <a:lstStyle/>
                    <a:p>
                      <a:r>
                        <a:rPr lang="en-IN" dirty="0" smtClean="0"/>
                        <a:t>It supports Exclusive-pair communication model.</a:t>
                      </a:r>
                      <a:endParaRPr lang="en-IN" dirty="0"/>
                    </a:p>
                  </a:txBody>
                  <a:tcPr/>
                </a:tc>
              </a:tr>
              <a:tr h="406953">
                <a:tc>
                  <a:txBody>
                    <a:bodyPr/>
                    <a:lstStyle/>
                    <a:p>
                      <a:r>
                        <a:rPr lang="en-IN" dirty="0" smtClean="0"/>
                        <a:t>It supports stateless protocol</a:t>
                      </a:r>
                      <a:endParaRPr lang="en-IN" dirty="0"/>
                    </a:p>
                  </a:txBody>
                  <a:tcPr/>
                </a:tc>
                <a:tc>
                  <a:txBody>
                    <a:bodyPr/>
                    <a:lstStyle/>
                    <a:p>
                      <a:r>
                        <a:rPr lang="en-IN" dirty="0" smtClean="0"/>
                        <a:t>It supports </a:t>
                      </a:r>
                      <a:r>
                        <a:rPr lang="en-IN" dirty="0" err="1" smtClean="0"/>
                        <a:t>stateful</a:t>
                      </a:r>
                      <a:r>
                        <a:rPr lang="en-IN" dirty="0" smtClean="0"/>
                        <a:t> protocol.</a:t>
                      </a:r>
                      <a:endParaRPr lang="en-IN" dirty="0"/>
                    </a:p>
                  </a:txBody>
                  <a:tcPr/>
                </a:tc>
              </a:tr>
              <a:tr h="1605512">
                <a:tc>
                  <a:txBody>
                    <a:bodyPr/>
                    <a:lstStyle/>
                    <a:p>
                      <a:r>
                        <a:rPr lang="en-IN" dirty="0" smtClean="0"/>
                        <a:t>It supports unidirectional communication between client and server as only client can send request to server and server only respond to the request.</a:t>
                      </a:r>
                      <a:endParaRPr lang="en-IN" dirty="0"/>
                    </a:p>
                  </a:txBody>
                  <a:tcPr/>
                </a:tc>
                <a:tc>
                  <a:txBody>
                    <a:bodyPr/>
                    <a:lstStyle/>
                    <a:p>
                      <a:r>
                        <a:rPr lang="en-IN" dirty="0" smtClean="0"/>
                        <a:t>It supports bidirectional communication between client and server </a:t>
                      </a:r>
                      <a:r>
                        <a:rPr lang="en-IN" dirty="0" err="1" smtClean="0"/>
                        <a:t>i.e</a:t>
                      </a:r>
                      <a:r>
                        <a:rPr lang="en-IN" dirty="0" smtClean="0"/>
                        <a:t> client and server both can request to each other.</a:t>
                      </a:r>
                      <a:endParaRPr lang="en-IN" dirty="0"/>
                    </a:p>
                  </a:txBody>
                  <a:tcPr/>
                </a:tc>
              </a:tr>
              <a:tr h="406953">
                <a:tc>
                  <a:txBody>
                    <a:bodyPr/>
                    <a:lstStyle/>
                    <a:p>
                      <a:r>
                        <a:rPr lang="en-IN" dirty="0" smtClean="0"/>
                        <a:t>It is half duplex</a:t>
                      </a:r>
                      <a:endParaRPr lang="en-IN" dirty="0"/>
                    </a:p>
                  </a:txBody>
                  <a:tcPr/>
                </a:tc>
                <a:tc>
                  <a:txBody>
                    <a:bodyPr/>
                    <a:lstStyle/>
                    <a:p>
                      <a:r>
                        <a:rPr lang="en-IN" dirty="0" smtClean="0"/>
                        <a:t>It is full duplex</a:t>
                      </a:r>
                      <a:endParaRPr lang="en-IN" dirty="0"/>
                    </a:p>
                  </a:txBody>
                  <a:tcPr/>
                </a:tc>
              </a:tr>
              <a:tr h="702411">
                <a:tc>
                  <a:txBody>
                    <a:bodyPr/>
                    <a:lstStyle/>
                    <a:p>
                      <a:r>
                        <a:rPr lang="en-IN" dirty="0" smtClean="0"/>
                        <a:t>It uses multiple TCP connection for each search over HTTP.</a:t>
                      </a:r>
                      <a:endParaRPr lang="en-IN" dirty="0"/>
                    </a:p>
                  </a:txBody>
                  <a:tcPr/>
                </a:tc>
                <a:tc>
                  <a:txBody>
                    <a:bodyPr/>
                    <a:lstStyle/>
                    <a:p>
                      <a:r>
                        <a:rPr lang="en-IN" dirty="0" smtClean="0"/>
                        <a:t>It uses single TCP connection for search over HTTP</a:t>
                      </a:r>
                      <a:endParaRPr lang="en-IN" dirty="0"/>
                    </a:p>
                  </a:txBody>
                  <a:tcPr/>
                </a:tc>
              </a:tr>
              <a:tr h="406953">
                <a:tc>
                  <a:txBody>
                    <a:bodyPr/>
                    <a:lstStyle/>
                    <a:p>
                      <a:r>
                        <a:rPr lang="en-IN" dirty="0" smtClean="0"/>
                        <a:t>Since it does not store the request information so each time it needs to provide all the information while creating communication with server. For this reason header overhead increases</a:t>
                      </a:r>
                      <a:endParaRPr lang="en-IN" dirty="0"/>
                    </a:p>
                  </a:txBody>
                  <a:tcPr/>
                </a:tc>
                <a:tc>
                  <a:txBody>
                    <a:bodyPr/>
                    <a:lstStyle/>
                    <a:p>
                      <a:r>
                        <a:rPr lang="en-IN" dirty="0" smtClean="0"/>
                        <a:t>Header overhead is less</a:t>
                      </a:r>
                      <a:endParaRPr lang="en-IN" dirty="0"/>
                    </a:p>
                  </a:txBody>
                  <a:tcPr/>
                </a:tc>
              </a:tr>
              <a:tr h="406953">
                <a:tc>
                  <a:txBody>
                    <a:bodyPr/>
                    <a:lstStyle/>
                    <a:p>
                      <a:r>
                        <a:rPr lang="en-IN" dirty="0" smtClean="0"/>
                        <a:t>It supports both horizontal and vertical scalability. </a:t>
                      </a:r>
                      <a:endParaRPr lang="en-IN" dirty="0"/>
                    </a:p>
                  </a:txBody>
                  <a:tcPr/>
                </a:tc>
                <a:tc>
                  <a:txBody>
                    <a:bodyPr/>
                    <a:lstStyle/>
                    <a:p>
                      <a:r>
                        <a:rPr lang="en-IN" dirty="0" smtClean="0"/>
                        <a:t>Vertical scaling is easier than horizontal scaling.</a:t>
                      </a:r>
                      <a:endParaRPr lang="en-IN" dirty="0"/>
                    </a:p>
                  </a:txBody>
                  <a:tcPr/>
                </a:tc>
              </a:tr>
            </a:tbl>
          </a:graphicData>
        </a:graphic>
      </p:graphicFrame>
      <p:sp>
        <p:nvSpPr>
          <p:cNvPr id="6" name="Title 5"/>
          <p:cNvSpPr>
            <a:spLocks noGrp="1"/>
          </p:cNvSpPr>
          <p:nvPr>
            <p:ph type="title"/>
          </p:nvPr>
        </p:nvSpPr>
        <p:spPr>
          <a:xfrm>
            <a:off x="896274" y="0"/>
            <a:ext cx="8596668" cy="1320800"/>
          </a:xfrm>
        </p:spPr>
        <p:txBody>
          <a:bodyPr/>
          <a:lstStyle/>
          <a:p>
            <a:r>
              <a:rPr lang="en-IN" dirty="0" smtClean="0"/>
              <a:t>Some Difference……</a:t>
            </a:r>
            <a:endParaRPr lang="en-IN" dirty="0"/>
          </a:p>
        </p:txBody>
      </p:sp>
    </p:spTree>
    <p:extLst>
      <p:ext uri="{BB962C8B-B14F-4D97-AF65-F5344CB8AC3E}">
        <p14:creationId xmlns:p14="http://schemas.microsoft.com/office/powerpoint/2010/main" val="1894080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IoT</a:t>
            </a:r>
            <a:r>
              <a:rPr lang="en-IN" dirty="0"/>
              <a:t> enabling technologies:</a:t>
            </a:r>
          </a:p>
        </p:txBody>
      </p:sp>
      <p:sp>
        <p:nvSpPr>
          <p:cNvPr id="3" name="Content Placeholder 2"/>
          <p:cNvSpPr>
            <a:spLocks noGrp="1"/>
          </p:cNvSpPr>
          <p:nvPr>
            <p:ph idx="1"/>
          </p:nvPr>
        </p:nvSpPr>
        <p:spPr/>
        <p:txBody>
          <a:bodyPr>
            <a:normAutofit/>
          </a:bodyPr>
          <a:lstStyle/>
          <a:p>
            <a:pPr marL="0" indent="0">
              <a:buNone/>
            </a:pPr>
            <a:r>
              <a:rPr lang="en-IN" sz="2400" dirty="0" smtClean="0"/>
              <a:t>• Wireless sensor networks </a:t>
            </a:r>
          </a:p>
          <a:p>
            <a:pPr marL="0" indent="0">
              <a:buNone/>
            </a:pPr>
            <a:r>
              <a:rPr lang="en-IN" sz="2400" dirty="0" smtClean="0"/>
              <a:t>• Cloud computing </a:t>
            </a:r>
          </a:p>
          <a:p>
            <a:pPr marL="0" indent="0">
              <a:buNone/>
            </a:pPr>
            <a:r>
              <a:rPr lang="en-IN" sz="2400" dirty="0" smtClean="0"/>
              <a:t>• Big Data analytics </a:t>
            </a:r>
          </a:p>
          <a:p>
            <a:pPr marL="0" indent="0">
              <a:buNone/>
            </a:pPr>
            <a:r>
              <a:rPr lang="en-IN" sz="2400" dirty="0" smtClean="0"/>
              <a:t>• Embedded systems </a:t>
            </a:r>
          </a:p>
          <a:p>
            <a:pPr marL="0" indent="0">
              <a:buNone/>
            </a:pPr>
            <a:r>
              <a:rPr lang="en-IN" sz="2400" dirty="0" smtClean="0"/>
              <a:t>• Communication protocols</a:t>
            </a:r>
            <a:endParaRPr lang="en-IN" sz="2400" dirty="0"/>
          </a:p>
        </p:txBody>
      </p:sp>
    </p:spTree>
    <p:extLst>
      <p:ext uri="{BB962C8B-B14F-4D97-AF65-F5344CB8AC3E}">
        <p14:creationId xmlns:p14="http://schemas.microsoft.com/office/powerpoint/2010/main" val="3035457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Wireless Sensor networks:</a:t>
            </a:r>
          </a:p>
        </p:txBody>
      </p:sp>
      <p:sp>
        <p:nvSpPr>
          <p:cNvPr id="3" name="Content Placeholder 2"/>
          <p:cNvSpPr>
            <a:spLocks noGrp="1"/>
          </p:cNvSpPr>
          <p:nvPr>
            <p:ph idx="1"/>
          </p:nvPr>
        </p:nvSpPr>
        <p:spPr/>
        <p:txBody>
          <a:bodyPr>
            <a:normAutofit fontScale="92500"/>
          </a:bodyPr>
          <a:lstStyle/>
          <a:p>
            <a:r>
              <a:rPr lang="en-IN" dirty="0" smtClean="0"/>
              <a:t>Wireless </a:t>
            </a:r>
            <a:r>
              <a:rPr lang="en-IN" dirty="0"/>
              <a:t>sensor network comprises of distributed devices, wireless sensors. These devices with sensors are used to monitor the environment and physical conditions. Since all the nodes are wireless so they communicate with each other through </a:t>
            </a:r>
            <a:r>
              <a:rPr lang="en-IN" dirty="0" err="1"/>
              <a:t>wifi</a:t>
            </a:r>
            <a:r>
              <a:rPr lang="en-IN" dirty="0"/>
              <a:t> or Bluetooth. </a:t>
            </a:r>
            <a:endParaRPr lang="en-IN" dirty="0" smtClean="0"/>
          </a:p>
          <a:p>
            <a:r>
              <a:rPr lang="en-IN" dirty="0" smtClean="0"/>
              <a:t> It consists of several </a:t>
            </a:r>
            <a:r>
              <a:rPr lang="en-IN" dirty="0"/>
              <a:t>end nodes and routers as well as coordinator. </a:t>
            </a:r>
            <a:endParaRPr lang="en-IN" dirty="0" smtClean="0"/>
          </a:p>
          <a:p>
            <a:r>
              <a:rPr lang="en-IN" dirty="0" smtClean="0"/>
              <a:t> </a:t>
            </a:r>
            <a:r>
              <a:rPr lang="en-IN" dirty="0"/>
              <a:t>Sensors are attached with end nodes. Each router can also be called as end node. </a:t>
            </a:r>
            <a:endParaRPr lang="en-IN" dirty="0" smtClean="0"/>
          </a:p>
          <a:p>
            <a:r>
              <a:rPr lang="en-IN" dirty="0" smtClean="0"/>
              <a:t> </a:t>
            </a:r>
            <a:r>
              <a:rPr lang="en-IN" dirty="0"/>
              <a:t>Routers are responsible for routing the data packets from end nodes to the coordinator nodes. Coordinator node connects the WSN to the internet. The Coordinator node can be another </a:t>
            </a:r>
            <a:r>
              <a:rPr lang="en-IN" dirty="0" err="1"/>
              <a:t>arduino</a:t>
            </a:r>
            <a:r>
              <a:rPr lang="en-IN" dirty="0"/>
              <a:t>, raspberry pi or any other </a:t>
            </a:r>
            <a:r>
              <a:rPr lang="en-IN" dirty="0" err="1"/>
              <a:t>IoT</a:t>
            </a:r>
            <a:r>
              <a:rPr lang="en-IN" dirty="0"/>
              <a:t> DIY device. </a:t>
            </a:r>
            <a:endParaRPr lang="en-IN" dirty="0" smtClean="0"/>
          </a:p>
          <a:p>
            <a:r>
              <a:rPr lang="en-IN" dirty="0" smtClean="0"/>
              <a:t> </a:t>
            </a:r>
            <a:r>
              <a:rPr lang="en-IN" dirty="0"/>
              <a:t>It collects the data from all the nodes. </a:t>
            </a:r>
            <a:endParaRPr lang="en-IN" dirty="0" smtClean="0"/>
          </a:p>
          <a:p>
            <a:r>
              <a:rPr lang="en-IN" dirty="0" smtClean="0"/>
              <a:t> </a:t>
            </a:r>
            <a:r>
              <a:rPr lang="en-IN" dirty="0"/>
              <a:t>WSNs are enabled by wireless communication protocols such as IEEE802.15.4. </a:t>
            </a:r>
            <a:endParaRPr lang="en-IN" dirty="0" smtClean="0"/>
          </a:p>
          <a:p>
            <a:pPr marL="0" indent="0">
              <a:buNone/>
            </a:pPr>
            <a:endParaRPr lang="en-IN" dirty="0"/>
          </a:p>
        </p:txBody>
      </p:sp>
    </p:spTree>
    <p:extLst>
      <p:ext uri="{BB962C8B-B14F-4D97-AF65-F5344CB8AC3E}">
        <p14:creationId xmlns:p14="http://schemas.microsoft.com/office/powerpoint/2010/main" val="35682833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Computing: </a:t>
            </a:r>
            <a:br>
              <a:rPr lang="en-IN" dirty="0"/>
            </a:br>
            <a:endParaRPr lang="en-IN" b="1" dirty="0"/>
          </a:p>
        </p:txBody>
      </p:sp>
      <p:sp>
        <p:nvSpPr>
          <p:cNvPr id="3" name="Content Placeholder 2"/>
          <p:cNvSpPr>
            <a:spLocks noGrp="1"/>
          </p:cNvSpPr>
          <p:nvPr>
            <p:ph idx="1"/>
          </p:nvPr>
        </p:nvSpPr>
        <p:spPr/>
        <p:txBody>
          <a:bodyPr>
            <a:normAutofit lnSpcReduction="10000"/>
          </a:bodyPr>
          <a:lstStyle/>
          <a:p>
            <a:r>
              <a:rPr lang="en-IN" dirty="0" smtClean="0"/>
              <a:t> </a:t>
            </a:r>
            <a:r>
              <a:rPr lang="en-IN" dirty="0"/>
              <a:t>It is an emerging technology which enables on-demand network access to computing resources like network servers, storage, applications and services that can be rapidly provisioned and released. </a:t>
            </a:r>
            <a:endParaRPr lang="en-IN" dirty="0" smtClean="0"/>
          </a:p>
          <a:p>
            <a:r>
              <a:rPr lang="en-IN" dirty="0" smtClean="0"/>
              <a:t> </a:t>
            </a:r>
            <a:r>
              <a:rPr lang="en-IN" dirty="0"/>
              <a:t>On demand: we invoke cloud services only when we need them, they are not permanent part of IT infrastructure. </a:t>
            </a:r>
            <a:endParaRPr lang="en-IN" dirty="0" smtClean="0"/>
          </a:p>
          <a:p>
            <a:r>
              <a:rPr lang="en-IN" dirty="0" smtClean="0"/>
              <a:t> </a:t>
            </a:r>
            <a:r>
              <a:rPr lang="en-IN" dirty="0"/>
              <a:t>Pay as you go model: You pay for the cloud services when you use them, either for the short period of time or longer duration (for cloud based storage). </a:t>
            </a:r>
            <a:endParaRPr lang="en-IN" dirty="0" smtClean="0"/>
          </a:p>
          <a:p>
            <a:r>
              <a:rPr lang="en-IN" dirty="0" smtClean="0"/>
              <a:t> </a:t>
            </a:r>
            <a:r>
              <a:rPr lang="en-IN" dirty="0"/>
              <a:t>Cloud provides various services such </a:t>
            </a:r>
            <a:r>
              <a:rPr lang="en-IN" dirty="0" smtClean="0"/>
              <a:t>as</a:t>
            </a:r>
          </a:p>
          <a:p>
            <a:pPr marL="400050" indent="-400050">
              <a:buAutoNum type="romanLcPeriod"/>
            </a:pPr>
            <a:r>
              <a:rPr lang="en-IN" dirty="0" smtClean="0"/>
              <a:t>IAAS</a:t>
            </a:r>
            <a:r>
              <a:rPr lang="en-IN" dirty="0"/>
              <a:t>: Infrastructure as a service </a:t>
            </a:r>
            <a:endParaRPr lang="en-IN" dirty="0" smtClean="0"/>
          </a:p>
          <a:p>
            <a:pPr marL="400050" indent="-400050">
              <a:buAutoNum type="romanLcPeriod"/>
            </a:pPr>
            <a:r>
              <a:rPr lang="en-IN" dirty="0" smtClean="0"/>
              <a:t>PAAS</a:t>
            </a:r>
            <a:r>
              <a:rPr lang="en-IN" dirty="0"/>
              <a:t>: Platform as a service </a:t>
            </a:r>
            <a:endParaRPr lang="en-IN" dirty="0" smtClean="0"/>
          </a:p>
          <a:p>
            <a:pPr marL="400050" indent="-400050">
              <a:buAutoNum type="romanLcPeriod"/>
            </a:pPr>
            <a:r>
              <a:rPr lang="en-IN" dirty="0" smtClean="0"/>
              <a:t>SAAS</a:t>
            </a:r>
            <a:r>
              <a:rPr lang="en-IN" dirty="0"/>
              <a:t>: Software as a service</a:t>
            </a:r>
          </a:p>
        </p:txBody>
      </p:sp>
    </p:spTree>
    <p:extLst>
      <p:ext uri="{BB962C8B-B14F-4D97-AF65-F5344CB8AC3E}">
        <p14:creationId xmlns:p14="http://schemas.microsoft.com/office/powerpoint/2010/main" val="410067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normAutofit/>
          </a:bodyPr>
          <a:lstStyle/>
          <a:p>
            <a:r>
              <a:rPr lang="en-US" sz="2800" dirty="0" err="1" smtClean="0"/>
              <a:t>IoT</a:t>
            </a:r>
            <a:r>
              <a:rPr lang="en-US" sz="2800" dirty="0" smtClean="0"/>
              <a:t> is a dynamic global network infrastructure of physical and virtual objects having unique identities, </a:t>
            </a:r>
          </a:p>
          <a:p>
            <a:r>
              <a:rPr lang="en-US" sz="2800" dirty="0" smtClean="0"/>
              <a:t>which are embedded with software, sensors, actuators, electronic and network connectivity </a:t>
            </a:r>
          </a:p>
          <a:p>
            <a:r>
              <a:rPr lang="en-US" sz="2800" dirty="0" smtClean="0"/>
              <a:t>to facilitate intelligent applications by collecting and exchanging data.</a:t>
            </a:r>
            <a:endParaRPr lang="en-US" sz="2800" dirty="0"/>
          </a:p>
        </p:txBody>
      </p:sp>
    </p:spTree>
    <p:extLst>
      <p:ext uri="{BB962C8B-B14F-4D97-AF65-F5344CB8AC3E}">
        <p14:creationId xmlns:p14="http://schemas.microsoft.com/office/powerpoint/2010/main" val="1601741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IAAS</a:t>
            </a:r>
            <a:endParaRPr lang="en-IN" dirty="0"/>
          </a:p>
        </p:txBody>
      </p:sp>
      <p:sp>
        <p:nvSpPr>
          <p:cNvPr id="3" name="Content Placeholder 2"/>
          <p:cNvSpPr>
            <a:spLocks noGrp="1"/>
          </p:cNvSpPr>
          <p:nvPr>
            <p:ph idx="1"/>
          </p:nvPr>
        </p:nvSpPr>
        <p:spPr/>
        <p:txBody>
          <a:bodyPr/>
          <a:lstStyle/>
          <a:p>
            <a:r>
              <a:rPr lang="en-IN" dirty="0"/>
              <a:t>Instead of creating a server room we will hire it from a cloud service provider. </a:t>
            </a:r>
            <a:endParaRPr lang="en-IN" dirty="0" smtClean="0"/>
          </a:p>
          <a:p>
            <a:r>
              <a:rPr lang="en-IN" dirty="0" smtClean="0"/>
              <a:t>Here </a:t>
            </a:r>
            <a:r>
              <a:rPr lang="en-IN" dirty="0"/>
              <a:t>user will not use its local computer, storage and processing resources rather it will use virtual machine and virtual storage, servers, networking of third party. </a:t>
            </a:r>
            <a:r>
              <a:rPr lang="en-IN" dirty="0" smtClean="0"/>
              <a:t/>
            </a:r>
            <a:br>
              <a:rPr lang="en-IN" dirty="0" smtClean="0"/>
            </a:br>
            <a:endParaRPr lang="en-IN" dirty="0" smtClean="0"/>
          </a:p>
          <a:p>
            <a:r>
              <a:rPr lang="en-IN" dirty="0" smtClean="0"/>
              <a:t>Here </a:t>
            </a:r>
            <a:r>
              <a:rPr lang="en-IN" dirty="0"/>
              <a:t>the client can deploy the OS (operating system), application of his own choice. </a:t>
            </a:r>
            <a:endParaRPr lang="en-IN" dirty="0" smtClean="0"/>
          </a:p>
          <a:p>
            <a:r>
              <a:rPr lang="en-IN" dirty="0" smtClean="0"/>
              <a:t>User </a:t>
            </a:r>
            <a:r>
              <a:rPr lang="en-IN" dirty="0"/>
              <a:t>can start, stop, configure and manage the virtual machine instances and virtual storage. </a:t>
            </a:r>
          </a:p>
        </p:txBody>
      </p:sp>
    </p:spTree>
    <p:extLst>
      <p:ext uri="{BB962C8B-B14F-4D97-AF65-F5344CB8AC3E}">
        <p14:creationId xmlns:p14="http://schemas.microsoft.com/office/powerpoint/2010/main" val="3827426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PAAS:</a:t>
            </a:r>
          </a:p>
        </p:txBody>
      </p:sp>
      <p:sp>
        <p:nvSpPr>
          <p:cNvPr id="3" name="Content Placeholder 2"/>
          <p:cNvSpPr>
            <a:spLocks noGrp="1"/>
          </p:cNvSpPr>
          <p:nvPr>
            <p:ph idx="1"/>
          </p:nvPr>
        </p:nvSpPr>
        <p:spPr/>
        <p:txBody>
          <a:bodyPr/>
          <a:lstStyle/>
          <a:p>
            <a:r>
              <a:rPr lang="en-IN" dirty="0" smtClean="0"/>
              <a:t>User </a:t>
            </a:r>
            <a:r>
              <a:rPr lang="en-IN" dirty="0"/>
              <a:t>can develop and deploy applications. For ex. We are using various online editors to write codes like online </a:t>
            </a:r>
            <a:r>
              <a:rPr lang="en-IN" dirty="0" err="1"/>
              <a:t>arduino</a:t>
            </a:r>
            <a:r>
              <a:rPr lang="en-IN" dirty="0"/>
              <a:t> IDE, C IDE, APIs, software libraries. </a:t>
            </a:r>
            <a:endParaRPr lang="en-IN" dirty="0" smtClean="0"/>
          </a:p>
          <a:p>
            <a:r>
              <a:rPr lang="en-IN" dirty="0" smtClean="0"/>
              <a:t>Here </a:t>
            </a:r>
            <a:r>
              <a:rPr lang="en-IN" dirty="0"/>
              <a:t>we don’t need to install anything. The cloud service provider will manage servers, network, OS and storage. </a:t>
            </a:r>
            <a:endParaRPr lang="en-IN" dirty="0" smtClean="0"/>
          </a:p>
          <a:p>
            <a:r>
              <a:rPr lang="en-IN" dirty="0" smtClean="0"/>
              <a:t>The </a:t>
            </a:r>
            <a:r>
              <a:rPr lang="en-IN" dirty="0"/>
              <a:t>users will develop, deploy, configure and manage applications on the cloud infrastructure</a:t>
            </a:r>
          </a:p>
        </p:txBody>
      </p:sp>
    </p:spTree>
    <p:extLst>
      <p:ext uri="{BB962C8B-B14F-4D97-AF65-F5344CB8AC3E}">
        <p14:creationId xmlns:p14="http://schemas.microsoft.com/office/powerpoint/2010/main" val="9869991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SAAS:</a:t>
            </a:r>
          </a:p>
        </p:txBody>
      </p:sp>
      <p:sp>
        <p:nvSpPr>
          <p:cNvPr id="3" name="Content Placeholder 2"/>
          <p:cNvSpPr>
            <a:spLocks noGrp="1"/>
          </p:cNvSpPr>
          <p:nvPr>
            <p:ph idx="1"/>
          </p:nvPr>
        </p:nvSpPr>
        <p:spPr/>
        <p:txBody>
          <a:bodyPr/>
          <a:lstStyle/>
          <a:p>
            <a:r>
              <a:rPr lang="en-IN" dirty="0" smtClean="0"/>
              <a:t>It </a:t>
            </a:r>
            <a:r>
              <a:rPr lang="en-IN" dirty="0"/>
              <a:t>provides complete software application or the user interface to the application itself. </a:t>
            </a:r>
            <a:endParaRPr lang="en-IN" dirty="0" smtClean="0"/>
          </a:p>
          <a:p>
            <a:r>
              <a:rPr lang="en-IN" dirty="0" smtClean="0"/>
              <a:t>The </a:t>
            </a:r>
            <a:r>
              <a:rPr lang="en-IN" dirty="0"/>
              <a:t>user is not concerned about the underlying architecture of cloud only service provider is responsible for this. </a:t>
            </a:r>
            <a:endParaRPr lang="en-IN" dirty="0" smtClean="0"/>
          </a:p>
          <a:p>
            <a:r>
              <a:rPr lang="en-IN" dirty="0" smtClean="0"/>
              <a:t>It </a:t>
            </a:r>
            <a:r>
              <a:rPr lang="en-IN" dirty="0"/>
              <a:t>is platform independent and can be accessed from various client devices such as workstation, laptop, tablet and smart phone, running different OS. Ex: The online software we use </a:t>
            </a:r>
            <a:r>
              <a:rPr lang="en-IN" dirty="0" smtClean="0"/>
              <a:t>like online image converter, doc converter etc</a:t>
            </a:r>
            <a:r>
              <a:rPr lang="en-IN" dirty="0"/>
              <a:t>.</a:t>
            </a:r>
          </a:p>
        </p:txBody>
      </p:sp>
    </p:spTree>
    <p:extLst>
      <p:ext uri="{BB962C8B-B14F-4D97-AF65-F5344CB8AC3E}">
        <p14:creationId xmlns:p14="http://schemas.microsoft.com/office/powerpoint/2010/main" val="150720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Big data analytics: </a:t>
            </a:r>
          </a:p>
        </p:txBody>
      </p:sp>
      <p:sp>
        <p:nvSpPr>
          <p:cNvPr id="3" name="Content Placeholder 2"/>
          <p:cNvSpPr>
            <a:spLocks noGrp="1"/>
          </p:cNvSpPr>
          <p:nvPr>
            <p:ph idx="1"/>
          </p:nvPr>
        </p:nvSpPr>
        <p:spPr>
          <a:xfrm>
            <a:off x="566670" y="1930401"/>
            <a:ext cx="8707332" cy="4110962"/>
          </a:xfrm>
        </p:spPr>
        <p:txBody>
          <a:bodyPr>
            <a:normAutofit/>
          </a:bodyPr>
          <a:lstStyle/>
          <a:p>
            <a:pPr marL="0" indent="0">
              <a:buNone/>
            </a:pPr>
            <a:r>
              <a:rPr lang="en-IN" dirty="0" smtClean="0"/>
              <a:t>Big </a:t>
            </a:r>
            <a:r>
              <a:rPr lang="en-IN" dirty="0"/>
              <a:t>data refers to large amount of data which cannot be stored, processed and analysed using traditional database like (oracle, </a:t>
            </a:r>
            <a:r>
              <a:rPr lang="en-IN" dirty="0" err="1"/>
              <a:t>mysql</a:t>
            </a:r>
            <a:r>
              <a:rPr lang="en-IN" dirty="0"/>
              <a:t>) and traditional processing tools. In big data analytics BIG refers to 5 Vs</a:t>
            </a:r>
            <a:r>
              <a:rPr lang="en-IN" dirty="0" smtClean="0"/>
              <a:t>.</a:t>
            </a:r>
          </a:p>
          <a:p>
            <a:pPr marL="0" indent="0">
              <a:buNone/>
            </a:pPr>
            <a:r>
              <a:rPr lang="en-IN" dirty="0" smtClean="0"/>
              <a:t> </a:t>
            </a:r>
            <a:r>
              <a:rPr lang="en-IN" dirty="0"/>
              <a:t>• Volume </a:t>
            </a:r>
            <a:endParaRPr lang="en-IN" dirty="0" smtClean="0"/>
          </a:p>
          <a:p>
            <a:pPr marL="0" indent="0">
              <a:buNone/>
            </a:pPr>
            <a:r>
              <a:rPr lang="en-IN" dirty="0" smtClean="0"/>
              <a:t>• </a:t>
            </a:r>
            <a:r>
              <a:rPr lang="en-IN" dirty="0"/>
              <a:t>Velocity </a:t>
            </a:r>
            <a:endParaRPr lang="en-IN" dirty="0" smtClean="0"/>
          </a:p>
          <a:p>
            <a:pPr marL="0" indent="0">
              <a:buNone/>
            </a:pPr>
            <a:r>
              <a:rPr lang="en-IN" dirty="0" smtClean="0"/>
              <a:t>• </a:t>
            </a:r>
            <a:r>
              <a:rPr lang="en-IN" dirty="0"/>
              <a:t>Variety </a:t>
            </a:r>
            <a:endParaRPr lang="en-IN" dirty="0" smtClean="0"/>
          </a:p>
          <a:p>
            <a:pPr marL="0" indent="0">
              <a:buNone/>
            </a:pPr>
            <a:r>
              <a:rPr lang="en-IN" dirty="0" smtClean="0"/>
              <a:t>• </a:t>
            </a:r>
            <a:r>
              <a:rPr lang="en-IN" dirty="0"/>
              <a:t>Veracity </a:t>
            </a:r>
            <a:endParaRPr lang="en-IN" dirty="0" smtClean="0"/>
          </a:p>
          <a:p>
            <a:pPr marL="0" indent="0">
              <a:buNone/>
            </a:pPr>
            <a:r>
              <a:rPr lang="en-IN" dirty="0" smtClean="0"/>
              <a:t>• Value</a:t>
            </a:r>
          </a:p>
        </p:txBody>
      </p:sp>
    </p:spTree>
    <p:extLst>
      <p:ext uri="{BB962C8B-B14F-4D97-AF65-F5344CB8AC3E}">
        <p14:creationId xmlns:p14="http://schemas.microsoft.com/office/powerpoint/2010/main" val="26001934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25003" y="270456"/>
            <a:ext cx="8848999" cy="6349285"/>
          </a:xfrm>
        </p:spPr>
        <p:txBody>
          <a:bodyPr>
            <a:normAutofit lnSpcReduction="10000"/>
          </a:bodyPr>
          <a:lstStyle/>
          <a:p>
            <a:r>
              <a:rPr lang="en-IN" sz="2800" dirty="0"/>
              <a:t> Volume: volume refers to the massive amount of data generated from the </a:t>
            </a:r>
            <a:r>
              <a:rPr lang="en-IN" sz="2800" dirty="0" err="1"/>
              <a:t>IoT</a:t>
            </a:r>
            <a:r>
              <a:rPr lang="en-IN" sz="2800" dirty="0"/>
              <a:t> systems. There is no threshold value for generated data. It is difficult to store, process and analyse using traditional database and processing tools. </a:t>
            </a:r>
            <a:endParaRPr lang="en-IN" sz="2800" dirty="0" smtClean="0"/>
          </a:p>
          <a:p>
            <a:pPr marL="0" indent="0">
              <a:buNone/>
            </a:pPr>
            <a:r>
              <a:rPr lang="en-IN" sz="2800" dirty="0" smtClean="0"/>
              <a:t>Ex</a:t>
            </a:r>
            <a:r>
              <a:rPr lang="en-IN" sz="2800" dirty="0"/>
              <a:t>: The volume of data generated by modern IT, industrial and healthcare system</a:t>
            </a:r>
            <a:r>
              <a:rPr lang="en-IN" sz="2800" dirty="0" smtClean="0"/>
              <a:t>.</a:t>
            </a:r>
          </a:p>
          <a:p>
            <a:r>
              <a:rPr lang="en-IN" sz="2800" dirty="0" smtClean="0"/>
              <a:t> </a:t>
            </a:r>
            <a:r>
              <a:rPr lang="en-IN" sz="2800" dirty="0"/>
              <a:t>Velocity: The rate at which the data is generated from the </a:t>
            </a:r>
            <a:r>
              <a:rPr lang="en-IN" sz="2800" dirty="0" err="1"/>
              <a:t>IoT</a:t>
            </a:r>
            <a:r>
              <a:rPr lang="en-IN" sz="2800" dirty="0"/>
              <a:t> system. This is the primary reason for the exponential growth of data. Velocity refers to how fast the data is generated and how frequently it varies. </a:t>
            </a:r>
            <a:endParaRPr lang="en-IN" sz="2800" dirty="0" smtClean="0"/>
          </a:p>
          <a:p>
            <a:r>
              <a:rPr lang="en-IN" sz="2800" dirty="0" smtClean="0"/>
              <a:t>Ex</a:t>
            </a:r>
            <a:r>
              <a:rPr lang="en-IN" sz="2800" dirty="0"/>
              <a:t>: Modern IT, industrial and other systems like social networking sites are generating data at increasingly higher speed. </a:t>
            </a:r>
            <a:endParaRPr lang="en-IN" sz="2800" dirty="0" smtClean="0"/>
          </a:p>
          <a:p>
            <a:endParaRPr lang="en-IN" dirty="0"/>
          </a:p>
        </p:txBody>
      </p:sp>
    </p:spTree>
    <p:extLst>
      <p:ext uri="{BB962C8B-B14F-4D97-AF65-F5344CB8AC3E}">
        <p14:creationId xmlns:p14="http://schemas.microsoft.com/office/powerpoint/2010/main" val="21864730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0761" y="296214"/>
            <a:ext cx="8823241" cy="6561786"/>
          </a:xfrm>
        </p:spPr>
        <p:txBody>
          <a:bodyPr>
            <a:normAutofit fontScale="85000" lnSpcReduction="10000"/>
          </a:bodyPr>
          <a:lstStyle/>
          <a:p>
            <a:r>
              <a:rPr lang="en-IN" sz="2300" dirty="0"/>
              <a:t>Variety: Variety refers to different forms of data. Since there are various domain of </a:t>
            </a:r>
            <a:r>
              <a:rPr lang="en-IN" sz="2300" dirty="0" err="1"/>
              <a:t>IoT</a:t>
            </a:r>
            <a:r>
              <a:rPr lang="en-IN" sz="2300" dirty="0"/>
              <a:t> so various type of data are generated from different </a:t>
            </a:r>
            <a:r>
              <a:rPr lang="en-IN" sz="2300" dirty="0" err="1"/>
              <a:t>IoT</a:t>
            </a:r>
            <a:r>
              <a:rPr lang="en-IN" sz="2300" dirty="0"/>
              <a:t> domain. Those data is called as sparse data. Those data include text, audio, video etc.. The variety of data is mainly divided into 3 types i.e. ✓ structured ✓ semi structured ✓ unstructured </a:t>
            </a:r>
          </a:p>
          <a:p>
            <a:pPr lvl="1">
              <a:buFont typeface="+mj-lt"/>
              <a:buAutoNum type="arabicPeriod"/>
            </a:pPr>
            <a:r>
              <a:rPr lang="en-IN" sz="2100" dirty="0"/>
              <a:t>Structured data: The data which has a fixed format to be stored is known as structured data. The data stored in database like oracle, MySQL is an example of structured data. With a simple query data can be retrieved from the database. </a:t>
            </a:r>
          </a:p>
          <a:p>
            <a:pPr lvl="1">
              <a:buFont typeface="+mj-lt"/>
              <a:buAutoNum type="arabicPeriod"/>
            </a:pPr>
            <a:r>
              <a:rPr lang="en-IN" sz="2100" dirty="0"/>
              <a:t>Semi-structured data: The data which has not a fixed format to be stored but uses some elements and components through which they can be analysed easily is known as semi structured data. Ex: HTML, XML, JSON data</a:t>
            </a:r>
          </a:p>
          <a:p>
            <a:pPr lvl="1">
              <a:buFont typeface="+mj-lt"/>
              <a:buAutoNum type="arabicPeriod"/>
            </a:pPr>
            <a:r>
              <a:rPr lang="en-IN" sz="2100" dirty="0"/>
              <a:t>Unstructured data: The data which has not any fixed format. It is difficult to store and analyse. It can be analysed after converting into structured data. Ex: Audio, video (gif, audio with lyrics), Text (containing special symbols). </a:t>
            </a:r>
          </a:p>
          <a:p>
            <a:r>
              <a:rPr lang="en-IN" sz="2300" dirty="0"/>
              <a:t>Veracity: The data in doubt is known as veracity. Sometimes what happen it is very difficult accept the data stored in database. This happens due to typical error, corrupted storage or data. </a:t>
            </a:r>
          </a:p>
          <a:p>
            <a:r>
              <a:rPr lang="en-IN" sz="2300" dirty="0"/>
              <a:t>Value: It is efficient to access big data if we can turn it into values </a:t>
            </a:r>
            <a:r>
              <a:rPr lang="en-IN" sz="2300" dirty="0" err="1"/>
              <a:t>i.e</a:t>
            </a:r>
            <a:r>
              <a:rPr lang="en-IN" sz="2300" dirty="0"/>
              <a:t> we can find greater insights from it so that we can perform some action to get the desired output. This will be beneficial for the organisation. Otherwise it has no use. </a:t>
            </a:r>
          </a:p>
          <a:p>
            <a:endParaRPr lang="en-IN" dirty="0"/>
          </a:p>
        </p:txBody>
      </p:sp>
    </p:spTree>
    <p:extLst>
      <p:ext uri="{BB962C8B-B14F-4D97-AF65-F5344CB8AC3E}">
        <p14:creationId xmlns:p14="http://schemas.microsoft.com/office/powerpoint/2010/main" val="1661929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Embedded Systems:</a:t>
            </a:r>
          </a:p>
        </p:txBody>
      </p:sp>
      <p:sp>
        <p:nvSpPr>
          <p:cNvPr id="3" name="Content Placeholder 2"/>
          <p:cNvSpPr>
            <a:spLocks noGrp="1"/>
          </p:cNvSpPr>
          <p:nvPr>
            <p:ph idx="1"/>
          </p:nvPr>
        </p:nvSpPr>
        <p:spPr/>
        <p:txBody>
          <a:bodyPr>
            <a:normAutofit/>
          </a:bodyPr>
          <a:lstStyle/>
          <a:p>
            <a:r>
              <a:rPr lang="en-IN" sz="2000" dirty="0" smtClean="0"/>
              <a:t>An </a:t>
            </a:r>
            <a:r>
              <a:rPr lang="en-IN" sz="2000" dirty="0"/>
              <a:t>embedded system is a computer system that has hardware and software embedded to perform specific task. </a:t>
            </a:r>
            <a:endParaRPr lang="en-IN" sz="2000" dirty="0" smtClean="0"/>
          </a:p>
          <a:p>
            <a:r>
              <a:rPr lang="en-IN" sz="2000" dirty="0" smtClean="0"/>
              <a:t>The </a:t>
            </a:r>
            <a:r>
              <a:rPr lang="en-IN" sz="2000" dirty="0"/>
              <a:t>key components of an embedded system include microprocessor or micro controller, memory (RAM, ROM, Cache), networking units (Ethernet, Wi-Fi adapter), input/output units (display, keyboard, </a:t>
            </a:r>
            <a:r>
              <a:rPr lang="en-IN" sz="2000" dirty="0" err="1"/>
              <a:t>etc</a:t>
            </a:r>
            <a:r>
              <a:rPr lang="en-IN" sz="2000" dirty="0"/>
              <a:t>) and storage (flash memory). They use some special types of processor such as digital signal processor, graphics processor and application specific processor). Embedded system uses embedded OS like RTOS. 3. </a:t>
            </a:r>
            <a:endParaRPr lang="en-IN" sz="2000" dirty="0" smtClean="0"/>
          </a:p>
          <a:p>
            <a:r>
              <a:rPr lang="en-IN" sz="2000" dirty="0" smtClean="0"/>
              <a:t>Ex</a:t>
            </a:r>
            <a:r>
              <a:rPr lang="en-IN" sz="2000" dirty="0"/>
              <a:t>. Of embedded systems: digital watch, digital camera, vending machines. </a:t>
            </a:r>
          </a:p>
        </p:txBody>
      </p:sp>
    </p:spTree>
    <p:extLst>
      <p:ext uri="{BB962C8B-B14F-4D97-AF65-F5344CB8AC3E}">
        <p14:creationId xmlns:p14="http://schemas.microsoft.com/office/powerpoint/2010/main" val="32125800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Communication protocols:</a:t>
            </a:r>
          </a:p>
        </p:txBody>
      </p:sp>
      <p:sp>
        <p:nvSpPr>
          <p:cNvPr id="3" name="Content Placeholder 2"/>
          <p:cNvSpPr>
            <a:spLocks noGrp="1"/>
          </p:cNvSpPr>
          <p:nvPr>
            <p:ph idx="1"/>
          </p:nvPr>
        </p:nvSpPr>
        <p:spPr/>
        <p:txBody>
          <a:bodyPr/>
          <a:lstStyle/>
          <a:p>
            <a:r>
              <a:rPr lang="en-IN" dirty="0" smtClean="0"/>
              <a:t> </a:t>
            </a:r>
            <a:r>
              <a:rPr lang="en-IN" dirty="0"/>
              <a:t>Protocol is nothing but rules and regulations. Communication protocol is the backbone of the </a:t>
            </a:r>
            <a:r>
              <a:rPr lang="en-IN" dirty="0" err="1"/>
              <a:t>IoT</a:t>
            </a:r>
            <a:r>
              <a:rPr lang="en-IN" dirty="0"/>
              <a:t> system. </a:t>
            </a:r>
            <a:endParaRPr lang="en-IN" dirty="0" smtClean="0"/>
          </a:p>
          <a:p>
            <a:r>
              <a:rPr lang="en-IN" dirty="0" smtClean="0"/>
              <a:t>It </a:t>
            </a:r>
            <a:r>
              <a:rPr lang="en-IN" dirty="0"/>
              <a:t>allows interoperability among various devices. It enables network connectivity and coupling to applications. </a:t>
            </a:r>
            <a:endParaRPr lang="en-IN" dirty="0" smtClean="0"/>
          </a:p>
          <a:p>
            <a:r>
              <a:rPr lang="en-IN" dirty="0" smtClean="0"/>
              <a:t> </a:t>
            </a:r>
            <a:r>
              <a:rPr lang="en-IN" dirty="0"/>
              <a:t>It allows devices to exchange data over the network. These protocols define data exchange format, data encoding, addressing schemes for devices and routing of packets from source to destination. It also includes sequence control, flow control and retransmission of lost packets.</a:t>
            </a:r>
          </a:p>
        </p:txBody>
      </p:sp>
    </p:spTree>
    <p:extLst>
      <p:ext uri="{BB962C8B-B14F-4D97-AF65-F5344CB8AC3E}">
        <p14:creationId xmlns:p14="http://schemas.microsoft.com/office/powerpoint/2010/main" val="15582625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IoT</a:t>
            </a:r>
            <a:r>
              <a:rPr lang="en-IN" dirty="0"/>
              <a:t> levels:</a:t>
            </a:r>
          </a:p>
        </p:txBody>
      </p:sp>
      <p:sp>
        <p:nvSpPr>
          <p:cNvPr id="3" name="Content Placeholder 2"/>
          <p:cNvSpPr>
            <a:spLocks noGrp="1"/>
          </p:cNvSpPr>
          <p:nvPr>
            <p:ph idx="1"/>
          </p:nvPr>
        </p:nvSpPr>
        <p:spPr/>
        <p:txBody>
          <a:bodyPr>
            <a:normAutofit lnSpcReduction="10000"/>
          </a:bodyPr>
          <a:lstStyle/>
          <a:p>
            <a:r>
              <a:rPr lang="en-IN" dirty="0"/>
              <a:t>Based upon the number of monitoring nodes used, type of data base used, complexity/ simplicity of analysis, computation there are 6 levels of </a:t>
            </a:r>
            <a:r>
              <a:rPr lang="en-IN" dirty="0" err="1"/>
              <a:t>IoT</a:t>
            </a:r>
            <a:r>
              <a:rPr lang="en-IN" dirty="0"/>
              <a:t>. Different applications are implemented based on this level. The </a:t>
            </a:r>
            <a:r>
              <a:rPr lang="en-IN" dirty="0" err="1"/>
              <a:t>IoT</a:t>
            </a:r>
            <a:r>
              <a:rPr lang="en-IN" dirty="0"/>
              <a:t> systems consist of these following components</a:t>
            </a:r>
            <a:r>
              <a:rPr lang="en-IN" dirty="0" smtClean="0"/>
              <a:t>.</a:t>
            </a:r>
          </a:p>
          <a:p>
            <a:pPr>
              <a:buFont typeface="+mj-lt"/>
              <a:buAutoNum type="alphaUcPeriod"/>
            </a:pPr>
            <a:r>
              <a:rPr lang="en-IN" dirty="0"/>
              <a:t>Device </a:t>
            </a:r>
            <a:endParaRPr lang="en-IN" dirty="0" smtClean="0"/>
          </a:p>
          <a:p>
            <a:pPr>
              <a:buFont typeface="+mj-lt"/>
              <a:buAutoNum type="alphaUcPeriod"/>
            </a:pPr>
            <a:r>
              <a:rPr lang="en-IN" dirty="0" smtClean="0"/>
              <a:t>Resources </a:t>
            </a:r>
          </a:p>
          <a:p>
            <a:pPr>
              <a:buFont typeface="+mj-lt"/>
              <a:buAutoNum type="alphaUcPeriod"/>
            </a:pPr>
            <a:r>
              <a:rPr lang="en-IN" dirty="0" smtClean="0"/>
              <a:t>Controller </a:t>
            </a:r>
            <a:r>
              <a:rPr lang="en-IN" dirty="0"/>
              <a:t>Service </a:t>
            </a:r>
            <a:endParaRPr lang="en-IN" dirty="0" smtClean="0"/>
          </a:p>
          <a:p>
            <a:pPr>
              <a:buFont typeface="+mj-lt"/>
              <a:buAutoNum type="alphaUcPeriod"/>
            </a:pPr>
            <a:r>
              <a:rPr lang="en-IN" dirty="0" smtClean="0"/>
              <a:t>Database </a:t>
            </a:r>
          </a:p>
          <a:p>
            <a:pPr>
              <a:buFont typeface="+mj-lt"/>
              <a:buAutoNum type="alphaUcPeriod"/>
            </a:pPr>
            <a:r>
              <a:rPr lang="en-IN" dirty="0" smtClean="0"/>
              <a:t>Web </a:t>
            </a:r>
            <a:r>
              <a:rPr lang="en-IN" dirty="0"/>
              <a:t>Service </a:t>
            </a:r>
            <a:endParaRPr lang="en-IN" dirty="0" smtClean="0"/>
          </a:p>
          <a:p>
            <a:pPr>
              <a:buFont typeface="+mj-lt"/>
              <a:buAutoNum type="alphaUcPeriod"/>
            </a:pPr>
            <a:r>
              <a:rPr lang="en-IN" dirty="0" smtClean="0"/>
              <a:t>Analysis </a:t>
            </a:r>
            <a:r>
              <a:rPr lang="en-IN" dirty="0"/>
              <a:t>Component </a:t>
            </a:r>
            <a:endParaRPr lang="en-IN" dirty="0" smtClean="0"/>
          </a:p>
          <a:p>
            <a:pPr>
              <a:buFont typeface="+mj-lt"/>
              <a:buAutoNum type="alphaUcPeriod"/>
            </a:pPr>
            <a:r>
              <a:rPr lang="en-IN" dirty="0" smtClean="0"/>
              <a:t>Application</a:t>
            </a:r>
            <a:endParaRPr lang="en-IN" dirty="0"/>
          </a:p>
        </p:txBody>
      </p:sp>
    </p:spTree>
    <p:extLst>
      <p:ext uri="{BB962C8B-B14F-4D97-AF65-F5344CB8AC3E}">
        <p14:creationId xmlns:p14="http://schemas.microsoft.com/office/powerpoint/2010/main" val="8455517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412124" y="734096"/>
            <a:ext cx="9872849" cy="5601533"/>
          </a:xfrm>
          <a:prstGeom prst="rect">
            <a:avLst/>
          </a:prstGeom>
        </p:spPr>
        <p:txBody>
          <a:bodyPr wrap="square">
            <a:spAutoFit/>
          </a:bodyPr>
          <a:lstStyle/>
          <a:p>
            <a:r>
              <a:rPr lang="en-IN" sz="2000" dirty="0"/>
              <a:t>Device: The </a:t>
            </a:r>
            <a:r>
              <a:rPr lang="en-IN" sz="2000" dirty="0" err="1"/>
              <a:t>IoT</a:t>
            </a:r>
            <a:r>
              <a:rPr lang="en-IN" sz="2000" dirty="0"/>
              <a:t> device allows identification, remote sensing, actuating, and remote monitoring capabilities. </a:t>
            </a:r>
            <a:endParaRPr lang="en-IN" sz="2000" dirty="0" smtClean="0"/>
          </a:p>
          <a:p>
            <a:endParaRPr lang="en-IN" sz="2000" dirty="0" smtClean="0"/>
          </a:p>
          <a:p>
            <a:r>
              <a:rPr lang="en-IN" sz="2000" dirty="0" smtClean="0"/>
              <a:t>Resource</a:t>
            </a:r>
            <a:r>
              <a:rPr lang="en-IN" sz="2000" dirty="0"/>
              <a:t>: Resources are the </a:t>
            </a:r>
            <a:r>
              <a:rPr lang="en-IN" sz="2000" b="1" dirty="0"/>
              <a:t>software components on the </a:t>
            </a:r>
            <a:r>
              <a:rPr lang="en-IN" sz="2000" b="1" dirty="0" err="1"/>
              <a:t>IoT</a:t>
            </a:r>
            <a:r>
              <a:rPr lang="en-IN" sz="2000" b="1" dirty="0"/>
              <a:t> device </a:t>
            </a:r>
            <a:r>
              <a:rPr lang="en-IN" sz="2000" dirty="0"/>
              <a:t>for accessing, processing and storing sensor information, or controlling actuators connected to the device Resources include the software components that enable network access for the device. For ex: The programs that we have written for object detection using IR sensor, to find out the distance using ultra sonic sensor etc. </a:t>
            </a:r>
            <a:endParaRPr lang="en-IN" sz="2000" dirty="0" smtClean="0"/>
          </a:p>
          <a:p>
            <a:endParaRPr lang="en-IN" sz="2000" dirty="0" smtClean="0"/>
          </a:p>
          <a:p>
            <a:r>
              <a:rPr lang="en-IN" sz="2000" dirty="0" smtClean="0"/>
              <a:t>Controller Service</a:t>
            </a:r>
            <a:r>
              <a:rPr lang="en-IN" sz="2000" dirty="0"/>
              <a:t>: Controller service is a native service that runs on the device and interacts with the web services. Controller service sends data from the device to the web service and receives commands from the application for controlling the web services. For ex: The ESP 8266 programming, setting of API keys, SSID etc. . </a:t>
            </a:r>
            <a:r>
              <a:rPr lang="en-IN" sz="2000" dirty="0" err="1"/>
              <a:t>Suchismita</a:t>
            </a:r>
            <a:r>
              <a:rPr lang="en-IN" sz="2000" dirty="0"/>
              <a:t> </a:t>
            </a:r>
            <a:r>
              <a:rPr lang="en-IN" sz="2000" dirty="0" err="1"/>
              <a:t>Mohanty</a:t>
            </a:r>
            <a:r>
              <a:rPr lang="en-IN" sz="2000" dirty="0"/>
              <a:t> </a:t>
            </a:r>
            <a:endParaRPr lang="en-IN" sz="2000" dirty="0" smtClean="0"/>
          </a:p>
          <a:p>
            <a:endParaRPr lang="en-IN" sz="2000" dirty="0" smtClean="0"/>
          </a:p>
          <a:p>
            <a:r>
              <a:rPr lang="en-IN" sz="2000" dirty="0" smtClean="0"/>
              <a:t>Database</a:t>
            </a:r>
            <a:r>
              <a:rPr lang="en-IN" sz="2000" dirty="0"/>
              <a:t>: Database can be either local or in the cloud and stores the data generated by the </a:t>
            </a:r>
            <a:r>
              <a:rPr lang="en-IN" sz="2000" dirty="0" err="1"/>
              <a:t>IoT</a:t>
            </a:r>
            <a:r>
              <a:rPr lang="en-IN" sz="2000" dirty="0"/>
              <a:t> device. </a:t>
            </a:r>
            <a:endParaRPr lang="en-IN" sz="2000" dirty="0" smtClean="0"/>
          </a:p>
          <a:p>
            <a:endParaRPr lang="en-IN" dirty="0" smtClean="0"/>
          </a:p>
        </p:txBody>
      </p:sp>
    </p:spTree>
    <p:extLst>
      <p:ext uri="{BB962C8B-B14F-4D97-AF65-F5344CB8AC3E}">
        <p14:creationId xmlns:p14="http://schemas.microsoft.com/office/powerpoint/2010/main" val="3932701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14037" y="1496904"/>
            <a:ext cx="9624290" cy="4552605"/>
          </a:xfrm>
          <a:prstGeom prst="rect">
            <a:avLst/>
          </a:prstGeom>
        </p:spPr>
      </p:pic>
    </p:spTree>
    <p:extLst>
      <p:ext uri="{BB962C8B-B14F-4D97-AF65-F5344CB8AC3E}">
        <p14:creationId xmlns:p14="http://schemas.microsoft.com/office/powerpoint/2010/main" val="3499293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579549" y="1146221"/>
            <a:ext cx="8694453" cy="4895142"/>
          </a:xfrm>
        </p:spPr>
        <p:txBody>
          <a:bodyPr/>
          <a:lstStyle/>
          <a:p>
            <a:r>
              <a:rPr lang="en-IN" sz="2000" dirty="0"/>
              <a:t>Web Service: This act as an interface between </a:t>
            </a:r>
            <a:r>
              <a:rPr lang="en-IN" sz="2000" dirty="0" err="1"/>
              <a:t>IoT</a:t>
            </a:r>
            <a:r>
              <a:rPr lang="en-IN" sz="2000" dirty="0"/>
              <a:t> device, application, database and analysis components. Web services can be implemented using HTTP and REST principle or using </a:t>
            </a:r>
            <a:r>
              <a:rPr lang="en-IN" sz="2000" dirty="0" err="1"/>
              <a:t>WebSocket</a:t>
            </a:r>
            <a:r>
              <a:rPr lang="en-IN" sz="2000" dirty="0"/>
              <a:t> protocol. </a:t>
            </a:r>
          </a:p>
          <a:p>
            <a:endParaRPr lang="en-IN" sz="2000" dirty="0"/>
          </a:p>
          <a:p>
            <a:r>
              <a:rPr lang="en-IN" sz="2000" dirty="0"/>
              <a:t>Analysis Component: The analysis component is responsible for analysing the </a:t>
            </a:r>
            <a:r>
              <a:rPr lang="en-IN" sz="2000" dirty="0" err="1"/>
              <a:t>IoT</a:t>
            </a:r>
            <a:r>
              <a:rPr lang="en-IN" sz="2000" dirty="0"/>
              <a:t> data and generates results inform which are easy for the user to understand. Analysis can be performed either locally or in the clouds. </a:t>
            </a:r>
          </a:p>
          <a:p>
            <a:endParaRPr lang="en-IN" sz="2000" dirty="0"/>
          </a:p>
          <a:p>
            <a:r>
              <a:rPr lang="en-IN" sz="2000" dirty="0"/>
              <a:t>Application: </a:t>
            </a:r>
            <a:r>
              <a:rPr lang="en-IN" sz="2000" dirty="0" err="1"/>
              <a:t>IoT</a:t>
            </a:r>
            <a:r>
              <a:rPr lang="en-IN" sz="2000" dirty="0"/>
              <a:t> applications provide an interface that the user can use to control and monitor various aspects of the </a:t>
            </a:r>
            <a:r>
              <a:rPr lang="en-IN" sz="2000" dirty="0" err="1"/>
              <a:t>IoT</a:t>
            </a:r>
            <a:r>
              <a:rPr lang="en-IN" sz="2000" dirty="0"/>
              <a:t> system. </a:t>
            </a:r>
          </a:p>
          <a:p>
            <a:endParaRPr lang="en-IN" dirty="0"/>
          </a:p>
        </p:txBody>
      </p:sp>
    </p:spTree>
    <p:extLst>
      <p:ext uri="{BB962C8B-B14F-4D97-AF65-F5344CB8AC3E}">
        <p14:creationId xmlns:p14="http://schemas.microsoft.com/office/powerpoint/2010/main" val="5130393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Level-1</a:t>
            </a:r>
          </a:p>
        </p:txBody>
      </p:sp>
      <p:sp>
        <p:nvSpPr>
          <p:cNvPr id="3" name="object 3"/>
          <p:cNvSpPr txBox="1"/>
          <p:nvPr/>
        </p:nvSpPr>
        <p:spPr>
          <a:xfrm>
            <a:off x="916939" y="1741804"/>
            <a:ext cx="3982085" cy="4146550"/>
          </a:xfrm>
          <a:prstGeom prst="rect">
            <a:avLst/>
          </a:prstGeom>
        </p:spPr>
        <p:txBody>
          <a:bodyPr vert="horz" wrap="square" lIns="0" tIns="130810" rIns="0" bIns="0" rtlCol="0">
            <a:spAutoFit/>
          </a:bodyPr>
          <a:lstStyle/>
          <a:p>
            <a:pPr marL="241300" marR="5080" indent="-228600">
              <a:lnSpc>
                <a:spcPct val="69900"/>
              </a:lnSpc>
              <a:spcBef>
                <a:spcPts val="1030"/>
              </a:spcBef>
              <a:buFont typeface="Arial"/>
              <a:buChar char="•"/>
              <a:tabLst>
                <a:tab pos="241300" algn="l"/>
              </a:tabLst>
            </a:pPr>
            <a:r>
              <a:rPr sz="2600" spc="-10" dirty="0">
                <a:latin typeface="Carlito"/>
                <a:cs typeface="Carlito"/>
              </a:rPr>
              <a:t>A </a:t>
            </a:r>
            <a:r>
              <a:rPr sz="2600" spc="-5" dirty="0">
                <a:latin typeface="Carlito"/>
                <a:cs typeface="Carlito"/>
              </a:rPr>
              <a:t>level-1 IoT system has a  single node/device that  performs sensing and/or  actuation, stores data,  performs analysis </a:t>
            </a:r>
            <a:r>
              <a:rPr sz="2600" spc="-10" dirty="0">
                <a:latin typeface="Carlito"/>
                <a:cs typeface="Carlito"/>
              </a:rPr>
              <a:t>and </a:t>
            </a:r>
            <a:r>
              <a:rPr sz="2600" spc="-5" dirty="0">
                <a:latin typeface="Carlito"/>
                <a:cs typeface="Carlito"/>
              </a:rPr>
              <a:t>hosts  the</a:t>
            </a:r>
            <a:r>
              <a:rPr sz="2600" dirty="0">
                <a:latin typeface="Carlito"/>
                <a:cs typeface="Carlito"/>
              </a:rPr>
              <a:t> </a:t>
            </a:r>
            <a:r>
              <a:rPr sz="2600" spc="-5" dirty="0">
                <a:latin typeface="Carlito"/>
                <a:cs typeface="Carlito"/>
              </a:rPr>
              <a:t>application</a:t>
            </a:r>
            <a:endParaRPr sz="2600">
              <a:latin typeface="Carlito"/>
              <a:cs typeface="Carlito"/>
            </a:endParaRPr>
          </a:p>
          <a:p>
            <a:pPr marL="241300" marR="203835" indent="-228600">
              <a:lnSpc>
                <a:spcPct val="69900"/>
              </a:lnSpc>
              <a:spcBef>
                <a:spcPts val="994"/>
              </a:spcBef>
              <a:buFont typeface="Arial"/>
              <a:buChar char="•"/>
              <a:tabLst>
                <a:tab pos="241300" algn="l"/>
              </a:tabLst>
            </a:pPr>
            <a:r>
              <a:rPr sz="2600" spc="-5" dirty="0">
                <a:latin typeface="Carlito"/>
                <a:cs typeface="Carlito"/>
              </a:rPr>
              <a:t>Level-1 IoT systems are  suitable for modeling low-  cost </a:t>
            </a:r>
            <a:r>
              <a:rPr sz="2600" spc="-10" dirty="0">
                <a:latin typeface="Carlito"/>
                <a:cs typeface="Carlito"/>
              </a:rPr>
              <a:t>and </a:t>
            </a:r>
            <a:r>
              <a:rPr sz="2600" spc="-5" dirty="0">
                <a:latin typeface="Carlito"/>
                <a:cs typeface="Carlito"/>
              </a:rPr>
              <a:t>low-complexity  solutions where the data  involved is not big </a:t>
            </a:r>
            <a:r>
              <a:rPr sz="2600" spc="-10" dirty="0">
                <a:latin typeface="Carlito"/>
                <a:cs typeface="Carlito"/>
              </a:rPr>
              <a:t>and </a:t>
            </a:r>
            <a:r>
              <a:rPr sz="2600" spc="-5" dirty="0">
                <a:latin typeface="Carlito"/>
                <a:cs typeface="Carlito"/>
              </a:rPr>
              <a:t>the  analysis requirements are  not computationally  intensive.</a:t>
            </a:r>
            <a:endParaRPr sz="2600">
              <a:latin typeface="Carlito"/>
              <a:cs typeface="Carlito"/>
            </a:endParaRPr>
          </a:p>
        </p:txBody>
      </p:sp>
      <p:grpSp>
        <p:nvGrpSpPr>
          <p:cNvPr id="4" name="object 4"/>
          <p:cNvGrpSpPr/>
          <p:nvPr/>
        </p:nvGrpSpPr>
        <p:grpSpPr>
          <a:xfrm>
            <a:off x="-837127" y="-708338"/>
            <a:ext cx="10200068" cy="6858000"/>
            <a:chOff x="0" y="0"/>
            <a:chExt cx="9860915"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366630" y="1548383"/>
              <a:ext cx="3494060" cy="4920621"/>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dirty="0">
              <a:latin typeface="Arial"/>
              <a:cs typeface="Arial"/>
            </a:endParaRPr>
          </a:p>
        </p:txBody>
      </p:sp>
    </p:spTree>
    <p:extLst>
      <p:ext uri="{BB962C8B-B14F-4D97-AF65-F5344CB8AC3E}">
        <p14:creationId xmlns:p14="http://schemas.microsoft.com/office/powerpoint/2010/main" val="32259087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Level-2</a:t>
            </a:r>
          </a:p>
        </p:txBody>
      </p:sp>
      <p:sp>
        <p:nvSpPr>
          <p:cNvPr id="3" name="object 3"/>
          <p:cNvSpPr txBox="1"/>
          <p:nvPr/>
        </p:nvSpPr>
        <p:spPr>
          <a:xfrm>
            <a:off x="916939" y="1781175"/>
            <a:ext cx="4030345" cy="4442460"/>
          </a:xfrm>
          <a:prstGeom prst="rect">
            <a:avLst/>
          </a:prstGeom>
        </p:spPr>
        <p:txBody>
          <a:bodyPr vert="horz" wrap="square" lIns="0" tIns="85725" rIns="0" bIns="0" rtlCol="0">
            <a:spAutoFit/>
          </a:bodyPr>
          <a:lstStyle/>
          <a:p>
            <a:pPr marL="241300" marR="157480" indent="-228600">
              <a:lnSpc>
                <a:spcPct val="79900"/>
              </a:lnSpc>
              <a:spcBef>
                <a:spcPts val="675"/>
              </a:spcBef>
              <a:buFont typeface="Arial"/>
              <a:buChar char="•"/>
              <a:tabLst>
                <a:tab pos="241300" algn="l"/>
              </a:tabLst>
            </a:pPr>
            <a:r>
              <a:rPr sz="2400" dirty="0">
                <a:latin typeface="Carlito"/>
                <a:cs typeface="Carlito"/>
              </a:rPr>
              <a:t>A </a:t>
            </a:r>
            <a:r>
              <a:rPr sz="2400" spc="-5" dirty="0">
                <a:latin typeface="Carlito"/>
                <a:cs typeface="Carlito"/>
              </a:rPr>
              <a:t>level-2 IoT system has </a:t>
            </a:r>
            <a:r>
              <a:rPr sz="2400" dirty="0">
                <a:latin typeface="Carlito"/>
                <a:cs typeface="Carlito"/>
              </a:rPr>
              <a:t>a  </a:t>
            </a:r>
            <a:r>
              <a:rPr sz="2400" spc="-5" dirty="0">
                <a:latin typeface="Carlito"/>
                <a:cs typeface="Carlito"/>
              </a:rPr>
              <a:t>single node that performs  sensing and/or actuation and  local analysis.</a:t>
            </a:r>
            <a:endParaRPr sz="2400">
              <a:latin typeface="Carlito"/>
              <a:cs typeface="Carlito"/>
            </a:endParaRPr>
          </a:p>
          <a:p>
            <a:pPr marL="241300" marR="5080" indent="-228600">
              <a:lnSpc>
                <a:spcPct val="79900"/>
              </a:lnSpc>
              <a:spcBef>
                <a:spcPts val="1000"/>
              </a:spcBef>
              <a:buFont typeface="Arial"/>
              <a:buChar char="•"/>
              <a:tabLst>
                <a:tab pos="241300" algn="l"/>
              </a:tabLst>
            </a:pPr>
            <a:r>
              <a:rPr sz="2400" spc="-5" dirty="0">
                <a:latin typeface="Carlito"/>
                <a:cs typeface="Carlito"/>
              </a:rPr>
              <a:t>Data is stored in the cloud and  application is usually cloud-  based.</a:t>
            </a:r>
            <a:endParaRPr sz="2400">
              <a:latin typeface="Carlito"/>
              <a:cs typeface="Carlito"/>
            </a:endParaRPr>
          </a:p>
          <a:p>
            <a:pPr marL="241300" marR="36830" indent="-228600">
              <a:lnSpc>
                <a:spcPct val="79900"/>
              </a:lnSpc>
              <a:spcBef>
                <a:spcPts val="1000"/>
              </a:spcBef>
              <a:buFont typeface="Arial"/>
              <a:buChar char="•"/>
              <a:tabLst>
                <a:tab pos="241300" algn="l"/>
              </a:tabLst>
            </a:pPr>
            <a:r>
              <a:rPr sz="2400" spc="-5" dirty="0">
                <a:latin typeface="Carlito"/>
                <a:cs typeface="Carlito"/>
              </a:rPr>
              <a:t>Level-2 IoT systems are  suitable for solutions where  the data involved is big,  however, the primary analysis  requirement is not  computationally intensive and  </a:t>
            </a:r>
            <a:r>
              <a:rPr sz="2400" dirty="0">
                <a:latin typeface="Carlito"/>
                <a:cs typeface="Carlito"/>
              </a:rPr>
              <a:t>can </a:t>
            </a:r>
            <a:r>
              <a:rPr sz="2400" spc="-5" dirty="0">
                <a:latin typeface="Carlito"/>
                <a:cs typeface="Carlito"/>
              </a:rPr>
              <a:t>be done locally</a:t>
            </a:r>
            <a:r>
              <a:rPr sz="2400" spc="-10" dirty="0">
                <a:latin typeface="Carlito"/>
                <a:cs typeface="Carlito"/>
              </a:rPr>
              <a:t> </a:t>
            </a:r>
            <a:r>
              <a:rPr sz="2400" spc="-5" dirty="0">
                <a:latin typeface="Carlito"/>
                <a:cs typeface="Carlito"/>
              </a:rPr>
              <a:t>itself.</a:t>
            </a:r>
            <a:endParaRPr sz="2400">
              <a:latin typeface="Carlito"/>
              <a:cs typeface="Carlito"/>
            </a:endParaRPr>
          </a:p>
        </p:txBody>
      </p:sp>
      <p:grpSp>
        <p:nvGrpSpPr>
          <p:cNvPr id="4" name="object 4"/>
          <p:cNvGrpSpPr/>
          <p:nvPr/>
        </p:nvGrpSpPr>
        <p:grpSpPr>
          <a:xfrm>
            <a:off x="-1043189" y="-634365"/>
            <a:ext cx="10130155" cy="6858000"/>
            <a:chOff x="0" y="0"/>
            <a:chExt cx="10130155"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701230" y="1627768"/>
              <a:ext cx="3428757" cy="4690735"/>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Tree>
    <p:extLst>
      <p:ext uri="{BB962C8B-B14F-4D97-AF65-F5344CB8AC3E}">
        <p14:creationId xmlns:p14="http://schemas.microsoft.com/office/powerpoint/2010/main" val="32667007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Level-3</a:t>
            </a:r>
          </a:p>
        </p:txBody>
      </p:sp>
      <p:sp>
        <p:nvSpPr>
          <p:cNvPr id="3" name="object 3"/>
          <p:cNvSpPr txBox="1"/>
          <p:nvPr/>
        </p:nvSpPr>
        <p:spPr>
          <a:xfrm>
            <a:off x="916939" y="1766570"/>
            <a:ext cx="4153535" cy="3990975"/>
          </a:xfrm>
          <a:prstGeom prst="rect">
            <a:avLst/>
          </a:prstGeom>
        </p:spPr>
        <p:txBody>
          <a:bodyPr vert="horz" wrap="square" lIns="0" tIns="99695" rIns="0" bIns="0" rtlCol="0">
            <a:spAutoFit/>
          </a:bodyPr>
          <a:lstStyle/>
          <a:p>
            <a:pPr marL="241300" marR="5080" indent="-228600">
              <a:lnSpc>
                <a:spcPct val="79900"/>
              </a:lnSpc>
              <a:spcBef>
                <a:spcPts val="785"/>
              </a:spcBef>
              <a:buFont typeface="Arial"/>
              <a:buChar char="•"/>
              <a:tabLst>
                <a:tab pos="241300" algn="l"/>
                <a:tab pos="2144395" algn="l"/>
              </a:tabLst>
            </a:pPr>
            <a:r>
              <a:rPr sz="2800" spc="5" dirty="0">
                <a:latin typeface="Carlito"/>
                <a:cs typeface="Carlito"/>
              </a:rPr>
              <a:t>A </a:t>
            </a:r>
            <a:r>
              <a:rPr sz="2800" dirty="0">
                <a:latin typeface="Carlito"/>
                <a:cs typeface="Carlito"/>
              </a:rPr>
              <a:t>level-3 </a:t>
            </a:r>
            <a:r>
              <a:rPr sz="2800" spc="-5" dirty="0">
                <a:latin typeface="Carlito"/>
                <a:cs typeface="Carlito"/>
              </a:rPr>
              <a:t>IoT system has </a:t>
            </a:r>
            <a:r>
              <a:rPr sz="2800" dirty="0">
                <a:latin typeface="Carlito"/>
                <a:cs typeface="Carlito"/>
              </a:rPr>
              <a:t>a  single </a:t>
            </a:r>
            <a:r>
              <a:rPr sz="2800" spc="-5" dirty="0">
                <a:latin typeface="Carlito"/>
                <a:cs typeface="Carlito"/>
              </a:rPr>
              <a:t>node.	Data </a:t>
            </a:r>
            <a:r>
              <a:rPr sz="2800" dirty="0">
                <a:latin typeface="Carlito"/>
                <a:cs typeface="Carlito"/>
              </a:rPr>
              <a:t>is</a:t>
            </a:r>
            <a:r>
              <a:rPr sz="2800" spc="-55" dirty="0">
                <a:latin typeface="Carlito"/>
                <a:cs typeface="Carlito"/>
              </a:rPr>
              <a:t> </a:t>
            </a:r>
            <a:r>
              <a:rPr sz="2800" spc="-5" dirty="0">
                <a:latin typeface="Carlito"/>
                <a:cs typeface="Carlito"/>
              </a:rPr>
              <a:t>stored  and analyzed </a:t>
            </a:r>
            <a:r>
              <a:rPr sz="2800" dirty="0">
                <a:latin typeface="Carlito"/>
                <a:cs typeface="Carlito"/>
              </a:rPr>
              <a:t>in </a:t>
            </a:r>
            <a:r>
              <a:rPr sz="2800" spc="-5" dirty="0">
                <a:latin typeface="Carlito"/>
                <a:cs typeface="Carlito"/>
              </a:rPr>
              <a:t>the cloud  and application </a:t>
            </a:r>
            <a:r>
              <a:rPr sz="2800" dirty="0">
                <a:latin typeface="Carlito"/>
                <a:cs typeface="Carlito"/>
              </a:rPr>
              <a:t>is </a:t>
            </a:r>
            <a:r>
              <a:rPr sz="2800" spc="-5" dirty="0">
                <a:latin typeface="Carlito"/>
                <a:cs typeface="Carlito"/>
              </a:rPr>
              <a:t>cloud-  based.</a:t>
            </a:r>
            <a:endParaRPr sz="2800">
              <a:latin typeface="Carlito"/>
              <a:cs typeface="Carlito"/>
            </a:endParaRPr>
          </a:p>
          <a:p>
            <a:pPr marL="241300" marR="67945" indent="-228600">
              <a:lnSpc>
                <a:spcPct val="79900"/>
              </a:lnSpc>
              <a:spcBef>
                <a:spcPts val="1000"/>
              </a:spcBef>
              <a:buFont typeface="Arial"/>
              <a:buChar char="•"/>
              <a:tabLst>
                <a:tab pos="241300" algn="l"/>
              </a:tabLst>
            </a:pPr>
            <a:r>
              <a:rPr sz="2800" spc="-5" dirty="0">
                <a:latin typeface="Carlito"/>
                <a:cs typeface="Carlito"/>
              </a:rPr>
              <a:t>Level-3 IoT systems are  suitable for solutions  where the data involved </a:t>
            </a:r>
            <a:r>
              <a:rPr sz="2800" dirty="0">
                <a:latin typeface="Carlito"/>
                <a:cs typeface="Carlito"/>
              </a:rPr>
              <a:t>is  big </a:t>
            </a:r>
            <a:r>
              <a:rPr sz="2800" spc="-5" dirty="0">
                <a:latin typeface="Carlito"/>
                <a:cs typeface="Carlito"/>
              </a:rPr>
              <a:t>and the analysis  requirements are  computationally</a:t>
            </a:r>
            <a:r>
              <a:rPr sz="2800" spc="-15" dirty="0">
                <a:latin typeface="Carlito"/>
                <a:cs typeface="Carlito"/>
              </a:rPr>
              <a:t> </a:t>
            </a:r>
            <a:r>
              <a:rPr sz="2800" spc="-5" dirty="0">
                <a:latin typeface="Carlito"/>
                <a:cs typeface="Carlito"/>
              </a:rPr>
              <a:t>intensive.</a:t>
            </a:r>
            <a:endParaRPr sz="2800">
              <a:latin typeface="Carlito"/>
              <a:cs typeface="Carlito"/>
            </a:endParaRPr>
          </a:p>
        </p:txBody>
      </p:sp>
      <p:grpSp>
        <p:nvGrpSpPr>
          <p:cNvPr id="4" name="object 4"/>
          <p:cNvGrpSpPr/>
          <p:nvPr/>
        </p:nvGrpSpPr>
        <p:grpSpPr>
          <a:xfrm>
            <a:off x="-1004552" y="-250233"/>
            <a:ext cx="10182225" cy="6858000"/>
            <a:chOff x="0" y="0"/>
            <a:chExt cx="10182225"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592823" y="1618619"/>
              <a:ext cx="3588979" cy="4872080"/>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Tree>
    <p:extLst>
      <p:ext uri="{BB962C8B-B14F-4D97-AF65-F5344CB8AC3E}">
        <p14:creationId xmlns:p14="http://schemas.microsoft.com/office/powerpoint/2010/main" val="17263803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Level-4</a:t>
            </a:r>
          </a:p>
        </p:txBody>
      </p:sp>
      <p:sp>
        <p:nvSpPr>
          <p:cNvPr id="3" name="object 3"/>
          <p:cNvSpPr txBox="1"/>
          <p:nvPr/>
        </p:nvSpPr>
        <p:spPr>
          <a:xfrm>
            <a:off x="916939" y="1757679"/>
            <a:ext cx="4141470" cy="3896995"/>
          </a:xfrm>
          <a:prstGeom prst="rect">
            <a:avLst/>
          </a:prstGeom>
        </p:spPr>
        <p:txBody>
          <a:bodyPr vert="horz" wrap="square" lIns="0" tIns="114935" rIns="0" bIns="0" rtlCol="0">
            <a:spAutoFit/>
          </a:bodyPr>
          <a:lstStyle/>
          <a:p>
            <a:pPr marL="241300" marR="62230" indent="-228600">
              <a:lnSpc>
                <a:spcPct val="69900"/>
              </a:lnSpc>
              <a:spcBef>
                <a:spcPts val="905"/>
              </a:spcBef>
              <a:buFont typeface="Arial"/>
              <a:buChar char="•"/>
              <a:tabLst>
                <a:tab pos="240665" algn="l"/>
                <a:tab pos="241300" algn="l"/>
              </a:tabLst>
            </a:pPr>
            <a:r>
              <a:rPr sz="2200" spc="5" dirty="0">
                <a:latin typeface="Carlito"/>
                <a:cs typeface="Carlito"/>
              </a:rPr>
              <a:t>A </a:t>
            </a:r>
            <a:r>
              <a:rPr sz="2200" spc="-5" dirty="0">
                <a:latin typeface="Carlito"/>
                <a:cs typeface="Carlito"/>
              </a:rPr>
              <a:t>level-4 IoT system has multiple  nodes that perform local analysis.  Data </a:t>
            </a:r>
            <a:r>
              <a:rPr sz="2200" dirty="0">
                <a:latin typeface="Carlito"/>
                <a:cs typeface="Carlito"/>
              </a:rPr>
              <a:t>is </a:t>
            </a:r>
            <a:r>
              <a:rPr sz="2200" spc="-5" dirty="0">
                <a:latin typeface="Carlito"/>
                <a:cs typeface="Carlito"/>
              </a:rPr>
              <a:t>stored </a:t>
            </a:r>
            <a:r>
              <a:rPr sz="2200" dirty="0">
                <a:latin typeface="Carlito"/>
                <a:cs typeface="Carlito"/>
              </a:rPr>
              <a:t>in </a:t>
            </a:r>
            <a:r>
              <a:rPr sz="2200" spc="-5" dirty="0">
                <a:latin typeface="Carlito"/>
                <a:cs typeface="Carlito"/>
              </a:rPr>
              <a:t>the cloud </a:t>
            </a:r>
            <a:r>
              <a:rPr sz="2200" dirty="0">
                <a:latin typeface="Carlito"/>
                <a:cs typeface="Carlito"/>
              </a:rPr>
              <a:t>and  </a:t>
            </a:r>
            <a:r>
              <a:rPr sz="2200" spc="-5" dirty="0">
                <a:latin typeface="Carlito"/>
                <a:cs typeface="Carlito"/>
              </a:rPr>
              <a:t>application </a:t>
            </a:r>
            <a:r>
              <a:rPr sz="2200" dirty="0">
                <a:latin typeface="Carlito"/>
                <a:cs typeface="Carlito"/>
              </a:rPr>
              <a:t>is</a:t>
            </a:r>
            <a:r>
              <a:rPr sz="2200" spc="-20" dirty="0">
                <a:latin typeface="Carlito"/>
                <a:cs typeface="Carlito"/>
              </a:rPr>
              <a:t> </a:t>
            </a:r>
            <a:r>
              <a:rPr sz="2200" spc="-5" dirty="0">
                <a:latin typeface="Carlito"/>
                <a:cs typeface="Carlito"/>
              </a:rPr>
              <a:t>cloud-based.</a:t>
            </a:r>
            <a:endParaRPr sz="2200">
              <a:latin typeface="Carlito"/>
              <a:cs typeface="Carlito"/>
            </a:endParaRPr>
          </a:p>
          <a:p>
            <a:pPr marL="241300" marR="47625" indent="-228600">
              <a:lnSpc>
                <a:spcPct val="69900"/>
              </a:lnSpc>
              <a:spcBef>
                <a:spcPts val="1000"/>
              </a:spcBef>
              <a:buFont typeface="Arial"/>
              <a:buChar char="•"/>
              <a:tabLst>
                <a:tab pos="240665" algn="l"/>
                <a:tab pos="241300" algn="l"/>
              </a:tabLst>
            </a:pPr>
            <a:r>
              <a:rPr sz="2200" spc="-5" dirty="0">
                <a:latin typeface="Carlito"/>
                <a:cs typeface="Carlito"/>
              </a:rPr>
              <a:t>Level-4 contains local </a:t>
            </a:r>
            <a:r>
              <a:rPr sz="2200" dirty="0">
                <a:latin typeface="Carlito"/>
                <a:cs typeface="Carlito"/>
              </a:rPr>
              <a:t>and </a:t>
            </a:r>
            <a:r>
              <a:rPr sz="2200" spc="-5" dirty="0">
                <a:latin typeface="Carlito"/>
                <a:cs typeface="Carlito"/>
              </a:rPr>
              <a:t>cloud-  based observer nodes which </a:t>
            </a:r>
            <a:r>
              <a:rPr sz="2200" dirty="0">
                <a:latin typeface="Carlito"/>
                <a:cs typeface="Carlito"/>
              </a:rPr>
              <a:t>can  </a:t>
            </a:r>
            <a:r>
              <a:rPr sz="2200" spc="-5" dirty="0">
                <a:latin typeface="Carlito"/>
                <a:cs typeface="Carlito"/>
              </a:rPr>
              <a:t>subscribe to </a:t>
            </a:r>
            <a:r>
              <a:rPr sz="2200" dirty="0">
                <a:latin typeface="Carlito"/>
                <a:cs typeface="Carlito"/>
              </a:rPr>
              <a:t>and </a:t>
            </a:r>
            <a:r>
              <a:rPr sz="2200" spc="-5" dirty="0">
                <a:latin typeface="Carlito"/>
                <a:cs typeface="Carlito"/>
              </a:rPr>
              <a:t>receive  information collected </a:t>
            </a:r>
            <a:r>
              <a:rPr sz="2200" dirty="0">
                <a:latin typeface="Carlito"/>
                <a:cs typeface="Carlito"/>
              </a:rPr>
              <a:t>in </a:t>
            </a:r>
            <a:r>
              <a:rPr sz="2200" spc="-5" dirty="0">
                <a:latin typeface="Carlito"/>
                <a:cs typeface="Carlito"/>
              </a:rPr>
              <a:t>the cloud  from IoT</a:t>
            </a:r>
            <a:r>
              <a:rPr sz="2200" spc="-25" dirty="0">
                <a:latin typeface="Carlito"/>
                <a:cs typeface="Carlito"/>
              </a:rPr>
              <a:t> </a:t>
            </a:r>
            <a:r>
              <a:rPr sz="2200" spc="-5" dirty="0">
                <a:latin typeface="Carlito"/>
                <a:cs typeface="Carlito"/>
              </a:rPr>
              <a:t>devices.</a:t>
            </a:r>
            <a:endParaRPr sz="2200">
              <a:latin typeface="Carlito"/>
              <a:cs typeface="Carlito"/>
            </a:endParaRPr>
          </a:p>
          <a:p>
            <a:pPr marL="241300" marR="5080" indent="-228600">
              <a:lnSpc>
                <a:spcPct val="69900"/>
              </a:lnSpc>
              <a:spcBef>
                <a:spcPts val="994"/>
              </a:spcBef>
              <a:buFont typeface="Arial"/>
              <a:buChar char="•"/>
              <a:tabLst>
                <a:tab pos="240665" algn="l"/>
                <a:tab pos="241300" algn="l"/>
              </a:tabLst>
            </a:pPr>
            <a:r>
              <a:rPr sz="2200" spc="-5" dirty="0">
                <a:latin typeface="Carlito"/>
                <a:cs typeface="Carlito"/>
              </a:rPr>
              <a:t>Level-4 IoT systems are suitable  for solutions where multiple  nodes are required, the data  involved </a:t>
            </a:r>
            <a:r>
              <a:rPr sz="2200" dirty="0">
                <a:latin typeface="Carlito"/>
                <a:cs typeface="Carlito"/>
              </a:rPr>
              <a:t>is </a:t>
            </a:r>
            <a:r>
              <a:rPr sz="2200" spc="-5" dirty="0">
                <a:latin typeface="Carlito"/>
                <a:cs typeface="Carlito"/>
              </a:rPr>
              <a:t>big </a:t>
            </a:r>
            <a:r>
              <a:rPr sz="2200" dirty="0">
                <a:latin typeface="Carlito"/>
                <a:cs typeface="Carlito"/>
              </a:rPr>
              <a:t>and </a:t>
            </a:r>
            <a:r>
              <a:rPr sz="2200" spc="-5" dirty="0">
                <a:latin typeface="Carlito"/>
                <a:cs typeface="Carlito"/>
              </a:rPr>
              <a:t>the analysis  requirements are computationally  intensive.</a:t>
            </a:r>
            <a:endParaRPr sz="2200">
              <a:latin typeface="Carlito"/>
              <a:cs typeface="Carlito"/>
            </a:endParaRPr>
          </a:p>
        </p:txBody>
      </p:sp>
      <p:grpSp>
        <p:nvGrpSpPr>
          <p:cNvPr id="4" name="object 4"/>
          <p:cNvGrpSpPr/>
          <p:nvPr/>
        </p:nvGrpSpPr>
        <p:grpSpPr>
          <a:xfrm>
            <a:off x="-1211429" y="-1094704"/>
            <a:ext cx="11301095" cy="6858000"/>
            <a:chOff x="0" y="0"/>
            <a:chExt cx="11301095"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6251107" y="1758683"/>
              <a:ext cx="5049702" cy="4571253"/>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Tree>
    <p:extLst>
      <p:ext uri="{BB962C8B-B14F-4D97-AF65-F5344CB8AC3E}">
        <p14:creationId xmlns:p14="http://schemas.microsoft.com/office/powerpoint/2010/main" val="17889217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Level-5</a:t>
            </a:r>
          </a:p>
        </p:txBody>
      </p:sp>
      <p:sp>
        <p:nvSpPr>
          <p:cNvPr id="3" name="object 3"/>
          <p:cNvSpPr txBox="1"/>
          <p:nvPr/>
        </p:nvSpPr>
        <p:spPr>
          <a:xfrm>
            <a:off x="916939" y="1769745"/>
            <a:ext cx="4192270" cy="3397250"/>
          </a:xfrm>
          <a:prstGeom prst="rect">
            <a:avLst/>
          </a:prstGeom>
        </p:spPr>
        <p:txBody>
          <a:bodyPr vert="horz" wrap="square" lIns="0" tIns="102870" rIns="0" bIns="0" rtlCol="0">
            <a:spAutoFit/>
          </a:bodyPr>
          <a:lstStyle/>
          <a:p>
            <a:pPr marL="241300" marR="109220" indent="-228600">
              <a:lnSpc>
                <a:spcPct val="70000"/>
              </a:lnSpc>
              <a:spcBef>
                <a:spcPts val="810"/>
              </a:spcBef>
              <a:buFont typeface="Arial"/>
              <a:buChar char="•"/>
              <a:tabLst>
                <a:tab pos="240665" algn="l"/>
                <a:tab pos="241300" algn="l"/>
              </a:tabLst>
            </a:pPr>
            <a:r>
              <a:rPr sz="2000" spc="-10" dirty="0">
                <a:latin typeface="Carlito"/>
                <a:cs typeface="Carlito"/>
              </a:rPr>
              <a:t>A </a:t>
            </a:r>
            <a:r>
              <a:rPr sz="2000" spc="-5" dirty="0">
                <a:latin typeface="Carlito"/>
                <a:cs typeface="Carlito"/>
              </a:rPr>
              <a:t>level-5 IoT system has multiple </a:t>
            </a:r>
            <a:r>
              <a:rPr sz="2000" spc="-10" dirty="0">
                <a:latin typeface="Carlito"/>
                <a:cs typeface="Carlito"/>
              </a:rPr>
              <a:t>end  </a:t>
            </a:r>
            <a:r>
              <a:rPr sz="2000" spc="-5" dirty="0">
                <a:latin typeface="Carlito"/>
                <a:cs typeface="Carlito"/>
              </a:rPr>
              <a:t>nodes and one coordinator</a:t>
            </a:r>
            <a:r>
              <a:rPr sz="2000" spc="-15" dirty="0">
                <a:latin typeface="Carlito"/>
                <a:cs typeface="Carlito"/>
              </a:rPr>
              <a:t> </a:t>
            </a:r>
            <a:r>
              <a:rPr sz="2000" spc="-5" dirty="0">
                <a:latin typeface="Carlito"/>
                <a:cs typeface="Carlito"/>
              </a:rPr>
              <a:t>node.</a:t>
            </a:r>
            <a:endParaRPr sz="2000">
              <a:latin typeface="Carlito"/>
              <a:cs typeface="Carlito"/>
            </a:endParaRPr>
          </a:p>
          <a:p>
            <a:pPr marL="241300" marR="209550" indent="-228600">
              <a:lnSpc>
                <a:spcPct val="70000"/>
              </a:lnSpc>
              <a:spcBef>
                <a:spcPts val="1000"/>
              </a:spcBef>
              <a:buFont typeface="Arial"/>
              <a:buChar char="•"/>
              <a:tabLst>
                <a:tab pos="240665" algn="l"/>
                <a:tab pos="241300" algn="l"/>
              </a:tabLst>
            </a:pPr>
            <a:r>
              <a:rPr sz="2000" spc="-5" dirty="0">
                <a:latin typeface="Carlito"/>
                <a:cs typeface="Carlito"/>
              </a:rPr>
              <a:t>The </a:t>
            </a:r>
            <a:r>
              <a:rPr sz="2000" spc="-10" dirty="0">
                <a:latin typeface="Carlito"/>
                <a:cs typeface="Carlito"/>
              </a:rPr>
              <a:t>end </a:t>
            </a:r>
            <a:r>
              <a:rPr sz="2000" spc="-5" dirty="0">
                <a:latin typeface="Carlito"/>
                <a:cs typeface="Carlito"/>
              </a:rPr>
              <a:t>nodes that perform sensing  and/or</a:t>
            </a:r>
            <a:r>
              <a:rPr sz="2000" spc="-10" dirty="0">
                <a:latin typeface="Carlito"/>
                <a:cs typeface="Carlito"/>
              </a:rPr>
              <a:t> </a:t>
            </a:r>
            <a:r>
              <a:rPr sz="2000" spc="-5" dirty="0">
                <a:latin typeface="Carlito"/>
                <a:cs typeface="Carlito"/>
              </a:rPr>
              <a:t>actuation.</a:t>
            </a:r>
            <a:endParaRPr sz="2000">
              <a:latin typeface="Carlito"/>
              <a:cs typeface="Carlito"/>
            </a:endParaRPr>
          </a:p>
          <a:p>
            <a:pPr marL="241300" marR="5080" indent="-228600">
              <a:lnSpc>
                <a:spcPct val="70000"/>
              </a:lnSpc>
              <a:spcBef>
                <a:spcPts val="1000"/>
              </a:spcBef>
              <a:buFont typeface="Arial"/>
              <a:buChar char="•"/>
              <a:tabLst>
                <a:tab pos="240665" algn="l"/>
                <a:tab pos="241300" algn="l"/>
              </a:tabLst>
            </a:pPr>
            <a:r>
              <a:rPr sz="2000" spc="-5" dirty="0">
                <a:latin typeface="Carlito"/>
                <a:cs typeface="Carlito"/>
              </a:rPr>
              <a:t>Coordinator node collects data from  the </a:t>
            </a:r>
            <a:r>
              <a:rPr sz="2000" spc="-10" dirty="0">
                <a:latin typeface="Carlito"/>
                <a:cs typeface="Carlito"/>
              </a:rPr>
              <a:t>end </a:t>
            </a:r>
            <a:r>
              <a:rPr sz="2000" spc="-5" dirty="0">
                <a:latin typeface="Carlito"/>
                <a:cs typeface="Carlito"/>
              </a:rPr>
              <a:t>nodes and sends to the</a:t>
            </a:r>
            <a:r>
              <a:rPr sz="2000" spc="-35" dirty="0">
                <a:latin typeface="Carlito"/>
                <a:cs typeface="Carlito"/>
              </a:rPr>
              <a:t> </a:t>
            </a:r>
            <a:r>
              <a:rPr sz="2000" spc="-5" dirty="0">
                <a:latin typeface="Carlito"/>
                <a:cs typeface="Carlito"/>
              </a:rPr>
              <a:t>cloud.</a:t>
            </a:r>
            <a:endParaRPr sz="2000">
              <a:latin typeface="Carlito"/>
              <a:cs typeface="Carlito"/>
            </a:endParaRPr>
          </a:p>
          <a:p>
            <a:pPr marL="241300" marR="135255" indent="-228600">
              <a:lnSpc>
                <a:spcPct val="70000"/>
              </a:lnSpc>
              <a:spcBef>
                <a:spcPts val="1000"/>
              </a:spcBef>
              <a:buFont typeface="Arial"/>
              <a:buChar char="•"/>
              <a:tabLst>
                <a:tab pos="240665" algn="l"/>
                <a:tab pos="241300" algn="l"/>
              </a:tabLst>
            </a:pPr>
            <a:r>
              <a:rPr sz="2000" spc="-5" dirty="0">
                <a:latin typeface="Carlito"/>
                <a:cs typeface="Carlito"/>
              </a:rPr>
              <a:t>Data is stored and analyzed in the  cloud and application is</a:t>
            </a:r>
            <a:r>
              <a:rPr sz="2000" spc="-30" dirty="0">
                <a:latin typeface="Carlito"/>
                <a:cs typeface="Carlito"/>
              </a:rPr>
              <a:t> </a:t>
            </a:r>
            <a:r>
              <a:rPr sz="2000" spc="-5" dirty="0">
                <a:latin typeface="Carlito"/>
                <a:cs typeface="Carlito"/>
              </a:rPr>
              <a:t>cloud-based.</a:t>
            </a:r>
            <a:endParaRPr sz="2000">
              <a:latin typeface="Carlito"/>
              <a:cs typeface="Carlito"/>
            </a:endParaRPr>
          </a:p>
          <a:p>
            <a:pPr marL="241300" marR="144145" indent="-228600">
              <a:lnSpc>
                <a:spcPct val="70000"/>
              </a:lnSpc>
              <a:spcBef>
                <a:spcPts val="1000"/>
              </a:spcBef>
              <a:buFont typeface="Arial"/>
              <a:buChar char="•"/>
              <a:tabLst>
                <a:tab pos="240665" algn="l"/>
                <a:tab pos="241300" algn="l"/>
              </a:tabLst>
            </a:pPr>
            <a:r>
              <a:rPr sz="2000" spc="-5" dirty="0">
                <a:latin typeface="Carlito"/>
                <a:cs typeface="Carlito"/>
              </a:rPr>
              <a:t>Level-5 IoT systems are suitable for  solutions based on wireless sensor  networks, in which the data involved  is big and the analysis requirements  are computationally intensive.</a:t>
            </a:r>
            <a:endParaRPr sz="2000">
              <a:latin typeface="Carlito"/>
              <a:cs typeface="Carlito"/>
            </a:endParaRPr>
          </a:p>
        </p:txBody>
      </p:sp>
      <p:grpSp>
        <p:nvGrpSpPr>
          <p:cNvPr id="4" name="object 4"/>
          <p:cNvGrpSpPr/>
          <p:nvPr/>
        </p:nvGrpSpPr>
        <p:grpSpPr>
          <a:xfrm>
            <a:off x="-153836" y="-501311"/>
            <a:ext cx="11526520" cy="6858000"/>
            <a:chOff x="0" y="0"/>
            <a:chExt cx="11526520"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531429" y="1748609"/>
              <a:ext cx="5995053" cy="4696358"/>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Tree>
    <p:extLst>
      <p:ext uri="{BB962C8B-B14F-4D97-AF65-F5344CB8AC3E}">
        <p14:creationId xmlns:p14="http://schemas.microsoft.com/office/powerpoint/2010/main" val="28651391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2484755" cy="694690"/>
          </a:xfrm>
          <a:prstGeom prst="rect">
            <a:avLst/>
          </a:prstGeom>
        </p:spPr>
        <p:txBody>
          <a:bodyPr vert="horz" wrap="square" lIns="0" tIns="11430" rIns="0" bIns="0" rtlCol="0">
            <a:spAutoFit/>
          </a:bodyPr>
          <a:lstStyle/>
          <a:p>
            <a:pPr marL="12700">
              <a:lnSpc>
                <a:spcPct val="100000"/>
              </a:lnSpc>
              <a:spcBef>
                <a:spcPts val="90"/>
              </a:spcBef>
            </a:pPr>
            <a:r>
              <a:rPr spc="-5" dirty="0"/>
              <a:t>IoT</a:t>
            </a:r>
            <a:r>
              <a:rPr spc="-65" dirty="0"/>
              <a:t> </a:t>
            </a:r>
            <a:r>
              <a:rPr spc="-5" dirty="0"/>
              <a:t>Level-6</a:t>
            </a:r>
          </a:p>
        </p:txBody>
      </p:sp>
      <p:sp>
        <p:nvSpPr>
          <p:cNvPr id="3" name="object 3"/>
          <p:cNvSpPr txBox="1"/>
          <p:nvPr/>
        </p:nvSpPr>
        <p:spPr>
          <a:xfrm>
            <a:off x="916939" y="1757679"/>
            <a:ext cx="4172585" cy="4150995"/>
          </a:xfrm>
          <a:prstGeom prst="rect">
            <a:avLst/>
          </a:prstGeom>
        </p:spPr>
        <p:txBody>
          <a:bodyPr vert="horz" wrap="square" lIns="0" tIns="114935" rIns="0" bIns="0" rtlCol="0">
            <a:spAutoFit/>
          </a:bodyPr>
          <a:lstStyle/>
          <a:p>
            <a:pPr marL="241300" marR="94615" indent="-228600">
              <a:lnSpc>
                <a:spcPct val="69900"/>
              </a:lnSpc>
              <a:spcBef>
                <a:spcPts val="905"/>
              </a:spcBef>
              <a:buFont typeface="Arial"/>
              <a:buChar char="•"/>
              <a:tabLst>
                <a:tab pos="240665" algn="l"/>
                <a:tab pos="241300" algn="l"/>
              </a:tabLst>
            </a:pPr>
            <a:r>
              <a:rPr sz="2200" spc="5" dirty="0">
                <a:latin typeface="Carlito"/>
                <a:cs typeface="Carlito"/>
              </a:rPr>
              <a:t>A </a:t>
            </a:r>
            <a:r>
              <a:rPr sz="2200" spc="-5" dirty="0">
                <a:latin typeface="Carlito"/>
                <a:cs typeface="Carlito"/>
              </a:rPr>
              <a:t>level-6 IoT system has multiple  independent </a:t>
            </a:r>
            <a:r>
              <a:rPr sz="2200" dirty="0">
                <a:latin typeface="Carlito"/>
                <a:cs typeface="Carlito"/>
              </a:rPr>
              <a:t>end </a:t>
            </a:r>
            <a:r>
              <a:rPr sz="2200" spc="-5" dirty="0">
                <a:latin typeface="Carlito"/>
                <a:cs typeface="Carlito"/>
              </a:rPr>
              <a:t>nodes that  perform sensing and/or actuation  </a:t>
            </a:r>
            <a:r>
              <a:rPr sz="2200" dirty="0">
                <a:latin typeface="Carlito"/>
                <a:cs typeface="Carlito"/>
              </a:rPr>
              <a:t>and </a:t>
            </a:r>
            <a:r>
              <a:rPr sz="2200" spc="-5" dirty="0">
                <a:latin typeface="Carlito"/>
                <a:cs typeface="Carlito"/>
              </a:rPr>
              <a:t>send data to the</a:t>
            </a:r>
            <a:r>
              <a:rPr sz="2200" spc="-50" dirty="0">
                <a:latin typeface="Carlito"/>
                <a:cs typeface="Carlito"/>
              </a:rPr>
              <a:t> </a:t>
            </a:r>
            <a:r>
              <a:rPr sz="2200" spc="-5" dirty="0">
                <a:latin typeface="Carlito"/>
                <a:cs typeface="Carlito"/>
              </a:rPr>
              <a:t>cloud.</a:t>
            </a:r>
            <a:endParaRPr sz="2200">
              <a:latin typeface="Carlito"/>
              <a:cs typeface="Carlito"/>
            </a:endParaRPr>
          </a:p>
          <a:p>
            <a:pPr marL="241300" marR="465455" indent="-228600">
              <a:lnSpc>
                <a:spcPct val="69900"/>
              </a:lnSpc>
              <a:spcBef>
                <a:spcPts val="1000"/>
              </a:spcBef>
              <a:buFont typeface="Arial"/>
              <a:buChar char="•"/>
              <a:tabLst>
                <a:tab pos="240665" algn="l"/>
                <a:tab pos="241300" algn="l"/>
              </a:tabLst>
            </a:pPr>
            <a:r>
              <a:rPr sz="2200" spc="-5" dirty="0">
                <a:latin typeface="Carlito"/>
                <a:cs typeface="Carlito"/>
              </a:rPr>
              <a:t>Data </a:t>
            </a:r>
            <a:r>
              <a:rPr sz="2200" dirty="0">
                <a:latin typeface="Carlito"/>
                <a:cs typeface="Carlito"/>
              </a:rPr>
              <a:t>is </a:t>
            </a:r>
            <a:r>
              <a:rPr sz="2200" spc="-5" dirty="0">
                <a:latin typeface="Carlito"/>
                <a:cs typeface="Carlito"/>
              </a:rPr>
              <a:t>stored </a:t>
            </a:r>
            <a:r>
              <a:rPr sz="2200" dirty="0">
                <a:latin typeface="Carlito"/>
                <a:cs typeface="Carlito"/>
              </a:rPr>
              <a:t>in </a:t>
            </a:r>
            <a:r>
              <a:rPr sz="2200" spc="-5" dirty="0">
                <a:latin typeface="Carlito"/>
                <a:cs typeface="Carlito"/>
              </a:rPr>
              <a:t>the cloud</a:t>
            </a:r>
            <a:r>
              <a:rPr sz="2200" spc="-80" dirty="0">
                <a:latin typeface="Carlito"/>
                <a:cs typeface="Carlito"/>
              </a:rPr>
              <a:t> </a:t>
            </a:r>
            <a:r>
              <a:rPr sz="2200" dirty="0">
                <a:latin typeface="Carlito"/>
                <a:cs typeface="Carlito"/>
              </a:rPr>
              <a:t>and  </a:t>
            </a:r>
            <a:r>
              <a:rPr sz="2200" spc="-5" dirty="0">
                <a:latin typeface="Carlito"/>
                <a:cs typeface="Carlito"/>
              </a:rPr>
              <a:t>application </a:t>
            </a:r>
            <a:r>
              <a:rPr sz="2200" dirty="0">
                <a:latin typeface="Carlito"/>
                <a:cs typeface="Carlito"/>
              </a:rPr>
              <a:t>is</a:t>
            </a:r>
            <a:r>
              <a:rPr sz="2200" spc="-25" dirty="0">
                <a:latin typeface="Carlito"/>
                <a:cs typeface="Carlito"/>
              </a:rPr>
              <a:t> </a:t>
            </a:r>
            <a:r>
              <a:rPr sz="2200" spc="-5" dirty="0">
                <a:latin typeface="Carlito"/>
                <a:cs typeface="Carlito"/>
              </a:rPr>
              <a:t>cloud-based.</a:t>
            </a:r>
            <a:endParaRPr sz="2200">
              <a:latin typeface="Carlito"/>
              <a:cs typeface="Carlito"/>
            </a:endParaRPr>
          </a:p>
          <a:p>
            <a:pPr marL="241300" marR="50800" indent="-228600">
              <a:lnSpc>
                <a:spcPct val="69900"/>
              </a:lnSpc>
              <a:spcBef>
                <a:spcPts val="994"/>
              </a:spcBef>
              <a:buFont typeface="Arial"/>
              <a:buChar char="•"/>
              <a:tabLst>
                <a:tab pos="240665" algn="l"/>
                <a:tab pos="241300" algn="l"/>
              </a:tabLst>
            </a:pPr>
            <a:r>
              <a:rPr sz="2200" spc="-5" dirty="0">
                <a:latin typeface="Carlito"/>
                <a:cs typeface="Carlito"/>
              </a:rPr>
              <a:t>The analytics component analyzes  the data </a:t>
            </a:r>
            <a:r>
              <a:rPr sz="2200" dirty="0">
                <a:latin typeface="Carlito"/>
                <a:cs typeface="Carlito"/>
              </a:rPr>
              <a:t>and </a:t>
            </a:r>
            <a:r>
              <a:rPr sz="2200" spc="-5" dirty="0">
                <a:latin typeface="Carlito"/>
                <a:cs typeface="Carlito"/>
              </a:rPr>
              <a:t>stores the results </a:t>
            </a:r>
            <a:r>
              <a:rPr sz="2200" dirty="0">
                <a:latin typeface="Carlito"/>
                <a:cs typeface="Carlito"/>
              </a:rPr>
              <a:t>in  </a:t>
            </a:r>
            <a:r>
              <a:rPr sz="2200" spc="-5" dirty="0">
                <a:latin typeface="Carlito"/>
                <a:cs typeface="Carlito"/>
              </a:rPr>
              <a:t>the cloud</a:t>
            </a:r>
            <a:r>
              <a:rPr sz="2200" spc="-20" dirty="0">
                <a:latin typeface="Carlito"/>
                <a:cs typeface="Carlito"/>
              </a:rPr>
              <a:t> </a:t>
            </a:r>
            <a:r>
              <a:rPr sz="2200" spc="-5" dirty="0">
                <a:latin typeface="Carlito"/>
                <a:cs typeface="Carlito"/>
              </a:rPr>
              <a:t>database.</a:t>
            </a:r>
            <a:endParaRPr sz="2200">
              <a:latin typeface="Carlito"/>
              <a:cs typeface="Carlito"/>
            </a:endParaRPr>
          </a:p>
          <a:p>
            <a:pPr marL="241300" marR="69850" indent="-228600">
              <a:lnSpc>
                <a:spcPct val="69900"/>
              </a:lnSpc>
              <a:spcBef>
                <a:spcPts val="1000"/>
              </a:spcBef>
              <a:buFont typeface="Arial"/>
              <a:buChar char="•"/>
              <a:tabLst>
                <a:tab pos="240665" algn="l"/>
                <a:tab pos="241300" algn="l"/>
              </a:tabLst>
            </a:pPr>
            <a:r>
              <a:rPr sz="2200" spc="-5" dirty="0">
                <a:latin typeface="Carlito"/>
                <a:cs typeface="Carlito"/>
              </a:rPr>
              <a:t>The results are visualized with the  cloud-based</a:t>
            </a:r>
            <a:r>
              <a:rPr sz="2200" spc="-15" dirty="0">
                <a:latin typeface="Carlito"/>
                <a:cs typeface="Carlito"/>
              </a:rPr>
              <a:t> </a:t>
            </a:r>
            <a:r>
              <a:rPr sz="2200" spc="-5" dirty="0">
                <a:latin typeface="Carlito"/>
                <a:cs typeface="Carlito"/>
              </a:rPr>
              <a:t>application.</a:t>
            </a:r>
            <a:endParaRPr sz="2200">
              <a:latin typeface="Carlito"/>
              <a:cs typeface="Carlito"/>
            </a:endParaRPr>
          </a:p>
          <a:p>
            <a:pPr marL="241300" marR="5080" indent="-228600">
              <a:lnSpc>
                <a:spcPct val="69900"/>
              </a:lnSpc>
              <a:spcBef>
                <a:spcPts val="1000"/>
              </a:spcBef>
              <a:buFont typeface="Arial"/>
              <a:buChar char="•"/>
              <a:tabLst>
                <a:tab pos="240665" algn="l"/>
                <a:tab pos="241300" algn="l"/>
              </a:tabLst>
            </a:pPr>
            <a:r>
              <a:rPr sz="2200" spc="-5" dirty="0">
                <a:latin typeface="Carlito"/>
                <a:cs typeface="Carlito"/>
              </a:rPr>
              <a:t>The centralized controller </a:t>
            </a:r>
            <a:r>
              <a:rPr sz="2200" dirty="0">
                <a:latin typeface="Carlito"/>
                <a:cs typeface="Carlito"/>
              </a:rPr>
              <a:t>is aware  </a:t>
            </a:r>
            <a:r>
              <a:rPr sz="2200" spc="-5" dirty="0">
                <a:latin typeface="Carlito"/>
                <a:cs typeface="Carlito"/>
              </a:rPr>
              <a:t>of the status of all the </a:t>
            </a:r>
            <a:r>
              <a:rPr sz="2200" dirty="0">
                <a:latin typeface="Carlito"/>
                <a:cs typeface="Carlito"/>
              </a:rPr>
              <a:t>end </a:t>
            </a:r>
            <a:r>
              <a:rPr sz="2200" spc="-5" dirty="0">
                <a:latin typeface="Carlito"/>
                <a:cs typeface="Carlito"/>
              </a:rPr>
              <a:t>nodes  </a:t>
            </a:r>
            <a:r>
              <a:rPr sz="2200" dirty="0">
                <a:latin typeface="Carlito"/>
                <a:cs typeface="Carlito"/>
              </a:rPr>
              <a:t>and </a:t>
            </a:r>
            <a:r>
              <a:rPr sz="2200" spc="-5" dirty="0">
                <a:latin typeface="Carlito"/>
                <a:cs typeface="Carlito"/>
              </a:rPr>
              <a:t>sends control commands to  the</a:t>
            </a:r>
            <a:r>
              <a:rPr sz="2200" spc="-15" dirty="0">
                <a:latin typeface="Carlito"/>
                <a:cs typeface="Carlito"/>
              </a:rPr>
              <a:t> </a:t>
            </a:r>
            <a:r>
              <a:rPr sz="2200" spc="-5" dirty="0">
                <a:latin typeface="Carlito"/>
                <a:cs typeface="Carlito"/>
              </a:rPr>
              <a:t>nodes.</a:t>
            </a:r>
            <a:endParaRPr sz="2200">
              <a:latin typeface="Carlito"/>
              <a:cs typeface="Carlito"/>
            </a:endParaRPr>
          </a:p>
        </p:txBody>
      </p:sp>
      <p:grpSp>
        <p:nvGrpSpPr>
          <p:cNvPr id="4" name="object 4"/>
          <p:cNvGrpSpPr/>
          <p:nvPr/>
        </p:nvGrpSpPr>
        <p:grpSpPr>
          <a:xfrm>
            <a:off x="-283335" y="-250233"/>
            <a:ext cx="11517630" cy="6858000"/>
            <a:chOff x="0" y="0"/>
            <a:chExt cx="11517630" cy="6858000"/>
          </a:xfrm>
        </p:grpSpPr>
        <p:sp>
          <p:nvSpPr>
            <p:cNvPr id="5" name="object 5"/>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p:nvPr/>
          </p:nvSpPr>
          <p:spPr>
            <a:xfrm>
              <a:off x="5295884" y="1552220"/>
              <a:ext cx="6221602" cy="4787619"/>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a:spLocks noGrp="1"/>
          </p:cNvSpPr>
          <p:nvPr>
            <p:ph type="ftr" sz="quarter" idx="4294967295"/>
          </p:nvPr>
        </p:nvSpPr>
        <p:spPr>
          <a:xfrm>
            <a:off x="9533725" y="6607767"/>
            <a:ext cx="1838959" cy="187680"/>
          </a:xfrm>
          <a:prstGeom prst="rect">
            <a:avLst/>
          </a:prstGeom>
        </p:spPr>
        <p:txBody>
          <a:bodyPr vert="horz" wrap="square" lIns="0" tIns="0" rIns="0" bIns="0" rtlCol="0">
            <a:spAutoFit/>
          </a:bodyPr>
          <a:lstStyle/>
          <a:p>
            <a:pPr marL="12700">
              <a:lnSpc>
                <a:spcPts val="1425"/>
              </a:lnSpc>
            </a:pPr>
            <a:endParaRPr spc="-5" dirty="0"/>
          </a:p>
        </p:txBody>
      </p:sp>
      <p:sp>
        <p:nvSpPr>
          <p:cNvPr id="8" name="object 8"/>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Tree>
    <p:extLst>
      <p:ext uri="{BB962C8B-B14F-4D97-AF65-F5344CB8AC3E}">
        <p14:creationId xmlns:p14="http://schemas.microsoft.com/office/powerpoint/2010/main" val="2159922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Goal?</a:t>
            </a:r>
            <a:endParaRPr lang="en-US" dirty="0"/>
          </a:p>
        </p:txBody>
      </p:sp>
      <p:sp>
        <p:nvSpPr>
          <p:cNvPr id="3" name="Content Placeholder 2"/>
          <p:cNvSpPr>
            <a:spLocks noGrp="1"/>
          </p:cNvSpPr>
          <p:nvPr>
            <p:ph idx="1"/>
          </p:nvPr>
        </p:nvSpPr>
        <p:spPr/>
        <p:txBody>
          <a:bodyPr>
            <a:normAutofit/>
          </a:bodyPr>
          <a:lstStyle/>
          <a:p>
            <a:r>
              <a:rPr lang="en-US" sz="2400" dirty="0"/>
              <a:t>The main goal of </a:t>
            </a:r>
            <a:r>
              <a:rPr lang="en-US" sz="2400" dirty="0" err="1"/>
              <a:t>IoT</a:t>
            </a:r>
            <a:r>
              <a:rPr lang="en-US" sz="2400" dirty="0"/>
              <a:t> is to configure, control and network the devices or things, to internet, which are traditionally not associated with the internet </a:t>
            </a:r>
            <a:endParaRPr lang="en-US" sz="2400" dirty="0" smtClean="0"/>
          </a:p>
          <a:p>
            <a:pPr marL="0" indent="0">
              <a:buNone/>
            </a:pPr>
            <a:r>
              <a:rPr lang="en-US" sz="2400" dirty="0" err="1" smtClean="0"/>
              <a:t>i.e</a:t>
            </a:r>
            <a:r>
              <a:rPr lang="en-US" sz="2400" dirty="0" smtClean="0"/>
              <a:t> </a:t>
            </a:r>
            <a:r>
              <a:rPr lang="en-US" sz="2400" dirty="0"/>
              <a:t>thermostats, utility meters, </a:t>
            </a:r>
            <a:r>
              <a:rPr lang="en-US" sz="2400" dirty="0" smtClean="0"/>
              <a:t>a </a:t>
            </a:r>
            <a:r>
              <a:rPr lang="en-US" sz="2400" dirty="0"/>
              <a:t>Bluetooth </a:t>
            </a:r>
            <a:r>
              <a:rPr lang="en-US" sz="2400" dirty="0" smtClean="0"/>
              <a:t>connected headset, </a:t>
            </a:r>
            <a:r>
              <a:rPr lang="en-US" sz="2400" dirty="0"/>
              <a:t>irrigation pumps and sensors or control circuits for an electric car’s engine that make energy, logistics, industrial control, retail, agriculture and many other domain smarter.</a:t>
            </a:r>
          </a:p>
        </p:txBody>
      </p:sp>
    </p:spTree>
    <p:extLst>
      <p:ext uri="{BB962C8B-B14F-4D97-AF65-F5344CB8AC3E}">
        <p14:creationId xmlns:p14="http://schemas.microsoft.com/office/powerpoint/2010/main" val="2466399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t>
            </a:r>
            <a:r>
              <a:rPr lang="en-US" dirty="0" err="1"/>
              <a:t>IoT</a:t>
            </a:r>
            <a:r>
              <a:rPr lang="en-US" dirty="0" smtClean="0"/>
              <a:t>:</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Various characteristics of </a:t>
            </a:r>
            <a:r>
              <a:rPr lang="en-US" sz="2400" dirty="0" err="1"/>
              <a:t>IoT</a:t>
            </a:r>
            <a:r>
              <a:rPr lang="en-US" sz="2400" dirty="0"/>
              <a:t> are: </a:t>
            </a:r>
            <a:endParaRPr lang="en-US" sz="2400" dirty="0" smtClean="0"/>
          </a:p>
          <a:p>
            <a:r>
              <a:rPr lang="en-US" sz="2400" dirty="0" smtClean="0"/>
              <a:t>• </a:t>
            </a:r>
            <a:r>
              <a:rPr lang="en-US" sz="2400" dirty="0"/>
              <a:t>Dynamic and self-adapting </a:t>
            </a:r>
            <a:endParaRPr lang="en-US" sz="2400" dirty="0" smtClean="0"/>
          </a:p>
          <a:p>
            <a:r>
              <a:rPr lang="en-US" sz="2400" dirty="0" smtClean="0"/>
              <a:t>• Self-configuring</a:t>
            </a:r>
          </a:p>
          <a:p>
            <a:r>
              <a:rPr lang="en-US" sz="2400" dirty="0" smtClean="0"/>
              <a:t> </a:t>
            </a:r>
            <a:r>
              <a:rPr lang="en-US" sz="2400" dirty="0"/>
              <a:t>• Interoperable Communication protocols </a:t>
            </a:r>
            <a:endParaRPr lang="en-US" sz="2400" dirty="0" smtClean="0"/>
          </a:p>
          <a:p>
            <a:r>
              <a:rPr lang="en-US" sz="2400" dirty="0" smtClean="0"/>
              <a:t>• </a:t>
            </a:r>
            <a:r>
              <a:rPr lang="en-US" sz="2400" dirty="0"/>
              <a:t>Unique identity </a:t>
            </a:r>
            <a:endParaRPr lang="en-US" sz="2400" dirty="0" smtClean="0"/>
          </a:p>
          <a:p>
            <a:r>
              <a:rPr lang="en-US" sz="2400" dirty="0" smtClean="0"/>
              <a:t>• </a:t>
            </a:r>
            <a:r>
              <a:rPr lang="en-US" sz="2400" dirty="0"/>
              <a:t>Integrated into information network</a:t>
            </a:r>
          </a:p>
        </p:txBody>
      </p:sp>
    </p:spTree>
    <p:extLst>
      <p:ext uri="{BB962C8B-B14F-4D97-AF65-F5344CB8AC3E}">
        <p14:creationId xmlns:p14="http://schemas.microsoft.com/office/powerpoint/2010/main" val="28827363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and self-adapting:</a:t>
            </a:r>
          </a:p>
        </p:txBody>
      </p:sp>
      <p:sp>
        <p:nvSpPr>
          <p:cNvPr id="3" name="Content Placeholder 2"/>
          <p:cNvSpPr>
            <a:spLocks noGrp="1"/>
          </p:cNvSpPr>
          <p:nvPr>
            <p:ph idx="1"/>
          </p:nvPr>
        </p:nvSpPr>
        <p:spPr/>
        <p:txBody>
          <a:bodyPr>
            <a:normAutofit/>
          </a:bodyPr>
          <a:lstStyle/>
          <a:p>
            <a:pPr marL="0" indent="0">
              <a:buNone/>
            </a:pPr>
            <a:r>
              <a:rPr lang="en-US" sz="2800" dirty="0"/>
              <a:t>The </a:t>
            </a:r>
            <a:r>
              <a:rPr lang="en-US" sz="2800" dirty="0" err="1"/>
              <a:t>IoT</a:t>
            </a:r>
            <a:r>
              <a:rPr lang="en-US" sz="2800" dirty="0"/>
              <a:t> devices can dynamically adapt with sensed environment, their operating conditions, and user’s context and take actions accordingly. For ex: Surveillance System.</a:t>
            </a:r>
          </a:p>
        </p:txBody>
      </p:sp>
    </p:spTree>
    <p:extLst>
      <p:ext uri="{BB962C8B-B14F-4D97-AF65-F5344CB8AC3E}">
        <p14:creationId xmlns:p14="http://schemas.microsoft.com/office/powerpoint/2010/main" val="3044821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Self-configuring:</a:t>
            </a:r>
          </a:p>
        </p:txBody>
      </p:sp>
      <p:sp>
        <p:nvSpPr>
          <p:cNvPr id="3" name="Content Placeholder 2"/>
          <p:cNvSpPr>
            <a:spLocks noGrp="1"/>
          </p:cNvSpPr>
          <p:nvPr>
            <p:ph idx="1"/>
          </p:nvPr>
        </p:nvSpPr>
        <p:spPr/>
        <p:txBody>
          <a:bodyPr>
            <a:noAutofit/>
          </a:bodyPr>
          <a:lstStyle/>
          <a:p>
            <a:pPr marL="0" indent="0">
              <a:buNone/>
            </a:pPr>
            <a:r>
              <a:rPr lang="en-US" sz="3200" dirty="0" smtClean="0"/>
              <a:t>I. </a:t>
            </a:r>
            <a:r>
              <a:rPr lang="en-US" sz="3200" dirty="0" err="1"/>
              <a:t>IoT</a:t>
            </a:r>
            <a:r>
              <a:rPr lang="en-US" sz="3200" dirty="0"/>
              <a:t> devices can be able to upgrade the software with minimal intervention of user, whenever they are connected to the internet</a:t>
            </a:r>
            <a:r>
              <a:rPr lang="en-US" sz="3200" dirty="0" smtClean="0"/>
              <a:t>.</a:t>
            </a:r>
          </a:p>
          <a:p>
            <a:pPr marL="0" indent="0">
              <a:buNone/>
            </a:pPr>
            <a:r>
              <a:rPr lang="en-US" sz="3200" dirty="0" smtClean="0"/>
              <a:t> </a:t>
            </a:r>
            <a:r>
              <a:rPr lang="en-US" sz="3200" dirty="0"/>
              <a:t>II. They can also setup the network </a:t>
            </a:r>
            <a:r>
              <a:rPr lang="en-US" sz="3200" dirty="0" err="1"/>
              <a:t>i.e</a:t>
            </a:r>
            <a:r>
              <a:rPr lang="en-US" sz="3200" dirty="0"/>
              <a:t> a new device can be easily added to the existing network. For ex: Whenever there will be free </a:t>
            </a:r>
            <a:r>
              <a:rPr lang="en-US" sz="3200" dirty="0" err="1"/>
              <a:t>wifi</a:t>
            </a:r>
            <a:r>
              <a:rPr lang="en-US" sz="3200" dirty="0"/>
              <a:t> access one device can be connected easily.</a:t>
            </a:r>
          </a:p>
        </p:txBody>
      </p:sp>
    </p:spTree>
    <p:extLst>
      <p:ext uri="{BB962C8B-B14F-4D97-AF65-F5344CB8AC3E}">
        <p14:creationId xmlns:p14="http://schemas.microsoft.com/office/powerpoint/2010/main" val="322128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1513</TotalTime>
  <Words>3740</Words>
  <Application>Microsoft Office PowerPoint</Application>
  <PresentationFormat>Widescreen</PresentationFormat>
  <Paragraphs>241</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Carlito</vt:lpstr>
      <vt:lpstr>Merriweather</vt:lpstr>
      <vt:lpstr>Roboto</vt:lpstr>
      <vt:lpstr>Trebuchet MS</vt:lpstr>
      <vt:lpstr>Wingdings 3</vt:lpstr>
      <vt:lpstr>Facet</vt:lpstr>
      <vt:lpstr>Internet of Things</vt:lpstr>
      <vt:lpstr>PowerPoint Presentation</vt:lpstr>
      <vt:lpstr>What is IOT?</vt:lpstr>
      <vt:lpstr>WHY?</vt:lpstr>
      <vt:lpstr>PowerPoint Presentation</vt:lpstr>
      <vt:lpstr>  Goal?</vt:lpstr>
      <vt:lpstr>Characteristics of IoT: </vt:lpstr>
      <vt:lpstr>Dynamic and self-adapting:</vt:lpstr>
      <vt:lpstr>Self-configuring:</vt:lpstr>
      <vt:lpstr>Interoperable Communication:</vt:lpstr>
      <vt:lpstr>Unique identities:</vt:lpstr>
      <vt:lpstr>Integrated into information network:</vt:lpstr>
      <vt:lpstr>Physical Design of IoT: </vt:lpstr>
      <vt:lpstr>PowerPoint Presentation</vt:lpstr>
      <vt:lpstr>Physical Design of IoT: </vt:lpstr>
      <vt:lpstr>PowerPoint Presentation</vt:lpstr>
      <vt:lpstr>Logical design of IoT:</vt:lpstr>
      <vt:lpstr>PowerPoint Presentation</vt:lpstr>
      <vt:lpstr>IoT Functional blocks </vt:lpstr>
      <vt:lpstr>PowerPoint Presentation</vt:lpstr>
      <vt:lpstr>PowerPoint Presentation</vt:lpstr>
      <vt:lpstr>IoT Communication Models </vt:lpstr>
      <vt:lpstr>Request-Response Communication Model </vt:lpstr>
      <vt:lpstr>Publish-Subscribe Communication Model</vt:lpstr>
      <vt:lpstr>Push-Pull Communication Model </vt:lpstr>
      <vt:lpstr>Exclusive Pair Communication Model </vt:lpstr>
      <vt:lpstr>IoT communication APIs </vt:lpstr>
      <vt:lpstr>REST-based communication APIs </vt:lpstr>
      <vt:lpstr>REST-based communication APIs </vt:lpstr>
      <vt:lpstr>This API uses some architectural constraints.  </vt:lpstr>
      <vt:lpstr>Client-server </vt:lpstr>
      <vt:lpstr>Stateless </vt:lpstr>
      <vt:lpstr>Cacheable</vt:lpstr>
      <vt:lpstr>PowerPoint Presentation</vt:lpstr>
      <vt:lpstr>WebSocket based communication API </vt:lpstr>
      <vt:lpstr>Some Difference……</vt:lpstr>
      <vt:lpstr>IoT enabling technologies:</vt:lpstr>
      <vt:lpstr>Wireless Sensor networks:</vt:lpstr>
      <vt:lpstr>Cloud Computing:  </vt:lpstr>
      <vt:lpstr>IAAS</vt:lpstr>
      <vt:lpstr>PAAS:</vt:lpstr>
      <vt:lpstr>SAAS:</vt:lpstr>
      <vt:lpstr> Big data analytics: </vt:lpstr>
      <vt:lpstr>PowerPoint Presentation</vt:lpstr>
      <vt:lpstr>PowerPoint Presentation</vt:lpstr>
      <vt:lpstr>Embedded Systems:</vt:lpstr>
      <vt:lpstr>Communication protocols:</vt:lpstr>
      <vt:lpstr>IoT levels:</vt:lpstr>
      <vt:lpstr>PowerPoint Presentation</vt:lpstr>
      <vt:lpstr>PowerPoint Presentation</vt:lpstr>
      <vt:lpstr>IoT Level-1</vt:lpstr>
      <vt:lpstr>IoT Level-2</vt:lpstr>
      <vt:lpstr>IoT Level-3</vt:lpstr>
      <vt:lpstr>IoT Level-4</vt:lpstr>
      <vt:lpstr>IoT Level-5</vt:lpstr>
      <vt:lpstr>IoT Level-6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GUNJAN MAM</dc:creator>
  <cp:lastModifiedBy>Dell</cp:lastModifiedBy>
  <cp:revision>23</cp:revision>
  <dcterms:created xsi:type="dcterms:W3CDTF">2021-12-07T05:00:38Z</dcterms:created>
  <dcterms:modified xsi:type="dcterms:W3CDTF">2021-12-14T05:27:16Z</dcterms:modified>
</cp:coreProperties>
</file>