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63"/>
  </p:notesMasterIdLst>
  <p:sldIdLst>
    <p:sldId id="256" r:id="rId3"/>
    <p:sldId id="25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416" r:id="rId111"/>
    <p:sldId id="357" r:id="rId112"/>
    <p:sldId id="358" r:id="rId113"/>
    <p:sldId id="359" r:id="rId114"/>
    <p:sldId id="360" r:id="rId115"/>
    <p:sldId id="361" r:id="rId116"/>
    <p:sldId id="362" r:id="rId117"/>
    <p:sldId id="363" r:id="rId118"/>
    <p:sldId id="364" r:id="rId119"/>
    <p:sldId id="365" r:id="rId120"/>
    <p:sldId id="366" r:id="rId121"/>
    <p:sldId id="367" r:id="rId122"/>
    <p:sldId id="368" r:id="rId123"/>
    <p:sldId id="369" r:id="rId124"/>
    <p:sldId id="370" r:id="rId125"/>
    <p:sldId id="371" r:id="rId126"/>
    <p:sldId id="372" r:id="rId127"/>
    <p:sldId id="373" r:id="rId128"/>
    <p:sldId id="374" r:id="rId129"/>
    <p:sldId id="375" r:id="rId130"/>
    <p:sldId id="376" r:id="rId131"/>
    <p:sldId id="377" r:id="rId132"/>
    <p:sldId id="378" r:id="rId133"/>
    <p:sldId id="379" r:id="rId134"/>
    <p:sldId id="380" r:id="rId135"/>
    <p:sldId id="381" r:id="rId136"/>
    <p:sldId id="382" r:id="rId137"/>
    <p:sldId id="383" r:id="rId138"/>
    <p:sldId id="384" r:id="rId139"/>
    <p:sldId id="385" r:id="rId140"/>
    <p:sldId id="386" r:id="rId141"/>
    <p:sldId id="387" r:id="rId142"/>
    <p:sldId id="388" r:id="rId143"/>
    <p:sldId id="389" r:id="rId144"/>
    <p:sldId id="390" r:id="rId145"/>
    <p:sldId id="391" r:id="rId146"/>
    <p:sldId id="392" r:id="rId147"/>
    <p:sldId id="393" r:id="rId148"/>
    <p:sldId id="394" r:id="rId149"/>
    <p:sldId id="395" r:id="rId150"/>
    <p:sldId id="396" r:id="rId151"/>
    <p:sldId id="397" r:id="rId152"/>
    <p:sldId id="398" r:id="rId153"/>
    <p:sldId id="399" r:id="rId154"/>
    <p:sldId id="400" r:id="rId155"/>
    <p:sldId id="401" r:id="rId156"/>
    <p:sldId id="402" r:id="rId157"/>
    <p:sldId id="403" r:id="rId158"/>
    <p:sldId id="404" r:id="rId159"/>
    <p:sldId id="405" r:id="rId160"/>
    <p:sldId id="406" r:id="rId161"/>
    <p:sldId id="407" r:id="rId16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54" Type="http://schemas.openxmlformats.org/officeDocument/2006/relationships/slide" Target="slides/slide152.xml"/><Relationship Id="rId159" Type="http://schemas.openxmlformats.org/officeDocument/2006/relationships/slide" Target="slides/slide157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6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6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6E851-00CE-4324-A1E4-7FDF89B7C07C}" type="doc">
      <dgm:prSet loTypeId="urn:microsoft.com/office/officeart/2005/8/layout/vList2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CA4EF98-F0A7-4A25-A83A-B6A338AFBB2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 rtl="0"/>
          <a:r>
            <a:rPr lang="en-US" sz="6000" b="1" i="1" u="none" dirty="0" smtClean="0">
              <a:solidFill>
                <a:srgbClr val="FF0000"/>
              </a:solidFill>
              <a:latin typeface="Bookman Old Style" pitchFamily="18" charset="0"/>
            </a:rPr>
            <a:t>System Overview</a:t>
          </a:r>
          <a:endParaRPr lang="en-IN" sz="6000" i="1" u="none" dirty="0">
            <a:solidFill>
              <a:srgbClr val="FF0000"/>
            </a:solidFill>
            <a:latin typeface="Bookman Old Style" pitchFamily="18" charset="0"/>
          </a:endParaRPr>
        </a:p>
      </dgm:t>
    </dgm:pt>
    <dgm:pt modelId="{38A05FBA-0287-4FB5-80F8-45D95435F200}" type="parTrans" cxnId="{143CC393-C2FF-4A41-90FA-B0F8B30494D8}">
      <dgm:prSet/>
      <dgm:spPr/>
      <dgm:t>
        <a:bodyPr/>
        <a:lstStyle/>
        <a:p>
          <a:endParaRPr lang="en-IN">
            <a:solidFill>
              <a:srgbClr val="FFFF00"/>
            </a:solidFill>
          </a:endParaRPr>
        </a:p>
      </dgm:t>
    </dgm:pt>
    <dgm:pt modelId="{45C16DFC-B24A-44A8-BB20-7FFF2915153B}" type="sibTrans" cxnId="{143CC393-C2FF-4A41-90FA-B0F8B30494D8}">
      <dgm:prSet/>
      <dgm:spPr/>
      <dgm:t>
        <a:bodyPr/>
        <a:lstStyle/>
        <a:p>
          <a:endParaRPr lang="en-IN">
            <a:solidFill>
              <a:srgbClr val="FFFF00"/>
            </a:solidFill>
          </a:endParaRPr>
        </a:p>
      </dgm:t>
    </dgm:pt>
    <dgm:pt modelId="{4C3925A4-E1EC-4421-AC13-43790B2FF564}" type="pres">
      <dgm:prSet presAssocID="{1CE6E851-00CE-4324-A1E4-7FDF89B7C0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605526-A258-41CF-97E9-ECE3217156B5}" type="pres">
      <dgm:prSet presAssocID="{3CA4EF98-F0A7-4A25-A83A-B6A338AFBB22}" presName="parentText" presStyleLbl="node1" presStyleIdx="0" presStyleCnt="1" custLinFactNeighborY="-60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CDC1B1-FE2A-4824-A540-9DF8DC5E2562}" type="presOf" srcId="{3CA4EF98-F0A7-4A25-A83A-B6A338AFBB22}" destId="{3C605526-A258-41CF-97E9-ECE3217156B5}" srcOrd="0" destOrd="0" presId="urn:microsoft.com/office/officeart/2005/8/layout/vList2"/>
    <dgm:cxn modelId="{143CC393-C2FF-4A41-90FA-B0F8B30494D8}" srcId="{1CE6E851-00CE-4324-A1E4-7FDF89B7C07C}" destId="{3CA4EF98-F0A7-4A25-A83A-B6A338AFBB22}" srcOrd="0" destOrd="0" parTransId="{38A05FBA-0287-4FB5-80F8-45D95435F200}" sibTransId="{45C16DFC-B24A-44A8-BB20-7FFF2915153B}"/>
    <dgm:cxn modelId="{4CB530B2-DFA9-4301-A8CE-DE8647B3C972}" type="presOf" srcId="{1CE6E851-00CE-4324-A1E4-7FDF89B7C07C}" destId="{4C3925A4-E1EC-4421-AC13-43790B2FF564}" srcOrd="0" destOrd="0" presId="urn:microsoft.com/office/officeart/2005/8/layout/vList2"/>
    <dgm:cxn modelId="{8ED67499-E13C-4FDB-98D8-8CCAB509927B}" type="presParOf" srcId="{4C3925A4-E1EC-4421-AC13-43790B2FF564}" destId="{3C605526-A258-41CF-97E9-ECE3217156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605526-A258-41CF-97E9-ECE3217156B5}">
      <dsp:nvSpPr>
        <dsp:cNvPr id="0" name=""/>
        <dsp:cNvSpPr/>
      </dsp:nvSpPr>
      <dsp:spPr>
        <a:xfrm>
          <a:off x="0" y="0"/>
          <a:ext cx="5712144" cy="1142121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b="1" i="1" u="none" kern="1200" dirty="0" smtClean="0">
              <a:solidFill>
                <a:srgbClr val="FF0000"/>
              </a:solidFill>
              <a:latin typeface="Bookman Old Style" pitchFamily="18" charset="0"/>
            </a:rPr>
            <a:t>System Overview</a:t>
          </a:r>
          <a:endParaRPr lang="en-IN" sz="6000" i="1" u="none" kern="1200" dirty="0">
            <a:solidFill>
              <a:srgbClr val="FF0000"/>
            </a:solidFill>
            <a:latin typeface="Bookman Old Style" pitchFamily="18" charset="0"/>
          </a:endParaRPr>
        </a:p>
      </dsp:txBody>
      <dsp:txXfrm>
        <a:off x="0" y="0"/>
        <a:ext cx="5712144" cy="1142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B5FCD-C253-4D7C-824F-F56346530D29}" type="datetimeFigureOut">
              <a:rPr lang="en-US" smtClean="0"/>
              <a:pPr/>
              <a:t>09-May-22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FCE05-31E4-4D4B-B3E0-6A3D9742E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A4160-BA94-4596-9B2D-2F3270531965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28875" y="514350"/>
            <a:ext cx="4286250" cy="25717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D246D-F1B9-4AFA-8A6A-2A04369EAA54}" type="slidenum">
              <a:rPr lang="en-US">
                <a:solidFill>
                  <a:prstClr val="black"/>
                </a:solidFill>
              </a:rPr>
              <a:pPr/>
              <a:t>109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" y="70104"/>
            <a:ext cx="9012936" cy="66918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532" y="70104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30"/>
                </a:lnTo>
                <a:lnTo>
                  <a:pt x="8899487" y="6610967"/>
                </a:lnTo>
                <a:lnTo>
                  <a:pt x="8862690" y="6638733"/>
                </a:lnTo>
                <a:lnTo>
                  <a:pt x="8822144" y="6661216"/>
                </a:lnTo>
                <a:lnTo>
                  <a:pt x="8778359" y="6677908"/>
                </a:lnTo>
                <a:lnTo>
                  <a:pt x="8731847" y="6688297"/>
                </a:lnTo>
                <a:lnTo>
                  <a:pt x="8683117" y="6691873"/>
                </a:lnTo>
                <a:lnTo>
                  <a:pt x="329844" y="6691873"/>
                </a:lnTo>
                <a:lnTo>
                  <a:pt x="281102" y="6688297"/>
                </a:lnTo>
                <a:lnTo>
                  <a:pt x="234580" y="6677908"/>
                </a:lnTo>
                <a:lnTo>
                  <a:pt x="190789" y="6661216"/>
                </a:lnTo>
                <a:lnTo>
                  <a:pt x="150240" y="6638733"/>
                </a:lnTo>
                <a:lnTo>
                  <a:pt x="113441" y="6610967"/>
                </a:lnTo>
                <a:lnTo>
                  <a:pt x="80905" y="6578430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9022080" y="0"/>
                </a:moveTo>
                <a:lnTo>
                  <a:pt x="0" y="0"/>
                </a:lnTo>
                <a:lnTo>
                  <a:pt x="0" y="121920"/>
                </a:lnTo>
                <a:lnTo>
                  <a:pt x="9022080" y="121920"/>
                </a:lnTo>
                <a:lnTo>
                  <a:pt x="9022080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9022080" y="0"/>
                </a:moveTo>
                <a:lnTo>
                  <a:pt x="0" y="0"/>
                </a:lnTo>
                <a:lnTo>
                  <a:pt x="0" y="111251"/>
                </a:lnTo>
                <a:lnTo>
                  <a:pt x="9022080" y="111251"/>
                </a:lnTo>
                <a:lnTo>
                  <a:pt x="9022080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435" y="1517903"/>
            <a:ext cx="9025128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D9164-6ACE-4826-B0AF-22784A77BB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E8C6D-784F-43BE-8256-95AD9587815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313F4-149E-4EE7-9309-B4B6441E5D5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91217-0DB9-4F06-98AB-7DD5417743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B3531-EDBC-4269-9022-9EEBA317F5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9BA4F-AD1D-4F16-A4D0-468DB8AA608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BCCD3-2517-4D59-8D21-7959064189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F7E5F165-1B2F-4CDE-A611-ED8FDAC564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762000"/>
            <a:ext cx="38100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371600" y="3695700"/>
            <a:ext cx="38100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334000" y="762000"/>
            <a:ext cx="3810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F0163D1-A32D-4456-BDA7-C11371C15DD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0FE6BA4E-A4D7-4EC8-90C0-F14FBFF6D04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1600" y="762000"/>
            <a:ext cx="777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695700"/>
            <a:ext cx="77724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5DED393-E43B-4BA2-BD5B-8B5E051E7D2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C75E56C-1AEB-4546-9F1B-CECA234798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BC511-B57B-476E-B03D-E96BAECF62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AADB8-A293-4BA2-82E6-E4E4F1B25B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762000"/>
            <a:ext cx="3810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97E61-5A19-4741-B4DA-39A1EBFB2E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8055" y="688974"/>
            <a:ext cx="74478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845" y="1433830"/>
            <a:ext cx="8014309" cy="350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762000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Chaitanya Misal, Vamsee Krishna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249C81-3F32-4349-A7F4-3F0233D1778E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ransition>
    <p:fade thruBlk="1"/>
  </p:transition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ia.gov/mstc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84" y="1517903"/>
            <a:ext cx="9022080" cy="14585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7973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2990"/>
              </a:spcBef>
            </a:pPr>
            <a:r>
              <a:rPr sz="40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Smart </a:t>
            </a:r>
            <a:r>
              <a:rPr sz="40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Objects:</a:t>
            </a:r>
            <a:r>
              <a:rPr sz="40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</a:t>
            </a:r>
            <a:r>
              <a:rPr sz="4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“Things”</a:t>
            </a:r>
            <a:r>
              <a:rPr sz="40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in</a:t>
            </a:r>
            <a:r>
              <a:rPr sz="4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IoT</a:t>
            </a:r>
            <a:endParaRPr sz="4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 l="17560" t="3125" r="16032" b="1145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06400"/>
            <a:ext cx="532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10" dirty="0">
                <a:latin typeface="Franklin Gothic Medium"/>
                <a:cs typeface="Franklin Gothic Medium"/>
              </a:rPr>
              <a:t>The</a:t>
            </a:r>
            <a:r>
              <a:rPr sz="2400" i="0" spc="-5" dirty="0">
                <a:latin typeface="Franklin Gothic Medium"/>
                <a:cs typeface="Franklin Gothic Medium"/>
              </a:rPr>
              <a:t> </a:t>
            </a:r>
            <a:r>
              <a:rPr sz="2400" i="0" spc="-45" dirty="0">
                <a:latin typeface="Franklin Gothic Medium"/>
                <a:cs typeface="Franklin Gothic Medium"/>
              </a:rPr>
              <a:t>frame</a:t>
            </a:r>
            <a:r>
              <a:rPr sz="2400" i="0" dirty="0">
                <a:latin typeface="Franklin Gothic Medium"/>
                <a:cs typeface="Franklin Gothic Medium"/>
              </a:rPr>
              <a:t> </a:t>
            </a:r>
            <a:r>
              <a:rPr sz="2400" i="0" spc="-45" dirty="0">
                <a:latin typeface="Franklin Gothic Medium"/>
                <a:cs typeface="Franklin Gothic Medium"/>
              </a:rPr>
              <a:t>for</a:t>
            </a:r>
            <a:r>
              <a:rPr sz="2400" i="0" spc="10" dirty="0">
                <a:latin typeface="Franklin Gothic Medium"/>
                <a:cs typeface="Franklin Gothic Medium"/>
              </a:rPr>
              <a:t> </a:t>
            </a:r>
            <a:r>
              <a:rPr sz="2400" i="0" spc="-20" dirty="0">
                <a:latin typeface="Franklin Gothic Medium"/>
                <a:cs typeface="Franklin Gothic Medium"/>
              </a:rPr>
              <a:t>the</a:t>
            </a:r>
            <a:r>
              <a:rPr sz="2400" i="0" dirty="0">
                <a:latin typeface="Franklin Gothic Medium"/>
                <a:cs typeface="Franklin Gothic Medium"/>
              </a:rPr>
              <a:t> </a:t>
            </a:r>
            <a:r>
              <a:rPr sz="2400" i="0" spc="-20" dirty="0">
                <a:latin typeface="Franklin Gothic Medium"/>
                <a:cs typeface="Franklin Gothic Medium"/>
              </a:rPr>
              <a:t>802.15.4</a:t>
            </a:r>
            <a:r>
              <a:rPr sz="2400" i="0" spc="50" dirty="0">
                <a:latin typeface="Franklin Gothic Medium"/>
                <a:cs typeface="Franklin Gothic Medium"/>
              </a:rPr>
              <a:t> </a:t>
            </a:r>
            <a:r>
              <a:rPr sz="2400" i="0" spc="-30" dirty="0">
                <a:latin typeface="Franklin Gothic Medium"/>
                <a:cs typeface="Franklin Gothic Medium"/>
              </a:rPr>
              <a:t>physical</a:t>
            </a:r>
            <a:r>
              <a:rPr sz="2400" i="0" spc="5" dirty="0">
                <a:latin typeface="Franklin Gothic Medium"/>
                <a:cs typeface="Franklin Gothic Medium"/>
              </a:rPr>
              <a:t> </a:t>
            </a:r>
            <a:r>
              <a:rPr sz="2400" i="0" spc="-50" dirty="0">
                <a:latin typeface="Franklin Gothic Medium"/>
                <a:cs typeface="Franklin Gothic Medium"/>
              </a:rPr>
              <a:t>layer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3419678"/>
            <a:ext cx="7569834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synchronization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header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 this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5" dirty="0">
                <a:latin typeface="Perpetua"/>
                <a:cs typeface="Perpetua"/>
              </a:rPr>
              <a:t>composed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the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Perpetua"/>
                <a:cs typeface="Perpetua"/>
              </a:rPr>
              <a:t>Preamble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Start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Delimiter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fields</a:t>
            </a:r>
            <a:endParaRPr sz="2400">
              <a:latin typeface="Perpetua"/>
              <a:cs typeface="Perpetua"/>
            </a:endParaRPr>
          </a:p>
          <a:p>
            <a:pPr marL="286385" marR="692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Preamble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field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32-bit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4-byte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pattern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that </a:t>
            </a:r>
            <a:r>
              <a:rPr sz="2400" spc="-114" dirty="0">
                <a:latin typeface="Perpetua"/>
                <a:cs typeface="Perpetua"/>
              </a:rPr>
              <a:t>identifies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the </a:t>
            </a:r>
            <a:r>
              <a:rPr sz="2400" spc="15" dirty="0">
                <a:latin typeface="Perpetua"/>
                <a:cs typeface="Perpetua"/>
              </a:rPr>
              <a:t>start </a:t>
            </a:r>
            <a:r>
              <a:rPr sz="2400" dirty="0">
                <a:latin typeface="Perpetua"/>
                <a:cs typeface="Perpetua"/>
              </a:rPr>
              <a:t>of the frame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is used to synchronize the </a:t>
            </a:r>
            <a:r>
              <a:rPr sz="2400" spc="-10" dirty="0">
                <a:latin typeface="Perpetua"/>
                <a:cs typeface="Perpetua"/>
              </a:rPr>
              <a:t>data </a:t>
            </a:r>
            <a:r>
              <a:rPr sz="2400" spc="-5" dirty="0">
                <a:latin typeface="Perpetua"/>
                <a:cs typeface="Perpetua"/>
              </a:rPr>
              <a:t> transmission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Start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Delimiter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field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informs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receiver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that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395" dirty="0">
                <a:latin typeface="Perpetua"/>
                <a:cs typeface="Perpetua"/>
              </a:rPr>
              <a:t>frame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latin typeface="Perpetua"/>
                <a:cs typeface="Perpetua"/>
              </a:rPr>
              <a:t>contents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15" dirty="0">
                <a:latin typeface="Perpetua"/>
                <a:cs typeface="Perpetua"/>
              </a:rPr>
              <a:t>start</a:t>
            </a:r>
            <a:r>
              <a:rPr sz="2400" spc="-10" dirty="0">
                <a:latin typeface="Perpetua"/>
                <a:cs typeface="Perpetua"/>
              </a:rPr>
              <a:t> immediately </a:t>
            </a:r>
            <a:r>
              <a:rPr sz="2400" spc="-5" dirty="0">
                <a:latin typeface="Perpetua"/>
                <a:cs typeface="Perpetua"/>
              </a:rPr>
              <a:t>after </a:t>
            </a:r>
            <a:r>
              <a:rPr sz="2400" dirty="0">
                <a:latin typeface="Perpetua"/>
                <a:cs typeface="Perpetua"/>
              </a:rPr>
              <a:t>this</a:t>
            </a:r>
            <a:r>
              <a:rPr sz="2400" spc="-15" dirty="0">
                <a:latin typeface="Perpetua"/>
                <a:cs typeface="Perpetua"/>
              </a:rPr>
              <a:t> byte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999744"/>
            <a:ext cx="8215883" cy="2142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345680" cy="369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PHY Header </a:t>
            </a:r>
            <a:r>
              <a:rPr sz="2600" spc="10" dirty="0">
                <a:latin typeface="Perpetua"/>
                <a:cs typeface="Perpetua"/>
              </a:rPr>
              <a:t>portion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PHY frame is </a:t>
            </a:r>
            <a:r>
              <a:rPr sz="2600" dirty="0" smtClean="0">
                <a:latin typeface="Perpetua"/>
                <a:cs typeface="Perpetua"/>
              </a:rPr>
              <a:t>frame length  </a:t>
            </a:r>
            <a:r>
              <a:rPr sz="2600" spc="-20" dirty="0">
                <a:latin typeface="Perpetua"/>
                <a:cs typeface="Perpetua"/>
              </a:rPr>
              <a:t>value.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lets the </a:t>
            </a:r>
            <a:r>
              <a:rPr sz="2600" spc="-10" dirty="0">
                <a:latin typeface="Perpetua"/>
                <a:cs typeface="Perpetua"/>
              </a:rPr>
              <a:t>receiver </a:t>
            </a:r>
            <a:r>
              <a:rPr sz="2600" spc="-20" dirty="0">
                <a:latin typeface="Perpetua"/>
                <a:cs typeface="Perpetua"/>
              </a:rPr>
              <a:t>know </a:t>
            </a:r>
            <a:r>
              <a:rPr sz="2600" spc="-25" dirty="0">
                <a:latin typeface="Perpetua"/>
                <a:cs typeface="Perpetua"/>
              </a:rPr>
              <a:t>how </a:t>
            </a:r>
            <a:r>
              <a:rPr sz="2600" dirty="0">
                <a:latin typeface="Perpetua"/>
                <a:cs typeface="Perpetua"/>
              </a:rPr>
              <a:t>much </a:t>
            </a:r>
            <a:r>
              <a:rPr sz="2600" spc="-5" dirty="0">
                <a:latin typeface="Perpetua"/>
                <a:cs typeface="Perpetua"/>
              </a:rPr>
              <a:t>total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expect </a:t>
            </a:r>
            <a:r>
              <a:rPr sz="2600" dirty="0">
                <a:latin typeface="Perpetua"/>
                <a:cs typeface="Perpetua"/>
              </a:rPr>
              <a:t>in the PHY </a:t>
            </a:r>
            <a:r>
              <a:rPr sz="2600" spc="15" dirty="0">
                <a:latin typeface="Perpetua"/>
                <a:cs typeface="Perpetua"/>
              </a:rPr>
              <a:t>service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5" dirty="0">
                <a:latin typeface="Perpetua"/>
                <a:cs typeface="Perpetua"/>
              </a:rPr>
              <a:t>unit </a:t>
            </a:r>
            <a:r>
              <a:rPr sz="2600" dirty="0">
                <a:latin typeface="Perpetua"/>
                <a:cs typeface="Perpetua"/>
              </a:rPr>
              <a:t>(PSDU) </a:t>
            </a:r>
            <a:r>
              <a:rPr sz="2600" spc="10" dirty="0">
                <a:latin typeface="Perpetua"/>
                <a:cs typeface="Perpetua"/>
              </a:rPr>
              <a:t>portion </a:t>
            </a:r>
            <a:r>
              <a:rPr sz="2600" spc="-280" dirty="0">
                <a:latin typeface="Perpetua"/>
                <a:cs typeface="Perpetua"/>
              </a:rPr>
              <a:t>of </a:t>
            </a:r>
            <a:r>
              <a:rPr sz="2600" spc="-58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802.4.15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90" dirty="0">
                <a:latin typeface="Perpetua"/>
                <a:cs typeface="Perpetua"/>
              </a:rPr>
              <a:t>PHY.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PSDU is</a:t>
            </a:r>
            <a:r>
              <a:rPr sz="2600" spc="-5" dirty="0">
                <a:latin typeface="Perpetua"/>
                <a:cs typeface="Perpetua"/>
              </a:rPr>
              <a:t> the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field or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payload</a:t>
            </a:r>
            <a:endParaRPr sz="2600" dirty="0">
              <a:latin typeface="Perpetua"/>
              <a:cs typeface="Perpetua"/>
            </a:endParaRPr>
          </a:p>
          <a:p>
            <a:pPr marL="286385" marR="48260" indent="-274320">
              <a:lnSpc>
                <a:spcPct val="100000"/>
              </a:lnSpc>
              <a:spcBef>
                <a:spcPts val="685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dirty="0" smtClean="0">
                <a:latin typeface="Perpetua"/>
                <a:cs typeface="Perpetua"/>
              </a:rPr>
              <a:t>The maximum size of the IEEE 802.15.4 PSDU </a:t>
            </a:r>
            <a:r>
              <a:rPr sz="2000" dirty="0">
                <a:latin typeface="Perpetua"/>
                <a:cs typeface="Perpetua"/>
              </a:rPr>
              <a:t>is 127 bytes.This  size </a:t>
            </a:r>
            <a:r>
              <a:rPr sz="2000" dirty="0" smtClean="0">
                <a:latin typeface="Perpetua"/>
                <a:cs typeface="Perpetua"/>
              </a:rPr>
              <a:t>is </a:t>
            </a:r>
            <a:r>
              <a:rPr sz="2000" dirty="0">
                <a:latin typeface="Perpetua"/>
                <a:cs typeface="Perpetua"/>
              </a:rPr>
              <a:t>significantly smaller than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30" dirty="0">
                <a:latin typeface="Perpetua"/>
                <a:cs typeface="Perpetua"/>
              </a:rPr>
              <a:t>lowest</a:t>
            </a:r>
            <a:r>
              <a:rPr sz="2000" dirty="0">
                <a:latin typeface="Perpetua"/>
                <a:cs typeface="Perpetua"/>
              </a:rPr>
              <a:t> MTU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setting of </a:t>
            </a:r>
            <a:r>
              <a:rPr sz="2000" spc="-5" dirty="0">
                <a:latin typeface="Perpetua"/>
                <a:cs typeface="Perpetua"/>
              </a:rPr>
              <a:t>other </a:t>
            </a:r>
            <a:r>
              <a:rPr sz="2000" spc="-15" dirty="0" smtClean="0">
                <a:latin typeface="Perpetua"/>
                <a:cs typeface="Perpetua"/>
              </a:rPr>
              <a:t>upper-layer</a:t>
            </a:r>
            <a:r>
              <a:rPr sz="2000" spc="30" dirty="0" smtClean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protocols,</a:t>
            </a:r>
            <a:r>
              <a:rPr sz="2000" spc="-45" dirty="0">
                <a:latin typeface="Perpetua"/>
                <a:cs typeface="Perpetua"/>
              </a:rPr>
              <a:t> </a:t>
            </a:r>
            <a:r>
              <a:rPr sz="2000" spc="5" dirty="0">
                <a:latin typeface="Perpetua"/>
                <a:cs typeface="Perpetua"/>
              </a:rPr>
              <a:t>such</a:t>
            </a:r>
            <a:r>
              <a:rPr sz="2000" spc="3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as</a:t>
            </a:r>
            <a:r>
              <a:rPr sz="2000" spc="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IPv6,</a:t>
            </a:r>
            <a:r>
              <a:rPr sz="2000" spc="-55" dirty="0">
                <a:latin typeface="Perpetua"/>
                <a:cs typeface="Perpetua"/>
              </a:rPr>
              <a:t> </a:t>
            </a:r>
            <a:r>
              <a:rPr sz="2000" spc="5" dirty="0">
                <a:latin typeface="Perpetua"/>
                <a:cs typeface="Perpetua"/>
              </a:rPr>
              <a:t>which</a:t>
            </a:r>
            <a:r>
              <a:rPr sz="2000" spc="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has</a:t>
            </a:r>
            <a:r>
              <a:rPr sz="2000" spc="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</a:t>
            </a:r>
            <a:r>
              <a:rPr sz="2000" spc="2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minimum</a:t>
            </a:r>
            <a:r>
              <a:rPr sz="2000" spc="4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MTU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setting 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6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1280</a:t>
            </a:r>
            <a:r>
              <a:rPr sz="2000" spc="6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bytes.</a:t>
            </a:r>
            <a:r>
              <a:rPr sz="2000" spc="6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Therefore,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fragmentation</a:t>
            </a:r>
            <a:r>
              <a:rPr sz="2000" spc="4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6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6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IPv6</a:t>
            </a:r>
            <a:r>
              <a:rPr sz="2000" spc="6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packet</a:t>
            </a:r>
            <a:r>
              <a:rPr sz="2000" spc="6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must </a:t>
            </a:r>
            <a:r>
              <a:rPr sz="2000" spc="-5" dirty="0">
                <a:latin typeface="Perpetua"/>
                <a:cs typeface="Perpetua"/>
              </a:rPr>
              <a:t> occur</a:t>
            </a:r>
            <a:r>
              <a:rPr sz="2000" spc="15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at</a:t>
            </a:r>
            <a:r>
              <a:rPr sz="2000" dirty="0">
                <a:latin typeface="Perpetua"/>
                <a:cs typeface="Perpetua"/>
              </a:rPr>
              <a:t> the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data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link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layer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for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larger</a:t>
            </a:r>
            <a:r>
              <a:rPr sz="2000" spc="-2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IPv6 packets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be</a:t>
            </a:r>
            <a:r>
              <a:rPr sz="2000" spc="5" dirty="0">
                <a:latin typeface="Perpetua"/>
                <a:cs typeface="Perpetua"/>
              </a:rPr>
              <a:t> carried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over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IEEE </a:t>
            </a:r>
            <a:r>
              <a:rPr sz="2000" dirty="0">
                <a:latin typeface="Perpetua"/>
                <a:cs typeface="Perpetua"/>
              </a:rPr>
              <a:t> 802.15.4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frames</a:t>
            </a:r>
            <a:r>
              <a:rPr sz="2000" spc="-5" dirty="0" smtClean="0">
                <a:latin typeface="Perpetua"/>
                <a:cs typeface="Perpetua"/>
              </a:rPr>
              <a:t>.</a:t>
            </a:r>
            <a:endParaRPr sz="20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61950"/>
            <a:ext cx="2040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95" dirty="0">
                <a:latin typeface="Franklin Gothic Medium"/>
                <a:cs typeface="Franklin Gothic Medium"/>
              </a:rPr>
              <a:t>MAC</a:t>
            </a:r>
            <a:r>
              <a:rPr sz="3600" i="0" spc="-114" dirty="0">
                <a:latin typeface="Franklin Gothic Medium"/>
                <a:cs typeface="Franklin Gothic Medium"/>
              </a:rPr>
              <a:t> </a:t>
            </a:r>
            <a:r>
              <a:rPr sz="3600" i="0" spc="-60" dirty="0">
                <a:latin typeface="Franklin Gothic Medium"/>
                <a:cs typeface="Franklin Gothic Medium"/>
              </a:rPr>
              <a:t>Layer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12990" cy="397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20979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 smtClean="0">
                <a:latin typeface="Perpetua"/>
                <a:cs typeface="Perpetua"/>
              </a:rPr>
              <a:t>At this layer, </a:t>
            </a:r>
            <a:r>
              <a:rPr sz="2600" dirty="0">
                <a:latin typeface="Perpetua"/>
                <a:cs typeface="Perpetua"/>
              </a:rPr>
              <a:t>the scheduling and routing of data frames are  coordinated</a:t>
            </a: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802.15.4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MAC</a:t>
            </a:r>
            <a:r>
              <a:rPr sz="2600" spc="4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7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performs</a:t>
            </a:r>
            <a:r>
              <a:rPr sz="2600" spc="5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the following  tasks:</a:t>
            </a:r>
          </a:p>
          <a:p>
            <a:pPr marL="743585" marR="5080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beaconing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acting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coordinators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(New  devices </a:t>
            </a:r>
            <a:r>
              <a:rPr sz="2600" dirty="0">
                <a:latin typeface="Perpetua"/>
                <a:cs typeface="Perpetua"/>
              </a:rPr>
              <a:t>use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beacons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join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802.15.4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network)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65" dirty="0">
                <a:latin typeface="Perpetua"/>
                <a:cs typeface="Perpetua"/>
              </a:rPr>
              <a:t>PAN</a:t>
            </a:r>
            <a:r>
              <a:rPr sz="2600" spc="-5" dirty="0">
                <a:latin typeface="Perpetua"/>
                <a:cs typeface="Perpetua"/>
              </a:rPr>
              <a:t> association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disassociation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dirty="0">
                <a:latin typeface="Perpetua"/>
                <a:cs typeface="Perpetua"/>
              </a:rPr>
              <a:t> a </a:t>
            </a:r>
            <a:r>
              <a:rPr sz="2600" spc="-10" dirty="0">
                <a:latin typeface="Perpetua"/>
                <a:cs typeface="Perpetua"/>
              </a:rPr>
              <a:t>device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Device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security</a:t>
            </a:r>
            <a:endParaRPr sz="2600" dirty="0">
              <a:latin typeface="Perpetua"/>
              <a:cs typeface="Perpetua"/>
            </a:endParaRPr>
          </a:p>
          <a:p>
            <a:pPr marL="743585" marR="678180" lvl="1" indent="-274320"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Reliable </a:t>
            </a:r>
            <a:r>
              <a:rPr sz="2600" spc="-5" dirty="0">
                <a:latin typeface="Perpetua"/>
                <a:cs typeface="Perpetua"/>
              </a:rPr>
              <a:t>link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communications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spc="-35" dirty="0">
                <a:latin typeface="Perpetua"/>
                <a:cs typeface="Perpetua"/>
              </a:rPr>
              <a:t>two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peer MAC </a:t>
            </a:r>
            <a:r>
              <a:rPr sz="2600" dirty="0" smtClean="0">
                <a:latin typeface="Perpetua"/>
                <a:cs typeface="Perpetua"/>
              </a:rPr>
              <a:t>entities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240270" cy="4370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MAC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layer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achieves </a:t>
            </a:r>
            <a:r>
              <a:rPr sz="2400" dirty="0">
                <a:latin typeface="Perpetua"/>
                <a:cs typeface="Perpetua"/>
              </a:rPr>
              <a:t>these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tasks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by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using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various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predefined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r>
              <a:rPr sz="2400" spc="-5" dirty="0">
                <a:latin typeface="Perpetua"/>
                <a:cs typeface="Perpetua"/>
              </a:rPr>
              <a:t> types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20" dirty="0">
                <a:latin typeface="Perpetua"/>
                <a:cs typeface="Perpetua"/>
              </a:rPr>
              <a:t>Four </a:t>
            </a:r>
            <a:r>
              <a:rPr sz="2400" spc="-5" dirty="0">
                <a:latin typeface="Perpetua"/>
                <a:cs typeface="Perpetua"/>
              </a:rPr>
              <a:t>types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MAC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frames</a:t>
            </a:r>
            <a:r>
              <a:rPr sz="2400" spc="-10" dirty="0">
                <a:latin typeface="Perpetua"/>
                <a:cs typeface="Perpetua"/>
              </a:rPr>
              <a:t> are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specified in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80" dirty="0">
                <a:latin typeface="Perpetua"/>
                <a:cs typeface="Perpetua"/>
              </a:rPr>
              <a:t>802.15.4: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0" dirty="0">
                <a:latin typeface="Perpetua"/>
                <a:cs typeface="Perpetua"/>
              </a:rPr>
              <a:t>Data</a:t>
            </a:r>
            <a:r>
              <a:rPr sz="2400" b="1" spc="-4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frame: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Handles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all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transfers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data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5" dirty="0">
                <a:latin typeface="Perpetua"/>
                <a:cs typeface="Perpetua"/>
              </a:rPr>
              <a:t>Beacon</a:t>
            </a:r>
            <a:r>
              <a:rPr sz="2400" b="1" spc="-5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frame: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Used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transmission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beacons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from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65" dirty="0">
                <a:latin typeface="Perpetua"/>
                <a:cs typeface="Perpetua"/>
              </a:rPr>
              <a:t>PAN</a:t>
            </a:r>
            <a:r>
              <a:rPr sz="2400" spc="-5" dirty="0">
                <a:latin typeface="Perpetua"/>
                <a:cs typeface="Perpetua"/>
              </a:rPr>
              <a:t> coordinator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0" dirty="0">
                <a:latin typeface="Perpetua"/>
                <a:cs typeface="Perpetua"/>
              </a:rPr>
              <a:t>Acknowledgement</a:t>
            </a:r>
            <a:r>
              <a:rPr sz="2400" b="1" spc="-3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frame: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5" dirty="0">
                <a:latin typeface="Perpetua"/>
                <a:cs typeface="Perpetua"/>
              </a:rPr>
              <a:t>Confirms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successful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reception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frame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25" dirty="0">
                <a:latin typeface="Perpetua"/>
                <a:cs typeface="Perpetua"/>
              </a:rPr>
              <a:t>MAC </a:t>
            </a:r>
            <a:r>
              <a:rPr sz="2400" b="1" spc="-5" dirty="0">
                <a:latin typeface="Perpetua"/>
                <a:cs typeface="Perpetua"/>
              </a:rPr>
              <a:t>command</a:t>
            </a:r>
            <a:r>
              <a:rPr sz="2400" b="1" spc="-2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frame: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Responsible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 </a:t>
            </a:r>
            <a:r>
              <a:rPr sz="2400" spc="-5" dirty="0">
                <a:latin typeface="Perpetua"/>
                <a:cs typeface="Perpetua"/>
              </a:rPr>
              <a:t>control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communication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between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devices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90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5" dirty="0"/>
              <a:t>IEEE</a:t>
            </a:r>
            <a:r>
              <a:rPr sz="4000" spc="-20" dirty="0"/>
              <a:t> </a:t>
            </a:r>
            <a:r>
              <a:rPr sz="4000" spc="-30" dirty="0"/>
              <a:t>802.15.4</a:t>
            </a:r>
            <a:r>
              <a:rPr sz="4000" spc="35" dirty="0"/>
              <a:t> </a:t>
            </a:r>
            <a:r>
              <a:rPr sz="4000" spc="-85" dirty="0"/>
              <a:t>MAC</a:t>
            </a:r>
            <a:r>
              <a:rPr sz="4000" spc="-25" dirty="0"/>
              <a:t> </a:t>
            </a:r>
            <a:r>
              <a:rPr sz="4000" spc="-50" dirty="0"/>
              <a:t>Format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1514855"/>
            <a:ext cx="8215883" cy="341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11415" cy="3822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5209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MAC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Header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field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composed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35" dirty="0">
                <a:latin typeface="Perpetua"/>
                <a:cs typeface="Perpetua"/>
              </a:rPr>
              <a:t>Control, </a:t>
            </a:r>
            <a:r>
              <a:rPr sz="2600" spc="-229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Sequence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Number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Addressing</a:t>
            </a:r>
            <a:r>
              <a:rPr sz="2600" spc="-10" dirty="0">
                <a:latin typeface="Perpetua"/>
                <a:cs typeface="Perpetua"/>
              </a:rPr>
              <a:t> fields.</a:t>
            </a:r>
            <a:endParaRPr sz="2600" dirty="0">
              <a:latin typeface="Perpetua"/>
              <a:cs typeface="Perpetua"/>
            </a:endParaRPr>
          </a:p>
          <a:p>
            <a:pPr marL="286385" marR="511809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The Frame Control field defines attributes such as frame  </a:t>
            </a:r>
            <a:r>
              <a:rPr sz="2600" spc="-15" dirty="0">
                <a:latin typeface="Perpetua"/>
                <a:cs typeface="Perpetua"/>
              </a:rPr>
              <a:t>type,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addressing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modes,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 control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flags.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Sequence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Number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5" dirty="0">
                <a:latin typeface="Perpetua"/>
                <a:cs typeface="Perpetua"/>
              </a:rPr>
              <a:t> indicates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sequence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identifier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frame.</a:t>
            </a:r>
            <a:endParaRPr sz="2600" dirty="0">
              <a:latin typeface="Perpetua"/>
              <a:cs typeface="Perpetua"/>
            </a:endParaRPr>
          </a:p>
          <a:p>
            <a:pPr marL="286385" marR="32004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Addressing </a:t>
            </a:r>
            <a:r>
              <a:rPr sz="2600" dirty="0">
                <a:latin typeface="Perpetua"/>
                <a:cs typeface="Perpetua"/>
              </a:rPr>
              <a:t>field </a:t>
            </a:r>
            <a:r>
              <a:rPr sz="2600" spc="-5" dirty="0">
                <a:latin typeface="Perpetua"/>
                <a:cs typeface="Perpetua"/>
              </a:rPr>
              <a:t>specifies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Source and </a:t>
            </a:r>
            <a:r>
              <a:rPr sz="2600" spc="-30" dirty="0">
                <a:latin typeface="Perpetua"/>
                <a:cs typeface="Perpetua"/>
              </a:rPr>
              <a:t>Destination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65" dirty="0">
                <a:latin typeface="Perpetua"/>
                <a:cs typeface="Perpetua"/>
              </a:rPr>
              <a:t>PAN</a:t>
            </a:r>
            <a:r>
              <a:rPr sz="2600" spc="-5" dirty="0">
                <a:latin typeface="Perpetua"/>
                <a:cs typeface="Perpetua"/>
              </a:rPr>
              <a:t> Identifier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fields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well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Source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80" dirty="0">
                <a:latin typeface="Perpetua"/>
                <a:cs typeface="Perpetua"/>
              </a:rPr>
              <a:t>Destination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Address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fields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64120" cy="38969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MAC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Payload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varies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dirty="0">
                <a:latin typeface="Perpetua"/>
                <a:cs typeface="Perpetua"/>
              </a:rPr>
              <a:t> individual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frame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type.</a:t>
            </a:r>
            <a:endParaRPr sz="2600" dirty="0">
              <a:latin typeface="Perpetua"/>
              <a:cs typeface="Perpetua"/>
            </a:endParaRPr>
          </a:p>
          <a:p>
            <a:pPr marL="286385" marR="10287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For example, beacon frames have specific fields and payloads  related to beacons, while MAC command frames have  </a:t>
            </a:r>
            <a:r>
              <a:rPr sz="2600" spc="-5" dirty="0">
                <a:latin typeface="Perpetua"/>
                <a:cs typeface="Perpetua"/>
              </a:rPr>
              <a:t>different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fields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present.</a:t>
            </a:r>
            <a:endParaRPr sz="2600" dirty="0">
              <a:latin typeface="Perpetua"/>
              <a:cs typeface="Perpetua"/>
            </a:endParaRPr>
          </a:p>
          <a:p>
            <a:pPr marL="286385" marR="37401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 smtClean="0">
                <a:latin typeface="Perpetua"/>
                <a:cs typeface="Perpetua"/>
              </a:rPr>
              <a:t>The MAC Footer field is nothing more than a </a:t>
            </a:r>
            <a:r>
              <a:rPr sz="2600" dirty="0">
                <a:latin typeface="Perpetua"/>
                <a:cs typeface="Perpetua"/>
              </a:rPr>
              <a:t>frame check  sequence (</a:t>
            </a:r>
            <a:r>
              <a:rPr sz="2600" dirty="0" smtClean="0">
                <a:latin typeface="Perpetua"/>
                <a:cs typeface="Perpetua"/>
              </a:rPr>
              <a:t>FCS).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An FCS is a calculation based on the data in the frame that is  used by the receiving side to confirm the integrity of the data  in the frame.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99045" cy="336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80035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5" dirty="0">
                <a:latin typeface="Perpetua"/>
                <a:cs typeface="Perpetua"/>
              </a:rPr>
              <a:t>IEEE 802.15.4 requires all devices to support a unique  64-bit extended MAC address, based on EUI-64.</a:t>
            </a:r>
          </a:p>
          <a:p>
            <a:pPr marL="286385" marR="28003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5" dirty="0">
                <a:latin typeface="Perpetua"/>
                <a:cs typeface="Perpetua"/>
              </a:rPr>
              <a:t>However, because the maximum payload is 127 bytes</a:t>
            </a:r>
            <a:r>
              <a:rPr sz="2600" spc="-45" dirty="0" smtClean="0">
                <a:latin typeface="Perpetua"/>
                <a:cs typeface="Perpetua"/>
              </a:rPr>
              <a:t>,</a:t>
            </a:r>
            <a:r>
              <a:rPr lang="en-US" sz="2600" spc="-45" dirty="0" smtClean="0">
                <a:latin typeface="Perpetua"/>
                <a:cs typeface="Perpetua"/>
              </a:rPr>
              <a:t> </a:t>
            </a:r>
            <a:r>
              <a:rPr sz="2600" spc="-45" dirty="0" smtClean="0">
                <a:latin typeface="Perpetua"/>
                <a:cs typeface="Perpetua"/>
              </a:rPr>
              <a:t>802.15.4 </a:t>
            </a:r>
            <a:r>
              <a:rPr sz="2600" spc="-45" dirty="0">
                <a:latin typeface="Perpetua"/>
                <a:cs typeface="Perpetua"/>
              </a:rPr>
              <a:t>also defines how a 16-bit “short address”  is </a:t>
            </a:r>
            <a:r>
              <a:rPr sz="2600" spc="-45" dirty="0" smtClean="0">
                <a:latin typeface="Perpetua"/>
                <a:cs typeface="Perpetua"/>
              </a:rPr>
              <a:t>assigned</a:t>
            </a:r>
            <a:r>
              <a:rPr lang="en-US" sz="2600" spc="-45" dirty="0" smtClean="0">
                <a:latin typeface="Perpetua"/>
                <a:cs typeface="Perpetua"/>
              </a:rPr>
              <a:t> </a:t>
            </a:r>
            <a:r>
              <a:rPr sz="2600" spc="-45" dirty="0" smtClean="0">
                <a:latin typeface="Perpetua"/>
                <a:cs typeface="Perpetua"/>
              </a:rPr>
              <a:t>to </a:t>
            </a:r>
            <a:r>
              <a:rPr sz="2600" spc="-45" dirty="0">
                <a:latin typeface="Perpetua"/>
                <a:cs typeface="Perpetua"/>
              </a:rPr>
              <a:t>devices.</a:t>
            </a:r>
          </a:p>
          <a:p>
            <a:pPr marL="286385" marR="28003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5" dirty="0">
                <a:latin typeface="Perpetua"/>
                <a:cs typeface="Perpetua"/>
              </a:rPr>
              <a:t>This short address is local to the PAN and substantially  </a:t>
            </a:r>
            <a:r>
              <a:rPr sz="2600" spc="-45" dirty="0" smtClean="0">
                <a:latin typeface="Perpetua"/>
                <a:cs typeface="Perpetua"/>
              </a:rPr>
              <a:t>reduces the frame overhead compared </a:t>
            </a:r>
            <a:r>
              <a:rPr sz="2600" spc="-45" dirty="0">
                <a:latin typeface="Perpetua"/>
                <a:cs typeface="Perpetua"/>
              </a:rPr>
              <a:t>to a </a:t>
            </a:r>
            <a:r>
              <a:rPr sz="2600" spc="-45" dirty="0" smtClean="0">
                <a:latin typeface="Perpetua"/>
                <a:cs typeface="Perpetua"/>
              </a:rPr>
              <a:t>64-bit extended  MAC </a:t>
            </a:r>
            <a:r>
              <a:rPr sz="2600" spc="-45" dirty="0">
                <a:latin typeface="Perpetua"/>
                <a:cs typeface="Perpetua"/>
              </a:rPr>
              <a:t>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88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85" dirty="0">
                <a:latin typeface="Franklin Gothic Medium"/>
                <a:cs typeface="Franklin Gothic Medium"/>
              </a:rPr>
              <a:t>Topology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37755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40335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 802.15.4–based networks can be built as star,  peer-to- peer, or mesh topologies.</a:t>
            </a: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Mesh</a:t>
            </a:r>
            <a:r>
              <a:rPr sz="2600" spc="-15" dirty="0">
                <a:latin typeface="Perpetua"/>
                <a:cs typeface="Perpetua"/>
              </a:rPr>
              <a:t> networks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tie </a:t>
            </a:r>
            <a:r>
              <a:rPr sz="2600" spc="-5" dirty="0">
                <a:latin typeface="Perpetua"/>
                <a:cs typeface="Perpetua"/>
              </a:rPr>
              <a:t>together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many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nodes.</a:t>
            </a:r>
            <a:endParaRPr sz="2600" dirty="0">
              <a:latin typeface="Perpetua"/>
              <a:cs typeface="Perpetua"/>
            </a:endParaRPr>
          </a:p>
          <a:p>
            <a:pPr marL="286385" marR="46799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20" dirty="0">
                <a:latin typeface="Perpetua"/>
                <a:cs typeface="Perpetua"/>
              </a:rPr>
              <a:t>allows </a:t>
            </a:r>
            <a:r>
              <a:rPr sz="2600" spc="-5" dirty="0">
                <a:latin typeface="Perpetua"/>
                <a:cs typeface="Perpetua"/>
              </a:rPr>
              <a:t>nodes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25" dirty="0">
                <a:latin typeface="Perpetua"/>
                <a:cs typeface="Perpetua"/>
              </a:rPr>
              <a:t>would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out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range </a:t>
            </a:r>
            <a:r>
              <a:rPr sz="2600" dirty="0">
                <a:latin typeface="Perpetua"/>
                <a:cs typeface="Perpetua"/>
              </a:rPr>
              <a:t>if trying </a:t>
            </a:r>
            <a:r>
              <a:rPr sz="2600" spc="-105" dirty="0">
                <a:latin typeface="Perpetua"/>
                <a:cs typeface="Perpetua"/>
              </a:rPr>
              <a:t>to 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communicate </a:t>
            </a:r>
            <a:r>
              <a:rPr sz="2600" spc="-15" dirty="0">
                <a:latin typeface="Perpetua"/>
                <a:cs typeface="Perpetua"/>
              </a:rPr>
              <a:t>directly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5" dirty="0">
                <a:latin typeface="Perpetua"/>
                <a:cs typeface="Perpetua"/>
              </a:rPr>
              <a:t>leverage </a:t>
            </a:r>
            <a:r>
              <a:rPr sz="2600" spc="5" dirty="0">
                <a:latin typeface="Perpetua"/>
                <a:cs typeface="Perpetua"/>
              </a:rPr>
              <a:t>intermediary </a:t>
            </a:r>
            <a:r>
              <a:rPr sz="2600" spc="-5" dirty="0">
                <a:latin typeface="Perpetua"/>
                <a:cs typeface="Perpetua"/>
              </a:rPr>
              <a:t>nodes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transfer </a:t>
            </a:r>
            <a:r>
              <a:rPr sz="2600" spc="-10" dirty="0">
                <a:latin typeface="Perpetua"/>
                <a:cs typeface="Perpetua"/>
              </a:rPr>
              <a:t>communications.</a:t>
            </a:r>
            <a:endParaRPr sz="2600" dirty="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Every 802.15.4 PAN should be set up with a unique  ID.</a:t>
            </a:r>
          </a:p>
          <a:p>
            <a:pPr marL="286385" marR="140335" indent="-274320" algn="just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All the nodes in the same 802.15.4 network should  use the same PAN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Network Topology Models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 flipV="1">
            <a:off x="2159000" y="40767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 flipV="1">
            <a:off x="2159000" y="49149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5257800" y="2198688"/>
            <a:ext cx="1219200" cy="290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5257800" y="1498600"/>
            <a:ext cx="457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 flipV="1">
            <a:off x="5715000" y="1498600"/>
            <a:ext cx="76200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6477000" y="1422400"/>
            <a:ext cx="838200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5715000" y="1422400"/>
            <a:ext cx="1600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5562600" y="1346200"/>
            <a:ext cx="304800" cy="304800"/>
          </a:xfrm>
          <a:prstGeom prst="ellipse">
            <a:avLst/>
          </a:prstGeom>
          <a:solidFill>
            <a:srgbClr val="CC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477000" y="2198688"/>
            <a:ext cx="1066800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5791200" y="2170113"/>
            <a:ext cx="68580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5257800" y="2489200"/>
            <a:ext cx="533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7315200" y="1422400"/>
            <a:ext cx="228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5791200" y="3098800"/>
            <a:ext cx="1752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6324600" y="2046288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5638800" y="32512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3" name="Oval 19"/>
          <p:cNvSpPr>
            <a:spLocks noChangeArrowheads="1"/>
          </p:cNvSpPr>
          <p:nvPr/>
        </p:nvSpPr>
        <p:spPr bwMode="auto">
          <a:xfrm>
            <a:off x="5105400" y="23368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7162800" y="12700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596900" y="2312988"/>
            <a:ext cx="1219200" cy="290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 flipV="1">
            <a:off x="1358900" y="1384300"/>
            <a:ext cx="457200" cy="928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V="1">
            <a:off x="1816100" y="1536700"/>
            <a:ext cx="838200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1206500" y="12319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V="1">
            <a:off x="1589088" y="2284413"/>
            <a:ext cx="227012" cy="1220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1816100" y="2312988"/>
            <a:ext cx="1143000" cy="442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2806700" y="26035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1435100" y="3365500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3" name="Oval 29"/>
          <p:cNvSpPr>
            <a:spLocks noChangeArrowheads="1"/>
          </p:cNvSpPr>
          <p:nvPr/>
        </p:nvSpPr>
        <p:spPr bwMode="auto">
          <a:xfrm>
            <a:off x="444500" y="2451100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4" name="Oval 30"/>
          <p:cNvSpPr>
            <a:spLocks noChangeArrowheads="1"/>
          </p:cNvSpPr>
          <p:nvPr/>
        </p:nvSpPr>
        <p:spPr bwMode="auto">
          <a:xfrm>
            <a:off x="2501900" y="1384300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2692400" y="4852988"/>
            <a:ext cx="838200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 flipH="1">
            <a:off x="2844800" y="39243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 flipV="1">
            <a:off x="2844800" y="4229100"/>
            <a:ext cx="685800" cy="623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3530600" y="4076700"/>
            <a:ext cx="838200" cy="776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 flipV="1">
            <a:off x="2844800" y="36195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0" name="Oval 36"/>
          <p:cNvSpPr>
            <a:spLocks noChangeArrowheads="1"/>
          </p:cNvSpPr>
          <p:nvPr/>
        </p:nvSpPr>
        <p:spPr bwMode="auto">
          <a:xfrm>
            <a:off x="2692400" y="40767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3530600" y="4852988"/>
            <a:ext cx="685800" cy="290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flipH="1">
            <a:off x="2235200" y="53721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 flipH="1" flipV="1">
            <a:off x="4216400" y="51435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 flipV="1">
            <a:off x="3987800" y="51435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5" name="Oval 41"/>
          <p:cNvSpPr>
            <a:spLocks noChangeArrowheads="1"/>
          </p:cNvSpPr>
          <p:nvPr/>
        </p:nvSpPr>
        <p:spPr bwMode="auto">
          <a:xfrm>
            <a:off x="3378200" y="4700588"/>
            <a:ext cx="304800" cy="304800"/>
          </a:xfrm>
          <a:prstGeom prst="ellipse">
            <a:avLst/>
          </a:prstGeom>
          <a:solidFill>
            <a:srgbClr val="CC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4064000" y="49911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7" name="Oval 43"/>
          <p:cNvSpPr>
            <a:spLocks noChangeArrowheads="1"/>
          </p:cNvSpPr>
          <p:nvPr/>
        </p:nvSpPr>
        <p:spPr bwMode="auto">
          <a:xfrm>
            <a:off x="4749800" y="5448300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8" name="Oval 44"/>
          <p:cNvSpPr>
            <a:spLocks noChangeArrowheads="1"/>
          </p:cNvSpPr>
          <p:nvPr/>
        </p:nvSpPr>
        <p:spPr bwMode="auto">
          <a:xfrm>
            <a:off x="2540000" y="52197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4216400" y="39243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26670" name="Oval 46"/>
          <p:cNvSpPr>
            <a:spLocks noChangeArrowheads="1"/>
          </p:cNvSpPr>
          <p:nvPr/>
        </p:nvSpPr>
        <p:spPr bwMode="auto">
          <a:xfrm>
            <a:off x="3378200" y="3771900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71" name="Oval 47"/>
          <p:cNvSpPr>
            <a:spLocks noChangeArrowheads="1"/>
          </p:cNvSpPr>
          <p:nvPr/>
        </p:nvSpPr>
        <p:spPr bwMode="auto">
          <a:xfrm>
            <a:off x="3835400" y="5600700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72" name="Oval 48"/>
          <p:cNvSpPr>
            <a:spLocks noChangeArrowheads="1"/>
          </p:cNvSpPr>
          <p:nvPr/>
        </p:nvSpPr>
        <p:spPr bwMode="auto">
          <a:xfrm>
            <a:off x="2082800" y="56769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73" name="Oval 49"/>
          <p:cNvSpPr>
            <a:spLocks noChangeArrowheads="1"/>
          </p:cNvSpPr>
          <p:nvPr/>
        </p:nvSpPr>
        <p:spPr bwMode="auto">
          <a:xfrm>
            <a:off x="2006600" y="47625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74" name="Oval 50"/>
          <p:cNvSpPr>
            <a:spLocks noChangeArrowheads="1"/>
          </p:cNvSpPr>
          <p:nvPr/>
        </p:nvSpPr>
        <p:spPr bwMode="auto">
          <a:xfrm>
            <a:off x="2768600" y="3467100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75" name="Oval 51"/>
          <p:cNvSpPr>
            <a:spLocks noChangeArrowheads="1"/>
          </p:cNvSpPr>
          <p:nvPr/>
        </p:nvSpPr>
        <p:spPr bwMode="auto">
          <a:xfrm>
            <a:off x="2006600" y="39243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76" name="Oval 52"/>
          <p:cNvSpPr>
            <a:spLocks noChangeArrowheads="1"/>
          </p:cNvSpPr>
          <p:nvPr/>
        </p:nvSpPr>
        <p:spPr bwMode="auto">
          <a:xfrm>
            <a:off x="5556250" y="4662488"/>
            <a:ext cx="304800" cy="304800"/>
          </a:xfrm>
          <a:prstGeom prst="ellipse">
            <a:avLst/>
          </a:prstGeom>
          <a:solidFill>
            <a:srgbClr val="CC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77" name="Oval 53"/>
          <p:cNvSpPr>
            <a:spLocks noChangeArrowheads="1"/>
          </p:cNvSpPr>
          <p:nvPr/>
        </p:nvSpPr>
        <p:spPr bwMode="auto">
          <a:xfrm>
            <a:off x="5556250" y="5043488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78" name="Text Box 54"/>
          <p:cNvSpPr txBox="1">
            <a:spLocks noChangeArrowheads="1"/>
          </p:cNvSpPr>
          <p:nvPr/>
        </p:nvSpPr>
        <p:spPr bwMode="auto">
          <a:xfrm>
            <a:off x="5937250" y="4708525"/>
            <a:ext cx="22653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PAN coordinator (PANC)</a:t>
            </a:r>
          </a:p>
        </p:txBody>
      </p: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5937250" y="5089525"/>
            <a:ext cx="30464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Full Function Device (FFD,Router)</a:t>
            </a:r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5562600" y="5424488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81" name="Text Box 57"/>
          <p:cNvSpPr txBox="1">
            <a:spLocks noChangeArrowheads="1"/>
          </p:cNvSpPr>
          <p:nvPr/>
        </p:nvSpPr>
        <p:spPr bwMode="auto">
          <a:xfrm>
            <a:off x="5943600" y="5470525"/>
            <a:ext cx="28797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Reduced Function Device (RFD)</a:t>
            </a:r>
          </a:p>
        </p:txBody>
      </p:sp>
      <p:sp>
        <p:nvSpPr>
          <p:cNvPr id="26682" name="Text Box 58"/>
          <p:cNvSpPr txBox="1">
            <a:spLocks noChangeArrowheads="1"/>
          </p:cNvSpPr>
          <p:nvPr/>
        </p:nvSpPr>
        <p:spPr bwMode="auto">
          <a:xfrm>
            <a:off x="444500" y="3059113"/>
            <a:ext cx="74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Star</a:t>
            </a: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4419600" y="1725613"/>
            <a:ext cx="930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Mesh</a:t>
            </a:r>
          </a:p>
        </p:txBody>
      </p: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558800" y="5218113"/>
            <a:ext cx="18621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Cluster Tree</a:t>
            </a:r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 flipH="1">
            <a:off x="7543800" y="3098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7543800" y="3098800"/>
            <a:ext cx="228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87" name="Oval 63"/>
          <p:cNvSpPr>
            <a:spLocks noChangeArrowheads="1"/>
          </p:cNvSpPr>
          <p:nvPr/>
        </p:nvSpPr>
        <p:spPr bwMode="auto">
          <a:xfrm>
            <a:off x="7620000" y="3556000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88" name="Oval 64"/>
          <p:cNvSpPr>
            <a:spLocks noChangeArrowheads="1"/>
          </p:cNvSpPr>
          <p:nvPr/>
        </p:nvSpPr>
        <p:spPr bwMode="auto">
          <a:xfrm>
            <a:off x="8077200" y="2946400"/>
            <a:ext cx="304800" cy="30480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89" name="Oval 65"/>
          <p:cNvSpPr>
            <a:spLocks noChangeArrowheads="1"/>
          </p:cNvSpPr>
          <p:nvPr/>
        </p:nvSpPr>
        <p:spPr bwMode="auto">
          <a:xfrm>
            <a:off x="7391400" y="2946400"/>
            <a:ext cx="304800" cy="304800"/>
          </a:xfrm>
          <a:prstGeom prst="ellipse">
            <a:avLst/>
          </a:prstGeom>
          <a:solidFill>
            <a:srgbClr val="FADB4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90" name="Oval 66"/>
          <p:cNvSpPr>
            <a:spLocks noChangeArrowheads="1"/>
          </p:cNvSpPr>
          <p:nvPr/>
        </p:nvSpPr>
        <p:spPr bwMode="auto">
          <a:xfrm>
            <a:off x="1663700" y="2160588"/>
            <a:ext cx="304800" cy="304800"/>
          </a:xfrm>
          <a:prstGeom prst="ellipse">
            <a:avLst/>
          </a:prstGeom>
          <a:solidFill>
            <a:srgbClr val="CC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 flipV="1"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6854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10" dirty="0">
                <a:latin typeface="Franklin Gothic Medium"/>
                <a:cs typeface="Franklin Gothic Medium"/>
              </a:rPr>
              <a:t>SENSORS,</a:t>
            </a:r>
            <a:r>
              <a:rPr sz="2800" i="0" spc="-35" dirty="0">
                <a:latin typeface="Franklin Gothic Medium"/>
                <a:cs typeface="Franklin Gothic Medium"/>
              </a:rPr>
              <a:t> </a:t>
            </a:r>
            <a:r>
              <a:rPr sz="2800" i="0" spc="-85" dirty="0">
                <a:latin typeface="Franklin Gothic Medium"/>
                <a:cs typeface="Franklin Gothic Medium"/>
              </a:rPr>
              <a:t>ACTUATORS,</a:t>
            </a:r>
            <a:r>
              <a:rPr sz="2800" i="0" spc="-30" dirty="0">
                <a:latin typeface="Franklin Gothic Medium"/>
                <a:cs typeface="Franklin Gothic Medium"/>
              </a:rPr>
              <a:t> </a:t>
            </a:r>
            <a:r>
              <a:rPr sz="2800" i="0" spc="-65" dirty="0">
                <a:latin typeface="Franklin Gothic Medium"/>
                <a:cs typeface="Franklin Gothic Medium"/>
              </a:rPr>
              <a:t>AND</a:t>
            </a:r>
            <a:r>
              <a:rPr sz="2800" i="0" spc="-30" dirty="0">
                <a:latin typeface="Franklin Gothic Medium"/>
                <a:cs typeface="Franklin Gothic Medium"/>
              </a:rPr>
              <a:t> </a:t>
            </a:r>
            <a:r>
              <a:rPr sz="2800" i="0" spc="-50" dirty="0">
                <a:latin typeface="Franklin Gothic Medium"/>
                <a:cs typeface="Franklin Gothic Medium"/>
              </a:rPr>
              <a:t>SMART</a:t>
            </a:r>
            <a:r>
              <a:rPr sz="2800" i="0" spc="-35" dirty="0">
                <a:latin typeface="Franklin Gothic Medium"/>
                <a:cs typeface="Franklin Gothic Medium"/>
              </a:rPr>
              <a:t> </a:t>
            </a:r>
            <a:r>
              <a:rPr sz="2800" i="0" dirty="0">
                <a:latin typeface="Franklin Gothic Medium"/>
                <a:cs typeface="Franklin Gothic Medium"/>
              </a:rPr>
              <a:t>OBJECTS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31507"/>
            <a:ext cx="7613650" cy="44500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53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b="1" dirty="0">
                <a:latin typeface="Perpetua"/>
                <a:cs typeface="Perpetua"/>
              </a:rPr>
              <a:t>A</a:t>
            </a:r>
            <a:r>
              <a:rPr sz="3200" b="1" spc="-20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sensor</a:t>
            </a:r>
            <a:r>
              <a:rPr sz="2600" dirty="0">
                <a:latin typeface="Perpetua"/>
                <a:cs typeface="Perpetua"/>
              </a:rPr>
              <a:t>:</a:t>
            </a:r>
            <a:r>
              <a:rPr sz="2600" spc="-1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senses</a:t>
            </a:r>
            <a:endParaRPr sz="2600">
              <a:latin typeface="Perpetua"/>
              <a:cs typeface="Perpetua"/>
            </a:endParaRPr>
          </a:p>
          <a:p>
            <a:pPr marL="286385" marR="53340" indent="-274320">
              <a:lnSpc>
                <a:spcPct val="90000"/>
              </a:lnSpc>
              <a:spcBef>
                <a:spcPts val="67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615440" algn="l"/>
              </a:tabLst>
            </a:pPr>
            <a:r>
              <a:rPr sz="2600" spc="-10" dirty="0">
                <a:latin typeface="Perpetua"/>
                <a:cs typeface="Perpetua"/>
              </a:rPr>
              <a:t>More </a:t>
            </a:r>
            <a:r>
              <a:rPr sz="2600" spc="-30" dirty="0">
                <a:latin typeface="Perpetua"/>
                <a:cs typeface="Perpetua"/>
              </a:rPr>
              <a:t>specifically,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a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sensor 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measures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some </a:t>
            </a:r>
            <a:r>
              <a:rPr sz="2600" b="1" i="1" spc="-20" dirty="0">
                <a:solidFill>
                  <a:srgbClr val="FF0000"/>
                </a:solidFill>
                <a:latin typeface="Perpetua"/>
                <a:cs typeface="Perpetua"/>
              </a:rPr>
              <a:t>physical </a:t>
            </a:r>
            <a:r>
              <a:rPr sz="2600" b="1" i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quantity	and</a:t>
            </a:r>
            <a:r>
              <a:rPr sz="2600" b="1" i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15" dirty="0">
                <a:solidFill>
                  <a:srgbClr val="FF0000"/>
                </a:solidFill>
                <a:latin typeface="Perpetua"/>
                <a:cs typeface="Perpetua"/>
              </a:rPr>
              <a:t>converts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that</a:t>
            </a:r>
            <a:r>
              <a:rPr sz="2600" b="1" i="1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measurement</a:t>
            </a:r>
            <a:r>
              <a:rPr sz="2600" b="1" i="1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reading</a:t>
            </a:r>
            <a:r>
              <a:rPr sz="2600" b="1" i="1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into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a </a:t>
            </a:r>
            <a:r>
              <a:rPr sz="2600" b="1" i="1" spc="-57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digital</a:t>
            </a:r>
            <a:r>
              <a:rPr sz="2600" b="1" i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representation.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That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digital 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representation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is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typically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passed to </a:t>
            </a:r>
            <a:r>
              <a:rPr sz="2600" b="1" i="1" spc="-50" dirty="0">
                <a:solidFill>
                  <a:srgbClr val="001F5F"/>
                </a:solidFill>
                <a:latin typeface="Perpetua"/>
                <a:cs typeface="Perpetua"/>
              </a:rPr>
              <a:t>another </a:t>
            </a:r>
            <a:r>
              <a:rPr sz="2600" b="1" i="1" spc="-57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device 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for 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transformation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into useful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data that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can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be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 consumed</a:t>
            </a:r>
            <a:r>
              <a:rPr sz="2600" b="1" i="1" spc="-2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by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 intelligent</a:t>
            </a:r>
            <a:r>
              <a:rPr sz="2600" b="1" i="1" spc="-4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devices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or humans</a:t>
            </a:r>
            <a:endParaRPr sz="260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2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not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limited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human-like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sensory </a:t>
            </a:r>
            <a:r>
              <a:rPr sz="2600" spc="-10" dirty="0">
                <a:latin typeface="Perpetua"/>
                <a:cs typeface="Perpetua"/>
              </a:rPr>
              <a:t>data.</a:t>
            </a:r>
            <a:endParaRPr sz="2600">
              <a:latin typeface="Perpetua"/>
              <a:cs typeface="Perpetua"/>
            </a:endParaRPr>
          </a:p>
          <a:p>
            <a:pPr marL="286385" marR="55880" indent="-274320" algn="just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They are </a:t>
            </a:r>
            <a:r>
              <a:rPr sz="2600" spc="-15" dirty="0">
                <a:latin typeface="Perpetua"/>
                <a:cs typeface="Perpetua"/>
              </a:rPr>
              <a:t>able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5" dirty="0">
                <a:latin typeface="Perpetua"/>
                <a:cs typeface="Perpetua"/>
              </a:rPr>
              <a:t>provide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-10" dirty="0">
                <a:latin typeface="Perpetua"/>
                <a:cs typeface="Perpetua"/>
              </a:rPr>
              <a:t>extremely </a:t>
            </a:r>
            <a:r>
              <a:rPr sz="2600" dirty="0">
                <a:latin typeface="Perpetua"/>
                <a:cs typeface="Perpetua"/>
              </a:rPr>
              <a:t>wide </a:t>
            </a:r>
            <a:r>
              <a:rPr sz="2600" spc="5" dirty="0">
                <a:latin typeface="Perpetua"/>
                <a:cs typeface="Perpetua"/>
              </a:rPr>
              <a:t>spectrum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20" dirty="0">
                <a:latin typeface="Perpetua"/>
                <a:cs typeface="Perpetua"/>
              </a:rPr>
              <a:t>rich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diverse measurement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10" dirty="0">
                <a:latin typeface="Perpetua"/>
                <a:cs typeface="Perpetua"/>
              </a:rPr>
              <a:t>far </a:t>
            </a:r>
            <a:r>
              <a:rPr sz="2600" spc="-5" dirty="0">
                <a:latin typeface="Perpetua"/>
                <a:cs typeface="Perpetua"/>
              </a:rPr>
              <a:t>greater precision than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human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senses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81000"/>
            <a:ext cx="5856732" cy="3287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6482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PAN (Personal Area Network ) coordinator is nothing but a sink node which processes the data received by it and takes </a:t>
            </a:r>
            <a:r>
              <a:rPr lang="en-US" sz="2400" dirty="0" smtClean="0"/>
              <a:t>necessary decisions</a:t>
            </a:r>
            <a:r>
              <a:rPr lang="en-US" sz="2400" dirty="0" smtClean="0"/>
              <a:t>. Its  a FFD (fully functional device) which means it </a:t>
            </a:r>
            <a:r>
              <a:rPr lang="en-US" sz="2400" dirty="0" smtClean="0"/>
              <a:t>can send</a:t>
            </a:r>
            <a:r>
              <a:rPr lang="en-US" sz="2400" dirty="0" smtClean="0"/>
              <a:t> requests for data that is in Pull Mode and it can also receive data from all other neighboring nodes that is when in Push </a:t>
            </a:r>
            <a:r>
              <a:rPr lang="en-US" sz="2400" dirty="0" smtClean="0"/>
              <a:t>Mode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679005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minimum </a:t>
            </a:r>
            <a:r>
              <a:rPr sz="2600" dirty="0">
                <a:latin typeface="Perpetua"/>
                <a:cs typeface="Perpetua"/>
              </a:rPr>
              <a:t>of one </a:t>
            </a:r>
            <a:r>
              <a:rPr sz="2600" spc="-5" dirty="0">
                <a:latin typeface="Perpetua"/>
                <a:cs typeface="Perpetua"/>
              </a:rPr>
              <a:t>FFD acting as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65" dirty="0">
                <a:latin typeface="Perpetua"/>
                <a:cs typeface="Perpetua"/>
              </a:rPr>
              <a:t>PAN </a:t>
            </a:r>
            <a:r>
              <a:rPr sz="2600" spc="-195" dirty="0">
                <a:latin typeface="Perpetua"/>
                <a:cs typeface="Perpetua"/>
              </a:rPr>
              <a:t>coordinator </a:t>
            </a:r>
            <a:r>
              <a:rPr sz="2600" spc="-1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required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deliver </a:t>
            </a:r>
            <a:r>
              <a:rPr sz="2600" spc="10" dirty="0">
                <a:latin typeface="Perpetua"/>
                <a:cs typeface="Perpetua"/>
              </a:rPr>
              <a:t>services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20" dirty="0">
                <a:latin typeface="Perpetua"/>
                <a:cs typeface="Perpetua"/>
              </a:rPr>
              <a:t>allow </a:t>
            </a:r>
            <a:r>
              <a:rPr sz="2600" spc="-5" dirty="0">
                <a:latin typeface="Perpetua"/>
                <a:cs typeface="Perpetua"/>
              </a:rPr>
              <a:t>other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associate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form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cell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85" dirty="0">
                <a:latin typeface="Perpetua"/>
                <a:cs typeface="Perpetua"/>
              </a:rPr>
              <a:t>PAN.</a:t>
            </a:r>
            <a:endParaRPr sz="2600" dirty="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single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65" dirty="0">
                <a:latin typeface="Perpetua"/>
                <a:cs typeface="Perpetua"/>
              </a:rPr>
              <a:t>PAN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coordinator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identified </a:t>
            </a:r>
            <a:r>
              <a:rPr sz="2600" dirty="0">
                <a:latin typeface="Perpetua"/>
                <a:cs typeface="Perpetua"/>
              </a:rPr>
              <a:t>for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65" dirty="0">
                <a:latin typeface="Perpetua"/>
                <a:cs typeface="Perpetua"/>
              </a:rPr>
              <a:t>PAN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30" dirty="0">
                <a:latin typeface="Perpetua"/>
                <a:cs typeface="Perpetua"/>
              </a:rPr>
              <a:t>1.</a:t>
            </a:r>
            <a:endParaRPr sz="2600" dirty="0">
              <a:latin typeface="Perpetua"/>
              <a:cs typeface="Perpetua"/>
            </a:endParaRPr>
          </a:p>
          <a:p>
            <a:pPr marL="286385" marR="5715" indent="-274320" algn="just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FFD devices can communicate with any other devices,  whereas RFD devices can communicate only with FFD  devices.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447800"/>
            <a:ext cx="7693356" cy="3445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4991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 smtClean="0">
                <a:latin typeface="Perpetua"/>
                <a:cs typeface="Perpetua"/>
              </a:rPr>
              <a:t>The IEEE 802.15.4 specification </a:t>
            </a:r>
            <a:r>
              <a:rPr sz="2600" dirty="0">
                <a:latin typeface="Perpetua"/>
                <a:cs typeface="Perpetua"/>
              </a:rPr>
              <a:t>does not define  a path selection within the MAC layer for a mesh  topology.</a:t>
            </a:r>
          </a:p>
          <a:p>
            <a:pPr marL="286385" marR="13906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function </a:t>
            </a:r>
            <a:r>
              <a:rPr sz="2600" dirty="0" smtClean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be done at Layer 2 and is known as mesh-  under.</a:t>
            </a:r>
          </a:p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routing function can occur at Layer 3, using a routing  protocol, such as the IPv6 Routing Protocol for Low Power  and Lossy Networks (RPL).</a:t>
            </a: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referred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i="1" spc="-15" dirty="0">
                <a:latin typeface="Perpetua"/>
                <a:cs typeface="Perpetua"/>
              </a:rPr>
              <a:t>mesh-over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746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Franklin Gothic Medium"/>
                <a:cs typeface="Franklin Gothic Medium"/>
              </a:rPr>
              <a:t>S</a:t>
            </a:r>
            <a:r>
              <a:rPr sz="4000" i="0" spc="-15" dirty="0">
                <a:latin typeface="Franklin Gothic Medium"/>
                <a:cs typeface="Franklin Gothic Medium"/>
              </a:rPr>
              <a:t>e</a:t>
            </a:r>
            <a:r>
              <a:rPr sz="4000" i="0" dirty="0">
                <a:latin typeface="Franklin Gothic Medium"/>
                <a:cs typeface="Franklin Gothic Medium"/>
              </a:rPr>
              <a:t>c</a:t>
            </a:r>
            <a:r>
              <a:rPr sz="4000" i="0" spc="-30" dirty="0">
                <a:latin typeface="Franklin Gothic Medium"/>
                <a:cs typeface="Franklin Gothic Medium"/>
              </a:rPr>
              <a:t>ur</a:t>
            </a:r>
            <a:r>
              <a:rPr sz="4000" i="0" spc="-5" dirty="0">
                <a:latin typeface="Franklin Gothic Medium"/>
                <a:cs typeface="Franklin Gothic Medium"/>
              </a:rPr>
              <a:t>i</a:t>
            </a:r>
            <a:r>
              <a:rPr sz="4000" i="0" spc="-85" dirty="0">
                <a:latin typeface="Franklin Gothic Medium"/>
                <a:cs typeface="Franklin Gothic Medium"/>
              </a:rPr>
              <a:t>ty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10970"/>
            <a:ext cx="7586345" cy="43613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302895" indent="-274320">
              <a:lnSpc>
                <a:spcPct val="90100"/>
              </a:lnSpc>
              <a:spcBef>
                <a:spcPts val="38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The IEEE 802.15.4 specification uses Advanced Encryption  Standard (AES) with a 128-bit key length as the </a:t>
            </a:r>
            <a:r>
              <a:rPr sz="2400" spc="-5" dirty="0" smtClean="0">
                <a:latin typeface="Perpetua"/>
                <a:cs typeface="Perpetua"/>
              </a:rPr>
              <a:t>base </a:t>
            </a:r>
            <a:r>
              <a:rPr sz="2400" spc="-5" dirty="0">
                <a:latin typeface="Perpetua"/>
                <a:cs typeface="Perpetua"/>
              </a:rPr>
              <a:t>encryption algorithm for securing its data</a:t>
            </a:r>
          </a:p>
          <a:p>
            <a:pPr marL="286385" marR="5080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AES is a block cipher, which means it operates on fixed-size blocks  of data</a:t>
            </a:r>
          </a:p>
          <a:p>
            <a:pPr marL="286385" marR="621665" indent="-2743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symmetric key - means that the same key is used for both the   encryption and decryption of the data</a:t>
            </a:r>
          </a:p>
          <a:p>
            <a:pPr marL="286385" marR="194310" indent="-2743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In addition to encrypting the data, AES in 802.15.4 </a:t>
            </a:r>
            <a:r>
              <a:rPr sz="2400" spc="-5" dirty="0" smtClean="0">
                <a:latin typeface="Perpetua"/>
                <a:cs typeface="Perpetua"/>
              </a:rPr>
              <a:t>also</a:t>
            </a:r>
            <a:r>
              <a:rPr lang="en-US" sz="2400" spc="-5" dirty="0" smtClean="0">
                <a:latin typeface="Perpetua"/>
                <a:cs typeface="Perpetua"/>
              </a:rPr>
              <a:t> </a:t>
            </a:r>
            <a:r>
              <a:rPr sz="2400" spc="-5" dirty="0" smtClean="0">
                <a:latin typeface="Perpetua"/>
                <a:cs typeface="Perpetua"/>
              </a:rPr>
              <a:t>validates </a:t>
            </a:r>
            <a:r>
              <a:rPr sz="2400" spc="-5" dirty="0">
                <a:latin typeface="Perpetua"/>
                <a:cs typeface="Perpetua"/>
              </a:rPr>
              <a:t>the data that is sent.</a:t>
            </a:r>
          </a:p>
          <a:p>
            <a:pPr marL="286385" marR="55880" indent="-274320">
              <a:lnSpc>
                <a:spcPct val="90000"/>
              </a:lnSpc>
              <a:spcBef>
                <a:spcPts val="56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This is accomplished by a message integrity code (MIC), which is  calculated for the entire frame using the same AES key that is used  for encryption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34504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3335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Using the Security </a:t>
            </a:r>
            <a:r>
              <a:rPr sz="2600" spc="-10" dirty="0">
                <a:latin typeface="Perpetua"/>
                <a:cs typeface="Perpetua"/>
              </a:rPr>
              <a:t>Enabled </a:t>
            </a:r>
            <a:r>
              <a:rPr sz="2600" dirty="0">
                <a:latin typeface="Perpetua"/>
                <a:cs typeface="Perpetua"/>
              </a:rPr>
              <a:t>field in the Frame </a:t>
            </a:r>
            <a:r>
              <a:rPr sz="2600" spc="-10" dirty="0">
                <a:latin typeface="Perpetua"/>
                <a:cs typeface="Perpetua"/>
              </a:rPr>
              <a:t>Control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portion </a:t>
            </a:r>
            <a:r>
              <a:rPr sz="2600" dirty="0">
                <a:latin typeface="Perpetua"/>
                <a:cs typeface="Perpetua"/>
              </a:rPr>
              <a:t>of the </a:t>
            </a:r>
            <a:r>
              <a:rPr sz="2600" spc="-5" dirty="0">
                <a:latin typeface="Perpetua"/>
                <a:cs typeface="Perpetua"/>
              </a:rPr>
              <a:t>802.15.4 </a:t>
            </a:r>
            <a:r>
              <a:rPr sz="2600" dirty="0">
                <a:latin typeface="Perpetua"/>
                <a:cs typeface="Perpetua"/>
              </a:rPr>
              <a:t>header is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first </a:t>
            </a:r>
            <a:r>
              <a:rPr sz="2600" dirty="0">
                <a:latin typeface="Perpetua"/>
                <a:cs typeface="Perpetua"/>
              </a:rPr>
              <a:t>step </a:t>
            </a:r>
            <a:r>
              <a:rPr sz="2600" spc="-30" dirty="0">
                <a:latin typeface="Perpetua"/>
                <a:cs typeface="Perpetua"/>
              </a:rPr>
              <a:t>to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enabling</a:t>
            </a:r>
            <a:r>
              <a:rPr sz="2600" spc="-5" dirty="0">
                <a:latin typeface="Perpetua"/>
                <a:cs typeface="Perpetua"/>
              </a:rPr>
              <a:t> AES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encryption.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field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single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bit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dirty="0">
                <a:latin typeface="Perpetua"/>
                <a:cs typeface="Perpetua"/>
              </a:rPr>
              <a:t> is set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security.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Once </a:t>
            </a:r>
            <a:r>
              <a:rPr sz="2600" dirty="0">
                <a:latin typeface="Perpetua"/>
                <a:cs typeface="Perpetua"/>
              </a:rPr>
              <a:t>this bit is set, a field </a:t>
            </a:r>
            <a:r>
              <a:rPr sz="2600" spc="-5" dirty="0">
                <a:latin typeface="Perpetua"/>
                <a:cs typeface="Perpetua"/>
              </a:rPr>
              <a:t>called the </a:t>
            </a:r>
            <a:r>
              <a:rPr sz="2600" spc="-10" dirty="0">
                <a:latin typeface="Perpetua"/>
                <a:cs typeface="Perpetua"/>
              </a:rPr>
              <a:t>Auxiliary </a:t>
            </a:r>
            <a:r>
              <a:rPr sz="2600" dirty="0">
                <a:latin typeface="Perpetua"/>
                <a:cs typeface="Perpetua"/>
              </a:rPr>
              <a:t>Security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Header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created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after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Source</a:t>
            </a:r>
            <a:r>
              <a:rPr sz="2600" spc="-18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Address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field,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stealing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some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bytes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Payload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field.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480" marR="508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Frame</a:t>
            </a:r>
            <a:r>
              <a:rPr spc="-50" dirty="0"/>
              <a:t> </a:t>
            </a:r>
            <a:r>
              <a:rPr spc="-20" dirty="0"/>
              <a:t>Format</a:t>
            </a:r>
            <a:r>
              <a:rPr spc="-40" dirty="0"/>
              <a:t> </a:t>
            </a:r>
            <a:r>
              <a:rPr spc="-20"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5" dirty="0"/>
              <a:t>Auxiliary</a:t>
            </a:r>
            <a:r>
              <a:rPr spc="-45" dirty="0"/>
              <a:t> </a:t>
            </a:r>
            <a:r>
              <a:rPr spc="-10" dirty="0"/>
              <a:t>Security</a:t>
            </a:r>
            <a:r>
              <a:rPr spc="-50" dirty="0"/>
              <a:t> </a:t>
            </a:r>
            <a:r>
              <a:rPr dirty="0"/>
              <a:t>Header</a:t>
            </a:r>
            <a:r>
              <a:rPr spc="-35" dirty="0"/>
              <a:t> </a:t>
            </a:r>
            <a:r>
              <a:rPr spc="-10" dirty="0"/>
              <a:t>Field</a:t>
            </a:r>
            <a:r>
              <a:rPr spc="-35" dirty="0"/>
              <a:t> </a:t>
            </a:r>
            <a:r>
              <a:rPr spc="-20" dirty="0"/>
              <a:t>for</a:t>
            </a:r>
            <a:r>
              <a:rPr spc="-40" dirty="0"/>
              <a:t> </a:t>
            </a:r>
            <a:r>
              <a:rPr dirty="0"/>
              <a:t>802.15.4- </a:t>
            </a:r>
            <a:r>
              <a:rPr spc="-484" dirty="0"/>
              <a:t> </a:t>
            </a:r>
            <a:r>
              <a:rPr i="1" spc="5" dirty="0"/>
              <a:t>2006</a:t>
            </a:r>
            <a:r>
              <a:rPr i="1" spc="-50" dirty="0"/>
              <a:t> </a:t>
            </a:r>
            <a:r>
              <a:rPr i="1" spc="10" dirty="0"/>
              <a:t>and</a:t>
            </a:r>
            <a:r>
              <a:rPr i="1" spc="-5" dirty="0"/>
              <a:t> </a:t>
            </a:r>
            <a:r>
              <a:rPr i="1" spc="-10" dirty="0"/>
              <a:t>Later</a:t>
            </a:r>
            <a:r>
              <a:rPr i="1" spc="-40" dirty="0"/>
              <a:t> </a:t>
            </a:r>
            <a:r>
              <a:rPr i="1" spc="-15" dirty="0"/>
              <a:t>Versions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1642872"/>
            <a:ext cx="8072628" cy="3144011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731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15" dirty="0">
                <a:latin typeface="Franklin Gothic Medium"/>
                <a:cs typeface="Franklin Gothic Medium"/>
              </a:rPr>
              <a:t>IEEE</a:t>
            </a:r>
            <a:r>
              <a:rPr sz="4000" i="0" spc="-35" dirty="0">
                <a:latin typeface="Franklin Gothic Medium"/>
                <a:cs typeface="Franklin Gothic Medium"/>
              </a:rPr>
              <a:t> </a:t>
            </a:r>
            <a:r>
              <a:rPr sz="4000" i="0" spc="-30" dirty="0">
                <a:latin typeface="Franklin Gothic Medium"/>
                <a:cs typeface="Franklin Gothic Medium"/>
              </a:rPr>
              <a:t>802.15.4g</a:t>
            </a:r>
            <a:r>
              <a:rPr sz="4000" i="0" spc="-45" dirty="0">
                <a:latin typeface="Franklin Gothic Medium"/>
                <a:cs typeface="Franklin Gothic Medium"/>
              </a:rPr>
              <a:t> </a:t>
            </a:r>
            <a:r>
              <a:rPr sz="4000" i="0" spc="-15" dirty="0">
                <a:latin typeface="Franklin Gothic Medium"/>
                <a:cs typeface="Franklin Gothic Medium"/>
              </a:rPr>
              <a:t>and</a:t>
            </a:r>
            <a:r>
              <a:rPr sz="4000" i="0" spc="-10" dirty="0">
                <a:latin typeface="Franklin Gothic Medium"/>
                <a:cs typeface="Franklin Gothic Medium"/>
              </a:rPr>
              <a:t> </a:t>
            </a:r>
            <a:r>
              <a:rPr sz="4000" i="0" spc="-20" dirty="0">
                <a:latin typeface="Franklin Gothic Medium"/>
                <a:cs typeface="Franklin Gothic Medium"/>
              </a:rPr>
              <a:t>802.15.4e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49184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The IEEE 802.15.4e amendment of  802.15.4-2011 expands the MAC layer feature set to  remedy the disadvantages associated with  802.15.4, including MAC reliability, unbounded  latency, and multipath fading</a:t>
            </a:r>
          </a:p>
          <a:p>
            <a:pPr marL="286385" marR="196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Also made improvements to better cope with certain  application domains, such as factory and process automation  and smart grid</a:t>
            </a:r>
          </a:p>
          <a:p>
            <a:pPr marL="286385" marR="3651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IEEE 802.15.4e-2012 enhanced the IEEE  802.15.4 MAC layer capabilities in the areas of  frame format, security, determinism mechanism, and  frequency hopping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093584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3779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IEEE 802.15.4g-2012 is also an amendment  to the IEEE 802.15.4-2011 standard</a:t>
            </a:r>
          </a:p>
          <a:p>
            <a:pPr marL="286385" marR="1606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The focus of this specification is the smart grid or, more  specifically, smart utility network communication.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802.15.4g seeks to optimize large outdoor wireless  mesh networks for field area networks (FANs)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04874"/>
            <a:ext cx="7363459" cy="45231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977265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applies</a:t>
            </a:r>
            <a:r>
              <a:rPr sz="2600" spc="-10" dirty="0">
                <a:latin typeface="Perpetua"/>
                <a:cs typeface="Perpetua"/>
              </a:rPr>
              <a:t> to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dirty="0">
                <a:latin typeface="Perpetua"/>
                <a:cs typeface="Perpetua"/>
              </a:rPr>
              <a:t>use </a:t>
            </a:r>
            <a:r>
              <a:rPr sz="2600" spc="-5" dirty="0">
                <a:latin typeface="Perpetua"/>
                <a:cs typeface="Perpetua"/>
              </a:rPr>
              <a:t>cases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10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following: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2600" dirty="0">
                <a:latin typeface="Perpetua"/>
                <a:cs typeface="Perpetua"/>
              </a:rPr>
              <a:t>Distribution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automation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industrial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supervisory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30" dirty="0">
                <a:latin typeface="Perpetua"/>
                <a:cs typeface="Perpetua"/>
              </a:rPr>
              <a:t>control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acquisition </a:t>
            </a:r>
            <a:r>
              <a:rPr sz="2600" spc="-15" dirty="0">
                <a:latin typeface="Perpetua"/>
                <a:cs typeface="Perpetua"/>
              </a:rPr>
              <a:t>(SCADA)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environments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remote </a:t>
            </a:r>
            <a:r>
              <a:rPr sz="2600" dirty="0">
                <a:latin typeface="Perpetua"/>
                <a:cs typeface="Perpetua"/>
              </a:rPr>
              <a:t> monitoring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</a:t>
            </a:r>
            <a:endParaRPr sz="2600">
              <a:latin typeface="Perpetua"/>
              <a:cs typeface="Perpetua"/>
            </a:endParaRPr>
          </a:p>
          <a:p>
            <a:pPr marL="361315" indent="-349250">
              <a:lnSpc>
                <a:spcPct val="100000"/>
              </a:lnSpc>
              <a:spcBef>
                <a:spcPts val="2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sz="2600" spc="-10" dirty="0">
                <a:latin typeface="Perpetua"/>
                <a:cs typeface="Perpetua"/>
              </a:rPr>
              <a:t>Public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lighting</a:t>
            </a:r>
            <a:endParaRPr sz="2600">
              <a:latin typeface="Perpetua"/>
              <a:cs typeface="Perpetua"/>
            </a:endParaRPr>
          </a:p>
          <a:p>
            <a:pPr marL="361315" indent="-34925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sz="2600" spc="-10" dirty="0">
                <a:latin typeface="Perpetua"/>
                <a:cs typeface="Perpetua"/>
              </a:rPr>
              <a:t>Environmental</a:t>
            </a:r>
            <a:r>
              <a:rPr sz="2600" spc="-5" dirty="0">
                <a:latin typeface="Perpetua"/>
                <a:cs typeface="Perpetua"/>
              </a:rPr>
              <a:t> wireless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20" dirty="0">
                <a:latin typeface="Perpetua"/>
                <a:cs typeface="Perpetua"/>
              </a:rPr>
              <a:t>smart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cities</a:t>
            </a:r>
            <a:endParaRPr sz="2600">
              <a:latin typeface="Perpetua"/>
              <a:cs typeface="Perpetua"/>
            </a:endParaRPr>
          </a:p>
          <a:p>
            <a:pPr marL="361315" indent="-34925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sz="2600" dirty="0">
                <a:latin typeface="Perpetua"/>
                <a:cs typeface="Perpetua"/>
              </a:rPr>
              <a:t>Electrical </a:t>
            </a:r>
            <a:r>
              <a:rPr sz="2600" spc="-10" dirty="0">
                <a:latin typeface="Perpetua"/>
                <a:cs typeface="Perpetua"/>
              </a:rPr>
              <a:t>vehicle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charging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stations</a:t>
            </a:r>
            <a:endParaRPr sz="2600">
              <a:latin typeface="Perpetua"/>
              <a:cs typeface="Perpetua"/>
            </a:endParaRPr>
          </a:p>
          <a:p>
            <a:pPr marL="361315" indent="-34925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sz="2600" spc="15" dirty="0">
                <a:latin typeface="Perpetua"/>
                <a:cs typeface="Perpetua"/>
              </a:rPr>
              <a:t>Smart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parking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meters</a:t>
            </a:r>
            <a:endParaRPr sz="2600">
              <a:latin typeface="Perpetua"/>
              <a:cs typeface="Perpetua"/>
            </a:endParaRPr>
          </a:p>
          <a:p>
            <a:pPr marL="361315" indent="-34925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sz="2600" spc="5" dirty="0">
                <a:latin typeface="Perpetua"/>
                <a:cs typeface="Perpetua"/>
              </a:rPr>
              <a:t>Microgrids</a:t>
            </a:r>
            <a:endParaRPr sz="2600">
              <a:latin typeface="Perpetua"/>
              <a:cs typeface="Perpetua"/>
            </a:endParaRPr>
          </a:p>
          <a:p>
            <a:pPr marL="361315" indent="-34925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1950" algn="l"/>
              </a:tabLst>
            </a:pPr>
            <a:r>
              <a:rPr sz="2600" spc="-15" dirty="0">
                <a:latin typeface="Perpetua"/>
                <a:cs typeface="Perpetua"/>
              </a:rPr>
              <a:t>Renewable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energy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6874509" cy="13671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Standardization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13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Alliances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To guarantee interoperability, the Wi-SUN Alliance was  formed. (SUN stands </a:t>
            </a:r>
            <a:r>
              <a:rPr sz="2600" spc="-30">
                <a:latin typeface="Perpetua"/>
                <a:cs typeface="Perpetua"/>
              </a:rPr>
              <a:t>for </a:t>
            </a:r>
            <a:r>
              <a:rPr lang="en-US" sz="2600" spc="-30" smtClean="0">
                <a:latin typeface="Perpetua"/>
                <a:cs typeface="Perpetua"/>
              </a:rPr>
              <a:t>S</a:t>
            </a:r>
            <a:r>
              <a:rPr sz="2600" spc="-30" smtClean="0">
                <a:latin typeface="Perpetua"/>
                <a:cs typeface="Perpetua"/>
              </a:rPr>
              <a:t>mart </a:t>
            </a:r>
            <a:r>
              <a:rPr lang="en-US" sz="2600" spc="-30" smtClean="0">
                <a:latin typeface="Perpetua"/>
                <a:cs typeface="Perpetua"/>
              </a:rPr>
              <a:t>U</a:t>
            </a:r>
            <a:r>
              <a:rPr sz="2600" spc="-30" smtClean="0">
                <a:latin typeface="Perpetua"/>
                <a:cs typeface="Perpetua"/>
              </a:rPr>
              <a:t>tility </a:t>
            </a:r>
            <a:r>
              <a:rPr lang="en-US" sz="2600" spc="-30" dirty="0" smtClean="0">
                <a:latin typeface="Perpetua"/>
                <a:cs typeface="Perpetua"/>
              </a:rPr>
              <a:t>N</a:t>
            </a:r>
            <a:r>
              <a:rPr sz="2600" spc="-30" smtClean="0">
                <a:latin typeface="Perpetua"/>
                <a:cs typeface="Perpetua"/>
              </a:rPr>
              <a:t>etwork</a:t>
            </a:r>
            <a:r>
              <a:rPr sz="2600" spc="-30" dirty="0">
                <a:latin typeface="Perpetua"/>
                <a:cs typeface="Perpetua"/>
              </a:rPr>
              <a:t>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372" y="2857500"/>
            <a:ext cx="7501128" cy="20711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199466"/>
            <a:ext cx="2299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5" dirty="0">
                <a:latin typeface="Franklin Gothic Medium"/>
                <a:cs typeface="Franklin Gothic Medium"/>
              </a:rPr>
              <a:t>Categories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910938"/>
            <a:ext cx="8049259" cy="49180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Active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or</a:t>
            </a:r>
            <a:r>
              <a:rPr sz="2600" b="1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passive:</a:t>
            </a:r>
            <a:endParaRPr sz="2600">
              <a:latin typeface="Perpetua"/>
              <a:cs typeface="Perpetua"/>
            </a:endParaRPr>
          </a:p>
          <a:p>
            <a:pPr marL="286385" marR="2228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5" dirty="0">
                <a:latin typeface="Perpetua"/>
                <a:cs typeface="Perpetua"/>
              </a:rPr>
              <a:t>can be </a:t>
            </a:r>
            <a:r>
              <a:rPr sz="2600" dirty="0">
                <a:latin typeface="Perpetua"/>
                <a:cs typeface="Perpetua"/>
              </a:rPr>
              <a:t>categorized based on whether </a:t>
            </a:r>
            <a:r>
              <a:rPr sz="2600" spc="-10" dirty="0">
                <a:latin typeface="Perpetua"/>
                <a:cs typeface="Perpetua"/>
              </a:rPr>
              <a:t>they </a:t>
            </a:r>
            <a:r>
              <a:rPr sz="2600" b="1" dirty="0">
                <a:latin typeface="Perpetua"/>
                <a:cs typeface="Perpetua"/>
              </a:rPr>
              <a:t>produce </a:t>
            </a:r>
            <a:r>
              <a:rPr sz="2600" spc="-975" dirty="0">
                <a:latin typeface="Perpetua"/>
                <a:cs typeface="Perpetua"/>
              </a:rPr>
              <a:t>an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energy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output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typically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require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b="1" spc="5" dirty="0">
                <a:latin typeface="Perpetua"/>
                <a:cs typeface="Perpetua"/>
              </a:rPr>
              <a:t>external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power 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supply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(active)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endParaRPr sz="2600">
              <a:latin typeface="Perpetua"/>
              <a:cs typeface="Perpetua"/>
            </a:endParaRPr>
          </a:p>
          <a:p>
            <a:pPr marL="286385" marR="311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Whether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they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simply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receive</a:t>
            </a:r>
            <a:r>
              <a:rPr sz="2600" b="1" spc="-5" dirty="0">
                <a:latin typeface="Perpetua"/>
                <a:cs typeface="Perpetua"/>
              </a:rPr>
              <a:t> energy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typically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require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b="1" spc="-150" dirty="0">
                <a:latin typeface="Perpetua"/>
                <a:cs typeface="Perpetua"/>
              </a:rPr>
              <a:t>no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external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power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supply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(passive).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Font typeface="Segoe UI Symbol"/>
              <a:buChar char="⚫"/>
            </a:pPr>
            <a:endParaRPr sz="18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solidFill>
                  <a:srgbClr val="6F2F9F"/>
                </a:solidFill>
                <a:latin typeface="Perpetua"/>
                <a:cs typeface="Perpetua"/>
              </a:rPr>
              <a:t>Invasive</a:t>
            </a:r>
            <a:r>
              <a:rPr sz="2600" b="1" spc="-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or</a:t>
            </a:r>
            <a:r>
              <a:rPr sz="2600" b="1" spc="-3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spc="-20" dirty="0">
                <a:solidFill>
                  <a:srgbClr val="6F2F9F"/>
                </a:solidFill>
                <a:latin typeface="Perpetua"/>
                <a:cs typeface="Perpetua"/>
              </a:rPr>
              <a:t>non-invasive: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5" dirty="0">
                <a:latin typeface="Perpetua"/>
                <a:cs typeface="Perpetua"/>
              </a:rPr>
              <a:t>can be </a:t>
            </a:r>
            <a:r>
              <a:rPr sz="2600" dirty="0">
                <a:latin typeface="Perpetua"/>
                <a:cs typeface="Perpetua"/>
              </a:rPr>
              <a:t>categorized based </a:t>
            </a:r>
            <a:r>
              <a:rPr sz="2600" b="1" dirty="0">
                <a:latin typeface="Perpetua"/>
                <a:cs typeface="Perpetua"/>
              </a:rPr>
              <a:t>on </a:t>
            </a:r>
            <a:r>
              <a:rPr sz="2600" b="1" spc="-10" dirty="0">
                <a:latin typeface="Perpetua"/>
                <a:cs typeface="Perpetua"/>
              </a:rPr>
              <a:t>whether </a:t>
            </a:r>
            <a:r>
              <a:rPr sz="2600" b="1" dirty="0">
                <a:latin typeface="Perpetua"/>
                <a:cs typeface="Perpetua"/>
              </a:rPr>
              <a:t>a </a:t>
            </a:r>
            <a:r>
              <a:rPr sz="2600" b="1" spc="-5" dirty="0">
                <a:latin typeface="Perpetua"/>
                <a:cs typeface="Perpetua"/>
              </a:rPr>
              <a:t>sensor </a:t>
            </a:r>
            <a:r>
              <a:rPr sz="2600" b="1" dirty="0">
                <a:latin typeface="Perpetua"/>
                <a:cs typeface="Perpetua"/>
              </a:rPr>
              <a:t>is </a:t>
            </a:r>
            <a:r>
              <a:rPr sz="2600" b="1" spc="-480" dirty="0">
                <a:latin typeface="Perpetua"/>
                <a:cs typeface="Perpetua"/>
              </a:rPr>
              <a:t>part </a:t>
            </a:r>
            <a:r>
              <a:rPr sz="2600" b="1" spc="-47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-5" dirty="0">
                <a:latin typeface="Perpetua"/>
                <a:cs typeface="Perpetua"/>
              </a:rPr>
              <a:t> the </a:t>
            </a:r>
            <a:r>
              <a:rPr sz="2600" b="1" spc="-10" dirty="0">
                <a:latin typeface="Perpetua"/>
                <a:cs typeface="Perpetua"/>
              </a:rPr>
              <a:t>environment</a:t>
            </a:r>
            <a:r>
              <a:rPr sz="2600" b="1" dirty="0">
                <a:latin typeface="Perpetua"/>
                <a:cs typeface="Perpetua"/>
              </a:rPr>
              <a:t> it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is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measuring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(invasive)</a:t>
            </a:r>
            <a:r>
              <a:rPr sz="2600" b="1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endParaRPr sz="26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5" dirty="0">
                <a:latin typeface="Perpetua"/>
                <a:cs typeface="Perpetua"/>
              </a:rPr>
              <a:t>External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to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it </a:t>
            </a:r>
            <a:r>
              <a:rPr sz="2600" b="1" spc="-15" dirty="0">
                <a:latin typeface="Perpetua"/>
                <a:cs typeface="Perpetua"/>
              </a:rPr>
              <a:t>(non-invasive).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032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60" dirty="0">
                <a:latin typeface="Franklin Gothic Medium"/>
                <a:cs typeface="Franklin Gothic Medium"/>
              </a:rPr>
              <a:t>Physical</a:t>
            </a:r>
            <a:r>
              <a:rPr sz="4000" i="0" spc="-95" dirty="0">
                <a:latin typeface="Franklin Gothic Medium"/>
                <a:cs typeface="Franklin Gothic Medium"/>
              </a:rPr>
              <a:t> </a:t>
            </a:r>
            <a:r>
              <a:rPr sz="4000" i="0" spc="-70" dirty="0"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313930" cy="39222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PSDU or payload size of 127 bytes was increased  for the SUN PHY to 2047 bytes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This provides a better match for the greater packet sizes  found in many upper-layer protocols.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For example, the default IPv6 MTU setting is 1280  bytes.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Fragmentation is no longer necessary at Layer 2 when IPv6  packets are transmitted over IEEE 802.15.4g  MAC frames.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The error protection was improved in IEEE 802.15.4g  by </a:t>
            </a:r>
            <a:r>
              <a:rPr sz="2600" spc="-15" dirty="0">
                <a:latin typeface="Perpetua"/>
                <a:cs typeface="Perpetua"/>
              </a:rPr>
              <a:t>evolving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CRC</a:t>
            </a:r>
            <a:r>
              <a:rPr sz="2600" spc="-5" dirty="0">
                <a:latin typeface="Perpetua"/>
                <a:cs typeface="Perpetua"/>
              </a:rPr>
              <a:t> from</a:t>
            </a:r>
            <a:r>
              <a:rPr sz="2600" dirty="0">
                <a:latin typeface="Perpetua"/>
                <a:cs typeface="Perpetua"/>
              </a:rPr>
              <a:t> 16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32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bits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14655"/>
            <a:ext cx="7485380" cy="51225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The SUN PHY, as described in IEEE 802.15.4g-2012,  supports multiple data rates in bands ranging from 169  MHz to 2.4 GHz.</a:t>
            </a:r>
          </a:p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These bands are covered in the unlicensed ISM frequency  spectrum</a:t>
            </a:r>
          </a:p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Within these bands, data must be modulated onto the  frequency using at least one of the following PHY  mechanisms to be IEEE 802.15.4g compliant:</a:t>
            </a:r>
          </a:p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Multi-Rate and Multi-Regional Frequency Shift  Keying (MR-FSK)</a:t>
            </a:r>
          </a:p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Offers good transmit power efficiency due to the constant  envelope of the transmit signal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99973"/>
            <a:ext cx="7350759" cy="508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Multi-Rate and Multi-Regional Orthogonal  Frequency Division Multiplexing (MR-OFDM)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Provides higher data rates but may be too complex for low-  cost and low-power devices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Multi-Rate and Multi-Regional Offset Quadrature  Phase-Shift Keying (MR-O-QPSK)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Shares the same characteristics of the IEEE  802.15.4-2006 O-QPSK PHY, making  multi-mode systems more cost- effective and easier to  design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Enhanced data rates and a greater number of channels for  channel hopping are available, depending on the frequency  bands and modulation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262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110" dirty="0">
                <a:latin typeface="Franklin Gothic Medium"/>
                <a:cs typeface="Franklin Gothic Medium"/>
              </a:rPr>
              <a:t>MAC</a:t>
            </a:r>
            <a:r>
              <a:rPr sz="4000" i="0" spc="-95" dirty="0">
                <a:latin typeface="Franklin Gothic Medium"/>
                <a:cs typeface="Franklin Gothic Medium"/>
              </a:rPr>
              <a:t> </a:t>
            </a:r>
            <a:r>
              <a:rPr sz="4000" i="0" spc="-70" dirty="0"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69245"/>
            <a:ext cx="7560945" cy="4526238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Time-Slotted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Channel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Hopping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(TSCH):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It is an IEEE 802.15.4e-2012 MAC operation  mode that works to guarantee media access and channel  diversity.</a:t>
            </a:r>
          </a:p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Channel hopping, also known as frequency hopping, utilizes  different channels for transmission at different times.</a:t>
            </a:r>
          </a:p>
          <a:p>
            <a:pPr marL="286385" indent="-274320">
              <a:lnSpc>
                <a:spcPts val="2965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TSCH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divides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time </a:t>
            </a:r>
            <a:r>
              <a:rPr sz="2600" spc="-5" dirty="0">
                <a:latin typeface="Perpetua"/>
                <a:cs typeface="Perpetua"/>
              </a:rPr>
              <a:t>into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fixed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time</a:t>
            </a:r>
            <a:r>
              <a:rPr sz="2600" spc="5" dirty="0">
                <a:latin typeface="Perpetua"/>
                <a:cs typeface="Perpetua"/>
              </a:rPr>
              <a:t> periods,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“time </a:t>
            </a:r>
            <a:r>
              <a:rPr sz="2600" spc="-35" dirty="0">
                <a:latin typeface="Perpetua"/>
                <a:cs typeface="Perpetua"/>
              </a:rPr>
              <a:t>slots,”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ts val="2965"/>
              </a:lnSpc>
            </a:pPr>
            <a:r>
              <a:rPr sz="2600" spc="5" dirty="0">
                <a:latin typeface="Perpetua"/>
                <a:cs typeface="Perpetua"/>
              </a:rPr>
              <a:t>which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offer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guaranteed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bandwidth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0" dirty="0">
                <a:latin typeface="Perpetua"/>
                <a:cs typeface="Perpetua"/>
              </a:rPr>
              <a:t>predictable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latency.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a time </a:t>
            </a:r>
            <a:r>
              <a:rPr sz="2600" spc="-5" dirty="0">
                <a:latin typeface="Perpetua"/>
                <a:cs typeface="Perpetua"/>
              </a:rPr>
              <a:t>slot, one packet and </a:t>
            </a:r>
            <a:r>
              <a:rPr sz="2600" dirty="0">
                <a:latin typeface="Perpetua"/>
                <a:cs typeface="Perpetua"/>
              </a:rPr>
              <a:t>its </a:t>
            </a:r>
            <a:r>
              <a:rPr sz="2600" spc="-5" dirty="0">
                <a:latin typeface="Perpetua"/>
                <a:cs typeface="Perpetua"/>
              </a:rPr>
              <a:t>acknowledgement can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transmitted, </a:t>
            </a:r>
            <a:r>
              <a:rPr sz="2600" spc="-5" dirty="0">
                <a:latin typeface="Perpetua"/>
                <a:cs typeface="Perpetua"/>
              </a:rPr>
              <a:t>increasing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spc="-5" dirty="0">
                <a:latin typeface="Perpetua"/>
                <a:cs typeface="Perpetua"/>
              </a:rPr>
              <a:t>capacity because multiple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nodes can </a:t>
            </a:r>
            <a:r>
              <a:rPr sz="2600" spc="-10" dirty="0">
                <a:latin typeface="Perpetua"/>
                <a:cs typeface="Perpetua"/>
              </a:rPr>
              <a:t>communicate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same time </a:t>
            </a:r>
            <a:r>
              <a:rPr sz="2600" spc="-5" dirty="0">
                <a:latin typeface="Perpetua"/>
                <a:cs typeface="Perpetua"/>
              </a:rPr>
              <a:t>slot, </a:t>
            </a:r>
            <a:r>
              <a:rPr sz="2600" dirty="0">
                <a:latin typeface="Perpetua"/>
                <a:cs typeface="Perpetua"/>
              </a:rPr>
              <a:t>using </a:t>
            </a:r>
            <a:r>
              <a:rPr sz="2600" spc="-5" dirty="0">
                <a:latin typeface="Perpetua"/>
                <a:cs typeface="Perpetua"/>
              </a:rPr>
              <a:t>different </a:t>
            </a:r>
            <a:r>
              <a:rPr sz="2600" spc="-58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channels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97445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number of time </a:t>
            </a:r>
            <a:r>
              <a:rPr sz="2600" spc="-5" dirty="0">
                <a:latin typeface="Perpetua"/>
                <a:cs typeface="Perpetua"/>
              </a:rPr>
              <a:t>slots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defined as </a:t>
            </a:r>
            <a:r>
              <a:rPr sz="2600" dirty="0">
                <a:latin typeface="Perpetua"/>
                <a:cs typeface="Perpetua"/>
              </a:rPr>
              <a:t>a “slot </a:t>
            </a:r>
            <a:r>
              <a:rPr sz="2600" spc="-40" dirty="0">
                <a:latin typeface="Perpetua"/>
                <a:cs typeface="Perpetua"/>
              </a:rPr>
              <a:t>frame,” </a:t>
            </a: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spc="-180" dirty="0">
                <a:latin typeface="Perpetua"/>
                <a:cs typeface="Perpetua"/>
              </a:rPr>
              <a:t>is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regularly</a:t>
            </a:r>
            <a:r>
              <a:rPr sz="2600" spc="-5" dirty="0">
                <a:latin typeface="Perpetua"/>
                <a:cs typeface="Perpetua"/>
              </a:rPr>
              <a:t> repeated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20" dirty="0">
                <a:latin typeface="Perpetua"/>
                <a:cs typeface="Perpetua"/>
              </a:rPr>
              <a:t>provide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“guaranteed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access.”</a:t>
            </a:r>
            <a:endParaRPr sz="2600" dirty="0">
              <a:latin typeface="Perpetua"/>
              <a:cs typeface="Perpetua"/>
            </a:endParaRPr>
          </a:p>
          <a:p>
            <a:pPr marL="286385" marR="2095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transmitter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0" dirty="0">
                <a:latin typeface="Perpetua"/>
                <a:cs typeface="Perpetua"/>
              </a:rPr>
              <a:t>receiver </a:t>
            </a:r>
            <a:r>
              <a:rPr sz="2600" dirty="0">
                <a:latin typeface="Perpetua"/>
                <a:cs typeface="Perpetua"/>
              </a:rPr>
              <a:t>agree on the channels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14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timing for switching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dirty="0">
                <a:latin typeface="Perpetua"/>
                <a:cs typeface="Perpetua"/>
              </a:rPr>
              <a:t>channels </a:t>
            </a:r>
            <a:r>
              <a:rPr sz="2600" spc="-5" dirty="0">
                <a:latin typeface="Perpetua"/>
                <a:cs typeface="Perpetua"/>
              </a:rPr>
              <a:t>through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combination </a:t>
            </a:r>
            <a:r>
              <a:rPr sz="2600" dirty="0">
                <a:latin typeface="Perpetua"/>
                <a:cs typeface="Perpetua"/>
              </a:rPr>
              <a:t>of a </a:t>
            </a:r>
            <a:r>
              <a:rPr sz="2600" spc="-5" dirty="0">
                <a:latin typeface="Perpetua"/>
                <a:cs typeface="Perpetua"/>
              </a:rPr>
              <a:t>global </a:t>
            </a:r>
            <a:r>
              <a:rPr sz="2600" dirty="0">
                <a:latin typeface="Perpetua"/>
                <a:cs typeface="Perpetua"/>
              </a:rPr>
              <a:t>time slot </a:t>
            </a:r>
            <a:r>
              <a:rPr sz="2600" spc="-5" dirty="0">
                <a:latin typeface="Perpetua"/>
                <a:cs typeface="Perpetua"/>
              </a:rPr>
              <a:t>counter and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global </a:t>
            </a:r>
            <a:r>
              <a:rPr sz="2600" dirty="0">
                <a:latin typeface="Perpetua"/>
                <a:cs typeface="Perpetua"/>
              </a:rPr>
              <a:t> channel</a:t>
            </a:r>
            <a:r>
              <a:rPr sz="2600" spc="-5" dirty="0">
                <a:latin typeface="Perpetua"/>
                <a:cs typeface="Perpetua"/>
              </a:rPr>
              <a:t> hopping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sequence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list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69245"/>
            <a:ext cx="7544434" cy="42538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Information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elements: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Information elements (IEs) allow for the exchange of  information at the MAC layer in an extensible manner, either  as header IEs (standardized) and/or payload IEs (private).</a:t>
            </a:r>
          </a:p>
          <a:p>
            <a:pPr marL="286385" marR="179705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Specified in a tag, length, value (TLV) format, the IE field  allows frames to carry additional metadata to support MAC  layer services</a:t>
            </a:r>
          </a:p>
          <a:p>
            <a:pPr marL="286385" marR="20955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These services may include IEEE 802.15.9 key management,  Wi-SUN </a:t>
            </a:r>
            <a:r>
              <a:rPr sz="2600" dirty="0">
                <a:latin typeface="Perpetua"/>
                <a:cs typeface="Perpetua"/>
              </a:rPr>
              <a:t>1.0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broadcast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unicast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schedule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timing</a:t>
            </a:r>
            <a:r>
              <a:rPr sz="2600" spc="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information,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6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frequency</a:t>
            </a:r>
            <a:r>
              <a:rPr sz="2600" spc="6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hopping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synchronization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6TiSCH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architecture.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23480" cy="352083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Enhanced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beacons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(EBs):</a:t>
            </a:r>
            <a:endParaRPr sz="2600" dirty="0">
              <a:latin typeface="Perpetua"/>
              <a:cs typeface="Perpetua"/>
            </a:endParaRPr>
          </a:p>
          <a:p>
            <a:pPr marL="286385" marR="3937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EBs extend the flexibility of IEEE 802.15.4 beacons  to allow the construction of </a:t>
            </a:r>
            <a:r>
              <a:rPr sz="2600">
                <a:latin typeface="Perpetua"/>
                <a:cs typeface="Perpetua"/>
              </a:rPr>
              <a:t>application-specific </a:t>
            </a:r>
            <a:r>
              <a:rPr sz="2600" smtClean="0">
                <a:latin typeface="Perpetua"/>
                <a:cs typeface="Perpetua"/>
              </a:rPr>
              <a:t>beacon</a:t>
            </a:r>
            <a:r>
              <a:rPr lang="en-US" sz="2600" smtClean="0">
                <a:latin typeface="Perpetua"/>
                <a:cs typeface="Perpetua"/>
              </a:rPr>
              <a:t> </a:t>
            </a:r>
            <a:r>
              <a:rPr sz="2600" smtClean="0">
                <a:latin typeface="Perpetua"/>
                <a:cs typeface="Perpetua"/>
              </a:rPr>
              <a:t>content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is accomplished by including relevant IEs in EB frames.</a:t>
            </a:r>
          </a:p>
          <a:p>
            <a:pPr marL="286385" marR="5080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Some IEs that may be found in EBs include network metrics,  frequency hopping broadcast schedule, and PAN information  version.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400290" cy="43694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Enhanced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beacon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requests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(EBRs):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Like </a:t>
            </a:r>
            <a:r>
              <a:rPr sz="2600" spc="-5" dirty="0">
                <a:latin typeface="Perpetua"/>
                <a:cs typeface="Perpetua"/>
              </a:rPr>
              <a:t>enhanced beacons, </a:t>
            </a:r>
            <a:r>
              <a:rPr sz="2600" dirty="0">
                <a:latin typeface="Perpetua"/>
                <a:cs typeface="Perpetua"/>
              </a:rPr>
              <a:t>an </a:t>
            </a:r>
            <a:r>
              <a:rPr sz="2600" spc="-5" dirty="0">
                <a:latin typeface="Perpetua"/>
                <a:cs typeface="Perpetua"/>
              </a:rPr>
              <a:t>enhanced beacon request </a:t>
            </a:r>
            <a:r>
              <a:rPr sz="2600" spc="-750" dirty="0">
                <a:latin typeface="Perpetua"/>
                <a:cs typeface="Perpetua"/>
              </a:rPr>
              <a:t>(EBRs)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leverages IEs.</a:t>
            </a:r>
            <a:endParaRPr sz="2600">
              <a:latin typeface="Perpetua"/>
              <a:cs typeface="Perpetua"/>
            </a:endParaRPr>
          </a:p>
          <a:p>
            <a:pPr marL="286385" marR="20955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EBRs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allow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5" dirty="0">
                <a:latin typeface="Perpetua"/>
                <a:cs typeface="Perpetua"/>
              </a:rPr>
              <a:t> sender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selectively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specify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855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request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information.</a:t>
            </a:r>
            <a:endParaRPr sz="2600">
              <a:latin typeface="Perpetua"/>
              <a:cs typeface="Perpetua"/>
            </a:endParaRPr>
          </a:p>
          <a:p>
            <a:pPr marL="286385" marR="463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Beacon </a:t>
            </a:r>
            <a:r>
              <a:rPr sz="2600" spc="-5" dirty="0">
                <a:latin typeface="Perpetua"/>
                <a:cs typeface="Perpetua"/>
              </a:rPr>
              <a:t>responses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dirty="0">
                <a:latin typeface="Perpetua"/>
                <a:cs typeface="Perpetua"/>
              </a:rPr>
              <a:t>then </a:t>
            </a:r>
            <a:r>
              <a:rPr sz="2600" spc="-5" dirty="0">
                <a:latin typeface="Perpetua"/>
                <a:cs typeface="Perpetua"/>
              </a:rPr>
              <a:t>limited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what </a:t>
            </a:r>
            <a:r>
              <a:rPr sz="2600" spc="-10" dirty="0">
                <a:latin typeface="Perpetua"/>
                <a:cs typeface="Perpetua"/>
              </a:rPr>
              <a:t>was </a:t>
            </a:r>
            <a:r>
              <a:rPr sz="2600" spc="-5" dirty="0">
                <a:latin typeface="Perpetua"/>
                <a:cs typeface="Perpetua"/>
              </a:rPr>
              <a:t>requested </a:t>
            </a:r>
            <a:r>
              <a:rPr sz="2600" spc="-705" dirty="0">
                <a:latin typeface="Perpetua"/>
                <a:cs typeface="Perpetua"/>
              </a:rPr>
              <a:t>in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EBR.</a:t>
            </a:r>
            <a:endParaRPr sz="2600">
              <a:latin typeface="Perpetua"/>
              <a:cs typeface="Perpetua"/>
            </a:endParaRPr>
          </a:p>
          <a:p>
            <a:pPr marL="286385" marR="16446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device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query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60" dirty="0">
                <a:latin typeface="Perpetua"/>
                <a:cs typeface="Perpetua"/>
              </a:rPr>
              <a:t>PAN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235" dirty="0">
                <a:latin typeface="Perpetua"/>
                <a:cs typeface="Perpetua"/>
              </a:rPr>
              <a:t>allowing </a:t>
            </a:r>
            <a:r>
              <a:rPr sz="2600" spc="-229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new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dirty="0">
                <a:latin typeface="Perpetua"/>
                <a:cs typeface="Perpetua"/>
              </a:rPr>
              <a:t>to join </a:t>
            </a:r>
            <a:r>
              <a:rPr sz="2600" spc="-5" dirty="0">
                <a:latin typeface="Perpetua"/>
                <a:cs typeface="Perpetua"/>
              </a:rPr>
              <a:t>or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65" dirty="0">
                <a:latin typeface="Perpetua"/>
                <a:cs typeface="Perpetua"/>
              </a:rPr>
              <a:t>PAN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10" dirty="0">
                <a:latin typeface="Perpetua"/>
                <a:cs typeface="Perpetua"/>
              </a:rPr>
              <a:t>supports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10" dirty="0">
                <a:latin typeface="Perpetua"/>
                <a:cs typeface="Perpetua"/>
              </a:rPr>
              <a:t>certain </a:t>
            </a:r>
            <a:r>
              <a:rPr sz="2600" dirty="0">
                <a:latin typeface="Perpetua"/>
                <a:cs typeface="Perpetua"/>
              </a:rPr>
              <a:t>set of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MAC/PHY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capabilities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285990" cy="26320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Enhanced</a:t>
            </a:r>
            <a:r>
              <a:rPr sz="2600" b="1" spc="-14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Acknowledgement:</a:t>
            </a:r>
            <a:endParaRPr sz="2600">
              <a:latin typeface="Perpetua"/>
              <a:cs typeface="Perpetua"/>
            </a:endParaRPr>
          </a:p>
          <a:p>
            <a:pPr marL="286385" marR="55562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Enhanced Acknowledgement frame </a:t>
            </a:r>
            <a:r>
              <a:rPr sz="2600" spc="-15" dirty="0">
                <a:latin typeface="Perpetua"/>
                <a:cs typeface="Perpetua"/>
              </a:rPr>
              <a:t>allows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spc="-114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integration of a frame </a:t>
            </a:r>
            <a:r>
              <a:rPr sz="2600" spc="-5" dirty="0">
                <a:latin typeface="Perpetua"/>
                <a:cs typeface="Perpetua"/>
              </a:rPr>
              <a:t>counter </a:t>
            </a:r>
            <a:r>
              <a:rPr sz="2600" dirty="0">
                <a:latin typeface="Perpetua"/>
                <a:cs typeface="Perpetua"/>
              </a:rPr>
              <a:t>for the frame </a:t>
            </a:r>
            <a:r>
              <a:rPr sz="2600" spc="-5" dirty="0">
                <a:latin typeface="Perpetua"/>
                <a:cs typeface="Perpetua"/>
              </a:rPr>
              <a:t>being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acknowledged.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feature</a:t>
            </a:r>
            <a:r>
              <a:rPr sz="2600" dirty="0">
                <a:latin typeface="Perpetua"/>
                <a:cs typeface="Perpetua"/>
              </a:rPr>
              <a:t> helps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protect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against </a:t>
            </a:r>
            <a:r>
              <a:rPr sz="2600" spc="15" dirty="0">
                <a:latin typeface="Perpetua"/>
                <a:cs typeface="Perpetua"/>
              </a:rPr>
              <a:t>certain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attacks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75" dirty="0">
                <a:latin typeface="Perpetua"/>
                <a:cs typeface="Perpetua"/>
              </a:rPr>
              <a:t>occur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20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3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kn</a:t>
            </a:r>
            <a:r>
              <a:rPr sz="2600" spc="-8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wled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ement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frames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 spo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fe</a:t>
            </a:r>
            <a:r>
              <a:rPr sz="2600" spc="-10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51459"/>
            <a:ext cx="734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/>
              <a:t>IEEE</a:t>
            </a:r>
            <a:r>
              <a:rPr sz="3600" spc="-20" dirty="0"/>
              <a:t> </a:t>
            </a:r>
            <a:r>
              <a:rPr sz="3600" spc="-10" dirty="0"/>
              <a:t>802.15.4g/e</a:t>
            </a:r>
            <a:r>
              <a:rPr sz="3600" spc="-20" dirty="0"/>
              <a:t> </a:t>
            </a:r>
            <a:r>
              <a:rPr sz="3600" spc="-75" dirty="0"/>
              <a:t>MAC</a:t>
            </a:r>
            <a:r>
              <a:rPr sz="3600" spc="-15" dirty="0"/>
              <a:t> </a:t>
            </a:r>
            <a:r>
              <a:rPr sz="3600" spc="-50" dirty="0"/>
              <a:t>Frame</a:t>
            </a:r>
            <a:r>
              <a:rPr sz="3600" spc="-15" dirty="0"/>
              <a:t> </a:t>
            </a:r>
            <a:r>
              <a:rPr sz="3600" spc="-40" dirty="0"/>
              <a:t>Format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999488"/>
            <a:ext cx="7716011" cy="3430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466965" cy="43694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Contact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or</a:t>
            </a:r>
            <a:r>
              <a:rPr sz="2600" b="1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no-contact:</a:t>
            </a:r>
            <a:endParaRPr sz="2600">
              <a:latin typeface="Perpetua"/>
              <a:cs typeface="Perpetua"/>
            </a:endParaRPr>
          </a:p>
          <a:p>
            <a:pPr marL="286385" marR="1257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5" dirty="0">
                <a:latin typeface="Perpetua"/>
                <a:cs typeface="Perpetua"/>
              </a:rPr>
              <a:t>can be </a:t>
            </a:r>
            <a:r>
              <a:rPr sz="2600" dirty="0">
                <a:latin typeface="Perpetua"/>
                <a:cs typeface="Perpetua"/>
              </a:rPr>
              <a:t>categorized based on whether </a:t>
            </a:r>
            <a:r>
              <a:rPr sz="2600" spc="-10" dirty="0">
                <a:latin typeface="Perpetua"/>
                <a:cs typeface="Perpetua"/>
              </a:rPr>
              <a:t>they </a:t>
            </a:r>
            <a:r>
              <a:rPr sz="2600" b="1" spc="-290" dirty="0">
                <a:latin typeface="Perpetua"/>
                <a:cs typeface="Perpetua"/>
              </a:rPr>
              <a:t>require </a:t>
            </a:r>
            <a:r>
              <a:rPr sz="2600" b="1" spc="-285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physical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contact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with </a:t>
            </a:r>
            <a:r>
              <a:rPr sz="2600" b="1" spc="-25" dirty="0">
                <a:latin typeface="Perpetua"/>
                <a:cs typeface="Perpetua"/>
              </a:rPr>
              <a:t>what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they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are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measuring 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(contact)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b="1" dirty="0">
                <a:latin typeface="Perpetua"/>
                <a:cs typeface="Perpetua"/>
              </a:rPr>
              <a:t>not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(no-contact).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Font typeface="Segoe UI Symbol"/>
              <a:buChar char="⚫"/>
            </a:pPr>
            <a:endParaRPr sz="18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Absolute</a:t>
            </a:r>
            <a:r>
              <a:rPr sz="2600" b="1" spc="-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or</a:t>
            </a:r>
            <a:r>
              <a:rPr sz="2600" b="1" spc="-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spc="-15" dirty="0">
                <a:solidFill>
                  <a:srgbClr val="6F2F9F"/>
                </a:solidFill>
                <a:latin typeface="Perpetua"/>
                <a:cs typeface="Perpetua"/>
              </a:rPr>
              <a:t>relative: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dirty="0">
                <a:latin typeface="Perpetua"/>
                <a:cs typeface="Perpetua"/>
              </a:rPr>
              <a:t>can be categorized </a:t>
            </a:r>
            <a:r>
              <a:rPr sz="2600" spc="-5" dirty="0">
                <a:latin typeface="Perpetua"/>
                <a:cs typeface="Perpetua"/>
              </a:rPr>
              <a:t>based </a:t>
            </a:r>
            <a:r>
              <a:rPr sz="2600" dirty="0">
                <a:latin typeface="Perpetua"/>
                <a:cs typeface="Perpetua"/>
              </a:rPr>
              <a:t>on </a:t>
            </a:r>
            <a:r>
              <a:rPr sz="2600" b="1" spc="-10" dirty="0">
                <a:latin typeface="Perpetua"/>
                <a:cs typeface="Perpetua"/>
              </a:rPr>
              <a:t>whether </a:t>
            </a:r>
            <a:r>
              <a:rPr sz="2600" b="1" spc="-15" dirty="0">
                <a:latin typeface="Perpetua"/>
                <a:cs typeface="Perpetua"/>
              </a:rPr>
              <a:t>they 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measure on an </a:t>
            </a:r>
            <a:r>
              <a:rPr sz="2600" b="1" spc="-5" dirty="0">
                <a:latin typeface="Perpetua"/>
                <a:cs typeface="Perpetua"/>
              </a:rPr>
              <a:t>absolute scale (absolute) </a:t>
            </a:r>
            <a:r>
              <a:rPr sz="2600" dirty="0">
                <a:latin typeface="Perpetua"/>
                <a:cs typeface="Perpetua"/>
              </a:rPr>
              <a:t>or based on a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difference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b="1" dirty="0">
                <a:latin typeface="Perpetua"/>
                <a:cs typeface="Perpetua"/>
              </a:rPr>
              <a:t>a </a:t>
            </a:r>
            <a:r>
              <a:rPr sz="2600" b="1" spc="-15" dirty="0">
                <a:latin typeface="Perpetua"/>
                <a:cs typeface="Perpetua"/>
              </a:rPr>
              <a:t>fixed </a:t>
            </a:r>
            <a:r>
              <a:rPr sz="2600" b="1" dirty="0">
                <a:latin typeface="Perpetua"/>
                <a:cs typeface="Perpetua"/>
              </a:rPr>
              <a:t>or </a:t>
            </a:r>
            <a:r>
              <a:rPr sz="2600" b="1" spc="-10" dirty="0">
                <a:latin typeface="Perpetua"/>
                <a:cs typeface="Perpetua"/>
              </a:rPr>
              <a:t>variable </a:t>
            </a:r>
            <a:r>
              <a:rPr sz="2600" b="1" dirty="0">
                <a:latin typeface="Perpetua"/>
                <a:cs typeface="Perpetua"/>
              </a:rPr>
              <a:t>reference </a:t>
            </a:r>
            <a:r>
              <a:rPr sz="2600" b="1" spc="-10" dirty="0">
                <a:latin typeface="Perpetua"/>
                <a:cs typeface="Perpetua"/>
              </a:rPr>
              <a:t>value 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(relative).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65390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7876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main </a:t>
            </a:r>
            <a:r>
              <a:rPr sz="2600" dirty="0">
                <a:latin typeface="Perpetua"/>
                <a:cs typeface="Perpetua"/>
              </a:rPr>
              <a:t>changes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shown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IEEE </a:t>
            </a:r>
            <a:r>
              <a:rPr sz="2600" spc="-5" dirty="0">
                <a:latin typeface="Perpetua"/>
                <a:cs typeface="Perpetua"/>
              </a:rPr>
              <a:t>802.15.4e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900" dirty="0">
                <a:latin typeface="Perpetua"/>
                <a:cs typeface="Perpetua"/>
              </a:rPr>
              <a:t>header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 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3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ese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ce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0" dirty="0">
                <a:latin typeface="Perpetua"/>
                <a:cs typeface="Perpetua"/>
              </a:rPr>
              <a:t> </a:t>
            </a:r>
            <a:r>
              <a:rPr sz="2600" spc="-7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x</a:t>
            </a:r>
            <a:r>
              <a:rPr sz="2600" dirty="0">
                <a:latin typeface="Perpetua"/>
                <a:cs typeface="Perpetua"/>
              </a:rPr>
              <a:t>ilia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 S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4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ity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Hea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er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  Information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Elements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field.</a:t>
            </a:r>
            <a:endParaRPr sz="2600">
              <a:latin typeface="Perpetua"/>
              <a:cs typeface="Perpetua"/>
            </a:endParaRPr>
          </a:p>
          <a:p>
            <a:pPr marL="286385" marR="10096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Auxiliary </a:t>
            </a:r>
            <a:r>
              <a:rPr sz="2600" dirty="0">
                <a:latin typeface="Perpetua"/>
                <a:cs typeface="Perpetua"/>
              </a:rPr>
              <a:t>Security </a:t>
            </a:r>
            <a:r>
              <a:rPr sz="2600" spc="-5" dirty="0">
                <a:latin typeface="Perpetua"/>
                <a:cs typeface="Perpetua"/>
              </a:rPr>
              <a:t>header </a:t>
            </a:r>
            <a:r>
              <a:rPr sz="2600" spc="-15" dirty="0">
                <a:latin typeface="Perpetua"/>
                <a:cs typeface="Perpetua"/>
              </a:rPr>
              <a:t>provides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 encryption </a:t>
            </a:r>
            <a:r>
              <a:rPr sz="2600" spc="-170" dirty="0">
                <a:latin typeface="Perpetua"/>
                <a:cs typeface="Perpetua"/>
              </a:rPr>
              <a:t>of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frame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IE field </a:t>
            </a:r>
            <a:r>
              <a:rPr sz="2600" spc="-5" dirty="0">
                <a:latin typeface="Perpetua"/>
                <a:cs typeface="Perpetua"/>
              </a:rPr>
              <a:t>contains one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10" dirty="0">
                <a:latin typeface="Perpetua"/>
                <a:cs typeface="Perpetua"/>
              </a:rPr>
              <a:t>more </a:t>
            </a:r>
            <a:r>
              <a:rPr sz="2600" dirty="0">
                <a:latin typeface="Perpetua"/>
                <a:cs typeface="Perpetua"/>
              </a:rPr>
              <a:t>information elements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allow</a:t>
            </a:r>
            <a:r>
              <a:rPr sz="2600" dirty="0">
                <a:latin typeface="Perpetua"/>
                <a:cs typeface="Perpetua"/>
              </a:rPr>
              <a:t> for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additional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information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exchanged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MAC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65" dirty="0">
                <a:latin typeface="Perpetua"/>
                <a:cs typeface="Perpetua"/>
              </a:rPr>
              <a:t>layer.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88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85" dirty="0">
                <a:latin typeface="Franklin Gothic Medium"/>
                <a:cs typeface="Franklin Gothic Medium"/>
              </a:rPr>
              <a:t>Topology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38084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889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Deployments </a:t>
            </a:r>
            <a:r>
              <a:rPr sz="2600" dirty="0">
                <a:latin typeface="Perpetua"/>
                <a:cs typeface="Perpetua"/>
              </a:rPr>
              <a:t>of IEEE </a:t>
            </a:r>
            <a:r>
              <a:rPr sz="2600" spc="-5" dirty="0">
                <a:latin typeface="Perpetua"/>
                <a:cs typeface="Perpetua"/>
              </a:rPr>
              <a:t>802.15.4g-2012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985" dirty="0">
                <a:latin typeface="Perpetua"/>
                <a:cs typeface="Perpetua"/>
              </a:rPr>
              <a:t>mos</a:t>
            </a:r>
            <a:r>
              <a:rPr sz="2600" spc="-990" dirty="0">
                <a:latin typeface="Perpetua"/>
                <a:cs typeface="Perpetua"/>
              </a:rPr>
              <a:t>t</a:t>
            </a:r>
            <a:r>
              <a:rPr sz="2600" spc="-1035" dirty="0">
                <a:latin typeface="Perpetua"/>
                <a:cs typeface="Perpetua"/>
              </a:rPr>
              <a:t>l</a:t>
            </a:r>
            <a:r>
              <a:rPr sz="2600" spc="-980" dirty="0">
                <a:latin typeface="Perpetua"/>
                <a:cs typeface="Perpetua"/>
              </a:rPr>
              <a:t>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mes</a:t>
            </a:r>
            <a:r>
              <a:rPr sz="2600" dirty="0">
                <a:latin typeface="Perpetua"/>
                <a:cs typeface="Perpetua"/>
              </a:rPr>
              <a:t>h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-5" dirty="0">
                <a:latin typeface="Perpetua"/>
                <a:cs typeface="Perpetua"/>
              </a:rPr>
              <a:t>lo</a:t>
            </a:r>
            <a:r>
              <a:rPr sz="2600" spc="-15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y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Mesh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topology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typically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best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choice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use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cases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20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industrial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20" dirty="0">
                <a:latin typeface="Perpetua"/>
                <a:cs typeface="Perpetua"/>
              </a:rPr>
              <a:t>smart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cities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areas</a:t>
            </a:r>
            <a:endParaRPr sz="2600">
              <a:latin typeface="Perpetua"/>
              <a:cs typeface="Perpetua"/>
            </a:endParaRPr>
          </a:p>
          <a:p>
            <a:pPr marL="286385" marR="749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mesh topology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allows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deployments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done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urban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70" dirty="0">
                <a:latin typeface="Perpetua"/>
                <a:cs typeface="Perpetua"/>
              </a:rPr>
              <a:t>or </a:t>
            </a:r>
            <a:r>
              <a:rPr sz="2600" spc="-16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rural </a:t>
            </a:r>
            <a:r>
              <a:rPr sz="2600" spc="-5" dirty="0">
                <a:latin typeface="Perpetua"/>
                <a:cs typeface="Perpetua"/>
              </a:rPr>
              <a:t>areas, expanding the distance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spc="-5" dirty="0">
                <a:latin typeface="Perpetua"/>
                <a:cs typeface="Perpetua"/>
              </a:rPr>
              <a:t>nodes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relay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traffic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 </a:t>
            </a:r>
            <a:r>
              <a:rPr sz="2600" spc="-10" dirty="0">
                <a:latin typeface="Perpetua"/>
                <a:cs typeface="Perpetua"/>
              </a:rPr>
              <a:t>nodes.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746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Franklin Gothic Medium"/>
                <a:cs typeface="Franklin Gothic Medium"/>
              </a:rPr>
              <a:t>S</a:t>
            </a:r>
            <a:r>
              <a:rPr sz="4000" i="0" spc="-15" dirty="0">
                <a:latin typeface="Franklin Gothic Medium"/>
                <a:cs typeface="Franklin Gothic Medium"/>
              </a:rPr>
              <a:t>e</a:t>
            </a:r>
            <a:r>
              <a:rPr sz="4000" i="0" dirty="0">
                <a:latin typeface="Franklin Gothic Medium"/>
                <a:cs typeface="Franklin Gothic Medium"/>
              </a:rPr>
              <a:t>c</a:t>
            </a:r>
            <a:r>
              <a:rPr sz="4000" i="0" spc="-30" dirty="0">
                <a:latin typeface="Franklin Gothic Medium"/>
                <a:cs typeface="Franklin Gothic Medium"/>
              </a:rPr>
              <a:t>ur</a:t>
            </a:r>
            <a:r>
              <a:rPr sz="4000" i="0" spc="-5" dirty="0">
                <a:latin typeface="Franklin Gothic Medium"/>
                <a:cs typeface="Franklin Gothic Medium"/>
              </a:rPr>
              <a:t>i</a:t>
            </a:r>
            <a:r>
              <a:rPr sz="4000" i="0" spc="-85" dirty="0">
                <a:latin typeface="Franklin Gothic Medium"/>
                <a:cs typeface="Franklin Gothic Medium"/>
              </a:rPr>
              <a:t>ty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0537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36854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Both IEEE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802.15.4g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802.15.4e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725" dirty="0">
                <a:latin typeface="Perpetua"/>
                <a:cs typeface="Perpetua"/>
              </a:rPr>
              <a:t>inherit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their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security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attributes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IEEE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802.15.4-2006</a:t>
            </a:r>
            <a:r>
              <a:rPr sz="2600" spc="-5" dirty="0">
                <a:latin typeface="Perpetua"/>
                <a:cs typeface="Perpetua"/>
              </a:rPr>
              <a:t> specification.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Enc</a:t>
            </a:r>
            <a:r>
              <a:rPr sz="2600" spc="1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tion is p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vid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AES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128-bit </a:t>
            </a:r>
            <a:r>
              <a:rPr sz="2600" spc="-40" dirty="0">
                <a:latin typeface="Perpetua"/>
                <a:cs typeface="Perpetua"/>
              </a:rPr>
              <a:t>ke</a:t>
            </a:r>
            <a:r>
              <a:rPr sz="2600" spc="-275" dirty="0">
                <a:latin typeface="Perpetua"/>
                <a:cs typeface="Perpetua"/>
              </a:rPr>
              <a:t>y</a:t>
            </a:r>
            <a:r>
              <a:rPr sz="260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addition </a:t>
            </a:r>
            <a:r>
              <a:rPr sz="2600" dirty="0">
                <a:latin typeface="Perpetua"/>
                <a:cs typeface="Perpetua"/>
              </a:rPr>
              <a:t>to the </a:t>
            </a:r>
            <a:r>
              <a:rPr sz="2600" spc="-10" dirty="0">
                <a:latin typeface="Perpetua"/>
                <a:cs typeface="Perpetua"/>
              </a:rPr>
              <a:t>Auxiliary </a:t>
            </a:r>
            <a:r>
              <a:rPr sz="2600" dirty="0">
                <a:latin typeface="Perpetua"/>
                <a:cs typeface="Perpetua"/>
              </a:rPr>
              <a:t>Security Header field </a:t>
            </a:r>
            <a:r>
              <a:rPr sz="2600" spc="-5" dirty="0">
                <a:latin typeface="Perpetua"/>
                <a:cs typeface="Perpetua"/>
              </a:rPr>
              <a:t>initially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defined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802.15.4-2006,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secure </a:t>
            </a:r>
            <a:r>
              <a:rPr sz="2600" spc="-610" dirty="0">
                <a:latin typeface="Perpetua"/>
                <a:cs typeface="Perpetua"/>
              </a:rPr>
              <a:t>acknowledgement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secure </a:t>
            </a:r>
            <a:r>
              <a:rPr sz="2600" dirty="0">
                <a:latin typeface="Perpetua"/>
                <a:cs typeface="Perpetua"/>
              </a:rPr>
              <a:t>Enhanced Beacon field </a:t>
            </a:r>
            <a:r>
              <a:rPr sz="2600" spc="-5" dirty="0">
                <a:latin typeface="Perpetua"/>
                <a:cs typeface="Perpetua"/>
              </a:rPr>
              <a:t>complete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45" dirty="0">
                <a:latin typeface="Perpetua"/>
                <a:cs typeface="Perpetua"/>
              </a:rPr>
              <a:t>MAC 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security</a:t>
            </a:r>
            <a:endParaRPr sz="2600">
              <a:latin typeface="Perpetua"/>
              <a:cs typeface="Perpetu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4428744"/>
            <a:ext cx="6871716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8402"/>
            <a:ext cx="7308215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3815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 full frame </a:t>
            </a:r>
            <a:r>
              <a:rPr sz="2400" spc="-5" dirty="0">
                <a:latin typeface="Perpetua"/>
                <a:cs typeface="Perpetua"/>
              </a:rPr>
              <a:t>gets </a:t>
            </a:r>
            <a:r>
              <a:rPr sz="2400" spc="-10" dirty="0">
                <a:latin typeface="Perpetua"/>
                <a:cs typeface="Perpetua"/>
              </a:rPr>
              <a:t>authenticated </a:t>
            </a:r>
            <a:r>
              <a:rPr sz="2400" spc="-5" dirty="0">
                <a:latin typeface="Perpetua"/>
                <a:cs typeface="Perpetua"/>
              </a:rPr>
              <a:t>through </a:t>
            </a:r>
            <a:r>
              <a:rPr sz="2400" dirty="0">
                <a:latin typeface="Perpetua"/>
                <a:cs typeface="Perpetua"/>
              </a:rPr>
              <a:t>the MIC </a:t>
            </a:r>
            <a:r>
              <a:rPr sz="2400" spc="-15" dirty="0">
                <a:latin typeface="Perpetua"/>
                <a:cs typeface="Perpetua"/>
              </a:rPr>
              <a:t>at </a:t>
            </a:r>
            <a:r>
              <a:rPr sz="2400" spc="-5" dirty="0">
                <a:latin typeface="Perpetua"/>
                <a:cs typeface="Perpetua"/>
              </a:rPr>
              <a:t>the </a:t>
            </a:r>
            <a:r>
              <a:rPr sz="2400" dirty="0">
                <a:latin typeface="Perpetua"/>
                <a:cs typeface="Perpetua"/>
              </a:rPr>
              <a:t>end of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frame.</a:t>
            </a:r>
            <a:endParaRPr sz="2400">
              <a:latin typeface="Perpetua"/>
              <a:cs typeface="Perpetua"/>
            </a:endParaRPr>
          </a:p>
          <a:p>
            <a:pPr marL="286385" marR="1219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MIC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unique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value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calculated </a:t>
            </a:r>
            <a:r>
              <a:rPr sz="2400" dirty="0">
                <a:latin typeface="Perpetua"/>
                <a:cs typeface="Perpetua"/>
              </a:rPr>
              <a:t>based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frame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contents.</a:t>
            </a:r>
            <a:endParaRPr sz="2400">
              <a:latin typeface="Perpetua"/>
              <a:cs typeface="Perpetua"/>
            </a:endParaRPr>
          </a:p>
          <a:p>
            <a:pPr marL="286385" marR="450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</a:t>
            </a:r>
            <a:r>
              <a:rPr sz="2400" spc="5" dirty="0">
                <a:latin typeface="Perpetua"/>
                <a:cs typeface="Perpetua"/>
              </a:rPr>
              <a:t>h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</a:t>
            </a:r>
            <a:r>
              <a:rPr sz="2400" spc="-10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5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ity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Header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field de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oted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</a:t>
            </a:r>
            <a:r>
              <a:rPr sz="2400" spc="5" dirty="0">
                <a:latin typeface="Perpetua"/>
                <a:cs typeface="Perpetua"/>
              </a:rPr>
              <a:t>m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sed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80" dirty="0">
                <a:latin typeface="Perpetua"/>
                <a:cs typeface="Perpetua"/>
              </a:rPr>
              <a:t> </a:t>
            </a:r>
            <a:r>
              <a:rPr sz="2400" spc="-7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5" dirty="0">
                <a:latin typeface="Perpetua"/>
                <a:cs typeface="Perpetua"/>
              </a:rPr>
              <a:t>x</a:t>
            </a:r>
            <a:r>
              <a:rPr sz="2400" dirty="0">
                <a:latin typeface="Perpetua"/>
                <a:cs typeface="Perpetua"/>
              </a:rPr>
              <a:t>ilia</a:t>
            </a:r>
            <a:r>
              <a:rPr sz="2400" spc="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y  </a:t>
            </a:r>
            <a:r>
              <a:rPr sz="2400" spc="5" dirty="0">
                <a:latin typeface="Perpetua"/>
                <a:cs typeface="Perpetua"/>
              </a:rPr>
              <a:t>Security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field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one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 </a:t>
            </a:r>
            <a:r>
              <a:rPr sz="2400" spc="-10" dirty="0">
                <a:latin typeface="Perpetua"/>
                <a:cs typeface="Perpetua"/>
              </a:rPr>
              <a:t>more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Information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Elements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fields.</a:t>
            </a:r>
            <a:endParaRPr sz="2400">
              <a:latin typeface="Perpetua"/>
              <a:cs typeface="Perpetua"/>
            </a:endParaRPr>
          </a:p>
          <a:p>
            <a:pPr marL="286385" marR="41211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Integration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Information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Elements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fields</a:t>
            </a:r>
            <a:r>
              <a:rPr sz="2400" spc="-15" dirty="0">
                <a:latin typeface="Perpetua"/>
                <a:cs typeface="Perpetua"/>
              </a:rPr>
              <a:t> allows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adoption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additional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security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capabilities,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such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IEEE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Perpetua"/>
                <a:cs typeface="Perpetua"/>
              </a:rPr>
              <a:t>802.15.9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Key</a:t>
            </a:r>
            <a:r>
              <a:rPr sz="2400" spc="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Management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Protocol</a:t>
            </a:r>
            <a:r>
              <a:rPr sz="2400" dirty="0">
                <a:latin typeface="Perpetua"/>
                <a:cs typeface="Perpetua"/>
              </a:rPr>
              <a:t> (KMP)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450" dirty="0">
                <a:latin typeface="Perpetua"/>
                <a:cs typeface="Perpetua"/>
              </a:rPr>
              <a:t>specification.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KMP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provides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means </a:t>
            </a:r>
            <a:r>
              <a:rPr sz="2400" dirty="0">
                <a:latin typeface="Perpetua"/>
                <a:cs typeface="Perpetua"/>
              </a:rPr>
              <a:t>for </a:t>
            </a:r>
            <a:r>
              <a:rPr sz="2400" spc="-5" dirty="0">
                <a:latin typeface="Perpetua"/>
                <a:cs typeface="Perpetua"/>
              </a:rPr>
              <a:t>establishing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keys</a:t>
            </a:r>
            <a:r>
              <a:rPr sz="2400" spc="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 </a:t>
            </a:r>
            <a:r>
              <a:rPr sz="2400" spc="-10" dirty="0">
                <a:latin typeface="Perpetua"/>
                <a:cs typeface="Perpetua"/>
              </a:rPr>
              <a:t>robust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100" dirty="0">
                <a:latin typeface="Perpetua"/>
                <a:cs typeface="Perpetua"/>
              </a:rPr>
              <a:t>datagram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spc="5" dirty="0">
                <a:latin typeface="Perpetua"/>
                <a:cs typeface="Perpetua"/>
              </a:rPr>
              <a:t>security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97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15" dirty="0">
                <a:latin typeface="Franklin Gothic Medium"/>
                <a:cs typeface="Franklin Gothic Medium"/>
              </a:rPr>
              <a:t>IEEE</a:t>
            </a:r>
            <a:r>
              <a:rPr sz="4000" i="0" spc="-105" dirty="0">
                <a:latin typeface="Franklin Gothic Medium"/>
                <a:cs typeface="Franklin Gothic Medium"/>
              </a:rPr>
              <a:t> </a:t>
            </a:r>
            <a:r>
              <a:rPr sz="4000" i="0" spc="-30" dirty="0">
                <a:latin typeface="Franklin Gothic Medium"/>
                <a:cs typeface="Franklin Gothic Medium"/>
              </a:rPr>
              <a:t>1901.2a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437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15645" algn="l"/>
              </a:tabLst>
            </a:pPr>
            <a:r>
              <a:rPr dirty="0"/>
              <a:t>IEEE </a:t>
            </a:r>
            <a:r>
              <a:rPr spc="-5" dirty="0"/>
              <a:t>1901.2a-2013 </a:t>
            </a:r>
            <a:r>
              <a:rPr dirty="0"/>
              <a:t>is a </a:t>
            </a:r>
            <a:r>
              <a:rPr spc="-5" dirty="0"/>
              <a:t>wired </a:t>
            </a:r>
            <a:r>
              <a:rPr spc="5" dirty="0"/>
              <a:t>technology </a:t>
            </a:r>
            <a:r>
              <a:rPr spc="-170" dirty="0"/>
              <a:t>that </a:t>
            </a:r>
            <a:r>
              <a:rPr spc="-575" dirty="0"/>
              <a:t> </a:t>
            </a:r>
            <a:r>
              <a:rPr dirty="0"/>
              <a:t>is</a:t>
            </a:r>
            <a:r>
              <a:rPr spc="95" dirty="0"/>
              <a:t> </a:t>
            </a:r>
            <a:r>
              <a:rPr spc="-5" dirty="0"/>
              <a:t>an</a:t>
            </a:r>
            <a:r>
              <a:rPr spc="85" dirty="0"/>
              <a:t> </a:t>
            </a:r>
            <a:r>
              <a:rPr spc="-5" dirty="0"/>
              <a:t>update</a:t>
            </a:r>
            <a:r>
              <a:rPr spc="90" dirty="0"/>
              <a:t> </a:t>
            </a:r>
            <a:r>
              <a:rPr dirty="0"/>
              <a:t>to</a:t>
            </a:r>
            <a:r>
              <a:rPr spc="9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spc="10" dirty="0"/>
              <a:t>original</a:t>
            </a:r>
            <a:r>
              <a:rPr spc="90" dirty="0"/>
              <a:t> </a:t>
            </a:r>
            <a:r>
              <a:rPr dirty="0"/>
              <a:t>IEEE</a:t>
            </a:r>
            <a:r>
              <a:rPr spc="90" dirty="0"/>
              <a:t> </a:t>
            </a:r>
            <a:r>
              <a:rPr dirty="0"/>
              <a:t>1901.2 </a:t>
            </a:r>
            <a:r>
              <a:rPr spc="5" dirty="0"/>
              <a:t> </a:t>
            </a:r>
            <a:r>
              <a:rPr spc="-5" dirty="0"/>
              <a:t>specification.</a:t>
            </a:r>
          </a:p>
          <a:p>
            <a:pPr marL="714375" marR="18237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15645" algn="l"/>
              </a:tabLst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standard</a:t>
            </a:r>
            <a:r>
              <a:rPr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Narrowband</a:t>
            </a:r>
            <a:r>
              <a:rPr spc="-25" dirty="0"/>
              <a:t> </a:t>
            </a:r>
            <a:r>
              <a:rPr spc="-55" dirty="0"/>
              <a:t>Power</a:t>
            </a:r>
            <a:r>
              <a:rPr spc="-5" dirty="0"/>
              <a:t> </a:t>
            </a:r>
            <a:r>
              <a:rPr spc="-90" dirty="0"/>
              <a:t>Line </a:t>
            </a:r>
            <a:r>
              <a:rPr spc="-57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dirty="0"/>
              <a:t>(NB-PLC).</a:t>
            </a:r>
          </a:p>
          <a:p>
            <a:pPr marL="714375" marR="3771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15645" algn="l"/>
              </a:tabLst>
            </a:pPr>
            <a:r>
              <a:rPr dirty="0"/>
              <a:t>NB-PLC </a:t>
            </a:r>
            <a:r>
              <a:rPr spc="-10" dirty="0"/>
              <a:t>leverages </a:t>
            </a:r>
            <a:r>
              <a:rPr dirty="0"/>
              <a:t>a </a:t>
            </a:r>
            <a:r>
              <a:rPr spc="-5" dirty="0"/>
              <a:t>narrowband </a:t>
            </a:r>
            <a:r>
              <a:rPr spc="5" dirty="0"/>
              <a:t>spectrum </a:t>
            </a:r>
            <a:r>
              <a:rPr spc="-5" dirty="0"/>
              <a:t>for </a:t>
            </a:r>
            <a:r>
              <a:rPr spc="-30" dirty="0"/>
              <a:t>low </a:t>
            </a:r>
            <a:r>
              <a:rPr spc="-635" dirty="0"/>
              <a:t>power, </a:t>
            </a:r>
            <a:r>
              <a:rPr spc="-575" dirty="0"/>
              <a:t> </a:t>
            </a:r>
            <a:r>
              <a:rPr spc="-5" dirty="0"/>
              <a:t>long </a:t>
            </a:r>
            <a:r>
              <a:rPr spc="-15" dirty="0"/>
              <a:t>range, </a:t>
            </a:r>
            <a:r>
              <a:rPr spc="-5" dirty="0"/>
              <a:t>and resistance </a:t>
            </a:r>
            <a:r>
              <a:rPr dirty="0"/>
              <a:t>to </a:t>
            </a:r>
            <a:r>
              <a:rPr spc="-5" dirty="0"/>
              <a:t>interference </a:t>
            </a:r>
            <a:r>
              <a:rPr spc="-35" dirty="0"/>
              <a:t>over </a:t>
            </a:r>
            <a:r>
              <a:rPr spc="-5" dirty="0"/>
              <a:t>the </a:t>
            </a:r>
            <a:r>
              <a:rPr dirty="0"/>
              <a:t>same </a:t>
            </a:r>
            <a:r>
              <a:rPr spc="5" dirty="0"/>
              <a:t> </a:t>
            </a:r>
            <a:r>
              <a:rPr spc="-5" dirty="0"/>
              <a:t>wires</a:t>
            </a:r>
            <a:r>
              <a:rPr spc="-15" dirty="0"/>
              <a:t> </a:t>
            </a:r>
            <a:r>
              <a:rPr spc="-10" dirty="0"/>
              <a:t>that</a:t>
            </a:r>
            <a:r>
              <a:rPr spc="5" dirty="0"/>
              <a:t> </a:t>
            </a:r>
            <a:r>
              <a:rPr spc="10" dirty="0"/>
              <a:t>carry</a:t>
            </a:r>
            <a:r>
              <a:rPr spc="5" dirty="0"/>
              <a:t> electric </a:t>
            </a:r>
            <a:r>
              <a:rPr spc="-70" dirty="0"/>
              <a:t>power.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107555" cy="35769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NB-PLC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often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found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use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cases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the </a:t>
            </a:r>
            <a:r>
              <a:rPr sz="2600" spc="-530" dirty="0">
                <a:latin typeface="Perpetua"/>
                <a:cs typeface="Perpetua"/>
              </a:rPr>
              <a:t>following:</a:t>
            </a:r>
            <a:endParaRPr sz="260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15" dirty="0">
                <a:latin typeface="Perpetua"/>
                <a:cs typeface="Perpetua"/>
              </a:rPr>
              <a:t>Smart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metering:</a:t>
            </a:r>
            <a:endParaRPr sz="2600">
              <a:latin typeface="Perpetua"/>
              <a:cs typeface="Perpetua"/>
            </a:endParaRPr>
          </a:p>
          <a:p>
            <a:pPr marL="286385" marR="34163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NB-PLC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used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automate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reading </a:t>
            </a:r>
            <a:r>
              <a:rPr sz="2600" spc="-10" dirty="0">
                <a:latin typeface="Perpetua"/>
                <a:cs typeface="Perpetua"/>
              </a:rPr>
              <a:t>of </a:t>
            </a:r>
            <a:r>
              <a:rPr sz="2600" spc="-495" dirty="0">
                <a:latin typeface="Perpetua"/>
                <a:cs typeface="Perpetua"/>
              </a:rPr>
              <a:t>utility </a:t>
            </a:r>
            <a:r>
              <a:rPr sz="2600" spc="-4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meters,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spc="5" dirty="0">
                <a:latin typeface="Perpetua"/>
                <a:cs typeface="Perpetua"/>
              </a:rPr>
              <a:t>electric,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gas,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water </a:t>
            </a:r>
            <a:r>
              <a:rPr sz="2600" spc="5" dirty="0">
                <a:latin typeface="Perpetua"/>
                <a:cs typeface="Perpetua"/>
              </a:rPr>
              <a:t>meters</a:t>
            </a:r>
            <a:endParaRPr sz="2600">
              <a:latin typeface="Perpetua"/>
              <a:cs typeface="Perpetua"/>
            </a:endParaRPr>
          </a:p>
          <a:p>
            <a:pPr marL="28638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Distribution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automation:</a:t>
            </a:r>
            <a:endParaRPr sz="2600">
              <a:latin typeface="Perpetua"/>
              <a:cs typeface="Perpetua"/>
            </a:endParaRPr>
          </a:p>
          <a:p>
            <a:pPr marL="286385" marR="6985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NB-PLC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used for </a:t>
            </a:r>
            <a:r>
              <a:rPr sz="2600" dirty="0">
                <a:latin typeface="Perpetua"/>
                <a:cs typeface="Perpetua"/>
              </a:rPr>
              <a:t>distribution </a:t>
            </a:r>
            <a:r>
              <a:rPr sz="2600" spc="-10" dirty="0">
                <a:latin typeface="Perpetua"/>
                <a:cs typeface="Perpetua"/>
              </a:rPr>
              <a:t>automation, </a:t>
            </a:r>
            <a:r>
              <a:rPr sz="2600" spc="-550" dirty="0">
                <a:latin typeface="Perpetua"/>
                <a:cs typeface="Perpetua"/>
              </a:rPr>
              <a:t>which </a:t>
            </a:r>
            <a:r>
              <a:rPr sz="2600" spc="-54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involves </a:t>
            </a:r>
            <a:r>
              <a:rPr sz="2600" dirty="0">
                <a:latin typeface="Perpetua"/>
                <a:cs typeface="Perpetua"/>
              </a:rPr>
              <a:t>monitoring </a:t>
            </a:r>
            <a:r>
              <a:rPr sz="2600" spc="-5" dirty="0">
                <a:latin typeface="Perpetua"/>
                <a:cs typeface="Perpetua"/>
              </a:rPr>
              <a:t>and controlling all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power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grid.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83538"/>
            <a:ext cx="7604125" cy="443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0" dirty="0">
                <a:latin typeface="Perpetua"/>
                <a:cs typeface="Perpetua"/>
              </a:rPr>
              <a:t>Public</a:t>
            </a:r>
            <a:r>
              <a:rPr sz="2400" b="1" spc="-3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lighting:</a:t>
            </a:r>
            <a:endParaRPr sz="2400">
              <a:latin typeface="Perpetua"/>
              <a:cs typeface="Perpetua"/>
            </a:endParaRPr>
          </a:p>
          <a:p>
            <a:pPr marL="286385" marR="5080" indent="-274320">
              <a:lnSpc>
                <a:spcPct val="80100"/>
              </a:lnSpc>
              <a:spcBef>
                <a:spcPts val="59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A common use for NB-PLC is </a:t>
            </a:r>
            <a:r>
              <a:rPr sz="2400" spc="-5" dirty="0">
                <a:latin typeface="Perpetua"/>
                <a:cs typeface="Perpetua"/>
              </a:rPr>
              <a:t>with </a:t>
            </a:r>
            <a:r>
              <a:rPr sz="2400" spc="-10" dirty="0">
                <a:latin typeface="Perpetua"/>
                <a:cs typeface="Perpetua"/>
              </a:rPr>
              <a:t>public </a:t>
            </a:r>
            <a:r>
              <a:rPr sz="2400" spc="-5" dirty="0">
                <a:latin typeface="Perpetua"/>
                <a:cs typeface="Perpetua"/>
              </a:rPr>
              <a:t>lighting—the </a:t>
            </a:r>
            <a:r>
              <a:rPr sz="2400" dirty="0">
                <a:latin typeface="Perpetua"/>
                <a:cs typeface="Perpetua"/>
              </a:rPr>
              <a:t>lights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found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5" dirty="0">
                <a:latin typeface="Perpetua"/>
                <a:cs typeface="Perpetua"/>
              </a:rPr>
              <a:t> cities and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along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streets,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highways,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public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areas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such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as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parks.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5" dirty="0">
                <a:latin typeface="Perpetua"/>
                <a:cs typeface="Perpetua"/>
              </a:rPr>
              <a:t>Electric</a:t>
            </a:r>
            <a:r>
              <a:rPr sz="2400" b="1" spc="-5" dirty="0">
                <a:latin typeface="Perpetua"/>
                <a:cs typeface="Perpetua"/>
              </a:rPr>
              <a:t> </a:t>
            </a:r>
            <a:r>
              <a:rPr sz="2400" b="1" spc="-15" dirty="0">
                <a:latin typeface="Perpetua"/>
                <a:cs typeface="Perpetua"/>
              </a:rPr>
              <a:t>vehicle </a:t>
            </a:r>
            <a:r>
              <a:rPr sz="2400" b="1" dirty="0">
                <a:latin typeface="Perpetua"/>
                <a:cs typeface="Perpetua"/>
              </a:rPr>
              <a:t>charging</a:t>
            </a:r>
            <a:r>
              <a:rPr sz="2400" b="1" spc="-15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stations:</a:t>
            </a:r>
            <a:endParaRPr sz="2400">
              <a:latin typeface="Perpetua"/>
              <a:cs typeface="Perpetua"/>
            </a:endParaRPr>
          </a:p>
          <a:p>
            <a:pPr marL="286385" marR="178435" indent="-274320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NB-PLC </a:t>
            </a:r>
            <a:r>
              <a:rPr sz="2400" dirty="0">
                <a:latin typeface="Perpetua"/>
                <a:cs typeface="Perpetua"/>
              </a:rPr>
              <a:t>can be used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electric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vehicle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charging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stations,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spc="-565" dirty="0">
                <a:latin typeface="Perpetua"/>
                <a:cs typeface="Perpetua"/>
              </a:rPr>
              <a:t>where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batteries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electric </a:t>
            </a:r>
            <a:r>
              <a:rPr sz="2400" spc="-10" dirty="0">
                <a:latin typeface="Perpetua"/>
                <a:cs typeface="Perpetua"/>
              </a:rPr>
              <a:t>vehicles</a:t>
            </a:r>
            <a:r>
              <a:rPr sz="2400" dirty="0">
                <a:latin typeface="Perpetua"/>
                <a:cs typeface="Perpetua"/>
              </a:rPr>
              <a:t> can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 recharged.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5" dirty="0">
                <a:latin typeface="Perpetua"/>
                <a:cs typeface="Perpetua"/>
              </a:rPr>
              <a:t>Microgrids:</a:t>
            </a:r>
            <a:endParaRPr sz="2400">
              <a:latin typeface="Perpetua"/>
              <a:cs typeface="Perpetua"/>
            </a:endParaRPr>
          </a:p>
          <a:p>
            <a:pPr marL="286385" marR="343535" indent="-274320">
              <a:lnSpc>
                <a:spcPts val="2300"/>
              </a:lnSpc>
              <a:spcBef>
                <a:spcPts val="58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NB-PLC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 be used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microgrids,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local </a:t>
            </a:r>
            <a:r>
              <a:rPr sz="2400" dirty="0">
                <a:latin typeface="Perpetua"/>
                <a:cs typeface="Perpetua"/>
              </a:rPr>
              <a:t>energy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15" dirty="0">
                <a:latin typeface="Perpetua"/>
                <a:cs typeface="Perpetua"/>
              </a:rPr>
              <a:t>grids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that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890" dirty="0">
                <a:latin typeface="Perpetua"/>
                <a:cs typeface="Perpetua"/>
              </a:rPr>
              <a:t>can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disconnect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from</a:t>
            </a:r>
            <a:r>
              <a:rPr sz="2400" spc="-5" dirty="0">
                <a:latin typeface="Perpetua"/>
                <a:cs typeface="Perpetua"/>
              </a:rPr>
              <a:t> the</a:t>
            </a:r>
            <a:r>
              <a:rPr sz="2400" dirty="0">
                <a:latin typeface="Perpetua"/>
                <a:cs typeface="Perpetua"/>
              </a:rPr>
              <a:t> traditional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20" dirty="0">
                <a:latin typeface="Perpetua"/>
                <a:cs typeface="Perpetua"/>
              </a:rPr>
              <a:t>grid</a:t>
            </a:r>
            <a:r>
              <a:rPr sz="2400" dirty="0">
                <a:latin typeface="Perpetua"/>
                <a:cs typeface="Perpetua"/>
              </a:rPr>
              <a:t> and</a:t>
            </a:r>
            <a:r>
              <a:rPr sz="2400" spc="-5" dirty="0">
                <a:latin typeface="Perpetua"/>
                <a:cs typeface="Perpetua"/>
              </a:rPr>
              <a:t> operate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independently.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5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5" dirty="0">
                <a:latin typeface="Perpetua"/>
                <a:cs typeface="Perpetua"/>
              </a:rPr>
              <a:t>Renewable</a:t>
            </a:r>
            <a:r>
              <a:rPr sz="2400" b="1" spc="-4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energy:</a:t>
            </a:r>
            <a:endParaRPr sz="2400">
              <a:latin typeface="Perpetua"/>
              <a:cs typeface="Perpetua"/>
            </a:endParaRPr>
          </a:p>
          <a:p>
            <a:pPr marL="286385" marR="473709" indent="-274320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NB-PLC </a:t>
            </a:r>
            <a:r>
              <a:rPr sz="2400" dirty="0">
                <a:latin typeface="Perpetua"/>
                <a:cs typeface="Perpetua"/>
              </a:rPr>
              <a:t>can be used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renewable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energy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applications,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spc="-145" dirty="0">
                <a:latin typeface="Perpetua"/>
                <a:cs typeface="Perpetua"/>
              </a:rPr>
              <a:t>such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as 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spc="-5" dirty="0">
                <a:latin typeface="Perpetua"/>
                <a:cs typeface="Perpetua"/>
              </a:rPr>
              <a:t>la</a:t>
            </a:r>
            <a:r>
              <a:rPr sz="2400" spc="-21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65" dirty="0">
                <a:latin typeface="Perpetua"/>
                <a:cs typeface="Perpetua"/>
              </a:rPr>
              <a:t>o</a:t>
            </a:r>
            <a:r>
              <a:rPr sz="2400" spc="-9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45" dirty="0">
                <a:latin typeface="Perpetua"/>
                <a:cs typeface="Perpetua"/>
              </a:rPr>
              <a:t>h</a:t>
            </a:r>
            <a:r>
              <a:rPr sz="2400" dirty="0">
                <a:latin typeface="Perpetua"/>
                <a:cs typeface="Perpetua"/>
              </a:rPr>
              <a:t>yd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oelect</a:t>
            </a:r>
            <a:r>
              <a:rPr sz="2400" spc="4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i</a:t>
            </a:r>
            <a:r>
              <a:rPr sz="2400" spc="20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geo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he</a:t>
            </a:r>
            <a:r>
              <a:rPr sz="2400" spc="70" dirty="0">
                <a:latin typeface="Perpetua"/>
                <a:cs typeface="Perpetua"/>
              </a:rPr>
              <a:t>r</a:t>
            </a:r>
            <a:r>
              <a:rPr sz="2400" spc="-5" dirty="0">
                <a:latin typeface="Perpetua"/>
                <a:cs typeface="Perpetua"/>
              </a:rPr>
              <a:t>ma</a:t>
            </a:r>
            <a:r>
              <a:rPr sz="2400" dirty="0">
                <a:latin typeface="Perpetua"/>
                <a:cs typeface="Perpetua"/>
              </a:rPr>
              <a:t>l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he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123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65" dirty="0">
                <a:latin typeface="Franklin Gothic Medium"/>
                <a:cs typeface="Franklin Gothic Medium"/>
              </a:rPr>
              <a:t>LoRa</a:t>
            </a:r>
            <a:r>
              <a:rPr sz="4000" i="0" spc="-385" dirty="0">
                <a:latin typeface="Franklin Gothic Medium"/>
                <a:cs typeface="Franklin Gothic Medium"/>
              </a:rPr>
              <a:t>W</a:t>
            </a:r>
            <a:r>
              <a:rPr sz="4000" i="0" spc="-125" dirty="0">
                <a:latin typeface="Franklin Gothic Medium"/>
                <a:cs typeface="Franklin Gothic Medium"/>
              </a:rPr>
              <a:t>AN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4375" marR="19875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15645" algn="l"/>
              </a:tabLst>
            </a:pPr>
            <a:r>
              <a:rPr spc="-40" dirty="0"/>
              <a:t>Low-Power </a:t>
            </a:r>
            <a:r>
              <a:rPr spc="-10" dirty="0"/>
              <a:t>Wide-Area </a:t>
            </a:r>
            <a:r>
              <a:rPr spc="-45" dirty="0"/>
              <a:t>(LPWA) </a:t>
            </a:r>
            <a:r>
              <a:rPr spc="-5" dirty="0"/>
              <a:t>adapted for </a:t>
            </a:r>
            <a:r>
              <a:rPr spc="-360" dirty="0"/>
              <a:t>long-range </a:t>
            </a:r>
            <a:r>
              <a:rPr spc="-575" dirty="0"/>
              <a:t> </a:t>
            </a:r>
            <a:r>
              <a:rPr spc="-5" dirty="0"/>
              <a:t>and battery</a:t>
            </a:r>
            <a:r>
              <a:rPr dirty="0"/>
              <a:t> </a:t>
            </a:r>
            <a:r>
              <a:rPr spc="-30" dirty="0"/>
              <a:t>powered</a:t>
            </a:r>
            <a:r>
              <a:rPr spc="-20" dirty="0"/>
              <a:t> </a:t>
            </a:r>
            <a:r>
              <a:rPr spc="-5" dirty="0"/>
              <a:t>endpoints</a:t>
            </a:r>
          </a:p>
          <a:p>
            <a:pPr marL="71437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15645" algn="l"/>
              </a:tabLst>
            </a:pPr>
            <a:r>
              <a:rPr spc="-40" dirty="0"/>
              <a:t>LoRaWAN</a:t>
            </a:r>
            <a:r>
              <a:rPr spc="5" dirty="0"/>
              <a:t> </a:t>
            </a:r>
            <a:r>
              <a:rPr dirty="0"/>
              <a:t>is </a:t>
            </a:r>
            <a:r>
              <a:rPr spc="-5" dirty="0"/>
              <a:t>unlicensed-band</a:t>
            </a:r>
            <a:r>
              <a:rPr spc="-15" dirty="0"/>
              <a:t> </a:t>
            </a:r>
            <a:r>
              <a:rPr spc="-65" dirty="0"/>
              <a:t>LPWA</a:t>
            </a:r>
            <a:r>
              <a:rPr spc="-5" dirty="0"/>
              <a:t> </a:t>
            </a:r>
            <a:r>
              <a:rPr dirty="0"/>
              <a:t>technology</a:t>
            </a:r>
          </a:p>
          <a:p>
            <a:pPr marL="714375" marR="3797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15645" algn="l"/>
              </a:tabLst>
            </a:pPr>
            <a:r>
              <a:rPr dirty="0"/>
              <a:t>LoRa </a:t>
            </a:r>
            <a:r>
              <a:rPr spc="-10" dirty="0"/>
              <a:t>was </a:t>
            </a:r>
            <a:r>
              <a:rPr dirty="0"/>
              <a:t>a </a:t>
            </a:r>
            <a:r>
              <a:rPr spc="-10" dirty="0"/>
              <a:t>physical </a:t>
            </a:r>
            <a:r>
              <a:rPr spc="-65" dirty="0"/>
              <a:t>layer, </a:t>
            </a:r>
            <a:r>
              <a:rPr dirty="0"/>
              <a:t>or </a:t>
            </a:r>
            <a:r>
              <a:rPr spc="-30" dirty="0"/>
              <a:t>Layer </a:t>
            </a:r>
            <a:r>
              <a:rPr dirty="0"/>
              <a:t>1, </a:t>
            </a:r>
            <a:r>
              <a:rPr spc="-5" dirty="0"/>
              <a:t>modulation </a:t>
            </a:r>
            <a:r>
              <a:rPr spc="-10" dirty="0"/>
              <a:t>that </a:t>
            </a:r>
            <a:r>
              <a:rPr spc="-900" dirty="0"/>
              <a:t>was </a:t>
            </a:r>
            <a:r>
              <a:rPr spc="-575" dirty="0"/>
              <a:t> </a:t>
            </a:r>
            <a:r>
              <a:rPr spc="-15" dirty="0"/>
              <a:t>developed</a:t>
            </a:r>
            <a:r>
              <a:rPr spc="-30" dirty="0"/>
              <a:t> </a:t>
            </a:r>
            <a:r>
              <a:rPr spc="-25" dirty="0"/>
              <a:t>by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French</a:t>
            </a:r>
            <a:r>
              <a:rPr spc="-10" dirty="0"/>
              <a:t> </a:t>
            </a:r>
            <a:r>
              <a:rPr spc="-15" dirty="0"/>
              <a:t>company</a:t>
            </a:r>
            <a:r>
              <a:rPr spc="5" dirty="0"/>
              <a:t> </a:t>
            </a:r>
            <a:r>
              <a:rPr spc="-5" dirty="0"/>
              <a:t>named</a:t>
            </a:r>
            <a:r>
              <a:rPr spc="10" dirty="0"/>
              <a:t> </a:t>
            </a:r>
            <a:r>
              <a:rPr spc="-5" dirty="0"/>
              <a:t>Cycleo</a:t>
            </a:r>
          </a:p>
          <a:p>
            <a:pPr marL="71437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15645" algn="l"/>
              </a:tabLst>
            </a:pPr>
            <a:r>
              <a:rPr spc="-45" dirty="0"/>
              <a:t>Later,</a:t>
            </a:r>
            <a:r>
              <a:rPr spc="-114" dirty="0"/>
              <a:t> </a:t>
            </a:r>
            <a:r>
              <a:rPr spc="-5" dirty="0"/>
              <a:t>Cycleo</a:t>
            </a:r>
            <a:r>
              <a:rPr dirty="0"/>
              <a:t> </a:t>
            </a:r>
            <a:r>
              <a:rPr spc="-10" dirty="0"/>
              <a:t>was</a:t>
            </a:r>
            <a:r>
              <a:rPr spc="-5" dirty="0"/>
              <a:t> acquired</a:t>
            </a:r>
            <a:r>
              <a:rPr dirty="0"/>
              <a:t> </a:t>
            </a:r>
            <a:r>
              <a:rPr spc="-25" dirty="0"/>
              <a:t>by</a:t>
            </a:r>
            <a:r>
              <a:rPr spc="-35" dirty="0"/>
              <a:t> </a:t>
            </a:r>
            <a:r>
              <a:rPr dirty="0"/>
              <a:t>Semtech</a:t>
            </a:r>
          </a:p>
          <a:p>
            <a:pPr marL="71437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715645" algn="l"/>
              </a:tabLst>
            </a:pPr>
            <a:r>
              <a:rPr dirty="0"/>
              <a:t>Optimized </a:t>
            </a:r>
            <a:r>
              <a:rPr spc="-5" dirty="0"/>
              <a:t>for </a:t>
            </a:r>
            <a:r>
              <a:rPr spc="-10" dirty="0"/>
              <a:t>long-range, </a:t>
            </a:r>
            <a:r>
              <a:rPr spc="-30" dirty="0"/>
              <a:t>two-way </a:t>
            </a:r>
            <a:r>
              <a:rPr spc="-5" dirty="0"/>
              <a:t>communications </a:t>
            </a:r>
            <a:r>
              <a:rPr spc="-740" dirty="0"/>
              <a:t>and </a:t>
            </a:r>
            <a:r>
              <a:rPr spc="-575" dirty="0"/>
              <a:t> </a:t>
            </a:r>
            <a:r>
              <a:rPr spc="-25" dirty="0"/>
              <a:t>low</a:t>
            </a:r>
            <a:r>
              <a:rPr spc="-5" dirty="0"/>
              <a:t> </a:t>
            </a:r>
            <a:r>
              <a:rPr spc="-35" dirty="0"/>
              <a:t>power</a:t>
            </a:r>
            <a:r>
              <a:rPr dirty="0"/>
              <a:t> </a:t>
            </a:r>
            <a:r>
              <a:rPr spc="-5" dirty="0"/>
              <a:t>consumption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688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LoRaWAN</a:t>
            </a:r>
            <a:r>
              <a:rPr sz="4000" spc="-15" dirty="0"/>
              <a:t> </a:t>
            </a:r>
            <a:r>
              <a:rPr sz="4000" spc="-35" dirty="0"/>
              <a:t>Layers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1786127"/>
            <a:ext cx="5237987" cy="3643884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032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60" dirty="0">
                <a:latin typeface="Franklin Gothic Medium"/>
                <a:cs typeface="Franklin Gothic Medium"/>
              </a:rPr>
              <a:t>Physical</a:t>
            </a:r>
            <a:r>
              <a:rPr sz="4000" i="0" spc="-95" dirty="0">
                <a:latin typeface="Franklin Gothic Medium"/>
                <a:cs typeface="Franklin Gothic Medium"/>
              </a:rPr>
              <a:t> </a:t>
            </a:r>
            <a:r>
              <a:rPr sz="4000" i="0" spc="-70" dirty="0"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65390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Semtech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LoRa</a:t>
            </a:r>
            <a:r>
              <a:rPr sz="2600" spc="-5" dirty="0">
                <a:latin typeface="Perpetua"/>
                <a:cs typeface="Perpetua"/>
              </a:rPr>
              <a:t> modulation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15" dirty="0">
                <a:latin typeface="Perpetua"/>
                <a:cs typeface="Perpetua"/>
              </a:rPr>
              <a:t>chirp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spread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75" dirty="0">
                <a:latin typeface="Perpetua"/>
                <a:cs typeface="Perpetua"/>
              </a:rPr>
              <a:t>spectrum </a:t>
            </a:r>
            <a:r>
              <a:rPr sz="2600" spc="-1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modulation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Chirp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- </a:t>
            </a:r>
            <a:r>
              <a:rPr sz="2600" spc="-5" dirty="0">
                <a:latin typeface="Perpetua"/>
                <a:cs typeface="Perpetua"/>
              </a:rPr>
              <a:t>Compressed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High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Intensity </a:t>
            </a:r>
            <a:r>
              <a:rPr sz="2600" spc="-5" dirty="0">
                <a:latin typeface="Perpetua"/>
                <a:cs typeface="Perpetua"/>
              </a:rPr>
              <a:t>Radar </a:t>
            </a:r>
            <a:r>
              <a:rPr sz="2600" dirty="0">
                <a:latin typeface="Perpetua"/>
                <a:cs typeface="Perpetua"/>
              </a:rPr>
              <a:t>Pulse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Perpetua"/>
                <a:cs typeface="Perpetua"/>
              </a:rPr>
              <a:t>Lower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rate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increase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communication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distance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622540" cy="39731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Area</a:t>
            </a:r>
            <a:r>
              <a:rPr sz="2600" b="1" spc="-3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of</a:t>
            </a:r>
            <a:r>
              <a:rPr sz="2600" b="1" spc="-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6F2F9F"/>
                </a:solidFill>
                <a:latin typeface="Perpetua"/>
                <a:cs typeface="Perpetua"/>
              </a:rPr>
              <a:t>application: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</a:t>
            </a:r>
            <a:r>
              <a:rPr sz="2600" dirty="0">
                <a:latin typeface="Perpetua"/>
                <a:cs typeface="Perpetua"/>
              </a:rPr>
              <a:t> categorized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specific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60" dirty="0">
                <a:latin typeface="Perpetua"/>
                <a:cs typeface="Perpetua"/>
              </a:rPr>
              <a:t>industry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Perpetua"/>
                <a:cs typeface="Perpetua"/>
              </a:rPr>
              <a:t>or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vertical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where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they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are </a:t>
            </a:r>
            <a:r>
              <a:rPr sz="2600" dirty="0">
                <a:latin typeface="Perpetua"/>
                <a:cs typeface="Perpetua"/>
              </a:rPr>
              <a:t>being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used.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5"/>
              </a:spcBef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25" dirty="0">
                <a:solidFill>
                  <a:srgbClr val="D24717"/>
                </a:solidFill>
                <a:latin typeface="Perpetua"/>
                <a:cs typeface="Perpetua"/>
              </a:rPr>
              <a:t>How</a:t>
            </a:r>
            <a:r>
              <a:rPr sz="2600" b="1" spc="-40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D24717"/>
                </a:solidFill>
                <a:latin typeface="Perpetua"/>
                <a:cs typeface="Perpetua"/>
              </a:rPr>
              <a:t>sensors</a:t>
            </a:r>
            <a:r>
              <a:rPr sz="2600" b="1" spc="-15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D24717"/>
                </a:solidFill>
                <a:latin typeface="Perpetua"/>
                <a:cs typeface="Perpetua"/>
              </a:rPr>
              <a:t>measure: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dirty="0">
                <a:latin typeface="Perpetua"/>
                <a:cs typeface="Perpetua"/>
              </a:rPr>
              <a:t>can be categorized </a:t>
            </a:r>
            <a:r>
              <a:rPr sz="2600" spc="-5" dirty="0">
                <a:latin typeface="Perpetua"/>
                <a:cs typeface="Perpetua"/>
              </a:rPr>
              <a:t>based </a:t>
            </a:r>
            <a:r>
              <a:rPr sz="2600" dirty="0">
                <a:latin typeface="Perpetua"/>
                <a:cs typeface="Perpetua"/>
              </a:rPr>
              <a:t>on the </a:t>
            </a:r>
            <a:r>
              <a:rPr sz="2600" b="1" spc="-15" dirty="0">
                <a:latin typeface="Perpetua"/>
                <a:cs typeface="Perpetua"/>
              </a:rPr>
              <a:t>physical 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mechanism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used to measure sensory </a:t>
            </a:r>
            <a:r>
              <a:rPr sz="2600" b="1" spc="-5" dirty="0">
                <a:latin typeface="Perpetua"/>
                <a:cs typeface="Perpetua"/>
              </a:rPr>
              <a:t>input</a:t>
            </a:r>
            <a:r>
              <a:rPr sz="2600" b="1" spc="1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(</a:t>
            </a:r>
            <a:r>
              <a:rPr sz="2600" i="1" spc="-15" dirty="0">
                <a:latin typeface="Perpetua"/>
                <a:cs typeface="Perpetua"/>
              </a:rPr>
              <a:t>for </a:t>
            </a:r>
            <a:r>
              <a:rPr sz="2600" i="1" spc="-10" dirty="0">
                <a:latin typeface="Perpetua"/>
                <a:cs typeface="Perpetua"/>
              </a:rPr>
              <a:t> </a:t>
            </a:r>
            <a:r>
              <a:rPr sz="2600" i="1" dirty="0">
                <a:latin typeface="Perpetua"/>
                <a:cs typeface="Perpetua"/>
              </a:rPr>
              <a:t>example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i="1" dirty="0">
                <a:solidFill>
                  <a:srgbClr val="00AFEF"/>
                </a:solidFill>
                <a:latin typeface="Perpetua"/>
                <a:cs typeface="Perpetua"/>
              </a:rPr>
              <a:t>thermoelectric,</a:t>
            </a:r>
            <a:r>
              <a:rPr sz="2600" i="1" spc="-24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600" i="1" spc="-5" dirty="0">
                <a:solidFill>
                  <a:srgbClr val="00AFEF"/>
                </a:solidFill>
                <a:latin typeface="Perpetua"/>
                <a:cs typeface="Perpetua"/>
              </a:rPr>
              <a:t>electrochemical,</a:t>
            </a:r>
            <a:r>
              <a:rPr sz="2600" i="1" spc="-22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600" i="1" spc="-10" dirty="0">
                <a:solidFill>
                  <a:srgbClr val="00AFEF"/>
                </a:solidFill>
                <a:latin typeface="Perpetua"/>
                <a:cs typeface="Perpetua"/>
              </a:rPr>
              <a:t>piezoresistive,</a:t>
            </a:r>
            <a:r>
              <a:rPr sz="2600" i="1" spc="-27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600" i="1" spc="-5" dirty="0">
                <a:solidFill>
                  <a:srgbClr val="00AFEF"/>
                </a:solidFill>
                <a:latin typeface="Perpetua"/>
                <a:cs typeface="Perpetua"/>
              </a:rPr>
              <a:t>optic,</a:t>
            </a:r>
            <a:r>
              <a:rPr sz="2600" i="1" spc="-23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600" i="1" dirty="0">
                <a:solidFill>
                  <a:srgbClr val="00AFEF"/>
                </a:solidFill>
                <a:latin typeface="Perpetua"/>
                <a:cs typeface="Perpetua"/>
              </a:rPr>
              <a:t>electric, </a:t>
            </a:r>
            <a:r>
              <a:rPr sz="2600" i="1" spc="-57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600" i="1" spc="-5" dirty="0">
                <a:solidFill>
                  <a:srgbClr val="00AFEF"/>
                </a:solidFill>
                <a:latin typeface="Perpetua"/>
                <a:cs typeface="Perpetua"/>
              </a:rPr>
              <a:t>fl</a:t>
            </a:r>
            <a:r>
              <a:rPr sz="2600" i="1" spc="-15" dirty="0">
                <a:solidFill>
                  <a:srgbClr val="00AFEF"/>
                </a:solidFill>
                <a:latin typeface="Perpetua"/>
                <a:cs typeface="Perpetua"/>
              </a:rPr>
              <a:t>u</a:t>
            </a:r>
            <a:r>
              <a:rPr sz="2600" i="1" spc="-5" dirty="0">
                <a:solidFill>
                  <a:srgbClr val="00AFEF"/>
                </a:solidFill>
                <a:latin typeface="Perpetua"/>
                <a:cs typeface="Perpetua"/>
              </a:rPr>
              <a:t>i</a:t>
            </a:r>
            <a:r>
              <a:rPr sz="2600" i="1" dirty="0">
                <a:solidFill>
                  <a:srgbClr val="00AFEF"/>
                </a:solidFill>
                <a:latin typeface="Perpetua"/>
                <a:cs typeface="Perpetua"/>
              </a:rPr>
              <a:t>d </a:t>
            </a:r>
            <a:r>
              <a:rPr sz="2600" i="1" spc="-5" dirty="0">
                <a:solidFill>
                  <a:srgbClr val="00AFEF"/>
                </a:solidFill>
                <a:latin typeface="Perpetua"/>
                <a:cs typeface="Perpetua"/>
              </a:rPr>
              <a:t>me</a:t>
            </a:r>
            <a:r>
              <a:rPr sz="2600" i="1" spc="-15" dirty="0">
                <a:solidFill>
                  <a:srgbClr val="00AFEF"/>
                </a:solidFill>
                <a:latin typeface="Perpetua"/>
                <a:cs typeface="Perpetua"/>
              </a:rPr>
              <a:t>c</a:t>
            </a:r>
            <a:r>
              <a:rPr sz="2600" i="1" dirty="0">
                <a:solidFill>
                  <a:srgbClr val="00AFEF"/>
                </a:solidFill>
                <a:latin typeface="Perpetua"/>
                <a:cs typeface="Perpetua"/>
              </a:rPr>
              <a:t>ha</a:t>
            </a:r>
            <a:r>
              <a:rPr sz="2600" i="1" spc="-15" dirty="0">
                <a:solidFill>
                  <a:srgbClr val="00AFEF"/>
                </a:solidFill>
                <a:latin typeface="Perpetua"/>
                <a:cs typeface="Perpetua"/>
              </a:rPr>
              <a:t>n</a:t>
            </a:r>
            <a:r>
              <a:rPr sz="2600" i="1" spc="-5" dirty="0">
                <a:solidFill>
                  <a:srgbClr val="00AFEF"/>
                </a:solidFill>
                <a:latin typeface="Perpetua"/>
                <a:cs typeface="Perpetua"/>
              </a:rPr>
              <a:t>i</a:t>
            </a:r>
            <a:r>
              <a:rPr sz="2600" i="1" spc="-10" dirty="0">
                <a:solidFill>
                  <a:srgbClr val="00AFEF"/>
                </a:solidFill>
                <a:latin typeface="Perpetua"/>
                <a:cs typeface="Perpetua"/>
              </a:rPr>
              <a:t>c</a:t>
            </a:r>
            <a:r>
              <a:rPr sz="2600" i="1" dirty="0">
                <a:solidFill>
                  <a:srgbClr val="00AFEF"/>
                </a:solidFill>
                <a:latin typeface="Perpetua"/>
                <a:cs typeface="Perpetua"/>
              </a:rPr>
              <a:t>,</a:t>
            </a:r>
            <a:r>
              <a:rPr sz="2600" i="1" spc="-24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600" i="1" dirty="0">
                <a:solidFill>
                  <a:srgbClr val="00AFEF"/>
                </a:solidFill>
                <a:latin typeface="Perpetua"/>
                <a:cs typeface="Perpetua"/>
              </a:rPr>
              <a:t>photoelasti</a:t>
            </a:r>
            <a:r>
              <a:rPr sz="2600" i="1" spc="-40" dirty="0">
                <a:solidFill>
                  <a:srgbClr val="00AFEF"/>
                </a:solidFill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).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04874"/>
            <a:ext cx="7332980" cy="42183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Understanding LoRa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gateways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critical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understanding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dirty="0">
                <a:latin typeface="Perpetua"/>
                <a:cs typeface="Perpetua"/>
              </a:rPr>
              <a:t> system.</a:t>
            </a:r>
            <a:endParaRPr sz="2600">
              <a:latin typeface="Perpetua"/>
              <a:cs typeface="Perpetua"/>
            </a:endParaRPr>
          </a:p>
          <a:p>
            <a:pPr marL="286385" marR="600075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LoRa </a:t>
            </a:r>
            <a:r>
              <a:rPr sz="2600" spc="-30" dirty="0">
                <a:latin typeface="Perpetua"/>
                <a:cs typeface="Perpetua"/>
              </a:rPr>
              <a:t>gateway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5" dirty="0">
                <a:latin typeface="Perpetua"/>
                <a:cs typeface="Perpetua"/>
              </a:rPr>
              <a:t>deployed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center</a:t>
            </a:r>
            <a:r>
              <a:rPr sz="2600" dirty="0">
                <a:latin typeface="Perpetua"/>
                <a:cs typeface="Perpetua"/>
              </a:rPr>
              <a:t> hub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55" dirty="0">
                <a:latin typeface="Perpetua"/>
                <a:cs typeface="Perpetua"/>
              </a:rPr>
              <a:t>star </a:t>
            </a:r>
            <a:r>
              <a:rPr sz="2600" spc="-35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-5" dirty="0">
                <a:latin typeface="Perpetua"/>
                <a:cs typeface="Perpetua"/>
              </a:rPr>
              <a:t> architecture.</a:t>
            </a:r>
            <a:endParaRPr sz="2600">
              <a:latin typeface="Perpetua"/>
              <a:cs typeface="Perpetua"/>
            </a:endParaRPr>
          </a:p>
          <a:p>
            <a:pPr marL="286385" marR="107314" indent="-274320">
              <a:lnSpc>
                <a:spcPct val="90000"/>
              </a:lnSpc>
              <a:spcBef>
                <a:spcPts val="5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 uses </a:t>
            </a:r>
            <a:r>
              <a:rPr sz="2600" spc="-5" dirty="0">
                <a:latin typeface="Perpetua"/>
                <a:cs typeface="Perpetua"/>
              </a:rPr>
              <a:t>multiple transceivers and </a:t>
            </a:r>
            <a:r>
              <a:rPr sz="2600" dirty="0">
                <a:latin typeface="Perpetua"/>
                <a:cs typeface="Perpetua"/>
              </a:rPr>
              <a:t>channels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can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demodulate multiple </a:t>
            </a:r>
            <a:r>
              <a:rPr sz="2600" dirty="0">
                <a:latin typeface="Perpetua"/>
                <a:cs typeface="Perpetua"/>
              </a:rPr>
              <a:t>channels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at</a:t>
            </a:r>
            <a:r>
              <a:rPr sz="2600" spc="-5" dirty="0">
                <a:latin typeface="Perpetua"/>
                <a:cs typeface="Perpetua"/>
              </a:rPr>
              <a:t> once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even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demodulate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multiple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signals</a:t>
            </a:r>
            <a:r>
              <a:rPr sz="2600" dirty="0">
                <a:latin typeface="Perpetua"/>
                <a:cs typeface="Perpetua"/>
              </a:rPr>
              <a:t> 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same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channel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simultaneously.</a:t>
            </a:r>
            <a:endParaRPr sz="2600">
              <a:latin typeface="Perpetua"/>
              <a:cs typeface="Perpetua"/>
            </a:endParaRPr>
          </a:p>
          <a:p>
            <a:pPr marL="286385" marR="24892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LoRa </a:t>
            </a:r>
            <a:r>
              <a:rPr sz="2600" spc="-25" dirty="0">
                <a:latin typeface="Perpetua"/>
                <a:cs typeface="Perpetua"/>
              </a:rPr>
              <a:t>gateways </a:t>
            </a:r>
            <a:r>
              <a:rPr sz="2600" spc="10" dirty="0">
                <a:latin typeface="Perpetua"/>
                <a:cs typeface="Perpetua"/>
              </a:rPr>
              <a:t>serve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transparent </a:t>
            </a:r>
            <a:r>
              <a:rPr sz="2600" spc="5" dirty="0">
                <a:latin typeface="Perpetua"/>
                <a:cs typeface="Perpetua"/>
              </a:rPr>
              <a:t>bridge </a:t>
            </a:r>
            <a:r>
              <a:rPr sz="2600" spc="-15" dirty="0">
                <a:latin typeface="Perpetua"/>
                <a:cs typeface="Perpetua"/>
              </a:rPr>
              <a:t>relaying </a:t>
            </a:r>
            <a:r>
              <a:rPr sz="2600" spc="-360" dirty="0">
                <a:latin typeface="Perpetua"/>
                <a:cs typeface="Perpetua"/>
              </a:rPr>
              <a:t>data </a:t>
            </a:r>
            <a:r>
              <a:rPr sz="2600" spc="-35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spc="-5" dirty="0">
                <a:latin typeface="Perpetua"/>
                <a:cs typeface="Perpetua"/>
              </a:rPr>
              <a:t>endpoints, and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endpoints </a:t>
            </a:r>
            <a:r>
              <a:rPr sz="2600" dirty="0">
                <a:latin typeface="Perpetua"/>
                <a:cs typeface="Perpetua"/>
              </a:rPr>
              <a:t>use a single-hop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connection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one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many 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gateways.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546340" cy="4318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412115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data </a:t>
            </a:r>
            <a:r>
              <a:rPr sz="2400" spc="-10" dirty="0">
                <a:latin typeface="Perpetua"/>
                <a:cs typeface="Perpetua"/>
              </a:rPr>
              <a:t>rate </a:t>
            </a:r>
            <a:r>
              <a:rPr sz="2400" dirty="0">
                <a:latin typeface="Perpetua"/>
                <a:cs typeface="Perpetua"/>
              </a:rPr>
              <a:t>in </a:t>
            </a:r>
            <a:r>
              <a:rPr sz="2400" spc="-40" dirty="0">
                <a:latin typeface="Perpetua"/>
                <a:cs typeface="Perpetua"/>
              </a:rPr>
              <a:t>LoRaWAN </a:t>
            </a:r>
            <a:r>
              <a:rPr sz="2400" spc="-5" dirty="0">
                <a:latin typeface="Perpetua"/>
                <a:cs typeface="Perpetua"/>
              </a:rPr>
              <a:t>varies </a:t>
            </a:r>
            <a:r>
              <a:rPr sz="2400" dirty="0">
                <a:latin typeface="Perpetua"/>
                <a:cs typeface="Perpetua"/>
              </a:rPr>
              <a:t>depending on the </a:t>
            </a:r>
            <a:r>
              <a:rPr sz="2400" spc="-105" dirty="0">
                <a:latin typeface="Perpetua"/>
                <a:cs typeface="Perpetua"/>
              </a:rPr>
              <a:t>frequency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bands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-15" dirty="0">
                <a:latin typeface="Perpetua"/>
                <a:cs typeface="Perpetua"/>
              </a:rPr>
              <a:t>adaptive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data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rate </a:t>
            </a:r>
            <a:r>
              <a:rPr sz="2400" dirty="0">
                <a:latin typeface="Perpetua"/>
                <a:cs typeface="Perpetua"/>
              </a:rPr>
              <a:t>(ADR).</a:t>
            </a:r>
            <a:endParaRPr sz="2400">
              <a:latin typeface="Perpetua"/>
              <a:cs typeface="Perpetua"/>
            </a:endParaRPr>
          </a:p>
          <a:p>
            <a:pPr marL="286385" marR="310515" indent="-274320">
              <a:lnSpc>
                <a:spcPts val="259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ADR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 </a:t>
            </a:r>
            <a:r>
              <a:rPr sz="2400" dirty="0">
                <a:latin typeface="Perpetua"/>
                <a:cs typeface="Perpetua"/>
              </a:rPr>
              <a:t>algorithm</a:t>
            </a:r>
            <a:r>
              <a:rPr sz="2400" spc="-10" dirty="0">
                <a:latin typeface="Perpetua"/>
                <a:cs typeface="Perpetua"/>
              </a:rPr>
              <a:t> that</a:t>
            </a:r>
            <a:r>
              <a:rPr sz="2400" spc="-5" dirty="0">
                <a:latin typeface="Perpetua"/>
                <a:cs typeface="Perpetua"/>
              </a:rPr>
              <a:t> manages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data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rate</a:t>
            </a:r>
            <a:r>
              <a:rPr sz="2400" spc="-5" dirty="0">
                <a:latin typeface="Perpetua"/>
                <a:cs typeface="Perpetua"/>
              </a:rPr>
              <a:t> and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radio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280" dirty="0">
                <a:latin typeface="Perpetua"/>
                <a:cs typeface="Perpetua"/>
              </a:rPr>
              <a:t>signal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each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endpoint.</a:t>
            </a:r>
            <a:endParaRPr sz="2400">
              <a:latin typeface="Perpetua"/>
              <a:cs typeface="Perpetua"/>
            </a:endParaRPr>
          </a:p>
          <a:p>
            <a:pPr marL="286385" marR="133985" indent="-274320">
              <a:lnSpc>
                <a:spcPts val="259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9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ADR </a:t>
            </a:r>
            <a:r>
              <a:rPr sz="2400" dirty="0">
                <a:latin typeface="Perpetua"/>
                <a:cs typeface="Perpetua"/>
              </a:rPr>
              <a:t>algorithm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ensures</a:t>
            </a:r>
            <a:r>
              <a:rPr sz="2400" spc="-10" dirty="0">
                <a:latin typeface="Perpetua"/>
                <a:cs typeface="Perpetua"/>
              </a:rPr>
              <a:t> that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packets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are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delivered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at</a:t>
            </a:r>
            <a:r>
              <a:rPr sz="2400" spc="-5" dirty="0">
                <a:latin typeface="Perpetua"/>
                <a:cs typeface="Perpetua"/>
              </a:rPr>
              <a:t> the </a:t>
            </a:r>
            <a:r>
              <a:rPr sz="2400" spc="-430" dirty="0">
                <a:latin typeface="Perpetua"/>
                <a:cs typeface="Perpetua"/>
              </a:rPr>
              <a:t>best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data </a:t>
            </a:r>
            <a:r>
              <a:rPr sz="2400" spc="-10" dirty="0">
                <a:latin typeface="Perpetua"/>
                <a:cs typeface="Perpetua"/>
              </a:rPr>
              <a:t>rate </a:t>
            </a:r>
            <a:r>
              <a:rPr sz="2400" spc="-5" dirty="0">
                <a:latin typeface="Perpetua"/>
                <a:cs typeface="Perpetua"/>
              </a:rPr>
              <a:t>possible and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spc="-15" dirty="0">
                <a:latin typeface="Perpetua"/>
                <a:cs typeface="Perpetua"/>
              </a:rPr>
              <a:t>network </a:t>
            </a:r>
            <a:r>
              <a:rPr sz="2400" spc="5" dirty="0">
                <a:latin typeface="Perpetua"/>
                <a:cs typeface="Perpetua"/>
              </a:rPr>
              <a:t>performance </a:t>
            </a:r>
            <a:r>
              <a:rPr sz="2400" dirty="0">
                <a:latin typeface="Perpetua"/>
                <a:cs typeface="Perpetua"/>
              </a:rPr>
              <a:t>is both optimal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scalable.</a:t>
            </a:r>
            <a:endParaRPr sz="2400">
              <a:latin typeface="Perpetua"/>
              <a:cs typeface="Perpetua"/>
            </a:endParaRPr>
          </a:p>
          <a:p>
            <a:pPr marL="286385" marR="198120" indent="-274320">
              <a:lnSpc>
                <a:spcPts val="259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Endpoints close to the </a:t>
            </a:r>
            <a:r>
              <a:rPr sz="2400" spc="-25" dirty="0">
                <a:latin typeface="Perpetua"/>
                <a:cs typeface="Perpetua"/>
              </a:rPr>
              <a:t>gateways </a:t>
            </a:r>
            <a:r>
              <a:rPr sz="2400" dirty="0">
                <a:latin typeface="Perpetua"/>
                <a:cs typeface="Perpetua"/>
              </a:rPr>
              <a:t>with good signal </a:t>
            </a:r>
            <a:r>
              <a:rPr sz="2400" spc="-15" dirty="0">
                <a:latin typeface="Perpetua"/>
                <a:cs typeface="Perpetua"/>
              </a:rPr>
              <a:t>values </a:t>
            </a:r>
            <a:r>
              <a:rPr sz="2400" spc="-5" dirty="0">
                <a:latin typeface="Perpetua"/>
                <a:cs typeface="Perpetua"/>
              </a:rPr>
              <a:t>transmit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 the highest </a:t>
            </a:r>
            <a:r>
              <a:rPr sz="2400" spc="-5" dirty="0">
                <a:latin typeface="Perpetua"/>
                <a:cs typeface="Perpetua"/>
              </a:rPr>
              <a:t>data </a:t>
            </a:r>
            <a:r>
              <a:rPr sz="2400" spc="-20" dirty="0">
                <a:latin typeface="Perpetua"/>
                <a:cs typeface="Perpetua"/>
              </a:rPr>
              <a:t>rate, </a:t>
            </a:r>
            <a:r>
              <a:rPr sz="2400" spc="5" dirty="0">
                <a:latin typeface="Perpetua"/>
                <a:cs typeface="Perpetua"/>
              </a:rPr>
              <a:t>which </a:t>
            </a:r>
            <a:r>
              <a:rPr sz="2400" spc="-10" dirty="0">
                <a:latin typeface="Perpetua"/>
                <a:cs typeface="Perpetua"/>
              </a:rPr>
              <a:t>enables </a:t>
            </a:r>
            <a:r>
              <a:rPr sz="2400" dirty="0">
                <a:latin typeface="Perpetua"/>
                <a:cs typeface="Perpetua"/>
              </a:rPr>
              <a:t>a </a:t>
            </a:r>
            <a:r>
              <a:rPr sz="2400" spc="10" dirty="0">
                <a:latin typeface="Perpetua"/>
                <a:cs typeface="Perpetua"/>
              </a:rPr>
              <a:t>shorter </a:t>
            </a:r>
            <a:r>
              <a:rPr sz="2400" spc="-5" dirty="0">
                <a:latin typeface="Perpetua"/>
                <a:cs typeface="Perpetua"/>
              </a:rPr>
              <a:t>transmission </a:t>
            </a:r>
            <a:r>
              <a:rPr sz="2400" dirty="0">
                <a:latin typeface="Perpetua"/>
                <a:cs typeface="Perpetua"/>
              </a:rPr>
              <a:t> time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over</a:t>
            </a:r>
            <a:r>
              <a:rPr sz="2400" dirty="0">
                <a:latin typeface="Perpetua"/>
                <a:cs typeface="Perpetua"/>
              </a:rPr>
              <a:t> 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wireless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network,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lowest</a:t>
            </a:r>
            <a:r>
              <a:rPr sz="2400" dirty="0">
                <a:latin typeface="Perpetua"/>
                <a:cs typeface="Perpetua"/>
              </a:rPr>
              <a:t> transmit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65" dirty="0">
                <a:latin typeface="Perpetua"/>
                <a:cs typeface="Perpetua"/>
              </a:rPr>
              <a:t>power.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ts val="2735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0" dirty="0">
                <a:latin typeface="Perpetua"/>
                <a:cs typeface="Perpetua"/>
              </a:rPr>
              <a:t>Meanwhile,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endpoints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at</a:t>
            </a:r>
            <a:r>
              <a:rPr sz="2400" spc="-5" dirty="0">
                <a:latin typeface="Perpetua"/>
                <a:cs typeface="Perpetua"/>
              </a:rPr>
              <a:t> the</a:t>
            </a:r>
            <a:r>
              <a:rPr sz="2400" dirty="0">
                <a:latin typeface="Perpetua"/>
                <a:cs typeface="Perpetua"/>
              </a:rPr>
              <a:t> edge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the</a:t>
            </a:r>
            <a:r>
              <a:rPr sz="2400" spc="-5" dirty="0">
                <a:latin typeface="Perpetua"/>
                <a:cs typeface="Perpetua"/>
              </a:rPr>
              <a:t> link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budget communicate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spc="-15" dirty="0">
                <a:latin typeface="Perpetua"/>
                <a:cs typeface="Perpetua"/>
              </a:rPr>
              <a:t>at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the </a:t>
            </a:r>
            <a:r>
              <a:rPr sz="2400" spc="-30" dirty="0">
                <a:latin typeface="Perpetua"/>
                <a:cs typeface="Perpetua"/>
              </a:rPr>
              <a:t>lowest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data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rate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highest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transmit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65" dirty="0">
                <a:latin typeface="Perpetua"/>
                <a:cs typeface="Perpetua"/>
              </a:rPr>
              <a:t>power.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6856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0256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important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feature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LoRa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ability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handle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00" dirty="0">
                <a:latin typeface="Perpetua"/>
                <a:cs typeface="Perpetua"/>
              </a:rPr>
              <a:t>various </a:t>
            </a:r>
            <a:r>
              <a:rPr sz="2600" spc="-19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-5" dirty="0">
                <a:latin typeface="Perpetua"/>
                <a:cs typeface="Perpetua"/>
              </a:rPr>
              <a:t> rates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via the </a:t>
            </a:r>
            <a:r>
              <a:rPr sz="2600" spc="-5" dirty="0">
                <a:latin typeface="Perpetua"/>
                <a:cs typeface="Perpetua"/>
              </a:rPr>
              <a:t>spreading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factor.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Devices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25" dirty="0">
                <a:latin typeface="Perpetua"/>
                <a:cs typeface="Perpetua"/>
              </a:rPr>
              <a:t>low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spreading</a:t>
            </a:r>
            <a:r>
              <a:rPr sz="2600" spc="-10" dirty="0">
                <a:latin typeface="Perpetua"/>
                <a:cs typeface="Perpetua"/>
              </a:rPr>
              <a:t> factor</a:t>
            </a:r>
            <a:r>
              <a:rPr sz="2600" spc="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(SF)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achieve</a:t>
            </a:r>
            <a:r>
              <a:rPr sz="2600" spc="-5" dirty="0">
                <a:latin typeface="Perpetua"/>
                <a:cs typeface="Perpetua"/>
              </a:rPr>
              <a:t> less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55" dirty="0">
                <a:latin typeface="Perpetua"/>
                <a:cs typeface="Perpetua"/>
              </a:rPr>
              <a:t>distance </a:t>
            </a:r>
            <a:r>
              <a:rPr sz="2600" spc="-5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their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communications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but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transmit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faster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speeds,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resulting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less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airtime.</a:t>
            </a:r>
            <a:endParaRPr sz="2600">
              <a:latin typeface="Perpetua"/>
              <a:cs typeface="Perpetua"/>
            </a:endParaRPr>
          </a:p>
          <a:p>
            <a:pPr marL="286385" marR="4762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higher SF </a:t>
            </a:r>
            <a:r>
              <a:rPr sz="2600" spc="-15" dirty="0">
                <a:latin typeface="Perpetua"/>
                <a:cs typeface="Perpetua"/>
              </a:rPr>
              <a:t>provides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slower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transmission rates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but </a:t>
            </a:r>
            <a:r>
              <a:rPr sz="2600" spc="-35" dirty="0">
                <a:latin typeface="Perpetua"/>
                <a:cs typeface="Perpetua"/>
              </a:rPr>
              <a:t>achieves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higher </a:t>
            </a:r>
            <a:r>
              <a:rPr sz="2600" spc="-5" dirty="0">
                <a:latin typeface="Perpetua"/>
                <a:cs typeface="Perpetua"/>
              </a:rPr>
              <a:t>reliability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longer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distances.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18948"/>
            <a:ext cx="2040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95" dirty="0">
                <a:latin typeface="Franklin Gothic Medium"/>
                <a:cs typeface="Franklin Gothic Medium"/>
              </a:rPr>
              <a:t>MAC</a:t>
            </a:r>
            <a:r>
              <a:rPr sz="3600" i="0" spc="-114" dirty="0">
                <a:latin typeface="Franklin Gothic Medium"/>
                <a:cs typeface="Franklin Gothic Medium"/>
              </a:rPr>
              <a:t> </a:t>
            </a:r>
            <a:r>
              <a:rPr sz="3600" i="0" spc="-60" dirty="0">
                <a:latin typeface="Franklin Gothic Medium"/>
                <a:cs typeface="Franklin Gothic Medium"/>
              </a:rPr>
              <a:t>Layer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778567"/>
            <a:ext cx="7394575" cy="51193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MAC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defined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specification.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takes </a:t>
            </a:r>
            <a:r>
              <a:rPr sz="2600" spc="-15" dirty="0">
                <a:latin typeface="Perpetua"/>
                <a:cs typeface="Perpetua"/>
              </a:rPr>
              <a:t>advantage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LoRa </a:t>
            </a:r>
            <a:r>
              <a:rPr sz="2600" spc="-10" dirty="0">
                <a:latin typeface="Perpetua"/>
                <a:cs typeface="Perpetua"/>
              </a:rPr>
              <a:t>physical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 classifies</a:t>
            </a:r>
            <a:r>
              <a:rPr sz="2600" spc="9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endpoints</a:t>
            </a:r>
            <a:r>
              <a:rPr sz="2600" spc="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optimize</a:t>
            </a:r>
            <a:r>
              <a:rPr sz="2600" spc="1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their</a:t>
            </a:r>
            <a:r>
              <a:rPr sz="2600" spc="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battery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650" dirty="0">
                <a:latin typeface="Perpetua"/>
                <a:cs typeface="Perpetua"/>
              </a:rPr>
              <a:t>life</a:t>
            </a:r>
            <a:r>
              <a:rPr sz="2600" spc="-5" dirty="0">
                <a:latin typeface="Perpetua"/>
                <a:cs typeface="Perpetua"/>
              </a:rPr>
              <a:t> and ensure </a:t>
            </a:r>
            <a:r>
              <a:rPr sz="2600" spc="-10" dirty="0">
                <a:latin typeface="Perpetua"/>
                <a:cs typeface="Perpetua"/>
              </a:rPr>
              <a:t>downstream communications </a:t>
            </a:r>
            <a:r>
              <a:rPr sz="2600" dirty="0">
                <a:latin typeface="Perpetua"/>
                <a:cs typeface="Perpetua"/>
              </a:rPr>
              <a:t>to 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endpoints.</a:t>
            </a:r>
            <a:endParaRPr sz="2600">
              <a:latin typeface="Perpetua"/>
              <a:cs typeface="Perpetua"/>
            </a:endParaRPr>
          </a:p>
          <a:p>
            <a:pPr marL="286385" marR="467359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specification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documents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three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classes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690" dirty="0">
                <a:latin typeface="Perpetua"/>
                <a:cs typeface="Perpetua"/>
              </a:rPr>
              <a:t>of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Clas</a:t>
            </a:r>
            <a:r>
              <a:rPr sz="2600" b="1" dirty="0">
                <a:latin typeface="Perpetua"/>
                <a:cs typeface="Perpetua"/>
              </a:rPr>
              <a:t>s</a:t>
            </a:r>
            <a:r>
              <a:rPr sz="2600" b="1" spc="-1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A:</a:t>
            </a:r>
            <a:endParaRPr sz="2600">
              <a:latin typeface="Perpetua"/>
              <a:cs typeface="Perpetua"/>
            </a:endParaRPr>
          </a:p>
          <a:p>
            <a:pPr marL="286385" marR="55753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class </a:t>
            </a:r>
            <a:r>
              <a:rPr sz="2600" dirty="0">
                <a:latin typeface="Perpetua"/>
                <a:cs typeface="Perpetua"/>
              </a:rPr>
              <a:t>is the </a:t>
            </a:r>
            <a:r>
              <a:rPr sz="2600" spc="-10" dirty="0">
                <a:latin typeface="Perpetua"/>
                <a:cs typeface="Perpetua"/>
              </a:rPr>
              <a:t>default </a:t>
            </a:r>
            <a:r>
              <a:rPr sz="2600" spc="-5" dirty="0">
                <a:latin typeface="Perpetua"/>
                <a:cs typeface="Perpetua"/>
              </a:rPr>
              <a:t>implementation. </a:t>
            </a:r>
            <a:r>
              <a:rPr sz="2600" dirty="0">
                <a:latin typeface="Perpetua"/>
                <a:cs typeface="Perpetua"/>
              </a:rPr>
              <a:t>Optimized </a:t>
            </a:r>
            <a:r>
              <a:rPr sz="2600" spc="-835" dirty="0">
                <a:latin typeface="Perpetua"/>
                <a:cs typeface="Perpetua"/>
              </a:rPr>
              <a:t>for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battery </a:t>
            </a:r>
            <a:r>
              <a:rPr sz="2600" spc="-30" dirty="0">
                <a:latin typeface="Perpetua"/>
                <a:cs typeface="Perpetua"/>
              </a:rPr>
              <a:t>powered </a:t>
            </a:r>
            <a:r>
              <a:rPr sz="2600" spc="-5" dirty="0">
                <a:latin typeface="Perpetua"/>
                <a:cs typeface="Perpetua"/>
              </a:rPr>
              <a:t>nodes,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15" dirty="0">
                <a:latin typeface="Perpetua"/>
                <a:cs typeface="Perpetua"/>
              </a:rPr>
              <a:t>allows </a:t>
            </a:r>
            <a:r>
              <a:rPr sz="2600" spc="-5" dirty="0">
                <a:latin typeface="Perpetua"/>
                <a:cs typeface="Perpetua"/>
              </a:rPr>
              <a:t>bidirectional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communications, where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given node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5" dirty="0">
                <a:latin typeface="Perpetua"/>
                <a:cs typeface="Perpetua"/>
              </a:rPr>
              <a:t>able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5" dirty="0">
                <a:latin typeface="Perpetua"/>
                <a:cs typeface="Perpetua"/>
              </a:rPr>
              <a:t>receive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downstream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traffic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after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transmitting.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0" dirty="0">
                <a:latin typeface="Perpetua"/>
                <a:cs typeface="Perpetua"/>
              </a:rPr>
              <a:t>Two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receive</a:t>
            </a:r>
            <a:r>
              <a:rPr sz="2600" spc="-10" dirty="0">
                <a:latin typeface="Perpetua"/>
                <a:cs typeface="Perpetua"/>
              </a:rPr>
              <a:t> windows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are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available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after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each</a:t>
            </a:r>
            <a:r>
              <a:rPr sz="2600" dirty="0">
                <a:latin typeface="Perpetua"/>
                <a:cs typeface="Perpetua"/>
              </a:rPr>
              <a:t> transmission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19034" cy="44456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Class</a:t>
            </a:r>
            <a:r>
              <a:rPr sz="2600" b="1" spc="-4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B:</a:t>
            </a:r>
            <a:endParaRPr sz="2600">
              <a:latin typeface="Perpetua"/>
              <a:cs typeface="Perpetua"/>
            </a:endParaRPr>
          </a:p>
          <a:p>
            <a:pPr marL="286385" marR="82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5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class</a:t>
            </a:r>
            <a:r>
              <a:rPr sz="2600" spc="6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was</a:t>
            </a:r>
            <a:r>
              <a:rPr sz="2600" spc="6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designated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“experimental”</a:t>
            </a:r>
            <a:r>
              <a:rPr sz="2600" spc="-6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7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 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1135" dirty="0">
                <a:latin typeface="Perpetua"/>
                <a:cs typeface="Perpetua"/>
              </a:rPr>
              <a:t>1.0.</a:t>
            </a:r>
            <a:r>
              <a:rPr sz="2600" spc="-1130" dirty="0">
                <a:latin typeface="Perpetua"/>
                <a:cs typeface="Perpetua"/>
              </a:rPr>
              <a:t>1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til it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n be b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er defin</a:t>
            </a:r>
            <a:r>
              <a:rPr sz="2600" spc="-10" dirty="0">
                <a:latin typeface="Perpetua"/>
                <a:cs typeface="Perpetua"/>
              </a:rPr>
              <a:t>e</a:t>
            </a:r>
            <a:r>
              <a:rPr sz="2600" dirty="0">
                <a:latin typeface="Perpetua"/>
                <a:cs typeface="Perpetua"/>
              </a:rPr>
              <a:t>d.</a:t>
            </a:r>
            <a:endParaRPr sz="2600">
              <a:latin typeface="Perpetua"/>
              <a:cs typeface="Perpetua"/>
            </a:endParaRPr>
          </a:p>
          <a:p>
            <a:pPr marL="286385" marR="49974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Class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node</a:t>
            </a:r>
            <a:r>
              <a:rPr sz="2600" dirty="0">
                <a:latin typeface="Perpetua"/>
                <a:cs typeface="Perpetua"/>
              </a:rPr>
              <a:t> 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should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get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additional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40" dirty="0">
                <a:latin typeface="Perpetua"/>
                <a:cs typeface="Perpetua"/>
              </a:rPr>
              <a:t>receive </a:t>
            </a:r>
            <a:r>
              <a:rPr sz="2600" spc="-2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wind</a:t>
            </a:r>
            <a:r>
              <a:rPr sz="2600" spc="-8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ws 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om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ed 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o </a:t>
            </a:r>
            <a:r>
              <a:rPr sz="2600" spc="-5" dirty="0">
                <a:latin typeface="Perpetua"/>
                <a:cs typeface="Perpetua"/>
              </a:rPr>
              <a:t>Clas</a:t>
            </a:r>
            <a:r>
              <a:rPr sz="2600" dirty="0">
                <a:latin typeface="Perpetua"/>
                <a:cs typeface="Perpetua"/>
              </a:rPr>
              <a:t>s</a:t>
            </a:r>
            <a:r>
              <a:rPr sz="2600" spc="-20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ut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g</a:t>
            </a:r>
            <a:r>
              <a:rPr sz="2600" spc="-3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45" dirty="0">
                <a:latin typeface="Perpetua"/>
                <a:cs typeface="Perpetua"/>
              </a:rPr>
              <a:t>e</a:t>
            </a:r>
            <a:r>
              <a:rPr sz="2600" spc="-25" dirty="0">
                <a:latin typeface="Perpetua"/>
                <a:cs typeface="Perpetua"/>
              </a:rPr>
              <a:t>w</a:t>
            </a:r>
            <a:r>
              <a:rPr sz="2600" spc="-100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ys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m</a:t>
            </a:r>
            <a:r>
              <a:rPr sz="2600" dirty="0">
                <a:latin typeface="Perpetua"/>
                <a:cs typeface="Perpetua"/>
              </a:rPr>
              <a:t>ust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 synchronized</a:t>
            </a:r>
            <a:r>
              <a:rPr sz="2600" spc="-5" dirty="0">
                <a:latin typeface="Perpetua"/>
                <a:cs typeface="Perpetua"/>
              </a:rPr>
              <a:t> through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beaconing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process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Class</a:t>
            </a:r>
            <a:r>
              <a:rPr sz="2600" b="1" spc="-4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class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particularly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adapted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powered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nodes.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classification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enables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continuously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listening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keeping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its </a:t>
            </a:r>
            <a:r>
              <a:rPr sz="2600" spc="-10" dirty="0">
                <a:latin typeface="Perpetua"/>
                <a:cs typeface="Perpetua"/>
              </a:rPr>
              <a:t>receive </a:t>
            </a:r>
            <a:r>
              <a:rPr sz="2600" spc="-15" dirty="0">
                <a:latin typeface="Perpetua"/>
                <a:cs typeface="Perpetua"/>
              </a:rPr>
              <a:t>window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open </a:t>
            </a: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transmitting.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02525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LoRaWAN </a:t>
            </a:r>
            <a:r>
              <a:rPr sz="2600" spc="-5" dirty="0">
                <a:latin typeface="Perpetua"/>
                <a:cs typeface="Perpetua"/>
              </a:rPr>
              <a:t>messages, </a:t>
            </a:r>
            <a:r>
              <a:rPr sz="2600" dirty="0">
                <a:latin typeface="Perpetua"/>
                <a:cs typeface="Perpetua"/>
              </a:rPr>
              <a:t>either </a:t>
            </a:r>
            <a:r>
              <a:rPr sz="2600" spc="-5" dirty="0">
                <a:latin typeface="Perpetua"/>
                <a:cs typeface="Perpetua"/>
              </a:rPr>
              <a:t>uplink </a:t>
            </a:r>
            <a:r>
              <a:rPr sz="2600" spc="-10" dirty="0">
                <a:latin typeface="Perpetua"/>
                <a:cs typeface="Perpetua"/>
              </a:rPr>
              <a:t>or downlink, </a:t>
            </a:r>
            <a:r>
              <a:rPr sz="2600" spc="-35" dirty="0">
                <a:latin typeface="Perpetua"/>
                <a:cs typeface="Perpetua"/>
              </a:rPr>
              <a:t>have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844" dirty="0">
                <a:latin typeface="Perpetua"/>
                <a:cs typeface="Perpetua"/>
              </a:rPr>
              <a:t>PHY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payload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composed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of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1-byte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MAC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header,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254" dirty="0">
                <a:latin typeface="Perpetua"/>
                <a:cs typeface="Perpetua"/>
              </a:rPr>
              <a:t>variable-byte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MAC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payload,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MIC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4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bytes</a:t>
            </a:r>
            <a:r>
              <a:rPr sz="2600" dirty="0">
                <a:latin typeface="Perpetua"/>
                <a:cs typeface="Perpetua"/>
              </a:rPr>
              <a:t> in </a:t>
            </a:r>
            <a:r>
              <a:rPr sz="2600" spc="-5" dirty="0">
                <a:latin typeface="Perpetua"/>
                <a:cs typeface="Perpetua"/>
              </a:rPr>
              <a:t>length.</a:t>
            </a:r>
            <a:endParaRPr sz="2600">
              <a:latin typeface="Perpetua"/>
              <a:cs typeface="Perpetua"/>
            </a:endParaRPr>
          </a:p>
          <a:p>
            <a:pPr marL="286385" marR="939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MAC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payload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size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depends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frequency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band </a:t>
            </a:r>
            <a:r>
              <a:rPr sz="2600" spc="-190" dirty="0">
                <a:latin typeface="Perpetua"/>
                <a:cs typeface="Perpetua"/>
              </a:rPr>
              <a:t>and </a:t>
            </a:r>
            <a:r>
              <a:rPr sz="2600" spc="-18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20" dirty="0">
                <a:latin typeface="Perpetua"/>
                <a:cs typeface="Perpetua"/>
              </a:rPr>
              <a:t>rate, </a:t>
            </a:r>
            <a:r>
              <a:rPr sz="2600" dirty="0">
                <a:latin typeface="Perpetua"/>
                <a:cs typeface="Perpetua"/>
              </a:rPr>
              <a:t>ranging </a:t>
            </a:r>
            <a:r>
              <a:rPr sz="2600" spc="-10" dirty="0">
                <a:latin typeface="Perpetua"/>
                <a:cs typeface="Perpetua"/>
              </a:rPr>
              <a:t>from </a:t>
            </a:r>
            <a:r>
              <a:rPr sz="2600" dirty="0">
                <a:latin typeface="Perpetua"/>
                <a:cs typeface="Perpetua"/>
              </a:rPr>
              <a:t>59 to </a:t>
            </a:r>
            <a:r>
              <a:rPr sz="2600" spc="-5" dirty="0">
                <a:latin typeface="Perpetua"/>
                <a:cs typeface="Perpetua"/>
              </a:rPr>
              <a:t>230 </a:t>
            </a:r>
            <a:r>
              <a:rPr sz="2600" spc="-15" dirty="0">
                <a:latin typeface="Perpetua"/>
                <a:cs typeface="Perpetua"/>
              </a:rPr>
              <a:t>bytes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14" dirty="0">
                <a:latin typeface="Perpetua"/>
                <a:cs typeface="Perpetua"/>
              </a:rPr>
              <a:t>86</a:t>
            </a:r>
            <a:r>
              <a:rPr sz="2600" spc="-2010" dirty="0">
                <a:latin typeface="Perpetua"/>
                <a:cs typeface="Perpetua"/>
              </a:rPr>
              <a:t>3–</a:t>
            </a:r>
            <a:r>
              <a:rPr sz="2600" spc="-2020" dirty="0">
                <a:latin typeface="Perpetua"/>
                <a:cs typeface="Perpetua"/>
              </a:rPr>
              <a:t>870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MHz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n</a:t>
            </a:r>
            <a:r>
              <a:rPr sz="2600" dirty="0">
                <a:latin typeface="Perpetua"/>
                <a:cs typeface="Perpetua"/>
              </a:rPr>
              <a:t>d</a:t>
            </a:r>
            <a:r>
              <a:rPr sz="2600" spc="5" dirty="0">
                <a:latin typeface="Perpetua"/>
                <a:cs typeface="Perpetua"/>
              </a:rPr>
              <a:t> 19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2</a:t>
            </a:r>
            <a:r>
              <a:rPr sz="2600" spc="-10" dirty="0">
                <a:latin typeface="Perpetua"/>
                <a:cs typeface="Perpetua"/>
              </a:rPr>
              <a:t>5</a:t>
            </a:r>
            <a:r>
              <a:rPr sz="2600" spc="5" dirty="0">
                <a:latin typeface="Perpetua"/>
                <a:cs typeface="Perpetua"/>
              </a:rPr>
              <a:t>0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b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es f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 the  902–928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MHz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band</a:t>
            </a:r>
            <a:endParaRPr sz="2600">
              <a:latin typeface="Perpetua"/>
              <a:cs typeface="Perpet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4428744"/>
            <a:ext cx="6858000" cy="1214628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2171"/>
            <a:ext cx="7581265" cy="51682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409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In </a:t>
            </a:r>
            <a:r>
              <a:rPr sz="2400" spc="-5" dirty="0">
                <a:latin typeface="Perpetua"/>
                <a:cs typeface="Perpetua"/>
              </a:rPr>
              <a:t>version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1.0.x,</a:t>
            </a:r>
            <a:r>
              <a:rPr sz="2400" spc="-85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LoRaWAN</a:t>
            </a:r>
            <a:r>
              <a:rPr sz="2400" dirty="0">
                <a:latin typeface="Perpetua"/>
                <a:cs typeface="Perpetua"/>
              </a:rPr>
              <a:t> utilizes six </a:t>
            </a:r>
            <a:r>
              <a:rPr sz="2400" spc="-45" dirty="0">
                <a:latin typeface="Perpetua"/>
                <a:cs typeface="Perpetua"/>
              </a:rPr>
              <a:t>MAC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message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types.</a:t>
            </a:r>
            <a:endParaRPr sz="2400">
              <a:latin typeface="Perpetua"/>
              <a:cs typeface="Perpetua"/>
            </a:endParaRPr>
          </a:p>
          <a:p>
            <a:pPr marL="286385" marR="25463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40" dirty="0">
                <a:latin typeface="Perpetua"/>
                <a:cs typeface="Perpetua"/>
              </a:rPr>
              <a:t>LoRaWAN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devices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join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request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join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accept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messages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300" dirty="0">
                <a:latin typeface="Perpetua"/>
                <a:cs typeface="Perpetua"/>
              </a:rPr>
              <a:t>for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activation</a:t>
            </a:r>
            <a:r>
              <a:rPr sz="2400" spc="-5" dirty="0">
                <a:latin typeface="Perpetua"/>
                <a:cs typeface="Perpetua"/>
              </a:rPr>
              <a:t> 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joining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network.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ts val="2735"/>
              </a:lnSpc>
              <a:spcBef>
                <a:spcPts val="27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other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message types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are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unconfirmed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data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up/down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spc="5" dirty="0">
                <a:latin typeface="Perpetua"/>
                <a:cs typeface="Perpetua"/>
              </a:rPr>
              <a:t>confirmed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data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up/down.</a:t>
            </a:r>
            <a:endParaRPr sz="2400">
              <a:latin typeface="Perpetua"/>
              <a:cs typeface="Perpetua"/>
            </a:endParaRPr>
          </a:p>
          <a:p>
            <a:pPr marL="286385" marR="46672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“confirmed”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message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that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must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acknowledged,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“unconfirmed” </a:t>
            </a:r>
            <a:r>
              <a:rPr sz="2400" dirty="0">
                <a:latin typeface="Perpetua"/>
                <a:cs typeface="Perpetua"/>
              </a:rPr>
              <a:t>signifies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spc="-5" dirty="0">
                <a:latin typeface="Perpetua"/>
                <a:cs typeface="Perpetua"/>
              </a:rPr>
              <a:t>the </a:t>
            </a:r>
            <a:r>
              <a:rPr sz="2400" dirty="0">
                <a:latin typeface="Perpetua"/>
                <a:cs typeface="Perpetua"/>
              </a:rPr>
              <a:t>end </a:t>
            </a:r>
            <a:r>
              <a:rPr sz="2400" spc="-10" dirty="0">
                <a:latin typeface="Perpetua"/>
                <a:cs typeface="Perpetua"/>
              </a:rPr>
              <a:t>device </a:t>
            </a:r>
            <a:r>
              <a:rPr sz="2400" dirty="0">
                <a:latin typeface="Perpetua"/>
                <a:cs typeface="Perpetua"/>
              </a:rPr>
              <a:t>does not need to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acknowledge.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ts val="2735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0" dirty="0">
                <a:latin typeface="Perpetua"/>
                <a:cs typeface="Perpetua"/>
              </a:rPr>
              <a:t>“up/down”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simply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 </a:t>
            </a:r>
            <a:r>
              <a:rPr sz="2400" spc="-5" dirty="0">
                <a:latin typeface="Perpetua"/>
                <a:cs typeface="Perpetua"/>
              </a:rPr>
              <a:t>directional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notation identifying whether</a:t>
            </a:r>
            <a:r>
              <a:rPr sz="2400" dirty="0">
                <a:latin typeface="Perpetua"/>
                <a:cs typeface="Perpetua"/>
              </a:rPr>
              <a:t> the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spc="-5" dirty="0">
                <a:latin typeface="Perpetua"/>
                <a:cs typeface="Perpetua"/>
              </a:rPr>
              <a:t>message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flows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uplink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10" dirty="0">
                <a:latin typeface="Perpetua"/>
                <a:cs typeface="Perpetua"/>
              </a:rPr>
              <a:t> downlink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path.</a:t>
            </a:r>
            <a:endParaRPr sz="2400">
              <a:latin typeface="Perpetua"/>
              <a:cs typeface="Perpetua"/>
            </a:endParaRPr>
          </a:p>
          <a:p>
            <a:pPr marL="286385" marR="340360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Uplink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messages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are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sent</a:t>
            </a:r>
            <a:r>
              <a:rPr sz="2400" spc="-10" dirty="0">
                <a:latin typeface="Perpetua"/>
                <a:cs typeface="Perpetua"/>
              </a:rPr>
              <a:t> from </a:t>
            </a:r>
            <a:r>
              <a:rPr sz="2400" dirty="0">
                <a:latin typeface="Perpetua"/>
                <a:cs typeface="Perpetua"/>
              </a:rPr>
              <a:t>endpoints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network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120" dirty="0">
                <a:latin typeface="Perpetua"/>
                <a:cs typeface="Perpetua"/>
              </a:rPr>
              <a:t>server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are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relayed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by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one or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more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LoRaWAN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gateways.</a:t>
            </a:r>
            <a:endParaRPr sz="2400">
              <a:latin typeface="Perpetua"/>
              <a:cs typeface="Perpetua"/>
            </a:endParaRPr>
          </a:p>
          <a:p>
            <a:pPr marL="286385" marR="639445" indent="-274320">
              <a:lnSpc>
                <a:spcPts val="259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0" dirty="0">
                <a:latin typeface="Perpetua"/>
                <a:cs typeface="Perpetua"/>
              </a:rPr>
              <a:t>Downlink </a:t>
            </a:r>
            <a:r>
              <a:rPr sz="2400" spc="-5" dirty="0">
                <a:latin typeface="Perpetua"/>
                <a:cs typeface="Perpetua"/>
              </a:rPr>
              <a:t>messages </a:t>
            </a:r>
            <a:r>
              <a:rPr sz="2400" spc="-20" dirty="0">
                <a:latin typeface="Perpetua"/>
                <a:cs typeface="Perpetua"/>
              </a:rPr>
              <a:t>flow </a:t>
            </a:r>
            <a:r>
              <a:rPr sz="2400" spc="-10" dirty="0">
                <a:latin typeface="Perpetua"/>
                <a:cs typeface="Perpetua"/>
              </a:rPr>
              <a:t>from </a:t>
            </a:r>
            <a:r>
              <a:rPr sz="2400" spc="-5" dirty="0">
                <a:latin typeface="Perpetua"/>
                <a:cs typeface="Perpetua"/>
              </a:rPr>
              <a:t>the </a:t>
            </a:r>
            <a:r>
              <a:rPr sz="2400" spc="-15" dirty="0">
                <a:latin typeface="Perpetua"/>
                <a:cs typeface="Perpetua"/>
              </a:rPr>
              <a:t>network </a:t>
            </a:r>
            <a:r>
              <a:rPr sz="2400" spc="5" dirty="0">
                <a:latin typeface="Perpetua"/>
                <a:cs typeface="Perpetua"/>
              </a:rPr>
              <a:t>server </a:t>
            </a:r>
            <a:r>
              <a:rPr sz="2400" dirty="0">
                <a:latin typeface="Perpetua"/>
                <a:cs typeface="Perpetua"/>
              </a:rPr>
              <a:t>to a </a:t>
            </a:r>
            <a:r>
              <a:rPr sz="2400" spc="-125" dirty="0">
                <a:latin typeface="Perpetua"/>
                <a:cs typeface="Perpetua"/>
              </a:rPr>
              <a:t>single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endpoint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are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relayed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by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only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single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gateway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350759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3147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endpoints</a:t>
            </a:r>
            <a:r>
              <a:rPr sz="2600" spc="-10" dirty="0">
                <a:latin typeface="Perpetua"/>
                <a:cs typeface="Perpetua"/>
              </a:rPr>
              <a:t> are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uniquely addressable </a:t>
            </a:r>
            <a:r>
              <a:rPr sz="2600" spc="-5" dirty="0">
                <a:latin typeface="Perpetua"/>
                <a:cs typeface="Perpetua"/>
              </a:rPr>
              <a:t>through</a:t>
            </a:r>
            <a:r>
              <a:rPr sz="2600" spc="-705" dirty="0">
                <a:latin typeface="Perpetua"/>
                <a:cs typeface="Perpetua"/>
              </a:rPr>
              <a:t>a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variety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methods,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including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10" dirty="0">
                <a:latin typeface="Perpetua"/>
                <a:cs typeface="Perpetua"/>
              </a:rPr>
              <a:t> following:</a:t>
            </a:r>
            <a:endParaRPr sz="2600">
              <a:latin typeface="Perpetua"/>
              <a:cs typeface="Perpetua"/>
            </a:endParaRPr>
          </a:p>
          <a:p>
            <a:pPr marL="286385" marR="4216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 endpoint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have</a:t>
            </a:r>
            <a:r>
              <a:rPr sz="2600" dirty="0">
                <a:latin typeface="Perpetua"/>
                <a:cs typeface="Perpetua"/>
              </a:rPr>
              <a:t> a </a:t>
            </a:r>
            <a:r>
              <a:rPr sz="2600" spc="-5" dirty="0">
                <a:latin typeface="Perpetua"/>
                <a:cs typeface="Perpetua"/>
              </a:rPr>
              <a:t>global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 </a:t>
            </a:r>
            <a:r>
              <a:rPr sz="2600" dirty="0">
                <a:latin typeface="Perpetua"/>
                <a:cs typeface="Perpetua"/>
              </a:rPr>
              <a:t>ID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00" dirty="0">
                <a:latin typeface="Perpetua"/>
                <a:cs typeface="Perpetua"/>
              </a:rPr>
              <a:t>DevEUI </a:t>
            </a:r>
            <a:r>
              <a:rPr sz="2600" spc="-4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represented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an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EUI-64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address.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 endpoint can </a:t>
            </a:r>
            <a:r>
              <a:rPr sz="2600" spc="-35" dirty="0">
                <a:latin typeface="Perpetua"/>
                <a:cs typeface="Perpetua"/>
              </a:rPr>
              <a:t>have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global application </a:t>
            </a:r>
            <a:r>
              <a:rPr sz="2600" dirty="0">
                <a:latin typeface="Perpetua"/>
                <a:cs typeface="Perpetua"/>
              </a:rPr>
              <a:t>ID or </a:t>
            </a:r>
            <a:r>
              <a:rPr sz="2600" spc="-5" dirty="0">
                <a:latin typeface="Perpetua"/>
                <a:cs typeface="Perpetua"/>
              </a:rPr>
              <a:t>AppEUI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represented as an </a:t>
            </a:r>
            <a:r>
              <a:rPr sz="2600" dirty="0">
                <a:latin typeface="Perpetua"/>
                <a:cs typeface="Perpetua"/>
              </a:rPr>
              <a:t>IEEE EUI-64 </a:t>
            </a:r>
            <a:r>
              <a:rPr sz="2600" spc="-10" dirty="0">
                <a:latin typeface="Perpetua"/>
                <a:cs typeface="Perpetua"/>
              </a:rPr>
              <a:t>address that uniquely </a:t>
            </a:r>
            <a:r>
              <a:rPr sz="2600" spc="-5" dirty="0">
                <a:latin typeface="Perpetua"/>
                <a:cs typeface="Perpetua"/>
              </a:rPr>
              <a:t> identifies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application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provider,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0" dirty="0">
                <a:latin typeface="Perpetua"/>
                <a:cs typeface="Perpetua"/>
              </a:rPr>
              <a:t>owner,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end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367270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endpoints</a:t>
            </a:r>
            <a:r>
              <a:rPr sz="2600" spc="-10" dirty="0">
                <a:latin typeface="Perpetua"/>
                <a:cs typeface="Perpetua"/>
              </a:rPr>
              <a:t> are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also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known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85" dirty="0">
                <a:latin typeface="Perpetua"/>
                <a:cs typeface="Perpetua"/>
              </a:rPr>
              <a:t>their </a:t>
            </a:r>
            <a:r>
              <a:rPr sz="2600" spc="-28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</a:t>
            </a:r>
            <a:r>
              <a:rPr sz="2600" spc="-10" dirty="0">
                <a:latin typeface="Perpetua"/>
                <a:cs typeface="Perpetua"/>
              </a:rPr>
              <a:t> device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address,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known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DevAddr,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32-bit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70" dirty="0">
                <a:latin typeface="Perpetua"/>
                <a:cs typeface="Perpetua"/>
              </a:rPr>
              <a:t>address.</a:t>
            </a:r>
            <a:endParaRPr sz="2600">
              <a:latin typeface="Perpetua"/>
              <a:cs typeface="Perpetua"/>
            </a:endParaRPr>
          </a:p>
          <a:p>
            <a:pPr marL="286385" marR="814069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7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most significant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bits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85" dirty="0">
                <a:latin typeface="Perpetua"/>
                <a:cs typeface="Perpetua"/>
              </a:rPr>
              <a:t>identifier </a:t>
            </a:r>
            <a:r>
              <a:rPr sz="2600" spc="-18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(NwkID),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which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identifies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375" dirty="0">
                <a:latin typeface="Perpetua"/>
                <a:cs typeface="Perpetua"/>
              </a:rPr>
              <a:t>network.</a:t>
            </a:r>
            <a:endParaRPr sz="2600">
              <a:latin typeface="Perpetua"/>
              <a:cs typeface="Perpetua"/>
            </a:endParaRPr>
          </a:p>
          <a:p>
            <a:pPr marL="286385" marR="241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25</a:t>
            </a:r>
            <a:r>
              <a:rPr sz="2600" spc="-5" dirty="0">
                <a:latin typeface="Perpetua"/>
                <a:cs typeface="Perpetua"/>
              </a:rPr>
              <a:t> least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significant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bits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59" dirty="0">
                <a:latin typeface="Perpetua"/>
                <a:cs typeface="Perpetua"/>
              </a:rPr>
              <a:t>address </a:t>
            </a:r>
            <a:r>
              <a:rPr sz="2600" spc="-45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(NwkAddr)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identify the </a:t>
            </a:r>
            <a:r>
              <a:rPr sz="2600" spc="-5" dirty="0">
                <a:latin typeface="Perpetua"/>
                <a:cs typeface="Perpetua"/>
              </a:rPr>
              <a:t>endpoint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the</a:t>
            </a:r>
            <a:r>
              <a:rPr sz="2600" spc="-15" dirty="0">
                <a:latin typeface="Perpetua"/>
                <a:cs typeface="Perpetua"/>
              </a:rPr>
              <a:t> network.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18948"/>
            <a:ext cx="1568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25" dirty="0">
                <a:latin typeface="Franklin Gothic Medium"/>
                <a:cs typeface="Franklin Gothic Medium"/>
              </a:rPr>
              <a:t>Securi</a:t>
            </a:r>
            <a:r>
              <a:rPr sz="3600" i="0" spc="-35" dirty="0">
                <a:latin typeface="Franklin Gothic Medium"/>
                <a:cs typeface="Franklin Gothic Medium"/>
              </a:rPr>
              <a:t>t</a:t>
            </a:r>
            <a:r>
              <a:rPr sz="3600" i="0" spc="-100" dirty="0">
                <a:latin typeface="Franklin Gothic Medium"/>
                <a:cs typeface="Franklin Gothic Medium"/>
              </a:rPr>
              <a:t>y</a:t>
            </a:r>
            <a:endParaRPr sz="36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856488"/>
            <a:ext cx="7572756" cy="56448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78725" cy="35007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What</a:t>
            </a:r>
            <a:r>
              <a:rPr sz="2600" b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sensors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measure: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</a:t>
            </a:r>
            <a:r>
              <a:rPr sz="2600" dirty="0">
                <a:latin typeface="Perpetua"/>
                <a:cs typeface="Perpetua"/>
              </a:rPr>
              <a:t> categorized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based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on </a:t>
            </a:r>
            <a:r>
              <a:rPr sz="2600" b="1" spc="-5" dirty="0">
                <a:latin typeface="Perpetua"/>
                <a:cs typeface="Perpetua"/>
              </a:rPr>
              <a:t>their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applications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Perpetua"/>
                <a:cs typeface="Perpetua"/>
              </a:rPr>
              <a:t>or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what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physical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variables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they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measure.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Note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this is </a:t>
            </a:r>
            <a:r>
              <a:rPr sz="2600" spc="-25" dirty="0">
                <a:latin typeface="Perpetua"/>
                <a:cs typeface="Perpetua"/>
              </a:rPr>
              <a:t>by </a:t>
            </a:r>
            <a:r>
              <a:rPr sz="2600" spc="-5" dirty="0">
                <a:latin typeface="Perpetua"/>
                <a:cs typeface="Perpetua"/>
              </a:rPr>
              <a:t>no means </a:t>
            </a:r>
            <a:r>
              <a:rPr sz="2600" dirty="0">
                <a:latin typeface="Perpetua"/>
                <a:cs typeface="Perpetua"/>
              </a:rPr>
              <a:t>an </a:t>
            </a:r>
            <a:r>
              <a:rPr sz="2600" spc="-10" dirty="0">
                <a:latin typeface="Perpetua"/>
                <a:cs typeface="Perpetua"/>
              </a:rPr>
              <a:t>exhaustive </a:t>
            </a:r>
            <a:r>
              <a:rPr sz="2600" spc="-5" dirty="0">
                <a:latin typeface="Perpetua"/>
                <a:cs typeface="Perpetua"/>
              </a:rPr>
              <a:t>list, and there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many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other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classification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taxonomic</a:t>
            </a:r>
            <a:r>
              <a:rPr sz="2600" spc="3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schemes</a:t>
            </a:r>
            <a:r>
              <a:rPr sz="2600" spc="-5" dirty="0">
                <a:latin typeface="Perpetua"/>
                <a:cs typeface="Perpetua"/>
              </a:rPr>
              <a:t> for</a:t>
            </a:r>
            <a:r>
              <a:rPr sz="2600" spc="5" dirty="0">
                <a:latin typeface="Perpetua"/>
                <a:cs typeface="Perpetua"/>
              </a:rPr>
              <a:t> sensors,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including </a:t>
            </a:r>
            <a:r>
              <a:rPr sz="2600" dirty="0">
                <a:latin typeface="Perpetua"/>
                <a:cs typeface="Perpetua"/>
              </a:rPr>
              <a:t>those based on material, </a:t>
            </a:r>
            <a:r>
              <a:rPr sz="2600" spc="-5" dirty="0">
                <a:latin typeface="Perpetua"/>
                <a:cs typeface="Perpetua"/>
              </a:rPr>
              <a:t>cost, design, and other </a:t>
            </a:r>
            <a:r>
              <a:rPr sz="2600" dirty="0">
                <a:latin typeface="Perpetua"/>
                <a:cs typeface="Perpetua"/>
              </a:rPr>
              <a:t> factors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6856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endpoints must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implement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two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layers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190" dirty="0">
                <a:latin typeface="Perpetua"/>
                <a:cs typeface="Perpetua"/>
              </a:rPr>
              <a:t>security, </a:t>
            </a:r>
            <a:r>
              <a:rPr sz="2600" spc="-18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protecting </a:t>
            </a:r>
            <a:r>
              <a:rPr sz="2600" spc="-10" dirty="0">
                <a:latin typeface="Perpetua"/>
                <a:cs typeface="Perpetua"/>
              </a:rPr>
              <a:t>communications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privacy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across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network.</a:t>
            </a:r>
            <a:endParaRPr sz="2600">
              <a:latin typeface="Perpetua"/>
              <a:cs typeface="Perpetua"/>
            </a:endParaRPr>
          </a:p>
          <a:p>
            <a:pPr marL="286385" marR="3619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10" dirty="0">
                <a:latin typeface="Perpetua"/>
                <a:cs typeface="Perpetua"/>
              </a:rPr>
              <a:t>first </a:t>
            </a:r>
            <a:r>
              <a:rPr sz="2600" spc="-65" dirty="0">
                <a:latin typeface="Perpetua"/>
                <a:cs typeface="Perpetua"/>
              </a:rPr>
              <a:t>layer, </a:t>
            </a:r>
            <a:r>
              <a:rPr sz="2600" spc="-5" dirty="0">
                <a:latin typeface="Perpetua"/>
                <a:cs typeface="Perpetua"/>
              </a:rPr>
              <a:t>called </a:t>
            </a:r>
            <a:r>
              <a:rPr sz="2600" spc="-15" dirty="0">
                <a:latin typeface="Perpetua"/>
                <a:cs typeface="Perpetua"/>
              </a:rPr>
              <a:t>“network </a:t>
            </a:r>
            <a:r>
              <a:rPr sz="2600" dirty="0">
                <a:latin typeface="Perpetua"/>
                <a:cs typeface="Perpetua"/>
              </a:rPr>
              <a:t>security” </a:t>
            </a:r>
            <a:r>
              <a:rPr sz="2600" spc="-10" dirty="0">
                <a:latin typeface="Perpetua"/>
                <a:cs typeface="Perpetua"/>
              </a:rPr>
              <a:t>but </a:t>
            </a:r>
            <a:r>
              <a:rPr sz="2600" spc="-5" dirty="0">
                <a:latin typeface="Perpetua"/>
                <a:cs typeface="Perpetua"/>
              </a:rPr>
              <a:t>applied </a:t>
            </a:r>
            <a:r>
              <a:rPr sz="2600" spc="-15" dirty="0">
                <a:latin typeface="Perpetua"/>
                <a:cs typeface="Perpetua"/>
              </a:rPr>
              <a:t>at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MAC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65" dirty="0">
                <a:latin typeface="Perpetua"/>
                <a:cs typeface="Perpetua"/>
              </a:rPr>
              <a:t>layer,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guarantees</a:t>
            </a:r>
            <a:r>
              <a:rPr sz="2600" dirty="0">
                <a:latin typeface="Perpetua"/>
                <a:cs typeface="Perpetua"/>
              </a:rPr>
              <a:t> the </a:t>
            </a:r>
            <a:r>
              <a:rPr sz="2600" spc="-5" dirty="0">
                <a:latin typeface="Perpetua"/>
                <a:cs typeface="Perpetua"/>
              </a:rPr>
              <a:t>authentication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by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spc="-25" dirty="0">
                <a:latin typeface="Perpetua"/>
                <a:cs typeface="Perpetua"/>
              </a:rPr>
              <a:t>server.</a:t>
            </a:r>
            <a:endParaRPr sz="2600">
              <a:latin typeface="Perpetua"/>
              <a:cs typeface="Perpetua"/>
            </a:endParaRPr>
          </a:p>
          <a:p>
            <a:pPr marL="286385" marR="123571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Also,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protects </a:t>
            </a:r>
            <a:r>
              <a:rPr sz="2600" spc="-40" dirty="0">
                <a:latin typeface="Perpetua"/>
                <a:cs typeface="Perpetua"/>
              </a:rPr>
              <a:t>LoRaWAN </a:t>
            </a:r>
            <a:r>
              <a:rPr sz="2600" dirty="0">
                <a:latin typeface="Perpetua"/>
                <a:cs typeface="Perpetua"/>
              </a:rPr>
              <a:t>packets </a:t>
            </a:r>
            <a:r>
              <a:rPr sz="2600" spc="-30" dirty="0">
                <a:latin typeface="Perpetua"/>
                <a:cs typeface="Perpetua"/>
              </a:rPr>
              <a:t>by </a:t>
            </a:r>
            <a:r>
              <a:rPr sz="2600" spc="-135" dirty="0">
                <a:latin typeface="Perpetua"/>
                <a:cs typeface="Perpetua"/>
              </a:rPr>
              <a:t>performing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en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spc="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tion based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2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83805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6510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10" dirty="0">
                <a:latin typeface="Perpetua"/>
                <a:cs typeface="Perpetua"/>
              </a:rPr>
              <a:t>Each </a:t>
            </a:r>
            <a:r>
              <a:rPr sz="2600" spc="-5" dirty="0">
                <a:latin typeface="Perpetua"/>
                <a:cs typeface="Perpetua"/>
              </a:rPr>
              <a:t>endpoint implements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dirty="0">
                <a:latin typeface="Perpetua"/>
                <a:cs typeface="Perpetua"/>
              </a:rPr>
              <a:t>session </a:t>
            </a:r>
            <a:r>
              <a:rPr sz="2600" spc="-25" dirty="0">
                <a:latin typeface="Perpetua"/>
                <a:cs typeface="Perpetua"/>
              </a:rPr>
              <a:t>key 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(NwkSKey),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both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itself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65" dirty="0">
                <a:latin typeface="Perpetua"/>
                <a:cs typeface="Perpetua"/>
              </a:rPr>
              <a:t>network </a:t>
            </a:r>
            <a:r>
              <a:rPr sz="2600" spc="-56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server.</a:t>
            </a:r>
            <a:endParaRPr sz="26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NwkSKey </a:t>
            </a:r>
            <a:r>
              <a:rPr sz="2600" spc="-5" dirty="0">
                <a:latin typeface="Perpetua"/>
                <a:cs typeface="Perpetua"/>
              </a:rPr>
              <a:t>ensures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5" dirty="0">
                <a:latin typeface="Perpetua"/>
                <a:cs typeface="Perpetua"/>
              </a:rPr>
              <a:t>integrity </a:t>
            </a:r>
            <a:r>
              <a:rPr sz="2600" spc="-5" dirty="0">
                <a:latin typeface="Perpetua"/>
                <a:cs typeface="Perpetua"/>
              </a:rPr>
              <a:t>through computing </a:t>
            </a:r>
            <a:r>
              <a:rPr sz="2600" spc="-275" dirty="0">
                <a:latin typeface="Perpetua"/>
                <a:cs typeface="Perpetua"/>
              </a:rPr>
              <a:t>and </a:t>
            </a:r>
            <a:r>
              <a:rPr sz="2600" spc="-27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checking </a:t>
            </a:r>
            <a:r>
              <a:rPr sz="2600" dirty="0">
                <a:latin typeface="Perpetua"/>
                <a:cs typeface="Perpetua"/>
              </a:rPr>
              <a:t>the MIC of </a:t>
            </a:r>
            <a:r>
              <a:rPr sz="2600" spc="-15" dirty="0">
                <a:latin typeface="Perpetua"/>
                <a:cs typeface="Perpetua"/>
              </a:rPr>
              <a:t>every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5" dirty="0">
                <a:latin typeface="Perpetua"/>
                <a:cs typeface="Perpetua"/>
              </a:rPr>
              <a:t>message as </a:t>
            </a:r>
            <a:r>
              <a:rPr sz="2600" spc="-25" dirty="0">
                <a:latin typeface="Perpetua"/>
                <a:cs typeface="Perpetua"/>
              </a:rPr>
              <a:t>well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encrypting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decrypting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MAC-only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message</a:t>
            </a:r>
            <a:r>
              <a:rPr sz="2600" spc="-15" dirty="0">
                <a:latin typeface="Perpetua"/>
                <a:cs typeface="Perpetua"/>
              </a:rPr>
              <a:t> payloads</a:t>
            </a:r>
            <a:endParaRPr sz="2600">
              <a:latin typeface="Perpetua"/>
              <a:cs typeface="Perpetua"/>
            </a:endParaRPr>
          </a:p>
          <a:p>
            <a:pPr marL="286385" marR="46545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second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application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session</a:t>
            </a:r>
            <a:r>
              <a:rPr sz="2600" spc="-25" dirty="0">
                <a:latin typeface="Perpetua"/>
                <a:cs typeface="Perpetua"/>
              </a:rPr>
              <a:t> key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25" dirty="0">
                <a:latin typeface="Perpetua"/>
                <a:cs typeface="Perpetua"/>
              </a:rPr>
              <a:t>(AppSKey), </a:t>
            </a:r>
            <a:r>
              <a:rPr sz="2600" spc="-32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which performs </a:t>
            </a:r>
            <a:r>
              <a:rPr sz="2600" dirty="0">
                <a:latin typeface="Perpetua"/>
                <a:cs typeface="Perpetua"/>
              </a:rPr>
              <a:t>encryption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decryption </a:t>
            </a:r>
            <a:r>
              <a:rPr sz="2600" spc="-5" dirty="0">
                <a:latin typeface="Perpetua"/>
                <a:cs typeface="Perpetua"/>
              </a:rPr>
              <a:t>functions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endpoint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its </a:t>
            </a:r>
            <a:r>
              <a:rPr sz="2600" spc="-5" dirty="0">
                <a:latin typeface="Perpetua"/>
                <a:cs typeface="Perpetua"/>
              </a:rPr>
              <a:t>application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server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04874"/>
            <a:ext cx="7577455" cy="42945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attached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LoRaWAN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625" dirty="0">
                <a:latin typeface="Perpetua"/>
                <a:cs typeface="Perpetua"/>
              </a:rPr>
              <a:t>must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get</a:t>
            </a:r>
            <a:r>
              <a:rPr sz="2600" dirty="0">
                <a:latin typeface="Perpetua"/>
                <a:cs typeface="Perpetua"/>
              </a:rPr>
              <a:t> registered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authenticated.</a:t>
            </a:r>
            <a:endParaRPr sz="2600">
              <a:latin typeface="Perpetua"/>
              <a:cs typeface="Perpetua"/>
            </a:endParaRPr>
          </a:p>
          <a:p>
            <a:pPr marL="286385" marR="1509395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achieved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through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two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90" dirty="0">
                <a:latin typeface="Perpetua"/>
                <a:cs typeface="Perpetua"/>
              </a:rPr>
              <a:t>join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mechanisms: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4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5" dirty="0">
                <a:latin typeface="Perpetua"/>
                <a:cs typeface="Perpetua"/>
              </a:rPr>
              <a:t>Activation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by</a:t>
            </a:r>
            <a:r>
              <a:rPr sz="2600" b="1" spc="-5" dirty="0">
                <a:latin typeface="Perpetua"/>
                <a:cs typeface="Perpetua"/>
              </a:rPr>
              <a:t> personalization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(ABP):</a:t>
            </a:r>
            <a:endParaRPr sz="2600">
              <a:latin typeface="Perpetua"/>
              <a:cs typeface="Perpetua"/>
            </a:endParaRPr>
          </a:p>
          <a:p>
            <a:pPr marL="286385" marR="138430" indent="-274320">
              <a:lnSpc>
                <a:spcPct val="9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Endpoints </a:t>
            </a:r>
            <a:r>
              <a:rPr sz="2600" spc="-30" dirty="0">
                <a:latin typeface="Perpetua"/>
                <a:cs typeface="Perpetua"/>
              </a:rPr>
              <a:t>don’t </a:t>
            </a:r>
            <a:r>
              <a:rPr sz="2600" dirty="0">
                <a:latin typeface="Perpetua"/>
                <a:cs typeface="Perpetua"/>
              </a:rPr>
              <a:t>need to </a:t>
            </a:r>
            <a:r>
              <a:rPr sz="2600" spc="20" dirty="0">
                <a:latin typeface="Perpetua"/>
                <a:cs typeface="Perpetua"/>
              </a:rPr>
              <a:t>run </a:t>
            </a:r>
            <a:r>
              <a:rPr sz="2600" dirty="0">
                <a:latin typeface="Perpetua"/>
                <a:cs typeface="Perpetua"/>
              </a:rPr>
              <a:t>a join </a:t>
            </a:r>
            <a:r>
              <a:rPr sz="2600" spc="-10" dirty="0">
                <a:latin typeface="Perpetua"/>
                <a:cs typeface="Perpetua"/>
              </a:rPr>
              <a:t>procedure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their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individual </a:t>
            </a:r>
            <a:r>
              <a:rPr sz="2600" spc="-5" dirty="0">
                <a:latin typeface="Perpetua"/>
                <a:cs typeface="Perpetua"/>
              </a:rPr>
              <a:t>details,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including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DevAddr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NwkSKey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615" dirty="0">
                <a:latin typeface="Perpetua"/>
                <a:cs typeface="Perpetua"/>
              </a:rPr>
              <a:t>and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AppSKey </a:t>
            </a:r>
            <a:r>
              <a:rPr sz="2600" dirty="0">
                <a:latin typeface="Perpetua"/>
                <a:cs typeface="Perpetua"/>
              </a:rPr>
              <a:t>session </a:t>
            </a:r>
            <a:r>
              <a:rPr sz="2600" spc="-15" dirty="0">
                <a:latin typeface="Perpetua"/>
                <a:cs typeface="Perpetua"/>
              </a:rPr>
              <a:t>keys,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preconfigured and </a:t>
            </a:r>
            <a:r>
              <a:rPr sz="2600" spc="-10" dirty="0">
                <a:latin typeface="Perpetua"/>
                <a:cs typeface="Perpetua"/>
              </a:rPr>
              <a:t>stored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end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device.</a:t>
            </a:r>
            <a:endParaRPr sz="2600">
              <a:latin typeface="Perpetua"/>
              <a:cs typeface="Perpetua"/>
            </a:endParaRPr>
          </a:p>
          <a:p>
            <a:pPr marL="286385" marR="940435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same information is registered in the </a:t>
            </a:r>
            <a:r>
              <a:rPr sz="2600" spc="-245" dirty="0">
                <a:latin typeface="Perpetua"/>
                <a:cs typeface="Perpetua"/>
              </a:rPr>
              <a:t>LoRaWAN </a:t>
            </a:r>
            <a:r>
              <a:rPr sz="2600" spc="-24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server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62582"/>
            <a:ext cx="7480934" cy="44303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0" dirty="0">
                <a:latin typeface="Perpetua"/>
                <a:cs typeface="Perpetua"/>
              </a:rPr>
              <a:t>Over-the-air</a:t>
            </a:r>
            <a:r>
              <a:rPr sz="2400" b="1" spc="-20" dirty="0">
                <a:latin typeface="Perpetua"/>
                <a:cs typeface="Perpetua"/>
              </a:rPr>
              <a:t> </a:t>
            </a:r>
            <a:r>
              <a:rPr sz="2400" b="1" spc="-15" dirty="0">
                <a:latin typeface="Perpetua"/>
                <a:cs typeface="Perpetua"/>
              </a:rPr>
              <a:t>activation</a:t>
            </a:r>
            <a:r>
              <a:rPr sz="2400" b="1" spc="-25" dirty="0">
                <a:latin typeface="Perpetua"/>
                <a:cs typeface="Perpetua"/>
              </a:rPr>
              <a:t> </a:t>
            </a:r>
            <a:r>
              <a:rPr sz="2400" b="1" spc="-40" dirty="0">
                <a:latin typeface="Perpetua"/>
                <a:cs typeface="Perpetua"/>
              </a:rPr>
              <a:t>(OTAA):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Endpoints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are</a:t>
            </a:r>
            <a:r>
              <a:rPr sz="2400" spc="1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allowed</a:t>
            </a:r>
            <a:r>
              <a:rPr sz="2400" dirty="0">
                <a:latin typeface="Perpetua"/>
                <a:cs typeface="Perpetua"/>
              </a:rPr>
              <a:t> to</a:t>
            </a:r>
            <a:r>
              <a:rPr sz="2400" spc="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dynamically </a:t>
            </a:r>
            <a:r>
              <a:rPr sz="2400" dirty="0">
                <a:latin typeface="Perpetua"/>
                <a:cs typeface="Perpetua"/>
              </a:rPr>
              <a:t>join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particular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160" dirty="0">
                <a:latin typeface="Perpetua"/>
                <a:cs typeface="Perpetua"/>
              </a:rPr>
              <a:t>LoRaWAN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Perpetua"/>
                <a:cs typeface="Perpetua"/>
              </a:rPr>
              <a:t>network </a:t>
            </a:r>
            <a:r>
              <a:rPr sz="2400" spc="-5" dirty="0">
                <a:latin typeface="Perpetua"/>
                <a:cs typeface="Perpetua"/>
              </a:rPr>
              <a:t>after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successfully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going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through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join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procedure.</a:t>
            </a:r>
            <a:endParaRPr sz="2400">
              <a:latin typeface="Perpetua"/>
              <a:cs typeface="Perpetua"/>
            </a:endParaRPr>
          </a:p>
          <a:p>
            <a:pPr marL="286385" marR="1460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join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procedure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must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done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every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time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session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context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renewed.</a:t>
            </a:r>
            <a:endParaRPr sz="2400">
              <a:latin typeface="Perpetua"/>
              <a:cs typeface="Perpetua"/>
            </a:endParaRPr>
          </a:p>
          <a:p>
            <a:pPr marL="286385" marR="1524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5" dirty="0">
                <a:latin typeface="Perpetua"/>
                <a:cs typeface="Perpetua"/>
              </a:rPr>
              <a:t>During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join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process,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which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involves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sending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95" dirty="0">
                <a:latin typeface="Perpetua"/>
                <a:cs typeface="Perpetua"/>
              </a:rPr>
              <a:t>receiving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</a:t>
            </a:r>
            <a:r>
              <a:rPr sz="2400" spc="-40" dirty="0">
                <a:latin typeface="Perpetua"/>
                <a:cs typeface="Perpetua"/>
              </a:rPr>
              <a:t>MAC </a:t>
            </a:r>
            <a:r>
              <a:rPr sz="2400" spc="-30" dirty="0">
                <a:latin typeface="Perpetua"/>
                <a:cs typeface="Perpetua"/>
              </a:rPr>
              <a:t>layer </a:t>
            </a:r>
            <a:r>
              <a:rPr sz="2400" dirty="0">
                <a:latin typeface="Perpetua"/>
                <a:cs typeface="Perpetua"/>
              </a:rPr>
              <a:t>join </a:t>
            </a:r>
            <a:r>
              <a:rPr sz="2400" spc="-5" dirty="0">
                <a:latin typeface="Perpetua"/>
                <a:cs typeface="Perpetua"/>
              </a:rPr>
              <a:t>request and </a:t>
            </a:r>
            <a:r>
              <a:rPr sz="2400" dirty="0">
                <a:latin typeface="Perpetua"/>
                <a:cs typeface="Perpetua"/>
              </a:rPr>
              <a:t>join </a:t>
            </a:r>
            <a:r>
              <a:rPr sz="2400" spc="-5" dirty="0">
                <a:latin typeface="Perpetua"/>
                <a:cs typeface="Perpetua"/>
              </a:rPr>
              <a:t>accept messages, </a:t>
            </a:r>
            <a:r>
              <a:rPr sz="2400" dirty="0">
                <a:latin typeface="Perpetua"/>
                <a:cs typeface="Perpetua"/>
              </a:rPr>
              <a:t>the node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establishes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credentials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 </a:t>
            </a:r>
            <a:r>
              <a:rPr sz="2400" spc="-40" dirty="0">
                <a:latin typeface="Perpetua"/>
                <a:cs typeface="Perpetua"/>
              </a:rPr>
              <a:t>LoRaWAN</a:t>
            </a:r>
            <a:r>
              <a:rPr sz="2400" spc="-15" dirty="0">
                <a:latin typeface="Perpetua"/>
                <a:cs typeface="Perpetua"/>
              </a:rPr>
              <a:t> network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server, 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exchanging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its </a:t>
            </a:r>
            <a:r>
              <a:rPr sz="2400" spc="-10" dirty="0">
                <a:latin typeface="Perpetua"/>
                <a:cs typeface="Perpetua"/>
              </a:rPr>
              <a:t>globally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unique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DevEUI,</a:t>
            </a:r>
            <a:r>
              <a:rPr sz="2400" spc="-254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AppEUI,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75" dirty="0">
                <a:latin typeface="Perpetua"/>
                <a:cs typeface="Perpetua"/>
              </a:rPr>
              <a:t> </a:t>
            </a:r>
            <a:r>
              <a:rPr sz="2400" spc="-110" dirty="0">
                <a:latin typeface="Perpetua"/>
                <a:cs typeface="Perpetua"/>
              </a:rPr>
              <a:t>AppKey.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9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AppKey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5" dirty="0">
                <a:latin typeface="Perpetua"/>
                <a:cs typeface="Perpetua"/>
              </a:rPr>
              <a:t>then</a:t>
            </a:r>
            <a:r>
              <a:rPr sz="2400" dirty="0">
                <a:latin typeface="Perpetua"/>
                <a:cs typeface="Perpetua"/>
              </a:rPr>
              <a:t> used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 </a:t>
            </a:r>
            <a:r>
              <a:rPr sz="2400" spc="-5" dirty="0">
                <a:latin typeface="Perpetua"/>
                <a:cs typeface="Perpetua"/>
              </a:rPr>
              <a:t>derive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the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session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NwkSKey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Perpetua"/>
                <a:cs typeface="Perpetua"/>
              </a:rPr>
              <a:t>AppSKey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keys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812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10" dirty="0">
                <a:latin typeface="Franklin Gothic Medium"/>
                <a:cs typeface="Franklin Gothic Medium"/>
              </a:rPr>
              <a:t>NB-IoT</a:t>
            </a:r>
            <a:r>
              <a:rPr sz="4000" i="0" spc="-40" dirty="0">
                <a:latin typeface="Franklin Gothic Medium"/>
                <a:cs typeface="Franklin Gothic Medium"/>
              </a:rPr>
              <a:t> </a:t>
            </a:r>
            <a:r>
              <a:rPr sz="4000" i="0" spc="-15" dirty="0">
                <a:latin typeface="Franklin Gothic Medium"/>
                <a:cs typeface="Franklin Gothic Medium"/>
              </a:rPr>
              <a:t>and</a:t>
            </a:r>
            <a:r>
              <a:rPr sz="4000" i="0" spc="-10" dirty="0">
                <a:latin typeface="Franklin Gothic Medium"/>
                <a:cs typeface="Franklin Gothic Medium"/>
              </a:rPr>
              <a:t> </a:t>
            </a:r>
            <a:r>
              <a:rPr sz="4000" i="0" spc="-30" dirty="0">
                <a:latin typeface="Franklin Gothic Medium"/>
                <a:cs typeface="Franklin Gothic Medium"/>
              </a:rPr>
              <a:t>Other</a:t>
            </a:r>
            <a:r>
              <a:rPr sz="4000" i="0" spc="-5" dirty="0">
                <a:latin typeface="Franklin Gothic Medium"/>
                <a:cs typeface="Franklin Gothic Medium"/>
              </a:rPr>
              <a:t> </a:t>
            </a:r>
            <a:r>
              <a:rPr sz="4000" i="0" spc="-80" dirty="0">
                <a:latin typeface="Franklin Gothic Medium"/>
                <a:cs typeface="Franklin Gothic Medium"/>
              </a:rPr>
              <a:t>LTE</a:t>
            </a:r>
            <a:r>
              <a:rPr sz="4000" i="0" spc="-45" dirty="0">
                <a:latin typeface="Franklin Gothic Medium"/>
                <a:cs typeface="Franklin Gothic Medium"/>
              </a:rPr>
              <a:t> </a:t>
            </a:r>
            <a:r>
              <a:rPr sz="4000" i="0" spc="-40" dirty="0">
                <a:latin typeface="Franklin Gothic Medium"/>
                <a:cs typeface="Franklin Gothic Medium"/>
              </a:rPr>
              <a:t>Variations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51420" cy="3822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93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Existing </a:t>
            </a:r>
            <a:r>
              <a:rPr sz="2600" spc="-5" dirty="0">
                <a:latin typeface="Perpetua"/>
                <a:cs typeface="Perpetua"/>
              </a:rPr>
              <a:t>cellular </a:t>
            </a:r>
            <a:r>
              <a:rPr sz="2600" dirty="0">
                <a:latin typeface="Perpetua"/>
                <a:cs typeface="Perpetua"/>
              </a:rPr>
              <a:t>technologies,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GPRS, </a:t>
            </a:r>
            <a:r>
              <a:rPr sz="2600" spc="-10" dirty="0">
                <a:latin typeface="Perpetua"/>
                <a:cs typeface="Perpetua"/>
              </a:rPr>
              <a:t>Edge, </a:t>
            </a:r>
            <a:r>
              <a:rPr sz="2600" spc="-220" dirty="0">
                <a:latin typeface="Perpetua"/>
                <a:cs typeface="Perpetua"/>
              </a:rPr>
              <a:t>3G,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5" dirty="0">
                <a:latin typeface="Perpetua"/>
                <a:cs typeface="Perpetua"/>
              </a:rPr>
              <a:t>4</a:t>
            </a:r>
            <a:r>
              <a:rPr sz="2600" spc="-10" dirty="0">
                <a:latin typeface="Perpetua"/>
                <a:cs typeface="Perpetua"/>
              </a:rPr>
              <a:t>G</a:t>
            </a:r>
            <a:r>
              <a:rPr sz="2600" dirty="0">
                <a:latin typeface="Perpetua"/>
                <a:cs typeface="Perpetua"/>
              </a:rPr>
              <a:t>/</a:t>
            </a:r>
            <a:r>
              <a:rPr sz="2600" spc="-17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TE,</a:t>
            </a:r>
            <a:r>
              <a:rPr sz="2600" spc="-1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 n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t 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9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ul</a:t>
            </a:r>
            <a:r>
              <a:rPr sz="2600" spc="-15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r</a:t>
            </a:r>
            <a:r>
              <a:rPr sz="2600" spc="-5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 </a:t>
            </a:r>
            <a:r>
              <a:rPr sz="2600" spc="-9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ell 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spc="-5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ted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 </a:t>
            </a:r>
            <a:r>
              <a:rPr sz="2600" spc="-5" dirty="0">
                <a:latin typeface="Perpetua"/>
                <a:cs typeface="Perpetua"/>
              </a:rPr>
              <a:t>battery-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powered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small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specifically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developed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dirty="0">
                <a:latin typeface="Perpetua"/>
                <a:cs typeface="Perpetua"/>
              </a:rPr>
              <a:t> the </a:t>
            </a:r>
            <a:r>
              <a:rPr sz="2600" spc="5" dirty="0">
                <a:latin typeface="Perpetua"/>
                <a:cs typeface="Perpetua"/>
              </a:rPr>
              <a:t>Internet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30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Things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60" dirty="0">
                <a:latin typeface="Perpetua"/>
                <a:cs typeface="Perpetua"/>
              </a:rPr>
              <a:t>LTE</a:t>
            </a:r>
            <a:r>
              <a:rPr sz="2600" spc="-5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-M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new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LTE-M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 </a:t>
            </a:r>
            <a:r>
              <a:rPr sz="2600" dirty="0">
                <a:latin typeface="Perpetua"/>
                <a:cs typeface="Perpetua"/>
              </a:rPr>
              <a:t>category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was</a:t>
            </a:r>
            <a:r>
              <a:rPr sz="2600" dirty="0">
                <a:latin typeface="Perpetua"/>
                <a:cs typeface="Perpetua"/>
              </a:rPr>
              <a:t> not </a:t>
            </a:r>
            <a:r>
              <a:rPr sz="2600" spc="-5" dirty="0">
                <a:latin typeface="Perpetua"/>
                <a:cs typeface="Perpetua"/>
              </a:rPr>
              <a:t>sufficiently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close</a:t>
            </a:r>
            <a:r>
              <a:rPr sz="2600" spc="-715" dirty="0">
                <a:latin typeface="Perpetua"/>
                <a:cs typeface="Perpetua"/>
              </a:rPr>
              <a:t>to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65" dirty="0">
                <a:latin typeface="Perpetua"/>
                <a:cs typeface="Perpetua"/>
              </a:rPr>
              <a:t>LPWA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capabilities</a:t>
            </a:r>
            <a:endParaRPr sz="2600">
              <a:latin typeface="Perpetua"/>
              <a:cs typeface="Perpetua"/>
            </a:endParaRPr>
          </a:p>
          <a:p>
            <a:pPr marL="286385" marR="134366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narrowband</a:t>
            </a:r>
            <a:r>
              <a:rPr sz="2600" spc="-5" dirty="0">
                <a:latin typeface="Perpetua"/>
                <a:cs typeface="Perpetua"/>
              </a:rPr>
              <a:t> radio access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technology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called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Narrowband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(NB-IoT)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20598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addresses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requirements </a:t>
            </a:r>
            <a:r>
              <a:rPr sz="2600" dirty="0">
                <a:latin typeface="Perpetua"/>
                <a:cs typeface="Perpetua"/>
              </a:rPr>
              <a:t>of a </a:t>
            </a:r>
            <a:r>
              <a:rPr sz="2600" spc="-10" dirty="0">
                <a:latin typeface="Perpetua"/>
                <a:cs typeface="Perpetua"/>
              </a:rPr>
              <a:t>massive </a:t>
            </a:r>
            <a:r>
              <a:rPr sz="2600" spc="-5" dirty="0">
                <a:latin typeface="Perpetua"/>
                <a:cs typeface="Perpetua"/>
              </a:rPr>
              <a:t>number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40" dirty="0">
                <a:latin typeface="Perpetua"/>
                <a:cs typeface="Perpetua"/>
              </a:rPr>
              <a:t>low- </a:t>
            </a:r>
            <a:r>
              <a:rPr sz="2600" spc="-5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throughput </a:t>
            </a:r>
            <a:r>
              <a:rPr sz="2600" spc="-10" dirty="0">
                <a:latin typeface="Perpetua"/>
                <a:cs typeface="Perpetua"/>
              </a:rPr>
              <a:t>devices, </a:t>
            </a:r>
            <a:r>
              <a:rPr sz="2600" spc="-30" dirty="0">
                <a:latin typeface="Perpetua"/>
                <a:cs typeface="Perpetua"/>
              </a:rPr>
              <a:t>low </a:t>
            </a:r>
            <a:r>
              <a:rPr sz="2600" spc="-10" dirty="0">
                <a:latin typeface="Perpetua"/>
                <a:cs typeface="Perpetua"/>
              </a:rPr>
              <a:t>device </a:t>
            </a:r>
            <a:r>
              <a:rPr sz="2600" spc="-35" dirty="0">
                <a:latin typeface="Perpetua"/>
                <a:cs typeface="Perpetua"/>
              </a:rPr>
              <a:t>power </a:t>
            </a:r>
            <a:r>
              <a:rPr sz="2600" spc="-5" dirty="0">
                <a:latin typeface="Perpetua"/>
                <a:cs typeface="Perpetua"/>
              </a:rPr>
              <a:t>consumption,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improved </a:t>
            </a:r>
            <a:r>
              <a:rPr sz="2600" spc="-5" dirty="0">
                <a:latin typeface="Perpetua"/>
                <a:cs typeface="Perpetua"/>
              </a:rPr>
              <a:t>indoor </a:t>
            </a:r>
            <a:r>
              <a:rPr sz="2600" spc="-25" dirty="0">
                <a:latin typeface="Perpetua"/>
                <a:cs typeface="Perpetua"/>
              </a:rPr>
              <a:t>coverage,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optimized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architecture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0345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80" dirty="0">
                <a:latin typeface="Franklin Gothic Medium"/>
                <a:cs typeface="Franklin Gothic Medium"/>
              </a:rPr>
              <a:t>LTE</a:t>
            </a:r>
            <a:r>
              <a:rPr sz="4000" i="0" spc="-65" dirty="0">
                <a:latin typeface="Franklin Gothic Medium"/>
                <a:cs typeface="Franklin Gothic Medium"/>
              </a:rPr>
              <a:t> </a:t>
            </a:r>
            <a:r>
              <a:rPr sz="4000" i="0" spc="-35" dirty="0">
                <a:latin typeface="Franklin Gothic Medium"/>
                <a:cs typeface="Franklin Gothic Medium"/>
              </a:rPr>
              <a:t>Cat</a:t>
            </a:r>
            <a:r>
              <a:rPr sz="4000" i="0" spc="-60" dirty="0">
                <a:latin typeface="Franklin Gothic Medium"/>
                <a:cs typeface="Franklin Gothic Medium"/>
              </a:rPr>
              <a:t> </a:t>
            </a:r>
            <a:r>
              <a:rPr sz="4000" i="0" spc="-5" dirty="0">
                <a:latin typeface="Franklin Gothic Medium"/>
                <a:cs typeface="Franklin Gothic Medium"/>
              </a:rPr>
              <a:t>0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05040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2382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first </a:t>
            </a:r>
            <a:r>
              <a:rPr sz="2600" spc="-5" dirty="0">
                <a:latin typeface="Perpetua"/>
                <a:cs typeface="Perpetua"/>
              </a:rPr>
              <a:t>enhancements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better </a:t>
            </a:r>
            <a:r>
              <a:rPr sz="2600" spc="10" dirty="0">
                <a:latin typeface="Perpetua"/>
                <a:cs typeface="Perpetua"/>
              </a:rPr>
              <a:t>support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80" dirty="0">
                <a:latin typeface="Perpetua"/>
                <a:cs typeface="Perpetua"/>
              </a:rPr>
              <a:t>in </a:t>
            </a:r>
            <a:r>
              <a:rPr sz="2600" spc="-1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3GPP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occurred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5" dirty="0">
                <a:latin typeface="Perpetua"/>
                <a:cs typeface="Perpetua"/>
              </a:rPr>
              <a:t>LTE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Release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12.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new </a:t>
            </a:r>
            <a:r>
              <a:rPr sz="2600" spc="-5" dirty="0">
                <a:latin typeface="Perpetua"/>
                <a:cs typeface="Perpetua"/>
              </a:rPr>
              <a:t>user equipment </a:t>
            </a:r>
            <a:r>
              <a:rPr sz="2600" dirty="0">
                <a:latin typeface="Perpetua"/>
                <a:cs typeface="Perpetua"/>
              </a:rPr>
              <a:t>(UE) </a:t>
            </a:r>
            <a:r>
              <a:rPr sz="2600" spc="-35" dirty="0">
                <a:latin typeface="Perpetua"/>
                <a:cs typeface="Perpetua"/>
              </a:rPr>
              <a:t>category, </a:t>
            </a:r>
            <a:r>
              <a:rPr sz="2600" spc="-5" dirty="0">
                <a:latin typeface="Perpetua"/>
                <a:cs typeface="Perpetua"/>
              </a:rPr>
              <a:t>Category </a:t>
            </a:r>
            <a:r>
              <a:rPr sz="2600" dirty="0">
                <a:latin typeface="Perpetua"/>
                <a:cs typeface="Perpetua"/>
              </a:rPr>
              <a:t>0, </a:t>
            </a:r>
            <a:r>
              <a:rPr sz="2600" spc="-840" dirty="0">
                <a:latin typeface="Perpetua"/>
                <a:cs typeface="Perpetua"/>
              </a:rPr>
              <a:t>was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added,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running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at</a:t>
            </a:r>
            <a:r>
              <a:rPr sz="2600" dirty="0">
                <a:latin typeface="Perpetua"/>
                <a:cs typeface="Perpetua"/>
              </a:rPr>
              <a:t> a</a:t>
            </a:r>
            <a:r>
              <a:rPr sz="2600" spc="-5" dirty="0">
                <a:latin typeface="Perpetua"/>
                <a:cs typeface="Perpetua"/>
              </a:rPr>
              <a:t> maximum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rate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375" dirty="0">
                <a:latin typeface="Perpetua"/>
                <a:cs typeface="Perpetua"/>
              </a:rPr>
              <a:t>1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Mbps</a:t>
            </a:r>
            <a:endParaRPr sz="2600">
              <a:latin typeface="Perpetua"/>
              <a:cs typeface="Perpetua"/>
            </a:endParaRPr>
          </a:p>
          <a:p>
            <a:pPr marL="286385" marR="66103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Category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0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important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characteristics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885" dirty="0">
                <a:latin typeface="Perpetua"/>
                <a:cs typeface="Perpetua"/>
              </a:rPr>
              <a:t>be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supported</a:t>
            </a:r>
            <a:r>
              <a:rPr sz="2600" spc="-25" dirty="0">
                <a:latin typeface="Perpetua"/>
                <a:cs typeface="Perpetua"/>
              </a:rPr>
              <a:t> by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both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52171"/>
            <a:ext cx="7401559" cy="51682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409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55" dirty="0">
                <a:latin typeface="Perpetua"/>
                <a:cs typeface="Perpetua"/>
              </a:rPr>
              <a:t>Power</a:t>
            </a:r>
            <a:r>
              <a:rPr sz="2400" b="1" spc="-10" dirty="0">
                <a:latin typeface="Perpetua"/>
                <a:cs typeface="Perpetua"/>
              </a:rPr>
              <a:t> </a:t>
            </a:r>
            <a:r>
              <a:rPr sz="2400" b="1" spc="-15" dirty="0">
                <a:latin typeface="Perpetua"/>
                <a:cs typeface="Perpetua"/>
              </a:rPr>
              <a:t>saving</a:t>
            </a:r>
            <a:r>
              <a:rPr sz="2400" b="1" spc="-3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mode</a:t>
            </a:r>
            <a:r>
              <a:rPr sz="2400" b="1" spc="-1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(PSM)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This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new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device</a:t>
            </a:r>
            <a:r>
              <a:rPr sz="2400" spc="-5" dirty="0">
                <a:latin typeface="Perpetua"/>
                <a:cs typeface="Perpetua"/>
              </a:rPr>
              <a:t> status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minimizes energy </a:t>
            </a:r>
            <a:r>
              <a:rPr sz="2400" dirty="0">
                <a:latin typeface="Perpetua"/>
                <a:cs typeface="Perpetua"/>
              </a:rPr>
              <a:t>consumption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ts val="2735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PSM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defi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ed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si</a:t>
            </a:r>
            <a:r>
              <a:rPr sz="2400" spc="-5" dirty="0">
                <a:latin typeface="Perpetua"/>
                <a:cs typeface="Perpetua"/>
              </a:rPr>
              <a:t>mila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“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9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off</a:t>
            </a:r>
            <a:r>
              <a:rPr sz="2400" spc="-229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”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mo</a:t>
            </a:r>
            <a:r>
              <a:rPr sz="2400" spc="5" dirty="0">
                <a:latin typeface="Perpetua"/>
                <a:cs typeface="Perpetua"/>
              </a:rPr>
              <a:t>d</a:t>
            </a:r>
            <a:r>
              <a:rPr sz="2400" spc="-5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b</a:t>
            </a:r>
            <a:r>
              <a:rPr sz="2400" dirty="0">
                <a:latin typeface="Perpetua"/>
                <a:cs typeface="Perpetua"/>
              </a:rPr>
              <a:t>ut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spc="-10" dirty="0">
                <a:latin typeface="Perpetua"/>
                <a:cs typeface="Perpetua"/>
              </a:rPr>
              <a:t>device </a:t>
            </a:r>
            <a:r>
              <a:rPr sz="2400" spc="-20" dirty="0">
                <a:latin typeface="Perpetua"/>
                <a:cs typeface="Perpetua"/>
              </a:rPr>
              <a:t>stays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registered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with</a:t>
            </a:r>
            <a:r>
              <a:rPr sz="2400" dirty="0">
                <a:latin typeface="Perpetua"/>
                <a:cs typeface="Perpetua"/>
              </a:rPr>
              <a:t> the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network.</a:t>
            </a:r>
            <a:endParaRPr sz="2400">
              <a:latin typeface="Perpetua"/>
              <a:cs typeface="Perpetua"/>
            </a:endParaRPr>
          </a:p>
          <a:p>
            <a:pPr marL="286385" marR="13017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By</a:t>
            </a:r>
            <a:r>
              <a:rPr sz="2400" spc="6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staying</a:t>
            </a:r>
            <a:r>
              <a:rPr sz="2400" spc="6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registered,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6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device</a:t>
            </a:r>
            <a:r>
              <a:rPr sz="2400" spc="65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avoids</a:t>
            </a:r>
            <a:r>
              <a:rPr sz="2400" spc="5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having</a:t>
            </a:r>
            <a:r>
              <a:rPr sz="2400" spc="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6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reattach</a:t>
            </a:r>
            <a:r>
              <a:rPr sz="2400" spc="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950" dirty="0">
                <a:latin typeface="Perpetua"/>
                <a:cs typeface="Perpetua"/>
              </a:rPr>
              <a:t>r</a:t>
            </a:r>
            <a:r>
              <a:rPr sz="2400" spc="-910" dirty="0">
                <a:latin typeface="Perpetua"/>
                <a:cs typeface="Perpetua"/>
              </a:rPr>
              <a:t>e</a:t>
            </a:r>
            <a:r>
              <a:rPr sz="2400" spc="-925" dirty="0">
                <a:latin typeface="Perpetua"/>
                <a:cs typeface="Perpetua"/>
              </a:rPr>
              <a:t>-</a:t>
            </a:r>
            <a:r>
              <a:rPr sz="2400" dirty="0">
                <a:latin typeface="Perpetua"/>
                <a:cs typeface="Perpetua"/>
              </a:rPr>
              <a:t> esta</a:t>
            </a:r>
            <a:r>
              <a:rPr sz="2400" spc="-35" dirty="0">
                <a:latin typeface="Perpetua"/>
                <a:cs typeface="Perpetua"/>
              </a:rPr>
              <a:t>b</a:t>
            </a:r>
            <a:r>
              <a:rPr sz="2400" spc="-5" dirty="0">
                <a:latin typeface="Perpetua"/>
                <a:cs typeface="Perpetua"/>
              </a:rPr>
              <a:t>li</a:t>
            </a:r>
            <a:r>
              <a:rPr sz="2400" dirty="0">
                <a:latin typeface="Perpetua"/>
                <a:cs typeface="Perpetua"/>
              </a:rPr>
              <a:t>sh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net</a:t>
            </a:r>
            <a:r>
              <a:rPr sz="2400" spc="-10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ork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nection</a:t>
            </a:r>
            <a:endParaRPr sz="2400">
              <a:latin typeface="Perpetua"/>
              <a:cs typeface="Perpetua"/>
            </a:endParaRPr>
          </a:p>
          <a:p>
            <a:pPr marL="286385" marR="5080" indent="-2743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10" dirty="0">
                <a:latin typeface="Perpetua"/>
                <a:cs typeface="Perpetua"/>
              </a:rPr>
              <a:t>device </a:t>
            </a:r>
            <a:r>
              <a:rPr sz="2400" spc="-5" dirty="0">
                <a:latin typeface="Perpetua"/>
                <a:cs typeface="Perpetua"/>
              </a:rPr>
              <a:t>negotiates with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15" dirty="0">
                <a:latin typeface="Perpetua"/>
                <a:cs typeface="Perpetua"/>
              </a:rPr>
              <a:t>network </a:t>
            </a:r>
            <a:r>
              <a:rPr sz="2400" dirty="0">
                <a:latin typeface="Perpetua"/>
                <a:cs typeface="Perpetua"/>
              </a:rPr>
              <a:t>the idle time </a:t>
            </a:r>
            <a:r>
              <a:rPr sz="2400" spc="-5" dirty="0">
                <a:latin typeface="Perpetua"/>
                <a:cs typeface="Perpetua"/>
              </a:rPr>
              <a:t>after </a:t>
            </a:r>
            <a:r>
              <a:rPr sz="2400" spc="5" dirty="0">
                <a:latin typeface="Perpetua"/>
                <a:cs typeface="Perpetua"/>
              </a:rPr>
              <a:t>which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</a:t>
            </a:r>
            <a:r>
              <a:rPr sz="2400" spc="-5" dirty="0">
                <a:latin typeface="Perpetua"/>
                <a:cs typeface="Perpetua"/>
              </a:rPr>
              <a:t> will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wake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up.</a:t>
            </a:r>
            <a:endParaRPr sz="2400">
              <a:latin typeface="Perpetua"/>
              <a:cs typeface="Perpetua"/>
            </a:endParaRPr>
          </a:p>
          <a:p>
            <a:pPr marL="286385" marR="15240" indent="-2743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When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w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35" dirty="0">
                <a:latin typeface="Perpetua"/>
                <a:cs typeface="Perpetua"/>
              </a:rPr>
              <a:t>k</a:t>
            </a:r>
            <a:r>
              <a:rPr sz="2400" dirty="0">
                <a:latin typeface="Perpetua"/>
                <a:cs typeface="Perpetua"/>
              </a:rPr>
              <a:t>es u</a:t>
            </a:r>
            <a:r>
              <a:rPr sz="2400" spc="-4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initi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tes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tra</a:t>
            </a:r>
            <a:r>
              <a:rPr sz="2400" spc="40" dirty="0">
                <a:latin typeface="Perpetua"/>
                <a:cs typeface="Perpetua"/>
              </a:rPr>
              <a:t>c</a:t>
            </a:r>
            <a:r>
              <a:rPr sz="2400" dirty="0">
                <a:latin typeface="Perpetua"/>
                <a:cs typeface="Perpetua"/>
              </a:rPr>
              <a:t>ki</a:t>
            </a:r>
            <a:r>
              <a:rPr sz="2400" spc="5" dirty="0">
                <a:latin typeface="Perpetua"/>
                <a:cs typeface="Perpetua"/>
              </a:rPr>
              <a:t>n</a:t>
            </a:r>
            <a:r>
              <a:rPr sz="2400" dirty="0">
                <a:latin typeface="Perpetua"/>
                <a:cs typeface="Perpetua"/>
              </a:rPr>
              <a:t>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ea upd</a:t>
            </a:r>
            <a:r>
              <a:rPr sz="2400" spc="-2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</a:t>
            </a:r>
            <a:r>
              <a:rPr sz="2400" spc="-185" dirty="0">
                <a:latin typeface="Perpetua"/>
                <a:cs typeface="Perpetua"/>
              </a:rPr>
              <a:t>T</a:t>
            </a:r>
            <a:r>
              <a:rPr sz="2400" spc="-14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U),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spc="-484" dirty="0">
                <a:latin typeface="Perpetua"/>
                <a:cs typeface="Perpetua"/>
              </a:rPr>
              <a:t>aft</a:t>
            </a:r>
            <a:r>
              <a:rPr sz="2400" spc="-490" dirty="0">
                <a:latin typeface="Perpetua"/>
                <a:cs typeface="Perpetua"/>
              </a:rPr>
              <a:t>e</a:t>
            </a:r>
            <a:r>
              <a:rPr sz="2400" spc="-480" dirty="0">
                <a:latin typeface="Perpetua"/>
                <a:cs typeface="Perpetua"/>
              </a:rPr>
              <a:t>r 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which </a:t>
            </a:r>
            <a:r>
              <a:rPr sz="2400" dirty="0">
                <a:latin typeface="Perpetua"/>
                <a:cs typeface="Perpetua"/>
              </a:rPr>
              <a:t>it </a:t>
            </a:r>
            <a:r>
              <a:rPr sz="2400" spc="-20" dirty="0">
                <a:latin typeface="Perpetua"/>
                <a:cs typeface="Perpetua"/>
              </a:rPr>
              <a:t>stays available </a:t>
            </a:r>
            <a:r>
              <a:rPr sz="2400" dirty="0">
                <a:latin typeface="Perpetua"/>
                <a:cs typeface="Perpetua"/>
              </a:rPr>
              <a:t>for a </a:t>
            </a:r>
            <a:r>
              <a:rPr sz="2400" spc="-5" dirty="0">
                <a:latin typeface="Perpetua"/>
                <a:cs typeface="Perpetua"/>
              </a:rPr>
              <a:t>configured </a:t>
            </a:r>
            <a:r>
              <a:rPr sz="2400" dirty="0">
                <a:latin typeface="Perpetua"/>
                <a:cs typeface="Perpetua"/>
              </a:rPr>
              <a:t>time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then </a:t>
            </a:r>
            <a:r>
              <a:rPr sz="2400" spc="-5" dirty="0">
                <a:latin typeface="Perpetua"/>
                <a:cs typeface="Perpetua"/>
              </a:rPr>
              <a:t>switches 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back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sleep</a:t>
            </a:r>
            <a:r>
              <a:rPr sz="2400" spc="-5" dirty="0">
                <a:latin typeface="Perpetua"/>
                <a:cs typeface="Perpetua"/>
              </a:rPr>
              <a:t> mode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PSM.</a:t>
            </a:r>
            <a:endParaRPr sz="2400">
              <a:latin typeface="Perpetua"/>
              <a:cs typeface="Perpetua"/>
            </a:endParaRPr>
          </a:p>
          <a:p>
            <a:pPr marL="286385" marR="97155" indent="-274320">
              <a:lnSpc>
                <a:spcPct val="90000"/>
              </a:lnSpc>
              <a:spcBef>
                <a:spcPts val="57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A</a:t>
            </a:r>
            <a:r>
              <a:rPr sz="2400" spc="-300" dirty="0">
                <a:latin typeface="Perpetua"/>
                <a:cs typeface="Perpetua"/>
              </a:rPr>
              <a:t> </a:t>
            </a:r>
            <a:r>
              <a:rPr sz="2400" spc="-190" dirty="0">
                <a:latin typeface="Perpetua"/>
                <a:cs typeface="Perpetua"/>
              </a:rPr>
              <a:t>T</a:t>
            </a:r>
            <a:r>
              <a:rPr sz="2400" spc="-14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U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ocedu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5" dirty="0">
                <a:latin typeface="Perpetua"/>
                <a:cs typeface="Perpetua"/>
              </a:rPr>
              <a:t> a</a:t>
            </a:r>
            <a:r>
              <a:rPr sz="2400" dirty="0">
                <a:latin typeface="Perpetua"/>
                <a:cs typeface="Perpetua"/>
              </a:rPr>
              <a:t>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70" dirty="0">
                <a:latin typeface="Perpetua"/>
                <a:cs typeface="Perpetua"/>
              </a:rPr>
              <a:t>L</a:t>
            </a:r>
            <a:r>
              <a:rPr sz="2400" dirty="0">
                <a:latin typeface="Perpetua"/>
                <a:cs typeface="Perpetua"/>
              </a:rPr>
              <a:t>TE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45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vice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5" dirty="0">
                <a:latin typeface="Perpetua"/>
                <a:cs typeface="Perpetua"/>
              </a:rPr>
              <a:t> le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10" dirty="0">
                <a:latin typeface="Perpetua"/>
                <a:cs typeface="Perpetua"/>
              </a:rPr>
              <a:t>net</a:t>
            </a:r>
            <a:r>
              <a:rPr sz="2400" spc="-204" dirty="0">
                <a:latin typeface="Perpetua"/>
                <a:cs typeface="Perpetua"/>
              </a:rPr>
              <a:t>w</a:t>
            </a:r>
            <a:r>
              <a:rPr sz="2400" spc="-110" dirty="0">
                <a:latin typeface="Perpetua"/>
                <a:cs typeface="Perpetua"/>
              </a:rPr>
              <a:t>ork 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know </a:t>
            </a:r>
            <a:r>
              <a:rPr sz="2400" dirty="0">
                <a:latin typeface="Perpetua"/>
                <a:cs typeface="Perpetua"/>
              </a:rPr>
              <a:t>its current </a:t>
            </a:r>
            <a:r>
              <a:rPr sz="2400" spc="5" dirty="0">
                <a:latin typeface="Perpetua"/>
                <a:cs typeface="Perpetua"/>
              </a:rPr>
              <a:t>tracking </a:t>
            </a:r>
            <a:r>
              <a:rPr sz="2400" spc="-10" dirty="0">
                <a:latin typeface="Perpetua"/>
                <a:cs typeface="Perpetua"/>
              </a:rPr>
              <a:t>area, </a:t>
            </a:r>
            <a:r>
              <a:rPr sz="2400" dirty="0">
                <a:latin typeface="Perpetua"/>
                <a:cs typeface="Perpetua"/>
              </a:rPr>
              <a:t>or the group of </a:t>
            </a:r>
            <a:r>
              <a:rPr sz="2400" spc="-25" dirty="0">
                <a:latin typeface="Perpetua"/>
                <a:cs typeface="Perpetua"/>
              </a:rPr>
              <a:t>towers </a:t>
            </a:r>
            <a:r>
              <a:rPr sz="2400" dirty="0">
                <a:latin typeface="Perpetua"/>
                <a:cs typeface="Perpetua"/>
              </a:rPr>
              <a:t>in </a:t>
            </a:r>
            <a:r>
              <a:rPr sz="2400" spc="-5" dirty="0">
                <a:latin typeface="Perpetua"/>
                <a:cs typeface="Perpetua"/>
              </a:rPr>
              <a:t>the 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network</a:t>
            </a:r>
            <a:r>
              <a:rPr sz="2400" spc="-10" dirty="0">
                <a:latin typeface="Perpetua"/>
                <a:cs typeface="Perpetua"/>
              </a:rPr>
              <a:t> from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which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 be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reached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075805" cy="26320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Half-duplex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mode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mode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reduces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cost 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complexity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device’s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Perpetua"/>
                <a:cs typeface="Perpetua"/>
              </a:rPr>
              <a:t>implementation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because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duplex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filter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not </a:t>
            </a:r>
            <a:r>
              <a:rPr sz="2600" spc="-5" dirty="0">
                <a:latin typeface="Perpetua"/>
                <a:cs typeface="Perpetua"/>
              </a:rPr>
              <a:t>needed.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Most 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endpoints</a:t>
            </a:r>
            <a:r>
              <a:rPr sz="2600" spc="-10" dirty="0">
                <a:latin typeface="Perpetua"/>
                <a:cs typeface="Perpetua"/>
              </a:rPr>
              <a:t> are</a:t>
            </a:r>
            <a:r>
              <a:rPr sz="2600" spc="5" dirty="0">
                <a:latin typeface="Perpetua"/>
                <a:cs typeface="Perpetua"/>
              </a:rPr>
              <a:t> sensors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send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low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amounts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70" dirty="0">
                <a:latin typeface="Perpetua"/>
                <a:cs typeface="Perpetua"/>
              </a:rPr>
              <a:t>of </a:t>
            </a:r>
            <a:r>
              <a:rPr sz="2600" spc="-16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-5" dirty="0">
                <a:latin typeface="Perpetua"/>
                <a:cs typeface="Perpetua"/>
              </a:rPr>
              <a:t> 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do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have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full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duplex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communication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requirement.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66025" cy="36531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5" dirty="0">
                <a:latin typeface="Perpetua"/>
                <a:cs typeface="Perpetua"/>
              </a:rPr>
              <a:t>LTE-M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5" dirty="0">
                <a:latin typeface="Perpetua"/>
                <a:cs typeface="Perpetua"/>
              </a:rPr>
              <a:t>LTE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Release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13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Perpetua"/>
                <a:cs typeface="Perpetua"/>
              </a:rPr>
              <a:t>Lower</a:t>
            </a:r>
            <a:r>
              <a:rPr sz="2600" b="1" spc="-5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receiver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bandwidth</a:t>
            </a:r>
            <a:endParaRPr sz="2600">
              <a:latin typeface="Perpetua"/>
              <a:cs typeface="Perpetua"/>
            </a:endParaRPr>
          </a:p>
          <a:p>
            <a:pPr marL="286385" marR="9334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Bandwidth </a:t>
            </a:r>
            <a:r>
              <a:rPr sz="2600" dirty="0">
                <a:latin typeface="Perpetua"/>
                <a:cs typeface="Perpetua"/>
              </a:rPr>
              <a:t>has been </a:t>
            </a:r>
            <a:r>
              <a:rPr sz="2600" spc="-30" dirty="0">
                <a:latin typeface="Perpetua"/>
                <a:cs typeface="Perpetua"/>
              </a:rPr>
              <a:t>lowered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1.4 </a:t>
            </a:r>
            <a:r>
              <a:rPr sz="2600" dirty="0">
                <a:latin typeface="Perpetua"/>
                <a:cs typeface="Perpetua"/>
              </a:rPr>
              <a:t>MHz </a:t>
            </a:r>
            <a:r>
              <a:rPr sz="2600" spc="-5" dirty="0">
                <a:latin typeface="Perpetua"/>
                <a:cs typeface="Perpetua"/>
              </a:rPr>
              <a:t>versus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635" dirty="0">
                <a:latin typeface="Perpetua"/>
                <a:cs typeface="Perpetua"/>
              </a:rPr>
              <a:t>usual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20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20" dirty="0">
                <a:latin typeface="Perpetua"/>
                <a:cs typeface="Perpetua"/>
              </a:rPr>
              <a:t>MHz.This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further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simplifies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LTE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endpoint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Perpetua"/>
                <a:cs typeface="Perpetua"/>
              </a:rPr>
              <a:t>Lower</a:t>
            </a:r>
            <a:r>
              <a:rPr sz="2600" b="1" spc="-5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data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rate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0" dirty="0">
                <a:latin typeface="Perpetua"/>
                <a:cs typeface="Perpetua"/>
              </a:rPr>
              <a:t>around </a:t>
            </a:r>
            <a:r>
              <a:rPr sz="2600" dirty="0">
                <a:latin typeface="Perpetua"/>
                <a:cs typeface="Perpetua"/>
              </a:rPr>
              <a:t>200 kbps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spc="-25" dirty="0">
                <a:latin typeface="Perpetua"/>
                <a:cs typeface="Perpetua"/>
              </a:rPr>
              <a:t>LTE-M, </a:t>
            </a:r>
            <a:r>
              <a:rPr sz="2600" spc="-10" dirty="0">
                <a:latin typeface="Perpetua"/>
                <a:cs typeface="Perpetua"/>
              </a:rPr>
              <a:t>compared </a:t>
            </a:r>
            <a:r>
              <a:rPr sz="2600" spc="-5" dirty="0">
                <a:latin typeface="Perpetua"/>
                <a:cs typeface="Perpetua"/>
              </a:rPr>
              <a:t>to </a:t>
            </a:r>
            <a:r>
              <a:rPr sz="2600" dirty="0">
                <a:latin typeface="Perpetua"/>
                <a:cs typeface="Perpetua"/>
              </a:rPr>
              <a:t>1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75" dirty="0">
                <a:latin typeface="Perpetua"/>
                <a:cs typeface="Perpetua"/>
              </a:rPr>
              <a:t>M</a:t>
            </a:r>
            <a:r>
              <a:rPr sz="2600" spc="-1065" dirty="0">
                <a:latin typeface="Perpetua"/>
                <a:cs typeface="Perpetua"/>
              </a:rPr>
              <a:t>bps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" dirty="0">
                <a:latin typeface="Perpetua"/>
                <a:cs typeface="Perpetua"/>
              </a:rPr>
              <a:t>C</a:t>
            </a:r>
            <a:r>
              <a:rPr sz="2600" spc="-25" dirty="0">
                <a:latin typeface="Perpetua"/>
                <a:cs typeface="Perpetua"/>
              </a:rPr>
              <a:t>a</a:t>
            </a:r>
            <a:r>
              <a:rPr sz="2600" dirty="0">
                <a:latin typeface="Perpetua"/>
                <a:cs typeface="Perpetua"/>
              </a:rPr>
              <a:t>t 0.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369823"/>
            <a:ext cx="6973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0" spc="-25" dirty="0">
                <a:latin typeface="Franklin Gothic Medium"/>
                <a:cs typeface="Franklin Gothic Medium"/>
              </a:rPr>
              <a:t>Categorization </a:t>
            </a:r>
            <a:r>
              <a:rPr sz="2400" i="0" dirty="0">
                <a:latin typeface="Franklin Gothic Medium"/>
                <a:cs typeface="Franklin Gothic Medium"/>
              </a:rPr>
              <a:t>based </a:t>
            </a:r>
            <a:r>
              <a:rPr sz="2400" i="0" spc="-10" dirty="0">
                <a:latin typeface="Franklin Gothic Medium"/>
                <a:cs typeface="Franklin Gothic Medium"/>
              </a:rPr>
              <a:t>on </a:t>
            </a:r>
            <a:r>
              <a:rPr sz="2400" i="0" spc="-30" dirty="0">
                <a:latin typeface="Franklin Gothic Medium"/>
                <a:cs typeface="Franklin Gothic Medium"/>
              </a:rPr>
              <a:t>what </a:t>
            </a:r>
            <a:r>
              <a:rPr sz="2400" i="0" spc="-20" dirty="0">
                <a:latin typeface="Franklin Gothic Medium"/>
                <a:cs typeface="Franklin Gothic Medium"/>
              </a:rPr>
              <a:t>physical phenomenon </a:t>
            </a:r>
            <a:r>
              <a:rPr sz="2400" i="0" spc="-30" dirty="0">
                <a:latin typeface="Franklin Gothic Medium"/>
                <a:cs typeface="Franklin Gothic Medium"/>
              </a:rPr>
              <a:t>a </a:t>
            </a:r>
            <a:r>
              <a:rPr sz="2400" i="0" spc="-585" dirty="0">
                <a:latin typeface="Franklin Gothic Medium"/>
                <a:cs typeface="Franklin Gothic Medium"/>
              </a:rPr>
              <a:t> </a:t>
            </a:r>
            <a:r>
              <a:rPr sz="2400" i="0" spc="5" dirty="0">
                <a:latin typeface="Franklin Gothic Medium"/>
                <a:cs typeface="Franklin Gothic Medium"/>
              </a:rPr>
              <a:t>sensor</a:t>
            </a:r>
            <a:r>
              <a:rPr sz="2400" i="0" spc="-35" dirty="0">
                <a:latin typeface="Franklin Gothic Medium"/>
                <a:cs typeface="Franklin Gothic Medium"/>
              </a:rPr>
              <a:t> </a:t>
            </a:r>
            <a:r>
              <a:rPr sz="2400" i="0" spc="-5" dirty="0">
                <a:latin typeface="Franklin Gothic Medium"/>
                <a:cs typeface="Franklin Gothic Medium"/>
              </a:rPr>
              <a:t>is</a:t>
            </a:r>
            <a:r>
              <a:rPr sz="2400" i="0" spc="-20" dirty="0">
                <a:latin typeface="Franklin Gothic Medium"/>
                <a:cs typeface="Franklin Gothic Medium"/>
              </a:rPr>
              <a:t> </a:t>
            </a:r>
            <a:r>
              <a:rPr sz="2400" i="0" spc="-25" dirty="0">
                <a:latin typeface="Franklin Gothic Medium"/>
                <a:cs typeface="Franklin Gothic Medium"/>
              </a:rPr>
              <a:t>measuring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214627"/>
            <a:ext cx="7632152" cy="5278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83170" cy="2708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Half-duplex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mode</a:t>
            </a:r>
            <a:endParaRPr sz="2600">
              <a:latin typeface="Perpetua"/>
              <a:cs typeface="Perpetua"/>
            </a:endParaRPr>
          </a:p>
          <a:p>
            <a:pPr marL="286385" marR="5397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Just as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10" dirty="0">
                <a:latin typeface="Perpetua"/>
                <a:cs typeface="Perpetua"/>
              </a:rPr>
              <a:t>Cat </a:t>
            </a:r>
            <a:r>
              <a:rPr sz="2600" spc="-5" dirty="0">
                <a:latin typeface="Perpetua"/>
                <a:cs typeface="Perpetua"/>
              </a:rPr>
              <a:t>0, </a:t>
            </a:r>
            <a:r>
              <a:rPr sz="2600" spc="-30" dirty="0">
                <a:latin typeface="Perpetua"/>
                <a:cs typeface="Perpetua"/>
              </a:rPr>
              <a:t>LTE-M </a:t>
            </a:r>
            <a:r>
              <a:rPr sz="2600" spc="5" dirty="0">
                <a:latin typeface="Perpetua"/>
                <a:cs typeface="Perpetua"/>
              </a:rPr>
              <a:t>offers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half-duplex </a:t>
            </a:r>
            <a:r>
              <a:rPr sz="2600" spc="-740" dirty="0">
                <a:latin typeface="Perpetua"/>
                <a:cs typeface="Perpetua"/>
              </a:rPr>
              <a:t>mode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decreases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complexity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cost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Enhanced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discontinuous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reception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(eDRX)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capability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increases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seconds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minutes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amount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time </a:t>
            </a:r>
            <a:r>
              <a:rPr sz="2600" spc="-5" dirty="0">
                <a:latin typeface="Perpetua"/>
                <a:cs typeface="Perpetua"/>
              </a:rPr>
              <a:t>an endpoint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can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“sleep”</a:t>
            </a:r>
            <a:r>
              <a:rPr sz="2600" spc="-13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spc="5" dirty="0">
                <a:latin typeface="Perpetua"/>
                <a:cs typeface="Perpetua"/>
              </a:rPr>
              <a:t>paging</a:t>
            </a:r>
            <a:r>
              <a:rPr sz="2600" dirty="0">
                <a:latin typeface="Perpetua"/>
                <a:cs typeface="Perpetua"/>
              </a:rPr>
              <a:t> cycles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8974"/>
            <a:ext cx="601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11</a:t>
            </a:r>
            <a:endParaRPr sz="4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787908"/>
            <a:ext cx="8357616" cy="549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856488"/>
            <a:ext cx="8131225" cy="507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643127"/>
            <a:ext cx="8072628" cy="5428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616825" cy="38969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fundamental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building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blocks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networks</a:t>
            </a:r>
            <a:endParaRPr sz="26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foundational</a:t>
            </a:r>
            <a:r>
              <a:rPr sz="2600" dirty="0">
                <a:latin typeface="Perpetua"/>
                <a:cs typeface="Perpetua"/>
              </a:rPr>
              <a:t> elements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found</a:t>
            </a:r>
            <a:r>
              <a:rPr sz="2600" dirty="0">
                <a:latin typeface="Perpetua"/>
                <a:cs typeface="Perpetua"/>
              </a:rPr>
              <a:t> 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smart 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objects—the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“things”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Internet</a:t>
            </a:r>
            <a:r>
              <a:rPr sz="2600" spc="-5" dirty="0">
                <a:latin typeface="Perpetua"/>
                <a:cs typeface="Perpetua"/>
              </a:rPr>
              <a:t> of</a:t>
            </a:r>
            <a:r>
              <a:rPr sz="2600" spc="2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Things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>
              <a:latin typeface="Perpetua"/>
              <a:cs typeface="Perpetua"/>
            </a:endParaRPr>
          </a:p>
          <a:p>
            <a:pPr marL="286385" marR="6985" indent="-274320" algn="just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15" dirty="0">
                <a:solidFill>
                  <a:srgbClr val="FF0000"/>
                </a:solidFill>
                <a:latin typeface="Perpetua"/>
                <a:cs typeface="Perpetua"/>
              </a:rPr>
              <a:t>Smart</a:t>
            </a:r>
            <a:r>
              <a:rPr sz="2600" spc="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objects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are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Perpetua"/>
                <a:cs typeface="Perpetua"/>
              </a:rPr>
              <a:t>any</a:t>
            </a:r>
            <a:r>
              <a:rPr sz="2600" b="1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physical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objects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Perpetua"/>
                <a:cs typeface="Perpetua"/>
              </a:rPr>
              <a:t>that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55" dirty="0">
                <a:solidFill>
                  <a:srgbClr val="FF0000"/>
                </a:solidFill>
                <a:latin typeface="Perpetua"/>
                <a:cs typeface="Perpetua"/>
              </a:rPr>
              <a:t>contain </a:t>
            </a:r>
            <a:r>
              <a:rPr sz="2600" spc="-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embedded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technology to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sense and/or interact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with </a:t>
            </a:r>
            <a:r>
              <a:rPr sz="2600" b="1" spc="-57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their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environment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in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meaningful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Perpetua"/>
                <a:cs typeface="Perpetua"/>
              </a:rPr>
              <a:t>way</a:t>
            </a:r>
            <a:r>
              <a:rPr sz="2600" b="1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by</a:t>
            </a:r>
            <a:r>
              <a:rPr sz="2600" b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being 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interconnected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and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enabling</a:t>
            </a:r>
            <a:r>
              <a:rPr sz="2600" b="1" spc="57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communication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among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themselves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or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an 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external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agent.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61873"/>
            <a:ext cx="7844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5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Precision</a:t>
            </a:r>
            <a:r>
              <a:rPr sz="4000" i="0" spc="-5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sz="4000" i="0" spc="-35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agriculture</a:t>
            </a:r>
            <a:r>
              <a:rPr sz="4000" i="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sz="4000" i="0" spc="-4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(smart</a:t>
            </a:r>
            <a:r>
              <a:rPr sz="4000" i="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sz="4000" i="0" spc="-75" dirty="0">
                <a:solidFill>
                  <a:srgbClr val="C00000"/>
                </a:solidFill>
                <a:latin typeface="Franklin Gothic Medium"/>
                <a:cs typeface="Franklin Gothic Medium"/>
              </a:rPr>
              <a:t>farming)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066800"/>
            <a:ext cx="8098790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2225" indent="-27432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5" dirty="0">
                <a:latin typeface="Perpetua"/>
                <a:cs typeface="Perpetua"/>
              </a:rPr>
              <a:t>which</a:t>
            </a:r>
            <a:r>
              <a:rPr sz="2200" spc="1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uses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a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variety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of</a:t>
            </a:r>
            <a:r>
              <a:rPr sz="2200" dirty="0">
                <a:latin typeface="Perpetua"/>
                <a:cs typeface="Perpetua"/>
              </a:rPr>
              <a:t> technical</a:t>
            </a:r>
            <a:r>
              <a:rPr sz="2200" spc="5" dirty="0">
                <a:latin typeface="Perpetua"/>
                <a:cs typeface="Perpetua"/>
              </a:rPr>
              <a:t> </a:t>
            </a:r>
            <a:r>
              <a:rPr sz="2200" spc="-15" dirty="0">
                <a:latin typeface="Perpetua"/>
                <a:cs typeface="Perpetua"/>
              </a:rPr>
              <a:t>advances</a:t>
            </a:r>
            <a:r>
              <a:rPr sz="2200" spc="-10" dirty="0">
                <a:latin typeface="Perpetua"/>
                <a:cs typeface="Perpetua"/>
              </a:rPr>
              <a:t> to</a:t>
            </a:r>
            <a:r>
              <a:rPr sz="2200" spc="-5" dirty="0">
                <a:latin typeface="Perpetua"/>
                <a:cs typeface="Perpetua"/>
              </a:rPr>
              <a:t> </a:t>
            </a:r>
            <a:r>
              <a:rPr sz="2200" spc="-20" dirty="0">
                <a:latin typeface="Perpetua"/>
                <a:cs typeface="Perpetua"/>
              </a:rPr>
              <a:t>improve</a:t>
            </a:r>
            <a:r>
              <a:rPr sz="2200" spc="-1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the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45" dirty="0">
                <a:latin typeface="Perpetua"/>
                <a:cs typeface="Perpetua"/>
              </a:rPr>
              <a:t>efficiency, </a:t>
            </a:r>
            <a:r>
              <a:rPr sz="2200" spc="-40" dirty="0">
                <a:latin typeface="Perpetua"/>
                <a:cs typeface="Perpetua"/>
              </a:rPr>
              <a:t> </a:t>
            </a:r>
            <a:r>
              <a:rPr sz="2200" spc="-20" dirty="0">
                <a:latin typeface="Perpetua"/>
                <a:cs typeface="Perpetua"/>
              </a:rPr>
              <a:t>sustainability,</a:t>
            </a:r>
            <a:r>
              <a:rPr sz="2200" spc="-9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and</a:t>
            </a:r>
            <a:r>
              <a:rPr sz="2200" spc="1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profitability</a:t>
            </a:r>
            <a:r>
              <a:rPr sz="2200" spc="1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of</a:t>
            </a:r>
            <a:r>
              <a:rPr sz="2200" spc="1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traditional</a:t>
            </a:r>
            <a:r>
              <a:rPr sz="2200" spc="10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farming</a:t>
            </a:r>
            <a:r>
              <a:rPr sz="2200" spc="25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practices.</a:t>
            </a:r>
            <a:endParaRPr sz="2200" dirty="0">
              <a:latin typeface="Perpetua"/>
              <a:cs typeface="Perpetua"/>
            </a:endParaRPr>
          </a:p>
          <a:p>
            <a:pPr marL="286385" marR="2984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Perpetua"/>
                <a:cs typeface="Perpetua"/>
              </a:rPr>
              <a:t>This includes the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use of GPS and satellite </a:t>
            </a:r>
            <a:r>
              <a:rPr sz="2200" i="1" spc="5" dirty="0">
                <a:solidFill>
                  <a:srgbClr val="6F2F9F"/>
                </a:solidFill>
                <a:latin typeface="Perpetua"/>
                <a:cs typeface="Perpetua"/>
              </a:rPr>
              <a:t>aerial </a:t>
            </a:r>
            <a:r>
              <a:rPr sz="2200" i="1" spc="-15" dirty="0">
                <a:solidFill>
                  <a:srgbClr val="6F2F9F"/>
                </a:solidFill>
                <a:latin typeface="Perpetua"/>
                <a:cs typeface="Perpetua"/>
              </a:rPr>
              <a:t>imagery</a:t>
            </a:r>
            <a:r>
              <a:rPr sz="2200" i="1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200" i="1" spc="-20" dirty="0">
                <a:solidFill>
                  <a:srgbClr val="6F2F9F"/>
                </a:solidFill>
                <a:latin typeface="Perpetua"/>
                <a:cs typeface="Perpetua"/>
              </a:rPr>
              <a:t>for </a:t>
            </a:r>
            <a:r>
              <a:rPr sz="2200" i="1" dirty="0">
                <a:solidFill>
                  <a:srgbClr val="6F2F9F"/>
                </a:solidFill>
                <a:latin typeface="Perpetua"/>
                <a:cs typeface="Perpetua"/>
              </a:rPr>
              <a:t>determining </a:t>
            </a:r>
            <a:r>
              <a:rPr sz="2200" i="1" spc="-50" dirty="0">
                <a:solidFill>
                  <a:srgbClr val="6F2F9F"/>
                </a:solidFill>
                <a:latin typeface="Perpetua"/>
                <a:cs typeface="Perpetua"/>
              </a:rPr>
              <a:t>field </a:t>
            </a:r>
            <a:r>
              <a:rPr sz="2200" i="1" spc="-4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viability; </a:t>
            </a:r>
            <a:r>
              <a:rPr sz="2200" i="1" spc="-5" dirty="0">
                <a:solidFill>
                  <a:srgbClr val="FF0000"/>
                </a:solidFill>
                <a:latin typeface="Perpetua"/>
                <a:cs typeface="Perpetua"/>
              </a:rPr>
              <a:t>robots </a:t>
            </a:r>
            <a:r>
              <a:rPr sz="2200" i="1" spc="-20" dirty="0">
                <a:solidFill>
                  <a:srgbClr val="FF0000"/>
                </a:solidFill>
                <a:latin typeface="Perpetua"/>
                <a:cs typeface="Perpetua"/>
              </a:rPr>
              <a:t>for </a:t>
            </a:r>
            <a:r>
              <a:rPr sz="2200" i="1" spc="-10" dirty="0">
                <a:solidFill>
                  <a:srgbClr val="FF0000"/>
                </a:solidFill>
                <a:latin typeface="Perpetua"/>
                <a:cs typeface="Perpetua"/>
              </a:rPr>
              <a:t>high-precision </a:t>
            </a:r>
            <a:r>
              <a:rPr sz="2200" i="1" spc="-5" dirty="0">
                <a:solidFill>
                  <a:srgbClr val="FF0000"/>
                </a:solidFill>
                <a:latin typeface="Perpetua"/>
                <a:cs typeface="Perpetua"/>
              </a:rPr>
              <a:t>planting, harvesting, </a:t>
            </a:r>
            <a:r>
              <a:rPr sz="2200" i="1" dirty="0">
                <a:solidFill>
                  <a:srgbClr val="FF0000"/>
                </a:solidFill>
                <a:latin typeface="Perpetua"/>
                <a:cs typeface="Perpetua"/>
              </a:rPr>
              <a:t>irrigation, </a:t>
            </a:r>
            <a:r>
              <a:rPr sz="2200" i="1" spc="-5" dirty="0">
                <a:solidFill>
                  <a:srgbClr val="FF0000"/>
                </a:solidFill>
                <a:latin typeface="Perpetua"/>
                <a:cs typeface="Perpetua"/>
              </a:rPr>
              <a:t>and so on; </a:t>
            </a:r>
            <a:r>
              <a:rPr sz="2200" i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200" dirty="0">
                <a:latin typeface="Perpetua"/>
                <a:cs typeface="Perpetua"/>
              </a:rPr>
              <a:t>nd </a:t>
            </a:r>
            <a:r>
              <a:rPr sz="2200" spc="5" dirty="0"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real-time </a:t>
            </a:r>
            <a:r>
              <a:rPr sz="2200" i="1" spc="-10" dirty="0">
                <a:solidFill>
                  <a:srgbClr val="6F2F9F"/>
                </a:solidFill>
                <a:latin typeface="Perpetua"/>
                <a:cs typeface="Perpetua"/>
              </a:rPr>
              <a:t>analytics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and </a:t>
            </a:r>
            <a:r>
              <a:rPr sz="2200" i="1" dirty="0">
                <a:solidFill>
                  <a:srgbClr val="6F2F9F"/>
                </a:solidFill>
                <a:latin typeface="Perpetua"/>
                <a:cs typeface="Perpetua"/>
              </a:rPr>
              <a:t>artificial </a:t>
            </a:r>
            <a:r>
              <a:rPr sz="2200" i="1" spc="-10" dirty="0">
                <a:solidFill>
                  <a:srgbClr val="6F2F9F"/>
                </a:solidFill>
                <a:latin typeface="Perpetua"/>
                <a:cs typeface="Perpetua"/>
              </a:rPr>
              <a:t>intelligence </a:t>
            </a:r>
            <a:r>
              <a:rPr sz="2200" i="1" dirty="0">
                <a:solidFill>
                  <a:srgbClr val="6F2F9F"/>
                </a:solidFill>
                <a:latin typeface="Perpetua"/>
                <a:cs typeface="Perpetua"/>
              </a:rPr>
              <a:t>to </a:t>
            </a:r>
            <a:r>
              <a:rPr sz="2200" i="1" spc="-10" dirty="0">
                <a:solidFill>
                  <a:srgbClr val="6F2F9F"/>
                </a:solidFill>
                <a:latin typeface="Perpetua"/>
                <a:cs typeface="Perpetua"/>
              </a:rPr>
              <a:t>predict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optimal </a:t>
            </a:r>
            <a:r>
              <a:rPr sz="2200" i="1" spc="-10" dirty="0">
                <a:solidFill>
                  <a:srgbClr val="6F2F9F"/>
                </a:solidFill>
                <a:latin typeface="Perpetua"/>
                <a:cs typeface="Perpetua"/>
              </a:rPr>
              <a:t>crop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yield, </a:t>
            </a:r>
            <a:r>
              <a:rPr sz="2200" i="1" spc="-10" dirty="0">
                <a:solidFill>
                  <a:srgbClr val="6F2F9F"/>
                </a:solidFill>
                <a:latin typeface="Perpetua"/>
                <a:cs typeface="Perpetua"/>
              </a:rPr>
              <a:t>weather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200" i="1" spc="-15" dirty="0">
                <a:solidFill>
                  <a:srgbClr val="6F2F9F"/>
                </a:solidFill>
                <a:latin typeface="Perpetua"/>
                <a:cs typeface="Perpetua"/>
              </a:rPr>
              <a:t>impacts,</a:t>
            </a:r>
            <a:r>
              <a:rPr sz="2200" i="1" spc="-19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and</a:t>
            </a:r>
            <a:r>
              <a:rPr sz="2200" i="1" spc="2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soil</a:t>
            </a:r>
            <a:r>
              <a:rPr sz="2200" i="1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6F2F9F"/>
                </a:solidFill>
                <a:latin typeface="Perpetua"/>
                <a:cs typeface="Perpetua"/>
              </a:rPr>
              <a:t>quality</a:t>
            </a:r>
            <a:r>
              <a:rPr sz="2200" spc="-5" dirty="0">
                <a:latin typeface="Perpetua"/>
                <a:cs typeface="Perpetua"/>
              </a:rPr>
              <a:t>.</a:t>
            </a:r>
            <a:endParaRPr sz="2200" dirty="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Perpetua"/>
                <a:cs typeface="Perpetua"/>
              </a:rPr>
              <a:t>Among the </a:t>
            </a:r>
            <a:r>
              <a:rPr sz="2200" dirty="0">
                <a:latin typeface="Perpetua"/>
                <a:cs typeface="Perpetua"/>
              </a:rPr>
              <a:t>most </a:t>
            </a:r>
            <a:r>
              <a:rPr sz="2200" spc="-5" dirty="0">
                <a:latin typeface="Perpetua"/>
                <a:cs typeface="Perpetua"/>
              </a:rPr>
              <a:t>significant impacts of precision </a:t>
            </a:r>
            <a:r>
              <a:rPr sz="2200" spc="5" dirty="0">
                <a:latin typeface="Perpetua"/>
                <a:cs typeface="Perpetua"/>
              </a:rPr>
              <a:t>agriculture </a:t>
            </a:r>
            <a:r>
              <a:rPr sz="2200" spc="-15" dirty="0">
                <a:latin typeface="Perpetua"/>
                <a:cs typeface="Perpetua"/>
              </a:rPr>
              <a:t>are </a:t>
            </a:r>
            <a:r>
              <a:rPr sz="2200" spc="-5" dirty="0">
                <a:latin typeface="Perpetua"/>
                <a:cs typeface="Perpetua"/>
              </a:rPr>
              <a:t>those dealing 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with </a:t>
            </a:r>
            <a:r>
              <a:rPr sz="2200" b="1" spc="-5" dirty="0">
                <a:latin typeface="Perpetua"/>
                <a:cs typeface="Perpetua"/>
              </a:rPr>
              <a:t>sensor measurement of a </a:t>
            </a:r>
            <a:r>
              <a:rPr sz="2200" b="1" dirty="0">
                <a:latin typeface="Perpetua"/>
                <a:cs typeface="Perpetua"/>
              </a:rPr>
              <a:t>variety </a:t>
            </a:r>
            <a:r>
              <a:rPr sz="2200" b="1" spc="-5" dirty="0">
                <a:latin typeface="Perpetua"/>
                <a:cs typeface="Perpetua"/>
              </a:rPr>
              <a:t>of </a:t>
            </a:r>
            <a:r>
              <a:rPr sz="2200" b="1" spc="-10" dirty="0">
                <a:latin typeface="Perpetua"/>
                <a:cs typeface="Perpetua"/>
              </a:rPr>
              <a:t>soil </a:t>
            </a:r>
            <a:r>
              <a:rPr sz="2200" b="1" dirty="0">
                <a:latin typeface="Perpetua"/>
                <a:cs typeface="Perpetua"/>
              </a:rPr>
              <a:t>characteristics</a:t>
            </a:r>
            <a:r>
              <a:rPr sz="2200" dirty="0">
                <a:latin typeface="Perpetua"/>
                <a:cs typeface="Perpetua"/>
              </a:rPr>
              <a:t>. </a:t>
            </a:r>
            <a:r>
              <a:rPr sz="2200" i="1" spc="-10" dirty="0">
                <a:solidFill>
                  <a:srgbClr val="00AFEF"/>
                </a:solidFill>
                <a:latin typeface="Perpetua"/>
                <a:cs typeface="Perpetua"/>
              </a:rPr>
              <a:t>These 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10" dirty="0">
                <a:solidFill>
                  <a:srgbClr val="00AFEF"/>
                </a:solidFill>
                <a:latin typeface="Perpetua"/>
                <a:cs typeface="Perpetua"/>
              </a:rPr>
              <a:t>include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10" dirty="0">
                <a:solidFill>
                  <a:srgbClr val="00AFEF"/>
                </a:solidFill>
                <a:latin typeface="Perpetua"/>
                <a:cs typeface="Perpetua"/>
              </a:rPr>
              <a:t>real-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 time</a:t>
            </a:r>
            <a:r>
              <a:rPr sz="2200" i="1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10" dirty="0">
                <a:solidFill>
                  <a:srgbClr val="00AFEF"/>
                </a:solidFill>
                <a:latin typeface="Perpetua"/>
                <a:cs typeface="Perpetua"/>
              </a:rPr>
              <a:t>measurement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 of</a:t>
            </a:r>
            <a:r>
              <a:rPr sz="2200" i="1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soil</a:t>
            </a:r>
            <a:r>
              <a:rPr sz="2200" i="1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20" dirty="0">
                <a:solidFill>
                  <a:srgbClr val="00AFEF"/>
                </a:solidFill>
                <a:latin typeface="Perpetua"/>
                <a:cs typeface="Perpetua"/>
              </a:rPr>
              <a:t>quality, </a:t>
            </a:r>
            <a:r>
              <a:rPr sz="2200" i="1" spc="-10" dirty="0">
                <a:solidFill>
                  <a:srgbClr val="00AFEF"/>
                </a:solidFill>
                <a:latin typeface="Perpetua"/>
                <a:cs typeface="Perpetua"/>
              </a:rPr>
              <a:t>pH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20" dirty="0">
                <a:solidFill>
                  <a:srgbClr val="00AFEF"/>
                </a:solidFill>
                <a:latin typeface="Perpetua"/>
                <a:cs typeface="Perpetua"/>
              </a:rPr>
              <a:t>levels, salinity, </a:t>
            </a:r>
            <a:r>
              <a:rPr sz="2200" i="1" spc="-15" dirty="0">
                <a:solidFill>
                  <a:srgbClr val="00AFEF"/>
                </a:solidFill>
                <a:latin typeface="Perpetua"/>
                <a:cs typeface="Perpetua"/>
              </a:rPr>
              <a:t>toxicity</a:t>
            </a:r>
            <a:r>
              <a:rPr sz="2200" i="1" spc="-1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20" dirty="0">
                <a:solidFill>
                  <a:srgbClr val="00AFEF"/>
                </a:solidFill>
                <a:latin typeface="Perpetua"/>
                <a:cs typeface="Perpetua"/>
              </a:rPr>
              <a:t>levels, </a:t>
            </a:r>
            <a:r>
              <a:rPr sz="2200" i="1" spc="-1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10" dirty="0">
                <a:solidFill>
                  <a:srgbClr val="00AFEF"/>
                </a:solidFill>
                <a:latin typeface="Perpetua"/>
                <a:cs typeface="Perpetua"/>
              </a:rPr>
              <a:t>moisture</a:t>
            </a:r>
            <a:r>
              <a:rPr sz="2200" i="1" spc="18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10" dirty="0">
                <a:solidFill>
                  <a:srgbClr val="00AFEF"/>
                </a:solidFill>
                <a:latin typeface="Perpetua"/>
                <a:cs typeface="Perpetua"/>
              </a:rPr>
              <a:t>levels</a:t>
            </a:r>
            <a:r>
              <a:rPr sz="2200" i="1" spc="19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20" dirty="0">
                <a:solidFill>
                  <a:srgbClr val="00AFEF"/>
                </a:solidFill>
                <a:latin typeface="Perpetua"/>
                <a:cs typeface="Perpetua"/>
              </a:rPr>
              <a:t>for</a:t>
            </a:r>
            <a:r>
              <a:rPr sz="2200" i="1" spc="17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dirty="0">
                <a:solidFill>
                  <a:srgbClr val="00AFEF"/>
                </a:solidFill>
                <a:latin typeface="Perpetua"/>
                <a:cs typeface="Perpetua"/>
              </a:rPr>
              <a:t>irrigation</a:t>
            </a:r>
            <a:r>
              <a:rPr sz="2200" i="1" spc="20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planning,</a:t>
            </a:r>
            <a:r>
              <a:rPr sz="2200" i="1" spc="-3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dirty="0">
                <a:solidFill>
                  <a:srgbClr val="00AFEF"/>
                </a:solidFill>
                <a:latin typeface="Perpetua"/>
                <a:cs typeface="Perpetua"/>
              </a:rPr>
              <a:t>nutrient</a:t>
            </a:r>
            <a:r>
              <a:rPr sz="2200" i="1" spc="19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10" dirty="0">
                <a:solidFill>
                  <a:srgbClr val="00AFEF"/>
                </a:solidFill>
                <a:latin typeface="Perpetua"/>
                <a:cs typeface="Perpetua"/>
              </a:rPr>
              <a:t>levels</a:t>
            </a:r>
            <a:r>
              <a:rPr sz="2200" i="1" spc="19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20" dirty="0">
                <a:solidFill>
                  <a:srgbClr val="00AFEF"/>
                </a:solidFill>
                <a:latin typeface="Perpetua"/>
                <a:cs typeface="Perpetua"/>
              </a:rPr>
              <a:t>for</a:t>
            </a:r>
            <a:r>
              <a:rPr sz="2200" i="1" spc="19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fertilization</a:t>
            </a:r>
            <a:r>
              <a:rPr sz="2200" i="1" spc="19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planning,</a:t>
            </a:r>
            <a:r>
              <a:rPr sz="2200" i="1" spc="-1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and </a:t>
            </a:r>
            <a:r>
              <a:rPr sz="2200" i="1" spc="-484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i="1" spc="-5" dirty="0">
                <a:solidFill>
                  <a:srgbClr val="00AFEF"/>
                </a:solidFill>
                <a:latin typeface="Perpetua"/>
                <a:cs typeface="Perpetua"/>
              </a:rPr>
              <a:t>so on</a:t>
            </a:r>
            <a:r>
              <a:rPr sz="2200" spc="-5" dirty="0">
                <a:latin typeface="Perpetua"/>
                <a:cs typeface="Perpetua"/>
              </a:rPr>
              <a:t>.</a:t>
            </a:r>
            <a:endParaRPr sz="22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D24717"/>
              </a:buClr>
              <a:buFont typeface="Segoe UI Symbol"/>
              <a:buChar char="⚫"/>
            </a:pPr>
            <a:endParaRPr sz="16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Perpetua"/>
                <a:cs typeface="Perpetua"/>
              </a:rPr>
              <a:t>All</a:t>
            </a:r>
            <a:r>
              <a:rPr sz="2200" spc="22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this</a:t>
            </a:r>
            <a:r>
              <a:rPr sz="2200" spc="24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detailed</a:t>
            </a:r>
            <a:r>
              <a:rPr sz="2200" spc="229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sensor</a:t>
            </a:r>
            <a:r>
              <a:rPr sz="2200" spc="25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data</a:t>
            </a:r>
            <a:r>
              <a:rPr sz="2200" spc="22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can</a:t>
            </a:r>
            <a:r>
              <a:rPr sz="2200" spc="229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be</a:t>
            </a:r>
            <a:r>
              <a:rPr sz="2200" spc="225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analyzed</a:t>
            </a:r>
            <a:r>
              <a:rPr sz="2200" spc="24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to</a:t>
            </a:r>
            <a:r>
              <a:rPr sz="2200" spc="229" dirty="0">
                <a:latin typeface="Perpetua"/>
                <a:cs typeface="Perpetua"/>
              </a:rPr>
              <a:t> </a:t>
            </a:r>
            <a:r>
              <a:rPr sz="2200" spc="-15" dirty="0">
                <a:latin typeface="Perpetua"/>
                <a:cs typeface="Perpetua"/>
              </a:rPr>
              <a:t>provide</a:t>
            </a:r>
            <a:r>
              <a:rPr sz="2200" spc="229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highly</a:t>
            </a:r>
            <a:r>
              <a:rPr sz="2200" spc="215" dirty="0">
                <a:latin typeface="Perpetua"/>
                <a:cs typeface="Perpetua"/>
              </a:rPr>
              <a:t> </a:t>
            </a:r>
            <a:r>
              <a:rPr sz="2200" spc="-15" dirty="0">
                <a:latin typeface="Perpetua"/>
                <a:cs typeface="Perpetua"/>
              </a:rPr>
              <a:t>valuable</a:t>
            </a:r>
            <a:r>
              <a:rPr sz="2200" spc="245" dirty="0">
                <a:latin typeface="Perpetua"/>
                <a:cs typeface="Perpetua"/>
              </a:rPr>
              <a:t> </a:t>
            </a:r>
            <a:r>
              <a:rPr sz="2200" spc="-340" dirty="0">
                <a:latin typeface="Perpetua"/>
                <a:cs typeface="Perpetua"/>
              </a:rPr>
              <a:t>and</a:t>
            </a:r>
            <a:endParaRPr sz="22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200" spc="-10" dirty="0">
                <a:latin typeface="Perpetua"/>
                <a:cs typeface="Perpetua"/>
              </a:rPr>
              <a:t>actionable</a:t>
            </a:r>
            <a:r>
              <a:rPr sz="2200" spc="2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insight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to</a:t>
            </a:r>
            <a:r>
              <a:rPr sz="2200" spc="2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boost</a:t>
            </a:r>
            <a:r>
              <a:rPr sz="2200" spc="2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productivity</a:t>
            </a:r>
            <a:r>
              <a:rPr sz="2200" spc="4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and</a:t>
            </a:r>
            <a:r>
              <a:rPr sz="2200" spc="15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crop</a:t>
            </a:r>
            <a:r>
              <a:rPr sz="2200" spc="4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yield.</a:t>
            </a:r>
            <a:endParaRPr sz="22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32359"/>
            <a:ext cx="81603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latin typeface="Franklin Gothic Medium"/>
                <a:cs typeface="Franklin Gothic Medium"/>
              </a:rPr>
              <a:t>IoT</a:t>
            </a:r>
            <a:r>
              <a:rPr sz="3600" i="0" dirty="0">
                <a:latin typeface="Franklin Gothic Medium"/>
                <a:cs typeface="Franklin Gothic Medium"/>
              </a:rPr>
              <a:t> </a:t>
            </a:r>
            <a:r>
              <a:rPr sz="3600" i="0" spc="20" dirty="0">
                <a:latin typeface="Franklin Gothic Medium"/>
                <a:cs typeface="Franklin Gothic Medium"/>
              </a:rPr>
              <a:t>Use</a:t>
            </a:r>
            <a:r>
              <a:rPr sz="3600" i="0" spc="10" dirty="0">
                <a:latin typeface="Franklin Gothic Medium"/>
                <a:cs typeface="Franklin Gothic Medium"/>
              </a:rPr>
              <a:t> </a:t>
            </a:r>
            <a:r>
              <a:rPr sz="3600" i="0" spc="-5" dirty="0">
                <a:latin typeface="Franklin Gothic Medium"/>
                <a:cs typeface="Franklin Gothic Medium"/>
              </a:rPr>
              <a:t>Case: </a:t>
            </a:r>
            <a:r>
              <a:rPr sz="3600" i="0" spc="-75" dirty="0">
                <a:latin typeface="Franklin Gothic Medium"/>
                <a:cs typeface="Franklin Gothic Medium"/>
              </a:rPr>
              <a:t>Area</a:t>
            </a:r>
            <a:r>
              <a:rPr sz="3600" i="0" dirty="0">
                <a:latin typeface="Franklin Gothic Medium"/>
                <a:cs typeface="Franklin Gothic Medium"/>
              </a:rPr>
              <a:t> </a:t>
            </a:r>
            <a:r>
              <a:rPr sz="3600" i="0" spc="-45" dirty="0">
                <a:latin typeface="Franklin Gothic Medium"/>
                <a:cs typeface="Franklin Gothic Medium"/>
              </a:rPr>
              <a:t>of</a:t>
            </a:r>
            <a:r>
              <a:rPr sz="3600" i="0" dirty="0">
                <a:latin typeface="Franklin Gothic Medium"/>
                <a:cs typeface="Franklin Gothic Medium"/>
              </a:rPr>
              <a:t> </a:t>
            </a:r>
            <a:r>
              <a:rPr sz="3600" i="0" spc="-20" dirty="0">
                <a:latin typeface="Franklin Gothic Medium"/>
                <a:cs typeface="Franklin Gothic Medium"/>
              </a:rPr>
              <a:t>precision</a:t>
            </a:r>
            <a:r>
              <a:rPr sz="3600" i="0" dirty="0">
                <a:latin typeface="Franklin Gothic Medium"/>
                <a:cs typeface="Franklin Gothic Medium"/>
              </a:rPr>
              <a:t> </a:t>
            </a:r>
            <a:r>
              <a:rPr sz="3600" i="0" spc="-35" dirty="0">
                <a:latin typeface="Franklin Gothic Medium"/>
                <a:cs typeface="Franklin Gothic Medium"/>
              </a:rPr>
              <a:t>agriculture </a:t>
            </a:r>
            <a:r>
              <a:rPr sz="3600" i="0" spc="-885" dirty="0">
                <a:latin typeface="Franklin Gothic Medium"/>
                <a:cs typeface="Franklin Gothic Medium"/>
              </a:rPr>
              <a:t> </a:t>
            </a:r>
            <a:r>
              <a:rPr sz="3600" i="0" spc="-30" dirty="0">
                <a:latin typeface="Franklin Gothic Medium"/>
                <a:cs typeface="Franklin Gothic Medium"/>
              </a:rPr>
              <a:t>(smart</a:t>
            </a:r>
            <a:r>
              <a:rPr sz="3600" i="0" spc="-5" dirty="0">
                <a:latin typeface="Franklin Gothic Medium"/>
                <a:cs typeface="Franklin Gothic Medium"/>
              </a:rPr>
              <a:t> </a:t>
            </a:r>
            <a:r>
              <a:rPr sz="3600" i="0" spc="-65" dirty="0">
                <a:latin typeface="Franklin Gothic Medium"/>
                <a:cs typeface="Franklin Gothic Medium"/>
              </a:rPr>
              <a:t>farming)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8402"/>
            <a:ext cx="761555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0" dirty="0">
                <a:latin typeface="Perpetua"/>
                <a:cs typeface="Perpetua"/>
              </a:rPr>
              <a:t>biodegradable,</a:t>
            </a:r>
            <a:r>
              <a:rPr sz="2400" spc="7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passive</a:t>
            </a:r>
            <a:r>
              <a:rPr sz="2400" spc="15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microsensors</a:t>
            </a:r>
            <a:r>
              <a:rPr sz="2400" spc="17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to</a:t>
            </a:r>
            <a:r>
              <a:rPr sz="2400" spc="15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measure</a:t>
            </a:r>
            <a:r>
              <a:rPr sz="2400" spc="1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soil</a:t>
            </a:r>
            <a:r>
              <a:rPr sz="2400" spc="14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18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crop</a:t>
            </a:r>
            <a:r>
              <a:rPr sz="2400" spc="16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conditions</a:t>
            </a:r>
            <a:endParaRPr sz="24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Perpetua"/>
                <a:cs typeface="Perpetua"/>
              </a:rPr>
              <a:t>.</a:t>
            </a:r>
            <a:endParaRPr sz="24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These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sensors,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developed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15" dirty="0">
                <a:latin typeface="Perpetua"/>
                <a:cs typeface="Perpetua"/>
              </a:rPr>
              <a:t>North</a:t>
            </a:r>
            <a:r>
              <a:rPr sz="2400" spc="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Dakota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State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200" dirty="0">
                <a:latin typeface="Perpetua"/>
                <a:cs typeface="Perpetua"/>
              </a:rPr>
              <a:t>University </a:t>
            </a:r>
            <a:r>
              <a:rPr sz="2400" spc="-19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(NDSU), </a:t>
            </a:r>
            <a:r>
              <a:rPr sz="2400" dirty="0">
                <a:latin typeface="Perpetua"/>
                <a:cs typeface="Perpetua"/>
              </a:rPr>
              <a:t>can be planted </a:t>
            </a:r>
            <a:r>
              <a:rPr sz="2400" spc="-15" dirty="0">
                <a:latin typeface="Perpetua"/>
                <a:cs typeface="Perpetua"/>
              </a:rPr>
              <a:t>directly </a:t>
            </a:r>
            <a:r>
              <a:rPr sz="2400" dirty="0">
                <a:latin typeface="Perpetua"/>
                <a:cs typeface="Perpetua"/>
              </a:rPr>
              <a:t>in the soil </a:t>
            </a:r>
            <a:r>
              <a:rPr sz="2400" spc="-5" dirty="0">
                <a:latin typeface="Perpetua"/>
                <a:cs typeface="Perpetua"/>
              </a:rPr>
              <a:t>and left </a:t>
            </a:r>
            <a:r>
              <a:rPr sz="2400" dirty="0">
                <a:latin typeface="Perpetua"/>
                <a:cs typeface="Perpetua"/>
              </a:rPr>
              <a:t>in the </a:t>
            </a:r>
            <a:r>
              <a:rPr sz="2400" spc="-535" dirty="0">
                <a:latin typeface="Perpetua"/>
                <a:cs typeface="Perpetua"/>
              </a:rPr>
              <a:t>ground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to</a:t>
            </a:r>
            <a:r>
              <a:rPr sz="2400" dirty="0">
                <a:latin typeface="Perpetua"/>
                <a:cs typeface="Perpetua"/>
              </a:rPr>
              <a:t> biodegrade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without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any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15" dirty="0">
                <a:latin typeface="Perpetua"/>
                <a:cs typeface="Perpetua"/>
              </a:rPr>
              <a:t>harm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to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soil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quality.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8229600" cy="5029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140" y="5810199"/>
            <a:ext cx="674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3-1 </a:t>
            </a:r>
            <a:r>
              <a:rPr sz="1800" i="1" spc="-5" dirty="0">
                <a:latin typeface="Calibri"/>
                <a:cs typeface="Calibri"/>
              </a:rPr>
              <a:t>Biodegradable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Sensors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Developed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by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NDSU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</a:t>
            </a:r>
            <a:r>
              <a:rPr sz="1800" i="1" spc="-5" dirty="0">
                <a:latin typeface="Calibri"/>
                <a:cs typeface="Calibri"/>
              </a:rPr>
              <a:t> Smart</a:t>
            </a:r>
            <a:r>
              <a:rPr sz="1800" i="1" spc="-10" dirty="0">
                <a:latin typeface="Calibri"/>
                <a:cs typeface="Calibri"/>
              </a:rPr>
              <a:t> Farming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622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/>
              <a:t>Sensors</a:t>
            </a:r>
            <a:r>
              <a:rPr sz="4000" spc="-5" dirty="0"/>
              <a:t> </a:t>
            </a:r>
            <a:r>
              <a:rPr sz="4000" spc="-20" dirty="0"/>
              <a:t>in </a:t>
            </a:r>
            <a:r>
              <a:rPr sz="4000" spc="-5" dirty="0"/>
              <a:t>a</a:t>
            </a:r>
            <a:r>
              <a:rPr sz="4000" spc="-20" dirty="0"/>
              <a:t> </a:t>
            </a:r>
            <a:r>
              <a:rPr sz="4000" spc="-15" dirty="0"/>
              <a:t>Smart </a:t>
            </a:r>
            <a:r>
              <a:rPr sz="4000" spc="-30" dirty="0"/>
              <a:t>Phone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1571244"/>
            <a:ext cx="5786628" cy="48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609600"/>
            <a:ext cx="7467600" cy="50718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35732" y="5943091"/>
            <a:ext cx="5143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Perpetua"/>
                <a:cs typeface="Perpetua"/>
              </a:rPr>
              <a:t>Figure 3-3</a:t>
            </a:r>
            <a:r>
              <a:rPr sz="2000" b="1" spc="-15" dirty="0">
                <a:latin typeface="Perpetua"/>
                <a:cs typeface="Perpetua"/>
              </a:rPr>
              <a:t> </a:t>
            </a:r>
            <a:r>
              <a:rPr sz="2000" i="1" spc="-10" dirty="0">
                <a:latin typeface="Perpetua"/>
                <a:cs typeface="Perpetua"/>
              </a:rPr>
              <a:t>Growth</a:t>
            </a:r>
            <a:r>
              <a:rPr sz="2000" i="1" spc="10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and</a:t>
            </a:r>
            <a:r>
              <a:rPr sz="2000" i="1" spc="-20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Predictions</a:t>
            </a:r>
            <a:r>
              <a:rPr sz="2000" i="1" spc="-10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in the</a:t>
            </a:r>
            <a:r>
              <a:rPr sz="2000" i="1" spc="5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Number</a:t>
            </a:r>
            <a:r>
              <a:rPr sz="2000" i="1" spc="-10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of</a:t>
            </a:r>
            <a:r>
              <a:rPr sz="2000" i="1" spc="-20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Sensors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90880"/>
            <a:ext cx="185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270" dirty="0">
                <a:latin typeface="Franklin Gothic Medium"/>
                <a:cs typeface="Franklin Gothic Medium"/>
              </a:rPr>
              <a:t>A</a:t>
            </a:r>
            <a:r>
              <a:rPr sz="3600" i="0" spc="10" dirty="0">
                <a:latin typeface="Franklin Gothic Medium"/>
                <a:cs typeface="Franklin Gothic Medium"/>
              </a:rPr>
              <a:t>c</a:t>
            </a:r>
            <a:r>
              <a:rPr sz="3600" i="0" spc="-40" dirty="0">
                <a:latin typeface="Franklin Gothic Medium"/>
                <a:cs typeface="Franklin Gothic Medium"/>
              </a:rPr>
              <a:t>tua</a:t>
            </a:r>
            <a:r>
              <a:rPr sz="3600" i="0" spc="-80" dirty="0">
                <a:latin typeface="Franklin Gothic Medium"/>
                <a:cs typeface="Franklin Gothic Medium"/>
              </a:rPr>
              <a:t>t</a:t>
            </a:r>
            <a:r>
              <a:rPr sz="3600" i="0" spc="-25" dirty="0">
                <a:latin typeface="Franklin Gothic Medium"/>
                <a:cs typeface="Franklin Gothic Medium"/>
              </a:rPr>
              <a:t>o</a:t>
            </a:r>
            <a:r>
              <a:rPr sz="3600" i="0" dirty="0">
                <a:latin typeface="Franklin Gothic Medium"/>
                <a:cs typeface="Franklin Gothic Medium"/>
              </a:rPr>
              <a:t>r</a:t>
            </a:r>
            <a:r>
              <a:rPr sz="3600" i="0" spc="35" dirty="0">
                <a:latin typeface="Franklin Gothic Medium"/>
                <a:cs typeface="Franklin Gothic Medium"/>
              </a:rPr>
              <a:t>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767181"/>
            <a:ext cx="7471409" cy="51631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Actuators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 natural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complements</a:t>
            </a:r>
            <a:r>
              <a:rPr sz="2600" dirty="0">
                <a:latin typeface="Perpetua"/>
                <a:cs typeface="Perpetua"/>
              </a:rPr>
              <a:t> to </a:t>
            </a:r>
            <a:r>
              <a:rPr sz="2600" spc="5" dirty="0">
                <a:latin typeface="Perpetua"/>
                <a:cs typeface="Perpetua"/>
              </a:rPr>
              <a:t>sensors</a:t>
            </a:r>
            <a:endParaRPr sz="2600">
              <a:latin typeface="Perpetua"/>
              <a:cs typeface="Perpetua"/>
            </a:endParaRPr>
          </a:p>
          <a:p>
            <a:pPr marL="286385" marR="36766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-5" dirty="0">
                <a:latin typeface="Perpetua"/>
                <a:cs typeface="Perpetua"/>
              </a:rPr>
              <a:t> designed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sense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measure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practically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25" dirty="0">
                <a:latin typeface="Perpetua"/>
                <a:cs typeface="Perpetua"/>
              </a:rPr>
              <a:t>any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measurable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variable </a:t>
            </a:r>
            <a:r>
              <a:rPr sz="2600" dirty="0">
                <a:latin typeface="Perpetua"/>
                <a:cs typeface="Perpetua"/>
              </a:rPr>
              <a:t>in 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physical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world.</a:t>
            </a:r>
            <a:endParaRPr sz="2600">
              <a:latin typeface="Perpetua"/>
              <a:cs typeface="Perpetua"/>
            </a:endParaRPr>
          </a:p>
          <a:p>
            <a:pPr marL="286385" marR="5041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They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convert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their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measurements</a:t>
            </a:r>
            <a:r>
              <a:rPr sz="2600" spc="-10" dirty="0">
                <a:latin typeface="Perpetua"/>
                <a:cs typeface="Perpetua"/>
              </a:rPr>
              <a:t> (typically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analog)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25" dirty="0">
                <a:latin typeface="Perpetua"/>
                <a:cs typeface="Perpetua"/>
              </a:rPr>
              <a:t>into </a:t>
            </a:r>
            <a:r>
              <a:rPr sz="2600" spc="-52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electric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signals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digital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representations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consumed </a:t>
            </a:r>
            <a:r>
              <a:rPr sz="2600" spc="-30" dirty="0">
                <a:latin typeface="Perpetua"/>
                <a:cs typeface="Perpetua"/>
              </a:rPr>
              <a:t>by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intelligent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agent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29" dirty="0">
                <a:latin typeface="Perpetua"/>
                <a:cs typeface="Perpetua"/>
              </a:rPr>
              <a:t>human).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Actuators,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on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the 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others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hand, 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receive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some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type </a:t>
            </a:r>
            <a:r>
              <a:rPr sz="2600" b="1" spc="-170" dirty="0">
                <a:solidFill>
                  <a:srgbClr val="FF0000"/>
                </a:solidFill>
                <a:latin typeface="Perpetua"/>
                <a:cs typeface="Perpetua"/>
              </a:rPr>
              <a:t>of </a:t>
            </a:r>
            <a:r>
              <a:rPr sz="2600" b="1" spc="-57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control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signal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(commonly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an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electric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signal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or 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digital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command)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that </a:t>
            </a:r>
            <a:r>
              <a:rPr sz="2600" b="1" spc="10" dirty="0">
                <a:solidFill>
                  <a:srgbClr val="FF0000"/>
                </a:solidFill>
                <a:latin typeface="Perpetua"/>
                <a:cs typeface="Perpetua"/>
              </a:rPr>
              <a:t>triggers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 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physical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effect,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usually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some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type of motion,</a:t>
            </a:r>
            <a:r>
              <a:rPr sz="2600" b="1" spc="-114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force,</a:t>
            </a:r>
            <a:r>
              <a:rPr sz="2600" b="1" spc="-1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and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so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on.</a:t>
            </a:r>
            <a:endParaRPr sz="2600">
              <a:latin typeface="Perpetua"/>
              <a:cs typeface="Perpetua"/>
            </a:endParaRPr>
          </a:p>
          <a:p>
            <a:pPr marL="286385" marR="28257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-10" dirty="0">
                <a:solidFill>
                  <a:srgbClr val="6F2F9F"/>
                </a:solidFill>
                <a:latin typeface="Perpetua"/>
                <a:cs typeface="Perpetua"/>
              </a:rPr>
              <a:t>Sensors 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provide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the </a:t>
            </a:r>
            <a:r>
              <a:rPr sz="2600" b="1" i="1" spc="-10" dirty="0">
                <a:solidFill>
                  <a:srgbClr val="6F2F9F"/>
                </a:solidFill>
                <a:latin typeface="Perpetua"/>
                <a:cs typeface="Perpetua"/>
              </a:rPr>
              <a:t>information, actuators 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provide </a:t>
            </a:r>
            <a:r>
              <a:rPr sz="2600" b="1" i="1" spc="-120" dirty="0">
                <a:solidFill>
                  <a:srgbClr val="6F2F9F"/>
                </a:solidFill>
                <a:latin typeface="Perpetua"/>
                <a:cs typeface="Perpetua"/>
              </a:rPr>
              <a:t>the </a:t>
            </a:r>
            <a:r>
              <a:rPr sz="2600" b="1" i="1" spc="-57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action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427988"/>
            <a:ext cx="7431023" cy="4201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7086600" cy="4585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23761"/>
            <a:ext cx="7562850" cy="51682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409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Actuators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also</a:t>
            </a:r>
            <a:r>
              <a:rPr sz="2400" spc="-10" dirty="0">
                <a:latin typeface="Perpetua"/>
                <a:cs typeface="Perpetua"/>
              </a:rPr>
              <a:t> vary </a:t>
            </a:r>
            <a:r>
              <a:rPr sz="2400" spc="-15" dirty="0">
                <a:latin typeface="Perpetua"/>
                <a:cs typeface="Perpetua"/>
              </a:rPr>
              <a:t>greatly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function,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size,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design,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so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on.</a:t>
            </a:r>
            <a:endParaRPr sz="2400">
              <a:latin typeface="Perpetua"/>
              <a:cs typeface="Perpetua"/>
            </a:endParaRPr>
          </a:p>
          <a:p>
            <a:pPr marL="286385" indent="-274320">
              <a:lnSpc>
                <a:spcPts val="2735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Some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common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ways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that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they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can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classified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include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spc="-10" dirty="0">
                <a:latin typeface="Perpetua"/>
                <a:cs typeface="Perpetua"/>
              </a:rPr>
              <a:t>following:</a:t>
            </a:r>
            <a:endParaRPr sz="2400">
              <a:latin typeface="Perpetua"/>
              <a:cs typeface="Perpetua"/>
            </a:endParaRPr>
          </a:p>
          <a:p>
            <a:pPr marL="286385" marR="11430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b="1" spc="-335" dirty="0">
                <a:latin typeface="Perpetua"/>
                <a:cs typeface="Perpetua"/>
              </a:rPr>
              <a:t>T</a:t>
            </a:r>
            <a:r>
              <a:rPr sz="2400" b="1" dirty="0">
                <a:latin typeface="Perpetua"/>
                <a:cs typeface="Perpetua"/>
              </a:rPr>
              <a:t>ype</a:t>
            </a:r>
            <a:r>
              <a:rPr sz="2400" b="1" spc="-1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of</a:t>
            </a:r>
            <a:r>
              <a:rPr sz="2400" b="1" spc="-1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m</a:t>
            </a:r>
            <a:r>
              <a:rPr sz="2400" b="1" spc="-10" dirty="0">
                <a:latin typeface="Perpetua"/>
                <a:cs typeface="Perpetua"/>
              </a:rPr>
              <a:t>o</a:t>
            </a:r>
            <a:r>
              <a:rPr sz="2400" b="1" spc="-5" dirty="0">
                <a:latin typeface="Perpetua"/>
                <a:cs typeface="Perpetua"/>
              </a:rPr>
              <a:t>ti</a:t>
            </a:r>
            <a:r>
              <a:rPr sz="2400" b="1" spc="-10" dirty="0">
                <a:latin typeface="Perpetua"/>
                <a:cs typeface="Perpetua"/>
              </a:rPr>
              <a:t>o</a:t>
            </a:r>
            <a:r>
              <a:rPr sz="2400" b="1" dirty="0">
                <a:latin typeface="Perpetua"/>
                <a:cs typeface="Perpetua"/>
              </a:rPr>
              <a:t>n:</a:t>
            </a:r>
            <a:r>
              <a:rPr sz="2400" b="1" spc="-16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Actu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 be class</a:t>
            </a:r>
            <a:r>
              <a:rPr sz="2400" spc="5" dirty="0">
                <a:latin typeface="Perpetua"/>
                <a:cs typeface="Perpetua"/>
              </a:rPr>
              <a:t>i</a:t>
            </a:r>
            <a:r>
              <a:rPr sz="2400" dirty="0">
                <a:latin typeface="Perpetua"/>
                <a:cs typeface="Perpetua"/>
              </a:rPr>
              <a:t>fied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ba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dirty="0">
                <a:latin typeface="Perpetua"/>
                <a:cs typeface="Perpetua"/>
              </a:rPr>
              <a:t>ype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 </a:t>
            </a:r>
            <a:r>
              <a:rPr sz="2400" spc="-5" dirty="0">
                <a:latin typeface="Perpetua"/>
                <a:cs typeface="Perpetua"/>
              </a:rPr>
              <a:t>motion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they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produce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(for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example,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linear,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rotary,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240" dirty="0">
                <a:latin typeface="Perpetua"/>
                <a:cs typeface="Perpetua"/>
              </a:rPr>
              <a:t>one/two/three-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axes).</a:t>
            </a:r>
            <a:endParaRPr sz="2400">
              <a:latin typeface="Perpetua"/>
              <a:cs typeface="Perpetua"/>
            </a:endParaRPr>
          </a:p>
          <a:p>
            <a:pPr marL="286385" marR="215265" indent="-274320">
              <a:lnSpc>
                <a:spcPts val="259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400" b="1" spc="-105" dirty="0">
                <a:latin typeface="Perpetua"/>
                <a:cs typeface="Perpetua"/>
              </a:rPr>
              <a:t>P</a:t>
            </a:r>
            <a:r>
              <a:rPr sz="2400" b="1" spc="-80" dirty="0">
                <a:latin typeface="Perpetua"/>
                <a:cs typeface="Perpetua"/>
              </a:rPr>
              <a:t>o</a:t>
            </a:r>
            <a:r>
              <a:rPr sz="2400" b="1" spc="-75" dirty="0">
                <a:latin typeface="Perpetua"/>
                <a:cs typeface="Perpetua"/>
              </a:rPr>
              <a:t>w</a:t>
            </a:r>
            <a:r>
              <a:rPr sz="2400" b="1" spc="-5" dirty="0">
                <a:latin typeface="Perpetua"/>
                <a:cs typeface="Perpetua"/>
              </a:rPr>
              <a:t>e</a:t>
            </a:r>
            <a:r>
              <a:rPr sz="2400" b="1" spc="45" dirty="0">
                <a:latin typeface="Perpetua"/>
                <a:cs typeface="Perpetua"/>
              </a:rPr>
              <a:t>r</a:t>
            </a:r>
            <a:r>
              <a:rPr sz="2400" b="1" dirty="0">
                <a:latin typeface="Perpetua"/>
                <a:cs typeface="Perpetua"/>
              </a:rPr>
              <a:t>:</a:t>
            </a:r>
            <a:r>
              <a:rPr sz="2400" b="1" spc="-18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Actu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 </a:t>
            </a:r>
            <a:r>
              <a:rPr sz="2400" spc="5" dirty="0">
                <a:latin typeface="Perpetua"/>
                <a:cs typeface="Perpetua"/>
              </a:rPr>
              <a:t>b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clas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ified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ba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their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65" dirty="0">
                <a:latin typeface="Perpetua"/>
                <a:cs typeface="Perpetua"/>
              </a:rPr>
              <a:t>o</a:t>
            </a:r>
            <a:r>
              <a:rPr sz="2400" spc="-9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er 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tput  (f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exam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spc="-55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high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9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l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w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9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mic</a:t>
            </a:r>
            <a:r>
              <a:rPr sz="2400" spc="-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spc="-9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er)</a:t>
            </a:r>
            <a:endParaRPr sz="2400">
              <a:latin typeface="Perpetua"/>
              <a:cs typeface="Perpetua"/>
            </a:endParaRPr>
          </a:p>
          <a:p>
            <a:pPr marL="286385" marR="5080" indent="-274320">
              <a:lnSpc>
                <a:spcPts val="259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400" b="1" spc="-5" dirty="0">
                <a:latin typeface="Perpetua"/>
                <a:cs typeface="Perpetua"/>
              </a:rPr>
              <a:t>Bina</a:t>
            </a:r>
            <a:r>
              <a:rPr sz="2400" b="1" spc="45" dirty="0">
                <a:latin typeface="Perpetua"/>
                <a:cs typeface="Perpetua"/>
              </a:rPr>
              <a:t>r</a:t>
            </a:r>
            <a:r>
              <a:rPr sz="2400" b="1" dirty="0">
                <a:latin typeface="Perpetua"/>
                <a:cs typeface="Perpetua"/>
              </a:rPr>
              <a:t>y</a:t>
            </a:r>
            <a:r>
              <a:rPr sz="2400" b="1" spc="-1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or</a:t>
            </a:r>
            <a:r>
              <a:rPr sz="2400" b="1" spc="-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conti</a:t>
            </a:r>
            <a:r>
              <a:rPr sz="2400" b="1" spc="-35" dirty="0">
                <a:latin typeface="Perpetua"/>
                <a:cs typeface="Perpetua"/>
              </a:rPr>
              <a:t>n</a:t>
            </a:r>
            <a:r>
              <a:rPr sz="2400" b="1" dirty="0">
                <a:latin typeface="Perpetua"/>
                <a:cs typeface="Perpetua"/>
              </a:rPr>
              <a:t>uous:</a:t>
            </a:r>
            <a:r>
              <a:rPr sz="2400" b="1" spc="-19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Actu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 be class</a:t>
            </a:r>
            <a:r>
              <a:rPr sz="2400" spc="5" dirty="0">
                <a:latin typeface="Perpetua"/>
                <a:cs typeface="Perpetua"/>
              </a:rPr>
              <a:t>i</a:t>
            </a:r>
            <a:r>
              <a:rPr sz="2400" dirty="0">
                <a:latin typeface="Perpetua"/>
                <a:cs typeface="Perpetua"/>
              </a:rPr>
              <a:t>fied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ba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 </a:t>
            </a:r>
            <a:r>
              <a:rPr sz="2400" spc="-5" dirty="0">
                <a:latin typeface="Perpetua"/>
                <a:cs typeface="Perpetua"/>
              </a:rPr>
              <a:t>number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5" dirty="0">
                <a:latin typeface="Perpetua"/>
                <a:cs typeface="Perpetua"/>
              </a:rPr>
              <a:t> stable-state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outputs.</a:t>
            </a:r>
            <a:endParaRPr sz="2400">
              <a:latin typeface="Perpetua"/>
              <a:cs typeface="Perpetua"/>
            </a:endParaRPr>
          </a:p>
          <a:p>
            <a:pPr marL="354965" indent="-342900">
              <a:lnSpc>
                <a:spcPts val="2735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b="1" dirty="0">
                <a:latin typeface="Perpetua"/>
                <a:cs typeface="Perpetua"/>
              </a:rPr>
              <a:t>A</a:t>
            </a:r>
            <a:r>
              <a:rPr sz="2400" b="1" spc="-10" dirty="0">
                <a:latin typeface="Perpetua"/>
                <a:cs typeface="Perpetua"/>
              </a:rPr>
              <a:t>r</a:t>
            </a:r>
            <a:r>
              <a:rPr sz="2400" b="1" spc="-5" dirty="0">
                <a:latin typeface="Perpetua"/>
                <a:cs typeface="Perpetua"/>
              </a:rPr>
              <a:t>e</a:t>
            </a:r>
            <a:r>
              <a:rPr sz="2400" b="1" dirty="0">
                <a:latin typeface="Perpetua"/>
                <a:cs typeface="Perpetua"/>
              </a:rPr>
              <a:t>a</a:t>
            </a:r>
            <a:r>
              <a:rPr sz="2400" b="1" spc="-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of</a:t>
            </a:r>
            <a:r>
              <a:rPr sz="2400" b="1" spc="-10" dirty="0">
                <a:latin typeface="Perpetua"/>
                <a:cs typeface="Perpetua"/>
              </a:rPr>
              <a:t> </a:t>
            </a:r>
            <a:r>
              <a:rPr sz="2400" b="1" spc="-35" dirty="0">
                <a:latin typeface="Perpetua"/>
                <a:cs typeface="Perpetua"/>
              </a:rPr>
              <a:t>a</a:t>
            </a:r>
            <a:r>
              <a:rPr sz="2400" b="1" dirty="0">
                <a:latin typeface="Perpetua"/>
                <a:cs typeface="Perpetua"/>
              </a:rPr>
              <a:t>pplic</a:t>
            </a:r>
            <a:r>
              <a:rPr sz="2400" b="1" spc="-25" dirty="0">
                <a:latin typeface="Perpetua"/>
                <a:cs typeface="Perpetua"/>
              </a:rPr>
              <a:t>a</a:t>
            </a:r>
            <a:r>
              <a:rPr sz="2400" b="1" spc="-5" dirty="0">
                <a:latin typeface="Perpetua"/>
                <a:cs typeface="Perpetua"/>
              </a:rPr>
              <a:t>ti</a:t>
            </a:r>
            <a:r>
              <a:rPr sz="2400" b="1" spc="-15" dirty="0">
                <a:latin typeface="Perpetua"/>
                <a:cs typeface="Perpetua"/>
              </a:rPr>
              <a:t>o</a:t>
            </a:r>
            <a:r>
              <a:rPr sz="2400" b="1" dirty="0">
                <a:latin typeface="Perpetua"/>
                <a:cs typeface="Perpetua"/>
              </a:rPr>
              <a:t>n:</a:t>
            </a:r>
            <a:r>
              <a:rPr sz="2400" b="1" spc="-19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Actu</a:t>
            </a:r>
            <a:r>
              <a:rPr sz="2400" spc="-30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 class</a:t>
            </a:r>
            <a:r>
              <a:rPr sz="2400" spc="5" dirty="0">
                <a:latin typeface="Perpetua"/>
                <a:cs typeface="Perpetua"/>
              </a:rPr>
              <a:t>i</a:t>
            </a:r>
            <a:r>
              <a:rPr sz="2400" dirty="0">
                <a:latin typeface="Perpetua"/>
                <a:cs typeface="Perpetua"/>
              </a:rPr>
              <a:t>fied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based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ts val="2735"/>
              </a:lnSpc>
            </a:pPr>
            <a:r>
              <a:rPr sz="2400" dirty="0">
                <a:latin typeface="Perpetua"/>
                <a:cs typeface="Perpetua"/>
              </a:rPr>
              <a:t>specific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industry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vertical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where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they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are</a:t>
            </a:r>
            <a:r>
              <a:rPr sz="2400" dirty="0">
                <a:latin typeface="Perpetua"/>
                <a:cs typeface="Perpetua"/>
              </a:rPr>
              <a:t> used.</a:t>
            </a:r>
            <a:endParaRPr sz="2400">
              <a:latin typeface="Perpetua"/>
              <a:cs typeface="Perpetua"/>
            </a:endParaRPr>
          </a:p>
          <a:p>
            <a:pPr marL="286385" marR="70040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400" b="1" spc="-335" dirty="0">
                <a:latin typeface="Perpetua"/>
                <a:cs typeface="Perpetua"/>
              </a:rPr>
              <a:t>T</a:t>
            </a:r>
            <a:r>
              <a:rPr sz="2400" b="1" dirty="0">
                <a:latin typeface="Perpetua"/>
                <a:cs typeface="Perpetua"/>
              </a:rPr>
              <a:t>ype</a:t>
            </a:r>
            <a:r>
              <a:rPr sz="2400" b="1" spc="-2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of</a:t>
            </a:r>
            <a:r>
              <a:rPr sz="2400" b="1" spc="-5" dirty="0">
                <a:latin typeface="Perpetua"/>
                <a:cs typeface="Perpetua"/>
              </a:rPr>
              <a:t> e</a:t>
            </a:r>
            <a:r>
              <a:rPr sz="2400" b="1" dirty="0">
                <a:latin typeface="Perpetua"/>
                <a:cs typeface="Perpetua"/>
              </a:rPr>
              <a:t>n</a:t>
            </a:r>
            <a:r>
              <a:rPr sz="2400" b="1" spc="-5" dirty="0">
                <a:latin typeface="Perpetua"/>
                <a:cs typeface="Perpetua"/>
              </a:rPr>
              <a:t>ergy</a:t>
            </a:r>
            <a:r>
              <a:rPr sz="2400" b="1" dirty="0">
                <a:latin typeface="Perpetua"/>
                <a:cs typeface="Perpetua"/>
              </a:rPr>
              <a:t>:</a:t>
            </a:r>
            <a:r>
              <a:rPr sz="2400" b="1" spc="-18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Actu</a:t>
            </a:r>
            <a:r>
              <a:rPr sz="2400" spc="-2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4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can be class</a:t>
            </a:r>
            <a:r>
              <a:rPr sz="2400" spc="5" dirty="0">
                <a:latin typeface="Perpetua"/>
                <a:cs typeface="Perpetua"/>
              </a:rPr>
              <a:t>i</a:t>
            </a:r>
            <a:r>
              <a:rPr sz="2400" dirty="0">
                <a:latin typeface="Perpetua"/>
                <a:cs typeface="Perpetua"/>
              </a:rPr>
              <a:t>fied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ba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their  energy</a:t>
            </a:r>
            <a:r>
              <a:rPr sz="2400" spc="-15" dirty="0">
                <a:latin typeface="Perpetua"/>
                <a:cs typeface="Perpetua"/>
              </a:rPr>
              <a:t> type.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90880"/>
            <a:ext cx="682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latin typeface="Franklin Gothic Medium"/>
                <a:cs typeface="Franklin Gothic Medium"/>
              </a:rPr>
              <a:t>Classification</a:t>
            </a:r>
            <a:r>
              <a:rPr sz="3600" i="0" spc="-40" dirty="0">
                <a:latin typeface="Franklin Gothic Medium"/>
                <a:cs typeface="Franklin Gothic Medium"/>
              </a:rPr>
              <a:t> </a:t>
            </a:r>
            <a:r>
              <a:rPr sz="3600" i="0" spc="-10" dirty="0">
                <a:latin typeface="Franklin Gothic Medium"/>
                <a:cs typeface="Franklin Gothic Medium"/>
              </a:rPr>
              <a:t>based</a:t>
            </a:r>
            <a:r>
              <a:rPr sz="3600" i="0" spc="-20" dirty="0">
                <a:latin typeface="Franklin Gothic Medium"/>
                <a:cs typeface="Franklin Gothic Medium"/>
              </a:rPr>
              <a:t> on</a:t>
            </a:r>
            <a:r>
              <a:rPr sz="3600" i="0" spc="-15" dirty="0">
                <a:latin typeface="Franklin Gothic Medium"/>
                <a:cs typeface="Franklin Gothic Medium"/>
              </a:rPr>
              <a:t> </a:t>
            </a:r>
            <a:r>
              <a:rPr sz="3600" i="0" spc="-40" dirty="0">
                <a:latin typeface="Franklin Gothic Medium"/>
                <a:cs typeface="Franklin Gothic Medium"/>
              </a:rPr>
              <a:t>energy</a:t>
            </a:r>
            <a:r>
              <a:rPr sz="3600" i="0" spc="-15" dirty="0">
                <a:latin typeface="Franklin Gothic Medium"/>
                <a:cs typeface="Franklin Gothic Medium"/>
              </a:rPr>
              <a:t> </a:t>
            </a:r>
            <a:r>
              <a:rPr sz="3600" i="0" spc="-45" dirty="0">
                <a:latin typeface="Franklin Gothic Medium"/>
                <a:cs typeface="Franklin Gothic Medium"/>
              </a:rPr>
              <a:t>type</a:t>
            </a:r>
            <a:endParaRPr sz="36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143000"/>
            <a:ext cx="7786116" cy="485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040" y="228600"/>
            <a:ext cx="4685454" cy="425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sz="2500" b="1" dirty="0" smtClean="0">
                <a:solidFill>
                  <a:srgbClr val="FF0000"/>
                </a:solidFill>
                <a:latin typeface="Bookman Old Style" pitchFamily="18" charset="0"/>
                <a:cs typeface="Times New Roman" pitchFamily="18" charset="0"/>
              </a:rPr>
              <a:t>Basic Principle of Sensor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-498" y="1143002"/>
            <a:ext cx="8754680" cy="2738271"/>
            <a:chOff x="5" y="624"/>
            <a:chExt cx="5515" cy="1725"/>
          </a:xfrm>
        </p:grpSpPr>
        <p:sp>
          <p:nvSpPr>
            <p:cNvPr id="50181" name="Rectangle 3"/>
            <p:cNvSpPr>
              <a:spLocks noChangeArrowheads="1"/>
            </p:cNvSpPr>
            <p:nvPr/>
          </p:nvSpPr>
          <p:spPr bwMode="auto">
            <a:xfrm>
              <a:off x="528" y="672"/>
              <a:ext cx="1296" cy="9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200" b="1" i="1" dirty="0">
                  <a:solidFill>
                    <a:srgbClr val="00B050"/>
                  </a:solidFill>
                  <a:latin typeface="Bookman Old Style" pitchFamily="18" charset="0"/>
                </a:rPr>
                <a:t>Measuring</a:t>
              </a:r>
            </a:p>
            <a:p>
              <a:pPr algn="ctr"/>
              <a:r>
                <a:rPr lang="en-US" sz="2200" b="1" i="1" dirty="0">
                  <a:solidFill>
                    <a:srgbClr val="00B050"/>
                  </a:solidFill>
                  <a:latin typeface="Bookman Old Style" pitchFamily="18" charset="0"/>
                </a:rPr>
                <a:t>Parameter</a:t>
              </a:r>
            </a:p>
          </p:txBody>
        </p:sp>
        <p:sp>
          <p:nvSpPr>
            <p:cNvPr id="50182" name="Rectangle 4"/>
            <p:cNvSpPr>
              <a:spLocks noChangeArrowheads="1"/>
            </p:cNvSpPr>
            <p:nvPr/>
          </p:nvSpPr>
          <p:spPr bwMode="auto">
            <a:xfrm>
              <a:off x="3888" y="624"/>
              <a:ext cx="1518" cy="96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100" b="1" i="1" dirty="0">
                  <a:solidFill>
                    <a:srgbClr val="00B050"/>
                  </a:solidFill>
                  <a:latin typeface="Bookman Old Style" pitchFamily="18" charset="0"/>
                </a:rPr>
                <a:t>Useful Signal</a:t>
              </a:r>
            </a:p>
          </p:txBody>
        </p:sp>
        <p:sp>
          <p:nvSpPr>
            <p:cNvPr id="50183" name="AutoShape 5"/>
            <p:cNvSpPr>
              <a:spLocks noChangeArrowheads="1"/>
            </p:cNvSpPr>
            <p:nvPr/>
          </p:nvSpPr>
          <p:spPr bwMode="auto">
            <a:xfrm>
              <a:off x="1872" y="864"/>
              <a:ext cx="1947" cy="528"/>
            </a:xfrm>
            <a:prstGeom prst="rightArrow">
              <a:avLst>
                <a:gd name="adj1" fmla="val 50000"/>
                <a:gd name="adj2" fmla="val 81818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Bookman Old Style" pitchFamily="18" charset="0"/>
                </a:rPr>
                <a:t>Conversion Device</a:t>
              </a:r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3840" y="1680"/>
              <a:ext cx="1680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0070C0"/>
                  </a:solidFill>
                  <a:latin typeface="Bookman Old Style" pitchFamily="18" charset="0"/>
                </a:rPr>
                <a:t>Voltage, current, capacitance</a:t>
              </a:r>
            </a:p>
            <a:p>
              <a:pPr algn="ctr">
                <a:spcBef>
                  <a:spcPct val="50000"/>
                </a:spcBef>
              </a:pPr>
              <a:endParaRPr lang="en-US" b="1" dirty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50185" name="Text Box 7"/>
            <p:cNvSpPr txBox="1">
              <a:spLocks noChangeArrowheads="1"/>
            </p:cNvSpPr>
            <p:nvPr/>
          </p:nvSpPr>
          <p:spPr bwMode="auto">
            <a:xfrm>
              <a:off x="5" y="1674"/>
              <a:ext cx="2773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0070C0"/>
                  </a:solidFill>
                  <a:latin typeface="Bookman Old Style" pitchFamily="18" charset="0"/>
                </a:rPr>
                <a:t>Displacement, Temperature, Pressure etc….</a:t>
              </a:r>
            </a:p>
            <a:p>
              <a:pPr>
                <a:spcBef>
                  <a:spcPct val="50000"/>
                </a:spcBef>
              </a:pPr>
              <a:endParaRPr lang="en-US" b="1" dirty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495300" y="3667125"/>
            <a:ext cx="8076847" cy="207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723" tIns="34362" rIns="68723" bIns="34362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Bookman Old Style" pitchFamily="18" charset="0"/>
                <a:cs typeface="Times New Roman" pitchFamily="18" charset="0"/>
              </a:rPr>
              <a:t>Sensor</a:t>
            </a:r>
            <a:r>
              <a:rPr lang="en-US" sz="2100" dirty="0">
                <a:latin typeface="Bookman Old Style" pitchFamily="18" charset="0"/>
                <a:cs typeface="Times New Roman" pitchFamily="18" charset="0"/>
              </a:rPr>
              <a:t> is a device that </a:t>
            </a:r>
            <a:r>
              <a:rPr lang="en-US" sz="2100" b="1" i="1" dirty="0">
                <a:latin typeface="Bookman Old Style" pitchFamily="18" charset="0"/>
                <a:cs typeface="Times New Roman" pitchFamily="18" charset="0"/>
              </a:rPr>
              <a:t>when exposed to a physical phenomenon </a:t>
            </a:r>
            <a:r>
              <a:rPr lang="en-US" sz="2100" i="1" dirty="0">
                <a:latin typeface="Bookman Old Style" pitchFamily="18" charset="0"/>
                <a:cs typeface="Times New Roman" pitchFamily="18" charset="0"/>
              </a:rPr>
              <a:t>(temperature, displacement, force, etc.) </a:t>
            </a:r>
            <a:r>
              <a:rPr lang="en-US" sz="2100" b="1" i="1" dirty="0">
                <a:latin typeface="Bookman Old Style" pitchFamily="18" charset="0"/>
                <a:cs typeface="Times New Roman" pitchFamily="18" charset="0"/>
              </a:rPr>
              <a:t>produces a proportional output signal </a:t>
            </a:r>
            <a:r>
              <a:rPr lang="en-US" sz="2100" i="1" dirty="0">
                <a:latin typeface="Bookman Old Style" pitchFamily="18" charset="0"/>
                <a:cs typeface="Times New Roman" pitchFamily="18" charset="0"/>
              </a:rPr>
              <a:t>(electrical, mechanical, magnetic, etc.). </a:t>
            </a:r>
            <a:endParaRPr lang="en-US" sz="2100" b="1" i="1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8237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20" dirty="0">
                <a:solidFill>
                  <a:srgbClr val="00AFEF"/>
                </a:solidFill>
                <a:latin typeface="Franklin Gothic Medium"/>
                <a:cs typeface="Franklin Gothic Medium"/>
              </a:rPr>
              <a:t>Micro-Electro-Mechanical</a:t>
            </a:r>
            <a:r>
              <a:rPr sz="3600" i="0" spc="-65" dirty="0">
                <a:solidFill>
                  <a:srgbClr val="00AFEF"/>
                </a:solidFill>
                <a:latin typeface="Franklin Gothic Medium"/>
                <a:cs typeface="Franklin Gothic Medium"/>
              </a:rPr>
              <a:t> </a:t>
            </a:r>
            <a:r>
              <a:rPr sz="3600" i="0" spc="-55" dirty="0">
                <a:solidFill>
                  <a:srgbClr val="00AFEF"/>
                </a:solidFill>
                <a:latin typeface="Franklin Gothic Medium"/>
                <a:cs typeface="Franklin Gothic Medium"/>
              </a:rPr>
              <a:t>Systems</a:t>
            </a:r>
            <a:r>
              <a:rPr sz="3600" i="0" spc="-25" dirty="0">
                <a:solidFill>
                  <a:srgbClr val="00AFEF"/>
                </a:solidFill>
                <a:latin typeface="Franklin Gothic Medium"/>
                <a:cs typeface="Franklin Gothic Medium"/>
              </a:rPr>
              <a:t> </a:t>
            </a:r>
            <a:r>
              <a:rPr sz="3600" i="0" spc="10" dirty="0">
                <a:solidFill>
                  <a:srgbClr val="00AFEF"/>
                </a:solidFill>
                <a:latin typeface="Franklin Gothic Medium"/>
                <a:cs typeface="Franklin Gothic Medium"/>
              </a:rPr>
              <a:t>(MEMS)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10970"/>
            <a:ext cx="7769556" cy="3705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Interesting</a:t>
            </a:r>
            <a:r>
              <a:rPr sz="2400" spc="3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advances</a:t>
            </a:r>
            <a:r>
              <a:rPr sz="2400" spc="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4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sensor</a:t>
            </a:r>
            <a:r>
              <a:rPr sz="2400" spc="5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4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actuator</a:t>
            </a:r>
            <a:r>
              <a:rPr sz="2400" spc="50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technologies</a:t>
            </a:r>
            <a:r>
              <a:rPr sz="2400" spc="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40" dirty="0">
                <a:latin typeface="Perpetua"/>
                <a:cs typeface="Perpetua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Perpetua"/>
                <a:cs typeface="Perpetua"/>
              </a:rPr>
              <a:t>how </a:t>
            </a:r>
            <a:r>
              <a:rPr sz="2400" b="1" spc="-5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they</a:t>
            </a:r>
            <a:r>
              <a:rPr sz="2400" b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are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packaged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and</a:t>
            </a:r>
            <a:r>
              <a:rPr sz="2400" b="1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Perpetua"/>
                <a:cs typeface="Perpetua"/>
              </a:rPr>
              <a:t>deployed</a:t>
            </a:r>
            <a:r>
              <a:rPr sz="2400" spc="-20" dirty="0">
                <a:latin typeface="Perpetua"/>
                <a:cs typeface="Perpetua"/>
              </a:rPr>
              <a:t>.</a:t>
            </a:r>
            <a:endParaRPr sz="24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1600" dirty="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900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Micro-electro-mechanical</a:t>
            </a:r>
            <a:r>
              <a:rPr sz="2400" spc="12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systems  </a:t>
            </a:r>
            <a:r>
              <a:rPr sz="2400" spc="1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(MEMS</a:t>
            </a:r>
            <a:r>
              <a:rPr sz="2400" dirty="0" smtClean="0">
                <a:latin typeface="Perpetua"/>
                <a:cs typeface="Perpetua"/>
              </a:rPr>
              <a:t>),</a:t>
            </a:r>
            <a:r>
              <a:rPr lang="en-US" sz="2400" dirty="0" smtClean="0">
                <a:latin typeface="Perpetua"/>
                <a:cs typeface="Perpetua"/>
              </a:rPr>
              <a:t> </a:t>
            </a:r>
            <a:r>
              <a:rPr sz="2400" spc="-5" dirty="0" smtClean="0">
                <a:latin typeface="Perpetua"/>
                <a:cs typeface="Perpetua"/>
              </a:rPr>
              <a:t>sometimes </a:t>
            </a:r>
            <a:r>
              <a:rPr lang="en-US" sz="2400" spc="-5" dirty="0" smtClean="0">
                <a:latin typeface="Perpetua"/>
                <a:cs typeface="Perpetua"/>
              </a:rPr>
              <a:t>referred </a:t>
            </a:r>
            <a:r>
              <a:rPr sz="2400" spc="-5" dirty="0" smtClean="0">
                <a:latin typeface="Perpetua"/>
                <a:cs typeface="Perpetua"/>
              </a:rPr>
              <a:t>to </a:t>
            </a:r>
            <a:r>
              <a:rPr sz="2400" spc="-5" dirty="0">
                <a:latin typeface="Perpetua"/>
                <a:cs typeface="Perpetua"/>
              </a:rPr>
              <a:t>as </a:t>
            </a:r>
            <a:r>
              <a:rPr sz="2400" spc="-5" dirty="0">
                <a:solidFill>
                  <a:srgbClr val="FF0000"/>
                </a:solidFill>
                <a:latin typeface="Perpetua"/>
                <a:cs typeface="Perpetua"/>
              </a:rPr>
              <a:t>micro-machines, </a:t>
            </a:r>
            <a:r>
              <a:rPr sz="2400" dirty="0">
                <a:latin typeface="Perpetua"/>
                <a:cs typeface="Perpetua"/>
              </a:rPr>
              <a:t>can </a:t>
            </a:r>
            <a:r>
              <a:rPr sz="2400" spc="-15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2400" i="1" spc="-15" dirty="0">
                <a:solidFill>
                  <a:srgbClr val="FF0000"/>
                </a:solidFill>
                <a:latin typeface="Perpetua"/>
                <a:cs typeface="Perpetua"/>
              </a:rPr>
              <a:t>ntegrate </a:t>
            </a:r>
            <a:r>
              <a:rPr sz="2400" i="1" spc="-5" dirty="0">
                <a:solidFill>
                  <a:srgbClr val="FF0000"/>
                </a:solidFill>
                <a:latin typeface="Perpetua"/>
                <a:cs typeface="Perpetua"/>
              </a:rPr>
              <a:t>and </a:t>
            </a:r>
            <a:r>
              <a:rPr sz="2400" i="1" dirty="0">
                <a:solidFill>
                  <a:srgbClr val="FF0000"/>
                </a:solidFill>
                <a:latin typeface="Perpetua"/>
                <a:cs typeface="Perpetua"/>
              </a:rPr>
              <a:t>combine </a:t>
            </a:r>
            <a:r>
              <a:rPr sz="2400" i="1" spc="5" dirty="0">
                <a:solidFill>
                  <a:srgbClr val="FF0000"/>
                </a:solidFill>
                <a:latin typeface="Perpetua"/>
                <a:cs typeface="Perpetua"/>
              </a:rPr>
              <a:t>electric </a:t>
            </a:r>
            <a:r>
              <a:rPr sz="2400" i="1" spc="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Perpetua"/>
                <a:cs typeface="Perpetua"/>
              </a:rPr>
              <a:t>and mechanical</a:t>
            </a:r>
            <a:r>
              <a:rPr sz="2400" i="1" spc="5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Perpetua"/>
                <a:cs typeface="Perpetua"/>
              </a:rPr>
              <a:t>elements, </a:t>
            </a:r>
            <a:r>
              <a:rPr sz="2400" i="1" spc="-5" dirty="0">
                <a:solidFill>
                  <a:srgbClr val="FF0000"/>
                </a:solidFill>
                <a:latin typeface="Perpetua"/>
                <a:cs typeface="Perpetua"/>
              </a:rPr>
              <a:t>such</a:t>
            </a:r>
            <a:r>
              <a:rPr sz="2400" i="1" spc="5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Perpetua"/>
                <a:cs typeface="Perpetua"/>
              </a:rPr>
              <a:t>as</a:t>
            </a:r>
            <a:r>
              <a:rPr sz="2400" i="1" spc="5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Perpetua"/>
                <a:cs typeface="Perpetua"/>
              </a:rPr>
              <a:t>sensors</a:t>
            </a:r>
            <a:r>
              <a:rPr sz="2400" i="1" spc="5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Perpetua"/>
                <a:cs typeface="Perpetua"/>
              </a:rPr>
              <a:t>and</a:t>
            </a:r>
            <a:r>
              <a:rPr sz="2400" i="1" spc="5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Perpetua"/>
                <a:cs typeface="Perpetua"/>
              </a:rPr>
              <a:t>actuators, </a:t>
            </a:r>
            <a:r>
              <a:rPr sz="2400" i="1" spc="-5" dirty="0">
                <a:solidFill>
                  <a:srgbClr val="FF0000"/>
                </a:solidFill>
                <a:latin typeface="Perpetua"/>
                <a:cs typeface="Perpetua"/>
              </a:rPr>
              <a:t>on</a:t>
            </a:r>
            <a:r>
              <a:rPr sz="2400" i="1" spc="5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2400" i="1" spc="5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Perpetua"/>
                <a:cs typeface="Perpetua"/>
              </a:rPr>
              <a:t>very </a:t>
            </a:r>
            <a:r>
              <a:rPr sz="2400" i="1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Perpetua"/>
                <a:cs typeface="Perpetua"/>
              </a:rPr>
              <a:t>small</a:t>
            </a:r>
            <a:r>
              <a:rPr sz="2400" i="1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Perpetua"/>
                <a:cs typeface="Perpetua"/>
              </a:rPr>
              <a:t>(millimeter</a:t>
            </a:r>
            <a:r>
              <a:rPr sz="2400" i="1" spc="-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Perpetua"/>
                <a:cs typeface="Perpetua"/>
              </a:rPr>
              <a:t>or less) </a:t>
            </a:r>
            <a:r>
              <a:rPr sz="2400" i="1" dirty="0">
                <a:solidFill>
                  <a:srgbClr val="FF0000"/>
                </a:solidFill>
                <a:latin typeface="Perpetua"/>
                <a:cs typeface="Perpetua"/>
              </a:rPr>
              <a:t>scale.</a:t>
            </a:r>
            <a:endParaRPr sz="2400" dirty="0">
              <a:latin typeface="Perpetua"/>
              <a:cs typeface="Perpetua"/>
            </a:endParaRPr>
          </a:p>
          <a:p>
            <a:pPr marL="286385" marR="783590" indent="-274320">
              <a:lnSpc>
                <a:spcPts val="259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 smtClean="0">
                <a:latin typeface="Perpetua"/>
                <a:cs typeface="Perpetua"/>
              </a:rPr>
              <a:t>One </a:t>
            </a:r>
            <a:r>
              <a:rPr sz="2400" dirty="0">
                <a:latin typeface="Perpetua"/>
                <a:cs typeface="Perpetua"/>
              </a:rPr>
              <a:t>of the </a:t>
            </a:r>
            <a:r>
              <a:rPr sz="2400" b="1" spc="-20" dirty="0">
                <a:latin typeface="Perpetua"/>
                <a:cs typeface="Perpetua"/>
              </a:rPr>
              <a:t>keys </a:t>
            </a:r>
            <a:r>
              <a:rPr sz="2400" dirty="0">
                <a:latin typeface="Perpetua"/>
                <a:cs typeface="Perpetua"/>
              </a:rPr>
              <a:t>to this technology is a </a:t>
            </a:r>
            <a:r>
              <a:rPr sz="2400" b="1" spc="-45" dirty="0">
                <a:latin typeface="Perpetua"/>
                <a:cs typeface="Perpetua"/>
              </a:rPr>
              <a:t>microfabrication </a:t>
            </a:r>
            <a:r>
              <a:rPr sz="2400" b="1" spc="-53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technique</a:t>
            </a:r>
            <a:r>
              <a:rPr sz="2400" b="1" spc="-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that</a:t>
            </a:r>
            <a:r>
              <a:rPr sz="2400" dirty="0">
                <a:latin typeface="Perpetua"/>
                <a:cs typeface="Perpetua"/>
              </a:rPr>
              <a:t> is</a:t>
            </a:r>
            <a:r>
              <a:rPr sz="2400" spc="-5" dirty="0">
                <a:latin typeface="Perpetua"/>
                <a:cs typeface="Perpetua"/>
              </a:rPr>
              <a:t> similar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0" dirty="0">
                <a:latin typeface="Perpetua"/>
                <a:cs typeface="Perpetua"/>
              </a:rPr>
              <a:t> what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Perpetua"/>
                <a:cs typeface="Perpetua"/>
              </a:rPr>
              <a:t>is</a:t>
            </a:r>
            <a:r>
              <a:rPr sz="2400" i="1" dirty="0">
                <a:solidFill>
                  <a:srgbClr val="00AFEF"/>
                </a:solidFill>
                <a:latin typeface="Perpetua"/>
                <a:cs typeface="Perpetua"/>
              </a:rPr>
              <a:t> used </a:t>
            </a:r>
            <a:r>
              <a:rPr sz="2400" i="1" spc="-15" dirty="0">
                <a:solidFill>
                  <a:srgbClr val="00AFEF"/>
                </a:solidFill>
                <a:latin typeface="Perpetua"/>
                <a:cs typeface="Perpetua"/>
              </a:rPr>
              <a:t>for</a:t>
            </a:r>
            <a:r>
              <a:rPr sz="2400" i="1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400" i="1" spc="-10" dirty="0">
                <a:solidFill>
                  <a:srgbClr val="00AFEF"/>
                </a:solidFill>
                <a:latin typeface="Perpetua"/>
                <a:cs typeface="Perpetua"/>
              </a:rPr>
              <a:t>microelectronic </a:t>
            </a:r>
            <a:r>
              <a:rPr sz="2400" i="1" spc="-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400" i="1" spc="-15" dirty="0">
                <a:solidFill>
                  <a:srgbClr val="00AFEF"/>
                </a:solidFill>
                <a:latin typeface="Perpetua"/>
                <a:cs typeface="Perpetua"/>
              </a:rPr>
              <a:t>integrated</a:t>
            </a:r>
            <a:r>
              <a:rPr sz="2400" i="1" spc="-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400" i="1" spc="-10" dirty="0">
                <a:solidFill>
                  <a:srgbClr val="00AFEF"/>
                </a:solidFill>
                <a:latin typeface="Perpetua"/>
                <a:cs typeface="Perpetua"/>
              </a:rPr>
              <a:t>circuits</a:t>
            </a:r>
            <a:r>
              <a:rPr sz="2400" i="1" spc="-10" dirty="0" smtClean="0">
                <a:solidFill>
                  <a:srgbClr val="00AFEF"/>
                </a:solidFill>
                <a:latin typeface="Perpetua"/>
                <a:cs typeface="Perpetua"/>
              </a:rPr>
              <a:t>.</a:t>
            </a:r>
            <a:r>
              <a:rPr lang="en-US" sz="2400" i="1" spc="-10" dirty="0" smtClean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endParaRPr sz="24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84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This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approach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allows </a:t>
            </a:r>
            <a:r>
              <a:rPr sz="2400" spc="-5" dirty="0">
                <a:latin typeface="Perpetua"/>
                <a:cs typeface="Perpetua"/>
              </a:rPr>
              <a:t>mass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production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very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low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618730" cy="4318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6985" indent="-274320" algn="just">
              <a:lnSpc>
                <a:spcPct val="90100"/>
              </a:lnSpc>
              <a:spcBef>
                <a:spcPts val="38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The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combination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of </a:t>
            </a:r>
            <a:r>
              <a:rPr sz="2400" spc="-15" dirty="0">
                <a:latin typeface="Perpetua" pitchFamily="18" charset="0"/>
                <a:ea typeface="Tahoma" pitchFamily="34" charset="0"/>
                <a:cs typeface="Tahoma" pitchFamily="34" charset="0"/>
              </a:rPr>
              <a:t>tiny size, </a:t>
            </a:r>
            <a:r>
              <a:rPr sz="2400" spc="-25" dirty="0">
                <a:latin typeface="Perpetua" pitchFamily="18" charset="0"/>
                <a:ea typeface="Tahoma" pitchFamily="34" charset="0"/>
                <a:cs typeface="Tahoma" pitchFamily="34" charset="0"/>
              </a:rPr>
              <a:t>low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cost,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and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the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ability </a:t>
            </a:r>
            <a:r>
              <a:rPr sz="2400" spc="-5" dirty="0" smtClean="0">
                <a:latin typeface="Perpetua" pitchFamily="18" charset="0"/>
                <a:ea typeface="Tahoma" pitchFamily="34" charset="0"/>
                <a:cs typeface="Tahoma" pitchFamily="34" charset="0"/>
              </a:rPr>
              <a:t>to</a:t>
            </a:r>
            <a:r>
              <a:rPr lang="en-US" sz="2400" spc="-5" dirty="0" smtClean="0">
                <a:latin typeface="Perpetua" pitchFamily="18" charset="0"/>
                <a:ea typeface="Tahoma" pitchFamily="34" charset="0"/>
                <a:cs typeface="Tahoma" pitchFamily="34" charset="0"/>
              </a:rPr>
              <a:t> mass </a:t>
            </a:r>
            <a:r>
              <a:rPr sz="2400" spc="-5" dirty="0" smtClean="0">
                <a:latin typeface="Perpetua" pitchFamily="18" charset="0"/>
                <a:ea typeface="Tahoma" pitchFamily="34" charset="0"/>
                <a:cs typeface="Tahoma" pitchFamily="34" charset="0"/>
              </a:rPr>
              <a:t>produce </a:t>
            </a:r>
            <a:r>
              <a:rPr sz="2400" spc="-15" dirty="0">
                <a:latin typeface="Perpetua" pitchFamily="18" charset="0"/>
                <a:ea typeface="Tahoma" pitchFamily="34" charset="0"/>
                <a:cs typeface="Tahoma" pitchFamily="34" charset="0"/>
              </a:rPr>
              <a:t>makes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MEMS an </a:t>
            </a:r>
            <a:r>
              <a:rPr sz="2400" spc="-15" dirty="0">
                <a:latin typeface="Perpetua" pitchFamily="18" charset="0"/>
                <a:ea typeface="Tahoma" pitchFamily="34" charset="0"/>
                <a:cs typeface="Tahoma" pitchFamily="34" charset="0"/>
              </a:rPr>
              <a:t>attractive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option for a huge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number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of </a:t>
            </a:r>
            <a:r>
              <a:rPr sz="2400" spc="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IoT</a:t>
            </a:r>
            <a:r>
              <a:rPr sz="2400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 applications.</a:t>
            </a:r>
            <a:endParaRPr sz="2400" dirty="0">
              <a:latin typeface="Perpetua" pitchFamily="18" charset="0"/>
              <a:ea typeface="Tahoma" pitchFamily="34" charset="0"/>
              <a:cs typeface="Tahoma" pitchFamily="34" charset="0"/>
            </a:endParaRPr>
          </a:p>
          <a:p>
            <a:pPr marL="286385" marR="8255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MEMS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devices </a:t>
            </a:r>
            <a:r>
              <a:rPr sz="2400" spc="-35" dirty="0">
                <a:latin typeface="Perpetua" pitchFamily="18" charset="0"/>
                <a:ea typeface="Tahoma" pitchFamily="34" charset="0"/>
                <a:cs typeface="Tahoma" pitchFamily="34" charset="0"/>
              </a:rPr>
              <a:t>have</a:t>
            </a:r>
            <a:r>
              <a:rPr sz="2400" spc="-3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already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been </a:t>
            </a:r>
            <a:r>
              <a:rPr sz="2400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widely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used in a </a:t>
            </a:r>
            <a:r>
              <a:rPr sz="2400" b="1" dirty="0">
                <a:latin typeface="Perpetua" pitchFamily="18" charset="0"/>
                <a:ea typeface="Tahoma" pitchFamily="34" charset="0"/>
                <a:cs typeface="Tahoma" pitchFamily="34" charset="0"/>
              </a:rPr>
              <a:t>variety </a:t>
            </a:r>
            <a:r>
              <a:rPr sz="2400" b="1" spc="-165" dirty="0">
                <a:latin typeface="Perpetua" pitchFamily="18" charset="0"/>
                <a:ea typeface="Tahoma" pitchFamily="34" charset="0"/>
                <a:cs typeface="Tahoma" pitchFamily="34" charset="0"/>
              </a:rPr>
              <a:t>of </a:t>
            </a:r>
            <a:r>
              <a:rPr sz="2400" b="1" spc="-16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different</a:t>
            </a:r>
            <a:r>
              <a:rPr sz="2400" b="1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applications</a:t>
            </a:r>
            <a:r>
              <a:rPr sz="2400" b="1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and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 can</a:t>
            </a:r>
            <a:r>
              <a:rPr sz="2400" spc="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be</a:t>
            </a:r>
            <a:r>
              <a:rPr sz="2400" spc="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found</a:t>
            </a:r>
            <a:r>
              <a:rPr sz="2400" spc="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in</a:t>
            </a:r>
            <a:r>
              <a:rPr sz="2400" spc="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very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familiar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20" dirty="0">
                <a:latin typeface="Perpetua" pitchFamily="18" charset="0"/>
                <a:ea typeface="Tahoma" pitchFamily="34" charset="0"/>
                <a:cs typeface="Tahoma" pitchFamily="34" charset="0"/>
              </a:rPr>
              <a:t>everyday</a:t>
            </a:r>
            <a:r>
              <a:rPr sz="2400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 devices.</a:t>
            </a:r>
            <a:endParaRPr sz="2400" dirty="0">
              <a:latin typeface="Perpetua" pitchFamily="18" charset="0"/>
              <a:ea typeface="Tahoma" pitchFamily="34" charset="0"/>
              <a:cs typeface="Tahoma" pitchFamily="34" charset="0"/>
            </a:endParaRPr>
          </a:p>
          <a:p>
            <a:pPr marL="286385" indent="-274320" algn="just">
              <a:lnSpc>
                <a:spcPct val="100000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25" dirty="0">
                <a:latin typeface="Perpetua" pitchFamily="18" charset="0"/>
                <a:ea typeface="Tahoma" pitchFamily="34" charset="0"/>
                <a:cs typeface="Tahoma" pitchFamily="34" charset="0"/>
              </a:rPr>
              <a:t>For</a:t>
            </a:r>
            <a:r>
              <a:rPr sz="2400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example</a:t>
            </a:r>
            <a:r>
              <a:rPr sz="2400" b="1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,</a:t>
            </a:r>
            <a:r>
              <a:rPr sz="2400" b="1" spc="-11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i="1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inkjet</a:t>
            </a:r>
            <a:r>
              <a:rPr sz="2400" b="1" i="1" spc="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i="1" spc="-1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printers</a:t>
            </a:r>
            <a:r>
              <a:rPr sz="2400" b="1" i="1" spc="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i="1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use</a:t>
            </a:r>
            <a:r>
              <a:rPr sz="2400" i="1" spc="-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i="1" spc="-10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micropump</a:t>
            </a:r>
            <a:r>
              <a:rPr sz="2400" i="1" spc="10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i="1" spc="-20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MEMS.</a:t>
            </a:r>
            <a:endParaRPr sz="2400" dirty="0">
              <a:latin typeface="Perpetua" pitchFamily="18" charset="0"/>
              <a:ea typeface="Tahoma" pitchFamily="34" charset="0"/>
              <a:cs typeface="Tahoma" pitchFamily="34" charset="0"/>
            </a:endParaRPr>
          </a:p>
          <a:p>
            <a:pPr marL="286385" marR="8890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b="1" spc="1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Smart</a:t>
            </a:r>
            <a:r>
              <a:rPr sz="2400" b="1" spc="20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phones</a:t>
            </a:r>
            <a:r>
              <a:rPr sz="2400" b="1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also</a:t>
            </a:r>
            <a:r>
              <a:rPr sz="2400" b="1" spc="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use</a:t>
            </a:r>
            <a:r>
              <a:rPr sz="2400" b="1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MEMS</a:t>
            </a:r>
            <a:r>
              <a:rPr sz="2400" b="1" spc="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technologies</a:t>
            </a:r>
            <a:r>
              <a:rPr sz="2400" b="1" spc="540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for</a:t>
            </a:r>
            <a:r>
              <a:rPr sz="2400" b="1" spc="540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things </a:t>
            </a:r>
            <a:r>
              <a:rPr sz="2400" b="1" spc="-5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like</a:t>
            </a:r>
            <a:r>
              <a:rPr sz="2400" b="1" spc="-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accelerometers</a:t>
            </a:r>
            <a:r>
              <a:rPr sz="2400" b="1" spc="-10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and</a:t>
            </a:r>
            <a:r>
              <a:rPr sz="2400" b="1" spc="-20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gyroscopes.</a:t>
            </a:r>
            <a:endParaRPr sz="2400" dirty="0">
              <a:latin typeface="Perpetua" pitchFamily="18" charset="0"/>
              <a:ea typeface="Tahoma" pitchFamily="34" charset="0"/>
              <a:cs typeface="Tahoma" pitchFamily="34" charset="0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6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In</a:t>
            </a:r>
            <a:r>
              <a:rPr sz="2400" spc="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fact</a:t>
            </a:r>
            <a:r>
              <a:rPr sz="2400" spc="-10" dirty="0">
                <a:solidFill>
                  <a:srgbClr val="855D5D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,</a:t>
            </a:r>
            <a:r>
              <a:rPr sz="2400" spc="-5" dirty="0">
                <a:solidFill>
                  <a:srgbClr val="855D5D"/>
                </a:solidFill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automobiles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30" dirty="0">
                <a:latin typeface="Perpetua" pitchFamily="18" charset="0"/>
                <a:ea typeface="Tahoma" pitchFamily="34" charset="0"/>
                <a:cs typeface="Tahoma" pitchFamily="34" charset="0"/>
              </a:rPr>
              <a:t>were</a:t>
            </a:r>
            <a:r>
              <a:rPr sz="2400" spc="-2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among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10" dirty="0">
                <a:latin typeface="Perpetua" pitchFamily="18" charset="0"/>
                <a:ea typeface="Tahoma" pitchFamily="34" charset="0"/>
                <a:cs typeface="Tahoma" pitchFamily="34" charset="0"/>
              </a:rPr>
              <a:t>first</a:t>
            </a:r>
            <a:r>
              <a:rPr sz="2400" spc="1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to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30" dirty="0">
                <a:latin typeface="Perpetua" pitchFamily="18" charset="0"/>
                <a:ea typeface="Tahoma" pitchFamily="34" charset="0"/>
                <a:cs typeface="Tahoma" pitchFamily="34" charset="0"/>
              </a:rPr>
              <a:t>commercially </a:t>
            </a:r>
            <a:r>
              <a:rPr sz="2400" spc="-2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introduce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MEMS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 into</a:t>
            </a:r>
            <a:r>
              <a:rPr sz="2400" spc="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sz="2400" spc="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mass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10" dirty="0">
                <a:latin typeface="Perpetua" pitchFamily="18" charset="0"/>
                <a:ea typeface="Tahoma" pitchFamily="34" charset="0"/>
                <a:cs typeface="Tahoma" pitchFamily="34" charset="0"/>
              </a:rPr>
              <a:t>market,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with</a:t>
            </a:r>
            <a:r>
              <a:rPr sz="2400" spc="5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airbag </a:t>
            </a:r>
            <a:r>
              <a:rPr sz="2400" dirty="0">
                <a:latin typeface="Perpetu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sz="2400" spc="-5" dirty="0">
                <a:latin typeface="Perpetua" pitchFamily="18" charset="0"/>
                <a:ea typeface="Tahoma" pitchFamily="34" charset="0"/>
                <a:cs typeface="Tahoma" pitchFamily="34" charset="0"/>
              </a:rPr>
              <a:t>accelerometers.</a:t>
            </a:r>
            <a:endParaRPr sz="2400" dirty="0">
              <a:latin typeface="Perpetua" pitchFamily="18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33400"/>
            <a:ext cx="7315200" cy="5145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340" y="6038799"/>
            <a:ext cx="742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3-6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Torsional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Ratcheting</a:t>
            </a:r>
            <a:r>
              <a:rPr sz="1800" i="1" spc="3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Actuator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(TRA)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MEMS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(Courtesy</a:t>
            </a:r>
            <a:r>
              <a:rPr sz="1800" i="1" spc="3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Sandia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National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Laboratories,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SUMMiT™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Technologies,</a:t>
            </a:r>
            <a:r>
              <a:rPr sz="1800" i="1" spc="50" dirty="0">
                <a:latin typeface="Calibri"/>
                <a:cs typeface="Calibri"/>
              </a:rPr>
              <a:t> </a:t>
            </a:r>
            <a:r>
              <a:rPr sz="1800" i="1" u="sng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3"/>
              </a:rPr>
              <a:t>www.sandia.gov/mstc</a:t>
            </a:r>
            <a:r>
              <a:rPr sz="1800" i="1" spc="-15" dirty="0">
                <a:latin typeface="Calibri"/>
                <a:cs typeface="Calibri"/>
              </a:rPr>
              <a:t>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07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0" dirty="0">
                <a:latin typeface="Franklin Gothic Medium"/>
                <a:cs typeface="Franklin Gothic Medium"/>
              </a:rPr>
              <a:t>Smart</a:t>
            </a:r>
            <a:r>
              <a:rPr sz="4000" i="0" spc="-100" dirty="0">
                <a:latin typeface="Franklin Gothic Medium"/>
                <a:cs typeface="Franklin Gothic Medium"/>
              </a:rPr>
              <a:t> </a:t>
            </a:r>
            <a:r>
              <a:rPr sz="4000" i="0" spc="-20" dirty="0">
                <a:latin typeface="Franklin Gothic Medium"/>
                <a:cs typeface="Franklin Gothic Medium"/>
              </a:rPr>
              <a:t>Objects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616825" cy="34245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15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are,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quite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simply,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building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blocks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90" dirty="0">
                <a:latin typeface="Perpetua"/>
                <a:cs typeface="Perpetua"/>
              </a:rPr>
              <a:t>IoT.</a:t>
            </a:r>
            <a:endParaRPr sz="26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They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 are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what</a:t>
            </a:r>
            <a:r>
              <a:rPr sz="2600" b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transform</a:t>
            </a:r>
            <a:r>
              <a:rPr sz="2600" b="1" spc="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Perpetua"/>
                <a:cs typeface="Perpetua"/>
              </a:rPr>
              <a:t>everyday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objects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into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350" dirty="0">
                <a:solidFill>
                  <a:srgbClr val="FF0000"/>
                </a:solidFill>
                <a:latin typeface="Perpetua"/>
                <a:cs typeface="Perpetua"/>
              </a:rPr>
              <a:t>a </a:t>
            </a:r>
            <a:r>
              <a:rPr sz="2600" b="1" spc="-34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network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of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intelligent objects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that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are </a:t>
            </a:r>
            <a:r>
              <a:rPr sz="2600" b="1" spc="-20" dirty="0">
                <a:solidFill>
                  <a:srgbClr val="FF0000"/>
                </a:solidFill>
                <a:latin typeface="Perpetua"/>
                <a:cs typeface="Perpetua"/>
              </a:rPr>
              <a:t>able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to </a:t>
            </a:r>
            <a:r>
              <a:rPr sz="2600" b="1" spc="10" dirty="0">
                <a:solidFill>
                  <a:srgbClr val="FF0000"/>
                </a:solidFill>
                <a:latin typeface="Perpetua"/>
                <a:cs typeface="Perpetua"/>
              </a:rPr>
              <a:t>learn </a:t>
            </a:r>
            <a:r>
              <a:rPr sz="2600" b="1" spc="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from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and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interact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with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their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environment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 in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a 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meaningful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40" dirty="0">
                <a:solidFill>
                  <a:srgbClr val="FF0000"/>
                </a:solidFill>
                <a:latin typeface="Perpetua"/>
                <a:cs typeface="Perpetua"/>
              </a:rPr>
              <a:t>way</a:t>
            </a:r>
            <a:endParaRPr sz="2600">
              <a:latin typeface="Perpetua"/>
              <a:cs typeface="Perpetua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real </a:t>
            </a:r>
            <a:r>
              <a:rPr sz="2600" spc="-40" dirty="0">
                <a:latin typeface="Perpetua"/>
                <a:cs typeface="Perpetua"/>
              </a:rPr>
              <a:t>power </a:t>
            </a:r>
            <a:r>
              <a:rPr sz="2600" spc="-5" dirty="0">
                <a:latin typeface="Perpetua"/>
                <a:cs typeface="Perpetua"/>
              </a:rPr>
              <a:t>of </a:t>
            </a:r>
            <a:r>
              <a:rPr sz="2600" spc="20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objects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IoT comes </a:t>
            </a:r>
            <a:r>
              <a:rPr sz="2600" spc="-10" dirty="0">
                <a:latin typeface="Perpetua"/>
                <a:cs typeface="Perpetua"/>
              </a:rPr>
              <a:t>from </a:t>
            </a:r>
            <a:r>
              <a:rPr sz="2600" spc="-75" dirty="0">
                <a:latin typeface="Perpetua"/>
                <a:cs typeface="Perpetua"/>
              </a:rPr>
              <a:t>being </a:t>
            </a:r>
            <a:r>
              <a:rPr sz="2600" spc="-7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networked </a:t>
            </a:r>
            <a:r>
              <a:rPr sz="2600" spc="-5" dirty="0">
                <a:latin typeface="Perpetua"/>
                <a:cs typeface="Perpetua"/>
              </a:rPr>
              <a:t>together rather </a:t>
            </a:r>
            <a:r>
              <a:rPr sz="2600" dirty="0">
                <a:latin typeface="Perpetua"/>
                <a:cs typeface="Perpetua"/>
              </a:rPr>
              <a:t>than </a:t>
            </a:r>
            <a:r>
              <a:rPr sz="2600" spc="-5" dirty="0">
                <a:latin typeface="Perpetua"/>
                <a:cs typeface="Perpetua"/>
              </a:rPr>
              <a:t>being isolated as standalone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449820" cy="41656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396240" indent="-274320" algn="just">
              <a:lnSpc>
                <a:spcPct val="90100"/>
              </a:lnSpc>
              <a:spcBef>
                <a:spcPts val="38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If a sensor is a </a:t>
            </a:r>
            <a:r>
              <a:rPr sz="2400" b="1" spc="-5" dirty="0">
                <a:latin typeface="Perpetua"/>
                <a:cs typeface="Perpetua"/>
              </a:rPr>
              <a:t>standalone device </a:t>
            </a:r>
            <a:r>
              <a:rPr sz="2400" spc="-10" dirty="0">
                <a:latin typeface="Perpetua"/>
                <a:cs typeface="Perpetua"/>
              </a:rPr>
              <a:t>that simply </a:t>
            </a:r>
            <a:r>
              <a:rPr sz="2400" spc="-5" dirty="0">
                <a:latin typeface="Perpetua"/>
                <a:cs typeface="Perpetua"/>
              </a:rPr>
              <a:t>measures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humidity</a:t>
            </a:r>
            <a:r>
              <a:rPr sz="2400" b="1" spc="-1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of </a:t>
            </a:r>
            <a:r>
              <a:rPr sz="2400" b="1" spc="-5" dirty="0">
                <a:latin typeface="Perpetua"/>
                <a:cs typeface="Perpetua"/>
              </a:rPr>
              <a:t>the</a:t>
            </a:r>
            <a:r>
              <a:rPr sz="2400" b="1" spc="-1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soil</a:t>
            </a:r>
            <a:r>
              <a:rPr sz="2400" spc="-5" dirty="0">
                <a:latin typeface="Perpetua"/>
                <a:cs typeface="Perpetua"/>
              </a:rPr>
              <a:t>,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interesting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useful,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but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 </a:t>
            </a:r>
            <a:r>
              <a:rPr sz="2400" spc="-25" dirty="0">
                <a:latin typeface="Perpetua"/>
                <a:cs typeface="Perpetua"/>
              </a:rPr>
              <a:t>isn’t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revolutionary</a:t>
            </a:r>
            <a:endParaRPr sz="2400" dirty="0">
              <a:latin typeface="Perpetua"/>
              <a:cs typeface="Perpetua"/>
            </a:endParaRPr>
          </a:p>
          <a:p>
            <a:pPr marL="286385" marR="14922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If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b="1" spc="-5" dirty="0">
                <a:latin typeface="Perpetua"/>
                <a:cs typeface="Perpetua"/>
              </a:rPr>
              <a:t>same sensor </a:t>
            </a:r>
            <a:r>
              <a:rPr sz="2400" b="1" spc="-10" dirty="0">
                <a:latin typeface="Perpetua"/>
                <a:cs typeface="Perpetua"/>
              </a:rPr>
              <a:t>is </a:t>
            </a:r>
            <a:r>
              <a:rPr sz="2400" b="1" spc="-5" dirty="0">
                <a:latin typeface="Perpetua"/>
                <a:cs typeface="Perpetua"/>
              </a:rPr>
              <a:t>connected </a:t>
            </a:r>
            <a:r>
              <a:rPr sz="2400" b="1" dirty="0">
                <a:latin typeface="Perpetua"/>
                <a:cs typeface="Perpetua"/>
              </a:rPr>
              <a:t>as </a:t>
            </a:r>
            <a:r>
              <a:rPr sz="2400" b="1" spc="20" dirty="0">
                <a:latin typeface="Perpetua"/>
                <a:cs typeface="Perpetua"/>
              </a:rPr>
              <a:t>part </a:t>
            </a:r>
            <a:r>
              <a:rPr sz="2400" b="1" dirty="0">
                <a:latin typeface="Perpetua"/>
                <a:cs typeface="Perpetua"/>
              </a:rPr>
              <a:t>of an </a:t>
            </a:r>
            <a:r>
              <a:rPr sz="2400" b="1" spc="-5" dirty="0">
                <a:latin typeface="Perpetua"/>
                <a:cs typeface="Perpetua"/>
              </a:rPr>
              <a:t>intelligent </a:t>
            </a:r>
            <a:r>
              <a:rPr sz="2400" b="1" spc="-530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network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b="1" spc="-20" dirty="0">
                <a:latin typeface="Perpetua"/>
                <a:cs typeface="Perpetua"/>
              </a:rPr>
              <a:t>able </a:t>
            </a:r>
            <a:r>
              <a:rPr sz="2400" b="1" spc="-5" dirty="0">
                <a:latin typeface="Perpetua"/>
                <a:cs typeface="Perpetua"/>
              </a:rPr>
              <a:t>to coordinate intelligently </a:t>
            </a:r>
            <a:r>
              <a:rPr sz="2400" b="1" dirty="0">
                <a:latin typeface="Perpetua"/>
                <a:cs typeface="Perpetua"/>
              </a:rPr>
              <a:t>with </a:t>
            </a:r>
            <a:r>
              <a:rPr sz="2400" b="1" spc="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actuators </a:t>
            </a:r>
            <a:r>
              <a:rPr sz="2400" dirty="0">
                <a:latin typeface="Perpetua"/>
                <a:cs typeface="Perpetua"/>
              </a:rPr>
              <a:t>to </a:t>
            </a:r>
            <a:r>
              <a:rPr sz="2400" b="1" spc="5" dirty="0">
                <a:latin typeface="Perpetua"/>
                <a:cs typeface="Perpetua"/>
              </a:rPr>
              <a:t>trigger irrigation </a:t>
            </a:r>
            <a:r>
              <a:rPr sz="2400" b="1" spc="-5" dirty="0">
                <a:latin typeface="Perpetua"/>
                <a:cs typeface="Perpetua"/>
              </a:rPr>
              <a:t>systems </a:t>
            </a:r>
            <a:r>
              <a:rPr sz="2400" spc="-5" dirty="0">
                <a:latin typeface="Perpetua"/>
                <a:cs typeface="Perpetua"/>
              </a:rPr>
              <a:t>as </a:t>
            </a:r>
            <a:r>
              <a:rPr sz="2400" dirty="0">
                <a:latin typeface="Perpetua"/>
                <a:cs typeface="Perpetua"/>
              </a:rPr>
              <a:t>needed based on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those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sensor</a:t>
            </a:r>
            <a:r>
              <a:rPr sz="2400" b="1" spc="-2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readings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50" dirty="0">
                <a:latin typeface="Perpetua"/>
                <a:cs typeface="Perpetua"/>
              </a:rPr>
              <a:t>we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have</a:t>
            </a:r>
            <a:r>
              <a:rPr sz="2400" dirty="0">
                <a:latin typeface="Perpetua"/>
                <a:cs typeface="Perpetua"/>
              </a:rPr>
              <a:t> something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far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more</a:t>
            </a:r>
            <a:r>
              <a:rPr sz="2400" spc="-20" dirty="0">
                <a:latin typeface="Perpetua"/>
                <a:cs typeface="Perpetua"/>
              </a:rPr>
              <a:t> powerful</a:t>
            </a:r>
            <a:endParaRPr sz="24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90000"/>
              </a:lnSpc>
              <a:spcBef>
                <a:spcPts val="57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Extending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spc="-25" dirty="0">
                <a:latin typeface="Perpetua"/>
                <a:cs typeface="Perpetua"/>
              </a:rPr>
              <a:t>even </a:t>
            </a:r>
            <a:r>
              <a:rPr sz="2400" spc="-20" dirty="0">
                <a:latin typeface="Perpetua"/>
                <a:cs typeface="Perpetua"/>
              </a:rPr>
              <a:t>further, </a:t>
            </a:r>
            <a:r>
              <a:rPr sz="2400" spc="5" dirty="0">
                <a:latin typeface="Perpetua"/>
                <a:cs typeface="Perpetua"/>
              </a:rPr>
              <a:t>imagine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spc="-5" dirty="0">
                <a:latin typeface="Perpetua"/>
                <a:cs typeface="Perpetua"/>
              </a:rPr>
              <a:t>the </a:t>
            </a:r>
            <a:r>
              <a:rPr sz="2400" b="1" spc="-5" dirty="0">
                <a:latin typeface="Perpetua"/>
                <a:cs typeface="Perpetua"/>
              </a:rPr>
              <a:t>coordinated </a:t>
            </a:r>
            <a:r>
              <a:rPr sz="2400" b="1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sensor/actuator set </a:t>
            </a:r>
            <a:r>
              <a:rPr sz="2400" b="1" dirty="0">
                <a:latin typeface="Perpetua"/>
                <a:cs typeface="Perpetua"/>
              </a:rPr>
              <a:t>is </a:t>
            </a:r>
            <a:r>
              <a:rPr sz="2400" b="1" spc="-5" dirty="0">
                <a:latin typeface="Perpetua"/>
                <a:cs typeface="Perpetua"/>
              </a:rPr>
              <a:t>intelligently interconnected </a:t>
            </a:r>
            <a:r>
              <a:rPr sz="2400" b="1" dirty="0">
                <a:latin typeface="Perpetua"/>
                <a:cs typeface="Perpetua"/>
              </a:rPr>
              <a:t>with </a:t>
            </a:r>
            <a:r>
              <a:rPr sz="2400" b="1" spc="-530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other </a:t>
            </a:r>
            <a:r>
              <a:rPr sz="2400" b="1" spc="-5" dirty="0">
                <a:latin typeface="Perpetua"/>
                <a:cs typeface="Perpetua"/>
              </a:rPr>
              <a:t>sensor/actuator sets </a:t>
            </a:r>
            <a:r>
              <a:rPr sz="2400" dirty="0">
                <a:latin typeface="Perpetua"/>
                <a:cs typeface="Perpetua"/>
              </a:rPr>
              <a:t>to </a:t>
            </a:r>
            <a:r>
              <a:rPr sz="2400" spc="10" dirty="0">
                <a:latin typeface="Perpetua"/>
                <a:cs typeface="Perpetua"/>
              </a:rPr>
              <a:t>further </a:t>
            </a:r>
            <a:r>
              <a:rPr sz="2400" spc="-5" dirty="0">
                <a:latin typeface="Perpetua"/>
                <a:cs typeface="Perpetua"/>
              </a:rPr>
              <a:t>coordinate 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b="1" i="1" spc="-5" dirty="0">
                <a:latin typeface="Perpetua"/>
                <a:cs typeface="Perpetua"/>
              </a:rPr>
              <a:t>fertilization,</a:t>
            </a:r>
            <a:r>
              <a:rPr sz="2400" b="1" i="1" spc="-245" dirty="0">
                <a:latin typeface="Perpetua"/>
                <a:cs typeface="Perpetua"/>
              </a:rPr>
              <a:t> </a:t>
            </a:r>
            <a:r>
              <a:rPr lang="en-US" sz="2400" b="1" i="1" spc="-245" dirty="0" smtClean="0">
                <a:latin typeface="Perpetua"/>
                <a:cs typeface="Perpetua"/>
              </a:rPr>
              <a:t> </a:t>
            </a:r>
            <a:r>
              <a:rPr sz="2400" b="1" i="1" spc="-5" dirty="0" smtClean="0">
                <a:latin typeface="Perpetua"/>
                <a:cs typeface="Perpetua"/>
              </a:rPr>
              <a:t>pest</a:t>
            </a:r>
            <a:r>
              <a:rPr sz="2400" b="1" i="1" dirty="0" smtClean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control,</a:t>
            </a:r>
            <a:r>
              <a:rPr sz="2400" b="1" i="1" spc="-235" dirty="0">
                <a:latin typeface="Perpetua"/>
                <a:cs typeface="Perpetua"/>
              </a:rPr>
              <a:t> </a:t>
            </a:r>
            <a:r>
              <a:rPr lang="en-US" sz="2400" b="1" i="1" spc="-235" dirty="0" smtClean="0">
                <a:latin typeface="Perpetua"/>
                <a:cs typeface="Perpetua"/>
              </a:rPr>
              <a:t> </a:t>
            </a:r>
            <a:r>
              <a:rPr sz="2400" b="1" i="1" dirty="0" smtClean="0">
                <a:latin typeface="Perpetua"/>
                <a:cs typeface="Perpetua"/>
              </a:rPr>
              <a:t>and</a:t>
            </a:r>
            <a:r>
              <a:rPr sz="2400" b="1" i="1" spc="10" dirty="0" smtClean="0">
                <a:latin typeface="Perpetua"/>
                <a:cs typeface="Perpetua"/>
              </a:rPr>
              <a:t> </a:t>
            </a:r>
            <a:r>
              <a:rPr sz="2400" b="1" i="1" spc="-5" dirty="0">
                <a:latin typeface="Perpetua"/>
                <a:cs typeface="Perpetua"/>
              </a:rPr>
              <a:t>so</a:t>
            </a:r>
            <a:r>
              <a:rPr sz="2400" b="1" i="1" dirty="0">
                <a:latin typeface="Perpetua"/>
                <a:cs typeface="Perpetua"/>
              </a:rPr>
              <a:t> on—and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spc="-25" dirty="0">
                <a:latin typeface="Perpetua"/>
                <a:cs typeface="Perpetua"/>
              </a:rPr>
              <a:t>even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communicate </a:t>
            </a:r>
            <a:r>
              <a:rPr sz="2400" b="1" i="1" spc="-525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with an</a:t>
            </a:r>
            <a:r>
              <a:rPr sz="2400" b="1" i="1" spc="-5" dirty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intelligent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backend</a:t>
            </a:r>
            <a:r>
              <a:rPr sz="2400" b="1" i="1" spc="-5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to</a:t>
            </a:r>
            <a:r>
              <a:rPr sz="2400" b="1" i="1" spc="-5" dirty="0">
                <a:latin typeface="Perpetua"/>
                <a:cs typeface="Perpetua"/>
              </a:rPr>
              <a:t> calculate </a:t>
            </a:r>
            <a:r>
              <a:rPr sz="2400" b="1" i="1" spc="-10" dirty="0">
                <a:latin typeface="Perpetua"/>
                <a:cs typeface="Perpetua"/>
              </a:rPr>
              <a:t>crop</a:t>
            </a:r>
            <a:r>
              <a:rPr sz="2400" b="1" i="1" spc="5" dirty="0">
                <a:latin typeface="Perpetua"/>
                <a:cs typeface="Perpetua"/>
              </a:rPr>
              <a:t> </a:t>
            </a:r>
            <a:r>
              <a:rPr sz="2400" b="1" i="1" spc="-5" dirty="0">
                <a:latin typeface="Perpetua"/>
                <a:cs typeface="Perpetua"/>
              </a:rPr>
              <a:t>yield</a:t>
            </a:r>
            <a:r>
              <a:rPr sz="2400" b="1" i="1" dirty="0">
                <a:latin typeface="Perpetua"/>
                <a:cs typeface="Perpetua"/>
              </a:rPr>
              <a:t> </a:t>
            </a:r>
            <a:r>
              <a:rPr sz="2400" b="1" i="1" spc="-5" dirty="0">
                <a:latin typeface="Perpetua"/>
                <a:cs typeface="Perpetua"/>
              </a:rPr>
              <a:t>potential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71652"/>
            <a:ext cx="651954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i="1" spc="10" dirty="0">
                <a:latin typeface="Perpetua"/>
                <a:cs typeface="Perpetua"/>
              </a:rPr>
              <a:t>smart </a:t>
            </a:r>
            <a:r>
              <a:rPr sz="2600" i="1" spc="-5" dirty="0">
                <a:latin typeface="Perpetua"/>
                <a:cs typeface="Perpetua"/>
              </a:rPr>
              <a:t>object</a:t>
            </a:r>
            <a:r>
              <a:rPr sz="2600" spc="-5" dirty="0">
                <a:latin typeface="Perpetua"/>
                <a:cs typeface="Perpetua"/>
              </a:rPr>
              <a:t>,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-10" dirty="0">
                <a:latin typeface="Perpetua"/>
                <a:cs typeface="Perpetua"/>
              </a:rPr>
              <a:t>device that </a:t>
            </a:r>
            <a:r>
              <a:rPr sz="2600" dirty="0">
                <a:latin typeface="Perpetua"/>
                <a:cs typeface="Perpetua"/>
              </a:rPr>
              <a:t>has, </a:t>
            </a:r>
            <a:r>
              <a:rPr sz="2600" spc="-15" dirty="0">
                <a:latin typeface="Perpetua"/>
                <a:cs typeface="Perpetua"/>
              </a:rPr>
              <a:t>at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minimum, </a:t>
            </a:r>
            <a:r>
              <a:rPr sz="2600" spc="-110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following</a:t>
            </a:r>
            <a:r>
              <a:rPr sz="2600" spc="-5" dirty="0">
                <a:latin typeface="Perpetua"/>
                <a:cs typeface="Perpetua"/>
              </a:rPr>
              <a:t> four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defining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characteristics</a:t>
            </a:r>
            <a:endParaRPr sz="2600">
              <a:latin typeface="Perpetua"/>
              <a:cs typeface="Perpet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1185672"/>
            <a:ext cx="5943599" cy="5457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69245"/>
            <a:ext cx="7206615" cy="44824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Processing</a:t>
            </a:r>
            <a:r>
              <a:rPr sz="2600" b="1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unit: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Some type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processing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unit for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5" dirty="0">
                <a:latin typeface="Perpetua"/>
                <a:cs typeface="Perpetua"/>
              </a:rPr>
              <a:t>Acquiring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data,</a:t>
            </a:r>
            <a:endParaRPr sz="2600">
              <a:latin typeface="Perpetua"/>
              <a:cs typeface="Perpetua"/>
            </a:endParaRPr>
          </a:p>
          <a:p>
            <a:pPr marL="286385" marR="51943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Processing</a:t>
            </a:r>
            <a:r>
              <a:rPr sz="2600" b="1" dirty="0">
                <a:latin typeface="Perpetua"/>
                <a:cs typeface="Perpetua"/>
              </a:rPr>
              <a:t> and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analyzing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sensing</a:t>
            </a:r>
            <a:r>
              <a:rPr sz="2600" b="1" spc="20" dirty="0">
                <a:latin typeface="Perpetua"/>
                <a:cs typeface="Perpetua"/>
              </a:rPr>
              <a:t> </a:t>
            </a:r>
            <a:r>
              <a:rPr sz="2600" b="1" spc="-35" dirty="0">
                <a:latin typeface="Perpetua"/>
                <a:cs typeface="Perpetua"/>
              </a:rPr>
              <a:t>information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received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by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the sensor(s),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Coordinating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control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signals </a:t>
            </a:r>
            <a:r>
              <a:rPr sz="2600" b="1" dirty="0">
                <a:latin typeface="Perpetua"/>
                <a:cs typeface="Perpetua"/>
              </a:rPr>
              <a:t>to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40" dirty="0">
                <a:latin typeface="Perpetua"/>
                <a:cs typeface="Perpetua"/>
              </a:rPr>
              <a:t>any</a:t>
            </a:r>
            <a:r>
              <a:rPr sz="2600" b="1" dirty="0">
                <a:latin typeface="Perpetua"/>
                <a:cs typeface="Perpetua"/>
              </a:rPr>
              <a:t> actuators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70" dirty="0">
                <a:latin typeface="Perpetua"/>
                <a:cs typeface="Perpetua"/>
              </a:rPr>
              <a:t>and</a:t>
            </a:r>
            <a:endParaRPr sz="2600">
              <a:latin typeface="Perpetua"/>
              <a:cs typeface="Perpetua"/>
            </a:endParaRPr>
          </a:p>
          <a:p>
            <a:pPr marL="286385" marR="97155" indent="-27432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Controlling a variety of functions on </a:t>
            </a:r>
            <a:r>
              <a:rPr sz="2600" b="1" spc="-5" dirty="0">
                <a:latin typeface="Perpetua"/>
                <a:cs typeface="Perpetua"/>
              </a:rPr>
              <a:t>the </a:t>
            </a:r>
            <a:r>
              <a:rPr sz="2600" b="1" spc="15" dirty="0">
                <a:latin typeface="Perpetua"/>
                <a:cs typeface="Perpetua"/>
              </a:rPr>
              <a:t>smart </a:t>
            </a:r>
            <a:r>
              <a:rPr sz="2600" b="1" spc="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object,</a:t>
            </a:r>
            <a:r>
              <a:rPr sz="2600" b="1" spc="-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including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communication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power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systems</a:t>
            </a:r>
            <a:endParaRPr sz="2600">
              <a:latin typeface="Perpetua"/>
              <a:cs typeface="Perpetua"/>
            </a:endParaRPr>
          </a:p>
          <a:p>
            <a:pPr marL="286385" marR="218440" indent="-274320">
              <a:lnSpc>
                <a:spcPct val="90000"/>
              </a:lnSpc>
              <a:spcBef>
                <a:spcPts val="5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most common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b="1" dirty="0">
                <a:latin typeface="Perpetua"/>
                <a:cs typeface="Perpetua"/>
              </a:rPr>
              <a:t>microcontroller </a:t>
            </a:r>
            <a:r>
              <a:rPr sz="2600" spc="-5" dirty="0">
                <a:latin typeface="Perpetua"/>
                <a:cs typeface="Perpetua"/>
              </a:rPr>
              <a:t>because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120" dirty="0">
                <a:latin typeface="Perpetua"/>
                <a:cs typeface="Perpetua"/>
              </a:rPr>
              <a:t>its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small </a:t>
            </a:r>
            <a:r>
              <a:rPr sz="2600" spc="15" dirty="0">
                <a:latin typeface="Perpetua"/>
                <a:cs typeface="Perpetua"/>
              </a:rPr>
              <a:t>form </a:t>
            </a:r>
            <a:r>
              <a:rPr sz="2600" spc="-40" dirty="0">
                <a:latin typeface="Perpetua"/>
                <a:cs typeface="Perpetua"/>
              </a:rPr>
              <a:t>factor, </a:t>
            </a:r>
            <a:r>
              <a:rPr sz="2600" spc="-25" dirty="0">
                <a:latin typeface="Perpetua"/>
                <a:cs typeface="Perpetua"/>
              </a:rPr>
              <a:t>flexibility, </a:t>
            </a:r>
            <a:r>
              <a:rPr sz="2600" spc="-5" dirty="0">
                <a:latin typeface="Perpetua"/>
                <a:cs typeface="Perpetua"/>
              </a:rPr>
              <a:t>programming </a:t>
            </a:r>
            <a:r>
              <a:rPr sz="2600" spc="-25" dirty="0">
                <a:latin typeface="Perpetua"/>
                <a:cs typeface="Perpetua"/>
              </a:rPr>
              <a:t>simplicity, 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ubiquity,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power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consumption,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cost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206615" cy="39731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Sensor(s)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and/or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actuator(s):</a:t>
            </a:r>
            <a:endParaRPr sz="2600">
              <a:latin typeface="Perpetua"/>
              <a:cs typeface="Perpetua"/>
            </a:endParaRPr>
          </a:p>
          <a:p>
            <a:pPr marL="286385" marR="2101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20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0" dirty="0">
                <a:latin typeface="Perpetua"/>
                <a:cs typeface="Perpetua"/>
              </a:rPr>
              <a:t>capable </a:t>
            </a:r>
            <a:r>
              <a:rPr sz="2600" spc="-5" dirty="0">
                <a:latin typeface="Perpetua"/>
                <a:cs typeface="Perpetua"/>
              </a:rPr>
              <a:t>of </a:t>
            </a:r>
            <a:r>
              <a:rPr sz="2600" dirty="0">
                <a:latin typeface="Perpetua"/>
                <a:cs typeface="Perpetua"/>
              </a:rPr>
              <a:t>interacting with the </a:t>
            </a:r>
            <a:r>
              <a:rPr sz="2600" spc="-55" dirty="0">
                <a:latin typeface="Perpetua"/>
                <a:cs typeface="Perpetua"/>
              </a:rPr>
              <a:t>physical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world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through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actuators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Communication</a:t>
            </a:r>
            <a:r>
              <a:rPr sz="2600" b="1" spc="-4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device: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communication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unit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responsible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connecting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320" dirty="0">
                <a:latin typeface="Perpetua"/>
                <a:cs typeface="Perpetua"/>
              </a:rPr>
              <a:t>a </a:t>
            </a:r>
            <a:r>
              <a:rPr sz="2600" b="1" spc="-315" dirty="0">
                <a:latin typeface="Perpetua"/>
                <a:cs typeface="Perpetua"/>
              </a:rPr>
              <a:t> </a:t>
            </a:r>
            <a:r>
              <a:rPr sz="2600" b="1" spc="15" dirty="0">
                <a:latin typeface="Perpetua"/>
                <a:cs typeface="Perpetua"/>
              </a:rPr>
              <a:t>smart </a:t>
            </a:r>
            <a:r>
              <a:rPr sz="2600" b="1" dirty="0">
                <a:latin typeface="Perpetua"/>
                <a:cs typeface="Perpetua"/>
              </a:rPr>
              <a:t>object with other </a:t>
            </a:r>
            <a:r>
              <a:rPr sz="2600" b="1" spc="15" dirty="0">
                <a:latin typeface="Perpetua"/>
                <a:cs typeface="Perpetua"/>
              </a:rPr>
              <a:t>smart </a:t>
            </a:r>
            <a:r>
              <a:rPr sz="2600" b="1" dirty="0">
                <a:latin typeface="Perpetua"/>
                <a:cs typeface="Perpetua"/>
              </a:rPr>
              <a:t>objects and </a:t>
            </a:r>
            <a:r>
              <a:rPr sz="2600" b="1" spc="-5" dirty="0">
                <a:latin typeface="Perpetua"/>
                <a:cs typeface="Perpetua"/>
              </a:rPr>
              <a:t>the </a:t>
            </a:r>
            <a:r>
              <a:rPr sz="2600" b="1" dirty="0">
                <a:latin typeface="Perpetua"/>
                <a:cs typeface="Perpetua"/>
              </a:rPr>
              <a:t> outside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world </a:t>
            </a:r>
            <a:r>
              <a:rPr sz="2600" b="1" spc="-5" dirty="0">
                <a:latin typeface="Perpetua"/>
                <a:cs typeface="Perpetua"/>
              </a:rPr>
              <a:t>(via the </a:t>
            </a:r>
            <a:r>
              <a:rPr sz="2600" b="1" spc="-10" dirty="0">
                <a:latin typeface="Perpetua"/>
                <a:cs typeface="Perpetua"/>
              </a:rPr>
              <a:t>network).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Communication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spc="20" dirty="0">
                <a:latin typeface="Perpetua"/>
                <a:cs typeface="Perpetua"/>
              </a:rPr>
              <a:t>smart</a:t>
            </a:r>
            <a:r>
              <a:rPr sz="2600" spc="-5" dirty="0">
                <a:latin typeface="Perpetua"/>
                <a:cs typeface="Perpetua"/>
              </a:rPr>
              <a:t> objects</a:t>
            </a:r>
            <a:r>
              <a:rPr sz="2600" dirty="0">
                <a:latin typeface="Perpetua"/>
                <a:cs typeface="Perpetua"/>
              </a:rPr>
              <a:t> can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 either</a:t>
            </a:r>
            <a:endParaRPr sz="26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b="1" i="1" spc="-10" dirty="0">
                <a:latin typeface="Perpetua"/>
                <a:cs typeface="Perpetua"/>
              </a:rPr>
              <a:t>wired</a:t>
            </a:r>
            <a:r>
              <a:rPr sz="2600" b="1" i="1" spc="-4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or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wireless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24750" cy="1839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0" dirty="0">
                <a:latin typeface="Perpetua"/>
                <a:cs typeface="Perpetua"/>
              </a:rPr>
              <a:t>Power</a:t>
            </a:r>
            <a:r>
              <a:rPr sz="2600" b="1" spc="-6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source: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15" dirty="0">
                <a:latin typeface="Perpetua"/>
                <a:cs typeface="Perpetua"/>
              </a:rPr>
              <a:t>Smart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have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components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that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need</a:t>
            </a:r>
            <a:r>
              <a:rPr sz="2600" b="1" i="1" spc="-2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to</a:t>
            </a:r>
            <a:r>
              <a:rPr sz="2600" b="1" i="1" spc="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be </a:t>
            </a:r>
            <a:r>
              <a:rPr sz="2600" b="1" i="1" spc="-20" dirty="0">
                <a:latin typeface="Perpetua"/>
                <a:cs typeface="Perpetua"/>
              </a:rPr>
              <a:t>powered</a:t>
            </a:r>
            <a:r>
              <a:rPr sz="2600" spc="-2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most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significant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power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consumption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usually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95" dirty="0">
                <a:latin typeface="Perpetua"/>
                <a:cs typeface="Perpetua"/>
              </a:rPr>
              <a:t>from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communication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unit</a:t>
            </a:r>
            <a:r>
              <a:rPr sz="2600" b="1" i="1" spc="-2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of a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smart object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149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0" dirty="0">
                <a:latin typeface="Franklin Gothic Medium"/>
                <a:cs typeface="Franklin Gothic Medium"/>
              </a:rPr>
              <a:t>Trends</a:t>
            </a:r>
            <a:r>
              <a:rPr sz="4000" i="0" spc="-35" dirty="0">
                <a:latin typeface="Franklin Gothic Medium"/>
                <a:cs typeface="Franklin Gothic Medium"/>
              </a:rPr>
              <a:t> in</a:t>
            </a:r>
            <a:r>
              <a:rPr sz="4000" i="0" spc="-15" dirty="0">
                <a:latin typeface="Franklin Gothic Medium"/>
                <a:cs typeface="Franklin Gothic Medium"/>
              </a:rPr>
              <a:t> </a:t>
            </a:r>
            <a:r>
              <a:rPr sz="4000" i="0" spc="-40" dirty="0">
                <a:latin typeface="Franklin Gothic Medium"/>
                <a:cs typeface="Franklin Gothic Medium"/>
              </a:rPr>
              <a:t>Smart </a:t>
            </a:r>
            <a:r>
              <a:rPr sz="4000" i="0" spc="-20" dirty="0">
                <a:latin typeface="Franklin Gothic Medium"/>
                <a:cs typeface="Franklin Gothic Medium"/>
              </a:rPr>
              <a:t>Objects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392670" cy="2388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Size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is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decreasing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0" dirty="0">
                <a:latin typeface="Perpetua"/>
                <a:cs typeface="Perpetua"/>
              </a:rPr>
              <a:t>Power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consumption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is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decreasing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Processing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power </a:t>
            </a:r>
            <a:r>
              <a:rPr sz="2600" b="1" dirty="0">
                <a:latin typeface="Perpetua"/>
                <a:cs typeface="Perpetua"/>
              </a:rPr>
              <a:t>is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increasing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Communication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capabilities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are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improving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Communication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is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being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increasingly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standardized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48055" y="688974"/>
            <a:ext cx="7447889" cy="307777"/>
          </a:xfrm>
        </p:spPr>
        <p:txBody>
          <a:bodyPr/>
          <a:lstStyle/>
          <a:p>
            <a:r>
              <a:rPr lang="en-GB" smtClean="0"/>
              <a:t>Sensors</a:t>
            </a:r>
            <a:endParaRPr lang="en-IE" smtClean="0"/>
          </a:p>
        </p:txBody>
      </p:sp>
      <p:sp>
        <p:nvSpPr>
          <p:cNvPr id="3" name="Cloud 2"/>
          <p:cNvSpPr/>
          <p:nvPr/>
        </p:nvSpPr>
        <p:spPr bwMode="auto">
          <a:xfrm>
            <a:off x="1447801" y="2895600"/>
            <a:ext cx="1173163" cy="99695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9" tIns="45720" rIns="91439" bIns="45720"/>
          <a:lstStyle/>
          <a:p>
            <a:pPr>
              <a:defRPr/>
            </a:pPr>
            <a:r>
              <a:rPr lang="en-GB" sz="1600" dirty="0"/>
              <a:t>Physical</a:t>
            </a:r>
          </a:p>
          <a:p>
            <a:pPr>
              <a:defRPr/>
            </a:pPr>
            <a:r>
              <a:rPr lang="en-GB" sz="1600" dirty="0"/>
              <a:t>Medium</a:t>
            </a:r>
            <a:endParaRPr lang="en-IE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71800" y="3048000"/>
            <a:ext cx="960438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9" tIns="45720" rIns="91439" bIns="45720"/>
          <a:lstStyle/>
          <a:p>
            <a:pPr>
              <a:defRPr/>
            </a:pPr>
            <a:r>
              <a:rPr lang="en-GB" sz="1600" dirty="0"/>
              <a:t>Sensing</a:t>
            </a:r>
          </a:p>
          <a:p>
            <a:pPr>
              <a:defRPr/>
            </a:pPr>
            <a:r>
              <a:rPr lang="en-GB" sz="1600" dirty="0"/>
              <a:t>Element</a:t>
            </a:r>
            <a:endParaRPr lang="en-IE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191000" y="3048000"/>
            <a:ext cx="1066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9" tIns="45720" rIns="91439" bIns="45720"/>
          <a:lstStyle/>
          <a:p>
            <a:pPr>
              <a:defRPr/>
            </a:pPr>
            <a:r>
              <a:rPr lang="en-GB" sz="1600" dirty="0"/>
              <a:t>Conditioning</a:t>
            </a:r>
          </a:p>
        </p:txBody>
      </p:sp>
      <p:cxnSp>
        <p:nvCxnSpPr>
          <p:cNvPr id="9" name="Straight Arrow Connector 8"/>
          <p:cNvCxnSpPr>
            <a:stCxn id="3" idx="0"/>
            <a:endCxn id="4" idx="1"/>
          </p:cNvCxnSpPr>
          <p:nvPr/>
        </p:nvCxnSpPr>
        <p:spPr bwMode="auto">
          <a:xfrm flipV="1">
            <a:off x="2620964" y="3390901"/>
            <a:ext cx="350837" cy="3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3932238" y="3390900"/>
            <a:ext cx="25876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Rectangle 18"/>
          <p:cNvSpPr/>
          <p:nvPr/>
        </p:nvSpPr>
        <p:spPr bwMode="auto">
          <a:xfrm>
            <a:off x="5638800" y="3048000"/>
            <a:ext cx="1066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9" tIns="45720" rIns="91439" bIns="45720"/>
          <a:lstStyle/>
          <a:p>
            <a:pPr>
              <a:defRPr/>
            </a:pPr>
            <a:r>
              <a:rPr lang="en-GB" sz="1600" dirty="0"/>
              <a:t>Target</a:t>
            </a:r>
          </a:p>
          <a:p>
            <a:pPr>
              <a:defRPr/>
            </a:pPr>
            <a:r>
              <a:rPr lang="en-GB" sz="1600" dirty="0"/>
              <a:t>Handling</a:t>
            </a:r>
          </a:p>
        </p:txBody>
      </p:sp>
      <p:cxnSp>
        <p:nvCxnSpPr>
          <p:cNvPr id="20" name="Straight Arrow Connector 19"/>
          <p:cNvCxnSpPr>
            <a:stCxn id="5" idx="3"/>
            <a:endCxn id="19" idx="1"/>
          </p:cNvCxnSpPr>
          <p:nvPr/>
        </p:nvCxnSpPr>
        <p:spPr bwMode="auto">
          <a:xfrm>
            <a:off x="5257800" y="33909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562" name="TextBox 23"/>
          <p:cNvSpPr txBox="1">
            <a:spLocks noChangeArrowheads="1"/>
          </p:cNvSpPr>
          <p:nvPr/>
        </p:nvSpPr>
        <p:spPr bwMode="auto">
          <a:xfrm>
            <a:off x="1543050" y="4038600"/>
            <a:ext cx="12493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20" rIns="91439" bIns="45720">
            <a:spAutoFit/>
          </a:bodyPr>
          <a:lstStyle/>
          <a:p>
            <a:r>
              <a:rPr lang="en-GB" sz="1600" i="1" dirty="0"/>
              <a:t>Temperature</a:t>
            </a:r>
            <a:endParaRPr lang="en-IE" sz="1600" i="1" dirty="0"/>
          </a:p>
        </p:txBody>
      </p:sp>
      <p:sp>
        <p:nvSpPr>
          <p:cNvPr id="23563" name="TextBox 24"/>
          <p:cNvSpPr txBox="1">
            <a:spLocks noChangeArrowheads="1"/>
          </p:cNvSpPr>
          <p:nvPr/>
        </p:nvSpPr>
        <p:spPr bwMode="auto">
          <a:xfrm>
            <a:off x="2895600" y="4038600"/>
            <a:ext cx="10547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20" rIns="91439" bIns="45720">
            <a:spAutoFit/>
          </a:bodyPr>
          <a:lstStyle/>
          <a:p>
            <a:r>
              <a:rPr lang="en-GB" sz="1600" i="1" dirty="0"/>
              <a:t>Resistance</a:t>
            </a:r>
            <a:endParaRPr lang="en-IE" sz="1600" i="1" dirty="0"/>
          </a:p>
        </p:txBody>
      </p:sp>
      <p:sp>
        <p:nvSpPr>
          <p:cNvPr id="23564" name="TextBox 25"/>
          <p:cNvSpPr txBox="1">
            <a:spLocks noChangeArrowheads="1"/>
          </p:cNvSpPr>
          <p:nvPr/>
        </p:nvSpPr>
        <p:spPr bwMode="auto">
          <a:xfrm>
            <a:off x="4343400" y="4038600"/>
            <a:ext cx="8207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20" rIns="91439" bIns="45720">
            <a:spAutoFit/>
          </a:bodyPr>
          <a:lstStyle/>
          <a:p>
            <a:r>
              <a:rPr lang="en-GB" sz="1600" i="1" dirty="0"/>
              <a:t>Voltage</a:t>
            </a:r>
            <a:endParaRPr lang="en-IE" sz="1600" i="1" dirty="0"/>
          </a:p>
        </p:txBody>
      </p:sp>
      <p:sp>
        <p:nvSpPr>
          <p:cNvPr id="23565" name="TextBox 26"/>
          <p:cNvSpPr txBox="1">
            <a:spLocks noChangeArrowheads="1"/>
          </p:cNvSpPr>
          <p:nvPr/>
        </p:nvSpPr>
        <p:spPr bwMode="auto">
          <a:xfrm>
            <a:off x="5715000" y="4038600"/>
            <a:ext cx="1172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20" rIns="91439" bIns="45720">
            <a:spAutoFit/>
          </a:bodyPr>
          <a:lstStyle/>
          <a:p>
            <a:r>
              <a:rPr lang="en-GB" sz="1600" i="1" dirty="0"/>
              <a:t>Information</a:t>
            </a:r>
            <a:endParaRPr lang="en-IE" sz="1600" i="1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6705600" y="34290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5867400" y="5257801"/>
            <a:ext cx="26365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20" rIns="91439" bIns="45720">
            <a:spAutoFit/>
          </a:bodyPr>
          <a:lstStyle/>
          <a:p>
            <a:pPr algn="l"/>
            <a:r>
              <a:rPr lang="en-GB" dirty="0"/>
              <a:t>Transducers</a:t>
            </a:r>
          </a:p>
          <a:p>
            <a:pPr algn="l"/>
            <a:r>
              <a:rPr lang="en-GB" dirty="0"/>
              <a:t>Micro-sensors 10</a:t>
            </a:r>
            <a:r>
              <a:rPr lang="en-GB" baseline="30000" dirty="0"/>
              <a:t>-6</a:t>
            </a:r>
            <a:r>
              <a:rPr lang="en-GB" dirty="0"/>
              <a:t>m</a:t>
            </a:r>
            <a:endParaRPr lang="en-IE" dirty="0"/>
          </a:p>
        </p:txBody>
      </p:sp>
      <p:sp>
        <p:nvSpPr>
          <p:cNvPr id="23568" name="TextBox 24"/>
          <p:cNvSpPr txBox="1">
            <a:spLocks noChangeArrowheads="1"/>
          </p:cNvSpPr>
          <p:nvPr/>
        </p:nvSpPr>
        <p:spPr bwMode="auto">
          <a:xfrm>
            <a:off x="2120900" y="2328863"/>
            <a:ext cx="1281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20" rIns="91439" bIns="45720">
            <a:spAutoFit/>
          </a:bodyPr>
          <a:lstStyle/>
          <a:p>
            <a:r>
              <a:rPr lang="en-GB" i="1" dirty="0">
                <a:latin typeface="Times New Roman" pitchFamily="18" charset="0"/>
                <a:cs typeface="Times New Roman" pitchFamily="18" charset="0"/>
              </a:rPr>
              <a:t>Stimulus (s)</a:t>
            </a:r>
            <a:endParaRPr lang="en-IE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9" name="TextBox 24"/>
          <p:cNvSpPr txBox="1">
            <a:spLocks noChangeArrowheads="1"/>
          </p:cNvSpPr>
          <p:nvPr/>
        </p:nvSpPr>
        <p:spPr bwMode="auto">
          <a:xfrm>
            <a:off x="6515100" y="2362200"/>
            <a:ext cx="1101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20" rIns="91439" bIns="45720">
            <a:spAutoFit/>
          </a:bodyPr>
          <a:lstStyle/>
          <a:p>
            <a:r>
              <a:rPr lang="en-GB" i="1" dirty="0">
                <a:latin typeface="Times New Roman" pitchFamily="18" charset="0"/>
                <a:cs typeface="Times New Roman" pitchFamily="18" charset="0"/>
              </a:rPr>
              <a:t>Signal (S)</a:t>
            </a:r>
            <a:endParaRPr lang="en-IE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414273"/>
            <a:ext cx="4495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25" dirty="0">
                <a:solidFill>
                  <a:srgbClr val="001F5F"/>
                </a:solidFill>
                <a:latin typeface="Franklin Gothic Medium"/>
                <a:cs typeface="Franklin Gothic Medium"/>
              </a:rPr>
              <a:t>SENSOR</a:t>
            </a:r>
            <a:r>
              <a:rPr sz="4000" i="0" spc="-60" dirty="0">
                <a:solidFill>
                  <a:srgbClr val="001F5F"/>
                </a:solidFill>
                <a:latin typeface="Franklin Gothic Medium"/>
                <a:cs typeface="Franklin Gothic Medium"/>
              </a:rPr>
              <a:t> </a:t>
            </a:r>
            <a:r>
              <a:rPr sz="4000" i="0" spc="-35" dirty="0">
                <a:solidFill>
                  <a:srgbClr val="001F5F"/>
                </a:solidFill>
                <a:latin typeface="Franklin Gothic Medium"/>
                <a:cs typeface="Franklin Gothic Medium"/>
              </a:rPr>
              <a:t>NETWORKS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404874"/>
            <a:ext cx="8047355" cy="42945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1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sensor/actuator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b="1" spc="-5" dirty="0">
                <a:latin typeface="Perpetua"/>
                <a:cs typeface="Perpetua"/>
              </a:rPr>
              <a:t>(SANET),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network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of </a:t>
            </a:r>
            <a:r>
              <a:rPr sz="2600" b="1" spc="-50" dirty="0">
                <a:solidFill>
                  <a:srgbClr val="FF0000"/>
                </a:solidFill>
                <a:latin typeface="Perpetua"/>
                <a:cs typeface="Perpetua"/>
              </a:rPr>
              <a:t>sensors </a:t>
            </a:r>
            <a:r>
              <a:rPr sz="2600" b="1" spc="-57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that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sense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and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measure their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environment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and/or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 actuators</a:t>
            </a:r>
            <a:r>
              <a:rPr sz="2600" b="1" spc="-2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that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act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on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their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 environment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24717"/>
              </a:buClr>
              <a:buFont typeface="Segoe UI Symbol"/>
              <a:buChar char="⚫"/>
            </a:pPr>
            <a:endParaRPr sz="1700">
              <a:latin typeface="Perpetua"/>
              <a:cs typeface="Perpetua"/>
            </a:endParaRPr>
          </a:p>
          <a:p>
            <a:pPr marL="286385" marR="960755" indent="-274320">
              <a:lnSpc>
                <a:spcPts val="281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sensors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and/or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actuators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SANET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capable</a:t>
            </a:r>
            <a:r>
              <a:rPr sz="2600" b="1" i="1" spc="-25" dirty="0">
                <a:latin typeface="Perpetua"/>
                <a:cs typeface="Perpetua"/>
              </a:rPr>
              <a:t> </a:t>
            </a:r>
            <a:r>
              <a:rPr sz="2600" b="1" i="1" spc="-165" dirty="0">
                <a:latin typeface="Perpetua"/>
                <a:cs typeface="Perpetua"/>
              </a:rPr>
              <a:t>of </a:t>
            </a:r>
            <a:r>
              <a:rPr sz="2600" b="1" i="1" spc="-160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communicating</a:t>
            </a:r>
            <a:r>
              <a:rPr sz="2600" b="1" i="1" spc="-4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10" dirty="0">
                <a:latin typeface="Perpetua"/>
                <a:cs typeface="Perpetua"/>
              </a:rPr>
              <a:t> cooperating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Font typeface="Segoe UI Symbol"/>
              <a:buChar char="⚫"/>
            </a:pPr>
            <a:endParaRPr sz="1650">
              <a:latin typeface="Perpetua"/>
              <a:cs typeface="Perpetua"/>
            </a:endParaRPr>
          </a:p>
          <a:p>
            <a:pPr marL="286385" marR="17145" indent="-274320">
              <a:lnSpc>
                <a:spcPct val="9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-15" dirty="0">
                <a:latin typeface="Perpetua"/>
                <a:cs typeface="Perpetua"/>
              </a:rPr>
              <a:t>Effective </a:t>
            </a:r>
            <a:r>
              <a:rPr sz="2600" b="1" i="1" dirty="0">
                <a:latin typeface="Perpetua"/>
                <a:cs typeface="Perpetua"/>
              </a:rPr>
              <a:t>and </a:t>
            </a:r>
            <a:r>
              <a:rPr sz="2600" b="1" i="1" spc="-10" dirty="0">
                <a:latin typeface="Perpetua"/>
                <a:cs typeface="Perpetua"/>
              </a:rPr>
              <a:t>well-coordinated </a:t>
            </a:r>
            <a:r>
              <a:rPr sz="2600" b="1" i="1" spc="-5" dirty="0">
                <a:latin typeface="Perpetua"/>
                <a:cs typeface="Perpetua"/>
              </a:rPr>
              <a:t>communication </a:t>
            </a:r>
            <a:r>
              <a:rPr sz="2600" b="1" i="1" dirty="0">
                <a:latin typeface="Perpetua"/>
                <a:cs typeface="Perpetua"/>
              </a:rPr>
              <a:t>and </a:t>
            </a:r>
            <a:r>
              <a:rPr sz="2600" b="1" i="1" spc="5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cooperation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b="1" dirty="0">
                <a:latin typeface="Perpetua"/>
                <a:cs typeface="Perpetua"/>
              </a:rPr>
              <a:t>prominent </a:t>
            </a:r>
            <a:r>
              <a:rPr sz="2600" b="1" spc="-5" dirty="0">
                <a:latin typeface="Perpetua"/>
                <a:cs typeface="Perpetua"/>
              </a:rPr>
              <a:t>challenge</a:t>
            </a:r>
            <a:r>
              <a:rPr sz="2600" spc="-5" dirty="0">
                <a:latin typeface="Perpetua"/>
                <a:cs typeface="Perpetua"/>
              </a:rPr>
              <a:t>, </a:t>
            </a:r>
            <a:r>
              <a:rPr sz="2600" spc="5" dirty="0">
                <a:latin typeface="Perpetua"/>
                <a:cs typeface="Perpetua"/>
              </a:rPr>
              <a:t>primarily </a:t>
            </a:r>
            <a:r>
              <a:rPr sz="2600" spc="-5" dirty="0">
                <a:latin typeface="Perpetua"/>
                <a:cs typeface="Perpetua"/>
              </a:rPr>
              <a:t>because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 sensors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actuators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SANETs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 diverse,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heterogeneous,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resource-constrained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14781"/>
            <a:ext cx="8202930" cy="5346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SANETs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offer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highly</a:t>
            </a:r>
            <a:r>
              <a:rPr sz="2600" spc="-5" dirty="0">
                <a:latin typeface="Perpetua"/>
                <a:cs typeface="Perpetua"/>
              </a:rPr>
              <a:t> coordinated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sensing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580" dirty="0">
                <a:latin typeface="Perpetua"/>
                <a:cs typeface="Perpetua"/>
              </a:rPr>
              <a:t> </a:t>
            </a:r>
            <a:r>
              <a:rPr sz="2600" spc="-50" dirty="0">
                <a:latin typeface="Perpetua"/>
                <a:cs typeface="Perpetua"/>
              </a:rPr>
              <a:t>actuation 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capabilities.</a:t>
            </a:r>
            <a:endParaRPr sz="2600">
              <a:latin typeface="Perpetua"/>
              <a:cs typeface="Perpetua"/>
            </a:endParaRPr>
          </a:p>
          <a:p>
            <a:pPr marL="286385" marR="6985" indent="-274320" algn="just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15" dirty="0">
                <a:latin typeface="Perpetua"/>
                <a:cs typeface="Perpetua"/>
              </a:rPr>
              <a:t>Smart</a:t>
            </a:r>
            <a:r>
              <a:rPr sz="2600" b="1" spc="2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homes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type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SANET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display</a:t>
            </a:r>
            <a:r>
              <a:rPr sz="2600" b="1" i="1" spc="560" dirty="0">
                <a:latin typeface="Perpetua"/>
                <a:cs typeface="Perpetua"/>
              </a:rPr>
              <a:t> </a:t>
            </a:r>
            <a:r>
              <a:rPr sz="2600" b="1" i="1" spc="-90" dirty="0">
                <a:latin typeface="Perpetua"/>
                <a:cs typeface="Perpetua"/>
              </a:rPr>
              <a:t>this </a:t>
            </a:r>
            <a:r>
              <a:rPr sz="2600" b="1" i="1" spc="-85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coordination</a:t>
            </a:r>
            <a:r>
              <a:rPr sz="2600" b="1" i="1" spc="-45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between</a:t>
            </a:r>
            <a:r>
              <a:rPr sz="2600" b="1" i="1" spc="-35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distributed</a:t>
            </a:r>
            <a:r>
              <a:rPr sz="2600" b="1" i="1" spc="-25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sensors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15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actuators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Font typeface="Segoe UI Symbol"/>
              <a:buChar char="⚫"/>
            </a:pPr>
            <a:endParaRPr sz="1800">
              <a:latin typeface="Perpetua"/>
              <a:cs typeface="Perpetua"/>
            </a:endParaRPr>
          </a:p>
          <a:p>
            <a:pPr marL="286385" marR="6985" indent="-274320" algn="just">
              <a:lnSpc>
                <a:spcPct val="998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example, </a:t>
            </a:r>
            <a:r>
              <a:rPr sz="2600" spc="20" dirty="0">
                <a:latin typeface="Perpetua"/>
                <a:cs typeface="Perpetua"/>
              </a:rPr>
              <a:t>smart </a:t>
            </a:r>
            <a:r>
              <a:rPr sz="2600" dirty="0">
                <a:latin typeface="Perpetua"/>
                <a:cs typeface="Perpetua"/>
              </a:rPr>
              <a:t>homes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have</a:t>
            </a:r>
            <a:r>
              <a:rPr sz="2600" spc="505" dirty="0"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temperature</a:t>
            </a:r>
            <a:r>
              <a:rPr sz="2600" b="1" spc="57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b="1" spc="-245" dirty="0">
                <a:solidFill>
                  <a:srgbClr val="FF0000"/>
                </a:solidFill>
                <a:latin typeface="Perpetua"/>
                <a:cs typeface="Perpetua"/>
              </a:rPr>
              <a:t>sensors </a:t>
            </a:r>
            <a:r>
              <a:rPr sz="3200" b="1" spc="-2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 are </a:t>
            </a:r>
            <a:r>
              <a:rPr sz="2600" spc="-5" dirty="0">
                <a:latin typeface="Perpetua"/>
                <a:cs typeface="Perpetua"/>
              </a:rPr>
              <a:t>strategically </a:t>
            </a:r>
            <a:r>
              <a:rPr sz="2600" spc="-15" dirty="0">
                <a:latin typeface="Perpetua"/>
                <a:cs typeface="Perpetua"/>
              </a:rPr>
              <a:t>networked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heating, 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ventilation,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and </a:t>
            </a:r>
            <a:r>
              <a:rPr sz="2600" b="1" spc="-57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air-conditioning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spc="-70" dirty="0">
                <a:solidFill>
                  <a:srgbClr val="006FC0"/>
                </a:solidFill>
                <a:latin typeface="Perpetua"/>
                <a:cs typeface="Perpetua"/>
              </a:rPr>
              <a:t>(HVAC)</a:t>
            </a:r>
            <a:r>
              <a:rPr sz="2600" b="1" spc="-2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3200" b="1" spc="-5" dirty="0">
                <a:solidFill>
                  <a:srgbClr val="006FC0"/>
                </a:solidFill>
                <a:latin typeface="Perpetua"/>
                <a:cs typeface="Perpetua"/>
              </a:rPr>
              <a:t>actuators.</a:t>
            </a:r>
            <a:endParaRPr sz="32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D24717"/>
              </a:buClr>
              <a:buFont typeface="Segoe UI Symbol"/>
              <a:buChar char="⚫"/>
            </a:pPr>
            <a:endParaRPr sz="185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When a sensor detects a specified 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temperature</a:t>
            </a:r>
            <a:r>
              <a:rPr sz="2600" spc="-5" dirty="0">
                <a:latin typeface="Perpetua"/>
                <a:cs typeface="Perpetua"/>
              </a:rPr>
              <a:t>,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this </a:t>
            </a:r>
            <a:r>
              <a:rPr sz="2600" b="1" i="1" spc="-105" dirty="0">
                <a:solidFill>
                  <a:srgbClr val="FF0000"/>
                </a:solidFill>
                <a:latin typeface="Perpetua"/>
                <a:cs typeface="Perpetua"/>
              </a:rPr>
              <a:t>can </a:t>
            </a:r>
            <a:r>
              <a:rPr sz="2600" b="1" i="1" spc="-10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Perpetua"/>
                <a:cs typeface="Perpetua"/>
              </a:rPr>
              <a:t>trigger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an actuator to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take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action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and 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heat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or cool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the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home 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as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needed.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88" y="314070"/>
            <a:ext cx="7886700" cy="60077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5080" indent="-274955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spc="-15" dirty="0">
                <a:latin typeface="Perpetua"/>
                <a:cs typeface="Perpetua"/>
              </a:rPr>
              <a:t>Advantages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disadvantages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wireless-based</a:t>
            </a:r>
            <a:r>
              <a:rPr sz="2600" b="1" spc="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Perpetua"/>
                <a:cs typeface="Perpetua"/>
              </a:rPr>
              <a:t>solution </a:t>
            </a:r>
            <a:r>
              <a:rPr sz="2600" b="1" spc="-57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offers: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3000" b="1" spc="-10" dirty="0">
                <a:latin typeface="Perpetua"/>
                <a:cs typeface="Perpetua"/>
              </a:rPr>
              <a:t>Advantages:</a:t>
            </a:r>
            <a:endParaRPr sz="3000">
              <a:latin typeface="Perpetua"/>
              <a:cs typeface="Perpetua"/>
            </a:endParaRPr>
          </a:p>
          <a:p>
            <a:pPr marL="287020" marR="1204595" indent="-274955">
              <a:lnSpc>
                <a:spcPts val="281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dirty="0"/>
              <a:t>	</a:t>
            </a:r>
            <a:r>
              <a:rPr sz="2600" spc="-10" dirty="0">
                <a:latin typeface="Perpetua"/>
                <a:cs typeface="Perpetua"/>
              </a:rPr>
              <a:t>Greater deployment </a:t>
            </a:r>
            <a:r>
              <a:rPr sz="2600" dirty="0">
                <a:latin typeface="Perpetua"/>
                <a:cs typeface="Perpetua"/>
              </a:rPr>
              <a:t>flexibility </a:t>
            </a:r>
            <a:r>
              <a:rPr sz="2600" spc="-5" dirty="0">
                <a:latin typeface="Perpetua"/>
                <a:cs typeface="Perpetua"/>
              </a:rPr>
              <a:t>(especially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390" dirty="0">
                <a:latin typeface="Perpetua"/>
                <a:cs typeface="Perpetua"/>
              </a:rPr>
              <a:t>extreme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environments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 hard-to-reach </a:t>
            </a:r>
            <a:r>
              <a:rPr sz="2600" spc="-5" dirty="0">
                <a:latin typeface="Perpetua"/>
                <a:cs typeface="Perpetua"/>
              </a:rPr>
              <a:t>places)</a:t>
            </a:r>
            <a:endParaRPr sz="2600">
              <a:latin typeface="Perpetua"/>
              <a:cs typeface="Perpetua"/>
            </a:endParaRPr>
          </a:p>
          <a:p>
            <a:pPr marL="361950" indent="-349885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dirty="0">
                <a:latin typeface="Perpetua"/>
                <a:cs typeface="Perpetua"/>
              </a:rPr>
              <a:t>Simpler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scaling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large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number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nodes</a:t>
            </a:r>
            <a:endParaRPr sz="2600">
              <a:latin typeface="Perpetua"/>
              <a:cs typeface="Perpetua"/>
            </a:endParaRPr>
          </a:p>
          <a:p>
            <a:pPr marL="361950" indent="-34988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35" dirty="0">
                <a:latin typeface="Perpetua"/>
                <a:cs typeface="Perpetua"/>
              </a:rPr>
              <a:t>Lower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implementation costs</a:t>
            </a:r>
            <a:endParaRPr sz="2600">
              <a:latin typeface="Perpetua"/>
              <a:cs typeface="Perpetua"/>
            </a:endParaRPr>
          </a:p>
          <a:p>
            <a:pPr marL="361950" indent="-349885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dirty="0">
                <a:latin typeface="Perpetua"/>
                <a:cs typeface="Perpetua"/>
              </a:rPr>
              <a:t>Easier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long-term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maintenance</a:t>
            </a:r>
            <a:endParaRPr sz="2600">
              <a:latin typeface="Perpetua"/>
              <a:cs typeface="Perpetua"/>
            </a:endParaRPr>
          </a:p>
          <a:p>
            <a:pPr marL="361950" indent="-34988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5" dirty="0">
                <a:latin typeface="Perpetua"/>
                <a:cs typeface="Perpetua"/>
              </a:rPr>
              <a:t>Effortless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introduction</a:t>
            </a:r>
            <a:r>
              <a:rPr sz="2600" dirty="0">
                <a:latin typeface="Perpetua"/>
                <a:cs typeface="Perpetua"/>
              </a:rPr>
              <a:t> 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new</a:t>
            </a:r>
            <a:r>
              <a:rPr sz="2600" spc="-5" dirty="0">
                <a:latin typeface="Perpetua"/>
                <a:cs typeface="Perpetua"/>
              </a:rPr>
              <a:t> sensor/actuator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nodes</a:t>
            </a:r>
            <a:endParaRPr sz="2600">
              <a:latin typeface="Perpetua"/>
              <a:cs typeface="Perpetua"/>
            </a:endParaRPr>
          </a:p>
          <a:p>
            <a:pPr marL="361950" indent="-34988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dirty="0">
                <a:latin typeface="Perpetua"/>
                <a:cs typeface="Perpetua"/>
              </a:rPr>
              <a:t>Better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equipped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handle</a:t>
            </a:r>
            <a:r>
              <a:rPr sz="2600" spc="-10" dirty="0">
                <a:latin typeface="Perpetua"/>
                <a:cs typeface="Perpetua"/>
              </a:rPr>
              <a:t> dynamic/rapid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topology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changes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000" b="1" spc="-10" dirty="0">
                <a:latin typeface="Perpetua"/>
                <a:cs typeface="Perpetua"/>
              </a:rPr>
              <a:t>Disadvantages:</a:t>
            </a:r>
            <a:endParaRPr sz="3000">
              <a:latin typeface="Perpetua"/>
              <a:cs typeface="Perpetua"/>
            </a:endParaRPr>
          </a:p>
          <a:p>
            <a:pPr marL="361950" indent="-349885">
              <a:lnSpc>
                <a:spcPct val="100000"/>
              </a:lnSpc>
              <a:spcBef>
                <a:spcPts val="3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15" dirty="0">
                <a:latin typeface="Perpetua"/>
                <a:cs typeface="Perpetua"/>
              </a:rPr>
              <a:t>Potentially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less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secure</a:t>
            </a:r>
            <a:r>
              <a:rPr sz="2600" spc="-5" dirty="0">
                <a:latin typeface="Perpetua"/>
                <a:cs typeface="Perpetua"/>
              </a:rPr>
              <a:t> (for </a:t>
            </a:r>
            <a:r>
              <a:rPr sz="2600" spc="-10" dirty="0">
                <a:latin typeface="Perpetua"/>
                <a:cs typeface="Perpetua"/>
              </a:rPr>
              <a:t>example,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hijacked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points)</a:t>
            </a:r>
            <a:endParaRPr sz="2600">
              <a:latin typeface="Perpetua"/>
              <a:cs typeface="Perpetua"/>
            </a:endParaRPr>
          </a:p>
          <a:p>
            <a:pPr marL="321945" indent="-30988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21945" algn="l"/>
                <a:tab pos="322580" algn="l"/>
              </a:tabLst>
            </a:pPr>
            <a:r>
              <a:rPr sz="2600" spc="-40" dirty="0">
                <a:latin typeface="Perpetua"/>
                <a:cs typeface="Perpetua"/>
              </a:rPr>
              <a:t>Typically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lower</a:t>
            </a:r>
            <a:r>
              <a:rPr sz="2600" spc="-5" dirty="0">
                <a:latin typeface="Perpetua"/>
                <a:cs typeface="Perpetua"/>
              </a:rPr>
              <a:t> transmission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speeds</a:t>
            </a:r>
            <a:endParaRPr sz="2600">
              <a:latin typeface="Perpetua"/>
              <a:cs typeface="Perpetua"/>
            </a:endParaRPr>
          </a:p>
          <a:p>
            <a:pPr marL="361950" indent="-34988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10" dirty="0">
                <a:latin typeface="Perpetua"/>
                <a:cs typeface="Perpetua"/>
              </a:rPr>
              <a:t>Greater </a:t>
            </a:r>
            <a:r>
              <a:rPr sz="2600" spc="-20" dirty="0">
                <a:latin typeface="Perpetua"/>
                <a:cs typeface="Perpetua"/>
              </a:rPr>
              <a:t>level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impact/influence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environment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95"/>
              </a:spcBef>
            </a:pPr>
            <a:r>
              <a:rPr sz="4000" i="0" spc="-45" dirty="0">
                <a:latin typeface="Franklin Gothic Medium"/>
                <a:cs typeface="Franklin Gothic Medium"/>
              </a:rPr>
              <a:t>Wireless</a:t>
            </a:r>
            <a:r>
              <a:rPr sz="4000" i="0" spc="-5" dirty="0">
                <a:latin typeface="Franklin Gothic Medium"/>
                <a:cs typeface="Franklin Gothic Medium"/>
              </a:rPr>
              <a:t> Sensor</a:t>
            </a:r>
            <a:r>
              <a:rPr sz="4000" i="0" spc="-20" dirty="0">
                <a:latin typeface="Franklin Gothic Medium"/>
                <a:cs typeface="Franklin Gothic Medium"/>
              </a:rPr>
              <a:t> </a:t>
            </a:r>
            <a:r>
              <a:rPr sz="4000" i="0" spc="-50" dirty="0">
                <a:latin typeface="Franklin Gothic Medium"/>
                <a:cs typeface="Franklin Gothic Medium"/>
              </a:rPr>
              <a:t>Networks</a:t>
            </a:r>
            <a:r>
              <a:rPr sz="4000" i="0" spc="-20" dirty="0">
                <a:latin typeface="Franklin Gothic Medium"/>
                <a:cs typeface="Franklin Gothic Medium"/>
              </a:rPr>
              <a:t> </a:t>
            </a:r>
            <a:r>
              <a:rPr sz="4000" i="0" spc="-40" dirty="0">
                <a:latin typeface="Franklin Gothic Medium"/>
                <a:cs typeface="Franklin Gothic Medium"/>
              </a:rPr>
              <a:t>(WSNs)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27290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6383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Wireless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sensor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networks</a:t>
            </a:r>
            <a:r>
              <a:rPr sz="2600" spc="-10" dirty="0">
                <a:latin typeface="Perpetua"/>
                <a:cs typeface="Perpetua"/>
              </a:rPr>
              <a:t> are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made</a:t>
            </a:r>
            <a:r>
              <a:rPr sz="2600" b="1" i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up of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wirelessly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connected smart objects, </a:t>
            </a:r>
            <a:r>
              <a:rPr sz="2600" spc="10" dirty="0">
                <a:latin typeface="Perpetua"/>
                <a:cs typeface="Perpetua"/>
              </a:rPr>
              <a:t>which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dirty="0">
                <a:latin typeface="Perpetua"/>
                <a:cs typeface="Perpetua"/>
              </a:rPr>
              <a:t>sometimes </a:t>
            </a:r>
            <a:r>
              <a:rPr sz="2600" spc="-5" dirty="0">
                <a:latin typeface="Perpetua"/>
                <a:cs typeface="Perpetua"/>
              </a:rPr>
              <a:t>referred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motes.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>
              <a:latin typeface="Perpetua"/>
              <a:cs typeface="Perpetua"/>
            </a:endParaRPr>
          </a:p>
          <a:p>
            <a:pPr marL="286385" marR="90551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fact that </a:t>
            </a:r>
            <a:r>
              <a:rPr sz="2600" spc="-5" dirty="0">
                <a:latin typeface="Perpetua"/>
                <a:cs typeface="Perpetua"/>
              </a:rPr>
              <a:t>there </a:t>
            </a:r>
            <a:r>
              <a:rPr sz="2600" dirty="0">
                <a:latin typeface="Perpetua"/>
                <a:cs typeface="Perpetua"/>
              </a:rPr>
              <a:t>is no infrastructure to consider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-3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WSNs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surely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25" dirty="0">
                <a:latin typeface="Perpetua"/>
                <a:cs typeface="Perpetua"/>
              </a:rPr>
              <a:t>powerful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advantage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flexible</a:t>
            </a:r>
            <a:endParaRPr sz="2600">
              <a:latin typeface="Perpetua"/>
              <a:cs typeface="Perpetua"/>
            </a:endParaRPr>
          </a:p>
          <a:p>
            <a:pPr marL="286385" marR="5080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Perpetua"/>
                <a:cs typeface="Perpetua"/>
              </a:rPr>
              <a:t>deployments,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but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there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are</a:t>
            </a:r>
            <a:r>
              <a:rPr sz="2600" b="1" i="1" spc="-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a </a:t>
            </a:r>
            <a:r>
              <a:rPr sz="2600" b="1" i="1" spc="-15" dirty="0">
                <a:latin typeface="Perpetua"/>
                <a:cs typeface="Perpetua"/>
              </a:rPr>
              <a:t>variety</a:t>
            </a:r>
            <a:r>
              <a:rPr sz="2600" b="1" i="1" spc="-2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of design</a:t>
            </a:r>
            <a:r>
              <a:rPr sz="2600" b="1" i="1" spc="5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constraints </a:t>
            </a:r>
            <a:r>
              <a:rPr sz="2600" b="1" i="1" spc="-57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to consider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with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these</a:t>
            </a:r>
            <a:r>
              <a:rPr sz="2600" b="1" i="1" spc="5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wirelessly</a:t>
            </a:r>
            <a:r>
              <a:rPr sz="2600" b="1" i="1" spc="-3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connected</a:t>
            </a:r>
            <a:r>
              <a:rPr sz="2600" b="1" i="1" spc="-3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smart objects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284988"/>
            <a:ext cx="7786116" cy="606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496809" cy="4373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10" dirty="0">
                <a:latin typeface="Perpetua"/>
                <a:cs typeface="Perpetua"/>
              </a:rPr>
              <a:t>following are </a:t>
            </a:r>
            <a:r>
              <a:rPr sz="2400" spc="-5" dirty="0">
                <a:latin typeface="Perpetua"/>
                <a:cs typeface="Perpetua"/>
              </a:rPr>
              <a:t>some </a:t>
            </a:r>
            <a:r>
              <a:rPr sz="2400" dirty="0">
                <a:latin typeface="Perpetua"/>
                <a:cs typeface="Perpetua"/>
              </a:rPr>
              <a:t>of the </a:t>
            </a:r>
            <a:r>
              <a:rPr sz="2400" b="1" spc="-5" dirty="0">
                <a:latin typeface="Perpetua"/>
                <a:cs typeface="Perpetua"/>
              </a:rPr>
              <a:t>most significant </a:t>
            </a:r>
            <a:r>
              <a:rPr sz="2400" b="1" spc="-10" dirty="0">
                <a:latin typeface="Perpetua"/>
                <a:cs typeface="Perpetua"/>
              </a:rPr>
              <a:t>limitations </a:t>
            </a:r>
            <a:r>
              <a:rPr sz="2400" b="1" dirty="0">
                <a:latin typeface="Perpetua"/>
                <a:cs typeface="Perpetua"/>
              </a:rPr>
              <a:t>of </a:t>
            </a:r>
            <a:r>
              <a:rPr sz="2400" b="1" spc="-53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the</a:t>
            </a:r>
            <a:r>
              <a:rPr sz="2400" b="1" spc="-10" dirty="0">
                <a:latin typeface="Perpetua"/>
                <a:cs typeface="Perpetua"/>
              </a:rPr>
              <a:t> </a:t>
            </a:r>
            <a:r>
              <a:rPr sz="2400" b="1" spc="10" dirty="0">
                <a:latin typeface="Perpetua"/>
                <a:cs typeface="Perpetua"/>
              </a:rPr>
              <a:t>smart</a:t>
            </a:r>
            <a:r>
              <a:rPr sz="2400" b="1" spc="-5" dirty="0">
                <a:latin typeface="Perpetua"/>
                <a:cs typeface="Perpetua"/>
              </a:rPr>
              <a:t> objects</a:t>
            </a:r>
            <a:r>
              <a:rPr sz="2400" b="1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in</a:t>
            </a:r>
            <a:r>
              <a:rPr sz="2400" b="1" spc="-31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WSNs:</a:t>
            </a:r>
            <a:endParaRPr sz="2400">
              <a:latin typeface="Perpetua"/>
              <a:cs typeface="Perpetua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dirty="0">
                <a:latin typeface="Perpetua"/>
                <a:cs typeface="Perpetua"/>
              </a:rPr>
              <a:t>Limited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processing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power</a:t>
            </a:r>
            <a:endParaRPr sz="2400">
              <a:latin typeface="Perpetua"/>
              <a:cs typeface="Perpetua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dirty="0">
                <a:latin typeface="Perpetua"/>
                <a:cs typeface="Perpetua"/>
              </a:rPr>
              <a:t>Limited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memory</a:t>
            </a:r>
            <a:endParaRPr sz="2400">
              <a:latin typeface="Perpetua"/>
              <a:cs typeface="Perpetua"/>
            </a:endParaRPr>
          </a:p>
          <a:p>
            <a:pPr marL="354965" indent="-34290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dirty="0">
                <a:latin typeface="Perpetua"/>
                <a:cs typeface="Perpetua"/>
              </a:rPr>
              <a:t>Lossy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communication</a:t>
            </a:r>
            <a:endParaRPr sz="2400">
              <a:latin typeface="Perpetua"/>
              <a:cs typeface="Perpetua"/>
            </a:endParaRPr>
          </a:p>
          <a:p>
            <a:pPr marL="354965" indent="-34290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dirty="0">
                <a:latin typeface="Perpetua"/>
                <a:cs typeface="Perpetua"/>
              </a:rPr>
              <a:t>Limited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transmission</a:t>
            </a:r>
            <a:r>
              <a:rPr sz="2400" spc="-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speeds</a:t>
            </a:r>
            <a:endParaRPr sz="2400">
              <a:latin typeface="Perpetua"/>
              <a:cs typeface="Perpetua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dirty="0">
                <a:latin typeface="Perpetua"/>
                <a:cs typeface="Perpetua"/>
              </a:rPr>
              <a:t>Limited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power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egoe UI Symbol"/>
              <a:buChar char="⚫"/>
            </a:pPr>
            <a:endParaRPr sz="145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Note</a:t>
            </a:r>
            <a:endParaRPr sz="2600">
              <a:latin typeface="Perpetua"/>
              <a:cs typeface="Perpetua"/>
            </a:endParaRPr>
          </a:p>
          <a:p>
            <a:pPr marL="286385" marR="12065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15" dirty="0">
                <a:latin typeface="Perpetua"/>
                <a:cs typeface="Perpetua"/>
              </a:rPr>
              <a:t>Smart </a:t>
            </a:r>
            <a:r>
              <a:rPr sz="2600" spc="-5" dirty="0">
                <a:latin typeface="Perpetua"/>
                <a:cs typeface="Perpetua"/>
              </a:rPr>
              <a:t>objects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limited </a:t>
            </a:r>
            <a:r>
              <a:rPr sz="2600" spc="-10" dirty="0">
                <a:latin typeface="Perpetua"/>
                <a:cs typeface="Perpetua"/>
              </a:rPr>
              <a:t>processing, </a:t>
            </a:r>
            <a:r>
              <a:rPr sz="2600" spc="-40" dirty="0">
                <a:latin typeface="Perpetua"/>
                <a:cs typeface="Perpetua"/>
              </a:rPr>
              <a:t>memory, </a:t>
            </a:r>
            <a:r>
              <a:rPr sz="2600" spc="-70" dirty="0">
                <a:latin typeface="Perpetua"/>
                <a:cs typeface="Perpetua"/>
              </a:rPr>
              <a:t>power, </a:t>
            </a:r>
            <a:r>
              <a:rPr sz="2600" spc="-100" dirty="0">
                <a:latin typeface="Perpetua"/>
                <a:cs typeface="Perpetua"/>
              </a:rPr>
              <a:t>and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 on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often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referred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6F2F9F"/>
                </a:solidFill>
                <a:latin typeface="Perpetua"/>
                <a:cs typeface="Perpetua"/>
              </a:rPr>
              <a:t>constrained</a:t>
            </a:r>
            <a:r>
              <a:rPr sz="2600" b="1" i="1" spc="-4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nodes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04874"/>
            <a:ext cx="7416165" cy="42183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These </a:t>
            </a:r>
            <a:r>
              <a:rPr sz="2600" spc="-5" dirty="0">
                <a:latin typeface="Perpetua"/>
                <a:cs typeface="Perpetua"/>
              </a:rPr>
              <a:t>limitations </a:t>
            </a:r>
            <a:r>
              <a:rPr sz="2600" spc="-10" dirty="0">
                <a:latin typeface="Perpetua"/>
                <a:cs typeface="Perpetua"/>
              </a:rPr>
              <a:t>greatly </a:t>
            </a:r>
            <a:r>
              <a:rPr sz="2600" spc="-5" dirty="0">
                <a:latin typeface="Perpetua"/>
                <a:cs typeface="Perpetua"/>
              </a:rPr>
              <a:t>influence </a:t>
            </a:r>
            <a:r>
              <a:rPr sz="2600" spc="-25" dirty="0">
                <a:latin typeface="Perpetua"/>
                <a:cs typeface="Perpetua"/>
              </a:rPr>
              <a:t>how </a:t>
            </a:r>
            <a:r>
              <a:rPr sz="2600" dirty="0">
                <a:latin typeface="Perpetua"/>
                <a:cs typeface="Perpetua"/>
              </a:rPr>
              <a:t>WSNs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45" dirty="0">
                <a:latin typeface="Perpetua"/>
                <a:cs typeface="Perpetua"/>
              </a:rPr>
              <a:t>designed,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deployed,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utilized.</a:t>
            </a:r>
            <a:endParaRPr sz="2600">
              <a:latin typeface="Perpetua"/>
              <a:cs typeface="Perpetua"/>
            </a:endParaRPr>
          </a:p>
          <a:p>
            <a:pPr marL="286385" marR="19050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fact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individual </a:t>
            </a:r>
            <a:r>
              <a:rPr sz="2600" spc="-5" dirty="0">
                <a:latin typeface="Perpetua"/>
                <a:cs typeface="Perpetua"/>
              </a:rPr>
              <a:t>sensor nodes</a:t>
            </a:r>
            <a:r>
              <a:rPr sz="2600" spc="-10" dirty="0">
                <a:latin typeface="Perpetua"/>
                <a:cs typeface="Perpetua"/>
              </a:rPr>
              <a:t> are typically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so </a:t>
            </a:r>
            <a:r>
              <a:rPr sz="2600" spc="-50" dirty="0">
                <a:latin typeface="Perpetua"/>
                <a:cs typeface="Perpetua"/>
              </a:rPr>
              <a:t>limited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a</a:t>
            </a:r>
            <a:r>
              <a:rPr sz="2600" spc="-5" dirty="0">
                <a:latin typeface="Perpetua"/>
                <a:cs typeface="Perpetua"/>
              </a:rPr>
              <a:t> reason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they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are</a:t>
            </a:r>
            <a:r>
              <a:rPr sz="2600" spc="-5" dirty="0">
                <a:latin typeface="Perpetua"/>
                <a:cs typeface="Perpetua"/>
              </a:rPr>
              <a:t> often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deployed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0" dirty="0">
                <a:latin typeface="Perpetua"/>
                <a:cs typeface="Perpetua"/>
              </a:rPr>
              <a:t>very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large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numbers.</a:t>
            </a:r>
            <a:endParaRPr sz="2600">
              <a:latin typeface="Perpetua"/>
              <a:cs typeface="Perpetua"/>
            </a:endParaRPr>
          </a:p>
          <a:p>
            <a:pPr marL="286385" marR="116205" indent="-274320">
              <a:lnSpc>
                <a:spcPct val="90000"/>
              </a:lnSpc>
              <a:spcBef>
                <a:spcPts val="55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As the </a:t>
            </a:r>
            <a:r>
              <a:rPr sz="2600" spc="-5" dirty="0">
                <a:latin typeface="Perpetua"/>
                <a:cs typeface="Perpetua"/>
              </a:rPr>
              <a:t>cost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sensor nodes continues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decline,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0" dirty="0">
                <a:latin typeface="Perpetua"/>
                <a:cs typeface="Perpetua"/>
              </a:rPr>
              <a:t>ability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5" dirty="0">
                <a:latin typeface="Perpetua"/>
                <a:cs typeface="Perpetua"/>
              </a:rPr>
              <a:t>deploy </a:t>
            </a:r>
            <a:r>
              <a:rPr sz="2600" spc="-10" dirty="0">
                <a:latin typeface="Perpetua"/>
                <a:cs typeface="Perpetua"/>
              </a:rPr>
              <a:t>highly </a:t>
            </a:r>
            <a:r>
              <a:rPr sz="2600" spc="-5" dirty="0">
                <a:latin typeface="Perpetua"/>
                <a:cs typeface="Perpetua"/>
              </a:rPr>
              <a:t>redundant </a:t>
            </a: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dirty="0">
                <a:latin typeface="Perpetua"/>
                <a:cs typeface="Perpetua"/>
              </a:rPr>
              <a:t>becomes </a:t>
            </a:r>
            <a:r>
              <a:rPr sz="2600" spc="-10" dirty="0">
                <a:latin typeface="Perpetua"/>
                <a:cs typeface="Perpetua"/>
              </a:rPr>
              <a:t>increasingly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feasible.</a:t>
            </a:r>
            <a:endParaRPr sz="2600">
              <a:latin typeface="Perpetua"/>
              <a:cs typeface="Perpetua"/>
            </a:endParaRPr>
          </a:p>
          <a:p>
            <a:pPr marL="286385" marR="621665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Because </a:t>
            </a:r>
            <a:r>
              <a:rPr sz="2600" spc="-20" dirty="0">
                <a:latin typeface="Perpetua"/>
                <a:cs typeface="Perpetua"/>
              </a:rPr>
              <a:t>many </a:t>
            </a: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10" dirty="0">
                <a:latin typeface="Perpetua"/>
                <a:cs typeface="Perpetua"/>
              </a:rPr>
              <a:t>are very inexpensive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correspondingly </a:t>
            </a:r>
            <a:r>
              <a:rPr sz="2600" spc="-10" dirty="0">
                <a:latin typeface="Perpetua"/>
                <a:cs typeface="Perpetua"/>
              </a:rPr>
              <a:t>inaccurate,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ability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5" dirty="0">
                <a:latin typeface="Perpetua"/>
                <a:cs typeface="Perpetua"/>
              </a:rPr>
              <a:t>deploy </a:t>
            </a:r>
            <a:r>
              <a:rPr sz="2600" spc="15" dirty="0">
                <a:latin typeface="Perpetua"/>
                <a:cs typeface="Perpetua"/>
              </a:rPr>
              <a:t>smart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redundantly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allows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increased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accuracy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0781"/>
            <a:ext cx="7614920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10" dirty="0">
                <a:latin typeface="Perpetua"/>
                <a:cs typeface="Perpetua"/>
              </a:rPr>
              <a:t>Such</a:t>
            </a:r>
            <a:r>
              <a:rPr sz="2800" spc="34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large</a:t>
            </a:r>
            <a:r>
              <a:rPr sz="2800" spc="355" dirty="0">
                <a:latin typeface="Perpetua"/>
                <a:cs typeface="Perpetua"/>
              </a:rPr>
              <a:t> </a:t>
            </a:r>
            <a:r>
              <a:rPr sz="2800" spc="5" dirty="0">
                <a:latin typeface="Perpetua"/>
                <a:cs typeface="Perpetua"/>
              </a:rPr>
              <a:t>numbers</a:t>
            </a:r>
            <a:r>
              <a:rPr sz="2800" spc="35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of</a:t>
            </a:r>
            <a:r>
              <a:rPr sz="2800" spc="345" dirty="0">
                <a:latin typeface="Perpetua"/>
                <a:cs typeface="Perpetua"/>
              </a:rPr>
              <a:t> </a:t>
            </a:r>
            <a:r>
              <a:rPr sz="2800" spc="5" dirty="0">
                <a:latin typeface="Perpetua"/>
                <a:cs typeface="Perpetua"/>
              </a:rPr>
              <a:t>sensors</a:t>
            </a:r>
            <a:r>
              <a:rPr sz="2800" spc="355" dirty="0">
                <a:latin typeface="Perpetua"/>
                <a:cs typeface="Perpetua"/>
              </a:rPr>
              <a:t> </a:t>
            </a:r>
            <a:r>
              <a:rPr sz="2800" spc="10" dirty="0">
                <a:latin typeface="Perpetua"/>
                <a:cs typeface="Perpetua"/>
              </a:rPr>
              <a:t>permit</a:t>
            </a:r>
            <a:r>
              <a:rPr sz="2800" spc="35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the</a:t>
            </a:r>
            <a:r>
              <a:rPr sz="2800" spc="350" dirty="0">
                <a:latin typeface="Perpetua"/>
                <a:cs typeface="Perpetua"/>
              </a:rPr>
              <a:t> </a:t>
            </a:r>
            <a:r>
              <a:rPr sz="2800" spc="-35" dirty="0">
                <a:latin typeface="Perpetua"/>
                <a:cs typeface="Perpetua"/>
              </a:rPr>
              <a:t>introduction </a:t>
            </a:r>
            <a:r>
              <a:rPr sz="2800" spc="-62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of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Perpetua"/>
                <a:cs typeface="Perpetua"/>
              </a:rPr>
              <a:t>hierarchies</a:t>
            </a:r>
            <a:r>
              <a:rPr sz="2800" b="1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Perpetua"/>
                <a:cs typeface="Perpetua"/>
              </a:rPr>
              <a:t>of</a:t>
            </a:r>
            <a:r>
              <a:rPr sz="2800" b="1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spc="15" dirty="0">
                <a:solidFill>
                  <a:srgbClr val="6F2F9F"/>
                </a:solidFill>
                <a:latin typeface="Perpetua"/>
                <a:cs typeface="Perpetua"/>
              </a:rPr>
              <a:t>smart </a:t>
            </a:r>
            <a:r>
              <a:rPr sz="2800" b="1" spc="-5" dirty="0">
                <a:solidFill>
                  <a:srgbClr val="6F2F9F"/>
                </a:solidFill>
                <a:latin typeface="Perpetua"/>
                <a:cs typeface="Perpetua"/>
              </a:rPr>
              <a:t>objects.</a:t>
            </a:r>
            <a:endParaRPr sz="28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Font typeface="Segoe UI Symbol"/>
              <a:buChar char="⚫"/>
            </a:pPr>
            <a:endParaRPr sz="19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366395" algn="l"/>
              </a:tabLst>
            </a:pPr>
            <a:r>
              <a:rPr dirty="0"/>
              <a:t>	</a:t>
            </a:r>
            <a:r>
              <a:rPr sz="2800" spc="10" dirty="0">
                <a:latin typeface="Perpetua"/>
                <a:cs typeface="Perpetua"/>
              </a:rPr>
              <a:t>Such </a:t>
            </a:r>
            <a:r>
              <a:rPr sz="2800" spc="-5" dirty="0">
                <a:latin typeface="Perpetua"/>
                <a:cs typeface="Perpetua"/>
              </a:rPr>
              <a:t>a hierarchy </a:t>
            </a:r>
            <a:r>
              <a:rPr sz="2800" spc="-15" dirty="0">
                <a:latin typeface="Perpetua"/>
                <a:cs typeface="Perpetua"/>
              </a:rPr>
              <a:t>provides, </a:t>
            </a:r>
            <a:r>
              <a:rPr sz="2800" spc="-5" dirty="0">
                <a:latin typeface="Perpetua"/>
                <a:cs typeface="Perpetua"/>
              </a:rPr>
              <a:t>among other </a:t>
            </a:r>
            <a:r>
              <a:rPr sz="2800" spc="-160" dirty="0">
                <a:latin typeface="Perpetua"/>
                <a:cs typeface="Perpetua"/>
              </a:rPr>
              <a:t>organizational </a:t>
            </a:r>
            <a:r>
              <a:rPr sz="2800" spc="-155" dirty="0">
                <a:latin typeface="Perpetua"/>
                <a:cs typeface="Perpetua"/>
              </a:rPr>
              <a:t> </a:t>
            </a:r>
            <a:r>
              <a:rPr sz="2800" spc="-15" dirty="0">
                <a:latin typeface="Perpetua"/>
                <a:cs typeface="Perpetua"/>
              </a:rPr>
              <a:t>advantages,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the</a:t>
            </a:r>
            <a:r>
              <a:rPr sz="2800" dirty="0">
                <a:latin typeface="Perpetua"/>
                <a:cs typeface="Perpetua"/>
              </a:rPr>
              <a:t> </a:t>
            </a:r>
            <a:r>
              <a:rPr sz="2800" b="1" i="1" spc="-15" dirty="0">
                <a:latin typeface="Perpetua"/>
                <a:cs typeface="Perpetua"/>
              </a:rPr>
              <a:t>ability</a:t>
            </a:r>
            <a:r>
              <a:rPr sz="2800" b="1" i="1" spc="-10" dirty="0">
                <a:latin typeface="Perpetua"/>
                <a:cs typeface="Perpetua"/>
              </a:rPr>
              <a:t> </a:t>
            </a:r>
            <a:r>
              <a:rPr sz="2800" b="1" i="1" spc="-5" dirty="0">
                <a:latin typeface="Perpetua"/>
                <a:cs typeface="Perpetua"/>
              </a:rPr>
              <a:t>to</a:t>
            </a:r>
            <a:r>
              <a:rPr sz="2800" b="1" i="1" dirty="0">
                <a:latin typeface="Perpetua"/>
                <a:cs typeface="Perpetua"/>
              </a:rPr>
              <a:t> </a:t>
            </a:r>
            <a:r>
              <a:rPr sz="2800" b="1" i="1" spc="-45" dirty="0">
                <a:latin typeface="Perpetua"/>
                <a:cs typeface="Perpetua"/>
              </a:rPr>
              <a:t>aggregate</a:t>
            </a:r>
            <a:r>
              <a:rPr sz="2800" b="1" i="1" spc="-40" dirty="0">
                <a:latin typeface="Perpetua"/>
                <a:cs typeface="Perpetua"/>
              </a:rPr>
              <a:t> </a:t>
            </a:r>
            <a:r>
              <a:rPr sz="2800" b="1" i="1" spc="-5" dirty="0">
                <a:latin typeface="Perpetua"/>
                <a:cs typeface="Perpetua"/>
              </a:rPr>
              <a:t>similar</a:t>
            </a:r>
            <a:r>
              <a:rPr sz="2800" b="1" i="1" dirty="0">
                <a:latin typeface="Perpetua"/>
                <a:cs typeface="Perpetua"/>
              </a:rPr>
              <a:t> </a:t>
            </a:r>
            <a:r>
              <a:rPr sz="2800" b="1" i="1" spc="-10" dirty="0">
                <a:latin typeface="Perpetua"/>
                <a:cs typeface="Perpetua"/>
              </a:rPr>
              <a:t>sensor </a:t>
            </a:r>
            <a:r>
              <a:rPr sz="2800" b="1" i="1" spc="-5" dirty="0">
                <a:latin typeface="Perpetua"/>
                <a:cs typeface="Perpetua"/>
              </a:rPr>
              <a:t> </a:t>
            </a:r>
            <a:r>
              <a:rPr sz="2800" b="1" i="1" spc="-10" dirty="0">
                <a:latin typeface="Perpetua"/>
                <a:cs typeface="Perpetua"/>
              </a:rPr>
              <a:t>readings</a:t>
            </a:r>
            <a:r>
              <a:rPr sz="2800" b="1" i="1" spc="-5" dirty="0">
                <a:latin typeface="Perpetua"/>
                <a:cs typeface="Perpetua"/>
              </a:rPr>
              <a:t> </a:t>
            </a:r>
            <a:r>
              <a:rPr sz="2800" b="1" i="1" spc="-15" dirty="0">
                <a:latin typeface="Perpetua"/>
                <a:cs typeface="Perpetua"/>
              </a:rPr>
              <a:t>from</a:t>
            </a:r>
            <a:r>
              <a:rPr sz="2800" b="1" i="1" spc="605" dirty="0">
                <a:latin typeface="Perpetua"/>
                <a:cs typeface="Perpetua"/>
              </a:rPr>
              <a:t> </a:t>
            </a:r>
            <a:r>
              <a:rPr sz="2800" b="1" i="1" spc="-10" dirty="0">
                <a:latin typeface="Perpetua"/>
                <a:cs typeface="Perpetua"/>
              </a:rPr>
              <a:t>sensor</a:t>
            </a:r>
            <a:r>
              <a:rPr sz="2800" b="1" i="1" spc="-5" dirty="0">
                <a:latin typeface="Perpetua"/>
                <a:cs typeface="Perpetua"/>
              </a:rPr>
              <a:t> nodes</a:t>
            </a:r>
            <a:r>
              <a:rPr sz="2800" b="1" i="1" dirty="0">
                <a:latin typeface="Perpetua"/>
                <a:cs typeface="Perpetua"/>
              </a:rPr>
              <a:t> </a:t>
            </a:r>
            <a:r>
              <a:rPr sz="2800" b="1" i="1" spc="-10" dirty="0">
                <a:latin typeface="Perpetua"/>
                <a:cs typeface="Perpetua"/>
              </a:rPr>
              <a:t>that</a:t>
            </a:r>
            <a:r>
              <a:rPr sz="2800" b="1" i="1" spc="-5" dirty="0">
                <a:latin typeface="Perpetua"/>
                <a:cs typeface="Perpetua"/>
              </a:rPr>
              <a:t> </a:t>
            </a:r>
            <a:r>
              <a:rPr sz="2800" b="1" i="1" spc="-20" dirty="0">
                <a:latin typeface="Perpetua"/>
                <a:cs typeface="Perpetua"/>
              </a:rPr>
              <a:t>are</a:t>
            </a:r>
            <a:r>
              <a:rPr sz="2800" b="1" i="1" spc="-15" dirty="0">
                <a:latin typeface="Perpetua"/>
                <a:cs typeface="Perpetua"/>
              </a:rPr>
              <a:t> </a:t>
            </a:r>
            <a:r>
              <a:rPr sz="2800" b="1" i="1" spc="-5" dirty="0">
                <a:latin typeface="Perpetua"/>
                <a:cs typeface="Perpetua"/>
              </a:rPr>
              <a:t>in</a:t>
            </a:r>
            <a:r>
              <a:rPr sz="2800" b="1" i="1" dirty="0">
                <a:latin typeface="Perpetua"/>
                <a:cs typeface="Perpetua"/>
              </a:rPr>
              <a:t> </a:t>
            </a:r>
            <a:r>
              <a:rPr sz="2800" b="1" i="1" spc="-5" dirty="0">
                <a:latin typeface="Perpetua"/>
                <a:cs typeface="Perpetua"/>
              </a:rPr>
              <a:t>close </a:t>
            </a:r>
            <a:r>
              <a:rPr sz="2800" b="1" i="1" dirty="0">
                <a:latin typeface="Perpetua"/>
                <a:cs typeface="Perpetua"/>
              </a:rPr>
              <a:t> </a:t>
            </a:r>
            <a:r>
              <a:rPr sz="2800" b="1" i="1" spc="-20" dirty="0">
                <a:latin typeface="Perpetua"/>
                <a:cs typeface="Perpetua"/>
              </a:rPr>
              <a:t>proximity</a:t>
            </a:r>
            <a:r>
              <a:rPr sz="2800" b="1" i="1" spc="15" dirty="0">
                <a:latin typeface="Perpetua"/>
                <a:cs typeface="Perpetua"/>
              </a:rPr>
              <a:t> </a:t>
            </a:r>
            <a:r>
              <a:rPr sz="2800" b="1" i="1" spc="-5" dirty="0">
                <a:latin typeface="Perpetua"/>
                <a:cs typeface="Perpetua"/>
              </a:rPr>
              <a:t>to</a:t>
            </a:r>
            <a:r>
              <a:rPr sz="2800" b="1" i="1" dirty="0">
                <a:latin typeface="Perpetua"/>
                <a:cs typeface="Perpetua"/>
              </a:rPr>
              <a:t> </a:t>
            </a:r>
            <a:r>
              <a:rPr sz="2800" b="1" i="1" spc="-5" dirty="0">
                <a:latin typeface="Perpetua"/>
                <a:cs typeface="Perpetua"/>
              </a:rPr>
              <a:t>each</a:t>
            </a:r>
            <a:r>
              <a:rPr sz="2800" b="1" i="1" spc="-10" dirty="0">
                <a:latin typeface="Perpetua"/>
                <a:cs typeface="Perpetua"/>
              </a:rPr>
              <a:t> </a:t>
            </a:r>
            <a:r>
              <a:rPr sz="2800" b="1" i="1" spc="-5" dirty="0">
                <a:latin typeface="Perpetua"/>
                <a:cs typeface="Perpetua"/>
              </a:rPr>
              <a:t>other</a:t>
            </a:r>
            <a:endParaRPr sz="28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4843"/>
            <a:ext cx="80740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.</a:t>
            </a:r>
            <a:r>
              <a:rPr sz="2400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24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</a:rPr>
              <a:t>Figure 3-9 </a:t>
            </a:r>
            <a:r>
              <a:rPr sz="2400" spc="-15" dirty="0">
                <a:latin typeface="Perpetua"/>
                <a:cs typeface="Perpetua"/>
              </a:rPr>
              <a:t>shows </a:t>
            </a:r>
            <a:r>
              <a:rPr sz="2400" spc="-10" dirty="0">
                <a:latin typeface="Perpetua"/>
                <a:cs typeface="Perpetua"/>
              </a:rPr>
              <a:t>an </a:t>
            </a:r>
            <a:r>
              <a:rPr sz="2400" spc="-5" dirty="0">
                <a:latin typeface="Perpetua"/>
                <a:cs typeface="Perpetua"/>
              </a:rPr>
              <a:t>example </a:t>
            </a:r>
            <a:r>
              <a:rPr sz="2400" dirty="0">
                <a:latin typeface="Perpetua"/>
                <a:cs typeface="Perpetua"/>
              </a:rPr>
              <a:t>of </a:t>
            </a:r>
            <a:r>
              <a:rPr sz="2400" spc="5" dirty="0">
                <a:latin typeface="Perpetua"/>
                <a:cs typeface="Perpetua"/>
              </a:rPr>
              <a:t>such </a:t>
            </a:r>
            <a:r>
              <a:rPr sz="2400" dirty="0">
                <a:latin typeface="Perpetua"/>
                <a:cs typeface="Perpetua"/>
              </a:rPr>
              <a:t>a </a:t>
            </a:r>
            <a:r>
              <a:rPr sz="2400" spc="-10" dirty="0">
                <a:latin typeface="Perpetua"/>
                <a:cs typeface="Perpetua"/>
              </a:rPr>
              <a:t>data </a:t>
            </a:r>
            <a:r>
              <a:rPr sz="2400" spc="-5" dirty="0">
                <a:latin typeface="Perpetua"/>
                <a:cs typeface="Perpetua"/>
              </a:rPr>
              <a:t>aggregation </a:t>
            </a:r>
            <a:r>
              <a:rPr sz="2400" spc="-265" dirty="0">
                <a:latin typeface="Perpetua"/>
                <a:cs typeface="Perpetua"/>
              </a:rPr>
              <a:t>function </a:t>
            </a:r>
            <a:r>
              <a:rPr sz="2400" spc="-2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 a WSN</a:t>
            </a:r>
            <a:r>
              <a:rPr sz="2400" spc="54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where</a:t>
            </a:r>
            <a:r>
              <a:rPr sz="2400" spc="1065" dirty="0">
                <a:latin typeface="Perpetua"/>
                <a:cs typeface="Perpetua"/>
              </a:rPr>
              <a:t> 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temperature</a:t>
            </a:r>
            <a:r>
              <a:rPr sz="2400" b="1" i="1" spc="103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Perpetua"/>
                <a:cs typeface="Perpetua"/>
              </a:rPr>
              <a:t>readings</a:t>
            </a:r>
            <a:r>
              <a:rPr sz="2400" b="1" i="1" spc="53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from</a:t>
            </a:r>
            <a:r>
              <a:rPr sz="2400" b="1" i="1" spc="103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400" b="1" i="1" spc="54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logical </a:t>
            </a:r>
            <a:r>
              <a:rPr sz="2400" b="1" i="1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grouping</a:t>
            </a:r>
            <a:r>
              <a:rPr sz="2400" b="1" i="1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Perpetua"/>
                <a:cs typeface="Perpetua"/>
              </a:rPr>
              <a:t>of 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temperature sensors are </a:t>
            </a:r>
            <a:r>
              <a:rPr sz="2400" b="1" i="1" spc="-35" dirty="0">
                <a:solidFill>
                  <a:srgbClr val="6F2F9F"/>
                </a:solidFill>
                <a:latin typeface="Perpetua"/>
                <a:cs typeface="Perpetua"/>
              </a:rPr>
              <a:t>aggregated </a:t>
            </a:r>
            <a:r>
              <a:rPr sz="2400" b="1" i="1" dirty="0">
                <a:solidFill>
                  <a:srgbClr val="6F2F9F"/>
                </a:solidFill>
                <a:latin typeface="Perpetua"/>
                <a:cs typeface="Perpetua"/>
              </a:rPr>
              <a:t>as an </a:t>
            </a:r>
            <a:r>
              <a:rPr sz="2400" b="1" i="1" spc="-50" dirty="0">
                <a:solidFill>
                  <a:srgbClr val="6F2F9F"/>
                </a:solidFill>
                <a:latin typeface="Perpetua"/>
                <a:cs typeface="Perpetua"/>
              </a:rPr>
              <a:t>average </a:t>
            </a:r>
            <a:r>
              <a:rPr sz="2400" b="1" i="1" spc="-4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temperature</a:t>
            </a:r>
            <a:r>
              <a:rPr sz="2400" b="1" i="1" spc="-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reading.</a:t>
            </a:r>
            <a:endParaRPr sz="2400">
              <a:latin typeface="Perpetua"/>
              <a:cs typeface="Perpetu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981200"/>
            <a:ext cx="5861304" cy="381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6034227"/>
            <a:ext cx="709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Figure </a:t>
            </a:r>
            <a:r>
              <a:rPr sz="2400" b="1" spc="-10" dirty="0">
                <a:latin typeface="Calibri"/>
                <a:cs typeface="Calibri"/>
              </a:rPr>
              <a:t>3-9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Data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Aggregation</a:t>
            </a:r>
            <a:r>
              <a:rPr sz="2400" i="1" dirty="0">
                <a:latin typeface="Calibri"/>
                <a:cs typeface="Calibri"/>
              </a:rPr>
              <a:t> in</a:t>
            </a:r>
            <a:r>
              <a:rPr sz="2400" i="1" spc="-5" dirty="0">
                <a:latin typeface="Calibri"/>
                <a:cs typeface="Calibri"/>
              </a:rPr>
              <a:t> Wireless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Sensor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8402"/>
            <a:ext cx="7562215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These </a:t>
            </a:r>
            <a:r>
              <a:rPr sz="2400" spc="-5" dirty="0">
                <a:latin typeface="Perpetua"/>
                <a:cs typeface="Perpetua"/>
              </a:rPr>
              <a:t>data aggregation </a:t>
            </a:r>
            <a:r>
              <a:rPr sz="2400" dirty="0">
                <a:latin typeface="Perpetua"/>
                <a:cs typeface="Perpetua"/>
              </a:rPr>
              <a:t>techniques </a:t>
            </a:r>
            <a:r>
              <a:rPr sz="2400" spc="-10" dirty="0">
                <a:latin typeface="Perpetua"/>
                <a:cs typeface="Perpetua"/>
              </a:rPr>
              <a:t>are </a:t>
            </a:r>
            <a:r>
              <a:rPr sz="2400" b="1" i="1" dirty="0">
                <a:solidFill>
                  <a:srgbClr val="6F2F9F"/>
                </a:solidFill>
                <a:latin typeface="Perpetua"/>
                <a:cs typeface="Perpetua"/>
              </a:rPr>
              <a:t>helpful in </a:t>
            </a:r>
            <a:r>
              <a:rPr sz="2400" b="1" i="1" spc="-10" dirty="0">
                <a:solidFill>
                  <a:srgbClr val="6F2F9F"/>
                </a:solidFill>
                <a:latin typeface="Perpetua"/>
                <a:cs typeface="Perpetua"/>
              </a:rPr>
              <a:t>reducing </a:t>
            </a:r>
            <a:r>
              <a:rPr sz="2400" b="1" i="1" dirty="0">
                <a:solidFill>
                  <a:srgbClr val="6F2F9F"/>
                </a:solidFill>
                <a:latin typeface="Perpetua"/>
                <a:cs typeface="Perpetua"/>
              </a:rPr>
              <a:t>the </a:t>
            </a:r>
            <a:r>
              <a:rPr sz="2400" b="1" i="1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5" dirty="0">
                <a:solidFill>
                  <a:srgbClr val="6F2F9F"/>
                </a:solidFill>
                <a:latin typeface="Perpetua"/>
                <a:cs typeface="Perpetua"/>
              </a:rPr>
              <a:t>amount</a:t>
            </a:r>
            <a:r>
              <a:rPr sz="2400" b="1" i="1" dirty="0">
                <a:solidFill>
                  <a:srgbClr val="6F2F9F"/>
                </a:solidFill>
                <a:latin typeface="Perpetua"/>
                <a:cs typeface="Perpetua"/>
              </a:rPr>
              <a:t> of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25" dirty="0">
                <a:solidFill>
                  <a:srgbClr val="6F2F9F"/>
                </a:solidFill>
                <a:latin typeface="Perpetua"/>
                <a:cs typeface="Perpetua"/>
              </a:rPr>
              <a:t>overall</a:t>
            </a:r>
            <a:r>
              <a:rPr sz="2400" b="1" i="1" spc="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20" dirty="0">
                <a:solidFill>
                  <a:srgbClr val="6F2F9F"/>
                </a:solidFill>
                <a:latin typeface="Perpetua"/>
                <a:cs typeface="Perpetua"/>
              </a:rPr>
              <a:t>traffic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Perpetua"/>
                <a:cs typeface="Perpetua"/>
              </a:rPr>
              <a:t>(and</a:t>
            </a:r>
            <a:r>
              <a:rPr sz="2400" b="1" i="1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-30" dirty="0">
                <a:solidFill>
                  <a:srgbClr val="6F2F9F"/>
                </a:solidFill>
                <a:latin typeface="Perpetua"/>
                <a:cs typeface="Perpetua"/>
              </a:rPr>
              <a:t>energy)</a:t>
            </a:r>
            <a:r>
              <a:rPr sz="2400" b="1" i="1" spc="-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b="1" i="1" spc="25" dirty="0">
                <a:solidFill>
                  <a:srgbClr val="6F2F9F"/>
                </a:solidFill>
                <a:latin typeface="Perpetua"/>
                <a:cs typeface="Perpetua"/>
              </a:rPr>
              <a:t>inWSNs</a:t>
            </a:r>
            <a:r>
              <a:rPr sz="2400" b="1" i="1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with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very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large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numbers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deployed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15" dirty="0">
                <a:latin typeface="Perpetua"/>
                <a:cs typeface="Perpetua"/>
              </a:rPr>
              <a:t>smart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objects.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Font typeface="Segoe UI Symbol"/>
              <a:buChar char="⚫"/>
            </a:pPr>
            <a:endParaRPr sz="17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  <a:tab pos="2257425" algn="l"/>
              </a:tabLst>
            </a:pPr>
            <a:r>
              <a:rPr sz="2400" dirty="0">
                <a:latin typeface="Perpetua"/>
                <a:cs typeface="Perpetua"/>
              </a:rPr>
              <a:t>This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data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aggregation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at</a:t>
            </a:r>
            <a:r>
              <a:rPr sz="2400" spc="15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the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network</a:t>
            </a:r>
            <a:r>
              <a:rPr sz="2400" b="1" i="1" spc="5" dirty="0">
                <a:latin typeface="Perpetua"/>
                <a:cs typeface="Perpetua"/>
              </a:rPr>
              <a:t> </a:t>
            </a:r>
            <a:r>
              <a:rPr sz="2400" b="1" i="1" spc="-15" dirty="0">
                <a:latin typeface="Perpetua"/>
                <a:cs typeface="Perpetua"/>
              </a:rPr>
              <a:t>edges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is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spc="-20" dirty="0">
                <a:latin typeface="Perpetua"/>
                <a:cs typeface="Perpetua"/>
              </a:rPr>
              <a:t>where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spc="-45" dirty="0">
                <a:latin typeface="Perpetua"/>
                <a:cs typeface="Perpetua"/>
              </a:rPr>
              <a:t>fog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and </a:t>
            </a:r>
            <a:r>
              <a:rPr sz="2400" b="1" i="1" spc="5" dirty="0">
                <a:latin typeface="Perpetua"/>
                <a:cs typeface="Perpetua"/>
              </a:rPr>
              <a:t> </a:t>
            </a:r>
            <a:r>
              <a:rPr sz="2400" b="1" i="1" spc="-5" dirty="0">
                <a:latin typeface="Perpetua"/>
                <a:cs typeface="Perpetua"/>
              </a:rPr>
              <a:t>mist</a:t>
            </a:r>
            <a:r>
              <a:rPr sz="2400" b="1" i="1" dirty="0">
                <a:latin typeface="Perpetua"/>
                <a:cs typeface="Perpetua"/>
              </a:rPr>
              <a:t> computing	</a:t>
            </a:r>
            <a:r>
              <a:rPr sz="2400" spc="-10" dirty="0">
                <a:latin typeface="Perpetua"/>
                <a:cs typeface="Perpetua"/>
              </a:rPr>
              <a:t>are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critical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IoT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architectural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elements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needed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deliver </a:t>
            </a:r>
            <a:r>
              <a:rPr sz="2400" dirty="0">
                <a:latin typeface="Perpetua"/>
                <a:cs typeface="Perpetua"/>
              </a:rPr>
              <a:t>the scale </a:t>
            </a:r>
            <a:r>
              <a:rPr sz="2400" spc="-5" dirty="0">
                <a:latin typeface="Perpetua"/>
                <a:cs typeface="Perpetua"/>
              </a:rPr>
              <a:t>and </a:t>
            </a:r>
            <a:r>
              <a:rPr sz="2400" spc="5" dirty="0">
                <a:latin typeface="Perpetua"/>
                <a:cs typeface="Perpetua"/>
              </a:rPr>
              <a:t>performance </a:t>
            </a:r>
            <a:r>
              <a:rPr sz="2400" spc="-5" dirty="0">
                <a:latin typeface="Perpetua"/>
                <a:cs typeface="Perpetua"/>
              </a:rPr>
              <a:t>required </a:t>
            </a:r>
            <a:r>
              <a:rPr sz="2400" spc="-25" dirty="0">
                <a:latin typeface="Perpetua"/>
                <a:cs typeface="Perpetua"/>
              </a:rPr>
              <a:t>by </a:t>
            </a:r>
            <a:r>
              <a:rPr sz="2400" dirty="0">
                <a:latin typeface="Perpetua"/>
                <a:cs typeface="Perpetua"/>
              </a:rPr>
              <a:t>so </a:t>
            </a:r>
            <a:r>
              <a:rPr sz="2400" spc="-15" dirty="0">
                <a:latin typeface="Perpetua"/>
                <a:cs typeface="Perpetua"/>
              </a:rPr>
              <a:t>many </a:t>
            </a:r>
            <a:r>
              <a:rPr sz="2400" dirty="0">
                <a:latin typeface="Perpetua"/>
                <a:cs typeface="Perpetua"/>
              </a:rPr>
              <a:t>IoT use 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cases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848055" y="688974"/>
            <a:ext cx="7447889" cy="307777"/>
          </a:xfrm>
        </p:spPr>
        <p:txBody>
          <a:bodyPr/>
          <a:lstStyle/>
          <a:p>
            <a:r>
              <a:rPr lang="en-GB" smtClean="0"/>
              <a:t>Transfer Function</a:t>
            </a:r>
            <a:endParaRPr lang="en-IE" smtClean="0"/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620000" cy="33239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GB" sz="1800" dirty="0" smtClean="0"/>
          </a:p>
          <a:p>
            <a:pPr>
              <a:buFont typeface="Wingdings" pitchFamily="2" charset="2"/>
              <a:buNone/>
            </a:pPr>
            <a:endParaRPr lang="en-GB" sz="1800" dirty="0" smtClean="0"/>
          </a:p>
          <a:p>
            <a:pPr>
              <a:buFont typeface="Wingdings" pitchFamily="2" charset="2"/>
              <a:buNone/>
            </a:pPr>
            <a:endParaRPr lang="en-GB" sz="1800" dirty="0" smtClean="0"/>
          </a:p>
          <a:p>
            <a:pPr>
              <a:buFont typeface="Wingdings" pitchFamily="2" charset="2"/>
              <a:buNone/>
            </a:pPr>
            <a:r>
              <a:rPr lang="en-GB" sz="1800" dirty="0" smtClean="0"/>
              <a:t>where S = output signal; s = stimulus; and </a:t>
            </a:r>
            <a:r>
              <a:rPr lang="en-GB" sz="1800" i="1" dirty="0" smtClean="0"/>
              <a:t>f(s)</a:t>
            </a:r>
            <a:r>
              <a:rPr lang="en-GB" sz="1800" dirty="0" smtClean="0"/>
              <a:t> = functional relationship</a:t>
            </a:r>
          </a:p>
          <a:p>
            <a:pPr>
              <a:buFont typeface="Wingdings" pitchFamily="2" charset="2"/>
              <a:buNone/>
            </a:pPr>
            <a:r>
              <a:rPr lang="en-GB" sz="1800" dirty="0" smtClean="0"/>
              <a:t>For binary sensors: </a:t>
            </a:r>
            <a:r>
              <a:rPr lang="en-GB" sz="1800" i="1" dirty="0" smtClean="0"/>
              <a:t>S = </a:t>
            </a:r>
            <a:r>
              <a:rPr lang="en-GB" sz="1800" dirty="0" smtClean="0"/>
              <a:t>1 if </a:t>
            </a:r>
            <a:r>
              <a:rPr lang="en-GB" sz="1800" i="1" dirty="0" smtClean="0"/>
              <a:t>s</a:t>
            </a:r>
            <a:r>
              <a:rPr lang="en-GB" sz="1800" dirty="0" smtClean="0"/>
              <a:t> &gt; 0 and </a:t>
            </a:r>
            <a:r>
              <a:rPr lang="en-GB" sz="1800" i="1" dirty="0" smtClean="0"/>
              <a:t>S</a:t>
            </a:r>
            <a:r>
              <a:rPr lang="en-GB" sz="1800" dirty="0" smtClean="0"/>
              <a:t> = 0 if </a:t>
            </a:r>
            <a:r>
              <a:rPr lang="en-GB" sz="1800" i="1" dirty="0" smtClean="0"/>
              <a:t>s</a:t>
            </a:r>
            <a:r>
              <a:rPr lang="en-GB" sz="1800" dirty="0" smtClean="0"/>
              <a:t> </a:t>
            </a:r>
            <a:r>
              <a:rPr lang="en-GB" sz="1800" u="sng" dirty="0" smtClean="0"/>
              <a:t>&lt;</a:t>
            </a:r>
            <a:r>
              <a:rPr lang="en-GB" sz="1800" dirty="0" smtClean="0"/>
              <a:t> 0.</a:t>
            </a:r>
            <a:endParaRPr lang="en-IE" sz="1800" dirty="0" smtClean="0"/>
          </a:p>
          <a:p>
            <a:pPr>
              <a:buFont typeface="Wingdings" pitchFamily="2" charset="2"/>
              <a:buNone/>
            </a:pPr>
            <a:endParaRPr lang="en-IE" sz="1800" dirty="0" smtClean="0"/>
          </a:p>
          <a:p>
            <a:pPr>
              <a:buFont typeface="Wingdings" pitchFamily="2" charset="2"/>
              <a:buNone/>
            </a:pPr>
            <a:r>
              <a:rPr lang="en-GB" sz="1800" dirty="0" smtClean="0"/>
              <a:t>The ideal functional form for an analogue measuring device is a simple proportional relationship, such as:</a:t>
            </a:r>
          </a:p>
          <a:p>
            <a:pPr>
              <a:buFont typeface="Wingdings" pitchFamily="2" charset="2"/>
              <a:buNone/>
            </a:pPr>
            <a:endParaRPr lang="en-IE" sz="1800" dirty="0" smtClean="0"/>
          </a:p>
          <a:p>
            <a:pPr>
              <a:buFont typeface="Wingdings" pitchFamily="2" charset="2"/>
              <a:buNone/>
            </a:pPr>
            <a:endParaRPr lang="en-IE" sz="1800" dirty="0" smtClean="0"/>
          </a:p>
          <a:p>
            <a:pPr>
              <a:buFont typeface="Wingdings" pitchFamily="2" charset="2"/>
              <a:buNone/>
            </a:pPr>
            <a:r>
              <a:rPr lang="en-GB" sz="1800" dirty="0" smtClean="0"/>
              <a:t>where </a:t>
            </a:r>
            <a:r>
              <a:rPr lang="en-GB" sz="1800" i="1" dirty="0" smtClean="0"/>
              <a:t>C</a:t>
            </a:r>
            <a:r>
              <a:rPr lang="en-GB" sz="1800" dirty="0" smtClean="0"/>
              <a:t> = output value at a stimulus value of zero</a:t>
            </a:r>
          </a:p>
          <a:p>
            <a:pPr>
              <a:buFont typeface="Wingdings" pitchFamily="2" charset="2"/>
              <a:buNone/>
            </a:pPr>
            <a:r>
              <a:rPr lang="en-GB" sz="1800" dirty="0" smtClean="0"/>
              <a:t>and </a:t>
            </a:r>
            <a:r>
              <a:rPr lang="en-GB" sz="1800" i="1" dirty="0" smtClean="0"/>
              <a:t>m</a:t>
            </a:r>
            <a:r>
              <a:rPr lang="en-GB" sz="1800" dirty="0" smtClean="0"/>
              <a:t> = constant of proportionality (sensitivity)</a:t>
            </a:r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0" y="-184666"/>
            <a:ext cx="184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20" rIns="91439" bIns="45720" anchor="ctr">
            <a:spAutoFit/>
          </a:bodyPr>
          <a:lstStyle/>
          <a:p>
            <a:endParaRPr lang="en-IE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619250" y="1752600"/>
          <a:ext cx="1200150" cy="425450"/>
        </p:xfrm>
        <a:graphic>
          <a:graphicData uri="http://schemas.openxmlformats.org/presentationml/2006/ole">
            <p:oleObj spid="_x0000_s1026" name="Equation" r:id="rId3" imgW="583947" imgH="203112" progId="">
              <p:embed/>
            </p:oleObj>
          </a:graphicData>
        </a:graphic>
      </p:graphicFrame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0" y="-184666"/>
            <a:ext cx="184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20" rIns="91439" bIns="45720" anchor="ctr">
            <a:spAutoFit/>
          </a:bodyPr>
          <a:lstStyle/>
          <a:p>
            <a:endParaRPr lang="en-IE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76600" y="3657600"/>
          <a:ext cx="1676400" cy="419100"/>
        </p:xfrm>
        <a:graphic>
          <a:graphicData uri="http://schemas.openxmlformats.org/presentationml/2006/ole">
            <p:oleObj spid="_x0000_s1027" name="Equation" r:id="rId4" imgW="723272" imgH="177646" progId="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561543"/>
            <a:ext cx="8472805" cy="539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5" dirty="0">
                <a:latin typeface="Perpetua"/>
                <a:cs typeface="Perpetua"/>
              </a:rPr>
              <a:t>Wirelessly</a:t>
            </a:r>
            <a:r>
              <a:rPr sz="2400" b="1" spc="10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connected</a:t>
            </a:r>
            <a:r>
              <a:rPr sz="2400" b="1" spc="-30" dirty="0">
                <a:latin typeface="Perpetua"/>
                <a:cs typeface="Perpetua"/>
              </a:rPr>
              <a:t> </a:t>
            </a:r>
            <a:r>
              <a:rPr sz="2400" b="1" spc="10" dirty="0">
                <a:latin typeface="Perpetua"/>
                <a:cs typeface="Perpetua"/>
              </a:rPr>
              <a:t>smart</a:t>
            </a:r>
            <a:r>
              <a:rPr sz="2400" b="1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objects</a:t>
            </a:r>
            <a:r>
              <a:rPr sz="2400" b="1" spc="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generally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have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one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endParaRPr sz="240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Perpetua"/>
                <a:cs typeface="Perpetua"/>
              </a:rPr>
              <a:t>following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b="1" spc="-30" dirty="0">
                <a:latin typeface="Perpetua"/>
                <a:cs typeface="Perpetua"/>
              </a:rPr>
              <a:t>two</a:t>
            </a:r>
            <a:r>
              <a:rPr sz="2400" b="1" spc="-5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communication</a:t>
            </a:r>
            <a:r>
              <a:rPr sz="2400" b="1" dirty="0">
                <a:latin typeface="Perpetua"/>
                <a:cs typeface="Perpetua"/>
              </a:rPr>
              <a:t> patterns: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Event-driven:</a:t>
            </a:r>
            <a:endParaRPr sz="2400">
              <a:latin typeface="Perpetua"/>
              <a:cs typeface="Perpetua"/>
            </a:endParaRPr>
          </a:p>
          <a:p>
            <a:pPr marL="286385" marR="444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5" dirty="0">
                <a:latin typeface="Perpetua"/>
                <a:cs typeface="Perpetua"/>
              </a:rPr>
              <a:t>Transmission </a:t>
            </a:r>
            <a:r>
              <a:rPr sz="2400" dirty="0">
                <a:latin typeface="Perpetua"/>
                <a:cs typeface="Perpetua"/>
              </a:rPr>
              <a:t>of sensory information is triggered </a:t>
            </a:r>
            <a:r>
              <a:rPr sz="2400" spc="-15" dirty="0">
                <a:latin typeface="Perpetua"/>
                <a:cs typeface="Perpetua"/>
              </a:rPr>
              <a:t>only </a:t>
            </a:r>
            <a:r>
              <a:rPr sz="2400" spc="-5" dirty="0">
                <a:latin typeface="Perpetua"/>
                <a:cs typeface="Perpetua"/>
              </a:rPr>
              <a:t>when </a:t>
            </a:r>
            <a:r>
              <a:rPr sz="2400" dirty="0">
                <a:latin typeface="Perpetua"/>
                <a:cs typeface="Perpetua"/>
              </a:rPr>
              <a:t>a </a:t>
            </a:r>
            <a:r>
              <a:rPr sz="2400" spc="15" dirty="0">
                <a:latin typeface="Perpetua"/>
                <a:cs typeface="Perpetua"/>
              </a:rPr>
              <a:t>smart </a:t>
            </a:r>
            <a:r>
              <a:rPr sz="2400" dirty="0">
                <a:latin typeface="Perpetua"/>
                <a:cs typeface="Perpetua"/>
              </a:rPr>
              <a:t>object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detects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particular</a:t>
            </a:r>
            <a:r>
              <a:rPr sz="2400" b="1" i="1" spc="-5" dirty="0">
                <a:latin typeface="Perpetua"/>
                <a:cs typeface="Perpetua"/>
              </a:rPr>
              <a:t> </a:t>
            </a:r>
            <a:r>
              <a:rPr sz="2400" b="1" i="1" spc="-20" dirty="0">
                <a:latin typeface="Perpetua"/>
                <a:cs typeface="Perpetua"/>
              </a:rPr>
              <a:t>event</a:t>
            </a:r>
            <a:r>
              <a:rPr sz="2400" b="1" i="1" dirty="0">
                <a:latin typeface="Perpetua"/>
                <a:cs typeface="Perpetua"/>
              </a:rPr>
              <a:t> or</a:t>
            </a:r>
            <a:r>
              <a:rPr sz="2400" b="1" i="1" spc="5" dirty="0">
                <a:latin typeface="Perpetua"/>
                <a:cs typeface="Perpetua"/>
              </a:rPr>
              <a:t> </a:t>
            </a:r>
            <a:r>
              <a:rPr sz="2400" b="1" i="1" spc="-5" dirty="0">
                <a:latin typeface="Perpetua"/>
                <a:cs typeface="Perpetua"/>
              </a:rPr>
              <a:t>predetermined</a:t>
            </a:r>
            <a:r>
              <a:rPr sz="2400" b="1" i="1" dirty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threshold.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Font typeface="Segoe UI Symbol"/>
              <a:buChar char="⚫"/>
            </a:pPr>
            <a:endParaRPr sz="17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0" dirty="0">
                <a:solidFill>
                  <a:srgbClr val="6F2F9F"/>
                </a:solidFill>
                <a:latin typeface="Perpetua"/>
                <a:cs typeface="Perpetua"/>
              </a:rPr>
              <a:t>Periodic:</a:t>
            </a:r>
            <a:endParaRPr sz="240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i="1" spc="-30" dirty="0">
                <a:latin typeface="Perpetua"/>
                <a:cs typeface="Perpetua"/>
              </a:rPr>
              <a:t>Transmission</a:t>
            </a:r>
            <a:r>
              <a:rPr sz="2400" b="1" i="1" spc="-5" dirty="0">
                <a:latin typeface="Perpetua"/>
                <a:cs typeface="Perpetua"/>
              </a:rPr>
              <a:t> </a:t>
            </a:r>
            <a:r>
              <a:rPr sz="2400" b="1" i="1" dirty="0">
                <a:latin typeface="Perpetua"/>
                <a:cs typeface="Perpetua"/>
              </a:rPr>
              <a:t>of</a:t>
            </a:r>
            <a:r>
              <a:rPr sz="2400" b="1" i="1" spc="-10" dirty="0">
                <a:latin typeface="Perpetua"/>
                <a:cs typeface="Perpetua"/>
              </a:rPr>
              <a:t> sensory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spc="-10" dirty="0">
                <a:latin typeface="Perpetua"/>
                <a:cs typeface="Perpetua"/>
              </a:rPr>
              <a:t>information</a:t>
            </a:r>
            <a:r>
              <a:rPr sz="2400" b="1" i="1" dirty="0">
                <a:latin typeface="Perpetua"/>
                <a:cs typeface="Perpetua"/>
              </a:rPr>
              <a:t> </a:t>
            </a:r>
            <a:r>
              <a:rPr sz="2400" b="1" i="1" spc="-15" dirty="0">
                <a:latin typeface="Perpetua"/>
                <a:cs typeface="Perpetua"/>
              </a:rPr>
              <a:t>occurs</a:t>
            </a:r>
            <a:r>
              <a:rPr sz="2400" b="1" i="1" dirty="0">
                <a:latin typeface="Perpetua"/>
                <a:cs typeface="Perpetua"/>
              </a:rPr>
              <a:t> </a:t>
            </a:r>
            <a:r>
              <a:rPr sz="2400" b="1" i="1" spc="-15" dirty="0">
                <a:latin typeface="Perpetua"/>
                <a:cs typeface="Perpetua"/>
              </a:rPr>
              <a:t>only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spc="-15" dirty="0">
                <a:latin typeface="Perpetua"/>
                <a:cs typeface="Perpetua"/>
              </a:rPr>
              <a:t>at</a:t>
            </a:r>
            <a:r>
              <a:rPr sz="2400" b="1" i="1" dirty="0">
                <a:latin typeface="Perpetua"/>
                <a:cs typeface="Perpetua"/>
              </a:rPr>
              <a:t> </a:t>
            </a:r>
            <a:r>
              <a:rPr sz="2400" b="1" i="1" spc="-5" dirty="0">
                <a:latin typeface="Perpetua"/>
                <a:cs typeface="Perpetua"/>
              </a:rPr>
              <a:t>periodic</a:t>
            </a:r>
            <a:r>
              <a:rPr sz="2400" b="1" i="1" spc="10" dirty="0">
                <a:latin typeface="Perpetua"/>
                <a:cs typeface="Perpetua"/>
              </a:rPr>
              <a:t> </a:t>
            </a:r>
            <a:r>
              <a:rPr sz="2400" b="1" i="1" spc="-15" dirty="0">
                <a:latin typeface="Perpetua"/>
                <a:cs typeface="Perpetua"/>
              </a:rPr>
              <a:t>intervals.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24717"/>
              </a:buClr>
              <a:buFont typeface="Segoe UI Symbol"/>
              <a:buChar char="⚫"/>
            </a:pPr>
            <a:endParaRPr sz="1550">
              <a:latin typeface="Perpetua"/>
              <a:cs typeface="Perpetua"/>
            </a:endParaRPr>
          </a:p>
          <a:p>
            <a:pPr marL="561340" marR="5080" lvl="1" indent="-228600">
              <a:lnSpc>
                <a:spcPct val="100000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The</a:t>
            </a:r>
            <a:r>
              <a:rPr sz="2400" spc="1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decision</a:t>
            </a:r>
            <a:r>
              <a:rPr sz="2400" spc="2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of</a:t>
            </a:r>
            <a:r>
              <a:rPr sz="2400" spc="3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Perpetua"/>
                <a:cs typeface="Perpetua"/>
              </a:rPr>
              <a:t>which</a:t>
            </a:r>
            <a:r>
              <a:rPr sz="2400" spc="3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of</a:t>
            </a:r>
            <a:r>
              <a:rPr sz="2400" spc="3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these</a:t>
            </a:r>
            <a:r>
              <a:rPr sz="2400" spc="3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communication</a:t>
            </a:r>
            <a:r>
              <a:rPr sz="2400" spc="3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Perpetua"/>
                <a:cs typeface="Perpetua"/>
              </a:rPr>
              <a:t>schemes</a:t>
            </a:r>
            <a:r>
              <a:rPr sz="2400" spc="4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is</a:t>
            </a:r>
            <a:r>
              <a:rPr sz="2400" spc="2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used</a:t>
            </a:r>
            <a:r>
              <a:rPr sz="2400" spc="2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Perpetua"/>
                <a:cs typeface="Perpetua"/>
              </a:rPr>
              <a:t>depends </a:t>
            </a:r>
            <a:r>
              <a:rPr sz="2400" spc="-52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Perpetua"/>
                <a:cs typeface="Perpetua"/>
              </a:rPr>
              <a:t>greatly</a:t>
            </a: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 on</a:t>
            </a:r>
            <a:r>
              <a:rPr sz="2400" spc="-1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the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1F5F"/>
                </a:solidFill>
                <a:latin typeface="Perpetua"/>
                <a:cs typeface="Perpetua"/>
              </a:rPr>
              <a:t>specific</a:t>
            </a:r>
            <a:r>
              <a:rPr sz="2400" spc="-1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Perpetua"/>
                <a:cs typeface="Perpetua"/>
              </a:rPr>
              <a:t>application</a:t>
            </a:r>
            <a:endParaRPr sz="2400">
              <a:latin typeface="Perpetua"/>
              <a:cs typeface="Perpetua"/>
            </a:endParaRPr>
          </a:p>
          <a:p>
            <a:pPr marL="561340" lvl="1" indent="-228600">
              <a:lnSpc>
                <a:spcPct val="100000"/>
              </a:lnSpc>
              <a:spcBef>
                <a:spcPts val="414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b="1" i="1" spc="-160" dirty="0">
                <a:solidFill>
                  <a:srgbClr val="001F5F"/>
                </a:solidFill>
                <a:latin typeface="Perpetua"/>
                <a:cs typeface="Perpetua"/>
              </a:rPr>
              <a:t>F</a:t>
            </a:r>
            <a:r>
              <a:rPr sz="2400" b="1" i="1" dirty="0">
                <a:solidFill>
                  <a:srgbClr val="001F5F"/>
                </a:solidFill>
                <a:latin typeface="Perpetua"/>
                <a:cs typeface="Perpetua"/>
              </a:rPr>
              <a:t>or</a:t>
            </a:r>
            <a:r>
              <a:rPr sz="2400" b="1" i="1" spc="-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b="1" i="1" spc="-40" dirty="0">
                <a:solidFill>
                  <a:srgbClr val="001F5F"/>
                </a:solidFill>
                <a:latin typeface="Perpetua"/>
                <a:cs typeface="Perpetua"/>
              </a:rPr>
              <a:t>e</a:t>
            </a:r>
            <a:r>
              <a:rPr sz="2400" b="1" i="1" dirty="0">
                <a:solidFill>
                  <a:srgbClr val="001F5F"/>
                </a:solidFill>
                <a:latin typeface="Perpetua"/>
                <a:cs typeface="Perpetua"/>
              </a:rPr>
              <a:t>xampl</a:t>
            </a:r>
            <a:r>
              <a:rPr sz="2400" b="1" i="1" spc="-5" dirty="0">
                <a:solidFill>
                  <a:srgbClr val="001F5F"/>
                </a:solidFill>
                <a:latin typeface="Perpetua"/>
                <a:cs typeface="Perpetua"/>
              </a:rPr>
              <a:t>e</a:t>
            </a:r>
            <a:r>
              <a:rPr sz="2400" b="1" i="1" dirty="0">
                <a:solidFill>
                  <a:srgbClr val="001F5F"/>
                </a:solidFill>
                <a:latin typeface="Perpetua"/>
                <a:cs typeface="Perpetua"/>
              </a:rPr>
              <a:t>:</a:t>
            </a:r>
            <a:r>
              <a:rPr sz="2400" b="1" i="1" spc="-229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Perpetua"/>
                <a:cs typeface="Perpetua"/>
              </a:rPr>
              <a:t>medica</a:t>
            </a:r>
            <a:r>
              <a:rPr sz="2400" b="1" i="1" dirty="0">
                <a:solidFill>
                  <a:srgbClr val="001F5F"/>
                </a:solidFill>
                <a:latin typeface="Perpetua"/>
                <a:cs typeface="Perpetua"/>
              </a:rPr>
              <a:t>l use</a:t>
            </a:r>
            <a:r>
              <a:rPr sz="2400" b="1" i="1" spc="-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400" b="1" i="1" dirty="0">
                <a:solidFill>
                  <a:srgbClr val="001F5F"/>
                </a:solidFill>
                <a:latin typeface="Perpetua"/>
                <a:cs typeface="Perpetua"/>
              </a:rPr>
              <a:t>cases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0781"/>
            <a:ext cx="76155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35" dirty="0">
                <a:latin typeface="Perpetua"/>
                <a:cs typeface="Perpetua"/>
              </a:rPr>
              <a:t>For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example,</a:t>
            </a:r>
            <a:r>
              <a:rPr sz="2800" spc="-5" dirty="0">
                <a:latin typeface="Perpetua"/>
                <a:cs typeface="Perpetua"/>
              </a:rPr>
              <a:t> in</a:t>
            </a:r>
            <a:r>
              <a:rPr sz="280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some</a:t>
            </a:r>
            <a:r>
              <a:rPr sz="2800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medical</a:t>
            </a:r>
            <a:r>
              <a:rPr sz="2800" b="1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use</a:t>
            </a:r>
            <a:r>
              <a:rPr sz="2800" b="1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cases,</a:t>
            </a:r>
            <a:r>
              <a:rPr sz="2800" b="1" dirty="0">
                <a:latin typeface="Perpetua"/>
                <a:cs typeface="Perpetua"/>
              </a:rPr>
              <a:t> </a:t>
            </a:r>
            <a:r>
              <a:rPr sz="2800" b="1" i="1" spc="-285" dirty="0">
                <a:solidFill>
                  <a:srgbClr val="00AFEF"/>
                </a:solidFill>
                <a:latin typeface="Perpetua"/>
                <a:cs typeface="Perpetua"/>
              </a:rPr>
              <a:t>sensors </a:t>
            </a:r>
            <a:r>
              <a:rPr sz="2800" b="1" i="1" spc="-28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800" b="1" i="1" spc="-10" dirty="0">
                <a:solidFill>
                  <a:srgbClr val="00AFEF"/>
                </a:solidFill>
                <a:latin typeface="Perpetua"/>
                <a:cs typeface="Perpetua"/>
              </a:rPr>
              <a:t>periodically</a:t>
            </a:r>
            <a:r>
              <a:rPr sz="2800" b="1" i="1" spc="-5" dirty="0">
                <a:solidFill>
                  <a:srgbClr val="00AFEF"/>
                </a:solidFill>
                <a:latin typeface="Perpetua"/>
                <a:cs typeface="Perpetua"/>
              </a:rPr>
              <a:t> send</a:t>
            </a:r>
            <a:r>
              <a:rPr sz="2800" b="1" i="1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800" b="1" i="1" spc="-20" dirty="0">
                <a:solidFill>
                  <a:srgbClr val="00AFEF"/>
                </a:solidFill>
                <a:latin typeface="Perpetua"/>
                <a:cs typeface="Perpetua"/>
              </a:rPr>
              <a:t>postoperative</a:t>
            </a:r>
            <a:r>
              <a:rPr sz="2800" b="1" i="1" spc="-1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800" b="1" i="1" spc="-5" dirty="0">
                <a:solidFill>
                  <a:srgbClr val="00AFEF"/>
                </a:solidFill>
                <a:latin typeface="Perpetua"/>
                <a:cs typeface="Perpetua"/>
              </a:rPr>
              <a:t>vitals,</a:t>
            </a:r>
            <a:r>
              <a:rPr sz="2800" b="1" i="1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800" b="1" i="1" spc="-10" dirty="0">
                <a:solidFill>
                  <a:srgbClr val="00AFEF"/>
                </a:solidFill>
                <a:latin typeface="Perpetua"/>
                <a:cs typeface="Perpetua"/>
              </a:rPr>
              <a:t>such</a:t>
            </a:r>
            <a:r>
              <a:rPr sz="2800" b="1" i="1" spc="-5" dirty="0">
                <a:solidFill>
                  <a:srgbClr val="00AFEF"/>
                </a:solidFill>
                <a:latin typeface="Perpetua"/>
                <a:cs typeface="Perpetua"/>
              </a:rPr>
              <a:t> as </a:t>
            </a:r>
            <a:r>
              <a:rPr sz="2800" b="1" i="1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800" b="1" i="1" spc="-20" dirty="0">
                <a:solidFill>
                  <a:srgbClr val="00AFEF"/>
                </a:solidFill>
                <a:latin typeface="Perpetua"/>
                <a:cs typeface="Perpetua"/>
              </a:rPr>
              <a:t>temperature</a:t>
            </a:r>
            <a:r>
              <a:rPr sz="2800" b="1" i="1" spc="-1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800" b="1" i="1" spc="-10" dirty="0">
                <a:solidFill>
                  <a:srgbClr val="00AFEF"/>
                </a:solidFill>
                <a:latin typeface="Perpetua"/>
                <a:cs typeface="Perpetua"/>
              </a:rPr>
              <a:t>or</a:t>
            </a:r>
            <a:r>
              <a:rPr sz="2800" b="1" i="1" spc="-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800" b="1" i="1" spc="-15" dirty="0">
                <a:solidFill>
                  <a:srgbClr val="00AFEF"/>
                </a:solidFill>
                <a:latin typeface="Perpetua"/>
                <a:cs typeface="Perpetua"/>
              </a:rPr>
              <a:t>blood</a:t>
            </a:r>
            <a:r>
              <a:rPr sz="2800" b="1" i="1" spc="-1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800" b="1" i="1" spc="-15" dirty="0">
                <a:solidFill>
                  <a:srgbClr val="00AFEF"/>
                </a:solidFill>
                <a:latin typeface="Perpetua"/>
                <a:cs typeface="Perpetua"/>
              </a:rPr>
              <a:t>pressure</a:t>
            </a:r>
            <a:r>
              <a:rPr sz="2800" b="1" i="1" spc="-10" dirty="0">
                <a:solidFill>
                  <a:srgbClr val="00AFEF"/>
                </a:solidFill>
                <a:latin typeface="Perpetua"/>
                <a:cs typeface="Perpetua"/>
              </a:rPr>
              <a:t> readings</a:t>
            </a:r>
            <a:r>
              <a:rPr sz="2800" spc="-10" dirty="0">
                <a:latin typeface="Perpetua"/>
                <a:cs typeface="Perpetua"/>
              </a:rPr>
              <a:t>.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other </a:t>
            </a:r>
            <a:r>
              <a:rPr sz="280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medical</a:t>
            </a:r>
            <a:r>
              <a:rPr sz="280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use</a:t>
            </a:r>
            <a:r>
              <a:rPr sz="280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cases</a:t>
            </a:r>
            <a:r>
              <a:rPr sz="2800" b="1" i="1" spc="-5" dirty="0">
                <a:solidFill>
                  <a:srgbClr val="6F2F9F"/>
                </a:solidFill>
                <a:latin typeface="Perpetua"/>
                <a:cs typeface="Perpetua"/>
              </a:rPr>
              <a:t>,</a:t>
            </a:r>
            <a:r>
              <a:rPr sz="2800" b="1" i="1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5" dirty="0">
                <a:solidFill>
                  <a:srgbClr val="6F2F9F"/>
                </a:solidFill>
                <a:latin typeface="Perpetua"/>
                <a:cs typeface="Perpetua"/>
              </a:rPr>
              <a:t>the</a:t>
            </a:r>
            <a:r>
              <a:rPr sz="2800" b="1" i="1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5" dirty="0">
                <a:solidFill>
                  <a:srgbClr val="6F2F9F"/>
                </a:solidFill>
                <a:latin typeface="Perpetua"/>
                <a:cs typeface="Perpetua"/>
              </a:rPr>
              <a:t>same</a:t>
            </a:r>
            <a:r>
              <a:rPr sz="2800" b="1" i="1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15" dirty="0">
                <a:solidFill>
                  <a:srgbClr val="6F2F9F"/>
                </a:solidFill>
                <a:latin typeface="Perpetua"/>
                <a:cs typeface="Perpetua"/>
              </a:rPr>
              <a:t>blood</a:t>
            </a:r>
            <a:r>
              <a:rPr sz="2800" b="1" i="1" spc="60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15" dirty="0">
                <a:solidFill>
                  <a:srgbClr val="6F2F9F"/>
                </a:solidFill>
                <a:latin typeface="Perpetua"/>
                <a:cs typeface="Perpetua"/>
              </a:rPr>
              <a:t>pressure</a:t>
            </a:r>
            <a:r>
              <a:rPr sz="2800" b="1" i="1" spc="60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15" dirty="0">
                <a:solidFill>
                  <a:srgbClr val="6F2F9F"/>
                </a:solidFill>
                <a:latin typeface="Perpetua"/>
                <a:cs typeface="Perpetua"/>
              </a:rPr>
              <a:t>or </a:t>
            </a:r>
            <a:r>
              <a:rPr sz="2800" b="1" i="1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20" dirty="0">
                <a:solidFill>
                  <a:srgbClr val="6F2F9F"/>
                </a:solidFill>
                <a:latin typeface="Perpetua"/>
                <a:cs typeface="Perpetua"/>
              </a:rPr>
              <a:t>temperature </a:t>
            </a:r>
            <a:r>
              <a:rPr sz="2800" b="1" i="1" spc="-10" dirty="0">
                <a:solidFill>
                  <a:srgbClr val="6F2F9F"/>
                </a:solidFill>
                <a:latin typeface="Perpetua"/>
                <a:cs typeface="Perpetua"/>
              </a:rPr>
              <a:t>readings </a:t>
            </a:r>
            <a:r>
              <a:rPr sz="2800" b="1" i="1" spc="-20" dirty="0">
                <a:solidFill>
                  <a:srgbClr val="6F2F9F"/>
                </a:solidFill>
                <a:latin typeface="Perpetua"/>
                <a:cs typeface="Perpetua"/>
              </a:rPr>
              <a:t>are triggered </a:t>
            </a:r>
            <a:r>
              <a:rPr sz="2800" b="1" i="1" spc="-5" dirty="0">
                <a:solidFill>
                  <a:srgbClr val="6F2F9F"/>
                </a:solidFill>
                <a:latin typeface="Perpetua"/>
                <a:cs typeface="Perpetua"/>
              </a:rPr>
              <a:t>to be sent </a:t>
            </a:r>
            <a:r>
              <a:rPr sz="2800" b="1" i="1" spc="-15" dirty="0">
                <a:solidFill>
                  <a:srgbClr val="6F2F9F"/>
                </a:solidFill>
                <a:latin typeface="Perpetua"/>
                <a:cs typeface="Perpetua"/>
              </a:rPr>
              <a:t>only </a:t>
            </a:r>
            <a:r>
              <a:rPr sz="2800" b="1" i="1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20" dirty="0">
                <a:solidFill>
                  <a:srgbClr val="6F2F9F"/>
                </a:solidFill>
                <a:latin typeface="Perpetua"/>
                <a:cs typeface="Perpetua"/>
              </a:rPr>
              <a:t>when</a:t>
            </a:r>
            <a:r>
              <a:rPr sz="2800" b="1" i="1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dirty="0">
                <a:solidFill>
                  <a:srgbClr val="6F2F9F"/>
                </a:solidFill>
                <a:latin typeface="Perpetua"/>
                <a:cs typeface="Perpetua"/>
              </a:rPr>
              <a:t>certain</a:t>
            </a:r>
            <a:r>
              <a:rPr sz="2800" b="1" i="1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10" dirty="0">
                <a:solidFill>
                  <a:srgbClr val="6F2F9F"/>
                </a:solidFill>
                <a:latin typeface="Perpetua"/>
                <a:cs typeface="Perpetua"/>
              </a:rPr>
              <a:t>critically</a:t>
            </a:r>
            <a:r>
              <a:rPr sz="2800" b="1" i="1" spc="-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20" dirty="0">
                <a:solidFill>
                  <a:srgbClr val="6F2F9F"/>
                </a:solidFill>
                <a:latin typeface="Perpetua"/>
                <a:cs typeface="Perpetua"/>
              </a:rPr>
              <a:t>low</a:t>
            </a:r>
            <a:r>
              <a:rPr sz="2800" b="1" i="1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10" dirty="0">
                <a:solidFill>
                  <a:srgbClr val="6F2F9F"/>
                </a:solidFill>
                <a:latin typeface="Perpetua"/>
                <a:cs typeface="Perpetua"/>
              </a:rPr>
              <a:t>or</a:t>
            </a:r>
            <a:r>
              <a:rPr sz="2800" b="1" i="1" spc="-5" dirty="0">
                <a:solidFill>
                  <a:srgbClr val="6F2F9F"/>
                </a:solidFill>
                <a:latin typeface="Perpetua"/>
                <a:cs typeface="Perpetua"/>
              </a:rPr>
              <a:t> high</a:t>
            </a:r>
            <a:r>
              <a:rPr sz="2800" b="1" i="1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10" dirty="0">
                <a:solidFill>
                  <a:srgbClr val="6F2F9F"/>
                </a:solidFill>
                <a:latin typeface="Perpetua"/>
                <a:cs typeface="Perpetua"/>
              </a:rPr>
              <a:t>readings</a:t>
            </a:r>
            <a:r>
              <a:rPr sz="2800" b="1" i="1" spc="-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20" dirty="0">
                <a:solidFill>
                  <a:srgbClr val="6F2F9F"/>
                </a:solidFill>
                <a:latin typeface="Perpetua"/>
                <a:cs typeface="Perpetua"/>
              </a:rPr>
              <a:t>are </a:t>
            </a:r>
            <a:r>
              <a:rPr sz="2800" b="1" i="1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i="1" spc="-10" dirty="0">
                <a:solidFill>
                  <a:srgbClr val="6F2F9F"/>
                </a:solidFill>
                <a:latin typeface="Perpetua"/>
                <a:cs typeface="Perpetua"/>
              </a:rPr>
              <a:t>measured.</a:t>
            </a:r>
            <a:endParaRPr sz="28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65" y="2794"/>
            <a:ext cx="65233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Communication</a:t>
            </a:r>
            <a:r>
              <a:rPr sz="3200" i="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4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Protocols</a:t>
            </a:r>
            <a:r>
              <a:rPr sz="3200" i="0" spc="-4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5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for</a:t>
            </a:r>
            <a:r>
              <a:rPr sz="3200" i="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3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Wireless </a:t>
            </a:r>
            <a:r>
              <a:rPr sz="3200" i="0" spc="-78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Sensor</a:t>
            </a:r>
            <a:r>
              <a:rPr sz="3200" i="0" spc="-3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4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Networks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12240"/>
            <a:ext cx="8071484" cy="3836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0" dirty="0">
                <a:latin typeface="Perpetua"/>
                <a:cs typeface="Perpetua"/>
              </a:rPr>
              <a:t>There</a:t>
            </a:r>
            <a:r>
              <a:rPr sz="2200" spc="20" dirty="0">
                <a:latin typeface="Perpetua"/>
                <a:cs typeface="Perpetua"/>
              </a:rPr>
              <a:t> </a:t>
            </a:r>
            <a:r>
              <a:rPr sz="2200" spc="-15" dirty="0">
                <a:latin typeface="Perpetua"/>
                <a:cs typeface="Perpetua"/>
              </a:rPr>
              <a:t>are</a:t>
            </a:r>
            <a:r>
              <a:rPr sz="2200" spc="15" dirty="0">
                <a:latin typeface="Perpetua"/>
                <a:cs typeface="Perpetua"/>
              </a:rPr>
              <a:t> </a:t>
            </a:r>
            <a:r>
              <a:rPr sz="2200" spc="-15" dirty="0">
                <a:latin typeface="Perpetua"/>
                <a:cs typeface="Perpetua"/>
              </a:rPr>
              <a:t>literally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thousands</a:t>
            </a:r>
            <a:r>
              <a:rPr sz="2200" spc="4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of</a:t>
            </a:r>
            <a:r>
              <a:rPr sz="2200" spc="1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different</a:t>
            </a:r>
            <a:r>
              <a:rPr sz="2200" spc="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types</a:t>
            </a:r>
            <a:r>
              <a:rPr sz="2200" spc="2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of</a:t>
            </a:r>
            <a:r>
              <a:rPr sz="2200" spc="20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sensors</a:t>
            </a:r>
            <a:r>
              <a:rPr sz="2200" spc="2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and</a:t>
            </a:r>
            <a:r>
              <a:rPr sz="2200" spc="2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actuators.</a:t>
            </a:r>
            <a:endParaRPr sz="22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314960" algn="l"/>
              </a:tabLst>
            </a:pPr>
            <a:r>
              <a:rPr dirty="0"/>
              <a:t>	</a:t>
            </a:r>
            <a:r>
              <a:rPr sz="2200" spc="-5" dirty="0">
                <a:latin typeface="Perpetua"/>
                <a:cs typeface="Perpetua"/>
              </a:rPr>
              <a:t>WSNs </a:t>
            </a:r>
            <a:r>
              <a:rPr sz="2200" spc="-10" dirty="0">
                <a:latin typeface="Perpetua"/>
                <a:cs typeface="Perpetua"/>
              </a:rPr>
              <a:t>are </a:t>
            </a:r>
            <a:r>
              <a:rPr sz="2200" spc="-5" dirty="0">
                <a:latin typeface="Perpetua"/>
                <a:cs typeface="Perpetua"/>
              </a:rPr>
              <a:t>becoming </a:t>
            </a:r>
            <a:r>
              <a:rPr sz="2200" spc="-10" dirty="0">
                <a:latin typeface="Perpetua"/>
                <a:cs typeface="Perpetua"/>
              </a:rPr>
              <a:t>increasingly </a:t>
            </a:r>
            <a:r>
              <a:rPr sz="2200" spc="-5" dirty="0">
                <a:latin typeface="Perpetua"/>
                <a:cs typeface="Perpetua"/>
              </a:rPr>
              <a:t>heterogeneous, with </a:t>
            </a:r>
            <a:r>
              <a:rPr sz="2200" spc="-10" dirty="0">
                <a:latin typeface="Perpetua"/>
                <a:cs typeface="Perpetua"/>
              </a:rPr>
              <a:t>more </a:t>
            </a:r>
            <a:r>
              <a:rPr sz="2200" spc="-30" dirty="0">
                <a:latin typeface="Perpetua"/>
                <a:cs typeface="Perpetua"/>
              </a:rPr>
              <a:t>sophisticated </a:t>
            </a:r>
            <a:r>
              <a:rPr sz="2200" spc="-25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interactions.</a:t>
            </a:r>
            <a:endParaRPr sz="22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D24717"/>
              </a:buClr>
              <a:buFont typeface="Segoe UI Symbol"/>
              <a:buChar char="⚫"/>
            </a:pPr>
            <a:endParaRPr sz="1600">
              <a:latin typeface="Perpetua"/>
              <a:cs typeface="Perpetua"/>
            </a:endParaRPr>
          </a:p>
          <a:p>
            <a:pPr marL="286385" marR="5715" indent="-274320" algn="just">
              <a:lnSpc>
                <a:spcPct val="100000"/>
              </a:lnSpc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b="1" spc="-35" dirty="0">
                <a:latin typeface="Perpetua"/>
                <a:cs typeface="Perpetua"/>
              </a:rPr>
              <a:t>Any</a:t>
            </a:r>
            <a:r>
              <a:rPr sz="2200" b="1" spc="-30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communication</a:t>
            </a:r>
            <a:r>
              <a:rPr sz="2200" b="1" spc="-5" dirty="0">
                <a:latin typeface="Perpetua"/>
                <a:cs typeface="Perpetua"/>
              </a:rPr>
              <a:t> protocol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must</a:t>
            </a:r>
            <a:r>
              <a:rPr sz="2200" b="1" spc="-5" dirty="0">
                <a:latin typeface="Perpetua"/>
                <a:cs typeface="Perpetua"/>
              </a:rPr>
              <a:t> be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20" dirty="0">
                <a:latin typeface="Perpetua"/>
                <a:cs typeface="Perpetua"/>
              </a:rPr>
              <a:t>able</a:t>
            </a:r>
            <a:r>
              <a:rPr sz="2200" b="1" spc="-1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to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scale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to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a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5" dirty="0">
                <a:latin typeface="Perpetua"/>
                <a:cs typeface="Perpetua"/>
              </a:rPr>
              <a:t>large </a:t>
            </a:r>
            <a:r>
              <a:rPr sz="2200" b="1" spc="-50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number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of</a:t>
            </a:r>
            <a:r>
              <a:rPr sz="2200" b="1" spc="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nodes.</a:t>
            </a:r>
            <a:endParaRPr sz="22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Font typeface="Segoe UI Symbol"/>
              <a:buChar char="⚫"/>
            </a:pPr>
            <a:endParaRPr sz="160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20" dirty="0">
                <a:latin typeface="Perpetua"/>
                <a:cs typeface="Perpetua"/>
              </a:rPr>
              <a:t>Likewise,</a:t>
            </a:r>
            <a:r>
              <a:rPr sz="2200" spc="-15" dirty="0">
                <a:latin typeface="Perpetua"/>
                <a:cs typeface="Perpetua"/>
              </a:rPr>
              <a:t> </a:t>
            </a:r>
            <a:r>
              <a:rPr sz="2200" b="1" spc="-20" dirty="0">
                <a:latin typeface="Perpetua"/>
                <a:cs typeface="Perpetua"/>
              </a:rPr>
              <a:t>when</a:t>
            </a:r>
            <a:r>
              <a:rPr sz="2200" b="1" spc="-1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selecting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a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communication</a:t>
            </a:r>
            <a:r>
              <a:rPr sz="2200" b="1" spc="-5" dirty="0">
                <a:latin typeface="Perpetua"/>
                <a:cs typeface="Perpetua"/>
              </a:rPr>
              <a:t> protocol,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25" dirty="0">
                <a:latin typeface="Perpetua"/>
                <a:cs typeface="Perpetua"/>
              </a:rPr>
              <a:t>you</a:t>
            </a:r>
            <a:r>
              <a:rPr sz="2200" b="1" spc="-20" dirty="0">
                <a:latin typeface="Perpetua"/>
                <a:cs typeface="Perpetua"/>
              </a:rPr>
              <a:t> </a:t>
            </a:r>
            <a:r>
              <a:rPr sz="2200" b="1" spc="-65" dirty="0">
                <a:latin typeface="Perpetua"/>
                <a:cs typeface="Perpetua"/>
              </a:rPr>
              <a:t>must </a:t>
            </a:r>
            <a:r>
              <a:rPr sz="2200" b="1" spc="-60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carefully</a:t>
            </a:r>
            <a:r>
              <a:rPr sz="2200" b="1" spc="-5" dirty="0">
                <a:latin typeface="Perpetua"/>
                <a:cs typeface="Perpetua"/>
              </a:rPr>
              <a:t> </a:t>
            </a:r>
            <a:r>
              <a:rPr sz="2200" b="1" spc="-15" dirty="0">
                <a:latin typeface="Perpetua"/>
                <a:cs typeface="Perpetua"/>
              </a:rPr>
              <a:t>take</a:t>
            </a:r>
            <a:r>
              <a:rPr sz="2200" b="1" spc="-10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into</a:t>
            </a:r>
            <a:r>
              <a:rPr sz="2200" b="1" dirty="0">
                <a:latin typeface="Perpetua"/>
                <a:cs typeface="Perpetua"/>
              </a:rPr>
              <a:t> account</a:t>
            </a:r>
            <a:r>
              <a:rPr sz="2200" b="1" spc="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the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requirements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of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the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specific 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application</a:t>
            </a:r>
            <a:r>
              <a:rPr sz="2200" b="1" spc="2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and</a:t>
            </a:r>
            <a:r>
              <a:rPr sz="2200" b="1" spc="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consider</a:t>
            </a:r>
            <a:r>
              <a:rPr sz="2200" b="1" spc="470" dirty="0">
                <a:latin typeface="Perpetua"/>
                <a:cs typeface="Perpetua"/>
              </a:rPr>
              <a:t> </a:t>
            </a:r>
            <a:r>
              <a:rPr sz="2200" b="1" spc="-35" dirty="0">
                <a:latin typeface="Perpetua"/>
                <a:cs typeface="Perpetua"/>
              </a:rPr>
              <a:t>any</a:t>
            </a:r>
            <a:r>
              <a:rPr sz="2200" b="1" spc="70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trade-offs</a:t>
            </a:r>
            <a:r>
              <a:rPr sz="2200" b="1" spc="484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the</a:t>
            </a:r>
            <a:r>
              <a:rPr sz="2200" b="1" spc="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communication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5067376"/>
            <a:ext cx="1992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4925" algn="l"/>
              </a:tabLst>
            </a:pPr>
            <a:r>
              <a:rPr sz="2200" b="1" spc="-5" dirty="0">
                <a:latin typeface="Perpetua"/>
                <a:cs typeface="Perpetua"/>
              </a:rPr>
              <a:t>pr</a:t>
            </a:r>
            <a:r>
              <a:rPr sz="2200" b="1" spc="-15" dirty="0">
                <a:latin typeface="Perpetua"/>
                <a:cs typeface="Perpetua"/>
              </a:rPr>
              <a:t>o</a:t>
            </a:r>
            <a:r>
              <a:rPr sz="2200" b="1" spc="-10" dirty="0">
                <a:latin typeface="Perpetua"/>
                <a:cs typeface="Perpetua"/>
              </a:rPr>
              <a:t>toco</a:t>
            </a:r>
            <a:r>
              <a:rPr sz="2200" b="1" spc="-5" dirty="0">
                <a:latin typeface="Perpetua"/>
                <a:cs typeface="Perpetua"/>
              </a:rPr>
              <a:t>l</a:t>
            </a:r>
            <a:r>
              <a:rPr sz="2200" b="1" dirty="0">
                <a:latin typeface="Perpetua"/>
                <a:cs typeface="Perpetua"/>
              </a:rPr>
              <a:t>	</a:t>
            </a:r>
            <a:r>
              <a:rPr sz="2200" b="1" spc="-5" dirty="0">
                <a:latin typeface="Perpetua"/>
                <a:cs typeface="Perpetua"/>
              </a:rPr>
              <a:t>offe</a:t>
            </a:r>
            <a:r>
              <a:rPr sz="2200" b="1" spc="10" dirty="0">
                <a:latin typeface="Perpetua"/>
                <a:cs typeface="Perpetua"/>
              </a:rPr>
              <a:t>r</a:t>
            </a:r>
            <a:r>
              <a:rPr sz="2200" b="1" spc="-5" dirty="0">
                <a:latin typeface="Perpetua"/>
                <a:cs typeface="Perpetua"/>
              </a:rPr>
              <a:t>s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5935" y="5015560"/>
            <a:ext cx="5570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8890" algn="l"/>
                <a:tab pos="2326005" algn="l"/>
                <a:tab pos="4284980" algn="l"/>
              </a:tabLst>
            </a:pPr>
            <a:r>
              <a:rPr sz="2200" b="1" spc="-10" dirty="0">
                <a:latin typeface="Perpetua"/>
                <a:cs typeface="Perpetua"/>
              </a:rPr>
              <a:t>between	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power	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consumption,	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maximum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5412435"/>
            <a:ext cx="77997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transmission</a:t>
            </a:r>
            <a:r>
              <a:rPr sz="2600" b="1" i="1" spc="15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speed,</a:t>
            </a:r>
            <a:r>
              <a:rPr sz="2600" b="1" i="1" spc="-13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35" dirty="0">
                <a:solidFill>
                  <a:srgbClr val="001F5F"/>
                </a:solidFill>
                <a:latin typeface="Perpetua"/>
                <a:cs typeface="Perpetua"/>
              </a:rPr>
              <a:t>range,</a:t>
            </a:r>
            <a:r>
              <a:rPr sz="2600" b="1" i="1" spc="-114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tolerance</a:t>
            </a:r>
            <a:r>
              <a:rPr sz="2600" b="1" i="1" spc="14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for</a:t>
            </a:r>
            <a:r>
              <a:rPr sz="2600" b="1" i="1" spc="15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packet</a:t>
            </a:r>
            <a:r>
              <a:rPr sz="2600" b="1" i="1" spc="16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loss,</a:t>
            </a:r>
            <a:r>
              <a:rPr sz="2600" b="1" i="1" spc="-11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25" dirty="0">
                <a:solidFill>
                  <a:srgbClr val="001F5F"/>
                </a:solidFill>
                <a:latin typeface="Perpetua"/>
                <a:cs typeface="Perpetua"/>
              </a:rPr>
              <a:t>topology </a:t>
            </a:r>
            <a:r>
              <a:rPr sz="2600" b="1" i="1" spc="-57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optimization,</a:t>
            </a:r>
            <a:r>
              <a:rPr sz="2600" b="1" i="1" spc="-30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security,</a:t>
            </a:r>
            <a:r>
              <a:rPr sz="2600" b="1" i="1" spc="-27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and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so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on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7066"/>
            <a:ext cx="7616825" cy="45065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6385" marR="7620" indent="-274320" algn="just">
              <a:lnSpc>
                <a:spcPct val="90100"/>
              </a:lnSpc>
              <a:spcBef>
                <a:spcPts val="35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5" dirty="0">
                <a:latin typeface="Perpetua"/>
                <a:cs typeface="Perpetua"/>
              </a:rPr>
              <a:t>They</a:t>
            </a:r>
            <a:r>
              <a:rPr sz="2200" spc="-1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must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also</a:t>
            </a:r>
            <a:r>
              <a:rPr sz="2200" spc="-5" dirty="0">
                <a:latin typeface="Perpetua"/>
                <a:cs typeface="Perpetua"/>
              </a:rPr>
              <a:t> </a:t>
            </a:r>
            <a:r>
              <a:rPr sz="2200" spc="-20" dirty="0">
                <a:latin typeface="Perpetua"/>
                <a:cs typeface="Perpetua"/>
              </a:rPr>
              <a:t>enable,</a:t>
            </a:r>
            <a:r>
              <a:rPr sz="2200" spc="-1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as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needed,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the</a:t>
            </a:r>
            <a:r>
              <a:rPr sz="2200" dirty="0">
                <a:latin typeface="Perpetua"/>
                <a:cs typeface="Perpetua"/>
              </a:rPr>
              <a:t> </a:t>
            </a:r>
            <a:r>
              <a:rPr sz="2200" spc="-30" dirty="0">
                <a:latin typeface="Perpetua"/>
                <a:cs typeface="Perpetua"/>
              </a:rPr>
              <a:t>overlay</a:t>
            </a:r>
            <a:r>
              <a:rPr sz="2200" spc="-2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of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30" dirty="0">
                <a:latin typeface="Perpetua"/>
                <a:cs typeface="Perpetua"/>
              </a:rPr>
              <a:t>autonomous </a:t>
            </a:r>
            <a:r>
              <a:rPr sz="2200" b="1" spc="-2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techniques</a:t>
            </a:r>
            <a:r>
              <a:rPr sz="2200" b="1" spc="490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(for</a:t>
            </a:r>
            <a:r>
              <a:rPr sz="2200" spc="500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example,</a:t>
            </a:r>
            <a:r>
              <a:rPr sz="2200" spc="48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self-organization,</a:t>
            </a:r>
            <a:r>
              <a:rPr sz="2200" spc="490" dirty="0">
                <a:latin typeface="Perpetua"/>
                <a:cs typeface="Perpetua"/>
              </a:rPr>
              <a:t> </a:t>
            </a:r>
            <a:r>
              <a:rPr sz="2200" spc="-50" dirty="0">
                <a:latin typeface="Perpetua"/>
                <a:cs typeface="Perpetua"/>
              </a:rPr>
              <a:t>self-healing, </a:t>
            </a:r>
            <a:r>
              <a:rPr sz="2200" spc="-4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self- configuration)</a:t>
            </a:r>
            <a:endParaRPr sz="22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24717"/>
              </a:buClr>
              <a:buFont typeface="Segoe UI Symbol"/>
              <a:buChar char="⚫"/>
            </a:pPr>
            <a:endParaRPr sz="1500">
              <a:latin typeface="Perpetua"/>
              <a:cs typeface="Perpetua"/>
            </a:endParaRPr>
          </a:p>
          <a:p>
            <a:pPr marL="286385" marR="8255" indent="-274320" algn="just">
              <a:lnSpc>
                <a:spcPct val="90000"/>
              </a:lnSpc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5" dirty="0">
                <a:latin typeface="Perpetua"/>
                <a:cs typeface="Perpetua"/>
              </a:rPr>
              <a:t>Wireless </a:t>
            </a:r>
            <a:r>
              <a:rPr sz="2200" spc="-5" dirty="0">
                <a:latin typeface="Perpetua"/>
                <a:cs typeface="Perpetua"/>
              </a:rPr>
              <a:t>sensor </a:t>
            </a:r>
            <a:r>
              <a:rPr sz="2200" spc="-15" dirty="0">
                <a:latin typeface="Perpetua"/>
                <a:cs typeface="Perpetua"/>
              </a:rPr>
              <a:t>networks </a:t>
            </a:r>
            <a:r>
              <a:rPr sz="2200" spc="-5" dirty="0">
                <a:latin typeface="Perpetua"/>
                <a:cs typeface="Perpetua"/>
              </a:rPr>
              <a:t>interact with their </a:t>
            </a:r>
            <a:r>
              <a:rPr sz="2200" spc="-10" dirty="0">
                <a:latin typeface="Perpetua"/>
                <a:cs typeface="Perpetua"/>
              </a:rPr>
              <a:t>environment. </a:t>
            </a:r>
            <a:r>
              <a:rPr sz="2200" dirty="0">
                <a:latin typeface="Perpetua"/>
                <a:cs typeface="Perpetua"/>
              </a:rPr>
              <a:t>Sensors </a:t>
            </a:r>
            <a:r>
              <a:rPr sz="2200" spc="-55" dirty="0">
                <a:latin typeface="Perpetua"/>
                <a:cs typeface="Perpetua"/>
              </a:rPr>
              <a:t>often </a:t>
            </a:r>
            <a:r>
              <a:rPr sz="2200" spc="-5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produce</a:t>
            </a:r>
            <a:r>
              <a:rPr sz="2200" spc="225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large</a:t>
            </a:r>
            <a:r>
              <a:rPr sz="2200" spc="23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amounts</a:t>
            </a:r>
            <a:r>
              <a:rPr sz="2200" spc="23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of</a:t>
            </a:r>
            <a:r>
              <a:rPr sz="2200" spc="23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sensing</a:t>
            </a:r>
            <a:r>
              <a:rPr sz="2200" spc="229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and</a:t>
            </a:r>
            <a:r>
              <a:rPr sz="2200" spc="229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measurement</a:t>
            </a:r>
            <a:r>
              <a:rPr sz="2200" spc="229" dirty="0">
                <a:latin typeface="Perpetua"/>
                <a:cs typeface="Perpetua"/>
              </a:rPr>
              <a:t> </a:t>
            </a:r>
            <a:r>
              <a:rPr sz="2200" spc="-10" dirty="0">
                <a:latin typeface="Perpetua"/>
                <a:cs typeface="Perpetua"/>
              </a:rPr>
              <a:t>data</a:t>
            </a:r>
            <a:r>
              <a:rPr sz="2200" spc="240" dirty="0">
                <a:latin typeface="Perpetua"/>
                <a:cs typeface="Perpetua"/>
              </a:rPr>
              <a:t> </a:t>
            </a:r>
            <a:r>
              <a:rPr sz="2200" spc="-15" dirty="0">
                <a:latin typeface="Perpetua"/>
                <a:cs typeface="Perpetua"/>
              </a:rPr>
              <a:t>that</a:t>
            </a:r>
            <a:r>
              <a:rPr sz="2200" spc="225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needs</a:t>
            </a:r>
            <a:r>
              <a:rPr sz="2200" spc="220" dirty="0">
                <a:latin typeface="Perpetua"/>
                <a:cs typeface="Perpetua"/>
              </a:rPr>
              <a:t> </a:t>
            </a:r>
            <a:r>
              <a:rPr sz="2200" dirty="0">
                <a:latin typeface="Perpetua"/>
                <a:cs typeface="Perpetua"/>
              </a:rPr>
              <a:t>to </a:t>
            </a:r>
            <a:r>
              <a:rPr sz="2200" spc="-484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be</a:t>
            </a:r>
            <a:r>
              <a:rPr sz="2200" spc="60" dirty="0">
                <a:latin typeface="Perpetua"/>
                <a:cs typeface="Perpetua"/>
              </a:rPr>
              <a:t> </a:t>
            </a:r>
            <a:r>
              <a:rPr sz="2200" spc="-5" dirty="0">
                <a:latin typeface="Perpetua"/>
                <a:cs typeface="Perpetua"/>
              </a:rPr>
              <a:t>processed. This</a:t>
            </a:r>
            <a:r>
              <a:rPr sz="2200" spc="65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data</a:t>
            </a:r>
            <a:r>
              <a:rPr sz="2200" b="1" spc="8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can</a:t>
            </a:r>
            <a:r>
              <a:rPr sz="2200" b="1" spc="70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be</a:t>
            </a:r>
            <a:r>
              <a:rPr sz="2200" b="1" spc="70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processed</a:t>
            </a:r>
            <a:r>
              <a:rPr sz="2200" b="1" spc="65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locally</a:t>
            </a:r>
            <a:r>
              <a:rPr sz="2200" b="1" spc="80" dirty="0">
                <a:latin typeface="Perpetua"/>
                <a:cs typeface="Perpetua"/>
              </a:rPr>
              <a:t> </a:t>
            </a:r>
            <a:r>
              <a:rPr sz="2200" b="1" spc="-30" dirty="0">
                <a:latin typeface="Perpetua"/>
                <a:cs typeface="Perpetua"/>
              </a:rPr>
              <a:t>by</a:t>
            </a:r>
            <a:r>
              <a:rPr sz="2200" b="1" spc="75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the</a:t>
            </a:r>
            <a:r>
              <a:rPr sz="2200" b="1" spc="7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nodes</a:t>
            </a:r>
            <a:r>
              <a:rPr sz="2200" b="1" spc="70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of </a:t>
            </a:r>
            <a:r>
              <a:rPr sz="2200" b="1" spc="-484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a</a:t>
            </a:r>
            <a:r>
              <a:rPr sz="2200" b="1" spc="-265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WSN</a:t>
            </a:r>
            <a:r>
              <a:rPr sz="2200" b="1" spc="10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or </a:t>
            </a:r>
            <a:r>
              <a:rPr sz="2200" b="1" i="1" spc="-10" dirty="0">
                <a:solidFill>
                  <a:srgbClr val="00AFEF"/>
                </a:solidFill>
                <a:latin typeface="Perpetua"/>
                <a:cs typeface="Perpetua"/>
              </a:rPr>
              <a:t>across</a:t>
            </a:r>
            <a:r>
              <a:rPr sz="2200" b="1" i="1" spc="3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25" dirty="0">
                <a:solidFill>
                  <a:srgbClr val="00AFEF"/>
                </a:solidFill>
                <a:latin typeface="Perpetua"/>
                <a:cs typeface="Perpetua"/>
              </a:rPr>
              <a:t>zero</a:t>
            </a:r>
            <a:r>
              <a:rPr sz="2200" b="1" i="1" spc="2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or</a:t>
            </a:r>
            <a:r>
              <a:rPr sz="2200" b="1" i="1" spc="1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15" dirty="0">
                <a:solidFill>
                  <a:srgbClr val="00AFEF"/>
                </a:solidFill>
                <a:latin typeface="Perpetua"/>
                <a:cs typeface="Perpetua"/>
              </a:rPr>
              <a:t>more</a:t>
            </a:r>
            <a:r>
              <a:rPr sz="2200" b="1" i="1" spc="2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15" dirty="0">
                <a:solidFill>
                  <a:srgbClr val="00AFEF"/>
                </a:solidFill>
                <a:latin typeface="Perpetua"/>
                <a:cs typeface="Perpetua"/>
              </a:rPr>
              <a:t>hierarchical</a:t>
            </a:r>
            <a:r>
              <a:rPr sz="2200" b="1" i="1" spc="2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20" dirty="0">
                <a:solidFill>
                  <a:srgbClr val="00AFEF"/>
                </a:solidFill>
                <a:latin typeface="Perpetua"/>
                <a:cs typeface="Perpetua"/>
              </a:rPr>
              <a:t>levels</a:t>
            </a:r>
            <a:r>
              <a:rPr sz="2200" b="1" i="1" spc="2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in</a:t>
            </a:r>
            <a:r>
              <a:rPr sz="2200" b="1" i="1" spc="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10" dirty="0">
                <a:solidFill>
                  <a:srgbClr val="00AFEF"/>
                </a:solidFill>
                <a:latin typeface="Perpetua"/>
                <a:cs typeface="Perpetua"/>
              </a:rPr>
              <a:t>IoT</a:t>
            </a:r>
            <a:r>
              <a:rPr sz="2200" b="1" i="1" spc="1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15" dirty="0">
                <a:solidFill>
                  <a:srgbClr val="00AFEF"/>
                </a:solidFill>
                <a:latin typeface="Perpetua"/>
                <a:cs typeface="Perpetua"/>
              </a:rPr>
              <a:t>networks</a:t>
            </a:r>
            <a:r>
              <a:rPr sz="2200" i="1" spc="-15" dirty="0">
                <a:solidFill>
                  <a:srgbClr val="00AFEF"/>
                </a:solidFill>
                <a:latin typeface="Perpetua"/>
                <a:cs typeface="Perpetua"/>
              </a:rPr>
              <a:t>.</a:t>
            </a:r>
            <a:endParaRPr sz="22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1450">
              <a:latin typeface="Perpetua"/>
              <a:cs typeface="Perpetua"/>
            </a:endParaRPr>
          </a:p>
          <a:p>
            <a:pPr marL="286385" marR="5080" indent="-274320" algn="just">
              <a:lnSpc>
                <a:spcPct val="91500"/>
              </a:lnSpc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b="1" spc="-10" dirty="0">
                <a:latin typeface="Perpetua"/>
                <a:cs typeface="Perpetua"/>
              </a:rPr>
              <a:t>Communication </a:t>
            </a:r>
            <a:r>
              <a:rPr sz="2200" b="1" spc="-5" dirty="0">
                <a:latin typeface="Perpetua"/>
                <a:cs typeface="Perpetua"/>
              </a:rPr>
              <a:t>protocols need to </a:t>
            </a:r>
            <a:r>
              <a:rPr sz="2200" b="1" dirty="0">
                <a:latin typeface="Perpetua"/>
                <a:cs typeface="Perpetua"/>
              </a:rPr>
              <a:t>facilitate </a:t>
            </a:r>
            <a:r>
              <a:rPr sz="3200" b="1" dirty="0">
                <a:solidFill>
                  <a:srgbClr val="FF0000"/>
                </a:solidFill>
                <a:latin typeface="Perpetua"/>
                <a:cs typeface="Perpetua"/>
              </a:rPr>
              <a:t>routing </a:t>
            </a:r>
            <a:r>
              <a:rPr sz="2200" b="1" spc="-70" dirty="0">
                <a:latin typeface="Perpetua"/>
                <a:cs typeface="Perpetua"/>
              </a:rPr>
              <a:t>and </a:t>
            </a:r>
            <a:r>
              <a:rPr sz="2200" b="1" spc="-65" dirty="0">
                <a:latin typeface="Perpetua"/>
                <a:cs typeface="Perpetu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Perpetua"/>
                <a:cs typeface="Perpetua"/>
              </a:rPr>
              <a:t>message</a:t>
            </a:r>
            <a:r>
              <a:rPr sz="28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Perpetua"/>
                <a:cs typeface="Perpetua"/>
              </a:rPr>
              <a:t>handling</a:t>
            </a:r>
            <a:r>
              <a:rPr sz="28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for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this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5" dirty="0">
                <a:latin typeface="Perpetua"/>
                <a:cs typeface="Perpetua"/>
              </a:rPr>
              <a:t>data</a:t>
            </a:r>
            <a:r>
              <a:rPr sz="2200" b="1" dirty="0">
                <a:latin typeface="Perpetua"/>
                <a:cs typeface="Perpetua"/>
              </a:rPr>
              <a:t> </a:t>
            </a:r>
            <a:r>
              <a:rPr sz="2200" b="1" spc="-20" dirty="0">
                <a:latin typeface="Perpetua"/>
                <a:cs typeface="Perpetua"/>
              </a:rPr>
              <a:t>flow</a:t>
            </a:r>
            <a:r>
              <a:rPr sz="2200" b="1" spc="-15" dirty="0">
                <a:latin typeface="Perpetua"/>
                <a:cs typeface="Perpetua"/>
              </a:rPr>
              <a:t> between</a:t>
            </a:r>
            <a:r>
              <a:rPr sz="2200" b="1" spc="465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sensor </a:t>
            </a:r>
            <a:r>
              <a:rPr sz="2200" b="1" spc="-5" dirty="0">
                <a:latin typeface="Perpetua"/>
                <a:cs typeface="Perpetua"/>
              </a:rPr>
              <a:t> nodes as </a:t>
            </a:r>
            <a:r>
              <a:rPr sz="2200" b="1" spc="-15" dirty="0">
                <a:latin typeface="Perpetua"/>
                <a:cs typeface="Perpetua"/>
              </a:rPr>
              <a:t>well </a:t>
            </a:r>
            <a:r>
              <a:rPr sz="2200" b="1" spc="-5" dirty="0">
                <a:latin typeface="Perpetua"/>
                <a:cs typeface="Perpetua"/>
              </a:rPr>
              <a:t>as from 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sensor nodes to optional </a:t>
            </a:r>
            <a:r>
              <a:rPr sz="2200" b="1" i="1" spc="-30" dirty="0">
                <a:solidFill>
                  <a:srgbClr val="00AFEF"/>
                </a:solidFill>
                <a:latin typeface="Perpetua"/>
                <a:cs typeface="Perpetua"/>
              </a:rPr>
              <a:t>gateways, </a:t>
            </a:r>
            <a:r>
              <a:rPr sz="2200" b="1" i="1" spc="-20" dirty="0">
                <a:solidFill>
                  <a:srgbClr val="00AFEF"/>
                </a:solidFill>
                <a:latin typeface="Perpetua"/>
                <a:cs typeface="Perpetua"/>
              </a:rPr>
              <a:t>edge </a:t>
            </a:r>
            <a:r>
              <a:rPr sz="2200" b="1" i="1" spc="-1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com</a:t>
            </a:r>
            <a:r>
              <a:rPr sz="2200" b="1" i="1" dirty="0">
                <a:solidFill>
                  <a:srgbClr val="00AFEF"/>
                </a:solidFill>
                <a:latin typeface="Perpetua"/>
                <a:cs typeface="Perpetua"/>
              </a:rPr>
              <a:t>p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ut</a:t>
            </a:r>
            <a:r>
              <a:rPr sz="2200" b="1" i="1" spc="-60" dirty="0">
                <a:solidFill>
                  <a:srgbClr val="00AFEF"/>
                </a:solidFill>
                <a:latin typeface="Perpetua"/>
                <a:cs typeface="Perpetua"/>
              </a:rPr>
              <a:t>e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,</a:t>
            </a:r>
            <a:r>
              <a:rPr sz="2200" b="1" i="1" spc="-204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10" dirty="0">
                <a:solidFill>
                  <a:srgbClr val="00AFEF"/>
                </a:solidFill>
                <a:latin typeface="Perpetua"/>
                <a:cs typeface="Perpetua"/>
              </a:rPr>
              <a:t>o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r</a:t>
            </a:r>
            <a:r>
              <a:rPr sz="2200" b="1" i="1" spc="1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cent</a:t>
            </a:r>
            <a:r>
              <a:rPr sz="2200" b="1" i="1" spc="-80" dirty="0">
                <a:solidFill>
                  <a:srgbClr val="00AFEF"/>
                </a:solidFill>
                <a:latin typeface="Perpetua"/>
                <a:cs typeface="Perpetua"/>
              </a:rPr>
              <a:t>r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ali</a:t>
            </a:r>
            <a:r>
              <a:rPr sz="2200" b="1" i="1" spc="-45" dirty="0">
                <a:solidFill>
                  <a:srgbClr val="00AFEF"/>
                </a:solidFill>
                <a:latin typeface="Perpetua"/>
                <a:cs typeface="Perpetua"/>
              </a:rPr>
              <a:t>z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ed</a:t>
            </a:r>
            <a:r>
              <a:rPr sz="2200" b="1" i="1" spc="2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clo</a:t>
            </a:r>
            <a:r>
              <a:rPr sz="2200" b="1" i="1" spc="-15" dirty="0">
                <a:solidFill>
                  <a:srgbClr val="00AFEF"/>
                </a:solidFill>
                <a:latin typeface="Perpetua"/>
                <a:cs typeface="Perpetua"/>
              </a:rPr>
              <a:t>u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d</a:t>
            </a:r>
            <a:r>
              <a:rPr sz="2200" b="1" i="1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com</a:t>
            </a:r>
            <a:r>
              <a:rPr sz="2200" b="1" i="1" dirty="0">
                <a:solidFill>
                  <a:srgbClr val="00AFEF"/>
                </a:solidFill>
                <a:latin typeface="Perpetua"/>
                <a:cs typeface="Perpetua"/>
              </a:rPr>
              <a:t>p</a:t>
            </a:r>
            <a:r>
              <a:rPr sz="2200" b="1" i="1" spc="-5" dirty="0">
                <a:solidFill>
                  <a:srgbClr val="00AFEF"/>
                </a:solidFill>
                <a:latin typeface="Perpetua"/>
                <a:cs typeface="Perpetua"/>
              </a:rPr>
              <a:t>ute</a:t>
            </a:r>
            <a:endParaRPr sz="22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8402"/>
            <a:ext cx="748474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936625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5" dirty="0">
                <a:latin typeface="Perpetua"/>
                <a:cs typeface="Perpetua"/>
              </a:rPr>
              <a:t>standardization </a:t>
            </a:r>
            <a:r>
              <a:rPr sz="2400" b="1" dirty="0">
                <a:latin typeface="Perpetua"/>
                <a:cs typeface="Perpetua"/>
              </a:rPr>
              <a:t>of </a:t>
            </a:r>
            <a:r>
              <a:rPr sz="2400" b="1" spc="-10" dirty="0">
                <a:latin typeface="Perpetua"/>
                <a:cs typeface="Perpetua"/>
              </a:rPr>
              <a:t>communication </a:t>
            </a:r>
            <a:r>
              <a:rPr sz="2400" b="1" spc="-5" dirty="0">
                <a:latin typeface="Perpetua"/>
                <a:cs typeface="Perpetua"/>
              </a:rPr>
              <a:t>protocols </a:t>
            </a:r>
            <a:r>
              <a:rPr sz="2400" b="1" dirty="0">
                <a:latin typeface="Perpetua"/>
                <a:cs typeface="Perpetua"/>
              </a:rPr>
              <a:t>is a </a:t>
            </a:r>
            <a:r>
              <a:rPr sz="2400" b="1" spc="-530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complicated </a:t>
            </a:r>
            <a:r>
              <a:rPr sz="2400" b="1" spc="-5" dirty="0">
                <a:latin typeface="Perpetua"/>
                <a:cs typeface="Perpetua"/>
              </a:rPr>
              <a:t>task.</a:t>
            </a:r>
            <a:endParaRPr sz="24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Font typeface="Segoe UI Symbol"/>
              <a:buChar char="⚫"/>
            </a:pPr>
            <a:endParaRPr sz="17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5" dirty="0">
                <a:latin typeface="Perpetua"/>
                <a:cs typeface="Perpetua"/>
              </a:rPr>
              <a:t>While there </a:t>
            </a:r>
            <a:r>
              <a:rPr sz="2400" b="1" spc="-10" dirty="0">
                <a:latin typeface="Perpetua"/>
                <a:cs typeface="Perpetua"/>
              </a:rPr>
              <a:t>isn’t </a:t>
            </a:r>
            <a:r>
              <a:rPr sz="2400" b="1" dirty="0">
                <a:latin typeface="Perpetua"/>
                <a:cs typeface="Perpetua"/>
              </a:rPr>
              <a:t>a </a:t>
            </a:r>
            <a:r>
              <a:rPr sz="2400" b="1" spc="-5" dirty="0">
                <a:solidFill>
                  <a:srgbClr val="00AFEF"/>
                </a:solidFill>
                <a:latin typeface="Perpetua"/>
                <a:cs typeface="Perpetua"/>
              </a:rPr>
              <a:t>single protocol solution, </a:t>
            </a:r>
            <a:r>
              <a:rPr sz="2400" b="1" spc="-5" dirty="0">
                <a:latin typeface="Perpetua"/>
                <a:cs typeface="Perpetua"/>
              </a:rPr>
              <a:t>there </a:t>
            </a:r>
            <a:r>
              <a:rPr sz="2400" b="1" dirty="0">
                <a:latin typeface="Perpetua"/>
                <a:cs typeface="Perpetua"/>
              </a:rPr>
              <a:t>is </a:t>
            </a:r>
            <a:r>
              <a:rPr sz="2400" b="1" spc="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beginning </a:t>
            </a:r>
            <a:r>
              <a:rPr sz="2400" b="1" spc="-5" dirty="0">
                <a:latin typeface="Perpetua"/>
                <a:cs typeface="Perpetua"/>
              </a:rPr>
              <a:t>to </a:t>
            </a:r>
            <a:r>
              <a:rPr sz="2400" b="1" dirty="0">
                <a:latin typeface="Perpetua"/>
                <a:cs typeface="Perpetua"/>
              </a:rPr>
              <a:t>be </a:t>
            </a:r>
            <a:r>
              <a:rPr sz="2400" b="1" spc="-5" dirty="0">
                <a:latin typeface="Perpetua"/>
                <a:cs typeface="Perpetua"/>
              </a:rPr>
              <a:t>some clear </a:t>
            </a:r>
            <a:r>
              <a:rPr sz="2400" b="1" spc="-10" dirty="0">
                <a:latin typeface="Perpetua"/>
                <a:cs typeface="Perpetua"/>
              </a:rPr>
              <a:t>market </a:t>
            </a:r>
            <a:r>
              <a:rPr sz="2400" b="1" spc="-20" dirty="0">
                <a:latin typeface="Perpetua"/>
                <a:cs typeface="Perpetua"/>
              </a:rPr>
              <a:t>convergence </a:t>
            </a:r>
            <a:r>
              <a:rPr sz="2400" b="1" dirty="0">
                <a:latin typeface="Perpetua"/>
                <a:cs typeface="Perpetua"/>
              </a:rPr>
              <a:t>around </a:t>
            </a:r>
            <a:r>
              <a:rPr sz="2400" b="1" spc="-530" dirty="0">
                <a:latin typeface="Perpetua"/>
                <a:cs typeface="Perpetua"/>
              </a:rPr>
              <a:t> </a:t>
            </a:r>
            <a:r>
              <a:rPr sz="2400" b="1" spc="-15" dirty="0">
                <a:latin typeface="Perpetua"/>
                <a:cs typeface="Perpetua"/>
              </a:rPr>
              <a:t>several</a:t>
            </a:r>
            <a:r>
              <a:rPr sz="2400" b="1" spc="-25" dirty="0">
                <a:latin typeface="Perpetua"/>
                <a:cs typeface="Perpetua"/>
              </a:rPr>
              <a:t> </a:t>
            </a:r>
            <a:r>
              <a:rPr sz="2400" b="1" spc="-30" dirty="0">
                <a:latin typeface="Perpetua"/>
                <a:cs typeface="Perpetua"/>
              </a:rPr>
              <a:t>key</a:t>
            </a:r>
            <a:r>
              <a:rPr sz="2400" b="1" spc="-15" dirty="0">
                <a:latin typeface="Perpetua"/>
                <a:cs typeface="Perpetua"/>
              </a:rPr>
              <a:t> </a:t>
            </a:r>
            <a:r>
              <a:rPr sz="2400" b="1" spc="-10" dirty="0">
                <a:latin typeface="Perpetua"/>
                <a:cs typeface="Perpetua"/>
              </a:rPr>
              <a:t>communication</a:t>
            </a:r>
            <a:r>
              <a:rPr sz="2400" b="1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protocols.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607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3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Connecting</a:t>
            </a:r>
            <a:r>
              <a:rPr sz="4000" i="0" spc="-4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Smart</a:t>
            </a:r>
            <a:r>
              <a:rPr sz="4000" i="0" spc="-4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4000" i="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Objects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24789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5" dirty="0">
                <a:latin typeface="Perpetua"/>
                <a:cs typeface="Perpetua"/>
              </a:rPr>
              <a:t>must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connected to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65" dirty="0">
                <a:latin typeface="Perpetua"/>
                <a:cs typeface="Perpetua"/>
              </a:rPr>
              <a:t>network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their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utilized.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247466"/>
            <a:ext cx="757555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addition </a:t>
            </a:r>
            <a:r>
              <a:rPr sz="2600" dirty="0">
                <a:latin typeface="Perpetua"/>
                <a:cs typeface="Perpetua"/>
              </a:rPr>
              <a:t>to the wide </a:t>
            </a:r>
            <a:r>
              <a:rPr sz="2600" spc="-5" dirty="0">
                <a:latin typeface="Perpetua"/>
                <a:cs typeface="Perpetua"/>
              </a:rPr>
              <a:t>range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5" dirty="0">
                <a:latin typeface="Perpetua"/>
                <a:cs typeface="Perpetua"/>
              </a:rPr>
              <a:t>sensors, </a:t>
            </a:r>
            <a:r>
              <a:rPr sz="2600" spc="-5" dirty="0">
                <a:latin typeface="Perpetua"/>
                <a:cs typeface="Perpetua"/>
              </a:rPr>
              <a:t>actuators, and </a:t>
            </a:r>
            <a:r>
              <a:rPr sz="2600" spc="-50" dirty="0">
                <a:latin typeface="Perpetua"/>
                <a:cs typeface="Perpetua"/>
              </a:rPr>
              <a:t>smart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objects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15" dirty="0">
                <a:latin typeface="Perpetua"/>
                <a:cs typeface="Perpetua"/>
              </a:rPr>
              <a:t>make </a:t>
            </a:r>
            <a:r>
              <a:rPr sz="2600" dirty="0">
                <a:latin typeface="Perpetua"/>
                <a:cs typeface="Perpetua"/>
              </a:rPr>
              <a:t>up </a:t>
            </a:r>
            <a:r>
              <a:rPr sz="2600" spc="-90" dirty="0">
                <a:latin typeface="Perpetua"/>
                <a:cs typeface="Perpetua"/>
              </a:rPr>
              <a:t>IoT, </a:t>
            </a:r>
            <a:r>
              <a:rPr sz="2600" spc="-5" dirty="0">
                <a:latin typeface="Perpetua"/>
                <a:cs typeface="Perpetua"/>
              </a:rPr>
              <a:t>there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also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number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different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protocols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connect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them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172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0" dirty="0">
                <a:latin typeface="Franklin Gothic Medium"/>
                <a:cs typeface="Franklin Gothic Medium"/>
              </a:rPr>
              <a:t>COMMUNICATIONS</a:t>
            </a:r>
            <a:r>
              <a:rPr sz="4000" i="0" spc="-40" dirty="0">
                <a:latin typeface="Franklin Gothic Medium"/>
                <a:cs typeface="Franklin Gothic Medium"/>
              </a:rPr>
              <a:t> </a:t>
            </a:r>
            <a:r>
              <a:rPr sz="4000" i="0" spc="-80" dirty="0">
                <a:latin typeface="Franklin Gothic Medium"/>
                <a:cs typeface="Franklin Gothic Medium"/>
              </a:rPr>
              <a:t>CRITERIA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216775" cy="40761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US" sz="2600" b="1" i="1" spc="-5" dirty="0" smtClean="0">
                <a:solidFill>
                  <a:srgbClr val="FF0000"/>
                </a:solidFill>
                <a:latin typeface="Perpetua"/>
                <a:cs typeface="Perpetua"/>
              </a:rPr>
              <a:t>C</a:t>
            </a:r>
            <a:r>
              <a:rPr sz="2600" b="1" i="1" spc="-5" dirty="0" smtClean="0">
                <a:solidFill>
                  <a:srgbClr val="FF0000"/>
                </a:solidFill>
                <a:latin typeface="Perpetua"/>
                <a:cs typeface="Perpetua"/>
              </a:rPr>
              <a:t>haracteristics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and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attributes </a:t>
            </a:r>
            <a:r>
              <a:rPr sz="2600" b="1" i="1" spc="-15" dirty="0">
                <a:solidFill>
                  <a:srgbClr val="FF0000"/>
                </a:solidFill>
                <a:latin typeface="Perpetua"/>
                <a:cs typeface="Perpetua"/>
              </a:rPr>
              <a:t>you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should </a:t>
            </a:r>
            <a:r>
              <a:rPr sz="2600" b="1" i="1" spc="-50" dirty="0">
                <a:solidFill>
                  <a:srgbClr val="FF0000"/>
                </a:solidFill>
                <a:latin typeface="Perpetua"/>
                <a:cs typeface="Perpetua"/>
              </a:rPr>
              <a:t>consider </a:t>
            </a:r>
            <a:r>
              <a:rPr sz="2600" b="1" i="1" spc="-57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when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selecting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and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dealing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with connecting smart </a:t>
            </a:r>
            <a:r>
              <a:rPr sz="2600" b="1" i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objects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Range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5" dirty="0">
                <a:latin typeface="Perpetua"/>
                <a:cs typeface="Perpetua"/>
              </a:rPr>
              <a:t>Frequency</a:t>
            </a:r>
            <a:r>
              <a:rPr sz="2600" b="1" spc="-40" dirty="0">
                <a:latin typeface="Perpetua"/>
                <a:cs typeface="Perpetua"/>
              </a:rPr>
              <a:t> </a:t>
            </a:r>
            <a:r>
              <a:rPr sz="2600" b="1" spc="-5" dirty="0" smtClean="0">
                <a:latin typeface="Perpetua"/>
                <a:cs typeface="Perpetua"/>
              </a:rPr>
              <a:t>Bands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0" dirty="0">
                <a:latin typeface="Perpetua"/>
                <a:cs typeface="Perpetua"/>
              </a:rPr>
              <a:t>Power</a:t>
            </a:r>
            <a:r>
              <a:rPr sz="2600" b="1" spc="-45" dirty="0">
                <a:latin typeface="Perpetua"/>
                <a:cs typeface="Perpetua"/>
              </a:rPr>
              <a:t> </a:t>
            </a:r>
            <a:r>
              <a:rPr sz="2600" b="1" spc="-5" dirty="0" smtClean="0">
                <a:latin typeface="Perpetua"/>
                <a:cs typeface="Perpetua"/>
              </a:rPr>
              <a:t>Consumption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25" dirty="0">
                <a:latin typeface="Perpetua"/>
                <a:cs typeface="Perpetua"/>
              </a:rPr>
              <a:t>Topology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Constrained</a:t>
            </a:r>
            <a:r>
              <a:rPr sz="2600" b="1" spc="-45" dirty="0">
                <a:latin typeface="Perpetua"/>
                <a:cs typeface="Perpetua"/>
              </a:rPr>
              <a:t> </a:t>
            </a:r>
            <a:r>
              <a:rPr sz="2600" b="1" spc="-5" dirty="0" smtClean="0">
                <a:latin typeface="Perpetua"/>
                <a:cs typeface="Perpetua"/>
              </a:rPr>
              <a:t>Devices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Constrained-Node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spc="-10" dirty="0" smtClean="0">
                <a:latin typeface="Perpetua"/>
                <a:cs typeface="Perpetua"/>
              </a:rPr>
              <a:t>Networks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81000"/>
            <a:ext cx="7564120" cy="272061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Range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How</a:t>
            </a:r>
            <a:r>
              <a:rPr sz="2600" spc="-10" dirty="0">
                <a:latin typeface="Perpetua"/>
                <a:cs typeface="Perpetua"/>
              </a:rPr>
              <a:t> far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does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signal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need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propagated?</a:t>
            </a:r>
            <a:endParaRPr sz="2600" dirty="0">
              <a:latin typeface="Perpetua"/>
              <a:cs typeface="Perpetua"/>
            </a:endParaRPr>
          </a:p>
          <a:p>
            <a:pPr marL="743585" marR="7562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is, </a:t>
            </a:r>
            <a:r>
              <a:rPr sz="2600" spc="-5" dirty="0">
                <a:latin typeface="Perpetua"/>
                <a:cs typeface="Perpetua"/>
              </a:rPr>
              <a:t>what </a:t>
            </a:r>
            <a:r>
              <a:rPr sz="2600" dirty="0">
                <a:latin typeface="Perpetua"/>
                <a:cs typeface="Perpetua"/>
              </a:rPr>
              <a:t>will be the </a:t>
            </a:r>
            <a:r>
              <a:rPr sz="2600" spc="-10" dirty="0">
                <a:latin typeface="Perpetua"/>
                <a:cs typeface="Perpetua"/>
              </a:rPr>
              <a:t>area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20" dirty="0">
                <a:latin typeface="Perpetua"/>
                <a:cs typeface="Perpetua"/>
              </a:rPr>
              <a:t>coverage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0" dirty="0">
                <a:latin typeface="Perpetua"/>
                <a:cs typeface="Perpetua"/>
              </a:rPr>
              <a:t>selected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 smtClean="0">
                <a:latin typeface="Perpetua"/>
                <a:cs typeface="Perpetua"/>
              </a:rPr>
              <a:t>technology?</a:t>
            </a:r>
            <a:endParaRPr lang="en-US" sz="2600" dirty="0" smtClean="0">
              <a:latin typeface="Perpetua"/>
              <a:cs typeface="Perpetua"/>
            </a:endParaRPr>
          </a:p>
          <a:p>
            <a:pPr marL="743585" marR="7562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 smtClean="0">
                <a:latin typeface="Perpetua"/>
                <a:cs typeface="Perpetua"/>
              </a:rPr>
              <a:t>Should</a:t>
            </a:r>
            <a:r>
              <a:rPr sz="2600" spc="5" dirty="0" smtClean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indoor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versus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outdoor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deployments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45" dirty="0">
                <a:latin typeface="Perpetua"/>
                <a:cs typeface="Perpetua"/>
              </a:rPr>
              <a:t>differentiated?</a:t>
            </a:r>
            <a:endParaRPr sz="2600" dirty="0">
              <a:latin typeface="Perpetua"/>
              <a:cs typeface="Perpetua"/>
            </a:endParaRPr>
          </a:p>
        </p:txBody>
      </p:sp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124200"/>
            <a:ext cx="7929372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05700" cy="3946593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15" dirty="0">
                <a:latin typeface="Perpetua"/>
                <a:cs typeface="Perpetua"/>
              </a:rPr>
              <a:t>Short</a:t>
            </a:r>
            <a:r>
              <a:rPr sz="2600" b="1" spc="-4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range: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classical</a:t>
            </a:r>
            <a:r>
              <a:rPr sz="2600" spc="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wired</a:t>
            </a:r>
            <a:r>
              <a:rPr sz="2600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example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5" dirty="0">
                <a:solidFill>
                  <a:srgbClr val="FF0000"/>
                </a:solidFill>
                <a:latin typeface="Perpetua"/>
                <a:cs typeface="Perpetua"/>
              </a:rPr>
              <a:t>serial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Perpetua"/>
                <a:cs typeface="Perpetua"/>
              </a:rPr>
              <a:t>cable</a:t>
            </a:r>
            <a:r>
              <a:rPr sz="2600" spc="-20" dirty="0">
                <a:latin typeface="Perpetua"/>
                <a:cs typeface="Perpetua"/>
              </a:rPr>
              <a:t>.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Wireless</a:t>
            </a:r>
            <a:r>
              <a:rPr sz="2600" spc="-2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5" dirty="0">
                <a:solidFill>
                  <a:srgbClr val="006FC0"/>
                </a:solidFill>
                <a:latin typeface="Perpetua"/>
                <a:cs typeface="Perpetua"/>
              </a:rPr>
              <a:t>short-range</a:t>
            </a:r>
            <a:r>
              <a:rPr sz="2600" spc="1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technologies</a:t>
            </a:r>
            <a:r>
              <a:rPr sz="2600" spc="2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often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considered as </a:t>
            </a:r>
            <a:r>
              <a:rPr lang="en-US" sz="2600" spc="-5" dirty="0" smtClean="0">
                <a:latin typeface="Perpetua"/>
                <a:cs typeface="Perpetua"/>
              </a:rPr>
              <a:t>  an </a:t>
            </a:r>
            <a:r>
              <a:rPr sz="2600" spc="-5" dirty="0" smtClean="0">
                <a:solidFill>
                  <a:srgbClr val="006FC0"/>
                </a:solidFill>
                <a:latin typeface="Perpetua"/>
                <a:cs typeface="Perpetua"/>
              </a:rPr>
              <a:t>alternative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to a </a:t>
            </a:r>
            <a:r>
              <a:rPr sz="2600" spc="5" dirty="0">
                <a:solidFill>
                  <a:srgbClr val="006FC0"/>
                </a:solidFill>
                <a:latin typeface="Perpetua"/>
                <a:cs typeface="Perpetua"/>
              </a:rPr>
              <a:t>serial 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cable</a:t>
            </a:r>
            <a:r>
              <a:rPr sz="2600" spc="-15" dirty="0">
                <a:latin typeface="Perpetua"/>
                <a:cs typeface="Perpetua"/>
              </a:rPr>
              <a:t>, </a:t>
            </a:r>
            <a:r>
              <a:rPr sz="2600" spc="5" dirty="0">
                <a:latin typeface="Perpetua"/>
                <a:cs typeface="Perpetua"/>
              </a:rPr>
              <a:t>supporting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tens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of meters of 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maximum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distance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between</a:t>
            </a:r>
            <a:r>
              <a:rPr sz="2600" spc="-2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35" dirty="0">
                <a:solidFill>
                  <a:srgbClr val="006FC0"/>
                </a:solidFill>
                <a:latin typeface="Perpetua"/>
                <a:cs typeface="Perpetua"/>
              </a:rPr>
              <a:t>two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devices.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Examples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5" dirty="0">
                <a:latin typeface="Perpetua"/>
                <a:cs typeface="Perpetua"/>
              </a:rPr>
              <a:t>short-range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technologies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IEEE</a:t>
            </a:r>
            <a:endParaRPr sz="2600" dirty="0">
              <a:latin typeface="Perpetua"/>
              <a:cs typeface="Perpetua"/>
            </a:endParaRPr>
          </a:p>
          <a:p>
            <a:pPr marL="286385" marR="505459">
              <a:lnSpc>
                <a:spcPct val="100000"/>
              </a:lnSpc>
            </a:pPr>
            <a:r>
              <a:rPr sz="2600" b="1" spc="-10" dirty="0">
                <a:latin typeface="Perpetua"/>
                <a:cs typeface="Perpetua"/>
              </a:rPr>
              <a:t>802.15.1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Bluetooth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b="1" spc="-5" dirty="0">
                <a:latin typeface="Perpetua"/>
                <a:cs typeface="Perpetua"/>
              </a:rPr>
              <a:t>IEEE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802.15.7</a:t>
            </a:r>
            <a:r>
              <a:rPr sz="2600" b="1" spc="-325" dirty="0">
                <a:latin typeface="Perpetua"/>
                <a:cs typeface="Perpetua"/>
              </a:rPr>
              <a:t> </a:t>
            </a:r>
            <a:r>
              <a:rPr lang="en-US" sz="2600" b="1" spc="-325" dirty="0" smtClean="0">
                <a:latin typeface="Perpetua"/>
                <a:cs typeface="Perpetua"/>
              </a:rPr>
              <a:t> </a:t>
            </a:r>
            <a:r>
              <a:rPr sz="2600" b="1" spc="-10" dirty="0" smtClean="0">
                <a:latin typeface="Perpetua"/>
                <a:cs typeface="Perpetua"/>
              </a:rPr>
              <a:t>Visible</a:t>
            </a:r>
            <a:r>
              <a:rPr sz="2600" b="1" spc="5" dirty="0" smtClean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Light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Communications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(VLC)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386955" cy="44456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Medium</a:t>
            </a:r>
            <a:r>
              <a:rPr sz="2600" b="1" spc="-5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range:</a:t>
            </a:r>
            <a:endParaRPr sz="26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range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main</a:t>
            </a:r>
            <a:r>
              <a:rPr sz="2600" b="1" i="1" spc="-15" dirty="0">
                <a:latin typeface="Perpetua"/>
                <a:cs typeface="Perpetua"/>
              </a:rPr>
              <a:t> </a:t>
            </a:r>
            <a:r>
              <a:rPr sz="2600" b="1" i="1" spc="-20" dirty="0">
                <a:latin typeface="Perpetua"/>
                <a:cs typeface="Perpetua"/>
              </a:rPr>
              <a:t>category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technologies.</a:t>
            </a:r>
            <a:endParaRPr sz="2600">
              <a:latin typeface="Perpetua"/>
              <a:cs typeface="Perpetua"/>
            </a:endParaRPr>
          </a:p>
          <a:p>
            <a:pPr marL="286385" marR="7562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range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tens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to hundreds of meters, </a:t>
            </a:r>
            <a:r>
              <a:rPr sz="2600" spc="-100" dirty="0">
                <a:latin typeface="Perpetua"/>
                <a:cs typeface="Perpetua"/>
              </a:rPr>
              <a:t>many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specifications 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implementations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25" dirty="0">
                <a:latin typeface="Perpetua"/>
                <a:cs typeface="Perpetua"/>
              </a:rPr>
              <a:t>available.</a:t>
            </a:r>
            <a:endParaRPr sz="2600">
              <a:latin typeface="Perpetua"/>
              <a:cs typeface="Perpetua"/>
            </a:endParaRPr>
          </a:p>
          <a:p>
            <a:pPr marL="286385" marR="419734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maximum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distance</a:t>
            </a:r>
            <a:r>
              <a:rPr sz="2600" b="1" spc="2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generally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less</a:t>
            </a:r>
            <a:r>
              <a:rPr sz="2600" b="1" i="1" spc="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than</a:t>
            </a:r>
            <a:r>
              <a:rPr sz="2600" b="1" i="1" spc="-1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1 </a:t>
            </a:r>
            <a:r>
              <a:rPr sz="2600" b="1" i="1" spc="-90" dirty="0">
                <a:solidFill>
                  <a:srgbClr val="006FC0"/>
                </a:solidFill>
                <a:latin typeface="Perpetua"/>
                <a:cs typeface="Perpetua"/>
              </a:rPr>
              <a:t>mile </a:t>
            </a:r>
            <a:r>
              <a:rPr sz="2600" b="1" i="1" spc="-57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006FC0"/>
                </a:solidFill>
                <a:latin typeface="Perpetua"/>
                <a:cs typeface="Perpetua"/>
              </a:rPr>
              <a:t>between</a:t>
            </a:r>
            <a:r>
              <a:rPr sz="2600" b="1" i="1" spc="-3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two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006FC0"/>
                </a:solidFill>
                <a:latin typeface="Perpetua"/>
                <a:cs typeface="Perpetua"/>
              </a:rPr>
              <a:t>devices</a:t>
            </a:r>
            <a:endParaRPr sz="2600">
              <a:latin typeface="Perpetua"/>
              <a:cs typeface="Perpetua"/>
            </a:endParaRPr>
          </a:p>
          <a:p>
            <a:pPr marL="286385" marR="508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Examples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medium-range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technologies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spc="-70" dirty="0">
                <a:latin typeface="Perpetua"/>
                <a:cs typeface="Perpetua"/>
              </a:rPr>
              <a:t>include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IEEE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8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0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2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11</a:t>
            </a:r>
            <a:r>
              <a:rPr sz="2600" spc="-3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40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i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-Fi,</a:t>
            </a:r>
            <a:r>
              <a:rPr sz="2600" spc="-114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IEEE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8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0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2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1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5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.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4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,</a:t>
            </a:r>
            <a:r>
              <a:rPr sz="2600" spc="-9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250" dirty="0">
                <a:solidFill>
                  <a:srgbClr val="6F2F9F"/>
                </a:solidFill>
                <a:latin typeface="Perpetua"/>
                <a:cs typeface="Perpetua"/>
              </a:rPr>
              <a:t>an</a:t>
            </a:r>
            <a:r>
              <a:rPr sz="2600" spc="-245" dirty="0">
                <a:solidFill>
                  <a:srgbClr val="6F2F9F"/>
                </a:solidFill>
                <a:latin typeface="Perpetua"/>
                <a:cs typeface="Perpetua"/>
              </a:rPr>
              <a:t>d 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802.15.4g</a:t>
            </a:r>
            <a:r>
              <a:rPr sz="2600" spc="-32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65" dirty="0">
                <a:solidFill>
                  <a:srgbClr val="6F2F9F"/>
                </a:solidFill>
                <a:latin typeface="Perpetua"/>
                <a:cs typeface="Perpetua"/>
              </a:rPr>
              <a:t>WPAN</a:t>
            </a:r>
            <a:r>
              <a:rPr sz="2600" spc="-65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1206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Wired </a:t>
            </a:r>
            <a:r>
              <a:rPr sz="2600" spc="5" dirty="0">
                <a:latin typeface="Perpetua"/>
                <a:cs typeface="Perpetua"/>
              </a:rPr>
              <a:t>technologies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IEEE </a:t>
            </a:r>
            <a:r>
              <a:rPr sz="2600" spc="-5" dirty="0">
                <a:latin typeface="Perpetua"/>
                <a:cs typeface="Perpetua"/>
              </a:rPr>
              <a:t>802.3 </a:t>
            </a:r>
            <a:r>
              <a:rPr sz="2600" spc="5" dirty="0">
                <a:latin typeface="Perpetua"/>
                <a:cs typeface="Perpetua"/>
              </a:rPr>
              <a:t>Ethernet </a:t>
            </a:r>
            <a:r>
              <a:rPr sz="2600" spc="-254" dirty="0">
                <a:latin typeface="Perpetua"/>
                <a:cs typeface="Perpetua"/>
              </a:rPr>
              <a:t>and </a:t>
            </a:r>
            <a:r>
              <a:rPr sz="2600" spc="-2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5" dirty="0">
                <a:latin typeface="Perpetua"/>
                <a:cs typeface="Perpetua"/>
              </a:rPr>
              <a:t> 1901.2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Narrowband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Power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Line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Communications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(PLC)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 l="13785" t="35268" r="26885" b="34375"/>
          <a:stretch>
            <a:fillRect/>
          </a:stretch>
        </p:blipFill>
        <p:spPr bwMode="auto">
          <a:xfrm>
            <a:off x="296335" y="1762125"/>
            <a:ext cx="8535206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ounded Rectangle 2"/>
          <p:cNvSpPr/>
          <p:nvPr/>
        </p:nvSpPr>
        <p:spPr>
          <a:xfrm>
            <a:off x="304800" y="285751"/>
            <a:ext cx="8424333" cy="90343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46666" tIns="23333" rIns="46666" bIns="23333">
            <a:spAutoFit/>
          </a:bodyPr>
          <a:lstStyle/>
          <a:p>
            <a:pPr algn="ctr"/>
            <a:r>
              <a:rPr lang="en-US" sz="2500" b="1" i="1" dirty="0">
                <a:solidFill>
                  <a:srgbClr val="FF0000"/>
                </a:solidFill>
                <a:latin typeface="Bookman Old Style" pitchFamily="18" charset="0"/>
              </a:rPr>
              <a:t>Human beings are equipped with 5 different types of sensors.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68" y="1358613"/>
            <a:ext cx="7951470" cy="38969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Long</a:t>
            </a:r>
            <a:r>
              <a:rPr sz="2600" b="1" spc="-6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range:</a:t>
            </a:r>
            <a:endParaRPr sz="2600" dirty="0">
              <a:latin typeface="Perpetua"/>
              <a:cs typeface="Perpetua"/>
            </a:endParaRPr>
          </a:p>
          <a:p>
            <a:pPr marL="286385" marR="35941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Distances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 greater</a:t>
            </a:r>
            <a:r>
              <a:rPr sz="2600" b="1" i="1" spc="-3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than</a:t>
            </a:r>
            <a:r>
              <a:rPr sz="2600" b="1" i="1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1</a:t>
            </a:r>
            <a:r>
              <a:rPr sz="2600" b="1" i="1" spc="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mile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between </a:t>
            </a:r>
            <a:r>
              <a:rPr sz="2600" spc="-35" dirty="0">
                <a:latin typeface="Perpetua"/>
                <a:cs typeface="Perpetua"/>
              </a:rPr>
              <a:t>two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5" dirty="0">
                <a:latin typeface="Perpetua"/>
                <a:cs typeface="Perpetua"/>
              </a:rPr>
              <a:t>require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long-range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technologies.</a:t>
            </a:r>
          </a:p>
          <a:p>
            <a:pPr marL="286385" marR="4241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-15" dirty="0">
                <a:latin typeface="Perpetua"/>
                <a:cs typeface="Perpetua"/>
              </a:rPr>
              <a:t>Wireless </a:t>
            </a:r>
            <a:r>
              <a:rPr sz="2600" b="1" i="1" spc="-5" dirty="0">
                <a:latin typeface="Perpetua"/>
                <a:cs typeface="Perpetua"/>
              </a:rPr>
              <a:t>examples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b="1" i="1" dirty="0">
                <a:latin typeface="Perpetua"/>
                <a:cs typeface="Perpetua"/>
              </a:rPr>
              <a:t>cellular </a:t>
            </a:r>
            <a:r>
              <a:rPr sz="2600" b="1" i="1" spc="-15" dirty="0">
                <a:latin typeface="Perpetua"/>
                <a:cs typeface="Perpetua"/>
              </a:rPr>
              <a:t>(2G, </a:t>
            </a:r>
            <a:r>
              <a:rPr sz="2600" b="1" i="1" spc="-20" dirty="0">
                <a:latin typeface="Perpetua"/>
                <a:cs typeface="Perpetua"/>
              </a:rPr>
              <a:t>3G, </a:t>
            </a:r>
            <a:r>
              <a:rPr sz="2600" b="1" i="1" dirty="0">
                <a:latin typeface="Perpetua"/>
                <a:cs typeface="Perpetua"/>
              </a:rPr>
              <a:t>4G</a:t>
            </a:r>
            <a:r>
              <a:rPr sz="2600" dirty="0">
                <a:latin typeface="Perpetua"/>
                <a:cs typeface="Perpetua"/>
              </a:rPr>
              <a:t>)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some </a:t>
            </a:r>
            <a:r>
              <a:rPr sz="2600" spc="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applications</a:t>
            </a:r>
            <a:r>
              <a:rPr sz="2600" spc="9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of</a:t>
            </a:r>
            <a:r>
              <a:rPr sz="2600" spc="7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outdoor</a:t>
            </a:r>
            <a:r>
              <a:rPr sz="2600" spc="8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IEEE</a:t>
            </a:r>
            <a:r>
              <a:rPr sz="2600" spc="8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802.11</a:t>
            </a:r>
            <a:r>
              <a:rPr sz="2600" spc="-254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Wi-Fi</a:t>
            </a:r>
            <a:r>
              <a:rPr sz="2600" spc="7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and </a:t>
            </a:r>
            <a:r>
              <a:rPr lang="en-US" sz="2600" b="1" spc="-5" dirty="0" smtClean="0">
                <a:solidFill>
                  <a:srgbClr val="006FC0"/>
                </a:solidFill>
                <a:latin typeface="Perpetua"/>
                <a:cs typeface="Perpetua"/>
              </a:rPr>
              <a:t>Low Power </a:t>
            </a:r>
            <a:r>
              <a:rPr sz="2600" b="1" spc="-5" dirty="0" smtClean="0">
                <a:solidFill>
                  <a:srgbClr val="006FC0"/>
                </a:solidFill>
                <a:latin typeface="Perpetua"/>
                <a:cs typeface="Perpetua"/>
              </a:rPr>
              <a:t>Wide-Area</a:t>
            </a:r>
            <a:r>
              <a:rPr sz="2600" b="1" dirty="0" smtClean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spc="-55" dirty="0">
                <a:solidFill>
                  <a:srgbClr val="006FC0"/>
                </a:solidFill>
                <a:latin typeface="Perpetua"/>
                <a:cs typeface="Perpetua"/>
              </a:rPr>
              <a:t>(LPWA)</a:t>
            </a:r>
            <a:r>
              <a:rPr sz="2600" b="1" spc="-1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technologies.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65" dirty="0">
                <a:latin typeface="Perpetua"/>
                <a:cs typeface="Perpetua"/>
              </a:rPr>
              <a:t>LPWA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communications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have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i="1" spc="-5" dirty="0">
                <a:solidFill>
                  <a:srgbClr val="006FC0"/>
                </a:solidFill>
                <a:latin typeface="Perpetua"/>
                <a:cs typeface="Perpetua"/>
              </a:rPr>
              <a:t>ability</a:t>
            </a:r>
            <a:r>
              <a:rPr sz="2600" i="1" spc="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to</a:t>
            </a:r>
            <a:r>
              <a:rPr sz="2600" i="1" spc="1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i="1" spc="-10" dirty="0">
                <a:solidFill>
                  <a:srgbClr val="006FC0"/>
                </a:solidFill>
                <a:latin typeface="Perpetua"/>
                <a:cs typeface="Perpetua"/>
              </a:rPr>
              <a:t>communicate</a:t>
            </a:r>
            <a:r>
              <a:rPr sz="2600" i="1" spc="3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i="1" spc="-20" dirty="0">
                <a:solidFill>
                  <a:srgbClr val="006FC0"/>
                </a:solidFill>
                <a:latin typeface="Perpetua"/>
                <a:cs typeface="Perpetua"/>
              </a:rPr>
              <a:t>over </a:t>
            </a:r>
            <a:r>
              <a:rPr sz="2600" i="1" dirty="0">
                <a:solidFill>
                  <a:srgbClr val="006FC0"/>
                </a:solidFill>
                <a:latin typeface="Perpetua"/>
                <a:cs typeface="Perpetua"/>
              </a:rPr>
              <a:t>a</a:t>
            </a:r>
            <a:r>
              <a:rPr sz="2600" i="1" spc="1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i="1" spc="-95" dirty="0">
                <a:solidFill>
                  <a:srgbClr val="006FC0"/>
                </a:solidFill>
                <a:latin typeface="Perpetua"/>
                <a:cs typeface="Perpetua"/>
              </a:rPr>
              <a:t>large </a:t>
            </a:r>
            <a:r>
              <a:rPr sz="2600" i="1" spc="-57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i="1" spc="-5" dirty="0">
                <a:solidFill>
                  <a:srgbClr val="006FC0"/>
                </a:solidFill>
                <a:latin typeface="Perpetua"/>
                <a:cs typeface="Perpetua"/>
              </a:rPr>
              <a:t>area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without consuming </a:t>
            </a:r>
            <a:r>
              <a:rPr sz="2600" b="1" i="1" spc="-10" dirty="0">
                <a:solidFill>
                  <a:srgbClr val="006FC0"/>
                </a:solidFill>
                <a:latin typeface="Perpetua"/>
                <a:cs typeface="Perpetua"/>
              </a:rPr>
              <a:t>much </a:t>
            </a:r>
            <a:r>
              <a:rPr sz="2600" b="1" i="1" spc="-15" dirty="0">
                <a:solidFill>
                  <a:srgbClr val="006FC0"/>
                </a:solidFill>
                <a:latin typeface="Perpetua"/>
                <a:cs typeface="Perpetua"/>
              </a:rPr>
              <a:t>power</a:t>
            </a:r>
            <a:r>
              <a:rPr sz="2600" b="1" spc="-15" dirty="0">
                <a:latin typeface="Perpetua"/>
                <a:cs typeface="Perpetua"/>
              </a:rPr>
              <a:t>. </a:t>
            </a:r>
            <a:r>
              <a:rPr sz="2600" dirty="0">
                <a:latin typeface="Perpetua"/>
                <a:cs typeface="Perpetua"/>
              </a:rPr>
              <a:t>These technologies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therefore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ideal</a:t>
            </a:r>
            <a:r>
              <a:rPr sz="2600" b="1" i="1" spc="-25" dirty="0">
                <a:latin typeface="Perpetua"/>
                <a:cs typeface="Perpetua"/>
              </a:rPr>
              <a:t> </a:t>
            </a:r>
            <a:r>
              <a:rPr sz="2600" b="1" i="1" spc="-20" dirty="0">
                <a:latin typeface="Perpetua"/>
                <a:cs typeface="Perpetua"/>
              </a:rPr>
              <a:t>for</a:t>
            </a:r>
            <a:r>
              <a:rPr sz="2600" b="1" i="1" spc="-15" dirty="0">
                <a:latin typeface="Perpetua"/>
                <a:cs typeface="Perpetua"/>
              </a:rPr>
              <a:t> battery-powered</a:t>
            </a:r>
            <a:r>
              <a:rPr sz="2600" b="1" i="1" spc="-35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IoT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sensors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1358613"/>
            <a:ext cx="8181340" cy="42938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5" dirty="0">
                <a:latin typeface="Perpetua"/>
                <a:cs typeface="Perpetua"/>
              </a:rPr>
              <a:t>Frequency</a:t>
            </a:r>
            <a:r>
              <a:rPr sz="2600" b="1" spc="-3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Bands</a:t>
            </a:r>
            <a:endParaRPr sz="2600">
              <a:latin typeface="Perpetua"/>
              <a:cs typeface="Perpetua"/>
            </a:endParaRPr>
          </a:p>
          <a:p>
            <a:pPr marL="286385" marR="1025525" indent="-274320">
              <a:lnSpc>
                <a:spcPct val="100000"/>
              </a:lnSpc>
              <a:spcBef>
                <a:spcPts val="600"/>
              </a:spcBef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solidFill>
                  <a:srgbClr val="D24717"/>
                </a:solidFill>
                <a:latin typeface="Perpetua"/>
                <a:cs typeface="Perpetua"/>
              </a:rPr>
              <a:t>Radio</a:t>
            </a:r>
            <a:r>
              <a:rPr sz="2600" b="1" spc="5" dirty="0">
                <a:solidFill>
                  <a:srgbClr val="D24717"/>
                </a:solidFill>
                <a:latin typeface="Perpetua"/>
                <a:cs typeface="Perpetua"/>
              </a:rPr>
              <a:t> spectrum </a:t>
            </a:r>
            <a:r>
              <a:rPr sz="2600" b="1" spc="-10" dirty="0">
                <a:solidFill>
                  <a:srgbClr val="D24717"/>
                </a:solidFill>
                <a:latin typeface="Perpetua"/>
                <a:cs typeface="Perpetua"/>
              </a:rPr>
              <a:t>is</a:t>
            </a:r>
            <a:r>
              <a:rPr sz="2600" b="1" spc="5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D24717"/>
                </a:solidFill>
                <a:latin typeface="Perpetua"/>
                <a:cs typeface="Perpetua"/>
              </a:rPr>
              <a:t>regulated</a:t>
            </a:r>
            <a:r>
              <a:rPr sz="2600" b="1" spc="5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spc="-25" dirty="0">
                <a:solidFill>
                  <a:srgbClr val="D24717"/>
                </a:solidFill>
                <a:latin typeface="Perpetua"/>
                <a:cs typeface="Perpetua"/>
              </a:rPr>
              <a:t>by</a:t>
            </a:r>
            <a:r>
              <a:rPr sz="2600" b="1" spc="-15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D24717"/>
                </a:solidFill>
                <a:latin typeface="Perpetua"/>
                <a:cs typeface="Perpetua"/>
              </a:rPr>
              <a:t>countries</a:t>
            </a:r>
            <a:r>
              <a:rPr sz="2600" b="1" spc="5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spc="-55" dirty="0">
                <a:solidFill>
                  <a:srgbClr val="D24717"/>
                </a:solidFill>
                <a:latin typeface="Perpetua"/>
                <a:cs typeface="Perpetua"/>
              </a:rPr>
              <a:t>and/or </a:t>
            </a:r>
            <a:r>
              <a:rPr sz="2600" b="1" spc="-570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D24717"/>
                </a:solidFill>
                <a:latin typeface="Perpetua"/>
                <a:cs typeface="Perpetua"/>
              </a:rPr>
              <a:t>organizations, such </a:t>
            </a:r>
            <a:r>
              <a:rPr sz="2600" b="1" dirty="0">
                <a:solidFill>
                  <a:srgbClr val="D24717"/>
                </a:solidFill>
                <a:latin typeface="Perpetua"/>
                <a:cs typeface="Perpetua"/>
              </a:rPr>
              <a:t>as </a:t>
            </a:r>
            <a:r>
              <a:rPr sz="2600" b="1" spc="-5" dirty="0">
                <a:solidFill>
                  <a:srgbClr val="D24717"/>
                </a:solidFill>
                <a:latin typeface="Perpetua"/>
                <a:cs typeface="Perpetua"/>
              </a:rPr>
              <a:t>the </a:t>
            </a:r>
            <a:r>
              <a:rPr sz="2600" b="1" dirty="0">
                <a:solidFill>
                  <a:srgbClr val="D24717"/>
                </a:solidFill>
                <a:latin typeface="Perpetua"/>
                <a:cs typeface="Perpetua"/>
              </a:rPr>
              <a:t>International </a:t>
            </a:r>
            <a:r>
              <a:rPr sz="2600" b="1" spc="5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spc="-20" dirty="0">
                <a:solidFill>
                  <a:srgbClr val="D24717"/>
                </a:solidFill>
                <a:latin typeface="Perpetua"/>
                <a:cs typeface="Perpetua"/>
              </a:rPr>
              <a:t>Telecommunication</a:t>
            </a:r>
            <a:r>
              <a:rPr sz="2600" b="1" spc="-5" dirty="0">
                <a:solidFill>
                  <a:srgbClr val="D24717"/>
                </a:solidFill>
                <a:latin typeface="Perpetua"/>
                <a:cs typeface="Perpetua"/>
              </a:rPr>
              <a:t> Union (ITU) </a:t>
            </a:r>
            <a:r>
              <a:rPr sz="2600" b="1" dirty="0">
                <a:solidFill>
                  <a:srgbClr val="D24717"/>
                </a:solidFill>
                <a:latin typeface="Perpetua"/>
                <a:cs typeface="Perpetua"/>
              </a:rPr>
              <a:t>and</a:t>
            </a:r>
            <a:r>
              <a:rPr sz="2600" b="1" spc="5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D24717"/>
                </a:solidFill>
                <a:latin typeface="Perpetua"/>
                <a:cs typeface="Perpetua"/>
              </a:rPr>
              <a:t>the </a:t>
            </a:r>
            <a:r>
              <a:rPr sz="2600" b="1" dirty="0">
                <a:solidFill>
                  <a:srgbClr val="D24717"/>
                </a:solidFill>
                <a:latin typeface="Perpetua"/>
                <a:cs typeface="Perpetua"/>
              </a:rPr>
              <a:t>Federal </a:t>
            </a:r>
            <a:r>
              <a:rPr sz="2600" b="1" spc="-570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D24717"/>
                </a:solidFill>
                <a:latin typeface="Perpetua"/>
                <a:cs typeface="Perpetua"/>
              </a:rPr>
              <a:t>Communications</a:t>
            </a:r>
            <a:r>
              <a:rPr sz="2600" b="1" spc="-20" dirty="0">
                <a:solidFill>
                  <a:srgbClr val="D24717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D24717"/>
                </a:solidFill>
                <a:latin typeface="Perpetua"/>
                <a:cs typeface="Perpetua"/>
              </a:rPr>
              <a:t>Commission </a:t>
            </a:r>
            <a:r>
              <a:rPr sz="2600" b="1" spc="-5" dirty="0">
                <a:solidFill>
                  <a:srgbClr val="D24717"/>
                </a:solidFill>
                <a:latin typeface="Perpetua"/>
                <a:cs typeface="Perpetua"/>
              </a:rPr>
              <a:t>(FCC).</a:t>
            </a:r>
            <a:endParaRPr sz="2600">
              <a:latin typeface="Perpetua"/>
              <a:cs typeface="Perpetua"/>
            </a:endParaRPr>
          </a:p>
          <a:p>
            <a:pPr marL="286385" marR="432434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These </a:t>
            </a:r>
            <a:r>
              <a:rPr sz="2600" b="1" spc="10" dirty="0">
                <a:solidFill>
                  <a:srgbClr val="006FC0"/>
                </a:solidFill>
                <a:latin typeface="Perpetua"/>
                <a:cs typeface="Perpetua"/>
              </a:rPr>
              <a:t>groups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define 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the regulations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and </a:t>
            </a:r>
            <a:r>
              <a:rPr sz="2600" b="1" spc="-35" dirty="0">
                <a:solidFill>
                  <a:srgbClr val="006FC0"/>
                </a:solidFill>
                <a:latin typeface="Perpetua"/>
                <a:cs typeface="Perpetua"/>
              </a:rPr>
              <a:t>transmission </a:t>
            </a:r>
            <a:r>
              <a:rPr sz="2600" b="1" spc="-57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requirements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for</a:t>
            </a:r>
            <a:r>
              <a:rPr sz="2600" b="1" spc="-2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various</a:t>
            </a:r>
            <a:r>
              <a:rPr sz="2600" b="1" spc="-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spc="5" dirty="0">
                <a:solidFill>
                  <a:srgbClr val="006FC0"/>
                </a:solidFill>
                <a:latin typeface="Perpetua"/>
                <a:cs typeface="Perpetua"/>
              </a:rPr>
              <a:t>frequency</a:t>
            </a:r>
            <a:r>
              <a:rPr sz="2600" b="1" spc="-1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006FC0"/>
                </a:solidFill>
                <a:latin typeface="Perpetua"/>
                <a:cs typeface="Perpetua"/>
              </a:rPr>
              <a:t>bands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b="1" spc="10" dirty="0">
                <a:solidFill>
                  <a:srgbClr val="6F2F9F"/>
                </a:solidFill>
                <a:latin typeface="Perpetua"/>
                <a:cs typeface="Perpetua"/>
              </a:rPr>
              <a:t>portions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of the </a:t>
            </a:r>
            <a:r>
              <a:rPr sz="2600" b="1" spc="5" dirty="0">
                <a:solidFill>
                  <a:srgbClr val="6F2F9F"/>
                </a:solidFill>
                <a:latin typeface="Perpetua"/>
                <a:cs typeface="Perpetua"/>
              </a:rPr>
              <a:t>spectrum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allocated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to </a:t>
            </a:r>
            <a:r>
              <a:rPr sz="2600" b="1" i="1" spc="-350" dirty="0">
                <a:solidFill>
                  <a:srgbClr val="6F2F9F"/>
                </a:solidFill>
                <a:latin typeface="Perpetua"/>
                <a:cs typeface="Perpetua"/>
              </a:rPr>
              <a:t>types </a:t>
            </a:r>
            <a:r>
              <a:rPr sz="2600" b="1" i="1" spc="-34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of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telecommunications such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as 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radio,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television, </a:t>
            </a:r>
            <a:r>
              <a:rPr sz="2600" b="1" i="1" spc="-20" dirty="0">
                <a:solidFill>
                  <a:srgbClr val="6F2F9F"/>
                </a:solidFill>
                <a:latin typeface="Perpetua"/>
                <a:cs typeface="Perpetua"/>
              </a:rPr>
              <a:t>military,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and </a:t>
            </a:r>
            <a:r>
              <a:rPr sz="2600" b="1" i="1" spc="-57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so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 on.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04874"/>
            <a:ext cx="7508240" cy="429348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6385" marR="403225" indent="-274320">
              <a:lnSpc>
                <a:spcPct val="89500"/>
              </a:lnSpc>
              <a:spcBef>
                <a:spcPts val="43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Focusing </a:t>
            </a:r>
            <a:r>
              <a:rPr sz="2600" dirty="0">
                <a:latin typeface="Perpetua"/>
                <a:cs typeface="Perpetua"/>
              </a:rPr>
              <a:t>on </a:t>
            </a:r>
            <a:r>
              <a:rPr sz="2600" spc="-5" dirty="0">
                <a:latin typeface="Perpetua"/>
                <a:cs typeface="Perpetua"/>
              </a:rPr>
              <a:t>IoT access </a:t>
            </a:r>
            <a:r>
              <a:rPr sz="2600" dirty="0">
                <a:latin typeface="Perpetua"/>
                <a:cs typeface="Perpetua"/>
              </a:rPr>
              <a:t>technologies, the </a:t>
            </a:r>
            <a:r>
              <a:rPr sz="2600" spc="-5" dirty="0" smtClean="0">
                <a:latin typeface="Perpetua"/>
                <a:cs typeface="Perpetua"/>
              </a:rPr>
              <a:t>frequency</a:t>
            </a:r>
            <a:r>
              <a:rPr lang="en-US" sz="2600" spc="-5" dirty="0" smtClean="0">
                <a:latin typeface="Perpetua"/>
                <a:cs typeface="Perpetua"/>
              </a:rPr>
              <a:t> bands </a:t>
            </a:r>
            <a:r>
              <a:rPr sz="2600" spc="-10" dirty="0" smtClean="0">
                <a:latin typeface="Perpetua"/>
                <a:cs typeface="Perpetua"/>
              </a:rPr>
              <a:t>leveraged </a:t>
            </a:r>
            <a:r>
              <a:rPr sz="2600" spc="-25" dirty="0">
                <a:latin typeface="Perpetua"/>
                <a:cs typeface="Perpetua"/>
              </a:rPr>
              <a:t>by </a:t>
            </a:r>
            <a:r>
              <a:rPr sz="2600" b="1" dirty="0">
                <a:latin typeface="Perpetua"/>
                <a:cs typeface="Perpetua"/>
              </a:rPr>
              <a:t>wireless </a:t>
            </a:r>
            <a:r>
              <a:rPr sz="2600" b="1" spc="-5" dirty="0">
                <a:latin typeface="Perpetua"/>
                <a:cs typeface="Perpetua"/>
              </a:rPr>
              <a:t>communications are split 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between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licensed</a:t>
            </a:r>
            <a:r>
              <a:rPr sz="28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Perpetua"/>
                <a:cs typeface="Perpetua"/>
              </a:rPr>
              <a:t>unlicensed</a:t>
            </a:r>
            <a:r>
              <a:rPr sz="2800" b="1" spc="20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bands.</a:t>
            </a:r>
            <a:endParaRPr sz="2800" dirty="0">
              <a:latin typeface="Perpetua"/>
              <a:cs typeface="Perpetua"/>
            </a:endParaRPr>
          </a:p>
          <a:p>
            <a:pPr marL="286385" marR="321310" indent="-274320">
              <a:lnSpc>
                <a:spcPts val="2810"/>
              </a:lnSpc>
              <a:spcBef>
                <a:spcPts val="6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Licensed 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spectrum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is </a:t>
            </a:r>
            <a:r>
              <a:rPr sz="2600" b="1" i="1" spc="-25" dirty="0">
                <a:solidFill>
                  <a:srgbClr val="006FC0"/>
                </a:solidFill>
                <a:latin typeface="Perpetua"/>
                <a:cs typeface="Perpetua"/>
              </a:rPr>
              <a:t>generally </a:t>
            </a:r>
            <a:r>
              <a:rPr sz="2600" b="1" i="1" spc="-10" dirty="0">
                <a:solidFill>
                  <a:srgbClr val="006FC0"/>
                </a:solidFill>
                <a:latin typeface="Perpetua"/>
                <a:cs typeface="Perpetua"/>
              </a:rPr>
              <a:t>applicable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to 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IoT </a:t>
            </a:r>
            <a:r>
              <a:rPr sz="2600" b="1" i="1" spc="-70" dirty="0">
                <a:solidFill>
                  <a:srgbClr val="006FC0"/>
                </a:solidFill>
                <a:latin typeface="Perpetua"/>
                <a:cs typeface="Perpetua"/>
              </a:rPr>
              <a:t>long- </a:t>
            </a:r>
            <a:r>
              <a:rPr sz="2600" b="1" i="1" spc="-57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b="1" i="1" spc="-30" dirty="0">
                <a:solidFill>
                  <a:srgbClr val="006FC0"/>
                </a:solidFill>
                <a:latin typeface="Perpetua"/>
                <a:cs typeface="Perpetua"/>
              </a:rPr>
              <a:t>range </a:t>
            </a:r>
            <a:r>
              <a:rPr sz="2600" b="1" i="1" dirty="0">
                <a:solidFill>
                  <a:srgbClr val="006FC0"/>
                </a:solidFill>
                <a:latin typeface="Perpetua"/>
                <a:cs typeface="Perpetua"/>
              </a:rPr>
              <a:t>access</a:t>
            </a:r>
            <a:r>
              <a:rPr sz="2600" b="1" i="1" spc="-5" dirty="0">
                <a:solidFill>
                  <a:srgbClr val="006FC0"/>
                </a:solidFill>
                <a:latin typeface="Perpetua"/>
                <a:cs typeface="Perpetua"/>
              </a:rPr>
              <a:t> technologies</a:t>
            </a:r>
            <a:endParaRPr sz="2600" dirty="0">
              <a:latin typeface="Perpetua"/>
              <a:cs typeface="Perpetua"/>
            </a:endParaRPr>
          </a:p>
          <a:p>
            <a:pPr marL="286385" marR="107950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order to utilize </a:t>
            </a:r>
            <a:r>
              <a:rPr sz="2600" spc="-5" dirty="0">
                <a:latin typeface="Perpetua"/>
                <a:cs typeface="Perpetua"/>
              </a:rPr>
              <a:t>licensed </a:t>
            </a:r>
            <a:r>
              <a:rPr sz="2600" spc="5" dirty="0">
                <a:latin typeface="Perpetua"/>
                <a:cs typeface="Perpetua"/>
              </a:rPr>
              <a:t>spectrum</a:t>
            </a:r>
            <a:r>
              <a:rPr sz="2600" spc="5" dirty="0">
                <a:solidFill>
                  <a:srgbClr val="FF0000"/>
                </a:solidFill>
                <a:latin typeface="Perpetua"/>
                <a:cs typeface="Perpetua"/>
              </a:rPr>
              <a:t>, </a:t>
            </a:r>
            <a:r>
              <a:rPr sz="2600" b="1" i="1" spc="-15" dirty="0">
                <a:solidFill>
                  <a:srgbClr val="FF0000"/>
                </a:solidFill>
                <a:latin typeface="Perpetua"/>
                <a:cs typeface="Perpetua"/>
              </a:rPr>
              <a:t>users 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must </a:t>
            </a:r>
            <a:r>
              <a:rPr sz="2600" b="1" i="1" spc="-225" dirty="0">
                <a:solidFill>
                  <a:srgbClr val="FF0000"/>
                </a:solidFill>
                <a:latin typeface="Perpetua"/>
                <a:cs typeface="Perpetua"/>
              </a:rPr>
              <a:t>subscribe </a:t>
            </a:r>
            <a:r>
              <a:rPr sz="2600" b="1" i="1" spc="-57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to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 services</a:t>
            </a:r>
            <a:r>
              <a:rPr sz="2600" b="1" i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when</a:t>
            </a:r>
            <a:r>
              <a:rPr sz="2600" b="1" i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connecting</a:t>
            </a:r>
            <a:r>
              <a:rPr sz="2600" b="1" i="1" spc="-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their</a:t>
            </a:r>
            <a:r>
              <a:rPr sz="2600" b="1" i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Perpetua"/>
                <a:cs typeface="Perpetua"/>
              </a:rPr>
              <a:t>IoT</a:t>
            </a:r>
            <a:r>
              <a:rPr sz="2600" b="1" i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Perpetua"/>
                <a:cs typeface="Perpetua"/>
              </a:rPr>
              <a:t>devices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90000"/>
              </a:lnSpc>
              <a:spcBef>
                <a:spcPts val="5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exchange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 subscription </a:t>
            </a:r>
            <a:r>
              <a:rPr sz="2600" spc="-15" dirty="0">
                <a:latin typeface="Perpetua"/>
                <a:cs typeface="Perpetua"/>
              </a:rPr>
              <a:t>fee,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spc="-5" dirty="0">
                <a:latin typeface="Perpetua"/>
                <a:cs typeface="Perpetua"/>
              </a:rPr>
              <a:t>operator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guarantee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exclusivity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frequency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usage </a:t>
            </a:r>
            <a:r>
              <a:rPr sz="2600" spc="-35" dirty="0">
                <a:latin typeface="Perpetua"/>
                <a:cs typeface="Perpetua"/>
              </a:rPr>
              <a:t>over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target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 </a:t>
            </a:r>
            <a:r>
              <a:rPr sz="2600" spc="-10" dirty="0">
                <a:latin typeface="Perpetua"/>
                <a:cs typeface="Perpetua"/>
              </a:rPr>
              <a:t>therefore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sell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better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guarantee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5" dirty="0">
                <a:latin typeface="Perpetua"/>
                <a:cs typeface="Perpetua"/>
              </a:rPr>
              <a:t> service.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8402"/>
            <a:ext cx="736790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The ITU has </a:t>
            </a:r>
            <a:r>
              <a:rPr sz="2400" spc="-5" dirty="0">
                <a:solidFill>
                  <a:srgbClr val="006FC0"/>
                </a:solidFill>
                <a:latin typeface="Perpetua"/>
                <a:cs typeface="Perpetua"/>
              </a:rPr>
              <a:t>also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defined </a:t>
            </a:r>
            <a:r>
              <a:rPr sz="2400" spc="-5" dirty="0">
                <a:solidFill>
                  <a:srgbClr val="006FC0"/>
                </a:solidFill>
                <a:latin typeface="Perpetua"/>
                <a:cs typeface="Perpetua"/>
              </a:rPr>
              <a:t>unlicensed </a:t>
            </a:r>
            <a:r>
              <a:rPr sz="2400" spc="5" dirty="0">
                <a:solidFill>
                  <a:srgbClr val="006FC0"/>
                </a:solidFill>
                <a:latin typeface="Perpetua"/>
                <a:cs typeface="Perpetua"/>
              </a:rPr>
              <a:t>spectrum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for the </a:t>
            </a:r>
            <a:r>
              <a:rPr sz="2400" spc="-70" dirty="0">
                <a:solidFill>
                  <a:srgbClr val="006FC0"/>
                </a:solidFill>
                <a:latin typeface="Perpetua"/>
                <a:cs typeface="Perpetua"/>
              </a:rPr>
              <a:t>industrial, </a:t>
            </a:r>
            <a:r>
              <a:rPr sz="2400" spc="-53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scientific,</a:t>
            </a:r>
            <a:r>
              <a:rPr sz="2400" spc="-10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Perpetua"/>
                <a:cs typeface="Perpetua"/>
              </a:rPr>
              <a:t>and medical</a:t>
            </a:r>
            <a:r>
              <a:rPr sz="2400" spc="-1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(ISM)</a:t>
            </a:r>
            <a:r>
              <a:rPr sz="2400" spc="-1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spc="10" dirty="0">
                <a:solidFill>
                  <a:srgbClr val="006FC0"/>
                </a:solidFill>
                <a:latin typeface="Perpetua"/>
                <a:cs typeface="Perpetua"/>
              </a:rPr>
              <a:t>portions</a:t>
            </a:r>
            <a:r>
              <a:rPr sz="2400" spc="-2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dirty="0">
                <a:solidFill>
                  <a:srgbClr val="006FC0"/>
                </a:solidFill>
                <a:latin typeface="Perpetua"/>
                <a:cs typeface="Perpetua"/>
              </a:rPr>
              <a:t>of the </a:t>
            </a:r>
            <a:r>
              <a:rPr sz="2400" spc="-5" dirty="0">
                <a:solidFill>
                  <a:srgbClr val="006FC0"/>
                </a:solidFill>
                <a:latin typeface="Perpetua"/>
                <a:cs typeface="Perpetua"/>
              </a:rPr>
              <a:t>radio</a:t>
            </a:r>
            <a:r>
              <a:rPr sz="2400" spc="-1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Perpetua"/>
                <a:cs typeface="Perpetua"/>
              </a:rPr>
              <a:t>bands.</a:t>
            </a:r>
            <a:endParaRPr sz="24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These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frequencies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are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many</a:t>
            </a:r>
            <a:r>
              <a:rPr sz="2400" spc="-5" dirty="0">
                <a:latin typeface="Perpetua"/>
                <a:cs typeface="Perpetua"/>
              </a:rPr>
              <a:t> communications</a:t>
            </a:r>
            <a:endParaRPr sz="24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b="1" dirty="0">
                <a:latin typeface="Perpetua"/>
                <a:cs typeface="Perpetua"/>
              </a:rPr>
              <a:t>technologies</a:t>
            </a:r>
            <a:r>
              <a:rPr sz="2400" b="1" spc="-25" dirty="0">
                <a:latin typeface="Perpetua"/>
                <a:cs typeface="Perpetua"/>
              </a:rPr>
              <a:t> </a:t>
            </a:r>
            <a:r>
              <a:rPr sz="2400" b="1" dirty="0">
                <a:latin typeface="Perpetua"/>
                <a:cs typeface="Perpetua"/>
              </a:rPr>
              <a:t>for</a:t>
            </a:r>
            <a:r>
              <a:rPr sz="2400" b="1" spc="-15" dirty="0">
                <a:latin typeface="Perpetua"/>
                <a:cs typeface="Perpetua"/>
              </a:rPr>
              <a:t> </a:t>
            </a:r>
            <a:r>
              <a:rPr sz="2400" b="1" spc="5" dirty="0">
                <a:latin typeface="Perpetua"/>
                <a:cs typeface="Perpetua"/>
              </a:rPr>
              <a:t>short-range</a:t>
            </a:r>
            <a:r>
              <a:rPr sz="2400" b="1" spc="-1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devices</a:t>
            </a:r>
            <a:r>
              <a:rPr sz="2400" b="1" spc="-25" dirty="0">
                <a:latin typeface="Perpetua"/>
                <a:cs typeface="Perpetua"/>
              </a:rPr>
              <a:t> </a:t>
            </a:r>
            <a:r>
              <a:rPr sz="2400" b="1" spc="-5" dirty="0">
                <a:latin typeface="Perpetua"/>
                <a:cs typeface="Perpetua"/>
              </a:rPr>
              <a:t>(SRDs).</a:t>
            </a:r>
            <a:endParaRPr sz="2400" dirty="0">
              <a:latin typeface="Perpetua"/>
              <a:cs typeface="Perpetua"/>
            </a:endParaRPr>
          </a:p>
          <a:p>
            <a:pPr marL="286385" marR="64769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i="1" spc="-5" dirty="0">
                <a:solidFill>
                  <a:srgbClr val="FF0000"/>
                </a:solidFill>
                <a:latin typeface="Perpetua"/>
                <a:cs typeface="Perpetua"/>
              </a:rPr>
              <a:t>Unlicensed means 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that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no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guarantees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or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protections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are </a:t>
            </a:r>
            <a:r>
              <a:rPr sz="2400" b="1" spc="-5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offered</a:t>
            </a:r>
            <a:r>
              <a:rPr sz="2400" b="1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in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the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ISM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bands</a:t>
            </a:r>
            <a:r>
              <a:rPr sz="2400" b="1" spc="-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for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 device</a:t>
            </a:r>
            <a:r>
              <a:rPr sz="2400" b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communications</a:t>
            </a:r>
            <a:endParaRPr sz="24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ISM</a:t>
            </a:r>
            <a:r>
              <a:rPr sz="2400" b="1" spc="-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bands</a:t>
            </a:r>
            <a:r>
              <a:rPr sz="2400" b="1" spc="-3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Perpetua"/>
                <a:cs typeface="Perpetua"/>
              </a:rPr>
              <a:t>for</a:t>
            </a:r>
            <a:r>
              <a:rPr sz="24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IoT</a:t>
            </a:r>
            <a:r>
              <a:rPr sz="2400" b="1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Perpetua"/>
                <a:cs typeface="Perpetua"/>
              </a:rPr>
              <a:t>access</a:t>
            </a:r>
            <a:endParaRPr sz="24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2.4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G</a:t>
            </a:r>
            <a:r>
              <a:rPr sz="2400" dirty="0">
                <a:latin typeface="Perpetua"/>
                <a:cs typeface="Perpetua"/>
              </a:rPr>
              <a:t>Hz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b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sed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45" dirty="0">
                <a:latin typeface="Perpetua"/>
                <a:cs typeface="Perpetua"/>
              </a:rPr>
              <a:t>b</a:t>
            </a:r>
            <a:r>
              <a:rPr sz="2400" dirty="0">
                <a:latin typeface="Perpetua"/>
                <a:cs typeface="Perpetua"/>
              </a:rPr>
              <a:t>y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IEEE </a:t>
            </a:r>
            <a:r>
              <a:rPr sz="2400" dirty="0" smtClean="0">
                <a:latin typeface="Perpetua"/>
                <a:cs typeface="Perpetua"/>
              </a:rPr>
              <a:t>80</a:t>
            </a:r>
            <a:r>
              <a:rPr sz="2400" spc="5" dirty="0" smtClean="0">
                <a:latin typeface="Perpetua"/>
                <a:cs typeface="Perpetua"/>
              </a:rPr>
              <a:t>2</a:t>
            </a:r>
            <a:r>
              <a:rPr sz="2400" dirty="0" smtClean="0">
                <a:latin typeface="Perpetua"/>
                <a:cs typeface="Perpetua"/>
              </a:rPr>
              <a:t>.11</a:t>
            </a:r>
            <a:r>
              <a:rPr sz="2400" spc="5" dirty="0" smtClean="0">
                <a:latin typeface="Perpetua"/>
                <a:cs typeface="Perpetua"/>
              </a:rPr>
              <a:t>b</a:t>
            </a:r>
            <a:r>
              <a:rPr sz="2400" dirty="0" smtClean="0">
                <a:latin typeface="Perpetua"/>
                <a:cs typeface="Perpetua"/>
              </a:rPr>
              <a:t>/g/n</a:t>
            </a:r>
            <a:r>
              <a:rPr lang="en-US" sz="2400" dirty="0" smtClean="0">
                <a:latin typeface="Perpetua"/>
                <a:cs typeface="Perpetua"/>
              </a:rPr>
              <a:t> </a:t>
            </a:r>
            <a:r>
              <a:rPr lang="en-US" sz="2400" dirty="0" err="1" smtClean="0">
                <a:latin typeface="Perpetua"/>
                <a:cs typeface="Perpetua"/>
              </a:rPr>
              <a:t>WiFi</a:t>
            </a:r>
            <a:endParaRPr lang="en-US" sz="2400" dirty="0" smtClean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 smtClean="0">
                <a:latin typeface="Perpetua"/>
                <a:cs typeface="Perpetua"/>
              </a:rPr>
              <a:t>IEEE</a:t>
            </a:r>
            <a:r>
              <a:rPr sz="2400" spc="-25" dirty="0" smtClean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802.15.1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Bluetooth</a:t>
            </a: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IEEE 8</a:t>
            </a:r>
            <a:r>
              <a:rPr sz="2400" spc="5" dirty="0">
                <a:latin typeface="Perpetua"/>
                <a:cs typeface="Perpetua"/>
              </a:rPr>
              <a:t>0</a:t>
            </a:r>
            <a:r>
              <a:rPr sz="2400" dirty="0">
                <a:latin typeface="Perpetua"/>
                <a:cs typeface="Perpetua"/>
              </a:rPr>
              <a:t>2.1</a:t>
            </a:r>
            <a:r>
              <a:rPr sz="2400" spc="5" dirty="0">
                <a:latin typeface="Perpetua"/>
                <a:cs typeface="Perpetua"/>
              </a:rPr>
              <a:t>5</a:t>
            </a:r>
            <a:r>
              <a:rPr sz="2400" dirty="0">
                <a:latin typeface="Perpetua"/>
                <a:cs typeface="Perpetua"/>
              </a:rPr>
              <a:t>.4</a:t>
            </a:r>
            <a:r>
              <a:rPr sz="2400" spc="-3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</a:t>
            </a:r>
            <a:r>
              <a:rPr sz="2400" spc="-185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AN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9427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1437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Unlicensed </a:t>
            </a:r>
            <a:r>
              <a:rPr sz="2600" spc="5" dirty="0">
                <a:solidFill>
                  <a:srgbClr val="006FC0"/>
                </a:solidFill>
                <a:latin typeface="Perpetua"/>
                <a:cs typeface="Perpetua"/>
              </a:rPr>
              <a:t>spectrum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is 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usually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simpler to 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deploy </a:t>
            </a:r>
            <a:r>
              <a:rPr sz="2600" spc="-180" dirty="0">
                <a:solidFill>
                  <a:srgbClr val="006FC0"/>
                </a:solidFill>
                <a:latin typeface="Perpetua"/>
                <a:cs typeface="Perpetua"/>
              </a:rPr>
              <a:t>than </a:t>
            </a:r>
            <a:r>
              <a:rPr sz="2600" spc="-57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licensed</a:t>
            </a:r>
            <a:r>
              <a:rPr sz="2600" spc="-1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because 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it</a:t>
            </a:r>
            <a:r>
              <a:rPr sz="2600" spc="1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does not</a:t>
            </a:r>
            <a:r>
              <a:rPr sz="2600" spc="10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Perpetua"/>
                <a:cs typeface="Perpetua"/>
              </a:rPr>
              <a:t>require</a:t>
            </a:r>
            <a:r>
              <a:rPr sz="2600" dirty="0">
                <a:solidFill>
                  <a:srgbClr val="006FC0"/>
                </a:solidFill>
                <a:latin typeface="Perpetua"/>
                <a:cs typeface="Perpetua"/>
              </a:rPr>
              <a:t> a</a:t>
            </a:r>
            <a:r>
              <a:rPr sz="2600" spc="10" dirty="0">
                <a:solidFill>
                  <a:srgbClr val="006FC0"/>
                </a:solidFill>
                <a:latin typeface="Perpetua"/>
                <a:cs typeface="Perpetua"/>
              </a:rPr>
              <a:t> service</a:t>
            </a:r>
            <a:r>
              <a:rPr sz="2600" spc="-5" dirty="0">
                <a:solidFill>
                  <a:srgbClr val="006FC0"/>
                </a:solidFill>
                <a:latin typeface="Perpetua"/>
                <a:cs typeface="Perpetua"/>
              </a:rPr>
              <a:t> </a:t>
            </a:r>
            <a:r>
              <a:rPr sz="2600" spc="-40" dirty="0">
                <a:solidFill>
                  <a:srgbClr val="006FC0"/>
                </a:solidFill>
                <a:latin typeface="Perpetua"/>
                <a:cs typeface="Perpetua"/>
              </a:rPr>
              <a:t>provider</a:t>
            </a:r>
            <a:r>
              <a:rPr sz="2600" spc="-4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60" dirty="0">
                <a:latin typeface="Perpetua"/>
                <a:cs typeface="Perpetua"/>
              </a:rPr>
              <a:t>However, </a:t>
            </a:r>
            <a:r>
              <a:rPr sz="2600" dirty="0">
                <a:latin typeface="Perpetua"/>
                <a:cs typeface="Perpetua"/>
              </a:rPr>
              <a:t>it can </a:t>
            </a:r>
            <a:r>
              <a:rPr sz="2600" spc="-5" dirty="0">
                <a:latin typeface="Perpetua"/>
                <a:cs typeface="Perpetua"/>
              </a:rPr>
              <a:t>suffer </a:t>
            </a:r>
            <a:r>
              <a:rPr sz="2600" spc="-10" dirty="0">
                <a:latin typeface="Perpetua"/>
                <a:cs typeface="Perpetua"/>
              </a:rPr>
              <a:t>from more </a:t>
            </a:r>
            <a:r>
              <a:rPr sz="2600" spc="-5" dirty="0">
                <a:latin typeface="Perpetua"/>
                <a:cs typeface="Perpetua"/>
              </a:rPr>
              <a:t>interference because </a:t>
            </a:r>
            <a:r>
              <a:rPr sz="2600" spc="-75" dirty="0">
                <a:latin typeface="Perpetua"/>
                <a:cs typeface="Perpetua"/>
              </a:rPr>
              <a:t>other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spc="-35" dirty="0">
                <a:latin typeface="Perpetua"/>
                <a:cs typeface="Perpetua"/>
              </a:rPr>
              <a:t>may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competing</a:t>
            </a:r>
            <a:r>
              <a:rPr sz="2600" dirty="0">
                <a:latin typeface="Perpetua"/>
                <a:cs typeface="Perpetua"/>
              </a:rPr>
              <a:t> for the same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frequency</a:t>
            </a:r>
            <a:r>
              <a:rPr sz="2600" dirty="0">
                <a:latin typeface="Perpetua"/>
                <a:cs typeface="Perpetua"/>
              </a:rPr>
              <a:t> in a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specific </a:t>
            </a:r>
            <a:r>
              <a:rPr sz="2600" spc="-10" dirty="0">
                <a:latin typeface="Perpetua"/>
                <a:cs typeface="Perpetua"/>
              </a:rPr>
              <a:t>area</a:t>
            </a:r>
            <a:endParaRPr sz="2600">
              <a:latin typeface="Perpetua"/>
              <a:cs typeface="Perpetua"/>
            </a:endParaRPr>
          </a:p>
          <a:p>
            <a:pPr marL="286385" marR="1212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frequency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transmission</a:t>
            </a:r>
            <a:r>
              <a:rPr sz="2600" spc="-10" dirty="0">
                <a:latin typeface="Perpetua"/>
                <a:cs typeface="Perpetua"/>
              </a:rPr>
              <a:t> directly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impacts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how</a:t>
            </a:r>
            <a:r>
              <a:rPr sz="2600" dirty="0">
                <a:latin typeface="Perpetua"/>
                <a:cs typeface="Perpetua"/>
              </a:rPr>
              <a:t> a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signal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propagates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dirty="0">
                <a:latin typeface="Perpetua"/>
                <a:cs typeface="Perpetua"/>
              </a:rPr>
              <a:t> its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practical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maximum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range.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294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100" dirty="0">
                <a:latin typeface="Franklin Gothic Medium"/>
                <a:cs typeface="Franklin Gothic Medium"/>
              </a:rPr>
              <a:t>Power</a:t>
            </a:r>
            <a:r>
              <a:rPr sz="4000" i="0" spc="-55" dirty="0">
                <a:latin typeface="Franklin Gothic Medium"/>
                <a:cs typeface="Franklin Gothic Medium"/>
              </a:rPr>
              <a:t> </a:t>
            </a:r>
            <a:r>
              <a:rPr sz="4000" i="0" spc="-40" dirty="0">
                <a:latin typeface="Franklin Gothic Medium"/>
                <a:cs typeface="Franklin Gothic Medium"/>
              </a:rPr>
              <a:t>Consumption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69245"/>
            <a:ext cx="7577455" cy="43300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5" dirty="0">
                <a:latin typeface="Perpetua"/>
                <a:cs typeface="Perpetua"/>
              </a:rPr>
              <a:t>Powered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nodes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battery-powered</a:t>
            </a:r>
            <a:r>
              <a:rPr sz="2600" spc="-5" dirty="0">
                <a:latin typeface="Perpetua"/>
                <a:cs typeface="Perpetua"/>
              </a:rPr>
              <a:t> nodes</a:t>
            </a:r>
            <a:endParaRPr sz="2600">
              <a:latin typeface="Perpetua"/>
              <a:cs typeface="Perpetua"/>
            </a:endParaRPr>
          </a:p>
          <a:p>
            <a:pPr marL="286385" marR="67310" indent="-274320" algn="just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 </a:t>
            </a:r>
            <a:r>
              <a:rPr sz="2600" b="1" spc="-20" dirty="0">
                <a:solidFill>
                  <a:srgbClr val="FF0000"/>
                </a:solidFill>
                <a:latin typeface="Perpetua"/>
                <a:cs typeface="Perpetua"/>
              </a:rPr>
              <a:t>powered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node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has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 direct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connection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to a </a:t>
            </a:r>
            <a:r>
              <a:rPr sz="2600" b="1" spc="-95" dirty="0">
                <a:solidFill>
                  <a:srgbClr val="FF0000"/>
                </a:solidFill>
                <a:latin typeface="Perpetua"/>
                <a:cs typeface="Perpetua"/>
              </a:rPr>
              <a:t>power </a:t>
            </a:r>
            <a:r>
              <a:rPr sz="2600" b="1" spc="-57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source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, and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communications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are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usually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not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limited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by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Perpetua"/>
                <a:cs typeface="Perpetua"/>
              </a:rPr>
              <a:t>power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consumption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Perpetua"/>
                <a:cs typeface="Perpetua"/>
              </a:rPr>
              <a:t>criteria.</a:t>
            </a:r>
            <a:endParaRPr sz="2600">
              <a:latin typeface="Perpetua"/>
              <a:cs typeface="Perpetua"/>
            </a:endParaRPr>
          </a:p>
          <a:p>
            <a:pPr marL="286385" marR="288290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H</a:t>
            </a:r>
            <a:r>
              <a:rPr sz="2600" spc="-7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ease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dep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spc="-70" dirty="0">
                <a:latin typeface="Perpetua"/>
                <a:cs typeface="Perpetua"/>
              </a:rPr>
              <a:t>o</a:t>
            </a:r>
            <a:r>
              <a:rPr sz="2600" b="1" dirty="0">
                <a:latin typeface="Perpetua"/>
                <a:cs typeface="Perpetua"/>
              </a:rPr>
              <a:t>ym</a:t>
            </a:r>
            <a:r>
              <a:rPr sz="2600" b="1" spc="5" dirty="0">
                <a:latin typeface="Perpetua"/>
                <a:cs typeface="Perpetua"/>
              </a:rPr>
              <a:t>e</a:t>
            </a:r>
            <a:r>
              <a:rPr sz="2600" b="1" dirty="0">
                <a:latin typeface="Perpetua"/>
                <a:cs typeface="Perpetua"/>
              </a:rPr>
              <a:t>nt of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p</a:t>
            </a:r>
            <a:r>
              <a:rPr sz="2600" b="1" spc="-70" dirty="0">
                <a:latin typeface="Perpetua"/>
                <a:cs typeface="Perpetua"/>
              </a:rPr>
              <a:t>ow</a:t>
            </a:r>
            <a:r>
              <a:rPr sz="2600" b="1" spc="-5" dirty="0">
                <a:latin typeface="Perpetua"/>
                <a:cs typeface="Perpetua"/>
              </a:rPr>
              <a:t>ere</a:t>
            </a:r>
            <a:r>
              <a:rPr sz="2600" b="1" dirty="0">
                <a:latin typeface="Perpetua"/>
                <a:cs typeface="Perpetua"/>
              </a:rPr>
              <a:t>d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nodes is  limited </a:t>
            </a:r>
            <a:r>
              <a:rPr sz="2600" b="1" spc="-25" dirty="0">
                <a:latin typeface="Perpetua"/>
                <a:cs typeface="Perpetua"/>
              </a:rPr>
              <a:t>by </a:t>
            </a:r>
            <a:r>
              <a:rPr sz="2600" b="1" spc="-5" dirty="0">
                <a:latin typeface="Perpetua"/>
                <a:cs typeface="Perpetua"/>
              </a:rPr>
              <a:t>the </a:t>
            </a:r>
            <a:r>
              <a:rPr sz="2600" b="1" spc="-15" dirty="0">
                <a:latin typeface="Perpetua"/>
                <a:cs typeface="Perpetua"/>
              </a:rPr>
              <a:t>availability </a:t>
            </a:r>
            <a:r>
              <a:rPr sz="2600" b="1" dirty="0">
                <a:latin typeface="Perpetua"/>
                <a:cs typeface="Perpetua"/>
              </a:rPr>
              <a:t>of a </a:t>
            </a:r>
            <a:r>
              <a:rPr sz="2600" b="1" spc="-30" dirty="0">
                <a:latin typeface="Perpetua"/>
                <a:cs typeface="Perpetua"/>
              </a:rPr>
              <a:t>power </a:t>
            </a:r>
            <a:r>
              <a:rPr sz="2600" b="1" spc="-5" dirty="0">
                <a:latin typeface="Perpetua"/>
                <a:cs typeface="Perpetua"/>
              </a:rPr>
              <a:t>source, </a:t>
            </a:r>
            <a:r>
              <a:rPr sz="2600" spc="10" dirty="0">
                <a:latin typeface="Perpetua"/>
                <a:cs typeface="Perpetua"/>
              </a:rPr>
              <a:t>which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makes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mobility more </a:t>
            </a:r>
            <a:r>
              <a:rPr sz="2600" b="1" spc="-5" dirty="0">
                <a:latin typeface="Perpetua"/>
                <a:cs typeface="Perpetua"/>
              </a:rPr>
              <a:t>complex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solidFill>
                  <a:srgbClr val="6F2F9F"/>
                </a:solidFill>
                <a:latin typeface="Perpetua"/>
                <a:cs typeface="Perpetua"/>
              </a:rPr>
              <a:t>Battery-powered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nodes </a:t>
            </a:r>
            <a:r>
              <a:rPr sz="2600" b="1" spc="10" dirty="0">
                <a:solidFill>
                  <a:srgbClr val="6F2F9F"/>
                </a:solidFill>
                <a:latin typeface="Perpetua"/>
                <a:cs typeface="Perpetua"/>
              </a:rPr>
              <a:t>bring </a:t>
            </a:r>
            <a:r>
              <a:rPr sz="2600" b="1" spc="-10" dirty="0">
                <a:solidFill>
                  <a:srgbClr val="6F2F9F"/>
                </a:solidFill>
                <a:latin typeface="Perpetua"/>
                <a:cs typeface="Perpetua"/>
              </a:rPr>
              <a:t>much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more </a:t>
            </a:r>
            <a:r>
              <a:rPr sz="2600" b="1" spc="-35" dirty="0">
                <a:solidFill>
                  <a:srgbClr val="6F2F9F"/>
                </a:solidFill>
                <a:latin typeface="Perpetua"/>
                <a:cs typeface="Perpetua"/>
              </a:rPr>
              <a:t>flexibility </a:t>
            </a:r>
            <a:r>
              <a:rPr sz="2600" b="1" spc="-57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6F2F9F"/>
                </a:solidFill>
                <a:latin typeface="Perpetua"/>
                <a:cs typeface="Perpetua"/>
              </a:rPr>
              <a:t>to 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IoT</a:t>
            </a:r>
            <a:r>
              <a:rPr sz="2600" b="1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Perpetua"/>
                <a:cs typeface="Perpetua"/>
              </a:rPr>
              <a:t>devices.</a:t>
            </a:r>
            <a:endParaRPr sz="2600">
              <a:latin typeface="Perpetua"/>
              <a:cs typeface="Perpetua"/>
            </a:endParaRPr>
          </a:p>
          <a:p>
            <a:pPr marL="286385" marR="234315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These </a:t>
            </a:r>
            <a:r>
              <a:rPr sz="2600" spc="-5" dirty="0">
                <a:latin typeface="Perpetua"/>
                <a:cs typeface="Perpetua"/>
              </a:rPr>
              <a:t>nodes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often </a:t>
            </a:r>
            <a:r>
              <a:rPr sz="2600" b="1" i="1" spc="-5" dirty="0">
                <a:latin typeface="Perpetua"/>
                <a:cs typeface="Perpetua"/>
              </a:rPr>
              <a:t>classified </a:t>
            </a:r>
            <a:r>
              <a:rPr sz="2600" b="1" i="1" spc="-20" dirty="0">
                <a:latin typeface="Perpetua"/>
                <a:cs typeface="Perpetua"/>
              </a:rPr>
              <a:t>by </a:t>
            </a:r>
            <a:r>
              <a:rPr sz="2600" b="1" i="1" dirty="0">
                <a:latin typeface="Perpetua"/>
                <a:cs typeface="Perpetua"/>
              </a:rPr>
              <a:t>the </a:t>
            </a:r>
            <a:r>
              <a:rPr sz="2600" b="1" i="1" spc="-10" dirty="0">
                <a:latin typeface="Perpetua"/>
                <a:cs typeface="Perpetua"/>
              </a:rPr>
              <a:t>required </a:t>
            </a:r>
            <a:r>
              <a:rPr sz="2600" b="1" i="1" spc="-45" dirty="0">
                <a:latin typeface="Perpetua"/>
                <a:cs typeface="Perpetua"/>
              </a:rPr>
              <a:t>lifetimes </a:t>
            </a:r>
            <a:r>
              <a:rPr sz="2600" b="1" i="1" spc="-57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of</a:t>
            </a:r>
            <a:r>
              <a:rPr sz="2600" b="1" i="1" spc="-5" dirty="0">
                <a:latin typeface="Perpetua"/>
                <a:cs typeface="Perpetua"/>
              </a:rPr>
              <a:t> their</a:t>
            </a:r>
            <a:r>
              <a:rPr sz="2600" b="1" i="1" spc="-15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batteries.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31794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057910" algn="l"/>
              </a:tabLst>
            </a:pPr>
            <a:r>
              <a:rPr sz="2600" b="1" i="1" spc="-170" dirty="0">
                <a:latin typeface="Perpetua"/>
                <a:cs typeface="Perpetua"/>
              </a:rPr>
              <a:t>F</a:t>
            </a:r>
            <a:r>
              <a:rPr sz="2600" b="1" i="1" dirty="0">
                <a:latin typeface="Perpetua"/>
                <a:cs typeface="Perpetua"/>
              </a:rPr>
              <a:t>or	</a:t>
            </a:r>
            <a:r>
              <a:rPr sz="2600" b="1" i="1" spc="-5" dirty="0">
                <a:latin typeface="Perpetua"/>
                <a:cs typeface="Perpetua"/>
              </a:rPr>
              <a:t>b</a:t>
            </a:r>
            <a:r>
              <a:rPr sz="2600" b="1" i="1" spc="-2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tt</a:t>
            </a:r>
            <a:r>
              <a:rPr sz="2600" b="1" i="1" spc="-20" dirty="0">
                <a:latin typeface="Perpetua"/>
                <a:cs typeface="Perpetua"/>
              </a:rPr>
              <a:t>e</a:t>
            </a:r>
            <a:r>
              <a:rPr sz="2600" b="1" i="1" spc="-35" dirty="0">
                <a:latin typeface="Perpetua"/>
                <a:cs typeface="Perpetua"/>
              </a:rPr>
              <a:t>r</a:t>
            </a:r>
            <a:r>
              <a:rPr sz="2600" b="1" i="1" spc="-5" dirty="0">
                <a:latin typeface="Perpetua"/>
                <a:cs typeface="Perpetua"/>
              </a:rPr>
              <a:t>y-p</a:t>
            </a:r>
            <a:r>
              <a:rPr sz="2600" b="1" i="1" spc="-40" dirty="0">
                <a:latin typeface="Perpetua"/>
                <a:cs typeface="Perpetua"/>
              </a:rPr>
              <a:t>o</a:t>
            </a:r>
            <a:r>
              <a:rPr sz="2600" b="1" i="1" spc="-60" dirty="0">
                <a:latin typeface="Perpetua"/>
                <a:cs typeface="Perpetua"/>
              </a:rPr>
              <a:t>w</a:t>
            </a:r>
            <a:r>
              <a:rPr sz="2600" b="1" i="1" dirty="0">
                <a:latin typeface="Perpetua"/>
                <a:cs typeface="Perpetua"/>
              </a:rPr>
              <a:t>e</a:t>
            </a:r>
            <a:r>
              <a:rPr sz="2600" b="1" i="1" spc="-4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ed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7451" y="1433830"/>
            <a:ext cx="41122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9035" algn="l"/>
                <a:tab pos="1972310" algn="l"/>
                <a:tab pos="3336925" algn="l"/>
              </a:tabLst>
            </a:pPr>
            <a:r>
              <a:rPr sz="2600" b="1" i="1" dirty="0">
                <a:latin typeface="Perpetua"/>
                <a:cs typeface="Perpetua"/>
              </a:rPr>
              <a:t>n</a:t>
            </a:r>
            <a:r>
              <a:rPr sz="2600" b="1" i="1" spc="5" dirty="0">
                <a:latin typeface="Perpetua"/>
                <a:cs typeface="Perpetua"/>
              </a:rPr>
              <a:t>o</a:t>
            </a:r>
            <a:r>
              <a:rPr sz="2600" b="1" i="1" spc="-5" dirty="0">
                <a:latin typeface="Perpetua"/>
                <a:cs typeface="Perpetua"/>
              </a:rPr>
              <a:t>de</a:t>
            </a:r>
            <a:r>
              <a:rPr sz="2600" b="1" i="1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,	</a:t>
            </a:r>
            <a:r>
              <a:rPr sz="2600" b="1" i="1" spc="-5" dirty="0">
                <a:latin typeface="Perpetua"/>
                <a:cs typeface="Perpetua"/>
              </a:rPr>
              <a:t>Io</a:t>
            </a:r>
            <a:r>
              <a:rPr sz="2600" b="1" i="1" dirty="0">
                <a:latin typeface="Perpetua"/>
                <a:cs typeface="Perpetua"/>
              </a:rPr>
              <a:t>T	wi</a:t>
            </a:r>
            <a:r>
              <a:rPr sz="2600" b="1" i="1" spc="-40" dirty="0">
                <a:latin typeface="Perpetua"/>
                <a:cs typeface="Perpetua"/>
              </a:rPr>
              <a:t>r</a:t>
            </a:r>
            <a:r>
              <a:rPr sz="2600" b="1" i="1" spc="-15" dirty="0">
                <a:latin typeface="Perpetua"/>
                <a:cs typeface="Perpetua"/>
              </a:rPr>
              <a:t>el</a:t>
            </a:r>
            <a:r>
              <a:rPr sz="2600" b="1" i="1" dirty="0">
                <a:latin typeface="Perpetua"/>
                <a:cs typeface="Perpetua"/>
              </a:rPr>
              <a:t>ess	a</a:t>
            </a:r>
            <a:r>
              <a:rPr sz="2600" b="1" i="1" spc="5" dirty="0">
                <a:latin typeface="Perpetua"/>
                <a:cs typeface="Perpetua"/>
              </a:rPr>
              <a:t>c</a:t>
            </a:r>
            <a:r>
              <a:rPr sz="2600" b="1" i="1" dirty="0">
                <a:latin typeface="Perpetua"/>
                <a:cs typeface="Perpetua"/>
              </a:rPr>
              <a:t>cess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829765"/>
            <a:ext cx="7628890" cy="342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6510">
              <a:lnSpc>
                <a:spcPct val="100000"/>
              </a:lnSpc>
              <a:spcBef>
                <a:spcPts val="105"/>
              </a:spcBef>
              <a:tabLst>
                <a:tab pos="2078989" algn="l"/>
                <a:tab pos="2931160" algn="l"/>
                <a:tab pos="4130675" algn="l"/>
                <a:tab pos="4767580" algn="l"/>
                <a:tab pos="5706745" algn="l"/>
                <a:tab pos="6177915" algn="l"/>
                <a:tab pos="6842125" algn="l"/>
              </a:tabLst>
            </a:pPr>
            <a:r>
              <a:rPr sz="2600" b="1" i="1" dirty="0">
                <a:latin typeface="Perpetua"/>
                <a:cs typeface="Perpetua"/>
              </a:rPr>
              <a:t>tec</a:t>
            </a:r>
            <a:r>
              <a:rPr sz="2600" b="1" i="1" spc="-15" dirty="0">
                <a:latin typeface="Perpetua"/>
                <a:cs typeface="Perpetua"/>
              </a:rPr>
              <a:t>h</a:t>
            </a:r>
            <a:r>
              <a:rPr sz="2600" b="1" i="1" dirty="0">
                <a:latin typeface="Perpetua"/>
                <a:cs typeface="Perpetua"/>
              </a:rPr>
              <a:t>nol</a:t>
            </a:r>
            <a:r>
              <a:rPr sz="2600" b="1" i="1" spc="-65" dirty="0">
                <a:latin typeface="Perpetua"/>
                <a:cs typeface="Perpetua"/>
              </a:rPr>
              <a:t>o</a:t>
            </a:r>
            <a:r>
              <a:rPr sz="2600" b="1" i="1" spc="-20" dirty="0">
                <a:latin typeface="Perpetua"/>
                <a:cs typeface="Perpetua"/>
              </a:rPr>
              <a:t>g</a:t>
            </a:r>
            <a:r>
              <a:rPr sz="2600" b="1" i="1" dirty="0">
                <a:latin typeface="Perpetua"/>
                <a:cs typeface="Perpetua"/>
              </a:rPr>
              <a:t>i</a:t>
            </a:r>
            <a:r>
              <a:rPr sz="2600" b="1" i="1" spc="-15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s	</a:t>
            </a:r>
            <a:r>
              <a:rPr sz="2600" b="1" i="1" spc="-40" dirty="0">
                <a:latin typeface="Perpetua"/>
                <a:cs typeface="Perpetua"/>
              </a:rPr>
              <a:t>m</a:t>
            </a:r>
            <a:r>
              <a:rPr sz="2600" b="1" i="1" dirty="0">
                <a:latin typeface="Perpetua"/>
                <a:cs typeface="Perpetua"/>
              </a:rPr>
              <a:t>ust	a</a:t>
            </a:r>
            <a:r>
              <a:rPr sz="2600" b="1" i="1" spc="-15" dirty="0">
                <a:latin typeface="Perpetua"/>
                <a:cs typeface="Perpetua"/>
              </a:rPr>
              <a:t>d</a:t>
            </a:r>
            <a:r>
              <a:rPr sz="2600" b="1" i="1" spc="-5" dirty="0">
                <a:latin typeface="Perpetua"/>
                <a:cs typeface="Perpetua"/>
              </a:rPr>
              <a:t>d</a:t>
            </a:r>
            <a:r>
              <a:rPr sz="2600" b="1" i="1" spc="-5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ess	t</a:t>
            </a:r>
            <a:r>
              <a:rPr sz="2600" b="1" i="1" spc="-15" dirty="0">
                <a:latin typeface="Perpetua"/>
                <a:cs typeface="Perpetua"/>
              </a:rPr>
              <a:t>h</a:t>
            </a:r>
            <a:r>
              <a:rPr sz="2600" b="1" i="1" dirty="0">
                <a:latin typeface="Perpetua"/>
                <a:cs typeface="Perpetua"/>
              </a:rPr>
              <a:t>e	n</a:t>
            </a:r>
            <a:r>
              <a:rPr sz="2600" b="1" i="1" spc="-10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eds	of	</a:t>
            </a:r>
            <a:r>
              <a:rPr sz="2600" b="1" i="1" spc="-15" dirty="0">
                <a:latin typeface="Perpetua"/>
                <a:cs typeface="Perpetua"/>
              </a:rPr>
              <a:t>l</a:t>
            </a:r>
            <a:r>
              <a:rPr sz="2600" b="1" i="1" spc="-35" dirty="0">
                <a:latin typeface="Perpetua"/>
                <a:cs typeface="Perpetua"/>
              </a:rPr>
              <a:t>o</a:t>
            </a:r>
            <a:r>
              <a:rPr sz="2600" b="1" i="1" dirty="0">
                <a:latin typeface="Perpetua"/>
                <a:cs typeface="Perpetua"/>
              </a:rPr>
              <a:t>w	</a:t>
            </a:r>
            <a:r>
              <a:rPr sz="2600" b="1" i="1" spc="-5" dirty="0">
                <a:latin typeface="Perpetua"/>
                <a:cs typeface="Perpetua"/>
              </a:rPr>
              <a:t>p</a:t>
            </a:r>
            <a:r>
              <a:rPr sz="2600" b="1" i="1" spc="-55" dirty="0">
                <a:latin typeface="Perpetua"/>
                <a:cs typeface="Perpetua"/>
              </a:rPr>
              <a:t>o</a:t>
            </a:r>
            <a:r>
              <a:rPr sz="2600" b="1" i="1" spc="-50" dirty="0">
                <a:latin typeface="Perpetua"/>
                <a:cs typeface="Perpetua"/>
              </a:rPr>
              <a:t>w</a:t>
            </a:r>
            <a:r>
              <a:rPr sz="2600" b="1" i="1" spc="-15" dirty="0">
                <a:latin typeface="Perpetua"/>
                <a:cs typeface="Perpetua"/>
              </a:rPr>
              <a:t>e</a:t>
            </a:r>
            <a:r>
              <a:rPr sz="2600" b="1" i="1" dirty="0">
                <a:latin typeface="Perpetua"/>
                <a:cs typeface="Perpetua"/>
              </a:rPr>
              <a:t>r  </a:t>
            </a:r>
            <a:r>
              <a:rPr sz="2600" b="1" i="1" spc="-5" dirty="0">
                <a:latin typeface="Perpetua"/>
                <a:cs typeface="Perpetua"/>
              </a:rPr>
              <a:t>consumption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connectivity</a:t>
            </a:r>
            <a:endParaRPr sz="2600" dirty="0">
              <a:latin typeface="Perpetua"/>
              <a:cs typeface="Perpetua"/>
            </a:endParaRPr>
          </a:p>
          <a:p>
            <a:pPr marL="286385" marR="1841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</a:t>
            </a:r>
            <a:r>
              <a:rPr sz="2600" spc="15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new</a:t>
            </a:r>
            <a:r>
              <a:rPr sz="2600" spc="16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wireless</a:t>
            </a:r>
            <a:r>
              <a:rPr sz="2600" spc="14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environment</a:t>
            </a:r>
            <a:r>
              <a:rPr sz="2600" spc="14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known</a:t>
            </a:r>
            <a:r>
              <a:rPr sz="2600" spc="14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155" dirty="0">
                <a:latin typeface="Perpetua"/>
                <a:cs typeface="Perpetua"/>
              </a:rPr>
              <a:t> </a:t>
            </a:r>
            <a:r>
              <a:rPr sz="2600" b="1" spc="-40" dirty="0">
                <a:latin typeface="Perpetua"/>
                <a:cs typeface="Perpetua"/>
              </a:rPr>
              <a:t>Low-Power</a:t>
            </a:r>
            <a:r>
              <a:rPr sz="2600" b="1" spc="160" dirty="0">
                <a:latin typeface="Perpetua"/>
                <a:cs typeface="Perpetua"/>
              </a:rPr>
              <a:t> </a:t>
            </a:r>
            <a:r>
              <a:rPr sz="2600" b="1" spc="-75" dirty="0">
                <a:latin typeface="Perpetua"/>
                <a:cs typeface="Perpetua"/>
              </a:rPr>
              <a:t>Wide-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Area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5" dirty="0">
                <a:latin typeface="Perpetua"/>
                <a:cs typeface="Perpetua"/>
              </a:rPr>
              <a:t>(LPWA)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Battery-powered</a:t>
            </a:r>
            <a:r>
              <a:rPr sz="2600" spc="13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nodes</a:t>
            </a:r>
            <a:r>
              <a:rPr sz="2600" spc="14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14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often</a:t>
            </a:r>
            <a:r>
              <a:rPr sz="2600" spc="1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placed</a:t>
            </a:r>
            <a:r>
              <a:rPr sz="2600" spc="1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1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13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“</a:t>
            </a:r>
            <a:r>
              <a:rPr sz="2600" b="1" dirty="0" smtClean="0">
                <a:latin typeface="Perpetua"/>
                <a:cs typeface="Perpetua"/>
              </a:rPr>
              <a:t>sleep</a:t>
            </a:r>
            <a:r>
              <a:rPr lang="en-US" sz="2600" b="1" dirty="0" smtClean="0">
                <a:latin typeface="Perpetua"/>
                <a:cs typeface="Perpetua"/>
              </a:rPr>
              <a:t> mode</a:t>
            </a:r>
            <a:r>
              <a:rPr sz="2600" b="1" spc="-665" dirty="0" smtClean="0">
                <a:latin typeface="Perpetua"/>
                <a:cs typeface="Perpetua"/>
              </a:rPr>
              <a:t>”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b="1" dirty="0">
                <a:latin typeface="Perpetua"/>
                <a:cs typeface="Perpetua"/>
              </a:rPr>
              <a:t>to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preserve</a:t>
            </a:r>
            <a:r>
              <a:rPr sz="2600" b="1" spc="-2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battery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life</a:t>
            </a:r>
            <a:r>
              <a:rPr sz="2600" b="1" spc="20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when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not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transmitting</a:t>
            </a:r>
            <a:endParaRPr sz="2600" dirty="0">
              <a:latin typeface="Perpetua"/>
              <a:cs typeface="Perpetua"/>
            </a:endParaRPr>
          </a:p>
          <a:p>
            <a:pPr marL="286385" marR="1714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Perpetua"/>
                <a:cs typeface="Perpetua"/>
              </a:rPr>
              <a:t>Wired</a:t>
            </a:r>
            <a:r>
              <a:rPr sz="2600" spc="2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29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2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technologies</a:t>
            </a:r>
            <a:r>
              <a:rPr sz="2600" spc="3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consisting</a:t>
            </a:r>
            <a:r>
              <a:rPr sz="2600" spc="2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29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powered</a:t>
            </a:r>
            <a:r>
              <a:rPr sz="2600" spc="295" dirty="0">
                <a:latin typeface="Perpetua"/>
                <a:cs typeface="Perpetua"/>
              </a:rPr>
              <a:t> </a:t>
            </a:r>
            <a:r>
              <a:rPr sz="2600" spc="-75" dirty="0">
                <a:latin typeface="Perpetua"/>
                <a:cs typeface="Perpetua"/>
              </a:rPr>
              <a:t>nodes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exempt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power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optimization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188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85" dirty="0">
                <a:latin typeface="Franklin Gothic Medium"/>
                <a:cs typeface="Franklin Gothic Medium"/>
              </a:rPr>
              <a:t>Topology</a:t>
            </a:r>
            <a:endParaRPr sz="40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404874"/>
            <a:ext cx="8249920" cy="46513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209550" indent="-274320">
              <a:lnSpc>
                <a:spcPct val="90000"/>
              </a:lnSpc>
              <a:spcBef>
                <a:spcPts val="41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Among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technologies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available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connecting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three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topology</a:t>
            </a:r>
            <a:r>
              <a:rPr sz="2600" spc="5" dirty="0">
                <a:latin typeface="Perpetua"/>
                <a:cs typeface="Perpetua"/>
              </a:rPr>
              <a:t> schemes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dominant</a:t>
            </a:r>
            <a:r>
              <a:rPr sz="2600" b="1" spc="-5" dirty="0">
                <a:latin typeface="Perpetua"/>
                <a:cs typeface="Perpetua"/>
              </a:rPr>
              <a:t>:</a:t>
            </a:r>
            <a:r>
              <a:rPr sz="2600" b="1" spc="-105" dirty="0">
                <a:latin typeface="Perpetua"/>
                <a:cs typeface="Perpetua"/>
              </a:rPr>
              <a:t> </a:t>
            </a:r>
            <a:r>
              <a:rPr sz="2600" b="1" spc="-35" dirty="0">
                <a:latin typeface="Perpetua"/>
                <a:cs typeface="Perpetua"/>
              </a:rPr>
              <a:t>star,</a:t>
            </a:r>
            <a:r>
              <a:rPr sz="2600" b="1" spc="-1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mesh,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peer-to-peer</a:t>
            </a:r>
            <a:endParaRPr sz="2600" dirty="0">
              <a:latin typeface="Perpetua"/>
              <a:cs typeface="Perpetua"/>
            </a:endParaRPr>
          </a:p>
          <a:p>
            <a:pPr marL="286385" marR="16510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long-range and </a:t>
            </a:r>
            <a:r>
              <a:rPr sz="2600" spc="5" dirty="0">
                <a:solidFill>
                  <a:srgbClr val="FF0000"/>
                </a:solidFill>
                <a:latin typeface="Perpetua"/>
                <a:cs typeface="Perpetua"/>
              </a:rPr>
              <a:t>short-range </a:t>
            </a:r>
            <a:r>
              <a:rPr sz="2600" dirty="0">
                <a:solidFill>
                  <a:srgbClr val="FF0000"/>
                </a:solidFill>
                <a:latin typeface="Perpetua"/>
                <a:cs typeface="Perpetua"/>
              </a:rPr>
              <a:t>technologies</a:t>
            </a:r>
            <a:r>
              <a:rPr sz="2600" dirty="0">
                <a:latin typeface="Perpetua"/>
                <a:cs typeface="Perpetua"/>
              </a:rPr>
              <a:t>, </a:t>
            </a:r>
            <a:r>
              <a:rPr sz="2600" b="1" dirty="0">
                <a:latin typeface="Perpetua"/>
                <a:cs typeface="Perpetua"/>
              </a:rPr>
              <a:t>a </a:t>
            </a:r>
            <a:r>
              <a:rPr sz="2600" b="1" spc="-5" dirty="0">
                <a:latin typeface="Perpetua"/>
                <a:cs typeface="Perpetua"/>
              </a:rPr>
              <a:t>star </a:t>
            </a:r>
            <a:r>
              <a:rPr lang="en-US" sz="2600" b="1" spc="-5" dirty="0" smtClean="0">
                <a:latin typeface="Perpetua"/>
                <a:cs typeface="Perpetua"/>
              </a:rPr>
              <a:t>topology </a:t>
            </a:r>
            <a:r>
              <a:rPr sz="2600" b="1" spc="-409" dirty="0" smtClean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prevalent</a:t>
            </a:r>
            <a:endParaRPr sz="2600" dirty="0">
              <a:latin typeface="Perpetua"/>
              <a:cs typeface="Perpetua"/>
            </a:endParaRPr>
          </a:p>
          <a:p>
            <a:pPr marL="286385" marR="140335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Star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topologies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utilize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single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central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base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station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 smtClean="0">
                <a:latin typeface="Perpetua"/>
                <a:cs typeface="Perpetua"/>
              </a:rPr>
              <a:t>controller</a:t>
            </a:r>
            <a:r>
              <a:rPr lang="en-US" sz="2600" spc="-5" dirty="0" smtClean="0">
                <a:latin typeface="Perpetua"/>
                <a:cs typeface="Perpetua"/>
              </a:rPr>
              <a:t> to allow </a:t>
            </a:r>
            <a:r>
              <a:rPr sz="2600" spc="-10" dirty="0" smtClean="0">
                <a:latin typeface="Perpetua"/>
                <a:cs typeface="Perpetua"/>
              </a:rPr>
              <a:t>communications</a:t>
            </a:r>
            <a:r>
              <a:rPr sz="2600" spc="10" dirty="0" smtClean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endpoints</a:t>
            </a:r>
            <a:endParaRPr sz="2600" dirty="0">
              <a:latin typeface="Perpetua"/>
              <a:cs typeface="Perpetua"/>
            </a:endParaRPr>
          </a:p>
          <a:p>
            <a:pPr marL="286385" marR="77470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solidFill>
                  <a:srgbClr val="FF0000"/>
                </a:solidFill>
                <a:latin typeface="Perpetua"/>
                <a:cs typeface="Perpetua"/>
              </a:rPr>
              <a:t>For </a:t>
            </a:r>
            <a:r>
              <a:rPr sz="2600" spc="-5" dirty="0">
                <a:solidFill>
                  <a:srgbClr val="FF0000"/>
                </a:solidFill>
                <a:latin typeface="Perpetua"/>
                <a:cs typeface="Perpetua"/>
              </a:rPr>
              <a:t>medium-range </a:t>
            </a:r>
            <a:r>
              <a:rPr sz="2600" spc="5" dirty="0">
                <a:solidFill>
                  <a:srgbClr val="FF0000"/>
                </a:solidFill>
                <a:latin typeface="Perpetua"/>
                <a:cs typeface="Perpetua"/>
              </a:rPr>
              <a:t>technologies</a:t>
            </a:r>
            <a:r>
              <a:rPr sz="2600" spc="5" dirty="0">
                <a:latin typeface="Perpetua"/>
                <a:cs typeface="Perpetua"/>
              </a:rPr>
              <a:t>, </a:t>
            </a:r>
            <a:r>
              <a:rPr sz="2600" b="1" dirty="0">
                <a:latin typeface="Perpetua"/>
                <a:cs typeface="Perpetua"/>
              </a:rPr>
              <a:t>a </a:t>
            </a:r>
            <a:r>
              <a:rPr sz="2600" b="1" spc="-35" dirty="0">
                <a:latin typeface="Perpetua"/>
                <a:cs typeface="Perpetua"/>
              </a:rPr>
              <a:t>star, </a:t>
            </a:r>
            <a:r>
              <a:rPr sz="2600" b="1" spc="-15" dirty="0">
                <a:latin typeface="Perpetua"/>
                <a:cs typeface="Perpetua"/>
              </a:rPr>
              <a:t>peer-to-peer, </a:t>
            </a:r>
            <a:r>
              <a:rPr sz="2600" b="1" dirty="0" smtClean="0">
                <a:latin typeface="Perpetua"/>
                <a:cs typeface="Perpetua"/>
              </a:rPr>
              <a:t>or</a:t>
            </a:r>
            <a:r>
              <a:rPr lang="en-US" sz="2600" b="1" dirty="0" smtClean="0">
                <a:latin typeface="Perpetua"/>
                <a:cs typeface="Perpetua"/>
              </a:rPr>
              <a:t> mesh </a:t>
            </a:r>
            <a:r>
              <a:rPr sz="2600" b="1" dirty="0" smtClean="0">
                <a:latin typeface="Perpetua"/>
                <a:cs typeface="Perpetua"/>
              </a:rPr>
              <a:t>topology</a:t>
            </a:r>
            <a:r>
              <a:rPr sz="2600" b="1" spc="-20" dirty="0" smtClean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is common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90000"/>
              </a:lnSpc>
              <a:spcBef>
                <a:spcPts val="5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Peer-to-peer</a:t>
            </a:r>
            <a:r>
              <a:rPr sz="2600" spc="-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topologies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allow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40" dirty="0">
                <a:latin typeface="Perpetua"/>
                <a:cs typeface="Perpetua"/>
              </a:rPr>
              <a:t>any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device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to </a:t>
            </a:r>
            <a:r>
              <a:rPr sz="2600" b="1" spc="-90" dirty="0">
                <a:latin typeface="Perpetua"/>
                <a:cs typeface="Perpetua"/>
              </a:rPr>
              <a:t>communicate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with </a:t>
            </a:r>
            <a:r>
              <a:rPr sz="2600" b="1" spc="-40" dirty="0">
                <a:latin typeface="Perpetua"/>
                <a:cs typeface="Perpetua"/>
              </a:rPr>
              <a:t>any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other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device </a:t>
            </a:r>
            <a:r>
              <a:rPr sz="2600" b="1" dirty="0">
                <a:latin typeface="Perpetua"/>
                <a:cs typeface="Perpetua"/>
              </a:rPr>
              <a:t>as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long as </a:t>
            </a:r>
            <a:r>
              <a:rPr sz="2600" b="1" spc="-15" dirty="0">
                <a:latin typeface="Perpetua"/>
                <a:cs typeface="Perpetua"/>
              </a:rPr>
              <a:t>they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are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in </a:t>
            </a:r>
            <a:r>
              <a:rPr sz="2600" b="1" spc="-5" dirty="0">
                <a:latin typeface="Perpetua"/>
                <a:cs typeface="Perpetua"/>
              </a:rPr>
              <a:t>range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each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other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43000"/>
            <a:ext cx="6858000" cy="47152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64741" y="6074461"/>
            <a:ext cx="526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E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x:</a:t>
            </a:r>
            <a:r>
              <a:rPr sz="1800" spc="-8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In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1800" spc="-25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1800" spc="-20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i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-Fi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de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p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l</a:t>
            </a:r>
            <a:r>
              <a:rPr sz="1800" spc="-50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y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m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en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t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s</a:t>
            </a:r>
            <a:r>
              <a:rPr sz="1800" spc="-3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1800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Outdo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1800" spc="-23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1800" spc="-20" dirty="0">
                <a:solidFill>
                  <a:srgbClr val="6F2F9F"/>
                </a:solidFill>
                <a:latin typeface="Perpetua"/>
                <a:cs typeface="Perpetua"/>
              </a:rPr>
              <a:t>W</a:t>
            </a:r>
            <a:r>
              <a:rPr sz="1800" spc="5" dirty="0">
                <a:solidFill>
                  <a:srgbClr val="6F2F9F"/>
                </a:solidFill>
                <a:latin typeface="Perpetua"/>
                <a:cs typeface="Perpetua"/>
              </a:rPr>
              <a:t>i</a:t>
            </a:r>
            <a:r>
              <a:rPr sz="1800" dirty="0">
                <a:solidFill>
                  <a:srgbClr val="6F2F9F"/>
                </a:solidFill>
                <a:latin typeface="Perpetua"/>
                <a:cs typeface="Perpetua"/>
              </a:rPr>
              <a:t>-Fi </a:t>
            </a:r>
            <a:r>
              <a:rPr sz="1800" spc="-2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1800" spc="-550" dirty="0">
                <a:solidFill>
                  <a:srgbClr val="6F2F9F"/>
                </a:solidFill>
                <a:latin typeface="Perpetua"/>
                <a:cs typeface="Perpetua"/>
              </a:rPr>
              <a:t>deployments</a:t>
            </a:r>
            <a:endParaRPr sz="18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64084"/>
            <a:ext cx="266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10" dirty="0">
                <a:latin typeface="Franklin Gothic Medium"/>
                <a:cs typeface="Franklin Gothic Medium"/>
              </a:rPr>
              <a:t>Constrained</a:t>
            </a:r>
            <a:r>
              <a:rPr sz="2400" i="0" spc="-90" dirty="0">
                <a:latin typeface="Franklin Gothic Medium"/>
                <a:cs typeface="Franklin Gothic Medium"/>
              </a:rPr>
              <a:t> </a:t>
            </a:r>
            <a:r>
              <a:rPr sz="2400" i="0" spc="-10" dirty="0">
                <a:latin typeface="Franklin Gothic Medium"/>
                <a:cs typeface="Franklin Gothic Medium"/>
              </a:rPr>
              <a:t>Devices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643127"/>
            <a:ext cx="8001000" cy="5786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011680" y="228600"/>
          <a:ext cx="571214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4" y="1381126"/>
            <a:ext cx="871537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91160"/>
            <a:ext cx="377380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Constrained-Node</a:t>
            </a:r>
            <a:r>
              <a:rPr sz="25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50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Networks</a:t>
            </a:r>
            <a:endParaRPr sz="25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295400"/>
            <a:ext cx="7557134" cy="470321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indent="-274320">
              <a:lnSpc>
                <a:spcPts val="2965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Perpetua"/>
                <a:cs typeface="Perpetua"/>
              </a:rPr>
              <a:t>IEEE </a:t>
            </a:r>
            <a:r>
              <a:rPr lang="en-US" sz="2600" spc="-5" dirty="0" smtClean="0">
                <a:solidFill>
                  <a:srgbClr val="000000"/>
                </a:solidFill>
                <a:latin typeface="Perpetua"/>
                <a:cs typeface="Perpetua"/>
              </a:rPr>
              <a:t>802.15.4 and 802.15.4g </a:t>
            </a:r>
            <a:r>
              <a:rPr lang="en-US" sz="2600" spc="-365" dirty="0" smtClean="0">
                <a:solidFill>
                  <a:srgbClr val="000000"/>
                </a:solidFill>
                <a:latin typeface="Perpetua"/>
                <a:cs typeface="Perpetua"/>
              </a:rPr>
              <a:t>RF, </a:t>
            </a:r>
            <a:r>
              <a:rPr lang="en-US" sz="2600" spc="-360" dirty="0" smtClean="0">
                <a:solidFill>
                  <a:srgbClr val="000000"/>
                </a:solidFill>
                <a:latin typeface="Perpetua"/>
                <a:cs typeface="Perpetua"/>
              </a:rPr>
              <a:t>  </a:t>
            </a:r>
            <a:r>
              <a:rPr lang="en-US" sz="2600" dirty="0" smtClean="0">
                <a:solidFill>
                  <a:srgbClr val="000000"/>
                </a:solidFill>
                <a:latin typeface="Perpetua"/>
                <a:cs typeface="Perpetua"/>
              </a:rPr>
              <a:t>IEEE</a:t>
            </a:r>
            <a:r>
              <a:rPr lang="en-US" sz="2600" spc="-20" dirty="0" smtClean="0">
                <a:solidFill>
                  <a:srgbClr val="000000"/>
                </a:solidFill>
                <a:latin typeface="Perpetua"/>
                <a:cs typeface="Perpetua"/>
              </a:rPr>
              <a:t> </a:t>
            </a:r>
            <a:r>
              <a:rPr lang="en-US" sz="2600" spc="-5" dirty="0" smtClean="0">
                <a:solidFill>
                  <a:srgbClr val="000000"/>
                </a:solidFill>
                <a:latin typeface="Perpetua"/>
                <a:cs typeface="Perpetua"/>
              </a:rPr>
              <a:t>1901.2a</a:t>
            </a:r>
            <a:r>
              <a:rPr lang="en-US" sz="2600" spc="5" dirty="0" smtClean="0">
                <a:solidFill>
                  <a:srgbClr val="000000"/>
                </a:solidFill>
                <a:latin typeface="Perpetua"/>
                <a:cs typeface="Perpetua"/>
              </a:rPr>
              <a:t> </a:t>
            </a:r>
            <a:r>
              <a:rPr lang="en-US" sz="2600" spc="-15" dirty="0" smtClean="0">
                <a:solidFill>
                  <a:srgbClr val="000000"/>
                </a:solidFill>
                <a:latin typeface="Perpetua"/>
                <a:cs typeface="Perpetua"/>
              </a:rPr>
              <a:t>PLC,</a:t>
            </a:r>
            <a:endParaRPr lang="en-US" sz="2600" dirty="0" smtClean="0">
              <a:latin typeface="Perpetua"/>
              <a:cs typeface="Perpetua"/>
            </a:endParaRPr>
          </a:p>
          <a:p>
            <a:pPr marL="286385">
              <a:lnSpc>
                <a:spcPts val="2965"/>
              </a:lnSpc>
            </a:pPr>
            <a:r>
              <a:rPr lang="en-US" sz="2600" spc="-50" dirty="0" smtClean="0">
                <a:solidFill>
                  <a:srgbClr val="000000"/>
                </a:solidFill>
                <a:latin typeface="Perpetua"/>
                <a:cs typeface="Perpetua"/>
              </a:rPr>
              <a:t>LPWA,</a:t>
            </a:r>
            <a:r>
              <a:rPr lang="en-US" sz="2600" spc="-100" dirty="0" smtClean="0">
                <a:solidFill>
                  <a:srgbClr val="000000"/>
                </a:solidFill>
                <a:latin typeface="Perpetua"/>
                <a:cs typeface="Perpetua"/>
              </a:rPr>
              <a:t> </a:t>
            </a:r>
            <a:r>
              <a:rPr lang="en-US" sz="2600" spc="-5" dirty="0" smtClean="0">
                <a:solidFill>
                  <a:srgbClr val="000000"/>
                </a:solidFill>
                <a:latin typeface="Perpetua"/>
                <a:cs typeface="Perpetua"/>
              </a:rPr>
              <a:t>and</a:t>
            </a:r>
            <a:r>
              <a:rPr lang="en-US" sz="2600" spc="10" dirty="0" smtClean="0">
                <a:solidFill>
                  <a:srgbClr val="000000"/>
                </a:solidFill>
                <a:latin typeface="Perpetua"/>
                <a:cs typeface="Perpetua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Perpetua"/>
                <a:cs typeface="Perpetua"/>
              </a:rPr>
              <a:t>IEEE</a:t>
            </a:r>
            <a:r>
              <a:rPr lang="en-US" sz="2600" spc="5" dirty="0" smtClean="0">
                <a:solidFill>
                  <a:srgbClr val="000000"/>
                </a:solidFill>
                <a:latin typeface="Perpetua"/>
                <a:cs typeface="Perpetua"/>
              </a:rPr>
              <a:t> </a:t>
            </a:r>
            <a:r>
              <a:rPr lang="en-US" sz="2600" spc="-5" dirty="0" smtClean="0">
                <a:solidFill>
                  <a:srgbClr val="000000"/>
                </a:solidFill>
                <a:latin typeface="Perpetua"/>
                <a:cs typeface="Perpetua"/>
              </a:rPr>
              <a:t>802.11ah</a:t>
            </a:r>
            <a:r>
              <a:rPr lang="en-US" sz="2600" spc="25" dirty="0" smtClean="0">
                <a:solidFill>
                  <a:srgbClr val="000000"/>
                </a:solidFill>
                <a:latin typeface="Perpetua"/>
                <a:cs typeface="Perpetua"/>
              </a:rPr>
              <a:t> </a:t>
            </a:r>
            <a:r>
              <a:rPr lang="en-US" sz="2600" spc="-5" dirty="0" smtClean="0">
                <a:solidFill>
                  <a:srgbClr val="000000"/>
                </a:solidFill>
                <a:latin typeface="Perpetua"/>
                <a:cs typeface="Perpetua"/>
              </a:rPr>
              <a:t>access</a:t>
            </a:r>
            <a:r>
              <a:rPr lang="en-US" sz="2600" spc="5" dirty="0" smtClean="0">
                <a:solidFill>
                  <a:srgbClr val="000000"/>
                </a:solidFill>
                <a:latin typeface="Perpetua"/>
                <a:cs typeface="Perpetua"/>
              </a:rPr>
              <a:t> </a:t>
            </a:r>
            <a:r>
              <a:rPr lang="en-US" sz="2600" spc="-15" dirty="0" smtClean="0">
                <a:solidFill>
                  <a:srgbClr val="000000"/>
                </a:solidFill>
                <a:latin typeface="Perpetua"/>
                <a:cs typeface="Perpetua"/>
              </a:rPr>
              <a:t>technologies</a:t>
            </a:r>
            <a:endParaRPr lang="en-US" sz="2600" spc="-5" dirty="0" smtClean="0">
              <a:latin typeface="Perpetua"/>
              <a:cs typeface="Perpetua"/>
            </a:endParaRPr>
          </a:p>
          <a:p>
            <a:pPr marL="286385" marR="659765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 smtClean="0">
                <a:latin typeface="Perpetua"/>
                <a:cs typeface="Perpetua"/>
              </a:rPr>
              <a:t>Constrained-node </a:t>
            </a:r>
            <a:r>
              <a:rPr sz="2600" spc="-15" dirty="0">
                <a:latin typeface="Perpetua"/>
                <a:cs typeface="Perpetua"/>
              </a:rPr>
              <a:t>networks </a:t>
            </a:r>
            <a:r>
              <a:rPr sz="2600" b="1" dirty="0">
                <a:latin typeface="Perpetua"/>
                <a:cs typeface="Perpetua"/>
              </a:rPr>
              <a:t>are often </a:t>
            </a:r>
            <a:r>
              <a:rPr sz="2600" b="1" spc="10" dirty="0">
                <a:latin typeface="Perpetua"/>
                <a:cs typeface="Perpetua"/>
              </a:rPr>
              <a:t>referred </a:t>
            </a:r>
            <a:r>
              <a:rPr sz="2600" b="1" spc="-5" dirty="0">
                <a:latin typeface="Perpetua"/>
                <a:cs typeface="Perpetua"/>
              </a:rPr>
              <a:t>to </a:t>
            </a:r>
            <a:r>
              <a:rPr sz="2600" b="1" spc="-1005" dirty="0">
                <a:latin typeface="Perpetua"/>
                <a:cs typeface="Perpetua"/>
              </a:rPr>
              <a:t>as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low-power</a:t>
            </a:r>
            <a:r>
              <a:rPr sz="2600" b="1" spc="-4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and</a:t>
            </a:r>
            <a:r>
              <a:rPr sz="2600" b="1" dirty="0">
                <a:latin typeface="Perpetua"/>
                <a:cs typeface="Perpetua"/>
              </a:rPr>
              <a:t> lossy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networks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(LLNs).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20" dirty="0">
                <a:solidFill>
                  <a:srgbClr val="FF0000"/>
                </a:solidFill>
                <a:latin typeface="Perpetua"/>
                <a:cs typeface="Perpetua"/>
              </a:rPr>
              <a:t>Low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Perpetua"/>
                <a:cs typeface="Perpetua"/>
              </a:rPr>
              <a:t>power </a:t>
            </a:r>
            <a:r>
              <a:rPr sz="2600" dirty="0">
                <a:latin typeface="Perpetua"/>
                <a:cs typeface="Perpetua"/>
              </a:rPr>
              <a:t>–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battery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powered </a:t>
            </a:r>
            <a:r>
              <a:rPr sz="2600" b="1" spc="-5" dirty="0">
                <a:latin typeface="Perpetua"/>
                <a:cs typeface="Perpetua"/>
              </a:rPr>
              <a:t>constraints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Lossy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network </a:t>
            </a:r>
            <a:r>
              <a:rPr sz="2600" dirty="0">
                <a:latin typeface="Perpetua"/>
                <a:cs typeface="Perpetua"/>
              </a:rPr>
              <a:t>-- </a:t>
            </a:r>
            <a:r>
              <a:rPr sz="2600" b="1" spc="-10" dirty="0">
                <a:latin typeface="Perpetua"/>
                <a:cs typeface="Perpetua"/>
              </a:rPr>
              <a:t>network </a:t>
            </a:r>
            <a:r>
              <a:rPr sz="2600" b="1" spc="5" dirty="0">
                <a:latin typeface="Perpetua"/>
                <a:cs typeface="Perpetua"/>
              </a:rPr>
              <a:t>performance </a:t>
            </a:r>
            <a:r>
              <a:rPr sz="2600" b="1" spc="-35" dirty="0" smtClean="0">
                <a:latin typeface="Perpetua"/>
                <a:cs typeface="Perpetua"/>
              </a:rPr>
              <a:t>may</a:t>
            </a:r>
            <a:r>
              <a:rPr lang="en-US" sz="2600" b="1" spc="-35" dirty="0" smtClean="0">
                <a:latin typeface="Perpetua"/>
                <a:cs typeface="Perpetua"/>
              </a:rPr>
              <a:t> suffer </a:t>
            </a:r>
            <a:r>
              <a:rPr sz="2600" b="1" dirty="0" smtClean="0">
                <a:latin typeface="Perpetua"/>
                <a:cs typeface="Perpetua"/>
              </a:rPr>
              <a:t>from </a:t>
            </a:r>
            <a:r>
              <a:rPr sz="2600" b="1" dirty="0">
                <a:latin typeface="Perpetua"/>
                <a:cs typeface="Perpetua"/>
              </a:rPr>
              <a:t>interference </a:t>
            </a:r>
            <a:r>
              <a:rPr sz="2600" b="1" spc="-5" dirty="0">
                <a:latin typeface="Perpetua"/>
                <a:cs typeface="Perpetua"/>
              </a:rPr>
              <a:t>and variability </a:t>
            </a:r>
            <a:r>
              <a:rPr sz="2600" b="1" dirty="0">
                <a:latin typeface="Perpetua"/>
                <a:cs typeface="Perpetua"/>
              </a:rPr>
              <a:t>due </a:t>
            </a:r>
            <a:r>
              <a:rPr sz="2600" b="1" spc="-5" dirty="0">
                <a:latin typeface="Perpetua"/>
                <a:cs typeface="Perpetua"/>
              </a:rPr>
              <a:t>to </a:t>
            </a:r>
            <a:r>
              <a:rPr sz="2600" b="1" dirty="0">
                <a:latin typeface="Perpetua"/>
                <a:cs typeface="Perpetua"/>
              </a:rPr>
              <a:t>harsh </a:t>
            </a:r>
            <a:r>
              <a:rPr sz="2600" b="1" spc="-5" dirty="0">
                <a:latin typeface="Perpetua"/>
                <a:cs typeface="Perpetua"/>
              </a:rPr>
              <a:t>radio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environments</a:t>
            </a:r>
            <a:endParaRPr sz="2600" dirty="0">
              <a:latin typeface="Perpetua"/>
              <a:cs typeface="Perpetua"/>
            </a:endParaRPr>
          </a:p>
          <a:p>
            <a:pPr marL="286385" marR="412750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Protocols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used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constrained-node </a:t>
            </a:r>
            <a:r>
              <a:rPr sz="2600" spc="-285" dirty="0">
                <a:latin typeface="Perpetua"/>
                <a:cs typeface="Perpetua"/>
              </a:rPr>
              <a:t>networks </a:t>
            </a:r>
            <a:r>
              <a:rPr sz="2600" spc="-28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must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15" dirty="0">
                <a:latin typeface="Perpetua"/>
                <a:cs typeface="Perpetua"/>
              </a:rPr>
              <a:t>evaluated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context </a:t>
            </a:r>
            <a:r>
              <a:rPr sz="2600" dirty="0">
                <a:latin typeface="Perpetua"/>
                <a:cs typeface="Perpetua"/>
              </a:rPr>
              <a:t>of the </a:t>
            </a:r>
            <a:r>
              <a:rPr sz="2600" spc="-10" dirty="0">
                <a:latin typeface="Perpetua"/>
                <a:cs typeface="Perpetua"/>
              </a:rPr>
              <a:t>following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characteristics:</a:t>
            </a:r>
            <a:r>
              <a:rPr sz="2600" spc="-70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data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spc="-25" dirty="0">
                <a:latin typeface="Perpetua"/>
                <a:cs typeface="Perpetua"/>
              </a:rPr>
              <a:t>rate</a:t>
            </a:r>
            <a:r>
              <a:rPr sz="2600" b="1" i="1" spc="-1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15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throughput</a:t>
            </a:r>
            <a:r>
              <a:rPr sz="2600" spc="-5" dirty="0">
                <a:latin typeface="Perpetua"/>
                <a:cs typeface="Perpetua"/>
              </a:rPr>
              <a:t>,</a:t>
            </a:r>
            <a:r>
              <a:rPr sz="2600" spc="-13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latency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lang="en-US" sz="2600" b="1" i="1" spc="-30" dirty="0" smtClean="0">
                <a:latin typeface="Perpetua"/>
                <a:cs typeface="Perpetua"/>
              </a:rPr>
              <a:t>and </a:t>
            </a:r>
            <a:r>
              <a:rPr sz="2600" b="1" i="1" spc="-5" dirty="0" smtClean="0">
                <a:latin typeface="Perpetua"/>
                <a:cs typeface="Perpetua"/>
              </a:rPr>
              <a:t>determinism</a:t>
            </a:r>
            <a:r>
              <a:rPr sz="2600" spc="-5" dirty="0">
                <a:latin typeface="Perpetua"/>
                <a:cs typeface="Perpetua"/>
              </a:rPr>
              <a:t>,</a:t>
            </a:r>
            <a:r>
              <a:rPr sz="2600" spc="-1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b="1" i="1" spc="-10" dirty="0">
                <a:latin typeface="Perpetua"/>
                <a:cs typeface="Perpetua"/>
              </a:rPr>
              <a:t>overhead</a:t>
            </a:r>
            <a:r>
              <a:rPr sz="2600" b="1" i="1" spc="-3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10" dirty="0">
                <a:latin typeface="Perpetua"/>
                <a:cs typeface="Perpetua"/>
              </a:rPr>
              <a:t> payload.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399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30" dirty="0">
                <a:latin typeface="Franklin Gothic Medium"/>
                <a:cs typeface="Franklin Gothic Medium"/>
              </a:rPr>
              <a:t>Data</a:t>
            </a:r>
            <a:r>
              <a:rPr sz="2800" i="0" spc="-50" dirty="0">
                <a:latin typeface="Franklin Gothic Medium"/>
                <a:cs typeface="Franklin Gothic Medium"/>
              </a:rPr>
              <a:t> Rate</a:t>
            </a:r>
            <a:r>
              <a:rPr sz="2800" i="0" spc="-40" dirty="0">
                <a:latin typeface="Franklin Gothic Medium"/>
                <a:cs typeface="Franklin Gothic Medium"/>
              </a:rPr>
              <a:t> </a:t>
            </a:r>
            <a:r>
              <a:rPr sz="2800" i="0" spc="-10" dirty="0">
                <a:latin typeface="Franklin Gothic Medium"/>
                <a:cs typeface="Franklin Gothic Medium"/>
              </a:rPr>
              <a:t>and</a:t>
            </a:r>
            <a:r>
              <a:rPr sz="2800" i="0" spc="-25" dirty="0">
                <a:latin typeface="Franklin Gothic Medium"/>
                <a:cs typeface="Franklin Gothic Medium"/>
              </a:rPr>
              <a:t> </a:t>
            </a:r>
            <a:r>
              <a:rPr sz="2800" i="0" spc="-20" dirty="0">
                <a:latin typeface="Franklin Gothic Medium"/>
                <a:cs typeface="Franklin Gothic Medium"/>
              </a:rPr>
              <a:t>Throughput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63484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762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rates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available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from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technologies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range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from </a:t>
            </a:r>
            <a:r>
              <a:rPr sz="2600" b="1" spc="-5" dirty="0">
                <a:latin typeface="Perpetua"/>
                <a:cs typeface="Perpetua"/>
              </a:rPr>
              <a:t>100 bps </a:t>
            </a:r>
            <a:r>
              <a:rPr sz="2600" b="1" dirty="0">
                <a:latin typeface="Perpetua"/>
                <a:cs typeface="Perpetua"/>
              </a:rPr>
              <a:t>with protocols </a:t>
            </a:r>
            <a:r>
              <a:rPr sz="2600" b="1" spc="-5" dirty="0">
                <a:latin typeface="Perpetua"/>
                <a:cs typeface="Perpetua"/>
              </a:rPr>
              <a:t>such </a:t>
            </a:r>
            <a:r>
              <a:rPr sz="2600" b="1" dirty="0">
                <a:latin typeface="Perpetua"/>
                <a:cs typeface="Perpetua"/>
              </a:rPr>
              <a:t>as </a:t>
            </a:r>
            <a:r>
              <a:rPr sz="2600" b="1" spc="-5" dirty="0">
                <a:latin typeface="Perpetua"/>
                <a:cs typeface="Perpetua"/>
              </a:rPr>
              <a:t>Sigfox </a:t>
            </a:r>
            <a:r>
              <a:rPr sz="2600" b="1" dirty="0">
                <a:latin typeface="Perpetua"/>
                <a:cs typeface="Perpetua"/>
              </a:rPr>
              <a:t>to </a:t>
            </a:r>
            <a:r>
              <a:rPr sz="2600" b="1" spc="-5" dirty="0">
                <a:latin typeface="Perpetua"/>
                <a:cs typeface="Perpetua"/>
              </a:rPr>
              <a:t>tens </a:t>
            </a:r>
            <a:r>
              <a:rPr sz="2600" b="1" dirty="0">
                <a:latin typeface="Perpetua"/>
                <a:cs typeface="Perpetua"/>
              </a:rPr>
              <a:t>of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megabits</a:t>
            </a:r>
            <a:r>
              <a:rPr sz="2600" b="1" dirty="0">
                <a:latin typeface="Perpetua"/>
                <a:cs typeface="Perpetua"/>
              </a:rPr>
              <a:t> per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second </a:t>
            </a:r>
            <a:r>
              <a:rPr sz="2600" b="1" dirty="0">
                <a:latin typeface="Perpetua"/>
                <a:cs typeface="Perpetua"/>
              </a:rPr>
              <a:t>with technologies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such as </a:t>
            </a:r>
            <a:r>
              <a:rPr sz="2600" b="1" spc="-60" dirty="0">
                <a:latin typeface="Perpetua"/>
                <a:cs typeface="Perpetua"/>
              </a:rPr>
              <a:t>LTE </a:t>
            </a:r>
            <a:r>
              <a:rPr sz="2600" b="1" spc="-5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IEEE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802.11ac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H</a:t>
            </a:r>
            <a:r>
              <a:rPr sz="2600" spc="-75" dirty="0">
                <a:latin typeface="Perpetua"/>
                <a:cs typeface="Perpetua"/>
              </a:rPr>
              <a:t>o</a:t>
            </a:r>
            <a:r>
              <a:rPr sz="2600" spc="-95" dirty="0">
                <a:latin typeface="Perpetua"/>
                <a:cs typeface="Perpetua"/>
              </a:rPr>
              <a:t>w</a:t>
            </a:r>
            <a:r>
              <a:rPr sz="2600" spc="-40" dirty="0">
                <a:latin typeface="Perpetua"/>
                <a:cs typeface="Perpetua"/>
              </a:rPr>
              <a:t>e</a:t>
            </a:r>
            <a:r>
              <a:rPr sz="2600" spc="-55" dirty="0">
                <a:latin typeface="Perpetua"/>
                <a:cs typeface="Perpetua"/>
              </a:rPr>
              <a:t>v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2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b="1" i="1" spc="5" dirty="0">
                <a:latin typeface="Perpetua"/>
                <a:cs typeface="Perpetua"/>
              </a:rPr>
              <a:t>a</a:t>
            </a:r>
            <a:r>
              <a:rPr sz="2600" b="1" i="1" dirty="0">
                <a:latin typeface="Perpetua"/>
                <a:cs typeface="Perpetua"/>
              </a:rPr>
              <a:t>ct</a:t>
            </a:r>
            <a:r>
              <a:rPr sz="2600" b="1" i="1" spc="5" dirty="0">
                <a:latin typeface="Perpetua"/>
                <a:cs typeface="Perpetua"/>
              </a:rPr>
              <a:t>ua</a:t>
            </a:r>
            <a:r>
              <a:rPr sz="2600" b="1" i="1" dirty="0">
                <a:latin typeface="Perpetua"/>
                <a:cs typeface="Perpetua"/>
              </a:rPr>
              <a:t>l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</a:t>
            </a:r>
            <a:r>
              <a:rPr sz="2600" b="1" i="1" spc="-35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o</a:t>
            </a:r>
            <a:r>
              <a:rPr sz="2600" b="1" i="1" spc="10" dirty="0">
                <a:latin typeface="Perpetua"/>
                <a:cs typeface="Perpetua"/>
              </a:rPr>
              <a:t>u</a:t>
            </a:r>
            <a:r>
              <a:rPr sz="2600" b="1" i="1" spc="-5" dirty="0">
                <a:latin typeface="Perpetua"/>
                <a:cs typeface="Perpetua"/>
              </a:rPr>
              <a:t>ghp</a:t>
            </a:r>
            <a:r>
              <a:rPr sz="2600" b="1" i="1" spc="5" dirty="0">
                <a:latin typeface="Perpetua"/>
                <a:cs typeface="Perpetua"/>
              </a:rPr>
              <a:t>u</a:t>
            </a:r>
            <a:r>
              <a:rPr sz="2600" b="1" i="1" dirty="0">
                <a:latin typeface="Perpetua"/>
                <a:cs typeface="Perpetua"/>
              </a:rPr>
              <a:t>t</a:t>
            </a:r>
            <a:r>
              <a:rPr sz="2600" b="1" i="1" spc="-2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is</a:t>
            </a:r>
            <a:r>
              <a:rPr sz="2600" b="1" i="1" spc="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less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Therefore, </a:t>
            </a:r>
            <a:r>
              <a:rPr sz="2600" dirty="0">
                <a:latin typeface="Perpetua"/>
                <a:cs typeface="Perpetua"/>
              </a:rPr>
              <a:t>understanding the </a:t>
            </a:r>
            <a:r>
              <a:rPr sz="2600" spc="-10" dirty="0">
                <a:latin typeface="Perpetua"/>
                <a:cs typeface="Perpetua"/>
              </a:rPr>
              <a:t>bandwidth </a:t>
            </a:r>
            <a:r>
              <a:rPr sz="2600" spc="-5" dirty="0">
                <a:latin typeface="Perpetua"/>
                <a:cs typeface="Perpetua"/>
              </a:rPr>
              <a:t>requirements </a:t>
            </a:r>
            <a:r>
              <a:rPr sz="2600" dirty="0">
                <a:latin typeface="Perpetua"/>
                <a:cs typeface="Perpetua"/>
              </a:rPr>
              <a:t>of a </a:t>
            </a:r>
            <a:r>
              <a:rPr sz="2600" spc="5" dirty="0">
                <a:latin typeface="Perpetua"/>
                <a:cs typeface="Perpetua"/>
              </a:rPr>
              <a:t> particular </a:t>
            </a:r>
            <a:r>
              <a:rPr sz="2600" spc="-25" dirty="0">
                <a:latin typeface="Perpetua"/>
                <a:cs typeface="Perpetua"/>
              </a:rPr>
              <a:t>technology, </a:t>
            </a:r>
            <a:r>
              <a:rPr sz="2600" dirty="0">
                <a:latin typeface="Perpetua"/>
                <a:cs typeface="Perpetua"/>
              </a:rPr>
              <a:t>its </a:t>
            </a:r>
            <a:r>
              <a:rPr sz="2600" spc="-5" dirty="0">
                <a:latin typeface="Perpetua"/>
                <a:cs typeface="Perpetua"/>
              </a:rPr>
              <a:t>applicability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given </a:t>
            </a:r>
            <a:r>
              <a:rPr sz="2600" dirty="0">
                <a:latin typeface="Perpetua"/>
                <a:cs typeface="Perpetua"/>
              </a:rPr>
              <a:t>use </a:t>
            </a:r>
            <a:r>
              <a:rPr sz="2600" spc="-5" dirty="0">
                <a:latin typeface="Perpetua"/>
                <a:cs typeface="Perpetua"/>
              </a:rPr>
              <a:t>cases,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capacity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planning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rules,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expected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real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throughput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important </a:t>
            </a:r>
            <a:r>
              <a:rPr sz="2600" spc="-5" dirty="0">
                <a:latin typeface="Perpetua"/>
                <a:cs typeface="Perpetua"/>
              </a:rPr>
              <a:t>for proper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design</a:t>
            </a:r>
            <a:r>
              <a:rPr sz="2600" spc="-5" dirty="0">
                <a:latin typeface="Perpetua"/>
                <a:cs typeface="Perpetua"/>
              </a:rPr>
              <a:t> 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successful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production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deployment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53959" cy="3272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9179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Technologies</a:t>
            </a:r>
            <a:r>
              <a:rPr sz="2600" dirty="0">
                <a:latin typeface="Perpetua"/>
                <a:cs typeface="Perpetua"/>
              </a:rPr>
              <a:t> not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particularly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designed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90" dirty="0">
                <a:latin typeface="Perpetua"/>
                <a:cs typeface="Perpetua"/>
              </a:rPr>
              <a:t>IoT,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such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cellular</a:t>
            </a:r>
            <a:r>
              <a:rPr sz="2600" spc="6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26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Wi-Fi,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match</a:t>
            </a:r>
            <a:r>
              <a:rPr sz="2600" spc="8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up</a:t>
            </a:r>
            <a:r>
              <a:rPr sz="2600" spc="4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well</a:t>
            </a:r>
            <a:r>
              <a:rPr sz="2600" spc="6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to</a:t>
            </a:r>
            <a:r>
              <a:rPr sz="2600" spc="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6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applications </a:t>
            </a:r>
            <a:r>
              <a:rPr lang="en-US" sz="2600" spc="-5" dirty="0" smtClean="0">
                <a:latin typeface="Perpetua"/>
                <a:cs typeface="Perpetua"/>
              </a:rPr>
              <a:t>with high </a:t>
            </a:r>
            <a:r>
              <a:rPr sz="2600" dirty="0" smtClean="0">
                <a:latin typeface="Perpetua"/>
                <a:cs typeface="Perpetua"/>
              </a:rPr>
              <a:t>ba</a:t>
            </a:r>
            <a:r>
              <a:rPr sz="2600" spc="-10" dirty="0" smtClean="0">
                <a:latin typeface="Perpetua"/>
                <a:cs typeface="Perpetua"/>
              </a:rPr>
              <a:t>n</a:t>
            </a:r>
            <a:r>
              <a:rPr sz="2600" spc="-55" dirty="0" smtClean="0">
                <a:latin typeface="Perpetua"/>
                <a:cs typeface="Perpetua"/>
              </a:rPr>
              <a:t>d</a:t>
            </a:r>
            <a:r>
              <a:rPr sz="2600" dirty="0" smtClean="0">
                <a:latin typeface="Perpetua"/>
                <a:cs typeface="Perpetua"/>
              </a:rPr>
              <a:t>width 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eq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20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emen</a:t>
            </a:r>
            <a:r>
              <a:rPr sz="2600" spc="-15" dirty="0">
                <a:latin typeface="Perpetua"/>
                <a:cs typeface="Perpetua"/>
              </a:rPr>
              <a:t>t</a:t>
            </a:r>
            <a:r>
              <a:rPr sz="2600" dirty="0">
                <a:latin typeface="Perpetua"/>
                <a:cs typeface="Perpetua"/>
              </a:rPr>
              <a:t>s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spc="-5" dirty="0">
                <a:latin typeface="Perpetua"/>
                <a:cs typeface="Perpetua"/>
              </a:rPr>
              <a:t>nodes </a:t>
            </a:r>
            <a:r>
              <a:rPr sz="2600" spc="-20" dirty="0">
                <a:latin typeface="Perpetua"/>
                <a:cs typeface="Perpetua"/>
              </a:rPr>
              <a:t>involved </a:t>
            </a:r>
            <a:r>
              <a:rPr sz="2600" dirty="0">
                <a:latin typeface="Perpetua"/>
                <a:cs typeface="Perpetua"/>
              </a:rPr>
              <a:t>with video </a:t>
            </a:r>
            <a:r>
              <a:rPr sz="2600" spc="-10" dirty="0">
                <a:latin typeface="Perpetua"/>
                <a:cs typeface="Perpetua"/>
              </a:rPr>
              <a:t>analytics </a:t>
            </a:r>
            <a:r>
              <a:rPr sz="2600" spc="-35" dirty="0">
                <a:latin typeface="Perpetua"/>
                <a:cs typeface="Perpetua"/>
              </a:rPr>
              <a:t>have </a:t>
            </a:r>
            <a:r>
              <a:rPr sz="2600" dirty="0" smtClean="0">
                <a:latin typeface="Perpetua"/>
                <a:cs typeface="Perpetua"/>
              </a:rPr>
              <a:t>a</a:t>
            </a:r>
            <a:r>
              <a:rPr lang="en-US" sz="2600" dirty="0" smtClean="0">
                <a:latin typeface="Perpetua"/>
                <a:cs typeface="Perpetua"/>
              </a:rPr>
              <a:t> need </a:t>
            </a:r>
            <a:r>
              <a:rPr lang="en-US" sz="2600" spc="-440" dirty="0" smtClean="0">
                <a:latin typeface="Perpetua"/>
                <a:cs typeface="Perpetua"/>
              </a:rPr>
              <a:t> </a:t>
            </a:r>
            <a:r>
              <a:rPr sz="2600" spc="-5" dirty="0" smtClean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high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spc="-5" dirty="0">
                <a:latin typeface="Perpetua"/>
                <a:cs typeface="Perpetua"/>
              </a:rPr>
              <a:t>rates, IoT endpoints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not constrained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terms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computing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spc="-5" dirty="0">
                <a:latin typeface="Perpetua"/>
                <a:cs typeface="Perpetua"/>
              </a:rPr>
              <a:t>bandwidth,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design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guidelines tend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focus </a:t>
            </a:r>
            <a:r>
              <a:rPr sz="2600" dirty="0">
                <a:latin typeface="Perpetua"/>
                <a:cs typeface="Perpetua"/>
              </a:rPr>
              <a:t>on </a:t>
            </a:r>
            <a:r>
              <a:rPr sz="2600" spc="-5" dirty="0">
                <a:latin typeface="Perpetua"/>
                <a:cs typeface="Perpetua"/>
              </a:rPr>
              <a:t>application requirements,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latency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determinism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845756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8100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Short-range</a:t>
            </a:r>
            <a:r>
              <a:rPr sz="2600" dirty="0">
                <a:latin typeface="Perpetua"/>
                <a:cs typeface="Perpetua"/>
              </a:rPr>
              <a:t> technologies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also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provide</a:t>
            </a:r>
            <a:r>
              <a:rPr sz="2600" spc="-5" dirty="0">
                <a:latin typeface="Perpetua"/>
                <a:cs typeface="Perpetua"/>
              </a:rPr>
              <a:t> medium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dirty="0" smtClean="0">
                <a:latin typeface="Perpetua"/>
                <a:cs typeface="Perpetua"/>
              </a:rPr>
              <a:t>to</a:t>
            </a:r>
            <a:r>
              <a:rPr lang="en-US" sz="2600" spc="-10" dirty="0" smtClean="0">
                <a:latin typeface="Perpetua"/>
                <a:cs typeface="Perpetua"/>
              </a:rPr>
              <a:t> high </a:t>
            </a:r>
            <a:r>
              <a:rPr sz="2600" spc="-10" dirty="0" smtClean="0">
                <a:latin typeface="Perpetua"/>
                <a:cs typeface="Perpetua"/>
              </a:rPr>
              <a:t>data</a:t>
            </a:r>
            <a:r>
              <a:rPr sz="2600" dirty="0" smtClean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rates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have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enough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throughput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5" dirty="0">
                <a:latin typeface="Perpetua"/>
                <a:cs typeface="Perpetua"/>
              </a:rPr>
              <a:t>connect</a:t>
            </a:r>
            <a:r>
              <a:rPr sz="2600" dirty="0">
                <a:latin typeface="Perpetua"/>
                <a:cs typeface="Perpetua"/>
              </a:rPr>
              <a:t> a </a:t>
            </a:r>
            <a:r>
              <a:rPr sz="2600" spc="-15" dirty="0">
                <a:latin typeface="Perpetua"/>
                <a:cs typeface="Perpetua"/>
              </a:rPr>
              <a:t>few </a:t>
            </a:r>
            <a:r>
              <a:rPr sz="2600" spc="-10" dirty="0">
                <a:latin typeface="Perpetua"/>
                <a:cs typeface="Perpetua"/>
              </a:rPr>
              <a:t> endpoints.</a:t>
            </a:r>
            <a:endParaRPr sz="2600" dirty="0">
              <a:latin typeface="Perpetua"/>
              <a:cs typeface="Perpetua"/>
            </a:endParaRPr>
          </a:p>
          <a:p>
            <a:pPr marL="286385" marR="386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spc="-10" dirty="0">
                <a:latin typeface="Perpetua"/>
                <a:cs typeface="Perpetua"/>
              </a:rPr>
              <a:t>example, </a:t>
            </a:r>
            <a:r>
              <a:rPr sz="2600" spc="-5" dirty="0">
                <a:latin typeface="Perpetua"/>
                <a:cs typeface="Perpetua"/>
              </a:rPr>
              <a:t>Bluetooth </a:t>
            </a:r>
            <a:r>
              <a:rPr sz="2600" spc="5" dirty="0">
                <a:latin typeface="Perpetua"/>
                <a:cs typeface="Perpetua"/>
              </a:rPr>
              <a:t>sensors </a:t>
            </a:r>
            <a:r>
              <a:rPr sz="2600" spc="-10" dirty="0">
                <a:latin typeface="Perpetua"/>
                <a:cs typeface="Perpetua"/>
              </a:rPr>
              <a:t>that are </a:t>
            </a:r>
            <a:r>
              <a:rPr sz="2600" spc="-30" dirty="0">
                <a:latin typeface="Perpetua"/>
                <a:cs typeface="Perpetua"/>
              </a:rPr>
              <a:t>now </a:t>
            </a:r>
            <a:r>
              <a:rPr sz="2600" spc="-10" dirty="0">
                <a:latin typeface="Perpetua"/>
                <a:cs typeface="Perpetua"/>
              </a:rPr>
              <a:t>appearing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 </a:t>
            </a:r>
            <a:r>
              <a:rPr sz="2600" spc="-5" dirty="0">
                <a:latin typeface="Perpetua"/>
                <a:cs typeface="Perpetua"/>
              </a:rPr>
              <a:t>connected </a:t>
            </a:r>
            <a:r>
              <a:rPr sz="2600" spc="-20" dirty="0">
                <a:latin typeface="Perpetua"/>
                <a:cs typeface="Perpetua"/>
              </a:rPr>
              <a:t>wearables</a:t>
            </a:r>
            <a:r>
              <a:rPr sz="2600" spc="-10" dirty="0">
                <a:latin typeface="Perpetua"/>
                <a:cs typeface="Perpetua"/>
              </a:rPr>
              <a:t> fall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35" dirty="0">
                <a:latin typeface="Perpetua"/>
                <a:cs typeface="Perpetua"/>
              </a:rPr>
              <a:t>category.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this </a:t>
            </a:r>
            <a:r>
              <a:rPr sz="2600" spc="-10" dirty="0">
                <a:latin typeface="Perpetua"/>
                <a:cs typeface="Perpetua"/>
              </a:rPr>
              <a:t>case,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solutions focus </a:t>
            </a:r>
            <a:r>
              <a:rPr sz="2600" spc="-10" dirty="0">
                <a:latin typeface="Perpetua"/>
                <a:cs typeface="Perpetua"/>
              </a:rPr>
              <a:t>more </a:t>
            </a:r>
            <a:r>
              <a:rPr sz="2600" dirty="0">
                <a:latin typeface="Perpetua"/>
                <a:cs typeface="Perpetua"/>
              </a:rPr>
              <a:t>on footprint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55" dirty="0">
                <a:latin typeface="Perpetua"/>
                <a:cs typeface="Perpetua"/>
              </a:rPr>
              <a:t>battery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lifetime </a:t>
            </a:r>
            <a:r>
              <a:rPr sz="2600" dirty="0">
                <a:latin typeface="Perpetua"/>
                <a:cs typeface="Perpetua"/>
              </a:rPr>
              <a:t>than on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rate.</a:t>
            </a:r>
            <a:endParaRPr sz="2600" dirty="0">
              <a:latin typeface="Perpetua"/>
              <a:cs typeface="Perpetua"/>
            </a:endParaRPr>
          </a:p>
          <a:p>
            <a:pPr marL="286385" marR="61594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technologies </a:t>
            </a:r>
            <a:r>
              <a:rPr sz="2600" spc="-10" dirty="0">
                <a:latin typeface="Perpetua"/>
                <a:cs typeface="Perpetua"/>
              </a:rPr>
              <a:t>developed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dirty="0">
                <a:latin typeface="Perpetua"/>
                <a:cs typeface="Perpetua"/>
              </a:rPr>
              <a:t> constrained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75" dirty="0">
                <a:latin typeface="Perpetua"/>
                <a:cs typeface="Perpetua"/>
              </a:rPr>
              <a:t>nodes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dirty="0">
                <a:latin typeface="Perpetua"/>
                <a:cs typeface="Perpetua"/>
              </a:rPr>
              <a:t>optimized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spc="-30" dirty="0">
                <a:latin typeface="Perpetua"/>
                <a:cs typeface="Perpetua"/>
              </a:rPr>
              <a:t>low </a:t>
            </a:r>
            <a:r>
              <a:rPr sz="2600" spc="-35" dirty="0">
                <a:latin typeface="Perpetua"/>
                <a:cs typeface="Perpetua"/>
              </a:rPr>
              <a:t>power </a:t>
            </a:r>
            <a:r>
              <a:rPr sz="2600" spc="-5" dirty="0">
                <a:latin typeface="Perpetua"/>
                <a:cs typeface="Perpetua"/>
              </a:rPr>
              <a:t>consumption, </a:t>
            </a:r>
            <a:r>
              <a:rPr sz="2600" spc="-10" dirty="0">
                <a:latin typeface="Perpetua"/>
                <a:cs typeface="Perpetua"/>
              </a:rPr>
              <a:t>but they are </a:t>
            </a:r>
            <a:r>
              <a:rPr sz="2600" spc="-165" dirty="0">
                <a:latin typeface="Perpetua"/>
                <a:cs typeface="Perpetua"/>
              </a:rPr>
              <a:t>also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limited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10" dirty="0">
                <a:latin typeface="Perpetua"/>
                <a:cs typeface="Perpetua"/>
              </a:rPr>
              <a:t>terms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0" dirty="0">
                <a:latin typeface="Perpetua"/>
                <a:cs typeface="Perpetua"/>
              </a:rPr>
              <a:t> 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rate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559040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8704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Another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characteristic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majority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75" dirty="0">
                <a:latin typeface="Perpetua"/>
                <a:cs typeface="Perpetua"/>
              </a:rPr>
              <a:t>of </a:t>
            </a:r>
            <a:r>
              <a:rPr sz="2600" spc="-1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them</a:t>
            </a:r>
            <a:r>
              <a:rPr sz="2600" spc="-5" dirty="0">
                <a:latin typeface="Perpetua"/>
                <a:cs typeface="Perpetua"/>
              </a:rPr>
              <a:t> initiate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communication.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Upstream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traffic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toward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application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server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 smtClean="0">
                <a:latin typeface="Perpetua"/>
                <a:cs typeface="Perpetua"/>
              </a:rPr>
              <a:t>usually</a:t>
            </a:r>
            <a:r>
              <a:rPr lang="en-US" sz="2600" spc="-10" dirty="0" smtClean="0">
                <a:latin typeface="Perpetua"/>
                <a:cs typeface="Perpetua"/>
              </a:rPr>
              <a:t> more</a:t>
            </a:r>
            <a:r>
              <a:rPr sz="2600" spc="15" dirty="0" smtClean="0">
                <a:latin typeface="Perpetua"/>
                <a:cs typeface="Perpetua"/>
              </a:rPr>
              <a:t> </a:t>
            </a:r>
            <a:r>
              <a:rPr sz="2600" spc="-5" dirty="0" smtClean="0">
                <a:latin typeface="Perpetua"/>
                <a:cs typeface="Perpetua"/>
              </a:rPr>
              <a:t>common</a:t>
            </a:r>
            <a:r>
              <a:rPr sz="2600" spc="35" dirty="0" smtClean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than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downstream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traffic</a:t>
            </a:r>
            <a:r>
              <a:rPr sz="2600" spc="6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from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3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application 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server.</a:t>
            </a:r>
            <a:endParaRPr sz="2600" dirty="0">
              <a:latin typeface="Perpetua"/>
              <a:cs typeface="Perpetua"/>
            </a:endParaRPr>
          </a:p>
          <a:p>
            <a:pPr marL="286385" marR="24447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Understanding this </a:t>
            </a:r>
            <a:r>
              <a:rPr sz="2600" spc="-10" dirty="0">
                <a:latin typeface="Perpetua"/>
                <a:cs typeface="Perpetua"/>
              </a:rPr>
              <a:t>behavior </a:t>
            </a:r>
            <a:r>
              <a:rPr sz="2600" spc="-5" dirty="0">
                <a:latin typeface="Perpetua"/>
                <a:cs typeface="Perpetua"/>
              </a:rPr>
              <a:t>also helps </a:t>
            </a:r>
            <a:r>
              <a:rPr sz="2600" dirty="0">
                <a:latin typeface="Perpetua"/>
                <a:cs typeface="Perpetua"/>
              </a:rPr>
              <a:t>when </a:t>
            </a:r>
            <a:r>
              <a:rPr sz="2600" spc="-10" dirty="0">
                <a:latin typeface="Perpetua"/>
                <a:cs typeface="Perpetua"/>
              </a:rPr>
              <a:t>deploying </a:t>
            </a:r>
            <a:r>
              <a:rPr sz="2600" spc="-5" dirty="0">
                <a:latin typeface="Perpetua"/>
                <a:cs typeface="Perpetua"/>
              </a:rPr>
              <a:t>an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 access </a:t>
            </a:r>
            <a:r>
              <a:rPr sz="2600" spc="-25" dirty="0">
                <a:latin typeface="Perpetua"/>
                <a:cs typeface="Perpetua"/>
              </a:rPr>
              <a:t>technology,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spc="-30" dirty="0">
                <a:latin typeface="Perpetua"/>
                <a:cs typeface="Perpetua"/>
              </a:rPr>
              <a:t>cellular,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dirty="0">
                <a:latin typeface="Perpetua"/>
                <a:cs typeface="Perpetua"/>
              </a:rPr>
              <a:t>is asymmetrical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because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upstream </a:t>
            </a:r>
            <a:r>
              <a:rPr sz="2600" spc="-10" dirty="0">
                <a:latin typeface="Perpetua"/>
                <a:cs typeface="Perpetua"/>
              </a:rPr>
              <a:t>bandwidth </a:t>
            </a:r>
            <a:r>
              <a:rPr sz="2600" spc="-5" dirty="0">
                <a:latin typeface="Perpetua"/>
                <a:cs typeface="Perpetua"/>
              </a:rPr>
              <a:t>must </a:t>
            </a:r>
            <a:r>
              <a:rPr sz="2600" dirty="0">
                <a:latin typeface="Perpetua"/>
                <a:cs typeface="Perpetua"/>
              </a:rPr>
              <a:t>be </a:t>
            </a:r>
            <a:r>
              <a:rPr sz="2600" spc="-5" dirty="0">
                <a:latin typeface="Perpetua"/>
                <a:cs typeface="Perpetua"/>
              </a:rPr>
              <a:t>considered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25" dirty="0">
                <a:latin typeface="Perpetua"/>
                <a:cs typeface="Perpetua"/>
              </a:rPr>
              <a:t>key 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parameter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for </a:t>
            </a:r>
            <a:r>
              <a:rPr sz="2600" spc="-5" dirty="0">
                <a:latin typeface="Perpetua"/>
                <a:cs typeface="Perpetua"/>
              </a:rPr>
              <a:t>profiling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capacity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15848"/>
            <a:ext cx="38595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30" dirty="0">
                <a:latin typeface="Franklin Gothic Medium"/>
                <a:cs typeface="Franklin Gothic Medium"/>
              </a:rPr>
              <a:t>Latency</a:t>
            </a:r>
            <a:r>
              <a:rPr sz="2800" i="0" spc="-60" dirty="0">
                <a:latin typeface="Franklin Gothic Medium"/>
                <a:cs typeface="Franklin Gothic Medium"/>
              </a:rPr>
              <a:t> </a:t>
            </a:r>
            <a:r>
              <a:rPr sz="2800" i="0" spc="-10" dirty="0">
                <a:latin typeface="Franklin Gothic Medium"/>
                <a:cs typeface="Franklin Gothic Medium"/>
              </a:rPr>
              <a:t>and</a:t>
            </a:r>
            <a:r>
              <a:rPr sz="2800" i="0" spc="-15" dirty="0">
                <a:latin typeface="Franklin Gothic Medium"/>
                <a:cs typeface="Franklin Gothic Medium"/>
              </a:rPr>
              <a:t> </a:t>
            </a:r>
            <a:r>
              <a:rPr sz="2800" i="0" spc="-50" dirty="0">
                <a:latin typeface="Franklin Gothic Medium"/>
                <a:cs typeface="Franklin Gothic Medium"/>
              </a:rPr>
              <a:t>Determinism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29195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6195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Latency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expectations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applications</a:t>
            </a:r>
            <a:r>
              <a:rPr sz="2600" dirty="0">
                <a:latin typeface="Perpetua"/>
                <a:cs typeface="Perpetua"/>
              </a:rPr>
              <a:t> should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85" dirty="0">
                <a:latin typeface="Perpetua"/>
                <a:cs typeface="Perpetua"/>
              </a:rPr>
              <a:t>known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selecting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an </a:t>
            </a:r>
            <a:r>
              <a:rPr sz="2600" spc="-5" dirty="0">
                <a:latin typeface="Perpetua"/>
                <a:cs typeface="Perpetua"/>
              </a:rPr>
              <a:t>access </a:t>
            </a:r>
            <a:r>
              <a:rPr sz="2600" dirty="0">
                <a:latin typeface="Perpetua"/>
                <a:cs typeface="Perpetua"/>
              </a:rPr>
              <a:t>technology</a:t>
            </a:r>
            <a:endParaRPr sz="2600">
              <a:latin typeface="Perpetua"/>
              <a:cs typeface="Perpetua"/>
            </a:endParaRPr>
          </a:p>
          <a:p>
            <a:pPr marL="286385" marR="6604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pa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tic</a:t>
            </a:r>
            <a:r>
              <a:rPr sz="2600" spc="-15" dirty="0">
                <a:latin typeface="Perpetua"/>
                <a:cs typeface="Perpetua"/>
              </a:rPr>
              <a:t>u</a:t>
            </a:r>
            <a:r>
              <a:rPr sz="2600" spc="-5" dirty="0">
                <a:latin typeface="Perpetua"/>
                <a:cs typeface="Perpetua"/>
              </a:rPr>
              <a:t>lar</a:t>
            </a:r>
            <a:r>
              <a:rPr sz="2600" spc="-50" dirty="0">
                <a:latin typeface="Perpetua"/>
                <a:cs typeface="Perpetua"/>
              </a:rPr>
              <a:t>l</a:t>
            </a:r>
            <a:r>
              <a:rPr sz="2600" dirty="0">
                <a:latin typeface="Perpetua"/>
                <a:cs typeface="Perpetua"/>
              </a:rPr>
              <a:t>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5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ue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</a:t>
            </a:r>
            <a:r>
              <a:rPr sz="2600" spc="-10" dirty="0">
                <a:latin typeface="Perpetua"/>
                <a:cs typeface="Perpetua"/>
              </a:rPr>
              <a:t>o</a:t>
            </a:r>
            <a:r>
              <a:rPr sz="2600" dirty="0">
                <a:latin typeface="Perpetua"/>
                <a:cs typeface="Perpetua"/>
              </a:rPr>
              <a:t>r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wi</a:t>
            </a:r>
            <a:r>
              <a:rPr sz="2600" b="1" i="1" spc="-4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eless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net</a:t>
            </a:r>
            <a:r>
              <a:rPr sz="2600" b="1" i="1" spc="-10" dirty="0">
                <a:latin typeface="Perpetua"/>
                <a:cs typeface="Perpetua"/>
              </a:rPr>
              <a:t>w</a:t>
            </a:r>
            <a:r>
              <a:rPr sz="2600" b="1" i="1" dirty="0">
                <a:latin typeface="Perpetua"/>
                <a:cs typeface="Perpetua"/>
              </a:rPr>
              <a:t>o</a:t>
            </a:r>
            <a:r>
              <a:rPr sz="2600" b="1" i="1" spc="-5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ks,</a:t>
            </a:r>
            <a:r>
              <a:rPr sz="2600" b="1" i="1" spc="-290" dirty="0">
                <a:latin typeface="Perpetua"/>
                <a:cs typeface="Perpetua"/>
              </a:rPr>
              <a:t> </a:t>
            </a:r>
            <a:r>
              <a:rPr sz="2600" b="1" i="1" spc="-45" dirty="0">
                <a:latin typeface="Perpetua"/>
                <a:cs typeface="Perpetua"/>
              </a:rPr>
              <a:t>w</a:t>
            </a:r>
            <a:r>
              <a:rPr sz="2600" b="1" i="1" dirty="0">
                <a:latin typeface="Perpetua"/>
                <a:cs typeface="Perpetua"/>
              </a:rPr>
              <a:t>he</a:t>
            </a:r>
            <a:r>
              <a:rPr sz="2600" b="1" i="1" spc="-40" dirty="0">
                <a:latin typeface="Perpetua"/>
                <a:cs typeface="Perpetua"/>
              </a:rPr>
              <a:t>r</a:t>
            </a:r>
            <a:r>
              <a:rPr sz="2600" b="1" i="1" dirty="0">
                <a:latin typeface="Perpetua"/>
                <a:cs typeface="Perpetua"/>
              </a:rPr>
              <a:t>e  </a:t>
            </a:r>
            <a:r>
              <a:rPr sz="2600" b="1" i="1" spc="-10" dirty="0">
                <a:latin typeface="Perpetua"/>
                <a:cs typeface="Perpetua"/>
              </a:rPr>
              <a:t>packet </a:t>
            </a:r>
            <a:r>
              <a:rPr sz="2600" b="1" i="1" dirty="0">
                <a:latin typeface="Perpetua"/>
                <a:cs typeface="Perpetua"/>
              </a:rPr>
              <a:t>loss and </a:t>
            </a:r>
            <a:r>
              <a:rPr sz="2600" b="1" i="1" spc="-10" dirty="0">
                <a:latin typeface="Perpetua"/>
                <a:cs typeface="Perpetua"/>
              </a:rPr>
              <a:t>retransmissions </a:t>
            </a:r>
            <a:r>
              <a:rPr sz="2600" b="1" i="1" spc="-5" dirty="0">
                <a:latin typeface="Perpetua"/>
                <a:cs typeface="Perpetua"/>
              </a:rPr>
              <a:t>due </a:t>
            </a:r>
            <a:r>
              <a:rPr sz="2600" b="1" i="1" dirty="0">
                <a:latin typeface="Perpetua"/>
                <a:cs typeface="Perpetua"/>
              </a:rPr>
              <a:t>to </a:t>
            </a:r>
            <a:r>
              <a:rPr sz="2600" b="1" i="1" spc="-15" dirty="0">
                <a:latin typeface="Perpetua"/>
                <a:cs typeface="Perpetua"/>
              </a:rPr>
              <a:t>interference, </a:t>
            </a:r>
            <a:r>
              <a:rPr sz="2600" b="1" i="1" spc="-57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collisions,</a:t>
            </a:r>
            <a:r>
              <a:rPr sz="2600" b="1" i="1" spc="-30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1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noise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are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normal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spc="-20" dirty="0">
                <a:latin typeface="Perpetua"/>
                <a:cs typeface="Perpetua"/>
              </a:rPr>
              <a:t>behaviors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Perpetua"/>
                <a:cs typeface="Perpetua"/>
              </a:rPr>
              <a:t>On </a:t>
            </a:r>
            <a:r>
              <a:rPr sz="2600" b="1" spc="-5" dirty="0">
                <a:latin typeface="Perpetua"/>
                <a:cs typeface="Perpetua"/>
              </a:rPr>
              <a:t>constrained </a:t>
            </a:r>
            <a:r>
              <a:rPr sz="2600" b="1" spc="-10" dirty="0">
                <a:latin typeface="Perpetua"/>
                <a:cs typeface="Perpetua"/>
              </a:rPr>
              <a:t>networks,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latency </a:t>
            </a:r>
            <a:r>
              <a:rPr sz="2600" b="1" spc="-30" dirty="0">
                <a:solidFill>
                  <a:srgbClr val="FF0000"/>
                </a:solidFill>
                <a:latin typeface="Perpetua"/>
                <a:cs typeface="Perpetua"/>
              </a:rPr>
              <a:t>may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range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from </a:t>
            </a:r>
            <a:r>
              <a:rPr sz="2600" b="1" spc="-325" dirty="0">
                <a:solidFill>
                  <a:srgbClr val="FF0000"/>
                </a:solidFill>
                <a:latin typeface="Perpetua"/>
                <a:cs typeface="Perpetua"/>
              </a:rPr>
              <a:t>a </a:t>
            </a:r>
            <a:r>
              <a:rPr sz="2600" b="1" spc="-3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few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milliseconds to seconds, </a:t>
            </a:r>
            <a:r>
              <a:rPr sz="2600" b="1" dirty="0">
                <a:latin typeface="Perpetua"/>
                <a:cs typeface="Perpetua"/>
              </a:rPr>
              <a:t>and </a:t>
            </a:r>
            <a:r>
              <a:rPr sz="2600" b="1" spc="-10" dirty="0">
                <a:latin typeface="Perpetua"/>
                <a:cs typeface="Perpetua"/>
              </a:rPr>
              <a:t>applications </a:t>
            </a:r>
            <a:r>
              <a:rPr sz="2600" b="1" dirty="0">
                <a:latin typeface="Perpetua"/>
                <a:cs typeface="Perpetua"/>
              </a:rPr>
              <a:t>and 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protocol</a:t>
            </a:r>
            <a:r>
              <a:rPr sz="2600" b="1" spc="-5" dirty="0">
                <a:latin typeface="Perpetua"/>
                <a:cs typeface="Perpetua"/>
              </a:rPr>
              <a:t> stacks must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cope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with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these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wide-ranging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values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78333"/>
            <a:ext cx="7463155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Overhead</a:t>
            </a:r>
            <a:r>
              <a:rPr sz="24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4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Payload</a:t>
            </a:r>
            <a:endParaRPr sz="24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700" dirty="0">
              <a:latin typeface="Franklin Gothic Medium"/>
              <a:cs typeface="Franklin Gothic Medium"/>
            </a:endParaRPr>
          </a:p>
          <a:p>
            <a:pPr marL="286385" marR="5080" indent="-274320">
              <a:lnSpc>
                <a:spcPct val="100000"/>
              </a:lnSpc>
              <a:spcBef>
                <a:spcPts val="23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When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considering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constrained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technologies,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 is </a:t>
            </a:r>
            <a:r>
              <a:rPr sz="2600" spc="10" dirty="0">
                <a:latin typeface="Perpetua"/>
                <a:cs typeface="Perpetua"/>
              </a:rPr>
              <a:t>important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review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the 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MAC payload 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size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characteristics</a:t>
            </a:r>
            <a:r>
              <a:rPr sz="2600" b="1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required</a:t>
            </a:r>
            <a:r>
              <a:rPr sz="2600" b="1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Perpetua"/>
                <a:cs typeface="Perpetua"/>
              </a:rPr>
              <a:t>by</a:t>
            </a:r>
            <a:r>
              <a:rPr sz="2600" b="1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Perpetua"/>
                <a:cs typeface="Perpetua"/>
              </a:rPr>
              <a:t>applications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Perpetua"/>
                <a:cs typeface="Perpetua"/>
              </a:rPr>
              <a:t>You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should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aware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any</a:t>
            </a:r>
            <a:r>
              <a:rPr sz="2600" spc="-5" dirty="0">
                <a:latin typeface="Perpetua"/>
                <a:cs typeface="Perpetua"/>
              </a:rPr>
              <a:t> requirements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50" dirty="0">
                <a:latin typeface="Perpetua"/>
                <a:cs typeface="Perpetua"/>
              </a:rPr>
              <a:t>IP.</a:t>
            </a:r>
            <a:endParaRPr sz="2600" dirty="0">
              <a:latin typeface="Perpetua"/>
              <a:cs typeface="Perpetua"/>
            </a:endParaRPr>
          </a:p>
          <a:p>
            <a:pPr marL="286385" marR="22161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22580" algn="l"/>
              </a:tabLst>
            </a:pPr>
            <a:r>
              <a:rPr dirty="0"/>
              <a:t>	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minimum </a:t>
            </a:r>
            <a:r>
              <a:rPr sz="2600" b="1" spc="-5" dirty="0">
                <a:latin typeface="Perpetua"/>
                <a:cs typeface="Perpetua"/>
              </a:rPr>
              <a:t>IPv6 </a:t>
            </a:r>
            <a:r>
              <a:rPr sz="2600" b="1" dirty="0">
                <a:latin typeface="Perpetua"/>
                <a:cs typeface="Perpetua"/>
              </a:rPr>
              <a:t>MTU </a:t>
            </a:r>
            <a:r>
              <a:rPr sz="2600" b="1" spc="-5" dirty="0">
                <a:latin typeface="Perpetua"/>
                <a:cs typeface="Perpetua"/>
              </a:rPr>
              <a:t>size </a:t>
            </a:r>
            <a:r>
              <a:rPr sz="2600" b="1" dirty="0">
                <a:latin typeface="Perpetua"/>
                <a:cs typeface="Perpetua"/>
              </a:rPr>
              <a:t>is </a:t>
            </a:r>
            <a:r>
              <a:rPr sz="2600" b="1" spc="-5" dirty="0">
                <a:latin typeface="Perpetua"/>
                <a:cs typeface="Perpetua"/>
              </a:rPr>
              <a:t>expected to </a:t>
            </a:r>
            <a:r>
              <a:rPr sz="2600" b="1" dirty="0">
                <a:latin typeface="Perpetua"/>
                <a:cs typeface="Perpetua"/>
              </a:rPr>
              <a:t>be </a:t>
            </a:r>
            <a:r>
              <a:rPr sz="2600" b="1" spc="-85" dirty="0">
                <a:latin typeface="Perpetua"/>
                <a:cs typeface="Perpetua"/>
              </a:rPr>
              <a:t>1280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bytes</a:t>
            </a:r>
            <a:r>
              <a:rPr sz="2600" spc="-10" dirty="0">
                <a:latin typeface="Perpetua"/>
                <a:cs typeface="Perpetua"/>
              </a:rPr>
              <a:t>.</a:t>
            </a:r>
            <a:endParaRPr sz="2600" dirty="0">
              <a:latin typeface="Perpetua"/>
              <a:cs typeface="Perpetua"/>
            </a:endParaRPr>
          </a:p>
          <a:p>
            <a:pPr marL="286385" marR="17145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Therefore,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b="1" spc="-5" dirty="0">
                <a:latin typeface="Perpetua"/>
                <a:cs typeface="Perpetua"/>
              </a:rPr>
              <a:t>fragmentation </a:t>
            </a:r>
            <a:r>
              <a:rPr sz="2600" b="1" dirty="0">
                <a:latin typeface="Perpetua"/>
                <a:cs typeface="Perpetua"/>
              </a:rPr>
              <a:t>of </a:t>
            </a:r>
            <a:r>
              <a:rPr sz="2600" b="1" spc="-5" dirty="0">
                <a:latin typeface="Perpetua"/>
                <a:cs typeface="Perpetua"/>
              </a:rPr>
              <a:t>the </a:t>
            </a:r>
            <a:r>
              <a:rPr sz="2600" b="1" dirty="0">
                <a:latin typeface="Perpetua"/>
                <a:cs typeface="Perpetua"/>
              </a:rPr>
              <a:t>IPv6 </a:t>
            </a:r>
            <a:r>
              <a:rPr sz="2600" b="1" spc="-15" dirty="0">
                <a:latin typeface="Perpetua"/>
                <a:cs typeface="Perpetua"/>
              </a:rPr>
              <a:t>payload </a:t>
            </a:r>
            <a:r>
              <a:rPr sz="2600" spc="-120" dirty="0">
                <a:latin typeface="Perpetua"/>
                <a:cs typeface="Perpetua"/>
              </a:rPr>
              <a:t>has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be </a:t>
            </a:r>
            <a:r>
              <a:rPr sz="2600" spc="-10" dirty="0">
                <a:latin typeface="Perpetua"/>
                <a:cs typeface="Perpetua"/>
              </a:rPr>
              <a:t>taken </a:t>
            </a:r>
            <a:r>
              <a:rPr sz="2600" dirty="0">
                <a:latin typeface="Perpetua"/>
                <a:cs typeface="Perpetua"/>
              </a:rPr>
              <a:t>into </a:t>
            </a:r>
            <a:r>
              <a:rPr sz="2600" spc="-5" dirty="0">
                <a:latin typeface="Perpetua"/>
                <a:cs typeface="Perpetua"/>
              </a:rPr>
              <a:t>account </a:t>
            </a:r>
            <a:r>
              <a:rPr sz="2600" spc="-25" dirty="0">
                <a:latin typeface="Perpetua"/>
                <a:cs typeface="Perpetua"/>
              </a:rPr>
              <a:t>by </a:t>
            </a:r>
            <a:r>
              <a:rPr sz="2600" spc="-5" dirty="0">
                <a:latin typeface="Perpetua"/>
                <a:cs typeface="Perpetua"/>
              </a:rPr>
              <a:t>link </a:t>
            </a:r>
            <a:r>
              <a:rPr sz="2600" spc="-30" dirty="0">
                <a:latin typeface="Perpetua"/>
                <a:cs typeface="Perpetua"/>
              </a:rPr>
              <a:t>layer </a:t>
            </a:r>
            <a:r>
              <a:rPr sz="2600" spc="-5" dirty="0">
                <a:latin typeface="Perpetua"/>
                <a:cs typeface="Perpetua"/>
              </a:rPr>
              <a:t>access protocols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 smtClean="0">
                <a:latin typeface="Perpetua"/>
                <a:cs typeface="Perpetua"/>
              </a:rPr>
              <a:t>smaller</a:t>
            </a:r>
            <a:r>
              <a:rPr lang="en-US" sz="2600" dirty="0" smtClean="0">
                <a:latin typeface="Perpetua"/>
                <a:cs typeface="Perpetua"/>
              </a:rPr>
              <a:t>  MTUs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65" y="193039"/>
            <a:ext cx="41452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IoT</a:t>
            </a:r>
            <a:r>
              <a:rPr sz="3200" i="0" spc="-6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3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Access</a:t>
            </a:r>
            <a:r>
              <a:rPr sz="3200" i="0" spc="-7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3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Technologies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7465" y="914526"/>
            <a:ext cx="7590155" cy="51600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7020" marR="501650" indent="-274955">
              <a:lnSpc>
                <a:spcPts val="2780"/>
              </a:lnSpc>
              <a:spcBef>
                <a:spcPts val="780"/>
              </a:spcBef>
              <a:buClr>
                <a:srgbClr val="D24717"/>
              </a:buClr>
              <a:buSzPct val="84482"/>
              <a:buFont typeface="Segoe UI Symbol"/>
              <a:buChar char="⚫"/>
              <a:tabLst>
                <a:tab pos="287655" algn="l"/>
              </a:tabLst>
            </a:pPr>
            <a:r>
              <a:rPr sz="2900" b="1" dirty="0">
                <a:latin typeface="Perpetua"/>
                <a:cs typeface="Perpetua"/>
              </a:rPr>
              <a:t>The</a:t>
            </a:r>
            <a:r>
              <a:rPr sz="2900" b="1" spc="20" dirty="0">
                <a:latin typeface="Perpetua"/>
                <a:cs typeface="Perpetua"/>
              </a:rPr>
              <a:t> </a:t>
            </a:r>
            <a:r>
              <a:rPr sz="2900" b="1" spc="-10" dirty="0">
                <a:latin typeface="Perpetua"/>
                <a:cs typeface="Perpetua"/>
              </a:rPr>
              <a:t>following </a:t>
            </a:r>
            <a:r>
              <a:rPr sz="2900" b="1" spc="-5" dirty="0">
                <a:latin typeface="Perpetua"/>
                <a:cs typeface="Perpetua"/>
              </a:rPr>
              <a:t>topics</a:t>
            </a:r>
            <a:r>
              <a:rPr sz="2900" b="1" spc="15" dirty="0">
                <a:latin typeface="Perpetua"/>
                <a:cs typeface="Perpetua"/>
              </a:rPr>
              <a:t> </a:t>
            </a:r>
            <a:r>
              <a:rPr sz="2900" b="1" dirty="0">
                <a:latin typeface="Perpetua"/>
                <a:cs typeface="Perpetua"/>
              </a:rPr>
              <a:t>are </a:t>
            </a:r>
            <a:r>
              <a:rPr sz="2900" b="1" spc="-5" dirty="0">
                <a:latin typeface="Perpetua"/>
                <a:cs typeface="Perpetua"/>
              </a:rPr>
              <a:t>addressed</a:t>
            </a:r>
            <a:r>
              <a:rPr sz="2900" b="1" spc="-10" dirty="0">
                <a:latin typeface="Perpetua"/>
                <a:cs typeface="Perpetua"/>
              </a:rPr>
              <a:t> </a:t>
            </a:r>
            <a:r>
              <a:rPr sz="2900" b="1" dirty="0">
                <a:latin typeface="Perpetua"/>
                <a:cs typeface="Perpetua"/>
              </a:rPr>
              <a:t>for</a:t>
            </a:r>
            <a:r>
              <a:rPr sz="2900" b="1" spc="5" dirty="0">
                <a:latin typeface="Perpetua"/>
                <a:cs typeface="Perpetua"/>
              </a:rPr>
              <a:t> </a:t>
            </a:r>
            <a:r>
              <a:rPr sz="2900" b="1" spc="-100" dirty="0">
                <a:latin typeface="Perpetua"/>
                <a:cs typeface="Perpetua"/>
              </a:rPr>
              <a:t>each </a:t>
            </a:r>
            <a:r>
              <a:rPr sz="2900" b="1" spc="-635" dirty="0">
                <a:latin typeface="Perpetua"/>
                <a:cs typeface="Perpetua"/>
              </a:rPr>
              <a:t> </a:t>
            </a:r>
            <a:r>
              <a:rPr sz="2900" b="1" spc="-5" dirty="0">
                <a:latin typeface="Perpetua"/>
                <a:cs typeface="Perpetua"/>
              </a:rPr>
              <a:t>IoT</a:t>
            </a:r>
            <a:r>
              <a:rPr sz="2900" b="1" spc="-10" dirty="0">
                <a:latin typeface="Perpetua"/>
                <a:cs typeface="Perpetua"/>
              </a:rPr>
              <a:t> </a:t>
            </a:r>
            <a:r>
              <a:rPr sz="2900" b="1" dirty="0">
                <a:latin typeface="Perpetua"/>
                <a:cs typeface="Perpetua"/>
              </a:rPr>
              <a:t>access</a:t>
            </a:r>
            <a:r>
              <a:rPr sz="2900" b="1" spc="-15" dirty="0">
                <a:latin typeface="Perpetua"/>
                <a:cs typeface="Perpetua"/>
              </a:rPr>
              <a:t> </a:t>
            </a:r>
            <a:r>
              <a:rPr sz="2900" b="1" spc="-5" dirty="0">
                <a:latin typeface="Perpetua"/>
                <a:cs typeface="Perpetua"/>
              </a:rPr>
              <a:t>technolo</a:t>
            </a:r>
            <a:r>
              <a:rPr sz="2200" b="1" spc="-5" dirty="0">
                <a:latin typeface="Perpetua"/>
                <a:cs typeface="Perpetua"/>
              </a:rPr>
              <a:t>gy:</a:t>
            </a:r>
            <a:endParaRPr sz="2200" dirty="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000" b="1" spc="-5" dirty="0">
                <a:latin typeface="Perpetua"/>
                <a:cs typeface="Perpetua"/>
              </a:rPr>
              <a:t>Standardization</a:t>
            </a:r>
            <a:r>
              <a:rPr sz="2000" b="1" spc="-20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and</a:t>
            </a:r>
            <a:r>
              <a:rPr sz="2000" b="1" spc="-10" dirty="0">
                <a:latin typeface="Perpetua"/>
                <a:cs typeface="Perpetua"/>
              </a:rPr>
              <a:t> </a:t>
            </a:r>
            <a:r>
              <a:rPr sz="2000" b="1" spc="-5" dirty="0">
                <a:latin typeface="Perpetua"/>
                <a:cs typeface="Perpetua"/>
              </a:rPr>
              <a:t>alliances:</a:t>
            </a:r>
            <a:endParaRPr sz="2000" dirty="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  <a:tab pos="287655" algn="l"/>
              </a:tabLst>
            </a:pP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5" dirty="0">
                <a:latin typeface="Perpetua"/>
                <a:cs typeface="Perpetua"/>
              </a:rPr>
              <a:t>standards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bodies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that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maintain </a:t>
            </a:r>
            <a:r>
              <a:rPr sz="2000" dirty="0">
                <a:latin typeface="Perpetua"/>
                <a:cs typeface="Perpetua"/>
              </a:rPr>
              <a:t>the </a:t>
            </a:r>
            <a:r>
              <a:rPr sz="2000" spc="-5" dirty="0">
                <a:latin typeface="Perpetua"/>
                <a:cs typeface="Perpetua"/>
              </a:rPr>
              <a:t>protocols</a:t>
            </a:r>
            <a:r>
              <a:rPr sz="2000" spc="1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for </a:t>
            </a:r>
            <a:r>
              <a:rPr sz="2000" dirty="0">
                <a:latin typeface="Perpetua"/>
                <a:cs typeface="Perpetua"/>
              </a:rPr>
              <a:t>a technology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10" dirty="0">
                <a:latin typeface="Perpetua"/>
                <a:cs typeface="Perpetua"/>
              </a:rPr>
              <a:t>Physical</a:t>
            </a:r>
            <a:r>
              <a:rPr sz="2000" b="1" spc="-50" dirty="0">
                <a:latin typeface="Perpetua"/>
                <a:cs typeface="Perpetua"/>
              </a:rPr>
              <a:t> </a:t>
            </a:r>
            <a:r>
              <a:rPr sz="2000" b="1" spc="-20" dirty="0">
                <a:latin typeface="Perpetua"/>
                <a:cs typeface="Perpetua"/>
              </a:rPr>
              <a:t>layer:</a:t>
            </a:r>
            <a:endParaRPr sz="2000" dirty="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  <a:tab pos="287655" algn="l"/>
              </a:tabLst>
            </a:pPr>
            <a:r>
              <a:rPr sz="2000" dirty="0">
                <a:latin typeface="Perpetua"/>
                <a:cs typeface="Perpetua"/>
              </a:rPr>
              <a:t>The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wired</a:t>
            </a:r>
            <a:r>
              <a:rPr sz="2000" spc="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or</a:t>
            </a:r>
            <a:r>
              <a:rPr sz="2000" spc="-5" dirty="0">
                <a:latin typeface="Perpetua"/>
                <a:cs typeface="Perpetua"/>
              </a:rPr>
              <a:t> wireless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methods</a:t>
            </a:r>
            <a:r>
              <a:rPr sz="2000" spc="-5" dirty="0">
                <a:latin typeface="Perpetua"/>
                <a:cs typeface="Perpetua"/>
              </a:rPr>
              <a:t> and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relevant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frequencies</a:t>
            </a:r>
            <a:endParaRPr sz="2000" dirty="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20" dirty="0">
                <a:latin typeface="Perpetua"/>
                <a:cs typeface="Perpetua"/>
              </a:rPr>
              <a:t>MAC</a:t>
            </a:r>
            <a:r>
              <a:rPr sz="2000" b="1" spc="-35" dirty="0">
                <a:latin typeface="Perpetua"/>
                <a:cs typeface="Perpetua"/>
              </a:rPr>
              <a:t> </a:t>
            </a:r>
            <a:r>
              <a:rPr sz="2000" b="1" spc="-20" dirty="0">
                <a:latin typeface="Perpetua"/>
                <a:cs typeface="Perpetua"/>
              </a:rPr>
              <a:t>layer:</a:t>
            </a:r>
            <a:endParaRPr sz="2000" dirty="0">
              <a:latin typeface="Perpetua"/>
              <a:cs typeface="Perpetua"/>
            </a:endParaRPr>
          </a:p>
          <a:p>
            <a:pPr marL="287020" marR="373380" indent="-274955">
              <a:lnSpc>
                <a:spcPct val="80000"/>
              </a:lnSpc>
              <a:spcBef>
                <a:spcPts val="605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  <a:tab pos="287655" algn="l"/>
              </a:tabLst>
            </a:pPr>
            <a:r>
              <a:rPr sz="2000" spc="-5" dirty="0">
                <a:latin typeface="Perpetua"/>
                <a:cs typeface="Perpetua"/>
              </a:rPr>
              <a:t>Considerations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at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Media</a:t>
            </a:r>
            <a:r>
              <a:rPr sz="2000" spc="-16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Access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Control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(MAC)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spc="-50" dirty="0">
                <a:latin typeface="Perpetua"/>
                <a:cs typeface="Perpetua"/>
              </a:rPr>
              <a:t>layer,</a:t>
            </a:r>
            <a:r>
              <a:rPr sz="2000" spc="-85" dirty="0">
                <a:latin typeface="Perpetua"/>
                <a:cs typeface="Perpetua"/>
              </a:rPr>
              <a:t> </a:t>
            </a:r>
            <a:r>
              <a:rPr sz="2000" spc="5" dirty="0">
                <a:latin typeface="Perpetua"/>
                <a:cs typeface="Perpetua"/>
              </a:rPr>
              <a:t>which</a:t>
            </a:r>
            <a:r>
              <a:rPr sz="2000" spc="15" dirty="0">
                <a:latin typeface="Perpetua"/>
                <a:cs typeface="Perpetua"/>
              </a:rPr>
              <a:t> </a:t>
            </a:r>
            <a:r>
              <a:rPr sz="2000" spc="5" dirty="0" smtClean="0">
                <a:latin typeface="Perpetua"/>
                <a:cs typeface="Perpetua"/>
              </a:rPr>
              <a:t>bridges</a:t>
            </a:r>
            <a:r>
              <a:rPr lang="en-US" sz="2000" spc="20" dirty="0" smtClean="0">
                <a:latin typeface="Perpetua"/>
                <a:cs typeface="Perpetua"/>
              </a:rPr>
              <a:t> the physical </a:t>
            </a:r>
            <a:r>
              <a:rPr sz="2000" spc="-25" dirty="0" smtClean="0">
                <a:latin typeface="Perpetua"/>
                <a:cs typeface="Perpetua"/>
              </a:rPr>
              <a:t>layer</a:t>
            </a:r>
            <a:r>
              <a:rPr sz="2000" dirty="0" smtClean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with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data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link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control</a:t>
            </a:r>
            <a:endParaRPr sz="2000" dirty="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20" dirty="0">
                <a:latin typeface="Perpetua"/>
                <a:cs typeface="Perpetua"/>
              </a:rPr>
              <a:t>Topology:</a:t>
            </a:r>
            <a:endParaRPr sz="2000" dirty="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  <a:tab pos="287655" algn="l"/>
              </a:tabLst>
            </a:pP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topologies </a:t>
            </a:r>
            <a:r>
              <a:rPr sz="2000" spc="5" dirty="0">
                <a:latin typeface="Perpetua"/>
                <a:cs typeface="Perpetua"/>
              </a:rPr>
              <a:t>supported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spc="-20" dirty="0">
                <a:latin typeface="Perpetua"/>
                <a:cs typeface="Perpetua"/>
              </a:rPr>
              <a:t>by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 technology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Perpetua"/>
                <a:cs typeface="Perpetua"/>
              </a:rPr>
              <a:t>Security:</a:t>
            </a:r>
            <a:endParaRPr sz="2000" dirty="0">
              <a:latin typeface="Perpetua"/>
              <a:cs typeface="Perpetua"/>
            </a:endParaRPr>
          </a:p>
          <a:p>
            <a:pPr marL="287020" indent="-274955">
              <a:lnSpc>
                <a:spcPct val="100000"/>
              </a:lnSpc>
              <a:spcBef>
                <a:spcPts val="12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  <a:tab pos="287655" algn="l"/>
              </a:tabLst>
            </a:pPr>
            <a:r>
              <a:rPr sz="2000" spc="5" dirty="0">
                <a:latin typeface="Perpetua"/>
                <a:cs typeface="Perpetua"/>
              </a:rPr>
              <a:t>Security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aspects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of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the</a:t>
            </a:r>
            <a:r>
              <a:rPr sz="2000" spc="-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technology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10" dirty="0">
                <a:latin typeface="Perpetua"/>
                <a:cs typeface="Perpetua"/>
              </a:rPr>
              <a:t>Competitive</a:t>
            </a:r>
            <a:r>
              <a:rPr sz="2000" b="1" spc="-4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technologies:</a:t>
            </a:r>
            <a:endParaRPr sz="2000" dirty="0">
              <a:latin typeface="Perpetua"/>
              <a:cs typeface="Perpetua"/>
            </a:endParaRPr>
          </a:p>
          <a:p>
            <a:pPr marL="287020" marR="5080" indent="-274955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  <a:tab pos="287655" algn="l"/>
              </a:tabLst>
            </a:pPr>
            <a:r>
              <a:rPr sz="2000" dirty="0">
                <a:latin typeface="Perpetua"/>
                <a:cs typeface="Perpetua"/>
              </a:rPr>
              <a:t>Other </a:t>
            </a:r>
            <a:r>
              <a:rPr sz="2000" spc="5" dirty="0">
                <a:latin typeface="Perpetua"/>
                <a:cs typeface="Perpetua"/>
              </a:rPr>
              <a:t>technologies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that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are</a:t>
            </a:r>
            <a:r>
              <a:rPr sz="200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similar</a:t>
            </a:r>
            <a:r>
              <a:rPr sz="2000" dirty="0">
                <a:latin typeface="Perpetua"/>
                <a:cs typeface="Perpetua"/>
              </a:rPr>
              <a:t> and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spc="-25" dirty="0">
                <a:latin typeface="Perpetua"/>
                <a:cs typeface="Perpetua"/>
              </a:rPr>
              <a:t>may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be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suitable</a:t>
            </a:r>
            <a:r>
              <a:rPr sz="2000" spc="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alternatives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to the </a:t>
            </a:r>
            <a:r>
              <a:rPr sz="2000" spc="-95" dirty="0">
                <a:latin typeface="Perpetua"/>
                <a:cs typeface="Perpetua"/>
              </a:rPr>
              <a:t>given </a:t>
            </a:r>
            <a:r>
              <a:rPr sz="2000" spc="-434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5712156" cy="30001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802.15.4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 802.15.4g and </a:t>
            </a:r>
            <a:r>
              <a:rPr lang="en-US" sz="2600" dirty="0" smtClean="0">
                <a:latin typeface="Perpetua"/>
                <a:cs typeface="Perpetua"/>
              </a:rPr>
              <a:t>802.15.4e</a:t>
            </a:r>
          </a:p>
          <a:p>
            <a:pPr marL="286385" indent="-274320"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smtClean="0">
                <a:latin typeface="Perpetua"/>
                <a:cs typeface="Perpetua"/>
              </a:rPr>
              <a:t>IEEE </a:t>
            </a:r>
            <a:r>
              <a:rPr sz="2600" dirty="0" smtClean="0">
                <a:latin typeface="Perpetua"/>
                <a:cs typeface="Perpetua"/>
              </a:rPr>
              <a:t>1901.2a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 802.11ah</a:t>
            </a:r>
          </a:p>
          <a:p>
            <a:pPr marL="286385" indent="-274320"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LoRaWAN</a:t>
            </a:r>
          </a:p>
          <a:p>
            <a:pPr marL="286385" indent="-274320"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NB-IoT and other LTE Variations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813943"/>
            <a:ext cx="4144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IoT</a:t>
            </a:r>
            <a:r>
              <a:rPr sz="3200" i="0" spc="-6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3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Access</a:t>
            </a:r>
            <a:r>
              <a:rPr sz="3200" i="0" spc="-7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3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Technologies</a:t>
            </a:r>
            <a:endParaRPr sz="3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99084"/>
            <a:ext cx="227838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i="0" spc="15" dirty="0">
                <a:latin typeface="Franklin Gothic Medium"/>
                <a:cs typeface="Franklin Gothic Medium"/>
              </a:rPr>
              <a:t>IEEE</a:t>
            </a:r>
            <a:r>
              <a:rPr sz="2900" i="0" spc="-95" dirty="0">
                <a:latin typeface="Franklin Gothic Medium"/>
                <a:cs typeface="Franklin Gothic Medium"/>
              </a:rPr>
              <a:t> </a:t>
            </a:r>
            <a:r>
              <a:rPr sz="2900" i="0" spc="-15" dirty="0">
                <a:latin typeface="Franklin Gothic Medium"/>
                <a:cs typeface="Franklin Gothic Medium"/>
              </a:rPr>
              <a:t>802.15.4</a:t>
            </a:r>
            <a:endParaRPr sz="29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142" y="1057782"/>
            <a:ext cx="7813675" cy="4676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Perpetua"/>
                <a:cs typeface="Perpetua"/>
              </a:rPr>
              <a:t>Wireless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3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low-cost</a:t>
            </a:r>
            <a:r>
              <a:rPr sz="2600" b="1" dirty="0">
                <a:latin typeface="Perpetua"/>
                <a:cs typeface="Perpetua"/>
              </a:rPr>
              <a:t> and </a:t>
            </a:r>
            <a:r>
              <a:rPr sz="2600" b="1" spc="-40" dirty="0">
                <a:latin typeface="Perpetua"/>
                <a:cs typeface="Perpetua"/>
              </a:rPr>
              <a:t>low-data-rate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devices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that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are </a:t>
            </a:r>
            <a:r>
              <a:rPr sz="2600" b="1" spc="-25" dirty="0">
                <a:latin typeface="Perpetua"/>
                <a:cs typeface="Perpetua"/>
              </a:rPr>
              <a:t>powered </a:t>
            </a:r>
            <a:r>
              <a:rPr sz="2600" b="1" dirty="0">
                <a:latin typeface="Perpetua"/>
                <a:cs typeface="Perpetua"/>
              </a:rPr>
              <a:t>or </a:t>
            </a:r>
            <a:r>
              <a:rPr sz="2600" b="1" spc="15" dirty="0">
                <a:latin typeface="Perpetua"/>
                <a:cs typeface="Perpetua"/>
              </a:rPr>
              <a:t>run</a:t>
            </a:r>
            <a:r>
              <a:rPr sz="2600" b="1" dirty="0">
                <a:latin typeface="Perpetua"/>
                <a:cs typeface="Perpetua"/>
              </a:rPr>
              <a:t> on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batteries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Font typeface="Segoe UI Symbol"/>
              <a:buChar char="⚫"/>
            </a:pPr>
            <a:endParaRPr sz="1800" dirty="0">
              <a:latin typeface="Perpetua"/>
              <a:cs typeface="Perpetua"/>
            </a:endParaRPr>
          </a:p>
          <a:p>
            <a:pPr marL="286385" marR="71183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access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technology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enables </a:t>
            </a:r>
            <a:r>
              <a:rPr sz="2600" b="1" spc="-5" dirty="0">
                <a:latin typeface="Perpetua"/>
                <a:cs typeface="Perpetua"/>
              </a:rPr>
              <a:t>easy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installation</a:t>
            </a:r>
            <a:r>
              <a:rPr sz="2600" b="1" spc="20" dirty="0">
                <a:latin typeface="Perpetua"/>
                <a:cs typeface="Perpetua"/>
              </a:rPr>
              <a:t> </a:t>
            </a:r>
            <a:r>
              <a:rPr sz="2600" b="1" spc="-75" dirty="0">
                <a:latin typeface="Perpetua"/>
                <a:cs typeface="Perpetua"/>
              </a:rPr>
              <a:t>while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remaining </a:t>
            </a:r>
            <a:r>
              <a:rPr sz="2600" b="1" dirty="0">
                <a:latin typeface="Perpetua"/>
                <a:cs typeface="Perpetua"/>
              </a:rPr>
              <a:t>both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simple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flexible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 dirty="0">
              <a:latin typeface="Perpetua"/>
              <a:cs typeface="Perpetua"/>
            </a:endParaRPr>
          </a:p>
          <a:p>
            <a:pPr marL="286385" marR="11176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802.15.4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commonly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found in the following  types of deployments:</a:t>
            </a:r>
          </a:p>
          <a:p>
            <a:pPr marL="560705" lvl="1" indent="-228600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Perpetua"/>
                <a:cs typeface="Perpetua"/>
              </a:rPr>
              <a:t>Home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building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automation</a:t>
            </a:r>
            <a:endParaRPr sz="2400" dirty="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15" dirty="0">
                <a:latin typeface="Perpetua"/>
                <a:cs typeface="Perpetua"/>
              </a:rPr>
              <a:t>Automotive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networks</a:t>
            </a:r>
            <a:endParaRPr sz="2400" dirty="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5" dirty="0">
                <a:latin typeface="Perpetua"/>
                <a:cs typeface="Perpetua"/>
              </a:rPr>
              <a:t>Industrial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wireless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sensor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networks</a:t>
            </a:r>
            <a:endParaRPr sz="2400" dirty="0">
              <a:latin typeface="Perpetua"/>
              <a:cs typeface="Perpetua"/>
            </a:endParaRPr>
          </a:p>
          <a:p>
            <a:pPr marL="560705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5" dirty="0">
                <a:latin typeface="Perpetua"/>
                <a:cs typeface="Perpetua"/>
              </a:rPr>
              <a:t>Interactive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20" dirty="0">
                <a:latin typeface="Perpetua"/>
                <a:cs typeface="Perpetua"/>
              </a:rPr>
              <a:t>toys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remote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controls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Senso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6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14655"/>
            <a:ext cx="7639684" cy="508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5" dirty="0">
                <a:latin typeface="Perpetua"/>
                <a:cs typeface="Perpetua"/>
              </a:rPr>
              <a:t>Drawbacks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includes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i="1" spc="-35" dirty="0">
                <a:solidFill>
                  <a:srgbClr val="FF0000"/>
                </a:solidFill>
                <a:latin typeface="Perpetua"/>
                <a:cs typeface="Perpetua"/>
              </a:rPr>
              <a:t>MAC</a:t>
            </a:r>
            <a:r>
              <a:rPr sz="2600" i="1" spc="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reliability</a:t>
            </a:r>
            <a:r>
              <a:rPr sz="2600" spc="-5" dirty="0">
                <a:latin typeface="Perpetua"/>
                <a:cs typeface="Perpetua"/>
              </a:rPr>
              <a:t>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unbounded</a:t>
            </a:r>
            <a:r>
              <a:rPr sz="2600" i="1" spc="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i="1" spc="-60" dirty="0">
                <a:solidFill>
                  <a:srgbClr val="FF0000"/>
                </a:solidFill>
                <a:latin typeface="Perpetua"/>
                <a:cs typeface="Perpetua"/>
              </a:rPr>
              <a:t>latency,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susceptibility</a:t>
            </a:r>
            <a:r>
              <a:rPr sz="2600" i="1" spc="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to</a:t>
            </a:r>
            <a:r>
              <a:rPr sz="2600" i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Perpetua"/>
                <a:cs typeface="Perpetua"/>
              </a:rPr>
              <a:t>interference</a:t>
            </a:r>
            <a:r>
              <a:rPr sz="2600" i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i="1" dirty="0">
                <a:solidFill>
                  <a:srgbClr val="FF0000"/>
                </a:solidFill>
                <a:latin typeface="Perpetua"/>
                <a:cs typeface="Perpetua"/>
              </a:rPr>
              <a:t>and</a:t>
            </a:r>
            <a:r>
              <a:rPr sz="2600" i="1" spc="-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Perpetua"/>
                <a:cs typeface="Perpetua"/>
              </a:rPr>
              <a:t>multipath</a:t>
            </a:r>
            <a:r>
              <a:rPr sz="2600" i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Perpetua"/>
                <a:cs typeface="Perpetua"/>
              </a:rPr>
              <a:t>fading</a:t>
            </a:r>
            <a:endParaRPr sz="2600" dirty="0">
              <a:latin typeface="Perpetua"/>
              <a:cs typeface="Perpetua"/>
            </a:endParaRPr>
          </a:p>
          <a:p>
            <a:pPr marL="286385" marR="40640" indent="-274320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negatives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around</a:t>
            </a:r>
            <a:r>
              <a:rPr sz="2600" spc="-5" dirty="0">
                <a:latin typeface="Perpetua"/>
                <a:cs typeface="Perpetua"/>
              </a:rPr>
              <a:t> reliability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latency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often </a:t>
            </a:r>
            <a:r>
              <a:rPr sz="2600" spc="-35" dirty="0">
                <a:latin typeface="Perpetua"/>
                <a:cs typeface="Perpetua"/>
              </a:rPr>
              <a:t>have</a:t>
            </a:r>
            <a:r>
              <a:rPr sz="2600" dirty="0">
                <a:latin typeface="Perpetua"/>
                <a:cs typeface="Perpetua"/>
              </a:rPr>
              <a:t> to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do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the </a:t>
            </a:r>
            <a:r>
              <a:rPr sz="2600" spc="-5" dirty="0">
                <a:latin typeface="Perpetua"/>
                <a:cs typeface="Perpetua"/>
              </a:rPr>
              <a:t>Collision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Sense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Multiple</a:t>
            </a:r>
            <a:r>
              <a:rPr sz="2600" spc="-20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Access/Collision</a:t>
            </a:r>
            <a:r>
              <a:rPr sz="2600" spc="-23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Avoidance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(CSMA/CA)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algorithm.</a:t>
            </a:r>
          </a:p>
          <a:p>
            <a:pPr marL="286385" marR="17145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CSMA/CA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is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an access method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in 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which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a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device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“listens” </a:t>
            </a:r>
            <a:r>
              <a:rPr sz="2600" spc="-160" dirty="0">
                <a:solidFill>
                  <a:srgbClr val="6F2F9F"/>
                </a:solidFill>
                <a:latin typeface="Perpetua"/>
                <a:cs typeface="Perpetua"/>
              </a:rPr>
              <a:t>to </a:t>
            </a:r>
            <a:r>
              <a:rPr sz="2600" spc="-57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make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sure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no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other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devices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are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transmitting</a:t>
            </a:r>
            <a:r>
              <a:rPr sz="2600" spc="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before</a:t>
            </a:r>
            <a:r>
              <a:rPr sz="2600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10" dirty="0">
                <a:solidFill>
                  <a:srgbClr val="6F2F9F"/>
                </a:solidFill>
                <a:latin typeface="Perpetua"/>
                <a:cs typeface="Perpetua"/>
              </a:rPr>
              <a:t>starting </a:t>
            </a:r>
            <a:r>
              <a:rPr sz="2600" spc="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its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25" dirty="0">
                <a:solidFill>
                  <a:srgbClr val="6F2F9F"/>
                </a:solidFill>
                <a:latin typeface="Perpetua"/>
                <a:cs typeface="Perpetua"/>
              </a:rPr>
              <a:t>own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transmission.</a:t>
            </a:r>
            <a:endParaRPr sz="26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If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another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device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 is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transmitting,</a:t>
            </a:r>
            <a:r>
              <a:rPr sz="2600" spc="-9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spc="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wait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time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 (which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 is</a:t>
            </a:r>
            <a:r>
              <a:rPr sz="2600" spc="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250" dirty="0">
                <a:solidFill>
                  <a:srgbClr val="6F2F9F"/>
                </a:solidFill>
                <a:latin typeface="Perpetua"/>
                <a:cs typeface="Perpetua"/>
              </a:rPr>
              <a:t>usually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random)</a:t>
            </a:r>
            <a:r>
              <a:rPr sz="2600" spc="-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occurs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before</a:t>
            </a:r>
            <a:r>
              <a:rPr sz="2600" spc="-13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“listening”</a:t>
            </a:r>
            <a:r>
              <a:rPr sz="2600" spc="-1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occurs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again</a:t>
            </a:r>
            <a:endParaRPr sz="2600" dirty="0">
              <a:latin typeface="Perpetua"/>
              <a:cs typeface="Perpetua"/>
            </a:endParaRPr>
          </a:p>
          <a:p>
            <a:pPr marL="286385" marR="17843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Interference</a:t>
            </a:r>
            <a:r>
              <a:rPr sz="2600" spc="5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and</a:t>
            </a:r>
            <a:r>
              <a:rPr sz="2600" spc="7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multipath</a:t>
            </a:r>
            <a:r>
              <a:rPr sz="2600" spc="7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fading</a:t>
            </a:r>
            <a:r>
              <a:rPr sz="2600" spc="7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occur</a:t>
            </a:r>
            <a:r>
              <a:rPr sz="2600" spc="8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with</a:t>
            </a:r>
            <a:r>
              <a:rPr sz="2600" spc="7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IEEE 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802.15.4 because</a:t>
            </a:r>
            <a:r>
              <a:rPr sz="2600" spc="-2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it </a:t>
            </a:r>
            <a:r>
              <a:rPr sz="2600" spc="5" dirty="0">
                <a:solidFill>
                  <a:srgbClr val="6F2F9F"/>
                </a:solidFill>
                <a:latin typeface="Perpetua"/>
                <a:cs typeface="Perpetua"/>
              </a:rPr>
              <a:t>lacks</a:t>
            </a:r>
            <a:r>
              <a:rPr sz="2600" spc="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frequency-hopping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technique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819870"/>
            <a:ext cx="7423150" cy="4441601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spc="-2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Standardization</a:t>
            </a:r>
            <a:r>
              <a:rPr sz="24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1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Alliances</a:t>
            </a:r>
            <a:endParaRPr sz="2400" dirty="0">
              <a:latin typeface="Franklin Gothic Medium"/>
              <a:cs typeface="Franklin Gothic Medium"/>
            </a:endParaRPr>
          </a:p>
          <a:p>
            <a:pPr marL="286385" marR="5080" indent="-274320">
              <a:lnSpc>
                <a:spcPct val="100000"/>
              </a:lnSpc>
              <a:spcBef>
                <a:spcPts val="1019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 </a:t>
            </a:r>
            <a:r>
              <a:rPr sz="2600" spc="-5" dirty="0">
                <a:latin typeface="Perpetua"/>
                <a:cs typeface="Perpetua"/>
              </a:rPr>
              <a:t>802.15.4 </a:t>
            </a:r>
            <a:r>
              <a:rPr sz="2600" dirty="0">
                <a:latin typeface="Perpetua"/>
                <a:cs typeface="Perpetua"/>
              </a:rPr>
              <a:t>or IEEE </a:t>
            </a:r>
            <a:r>
              <a:rPr sz="2600" spc="-5" dirty="0">
                <a:latin typeface="Perpetua"/>
                <a:cs typeface="Perpetua"/>
              </a:rPr>
              <a:t>802.15 </a:t>
            </a:r>
            <a:r>
              <a:rPr sz="2600" spc="-75" dirty="0">
                <a:latin typeface="Perpetua"/>
                <a:cs typeface="Perpetua"/>
              </a:rPr>
              <a:t>Task </a:t>
            </a:r>
            <a:r>
              <a:rPr sz="2600" spc="-190" dirty="0">
                <a:latin typeface="Perpetua"/>
                <a:cs typeface="Perpetua"/>
              </a:rPr>
              <a:t>Group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4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defines </a:t>
            </a:r>
            <a:r>
              <a:rPr sz="2600" b="1" spc="-25" dirty="0">
                <a:latin typeface="Perpetua"/>
                <a:cs typeface="Perpetua"/>
              </a:rPr>
              <a:t>low-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data-rate</a:t>
            </a:r>
            <a:r>
              <a:rPr sz="2600" b="1" dirty="0">
                <a:latin typeface="Perpetua"/>
                <a:cs typeface="Perpetua"/>
              </a:rPr>
              <a:t> PHY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and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20" dirty="0">
                <a:latin typeface="Perpetua"/>
                <a:cs typeface="Perpetua"/>
              </a:rPr>
              <a:t>MAC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spc="-35" dirty="0">
                <a:latin typeface="Perpetua"/>
                <a:cs typeface="Perpetua"/>
              </a:rPr>
              <a:t>layer </a:t>
            </a:r>
            <a:r>
              <a:rPr sz="2600" b="1" spc="-3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specifications </a:t>
            </a:r>
            <a:r>
              <a:rPr sz="2600" b="1" dirty="0">
                <a:latin typeface="Perpetua"/>
                <a:cs typeface="Perpetua"/>
              </a:rPr>
              <a:t>for wireless personal area </a:t>
            </a:r>
            <a:r>
              <a:rPr sz="2600" b="1" spc="-10" dirty="0">
                <a:latin typeface="Perpetua"/>
                <a:cs typeface="Perpetua"/>
              </a:rPr>
              <a:t>networks 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35" dirty="0">
                <a:latin typeface="Perpetua"/>
                <a:cs typeface="Perpetua"/>
              </a:rPr>
              <a:t>(WPAN).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Font typeface="Segoe UI Symbol"/>
              <a:buChar char="⚫"/>
            </a:pPr>
            <a:endParaRPr sz="1800" dirty="0">
              <a:latin typeface="Perpetua"/>
              <a:cs typeface="Perpetua"/>
            </a:endParaRPr>
          </a:p>
          <a:p>
            <a:pPr marL="286385" marR="53721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is a </a:t>
            </a:r>
            <a:r>
              <a:rPr sz="2600" b="1" spc="-15" dirty="0">
                <a:latin typeface="Perpetua"/>
                <a:cs typeface="Perpetua"/>
              </a:rPr>
              <a:t>well-known </a:t>
            </a:r>
            <a:r>
              <a:rPr sz="2600" b="1" spc="-5" dirty="0">
                <a:latin typeface="Perpetua"/>
                <a:cs typeface="Perpetua"/>
              </a:rPr>
              <a:t>solution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b="1" i="1" spc="-10" dirty="0">
                <a:latin typeface="Perpetua"/>
                <a:cs typeface="Perpetua"/>
              </a:rPr>
              <a:t>low </a:t>
            </a:r>
            <a:r>
              <a:rPr sz="2600" b="1" i="1" spc="-5" dirty="0">
                <a:latin typeface="Perpetua"/>
                <a:cs typeface="Perpetua"/>
              </a:rPr>
              <a:t>complexity </a:t>
            </a:r>
            <a:r>
              <a:rPr sz="2600" b="1" i="1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wireless </a:t>
            </a:r>
            <a:r>
              <a:rPr sz="2600" b="1" i="1" spc="-10" dirty="0">
                <a:latin typeface="Perpetua"/>
                <a:cs typeface="Perpetua"/>
              </a:rPr>
              <a:t>devices </a:t>
            </a:r>
            <a:r>
              <a:rPr sz="2600" b="1" i="1" dirty="0">
                <a:latin typeface="Perpetua"/>
                <a:cs typeface="Perpetua"/>
              </a:rPr>
              <a:t>with </a:t>
            </a:r>
            <a:r>
              <a:rPr sz="2600" b="1" i="1" spc="-15" dirty="0">
                <a:latin typeface="Perpetua"/>
                <a:cs typeface="Perpetua"/>
              </a:rPr>
              <a:t>low </a:t>
            </a:r>
            <a:r>
              <a:rPr sz="2600" b="1" i="1" spc="-10" dirty="0">
                <a:latin typeface="Perpetua"/>
                <a:cs typeface="Perpetua"/>
              </a:rPr>
              <a:t>data </a:t>
            </a:r>
            <a:r>
              <a:rPr sz="2600" b="1" i="1" spc="-25" dirty="0">
                <a:latin typeface="Perpetua"/>
                <a:cs typeface="Perpetua"/>
              </a:rPr>
              <a:t>rates </a:t>
            </a:r>
            <a:r>
              <a:rPr sz="2600" b="1" i="1" spc="-5" dirty="0">
                <a:latin typeface="Perpetua"/>
                <a:cs typeface="Perpetua"/>
              </a:rPr>
              <a:t>that </a:t>
            </a:r>
            <a:r>
              <a:rPr sz="2600" b="1" i="1" dirty="0">
                <a:latin typeface="Perpetua"/>
                <a:cs typeface="Perpetua"/>
              </a:rPr>
              <a:t>need </a:t>
            </a:r>
            <a:r>
              <a:rPr sz="2600" b="1" i="1" spc="-25" dirty="0">
                <a:latin typeface="Perpetua"/>
                <a:cs typeface="Perpetua"/>
              </a:rPr>
              <a:t>many </a:t>
            </a:r>
            <a:r>
              <a:rPr sz="2600" b="1" i="1" spc="-575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months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or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spc="-20" dirty="0">
                <a:latin typeface="Perpetua"/>
                <a:cs typeface="Perpetua"/>
              </a:rPr>
              <a:t>even</a:t>
            </a:r>
            <a:r>
              <a:rPr sz="2600" b="1" i="1" spc="-30" dirty="0">
                <a:latin typeface="Perpetua"/>
                <a:cs typeface="Perpetua"/>
              </a:rPr>
              <a:t> years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of </a:t>
            </a:r>
            <a:r>
              <a:rPr sz="2600" b="1" i="1" spc="-10" dirty="0">
                <a:latin typeface="Perpetua"/>
                <a:cs typeface="Perpetua"/>
              </a:rPr>
              <a:t>battery </a:t>
            </a:r>
            <a:r>
              <a:rPr sz="2600" b="1" i="1" spc="-5" dirty="0">
                <a:latin typeface="Perpetua"/>
                <a:cs typeface="Perpetua"/>
              </a:rPr>
              <a:t>life.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 dirty="0">
              <a:latin typeface="Perpetua"/>
              <a:cs typeface="Perpetua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 </a:t>
            </a:r>
            <a:r>
              <a:rPr sz="2600" spc="-5" dirty="0" smtClean="0">
                <a:latin typeface="Perpetua"/>
                <a:cs typeface="Perpetua"/>
              </a:rPr>
              <a:t>802.15.4-2003</a:t>
            </a:r>
            <a:r>
              <a:rPr sz="2600" dirty="0" smtClean="0">
                <a:latin typeface="Perpetua"/>
                <a:cs typeface="Perpetua"/>
              </a:rPr>
              <a:t>, </a:t>
            </a:r>
            <a:r>
              <a:rPr lang="en-US" sz="2600" spc="-5" dirty="0" smtClean="0">
                <a:latin typeface="Perpetua"/>
                <a:cs typeface="Perpetua"/>
              </a:rPr>
              <a:t>802.15.4-2006</a:t>
            </a:r>
            <a:r>
              <a:rPr lang="en-US" sz="2800" dirty="0" smtClean="0"/>
              <a:t>, </a:t>
            </a:r>
            <a:r>
              <a:rPr sz="2600" spc="-5" dirty="0" smtClean="0">
                <a:latin typeface="Perpetua"/>
                <a:cs typeface="Perpetua"/>
              </a:rPr>
              <a:t>802.15.4-2011</a:t>
            </a:r>
            <a:r>
              <a:rPr sz="2600" spc="-10" dirty="0" smtClean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endParaRPr sz="26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802.15.4-2015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356615"/>
            <a:ext cx="8072628" cy="56448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47010" y="6145479"/>
            <a:ext cx="3719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erpetua"/>
                <a:cs typeface="Perpetua"/>
              </a:rPr>
              <a:t>Protocol</a:t>
            </a:r>
            <a:r>
              <a:rPr sz="1800" b="1" spc="5" dirty="0">
                <a:latin typeface="Perpetua"/>
                <a:cs typeface="Perpetua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Stacks</a:t>
            </a:r>
            <a:r>
              <a:rPr sz="1800" b="1" spc="15" dirty="0">
                <a:latin typeface="Perpetua"/>
                <a:cs typeface="Perpetua"/>
              </a:rPr>
              <a:t> </a:t>
            </a:r>
            <a:r>
              <a:rPr sz="1800" b="1" spc="-5" dirty="0">
                <a:latin typeface="Perpetua"/>
                <a:cs typeface="Perpetua"/>
              </a:rPr>
              <a:t>Utilizing</a:t>
            </a:r>
            <a:r>
              <a:rPr sz="1800" b="1" spc="-25" dirty="0">
                <a:latin typeface="Perpetua"/>
                <a:cs typeface="Perpetua"/>
              </a:rPr>
              <a:t> </a:t>
            </a:r>
            <a:r>
              <a:rPr sz="1800" b="1" spc="-10" dirty="0">
                <a:latin typeface="Perpetua"/>
                <a:cs typeface="Perpetua"/>
              </a:rPr>
              <a:t>IEEE</a:t>
            </a:r>
            <a:r>
              <a:rPr sz="1800" b="1" spc="-15" dirty="0">
                <a:latin typeface="Perpetua"/>
                <a:cs typeface="Perpetua"/>
              </a:rPr>
              <a:t> </a:t>
            </a:r>
            <a:r>
              <a:rPr sz="1800" b="1" dirty="0">
                <a:latin typeface="Perpetua"/>
                <a:cs typeface="Perpetua"/>
              </a:rPr>
              <a:t>802.15.4</a:t>
            </a:r>
            <a:endParaRPr sz="18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284988"/>
            <a:ext cx="8144256" cy="5929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2819"/>
            <a:ext cx="135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70" dirty="0">
                <a:latin typeface="Franklin Gothic Medium"/>
                <a:cs typeface="Franklin Gothic Medium"/>
              </a:rPr>
              <a:t>Z</a:t>
            </a:r>
            <a:r>
              <a:rPr sz="3600" i="0" spc="-15" dirty="0">
                <a:latin typeface="Franklin Gothic Medium"/>
                <a:cs typeface="Franklin Gothic Medium"/>
              </a:rPr>
              <a:t>i</a:t>
            </a:r>
            <a:r>
              <a:rPr sz="3600" i="0" spc="-55" dirty="0">
                <a:latin typeface="Franklin Gothic Medium"/>
                <a:cs typeface="Franklin Gothic Medium"/>
              </a:rPr>
              <a:t>g</a:t>
            </a:r>
            <a:r>
              <a:rPr sz="3600" i="0" spc="-50" dirty="0">
                <a:latin typeface="Franklin Gothic Medium"/>
                <a:cs typeface="Franklin Gothic Medium"/>
              </a:rPr>
              <a:t>B</a:t>
            </a:r>
            <a:r>
              <a:rPr sz="3600" i="0" spc="-15" dirty="0">
                <a:latin typeface="Franklin Gothic Medium"/>
                <a:cs typeface="Franklin Gothic Medium"/>
              </a:rPr>
              <a:t>ee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742950"/>
            <a:ext cx="7320280" cy="50076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29210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ZigBee </a:t>
            </a:r>
            <a:r>
              <a:rPr sz="2600" spc="-5" dirty="0">
                <a:latin typeface="Perpetua"/>
                <a:cs typeface="Perpetua"/>
              </a:rPr>
              <a:t>solutions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b="1" dirty="0">
                <a:latin typeface="Perpetua"/>
                <a:cs typeface="Perpetua"/>
              </a:rPr>
              <a:t>aimed </a:t>
            </a:r>
            <a:r>
              <a:rPr sz="2600" b="1" spc="-15" dirty="0">
                <a:latin typeface="Perpetua"/>
                <a:cs typeface="Perpetua"/>
              </a:rPr>
              <a:t>at </a:t>
            </a:r>
            <a:r>
              <a:rPr sz="2600" b="1" spc="15" dirty="0">
                <a:latin typeface="Perpetua"/>
                <a:cs typeface="Perpetua"/>
              </a:rPr>
              <a:t>smart </a:t>
            </a:r>
            <a:r>
              <a:rPr sz="2600" b="1" dirty="0">
                <a:latin typeface="Perpetua"/>
                <a:cs typeface="Perpetua"/>
              </a:rPr>
              <a:t>objects and 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sensors</a:t>
            </a:r>
            <a:r>
              <a:rPr sz="2600" b="1" spc="-10" dirty="0">
                <a:latin typeface="Perpetua"/>
                <a:cs typeface="Perpetua"/>
              </a:rPr>
              <a:t> that </a:t>
            </a:r>
            <a:r>
              <a:rPr sz="2600" b="1" spc="-40" dirty="0">
                <a:latin typeface="Perpetua"/>
                <a:cs typeface="Perpetua"/>
              </a:rPr>
              <a:t>have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low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bandwidth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low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power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needs.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latin typeface="Perpetua"/>
                <a:cs typeface="Perpetua"/>
              </a:rPr>
              <a:t>Furthermore, </a:t>
            </a:r>
            <a:r>
              <a:rPr sz="2600" spc="-10" dirty="0">
                <a:latin typeface="Perpetua"/>
                <a:cs typeface="Perpetua"/>
              </a:rPr>
              <a:t>products that are </a:t>
            </a:r>
            <a:r>
              <a:rPr sz="2600" b="1" spc="-5" dirty="0">
                <a:latin typeface="Perpetua"/>
                <a:cs typeface="Perpetua"/>
              </a:rPr>
              <a:t>ZigBee compliant </a:t>
            </a:r>
            <a:r>
              <a:rPr sz="2600" b="1" spc="-229" dirty="0">
                <a:latin typeface="Perpetua"/>
                <a:cs typeface="Perpetua"/>
              </a:rPr>
              <a:t>and </a:t>
            </a:r>
            <a:r>
              <a:rPr sz="2600" b="1" spc="-225" dirty="0">
                <a:latin typeface="Perpetua"/>
                <a:cs typeface="Perpetua"/>
              </a:rPr>
              <a:t> </a:t>
            </a:r>
            <a:r>
              <a:rPr sz="2600" b="1" spc="5" dirty="0">
                <a:latin typeface="Perpetua"/>
                <a:cs typeface="Perpetua"/>
              </a:rPr>
              <a:t>certified </a:t>
            </a:r>
            <a:r>
              <a:rPr sz="2600" b="1" spc="-25" dirty="0">
                <a:latin typeface="Perpetua"/>
                <a:cs typeface="Perpetua"/>
              </a:rPr>
              <a:t>by </a:t>
            </a:r>
            <a:r>
              <a:rPr sz="2600" b="1" spc="-5" dirty="0">
                <a:latin typeface="Perpetua"/>
                <a:cs typeface="Perpetua"/>
              </a:rPr>
              <a:t>the ZigBee Alliance </a:t>
            </a:r>
            <a:r>
              <a:rPr sz="2600" b="1" i="1" dirty="0">
                <a:latin typeface="Perpetua"/>
                <a:cs typeface="Perpetua"/>
              </a:rPr>
              <a:t>should </a:t>
            </a:r>
            <a:r>
              <a:rPr sz="2600" b="1" i="1" spc="-15" dirty="0">
                <a:latin typeface="Perpetua"/>
                <a:cs typeface="Perpetua"/>
              </a:rPr>
              <a:t>interoperate </a:t>
            </a:r>
            <a:r>
              <a:rPr sz="2600" b="1" i="1" spc="-575" dirty="0">
                <a:latin typeface="Perpetua"/>
                <a:cs typeface="Perpetua"/>
              </a:rPr>
              <a:t> </a:t>
            </a:r>
            <a:r>
              <a:rPr sz="2600" b="1" i="1" spc="-20" dirty="0">
                <a:latin typeface="Perpetua"/>
                <a:cs typeface="Perpetua"/>
              </a:rPr>
              <a:t>even</a:t>
            </a:r>
            <a:r>
              <a:rPr sz="2600" b="1" i="1" spc="-3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though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different</a:t>
            </a:r>
            <a:r>
              <a:rPr sz="2600" b="1" i="1" spc="-40" dirty="0">
                <a:latin typeface="Perpetua"/>
                <a:cs typeface="Perpetua"/>
              </a:rPr>
              <a:t> </a:t>
            </a:r>
            <a:r>
              <a:rPr sz="2600" b="1" i="1" spc="-20" dirty="0">
                <a:latin typeface="Perpetua"/>
                <a:cs typeface="Perpetua"/>
              </a:rPr>
              <a:t>vendors</a:t>
            </a:r>
            <a:r>
              <a:rPr sz="2600" b="1" i="1" spc="-25" dirty="0">
                <a:latin typeface="Perpetua"/>
                <a:cs typeface="Perpetua"/>
              </a:rPr>
              <a:t> may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manufacture</a:t>
            </a:r>
            <a:r>
              <a:rPr sz="2600" b="1" i="1" spc="-4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them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Segoe UI Symbol"/>
              <a:buChar char="⚫"/>
            </a:pPr>
            <a:endParaRPr sz="155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Zigbee</a:t>
            </a:r>
            <a:r>
              <a:rPr sz="2600" spc="-5" dirty="0">
                <a:latin typeface="Perpetua"/>
                <a:cs typeface="Perpetua"/>
              </a:rPr>
              <a:t> specification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has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undergone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several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revisions.</a:t>
            </a:r>
            <a:endParaRPr sz="2600" dirty="0">
              <a:latin typeface="Perpetua"/>
              <a:cs typeface="Perpetua"/>
            </a:endParaRPr>
          </a:p>
          <a:p>
            <a:pPr marL="286385" marR="50165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2006 </a:t>
            </a:r>
            <a:r>
              <a:rPr sz="2600" spc="-10" dirty="0">
                <a:latin typeface="Perpetua"/>
                <a:cs typeface="Perpetua"/>
              </a:rPr>
              <a:t>revision, </a:t>
            </a:r>
            <a:r>
              <a:rPr sz="2600" dirty="0">
                <a:latin typeface="Perpetua"/>
                <a:cs typeface="Perpetua"/>
              </a:rPr>
              <a:t>sets of </a:t>
            </a:r>
            <a:r>
              <a:rPr sz="2600" spc="-5" dirty="0">
                <a:latin typeface="Perpetua"/>
                <a:cs typeface="Perpetua"/>
              </a:rPr>
              <a:t>commands and message types  were introduced,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increased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number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2007  </a:t>
            </a:r>
            <a:r>
              <a:rPr sz="2600" spc="-5" dirty="0">
                <a:latin typeface="Perpetua"/>
                <a:cs typeface="Perpetua"/>
              </a:rPr>
              <a:t>(called</a:t>
            </a:r>
            <a:r>
              <a:rPr sz="2600" dirty="0">
                <a:latin typeface="Perpetua"/>
                <a:cs typeface="Perpetua"/>
              </a:rPr>
              <a:t> Zigbee </a:t>
            </a:r>
            <a:r>
              <a:rPr sz="2600" spc="-5" dirty="0">
                <a:latin typeface="Perpetua"/>
                <a:cs typeface="Perpetua"/>
              </a:rPr>
              <a:t>pro)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iteration,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-10" dirty="0">
                <a:latin typeface="Perpetua"/>
                <a:cs typeface="Perpetua"/>
              </a:rPr>
              <a:t>achieve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different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functions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device, </a:t>
            </a:r>
            <a:r>
              <a:rPr sz="2600" spc="10" dirty="0">
                <a:latin typeface="Perpetua"/>
                <a:cs typeface="Perpetua"/>
              </a:rPr>
              <a:t>such </a:t>
            </a:r>
            <a:r>
              <a:rPr sz="2600" spc="-5" dirty="0">
                <a:latin typeface="Perpetua"/>
                <a:cs typeface="Perpetua"/>
              </a:rPr>
              <a:t>as metering, </a:t>
            </a:r>
            <a:r>
              <a:rPr sz="2600" spc="-10" dirty="0">
                <a:latin typeface="Perpetua"/>
                <a:cs typeface="Perpetua"/>
              </a:rPr>
              <a:t>temperature,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" dirty="0">
                <a:latin typeface="Perpetua"/>
                <a:cs typeface="Perpetua"/>
              </a:rPr>
              <a:t>lighting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57530"/>
            <a:ext cx="7670165" cy="49943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 </a:t>
            </a:r>
            <a:r>
              <a:rPr sz="2600" b="1" spc="-5" dirty="0">
                <a:latin typeface="Perpetua"/>
                <a:cs typeface="Perpetua"/>
              </a:rPr>
              <a:t>main </a:t>
            </a:r>
            <a:r>
              <a:rPr sz="2600" b="1" dirty="0">
                <a:latin typeface="Perpetua"/>
                <a:cs typeface="Perpetua"/>
              </a:rPr>
              <a:t>areas </a:t>
            </a:r>
            <a:r>
              <a:rPr sz="2600" b="1" spc="-10" dirty="0">
                <a:latin typeface="Perpetua"/>
                <a:cs typeface="Perpetua"/>
              </a:rPr>
              <a:t>where </a:t>
            </a:r>
            <a:r>
              <a:rPr sz="2600" b="1" spc="-5" dirty="0">
                <a:latin typeface="Perpetua"/>
                <a:cs typeface="Perpetua"/>
              </a:rPr>
              <a:t>ZigBee </a:t>
            </a:r>
            <a:r>
              <a:rPr sz="2600" b="1" dirty="0">
                <a:latin typeface="Perpetua"/>
                <a:cs typeface="Perpetua"/>
              </a:rPr>
              <a:t>is </a:t>
            </a:r>
            <a:r>
              <a:rPr sz="2600" b="1" spc="-5" dirty="0">
                <a:latin typeface="Perpetua"/>
                <a:cs typeface="Perpetua"/>
              </a:rPr>
              <a:t>the </a:t>
            </a:r>
            <a:r>
              <a:rPr sz="2600" b="1" dirty="0">
                <a:latin typeface="Perpetua"/>
                <a:cs typeface="Perpetua"/>
              </a:rPr>
              <a:t>most </a:t>
            </a:r>
            <a:r>
              <a:rPr sz="2600" b="1" spc="-50" dirty="0">
                <a:latin typeface="Perpetua"/>
                <a:cs typeface="Perpetua"/>
              </a:rPr>
              <a:t>well-known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inc</a:t>
            </a:r>
            <a:r>
              <a:rPr sz="2600" b="1" spc="-10" dirty="0">
                <a:latin typeface="Perpetua"/>
                <a:cs typeface="Perpetua"/>
              </a:rPr>
              <a:t>l</a:t>
            </a:r>
            <a:r>
              <a:rPr sz="2600" b="1" dirty="0">
                <a:latin typeface="Perpetua"/>
                <a:cs typeface="Perpetua"/>
              </a:rPr>
              <a:t>ude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tom</a:t>
            </a:r>
            <a:r>
              <a:rPr sz="2600" b="1" i="1" spc="-20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tion</a:t>
            </a:r>
            <a:r>
              <a:rPr sz="2600" b="1" i="1" spc="-4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spc="-60" dirty="0">
                <a:solidFill>
                  <a:srgbClr val="6F2F9F"/>
                </a:solidFill>
                <a:latin typeface="Perpetua"/>
                <a:cs typeface="Perpetua"/>
              </a:rPr>
              <a:t>f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or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comme</a:t>
            </a:r>
            <a:r>
              <a:rPr sz="2600" b="1" i="1" spc="-40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ci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l,</a:t>
            </a:r>
            <a:r>
              <a:rPr sz="2600" b="1" i="1" spc="-28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spc="-45" dirty="0">
                <a:solidFill>
                  <a:srgbClr val="6F2F9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etail,</a:t>
            </a:r>
            <a:r>
              <a:rPr sz="2600" b="1" i="1" spc="-29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d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h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o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me  applications</a:t>
            </a:r>
            <a:r>
              <a:rPr sz="2600" b="1" i="1" spc="-4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and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smart </a:t>
            </a:r>
            <a:r>
              <a:rPr sz="2600" b="1" i="1" spc="-40" dirty="0">
                <a:solidFill>
                  <a:srgbClr val="6F2F9F"/>
                </a:solidFill>
                <a:latin typeface="Perpetua"/>
                <a:cs typeface="Perpetua"/>
              </a:rPr>
              <a:t>energy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 dirty="0">
              <a:latin typeface="Perpetua"/>
              <a:cs typeface="Perpetua"/>
            </a:endParaRPr>
          </a:p>
          <a:p>
            <a:pPr marL="286385" marR="15303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the industrial </a:t>
            </a:r>
            <a:r>
              <a:rPr sz="2600" spc="-5" dirty="0">
                <a:latin typeface="Perpetua"/>
                <a:cs typeface="Perpetua"/>
              </a:rPr>
              <a:t>and commercial automation </a:t>
            </a:r>
            <a:r>
              <a:rPr sz="2600" spc="-10" dirty="0">
                <a:latin typeface="Perpetua"/>
                <a:cs typeface="Perpetua"/>
              </a:rPr>
              <a:t>space, </a:t>
            </a:r>
            <a:r>
              <a:rPr lang="en-US" sz="2600" spc="-10" dirty="0" smtClean="0">
                <a:latin typeface="Perpetua"/>
                <a:cs typeface="Perpetua"/>
              </a:rPr>
              <a:t> </a:t>
            </a:r>
            <a:r>
              <a:rPr lang="en-US" sz="2600" spc="-10" dirty="0" err="1" smtClean="0">
                <a:latin typeface="Perpetua"/>
                <a:cs typeface="Perpetua"/>
              </a:rPr>
              <a:t>Zigbee</a:t>
            </a:r>
            <a:r>
              <a:rPr lang="en-US" sz="2600" spc="-10" dirty="0" smtClean="0">
                <a:latin typeface="Perpetua"/>
                <a:cs typeface="Perpetua"/>
              </a:rPr>
              <a:t> </a:t>
            </a:r>
            <a:r>
              <a:rPr sz="2600" dirty="0" smtClean="0">
                <a:latin typeface="Perpetua"/>
                <a:cs typeface="Perpetua"/>
              </a:rPr>
              <a:t>based </a:t>
            </a:r>
            <a:r>
              <a:rPr sz="2600" spc="-10" dirty="0">
                <a:latin typeface="Perpetua"/>
                <a:cs typeface="Perpetua"/>
              </a:rPr>
              <a:t>devices </a:t>
            </a:r>
            <a:r>
              <a:rPr sz="2600" spc="-5" dirty="0">
                <a:latin typeface="Perpetua"/>
                <a:cs typeface="Perpetua"/>
              </a:rPr>
              <a:t>can handle </a:t>
            </a:r>
            <a:r>
              <a:rPr sz="2600" dirty="0">
                <a:latin typeface="Perpetua"/>
                <a:cs typeface="Perpetua"/>
              </a:rPr>
              <a:t>various </a:t>
            </a:r>
            <a:r>
              <a:rPr sz="2600" spc="-5" dirty="0">
                <a:latin typeface="Perpetua"/>
                <a:cs typeface="Perpetua"/>
              </a:rPr>
              <a:t>functions, </a:t>
            </a:r>
            <a:r>
              <a:rPr sz="2600" b="1" i="1" spc="-10" dirty="0">
                <a:latin typeface="Perpetua"/>
                <a:cs typeface="Perpetua"/>
              </a:rPr>
              <a:t>from </a:t>
            </a:r>
            <a:r>
              <a:rPr sz="2600" b="1" i="1" dirty="0">
                <a:latin typeface="Perpetua"/>
                <a:cs typeface="Perpetua"/>
              </a:rPr>
              <a:t>measuring </a:t>
            </a:r>
            <a:r>
              <a:rPr sz="2600" b="1" i="1" spc="-580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temperature</a:t>
            </a:r>
            <a:r>
              <a:rPr sz="2600" b="1" i="1" spc="-3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15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humidity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to</a:t>
            </a:r>
            <a:r>
              <a:rPr sz="2600" b="1" i="1" spc="-10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tracking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assets.</a:t>
            </a:r>
            <a:endParaRPr sz="2600" dirty="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Segoe UI Symbol"/>
              <a:buChar char="⚫"/>
            </a:pPr>
            <a:endParaRPr sz="1800" dirty="0">
              <a:latin typeface="Perpetua"/>
              <a:cs typeface="Perpetua"/>
            </a:endParaRPr>
          </a:p>
          <a:p>
            <a:pPr marL="286385" marR="8001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solidFill>
                  <a:srgbClr val="6F2F9F"/>
                </a:solidFill>
                <a:latin typeface="Perpetua"/>
                <a:cs typeface="Perpetua"/>
              </a:rPr>
              <a:t>For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home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automation, </a:t>
            </a:r>
            <a:r>
              <a:rPr sz="2600" dirty="0">
                <a:solidFill>
                  <a:srgbClr val="6F2F9F"/>
                </a:solidFill>
                <a:latin typeface="Perpetua"/>
                <a:cs typeface="Perpetua"/>
              </a:rPr>
              <a:t>ZigBee </a:t>
            </a:r>
            <a:r>
              <a:rPr sz="2600" spc="-5" dirty="0">
                <a:solidFill>
                  <a:srgbClr val="6F2F9F"/>
                </a:solidFill>
                <a:latin typeface="Perpetua"/>
                <a:cs typeface="Perpetua"/>
              </a:rPr>
              <a:t>can </a:t>
            </a:r>
            <a:r>
              <a:rPr sz="2600" spc="-10" dirty="0">
                <a:solidFill>
                  <a:srgbClr val="6F2F9F"/>
                </a:solidFill>
                <a:latin typeface="Perpetua"/>
                <a:cs typeface="Perpetua"/>
              </a:rPr>
              <a:t>control lighting</a:t>
            </a:r>
            <a:r>
              <a:rPr sz="2600" spc="-10" dirty="0" smtClean="0">
                <a:solidFill>
                  <a:srgbClr val="6F2F9F"/>
                </a:solidFill>
                <a:latin typeface="Perpetua"/>
                <a:cs typeface="Perpetua"/>
              </a:rPr>
              <a:t>,</a:t>
            </a:r>
            <a:r>
              <a:rPr lang="en-US" sz="2600" spc="-10" dirty="0" smtClean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lang="en-US" sz="2600" spc="-10" dirty="0" err="1" smtClean="0">
                <a:solidFill>
                  <a:srgbClr val="6F2F9F"/>
                </a:solidFill>
                <a:latin typeface="Perpetua"/>
                <a:cs typeface="Perpetua"/>
              </a:rPr>
              <a:t>Zigbee</a:t>
            </a:r>
            <a:r>
              <a:rPr sz="2600" spc="-10" dirty="0" smtClean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lang="en-US" sz="2600" spc="-10" dirty="0" smtClean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spc="-425" dirty="0" smtClean="0">
                <a:latin typeface="Perpetua"/>
                <a:cs typeface="Perpetua"/>
              </a:rPr>
              <a:t> </a:t>
            </a:r>
            <a:r>
              <a:rPr sz="2600" b="1" spc="15" dirty="0">
                <a:latin typeface="Perpetua"/>
                <a:cs typeface="Perpetua"/>
              </a:rPr>
              <a:t>Smart </a:t>
            </a:r>
            <a:r>
              <a:rPr sz="2600" b="1" dirty="0">
                <a:latin typeface="Perpetua"/>
                <a:cs typeface="Perpetua"/>
              </a:rPr>
              <a:t>Energy </a:t>
            </a:r>
            <a:r>
              <a:rPr sz="2600" spc="5" dirty="0">
                <a:latin typeface="Perpetua"/>
                <a:cs typeface="Perpetua"/>
              </a:rPr>
              <a:t>brings </a:t>
            </a:r>
            <a:r>
              <a:rPr sz="2600" spc="-5" dirty="0">
                <a:latin typeface="Perpetua"/>
                <a:cs typeface="Perpetua"/>
              </a:rPr>
              <a:t>together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variety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of 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interoperable 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p</a:t>
            </a:r>
            <a:r>
              <a:rPr sz="2600" b="1" i="1" spc="-5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oducts,</a:t>
            </a:r>
            <a:r>
              <a:rPr sz="2600" b="1" i="1" spc="-26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u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ch as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sma</a:t>
            </a:r>
            <a:r>
              <a:rPr sz="2600" b="1" i="1" spc="2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mete</a:t>
            </a:r>
            <a:r>
              <a:rPr sz="2600" b="1" i="1" spc="-90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s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,</a:t>
            </a:r>
            <a:r>
              <a:rPr sz="2600" b="1" i="1" spc="-27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th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</a:t>
            </a:r>
            <a:r>
              <a:rPr sz="2600" b="1" i="1" spc="-3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n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monito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r</a:t>
            </a:r>
            <a:r>
              <a:rPr sz="2600" b="1" i="1" spc="-3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n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d 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control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the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use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and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delivery</a:t>
            </a:r>
            <a:r>
              <a:rPr sz="2600" b="1" i="1" spc="-3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of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utilities,</a:t>
            </a:r>
            <a:r>
              <a:rPr sz="2600" b="1" i="1" spc="-29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such</a:t>
            </a:r>
            <a:r>
              <a:rPr sz="2600" b="1" i="1" spc="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as electricity </a:t>
            </a:r>
            <a:r>
              <a:rPr sz="2600" b="1" i="1" spc="-57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and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water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91160"/>
            <a:ext cx="37541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0" spc="-10" dirty="0">
                <a:latin typeface="Franklin Gothic Medium"/>
                <a:cs typeface="Franklin Gothic Medium"/>
              </a:rPr>
              <a:t>The </a:t>
            </a:r>
            <a:r>
              <a:rPr sz="2500" i="0" spc="-30" dirty="0">
                <a:latin typeface="Franklin Gothic Medium"/>
                <a:cs typeface="Franklin Gothic Medium"/>
              </a:rPr>
              <a:t>traditional</a:t>
            </a:r>
            <a:r>
              <a:rPr sz="2500" i="0" spc="10" dirty="0">
                <a:latin typeface="Franklin Gothic Medium"/>
                <a:cs typeface="Franklin Gothic Medium"/>
              </a:rPr>
              <a:t> </a:t>
            </a:r>
            <a:r>
              <a:rPr sz="2500" i="0" spc="-30" dirty="0">
                <a:latin typeface="Franklin Gothic Medium"/>
                <a:cs typeface="Franklin Gothic Medium"/>
              </a:rPr>
              <a:t>ZigBee</a:t>
            </a:r>
            <a:r>
              <a:rPr sz="2500" i="0" spc="-10" dirty="0">
                <a:latin typeface="Franklin Gothic Medium"/>
                <a:cs typeface="Franklin Gothic Medium"/>
              </a:rPr>
              <a:t> </a:t>
            </a:r>
            <a:r>
              <a:rPr sz="2500" i="0" spc="-30" dirty="0">
                <a:latin typeface="Franklin Gothic Medium"/>
                <a:cs typeface="Franklin Gothic Medium"/>
              </a:rPr>
              <a:t>stack</a:t>
            </a:r>
            <a:endParaRPr sz="25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57883"/>
            <a:ext cx="6286500" cy="4213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11606"/>
            <a:ext cx="7842884" cy="54406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6385" marR="382905" indent="-274320">
              <a:lnSpc>
                <a:spcPct val="100499"/>
              </a:lnSpc>
              <a:spcBef>
                <a:spcPts val="8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800" b="1" spc="-10" dirty="0">
                <a:latin typeface="Perpetua"/>
                <a:cs typeface="Perpetua"/>
              </a:rPr>
              <a:t>ZigBee</a:t>
            </a:r>
            <a:r>
              <a:rPr sz="2800" b="1" spc="15" dirty="0">
                <a:latin typeface="Perpetua"/>
                <a:cs typeface="Perpetua"/>
              </a:rPr>
              <a:t> </a:t>
            </a:r>
            <a:r>
              <a:rPr sz="2800" b="1" spc="-15" dirty="0">
                <a:latin typeface="Perpetua"/>
                <a:cs typeface="Perpetua"/>
              </a:rPr>
              <a:t>network</a:t>
            </a:r>
            <a:r>
              <a:rPr sz="2800" b="1" spc="10" dirty="0">
                <a:latin typeface="Perpetua"/>
                <a:cs typeface="Perpetua"/>
              </a:rPr>
              <a:t> </a:t>
            </a:r>
            <a:r>
              <a:rPr sz="2800" b="1" spc="-5" dirty="0">
                <a:latin typeface="Perpetua"/>
                <a:cs typeface="Perpetua"/>
              </a:rPr>
              <a:t>and</a:t>
            </a:r>
            <a:r>
              <a:rPr sz="2800" b="1" dirty="0">
                <a:latin typeface="Perpetua"/>
                <a:cs typeface="Perpetua"/>
              </a:rPr>
              <a:t> security</a:t>
            </a:r>
            <a:r>
              <a:rPr sz="2800" b="1" spc="10" dirty="0">
                <a:latin typeface="Perpetua"/>
                <a:cs typeface="Perpetua"/>
              </a:rPr>
              <a:t> </a:t>
            </a:r>
            <a:r>
              <a:rPr sz="2800" b="1" spc="-40" dirty="0">
                <a:latin typeface="Perpetua"/>
                <a:cs typeface="Perpetua"/>
              </a:rPr>
              <a:t>layer</a:t>
            </a:r>
            <a:r>
              <a:rPr sz="2800" b="1" spc="-50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provides </a:t>
            </a:r>
            <a:r>
              <a:rPr sz="2600" b="1" i="1" spc="-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mechanisms</a:t>
            </a:r>
            <a:r>
              <a:rPr sz="2600" b="1" i="1" spc="-15" dirty="0">
                <a:latin typeface="Perpetua"/>
                <a:cs typeface="Perpetua"/>
              </a:rPr>
              <a:t> </a:t>
            </a:r>
            <a:r>
              <a:rPr sz="2600" b="1" i="1" spc="-20" dirty="0">
                <a:latin typeface="Perpetua"/>
                <a:cs typeface="Perpetua"/>
              </a:rPr>
              <a:t>for</a:t>
            </a:r>
            <a:r>
              <a:rPr sz="2600" b="1" i="1" spc="-10" dirty="0">
                <a:latin typeface="Perpetua"/>
                <a:cs typeface="Perpetua"/>
              </a:rPr>
              <a:t> network</a:t>
            </a:r>
            <a:r>
              <a:rPr sz="2600" b="1" i="1" spc="-5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startup,</a:t>
            </a:r>
            <a:r>
              <a:rPr sz="2600" b="1" i="1" spc="-270" dirty="0">
                <a:latin typeface="Perpetua"/>
                <a:cs typeface="Perpetua"/>
              </a:rPr>
              <a:t> </a:t>
            </a:r>
            <a:r>
              <a:rPr sz="2600" b="1" i="1" spc="-15" dirty="0">
                <a:latin typeface="Perpetua"/>
                <a:cs typeface="Perpetua"/>
              </a:rPr>
              <a:t>configuration,</a:t>
            </a:r>
            <a:r>
              <a:rPr sz="2600" b="1" i="1" spc="-295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routing, </a:t>
            </a:r>
            <a:r>
              <a:rPr sz="2600" b="1" i="1" spc="-57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and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securing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communications.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includes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calculating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routing paths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" dirty="0">
                <a:latin typeface="Perpetua"/>
                <a:cs typeface="Perpetua"/>
              </a:rPr>
              <a:t>what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often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5" dirty="0">
                <a:latin typeface="Perpetua"/>
                <a:cs typeface="Perpetua"/>
              </a:rPr>
              <a:t> changing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topology,</a:t>
            </a:r>
            <a:r>
              <a:rPr sz="2600" spc="-55" dirty="0"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discovering</a:t>
            </a:r>
            <a:r>
              <a:rPr sz="2600" b="1" i="1" spc="-3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neighbors</a:t>
            </a:r>
            <a:r>
              <a:rPr sz="2600" spc="-10" dirty="0">
                <a:latin typeface="Perpetua"/>
                <a:cs typeface="Perpetua"/>
              </a:rPr>
              <a:t>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managing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the </a:t>
            </a:r>
            <a:r>
              <a:rPr sz="2600" b="1" i="1" spc="-57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routing</a:t>
            </a:r>
            <a:r>
              <a:rPr sz="2600" b="1" i="1" spc="-3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tables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as</a:t>
            </a:r>
            <a:r>
              <a:rPr sz="2600" b="1" i="1" spc="-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devices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join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20" dirty="0">
                <a:solidFill>
                  <a:srgbClr val="001F5F"/>
                </a:solidFill>
                <a:latin typeface="Perpetua"/>
                <a:cs typeface="Perpetua"/>
              </a:rPr>
              <a:t>for</a:t>
            </a:r>
            <a:r>
              <a:rPr sz="2600" b="1" i="1" spc="-15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the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spc="-30" dirty="0">
                <a:solidFill>
                  <a:srgbClr val="001F5F"/>
                </a:solidFill>
                <a:latin typeface="Perpetua"/>
                <a:cs typeface="Perpetua"/>
              </a:rPr>
              <a:t>first</a:t>
            </a:r>
            <a:r>
              <a:rPr sz="2600" b="1" i="1" spc="-1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Perpetua"/>
                <a:cs typeface="Perpetua"/>
              </a:rPr>
              <a:t>time.</a:t>
            </a:r>
            <a:endParaRPr sz="2600">
              <a:latin typeface="Perpetua"/>
              <a:cs typeface="Perpetua"/>
            </a:endParaRPr>
          </a:p>
          <a:p>
            <a:pPr marL="286385" marR="40957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also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responsible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b="1" i="1" spc="-10" dirty="0">
                <a:latin typeface="Perpetua"/>
                <a:cs typeface="Perpetua"/>
              </a:rPr>
              <a:t>forming</a:t>
            </a:r>
            <a:r>
              <a:rPr sz="2600" b="1" i="1" spc="-20" dirty="0">
                <a:latin typeface="Perpetua"/>
                <a:cs typeface="Perpetua"/>
              </a:rPr>
              <a:t> </a:t>
            </a:r>
            <a:r>
              <a:rPr sz="2600" b="1" i="1" dirty="0">
                <a:latin typeface="Perpetua"/>
                <a:cs typeface="Perpetua"/>
              </a:rPr>
              <a:t>the </a:t>
            </a:r>
            <a:r>
              <a:rPr sz="2600" b="1" i="1" spc="5" dirty="0">
                <a:latin typeface="Perpetua"/>
                <a:cs typeface="Perpetua"/>
              </a:rPr>
              <a:t> </a:t>
            </a:r>
            <a:r>
              <a:rPr sz="2600" b="1" i="1" spc="-5" dirty="0">
                <a:latin typeface="Perpetua"/>
                <a:cs typeface="Perpetua"/>
              </a:rPr>
              <a:t>appropriate</a:t>
            </a:r>
            <a:r>
              <a:rPr sz="2600" b="1" i="1" spc="-30" dirty="0">
                <a:latin typeface="Perpetua"/>
                <a:cs typeface="Perpetua"/>
              </a:rPr>
              <a:t> </a:t>
            </a:r>
            <a:r>
              <a:rPr sz="2600" b="1" i="1" spc="-20" dirty="0">
                <a:latin typeface="Perpetua"/>
                <a:cs typeface="Perpetua"/>
              </a:rPr>
              <a:t>topology</a:t>
            </a:r>
            <a:r>
              <a:rPr sz="2600" spc="-20" dirty="0">
                <a:latin typeface="Perpetua"/>
                <a:cs typeface="Perpetua"/>
              </a:rPr>
              <a:t>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often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mesh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but </a:t>
            </a:r>
            <a:r>
              <a:rPr sz="2600" spc="-5" dirty="0">
                <a:latin typeface="Perpetua"/>
                <a:cs typeface="Perpetua"/>
              </a:rPr>
              <a:t>could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star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" dirty="0">
                <a:latin typeface="Perpetua"/>
                <a:cs typeface="Perpetua"/>
              </a:rPr>
              <a:t>tree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 </a:t>
            </a:r>
            <a:r>
              <a:rPr sz="2600" spc="-20" dirty="0">
                <a:latin typeface="Perpetua"/>
                <a:cs typeface="Perpetua"/>
              </a:rPr>
              <a:t>well.</a:t>
            </a:r>
            <a:endParaRPr sz="2600">
              <a:latin typeface="Perpetua"/>
              <a:cs typeface="Perpetua"/>
            </a:endParaRPr>
          </a:p>
          <a:p>
            <a:pPr marL="286385" marR="14795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i="1" dirty="0">
                <a:solidFill>
                  <a:srgbClr val="001F5F"/>
                </a:solidFill>
                <a:latin typeface="Perpetua"/>
                <a:cs typeface="Perpetua"/>
              </a:rPr>
              <a:t>From a </a:t>
            </a:r>
            <a:r>
              <a:rPr sz="2600" i="1" spc="5" dirty="0">
                <a:solidFill>
                  <a:srgbClr val="001F5F"/>
                </a:solidFill>
                <a:latin typeface="Perpetua"/>
                <a:cs typeface="Perpetua"/>
              </a:rPr>
              <a:t>security </a:t>
            </a:r>
            <a:r>
              <a:rPr sz="2600" i="1" spc="-5" dirty="0">
                <a:solidFill>
                  <a:srgbClr val="001F5F"/>
                </a:solidFill>
                <a:latin typeface="Perpetua"/>
                <a:cs typeface="Perpetua"/>
              </a:rPr>
              <a:t>perspective, ZigBee utilizes 802.15.4 </a:t>
            </a:r>
            <a:r>
              <a:rPr sz="2600" i="1" spc="-15" dirty="0">
                <a:solidFill>
                  <a:srgbClr val="001F5F"/>
                </a:solidFill>
                <a:latin typeface="Perpetua"/>
                <a:cs typeface="Perpetua"/>
              </a:rPr>
              <a:t>for </a:t>
            </a:r>
            <a:r>
              <a:rPr sz="2600" i="1" spc="5" dirty="0">
                <a:solidFill>
                  <a:srgbClr val="001F5F"/>
                </a:solidFill>
                <a:latin typeface="Perpetua"/>
                <a:cs typeface="Perpetua"/>
              </a:rPr>
              <a:t>security </a:t>
            </a:r>
            <a:r>
              <a:rPr sz="2600" i="1" spc="-15" dirty="0">
                <a:solidFill>
                  <a:srgbClr val="001F5F"/>
                </a:solidFill>
                <a:latin typeface="Perpetua"/>
                <a:cs typeface="Perpetua"/>
              </a:rPr>
              <a:t>at </a:t>
            </a:r>
            <a:r>
              <a:rPr sz="2600" i="1" spc="-10" dirty="0">
                <a:solidFill>
                  <a:srgbClr val="001F5F"/>
                </a:solidFill>
                <a:latin typeface="Perpetua"/>
                <a:cs typeface="Perpetua"/>
              </a:rPr>
              <a:t> </a:t>
            </a:r>
            <a:r>
              <a:rPr sz="2600" i="1" spc="-5" dirty="0">
                <a:solidFill>
                  <a:srgbClr val="001F5F"/>
                </a:solidFill>
                <a:latin typeface="Perpetua"/>
                <a:cs typeface="Perpetua"/>
              </a:rPr>
              <a:t>the </a:t>
            </a:r>
            <a:r>
              <a:rPr sz="2600" i="1" spc="-35" dirty="0">
                <a:solidFill>
                  <a:srgbClr val="001F5F"/>
                </a:solidFill>
                <a:latin typeface="Perpetua"/>
                <a:cs typeface="Perpetua"/>
              </a:rPr>
              <a:t>MAC </a:t>
            </a:r>
            <a:r>
              <a:rPr sz="2600" i="1" spc="-40" dirty="0">
                <a:solidFill>
                  <a:srgbClr val="001F5F"/>
                </a:solidFill>
                <a:latin typeface="Perpetua"/>
                <a:cs typeface="Perpetua"/>
              </a:rPr>
              <a:t>layer, </a:t>
            </a:r>
            <a:r>
              <a:rPr sz="2600" dirty="0">
                <a:latin typeface="Perpetua"/>
                <a:cs typeface="Perpetua"/>
              </a:rPr>
              <a:t>using the </a:t>
            </a:r>
            <a:r>
              <a:rPr sz="2600" b="1" spc="-10" dirty="0">
                <a:latin typeface="Perpetua"/>
                <a:cs typeface="Perpetua"/>
              </a:rPr>
              <a:t>Advanced </a:t>
            </a:r>
            <a:r>
              <a:rPr sz="2600" b="1" spc="5" dirty="0">
                <a:latin typeface="Perpetua"/>
                <a:cs typeface="Perpetua"/>
              </a:rPr>
              <a:t>Encryption </a:t>
            </a:r>
            <a:r>
              <a:rPr sz="2600" b="1" spc="-5" dirty="0">
                <a:latin typeface="Perpetua"/>
                <a:cs typeface="Perpetua"/>
              </a:rPr>
              <a:t>Standard 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(AES)</a:t>
            </a:r>
            <a:r>
              <a:rPr sz="2600" b="1" spc="-1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with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128-bit</a:t>
            </a:r>
            <a:r>
              <a:rPr sz="2600" b="1" spc="15" dirty="0">
                <a:latin typeface="Perpetua"/>
                <a:cs typeface="Perpetua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key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5" dirty="0">
                <a:latin typeface="Perpetua"/>
                <a:cs typeface="Perpetua"/>
              </a:rPr>
              <a:t> also</a:t>
            </a:r>
            <a:r>
              <a:rPr sz="2600" b="1" spc="5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provides </a:t>
            </a:r>
            <a:r>
              <a:rPr sz="2600" b="1" dirty="0">
                <a:latin typeface="Perpetua"/>
                <a:cs typeface="Perpetua"/>
              </a:rPr>
              <a:t>security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15" dirty="0">
                <a:latin typeface="Perpetua"/>
                <a:cs typeface="Perpetua"/>
              </a:rPr>
              <a:t>at </a:t>
            </a:r>
            <a:r>
              <a:rPr sz="2600" b="1" spc="-57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the</a:t>
            </a:r>
            <a:r>
              <a:rPr sz="2600" b="1" spc="-10" dirty="0">
                <a:latin typeface="Perpetua"/>
                <a:cs typeface="Perpetua"/>
              </a:rPr>
              <a:t> network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and</a:t>
            </a:r>
            <a:r>
              <a:rPr sz="2600" b="1" spc="-10" dirty="0">
                <a:latin typeface="Perpetua"/>
                <a:cs typeface="Perpetua"/>
              </a:rPr>
              <a:t> application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25" dirty="0">
                <a:latin typeface="Perpetua"/>
                <a:cs typeface="Perpetua"/>
              </a:rPr>
              <a:t>layers.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458709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2799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ZigBee </a:t>
            </a:r>
            <a:r>
              <a:rPr sz="2600" b="1" dirty="0">
                <a:latin typeface="Perpetua"/>
                <a:cs typeface="Perpetua"/>
              </a:rPr>
              <a:t>uses Ad hoc </a:t>
            </a:r>
            <a:r>
              <a:rPr sz="2600" b="1" spc="-5" dirty="0">
                <a:latin typeface="Perpetua"/>
                <a:cs typeface="Perpetua"/>
              </a:rPr>
              <a:t>On-Demand Distance </a:t>
            </a:r>
            <a:r>
              <a:rPr sz="2600" b="1" spc="-110" dirty="0">
                <a:latin typeface="Perpetua"/>
                <a:cs typeface="Perpetua"/>
              </a:rPr>
              <a:t>Vector </a:t>
            </a:r>
            <a:r>
              <a:rPr sz="2600" b="1" spc="-575" dirty="0">
                <a:latin typeface="Perpetua"/>
                <a:cs typeface="Perpetua"/>
              </a:rPr>
              <a:t> </a:t>
            </a:r>
            <a:r>
              <a:rPr sz="2600" b="1" spc="-35" dirty="0">
                <a:latin typeface="Perpetua"/>
                <a:cs typeface="Perpetua"/>
              </a:rPr>
              <a:t>(AODV)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routing</a:t>
            </a:r>
            <a:r>
              <a:rPr sz="2600" b="1" spc="-25" dirty="0"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across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 mesh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spc="-10" dirty="0">
                <a:solidFill>
                  <a:srgbClr val="6F2F9F"/>
                </a:solidFill>
                <a:latin typeface="Perpetua"/>
                <a:cs typeface="Perpetua"/>
              </a:rPr>
              <a:t>network</a:t>
            </a:r>
            <a:r>
              <a:rPr sz="2600" b="1" spc="-10" dirty="0">
                <a:latin typeface="Perpetua"/>
                <a:cs typeface="Perpetua"/>
              </a:rPr>
              <a:t>.</a:t>
            </a:r>
            <a:endParaRPr sz="26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Interestingly,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routing </a:t>
            </a:r>
            <a:r>
              <a:rPr sz="2600" dirty="0">
                <a:latin typeface="Perpetua"/>
                <a:cs typeface="Perpetua"/>
              </a:rPr>
              <a:t>algorithm </a:t>
            </a:r>
            <a:r>
              <a:rPr sz="2600" spc="-5" dirty="0">
                <a:latin typeface="Perpetua"/>
                <a:cs typeface="Perpetua"/>
              </a:rPr>
              <a:t>does not </a:t>
            </a:r>
            <a:r>
              <a:rPr sz="2600" dirty="0">
                <a:latin typeface="Perpetua"/>
                <a:cs typeface="Perpetua"/>
              </a:rPr>
              <a:t>send a </a:t>
            </a:r>
            <a:r>
              <a:rPr sz="2600" spc="-55" dirty="0">
                <a:latin typeface="Perpetua"/>
                <a:cs typeface="Perpetua"/>
              </a:rPr>
              <a:t>message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until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route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5" dirty="0">
                <a:latin typeface="Perpetua"/>
                <a:cs typeface="Perpetua"/>
              </a:rPr>
              <a:t>needed.</a:t>
            </a:r>
            <a:endParaRPr sz="2600">
              <a:latin typeface="Perpetua"/>
              <a:cs typeface="Perpetua"/>
            </a:endParaRPr>
          </a:p>
          <a:p>
            <a:pPr marL="286385" marR="233679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Assuming</a:t>
            </a:r>
            <a:r>
              <a:rPr sz="2600" spc="-10" dirty="0">
                <a:latin typeface="Perpetua"/>
                <a:cs typeface="Perpetua"/>
              </a:rPr>
              <a:t> that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next </a:t>
            </a:r>
            <a:r>
              <a:rPr sz="2600" dirty="0">
                <a:latin typeface="Perpetua"/>
                <a:cs typeface="Perpetua"/>
              </a:rPr>
              <a:t>hop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route</a:t>
            </a:r>
            <a:r>
              <a:rPr sz="2600" dirty="0">
                <a:latin typeface="Perpetua"/>
                <a:cs typeface="Perpetua"/>
              </a:rPr>
              <a:t> is</a:t>
            </a:r>
            <a:r>
              <a:rPr sz="2600" spc="-5" dirty="0">
                <a:latin typeface="Perpetua"/>
                <a:cs typeface="Perpetua"/>
              </a:rPr>
              <a:t> not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its </a:t>
            </a:r>
            <a:r>
              <a:rPr sz="2600" spc="-55" dirty="0">
                <a:latin typeface="Perpetua"/>
                <a:cs typeface="Perpetua"/>
              </a:rPr>
              <a:t>routing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table,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5" dirty="0">
                <a:latin typeface="Perpetua"/>
                <a:cs typeface="Perpetua"/>
              </a:rPr>
              <a:t>network </a:t>
            </a:r>
            <a:r>
              <a:rPr sz="2600" spc="-5" dirty="0">
                <a:latin typeface="Perpetua"/>
                <a:cs typeface="Perpetua"/>
              </a:rPr>
              <a:t>node broadcasts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request for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routing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connection.</a:t>
            </a:r>
            <a:endParaRPr sz="2600">
              <a:latin typeface="Perpetua"/>
              <a:cs typeface="Perpetua"/>
            </a:endParaRPr>
          </a:p>
          <a:p>
            <a:pPr marL="286385" marR="30035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5" dirty="0">
                <a:latin typeface="Perpetua"/>
                <a:cs typeface="Perpetua"/>
              </a:rPr>
              <a:t>causes </a:t>
            </a:r>
            <a:r>
              <a:rPr sz="2600" dirty="0">
                <a:latin typeface="Perpetua"/>
                <a:cs typeface="Perpetua"/>
              </a:rPr>
              <a:t>a burst of </a:t>
            </a:r>
            <a:r>
              <a:rPr sz="2600" spc="-5" dirty="0">
                <a:latin typeface="Perpetua"/>
                <a:cs typeface="Perpetua"/>
              </a:rPr>
              <a:t>routing </a:t>
            </a:r>
            <a:r>
              <a:rPr sz="2600" spc="-10" dirty="0">
                <a:latin typeface="Perpetua"/>
                <a:cs typeface="Perpetua"/>
              </a:rPr>
              <a:t>related </a:t>
            </a:r>
            <a:r>
              <a:rPr sz="2600" dirty="0">
                <a:latin typeface="Perpetua"/>
                <a:cs typeface="Perpetua"/>
              </a:rPr>
              <a:t>traffic, </a:t>
            </a:r>
            <a:r>
              <a:rPr sz="2600" spc="-10" dirty="0">
                <a:latin typeface="Perpetua"/>
                <a:cs typeface="Perpetua"/>
              </a:rPr>
              <a:t>but </a:t>
            </a:r>
            <a:r>
              <a:rPr sz="2600" spc="-5" dirty="0">
                <a:latin typeface="Perpetua"/>
                <a:cs typeface="Perpetua"/>
              </a:rPr>
              <a:t>after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comparison of </a:t>
            </a:r>
            <a:r>
              <a:rPr sz="2600" spc="-5" dirty="0">
                <a:latin typeface="Perpetua"/>
                <a:cs typeface="Perpetua"/>
              </a:rPr>
              <a:t>various responses,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path </a:t>
            </a:r>
            <a:r>
              <a:rPr sz="260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spc="-30" dirty="0">
                <a:latin typeface="Perpetua"/>
                <a:cs typeface="Perpetua"/>
              </a:rPr>
              <a:t>lowest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number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hops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5" dirty="0">
                <a:latin typeface="Perpetua"/>
                <a:cs typeface="Perpetua"/>
              </a:rPr>
              <a:t>determined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connection.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0781"/>
            <a:ext cx="7518400" cy="4328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6385" marR="259079" indent="-274320">
              <a:lnSpc>
                <a:spcPct val="100499"/>
              </a:lnSpc>
              <a:spcBef>
                <a:spcPts val="8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b="1" spc="-5" dirty="0">
                <a:solidFill>
                  <a:srgbClr val="6F2F9F"/>
                </a:solidFill>
                <a:latin typeface="Perpetua"/>
                <a:cs typeface="Perpetua"/>
              </a:rPr>
              <a:t>The </a:t>
            </a:r>
            <a:r>
              <a:rPr sz="2800" b="1" spc="-15" dirty="0">
                <a:solidFill>
                  <a:srgbClr val="6F2F9F"/>
                </a:solidFill>
                <a:latin typeface="Perpetua"/>
                <a:cs typeface="Perpetua"/>
              </a:rPr>
              <a:t>application</a:t>
            </a:r>
            <a:r>
              <a:rPr sz="2800" b="1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spc="5" dirty="0">
                <a:solidFill>
                  <a:srgbClr val="6F2F9F"/>
                </a:solidFill>
                <a:latin typeface="Perpetua"/>
                <a:cs typeface="Perpetua"/>
              </a:rPr>
              <a:t>support</a:t>
            </a:r>
            <a:r>
              <a:rPr sz="2800" b="1" spc="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800" b="1" spc="-40" dirty="0">
                <a:solidFill>
                  <a:srgbClr val="6F2F9F"/>
                </a:solidFill>
                <a:latin typeface="Perpetua"/>
                <a:cs typeface="Perpetua"/>
              </a:rPr>
              <a:t>layer</a:t>
            </a:r>
            <a:r>
              <a:rPr sz="2800" b="1" spc="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i="1" spc="-10" dirty="0">
                <a:latin typeface="Perpetua"/>
                <a:cs typeface="Perpetua"/>
              </a:rPr>
              <a:t>interfaces</a:t>
            </a:r>
            <a:r>
              <a:rPr sz="2600" i="1" dirty="0">
                <a:latin typeface="Perpetua"/>
                <a:cs typeface="Perpetua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the</a:t>
            </a:r>
            <a:r>
              <a:rPr sz="2600" i="1" spc="5" dirty="0">
                <a:latin typeface="Perpetua"/>
                <a:cs typeface="Perpetua"/>
              </a:rPr>
              <a:t> </a:t>
            </a:r>
            <a:r>
              <a:rPr sz="2600" i="1" spc="-15" dirty="0">
                <a:latin typeface="Perpetua"/>
                <a:cs typeface="Perpetua"/>
              </a:rPr>
              <a:t>lower </a:t>
            </a:r>
            <a:r>
              <a:rPr sz="2600" i="1" spc="-10" dirty="0">
                <a:latin typeface="Perpetua"/>
                <a:cs typeface="Perpetua"/>
              </a:rPr>
              <a:t> </a:t>
            </a:r>
            <a:r>
              <a:rPr sz="2600" i="1" spc="10" dirty="0">
                <a:latin typeface="Perpetua"/>
                <a:cs typeface="Perpetua"/>
              </a:rPr>
              <a:t>portion</a:t>
            </a:r>
            <a:r>
              <a:rPr sz="2600" i="1" dirty="0">
                <a:latin typeface="Perpetua"/>
                <a:cs typeface="Perpetua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of</a:t>
            </a:r>
            <a:r>
              <a:rPr sz="2600" i="1" dirty="0">
                <a:latin typeface="Perpetua"/>
                <a:cs typeface="Perpetua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the</a:t>
            </a:r>
            <a:r>
              <a:rPr sz="2600" i="1" spc="5" dirty="0">
                <a:latin typeface="Perpetua"/>
                <a:cs typeface="Perpetua"/>
              </a:rPr>
              <a:t> </a:t>
            </a:r>
            <a:r>
              <a:rPr sz="2600" i="1" spc="-10" dirty="0">
                <a:latin typeface="Perpetua"/>
                <a:cs typeface="Perpetua"/>
              </a:rPr>
              <a:t>stack</a:t>
            </a:r>
            <a:r>
              <a:rPr sz="2600" i="1" spc="5" dirty="0">
                <a:latin typeface="Perpetua"/>
                <a:cs typeface="Perpetua"/>
              </a:rPr>
              <a:t> </a:t>
            </a:r>
            <a:r>
              <a:rPr sz="2600" i="1" dirty="0">
                <a:latin typeface="Perpetua"/>
                <a:cs typeface="Perpetua"/>
              </a:rPr>
              <a:t>dealing</a:t>
            </a:r>
            <a:r>
              <a:rPr sz="2600" i="1" spc="-15" dirty="0">
                <a:latin typeface="Perpetua"/>
                <a:cs typeface="Perpetua"/>
              </a:rPr>
              <a:t> </a:t>
            </a:r>
            <a:r>
              <a:rPr sz="2600" i="1" dirty="0">
                <a:latin typeface="Perpetua"/>
                <a:cs typeface="Perpetua"/>
              </a:rPr>
              <a:t>with </a:t>
            </a:r>
            <a:r>
              <a:rPr sz="2600" i="1" spc="-5" dirty="0">
                <a:latin typeface="Perpetua"/>
                <a:cs typeface="Perpetua"/>
              </a:rPr>
              <a:t>the</a:t>
            </a:r>
            <a:r>
              <a:rPr sz="2600" i="1" dirty="0">
                <a:latin typeface="Perpetua"/>
                <a:cs typeface="Perpetua"/>
              </a:rPr>
              <a:t> </a:t>
            </a:r>
            <a:r>
              <a:rPr sz="2600" i="1" spc="-10" dirty="0">
                <a:latin typeface="Perpetua"/>
                <a:cs typeface="Perpetua"/>
              </a:rPr>
              <a:t>networking</a:t>
            </a:r>
            <a:r>
              <a:rPr sz="2600" i="1" spc="5" dirty="0">
                <a:latin typeface="Perpetua"/>
                <a:cs typeface="Perpetua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of</a:t>
            </a:r>
            <a:r>
              <a:rPr sz="2600" i="1" spc="15" dirty="0">
                <a:latin typeface="Perpetua"/>
                <a:cs typeface="Perpetua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ZigBee </a:t>
            </a:r>
            <a:r>
              <a:rPr sz="2600" i="1" dirty="0">
                <a:latin typeface="Perpetua"/>
                <a:cs typeface="Perpetua"/>
              </a:rPr>
              <a:t>devices </a:t>
            </a:r>
            <a:r>
              <a:rPr sz="2600" i="1" spc="-575" dirty="0">
                <a:latin typeface="Perpetua"/>
                <a:cs typeface="Perpetua"/>
              </a:rPr>
              <a:t> </a:t>
            </a:r>
            <a:r>
              <a:rPr sz="2600" i="1" dirty="0">
                <a:latin typeface="Perpetua"/>
                <a:cs typeface="Perpetua"/>
              </a:rPr>
              <a:t>with</a:t>
            </a:r>
            <a:r>
              <a:rPr sz="2600" i="1" spc="-10" dirty="0">
                <a:latin typeface="Perpetua"/>
                <a:cs typeface="Perpetua"/>
              </a:rPr>
              <a:t> </a:t>
            </a:r>
            <a:r>
              <a:rPr sz="2600" i="1" spc="-5" dirty="0">
                <a:latin typeface="Perpetua"/>
                <a:cs typeface="Perpetua"/>
              </a:rPr>
              <a:t>the</a:t>
            </a:r>
            <a:r>
              <a:rPr sz="2600" i="1" spc="10" dirty="0">
                <a:latin typeface="Perpetua"/>
                <a:cs typeface="Perpetua"/>
              </a:rPr>
              <a:t> </a:t>
            </a:r>
            <a:r>
              <a:rPr sz="2600" i="1" spc="-15" dirty="0">
                <a:latin typeface="Perpetua"/>
                <a:cs typeface="Perpetua"/>
              </a:rPr>
              <a:t>higher-layer </a:t>
            </a:r>
            <a:r>
              <a:rPr sz="2600" i="1" spc="-10" dirty="0">
                <a:latin typeface="Perpetua"/>
                <a:cs typeface="Perpetua"/>
              </a:rPr>
              <a:t>applications.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Segoe UI Symbol"/>
              <a:buChar char="⚫"/>
            </a:pPr>
            <a:endParaRPr sz="1800">
              <a:latin typeface="Perpetua"/>
              <a:cs typeface="Perpetua"/>
            </a:endParaRPr>
          </a:p>
          <a:p>
            <a:pPr marL="286385" marR="39243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latin typeface="Perpetua"/>
                <a:cs typeface="Perpetua"/>
              </a:rPr>
              <a:t>ZigBee </a:t>
            </a:r>
            <a:r>
              <a:rPr sz="2600" b="1" dirty="0">
                <a:latin typeface="Perpetua"/>
                <a:cs typeface="Perpetua"/>
              </a:rPr>
              <a:t>predefines</a:t>
            </a:r>
            <a:r>
              <a:rPr sz="2600" b="1" spc="-5" dirty="0">
                <a:latin typeface="Perpetua"/>
                <a:cs typeface="Perpetua"/>
              </a:rPr>
              <a:t> </a:t>
            </a:r>
            <a:r>
              <a:rPr sz="2600" b="1" spc="-30" dirty="0">
                <a:latin typeface="Perpetua"/>
                <a:cs typeface="Perpetua"/>
              </a:rPr>
              <a:t>many</a:t>
            </a:r>
            <a:r>
              <a:rPr sz="2600" b="1" dirty="0">
                <a:latin typeface="Perpetua"/>
                <a:cs typeface="Perpetua"/>
              </a:rPr>
              <a:t> </a:t>
            </a:r>
            <a:r>
              <a:rPr sz="2600" b="1" spc="-10" dirty="0">
                <a:latin typeface="Perpetua"/>
                <a:cs typeface="Perpetua"/>
              </a:rPr>
              <a:t>application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profiles</a:t>
            </a:r>
            <a:r>
              <a:rPr sz="2600" b="1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certain </a:t>
            </a:r>
            <a:r>
              <a:rPr sz="2600" dirty="0">
                <a:latin typeface="Perpetua"/>
                <a:cs typeface="Perpetua"/>
              </a:rPr>
              <a:t>industries, </a:t>
            </a:r>
            <a:r>
              <a:rPr sz="2600" spc="-5" dirty="0">
                <a:latin typeface="Perpetua"/>
                <a:cs typeface="Perpetua"/>
              </a:rPr>
              <a:t>and vendors can </a:t>
            </a:r>
            <a:r>
              <a:rPr sz="2600" spc="-10" dirty="0">
                <a:latin typeface="Perpetua"/>
                <a:cs typeface="Perpetua"/>
              </a:rPr>
              <a:t>optionally create </a:t>
            </a:r>
            <a:r>
              <a:rPr sz="2600" dirty="0">
                <a:latin typeface="Perpetua"/>
                <a:cs typeface="Perpetua"/>
              </a:rPr>
              <a:t>their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own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custom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ones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this </a:t>
            </a:r>
            <a:r>
              <a:rPr sz="2600" spc="-65" dirty="0">
                <a:latin typeface="Perpetua"/>
                <a:cs typeface="Perpetua"/>
              </a:rPr>
              <a:t>layer.</a:t>
            </a:r>
            <a:endParaRPr sz="2600">
              <a:latin typeface="Perpetua"/>
              <a:cs typeface="Perpetu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Segoe UI Symbol"/>
              <a:buChar char="⚫"/>
            </a:pPr>
            <a:endParaRPr sz="180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As </a:t>
            </a:r>
            <a:r>
              <a:rPr sz="2600" spc="-5" dirty="0">
                <a:latin typeface="Perpetua"/>
                <a:cs typeface="Perpetua"/>
              </a:rPr>
              <a:t>mentioned </a:t>
            </a:r>
            <a:r>
              <a:rPr sz="2600" spc="-40" dirty="0">
                <a:latin typeface="Perpetua"/>
                <a:cs typeface="Perpetua"/>
              </a:rPr>
              <a:t>previously,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Home </a:t>
            </a:r>
            <a:r>
              <a:rPr sz="2600" b="1" i="1" spc="-10" dirty="0">
                <a:solidFill>
                  <a:srgbClr val="6F2F9F"/>
                </a:solidFill>
                <a:latin typeface="Perpetua"/>
                <a:cs typeface="Perpetua"/>
              </a:rPr>
              <a:t>Automation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and 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Smart </a:t>
            </a:r>
            <a:r>
              <a:rPr sz="2600" b="1" i="1" spc="1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spc="-40" dirty="0">
                <a:solidFill>
                  <a:srgbClr val="6F2F9F"/>
                </a:solidFill>
                <a:latin typeface="Perpetua"/>
                <a:cs typeface="Perpetua"/>
              </a:rPr>
              <a:t>Energy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are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 two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examples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of</a:t>
            </a:r>
            <a:r>
              <a:rPr sz="2600" b="1" i="1" spc="5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dirty="0">
                <a:solidFill>
                  <a:srgbClr val="6F2F9F"/>
                </a:solidFill>
                <a:latin typeface="Perpetua"/>
                <a:cs typeface="Perpetua"/>
              </a:rPr>
              <a:t>popular</a:t>
            </a:r>
            <a:r>
              <a:rPr sz="2600" b="1" i="1" spc="-5" dirty="0">
                <a:solidFill>
                  <a:srgbClr val="6F2F9F"/>
                </a:solidFill>
                <a:latin typeface="Perpetua"/>
                <a:cs typeface="Perpetua"/>
              </a:rPr>
              <a:t> application</a:t>
            </a:r>
            <a:r>
              <a:rPr sz="2600" b="1" i="1" spc="-40" dirty="0">
                <a:solidFill>
                  <a:srgbClr val="6F2F9F"/>
                </a:solidFill>
                <a:latin typeface="Perpetua"/>
                <a:cs typeface="Perpetua"/>
              </a:rPr>
              <a:t> </a:t>
            </a:r>
            <a:r>
              <a:rPr sz="2600" b="1" i="1" spc="-15" dirty="0">
                <a:solidFill>
                  <a:srgbClr val="6F2F9F"/>
                </a:solidFill>
                <a:latin typeface="Perpetua"/>
                <a:cs typeface="Perpetua"/>
              </a:rPr>
              <a:t>profiles.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9360" y="228600"/>
            <a:ext cx="3352800" cy="3405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latin typeface="Bookman Old Style" pitchFamily="18" charset="0"/>
              </a:rPr>
              <a:t>Transducer</a:t>
            </a:r>
            <a:endParaRPr lang="en-US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11669" y="1238251"/>
            <a:ext cx="8720666" cy="287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9996" tIns="39998" rIns="79996" bIns="39998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7030A0"/>
                </a:solidFill>
                <a:latin typeface="Bookman Old Style" pitchFamily="18" charset="0"/>
              </a:rPr>
              <a:t>A device which converts one form of energy to another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900" b="1" i="1" dirty="0">
                <a:latin typeface="Bookman Old Style" pitchFamily="18" charset="0"/>
              </a:rPr>
              <a:t>When input is a physical quantity and output electrical </a:t>
            </a:r>
            <a:r>
              <a:rPr lang="en-US" sz="1900" b="1" i="1" dirty="0">
                <a:latin typeface="Bookman Old Style" pitchFamily="18" charset="0"/>
                <a:cs typeface="Times New Roman" pitchFamily="18" charset="0"/>
              </a:rPr>
              <a:t>→ </a:t>
            </a:r>
            <a:r>
              <a:rPr lang="en-US" sz="2400" b="1" i="1" dirty="0">
                <a:solidFill>
                  <a:srgbClr val="FF0000"/>
                </a:solidFill>
                <a:latin typeface="Bookman Old Style" pitchFamily="18" charset="0"/>
                <a:cs typeface="Times New Roman" pitchFamily="18" charset="0"/>
              </a:rPr>
              <a:t>Sensor</a:t>
            </a:r>
            <a:r>
              <a:rPr lang="en-US" sz="2400" b="1" i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endParaRPr lang="en-US" sz="1900" b="1" i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900" b="1" i="1" dirty="0">
                <a:latin typeface="Bookman Old Style" pitchFamily="18" charset="0"/>
              </a:rPr>
              <a:t>When input is electrical and output a physical quantity → </a:t>
            </a:r>
            <a:r>
              <a:rPr lang="en-US" sz="2100" b="1" i="1" dirty="0">
                <a:solidFill>
                  <a:srgbClr val="FF0000"/>
                </a:solidFill>
                <a:latin typeface="Bookman Old Style" pitchFamily="18" charset="0"/>
              </a:rPr>
              <a:t>Actuator</a:t>
            </a:r>
            <a:r>
              <a:rPr lang="en-US" sz="1900" b="1" i="1" dirty="0">
                <a:latin typeface="Bookman Old Style" pitchFamily="18" charset="0"/>
              </a:rPr>
              <a:t> 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endParaRPr lang="en-US" sz="2100" dirty="0">
              <a:latin typeface="Bookman Old Style" pitchFamily="18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3386668" y="3190875"/>
            <a:ext cx="1845734" cy="419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9996" tIns="39998" rIns="79996" bIns="3999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>
                <a:solidFill>
                  <a:srgbClr val="0070C0"/>
                </a:solidFill>
                <a:latin typeface="Bookman Old Style" pitchFamily="18" charset="0"/>
              </a:rPr>
              <a:t>Actuators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50334" y="3190876"/>
            <a:ext cx="4775200" cy="3167063"/>
            <a:chOff x="384" y="2256"/>
            <a:chExt cx="3008" cy="1995"/>
          </a:xfrm>
        </p:grpSpPr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437" y="2256"/>
              <a:ext cx="1013" cy="2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dirty="0">
                  <a:solidFill>
                    <a:srgbClr val="0070C0"/>
                  </a:solidFill>
                  <a:latin typeface="Bookman Old Style" pitchFamily="18" charset="0"/>
                </a:rPr>
                <a:t>Sensors</a:t>
              </a: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491" y="2676"/>
              <a:ext cx="912" cy="61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 b="1" dirty="0">
                  <a:solidFill>
                    <a:schemeClr val="tx1"/>
                  </a:solidFill>
                  <a:latin typeface="Bookman Old Style" pitchFamily="18" charset="0"/>
                </a:rPr>
                <a:t>Physical parameter</a:t>
              </a:r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384" y="3744"/>
              <a:ext cx="1152" cy="41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chemeClr val="tx1"/>
                  </a:solidFill>
                  <a:latin typeface="Bookman Old Style" pitchFamily="18" charset="0"/>
                </a:rPr>
                <a:t>Electrical Output</a:t>
              </a: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2197" y="2676"/>
              <a:ext cx="1104" cy="42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900" b="1" dirty="0">
                  <a:solidFill>
                    <a:schemeClr val="tx1"/>
                  </a:solidFill>
                  <a:latin typeface="Bookman Old Style" pitchFamily="18" charset="0"/>
                </a:rPr>
                <a:t>Electrical Input</a:t>
              </a:r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2144" y="3786"/>
              <a:ext cx="1248" cy="46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100" b="1" dirty="0">
                  <a:solidFill>
                    <a:schemeClr val="tx1"/>
                  </a:solidFill>
                  <a:latin typeface="Bookman Old Style" pitchFamily="18" charset="0"/>
                </a:rPr>
                <a:t>Physical Output</a:t>
              </a:r>
            </a:p>
          </p:txBody>
        </p:sp>
      </p:grp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5829300" y="3429000"/>
            <a:ext cx="2362200" cy="16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996" tIns="39998" rIns="79996" bIns="39998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 dirty="0">
                <a:latin typeface="Bookman Old Style" pitchFamily="18" charset="0"/>
              </a:rPr>
              <a:t>e.g. Piezoelectric</a:t>
            </a:r>
            <a:r>
              <a:rPr lang="en-US" b="1" dirty="0">
                <a:latin typeface="Bookman Old Style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Bookman Old Style" pitchFamily="18" charset="0"/>
              </a:rPr>
              <a:t>Force -&gt; voltage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Bookman Old Style" pitchFamily="18" charset="0"/>
              </a:rPr>
              <a:t>Voltage-&gt; Force </a:t>
            </a:r>
          </a:p>
          <a:p>
            <a:pPr>
              <a:spcBef>
                <a:spcPct val="50000"/>
              </a:spcBef>
            </a:pPr>
            <a:endParaRPr lang="en-US" b="1" dirty="0">
              <a:latin typeface="Bookman Old Style" pitchFamily="18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100669" y="4619625"/>
            <a:ext cx="592666" cy="85725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6666" tIns="23333" rIns="46666" bIns="23333"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979335" y="4667250"/>
            <a:ext cx="592666" cy="85725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6666" tIns="23333" rIns="46666" bIns="23333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035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5" dirty="0">
                <a:latin typeface="Franklin Gothic Medium"/>
                <a:cs typeface="Franklin Gothic Medium"/>
              </a:rPr>
              <a:t>ZigBee</a:t>
            </a:r>
            <a:r>
              <a:rPr sz="4000" i="0" spc="-65" dirty="0">
                <a:latin typeface="Franklin Gothic Medium"/>
                <a:cs typeface="Franklin Gothic Medium"/>
              </a:rPr>
              <a:t> </a:t>
            </a:r>
            <a:r>
              <a:rPr sz="4000" i="0" spc="-110" dirty="0">
                <a:latin typeface="Franklin Gothic Medium"/>
                <a:cs typeface="Franklin Gothic Medium"/>
              </a:rPr>
              <a:t>IP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82840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Perpetua"/>
                <a:cs typeface="Perpetua"/>
              </a:rPr>
              <a:t>W</a:t>
            </a:r>
            <a:r>
              <a:rPr sz="2600" dirty="0">
                <a:latin typeface="Perpetua"/>
                <a:cs typeface="Perpetua"/>
              </a:rPr>
              <a:t>ith the in</a:t>
            </a:r>
            <a:r>
              <a:rPr sz="2600" spc="-10" dirty="0">
                <a:latin typeface="Perpetua"/>
                <a:cs typeface="Perpetua"/>
              </a:rPr>
              <a:t>t</a:t>
            </a:r>
            <a:r>
              <a:rPr sz="2600" spc="-2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o</a:t>
            </a:r>
            <a:r>
              <a:rPr sz="2600" spc="-15" dirty="0">
                <a:latin typeface="Perpetua"/>
                <a:cs typeface="Perpetua"/>
              </a:rPr>
              <a:t>d</a:t>
            </a:r>
            <a:r>
              <a:rPr sz="2600" dirty="0">
                <a:latin typeface="Perpetua"/>
                <a:cs typeface="Perpetua"/>
              </a:rPr>
              <a:t>u</a:t>
            </a:r>
            <a:r>
              <a:rPr sz="2600" spc="-1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tion of ZigBee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</a:t>
            </a:r>
            <a:r>
              <a:rPr sz="2600" spc="-44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 su</a:t>
            </a:r>
            <a:r>
              <a:rPr sz="2600" spc="-15" dirty="0">
                <a:latin typeface="Perpetua"/>
                <a:cs typeface="Perpetua"/>
              </a:rPr>
              <a:t>p</a:t>
            </a:r>
            <a:r>
              <a:rPr sz="2600" dirty="0">
                <a:latin typeface="Perpetua"/>
                <a:cs typeface="Perpetua"/>
              </a:rPr>
              <a:t>p</a:t>
            </a:r>
            <a:r>
              <a:rPr sz="2600" spc="-15" dirty="0">
                <a:latin typeface="Perpetua"/>
                <a:cs typeface="Perpetua"/>
              </a:rPr>
              <a:t>o</a:t>
            </a:r>
            <a:r>
              <a:rPr sz="2600" spc="95" dirty="0">
                <a:latin typeface="Perpetua"/>
                <a:cs typeface="Perpetua"/>
              </a:rPr>
              <a:t>r</a:t>
            </a:r>
            <a:r>
              <a:rPr sz="2600" dirty="0">
                <a:latin typeface="Perpetua"/>
                <a:cs typeface="Perpetua"/>
              </a:rPr>
              <a:t>t of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</a:p>
          <a:p>
            <a:pPr marL="286385" marR="5080">
              <a:lnSpc>
                <a:spcPct val="100000"/>
              </a:lnSpc>
            </a:pPr>
            <a:r>
              <a:rPr sz="2600" spc="-5" dirty="0">
                <a:latin typeface="Perpetua"/>
                <a:cs typeface="Perpetua"/>
              </a:rPr>
              <a:t>802.15.</a:t>
            </a:r>
            <a:r>
              <a:rPr sz="2600" spc="5" dirty="0">
                <a:latin typeface="Perpetua"/>
                <a:cs typeface="Perpetua"/>
              </a:rPr>
              <a:t>4 </a:t>
            </a:r>
            <a:r>
              <a:rPr sz="2600" spc="-10" dirty="0">
                <a:latin typeface="Perpetua"/>
                <a:cs typeface="Perpetua"/>
              </a:rPr>
              <a:t>continu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10" dirty="0">
                <a:latin typeface="Perpetua"/>
                <a:cs typeface="Perpetua"/>
              </a:rPr>
              <a:t>s</a:t>
            </a:r>
            <a:r>
              <a:rPr sz="2600" dirty="0">
                <a:latin typeface="Perpetua"/>
                <a:cs typeface="Perpetua"/>
              </a:rPr>
              <a:t>,</a:t>
            </a:r>
            <a:r>
              <a:rPr sz="2600" spc="-10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b</a:t>
            </a:r>
            <a:r>
              <a:rPr sz="2600" spc="-10" dirty="0">
                <a:latin typeface="Perpetua"/>
                <a:cs typeface="Perpetua"/>
              </a:rPr>
              <a:t>u</a:t>
            </a:r>
            <a:r>
              <a:rPr sz="2600" dirty="0">
                <a:latin typeface="Perpetua"/>
                <a:cs typeface="Perpetua"/>
              </a:rPr>
              <a:t>t</a:t>
            </a:r>
            <a:r>
              <a:rPr sz="2600" spc="-10" dirty="0">
                <a:latin typeface="Perpetua"/>
                <a:cs typeface="Perpetua"/>
              </a:rPr>
              <a:t> th</a:t>
            </a:r>
            <a:r>
              <a:rPr sz="2600" dirty="0">
                <a:latin typeface="Perpetua"/>
                <a:cs typeface="Perpetua"/>
              </a:rPr>
              <a:t>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 smtClean="0">
                <a:latin typeface="Perpetua"/>
                <a:cs typeface="Perpetua"/>
              </a:rPr>
              <a:t>I</a:t>
            </a:r>
            <a:r>
              <a:rPr sz="2600" dirty="0" smtClean="0">
                <a:latin typeface="Perpetua"/>
                <a:cs typeface="Perpetua"/>
              </a:rPr>
              <a:t>P</a:t>
            </a:r>
            <a:r>
              <a:rPr sz="2600" spc="5" dirty="0" smtClean="0">
                <a:latin typeface="Perpetua"/>
                <a:cs typeface="Perpetua"/>
              </a:rPr>
              <a:t> </a:t>
            </a:r>
            <a:r>
              <a:rPr sz="2600" spc="-10" dirty="0" smtClean="0">
                <a:latin typeface="Perpetua"/>
                <a:cs typeface="Perpetua"/>
              </a:rPr>
              <a:t>an</a:t>
            </a:r>
            <a:r>
              <a:rPr sz="2600" dirty="0" smtClean="0">
                <a:latin typeface="Perpetua"/>
                <a:cs typeface="Perpetua"/>
              </a:rPr>
              <a:t>d</a:t>
            </a:r>
            <a:r>
              <a:rPr sz="2600" spc="-320" dirty="0" smtClean="0">
                <a:latin typeface="Perpetua"/>
                <a:cs typeface="Perpetua"/>
              </a:rPr>
              <a:t> </a:t>
            </a:r>
            <a:r>
              <a:rPr sz="2600" spc="-10" dirty="0" smtClean="0">
                <a:latin typeface="Perpetua"/>
                <a:cs typeface="Perpetua"/>
              </a:rPr>
              <a:t>T</a:t>
            </a:r>
            <a:r>
              <a:rPr sz="2600" dirty="0" smtClean="0">
                <a:latin typeface="Perpetua"/>
                <a:cs typeface="Perpetua"/>
              </a:rPr>
              <a:t>CP/</a:t>
            </a:r>
            <a:r>
              <a:rPr sz="2600" spc="-5" dirty="0" smtClean="0">
                <a:latin typeface="Perpetua"/>
                <a:cs typeface="Perpetua"/>
              </a:rPr>
              <a:t>U</a:t>
            </a:r>
            <a:r>
              <a:rPr sz="2600" spc="10" dirty="0" smtClean="0">
                <a:latin typeface="Perpetua"/>
                <a:cs typeface="Perpetua"/>
              </a:rPr>
              <a:t>D</a:t>
            </a:r>
            <a:r>
              <a:rPr sz="2600" dirty="0" smtClean="0">
                <a:latin typeface="Perpetua"/>
                <a:cs typeface="Perpetua"/>
              </a:rPr>
              <a:t>P </a:t>
            </a:r>
            <a:r>
              <a:rPr sz="2600" spc="-35" dirty="0" smtClean="0">
                <a:latin typeface="Perpetua"/>
                <a:cs typeface="Perpetua"/>
              </a:rPr>
              <a:t> </a:t>
            </a:r>
            <a:r>
              <a:rPr sz="2600" spc="-5" dirty="0" smtClean="0">
                <a:latin typeface="Perpetua"/>
                <a:cs typeface="Perpetua"/>
              </a:rPr>
              <a:t>protocols and </a:t>
            </a:r>
            <a:r>
              <a:rPr sz="2600" dirty="0" smtClean="0">
                <a:latin typeface="Perpetua"/>
                <a:cs typeface="Perpetua"/>
              </a:rPr>
              <a:t>various </a:t>
            </a:r>
            <a:r>
              <a:rPr sz="2600" spc="-5" dirty="0">
                <a:latin typeface="Perpetua"/>
                <a:cs typeface="Perpetua"/>
              </a:rPr>
              <a:t>other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open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standards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are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now</a:t>
            </a:r>
            <a:r>
              <a:rPr sz="2600" spc="5" dirty="0">
                <a:latin typeface="Perpetua"/>
                <a:cs typeface="Perpetua"/>
              </a:rPr>
              <a:t> supported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at 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network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transport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layers.</a:t>
            </a:r>
            <a:endParaRPr sz="2600" dirty="0">
              <a:latin typeface="Perpetua"/>
              <a:cs typeface="Perpetua"/>
            </a:endParaRPr>
          </a:p>
          <a:p>
            <a:pPr marL="286385" marR="17843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ZigBee-specific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layers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now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found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only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20" dirty="0">
                <a:latin typeface="Perpetua"/>
                <a:cs typeface="Perpetua"/>
              </a:rPr>
              <a:t>at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 smtClean="0">
                <a:latin typeface="Perpetua"/>
                <a:cs typeface="Perpetua"/>
              </a:rPr>
              <a:t>the</a:t>
            </a:r>
            <a:r>
              <a:rPr lang="en-US" sz="2600" dirty="0" smtClean="0">
                <a:latin typeface="Perpetua"/>
                <a:cs typeface="Perpetua"/>
              </a:rPr>
              <a:t> top of </a:t>
            </a:r>
            <a:r>
              <a:rPr sz="2600" dirty="0" smtClean="0">
                <a:latin typeface="Perpetua"/>
                <a:cs typeface="Perpetua"/>
              </a:rPr>
              <a:t>the</a:t>
            </a:r>
            <a:r>
              <a:rPr sz="2600" spc="-10" dirty="0" smtClean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protocol</a:t>
            </a:r>
            <a:r>
              <a:rPr sz="2600" dirty="0">
                <a:latin typeface="Perpetua"/>
                <a:cs typeface="Perpetua"/>
              </a:rPr>
              <a:t> stack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for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5" dirty="0">
                <a:latin typeface="Perpetua"/>
                <a:cs typeface="Perpetua"/>
              </a:rPr>
              <a:t> applications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219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15" dirty="0">
                <a:latin typeface="Franklin Gothic Medium"/>
                <a:cs typeface="Franklin Gothic Medium"/>
              </a:rPr>
              <a:t>The</a:t>
            </a:r>
            <a:r>
              <a:rPr sz="4000" i="0" spc="-5" dirty="0">
                <a:latin typeface="Franklin Gothic Medium"/>
                <a:cs typeface="Franklin Gothic Medium"/>
              </a:rPr>
              <a:t> </a:t>
            </a:r>
            <a:r>
              <a:rPr sz="4000" i="0" spc="-50" dirty="0">
                <a:latin typeface="Franklin Gothic Medium"/>
                <a:cs typeface="Franklin Gothic Medium"/>
              </a:rPr>
              <a:t>ZigBee</a:t>
            </a:r>
            <a:r>
              <a:rPr sz="4000" i="0" spc="-10" dirty="0">
                <a:latin typeface="Franklin Gothic Medium"/>
                <a:cs typeface="Franklin Gothic Medium"/>
              </a:rPr>
              <a:t> </a:t>
            </a:r>
            <a:r>
              <a:rPr sz="4000" i="0" spc="-114" dirty="0">
                <a:latin typeface="Franklin Gothic Medium"/>
                <a:cs typeface="Franklin Gothic Medium"/>
              </a:rPr>
              <a:t>IP</a:t>
            </a:r>
            <a:r>
              <a:rPr sz="4000" i="0" spc="-20" dirty="0">
                <a:latin typeface="Franklin Gothic Medium"/>
                <a:cs typeface="Franklin Gothic Medium"/>
              </a:rPr>
              <a:t> </a:t>
            </a:r>
            <a:r>
              <a:rPr sz="4000" i="0" spc="-45" dirty="0">
                <a:latin typeface="Franklin Gothic Medium"/>
                <a:cs typeface="Franklin Gothic Medium"/>
              </a:rPr>
              <a:t>stack</a:t>
            </a:r>
            <a:endParaRPr sz="4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1571244"/>
            <a:ext cx="6001512" cy="4072128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62582"/>
            <a:ext cx="7559040" cy="44303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ZigBee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IP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10" dirty="0">
                <a:latin typeface="Perpetua"/>
                <a:cs typeface="Perpetua"/>
              </a:rPr>
              <a:t>supports</a:t>
            </a:r>
            <a:r>
              <a:rPr sz="2400" spc="-30" dirty="0">
                <a:latin typeface="Perpetua"/>
                <a:cs typeface="Perpetua"/>
              </a:rPr>
              <a:t> 6LoWPAN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 adaptation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60" dirty="0">
                <a:latin typeface="Perpetua"/>
                <a:cs typeface="Perpetua"/>
              </a:rPr>
              <a:t>layer.</a:t>
            </a:r>
            <a:endParaRPr sz="2400" dirty="0">
              <a:latin typeface="Perpetua"/>
              <a:cs typeface="Perpetua"/>
            </a:endParaRPr>
          </a:p>
          <a:p>
            <a:pPr marL="286385" marR="946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6LoWPAN</a:t>
            </a:r>
            <a:r>
              <a:rPr sz="2400" spc="-5" dirty="0">
                <a:latin typeface="Perpetua"/>
                <a:cs typeface="Perpetua"/>
              </a:rPr>
              <a:t> mesh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addressing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header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 not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required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as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ZigBee  IP </a:t>
            </a:r>
            <a:r>
              <a:rPr sz="2400" dirty="0">
                <a:latin typeface="Perpetua"/>
                <a:cs typeface="Perpetua"/>
              </a:rPr>
              <a:t>utilizes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-15" dirty="0">
                <a:latin typeface="Perpetua"/>
                <a:cs typeface="Perpetua"/>
              </a:rPr>
              <a:t>mesh-over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or </a:t>
            </a:r>
            <a:r>
              <a:rPr sz="2400" spc="-20" dirty="0">
                <a:latin typeface="Perpetua"/>
                <a:cs typeface="Perpetua"/>
              </a:rPr>
              <a:t>route-over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method</a:t>
            </a:r>
            <a:r>
              <a:rPr sz="2400" dirty="0">
                <a:latin typeface="Perpetua"/>
                <a:cs typeface="Perpetua"/>
              </a:rPr>
              <a:t> for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forwarding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packets.</a:t>
            </a:r>
            <a:endParaRPr sz="24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ZigBee IP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requires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</a:t>
            </a:r>
            <a:r>
              <a:rPr sz="2400" spc="10" dirty="0">
                <a:latin typeface="Perpetua"/>
                <a:cs typeface="Perpetua"/>
              </a:rPr>
              <a:t>support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</a:t>
            </a:r>
            <a:r>
              <a:rPr sz="2400" spc="-50" dirty="0">
                <a:latin typeface="Perpetua"/>
                <a:cs typeface="Perpetua"/>
              </a:rPr>
              <a:t>6LoWPAN’s</a:t>
            </a:r>
            <a:r>
              <a:rPr sz="2400" spc="-5" dirty="0">
                <a:latin typeface="Perpetua"/>
                <a:cs typeface="Perpetua"/>
              </a:rPr>
              <a:t> fragmentation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spc="-490" dirty="0">
                <a:latin typeface="Perpetua"/>
                <a:cs typeface="Perpetua"/>
              </a:rPr>
              <a:t>and</a:t>
            </a:r>
            <a:endParaRPr sz="2400" dirty="0">
              <a:latin typeface="Perpetua"/>
              <a:cs typeface="Perpetua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Perpetua"/>
                <a:cs typeface="Perpetua"/>
              </a:rPr>
              <a:t>header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compression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schemes.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net</a:t>
            </a:r>
            <a:r>
              <a:rPr sz="2400" spc="-100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ork</a:t>
            </a:r>
            <a:r>
              <a:rPr sz="2400" spc="-5" dirty="0">
                <a:latin typeface="Perpetua"/>
                <a:cs typeface="Perpetua"/>
              </a:rPr>
              <a:t> l</a:t>
            </a:r>
            <a:r>
              <a:rPr sz="2400" spc="-85" dirty="0">
                <a:latin typeface="Perpetua"/>
                <a:cs typeface="Perpetua"/>
              </a:rPr>
              <a:t>a</a:t>
            </a:r>
            <a:r>
              <a:rPr sz="2400" spc="-45" dirty="0">
                <a:latin typeface="Perpetua"/>
                <a:cs typeface="Perpetua"/>
              </a:rPr>
              <a:t>y</a:t>
            </a:r>
            <a:r>
              <a:rPr sz="2400" dirty="0">
                <a:latin typeface="Perpetua"/>
                <a:cs typeface="Perpetua"/>
              </a:rPr>
              <a:t>e</a:t>
            </a:r>
            <a:r>
              <a:rPr sz="2400" spc="-220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al</a:t>
            </a:r>
            <a:r>
              <a:rPr sz="2400" dirty="0">
                <a:latin typeface="Perpetua"/>
                <a:cs typeface="Perpetua"/>
              </a:rPr>
              <a:t>l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ZigBee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IP n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des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p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8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IPv6,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ICMPv6</a:t>
            </a:r>
            <a:r>
              <a:rPr sz="2400" spc="-180" dirty="0">
                <a:latin typeface="Perpetua"/>
                <a:cs typeface="Perpetua"/>
              </a:rPr>
              <a:t>, 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60" dirty="0">
                <a:latin typeface="Perpetua"/>
                <a:cs typeface="Perpetua"/>
              </a:rPr>
              <a:t> </a:t>
            </a:r>
            <a:r>
              <a:rPr sz="2400" spc="-30" dirty="0">
                <a:latin typeface="Perpetua"/>
                <a:cs typeface="Perpetua"/>
              </a:rPr>
              <a:t>6LoWPAN</a:t>
            </a:r>
            <a:r>
              <a:rPr sz="2400" spc="8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Neighbor</a:t>
            </a:r>
            <a:r>
              <a:rPr sz="2400" spc="6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Discovery</a:t>
            </a:r>
            <a:r>
              <a:rPr sz="2400" spc="5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(ND),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6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utilize</a:t>
            </a:r>
            <a:r>
              <a:rPr sz="2400" spc="6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RPL </a:t>
            </a:r>
            <a:r>
              <a:rPr sz="2400" spc="-5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for the 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ting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45" dirty="0">
                <a:latin typeface="Perpetua"/>
                <a:cs typeface="Perpetua"/>
              </a:rPr>
              <a:t>c</a:t>
            </a:r>
            <a:r>
              <a:rPr sz="2400" spc="-35" dirty="0">
                <a:latin typeface="Perpetua"/>
                <a:cs typeface="Perpetua"/>
              </a:rPr>
              <a:t>k</a:t>
            </a:r>
            <a:r>
              <a:rPr sz="2400" dirty="0">
                <a:latin typeface="Perpetua"/>
                <a:cs typeface="Perpetua"/>
              </a:rPr>
              <a:t>ets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ac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5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mes</a:t>
            </a:r>
            <a:r>
              <a:rPr sz="2400" dirty="0">
                <a:latin typeface="Perpetua"/>
                <a:cs typeface="Perpetua"/>
              </a:rPr>
              <a:t>h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net</a:t>
            </a:r>
            <a:r>
              <a:rPr sz="2400" spc="-95" dirty="0">
                <a:latin typeface="Perpetua"/>
                <a:cs typeface="Perpetua"/>
              </a:rPr>
              <a:t>w</a:t>
            </a:r>
            <a:r>
              <a:rPr sz="2400" dirty="0">
                <a:latin typeface="Perpetua"/>
                <a:cs typeface="Perpetua"/>
              </a:rPr>
              <a:t>or</a:t>
            </a:r>
            <a:r>
              <a:rPr sz="2400" spc="5" dirty="0">
                <a:latin typeface="Perpetua"/>
                <a:cs typeface="Perpetua"/>
              </a:rPr>
              <a:t>k</a:t>
            </a:r>
            <a:r>
              <a:rPr sz="2400" dirty="0">
                <a:latin typeface="Perpetua"/>
                <a:cs typeface="Perpetua"/>
              </a:rPr>
              <a:t>.</a:t>
            </a: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Both</a:t>
            </a:r>
            <a:r>
              <a:rPr sz="2400" spc="-3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TCP </a:t>
            </a:r>
            <a:r>
              <a:rPr sz="2400" spc="-5" dirty="0">
                <a:latin typeface="Perpetua"/>
                <a:cs typeface="Perpetua"/>
              </a:rPr>
              <a:t>an</a:t>
            </a:r>
            <a:r>
              <a:rPr sz="2400" dirty="0">
                <a:latin typeface="Perpetua"/>
                <a:cs typeface="Perpetua"/>
              </a:rPr>
              <a:t>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U</a:t>
            </a:r>
            <a:r>
              <a:rPr sz="2400" dirty="0">
                <a:latin typeface="Perpetua"/>
                <a:cs typeface="Perpetua"/>
              </a:rPr>
              <a:t>DP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 </a:t>
            </a:r>
            <a:r>
              <a:rPr sz="2400" spc="-5" dirty="0">
                <a:latin typeface="Perpetua"/>
                <a:cs typeface="Perpetua"/>
              </a:rPr>
              <a:t>als</a:t>
            </a:r>
            <a:r>
              <a:rPr sz="2400" dirty="0">
                <a:latin typeface="Perpetua"/>
                <a:cs typeface="Perpetua"/>
              </a:rPr>
              <a:t>o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suppo</a:t>
            </a:r>
            <a:r>
              <a:rPr sz="2400" spc="8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t</a:t>
            </a:r>
            <a:r>
              <a:rPr sz="2400" spc="-10" dirty="0">
                <a:latin typeface="Perpetua"/>
                <a:cs typeface="Perpetua"/>
              </a:rPr>
              <a:t>e</a:t>
            </a:r>
            <a:r>
              <a:rPr sz="2400" dirty="0">
                <a:latin typeface="Perpetua"/>
                <a:cs typeface="Perpetua"/>
              </a:rPr>
              <a:t>d,</a:t>
            </a:r>
            <a:r>
              <a:rPr sz="2400" spc="-1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 p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spc="-70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vide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</a:t>
            </a:r>
            <a:r>
              <a:rPr sz="2400" spc="5" dirty="0">
                <a:latin typeface="Perpetua"/>
                <a:cs typeface="Perpetua"/>
              </a:rPr>
              <a:t>o</a:t>
            </a:r>
            <a:r>
              <a:rPr sz="2400" dirty="0">
                <a:latin typeface="Perpetua"/>
                <a:cs typeface="Perpetua"/>
              </a:rPr>
              <a:t>th</a:t>
            </a: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Perpetua"/>
                <a:cs typeface="Perpetua"/>
              </a:rPr>
              <a:t>connection-oriented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connectionless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service.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032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60" dirty="0">
                <a:latin typeface="Franklin Gothic Medium"/>
                <a:cs typeface="Franklin Gothic Medium"/>
              </a:rPr>
              <a:t>Physical</a:t>
            </a:r>
            <a:r>
              <a:rPr sz="4000" i="0" spc="-95" dirty="0">
                <a:latin typeface="Franklin Gothic Medium"/>
                <a:cs typeface="Franklin Gothic Medium"/>
              </a:rPr>
              <a:t> </a:t>
            </a:r>
            <a:r>
              <a:rPr sz="4000" i="0" spc="-70" dirty="0">
                <a:latin typeface="Franklin Gothic Medium"/>
                <a:cs typeface="Franklin Gothic Medium"/>
              </a:rPr>
              <a:t>Layer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92059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1976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802.15.4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standard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supports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extensive number  of </a:t>
            </a:r>
            <a:r>
              <a:rPr sz="2600" dirty="0">
                <a:latin typeface="Perpetua"/>
                <a:cs typeface="Perpetua"/>
              </a:rPr>
              <a:t>PHY </a:t>
            </a:r>
            <a:r>
              <a:rPr sz="2600" spc="-5" dirty="0">
                <a:latin typeface="Perpetua"/>
                <a:cs typeface="Perpetua"/>
              </a:rPr>
              <a:t>options </a:t>
            </a:r>
            <a:r>
              <a:rPr sz="2600" spc="-10" dirty="0">
                <a:latin typeface="Perpetua"/>
                <a:cs typeface="Perpetua"/>
              </a:rPr>
              <a:t>that </a:t>
            </a:r>
            <a:r>
              <a:rPr sz="2600" spc="-5" dirty="0">
                <a:latin typeface="Perpetua"/>
                <a:cs typeface="Perpetua"/>
              </a:rPr>
              <a:t>range from 2.4 </a:t>
            </a:r>
            <a:r>
              <a:rPr sz="2600" spc="5" dirty="0">
                <a:latin typeface="Perpetua"/>
                <a:cs typeface="Perpetua"/>
              </a:rPr>
              <a:t>GHz </a:t>
            </a:r>
            <a:r>
              <a:rPr sz="2600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sub-GHz </a:t>
            </a:r>
            <a:r>
              <a:rPr sz="2600" spc="-5" dirty="0">
                <a:latin typeface="Perpetua"/>
                <a:cs typeface="Perpetua"/>
              </a:rPr>
              <a:t>frequencies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5" dirty="0">
                <a:latin typeface="Perpetua"/>
                <a:cs typeface="Perpetua"/>
              </a:rPr>
              <a:t> ISM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bands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8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original</a:t>
            </a:r>
            <a:r>
              <a:rPr sz="2600" spc="114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8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802.15.4-2003</a:t>
            </a:r>
            <a:r>
              <a:rPr sz="2600" spc="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standard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specified only </a:t>
            </a:r>
            <a:r>
              <a:rPr sz="2600" spc="-5" dirty="0">
                <a:latin typeface="Perpetua"/>
                <a:cs typeface="Perpetua"/>
              </a:rPr>
              <a:t>three </a:t>
            </a:r>
            <a:r>
              <a:rPr sz="2600" dirty="0">
                <a:latin typeface="Perpetua"/>
                <a:cs typeface="Perpetua"/>
              </a:rPr>
              <a:t>PHY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options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based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on</a:t>
            </a:r>
            <a:r>
              <a:rPr sz="2600" spc="-5" dirty="0">
                <a:latin typeface="Perpetua"/>
                <a:cs typeface="Perpetua"/>
              </a:rPr>
              <a:t> direct sequence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spread 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spectrum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(DSSS) </a:t>
            </a:r>
            <a:r>
              <a:rPr sz="2600" spc="-5" dirty="0">
                <a:latin typeface="Perpetua"/>
                <a:cs typeface="Perpetua"/>
              </a:rPr>
              <a:t>modulation.</a:t>
            </a:r>
            <a:endParaRPr sz="2600" dirty="0">
              <a:latin typeface="Perpetua"/>
              <a:cs typeface="Perpetua"/>
            </a:endParaRPr>
          </a:p>
          <a:p>
            <a:pPr marL="286385" marR="48895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DSSS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-10" dirty="0">
                <a:latin typeface="Perpetua"/>
                <a:cs typeface="Perpetua"/>
              </a:rPr>
              <a:t>modulation</a:t>
            </a:r>
            <a:r>
              <a:rPr sz="2600" dirty="0">
                <a:latin typeface="Perpetua"/>
                <a:cs typeface="Perpetua"/>
              </a:rPr>
              <a:t> technique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5" dirty="0">
                <a:latin typeface="Perpetua"/>
                <a:cs typeface="Perpetua"/>
              </a:rPr>
              <a:t>which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signal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intentionally </a:t>
            </a:r>
            <a:r>
              <a:rPr sz="2600" spc="-5" dirty="0">
                <a:latin typeface="Perpetua"/>
                <a:cs typeface="Perpetua"/>
              </a:rPr>
              <a:t>spread </a:t>
            </a: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frequency domain, resulting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greater bandwidth.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440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35" dirty="0">
                <a:latin typeface="Franklin Gothic Medium"/>
                <a:cs typeface="Franklin Gothic Medium"/>
              </a:rPr>
              <a:t>Modulation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313295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02565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modulation process, </a:t>
            </a:r>
            <a:r>
              <a:rPr sz="2600" dirty="0">
                <a:latin typeface="Perpetua"/>
                <a:cs typeface="Perpetua"/>
              </a:rPr>
              <a:t>some parameter of the </a:t>
            </a:r>
            <a:r>
              <a:rPr sz="2600" spc="-30" dirty="0">
                <a:latin typeface="Perpetua"/>
                <a:cs typeface="Perpetua"/>
              </a:rPr>
              <a:t>carrier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wave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(such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as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amplitude,</a:t>
            </a:r>
            <a:r>
              <a:rPr sz="2600" spc="-5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frequency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or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phase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)</a:t>
            </a:r>
            <a:r>
              <a:rPr sz="2600" spc="4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varied  in </a:t>
            </a:r>
            <a:r>
              <a:rPr sz="2600" spc="-5" dirty="0">
                <a:latin typeface="Perpetua"/>
                <a:cs typeface="Perpetua"/>
              </a:rPr>
              <a:t>accordance </a:t>
            </a:r>
            <a:r>
              <a:rPr sz="2600" dirty="0">
                <a:latin typeface="Perpetua"/>
                <a:cs typeface="Perpetua"/>
              </a:rPr>
              <a:t>with the </a:t>
            </a:r>
            <a:r>
              <a:rPr sz="2600" spc="-5" dirty="0">
                <a:latin typeface="Perpetua"/>
                <a:cs typeface="Perpetua"/>
              </a:rPr>
              <a:t>modulating signal </a:t>
            </a:r>
            <a:r>
              <a:rPr sz="2600" dirty="0">
                <a:latin typeface="Perpetua"/>
                <a:cs typeface="Perpetua"/>
              </a:rPr>
              <a:t>. This </a:t>
            </a:r>
            <a:r>
              <a:rPr sz="2600" spc="-10" dirty="0">
                <a:latin typeface="Perpetua"/>
                <a:cs typeface="Perpetua"/>
              </a:rPr>
              <a:t>modulated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signal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then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transmitted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dirty="0">
                <a:latin typeface="Perpetua"/>
                <a:cs typeface="Perpetua"/>
              </a:rPr>
              <a:t>transmitter</a:t>
            </a:r>
          </a:p>
          <a:p>
            <a:pPr marL="286385" marR="5080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In the </a:t>
            </a:r>
            <a:r>
              <a:rPr sz="2600" spc="-5" dirty="0">
                <a:latin typeface="Perpetua"/>
                <a:cs typeface="Perpetua"/>
              </a:rPr>
              <a:t>modulation process, </a:t>
            </a:r>
            <a:r>
              <a:rPr sz="2600" spc="-35" dirty="0">
                <a:latin typeface="Perpetua"/>
                <a:cs typeface="Perpetua"/>
              </a:rPr>
              <a:t>two </a:t>
            </a:r>
            <a:r>
              <a:rPr sz="2600" spc="-5" dirty="0">
                <a:latin typeface="Perpetua"/>
                <a:cs typeface="Perpetua"/>
              </a:rPr>
              <a:t>signals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dirty="0">
                <a:latin typeface="Perpetua"/>
                <a:cs typeface="Perpetua"/>
              </a:rPr>
              <a:t>used </a:t>
            </a:r>
            <a:r>
              <a:rPr sz="2600" spc="-10" dirty="0">
                <a:latin typeface="Perpetua"/>
                <a:cs typeface="Perpetua"/>
              </a:rPr>
              <a:t>namely </a:t>
            </a:r>
            <a:r>
              <a:rPr sz="2600" spc="-120" dirty="0">
                <a:latin typeface="Perpetua"/>
                <a:cs typeface="Perpetua"/>
              </a:rPr>
              <a:t>the </a:t>
            </a:r>
            <a:r>
              <a:rPr sz="2600" spc="-5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modulating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carrier</a:t>
            </a:r>
            <a:endParaRPr sz="26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modulating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signal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nothing </a:t>
            </a:r>
            <a:r>
              <a:rPr sz="2600" spc="-15" dirty="0">
                <a:latin typeface="Perpetua"/>
                <a:cs typeface="Perpetua"/>
              </a:rPr>
              <a:t>but</a:t>
            </a:r>
            <a:r>
              <a:rPr sz="2600" dirty="0">
                <a:latin typeface="Perpetua"/>
                <a:cs typeface="Perpetua"/>
              </a:rPr>
              <a:t>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baseband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signal or  information </a:t>
            </a:r>
            <a:r>
              <a:rPr sz="2600" spc="-5" dirty="0">
                <a:latin typeface="Perpetua"/>
                <a:cs typeface="Perpetua"/>
              </a:rPr>
              <a:t>signal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while </a:t>
            </a:r>
            <a:r>
              <a:rPr sz="2600" spc="-5" dirty="0">
                <a:latin typeface="Perpetua"/>
                <a:cs typeface="Perpetua"/>
              </a:rPr>
              <a:t>the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carrier </a:t>
            </a:r>
            <a:r>
              <a:rPr sz="2600" dirty="0">
                <a:latin typeface="Perpetua"/>
                <a:cs typeface="Perpetua"/>
              </a:rPr>
              <a:t>is a high </a:t>
            </a:r>
            <a:r>
              <a:rPr sz="2600" spc="-5" dirty="0">
                <a:latin typeface="Perpetua"/>
                <a:cs typeface="Perpetua"/>
              </a:rPr>
              <a:t>frequency </a:t>
            </a:r>
            <a:r>
              <a:rPr sz="2600" dirty="0">
                <a:latin typeface="Perpetua"/>
                <a:cs typeface="Perpetua"/>
              </a:rPr>
              <a:t> sinusoidal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signal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6321756" cy="28745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Perpetua"/>
                <a:cs typeface="Perpetua"/>
              </a:rPr>
              <a:t>Advantages</a:t>
            </a:r>
            <a:r>
              <a:rPr sz="2600" b="1" spc="-45" dirty="0">
                <a:latin typeface="Perpetua"/>
                <a:cs typeface="Perpetua"/>
              </a:rPr>
              <a:t> </a:t>
            </a:r>
            <a:r>
              <a:rPr sz="2600" b="1" dirty="0">
                <a:latin typeface="Perpetua"/>
                <a:cs typeface="Perpetua"/>
              </a:rPr>
              <a:t>of</a:t>
            </a:r>
            <a:r>
              <a:rPr sz="2600" b="1" spc="-10" dirty="0">
                <a:latin typeface="Perpetua"/>
                <a:cs typeface="Perpetua"/>
              </a:rPr>
              <a:t> </a:t>
            </a:r>
            <a:r>
              <a:rPr sz="2600" b="1" spc="-5" dirty="0">
                <a:latin typeface="Perpetua"/>
                <a:cs typeface="Perpetua"/>
              </a:rPr>
              <a:t>Modulation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Reduction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in 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height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antenna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Perpetua"/>
                <a:cs typeface="Perpetua"/>
              </a:rPr>
              <a:t>Avoids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mixing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signals</a:t>
            </a: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Increases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range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communication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Multiplexing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possible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Perpetua"/>
                <a:cs typeface="Perpetua"/>
              </a:rPr>
              <a:t>Improves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quality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reception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143000"/>
            <a:ext cx="7557134" cy="308994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3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Perpetua"/>
                <a:cs typeface="Perpetua"/>
              </a:rPr>
              <a:t>For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transmission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radio signals,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antenna height must 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multiple</a:t>
            </a:r>
            <a:r>
              <a:rPr sz="2600" dirty="0">
                <a:latin typeface="Perpetua"/>
                <a:cs typeface="Perpetua"/>
              </a:rPr>
              <a:t> of </a:t>
            </a:r>
            <a:r>
              <a:rPr sz="2600" dirty="0">
                <a:latin typeface="Cambria"/>
                <a:cs typeface="Cambria"/>
              </a:rPr>
              <a:t>λ</a:t>
            </a:r>
            <a:r>
              <a:rPr sz="2600" dirty="0">
                <a:latin typeface="Perpetua"/>
                <a:cs typeface="Perpetua"/>
              </a:rPr>
              <a:t>/4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,where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Cambria"/>
                <a:cs typeface="Cambria"/>
              </a:rPr>
              <a:t>λ </a:t>
            </a:r>
            <a:r>
              <a:rPr sz="2600" dirty="0">
                <a:latin typeface="Perpetua"/>
                <a:cs typeface="Perpetua"/>
              </a:rPr>
              <a:t>is the </a:t>
            </a:r>
            <a:r>
              <a:rPr sz="2600" spc="-20" dirty="0">
                <a:latin typeface="Perpetua"/>
                <a:cs typeface="Perpetua"/>
              </a:rPr>
              <a:t>wavelength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.</a:t>
            </a: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ambria"/>
                <a:cs typeface="Cambria"/>
              </a:rPr>
              <a:t>λ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dirty="0">
                <a:latin typeface="Perpetua"/>
                <a:cs typeface="Perpetua"/>
              </a:rPr>
              <a:t>=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/f</a:t>
            </a:r>
          </a:p>
          <a:p>
            <a:pPr marL="286385" indent="-274320">
              <a:lnSpc>
                <a:spcPct val="100000"/>
              </a:lnSpc>
              <a:spcBef>
                <a:spcPts val="5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where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  <a:r>
              <a:rPr sz="2600" spc="-9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the </a:t>
            </a:r>
            <a:r>
              <a:rPr sz="2600" spc="-10" dirty="0">
                <a:latin typeface="Perpetua"/>
                <a:cs typeface="Perpetua"/>
              </a:rPr>
              <a:t>velocity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5" dirty="0" smtClean="0">
                <a:latin typeface="Perpetua"/>
                <a:cs typeface="Perpetua"/>
              </a:rPr>
              <a:t>light</a:t>
            </a:r>
            <a:endParaRPr lang="en-US" sz="2600" spc="-5" dirty="0" smtClean="0">
              <a:latin typeface="Perpetua"/>
              <a:cs typeface="Perpetua"/>
            </a:endParaRPr>
          </a:p>
          <a:p>
            <a:pPr marL="286385" indent="-274320">
              <a:spcBef>
                <a:spcPts val="5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smtClean="0">
                <a:latin typeface="Perpetua"/>
                <a:cs typeface="Perpetua"/>
              </a:rPr>
              <a:t>f:</a:t>
            </a:r>
            <a:r>
              <a:rPr lang="en-US" sz="2600" spc="-90" dirty="0" smtClean="0">
                <a:latin typeface="Perpetua"/>
                <a:cs typeface="Perpetua"/>
              </a:rPr>
              <a:t> </a:t>
            </a:r>
            <a:r>
              <a:rPr lang="en-US" sz="2600" dirty="0" smtClean="0">
                <a:latin typeface="Perpetua"/>
                <a:cs typeface="Perpetua"/>
              </a:rPr>
              <a:t>is</a:t>
            </a:r>
            <a:r>
              <a:rPr lang="en-US" sz="2600" spc="10" dirty="0" smtClean="0">
                <a:latin typeface="Perpetua"/>
                <a:cs typeface="Perpetua"/>
              </a:rPr>
              <a:t> </a:t>
            </a:r>
            <a:r>
              <a:rPr lang="en-US" sz="2600" spc="-5" dirty="0" smtClean="0">
                <a:latin typeface="Perpetua"/>
                <a:cs typeface="Perpetua"/>
              </a:rPr>
              <a:t>the</a:t>
            </a:r>
            <a:r>
              <a:rPr lang="en-US" sz="2600" spc="5" dirty="0" smtClean="0">
                <a:latin typeface="Perpetua"/>
                <a:cs typeface="Perpetua"/>
              </a:rPr>
              <a:t> </a:t>
            </a:r>
            <a:r>
              <a:rPr lang="en-US" sz="2600" spc="-5" dirty="0" smtClean="0">
                <a:latin typeface="Perpetua"/>
                <a:cs typeface="Perpetua"/>
              </a:rPr>
              <a:t>frequency</a:t>
            </a:r>
            <a:r>
              <a:rPr lang="en-US" sz="2600" spc="10" dirty="0" smtClean="0">
                <a:latin typeface="Perpetua"/>
                <a:cs typeface="Perpetua"/>
              </a:rPr>
              <a:t> </a:t>
            </a:r>
            <a:r>
              <a:rPr lang="en-US" sz="2600" spc="-10" dirty="0" smtClean="0">
                <a:latin typeface="Perpetua"/>
                <a:cs typeface="Perpetua"/>
              </a:rPr>
              <a:t>of</a:t>
            </a:r>
            <a:r>
              <a:rPr lang="en-US" sz="2600" spc="10" dirty="0" smtClean="0">
                <a:latin typeface="Perpetua"/>
                <a:cs typeface="Perpetua"/>
              </a:rPr>
              <a:t> </a:t>
            </a:r>
            <a:r>
              <a:rPr lang="en-US" sz="2600" spc="-5" dirty="0" smtClean="0">
                <a:latin typeface="Perpetua"/>
                <a:cs typeface="Perpetua"/>
              </a:rPr>
              <a:t>the</a:t>
            </a:r>
            <a:r>
              <a:rPr lang="en-US" sz="2600" spc="5" dirty="0" smtClean="0">
                <a:latin typeface="Perpetua"/>
                <a:cs typeface="Perpetua"/>
              </a:rPr>
              <a:t> </a:t>
            </a:r>
            <a:r>
              <a:rPr lang="en-US" sz="2600" spc="-5" dirty="0" smtClean="0">
                <a:latin typeface="Perpetua"/>
                <a:cs typeface="Perpetua"/>
              </a:rPr>
              <a:t>signal</a:t>
            </a:r>
            <a:r>
              <a:rPr lang="en-US" sz="2600" spc="15" dirty="0" smtClean="0">
                <a:latin typeface="Perpetua"/>
                <a:cs typeface="Perpetua"/>
              </a:rPr>
              <a:t> </a:t>
            </a:r>
            <a:r>
              <a:rPr lang="en-US" sz="2600" dirty="0" smtClean="0">
                <a:latin typeface="Perpetua"/>
                <a:cs typeface="Perpetua"/>
              </a:rPr>
              <a:t>to</a:t>
            </a:r>
            <a:r>
              <a:rPr lang="en-US" sz="2600" spc="-5" dirty="0" smtClean="0">
                <a:latin typeface="Perpetua"/>
                <a:cs typeface="Perpetua"/>
              </a:rPr>
              <a:t> </a:t>
            </a:r>
            <a:r>
              <a:rPr lang="en-US" sz="2600" dirty="0" smtClean="0">
                <a:latin typeface="Perpetua"/>
                <a:cs typeface="Perpetua"/>
              </a:rPr>
              <a:t>be</a:t>
            </a:r>
            <a:r>
              <a:rPr lang="en-US" sz="2600" spc="-5" dirty="0" smtClean="0">
                <a:latin typeface="Perpetua"/>
                <a:cs typeface="Perpetua"/>
              </a:rPr>
              <a:t> </a:t>
            </a:r>
            <a:r>
              <a:rPr lang="en-US" sz="2600" spc="-160" dirty="0" smtClean="0">
                <a:latin typeface="Perpetua"/>
                <a:cs typeface="Perpetua"/>
              </a:rPr>
              <a:t>transmitted</a:t>
            </a:r>
          </a:p>
          <a:p>
            <a:pPr marL="286385" indent="-274320">
              <a:spcBef>
                <a:spcPts val="52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 smtClean="0">
                <a:latin typeface="Perpetua"/>
                <a:cs typeface="Perpetua"/>
              </a:rPr>
              <a:t>The </a:t>
            </a:r>
            <a:r>
              <a:rPr lang="en-US" sz="2600" spc="-5" dirty="0" smtClean="0">
                <a:latin typeface="Perpetua"/>
                <a:cs typeface="Perpetua"/>
              </a:rPr>
              <a:t>minimum antenna </a:t>
            </a:r>
            <a:r>
              <a:rPr lang="en-US" sz="2600" dirty="0" smtClean="0">
                <a:latin typeface="Perpetua"/>
                <a:cs typeface="Perpetua"/>
              </a:rPr>
              <a:t>height </a:t>
            </a:r>
            <a:r>
              <a:rPr lang="en-US" sz="2600" spc="-5" dirty="0" smtClean="0">
                <a:latin typeface="Perpetua"/>
                <a:cs typeface="Perpetua"/>
              </a:rPr>
              <a:t>required </a:t>
            </a:r>
            <a:r>
              <a:rPr lang="en-US" sz="2600" dirty="0" smtClean="0">
                <a:latin typeface="Perpetua"/>
                <a:cs typeface="Perpetua"/>
              </a:rPr>
              <a:t>to transmit a </a:t>
            </a:r>
            <a:r>
              <a:rPr lang="en-US" sz="2600" spc="5" dirty="0" smtClean="0">
                <a:latin typeface="Perpetua"/>
                <a:cs typeface="Perpetua"/>
              </a:rPr>
              <a:t> </a:t>
            </a:r>
            <a:r>
              <a:rPr lang="en-US" sz="2600" spc="-5" dirty="0" smtClean="0">
                <a:latin typeface="Perpetua"/>
                <a:cs typeface="Perpetua"/>
              </a:rPr>
              <a:t>baseband signal</a:t>
            </a:r>
            <a:r>
              <a:rPr lang="en-US" sz="2600" spc="25" dirty="0" smtClean="0">
                <a:latin typeface="Perpetua"/>
                <a:cs typeface="Perpetua"/>
              </a:rPr>
              <a:t> </a:t>
            </a:r>
            <a:r>
              <a:rPr lang="en-US" sz="2600" dirty="0" smtClean="0">
                <a:latin typeface="Perpetua"/>
                <a:cs typeface="Perpetua"/>
              </a:rPr>
              <a:t>of	f = 10 kHz is </a:t>
            </a:r>
            <a:r>
              <a:rPr lang="en-US" sz="2600" spc="-5" dirty="0" smtClean="0">
                <a:latin typeface="Perpetua"/>
                <a:cs typeface="Perpetua"/>
              </a:rPr>
              <a:t>calculated as </a:t>
            </a:r>
            <a:r>
              <a:rPr lang="en-US" sz="2600" dirty="0" smtClean="0">
                <a:latin typeface="Perpetua"/>
                <a:cs typeface="Perpetua"/>
              </a:rPr>
              <a:t>follows: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343400"/>
            <a:ext cx="5438354" cy="612212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3830"/>
            <a:ext cx="7329805" cy="3122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5212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original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physical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layer</a:t>
            </a:r>
            <a:r>
              <a:rPr sz="2600" dirty="0">
                <a:latin typeface="Perpetua"/>
                <a:cs typeface="Perpetua"/>
              </a:rPr>
              <a:t> transmission </a:t>
            </a:r>
            <a:r>
              <a:rPr sz="2600" spc="-5" dirty="0">
                <a:latin typeface="Perpetua"/>
                <a:cs typeface="Perpetua"/>
              </a:rPr>
              <a:t>options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30" dirty="0">
                <a:latin typeface="Perpetua"/>
                <a:cs typeface="Perpetua"/>
              </a:rPr>
              <a:t>were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180" dirty="0">
                <a:latin typeface="Perpetua"/>
                <a:cs typeface="Perpetua"/>
              </a:rPr>
              <a:t>as </a:t>
            </a:r>
            <a:r>
              <a:rPr sz="2600" spc="-17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follows: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2.4</a:t>
            </a:r>
            <a:r>
              <a:rPr sz="2600" dirty="0">
                <a:latin typeface="Perpetua"/>
                <a:cs typeface="Perpetua"/>
              </a:rPr>
              <a:t> GHz,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16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channels,</a:t>
            </a:r>
            <a:r>
              <a:rPr sz="2600" spc="-1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rate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 smtClean="0">
                <a:latin typeface="Perpetua"/>
                <a:cs typeface="Perpetua"/>
              </a:rPr>
              <a:t>of</a:t>
            </a:r>
            <a:r>
              <a:rPr sz="2600" spc="10" dirty="0" smtClean="0">
                <a:latin typeface="Perpetua"/>
                <a:cs typeface="Perpetua"/>
              </a:rPr>
              <a:t> </a:t>
            </a:r>
            <a:r>
              <a:rPr sz="2600" spc="-10" dirty="0" smtClean="0">
                <a:latin typeface="Perpetua"/>
                <a:cs typeface="Perpetua"/>
              </a:rPr>
              <a:t>250 kbps</a:t>
            </a:r>
            <a:endParaRPr sz="2600" spc="-10" dirty="0">
              <a:latin typeface="Perpetua"/>
              <a:cs typeface="Perpetua"/>
            </a:endParaRP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915 </a:t>
            </a:r>
            <a:r>
              <a:rPr sz="2600" dirty="0">
                <a:latin typeface="Perpetua"/>
                <a:cs typeface="Perpetua"/>
              </a:rPr>
              <a:t>MHz,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10 channels,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rate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40 kbps</a:t>
            </a:r>
          </a:p>
          <a:p>
            <a:pPr marL="743585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868 MHz,</a:t>
            </a:r>
            <a:r>
              <a:rPr sz="2600" spc="-114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1</a:t>
            </a:r>
            <a:r>
              <a:rPr sz="2600" dirty="0">
                <a:latin typeface="Perpetua"/>
                <a:cs typeface="Perpetua"/>
              </a:rPr>
              <a:t> channel,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with a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rate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of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20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kbps</a:t>
            </a:r>
            <a:endParaRPr sz="2600" dirty="0">
              <a:latin typeface="Perpetua"/>
              <a:cs typeface="Perpetua"/>
            </a:endParaRPr>
          </a:p>
          <a:p>
            <a:pPr marL="7435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Perpetua"/>
                <a:cs typeface="Perpetua"/>
              </a:rPr>
              <a:t>IEEE </a:t>
            </a:r>
            <a:r>
              <a:rPr sz="2600" spc="-5" dirty="0">
                <a:latin typeface="Perpetua"/>
                <a:cs typeface="Perpetua"/>
              </a:rPr>
              <a:t>802.15.4-2006, </a:t>
            </a:r>
            <a:r>
              <a:rPr sz="2600" spc="-10" dirty="0">
                <a:latin typeface="Perpetua"/>
                <a:cs typeface="Perpetua"/>
              </a:rPr>
              <a:t>802.15.4-  2011, and </a:t>
            </a:r>
            <a:r>
              <a:rPr sz="2600" dirty="0">
                <a:latin typeface="Perpetua"/>
                <a:cs typeface="Perpetua"/>
              </a:rPr>
              <a:t>IEEE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 smtClean="0">
                <a:latin typeface="Perpetua"/>
                <a:cs typeface="Perpetua"/>
              </a:rPr>
              <a:t>8</a:t>
            </a:r>
            <a:r>
              <a:rPr sz="2600" spc="-15" dirty="0" smtClean="0">
                <a:latin typeface="Perpetua"/>
                <a:cs typeface="Perpetua"/>
              </a:rPr>
              <a:t>0</a:t>
            </a:r>
            <a:r>
              <a:rPr sz="2600" dirty="0" smtClean="0">
                <a:latin typeface="Perpetua"/>
                <a:cs typeface="Perpetua"/>
              </a:rPr>
              <a:t>2</a:t>
            </a:r>
            <a:r>
              <a:rPr sz="2600" spc="-10" dirty="0" smtClean="0">
                <a:latin typeface="Perpetua"/>
                <a:cs typeface="Perpetua"/>
              </a:rPr>
              <a:t>.</a:t>
            </a:r>
            <a:r>
              <a:rPr sz="2600" dirty="0" smtClean="0">
                <a:latin typeface="Perpetua"/>
                <a:cs typeface="Perpetua"/>
              </a:rPr>
              <a:t>1</a:t>
            </a:r>
            <a:r>
              <a:rPr sz="2600" spc="-15" dirty="0" smtClean="0">
                <a:latin typeface="Perpetua"/>
                <a:cs typeface="Perpetua"/>
              </a:rPr>
              <a:t>5</a:t>
            </a:r>
            <a:r>
              <a:rPr sz="2600" dirty="0" smtClean="0">
                <a:latin typeface="Perpetua"/>
                <a:cs typeface="Perpetua"/>
              </a:rPr>
              <a:t>.</a:t>
            </a:r>
            <a:r>
              <a:rPr sz="2600" spc="5" dirty="0" smtClean="0">
                <a:latin typeface="Perpetua"/>
                <a:cs typeface="Perpetua"/>
              </a:rPr>
              <a:t>4</a:t>
            </a:r>
            <a:r>
              <a:rPr sz="2600" dirty="0" smtClean="0">
                <a:latin typeface="Perpetua"/>
                <a:cs typeface="Perpetua"/>
              </a:rPr>
              <a:t>-2015</a:t>
            </a:r>
            <a:endParaRPr lang="en-US" sz="2600" dirty="0" smtClean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363459" cy="39337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US" sz="2600" spc="-5" dirty="0" smtClean="0">
                <a:latin typeface="Perpetua"/>
                <a:cs typeface="Perpetua"/>
              </a:rPr>
              <a:t>Introduced</a:t>
            </a:r>
            <a:r>
              <a:rPr lang="en-US" sz="2600" spc="70" dirty="0" smtClean="0">
                <a:latin typeface="Perpetua"/>
                <a:cs typeface="Perpetua"/>
              </a:rPr>
              <a:t> </a:t>
            </a:r>
            <a:r>
              <a:rPr lang="en-US" sz="2600" spc="-5" dirty="0" smtClean="0">
                <a:latin typeface="Perpetua"/>
                <a:cs typeface="Perpetua"/>
              </a:rPr>
              <a:t>additional</a:t>
            </a:r>
            <a:r>
              <a:rPr lang="en-US" sz="2600" spc="70" dirty="0" smtClean="0">
                <a:latin typeface="Perpetua"/>
                <a:cs typeface="Perpetua"/>
              </a:rPr>
              <a:t> </a:t>
            </a:r>
            <a:r>
              <a:rPr lang="en-US" sz="2600" dirty="0" smtClean="0">
                <a:latin typeface="Perpetua"/>
                <a:cs typeface="Perpetua"/>
              </a:rPr>
              <a:t>PHY</a:t>
            </a:r>
            <a:r>
              <a:rPr lang="en-US" sz="2600" spc="55" dirty="0" smtClean="0">
                <a:latin typeface="Perpetua"/>
                <a:cs typeface="Perpetua"/>
              </a:rPr>
              <a:t> </a:t>
            </a:r>
            <a:r>
              <a:rPr lang="en-US" sz="2600" spc="-5" dirty="0" smtClean="0">
                <a:latin typeface="Perpetua"/>
                <a:cs typeface="Perpetua"/>
              </a:rPr>
              <a:t>communication </a:t>
            </a:r>
            <a:r>
              <a:rPr lang="en-US" sz="2600" dirty="0" smtClean="0">
                <a:latin typeface="Perpetua"/>
                <a:cs typeface="Perpetua"/>
              </a:rPr>
              <a:t> </a:t>
            </a:r>
            <a:r>
              <a:rPr lang="en-US" sz="2600" spc="-10" dirty="0" smtClean="0">
                <a:latin typeface="Perpetua"/>
                <a:cs typeface="Perpetua"/>
              </a:rPr>
              <a:t>options, </a:t>
            </a:r>
            <a:r>
              <a:rPr lang="en-US" sz="2600" spc="-5" dirty="0" smtClean="0">
                <a:latin typeface="Perpetua"/>
                <a:cs typeface="Perpetua"/>
              </a:rPr>
              <a:t>including</a:t>
            </a:r>
            <a:r>
              <a:rPr lang="en-US" sz="2600" dirty="0" smtClean="0">
                <a:latin typeface="Perpetua"/>
                <a:cs typeface="Perpetua"/>
              </a:rPr>
              <a:t> the </a:t>
            </a:r>
            <a:r>
              <a:rPr lang="en-US" sz="2600" spc="-10" dirty="0" smtClean="0">
                <a:latin typeface="Perpetua"/>
                <a:cs typeface="Perpetua"/>
              </a:rPr>
              <a:t>following:</a:t>
            </a:r>
            <a:endParaRPr lang="en-US" sz="2600" dirty="0" smtClean="0">
              <a:latin typeface="Perpetua"/>
              <a:cs typeface="Perpetua"/>
            </a:endParaRPr>
          </a:p>
          <a:p>
            <a:pPr marL="743585" lvl="1" indent="-274320"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 smtClean="0">
                <a:latin typeface="Perpetua"/>
                <a:cs typeface="Perpetua"/>
              </a:rPr>
              <a:t>OQPSK</a:t>
            </a:r>
            <a:r>
              <a:rPr sz="2600" b="1" spc="-40" dirty="0" smtClean="0">
                <a:latin typeface="Perpetua"/>
                <a:cs typeface="Perpetua"/>
              </a:rPr>
              <a:t> </a:t>
            </a:r>
            <a:r>
              <a:rPr sz="2600" b="1" spc="-25" dirty="0" smtClean="0">
                <a:latin typeface="Perpetua"/>
                <a:cs typeface="Perpetua"/>
              </a:rPr>
              <a:t>PHY</a:t>
            </a:r>
            <a:endParaRPr sz="2600" dirty="0">
              <a:latin typeface="Perpetua"/>
              <a:cs typeface="Perpetua"/>
            </a:endParaRPr>
          </a:p>
          <a:p>
            <a:pPr marL="743585" marR="5080" lvl="1" indent="-274320">
              <a:spcBef>
                <a:spcPts val="600"/>
              </a:spcBef>
              <a:buClr>
                <a:srgbClr val="D24717"/>
              </a:buClr>
              <a:buSzPct val="84615"/>
              <a:buFont typeface="Arial" pitchFamily="34" charset="0"/>
              <a:buChar char="•"/>
              <a:tabLst>
                <a:tab pos="287020" algn="l"/>
                <a:tab pos="2132965" algn="l"/>
              </a:tabLst>
            </a:pPr>
            <a:r>
              <a:rPr sz="2600" dirty="0">
                <a:latin typeface="Perpetua"/>
                <a:cs typeface="Perpetua"/>
              </a:rPr>
              <a:t>This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DSSS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90" dirty="0">
                <a:latin typeface="Perpetua"/>
                <a:cs typeface="Perpetua"/>
              </a:rPr>
              <a:t>PHY,</a:t>
            </a:r>
            <a:r>
              <a:rPr sz="2600" spc="-1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employing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offset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quadrature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phase </a:t>
            </a:r>
            <a:r>
              <a:rPr sz="2600" spc="-195" dirty="0">
                <a:latin typeface="Perpetua"/>
                <a:cs typeface="Perpetua"/>
              </a:rPr>
              <a:t>shift </a:t>
            </a:r>
            <a:r>
              <a:rPr sz="2600" spc="-190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keying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(OQPSK) </a:t>
            </a:r>
            <a:r>
              <a:rPr sz="2600" spc="-10" dirty="0">
                <a:latin typeface="Perpetua"/>
                <a:cs typeface="Perpetua"/>
              </a:rPr>
              <a:t>modulation.</a:t>
            </a:r>
            <a:r>
              <a:rPr sz="2600" spc="-8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OQPSK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modulation  technique</a:t>
            </a:r>
            <a:r>
              <a:rPr sz="2600" spc="25" dirty="0">
                <a:latin typeface="Perpetua"/>
                <a:cs typeface="Perpetua"/>
              </a:rPr>
              <a:t> </a:t>
            </a:r>
            <a:r>
              <a:rPr sz="2600" spc="-10" dirty="0" smtClean="0">
                <a:latin typeface="Perpetua"/>
                <a:cs typeface="Perpetua"/>
              </a:rPr>
              <a:t>that</a:t>
            </a:r>
            <a:r>
              <a:rPr lang="en-US" sz="2600" spc="-10" dirty="0" smtClean="0">
                <a:latin typeface="Perpetua"/>
                <a:cs typeface="Perpetua"/>
              </a:rPr>
              <a:t> </a:t>
            </a:r>
            <a:r>
              <a:rPr sz="2600" dirty="0" smtClean="0">
                <a:latin typeface="Perpetua"/>
                <a:cs typeface="Perpetua"/>
              </a:rPr>
              <a:t>uses</a:t>
            </a:r>
            <a:r>
              <a:rPr sz="2600" spc="-25" dirty="0" smtClean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four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unique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bit </a:t>
            </a:r>
            <a:r>
              <a:rPr sz="2600" spc="-10" dirty="0">
                <a:latin typeface="Perpetua"/>
                <a:cs typeface="Perpetua"/>
              </a:rPr>
              <a:t>values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 err="1" smtClean="0">
                <a:latin typeface="Perpetua"/>
                <a:cs typeface="Perpetua"/>
              </a:rPr>
              <a:t>signalled</a:t>
            </a:r>
            <a:r>
              <a:rPr sz="2600" spc="-5" dirty="0" smtClean="0">
                <a:latin typeface="Perpetua"/>
                <a:cs typeface="Perpetua"/>
              </a:rPr>
              <a:t> </a:t>
            </a:r>
            <a:r>
              <a:rPr sz="2600" spc="-575" dirty="0" smtClean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by</a:t>
            </a:r>
            <a:r>
              <a:rPr sz="2600" spc="-5" dirty="0">
                <a:latin typeface="Perpetua"/>
                <a:cs typeface="Perpetua"/>
              </a:rPr>
              <a:t> phase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changes.</a:t>
            </a:r>
            <a:endParaRPr sz="2600" dirty="0">
              <a:latin typeface="Perpetua"/>
              <a:cs typeface="Perpetua"/>
            </a:endParaRPr>
          </a:p>
          <a:p>
            <a:pPr marL="743585" marR="95885" lvl="1" indent="-274320">
              <a:spcBef>
                <a:spcPts val="605"/>
              </a:spcBef>
              <a:buClr>
                <a:srgbClr val="D24717"/>
              </a:buClr>
              <a:buSzPct val="84615"/>
              <a:buFont typeface="Arial" pitchFamily="34" charset="0"/>
              <a:buChar char="•"/>
              <a:tabLst>
                <a:tab pos="287020" algn="l"/>
              </a:tabLst>
            </a:pPr>
            <a:r>
              <a:rPr sz="2600" spc="-5" dirty="0">
                <a:latin typeface="Perpetua"/>
                <a:cs typeface="Perpetua"/>
              </a:rPr>
              <a:t>An</a:t>
            </a:r>
            <a:r>
              <a:rPr sz="260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offset function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that</a:t>
            </a:r>
            <a:r>
              <a:rPr sz="2600" spc="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is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present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during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phase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shifts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80" dirty="0">
                <a:latin typeface="Perpetua"/>
                <a:cs typeface="Perpetua"/>
              </a:rPr>
              <a:t>allows </a:t>
            </a:r>
            <a:r>
              <a:rPr sz="2600" spc="-5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data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 be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transmitted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more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spc="-45" dirty="0">
                <a:latin typeface="Perpetua"/>
                <a:cs typeface="Perpetua"/>
              </a:rPr>
              <a:t>reliably.</a:t>
            </a:r>
            <a:endParaRPr sz="26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343027"/>
            <a:ext cx="7539355" cy="51809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5" dirty="0">
                <a:latin typeface="Perpetua"/>
                <a:cs typeface="Perpetua"/>
              </a:rPr>
              <a:t>BPSK</a:t>
            </a:r>
            <a:r>
              <a:rPr sz="2400" b="1" spc="-40" dirty="0">
                <a:latin typeface="Perpetua"/>
                <a:cs typeface="Perpetua"/>
              </a:rPr>
              <a:t> </a:t>
            </a:r>
            <a:r>
              <a:rPr sz="2400" b="1" spc="-30" dirty="0">
                <a:latin typeface="Perpetua"/>
                <a:cs typeface="Perpetua"/>
              </a:rPr>
              <a:t>PHY:</a:t>
            </a:r>
            <a:endParaRPr sz="2400" dirty="0">
              <a:latin typeface="Perpetua"/>
              <a:cs typeface="Perpetua"/>
            </a:endParaRPr>
          </a:p>
          <a:p>
            <a:pPr marL="286385" marR="386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This is DSSS PHY, employing binary </a:t>
            </a:r>
            <a:r>
              <a:rPr sz="2400" dirty="0" smtClean="0">
                <a:latin typeface="Perpetua"/>
                <a:cs typeface="Perpetua"/>
              </a:rPr>
              <a:t>phase-shift keying  (</a:t>
            </a:r>
            <a:r>
              <a:rPr sz="2400" dirty="0">
                <a:latin typeface="Perpetua"/>
                <a:cs typeface="Perpetua"/>
              </a:rPr>
              <a:t>BPSK) </a:t>
            </a:r>
            <a:r>
              <a:rPr sz="2400" dirty="0" smtClean="0">
                <a:latin typeface="Perpetua"/>
                <a:cs typeface="Perpetua"/>
              </a:rPr>
              <a:t>modulation</a:t>
            </a:r>
            <a:r>
              <a:rPr sz="2400" dirty="0">
                <a:latin typeface="Perpetua"/>
                <a:cs typeface="Perpetua"/>
              </a:rPr>
              <a:t>.</a:t>
            </a: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BPSK </a:t>
            </a:r>
            <a:r>
              <a:rPr sz="2400" dirty="0">
                <a:latin typeface="Perpetua"/>
                <a:cs typeface="Perpetua"/>
              </a:rPr>
              <a:t>specifies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35" dirty="0">
                <a:latin typeface="Perpetua"/>
                <a:cs typeface="Perpetua"/>
              </a:rPr>
              <a:t>two</a:t>
            </a:r>
            <a:r>
              <a:rPr sz="2400" dirty="0">
                <a:latin typeface="Perpetua"/>
                <a:cs typeface="Perpetua"/>
              </a:rPr>
              <a:t> unique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phase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shifts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data</a:t>
            </a:r>
            <a:r>
              <a:rPr sz="2400" dirty="0">
                <a:latin typeface="Perpetua"/>
                <a:cs typeface="Perpetua"/>
              </a:rPr>
              <a:t> encoding</a:t>
            </a:r>
          </a:p>
          <a:p>
            <a:pPr marL="286385">
              <a:lnSpc>
                <a:spcPct val="100000"/>
              </a:lnSpc>
            </a:pPr>
            <a:r>
              <a:rPr sz="2400" dirty="0">
                <a:latin typeface="Perpetua"/>
                <a:cs typeface="Perpetua"/>
              </a:rPr>
              <a:t>scheme.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700" dirty="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dirty="0">
                <a:latin typeface="Perpetua"/>
                <a:cs typeface="Perpetua"/>
              </a:rPr>
              <a:t>ASK</a:t>
            </a:r>
            <a:r>
              <a:rPr sz="2400" b="1" spc="-45" dirty="0">
                <a:latin typeface="Perpetua"/>
                <a:cs typeface="Perpetua"/>
              </a:rPr>
              <a:t> </a:t>
            </a:r>
            <a:r>
              <a:rPr sz="2400" b="1" spc="-30" dirty="0">
                <a:latin typeface="Perpetua"/>
                <a:cs typeface="Perpetua"/>
              </a:rPr>
              <a:t>PHY:</a:t>
            </a:r>
            <a:endParaRPr sz="2400" dirty="0">
              <a:latin typeface="Perpetua"/>
              <a:cs typeface="Perpetua"/>
            </a:endParaRPr>
          </a:p>
          <a:p>
            <a:pPr marL="286385" marR="7239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Perpetua"/>
                <a:cs typeface="Perpetua"/>
              </a:rPr>
              <a:t>T</a:t>
            </a:r>
            <a:r>
              <a:rPr sz="2400" spc="5" dirty="0">
                <a:latin typeface="Perpetua"/>
                <a:cs typeface="Perpetua"/>
              </a:rPr>
              <a:t>h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par</a:t>
            </a:r>
            <a:r>
              <a:rPr sz="2400" spc="-5" dirty="0">
                <a:latin typeface="Perpetua"/>
                <a:cs typeface="Perpetua"/>
              </a:rPr>
              <a:t>alle</a:t>
            </a:r>
            <a:r>
              <a:rPr sz="2400" dirty="0">
                <a:latin typeface="Perpetua"/>
                <a:cs typeface="Perpetua"/>
              </a:rPr>
              <a:t>l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sequence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spc="-2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ead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</a:t>
            </a:r>
            <a:r>
              <a:rPr sz="2400" spc="5" dirty="0">
                <a:latin typeface="Perpetua"/>
                <a:cs typeface="Perpetua"/>
              </a:rPr>
              <a:t>p</a:t>
            </a:r>
            <a:r>
              <a:rPr sz="2400" dirty="0">
                <a:latin typeface="Perpetua"/>
                <a:cs typeface="Perpetua"/>
              </a:rPr>
              <a:t>ec</a:t>
            </a:r>
            <a:r>
              <a:rPr sz="2400" spc="-10" dirty="0">
                <a:latin typeface="Perpetua"/>
                <a:cs typeface="Perpetua"/>
              </a:rPr>
              <a:t>t</a:t>
            </a:r>
            <a:r>
              <a:rPr sz="2400" spc="55" dirty="0">
                <a:latin typeface="Perpetua"/>
                <a:cs typeface="Perpetua"/>
              </a:rPr>
              <a:t>r</a:t>
            </a:r>
            <a:r>
              <a:rPr sz="2400" dirty="0">
                <a:latin typeface="Perpetua"/>
                <a:cs typeface="Perpetua"/>
              </a:rPr>
              <a:t>um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(PS</a:t>
            </a:r>
            <a:r>
              <a:rPr sz="2400" spc="-10" dirty="0">
                <a:latin typeface="Perpetua"/>
                <a:cs typeface="Perpetua"/>
              </a:rPr>
              <a:t>S</a:t>
            </a:r>
            <a:r>
              <a:rPr sz="2400" dirty="0">
                <a:latin typeface="Perpetua"/>
                <a:cs typeface="Perpetua"/>
              </a:rPr>
              <a:t>S)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PH</a:t>
            </a:r>
            <a:r>
              <a:rPr sz="2400" spc="-340" dirty="0">
                <a:latin typeface="Perpetua"/>
                <a:cs typeface="Perpetua"/>
              </a:rPr>
              <a:t>Y</a:t>
            </a:r>
            <a:r>
              <a:rPr sz="2400" dirty="0">
                <a:latin typeface="Perpetua"/>
                <a:cs typeface="Perpetua"/>
              </a:rPr>
              <a:t>,</a:t>
            </a:r>
            <a:r>
              <a:rPr sz="2400" spc="-114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employing  </a:t>
            </a:r>
            <a:r>
              <a:rPr sz="2400" spc="-5" dirty="0">
                <a:latin typeface="Perpetua"/>
                <a:cs typeface="Perpetua"/>
              </a:rPr>
              <a:t>amplitude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shift</a:t>
            </a:r>
            <a:r>
              <a:rPr sz="2400" spc="-15" dirty="0">
                <a:latin typeface="Perpetua"/>
                <a:cs typeface="Perpetua"/>
              </a:rPr>
              <a:t> keying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(ASK)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BPSK</a:t>
            </a:r>
            <a:r>
              <a:rPr sz="2400" spc="-5" dirty="0">
                <a:latin typeface="Perpetua"/>
                <a:cs typeface="Perpetua"/>
              </a:rPr>
              <a:t> modulation.</a:t>
            </a:r>
            <a:endParaRPr sz="2400" dirty="0">
              <a:latin typeface="Perpetua"/>
              <a:cs typeface="Perpetua"/>
            </a:endParaRPr>
          </a:p>
          <a:p>
            <a:pPr marL="286385" marR="1079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PSSS </a:t>
            </a:r>
            <a:r>
              <a:rPr sz="2400" dirty="0">
                <a:latin typeface="Perpetua"/>
                <a:cs typeface="Perpetua"/>
              </a:rPr>
              <a:t>is </a:t>
            </a:r>
            <a:r>
              <a:rPr sz="2400" spc="-5" dirty="0">
                <a:latin typeface="Perpetua"/>
                <a:cs typeface="Perpetua"/>
              </a:rPr>
              <a:t>an </a:t>
            </a:r>
            <a:r>
              <a:rPr sz="2400" spc="-15" dirty="0">
                <a:latin typeface="Perpetua"/>
                <a:cs typeface="Perpetua"/>
              </a:rPr>
              <a:t>advanced </a:t>
            </a:r>
            <a:r>
              <a:rPr sz="2400" dirty="0">
                <a:latin typeface="Perpetua"/>
                <a:cs typeface="Perpetua"/>
              </a:rPr>
              <a:t>encoding </a:t>
            </a:r>
            <a:r>
              <a:rPr sz="2400" spc="5" dirty="0">
                <a:latin typeface="Perpetua"/>
                <a:cs typeface="Perpetua"/>
              </a:rPr>
              <a:t>scheme </a:t>
            </a:r>
            <a:r>
              <a:rPr sz="2400" spc="-10" dirty="0">
                <a:latin typeface="Perpetua"/>
                <a:cs typeface="Perpetua"/>
              </a:rPr>
              <a:t>that </a:t>
            </a:r>
            <a:r>
              <a:rPr sz="2400" spc="5" dirty="0">
                <a:latin typeface="Perpetua"/>
                <a:cs typeface="Perpetua"/>
              </a:rPr>
              <a:t>offers </a:t>
            </a:r>
            <a:r>
              <a:rPr sz="2400" spc="-5" dirty="0">
                <a:latin typeface="Perpetua"/>
                <a:cs typeface="Perpetua"/>
              </a:rPr>
              <a:t>increased </a:t>
            </a:r>
            <a:r>
              <a:rPr sz="2400" spc="-15" dirty="0">
                <a:latin typeface="Perpetua"/>
                <a:cs typeface="Perpetua"/>
              </a:rPr>
              <a:t>range, </a:t>
            </a:r>
            <a:r>
              <a:rPr sz="2400" spc="-53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throughput,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data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rates,</a:t>
            </a:r>
            <a:r>
              <a:rPr sz="2400" spc="-9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and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signal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5" dirty="0">
                <a:latin typeface="Perpetua"/>
                <a:cs typeface="Perpetua"/>
              </a:rPr>
              <a:t>integrity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compared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DSSS.</a:t>
            </a:r>
            <a:endParaRPr sz="2400" dirty="0">
              <a:latin typeface="Perpetua"/>
              <a:cs typeface="Perpetu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Perpetua"/>
                <a:cs typeface="Perpetua"/>
              </a:rPr>
              <a:t>ASK </a:t>
            </a:r>
            <a:r>
              <a:rPr sz="2400" dirty="0">
                <a:latin typeface="Perpetua"/>
                <a:cs typeface="Perpetua"/>
              </a:rPr>
              <a:t>uses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amplitude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shifts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instead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phase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shifts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signal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different  bit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5" dirty="0">
                <a:latin typeface="Perpetua"/>
                <a:cs typeface="Perpetua"/>
              </a:rPr>
              <a:t>values</a:t>
            </a:r>
            <a:endParaRPr sz="24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oud skipper design template">
  <a:themeElements>
    <a:clrScheme name="Cloud skipper design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oud skipper design template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</TotalTime>
  <Words>8631</Words>
  <Application>Microsoft Office PowerPoint</Application>
  <PresentationFormat>On-screen Show (4:3)</PresentationFormat>
  <Paragraphs>736</Paragraphs>
  <Slides>160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63" baseType="lpstr">
      <vt:lpstr>Office Theme</vt:lpstr>
      <vt:lpstr>Cloud skipper design template</vt:lpstr>
      <vt:lpstr>Equation</vt:lpstr>
      <vt:lpstr>Slide 1</vt:lpstr>
      <vt:lpstr>Slide 2</vt:lpstr>
      <vt:lpstr>Basic Principle of Sensor </vt:lpstr>
      <vt:lpstr>Sensors</vt:lpstr>
      <vt:lpstr>Transfer Function</vt:lpstr>
      <vt:lpstr>Slide 6</vt:lpstr>
      <vt:lpstr>Slide 7</vt:lpstr>
      <vt:lpstr>Slide 8</vt:lpstr>
      <vt:lpstr>Transducer</vt:lpstr>
      <vt:lpstr>Slide 10</vt:lpstr>
      <vt:lpstr>SENSORS, ACTUATORS, AND SMART OBJECTS</vt:lpstr>
      <vt:lpstr>Categories</vt:lpstr>
      <vt:lpstr>Slide 13</vt:lpstr>
      <vt:lpstr>Slide 14</vt:lpstr>
      <vt:lpstr>Slide 15</vt:lpstr>
      <vt:lpstr>Categorization based on what physical phenomenon a  sensor is measuring</vt:lpstr>
      <vt:lpstr>Slide 17</vt:lpstr>
      <vt:lpstr>Slide 18</vt:lpstr>
      <vt:lpstr>Slide 19</vt:lpstr>
      <vt:lpstr>Precision agriculture (smart farming)</vt:lpstr>
      <vt:lpstr>IoT Use Case: Area of precision agriculture  (smart farming)</vt:lpstr>
      <vt:lpstr>Slide 22</vt:lpstr>
      <vt:lpstr>Sensors in a Smart Phone</vt:lpstr>
      <vt:lpstr>Slide 24</vt:lpstr>
      <vt:lpstr>Actuators</vt:lpstr>
      <vt:lpstr>Slide 26</vt:lpstr>
      <vt:lpstr>Slide 27</vt:lpstr>
      <vt:lpstr>Slide 28</vt:lpstr>
      <vt:lpstr>Classification based on energy type</vt:lpstr>
      <vt:lpstr>Micro-Electro-Mechanical Systems (MEMS)</vt:lpstr>
      <vt:lpstr>Slide 31</vt:lpstr>
      <vt:lpstr>Slide 32</vt:lpstr>
      <vt:lpstr>Smart Objects</vt:lpstr>
      <vt:lpstr>Slide 34</vt:lpstr>
      <vt:lpstr>Slide 35</vt:lpstr>
      <vt:lpstr>Slide 36</vt:lpstr>
      <vt:lpstr>Slide 37</vt:lpstr>
      <vt:lpstr>Slide 38</vt:lpstr>
      <vt:lpstr>Trends in Smart Objects</vt:lpstr>
      <vt:lpstr>SENSOR NETWORKS</vt:lpstr>
      <vt:lpstr>Slide 41</vt:lpstr>
      <vt:lpstr>Slide 42</vt:lpstr>
      <vt:lpstr>Wireless Sensor Networks (WSNs)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Communication Protocols for Wireless  Sensor Networks</vt:lpstr>
      <vt:lpstr>Slide 53</vt:lpstr>
      <vt:lpstr>Slide 54</vt:lpstr>
      <vt:lpstr>Connecting Smart Objects</vt:lpstr>
      <vt:lpstr>COMMUNICATIONS CRITERIA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Power Consumption</vt:lpstr>
      <vt:lpstr>Slide 66</vt:lpstr>
      <vt:lpstr>Topology</vt:lpstr>
      <vt:lpstr>Slide 68</vt:lpstr>
      <vt:lpstr>Constrained Devices</vt:lpstr>
      <vt:lpstr>Slide 70</vt:lpstr>
      <vt:lpstr>Data Rate and Throughput</vt:lpstr>
      <vt:lpstr>Slide 72</vt:lpstr>
      <vt:lpstr>Slide 73</vt:lpstr>
      <vt:lpstr>Slide 74</vt:lpstr>
      <vt:lpstr>Latency and Determinism</vt:lpstr>
      <vt:lpstr>Slide 76</vt:lpstr>
      <vt:lpstr>IoT Access Technologies</vt:lpstr>
      <vt:lpstr>IoT Access Technologies</vt:lpstr>
      <vt:lpstr>IEEE 802.15.4</vt:lpstr>
      <vt:lpstr>Slide 80</vt:lpstr>
      <vt:lpstr>Slide 81</vt:lpstr>
      <vt:lpstr>Slide 82</vt:lpstr>
      <vt:lpstr>Slide 83</vt:lpstr>
      <vt:lpstr>ZigBee</vt:lpstr>
      <vt:lpstr>Slide 85</vt:lpstr>
      <vt:lpstr>The traditional ZigBee stack</vt:lpstr>
      <vt:lpstr>Slide 87</vt:lpstr>
      <vt:lpstr>Slide 88</vt:lpstr>
      <vt:lpstr>Slide 89</vt:lpstr>
      <vt:lpstr>ZigBee IP</vt:lpstr>
      <vt:lpstr>The ZigBee IP stack</vt:lpstr>
      <vt:lpstr>Slide 92</vt:lpstr>
      <vt:lpstr>Physical Layer</vt:lpstr>
      <vt:lpstr>Modulation</vt:lpstr>
      <vt:lpstr>Slide 95</vt:lpstr>
      <vt:lpstr>Slide 96</vt:lpstr>
      <vt:lpstr>Slide 97</vt:lpstr>
      <vt:lpstr>Slide 98</vt:lpstr>
      <vt:lpstr>Slide 99</vt:lpstr>
      <vt:lpstr>The frame for the 802.15.4 physical layer</vt:lpstr>
      <vt:lpstr>Slide 101</vt:lpstr>
      <vt:lpstr>MAC Layer</vt:lpstr>
      <vt:lpstr>Slide 103</vt:lpstr>
      <vt:lpstr>IEEE 802.15.4 MAC Format</vt:lpstr>
      <vt:lpstr>Slide 105</vt:lpstr>
      <vt:lpstr>Slide 106</vt:lpstr>
      <vt:lpstr>Slide 107</vt:lpstr>
      <vt:lpstr>Topology</vt:lpstr>
      <vt:lpstr>Network Topology Models</vt:lpstr>
      <vt:lpstr>Slide 110</vt:lpstr>
      <vt:lpstr>Slide 111</vt:lpstr>
      <vt:lpstr>Slide 112</vt:lpstr>
      <vt:lpstr>Security</vt:lpstr>
      <vt:lpstr>Slide 114</vt:lpstr>
      <vt:lpstr>Frame Format with the Auxiliary Security Header Field for 802.15.4-  2006 and Later Versions</vt:lpstr>
      <vt:lpstr>IEEE 802.15.4g and 802.15.4e</vt:lpstr>
      <vt:lpstr>Slide 117</vt:lpstr>
      <vt:lpstr>Slide 118</vt:lpstr>
      <vt:lpstr>Slide 119</vt:lpstr>
      <vt:lpstr>Physical Layer</vt:lpstr>
      <vt:lpstr>Slide 121</vt:lpstr>
      <vt:lpstr>Slide 122</vt:lpstr>
      <vt:lpstr>MAC Layer</vt:lpstr>
      <vt:lpstr>Slide 124</vt:lpstr>
      <vt:lpstr>Slide 125</vt:lpstr>
      <vt:lpstr>Slide 126</vt:lpstr>
      <vt:lpstr>Slide 127</vt:lpstr>
      <vt:lpstr>Slide 128</vt:lpstr>
      <vt:lpstr>IEEE 802.15.4g/e MAC Frame Format</vt:lpstr>
      <vt:lpstr>Slide 130</vt:lpstr>
      <vt:lpstr>Topology</vt:lpstr>
      <vt:lpstr>Security</vt:lpstr>
      <vt:lpstr>Slide 133</vt:lpstr>
      <vt:lpstr>IEEE 1901.2a</vt:lpstr>
      <vt:lpstr>Slide 135</vt:lpstr>
      <vt:lpstr>Slide 136</vt:lpstr>
      <vt:lpstr>LoRaWAN</vt:lpstr>
      <vt:lpstr>LoRaWAN Layers</vt:lpstr>
      <vt:lpstr>Physical Layer</vt:lpstr>
      <vt:lpstr>Slide 140</vt:lpstr>
      <vt:lpstr>Slide 141</vt:lpstr>
      <vt:lpstr>Slide 142</vt:lpstr>
      <vt:lpstr>MAC Layer</vt:lpstr>
      <vt:lpstr>Slide 144</vt:lpstr>
      <vt:lpstr>Slide 145</vt:lpstr>
      <vt:lpstr>Slide 146</vt:lpstr>
      <vt:lpstr>Slide 147</vt:lpstr>
      <vt:lpstr>Slide 148</vt:lpstr>
      <vt:lpstr>Security</vt:lpstr>
      <vt:lpstr>Slide 150</vt:lpstr>
      <vt:lpstr>Slide 151</vt:lpstr>
      <vt:lpstr>Slide 152</vt:lpstr>
      <vt:lpstr>Slide 153</vt:lpstr>
      <vt:lpstr>NB-IoT and Other LTE Variations</vt:lpstr>
      <vt:lpstr>Slide 155</vt:lpstr>
      <vt:lpstr>LTE Cat 0</vt:lpstr>
      <vt:lpstr>Slide 157</vt:lpstr>
      <vt:lpstr>Slide 158</vt:lpstr>
      <vt:lpstr>Slide 159</vt:lpstr>
      <vt:lpstr>Slide 160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</dc:creator>
  <cp:lastModifiedBy>RTU</cp:lastModifiedBy>
  <cp:revision>15</cp:revision>
  <dcterms:created xsi:type="dcterms:W3CDTF">2022-04-19T04:51:00Z</dcterms:created>
  <dcterms:modified xsi:type="dcterms:W3CDTF">2022-05-10T04:40:05Z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2022-04-19T00:00:00Z</vt:filetime>
  </property>
</Properties>
</file>