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1" r:id="rId16"/>
    <p:sldId id="272" r:id="rId17"/>
    <p:sldId id="270"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FB6A7D-487A-4ED9-B6FE-FDDD5F40D166}"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3061343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B6A7D-487A-4ED9-B6FE-FDDD5F40D166}"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379182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B6A7D-487A-4ED9-B6FE-FDDD5F40D166}"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361603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B6A7D-487A-4ED9-B6FE-FDDD5F40D166}"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169372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B6A7D-487A-4ED9-B6FE-FDDD5F40D166}"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259719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FB6A7D-487A-4ED9-B6FE-FDDD5F40D166}"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341630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FB6A7D-487A-4ED9-B6FE-FDDD5F40D166}"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13383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B6A7D-487A-4ED9-B6FE-FDDD5F40D166}"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51197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B6A7D-487A-4ED9-B6FE-FDDD5F40D166}"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292142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FB6A7D-487A-4ED9-B6FE-FDDD5F40D166}"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81561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FB6A7D-487A-4ED9-B6FE-FDDD5F40D166}"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809D5-2926-43B4-A3D8-A467961CCA9B}" type="slidenum">
              <a:rPr lang="en-US" smtClean="0"/>
              <a:t>‹#›</a:t>
            </a:fld>
            <a:endParaRPr lang="en-US"/>
          </a:p>
        </p:txBody>
      </p:sp>
    </p:spTree>
    <p:extLst>
      <p:ext uri="{BB962C8B-B14F-4D97-AF65-F5344CB8AC3E}">
        <p14:creationId xmlns:p14="http://schemas.microsoft.com/office/powerpoint/2010/main" val="428318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B6A7D-487A-4ED9-B6FE-FDDD5F40D166}" type="datetimeFigureOut">
              <a:rPr lang="en-US" smtClean="0"/>
              <a:t>8/2/2022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809D5-2926-43B4-A3D8-A467961CCA9B}" type="slidenum">
              <a:rPr lang="en-US" smtClean="0"/>
              <a:t>‹#›</a:t>
            </a:fld>
            <a:endParaRPr lang="en-US"/>
          </a:p>
        </p:txBody>
      </p:sp>
    </p:spTree>
    <p:extLst>
      <p:ext uri="{BB962C8B-B14F-4D97-AF65-F5344CB8AC3E}">
        <p14:creationId xmlns:p14="http://schemas.microsoft.com/office/powerpoint/2010/main" val="450155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56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Two-phase locking (Strict-2PL)</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a:t> </a:t>
            </a:r>
            <a:r>
              <a:rPr lang="en-US" dirty="0" smtClean="0"/>
              <a:t>The </a:t>
            </a:r>
            <a:r>
              <a:rPr lang="en-US" dirty="0"/>
              <a:t>first phase of Strict-2PL is similar to 2PL. In the first phase, after acquiring all the locks, the transaction continues to execute normally.</a:t>
            </a:r>
          </a:p>
          <a:p>
            <a:r>
              <a:rPr lang="en-US" dirty="0"/>
              <a:t>The only difference between 2PL and strict 2PL is that Strict-2PL does not release a lock after using it.</a:t>
            </a:r>
          </a:p>
          <a:p>
            <a:r>
              <a:rPr lang="en-US" dirty="0"/>
              <a:t>Strict-2PL waits until the whole transaction to commit, and then it releases all the locks at a time.</a:t>
            </a:r>
          </a:p>
          <a:p>
            <a:r>
              <a:rPr lang="en-US" dirty="0"/>
              <a:t>Strict-2PL protocol does not have shrinking phase of lock release</a:t>
            </a:r>
            <a:r>
              <a:rPr lang="en-US" dirty="0" smtClean="0"/>
              <a:t>.</a:t>
            </a:r>
          </a:p>
          <a:p>
            <a:r>
              <a:rPr lang="en-US" dirty="0" smtClean="0"/>
              <a:t>It should satisfy basic 2PL and all Exclusive locks should hold until </a:t>
            </a:r>
            <a:r>
              <a:rPr lang="en-US" b="1" dirty="0" smtClean="0"/>
              <a:t>Commit </a:t>
            </a:r>
            <a:r>
              <a:rPr lang="en-US" dirty="0" smtClean="0"/>
              <a:t>or</a:t>
            </a:r>
            <a:r>
              <a:rPr lang="en-US" b="1" dirty="0" smtClean="0"/>
              <a:t> Abort</a:t>
            </a:r>
            <a:endParaRPr lang="en-US" b="1" dirty="0"/>
          </a:p>
          <a:p>
            <a:r>
              <a:rPr lang="en-US" dirty="0" smtClean="0"/>
              <a:t>In </a:t>
            </a:r>
            <a:r>
              <a:rPr lang="en-US" dirty="0"/>
              <a:t>Rigorous one all </a:t>
            </a:r>
            <a:r>
              <a:rPr lang="en-US" dirty="0" smtClean="0"/>
              <a:t>Exclusive and shared </a:t>
            </a:r>
            <a:r>
              <a:rPr lang="en-US" dirty="0"/>
              <a:t>locks should hold until </a:t>
            </a:r>
            <a:r>
              <a:rPr lang="en-US" b="1" dirty="0"/>
              <a:t>Commit </a:t>
            </a:r>
            <a:r>
              <a:rPr lang="en-US" dirty="0"/>
              <a:t>or</a:t>
            </a:r>
            <a:r>
              <a:rPr lang="en-US" b="1" dirty="0"/>
              <a:t> Abort</a:t>
            </a:r>
          </a:p>
          <a:p>
            <a:endParaRPr lang="en-US" dirty="0"/>
          </a:p>
        </p:txBody>
      </p:sp>
    </p:spTree>
    <p:extLst>
      <p:ext uri="{BB962C8B-B14F-4D97-AF65-F5344CB8AC3E}">
        <p14:creationId xmlns:p14="http://schemas.microsoft.com/office/powerpoint/2010/main" val="394629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15651" y="2189019"/>
            <a:ext cx="7588834" cy="3069640"/>
          </a:xfrm>
          <a:prstGeom prst="rect">
            <a:avLst/>
          </a:prstGeom>
        </p:spPr>
      </p:pic>
    </p:spTree>
    <p:extLst>
      <p:ext uri="{BB962C8B-B14F-4D97-AF65-F5344CB8AC3E}">
        <p14:creationId xmlns:p14="http://schemas.microsoft.com/office/powerpoint/2010/main" val="393218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lstStyle/>
          <a:p>
            <a:r>
              <a:rPr lang="en-US" dirty="0" smtClean="0"/>
              <a:t>Produce cascade and strict recoverable schedule.</a:t>
            </a:r>
          </a:p>
          <a:p>
            <a:endParaRPr lang="en-US" dirty="0"/>
          </a:p>
          <a:p>
            <a:pPr marL="0" indent="0">
              <a:buNone/>
            </a:pPr>
            <a:r>
              <a:rPr lang="en-US" dirty="0" smtClean="0"/>
              <a:t>Disadvantage</a:t>
            </a:r>
          </a:p>
          <a:p>
            <a:r>
              <a:rPr lang="en-US" dirty="0" err="1" smtClean="0"/>
              <a:t>Deadloack</a:t>
            </a:r>
            <a:endParaRPr lang="en-US" dirty="0" smtClean="0"/>
          </a:p>
          <a:p>
            <a:r>
              <a:rPr lang="en-US" dirty="0" smtClean="0"/>
              <a:t>Starvation</a:t>
            </a:r>
          </a:p>
          <a:p>
            <a:pPr marL="0" indent="0">
              <a:buNone/>
            </a:pPr>
            <a:r>
              <a:rPr lang="en-US" dirty="0"/>
              <a:t> </a:t>
            </a:r>
            <a:r>
              <a:rPr lang="en-US" dirty="0" smtClean="0"/>
              <a:t>Can be resolved by Conservative 2PL.(lock on all variables before transaction)</a:t>
            </a:r>
            <a:endParaRPr lang="en-US" dirty="0"/>
          </a:p>
        </p:txBody>
      </p:sp>
    </p:spTree>
    <p:extLst>
      <p:ext uri="{BB962C8B-B14F-4D97-AF65-F5344CB8AC3E}">
        <p14:creationId xmlns:p14="http://schemas.microsoft.com/office/powerpoint/2010/main" val="379884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Casecade</a:t>
            </a:r>
            <a:r>
              <a:rPr lang="en-US" dirty="0" smtClean="0"/>
              <a:t> and </a:t>
            </a:r>
            <a:r>
              <a:rPr lang="en-US" dirty="0" err="1" smtClean="0"/>
              <a:t>cascadeless</a:t>
            </a:r>
            <a:endParaRPr lang="en-US" dirty="0"/>
          </a:p>
        </p:txBody>
      </p:sp>
      <p:sp>
        <p:nvSpPr>
          <p:cNvPr id="3" name="Content Placeholder 2"/>
          <p:cNvSpPr>
            <a:spLocks noGrp="1"/>
          </p:cNvSpPr>
          <p:nvPr>
            <p:ph idx="1"/>
          </p:nvPr>
        </p:nvSpPr>
        <p:spPr/>
        <p:txBody>
          <a:bodyPr/>
          <a:lstStyle/>
          <a:p>
            <a:pPr marL="0" indent="0">
              <a:buNone/>
            </a:pPr>
            <a:r>
              <a:rPr lang="en-US" dirty="0" err="1" smtClean="0"/>
              <a:t>Casecade</a:t>
            </a:r>
            <a:r>
              <a:rPr lang="en-US" dirty="0" smtClean="0"/>
              <a:t> Schedule</a:t>
            </a:r>
          </a:p>
          <a:p>
            <a:r>
              <a:rPr lang="en-US" dirty="0" smtClean="0"/>
              <a:t>One event can trigger multiple event</a:t>
            </a:r>
          </a:p>
          <a:p>
            <a:r>
              <a:rPr lang="en-US" dirty="0" smtClean="0"/>
              <a:t>On fail of T1, need to rollback T2, T3,T4….</a:t>
            </a:r>
          </a:p>
          <a:p>
            <a:r>
              <a:rPr lang="en-US" dirty="0" smtClean="0"/>
              <a:t>Wastage of CPU allotment.</a:t>
            </a:r>
          </a:p>
          <a:p>
            <a:endParaRPr lang="en-US" dirty="0"/>
          </a:p>
          <a:p>
            <a:pPr marL="0" indent="0">
              <a:buNone/>
            </a:pPr>
            <a:r>
              <a:rPr lang="en-US" dirty="0" smtClean="0"/>
              <a:t>Cascade less</a:t>
            </a:r>
          </a:p>
          <a:p>
            <a:r>
              <a:rPr lang="en-US" dirty="0" smtClean="0"/>
              <a:t>Once T1 commit only then </a:t>
            </a:r>
            <a:r>
              <a:rPr lang="en-US" dirty="0"/>
              <a:t>T2, </a:t>
            </a:r>
            <a:r>
              <a:rPr lang="en-US" smtClean="0"/>
              <a:t>T3,T4 start.</a:t>
            </a:r>
            <a:endParaRPr lang="en-US" dirty="0" smtClean="0"/>
          </a:p>
          <a:p>
            <a:endParaRPr lang="en-US" dirty="0"/>
          </a:p>
        </p:txBody>
      </p:sp>
    </p:spTree>
    <p:extLst>
      <p:ext uri="{BB962C8B-B14F-4D97-AF65-F5344CB8AC3E}">
        <p14:creationId xmlns:p14="http://schemas.microsoft.com/office/powerpoint/2010/main" val="264505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 Ordering Protocol</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Timestamp Ordering Protocol is used to order the transactions based on their Timestamps. The order of transaction is nothing but the ascending order of the transaction creation.</a:t>
            </a:r>
          </a:p>
          <a:p>
            <a:r>
              <a:rPr lang="en-US" dirty="0"/>
              <a:t>The priority of the older transaction is higher that's why it executes first. To determine the timestamp of the transaction, this protocol uses system time or logical counter.</a:t>
            </a:r>
          </a:p>
          <a:p>
            <a:r>
              <a:rPr lang="en-US" dirty="0"/>
              <a:t>The lock-based protocol is used to manage the order between conflicting pairs among transactions at the execution time. But Timestamp based protocols start working as soon as a transaction is created.</a:t>
            </a:r>
          </a:p>
          <a:p>
            <a:r>
              <a:rPr lang="en-US" dirty="0"/>
              <a:t>Let's assume there are two transactions T1 and T2. Suppose the transaction T1 has entered the system at 007 times and transaction T2 has entered the system at 009 times. T1 has the higher priority, so it executes first as it is entered the system first.</a:t>
            </a:r>
          </a:p>
          <a:p>
            <a:r>
              <a:rPr lang="en-US" dirty="0"/>
              <a:t>The timestamp ordering protocol also maintains the timestamp of last 'read' and 'write' operation on a data.</a:t>
            </a:r>
          </a:p>
          <a:p>
            <a:endParaRPr lang="en-US" dirty="0"/>
          </a:p>
        </p:txBody>
      </p:sp>
    </p:spTree>
    <p:extLst>
      <p:ext uri="{BB962C8B-B14F-4D97-AF65-F5344CB8AC3E}">
        <p14:creationId xmlns:p14="http://schemas.microsoft.com/office/powerpoint/2010/main" val="425256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variables</a:t>
            </a:r>
            <a:endParaRPr lang="en-US" dirty="0"/>
          </a:p>
        </p:txBody>
      </p:sp>
      <p:sp>
        <p:nvSpPr>
          <p:cNvPr id="3" name="Content Placeholder 2"/>
          <p:cNvSpPr>
            <a:spLocks noGrp="1"/>
          </p:cNvSpPr>
          <p:nvPr>
            <p:ph idx="1"/>
          </p:nvPr>
        </p:nvSpPr>
        <p:spPr/>
        <p:txBody>
          <a:bodyPr/>
          <a:lstStyle/>
          <a:p>
            <a:r>
              <a:rPr lang="en-US" b="1" dirty="0"/>
              <a:t>TS(TI)</a:t>
            </a:r>
            <a:r>
              <a:rPr lang="en-US" dirty="0"/>
              <a:t> denotes the </a:t>
            </a:r>
            <a:r>
              <a:rPr lang="en-US" dirty="0" smtClean="0"/>
              <a:t>timestamp/transaction-no </a:t>
            </a:r>
            <a:r>
              <a:rPr lang="en-US" dirty="0"/>
              <a:t>of the transaction </a:t>
            </a:r>
            <a:r>
              <a:rPr lang="en-US" dirty="0" err="1"/>
              <a:t>Ti</a:t>
            </a:r>
            <a:r>
              <a:rPr lang="en-US" dirty="0" smtClean="0"/>
              <a:t>.</a:t>
            </a:r>
          </a:p>
          <a:p>
            <a:endParaRPr lang="en-US" dirty="0"/>
          </a:p>
          <a:p>
            <a:r>
              <a:rPr lang="en-US" b="1" dirty="0"/>
              <a:t>R_TS(X)</a:t>
            </a:r>
            <a:r>
              <a:rPr lang="en-US" dirty="0"/>
              <a:t> denotes the Read time-stamp of data-item </a:t>
            </a:r>
            <a:r>
              <a:rPr lang="en-US" dirty="0" smtClean="0"/>
              <a:t>X</a:t>
            </a:r>
          </a:p>
          <a:p>
            <a:pPr marL="0" indent="0">
              <a:buNone/>
            </a:pPr>
            <a:r>
              <a:rPr lang="en-US" dirty="0" smtClean="0"/>
              <a:t>Latest transaction no which perform read successfully.</a:t>
            </a:r>
          </a:p>
          <a:p>
            <a:pPr marL="0" indent="0">
              <a:buNone/>
            </a:pPr>
            <a:endParaRPr lang="en-US" dirty="0"/>
          </a:p>
          <a:p>
            <a:r>
              <a:rPr lang="en-US" b="1" dirty="0"/>
              <a:t>W_TS(X)</a:t>
            </a:r>
            <a:r>
              <a:rPr lang="en-US" dirty="0"/>
              <a:t> denotes the Write time-stamp of data-item X</a:t>
            </a:r>
            <a:r>
              <a:rPr lang="en-US" dirty="0" smtClean="0"/>
              <a:t>.</a:t>
            </a:r>
          </a:p>
          <a:p>
            <a:pPr marL="0" indent="0">
              <a:buNone/>
            </a:pPr>
            <a:r>
              <a:rPr lang="en-US" dirty="0"/>
              <a:t>Latest transaction no which perform </a:t>
            </a:r>
            <a:r>
              <a:rPr lang="en-US" dirty="0" smtClean="0"/>
              <a:t>write </a:t>
            </a:r>
            <a:r>
              <a:rPr lang="en-US" dirty="0"/>
              <a:t>successfully.</a:t>
            </a:r>
          </a:p>
          <a:p>
            <a:pPr marL="0" indent="0">
              <a:buNone/>
            </a:pPr>
            <a:endParaRPr lang="en-US" dirty="0"/>
          </a:p>
          <a:p>
            <a:endParaRPr lang="en-US" dirty="0"/>
          </a:p>
        </p:txBody>
      </p:sp>
    </p:spTree>
    <p:extLst>
      <p:ext uri="{BB962C8B-B14F-4D97-AF65-F5344CB8AC3E}">
        <p14:creationId xmlns:p14="http://schemas.microsoft.com/office/powerpoint/2010/main" val="314529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9017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56636" cy="1325563"/>
          </a:xfrm>
        </p:spPr>
        <p:txBody>
          <a:bodyPr>
            <a:normAutofit fontScale="90000"/>
          </a:bodyPr>
          <a:lstStyle/>
          <a:p>
            <a:r>
              <a:rPr lang="en-US" b="1" dirty="0"/>
              <a:t>Basic Timestamp ordering protocol works as </a:t>
            </a:r>
            <a:r>
              <a:rPr lang="en-US" b="1" dirty="0" smtClean="0"/>
              <a:t>follows</a:t>
            </a:r>
            <a:r>
              <a:rPr lang="en-US" b="1" dirty="0"/>
              <a:t>:</a:t>
            </a:r>
            <a:r>
              <a:rPr lang="en-US" dirty="0"/>
              <a:t/>
            </a:r>
            <a:br>
              <a:rPr lang="en-US" dirty="0"/>
            </a:br>
            <a:endParaRPr lang="en-US" dirty="0"/>
          </a:p>
        </p:txBody>
      </p:sp>
      <p:sp>
        <p:nvSpPr>
          <p:cNvPr id="3" name="Content Placeholder 2"/>
          <p:cNvSpPr>
            <a:spLocks noGrp="1"/>
          </p:cNvSpPr>
          <p:nvPr>
            <p:ph idx="1"/>
          </p:nvPr>
        </p:nvSpPr>
        <p:spPr>
          <a:xfrm>
            <a:off x="443345" y="1542472"/>
            <a:ext cx="10910455" cy="4969163"/>
          </a:xfrm>
        </p:spPr>
        <p:txBody>
          <a:bodyPr>
            <a:normAutofit/>
          </a:bodyPr>
          <a:lstStyle/>
          <a:p>
            <a:pPr marL="0" indent="0">
              <a:buNone/>
            </a:pPr>
            <a:r>
              <a:rPr lang="en-US" dirty="0" smtClean="0"/>
              <a:t>1</a:t>
            </a:r>
            <a:r>
              <a:rPr lang="en-US" dirty="0"/>
              <a:t>. Check the following condition whenever a transaction </a:t>
            </a:r>
            <a:r>
              <a:rPr lang="en-US" dirty="0" err="1"/>
              <a:t>Ti</a:t>
            </a:r>
            <a:r>
              <a:rPr lang="en-US" dirty="0"/>
              <a:t> issues a </a:t>
            </a:r>
            <a:r>
              <a:rPr lang="en-US" b="1" dirty="0"/>
              <a:t>Read (X)</a:t>
            </a:r>
            <a:r>
              <a:rPr lang="en-US" dirty="0"/>
              <a:t> operation:</a:t>
            </a:r>
          </a:p>
          <a:p>
            <a:r>
              <a:rPr lang="en-US" dirty="0"/>
              <a:t>If W_TS(X) &gt;TS(</a:t>
            </a:r>
            <a:r>
              <a:rPr lang="en-US" dirty="0" err="1"/>
              <a:t>Ti</a:t>
            </a:r>
            <a:r>
              <a:rPr lang="en-US" dirty="0"/>
              <a:t>) then the operation is </a:t>
            </a:r>
            <a:r>
              <a:rPr lang="en-US" dirty="0" smtClean="0"/>
              <a:t>rejected and </a:t>
            </a:r>
            <a:r>
              <a:rPr lang="en-US" b="1" dirty="0" smtClean="0"/>
              <a:t>Rollback </a:t>
            </a:r>
            <a:r>
              <a:rPr lang="en-US" b="1" dirty="0" err="1" smtClean="0"/>
              <a:t>Ti</a:t>
            </a:r>
            <a:r>
              <a:rPr lang="en-US" b="1" dirty="0" smtClean="0"/>
              <a:t>.</a:t>
            </a:r>
            <a:endParaRPr lang="en-US" b="1" dirty="0"/>
          </a:p>
          <a:p>
            <a:r>
              <a:rPr lang="en-US" dirty="0"/>
              <a:t>If W_TS(X) &lt;= TS(</a:t>
            </a:r>
            <a:r>
              <a:rPr lang="en-US" dirty="0" err="1"/>
              <a:t>Ti</a:t>
            </a:r>
            <a:r>
              <a:rPr lang="en-US" dirty="0"/>
              <a:t>) then the operation is </a:t>
            </a:r>
            <a:r>
              <a:rPr lang="en-US" dirty="0" smtClean="0"/>
              <a:t>executed</a:t>
            </a:r>
            <a:r>
              <a:rPr lang="en-US" dirty="0"/>
              <a:t> </a:t>
            </a:r>
            <a:r>
              <a:rPr lang="en-US" dirty="0" smtClean="0"/>
              <a:t>and</a:t>
            </a:r>
          </a:p>
          <a:p>
            <a:pPr marL="0" indent="0">
              <a:buNone/>
            </a:pPr>
            <a:r>
              <a:rPr lang="en-US" dirty="0" smtClean="0"/>
              <a:t>Set </a:t>
            </a:r>
            <a:r>
              <a:rPr lang="en-US" dirty="0"/>
              <a:t>R_TS(X</a:t>
            </a:r>
            <a:r>
              <a:rPr lang="en-US" dirty="0" smtClean="0"/>
              <a:t>)= Max { R_TS(X</a:t>
            </a:r>
            <a:r>
              <a:rPr lang="en-US" dirty="0"/>
              <a:t>) </a:t>
            </a:r>
            <a:r>
              <a:rPr lang="en-US" dirty="0" smtClean="0"/>
              <a:t>, </a:t>
            </a:r>
            <a:r>
              <a:rPr lang="en-US" dirty="0"/>
              <a:t>TS(</a:t>
            </a:r>
            <a:r>
              <a:rPr lang="en-US" dirty="0" err="1"/>
              <a:t>Ti</a:t>
            </a:r>
            <a:r>
              <a:rPr lang="en-US" dirty="0"/>
              <a:t>) </a:t>
            </a:r>
            <a:r>
              <a:rPr lang="en-US" dirty="0" smtClean="0"/>
              <a:t>}</a:t>
            </a:r>
          </a:p>
          <a:p>
            <a:pPr marL="0" indent="0">
              <a:buNone/>
            </a:pPr>
            <a:r>
              <a:rPr lang="en-US" dirty="0" smtClean="0"/>
              <a:t>2</a:t>
            </a:r>
            <a:r>
              <a:rPr lang="en-US" dirty="0"/>
              <a:t>. Check the following condition whenever a transaction </a:t>
            </a:r>
            <a:r>
              <a:rPr lang="en-US" dirty="0" err="1"/>
              <a:t>Ti</a:t>
            </a:r>
            <a:r>
              <a:rPr lang="en-US" dirty="0"/>
              <a:t> issues a </a:t>
            </a:r>
            <a:r>
              <a:rPr lang="en-US" b="1" dirty="0"/>
              <a:t>Write(X)</a:t>
            </a:r>
            <a:r>
              <a:rPr lang="en-US" dirty="0"/>
              <a:t> operation:</a:t>
            </a:r>
          </a:p>
          <a:p>
            <a:r>
              <a:rPr lang="en-US" dirty="0"/>
              <a:t>If TS(</a:t>
            </a:r>
            <a:r>
              <a:rPr lang="en-US" dirty="0" err="1"/>
              <a:t>Ti</a:t>
            </a:r>
            <a:r>
              <a:rPr lang="en-US" dirty="0"/>
              <a:t>) &lt; R_TS(X) then the operation is </a:t>
            </a:r>
            <a:r>
              <a:rPr lang="en-US" dirty="0" smtClean="0"/>
              <a:t>rejected </a:t>
            </a:r>
            <a:r>
              <a:rPr lang="en-US" b="1" dirty="0"/>
              <a:t>Rollback </a:t>
            </a:r>
            <a:r>
              <a:rPr lang="en-US" b="1" dirty="0" err="1"/>
              <a:t>Ti</a:t>
            </a:r>
            <a:endParaRPr lang="en-US" dirty="0"/>
          </a:p>
          <a:p>
            <a:r>
              <a:rPr lang="en-US" dirty="0"/>
              <a:t>If TS(</a:t>
            </a:r>
            <a:r>
              <a:rPr lang="en-US" dirty="0" err="1"/>
              <a:t>Ti</a:t>
            </a:r>
            <a:r>
              <a:rPr lang="en-US" dirty="0"/>
              <a:t>) &lt; W_TS(X) then the operation is rejected and </a:t>
            </a:r>
            <a:r>
              <a:rPr lang="en-US" b="1" dirty="0" smtClean="0"/>
              <a:t>Rollback </a:t>
            </a:r>
            <a:r>
              <a:rPr lang="en-US" b="1" dirty="0" err="1" smtClean="0"/>
              <a:t>Ti</a:t>
            </a:r>
            <a:r>
              <a:rPr lang="en-US" b="1" dirty="0" smtClean="0"/>
              <a:t> </a:t>
            </a:r>
          </a:p>
          <a:p>
            <a:r>
              <a:rPr lang="en-US" dirty="0" smtClean="0"/>
              <a:t>else </a:t>
            </a:r>
            <a:r>
              <a:rPr lang="en-US" dirty="0"/>
              <a:t>the operation is </a:t>
            </a:r>
            <a:r>
              <a:rPr lang="en-US" dirty="0" smtClean="0"/>
              <a:t>executed and </a:t>
            </a:r>
            <a:r>
              <a:rPr lang="en-US" dirty="0"/>
              <a:t>W_TS(X) &gt;TS(</a:t>
            </a:r>
            <a:r>
              <a:rPr lang="en-US" dirty="0" err="1"/>
              <a:t>Ti</a:t>
            </a:r>
            <a:r>
              <a:rPr lang="en-US" dirty="0"/>
              <a:t>) </a:t>
            </a:r>
          </a:p>
          <a:p>
            <a:endParaRPr lang="en-US" dirty="0"/>
          </a:p>
        </p:txBody>
      </p:sp>
    </p:spTree>
    <p:extLst>
      <p:ext uri="{BB962C8B-B14F-4D97-AF65-F5344CB8AC3E}">
        <p14:creationId xmlns:p14="http://schemas.microsoft.com/office/powerpoint/2010/main" val="80405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Deferred database </a:t>
            </a:r>
            <a:r>
              <a:rPr lang="en-US" dirty="0" smtClean="0"/>
              <a:t>modification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deferred-modification </a:t>
            </a:r>
            <a:r>
              <a:rPr lang="en-US" dirty="0"/>
              <a:t>technique ensures transaction atomicity by recording all database modifications in </a:t>
            </a:r>
            <a:r>
              <a:rPr lang="en-US" dirty="0" err="1"/>
              <a:t>thelog</a:t>
            </a:r>
            <a:r>
              <a:rPr lang="en-US" dirty="0"/>
              <a:t>, but deferring the execution of all write operations of a transaction until the transaction partially </a:t>
            </a:r>
            <a:r>
              <a:rPr lang="en-US" dirty="0" err="1"/>
              <a:t>commits.Recall</a:t>
            </a:r>
            <a:r>
              <a:rPr lang="en-US" dirty="0"/>
              <a:t> that a transaction is said to be partially committed once the final action of the transaction has </a:t>
            </a:r>
            <a:r>
              <a:rPr lang="en-US" dirty="0" err="1"/>
              <a:t>been•executed.The</a:t>
            </a:r>
            <a:r>
              <a:rPr lang="en-US" dirty="0"/>
              <a:t> version of the deferred-modification technique that we describe in this section assumes that </a:t>
            </a:r>
            <a:r>
              <a:rPr lang="en-US" dirty="0" err="1"/>
              <a:t>transactions•are</a:t>
            </a:r>
            <a:r>
              <a:rPr lang="en-US" dirty="0"/>
              <a:t> executed </a:t>
            </a:r>
            <a:r>
              <a:rPr lang="en-US" dirty="0" err="1"/>
              <a:t>serially.The</a:t>
            </a:r>
            <a:r>
              <a:rPr lang="en-US" dirty="0"/>
              <a:t> execution of transaction </a:t>
            </a:r>
            <a:r>
              <a:rPr lang="en-US" dirty="0" err="1"/>
              <a:t>Ti</a:t>
            </a:r>
            <a:r>
              <a:rPr lang="en-US" dirty="0"/>
              <a:t> proceeds as follows. Before </a:t>
            </a:r>
            <a:r>
              <a:rPr lang="en-US" dirty="0" err="1"/>
              <a:t>Ti</a:t>
            </a:r>
            <a:r>
              <a:rPr lang="en-US" dirty="0"/>
              <a:t> starts its execution, a record &lt;</a:t>
            </a:r>
            <a:r>
              <a:rPr lang="en-US" dirty="0" err="1"/>
              <a:t>Ti</a:t>
            </a:r>
            <a:r>
              <a:rPr lang="en-US" dirty="0"/>
              <a:t> start&gt; is </a:t>
            </a:r>
            <a:r>
              <a:rPr lang="en-US" dirty="0" err="1"/>
              <a:t>written•to</a:t>
            </a:r>
            <a:r>
              <a:rPr lang="en-US" dirty="0"/>
              <a:t> the </a:t>
            </a:r>
            <a:r>
              <a:rPr lang="en-US" dirty="0" err="1"/>
              <a:t>log.A</a:t>
            </a:r>
            <a:r>
              <a:rPr lang="en-US" dirty="0"/>
              <a:t> write(X) operation by </a:t>
            </a:r>
            <a:r>
              <a:rPr lang="en-US" dirty="0" err="1"/>
              <a:t>Ti</a:t>
            </a:r>
            <a:r>
              <a:rPr lang="en-US" dirty="0"/>
              <a:t> results in the writing of a new record to the log. Finally, when </a:t>
            </a:r>
            <a:r>
              <a:rPr lang="en-US" dirty="0" err="1"/>
              <a:t>Ti</a:t>
            </a:r>
            <a:r>
              <a:rPr lang="en-US" dirty="0"/>
              <a:t> partially </a:t>
            </a:r>
            <a:r>
              <a:rPr lang="en-US" dirty="0" err="1"/>
              <a:t>commits,•a</a:t>
            </a:r>
            <a:r>
              <a:rPr lang="en-US" dirty="0"/>
              <a:t> record &lt;</a:t>
            </a:r>
            <a:r>
              <a:rPr lang="en-US" dirty="0" err="1"/>
              <a:t>Ti</a:t>
            </a:r>
            <a:r>
              <a:rPr lang="en-US" dirty="0"/>
              <a:t> commit&gt; is written to the </a:t>
            </a:r>
            <a:r>
              <a:rPr lang="en-US" dirty="0" err="1"/>
              <a:t>log.When</a:t>
            </a:r>
            <a:r>
              <a:rPr lang="en-US" dirty="0"/>
              <a:t> transaction </a:t>
            </a:r>
            <a:r>
              <a:rPr lang="en-US" dirty="0" err="1"/>
              <a:t>Ti</a:t>
            </a:r>
            <a:r>
              <a:rPr lang="en-US" dirty="0"/>
              <a:t> partially commits, the records associated with it in the log are used in executing the </a:t>
            </a:r>
            <a:r>
              <a:rPr lang="en-US" dirty="0" err="1"/>
              <a:t>deferred•writes</a:t>
            </a:r>
            <a:r>
              <a:rPr lang="en-US" dirty="0"/>
              <a:t>. Since a failure may occur while this updating is taking place, we must ensure that, before the start </a:t>
            </a:r>
            <a:r>
              <a:rPr lang="en-US" dirty="0" err="1"/>
              <a:t>ofthese</a:t>
            </a:r>
            <a:r>
              <a:rPr lang="en-US" dirty="0"/>
              <a:t> updates, all the log records are written out to stable </a:t>
            </a:r>
            <a:r>
              <a:rPr lang="en-US" dirty="0" err="1"/>
              <a:t>storage.To</a:t>
            </a:r>
            <a:r>
              <a:rPr lang="en-US" dirty="0"/>
              <a:t> illustrate, r</a:t>
            </a:r>
            <a:endParaRPr lang="en-US" dirty="0"/>
          </a:p>
        </p:txBody>
      </p:sp>
    </p:spTree>
    <p:extLst>
      <p:ext uri="{BB962C8B-B14F-4D97-AF65-F5344CB8AC3E}">
        <p14:creationId xmlns:p14="http://schemas.microsoft.com/office/powerpoint/2010/main" val="325394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illustrate, reconsider our simplified banking system. Let T0 be a transaction that transfers $50 from </a:t>
            </a:r>
            <a:r>
              <a:rPr lang="en-US" dirty="0" err="1"/>
              <a:t>account•A</a:t>
            </a:r>
            <a:r>
              <a:rPr lang="en-US" dirty="0"/>
              <a:t> to account B:T0: read(A);A := A − 50;write(A);read(B);B := B + 50;write(B).Let T1 be a transaction that withdraws $100 from account C:•T1: read(C);C := C − 100;write(C)</a:t>
            </a:r>
            <a:endParaRPr lang="en-US" dirty="0"/>
          </a:p>
        </p:txBody>
      </p:sp>
    </p:spTree>
    <p:extLst>
      <p:ext uri="{BB962C8B-B14F-4D97-AF65-F5344CB8AC3E}">
        <p14:creationId xmlns:p14="http://schemas.microsoft.com/office/powerpoint/2010/main" val="335793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Used for</a:t>
            </a:r>
          </a:p>
          <a:p>
            <a:r>
              <a:rPr lang="en-US" dirty="0" smtClean="0"/>
              <a:t>Controlling </a:t>
            </a:r>
            <a:r>
              <a:rPr lang="en-US" dirty="0"/>
              <a:t>and managing the concurrent execution of database operations </a:t>
            </a:r>
            <a:r>
              <a:rPr lang="en-US" dirty="0" smtClean="0"/>
              <a:t>.</a:t>
            </a:r>
          </a:p>
          <a:p>
            <a:r>
              <a:rPr lang="en-US" dirty="0" smtClean="0"/>
              <a:t>Try to achieve </a:t>
            </a:r>
            <a:r>
              <a:rPr lang="en-US" dirty="0" err="1" smtClean="0"/>
              <a:t>serializability</a:t>
            </a:r>
            <a:endParaRPr lang="en-US" dirty="0"/>
          </a:p>
          <a:p>
            <a:r>
              <a:rPr lang="en-US" dirty="0" smtClean="0"/>
              <a:t>Avoiding </a:t>
            </a:r>
            <a:r>
              <a:rPr lang="en-US" dirty="0"/>
              <a:t>the inconsistencies in the </a:t>
            </a:r>
            <a:r>
              <a:rPr lang="en-US" dirty="0" smtClean="0"/>
              <a:t>database</a:t>
            </a:r>
          </a:p>
          <a:p>
            <a:r>
              <a:rPr lang="en-US" dirty="0" smtClean="0"/>
              <a:t>Ensure the</a:t>
            </a:r>
            <a:r>
              <a:rPr lang="en-US" dirty="0"/>
              <a:t> </a:t>
            </a:r>
            <a:r>
              <a:rPr lang="en-US" i="1" dirty="0"/>
              <a:t>atomicity, consistency, isolation, durability</a:t>
            </a:r>
            <a:r>
              <a:rPr lang="en-US" dirty="0"/>
              <a:t> and </a:t>
            </a:r>
            <a:r>
              <a:rPr lang="en-US" i="1" dirty="0" err="1"/>
              <a:t>serializability</a:t>
            </a:r>
            <a:endParaRPr lang="en-US" dirty="0"/>
          </a:p>
        </p:txBody>
      </p:sp>
    </p:spTree>
    <p:extLst>
      <p:ext uri="{BB962C8B-B14F-4D97-AF65-F5344CB8AC3E}">
        <p14:creationId xmlns:p14="http://schemas.microsoft.com/office/powerpoint/2010/main" val="2617848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Immediate database </a:t>
            </a:r>
            <a:r>
              <a:rPr lang="en-US" dirty="0" err="1"/>
              <a:t>modificationThe</a:t>
            </a:r>
            <a:r>
              <a:rPr lang="en-US" dirty="0"/>
              <a:t> immediate-modification technique allows database modifications to be output to the database while the </a:t>
            </a:r>
            <a:r>
              <a:rPr lang="en-US" dirty="0" err="1"/>
              <a:t>transactionis</a:t>
            </a:r>
            <a:r>
              <a:rPr lang="en-US" dirty="0"/>
              <a:t> still in the active </a:t>
            </a:r>
            <a:r>
              <a:rPr lang="en-US" dirty="0" err="1"/>
              <a:t>state.Data</a:t>
            </a:r>
            <a:r>
              <a:rPr lang="en-US" dirty="0"/>
              <a:t> modifications written by active transactions are called uncommitted </a:t>
            </a:r>
            <a:r>
              <a:rPr lang="en-US" dirty="0" err="1"/>
              <a:t>modifications.•Before</a:t>
            </a:r>
            <a:r>
              <a:rPr lang="en-US" dirty="0"/>
              <a:t> a transaction </a:t>
            </a:r>
            <a:r>
              <a:rPr lang="en-US" dirty="0" err="1"/>
              <a:t>Ti</a:t>
            </a:r>
            <a:r>
              <a:rPr lang="en-US" dirty="0"/>
              <a:t> starts its execution, the system writes the record &lt;</a:t>
            </a:r>
            <a:r>
              <a:rPr lang="en-US" dirty="0" err="1"/>
              <a:t>Ti</a:t>
            </a:r>
            <a:r>
              <a:rPr lang="en-US" dirty="0"/>
              <a:t> start&gt; to the </a:t>
            </a:r>
            <a:r>
              <a:rPr lang="en-US" dirty="0" err="1"/>
              <a:t>log.•During</a:t>
            </a:r>
            <a:r>
              <a:rPr lang="en-US" dirty="0"/>
              <a:t> its execution, any write(X) operation by </a:t>
            </a:r>
            <a:r>
              <a:rPr lang="en-US" dirty="0" err="1"/>
              <a:t>Ti</a:t>
            </a:r>
            <a:r>
              <a:rPr lang="en-US" dirty="0"/>
              <a:t> is preceded by the writing of the appropriate new </a:t>
            </a:r>
            <a:r>
              <a:rPr lang="en-US" dirty="0" err="1"/>
              <a:t>update•record</a:t>
            </a:r>
            <a:r>
              <a:rPr lang="en-US" dirty="0"/>
              <a:t> to the log. When </a:t>
            </a:r>
            <a:r>
              <a:rPr lang="en-US" dirty="0" err="1"/>
              <a:t>Ti</a:t>
            </a:r>
            <a:r>
              <a:rPr lang="en-US" dirty="0"/>
              <a:t> partially commits, the system writes the record &lt;</a:t>
            </a:r>
            <a:r>
              <a:rPr lang="en-US" dirty="0" err="1"/>
              <a:t>Ti</a:t>
            </a:r>
            <a:r>
              <a:rPr lang="en-US"/>
              <a:t> commit&gt; to the log.</a:t>
            </a:r>
            <a:endParaRPr lang="en-US"/>
          </a:p>
        </p:txBody>
      </p:sp>
    </p:spTree>
    <p:extLst>
      <p:ext uri="{BB962C8B-B14F-4D97-AF65-F5344CB8AC3E}">
        <p14:creationId xmlns:p14="http://schemas.microsoft.com/office/powerpoint/2010/main" val="59857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 Protocols</a:t>
            </a:r>
            <a:br>
              <a:rPr lang="en-US" dirty="0"/>
            </a:br>
            <a:endParaRPr lang="en-US" dirty="0"/>
          </a:p>
        </p:txBody>
      </p:sp>
      <p:sp>
        <p:nvSpPr>
          <p:cNvPr id="3" name="Content Placeholder 2"/>
          <p:cNvSpPr>
            <a:spLocks noGrp="1"/>
          </p:cNvSpPr>
          <p:nvPr>
            <p:ph idx="1"/>
          </p:nvPr>
        </p:nvSpPr>
        <p:spPr/>
        <p:txBody>
          <a:bodyPr/>
          <a:lstStyle/>
          <a:p>
            <a:r>
              <a:rPr lang="en-US" dirty="0"/>
              <a:t>Lock Based Concurrency Control Protocol</a:t>
            </a:r>
          </a:p>
          <a:p>
            <a:r>
              <a:rPr lang="en-US" dirty="0"/>
              <a:t>Time Stamp Concurrency Control Protocol</a:t>
            </a:r>
          </a:p>
          <a:p>
            <a:r>
              <a:rPr lang="en-US" dirty="0"/>
              <a:t>Validation Based Concurrency Control Protocol</a:t>
            </a:r>
          </a:p>
          <a:p>
            <a:endParaRPr lang="en-US" dirty="0"/>
          </a:p>
        </p:txBody>
      </p:sp>
    </p:spTree>
    <p:extLst>
      <p:ext uri="{BB962C8B-B14F-4D97-AF65-F5344CB8AC3E}">
        <p14:creationId xmlns:p14="http://schemas.microsoft.com/office/powerpoint/2010/main" val="406909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Lock-Based Protocol</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a:t>
            </a:r>
            <a:r>
              <a:rPr lang="en-US" dirty="0"/>
              <a:t>this type of protocol, any transaction cannot read or write data until it acquires an appropriate lock on it. There are two types of lock:</a:t>
            </a:r>
          </a:p>
          <a:p>
            <a:r>
              <a:rPr lang="en-US" b="1" dirty="0"/>
              <a:t>1. Shared lock:</a:t>
            </a:r>
            <a:endParaRPr lang="en-US" dirty="0"/>
          </a:p>
          <a:p>
            <a:r>
              <a:rPr lang="en-US" dirty="0"/>
              <a:t>It is also known as a Read-only lock. In a shared lock, the data item can only read by the transaction.</a:t>
            </a:r>
          </a:p>
          <a:p>
            <a:r>
              <a:rPr lang="en-US" dirty="0"/>
              <a:t>It can be shared between the transactions because when the transaction holds a lock, then it can't update the data on the data item.</a:t>
            </a:r>
          </a:p>
          <a:p>
            <a:r>
              <a:rPr lang="en-US" b="1" dirty="0"/>
              <a:t>2. Exclusive lock:</a:t>
            </a:r>
            <a:endParaRPr lang="en-US" dirty="0"/>
          </a:p>
          <a:p>
            <a:r>
              <a:rPr lang="en-US" dirty="0"/>
              <a:t>In the exclusive lock, the data item can be both reads as well as written by the transaction.</a:t>
            </a:r>
          </a:p>
          <a:p>
            <a:r>
              <a:rPr lang="en-US" dirty="0"/>
              <a:t>This lock is exclusive, and in this lock, multiple transactions do not modify the same data simultaneously.</a:t>
            </a:r>
          </a:p>
          <a:p>
            <a:endParaRPr lang="en-US" dirty="0"/>
          </a:p>
        </p:txBody>
      </p:sp>
    </p:spTree>
    <p:extLst>
      <p:ext uri="{BB962C8B-B14F-4D97-AF65-F5344CB8AC3E}">
        <p14:creationId xmlns:p14="http://schemas.microsoft.com/office/powerpoint/2010/main" val="245467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a:t>
            </a:r>
            <a:endParaRPr lang="en-US" dirty="0"/>
          </a:p>
        </p:txBody>
      </p:sp>
      <p:sp>
        <p:nvSpPr>
          <p:cNvPr id="3" name="Content Placeholder 2"/>
          <p:cNvSpPr>
            <a:spLocks noGrp="1"/>
          </p:cNvSpPr>
          <p:nvPr>
            <p:ph idx="1"/>
          </p:nvPr>
        </p:nvSpPr>
        <p:spPr/>
        <p:txBody>
          <a:bodyPr/>
          <a:lstStyle/>
          <a:p>
            <a:r>
              <a:rPr lang="en-US" dirty="0" smtClean="0"/>
              <a:t>Can’t achieve </a:t>
            </a:r>
            <a:r>
              <a:rPr lang="en-US" dirty="0" err="1" smtClean="0"/>
              <a:t>serializability</a:t>
            </a:r>
            <a:r>
              <a:rPr lang="en-US" dirty="0" smtClean="0"/>
              <a:t> each time.</a:t>
            </a:r>
          </a:p>
          <a:p>
            <a:r>
              <a:rPr lang="en-US" dirty="0" smtClean="0"/>
              <a:t>Issue may rise as </a:t>
            </a:r>
            <a:r>
              <a:rPr lang="en-US" dirty="0" err="1" smtClean="0"/>
              <a:t>irrecoverability</a:t>
            </a:r>
            <a:r>
              <a:rPr lang="en-US" dirty="0" smtClean="0"/>
              <a:t>, Deadlock, Starvation</a:t>
            </a:r>
            <a:endParaRPr lang="en-US" dirty="0"/>
          </a:p>
        </p:txBody>
      </p:sp>
    </p:spTree>
    <p:extLst>
      <p:ext uri="{BB962C8B-B14F-4D97-AF65-F5344CB8AC3E}">
        <p14:creationId xmlns:p14="http://schemas.microsoft.com/office/powerpoint/2010/main" val="204992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1. Simplistic lock protocol</a:t>
            </a:r>
          </a:p>
          <a:p>
            <a:r>
              <a:rPr lang="en-US" dirty="0"/>
              <a:t>It is the simplest way of locking the data while transaction. Simplistic lock-based protocols allow all the transactions to get the lock on the data before insert or delete or update on it. It will unlock the data item after completing the transaction</a:t>
            </a:r>
          </a:p>
          <a:p>
            <a:pPr marL="0" indent="0">
              <a:buNone/>
            </a:pPr>
            <a:r>
              <a:rPr lang="en-US" dirty="0"/>
              <a:t>2. Pre-claiming Lock Protocol</a:t>
            </a:r>
          </a:p>
          <a:p>
            <a:r>
              <a:rPr lang="en-US" dirty="0"/>
              <a:t>Pre-claiming Lock Protocols evaluate the transaction to list all the data items on which they need locks.</a:t>
            </a:r>
          </a:p>
          <a:p>
            <a:r>
              <a:rPr lang="en-US" dirty="0"/>
              <a:t>Before initiating an execution of the transaction, it requests DBMS for all the lock on all those data items.</a:t>
            </a:r>
          </a:p>
          <a:p>
            <a:r>
              <a:rPr lang="en-US" dirty="0"/>
              <a:t>If all the locks are granted then this protocol allows the transaction to begin. When the transaction is completed then it releases all the lock.</a:t>
            </a:r>
          </a:p>
          <a:p>
            <a:r>
              <a:rPr lang="en-US" dirty="0"/>
              <a:t>If all the locks are not granted then this protocol allows the transaction to rolls back and waits until all the locks are granted.</a:t>
            </a:r>
          </a:p>
          <a:p>
            <a:endParaRPr lang="en-US" dirty="0"/>
          </a:p>
        </p:txBody>
      </p:sp>
    </p:spTree>
    <p:extLst>
      <p:ext uri="{BB962C8B-B14F-4D97-AF65-F5344CB8AC3E}">
        <p14:creationId xmlns:p14="http://schemas.microsoft.com/office/powerpoint/2010/main" val="217022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Two-phase locking (2PL)</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two-phase locking protocol divides the execution phase of the transaction into three parts.</a:t>
            </a:r>
          </a:p>
          <a:p>
            <a:r>
              <a:rPr lang="en-US" dirty="0"/>
              <a:t>In the first part, when the execution of the transaction starts, it seeks permission for the lock it requires.</a:t>
            </a:r>
          </a:p>
          <a:p>
            <a:r>
              <a:rPr lang="en-US" dirty="0"/>
              <a:t>In the second part, the transaction acquires all the locks. The third phase is started as soon as the transaction releases its first lock.</a:t>
            </a:r>
          </a:p>
          <a:p>
            <a:r>
              <a:rPr lang="en-US" dirty="0"/>
              <a:t>In the third phase, the transaction cannot demand any new locks. It only releases the acquired locks.</a:t>
            </a:r>
          </a:p>
          <a:p>
            <a:endParaRPr lang="en-US" dirty="0"/>
          </a:p>
        </p:txBody>
      </p:sp>
    </p:spTree>
    <p:extLst>
      <p:ext uri="{BB962C8B-B14F-4D97-AF65-F5344CB8AC3E}">
        <p14:creationId xmlns:p14="http://schemas.microsoft.com/office/powerpoint/2010/main" val="415602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two phases of 2PL:</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Growing </a:t>
            </a:r>
            <a:r>
              <a:rPr lang="en-US" b="1" dirty="0"/>
              <a:t>phase:</a:t>
            </a:r>
            <a:r>
              <a:rPr lang="en-US" dirty="0"/>
              <a:t> In the growing phase, a new lock on the data item may be acquired by the transaction, but none can be released.</a:t>
            </a:r>
          </a:p>
          <a:p>
            <a:r>
              <a:rPr lang="en-US" b="1" dirty="0"/>
              <a:t>Shrinking phase:</a:t>
            </a:r>
            <a:r>
              <a:rPr lang="en-US" dirty="0"/>
              <a:t> In the shrinking phase, existing lock held by the transaction may be released, but no new locks can be acquired.</a:t>
            </a:r>
          </a:p>
          <a:p>
            <a:r>
              <a:rPr lang="en-US" dirty="0"/>
              <a:t>In the below example, if lock conversion is allowed then the following phase can happen:</a:t>
            </a:r>
          </a:p>
          <a:p>
            <a:r>
              <a:rPr lang="en-US" dirty="0"/>
              <a:t>Upgrading of lock (from S(a) to X (a)) is allowed in growing phase.</a:t>
            </a:r>
          </a:p>
          <a:p>
            <a:r>
              <a:rPr lang="en-US" dirty="0"/>
              <a:t>Downgrading of lock (from X(a) to S(a)) must be done in shrinking phase.</a:t>
            </a:r>
          </a:p>
          <a:p>
            <a:endParaRPr lang="en-US" dirty="0"/>
          </a:p>
        </p:txBody>
      </p:sp>
    </p:spTree>
    <p:extLst>
      <p:ext uri="{BB962C8B-B14F-4D97-AF65-F5344CB8AC3E}">
        <p14:creationId xmlns:p14="http://schemas.microsoft.com/office/powerpoint/2010/main" val="208848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11784" y="1866179"/>
            <a:ext cx="9642017" cy="3390161"/>
          </a:xfrm>
          <a:prstGeom prst="rect">
            <a:avLst/>
          </a:prstGeom>
        </p:spPr>
      </p:pic>
    </p:spTree>
    <p:extLst>
      <p:ext uri="{BB962C8B-B14F-4D97-AF65-F5344CB8AC3E}">
        <p14:creationId xmlns:p14="http://schemas.microsoft.com/office/powerpoint/2010/main" val="1571737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1422</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Concurrency Control </vt:lpstr>
      <vt:lpstr>Concurrency Control Protocols </vt:lpstr>
      <vt:lpstr>Lock-Based Protocol </vt:lpstr>
      <vt:lpstr>Issue</vt:lpstr>
      <vt:lpstr>PowerPoint Presentation</vt:lpstr>
      <vt:lpstr>3. Two-phase locking (2PL) </vt:lpstr>
      <vt:lpstr>There are two phases of 2PL: </vt:lpstr>
      <vt:lpstr>PowerPoint Presentation</vt:lpstr>
      <vt:lpstr>Strict Two-phase locking (Strict-2PL) </vt:lpstr>
      <vt:lpstr>PowerPoint Presentation</vt:lpstr>
      <vt:lpstr>Advantage</vt:lpstr>
      <vt:lpstr>Casecade and cascadeless</vt:lpstr>
      <vt:lpstr>Timestamp Ordering Protocol </vt:lpstr>
      <vt:lpstr>Some variables</vt:lpstr>
      <vt:lpstr>PowerPoint Presentation</vt:lpstr>
      <vt:lpstr>Basic Timestamp ordering protocol works as follows: </vt:lpstr>
      <vt:lpstr>Deferred database modification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GUNJAN MAM</dc:creator>
  <cp:lastModifiedBy>GUNJAN MAM</cp:lastModifiedBy>
  <cp:revision>13</cp:revision>
  <dcterms:created xsi:type="dcterms:W3CDTF">2022-08-01T03:53:43Z</dcterms:created>
  <dcterms:modified xsi:type="dcterms:W3CDTF">2022-08-03T04:22:16Z</dcterms:modified>
</cp:coreProperties>
</file>