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3" r:id="rId16"/>
    <p:sldId id="269" r:id="rId17"/>
    <p:sldId id="271"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15D456-50B9-407A-BAC3-1008838A4D4D}"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BAEF3-ED9C-4C6F-A882-D922693381FD}" type="slidenum">
              <a:rPr lang="en-US" smtClean="0"/>
              <a:t>‹#›</a:t>
            </a:fld>
            <a:endParaRPr lang="en-US"/>
          </a:p>
        </p:txBody>
      </p:sp>
    </p:spTree>
    <p:extLst>
      <p:ext uri="{BB962C8B-B14F-4D97-AF65-F5344CB8AC3E}">
        <p14:creationId xmlns:p14="http://schemas.microsoft.com/office/powerpoint/2010/main" val="2083988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15D456-50B9-407A-BAC3-1008838A4D4D}"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BAEF3-ED9C-4C6F-A882-D922693381FD}" type="slidenum">
              <a:rPr lang="en-US" smtClean="0"/>
              <a:t>‹#›</a:t>
            </a:fld>
            <a:endParaRPr lang="en-US"/>
          </a:p>
        </p:txBody>
      </p:sp>
    </p:spTree>
    <p:extLst>
      <p:ext uri="{BB962C8B-B14F-4D97-AF65-F5344CB8AC3E}">
        <p14:creationId xmlns:p14="http://schemas.microsoft.com/office/powerpoint/2010/main" val="1397748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15D456-50B9-407A-BAC3-1008838A4D4D}"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BAEF3-ED9C-4C6F-A882-D922693381FD}" type="slidenum">
              <a:rPr lang="en-US" smtClean="0"/>
              <a:t>‹#›</a:t>
            </a:fld>
            <a:endParaRPr lang="en-US"/>
          </a:p>
        </p:txBody>
      </p:sp>
    </p:spTree>
    <p:extLst>
      <p:ext uri="{BB962C8B-B14F-4D97-AF65-F5344CB8AC3E}">
        <p14:creationId xmlns:p14="http://schemas.microsoft.com/office/powerpoint/2010/main" val="809629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15D456-50B9-407A-BAC3-1008838A4D4D}"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BAEF3-ED9C-4C6F-A882-D922693381FD}" type="slidenum">
              <a:rPr lang="en-US" smtClean="0"/>
              <a:t>‹#›</a:t>
            </a:fld>
            <a:endParaRPr lang="en-US"/>
          </a:p>
        </p:txBody>
      </p:sp>
    </p:spTree>
    <p:extLst>
      <p:ext uri="{BB962C8B-B14F-4D97-AF65-F5344CB8AC3E}">
        <p14:creationId xmlns:p14="http://schemas.microsoft.com/office/powerpoint/2010/main" val="3988368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015D456-50B9-407A-BAC3-1008838A4D4D}"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BAEF3-ED9C-4C6F-A882-D922693381FD}" type="slidenum">
              <a:rPr lang="en-US" smtClean="0"/>
              <a:t>‹#›</a:t>
            </a:fld>
            <a:endParaRPr lang="en-US"/>
          </a:p>
        </p:txBody>
      </p:sp>
    </p:spTree>
    <p:extLst>
      <p:ext uri="{BB962C8B-B14F-4D97-AF65-F5344CB8AC3E}">
        <p14:creationId xmlns:p14="http://schemas.microsoft.com/office/powerpoint/2010/main" val="798289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15D456-50B9-407A-BAC3-1008838A4D4D}" type="datetimeFigureOut">
              <a:rPr lang="en-US" smtClean="0"/>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BAEF3-ED9C-4C6F-A882-D922693381FD}" type="slidenum">
              <a:rPr lang="en-US" smtClean="0"/>
              <a:t>‹#›</a:t>
            </a:fld>
            <a:endParaRPr lang="en-US"/>
          </a:p>
        </p:txBody>
      </p:sp>
    </p:spTree>
    <p:extLst>
      <p:ext uri="{BB962C8B-B14F-4D97-AF65-F5344CB8AC3E}">
        <p14:creationId xmlns:p14="http://schemas.microsoft.com/office/powerpoint/2010/main" val="3631834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15D456-50B9-407A-BAC3-1008838A4D4D}" type="datetimeFigureOut">
              <a:rPr lang="en-US" smtClean="0"/>
              <a:t>7/27/2022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8BAEF3-ED9C-4C6F-A882-D922693381FD}" type="slidenum">
              <a:rPr lang="en-US" smtClean="0"/>
              <a:t>‹#›</a:t>
            </a:fld>
            <a:endParaRPr lang="en-US"/>
          </a:p>
        </p:txBody>
      </p:sp>
    </p:spTree>
    <p:extLst>
      <p:ext uri="{BB962C8B-B14F-4D97-AF65-F5344CB8AC3E}">
        <p14:creationId xmlns:p14="http://schemas.microsoft.com/office/powerpoint/2010/main" val="2004879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15D456-50B9-407A-BAC3-1008838A4D4D}" type="datetimeFigureOut">
              <a:rPr lang="en-US" smtClean="0"/>
              <a:t>7/27/2022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8BAEF3-ED9C-4C6F-A882-D922693381FD}" type="slidenum">
              <a:rPr lang="en-US" smtClean="0"/>
              <a:t>‹#›</a:t>
            </a:fld>
            <a:endParaRPr lang="en-US"/>
          </a:p>
        </p:txBody>
      </p:sp>
    </p:spTree>
    <p:extLst>
      <p:ext uri="{BB962C8B-B14F-4D97-AF65-F5344CB8AC3E}">
        <p14:creationId xmlns:p14="http://schemas.microsoft.com/office/powerpoint/2010/main" val="2796301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15D456-50B9-407A-BAC3-1008838A4D4D}" type="datetimeFigureOut">
              <a:rPr lang="en-US" smtClean="0"/>
              <a:t>7/27/2022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8BAEF3-ED9C-4C6F-A882-D922693381FD}" type="slidenum">
              <a:rPr lang="en-US" smtClean="0"/>
              <a:t>‹#›</a:t>
            </a:fld>
            <a:endParaRPr lang="en-US"/>
          </a:p>
        </p:txBody>
      </p:sp>
    </p:spTree>
    <p:extLst>
      <p:ext uri="{BB962C8B-B14F-4D97-AF65-F5344CB8AC3E}">
        <p14:creationId xmlns:p14="http://schemas.microsoft.com/office/powerpoint/2010/main" val="1278490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015D456-50B9-407A-BAC3-1008838A4D4D}" type="datetimeFigureOut">
              <a:rPr lang="en-US" smtClean="0"/>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BAEF3-ED9C-4C6F-A882-D922693381FD}" type="slidenum">
              <a:rPr lang="en-US" smtClean="0"/>
              <a:t>‹#›</a:t>
            </a:fld>
            <a:endParaRPr lang="en-US"/>
          </a:p>
        </p:txBody>
      </p:sp>
    </p:spTree>
    <p:extLst>
      <p:ext uri="{BB962C8B-B14F-4D97-AF65-F5344CB8AC3E}">
        <p14:creationId xmlns:p14="http://schemas.microsoft.com/office/powerpoint/2010/main" val="3758945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015D456-50B9-407A-BAC3-1008838A4D4D}" type="datetimeFigureOut">
              <a:rPr lang="en-US" smtClean="0"/>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BAEF3-ED9C-4C6F-A882-D922693381FD}" type="slidenum">
              <a:rPr lang="en-US" smtClean="0"/>
              <a:t>‹#›</a:t>
            </a:fld>
            <a:endParaRPr lang="en-US"/>
          </a:p>
        </p:txBody>
      </p:sp>
    </p:spTree>
    <p:extLst>
      <p:ext uri="{BB962C8B-B14F-4D97-AF65-F5344CB8AC3E}">
        <p14:creationId xmlns:p14="http://schemas.microsoft.com/office/powerpoint/2010/main" val="3026148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15D456-50B9-407A-BAC3-1008838A4D4D}" type="datetimeFigureOut">
              <a:rPr lang="en-US" smtClean="0"/>
              <a:t>7/27/2022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8BAEF3-ED9C-4C6F-A882-D922693381FD}" type="slidenum">
              <a:rPr lang="en-US" smtClean="0"/>
              <a:t>‹#›</a:t>
            </a:fld>
            <a:endParaRPr lang="en-US"/>
          </a:p>
        </p:txBody>
      </p:sp>
    </p:spTree>
    <p:extLst>
      <p:ext uri="{BB962C8B-B14F-4D97-AF65-F5344CB8AC3E}">
        <p14:creationId xmlns:p14="http://schemas.microsoft.com/office/powerpoint/2010/main" val="1522444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96391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Log-Based Recovery</a:t>
            </a:r>
            <a:br>
              <a:rPr lang="en-US" dirty="0"/>
            </a:br>
            <a:endParaRPr lang="en-US" dirty="0"/>
          </a:p>
        </p:txBody>
      </p:sp>
      <p:sp>
        <p:nvSpPr>
          <p:cNvPr id="3" name="Content Placeholder 2"/>
          <p:cNvSpPr>
            <a:spLocks noGrp="1"/>
          </p:cNvSpPr>
          <p:nvPr>
            <p:ph idx="1"/>
          </p:nvPr>
        </p:nvSpPr>
        <p:spPr/>
        <p:txBody>
          <a:bodyPr/>
          <a:lstStyle/>
          <a:p>
            <a:r>
              <a:rPr lang="en-US" dirty="0"/>
              <a:t>The log is a sequence of records. Log of each transaction is maintained in some stable storage so that if any failure occurs, then it can be recovered from there.</a:t>
            </a:r>
          </a:p>
          <a:p>
            <a:r>
              <a:rPr lang="en-US" dirty="0"/>
              <a:t>If any operation is performed on the database, then it will be recorded in the log.</a:t>
            </a:r>
          </a:p>
          <a:p>
            <a:r>
              <a:rPr lang="en-US" dirty="0"/>
              <a:t>But the process of storing the logs should be done before the actual transaction is applied in the database.</a:t>
            </a:r>
          </a:p>
          <a:p>
            <a:endParaRPr lang="en-US" dirty="0"/>
          </a:p>
        </p:txBody>
      </p:sp>
    </p:spTree>
    <p:extLst>
      <p:ext uri="{BB962C8B-B14F-4D97-AF65-F5344CB8AC3E}">
        <p14:creationId xmlns:p14="http://schemas.microsoft.com/office/powerpoint/2010/main" val="3987459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&lt;</a:t>
            </a:r>
            <a:r>
              <a:rPr lang="en-US" dirty="0" err="1"/>
              <a:t>Tn</a:t>
            </a:r>
            <a:r>
              <a:rPr lang="en-US" dirty="0"/>
              <a:t>, Start&gt;  </a:t>
            </a:r>
          </a:p>
          <a:p>
            <a:r>
              <a:rPr lang="en-US" dirty="0"/>
              <a:t>&lt;</a:t>
            </a:r>
            <a:r>
              <a:rPr lang="en-US" dirty="0" err="1"/>
              <a:t>Tn</a:t>
            </a:r>
            <a:r>
              <a:rPr lang="en-US" dirty="0"/>
              <a:t>, City, 'Noida', 'Bangalore' &gt;  </a:t>
            </a:r>
          </a:p>
          <a:p>
            <a:r>
              <a:rPr lang="en-US" dirty="0"/>
              <a:t>&lt;</a:t>
            </a:r>
            <a:r>
              <a:rPr lang="en-US" dirty="0" err="1"/>
              <a:t>Tn</a:t>
            </a:r>
            <a:r>
              <a:rPr lang="en-US" dirty="0"/>
              <a:t>, Commit&gt;  </a:t>
            </a:r>
          </a:p>
          <a:p>
            <a:endParaRPr lang="en-US" dirty="0"/>
          </a:p>
        </p:txBody>
      </p:sp>
    </p:spTree>
    <p:extLst>
      <p:ext uri="{BB962C8B-B14F-4D97-AF65-F5344CB8AC3E}">
        <p14:creationId xmlns:p14="http://schemas.microsoft.com/office/powerpoint/2010/main" val="2341423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Deferred database modification</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a:t>The deferred modification technique occurs if the transaction does not modify the database until it has committed.</a:t>
            </a:r>
          </a:p>
          <a:p>
            <a:r>
              <a:rPr lang="en-US" dirty="0"/>
              <a:t>In this method, all the logs are created and stored in the stable storage, and the database is updated when a transaction commits</a:t>
            </a:r>
          </a:p>
          <a:p>
            <a:pPr marL="0" indent="0">
              <a:buNone/>
            </a:pPr>
            <a:endParaRPr lang="en-US" dirty="0"/>
          </a:p>
        </p:txBody>
      </p:sp>
    </p:spTree>
    <p:extLst>
      <p:ext uri="{BB962C8B-B14F-4D97-AF65-F5344CB8AC3E}">
        <p14:creationId xmlns:p14="http://schemas.microsoft.com/office/powerpoint/2010/main" val="1725175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database modification:</a:t>
            </a:r>
            <a:br>
              <a:rPr lang="en-US" dirty="0"/>
            </a:br>
            <a:endParaRPr lang="en-US" dirty="0"/>
          </a:p>
        </p:txBody>
      </p:sp>
      <p:sp>
        <p:nvSpPr>
          <p:cNvPr id="3" name="Content Placeholder 2"/>
          <p:cNvSpPr>
            <a:spLocks noGrp="1"/>
          </p:cNvSpPr>
          <p:nvPr>
            <p:ph idx="1"/>
          </p:nvPr>
        </p:nvSpPr>
        <p:spPr/>
        <p:txBody>
          <a:bodyPr/>
          <a:lstStyle/>
          <a:p>
            <a:r>
              <a:rPr lang="en-US" dirty="0"/>
              <a:t>The Immediate modification technique occurs if database modification occurs while the transaction is still active.</a:t>
            </a:r>
          </a:p>
          <a:p>
            <a:r>
              <a:rPr lang="en-US" dirty="0"/>
              <a:t>In this technique, the database is modified immediately after every operation. It follows an actual database modification.</a:t>
            </a:r>
          </a:p>
          <a:p>
            <a:endParaRPr lang="en-US" dirty="0"/>
          </a:p>
        </p:txBody>
      </p:sp>
    </p:spTree>
    <p:extLst>
      <p:ext uri="{BB962C8B-B14F-4D97-AF65-F5344CB8AC3E}">
        <p14:creationId xmlns:p14="http://schemas.microsoft.com/office/powerpoint/2010/main" val="202259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509" y="836180"/>
            <a:ext cx="10515600" cy="1325563"/>
          </a:xfrm>
        </p:spPr>
        <p:txBody>
          <a:bodyPr/>
          <a:lstStyle/>
          <a:p>
            <a:r>
              <a:rPr lang="en-US" dirty="0" smtClean="0"/>
              <a:t>Working of Log</a:t>
            </a:r>
            <a:endParaRPr lang="en-US" dirty="0"/>
          </a:p>
        </p:txBody>
      </p:sp>
      <p:sp>
        <p:nvSpPr>
          <p:cNvPr id="3" name="Content Placeholder 2"/>
          <p:cNvSpPr>
            <a:spLocks noGrp="1"/>
          </p:cNvSpPr>
          <p:nvPr>
            <p:ph idx="1"/>
          </p:nvPr>
        </p:nvSpPr>
        <p:spPr/>
        <p:txBody>
          <a:bodyPr>
            <a:normAutofit lnSpcReduction="10000"/>
          </a:bodyPr>
          <a:lstStyle/>
          <a:p>
            <a:r>
              <a:rPr lang="en-US" altLang="en-US" dirty="0" smtClean="0"/>
              <a:t>The following actions are recorded in the log:</a:t>
            </a:r>
          </a:p>
          <a:p>
            <a:pPr lvl="1">
              <a:buSzPct val="75000"/>
            </a:pPr>
            <a:r>
              <a:rPr lang="en-US" altLang="en-US" i="1" dirty="0" err="1" smtClean="0">
                <a:solidFill>
                  <a:schemeClr val="accent2"/>
                </a:solidFill>
              </a:rPr>
              <a:t>Ti</a:t>
            </a:r>
            <a:r>
              <a:rPr lang="en-US" altLang="en-US" i="1" dirty="0" smtClean="0">
                <a:solidFill>
                  <a:schemeClr val="accent2"/>
                </a:solidFill>
              </a:rPr>
              <a:t> writes an object</a:t>
            </a:r>
            <a:r>
              <a:rPr lang="en-US" altLang="en-US" dirty="0" smtClean="0">
                <a:solidFill>
                  <a:schemeClr val="accent2"/>
                </a:solidFill>
              </a:rPr>
              <a:t>:  </a:t>
            </a:r>
            <a:r>
              <a:rPr lang="en-US" altLang="en-US" dirty="0" smtClean="0"/>
              <a:t>the old value and the new value.</a:t>
            </a:r>
          </a:p>
          <a:p>
            <a:pPr lvl="2"/>
            <a:r>
              <a:rPr lang="en-US" altLang="en-US" dirty="0" smtClean="0"/>
              <a:t>Log record must go to disk</a:t>
            </a:r>
            <a:r>
              <a:rPr lang="en-US" altLang="en-US" dirty="0" smtClean="0">
                <a:solidFill>
                  <a:schemeClr val="accent2"/>
                </a:solidFill>
              </a:rPr>
              <a:t> </a:t>
            </a:r>
            <a:r>
              <a:rPr lang="en-US" altLang="en-US" i="1" u="sng" dirty="0" smtClean="0">
                <a:solidFill>
                  <a:schemeClr val="accent2"/>
                </a:solidFill>
              </a:rPr>
              <a:t>before</a:t>
            </a:r>
            <a:r>
              <a:rPr lang="en-US" altLang="en-US" dirty="0" smtClean="0">
                <a:solidFill>
                  <a:schemeClr val="accent2"/>
                </a:solidFill>
              </a:rPr>
              <a:t> </a:t>
            </a:r>
            <a:r>
              <a:rPr lang="en-US" altLang="en-US" dirty="0" smtClean="0"/>
              <a:t>the changed page!</a:t>
            </a:r>
          </a:p>
          <a:p>
            <a:pPr lvl="1">
              <a:buSzPct val="75000"/>
            </a:pPr>
            <a:r>
              <a:rPr lang="en-US" altLang="en-US" i="1" dirty="0" err="1" smtClean="0">
                <a:solidFill>
                  <a:schemeClr val="accent2"/>
                </a:solidFill>
              </a:rPr>
              <a:t>Ti</a:t>
            </a:r>
            <a:r>
              <a:rPr lang="en-US" altLang="en-US" i="1" dirty="0" smtClean="0">
                <a:solidFill>
                  <a:schemeClr val="accent2"/>
                </a:solidFill>
              </a:rPr>
              <a:t> commits/aborts</a:t>
            </a:r>
            <a:r>
              <a:rPr lang="en-US" altLang="en-US" dirty="0" smtClean="0">
                <a:solidFill>
                  <a:schemeClr val="accent2"/>
                </a:solidFill>
              </a:rPr>
              <a:t>:  </a:t>
            </a:r>
            <a:r>
              <a:rPr lang="en-US" altLang="en-US" dirty="0" smtClean="0"/>
              <a:t>a log record indicating this action.</a:t>
            </a:r>
          </a:p>
          <a:p>
            <a:pPr lvl="1">
              <a:buSzPct val="75000"/>
            </a:pPr>
            <a:endParaRPr lang="en-US" altLang="en-US" dirty="0" smtClean="0"/>
          </a:p>
          <a:p>
            <a:r>
              <a:rPr lang="en-US" altLang="en-US" dirty="0" smtClean="0"/>
              <a:t>Log records are chained together by </a:t>
            </a:r>
            <a:r>
              <a:rPr lang="en-US" altLang="en-US" dirty="0" err="1" smtClean="0"/>
              <a:t>Xact</a:t>
            </a:r>
            <a:r>
              <a:rPr lang="en-US" altLang="en-US" dirty="0" smtClean="0"/>
              <a:t> id, so it’s easy to undo a specific </a:t>
            </a:r>
            <a:r>
              <a:rPr lang="en-US" altLang="en-US" dirty="0" err="1" smtClean="0"/>
              <a:t>Xact</a:t>
            </a:r>
            <a:r>
              <a:rPr lang="en-US" altLang="en-US" dirty="0" smtClean="0"/>
              <a:t>.</a:t>
            </a:r>
          </a:p>
          <a:p>
            <a:r>
              <a:rPr lang="en-US" altLang="en-US" dirty="0" smtClean="0"/>
              <a:t>Log is often </a:t>
            </a:r>
            <a:r>
              <a:rPr lang="en-US" altLang="en-US" i="1" dirty="0" smtClean="0"/>
              <a:t>duplexed </a:t>
            </a:r>
            <a:r>
              <a:rPr lang="en-US" altLang="en-US" dirty="0" smtClean="0"/>
              <a:t>and </a:t>
            </a:r>
            <a:r>
              <a:rPr lang="en-US" altLang="en-US" i="1" dirty="0" smtClean="0"/>
              <a:t>archived</a:t>
            </a:r>
            <a:r>
              <a:rPr lang="en-US" altLang="en-US" dirty="0" smtClean="0"/>
              <a:t> on stable storage.</a:t>
            </a:r>
          </a:p>
          <a:p>
            <a:r>
              <a:rPr lang="en-US" altLang="en-US" dirty="0" smtClean="0"/>
              <a:t>All log related activities (and in fact, all CC related activities such as lock/unlock, dealing with deadlocks etc.) are handled transparently by the DBMS.</a:t>
            </a:r>
          </a:p>
          <a:p>
            <a:endParaRPr lang="en-US" dirty="0"/>
          </a:p>
        </p:txBody>
      </p:sp>
    </p:spTree>
    <p:extLst>
      <p:ext uri="{BB962C8B-B14F-4D97-AF65-F5344CB8AC3E}">
        <p14:creationId xmlns:p14="http://schemas.microsoft.com/office/powerpoint/2010/main" val="3664358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a:t>
            </a:r>
            <a:r>
              <a:rPr lang="en-US" smtClean="0"/>
              <a:t>from crash </a:t>
            </a:r>
            <a:endParaRPr lang="en-US"/>
          </a:p>
        </p:txBody>
      </p:sp>
      <p:sp>
        <p:nvSpPr>
          <p:cNvPr id="3" name="Content Placeholder 2"/>
          <p:cNvSpPr>
            <a:spLocks noGrp="1"/>
          </p:cNvSpPr>
          <p:nvPr>
            <p:ph idx="1"/>
          </p:nvPr>
        </p:nvSpPr>
        <p:spPr/>
        <p:txBody>
          <a:bodyPr/>
          <a:lstStyle/>
          <a:p>
            <a:r>
              <a:rPr lang="en-US" altLang="en-US" dirty="0" smtClean="0"/>
              <a:t>There are 3 phases in the </a:t>
            </a:r>
            <a:r>
              <a:rPr lang="en-US" altLang="en-US" i="1" dirty="0" smtClean="0"/>
              <a:t>Aries</a:t>
            </a:r>
            <a:r>
              <a:rPr lang="en-US" altLang="en-US" dirty="0" smtClean="0"/>
              <a:t> recovery algorithm:</a:t>
            </a:r>
          </a:p>
          <a:p>
            <a:pPr lvl="1">
              <a:buSzPct val="75000"/>
            </a:pPr>
            <a:r>
              <a:rPr lang="en-US" altLang="en-US" i="1" u="sng" dirty="0" smtClean="0">
                <a:solidFill>
                  <a:schemeClr val="accent2"/>
                </a:solidFill>
              </a:rPr>
              <a:t>Analysis</a:t>
            </a:r>
            <a:r>
              <a:rPr lang="en-US" altLang="en-US" dirty="0" smtClean="0">
                <a:solidFill>
                  <a:schemeClr val="accent2"/>
                </a:solidFill>
              </a:rPr>
              <a:t>:  </a:t>
            </a:r>
            <a:r>
              <a:rPr lang="en-US" altLang="en-US" dirty="0" smtClean="0"/>
              <a:t>Scan the log forward (from the most recent </a:t>
            </a:r>
            <a:r>
              <a:rPr lang="en-US" altLang="en-US" i="1" dirty="0" smtClean="0">
                <a:solidFill>
                  <a:schemeClr val="accent2"/>
                </a:solidFill>
              </a:rPr>
              <a:t>checkpoint</a:t>
            </a:r>
            <a:r>
              <a:rPr lang="en-US" altLang="en-US" dirty="0" smtClean="0"/>
              <a:t>) to identify all </a:t>
            </a:r>
            <a:r>
              <a:rPr lang="en-US" altLang="en-US" dirty="0" err="1" smtClean="0"/>
              <a:t>Xacts</a:t>
            </a:r>
            <a:r>
              <a:rPr lang="en-US" altLang="en-US" dirty="0" smtClean="0"/>
              <a:t> that were active, and all dirty pages in the buffer pool at the time of the crash.</a:t>
            </a:r>
          </a:p>
          <a:p>
            <a:pPr lvl="1">
              <a:buSzPct val="75000"/>
            </a:pPr>
            <a:r>
              <a:rPr lang="en-US" altLang="en-US" i="1" u="sng" dirty="0" smtClean="0">
                <a:solidFill>
                  <a:schemeClr val="accent2"/>
                </a:solidFill>
              </a:rPr>
              <a:t>Redo</a:t>
            </a:r>
            <a:r>
              <a:rPr lang="en-US" altLang="en-US" dirty="0" smtClean="0">
                <a:solidFill>
                  <a:schemeClr val="accent2"/>
                </a:solidFill>
              </a:rPr>
              <a:t>:  </a:t>
            </a:r>
            <a:r>
              <a:rPr lang="en-US" altLang="en-US" dirty="0" smtClean="0"/>
              <a:t>Redoes all updates to dirty pages in the buffer pool, as needed, to ensure that all logged updates are in fact carried out and written to disk.</a:t>
            </a:r>
          </a:p>
          <a:p>
            <a:pPr lvl="1">
              <a:buSzPct val="75000"/>
            </a:pPr>
            <a:r>
              <a:rPr lang="en-US" altLang="en-US" i="1" u="sng" dirty="0" smtClean="0">
                <a:solidFill>
                  <a:schemeClr val="accent2"/>
                </a:solidFill>
              </a:rPr>
              <a:t>Undo</a:t>
            </a:r>
            <a:r>
              <a:rPr lang="en-US" altLang="en-US" dirty="0" smtClean="0">
                <a:solidFill>
                  <a:schemeClr val="accent2"/>
                </a:solidFill>
              </a:rPr>
              <a:t>:  </a:t>
            </a:r>
            <a:r>
              <a:rPr lang="en-US" altLang="en-US" dirty="0" smtClean="0"/>
              <a:t>The  writes of all </a:t>
            </a:r>
            <a:r>
              <a:rPr lang="en-US" altLang="en-US" dirty="0" err="1" smtClean="0"/>
              <a:t>Xacts</a:t>
            </a:r>
            <a:r>
              <a:rPr lang="en-US" altLang="en-US" dirty="0" smtClean="0"/>
              <a:t> that were active at the crash are undone (by restoring the </a:t>
            </a:r>
            <a:r>
              <a:rPr lang="en-US" altLang="en-US" i="1" dirty="0" smtClean="0"/>
              <a:t>before value </a:t>
            </a:r>
            <a:r>
              <a:rPr lang="en-US" altLang="en-US" dirty="0" smtClean="0"/>
              <a:t>of the update, which is in the log record for the update), working backwards in the log.  (Some care must be taken to handle the case of a crash occurring during the recovery process!)</a:t>
            </a:r>
          </a:p>
          <a:p>
            <a:endParaRPr lang="en-US" dirty="0"/>
          </a:p>
        </p:txBody>
      </p:sp>
    </p:spTree>
    <p:extLst>
      <p:ext uri="{BB962C8B-B14F-4D97-AF65-F5344CB8AC3E}">
        <p14:creationId xmlns:p14="http://schemas.microsoft.com/office/powerpoint/2010/main" val="2166897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using Log records</a:t>
            </a:r>
            <a:br>
              <a:rPr lang="en-US" dirty="0"/>
            </a:br>
            <a:endParaRPr lang="en-US" dirty="0"/>
          </a:p>
        </p:txBody>
      </p:sp>
      <p:sp>
        <p:nvSpPr>
          <p:cNvPr id="3" name="Content Placeholder 2"/>
          <p:cNvSpPr>
            <a:spLocks noGrp="1"/>
          </p:cNvSpPr>
          <p:nvPr>
            <p:ph idx="1"/>
          </p:nvPr>
        </p:nvSpPr>
        <p:spPr/>
        <p:txBody>
          <a:bodyPr/>
          <a:lstStyle/>
          <a:p>
            <a:r>
              <a:rPr lang="en-US" dirty="0"/>
              <a:t>When the system is crashed, then the system consults the log to find which transactions need to be undone and which need to be redone.</a:t>
            </a:r>
          </a:p>
          <a:p>
            <a:r>
              <a:rPr lang="en-US" dirty="0"/>
              <a:t>If the log contains the record &lt;</a:t>
            </a:r>
            <a:r>
              <a:rPr lang="en-US" dirty="0" err="1"/>
              <a:t>Ti</a:t>
            </a:r>
            <a:r>
              <a:rPr lang="en-US" dirty="0"/>
              <a:t>, Start&gt; and &lt;</a:t>
            </a:r>
            <a:r>
              <a:rPr lang="en-US" dirty="0" err="1"/>
              <a:t>Ti</a:t>
            </a:r>
            <a:r>
              <a:rPr lang="en-US" dirty="0"/>
              <a:t>, Commit&gt; or &lt;</a:t>
            </a:r>
            <a:r>
              <a:rPr lang="en-US" dirty="0" err="1"/>
              <a:t>Ti</a:t>
            </a:r>
            <a:r>
              <a:rPr lang="en-US" dirty="0"/>
              <a:t>, Commit&gt;, then the Transaction </a:t>
            </a:r>
            <a:r>
              <a:rPr lang="en-US" dirty="0" err="1"/>
              <a:t>Ti</a:t>
            </a:r>
            <a:r>
              <a:rPr lang="en-US" dirty="0"/>
              <a:t> needs to be redone.</a:t>
            </a:r>
          </a:p>
          <a:p>
            <a:r>
              <a:rPr lang="en-US" dirty="0"/>
              <a:t>If log contains record&lt;</a:t>
            </a:r>
            <a:r>
              <a:rPr lang="en-US" dirty="0" err="1"/>
              <a:t>T</a:t>
            </a:r>
            <a:r>
              <a:rPr lang="en-US" baseline="-25000" dirty="0" err="1"/>
              <a:t>n</a:t>
            </a:r>
            <a:r>
              <a:rPr lang="en-US" dirty="0"/>
              <a:t>, Start&gt; but does not contain the record either &lt;</a:t>
            </a:r>
            <a:r>
              <a:rPr lang="en-US" dirty="0" err="1"/>
              <a:t>Ti</a:t>
            </a:r>
            <a:r>
              <a:rPr lang="en-US" dirty="0"/>
              <a:t>, commit&gt; or &lt;</a:t>
            </a:r>
            <a:r>
              <a:rPr lang="en-US" dirty="0" err="1"/>
              <a:t>Ti</a:t>
            </a:r>
            <a:r>
              <a:rPr lang="en-US" dirty="0"/>
              <a:t>, abort&gt;, then the Transaction </a:t>
            </a:r>
            <a:r>
              <a:rPr lang="en-US" dirty="0" err="1"/>
              <a:t>Ti</a:t>
            </a:r>
            <a:r>
              <a:rPr lang="en-US" dirty="0"/>
              <a:t> needs to be undone.</a:t>
            </a:r>
          </a:p>
          <a:p>
            <a:endParaRPr lang="en-US" dirty="0"/>
          </a:p>
        </p:txBody>
      </p:sp>
    </p:spTree>
    <p:extLst>
      <p:ext uri="{BB962C8B-B14F-4D97-AF65-F5344CB8AC3E}">
        <p14:creationId xmlns:p14="http://schemas.microsoft.com/office/powerpoint/2010/main" val="3719864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75423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checkpoint is a type of mechanism where all the previous logs are removed from the system and permanently stored in the storage disk.</a:t>
            </a:r>
          </a:p>
          <a:p>
            <a:r>
              <a:rPr lang="en-US" dirty="0"/>
              <a:t>The checkpoint is like a bookmark. While the execution of the transaction, such checkpoints are marked, and the transaction is executed then using the steps of the transaction, the log files will be created.</a:t>
            </a:r>
          </a:p>
          <a:p>
            <a:r>
              <a:rPr lang="en-US" dirty="0"/>
              <a:t>When it reaches to the checkpoint, then the transaction will be updated into the database, and till that point, the entire log file will be removed from the file. Then the log file is updated with the new step of transaction till next checkpoint and so on.</a:t>
            </a:r>
          </a:p>
          <a:p>
            <a:r>
              <a:rPr lang="en-US" dirty="0"/>
              <a:t>The checkpoint is used to declare a point before which the DBMS was in the consistent state, and all transactions were committed.</a:t>
            </a:r>
          </a:p>
          <a:p>
            <a:endParaRPr lang="en-US" dirty="0"/>
          </a:p>
        </p:txBody>
      </p:sp>
    </p:spTree>
    <p:extLst>
      <p:ext uri="{BB962C8B-B14F-4D97-AF65-F5344CB8AC3E}">
        <p14:creationId xmlns:p14="http://schemas.microsoft.com/office/powerpoint/2010/main" val="1334622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 Serializable Schedule</a:t>
            </a:r>
            <a:br>
              <a:rPr lang="en-US" dirty="0" smtClean="0"/>
            </a:br>
            <a:endParaRPr lang="en-US" dirty="0"/>
          </a:p>
        </p:txBody>
      </p:sp>
      <p:sp>
        <p:nvSpPr>
          <p:cNvPr id="3" name="Content Placeholder 2"/>
          <p:cNvSpPr>
            <a:spLocks noGrp="1"/>
          </p:cNvSpPr>
          <p:nvPr>
            <p:ph idx="1"/>
          </p:nvPr>
        </p:nvSpPr>
        <p:spPr/>
        <p:txBody>
          <a:bodyPr/>
          <a:lstStyle/>
          <a:p>
            <a:r>
              <a:rPr lang="en-US" dirty="0" smtClean="0"/>
              <a:t>A </a:t>
            </a:r>
            <a:r>
              <a:rPr lang="en-US" dirty="0"/>
              <a:t>schedule is called conflict </a:t>
            </a:r>
            <a:r>
              <a:rPr lang="en-US" dirty="0" err="1"/>
              <a:t>serializability</a:t>
            </a:r>
            <a:r>
              <a:rPr lang="en-US" dirty="0"/>
              <a:t> if after swapping of non-conflicting operations, it can transform into a serial schedule.</a:t>
            </a:r>
          </a:p>
          <a:p>
            <a:r>
              <a:rPr lang="en-US" dirty="0"/>
              <a:t>The schedule will be a conflict serializable if it is conflict equivalent to a serial schedule.</a:t>
            </a:r>
          </a:p>
          <a:p>
            <a:endParaRPr lang="en-US" dirty="0"/>
          </a:p>
        </p:txBody>
      </p:sp>
    </p:spTree>
    <p:extLst>
      <p:ext uri="{BB962C8B-B14F-4D97-AF65-F5344CB8AC3E}">
        <p14:creationId xmlns:p14="http://schemas.microsoft.com/office/powerpoint/2010/main" val="2828989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Conflicting Operations</a:t>
            </a:r>
            <a:br>
              <a:rPr lang="en-US" dirty="0" smtClean="0"/>
            </a:br>
            <a:endParaRPr lang="en-US" dirty="0"/>
          </a:p>
        </p:txBody>
      </p:sp>
      <p:sp>
        <p:nvSpPr>
          <p:cNvPr id="3" name="Content Placeholder 2"/>
          <p:cNvSpPr>
            <a:spLocks noGrp="1"/>
          </p:cNvSpPr>
          <p:nvPr>
            <p:ph idx="1"/>
          </p:nvPr>
        </p:nvSpPr>
        <p:spPr/>
        <p:txBody>
          <a:bodyPr/>
          <a:lstStyle/>
          <a:p>
            <a:r>
              <a:rPr lang="en-US" dirty="0" smtClean="0"/>
              <a:t>The </a:t>
            </a:r>
            <a:r>
              <a:rPr lang="en-US" dirty="0"/>
              <a:t>two operations become conflicting if all conditions satisfy:</a:t>
            </a:r>
          </a:p>
          <a:p>
            <a:r>
              <a:rPr lang="en-US" dirty="0"/>
              <a:t>Both belong to separate transactions.</a:t>
            </a:r>
          </a:p>
          <a:p>
            <a:r>
              <a:rPr lang="en-US" dirty="0"/>
              <a:t>They have the same data item.</a:t>
            </a:r>
          </a:p>
          <a:p>
            <a:r>
              <a:rPr lang="en-US" dirty="0"/>
              <a:t>They contain at least one write operation.</a:t>
            </a:r>
          </a:p>
          <a:p>
            <a:endParaRPr lang="en-US" dirty="0"/>
          </a:p>
        </p:txBody>
      </p:sp>
    </p:spTree>
    <p:extLst>
      <p:ext uri="{BB962C8B-B14F-4D97-AF65-F5344CB8AC3E}">
        <p14:creationId xmlns:p14="http://schemas.microsoft.com/office/powerpoint/2010/main" val="1072286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 Equivalent</a:t>
            </a:r>
            <a:br>
              <a:rPr lang="en-US" dirty="0"/>
            </a:br>
            <a:endParaRPr lang="en-US" dirty="0"/>
          </a:p>
        </p:txBody>
      </p:sp>
      <p:sp>
        <p:nvSpPr>
          <p:cNvPr id="3" name="Content Placeholder 2"/>
          <p:cNvSpPr>
            <a:spLocks noGrp="1"/>
          </p:cNvSpPr>
          <p:nvPr>
            <p:ph idx="1"/>
          </p:nvPr>
        </p:nvSpPr>
        <p:spPr/>
        <p:txBody>
          <a:bodyPr/>
          <a:lstStyle/>
          <a:p>
            <a:r>
              <a:rPr lang="en-US" dirty="0"/>
              <a:t>In the conflict equivalent, one can be transformed to another by swapping non-conflicting operations. </a:t>
            </a:r>
            <a:endParaRPr lang="en-US" dirty="0" smtClean="0"/>
          </a:p>
          <a:p>
            <a:pPr marL="0" indent="0">
              <a:buNone/>
            </a:pPr>
            <a:endParaRPr lang="en-US" dirty="0"/>
          </a:p>
          <a:p>
            <a:pPr marL="0" indent="0">
              <a:buNone/>
            </a:pPr>
            <a:endParaRPr lang="en-US" dirty="0" smtClean="0"/>
          </a:p>
          <a:p>
            <a:pPr marL="0" indent="0">
              <a:buNone/>
            </a:pPr>
            <a:r>
              <a:rPr lang="en-US" dirty="0" smtClean="0"/>
              <a:t>Two </a:t>
            </a:r>
            <a:r>
              <a:rPr lang="en-US" dirty="0"/>
              <a:t>schedules are said to be conflict equivalent if and only if:</a:t>
            </a:r>
          </a:p>
          <a:p>
            <a:r>
              <a:rPr lang="en-US" dirty="0"/>
              <a:t>They contain the same set of the transaction.</a:t>
            </a:r>
          </a:p>
          <a:p>
            <a:r>
              <a:rPr lang="en-US" dirty="0"/>
              <a:t>If each pair of conflict operations are ordered in the same way.</a:t>
            </a:r>
          </a:p>
          <a:p>
            <a:endParaRPr lang="en-US" dirty="0"/>
          </a:p>
        </p:txBody>
      </p:sp>
    </p:spTree>
    <p:extLst>
      <p:ext uri="{BB962C8B-B14F-4D97-AF65-F5344CB8AC3E}">
        <p14:creationId xmlns:p14="http://schemas.microsoft.com/office/powerpoint/2010/main" val="646315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a:t>
            </a:r>
            <a:r>
              <a:rPr lang="en-US" dirty="0" err="1"/>
              <a:t>Serializability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 schedule will view serializable if it is view equivalent to a serial schedule.</a:t>
            </a:r>
          </a:p>
          <a:p>
            <a:r>
              <a:rPr lang="en-US" dirty="0"/>
              <a:t>If a schedule is conflict serializable, then it will be view serializable.</a:t>
            </a:r>
          </a:p>
          <a:p>
            <a:r>
              <a:rPr lang="en-US" dirty="0"/>
              <a:t>The view serializable which does not conflict serializable contains blind writes.</a:t>
            </a:r>
          </a:p>
          <a:p>
            <a:endParaRPr lang="en-US" dirty="0"/>
          </a:p>
        </p:txBody>
      </p:sp>
    </p:spTree>
    <p:extLst>
      <p:ext uri="{BB962C8B-B14F-4D97-AF65-F5344CB8AC3E}">
        <p14:creationId xmlns:p14="http://schemas.microsoft.com/office/powerpoint/2010/main" val="1370609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Equivalent</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Two schedules S1 and S2 are said to be view equivalent if they satisfy the following conditions</a:t>
            </a:r>
            <a:r>
              <a:rPr lang="en-US" dirty="0" smtClean="0"/>
              <a:t>:</a:t>
            </a:r>
          </a:p>
          <a:p>
            <a:pPr marL="0" indent="0">
              <a:buNone/>
            </a:pPr>
            <a:r>
              <a:rPr lang="en-US" dirty="0"/>
              <a:t>1. Initial Read</a:t>
            </a:r>
          </a:p>
          <a:p>
            <a:pPr marL="0" indent="0">
              <a:buNone/>
            </a:pPr>
            <a:r>
              <a:rPr lang="en-US" dirty="0"/>
              <a:t>An initial read of both schedules must be the </a:t>
            </a:r>
            <a:r>
              <a:rPr lang="en-US" dirty="0" smtClean="0"/>
              <a:t>same.</a:t>
            </a:r>
          </a:p>
          <a:p>
            <a:pPr marL="0" indent="0">
              <a:buNone/>
            </a:pPr>
            <a:endParaRPr lang="en-US" dirty="0"/>
          </a:p>
          <a:p>
            <a:pPr marL="0" indent="0">
              <a:buNone/>
            </a:pPr>
            <a:r>
              <a:rPr lang="en-US" dirty="0"/>
              <a:t>2. Updated Read</a:t>
            </a:r>
          </a:p>
          <a:p>
            <a:pPr marL="0" indent="0">
              <a:buNone/>
            </a:pPr>
            <a:r>
              <a:rPr lang="en-US" dirty="0" smtClean="0"/>
              <a:t>Update before any read must be same.</a:t>
            </a:r>
          </a:p>
          <a:p>
            <a:pPr marL="0" indent="0">
              <a:buNone/>
            </a:pPr>
            <a:endParaRPr lang="en-US" dirty="0"/>
          </a:p>
          <a:p>
            <a:pPr marL="0" indent="0">
              <a:buNone/>
            </a:pPr>
            <a:r>
              <a:rPr lang="en-US" dirty="0"/>
              <a:t>3. Final Write</a:t>
            </a:r>
          </a:p>
          <a:p>
            <a:pPr marL="0" indent="0">
              <a:buNone/>
            </a:pPr>
            <a:r>
              <a:rPr lang="en-US" dirty="0"/>
              <a:t>A final write must be the same between both the schedules.</a:t>
            </a:r>
          </a:p>
        </p:txBody>
      </p:sp>
    </p:spTree>
    <p:extLst>
      <p:ext uri="{BB962C8B-B14F-4D97-AF65-F5344CB8AC3E}">
        <p14:creationId xmlns:p14="http://schemas.microsoft.com/office/powerpoint/2010/main" val="1903909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Recoverability of Schedule</a:t>
            </a:r>
            <a:br>
              <a:rPr lang="en-US" dirty="0"/>
            </a:br>
            <a:endParaRPr lang="en-US" dirty="0"/>
          </a:p>
        </p:txBody>
      </p:sp>
      <p:sp>
        <p:nvSpPr>
          <p:cNvPr id="3" name="Content Placeholder 2"/>
          <p:cNvSpPr>
            <a:spLocks noGrp="1"/>
          </p:cNvSpPr>
          <p:nvPr>
            <p:ph idx="1"/>
          </p:nvPr>
        </p:nvSpPr>
        <p:spPr/>
        <p:txBody>
          <a:bodyPr/>
          <a:lstStyle/>
          <a:p>
            <a:r>
              <a:rPr lang="en-US" dirty="0"/>
              <a:t>Sometimes a transaction may not execute completely due to a software issue, system crash or hardware failure. In that case, the failed transaction has to be rollback. But some other transaction may also have used value produced by the failed transaction. So we also have to rollback those transactions.</a:t>
            </a:r>
          </a:p>
        </p:txBody>
      </p:sp>
    </p:spTree>
    <p:extLst>
      <p:ext uri="{BB962C8B-B14F-4D97-AF65-F5344CB8AC3E}">
        <p14:creationId xmlns:p14="http://schemas.microsoft.com/office/powerpoint/2010/main" val="1871065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Caseas</a:t>
            </a:r>
            <a:endParaRPr lang="en-US" dirty="0"/>
          </a:p>
        </p:txBody>
      </p:sp>
      <p:sp>
        <p:nvSpPr>
          <p:cNvPr id="3" name="Content Placeholder 2"/>
          <p:cNvSpPr>
            <a:spLocks noGrp="1"/>
          </p:cNvSpPr>
          <p:nvPr>
            <p:ph idx="1"/>
          </p:nvPr>
        </p:nvSpPr>
        <p:spPr/>
        <p:txBody>
          <a:bodyPr/>
          <a:lstStyle/>
          <a:p>
            <a:pPr marL="0" indent="0">
              <a:buNone/>
            </a:pPr>
            <a:r>
              <a:rPr lang="en-US" b="1" dirty="0"/>
              <a:t>Irrecoverable schedule:</a:t>
            </a:r>
            <a:r>
              <a:rPr lang="en-US" dirty="0"/>
              <a:t> The schedule will be irrecoverable if </a:t>
            </a:r>
            <a:r>
              <a:rPr lang="en-US" dirty="0" err="1"/>
              <a:t>Tj</a:t>
            </a:r>
            <a:r>
              <a:rPr lang="en-US" dirty="0"/>
              <a:t> reads the updated value of </a:t>
            </a:r>
            <a:r>
              <a:rPr lang="en-US" dirty="0" err="1"/>
              <a:t>Ti</a:t>
            </a:r>
            <a:r>
              <a:rPr lang="en-US" dirty="0"/>
              <a:t> and </a:t>
            </a:r>
            <a:r>
              <a:rPr lang="en-US" dirty="0" err="1"/>
              <a:t>Tj</a:t>
            </a:r>
            <a:r>
              <a:rPr lang="en-US" dirty="0"/>
              <a:t> committed before </a:t>
            </a:r>
            <a:r>
              <a:rPr lang="en-US" dirty="0" err="1"/>
              <a:t>Ti</a:t>
            </a:r>
            <a:r>
              <a:rPr lang="en-US" dirty="0"/>
              <a:t> commit</a:t>
            </a:r>
            <a:r>
              <a:rPr lang="en-US" dirty="0" smtClean="0"/>
              <a:t>.</a:t>
            </a:r>
          </a:p>
          <a:p>
            <a:pPr marL="0" indent="0">
              <a:buNone/>
            </a:pPr>
            <a:endParaRPr lang="en-US" dirty="0"/>
          </a:p>
          <a:p>
            <a:pPr marL="0" indent="0">
              <a:buNone/>
            </a:pPr>
            <a:r>
              <a:rPr lang="en-US" b="1" dirty="0"/>
              <a:t>Recoverable with cascading rollback:</a:t>
            </a:r>
            <a:r>
              <a:rPr lang="en-US" dirty="0"/>
              <a:t> The schedule will be recoverable with cascading rollback if </a:t>
            </a:r>
            <a:r>
              <a:rPr lang="en-US" dirty="0" err="1"/>
              <a:t>Tj</a:t>
            </a:r>
            <a:r>
              <a:rPr lang="en-US" dirty="0"/>
              <a:t> reads the updated value of </a:t>
            </a:r>
            <a:r>
              <a:rPr lang="en-US" dirty="0" err="1"/>
              <a:t>Ti</a:t>
            </a:r>
            <a:r>
              <a:rPr lang="en-US" dirty="0"/>
              <a:t>. Commit of </a:t>
            </a:r>
            <a:r>
              <a:rPr lang="en-US" dirty="0" err="1"/>
              <a:t>Tj</a:t>
            </a:r>
            <a:r>
              <a:rPr lang="en-US" dirty="0"/>
              <a:t> is delayed till commit of </a:t>
            </a:r>
            <a:r>
              <a:rPr lang="en-US" dirty="0" err="1"/>
              <a:t>Ti</a:t>
            </a:r>
            <a:r>
              <a:rPr lang="en-US" dirty="0"/>
              <a:t>.</a:t>
            </a:r>
          </a:p>
        </p:txBody>
      </p:sp>
    </p:spTree>
    <p:extLst>
      <p:ext uri="{BB962C8B-B14F-4D97-AF65-F5344CB8AC3E}">
        <p14:creationId xmlns:p14="http://schemas.microsoft.com/office/powerpoint/2010/main" val="176079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Classification</a:t>
            </a:r>
            <a:br>
              <a:rPr lang="en-US" dirty="0"/>
            </a:br>
            <a:endParaRPr lang="en-US" dirty="0"/>
          </a:p>
        </p:txBody>
      </p:sp>
      <p:sp>
        <p:nvSpPr>
          <p:cNvPr id="3" name="Content Placeholder 2"/>
          <p:cNvSpPr>
            <a:spLocks noGrp="1"/>
          </p:cNvSpPr>
          <p:nvPr>
            <p:ph idx="1"/>
          </p:nvPr>
        </p:nvSpPr>
        <p:spPr/>
        <p:txBody>
          <a:bodyPr/>
          <a:lstStyle/>
          <a:p>
            <a:r>
              <a:rPr lang="en-US" dirty="0"/>
              <a:t>Transaction failure</a:t>
            </a:r>
          </a:p>
          <a:p>
            <a:r>
              <a:rPr lang="en-US" dirty="0"/>
              <a:t>System crash</a:t>
            </a:r>
          </a:p>
          <a:p>
            <a:r>
              <a:rPr lang="en-US" dirty="0"/>
              <a:t>Disk </a:t>
            </a:r>
            <a:r>
              <a:rPr lang="en-US" dirty="0" smtClean="0"/>
              <a:t>failure</a:t>
            </a:r>
            <a:endParaRPr lang="en-US" dirty="0"/>
          </a:p>
        </p:txBody>
      </p:sp>
    </p:spTree>
    <p:extLst>
      <p:ext uri="{BB962C8B-B14F-4D97-AF65-F5344CB8AC3E}">
        <p14:creationId xmlns:p14="http://schemas.microsoft.com/office/powerpoint/2010/main" val="3575781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1043</Words>
  <Application>Microsoft Office PowerPoint</Application>
  <PresentationFormat>Widescreen</PresentationFormat>
  <Paragraphs>76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Conflict Serializable Schedule </vt:lpstr>
      <vt:lpstr>Conflicting Operations </vt:lpstr>
      <vt:lpstr>Conflict Equivalent </vt:lpstr>
      <vt:lpstr>View Serializability </vt:lpstr>
      <vt:lpstr>View Equivalent </vt:lpstr>
      <vt:lpstr>Recoverability of Schedule </vt:lpstr>
      <vt:lpstr>Caseas</vt:lpstr>
      <vt:lpstr>Failure Classification </vt:lpstr>
      <vt:lpstr>Log-Based Recovery </vt:lpstr>
      <vt:lpstr>PowerPoint Presentation</vt:lpstr>
      <vt:lpstr>1. Deferred database modification</vt:lpstr>
      <vt:lpstr>Immediate database modification: </vt:lpstr>
      <vt:lpstr>Working of Log</vt:lpstr>
      <vt:lpstr>Recovery from crash </vt:lpstr>
      <vt:lpstr>Recovery using Log records </vt:lpstr>
      <vt:lpstr>PowerPoint Presentation</vt:lpstr>
      <vt:lpstr>Checkpoint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GUNJAN MAM</dc:creator>
  <cp:lastModifiedBy>GUNJAN MAM</cp:lastModifiedBy>
  <cp:revision>4</cp:revision>
  <dcterms:created xsi:type="dcterms:W3CDTF">2022-07-27T03:46:12Z</dcterms:created>
  <dcterms:modified xsi:type="dcterms:W3CDTF">2022-07-27T04:02:10Z</dcterms:modified>
</cp:coreProperties>
</file>