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7" r:id="rId3"/>
    <p:sldId id="262" r:id="rId4"/>
    <p:sldId id="273" r:id="rId5"/>
    <p:sldId id="275" r:id="rId6"/>
    <p:sldId id="276" r:id="rId7"/>
    <p:sldId id="274" r:id="rId8"/>
    <p:sldId id="265" r:id="rId9"/>
    <p:sldId id="278" r:id="rId10"/>
    <p:sldId id="279" r:id="rId11"/>
    <p:sldId id="264" r:id="rId12"/>
    <p:sldId id="266" r:id="rId13"/>
    <p:sldId id="277" r:id="rId14"/>
    <p:sldId id="267" r:id="rId15"/>
    <p:sldId id="268" r:id="rId16"/>
    <p:sldId id="272" r:id="rId17"/>
    <p:sldId id="271"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4/26/19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4/26/19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4.png"/><Relationship Id="rId5" Type="http://schemas.openxmlformats.org/officeDocument/2006/relationships/image" Target="../media/image10.jpeg"/><Relationship Id="rId6" Type="http://schemas.openxmlformats.org/officeDocument/2006/relationships/image" Target="../media/image8.jpeg"/><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zalandoresearch/fashion-mnis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ensorflow.org/tutorials/keras/basic_classification" TargetMode="External"/><Relationship Id="rId3" Type="http://schemas.openxmlformats.org/officeDocument/2006/relationships/image" Target="../media/image2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Machine learning</a:t>
            </a:r>
          </a:p>
        </p:txBody>
      </p:sp>
      <p:sp>
        <p:nvSpPr>
          <p:cNvPr id="4" name="Text Placeholder 3"/>
          <p:cNvSpPr>
            <a:spLocks noGrp="1"/>
          </p:cNvSpPr>
          <p:nvPr>
            <p:ph type="body" sz="half" idx="2"/>
          </p:nvPr>
        </p:nvSpPr>
        <p:spPr/>
        <p:txBody>
          <a:bodyPr/>
          <a:lstStyle/>
          <a:p>
            <a:r>
              <a:rPr lang="en-US" dirty="0" smtClean="0"/>
              <a:t>Google Developer Clubs</a:t>
            </a:r>
            <a:endParaRPr lang="en-US" dirty="0"/>
          </a:p>
        </p:txBody>
      </p:sp>
    </p:spTree>
    <p:extLst>
      <p:ext uri="{BB962C8B-B14F-4D97-AF65-F5344CB8AC3E}">
        <p14:creationId xmlns:p14="http://schemas.microsoft.com/office/powerpoint/2010/main" val="1127062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mage result for Microsoft Cognitive Toolkit"/>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10" desc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321" y="304800"/>
            <a:ext cx="40005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ge result for Microsoft Cognitive Toolk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8687" y="3973494"/>
            <a:ext cx="1956121" cy="19561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age result for tensorf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064" y="3348706"/>
            <a:ext cx="1832012" cy="18320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7805" y="4562196"/>
            <a:ext cx="2199190" cy="12370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39884" y="2942548"/>
            <a:ext cx="1286772" cy="1619648"/>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rot="8068667">
            <a:off x="1972881" y="2181399"/>
            <a:ext cx="978408"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ight Arrow 14"/>
          <p:cNvSpPr/>
          <p:nvPr/>
        </p:nvSpPr>
        <p:spPr>
          <a:xfrm rot="5561600">
            <a:off x="4173607" y="2989068"/>
            <a:ext cx="978408"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ight Arrow 15"/>
          <p:cNvSpPr/>
          <p:nvPr/>
        </p:nvSpPr>
        <p:spPr>
          <a:xfrm rot="3780748">
            <a:off x="6961617" y="2443173"/>
            <a:ext cx="978408"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ight Arrow 16"/>
          <p:cNvSpPr/>
          <p:nvPr/>
        </p:nvSpPr>
        <p:spPr>
          <a:xfrm rot="2572125">
            <a:off x="8827024" y="1715897"/>
            <a:ext cx="978408"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97226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373" y="194237"/>
            <a:ext cx="10131425" cy="1456267"/>
          </a:xfrm>
        </p:spPr>
        <p:txBody>
          <a:bodyPr>
            <a:normAutofit fontScale="90000"/>
          </a:bodyPr>
          <a:lstStyle/>
          <a:p>
            <a:r>
              <a:rPr lang="en-US" b="1" dirty="0" err="1"/>
              <a:t>Keras</a:t>
            </a:r>
            <a:r>
              <a:rPr lang="en-US" b="1" dirty="0"/>
              <a:t> and </a:t>
            </a:r>
            <a:r>
              <a:rPr lang="en-US" b="1" dirty="0" err="1"/>
              <a:t>TensorFlow</a:t>
            </a:r>
            <a:r>
              <a:rPr lang="en-US" b="1" dirty="0"/>
              <a:t/>
            </a:r>
            <a:br>
              <a:rPr lang="en-US" b="1" dirty="0"/>
            </a:br>
            <a:r>
              <a:rPr lang="en-US" dirty="0"/>
              <a:t/>
            </a:r>
            <a:br>
              <a:rPr lang="en-US" dirty="0"/>
            </a:br>
            <a:endParaRPr lang="en-US" dirty="0"/>
          </a:p>
        </p:txBody>
      </p:sp>
      <p:sp>
        <p:nvSpPr>
          <p:cNvPr id="4" name="TextBox 3"/>
          <p:cNvSpPr txBox="1"/>
          <p:nvPr/>
        </p:nvSpPr>
        <p:spPr>
          <a:xfrm>
            <a:off x="178677" y="2333685"/>
            <a:ext cx="9637985" cy="3139321"/>
          </a:xfrm>
          <a:prstGeom prst="rect">
            <a:avLst/>
          </a:prstGeom>
          <a:noFill/>
        </p:spPr>
        <p:txBody>
          <a:bodyPr wrap="square" rtlCol="0">
            <a:spAutoFit/>
          </a:bodyPr>
          <a:lstStyle/>
          <a:p>
            <a:r>
              <a:rPr lang="en-US" dirty="0" err="1" smtClean="0"/>
              <a:t>Keras</a:t>
            </a:r>
            <a:r>
              <a:rPr lang="en-US" dirty="0" smtClean="0"/>
              <a:t> is part of </a:t>
            </a:r>
            <a:r>
              <a:rPr lang="en-US" dirty="0" err="1" smtClean="0"/>
              <a:t>TensorFlow</a:t>
            </a:r>
            <a:r>
              <a:rPr lang="en-US" dirty="0" smtClean="0"/>
              <a:t> in recently released </a:t>
            </a:r>
            <a:r>
              <a:rPr lang="en-US" dirty="0" err="1" smtClean="0"/>
              <a:t>TensorFlow</a:t>
            </a:r>
            <a:r>
              <a:rPr lang="en-US" dirty="0" smtClean="0"/>
              <a:t> API2</a:t>
            </a:r>
            <a:endParaRPr lang="en-US" dirty="0"/>
          </a:p>
          <a:p>
            <a:endParaRPr lang="en-US" dirty="0" smtClean="0"/>
          </a:p>
          <a:p>
            <a:r>
              <a:rPr lang="en-US" dirty="0" err="1"/>
              <a:t>Keras</a:t>
            </a:r>
            <a:r>
              <a:rPr lang="en-US" dirty="0"/>
              <a:t> was created to be user friendly, modular, easy to extend, and to work with Python. The API was “designed for human beings, not machines,” and “follows best practices for reducing cognitive load.”</a:t>
            </a:r>
          </a:p>
          <a:p>
            <a:r>
              <a:rPr lang="en-US" dirty="0"/>
              <a:t>Neural layers, cost functions, optimizers, initialization schemes, activation functions, and regularization schemes are all standalone modules that you can combine to create new models. New modules are simple to add, as new classes and functions. Models are defined in Python code, not separate model configuration files.</a:t>
            </a:r>
          </a:p>
          <a:p>
            <a:endParaRPr lang="en-US" dirty="0"/>
          </a:p>
          <a:p>
            <a:endParaRPr lang="en-US" dirty="0" smtClean="0"/>
          </a:p>
          <a:p>
            <a:endParaRPr lang="en-US" dirty="0"/>
          </a:p>
        </p:txBody>
      </p:sp>
      <p:pic>
        <p:nvPicPr>
          <p:cNvPr id="5" name="Picture 8" descr="mage result for ke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097" y="194237"/>
            <a:ext cx="4403835" cy="1871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676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104" y="0"/>
            <a:ext cx="10131425" cy="1456267"/>
          </a:xfrm>
        </p:spPr>
        <p:txBody>
          <a:bodyPr/>
          <a:lstStyle/>
          <a:p>
            <a:r>
              <a:rPr lang="en-US" dirty="0" smtClean="0"/>
              <a:t>Building a basic Model</a:t>
            </a:r>
            <a:endParaRPr lang="en-US" dirty="0"/>
          </a:p>
        </p:txBody>
      </p:sp>
      <p:sp>
        <p:nvSpPr>
          <p:cNvPr id="3" name="Content Placeholder 2"/>
          <p:cNvSpPr>
            <a:spLocks noGrp="1"/>
          </p:cNvSpPr>
          <p:nvPr>
            <p:ph idx="1"/>
          </p:nvPr>
        </p:nvSpPr>
        <p:spPr>
          <a:xfrm>
            <a:off x="234961" y="1757548"/>
            <a:ext cx="11148848" cy="4330736"/>
          </a:xfrm>
        </p:spPr>
        <p:txBody>
          <a:bodyPr>
            <a:normAutofit/>
          </a:bodyPr>
          <a:lstStyle/>
          <a:p>
            <a:r>
              <a:rPr lang="en-US" dirty="0" smtClean="0"/>
              <a:t>Today we  will be using </a:t>
            </a:r>
            <a:r>
              <a:rPr lang="en-US" dirty="0"/>
              <a:t> </a:t>
            </a:r>
            <a:r>
              <a:rPr lang="en-US" dirty="0">
                <a:hlinkClick r:id="rId2"/>
              </a:rPr>
              <a:t>Fashion MNIST</a:t>
            </a:r>
            <a:r>
              <a:rPr lang="en-US" dirty="0"/>
              <a:t> dataset which contains 70,000 </a:t>
            </a:r>
            <a:r>
              <a:rPr lang="en-US" b="1" dirty="0"/>
              <a:t>grayscale</a:t>
            </a:r>
            <a:r>
              <a:rPr lang="en-US" dirty="0"/>
              <a:t> images in 10 </a:t>
            </a:r>
            <a:r>
              <a:rPr lang="en-US" b="1" dirty="0"/>
              <a:t>categories</a:t>
            </a:r>
            <a:r>
              <a:rPr lang="en-US" dirty="0"/>
              <a:t>. The images show individual articles of clothing at low resolution (28 by 28 pixels), as seen </a:t>
            </a:r>
            <a:r>
              <a:rPr lang="en-US" dirty="0" smtClean="0"/>
              <a:t>here</a:t>
            </a:r>
          </a:p>
          <a:p>
            <a:endParaRPr lang="en-US" dirty="0"/>
          </a:p>
          <a:p>
            <a:r>
              <a:rPr lang="en-US" dirty="0">
                <a:hlinkClick r:id="rId2"/>
              </a:rPr>
              <a:t>Fashion MNIST </a:t>
            </a:r>
            <a:r>
              <a:rPr lang="en-US" dirty="0" smtClean="0"/>
              <a:t>is </a:t>
            </a:r>
            <a:r>
              <a:rPr lang="en-US" dirty="0"/>
              <a:t>intended as  the "Hello, World" of machine learning programs for computer </a:t>
            </a:r>
            <a:r>
              <a:rPr lang="en-US" dirty="0" smtClean="0"/>
              <a:t>vision</a:t>
            </a:r>
          </a:p>
          <a:p>
            <a:endParaRPr lang="en-US" dirty="0" smtClean="0"/>
          </a:p>
          <a:p>
            <a:r>
              <a:rPr lang="en-US" dirty="0"/>
              <a:t>We will use 60,000 images to train the network and 10,000 images to evaluate how accurately the network learned to classify images. You can access the Fashion MNIST directly from </a:t>
            </a:r>
            <a:r>
              <a:rPr lang="en-US" dirty="0" err="1"/>
              <a:t>TensorFlow</a:t>
            </a:r>
            <a:r>
              <a:rPr lang="en-US" dirty="0"/>
              <a:t>, just import and load the </a:t>
            </a:r>
            <a:r>
              <a:rPr lang="en-US" dirty="0" smtClean="0"/>
              <a:t>data</a:t>
            </a:r>
          </a:p>
          <a:p>
            <a:endParaRPr lang="en-US" dirty="0"/>
          </a:p>
          <a:p>
            <a:r>
              <a:rPr lang="en-US" dirty="0">
                <a:hlinkClick r:id="rId2"/>
              </a:rPr>
              <a:t>Fashion MNIST </a:t>
            </a:r>
            <a:r>
              <a:rPr lang="en-US" dirty="0" smtClean="0"/>
              <a:t>dataset can be </a:t>
            </a:r>
            <a:r>
              <a:rPr lang="en-US" dirty="0"/>
              <a:t>found under </a:t>
            </a:r>
            <a:r>
              <a:rPr lang="en-US" dirty="0" smtClean="0"/>
              <a:t>“</a:t>
            </a:r>
            <a:r>
              <a:rPr lang="en-US" dirty="0" err="1" smtClean="0"/>
              <a:t>keras.datasets.fashion_mnist</a:t>
            </a:r>
            <a:r>
              <a:rPr lang="en-US" dirty="0" smtClean="0"/>
              <a:t>”</a:t>
            </a:r>
            <a:r>
              <a:rPr lang="en-US" dirty="0"/>
              <a:t/>
            </a:r>
            <a:br>
              <a:rPr lang="en-US" dirty="0"/>
            </a:br>
            <a:r>
              <a:rPr lang="en-US" dirty="0"/>
              <a:t/>
            </a:r>
            <a:br>
              <a:rPr lang="en-US" dirty="0"/>
            </a:br>
            <a:endParaRPr lang="en-US" dirty="0"/>
          </a:p>
        </p:txBody>
      </p:sp>
      <p:sp>
        <p:nvSpPr>
          <p:cNvPr id="4" name="TextBox 3"/>
          <p:cNvSpPr txBox="1"/>
          <p:nvPr/>
        </p:nvSpPr>
        <p:spPr>
          <a:xfrm>
            <a:off x="486104" y="1116130"/>
            <a:ext cx="2234458" cy="369332"/>
          </a:xfrm>
          <a:prstGeom prst="rect">
            <a:avLst/>
          </a:prstGeom>
          <a:noFill/>
        </p:spPr>
        <p:txBody>
          <a:bodyPr wrap="none" rtlCol="0">
            <a:spAutoFit/>
          </a:bodyPr>
          <a:lstStyle/>
          <a:p>
            <a:r>
              <a:rPr lang="en-US" dirty="0" smtClean="0"/>
              <a:t>Overview Of Dataset :</a:t>
            </a:r>
            <a:endParaRPr lang="en-US" dirty="0"/>
          </a:p>
        </p:txBody>
      </p:sp>
    </p:spTree>
    <p:extLst>
      <p:ext uri="{BB962C8B-B14F-4D97-AF65-F5344CB8AC3E}">
        <p14:creationId xmlns:p14="http://schemas.microsoft.com/office/powerpoint/2010/main" val="1861842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dataset</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332" y="3152455"/>
            <a:ext cx="2561553" cy="21646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710" y="3152454"/>
            <a:ext cx="2689590" cy="2164693"/>
          </a:xfrm>
          <a:prstGeom prst="rect">
            <a:avLst/>
          </a:prstGeom>
        </p:spPr>
      </p:pic>
    </p:spTree>
    <p:extLst>
      <p:ext uri="{BB962C8B-B14F-4D97-AF65-F5344CB8AC3E}">
        <p14:creationId xmlns:p14="http://schemas.microsoft.com/office/powerpoint/2010/main" val="2096893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shion MNIST spr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829" y="127322"/>
            <a:ext cx="11178440" cy="659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11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1470" y="367862"/>
            <a:ext cx="4925387" cy="477054"/>
          </a:xfrm>
          <a:prstGeom prst="rect">
            <a:avLst/>
          </a:prstGeom>
          <a:noFill/>
        </p:spPr>
        <p:txBody>
          <a:bodyPr wrap="none" rtlCol="0">
            <a:spAutoFit/>
          </a:bodyPr>
          <a:lstStyle/>
          <a:p>
            <a:r>
              <a:rPr lang="en-US" sz="2500" dirty="0" smtClean="0"/>
              <a:t>10 Classes of Fashion MNIST Dataset</a:t>
            </a:r>
            <a:endParaRPr lang="en-US" sz="25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663" y="1511300"/>
            <a:ext cx="7493000" cy="5048250"/>
          </a:xfrm>
          <a:prstGeom prst="rect">
            <a:avLst/>
          </a:prstGeom>
        </p:spPr>
      </p:pic>
      <p:sp>
        <p:nvSpPr>
          <p:cNvPr id="6" name="TextBox 5"/>
          <p:cNvSpPr txBox="1"/>
          <p:nvPr/>
        </p:nvSpPr>
        <p:spPr>
          <a:xfrm>
            <a:off x="5103504" y="993442"/>
            <a:ext cx="1832296" cy="369332"/>
          </a:xfrm>
          <a:prstGeom prst="rect">
            <a:avLst/>
          </a:prstGeom>
          <a:noFill/>
        </p:spPr>
        <p:txBody>
          <a:bodyPr wrap="none" rtlCol="0">
            <a:spAutoFit/>
          </a:bodyPr>
          <a:lstStyle/>
          <a:p>
            <a:r>
              <a:rPr lang="en-US" smtClean="0"/>
              <a:t>One-hot </a:t>
            </a:r>
            <a:r>
              <a:rPr lang="en-US" dirty="0" smtClean="0"/>
              <a:t>encoded</a:t>
            </a:r>
            <a:endParaRPr lang="en-US" dirty="0"/>
          </a:p>
        </p:txBody>
      </p:sp>
    </p:spTree>
    <p:extLst>
      <p:ext uri="{BB962C8B-B14F-4D97-AF65-F5344CB8AC3E}">
        <p14:creationId xmlns:p14="http://schemas.microsoft.com/office/powerpoint/2010/main" val="701146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of the </a:t>
            </a:r>
            <a:r>
              <a:rPr lang="en-US" dirty="0"/>
              <a:t>neural </a:t>
            </a:r>
            <a:r>
              <a:rPr lang="en-US" dirty="0" smtClean="0"/>
              <a:t>network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784" y="2031448"/>
            <a:ext cx="3110177" cy="41035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64" y="2042418"/>
            <a:ext cx="4169983" cy="4092582"/>
          </a:xfrm>
          <a:prstGeom prst="rect">
            <a:avLst/>
          </a:prstGeom>
        </p:spPr>
      </p:pic>
      <p:sp>
        <p:nvSpPr>
          <p:cNvPr id="6" name="TextBox 5"/>
          <p:cNvSpPr txBox="1"/>
          <p:nvPr/>
        </p:nvSpPr>
        <p:spPr>
          <a:xfrm>
            <a:off x="8030780" y="4083224"/>
            <a:ext cx="3278654" cy="369332"/>
          </a:xfrm>
          <a:prstGeom prst="rect">
            <a:avLst/>
          </a:prstGeom>
          <a:noFill/>
        </p:spPr>
        <p:txBody>
          <a:bodyPr wrap="none" rtlCol="0">
            <a:spAutoFit/>
          </a:bodyPr>
          <a:lstStyle/>
          <a:p>
            <a:r>
              <a:rPr lang="en-US" dirty="0" smtClean="0"/>
              <a:t>Here (0-9) Being </a:t>
            </a:r>
            <a:r>
              <a:rPr lang="en-US" smtClean="0"/>
              <a:t>the class indices</a:t>
            </a:r>
            <a:endParaRPr lang="en-US"/>
          </a:p>
        </p:txBody>
      </p:sp>
    </p:spTree>
    <p:extLst>
      <p:ext uri="{BB962C8B-B14F-4D97-AF65-F5344CB8AC3E}">
        <p14:creationId xmlns:p14="http://schemas.microsoft.com/office/powerpoint/2010/main" val="1204132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309" y="1506196"/>
            <a:ext cx="5339254" cy="280558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313" y="2226364"/>
            <a:ext cx="1174750" cy="1365250"/>
          </a:xfrm>
          <a:prstGeom prst="rect">
            <a:avLst/>
          </a:prstGeom>
        </p:spPr>
      </p:pic>
      <p:sp>
        <p:nvSpPr>
          <p:cNvPr id="4" name="Right Arrow 3"/>
          <p:cNvSpPr/>
          <p:nvPr/>
        </p:nvSpPr>
        <p:spPr>
          <a:xfrm>
            <a:off x="2537192" y="2666673"/>
            <a:ext cx="978408" cy="4846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401582" y="3804745"/>
            <a:ext cx="1173719" cy="369332"/>
          </a:xfrm>
          <a:prstGeom prst="rect">
            <a:avLst/>
          </a:prstGeom>
          <a:noFill/>
        </p:spPr>
        <p:txBody>
          <a:bodyPr wrap="none" rtlCol="0">
            <a:spAutoFit/>
          </a:bodyPr>
          <a:lstStyle/>
          <a:p>
            <a:r>
              <a:rPr lang="en-US" smtClean="0"/>
              <a:t>Input Data</a:t>
            </a:r>
            <a:endParaRPr lang="en-US"/>
          </a:p>
        </p:txBody>
      </p:sp>
      <p:sp>
        <p:nvSpPr>
          <p:cNvPr id="6" name="TextBox 5"/>
          <p:cNvSpPr txBox="1"/>
          <p:nvPr/>
        </p:nvSpPr>
        <p:spPr>
          <a:xfrm>
            <a:off x="3950943" y="4534476"/>
            <a:ext cx="1238929" cy="369332"/>
          </a:xfrm>
          <a:prstGeom prst="rect">
            <a:avLst/>
          </a:prstGeom>
          <a:noFill/>
        </p:spPr>
        <p:txBody>
          <a:bodyPr wrap="none" rtlCol="0">
            <a:spAutoFit/>
          </a:bodyPr>
          <a:lstStyle/>
          <a:p>
            <a:r>
              <a:rPr lang="en-US" smtClean="0"/>
              <a:t>Input Layer</a:t>
            </a:r>
            <a:endParaRPr lang="en-US"/>
          </a:p>
        </p:txBody>
      </p:sp>
      <p:sp>
        <p:nvSpPr>
          <p:cNvPr id="7" name="TextBox 6"/>
          <p:cNvSpPr txBox="1"/>
          <p:nvPr/>
        </p:nvSpPr>
        <p:spPr>
          <a:xfrm>
            <a:off x="5778710" y="4645571"/>
            <a:ext cx="1410451" cy="369332"/>
          </a:xfrm>
          <a:prstGeom prst="rect">
            <a:avLst/>
          </a:prstGeom>
          <a:noFill/>
        </p:spPr>
        <p:txBody>
          <a:bodyPr wrap="none" rtlCol="0">
            <a:spAutoFit/>
          </a:bodyPr>
          <a:lstStyle/>
          <a:p>
            <a:r>
              <a:rPr lang="en-US" smtClean="0"/>
              <a:t>Output Layer</a:t>
            </a:r>
            <a:endParaRPr lang="en-US" dirty="0"/>
          </a:p>
        </p:txBody>
      </p:sp>
    </p:spTree>
    <p:extLst>
      <p:ext uri="{BB962C8B-B14F-4D97-AF65-F5344CB8AC3E}">
        <p14:creationId xmlns:p14="http://schemas.microsoft.com/office/powerpoint/2010/main" val="1467037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 -</a:t>
            </a:r>
            <a:endParaRPr lang="en-US" dirty="0"/>
          </a:p>
        </p:txBody>
      </p:sp>
      <p:sp>
        <p:nvSpPr>
          <p:cNvPr id="5" name="TextBox 4"/>
          <p:cNvSpPr txBox="1"/>
          <p:nvPr/>
        </p:nvSpPr>
        <p:spPr>
          <a:xfrm>
            <a:off x="186517" y="2065867"/>
            <a:ext cx="8358442" cy="2031325"/>
          </a:xfrm>
          <a:prstGeom prst="rect">
            <a:avLst/>
          </a:prstGeom>
          <a:noFill/>
        </p:spPr>
        <p:txBody>
          <a:bodyPr wrap="none" rtlCol="0">
            <a:spAutoFit/>
          </a:bodyPr>
          <a:lstStyle/>
          <a:p>
            <a:r>
              <a:rPr lang="en-US" dirty="0"/>
              <a:t>*</a:t>
            </a:r>
            <a:r>
              <a:rPr lang="en-US" dirty="0" smtClean="0"/>
              <a:t> To build and train the model we will be using </a:t>
            </a:r>
            <a:r>
              <a:rPr lang="en-US" b="1" dirty="0" smtClean="0"/>
              <a:t>Google </a:t>
            </a:r>
            <a:r>
              <a:rPr lang="en-US" b="1" dirty="0" err="1" smtClean="0"/>
              <a:t>Colab</a:t>
            </a:r>
            <a:r>
              <a:rPr lang="en-US" dirty="0" smtClean="0"/>
              <a:t>.</a:t>
            </a:r>
          </a:p>
          <a:p>
            <a:r>
              <a:rPr lang="en-US" dirty="0" smtClean="0"/>
              <a:t> </a:t>
            </a:r>
          </a:p>
          <a:p>
            <a:pPr marL="285750" indent="-285750">
              <a:buFont typeface="Arial" charset="0"/>
              <a:buChar char="•"/>
            </a:pPr>
            <a:r>
              <a:rPr lang="en-US" dirty="0" smtClean="0"/>
              <a:t>We will be using </a:t>
            </a:r>
            <a:r>
              <a:rPr lang="en-US" b="1" dirty="0" smtClean="0"/>
              <a:t>Google </a:t>
            </a:r>
            <a:r>
              <a:rPr lang="en-US" b="1" dirty="0" err="1"/>
              <a:t>C</a:t>
            </a:r>
            <a:r>
              <a:rPr lang="en-US" b="1" dirty="0" err="1" smtClean="0"/>
              <a:t>olab</a:t>
            </a:r>
            <a:r>
              <a:rPr lang="en-US" b="1" dirty="0" smtClean="0"/>
              <a:t> </a:t>
            </a:r>
            <a:r>
              <a:rPr lang="en-US" dirty="0" smtClean="0"/>
              <a:t>in `</a:t>
            </a:r>
            <a:r>
              <a:rPr lang="en-US" b="1" dirty="0" smtClean="0"/>
              <a:t>GPU</a:t>
            </a:r>
            <a:r>
              <a:rPr lang="en-US" dirty="0" smtClean="0"/>
              <a:t>` runtime mode for better performance.</a:t>
            </a:r>
          </a:p>
          <a:p>
            <a:pPr marL="285750" indent="-285750">
              <a:buFont typeface="Arial" charset="0"/>
              <a:buChar char="•"/>
            </a:pPr>
            <a:endParaRPr lang="en-US" dirty="0"/>
          </a:p>
          <a:p>
            <a:pPr marL="285750" indent="-285750">
              <a:buFont typeface="Arial" charset="0"/>
              <a:buChar char="•"/>
            </a:pPr>
            <a:r>
              <a:rPr lang="en-US" dirty="0" smtClean="0"/>
              <a:t>All the code and explanation can be found on </a:t>
            </a:r>
            <a:r>
              <a:rPr lang="en-US" b="1" dirty="0" err="1" smtClean="0"/>
              <a:t>TensorFlow</a:t>
            </a:r>
            <a:r>
              <a:rPr lang="en-US" dirty="0" smtClean="0"/>
              <a:t> </a:t>
            </a:r>
            <a:r>
              <a:rPr lang="en-US" b="1" dirty="0" smtClean="0"/>
              <a:t>DOCS .</a:t>
            </a:r>
          </a:p>
          <a:p>
            <a:pPr marL="285750" indent="-285750">
              <a:buFont typeface="Arial" charset="0"/>
              <a:buChar char="•"/>
            </a:pPr>
            <a:endParaRPr lang="en-US" b="1" dirty="0"/>
          </a:p>
          <a:p>
            <a:pPr marL="285750" indent="-285750">
              <a:buFont typeface="Arial" charset="0"/>
              <a:buChar char="•"/>
            </a:pPr>
            <a:r>
              <a:rPr lang="en-US" dirty="0" smtClean="0"/>
              <a:t>Corresponding </a:t>
            </a:r>
            <a:r>
              <a:rPr lang="en-US" dirty="0" smtClean="0"/>
              <a:t>link : </a:t>
            </a:r>
            <a:r>
              <a:rPr lang="en-US" dirty="0">
                <a:hlinkClick r:id="rId2"/>
              </a:rPr>
              <a:t>https://www.tensorflow.org/tutorials/keras/basic_classification</a:t>
            </a:r>
            <a:endParaRPr lang="en-US" b="1" dirty="0" smtClean="0"/>
          </a:p>
        </p:txBody>
      </p:sp>
      <p:pic>
        <p:nvPicPr>
          <p:cNvPr id="6146" name="Picture 2" descr="mage result for col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0524" y="482198"/>
            <a:ext cx="3287439" cy="2045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78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90845"/>
          </a:xfrm>
          <a:prstGeom prst="rect">
            <a:avLst/>
          </a:prstGeom>
        </p:spPr>
      </p:pic>
    </p:spTree>
    <p:extLst>
      <p:ext uri="{BB962C8B-B14F-4D97-AF65-F5344CB8AC3E}">
        <p14:creationId xmlns:p14="http://schemas.microsoft.com/office/powerpoint/2010/main" val="1967501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b="1" dirty="0" smtClean="0"/>
              <a:t>Introduction to  </a:t>
            </a:r>
            <a:r>
              <a:rPr lang="en-US" b="1" dirty="0"/>
              <a:t>Popular Machine  </a:t>
            </a:r>
            <a:r>
              <a:rPr lang="en-US" b="1" dirty="0" smtClean="0"/>
              <a:t>Learning Libraries</a:t>
            </a:r>
          </a:p>
          <a:p>
            <a:r>
              <a:rPr lang="en-US" b="1" dirty="0" err="1"/>
              <a:t>Keras</a:t>
            </a:r>
            <a:r>
              <a:rPr lang="en-US" b="1" dirty="0"/>
              <a:t> and </a:t>
            </a:r>
            <a:r>
              <a:rPr lang="en-US" b="1" dirty="0" err="1" smtClean="0"/>
              <a:t>TensorFlow</a:t>
            </a:r>
            <a:r>
              <a:rPr lang="mr-IN" b="1" dirty="0" smtClean="0"/>
              <a:t>–</a:t>
            </a:r>
            <a:r>
              <a:rPr lang="en-US" b="1" dirty="0" smtClean="0"/>
              <a:t> </a:t>
            </a:r>
            <a:r>
              <a:rPr lang="en-US" b="1" dirty="0"/>
              <a:t>a</a:t>
            </a:r>
            <a:r>
              <a:rPr lang="en-US" b="1" dirty="0" smtClean="0"/>
              <a:t>n intro</a:t>
            </a:r>
          </a:p>
          <a:p>
            <a:r>
              <a:rPr lang="en-US" b="1" dirty="0" smtClean="0"/>
              <a:t>Building a basic model</a:t>
            </a:r>
            <a:endParaRPr lang="en-US" b="1" dirty="0"/>
          </a:p>
          <a:p>
            <a:endParaRPr lang="en-US" dirty="0"/>
          </a:p>
          <a:p>
            <a:endParaRPr lang="en-US" b="1" dirty="0" smtClean="0"/>
          </a:p>
        </p:txBody>
      </p:sp>
    </p:spTree>
    <p:extLst>
      <p:ext uri="{BB962C8B-B14F-4D97-AF65-F5344CB8AC3E}">
        <p14:creationId xmlns:p14="http://schemas.microsoft.com/office/powerpoint/2010/main" val="1816048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31965"/>
            <a:ext cx="8720958" cy="697592"/>
          </a:xfrm>
        </p:spPr>
        <p:txBody>
          <a:bodyPr/>
          <a:lstStyle/>
          <a:p>
            <a:r>
              <a:rPr lang="en-US" dirty="0" err="1"/>
              <a:t>TensorFlow</a:t>
            </a:r>
            <a:endParaRPr lang="en-US" dirty="0"/>
          </a:p>
        </p:txBody>
      </p:sp>
      <p:sp>
        <p:nvSpPr>
          <p:cNvPr id="5" name="Content Placeholder 2"/>
          <p:cNvSpPr>
            <a:spLocks noGrp="1"/>
          </p:cNvSpPr>
          <p:nvPr>
            <p:ph idx="1"/>
          </p:nvPr>
        </p:nvSpPr>
        <p:spPr>
          <a:xfrm>
            <a:off x="0" y="2417378"/>
            <a:ext cx="12192000" cy="4351284"/>
          </a:xfrm>
        </p:spPr>
        <p:txBody>
          <a:bodyPr>
            <a:normAutofit/>
          </a:bodyPr>
          <a:lstStyle/>
          <a:p>
            <a:r>
              <a:rPr lang="en-US" dirty="0" err="1" smtClean="0"/>
              <a:t>TensorFlow</a:t>
            </a:r>
            <a:r>
              <a:rPr lang="en-US" dirty="0" smtClean="0"/>
              <a:t> : - An </a:t>
            </a:r>
            <a:r>
              <a:rPr lang="en-US" b="1" i="1" dirty="0"/>
              <a:t>Open-source </a:t>
            </a:r>
            <a:r>
              <a:rPr lang="en-US" dirty="0"/>
              <a:t>D</a:t>
            </a:r>
            <a:r>
              <a:rPr lang="en-US" dirty="0" smtClean="0"/>
              <a:t>eep </a:t>
            </a:r>
            <a:r>
              <a:rPr lang="en-US" dirty="0"/>
              <a:t>L</a:t>
            </a:r>
            <a:r>
              <a:rPr lang="en-US" dirty="0" smtClean="0"/>
              <a:t>earning </a:t>
            </a:r>
            <a:r>
              <a:rPr lang="en-US" dirty="0"/>
              <a:t>library built by </a:t>
            </a:r>
            <a:r>
              <a:rPr lang="en-US" dirty="0" smtClean="0"/>
              <a:t>Google . </a:t>
            </a:r>
            <a:r>
              <a:rPr lang="en-US" dirty="0" err="1" smtClean="0"/>
              <a:t>Tensorflow</a:t>
            </a:r>
            <a:r>
              <a:rPr lang="en-US" dirty="0" smtClean="0"/>
              <a:t> can be coded both in High-Level </a:t>
            </a:r>
            <a:r>
              <a:rPr lang="en-US" dirty="0" err="1"/>
              <a:t>tf.Keras</a:t>
            </a:r>
            <a:r>
              <a:rPr lang="en-US" dirty="0"/>
              <a:t> </a:t>
            </a:r>
            <a:r>
              <a:rPr lang="en-US" dirty="0" smtClean="0"/>
              <a:t>				    (</a:t>
            </a:r>
            <a:r>
              <a:rPr lang="en-US" dirty="0"/>
              <a:t>recommended), Estimators, </a:t>
            </a:r>
            <a:r>
              <a:rPr lang="en-US" dirty="0" smtClean="0"/>
              <a:t>and Low-Level API’s</a:t>
            </a:r>
          </a:p>
          <a:p>
            <a:endParaRPr lang="en-US" dirty="0"/>
          </a:p>
          <a:p>
            <a:endParaRPr lang="en-US" dirty="0" smtClean="0"/>
          </a:p>
          <a:p>
            <a:endParaRPr lang="en-US" dirty="0"/>
          </a:p>
          <a:p>
            <a:endParaRPr lang="en-US" dirty="0" smtClean="0"/>
          </a:p>
          <a:p>
            <a:endParaRPr lang="en-US" dirty="0" smtClean="0"/>
          </a:p>
          <a:p>
            <a:endParaRPr lang="en-US" dirty="0"/>
          </a:p>
        </p:txBody>
      </p:sp>
      <p:pic>
        <p:nvPicPr>
          <p:cNvPr id="1026" name="Picture 2" descr="mage result for tenso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9994" y="4593020"/>
            <a:ext cx="1832012" cy="183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683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Keras</a:t>
            </a:r>
            <a:endParaRPr lang="en-US" dirty="0"/>
          </a:p>
        </p:txBody>
      </p:sp>
      <p:sp>
        <p:nvSpPr>
          <p:cNvPr id="3" name="Content Placeholder 2"/>
          <p:cNvSpPr>
            <a:spLocks noGrp="1"/>
          </p:cNvSpPr>
          <p:nvPr>
            <p:ph idx="1"/>
          </p:nvPr>
        </p:nvSpPr>
        <p:spPr>
          <a:xfrm>
            <a:off x="1241384" y="2602429"/>
            <a:ext cx="9847161" cy="890500"/>
          </a:xfrm>
        </p:spPr>
        <p:txBody>
          <a:bodyPr/>
          <a:lstStyle/>
          <a:p>
            <a:r>
              <a:rPr lang="en-US" dirty="0" err="1"/>
              <a:t>Keras</a:t>
            </a:r>
            <a:r>
              <a:rPr lang="en-US" dirty="0"/>
              <a:t> :- An </a:t>
            </a:r>
            <a:r>
              <a:rPr lang="en-US" b="1" i="1" dirty="0"/>
              <a:t>Open-source</a:t>
            </a:r>
            <a:r>
              <a:rPr lang="en-US" dirty="0"/>
              <a:t> Neural-Network library written in Python. It is capable of running on top of </a:t>
            </a:r>
            <a:r>
              <a:rPr lang="en-US" dirty="0" err="1"/>
              <a:t>TensorFlow</a:t>
            </a:r>
            <a:r>
              <a:rPr lang="en-US" dirty="0"/>
              <a:t>, </a:t>
            </a:r>
            <a:r>
              <a:rPr lang="en-US" dirty="0" err="1"/>
              <a:t>Theano</a:t>
            </a:r>
            <a:r>
              <a:rPr lang="en-US" dirty="0"/>
              <a:t> , </a:t>
            </a:r>
            <a:r>
              <a:rPr lang="en-US" dirty="0" smtClean="0"/>
              <a:t>Microsoft </a:t>
            </a:r>
            <a:r>
              <a:rPr lang="en-US" dirty="0"/>
              <a:t>Cognitive Toolkit, </a:t>
            </a:r>
            <a:r>
              <a:rPr lang="en-US" dirty="0" err="1"/>
              <a:t>Theano</a:t>
            </a:r>
            <a:r>
              <a:rPr lang="en-US" dirty="0"/>
              <a:t>, or </a:t>
            </a:r>
            <a:r>
              <a:rPr lang="en-US" dirty="0" err="1"/>
              <a:t>PlaidML</a:t>
            </a:r>
            <a:r>
              <a:rPr lang="en-US" dirty="0"/>
              <a:t>..etc.</a:t>
            </a:r>
          </a:p>
          <a:p>
            <a:endParaRPr lang="en-US" dirty="0"/>
          </a:p>
          <a:p>
            <a:endParaRPr lang="en-US" dirty="0"/>
          </a:p>
        </p:txBody>
      </p:sp>
      <p:pic>
        <p:nvPicPr>
          <p:cNvPr id="4" name="Picture 10" desc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715" y="4919991"/>
            <a:ext cx="40005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871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pytorch</a:t>
            </a:r>
            <a:endParaRPr lang="en-US" dirty="0"/>
          </a:p>
        </p:txBody>
      </p:sp>
      <p:sp>
        <p:nvSpPr>
          <p:cNvPr id="3" name="Content Placeholder 2"/>
          <p:cNvSpPr>
            <a:spLocks noGrp="1"/>
          </p:cNvSpPr>
          <p:nvPr>
            <p:ph idx="1"/>
          </p:nvPr>
        </p:nvSpPr>
        <p:spPr/>
        <p:txBody>
          <a:bodyPr/>
          <a:lstStyle/>
          <a:p>
            <a:r>
              <a:rPr lang="en-US" dirty="0" err="1"/>
              <a:t>PyTorch</a:t>
            </a:r>
            <a:r>
              <a:rPr lang="en-US" dirty="0"/>
              <a:t> : - An open-source machine learning library for Python, based on Torch, used for applications such as NLP and owned   </a:t>
            </a:r>
            <a:r>
              <a:rPr lang="en-US" dirty="0" smtClean="0"/>
              <a:t>by </a:t>
            </a:r>
            <a:r>
              <a:rPr lang="en-US" dirty="0"/>
              <a:t>Facebook 's </a:t>
            </a:r>
            <a:r>
              <a:rPr lang="en-US" b="1" dirty="0" smtClean="0"/>
              <a:t>Artificial-intelligence</a:t>
            </a:r>
            <a:r>
              <a:rPr lang="en-US" dirty="0" smtClean="0"/>
              <a:t> </a:t>
            </a:r>
            <a:r>
              <a:rPr lang="en-US" dirty="0"/>
              <a:t>research group.</a:t>
            </a:r>
          </a:p>
          <a:p>
            <a:endParaRPr lang="en-US" dirty="0"/>
          </a:p>
          <a:p>
            <a:endParaRPr lang="en-US" dirty="0"/>
          </a:p>
          <a:p>
            <a:endParaRPr lang="en-US" dirty="0"/>
          </a:p>
        </p:txBody>
      </p:sp>
      <p:pic>
        <p:nvPicPr>
          <p:cNvPr id="4" name="Picture 6" descr="mage result for pyto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4318" y="4748100"/>
            <a:ext cx="1974390" cy="1382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21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a:t>
            </a:r>
          </a:p>
        </p:txBody>
      </p:sp>
      <p:sp>
        <p:nvSpPr>
          <p:cNvPr id="3" name="Content Placeholder 2"/>
          <p:cNvSpPr>
            <a:spLocks noGrp="1"/>
          </p:cNvSpPr>
          <p:nvPr>
            <p:ph idx="1"/>
          </p:nvPr>
        </p:nvSpPr>
        <p:spPr/>
        <p:txBody>
          <a:bodyPr/>
          <a:lstStyle/>
          <a:p>
            <a:r>
              <a:rPr lang="en-US" dirty="0" err="1"/>
              <a:t>Scikit</a:t>
            </a:r>
            <a:r>
              <a:rPr lang="en-US" dirty="0"/>
              <a:t>-Learn : </a:t>
            </a:r>
            <a:r>
              <a:rPr lang="en-US" dirty="0" err="1"/>
              <a:t>Scikit</a:t>
            </a:r>
            <a:r>
              <a:rPr lang="en-US" dirty="0"/>
              <a:t>-learn is a free software machine learning library for the Python programming language. It features various </a:t>
            </a:r>
            <a:r>
              <a:rPr lang="en-US" dirty="0" smtClean="0"/>
              <a:t> </a:t>
            </a:r>
            <a:r>
              <a:rPr lang="en-US" dirty="0"/>
              <a:t>classification, regression and clustering algorithms including support vector machines,</a:t>
            </a:r>
          </a:p>
          <a:p>
            <a:endParaRPr lang="en-US" dirty="0"/>
          </a:p>
          <a:p>
            <a:endParaRPr lang="en-US" dirty="0"/>
          </a:p>
        </p:txBody>
      </p:sp>
      <p:pic>
        <p:nvPicPr>
          <p:cNvPr id="4" name="Picture 8" desc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800" y="4455048"/>
            <a:ext cx="289560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182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Theano</a:t>
            </a:r>
            <a:endParaRPr lang="en-US" dirty="0"/>
          </a:p>
        </p:txBody>
      </p:sp>
      <p:sp>
        <p:nvSpPr>
          <p:cNvPr id="3" name="Content Placeholder 2"/>
          <p:cNvSpPr>
            <a:spLocks noGrp="1"/>
          </p:cNvSpPr>
          <p:nvPr>
            <p:ph idx="1"/>
          </p:nvPr>
        </p:nvSpPr>
        <p:spPr>
          <a:xfrm>
            <a:off x="685800" y="1653924"/>
            <a:ext cx="10131425" cy="3649133"/>
          </a:xfrm>
        </p:spPr>
        <p:txBody>
          <a:bodyPr/>
          <a:lstStyle/>
          <a:p>
            <a:r>
              <a:rPr lang="en-US" dirty="0" err="1"/>
              <a:t>Theano</a:t>
            </a:r>
            <a:r>
              <a:rPr lang="en-US" dirty="0"/>
              <a:t> : - library that allows you to define, evaluate and optimize the mathematical expressions that entail multi-dimensional </a:t>
            </a:r>
            <a:r>
              <a:rPr lang="en-US" dirty="0" smtClean="0"/>
              <a:t>arrays </a:t>
            </a:r>
            <a:r>
              <a:rPr lang="en-US" dirty="0"/>
              <a:t>efficiently. It is one of the most heavily used deep learning libraries.</a:t>
            </a:r>
          </a:p>
          <a:p>
            <a:endParaRPr lang="en-US" dirty="0"/>
          </a:p>
          <a:p>
            <a:endParaRPr lang="en-US" dirty="0"/>
          </a:p>
        </p:txBody>
      </p:sp>
      <p:pic>
        <p:nvPicPr>
          <p:cNvPr id="4" name="Picture 2" desc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127" y="4522384"/>
            <a:ext cx="1286772" cy="1619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28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10207"/>
            <a:ext cx="10131425" cy="1456267"/>
          </a:xfrm>
        </p:spPr>
        <p:txBody>
          <a:bodyPr/>
          <a:lstStyle/>
          <a:p>
            <a:r>
              <a:rPr lang="en-US" dirty="0" smtClean="0"/>
              <a:t>Why </a:t>
            </a:r>
            <a:r>
              <a:rPr lang="en-US" dirty="0" err="1" smtClean="0"/>
              <a:t>keras</a:t>
            </a:r>
            <a:r>
              <a:rPr lang="en-US" dirty="0" smtClean="0"/>
              <a:t> ?</a:t>
            </a:r>
            <a:endParaRPr lang="en-US" dirty="0"/>
          </a:p>
        </p:txBody>
      </p:sp>
      <p:sp>
        <p:nvSpPr>
          <p:cNvPr id="3" name="Content Placeholder 2"/>
          <p:cNvSpPr>
            <a:spLocks noGrp="1"/>
          </p:cNvSpPr>
          <p:nvPr>
            <p:ph idx="1"/>
          </p:nvPr>
        </p:nvSpPr>
        <p:spPr>
          <a:xfrm>
            <a:off x="685800" y="1837267"/>
            <a:ext cx="10495344" cy="4494085"/>
          </a:xfrm>
        </p:spPr>
        <p:txBody>
          <a:bodyPr>
            <a:normAutofit lnSpcReduction="10000"/>
          </a:bodyPr>
          <a:lstStyle/>
          <a:p>
            <a:r>
              <a:rPr lang="en-US" dirty="0" err="1"/>
              <a:t>Keras</a:t>
            </a:r>
            <a:r>
              <a:rPr lang="en-US" dirty="0"/>
              <a:t> offers the advantages of broad adoption, support for a wide range of production deployment options, integration with at least five back-end engines (</a:t>
            </a:r>
            <a:r>
              <a:rPr lang="en-US" dirty="0" err="1"/>
              <a:t>TensorFlow</a:t>
            </a:r>
            <a:r>
              <a:rPr lang="en-US" dirty="0"/>
              <a:t>, CNTK, </a:t>
            </a:r>
            <a:r>
              <a:rPr lang="en-US" dirty="0" err="1"/>
              <a:t>Theano</a:t>
            </a:r>
            <a:r>
              <a:rPr lang="en-US" dirty="0"/>
              <a:t>, </a:t>
            </a:r>
            <a:r>
              <a:rPr lang="en-US" dirty="0" err="1"/>
              <a:t>MXNet</a:t>
            </a:r>
            <a:r>
              <a:rPr lang="en-US" dirty="0"/>
              <a:t>, </a:t>
            </a:r>
            <a:r>
              <a:rPr lang="en-US" dirty="0" smtClean="0"/>
              <a:t>and </a:t>
            </a:r>
            <a:r>
              <a:rPr lang="en-US" dirty="0" err="1" smtClean="0"/>
              <a:t>PlaidML</a:t>
            </a:r>
            <a:r>
              <a:rPr lang="en-US" dirty="0"/>
              <a:t>), </a:t>
            </a:r>
            <a:endParaRPr lang="en-US" dirty="0" smtClean="0"/>
          </a:p>
          <a:p>
            <a:endParaRPr lang="en-US" dirty="0" smtClean="0"/>
          </a:p>
          <a:p>
            <a:r>
              <a:rPr lang="en-US" dirty="0"/>
              <a:t>S</a:t>
            </a:r>
            <a:r>
              <a:rPr lang="en-US" dirty="0" smtClean="0"/>
              <a:t>trong </a:t>
            </a:r>
            <a:r>
              <a:rPr lang="en-US" dirty="0"/>
              <a:t>support for multiple GPUs and distributed training. Plus, </a:t>
            </a:r>
            <a:r>
              <a:rPr lang="en-US" dirty="0" err="1"/>
              <a:t>Keras</a:t>
            </a:r>
            <a:r>
              <a:rPr lang="en-US" dirty="0"/>
              <a:t> is backed by Google, Microsoft, Amazon, Apple, </a:t>
            </a:r>
            <a:r>
              <a:rPr lang="en-US" dirty="0" err="1"/>
              <a:t>Nvidia</a:t>
            </a:r>
            <a:r>
              <a:rPr lang="en-US" dirty="0"/>
              <a:t>, Uber, and others</a:t>
            </a:r>
            <a:r>
              <a:rPr lang="en-US" dirty="0" smtClean="0"/>
              <a:t>.</a:t>
            </a:r>
          </a:p>
          <a:p>
            <a:endParaRPr lang="en-US" dirty="0" smtClean="0"/>
          </a:p>
          <a:p>
            <a:endParaRPr lang="en-US" dirty="0"/>
          </a:p>
          <a:p>
            <a:r>
              <a:rPr lang="en-US" dirty="0" err="1" smtClean="0"/>
              <a:t>Keras</a:t>
            </a:r>
            <a:r>
              <a:rPr lang="en-US" dirty="0" smtClean="0"/>
              <a:t> is </a:t>
            </a:r>
            <a:r>
              <a:rPr lang="en-US" dirty="0"/>
              <a:t>capable of </a:t>
            </a:r>
            <a:r>
              <a:rPr lang="en-US" dirty="0" smtClean="0"/>
              <a:t>running </a:t>
            </a:r>
            <a:r>
              <a:rPr lang="en-US" dirty="0"/>
              <a:t>on top of </a:t>
            </a:r>
            <a:r>
              <a:rPr lang="en-US" dirty="0" err="1"/>
              <a:t>TensorFlow</a:t>
            </a:r>
            <a:r>
              <a:rPr lang="en-US" dirty="0"/>
              <a:t>, Microsoft Cognitive Toolkit, </a:t>
            </a:r>
            <a:r>
              <a:rPr lang="en-US" dirty="0" err="1"/>
              <a:t>Theano</a:t>
            </a:r>
            <a:r>
              <a:rPr lang="en-US" dirty="0"/>
              <a:t>, or </a:t>
            </a:r>
            <a:r>
              <a:rPr lang="en-US" dirty="0" err="1" smtClean="0"/>
              <a:t>PlaidML</a:t>
            </a:r>
            <a:r>
              <a:rPr lang="en-US" dirty="0" smtClean="0"/>
              <a:t>.</a:t>
            </a:r>
          </a:p>
          <a:p>
            <a:endParaRPr lang="en-US" dirty="0" smtClean="0"/>
          </a:p>
          <a:p>
            <a:endParaRPr lang="en-US" dirty="0"/>
          </a:p>
          <a:p>
            <a:r>
              <a:rPr lang="en-US" dirty="0"/>
              <a:t>Designed to enable fast experimentation with </a:t>
            </a:r>
            <a:r>
              <a:rPr lang="en-US" dirty="0" smtClean="0"/>
              <a:t>Deep Neural </a:t>
            </a:r>
            <a:r>
              <a:rPr lang="en-US" dirty="0"/>
              <a:t>N</a:t>
            </a:r>
            <a:r>
              <a:rPr lang="en-US" dirty="0" smtClean="0"/>
              <a:t>etworks</a:t>
            </a:r>
            <a:r>
              <a:rPr lang="en-US" dirty="0"/>
              <a:t>, it focuses on being user-friendly, modular, and extensible</a:t>
            </a:r>
            <a:r>
              <a:rPr lang="en-US" dirty="0" smtClean="0"/>
              <a:t>.</a:t>
            </a:r>
          </a:p>
          <a:p>
            <a:endParaRPr lang="en-US" dirty="0"/>
          </a:p>
        </p:txBody>
      </p:sp>
    </p:spTree>
    <p:extLst>
      <p:ext uri="{BB962C8B-B14F-4D97-AF65-F5344CB8AC3E}">
        <p14:creationId xmlns:p14="http://schemas.microsoft.com/office/powerpoint/2010/main" val="81293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keras</a:t>
            </a:r>
            <a:r>
              <a:rPr lang="en-US" dirty="0" smtClean="0"/>
              <a:t> works?</a:t>
            </a:r>
            <a:endParaRPr lang="en-US" dirty="0"/>
          </a:p>
        </p:txBody>
      </p:sp>
      <p:sp>
        <p:nvSpPr>
          <p:cNvPr id="3" name="TextBox 2"/>
          <p:cNvSpPr txBox="1"/>
          <p:nvPr/>
        </p:nvSpPr>
        <p:spPr>
          <a:xfrm>
            <a:off x="2583979" y="3507129"/>
            <a:ext cx="6335068" cy="492443"/>
          </a:xfrm>
          <a:prstGeom prst="rect">
            <a:avLst/>
          </a:prstGeom>
          <a:noFill/>
        </p:spPr>
        <p:txBody>
          <a:bodyPr wrap="none" rtlCol="0">
            <a:spAutoFit/>
          </a:bodyPr>
          <a:lstStyle/>
          <a:p>
            <a:r>
              <a:rPr lang="en-US" sz="2600" b="1" dirty="0" err="1" smtClean="0"/>
              <a:t>Keras</a:t>
            </a:r>
            <a:r>
              <a:rPr lang="en-US" sz="2600" b="1" dirty="0" smtClean="0"/>
              <a:t> Doesn’t have it</a:t>
            </a:r>
            <a:r>
              <a:rPr lang="mr-IN" sz="2600" b="1" dirty="0" smtClean="0"/>
              <a:t>’</a:t>
            </a:r>
            <a:r>
              <a:rPr lang="en-US" sz="2600" b="1" dirty="0" smtClean="0"/>
              <a:t>s own Back-End Engine</a:t>
            </a:r>
            <a:endParaRPr lang="en-US" sz="2600" b="1" dirty="0"/>
          </a:p>
        </p:txBody>
      </p:sp>
    </p:spTree>
    <p:extLst>
      <p:ext uri="{BB962C8B-B14F-4D97-AF65-F5344CB8AC3E}">
        <p14:creationId xmlns:p14="http://schemas.microsoft.com/office/powerpoint/2010/main" val="20536563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179</TotalTime>
  <Words>506</Words>
  <Application>Microsoft Macintosh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Mangal</vt:lpstr>
      <vt:lpstr>Arial</vt:lpstr>
      <vt:lpstr>Celestial</vt:lpstr>
      <vt:lpstr>Practical Machine learning</vt:lpstr>
      <vt:lpstr>Contents</vt:lpstr>
      <vt:lpstr>TensorFlow</vt:lpstr>
      <vt:lpstr>Keras</vt:lpstr>
      <vt:lpstr>pytorch</vt:lpstr>
      <vt:lpstr>Scikit-Learn</vt:lpstr>
      <vt:lpstr>Theano</vt:lpstr>
      <vt:lpstr>Why keras ?</vt:lpstr>
      <vt:lpstr>How keras works?</vt:lpstr>
      <vt:lpstr>PowerPoint Presentation</vt:lpstr>
      <vt:lpstr>Keras and TensorFlow  </vt:lpstr>
      <vt:lpstr>Building a basic Model</vt:lpstr>
      <vt:lpstr>Overview of The dataset </vt:lpstr>
      <vt:lpstr>PowerPoint Presentation</vt:lpstr>
      <vt:lpstr>PowerPoint Presentation</vt:lpstr>
      <vt:lpstr>Training of the neural network</vt:lpstr>
      <vt:lpstr>PowerPoint Presentation</vt:lpstr>
      <vt:lpstr>Tools used : -</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Machine learning</dc:title>
  <dc:creator>Deepak Honakeri</dc:creator>
  <cp:lastModifiedBy>Deepak Honakeri</cp:lastModifiedBy>
  <cp:revision>37</cp:revision>
  <dcterms:created xsi:type="dcterms:W3CDTF">2019-04-25T15:17:40Z</dcterms:created>
  <dcterms:modified xsi:type="dcterms:W3CDTF">2019-04-26T05:03:24Z</dcterms:modified>
</cp:coreProperties>
</file>