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6" r:id="rId8"/>
    <p:sldId id="267" r:id="rId9"/>
    <p:sldId id="261" r:id="rId10"/>
    <p:sldId id="268"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b="1" dirty="0">
                <a:latin typeface="Times New Roman" panose="02020603050405020304" charset="0"/>
                <a:cs typeface="Times New Roman" panose="02020603050405020304" charset="0"/>
              </a:rPr>
              <a:t>Analysis of Simulation Output</a:t>
            </a:r>
            <a:endParaRPr lang="en-US"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normAutofit lnSpcReduction="20000"/>
          </a:bodyPr>
          <a:lstStyle/>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Estimation Methods</a:t>
            </a:r>
            <a:endParaRPr lang="en-US">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Simulation Run Statstics</a:t>
            </a:r>
            <a:endParaRPr lang="en-US">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Replication of Runs</a:t>
            </a:r>
            <a:endParaRPr lang="en-US">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atin typeface="Times New Roman" panose="02020603050405020304" charset="0"/>
                <a:cs typeface="Times New Roman" panose="02020603050405020304" charset="0"/>
              </a:rPr>
              <a:t>Elimination of Initial Bias</a:t>
            </a:r>
            <a:endParaRPr 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705610" y="294640"/>
            <a:ext cx="9154795" cy="65360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92150" y="256540"/>
            <a:ext cx="11243310" cy="6600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0" y="0"/>
            <a:ext cx="10447020" cy="2419350"/>
          </a:xfrm>
          <a:prstGeom prst="rect">
            <a:avLst/>
          </a:prstGeom>
        </p:spPr>
      </p:pic>
      <p:pic>
        <p:nvPicPr>
          <p:cNvPr id="5" name="Picture 4"/>
          <p:cNvPicPr>
            <a:picLocks noChangeAspect="1"/>
          </p:cNvPicPr>
          <p:nvPr/>
        </p:nvPicPr>
        <p:blipFill>
          <a:blip r:embed="rId2"/>
          <a:stretch>
            <a:fillRect/>
          </a:stretch>
        </p:blipFill>
        <p:spPr>
          <a:xfrm>
            <a:off x="351155" y="2071370"/>
            <a:ext cx="11019790" cy="46031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rPr>
              <a:t>Estimation Methods</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r>
              <a:rPr lang="en-GB" altLang="en-US" b="1">
                <a:latin typeface="Times New Roman" panose="02020603050405020304" charset="0"/>
                <a:cs typeface="Times New Roman" panose="02020603050405020304" charset="0"/>
              </a:rPr>
              <a:t>Estimates the range for the random variable so that the desired output can be achieved.</a:t>
            </a:r>
            <a:endParaRPr lang="en-GB" altLang="en-US">
              <a:latin typeface="Times New Roman" panose="02020603050405020304" charset="0"/>
              <a:cs typeface="Times New Roman" panose="02020603050405020304" charset="0"/>
            </a:endParaRPr>
          </a:p>
          <a:p>
            <a:pPr lvl="1"/>
            <a:r>
              <a:rPr lang="en-GB" altLang="en-US">
                <a:latin typeface="Times New Roman" panose="02020603050405020304" charset="0"/>
                <a:cs typeface="Times New Roman" panose="02020603050405020304" charset="0"/>
              </a:rPr>
              <a:t>In estimation, we aim to find a range where the random variable likely lies, based on the desired outcome. For example:</a:t>
            </a:r>
            <a:endParaRPr lang="en-GB" altLang="en-US">
              <a:latin typeface="Times New Roman" panose="02020603050405020304" charset="0"/>
              <a:cs typeface="Times New Roman" panose="02020603050405020304" charset="0"/>
            </a:endParaRPr>
          </a:p>
          <a:p>
            <a:pPr marL="457200" lvl="1" indent="457200">
              <a:buNone/>
            </a:pPr>
            <a:r>
              <a:rPr lang="en-GB" altLang="en-US">
                <a:latin typeface="Times New Roman" panose="02020603050405020304" charset="0"/>
                <a:cs typeface="Times New Roman" panose="02020603050405020304" charset="0"/>
              </a:rPr>
              <a:t>Example:</a:t>
            </a:r>
            <a:endParaRPr lang="en-GB" altLang="en-US">
              <a:latin typeface="Times New Roman" panose="02020603050405020304" charset="0"/>
              <a:cs typeface="Times New Roman" panose="02020603050405020304" charset="0"/>
            </a:endParaRPr>
          </a:p>
          <a:p>
            <a:pPr lvl="1"/>
            <a:r>
              <a:rPr lang="en-GB" altLang="en-US">
                <a:latin typeface="Times New Roman" panose="02020603050405020304" charset="0"/>
                <a:cs typeface="Times New Roman" panose="02020603050405020304" charset="0"/>
              </a:rPr>
              <a:t>Imagine a factory producing light bulbs. The lifetime of a light bulb is a random variable. Based on past data, we estimate that the lifetime of most bulbs is between 800 and 1200 hours. This range helps the factory maintain quality control and customer satisfaction.</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Estimation Methods</a:t>
            </a:r>
            <a:r>
              <a:rPr lang="en-US" altLang="en-GB" b="1">
                <a:latin typeface="Times New Roman" panose="02020603050405020304" charset="0"/>
                <a:cs typeface="Times New Roman" panose="02020603050405020304" charset="0"/>
                <a:sym typeface="+mn-ea"/>
              </a:rPr>
              <a:t>....cont</a:t>
            </a:r>
            <a:endParaRPr lang="en-US" altLang="en-GB" b="1">
              <a:latin typeface="Times New Roman" panose="02020603050405020304" charset="0"/>
              <a:cs typeface="Times New Roman" panose="02020603050405020304" charset="0"/>
              <a:sym typeface="+mn-ea"/>
            </a:endParaRPr>
          </a:p>
        </p:txBody>
      </p:sp>
      <p:sp>
        <p:nvSpPr>
          <p:cNvPr id="3" name="Content Placeholder 2"/>
          <p:cNvSpPr>
            <a:spLocks noGrp="1"/>
          </p:cNvSpPr>
          <p:nvPr>
            <p:ph idx="1"/>
          </p:nvPr>
        </p:nvSpPr>
        <p:spPr/>
        <p:txBody>
          <a:bodyPr>
            <a:normAutofit/>
          </a:bodyPr>
          <a:p>
            <a:r>
              <a:rPr lang="en-GB" altLang="en-US" b="1">
                <a:latin typeface="Times New Roman" panose="02020603050405020304" charset="0"/>
                <a:cs typeface="Times New Roman" panose="02020603050405020304" charset="0"/>
              </a:rPr>
              <a:t>Infinite population has a stationary probability distribution with a finite mean µ and finite variance σ².</a:t>
            </a:r>
            <a:endParaRPr lang="en-GB" altLang="en-US" b="1">
              <a:latin typeface="Times New Roman" panose="02020603050405020304" charset="0"/>
              <a:cs typeface="Times New Roman" panose="02020603050405020304" charset="0"/>
            </a:endParaRPr>
          </a:p>
          <a:p>
            <a:pPr marL="457200" lvl="1" indent="0" algn="just">
              <a:buNone/>
            </a:pPr>
            <a:r>
              <a:rPr lang="en-GB" altLang="en-US">
                <a:latin typeface="Times New Roman" panose="02020603050405020304" charset="0"/>
                <a:cs typeface="Times New Roman" panose="02020603050405020304" charset="0"/>
              </a:rPr>
              <a:t>This assumes that the population of data is so large (infinite) that its statistical properties (mean and variance) do not change over time.</a:t>
            </a:r>
            <a:endParaRPr lang="en-GB" altLang="en-US">
              <a:latin typeface="Times New Roman" panose="02020603050405020304" charset="0"/>
              <a:cs typeface="Times New Roman" panose="02020603050405020304" charset="0"/>
            </a:endParaRPr>
          </a:p>
          <a:p>
            <a:pPr marL="457200" lvl="1" indent="0" algn="just">
              <a:buNone/>
            </a:pPr>
            <a:r>
              <a:rPr lang="en-GB" altLang="en-US">
                <a:latin typeface="Times New Roman" panose="02020603050405020304" charset="0"/>
                <a:cs typeface="Times New Roman" panose="02020603050405020304" charset="0"/>
              </a:rPr>
              <a:t>Example:</a:t>
            </a:r>
            <a:endParaRPr lang="en-GB" altLang="en-US">
              <a:latin typeface="Times New Roman" panose="02020603050405020304" charset="0"/>
              <a:cs typeface="Times New Roman" panose="02020603050405020304" charset="0"/>
            </a:endParaRPr>
          </a:p>
          <a:p>
            <a:pPr marL="457200" lvl="1" indent="0" algn="just">
              <a:buNone/>
            </a:pPr>
            <a:r>
              <a:rPr lang="en-GB" altLang="en-US">
                <a:latin typeface="Times New Roman" panose="02020603050405020304" charset="0"/>
                <a:cs typeface="Times New Roman" panose="02020603050405020304" charset="0"/>
              </a:rPr>
              <a:t>Consider tossing a fair coin. If we keep tossing it, the proportion of heads and tails approaches 50% each, no matter how many tosses. The mean (expected value) and variance of outcomes remain constant.</a:t>
            </a:r>
            <a:endParaRPr lang="en-GB" altLang="en-US">
              <a:latin typeface="Times New Roman" panose="02020603050405020304" charset="0"/>
              <a:cs typeface="Times New Roman" panose="02020603050405020304" charset="0"/>
            </a:endParaRPr>
          </a:p>
          <a:p>
            <a:pPr lvl="2" algn="just"/>
            <a:r>
              <a:rPr lang="en-GB" altLang="en-US">
                <a:latin typeface="Times New Roman" panose="02020603050405020304" charset="0"/>
                <a:cs typeface="Times New Roman" panose="02020603050405020304" charset="0"/>
              </a:rPr>
              <a:t>Mean (µ): Probability of heads or tails = 0.5.</a:t>
            </a:r>
            <a:endParaRPr lang="en-GB" altLang="en-US">
              <a:latin typeface="Times New Roman" panose="02020603050405020304" charset="0"/>
              <a:cs typeface="Times New Roman" panose="02020603050405020304" charset="0"/>
            </a:endParaRPr>
          </a:p>
          <a:p>
            <a:pPr lvl="2" algn="just"/>
            <a:r>
              <a:rPr lang="en-GB" altLang="en-US">
                <a:latin typeface="Times New Roman" panose="02020603050405020304" charset="0"/>
                <a:cs typeface="Times New Roman" panose="02020603050405020304" charset="0"/>
              </a:rPr>
              <a:t>Variance (σ²): A fixed value based on probabilities.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Estimation Methods</a:t>
            </a:r>
            <a:r>
              <a:rPr lang="en-US" altLang="en-GB" b="1">
                <a:latin typeface="Times New Roman" panose="02020603050405020304" charset="0"/>
                <a:cs typeface="Times New Roman" panose="02020603050405020304" charset="0"/>
                <a:sym typeface="+mn-ea"/>
              </a:rPr>
              <a:t>....cont</a:t>
            </a:r>
            <a:endParaRPr lang="en-GB" altLang="en-US"/>
          </a:p>
        </p:txBody>
      </p:sp>
      <p:sp>
        <p:nvSpPr>
          <p:cNvPr id="3" name="Content Placeholder 2"/>
          <p:cNvSpPr>
            <a:spLocks noGrp="1"/>
          </p:cNvSpPr>
          <p:nvPr>
            <p:ph idx="1"/>
          </p:nvPr>
        </p:nvSpPr>
        <p:spPr/>
        <p:txBody>
          <a:bodyPr/>
          <a:p>
            <a:r>
              <a:rPr lang="en-GB" altLang="en-US" b="1">
                <a:latin typeface="Times New Roman" panose="02020603050405020304" charset="0"/>
                <a:cs typeface="Times New Roman" panose="02020603050405020304" charset="0"/>
              </a:rPr>
              <a:t>Sample variable and time do not affect population distribution</a:t>
            </a:r>
            <a:r>
              <a:rPr lang="en-US" altLang="en-GB" b="1">
                <a:latin typeface="Times New Roman" panose="02020603050405020304" charset="0"/>
                <a:cs typeface="Times New Roman" panose="02020603050405020304" charset="0"/>
              </a:rPr>
              <a:t> </a:t>
            </a:r>
            <a:r>
              <a:rPr lang="en-GB" altLang="en-US" b="1">
                <a:latin typeface="Times New Roman" panose="02020603050405020304" charset="0"/>
                <a:cs typeface="Times New Roman" panose="02020603050405020304" charset="0"/>
              </a:rPr>
              <a:t>:</a:t>
            </a:r>
            <a:endParaRPr lang="en-GB" altLang="en-US" b="1">
              <a:latin typeface="Times New Roman" panose="02020603050405020304" charset="0"/>
              <a:cs typeface="Times New Roman" panose="02020603050405020304" charset="0"/>
            </a:endParaRPr>
          </a:p>
          <a:p>
            <a:pPr marL="0" indent="0">
              <a:buNone/>
            </a:pPr>
            <a:r>
              <a:rPr lang="en-US" altLang="en-GB">
                <a:latin typeface="Times New Roman" panose="02020603050405020304" charset="0"/>
                <a:cs typeface="Times New Roman" panose="02020603050405020304" charset="0"/>
              </a:rPr>
              <a:t>The sample we take and the time we measure it do not change the overall characteristics of the population.</a:t>
            </a:r>
            <a:endParaRPr lang="en-US" altLang="en-GB">
              <a:latin typeface="Times New Roman" panose="02020603050405020304" charset="0"/>
              <a:cs typeface="Times New Roman" panose="02020603050405020304" charset="0"/>
            </a:endParaRPr>
          </a:p>
          <a:p>
            <a:pPr marL="0" indent="0" algn="just">
              <a:buNone/>
            </a:pPr>
            <a:r>
              <a:rPr lang="en-US" altLang="en-GB">
                <a:latin typeface="Times New Roman" panose="02020603050405020304" charset="0"/>
                <a:cs typeface="Times New Roman" panose="02020603050405020304" charset="0"/>
              </a:rPr>
              <a:t>Example:</a:t>
            </a:r>
            <a:endParaRPr lang="en-US" altLang="en-GB">
              <a:latin typeface="Times New Roman" panose="02020603050405020304" charset="0"/>
              <a:cs typeface="Times New Roman" panose="02020603050405020304" charset="0"/>
            </a:endParaRPr>
          </a:p>
          <a:p>
            <a:pPr marL="0" indent="0" algn="just">
              <a:buNone/>
            </a:pPr>
            <a:r>
              <a:rPr lang="en-US" altLang="en-GB">
                <a:latin typeface="Times New Roman" panose="02020603050405020304" charset="0"/>
                <a:cs typeface="Times New Roman" panose="02020603050405020304" charset="0"/>
              </a:rPr>
              <a:t>The heights of adult males in a city can be represented by a population distribution. If you randomly sample people at different times of the day, the mean height of your sample will still be close to the mean height of the entire population, assuming the sampling is random.</a:t>
            </a:r>
            <a:endParaRPr lang="en-US" altLang="en-GB">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latin typeface="Times New Roman" panose="02020603050405020304" charset="0"/>
                <a:cs typeface="Times New Roman" panose="02020603050405020304" charset="0"/>
                <a:sym typeface="+mn-ea"/>
              </a:rPr>
              <a:t>Estimation Methods</a:t>
            </a:r>
            <a:r>
              <a:rPr lang="en-US" altLang="en-GB" b="1">
                <a:latin typeface="Times New Roman" panose="02020603050405020304" charset="0"/>
                <a:cs typeface="Times New Roman" panose="02020603050405020304" charset="0"/>
                <a:sym typeface="+mn-ea"/>
              </a:rPr>
              <a:t>....cont</a:t>
            </a:r>
            <a:endParaRPr lang="en-GB" altLang="en-US"/>
          </a:p>
        </p:txBody>
      </p:sp>
      <p:sp>
        <p:nvSpPr>
          <p:cNvPr id="3" name="Content Placeholder 2"/>
          <p:cNvSpPr>
            <a:spLocks noGrp="1"/>
          </p:cNvSpPr>
          <p:nvPr>
            <p:ph idx="1"/>
          </p:nvPr>
        </p:nvSpPr>
        <p:spPr/>
        <p:txBody>
          <a:bodyPr>
            <a:normAutofit/>
          </a:bodyPr>
          <a:p>
            <a:pPr algn="just"/>
            <a:r>
              <a:rPr lang="en-GB" altLang="en-US" b="1">
                <a:latin typeface="Times New Roman" panose="02020603050405020304" charset="0"/>
                <a:cs typeface="Times New Roman" panose="02020603050405020304" charset="0"/>
              </a:rPr>
              <a:t>Variables that meet all these conditions are called independently and identically distributed (i.i.d.).</a:t>
            </a:r>
            <a:endParaRPr lang="en-GB" altLang="en-US" b="1">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For variables to be considered i.i.d., they must be:</a:t>
            </a:r>
            <a:endParaRPr lang="en-GB" altLang="en-US">
              <a:latin typeface="Times New Roman" panose="02020603050405020304" charset="0"/>
              <a:cs typeface="Times New Roman" panose="02020603050405020304" charset="0"/>
            </a:endParaRPr>
          </a:p>
          <a:p>
            <a:pPr marL="1371600" lvl="2" indent="-457200" algn="just">
              <a:buAutoNum type="arabicPeriod"/>
            </a:pPr>
            <a:r>
              <a:rPr lang="en-GB" altLang="en-US">
                <a:latin typeface="Times New Roman" panose="02020603050405020304" charset="0"/>
                <a:cs typeface="Times New Roman" panose="02020603050405020304" charset="0"/>
              </a:rPr>
              <a:t>Independent: The outcome of one does not influence another.</a:t>
            </a:r>
            <a:endParaRPr lang="en-GB" altLang="en-US">
              <a:latin typeface="Times New Roman" panose="02020603050405020304" charset="0"/>
              <a:cs typeface="Times New Roman" panose="02020603050405020304" charset="0"/>
            </a:endParaRPr>
          </a:p>
          <a:p>
            <a:pPr marL="1371600" lvl="2" indent="-457200" algn="just">
              <a:buAutoNum type="arabicPeriod"/>
            </a:pPr>
            <a:r>
              <a:rPr lang="en-GB" altLang="en-US">
                <a:latin typeface="Times New Roman" panose="02020603050405020304" charset="0"/>
                <a:cs typeface="Times New Roman" panose="02020603050405020304" charset="0"/>
              </a:rPr>
              <a:t>Identically distributed: All variables have the same probability distribution.</a:t>
            </a:r>
            <a:endParaRPr lang="en-GB" altLang="en-US">
              <a:latin typeface="Times New Roman" panose="02020603050405020304" charset="0"/>
              <a:cs typeface="Times New Roman" panose="02020603050405020304" charset="0"/>
            </a:endParaRPr>
          </a:p>
          <a:p>
            <a:pPr marL="457200" lvl="1" indent="0" algn="just">
              <a:buNone/>
            </a:pPr>
            <a:r>
              <a:rPr lang="en-GB" altLang="en-US">
                <a:latin typeface="Times New Roman" panose="02020603050405020304" charset="0"/>
                <a:cs typeface="Times New Roman" panose="02020603050405020304" charset="0"/>
              </a:rPr>
              <a:t>Example:</a:t>
            </a:r>
            <a:endParaRPr lang="en-GB" altLang="en-US">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Rolling a fair six-sided die multiple times:</a:t>
            </a:r>
            <a:endParaRPr lang="en-GB" altLang="en-US">
              <a:latin typeface="Times New Roman" panose="02020603050405020304" charset="0"/>
              <a:cs typeface="Times New Roman" panose="02020603050405020304" charset="0"/>
            </a:endParaRPr>
          </a:p>
          <a:p>
            <a:pPr lvl="2" algn="just"/>
            <a:r>
              <a:rPr lang="en-GB" altLang="en-US">
                <a:latin typeface="Times New Roman" panose="02020603050405020304" charset="0"/>
                <a:cs typeface="Times New Roman" panose="02020603050405020304" charset="0"/>
              </a:rPr>
              <a:t>Each roll is independent: The outcome of one roll does not affect the next.</a:t>
            </a:r>
            <a:endParaRPr lang="en-GB" altLang="en-US">
              <a:latin typeface="Times New Roman" panose="02020603050405020304" charset="0"/>
              <a:cs typeface="Times New Roman" panose="02020603050405020304" charset="0"/>
            </a:endParaRPr>
          </a:p>
          <a:p>
            <a:pPr lvl="2" algn="just"/>
            <a:r>
              <a:rPr lang="en-GB" altLang="en-US">
                <a:latin typeface="Times New Roman" panose="02020603050405020304" charset="0"/>
                <a:cs typeface="Times New Roman" panose="02020603050405020304" charset="0"/>
              </a:rPr>
              <a:t>Each roll is identically distributed: Every roll has the same probabilities (1/6 for each number).</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1965" y="0"/>
            <a:ext cx="10515600" cy="1082675"/>
          </a:xfrm>
        </p:spPr>
        <p:txBody>
          <a:bodyPr/>
          <a:p>
            <a:r>
              <a:rPr lang="en-GB" altLang="en-US" b="1">
                <a:latin typeface="Times New Roman" panose="02020603050405020304" charset="0"/>
                <a:cs typeface="Times New Roman" panose="02020603050405020304" charset="0"/>
                <a:sym typeface="+mn-ea"/>
              </a:rPr>
              <a:t>Estimation Methods</a:t>
            </a:r>
            <a:r>
              <a:rPr lang="en-US" altLang="en-GB" b="1">
                <a:latin typeface="Times New Roman" panose="02020603050405020304" charset="0"/>
                <a:cs typeface="Times New Roman" panose="02020603050405020304" charset="0"/>
                <a:sym typeface="+mn-ea"/>
              </a:rPr>
              <a:t>....cont</a:t>
            </a:r>
            <a:endParaRPr lang="en-GB" altLang="en-US"/>
          </a:p>
        </p:txBody>
      </p:sp>
      <p:sp>
        <p:nvSpPr>
          <p:cNvPr id="3" name="Content Placeholder 2"/>
          <p:cNvSpPr>
            <a:spLocks noGrp="1"/>
          </p:cNvSpPr>
          <p:nvPr>
            <p:ph idx="1"/>
          </p:nvPr>
        </p:nvSpPr>
        <p:spPr>
          <a:xfrm>
            <a:off x="481965" y="1082675"/>
            <a:ext cx="11378565" cy="5475605"/>
          </a:xfrm>
        </p:spPr>
        <p:txBody>
          <a:bodyPr>
            <a:normAutofit/>
          </a:bodyPr>
          <a:p>
            <a:pPr algn="just"/>
            <a:r>
              <a:rPr lang="en-GB" altLang="en-US" b="1">
                <a:latin typeface="Times New Roman" panose="02020603050405020304" charset="0"/>
                <a:cs typeface="Times New Roman" panose="02020603050405020304" charset="0"/>
              </a:rPr>
              <a:t>Central limit theorem must be invoked to rely upon normal distribution of infinite population.</a:t>
            </a:r>
            <a:endParaRPr lang="en-GB" altLang="en-US" b="1">
              <a:latin typeface="Times New Roman" panose="02020603050405020304" charset="0"/>
              <a:cs typeface="Times New Roman" panose="02020603050405020304" charset="0"/>
            </a:endParaRPr>
          </a:p>
          <a:p>
            <a:pPr marL="457200" lvl="1" indent="0" algn="just">
              <a:buNone/>
            </a:pPr>
            <a:r>
              <a:rPr lang="en-GB" altLang="en-US">
                <a:latin typeface="Times New Roman" panose="02020603050405020304" charset="0"/>
                <a:cs typeface="Times New Roman" panose="02020603050405020304" charset="0"/>
              </a:rPr>
              <a:t>The Central Limit Theorem (CLT) states that when we take a large number of samples (of sufficient size) from any population, the distribution of their means will approximate a normal distribution, even if the population itself is not normally distributed. This property allows us to use the normal distribution for estimation.</a:t>
            </a:r>
            <a:endParaRPr lang="en-GB" altLang="en-US">
              <a:latin typeface="Times New Roman" panose="02020603050405020304" charset="0"/>
              <a:cs typeface="Times New Roman" panose="02020603050405020304" charset="0"/>
            </a:endParaRPr>
          </a:p>
          <a:p>
            <a:pPr marL="457200" lvl="1" indent="0" algn="just">
              <a:buNone/>
            </a:pPr>
            <a:r>
              <a:rPr lang="en-GB" altLang="en-US">
                <a:latin typeface="Times New Roman" panose="02020603050405020304" charset="0"/>
                <a:cs typeface="Times New Roman" panose="02020603050405020304" charset="0"/>
              </a:rPr>
              <a:t>Example:</a:t>
            </a:r>
            <a:endParaRPr lang="en-GB" altLang="en-US">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Imagine you are measuring the weights of apples in a large orchard.</a:t>
            </a:r>
            <a:endParaRPr lang="en-GB" altLang="en-US">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The population distribution of apple weights might not be normal (it could be skewed if most apples are small but a few are very large).</a:t>
            </a:r>
            <a:endParaRPr lang="en-GB" altLang="en-US">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However, if you randomly select a large number of samples (say, 30 apples each) and calculate the mean weight for each sample, the distribution of these sample means will approximate a normal distribution, regardless of the original distribution of weights.</a:t>
            </a: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1965" y="0"/>
            <a:ext cx="10515600" cy="1082675"/>
          </a:xfrm>
        </p:spPr>
        <p:txBody>
          <a:bodyPr/>
          <a:p>
            <a:r>
              <a:rPr lang="en-GB" altLang="en-US" b="1">
                <a:latin typeface="Times New Roman" panose="02020603050405020304" charset="0"/>
                <a:cs typeface="Times New Roman" panose="02020603050405020304" charset="0"/>
                <a:sym typeface="+mn-ea"/>
              </a:rPr>
              <a:t>Estimation Methods</a:t>
            </a:r>
            <a:r>
              <a:rPr lang="en-US" altLang="en-GB" b="1">
                <a:latin typeface="Times New Roman" panose="02020603050405020304" charset="0"/>
                <a:cs typeface="Times New Roman" panose="02020603050405020304" charset="0"/>
                <a:sym typeface="+mn-ea"/>
              </a:rPr>
              <a:t>....cont</a:t>
            </a:r>
            <a:endParaRPr lang="en-GB" altLang="en-US"/>
          </a:p>
        </p:txBody>
      </p:sp>
      <p:sp>
        <p:nvSpPr>
          <p:cNvPr id="3" name="Content Placeholder 2"/>
          <p:cNvSpPr>
            <a:spLocks noGrp="1"/>
          </p:cNvSpPr>
          <p:nvPr>
            <p:ph idx="1"/>
          </p:nvPr>
        </p:nvSpPr>
        <p:spPr>
          <a:xfrm>
            <a:off x="481965" y="1082675"/>
            <a:ext cx="11378565" cy="5475605"/>
          </a:xfrm>
        </p:spPr>
        <p:txBody>
          <a:bodyPr>
            <a:normAutofit/>
          </a:bodyPr>
          <a:p>
            <a:pPr algn="just"/>
            <a:r>
              <a:rPr lang="en-GB" altLang="en-US" b="1">
                <a:latin typeface="Times New Roman" panose="02020603050405020304" charset="0"/>
                <a:cs typeface="Times New Roman" panose="02020603050405020304" charset="0"/>
              </a:rPr>
              <a:t>Only then we can apply estimation method to that variable taken from infinite population.</a:t>
            </a:r>
            <a:endParaRPr lang="en-GB" altLang="en-US" b="1">
              <a:latin typeface="Times New Roman" panose="02020603050405020304" charset="0"/>
              <a:cs typeface="Times New Roman" panose="02020603050405020304" charset="0"/>
            </a:endParaRPr>
          </a:p>
          <a:p>
            <a:pPr algn="just"/>
            <a:r>
              <a:rPr lang="en-GB" altLang="en-US" b="1">
                <a:latin typeface="Times New Roman" panose="02020603050405020304" charset="0"/>
                <a:cs typeface="Times New Roman" panose="02020603050405020304" charset="0"/>
              </a:rPr>
              <a:t>A random variable is drawn from an infinite population that has a stationary probability distribution with a finite mean (µ) and variance (σ²).</a:t>
            </a:r>
            <a:endParaRPr lang="en-GB" altLang="en-US" b="1">
              <a:latin typeface="Times New Roman" panose="02020603050405020304" charset="0"/>
              <a:cs typeface="Times New Roman" panose="02020603050405020304" charset="0"/>
            </a:endParaRPr>
          </a:p>
          <a:p>
            <a:pPr algn="just"/>
            <a:r>
              <a:rPr lang="en-GB" altLang="en-US" b="1">
                <a:latin typeface="Times New Roman" panose="02020603050405020304" charset="0"/>
                <a:cs typeface="Times New Roman" panose="02020603050405020304" charset="0"/>
              </a:rPr>
              <a:t>Random variables that meet all these conditions are said to be independently and identically distributed (i.i.d.).</a:t>
            </a:r>
            <a:endParaRPr lang="en-GB" altLang="en-US" b="1">
              <a:latin typeface="Times New Roman" panose="02020603050405020304" charset="0"/>
              <a:cs typeface="Times New Roman" panose="02020603050405020304" charset="0"/>
            </a:endParaRPr>
          </a:p>
          <a:p>
            <a:pPr algn="just"/>
            <a:r>
              <a:rPr lang="en-GB" altLang="en-US" b="1">
                <a:latin typeface="Times New Roman" panose="02020603050405020304" charset="0"/>
                <a:cs typeface="Times New Roman" panose="02020603050405020304" charset="0"/>
              </a:rPr>
              <a:t>For i.i.d. variables, the central limit theorem can be applied.</a:t>
            </a:r>
            <a:endParaRPr lang="en-GB" altLang="en-US" b="1">
              <a:latin typeface="Times New Roman" panose="02020603050405020304" charset="0"/>
              <a:cs typeface="Times New Roman" panose="02020603050405020304" charset="0"/>
            </a:endParaRPr>
          </a:p>
          <a:p>
            <a:pPr lvl="1" algn="just"/>
            <a:r>
              <a:rPr lang="en-GB" altLang="en-US">
                <a:latin typeface="Times New Roman" panose="02020603050405020304" charset="0"/>
                <a:cs typeface="Times New Roman" panose="02020603050405020304" charset="0"/>
              </a:rPr>
              <a:t>The Central Limit Theorem (CLT) states that if you add up or take the average of a large number of i.i.d. variables, their sum or average will approximate a normal distribution, even if the original variables are not normally distributed.</a:t>
            </a:r>
            <a:endParaRPr lang="en-GB" altLang="en-US">
              <a:latin typeface="Times New Roman" panose="02020603050405020304" charset="0"/>
              <a:cs typeface="Times New Roman" panose="02020603050405020304" charset="0"/>
            </a:endParaRPr>
          </a:p>
          <a:p>
            <a:pPr marL="0" indent="0" algn="just">
              <a:buNone/>
            </a:pPr>
            <a:endParaRPr lang="en-GB" alt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GB" altLang="en-US" b="1">
                <a:latin typeface="Times New Roman" panose="02020603050405020304" charset="0"/>
                <a:cs typeface="Times New Roman" panose="02020603050405020304" charset="0"/>
                <a:sym typeface="+mn-ea"/>
              </a:rPr>
              <a:t>Estimation Methods</a:t>
            </a:r>
            <a:r>
              <a:rPr lang="en-US" altLang="en-GB" b="1">
                <a:latin typeface="Times New Roman" panose="02020603050405020304" charset="0"/>
                <a:cs typeface="Times New Roman" panose="02020603050405020304" charset="0"/>
                <a:sym typeface="+mn-ea"/>
              </a:rPr>
              <a:t>....cont</a:t>
            </a:r>
            <a:endParaRPr lang="en-GB" altLang="en-US"/>
          </a:p>
        </p:txBody>
      </p:sp>
      <p:pic>
        <p:nvPicPr>
          <p:cNvPr id="4" name="Content Placeholder 3"/>
          <p:cNvPicPr>
            <a:picLocks noChangeAspect="1"/>
          </p:cNvPicPr>
          <p:nvPr>
            <p:ph idx="1"/>
          </p:nvPr>
        </p:nvPicPr>
        <p:blipFill>
          <a:blip r:embed="rId1"/>
          <a:stretch>
            <a:fillRect/>
          </a:stretch>
        </p:blipFill>
        <p:spPr>
          <a:xfrm>
            <a:off x="1608455" y="1094105"/>
            <a:ext cx="8974455" cy="1651000"/>
          </a:xfrm>
          <a:prstGeom prst="rect">
            <a:avLst/>
          </a:prstGeom>
        </p:spPr>
      </p:pic>
      <p:pic>
        <p:nvPicPr>
          <p:cNvPr id="3" name="Picture 2"/>
          <p:cNvPicPr>
            <a:picLocks noChangeAspect="1"/>
          </p:cNvPicPr>
          <p:nvPr/>
        </p:nvPicPr>
        <p:blipFill>
          <a:blip r:embed="rId2"/>
          <a:stretch>
            <a:fillRect/>
          </a:stretch>
        </p:blipFill>
        <p:spPr>
          <a:xfrm>
            <a:off x="700405" y="2745105"/>
            <a:ext cx="10989310" cy="33991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GB" altLang="en-US" b="1">
                <a:latin typeface="Times New Roman" panose="02020603050405020304" charset="0"/>
                <a:cs typeface="Times New Roman" panose="02020603050405020304" charset="0"/>
                <a:sym typeface="+mn-ea"/>
              </a:rPr>
              <a:t>Estimation Methods</a:t>
            </a:r>
            <a:r>
              <a:rPr lang="en-US" altLang="en-GB" b="1">
                <a:latin typeface="Times New Roman" panose="02020603050405020304" charset="0"/>
                <a:cs typeface="Times New Roman" panose="02020603050405020304" charset="0"/>
                <a:sym typeface="+mn-ea"/>
              </a:rPr>
              <a:t>....cont</a:t>
            </a:r>
            <a:endParaRPr lang="en-GB" altLang="en-US"/>
          </a:p>
        </p:txBody>
      </p:sp>
      <p:pic>
        <p:nvPicPr>
          <p:cNvPr id="6" name="Picture 5"/>
          <p:cNvPicPr>
            <a:picLocks noChangeAspect="1"/>
          </p:cNvPicPr>
          <p:nvPr/>
        </p:nvPicPr>
        <p:blipFill>
          <a:blip r:embed="rId1"/>
          <a:stretch>
            <a:fillRect/>
          </a:stretch>
        </p:blipFill>
        <p:spPr>
          <a:xfrm>
            <a:off x="202565" y="1470660"/>
            <a:ext cx="2978785" cy="3917315"/>
          </a:xfrm>
          <a:prstGeom prst="rect">
            <a:avLst/>
          </a:prstGeom>
        </p:spPr>
      </p:pic>
      <p:pic>
        <p:nvPicPr>
          <p:cNvPr id="7" name="Picture 6"/>
          <p:cNvPicPr>
            <a:picLocks noChangeAspect="1"/>
          </p:cNvPicPr>
          <p:nvPr/>
        </p:nvPicPr>
        <p:blipFill>
          <a:blip r:embed="rId2"/>
          <a:stretch>
            <a:fillRect/>
          </a:stretch>
        </p:blipFill>
        <p:spPr>
          <a:xfrm>
            <a:off x="2861945" y="1676400"/>
            <a:ext cx="9330055" cy="29648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3857</Words>
  <Application>WPS Presentation</Application>
  <PresentationFormat>Widescreen</PresentationFormat>
  <Paragraphs>63</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Times New Roman</vt:lpstr>
      <vt:lpstr>Microsoft YaHei</vt:lpstr>
      <vt:lpstr>Arial Unicode MS</vt:lpstr>
      <vt:lpstr>Calibri Light</vt:lpstr>
      <vt:lpstr>Calibri</vt:lpstr>
      <vt:lpstr>Office Theme</vt:lpstr>
      <vt:lpstr>Analysis of Simulation Output</vt:lpstr>
      <vt:lpstr>Estimation Methods</vt:lpstr>
      <vt:lpstr>Estimation Methods....cont</vt:lpstr>
      <vt:lpstr>Estimation Methods....cont</vt:lpstr>
      <vt:lpstr>Estimation Methods....cont</vt:lpstr>
      <vt:lpstr>Estimation Methods....cont</vt:lpstr>
      <vt:lpstr>Estimation Methods....cont</vt:lpstr>
      <vt:lpstr>Estimation Methods....cont</vt:lpstr>
      <vt:lpstr>Estimation Methods....cont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Simulation Output</dc:title>
  <dc:creator/>
  <cp:lastModifiedBy>Binay Adhikari</cp:lastModifiedBy>
  <cp:revision>12</cp:revision>
  <dcterms:created xsi:type="dcterms:W3CDTF">2024-12-26T15:36:00Z</dcterms:created>
  <dcterms:modified xsi:type="dcterms:W3CDTF">2024-12-30T15:31:13Z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E281A8D0B71440EC84F53EC6ECABE61A_11</vt:lpwstr>
  </property>
  <property fmtid="{D5CDD505-2E9C-101B-9397-08002B2CF9AE}" pid="3" name="KSOProductBuildVer">
    <vt:lpwstr>2057-12.2.0.18639</vt:lpwstr>
  </property>
</Properties>
</file>