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4" r:id="rId50"/>
    <p:sldId id="305" r:id="rId51"/>
    <p:sldId id="306" r:id="rId52"/>
    <p:sldId id="313" r:id="rId53"/>
    <p:sldId id="307" r:id="rId54"/>
    <p:sldId id="314" r:id="rId55"/>
    <p:sldId id="308" r:id="rId56"/>
    <p:sldId id="309" r:id="rId57"/>
    <p:sldId id="310" r:id="rId58"/>
    <p:sldId id="311" r:id="rId59"/>
    <p:sldId id="315" r:id="rId60"/>
    <p:sldId id="316" r:id="rId61"/>
    <p:sldId id="31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a:latin typeface="Times New Roman" panose="02020603050405020304" charset="0"/>
                <a:cs typeface="Times New Roman" panose="02020603050405020304" charset="0"/>
                <a:sym typeface="+mn-ea"/>
              </a:rPr>
              <a:t>UNIT 6</a:t>
            </a:r>
            <a:br>
              <a:rPr lang="en-US" sz="4000" b="1">
                <a:latin typeface="Times New Roman" panose="02020603050405020304" charset="0"/>
                <a:cs typeface="Times New Roman" panose="02020603050405020304" charset="0"/>
                <a:sym typeface="+mn-ea"/>
              </a:rPr>
            </a:br>
            <a:br>
              <a:rPr lang="en-US" b="1">
                <a:latin typeface="Times New Roman" panose="02020603050405020304" charset="0"/>
                <a:cs typeface="Times New Roman" panose="02020603050405020304" charset="0"/>
                <a:sym typeface="+mn-ea"/>
              </a:rPr>
            </a:br>
            <a:r>
              <a:rPr lang="en-US" dirty="0">
                <a:latin typeface="Times New Roman" panose="02020603050405020304" charset="0"/>
                <a:cs typeface="Times New Roman" panose="02020603050405020304" charset="0"/>
              </a:rPr>
              <a:t>Simulation Language</a:t>
            </a:r>
            <a:endParaRPr 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4354513"/>
            <a:ext cx="9144000" cy="1655762"/>
          </a:xfrm>
        </p:spPr>
        <p:txBody>
          <a:bodyPr/>
          <a:lstStyle/>
          <a:p>
            <a:r>
              <a:rPr lang="en-US" b="1">
                <a:latin typeface="Times New Roman" panose="02020603050405020304" charset="0"/>
                <a:cs typeface="Times New Roman" panose="02020603050405020304" charset="0"/>
              </a:rPr>
              <a:t>SIMULATION AND MODELING</a:t>
            </a:r>
            <a:endParaRPr lang="en-US"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50620"/>
            <a:ext cx="10515600" cy="4351338"/>
          </a:xfrm>
        </p:spPr>
        <p:txBody>
          <a:bodyPr>
            <a:normAutofit lnSpcReduction="20000"/>
          </a:bodyPr>
          <a:p>
            <a:pPr marL="0" indent="0">
              <a:buNone/>
            </a:pPr>
            <a:r>
              <a:rPr lang="en-GB" altLang="en-US" b="1">
                <a:latin typeface="Times New Roman" panose="02020603050405020304" charset="0"/>
                <a:cs typeface="Times New Roman" panose="02020603050405020304" charset="0"/>
              </a:rPr>
              <a:t>3. Fast Execution Speed: </a:t>
            </a: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speed of execution is always a very important requirement of any simulation model. </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It is especially an essential feature in case of simulation of a large and complex system. </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4. Compatibility to Various Computer System: </a:t>
            </a: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simulation language should be compatible with various computer system like </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microcomputer, engineering workstation minicomputers and mainframe computers.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99465" y="1083945"/>
            <a:ext cx="10554335" cy="5093335"/>
          </a:xfrm>
        </p:spPr>
        <p:txBody>
          <a:bodyPr>
            <a:normAutofit/>
          </a:bodyPr>
          <a:p>
            <a:pPr marL="0" indent="0">
              <a:buNone/>
            </a:pPr>
            <a:r>
              <a:rPr lang="en-GB" altLang="en-US" b="1">
                <a:latin typeface="Times New Roman" panose="02020603050405020304" charset="0"/>
                <a:cs typeface="Times New Roman" panose="02020603050405020304" charset="0"/>
              </a:rPr>
              <a:t>5. Statistical Capabilities: </a:t>
            </a: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A simulation software should contain multiple stream random number generators and as many standards probability distributions as possible. It should have blocks for designing the statistics like the simulation run, warming up period and the number and the length of replication. </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6. The Capability of Animation: </a:t>
            </a: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animation capability of the simulation package is one of the main reasons for the popularity of simulation language. The animation is carried out in two modes i.e. concurrent mode and playback mode.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GB" altLang="en-US" b="1">
                <a:latin typeface="Times New Roman" panose="02020603050405020304" charset="0"/>
                <a:cs typeface="Times New Roman" panose="02020603050405020304" charset="0"/>
              </a:rPr>
              <a:t>7. Report Presentation Capabilities: </a:t>
            </a:r>
            <a:endParaRPr lang="en-GB" altLang="en-US" b="1">
              <a:latin typeface="Times New Roman" panose="02020603050405020304" charset="0"/>
              <a:cs typeface="Times New Roman" panose="02020603050405020304" charset="0"/>
            </a:endParaRPr>
          </a:p>
          <a:p>
            <a:pPr marL="0" indent="0">
              <a:buNone/>
            </a:pP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output of the simulation the model should be well documented and illustrated. The user should be able to get the information of its interest in the easily understandable form.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Types of Simulation Language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There are following types of simulation languages:</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Continuous system simulation language (CSSLs)</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Discrete system simulation language (DSSLs)</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Hybrid system simulation language (HSL)</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0" indent="0">
              <a:buNone/>
            </a:pPr>
            <a:r>
              <a:rPr lang="en-GB" altLang="en-US" b="1">
                <a:latin typeface="Times New Roman" panose="02020603050405020304" charset="0"/>
                <a:cs typeface="Times New Roman" panose="02020603050405020304" charset="0"/>
              </a:rPr>
              <a:t>Continuous System simulation language</a:t>
            </a:r>
            <a:endParaRPr lang="en-GB" altLang="en-US" b="1">
              <a:latin typeface="Times New Roman" panose="02020603050405020304" charset="0"/>
              <a:cs typeface="Times New Roman" panose="02020603050405020304" charset="0"/>
            </a:endParaRPr>
          </a:p>
          <a:p>
            <a:pPr marL="0" indent="0">
              <a:buNone/>
            </a:pPr>
            <a:endParaRPr lang="en-GB" altLang="en-US"/>
          </a:p>
          <a:p>
            <a:r>
              <a:rPr lang="en-GB" altLang="en-US">
                <a:latin typeface="Times New Roman" panose="02020603050405020304" charset="0"/>
                <a:cs typeface="Times New Roman" panose="02020603050405020304" charset="0"/>
              </a:rPr>
              <a:t>Before digital computers come into common use, analog computers were being used for simulating continuous system.</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The system in an analog computer was represented by the block of electronic devices such as operational amplifier to carry out the required operation.</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As soon as the digital computer came, it provides many advantages over analog computer like greater accuracy, freedom for scaling, easily stored for reuse etc.</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GB" altLang="en-US">
                <a:latin typeface="Times New Roman" panose="02020603050405020304" charset="0"/>
                <a:cs typeface="Times New Roman" panose="02020603050405020304" charset="0"/>
              </a:rPr>
              <a:t>Therefore, a special program package were implemented on digital computer to make a digital computer play like analog computer.</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This is called a digital analog simulators.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Example: DEPI, DEPI-4, DAS, MIDAS, IBM-1130, CSMP etc</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sym typeface="+mn-ea"/>
              </a:rPr>
              <a:t>Types:</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Block structured continuous simulation language</a:t>
            </a:r>
            <a:endParaRPr lang="en-GB" altLang="en-US">
              <a:latin typeface="Times New Roman" panose="02020603050405020304" charset="0"/>
              <a:cs typeface="Times New Roman" panose="02020603050405020304" charset="0"/>
            </a:endParaRPr>
          </a:p>
          <a:p>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These are designed to simulate only those systems that could be represented as analog block diagrams, thus their application area is limited.</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It requires user to prepare an analog computer type block diagram and then input it in this diagram.</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Expression based language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GB" altLang="en-US">
                <a:latin typeface="Times New Roman" panose="02020603050405020304" charset="0"/>
                <a:cs typeface="Times New Roman" panose="02020603050405020304" charset="0"/>
              </a:rPr>
              <a:t>A block-oriented continuous system simulation language is limited because of its small specialized vocabulary.</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Since the system must be represented first in an analog block diagram, so this language is suited only for the analog system and not for those who model the system as a set of equations.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Expression based language or statement-based language overcomes this drawback.</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Expression based language do not follow block structure diagram but directly implements the different equation of the model.</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Discrete System simulation language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GB" altLang="en-US">
                <a:latin typeface="Times New Roman" panose="02020603050405020304" charset="0"/>
                <a:cs typeface="Times New Roman" panose="02020603050405020304" charset="0"/>
              </a:rPr>
              <a:t>These languages are used to simulate discrete systems and provide the following facilities:</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Automatic generation of random no.</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Automatic data collection</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Statistical analyses of data</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Reporter generators, etc.</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other classification of discrete simulation languages is based on the general world view inherent in the language.</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Types:</a:t>
            </a:r>
            <a:endParaRPr lang="en-GB" altLang="en-US" b="1"/>
          </a:p>
        </p:txBody>
      </p:sp>
      <p:sp>
        <p:nvSpPr>
          <p:cNvPr id="3" name="Content Placeholder 2"/>
          <p:cNvSpPr>
            <a:spLocks noGrp="1"/>
          </p:cNvSpPr>
          <p:nvPr>
            <p:ph idx="1"/>
          </p:nvPr>
        </p:nvSpPr>
        <p:spPr/>
        <p:txBody>
          <a:bodyPr/>
          <a:p>
            <a:pPr marL="0" indent="0">
              <a:buNone/>
            </a:pPr>
            <a:r>
              <a:rPr lang="en-GB" altLang="en-US" b="1">
                <a:latin typeface="Times New Roman" panose="02020603050405020304" charset="0"/>
                <a:cs typeface="Times New Roman" panose="02020603050405020304" charset="0"/>
              </a:rPr>
              <a:t>Event oriented language</a:t>
            </a:r>
            <a:endParaRPr lang="en-GB" altLang="en-US" b="1">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In an event-oriented language, each event is represented by an instantaneous occurrence in simulated time and must be scheduled to occur in advance when a proper set of conditions exists.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system image changes its state or system changes at the occurrence of an event. Example, SIMSCRIPT, GASP</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6. Simulation languages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457200" lvl="1" indent="0">
              <a:buNone/>
            </a:pPr>
            <a:r>
              <a:rPr lang="en-GB" altLang="en-US" b="1">
                <a:latin typeface="Times New Roman" panose="02020603050405020304" charset="0"/>
                <a:cs typeface="Times New Roman" panose="02020603050405020304" charset="0"/>
              </a:rPr>
              <a:t>6.1</a:t>
            </a:r>
            <a:r>
              <a:rPr lang="en-GB" altLang="en-US">
                <a:latin typeface="Times New Roman" panose="02020603050405020304" charset="0"/>
                <a:cs typeface="Times New Roman" panose="02020603050405020304" charset="0"/>
              </a:rPr>
              <a:t> Types of simulation languages</a:t>
            </a:r>
            <a:endParaRPr lang="en-GB" altLang="en-US">
              <a:latin typeface="Times New Roman" panose="02020603050405020304" charset="0"/>
              <a:cs typeface="Times New Roman" panose="02020603050405020304" charset="0"/>
            </a:endParaRPr>
          </a:p>
          <a:p>
            <a:pPr marL="457200" lvl="1" indent="0">
              <a:buNone/>
            </a:pPr>
            <a:r>
              <a:rPr lang="en-GB" altLang="en-US" b="1">
                <a:latin typeface="Times New Roman" panose="02020603050405020304" charset="0"/>
                <a:cs typeface="Times New Roman" panose="02020603050405020304" charset="0"/>
              </a:rPr>
              <a:t>6.2</a:t>
            </a:r>
            <a:r>
              <a:rPr lang="en-GB" altLang="en-US">
                <a:latin typeface="Times New Roman" panose="02020603050405020304" charset="0"/>
                <a:cs typeface="Times New Roman" panose="02020603050405020304" charset="0"/>
              </a:rPr>
              <a:t> Discrete systems modeling and simulation with GPSS</a:t>
            </a:r>
            <a:endParaRPr lang="en-GB" altLang="en-US">
              <a:latin typeface="Times New Roman" panose="02020603050405020304" charset="0"/>
              <a:cs typeface="Times New Roman" panose="02020603050405020304" charset="0"/>
            </a:endParaRPr>
          </a:p>
          <a:p>
            <a:pPr marL="457200" lvl="1" indent="0">
              <a:buNone/>
            </a:pPr>
            <a:r>
              <a:rPr lang="en-GB" altLang="en-US" b="1">
                <a:latin typeface="Times New Roman" panose="02020603050405020304" charset="0"/>
                <a:cs typeface="Times New Roman" panose="02020603050405020304" charset="0"/>
              </a:rPr>
              <a:t>6.3</a:t>
            </a:r>
            <a:r>
              <a:rPr lang="en-GB" altLang="en-US">
                <a:latin typeface="Times New Roman" panose="02020603050405020304" charset="0"/>
                <a:cs typeface="Times New Roman" panose="02020603050405020304" charset="0"/>
              </a:rPr>
              <a:t> GPSS programs applications</a:t>
            </a:r>
            <a:endParaRPr lang="en-GB" altLang="en-US">
              <a:latin typeface="Times New Roman" panose="02020603050405020304" charset="0"/>
              <a:cs typeface="Times New Roman" panose="02020603050405020304" charset="0"/>
            </a:endParaRPr>
          </a:p>
          <a:p>
            <a:pPr marL="457200" lvl="1" indent="0">
              <a:buNone/>
            </a:pPr>
            <a:r>
              <a:rPr lang="en-GB" altLang="en-US" b="1">
                <a:latin typeface="Times New Roman" panose="02020603050405020304" charset="0"/>
                <a:cs typeface="Times New Roman" panose="02020603050405020304" charset="0"/>
              </a:rPr>
              <a:t>6.4</a:t>
            </a:r>
            <a:r>
              <a:rPr lang="en-GB" altLang="en-US">
                <a:latin typeface="Times New Roman" panose="02020603050405020304" charset="0"/>
                <a:cs typeface="Times New Roman" panose="02020603050405020304" charset="0"/>
              </a:rPr>
              <a:t> SIMSCRIPT - Organization of a SIMSCRIPT program</a:t>
            </a:r>
            <a:endParaRPr lang="en-GB" altLang="en-US">
              <a:latin typeface="Times New Roman" panose="02020603050405020304" charset="0"/>
              <a:cs typeface="Times New Roman" panose="02020603050405020304" charset="0"/>
            </a:endParaRPr>
          </a:p>
          <a:p>
            <a:pPr marL="457200" lvl="1" indent="0">
              <a:buNone/>
            </a:pPr>
            <a:r>
              <a:rPr lang="en-GB" altLang="en-US" b="1">
                <a:latin typeface="Times New Roman" panose="02020603050405020304" charset="0"/>
                <a:cs typeface="Times New Roman" panose="02020603050405020304" charset="0"/>
              </a:rPr>
              <a:t>6.5</a:t>
            </a:r>
            <a:r>
              <a:rPr lang="en-GB" altLang="en-US">
                <a:latin typeface="Times New Roman" panose="02020603050405020304" charset="0"/>
                <a:cs typeface="Times New Roman" panose="02020603050405020304" charset="0"/>
              </a:rPr>
              <a:t> SIMSCRIPT programs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52855"/>
            <a:ext cx="10515600" cy="4351338"/>
          </a:xfrm>
        </p:spPr>
        <p:txBody>
          <a:bodyPr>
            <a:normAutofit lnSpcReduction="10000"/>
          </a:bodyPr>
          <a:p>
            <a:pPr marL="0" indent="0">
              <a:buNone/>
            </a:pPr>
            <a:r>
              <a:rPr lang="en-GB" altLang="en-US" b="1">
                <a:latin typeface="Times New Roman" panose="02020603050405020304" charset="0"/>
                <a:cs typeface="Times New Roman" panose="02020603050405020304" charset="0"/>
              </a:rPr>
              <a:t>Activity oriented language</a:t>
            </a:r>
            <a:endParaRPr lang="en-GB" altLang="en-US" b="1">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In an activity-oriented language, the discrete occurrences are not scheduled in advance.</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They are created by a program which contains a description of the conditions under which an activity can take place.</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activity-oriented language has two components: Test component and action component.</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Here the event occurrence must be controlled by a cyclic scanning activity program. Example, MILITRAN.</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7675"/>
            <a:ext cx="10655935" cy="5963920"/>
          </a:xfrm>
        </p:spPr>
        <p:txBody>
          <a:bodyPr>
            <a:normAutofit/>
          </a:bodyPr>
          <a:p>
            <a:pPr marL="0" indent="0">
              <a:buNone/>
            </a:pPr>
            <a:r>
              <a:rPr lang="en-GB" altLang="en-US" b="1">
                <a:latin typeface="Times New Roman" panose="02020603050405020304" charset="0"/>
                <a:cs typeface="Times New Roman" panose="02020603050405020304" charset="0"/>
              </a:rPr>
              <a:t>Process oriented language</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Here a single process routine, composed of a number of segments, describes a sequence of activities.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Each segment behaves as an independently controlled program.</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Once given control, only the statements composing the segments are executed, and then control is returned.</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Example: PASPOL, SIMUFOR</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Transaction flow oriented languages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These languages are the sub-category of process-oriented language where flow of activities passes through a specially defined block.</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System model is represented by a flow chart consisting of language.</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sym typeface="+mn-ea"/>
              </a:rPr>
              <a:t>Hybrid System Simulation Language</a:t>
            </a:r>
            <a:endParaRPr lang="en-GB" altLang="en-US" b="1"/>
          </a:p>
        </p:txBody>
      </p:sp>
      <p:sp>
        <p:nvSpPr>
          <p:cNvPr id="3" name="Content Placeholder 2"/>
          <p:cNvSpPr>
            <a:spLocks noGrp="1"/>
          </p:cNvSpPr>
          <p:nvPr>
            <p:ph idx="1"/>
          </p:nvPr>
        </p:nvSpPr>
        <p:spPr/>
        <p:txBody>
          <a:bodyPr/>
          <a:p>
            <a:r>
              <a:rPr lang="en-GB" altLang="en-US">
                <a:latin typeface="Times New Roman" panose="02020603050405020304" charset="0"/>
                <a:cs typeface="Times New Roman" panose="02020603050405020304" charset="0"/>
              </a:rPr>
              <a:t>Some languages have been developed which are suitable for both discrete as well as continuous models.</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This type of language is called hybrid system simulation language or combined simulation language.</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These are written particularly for system models in which some of the variable changes continuously, and other variable changes discretely.</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Example, GASP IV.</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b="1">
                <a:latin typeface="Times New Roman" panose="02020603050405020304" charset="0"/>
                <a:cs typeface="Times New Roman" panose="02020603050405020304" charset="0"/>
              </a:rPr>
              <a:t>GPSS (General Purpose Simulation System)</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GB" altLang="en-US">
                <a:latin typeface="Times New Roman" panose="02020603050405020304" charset="0"/>
                <a:cs typeface="Times New Roman" panose="02020603050405020304" charset="0"/>
              </a:rPr>
              <a:t>GPSS, one of the earliest DSL was developed by Geoffrey Gordon (1961-1962).</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The first release of this language was implemented on the IBM 704, 709, and 7090 computers.</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Later on improved and more powerful versions have been developed and implemented including GPSS 2nd, GPSS 3rd (1965), GPSS 1360 (1967) and GPSS V (The latest version).</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b="1">
                <a:latin typeface="Times New Roman" panose="02020603050405020304" charset="0"/>
                <a:cs typeface="Times New Roman" panose="02020603050405020304" charset="0"/>
              </a:rPr>
              <a:t>GPSS (General Purpose Simulation System)</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GB" altLang="en-US">
                <a:latin typeface="Times New Roman" panose="02020603050405020304" charset="0"/>
                <a:cs typeface="Times New Roman" panose="02020603050405020304" charset="0"/>
              </a:rPr>
              <a:t>GPSS was designed especially for those analyses who weren’t necessarily computer programmers because they do not write programmed in the logic as the SIM</a:t>
            </a:r>
            <a:r>
              <a:rPr lang="en-US" altLang="en-GB">
                <a:latin typeface="Times New Roman" panose="02020603050405020304" charset="0"/>
                <a:cs typeface="Times New Roman" panose="02020603050405020304" charset="0"/>
              </a:rPr>
              <a:t>S</a:t>
            </a:r>
            <a:r>
              <a:rPr lang="en-GB" altLang="en-US">
                <a:latin typeface="Times New Roman" panose="02020603050405020304" charset="0"/>
                <a:cs typeface="Times New Roman" panose="02020603050405020304" charset="0"/>
              </a:rPr>
              <a:t>CRIPT programmer does.</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Instead, he constructs a block diagram — a network of interconnected blocks, each performing a special simulation-oriented function.</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GPSS is particularly suited for traffic and queuing systems.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Characteristics of GPSS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GB" altLang="en-US">
                <a:latin typeface="Times New Roman" panose="02020603050405020304" charset="0"/>
                <a:cs typeface="Times New Roman" panose="02020603050405020304" charset="0"/>
              </a:rPr>
              <a:t>Designed for analysts, not programmers.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GPSS is described as a block diagram in which the block represents the activities, and the lines joining the block indicate the sequence in which the activities can be executed.</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GPSS V is a set of 48 different block types which perform some specific task.</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Machine efficiency is poor because GPSS is an interpreted system.</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Restricted to simple queuing problems.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GPSS Block Diagram</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GB" altLang="en-US">
                <a:latin typeface="Times New Roman" panose="02020603050405020304" charset="0"/>
                <a:cs typeface="Times New Roman" panose="02020603050405020304" charset="0"/>
              </a:rPr>
              <a:t>The development of a simulation model in GPSS is a block-by-block construction.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A set of standard blocks is arranged in the form of a block diagram that represents the flow of entities (transaction) through the various paths of the system.</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Each block represents a step in the system, and links, joining the blocks, represent the sequence of events that can occur.</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To build a block diagram, it is essential to have a completed description of the system.</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GPSS Block Diagram</a:t>
            </a:r>
            <a:r>
              <a:rPr lang="en-US" altLang="en-GB" b="1">
                <a:latin typeface="Times New Roman" panose="02020603050405020304" charset="0"/>
                <a:cs typeface="Times New Roman" panose="02020603050405020304" charset="0"/>
                <a:sym typeface="+mn-ea"/>
              </a:rPr>
              <a:t>....cont..</a:t>
            </a:r>
            <a:endParaRPr lang="en-US" altLang="en-GB" b="1">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algn="just"/>
            <a:r>
              <a:rPr lang="en-GB" altLang="en-US"/>
              <a:t>The meanings of the blocks used in the system must be clearly defined.</a:t>
            </a:r>
            <a:endParaRPr lang="en-GB" altLang="en-US"/>
          </a:p>
          <a:p>
            <a:pPr algn="just"/>
            <a:r>
              <a:rPr lang="en-GB" altLang="en-US"/>
              <a:t>Each block must be assigned the block time, i.e., the time which the execution of the block will take.</a:t>
            </a:r>
            <a:endParaRPr lang="en-GB" altLang="en-US"/>
          </a:p>
          <a:p>
            <a:pPr algn="just"/>
            <a:r>
              <a:rPr lang="en-GB" altLang="en-US"/>
              <a:t>A set of block types have been designed, which can be used in the construction of a block diagram.</a:t>
            </a:r>
            <a:endParaRPr lang="en-GB" altLang="en-US"/>
          </a:p>
          <a:p>
            <a:pPr algn="just"/>
            <a:r>
              <a:rPr lang="en-GB" altLang="en-US"/>
              <a:t>Each block type can be used any number of times in a block diagram, but the total number of blocks should not exceed 2047.</a:t>
            </a:r>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GPSS Block Diagram</a:t>
            </a:r>
            <a:r>
              <a:rPr lang="en-US" altLang="en-GB" b="1">
                <a:latin typeface="Times New Roman" panose="02020603050405020304" charset="0"/>
                <a:cs typeface="Times New Roman" panose="02020603050405020304" charset="0"/>
                <a:sym typeface="+mn-ea"/>
              </a:rPr>
              <a:t>....cont..</a:t>
            </a:r>
            <a:endParaRPr lang="en-GB" altLang="en-US"/>
          </a:p>
        </p:txBody>
      </p:sp>
      <p:sp>
        <p:nvSpPr>
          <p:cNvPr id="3" name="Content Placeholder 2"/>
          <p:cNvSpPr>
            <a:spLocks noGrp="1"/>
          </p:cNvSpPr>
          <p:nvPr>
            <p:ph idx="1"/>
          </p:nvPr>
        </p:nvSpPr>
        <p:spPr/>
        <p:txBody>
          <a:bodyPr/>
          <a:p>
            <a:pPr algn="just"/>
            <a:r>
              <a:rPr lang="en-GB" altLang="en-US">
                <a:latin typeface="Times New Roman" panose="02020603050405020304" charset="0"/>
                <a:cs typeface="Times New Roman" panose="02020603050405020304" charset="0"/>
              </a:rPr>
              <a:t>On the completion of the block diagram, each block is assigned a number between 1 and 2047, automatically called the block number or block identification number or location.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system to be simulated in GPSS is described as a block diagram in which blocks represent activities and lines joining the blocks indicate the sequence in which the activity can be executed.</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Each block performs a simulated oriented function.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GPSS V provides a set of 48 different blocks, each of which can be used repeatedly.</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GPSS Block Diagram</a:t>
            </a:r>
            <a:r>
              <a:rPr lang="en-US" altLang="en-GB" b="1">
                <a:latin typeface="Times New Roman" panose="02020603050405020304" charset="0"/>
                <a:cs typeface="Times New Roman" panose="02020603050405020304" charset="0"/>
                <a:sym typeface="+mn-ea"/>
              </a:rPr>
              <a:t>....cont..</a:t>
            </a:r>
            <a:endParaRPr lang="en-GB" altLang="en-US"/>
          </a:p>
        </p:txBody>
      </p:sp>
      <p:sp>
        <p:nvSpPr>
          <p:cNvPr id="3" name="Content Placeholder 2"/>
          <p:cNvSpPr>
            <a:spLocks noGrp="1"/>
          </p:cNvSpPr>
          <p:nvPr>
            <p:ph idx="1"/>
          </p:nvPr>
        </p:nvSpPr>
        <p:spPr/>
        <p:txBody>
          <a:bodyPr/>
          <a:p>
            <a:pPr algn="just"/>
            <a:r>
              <a:rPr lang="en-GB" altLang="en-US"/>
              <a:t>Each block has a name and specific task to perform.</a:t>
            </a:r>
            <a:endParaRPr lang="en-GB" altLang="en-US"/>
          </a:p>
          <a:p>
            <a:pPr algn="just"/>
            <a:r>
              <a:rPr lang="en-GB" altLang="en-US"/>
              <a:t>Each block type has a number of data fields such as A, B, C, and so on.</a:t>
            </a:r>
            <a:endParaRPr lang="en-GB" altLang="en-US"/>
          </a:p>
          <a:p>
            <a:pPr algn="just"/>
            <a:r>
              <a:rPr lang="en-GB" altLang="en-US"/>
              <a:t>The entities of the system being simulated are called as transactions.</a:t>
            </a:r>
            <a:endParaRPr lang="en-GB" altLang="en-US"/>
          </a:p>
          <a:p>
            <a:pPr marL="0" indent="457200" algn="just">
              <a:buNone/>
            </a:pPr>
            <a:r>
              <a:rPr lang="en-GB" altLang="en-US"/>
              <a:t>Example: Customer in a queuing system, message in a communication system.</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sym typeface="+mn-ea"/>
              </a:rPr>
              <a:t>Introduction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p>
            <a:pPr algn="just"/>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A computer simulation language describes the operation of a simulation on a computer.</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Most languages also have a graphical interface and at least simple statistical gathering capability for the analysis of the results.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In a sense, these languages are similar to languages like Fortran, Java, or VB.NET but also include specific features to facilitate the modeling process.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Some examples of modern simulation languages are GPSS and SIMSCRIPT etc.</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Typical blocks are: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60000"/>
          </a:bodyPr>
          <a:p>
            <a:pPr marL="0" indent="0">
              <a:buNone/>
            </a:pPr>
            <a:r>
              <a:rPr lang="en-GB" altLang="en-US">
                <a:latin typeface="Times New Roman" panose="02020603050405020304" charset="0"/>
                <a:cs typeface="Times New Roman" panose="02020603050405020304" charset="0"/>
              </a:rPr>
              <a:t>GENERATE: Create transaction and place on future event chain</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GENERATE A, B, C, D, 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Create Xact for future entry into the system</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Birth block</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A: Mean value of interarrival time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B: Half-range of interarrival time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B ≤ A</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C: Start delay time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D: Creation limit</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 Priority</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Interarrival time uniformly distributed in A ± B</a:t>
            </a:r>
            <a:endParaRPr lang="en-GB" alt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6172200" y="2419350"/>
            <a:ext cx="5507355" cy="31642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lowchart: Process 4"/>
          <p:cNvSpPr/>
          <p:nvPr/>
        </p:nvSpPr>
        <p:spPr>
          <a:xfrm>
            <a:off x="10031095" y="2063750"/>
            <a:ext cx="1111885" cy="1048385"/>
          </a:xfrm>
          <a:prstGeom prst="flowChartProcess">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 name="Title 1"/>
          <p:cNvSpPr>
            <a:spLocks noGrp="1"/>
          </p:cNvSpPr>
          <p:nvPr>
            <p:ph type="title"/>
          </p:nvPr>
        </p:nvSpPr>
        <p:spPr/>
        <p:txBody>
          <a:bodyPr>
            <a:normAutofit fontScale="90000"/>
          </a:bodyPr>
          <a:p>
            <a:r>
              <a:rPr lang="en-GB" altLang="en-US">
                <a:latin typeface="Times New Roman" panose="02020603050405020304" charset="0"/>
                <a:cs typeface="Times New Roman" panose="02020603050405020304" charset="0"/>
              </a:rPr>
              <a:t>TERMINATE: Removes transaction from the system</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GB" altLang="en-US" b="1">
                <a:latin typeface="Times New Roman" panose="02020603050405020304" charset="0"/>
                <a:cs typeface="Times New Roman" panose="02020603050405020304" charset="0"/>
              </a:rPr>
              <a:t>TERMINATE A</a:t>
            </a:r>
            <a:endParaRPr lang="en-GB" altLang="en-US" b="1">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Destroys an Xact</a:t>
            </a:r>
            <a:r>
              <a:rPr lang="en-US" altLang="en-GB">
                <a:latin typeface="Times New Roman" panose="02020603050405020304" charset="0"/>
                <a:cs typeface="Times New Roman" panose="02020603050405020304" charset="0"/>
              </a:rPr>
              <a:t>                                                                              </a:t>
            </a:r>
            <a:r>
              <a:rPr lang="en-GB" altLang="en-US" b="1">
                <a:latin typeface="Times New Roman" panose="02020603050405020304" charset="0"/>
                <a:cs typeface="Times New Roman" panose="02020603050405020304" charset="0"/>
                <a:sym typeface="+mn-ea"/>
              </a:rPr>
              <a:t>A</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Death block</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A: Termination count increment</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When Xact moves into block, transaction count value is incremented by A and continues until some predefined simulation steps.</a:t>
            </a:r>
            <a:endParaRPr lang="en-GB" altLang="en-US">
              <a:latin typeface="Times New Roman" panose="02020603050405020304" charset="0"/>
              <a:cs typeface="Times New Roman" panose="02020603050405020304" charset="0"/>
            </a:endParaRPr>
          </a:p>
        </p:txBody>
      </p:sp>
      <p:sp>
        <p:nvSpPr>
          <p:cNvPr id="4" name="Oval 3"/>
          <p:cNvSpPr/>
          <p:nvPr/>
        </p:nvSpPr>
        <p:spPr>
          <a:xfrm>
            <a:off x="8680450" y="1861185"/>
            <a:ext cx="1581785" cy="1446530"/>
          </a:xfrm>
          <a:prstGeom prst="ellipse">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altLang="en-US" sz="3110" b="1">
                <a:latin typeface="Times New Roman" panose="02020603050405020304" charset="0"/>
                <a:cs typeface="Times New Roman" panose="02020603050405020304" charset="0"/>
              </a:rPr>
              <a:t>Advance: </a:t>
            </a:r>
            <a:r>
              <a:rPr lang="en-GB" altLang="en-US" sz="3110">
                <a:latin typeface="Times New Roman" panose="02020603050405020304" charset="0"/>
                <a:cs typeface="Times New Roman" panose="02020603050405020304" charset="0"/>
              </a:rPr>
              <a:t>The block type 'ADVANCE' is concerned with representing the expenditure of time. The program computes an interval of time called an action time for each transaction as it enters an 'ADVANCE' block; transaction remains at this block up to that action time.</a:t>
            </a:r>
            <a:endParaRPr lang="en-GB" altLang="en-US" sz="311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endParaRPr lang="en-GB" altLang="en-US">
              <a:latin typeface="Times New Roman" panose="02020603050405020304" charset="0"/>
              <a:cs typeface="Times New Roman" panose="02020603050405020304" charset="0"/>
            </a:endParaRPr>
          </a:p>
          <a:p>
            <a:pPr marL="0" indent="0">
              <a:buNone/>
            </a:pPr>
            <a:r>
              <a:rPr lang="en-GB" altLang="en-US" b="1">
                <a:latin typeface="Times New Roman" panose="02020603050405020304" charset="0"/>
                <a:cs typeface="Times New Roman" panose="02020603050405020304" charset="0"/>
              </a:rPr>
              <a:t>ADVANCE A,B</a:t>
            </a:r>
            <a:endParaRPr lang="en-GB" altLang="en-US" b="1">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delay movement</a:t>
            </a:r>
            <a:endParaRPr lang="en-GB" altLang="en-US">
              <a:latin typeface="Times New Roman" panose="02020603050405020304" charset="0"/>
              <a:cs typeface="Times New Roman" panose="02020603050405020304" charset="0"/>
            </a:endParaRPr>
          </a:p>
          <a:p>
            <a:pPr lvl="1"/>
            <a:r>
              <a:rPr lang="en-GB" altLang="en-US">
                <a:latin typeface="Times New Roman" panose="02020603050405020304" charset="0"/>
                <a:cs typeface="Times New Roman" panose="02020603050405020304" charset="0"/>
              </a:rPr>
              <a:t>A: mean value for delay amount</a:t>
            </a:r>
            <a:r>
              <a:rPr lang="en-US" altLang="en-GB">
                <a:latin typeface="Times New Roman" panose="02020603050405020304" charset="0"/>
                <a:cs typeface="Times New Roman" panose="02020603050405020304" charset="0"/>
              </a:rPr>
              <a:t>                                                   </a:t>
            </a:r>
            <a:r>
              <a:rPr lang="en-US" altLang="en-GB" b="1">
                <a:latin typeface="Times New Roman" panose="02020603050405020304" charset="0"/>
                <a:cs typeface="Times New Roman" panose="02020603050405020304" charset="0"/>
              </a:rPr>
              <a:t>A,B</a:t>
            </a:r>
            <a:endParaRPr lang="en-GB" altLang="en-US">
              <a:latin typeface="Times New Roman" panose="02020603050405020304" charset="0"/>
              <a:cs typeface="Times New Roman" panose="02020603050405020304" charset="0"/>
            </a:endParaRPr>
          </a:p>
          <a:p>
            <a:pPr lvl="1"/>
            <a:r>
              <a:rPr lang="en-GB" altLang="en-US">
                <a:latin typeface="Times New Roman" panose="02020603050405020304" charset="0"/>
                <a:cs typeface="Times New Roman" panose="02020603050405020304" charset="0"/>
              </a:rPr>
              <a:t>B: half range for delay amount</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delay amount uniformly distributed in A+B</a:t>
            </a:r>
            <a:endParaRPr lang="en-GB" altLang="en-US">
              <a:latin typeface="Times New Roman" panose="02020603050405020304" charset="0"/>
              <a:cs typeface="Times New Roman" panose="02020603050405020304" charset="0"/>
            </a:endParaRPr>
          </a:p>
        </p:txBody>
      </p:sp>
      <p:sp>
        <p:nvSpPr>
          <p:cNvPr id="4" name="Rectangles 3"/>
          <p:cNvSpPr/>
          <p:nvPr/>
        </p:nvSpPr>
        <p:spPr>
          <a:xfrm>
            <a:off x="8241030" y="2574925"/>
            <a:ext cx="2926715" cy="140081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GB"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iamond 3"/>
          <p:cNvSpPr/>
          <p:nvPr/>
        </p:nvSpPr>
        <p:spPr>
          <a:xfrm>
            <a:off x="8761730" y="2747010"/>
            <a:ext cx="1221105" cy="1364615"/>
          </a:xfrm>
          <a:prstGeom prst="diamon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3" name="Content Placeholder 2"/>
          <p:cNvSpPr>
            <a:spLocks noGrp="1"/>
          </p:cNvSpPr>
          <p:nvPr>
            <p:ph idx="1"/>
          </p:nvPr>
        </p:nvSpPr>
        <p:spPr>
          <a:xfrm>
            <a:off x="462280" y="425450"/>
            <a:ext cx="10891520" cy="5751830"/>
          </a:xfrm>
        </p:spPr>
        <p:txBody>
          <a:bodyPr>
            <a:normAutofit lnSpcReduction="20000"/>
          </a:bodyPr>
          <a:p>
            <a:pPr marL="0" indent="0" algn="just">
              <a:buNone/>
            </a:pPr>
            <a:r>
              <a:rPr lang="en-GB" altLang="en-US" b="1">
                <a:latin typeface="Times New Roman" panose="02020603050405020304" charset="0"/>
                <a:cs typeface="Times New Roman" panose="02020603050405020304" charset="0"/>
              </a:rPr>
              <a:t>Transfer: </a:t>
            </a:r>
            <a:r>
              <a:rPr lang="en-GB" altLang="en-US">
                <a:latin typeface="Times New Roman" panose="02020603050405020304" charset="0"/>
                <a:cs typeface="Times New Roman" panose="02020603050405020304" charset="0"/>
              </a:rPr>
              <a:t>The 'TRANSFER' block allows some location other than the next sequential location to be selected, i.e., when there is choice of activities, we use this block by stating the condition for the choice. The choice is normally between 2 blocks refer to as next block 'A' and 'B'.</a:t>
            </a:r>
            <a:endParaRPr lang="en-GB" altLang="en-US">
              <a:latin typeface="Times New Roman" panose="02020603050405020304" charset="0"/>
              <a:cs typeface="Times New Roman" panose="02020603050405020304" charset="0"/>
            </a:endParaRPr>
          </a:p>
          <a:p>
            <a:pPr marL="0" indent="0" algn="just">
              <a:buNone/>
            </a:pPr>
            <a:r>
              <a:rPr lang="en-GB" altLang="en-US" b="1">
                <a:latin typeface="Times New Roman" panose="02020603050405020304" charset="0"/>
                <a:cs typeface="Times New Roman" panose="02020603050405020304" charset="0"/>
              </a:rPr>
              <a:t>TRANSFER A,B,C</a:t>
            </a:r>
            <a:endParaRPr lang="en-GB" altLang="en-US" b="1">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jump to new location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A: probability or mode</a:t>
            </a:r>
            <a:r>
              <a:rPr lang="en-US" altLang="en-GB">
                <a:latin typeface="Times New Roman" panose="02020603050405020304" charset="0"/>
                <a:cs typeface="Times New Roman" panose="02020603050405020304" charset="0"/>
              </a:rPr>
              <a:t>                                                B                   C</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determines which block to choose</a:t>
            </a:r>
            <a:r>
              <a:rPr lang="en-US" altLang="en-GB">
                <a:latin typeface="Times New Roman" panose="02020603050405020304" charset="0"/>
                <a:cs typeface="Times New Roman" panose="02020603050405020304" charset="0"/>
              </a:rPr>
              <a:t>                                                   A</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probability shows transfer to location C</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if empty: unconditional transfer to location B</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Both: chooses empty block (B first if both empty)</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B: block location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C: block location</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Example: TRANSFER 0.1, ACC, REJ means 10% go to location REJ(exit2) and 90% to ACC(exit1).</a:t>
            </a:r>
            <a:endParaRPr lang="en-GB" altLang="en-US">
              <a:latin typeface="Times New Roman" panose="02020603050405020304" charset="0"/>
              <a:cs typeface="Times New Roman" panose="02020603050405020304" charset="0"/>
            </a:endParaRPr>
          </a:p>
        </p:txBody>
      </p:sp>
      <p:cxnSp>
        <p:nvCxnSpPr>
          <p:cNvPr id="5" name="Elbow Connector 4"/>
          <p:cNvCxnSpPr>
            <a:stCxn id="4" idx="3"/>
          </p:cNvCxnSpPr>
          <p:nvPr/>
        </p:nvCxnSpPr>
        <p:spPr>
          <a:xfrm>
            <a:off x="9982835" y="3429635"/>
            <a:ext cx="700405" cy="172275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 name="Elbow Connector 5"/>
          <p:cNvCxnSpPr>
            <a:stCxn id="4" idx="1"/>
          </p:cNvCxnSpPr>
          <p:nvPr/>
        </p:nvCxnSpPr>
        <p:spPr>
          <a:xfrm rot="10800000" flipV="1">
            <a:off x="7954010" y="3429635"/>
            <a:ext cx="807720" cy="1713230"/>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a:latin typeface="Times New Roman" panose="02020603050405020304" charset="0"/>
                <a:cs typeface="Times New Roman" panose="02020603050405020304" charset="0"/>
              </a:rPr>
              <a:t>Characteristics of the Blocks</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pPr marL="0" indent="0">
              <a:buNone/>
            </a:pPr>
            <a:r>
              <a:rPr lang="en-GB" altLang="en-US" b="1">
                <a:latin typeface="Times New Roman" panose="02020603050405020304" charset="0"/>
                <a:cs typeface="Times New Roman" panose="02020603050405020304" charset="0"/>
              </a:rPr>
              <a:t>Transactions (Xacts):</a:t>
            </a:r>
            <a:endParaRPr lang="en-GB" altLang="en-US" b="1">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In each system represented by a block diagram, some entities pass through the system.</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In petrol pump system, they may be vehicles, in a production system they may be parts and in supermarket system they may be customers.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Those entities are referred to as Transactions.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In simulation the transactions are created, which move through the block diagram in the same way, as the entities pass through the actual system being simulated.</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There can be many transactions simultaneously moving through the block diagram.</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09955" y="730250"/>
            <a:ext cx="10443845" cy="5447030"/>
          </a:xfrm>
        </p:spPr>
        <p:txBody>
          <a:bodyPr>
            <a:normAutofit fontScale="90000"/>
          </a:bodyPr>
          <a:p>
            <a:pPr marL="0" indent="0">
              <a:buNone/>
            </a:pPr>
            <a:r>
              <a:rPr lang="en-GB" altLang="en-US">
                <a:latin typeface="Times New Roman" panose="02020603050405020304" charset="0"/>
                <a:cs typeface="Times New Roman" panose="02020603050405020304" charset="0"/>
              </a:rPr>
              <a:t>Block / Action Time:</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block time also called action time is an integer giving the number of units required to execute the action represented by the block.</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program computes an action time for each transaction entering a block to represent the time taken by the system action simulated by the block.</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program computes and interval of time called action time for each transaction as it enters and ADVANCE block, and the transaction remains at the block for this interval of simulated time before attempting to proceed.</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action time may be a fixed interval or a random variable.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An action time is defined by giving a mean and modifier. Example, T=A±B where A is the mean and B is the modifier.</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19785" y="676910"/>
            <a:ext cx="10534015" cy="5500370"/>
          </a:xfrm>
        </p:spPr>
        <p:txBody>
          <a:bodyPr>
            <a:normAutofit lnSpcReduction="20000"/>
          </a:bodyPr>
          <a:p>
            <a:pPr marL="0" indent="0">
              <a:buNone/>
            </a:pPr>
            <a:r>
              <a:rPr lang="en-GB" altLang="en-US" b="1">
                <a:latin typeface="Times New Roman" panose="02020603050405020304" charset="0"/>
                <a:cs typeface="Times New Roman" panose="02020603050405020304" charset="0"/>
              </a:rPr>
              <a:t>Succession of Events:</a:t>
            </a:r>
            <a:endParaRPr lang="en-GB" altLang="en-US" b="1">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program maintains records of when each transaction in the system is due to move.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It proceeds by completing all movements that are scheduled for execution at a particular instant of time and that can be logically performed.</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When there is more than one transaction due to move, the program processes transactions in the order of priority or FCFS basis.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Normally, a transaction spends no time at a block other than ADVANCE block.</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1180"/>
            <a:ext cx="10515600" cy="5626100"/>
          </a:xfrm>
        </p:spPr>
        <p:txBody>
          <a:bodyPr>
            <a:normAutofit/>
          </a:bodyPr>
          <a:p>
            <a:pPr marL="0" indent="0" algn="just">
              <a:buNone/>
            </a:pPr>
            <a:r>
              <a:rPr lang="en-GB" altLang="en-US" b="1">
                <a:latin typeface="Times New Roman" panose="02020603050405020304" charset="0"/>
                <a:cs typeface="Times New Roman" panose="02020603050405020304" charset="0"/>
              </a:rPr>
              <a:t>Once the program begun moving a transaction, it continues to move the transaction through the block until one of the following circumstances occur:</a:t>
            </a:r>
            <a:endParaRPr lang="en-GB" altLang="en-US" b="1">
              <a:latin typeface="Times New Roman" panose="02020603050405020304" charset="0"/>
              <a:cs typeface="Times New Roman" panose="02020603050405020304" charset="0"/>
            </a:endParaRPr>
          </a:p>
          <a:p>
            <a:pPr marL="0" indent="0" algn="just">
              <a:buNone/>
            </a:pPr>
            <a:endParaRPr lang="en-GB" altLang="en-US">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i. The transaction enters ADVANCE block with non zero action time then it wakes up other transaction and return to itself when action time is expended.</a:t>
            </a:r>
            <a:endParaRPr lang="en-GB" altLang="en-US">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ii. The transaction enters TERMINATE block then the transaction is removed from simulation.</a:t>
            </a:r>
            <a:endParaRPr lang="en-GB" altLang="en-US">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iii. The transaction is blocked because some action the transaction is attempting to perform in particular block can't be perform currently (may be lack of resources). However, the program automatically detects when the blocking condition has been removed then the transaction will start to move.</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54330"/>
            <a:ext cx="10515600" cy="5822950"/>
          </a:xfrm>
        </p:spPr>
        <p:txBody>
          <a:bodyPr>
            <a:normAutofit lnSpcReduction="10000"/>
          </a:bodyPr>
          <a:p>
            <a:pPr marL="0" indent="0">
              <a:buNone/>
            </a:pPr>
            <a:r>
              <a:rPr lang="en-GB" altLang="en-US" b="1"/>
              <a:t>Selection Factor/Choice of path</a:t>
            </a:r>
            <a:endParaRPr lang="en-GB" altLang="en-US" b="1"/>
          </a:p>
          <a:p>
            <a:pPr marL="0" indent="0">
              <a:buNone/>
            </a:pPr>
            <a:endParaRPr lang="en-GB" altLang="en-US"/>
          </a:p>
          <a:p>
            <a:pPr algn="just"/>
            <a:r>
              <a:rPr lang="en-GB" altLang="en-US"/>
              <a:t>The TRANSFER block allow some location other than the next sequential location to be selected.</a:t>
            </a:r>
            <a:endParaRPr lang="en-GB" altLang="en-US"/>
          </a:p>
          <a:p>
            <a:pPr algn="just"/>
            <a:r>
              <a:rPr lang="en-GB" altLang="en-US"/>
              <a:t>The choice is normally between two blocks referred to as blocks B and C as shown in above figure (also called as exit1 and exit2).</a:t>
            </a:r>
            <a:endParaRPr lang="en-GB" altLang="en-US"/>
          </a:p>
          <a:p>
            <a:pPr algn="just"/>
            <a:r>
              <a:rPr lang="en-GB" altLang="en-US"/>
              <a:t>The choice of which exits to be followed is given by a number called the selection factors, S (0 &lt; S &lt; 1) which is entered in the block. S is the probability of selecting exit2 and 1 - S is the probability of selecting exit1.</a:t>
            </a:r>
            <a:endParaRPr lang="en-GB"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6275" y="551180"/>
            <a:ext cx="10677525" cy="5626100"/>
          </a:xfrm>
        </p:spPr>
        <p:txBody>
          <a:bodyPr/>
          <a:p>
            <a:pPr marL="0" indent="0" algn="just">
              <a:buNone/>
            </a:pPr>
            <a:r>
              <a:rPr lang="en-GB" altLang="en-US" b="1">
                <a:latin typeface="Times New Roman" panose="02020603050405020304" charset="0"/>
                <a:cs typeface="Times New Roman" panose="02020603050405020304" charset="0"/>
              </a:rPr>
              <a:t>Items of Equipment</a:t>
            </a:r>
            <a:endParaRPr lang="en-GB" altLang="en-US" b="1">
              <a:latin typeface="Times New Roman" panose="02020603050405020304" charset="0"/>
              <a:cs typeface="Times New Roman" panose="02020603050405020304" charset="0"/>
            </a:endParaRPr>
          </a:p>
          <a:p>
            <a:pPr marL="0" indent="0" algn="just">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In each system, there are physical equipment, which perform some operation on the transactions.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Machine tools in a production shop perform machining operations on work pieces.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Example, in transportation system, a toll booth on a road is equipment, while vehicles are transactions.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In Factory Manufacturing system, an inspector is equipment, while parts are transaction, etc.</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item of equipment may operate the transactions individually or may handle groups.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Merits of Simulation Language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60000"/>
          </a:bodyPr>
          <a:p>
            <a:pPr marL="0" indent="0" algn="just">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Since most of the features to be programmed are in-built</a:t>
            </a:r>
            <a:r>
              <a:rPr lang="en-US" altLang="en-GB">
                <a:latin typeface="Times New Roman" panose="02020603050405020304" charset="0"/>
                <a:cs typeface="Times New Roman" panose="02020603050405020304" charset="0"/>
              </a:rPr>
              <a:t>,</a:t>
            </a:r>
            <a:r>
              <a:rPr lang="en-GB" altLang="en-US">
                <a:latin typeface="Times New Roman" panose="02020603050405020304" charset="0"/>
                <a:cs typeface="Times New Roman" panose="02020603050405020304" charset="0"/>
              </a:rPr>
              <a:t> simulation language </a:t>
            </a:r>
            <a:r>
              <a:rPr lang="en-US" altLang="en-GB">
                <a:latin typeface="Times New Roman" panose="02020603050405020304" charset="0"/>
                <a:cs typeface="Times New Roman" panose="02020603050405020304" charset="0"/>
              </a:rPr>
              <a:t>are</a:t>
            </a:r>
            <a:r>
              <a:rPr lang="en-GB" altLang="en-US">
                <a:latin typeface="Times New Roman" panose="02020603050405020304" charset="0"/>
                <a:cs typeface="Times New Roman" panose="02020603050405020304" charset="0"/>
              </a:rPr>
              <a:t> comparatively less programming time and effort.</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Since the simulation language consists of blocks, specially constructed to simulate the common features, they provide a natural framework for simulation modeling.</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simulation models coded in simulation languages can easily be changed and modified.</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error detection and analysis is done automatically in simulation language.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simulation models developed in simulation languages, especially the specific application packages, called simulators, are very easy to use.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Random number generator and related set of tools.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Provides tools for reporting result.</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Simulation clock or mechanism for advancing simulated time.</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59130"/>
            <a:ext cx="10515600" cy="5518150"/>
          </a:xfrm>
        </p:spPr>
        <p:txBody>
          <a:bodyPr/>
          <a:p>
            <a:pPr marL="0" indent="0" algn="just">
              <a:buNone/>
            </a:pPr>
            <a:r>
              <a:rPr lang="en-GB" altLang="en-US" b="1">
                <a:latin typeface="Times New Roman" panose="02020603050405020304" charset="0"/>
                <a:cs typeface="Times New Roman" panose="02020603050405020304" charset="0"/>
              </a:rPr>
              <a:t>Storage and Facilities</a:t>
            </a:r>
            <a:endParaRPr lang="en-GB" altLang="en-US" b="1">
              <a:latin typeface="Times New Roman" panose="02020603050405020304" charset="0"/>
              <a:cs typeface="Times New Roman" panose="02020603050405020304" charset="0"/>
            </a:endParaRPr>
          </a:p>
          <a:p>
            <a:pPr marL="0" indent="0" algn="just">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Item of equipment can be classified into storage and facilities, depending upon the capacity for handling the transactions.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An item of equipment, which can handle only one transaction at a time, is called a facility while the item of equipment, which can handle a large number of transactions at the same time is called storage.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Example: In communication system, message is transaction, switch (pass only one message) is facility while trunk (collection of wire carrying messages simultaneously) is storage.</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76910"/>
            <a:ext cx="10515600" cy="5500370"/>
          </a:xfrm>
        </p:spPr>
        <p:txBody>
          <a:bodyPr/>
          <a:p>
            <a:pPr marL="0" indent="0" algn="just">
              <a:buNone/>
            </a:pPr>
            <a:r>
              <a:rPr lang="en-GB" altLang="en-US" b="1">
                <a:latin typeface="Times New Roman" panose="02020603050405020304" charset="0"/>
                <a:cs typeface="Times New Roman" panose="02020603050405020304" charset="0"/>
              </a:rPr>
              <a:t>Example 1: Simulation of manufacturing shop</a:t>
            </a:r>
            <a:endParaRPr lang="en-GB" altLang="en-US" b="1">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In a manufacturing shop, a machine tools turns out parts at the rate of one every five minutes. As they are finished the parts go to inspector, who takes 4±3 minutes to examine each part and rejects 10% of parts. Each part will be represented by one transaction and time unit selected for problem will be one minute. Simulate for 100 parts to leave the system.</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842385" y="705485"/>
            <a:ext cx="3124835" cy="54470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0060"/>
            <a:ext cx="10515600" cy="5697220"/>
          </a:xfrm>
        </p:spPr>
        <p:txBody>
          <a:bodyPr>
            <a:noAutofit/>
          </a:bodyPr>
          <a:p>
            <a:pPr marL="0" indent="0">
              <a:buNone/>
            </a:pPr>
            <a:r>
              <a:rPr lang="en-GB" altLang="en-US">
                <a:latin typeface="Times New Roman" panose="02020603050405020304" charset="0"/>
                <a:cs typeface="Times New Roman" panose="02020603050405020304" charset="0"/>
              </a:rPr>
              <a:t>GENERATE 5              ; Parts are generated every 5 minutes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ADVANCE  4,3            ; Inspection time: 4±3 minutes</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TRANSFER , ACCEPTED     ; If test fails, part is accepted</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TRANSFER REJECTED       ; If test passes, part is rejected</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ACCEPTED TERMINATE 1    ; Accepted parts leave the system</a:t>
            </a: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REJECTED TERMINATE 1    ; Rejected parts leave the system</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START    100            ; Simulate for 100 parts</a:t>
            </a:r>
            <a:endParaRPr lang="en-GB" altLang="en-US">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611120" y="320040"/>
            <a:ext cx="6895465" cy="615061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209675" y="543560"/>
            <a:ext cx="9865360" cy="582549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751330" y="191135"/>
            <a:ext cx="8629015" cy="643064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923415" y="398145"/>
            <a:ext cx="8655050" cy="62865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latin typeface="Times New Roman" panose="02020603050405020304" charset="0"/>
                <a:cs typeface="Times New Roman" panose="02020603050405020304" charset="0"/>
              </a:rPr>
              <a:t>EXAMPLE</a:t>
            </a:r>
            <a:endParaRPr lang="en-US" altLang="en-GB">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r>
              <a:rPr lang="en-GB" altLang="en-US">
                <a:latin typeface="Times New Roman" panose="02020603050405020304" charset="0"/>
                <a:cs typeface="Times New Roman" panose="02020603050405020304" charset="0"/>
              </a:rPr>
              <a:t>Consider a bank with 3 service counters where customer arrival time is an average of 5, with a variance of 2 minutes.</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If any customers find the first service counter busy, he/she goes to another service counter, but it takes 3 extra minutes to move into another service counter; similar condition for reaching the third counter.</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It takes an average of 10 minutes to provide service to any customer with 2, 3, 4 minutes’ variance respectively at counters 1, 2, and 3.</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Develop a GPSS model considering 20% of customers do not get proper services.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376295" y="99695"/>
            <a:ext cx="5438775" cy="6657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normAutofit fontScale="90000"/>
          </a:bodyPr>
          <a:p>
            <a:pPr algn="just"/>
            <a:r>
              <a:rPr lang="en-GB" altLang="en-US">
                <a:latin typeface="Times New Roman" panose="02020603050405020304" charset="0"/>
                <a:cs typeface="Times New Roman" panose="02020603050405020304" charset="0"/>
                <a:sym typeface="+mn-ea"/>
              </a:rPr>
              <a:t>Advantage of using simulation packages over programming language</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pPr marL="0" indent="0" algn="just">
              <a:buNone/>
            </a:pP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Simulation package automatically provide features needed to build a simulation model, resulting significant decrease in programming time and project cost.</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It provides natural framework for simulation modelling.</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Simulation models are generally easier to modify &amp; maintain when written in a simulation package.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They provide better error detection because many potential types of error are checked for automatically.</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SIMSCRIPT Program</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algn="just"/>
            <a:r>
              <a:rPr lang="en-GB" altLang="en-US">
                <a:latin typeface="Times New Roman" panose="02020603050405020304" charset="0"/>
                <a:cs typeface="Times New Roman" panose="02020603050405020304" charset="0"/>
              </a:rPr>
              <a:t>The SIMSCRIPT programming system is especially designed to facilitate the writing of simulation programs.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SIMSCRIPT is a very widely used language for simulating discrete systems.</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This language is very FORTRAN in appearance.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SIMSCRIPT II.5 can be viewed as a general programming language with extra features for discrete event simulation.</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Because of this general power and FORTRAN-based nature, SIMSCRIPT has been widely implemented and used as a discrete simulation language.</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The language can be considered more than just a simulation language since it can be applied to general programming problems.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SIMSCRIPT Program</a:t>
            </a:r>
            <a:endParaRPr lang="en-GB" altLang="en-US"/>
          </a:p>
        </p:txBody>
      </p:sp>
      <p:sp>
        <p:nvSpPr>
          <p:cNvPr id="3" name="Content Placeholder 2"/>
          <p:cNvSpPr>
            <a:spLocks noGrp="1"/>
          </p:cNvSpPr>
          <p:nvPr>
            <p:ph idx="1"/>
          </p:nvPr>
        </p:nvSpPr>
        <p:spPr>
          <a:xfrm>
            <a:off x="838200" y="1825625"/>
            <a:ext cx="11353800" cy="4351655"/>
          </a:xfrm>
        </p:spPr>
        <p:txBody>
          <a:bodyPr>
            <a:noAutofit/>
          </a:bodyPr>
          <a:p>
            <a:pPr marL="0" indent="0" algn="just">
              <a:buNone/>
            </a:pPr>
            <a:r>
              <a:rPr lang="en-GB" altLang="en-US" sz="2300">
                <a:latin typeface="Times New Roman" panose="02020603050405020304" charset="0"/>
                <a:cs typeface="Times New Roman" panose="02020603050405020304" charset="0"/>
              </a:rPr>
              <a:t>SIMSCRIPT is a very widely used language for simulating the discrete system. The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language can be considered as more than just a simulation language since it can be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applied to general programming problems. The description of the language given is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organized in five levels.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1. Beginning with simple teaching, level to introduce the concept of programming.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2. The description add level corresponding to a specific programming language.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3. A general-purpose language.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4. A list processing language, needed for creating the data structure of a simulation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model.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5. The simulation-oriented function needed to control the simulation and gathering </a:t>
            </a:r>
            <a:endParaRPr lang="en-GB" altLang="en-US" sz="2300">
              <a:latin typeface="Times New Roman" panose="02020603050405020304" charset="0"/>
              <a:cs typeface="Times New Roman" panose="02020603050405020304" charset="0"/>
            </a:endParaRPr>
          </a:p>
          <a:p>
            <a:pPr marL="0" indent="0" algn="just">
              <a:buNone/>
            </a:pPr>
            <a:r>
              <a:rPr lang="en-GB" altLang="en-US" sz="2300">
                <a:latin typeface="Times New Roman" panose="02020603050405020304" charset="0"/>
                <a:cs typeface="Times New Roman" panose="02020603050405020304" charset="0"/>
              </a:rPr>
              <a:t>statistics. </a:t>
            </a:r>
            <a:endParaRPr lang="en-GB" altLang="en-US" sz="2300">
              <a:latin typeface="Times New Roman" panose="02020603050405020304" charset="0"/>
              <a:cs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sym typeface="+mn-ea"/>
              </a:rPr>
              <a:t>SIMSCRIPT System Concept</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80000"/>
          </a:bodyPr>
          <a:p>
            <a:pPr marL="0" indent="0" algn="just">
              <a:buNone/>
            </a:pPr>
            <a:r>
              <a:rPr lang="en-GB" altLang="en-US">
                <a:latin typeface="Times New Roman" panose="02020603050405020304" charset="0"/>
                <a:cs typeface="Times New Roman" panose="02020603050405020304" charset="0"/>
              </a:rPr>
              <a:t>The system to be simulated is considered to consist of entities having attributes that interact with activities. The interaction causes events that change the state of the system.</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In describing the system, SIMSCRIPT uses the terms entities, attributes, sets, and event routines. When an entity is created, it can be interpreted as a generic definition for a class of entities.</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Individual entities have values for all attributes, which define the particular state of the entity. Attributes are named, not numbered. For example, we may define an employee to be an entity and AGE, SALARY as attributes.</a:t>
            </a:r>
            <a:endParaRPr lang="en-GB" altLang="en-US">
              <a:latin typeface="Times New Roman" panose="02020603050405020304" charset="0"/>
              <a:cs typeface="Times New Roman" panose="02020603050405020304" charset="0"/>
            </a:endParaRPr>
          </a:p>
          <a:p>
            <a:pPr marL="0" indent="0" algn="just">
              <a:buNone/>
            </a:pPr>
            <a:r>
              <a:rPr lang="en-GB" altLang="en-US" b="1">
                <a:latin typeface="Times New Roman" panose="02020603050405020304" charset="0"/>
                <a:cs typeface="Times New Roman" panose="02020603050405020304" charset="0"/>
              </a:rPr>
              <a:t>Entities can be of 2 types:</a:t>
            </a:r>
            <a:endParaRPr lang="en-GB" altLang="en-US" b="1">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Permanent</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Temporary</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gn="just"/>
            <a:r>
              <a:rPr lang="en-GB" altLang="en-US">
                <a:latin typeface="Times New Roman" panose="02020603050405020304" charset="0"/>
                <a:cs typeface="Times New Roman" panose="02020603050405020304" charset="0"/>
              </a:rPr>
              <a:t>The temporary entities represent those entities are created and destroyed during the </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execution of a simulation while permanent entities represent that entities remain during the run.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2890"/>
            <a:ext cx="10515600" cy="5914390"/>
          </a:xfrm>
        </p:spPr>
        <p:txBody>
          <a:bodyPr/>
          <a:p>
            <a:pPr marL="0" indent="0">
              <a:buNone/>
            </a:pPr>
            <a:r>
              <a:rPr lang="en-US" altLang="en-GB">
                <a:latin typeface="Times New Roman" panose="02020603050405020304" charset="0"/>
                <a:cs typeface="Times New Roman" panose="02020603050405020304" charset="0"/>
              </a:rPr>
              <a:t>A special emphasis is placed on the manner in which temporary entities form sets. SIMSCRIPT uses pointers to tie together entities that are members of sets. Commands are available to manipulate these sets. The user can define facilities for entering and removing entities into and from prompt sets.</a:t>
            </a:r>
            <a:endParaRPr lang="en-US" altLang="en-GB">
              <a:latin typeface="Times New Roman" panose="02020603050405020304" charset="0"/>
              <a:cs typeface="Times New Roman" panose="02020603050405020304" charset="0"/>
            </a:endParaRPr>
          </a:p>
          <a:p>
            <a:pPr marL="0" indent="0">
              <a:buNone/>
            </a:pPr>
            <a:r>
              <a:rPr lang="en-US" altLang="en-GB">
                <a:latin typeface="Times New Roman" panose="02020603050405020304" charset="0"/>
                <a:cs typeface="Times New Roman" panose="02020603050405020304" charset="0"/>
              </a:rPr>
              <a:t>Activities are considered as extending over time with their beginning and their end being marked as events occurring instantaneously. Each type of event is described by an event routine, each of which is given a name and programmed as a separate closed subroutine. Events may be:</a:t>
            </a:r>
            <a:endParaRPr lang="en-US" altLang="en-GB">
              <a:latin typeface="Times New Roman" panose="02020603050405020304" charset="0"/>
              <a:cs typeface="Times New Roman" panose="02020603050405020304" charset="0"/>
            </a:endParaRPr>
          </a:p>
          <a:p>
            <a:pPr marL="0" indent="0">
              <a:buNone/>
            </a:pPr>
            <a:r>
              <a:rPr lang="en-US" altLang="en-GB">
                <a:latin typeface="Times New Roman" panose="02020603050405020304" charset="0"/>
                <a:cs typeface="Times New Roman" panose="02020603050405020304" charset="0"/>
              </a:rPr>
              <a:t>Endogenous event (Internal)</a:t>
            </a:r>
            <a:endParaRPr lang="en-US" altLang="en-GB">
              <a:latin typeface="Times New Roman" panose="02020603050405020304" charset="0"/>
              <a:cs typeface="Times New Roman" panose="02020603050405020304" charset="0"/>
            </a:endParaRPr>
          </a:p>
          <a:p>
            <a:pPr marL="0" indent="0">
              <a:buNone/>
            </a:pPr>
            <a:r>
              <a:rPr lang="en-US" altLang="en-GB">
                <a:latin typeface="Times New Roman" panose="02020603050405020304" charset="0"/>
                <a:cs typeface="Times New Roman" panose="02020603050405020304" charset="0"/>
              </a:rPr>
              <a:t>Exogenous event (External)</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GB" altLang="en-US" b="1">
                <a:latin typeface="Times New Roman" panose="02020603050405020304" charset="0"/>
                <a:cs typeface="Times New Roman" panose="02020603050405020304" charset="0"/>
              </a:rPr>
              <a:t>Endogenous event (Internal)</a:t>
            </a:r>
            <a:endParaRPr lang="en-GB" altLang="en-US" b="1">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Results from action within the system.</a:t>
            </a:r>
            <a:endParaRPr lang="en-GB" altLang="en-US">
              <a:latin typeface="Times New Roman" panose="02020603050405020304" charset="0"/>
              <a:cs typeface="Times New Roman" panose="02020603050405020304" charset="0"/>
            </a:endParaRPr>
          </a:p>
          <a:p>
            <a:pPr algn="just"/>
            <a:r>
              <a:rPr lang="en-GB" altLang="en-US">
                <a:latin typeface="Times New Roman" panose="02020603050405020304" charset="0"/>
                <a:cs typeface="Times New Roman" panose="02020603050405020304" charset="0"/>
              </a:rPr>
              <a:t>An endogenous event is caused by a scheduling statement in some event routine. The event marking the beginning of an activity will usually schedule the event that marks the end of the activity. If the beginning or ending of an activity implies the beginning of some activity, then the event routine marking the beginning or end of the first activity will schedule the beginning of the second.</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84860"/>
            <a:ext cx="10515600" cy="5392420"/>
          </a:xfrm>
        </p:spPr>
        <p:txBody>
          <a:bodyPr/>
          <a:p>
            <a:pPr marL="0" indent="0">
              <a:buNone/>
            </a:pPr>
            <a:r>
              <a:rPr lang="en-GB" altLang="en-US" b="1">
                <a:latin typeface="Times New Roman" panose="02020603050405020304" charset="0"/>
                <a:cs typeface="Times New Roman" panose="02020603050405020304" charset="0"/>
              </a:rPr>
              <a:t>Exogenous event (External)</a:t>
            </a:r>
            <a:endParaRPr lang="en-GB" altLang="en-US" b="1">
              <a:latin typeface="Times New Roman" panose="02020603050405020304" charset="0"/>
              <a:cs typeface="Times New Roman" panose="02020603050405020304" charset="0"/>
            </a:endParaRPr>
          </a:p>
          <a:p>
            <a:pPr marL="0" indent="0">
              <a:buNone/>
            </a:pP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Results from action in the system environment.</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Exogenous events require the reading of data supplied by the user.</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There can be many data sets representing different sets of external events such as the time at which the event occurs.</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Event routines are needed to execute the changes that result when an external event becomes due for execution.</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In practice, external events such as arrival are often generated using the bootstrap method.</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4665"/>
            <a:ext cx="10515600" cy="5682615"/>
          </a:xfrm>
        </p:spPr>
        <p:txBody>
          <a:bodyPr>
            <a:normAutofit lnSpcReduction="20000"/>
          </a:bodyPr>
          <a:p>
            <a:pPr marL="0" indent="0" algn="just">
              <a:buNone/>
            </a:pPr>
            <a:endParaRPr lang="en-GB" altLang="en-US">
              <a:latin typeface="Times New Roman" panose="02020603050405020304" charset="0"/>
              <a:cs typeface="Times New Roman" panose="02020603050405020304" charset="0"/>
            </a:endParaRPr>
          </a:p>
          <a:p>
            <a:pPr marL="0" indent="0" algn="just">
              <a:buNone/>
            </a:pPr>
            <a:r>
              <a:rPr lang="en-GB" altLang="en-US" b="1">
                <a:latin typeface="Times New Roman" panose="02020603050405020304" charset="0"/>
                <a:cs typeface="Times New Roman" panose="02020603050405020304" charset="0"/>
              </a:rPr>
              <a:t>Structure / Organization of SIMSCRIPT program</a:t>
            </a:r>
            <a:endParaRPr lang="en-GB" altLang="en-US" b="1">
              <a:latin typeface="Times New Roman" panose="02020603050405020304" charset="0"/>
              <a:cs typeface="Times New Roman" panose="02020603050405020304" charset="0"/>
            </a:endParaRPr>
          </a:p>
          <a:p>
            <a:pPr marL="0" indent="0" algn="just">
              <a:lnSpc>
                <a:spcPct val="120000"/>
              </a:lnSpc>
              <a:buNone/>
            </a:pPr>
            <a:r>
              <a:rPr lang="en-GB" altLang="en-US">
                <a:latin typeface="Times New Roman" panose="02020603050405020304" charset="0"/>
                <a:cs typeface="Times New Roman" panose="02020603050405020304" charset="0"/>
              </a:rPr>
              <a:t>Since the event routines are closed routines, some means must be provided for control between them. The transfer is affected by the use of event notice which is created when it is determined that an event is scheduled. At all time, an event notice exists for every indigenous event scheduled to occur either at current clock time or in the future event. </a:t>
            </a:r>
            <a:endParaRPr lang="en-GB" altLang="en-US">
              <a:latin typeface="Times New Roman" panose="02020603050405020304" charset="0"/>
              <a:cs typeface="Times New Roman" panose="02020603050405020304" charset="0"/>
            </a:endParaRPr>
          </a:p>
          <a:p>
            <a:pPr marL="0" indent="0" algn="just">
              <a:lnSpc>
                <a:spcPct val="120000"/>
              </a:lnSpc>
              <a:buNone/>
            </a:pPr>
            <a:endParaRPr lang="en-GB" altLang="en-US">
              <a:latin typeface="Times New Roman" panose="02020603050405020304" charset="0"/>
              <a:cs typeface="Times New Roman" panose="02020603050405020304" charset="0"/>
            </a:endParaRPr>
          </a:p>
          <a:p>
            <a:pPr marL="0" indent="0" algn="just">
              <a:lnSpc>
                <a:spcPct val="120000"/>
              </a:lnSpc>
              <a:buNone/>
            </a:pPr>
            <a:r>
              <a:rPr lang="en-GB" altLang="en-US">
                <a:latin typeface="Times New Roman" panose="02020603050405020304" charset="0"/>
                <a:cs typeface="Times New Roman" panose="02020603050405020304" charset="0"/>
              </a:rPr>
              <a:t>Each event notice records the time is due to occur and the event routine that is to execute the event. If the event is to involve one of the temporary entities, the event notice will usually identify which one is involved.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01040"/>
            <a:ext cx="10515600" cy="5476240"/>
          </a:xfrm>
        </p:spPr>
        <p:txBody>
          <a:bodyPr>
            <a:normAutofit/>
          </a:bodyPr>
          <a:p>
            <a:pPr marL="0" indent="0" algn="just">
              <a:buNone/>
            </a:pPr>
            <a:r>
              <a:rPr lang="en-GB" altLang="en-US">
                <a:latin typeface="Times New Roman" panose="02020603050405020304" charset="0"/>
                <a:cs typeface="Times New Roman" panose="02020603050405020304" charset="0"/>
              </a:rPr>
              <a:t>The event notice is filed in chronological order. When all events that can be executed at a particular time have been processed, the clock is updated to the time of the next event notice and control is passed to the event routine identified by the notice. Their actions are automatic and do not need to be programmed and event notice do not usually go to more than one activity. </a:t>
            </a:r>
            <a:endParaRPr lang="en-GB" altLang="en-US">
              <a:latin typeface="Times New Roman" panose="02020603050405020304" charset="0"/>
              <a:cs typeface="Times New Roman" panose="02020603050405020304" charset="0"/>
            </a:endParaRPr>
          </a:p>
          <a:p>
            <a:pPr marL="0" indent="0" algn="just">
              <a:buNone/>
            </a:pPr>
            <a:r>
              <a:rPr lang="en-GB" altLang="en-US">
                <a:latin typeface="Times New Roman" panose="02020603050405020304" charset="0"/>
                <a:cs typeface="Times New Roman" panose="02020603050405020304" charset="0"/>
              </a:rPr>
              <a:t>If the event executed by a routine result in another event, either at the current clock time or in future, the routine must create a new event notice and file it with the other notice.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just">
              <a:buNone/>
            </a:pPr>
            <a:r>
              <a:rPr lang="en-GB" altLang="en-US">
                <a:latin typeface="Times New Roman" panose="02020603050405020304" charset="0"/>
                <a:cs typeface="Times New Roman" panose="02020603050405020304" charset="0"/>
              </a:rPr>
              <a:t>In the case of the exogenous event, a series of exogenous event statement are created one for each event. All exogenous event statements are sorted to chronological order and they are read by the programs when the time for the event is due to occur. </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Working on Simulation Language:</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r>
              <a:rPr lang="en-GB" altLang="en-US">
                <a:latin typeface="Times New Roman" panose="02020603050405020304" charset="0"/>
                <a:cs typeface="Times New Roman" panose="02020603050405020304" charset="0"/>
              </a:rPr>
              <a:t>Most discrete event simulation language model a system by updating the simulation clock to the time that the next event is scheduled to occur.  </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Events and their scheduled times of occurrence are maintained automatically on one of two order list, the current event chain or future event chain. The current event chain keeps a list of all events that will occur at the present clock time.  </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The future event chain is a record of all events that can occur at some point in the future. </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A simulation clock moves to the next event on the future events chain and changes the system state of the model based on the characteristics of that event.</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894715" y="473710"/>
            <a:ext cx="10664190" cy="6059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12825" y="2017395"/>
            <a:ext cx="8938895" cy="4102100"/>
          </a:xfrm>
          <a:prstGeom prst="rect">
            <a:avLst/>
          </a:prstGeom>
        </p:spPr>
      </p:pic>
      <p:sp>
        <p:nvSpPr>
          <p:cNvPr id="5" name="Text Box 4"/>
          <p:cNvSpPr txBox="1"/>
          <p:nvPr/>
        </p:nvSpPr>
        <p:spPr>
          <a:xfrm>
            <a:off x="1012825" y="621665"/>
            <a:ext cx="8855075" cy="1254760"/>
          </a:xfrm>
          <a:prstGeom prst="rect">
            <a:avLst/>
          </a:prstGeom>
          <a:noFill/>
        </p:spPr>
        <p:txBody>
          <a:bodyPr wrap="square" rtlCol="0" anchor="t">
            <a:noAutofit/>
          </a:bodyPr>
          <a:p>
            <a:r>
              <a:rPr lang="en-GB" altLang="en-US" sz="3200" b="1">
                <a:latin typeface="Times New Roman" panose="02020603050405020304" charset="0"/>
                <a:cs typeface="Times New Roman" panose="02020603050405020304" charset="0"/>
                <a:sym typeface="+mn-ea"/>
              </a:rPr>
              <a:t>Working on Simulation Language:</a:t>
            </a:r>
            <a:endParaRPr lang="en-GB" altLang="en-US" sz="3200" b="1">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Features of Simulation Software: </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GB" altLang="en-US" b="1">
                <a:latin typeface="Times New Roman" panose="02020603050405020304" charset="0"/>
                <a:cs typeface="Times New Roman" panose="02020603050405020304" charset="0"/>
              </a:rPr>
              <a:t>1. Modeling Flexibility: </a:t>
            </a:r>
            <a:endParaRPr lang="en-GB" altLang="en-US" b="1">
              <a:latin typeface="Times New Roman" panose="02020603050405020304" charset="0"/>
              <a:cs typeface="Times New Roman" panose="02020603050405020304" charset="0"/>
            </a:endParaRPr>
          </a:p>
          <a:p>
            <a:pPr marL="0" indent="0">
              <a:buNone/>
            </a:pP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The simulation must be flexible enough to adapt to change the configuration. The domain of application should be wide and the model should be equally valid over the whole domain.</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GB" altLang="en-US" b="1">
                <a:latin typeface="Times New Roman" panose="02020603050405020304" charset="0"/>
                <a:cs typeface="Times New Roman" panose="02020603050405020304" charset="0"/>
              </a:rPr>
              <a:t>2. Ease of Modeling: </a:t>
            </a:r>
            <a:endParaRPr lang="en-GB" altLang="en-US" b="1">
              <a:latin typeface="Times New Roman" panose="02020603050405020304" charset="0"/>
              <a:cs typeface="Times New Roman" panose="02020603050405020304" charset="0"/>
            </a:endParaRPr>
          </a:p>
          <a:p>
            <a:pPr marL="0" indent="0">
              <a:buNone/>
            </a:pPr>
            <a:endParaRPr lang="en-GB" altLang="en-US" b="1">
              <a:latin typeface="Times New Roman" panose="02020603050405020304" charset="0"/>
              <a:cs typeface="Times New Roman" panose="02020603050405020304" charset="0"/>
            </a:endParaRPr>
          </a:p>
          <a:p>
            <a:pPr marL="0" indent="0">
              <a:buNone/>
            </a:pPr>
            <a:r>
              <a:rPr lang="en-GB" altLang="en-US">
                <a:latin typeface="Times New Roman" panose="02020603050405020304" charset="0"/>
                <a:cs typeface="Times New Roman" panose="02020603050405020304" charset="0"/>
              </a:rPr>
              <a:t>It should be easy to develop the simulation model, easy to debug the program and validate the model. The software should have an in-built interactive debugger, error detector and online health.</a:t>
            </a:r>
            <a:endParaRPr lang="en-GB"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23089</Words>
  <Application>WPS Presentation</Application>
  <PresentationFormat>Widescreen</PresentationFormat>
  <Paragraphs>373</Paragraphs>
  <Slides>60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Arial</vt:lpstr>
      <vt:lpstr>SimSun</vt:lpstr>
      <vt:lpstr>Wingdings</vt:lpstr>
      <vt:lpstr>Times New Roman</vt:lpstr>
      <vt:lpstr>Microsoft YaHei</vt:lpstr>
      <vt:lpstr>Arial Unicode MS</vt:lpstr>
      <vt:lpstr>Calibri Light</vt:lpstr>
      <vt:lpstr>Calibri</vt:lpstr>
      <vt:lpstr>Office Theme</vt:lpstr>
      <vt:lpstr>UNIT 6  Simulation Language</vt:lpstr>
      <vt:lpstr>6. Simulation languages</vt:lpstr>
      <vt:lpstr>Introduction</vt:lpstr>
      <vt:lpstr>Merits of Simulation Language</vt:lpstr>
      <vt:lpstr>Advantage of using simulation packages over programming language</vt:lpstr>
      <vt:lpstr>Working on Simulation Language:</vt:lpstr>
      <vt:lpstr>PowerPoint 演示文稿</vt:lpstr>
      <vt:lpstr>Features of Simulation Software: </vt:lpstr>
      <vt:lpstr>PowerPoint 演示文稿</vt:lpstr>
      <vt:lpstr>PowerPoint 演示文稿</vt:lpstr>
      <vt:lpstr>PowerPoint 演示文稿</vt:lpstr>
      <vt:lpstr>PowerPoint 演示文稿</vt:lpstr>
      <vt:lpstr>Types of Simulation Language</vt:lpstr>
      <vt:lpstr>PowerPoint 演示文稿</vt:lpstr>
      <vt:lpstr>PowerPoint 演示文稿</vt:lpstr>
      <vt:lpstr>Types:</vt:lpstr>
      <vt:lpstr>Expression based language</vt:lpstr>
      <vt:lpstr>Discrete System simulation language</vt:lpstr>
      <vt:lpstr>Types:</vt:lpstr>
      <vt:lpstr>PowerPoint 演示文稿</vt:lpstr>
      <vt:lpstr>PowerPoint 演示文稿</vt:lpstr>
      <vt:lpstr>Hybrid System Simulation Language</vt:lpstr>
      <vt:lpstr>GPSS (General Purpose Simulation System)</vt:lpstr>
      <vt:lpstr>GPSS (General Purpose Simulation System)</vt:lpstr>
      <vt:lpstr>Characteristics of GPSS</vt:lpstr>
      <vt:lpstr>GPSS Block Diagram</vt:lpstr>
      <vt:lpstr>GPSS Block Diagram....cont..</vt:lpstr>
      <vt:lpstr>GPSS Block Diagram....cont..</vt:lpstr>
      <vt:lpstr>GPSS Block Diagram....cont..</vt:lpstr>
      <vt:lpstr>Typical blocks are:</vt:lpstr>
      <vt:lpstr>TERMINATE: Removes transaction from the system</vt:lpstr>
      <vt:lpstr>Advance: The block type 'ADVANCE' is concerned with representing the expenditure of time. The program computes an interval of time called an action time for each transaction as it enters an 'ADVANCE' block; transaction remains at this block up to that action time.</vt:lpstr>
      <vt:lpstr>PowerPoint 演示文稿</vt:lpstr>
      <vt:lpstr>Characteristics of the Blocks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PowerPoint 演示文稿</vt:lpstr>
      <vt:lpstr>SIMSCRIPT Program</vt:lpstr>
      <vt:lpstr>PowerPoint 演示文稿</vt:lpstr>
      <vt:lpstr>SIMSCRIPT System Concept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Language</dc:title>
  <dc:creator/>
  <cp:lastModifiedBy>Binay Adhikari</cp:lastModifiedBy>
  <cp:revision>42</cp:revision>
  <dcterms:created xsi:type="dcterms:W3CDTF">2024-12-17T12:51:00Z</dcterms:created>
  <dcterms:modified xsi:type="dcterms:W3CDTF">2024-12-22T04:34:49Z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73794C3D62D34AD8B358B977F3BE2969_11</vt:lpwstr>
  </property>
  <property fmtid="{D5CDD505-2E9C-101B-9397-08002B2CF9AE}" pid="3" name="KSOProductBuildVer">
    <vt:lpwstr>2057-12.2.0.18639</vt:lpwstr>
  </property>
</Properties>
</file>