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82" r:id="rId16"/>
    <p:sldId id="269" r:id="rId17"/>
    <p:sldId id="270" r:id="rId18"/>
    <p:sldId id="283" r:id="rId19"/>
    <p:sldId id="284" r:id="rId20"/>
    <p:sldId id="271" r:id="rId21"/>
    <p:sldId id="285" r:id="rId22"/>
    <p:sldId id="272" r:id="rId23"/>
    <p:sldId id="273" r:id="rId24"/>
    <p:sldId id="274" r:id="rId25"/>
    <p:sldId id="275" r:id="rId26"/>
    <p:sldId id="276" r:id="rId27"/>
    <p:sldId id="277" r:id="rId28"/>
    <p:sldId id="287" r:id="rId29"/>
    <p:sldId id="288" r:id="rId30"/>
    <p:sldId id="279" r:id="rId31"/>
    <p:sldId id="289" r:id="rId32"/>
    <p:sldId id="299" r:id="rId33"/>
    <p:sldId id="300" r:id="rId34"/>
    <p:sldId id="30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76555" y="158115"/>
            <a:ext cx="11438890" cy="1442720"/>
          </a:xfrm>
        </p:spPr>
        <p:txBody>
          <a:bodyPr>
            <a:normAutofit fontScale="90000"/>
          </a:bodyPr>
          <a:p>
            <a:pPr algn="just"/>
            <a:r>
              <a:rPr lang="en-GB" altLang="en-US" sz="4890" b="1">
                <a:latin typeface="Times New Roman" panose="02020603050405020304" charset="0"/>
                <a:cs typeface="Times New Roman" panose="02020603050405020304" charset="0"/>
              </a:rPr>
              <a:t>Probability Concepts and Random Number Generation (5 hrs)</a:t>
            </a:r>
            <a:endParaRPr lang="en-GB" altLang="en-US" sz="4890" b="1">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598170" y="1600200"/>
            <a:ext cx="11072495" cy="4718685"/>
          </a:xfrm>
        </p:spPr>
        <p:txBody>
          <a:bodyPr/>
          <a:p>
            <a:pPr algn="just"/>
            <a:r>
              <a:rPr lang="en-GB" altLang="en-US">
                <a:latin typeface="Times New Roman" panose="02020603050405020304" charset="0"/>
                <a:cs typeface="Times New Roman" panose="02020603050405020304" charset="0"/>
              </a:rPr>
              <a:t>5.1 Probability concepts in simulation - Stochastic variable</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5.2 Discrete Probability function</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5.3 Continuous Probability function</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5.4 Random numbers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5.5 Properties of random numbers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5.6 Pseudo random number</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5.7 Technique for generation of random number</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5.8 Test for Random number generation</a:t>
            </a:r>
            <a:endParaRPr lang="en-GB" altLang="en-US">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5.8.1 Uniformity test (K-S test and Chi-square test)</a:t>
            </a:r>
            <a:endParaRPr lang="en-GB" altLang="en-US">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5.8.2 Independence test (Runs test and Auto Correlation test)</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53365"/>
            <a:ext cx="10515600" cy="5923915"/>
          </a:xfrm>
        </p:spPr>
        <p:txBody>
          <a:bodyPr/>
          <a:p>
            <a:r>
              <a:rPr lang="en-GB" altLang="en-US">
                <a:latin typeface="Times New Roman" panose="02020603050405020304" charset="0"/>
                <a:cs typeface="Times New Roman" panose="02020603050405020304" charset="0"/>
              </a:rPr>
              <a:t>Example: If a coin is flipped twice, the possible outcomes (sample space) are HH, HT, TH, TT. Let </a:t>
            </a:r>
            <a:r>
              <a:rPr lang="en-GB" altLang="en-US" b="1">
                <a:latin typeface="Times New Roman" panose="02020603050405020304" charset="0"/>
                <a:cs typeface="Times New Roman" panose="02020603050405020304" charset="0"/>
              </a:rPr>
              <a:t>𝑋</a:t>
            </a:r>
            <a:r>
              <a:rPr lang="en-GB" altLang="en-US">
                <a:latin typeface="Times New Roman" panose="02020603050405020304" charset="0"/>
                <a:cs typeface="Times New Roman" panose="02020603050405020304" charset="0"/>
              </a:rPr>
              <a:t>be the random variable representing the number of heads:</a:t>
            </a:r>
            <a:r>
              <a:rPr lang="en-US" altLang="en-GB">
                <a:latin typeface="Times New Roman" panose="02020603050405020304" charset="0"/>
                <a:cs typeface="Times New Roman" panose="02020603050405020304" charset="0"/>
              </a:rPr>
              <a:t> </a:t>
            </a:r>
            <a:r>
              <a:rPr lang="en-GB" altLang="en-US">
                <a:latin typeface="Times New Roman" panose="02020603050405020304" charset="0"/>
                <a:cs typeface="Times New Roman" panose="02020603050405020304" charset="0"/>
              </a:rPr>
              <a:t>X </a:t>
            </a:r>
            <a:r>
              <a:rPr lang="en-US" altLang="en-GB">
                <a:latin typeface="Times New Roman" panose="02020603050405020304" charset="0"/>
                <a:cs typeface="Times New Roman" panose="02020603050405020304" charset="0"/>
              </a:rPr>
              <a:t>,</a:t>
            </a:r>
            <a:r>
              <a:rPr lang="en-GB" altLang="en-US">
                <a:latin typeface="Times New Roman" panose="02020603050405020304" charset="0"/>
                <a:cs typeface="Times New Roman" panose="02020603050405020304" charset="0"/>
              </a:rPr>
              <a:t>can take values 0, 1, or 2.</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The probability distribution of 𝑋is:</a:t>
            </a:r>
            <a:endParaRPr lang="en-GB" alt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6190615" y="1753870"/>
            <a:ext cx="3910965" cy="1468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Continuous Probability Function:</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r>
              <a:rPr lang="en-GB" altLang="en-US"/>
              <a:t>If a random variable is continuous (i.e., it can take any value in a continuous range), its probability distribution is called the Continuous Probability Distribution.</a:t>
            </a:r>
            <a:endParaRPr lang="en-GB" altLang="en-US"/>
          </a:p>
          <a:p>
            <a:r>
              <a:rPr lang="en-GB" altLang="en-US"/>
              <a:t>Continuous variables are described by a function 𝐹(𝑋)</a:t>
            </a:r>
            <a:r>
              <a:rPr lang="en-US" altLang="en-GB"/>
              <a:t> </a:t>
            </a:r>
            <a:r>
              <a:rPr lang="en-GB" altLang="en-US"/>
              <a:t>known as the Probability Density Function (PDF), which satisfie</a:t>
            </a:r>
            <a:r>
              <a:rPr lang="en-US" altLang="en-GB"/>
              <a:t>s </a:t>
            </a:r>
            <a:r>
              <a:rPr lang="en-GB" altLang="en-US"/>
              <a:t>F(X)≥0</a:t>
            </a:r>
            <a:endParaRPr lang="en-GB" altLang="en-US"/>
          </a:p>
          <a:p>
            <a:pPr marL="0" indent="457200">
              <a:buNone/>
            </a:pPr>
            <a:endParaRPr lang="en-GB" altLang="en-US"/>
          </a:p>
          <a:p>
            <a:pPr marL="0" indent="457200">
              <a:buNone/>
            </a:pPr>
            <a:r>
              <a:rPr lang="en-GB" altLang="en-US"/>
              <a:t>​</a:t>
            </a:r>
            <a:endParaRPr lang="en-GB" altLang="en-US"/>
          </a:p>
          <a:p>
            <a:pPr marL="0" indent="457200">
              <a:buNone/>
            </a:pPr>
            <a:r>
              <a:rPr lang="en-GB" altLang="en-US"/>
              <a:t>  </a:t>
            </a:r>
            <a:endParaRPr lang="en-GB" altLang="en-US"/>
          </a:p>
          <a:p>
            <a:endParaRPr lang="en-GB" altLang="en-US"/>
          </a:p>
        </p:txBody>
      </p:sp>
      <p:pic>
        <p:nvPicPr>
          <p:cNvPr id="4" name="Picture 3"/>
          <p:cNvPicPr>
            <a:picLocks noChangeAspect="1"/>
          </p:cNvPicPr>
          <p:nvPr/>
        </p:nvPicPr>
        <p:blipFill>
          <a:blip r:embed="rId1"/>
          <a:stretch>
            <a:fillRect/>
          </a:stretch>
        </p:blipFill>
        <p:spPr>
          <a:xfrm>
            <a:off x="1172210" y="4011295"/>
            <a:ext cx="9819005" cy="1795145"/>
          </a:xfrm>
          <a:prstGeom prst="rect">
            <a:avLst/>
          </a:prstGeom>
        </p:spPr>
      </p:pic>
      <p:sp>
        <p:nvSpPr>
          <p:cNvPr id="5" name="Text Box 4"/>
          <p:cNvSpPr txBox="1"/>
          <p:nvPr/>
        </p:nvSpPr>
        <p:spPr>
          <a:xfrm>
            <a:off x="838200" y="5806440"/>
            <a:ext cx="10153650" cy="953135"/>
          </a:xfrm>
          <a:prstGeom prst="rect">
            <a:avLst/>
          </a:prstGeom>
        </p:spPr>
        <p:txBody>
          <a:bodyPr wrap="square">
            <a:spAutoFit/>
          </a:bodyPr>
          <a:p>
            <a:r>
              <a:rPr sz="2800">
                <a:latin typeface="Times New Roman" panose="02020603050405020304" charset="0"/>
                <a:cs typeface="Times New Roman" panose="02020603050405020304" charset="0"/>
              </a:rPr>
              <a:t>Continuous distributions are used to model quantities that can take any value within an interval (e.g., time, height, weight).</a:t>
            </a:r>
            <a:endParaRPr sz="28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Random Numbers:</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GB" altLang="en-US"/>
              <a:t>A random number is a number generated by a process, whose outcome is unpredictable, and which cannot be subsequentially reliably reproduced. Random numbers are the basic building blocks for all simulation algorithms.</a:t>
            </a: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Properties of Random Numbers:</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GB" altLang="en-US">
                <a:latin typeface="Times New Roman" panose="02020603050405020304" charset="0"/>
                <a:cs typeface="Times New Roman" panose="02020603050405020304" charset="0"/>
              </a:rPr>
              <a:t>The two important statistical properties are:</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0" indent="0">
              <a:buNone/>
            </a:pPr>
            <a:r>
              <a:rPr lang="en-GB" altLang="en-US" b="1">
                <a:latin typeface="Times New Roman" panose="02020603050405020304" charset="0"/>
                <a:cs typeface="Times New Roman" panose="02020603050405020304" charset="0"/>
              </a:rPr>
              <a:t>1. Uniformity </a:t>
            </a:r>
            <a:r>
              <a:rPr lang="en-US" altLang="en-GB" b="1">
                <a:latin typeface="Times New Roman" panose="02020603050405020304" charset="0"/>
                <a:cs typeface="Times New Roman" panose="02020603050405020304" charset="0"/>
              </a:rPr>
              <a:t>:</a:t>
            </a:r>
            <a:r>
              <a:rPr lang="en-US" altLang="en-GB">
                <a:latin typeface="Times New Roman" panose="02020603050405020304" charset="0"/>
                <a:cs typeface="Times New Roman" panose="02020603050405020304" charset="0"/>
              </a:rPr>
              <a:t> Every value in the range of random numbers is equally likely to occur.</a:t>
            </a:r>
            <a:endParaRPr lang="en-US" altLang="en-GB">
              <a:latin typeface="Times New Roman" panose="02020603050405020304" charset="0"/>
              <a:cs typeface="Times New Roman" panose="02020603050405020304" charset="0"/>
            </a:endParaRPr>
          </a:p>
          <a:p>
            <a:pPr marL="0" indent="0">
              <a:buNone/>
            </a:pPr>
            <a:r>
              <a:rPr lang="en-GB" altLang="en-US" b="1">
                <a:latin typeface="Times New Roman" panose="02020603050405020304" charset="0"/>
                <a:cs typeface="Times New Roman" panose="02020603050405020304" charset="0"/>
              </a:rPr>
              <a:t>2. Independence</a:t>
            </a:r>
            <a:r>
              <a:rPr lang="en-US" altLang="en-GB" b="1">
                <a:latin typeface="Times New Roman" panose="02020603050405020304" charset="0"/>
                <a:cs typeface="Times New Roman" panose="02020603050405020304" charset="0"/>
              </a:rPr>
              <a:t> :</a:t>
            </a:r>
            <a:r>
              <a:rPr lang="en-US" altLang="en-GB">
                <a:latin typeface="Times New Roman" panose="02020603050405020304" charset="0"/>
                <a:cs typeface="Times New Roman" panose="02020603050405020304" charset="0"/>
              </a:rPr>
              <a:t> Each random number is independent of the others, meaning one number does not influence the generation of the next.</a:t>
            </a:r>
            <a:endParaRPr lang="en-US" altLang="en-GB">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21995"/>
            <a:ext cx="10515600" cy="4351338"/>
          </a:xfrm>
        </p:spPr>
        <p:txBody>
          <a:bodyPr/>
          <a:p>
            <a:r>
              <a:rPr lang="en-GB" altLang="en-US">
                <a:latin typeface="Times New Roman" panose="02020603050405020304" charset="0"/>
                <a:cs typeface="Times New Roman" panose="02020603050405020304" charset="0"/>
                <a:sym typeface="+mn-ea"/>
              </a:rPr>
              <a:t>Each random number Ri is an independent sample drawn from a continuous uniform distribution between 0 and 1. The probability density function (pdf) is given as:</a:t>
            </a:r>
            <a:endParaRPr lang="en-GB" altLang="en-US">
              <a:latin typeface="Times New Roman" panose="02020603050405020304" charset="0"/>
              <a:cs typeface="Times New Roman" panose="02020603050405020304" charset="0"/>
            </a:endParaRPr>
          </a:p>
          <a:p>
            <a:endParaRPr lang="en-GB" altLang="en-US"/>
          </a:p>
        </p:txBody>
      </p:sp>
      <p:pic>
        <p:nvPicPr>
          <p:cNvPr id="4" name="Content Placeholder 3"/>
          <p:cNvPicPr>
            <a:picLocks noChangeAspect="1"/>
          </p:cNvPicPr>
          <p:nvPr/>
        </p:nvPicPr>
        <p:blipFill>
          <a:blip r:embed="rId1"/>
          <a:stretch>
            <a:fillRect/>
          </a:stretch>
        </p:blipFill>
        <p:spPr>
          <a:xfrm>
            <a:off x="3258820" y="2077720"/>
            <a:ext cx="5213350" cy="1602105"/>
          </a:xfrm>
          <a:prstGeom prst="rect">
            <a:avLst/>
          </a:prstGeom>
        </p:spPr>
      </p:pic>
      <p:sp>
        <p:nvSpPr>
          <p:cNvPr id="5" name="Text Box 4"/>
          <p:cNvSpPr txBox="1"/>
          <p:nvPr/>
        </p:nvSpPr>
        <p:spPr>
          <a:xfrm>
            <a:off x="1183005" y="4382770"/>
            <a:ext cx="9825355" cy="1711960"/>
          </a:xfrm>
          <a:prstGeom prst="rect">
            <a:avLst/>
          </a:prstGeom>
        </p:spPr>
        <p:txBody>
          <a:bodyPr>
            <a:noAutofit/>
          </a:bodyPr>
          <a:p>
            <a:r>
              <a:rPr sz="2800">
                <a:latin typeface="Times New Roman" panose="02020603050405020304" charset="0"/>
                <a:cs typeface="Times New Roman" panose="02020603050405020304" charset="0"/>
              </a:rPr>
              <a:t>This means:</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pPr>
              <a:buFont typeface="Arial" panose="020B0604020202020204"/>
              <a:buChar char="•"/>
            </a:pPr>
            <a:r>
              <a:rPr lang="en-US" sz="2800">
                <a:latin typeface="Times New Roman" panose="02020603050405020304" charset="0"/>
                <a:cs typeface="Times New Roman" panose="02020603050405020304" charset="0"/>
              </a:rPr>
              <a:t>The probablity density is constant </a:t>
            </a:r>
            <a:r>
              <a:rPr sz="2800">
                <a:latin typeface="Times New Roman" panose="02020603050405020304" charset="0"/>
                <a:cs typeface="Times New Roman" panose="02020603050405020304" charset="0"/>
              </a:rPr>
              <a:t>f(x)=1</a:t>
            </a:r>
            <a:r>
              <a:rPr lang="en-US" sz="2800">
                <a:latin typeface="Times New Roman" panose="02020603050405020304" charset="0"/>
                <a:cs typeface="Times New Roman" panose="02020603050405020304" charset="0"/>
              </a:rPr>
              <a:t> for all x in [0,1]</a:t>
            </a:r>
            <a:endParaRPr sz="2800">
              <a:latin typeface="Times New Roman" panose="02020603050405020304" charset="0"/>
              <a:cs typeface="Times New Roman" panose="02020603050405020304" charset="0"/>
            </a:endParaRPr>
          </a:p>
          <a:p>
            <a:pPr>
              <a:buFont typeface="Arial" panose="020B0604020202020204"/>
              <a:buChar char="•"/>
            </a:pPr>
            <a:r>
              <a:rPr lang="en-US" sz="2800">
                <a:latin typeface="Times New Roman" panose="02020603050405020304" charset="0"/>
                <a:cs typeface="Times New Roman" panose="02020603050405020304" charset="0"/>
              </a:rPr>
              <a:t>Outside this range </a:t>
            </a:r>
            <a:r>
              <a:rPr sz="2800">
                <a:latin typeface="Times New Roman" panose="02020603050405020304" charset="0"/>
                <a:cs typeface="Times New Roman" panose="02020603050405020304" charset="0"/>
              </a:rPr>
              <a:t>x&lt;0</a:t>
            </a:r>
            <a:r>
              <a:rPr lang="en-US" sz="2800">
                <a:latin typeface="Times New Roman" panose="02020603050405020304" charset="0"/>
                <a:cs typeface="Times New Roman" panose="02020603050405020304" charset="0"/>
              </a:rPr>
              <a:t> or </a:t>
            </a:r>
            <a:r>
              <a:rPr sz="2800">
                <a:latin typeface="Times New Roman" panose="02020603050405020304" charset="0"/>
                <a:cs typeface="Times New Roman" panose="02020603050405020304" charset="0"/>
              </a:rPr>
              <a:t>x&gt;1</a:t>
            </a:r>
            <a:r>
              <a:rPr lang="en-US" sz="2800">
                <a:latin typeface="Times New Roman" panose="02020603050405020304" charset="0"/>
                <a:cs typeface="Times New Roman" panose="02020603050405020304" charset="0"/>
              </a:rPr>
              <a:t>, the probablity is zero. </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ext Box 12"/>
          <p:cNvSpPr txBox="1"/>
          <p:nvPr/>
        </p:nvSpPr>
        <p:spPr>
          <a:xfrm>
            <a:off x="554355" y="323215"/>
            <a:ext cx="7512050" cy="601980"/>
          </a:xfrm>
          <a:prstGeom prst="rect">
            <a:avLst/>
          </a:prstGeom>
        </p:spPr>
        <p:txBody>
          <a:bodyPr>
            <a:noAutofit/>
          </a:bodyPr>
          <a:p>
            <a:r>
              <a:rPr sz="4400" b="1">
                <a:latin typeface="Times New Roman" panose="02020603050405020304" charset="0"/>
                <a:cs typeface="Times New Roman" panose="02020603050405020304" charset="0"/>
              </a:rPr>
              <a:t>Expected Value (E(R)):</a:t>
            </a:r>
            <a:endParaRPr sz="4400" b="1">
              <a:latin typeface="Times New Roman" panose="02020603050405020304" charset="0"/>
              <a:cs typeface="Times New Roman" panose="02020603050405020304" charset="0"/>
            </a:endParaRPr>
          </a:p>
        </p:txBody>
      </p:sp>
      <p:sp>
        <p:nvSpPr>
          <p:cNvPr id="14" name="Text Box 13"/>
          <p:cNvSpPr txBox="1"/>
          <p:nvPr/>
        </p:nvSpPr>
        <p:spPr>
          <a:xfrm>
            <a:off x="761365" y="1212850"/>
            <a:ext cx="11100435" cy="2743200"/>
          </a:xfrm>
          <a:prstGeom prst="rect">
            <a:avLst/>
          </a:prstGeom>
        </p:spPr>
        <p:txBody>
          <a:bodyPr>
            <a:noAutofit/>
          </a:bodyPr>
          <a:p>
            <a:r>
              <a:rPr sz="2800">
                <a:latin typeface="Times New Roman" panose="02020603050405020304" charset="0"/>
                <a:cs typeface="Times New Roman" panose="02020603050405020304" charset="0"/>
              </a:rPr>
              <a:t>The expected value (mean) is the average value we expect if we repeatedly sample random numbers from this distribution.</a:t>
            </a:r>
            <a:r>
              <a:rPr lang="en-US" sz="2800">
                <a:latin typeface="Times New Roman" panose="02020603050405020304" charset="0"/>
                <a:cs typeface="Times New Roman" panose="02020603050405020304" charset="0"/>
              </a:rPr>
              <a:t>   </a:t>
            </a:r>
            <a:endParaRPr lang="en-US" sz="2800">
              <a:latin typeface="Times New Roman" panose="02020603050405020304" charset="0"/>
              <a:cs typeface="Times New Roman" panose="02020603050405020304" charset="0"/>
            </a:endParaRPr>
          </a:p>
        </p:txBody>
      </p:sp>
      <p:pic>
        <p:nvPicPr>
          <p:cNvPr id="17" name="Picture 16"/>
          <p:cNvPicPr>
            <a:picLocks noChangeAspect="1"/>
          </p:cNvPicPr>
          <p:nvPr/>
        </p:nvPicPr>
        <p:blipFill>
          <a:blip r:embed="rId1"/>
          <a:stretch>
            <a:fillRect/>
          </a:stretch>
        </p:blipFill>
        <p:spPr>
          <a:xfrm>
            <a:off x="4461510" y="2118360"/>
            <a:ext cx="3268345" cy="1551940"/>
          </a:xfrm>
          <a:prstGeom prst="rect">
            <a:avLst/>
          </a:prstGeom>
        </p:spPr>
      </p:pic>
      <p:sp>
        <p:nvSpPr>
          <p:cNvPr id="18" name="Text Box 17"/>
          <p:cNvSpPr txBox="1"/>
          <p:nvPr/>
        </p:nvSpPr>
        <p:spPr>
          <a:xfrm>
            <a:off x="761365" y="3433763"/>
            <a:ext cx="5080000" cy="521970"/>
          </a:xfrm>
          <a:prstGeom prst="rect">
            <a:avLst/>
          </a:prstGeom>
        </p:spPr>
        <p:txBody>
          <a:bodyPr>
            <a:spAutoFit/>
          </a:bodyPr>
          <a:p>
            <a:r>
              <a:rPr sz="2800">
                <a:latin typeface="Times New Roman" panose="02020603050405020304" charset="0"/>
                <a:cs typeface="Times New Roman" panose="02020603050405020304" charset="0"/>
              </a:rPr>
              <a:t>Solving this integral:</a:t>
            </a:r>
            <a:endParaRPr sz="2800">
              <a:latin typeface="Times New Roman" panose="02020603050405020304" charset="0"/>
              <a:cs typeface="Times New Roman" panose="02020603050405020304" charset="0"/>
            </a:endParaRPr>
          </a:p>
        </p:txBody>
      </p:sp>
      <p:pic>
        <p:nvPicPr>
          <p:cNvPr id="19" name="Picture 18"/>
          <p:cNvPicPr>
            <a:picLocks noChangeAspect="1"/>
          </p:cNvPicPr>
          <p:nvPr/>
        </p:nvPicPr>
        <p:blipFill>
          <a:blip r:embed="rId2"/>
          <a:stretch>
            <a:fillRect/>
          </a:stretch>
        </p:blipFill>
        <p:spPr>
          <a:xfrm>
            <a:off x="3739515" y="3956050"/>
            <a:ext cx="5925185" cy="15589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9100"/>
            <a:ext cx="10515600" cy="5758180"/>
          </a:xfrm>
        </p:spPr>
        <p:txBody>
          <a:bodyPr/>
          <a:p>
            <a:pPr marL="0" indent="0">
              <a:buNone/>
            </a:pPr>
            <a:r>
              <a:rPr lang="en-GB" altLang="en-US">
                <a:latin typeface="Times New Roman" panose="02020603050405020304" charset="0"/>
                <a:cs typeface="Times New Roman" panose="02020603050405020304" charset="0"/>
              </a:rPr>
              <a:t>Variance measures the spread of random numbers around the mean.The variance is given by</a:t>
            </a:r>
            <a:r>
              <a:rPr lang="en-US" altLang="en-GB">
                <a:latin typeface="Times New Roman" panose="02020603050405020304" charset="0"/>
                <a:cs typeface="Times New Roman" panose="02020603050405020304" charset="0"/>
              </a:rPr>
              <a:t> </a:t>
            </a:r>
            <a:endParaRPr lang="en-US" altLang="en-GB">
              <a:latin typeface="Times New Roman" panose="02020603050405020304" charset="0"/>
              <a:cs typeface="Times New Roman" panose="02020603050405020304" charset="0"/>
            </a:endParaRPr>
          </a:p>
          <a:p>
            <a:pPr marL="0" indent="0">
              <a:buNone/>
            </a:pPr>
            <a:endParaRPr lang="en-US" altLang="en-GB">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4083685" y="1010920"/>
            <a:ext cx="5319395" cy="2418080"/>
          </a:xfrm>
          <a:prstGeom prst="rect">
            <a:avLst/>
          </a:prstGeom>
        </p:spPr>
      </p:pic>
      <p:sp>
        <p:nvSpPr>
          <p:cNvPr id="5" name="Text Box 4"/>
          <p:cNvSpPr txBox="1"/>
          <p:nvPr/>
        </p:nvSpPr>
        <p:spPr>
          <a:xfrm>
            <a:off x="838200" y="3091815"/>
            <a:ext cx="10856595" cy="3225800"/>
          </a:xfrm>
          <a:prstGeom prst="rect">
            <a:avLst/>
          </a:prstGeom>
        </p:spPr>
        <p:txBody>
          <a:bodyPr>
            <a:noAutofit/>
          </a:bodyPr>
          <a:p>
            <a:r>
              <a:rPr sz="2800">
                <a:latin typeface="Times New Roman" panose="02020603050405020304" charset="0"/>
                <a:cs typeface="Times New Roman" panose="02020603050405020304" charset="0"/>
              </a:rPr>
              <a:t>The consequences of uniformity and independence properties are:</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1. If the interval (0, 1) is divided into n classes or subintervals of equal length, then the expected number of observations in each interval is N / n, where N is the total number of observations.</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63950"/>
            <a:ext cx="10215880" cy="1181735"/>
          </a:xfrm>
        </p:spPr>
        <p:txBody>
          <a:bodyPr/>
          <a:p>
            <a:r>
              <a:rPr>
                <a:latin typeface="Times New Roman" panose="02020603050405020304" charset="0"/>
                <a:cs typeface="Times New Roman" panose="02020603050405020304" charset="0"/>
                <a:sym typeface="+mn-ea"/>
              </a:rPr>
              <a:t>2. The probability of observing a value in a particular interval is independent of</a:t>
            </a:r>
            <a:r>
              <a:rPr lang="en-US">
                <a:latin typeface="Times New Roman" panose="02020603050405020304" charset="0"/>
                <a:cs typeface="Times New Roman" panose="02020603050405020304" charset="0"/>
                <a:sym typeface="+mn-ea"/>
              </a:rPr>
              <a:t> </a:t>
            </a:r>
            <a:r>
              <a:rPr>
                <a:latin typeface="Times New Roman" panose="02020603050405020304" charset="0"/>
                <a:cs typeface="Times New Roman" panose="02020603050405020304" charset="0"/>
                <a:sym typeface="+mn-ea"/>
              </a:rPr>
              <a:t>previous values drawn.</a:t>
            </a:r>
            <a:endParaRPr>
              <a:latin typeface="Times New Roman" panose="02020603050405020304" charset="0"/>
              <a:cs typeface="Times New Roman" panose="02020603050405020304" charset="0"/>
            </a:endParaRPr>
          </a:p>
          <a:p>
            <a:endParaRPr lang="en-GB" altLang="en-US"/>
          </a:p>
        </p:txBody>
      </p:sp>
      <p:sp>
        <p:nvSpPr>
          <p:cNvPr id="4" name="Text Box 3"/>
          <p:cNvSpPr txBox="1"/>
          <p:nvPr/>
        </p:nvSpPr>
        <p:spPr>
          <a:xfrm>
            <a:off x="838200" y="452755"/>
            <a:ext cx="10556875" cy="2538730"/>
          </a:xfrm>
          <a:prstGeom prst="rect">
            <a:avLst/>
          </a:prstGeom>
        </p:spPr>
        <p:txBody>
          <a:bodyPr>
            <a:noAutofit/>
          </a:bodyPr>
          <a:p>
            <a:r>
              <a:rPr sz="2800" b="1">
                <a:latin typeface="Times New Roman" panose="02020603050405020304" charset="0"/>
                <a:cs typeface="Times New Roman" panose="02020603050405020304" charset="0"/>
              </a:rPr>
              <a:t>For example:</a:t>
            </a:r>
            <a:endParaRPr sz="2800" b="1">
              <a:latin typeface="Times New Roman" panose="02020603050405020304" charset="0"/>
              <a:cs typeface="Times New Roman" panose="02020603050405020304" charset="0"/>
            </a:endParaRPr>
          </a:p>
          <a:p>
            <a:endParaRPr sz="2800" b="1">
              <a:latin typeface="Times New Roman" panose="02020603050405020304" charset="0"/>
              <a:cs typeface="Times New Roman" panose="02020603050405020304" charset="0"/>
            </a:endParaRPr>
          </a:p>
          <a:p>
            <a:pPr>
              <a:buFont typeface="Arial" panose="020B0604020202020204"/>
              <a:buChar char="•"/>
            </a:pPr>
            <a:r>
              <a:rPr sz="2800">
                <a:latin typeface="Times New Roman" panose="02020603050405020304" charset="0"/>
                <a:cs typeface="Times New Roman" panose="02020603050405020304" charset="0"/>
              </a:rPr>
              <a:t>If N=1000</a:t>
            </a:r>
            <a:r>
              <a:rPr lang="en-US" sz="2800">
                <a:latin typeface="Times New Roman" panose="02020603050405020304" charset="0"/>
                <a:cs typeface="Times New Roman" panose="02020603050405020304" charset="0"/>
              </a:rPr>
              <a:t> random numbers are generated and the interval [0,1] is divided into n=10 equal subintervals, then the expected number of observations in each subinterval is:  N/n = 1000/10 =100</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Applications of </a:t>
            </a:r>
            <a:r>
              <a:rPr lang="en-US" altLang="en-GB"/>
              <a:t>Random Number</a:t>
            </a:r>
            <a:r>
              <a:rPr lang="en-GB" altLang="en-US"/>
              <a:t>:</a:t>
            </a:r>
            <a:endParaRPr lang="en-GB" altLang="en-US"/>
          </a:p>
        </p:txBody>
      </p:sp>
      <p:sp>
        <p:nvSpPr>
          <p:cNvPr id="3" name="Content Placeholder 2"/>
          <p:cNvSpPr>
            <a:spLocks noGrp="1"/>
          </p:cNvSpPr>
          <p:nvPr>
            <p:ph idx="1"/>
          </p:nvPr>
        </p:nvSpPr>
        <p:spPr/>
        <p:txBody>
          <a:bodyPr/>
          <a:p>
            <a:r>
              <a:rPr lang="en-GB" altLang="en-US">
                <a:latin typeface="Times New Roman" panose="02020603050405020304" charset="0"/>
                <a:cs typeface="Times New Roman" panose="02020603050405020304" charset="0"/>
              </a:rPr>
              <a:t>Monte Carlo Simulations</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Hypothesis Testing</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Modeling Random Phenomena</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Queueing Theory</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Pseudo-Random Numbers:</a:t>
            </a:r>
            <a:endParaRPr lang="en-GB" altLang="en-US" b="1">
              <a:latin typeface="Times New Roman" panose="02020603050405020304" charset="0"/>
              <a:cs typeface="Times New Roman" panose="02020603050405020304" charset="0"/>
            </a:endParaRPr>
          </a:p>
        </p:txBody>
      </p:sp>
      <p:sp>
        <p:nvSpPr>
          <p:cNvPr id="4" name="Text Box 3"/>
          <p:cNvSpPr txBox="1"/>
          <p:nvPr/>
        </p:nvSpPr>
        <p:spPr>
          <a:xfrm>
            <a:off x="838200" y="1691005"/>
            <a:ext cx="11006455" cy="4764405"/>
          </a:xfrm>
          <a:prstGeom prst="rect">
            <a:avLst/>
          </a:prstGeom>
        </p:spPr>
        <p:txBody>
          <a:bodyPr>
            <a:noAutofit/>
          </a:bodyPr>
          <a:p>
            <a:r>
              <a:rPr lang="en-US" sz="2800" b="1">
                <a:latin typeface="Times New Roman" panose="02020603050405020304" charset="0"/>
                <a:cs typeface="Times New Roman" panose="02020603050405020304" charset="0"/>
              </a:rPr>
              <a:t>What is pseudo-random numbers?</a:t>
            </a:r>
            <a:endParaRPr lang="en-US" sz="2800" b="1">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The term "pseudo" means "not entirely true." In this context, it implies that the numbers are generated through deterministic processes (arithmetic operations or algorithms) and are not truly random.</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These numbers are predictable if the method (algorithm) and the starting point (seed) are known.</a:t>
            </a:r>
            <a:endParaRPr lang="en-US" sz="2800">
              <a:latin typeface="Times New Roman" panose="02020603050405020304" charset="0"/>
              <a:cs typeface="Times New Roman" panose="02020603050405020304" charset="0"/>
            </a:endParaRPr>
          </a:p>
          <a:p>
            <a:pPr indent="0">
              <a:buFont typeface="Arial" panose="020B0604020202020204" pitchFamily="34" charset="0"/>
              <a:buNone/>
            </a:pPr>
            <a:r>
              <a:rPr lang="en-US" sz="2800" b="1">
                <a:latin typeface="Times New Roman" panose="02020603050405020304" charset="0"/>
                <a:cs typeface="Times New Roman" panose="02020603050405020304" charset="0"/>
              </a:rPr>
              <a:t>Uses</a:t>
            </a:r>
            <a:endParaRPr lang="en-US" sz="2800" b="1">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True random numbers are hard to generate, especially with computers. Pseudo-random numbers, while not perfectly random, are good enough for most practical purposes like simulations, cryptography, gaming, and machine learning.</a:t>
            </a:r>
            <a:endParaRPr lang="en-US" sz="2800">
              <a:latin typeface="Times New Roman" panose="02020603050405020304" charset="0"/>
              <a:cs typeface="Times New Roman" panose="02020603050405020304" charset="0"/>
            </a:endParaRPr>
          </a:p>
          <a:p>
            <a:pPr indent="457200"/>
            <a:endParaRPr lang="en-US" sz="28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GB" altLang="en-US" b="1">
                <a:latin typeface="Times New Roman" panose="02020603050405020304" charset="0"/>
                <a:cs typeface="Times New Roman" panose="02020603050405020304" charset="0"/>
                <a:sym typeface="+mn-ea"/>
              </a:rPr>
              <a:t>5.1 Probability concepts in simulation </a:t>
            </a:r>
            <a:endParaRPr lang="en-GB" altLang="en-US" b="1"/>
          </a:p>
        </p:txBody>
      </p:sp>
      <p:sp>
        <p:nvSpPr>
          <p:cNvPr id="3" name="Content Placeholder 2"/>
          <p:cNvSpPr>
            <a:spLocks noGrp="1"/>
          </p:cNvSpPr>
          <p:nvPr>
            <p:ph idx="1"/>
          </p:nvPr>
        </p:nvSpPr>
        <p:spPr/>
        <p:txBody>
          <a:bodyPr>
            <a:normAutofit lnSpcReduction="10000"/>
          </a:bodyPr>
          <a:p>
            <a:r>
              <a:rPr lang="en-GB" altLang="en-US">
                <a:latin typeface="Times New Roman" panose="02020603050405020304" charset="0"/>
                <a:cs typeface="Times New Roman" panose="02020603050405020304" charset="0"/>
              </a:rPr>
              <a:t>Probability is the measure of the likelihood of an event happening. It is a number between 0 and 1, where:</a:t>
            </a:r>
            <a:endParaRPr lang="en-GB" altLang="en-US">
              <a:latin typeface="Times New Roman" panose="02020603050405020304" charset="0"/>
              <a:cs typeface="Times New Roman" panose="02020603050405020304" charset="0"/>
            </a:endParaRPr>
          </a:p>
          <a:p>
            <a:pPr lvl="1"/>
            <a:r>
              <a:rPr lang="en-GB" altLang="en-US">
                <a:latin typeface="Times New Roman" panose="02020603050405020304" charset="0"/>
                <a:cs typeface="Times New Roman" panose="02020603050405020304" charset="0"/>
              </a:rPr>
              <a:t>0 means the event will never happen.</a:t>
            </a:r>
            <a:endParaRPr lang="en-GB" altLang="en-US">
              <a:latin typeface="Times New Roman" panose="02020603050405020304" charset="0"/>
              <a:cs typeface="Times New Roman" panose="02020603050405020304" charset="0"/>
            </a:endParaRPr>
          </a:p>
          <a:p>
            <a:pPr lvl="1"/>
            <a:r>
              <a:rPr lang="en-GB" altLang="en-US">
                <a:latin typeface="Times New Roman" panose="02020603050405020304" charset="0"/>
                <a:cs typeface="Times New Roman" panose="02020603050405020304" charset="0"/>
              </a:rPr>
              <a:t>1 means the event will always happen.</a:t>
            </a:r>
            <a:endParaRPr lang="en-GB" altLang="en-US">
              <a:latin typeface="Times New Roman" panose="02020603050405020304" charset="0"/>
              <a:cs typeface="Times New Roman" panose="02020603050405020304" charset="0"/>
            </a:endParaRPr>
          </a:p>
          <a:p>
            <a:pPr lvl="1"/>
            <a:endParaRPr lang="en-GB" altLang="en-US">
              <a:latin typeface="Times New Roman" panose="02020603050405020304" charset="0"/>
              <a:cs typeface="Times New Roman" panose="02020603050405020304" charset="0"/>
            </a:endParaRPr>
          </a:p>
          <a:p>
            <a:pPr lvl="0"/>
            <a:r>
              <a:rPr lang="en-GB" altLang="en-US">
                <a:latin typeface="Times New Roman" panose="02020603050405020304" charset="0"/>
                <a:cs typeface="Times New Roman" panose="02020603050405020304" charset="0"/>
              </a:rPr>
              <a:t>Tossing a coin: The probability of getting heads is 0.5 (50% chance).</a:t>
            </a:r>
            <a:endParaRPr lang="en-GB" altLang="en-US">
              <a:latin typeface="Times New Roman" panose="02020603050405020304" charset="0"/>
              <a:cs typeface="Times New Roman" panose="02020603050405020304" charset="0"/>
            </a:endParaRPr>
          </a:p>
          <a:p>
            <a:pPr lvl="0"/>
            <a:r>
              <a:rPr lang="en-GB" altLang="en-US">
                <a:latin typeface="Times New Roman" panose="02020603050405020304" charset="0"/>
                <a:cs typeface="Times New Roman" panose="02020603050405020304" charset="0"/>
              </a:rPr>
              <a:t>Rolling a die: The probability of getting a "6" is 1/6.</a:t>
            </a:r>
            <a:endParaRPr lang="en-GB" altLang="en-US">
              <a:latin typeface="Times New Roman" panose="02020603050405020304" charset="0"/>
              <a:cs typeface="Times New Roman" panose="02020603050405020304" charset="0"/>
            </a:endParaRPr>
          </a:p>
          <a:p>
            <a:pPr lvl="0"/>
            <a:endParaRPr lang="en-GB" altLang="en-US">
              <a:latin typeface="Times New Roman" panose="02020603050405020304" charset="0"/>
              <a:cs typeface="Times New Roman" panose="02020603050405020304" charset="0"/>
            </a:endParaRPr>
          </a:p>
          <a:p>
            <a:pPr lvl="0"/>
            <a:r>
              <a:rPr lang="en-GB" altLang="en-US">
                <a:latin typeface="Times New Roman" panose="02020603050405020304" charset="0"/>
                <a:cs typeface="Times New Roman" panose="02020603050405020304" charset="0"/>
              </a:rPr>
              <a:t>Probability helps us deal with uncertainty and make predictions about future events.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44170"/>
            <a:ext cx="10515600" cy="5833110"/>
          </a:xfrm>
        </p:spPr>
        <p:txBody>
          <a:bodyPr/>
          <a:p>
            <a:pPr marL="0" indent="0">
              <a:buNone/>
            </a:pPr>
            <a:r>
              <a:rPr lang="en-GB" altLang="en-US" b="1">
                <a:latin typeface="Times New Roman" panose="02020603050405020304" charset="0"/>
                <a:cs typeface="Times New Roman" panose="02020603050405020304" charset="0"/>
              </a:rPr>
              <a:t>How are they generated?</a:t>
            </a:r>
            <a:endParaRPr lang="en-GB" altLang="en-US" b="1">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Pseudo-random numbers are typically generated using mathematical formulas such as linear congruential generators (LCG) or Combined Linear Congruential Generators</a:t>
            </a:r>
            <a:r>
              <a:rPr lang="en-US" altLang="en-GB">
                <a:latin typeface="Times New Roman" panose="02020603050405020304" charset="0"/>
                <a:cs typeface="Times New Roman" panose="02020603050405020304" charset="0"/>
              </a:rPr>
              <a:t> (CLCG)</a:t>
            </a:r>
            <a:endParaRPr lang="en-US" altLang="en-GB">
              <a:latin typeface="Times New Roman" panose="02020603050405020304" charset="0"/>
              <a:cs typeface="Times New Roman" panose="02020603050405020304" charset="0"/>
            </a:endParaRPr>
          </a:p>
          <a:p>
            <a:endParaRPr lang="en-US" altLang="en-GB">
              <a:latin typeface="Times New Roman" panose="02020603050405020304" charset="0"/>
              <a:cs typeface="Times New Roman" panose="02020603050405020304" charset="0"/>
            </a:endParaRPr>
          </a:p>
          <a:p>
            <a:pPr marL="0" indent="0">
              <a:buNone/>
            </a:pPr>
            <a:r>
              <a:rPr lang="en-US" altLang="en-GB" b="1">
                <a:latin typeface="Times New Roman" panose="02020603050405020304" charset="0"/>
                <a:cs typeface="Times New Roman" panose="02020603050405020304" charset="0"/>
              </a:rPr>
              <a:t>Properties:</a:t>
            </a:r>
            <a:endParaRPr lang="en-US" altLang="en-GB" b="1">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They are reproducible: If you use the same algorithm and seed, you’ll get the same sequence of numbers.</a:t>
            </a:r>
            <a:endParaRPr lang="en-US" altLang="en-GB">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They can approximate randomness well, fulfilling statistical properties like uniformity and independence.</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a:latin typeface="Times New Roman" panose="02020603050405020304" charset="0"/>
                <a:cs typeface="Times New Roman" panose="02020603050405020304" charset="0"/>
                <a:sym typeface="+mn-ea"/>
              </a:rPr>
              <a:t>1. The generated random numbers may not be uniformly distributed. </a:t>
            </a:r>
            <a:endParaRPr>
              <a:latin typeface="Times New Roman" panose="02020603050405020304" charset="0"/>
              <a:cs typeface="Times New Roman" panose="02020603050405020304" charset="0"/>
              <a:sym typeface="+mn-ea"/>
            </a:endParaRPr>
          </a:p>
          <a:p>
            <a:pPr marL="0" indent="0">
              <a:buNone/>
            </a:pPr>
            <a:r>
              <a:rPr>
                <a:latin typeface="Times New Roman" panose="02020603050405020304" charset="0"/>
                <a:cs typeface="Times New Roman" panose="02020603050405020304" charset="0"/>
                <a:sym typeface="+mn-ea"/>
              </a:rPr>
              <a:t>2. The generated random numbers may not be continuous. </a:t>
            </a:r>
            <a:endParaRPr>
              <a:latin typeface="Times New Roman" panose="02020603050405020304" charset="0"/>
              <a:cs typeface="Times New Roman" panose="02020603050405020304" charset="0"/>
              <a:sym typeface="+mn-ea"/>
            </a:endParaRPr>
          </a:p>
          <a:p>
            <a:pPr marL="0" indent="0">
              <a:buNone/>
            </a:pPr>
            <a:r>
              <a:rPr>
                <a:latin typeface="Times New Roman" panose="02020603050405020304" charset="0"/>
                <a:cs typeface="Times New Roman" panose="02020603050405020304" charset="0"/>
                <a:sym typeface="+mn-ea"/>
              </a:rPr>
              <a:t>3. The mean of the generated numbers may be too high or too low. </a:t>
            </a:r>
            <a:endParaRPr>
              <a:latin typeface="Times New Roman" panose="02020603050405020304" charset="0"/>
              <a:cs typeface="Times New Roman" panose="02020603050405020304" charset="0"/>
              <a:sym typeface="+mn-ea"/>
            </a:endParaRPr>
          </a:p>
          <a:p>
            <a:pPr marL="0" indent="0">
              <a:buNone/>
            </a:pPr>
            <a:r>
              <a:rPr>
                <a:latin typeface="Times New Roman" panose="02020603050405020304" charset="0"/>
                <a:cs typeface="Times New Roman" panose="02020603050405020304" charset="0"/>
                <a:sym typeface="+mn-ea"/>
              </a:rPr>
              <a:t>4. The variance may be too high or too low.</a:t>
            </a:r>
            <a:endParaRPr>
              <a:latin typeface="Times New Roman" panose="02020603050405020304" charset="0"/>
              <a:cs typeface="Times New Roman" panose="02020603050405020304" charset="0"/>
            </a:endParaRPr>
          </a:p>
          <a:p>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Generation of Random Number:</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p>
            <a:pPr marL="0" indent="0">
              <a:buNone/>
            </a:pPr>
            <a:r>
              <a:rPr lang="en-GB" altLang="en-US">
                <a:latin typeface="Times New Roman" panose="02020603050405020304" charset="0"/>
                <a:cs typeface="Times New Roman" panose="02020603050405020304" charset="0"/>
              </a:rPr>
              <a:t>In computer simulation where a very large number of random numbers is generally required, can be obtained by the following method.</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1. Random numbers maybe drawn from the random number tables stored in a memory of the computer. The process is neither practical nor economical. It is a very slow process and the number occupied considerable space of computer</a:t>
            </a:r>
            <a:r>
              <a:rPr lang="en-US" altLang="en-GB">
                <a:latin typeface="Times New Roman" panose="02020603050405020304" charset="0"/>
                <a:cs typeface="Times New Roman" panose="02020603050405020304" charset="0"/>
              </a:rPr>
              <a:t> memory. Above all, in the real system many time more random number than available in the table. </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37515"/>
            <a:ext cx="10515600" cy="5739765"/>
          </a:xfrm>
        </p:spPr>
        <p:txBody>
          <a:bodyPr>
            <a:normAutofit lnSpcReduction="20000"/>
          </a:bodyPr>
          <a:p>
            <a:pPr marL="0" indent="0">
              <a:buNone/>
            </a:pPr>
            <a:endParaRPr lang="en-GB" altLang="en-US">
              <a:latin typeface="Times New Roman" panose="02020603050405020304" charset="0"/>
              <a:cs typeface="Times New Roman" panose="02020603050405020304" charset="0"/>
            </a:endParaRPr>
          </a:p>
          <a:p>
            <a:pPr marL="0" indent="0" algn="just">
              <a:lnSpc>
                <a:spcPct val="100000"/>
              </a:lnSpc>
              <a:buNone/>
            </a:pPr>
            <a:r>
              <a:rPr lang="en-US" altLang="en-GB" b="1">
                <a:latin typeface="Times New Roman" panose="02020603050405020304" charset="0"/>
                <a:cs typeface="Times New Roman" panose="02020603050405020304" charset="0"/>
              </a:rPr>
              <a:t>2 </a:t>
            </a:r>
            <a:r>
              <a:rPr lang="en-GB" altLang="en-US">
                <a:latin typeface="Times New Roman" panose="02020603050405020304" charset="0"/>
                <a:cs typeface="Times New Roman" panose="02020603050405020304" charset="0"/>
              </a:rPr>
              <a:t>An electronic device may be constructed as a part of a digital computer to generate </a:t>
            </a:r>
            <a:r>
              <a:rPr lang="en-US" altLang="en-GB">
                <a:latin typeface="Times New Roman" panose="02020603050405020304" charset="0"/>
                <a:cs typeface="Times New Roman" panose="02020603050405020304" charset="0"/>
              </a:rPr>
              <a:t> </a:t>
            </a:r>
            <a:r>
              <a:rPr lang="en-GB" altLang="en-US">
                <a:latin typeface="Times New Roman" panose="02020603050405020304" charset="0"/>
                <a:cs typeface="Times New Roman" panose="02020603050405020304" charset="0"/>
              </a:rPr>
              <a:t>truly random numbers. This, however, is considered very expensive. Pseudo-random numbers may be generated using some arithmetic operation. </a:t>
            </a:r>
            <a:endParaRPr lang="en-GB" altLang="en-US">
              <a:latin typeface="Times New Roman" panose="02020603050405020304" charset="0"/>
              <a:cs typeface="Times New Roman" panose="02020603050405020304" charset="0"/>
            </a:endParaRPr>
          </a:p>
          <a:p>
            <a:pPr algn="just">
              <a:lnSpc>
                <a:spcPct val="100000"/>
              </a:lnSpc>
            </a:pPr>
            <a:endParaRPr lang="en-GB" altLang="en-US">
              <a:latin typeface="Times New Roman" panose="02020603050405020304" charset="0"/>
              <a:cs typeface="Times New Roman" panose="02020603050405020304" charset="0"/>
            </a:endParaRPr>
          </a:p>
          <a:p>
            <a:pPr marL="0" indent="0" algn="just">
              <a:lnSpc>
                <a:spcPct val="100000"/>
              </a:lnSpc>
              <a:buNone/>
            </a:pPr>
            <a:r>
              <a:rPr lang="en-US" altLang="en-GB" b="1">
                <a:latin typeface="Times New Roman" panose="02020603050405020304" charset="0"/>
                <a:cs typeface="Times New Roman" panose="02020603050405020304" charset="0"/>
              </a:rPr>
              <a:t>3. </a:t>
            </a:r>
            <a:r>
              <a:rPr lang="en-GB" altLang="en-US">
                <a:latin typeface="Times New Roman" panose="02020603050405020304" charset="0"/>
                <a:cs typeface="Times New Roman" panose="02020603050405020304" charset="0"/>
              </a:rPr>
              <a:t>These methods must commonly specify a procedure starting with an initial </a:t>
            </a:r>
            <a:r>
              <a:rPr lang="en-US" altLang="en-GB">
                <a:latin typeface="Times New Roman" panose="02020603050405020304" charset="0"/>
                <a:cs typeface="Times New Roman" panose="02020603050405020304" charset="0"/>
              </a:rPr>
              <a:t> </a:t>
            </a:r>
            <a:r>
              <a:rPr lang="en-GB" altLang="en-US">
                <a:latin typeface="Times New Roman" panose="02020603050405020304" charset="0"/>
                <a:cs typeface="Times New Roman" panose="02020603050405020304" charset="0"/>
              </a:rPr>
              <a:t>number, the second number is generated and from that a third number and so on. A number of the recursive procedure are used for generating random numbers.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87350" y="203200"/>
            <a:ext cx="11567795" cy="1631315"/>
          </a:xfrm>
          <a:prstGeom prst="rect">
            <a:avLst/>
          </a:prstGeom>
        </p:spPr>
        <p:txBody>
          <a:bodyPr>
            <a:noAutofit/>
          </a:bodyPr>
          <a:p>
            <a:r>
              <a:rPr sz="4400" b="1">
                <a:latin typeface="Times New Roman" panose="02020603050405020304" charset="0"/>
                <a:cs typeface="Times New Roman" panose="02020603050405020304" charset="0"/>
              </a:rPr>
              <a:t>Qualities of an Efficient Random Number Generator:</a:t>
            </a:r>
            <a:endParaRPr sz="4400" b="1">
              <a:latin typeface="Times New Roman" panose="02020603050405020304" charset="0"/>
              <a:cs typeface="Times New Roman" panose="02020603050405020304" charset="0"/>
            </a:endParaRPr>
          </a:p>
        </p:txBody>
      </p:sp>
      <p:sp>
        <p:nvSpPr>
          <p:cNvPr id="7" name="Text Box 6"/>
          <p:cNvSpPr txBox="1"/>
          <p:nvPr/>
        </p:nvSpPr>
        <p:spPr>
          <a:xfrm>
            <a:off x="574040" y="1591310"/>
            <a:ext cx="11101070" cy="4542155"/>
          </a:xfrm>
          <a:prstGeom prst="rect">
            <a:avLst/>
          </a:prstGeom>
        </p:spPr>
        <p:txBody>
          <a:bodyPr>
            <a:noAutofit/>
          </a:bodyPr>
          <a:p>
            <a:pPr marL="514350" indent="-514350" algn="just">
              <a:buAutoNum type="arabicPeriod"/>
            </a:pPr>
            <a:r>
              <a:rPr sz="2800" b="0" i="0">
                <a:solidFill>
                  <a:srgbClr val="000000"/>
                </a:solidFill>
                <a:latin typeface="Times New Roman" panose="02020603050405020304" charset="0"/>
                <a:cs typeface="Times New Roman" panose="02020603050405020304" charset="0"/>
              </a:rPr>
              <a:t>It should have a sufficiently long cycle i.e. it should generate a sufficiently long sequence of random numbers before beginning to repeat the sequence. </a:t>
            </a:r>
            <a:endParaRPr sz="2800" b="0" i="0">
              <a:solidFill>
                <a:srgbClr val="000000"/>
              </a:solidFill>
              <a:latin typeface="Times New Roman" panose="02020603050405020304" charset="0"/>
              <a:cs typeface="Times New Roman" panose="02020603050405020304" charset="0"/>
            </a:endParaRPr>
          </a:p>
          <a:p>
            <a:pPr marL="514350" indent="-514350" algn="just">
              <a:buAutoNum type="arabicPeriod"/>
            </a:pPr>
            <a:r>
              <a:rPr sz="2800" b="0" i="0">
                <a:solidFill>
                  <a:srgbClr val="000000"/>
                </a:solidFill>
                <a:latin typeface="Times New Roman" panose="02020603050405020304" charset="0"/>
                <a:cs typeface="Times New Roman" panose="02020603050405020304" charset="0"/>
              </a:rPr>
              <a:t>The random numbers generated should be replicable i.e. by specifying the starting condition, it should numbers as and when desired. Many times common random numbers are required for the comparison of two systems. </a:t>
            </a:r>
            <a:endParaRPr sz="2800" b="0" i="0">
              <a:solidFill>
                <a:srgbClr val="000000"/>
              </a:solidFill>
              <a:latin typeface="Times New Roman" panose="02020603050405020304" charset="0"/>
              <a:cs typeface="Times New Roman" panose="02020603050405020304" charset="0"/>
            </a:endParaRPr>
          </a:p>
          <a:p>
            <a:pPr marL="514350" indent="-514350" algn="just">
              <a:buAutoNum type="arabicPeriod"/>
            </a:pPr>
            <a:r>
              <a:rPr sz="2800" b="0" i="0">
                <a:solidFill>
                  <a:srgbClr val="000000"/>
                </a:solidFill>
                <a:latin typeface="Times New Roman" panose="02020603050405020304" charset="0"/>
                <a:cs typeface="Times New Roman" panose="02020603050405020304" charset="0"/>
              </a:rPr>
              <a:t>The generated random numbers should fulfil the requirement of uniformity and independence. The random number generator should be fast and cost-effective. </a:t>
            </a:r>
            <a:endParaRPr sz="2800" b="0" i="0">
              <a:solidFill>
                <a:srgbClr val="000000"/>
              </a:solidFill>
              <a:latin typeface="Times New Roman" panose="02020603050405020304" charset="0"/>
              <a:cs typeface="Times New Roman" panose="02020603050405020304" charset="0"/>
            </a:endParaRPr>
          </a:p>
          <a:p>
            <a:pPr marL="514350" indent="-514350" algn="just">
              <a:buAutoNum type="arabicPeriod"/>
            </a:pPr>
            <a:r>
              <a:rPr sz="2800" b="0" i="0">
                <a:solidFill>
                  <a:srgbClr val="000000"/>
                </a:solidFill>
                <a:latin typeface="Times New Roman" panose="02020603050405020304" charset="0"/>
                <a:cs typeface="Times New Roman" panose="02020603050405020304" charset="0"/>
              </a:rPr>
              <a:t>It should be portable to different computers and ideally to a different programming language.</a:t>
            </a:r>
            <a:endParaRPr sz="2800" b="0" i="0">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sz="4890" b="1">
                <a:latin typeface="Times New Roman" panose="02020603050405020304" charset="0"/>
                <a:cs typeface="Times New Roman" panose="02020603050405020304" charset="0"/>
              </a:rPr>
              <a:t>Techniques for Generation of Random </a:t>
            </a:r>
            <a:br>
              <a:rPr lang="en-GB" altLang="en-US" sz="4890" b="1">
                <a:latin typeface="Times New Roman" panose="02020603050405020304" charset="0"/>
                <a:cs typeface="Times New Roman" panose="02020603050405020304" charset="0"/>
              </a:rPr>
            </a:br>
            <a:r>
              <a:rPr lang="en-GB" altLang="en-US" sz="4890" b="1">
                <a:latin typeface="Times New Roman" panose="02020603050405020304" charset="0"/>
                <a:cs typeface="Times New Roman" panose="02020603050405020304" charset="0"/>
              </a:rPr>
              <a:t>Numbers:</a:t>
            </a:r>
            <a:endParaRPr lang="en-GB" altLang="en-US" sz="489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GB" altLang="en-US">
                <a:latin typeface="Times New Roman" panose="02020603050405020304" charset="0"/>
                <a:cs typeface="Times New Roman" panose="02020603050405020304" charset="0"/>
              </a:rPr>
              <a:t>The most widely used techniques for generating random numbers are:</a:t>
            </a:r>
            <a:endParaRPr lang="en-GB" altLang="en-US">
              <a:latin typeface="Times New Roman" panose="02020603050405020304" charset="0"/>
              <a:cs typeface="Times New Roman" panose="02020603050405020304" charset="0"/>
            </a:endParaRPr>
          </a:p>
          <a:p>
            <a:pPr marL="0" indent="0">
              <a:buNone/>
            </a:pPr>
            <a:r>
              <a:rPr lang="en-GB" altLang="en-US" b="1">
                <a:latin typeface="Times New Roman" panose="02020603050405020304" charset="0"/>
                <a:cs typeface="Times New Roman" panose="02020603050405020304" charset="0"/>
              </a:rPr>
              <a:t>1. Linear Congruential Method (LCM):</a:t>
            </a:r>
            <a:endParaRPr lang="en-GB" altLang="en-US" b="1">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The most widely used technique for generating random numbers, initially proposed by Lehmer [1951]. This method produces a sequence of integers, X1, X2 … between 0 and m- 1 by following a recursive relationship:</a:t>
            </a:r>
            <a:r>
              <a:rPr lang="en-US" altLang="en-GB">
                <a:latin typeface="Times New Roman" panose="02020603050405020304" charset="0"/>
                <a:cs typeface="Times New Roman" panose="02020603050405020304" charset="0"/>
              </a:rPr>
              <a:t> </a:t>
            </a:r>
            <a:endParaRPr lang="en-US" altLang="en-GB">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782570" y="4798060"/>
            <a:ext cx="7470140" cy="17538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23545" y="378460"/>
            <a:ext cx="11400790" cy="6118860"/>
          </a:xfrm>
          <a:prstGeom prst="rect">
            <a:avLst/>
          </a:prstGeom>
        </p:spPr>
        <p:txBody>
          <a:bodyPr>
            <a:noAutofit/>
          </a:bodyPr>
          <a:p>
            <a:r>
              <a:rPr sz="2800">
                <a:latin typeface="Times New Roman" panose="02020603050405020304" charset="0"/>
                <a:cs typeface="Times New Roman" panose="02020603050405020304" charset="0"/>
              </a:rPr>
              <a:t>The initial value X0 is called seed. The selection of the values for a, c, m, and X0 drastically affects the statistical properties and the cycle length.</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a. If c ≠ 0 in the above equation, then it is called as Mixed Congruential method.</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b. If c = 0 the form is known as the Multiplicative Congruential method.</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The random numbers (Ri) between 0 and 1 can be generated by</a:t>
            </a:r>
            <a:endParaRPr sz="280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5142865" y="4815840"/>
            <a:ext cx="2716530" cy="14452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a:t>The LCM generates a sequence of numbers using the following recurrence relation:</a:t>
            </a:r>
            <a:endParaRPr lang="en-GB" altLang="en-US"/>
          </a:p>
        </p:txBody>
      </p:sp>
      <p:pic>
        <p:nvPicPr>
          <p:cNvPr id="4" name="Content Placeholder 3"/>
          <p:cNvPicPr>
            <a:picLocks noChangeAspect="1"/>
          </p:cNvPicPr>
          <p:nvPr>
            <p:ph idx="1"/>
          </p:nvPr>
        </p:nvPicPr>
        <p:blipFill>
          <a:blip r:embed="rId1"/>
          <a:stretch>
            <a:fillRect/>
          </a:stretch>
        </p:blipFill>
        <p:spPr>
          <a:xfrm>
            <a:off x="965835" y="1997075"/>
            <a:ext cx="10387965" cy="40576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405255" y="478155"/>
            <a:ext cx="9529445" cy="5994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80060" y="337820"/>
            <a:ext cx="11468735" cy="6313170"/>
          </a:xfrm>
          <a:prstGeom prst="rect">
            <a:avLst/>
          </a:prstGeom>
        </p:spPr>
        <p:txBody>
          <a:bodyPr>
            <a:noAutofit/>
          </a:bodyPr>
          <a:p>
            <a:r>
              <a:rPr sz="3200" b="1">
                <a:latin typeface="Times New Roman" panose="02020603050405020304" charset="0"/>
                <a:cs typeface="Times New Roman" panose="02020603050405020304" charset="0"/>
                <a:sym typeface="+mn-ea"/>
              </a:rPr>
              <a:t>a. Maximum Density:</a:t>
            </a:r>
            <a:endParaRPr sz="24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Maximum Density means values assumed by Ri, i = 1, 2… leave no large gaps on the interval [0, 1]. </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Problem: The values generated from Ri = Xi / m, is discrete on integers instead of continuous. </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Solution: A very large integer for modulus m.</a:t>
            </a:r>
            <a:endParaRPr sz="2800">
              <a:latin typeface="Times New Roman" panose="02020603050405020304" charset="0"/>
              <a:cs typeface="Times New Roman" panose="02020603050405020304" charset="0"/>
            </a:endParaRPr>
          </a:p>
          <a:p>
            <a:endParaRPr sz="2400">
              <a:latin typeface="Times New Roman" panose="02020603050405020304" charset="0"/>
              <a:cs typeface="Times New Roman" panose="02020603050405020304" charset="0"/>
            </a:endParaRPr>
          </a:p>
          <a:p>
            <a:r>
              <a:rPr sz="3200" b="1">
                <a:latin typeface="Times New Roman" panose="02020603050405020304" charset="0"/>
                <a:cs typeface="Times New Roman" panose="02020603050405020304" charset="0"/>
              </a:rPr>
              <a:t>b. Maximum Period:</a:t>
            </a:r>
            <a:endParaRPr sz="3200" b="1">
              <a:latin typeface="Times New Roman" panose="02020603050405020304" charset="0"/>
              <a:cs typeface="Times New Roman" panose="02020603050405020304" charset="0"/>
            </a:endParaRPr>
          </a:p>
          <a:p>
            <a:pPr algn="just"/>
            <a:r>
              <a:rPr sz="2800">
                <a:latin typeface="Times New Roman" panose="02020603050405020304" charset="0"/>
                <a:cs typeface="Times New Roman" panose="02020603050405020304" charset="0"/>
              </a:rPr>
              <a:t>To achieve Maximum density and avoid cycling, the generator should have the largest possible period. Most digital computers use a binary representation of numbers. Speed and efficiency is aided by a modulus m, to be (or close to) a power of 2. The maximal period is achieved by proper choice of a, c, m and X0. </a:t>
            </a:r>
            <a:endParaRPr sz="2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b="1">
                <a:latin typeface="Times New Roman" panose="02020603050405020304" charset="0"/>
                <a:cs typeface="Times New Roman" panose="02020603050405020304" charset="0"/>
                <a:sym typeface="+mn-ea"/>
              </a:rPr>
              <a:t>5.1 Probability concepts in simulation </a:t>
            </a:r>
            <a:r>
              <a:rPr lang="en-US" altLang="en-GB" b="1">
                <a:latin typeface="Times New Roman" panose="02020603050405020304" charset="0"/>
                <a:cs typeface="Times New Roman" panose="02020603050405020304" charset="0"/>
                <a:sym typeface="+mn-ea"/>
              </a:rPr>
              <a:t>...cont</a:t>
            </a:r>
            <a:endParaRPr lang="en-US" altLang="en-GB" b="1">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pPr marL="0" indent="0">
              <a:buNone/>
            </a:pPr>
            <a:r>
              <a:rPr lang="en-GB" altLang="en-US"/>
              <a:t>we constantly encounter situations of uncertainty:</a:t>
            </a:r>
            <a:endParaRPr lang="en-GB" altLang="en-US"/>
          </a:p>
          <a:p>
            <a:pPr lvl="1"/>
            <a:r>
              <a:rPr lang="en-GB" altLang="en-US"/>
              <a:t>Will it rain tomorrow?</a:t>
            </a:r>
            <a:endParaRPr lang="en-GB" altLang="en-US"/>
          </a:p>
          <a:p>
            <a:pPr lvl="1"/>
            <a:r>
              <a:rPr lang="en-GB" altLang="en-US"/>
              <a:t>Will I pass the exam?</a:t>
            </a:r>
            <a:endParaRPr lang="en-GB" altLang="en-US"/>
          </a:p>
          <a:p>
            <a:r>
              <a:rPr lang="en-GB" altLang="en-US"/>
              <a:t>Example: If a weather forecast says there is a 40% chance of rain tomorrow, it means the probability of rain is 0.4.</a:t>
            </a:r>
            <a:endParaRPr lang="en-GB" altLang="en-US"/>
          </a:p>
          <a:p>
            <a:endParaRPr lang="en-GB" altLang="en-US"/>
          </a:p>
          <a:p>
            <a:pPr marL="0" indent="0">
              <a:buNone/>
            </a:pPr>
            <a:endParaRPr lang="en-GB"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latin typeface="Times New Roman" panose="02020603050405020304" charset="0"/>
                <a:cs typeface="Times New Roman" panose="02020603050405020304" charset="0"/>
              </a:rPr>
              <a:t>NEXT CLASS </a:t>
            </a:r>
            <a:endParaRPr lang="en-US" altLang="en-GB">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GB" altLang="en-US">
                <a:latin typeface="Times New Roman" panose="02020603050405020304" charset="0"/>
                <a:cs typeface="Times New Roman" panose="02020603050405020304" charset="0"/>
              </a:rPr>
              <a:t>Tests for Random Number Generation:</a:t>
            </a:r>
            <a:endParaRPr lang="en-GB" altLang="en-US">
              <a:latin typeface="Times New Roman" panose="02020603050405020304" charset="0"/>
              <a:cs typeface="Times New Roman" panose="02020603050405020304" charset="0"/>
            </a:endParaRPr>
          </a:p>
          <a:p>
            <a:pPr marL="0" indent="457200">
              <a:buNone/>
            </a:pPr>
            <a:r>
              <a:rPr lang="en-GB" altLang="en-US">
                <a:latin typeface="Times New Roman" panose="02020603050405020304" charset="0"/>
                <a:cs typeface="Times New Roman" panose="02020603050405020304" charset="0"/>
              </a:rPr>
              <a:t>1. Testing for Uniformity:</a:t>
            </a:r>
            <a:endParaRPr lang="en-GB" altLang="en-US">
              <a:latin typeface="Times New Roman" panose="02020603050405020304" charset="0"/>
              <a:cs typeface="Times New Roman" panose="02020603050405020304" charset="0"/>
            </a:endParaRPr>
          </a:p>
          <a:p>
            <a:pPr marL="0" indent="457200">
              <a:buNone/>
            </a:pPr>
            <a:r>
              <a:rPr lang="en-GB" altLang="en-US">
                <a:latin typeface="Times New Roman" panose="02020603050405020304" charset="0"/>
                <a:cs typeface="Times New Roman" panose="02020603050405020304" charset="0"/>
              </a:rPr>
              <a:t>2. Testing for Independence: </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Uniformity Test (Frequency Test)</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GB" altLang="en-US">
                <a:latin typeface="Times New Roman" panose="02020603050405020304" charset="0"/>
                <a:cs typeface="Times New Roman" panose="02020603050405020304" charset="0"/>
              </a:rPr>
              <a:t>The test of uniformity or frequency tests is a basic test that should always be performed to validate a random number generator. The uniformity test counts how often numbers in a given range occur in the sequence to ensure that the numbers are uniformly distributed. Two frequency tests are available and they are:</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514350" indent="-514350">
              <a:buAutoNum type="arabicPeriod"/>
            </a:pPr>
            <a:r>
              <a:rPr lang="en-GB" altLang="en-US">
                <a:latin typeface="Times New Roman" panose="02020603050405020304" charset="0"/>
                <a:cs typeface="Times New Roman" panose="02020603050405020304" charset="0"/>
              </a:rPr>
              <a:t>Kolmogorov-Smirnov test i.e., K-S test</a:t>
            </a:r>
            <a:endParaRPr lang="en-GB" altLang="en-US">
              <a:latin typeface="Times New Roman" panose="02020603050405020304" charset="0"/>
              <a:cs typeface="Times New Roman" panose="02020603050405020304" charset="0"/>
            </a:endParaRPr>
          </a:p>
          <a:p>
            <a:pPr marL="514350" indent="-514350">
              <a:buAutoNum type="arabicPeriod"/>
            </a:pPr>
            <a:r>
              <a:rPr lang="en-GB" altLang="en-US">
                <a:latin typeface="Times New Roman" panose="02020603050405020304" charset="0"/>
                <a:cs typeface="Times New Roman" panose="02020603050405020304" charset="0"/>
              </a:rPr>
              <a:t>Chi-Square test</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576580" y="2047240"/>
            <a:ext cx="10840720" cy="1381760"/>
          </a:xfrm>
          <a:prstGeom prst="rect">
            <a:avLst/>
          </a:prstGeom>
        </p:spPr>
      </p:pic>
      <p:pic>
        <p:nvPicPr>
          <p:cNvPr id="5" name="Picture 4"/>
          <p:cNvPicPr>
            <a:picLocks noChangeAspect="1"/>
          </p:cNvPicPr>
          <p:nvPr/>
        </p:nvPicPr>
        <p:blipFill>
          <a:blip r:embed="rId2"/>
          <a:stretch>
            <a:fillRect/>
          </a:stretch>
        </p:blipFill>
        <p:spPr>
          <a:xfrm>
            <a:off x="727075" y="4246245"/>
            <a:ext cx="10737850" cy="1074420"/>
          </a:xfrm>
          <a:prstGeom prst="rect">
            <a:avLst/>
          </a:prstGeom>
        </p:spPr>
      </p:pic>
      <p:sp>
        <p:nvSpPr>
          <p:cNvPr id="2" name="Title 1"/>
          <p:cNvSpPr>
            <a:spLocks noGrp="1"/>
          </p:cNvSpPr>
          <p:nvPr>
            <p:ph type="title"/>
          </p:nvPr>
        </p:nvSpPr>
        <p:spPr>
          <a:xfrm>
            <a:off x="727075" y="365125"/>
            <a:ext cx="10515600" cy="1325563"/>
          </a:xfrm>
        </p:spPr>
        <p:txBody>
          <a:bodyPr/>
          <a:p>
            <a:r>
              <a:rPr lang="en-US" altLang="en-GB" b="1">
                <a:latin typeface="Times New Roman" panose="02020603050405020304" charset="0"/>
                <a:cs typeface="Times New Roman" panose="02020603050405020304" charset="0"/>
              </a:rPr>
              <a:t>Assignment 3</a:t>
            </a:r>
            <a:endParaRPr lang="en-US" altLang="en-GB" b="1">
              <a:latin typeface="Times New Roman" panose="02020603050405020304" charset="0"/>
              <a:cs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45770" y="1353820"/>
            <a:ext cx="11300460" cy="21342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0200"/>
            <a:ext cx="10515600" cy="5847080"/>
          </a:xfrm>
        </p:spPr>
        <p:txBody>
          <a:bodyPr/>
          <a:p>
            <a:r>
              <a:rPr lang="en-US" altLang="en-GB">
                <a:latin typeface="Times New Roman" panose="02020603050405020304" charset="0"/>
                <a:cs typeface="Times New Roman" panose="02020603050405020304" charset="0"/>
              </a:rPr>
              <a:t> </a:t>
            </a:r>
            <a:r>
              <a:rPr lang="en-GB" altLang="en-US">
                <a:latin typeface="Times New Roman" panose="02020603050405020304" charset="0"/>
                <a:cs typeface="Times New Roman" panose="02020603050405020304" charset="0"/>
              </a:rPr>
              <a:t>A bag contains 5 red balls and 5 blue balls. Two balls are drawn one after the other without replacement. What is the probability of:</a:t>
            </a:r>
            <a:endParaRPr lang="en-GB" altLang="en-US">
              <a:latin typeface="Times New Roman" panose="02020603050405020304" charset="0"/>
              <a:cs typeface="Times New Roman" panose="02020603050405020304" charset="0"/>
            </a:endParaRPr>
          </a:p>
          <a:p>
            <a:pPr marL="457200" lvl="1" indent="0">
              <a:buNone/>
            </a:pPr>
            <a:r>
              <a:rPr lang="en-GB" altLang="en-US">
                <a:latin typeface="Times New Roman" panose="02020603050405020304" charset="0"/>
                <a:cs typeface="Times New Roman" panose="02020603050405020304" charset="0"/>
              </a:rPr>
              <a:t>(a) Drawing two red balls?</a:t>
            </a:r>
            <a:endParaRPr lang="en-GB" altLang="en-US">
              <a:latin typeface="Times New Roman" panose="02020603050405020304" charset="0"/>
              <a:cs typeface="Times New Roman" panose="02020603050405020304" charset="0"/>
            </a:endParaRPr>
          </a:p>
          <a:p>
            <a:pPr marL="457200" lvl="1" indent="0">
              <a:buNone/>
            </a:pPr>
            <a:r>
              <a:rPr lang="en-GB" altLang="en-US">
                <a:latin typeface="Times New Roman" panose="02020603050405020304" charset="0"/>
                <a:cs typeface="Times New Roman" panose="02020603050405020304" charset="0"/>
              </a:rPr>
              <a:t>(b) Drawing one red and one blue ball?</a:t>
            </a:r>
            <a:endParaRPr lang="en-GB" altLang="en-US">
              <a:latin typeface="Times New Roman" panose="02020603050405020304" charset="0"/>
              <a:cs typeface="Times New Roman" panose="02020603050405020304" charset="0"/>
            </a:endParaRPr>
          </a:p>
          <a:p>
            <a:pPr marL="457200" lvl="1" indent="0">
              <a:buNone/>
            </a:pPr>
            <a:endParaRPr lang="en-GB" altLang="en-US">
              <a:latin typeface="Times New Roman" panose="02020603050405020304" charset="0"/>
              <a:cs typeface="Times New Roman" panose="02020603050405020304" charset="0"/>
            </a:endParaRPr>
          </a:p>
          <a:p>
            <a:pPr marL="457200" lvl="1" indent="0" algn="just">
              <a:buNone/>
            </a:pPr>
            <a:endParaRPr lang="en-GB" altLang="en-US">
              <a:latin typeface="Times New Roman" panose="02020603050405020304" charset="0"/>
              <a:cs typeface="Times New Roman" panose="02020603050405020304" charset="0"/>
            </a:endParaRPr>
          </a:p>
        </p:txBody>
      </p:sp>
      <p:sp>
        <p:nvSpPr>
          <p:cNvPr id="4" name="Text Box 3"/>
          <p:cNvSpPr txBox="1"/>
          <p:nvPr/>
        </p:nvSpPr>
        <p:spPr>
          <a:xfrm>
            <a:off x="838200" y="3429000"/>
            <a:ext cx="10301605" cy="1691640"/>
          </a:xfrm>
          <a:prstGeom prst="rect">
            <a:avLst/>
          </a:prstGeom>
          <a:noFill/>
        </p:spPr>
        <p:txBody>
          <a:bodyPr wrap="square" rtlCol="0">
            <a:spAutoFit/>
          </a:bodyPr>
          <a:p>
            <a:pPr lvl="0" indent="-457200" algn="just">
              <a:buFont typeface="Arial" panose="020B0604020202020204" pitchFamily="34" charset="0"/>
              <a:buChar char="•"/>
            </a:pPr>
            <a:r>
              <a:rPr lang="en-GB" altLang="en-US" sz="2800">
                <a:latin typeface="Times New Roman" panose="02020603050405020304" charset="0"/>
                <a:cs typeface="Times New Roman" panose="02020603050405020304" charset="0"/>
                <a:sym typeface="+mn-ea"/>
              </a:rPr>
              <a:t>A box has 3 defective items and 7 non-defective items. If two items </a:t>
            </a:r>
            <a:r>
              <a:rPr lang="en-US" altLang="en-GB" sz="2800">
                <a:latin typeface="Times New Roman" panose="02020603050405020304" charset="0"/>
                <a:cs typeface="Times New Roman" panose="02020603050405020304" charset="0"/>
                <a:sym typeface="+mn-ea"/>
              </a:rPr>
              <a:t> </a:t>
            </a:r>
            <a:r>
              <a:rPr lang="en-GB" altLang="en-US" sz="2800">
                <a:latin typeface="Times New Roman" panose="02020603050405020304" charset="0"/>
                <a:cs typeface="Times New Roman" panose="02020603050405020304" charset="0"/>
                <a:sym typeface="+mn-ea"/>
              </a:rPr>
              <a:t>are chosen at random, what is the probability that:     </a:t>
            </a:r>
            <a:endParaRPr lang="en-GB" altLang="en-US" sz="2800">
              <a:latin typeface="Times New Roman" panose="02020603050405020304" charset="0"/>
              <a:cs typeface="Times New Roman" panose="02020603050405020304" charset="0"/>
            </a:endParaRPr>
          </a:p>
          <a:p>
            <a:pPr marL="914400" lvl="2" indent="0">
              <a:buNone/>
            </a:pPr>
            <a:r>
              <a:rPr lang="en-GB" altLang="en-US" sz="2400">
                <a:latin typeface="Times New Roman" panose="02020603050405020304" charset="0"/>
                <a:cs typeface="Times New Roman" panose="02020603050405020304" charset="0"/>
                <a:sym typeface="+mn-ea"/>
              </a:rPr>
              <a:t>(a) Both items are defective?</a:t>
            </a:r>
            <a:endParaRPr lang="en-GB" altLang="en-US" sz="2400">
              <a:latin typeface="Times New Roman" panose="02020603050405020304" charset="0"/>
              <a:cs typeface="Times New Roman" panose="02020603050405020304" charset="0"/>
            </a:endParaRPr>
          </a:p>
          <a:p>
            <a:pPr marL="914400" lvl="2" indent="0">
              <a:buNone/>
            </a:pPr>
            <a:r>
              <a:rPr lang="en-GB" altLang="en-US" sz="2400">
                <a:latin typeface="Times New Roman" panose="02020603050405020304" charset="0"/>
                <a:cs typeface="Times New Roman" panose="02020603050405020304" charset="0"/>
                <a:sym typeface="+mn-ea"/>
              </a:rPr>
              <a:t>(b) One item is defective and one is non-defective?</a:t>
            </a:r>
            <a:endParaRPr lang="en-GB" alt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Deterministic vs. Stochastic</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GB" altLang="en-US" b="1">
                <a:latin typeface="Times New Roman" panose="02020603050405020304" charset="0"/>
                <a:cs typeface="Times New Roman" panose="02020603050405020304" charset="0"/>
              </a:rPr>
              <a:t>Deterministic Process:</a:t>
            </a:r>
            <a:endParaRPr lang="en-GB" altLang="en-US" b="1">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The process on which, the outcome of an activity can be described completely in terms of its input is deterministic and the activity is said to be deterministic activity. </a:t>
            </a:r>
            <a:endParaRPr lang="en-GB" altLang="en-US">
              <a:latin typeface="Times New Roman" panose="02020603050405020304" charset="0"/>
              <a:cs typeface="Times New Roman" panose="02020603050405020304" charset="0"/>
            </a:endParaRPr>
          </a:p>
          <a:p>
            <a:pPr marL="0" indent="0" algn="just">
              <a:buNone/>
            </a:pPr>
            <a:r>
              <a:rPr lang="en-US" altLang="en-GB">
                <a:latin typeface="Times New Roman" panose="02020603050405020304" charset="0"/>
                <a:cs typeface="Times New Roman" panose="02020603050405020304" charset="0"/>
              </a:rPr>
              <a:t>T</a:t>
            </a:r>
            <a:r>
              <a:rPr lang="en-GB" altLang="en-US">
                <a:latin typeface="Times New Roman" panose="02020603050405020304" charset="0"/>
                <a:cs typeface="Times New Roman" panose="02020603050405020304" charset="0"/>
              </a:rPr>
              <a:t>he outcome is fixed and predictable because there is no randomness involved.</a:t>
            </a:r>
            <a:endParaRPr lang="en-GB" altLang="en-US">
              <a:latin typeface="Times New Roman" panose="02020603050405020304" charset="0"/>
              <a:cs typeface="Times New Roman" panose="02020603050405020304" charset="0"/>
            </a:endParaRPr>
          </a:p>
          <a:p>
            <a:pPr marL="0" indent="0" algn="just">
              <a:buNone/>
            </a:pPr>
            <a:r>
              <a:rPr lang="en-US" altLang="en-GB">
                <a:latin typeface="Times New Roman" panose="02020603050405020304" charset="0"/>
                <a:cs typeface="Times New Roman" panose="02020603050405020304" charset="0"/>
              </a:rPr>
              <a:t>Eg: A machine programmed to produce 50 parts per hour will always produce exactly 50 parts per hour, assuming no errors.</a:t>
            </a:r>
            <a:endParaRPr lang="en-US" altLang="en-GB">
              <a:latin typeface="Times New Roman" panose="02020603050405020304" charset="0"/>
              <a:cs typeface="Times New Roman" panose="02020603050405020304" charset="0"/>
            </a:endParaRPr>
          </a:p>
          <a:p>
            <a:pPr marL="0" indent="0" algn="just">
              <a:buNone/>
            </a:pP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Deterministic vs. Stochastic</a:t>
            </a:r>
            <a:endParaRPr lang="en-GB" altLang="en-US"/>
          </a:p>
        </p:txBody>
      </p:sp>
      <p:sp>
        <p:nvSpPr>
          <p:cNvPr id="3" name="Content Placeholder 2"/>
          <p:cNvSpPr>
            <a:spLocks noGrp="1"/>
          </p:cNvSpPr>
          <p:nvPr>
            <p:ph idx="1"/>
          </p:nvPr>
        </p:nvSpPr>
        <p:spPr>
          <a:xfrm>
            <a:off x="298450" y="1604010"/>
            <a:ext cx="11797665" cy="4872355"/>
          </a:xfrm>
        </p:spPr>
        <p:txBody>
          <a:bodyPr>
            <a:normAutofit fontScale="25000"/>
          </a:bodyPr>
          <a:p>
            <a:pPr marL="0" indent="0" algn="just">
              <a:buNone/>
            </a:pPr>
            <a:r>
              <a:rPr lang="en-GB" altLang="en-US" sz="11200" b="1">
                <a:latin typeface="Times New Roman" panose="02020603050405020304" charset="0"/>
                <a:cs typeface="Times New Roman" panose="02020603050405020304" charset="0"/>
                <a:sym typeface="+mn-ea"/>
              </a:rPr>
              <a:t> Stochastic</a:t>
            </a:r>
            <a:r>
              <a:rPr lang="en-US" altLang="en-GB" sz="11200" b="1">
                <a:latin typeface="Times New Roman" panose="02020603050405020304" charset="0"/>
                <a:cs typeface="Times New Roman" panose="02020603050405020304" charset="0"/>
                <a:sym typeface="+mn-ea"/>
              </a:rPr>
              <a:t> process: </a:t>
            </a:r>
            <a:endParaRPr lang="en-GB" altLang="en-US" sz="11200">
              <a:latin typeface="Times New Roman" panose="02020603050405020304" charset="0"/>
              <a:cs typeface="Times New Roman" panose="02020603050405020304" charset="0"/>
            </a:endParaRPr>
          </a:p>
          <a:p>
            <a:pPr algn="just"/>
            <a:r>
              <a:rPr lang="en-GB" altLang="en-US" sz="11200">
                <a:latin typeface="Times New Roman" panose="02020603050405020304" charset="0"/>
                <a:cs typeface="Times New Roman" panose="02020603050405020304" charset="0"/>
              </a:rPr>
              <a:t>when the outcome of an activity is random, i.e. there can be various possible outcomes, the activity is said to be stochastic activity.</a:t>
            </a:r>
            <a:endParaRPr lang="en-GB" altLang="en-US" sz="11200">
              <a:latin typeface="Times New Roman" panose="02020603050405020304" charset="0"/>
              <a:cs typeface="Times New Roman" panose="02020603050405020304" charset="0"/>
            </a:endParaRPr>
          </a:p>
          <a:p>
            <a:pPr algn="just"/>
            <a:r>
              <a:rPr lang="en-US" altLang="en-GB" sz="11200">
                <a:latin typeface="Times New Roman" panose="02020603050405020304" charset="0"/>
                <a:cs typeface="Times New Roman" panose="02020603050405020304" charset="0"/>
              </a:rPr>
              <a:t>T</a:t>
            </a:r>
            <a:r>
              <a:rPr lang="en-GB" altLang="en-US" sz="11200">
                <a:latin typeface="Times New Roman" panose="02020603050405020304" charset="0"/>
                <a:cs typeface="Times New Roman" panose="02020603050405020304" charset="0"/>
              </a:rPr>
              <a:t>he outcome is random or uncertain, meaning it can vary even under the same conditions.</a:t>
            </a:r>
            <a:endParaRPr lang="en-GB" altLang="en-US" sz="11200">
              <a:latin typeface="Times New Roman" panose="02020603050405020304" charset="0"/>
              <a:cs typeface="Times New Roman" panose="02020603050405020304" charset="0"/>
            </a:endParaRPr>
          </a:p>
          <a:p>
            <a:pPr marL="0" indent="0" algn="just">
              <a:buNone/>
            </a:pPr>
            <a:r>
              <a:rPr lang="en-US" altLang="en-GB" sz="11200" b="1">
                <a:latin typeface="Times New Roman" panose="02020603050405020304" charset="0"/>
                <a:cs typeface="Times New Roman" panose="02020603050405020304" charset="0"/>
              </a:rPr>
              <a:t>Eg: </a:t>
            </a:r>
            <a:r>
              <a:rPr lang="en-GB" altLang="en-US" sz="11200">
                <a:latin typeface="Times New Roman" panose="02020603050405020304" charset="0"/>
                <a:cs typeface="Times New Roman" panose="02020603050405020304" charset="0"/>
              </a:rPr>
              <a:t>In case of an automatic machine, the output per hour is deterministic, while in a repair shop the number of machines repaired will vary from hour to hour, in a random fashion. </a:t>
            </a:r>
            <a:endParaRPr lang="en-GB" altLang="en-US" sz="11200">
              <a:latin typeface="Times New Roman" panose="02020603050405020304" charset="0"/>
              <a:cs typeface="Times New Roman" panose="02020603050405020304" charset="0"/>
            </a:endParaRPr>
          </a:p>
          <a:p>
            <a:pPr marL="0" indent="0" algn="just">
              <a:buNone/>
            </a:pPr>
            <a:r>
              <a:rPr lang="en-GB" altLang="en-US" sz="11200">
                <a:latin typeface="Times New Roman" panose="02020603050405020304" charset="0"/>
                <a:cs typeface="Times New Roman" panose="02020603050405020304" charset="0"/>
              </a:rPr>
              <a:t>A repair shop fixes machines. Some hours they fix 2 machines, some hours 5. The number of machines repaired varies randomly.</a:t>
            </a:r>
            <a:endParaRPr lang="en-GB" altLang="en-US" sz="11200">
              <a:latin typeface="Times New Roman" panose="02020603050405020304" charset="0"/>
              <a:cs typeface="Times New Roman" panose="02020603050405020304" charset="0"/>
            </a:endParaRPr>
          </a:p>
          <a:p>
            <a:pPr marL="0" indent="0" algn="just">
              <a:buNone/>
            </a:pPr>
            <a:r>
              <a:rPr lang="en-GB" altLang="en-US" sz="9600" b="1">
                <a:latin typeface="Times New Roman" panose="02020603050405020304" charset="0"/>
                <a:cs typeface="Times New Roman" panose="02020603050405020304" charset="0"/>
              </a:rPr>
              <a:t>Deterministic outcomes are fixed, while stochastic outcomes involve randomness.</a:t>
            </a:r>
            <a:endParaRPr lang="en-GB" altLang="en-US" sz="9600" b="1">
              <a:latin typeface="Times New Roman" panose="02020603050405020304" charset="0"/>
              <a:cs typeface="Times New Roman" panose="02020603050405020304" charset="0"/>
            </a:endParaRPr>
          </a:p>
          <a:p>
            <a:pPr marL="0" indent="0" algn="just">
              <a:buNone/>
            </a:pPr>
            <a:endParaRPr lang="en-GB" altLang="en-US" sz="11200">
              <a:latin typeface="Times New Roman" panose="02020603050405020304" charset="0"/>
              <a:cs typeface="Times New Roman" panose="02020603050405020304" charset="0"/>
            </a:endParaRPr>
          </a:p>
          <a:p>
            <a:pPr marL="0" indent="0" algn="just">
              <a:buNone/>
            </a:pPr>
            <a:endParaRPr lang="en-GB" altLang="en-US" sz="11200">
              <a:latin typeface="Times New Roman" panose="02020603050405020304" charset="0"/>
              <a:cs typeface="Times New Roman" panose="02020603050405020304" charset="0"/>
            </a:endParaRPr>
          </a:p>
          <a:p>
            <a:pPr marL="0" indent="0" algn="just">
              <a:buNone/>
            </a:pPr>
            <a:r>
              <a:rPr lang="en-GB" altLang="en-US" sz="11200">
                <a:latin typeface="Times New Roman" panose="02020603050405020304" charset="0"/>
                <a:cs typeface="Times New Roman" panose="02020603050405020304" charset="0"/>
              </a:rPr>
              <a:t>  </a:t>
            </a:r>
            <a:endParaRPr lang="en-GB" altLang="en-US" sz="112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rPr>
              <a:t>1.</a:t>
            </a:r>
            <a:r>
              <a:rPr lang="en-GB" altLang="en-US" b="1">
                <a:latin typeface="Times New Roman" panose="02020603050405020304" charset="0"/>
                <a:cs typeface="Times New Roman" panose="02020603050405020304" charset="0"/>
              </a:rPr>
              <a:t>Discrete Random Variable:</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84530" y="1459865"/>
            <a:ext cx="11228705" cy="4717415"/>
          </a:xfrm>
        </p:spPr>
        <p:txBody>
          <a:bodyPr>
            <a:noAutofit/>
          </a:bodyPr>
          <a:p>
            <a:pPr marL="0" indent="0" algn="just">
              <a:buNone/>
            </a:pPr>
            <a:r>
              <a:rPr lang="en-GB" altLang="en-US">
                <a:latin typeface="Times New Roman" panose="02020603050405020304" charset="0"/>
                <a:cs typeface="Times New Roman" panose="02020603050405020304" charset="0"/>
              </a:rPr>
              <a:t>A discrete random variable is a type of random variable that can take on a finite or countably infinite number of distinct values. These values are usually integers or whole numbers, and they are separated from each other. Discrete random variables are often associated with counting processes.</a:t>
            </a:r>
            <a:endParaRPr lang="en-GB" altLang="en-US">
              <a:latin typeface="Times New Roman" panose="02020603050405020304" charset="0"/>
              <a:cs typeface="Times New Roman" panose="02020603050405020304" charset="0"/>
            </a:endParaRPr>
          </a:p>
          <a:p>
            <a:pPr marL="0" indent="0" algn="just">
              <a:buNone/>
            </a:pPr>
            <a:endParaRPr lang="en-GB" altLang="en-US">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Example: The number of students in a class, the number of heads when flipping a coin multiple times, or the number of cars in a parking lot.</a:t>
            </a:r>
            <a:endParaRPr lang="en-GB" altLang="en-US">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Possible values: </a:t>
            </a:r>
            <a:r>
              <a:rPr lang="en-US" altLang="en-GB">
                <a:latin typeface="Times New Roman" panose="02020603050405020304" charset="0"/>
                <a:cs typeface="Times New Roman" panose="02020603050405020304" charset="0"/>
              </a:rPr>
              <a:t>x1,x2,x3,......,xn </a:t>
            </a:r>
            <a:r>
              <a:rPr lang="en-GB" altLang="en-US">
                <a:latin typeface="Times New Roman" panose="02020603050405020304" charset="0"/>
                <a:cs typeface="Times New Roman" panose="02020603050405020304" charset="0"/>
              </a:rPr>
              <a:t>(e.g., 0, 1, 2, …)</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2. Continuous Random Variable:</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20000"/>
          </a:bodyPr>
          <a:p>
            <a:pPr marL="0" indent="0">
              <a:buNone/>
            </a:pPr>
            <a:r>
              <a:rPr lang="en-GB" altLang="en-US">
                <a:latin typeface="Times New Roman" panose="02020603050405020304" charset="0"/>
                <a:cs typeface="Times New Roman" panose="02020603050405020304" charset="0"/>
              </a:rPr>
              <a:t>A continuous random variable, on the other hand, can take on any value within a continuous range or interval. The set of possible values is not countable and can include all real numbers within that range.</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Example: The time it takes to run a race, the height of an individual, or the amount of rainfall on a given day.</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Range space: An interval such as [0,10][0,10], (−∞,∞)(−∞,∞), or any set of intervals.</a:t>
            </a:r>
            <a:endParaRPr lang="en-GB" altLang="en-US">
              <a:latin typeface="Times New Roman" panose="02020603050405020304" charset="0"/>
              <a:cs typeface="Times New Roman" panose="02020603050405020304" charset="0"/>
            </a:endParaRPr>
          </a:p>
          <a:p>
            <a:pPr marL="0" indent="0">
              <a:buNone/>
            </a:pPr>
            <a:r>
              <a:rPr lang="en-GB" altLang="en-US" b="1">
                <a:latin typeface="Times New Roman" panose="02020603050405020304" charset="0"/>
                <a:cs typeface="Times New Roman" panose="02020603050405020304" charset="0"/>
              </a:rPr>
              <a:t>Summary:</a:t>
            </a:r>
            <a:endParaRPr lang="en-GB" altLang="en-US" b="1">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Discrete random variables take distinct, separate values.</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Continuous random variables take any value within a range.</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Discrete Probability Function:</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r>
              <a:rPr lang="en-GB" altLang="en-US">
                <a:latin typeface="Times New Roman" panose="02020603050405020304" charset="0"/>
                <a:cs typeface="Times New Roman" panose="02020603050405020304" charset="0"/>
              </a:rPr>
              <a:t>If a random variable</a:t>
            </a:r>
            <a:r>
              <a:rPr lang="en-US" altLang="en-GB">
                <a:latin typeface="Times New Roman" panose="02020603050405020304" charset="0"/>
                <a:cs typeface="Times New Roman" panose="02020603050405020304" charset="0"/>
              </a:rPr>
              <a:t> </a:t>
            </a:r>
            <a:r>
              <a:rPr lang="en-GB" altLang="en-US" b="1">
                <a:latin typeface="Times New Roman" panose="02020603050405020304" charset="0"/>
                <a:cs typeface="Times New Roman" panose="02020603050405020304" charset="0"/>
              </a:rPr>
              <a:t>X</a:t>
            </a:r>
            <a:r>
              <a:rPr lang="en-GB" altLang="en-US">
                <a:latin typeface="Times New Roman" panose="02020603050405020304" charset="0"/>
                <a:cs typeface="Times New Roman" panose="02020603050405020304" charset="0"/>
              </a:rPr>
              <a:t> is discrete (i.e., it can take a countably infinite number of values), its probability distribution is called the Discrete Probability Distribution.</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The two conditions for a valid discrete probability distribution are:</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Non-negative probabilities: </a:t>
            </a:r>
            <a:r>
              <a:rPr lang="en-US" altLang="en-GB">
                <a:latin typeface="Times New Roman" panose="02020603050405020304" charset="0"/>
                <a:cs typeface="Times New Roman" panose="02020603050405020304" charset="0"/>
              </a:rPr>
              <a:t> </a:t>
            </a:r>
            <a:r>
              <a:rPr lang="en-GB" altLang="en-US">
                <a:latin typeface="Times New Roman" panose="02020603050405020304" charset="0"/>
                <a:cs typeface="Times New Roman" panose="02020603050405020304" charset="0"/>
              </a:rPr>
              <a:t>𝑃(𝑋𝑖)</a:t>
            </a:r>
            <a:r>
              <a:rPr lang="en-US" altLang="en-GB">
                <a:latin typeface="Times New Roman" panose="02020603050405020304" charset="0"/>
                <a:cs typeface="Times New Roman" panose="02020603050405020304" charset="0"/>
              </a:rPr>
              <a:t> </a:t>
            </a:r>
            <a:r>
              <a:rPr lang="en-GB" altLang="en-US">
                <a:latin typeface="Times New Roman" panose="02020603050405020304" charset="0"/>
                <a:cs typeface="Times New Roman" panose="02020603050405020304" charset="0"/>
              </a:rPr>
              <a:t>≥</a:t>
            </a:r>
            <a:r>
              <a:rPr lang="en-US" altLang="en-GB">
                <a:latin typeface="Times New Roman" panose="02020603050405020304" charset="0"/>
                <a:cs typeface="Times New Roman" panose="02020603050405020304" charset="0"/>
              </a:rPr>
              <a:t> </a:t>
            </a:r>
            <a:r>
              <a:rPr lang="en-GB" altLang="en-US">
                <a:latin typeface="Times New Roman" panose="02020603050405020304" charset="0"/>
                <a:cs typeface="Times New Roman" panose="02020603050405020304" charset="0"/>
              </a:rPr>
              <a:t>0</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Sum of probabilities is 1: </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4944110" y="4101465"/>
            <a:ext cx="2099945" cy="4679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11155</Words>
  <Application>WPS Presentation</Application>
  <PresentationFormat>Widescreen</PresentationFormat>
  <Paragraphs>230</Paragraphs>
  <Slides>33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Arial</vt:lpstr>
      <vt:lpstr>SimSun</vt:lpstr>
      <vt:lpstr>Wingdings</vt:lpstr>
      <vt:lpstr>Times New Roman</vt:lpstr>
      <vt:lpstr>Microsoft YaHei</vt:lpstr>
      <vt:lpstr>Arial Unicode MS</vt:lpstr>
      <vt:lpstr>Calibri Light</vt:lpstr>
      <vt:lpstr>Calibri</vt:lpstr>
      <vt:lpstr>Arial</vt:lpstr>
      <vt:lpstr>BatangChe</vt:lpstr>
      <vt:lpstr>Segoe Print</vt:lpstr>
      <vt:lpstr>Office Theme</vt:lpstr>
      <vt:lpstr>Probability Concepts and Random Number Generation (5 hrs)</vt:lpstr>
      <vt:lpstr>5.1 Probability concepts in simulation </vt:lpstr>
      <vt:lpstr>5.1 Probability concepts in simulation ...cont</vt:lpstr>
      <vt:lpstr>PowerPoint 演示文稿</vt:lpstr>
      <vt:lpstr>Deterministic vs. Stochastic</vt:lpstr>
      <vt:lpstr>Deterministic vs. Stochastic</vt:lpstr>
      <vt:lpstr>1.Discrete Random Variable:</vt:lpstr>
      <vt:lpstr>2. Continuous Random Variable:</vt:lpstr>
      <vt:lpstr>Discrete Probability Function:</vt:lpstr>
      <vt:lpstr>PowerPoint 演示文稿</vt:lpstr>
      <vt:lpstr>Continuous Probability Function:</vt:lpstr>
      <vt:lpstr>Random Numbers:</vt:lpstr>
      <vt:lpstr>Properties of Random Numbers:</vt:lpstr>
      <vt:lpstr>PowerPoint 演示文稿</vt:lpstr>
      <vt:lpstr>PowerPoint 演示文稿</vt:lpstr>
      <vt:lpstr>PowerPoint 演示文稿</vt:lpstr>
      <vt:lpstr>PowerPoint 演示文稿</vt:lpstr>
      <vt:lpstr>Applications of Random Number:</vt:lpstr>
      <vt:lpstr>Pseudo-Random Numbers:</vt:lpstr>
      <vt:lpstr>PowerPoint 演示文稿</vt:lpstr>
      <vt:lpstr>PowerPoint 演示文稿</vt:lpstr>
      <vt:lpstr>Generation of Random Number:</vt:lpstr>
      <vt:lpstr>PowerPoint 演示文稿</vt:lpstr>
      <vt:lpstr>PowerPoint 演示文稿</vt:lpstr>
      <vt:lpstr>Techniques for Generation of Random  Numbers:</vt:lpstr>
      <vt:lpstr>PowerPoint 演示文稿</vt:lpstr>
      <vt:lpstr>The LCM generates a sequence of numbers using the following recurrence relation:</vt:lpstr>
      <vt:lpstr>PowerPoint 演示文稿</vt:lpstr>
      <vt:lpstr>PowerPoint 演示文稿</vt:lpstr>
      <vt:lpstr>NEXT CLASS </vt:lpstr>
      <vt:lpstr>Uniformity Test (Frequency Test)</vt:lpstr>
      <vt:lpstr>Assignment 3</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5.Probability Concepts and Random Number Generation (5 hrs)</dc:title>
  <dc:creator>binay</dc:creator>
  <cp:lastModifiedBy>Binay Adhikari</cp:lastModifiedBy>
  <cp:revision>29</cp:revision>
  <dcterms:created xsi:type="dcterms:W3CDTF">2024-12-08T12:52:00Z</dcterms:created>
  <dcterms:modified xsi:type="dcterms:W3CDTF">2024-12-12T03:47:58Z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364C917D4D62425D8682C9A6C66D60B8_11</vt:lpwstr>
  </property>
  <property fmtid="{D5CDD505-2E9C-101B-9397-08002B2CF9AE}" pid="3" name="KSOProductBuildVer">
    <vt:lpwstr>2057-12.2.0.18639</vt:lpwstr>
  </property>
</Properties>
</file>