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eepakaher/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45345" y="4138309"/>
            <a:ext cx="994010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Deepak Vasant Aher </a:t>
            </a:r>
          </a:p>
          <a:p>
            <a:r>
              <a:rPr lang="en-US" sz="2000" b="1" dirty="0">
                <a:solidFill>
                  <a:schemeClr val="accent1">
                    <a:lumMod val="75000"/>
                  </a:schemeClr>
                </a:solidFill>
                <a:latin typeface="Arial"/>
                <a:cs typeface="Arial"/>
              </a:rPr>
              <a:t>College Name &amp; Department : Sinhgad Institute Of Technology, Lonavala </a:t>
            </a:r>
          </a:p>
          <a:p>
            <a:pPr algn="ctr"/>
            <a:r>
              <a:rPr lang="en-US" sz="2000" b="1" dirty="0">
                <a:solidFill>
                  <a:schemeClr val="accent1">
                    <a:lumMod val="75000"/>
                  </a:schemeClr>
                </a:solidFill>
                <a:latin typeface="Arial"/>
                <a:cs typeface="Arial"/>
              </a:rPr>
              <a:t>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https://github.com/deepakaher/Project.git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l">
              <a:spcAft>
                <a:spcPts val="300"/>
              </a:spcAft>
              <a:buClr>
                <a:schemeClr val="tx1"/>
              </a:buClr>
              <a:buNone/>
            </a:pPr>
            <a:r>
              <a:rPr lang="en-US" i="0" dirty="0">
                <a:solidFill>
                  <a:schemeClr val="tx1"/>
                </a:solidFill>
                <a:latin typeface="Inter"/>
              </a:rPr>
              <a:t>The project can be enhanced with:</a:t>
            </a:r>
          </a:p>
          <a:p>
            <a:pPr marL="342900" indent="-342900" algn="l">
              <a:spcBef>
                <a:spcPts val="300"/>
              </a:spcBef>
              <a:buClr>
                <a:schemeClr val="tx1"/>
              </a:buClr>
              <a:buFont typeface="+mj-lt"/>
              <a:buAutoNum type="arabicPeriod"/>
            </a:pPr>
            <a:r>
              <a:rPr lang="en-US" i="0" dirty="0">
                <a:solidFill>
                  <a:schemeClr val="tx1"/>
                </a:solidFill>
                <a:latin typeface="Inter"/>
              </a:rPr>
              <a:t>Machine learning-based steganalysis resistance.</a:t>
            </a:r>
          </a:p>
          <a:p>
            <a:pPr marL="342900" indent="-342900" algn="l">
              <a:spcBef>
                <a:spcPts val="300"/>
              </a:spcBef>
              <a:buClr>
                <a:schemeClr val="tx1"/>
              </a:buClr>
              <a:buFont typeface="+mj-lt"/>
              <a:buAutoNum type="arabicPeriod"/>
            </a:pPr>
            <a:r>
              <a:rPr lang="en-US" i="0" dirty="0">
                <a:solidFill>
                  <a:schemeClr val="tx1"/>
                </a:solidFill>
                <a:latin typeface="Inter"/>
              </a:rPr>
              <a:t>Multi-layered steganography for increased security.</a:t>
            </a:r>
          </a:p>
          <a:p>
            <a:pPr marL="342900" indent="-342900" algn="l">
              <a:spcBef>
                <a:spcPts val="300"/>
              </a:spcBef>
              <a:buClr>
                <a:schemeClr val="tx1"/>
              </a:buClr>
              <a:buFont typeface="+mj-lt"/>
              <a:buAutoNum type="arabicPeriod"/>
            </a:pPr>
            <a:r>
              <a:rPr lang="en-US" i="0" dirty="0">
                <a:solidFill>
                  <a:schemeClr val="tx1"/>
                </a:solidFill>
                <a:latin typeface="Inter"/>
              </a:rPr>
              <a:t>Cloud integration for secure storage and sharing of steganographic images.</a:t>
            </a:r>
          </a:p>
          <a:p>
            <a:pPr marL="0" indent="0">
              <a:buClr>
                <a:schemeClr val="tx1"/>
              </a:buClr>
              <a:buNone/>
            </a:pPr>
            <a:br>
              <a:rPr lang="en-US" dirty="0">
                <a:solidFill>
                  <a:schemeClr val="tx1"/>
                </a:solidFill>
              </a:rPr>
            </a:br>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5827" y="1232452"/>
            <a:ext cx="11029615" cy="4673324"/>
          </a:xfrm>
        </p:spPr>
        <p:txBody>
          <a:bodyPr anchor="ctr"/>
          <a:lstStyle/>
          <a:p>
            <a:pPr marL="0" indent="0">
              <a:buNone/>
            </a:pPr>
            <a:r>
              <a:rPr lang="en-US" dirty="0">
                <a:solidFill>
                  <a:schemeClr val="tx1">
                    <a:lumMod val="95000"/>
                    <a:lumOff val="5000"/>
                  </a:schemeClr>
                </a:solidFill>
              </a:rPr>
              <a:t>The task is to design a steganography-based technique for hiding information in images that provides high embedding capacity, human and machine imperceptibility, steganalysis attack robustness, and real-time efficiency. Current methods usually sacrifice image quality, are detectable, or do not provide adequate security, which restricts their practical application in secure data communication and digital watermarking systems.</a:t>
            </a:r>
            <a:endParaRPr lang="en-IN" dirty="0">
              <a:solidFill>
                <a:schemeClr val="tx1">
                  <a:lumMod val="95000"/>
                  <a:lumOff val="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Programming language </a:t>
            </a:r>
            <a:r>
              <a:rPr lang="en-US" dirty="0"/>
              <a:t>: Python </a:t>
            </a:r>
          </a:p>
          <a:p>
            <a:pPr marL="0" indent="0">
              <a:buNone/>
            </a:pPr>
            <a:r>
              <a:rPr lang="en-US" b="1" dirty="0"/>
              <a:t>Image Processing library </a:t>
            </a:r>
            <a:r>
              <a:rPr lang="en-US" dirty="0"/>
              <a:t>: OpenCV , OS </a:t>
            </a:r>
          </a:p>
          <a:p>
            <a:pPr marL="0" indent="0">
              <a:buNone/>
            </a:pPr>
            <a:r>
              <a:rPr lang="en-US" b="1" dirty="0"/>
              <a:t>Operating system </a:t>
            </a:r>
            <a:r>
              <a:rPr lang="en-US" dirty="0"/>
              <a:t>: Windows</a:t>
            </a:r>
          </a:p>
          <a:p>
            <a:pPr marL="0" indent="0">
              <a:buNone/>
            </a:pPr>
            <a:r>
              <a:rPr lang="en-US" b="1" dirty="0"/>
              <a:t>Execution Environment </a:t>
            </a:r>
            <a:r>
              <a:rPr lang="en-US" dirty="0"/>
              <a:t>: IDEs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135350"/>
          </a:xfrm>
        </p:spPr>
        <p:txBody>
          <a:bodyPr anchor="ctr">
            <a:normAutofit fontScale="92500" lnSpcReduction="10000"/>
          </a:bodyPr>
          <a:lstStyle/>
          <a:p>
            <a:pPr marL="0" indent="0">
              <a:buNone/>
            </a:pPr>
            <a:r>
              <a:rPr lang="en-US" sz="2000" b="0" i="0" dirty="0">
                <a:solidFill>
                  <a:schemeClr val="tx1">
                    <a:lumMod val="95000"/>
                    <a:lumOff val="5000"/>
                  </a:schemeClr>
                </a:solidFill>
                <a:effectLst/>
                <a:latin typeface="Inter"/>
              </a:rPr>
              <a:t>The project on </a:t>
            </a:r>
            <a:r>
              <a:rPr lang="en-US" sz="2000" b="1" i="0" dirty="0">
                <a:solidFill>
                  <a:schemeClr val="tx1">
                    <a:lumMod val="95000"/>
                    <a:lumOff val="5000"/>
                  </a:schemeClr>
                </a:solidFill>
                <a:effectLst/>
                <a:latin typeface="Inter"/>
              </a:rPr>
              <a:t>"</a:t>
            </a:r>
            <a:r>
              <a:rPr lang="en-US" sz="2000" b="0" i="0" dirty="0">
                <a:solidFill>
                  <a:schemeClr val="tx1">
                    <a:lumMod val="95000"/>
                    <a:lumOff val="5000"/>
                  </a:schemeClr>
                </a:solidFill>
                <a:effectLst/>
                <a:latin typeface="Inter"/>
              </a:rPr>
              <a:t>innovative factors the </a:t>
            </a:r>
            <a:r>
              <a:rPr lang="en-US" sz="2000" b="1" dirty="0">
                <a:solidFill>
                  <a:schemeClr val="tx1">
                    <a:lumMod val="95000"/>
                    <a:lumOff val="5000"/>
                  </a:schemeClr>
                </a:solidFill>
                <a:latin typeface="Inter"/>
              </a:rPr>
              <a:t>Secure Data Hiding in Images Using Steganography"</a:t>
            </a:r>
            <a:r>
              <a:rPr lang="en-US" sz="2000" dirty="0">
                <a:solidFill>
                  <a:schemeClr val="tx1">
                    <a:lumMod val="95000"/>
                    <a:lumOff val="5000"/>
                  </a:schemeClr>
                </a:solidFill>
                <a:latin typeface="Inter"/>
              </a:rPr>
              <a:t> offers several amazing and at </a:t>
            </a:r>
            <a:r>
              <a:rPr lang="en-US" sz="2000" b="0" i="0" dirty="0">
                <a:solidFill>
                  <a:schemeClr val="tx1">
                    <a:lumMod val="95000"/>
                    <a:lumOff val="5000"/>
                  </a:schemeClr>
                </a:solidFill>
                <a:effectLst/>
                <a:latin typeface="Inter"/>
              </a:rPr>
              <a:t>make it both intriguing and practical. Here are the key highlights:</a:t>
            </a:r>
          </a:p>
          <a:p>
            <a:pPr algn="l"/>
            <a:r>
              <a:rPr lang="en-US" sz="2000" b="1" i="0" dirty="0">
                <a:solidFill>
                  <a:schemeClr val="tx1">
                    <a:lumMod val="95000"/>
                    <a:lumOff val="5000"/>
                  </a:schemeClr>
                </a:solidFill>
                <a:effectLst/>
                <a:latin typeface="Inter"/>
              </a:rPr>
              <a:t>1. Invisibility of Hidden Data : </a:t>
            </a:r>
            <a:r>
              <a:rPr lang="en-US" sz="2000" b="0" i="0" dirty="0">
                <a:solidFill>
                  <a:schemeClr val="tx1">
                    <a:lumMod val="95000"/>
                    <a:lumOff val="5000"/>
                  </a:schemeClr>
                </a:solidFill>
                <a:effectLst/>
                <a:latin typeface="Inter"/>
              </a:rPr>
              <a:t>The hidden data is embedded in the image in such a way that it is </a:t>
            </a:r>
            <a:r>
              <a:rPr lang="en-US" sz="2000" b="1" i="0" dirty="0">
                <a:solidFill>
                  <a:schemeClr val="tx1">
                    <a:lumMod val="95000"/>
                    <a:lumOff val="5000"/>
                  </a:schemeClr>
                </a:solidFill>
                <a:effectLst/>
                <a:latin typeface="Inter"/>
              </a:rPr>
              <a:t>imperceptible to the human eye</a:t>
            </a:r>
            <a:r>
              <a:rPr lang="en-US" sz="2000" b="0" i="0" dirty="0">
                <a:solidFill>
                  <a:schemeClr val="tx1">
                    <a:lumMod val="95000"/>
                    <a:lumOff val="5000"/>
                  </a:schemeClr>
                </a:solidFill>
                <a:effectLst/>
                <a:latin typeface="Inter"/>
              </a:rPr>
              <a:t>.</a:t>
            </a:r>
          </a:p>
          <a:p>
            <a:pPr algn="l"/>
            <a:r>
              <a:rPr lang="en-US" sz="2000" b="1" i="0" dirty="0">
                <a:solidFill>
                  <a:schemeClr val="tx1">
                    <a:lumMod val="95000"/>
                    <a:lumOff val="5000"/>
                  </a:schemeClr>
                </a:solidFill>
                <a:effectLst/>
                <a:latin typeface="Inter"/>
              </a:rPr>
              <a:t>2. Dual-Layer Security : </a:t>
            </a:r>
            <a:r>
              <a:rPr lang="en-US" sz="2000" b="0" i="0" dirty="0">
                <a:solidFill>
                  <a:schemeClr val="tx1">
                    <a:lumMod val="95000"/>
                    <a:lumOff val="5000"/>
                  </a:schemeClr>
                </a:solidFill>
                <a:effectLst/>
                <a:latin typeface="Inter"/>
              </a:rPr>
              <a:t>The project combines </a:t>
            </a:r>
            <a:r>
              <a:rPr lang="en-US" sz="2000" b="1" i="0" dirty="0">
                <a:solidFill>
                  <a:schemeClr val="tx1">
                    <a:lumMod val="95000"/>
                    <a:lumOff val="5000"/>
                  </a:schemeClr>
                </a:solidFill>
                <a:effectLst/>
                <a:latin typeface="Inter"/>
              </a:rPr>
              <a:t>steganography</a:t>
            </a:r>
            <a:r>
              <a:rPr lang="en-US" sz="2000" b="0" i="0" dirty="0">
                <a:solidFill>
                  <a:schemeClr val="tx1">
                    <a:lumMod val="95000"/>
                    <a:lumOff val="5000"/>
                  </a:schemeClr>
                </a:solidFill>
                <a:effectLst/>
                <a:latin typeface="Inter"/>
              </a:rPr>
              <a:t> (hiding data) with </a:t>
            </a:r>
            <a:r>
              <a:rPr lang="en-US" sz="2000" b="1" i="0" dirty="0">
                <a:solidFill>
                  <a:schemeClr val="tx1">
                    <a:lumMod val="95000"/>
                    <a:lumOff val="5000"/>
                  </a:schemeClr>
                </a:solidFill>
                <a:effectLst/>
                <a:latin typeface="Inter"/>
              </a:rPr>
              <a:t>encryption</a:t>
            </a:r>
            <a:r>
              <a:rPr lang="en-US" sz="2000" b="0" i="0" dirty="0">
                <a:solidFill>
                  <a:schemeClr val="tx1">
                    <a:lumMod val="95000"/>
                    <a:lumOff val="5000"/>
                  </a:schemeClr>
                </a:solidFill>
                <a:effectLst/>
                <a:latin typeface="Inter"/>
              </a:rPr>
              <a:t> (securing data).</a:t>
            </a:r>
          </a:p>
          <a:p>
            <a:pPr algn="l"/>
            <a:r>
              <a:rPr lang="en-US" sz="2000" b="1" i="0" dirty="0">
                <a:solidFill>
                  <a:schemeClr val="tx1">
                    <a:lumMod val="95000"/>
                    <a:lumOff val="5000"/>
                  </a:schemeClr>
                </a:solidFill>
                <a:effectLst/>
                <a:latin typeface="Inter"/>
              </a:rPr>
              <a:t>3. High Data Capacity : </a:t>
            </a:r>
            <a:r>
              <a:rPr lang="en-US" sz="2000" b="0" i="0" dirty="0">
                <a:solidFill>
                  <a:schemeClr val="tx1">
                    <a:lumMod val="95000"/>
                    <a:lumOff val="5000"/>
                  </a:schemeClr>
                </a:solidFill>
                <a:effectLst/>
                <a:latin typeface="Inter"/>
              </a:rPr>
              <a:t>The technique allows for embedding a </a:t>
            </a:r>
            <a:r>
              <a:rPr lang="en-US" sz="2000" b="1" i="0" dirty="0">
                <a:solidFill>
                  <a:schemeClr val="tx1">
                    <a:lumMod val="95000"/>
                    <a:lumOff val="5000"/>
                  </a:schemeClr>
                </a:solidFill>
                <a:effectLst/>
                <a:latin typeface="Inter"/>
              </a:rPr>
              <a:t>significant amount of data</a:t>
            </a:r>
            <a:r>
              <a:rPr lang="en-US" sz="2000" b="0" i="0" dirty="0">
                <a:solidFill>
                  <a:schemeClr val="tx1">
                    <a:lumMod val="95000"/>
                    <a:lumOff val="5000"/>
                  </a:schemeClr>
                </a:solidFill>
                <a:effectLst/>
                <a:latin typeface="Inter"/>
              </a:rPr>
              <a:t> within the image without significantly degrading its quality.</a:t>
            </a:r>
          </a:p>
          <a:p>
            <a:pPr algn="l"/>
            <a:r>
              <a:rPr lang="en-US" sz="2000" b="1" i="0" dirty="0">
                <a:solidFill>
                  <a:schemeClr val="tx1">
                    <a:lumMod val="95000"/>
                    <a:lumOff val="5000"/>
                  </a:schemeClr>
                </a:solidFill>
                <a:effectLst/>
                <a:latin typeface="Inter"/>
              </a:rPr>
              <a:t>4. Robustness Against Detection : </a:t>
            </a:r>
            <a:r>
              <a:rPr lang="en-US" sz="2000" b="0" i="0" dirty="0">
                <a:solidFill>
                  <a:schemeClr val="tx1">
                    <a:lumMod val="95000"/>
                    <a:lumOff val="5000"/>
                  </a:schemeClr>
                </a:solidFill>
                <a:effectLst/>
                <a:latin typeface="Inter"/>
              </a:rPr>
              <a:t>Advanced steganography techniques make it difficult for </a:t>
            </a:r>
            <a:r>
              <a:rPr lang="en-US" sz="2000" b="1" i="0" dirty="0">
                <a:solidFill>
                  <a:schemeClr val="tx1">
                    <a:lumMod val="95000"/>
                    <a:lumOff val="5000"/>
                  </a:schemeClr>
                </a:solidFill>
                <a:effectLst/>
                <a:latin typeface="Inter"/>
              </a:rPr>
              <a:t>steganalysis tools</a:t>
            </a:r>
            <a:r>
              <a:rPr lang="en-US" sz="2000" b="0" i="0" dirty="0">
                <a:solidFill>
                  <a:schemeClr val="tx1">
                    <a:lumMod val="95000"/>
                    <a:lumOff val="5000"/>
                  </a:schemeClr>
                </a:solidFill>
                <a:effectLst/>
                <a:latin typeface="Inter"/>
              </a:rPr>
              <a:t> to detect the presence of hidden data.</a:t>
            </a:r>
          </a:p>
          <a:p>
            <a:pPr algn="l"/>
            <a:r>
              <a:rPr lang="en-IN" sz="2000" b="1" i="0" dirty="0">
                <a:solidFill>
                  <a:schemeClr val="tx1">
                    <a:lumMod val="95000"/>
                    <a:lumOff val="5000"/>
                  </a:schemeClr>
                </a:solidFill>
                <a:effectLst/>
                <a:latin typeface="Inter"/>
              </a:rPr>
              <a:t>5. Cross-Platform Compatibility</a:t>
            </a:r>
          </a:p>
          <a:p>
            <a:pPr algn="l"/>
            <a:r>
              <a:rPr lang="en-IN" sz="2000" b="1" i="0" dirty="0">
                <a:solidFill>
                  <a:schemeClr val="tx1">
                    <a:lumMod val="95000"/>
                    <a:lumOff val="5000"/>
                  </a:schemeClr>
                </a:solidFill>
                <a:effectLst/>
                <a:latin typeface="Inter"/>
              </a:rPr>
              <a:t>6. Real-Time Applications</a:t>
            </a:r>
          </a:p>
          <a:p>
            <a:pPr algn="l"/>
            <a:r>
              <a:rPr lang="en-IN" sz="2000" b="1" i="0" dirty="0">
                <a:solidFill>
                  <a:schemeClr val="tx1">
                    <a:lumMod val="95000"/>
                    <a:lumOff val="5000"/>
                  </a:schemeClr>
                </a:solidFill>
                <a:effectLst/>
                <a:latin typeface="Inter"/>
              </a:rPr>
              <a:t>7. User-Friendly Implementation</a:t>
            </a:r>
          </a:p>
          <a:p>
            <a:pPr algn="l"/>
            <a:r>
              <a:rPr lang="en-IN" sz="2000" b="1" i="0" dirty="0">
                <a:solidFill>
                  <a:schemeClr val="tx1">
                    <a:lumMod val="95000"/>
                    <a:lumOff val="5000"/>
                  </a:schemeClr>
                </a:solidFill>
                <a:effectLst/>
                <a:latin typeface="Inter"/>
              </a:rPr>
              <a:t>8. Customizable and Extendable</a:t>
            </a:r>
          </a:p>
          <a:p>
            <a:pPr marL="0" indent="0">
              <a:buNone/>
            </a:pPr>
            <a:endParaRPr lang="en-IN" sz="1800" b="1" dirty="0">
              <a:solidFill>
                <a:schemeClr val="tx1">
                  <a:lumMod val="95000"/>
                  <a:lumOff val="5000"/>
                </a:schemeClr>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graphicFrame>
        <p:nvGraphicFramePr>
          <p:cNvPr id="4" name="Table 3">
            <a:extLst>
              <a:ext uri="{FF2B5EF4-FFF2-40B4-BE49-F238E27FC236}">
                <a16:creationId xmlns:a16="http://schemas.microsoft.com/office/drawing/2014/main" id="{1A80841F-B465-03AA-C19E-AAB38A540F29}"/>
              </a:ext>
            </a:extLst>
          </p:cNvPr>
          <p:cNvGraphicFramePr>
            <a:graphicFrameLocks noGrp="1"/>
          </p:cNvGraphicFramePr>
          <p:nvPr>
            <p:extLst>
              <p:ext uri="{D42A27DB-BD31-4B8C-83A1-F6EECF244321}">
                <p14:modId xmlns:p14="http://schemas.microsoft.com/office/powerpoint/2010/main" val="2649566183"/>
              </p:ext>
            </p:extLst>
          </p:nvPr>
        </p:nvGraphicFramePr>
        <p:xfrm>
          <a:off x="1436584" y="1494050"/>
          <a:ext cx="8898208" cy="4926248"/>
        </p:xfrm>
        <a:graphic>
          <a:graphicData uri="http://schemas.openxmlformats.org/drawingml/2006/table">
            <a:tbl>
              <a:tblPr/>
              <a:tblGrid>
                <a:gridCol w="4449104">
                  <a:extLst>
                    <a:ext uri="{9D8B030D-6E8A-4147-A177-3AD203B41FA5}">
                      <a16:colId xmlns:a16="http://schemas.microsoft.com/office/drawing/2014/main" val="2318570702"/>
                    </a:ext>
                  </a:extLst>
                </a:gridCol>
                <a:gridCol w="4449104">
                  <a:extLst>
                    <a:ext uri="{9D8B030D-6E8A-4147-A177-3AD203B41FA5}">
                      <a16:colId xmlns:a16="http://schemas.microsoft.com/office/drawing/2014/main" val="2305639873"/>
                    </a:ext>
                  </a:extLst>
                </a:gridCol>
              </a:tblGrid>
              <a:tr h="295070">
                <a:tc>
                  <a:txBody>
                    <a:bodyPr/>
                    <a:lstStyle/>
                    <a:p>
                      <a:pPr algn="l"/>
                      <a:r>
                        <a:rPr lang="en-IN" sz="1500" b="1" dirty="0">
                          <a:ln>
                            <a:noFill/>
                          </a:ln>
                          <a:solidFill>
                            <a:schemeClr val="tx1">
                              <a:lumMod val="95000"/>
                              <a:lumOff val="5000"/>
                            </a:schemeClr>
                          </a:solidFill>
                          <a:effectLst/>
                        </a:rPr>
                        <a:t>User Group</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sz="1500" b="0" dirty="0">
                          <a:ln>
                            <a:noFill/>
                          </a:ln>
                          <a:solidFill>
                            <a:schemeClr val="tx1">
                              <a:lumMod val="95000"/>
                              <a:lumOff val="5000"/>
                            </a:schemeClr>
                          </a:solidFill>
                          <a:effectLst/>
                        </a:rPr>
                        <a:t>Use Case</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7641652"/>
                  </a:ext>
                </a:extLst>
              </a:tr>
              <a:tr h="295070">
                <a:tc>
                  <a:txBody>
                    <a:bodyPr/>
                    <a:lstStyle/>
                    <a:p>
                      <a:r>
                        <a:rPr lang="en-IN" sz="1500" b="0" dirty="0">
                          <a:ln>
                            <a:noFill/>
                          </a:ln>
                          <a:solidFill>
                            <a:schemeClr val="tx1">
                              <a:lumMod val="95000"/>
                              <a:lumOff val="5000"/>
                            </a:schemeClr>
                          </a:solidFill>
                          <a:effectLst/>
                        </a:rPr>
                        <a:t>Individuals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Personal privacy, hobby projects, education.</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9692117"/>
                  </a:ext>
                </a:extLst>
              </a:tr>
              <a:tr h="295070">
                <a:tc>
                  <a:txBody>
                    <a:bodyPr/>
                    <a:lstStyle/>
                    <a:p>
                      <a:r>
                        <a:rPr lang="en-IN" sz="1500" b="0" dirty="0">
                          <a:ln>
                            <a:noFill/>
                          </a:ln>
                          <a:solidFill>
                            <a:schemeClr val="tx1">
                              <a:lumMod val="95000"/>
                              <a:lumOff val="5000"/>
                            </a:schemeClr>
                          </a:solidFill>
                          <a:effectLst/>
                        </a:rPr>
                        <a:t>Businesses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a:ln>
                            <a:noFill/>
                          </a:ln>
                          <a:solidFill>
                            <a:schemeClr val="tx1">
                              <a:lumMod val="95000"/>
                              <a:lumOff val="5000"/>
                            </a:schemeClr>
                          </a:solidFill>
                          <a:effectLst/>
                        </a:rPr>
                        <a:t>Secure communication, intellectual property protection.</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3180888"/>
                  </a:ext>
                </a:extLst>
              </a:tr>
              <a:tr h="516373">
                <a:tc>
                  <a:txBody>
                    <a:bodyPr/>
                    <a:lstStyle/>
                    <a:p>
                      <a:r>
                        <a:rPr lang="en-IN" sz="1500" b="0">
                          <a:ln>
                            <a:noFill/>
                          </a:ln>
                          <a:solidFill>
                            <a:schemeClr val="tx1">
                              <a:lumMod val="95000"/>
                              <a:lumOff val="5000"/>
                            </a:schemeClr>
                          </a:solidFill>
                          <a:effectLst/>
                        </a:rPr>
                        <a:t>Government/Defense</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Covert operations, surveillance, secure data transmission.</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0434709"/>
                  </a:ext>
                </a:extLst>
              </a:tr>
              <a:tr h="516373">
                <a:tc>
                  <a:txBody>
                    <a:bodyPr/>
                    <a:lstStyle/>
                    <a:p>
                      <a:r>
                        <a:rPr lang="en-IN" sz="1500" b="0">
                          <a:ln>
                            <a:noFill/>
                          </a:ln>
                          <a:solidFill>
                            <a:schemeClr val="tx1">
                              <a:lumMod val="95000"/>
                              <a:lumOff val="5000"/>
                            </a:schemeClr>
                          </a:solidFill>
                          <a:effectLst/>
                        </a:rPr>
                        <a:t>Cybersecurity Professionals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Research, analysis, and implementation of secure data-hiding techniques.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421673"/>
                  </a:ext>
                </a:extLst>
              </a:tr>
              <a:tr h="516373">
                <a:tc>
                  <a:txBody>
                    <a:bodyPr/>
                    <a:lstStyle/>
                    <a:p>
                      <a:r>
                        <a:rPr lang="en-IN" sz="1500" b="0">
                          <a:ln>
                            <a:noFill/>
                          </a:ln>
                          <a:solidFill>
                            <a:schemeClr val="tx1">
                              <a:lumMod val="95000"/>
                              <a:lumOff val="5000"/>
                            </a:schemeClr>
                          </a:solidFill>
                          <a:effectLst/>
                        </a:rPr>
                        <a:t>Educational Institutions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Teaching, learning, and research in steganography and cryptography.</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0769392"/>
                  </a:ext>
                </a:extLst>
              </a:tr>
              <a:tr h="516373">
                <a:tc>
                  <a:txBody>
                    <a:bodyPr/>
                    <a:lstStyle/>
                    <a:p>
                      <a:r>
                        <a:rPr lang="en-IN" sz="1500" b="0">
                          <a:ln>
                            <a:noFill/>
                          </a:ln>
                          <a:solidFill>
                            <a:schemeClr val="tx1">
                              <a:lumMod val="95000"/>
                              <a:lumOff val="5000"/>
                            </a:schemeClr>
                          </a:solidFill>
                          <a:effectLst/>
                        </a:rPr>
                        <a:t>Media/Entertainment Industry</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500" b="0">
                          <a:ln>
                            <a:noFill/>
                          </a:ln>
                          <a:solidFill>
                            <a:schemeClr val="tx1">
                              <a:lumMod val="95000"/>
                              <a:lumOff val="5000"/>
                            </a:schemeClr>
                          </a:solidFill>
                          <a:effectLst/>
                        </a:rPr>
                        <a:t>Content protection, metadata embedding, creative applications.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8819658"/>
                  </a:ext>
                </a:extLst>
              </a:tr>
              <a:tr h="516373">
                <a:tc>
                  <a:txBody>
                    <a:bodyPr/>
                    <a:lstStyle/>
                    <a:p>
                      <a:r>
                        <a:rPr lang="en-IN" sz="1500" b="0">
                          <a:ln>
                            <a:noFill/>
                          </a:ln>
                          <a:solidFill>
                            <a:schemeClr val="tx1">
                              <a:lumMod val="95000"/>
                              <a:lumOff val="5000"/>
                            </a:schemeClr>
                          </a:solidFill>
                          <a:effectLst/>
                        </a:rPr>
                        <a:t>Healthcare Sector</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Secure transmission of patient data and medical records.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8329680"/>
                  </a:ext>
                </a:extLst>
              </a:tr>
              <a:tr h="295070">
                <a:tc>
                  <a:txBody>
                    <a:bodyPr/>
                    <a:lstStyle/>
                    <a:p>
                      <a:r>
                        <a:rPr lang="en-IN" sz="1500" b="0">
                          <a:ln>
                            <a:noFill/>
                          </a:ln>
                          <a:solidFill>
                            <a:schemeClr val="tx1">
                              <a:lumMod val="95000"/>
                              <a:lumOff val="5000"/>
                            </a:schemeClr>
                          </a:solidFill>
                          <a:effectLst/>
                        </a:rPr>
                        <a:t>Legal/Law Enforcement</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Forensic analysis, secure sharing of legal documents.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1348073"/>
                  </a:ext>
                </a:extLst>
              </a:tr>
              <a:tr h="516373">
                <a:tc>
                  <a:txBody>
                    <a:bodyPr/>
                    <a:lstStyle/>
                    <a:p>
                      <a:r>
                        <a:rPr lang="en-IN" sz="1500" b="0">
                          <a:ln>
                            <a:noFill/>
                          </a:ln>
                          <a:solidFill>
                            <a:schemeClr val="tx1">
                              <a:lumMod val="95000"/>
                              <a:lumOff val="5000"/>
                            </a:schemeClr>
                          </a:solidFill>
                          <a:effectLst/>
                        </a:rPr>
                        <a:t>Software Developers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a:ln>
                            <a:noFill/>
                          </a:ln>
                          <a:solidFill>
                            <a:schemeClr val="tx1">
                              <a:lumMod val="95000"/>
                              <a:lumOff val="5000"/>
                            </a:schemeClr>
                          </a:solidFill>
                          <a:effectLst/>
                        </a:rPr>
                        <a:t>Integration of steganography into apps, games, and software solutions.</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798682"/>
                  </a:ext>
                </a:extLst>
              </a:tr>
              <a:tr h="295070">
                <a:tc>
                  <a:txBody>
                    <a:bodyPr/>
                    <a:lstStyle/>
                    <a:p>
                      <a:r>
                        <a:rPr lang="en-IN" sz="1500" b="0" dirty="0">
                          <a:ln>
                            <a:noFill/>
                          </a:ln>
                          <a:solidFill>
                            <a:schemeClr val="tx1">
                              <a:lumMod val="95000"/>
                              <a:lumOff val="5000"/>
                            </a:schemeClr>
                          </a:solidFill>
                          <a:effectLst/>
                        </a:rPr>
                        <a:t>General Public</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500" b="0" dirty="0">
                          <a:ln>
                            <a:noFill/>
                          </a:ln>
                          <a:solidFill>
                            <a:schemeClr val="tx1">
                              <a:lumMod val="95000"/>
                              <a:lumOff val="5000"/>
                            </a:schemeClr>
                          </a:solidFill>
                          <a:effectLst/>
                        </a:rPr>
                        <a:t>Social media, photography, and personal use.</a:t>
                      </a:r>
                    </a:p>
                  </a:txBody>
                  <a:tcPr marL="73768" marR="73768" marT="36884" marB="368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6619550"/>
                  </a:ext>
                </a:extLst>
              </a:tr>
            </a:tbl>
          </a:graphicData>
        </a:graphic>
      </p:graphicFrame>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2AC1C976-D7DA-23ED-A1F7-0C874C365439}"/>
              </a:ext>
            </a:extLst>
          </p:cNvPr>
          <p:cNvPicPr>
            <a:picLocks noGrp="1" noChangeAspect="1"/>
          </p:cNvPicPr>
          <p:nvPr>
            <p:ph idx="1"/>
          </p:nvPr>
        </p:nvPicPr>
        <p:blipFill>
          <a:blip r:embed="rId2"/>
          <a:stretch>
            <a:fillRect/>
          </a:stretch>
        </p:blipFill>
        <p:spPr>
          <a:xfrm>
            <a:off x="1042417" y="1317652"/>
            <a:ext cx="5053584" cy="5165444"/>
          </a:xfrm>
        </p:spPr>
      </p:pic>
      <p:pic>
        <p:nvPicPr>
          <p:cNvPr id="11" name="Picture 10">
            <a:extLst>
              <a:ext uri="{FF2B5EF4-FFF2-40B4-BE49-F238E27FC236}">
                <a16:creationId xmlns:a16="http://schemas.microsoft.com/office/drawing/2014/main" id="{74696C32-1900-1706-8B27-2B3D000D7B41}"/>
              </a:ext>
            </a:extLst>
          </p:cNvPr>
          <p:cNvPicPr>
            <a:picLocks noChangeAspect="1"/>
          </p:cNvPicPr>
          <p:nvPr/>
        </p:nvPicPr>
        <p:blipFill>
          <a:blip r:embed="rId3"/>
          <a:stretch>
            <a:fillRect/>
          </a:stretch>
        </p:blipFill>
        <p:spPr>
          <a:xfrm>
            <a:off x="7013448" y="1317652"/>
            <a:ext cx="4529134" cy="516544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FB8BB-C939-F615-AE76-C639FB171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72304-06DD-8DDC-91C6-75C8A5DE5596}"/>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5625656E-1547-1E8C-944E-EC5830DF90D0}"/>
              </a:ext>
            </a:extLst>
          </p:cNvPr>
          <p:cNvPicPr>
            <a:picLocks noGrp="1" noChangeAspect="1"/>
          </p:cNvPicPr>
          <p:nvPr>
            <p:ph idx="1"/>
          </p:nvPr>
        </p:nvPicPr>
        <p:blipFill>
          <a:blip r:embed="rId2"/>
          <a:stretch>
            <a:fillRect/>
          </a:stretch>
        </p:blipFill>
        <p:spPr>
          <a:xfrm>
            <a:off x="462680" y="1365758"/>
            <a:ext cx="6493471" cy="4673600"/>
          </a:xfrm>
        </p:spPr>
      </p:pic>
      <p:pic>
        <p:nvPicPr>
          <p:cNvPr id="8" name="Picture 7">
            <a:extLst>
              <a:ext uri="{FF2B5EF4-FFF2-40B4-BE49-F238E27FC236}">
                <a16:creationId xmlns:a16="http://schemas.microsoft.com/office/drawing/2014/main" id="{C31E74B6-F5FD-03B8-6905-3C24AA6B054A}"/>
              </a:ext>
            </a:extLst>
          </p:cNvPr>
          <p:cNvPicPr>
            <a:picLocks noChangeAspect="1"/>
          </p:cNvPicPr>
          <p:nvPr/>
        </p:nvPicPr>
        <p:blipFill>
          <a:blip r:embed="rId3"/>
          <a:stretch>
            <a:fillRect/>
          </a:stretch>
        </p:blipFill>
        <p:spPr>
          <a:xfrm>
            <a:off x="7083601" y="1024128"/>
            <a:ext cx="4949903" cy="5228436"/>
          </a:xfrm>
          <a:prstGeom prst="rect">
            <a:avLst/>
          </a:prstGeom>
        </p:spPr>
      </p:pic>
    </p:spTree>
    <p:extLst>
      <p:ext uri="{BB962C8B-B14F-4D97-AF65-F5344CB8AC3E}">
        <p14:creationId xmlns:p14="http://schemas.microsoft.com/office/powerpoint/2010/main" val="140338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5043910"/>
          </a:xfrm>
        </p:spPr>
        <p:txBody>
          <a:bodyPr anchor="t">
            <a:noAutofit/>
          </a:bodyPr>
          <a:lstStyle/>
          <a:p>
            <a:pPr marL="0" indent="0">
              <a:buNone/>
            </a:pPr>
            <a:r>
              <a:rPr lang="en-US" sz="1500" dirty="0">
                <a:solidFill>
                  <a:schemeClr val="tx1">
                    <a:lumMod val="95000"/>
                    <a:lumOff val="5000"/>
                  </a:schemeClr>
                </a:solidFill>
              </a:rPr>
              <a:t>The "Secure Data Hiding in Images Using Steganography" project considers the importance of secure and concealed data transmission in the digital age. Standard encryption techniques conceal data but reveal that there is sensitive information, and therefore steganography is a valuable second option. Unfortunately, existing steganography techniques have limitations such as inability to conceal a high volume of data, being detectable, and affecting image quality.</a:t>
            </a:r>
          </a:p>
          <a:p>
            <a:pPr marL="0" indent="0">
              <a:buClr>
                <a:schemeClr val="tx1"/>
              </a:buClr>
              <a:buNone/>
            </a:pPr>
            <a:r>
              <a:rPr lang="en-US" sz="1500" dirty="0">
                <a:solidFill>
                  <a:schemeClr val="tx1">
                    <a:lumMod val="95000"/>
                    <a:lumOff val="5000"/>
                  </a:schemeClr>
                </a:solidFill>
              </a:rPr>
              <a:t>Problem statement addresses identifying a secure steganography solution that will guarantee that:</a:t>
            </a:r>
          </a:p>
          <a:p>
            <a:pPr marL="228600" indent="-228600">
              <a:buClr>
                <a:schemeClr val="tx1"/>
              </a:buClr>
              <a:buFont typeface="+mj-lt"/>
              <a:buAutoNum type="arabicPeriod"/>
            </a:pPr>
            <a:r>
              <a:rPr lang="en-US" sz="1500" dirty="0">
                <a:solidFill>
                  <a:schemeClr val="tx1">
                    <a:lumMod val="95000"/>
                    <a:lumOff val="5000"/>
                  </a:schemeClr>
                </a:solidFill>
              </a:rPr>
              <a:t>High Data Capacity: Storing much data in the image without sacrificing quality.</a:t>
            </a:r>
          </a:p>
          <a:p>
            <a:pPr marL="228600" indent="-228600">
              <a:buClr>
                <a:schemeClr val="tx1"/>
              </a:buClr>
              <a:buFont typeface="+mj-lt"/>
              <a:buAutoNum type="arabicPeriod"/>
            </a:pPr>
            <a:r>
              <a:rPr lang="en-US" sz="1500" dirty="0">
                <a:solidFill>
                  <a:schemeClr val="tx1">
                    <a:lumMod val="95000"/>
                    <a:lumOff val="5000"/>
                  </a:schemeClr>
                </a:solidFill>
              </a:rPr>
              <a:t>Imperceptibility means making the hidden data unnoticeable to both people and automatic tools that look for it.</a:t>
            </a:r>
          </a:p>
          <a:p>
            <a:pPr marL="228600" indent="-228600">
              <a:buClr>
                <a:schemeClr val="tx1"/>
              </a:buClr>
              <a:buFont typeface="+mj-lt"/>
              <a:buAutoNum type="arabicPeriod"/>
            </a:pPr>
            <a:r>
              <a:rPr lang="en-US" sz="1500" dirty="0">
                <a:solidFill>
                  <a:schemeClr val="tx1">
                    <a:lumMod val="95000"/>
                    <a:lumOff val="5000"/>
                  </a:schemeClr>
                </a:solidFill>
              </a:rPr>
              <a:t>Security: Adding encryption or other security measures to hide the secret data from unauthorized users.</a:t>
            </a:r>
          </a:p>
          <a:p>
            <a:pPr marL="228600" indent="-228600">
              <a:buClr>
                <a:schemeClr val="tx1"/>
              </a:buClr>
              <a:buFont typeface="+mj-lt"/>
              <a:buAutoNum type="arabicPeriod"/>
            </a:pPr>
            <a:r>
              <a:rPr lang="en-US" sz="1500" dirty="0">
                <a:solidFill>
                  <a:schemeClr val="tx1">
                    <a:lumMod val="95000"/>
                    <a:lumOff val="5000"/>
                  </a:schemeClr>
                </a:solidFill>
              </a:rPr>
              <a:t>Efficiency: Enabling real-time embedding and extraction, even on low-resource devices.</a:t>
            </a:r>
          </a:p>
          <a:p>
            <a:pPr marL="0" indent="0">
              <a:buNone/>
            </a:pPr>
            <a:endParaRPr lang="en-US" sz="1500" dirty="0">
              <a:solidFill>
                <a:schemeClr val="tx1">
                  <a:lumMod val="95000"/>
                  <a:lumOff val="5000"/>
                </a:schemeClr>
              </a:solidFill>
            </a:endParaRPr>
          </a:p>
          <a:p>
            <a:pPr marL="0" indent="0">
              <a:buNone/>
            </a:pPr>
            <a:r>
              <a:rPr lang="en-US" sz="1500" dirty="0">
                <a:solidFill>
                  <a:schemeClr val="tx1">
                    <a:lumMod val="95000"/>
                    <a:lumOff val="5000"/>
                  </a:schemeClr>
                </a:solidFill>
              </a:rPr>
              <a:t>The goal of the project is to solve these problems to create a secure and practical way to hide data in pictures. It can be used in covert communication, digital watermarking, and secure data sharing. The final goal is to find the best balance of data capacity, security, and image quality to offer a stable solution for different industries and user groups.</a:t>
            </a:r>
            <a:endParaRPr lang="en-IN" sz="1500" dirty="0">
              <a:solidFill>
                <a:schemeClr val="tx1">
                  <a:lumMod val="95000"/>
                  <a:lumOff val="5000"/>
                </a:schemeClr>
              </a:solidFill>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197</TotalTime>
  <Words>674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Inter</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 Aher</cp:lastModifiedBy>
  <cp:revision>30</cp:revision>
  <dcterms:created xsi:type="dcterms:W3CDTF">2021-05-26T16:50:10Z</dcterms:created>
  <dcterms:modified xsi:type="dcterms:W3CDTF">2025-02-26T13:15:36Z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