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59" r:id="rId7"/>
    <p:sldId id="262" r:id="rId8"/>
    <p:sldId id="263" r:id="rId9"/>
    <p:sldId id="267" r:id="rId10"/>
    <p:sldId id="268" r:id="rId11"/>
    <p:sldId id="269" r:id="rId12"/>
    <p:sldId id="270" r:id="rId13"/>
    <p:sldId id="271" r:id="rId14"/>
    <p:sldId id="272" r:id="rId15"/>
    <p:sldId id="273" r:id="rId16"/>
    <p:sldId id="274" r:id="rId17"/>
    <p:sldId id="277" r:id="rId18"/>
    <p:sldId id="279"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857E4-1F78-44C7-88E9-BE4ABEEB41C3}">
          <p14:sldIdLst>
            <p14:sldId id="256"/>
            <p14:sldId id="258"/>
            <p14:sldId id="259"/>
            <p14:sldId id="262"/>
            <p14:sldId id="263"/>
            <p14:sldId id="267"/>
            <p14:sldId id="268"/>
            <p14:sldId id="269"/>
            <p14:sldId id="270"/>
            <p14:sldId id="271"/>
            <p14:sldId id="272"/>
            <p14:sldId id="273"/>
            <p14:sldId id="274"/>
            <p14:sldId id="277"/>
            <p14:sldId id="27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288" y="234"/>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t>19-May-22</a:t>
            </a:fld>
            <a:endParaRPr lang="en-US" dirty="0"/>
          </a:p>
        </p:txBody>
      </p:sp>
      <p:sp>
        <p:nvSpPr>
          <p:cNvPr id="4" name="Footer Placeholder 3">
            <a:extLst>
              <a:ext uri="{FF2B5EF4-FFF2-40B4-BE49-F238E27FC236}">
                <a16:creationId xmlns:a16="http://schemas.microsoft.com/office/drawing/2014/main" xmlns=""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t>‹#›</a:t>
            </a:fld>
            <a:endParaRPr lang="en-US" dirty="0"/>
          </a:p>
        </p:txBody>
      </p:sp>
    </p:spTree>
    <p:extLst>
      <p:ext uri="{BB962C8B-B14F-4D97-AF65-F5344CB8AC3E}">
        <p14:creationId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t>19-May-22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t>‹#›</a:t>
            </a:fld>
            <a:endParaRPr lang="en-US" dirty="0"/>
          </a:p>
        </p:txBody>
      </p:sp>
    </p:spTree>
    <p:extLst>
      <p:ext uri="{BB962C8B-B14F-4D97-AF65-F5344CB8AC3E}">
        <p14:creationId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xmlns=""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xmlns=""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xmlns=""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xmlns=""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xmlns=""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xmlns=""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xmlns=""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xmlns=""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xmlns=""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xmlns=""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xmlns=""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7981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2F5AE9F-A12C-4E0B-A34B-7E06BD86B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142D97C-B4C3-4AFC-845D-61BBB892F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C61414-BF95-4662-A709-F2B6F7F2DB02}"/>
              </a:ext>
            </a:extLst>
          </p:cNvPr>
          <p:cNvSpPr>
            <a:spLocks noGrp="1"/>
          </p:cNvSpPr>
          <p:nvPr>
            <p:ph type="dt" sz="half" idx="10"/>
          </p:nvPr>
        </p:nvSpPr>
        <p:spPr/>
        <p:txBody>
          <a:bodyPr/>
          <a:lstStyle/>
          <a:p>
            <a:fld id="{739D54EE-0D73-4FDC-8312-4E21BB23DB24}" type="datetimeFigureOut">
              <a:rPr lang="en-US" smtClean="0"/>
              <a:t>19-May-22</a:t>
            </a:fld>
            <a:endParaRPr lang="en-US" dirty="0"/>
          </a:p>
        </p:txBody>
      </p:sp>
      <p:sp>
        <p:nvSpPr>
          <p:cNvPr id="5" name="Footer Placeholder 4">
            <a:extLst>
              <a:ext uri="{FF2B5EF4-FFF2-40B4-BE49-F238E27FC236}">
                <a16:creationId xmlns:a16="http://schemas.microsoft.com/office/drawing/2014/main" xmlns="" id="{CE351846-A730-430D-B43A-FDC6D5740F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B77D134-1616-411F-940C-B252EE427493}"/>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68999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xmlns=""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xmlns=""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xmlns=""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xmlns=""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xmlns=""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xmlns=""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xmlns=""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xmlns=""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t>19-May-22</a:t>
            </a:fld>
            <a:endParaRPr lang="en-US" noProof="0" dirty="0"/>
          </a:p>
        </p:txBody>
      </p:sp>
      <p:sp>
        <p:nvSpPr>
          <p:cNvPr id="23" name="Footer Placeholder 22">
            <a:extLst>
              <a:ext uri="{FF2B5EF4-FFF2-40B4-BE49-F238E27FC236}">
                <a16:creationId xmlns:a16="http://schemas.microsoft.com/office/drawing/2014/main" xmlns=""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xmlns=""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t>‹#›</a:t>
            </a:fld>
            <a:endParaRPr lang="en-US" noProof="0" dirty="0"/>
          </a:p>
        </p:txBody>
      </p:sp>
    </p:spTree>
    <p:extLst>
      <p:ext uri="{BB962C8B-B14F-4D97-AF65-F5344CB8AC3E}">
        <p14:creationId xmlns:p14="http://schemas.microsoft.com/office/powerpoint/2010/main" val="303354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F894423-F1D8-4448-BE4E-C66A70FF440C}"/>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C6FD5A2C-B40C-41B6-8486-0060E7D0B499}"/>
              </a:ext>
            </a:extLst>
          </p:cNvPr>
          <p:cNvGrpSpPr/>
          <p:nvPr userDrawn="1"/>
        </p:nvGrpSpPr>
        <p:grpSpPr>
          <a:xfrm>
            <a:off x="288531" y="0"/>
            <a:ext cx="11375568" cy="6857999"/>
            <a:chOff x="408216" y="-849"/>
            <a:chExt cx="11375568" cy="6857999"/>
          </a:xfrm>
        </p:grpSpPr>
        <p:pic>
          <p:nvPicPr>
            <p:cNvPr id="14" name="Picture 13">
              <a:extLst>
                <a:ext uri="{FF2B5EF4-FFF2-40B4-BE49-F238E27FC236}">
                  <a16:creationId xmlns:a16="http://schemas.microsoft.com/office/drawing/2014/main" xmlns="" id="{F35F5515-DBFB-431E-956A-73730B15AEC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08216" y="-849"/>
              <a:ext cx="11375568" cy="6857999"/>
            </a:xfrm>
            <a:prstGeom prst="rect">
              <a:avLst/>
            </a:prstGeom>
          </p:spPr>
        </p:pic>
        <p:sp>
          <p:nvSpPr>
            <p:cNvPr id="15" name="Oval 14">
              <a:extLst>
                <a:ext uri="{FF2B5EF4-FFF2-40B4-BE49-F238E27FC236}">
                  <a16:creationId xmlns:a16="http://schemas.microsoft.com/office/drawing/2014/main" xmlns="" id="{E256075D-BF8D-4C2D-A9DA-CFB59002F49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Rectangle 16">
            <a:extLst>
              <a:ext uri="{FF2B5EF4-FFF2-40B4-BE49-F238E27FC236}">
                <a16:creationId xmlns:a16="http://schemas.microsoft.com/office/drawing/2014/main" xmlns="" id="{925EE08E-CA10-4C5F-97BC-B48B0451A492}"/>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Прямоугольник 28">
            <a:extLst>
              <a:ext uri="{FF2B5EF4-FFF2-40B4-BE49-F238E27FC236}">
                <a16:creationId xmlns:a16="http://schemas.microsoft.com/office/drawing/2014/main" xmlns="" id="{8A0A4B2E-2560-4117-A770-DF23BDEC29BC}"/>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8" name="Group 17">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9944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24" name="Picture 23" descr="A close up of a logo&#10;&#10;Description generated with high confidence">
            <a:extLst>
              <a:ext uri="{FF2B5EF4-FFF2-40B4-BE49-F238E27FC236}">
                <a16:creationId xmlns:a16="http://schemas.microsoft.com/office/drawing/2014/main" xmlns="" id="{F9AA9814-A4CA-4D4D-95C0-1671163FF0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 y="0"/>
            <a:ext cx="12192525" cy="6858000"/>
          </a:xfrm>
          <a:prstGeom prst="rect">
            <a:avLst/>
          </a:prstGeom>
        </p:spPr>
      </p:pic>
      <p:sp>
        <p:nvSpPr>
          <p:cNvPr id="25" name="Прямоугольник 28">
            <a:extLst>
              <a:ext uri="{FF2B5EF4-FFF2-40B4-BE49-F238E27FC236}">
                <a16:creationId xmlns:a16="http://schemas.microsoft.com/office/drawing/2014/main" xmlns="" id="{80288483-DBC2-48F1-A175-D448652B374C}"/>
              </a:ext>
            </a:extLst>
          </p:cNvPr>
          <p:cNvSpPr/>
          <p:nvPr userDrawn="1"/>
        </p:nvSpPr>
        <p:spPr>
          <a:xfrm rot="5400000">
            <a:off x="2666790" y="-2668056"/>
            <a:ext cx="6857999" cy="12192418"/>
          </a:xfrm>
          <a:prstGeom prst="rect">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35413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24" name="Picture 23" descr="A picture containing green, building&#10;&#10;Description generated with very high confidence">
            <a:extLst>
              <a:ext uri="{FF2B5EF4-FFF2-40B4-BE49-F238E27FC236}">
                <a16:creationId xmlns:a16="http://schemas.microsoft.com/office/drawing/2014/main" xmlns="" id="{D9823306-4A07-407B-9BD7-7087707BEFCD}"/>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Прямоугольник 28">
            <a:extLst>
              <a:ext uri="{FF2B5EF4-FFF2-40B4-BE49-F238E27FC236}">
                <a16:creationId xmlns:a16="http://schemas.microsoft.com/office/drawing/2014/main" xmlns="" id="{BF85E922-92A5-4955-9D80-B34534253A7E}"/>
              </a:ext>
            </a:extLst>
          </p:cNvPr>
          <p:cNvSpPr/>
          <p:nvPr userDrawn="1"/>
        </p:nvSpPr>
        <p:spPr>
          <a:xfrm rot="5400000">
            <a:off x="2666999" y="-2667846"/>
            <a:ext cx="6858000" cy="1219200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p14="http://schemas.microsoft.com/office/powerpoint/2010/main" val="55473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18313A-ED3E-4C6E-898C-81CAB861BC6E}"/>
              </a:ext>
            </a:extLst>
          </p:cNvPr>
          <p:cNvSpPr>
            <a:spLocks noGrp="1"/>
          </p:cNvSpPr>
          <p:nvPr>
            <p:ph type="dt" sz="half" idx="10"/>
          </p:nvPr>
        </p:nvSpPr>
        <p:spPr/>
        <p:txBody>
          <a:bodyPr/>
          <a:lstStyle/>
          <a:p>
            <a:fld id="{739D54EE-0D73-4FDC-8312-4E21BB23DB24}" type="datetimeFigureOut">
              <a:rPr lang="en-US" smtClean="0"/>
              <a:t>19-May-22</a:t>
            </a:fld>
            <a:endParaRPr lang="en-US" dirty="0"/>
          </a:p>
        </p:txBody>
      </p:sp>
      <p:sp>
        <p:nvSpPr>
          <p:cNvPr id="3" name="Footer Placeholder 2">
            <a:extLst>
              <a:ext uri="{FF2B5EF4-FFF2-40B4-BE49-F238E27FC236}">
                <a16:creationId xmlns:a16="http://schemas.microsoft.com/office/drawing/2014/main" xmlns="" id="{C8EFC2F1-8F26-4F41-A048-7AE0FD22F5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4C8043CD-B5A2-46E8-B5B7-0A46DC4D4AD1}"/>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317077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E5F00FF-9C6D-4C1D-BA10-0F325A2E9586}"/>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a16="http://schemas.microsoft.com/office/drawing/2014/main" xmlns="" id="{EAC1FFAE-66DB-4219-93A4-3552C130E347}"/>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xmlns="" id="{6F13464F-2992-45B5-A184-8A6007F4850B}"/>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xmlns="" id="{B614105E-03E8-445A-90F2-609CF778877E}"/>
              </a:ext>
            </a:extLst>
          </p:cNvPr>
          <p:cNvGrpSpPr/>
          <p:nvPr userDrawn="1"/>
        </p:nvGrpSpPr>
        <p:grpSpPr>
          <a:xfrm flipH="1">
            <a:off x="2987675" y="-580735"/>
            <a:ext cx="6216650" cy="1935163"/>
            <a:chOff x="2982913" y="-574675"/>
            <a:chExt cx="6216650" cy="1935163"/>
          </a:xfrm>
        </p:grpSpPr>
        <p:sp>
          <p:nvSpPr>
            <p:cNvPr id="12" name="Полилиния: фигура 12">
              <a:extLst>
                <a:ext uri="{FF2B5EF4-FFF2-40B4-BE49-F238E27FC236}">
                  <a16:creationId xmlns:a16="http://schemas.microsoft.com/office/drawing/2014/main" xmlns="" id="{B483E038-368A-4C9F-9820-AE41EC03799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7">
              <a:extLst>
                <a:ext uri="{FF2B5EF4-FFF2-40B4-BE49-F238E27FC236}">
                  <a16:creationId xmlns:a16="http://schemas.microsoft.com/office/drawing/2014/main" xmlns="" id="{7341419B-9083-4737-9BB0-E8D0390907E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5">
              <a:extLst>
                <a:ext uri="{FF2B5EF4-FFF2-40B4-BE49-F238E27FC236}">
                  <a16:creationId xmlns:a16="http://schemas.microsoft.com/office/drawing/2014/main" xmlns="" id="{C15068D9-07BB-4882-9BC2-11C67EE4D1B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0">
              <a:extLst>
                <a:ext uri="{FF2B5EF4-FFF2-40B4-BE49-F238E27FC236}">
                  <a16:creationId xmlns:a16="http://schemas.microsoft.com/office/drawing/2014/main" xmlns="" id="{64812056-FC33-4A74-95D9-6A8B85417C4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3">
              <a:extLst>
                <a:ext uri="{FF2B5EF4-FFF2-40B4-BE49-F238E27FC236}">
                  <a16:creationId xmlns:a16="http://schemas.microsoft.com/office/drawing/2014/main" xmlns="" id="{1FF84DA7-3B36-4AC6-9A01-446CB8DCA7BC}"/>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a16="http://schemas.microsoft.com/office/drawing/2014/main" xmlns="" id="{CD32445A-6E54-4AAB-9280-95DE10044836}"/>
              </a:ext>
            </a:extLst>
          </p:cNvPr>
          <p:cNvSpPr>
            <a:spLocks noGrp="1"/>
          </p:cNvSpPr>
          <p:nvPr>
            <p:ph type="title" hasCustomPrompt="1"/>
          </p:nvPr>
        </p:nvSpPr>
        <p:spPr>
          <a:xfrm>
            <a:off x="508275" y="226300"/>
            <a:ext cx="11188589" cy="704157"/>
          </a:xfrm>
        </p:spPr>
        <p:txBody>
          <a:bodyPr anchor="b">
            <a:normAutofit/>
          </a:bodyPr>
          <a:lstStyle>
            <a:lvl1pPr>
              <a:defRPr lang="en-US" sz="32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D541A478-0885-4F05-8D53-B833B4CA576C}"/>
              </a:ext>
            </a:extLst>
          </p:cNvPr>
          <p:cNvSpPr>
            <a:spLocks noGrp="1"/>
          </p:cNvSpPr>
          <p:nvPr>
            <p:ph idx="1"/>
          </p:nvPr>
        </p:nvSpPr>
        <p:spPr>
          <a:xfrm>
            <a:off x="495136" y="1187414"/>
            <a:ext cx="7737994" cy="5444286"/>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xmlns="" id="{FA4EC1AF-3B34-4B97-BADE-332955EE5671}"/>
              </a:ext>
            </a:extLst>
          </p:cNvPr>
          <p:cNvSpPr>
            <a:spLocks noGrp="1"/>
          </p:cNvSpPr>
          <p:nvPr>
            <p:ph type="body" sz="half" idx="2"/>
          </p:nvPr>
        </p:nvSpPr>
        <p:spPr>
          <a:xfrm>
            <a:off x="8750643" y="1610476"/>
            <a:ext cx="2946222" cy="4649647"/>
          </a:xfrm>
        </p:spPr>
        <p:txBody>
          <a:bodyPr>
            <a:normAutofit/>
          </a:bodyPr>
          <a:lstStyle>
            <a:lvl1pPr marL="0" indent="0">
              <a:lnSpc>
                <a:spcPct val="100000"/>
              </a:lnSpc>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42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050D9F73-C536-4DBB-ABC7-3AF2DA8AE782}"/>
              </a:ext>
            </a:extLst>
          </p:cNvPr>
          <p:cNvGrpSpPr/>
          <p:nvPr userDrawn="1"/>
        </p:nvGrpSpPr>
        <p:grpSpPr>
          <a:xfrm rot="16200000" flipH="1">
            <a:off x="-2712790" y="2451892"/>
            <a:ext cx="6216650" cy="1935163"/>
            <a:chOff x="2982913" y="-574675"/>
            <a:chExt cx="6216650" cy="1935163"/>
          </a:xfrm>
        </p:grpSpPr>
        <p:sp>
          <p:nvSpPr>
            <p:cNvPr id="10" name="Полилиния: фигура 12">
              <a:extLst>
                <a:ext uri="{FF2B5EF4-FFF2-40B4-BE49-F238E27FC236}">
                  <a16:creationId xmlns:a16="http://schemas.microsoft.com/office/drawing/2014/main" xmlns="" id="{C83744E3-B76D-47B1-9922-6AE5D1BABC1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1" name="Полилиния: фигура 17">
              <a:extLst>
                <a:ext uri="{FF2B5EF4-FFF2-40B4-BE49-F238E27FC236}">
                  <a16:creationId xmlns:a16="http://schemas.microsoft.com/office/drawing/2014/main" xmlns="" id="{73D22470-9745-4871-B80A-F5051ED2F97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2" name="Полилиния: фигура 15">
              <a:extLst>
                <a:ext uri="{FF2B5EF4-FFF2-40B4-BE49-F238E27FC236}">
                  <a16:creationId xmlns:a16="http://schemas.microsoft.com/office/drawing/2014/main" xmlns="" id="{8B3CC523-A8E9-4939-A4CB-A92EE895BF7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3" name="Полилиния: фигура 10">
              <a:extLst>
                <a:ext uri="{FF2B5EF4-FFF2-40B4-BE49-F238E27FC236}">
                  <a16:creationId xmlns:a16="http://schemas.microsoft.com/office/drawing/2014/main" xmlns="" id="{44FEB0E8-C4D3-4C25-82DE-070308039F7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4" name="Полилиния: фигура 13">
              <a:extLst>
                <a:ext uri="{FF2B5EF4-FFF2-40B4-BE49-F238E27FC236}">
                  <a16:creationId xmlns:a16="http://schemas.microsoft.com/office/drawing/2014/main" xmlns="" id="{388B51B0-32B1-4F5D-A34B-A10B6FF4579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Rectangle 7">
            <a:extLst>
              <a:ext uri="{FF2B5EF4-FFF2-40B4-BE49-F238E27FC236}">
                <a16:creationId xmlns:a16="http://schemas.microsoft.com/office/drawing/2014/main" xmlns="" id="{2DABE7EF-9BFF-43D8-B3E3-8B1A308EC4BD}"/>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FAF42C05-0AC9-4246-A2D1-A1512FD165A7}"/>
              </a:ext>
            </a:extLst>
          </p:cNvPr>
          <p:cNvSpPr>
            <a:spLocks noGrp="1"/>
          </p:cNvSpPr>
          <p:nvPr>
            <p:ph type="title" hasCustomPrompt="1"/>
          </p:nvPr>
        </p:nvSpPr>
        <p:spPr>
          <a:xfrm>
            <a:off x="399631" y="1476824"/>
            <a:ext cx="1782095" cy="678735"/>
          </a:xfrm>
        </p:spPr>
        <p:txBody>
          <a:bodyPr anchor="b"/>
          <a:lstStyle>
            <a:lvl1pPr>
              <a:defRPr sz="3200">
                <a:solidFill>
                  <a:schemeClr val="bg1"/>
                </a:solidFill>
              </a:defRPr>
            </a:lvl1pPr>
          </a:lstStyle>
          <a:p>
            <a:r>
              <a:rPr lang="en-US" noProof="0"/>
              <a:t>LABEL</a:t>
            </a:r>
          </a:p>
        </p:txBody>
      </p:sp>
      <p:sp>
        <p:nvSpPr>
          <p:cNvPr id="3" name="Picture Placeholder 2">
            <a:extLst>
              <a:ext uri="{FF2B5EF4-FFF2-40B4-BE49-F238E27FC236}">
                <a16:creationId xmlns:a16="http://schemas.microsoft.com/office/drawing/2014/main" xmlns="" id="{1B8A2584-11BE-41E0-AB0E-875B0F537046}"/>
              </a:ext>
            </a:extLst>
          </p:cNvPr>
          <p:cNvSpPr>
            <a:spLocks noGrp="1"/>
          </p:cNvSpPr>
          <p:nvPr>
            <p:ph type="pic" idx="1"/>
          </p:nvPr>
        </p:nvSpPr>
        <p:spPr>
          <a:xfrm>
            <a:off x="2438400" y="288758"/>
            <a:ext cx="5181600" cy="62885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xmlns="" id="{DB2F9340-7EF4-4F19-8547-F395019A0F9A}"/>
              </a:ext>
            </a:extLst>
          </p:cNvPr>
          <p:cNvSpPr>
            <a:spLocks noGrp="1"/>
          </p:cNvSpPr>
          <p:nvPr>
            <p:ph type="body" sz="half" idx="2"/>
          </p:nvPr>
        </p:nvSpPr>
        <p:spPr>
          <a:xfrm>
            <a:off x="7917942" y="288757"/>
            <a:ext cx="4114800" cy="6288505"/>
          </a:xfrm>
        </p:spPr>
        <p:txBody>
          <a:bodyP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59965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B8C71-ECAF-41E0-920D-D35C237D3A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0A6ABDC-6B48-4B48-8AB7-F6CEDFAD7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69E2D15-4EDC-4C1D-9885-608AE78FA91E}"/>
              </a:ext>
            </a:extLst>
          </p:cNvPr>
          <p:cNvSpPr>
            <a:spLocks noGrp="1"/>
          </p:cNvSpPr>
          <p:nvPr>
            <p:ph type="dt" sz="half" idx="10"/>
          </p:nvPr>
        </p:nvSpPr>
        <p:spPr/>
        <p:txBody>
          <a:bodyPr/>
          <a:lstStyle/>
          <a:p>
            <a:fld id="{739D54EE-0D73-4FDC-8312-4E21BB23DB24}" type="datetimeFigureOut">
              <a:rPr lang="en-US" smtClean="0"/>
              <a:t>19-May-22</a:t>
            </a:fld>
            <a:endParaRPr lang="en-US" dirty="0"/>
          </a:p>
        </p:txBody>
      </p:sp>
      <p:sp>
        <p:nvSpPr>
          <p:cNvPr id="5" name="Footer Placeholder 4">
            <a:extLst>
              <a:ext uri="{FF2B5EF4-FFF2-40B4-BE49-F238E27FC236}">
                <a16:creationId xmlns:a16="http://schemas.microsoft.com/office/drawing/2014/main" xmlns="" id="{696AE146-E6F2-4080-B8B2-E0B6CF3340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11D65B9-F6CE-4758-8438-1A5FA3727BCE}"/>
              </a:ext>
            </a:extLst>
          </p:cNvPr>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18882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B0455C-46C2-4218-ABFC-4AC71D509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5951695-6D3F-45A5-97FE-2B38F5DE0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C454FD-AC2F-4A24-B05A-0A3675E92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D54EE-0D73-4FDC-8312-4E21BB23DB24}" type="datetimeFigureOut">
              <a:rPr lang="en-US" smtClean="0"/>
              <a:t>19-May-22</a:t>
            </a:fld>
            <a:endParaRPr lang="en-US" dirty="0"/>
          </a:p>
        </p:txBody>
      </p:sp>
      <p:sp>
        <p:nvSpPr>
          <p:cNvPr id="5" name="Footer Placeholder 4">
            <a:extLst>
              <a:ext uri="{FF2B5EF4-FFF2-40B4-BE49-F238E27FC236}">
                <a16:creationId xmlns:a16="http://schemas.microsoft.com/office/drawing/2014/main" xmlns="" id="{40D18123-FF77-4649-B9E6-C043C827E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94FE6973-B384-4996-A6E4-1FDE0C7C3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EBF0A-94C9-4A9B-BA1E-C21ADEFDACD6}" type="slidenum">
              <a:rPr lang="en-US" smtClean="0"/>
              <a:t>‹#›</a:t>
            </a:fld>
            <a:endParaRPr lang="en-US" dirty="0"/>
          </a:p>
        </p:txBody>
      </p:sp>
    </p:spTree>
    <p:extLst>
      <p:ext uri="{BB962C8B-B14F-4D97-AF65-F5344CB8AC3E}">
        <p14:creationId xmlns:p14="http://schemas.microsoft.com/office/powerpoint/2010/main" val="260755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61"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xmlns="" id="{E11E440F-5B8D-4E8B-9034-B4B61B7E5CAD}"/>
              </a:ext>
            </a:extLst>
          </p:cNvPr>
          <p:cNvSpPr>
            <a:spLocks noGrp="1"/>
          </p:cNvSpPr>
          <p:nvPr>
            <p:ph type="body" sz="quarter" idx="10"/>
          </p:nvPr>
        </p:nvSpPr>
        <p:spPr>
          <a:xfrm>
            <a:off x="1005319" y="793220"/>
            <a:ext cx="4474746" cy="1716214"/>
          </a:xfrm>
        </p:spPr>
        <p:txBody>
          <a:bodyPr>
            <a:normAutofit fontScale="92500"/>
          </a:bodyPr>
          <a:lstStyle/>
          <a:p>
            <a:r>
              <a:rPr lang="en-US" altLang="en-US" dirty="0"/>
              <a:t>A case study from US-based housing company named “Surprise Housing”. The company is looking at prospective properties to buy houses at a price below their actual values and flip them at a higher price which will help the company to enter the real estate market.</a:t>
            </a:r>
          </a:p>
        </p:txBody>
      </p:sp>
      <p:sp>
        <p:nvSpPr>
          <p:cNvPr id="3" name="Subtitle 2">
            <a:extLst>
              <a:ext uri="{FF2B5EF4-FFF2-40B4-BE49-F238E27FC236}">
                <a16:creationId xmlns:a16="http://schemas.microsoft.com/office/drawing/2014/main" xmlns="" id="{9D9E0EE3-EB7D-4DB9-A8A3-82C8147605F2}"/>
              </a:ext>
            </a:extLst>
          </p:cNvPr>
          <p:cNvSpPr>
            <a:spLocks noGrp="1"/>
          </p:cNvSpPr>
          <p:nvPr>
            <p:ph type="subTitle" idx="1"/>
          </p:nvPr>
        </p:nvSpPr>
        <p:spPr>
          <a:xfrm>
            <a:off x="950786" y="3079861"/>
            <a:ext cx="4474746" cy="963002"/>
          </a:xfrm>
        </p:spPr>
        <p:txBody>
          <a:bodyPr>
            <a:normAutofit/>
          </a:bodyPr>
          <a:lstStyle/>
          <a:p>
            <a:r>
              <a:rPr lang="en-US" altLang="en-US" sz="4400" dirty="0"/>
              <a:t>PRESENTATION</a:t>
            </a:r>
          </a:p>
        </p:txBody>
      </p:sp>
      <p:sp>
        <p:nvSpPr>
          <p:cNvPr id="8"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xmlns="" id="{498DA70D-0CA3-4389-9DCD-F7B9FFB80AB4}"/>
              </a:ext>
            </a:extLst>
          </p:cNvPr>
          <p:cNvSpPr>
            <a:spLocks noGrp="1"/>
          </p:cNvSpPr>
          <p:nvPr>
            <p:ph type="body" sz="quarter" idx="11"/>
          </p:nvPr>
        </p:nvSpPr>
        <p:spPr/>
        <p:txBody>
          <a:bodyPr>
            <a:normAutofit/>
          </a:bodyPr>
          <a:lstStyle/>
          <a:p>
            <a:endParaRPr lang="en-US" altLang="en-US" sz="1800" dirty="0"/>
          </a:p>
          <a:p>
            <a:r>
              <a:rPr lang="en-US" altLang="en-US" sz="1800" dirty="0"/>
              <a:t>Submitted by </a:t>
            </a:r>
            <a:r>
              <a:rPr lang="en-US" altLang="en-US" sz="1800" dirty="0" smtClean="0"/>
              <a:t>Deepak</a:t>
            </a:r>
            <a:endParaRPr lang="en-US" altLang="en-US" sz="1800" dirty="0"/>
          </a:p>
          <a:p>
            <a:r>
              <a:rPr lang="en-US" altLang="en-US" sz="1500" dirty="0"/>
              <a:t>Data Science Intern</a:t>
            </a:r>
          </a:p>
          <a:p>
            <a:endParaRPr lang="en-US" altLang="en-US" sz="1500" dirty="0"/>
          </a:p>
        </p:txBody>
      </p:sp>
      <p:sp>
        <p:nvSpPr>
          <p:cNvPr id="2" name="Title 1">
            <a:extLst>
              <a:ext uri="{FF2B5EF4-FFF2-40B4-BE49-F238E27FC236}">
                <a16:creationId xmlns:a16="http://schemas.microsoft.com/office/drawing/2014/main" xmlns="" id="{9DF7933D-6815-4947-B621-8530ECD959E5}"/>
              </a:ext>
            </a:extLst>
          </p:cNvPr>
          <p:cNvSpPr>
            <a:spLocks noGrp="1"/>
          </p:cNvSpPr>
          <p:nvPr>
            <p:ph type="ctrTitle"/>
          </p:nvPr>
        </p:nvSpPr>
        <p:spPr>
          <a:xfrm>
            <a:off x="6615073" y="1567543"/>
            <a:ext cx="5124910" cy="1238066"/>
          </a:xfrm>
        </p:spPr>
        <p:txBody>
          <a:bodyPr>
            <a:normAutofit fontScale="90000"/>
          </a:bodyPr>
          <a:lstStyle/>
          <a:p>
            <a:r>
              <a:rPr lang="en-US" dirty="0" smtClean="0">
                <a:latin typeface="Castellar" panose="020A0402060406010301" pitchFamily="18" charset="0"/>
              </a:rPr>
              <a:t/>
            </a:r>
            <a:br>
              <a:rPr lang="en-US" dirty="0" smtClean="0">
                <a:latin typeface="Castellar" panose="020A0402060406010301" pitchFamily="18" charset="0"/>
              </a:rPr>
            </a:br>
            <a:r>
              <a:rPr lang="en-US" dirty="0">
                <a:latin typeface="Castellar" panose="020A0402060406010301" pitchFamily="18" charset="0"/>
              </a:rPr>
              <a:t/>
            </a:r>
            <a:br>
              <a:rPr lang="en-US" dirty="0">
                <a:latin typeface="Castellar" panose="020A0402060406010301" pitchFamily="18" charset="0"/>
              </a:rPr>
            </a:br>
            <a:r>
              <a:rPr lang="en-US" dirty="0" smtClean="0">
                <a:latin typeface="Castellar" panose="020A0402060406010301" pitchFamily="18" charset="0"/>
              </a:rPr>
              <a:t/>
            </a:r>
            <a:br>
              <a:rPr lang="en-US" dirty="0" smtClean="0">
                <a:latin typeface="Castellar" panose="020A0402060406010301" pitchFamily="18" charset="0"/>
              </a:rPr>
            </a:br>
            <a:r>
              <a:rPr lang="en-US" dirty="0" smtClean="0">
                <a:latin typeface="Castellar" panose="020A0402060406010301" pitchFamily="18" charset="0"/>
              </a:rPr>
              <a:t/>
            </a:r>
            <a:br>
              <a:rPr lang="en-US" dirty="0" smtClean="0">
                <a:latin typeface="Castellar" panose="020A0402060406010301" pitchFamily="18" charset="0"/>
              </a:rPr>
            </a:br>
            <a:r>
              <a:rPr lang="en-US" dirty="0">
                <a:latin typeface="Castellar" panose="020A0402060406010301" pitchFamily="18" charset="0"/>
              </a:rPr>
              <a:t/>
            </a:r>
            <a:br>
              <a:rPr lang="en-US" dirty="0">
                <a:latin typeface="Castellar" panose="020A0402060406010301" pitchFamily="18" charset="0"/>
              </a:rPr>
            </a:br>
            <a:r>
              <a:rPr lang="en-US" dirty="0" smtClean="0">
                <a:latin typeface="Castellar" panose="020A0402060406010301" pitchFamily="18" charset="0"/>
              </a:rPr>
              <a:t>Housing </a:t>
            </a:r>
            <a:r>
              <a:rPr lang="en-US" dirty="0">
                <a:latin typeface="Castellar" panose="020A0402060406010301" pitchFamily="18" charset="0"/>
              </a:rPr>
              <a:t>Price Prediction Project</a:t>
            </a:r>
          </a:p>
        </p:txBody>
      </p:sp>
    </p:spTree>
    <p:extLst>
      <p:ext uri="{BB962C8B-B14F-4D97-AF65-F5344CB8AC3E}">
        <p14:creationId xmlns:p14="http://schemas.microsoft.com/office/powerpoint/2010/main" val="2843007754"/>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798E0-0A6F-4693-974F-6CCF852FD165}"/>
              </a:ext>
            </a:extLst>
          </p:cNvPr>
          <p:cNvSpPr>
            <a:spLocks noGrp="1"/>
          </p:cNvSpPr>
          <p:nvPr>
            <p:ph type="title"/>
          </p:nvPr>
        </p:nvSpPr>
        <p:spPr/>
        <p:txBody>
          <a:bodyPr>
            <a:normAutofit/>
          </a:bodyPr>
          <a:lstStyle/>
          <a:p>
            <a:r>
              <a:rPr lang="en-US" sz="4400" dirty="0"/>
              <a:t>HEATMAP</a:t>
            </a:r>
            <a:endParaRPr lang="en-IN" sz="4400" dirty="0"/>
          </a:p>
        </p:txBody>
      </p:sp>
      <p:pic>
        <p:nvPicPr>
          <p:cNvPr id="6" name="Content Placeholder 5">
            <a:extLst>
              <a:ext uri="{FF2B5EF4-FFF2-40B4-BE49-F238E27FC236}">
                <a16:creationId xmlns:a16="http://schemas.microsoft.com/office/drawing/2014/main" xmlns="" id="{C4183A6F-3394-4D50-BF58-01199D1CF0B7}"/>
              </a:ext>
            </a:extLst>
          </p:cNvPr>
          <p:cNvPicPr>
            <a:picLocks noGrp="1" noChangeAspect="1"/>
          </p:cNvPicPr>
          <p:nvPr>
            <p:ph idx="1"/>
          </p:nvPr>
        </p:nvPicPr>
        <p:blipFill>
          <a:blip r:embed="rId2"/>
          <a:stretch>
            <a:fillRect/>
          </a:stretch>
        </p:blipFill>
        <p:spPr>
          <a:xfrm>
            <a:off x="1610758" y="1187450"/>
            <a:ext cx="5506559" cy="5443538"/>
          </a:xfrm>
        </p:spPr>
      </p:pic>
      <p:sp>
        <p:nvSpPr>
          <p:cNvPr id="4" name="Text Placeholder 3">
            <a:extLst>
              <a:ext uri="{FF2B5EF4-FFF2-40B4-BE49-F238E27FC236}">
                <a16:creationId xmlns:a16="http://schemas.microsoft.com/office/drawing/2014/main" xmlns="" id="{EA17D419-909A-46C1-A08A-06DBA3087C52}"/>
              </a:ext>
            </a:extLst>
          </p:cNvPr>
          <p:cNvSpPr>
            <a:spLocks noGrp="1"/>
          </p:cNvSpPr>
          <p:nvPr>
            <p:ph type="body" sz="half" idx="2"/>
          </p:nvPr>
        </p:nvSpPr>
        <p:spPr>
          <a:xfrm>
            <a:off x="8750642" y="1981341"/>
            <a:ext cx="2946222" cy="4649647"/>
          </a:xfrm>
        </p:spPr>
        <p:txBody>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spTree>
    <p:extLst>
      <p:ext uri="{BB962C8B-B14F-4D97-AF65-F5344CB8AC3E}">
        <p14:creationId xmlns:p14="http://schemas.microsoft.com/office/powerpoint/2010/main" val="18660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E1A1F-4CB4-4861-8F19-B8D602ECFC23}"/>
              </a:ext>
            </a:extLst>
          </p:cNvPr>
          <p:cNvSpPr>
            <a:spLocks noGrp="1"/>
          </p:cNvSpPr>
          <p:nvPr>
            <p:ph type="title"/>
          </p:nvPr>
        </p:nvSpPr>
        <p:spPr/>
        <p:txBody>
          <a:bodyPr>
            <a:normAutofit/>
          </a:bodyPr>
          <a:lstStyle/>
          <a:p>
            <a:r>
              <a:rPr lang="en-US" sz="4400" dirty="0"/>
              <a:t>BAR GRAPH</a:t>
            </a:r>
            <a:endParaRPr lang="en-IN" sz="4400" dirty="0"/>
          </a:p>
        </p:txBody>
      </p:sp>
      <p:pic>
        <p:nvPicPr>
          <p:cNvPr id="6" name="Content Placeholder 5">
            <a:extLst>
              <a:ext uri="{FF2B5EF4-FFF2-40B4-BE49-F238E27FC236}">
                <a16:creationId xmlns:a16="http://schemas.microsoft.com/office/drawing/2014/main" xmlns="" id="{8719CE45-0651-43D2-A84C-2975CA297EF8}"/>
              </a:ext>
            </a:extLst>
          </p:cNvPr>
          <p:cNvPicPr>
            <a:picLocks noGrp="1" noChangeAspect="1"/>
          </p:cNvPicPr>
          <p:nvPr>
            <p:ph idx="1"/>
          </p:nvPr>
        </p:nvPicPr>
        <p:blipFill>
          <a:blip r:embed="rId2"/>
          <a:stretch>
            <a:fillRect/>
          </a:stretch>
        </p:blipFill>
        <p:spPr>
          <a:xfrm>
            <a:off x="495300" y="1925671"/>
            <a:ext cx="7737475" cy="3967095"/>
          </a:xfrm>
        </p:spPr>
      </p:pic>
      <p:sp>
        <p:nvSpPr>
          <p:cNvPr id="4" name="Text Placeholder 3">
            <a:extLst>
              <a:ext uri="{FF2B5EF4-FFF2-40B4-BE49-F238E27FC236}">
                <a16:creationId xmlns:a16="http://schemas.microsoft.com/office/drawing/2014/main" xmlns="" id="{1523181B-6F60-4ACC-9676-5F8A6437800D}"/>
              </a:ext>
            </a:extLst>
          </p:cNvPr>
          <p:cNvSpPr>
            <a:spLocks noGrp="1"/>
          </p:cNvSpPr>
          <p:nvPr>
            <p:ph type="body" sz="half" idx="2"/>
          </p:nvPr>
        </p:nvSpPr>
        <p:spPr/>
        <p:txBody>
          <a:bodyPr>
            <a:normAutofit lnSpcReduction="10000"/>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p14="http://schemas.microsoft.com/office/powerpoint/2010/main" val="292563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3E781-4ED3-4913-8498-C15FA0A88F02}"/>
              </a:ext>
            </a:extLst>
          </p:cNvPr>
          <p:cNvSpPr>
            <a:spLocks noGrp="1"/>
          </p:cNvSpPr>
          <p:nvPr>
            <p:ph type="title"/>
          </p:nvPr>
        </p:nvSpPr>
        <p:spPr/>
        <p:txBody>
          <a:bodyPr>
            <a:normAutofit/>
          </a:bodyPr>
          <a:lstStyle/>
          <a:p>
            <a:r>
              <a:rPr lang="en-US" sz="4400" dirty="0"/>
              <a:t>BOXEN PLOT</a:t>
            </a:r>
            <a:endParaRPr lang="en-IN" sz="4400" dirty="0"/>
          </a:p>
        </p:txBody>
      </p:sp>
      <p:pic>
        <p:nvPicPr>
          <p:cNvPr id="6" name="Content Placeholder 5">
            <a:extLst>
              <a:ext uri="{FF2B5EF4-FFF2-40B4-BE49-F238E27FC236}">
                <a16:creationId xmlns:a16="http://schemas.microsoft.com/office/drawing/2014/main" xmlns="" id="{53BD406B-D961-4A84-811D-7B2B58B3EEF9}"/>
              </a:ext>
            </a:extLst>
          </p:cNvPr>
          <p:cNvPicPr>
            <a:picLocks noGrp="1" noChangeAspect="1"/>
          </p:cNvPicPr>
          <p:nvPr>
            <p:ph idx="1"/>
          </p:nvPr>
        </p:nvPicPr>
        <p:blipFill>
          <a:blip r:embed="rId2"/>
          <a:stretch>
            <a:fillRect/>
          </a:stretch>
        </p:blipFill>
        <p:spPr>
          <a:xfrm>
            <a:off x="2325534" y="1187450"/>
            <a:ext cx="4077006" cy="5443538"/>
          </a:xfrm>
        </p:spPr>
      </p:pic>
      <p:sp>
        <p:nvSpPr>
          <p:cNvPr id="4" name="Text Placeholder 3">
            <a:extLst>
              <a:ext uri="{FF2B5EF4-FFF2-40B4-BE49-F238E27FC236}">
                <a16:creationId xmlns:a16="http://schemas.microsoft.com/office/drawing/2014/main" xmlns="" id="{B9B2A28A-B500-43BA-94BB-43DAD8CF34F9}"/>
              </a:ext>
            </a:extLst>
          </p:cNvPr>
          <p:cNvSpPr>
            <a:spLocks noGrp="1"/>
          </p:cNvSpPr>
          <p:nvPr>
            <p:ph type="body" sz="half" idx="2"/>
          </p:nvPr>
        </p:nvSpPr>
        <p:spPr>
          <a:xfrm>
            <a:off x="8750642" y="1885684"/>
            <a:ext cx="2946222" cy="4649647"/>
          </a:xfrm>
        </p:spPr>
        <p:txBody>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2052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70844-C150-4BCA-B85E-C7B03F011F71}"/>
              </a:ext>
            </a:extLst>
          </p:cNvPr>
          <p:cNvSpPr>
            <a:spLocks noGrp="1"/>
          </p:cNvSpPr>
          <p:nvPr>
            <p:ph type="title"/>
          </p:nvPr>
        </p:nvSpPr>
        <p:spPr/>
        <p:txBody>
          <a:bodyPr>
            <a:normAutofit/>
          </a:bodyPr>
          <a:lstStyle/>
          <a:p>
            <a:r>
              <a:rPr lang="en-US" sz="4400" dirty="0"/>
              <a:t>DISTRIBUTION PLOT</a:t>
            </a:r>
            <a:endParaRPr lang="en-IN" sz="4400" dirty="0"/>
          </a:p>
        </p:txBody>
      </p:sp>
      <p:pic>
        <p:nvPicPr>
          <p:cNvPr id="6" name="Content Placeholder 5">
            <a:extLst>
              <a:ext uri="{FF2B5EF4-FFF2-40B4-BE49-F238E27FC236}">
                <a16:creationId xmlns:a16="http://schemas.microsoft.com/office/drawing/2014/main" xmlns="" id="{F6425A92-C2C9-49E1-AE4E-69F722CFFB49}"/>
              </a:ext>
            </a:extLst>
          </p:cNvPr>
          <p:cNvPicPr>
            <a:picLocks noGrp="1" noChangeAspect="1"/>
          </p:cNvPicPr>
          <p:nvPr>
            <p:ph idx="1"/>
          </p:nvPr>
        </p:nvPicPr>
        <p:blipFill>
          <a:blip r:embed="rId2"/>
          <a:stretch>
            <a:fillRect/>
          </a:stretch>
        </p:blipFill>
        <p:spPr>
          <a:xfrm>
            <a:off x="2336828" y="1187450"/>
            <a:ext cx="4054419" cy="5443538"/>
          </a:xfrm>
        </p:spPr>
      </p:pic>
      <p:sp>
        <p:nvSpPr>
          <p:cNvPr id="4" name="Text Placeholder 3">
            <a:extLst>
              <a:ext uri="{FF2B5EF4-FFF2-40B4-BE49-F238E27FC236}">
                <a16:creationId xmlns:a16="http://schemas.microsoft.com/office/drawing/2014/main" xmlns="" id="{B9353333-EB8B-4ECF-93E5-0AA17750EDD2}"/>
              </a:ext>
            </a:extLst>
          </p:cNvPr>
          <p:cNvSpPr>
            <a:spLocks noGrp="1"/>
          </p:cNvSpPr>
          <p:nvPr>
            <p:ph type="body" sz="half" idx="2"/>
          </p:nvPr>
        </p:nvSpPr>
        <p:spPr>
          <a:xfrm>
            <a:off x="8750642" y="1788029"/>
            <a:ext cx="2946222" cy="4649647"/>
          </a:xfrm>
        </p:spPr>
        <p:txBody>
          <a:bodyPr>
            <a:normAutofit fontScale="92500" lnSpcReduction="10000"/>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250441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05013-603E-465E-962F-CE0C58E1E45A}"/>
              </a:ext>
            </a:extLst>
          </p:cNvPr>
          <p:cNvSpPr>
            <a:spLocks noGrp="1"/>
          </p:cNvSpPr>
          <p:nvPr>
            <p:ph type="title"/>
          </p:nvPr>
        </p:nvSpPr>
        <p:spPr/>
        <p:txBody>
          <a:bodyPr>
            <a:noAutofit/>
          </a:bodyPr>
          <a:lstStyle/>
          <a:p>
            <a:pPr algn="l"/>
            <a:r>
              <a:rPr lang="en-US" sz="4400" dirty="0"/>
              <a:t>CONCLUSION AND SCOPE FOR FUTURE WORK</a:t>
            </a:r>
            <a:endParaRPr lang="en-IN" sz="4400" dirty="0"/>
          </a:p>
        </p:txBody>
      </p:sp>
      <p:sp>
        <p:nvSpPr>
          <p:cNvPr id="4" name="TextBox 3">
            <a:extLst>
              <a:ext uri="{FF2B5EF4-FFF2-40B4-BE49-F238E27FC236}">
                <a16:creationId xmlns:a16="http://schemas.microsoft.com/office/drawing/2014/main" xmlns="" id="{77E249E0-14D2-46BC-9C78-91E2E1730898}"/>
              </a:ext>
            </a:extLst>
          </p:cNvPr>
          <p:cNvSpPr txBox="1"/>
          <p:nvPr/>
        </p:nvSpPr>
        <p:spPr>
          <a:xfrm>
            <a:off x="390484" y="2053569"/>
            <a:ext cx="11637271" cy="4401205"/>
          </a:xfrm>
          <a:prstGeom prst="rect">
            <a:avLst/>
          </a:prstGeom>
          <a:noFill/>
        </p:spPr>
        <p:txBody>
          <a:bodyPr wrap="square">
            <a:spAutoFit/>
          </a:bodyPr>
          <a:lstStyle/>
          <a:p>
            <a:pPr marL="457200" indent="-457200" algn="l">
              <a:buFont typeface="Wingdings" panose="05000000000000000000" pitchFamily="2" charset="2"/>
              <a:buChar char="q"/>
            </a:pPr>
            <a:r>
              <a:rPr lang="en-US" sz="2800" b="0" i="0" u="none" strike="noStrike" baseline="0" dirty="0">
                <a:solidFill>
                  <a:schemeClr val="bg1"/>
                </a:solidFill>
                <a:latin typeface="+mj-lt"/>
              </a:rPr>
              <a:t>During this project I have faced a problem of low amount of data for training the machine learning models upon.</a:t>
            </a:r>
          </a:p>
          <a:p>
            <a:pPr marL="457200" indent="-457200" algn="l">
              <a:buFont typeface="Wingdings" panose="05000000000000000000" pitchFamily="2" charset="2"/>
              <a:buChar char="q"/>
            </a:pPr>
            <a:r>
              <a:rPr lang="en-US" sz="2800" b="0" i="0" u="none" strike="noStrike" baseline="0" dirty="0">
                <a:solidFill>
                  <a:schemeClr val="bg1"/>
                </a:solidFill>
                <a:latin typeface="+mj-lt"/>
              </a:rPr>
              <a:t>Many columns are with same entries in more than 80% of rows which lead to reduction in our model performance.</a:t>
            </a:r>
          </a:p>
          <a:p>
            <a:pPr marL="457200" indent="-457200" algn="l">
              <a:buFont typeface="Wingdings" panose="05000000000000000000" pitchFamily="2" charset="2"/>
              <a:buChar char="q"/>
            </a:pPr>
            <a:r>
              <a:rPr lang="en-US" sz="2800" b="0" i="0" u="none" strike="noStrike" baseline="0" dirty="0">
                <a:solidFill>
                  <a:schemeClr val="bg1"/>
                </a:solidFill>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800" b="0" i="0" u="none" strike="noStrike" baseline="0" dirty="0">
                <a:solidFill>
                  <a:schemeClr val="bg1"/>
                </a:solidFill>
                <a:latin typeface="+mj-lt"/>
              </a:rPr>
              <a:t>We can still improve our model accuracy with some feature engineering and by doing some extensive hyperparameter tuning on it.</a:t>
            </a:r>
            <a:endParaRPr lang="en-IN" sz="2800" dirty="0">
              <a:solidFill>
                <a:schemeClr val="bg1"/>
              </a:solidFill>
              <a:latin typeface="+mj-lt"/>
            </a:endParaRPr>
          </a:p>
        </p:txBody>
      </p:sp>
    </p:spTree>
    <p:extLst>
      <p:ext uri="{BB962C8B-B14F-4D97-AF65-F5344CB8AC3E}">
        <p14:creationId xmlns:p14="http://schemas.microsoft.com/office/powerpoint/2010/main" val="331497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67B933B-3CA0-429D-A849-715D0C89AED5}"/>
              </a:ext>
            </a:extLst>
          </p:cNvPr>
          <p:cNvPicPr>
            <a:picLocks noChangeAspect="1"/>
          </p:cNvPicPr>
          <p:nvPr/>
        </p:nvPicPr>
        <p:blipFill>
          <a:blip r:embed="rId2"/>
          <a:stretch>
            <a:fillRect/>
          </a:stretch>
        </p:blipFill>
        <p:spPr>
          <a:xfrm>
            <a:off x="0" y="1735666"/>
            <a:ext cx="12192000" cy="3386667"/>
          </a:xfrm>
          <a:prstGeom prst="rect">
            <a:avLst/>
          </a:prstGeom>
        </p:spPr>
      </p:pic>
    </p:spTree>
    <p:extLst>
      <p:ext uri="{BB962C8B-B14F-4D97-AF65-F5344CB8AC3E}">
        <p14:creationId xmlns:p14="http://schemas.microsoft.com/office/powerpoint/2010/main" val="191149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7EB31-5BC4-409B-89C1-7E8CC2B4CDE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7BD1B52B-DB90-4855-847D-3A19EA4EA907}"/>
              </a:ext>
            </a:extLst>
          </p:cNvPr>
          <p:cNvSpPr>
            <a:spLocks noGrp="1"/>
          </p:cNvSpPr>
          <p:nvPr>
            <p:ph idx="1"/>
          </p:nvPr>
        </p:nvSpPr>
        <p:spPr>
          <a:xfrm>
            <a:off x="508275" y="2298799"/>
            <a:ext cx="11188589" cy="4135616"/>
          </a:xfrm>
        </p:spPr>
        <p:txBody>
          <a:bodyPr>
            <a:normAutofit lnSpcReduction="10000"/>
          </a:bodyPr>
          <a:lstStyle/>
          <a:p>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p14="http://schemas.microsoft.com/office/powerpoint/2010/main" val="317372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4B1C3-FA98-4066-938C-AF6849B4F5A3}"/>
              </a:ext>
            </a:extLst>
          </p:cNvPr>
          <p:cNvSpPr>
            <a:spLocks noGrp="1"/>
          </p:cNvSpPr>
          <p:nvPr>
            <p:ph type="title"/>
          </p:nvPr>
        </p:nvSpPr>
        <p:spPr/>
        <p:txBody>
          <a:bodyPr>
            <a:normAutofit/>
          </a:bodyPr>
          <a:lstStyle/>
          <a:p>
            <a:pPr algn="l"/>
            <a:r>
              <a:rPr lang="en-US" sz="4400" dirty="0"/>
              <a:t>AGENDA</a:t>
            </a:r>
            <a:endParaRPr lang="en-IN" sz="4400" dirty="0"/>
          </a:p>
        </p:txBody>
      </p:sp>
      <p:sp>
        <p:nvSpPr>
          <p:cNvPr id="4" name="TextBox 3">
            <a:extLst>
              <a:ext uri="{FF2B5EF4-FFF2-40B4-BE49-F238E27FC236}">
                <a16:creationId xmlns:a16="http://schemas.microsoft.com/office/drawing/2014/main" xmlns=""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solidFill>
                  <a:schemeClr val="bg1"/>
                </a:solidFill>
              </a:rPr>
              <a:t> Analytical Problem Framing</a:t>
            </a:r>
          </a:p>
          <a:p>
            <a:pPr marL="925830" lvl="1" indent="-514350">
              <a:buFont typeface="+mj-lt"/>
              <a:buAutoNum type="romanUcPeriod"/>
            </a:pPr>
            <a:r>
              <a:rPr lang="en-US" sz="2800" dirty="0">
                <a:solidFill>
                  <a:schemeClr val="bg1"/>
                </a:solidFill>
              </a:rPr>
              <a:t>Exploratory Data Analysis (EDA)</a:t>
            </a:r>
          </a:p>
          <a:p>
            <a:pPr marL="925830" lvl="1" indent="-514350">
              <a:buFont typeface="+mj-lt"/>
              <a:buAutoNum type="romanUcPeriod"/>
            </a:pPr>
            <a:r>
              <a:rPr lang="en-US" sz="2800" dirty="0">
                <a:solidFill>
                  <a:schemeClr val="bg1"/>
                </a:solidFill>
              </a:rPr>
              <a:t>Visualizations</a:t>
            </a:r>
          </a:p>
          <a:p>
            <a:pPr marL="411480" lvl="1"/>
            <a:endParaRPr lang="en-US" sz="2800" dirty="0">
              <a:solidFill>
                <a:schemeClr val="bg1"/>
              </a:solidFill>
            </a:endParaRPr>
          </a:p>
          <a:p>
            <a:pPr>
              <a:buFont typeface="Wingdings" panose="05000000000000000000" pitchFamily="2" charset="2"/>
              <a:buChar char="§"/>
            </a:pPr>
            <a:r>
              <a:rPr lang="en-US" sz="2800" dirty="0">
                <a:solidFill>
                  <a:schemeClr val="bg1"/>
                </a:solidFill>
              </a:rPr>
              <a:t> Data Pre-Processing on train and test datasets</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Model/s Development and Evaluation</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Performing hyper parameter tuning, saving the best model and predicting the label</a:t>
            </a:r>
          </a:p>
          <a:p>
            <a:endParaRPr lang="en-US" sz="2800" dirty="0">
              <a:solidFill>
                <a:schemeClr val="bg1"/>
              </a:solidFill>
            </a:endParaRPr>
          </a:p>
          <a:p>
            <a:pPr>
              <a:buFont typeface="Wingdings" panose="05000000000000000000" pitchFamily="2" charset="2"/>
              <a:buChar char="§"/>
            </a:pPr>
            <a:r>
              <a:rPr lang="en-US" sz="2800" dirty="0">
                <a:solidFill>
                  <a:schemeClr val="bg1"/>
                </a:solidFill>
              </a:rPr>
              <a:t> Conclusion and future work discussion</a:t>
            </a:r>
          </a:p>
        </p:txBody>
      </p:sp>
    </p:spTree>
    <p:extLst>
      <p:ext uri="{BB962C8B-B14F-4D97-AF65-F5344CB8AC3E}">
        <p14:creationId xmlns:p14="http://schemas.microsoft.com/office/powerpoint/2010/main" val="139128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3FC76-A8B2-429F-829D-75E9A1ECFB3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379070C-F789-425B-92E7-F192DEAEC27C}"/>
              </a:ext>
            </a:extLst>
          </p:cNvPr>
          <p:cNvSpPr>
            <a:spLocks noGrp="1"/>
          </p:cNvSpPr>
          <p:nvPr>
            <p:ph idx="1"/>
          </p:nvPr>
        </p:nvSpPr>
        <p:spPr>
          <a:xfrm>
            <a:off x="508275" y="2343188"/>
            <a:ext cx="11188589" cy="4135616"/>
          </a:xfrm>
        </p:spPr>
        <p:txBody>
          <a:bodyPr>
            <a:normAutofit fontScale="925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371705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BCBC8-2908-48A0-84BA-2B4609F4F5E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0FD49B6A-7E21-42C3-A8C4-998CE64DCCC4}"/>
              </a:ext>
            </a:extLst>
          </p:cNvPr>
          <p:cNvSpPr>
            <a:spLocks noGrp="1"/>
          </p:cNvSpPr>
          <p:nvPr>
            <p:ph idx="1"/>
          </p:nvPr>
        </p:nvSpPr>
        <p:spPr>
          <a:xfrm>
            <a:off x="508275" y="2298799"/>
            <a:ext cx="11188589" cy="4135616"/>
          </a:xfrm>
        </p:spPr>
        <p:txBody>
          <a:bodyPr>
            <a:normAutofit lnSpcReduction="1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p14="http://schemas.microsoft.com/office/powerpoint/2010/main" val="338132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0E0C6-F286-48B6-AE19-63276B2C3676}"/>
              </a:ext>
            </a:extLst>
          </p:cNvPr>
          <p:cNvSpPr>
            <a:spLocks noGrp="1"/>
          </p:cNvSpPr>
          <p:nvPr>
            <p:ph type="title"/>
          </p:nvPr>
        </p:nvSpPr>
        <p:spPr>
          <a:xfrm>
            <a:off x="508276" y="245798"/>
            <a:ext cx="11188589" cy="704157"/>
          </a:xfrm>
        </p:spPr>
        <p:txBody>
          <a:bodyPr>
            <a:normAutofit/>
          </a:bodyPr>
          <a:lstStyle/>
          <a:p>
            <a:r>
              <a:rPr lang="en-US" sz="4400" dirty="0"/>
              <a:t>PIE PLOT</a:t>
            </a:r>
            <a:endParaRPr lang="en-IN" sz="4400" dirty="0"/>
          </a:p>
        </p:txBody>
      </p:sp>
      <p:pic>
        <p:nvPicPr>
          <p:cNvPr id="6" name="Content Placeholder 5">
            <a:extLst>
              <a:ext uri="{FF2B5EF4-FFF2-40B4-BE49-F238E27FC236}">
                <a16:creationId xmlns:a16="http://schemas.microsoft.com/office/drawing/2014/main" xmlns="" id="{9B14AD5B-1A52-45A4-BA5D-F65F5D228E15}"/>
              </a:ext>
            </a:extLst>
          </p:cNvPr>
          <p:cNvPicPr>
            <a:picLocks noGrp="1" noChangeAspect="1"/>
          </p:cNvPicPr>
          <p:nvPr>
            <p:ph idx="1"/>
          </p:nvPr>
        </p:nvPicPr>
        <p:blipFill>
          <a:blip r:embed="rId2"/>
          <a:stretch>
            <a:fillRect/>
          </a:stretch>
        </p:blipFill>
        <p:spPr>
          <a:xfrm>
            <a:off x="973137" y="2189956"/>
            <a:ext cx="6781800" cy="3438525"/>
          </a:xfrm>
        </p:spPr>
      </p:pic>
      <p:sp>
        <p:nvSpPr>
          <p:cNvPr id="4" name="Text Placeholder 3">
            <a:extLst>
              <a:ext uri="{FF2B5EF4-FFF2-40B4-BE49-F238E27FC236}">
                <a16:creationId xmlns:a16="http://schemas.microsoft.com/office/drawing/2014/main" xmlns="" id="{C250DA3D-C1EC-40D4-94BD-EA9C1854D661}"/>
              </a:ext>
            </a:extLst>
          </p:cNvPr>
          <p:cNvSpPr>
            <a:spLocks noGrp="1"/>
          </p:cNvSpPr>
          <p:nvPr>
            <p:ph type="body" sz="half" idx="2"/>
          </p:nvPr>
        </p:nvSpPr>
        <p:spPr/>
        <p:txBody>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348290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38D37-1EB9-4473-8481-F61D54838A08}"/>
              </a:ext>
            </a:extLst>
          </p:cNvPr>
          <p:cNvSpPr>
            <a:spLocks noGrp="1"/>
          </p:cNvSpPr>
          <p:nvPr>
            <p:ph type="title"/>
          </p:nvPr>
        </p:nvSpPr>
        <p:spPr/>
        <p:txBody>
          <a:bodyPr>
            <a:normAutofit/>
          </a:bodyPr>
          <a:lstStyle/>
          <a:p>
            <a:r>
              <a:rPr lang="en-US" sz="4400" dirty="0"/>
              <a:t>COUNT PLOT</a:t>
            </a:r>
            <a:endParaRPr lang="en-IN" sz="4400" dirty="0"/>
          </a:p>
        </p:txBody>
      </p:sp>
      <p:pic>
        <p:nvPicPr>
          <p:cNvPr id="6" name="Content Placeholder 5">
            <a:extLst>
              <a:ext uri="{FF2B5EF4-FFF2-40B4-BE49-F238E27FC236}">
                <a16:creationId xmlns:a16="http://schemas.microsoft.com/office/drawing/2014/main" xmlns="" id="{97D9EECE-C82C-4B99-91CE-1873F7775E78}"/>
              </a:ext>
            </a:extLst>
          </p:cNvPr>
          <p:cNvPicPr>
            <a:picLocks noGrp="1" noChangeAspect="1"/>
          </p:cNvPicPr>
          <p:nvPr>
            <p:ph idx="1"/>
          </p:nvPr>
        </p:nvPicPr>
        <p:blipFill>
          <a:blip r:embed="rId2"/>
          <a:stretch>
            <a:fillRect/>
          </a:stretch>
        </p:blipFill>
        <p:spPr>
          <a:xfrm>
            <a:off x="495300" y="1258904"/>
            <a:ext cx="7737475" cy="5300630"/>
          </a:xfrm>
        </p:spPr>
      </p:pic>
      <p:sp>
        <p:nvSpPr>
          <p:cNvPr id="4" name="Text Placeholder 3">
            <a:extLst>
              <a:ext uri="{FF2B5EF4-FFF2-40B4-BE49-F238E27FC236}">
                <a16:creationId xmlns:a16="http://schemas.microsoft.com/office/drawing/2014/main" xmlns="" id="{CDBDE9DD-BD67-40C6-A1BB-94FDA1027986}"/>
              </a:ext>
            </a:extLst>
          </p:cNvPr>
          <p:cNvSpPr>
            <a:spLocks noGrp="1"/>
          </p:cNvSpPr>
          <p:nvPr>
            <p:ph type="body" sz="half" idx="2"/>
          </p:nvPr>
        </p:nvSpPr>
        <p:spPr>
          <a:xfrm>
            <a:off x="8750478" y="1796907"/>
            <a:ext cx="2946222" cy="4649647"/>
          </a:xfrm>
        </p:spPr>
        <p:txBody>
          <a:bodyPr>
            <a:normAutofit lnSpcReduction="10000"/>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p14="http://schemas.microsoft.com/office/powerpoint/2010/main" val="345966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F4D76-BF94-45F7-99AB-B88B7016B00E}"/>
              </a:ext>
            </a:extLst>
          </p:cNvPr>
          <p:cNvSpPr>
            <a:spLocks noGrp="1"/>
          </p:cNvSpPr>
          <p:nvPr>
            <p:ph type="title"/>
          </p:nvPr>
        </p:nvSpPr>
        <p:spPr/>
        <p:txBody>
          <a:bodyPr>
            <a:normAutofit/>
          </a:bodyPr>
          <a:lstStyle/>
          <a:p>
            <a:r>
              <a:rPr lang="en-US" sz="4400" dirty="0"/>
              <a:t>SCATTER PLOT</a:t>
            </a:r>
            <a:endParaRPr lang="en-IN" sz="4400" dirty="0"/>
          </a:p>
        </p:txBody>
      </p:sp>
      <p:pic>
        <p:nvPicPr>
          <p:cNvPr id="6" name="Content Placeholder 5">
            <a:extLst>
              <a:ext uri="{FF2B5EF4-FFF2-40B4-BE49-F238E27FC236}">
                <a16:creationId xmlns:a16="http://schemas.microsoft.com/office/drawing/2014/main" xmlns="" id="{162621C8-C8FB-46A3-8D9C-B70A5D2FA991}"/>
              </a:ext>
            </a:extLst>
          </p:cNvPr>
          <p:cNvPicPr>
            <a:picLocks noGrp="1" noChangeAspect="1"/>
          </p:cNvPicPr>
          <p:nvPr>
            <p:ph idx="1"/>
          </p:nvPr>
        </p:nvPicPr>
        <p:blipFill>
          <a:blip r:embed="rId2"/>
          <a:stretch>
            <a:fillRect/>
          </a:stretch>
        </p:blipFill>
        <p:spPr>
          <a:xfrm>
            <a:off x="495300" y="1425908"/>
            <a:ext cx="7737475" cy="4966622"/>
          </a:xfrm>
        </p:spPr>
      </p:pic>
      <p:sp>
        <p:nvSpPr>
          <p:cNvPr id="4" name="Text Placeholder 3">
            <a:extLst>
              <a:ext uri="{FF2B5EF4-FFF2-40B4-BE49-F238E27FC236}">
                <a16:creationId xmlns:a16="http://schemas.microsoft.com/office/drawing/2014/main" xmlns="" id="{56C01256-505E-4F09-9B83-C9517FF236BC}"/>
              </a:ext>
            </a:extLst>
          </p:cNvPr>
          <p:cNvSpPr>
            <a:spLocks noGrp="1"/>
          </p:cNvSpPr>
          <p:nvPr>
            <p:ph type="body" sz="half" idx="2"/>
          </p:nvPr>
        </p:nvSpPr>
        <p:spPr/>
        <p:txBody>
          <a:bodyPr>
            <a:normAutofit lnSpcReduction="10000"/>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57635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DC5A7-4367-42A6-867E-147F0ADE243C}"/>
              </a:ext>
            </a:extLst>
          </p:cNvPr>
          <p:cNvSpPr>
            <a:spLocks noGrp="1"/>
          </p:cNvSpPr>
          <p:nvPr>
            <p:ph type="title"/>
          </p:nvPr>
        </p:nvSpPr>
        <p:spPr/>
        <p:txBody>
          <a:bodyPr>
            <a:normAutofit/>
          </a:bodyPr>
          <a:lstStyle/>
          <a:p>
            <a:r>
              <a:rPr lang="en-US" sz="4400" dirty="0"/>
              <a:t>HISTOGRAM</a:t>
            </a:r>
            <a:endParaRPr lang="en-IN" sz="4400" dirty="0"/>
          </a:p>
        </p:txBody>
      </p:sp>
      <p:pic>
        <p:nvPicPr>
          <p:cNvPr id="6" name="Content Placeholder 5">
            <a:extLst>
              <a:ext uri="{FF2B5EF4-FFF2-40B4-BE49-F238E27FC236}">
                <a16:creationId xmlns:a16="http://schemas.microsoft.com/office/drawing/2014/main" xmlns="" id="{78C7F9CD-A60B-411E-86F2-F909736BAF60}"/>
              </a:ext>
            </a:extLst>
          </p:cNvPr>
          <p:cNvPicPr>
            <a:picLocks noGrp="1" noChangeAspect="1"/>
          </p:cNvPicPr>
          <p:nvPr>
            <p:ph idx="1"/>
          </p:nvPr>
        </p:nvPicPr>
        <p:blipFill>
          <a:blip r:embed="rId2"/>
          <a:stretch>
            <a:fillRect/>
          </a:stretch>
        </p:blipFill>
        <p:spPr>
          <a:xfrm>
            <a:off x="2474599" y="1187450"/>
            <a:ext cx="3778877" cy="5443538"/>
          </a:xfrm>
        </p:spPr>
      </p:pic>
      <p:sp>
        <p:nvSpPr>
          <p:cNvPr id="4" name="Text Placeholder 3">
            <a:extLst>
              <a:ext uri="{FF2B5EF4-FFF2-40B4-BE49-F238E27FC236}">
                <a16:creationId xmlns:a16="http://schemas.microsoft.com/office/drawing/2014/main" xmlns="" id="{5A5BB323-EEF1-4777-A2D1-707F7118E8F8}"/>
              </a:ext>
            </a:extLst>
          </p:cNvPr>
          <p:cNvSpPr>
            <a:spLocks noGrp="1"/>
          </p:cNvSpPr>
          <p:nvPr>
            <p:ph type="body" sz="half" idx="2"/>
          </p:nvPr>
        </p:nvSpPr>
        <p:spPr>
          <a:xfrm>
            <a:off x="8750642" y="1708130"/>
            <a:ext cx="2946222" cy="4649647"/>
          </a:xfrm>
        </p:spPr>
        <p:txBody>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4656563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osario Theme">
  <a:themeElements>
    <a:clrScheme name="Rosario">
      <a:dk1>
        <a:sysClr val="windowText" lastClr="000000"/>
      </a:dk1>
      <a:lt1>
        <a:sysClr val="window" lastClr="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16411224_Fabrikam Residences - The ultimate in modern living_AAS_v3" id="{4F10FA21-956F-4FAE-8916-12C2ED7CE466}" vid="{F00D84C3-6871-479E-9584-F321DC8849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CDF56-E17E-440D-90F0-BE107B5CD782}">
  <ds:schemaRefs>
    <ds:schemaRef ds:uri="http://schemas.microsoft.com/sharepoint/v3/contenttype/forms"/>
  </ds:schemaRefs>
</ds:datastoreItem>
</file>

<file path=customXml/itemProps3.xml><?xml version="1.0" encoding="utf-8"?>
<ds:datastoreItem xmlns:ds="http://schemas.openxmlformats.org/officeDocument/2006/customXml" ds:itemID="{F54B281B-84D7-4FF9-8060-83D86B795515}">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Fabrikam Residences - The ultimate in modern living</Template>
  <TotalTime>214</TotalTime>
  <Words>986</Words>
  <Application>Microsoft Office PowerPoint</Application>
  <PresentationFormat>Custom</PresentationFormat>
  <Paragraphs>85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Rosario Theme</vt:lpstr>
      <vt:lpstr>     Housing Price Prediction Project</vt:lpstr>
      <vt:lpstr>INTRODUCTION</vt:lpstr>
      <vt:lpstr>AGENDA</vt:lpstr>
      <vt:lpstr>PROBLEM STATEMENT</vt:lpstr>
      <vt:lpstr>ANALYTICAL PROBLEM FRAMING</vt:lpstr>
      <vt:lpstr>PIE PLOT</vt:lpstr>
      <vt:lpstr>COUNT PLOT</vt:lpstr>
      <vt:lpstr>SCATTER PLOT</vt:lpstr>
      <vt:lpstr>HISTOGRAM</vt:lpstr>
      <vt:lpstr>HEATMAP</vt:lpstr>
      <vt:lpstr>BAR GRAPH</vt:lpstr>
      <vt:lpstr>BOXEN PLOT</vt:lpstr>
      <vt:lpstr>DISTRIBUTION PLOT</vt:lpstr>
      <vt:lpstr>CONCLUSION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Inder Jeet Das</cp:lastModifiedBy>
  <cp:revision>25</cp:revision>
  <dcterms:created xsi:type="dcterms:W3CDTF">2021-10-10T13:12:51Z</dcterms:created>
  <dcterms:modified xsi:type="dcterms:W3CDTF">2022-05-19T12:02:52Z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