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58" r:id="rId4"/>
    <p:sldId id="265" r:id="rId5"/>
    <p:sldId id="266" r:id="rId6"/>
    <p:sldId id="264" r:id="rId7"/>
    <p:sldId id="259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6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Arora" userId="1da7743471494470" providerId="LiveId" clId="{DC9DF426-2D33-4DBC-91CA-A317C11BA0E6}"/>
    <pc:docChg chg="custSel modSld">
      <pc:chgData name="Deepak Arora" userId="1da7743471494470" providerId="LiveId" clId="{DC9DF426-2D33-4DBC-91CA-A317C11BA0E6}" dt="2025-03-08T04:15:38.352" v="86" actId="20577"/>
      <pc:docMkLst>
        <pc:docMk/>
      </pc:docMkLst>
      <pc:sldChg chg="addSp modSp mod">
        <pc:chgData name="Deepak Arora" userId="1da7743471494470" providerId="LiveId" clId="{DC9DF426-2D33-4DBC-91CA-A317C11BA0E6}" dt="2025-03-08T04:15:38.352" v="86" actId="20577"/>
        <pc:sldMkLst>
          <pc:docMk/>
          <pc:sldMk cId="1710137815" sldId="268"/>
        </pc:sldMkLst>
        <pc:spChg chg="add mod">
          <ac:chgData name="Deepak Arora" userId="1da7743471494470" providerId="LiveId" clId="{DC9DF426-2D33-4DBC-91CA-A317C11BA0E6}" dt="2025-03-08T04:15:30.744" v="85" actId="1076"/>
          <ac:spMkLst>
            <pc:docMk/>
            <pc:sldMk cId="1710137815" sldId="268"/>
            <ac:spMk id="4" creationId="{6698F98B-99E9-91FB-AA68-7292DA5CB180}"/>
          </ac:spMkLst>
        </pc:spChg>
        <pc:spChg chg="mod">
          <ac:chgData name="Deepak Arora" userId="1da7743471494470" providerId="LiveId" clId="{DC9DF426-2D33-4DBC-91CA-A317C11BA0E6}" dt="2025-03-08T04:15:38.352" v="86" actId="20577"/>
          <ac:spMkLst>
            <pc:docMk/>
            <pc:sldMk cId="1710137815" sldId="268"/>
            <ac:spMk id="5" creationId="{AC7B98BC-A764-9DC4-8875-4ABD5A323876}"/>
          </ac:spMkLst>
        </pc:spChg>
        <pc:spChg chg="mod">
          <ac:chgData name="Deepak Arora" userId="1da7743471494470" providerId="LiveId" clId="{DC9DF426-2D33-4DBC-91CA-A317C11BA0E6}" dt="2025-03-08T04:15:25.844" v="84" actId="1076"/>
          <ac:spMkLst>
            <pc:docMk/>
            <pc:sldMk cId="1710137815" sldId="268"/>
            <ac:spMk id="7" creationId="{EAE7DF16-C546-4892-417B-209B16A5D375}"/>
          </ac:spMkLst>
        </pc:spChg>
        <pc:spChg chg="mod">
          <ac:chgData name="Deepak Arora" userId="1da7743471494470" providerId="LiveId" clId="{DC9DF426-2D33-4DBC-91CA-A317C11BA0E6}" dt="2025-03-08T04:13:16.024" v="69" actId="1076"/>
          <ac:spMkLst>
            <pc:docMk/>
            <pc:sldMk cId="1710137815" sldId="268"/>
            <ac:spMk id="9" creationId="{E2596D25-8E04-E702-8E21-68D51BD0762F}"/>
          </ac:spMkLst>
        </pc:spChg>
        <pc:graphicFrameChg chg="mod modGraphic">
          <ac:chgData name="Deepak Arora" userId="1da7743471494470" providerId="LiveId" clId="{DC9DF426-2D33-4DBC-91CA-A317C11BA0E6}" dt="2025-03-08T04:13:06.396" v="68" actId="14100"/>
          <ac:graphicFrameMkLst>
            <pc:docMk/>
            <pc:sldMk cId="1710137815" sldId="268"/>
            <ac:graphicFrameMk id="8" creationId="{B6C492C4-B07E-9001-F874-B47E072DFFA1}"/>
          </ac:graphicFrameMkLst>
        </pc:graphicFrameChg>
        <pc:graphicFrameChg chg="mod">
          <ac:chgData name="Deepak Arora" userId="1da7743471494470" providerId="LiveId" clId="{DC9DF426-2D33-4DBC-91CA-A317C11BA0E6}" dt="2025-03-08T04:15:07.460" v="81" actId="14100"/>
          <ac:graphicFrameMkLst>
            <pc:docMk/>
            <pc:sldMk cId="1710137815" sldId="268"/>
            <ac:graphicFrameMk id="10" creationId="{5A2D52A3-7144-AEFE-28A0-B0DD8A827A2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AppData\Roaming\Microsoft\Windows\Network%20Shortcuts\streaming_service_data1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a7743471494470/Desktop/Clas/streaming_service_data111(AutoRecover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[streaming_service_data111.xlsx]Sheet1!PivotTable1</c:name>
    <c:fmtId val="4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Base Plan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Sheet1!$A$5:$A$33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Sheet1!$B$5:$B$33</c:f>
              <c:numCache>
                <c:formatCode>General</c:formatCode>
                <c:ptCount val="25"/>
                <c:pt idx="0">
                  <c:v>31.96</c:v>
                </c:pt>
                <c:pt idx="1">
                  <c:v>71.910000000000011</c:v>
                </c:pt>
                <c:pt idx="2">
                  <c:v>87.89</c:v>
                </c:pt>
                <c:pt idx="3">
                  <c:v>127.83999999999997</c:v>
                </c:pt>
                <c:pt idx="4">
                  <c:v>159.80000000000001</c:v>
                </c:pt>
                <c:pt idx="5">
                  <c:v>111.85999999999999</c:v>
                </c:pt>
                <c:pt idx="6">
                  <c:v>143.82</c:v>
                </c:pt>
                <c:pt idx="7">
                  <c:v>111.85999999999999</c:v>
                </c:pt>
                <c:pt idx="8">
                  <c:v>127.83999999999997</c:v>
                </c:pt>
                <c:pt idx="9">
                  <c:v>71.910000000000011</c:v>
                </c:pt>
                <c:pt idx="10">
                  <c:v>135.82999999999998</c:v>
                </c:pt>
                <c:pt idx="11">
                  <c:v>79.900000000000006</c:v>
                </c:pt>
                <c:pt idx="12">
                  <c:v>151.81</c:v>
                </c:pt>
                <c:pt idx="13">
                  <c:v>71.910000000000011</c:v>
                </c:pt>
                <c:pt idx="14">
                  <c:v>127.83999999999997</c:v>
                </c:pt>
                <c:pt idx="15">
                  <c:v>79.900000000000006</c:v>
                </c:pt>
                <c:pt idx="16">
                  <c:v>95.88</c:v>
                </c:pt>
                <c:pt idx="17">
                  <c:v>87.89</c:v>
                </c:pt>
                <c:pt idx="18">
                  <c:v>95.88</c:v>
                </c:pt>
                <c:pt idx="19">
                  <c:v>111.85999999999999</c:v>
                </c:pt>
                <c:pt idx="20">
                  <c:v>63.920000000000009</c:v>
                </c:pt>
                <c:pt idx="21">
                  <c:v>143.82</c:v>
                </c:pt>
                <c:pt idx="22">
                  <c:v>119.84999999999998</c:v>
                </c:pt>
                <c:pt idx="23">
                  <c:v>103.86999999999999</c:v>
                </c:pt>
                <c:pt idx="24">
                  <c:v>63.920000000000009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9-4A96-BB93-8992F6C01E2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Premium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Sheet1!$A$5:$A$33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Sheet1!$C$5:$C$33</c:f>
              <c:numCache>
                <c:formatCode>General</c:formatCode>
                <c:ptCount val="25"/>
                <c:pt idx="0">
                  <c:v>95.94</c:v>
                </c:pt>
                <c:pt idx="1">
                  <c:v>303.81000000000006</c:v>
                </c:pt>
                <c:pt idx="2">
                  <c:v>207.87000000000003</c:v>
                </c:pt>
                <c:pt idx="3">
                  <c:v>271.83000000000004</c:v>
                </c:pt>
                <c:pt idx="4">
                  <c:v>191.88000000000002</c:v>
                </c:pt>
                <c:pt idx="5">
                  <c:v>223.86000000000004</c:v>
                </c:pt>
                <c:pt idx="6">
                  <c:v>175.89000000000001</c:v>
                </c:pt>
                <c:pt idx="7">
                  <c:v>175.89000000000001</c:v>
                </c:pt>
                <c:pt idx="8">
                  <c:v>191.88000000000002</c:v>
                </c:pt>
                <c:pt idx="9">
                  <c:v>303.81000000000006</c:v>
                </c:pt>
                <c:pt idx="10">
                  <c:v>223.86000000000004</c:v>
                </c:pt>
                <c:pt idx="11">
                  <c:v>207.87000000000003</c:v>
                </c:pt>
                <c:pt idx="12">
                  <c:v>287.82000000000005</c:v>
                </c:pt>
                <c:pt idx="13">
                  <c:v>255.84000000000006</c:v>
                </c:pt>
                <c:pt idx="14">
                  <c:v>287.82000000000005</c:v>
                </c:pt>
                <c:pt idx="15">
                  <c:v>127.91999999999999</c:v>
                </c:pt>
                <c:pt idx="16">
                  <c:v>159.9</c:v>
                </c:pt>
                <c:pt idx="17">
                  <c:v>207.87000000000003</c:v>
                </c:pt>
                <c:pt idx="18">
                  <c:v>271.83000000000004</c:v>
                </c:pt>
                <c:pt idx="19">
                  <c:v>223.86000000000004</c:v>
                </c:pt>
                <c:pt idx="20">
                  <c:v>255.84000000000006</c:v>
                </c:pt>
                <c:pt idx="21">
                  <c:v>111.92999999999999</c:v>
                </c:pt>
                <c:pt idx="22">
                  <c:v>207.87000000000003</c:v>
                </c:pt>
                <c:pt idx="23">
                  <c:v>223.86000000000004</c:v>
                </c:pt>
                <c:pt idx="24">
                  <c:v>111.92999999999999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59-4A96-BB93-8992F6C01E2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Sheet1!$A$5:$A$33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Sheet1!$D$5:$D$33</c:f>
              <c:numCache>
                <c:formatCode>General</c:formatCode>
                <c:ptCount val="25"/>
                <c:pt idx="0">
                  <c:v>95.919999999999987</c:v>
                </c:pt>
                <c:pt idx="1">
                  <c:v>95.919999999999987</c:v>
                </c:pt>
                <c:pt idx="2">
                  <c:v>227.81000000000006</c:v>
                </c:pt>
                <c:pt idx="3">
                  <c:v>179.85000000000002</c:v>
                </c:pt>
                <c:pt idx="4">
                  <c:v>179.85000000000002</c:v>
                </c:pt>
                <c:pt idx="5">
                  <c:v>179.85000000000002</c:v>
                </c:pt>
                <c:pt idx="6">
                  <c:v>143.88</c:v>
                </c:pt>
                <c:pt idx="7">
                  <c:v>191.84000000000003</c:v>
                </c:pt>
                <c:pt idx="8">
                  <c:v>143.88</c:v>
                </c:pt>
                <c:pt idx="9">
                  <c:v>131.88999999999999</c:v>
                </c:pt>
                <c:pt idx="10">
                  <c:v>119.89999999999998</c:v>
                </c:pt>
                <c:pt idx="11">
                  <c:v>167.86</c:v>
                </c:pt>
                <c:pt idx="12">
                  <c:v>215.82000000000005</c:v>
                </c:pt>
                <c:pt idx="13">
                  <c:v>179.85000000000002</c:v>
                </c:pt>
                <c:pt idx="14">
                  <c:v>191.84000000000003</c:v>
                </c:pt>
                <c:pt idx="15">
                  <c:v>179.85000000000002</c:v>
                </c:pt>
                <c:pt idx="16">
                  <c:v>167.86</c:v>
                </c:pt>
                <c:pt idx="17">
                  <c:v>143.88</c:v>
                </c:pt>
                <c:pt idx="18">
                  <c:v>191.84000000000003</c:v>
                </c:pt>
                <c:pt idx="19">
                  <c:v>215.82000000000005</c:v>
                </c:pt>
                <c:pt idx="20">
                  <c:v>215.82000000000005</c:v>
                </c:pt>
                <c:pt idx="21">
                  <c:v>179.85000000000002</c:v>
                </c:pt>
                <c:pt idx="22">
                  <c:v>143.88</c:v>
                </c:pt>
                <c:pt idx="23">
                  <c:v>143.88</c:v>
                </c:pt>
                <c:pt idx="24">
                  <c:v>107.90999999999998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59-4A96-BB93-8992F6C01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1690832"/>
        <c:axId val="941694672"/>
      </c:barChart>
      <c:catAx>
        <c:axId val="941690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Monthly</a:t>
                </a:r>
                <a:r>
                  <a:rPr lang="en-US" baseline="0" dirty="0"/>
                  <a:t> and Year and Subscription Plan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694672"/>
        <c:crosses val="autoZero"/>
        <c:auto val="1"/>
        <c:lblAlgn val="ctr"/>
        <c:lblOffset val="100"/>
        <c:noMultiLvlLbl val="0"/>
      </c:catAx>
      <c:valAx>
        <c:axId val="94169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Monthly Revenue</a:t>
                </a:r>
                <a:r>
                  <a:rPr lang="en-US" sz="1600" baseline="0" dirty="0"/>
                  <a:t>  Price</a:t>
                </a:r>
                <a:endParaRPr lang="en-IN" sz="1600" dirty="0"/>
              </a:p>
            </c:rich>
          </c:tx>
          <c:layout>
            <c:manualLayout>
              <c:xMode val="edge"/>
              <c:yMode val="edge"/>
              <c:x val="1.6640252873610074E-2"/>
              <c:y val="6.886102775664869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69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[streaming_service_data111(AutoRecovered).xlsx]Sheet2!PivotTable14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Peak</a:t>
            </a:r>
            <a:r>
              <a:rPr lang="en-US" baseline="0" dirty="0"/>
              <a:t> Watch Time Trends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3"/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4"/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5"/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1">
                <a:lumMod val="60000"/>
              </a:schemeClr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559622572225205"/>
          <c:y val="0.13467441480337505"/>
          <c:w val="0.68295849019976107"/>
          <c:h val="0.446418929201494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Sheet2!$B$141:$B$142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Sheet2!$B$143:$B$147</c:f>
              <c:numCache>
                <c:formatCode>0.00</c:formatCode>
                <c:ptCount val="4"/>
                <c:pt idx="0">
                  <c:v>284.4848484848485</c:v>
                </c:pt>
                <c:pt idx="1">
                  <c:v>232.2439024390244</c:v>
                </c:pt>
                <c:pt idx="2">
                  <c:v>230.82857142857142</c:v>
                </c:pt>
                <c:pt idx="3">
                  <c:v>230.4390243902439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6-401A-BF20-FCD0ACD0A067}"/>
            </c:ext>
          </c:extLst>
        </c:ser>
        <c:ser>
          <c:idx val="1"/>
          <c:order val="1"/>
          <c:tx>
            <c:strRef>
              <c:f>Sheet2!$C$141:$C$142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Sheet2!$C$143:$C$147</c:f>
              <c:numCache>
                <c:formatCode>0.0</c:formatCode>
                <c:ptCount val="4"/>
                <c:pt idx="0">
                  <c:v>305.35135135135135</c:v>
                </c:pt>
                <c:pt idx="1">
                  <c:v>240</c:v>
                </c:pt>
                <c:pt idx="2">
                  <c:v>269.07894736842104</c:v>
                </c:pt>
                <c:pt idx="3">
                  <c:v>237.11428571428573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6-401A-BF20-FCD0ACD0A067}"/>
            </c:ext>
          </c:extLst>
        </c:ser>
        <c:ser>
          <c:idx val="2"/>
          <c:order val="2"/>
          <c:tx>
            <c:strRef>
              <c:f>Sheet2!$D$141:$D$142</c:f>
              <c:strCache>
                <c:ptCount val="1"/>
                <c:pt idx="0">
                  <c:v>Documentary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Sheet2!$D$143:$D$147</c:f>
              <c:numCache>
                <c:formatCode>0.00</c:formatCode>
                <c:ptCount val="4"/>
                <c:pt idx="0">
                  <c:v>244.4</c:v>
                </c:pt>
                <c:pt idx="1">
                  <c:v>244.70967741935485</c:v>
                </c:pt>
                <c:pt idx="2">
                  <c:v>283.90322580645159</c:v>
                </c:pt>
                <c:pt idx="3">
                  <c:v>263.13953488372096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C6-401A-BF20-FCD0ACD0A067}"/>
            </c:ext>
          </c:extLst>
        </c:ser>
        <c:ser>
          <c:idx val="3"/>
          <c:order val="3"/>
          <c:tx>
            <c:strRef>
              <c:f>Sheet2!$E$141:$E$142</c:f>
              <c:strCache>
                <c:ptCount val="1"/>
                <c:pt idx="0">
                  <c:v>Drama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Sheet2!$E$143:$E$147</c:f>
              <c:numCache>
                <c:formatCode>0.00</c:formatCode>
                <c:ptCount val="4"/>
                <c:pt idx="0">
                  <c:v>269.76923076923077</c:v>
                </c:pt>
                <c:pt idx="1">
                  <c:v>249.61904761904762</c:v>
                </c:pt>
                <c:pt idx="2">
                  <c:v>232.97222222222223</c:v>
                </c:pt>
                <c:pt idx="3">
                  <c:v>245.39130434782609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C6-401A-BF20-FCD0ACD0A067}"/>
            </c:ext>
          </c:extLst>
        </c:ser>
        <c:ser>
          <c:idx val="4"/>
          <c:order val="4"/>
          <c:tx>
            <c:strRef>
              <c:f>Sheet2!$F$141:$F$142</c:f>
              <c:strCache>
                <c:ptCount val="1"/>
                <c:pt idx="0">
                  <c:v>Horror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Sheet2!$F$143:$F$147</c:f>
              <c:numCache>
                <c:formatCode>0.00</c:formatCode>
                <c:ptCount val="4"/>
                <c:pt idx="0">
                  <c:v>233.88461538461539</c:v>
                </c:pt>
                <c:pt idx="1">
                  <c:v>259.08695652173913</c:v>
                </c:pt>
                <c:pt idx="2">
                  <c:v>269.57777777777778</c:v>
                </c:pt>
                <c:pt idx="3">
                  <c:v>252.82499999999999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C6-401A-BF20-FCD0ACD0A067}"/>
            </c:ext>
          </c:extLst>
        </c:ser>
        <c:ser>
          <c:idx val="5"/>
          <c:order val="5"/>
          <c:tx>
            <c:strRef>
              <c:f>Sheet2!$G$141:$G$142</c:f>
              <c:strCache>
                <c:ptCount val="1"/>
                <c:pt idx="0">
                  <c:v>Romance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Sheet2!$G$143:$G$147</c:f>
              <c:numCache>
                <c:formatCode>0.00</c:formatCode>
                <c:ptCount val="4"/>
                <c:pt idx="0">
                  <c:v>280.84848484848487</c:v>
                </c:pt>
                <c:pt idx="1">
                  <c:v>271.55263157894734</c:v>
                </c:pt>
                <c:pt idx="2">
                  <c:v>236</c:v>
                </c:pt>
                <c:pt idx="3">
                  <c:v>246.60526315789474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C6-401A-BF20-FCD0ACD0A067}"/>
            </c:ext>
          </c:extLst>
        </c:ser>
        <c:ser>
          <c:idx val="6"/>
          <c:order val="6"/>
          <c:tx>
            <c:strRef>
              <c:f>Sheet2!$H$141:$H$142</c:f>
              <c:strCache>
                <c:ptCount val="1"/>
                <c:pt idx="0">
                  <c:v>Sci-Fi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Sheet2!$A$143:$A$147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Late Night</c:v>
                </c:pt>
              </c:strCache>
            </c:strRef>
          </c:cat>
          <c:val>
            <c:numRef>
              <c:f>Sheet2!$H$143:$H$147</c:f>
              <c:numCache>
                <c:formatCode>0.00</c:formatCode>
                <c:ptCount val="4"/>
                <c:pt idx="0">
                  <c:v>268.65517241379308</c:v>
                </c:pt>
                <c:pt idx="1">
                  <c:v>231.31578947368422</c:v>
                </c:pt>
                <c:pt idx="2">
                  <c:v>265.47058823529414</c:v>
                </c:pt>
                <c:pt idx="3">
                  <c:v>243.82142857142858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C6-401A-BF20-FCD0ACD0A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2776432"/>
        <c:axId val="2002776912"/>
      </c:barChart>
      <c:catAx>
        <c:axId val="200277643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776912"/>
        <c:crosses val="autoZero"/>
        <c:auto val="1"/>
        <c:lblAlgn val="ctr"/>
        <c:lblOffset val="100"/>
        <c:noMultiLvlLbl val="0"/>
      </c:catAx>
      <c:valAx>
        <c:axId val="200277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</a:t>
                </a:r>
                <a:r>
                  <a:rPr lang="en-US" baseline="0" dirty="0"/>
                  <a:t> GENRES 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2.9866664158180439E-2"/>
              <c:y val="0.290301192782569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7764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[streaming_service_data111(AutoRecovered).xlsx]Sheet2!PivotTable28</c:name>
    <c:fmtId val="1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Sheet2!$A$158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07B-471E-974F-9DB1B4A3E0B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Sheet2!$A$159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Sheet2!$A$159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7B-471E-974F-9DB1B4A3E0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[streaming_service_data111(AutoRecovered).xlsx]Sheet2!PivotTable37</c:name>
    <c:fmtId val="1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Sheet2!$B$218:$B$219</c:f>
              <c:strCache>
                <c:ptCount val="1"/>
                <c:pt idx="0">
                  <c:v>Credit Card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Sheet2!$A$220:$A$227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Sheet2!$B$220:$B$227</c:f>
              <c:numCache>
                <c:formatCode>General</c:formatCode>
                <c:ptCount val="7"/>
                <c:pt idx="0">
                  <c:v>22</c:v>
                </c:pt>
                <c:pt idx="1">
                  <c:v>34</c:v>
                </c:pt>
                <c:pt idx="2">
                  <c:v>39</c:v>
                </c:pt>
                <c:pt idx="3">
                  <c:v>31</c:v>
                </c:pt>
                <c:pt idx="4">
                  <c:v>25</c:v>
                </c:pt>
                <c:pt idx="5">
                  <c:v>33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C-4C57-8625-7A8E14E9AFBF}"/>
            </c:ext>
          </c:extLst>
        </c:ser>
        <c:ser>
          <c:idx val="1"/>
          <c:order val="1"/>
          <c:tx>
            <c:strRef>
              <c:f>Sheet2!$C$218:$C$219</c:f>
              <c:strCache>
                <c:ptCount val="1"/>
                <c:pt idx="0">
                  <c:v>Cryptocurrency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Sheet2!$A$220:$A$227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Sheet2!$C$220:$C$227</c:f>
              <c:numCache>
                <c:formatCode>General</c:formatCode>
                <c:ptCount val="7"/>
                <c:pt idx="0">
                  <c:v>44</c:v>
                </c:pt>
                <c:pt idx="1">
                  <c:v>27</c:v>
                </c:pt>
                <c:pt idx="2">
                  <c:v>41</c:v>
                </c:pt>
                <c:pt idx="3">
                  <c:v>35</c:v>
                </c:pt>
                <c:pt idx="4">
                  <c:v>29</c:v>
                </c:pt>
                <c:pt idx="5">
                  <c:v>38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5C-4C57-8625-7A8E14E9AFBF}"/>
            </c:ext>
          </c:extLst>
        </c:ser>
        <c:ser>
          <c:idx val="2"/>
          <c:order val="2"/>
          <c:tx>
            <c:strRef>
              <c:f>Sheet2!$D$218:$D$219</c:f>
              <c:strCache>
                <c:ptCount val="1"/>
                <c:pt idx="0">
                  <c:v>Debit Card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Sheet2!$A$220:$A$227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Sheet2!$D$220:$D$227</c:f>
              <c:numCache>
                <c:formatCode>General</c:formatCode>
                <c:ptCount val="7"/>
                <c:pt idx="0">
                  <c:v>38</c:v>
                </c:pt>
                <c:pt idx="1">
                  <c:v>36</c:v>
                </c:pt>
                <c:pt idx="2">
                  <c:v>31</c:v>
                </c:pt>
                <c:pt idx="3">
                  <c:v>43</c:v>
                </c:pt>
                <c:pt idx="4">
                  <c:v>39</c:v>
                </c:pt>
                <c:pt idx="5">
                  <c:v>31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5C-4C57-8625-7A8E14E9AFBF}"/>
            </c:ext>
          </c:extLst>
        </c:ser>
        <c:ser>
          <c:idx val="3"/>
          <c:order val="3"/>
          <c:tx>
            <c:strRef>
              <c:f>Sheet2!$E$218:$E$219</c:f>
              <c:strCache>
                <c:ptCount val="1"/>
                <c:pt idx="0">
                  <c:v>PayPal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Sheet2!$A$220:$A$227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Sheet2!$E$220:$E$227</c:f>
              <c:numCache>
                <c:formatCode>General</c:formatCode>
                <c:ptCount val="7"/>
                <c:pt idx="0">
                  <c:v>36</c:v>
                </c:pt>
                <c:pt idx="1">
                  <c:v>42</c:v>
                </c:pt>
                <c:pt idx="2">
                  <c:v>40</c:v>
                </c:pt>
                <c:pt idx="3">
                  <c:v>37</c:v>
                </c:pt>
                <c:pt idx="4">
                  <c:v>23</c:v>
                </c:pt>
                <c:pt idx="5">
                  <c:v>48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5C-4C57-8625-7A8E14E9AF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869296"/>
        <c:axId val="1908870256"/>
        <c:axId val="0"/>
      </c:bar3DChart>
      <c:catAx>
        <c:axId val="190886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70256"/>
        <c:crosses val="autoZero"/>
        <c:auto val="1"/>
        <c:lblAlgn val="ctr"/>
        <c:lblOffset val="100"/>
        <c:noMultiLvlLbl val="0"/>
      </c:catAx>
      <c:valAx>
        <c:axId val="19088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Total</a:t>
                </a:r>
                <a:r>
                  <a:rPr lang="en-US" sz="1600" baseline="0" dirty="0"/>
                  <a:t> User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6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[streaming_service_data111(AutoRecovered).xlsx]Sheet2!PivotTable36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Subscritpion Trends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Sheet2!$B$203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Sheet2!$A$204:$A$211</c:f>
              <c:strCache>
                <c:ptCount val="7"/>
                <c:pt idx="0">
                  <c:v>USA</c:v>
                </c:pt>
                <c:pt idx="1">
                  <c:v>France</c:v>
                </c:pt>
                <c:pt idx="2">
                  <c:v>UK</c:v>
                </c:pt>
                <c:pt idx="3">
                  <c:v>Germany</c:v>
                </c:pt>
                <c:pt idx="4">
                  <c:v>Australia</c:v>
                </c:pt>
                <c:pt idx="5">
                  <c:v>Canada</c:v>
                </c:pt>
                <c:pt idx="6">
                  <c:v>India</c:v>
                </c:pt>
              </c:strCache>
            </c:strRef>
          </c:cat>
          <c:val>
            <c:numRef>
              <c:f>Sheet2!$B$204:$B$211</c:f>
              <c:numCache>
                <c:formatCode>General</c:formatCode>
                <c:ptCount val="7"/>
                <c:pt idx="0">
                  <c:v>158</c:v>
                </c:pt>
                <c:pt idx="1">
                  <c:v>151</c:v>
                </c:pt>
                <c:pt idx="2">
                  <c:v>150</c:v>
                </c:pt>
                <c:pt idx="3">
                  <c:v>146</c:v>
                </c:pt>
                <c:pt idx="4">
                  <c:v>140</c:v>
                </c:pt>
                <c:pt idx="5">
                  <c:v>139</c:v>
                </c:pt>
                <c:pt idx="6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E-4278-8E0E-B6D3A82632A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946806768"/>
        <c:axId val="1946804848"/>
      </c:barChart>
      <c:catAx>
        <c:axId val="194680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804848"/>
        <c:crosses val="autoZero"/>
        <c:auto val="1"/>
        <c:lblAlgn val="ctr"/>
        <c:lblOffset val="100"/>
        <c:noMultiLvlLbl val="0"/>
      </c:catAx>
      <c:valAx>
        <c:axId val="19468048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crossAx val="19468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Sheet2!$B$186</c:f>
              <c:strCache>
                <c:ptCount val="1"/>
                <c:pt idx="0">
                  <c:v>Average_Rating_Given1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Sheet2!$A$187:$A$193</c:f>
              <c:strCache>
                <c:ptCount val="7"/>
                <c:pt idx="0">
                  <c:v>English</c:v>
                </c:pt>
                <c:pt idx="1">
                  <c:v>French</c:v>
                </c:pt>
                <c:pt idx="2">
                  <c:v>German</c:v>
                </c:pt>
                <c:pt idx="3">
                  <c:v>Hindi</c:v>
                </c:pt>
                <c:pt idx="4">
                  <c:v>Mandarin</c:v>
                </c:pt>
                <c:pt idx="5">
                  <c:v>Spanish</c:v>
                </c:pt>
                <c:pt idx="6">
                  <c:v>Grand Total</c:v>
                </c:pt>
              </c:strCache>
            </c:strRef>
          </c:cat>
          <c:val>
            <c:numRef>
              <c:f>Sheet2!$B$187:$B$193</c:f>
              <c:numCache>
                <c:formatCode>0.00</c:formatCode>
                <c:ptCount val="7"/>
                <c:pt idx="0">
                  <c:v>4.0482142857142875</c:v>
                </c:pt>
                <c:pt idx="1">
                  <c:v>4.0163742690058459</c:v>
                </c:pt>
                <c:pt idx="2">
                  <c:v>4.0017964071856307</c:v>
                </c:pt>
                <c:pt idx="3">
                  <c:v>4.0259259259259261</c:v>
                </c:pt>
                <c:pt idx="4">
                  <c:v>3.9687150837988852</c:v>
                </c:pt>
                <c:pt idx="5">
                  <c:v>4.0032679738562091</c:v>
                </c:pt>
                <c:pt idx="6">
                  <c:v>4.0102999999999991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C6-4EB6-92C4-B631DD2DF499}"/>
            </c:ext>
          </c:extLst>
        </c:ser>
        <c:ser>
          <c:idx val="1"/>
          <c:order val="1"/>
          <c:tx>
            <c:strRef>
              <c:f>Sheet2!$C$186</c:f>
              <c:strCache>
                <c:ptCount val="1"/>
                <c:pt idx="0">
                  <c:v>Average of Watch_Hours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Sheet2!$A$187:$A$193</c:f>
              <c:strCache>
                <c:ptCount val="7"/>
                <c:pt idx="0">
                  <c:v>English</c:v>
                </c:pt>
                <c:pt idx="1">
                  <c:v>French</c:v>
                </c:pt>
                <c:pt idx="2">
                  <c:v>German</c:v>
                </c:pt>
                <c:pt idx="3">
                  <c:v>Hindi</c:v>
                </c:pt>
                <c:pt idx="4">
                  <c:v>Mandarin</c:v>
                </c:pt>
                <c:pt idx="5">
                  <c:v>Spanish</c:v>
                </c:pt>
                <c:pt idx="6">
                  <c:v>Grand Total</c:v>
                </c:pt>
              </c:strCache>
            </c:strRef>
          </c:cat>
          <c:val>
            <c:numRef>
              <c:f>Sheet2!$C$187:$C$193</c:f>
              <c:numCache>
                <c:formatCode>0.0</c:formatCode>
                <c:ptCount val="7"/>
                <c:pt idx="0">
                  <c:v>248.38095238095238</c:v>
                </c:pt>
                <c:pt idx="1">
                  <c:v>273.46198830409355</c:v>
                </c:pt>
                <c:pt idx="2">
                  <c:v>244.79640718562874</c:v>
                </c:pt>
                <c:pt idx="3">
                  <c:v>253.35802469135803</c:v>
                </c:pt>
                <c:pt idx="4">
                  <c:v>243.33519553072625</c:v>
                </c:pt>
                <c:pt idx="5">
                  <c:v>264.99346405228761</c:v>
                </c:pt>
                <c:pt idx="6" formatCode="General">
                  <c:v>254.51599999999999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6-4EB6-92C4-B631DD2DF499}"/>
            </c:ext>
          </c:extLst>
        </c:ser>
        <c:ser>
          <c:idx val="2"/>
          <c:order val="2"/>
          <c:tx>
            <c:strRef>
              <c:f>Sheet2!$D$186</c:f>
              <c:strCache>
                <c:ptCount val="1"/>
                <c:pt idx="0">
                  <c:v>Average of Loyalty_Points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Sheet2!$A$187:$A$193</c:f>
              <c:strCache>
                <c:ptCount val="7"/>
                <c:pt idx="0">
                  <c:v>English</c:v>
                </c:pt>
                <c:pt idx="1">
                  <c:v>French</c:v>
                </c:pt>
                <c:pt idx="2">
                  <c:v>German</c:v>
                </c:pt>
                <c:pt idx="3">
                  <c:v>Hindi</c:v>
                </c:pt>
                <c:pt idx="4">
                  <c:v>Mandarin</c:v>
                </c:pt>
                <c:pt idx="5">
                  <c:v>Spanish</c:v>
                </c:pt>
                <c:pt idx="6">
                  <c:v>Grand Total</c:v>
                </c:pt>
              </c:strCache>
            </c:strRef>
          </c:cat>
          <c:val>
            <c:numRef>
              <c:f>Sheet2!$D$187:$D$193</c:f>
              <c:numCache>
                <c:formatCode>0.0</c:formatCode>
                <c:ptCount val="7"/>
                <c:pt idx="0">
                  <c:v>2327.1071428571427</c:v>
                </c:pt>
                <c:pt idx="1">
                  <c:v>2409.3684210526317</c:v>
                </c:pt>
                <c:pt idx="2">
                  <c:v>2335.2874251497005</c:v>
                </c:pt>
                <c:pt idx="3">
                  <c:v>2642.6111111111113</c:v>
                </c:pt>
                <c:pt idx="4">
                  <c:v>2438.5530726256984</c:v>
                </c:pt>
                <c:pt idx="5">
                  <c:v>2527.2156862745096</c:v>
                </c:pt>
                <c:pt idx="6" formatCode="General">
                  <c:v>2444.2170000000001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6-4EB6-92C4-B631DD2DF4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343344"/>
        <c:axId val="1914348624"/>
      </c:lineChart>
      <c:catAx>
        <c:axId val="191434334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348624"/>
        <c:crosses val="autoZero"/>
        <c:auto val="1"/>
        <c:lblAlgn val="ctr"/>
        <c:lblOffset val="100"/>
        <c:noMultiLvlLbl val="0"/>
      </c:catAx>
      <c:valAx>
        <c:axId val="191434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34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[streaming_service_data111(AutoRecovered).xlsx]Sheet1!PivotTable1</c:name>
    <c:fmtId val="5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</a:t>
            </a:r>
            <a:r>
              <a:rPr lang="en-IN" baseline="0"/>
              <a:t> with Month Wise Plan wise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Sheet1!$B$9:$B$10</c:f>
              <c:strCache>
                <c:ptCount val="1"/>
                <c:pt idx="0">
                  <c:v>Premium - Rs 15.99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Sheet1!$A$11:$A$39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Sheet1!$B$11:$B$39</c:f>
              <c:numCache>
                <c:formatCode>General</c:formatCode>
                <c:ptCount val="25"/>
                <c:pt idx="0">
                  <c:v>95.94</c:v>
                </c:pt>
                <c:pt idx="1">
                  <c:v>303.81000000000006</c:v>
                </c:pt>
                <c:pt idx="2">
                  <c:v>207.87000000000003</c:v>
                </c:pt>
                <c:pt idx="3">
                  <c:v>271.83000000000004</c:v>
                </c:pt>
                <c:pt idx="4">
                  <c:v>191.88000000000002</c:v>
                </c:pt>
                <c:pt idx="5">
                  <c:v>223.86000000000004</c:v>
                </c:pt>
                <c:pt idx="6">
                  <c:v>175.89000000000001</c:v>
                </c:pt>
                <c:pt idx="7">
                  <c:v>175.89000000000001</c:v>
                </c:pt>
                <c:pt idx="8">
                  <c:v>191.88000000000002</c:v>
                </c:pt>
                <c:pt idx="9">
                  <c:v>303.81000000000006</c:v>
                </c:pt>
                <c:pt idx="10">
                  <c:v>223.86000000000004</c:v>
                </c:pt>
                <c:pt idx="11">
                  <c:v>207.87000000000003</c:v>
                </c:pt>
                <c:pt idx="12">
                  <c:v>287.82000000000005</c:v>
                </c:pt>
                <c:pt idx="13">
                  <c:v>255.84000000000006</c:v>
                </c:pt>
                <c:pt idx="14">
                  <c:v>287.82000000000005</c:v>
                </c:pt>
                <c:pt idx="15">
                  <c:v>127.91999999999999</c:v>
                </c:pt>
                <c:pt idx="16">
                  <c:v>159.9</c:v>
                </c:pt>
                <c:pt idx="17">
                  <c:v>207.87000000000003</c:v>
                </c:pt>
                <c:pt idx="18">
                  <c:v>271.83000000000004</c:v>
                </c:pt>
                <c:pt idx="19">
                  <c:v>223.86000000000004</c:v>
                </c:pt>
                <c:pt idx="20">
                  <c:v>255.84000000000006</c:v>
                </c:pt>
                <c:pt idx="21">
                  <c:v>111.92999999999999</c:v>
                </c:pt>
                <c:pt idx="22">
                  <c:v>207.87000000000003</c:v>
                </c:pt>
                <c:pt idx="23">
                  <c:v>223.86000000000004</c:v>
                </c:pt>
                <c:pt idx="24">
                  <c:v>111.92999999999999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43-4E14-90B9-C01881ABFF13}"/>
            </c:ext>
          </c:extLst>
        </c:ser>
        <c:ser>
          <c:idx val="1"/>
          <c:order val="1"/>
          <c:tx>
            <c:strRef>
              <c:f>Sheet1!$C$9:$C$10</c:f>
              <c:strCache>
                <c:ptCount val="1"/>
                <c:pt idx="0">
                  <c:v>Standard- Rs 11.99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Sheet1!$A$11:$A$39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Sheet1!$C$11:$C$39</c:f>
              <c:numCache>
                <c:formatCode>General</c:formatCode>
                <c:ptCount val="25"/>
                <c:pt idx="0">
                  <c:v>95.919999999999987</c:v>
                </c:pt>
                <c:pt idx="1">
                  <c:v>95.919999999999987</c:v>
                </c:pt>
                <c:pt idx="2">
                  <c:v>227.81000000000006</c:v>
                </c:pt>
                <c:pt idx="3">
                  <c:v>179.85000000000002</c:v>
                </c:pt>
                <c:pt idx="4">
                  <c:v>179.85000000000002</c:v>
                </c:pt>
                <c:pt idx="5">
                  <c:v>179.85000000000002</c:v>
                </c:pt>
                <c:pt idx="6">
                  <c:v>143.88</c:v>
                </c:pt>
                <c:pt idx="7">
                  <c:v>191.84000000000003</c:v>
                </c:pt>
                <c:pt idx="8">
                  <c:v>143.88</c:v>
                </c:pt>
                <c:pt idx="9">
                  <c:v>131.88999999999999</c:v>
                </c:pt>
                <c:pt idx="10">
                  <c:v>119.89999999999998</c:v>
                </c:pt>
                <c:pt idx="11">
                  <c:v>167.86</c:v>
                </c:pt>
                <c:pt idx="12">
                  <c:v>215.82000000000005</c:v>
                </c:pt>
                <c:pt idx="13">
                  <c:v>179.85000000000002</c:v>
                </c:pt>
                <c:pt idx="14">
                  <c:v>191.84000000000003</c:v>
                </c:pt>
                <c:pt idx="15">
                  <c:v>179.85000000000002</c:v>
                </c:pt>
                <c:pt idx="16">
                  <c:v>167.86</c:v>
                </c:pt>
                <c:pt idx="17">
                  <c:v>143.88</c:v>
                </c:pt>
                <c:pt idx="18">
                  <c:v>191.84000000000003</c:v>
                </c:pt>
                <c:pt idx="19">
                  <c:v>215.82000000000005</c:v>
                </c:pt>
                <c:pt idx="20">
                  <c:v>215.82000000000005</c:v>
                </c:pt>
                <c:pt idx="21">
                  <c:v>179.85000000000002</c:v>
                </c:pt>
                <c:pt idx="22">
                  <c:v>143.88</c:v>
                </c:pt>
                <c:pt idx="23">
                  <c:v>143.88</c:v>
                </c:pt>
                <c:pt idx="24">
                  <c:v>107.90999999999998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43-4E14-90B9-C01881ABFF13}"/>
            </c:ext>
          </c:extLst>
        </c:ser>
        <c:ser>
          <c:idx val="2"/>
          <c:order val="2"/>
          <c:tx>
            <c:strRef>
              <c:f>Sheet1!$D$9:$D$10</c:f>
              <c:strCache>
                <c:ptCount val="1"/>
                <c:pt idx="0">
                  <c:v>Base Plan -Rs.7.99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Sheet1!$A$11:$A$39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Sheet1!$D$11:$D$39</c:f>
              <c:numCache>
                <c:formatCode>General</c:formatCode>
                <c:ptCount val="25"/>
                <c:pt idx="0">
                  <c:v>31.96</c:v>
                </c:pt>
                <c:pt idx="1">
                  <c:v>71.910000000000011</c:v>
                </c:pt>
                <c:pt idx="2">
                  <c:v>87.89</c:v>
                </c:pt>
                <c:pt idx="3">
                  <c:v>127.83999999999997</c:v>
                </c:pt>
                <c:pt idx="4">
                  <c:v>159.80000000000001</c:v>
                </c:pt>
                <c:pt idx="5">
                  <c:v>111.85999999999999</c:v>
                </c:pt>
                <c:pt idx="6">
                  <c:v>143.82</c:v>
                </c:pt>
                <c:pt idx="7">
                  <c:v>111.85999999999999</c:v>
                </c:pt>
                <c:pt idx="8">
                  <c:v>127.83999999999997</c:v>
                </c:pt>
                <c:pt idx="9">
                  <c:v>71.910000000000011</c:v>
                </c:pt>
                <c:pt idx="10">
                  <c:v>135.82999999999998</c:v>
                </c:pt>
                <c:pt idx="11">
                  <c:v>79.900000000000006</c:v>
                </c:pt>
                <c:pt idx="12">
                  <c:v>151.81</c:v>
                </c:pt>
                <c:pt idx="13">
                  <c:v>71.910000000000011</c:v>
                </c:pt>
                <c:pt idx="14">
                  <c:v>127.83999999999997</c:v>
                </c:pt>
                <c:pt idx="15">
                  <c:v>79.900000000000006</c:v>
                </c:pt>
                <c:pt idx="16">
                  <c:v>95.88</c:v>
                </c:pt>
                <c:pt idx="17">
                  <c:v>87.89</c:v>
                </c:pt>
                <c:pt idx="18">
                  <c:v>95.88</c:v>
                </c:pt>
                <c:pt idx="19">
                  <c:v>111.85999999999999</c:v>
                </c:pt>
                <c:pt idx="20">
                  <c:v>63.920000000000009</c:v>
                </c:pt>
                <c:pt idx="21">
                  <c:v>143.82</c:v>
                </c:pt>
                <c:pt idx="22">
                  <c:v>119.84999999999998</c:v>
                </c:pt>
                <c:pt idx="23">
                  <c:v>103.86999999999999</c:v>
                </c:pt>
                <c:pt idx="24">
                  <c:v>63.920000000000009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43-4E14-90B9-C01881ABF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3302944"/>
        <c:axId val="1373304864"/>
      </c:lineChart>
      <c:catAx>
        <c:axId val="137330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304864"/>
        <c:crosses val="autoZero"/>
        <c:auto val="1"/>
        <c:lblAlgn val="ctr"/>
        <c:lblOffset val="100"/>
        <c:noMultiLvlLbl val="0"/>
      </c:catAx>
      <c:valAx>
        <c:axId val="1373304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330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[streaming_service_data111(AutoRecovered).xlsx]Sheet1!PivotTable4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</a:t>
            </a:r>
            <a:r>
              <a:rPr lang="en-US" baseline="0" dirty="0"/>
              <a:t> of Total user with Plan </a:t>
            </a:r>
            <a:r>
              <a:rPr lang="en-US" baseline="0" dirty="0" err="1"/>
              <a:t>wISE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Sheet1!$B$45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6C5-43B0-AFB1-114205AD082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6C5-43B0-AFB1-114205AD08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6C5-43B0-AFB1-114205AD08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Sheet1!$A$46:$A$49</c:f>
              <c:strCache>
                <c:ptCount val="3"/>
                <c:pt idx="0">
                  <c:v>Base Plan -Rs.7.99</c:v>
                </c:pt>
                <c:pt idx="1">
                  <c:v>Premium - Rs 15.99</c:v>
                </c:pt>
                <c:pt idx="2">
                  <c:v>Standard- Rs 11.99</c:v>
                </c:pt>
              </c:strCache>
            </c:strRef>
          </c:cat>
          <c:val>
            <c:numRef>
              <c:f>Sheet1!$B$46:$B$49</c:f>
              <c:numCache>
                <c:formatCode>0</c:formatCode>
                <c:ptCount val="3"/>
                <c:pt idx="0">
                  <c:v>323</c:v>
                </c:pt>
                <c:pt idx="1">
                  <c:v>332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C5-43B0-AFB1-114205AD08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Subscription</a:t>
            </a:r>
            <a:r>
              <a:rPr lang="en-US" baseline="0" dirty="0"/>
              <a:t> Plan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Plan- Rs 7.99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6"/>
                <c:pt idx="0">
                  <c:v>0 -1 Days</c:v>
                </c:pt>
                <c:pt idx="1">
                  <c:v>2 -3 Days</c:v>
                </c:pt>
                <c:pt idx="2">
                  <c:v>3 -5 Days</c:v>
                </c:pt>
                <c:pt idx="3">
                  <c:v>6 -8 Days</c:v>
                </c:pt>
                <c:pt idx="4">
                  <c:v>9 -15 Days</c:v>
                </c:pt>
                <c:pt idx="5">
                  <c:v>16 -30 Days</c:v>
                </c:pt>
              </c:strCache>
              <c:extLst/>
            </c:strRef>
          </c:cat>
          <c:val>
            <c:numRef>
              <c:f>Sheet1!$B$2:$B$8</c:f>
              <c:numCache>
                <c:formatCode>0.00</c:formatCode>
                <c:ptCount val="6"/>
                <c:pt idx="0">
                  <c:v>27.826086956521738</c:v>
                </c:pt>
                <c:pt idx="1">
                  <c:v>55.5</c:v>
                </c:pt>
                <c:pt idx="2">
                  <c:v>107.25</c:v>
                </c:pt>
                <c:pt idx="3">
                  <c:v>178.11764705882354</c:v>
                </c:pt>
                <c:pt idx="4">
                  <c:v>300.85593220338984</c:v>
                </c:pt>
                <c:pt idx="5">
                  <c:v>444.74647887323943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7E5-4E79-8C32-12A6E8416B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Standard Plan - Rs 11.99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6"/>
                <c:pt idx="0">
                  <c:v>0 -1 Days</c:v>
                </c:pt>
                <c:pt idx="1">
                  <c:v>2 -3 Days</c:v>
                </c:pt>
                <c:pt idx="2">
                  <c:v>3 -5 Days</c:v>
                </c:pt>
                <c:pt idx="3">
                  <c:v>6 -8 Days</c:v>
                </c:pt>
                <c:pt idx="4">
                  <c:v>9 -15 Days</c:v>
                </c:pt>
                <c:pt idx="5">
                  <c:v>16 -30 Days</c:v>
                </c:pt>
              </c:strCache>
              <c:extLst/>
            </c:strRef>
          </c:cat>
          <c:val>
            <c:numRef>
              <c:f>Sheet1!$C$2:$C$8</c:f>
              <c:numCache>
                <c:formatCode>0.00</c:formatCode>
                <c:ptCount val="6"/>
                <c:pt idx="0">
                  <c:v>29</c:v>
                </c:pt>
                <c:pt idx="1">
                  <c:v>63</c:v>
                </c:pt>
                <c:pt idx="2">
                  <c:v>107.41818181818182</c:v>
                </c:pt>
                <c:pt idx="3">
                  <c:v>176.66666666666666</c:v>
                </c:pt>
                <c:pt idx="4">
                  <c:v>305.26851851851853</c:v>
                </c:pt>
                <c:pt idx="5">
                  <c:v>441.03409090909093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7E5-4E79-8C32-12A6E8416B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Premium Plan - Rs 15.99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6"/>
                <c:pt idx="0">
                  <c:v>0 -1 Days</c:v>
                </c:pt>
                <c:pt idx="1">
                  <c:v>2 -3 Days</c:v>
                </c:pt>
                <c:pt idx="2">
                  <c:v>3 -5 Days</c:v>
                </c:pt>
                <c:pt idx="3">
                  <c:v>6 -8 Days</c:v>
                </c:pt>
                <c:pt idx="4">
                  <c:v>9 -15 Days</c:v>
                </c:pt>
                <c:pt idx="5">
                  <c:v>16 -30 Days</c:v>
                </c:pt>
              </c:strCache>
              <c:extLst/>
            </c:strRef>
          </c:cat>
          <c:val>
            <c:numRef>
              <c:f>Sheet1!$D$2:$D$8</c:f>
              <c:numCache>
                <c:formatCode>0.00</c:formatCode>
                <c:ptCount val="6"/>
                <c:pt idx="0">
                  <c:v>25.93548387096774</c:v>
                </c:pt>
                <c:pt idx="1">
                  <c:v>58.230769230769234</c:v>
                </c:pt>
                <c:pt idx="2">
                  <c:v>110.09756097560975</c:v>
                </c:pt>
                <c:pt idx="3">
                  <c:v>182.84905660377359</c:v>
                </c:pt>
                <c:pt idx="4">
                  <c:v>299.16129032258067</c:v>
                </c:pt>
                <c:pt idx="5">
                  <c:v>439.4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07E5-4E79-8C32-12A6E8416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0478863"/>
        <c:axId val="1890479823"/>
        <c:axId val="0"/>
      </c:bar3DChart>
      <c:catAx>
        <c:axId val="1890478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</a:t>
                </a:r>
                <a:r>
                  <a:rPr lang="en-US" baseline="0" dirty="0"/>
                  <a:t> of days wise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479823"/>
        <c:crosses val="autoZero"/>
        <c:auto val="1"/>
        <c:lblAlgn val="ctr"/>
        <c:lblOffset val="100"/>
        <c:noMultiLvlLbl val="0"/>
      </c:catAx>
      <c:valAx>
        <c:axId val="189047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Avergae</a:t>
                </a:r>
                <a:r>
                  <a:rPr lang="en-US" dirty="0"/>
                  <a:t> Watch</a:t>
                </a:r>
                <a:r>
                  <a:rPr lang="en-US" baseline="0" dirty="0"/>
                  <a:t> Hours per user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47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of plan</a:t>
            </a:r>
            <a:r>
              <a:rPr lang="en-IN" baseline="0" dirty="0"/>
              <a:t> Wise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E1-45C4-AB35-885CA3BCE9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E1-45C4-AB35-885CA3BCE9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8E1-45C4-AB35-885CA3BCE9B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8E1-45C4-AB35-885CA3BCE9B9}"/>
                </c:ext>
              </c:extLst>
            </c:dLbl>
            <c:dLbl>
              <c:idx val="1"/>
              <c:layout>
                <c:manualLayout>
                  <c:x val="-1.9010606669268092E-2"/>
                  <c:y val="-3.860789135924671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25F352-1A1E-44CB-A913-FDB093B2701E}" type="CATEGORYNAME">
                      <a:rPr lang="en-US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r>
                      <a:rPr lang="en-US" dirty="0"/>
                      <a:t> </a:t>
                    </a:r>
                    <a:fld id="{28C23394-37CA-432A-8A8E-E4206610D91C}" type="PERCENTAGE">
                      <a:rPr lang="en-US" baseline="0" smtClean="0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[PERCENTAGE]</a:t>
                    </a:fld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8936519137161889"/>
                      <c:h val="0.1321340085907424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8E1-45C4-AB35-885CA3BCE9B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8E1-45C4-AB35-885CA3BCE9B9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Base Plan- Rs 7.99</c:v>
                </c:pt>
                <c:pt idx="1">
                  <c:v>Standard Plan - Rs 11.99</c:v>
                </c:pt>
                <c:pt idx="2">
                  <c:v>Premium Plan- Rs.15.99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254.49535603715171</c:v>
                </c:pt>
                <c:pt idx="1">
                  <c:v>257.08405797101449</c:v>
                </c:pt>
                <c:pt idx="2">
                  <c:v>251.86746987951807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E1-45C4-AB35-885CA3BCE9B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Sheet2!$B$50</c:f>
              <c:strCache>
                <c:ptCount val="1"/>
                <c:pt idx="0">
                  <c:v>Total_Movies_Watched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Sheet2!$A$51:$A$57</c:f>
              <c:strCache>
                <c:ptCount val="7"/>
                <c:pt idx="0">
                  <c:v>0- 50 </c:v>
                </c:pt>
                <c:pt idx="1">
                  <c:v>51 - 100</c:v>
                </c:pt>
                <c:pt idx="2">
                  <c:v>101 - 200</c:v>
                </c:pt>
                <c:pt idx="3">
                  <c:v>201 - 300</c:v>
                </c:pt>
                <c:pt idx="4">
                  <c:v>301 - 400</c:v>
                </c:pt>
                <c:pt idx="5">
                  <c:v>401 - 500</c:v>
                </c:pt>
                <c:pt idx="6">
                  <c:v>Grand Total</c:v>
                </c:pt>
              </c:strCache>
            </c:strRef>
          </c:cat>
          <c:val>
            <c:numRef>
              <c:f>Sheet2!$B$51:$B$57</c:f>
              <c:numCache>
                <c:formatCode>0.00</c:formatCode>
                <c:ptCount val="7"/>
                <c:pt idx="0">
                  <c:v>1171</c:v>
                </c:pt>
                <c:pt idx="1">
                  <c:v>3396</c:v>
                </c:pt>
                <c:pt idx="2">
                  <c:v>13356</c:v>
                </c:pt>
                <c:pt idx="3">
                  <c:v>22774</c:v>
                </c:pt>
                <c:pt idx="4">
                  <c:v>40668</c:v>
                </c:pt>
                <c:pt idx="5">
                  <c:v>434532</c:v>
                </c:pt>
                <c:pt idx="6">
                  <c:v>515897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08-4A10-898D-A36C6023C6E6}"/>
            </c:ext>
          </c:extLst>
        </c:ser>
        <c:ser>
          <c:idx val="1"/>
          <c:order val="1"/>
          <c:tx>
            <c:strRef>
              <c:f>Sheet2!$C$50</c:f>
              <c:strCache>
                <c:ptCount val="1"/>
                <c:pt idx="0">
                  <c:v>Total_Series_Watched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Sheet2!$A$51:$A$57</c:f>
              <c:strCache>
                <c:ptCount val="7"/>
                <c:pt idx="0">
                  <c:v>0- 50 </c:v>
                </c:pt>
                <c:pt idx="1">
                  <c:v>51 - 100</c:v>
                </c:pt>
                <c:pt idx="2">
                  <c:v>101 - 200</c:v>
                </c:pt>
                <c:pt idx="3">
                  <c:v>201 - 300</c:v>
                </c:pt>
                <c:pt idx="4">
                  <c:v>301 - 400</c:v>
                </c:pt>
                <c:pt idx="5">
                  <c:v>401 - 500</c:v>
                </c:pt>
                <c:pt idx="6">
                  <c:v>Grand Total</c:v>
                </c:pt>
              </c:strCache>
            </c:strRef>
          </c:cat>
          <c:val>
            <c:numRef>
              <c:f>Sheet2!$C$51:$C$57</c:f>
              <c:numCache>
                <c:formatCode>0</c:formatCode>
                <c:ptCount val="7"/>
                <c:pt idx="0">
                  <c:v>6257</c:v>
                </c:pt>
                <c:pt idx="1">
                  <c:v>17384</c:v>
                </c:pt>
                <c:pt idx="2">
                  <c:v>76105</c:v>
                </c:pt>
                <c:pt idx="6">
                  <c:v>99746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08-4A10-898D-A36C6023C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6708560"/>
        <c:axId val="1166709040"/>
      </c:lineChart>
      <c:catAx>
        <c:axId val="1166708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Age</a:t>
                </a:r>
                <a:r>
                  <a:rPr lang="en-US" sz="1600" baseline="0" dirty="0"/>
                  <a:t> Band wise Total Movies/Series Watch</a:t>
                </a:r>
                <a:endParaRPr lang="en-I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709040"/>
        <c:crosses val="autoZero"/>
        <c:auto val="1"/>
        <c:lblAlgn val="ctr"/>
        <c:lblOffset val="100"/>
        <c:noMultiLvlLbl val="0"/>
      </c:catAx>
      <c:valAx>
        <c:axId val="116670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Average</a:t>
                </a:r>
                <a:r>
                  <a:rPr lang="en-US" sz="1400" baseline="0" dirty="0"/>
                  <a:t> Watch total Movie/Series</a:t>
                </a:r>
                <a:endParaRPr lang="en-I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70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[streaming_service_data111_Final.xlsx]Sheet2!PivotTable38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Sheet2!$B$241:$B$242</c:f>
              <c:strCache>
                <c:ptCount val="1"/>
                <c:pt idx="0">
                  <c:v>Content Downloaded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Sheet2!$A$243:$A$249</c:f>
              <c:strCache>
                <c:ptCount val="6"/>
                <c:pt idx="0">
                  <c:v>0- 50</c:v>
                </c:pt>
                <c:pt idx="1">
                  <c:v>51 - 100</c:v>
                </c:pt>
                <c:pt idx="2">
                  <c:v>101 - 200</c:v>
                </c:pt>
                <c:pt idx="3">
                  <c:v>201 - 300</c:v>
                </c:pt>
                <c:pt idx="4">
                  <c:v>401 - 500</c:v>
                </c:pt>
                <c:pt idx="5">
                  <c:v>301 - 400</c:v>
                </c:pt>
              </c:strCache>
            </c:strRef>
          </c:cat>
          <c:val>
            <c:numRef>
              <c:f>Sheet2!$B$243:$B$249</c:f>
              <c:numCache>
                <c:formatCode>General</c:formatCode>
                <c:ptCount val="6"/>
                <c:pt idx="0">
                  <c:v>18</c:v>
                </c:pt>
                <c:pt idx="1">
                  <c:v>32</c:v>
                </c:pt>
                <c:pt idx="2">
                  <c:v>42</c:v>
                </c:pt>
                <c:pt idx="3">
                  <c:v>40</c:v>
                </c:pt>
                <c:pt idx="4">
                  <c:v>314</c:v>
                </c:pt>
                <c:pt idx="5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D-4D00-B8B0-4A2B92DB0415}"/>
            </c:ext>
          </c:extLst>
        </c:ser>
        <c:ser>
          <c:idx val="1"/>
          <c:order val="1"/>
          <c:tx>
            <c:strRef>
              <c:f>Sheet2!$C$241:$C$242</c:f>
              <c:strCache>
                <c:ptCount val="1"/>
                <c:pt idx="0">
                  <c:v>Content Not Downloaded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Sheet2!$A$243:$A$249</c:f>
              <c:strCache>
                <c:ptCount val="6"/>
                <c:pt idx="0">
                  <c:v>0- 50</c:v>
                </c:pt>
                <c:pt idx="1">
                  <c:v>51 - 100</c:v>
                </c:pt>
                <c:pt idx="2">
                  <c:v>101 - 200</c:v>
                </c:pt>
                <c:pt idx="3">
                  <c:v>201 - 300</c:v>
                </c:pt>
                <c:pt idx="4">
                  <c:v>401 - 500</c:v>
                </c:pt>
                <c:pt idx="5">
                  <c:v>301 - 400</c:v>
                </c:pt>
              </c:strCache>
            </c:strRef>
          </c:cat>
          <c:val>
            <c:numRef>
              <c:f>Sheet2!$C$243:$C$249</c:f>
              <c:numCache>
                <c:formatCode>General</c:formatCode>
                <c:ptCount val="6"/>
                <c:pt idx="0">
                  <c:v>19</c:v>
                </c:pt>
                <c:pt idx="1">
                  <c:v>14</c:v>
                </c:pt>
                <c:pt idx="2">
                  <c:v>47</c:v>
                </c:pt>
                <c:pt idx="3">
                  <c:v>53</c:v>
                </c:pt>
                <c:pt idx="4">
                  <c:v>306</c:v>
                </c:pt>
                <c:pt idx="5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D-4D00-B8B0-4A2B92DB04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39912976"/>
        <c:axId val="439913936"/>
        <c:axId val="337903712"/>
      </c:bar3DChart>
      <c:catAx>
        <c:axId val="4399129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Age</a:t>
                </a:r>
                <a:r>
                  <a:rPr lang="en-US" sz="1800" baseline="0" dirty="0"/>
                  <a:t> band Wise Movies Watch by user</a:t>
                </a:r>
                <a:endParaRPr lang="en-IN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crossAx val="439913936"/>
        <c:crosses val="autoZero"/>
        <c:auto val="1"/>
        <c:lblAlgn val="ctr"/>
        <c:lblOffset val="100"/>
        <c:noMultiLvlLbl val="0"/>
      </c:catAx>
      <c:valAx>
        <c:axId val="4399139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No</a:t>
                </a:r>
                <a:r>
                  <a:rPr lang="en-IN" sz="1800" baseline="0" dirty="0"/>
                  <a:t> of User Content Movie Downloaded</a:t>
                </a:r>
                <a:endParaRPr lang="en-IN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crossAx val="439912976"/>
        <c:crosses val="autoZero"/>
        <c:crossBetween val="between"/>
      </c:valAx>
      <c:serAx>
        <c:axId val="337903712"/>
        <c:scaling>
          <c:orientation val="minMax"/>
        </c:scaling>
        <c:delete val="1"/>
        <c:axPos val="b"/>
        <c:majorTickMark val="none"/>
        <c:minorTickMark val="none"/>
        <c:tickLblPos val="nextTo"/>
        <c:crossAx val="43991393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[streaming_service_data111_Final.xlsx]Sheet2!PivotTable39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Sheet2!$B$252:$B$253</c:f>
              <c:strCache>
                <c:ptCount val="1"/>
                <c:pt idx="0">
                  <c:v>Content Downloaded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Sheet2!$A$254:$A$257</c:f>
              <c:strCache>
                <c:ptCount val="3"/>
                <c:pt idx="0">
                  <c:v>0- 50</c:v>
                </c:pt>
                <c:pt idx="1">
                  <c:v>51 - 100</c:v>
                </c:pt>
                <c:pt idx="2">
                  <c:v>101 - 200</c:v>
                </c:pt>
              </c:strCache>
            </c:strRef>
          </c:cat>
          <c:val>
            <c:numRef>
              <c:f>Sheet2!$B$254:$B$257</c:f>
              <c:numCache>
                <c:formatCode>General</c:formatCode>
                <c:ptCount val="3"/>
                <c:pt idx="0">
                  <c:v>138</c:v>
                </c:pt>
                <c:pt idx="1">
                  <c:v>98</c:v>
                </c:pt>
                <c:pt idx="2">
                  <c:v>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9-4DB8-95C4-8630FE38951D}"/>
            </c:ext>
          </c:extLst>
        </c:ser>
        <c:ser>
          <c:idx val="1"/>
          <c:order val="1"/>
          <c:tx>
            <c:strRef>
              <c:f>Sheet2!$C$252:$C$253</c:f>
              <c:strCache>
                <c:ptCount val="1"/>
                <c:pt idx="0">
                  <c:v>Content Not Downloaded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Sheet2!$A$254:$A$257</c:f>
              <c:strCache>
                <c:ptCount val="3"/>
                <c:pt idx="0">
                  <c:v>0- 50</c:v>
                </c:pt>
                <c:pt idx="1">
                  <c:v>51 - 100</c:v>
                </c:pt>
                <c:pt idx="2">
                  <c:v>101 - 200</c:v>
                </c:pt>
              </c:strCache>
            </c:strRef>
          </c:cat>
          <c:val>
            <c:numRef>
              <c:f>Sheet2!$C$254:$C$257</c:f>
              <c:numCache>
                <c:formatCode>General</c:formatCode>
                <c:ptCount val="3"/>
                <c:pt idx="0">
                  <c:v>125</c:v>
                </c:pt>
                <c:pt idx="1">
                  <c:v>130</c:v>
                </c:pt>
                <c:pt idx="2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79-4DB8-95C4-8630FE389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1682944"/>
        <c:axId val="381686304"/>
        <c:axId val="2030620144"/>
      </c:bar3DChart>
      <c:catAx>
        <c:axId val="3816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/>
                  <a:t>Age Band</a:t>
                </a:r>
                <a:r>
                  <a:rPr lang="en-IN" sz="1800" baseline="0" dirty="0"/>
                  <a:t> Wise Series watch by User</a:t>
                </a:r>
                <a:endParaRPr lang="en-IN" sz="1800" dirty="0"/>
              </a:p>
            </c:rich>
          </c:tx>
          <c:layout>
            <c:manualLayout>
              <c:xMode val="edge"/>
              <c:yMode val="edge"/>
              <c:x val="0.22069637342560106"/>
              <c:y val="0.853412968980745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86304"/>
        <c:crosses val="autoZero"/>
        <c:auto val="1"/>
        <c:lblAlgn val="ctr"/>
        <c:lblOffset val="100"/>
        <c:noMultiLvlLbl val="0"/>
      </c:catAx>
      <c:valAx>
        <c:axId val="38168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No. Of User</a:t>
                </a:r>
                <a:r>
                  <a:rPr lang="en-US" sz="1800" baseline="0" dirty="0"/>
                  <a:t> Content Series Watch by User </a:t>
                </a:r>
                <a:endParaRPr lang="en-IN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82944"/>
        <c:crosses val="autoZero"/>
        <c:crossBetween val="between"/>
      </c:valAx>
      <c:serAx>
        <c:axId val="203062014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686304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[streaming_service_data111(AutoRecovered).xlsx]Sheet2!PivotTable9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Sheet2!$B$86:$B$87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Sheet2!$B$88:$B$93</c:f>
              <c:numCache>
                <c:formatCode>0.00</c:formatCode>
                <c:ptCount val="5"/>
                <c:pt idx="0">
                  <c:v>26</c:v>
                </c:pt>
                <c:pt idx="1">
                  <c:v>33</c:v>
                </c:pt>
                <c:pt idx="2">
                  <c:v>32</c:v>
                </c:pt>
                <c:pt idx="3">
                  <c:v>34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0-480E-B02F-10146754DEE5}"/>
            </c:ext>
          </c:extLst>
        </c:ser>
        <c:ser>
          <c:idx val="1"/>
          <c:order val="1"/>
          <c:tx>
            <c:strRef>
              <c:f>Sheet2!$C$86:$C$87</c:f>
              <c:strCache>
                <c:ptCount val="1"/>
                <c:pt idx="0">
                  <c:v>Comedy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Sheet2!$C$88:$C$93</c:f>
              <c:numCache>
                <c:formatCode>0.0</c:formatCode>
                <c:ptCount val="5"/>
                <c:pt idx="0">
                  <c:v>23</c:v>
                </c:pt>
                <c:pt idx="1">
                  <c:v>29</c:v>
                </c:pt>
                <c:pt idx="2">
                  <c:v>29</c:v>
                </c:pt>
                <c:pt idx="3">
                  <c:v>26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0-480E-B02F-10146754DEE5}"/>
            </c:ext>
          </c:extLst>
        </c:ser>
        <c:ser>
          <c:idx val="2"/>
          <c:order val="2"/>
          <c:tx>
            <c:strRef>
              <c:f>Sheet2!$D$86:$D$87</c:f>
              <c:strCache>
                <c:ptCount val="1"/>
                <c:pt idx="0">
                  <c:v>Documentary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Sheet2!$D$88:$D$93</c:f>
              <c:numCache>
                <c:formatCode>0.00</c:formatCode>
                <c:ptCount val="5"/>
                <c:pt idx="0">
                  <c:v>36</c:v>
                </c:pt>
                <c:pt idx="1">
                  <c:v>21</c:v>
                </c:pt>
                <c:pt idx="2">
                  <c:v>22</c:v>
                </c:pt>
                <c:pt idx="3">
                  <c:v>22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0-480E-B02F-10146754DEE5}"/>
            </c:ext>
          </c:extLst>
        </c:ser>
        <c:ser>
          <c:idx val="3"/>
          <c:order val="3"/>
          <c:tx>
            <c:strRef>
              <c:f>Sheet2!$E$86:$E$87</c:f>
              <c:strCache>
                <c:ptCount val="1"/>
                <c:pt idx="0">
                  <c:v>Drama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Sheet2!$E$88:$E$93</c:f>
              <c:numCache>
                <c:formatCode>0.00</c:formatCode>
                <c:ptCount val="5"/>
                <c:pt idx="0">
                  <c:v>25</c:v>
                </c:pt>
                <c:pt idx="1">
                  <c:v>31</c:v>
                </c:pt>
                <c:pt idx="2">
                  <c:v>27</c:v>
                </c:pt>
                <c:pt idx="3">
                  <c:v>31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0-480E-B02F-10146754DEE5}"/>
            </c:ext>
          </c:extLst>
        </c:ser>
        <c:ser>
          <c:idx val="4"/>
          <c:order val="4"/>
          <c:tx>
            <c:strRef>
              <c:f>Sheet2!$F$86:$F$87</c:f>
              <c:strCache>
                <c:ptCount val="1"/>
                <c:pt idx="0">
                  <c:v>Horror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Sheet2!$F$88:$F$93</c:f>
              <c:numCache>
                <c:formatCode>0.00</c:formatCode>
                <c:ptCount val="5"/>
                <c:pt idx="0">
                  <c:v>23</c:v>
                </c:pt>
                <c:pt idx="1">
                  <c:v>36</c:v>
                </c:pt>
                <c:pt idx="2">
                  <c:v>34</c:v>
                </c:pt>
                <c:pt idx="3">
                  <c:v>32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60-480E-B02F-10146754DEE5}"/>
            </c:ext>
          </c:extLst>
        </c:ser>
        <c:ser>
          <c:idx val="5"/>
          <c:order val="5"/>
          <c:tx>
            <c:strRef>
              <c:f>Sheet2!$G$86:$G$87</c:f>
              <c:strCache>
                <c:ptCount val="1"/>
                <c:pt idx="0">
                  <c:v>Romance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Sheet2!$G$88:$G$93</c:f>
              <c:numCache>
                <c:formatCode>0.00</c:formatCode>
                <c:ptCount val="5"/>
                <c:pt idx="0">
                  <c:v>24</c:v>
                </c:pt>
                <c:pt idx="1">
                  <c:v>27</c:v>
                </c:pt>
                <c:pt idx="2">
                  <c:v>32</c:v>
                </c:pt>
                <c:pt idx="3">
                  <c:v>36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60-480E-B02F-10146754DEE5}"/>
            </c:ext>
          </c:extLst>
        </c:ser>
        <c:ser>
          <c:idx val="6"/>
          <c:order val="6"/>
          <c:tx>
            <c:strRef>
              <c:f>Sheet2!$H$86:$H$87</c:f>
              <c:strCache>
                <c:ptCount val="1"/>
                <c:pt idx="0">
                  <c:v>Sci-Fi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Sheet2!$A$88:$A$93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Sheet2!$H$88:$H$93</c:f>
              <c:numCache>
                <c:formatCode>0.00</c:formatCode>
                <c:ptCount val="5"/>
                <c:pt idx="0">
                  <c:v>23</c:v>
                </c:pt>
                <c:pt idx="1">
                  <c:v>23</c:v>
                </c:pt>
                <c:pt idx="2">
                  <c:v>31</c:v>
                </c:pt>
                <c:pt idx="3">
                  <c:v>27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60-480E-B02F-10146754DE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02754352"/>
        <c:axId val="2002755312"/>
      </c:barChart>
      <c:catAx>
        <c:axId val="2002754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Age 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755312"/>
        <c:crosses val="autoZero"/>
        <c:auto val="1"/>
        <c:lblAlgn val="ctr"/>
        <c:lblOffset val="100"/>
        <c:noMultiLvlLbl val="0"/>
      </c:catAx>
      <c:valAx>
        <c:axId val="20027553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Genres</a:t>
                </a:r>
                <a:r>
                  <a:rPr lang="en-US" baseline="0" dirty="0"/>
                  <a:t> By User Age Group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" sourceLinked="1"/>
        <c:majorTickMark val="none"/>
        <c:minorTickMark val="none"/>
        <c:tickLblPos val="nextTo"/>
        <c:crossAx val="200275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99318-7CE7-4E64-B965-ADCF01EB1A1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38F38-D793-4A9C-8DB0-3C6CA99C6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060C3-17E6-4E8F-8E1B-DD3A1754280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7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F0EB-E69D-1F8B-157D-F4FB27926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8627F-F261-18B3-0396-9A763ACD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DC064-55E2-E5F9-464C-428361CA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CDAF-FEAF-4A12-ABF0-703B95D9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32EB-0385-071A-B3E3-06E957D3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2FE5-F4E7-FBCC-FE7E-1EB2375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C00ED-2655-E5C1-9A5C-1F62233A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4584-1FB2-9165-BC02-7B1C1DBC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E57C-5D92-5317-D4EC-406F4AB0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0D83-9124-6B69-FB12-5437923D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93E94-D03E-1CD4-A770-6F5A80221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0C3A-838D-B761-DF72-6AAA9CC3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8381-8FA1-3236-24E4-7A6E340F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6F82-7CE1-847B-CDF7-4136FD26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11CF3-8554-2A25-EBF2-6A58542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81B4-4A7E-F9D5-CDE1-46C3D3DD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91BC-0390-1B6A-C95A-F1BD6BFD8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0BC4-EC3F-DA52-41E9-73B23233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1ED4-7083-3579-2E75-3F027B3F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0C0B-C7A2-63ED-9AB2-0F307C8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4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3BBC-F14E-578A-A9DB-B97169DB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4EB0-BCF1-60E5-1F38-F9BE274D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2129-C835-09D3-047A-D35C57E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F7B4-9DA9-15A6-EA99-ED337C3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B77C-6A7A-C402-9203-EF09E36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67A1-B1B8-A0F3-4494-9FB9C8C8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16C1-71BA-9C0A-F6B8-3333D0D63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91B36-7A0C-EB66-F610-0F6B12C5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83276-4B5B-A05F-CB0E-4FD0D563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E8E3B-78FA-4523-D0BF-12E25A85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63AC8-ABE8-3B52-7316-C8CB1E0D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9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9DDD-4CAB-6A7C-6D8D-DA20124E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F830-6643-3AF3-1605-4872729A4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C5B-9BA5-F73E-9AF0-1994A85E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4D677-7D78-B213-F7BC-96136B7B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B9F93-3CBE-CAE2-D4FF-1E82CE457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04F1E-EAED-B904-9EB7-2D4430AC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25ADF-32B1-7DD2-9251-B6A9F05C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4126E-D8EE-A9A0-8E40-5242194D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8068-52CF-DC51-91E4-369E846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0E51D-38C2-BF72-7173-EFB1BBF9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FBA72-6AA1-4165-07F8-77CC75A3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9E21A-6102-1016-92D5-F526CFE8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8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FCB68-17E3-821B-4545-B9D82F29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E129B-F0BA-E1AB-0A3F-1770F388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8AC7F-5247-E099-1EF7-3894740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1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D4C7-EAA7-A1A4-282A-CB9302B9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D437-E5A9-205D-156A-7DD2C208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B5691-28E2-4A0D-6FE7-B876D349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6F76-1CD9-9C1A-BAE4-D8E52000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CCE4A-CCA2-5CD1-0B22-FA7C7EB6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9D1C-F1EE-0C42-5507-DC630BC7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B38B-70B0-8B5C-B84A-BD5F78C5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5C1BA-922F-C38A-C13A-11B3FB666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0591-5662-355C-3FDA-63895468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9131-32D2-64A2-EF82-BEB780E80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5D95C-D295-67DA-F2AA-378481F9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83EA5-0097-8859-ED2F-926702D8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F298-2B46-E2AD-6947-0DD0590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802A-F49C-7B95-E8EB-D6DB191E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8718-8BEA-876E-1D3D-8E34A735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C6B5-58C5-4CEF-81E3-C0FB334E48A2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F99-FA32-AE19-DBDB-9D91FB7D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0490-D8CC-173F-AC47-8B798B0E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C254-9B94-4FCE-B776-C84AB8229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5D1F-E42A-1D54-37B9-6C1FE50BE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18171" cy="4026580"/>
          </a:xfrm>
        </p:spPr>
        <p:txBody>
          <a:bodyPr>
            <a:noAutofit/>
          </a:bodyPr>
          <a:lstStyle/>
          <a:p>
            <a:r>
              <a:rPr lang="en-US" sz="8000" dirty="0"/>
              <a:t>Project Title: Streaming Service User Analysis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0739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2420-5233-304E-FEA0-BB12D214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68441" cy="70757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400" dirty="0"/>
              <a:t>Demographic &amp; Behavioural Insights: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44BE1-16D8-ADB2-B8C9-D74043C92E37}"/>
              </a:ext>
            </a:extLst>
          </p:cNvPr>
          <p:cNvSpPr txBox="1"/>
          <p:nvPr/>
        </p:nvSpPr>
        <p:spPr>
          <a:xfrm>
            <a:off x="0" y="509432"/>
            <a:ext cx="12192000" cy="70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Preferred genres by age group.</a:t>
            </a:r>
            <a:r>
              <a:rPr lang="en-US" sz="4000" dirty="0"/>
              <a:t> </a:t>
            </a:r>
            <a:endParaRPr lang="en-IN" sz="4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FD584C-0264-9C0D-BF82-1085E0090895}"/>
              </a:ext>
            </a:extLst>
          </p:cNvPr>
          <p:cNvGraphicFramePr>
            <a:graphicFrameLocks noGrp="1"/>
          </p:cNvGraphicFramePr>
          <p:nvPr/>
        </p:nvGraphicFramePr>
        <p:xfrm>
          <a:off x="5998029" y="1273627"/>
          <a:ext cx="6056082" cy="2585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898">
                  <a:extLst>
                    <a:ext uri="{9D8B030D-6E8A-4147-A177-3AD203B41FA5}">
                      <a16:colId xmlns:a16="http://schemas.microsoft.com/office/drawing/2014/main" val="2150398354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2722934056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1533344732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3241345097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865308386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152940745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3293156518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1170151606"/>
                    </a:ext>
                  </a:extLst>
                </a:gridCol>
                <a:gridCol w="672898">
                  <a:extLst>
                    <a:ext uri="{9D8B030D-6E8A-4147-A177-3AD203B41FA5}">
                      <a16:colId xmlns:a16="http://schemas.microsoft.com/office/drawing/2014/main" val="21255952"/>
                    </a:ext>
                  </a:extLst>
                </a:gridCol>
              </a:tblGrid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group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Action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Comedy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Documentary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Drama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Horror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Romance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Sci-Fi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1486233"/>
                  </a:ext>
                </a:extLst>
              </a:tr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18-24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36.00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1545138"/>
                  </a:ext>
                </a:extLst>
              </a:tr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25-34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31.00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36.00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74709363"/>
                  </a:ext>
                </a:extLst>
              </a:tr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35-44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3203865"/>
                  </a:ext>
                </a:extLst>
              </a:tr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45-54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6734424"/>
                  </a:ext>
                </a:extLst>
              </a:tr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32.00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25.00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205.00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747720"/>
                  </a:ext>
                </a:extLst>
              </a:tr>
              <a:tr h="369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150.00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146.00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130.00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142.00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157.00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146.00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129.00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1000.00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978035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91ADE4-3CE0-E97D-66DB-87AF131FD309}"/>
              </a:ext>
            </a:extLst>
          </p:cNvPr>
          <p:cNvSpPr txBox="1">
            <a:spLocks/>
          </p:cNvSpPr>
          <p:nvPr/>
        </p:nvSpPr>
        <p:spPr>
          <a:xfrm>
            <a:off x="824801" y="1622677"/>
            <a:ext cx="5466348" cy="2868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Younger users (18-24) prefer documentaries the most.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Middle-aged users (25-44) lean towards action, horror, and drama.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Older audiences (55+) favor comedy and documentaries.</a:t>
            </a:r>
          </a:p>
          <a:p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B70E4C5-64AA-6BC6-AB51-5A8CC1C1C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75189"/>
              </p:ext>
            </p:extLst>
          </p:nvPr>
        </p:nvGraphicFramePr>
        <p:xfrm>
          <a:off x="2340428" y="3915952"/>
          <a:ext cx="7781471" cy="2924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481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C002-664E-F4AF-CAC0-0DBB8658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49FDFD-0EE5-3B44-AD72-83EFDD22C8A6}"/>
              </a:ext>
            </a:extLst>
          </p:cNvPr>
          <p:cNvSpPr txBox="1"/>
          <p:nvPr/>
        </p:nvSpPr>
        <p:spPr>
          <a:xfrm>
            <a:off x="824801" y="509432"/>
            <a:ext cx="10299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/>
              <a:t>Device usage trends.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EB38F8-B003-B773-63C9-DA96B338C3F1}"/>
              </a:ext>
            </a:extLst>
          </p:cNvPr>
          <p:cNvSpPr txBox="1">
            <a:spLocks/>
          </p:cNvSpPr>
          <p:nvPr/>
        </p:nvSpPr>
        <p:spPr>
          <a:xfrm>
            <a:off x="824801" y="195943"/>
            <a:ext cx="6533942" cy="429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68251E-49F8-6302-18B4-94E96C2F0943}"/>
              </a:ext>
            </a:extLst>
          </p:cNvPr>
          <p:cNvGraphicFramePr>
            <a:graphicFrameLocks noGrp="1"/>
          </p:cNvGraphicFramePr>
          <p:nvPr/>
        </p:nvGraphicFramePr>
        <p:xfrm>
          <a:off x="272147" y="3510359"/>
          <a:ext cx="5823853" cy="249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79">
                  <a:extLst>
                    <a:ext uri="{9D8B030D-6E8A-4147-A177-3AD203B41FA5}">
                      <a16:colId xmlns:a16="http://schemas.microsoft.com/office/drawing/2014/main" val="1353894290"/>
                    </a:ext>
                  </a:extLst>
                </a:gridCol>
                <a:gridCol w="831979">
                  <a:extLst>
                    <a:ext uri="{9D8B030D-6E8A-4147-A177-3AD203B41FA5}">
                      <a16:colId xmlns:a16="http://schemas.microsoft.com/office/drawing/2014/main" val="3134025110"/>
                    </a:ext>
                  </a:extLst>
                </a:gridCol>
                <a:gridCol w="831979">
                  <a:extLst>
                    <a:ext uri="{9D8B030D-6E8A-4147-A177-3AD203B41FA5}">
                      <a16:colId xmlns:a16="http://schemas.microsoft.com/office/drawing/2014/main" val="2917239933"/>
                    </a:ext>
                  </a:extLst>
                </a:gridCol>
                <a:gridCol w="831979">
                  <a:extLst>
                    <a:ext uri="{9D8B030D-6E8A-4147-A177-3AD203B41FA5}">
                      <a16:colId xmlns:a16="http://schemas.microsoft.com/office/drawing/2014/main" val="1155956670"/>
                    </a:ext>
                  </a:extLst>
                </a:gridCol>
                <a:gridCol w="831979">
                  <a:extLst>
                    <a:ext uri="{9D8B030D-6E8A-4147-A177-3AD203B41FA5}">
                      <a16:colId xmlns:a16="http://schemas.microsoft.com/office/drawing/2014/main" val="3693590920"/>
                    </a:ext>
                  </a:extLst>
                </a:gridCol>
                <a:gridCol w="831979">
                  <a:extLst>
                    <a:ext uri="{9D8B030D-6E8A-4147-A177-3AD203B41FA5}">
                      <a16:colId xmlns:a16="http://schemas.microsoft.com/office/drawing/2014/main" val="470829668"/>
                    </a:ext>
                  </a:extLst>
                </a:gridCol>
                <a:gridCol w="831979">
                  <a:extLst>
                    <a:ext uri="{9D8B030D-6E8A-4147-A177-3AD203B41FA5}">
                      <a16:colId xmlns:a16="http://schemas.microsoft.com/office/drawing/2014/main" val="2267108636"/>
                    </a:ext>
                  </a:extLst>
                </a:gridCol>
              </a:tblGrid>
              <a:tr h="2747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wise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35-44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45-54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55+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5175534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2579016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4279520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 TV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1043276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5964342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5889262"/>
                  </a:ext>
                </a:extLst>
              </a:tr>
              <a:tr h="3708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689478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DFB380-B410-CBDF-B01E-316F564FC873}"/>
              </a:ext>
            </a:extLst>
          </p:cNvPr>
          <p:cNvGraphicFramePr>
            <a:graphicFrameLocks noGrp="1"/>
          </p:cNvGraphicFramePr>
          <p:nvPr/>
        </p:nvGraphicFramePr>
        <p:xfrm>
          <a:off x="6719208" y="3520361"/>
          <a:ext cx="5381973" cy="250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997">
                  <a:extLst>
                    <a:ext uri="{9D8B030D-6E8A-4147-A177-3AD203B41FA5}">
                      <a16:colId xmlns:a16="http://schemas.microsoft.com/office/drawing/2014/main" val="4211006320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3715387977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2880173394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4100501813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2106544908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3699674701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408950719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4011225866"/>
                    </a:ext>
                  </a:extLst>
                </a:gridCol>
                <a:gridCol w="597997">
                  <a:extLst>
                    <a:ext uri="{9D8B030D-6E8A-4147-A177-3AD203B41FA5}">
                      <a16:colId xmlns:a16="http://schemas.microsoft.com/office/drawing/2014/main" val="1295971628"/>
                    </a:ext>
                  </a:extLst>
                </a:gridCol>
              </a:tblGrid>
              <a:tr h="4191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 wise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8038129"/>
                  </a:ext>
                </a:extLst>
              </a:tr>
              <a:tr h="3484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291.91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267.87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285.26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261.76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5452329"/>
                  </a:ext>
                </a:extLst>
              </a:tr>
              <a:tr h="3484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263.23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235.45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2995443"/>
                  </a:ext>
                </a:extLst>
              </a:tr>
              <a:tr h="3484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 TV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259.39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240.32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299.24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257.72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9090408"/>
                  </a:ext>
                </a:extLst>
              </a:tr>
              <a:tr h="3484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Smartphone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282.50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294.24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8692493"/>
                  </a:ext>
                </a:extLst>
              </a:tr>
              <a:tr h="3484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218.50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270.65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216.58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0551496"/>
                  </a:ext>
                </a:extLst>
              </a:tr>
              <a:tr h="3484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242.91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249.56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254.52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19153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0C5C862-149D-0113-90DA-70BBA890A235}"/>
              </a:ext>
            </a:extLst>
          </p:cNvPr>
          <p:cNvSpPr txBox="1"/>
          <p:nvPr/>
        </p:nvSpPr>
        <p:spPr>
          <a:xfrm>
            <a:off x="1330778" y="1277815"/>
            <a:ext cx="4308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Device Preference by Age Group: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450AD-C419-46D7-873B-6DEDF7031197}"/>
              </a:ext>
            </a:extLst>
          </p:cNvPr>
          <p:cNvSpPr txBox="1"/>
          <p:nvPr/>
        </p:nvSpPr>
        <p:spPr>
          <a:xfrm>
            <a:off x="100691" y="1647147"/>
            <a:ext cx="5995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18-24: Highest usage of tablets (40) and smartphones (36).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25-34: Tablets (52) and smartphones (41) lead, followed by laptops (38).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35-44: Smartphones (47) and tablets (48) remain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45-54: Shift towards Smart TVs (48) and desktops (45).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55+: Smart TVs (49) and desktops (41) dominate.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1290-0509-2850-5550-6114ACDB733F}"/>
              </a:ext>
            </a:extLst>
          </p:cNvPr>
          <p:cNvSpPr txBox="1"/>
          <p:nvPr/>
        </p:nvSpPr>
        <p:spPr>
          <a:xfrm>
            <a:off x="7573736" y="1316911"/>
            <a:ext cx="4063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enres </a:t>
            </a:r>
            <a:r>
              <a:rPr lang="en-IN" dirty="0"/>
              <a:t>by Device: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973C3-3C07-1F88-74E4-4856B8746214}"/>
              </a:ext>
            </a:extLst>
          </p:cNvPr>
          <p:cNvSpPr txBox="1"/>
          <p:nvPr/>
        </p:nvSpPr>
        <p:spPr>
          <a:xfrm>
            <a:off x="6719208" y="1785836"/>
            <a:ext cx="50155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Smartphones lead (271.8 hours) in average watch time, suggesting mobile-first engagement.</a:t>
            </a:r>
          </a:p>
          <a:p>
            <a:r>
              <a:rPr lang="en-US" dirty="0"/>
              <a:t>Desktops (261.8 hours) and Smart TVs (257.7 hours) also show high engagement.</a:t>
            </a:r>
            <a:endParaRPr lang="en-IN" dirty="0"/>
          </a:p>
          <a:p>
            <a:r>
              <a:rPr lang="en-US" dirty="0"/>
              <a:t>Tablets (243.9 hours) and laptops (235.4 hours) have relatively lower watch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0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67FA-A22B-2585-ED9B-3A6C2A29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0" y="365125"/>
            <a:ext cx="11168742" cy="94615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Watch Time Trends (Morning, Evening, Late Night).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A2D52A3-7144-AEFE-28A0-B0DD8A827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790404"/>
              </p:ext>
            </p:extLst>
          </p:nvPr>
        </p:nvGraphicFramePr>
        <p:xfrm>
          <a:off x="5715001" y="3211285"/>
          <a:ext cx="6727370" cy="374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C7B98BC-A764-9DC4-8875-4ABD5A323876}"/>
              </a:ext>
            </a:extLst>
          </p:cNvPr>
          <p:cNvSpPr txBox="1">
            <a:spLocks/>
          </p:cNvSpPr>
          <p:nvPr/>
        </p:nvSpPr>
        <p:spPr>
          <a:xfrm>
            <a:off x="587828" y="365125"/>
            <a:ext cx="5312229" cy="420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Late Night (271 users) – Most popular watch time is Darma</a:t>
            </a:r>
          </a:p>
          <a:p>
            <a:r>
              <a:rPr lang="en-US" sz="1800" b="1" dirty="0"/>
              <a:t>Evening (256 users) – Close second, indicating post-work entertainment and user is watching the Horror</a:t>
            </a:r>
          </a:p>
          <a:p>
            <a:r>
              <a:rPr lang="en-US" sz="1800" b="1" dirty="0"/>
              <a:t>Afternoon (251 users) – Moderate engagement, likely flexible schedules and user is watching the Horror</a:t>
            </a:r>
          </a:p>
          <a:p>
            <a:r>
              <a:rPr lang="en-US" sz="1800" b="1" dirty="0"/>
              <a:t>Morning (222 users) – Least preferred time for streaming and user is watching the Darma</a:t>
            </a:r>
            <a:endParaRPr lang="en-IN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E7DF16-C546-4892-417B-209B16A5D375}"/>
              </a:ext>
            </a:extLst>
          </p:cNvPr>
          <p:cNvSpPr txBox="1">
            <a:spLocks/>
          </p:cNvSpPr>
          <p:nvPr/>
        </p:nvSpPr>
        <p:spPr>
          <a:xfrm>
            <a:off x="8120744" y="3069769"/>
            <a:ext cx="3483428" cy="28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Average by Watch Hours</a:t>
            </a:r>
            <a:endParaRPr lang="en-IN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C492C4-B07E-9001-F874-B47E072D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9736"/>
              </p:ext>
            </p:extLst>
          </p:nvPr>
        </p:nvGraphicFramePr>
        <p:xfrm>
          <a:off x="801913" y="3646714"/>
          <a:ext cx="4913088" cy="321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848">
                  <a:extLst>
                    <a:ext uri="{9D8B030D-6E8A-4147-A177-3AD203B41FA5}">
                      <a16:colId xmlns:a16="http://schemas.microsoft.com/office/drawing/2014/main" val="1499504313"/>
                    </a:ext>
                  </a:extLst>
                </a:gridCol>
                <a:gridCol w="818848">
                  <a:extLst>
                    <a:ext uri="{9D8B030D-6E8A-4147-A177-3AD203B41FA5}">
                      <a16:colId xmlns:a16="http://schemas.microsoft.com/office/drawing/2014/main" val="2823598124"/>
                    </a:ext>
                  </a:extLst>
                </a:gridCol>
                <a:gridCol w="818848">
                  <a:extLst>
                    <a:ext uri="{9D8B030D-6E8A-4147-A177-3AD203B41FA5}">
                      <a16:colId xmlns:a16="http://schemas.microsoft.com/office/drawing/2014/main" val="1672523263"/>
                    </a:ext>
                  </a:extLst>
                </a:gridCol>
                <a:gridCol w="818848">
                  <a:extLst>
                    <a:ext uri="{9D8B030D-6E8A-4147-A177-3AD203B41FA5}">
                      <a16:colId xmlns:a16="http://schemas.microsoft.com/office/drawing/2014/main" val="4275486827"/>
                    </a:ext>
                  </a:extLst>
                </a:gridCol>
                <a:gridCol w="818848">
                  <a:extLst>
                    <a:ext uri="{9D8B030D-6E8A-4147-A177-3AD203B41FA5}">
                      <a16:colId xmlns:a16="http://schemas.microsoft.com/office/drawing/2014/main" val="1301278298"/>
                    </a:ext>
                  </a:extLst>
                </a:gridCol>
                <a:gridCol w="818848">
                  <a:extLst>
                    <a:ext uri="{9D8B030D-6E8A-4147-A177-3AD203B41FA5}">
                      <a16:colId xmlns:a16="http://schemas.microsoft.com/office/drawing/2014/main" val="1962256866"/>
                    </a:ext>
                  </a:extLst>
                </a:gridCol>
              </a:tblGrid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Favorite_Genre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Night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0778488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752362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0910772"/>
                  </a:ext>
                </a:extLst>
              </a:tr>
              <a:tr h="4305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0234226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46.00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948059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Horror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46.0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1537779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480840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6630331"/>
                  </a:ext>
                </a:extLst>
              </a:tr>
              <a:tr h="3475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200893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2596D25-8E04-E702-8E21-68D51BD0762F}"/>
              </a:ext>
            </a:extLst>
          </p:cNvPr>
          <p:cNvSpPr txBox="1">
            <a:spLocks/>
          </p:cNvSpPr>
          <p:nvPr/>
        </p:nvSpPr>
        <p:spPr>
          <a:xfrm>
            <a:off x="2227943" y="3345085"/>
            <a:ext cx="2015672" cy="39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Peak Time Count By User id 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8F98B-99E9-91FB-AA68-7292DA5CB180}"/>
              </a:ext>
            </a:extLst>
          </p:cNvPr>
          <p:cNvSpPr txBox="1"/>
          <p:nvPr/>
        </p:nvSpPr>
        <p:spPr>
          <a:xfrm>
            <a:off x="6270173" y="761445"/>
            <a:ext cx="6047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Key Insight :-</a:t>
            </a:r>
          </a:p>
          <a:p>
            <a:r>
              <a:rPr lang="en-IN" dirty="0"/>
              <a:t>Young users (18-24) stream mostly in the Afternoon &amp; Late Night.</a:t>
            </a:r>
          </a:p>
          <a:p>
            <a:r>
              <a:rPr lang="en-US" dirty="0"/>
              <a:t>25-44 users prefer Evening &amp; Late Night, aligning with post-work hours.</a:t>
            </a:r>
            <a:endParaRPr lang="en-IN" dirty="0"/>
          </a:p>
          <a:p>
            <a:r>
              <a:rPr lang="en-US" dirty="0"/>
              <a:t>Older users (45+) lean towards Afternoon &amp; Late Night, possibly due to more free time.</a:t>
            </a:r>
          </a:p>
          <a:p>
            <a:r>
              <a:rPr lang="en-US" dirty="0"/>
              <a:t>Late Night streaming dominates across all age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3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B57-4878-5721-2287-BBCFDC1B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195943"/>
            <a:ext cx="10515600" cy="9286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Retention &amp; Loyalty: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3E95-6955-D175-9A68-338C30DCF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 status (Active vs. Inactive).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BBF70C-30AD-C682-08C1-A3FF60512E6D}"/>
              </a:ext>
            </a:extLst>
          </p:cNvPr>
          <p:cNvGraphicFramePr>
            <a:graphicFrameLocks/>
          </p:cNvGraphicFramePr>
          <p:nvPr/>
        </p:nvGraphicFramePr>
        <p:xfrm>
          <a:off x="2607582" y="2538185"/>
          <a:ext cx="7080704" cy="3350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9D01A2-70D7-BA19-D7EE-B0ED11B1990C}"/>
              </a:ext>
            </a:extLst>
          </p:cNvPr>
          <p:cNvSpPr txBox="1"/>
          <p:nvPr/>
        </p:nvSpPr>
        <p:spPr>
          <a:xfrm>
            <a:off x="1099457" y="5889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100% of users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are 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79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BC98-9185-7420-EBE1-849ADDCB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2880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Loyalty points distribution.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F873-E2C7-D8FC-28EF-A7CC1B03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352314" cy="4575175"/>
          </a:xfrm>
        </p:spPr>
        <p:txBody>
          <a:bodyPr>
            <a:normAutofit/>
          </a:bodyPr>
          <a:lstStyle/>
          <a:p>
            <a:r>
              <a:rPr lang="en-US" dirty="0"/>
              <a:t>Low Loyalty (Below 1250 points - 25% of users): These users show low engagement and may be at risk of churning.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Moderate Loyalty (1250 - 3660 points - 50% of users): Majority of users fall in this category, showing consistent but varied engagement.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Loyalty (Above 3660 points - 25% of users): These users are deeply engaged and highly likely to retain their subscriptions.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87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4337-54A5-FAF7-F43E-3A90F0E8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63943" cy="10450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Frequency of logins and content downloads.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4C6EE3-C49C-5EC7-38CA-9BF41C029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79503"/>
              </p:ext>
            </p:extLst>
          </p:nvPr>
        </p:nvGraphicFramePr>
        <p:xfrm>
          <a:off x="6096000" y="1654629"/>
          <a:ext cx="5323116" cy="379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4372">
                  <a:extLst>
                    <a:ext uri="{9D8B030D-6E8A-4147-A177-3AD203B41FA5}">
                      <a16:colId xmlns:a16="http://schemas.microsoft.com/office/drawing/2014/main" val="3613100422"/>
                    </a:ext>
                  </a:extLst>
                </a:gridCol>
                <a:gridCol w="1774372">
                  <a:extLst>
                    <a:ext uri="{9D8B030D-6E8A-4147-A177-3AD203B41FA5}">
                      <a16:colId xmlns:a16="http://schemas.microsoft.com/office/drawing/2014/main" val="598618339"/>
                    </a:ext>
                  </a:extLst>
                </a:gridCol>
                <a:gridCol w="1774372">
                  <a:extLst>
                    <a:ext uri="{9D8B030D-6E8A-4147-A177-3AD203B41FA5}">
                      <a16:colId xmlns:a16="http://schemas.microsoft.com/office/drawing/2014/main" val="2712195966"/>
                    </a:ext>
                  </a:extLst>
                </a:gridCol>
              </a:tblGrid>
              <a:tr h="8602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Has_Downloaded_Content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User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User Content Downloaded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856214"/>
                  </a:ext>
                </a:extLst>
              </a:tr>
              <a:tr h="9780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Downloaded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3589934"/>
                  </a:ext>
                </a:extLst>
              </a:tr>
              <a:tr h="9780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Not Downloaded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2368955"/>
                  </a:ext>
                </a:extLst>
              </a:tr>
              <a:tr h="9780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4145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E39F19-B879-02F5-B928-CBF27AD4740F}"/>
              </a:ext>
            </a:extLst>
          </p:cNvPr>
          <p:cNvSpPr txBox="1"/>
          <p:nvPr/>
        </p:nvSpPr>
        <p:spPr>
          <a:xfrm>
            <a:off x="838200" y="2525691"/>
            <a:ext cx="4920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 Downloads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499 users (49.9%)</a:t>
            </a:r>
            <a:r>
              <a:rPr lang="en-US" dirty="0"/>
              <a:t> have downloaded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501 users (50.1%)</a:t>
            </a:r>
            <a:r>
              <a:rPr lang="en-US" dirty="0"/>
              <a:t> have not downloaded content.</a:t>
            </a:r>
          </a:p>
        </p:txBody>
      </p:sp>
    </p:spTree>
    <p:extLst>
      <p:ext uri="{BB962C8B-B14F-4D97-AF65-F5344CB8AC3E}">
        <p14:creationId xmlns:p14="http://schemas.microsoft.com/office/powerpoint/2010/main" val="92124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AE7D-4D05-ABA7-9E6F-8BFFE6B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783771"/>
            <a:ext cx="5736772" cy="166551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Preferred payment methods by region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DB75BF-C478-72D9-4DBE-84AB01E74D02}"/>
              </a:ext>
            </a:extLst>
          </p:cNvPr>
          <p:cNvSpPr txBox="1">
            <a:spLocks/>
          </p:cNvSpPr>
          <p:nvPr/>
        </p:nvSpPr>
        <p:spPr>
          <a:xfrm>
            <a:off x="1121230" y="-199345"/>
            <a:ext cx="10515599" cy="874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Payment Preferences  Regional Trends:</a:t>
            </a:r>
            <a:endParaRPr lang="en-IN" b="1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2023CA9-D33B-B7C1-E9A0-DFE666CDD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227642"/>
              </p:ext>
            </p:extLst>
          </p:nvPr>
        </p:nvGraphicFramePr>
        <p:xfrm>
          <a:off x="6662057" y="4060371"/>
          <a:ext cx="4610100" cy="2760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350">
                  <a:extLst>
                    <a:ext uri="{9D8B030D-6E8A-4147-A177-3AD203B41FA5}">
                      <a16:colId xmlns:a16="http://schemas.microsoft.com/office/drawing/2014/main" val="34916201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616183327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84086062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395077832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1790246268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626365757"/>
                    </a:ext>
                  </a:extLst>
                </a:gridCol>
              </a:tblGrid>
              <a:tr h="5163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Cryptocurrency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Debit Card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PayPal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4213153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0803682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8920316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6400265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52433465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7882271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2387609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6659617"/>
                  </a:ext>
                </a:extLst>
              </a:tr>
              <a:tr h="2805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5832196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AD696BA-3D6E-74A4-5452-DF1DDBEA2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06135"/>
              </p:ext>
            </p:extLst>
          </p:nvPr>
        </p:nvGraphicFramePr>
        <p:xfrm>
          <a:off x="6564086" y="674914"/>
          <a:ext cx="5312228" cy="338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5C981A2-08CB-534F-9084-C6D819112490}"/>
              </a:ext>
            </a:extLst>
          </p:cNvPr>
          <p:cNvSpPr txBox="1">
            <a:spLocks/>
          </p:cNvSpPr>
          <p:nvPr/>
        </p:nvSpPr>
        <p:spPr>
          <a:xfrm>
            <a:off x="283030" y="2100944"/>
            <a:ext cx="5998028" cy="3831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Australia</a:t>
            </a:r>
            <a:r>
              <a:rPr lang="en-US" sz="1600" dirty="0"/>
              <a:t>: </a:t>
            </a:r>
            <a:r>
              <a:rPr lang="en-US" sz="1600" b="1" dirty="0"/>
              <a:t>Cryptocurrency (44)</a:t>
            </a:r>
            <a:r>
              <a:rPr lang="en-US" sz="1600" dirty="0"/>
              <a:t> is the top choice, followed by </a:t>
            </a:r>
            <a:r>
              <a:rPr lang="en-US" sz="1600" b="1" dirty="0"/>
              <a:t>Debit Cards (38)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Canada</a:t>
            </a:r>
            <a:r>
              <a:rPr lang="en-US" sz="1600" dirty="0"/>
              <a:t>: </a:t>
            </a:r>
            <a:r>
              <a:rPr lang="en-US" sz="1600" b="1" dirty="0"/>
              <a:t>PayPal (42)</a:t>
            </a:r>
            <a:r>
              <a:rPr lang="en-US" sz="1600" dirty="0"/>
              <a:t> and </a:t>
            </a:r>
            <a:r>
              <a:rPr lang="en-US" sz="1600" b="1" dirty="0"/>
              <a:t>Credit Cards (34)</a:t>
            </a:r>
            <a:r>
              <a:rPr lang="en-US" sz="1600" dirty="0"/>
              <a:t> are most used.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France</a:t>
            </a:r>
            <a:r>
              <a:rPr lang="en-US" sz="1600" dirty="0"/>
              <a:t>: </a:t>
            </a:r>
            <a:r>
              <a:rPr lang="en-US" sz="1600" b="1" dirty="0"/>
              <a:t>Credit Cards (39)</a:t>
            </a:r>
            <a:r>
              <a:rPr lang="en-US" sz="1600" dirty="0"/>
              <a:t> and </a:t>
            </a:r>
            <a:r>
              <a:rPr lang="en-US" sz="1600" b="1" dirty="0"/>
              <a:t>Cryptocurrency (41)</a:t>
            </a:r>
            <a:r>
              <a:rPr lang="en-US" sz="1600" dirty="0"/>
              <a:t> lead.</a:t>
            </a:r>
            <a:r>
              <a:rPr lang="en-US" sz="1600" b="1" dirty="0"/>
              <a:t> 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Germany</a:t>
            </a:r>
            <a:r>
              <a:rPr lang="en-US" sz="1600" dirty="0"/>
              <a:t>: </a:t>
            </a:r>
            <a:r>
              <a:rPr lang="en-US" sz="1600" b="1" dirty="0"/>
              <a:t>Debit Cards (43)</a:t>
            </a:r>
            <a:r>
              <a:rPr lang="en-US" sz="1600" dirty="0"/>
              <a:t> are most popular, followed by </a:t>
            </a:r>
            <a:r>
              <a:rPr lang="en-US" sz="1600" b="1" dirty="0"/>
              <a:t>Cryptocurrency (35)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India</a:t>
            </a:r>
            <a:r>
              <a:rPr lang="en-US" sz="1600" dirty="0"/>
              <a:t>: </a:t>
            </a:r>
            <a:r>
              <a:rPr lang="en-US" sz="1600" b="1" dirty="0"/>
              <a:t>Debit Cards (39)</a:t>
            </a:r>
            <a:r>
              <a:rPr lang="en-US" sz="1600" dirty="0"/>
              <a:t> are the top method, with </a:t>
            </a:r>
            <a:r>
              <a:rPr lang="en-US" sz="1600" b="1" dirty="0"/>
              <a:t>Cryptocurrency (29)</a:t>
            </a:r>
            <a:r>
              <a:rPr lang="en-US" sz="1600" dirty="0"/>
              <a:t> next.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UK</a:t>
            </a:r>
            <a:r>
              <a:rPr lang="en-US" sz="1600" dirty="0"/>
              <a:t>: </a:t>
            </a:r>
            <a:r>
              <a:rPr lang="en-US" sz="1600" b="1" dirty="0"/>
              <a:t>PayPal (48)</a:t>
            </a:r>
            <a:r>
              <a:rPr lang="en-US" sz="1600" dirty="0"/>
              <a:t> is preferred, followed by </a:t>
            </a:r>
            <a:r>
              <a:rPr lang="en-US" sz="1600" b="1" dirty="0"/>
              <a:t>Cryptocurrency (38)</a:t>
            </a:r>
          </a:p>
          <a:p>
            <a:br>
              <a:rPr lang="en-US" sz="4000" dirty="0"/>
            </a:br>
            <a:r>
              <a:rPr lang="en-US" sz="1600" b="1" dirty="0"/>
              <a:t>USA</a:t>
            </a:r>
            <a:r>
              <a:rPr lang="en-US" sz="1600" dirty="0"/>
              <a:t>: </a:t>
            </a:r>
            <a:r>
              <a:rPr lang="en-US" sz="1600" b="1" dirty="0"/>
              <a:t>Credit Cards (44)</a:t>
            </a:r>
            <a:r>
              <a:rPr lang="en-US" sz="1600" dirty="0"/>
              <a:t> and </a:t>
            </a:r>
            <a:r>
              <a:rPr lang="en-US" sz="1600" b="1" dirty="0"/>
              <a:t>PayPal (43)</a:t>
            </a:r>
            <a:r>
              <a:rPr lang="en-US" sz="1600" dirty="0"/>
              <a:t> are dominant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57555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4D21-066A-06FA-B8E2-35DF4C3A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Subscription trends by country.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AD086A-121E-16E3-444E-FB49A66E3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847871"/>
              </p:ext>
            </p:extLst>
          </p:nvPr>
        </p:nvGraphicFramePr>
        <p:xfrm>
          <a:off x="838200" y="1284514"/>
          <a:ext cx="10515600" cy="544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1511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6DD43-CFE2-0FAF-054D-A5715AC7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07CB-140A-E7F7-7ADE-DB9DC4C9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Language preferences and their correlation with engagement.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2E4149-0ECF-BD89-69ED-F60E922D8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690752"/>
              </p:ext>
            </p:extLst>
          </p:nvPr>
        </p:nvGraphicFramePr>
        <p:xfrm>
          <a:off x="4784272" y="1325563"/>
          <a:ext cx="7239000" cy="510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ACCAEC-F9DE-0C38-3321-9B848F6BC98E}"/>
              </a:ext>
            </a:extLst>
          </p:cNvPr>
          <p:cNvSpPr txBox="1"/>
          <p:nvPr/>
        </p:nvSpPr>
        <p:spPr>
          <a:xfrm>
            <a:off x="311151" y="1325563"/>
            <a:ext cx="40875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is a visualization of engagement metrics by </a:t>
            </a:r>
            <a:r>
              <a:rPr lang="en-US" b="1" dirty="0"/>
              <a:t>language preference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Watch Hours</a:t>
            </a:r>
            <a:r>
              <a:rPr lang="en-US" dirty="0"/>
              <a:t>: French and Spanish users watch more content on average.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Loyalty Points</a:t>
            </a:r>
            <a:r>
              <a:rPr lang="en-US" dirty="0"/>
              <a:t>: Hindi and Spanish users show higher loyalty.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Average Ratings Given</a:t>
            </a:r>
            <a:r>
              <a:rPr lang="en-US" dirty="0"/>
              <a:t>: English-speaking users tend to give slightly higher ratings.</a:t>
            </a:r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EC9254-488F-F1C8-AD2E-DBAFEFFB0D97}"/>
              </a:ext>
            </a:extLst>
          </p:cNvPr>
          <p:cNvGraphicFramePr>
            <a:graphicFrameLocks noGrp="1"/>
          </p:cNvGraphicFramePr>
          <p:nvPr/>
        </p:nvGraphicFramePr>
        <p:xfrm>
          <a:off x="311151" y="3949700"/>
          <a:ext cx="4087586" cy="2476501"/>
        </p:xfrm>
        <a:graphic>
          <a:graphicData uri="http://schemas.openxmlformats.org/drawingml/2006/table">
            <a:tbl>
              <a:tblPr/>
              <a:tblGrid>
                <a:gridCol w="951904">
                  <a:extLst>
                    <a:ext uri="{9D8B030D-6E8A-4147-A177-3AD203B41FA5}">
                      <a16:colId xmlns:a16="http://schemas.microsoft.com/office/drawing/2014/main" val="3107923386"/>
                    </a:ext>
                  </a:extLst>
                </a:gridCol>
                <a:gridCol w="965902">
                  <a:extLst>
                    <a:ext uri="{9D8B030D-6E8A-4147-A177-3AD203B41FA5}">
                      <a16:colId xmlns:a16="http://schemas.microsoft.com/office/drawing/2014/main" val="1253154046"/>
                    </a:ext>
                  </a:extLst>
                </a:gridCol>
                <a:gridCol w="1147883">
                  <a:extLst>
                    <a:ext uri="{9D8B030D-6E8A-4147-A177-3AD203B41FA5}">
                      <a16:colId xmlns:a16="http://schemas.microsoft.com/office/drawing/2014/main" val="291271081"/>
                    </a:ext>
                  </a:extLst>
                </a:gridCol>
                <a:gridCol w="1021897">
                  <a:extLst>
                    <a:ext uri="{9D8B030D-6E8A-4147-A177-3AD203B41FA5}">
                      <a16:colId xmlns:a16="http://schemas.microsoft.com/office/drawing/2014/main" val="3824401777"/>
                    </a:ext>
                  </a:extLst>
                </a:gridCol>
              </a:tblGrid>
              <a:tr h="550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 Preferences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Average_Rating_Given1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Watch_Hours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Loyalty_Points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28780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2327.1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75929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273.5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2409.4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19984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2335.3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69910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4.03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2642.6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64218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Mandarin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2438.6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8378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Spanish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265.0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2527.2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84685"/>
                  </a:ext>
                </a:extLst>
              </a:tr>
              <a:tr h="2751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254.516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2444.217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6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29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905-E5CB-3DA3-BDB5-EE21E05C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58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EAC6-7A5F-42A2-7B3C-796B3439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 the Data and Data Cleaning.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AF813-7783-8479-904F-DBDE0DB49691}"/>
              </a:ext>
            </a:extLst>
          </p:cNvPr>
          <p:cNvSpPr txBox="1"/>
          <p:nvPr/>
        </p:nvSpPr>
        <p:spPr>
          <a:xfrm>
            <a:off x="914400" y="1393371"/>
            <a:ext cx="108095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This Data is User Subscription Plan, But in Data </a:t>
            </a:r>
            <a:r>
              <a:rPr lang="en-IN" sz="2800" dirty="0" err="1"/>
              <a:t>Last_Login</a:t>
            </a:r>
            <a:r>
              <a:rPr lang="en-IN" sz="2800" dirty="0"/>
              <a:t>  before the </a:t>
            </a:r>
            <a:r>
              <a:rPr lang="en-IN" sz="2800" dirty="0" err="1"/>
              <a:t>Join_Date</a:t>
            </a:r>
            <a:r>
              <a:rPr lang="en-IN" sz="2800" dirty="0"/>
              <a:t> around 93 User is not login this data,100 percent user is active, also I have to confuse that how Yearly and Monthly Income cannot Calculate, in the user id there is not duplicate data.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Data Cleaning</a:t>
            </a:r>
          </a:p>
          <a:p>
            <a:r>
              <a:rPr lang="en-IN" sz="2800" dirty="0"/>
              <a:t>In this data I have to correct the date format like </a:t>
            </a:r>
            <a:r>
              <a:rPr lang="en-IN" sz="2800" dirty="0" err="1"/>
              <a:t>Join_date,Last_Login</a:t>
            </a:r>
            <a:r>
              <a:rPr lang="en-IN" sz="2800" dirty="0"/>
              <a:t>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260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C64A3-7D48-171A-4A33-FEAE3A85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17" y="226423"/>
            <a:ext cx="10731366" cy="5994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Key Analysis Areas: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Subscription &amp; Revenue Analysis: </a:t>
            </a:r>
          </a:p>
          <a:p>
            <a:pPr marL="0" indent="0">
              <a:buNone/>
            </a:pPr>
            <a:r>
              <a:rPr lang="en-US" dirty="0"/>
              <a:t>	○ Monthly revenue based on different subscription plans. </a:t>
            </a:r>
          </a:p>
          <a:p>
            <a:pPr marL="0" indent="0">
              <a:buNone/>
            </a:pPr>
            <a:r>
              <a:rPr lang="en-US" dirty="0"/>
              <a:t>	○ Distribution of users across different price tiers.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User Engagement Metrics: </a:t>
            </a:r>
          </a:p>
          <a:p>
            <a:pPr marL="0" indent="0">
              <a:buNone/>
            </a:pPr>
            <a:r>
              <a:rPr lang="en-US" dirty="0"/>
              <a:t>	○ Average watch hours per user. </a:t>
            </a:r>
          </a:p>
          <a:p>
            <a:pPr marL="0" indent="0">
              <a:buNone/>
            </a:pPr>
            <a:r>
              <a:rPr lang="en-US" dirty="0"/>
              <a:t>	○ Total movies vs. series watched per user. </a:t>
            </a:r>
          </a:p>
          <a:p>
            <a:pPr marL="0" indent="0">
              <a:buNone/>
            </a:pPr>
            <a:r>
              <a:rPr lang="en-US" dirty="0"/>
              <a:t>	○ Impact of recommended content on engagement.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0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AC398-4749-1873-A0E2-E4D6BB84218F}"/>
              </a:ext>
            </a:extLst>
          </p:cNvPr>
          <p:cNvSpPr txBox="1"/>
          <p:nvPr/>
        </p:nvSpPr>
        <p:spPr>
          <a:xfrm>
            <a:off x="505326" y="354989"/>
            <a:ext cx="1118134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3. Demographic &amp; Behavioral Insights: </a:t>
            </a:r>
          </a:p>
          <a:p>
            <a:pPr marL="0" indent="0">
              <a:buNone/>
            </a:pPr>
            <a:r>
              <a:rPr lang="en-US" sz="2800" dirty="0"/>
              <a:t>	○ Preferred genres by age group. </a:t>
            </a:r>
          </a:p>
          <a:p>
            <a:pPr marL="0" indent="0">
              <a:buNone/>
            </a:pPr>
            <a:r>
              <a:rPr lang="en-US" sz="2800" dirty="0"/>
              <a:t>	○ Device usage trends. </a:t>
            </a:r>
          </a:p>
          <a:p>
            <a:pPr marL="0" indent="0">
              <a:buNone/>
            </a:pPr>
            <a:r>
              <a:rPr lang="en-US" sz="2800" dirty="0"/>
              <a:t>	○ Peak watch time trends (Morning, Evening, Late Night).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Retention &amp; Loyalty: </a:t>
            </a:r>
          </a:p>
          <a:p>
            <a:pPr marL="0" indent="0">
              <a:buNone/>
            </a:pPr>
            <a:r>
              <a:rPr lang="en-US" sz="2800" dirty="0"/>
              <a:t>	○ Membership status (Active vs. Inactive). </a:t>
            </a:r>
          </a:p>
          <a:p>
            <a:pPr marL="0" indent="0">
              <a:buNone/>
            </a:pPr>
            <a:r>
              <a:rPr lang="en-US" sz="2800" dirty="0"/>
              <a:t>	○ Loyalty points distribution. </a:t>
            </a:r>
          </a:p>
          <a:p>
            <a:pPr marL="0" indent="0">
              <a:buNone/>
            </a:pPr>
            <a:r>
              <a:rPr lang="en-US" sz="2800" dirty="0"/>
              <a:t>	○ Frequency of logins and content downloads.</a:t>
            </a:r>
            <a:endParaRPr lang="en-IN" sz="2800" dirty="0"/>
          </a:p>
          <a:p>
            <a:r>
              <a:rPr lang="en-US" sz="2800" dirty="0"/>
              <a:t>5. Payment Preferences  Regional Trends: </a:t>
            </a:r>
          </a:p>
          <a:p>
            <a:r>
              <a:rPr lang="en-US" sz="2800" dirty="0"/>
              <a:t>	○ Preferred payment methods by region. </a:t>
            </a:r>
          </a:p>
          <a:p>
            <a:r>
              <a:rPr lang="en-US" sz="2800" dirty="0"/>
              <a:t>	○ Subscription trends by country. </a:t>
            </a:r>
          </a:p>
          <a:p>
            <a:r>
              <a:rPr lang="en-US" sz="2800" dirty="0"/>
              <a:t>	○ Language preferences and their correlation with engagement.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723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6BE-FE87-9AFC-CF6A-E25B5168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4861"/>
            <a:ext cx="9905998" cy="74219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Subscription &amp; Revenue Analysis: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33E9C7-F8DB-DC70-F6D5-977EF4707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59" y="1077002"/>
            <a:ext cx="4214030" cy="488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r>
              <a:rPr lang="en-US" b="1" dirty="0"/>
              <a:t>Monthly Revenue by Subscription Plan:</a:t>
            </a:r>
          </a:p>
          <a:p>
            <a:pPr marL="0" indent="0" algn="ctr">
              <a:buNone/>
            </a:pPr>
            <a:r>
              <a:rPr lang="en-US" dirty="0"/>
              <a:t>          </a:t>
            </a:r>
            <a:r>
              <a:rPr lang="en-US" sz="1600" b="1" dirty="0"/>
              <a:t>7.99 Base Plan</a:t>
            </a:r>
            <a:r>
              <a:rPr lang="en-US" sz="1600" dirty="0"/>
              <a:t>: Rs. 2,580.77</a:t>
            </a:r>
          </a:p>
          <a:p>
            <a:pPr marL="0" indent="0" algn="ctr">
              <a:buNone/>
            </a:pPr>
            <a:r>
              <a:rPr lang="en-US" sz="1600" b="1" dirty="0"/>
              <a:t>	11.99 Standard Plan</a:t>
            </a:r>
            <a:r>
              <a:rPr lang="en-US" sz="1600" dirty="0"/>
              <a:t>: Rs. 4,136.55</a:t>
            </a:r>
          </a:p>
          <a:p>
            <a:pPr marL="0" indent="0" algn="ctr">
              <a:buNone/>
            </a:pPr>
            <a:r>
              <a:rPr lang="en-US" sz="1600" b="1" dirty="0"/>
              <a:t>	15.99 Premium Plan</a:t>
            </a:r>
            <a:r>
              <a:rPr lang="en-US" sz="1600" dirty="0"/>
              <a:t>: Rs. 5,308.68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highest revenue comes from the </a:t>
            </a:r>
            <a:r>
              <a:rPr lang="en-US" sz="1600" b="1" dirty="0"/>
              <a:t>$15.99</a:t>
            </a:r>
            <a:r>
              <a:rPr lang="en-US" sz="1600" dirty="0"/>
              <a:t> plan, despite the </a:t>
            </a:r>
            <a:r>
              <a:rPr lang="en-US" sz="1600" b="1" dirty="0"/>
              <a:t>$11.99</a:t>
            </a:r>
            <a:r>
              <a:rPr lang="en-US" sz="1600" dirty="0"/>
              <a:t> tier having the most users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indent="0"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70D726-AC52-4C75-C262-49FF716E8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227735"/>
              </p:ext>
            </p:extLst>
          </p:nvPr>
        </p:nvGraphicFramePr>
        <p:xfrm>
          <a:off x="5170714" y="947058"/>
          <a:ext cx="6868886" cy="2582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26BC47-6941-12FB-0642-28FAF13DA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396491"/>
              </p:ext>
            </p:extLst>
          </p:nvPr>
        </p:nvGraphicFramePr>
        <p:xfrm>
          <a:off x="5170714" y="3766457"/>
          <a:ext cx="6477000" cy="2886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253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BEAE-8F8E-80F9-2733-2356FF5FA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925"/>
            <a:ext cx="5466348" cy="286832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$7.99 Plan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323 users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$11.99 Plan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345 users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$15.99 Plan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332 users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697F7D-EBD3-314D-1CE9-7EEADD75E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7444840"/>
              </p:ext>
            </p:extLst>
          </p:nvPr>
        </p:nvGraphicFramePr>
        <p:xfrm>
          <a:off x="5915370" y="1451008"/>
          <a:ext cx="5656143" cy="4057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76AAF9-ECD7-12AF-D74D-0D3317DCC304}"/>
              </a:ext>
            </a:extLst>
          </p:cNvPr>
          <p:cNvSpPr txBox="1"/>
          <p:nvPr/>
        </p:nvSpPr>
        <p:spPr>
          <a:xfrm>
            <a:off x="838198" y="619043"/>
            <a:ext cx="11353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Distribution of users across different price tiers</a:t>
            </a:r>
          </a:p>
        </p:txBody>
      </p:sp>
    </p:spTree>
    <p:extLst>
      <p:ext uri="{BB962C8B-B14F-4D97-AF65-F5344CB8AC3E}">
        <p14:creationId xmlns:p14="http://schemas.microsoft.com/office/powerpoint/2010/main" val="13240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DBE-B74C-1A2B-CB43-046790CB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5298"/>
            <a:ext cx="9905998" cy="883711"/>
          </a:xfrm>
        </p:spPr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IN" dirty="0"/>
              <a:t>User Engagement Metrics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5EBB330-D4D8-A52C-17AF-38B4B6F64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1745" y="2168524"/>
          <a:ext cx="4545300" cy="22577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9060">
                  <a:extLst>
                    <a:ext uri="{9D8B030D-6E8A-4147-A177-3AD203B41FA5}">
                      <a16:colId xmlns:a16="http://schemas.microsoft.com/office/drawing/2014/main" val="1074973379"/>
                    </a:ext>
                  </a:extLst>
                </a:gridCol>
                <a:gridCol w="909060">
                  <a:extLst>
                    <a:ext uri="{9D8B030D-6E8A-4147-A177-3AD203B41FA5}">
                      <a16:colId xmlns:a16="http://schemas.microsoft.com/office/drawing/2014/main" val="2217441686"/>
                    </a:ext>
                  </a:extLst>
                </a:gridCol>
                <a:gridCol w="909060">
                  <a:extLst>
                    <a:ext uri="{9D8B030D-6E8A-4147-A177-3AD203B41FA5}">
                      <a16:colId xmlns:a16="http://schemas.microsoft.com/office/drawing/2014/main" val="102281133"/>
                    </a:ext>
                  </a:extLst>
                </a:gridCol>
                <a:gridCol w="909060">
                  <a:extLst>
                    <a:ext uri="{9D8B030D-6E8A-4147-A177-3AD203B41FA5}">
                      <a16:colId xmlns:a16="http://schemas.microsoft.com/office/drawing/2014/main" val="2892596428"/>
                    </a:ext>
                  </a:extLst>
                </a:gridCol>
                <a:gridCol w="909060">
                  <a:extLst>
                    <a:ext uri="{9D8B030D-6E8A-4147-A177-3AD203B41FA5}">
                      <a16:colId xmlns:a16="http://schemas.microsoft.com/office/drawing/2014/main" val="2551104430"/>
                    </a:ext>
                  </a:extLst>
                </a:gridCol>
              </a:tblGrid>
              <a:tr h="6458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Watch Days Wise Band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 Plan – Rs 7.99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 Plan Rs.11.99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Premium Plan Rs.15.99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410952"/>
                  </a:ext>
                </a:extLst>
              </a:tr>
              <a:tr h="220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0 -1 Days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27.56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8556946"/>
                  </a:ext>
                </a:extLst>
              </a:tr>
              <a:tr h="220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2 -3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55.50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58.23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57.95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4574010"/>
                  </a:ext>
                </a:extLst>
              </a:tr>
              <a:tr h="220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3 -5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107.42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110.10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108.18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2004146"/>
                  </a:ext>
                </a:extLst>
              </a:tr>
              <a:tr h="220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6 -8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178.12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176.67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182.85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179.21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7145815"/>
                  </a:ext>
                </a:extLst>
              </a:tr>
              <a:tr h="2206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9 -15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300.86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305.27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299.16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301.62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88848104"/>
                  </a:ext>
                </a:extLst>
              </a:tr>
              <a:tr h="2543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16 -30 Days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444.75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441.03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439.40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441.69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8374097"/>
                  </a:ext>
                </a:extLst>
              </a:tr>
              <a:tr h="2543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254.50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257.08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251.87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254.52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90113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084A5BE-B71D-31F5-ECF5-262BB9BCBAE0}"/>
              </a:ext>
            </a:extLst>
          </p:cNvPr>
          <p:cNvSpPr txBox="1"/>
          <p:nvPr/>
        </p:nvSpPr>
        <p:spPr>
          <a:xfrm>
            <a:off x="3658168" y="1029062"/>
            <a:ext cx="5986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Average watch hours per user</a:t>
            </a:r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0943A-C667-42A3-C7DF-F064C4E6DBCC}"/>
              </a:ext>
            </a:extLst>
          </p:cNvPr>
          <p:cNvSpPr txBox="1"/>
          <p:nvPr/>
        </p:nvSpPr>
        <p:spPr>
          <a:xfrm>
            <a:off x="1024108" y="1645304"/>
            <a:ext cx="10849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Watch Per Day with Plan Wise Average  Summary is given Below :</a:t>
            </a:r>
            <a:endParaRPr lang="en-IN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98241839-332F-3CFC-EC84-1A210CB1826D}"/>
              </a:ext>
            </a:extLst>
          </p:cNvPr>
          <p:cNvGraphicFramePr>
            <a:graphicFrameLocks/>
          </p:cNvGraphicFramePr>
          <p:nvPr/>
        </p:nvGraphicFramePr>
        <p:xfrm>
          <a:off x="1621745" y="5081073"/>
          <a:ext cx="4985884" cy="16816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2942">
                  <a:extLst>
                    <a:ext uri="{9D8B030D-6E8A-4147-A177-3AD203B41FA5}">
                      <a16:colId xmlns:a16="http://schemas.microsoft.com/office/drawing/2014/main" val="833456086"/>
                    </a:ext>
                  </a:extLst>
                </a:gridCol>
                <a:gridCol w="2492942">
                  <a:extLst>
                    <a:ext uri="{9D8B030D-6E8A-4147-A177-3AD203B41FA5}">
                      <a16:colId xmlns:a16="http://schemas.microsoft.com/office/drawing/2014/main" val="3511457654"/>
                    </a:ext>
                  </a:extLst>
                </a:gridCol>
              </a:tblGrid>
              <a:tr h="336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Monthly Plan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of Watch Hours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615380"/>
                  </a:ext>
                </a:extLst>
              </a:tr>
              <a:tr h="3363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 Plan- Rs 7.99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254.50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700999"/>
                  </a:ext>
                </a:extLst>
              </a:tr>
              <a:tr h="3363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 Plan- Rs 11.99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257.08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0207508"/>
                  </a:ext>
                </a:extLst>
              </a:tr>
              <a:tr h="3363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Premium Plan-</a:t>
                      </a:r>
                      <a:r>
                        <a:rPr lang="en-IN" sz="11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Rs 15.99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251.87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8855564"/>
                  </a:ext>
                </a:extLst>
              </a:tr>
              <a:tr h="3363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254.52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75467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B00AE-5A87-E5E1-96A8-93D0D14D662C}"/>
              </a:ext>
            </a:extLst>
          </p:cNvPr>
          <p:cNvSpPr txBox="1"/>
          <p:nvPr/>
        </p:nvSpPr>
        <p:spPr>
          <a:xfrm>
            <a:off x="1024108" y="4557852"/>
            <a:ext cx="10285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             Plan Wise Average Summary is given Below :</a:t>
            </a:r>
            <a:endParaRPr lang="en-IN" dirty="0"/>
          </a:p>
        </p:txBody>
      </p:sp>
      <p:graphicFrame>
        <p:nvGraphicFramePr>
          <p:cNvPr id="17" name="Content Placeholder 20">
            <a:extLst>
              <a:ext uri="{FF2B5EF4-FFF2-40B4-BE49-F238E27FC236}">
                <a16:creationId xmlns:a16="http://schemas.microsoft.com/office/drawing/2014/main" id="{F2F4AE7D-AAEF-227E-0244-34791FAFF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993466"/>
              </p:ext>
            </p:extLst>
          </p:nvPr>
        </p:nvGraphicFramePr>
        <p:xfrm>
          <a:off x="6820320" y="1385044"/>
          <a:ext cx="5053130" cy="3172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ontent Placeholder 25">
            <a:extLst>
              <a:ext uri="{FF2B5EF4-FFF2-40B4-BE49-F238E27FC236}">
                <a16:creationId xmlns:a16="http://schemas.microsoft.com/office/drawing/2014/main" id="{64820136-E9C7-6E30-9325-365607E7C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291237"/>
              </p:ext>
            </p:extLst>
          </p:nvPr>
        </p:nvGraphicFramePr>
        <p:xfrm>
          <a:off x="7054074" y="4818112"/>
          <a:ext cx="4255610" cy="194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250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0FCE-AB71-EA00-471D-850991B0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396" y="141514"/>
            <a:ext cx="9613633" cy="1421183"/>
          </a:xfrm>
        </p:spPr>
        <p:txBody>
          <a:bodyPr>
            <a:no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Total movies vs. series watched per user. </a:t>
            </a:r>
            <a:endParaRPr lang="en-IN" sz="4000" dirty="0">
              <a:latin typeface="+mn-lt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33D3AEF-4FFC-C67F-C9EC-1F337217DE66}"/>
              </a:ext>
            </a:extLst>
          </p:cNvPr>
          <p:cNvGraphicFramePr>
            <a:graphicFrameLocks noGrp="1"/>
          </p:cNvGraphicFramePr>
          <p:nvPr/>
        </p:nvGraphicFramePr>
        <p:xfrm>
          <a:off x="1128486" y="1540924"/>
          <a:ext cx="4738914" cy="4633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638">
                  <a:extLst>
                    <a:ext uri="{9D8B030D-6E8A-4147-A177-3AD203B41FA5}">
                      <a16:colId xmlns:a16="http://schemas.microsoft.com/office/drawing/2014/main" val="3209284466"/>
                    </a:ext>
                  </a:extLst>
                </a:gridCol>
                <a:gridCol w="1579638">
                  <a:extLst>
                    <a:ext uri="{9D8B030D-6E8A-4147-A177-3AD203B41FA5}">
                      <a16:colId xmlns:a16="http://schemas.microsoft.com/office/drawing/2014/main" val="3538702059"/>
                    </a:ext>
                  </a:extLst>
                </a:gridCol>
                <a:gridCol w="1579638">
                  <a:extLst>
                    <a:ext uri="{9D8B030D-6E8A-4147-A177-3AD203B41FA5}">
                      <a16:colId xmlns:a16="http://schemas.microsoft.com/office/drawing/2014/main" val="3488086053"/>
                    </a:ext>
                  </a:extLst>
                </a:gridCol>
              </a:tblGrid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Movies vs Series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Total_Movies_Watched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/>
                      <a:endParaRPr lang="en-US" sz="1100" b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Total_Series_Watched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1993551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0- 50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1171.00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6257.00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4891524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51 - 100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3396.00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17384.00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742118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101 - 200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13356.00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76105.00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2383072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201 - 300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22774.00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0048730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301 - 400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40668.00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690733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401 - 500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434532.00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0336517"/>
                  </a:ext>
                </a:extLst>
              </a:tr>
              <a:tr h="5791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515897.00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99746.00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380223"/>
                  </a:ext>
                </a:extLst>
              </a:tr>
            </a:tbl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2D03BBAD-A416-6A22-7674-F2D111E75A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5389"/>
              </p:ext>
            </p:extLst>
          </p:nvPr>
        </p:nvGraphicFramePr>
        <p:xfrm>
          <a:off x="6394046" y="1193800"/>
          <a:ext cx="5527893" cy="488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33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1ABF-8A16-612F-4142-D576D809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95943"/>
            <a:ext cx="12199333" cy="728081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Impact of recommended content on engagement</a:t>
            </a:r>
            <a:endParaRPr lang="en-I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C03FD10-F22D-832E-B8F3-DCFB30327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549278"/>
              </p:ext>
            </p:extLst>
          </p:nvPr>
        </p:nvGraphicFramePr>
        <p:xfrm>
          <a:off x="762000" y="924021"/>
          <a:ext cx="5245100" cy="278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1616886317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40583455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52538536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4035124237"/>
                    </a:ext>
                  </a:extLst>
                </a:gridCol>
              </a:tblGrid>
              <a:tr h="395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Movie Watch By User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Downloaded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Not Downloaded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2788943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0- 50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0418862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51 - 100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8819584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101 - 200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924841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201 - 300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8728780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401 - 500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66654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301 - 400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054205"/>
                  </a:ext>
                </a:extLst>
              </a:tr>
              <a:tr h="340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34242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D22261-470E-C585-C76E-2A5A1C439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09878"/>
              </p:ext>
            </p:extLst>
          </p:nvPr>
        </p:nvGraphicFramePr>
        <p:xfrm>
          <a:off x="762000" y="3853544"/>
          <a:ext cx="5245100" cy="278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4127591592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1139095823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1614587888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3738159113"/>
                    </a:ext>
                  </a:extLst>
                </a:gridCol>
              </a:tblGrid>
              <a:tr h="571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Series Watch by User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Downloaded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Not Downloaded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3064135"/>
                  </a:ext>
                </a:extLst>
              </a:tr>
              <a:tr h="552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0- 50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7263070"/>
                  </a:ext>
                </a:extLst>
              </a:tr>
              <a:tr h="552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51 - 100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61212"/>
                  </a:ext>
                </a:extLst>
              </a:tr>
              <a:tr h="552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101 - 200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4779827"/>
                  </a:ext>
                </a:extLst>
              </a:tr>
              <a:tr h="55238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8975833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EFECA3B-E744-B0A1-A648-C0F848C12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780784"/>
              </p:ext>
            </p:extLst>
          </p:nvPr>
        </p:nvGraphicFramePr>
        <p:xfrm>
          <a:off x="6184903" y="924022"/>
          <a:ext cx="5832926" cy="2635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B2B8C07-57E2-04F5-6C40-9A7CAA2DF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949055"/>
              </p:ext>
            </p:extLst>
          </p:nvPr>
        </p:nvGraphicFramePr>
        <p:xfrm>
          <a:off x="6007100" y="3705480"/>
          <a:ext cx="6184900" cy="282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190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5691</TotalTime>
  <Words>1761</Words>
  <Application>Microsoft Office PowerPoint</Application>
  <PresentationFormat>Widescreen</PresentationFormat>
  <Paragraphs>609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Project Title: Streaming Service User Analysis </vt:lpstr>
      <vt:lpstr>Analysis  the Data and Data Cleaning.</vt:lpstr>
      <vt:lpstr>PowerPoint Presentation</vt:lpstr>
      <vt:lpstr>PowerPoint Presentation</vt:lpstr>
      <vt:lpstr>Subscription &amp; Revenue Analysis:</vt:lpstr>
      <vt:lpstr>PowerPoint Presentation</vt:lpstr>
      <vt:lpstr>User Engagement Metrics</vt:lpstr>
      <vt:lpstr>Total movies vs. series watched per user. </vt:lpstr>
      <vt:lpstr>Impact of recommended content on engagement</vt:lpstr>
      <vt:lpstr>Demographic &amp; Behavioural Insights:</vt:lpstr>
      <vt:lpstr>PowerPoint Presentation</vt:lpstr>
      <vt:lpstr>Peak Watch Time Trends (Morning, Evening, Late Night).</vt:lpstr>
      <vt:lpstr>Retention &amp; Loyalty:</vt:lpstr>
      <vt:lpstr>Loyalty points distribution.</vt:lpstr>
      <vt:lpstr>Frequency of logins and content downloads.</vt:lpstr>
      <vt:lpstr>Preferred payment methods by region </vt:lpstr>
      <vt:lpstr>Subscription trends by country. </vt:lpstr>
      <vt:lpstr>Language preferences and their correlation with engagement.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Arora</dc:creator>
  <cp:lastModifiedBy>Deepak Arora</cp:lastModifiedBy>
  <cp:revision>5</cp:revision>
  <dcterms:created xsi:type="dcterms:W3CDTF">2025-02-27T08:48:28Z</dcterms:created>
  <dcterms:modified xsi:type="dcterms:W3CDTF">2025-03-08T04:15:43Z</dcterms:modified>
</cp:coreProperties>
</file>