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13"/>
  </p:notesMasterIdLst>
  <p:handoutMasterIdLst>
    <p:handoutMasterId r:id="rId14"/>
  </p:handoutMasterIdLst>
  <p:sldIdLst>
    <p:sldId id="2258" r:id="rId5"/>
    <p:sldId id="2270" r:id="rId6"/>
    <p:sldId id="2263" r:id="rId7"/>
    <p:sldId id="2266" r:id="rId8"/>
    <p:sldId id="2269" r:id="rId9"/>
    <p:sldId id="2272" r:id="rId10"/>
    <p:sldId id="2273" r:id="rId11"/>
    <p:sldId id="2271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258"/>
            <p14:sldId id="2270"/>
            <p14:sldId id="2263"/>
            <p14:sldId id="2266"/>
            <p14:sldId id="2269"/>
            <p14:sldId id="2272"/>
            <p14:sldId id="2273"/>
            <p14:sldId id="2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deep Khandelwal" initials="KK" lastIdx="1" clrIdx="0">
    <p:extLst>
      <p:ext uri="{19B8F6BF-5375-455C-9EA6-DF929625EA0E}">
        <p15:presenceInfo xmlns:p15="http://schemas.microsoft.com/office/powerpoint/2012/main" userId="S::kuldeep.khandelwal@aricent.com::8d48cac0-414d-43f9-bd81-260ea8121d3c" providerId="AD"/>
      </p:ext>
    </p:extLst>
  </p:cmAuthor>
  <p:cmAuthor id="2" name="Rajiv Sharma" initials="RS" lastIdx="1" clrIdx="1">
    <p:extLst>
      <p:ext uri="{19B8F6BF-5375-455C-9EA6-DF929625EA0E}">
        <p15:presenceInfo xmlns:p15="http://schemas.microsoft.com/office/powerpoint/2012/main" userId="S::rajiv5.sharma@aricent.com::dc2e5238-b838-4633-9b73-5f38fb9c19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3241"/>
    <a:srgbClr val="FFCD1E"/>
    <a:srgbClr val="800000"/>
    <a:srgbClr val="00B4B9"/>
    <a:srgbClr val="5F509B"/>
    <a:srgbClr val="5F8291"/>
    <a:srgbClr val="DCDC00"/>
    <a:srgbClr val="EAEAEA"/>
    <a:srgbClr val="E12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3792" autoAdjust="0"/>
  </p:normalViewPr>
  <p:slideViewPr>
    <p:cSldViewPr showGuides="1">
      <p:cViewPr varScale="1">
        <p:scale>
          <a:sx n="88" d="100"/>
          <a:sy n="88" d="100"/>
        </p:scale>
        <p:origin x="784" y="64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31/03/2021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0" y="4320000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8EFE21F-E517-43AF-A947-8BCB89548B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D488EAA-52A6-488F-84FD-8390B80405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69C7CB4-9E17-4BBC-A616-4B3AA9D7C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CA0AA55-4BA6-4A33-80D9-1FB54FBB8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1CA6FFF-4100-4072-A3F1-7D41AE49D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9D8CAF3-6922-46E9-A62B-0FA3AEAF3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B7BED9D-258E-41C7-AD15-29316DBFA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B5D446C-A6B8-4F6C-B395-E2418A6C5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5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269E9BE-26C9-49FA-A67B-842A083CB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1520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61283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61283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95936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95936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830236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830236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 then </a:t>
            </a:r>
            <a:br>
              <a:rPr lang="en-US" noProof="0" dirty="0"/>
            </a:br>
            <a:r>
              <a:rPr lang="en-US" noProof="0" dirty="0"/>
              <a:t>place the visual into background position </a:t>
            </a:r>
            <a:br>
              <a:rPr lang="en-US" noProof="0" dirty="0"/>
            </a:br>
            <a:r>
              <a:rPr lang="en-US" noProof="0" dirty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Graph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883AD58-BDE7-412E-A8F1-AC3C6D2FD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6" y="1851750"/>
            <a:ext cx="355596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7" name="Image 1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3B71FF5D-34FC-476D-B814-A841F274A8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9DA3FBB-7E34-4383-AEB3-8C6FE4990A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330183D-83EF-47F2-9E39-B5D5B1956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56A637A-37B8-4E09-B9AC-0E1923D9B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3683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DFFC9836-2A39-4359-B74D-8B8EF0AC83C5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0" y="4482000"/>
            <a:ext cx="1268452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7">
            <a:extLst>
              <a:ext uri="{FF2B5EF4-FFF2-40B4-BE49-F238E27FC236}">
                <a16:creationId xmlns:a16="http://schemas.microsoft.com/office/drawing/2014/main" id="{5B315D9F-472D-4A9E-AF11-79A88305A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31-03-2020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C2249-5992-4DA8-A465-FF52090E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47E6B-6C2C-4D1D-8F08-FDE4F87B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BB318-A8BC-4CC2-8BD0-4635223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4C1C5AC-4928-433F-BEA7-8E92FF5AA9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 to Office – 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53548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963BE1-8D84-4B8B-8CB2-01612B55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3" y="840743"/>
            <a:ext cx="8454221" cy="3483607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5E6ECAD1-1AAD-43FC-B85F-05C9CD73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28" y="395053"/>
            <a:ext cx="8426450" cy="891380"/>
          </a:xfrm>
        </p:spPr>
        <p:txBody>
          <a:bodyPr/>
          <a:lstStyle/>
          <a:p>
            <a:r>
              <a:rPr lang="en-US" dirty="0"/>
              <a:t>Product Architecture – “Back to Office”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8EEA4-800D-4E05-A2E3-3B89BF9E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1373-F38A-4FEA-BB9A-5D77D9E3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2</a:t>
            </a:fld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B9E0D8-0BAC-4321-AD63-E775DBBB773F}"/>
              </a:ext>
            </a:extLst>
          </p:cNvPr>
          <p:cNvCxnSpPr>
            <a:cxnSpLocks/>
          </p:cNvCxnSpPr>
          <p:nvPr/>
        </p:nvCxnSpPr>
        <p:spPr>
          <a:xfrm>
            <a:off x="3200400" y="2686955"/>
            <a:ext cx="68580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776B8B-B1B5-4D43-83F7-7370D9C14594}"/>
              </a:ext>
            </a:extLst>
          </p:cNvPr>
          <p:cNvCxnSpPr>
            <a:cxnSpLocks/>
          </p:cNvCxnSpPr>
          <p:nvPr/>
        </p:nvCxnSpPr>
        <p:spPr>
          <a:xfrm>
            <a:off x="7472136" y="1809750"/>
            <a:ext cx="515258" cy="0"/>
          </a:xfrm>
          <a:prstGeom prst="straightConnector1">
            <a:avLst/>
          </a:prstGeom>
          <a:ln>
            <a:solidFill>
              <a:srgbClr val="3333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E50798-B303-44CF-9E58-6458B917B9D7}"/>
              </a:ext>
            </a:extLst>
          </p:cNvPr>
          <p:cNvCxnSpPr>
            <a:cxnSpLocks/>
          </p:cNvCxnSpPr>
          <p:nvPr/>
        </p:nvCxnSpPr>
        <p:spPr>
          <a:xfrm>
            <a:off x="7467600" y="2800350"/>
            <a:ext cx="5025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A064B5-C109-4022-A3B2-E995A77F1FE4}"/>
              </a:ext>
            </a:extLst>
          </p:cNvPr>
          <p:cNvCxnSpPr>
            <a:cxnSpLocks/>
          </p:cNvCxnSpPr>
          <p:nvPr/>
        </p:nvCxnSpPr>
        <p:spPr>
          <a:xfrm>
            <a:off x="7467600" y="2053772"/>
            <a:ext cx="502558" cy="469958"/>
          </a:xfrm>
          <a:prstGeom prst="bentConnector3">
            <a:avLst>
              <a:gd name="adj1" fmla="val 50000"/>
            </a:avLst>
          </a:prstGeom>
          <a:ln>
            <a:solidFill>
              <a:srgbClr val="3333FF"/>
            </a:solidFill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10263D-5538-4FEE-85F6-0535797D80E1}"/>
              </a:ext>
            </a:extLst>
          </p:cNvPr>
          <p:cNvCxnSpPr>
            <a:cxnSpLocks/>
          </p:cNvCxnSpPr>
          <p:nvPr/>
        </p:nvCxnSpPr>
        <p:spPr>
          <a:xfrm>
            <a:off x="4724400" y="2678792"/>
            <a:ext cx="68580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BEA66B-7C34-40C8-8DB3-4C980681ACC9}"/>
              </a:ext>
            </a:extLst>
          </p:cNvPr>
          <p:cNvCxnSpPr>
            <a:cxnSpLocks/>
          </p:cNvCxnSpPr>
          <p:nvPr/>
        </p:nvCxnSpPr>
        <p:spPr>
          <a:xfrm>
            <a:off x="8305800" y="2952750"/>
            <a:ext cx="0" cy="2286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805EF0-AB97-4AF0-A344-FA34D9AD6725}"/>
              </a:ext>
            </a:extLst>
          </p:cNvPr>
          <p:cNvCxnSpPr>
            <a:cxnSpLocks/>
          </p:cNvCxnSpPr>
          <p:nvPr/>
        </p:nvCxnSpPr>
        <p:spPr>
          <a:xfrm flipV="1">
            <a:off x="7460796" y="2156337"/>
            <a:ext cx="537937" cy="420914"/>
          </a:xfrm>
          <a:prstGeom prst="bentConnector3">
            <a:avLst>
              <a:gd name="adj1" fmla="val 6484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CF251B-83F5-489F-95BD-B1219DE8D5ED}"/>
              </a:ext>
            </a:extLst>
          </p:cNvPr>
          <p:cNvSpPr txBox="1"/>
          <p:nvPr/>
        </p:nvSpPr>
        <p:spPr>
          <a:xfrm>
            <a:off x="3048000" y="46291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Insights - </a:t>
            </a:r>
            <a:r>
              <a:rPr lang="en-US" dirty="0" err="1">
                <a:hlinkClick r:id="rId3" action="ppaction://hlinksldjump"/>
              </a:rPr>
              <a:t>BTO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5E6ECAD1-1AAD-43FC-B85F-05C9CD73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28" y="395053"/>
            <a:ext cx="8426450" cy="891380"/>
          </a:xfrm>
        </p:spPr>
        <p:txBody>
          <a:bodyPr/>
          <a:lstStyle/>
          <a:p>
            <a:r>
              <a:rPr lang="en-US" dirty="0"/>
              <a:t>Layered Architecture – “Back to Office” Mobile App </a:t>
            </a:r>
            <a:r>
              <a:rPr lang="en-IN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8EEA4-800D-4E05-A2E3-3B89BF9E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1373-F38A-4FEA-BB9A-5D77D9E3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4B56A-4DA8-452D-85EA-DEF025D61841}"/>
              </a:ext>
            </a:extLst>
          </p:cNvPr>
          <p:cNvSpPr/>
          <p:nvPr/>
        </p:nvSpPr>
        <p:spPr>
          <a:xfrm>
            <a:off x="6038448" y="1124439"/>
            <a:ext cx="2057400" cy="28946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  <a:p>
            <a:pPr algn="ctr"/>
            <a:endParaRPr lang="en-US" sz="1100" b="1" dirty="0"/>
          </a:p>
          <a:p>
            <a:pPr algn="ctr"/>
            <a:endParaRPr lang="en-US" sz="1100" b="1" dirty="0"/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Development Tools</a:t>
            </a:r>
            <a:br>
              <a:rPr lang="en-US" sz="1100" dirty="0"/>
            </a:br>
            <a:r>
              <a:rPr lang="en-US" sz="1100" dirty="0"/>
              <a:t>Visual Studio, Yarn and </a:t>
            </a:r>
            <a:br>
              <a:rPr lang="en-US" sz="1100" dirty="0"/>
            </a:br>
            <a:r>
              <a:rPr lang="en-US" sz="1100" dirty="0" err="1"/>
              <a:t>NPM</a:t>
            </a:r>
            <a:r>
              <a:rPr lang="en-US" sz="1100" dirty="0"/>
              <a:t> Package</a:t>
            </a:r>
            <a:br>
              <a:rPr lang="en-US" sz="1100" dirty="0"/>
            </a:br>
            <a:r>
              <a:rPr lang="en-US" sz="1100" dirty="0"/>
              <a:t>Android Studio and </a:t>
            </a:r>
            <a:r>
              <a:rPr lang="en-US" sz="1100" dirty="0" err="1"/>
              <a:t>Xcode</a:t>
            </a:r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b="1" dirty="0"/>
              <a:t>Security Scans Tools</a:t>
            </a:r>
          </a:p>
          <a:p>
            <a:pPr algn="ctr"/>
            <a:r>
              <a:rPr lang="en-US" sz="1100" dirty="0"/>
              <a:t>Blackduck – OSS Analyzer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Coverity – Static Code Analysis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C2BE7AD-EEE4-40C8-80D7-7D9F4C7E7097}"/>
              </a:ext>
            </a:extLst>
          </p:cNvPr>
          <p:cNvSpPr/>
          <p:nvPr/>
        </p:nvSpPr>
        <p:spPr>
          <a:xfrm>
            <a:off x="5381424" y="791846"/>
            <a:ext cx="609600" cy="355980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22A5A1-64DB-4388-8B99-0AF3FD8EC4F9}"/>
              </a:ext>
            </a:extLst>
          </p:cNvPr>
          <p:cNvSpPr/>
          <p:nvPr/>
        </p:nvSpPr>
        <p:spPr>
          <a:xfrm>
            <a:off x="4298501" y="840743"/>
            <a:ext cx="838200" cy="35940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Native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0A3BE8-1326-4F31-AC64-4224880497CA}"/>
              </a:ext>
            </a:extLst>
          </p:cNvPr>
          <p:cNvSpPr/>
          <p:nvPr/>
        </p:nvSpPr>
        <p:spPr>
          <a:xfrm>
            <a:off x="4301326" y="3305958"/>
            <a:ext cx="838200" cy="3325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Languages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6B8D07-BF7B-4179-8C29-BA3CED4545D1}"/>
              </a:ext>
            </a:extLst>
          </p:cNvPr>
          <p:cNvSpPr/>
          <p:nvPr/>
        </p:nvSpPr>
        <p:spPr>
          <a:xfrm>
            <a:off x="4303036" y="3714750"/>
            <a:ext cx="829129" cy="381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Tools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22792A-EBF6-43A3-A9AB-6D99A4DA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3" y="791845"/>
            <a:ext cx="3689245" cy="40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6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4C9AA7-1F7C-4713-A85D-88890E8FB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6794"/>
            <a:ext cx="7872639" cy="289728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5E6ECAD1-1AAD-43FC-B85F-05C9CD73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28" y="395053"/>
            <a:ext cx="8426450" cy="891380"/>
          </a:xfrm>
        </p:spPr>
        <p:txBody>
          <a:bodyPr/>
          <a:lstStyle/>
          <a:p>
            <a:r>
              <a:rPr lang="en-US" dirty="0"/>
              <a:t>Layered Architecture – “Back to Office” Monitoring Side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8EEA4-800D-4E05-A2E3-3B89BF9E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1373-F38A-4FEA-BB9A-5D77D9E3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D7543-963E-48AC-AC8F-243C6F67CECD}"/>
              </a:ext>
            </a:extLst>
          </p:cNvPr>
          <p:cNvSpPr/>
          <p:nvPr/>
        </p:nvSpPr>
        <p:spPr>
          <a:xfrm>
            <a:off x="468875" y="3714750"/>
            <a:ext cx="6275344" cy="10633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900" b="1" dirty="0"/>
              <a:t>Development Tools</a:t>
            </a:r>
            <a:br>
              <a:rPr lang="en-US" sz="900" dirty="0"/>
            </a:br>
            <a:r>
              <a:rPr lang="en-US" sz="900" dirty="0"/>
              <a:t>Visual Studio, Yarn and </a:t>
            </a:r>
            <a:r>
              <a:rPr lang="en-US" sz="900" dirty="0" err="1"/>
              <a:t>NPM</a:t>
            </a:r>
            <a:r>
              <a:rPr lang="en-US" sz="900" dirty="0"/>
              <a:t> Package</a:t>
            </a:r>
            <a:br>
              <a:rPr lang="en-US" sz="900" dirty="0"/>
            </a:br>
            <a:endParaRPr lang="en-US" sz="900" dirty="0"/>
          </a:p>
          <a:p>
            <a:pPr algn="ctr"/>
            <a:r>
              <a:rPr lang="en-US" sz="900" b="1" dirty="0"/>
              <a:t>Security Scans Tools</a:t>
            </a:r>
          </a:p>
          <a:p>
            <a:pPr algn="ctr"/>
            <a:r>
              <a:rPr lang="en-US" sz="900" dirty="0"/>
              <a:t>Blackduck – OSS Analyzer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Coverity – Static Code Analysis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8D79CE-6932-42AB-873D-30153F8F6AA2}"/>
              </a:ext>
            </a:extLst>
          </p:cNvPr>
          <p:cNvCxnSpPr>
            <a:cxnSpLocks/>
          </p:cNvCxnSpPr>
          <p:nvPr/>
        </p:nvCxnSpPr>
        <p:spPr>
          <a:xfrm>
            <a:off x="2590800" y="241935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0EAB2D-125E-45D1-8C9A-E7DBE6065447}"/>
              </a:ext>
            </a:extLst>
          </p:cNvPr>
          <p:cNvCxnSpPr>
            <a:cxnSpLocks/>
          </p:cNvCxnSpPr>
          <p:nvPr/>
        </p:nvCxnSpPr>
        <p:spPr>
          <a:xfrm>
            <a:off x="3810000" y="241935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ABB5D5-CB3D-4ABA-8049-BFC0065383BA}"/>
              </a:ext>
            </a:extLst>
          </p:cNvPr>
          <p:cNvCxnSpPr>
            <a:cxnSpLocks/>
          </p:cNvCxnSpPr>
          <p:nvPr/>
        </p:nvCxnSpPr>
        <p:spPr>
          <a:xfrm>
            <a:off x="6629400" y="2215434"/>
            <a:ext cx="68580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86FBA9-43C3-4EDA-96AE-0CCE0DFA4B8A}"/>
              </a:ext>
            </a:extLst>
          </p:cNvPr>
          <p:cNvCxnSpPr/>
          <p:nvPr/>
        </p:nvCxnSpPr>
        <p:spPr>
          <a:xfrm>
            <a:off x="7696200" y="249555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37CFFEA-858E-4AB8-84F8-B6DB2CFD1401}"/>
              </a:ext>
            </a:extLst>
          </p:cNvPr>
          <p:cNvCxnSpPr>
            <a:cxnSpLocks/>
          </p:cNvCxnSpPr>
          <p:nvPr/>
        </p:nvCxnSpPr>
        <p:spPr>
          <a:xfrm flipV="1">
            <a:off x="6629400" y="1286434"/>
            <a:ext cx="685800" cy="4814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2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5E6ECAD1-1AAD-43FC-B85F-05C9CD73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28" y="395053"/>
            <a:ext cx="8426450" cy="891380"/>
          </a:xfrm>
        </p:spPr>
        <p:txBody>
          <a:bodyPr/>
          <a:lstStyle/>
          <a:p>
            <a:r>
              <a:rPr lang="en-US" dirty="0"/>
              <a:t>Deployment Diagram– “Back to Office”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8EEA4-800D-4E05-A2E3-3B89BF9E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1373-F38A-4FEA-BB9A-5D77D9E3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30A2F-8805-40D0-8705-2D3C89ABD055}"/>
              </a:ext>
            </a:extLst>
          </p:cNvPr>
          <p:cNvSpPr txBox="1"/>
          <p:nvPr/>
        </p:nvSpPr>
        <p:spPr>
          <a:xfrm>
            <a:off x="7329387" y="1540456"/>
            <a:ext cx="1143000" cy="338554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Monitoring Interface Backend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8FF6D-7242-47F5-AB98-70068A8DC857}"/>
              </a:ext>
            </a:extLst>
          </p:cNvPr>
          <p:cNvSpPr txBox="1"/>
          <p:nvPr/>
        </p:nvSpPr>
        <p:spPr>
          <a:xfrm>
            <a:off x="7329387" y="2066314"/>
            <a:ext cx="1143000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Monitoring Interface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07CAF4-9090-49A0-A211-C4B2B33B9E6E}"/>
              </a:ext>
            </a:extLst>
          </p:cNvPr>
          <p:cNvSpPr/>
          <p:nvPr/>
        </p:nvSpPr>
        <p:spPr>
          <a:xfrm>
            <a:off x="6896100" y="1195930"/>
            <a:ext cx="1828800" cy="1981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9186A-B107-4E0E-ACB8-080A441AF2DC}"/>
              </a:ext>
            </a:extLst>
          </p:cNvPr>
          <p:cNvSpPr txBox="1"/>
          <p:nvPr/>
        </p:nvSpPr>
        <p:spPr>
          <a:xfrm>
            <a:off x="7376559" y="1024823"/>
            <a:ext cx="791682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Legends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5AEF8-CBF3-4390-A1F6-4FAC5F79B187}"/>
              </a:ext>
            </a:extLst>
          </p:cNvPr>
          <p:cNvCxnSpPr>
            <a:cxnSpLocks/>
          </p:cNvCxnSpPr>
          <p:nvPr/>
        </p:nvCxnSpPr>
        <p:spPr>
          <a:xfrm>
            <a:off x="6705600" y="895350"/>
            <a:ext cx="0" cy="365662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B626A0-AB51-4606-97D1-DD24E2F1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" y="895349"/>
            <a:ext cx="5131291" cy="3778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EB645F-C6B6-42F2-A1F5-98F0393AA333}"/>
              </a:ext>
            </a:extLst>
          </p:cNvPr>
          <p:cNvSpPr txBox="1"/>
          <p:nvPr/>
        </p:nvSpPr>
        <p:spPr>
          <a:xfrm>
            <a:off x="7329386" y="2592172"/>
            <a:ext cx="1142999" cy="338554"/>
          </a:xfrm>
          <a:prstGeom prst="rect">
            <a:avLst/>
          </a:prstGeom>
          <a:solidFill>
            <a:srgbClr val="3333FF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Mobile App Back End</a:t>
            </a:r>
          </a:p>
        </p:txBody>
      </p:sp>
    </p:spTree>
    <p:extLst>
      <p:ext uri="{BB962C8B-B14F-4D97-AF65-F5344CB8AC3E}">
        <p14:creationId xmlns:p14="http://schemas.microsoft.com/office/powerpoint/2010/main" val="35644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28F0-C905-4516-8B15-90AD595B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POD/Services/</a:t>
            </a:r>
            <a:r>
              <a:rPr lang="en-US" dirty="0" err="1"/>
              <a:t>Deployement</a:t>
            </a:r>
            <a:r>
              <a:rPr lang="en-US" dirty="0"/>
              <a:t> – </a:t>
            </a:r>
            <a:r>
              <a:rPr lang="en-US" dirty="0" err="1"/>
              <a:t>BTO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38E9-0ECA-4FA2-A278-CE0FD82A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884352"/>
            <a:ext cx="8426450" cy="3592397"/>
          </a:xfrm>
        </p:spPr>
        <p:txBody>
          <a:bodyPr/>
          <a:lstStyle/>
          <a:p>
            <a:pPr algn="l"/>
            <a:r>
              <a:rPr lang="en-US" dirty="0" err="1"/>
              <a:t>areyouwell@k8s-terminal</a:t>
            </a:r>
            <a:r>
              <a:rPr lang="en-US" dirty="0"/>
              <a:t> ~ (⎈ </a:t>
            </a:r>
            <a:r>
              <a:rPr lang="en-US" dirty="0" err="1"/>
              <a:t>mycluster-b2o</a:t>
            </a:r>
            <a:r>
              <a:rPr lang="en-US" dirty="0"/>
              <a:t>/</a:t>
            </a:r>
            <a:r>
              <a:rPr lang="en-US" dirty="0" err="1"/>
              <a:t>c04ra32d0i01c39cd8lg:default</a:t>
            </a:r>
            <a:r>
              <a:rPr lang="en-US" dirty="0"/>
              <a:t>)$ </a:t>
            </a:r>
            <a:r>
              <a:rPr lang="en-US" dirty="0" err="1"/>
              <a:t>kubectl</a:t>
            </a:r>
            <a:r>
              <a:rPr lang="en-US" dirty="0"/>
              <a:t> get all </a:t>
            </a:r>
          </a:p>
          <a:p>
            <a:pPr algn="l"/>
            <a:r>
              <a:rPr lang="en-US" dirty="0"/>
              <a:t>NAME                                      READY   STATUS    RESTARTS   AGE</a:t>
            </a:r>
          </a:p>
          <a:p>
            <a:pPr algn="l"/>
            <a:r>
              <a:rPr lang="en-US" dirty="0"/>
              <a:t>pod/</a:t>
            </a:r>
            <a:r>
              <a:rPr lang="en-US" dirty="0" err="1"/>
              <a:t>cfcaltran2020-6d5b74fd8c-gh2n4</a:t>
            </a:r>
            <a:r>
              <a:rPr lang="en-US" dirty="0"/>
              <a:t>        1/1     Running   0          </a:t>
            </a:r>
            <a:r>
              <a:rPr lang="en-US" dirty="0" err="1"/>
              <a:t>15d</a:t>
            </a:r>
            <a:endParaRPr lang="en-US" dirty="0"/>
          </a:p>
          <a:p>
            <a:pPr algn="l"/>
            <a:r>
              <a:rPr lang="en-US" dirty="0"/>
              <a:t>pod/</a:t>
            </a:r>
            <a:r>
              <a:rPr lang="en-US" dirty="0" err="1"/>
              <a:t>cfcaltranmonitor-5dc457685b-jj5k9</a:t>
            </a:r>
            <a:r>
              <a:rPr lang="en-US" dirty="0"/>
              <a:t>     1/1     Running   0          </a:t>
            </a:r>
            <a:r>
              <a:rPr lang="en-US" dirty="0" err="1"/>
              <a:t>15d</a:t>
            </a:r>
            <a:endParaRPr lang="en-US" dirty="0"/>
          </a:p>
          <a:p>
            <a:pPr algn="l"/>
            <a:r>
              <a:rPr lang="en-US" dirty="0"/>
              <a:t>pod/</a:t>
            </a:r>
            <a:r>
              <a:rPr lang="en-US" dirty="0" err="1"/>
              <a:t>cfcaltranmonitorui-5c7667d876-bgbc2</a:t>
            </a:r>
            <a:r>
              <a:rPr lang="en-US" dirty="0"/>
              <a:t>   1/1     Running   0          </a:t>
            </a:r>
            <a:r>
              <a:rPr lang="en-US" dirty="0" err="1"/>
              <a:t>15d</a:t>
            </a:r>
            <a:endParaRPr lang="en-US" dirty="0"/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NAME                                 TYPE        CLUSTER-IP      EXTERNAL-IP   PORT(S)          AGE</a:t>
            </a:r>
          </a:p>
          <a:p>
            <a:pPr algn="l"/>
            <a:r>
              <a:rPr lang="en-US" dirty="0"/>
              <a:t>service/</a:t>
            </a:r>
            <a:r>
              <a:rPr lang="en-US" dirty="0" err="1"/>
              <a:t>cfcaltran2020</a:t>
            </a:r>
            <a:r>
              <a:rPr lang="en-US" dirty="0"/>
              <a:t>-service        </a:t>
            </a:r>
            <a:r>
              <a:rPr lang="en-US" dirty="0" err="1"/>
              <a:t>NodePort</a:t>
            </a:r>
            <a:r>
              <a:rPr lang="en-US" dirty="0"/>
              <a:t>    172.21.97.221   &lt;none&gt;        8080:32607/TCP   </a:t>
            </a:r>
            <a:r>
              <a:rPr lang="en-US" dirty="0" err="1"/>
              <a:t>63d</a:t>
            </a:r>
            <a:endParaRPr lang="en-US" dirty="0"/>
          </a:p>
          <a:p>
            <a:pPr algn="l"/>
            <a:r>
              <a:rPr lang="en-US" dirty="0"/>
              <a:t>service/</a:t>
            </a:r>
            <a:r>
              <a:rPr lang="en-US" dirty="0" err="1"/>
              <a:t>cfcaltranmonitor</a:t>
            </a:r>
            <a:r>
              <a:rPr lang="en-US" dirty="0"/>
              <a:t>-service     </a:t>
            </a:r>
            <a:r>
              <a:rPr lang="en-US" dirty="0" err="1"/>
              <a:t>NodePort</a:t>
            </a:r>
            <a:r>
              <a:rPr lang="en-US" dirty="0"/>
              <a:t>    172.21.88.206   &lt;none&gt;        8080:30640/TCP   </a:t>
            </a:r>
            <a:r>
              <a:rPr lang="en-US" dirty="0" err="1"/>
              <a:t>63d</a:t>
            </a:r>
            <a:endParaRPr lang="en-US" dirty="0"/>
          </a:p>
          <a:p>
            <a:pPr algn="l"/>
            <a:r>
              <a:rPr lang="en-US" dirty="0"/>
              <a:t>service/</a:t>
            </a:r>
            <a:r>
              <a:rPr lang="en-US" dirty="0" err="1"/>
              <a:t>cfcaltranmonitorui</a:t>
            </a:r>
            <a:r>
              <a:rPr lang="en-US" dirty="0"/>
              <a:t>-service   </a:t>
            </a:r>
            <a:r>
              <a:rPr lang="en-US" dirty="0" err="1"/>
              <a:t>NodePort</a:t>
            </a:r>
            <a:r>
              <a:rPr lang="en-US" dirty="0"/>
              <a:t>    172.21.56.70    &lt;none&gt;        8080:30352/TCP   </a:t>
            </a:r>
            <a:r>
              <a:rPr lang="en-US" dirty="0" err="1"/>
              <a:t>63d</a:t>
            </a:r>
            <a:endParaRPr lang="en-US" dirty="0"/>
          </a:p>
          <a:p>
            <a:pPr algn="l"/>
            <a:r>
              <a:rPr lang="en-US" dirty="0"/>
              <a:t>service/</a:t>
            </a:r>
            <a:r>
              <a:rPr lang="en-US" dirty="0" err="1"/>
              <a:t>kubernetes</a:t>
            </a:r>
            <a:r>
              <a:rPr lang="en-US" dirty="0"/>
              <a:t>                   </a:t>
            </a:r>
            <a:r>
              <a:rPr lang="en-US" dirty="0" err="1"/>
              <a:t>ClusterIP</a:t>
            </a:r>
            <a:r>
              <a:rPr lang="en-US" dirty="0"/>
              <a:t>   172.21.0.1      &lt;none&gt;        443/TCP          </a:t>
            </a:r>
            <a:r>
              <a:rPr lang="en-US" dirty="0" err="1"/>
              <a:t>63d</a:t>
            </a:r>
            <a:endParaRPr lang="en-US" dirty="0"/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NAME                                 READY   UP-TO-DATE   AVAILABLE   AGE</a:t>
            </a:r>
          </a:p>
          <a:p>
            <a:pPr algn="l"/>
            <a:r>
              <a:rPr lang="en-US" dirty="0" err="1"/>
              <a:t>deployment.apps</a:t>
            </a:r>
            <a:r>
              <a:rPr lang="en-US" dirty="0"/>
              <a:t>/</a:t>
            </a:r>
            <a:r>
              <a:rPr lang="en-US" dirty="0" err="1"/>
              <a:t>cfcaltran2020</a:t>
            </a:r>
            <a:r>
              <a:rPr lang="en-US" dirty="0"/>
              <a:t>        1/1     1            1           </a:t>
            </a:r>
            <a:r>
              <a:rPr lang="en-US" dirty="0" err="1"/>
              <a:t>63d</a:t>
            </a:r>
            <a:endParaRPr lang="en-US" dirty="0"/>
          </a:p>
          <a:p>
            <a:pPr algn="l"/>
            <a:r>
              <a:rPr lang="en-US" dirty="0" err="1"/>
              <a:t>deployment.apps</a:t>
            </a:r>
            <a:r>
              <a:rPr lang="en-US" dirty="0"/>
              <a:t>/</a:t>
            </a:r>
            <a:r>
              <a:rPr lang="en-US" dirty="0" err="1"/>
              <a:t>cfcaltranmonitor</a:t>
            </a:r>
            <a:r>
              <a:rPr lang="en-US" dirty="0"/>
              <a:t>     1/1     1            1           </a:t>
            </a:r>
            <a:r>
              <a:rPr lang="en-US" dirty="0" err="1"/>
              <a:t>63d</a:t>
            </a:r>
            <a:endParaRPr lang="en-US" dirty="0"/>
          </a:p>
          <a:p>
            <a:pPr algn="l"/>
            <a:r>
              <a:rPr lang="en-US" dirty="0" err="1"/>
              <a:t>deployment.apps</a:t>
            </a:r>
            <a:r>
              <a:rPr lang="en-US" dirty="0"/>
              <a:t>/</a:t>
            </a:r>
            <a:r>
              <a:rPr lang="en-US" dirty="0" err="1"/>
              <a:t>cfcaltranmonitorui</a:t>
            </a:r>
            <a:r>
              <a:rPr lang="en-US" dirty="0"/>
              <a:t>   1/1     1            1           </a:t>
            </a:r>
            <a:r>
              <a:rPr lang="en-US" dirty="0" err="1"/>
              <a:t>63d</a:t>
            </a:r>
            <a:endParaRPr lang="en-US" dirty="0"/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NAME                                            DESIRED   CURRENT   READY   AGE</a:t>
            </a:r>
          </a:p>
          <a:p>
            <a:pPr algn="l"/>
            <a:r>
              <a:rPr lang="en-US" dirty="0" err="1"/>
              <a:t>replicaset.apps</a:t>
            </a:r>
            <a:r>
              <a:rPr lang="en-US" dirty="0"/>
              <a:t>/</a:t>
            </a:r>
            <a:r>
              <a:rPr lang="en-US" dirty="0" err="1"/>
              <a:t>cfcaltran2020-6d5b74fd8c</a:t>
            </a:r>
            <a:r>
              <a:rPr lang="en-US" dirty="0"/>
              <a:t>        1         1         1       </a:t>
            </a:r>
            <a:r>
              <a:rPr lang="en-US" dirty="0" err="1"/>
              <a:t>63d</a:t>
            </a:r>
            <a:endParaRPr lang="en-US" dirty="0"/>
          </a:p>
          <a:p>
            <a:pPr algn="l"/>
            <a:r>
              <a:rPr lang="en-US" dirty="0" err="1"/>
              <a:t>replicaset.apps</a:t>
            </a:r>
            <a:r>
              <a:rPr lang="en-US" dirty="0"/>
              <a:t>/</a:t>
            </a:r>
            <a:r>
              <a:rPr lang="en-US" dirty="0" err="1"/>
              <a:t>cfcaltranmonitor-5dc457685b</a:t>
            </a:r>
            <a:r>
              <a:rPr lang="en-US" dirty="0"/>
              <a:t>     1         1         1       </a:t>
            </a:r>
            <a:r>
              <a:rPr lang="en-US" dirty="0" err="1"/>
              <a:t>63d</a:t>
            </a:r>
            <a:endParaRPr lang="en-US" dirty="0"/>
          </a:p>
          <a:p>
            <a:pPr algn="l"/>
            <a:r>
              <a:rPr lang="en-US" dirty="0" err="1"/>
              <a:t>replicaset.apps</a:t>
            </a:r>
            <a:r>
              <a:rPr lang="en-US" dirty="0"/>
              <a:t>/</a:t>
            </a:r>
            <a:r>
              <a:rPr lang="en-US" dirty="0" err="1"/>
              <a:t>cfcaltranmonitorui-5c7667d876</a:t>
            </a:r>
            <a:r>
              <a:rPr lang="en-US" dirty="0"/>
              <a:t>   1         1         1       </a:t>
            </a:r>
            <a:r>
              <a:rPr lang="en-US" dirty="0" err="1"/>
              <a:t>63d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6612-CE8C-4B9B-9714-EA1AD100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0492-AC98-4FF1-85BC-E91A97D2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28F0-C905-4516-8B15-90AD595B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POD/Services/</a:t>
            </a:r>
            <a:r>
              <a:rPr lang="en-US" dirty="0" err="1"/>
              <a:t>Deployement</a:t>
            </a:r>
            <a:r>
              <a:rPr lang="en-US" dirty="0"/>
              <a:t> – </a:t>
            </a:r>
            <a:r>
              <a:rPr lang="en-US" dirty="0" err="1"/>
              <a:t>AYWA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38E9-0ECA-4FA2-A278-CE0FD82A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884352"/>
            <a:ext cx="8426450" cy="3820485"/>
          </a:xfrm>
        </p:spPr>
        <p:txBody>
          <a:bodyPr/>
          <a:lstStyle/>
          <a:p>
            <a:pPr algn="l"/>
            <a:r>
              <a:rPr lang="en-US" sz="800" dirty="0" err="1"/>
              <a:t>areyouwell@k8s-terminal</a:t>
            </a:r>
            <a:r>
              <a:rPr lang="en-US" sz="800" dirty="0"/>
              <a:t> ~ (⎈ </a:t>
            </a:r>
            <a:r>
              <a:rPr lang="en-US" sz="800" dirty="0" err="1"/>
              <a:t>qacluster_aywa</a:t>
            </a:r>
            <a:r>
              <a:rPr lang="en-US" sz="800" dirty="0"/>
              <a:t>/</a:t>
            </a:r>
            <a:r>
              <a:rPr lang="en-US" sz="800" dirty="0" err="1"/>
              <a:t>bs1nu4cd09mce7ojq3hg:default</a:t>
            </a:r>
            <a:r>
              <a:rPr lang="en-US" sz="800" dirty="0"/>
              <a:t>)$ </a:t>
            </a:r>
            <a:r>
              <a:rPr lang="en-US" sz="800" dirty="0" err="1"/>
              <a:t>kubectl</a:t>
            </a:r>
            <a:r>
              <a:rPr lang="en-US" sz="800" dirty="0"/>
              <a:t> get all</a:t>
            </a:r>
          </a:p>
          <a:p>
            <a:pPr algn="l"/>
            <a:r>
              <a:rPr lang="en-US" sz="800" dirty="0"/>
              <a:t>NAME                                             READY   STATUS    RESTARTS   AGE</a:t>
            </a:r>
          </a:p>
          <a:p>
            <a:pPr algn="l"/>
            <a:r>
              <a:rPr lang="en-US" sz="800" dirty="0"/>
              <a:t>pod/cfc-monitoring-backend-</a:t>
            </a:r>
            <a:r>
              <a:rPr lang="en-US" sz="800" dirty="0" err="1"/>
              <a:t>qa</a:t>
            </a:r>
            <a:r>
              <a:rPr lang="en-US" sz="800" dirty="0"/>
              <a:t>-</a:t>
            </a:r>
            <a:r>
              <a:rPr lang="en-US" sz="800" dirty="0" err="1"/>
              <a:t>7db7f9f789-8w2vs</a:t>
            </a:r>
            <a:r>
              <a:rPr lang="en-US" sz="800" dirty="0"/>
              <a:t>   1/1     Running   1          </a:t>
            </a:r>
            <a:r>
              <a:rPr lang="en-US" sz="800" dirty="0" err="1"/>
              <a:t>217d</a:t>
            </a:r>
            <a:endParaRPr lang="en-US" sz="800" dirty="0"/>
          </a:p>
          <a:p>
            <a:pPr algn="l"/>
            <a:r>
              <a:rPr lang="en-US" sz="800" dirty="0"/>
              <a:t>pod/cfc-monitoring-backend-</a:t>
            </a:r>
            <a:r>
              <a:rPr lang="en-US" sz="800" dirty="0" err="1"/>
              <a:t>qa</a:t>
            </a:r>
            <a:r>
              <a:rPr lang="en-US" sz="800" dirty="0"/>
              <a:t>-</a:t>
            </a:r>
            <a:r>
              <a:rPr lang="en-US" sz="800" dirty="0" err="1"/>
              <a:t>7db7f9f789-9bvsn</a:t>
            </a:r>
            <a:r>
              <a:rPr lang="en-US" sz="800" dirty="0"/>
              <a:t>   1/1     Running   1          </a:t>
            </a:r>
            <a:r>
              <a:rPr lang="en-US" sz="800" dirty="0" err="1"/>
              <a:t>217d</a:t>
            </a:r>
            <a:endParaRPr lang="en-US" sz="800" dirty="0"/>
          </a:p>
          <a:p>
            <a:pPr algn="l"/>
            <a:r>
              <a:rPr lang="en-US" sz="800" dirty="0"/>
              <a:t>pod/cfc-monitoring-</a:t>
            </a:r>
            <a:r>
              <a:rPr lang="en-US" sz="800" dirty="0" err="1"/>
              <a:t>ui</a:t>
            </a:r>
            <a:r>
              <a:rPr lang="en-US" sz="800" dirty="0"/>
              <a:t>-</a:t>
            </a:r>
            <a:r>
              <a:rPr lang="en-US" sz="800" dirty="0" err="1"/>
              <a:t>qa-bc4cddb98-mkjwh</a:t>
            </a:r>
            <a:r>
              <a:rPr lang="en-US" sz="800" dirty="0"/>
              <a:t>         1/1     Running   0          </a:t>
            </a:r>
            <a:r>
              <a:rPr lang="en-US" sz="800" dirty="0" err="1"/>
              <a:t>217d</a:t>
            </a:r>
            <a:endParaRPr lang="en-US" sz="800" dirty="0"/>
          </a:p>
          <a:p>
            <a:pPr algn="l"/>
            <a:r>
              <a:rPr lang="en-US" sz="800" dirty="0"/>
              <a:t>pod/cfc-monitoring-</a:t>
            </a:r>
            <a:r>
              <a:rPr lang="en-US" sz="800" dirty="0" err="1"/>
              <a:t>ui</a:t>
            </a:r>
            <a:r>
              <a:rPr lang="en-US" sz="800" dirty="0"/>
              <a:t>-</a:t>
            </a:r>
            <a:r>
              <a:rPr lang="en-US" sz="800" dirty="0" err="1"/>
              <a:t>qa-bc4cddb98-nwg4x</a:t>
            </a:r>
            <a:r>
              <a:rPr lang="en-US" sz="800" dirty="0"/>
              <a:t>         1/1     Running   0          </a:t>
            </a:r>
            <a:r>
              <a:rPr lang="en-US" sz="800" dirty="0" err="1"/>
              <a:t>217d</a:t>
            </a:r>
            <a:endParaRPr lang="en-US" sz="800" dirty="0"/>
          </a:p>
          <a:p>
            <a:pPr algn="l"/>
            <a:r>
              <a:rPr lang="en-US" sz="800" dirty="0"/>
              <a:t>pod/cfc-patient-backend-</a:t>
            </a:r>
            <a:r>
              <a:rPr lang="en-US" sz="800" dirty="0" err="1"/>
              <a:t>qa</a:t>
            </a:r>
            <a:r>
              <a:rPr lang="en-US" sz="800" dirty="0"/>
              <a:t>-</a:t>
            </a:r>
            <a:r>
              <a:rPr lang="en-US" sz="800" dirty="0" err="1"/>
              <a:t>69cb9b77b8-2jjvk</a:t>
            </a:r>
            <a:r>
              <a:rPr lang="en-US" sz="800" dirty="0"/>
              <a:t>      1/1     Running   0          </a:t>
            </a:r>
            <a:r>
              <a:rPr lang="en-US" sz="800" dirty="0" err="1"/>
              <a:t>217d</a:t>
            </a:r>
            <a:endParaRPr lang="en-US" sz="800" dirty="0"/>
          </a:p>
          <a:p>
            <a:pPr algn="l"/>
            <a:r>
              <a:rPr lang="en-US" sz="800" dirty="0"/>
              <a:t>pod/cfc-patient-backend-</a:t>
            </a:r>
            <a:r>
              <a:rPr lang="en-US" sz="800" dirty="0" err="1"/>
              <a:t>qa</a:t>
            </a:r>
            <a:r>
              <a:rPr lang="en-US" sz="800" dirty="0"/>
              <a:t>-</a:t>
            </a:r>
            <a:r>
              <a:rPr lang="en-US" sz="800" dirty="0" err="1"/>
              <a:t>69cb9b77b8-f8rq2</a:t>
            </a:r>
            <a:r>
              <a:rPr lang="en-US" sz="800" dirty="0"/>
              <a:t>      1/1     Running   0          </a:t>
            </a:r>
            <a:r>
              <a:rPr lang="en-US" sz="800" dirty="0" err="1"/>
              <a:t>217d</a:t>
            </a:r>
            <a:endParaRPr lang="en-US" sz="800" dirty="0"/>
          </a:p>
          <a:p>
            <a:pPr algn="l"/>
            <a:r>
              <a:rPr lang="en-US" sz="800" dirty="0"/>
              <a:t> </a:t>
            </a:r>
          </a:p>
          <a:p>
            <a:pPr algn="l"/>
            <a:r>
              <a:rPr lang="en-US" sz="800" dirty="0"/>
              <a:t>NAME                                        TYPE           CLUSTER-IP      EXTERNAL-IP      PORT(S)          AGE</a:t>
            </a:r>
          </a:p>
          <a:p>
            <a:pPr algn="l"/>
            <a:r>
              <a:rPr lang="en-US" sz="800" dirty="0"/>
              <a:t>service/cfc-monitoring-backend-</a:t>
            </a:r>
            <a:r>
              <a:rPr lang="en-US" sz="800" dirty="0" err="1"/>
              <a:t>qa</a:t>
            </a:r>
            <a:r>
              <a:rPr lang="en-US" sz="800" dirty="0"/>
              <a:t>-service   </a:t>
            </a:r>
            <a:r>
              <a:rPr lang="en-US" sz="800" dirty="0" err="1"/>
              <a:t>LoadBalancer</a:t>
            </a:r>
            <a:r>
              <a:rPr lang="en-US" sz="800" dirty="0"/>
              <a:t>   172.21.32.103   52.117.130.139   8080:31562/TCP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/>
              <a:t>service/cfc-monitoring-</a:t>
            </a:r>
            <a:r>
              <a:rPr lang="en-US" sz="800" dirty="0" err="1"/>
              <a:t>ui</a:t>
            </a:r>
            <a:r>
              <a:rPr lang="en-US" sz="800" dirty="0"/>
              <a:t>-</a:t>
            </a:r>
            <a:r>
              <a:rPr lang="en-US" sz="800" dirty="0" err="1"/>
              <a:t>qa</a:t>
            </a:r>
            <a:r>
              <a:rPr lang="en-US" sz="800" dirty="0"/>
              <a:t>-service        </a:t>
            </a:r>
            <a:r>
              <a:rPr lang="en-US" sz="800" dirty="0" err="1"/>
              <a:t>LoadBalancer</a:t>
            </a:r>
            <a:r>
              <a:rPr lang="en-US" sz="800" dirty="0"/>
              <a:t>   172.21.71.132   52.117.130.142   8080:32639/TCP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/>
              <a:t>service/cfc-patient-backend-</a:t>
            </a:r>
            <a:r>
              <a:rPr lang="en-US" sz="800" dirty="0" err="1"/>
              <a:t>qa</a:t>
            </a:r>
            <a:r>
              <a:rPr lang="en-US" sz="800" dirty="0"/>
              <a:t>-service      </a:t>
            </a:r>
            <a:r>
              <a:rPr lang="en-US" sz="800" dirty="0" err="1"/>
              <a:t>LoadBalancer</a:t>
            </a:r>
            <a:r>
              <a:rPr lang="en-US" sz="800" dirty="0"/>
              <a:t>   172.21.226.63   52.117.130.141   8080:30551/TCP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/>
              <a:t>service/</a:t>
            </a:r>
            <a:r>
              <a:rPr lang="en-US" sz="800" dirty="0" err="1"/>
              <a:t>kubernetes</a:t>
            </a:r>
            <a:r>
              <a:rPr lang="en-US" sz="800" dirty="0"/>
              <a:t>                          </a:t>
            </a:r>
            <a:r>
              <a:rPr lang="en-US" sz="800" dirty="0" err="1"/>
              <a:t>ClusterIP</a:t>
            </a:r>
            <a:r>
              <a:rPr lang="en-US" sz="800" dirty="0"/>
              <a:t>      172.21.0.1      &lt;none&gt;           443/TCP          </a:t>
            </a:r>
            <a:r>
              <a:rPr lang="en-US" sz="800" dirty="0" err="1"/>
              <a:t>262d</a:t>
            </a:r>
            <a:endParaRPr lang="en-US" sz="800" dirty="0"/>
          </a:p>
          <a:p>
            <a:pPr algn="l"/>
            <a:r>
              <a:rPr lang="en-US" sz="800" dirty="0"/>
              <a:t> </a:t>
            </a:r>
          </a:p>
          <a:p>
            <a:pPr algn="l"/>
            <a:r>
              <a:rPr lang="en-US" sz="800" dirty="0"/>
              <a:t>NAME                                        READY   UP-TO-DATE   AVAILABLE   AGE</a:t>
            </a:r>
          </a:p>
          <a:p>
            <a:pPr algn="l"/>
            <a:r>
              <a:rPr lang="en-US" sz="800" dirty="0" err="1"/>
              <a:t>deployment.apps</a:t>
            </a:r>
            <a:r>
              <a:rPr lang="en-US" sz="800" dirty="0"/>
              <a:t>/cfc-monitoring-backend-</a:t>
            </a:r>
            <a:r>
              <a:rPr lang="en-US" sz="800" dirty="0" err="1"/>
              <a:t>qa</a:t>
            </a:r>
            <a:r>
              <a:rPr lang="en-US" sz="800" dirty="0"/>
              <a:t>   2/2     2            2        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 err="1"/>
              <a:t>deployment.apps</a:t>
            </a:r>
            <a:r>
              <a:rPr lang="en-US" sz="800" dirty="0"/>
              <a:t>/cfc-monitoring-</a:t>
            </a:r>
            <a:r>
              <a:rPr lang="en-US" sz="800" dirty="0" err="1"/>
              <a:t>ui</a:t>
            </a:r>
            <a:r>
              <a:rPr lang="en-US" sz="800" dirty="0"/>
              <a:t>-</a:t>
            </a:r>
            <a:r>
              <a:rPr lang="en-US" sz="800" dirty="0" err="1"/>
              <a:t>qa</a:t>
            </a:r>
            <a:r>
              <a:rPr lang="en-US" sz="800" dirty="0"/>
              <a:t>        2/2     2            2        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 err="1"/>
              <a:t>deployment.apps</a:t>
            </a:r>
            <a:r>
              <a:rPr lang="en-US" sz="800" dirty="0"/>
              <a:t>/cfc-patient-backend-</a:t>
            </a:r>
            <a:r>
              <a:rPr lang="en-US" sz="800" dirty="0" err="1"/>
              <a:t>qa</a:t>
            </a:r>
            <a:r>
              <a:rPr lang="en-US" sz="800" dirty="0"/>
              <a:t>      2/2     2            2        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/>
              <a:t> </a:t>
            </a:r>
          </a:p>
          <a:p>
            <a:pPr algn="l"/>
            <a:r>
              <a:rPr lang="en-US" sz="800" dirty="0"/>
              <a:t>NAME                                                   DESIRED   CURRENT   READY   AGE</a:t>
            </a:r>
          </a:p>
          <a:p>
            <a:pPr algn="l"/>
            <a:r>
              <a:rPr lang="en-US" sz="800" dirty="0" err="1"/>
              <a:t>replicaset.apps</a:t>
            </a:r>
            <a:r>
              <a:rPr lang="en-US" sz="800" dirty="0"/>
              <a:t>/cfc-monitoring-backend-</a:t>
            </a:r>
            <a:r>
              <a:rPr lang="en-US" sz="800" dirty="0" err="1"/>
              <a:t>qa</a:t>
            </a:r>
            <a:r>
              <a:rPr lang="en-US" sz="800" dirty="0"/>
              <a:t>-</a:t>
            </a:r>
            <a:r>
              <a:rPr lang="en-US" sz="800" dirty="0" err="1"/>
              <a:t>7db7f9f789</a:t>
            </a:r>
            <a:r>
              <a:rPr lang="en-US" sz="800" dirty="0"/>
              <a:t>   2         2         2    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 err="1"/>
              <a:t>replicaset.apps</a:t>
            </a:r>
            <a:r>
              <a:rPr lang="en-US" sz="800" dirty="0"/>
              <a:t>/cfc-monitoring-</a:t>
            </a:r>
            <a:r>
              <a:rPr lang="en-US" sz="800" dirty="0" err="1"/>
              <a:t>ui</a:t>
            </a:r>
            <a:r>
              <a:rPr lang="en-US" sz="800" dirty="0"/>
              <a:t>-</a:t>
            </a:r>
            <a:r>
              <a:rPr lang="en-US" sz="800" dirty="0" err="1"/>
              <a:t>qa-bc4cddb98</a:t>
            </a:r>
            <a:r>
              <a:rPr lang="en-US" sz="800" dirty="0"/>
              <a:t>         2         2         2    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 err="1"/>
              <a:t>replicaset.apps</a:t>
            </a:r>
            <a:r>
              <a:rPr lang="en-US" sz="800" dirty="0"/>
              <a:t>/cfc-patient-backend-</a:t>
            </a:r>
            <a:r>
              <a:rPr lang="en-US" sz="800" dirty="0" err="1"/>
              <a:t>qa</a:t>
            </a:r>
            <a:r>
              <a:rPr lang="en-US" sz="800" dirty="0"/>
              <a:t>-</a:t>
            </a:r>
            <a:r>
              <a:rPr lang="en-US" sz="800" dirty="0" err="1"/>
              <a:t>69cb9b77b8</a:t>
            </a:r>
            <a:r>
              <a:rPr lang="en-US" sz="800" dirty="0"/>
              <a:t>      2         2         2    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/>
              <a:t> </a:t>
            </a:r>
          </a:p>
          <a:p>
            <a:pPr algn="l"/>
            <a:r>
              <a:rPr lang="en-US" sz="800" dirty="0"/>
              <a:t>NAME                                                            REFERENCE                              TARGETS   </a:t>
            </a:r>
            <a:r>
              <a:rPr lang="en-US" sz="800" dirty="0" err="1"/>
              <a:t>MINPODS</a:t>
            </a:r>
            <a:r>
              <a:rPr lang="en-US" sz="800" dirty="0"/>
              <a:t>   </a:t>
            </a:r>
            <a:r>
              <a:rPr lang="en-US" sz="800" dirty="0" err="1"/>
              <a:t>MAXPODS</a:t>
            </a:r>
            <a:r>
              <a:rPr lang="en-US" sz="800" dirty="0"/>
              <a:t>   REPLICAS   AGE</a:t>
            </a:r>
          </a:p>
          <a:p>
            <a:pPr algn="l"/>
            <a:r>
              <a:rPr lang="en-US" sz="800" dirty="0" err="1"/>
              <a:t>horizontalpodautoscaler.autoscaling</a:t>
            </a:r>
            <a:r>
              <a:rPr lang="en-US" sz="800" dirty="0"/>
              <a:t>/cfc-monitoring-backend-</a:t>
            </a:r>
            <a:r>
              <a:rPr lang="en-US" sz="800" dirty="0" err="1"/>
              <a:t>qa</a:t>
            </a:r>
            <a:r>
              <a:rPr lang="en-US" sz="800" dirty="0"/>
              <a:t>   Deployment/cfc-monitoring-backend-</a:t>
            </a:r>
            <a:r>
              <a:rPr lang="en-US" sz="800" dirty="0" err="1"/>
              <a:t>qa</a:t>
            </a:r>
            <a:r>
              <a:rPr lang="en-US" sz="800" dirty="0"/>
              <a:t>   0%/70%    2         4         2       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 err="1"/>
              <a:t>horizontalpodautoscaler.autoscaling</a:t>
            </a:r>
            <a:r>
              <a:rPr lang="en-US" sz="800" dirty="0"/>
              <a:t>/cfc-monitoring-</a:t>
            </a:r>
            <a:r>
              <a:rPr lang="en-US" sz="800" dirty="0" err="1"/>
              <a:t>ui</a:t>
            </a:r>
            <a:r>
              <a:rPr lang="en-US" sz="800" dirty="0"/>
              <a:t>-</a:t>
            </a:r>
            <a:r>
              <a:rPr lang="en-US" sz="800" dirty="0" err="1"/>
              <a:t>qa</a:t>
            </a:r>
            <a:r>
              <a:rPr lang="en-US" sz="800" dirty="0"/>
              <a:t>        Deployment/cfc-monitoring-</a:t>
            </a:r>
            <a:r>
              <a:rPr lang="en-US" sz="800" dirty="0" err="1"/>
              <a:t>ui</a:t>
            </a:r>
            <a:r>
              <a:rPr lang="en-US" sz="800" dirty="0"/>
              <a:t>-</a:t>
            </a:r>
            <a:r>
              <a:rPr lang="en-US" sz="800" dirty="0" err="1"/>
              <a:t>qa</a:t>
            </a:r>
            <a:r>
              <a:rPr lang="en-US" sz="800" dirty="0"/>
              <a:t>        0%/70%    2         4         2       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 err="1"/>
              <a:t>horizontalpodautoscaler.autoscaling</a:t>
            </a:r>
            <a:r>
              <a:rPr lang="en-US" sz="800" dirty="0"/>
              <a:t>/cfc-patient-backend-</a:t>
            </a:r>
            <a:r>
              <a:rPr lang="en-US" sz="800" dirty="0" err="1"/>
              <a:t>qa</a:t>
            </a:r>
            <a:r>
              <a:rPr lang="en-US" sz="800" dirty="0"/>
              <a:t>      Deployment/cfc-patient-backend-</a:t>
            </a:r>
            <a:r>
              <a:rPr lang="en-US" sz="800" dirty="0" err="1"/>
              <a:t>qa</a:t>
            </a:r>
            <a:r>
              <a:rPr lang="en-US" sz="800" dirty="0"/>
              <a:t>      0%/70%    2         4         2          </a:t>
            </a:r>
            <a:r>
              <a:rPr lang="en-US" sz="800" dirty="0" err="1"/>
              <a:t>261d</a:t>
            </a:r>
            <a:endParaRPr lang="en-US" sz="800" dirty="0"/>
          </a:p>
          <a:p>
            <a:pPr algn="l"/>
            <a:r>
              <a:rPr lang="en-US" sz="800" dirty="0" err="1"/>
              <a:t>areyouwell@k8s-terminal</a:t>
            </a:r>
            <a:r>
              <a:rPr lang="en-US" sz="800" dirty="0"/>
              <a:t> ~ (⎈ </a:t>
            </a:r>
            <a:r>
              <a:rPr lang="en-US" sz="800" dirty="0" err="1"/>
              <a:t>qacluster_aywa</a:t>
            </a:r>
            <a:r>
              <a:rPr lang="en-US" sz="800" dirty="0"/>
              <a:t>/</a:t>
            </a:r>
            <a:r>
              <a:rPr lang="en-US" sz="800" dirty="0" err="1"/>
              <a:t>bs1nu4cd09mce7ojq3hg:default</a:t>
            </a:r>
            <a:r>
              <a:rPr lang="en-US" sz="800" dirty="0"/>
              <a:t>)$</a:t>
            </a:r>
          </a:p>
          <a:p>
            <a:pPr algn="l"/>
            <a:endParaRPr lang="en-US" sz="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6612-CE8C-4B9B-9714-EA1AD100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0492-AC98-4FF1-85BC-E91A97D2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48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4C9E-2E10-40F4-875D-5252DA64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83EA-CE1E-42B0-9408-8B474CED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C1202-7A85-43DA-AC4C-F1E188C5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002475"/>
      </p:ext>
    </p:extLst>
  </p:cSld>
  <p:clrMapOvr>
    <a:masterClrMapping/>
  </p:clrMapOvr>
</p:sld>
</file>

<file path=ppt/theme/theme1.xml><?xml version="1.0" encoding="utf-8"?>
<a:theme xmlns:a="http://schemas.openxmlformats.org/drawingml/2006/main" name="Altran">
  <a:themeElements>
    <a:clrScheme name="Altran Palett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Standard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ran_PPT_16-9_New-1.potx.pptm" id="{19A5CF57-26B4-4752-ACA8-FC66687AC9B7}" vid="{ED34331F-EF53-4739-AB9B-EB7C1A01EF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B8DBE6F590248A0006EF8921BC53E" ma:contentTypeVersion="1" ma:contentTypeDescription="Create a new document." ma:contentTypeScope="" ma:versionID="517ad925a5bd2db6ef59e83ef8462d9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23ecbb62f0a4183bfdd6430d5768dd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8B1323A-56E9-4DB2-9740-3A4855D97C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F7C12B-DEBA-49BE-B24C-AB2A112872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0F14D8-2676-43CC-95D4-EB701EEE9CA1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9889</TotalTime>
  <Words>565</Words>
  <Application>Microsoft Office PowerPoint</Application>
  <PresentationFormat>On-screen Show (16:9)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Verdana</vt:lpstr>
      <vt:lpstr>Altran</vt:lpstr>
      <vt:lpstr>PowerPoint Presentation</vt:lpstr>
      <vt:lpstr>Product Architecture – “Back to Office”</vt:lpstr>
      <vt:lpstr>Layered Architecture – “Back to Office” Mobile App   </vt:lpstr>
      <vt:lpstr>Layered Architecture – “Back to Office” Monitoring Side </vt:lpstr>
      <vt:lpstr>Deployment Diagram– “Back to Office” </vt:lpstr>
      <vt:lpstr>POD/Services/Deployement – BTO</vt:lpstr>
      <vt:lpstr>POD/Services/Deployement – AYWA</vt:lpstr>
      <vt:lpstr>PowerPoint Presentation</vt:lpstr>
    </vt:vector>
  </TitlesOfParts>
  <Manager>Altran</Manager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Kuldeep Khandelwal</dc:creator>
  <cp:lastModifiedBy>Rajiv Sharma</cp:lastModifiedBy>
  <cp:revision>762</cp:revision>
  <dcterms:created xsi:type="dcterms:W3CDTF">2020-06-24T16:22:23Z</dcterms:created>
  <dcterms:modified xsi:type="dcterms:W3CDTF">2021-03-31T07:05:50Z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0x0101000D9B8DBE6F590248A0006EF8921BC53E</vt:lpwstr>
  </property>
</Properties>
</file>