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6001-AD30-8A8D-EAC8-F93E92434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1A69-D5C4-02CD-44E1-B377CE64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328F-58F7-EDDB-0BAD-677BFC33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473F-4612-8A18-3C83-52712368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D996-F827-9C3B-29EF-040C48E9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6C8E7A7-EE12-E2BF-2E78-8333B70A8C3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9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7860-D8B7-A87C-056A-93218CBA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DBD40-6206-FC87-9C50-B1534095C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72C6-5B83-AAC3-983C-CB2303AF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79A9-001A-F385-F43E-3AE81027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28CE-7653-BD83-FB1D-622DCFB4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1DC3B-0317-A64A-5ADC-62E144CF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90932-4227-E25A-28E8-FB3CEE8B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8F8B-8A08-4D49-0838-F0EF76B8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B6F7-D7F4-5D4C-70CA-32295D2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369E-83D7-1C5F-23C3-014F1874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8AF8-D584-75DF-3702-F09B9A90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B60D-0BA3-1C6A-8C3F-A0F484FB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0B56-8121-CEE5-2213-D8271811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E313-5B46-B1A7-32B1-2E90653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29B9-7454-F1ED-9EFA-9C6307EE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799E715-5A7D-A82D-71C5-C9FEA46AD8E8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5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37F3-2166-4683-9647-8C1B575C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FE5E-7F0B-9B3D-2CA0-19044C09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58CC-164B-3081-B408-D69EA5B0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0AFC-877A-C05E-2C22-966C29D3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E27E-B7CA-628D-BF88-87889FB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4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6E89-80DA-3122-1E83-99B9A13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C55B-F74E-2D9B-4B19-0486F6060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B5E30-F18A-8B3B-FDF9-E1C1ABF7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0629-55D1-87B0-3BAB-8A6D4D6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6C615-AADA-12A6-A1ED-7B0AEC10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6EF0-7BEB-5FAE-25A6-2A193BC9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4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CD03-0798-61D5-5CC9-DA73E354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5BA13-2C39-B59D-B3A6-88B9F613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8E6D7-004D-F684-D7D1-074A919E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6A99B-1BF8-BDCB-23F4-BC42872A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49E24-4C3A-6449-7A90-C19DB4A92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E821D-998F-8AC1-E8AA-AFD3C0FB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BFD97-9291-6229-37A0-E44E266F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77193-CFBB-AE34-A3E5-860780E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5F19-CEA9-E12E-C561-48432A16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785FA-D705-C7BD-6991-A6BDE9DE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30C45-2B8E-331E-FD8F-5D320642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08CCE-9D66-0559-B14F-437CD0F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253A1-598B-2618-E78E-4B498629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B8858-CAC1-5A64-02AB-46FAA1D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862D-FBA6-3EC8-6966-9DA90EAF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8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3DDD-7587-D158-2C83-C1866675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6EFA-B443-4F44-E2FB-3CD7ABBE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DC217-F1C1-0961-31D5-EC700BE0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E6F01-3C16-17D1-E08B-36A61E0A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0A93-DE34-E614-11A1-F7FAAC77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F5999-638B-E505-4545-49BDD0D6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4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82AB-A8C9-0A2D-0535-F63D2700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F4A9F-0695-1F5D-9050-AE65920E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CEDA-DE02-E279-8D46-C3D3DD93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1C6B-4017-DDD3-D2C1-C7718ADC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6E2C-05D0-91A3-D81D-B706DB9C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ACD62-240A-D861-126B-06415416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E4971-CCA5-D1A4-132E-3795B357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A28D-CDA5-D622-3936-09C23DA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F83E-4267-BD68-5D7E-3D3DA4504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5530-C053-9EB4-C8AB-D27177635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BD25-474E-4C3F-A547-4B9D1559B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5136518" cy="1321438"/>
          </a:xfrm>
        </p:spPr>
        <p:txBody>
          <a:bodyPr anchor="t">
            <a:noAutofit/>
          </a:bodyPr>
          <a:lstStyle/>
          <a:p>
            <a:pPr algn="l"/>
            <a:r>
              <a:rPr lang="en-GB" sz="4000" b="1" i="0" dirty="0">
                <a:solidFill>
                  <a:srgbClr val="002060"/>
                </a:solidFill>
                <a:effectLst/>
              </a:rPr>
              <a:t>Predictive Modelling of Customer Bookings</a:t>
            </a:r>
            <a:endParaRPr lang="en-GB" sz="4000" b="1" dirty="0">
              <a:solidFill>
                <a:srgbClr val="002060"/>
              </a:solidFill>
            </a:endParaRPr>
          </a:p>
        </p:txBody>
      </p:sp>
      <p:pic>
        <p:nvPicPr>
          <p:cNvPr id="6" name="Graphic 5" descr="Aeroplane">
            <a:extLst>
              <a:ext uri="{FF2B5EF4-FFF2-40B4-BE49-F238E27FC236}">
                <a16:creationId xmlns:a16="http://schemas.microsoft.com/office/drawing/2014/main" id="{D7DD2365-22E5-1E16-C733-E2B9D405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6" descr="British Airways Logo">
            <a:extLst>
              <a:ext uri="{FF2B5EF4-FFF2-40B4-BE49-F238E27FC236}">
                <a16:creationId xmlns:a16="http://schemas.microsoft.com/office/drawing/2014/main" id="{F882989D-68D9-ECAB-F4F7-D7775091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35" y="701428"/>
            <a:ext cx="2884194" cy="180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2524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Features Influencing Customer Bookings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C131936-9C37-D243-BC23-6702E9AB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42" y="1837856"/>
            <a:ext cx="4282678" cy="487155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800" b="0" i="0" dirty="0">
                <a:effectLst/>
              </a:rPr>
              <a:t>Trained a RandomForest Classifier:</a:t>
            </a:r>
          </a:p>
          <a:p>
            <a:pPr lvl="1"/>
            <a:r>
              <a:rPr lang="en-GB" sz="1800" b="0" i="0" dirty="0">
                <a:effectLst/>
              </a:rPr>
              <a:t>Achieved an accuracy </a:t>
            </a:r>
            <a:r>
              <a:rPr lang="en-GB" sz="1800" b="1" i="0" dirty="0">
                <a:effectLst/>
              </a:rPr>
              <a:t>of 85%</a:t>
            </a:r>
          </a:p>
          <a:p>
            <a:pPr lvl="1"/>
            <a:r>
              <a:rPr lang="en-GB" sz="1800" b="0" i="0" dirty="0">
                <a:effectLst/>
              </a:rPr>
              <a:t>AUC-ROC score of </a:t>
            </a:r>
            <a:r>
              <a:rPr lang="en-GB" sz="1800" b="1" i="0" dirty="0">
                <a:effectLst/>
              </a:rPr>
              <a:t>0.78</a:t>
            </a:r>
          </a:p>
          <a:p>
            <a:pPr>
              <a:buFont typeface="Wingdings" pitchFamily="2" charset="2"/>
              <a:buChar char="Ø"/>
            </a:pPr>
            <a:r>
              <a:rPr lang="en-GB" sz="1800" b="0" i="0" dirty="0">
                <a:effectLst/>
              </a:rPr>
              <a:t>High accuracy in predicting non-completions.</a:t>
            </a:r>
          </a:p>
          <a:p>
            <a:pPr>
              <a:buFont typeface="Wingdings" pitchFamily="2" charset="2"/>
              <a:buChar char="Ø"/>
            </a:pPr>
            <a:r>
              <a:rPr lang="en-GB" sz="1800" b="0" i="0" dirty="0">
                <a:effectLst/>
              </a:rPr>
              <a:t>Robust performance in identifying bookings not completed.</a:t>
            </a:r>
          </a:p>
          <a:p>
            <a:pPr>
              <a:buFont typeface="Wingdings" pitchFamily="2" charset="2"/>
              <a:buChar char="Ø"/>
            </a:pPr>
            <a:r>
              <a:rPr lang="en-GB" sz="1800" b="0" i="0" dirty="0">
                <a:effectLst/>
              </a:rPr>
              <a:t>Most important features in predicting customer bookings:</a:t>
            </a:r>
          </a:p>
          <a:p>
            <a:pPr lvl="1"/>
            <a:r>
              <a:rPr lang="en-GB" sz="1800" b="0" i="0" dirty="0">
                <a:effectLst/>
              </a:rPr>
              <a:t>Country where booking is made.</a:t>
            </a:r>
          </a:p>
          <a:p>
            <a:pPr lvl="1"/>
            <a:r>
              <a:rPr lang="en-GB" sz="1800" b="0" i="0" dirty="0">
                <a:effectLst/>
              </a:rPr>
              <a:t>Route of travel.</a:t>
            </a:r>
          </a:p>
          <a:p>
            <a:pPr>
              <a:buFont typeface="Wingdings" pitchFamily="2" charset="2"/>
              <a:buChar char="Ø"/>
            </a:pPr>
            <a:r>
              <a:rPr lang="en-GB" sz="1800" b="0" i="0" dirty="0">
                <a:effectLst/>
              </a:rPr>
              <a:t>Proposed further steps:</a:t>
            </a:r>
          </a:p>
          <a:p>
            <a:pPr lvl="1"/>
            <a:r>
              <a:rPr lang="en-GB" sz="1800" b="0" i="0" dirty="0">
                <a:effectLst/>
              </a:rPr>
              <a:t>Collecting additional data.</a:t>
            </a:r>
          </a:p>
          <a:p>
            <a:pPr lvl="1"/>
            <a:r>
              <a:rPr lang="en-GB" sz="1800" b="0" i="0" dirty="0">
                <a:effectLst/>
              </a:rPr>
              <a:t>Addressing class imbalance for better predictions.</a:t>
            </a:r>
          </a:p>
        </p:txBody>
      </p:sp>
      <p:pic>
        <p:nvPicPr>
          <p:cNvPr id="1030" name="Picture 6" descr="British Airways Logo">
            <a:extLst>
              <a:ext uri="{FF2B5EF4-FFF2-40B4-BE49-F238E27FC236}">
                <a16:creationId xmlns:a16="http://schemas.microsoft.com/office/drawing/2014/main" id="{6217E0B6-7DB7-0DD8-1924-1019D27A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990" y="-409920"/>
            <a:ext cx="1988038" cy="12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5518CB-883A-C1DE-8DA0-43B01590F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1" y="1848862"/>
            <a:ext cx="798576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7C067BB-A50C-374C-9BA3-5CED804ECFA7}">
  <we:reference id="3e0fcce7-415c-4081-926c-b4e449c650e4" version="1.1.0.2" store="EXCatalog" storeType="EXCatalog"/>
  <we:alternateReferences>
    <we:reference id="WA200004709" version="1.1.0.2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{FC0CB044-E015-D345-A374-3DFEF42099B9}tf10001120</Template>
  <TotalTime>84</TotalTime>
  <Words>72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Predictive Modelling of Customer Bookings</vt:lpstr>
      <vt:lpstr>Key Features Influencing Customer Bookings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Deepak Bisht [mm22db]</cp:lastModifiedBy>
  <cp:revision>10</cp:revision>
  <dcterms:created xsi:type="dcterms:W3CDTF">2022-12-06T11:13:27Z</dcterms:created>
  <dcterms:modified xsi:type="dcterms:W3CDTF">2024-01-15T15:33:55Z</dcterms:modified>
</cp:coreProperties>
</file>