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1" r:id="rId4"/>
    <p:sldId id="258" r:id="rId5"/>
    <p:sldId id="262" r:id="rId6"/>
    <p:sldId id="263" r:id="rId7"/>
    <p:sldId id="260"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3B04B-AB3B-4232-BAF2-46D15FE8966B}" v="107" dt="2025-07-28T07:32:53.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576" autoAdjust="0"/>
  </p:normalViewPr>
  <p:slideViewPr>
    <p:cSldViewPr snapToGrid="0">
      <p:cViewPr varScale="1">
        <p:scale>
          <a:sx n="64" d="100"/>
          <a:sy n="64"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8/10/2025</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4917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8/10/2025</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1220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8/10/2025</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3030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8/10/2025</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047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8/10/2025</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3538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8/10/2025</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1724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8/10/2025</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8532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8/10/2025</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28532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8/10/2025</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8651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8/10/2025</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6562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8/10/2025</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1588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8/10/2025</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28089235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05070-FB8C-688F-6E8B-432ADB3304BA}"/>
              </a:ext>
            </a:extLst>
          </p:cNvPr>
          <p:cNvSpPr>
            <a:spLocks noGrp="1"/>
          </p:cNvSpPr>
          <p:nvPr>
            <p:ph type="ctrTitle"/>
          </p:nvPr>
        </p:nvSpPr>
        <p:spPr>
          <a:xfrm>
            <a:off x="146221" y="397275"/>
            <a:ext cx="2628785" cy="3761257"/>
          </a:xfrm>
        </p:spPr>
        <p:txBody>
          <a:bodyPr anchor="ctr">
            <a:normAutofit/>
          </a:bodyPr>
          <a:lstStyle/>
          <a:p>
            <a:r>
              <a:rPr lang="en-US" sz="3200" dirty="0"/>
              <a:t>Azure AI Services</a:t>
            </a:r>
            <a:endParaRPr lang="en-IN" sz="3200" dirty="0"/>
          </a:p>
        </p:txBody>
      </p:sp>
      <p:sp>
        <p:nvSpPr>
          <p:cNvPr id="3" name="Subtitle 2">
            <a:extLst>
              <a:ext uri="{FF2B5EF4-FFF2-40B4-BE49-F238E27FC236}">
                <a16:creationId xmlns:a16="http://schemas.microsoft.com/office/drawing/2014/main" id="{1998AAA6-290D-A391-2F2A-26FF2B5A4877}"/>
              </a:ext>
            </a:extLst>
          </p:cNvPr>
          <p:cNvSpPr>
            <a:spLocks noGrp="1"/>
          </p:cNvSpPr>
          <p:nvPr>
            <p:ph type="subTitle" idx="1"/>
          </p:nvPr>
        </p:nvSpPr>
        <p:spPr>
          <a:xfrm>
            <a:off x="146221" y="4846029"/>
            <a:ext cx="2550597" cy="1478402"/>
          </a:xfrm>
        </p:spPr>
        <p:txBody>
          <a:bodyPr anchor="ctr">
            <a:normAutofit/>
          </a:bodyPr>
          <a:lstStyle/>
          <a:p>
            <a:r>
              <a:rPr lang="en-US" sz="1800" dirty="0"/>
              <a:t>Azure AI Translation</a:t>
            </a:r>
          </a:p>
        </p:txBody>
      </p:sp>
      <p:pic>
        <p:nvPicPr>
          <p:cNvPr id="4" name="Picture 3">
            <a:extLst>
              <a:ext uri="{FF2B5EF4-FFF2-40B4-BE49-F238E27FC236}">
                <a16:creationId xmlns:a16="http://schemas.microsoft.com/office/drawing/2014/main" id="{8BD3788C-16FA-C835-97DA-6C18B8D94730}"/>
              </a:ext>
            </a:extLst>
          </p:cNvPr>
          <p:cNvPicPr>
            <a:picLocks noChangeAspect="1"/>
          </p:cNvPicPr>
          <p:nvPr/>
        </p:nvPicPr>
        <p:blipFill>
          <a:blip r:embed="rId2"/>
          <a:srcRect t="13097" b="3570"/>
          <a:stretch>
            <a:fillRect/>
          </a:stretch>
        </p:blipFill>
        <p:spPr>
          <a:xfrm>
            <a:off x="3047998" y="10"/>
            <a:ext cx="9144002" cy="6857990"/>
          </a:xfrm>
          <a:prstGeom prst="rect">
            <a:avLst/>
          </a:prstGeom>
        </p:spPr>
      </p:pic>
    </p:spTree>
    <p:extLst>
      <p:ext uri="{BB962C8B-B14F-4D97-AF65-F5344CB8AC3E}">
        <p14:creationId xmlns:p14="http://schemas.microsoft.com/office/powerpoint/2010/main" val="174034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18022-3458-79A2-E9D2-AB9A58048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49231-78E0-415A-205C-614FB5891B3F}"/>
              </a:ext>
            </a:extLst>
          </p:cNvPr>
          <p:cNvSpPr>
            <a:spLocks noGrp="1"/>
          </p:cNvSpPr>
          <p:nvPr>
            <p:ph type="title"/>
          </p:nvPr>
        </p:nvSpPr>
        <p:spPr>
          <a:xfrm>
            <a:off x="416818" y="260194"/>
            <a:ext cx="10869248" cy="1687513"/>
          </a:xfrm>
        </p:spPr>
        <p:txBody>
          <a:bodyPr/>
          <a:lstStyle/>
          <a:p>
            <a:r>
              <a:rPr lang="en-US" dirty="0"/>
              <a:t>Conclusion</a:t>
            </a:r>
            <a:endParaRPr lang="en-IN" dirty="0"/>
          </a:p>
        </p:txBody>
      </p:sp>
      <p:sp>
        <p:nvSpPr>
          <p:cNvPr id="4" name="Rectangle 1">
            <a:extLst>
              <a:ext uri="{FF2B5EF4-FFF2-40B4-BE49-F238E27FC236}">
                <a16:creationId xmlns:a16="http://schemas.microsoft.com/office/drawing/2014/main" id="{854DBA55-D25D-68F2-2FCA-DB5630DD47B5}"/>
              </a:ext>
            </a:extLst>
          </p:cNvPr>
          <p:cNvSpPr>
            <a:spLocks noGrp="1" noChangeArrowheads="1"/>
          </p:cNvSpPr>
          <p:nvPr>
            <p:ph idx="1"/>
          </p:nvPr>
        </p:nvSpPr>
        <p:spPr bwMode="auto">
          <a:xfrm>
            <a:off x="484551" y="2466149"/>
            <a:ext cx="10801515" cy="382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10000"/>
              </a:lnSpc>
              <a:spcAft>
                <a:spcPct val="0"/>
              </a:spcAft>
            </a:pPr>
            <a:r>
              <a:rPr lang="en-US" altLang="en-US" sz="1200" b="1" dirty="0"/>
              <a:t>Language Support and Global Reach</a:t>
            </a:r>
          </a:p>
          <a:p>
            <a:pPr fontAlgn="base">
              <a:lnSpc>
                <a:spcPct val="110000"/>
              </a:lnSpc>
              <a:spcAft>
                <a:spcPct val="0"/>
              </a:spcAft>
            </a:pPr>
            <a:r>
              <a:rPr lang="en-US" altLang="en-US" sz="1200" dirty="0"/>
              <a:t>Azure AI Translator supports translation between more than 100 languages and dialects, covering approximately 95% of the world's GDP. The service includes major world languages such as English, Spanish, French, German, Chinese (Simplified and Traditional), Japanese, Korean, Arabic, and many others.</a:t>
            </a:r>
          </a:p>
          <a:p>
            <a:pPr fontAlgn="base">
              <a:lnSpc>
                <a:spcPct val="110000"/>
              </a:lnSpc>
              <a:spcAft>
                <a:spcPct val="0"/>
              </a:spcAft>
            </a:pPr>
            <a:r>
              <a:rPr lang="en-US" altLang="en-US" sz="1200" dirty="0"/>
              <a:t>The language support extends beyond translation to include transliteration capabilities for 75+ languages, language detection for automatic source language identification, and dictionary services for bilingual term lookup and usage examples.</a:t>
            </a:r>
          </a:p>
          <a:p>
            <a:pPr fontAlgn="base">
              <a:lnSpc>
                <a:spcPct val="110000"/>
              </a:lnSpc>
              <a:spcAft>
                <a:spcPct val="0"/>
              </a:spcAft>
            </a:pPr>
            <a:r>
              <a:rPr lang="en-US" altLang="en-US" sz="1200" b="1" dirty="0"/>
              <a:t>Security and Best Practices</a:t>
            </a:r>
          </a:p>
          <a:p>
            <a:pPr fontAlgn="base">
              <a:lnSpc>
                <a:spcPct val="110000"/>
              </a:lnSpc>
              <a:spcAft>
                <a:spcPct val="0"/>
              </a:spcAft>
            </a:pPr>
            <a:r>
              <a:rPr lang="en-US" altLang="en-US" sz="1200" b="1" dirty="0"/>
              <a:t>Authentication and Authorization</a:t>
            </a:r>
          </a:p>
          <a:p>
            <a:pPr fontAlgn="base">
              <a:lnSpc>
                <a:spcPct val="110000"/>
              </a:lnSpc>
              <a:spcAft>
                <a:spcPct val="0"/>
              </a:spcAft>
            </a:pPr>
            <a:r>
              <a:rPr lang="en-US" altLang="en-US" sz="1200" dirty="0"/>
              <a:t>Azure AI Translator supports multiple authentication methods including Azure Key Vault for secure credential storage, Managed Identity for Azure resources, and subscription keys for development scenarios. For production deployments, Microsoft recommends using Azure Key Vault to store and retrieve API keys programmatically.</a:t>
            </a:r>
          </a:p>
          <a:p>
            <a:pPr fontAlgn="base">
              <a:lnSpc>
                <a:spcPct val="110000"/>
              </a:lnSpc>
              <a:spcAft>
                <a:spcPct val="0"/>
              </a:spcAft>
            </a:pPr>
            <a:r>
              <a:rPr lang="en-US" altLang="en-US" sz="1200" b="1" dirty="0"/>
              <a:t>Error Handling and Resilience</a:t>
            </a:r>
          </a:p>
          <a:p>
            <a:pPr fontAlgn="base">
              <a:lnSpc>
                <a:spcPct val="110000"/>
              </a:lnSpc>
              <a:spcAft>
                <a:spcPct val="0"/>
              </a:spcAft>
            </a:pPr>
            <a:r>
              <a:rPr lang="en-US" altLang="en-US" sz="1200" dirty="0"/>
              <a:t>Implement comprehensive error handling for common scenarios including quota exceeded (HTTP 429), invalid API keys (HTTP 401), and service unavailable conditions (HTTP 503). The service provides detailed error codes and messages to facilitate troubleshooting.</a:t>
            </a:r>
          </a:p>
        </p:txBody>
      </p:sp>
    </p:spTree>
    <p:extLst>
      <p:ext uri="{BB962C8B-B14F-4D97-AF65-F5344CB8AC3E}">
        <p14:creationId xmlns:p14="http://schemas.microsoft.com/office/powerpoint/2010/main" val="357177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A4AD1-DE01-CDA7-6892-92FA0A2B7BB5}"/>
              </a:ext>
            </a:extLst>
          </p:cNvPr>
          <p:cNvSpPr>
            <a:spLocks noGrp="1"/>
          </p:cNvSpPr>
          <p:nvPr>
            <p:ph type="title"/>
          </p:nvPr>
        </p:nvSpPr>
        <p:spPr>
          <a:xfrm>
            <a:off x="484553" y="365125"/>
            <a:ext cx="5288718" cy="2663825"/>
          </a:xfrm>
        </p:spPr>
        <p:txBody>
          <a:bodyPr>
            <a:normAutofit/>
          </a:bodyPr>
          <a:lstStyle/>
          <a:p>
            <a:r>
              <a:rPr lang="en-US" dirty="0"/>
              <a:t>Introduction to Azure AI Translator</a:t>
            </a:r>
            <a:endParaRPr lang="en-IN" dirty="0"/>
          </a:p>
        </p:txBody>
      </p:sp>
      <p:pic>
        <p:nvPicPr>
          <p:cNvPr id="25" name="Graphic 24" descr="Robot">
            <a:extLst>
              <a:ext uri="{FF2B5EF4-FFF2-40B4-BE49-F238E27FC236}">
                <a16:creationId xmlns:a16="http://schemas.microsoft.com/office/drawing/2014/main" id="{D746F7AE-28B5-0852-AD77-02B2D061C0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6314" y="3694814"/>
            <a:ext cx="2661535" cy="2661535"/>
          </a:xfrm>
          <a:prstGeom prst="rect">
            <a:avLst/>
          </a:prstGeom>
        </p:spPr>
      </p:pic>
      <p:grpSp>
        <p:nvGrpSpPr>
          <p:cNvPr id="14" name="Group 13">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5" name="Rectangle 14">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Content Placeholder 2">
            <a:extLst>
              <a:ext uri="{FF2B5EF4-FFF2-40B4-BE49-F238E27FC236}">
                <a16:creationId xmlns:a16="http://schemas.microsoft.com/office/drawing/2014/main" id="{EE21B9DF-1023-8CB9-CFF3-A92A0EF082A3}"/>
              </a:ext>
            </a:extLst>
          </p:cNvPr>
          <p:cNvSpPr>
            <a:spLocks noGrp="1"/>
          </p:cNvSpPr>
          <p:nvPr>
            <p:ph idx="1"/>
          </p:nvPr>
        </p:nvSpPr>
        <p:spPr>
          <a:xfrm>
            <a:off x="6510671" y="649432"/>
            <a:ext cx="5301307" cy="5527531"/>
          </a:xfrm>
        </p:spPr>
        <p:txBody>
          <a:bodyPr anchor="ctr">
            <a:normAutofit/>
          </a:bodyPr>
          <a:lstStyle/>
          <a:p>
            <a:pPr>
              <a:lnSpc>
                <a:spcPct val="110000"/>
              </a:lnSpc>
            </a:pPr>
            <a:r>
              <a:rPr lang="en-US" sz="1400" b="1" dirty="0"/>
              <a:t>What is Azure AI Translator?</a:t>
            </a:r>
          </a:p>
          <a:p>
            <a:pPr marL="285750" indent="-285750">
              <a:lnSpc>
                <a:spcPct val="110000"/>
              </a:lnSpc>
              <a:buFont typeface="Arial" panose="020B0604020202020204" pitchFamily="34" charset="0"/>
              <a:buChar char="•"/>
            </a:pPr>
            <a:r>
              <a:rPr lang="en-US" sz="1400" dirty="0"/>
              <a:t>Azure AI Translator is a cloud-based neural machine translation service.</a:t>
            </a:r>
          </a:p>
          <a:p>
            <a:pPr marL="285750" indent="-285750">
              <a:lnSpc>
                <a:spcPct val="110000"/>
              </a:lnSpc>
              <a:buFont typeface="Arial" panose="020B0604020202020204" pitchFamily="34" charset="0"/>
              <a:buChar char="•"/>
            </a:pPr>
            <a:r>
              <a:rPr lang="en-US" sz="1400" dirty="0"/>
              <a:t>It is part of the Azure AI services family.</a:t>
            </a:r>
          </a:p>
          <a:p>
            <a:pPr marL="285750" indent="-285750">
              <a:lnSpc>
                <a:spcPct val="110000"/>
              </a:lnSpc>
              <a:buFont typeface="Arial" panose="020B0604020202020204" pitchFamily="34" charset="0"/>
              <a:buChar char="•"/>
            </a:pPr>
            <a:r>
              <a:rPr lang="en-US" sz="1400" dirty="0"/>
              <a:t>Works across all operating systems and languages supported by Microsoft Translator.</a:t>
            </a:r>
          </a:p>
          <a:p>
            <a:pPr marL="285750" indent="-285750">
              <a:lnSpc>
                <a:spcPct val="110000"/>
              </a:lnSpc>
              <a:buFont typeface="Arial" panose="020B0604020202020204" pitchFamily="34" charset="0"/>
              <a:buChar char="•"/>
            </a:pPr>
            <a:r>
              <a:rPr lang="en-US" sz="1400" dirty="0"/>
              <a:t>Powers Microsoft products like Office, Teams, Bing, and more.</a:t>
            </a:r>
          </a:p>
          <a:p>
            <a:pPr marL="285750" indent="-285750">
              <a:lnSpc>
                <a:spcPct val="110000"/>
              </a:lnSpc>
              <a:buFont typeface="Arial" panose="020B0604020202020204" pitchFamily="34" charset="0"/>
              <a:buChar char="•"/>
            </a:pPr>
            <a:r>
              <a:rPr lang="en-US" sz="1400" dirty="0"/>
              <a:t>Used by businesses globally to build intelligent, multi-language apps and workflows.</a:t>
            </a:r>
          </a:p>
          <a:p>
            <a:pPr marL="285750" indent="-285750">
              <a:lnSpc>
                <a:spcPct val="110000"/>
              </a:lnSpc>
              <a:buFont typeface="Arial" panose="020B0604020202020204" pitchFamily="34" charset="0"/>
              <a:buChar char="•"/>
            </a:pPr>
            <a:r>
              <a:rPr lang="en-US" sz="1400" dirty="0"/>
              <a:t>This comprehensive guide covers the three main components: Text Translation, Document Translation, and Custom Translator.</a:t>
            </a:r>
          </a:p>
          <a:p>
            <a:pPr>
              <a:lnSpc>
                <a:spcPct val="110000"/>
              </a:lnSpc>
            </a:pPr>
            <a:endParaRPr lang="en-IN" sz="1400" dirty="0"/>
          </a:p>
        </p:txBody>
      </p:sp>
    </p:spTree>
    <p:extLst>
      <p:ext uri="{BB962C8B-B14F-4D97-AF65-F5344CB8AC3E}">
        <p14:creationId xmlns:p14="http://schemas.microsoft.com/office/powerpoint/2010/main" val="221836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F415B9-8C7F-F61A-C5D4-A1BAECE5DB12}"/>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E3D6644-DF6B-600C-0E55-C3DAC198F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FCC7581-BBB4-E8AE-51CE-9C6290680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D80F0-F060-6ADB-1A9F-30885EFD2971}"/>
              </a:ext>
            </a:extLst>
          </p:cNvPr>
          <p:cNvSpPr>
            <a:spLocks noGrp="1"/>
          </p:cNvSpPr>
          <p:nvPr>
            <p:ph type="title"/>
          </p:nvPr>
        </p:nvSpPr>
        <p:spPr>
          <a:xfrm>
            <a:off x="484553" y="365125"/>
            <a:ext cx="5288718" cy="2663825"/>
          </a:xfrm>
        </p:spPr>
        <p:txBody>
          <a:bodyPr>
            <a:normAutofit/>
          </a:bodyPr>
          <a:lstStyle/>
          <a:p>
            <a:r>
              <a:rPr lang="en-US" dirty="0"/>
              <a:t>Key Features of Azure Translator</a:t>
            </a:r>
            <a:endParaRPr lang="en-IN" dirty="0"/>
          </a:p>
        </p:txBody>
      </p:sp>
      <p:pic>
        <p:nvPicPr>
          <p:cNvPr id="25" name="Graphic 24" descr="Robot">
            <a:extLst>
              <a:ext uri="{FF2B5EF4-FFF2-40B4-BE49-F238E27FC236}">
                <a16:creationId xmlns:a16="http://schemas.microsoft.com/office/drawing/2014/main" id="{EDEF22A6-080C-4519-62B6-D6B3271F0B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6314" y="3694814"/>
            <a:ext cx="2661535" cy="2661535"/>
          </a:xfrm>
          <a:prstGeom prst="rect">
            <a:avLst/>
          </a:prstGeom>
        </p:spPr>
      </p:pic>
      <p:grpSp>
        <p:nvGrpSpPr>
          <p:cNvPr id="14" name="Group 13">
            <a:extLst>
              <a:ext uri="{FF2B5EF4-FFF2-40B4-BE49-F238E27FC236}">
                <a16:creationId xmlns:a16="http://schemas.microsoft.com/office/drawing/2014/main" id="{BD0A1ACC-5C46-936D-455A-0A92DD1ACB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5" name="Rectangle 14">
              <a:extLst>
                <a:ext uri="{FF2B5EF4-FFF2-40B4-BE49-F238E27FC236}">
                  <a16:creationId xmlns:a16="http://schemas.microsoft.com/office/drawing/2014/main" id="{E4F2963C-0F6D-EF0A-5AC1-B5118F096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B6D747-92CF-6DDE-D9A1-39B1662C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Content Placeholder 2">
            <a:extLst>
              <a:ext uri="{FF2B5EF4-FFF2-40B4-BE49-F238E27FC236}">
                <a16:creationId xmlns:a16="http://schemas.microsoft.com/office/drawing/2014/main" id="{07C95071-9840-E6A4-FC76-9D57A703C1B2}"/>
              </a:ext>
            </a:extLst>
          </p:cNvPr>
          <p:cNvSpPr>
            <a:spLocks noGrp="1"/>
          </p:cNvSpPr>
          <p:nvPr>
            <p:ph idx="1"/>
          </p:nvPr>
        </p:nvSpPr>
        <p:spPr>
          <a:xfrm>
            <a:off x="6510671" y="649432"/>
            <a:ext cx="5301307" cy="5527531"/>
          </a:xfrm>
        </p:spPr>
        <p:txBody>
          <a:bodyPr anchor="ctr">
            <a:normAutofit fontScale="92500" lnSpcReduction="10000"/>
          </a:bodyPr>
          <a:lstStyle/>
          <a:p>
            <a:endParaRPr lang="en-US" sz="1400" b="1" dirty="0"/>
          </a:p>
          <a:p>
            <a:r>
              <a:rPr lang="en-US" sz="1400" b="1" dirty="0"/>
              <a:t>🔡 Text Translation</a:t>
            </a:r>
          </a:p>
          <a:p>
            <a:pPr marL="285750" indent="-285750">
              <a:buFont typeface="Arial" panose="020B0604020202020204" pitchFamily="34" charset="0"/>
              <a:buChar char="•"/>
            </a:pPr>
            <a:r>
              <a:rPr lang="en-US" sz="1400" dirty="0"/>
              <a:t>Real-time source-to-target text translation.</a:t>
            </a:r>
          </a:p>
          <a:p>
            <a:pPr marL="285750" indent="-285750">
              <a:buFont typeface="Arial" panose="020B0604020202020204" pitchFamily="34" charset="0"/>
              <a:buChar char="•"/>
            </a:pPr>
            <a:r>
              <a:rPr lang="en-US" sz="1400" dirty="0"/>
              <a:t>REST API-based and easy to integrate.</a:t>
            </a:r>
          </a:p>
          <a:p>
            <a:pPr marL="285750" indent="-285750">
              <a:buFont typeface="Arial" panose="020B0604020202020204" pitchFamily="34" charset="0"/>
              <a:buChar char="•"/>
            </a:pPr>
            <a:r>
              <a:rPr lang="en-US" sz="1400" dirty="0"/>
              <a:t>Supports detection, transliteration, and dictionary lookup.</a:t>
            </a:r>
          </a:p>
          <a:p>
            <a:endParaRPr lang="en-US" sz="1400" dirty="0"/>
          </a:p>
          <a:p>
            <a:r>
              <a:rPr lang="en-US" sz="1400" b="1" dirty="0"/>
              <a:t>📄 Document Translation</a:t>
            </a:r>
          </a:p>
          <a:p>
            <a:pPr marL="285750" indent="-285750">
              <a:buFont typeface="Arial" panose="020B0604020202020204" pitchFamily="34" charset="0"/>
              <a:buChar char="•"/>
            </a:pPr>
            <a:r>
              <a:rPr lang="en-US" sz="1400" dirty="0"/>
              <a:t>Translate multiple files in batch or single file in sync.</a:t>
            </a:r>
          </a:p>
          <a:p>
            <a:pPr marL="285750" indent="-285750">
              <a:buFont typeface="Arial" panose="020B0604020202020204" pitchFamily="34" charset="0"/>
              <a:buChar char="•"/>
            </a:pPr>
            <a:r>
              <a:rPr lang="en-US" sz="1400" dirty="0"/>
              <a:t>Retains original formatting and layout.</a:t>
            </a:r>
          </a:p>
          <a:p>
            <a:pPr marL="285750" indent="-285750">
              <a:buFont typeface="Arial" panose="020B0604020202020204" pitchFamily="34" charset="0"/>
              <a:buChar char="•"/>
            </a:pPr>
            <a:r>
              <a:rPr lang="en-US" sz="1400" dirty="0"/>
              <a:t>Requires Azure Blob storage for batch translation.</a:t>
            </a:r>
          </a:p>
          <a:p>
            <a:endParaRPr lang="en-US" sz="1400" dirty="0"/>
          </a:p>
          <a:p>
            <a:r>
              <a:rPr lang="en-US" sz="1400" b="1" dirty="0"/>
              <a:t>🛠️ Custom Translator</a:t>
            </a:r>
          </a:p>
          <a:p>
            <a:pPr marL="285750" indent="-285750">
              <a:buFont typeface="Arial" panose="020B0604020202020204" pitchFamily="34" charset="0"/>
              <a:buChar char="•"/>
            </a:pPr>
            <a:r>
              <a:rPr lang="en-US" sz="1400" dirty="0"/>
              <a:t>Build </a:t>
            </a:r>
            <a:r>
              <a:rPr lang="en-US" sz="1400" b="1" dirty="0"/>
              <a:t>customized translation models</a:t>
            </a:r>
            <a:r>
              <a:rPr lang="en-US" sz="1400" dirty="0"/>
              <a:t> for enterprise use.</a:t>
            </a:r>
          </a:p>
          <a:p>
            <a:pPr marL="285750" indent="-285750">
              <a:buFont typeface="Arial" panose="020B0604020202020204" pitchFamily="34" charset="0"/>
              <a:buChar char="•"/>
            </a:pPr>
            <a:r>
              <a:rPr lang="en-US" sz="1400" dirty="0"/>
              <a:t>Useful for domain-specific vocabularies and brand-specific language.</a:t>
            </a:r>
          </a:p>
          <a:p>
            <a:pPr marL="285750" indent="-285750">
              <a:buFont typeface="Arial" panose="020B0604020202020204" pitchFamily="34" charset="0"/>
              <a:buChar char="•"/>
            </a:pPr>
            <a:r>
              <a:rPr lang="en-US" sz="1400" dirty="0"/>
              <a:t>Integrated with Translator Text API v3.</a:t>
            </a:r>
            <a:endParaRPr lang="en-US" altLang="en-US" sz="1400" dirty="0"/>
          </a:p>
          <a:p>
            <a:pPr>
              <a:lnSpc>
                <a:spcPct val="110000"/>
              </a:lnSpc>
            </a:pPr>
            <a:endParaRPr lang="en-IN" sz="1400" dirty="0"/>
          </a:p>
        </p:txBody>
      </p:sp>
    </p:spTree>
    <p:extLst>
      <p:ext uri="{BB962C8B-B14F-4D97-AF65-F5344CB8AC3E}">
        <p14:creationId xmlns:p14="http://schemas.microsoft.com/office/powerpoint/2010/main" val="427880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screen&#10;&#10;AI-generated content may be incorrect.">
            <a:extLst>
              <a:ext uri="{FF2B5EF4-FFF2-40B4-BE49-F238E27FC236}">
                <a16:creationId xmlns:a16="http://schemas.microsoft.com/office/drawing/2014/main" id="{FCB3D9AC-96C5-234B-37E2-258398174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496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8BC07-0748-A88D-E608-BEEC77839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25ED8-CC0D-9D9F-8F70-F38939AB9120}"/>
              </a:ext>
            </a:extLst>
          </p:cNvPr>
          <p:cNvSpPr>
            <a:spLocks noGrp="1"/>
          </p:cNvSpPr>
          <p:nvPr>
            <p:ph type="title"/>
          </p:nvPr>
        </p:nvSpPr>
        <p:spPr/>
        <p:txBody>
          <a:bodyPr/>
          <a:lstStyle/>
          <a:p>
            <a:r>
              <a:rPr lang="en-US" dirty="0"/>
              <a:t>Use Case Scenarios</a:t>
            </a:r>
            <a:endParaRPr lang="en-IN" dirty="0"/>
          </a:p>
        </p:txBody>
      </p:sp>
      <p:sp>
        <p:nvSpPr>
          <p:cNvPr id="4" name="Rectangle 1">
            <a:extLst>
              <a:ext uri="{FF2B5EF4-FFF2-40B4-BE49-F238E27FC236}">
                <a16:creationId xmlns:a16="http://schemas.microsoft.com/office/drawing/2014/main" id="{C59D6820-7057-B18C-A5D1-E09644C99626}"/>
              </a:ext>
            </a:extLst>
          </p:cNvPr>
          <p:cNvSpPr>
            <a:spLocks noGrp="1" noChangeArrowheads="1"/>
          </p:cNvSpPr>
          <p:nvPr>
            <p:ph idx="1"/>
          </p:nvPr>
        </p:nvSpPr>
        <p:spPr bwMode="auto">
          <a:xfrm>
            <a:off x="484551" y="2575956"/>
            <a:ext cx="10801515" cy="360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10000"/>
              </a:lnSpc>
              <a:spcAft>
                <a:spcPct val="0"/>
              </a:spcAft>
            </a:pPr>
            <a:r>
              <a:rPr lang="en-US" altLang="en-US" sz="1400" b="1" dirty="0"/>
              <a:t>Global</a:t>
            </a:r>
            <a:r>
              <a:rPr lang="en-US" altLang="en-US" sz="1400" dirty="0"/>
              <a:t> </a:t>
            </a:r>
            <a:r>
              <a:rPr lang="en-US" altLang="en-US" sz="1400" b="1" dirty="0"/>
              <a:t>e-commerce</a:t>
            </a:r>
            <a:r>
              <a:rPr lang="en-US" altLang="en-US" sz="1400" dirty="0"/>
              <a:t> </a:t>
            </a:r>
            <a:r>
              <a:rPr lang="en-US" altLang="en-US" sz="1400" b="1" dirty="0"/>
              <a:t>portals</a:t>
            </a:r>
          </a:p>
          <a:p>
            <a:pPr marL="285750" indent="-285750" fontAlgn="base">
              <a:lnSpc>
                <a:spcPct val="110000"/>
              </a:lnSpc>
              <a:spcAft>
                <a:spcPct val="0"/>
              </a:spcAft>
              <a:buFont typeface="Arial" panose="020B0604020202020204" pitchFamily="34" charset="0"/>
              <a:buChar char="•"/>
            </a:pPr>
            <a:r>
              <a:rPr lang="en-US" altLang="en-US" sz="1400" dirty="0"/>
              <a:t>Real-time translation of product descriptions and customer reviews.</a:t>
            </a:r>
          </a:p>
          <a:p>
            <a:pPr fontAlgn="base">
              <a:lnSpc>
                <a:spcPct val="110000"/>
              </a:lnSpc>
              <a:spcAft>
                <a:spcPct val="0"/>
              </a:spcAft>
            </a:pPr>
            <a:r>
              <a:rPr lang="en-US" altLang="en-US" sz="1400" b="1" dirty="0"/>
              <a:t>Multilingual</a:t>
            </a:r>
            <a:r>
              <a:rPr lang="en-US" altLang="en-US" sz="1400" dirty="0"/>
              <a:t> </a:t>
            </a:r>
            <a:r>
              <a:rPr lang="en-US" altLang="en-US" sz="1400" b="1" dirty="0"/>
              <a:t>customer</a:t>
            </a:r>
            <a:r>
              <a:rPr lang="en-US" altLang="en-US" sz="1400" dirty="0"/>
              <a:t> </a:t>
            </a:r>
            <a:r>
              <a:rPr lang="en-US" altLang="en-US" sz="1400" b="1" dirty="0"/>
              <a:t>support</a:t>
            </a:r>
          </a:p>
          <a:p>
            <a:pPr marL="285750" indent="-285750" fontAlgn="base">
              <a:lnSpc>
                <a:spcPct val="110000"/>
              </a:lnSpc>
              <a:spcAft>
                <a:spcPct val="0"/>
              </a:spcAft>
              <a:buFont typeface="Arial" panose="020B0604020202020204" pitchFamily="34" charset="0"/>
              <a:buChar char="•"/>
            </a:pPr>
            <a:r>
              <a:rPr lang="en-US" altLang="en-US" sz="1400" dirty="0"/>
              <a:t>Translate support tickets, chats, and emails instantly.</a:t>
            </a:r>
          </a:p>
          <a:p>
            <a:pPr fontAlgn="base">
              <a:lnSpc>
                <a:spcPct val="110000"/>
              </a:lnSpc>
              <a:spcAft>
                <a:spcPct val="0"/>
              </a:spcAft>
            </a:pPr>
            <a:r>
              <a:rPr lang="en-US" altLang="en-US" sz="1400" b="1" dirty="0"/>
              <a:t>Document</a:t>
            </a:r>
            <a:r>
              <a:rPr lang="en-US" altLang="en-US" sz="1400" dirty="0"/>
              <a:t> </a:t>
            </a:r>
            <a:r>
              <a:rPr lang="en-US" altLang="en-US" sz="1400" b="1" dirty="0"/>
              <a:t>localization</a:t>
            </a:r>
          </a:p>
          <a:p>
            <a:pPr marL="285750" indent="-285750" fontAlgn="base">
              <a:lnSpc>
                <a:spcPct val="110000"/>
              </a:lnSpc>
              <a:spcAft>
                <a:spcPct val="0"/>
              </a:spcAft>
              <a:buFont typeface="Arial" panose="020B0604020202020204" pitchFamily="34" charset="0"/>
              <a:buChar char="•"/>
            </a:pPr>
            <a:r>
              <a:rPr lang="en-US" altLang="en-US" sz="1400" dirty="0"/>
              <a:t>Automate translation of manuals, contracts, and training material.</a:t>
            </a:r>
          </a:p>
          <a:p>
            <a:pPr fontAlgn="base">
              <a:lnSpc>
                <a:spcPct val="110000"/>
              </a:lnSpc>
              <a:spcAft>
                <a:spcPct val="0"/>
              </a:spcAft>
            </a:pPr>
            <a:r>
              <a:rPr lang="en-US" altLang="en-US" sz="1400" b="1" dirty="0"/>
              <a:t>Education</a:t>
            </a:r>
            <a:r>
              <a:rPr lang="en-US" altLang="en-US" sz="1400" dirty="0"/>
              <a:t> </a:t>
            </a:r>
            <a:r>
              <a:rPr lang="en-US" altLang="en-US" sz="1400" b="1" dirty="0"/>
              <a:t>platforms</a:t>
            </a:r>
          </a:p>
          <a:p>
            <a:pPr marL="285750" indent="-285750" fontAlgn="base">
              <a:lnSpc>
                <a:spcPct val="110000"/>
              </a:lnSpc>
              <a:spcAft>
                <a:spcPct val="0"/>
              </a:spcAft>
              <a:buFont typeface="Arial" panose="020B0604020202020204" pitchFamily="34" charset="0"/>
              <a:buChar char="•"/>
            </a:pPr>
            <a:r>
              <a:rPr lang="en-US" altLang="en-US" sz="1400" dirty="0"/>
              <a:t>Deliver learning content across languages.</a:t>
            </a:r>
          </a:p>
          <a:p>
            <a:pPr fontAlgn="base">
              <a:lnSpc>
                <a:spcPct val="110000"/>
              </a:lnSpc>
              <a:spcAft>
                <a:spcPct val="0"/>
              </a:spcAft>
            </a:pPr>
            <a:r>
              <a:rPr lang="en-US" altLang="en-US" sz="1400" b="1" dirty="0"/>
              <a:t>Healthcare</a:t>
            </a:r>
          </a:p>
          <a:p>
            <a:pPr marL="285750" indent="-285750" fontAlgn="base">
              <a:lnSpc>
                <a:spcPct val="110000"/>
              </a:lnSpc>
              <a:spcAft>
                <a:spcPct val="0"/>
              </a:spcAft>
              <a:buFont typeface="Arial" panose="020B0604020202020204" pitchFamily="34" charset="0"/>
              <a:buChar char="•"/>
            </a:pPr>
            <a:r>
              <a:rPr lang="en-US" altLang="en-US" sz="1400" dirty="0"/>
              <a:t>Translate patient records and prescriptions securely.</a:t>
            </a:r>
          </a:p>
        </p:txBody>
      </p:sp>
    </p:spTree>
    <p:extLst>
      <p:ext uri="{BB962C8B-B14F-4D97-AF65-F5344CB8AC3E}">
        <p14:creationId xmlns:p14="http://schemas.microsoft.com/office/powerpoint/2010/main" val="76097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D6765-222B-4676-9214-797676C11990}"/>
            </a:ext>
          </a:extLst>
        </p:cNvPr>
        <p:cNvGrpSpPr/>
        <p:nvPr/>
      </p:nvGrpSpPr>
      <p:grpSpPr>
        <a:xfrm>
          <a:off x="0" y="0"/>
          <a:ext cx="0" cy="0"/>
          <a:chOff x="0" y="0"/>
          <a:chExt cx="0" cy="0"/>
        </a:xfrm>
      </p:grpSpPr>
      <p:pic>
        <p:nvPicPr>
          <p:cNvPr id="8" name="Picture 7" descr="A graph of different colored rectangular shapes&#10;&#10;AI-generated content may be incorrect.">
            <a:extLst>
              <a:ext uri="{FF2B5EF4-FFF2-40B4-BE49-F238E27FC236}">
                <a16:creationId xmlns:a16="http://schemas.microsoft.com/office/drawing/2014/main" id="{63CB0ACB-0C7D-F9CE-E32E-57F334F2B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305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3BAA6-4E74-C4C7-5312-4CC703C8D160}"/>
              </a:ext>
            </a:extLst>
          </p:cNvPr>
          <p:cNvSpPr>
            <a:spLocks noGrp="1"/>
          </p:cNvSpPr>
          <p:nvPr>
            <p:ph type="title"/>
          </p:nvPr>
        </p:nvSpPr>
        <p:spPr>
          <a:xfrm>
            <a:off x="520101" y="408576"/>
            <a:ext cx="10869248" cy="853425"/>
          </a:xfrm>
        </p:spPr>
        <p:txBody>
          <a:bodyPr>
            <a:normAutofit fontScale="90000"/>
          </a:bodyPr>
          <a:lstStyle/>
          <a:p>
            <a:r>
              <a:rPr lang="en-US" dirty="0"/>
              <a:t>Example - C# .NET Implementation</a:t>
            </a:r>
            <a:endParaRPr lang="en-IN" dirty="0"/>
          </a:p>
        </p:txBody>
      </p:sp>
      <p:sp>
        <p:nvSpPr>
          <p:cNvPr id="5" name="Content Placeholder 2">
            <a:extLst>
              <a:ext uri="{FF2B5EF4-FFF2-40B4-BE49-F238E27FC236}">
                <a16:creationId xmlns:a16="http://schemas.microsoft.com/office/drawing/2014/main" id="{E1B3452E-FF9E-B64A-E127-F31F3E3D9BF8}"/>
              </a:ext>
            </a:extLst>
          </p:cNvPr>
          <p:cNvSpPr>
            <a:spLocks noGrp="1"/>
          </p:cNvSpPr>
          <p:nvPr>
            <p:ph idx="1"/>
          </p:nvPr>
        </p:nvSpPr>
        <p:spPr>
          <a:xfrm>
            <a:off x="272885" y="2564341"/>
            <a:ext cx="5469887" cy="3928534"/>
          </a:xfrm>
        </p:spPr>
        <p:txBody>
          <a:bodyPr anchor="ctr">
            <a:normAutofit/>
          </a:bodyPr>
          <a:lstStyle/>
          <a:p>
            <a:pPr>
              <a:lnSpc>
                <a:spcPct val="110000"/>
              </a:lnSpc>
            </a:pPr>
            <a:r>
              <a:rPr lang="en-US" sz="1400" b="1" dirty="0"/>
              <a:t>Explanation</a:t>
            </a:r>
            <a:r>
              <a:rPr lang="en-US" sz="1400" dirty="0"/>
              <a:t>:</a:t>
            </a:r>
          </a:p>
          <a:p>
            <a:pPr marL="285750" indent="-285750">
              <a:lnSpc>
                <a:spcPct val="110000"/>
              </a:lnSpc>
              <a:buFont typeface="Arial" panose="020B0604020202020204" pitchFamily="34" charset="0"/>
              <a:buChar char="•"/>
            </a:pPr>
            <a:r>
              <a:rPr lang="en-US" sz="1400" dirty="0"/>
              <a:t>Text: "Hello, how are you?" is translated into Spanish (es).</a:t>
            </a:r>
          </a:p>
          <a:p>
            <a:pPr marL="285750" indent="-285750">
              <a:lnSpc>
                <a:spcPct val="110000"/>
              </a:lnSpc>
              <a:buFont typeface="Arial" panose="020B0604020202020204" pitchFamily="34" charset="0"/>
              <a:buChar char="•"/>
            </a:pPr>
            <a:r>
              <a:rPr lang="en-US" sz="1400" dirty="0"/>
              <a:t>Subscription Key &amp; Region: Must be from your Azure Translator resource.</a:t>
            </a:r>
          </a:p>
          <a:p>
            <a:pPr marL="285750" indent="-285750">
              <a:lnSpc>
                <a:spcPct val="110000"/>
              </a:lnSpc>
              <a:buFont typeface="Arial" panose="020B0604020202020204" pitchFamily="34" charset="0"/>
              <a:buChar char="•"/>
            </a:pPr>
            <a:r>
              <a:rPr lang="en-US" sz="1400" dirty="0"/>
              <a:t>Output: Returns the translated result in JSON format.</a:t>
            </a:r>
          </a:p>
          <a:p>
            <a:pPr marL="285750" indent="-285750">
              <a:lnSpc>
                <a:spcPct val="110000"/>
              </a:lnSpc>
              <a:buFont typeface="Arial" panose="020B0604020202020204" pitchFamily="34" charset="0"/>
              <a:buChar char="•"/>
            </a:pPr>
            <a:r>
              <a:rPr lang="en-US" sz="1400" dirty="0"/>
              <a:t>Real-time: This is a synchronous call to the REST API.</a:t>
            </a:r>
            <a:endParaRPr lang="en-IN" sz="1400" dirty="0"/>
          </a:p>
        </p:txBody>
      </p:sp>
      <p:grpSp>
        <p:nvGrpSpPr>
          <p:cNvPr id="4" name="Group 3">
            <a:extLst>
              <a:ext uri="{FF2B5EF4-FFF2-40B4-BE49-F238E27FC236}">
                <a16:creationId xmlns:a16="http://schemas.microsoft.com/office/drawing/2014/main" id="{4C021CAE-ECA0-5D63-54DC-F2C7C7A5D86A}"/>
              </a:ext>
            </a:extLst>
          </p:cNvPr>
          <p:cNvGrpSpPr/>
          <p:nvPr/>
        </p:nvGrpSpPr>
        <p:grpSpPr>
          <a:xfrm>
            <a:off x="6096000" y="1345680"/>
            <a:ext cx="5752724" cy="853425"/>
            <a:chOff x="2798023" y="-669498"/>
            <a:chExt cx="5901689" cy="2331480"/>
          </a:xfrm>
        </p:grpSpPr>
        <p:sp>
          <p:nvSpPr>
            <p:cNvPr id="6" name="Rectangle: Rounded Corners 5">
              <a:extLst>
                <a:ext uri="{FF2B5EF4-FFF2-40B4-BE49-F238E27FC236}">
                  <a16:creationId xmlns:a16="http://schemas.microsoft.com/office/drawing/2014/main" id="{1E87D7F2-692A-109E-9E56-4521B7FD3453}"/>
                </a:ext>
              </a:extLst>
            </p:cNvPr>
            <p:cNvSpPr/>
            <p:nvPr/>
          </p:nvSpPr>
          <p:spPr>
            <a:xfrm>
              <a:off x="2798023" y="-669498"/>
              <a:ext cx="5901689" cy="23314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7" name="Rectangle: Rounded Corners 4">
              <a:extLst>
                <a:ext uri="{FF2B5EF4-FFF2-40B4-BE49-F238E27FC236}">
                  <a16:creationId xmlns:a16="http://schemas.microsoft.com/office/drawing/2014/main" id="{6C281D59-96E8-E6AC-7DBD-D395CCCA4277}"/>
                </a:ext>
              </a:extLst>
            </p:cNvPr>
            <p:cNvSpPr txBox="1"/>
            <p:nvPr/>
          </p:nvSpPr>
          <p:spPr>
            <a:xfrm>
              <a:off x="2942957" y="-194769"/>
              <a:ext cx="5674063" cy="13820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41910" rIns="41910" bIns="41910" numCol="1" spcCol="1270" anchor="ctr" anchorCtr="0">
              <a:noAutofit/>
            </a:bodyPr>
            <a:lstStyle/>
            <a:p>
              <a:r>
                <a:rPr lang="en-IN" sz="1100" b="1" dirty="0"/>
                <a:t>Steps to use:</a:t>
              </a:r>
            </a:p>
            <a:p>
              <a:pPr marL="342900" indent="-342900">
                <a:buAutoNum type="arabicParenR"/>
              </a:pPr>
              <a:r>
                <a:rPr lang="en-IN" sz="1100" dirty="0"/>
                <a:t>Create a translation resource </a:t>
              </a:r>
            </a:p>
            <a:p>
              <a:pPr marL="342900" indent="-342900">
                <a:buAutoNum type="arabicParenR"/>
              </a:pPr>
              <a:r>
                <a:rPr lang="en-IN" sz="1100" dirty="0"/>
                <a:t>Get the API endpoint and key</a:t>
              </a:r>
            </a:p>
            <a:p>
              <a:pPr marL="342900" indent="-342900">
                <a:buAutoNum type="arabicParenR"/>
              </a:pPr>
              <a:r>
                <a:rPr lang="en-IN" sz="1100" dirty="0"/>
                <a:t>Make the required API call.</a:t>
              </a:r>
            </a:p>
          </p:txBody>
        </p:sp>
      </p:grpSp>
      <p:sp>
        <p:nvSpPr>
          <p:cNvPr id="3" name="Rectangle: Rounded Corners 2">
            <a:extLst>
              <a:ext uri="{FF2B5EF4-FFF2-40B4-BE49-F238E27FC236}">
                <a16:creationId xmlns:a16="http://schemas.microsoft.com/office/drawing/2014/main" id="{B95BDDE4-BE6F-BFBE-A317-5D45AB00934F}"/>
              </a:ext>
            </a:extLst>
          </p:cNvPr>
          <p:cNvSpPr/>
          <p:nvPr/>
        </p:nvSpPr>
        <p:spPr>
          <a:xfrm>
            <a:off x="6096000" y="2367071"/>
            <a:ext cx="5752724" cy="43230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800" b="1" dirty="0"/>
              <a:t>class Program</a:t>
            </a:r>
          </a:p>
          <a:p>
            <a:pPr lvl="0"/>
            <a:r>
              <a:rPr lang="en-US" sz="800" b="1" dirty="0"/>
              <a:t>{</a:t>
            </a:r>
          </a:p>
          <a:p>
            <a:pPr lvl="0"/>
            <a:r>
              <a:rPr lang="en-US" sz="800" b="1" dirty="0"/>
              <a:t> private static </a:t>
            </a:r>
            <a:r>
              <a:rPr lang="en-US" sz="800" b="1" dirty="0" err="1"/>
              <a:t>readonly</a:t>
            </a:r>
            <a:r>
              <a:rPr lang="en-US" sz="800" b="1" dirty="0"/>
              <a:t> string endpoint = "https://api.cognitive.microsofttranslator.com/</a:t>
            </a:r>
            <a:r>
              <a:rPr lang="en-US" sz="800" b="1" dirty="0" err="1"/>
              <a:t>translate?api-version</a:t>
            </a:r>
            <a:r>
              <a:rPr lang="en-US" sz="800" b="1" dirty="0"/>
              <a:t>=3.0&amp;to=es";</a:t>
            </a:r>
          </a:p>
          <a:p>
            <a:pPr lvl="0"/>
            <a:r>
              <a:rPr lang="en-US" sz="800" b="1" dirty="0"/>
              <a:t> private static </a:t>
            </a:r>
            <a:r>
              <a:rPr lang="en-US" sz="800" b="1" dirty="0" err="1"/>
              <a:t>readonly</a:t>
            </a:r>
            <a:r>
              <a:rPr lang="en-US" sz="800" b="1" dirty="0"/>
              <a:t> string </a:t>
            </a:r>
            <a:r>
              <a:rPr lang="en-US" sz="800" b="1" dirty="0" err="1"/>
              <a:t>subscriptionKey</a:t>
            </a:r>
            <a:r>
              <a:rPr lang="en-US" sz="800" b="1" dirty="0"/>
              <a:t> = "YOUR_SUBSCRIPTION_KEY";</a:t>
            </a:r>
          </a:p>
          <a:p>
            <a:pPr lvl="0"/>
            <a:r>
              <a:rPr lang="en-US" sz="800" b="1" dirty="0"/>
              <a:t> private static </a:t>
            </a:r>
            <a:r>
              <a:rPr lang="en-US" sz="800" b="1" dirty="0" err="1"/>
              <a:t>readonly</a:t>
            </a:r>
            <a:r>
              <a:rPr lang="en-US" sz="800" b="1" dirty="0"/>
              <a:t> string region = "YOUR_RESOURCE_REGION";</a:t>
            </a:r>
          </a:p>
          <a:p>
            <a:pPr lvl="0"/>
            <a:endParaRPr lang="en-US" sz="800" b="1" dirty="0"/>
          </a:p>
          <a:p>
            <a:pPr lvl="0"/>
            <a:r>
              <a:rPr lang="en-US" sz="800" b="1" dirty="0"/>
              <a:t> static async Task Main()</a:t>
            </a:r>
          </a:p>
          <a:p>
            <a:pPr lvl="0"/>
            <a:r>
              <a:rPr lang="en-US" sz="800" b="1" dirty="0"/>
              <a:t> {</a:t>
            </a:r>
          </a:p>
          <a:p>
            <a:pPr lvl="0"/>
            <a:r>
              <a:rPr lang="en-US" sz="800" b="1" dirty="0"/>
              <a:t> var </a:t>
            </a:r>
            <a:r>
              <a:rPr lang="en-US" sz="800" b="1" dirty="0" err="1"/>
              <a:t>textToTranslate</a:t>
            </a:r>
            <a:r>
              <a:rPr lang="en-US" sz="800" b="1" dirty="0"/>
              <a:t> = "Hello, how are you?";</a:t>
            </a:r>
          </a:p>
          <a:p>
            <a:pPr lvl="0"/>
            <a:r>
              <a:rPr lang="en-US" sz="800" b="1" dirty="0"/>
              <a:t> var body = new[] { new { Text = </a:t>
            </a:r>
            <a:r>
              <a:rPr lang="en-US" sz="800" b="1" dirty="0" err="1"/>
              <a:t>textToTranslate</a:t>
            </a:r>
            <a:r>
              <a:rPr lang="en-US" sz="800" b="1" dirty="0"/>
              <a:t> } };</a:t>
            </a:r>
          </a:p>
          <a:p>
            <a:pPr lvl="0"/>
            <a:r>
              <a:rPr lang="en-US" sz="800" b="1" dirty="0"/>
              <a:t> var </a:t>
            </a:r>
            <a:r>
              <a:rPr lang="en-US" sz="800" b="1" dirty="0" err="1"/>
              <a:t>requestBody</a:t>
            </a:r>
            <a:r>
              <a:rPr lang="en-US" sz="800" b="1" dirty="0"/>
              <a:t> = </a:t>
            </a:r>
            <a:r>
              <a:rPr lang="en-US" sz="800" b="1" dirty="0" err="1"/>
              <a:t>JsonSerializer.Serialize</a:t>
            </a:r>
            <a:r>
              <a:rPr lang="en-US" sz="800" b="1" dirty="0"/>
              <a:t>(body);</a:t>
            </a:r>
          </a:p>
          <a:p>
            <a:pPr lvl="0"/>
            <a:endParaRPr lang="en-US" sz="800" b="1" dirty="0"/>
          </a:p>
          <a:p>
            <a:pPr lvl="0"/>
            <a:r>
              <a:rPr lang="en-US" sz="800" b="1" dirty="0"/>
              <a:t> using var client = new </a:t>
            </a:r>
            <a:r>
              <a:rPr lang="en-US" sz="800" b="1" dirty="0" err="1"/>
              <a:t>HttpClient</a:t>
            </a:r>
            <a:r>
              <a:rPr lang="en-US" sz="800" b="1" dirty="0"/>
              <a:t>();</a:t>
            </a:r>
          </a:p>
          <a:p>
            <a:pPr lvl="0"/>
            <a:r>
              <a:rPr lang="en-US" sz="800" b="1" dirty="0"/>
              <a:t> using var request = new </a:t>
            </a:r>
            <a:r>
              <a:rPr lang="en-US" sz="800" b="1" dirty="0" err="1"/>
              <a:t>HttpRequestMessage</a:t>
            </a:r>
            <a:endParaRPr lang="en-US" sz="800" b="1" dirty="0"/>
          </a:p>
          <a:p>
            <a:pPr lvl="0"/>
            <a:r>
              <a:rPr lang="en-US" sz="800" b="1" dirty="0"/>
              <a:t> {</a:t>
            </a:r>
          </a:p>
          <a:p>
            <a:pPr lvl="0"/>
            <a:r>
              <a:rPr lang="en-US" sz="800" b="1" dirty="0"/>
              <a:t> Method = </a:t>
            </a:r>
            <a:r>
              <a:rPr lang="en-US" sz="800" b="1" dirty="0" err="1"/>
              <a:t>HttpMethod.Post</a:t>
            </a:r>
            <a:r>
              <a:rPr lang="en-US" sz="800" b="1" dirty="0"/>
              <a:t>,</a:t>
            </a:r>
          </a:p>
          <a:p>
            <a:pPr lvl="0"/>
            <a:r>
              <a:rPr lang="en-US" sz="800" b="1" dirty="0"/>
              <a:t> </a:t>
            </a:r>
            <a:r>
              <a:rPr lang="en-US" sz="800" b="1" dirty="0" err="1"/>
              <a:t>RequestUri</a:t>
            </a:r>
            <a:r>
              <a:rPr lang="en-US" sz="800" b="1" dirty="0"/>
              <a:t> = new Uri(endpoint),</a:t>
            </a:r>
          </a:p>
          <a:p>
            <a:pPr lvl="0"/>
            <a:r>
              <a:rPr lang="en-US" sz="800" b="1" dirty="0"/>
              <a:t> Content = new </a:t>
            </a:r>
            <a:r>
              <a:rPr lang="en-US" sz="800" b="1" dirty="0" err="1"/>
              <a:t>StringContent</a:t>
            </a:r>
            <a:r>
              <a:rPr lang="en-US" sz="800" b="1" dirty="0"/>
              <a:t>(</a:t>
            </a:r>
            <a:r>
              <a:rPr lang="en-US" sz="800" b="1" dirty="0" err="1"/>
              <a:t>requestBody</a:t>
            </a:r>
            <a:r>
              <a:rPr lang="en-US" sz="800" b="1" dirty="0"/>
              <a:t>, Encoding.UTF8, "application/</a:t>
            </a:r>
            <a:r>
              <a:rPr lang="en-US" sz="800" b="1" dirty="0" err="1"/>
              <a:t>json</a:t>
            </a:r>
            <a:r>
              <a:rPr lang="en-US" sz="800" b="1" dirty="0"/>
              <a:t>")</a:t>
            </a:r>
          </a:p>
          <a:p>
            <a:pPr lvl="0"/>
            <a:r>
              <a:rPr lang="en-US" sz="800" b="1" dirty="0"/>
              <a:t> };</a:t>
            </a:r>
          </a:p>
          <a:p>
            <a:pPr lvl="0"/>
            <a:endParaRPr lang="en-US" sz="800" b="1" dirty="0"/>
          </a:p>
          <a:p>
            <a:pPr lvl="0"/>
            <a:r>
              <a:rPr lang="en-US" sz="800" b="1" dirty="0"/>
              <a:t> </a:t>
            </a:r>
            <a:r>
              <a:rPr lang="en-US" sz="800" b="1" dirty="0" err="1"/>
              <a:t>request.Headers.Add</a:t>
            </a:r>
            <a:r>
              <a:rPr lang="en-US" sz="800" b="1" dirty="0"/>
              <a:t>("</a:t>
            </a:r>
            <a:r>
              <a:rPr lang="en-US" sz="800" b="1" dirty="0" err="1"/>
              <a:t>Ocp</a:t>
            </a:r>
            <a:r>
              <a:rPr lang="en-US" sz="800" b="1" dirty="0"/>
              <a:t>-</a:t>
            </a:r>
            <a:r>
              <a:rPr lang="en-US" sz="800" b="1" dirty="0" err="1"/>
              <a:t>Apim</a:t>
            </a:r>
            <a:r>
              <a:rPr lang="en-US" sz="800" b="1" dirty="0"/>
              <a:t>-Subscription-Key", </a:t>
            </a:r>
            <a:r>
              <a:rPr lang="en-US" sz="800" b="1" dirty="0" err="1"/>
              <a:t>subscriptionKey</a:t>
            </a:r>
            <a:r>
              <a:rPr lang="en-US" sz="800" b="1" dirty="0"/>
              <a:t>);</a:t>
            </a:r>
          </a:p>
          <a:p>
            <a:pPr lvl="0"/>
            <a:r>
              <a:rPr lang="en-US" sz="800" b="1" dirty="0"/>
              <a:t> </a:t>
            </a:r>
            <a:r>
              <a:rPr lang="en-US" sz="800" b="1" dirty="0" err="1"/>
              <a:t>request.Headers.Add</a:t>
            </a:r>
            <a:r>
              <a:rPr lang="en-US" sz="800" b="1" dirty="0"/>
              <a:t>("</a:t>
            </a:r>
            <a:r>
              <a:rPr lang="en-US" sz="800" b="1" dirty="0" err="1"/>
              <a:t>Ocp</a:t>
            </a:r>
            <a:r>
              <a:rPr lang="en-US" sz="800" b="1" dirty="0"/>
              <a:t>-</a:t>
            </a:r>
            <a:r>
              <a:rPr lang="en-US" sz="800" b="1" dirty="0" err="1"/>
              <a:t>Apim</a:t>
            </a:r>
            <a:r>
              <a:rPr lang="en-US" sz="800" b="1" dirty="0"/>
              <a:t>-Subscription-Region", region);</a:t>
            </a:r>
          </a:p>
          <a:p>
            <a:pPr lvl="0"/>
            <a:endParaRPr lang="en-US" sz="800" b="1" dirty="0"/>
          </a:p>
          <a:p>
            <a:pPr lvl="0"/>
            <a:r>
              <a:rPr lang="fr-FR" sz="800" b="1" dirty="0"/>
              <a:t> </a:t>
            </a:r>
            <a:r>
              <a:rPr lang="fr-FR" sz="800" b="1" dirty="0" err="1"/>
              <a:t>HttpResponseMessage</a:t>
            </a:r>
            <a:r>
              <a:rPr lang="fr-FR" sz="800" b="1" dirty="0"/>
              <a:t> </a:t>
            </a:r>
            <a:r>
              <a:rPr lang="fr-FR" sz="800" b="1" dirty="0" err="1"/>
              <a:t>response</a:t>
            </a:r>
            <a:r>
              <a:rPr lang="fr-FR" sz="800" b="1" dirty="0"/>
              <a:t> = </a:t>
            </a:r>
            <a:r>
              <a:rPr lang="fr-FR" sz="800" b="1" dirty="0" err="1"/>
              <a:t>await</a:t>
            </a:r>
            <a:r>
              <a:rPr lang="fr-FR" sz="800" b="1" dirty="0"/>
              <a:t> </a:t>
            </a:r>
            <a:r>
              <a:rPr lang="fr-FR" sz="800" b="1" dirty="0" err="1"/>
              <a:t>client.SendAsync</a:t>
            </a:r>
            <a:r>
              <a:rPr lang="fr-FR" sz="800" b="1" dirty="0"/>
              <a:t>(</a:t>
            </a:r>
            <a:r>
              <a:rPr lang="fr-FR" sz="800" b="1" dirty="0" err="1"/>
              <a:t>request</a:t>
            </a:r>
            <a:r>
              <a:rPr lang="fr-FR" sz="800" b="1" dirty="0"/>
              <a:t>);</a:t>
            </a:r>
            <a:endParaRPr lang="en-US" sz="800" b="1" dirty="0"/>
          </a:p>
          <a:p>
            <a:pPr lvl="0"/>
            <a:r>
              <a:rPr lang="en-US" sz="800" b="1" dirty="0"/>
              <a:t> string result = await </a:t>
            </a:r>
            <a:r>
              <a:rPr lang="en-US" sz="800" b="1" dirty="0" err="1"/>
              <a:t>response.Content.ReadAsStringAsync</a:t>
            </a:r>
            <a:r>
              <a:rPr lang="en-US" sz="800" b="1" dirty="0"/>
              <a:t>();</a:t>
            </a:r>
          </a:p>
          <a:p>
            <a:pPr lvl="0"/>
            <a:endParaRPr lang="en-US" sz="800" b="1" dirty="0"/>
          </a:p>
          <a:p>
            <a:pPr lvl="0"/>
            <a:r>
              <a:rPr lang="en-US" sz="800" b="1" dirty="0"/>
              <a:t> </a:t>
            </a:r>
            <a:r>
              <a:rPr lang="en-US" sz="800" b="1" dirty="0" err="1"/>
              <a:t>Console.WriteLine</a:t>
            </a:r>
            <a:r>
              <a:rPr lang="en-US" sz="800" b="1" dirty="0"/>
              <a:t>("Translation Result: ");</a:t>
            </a:r>
          </a:p>
          <a:p>
            <a:pPr lvl="0"/>
            <a:r>
              <a:rPr lang="en-US" sz="800" b="1" dirty="0"/>
              <a:t> </a:t>
            </a:r>
            <a:r>
              <a:rPr lang="en-US" sz="800" b="1" dirty="0" err="1"/>
              <a:t>Console.WriteLine</a:t>
            </a:r>
            <a:r>
              <a:rPr lang="en-US" sz="800" b="1" dirty="0"/>
              <a:t>(result);</a:t>
            </a:r>
          </a:p>
          <a:p>
            <a:pPr lvl="0"/>
            <a:r>
              <a:rPr lang="en-US" sz="800" b="1" dirty="0"/>
              <a:t> }</a:t>
            </a:r>
          </a:p>
          <a:p>
            <a:pPr lvl="0"/>
            <a:r>
              <a:rPr lang="en-US" sz="800" b="1" dirty="0"/>
              <a:t>}</a:t>
            </a:r>
          </a:p>
          <a:p>
            <a:pPr algn="ctr"/>
            <a:endParaRPr lang="en-US" sz="800" dirty="0"/>
          </a:p>
        </p:txBody>
      </p:sp>
    </p:spTree>
    <p:extLst>
      <p:ext uri="{BB962C8B-B14F-4D97-AF65-F5344CB8AC3E}">
        <p14:creationId xmlns:p14="http://schemas.microsoft.com/office/powerpoint/2010/main" val="48015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D224-F960-6592-04D1-7B7AC084B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B386C-EFA3-33B7-3725-CFD9F9DFB07E}"/>
              </a:ext>
            </a:extLst>
          </p:cNvPr>
          <p:cNvSpPr>
            <a:spLocks noGrp="1"/>
          </p:cNvSpPr>
          <p:nvPr>
            <p:ph type="title"/>
          </p:nvPr>
        </p:nvSpPr>
        <p:spPr>
          <a:xfrm>
            <a:off x="416818" y="260194"/>
            <a:ext cx="10869248" cy="1687513"/>
          </a:xfrm>
        </p:spPr>
        <p:txBody>
          <a:bodyPr/>
          <a:lstStyle/>
          <a:p>
            <a:r>
              <a:rPr lang="en-US" dirty="0"/>
              <a:t>Document Translation</a:t>
            </a:r>
            <a:endParaRPr lang="en-IN" dirty="0"/>
          </a:p>
        </p:txBody>
      </p:sp>
      <p:sp>
        <p:nvSpPr>
          <p:cNvPr id="4" name="Rectangle 1">
            <a:extLst>
              <a:ext uri="{FF2B5EF4-FFF2-40B4-BE49-F238E27FC236}">
                <a16:creationId xmlns:a16="http://schemas.microsoft.com/office/drawing/2014/main" id="{E95C5EE2-DDDA-CE06-285D-62330E7F4826}"/>
              </a:ext>
            </a:extLst>
          </p:cNvPr>
          <p:cNvSpPr>
            <a:spLocks noGrp="1" noChangeArrowheads="1"/>
          </p:cNvSpPr>
          <p:nvPr>
            <p:ph idx="1"/>
          </p:nvPr>
        </p:nvSpPr>
        <p:spPr bwMode="auto">
          <a:xfrm>
            <a:off x="484551" y="2575956"/>
            <a:ext cx="10801515" cy="360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10000"/>
              </a:lnSpc>
              <a:spcAft>
                <a:spcPct val="0"/>
              </a:spcAft>
            </a:pPr>
            <a:r>
              <a:rPr lang="en-US" altLang="en-US" sz="1400" b="1" dirty="0"/>
              <a:t>Document Translation extends Azure AI Translator's capabilities to handle entire documents while preserving their original formatting, structure, and layout. This service is particularly valuable for businesses processing contracts, reports, presentations, and other formatted documents.</a:t>
            </a:r>
          </a:p>
          <a:p>
            <a:pPr fontAlgn="base">
              <a:lnSpc>
                <a:spcPct val="110000"/>
              </a:lnSpc>
              <a:spcAft>
                <a:spcPct val="0"/>
              </a:spcAft>
            </a:pPr>
            <a:endParaRPr lang="en-US" altLang="en-US" sz="1400" b="1" dirty="0"/>
          </a:p>
          <a:p>
            <a:pPr fontAlgn="base">
              <a:lnSpc>
                <a:spcPct val="110000"/>
              </a:lnSpc>
              <a:spcAft>
                <a:spcPct val="0"/>
              </a:spcAft>
            </a:pPr>
            <a:r>
              <a:rPr lang="en-US" altLang="en-US" sz="1400" b="1" dirty="0"/>
              <a:t>Supported File Formats and Features</a:t>
            </a:r>
          </a:p>
          <a:p>
            <a:pPr fontAlgn="base">
              <a:lnSpc>
                <a:spcPct val="110000"/>
              </a:lnSpc>
              <a:spcAft>
                <a:spcPct val="0"/>
              </a:spcAft>
            </a:pPr>
            <a:r>
              <a:rPr lang="en-US" altLang="en-US" sz="1400" b="1" dirty="0"/>
              <a:t>Document Translation supports an extensive range of file formats including PDF (with OCR capability), Microsoft Office documents (DOCX, XLSX, PPTX), HTML files, plain text, CSV, and specialized localization formats like XLIFF. The service can process files up to 40MB in size and maintains document structure during translation.</a:t>
            </a:r>
          </a:p>
          <a:p>
            <a:pPr fontAlgn="base">
              <a:lnSpc>
                <a:spcPct val="110000"/>
              </a:lnSpc>
              <a:spcAft>
                <a:spcPct val="0"/>
              </a:spcAft>
            </a:pPr>
            <a:endParaRPr lang="en-US" altLang="en-US" sz="1400" b="1" dirty="0"/>
          </a:p>
          <a:p>
            <a:pPr fontAlgn="base">
              <a:lnSpc>
                <a:spcPct val="110000"/>
              </a:lnSpc>
              <a:spcAft>
                <a:spcPct val="0"/>
              </a:spcAft>
            </a:pPr>
            <a:r>
              <a:rPr lang="en-US" altLang="en-US" sz="1400" b="1" dirty="0"/>
              <a:t>The service operates in two modes: Asynchronous batch translation for processing multiple documents simultaneously using Azure Blob Storage containers, and Synchronous single file translation for immediate processing of individual documents without requiring cloud storage setup.</a:t>
            </a:r>
            <a:endParaRPr lang="en-US" altLang="en-US" sz="1400" dirty="0"/>
          </a:p>
        </p:txBody>
      </p:sp>
    </p:spTree>
    <p:extLst>
      <p:ext uri="{BB962C8B-B14F-4D97-AF65-F5344CB8AC3E}">
        <p14:creationId xmlns:p14="http://schemas.microsoft.com/office/powerpoint/2010/main" val="115147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C4969-984C-FEDE-A758-3E3DA4756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8184C-F49C-8D19-6AEC-B994A6970E36}"/>
              </a:ext>
            </a:extLst>
          </p:cNvPr>
          <p:cNvSpPr>
            <a:spLocks noGrp="1"/>
          </p:cNvSpPr>
          <p:nvPr>
            <p:ph type="title"/>
          </p:nvPr>
        </p:nvSpPr>
        <p:spPr>
          <a:xfrm>
            <a:off x="416818" y="260194"/>
            <a:ext cx="10869248" cy="1687513"/>
          </a:xfrm>
        </p:spPr>
        <p:txBody>
          <a:bodyPr/>
          <a:lstStyle/>
          <a:p>
            <a:r>
              <a:rPr lang="en-US" dirty="0"/>
              <a:t>Custom Translation</a:t>
            </a:r>
            <a:endParaRPr lang="en-IN" dirty="0"/>
          </a:p>
        </p:txBody>
      </p:sp>
      <p:sp>
        <p:nvSpPr>
          <p:cNvPr id="4" name="Rectangle 1">
            <a:extLst>
              <a:ext uri="{FF2B5EF4-FFF2-40B4-BE49-F238E27FC236}">
                <a16:creationId xmlns:a16="http://schemas.microsoft.com/office/drawing/2014/main" id="{4EE1C8A2-7E88-2131-CF8C-B4815784AE70}"/>
              </a:ext>
            </a:extLst>
          </p:cNvPr>
          <p:cNvSpPr>
            <a:spLocks noGrp="1" noChangeArrowheads="1"/>
          </p:cNvSpPr>
          <p:nvPr>
            <p:ph idx="1"/>
          </p:nvPr>
        </p:nvSpPr>
        <p:spPr bwMode="auto">
          <a:xfrm>
            <a:off x="484551" y="2575956"/>
            <a:ext cx="10801515" cy="360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10000"/>
              </a:lnSpc>
              <a:spcAft>
                <a:spcPct val="0"/>
              </a:spcAft>
            </a:pPr>
            <a:r>
              <a:rPr lang="en-US" altLang="en-US" sz="1400" b="1" dirty="0"/>
              <a:t>Custom Translator represents the most sophisticated component of Azure AI Translator, enabling organizations to build specialized translation models tailored to their specific industry terminology, style, and context. This service is particularly valuable for domains requiring precise terminology such as legal, medical, financial, or technical documentation.</a:t>
            </a:r>
          </a:p>
          <a:p>
            <a:pPr fontAlgn="base">
              <a:lnSpc>
                <a:spcPct val="110000"/>
              </a:lnSpc>
              <a:spcAft>
                <a:spcPct val="0"/>
              </a:spcAft>
            </a:pPr>
            <a:endParaRPr lang="en-US" altLang="en-US" sz="1400" b="1" dirty="0"/>
          </a:p>
          <a:p>
            <a:pPr fontAlgn="base">
              <a:lnSpc>
                <a:spcPct val="110000"/>
              </a:lnSpc>
              <a:spcAft>
                <a:spcPct val="0"/>
              </a:spcAft>
            </a:pPr>
            <a:r>
              <a:rPr lang="en-US" altLang="en-US" sz="1400" b="1" dirty="0"/>
              <a:t>Model Training Requirements and Process</a:t>
            </a:r>
          </a:p>
          <a:p>
            <a:pPr fontAlgn="base">
              <a:lnSpc>
                <a:spcPct val="110000"/>
              </a:lnSpc>
              <a:spcAft>
                <a:spcPct val="0"/>
              </a:spcAft>
            </a:pPr>
            <a:r>
              <a:rPr lang="en-US" altLang="en-US" sz="1400" b="1" dirty="0"/>
              <a:t>Custom Translator requires a minimum of 10,000 parallel sentences for training a full model. The training process involves three types of datasets: training data (the core parallel sentences), tuning data (for model optimization), and testing data (for BLEU score evaluation). If only training data is provided, the system automatically generates tuning and testing sets.</a:t>
            </a:r>
          </a:p>
          <a:p>
            <a:pPr fontAlgn="base">
              <a:lnSpc>
                <a:spcPct val="110000"/>
              </a:lnSpc>
              <a:spcAft>
                <a:spcPct val="0"/>
              </a:spcAft>
            </a:pPr>
            <a:endParaRPr lang="en-US" altLang="en-US" sz="1400" b="1" dirty="0"/>
          </a:p>
          <a:p>
            <a:pPr fontAlgn="base">
              <a:lnSpc>
                <a:spcPct val="110000"/>
              </a:lnSpc>
              <a:spcAft>
                <a:spcPct val="0"/>
              </a:spcAft>
            </a:pPr>
            <a:r>
              <a:rPr lang="en-US" altLang="en-US" sz="1400" b="1" dirty="0"/>
              <a:t>The BLEU score (Bilingual Evaluation Understudy) measures translation quality on a scale from 0 to 100, where higher scores indicate better alignment with reference translations. Scores between 40-60 typically indicate high-quality translation systems.</a:t>
            </a:r>
            <a:endParaRPr lang="en-US" altLang="en-US" sz="1400" dirty="0"/>
          </a:p>
        </p:txBody>
      </p:sp>
    </p:spTree>
    <p:extLst>
      <p:ext uri="{BB962C8B-B14F-4D97-AF65-F5344CB8AC3E}">
        <p14:creationId xmlns:p14="http://schemas.microsoft.com/office/powerpoint/2010/main" val="903849788"/>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951</TotalTime>
  <Words>1030</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Bahnschrift</vt:lpstr>
      <vt:lpstr>MatrixVTI</vt:lpstr>
      <vt:lpstr>Azure AI Services</vt:lpstr>
      <vt:lpstr>Introduction to Azure AI Translator</vt:lpstr>
      <vt:lpstr>Key Features of Azure Translator</vt:lpstr>
      <vt:lpstr>PowerPoint Presentation</vt:lpstr>
      <vt:lpstr>Use Case Scenarios</vt:lpstr>
      <vt:lpstr>PowerPoint Presentation</vt:lpstr>
      <vt:lpstr>Example - C# .NET Implementation</vt:lpstr>
      <vt:lpstr>Document Translation</vt:lpstr>
      <vt:lpstr>Custom Translation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Vickraman Thekkan Ravi (DevOn)</dc:creator>
  <cp:lastModifiedBy>Nijanthan Magaral Sendilvel (DevOn)</cp:lastModifiedBy>
  <cp:revision>4</cp:revision>
  <dcterms:created xsi:type="dcterms:W3CDTF">2025-07-26T06:44:19Z</dcterms:created>
  <dcterms:modified xsi:type="dcterms:W3CDTF">2025-08-11T05:17:34Z</dcterms:modified>
</cp:coreProperties>
</file>