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5" r:id="rId5"/>
    <p:sldId id="259" r:id="rId6"/>
    <p:sldId id="260" r:id="rId7"/>
    <p:sldId id="264" r:id="rId8"/>
    <p:sldId id="261" r:id="rId9"/>
    <p:sldId id="262" r:id="rId10"/>
    <p:sldId id="263"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93"/>
    <p:restoredTop sz="94660"/>
  </p:normalViewPr>
  <p:slideViewPr>
    <p:cSldViewPr snapToGrid="0" snapToObjects="1">
      <p:cViewPr varScale="1">
        <p:scale>
          <a:sx n="173" d="100"/>
          <a:sy n="173" d="100"/>
        </p:scale>
        <p:origin x="216" y="1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1F349-12A2-4AEF-B12A-E59BD6E7061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8A4E272-0026-4FB8-BA2A-924BEB76C8A2}">
      <dgm:prSet/>
      <dgm:spPr/>
      <dgm:t>
        <a:bodyPr/>
        <a:lstStyle/>
        <a:p>
          <a:r>
            <a:rPr lang="en-US"/>
            <a:t>Source: Synthetic dataset inspired by FreeAqua users.</a:t>
          </a:r>
        </a:p>
      </dgm:t>
    </dgm:pt>
    <dgm:pt modelId="{0745FC0B-E314-4162-9F7B-F8517D595593}" type="parTrans" cxnId="{71D9B53C-EA71-48D8-A007-999558909F56}">
      <dgm:prSet/>
      <dgm:spPr/>
      <dgm:t>
        <a:bodyPr/>
        <a:lstStyle/>
        <a:p>
          <a:endParaRPr lang="en-US"/>
        </a:p>
      </dgm:t>
    </dgm:pt>
    <dgm:pt modelId="{24441CCB-6CF0-4AA9-86C2-2B4A34EAB6AB}" type="sibTrans" cxnId="{71D9B53C-EA71-48D8-A007-999558909F56}">
      <dgm:prSet/>
      <dgm:spPr/>
      <dgm:t>
        <a:bodyPr/>
        <a:lstStyle/>
        <a:p>
          <a:endParaRPr lang="en-US"/>
        </a:p>
      </dgm:t>
    </dgm:pt>
    <dgm:pt modelId="{2711D922-B391-4A43-8D18-185E9571AEC5}">
      <dgm:prSet/>
      <dgm:spPr/>
      <dgm:t>
        <a:bodyPr/>
        <a:lstStyle/>
        <a:p>
          <a:r>
            <a:rPr lang="en-US"/>
            <a:t>Features: Age, Monthly Income, App Usage Time (hrs/day), Health Awareness (%).</a:t>
          </a:r>
        </a:p>
      </dgm:t>
    </dgm:pt>
    <dgm:pt modelId="{5A8A7F78-B924-4A00-B8AD-15C9D0DF6991}" type="parTrans" cxnId="{29142DA9-B5BB-4C1B-A038-BFCC7E351C9C}">
      <dgm:prSet/>
      <dgm:spPr/>
      <dgm:t>
        <a:bodyPr/>
        <a:lstStyle/>
        <a:p>
          <a:endParaRPr lang="en-US"/>
        </a:p>
      </dgm:t>
    </dgm:pt>
    <dgm:pt modelId="{32957CD8-2317-42E6-A5C2-27AB46D89A4C}" type="sibTrans" cxnId="{29142DA9-B5BB-4C1B-A038-BFCC7E351C9C}">
      <dgm:prSet/>
      <dgm:spPr/>
      <dgm:t>
        <a:bodyPr/>
        <a:lstStyle/>
        <a:p>
          <a:endParaRPr lang="en-US"/>
        </a:p>
      </dgm:t>
    </dgm:pt>
    <dgm:pt modelId="{9D656D76-54D3-46A3-A0FD-3FD87A0FED47}">
      <dgm:prSet/>
      <dgm:spPr/>
      <dgm:t>
        <a:bodyPr/>
        <a:lstStyle/>
        <a:p>
          <a:r>
            <a:rPr lang="en-US"/>
            <a:t>No. of Entries: (To be updated).</a:t>
          </a:r>
        </a:p>
      </dgm:t>
    </dgm:pt>
    <dgm:pt modelId="{F1DF7C5A-96BA-4172-AA83-D2F828634E02}" type="parTrans" cxnId="{EFA2D63E-4664-4FE2-B5F4-0EC99622C911}">
      <dgm:prSet/>
      <dgm:spPr/>
      <dgm:t>
        <a:bodyPr/>
        <a:lstStyle/>
        <a:p>
          <a:endParaRPr lang="en-US"/>
        </a:p>
      </dgm:t>
    </dgm:pt>
    <dgm:pt modelId="{F38AFD10-5C34-44E9-868B-0DF9850929AC}" type="sibTrans" cxnId="{EFA2D63E-4664-4FE2-B5F4-0EC99622C911}">
      <dgm:prSet/>
      <dgm:spPr/>
      <dgm:t>
        <a:bodyPr/>
        <a:lstStyle/>
        <a:p>
          <a:endParaRPr lang="en-US"/>
        </a:p>
      </dgm:t>
    </dgm:pt>
    <dgm:pt modelId="{FF2E0466-65CD-4540-8DA1-8B2D469351B8}">
      <dgm:prSet/>
      <dgm:spPr/>
      <dgm:t>
        <a:bodyPr/>
        <a:lstStyle/>
        <a:p>
          <a:r>
            <a:rPr lang="en-US"/>
            <a:t>Sample shown below (via df.head()).</a:t>
          </a:r>
        </a:p>
      </dgm:t>
    </dgm:pt>
    <dgm:pt modelId="{9D807F43-BB0F-4BC8-A7FD-B3A8F328FA49}" type="parTrans" cxnId="{A6A00C47-0A4A-4926-89A1-49356DDA22F0}">
      <dgm:prSet/>
      <dgm:spPr/>
      <dgm:t>
        <a:bodyPr/>
        <a:lstStyle/>
        <a:p>
          <a:endParaRPr lang="en-US"/>
        </a:p>
      </dgm:t>
    </dgm:pt>
    <dgm:pt modelId="{2C219230-D26B-4B49-B840-3DC40A31CA03}" type="sibTrans" cxnId="{A6A00C47-0A4A-4926-89A1-49356DDA22F0}">
      <dgm:prSet/>
      <dgm:spPr/>
      <dgm:t>
        <a:bodyPr/>
        <a:lstStyle/>
        <a:p>
          <a:endParaRPr lang="en-US"/>
        </a:p>
      </dgm:t>
    </dgm:pt>
    <dgm:pt modelId="{ACD4D9E7-23C4-764E-BC36-62607ADB2279}" type="pres">
      <dgm:prSet presAssocID="{C231F349-12A2-4AEF-B12A-E59BD6E70618}" presName="linear" presStyleCnt="0">
        <dgm:presLayoutVars>
          <dgm:animLvl val="lvl"/>
          <dgm:resizeHandles val="exact"/>
        </dgm:presLayoutVars>
      </dgm:prSet>
      <dgm:spPr/>
    </dgm:pt>
    <dgm:pt modelId="{CE10285D-D6FC-F447-AB12-77F6F5482C3A}" type="pres">
      <dgm:prSet presAssocID="{18A4E272-0026-4FB8-BA2A-924BEB76C8A2}" presName="parentText" presStyleLbl="node1" presStyleIdx="0" presStyleCnt="4">
        <dgm:presLayoutVars>
          <dgm:chMax val="0"/>
          <dgm:bulletEnabled val="1"/>
        </dgm:presLayoutVars>
      </dgm:prSet>
      <dgm:spPr/>
    </dgm:pt>
    <dgm:pt modelId="{8A7ADEBE-9ECB-C246-9B94-D653C50117B6}" type="pres">
      <dgm:prSet presAssocID="{24441CCB-6CF0-4AA9-86C2-2B4A34EAB6AB}" presName="spacer" presStyleCnt="0"/>
      <dgm:spPr/>
    </dgm:pt>
    <dgm:pt modelId="{B31282D5-C707-C747-B591-ED5C47C94F7A}" type="pres">
      <dgm:prSet presAssocID="{2711D922-B391-4A43-8D18-185E9571AEC5}" presName="parentText" presStyleLbl="node1" presStyleIdx="1" presStyleCnt="4">
        <dgm:presLayoutVars>
          <dgm:chMax val="0"/>
          <dgm:bulletEnabled val="1"/>
        </dgm:presLayoutVars>
      </dgm:prSet>
      <dgm:spPr/>
    </dgm:pt>
    <dgm:pt modelId="{6D32503C-9E36-7A4E-8FE4-9A7BAF570C84}" type="pres">
      <dgm:prSet presAssocID="{32957CD8-2317-42E6-A5C2-27AB46D89A4C}" presName="spacer" presStyleCnt="0"/>
      <dgm:spPr/>
    </dgm:pt>
    <dgm:pt modelId="{0C354808-F6C7-EB4E-9E55-D3B2C8DFCA44}" type="pres">
      <dgm:prSet presAssocID="{9D656D76-54D3-46A3-A0FD-3FD87A0FED47}" presName="parentText" presStyleLbl="node1" presStyleIdx="2" presStyleCnt="4">
        <dgm:presLayoutVars>
          <dgm:chMax val="0"/>
          <dgm:bulletEnabled val="1"/>
        </dgm:presLayoutVars>
      </dgm:prSet>
      <dgm:spPr/>
    </dgm:pt>
    <dgm:pt modelId="{D7A34080-A9F4-2749-90BC-73D75560D10B}" type="pres">
      <dgm:prSet presAssocID="{F38AFD10-5C34-44E9-868B-0DF9850929AC}" presName="spacer" presStyleCnt="0"/>
      <dgm:spPr/>
    </dgm:pt>
    <dgm:pt modelId="{B87CAA4F-AD18-334E-8488-5E7DCB6A73B5}" type="pres">
      <dgm:prSet presAssocID="{FF2E0466-65CD-4540-8DA1-8B2D469351B8}" presName="parentText" presStyleLbl="node1" presStyleIdx="3" presStyleCnt="4">
        <dgm:presLayoutVars>
          <dgm:chMax val="0"/>
          <dgm:bulletEnabled val="1"/>
        </dgm:presLayoutVars>
      </dgm:prSet>
      <dgm:spPr/>
    </dgm:pt>
  </dgm:ptLst>
  <dgm:cxnLst>
    <dgm:cxn modelId="{8F31420F-CC27-FE41-B90C-7F98F299B5AD}" type="presOf" srcId="{18A4E272-0026-4FB8-BA2A-924BEB76C8A2}" destId="{CE10285D-D6FC-F447-AB12-77F6F5482C3A}" srcOrd="0" destOrd="0" presId="urn:microsoft.com/office/officeart/2005/8/layout/vList2"/>
    <dgm:cxn modelId="{C78CFB0F-AB1C-814A-8CEA-929F712D0176}" type="presOf" srcId="{2711D922-B391-4A43-8D18-185E9571AEC5}" destId="{B31282D5-C707-C747-B591-ED5C47C94F7A}" srcOrd="0" destOrd="0" presId="urn:microsoft.com/office/officeart/2005/8/layout/vList2"/>
    <dgm:cxn modelId="{71D9B53C-EA71-48D8-A007-999558909F56}" srcId="{C231F349-12A2-4AEF-B12A-E59BD6E70618}" destId="{18A4E272-0026-4FB8-BA2A-924BEB76C8A2}" srcOrd="0" destOrd="0" parTransId="{0745FC0B-E314-4162-9F7B-F8517D595593}" sibTransId="{24441CCB-6CF0-4AA9-86C2-2B4A34EAB6AB}"/>
    <dgm:cxn modelId="{EFA2D63E-4664-4FE2-B5F4-0EC99622C911}" srcId="{C231F349-12A2-4AEF-B12A-E59BD6E70618}" destId="{9D656D76-54D3-46A3-A0FD-3FD87A0FED47}" srcOrd="2" destOrd="0" parTransId="{F1DF7C5A-96BA-4172-AA83-D2F828634E02}" sibTransId="{F38AFD10-5C34-44E9-868B-0DF9850929AC}"/>
    <dgm:cxn modelId="{A6A00C47-0A4A-4926-89A1-49356DDA22F0}" srcId="{C231F349-12A2-4AEF-B12A-E59BD6E70618}" destId="{FF2E0466-65CD-4540-8DA1-8B2D469351B8}" srcOrd="3" destOrd="0" parTransId="{9D807F43-BB0F-4BC8-A7FD-B3A8F328FA49}" sibTransId="{2C219230-D26B-4B49-B840-3DC40A31CA03}"/>
    <dgm:cxn modelId="{F575A36B-65F5-4D43-B463-D7C006C4DD0C}" type="presOf" srcId="{C231F349-12A2-4AEF-B12A-E59BD6E70618}" destId="{ACD4D9E7-23C4-764E-BC36-62607ADB2279}" srcOrd="0" destOrd="0" presId="urn:microsoft.com/office/officeart/2005/8/layout/vList2"/>
    <dgm:cxn modelId="{29142DA9-B5BB-4C1B-A038-BFCC7E351C9C}" srcId="{C231F349-12A2-4AEF-B12A-E59BD6E70618}" destId="{2711D922-B391-4A43-8D18-185E9571AEC5}" srcOrd="1" destOrd="0" parTransId="{5A8A7F78-B924-4A00-B8AD-15C9D0DF6991}" sibTransId="{32957CD8-2317-42E6-A5C2-27AB46D89A4C}"/>
    <dgm:cxn modelId="{0C3698E6-BE0D-3A4B-8811-49700166D89B}" type="presOf" srcId="{9D656D76-54D3-46A3-A0FD-3FD87A0FED47}" destId="{0C354808-F6C7-EB4E-9E55-D3B2C8DFCA44}" srcOrd="0" destOrd="0" presId="urn:microsoft.com/office/officeart/2005/8/layout/vList2"/>
    <dgm:cxn modelId="{664CB0FD-EEDB-024D-839E-2571F292EB91}" type="presOf" srcId="{FF2E0466-65CD-4540-8DA1-8B2D469351B8}" destId="{B87CAA4F-AD18-334E-8488-5E7DCB6A73B5}" srcOrd="0" destOrd="0" presId="urn:microsoft.com/office/officeart/2005/8/layout/vList2"/>
    <dgm:cxn modelId="{30EE5FC7-D6FF-7F42-ABD6-3DFBA7564E39}" type="presParOf" srcId="{ACD4D9E7-23C4-764E-BC36-62607ADB2279}" destId="{CE10285D-D6FC-F447-AB12-77F6F5482C3A}" srcOrd="0" destOrd="0" presId="urn:microsoft.com/office/officeart/2005/8/layout/vList2"/>
    <dgm:cxn modelId="{5F43C07F-5E73-FB42-BD88-C02B35EC19DF}" type="presParOf" srcId="{ACD4D9E7-23C4-764E-BC36-62607ADB2279}" destId="{8A7ADEBE-9ECB-C246-9B94-D653C50117B6}" srcOrd="1" destOrd="0" presId="urn:microsoft.com/office/officeart/2005/8/layout/vList2"/>
    <dgm:cxn modelId="{D4004EB2-2864-5A40-9348-432CEA0C090C}" type="presParOf" srcId="{ACD4D9E7-23C4-764E-BC36-62607ADB2279}" destId="{B31282D5-C707-C747-B591-ED5C47C94F7A}" srcOrd="2" destOrd="0" presId="urn:microsoft.com/office/officeart/2005/8/layout/vList2"/>
    <dgm:cxn modelId="{98317222-CD42-CB4B-83FB-0E3E6F6A6DD1}" type="presParOf" srcId="{ACD4D9E7-23C4-764E-BC36-62607ADB2279}" destId="{6D32503C-9E36-7A4E-8FE4-9A7BAF570C84}" srcOrd="3" destOrd="0" presId="urn:microsoft.com/office/officeart/2005/8/layout/vList2"/>
    <dgm:cxn modelId="{196BD0C6-1BA9-E945-9153-D07DE7F2DB43}" type="presParOf" srcId="{ACD4D9E7-23C4-764E-BC36-62607ADB2279}" destId="{0C354808-F6C7-EB4E-9E55-D3B2C8DFCA44}" srcOrd="4" destOrd="0" presId="urn:microsoft.com/office/officeart/2005/8/layout/vList2"/>
    <dgm:cxn modelId="{4A15D564-6AB3-B049-95DD-D47A0A30200E}" type="presParOf" srcId="{ACD4D9E7-23C4-764E-BC36-62607ADB2279}" destId="{D7A34080-A9F4-2749-90BC-73D75560D10B}" srcOrd="5" destOrd="0" presId="urn:microsoft.com/office/officeart/2005/8/layout/vList2"/>
    <dgm:cxn modelId="{203D9D1B-8F3E-D14A-8982-EE33EA970BF5}" type="presParOf" srcId="{ACD4D9E7-23C4-764E-BC36-62607ADB2279}" destId="{B87CAA4F-AD18-334E-8488-5E7DCB6A73B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B7076-1975-4D17-97B7-699AB7B38D1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28E839F8-A731-4F8F-93C5-D74A0BCF5832}">
      <dgm:prSet/>
      <dgm:spPr/>
      <dgm:t>
        <a:bodyPr/>
        <a:lstStyle/>
        <a:p>
          <a:r>
            <a:rPr lang="en-US"/>
            <a:t>StandardScaler used to normalize data.</a:t>
          </a:r>
        </a:p>
      </dgm:t>
    </dgm:pt>
    <dgm:pt modelId="{F453ACE7-747B-424D-AFF7-CD3A05A7848F}" type="parTrans" cxnId="{18BDED0C-8449-41C4-87BB-84EA92998139}">
      <dgm:prSet/>
      <dgm:spPr/>
      <dgm:t>
        <a:bodyPr/>
        <a:lstStyle/>
        <a:p>
          <a:endParaRPr lang="en-US"/>
        </a:p>
      </dgm:t>
    </dgm:pt>
    <dgm:pt modelId="{7C755268-7A77-4C9C-A584-C0760BF71A14}" type="sibTrans" cxnId="{18BDED0C-8449-41C4-87BB-84EA92998139}">
      <dgm:prSet/>
      <dgm:spPr/>
      <dgm:t>
        <a:bodyPr/>
        <a:lstStyle/>
        <a:p>
          <a:endParaRPr lang="en-US"/>
        </a:p>
      </dgm:t>
    </dgm:pt>
    <dgm:pt modelId="{9047852A-A264-417D-A3FC-8EF21AE3DFCA}">
      <dgm:prSet/>
      <dgm:spPr/>
      <dgm:t>
        <a:bodyPr/>
        <a:lstStyle/>
        <a:p>
          <a:r>
            <a:rPr lang="en-US"/>
            <a:t>Important to treat all features equally.</a:t>
          </a:r>
        </a:p>
      </dgm:t>
    </dgm:pt>
    <dgm:pt modelId="{0C42C2D1-CBF7-42A3-85C7-FF7A848FBFE3}" type="parTrans" cxnId="{E10B5C55-4DE0-458F-885B-99BB75098DDE}">
      <dgm:prSet/>
      <dgm:spPr/>
      <dgm:t>
        <a:bodyPr/>
        <a:lstStyle/>
        <a:p>
          <a:endParaRPr lang="en-US"/>
        </a:p>
      </dgm:t>
    </dgm:pt>
    <dgm:pt modelId="{E768C86A-3276-4BE6-87C7-86335CC2F643}" type="sibTrans" cxnId="{E10B5C55-4DE0-458F-885B-99BB75098DDE}">
      <dgm:prSet/>
      <dgm:spPr/>
      <dgm:t>
        <a:bodyPr/>
        <a:lstStyle/>
        <a:p>
          <a:endParaRPr lang="en-US"/>
        </a:p>
      </dgm:t>
    </dgm:pt>
    <dgm:pt modelId="{9717B3DD-4550-403A-9193-C9A019F9DD27}">
      <dgm:prSet/>
      <dgm:spPr/>
      <dgm:t>
        <a:bodyPr/>
        <a:lstStyle/>
        <a:p>
          <a:r>
            <a:rPr lang="en-US"/>
            <a:t>Prevents income from dominating clustering.</a:t>
          </a:r>
        </a:p>
      </dgm:t>
    </dgm:pt>
    <dgm:pt modelId="{EF2DC6BD-BD72-412F-B96A-E4BEF6A4335F}" type="parTrans" cxnId="{24E651A8-12C2-49BB-B9FC-80B4B69391B6}">
      <dgm:prSet/>
      <dgm:spPr/>
      <dgm:t>
        <a:bodyPr/>
        <a:lstStyle/>
        <a:p>
          <a:endParaRPr lang="en-US"/>
        </a:p>
      </dgm:t>
    </dgm:pt>
    <dgm:pt modelId="{3F814F7A-D214-493B-B627-E752B1970C50}" type="sibTrans" cxnId="{24E651A8-12C2-49BB-B9FC-80B4B69391B6}">
      <dgm:prSet/>
      <dgm:spPr/>
      <dgm:t>
        <a:bodyPr/>
        <a:lstStyle/>
        <a:p>
          <a:endParaRPr lang="en-US"/>
        </a:p>
      </dgm:t>
    </dgm:pt>
    <dgm:pt modelId="{1707587C-7ACD-0541-B9E5-1ED44E4F097D}" type="pres">
      <dgm:prSet presAssocID="{2D4B7076-1975-4D17-97B7-699AB7B38D11}" presName="linear" presStyleCnt="0">
        <dgm:presLayoutVars>
          <dgm:animLvl val="lvl"/>
          <dgm:resizeHandles val="exact"/>
        </dgm:presLayoutVars>
      </dgm:prSet>
      <dgm:spPr/>
    </dgm:pt>
    <dgm:pt modelId="{2D32CABA-C161-174D-9E89-6418C0D87243}" type="pres">
      <dgm:prSet presAssocID="{28E839F8-A731-4F8F-93C5-D74A0BCF5832}" presName="parentText" presStyleLbl="node1" presStyleIdx="0" presStyleCnt="3">
        <dgm:presLayoutVars>
          <dgm:chMax val="0"/>
          <dgm:bulletEnabled val="1"/>
        </dgm:presLayoutVars>
      </dgm:prSet>
      <dgm:spPr/>
    </dgm:pt>
    <dgm:pt modelId="{E2C2970F-8328-D448-97FC-4EF3CA026099}" type="pres">
      <dgm:prSet presAssocID="{7C755268-7A77-4C9C-A584-C0760BF71A14}" presName="spacer" presStyleCnt="0"/>
      <dgm:spPr/>
    </dgm:pt>
    <dgm:pt modelId="{110AF59E-A797-A24A-A8F1-1CE9FB5C7574}" type="pres">
      <dgm:prSet presAssocID="{9047852A-A264-417D-A3FC-8EF21AE3DFCA}" presName="parentText" presStyleLbl="node1" presStyleIdx="1" presStyleCnt="3">
        <dgm:presLayoutVars>
          <dgm:chMax val="0"/>
          <dgm:bulletEnabled val="1"/>
        </dgm:presLayoutVars>
      </dgm:prSet>
      <dgm:spPr/>
    </dgm:pt>
    <dgm:pt modelId="{C4B39DC2-81CC-3040-8549-DE5D35027390}" type="pres">
      <dgm:prSet presAssocID="{E768C86A-3276-4BE6-87C7-86335CC2F643}" presName="spacer" presStyleCnt="0"/>
      <dgm:spPr/>
    </dgm:pt>
    <dgm:pt modelId="{7479E611-8874-AA48-A4E0-2F49C3ED6092}" type="pres">
      <dgm:prSet presAssocID="{9717B3DD-4550-403A-9193-C9A019F9DD27}" presName="parentText" presStyleLbl="node1" presStyleIdx="2" presStyleCnt="3">
        <dgm:presLayoutVars>
          <dgm:chMax val="0"/>
          <dgm:bulletEnabled val="1"/>
        </dgm:presLayoutVars>
      </dgm:prSet>
      <dgm:spPr/>
    </dgm:pt>
  </dgm:ptLst>
  <dgm:cxnLst>
    <dgm:cxn modelId="{18BDED0C-8449-41C4-87BB-84EA92998139}" srcId="{2D4B7076-1975-4D17-97B7-699AB7B38D11}" destId="{28E839F8-A731-4F8F-93C5-D74A0BCF5832}" srcOrd="0" destOrd="0" parTransId="{F453ACE7-747B-424D-AFF7-CD3A05A7848F}" sibTransId="{7C755268-7A77-4C9C-A584-C0760BF71A14}"/>
    <dgm:cxn modelId="{1E08BF25-7C64-7D4F-BE94-A3D055CB26D6}" type="presOf" srcId="{9047852A-A264-417D-A3FC-8EF21AE3DFCA}" destId="{110AF59E-A797-A24A-A8F1-1CE9FB5C7574}" srcOrd="0" destOrd="0" presId="urn:microsoft.com/office/officeart/2005/8/layout/vList2"/>
    <dgm:cxn modelId="{24469B2A-72B9-284F-BB2F-F5E3FCC5BE79}" type="presOf" srcId="{2D4B7076-1975-4D17-97B7-699AB7B38D11}" destId="{1707587C-7ACD-0541-B9E5-1ED44E4F097D}" srcOrd="0" destOrd="0" presId="urn:microsoft.com/office/officeart/2005/8/layout/vList2"/>
    <dgm:cxn modelId="{26CB1A36-1416-7042-924A-5730B29BCB72}" type="presOf" srcId="{28E839F8-A731-4F8F-93C5-D74A0BCF5832}" destId="{2D32CABA-C161-174D-9E89-6418C0D87243}" srcOrd="0" destOrd="0" presId="urn:microsoft.com/office/officeart/2005/8/layout/vList2"/>
    <dgm:cxn modelId="{E10B5C55-4DE0-458F-885B-99BB75098DDE}" srcId="{2D4B7076-1975-4D17-97B7-699AB7B38D11}" destId="{9047852A-A264-417D-A3FC-8EF21AE3DFCA}" srcOrd="1" destOrd="0" parTransId="{0C42C2D1-CBF7-42A3-85C7-FF7A848FBFE3}" sibTransId="{E768C86A-3276-4BE6-87C7-86335CC2F643}"/>
    <dgm:cxn modelId="{AA7B7A67-1990-FD47-A04C-ABFA6C07A4C6}" type="presOf" srcId="{9717B3DD-4550-403A-9193-C9A019F9DD27}" destId="{7479E611-8874-AA48-A4E0-2F49C3ED6092}" srcOrd="0" destOrd="0" presId="urn:microsoft.com/office/officeart/2005/8/layout/vList2"/>
    <dgm:cxn modelId="{24E651A8-12C2-49BB-B9FC-80B4B69391B6}" srcId="{2D4B7076-1975-4D17-97B7-699AB7B38D11}" destId="{9717B3DD-4550-403A-9193-C9A019F9DD27}" srcOrd="2" destOrd="0" parTransId="{EF2DC6BD-BD72-412F-B96A-E4BEF6A4335F}" sibTransId="{3F814F7A-D214-493B-B627-E752B1970C50}"/>
    <dgm:cxn modelId="{C55F90EA-80A0-DC49-B8A3-79CE99542B45}" type="presParOf" srcId="{1707587C-7ACD-0541-B9E5-1ED44E4F097D}" destId="{2D32CABA-C161-174D-9E89-6418C0D87243}" srcOrd="0" destOrd="0" presId="urn:microsoft.com/office/officeart/2005/8/layout/vList2"/>
    <dgm:cxn modelId="{17AAB2EE-00FD-2D4F-B2F7-9723C5E43F55}" type="presParOf" srcId="{1707587C-7ACD-0541-B9E5-1ED44E4F097D}" destId="{E2C2970F-8328-D448-97FC-4EF3CA026099}" srcOrd="1" destOrd="0" presId="urn:microsoft.com/office/officeart/2005/8/layout/vList2"/>
    <dgm:cxn modelId="{9123C064-59F3-6A4B-83BB-F014D03CE161}" type="presParOf" srcId="{1707587C-7ACD-0541-B9E5-1ED44E4F097D}" destId="{110AF59E-A797-A24A-A8F1-1CE9FB5C7574}" srcOrd="2" destOrd="0" presId="urn:microsoft.com/office/officeart/2005/8/layout/vList2"/>
    <dgm:cxn modelId="{3C0B8E83-A219-7240-84F5-0D16D6B551C6}" type="presParOf" srcId="{1707587C-7ACD-0541-B9E5-1ED44E4F097D}" destId="{C4B39DC2-81CC-3040-8549-DE5D35027390}" srcOrd="3" destOrd="0" presId="urn:microsoft.com/office/officeart/2005/8/layout/vList2"/>
    <dgm:cxn modelId="{9462B446-387E-694B-BFA5-51C5B887E648}" type="presParOf" srcId="{1707587C-7ACD-0541-B9E5-1ED44E4F097D}" destId="{7479E611-8874-AA48-A4E0-2F49C3ED609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FEADB6-AFDD-47F5-A620-EBE0D0972F8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C2EE255-F20C-49B8-A445-E4754BBE330D}">
      <dgm:prSet/>
      <dgm:spPr/>
      <dgm:t>
        <a:bodyPr/>
        <a:lstStyle/>
        <a:p>
          <a:r>
            <a:rPr lang="en-US"/>
            <a:t>Used KMeans(n_clusters=3).</a:t>
          </a:r>
        </a:p>
      </dgm:t>
    </dgm:pt>
    <dgm:pt modelId="{FAF6EB0F-E469-4FAD-A7EE-DBDC4AA39660}" type="parTrans" cxnId="{0712664C-5CBB-4221-AF75-5522F6C2345E}">
      <dgm:prSet/>
      <dgm:spPr/>
      <dgm:t>
        <a:bodyPr/>
        <a:lstStyle/>
        <a:p>
          <a:endParaRPr lang="en-US"/>
        </a:p>
      </dgm:t>
    </dgm:pt>
    <dgm:pt modelId="{458DA041-0BFB-45E6-8EC9-18EAC1ED0822}" type="sibTrans" cxnId="{0712664C-5CBB-4221-AF75-5522F6C2345E}">
      <dgm:prSet/>
      <dgm:spPr/>
      <dgm:t>
        <a:bodyPr/>
        <a:lstStyle/>
        <a:p>
          <a:endParaRPr lang="en-US"/>
        </a:p>
      </dgm:t>
    </dgm:pt>
    <dgm:pt modelId="{3BEE2954-63C3-48CA-A29B-C78483A0698A}">
      <dgm:prSet/>
      <dgm:spPr/>
      <dgm:t>
        <a:bodyPr/>
        <a:lstStyle/>
        <a:p>
          <a:r>
            <a:rPr lang="en-US"/>
            <a:t>Clustered based on Age, Income, App Usage, and Health Awareness.</a:t>
          </a:r>
        </a:p>
      </dgm:t>
    </dgm:pt>
    <dgm:pt modelId="{80BC3F8C-46F3-46BB-9B7D-316B40F77899}" type="parTrans" cxnId="{792A3107-E7EB-4190-9E12-92CB80F19347}">
      <dgm:prSet/>
      <dgm:spPr/>
      <dgm:t>
        <a:bodyPr/>
        <a:lstStyle/>
        <a:p>
          <a:endParaRPr lang="en-US"/>
        </a:p>
      </dgm:t>
    </dgm:pt>
    <dgm:pt modelId="{714C0D83-D4C2-484A-9084-CFA3B63D759A}" type="sibTrans" cxnId="{792A3107-E7EB-4190-9E12-92CB80F19347}">
      <dgm:prSet/>
      <dgm:spPr/>
      <dgm:t>
        <a:bodyPr/>
        <a:lstStyle/>
        <a:p>
          <a:endParaRPr lang="en-US"/>
        </a:p>
      </dgm:t>
    </dgm:pt>
    <dgm:pt modelId="{F4ED396C-F686-444F-B5B7-8A6ECD701E13}">
      <dgm:prSet/>
      <dgm:spPr/>
      <dgm:t>
        <a:bodyPr/>
        <a:lstStyle/>
        <a:p>
          <a:r>
            <a:rPr lang="en-US"/>
            <a:t>Assigned cluster labels to each user.</a:t>
          </a:r>
        </a:p>
      </dgm:t>
    </dgm:pt>
    <dgm:pt modelId="{CEBDD0F6-ABA2-4596-8234-01132DBD4D55}" type="parTrans" cxnId="{35B93609-1C5A-4738-B532-434095FB2627}">
      <dgm:prSet/>
      <dgm:spPr/>
      <dgm:t>
        <a:bodyPr/>
        <a:lstStyle/>
        <a:p>
          <a:endParaRPr lang="en-US"/>
        </a:p>
      </dgm:t>
    </dgm:pt>
    <dgm:pt modelId="{5D903411-97E6-47C3-9D3B-62836220E46C}" type="sibTrans" cxnId="{35B93609-1C5A-4738-B532-434095FB2627}">
      <dgm:prSet/>
      <dgm:spPr/>
      <dgm:t>
        <a:bodyPr/>
        <a:lstStyle/>
        <a:p>
          <a:endParaRPr lang="en-US"/>
        </a:p>
      </dgm:t>
    </dgm:pt>
    <dgm:pt modelId="{C0A1A932-B1B3-4126-9D4C-9083A3CEBF56}">
      <dgm:prSet/>
      <dgm:spPr/>
      <dgm:t>
        <a:bodyPr/>
        <a:lstStyle/>
        <a:p>
          <a:r>
            <a:rPr lang="en-US"/>
            <a:t>Scatter plot visualizes Age vs. Monthly Income.</a:t>
          </a:r>
        </a:p>
      </dgm:t>
    </dgm:pt>
    <dgm:pt modelId="{BC54C3BD-73D8-4BC3-A1BD-DE3AE1B2AA1A}" type="parTrans" cxnId="{73B0E88C-149D-4E97-AACE-927BD8F4E791}">
      <dgm:prSet/>
      <dgm:spPr/>
      <dgm:t>
        <a:bodyPr/>
        <a:lstStyle/>
        <a:p>
          <a:endParaRPr lang="en-US"/>
        </a:p>
      </dgm:t>
    </dgm:pt>
    <dgm:pt modelId="{4DDD359A-6740-4025-9F28-A0A3015CCB7F}" type="sibTrans" cxnId="{73B0E88C-149D-4E97-AACE-927BD8F4E791}">
      <dgm:prSet/>
      <dgm:spPr/>
      <dgm:t>
        <a:bodyPr/>
        <a:lstStyle/>
        <a:p>
          <a:endParaRPr lang="en-US"/>
        </a:p>
      </dgm:t>
    </dgm:pt>
    <dgm:pt modelId="{1FBCE00B-80E7-234E-8F56-1FBC9C6EE691}" type="pres">
      <dgm:prSet presAssocID="{ABFEADB6-AFDD-47F5-A620-EBE0D0972F82}" presName="linear" presStyleCnt="0">
        <dgm:presLayoutVars>
          <dgm:animLvl val="lvl"/>
          <dgm:resizeHandles val="exact"/>
        </dgm:presLayoutVars>
      </dgm:prSet>
      <dgm:spPr/>
    </dgm:pt>
    <dgm:pt modelId="{F2D7823B-AC78-CB41-9FE8-C08406400229}" type="pres">
      <dgm:prSet presAssocID="{6C2EE255-F20C-49B8-A445-E4754BBE330D}" presName="parentText" presStyleLbl="node1" presStyleIdx="0" presStyleCnt="4">
        <dgm:presLayoutVars>
          <dgm:chMax val="0"/>
          <dgm:bulletEnabled val="1"/>
        </dgm:presLayoutVars>
      </dgm:prSet>
      <dgm:spPr/>
    </dgm:pt>
    <dgm:pt modelId="{4D694E5E-2F69-C945-915C-60DDF931F6A4}" type="pres">
      <dgm:prSet presAssocID="{458DA041-0BFB-45E6-8EC9-18EAC1ED0822}" presName="spacer" presStyleCnt="0"/>
      <dgm:spPr/>
    </dgm:pt>
    <dgm:pt modelId="{B675D2F8-51A6-F447-85F0-C0D38585394B}" type="pres">
      <dgm:prSet presAssocID="{3BEE2954-63C3-48CA-A29B-C78483A0698A}" presName="parentText" presStyleLbl="node1" presStyleIdx="1" presStyleCnt="4">
        <dgm:presLayoutVars>
          <dgm:chMax val="0"/>
          <dgm:bulletEnabled val="1"/>
        </dgm:presLayoutVars>
      </dgm:prSet>
      <dgm:spPr/>
    </dgm:pt>
    <dgm:pt modelId="{BD5D8EC5-7E1B-0041-89D4-CEDC0BD19466}" type="pres">
      <dgm:prSet presAssocID="{714C0D83-D4C2-484A-9084-CFA3B63D759A}" presName="spacer" presStyleCnt="0"/>
      <dgm:spPr/>
    </dgm:pt>
    <dgm:pt modelId="{2FBCCA55-503C-274E-A9CE-5CB5F176369A}" type="pres">
      <dgm:prSet presAssocID="{F4ED396C-F686-444F-B5B7-8A6ECD701E13}" presName="parentText" presStyleLbl="node1" presStyleIdx="2" presStyleCnt="4">
        <dgm:presLayoutVars>
          <dgm:chMax val="0"/>
          <dgm:bulletEnabled val="1"/>
        </dgm:presLayoutVars>
      </dgm:prSet>
      <dgm:spPr/>
    </dgm:pt>
    <dgm:pt modelId="{E2C235B4-9AB4-1A46-9F92-7E3A447CD108}" type="pres">
      <dgm:prSet presAssocID="{5D903411-97E6-47C3-9D3B-62836220E46C}" presName="spacer" presStyleCnt="0"/>
      <dgm:spPr/>
    </dgm:pt>
    <dgm:pt modelId="{8BF8EF36-FFAD-5743-BDCC-D7F9B477D68C}" type="pres">
      <dgm:prSet presAssocID="{C0A1A932-B1B3-4126-9D4C-9083A3CEBF56}" presName="parentText" presStyleLbl="node1" presStyleIdx="3" presStyleCnt="4">
        <dgm:presLayoutVars>
          <dgm:chMax val="0"/>
          <dgm:bulletEnabled val="1"/>
        </dgm:presLayoutVars>
      </dgm:prSet>
      <dgm:spPr/>
    </dgm:pt>
  </dgm:ptLst>
  <dgm:cxnLst>
    <dgm:cxn modelId="{792A3107-E7EB-4190-9E12-92CB80F19347}" srcId="{ABFEADB6-AFDD-47F5-A620-EBE0D0972F82}" destId="{3BEE2954-63C3-48CA-A29B-C78483A0698A}" srcOrd="1" destOrd="0" parTransId="{80BC3F8C-46F3-46BB-9B7D-316B40F77899}" sibTransId="{714C0D83-D4C2-484A-9084-CFA3B63D759A}"/>
    <dgm:cxn modelId="{35B93609-1C5A-4738-B532-434095FB2627}" srcId="{ABFEADB6-AFDD-47F5-A620-EBE0D0972F82}" destId="{F4ED396C-F686-444F-B5B7-8A6ECD701E13}" srcOrd="2" destOrd="0" parTransId="{CEBDD0F6-ABA2-4596-8234-01132DBD4D55}" sibTransId="{5D903411-97E6-47C3-9D3B-62836220E46C}"/>
    <dgm:cxn modelId="{0712664C-5CBB-4221-AF75-5522F6C2345E}" srcId="{ABFEADB6-AFDD-47F5-A620-EBE0D0972F82}" destId="{6C2EE255-F20C-49B8-A445-E4754BBE330D}" srcOrd="0" destOrd="0" parTransId="{FAF6EB0F-E469-4FAD-A7EE-DBDC4AA39660}" sibTransId="{458DA041-0BFB-45E6-8EC9-18EAC1ED0822}"/>
    <dgm:cxn modelId="{CB4B8E54-DF01-9B44-8233-277EE2E33063}" type="presOf" srcId="{ABFEADB6-AFDD-47F5-A620-EBE0D0972F82}" destId="{1FBCE00B-80E7-234E-8F56-1FBC9C6EE691}" srcOrd="0" destOrd="0" presId="urn:microsoft.com/office/officeart/2005/8/layout/vList2"/>
    <dgm:cxn modelId="{73B0E88C-149D-4E97-AACE-927BD8F4E791}" srcId="{ABFEADB6-AFDD-47F5-A620-EBE0D0972F82}" destId="{C0A1A932-B1B3-4126-9D4C-9083A3CEBF56}" srcOrd="3" destOrd="0" parTransId="{BC54C3BD-73D8-4BC3-A1BD-DE3AE1B2AA1A}" sibTransId="{4DDD359A-6740-4025-9F28-A0A3015CCB7F}"/>
    <dgm:cxn modelId="{C654DDA3-343B-8B4F-8065-9E245A53A0E3}" type="presOf" srcId="{3BEE2954-63C3-48CA-A29B-C78483A0698A}" destId="{B675D2F8-51A6-F447-85F0-C0D38585394B}" srcOrd="0" destOrd="0" presId="urn:microsoft.com/office/officeart/2005/8/layout/vList2"/>
    <dgm:cxn modelId="{C4B24EC1-049C-5147-B430-B8FF74083C99}" type="presOf" srcId="{F4ED396C-F686-444F-B5B7-8A6ECD701E13}" destId="{2FBCCA55-503C-274E-A9CE-5CB5F176369A}" srcOrd="0" destOrd="0" presId="urn:microsoft.com/office/officeart/2005/8/layout/vList2"/>
    <dgm:cxn modelId="{550F62C9-A32D-8845-9E38-C393F6262D81}" type="presOf" srcId="{C0A1A932-B1B3-4126-9D4C-9083A3CEBF56}" destId="{8BF8EF36-FFAD-5743-BDCC-D7F9B477D68C}" srcOrd="0" destOrd="0" presId="urn:microsoft.com/office/officeart/2005/8/layout/vList2"/>
    <dgm:cxn modelId="{C4A8BDF7-A8F0-AC40-A180-0B4F8B8D4DA7}" type="presOf" srcId="{6C2EE255-F20C-49B8-A445-E4754BBE330D}" destId="{F2D7823B-AC78-CB41-9FE8-C08406400229}" srcOrd="0" destOrd="0" presId="urn:microsoft.com/office/officeart/2005/8/layout/vList2"/>
    <dgm:cxn modelId="{2A75800F-A02F-8E40-A03A-094367777B6D}" type="presParOf" srcId="{1FBCE00B-80E7-234E-8F56-1FBC9C6EE691}" destId="{F2D7823B-AC78-CB41-9FE8-C08406400229}" srcOrd="0" destOrd="0" presId="urn:microsoft.com/office/officeart/2005/8/layout/vList2"/>
    <dgm:cxn modelId="{D615C3F5-DF49-F642-816B-D588850DDD45}" type="presParOf" srcId="{1FBCE00B-80E7-234E-8F56-1FBC9C6EE691}" destId="{4D694E5E-2F69-C945-915C-60DDF931F6A4}" srcOrd="1" destOrd="0" presId="urn:microsoft.com/office/officeart/2005/8/layout/vList2"/>
    <dgm:cxn modelId="{221D7320-D21A-FF4C-9252-097D90FD7E72}" type="presParOf" srcId="{1FBCE00B-80E7-234E-8F56-1FBC9C6EE691}" destId="{B675D2F8-51A6-F447-85F0-C0D38585394B}" srcOrd="2" destOrd="0" presId="urn:microsoft.com/office/officeart/2005/8/layout/vList2"/>
    <dgm:cxn modelId="{95A39A4D-6F6B-4545-9AF9-155F1ECF73FA}" type="presParOf" srcId="{1FBCE00B-80E7-234E-8F56-1FBC9C6EE691}" destId="{BD5D8EC5-7E1B-0041-89D4-CEDC0BD19466}" srcOrd="3" destOrd="0" presId="urn:microsoft.com/office/officeart/2005/8/layout/vList2"/>
    <dgm:cxn modelId="{3F07C587-8734-2640-9460-1B3037003959}" type="presParOf" srcId="{1FBCE00B-80E7-234E-8F56-1FBC9C6EE691}" destId="{2FBCCA55-503C-274E-A9CE-5CB5F176369A}" srcOrd="4" destOrd="0" presId="urn:microsoft.com/office/officeart/2005/8/layout/vList2"/>
    <dgm:cxn modelId="{1D40EF96-4475-E941-BAC7-52CB597ADCD0}" type="presParOf" srcId="{1FBCE00B-80E7-234E-8F56-1FBC9C6EE691}" destId="{E2C235B4-9AB4-1A46-9F92-7E3A447CD108}" srcOrd="5" destOrd="0" presId="urn:microsoft.com/office/officeart/2005/8/layout/vList2"/>
    <dgm:cxn modelId="{D7505EE7-4CFD-194F-B825-A0AEE247A044}" type="presParOf" srcId="{1FBCE00B-80E7-234E-8F56-1FBC9C6EE691}" destId="{8BF8EF36-FFAD-5743-BDCC-D7F9B477D6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3DFA51-7DC7-43B3-B139-7F2550D80EFE}"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B023AC23-E593-41D1-8BA9-E2A1F6AF8F68}">
      <dgm:prSet/>
      <dgm:spPr/>
      <dgm:t>
        <a:bodyPr/>
        <a:lstStyle/>
        <a:p>
          <a:r>
            <a:rPr lang="en-US" dirty="0"/>
            <a:t>Persona 1: The Busy Executive (Cluster 0)- Age: ~33, Income: ₹65K, Usage: Low, Awareness: Low</a:t>
          </a:r>
        </a:p>
      </dgm:t>
    </dgm:pt>
    <dgm:pt modelId="{3484E1DF-BEB0-492B-8F67-108A0D79B51A}" type="parTrans" cxnId="{66A64BF2-670E-4C24-9B39-AF33392A7EBF}">
      <dgm:prSet/>
      <dgm:spPr/>
      <dgm:t>
        <a:bodyPr/>
        <a:lstStyle/>
        <a:p>
          <a:endParaRPr lang="en-US"/>
        </a:p>
      </dgm:t>
    </dgm:pt>
    <dgm:pt modelId="{24DC879B-8510-4478-8313-B26618C107E5}" type="sibTrans" cxnId="{66A64BF2-670E-4C24-9B39-AF33392A7EBF}">
      <dgm:prSet/>
      <dgm:spPr/>
      <dgm:t>
        <a:bodyPr/>
        <a:lstStyle/>
        <a:p>
          <a:endParaRPr lang="en-US"/>
        </a:p>
      </dgm:t>
    </dgm:pt>
    <dgm:pt modelId="{0E0F9F7F-8BD0-4773-A1F5-80B2CFFF89FE}">
      <dgm:prSet/>
      <dgm:spPr/>
      <dgm:t>
        <a:bodyPr/>
        <a:lstStyle/>
        <a:p>
          <a:r>
            <a:rPr lang="en-US" dirty="0"/>
            <a:t>Persona 2: Health-Conscious Elder (Cluster 1)- Age: ~45, Income: ₹40K, Usage: High, Awareness: High</a:t>
          </a:r>
        </a:p>
      </dgm:t>
    </dgm:pt>
    <dgm:pt modelId="{0E15E73E-5D95-4360-96C5-BD07549693E8}" type="parTrans" cxnId="{2AAE1B70-7F95-4516-B1B6-E5A55A3BDF5C}">
      <dgm:prSet/>
      <dgm:spPr/>
      <dgm:t>
        <a:bodyPr/>
        <a:lstStyle/>
        <a:p>
          <a:endParaRPr lang="en-US"/>
        </a:p>
      </dgm:t>
    </dgm:pt>
    <dgm:pt modelId="{C7AC2267-3A50-4760-926E-A5133726A2D1}" type="sibTrans" cxnId="{2AAE1B70-7F95-4516-B1B6-E5A55A3BDF5C}">
      <dgm:prSet/>
      <dgm:spPr/>
      <dgm:t>
        <a:bodyPr/>
        <a:lstStyle/>
        <a:p>
          <a:endParaRPr lang="en-US"/>
        </a:p>
      </dgm:t>
    </dgm:pt>
    <dgm:pt modelId="{4217D7B4-9725-475D-830C-273886BDDDD5}">
      <dgm:prSet/>
      <dgm:spPr/>
      <dgm:t>
        <a:bodyPr/>
        <a:lstStyle/>
        <a:p>
          <a:r>
            <a:rPr lang="en-US" dirty="0"/>
            <a:t>Persona 3: Techy Spender (Cluster 2)- Age: ~33, Income: ₹77K, Usage: High, Awareness: Low</a:t>
          </a:r>
        </a:p>
      </dgm:t>
    </dgm:pt>
    <dgm:pt modelId="{96BCA241-E543-4556-AF01-C4A51FFA614E}" type="parTrans" cxnId="{33BDD046-214C-4A8B-9C47-EA033A56E585}">
      <dgm:prSet/>
      <dgm:spPr/>
      <dgm:t>
        <a:bodyPr/>
        <a:lstStyle/>
        <a:p>
          <a:endParaRPr lang="en-US"/>
        </a:p>
      </dgm:t>
    </dgm:pt>
    <dgm:pt modelId="{2753E8F0-F173-48B8-A367-E0C54962113D}" type="sibTrans" cxnId="{33BDD046-214C-4A8B-9C47-EA033A56E585}">
      <dgm:prSet/>
      <dgm:spPr/>
      <dgm:t>
        <a:bodyPr/>
        <a:lstStyle/>
        <a:p>
          <a:endParaRPr lang="en-US"/>
        </a:p>
      </dgm:t>
    </dgm:pt>
    <dgm:pt modelId="{43C1F2A9-8F98-814D-98AF-CEAD597428A0}" type="pres">
      <dgm:prSet presAssocID="{3E3DFA51-7DC7-43B3-B139-7F2550D80EFE}" presName="vert0" presStyleCnt="0">
        <dgm:presLayoutVars>
          <dgm:dir/>
          <dgm:animOne val="branch"/>
          <dgm:animLvl val="lvl"/>
        </dgm:presLayoutVars>
      </dgm:prSet>
      <dgm:spPr/>
    </dgm:pt>
    <dgm:pt modelId="{C50A6155-F131-9B47-9ECB-A72010437A80}" type="pres">
      <dgm:prSet presAssocID="{B023AC23-E593-41D1-8BA9-E2A1F6AF8F68}" presName="thickLine" presStyleLbl="alignNode1" presStyleIdx="0" presStyleCnt="3"/>
      <dgm:spPr/>
    </dgm:pt>
    <dgm:pt modelId="{1B7EFCAA-07A5-D742-B1C5-ECEE19FF19E2}" type="pres">
      <dgm:prSet presAssocID="{B023AC23-E593-41D1-8BA9-E2A1F6AF8F68}" presName="horz1" presStyleCnt="0"/>
      <dgm:spPr/>
    </dgm:pt>
    <dgm:pt modelId="{2D665F3A-CD4A-6A4F-A693-C84634777BD0}" type="pres">
      <dgm:prSet presAssocID="{B023AC23-E593-41D1-8BA9-E2A1F6AF8F68}" presName="tx1" presStyleLbl="revTx" presStyleIdx="0" presStyleCnt="3"/>
      <dgm:spPr/>
    </dgm:pt>
    <dgm:pt modelId="{7A32F511-E5DC-AF49-B8B8-39AF3541DF45}" type="pres">
      <dgm:prSet presAssocID="{B023AC23-E593-41D1-8BA9-E2A1F6AF8F68}" presName="vert1" presStyleCnt="0"/>
      <dgm:spPr/>
    </dgm:pt>
    <dgm:pt modelId="{E5B1D76C-D9D8-B549-8680-F5D563E993F1}" type="pres">
      <dgm:prSet presAssocID="{0E0F9F7F-8BD0-4773-A1F5-80B2CFFF89FE}" presName="thickLine" presStyleLbl="alignNode1" presStyleIdx="1" presStyleCnt="3"/>
      <dgm:spPr/>
    </dgm:pt>
    <dgm:pt modelId="{75B6FF69-C25F-DB42-B0C5-C23F887C8127}" type="pres">
      <dgm:prSet presAssocID="{0E0F9F7F-8BD0-4773-A1F5-80B2CFFF89FE}" presName="horz1" presStyleCnt="0"/>
      <dgm:spPr/>
    </dgm:pt>
    <dgm:pt modelId="{C0A074C0-4628-9F48-B781-20876429D1A0}" type="pres">
      <dgm:prSet presAssocID="{0E0F9F7F-8BD0-4773-A1F5-80B2CFFF89FE}" presName="tx1" presStyleLbl="revTx" presStyleIdx="1" presStyleCnt="3"/>
      <dgm:spPr/>
    </dgm:pt>
    <dgm:pt modelId="{76C0713C-7450-4A47-87B1-C0A46F50D867}" type="pres">
      <dgm:prSet presAssocID="{0E0F9F7F-8BD0-4773-A1F5-80B2CFFF89FE}" presName="vert1" presStyleCnt="0"/>
      <dgm:spPr/>
    </dgm:pt>
    <dgm:pt modelId="{3D2ABA45-9A9A-594D-A74B-AB6C607E773B}" type="pres">
      <dgm:prSet presAssocID="{4217D7B4-9725-475D-830C-273886BDDDD5}" presName="thickLine" presStyleLbl="alignNode1" presStyleIdx="2" presStyleCnt="3"/>
      <dgm:spPr/>
    </dgm:pt>
    <dgm:pt modelId="{0C7C551A-5C3E-2D48-B220-CF1C6509DBB7}" type="pres">
      <dgm:prSet presAssocID="{4217D7B4-9725-475D-830C-273886BDDDD5}" presName="horz1" presStyleCnt="0"/>
      <dgm:spPr/>
    </dgm:pt>
    <dgm:pt modelId="{90A3840D-1A27-134B-AD79-075BDA41C054}" type="pres">
      <dgm:prSet presAssocID="{4217D7B4-9725-475D-830C-273886BDDDD5}" presName="tx1" presStyleLbl="revTx" presStyleIdx="2" presStyleCnt="3"/>
      <dgm:spPr/>
    </dgm:pt>
    <dgm:pt modelId="{7312F05C-E42D-1742-803E-92CB6DFF3BEF}" type="pres">
      <dgm:prSet presAssocID="{4217D7B4-9725-475D-830C-273886BDDDD5}" presName="vert1" presStyleCnt="0"/>
      <dgm:spPr/>
    </dgm:pt>
  </dgm:ptLst>
  <dgm:cxnLst>
    <dgm:cxn modelId="{C914AE14-AA60-4244-AAA4-980491D6B9C5}" type="presOf" srcId="{4217D7B4-9725-475D-830C-273886BDDDD5}" destId="{90A3840D-1A27-134B-AD79-075BDA41C054}" srcOrd="0" destOrd="0" presId="urn:microsoft.com/office/officeart/2008/layout/LinedList"/>
    <dgm:cxn modelId="{33BDD046-214C-4A8B-9C47-EA033A56E585}" srcId="{3E3DFA51-7DC7-43B3-B139-7F2550D80EFE}" destId="{4217D7B4-9725-475D-830C-273886BDDDD5}" srcOrd="2" destOrd="0" parTransId="{96BCA241-E543-4556-AF01-C4A51FFA614E}" sibTransId="{2753E8F0-F173-48B8-A367-E0C54962113D}"/>
    <dgm:cxn modelId="{2AAE1B70-7F95-4516-B1B6-E5A55A3BDF5C}" srcId="{3E3DFA51-7DC7-43B3-B139-7F2550D80EFE}" destId="{0E0F9F7F-8BD0-4773-A1F5-80B2CFFF89FE}" srcOrd="1" destOrd="0" parTransId="{0E15E73E-5D95-4360-96C5-BD07549693E8}" sibTransId="{C7AC2267-3A50-4760-926E-A5133726A2D1}"/>
    <dgm:cxn modelId="{58A96583-F78B-2E4D-A470-D3496E75EFD0}" type="presOf" srcId="{B023AC23-E593-41D1-8BA9-E2A1F6AF8F68}" destId="{2D665F3A-CD4A-6A4F-A693-C84634777BD0}" srcOrd="0" destOrd="0" presId="urn:microsoft.com/office/officeart/2008/layout/LinedList"/>
    <dgm:cxn modelId="{C6EC9DED-64C1-FD47-8043-28AFA6A749D6}" type="presOf" srcId="{3E3DFA51-7DC7-43B3-B139-7F2550D80EFE}" destId="{43C1F2A9-8F98-814D-98AF-CEAD597428A0}" srcOrd="0" destOrd="0" presId="urn:microsoft.com/office/officeart/2008/layout/LinedList"/>
    <dgm:cxn modelId="{7DEDF5ED-3827-D840-9755-E1F0B85153B3}" type="presOf" srcId="{0E0F9F7F-8BD0-4773-A1F5-80B2CFFF89FE}" destId="{C0A074C0-4628-9F48-B781-20876429D1A0}" srcOrd="0" destOrd="0" presId="urn:microsoft.com/office/officeart/2008/layout/LinedList"/>
    <dgm:cxn modelId="{66A64BF2-670E-4C24-9B39-AF33392A7EBF}" srcId="{3E3DFA51-7DC7-43B3-B139-7F2550D80EFE}" destId="{B023AC23-E593-41D1-8BA9-E2A1F6AF8F68}" srcOrd="0" destOrd="0" parTransId="{3484E1DF-BEB0-492B-8F67-108A0D79B51A}" sibTransId="{24DC879B-8510-4478-8313-B26618C107E5}"/>
    <dgm:cxn modelId="{03DB0F15-8A18-5943-8E6A-E1682A470D9F}" type="presParOf" srcId="{43C1F2A9-8F98-814D-98AF-CEAD597428A0}" destId="{C50A6155-F131-9B47-9ECB-A72010437A80}" srcOrd="0" destOrd="0" presId="urn:microsoft.com/office/officeart/2008/layout/LinedList"/>
    <dgm:cxn modelId="{2E7AE5C4-91C1-D747-A6C7-BF1D9760D1A2}" type="presParOf" srcId="{43C1F2A9-8F98-814D-98AF-CEAD597428A0}" destId="{1B7EFCAA-07A5-D742-B1C5-ECEE19FF19E2}" srcOrd="1" destOrd="0" presId="urn:microsoft.com/office/officeart/2008/layout/LinedList"/>
    <dgm:cxn modelId="{6D1AB9E0-4BAB-724A-824B-1894967F0172}" type="presParOf" srcId="{1B7EFCAA-07A5-D742-B1C5-ECEE19FF19E2}" destId="{2D665F3A-CD4A-6A4F-A693-C84634777BD0}" srcOrd="0" destOrd="0" presId="urn:microsoft.com/office/officeart/2008/layout/LinedList"/>
    <dgm:cxn modelId="{D2E77BFE-2C96-2D48-B362-DE978DF67D63}" type="presParOf" srcId="{1B7EFCAA-07A5-D742-B1C5-ECEE19FF19E2}" destId="{7A32F511-E5DC-AF49-B8B8-39AF3541DF45}" srcOrd="1" destOrd="0" presId="urn:microsoft.com/office/officeart/2008/layout/LinedList"/>
    <dgm:cxn modelId="{544EAA4A-FA43-C14E-B0B3-70B6262EA3C7}" type="presParOf" srcId="{43C1F2A9-8F98-814D-98AF-CEAD597428A0}" destId="{E5B1D76C-D9D8-B549-8680-F5D563E993F1}" srcOrd="2" destOrd="0" presId="urn:microsoft.com/office/officeart/2008/layout/LinedList"/>
    <dgm:cxn modelId="{BFF8087D-C8FD-144D-9DAE-2B778D5E061A}" type="presParOf" srcId="{43C1F2A9-8F98-814D-98AF-CEAD597428A0}" destId="{75B6FF69-C25F-DB42-B0C5-C23F887C8127}" srcOrd="3" destOrd="0" presId="urn:microsoft.com/office/officeart/2008/layout/LinedList"/>
    <dgm:cxn modelId="{E4C3F61D-64D7-734E-9256-D2C450496D4F}" type="presParOf" srcId="{75B6FF69-C25F-DB42-B0C5-C23F887C8127}" destId="{C0A074C0-4628-9F48-B781-20876429D1A0}" srcOrd="0" destOrd="0" presId="urn:microsoft.com/office/officeart/2008/layout/LinedList"/>
    <dgm:cxn modelId="{41FE23F3-67C0-2443-AB9B-BED096135F7E}" type="presParOf" srcId="{75B6FF69-C25F-DB42-B0C5-C23F887C8127}" destId="{76C0713C-7450-4A47-87B1-C0A46F50D867}" srcOrd="1" destOrd="0" presId="urn:microsoft.com/office/officeart/2008/layout/LinedList"/>
    <dgm:cxn modelId="{0B7FA4E3-7933-5046-AF89-F40521DE4A05}" type="presParOf" srcId="{43C1F2A9-8F98-814D-98AF-CEAD597428A0}" destId="{3D2ABA45-9A9A-594D-A74B-AB6C607E773B}" srcOrd="4" destOrd="0" presId="urn:microsoft.com/office/officeart/2008/layout/LinedList"/>
    <dgm:cxn modelId="{C935C357-4AD1-7A46-B252-24CDFB8147D0}" type="presParOf" srcId="{43C1F2A9-8F98-814D-98AF-CEAD597428A0}" destId="{0C7C551A-5C3E-2D48-B220-CF1C6509DBB7}" srcOrd="5" destOrd="0" presId="urn:microsoft.com/office/officeart/2008/layout/LinedList"/>
    <dgm:cxn modelId="{B28DC765-AE44-3746-A778-17611B089998}" type="presParOf" srcId="{0C7C551A-5C3E-2D48-B220-CF1C6509DBB7}" destId="{90A3840D-1A27-134B-AD79-075BDA41C054}" srcOrd="0" destOrd="0" presId="urn:microsoft.com/office/officeart/2008/layout/LinedList"/>
    <dgm:cxn modelId="{19BBE1BD-02F8-D24B-9595-4C3E73D6871A}" type="presParOf" srcId="{0C7C551A-5C3E-2D48-B220-CF1C6509DBB7}" destId="{7312F05C-E42D-1742-803E-92CB6DFF3B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C948CC-6554-48B8-9034-572344EC9BE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0DDD00-A7B5-4639-A7B3-7A406D0FEF32}">
      <dgm:prSet/>
      <dgm:spPr/>
      <dgm:t>
        <a:bodyPr/>
        <a:lstStyle/>
        <a:p>
          <a:r>
            <a:rPr lang="en-US"/>
            <a:t>Platform: Google Colab</a:t>
          </a:r>
        </a:p>
      </dgm:t>
    </dgm:pt>
    <dgm:pt modelId="{78C36993-D077-4541-9C2C-A9DF5C50AFBE}" type="parTrans" cxnId="{1DA99745-6514-46A1-A552-CEB942BD5A2D}">
      <dgm:prSet/>
      <dgm:spPr/>
      <dgm:t>
        <a:bodyPr/>
        <a:lstStyle/>
        <a:p>
          <a:endParaRPr lang="en-US"/>
        </a:p>
      </dgm:t>
    </dgm:pt>
    <dgm:pt modelId="{43993BF9-2F50-4B4B-AB6C-4331A1E2C085}" type="sibTrans" cxnId="{1DA99745-6514-46A1-A552-CEB942BD5A2D}">
      <dgm:prSet/>
      <dgm:spPr/>
      <dgm:t>
        <a:bodyPr/>
        <a:lstStyle/>
        <a:p>
          <a:endParaRPr lang="en-US"/>
        </a:p>
      </dgm:t>
    </dgm:pt>
    <dgm:pt modelId="{1DAC0A82-1BAD-4629-8DB6-D5DE230746CE}">
      <dgm:prSet/>
      <dgm:spPr/>
      <dgm:t>
        <a:bodyPr/>
        <a:lstStyle/>
        <a:p>
          <a:r>
            <a:rPr lang="en-US"/>
            <a:t>Language: Python</a:t>
          </a:r>
        </a:p>
      </dgm:t>
    </dgm:pt>
    <dgm:pt modelId="{042CA52B-67F0-4363-B156-88E0B8EC0D1B}" type="parTrans" cxnId="{5789877C-78B6-4CED-A8F7-13C26C993C00}">
      <dgm:prSet/>
      <dgm:spPr/>
      <dgm:t>
        <a:bodyPr/>
        <a:lstStyle/>
        <a:p>
          <a:endParaRPr lang="en-US"/>
        </a:p>
      </dgm:t>
    </dgm:pt>
    <dgm:pt modelId="{34832B46-F3FD-41CB-821C-0F92AA983605}" type="sibTrans" cxnId="{5789877C-78B6-4CED-A8F7-13C26C993C00}">
      <dgm:prSet/>
      <dgm:spPr/>
      <dgm:t>
        <a:bodyPr/>
        <a:lstStyle/>
        <a:p>
          <a:endParaRPr lang="en-US"/>
        </a:p>
      </dgm:t>
    </dgm:pt>
    <dgm:pt modelId="{94842D57-503F-40EB-BD7D-15DF90270E01}">
      <dgm:prSet/>
      <dgm:spPr/>
      <dgm:t>
        <a:bodyPr/>
        <a:lstStyle/>
        <a:p>
          <a:r>
            <a:rPr lang="en-US"/>
            <a:t>Libraries: Pandas, Sklearn, Matplotlib</a:t>
          </a:r>
        </a:p>
      </dgm:t>
    </dgm:pt>
    <dgm:pt modelId="{D41ADC5D-C556-40D0-9FDD-9CDE4C756C53}" type="parTrans" cxnId="{E2DCB038-2643-4F6E-B89E-517402B432F4}">
      <dgm:prSet/>
      <dgm:spPr/>
      <dgm:t>
        <a:bodyPr/>
        <a:lstStyle/>
        <a:p>
          <a:endParaRPr lang="en-US"/>
        </a:p>
      </dgm:t>
    </dgm:pt>
    <dgm:pt modelId="{53A90D4A-DA43-4065-96C5-57C70F6C7107}" type="sibTrans" cxnId="{E2DCB038-2643-4F6E-B89E-517402B432F4}">
      <dgm:prSet/>
      <dgm:spPr/>
      <dgm:t>
        <a:bodyPr/>
        <a:lstStyle/>
        <a:p>
          <a:endParaRPr lang="en-US"/>
        </a:p>
      </dgm:t>
    </dgm:pt>
    <dgm:pt modelId="{E4CAB32E-98A0-4AEF-8983-7B485C377F87}" type="pres">
      <dgm:prSet presAssocID="{5CC948CC-6554-48B8-9034-572344EC9BEB}" presName="root" presStyleCnt="0">
        <dgm:presLayoutVars>
          <dgm:dir/>
          <dgm:resizeHandles val="exact"/>
        </dgm:presLayoutVars>
      </dgm:prSet>
      <dgm:spPr/>
    </dgm:pt>
    <dgm:pt modelId="{CD5FD61B-A21F-448E-89B0-561D9F95C8DB}" type="pres">
      <dgm:prSet presAssocID="{390DDD00-A7B5-4639-A7B3-7A406D0FEF32}" presName="compNode" presStyleCnt="0"/>
      <dgm:spPr/>
    </dgm:pt>
    <dgm:pt modelId="{18CB0A77-0900-4A71-ABF3-7CE5E3679568}" type="pres">
      <dgm:prSet presAssocID="{390DDD00-A7B5-4639-A7B3-7A406D0FEF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E7610BC1-AC90-4F11-AA89-4348755E9935}" type="pres">
      <dgm:prSet presAssocID="{390DDD00-A7B5-4639-A7B3-7A406D0FEF32}" presName="spaceRect" presStyleCnt="0"/>
      <dgm:spPr/>
    </dgm:pt>
    <dgm:pt modelId="{AF5CA9C4-A866-44E4-BC1C-0666989BFCFC}" type="pres">
      <dgm:prSet presAssocID="{390DDD00-A7B5-4639-A7B3-7A406D0FEF32}" presName="textRect" presStyleLbl="revTx" presStyleIdx="0" presStyleCnt="3">
        <dgm:presLayoutVars>
          <dgm:chMax val="1"/>
          <dgm:chPref val="1"/>
        </dgm:presLayoutVars>
      </dgm:prSet>
      <dgm:spPr/>
    </dgm:pt>
    <dgm:pt modelId="{101F1432-9DB3-4E40-9594-72D6038A7AEB}" type="pres">
      <dgm:prSet presAssocID="{43993BF9-2F50-4B4B-AB6C-4331A1E2C085}" presName="sibTrans" presStyleCnt="0"/>
      <dgm:spPr/>
    </dgm:pt>
    <dgm:pt modelId="{0E4E8A5F-CF09-407C-A838-3BAAC5864871}" type="pres">
      <dgm:prSet presAssocID="{1DAC0A82-1BAD-4629-8DB6-D5DE230746CE}" presName="compNode" presStyleCnt="0"/>
      <dgm:spPr/>
    </dgm:pt>
    <dgm:pt modelId="{46656958-0641-4B24-B8E5-08751AC93A35}" type="pres">
      <dgm:prSet presAssocID="{1DAC0A82-1BAD-4629-8DB6-D5DE230746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6B317C02-F37E-44BE-A683-F8FF0D651076}" type="pres">
      <dgm:prSet presAssocID="{1DAC0A82-1BAD-4629-8DB6-D5DE230746CE}" presName="spaceRect" presStyleCnt="0"/>
      <dgm:spPr/>
    </dgm:pt>
    <dgm:pt modelId="{AEF541C3-F14E-4E6A-BA97-8001E76908B5}" type="pres">
      <dgm:prSet presAssocID="{1DAC0A82-1BAD-4629-8DB6-D5DE230746CE}" presName="textRect" presStyleLbl="revTx" presStyleIdx="1" presStyleCnt="3">
        <dgm:presLayoutVars>
          <dgm:chMax val="1"/>
          <dgm:chPref val="1"/>
        </dgm:presLayoutVars>
      </dgm:prSet>
      <dgm:spPr/>
    </dgm:pt>
    <dgm:pt modelId="{ED7CD3E8-ABD5-495F-BAA6-600B2164E721}" type="pres">
      <dgm:prSet presAssocID="{34832B46-F3FD-41CB-821C-0F92AA983605}" presName="sibTrans" presStyleCnt="0"/>
      <dgm:spPr/>
    </dgm:pt>
    <dgm:pt modelId="{CCCC8344-6643-4F39-9655-9E9FC9DE7B48}" type="pres">
      <dgm:prSet presAssocID="{94842D57-503F-40EB-BD7D-15DF90270E01}" presName="compNode" presStyleCnt="0"/>
      <dgm:spPr/>
    </dgm:pt>
    <dgm:pt modelId="{34FF662E-66C4-4E46-A813-47194432F4B2}" type="pres">
      <dgm:prSet presAssocID="{94842D57-503F-40EB-BD7D-15DF90270E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38998129-9728-4EB1-9BD3-41FACD4DA676}" type="pres">
      <dgm:prSet presAssocID="{94842D57-503F-40EB-BD7D-15DF90270E01}" presName="spaceRect" presStyleCnt="0"/>
      <dgm:spPr/>
    </dgm:pt>
    <dgm:pt modelId="{BA9717A3-0EA5-4302-A610-622A2D75C6F1}" type="pres">
      <dgm:prSet presAssocID="{94842D57-503F-40EB-BD7D-15DF90270E01}" presName="textRect" presStyleLbl="revTx" presStyleIdx="2" presStyleCnt="3">
        <dgm:presLayoutVars>
          <dgm:chMax val="1"/>
          <dgm:chPref val="1"/>
        </dgm:presLayoutVars>
      </dgm:prSet>
      <dgm:spPr/>
    </dgm:pt>
  </dgm:ptLst>
  <dgm:cxnLst>
    <dgm:cxn modelId="{64ABD005-2D2A-4FA1-9721-DC729335E4CD}" type="presOf" srcId="{5CC948CC-6554-48B8-9034-572344EC9BEB}" destId="{E4CAB32E-98A0-4AEF-8983-7B485C377F87}" srcOrd="0" destOrd="0" presId="urn:microsoft.com/office/officeart/2018/2/layout/IconLabelList"/>
    <dgm:cxn modelId="{E2DCB038-2643-4F6E-B89E-517402B432F4}" srcId="{5CC948CC-6554-48B8-9034-572344EC9BEB}" destId="{94842D57-503F-40EB-BD7D-15DF90270E01}" srcOrd="2" destOrd="0" parTransId="{D41ADC5D-C556-40D0-9FDD-9CDE4C756C53}" sibTransId="{53A90D4A-DA43-4065-96C5-57C70F6C7107}"/>
    <dgm:cxn modelId="{1DA99745-6514-46A1-A552-CEB942BD5A2D}" srcId="{5CC948CC-6554-48B8-9034-572344EC9BEB}" destId="{390DDD00-A7B5-4639-A7B3-7A406D0FEF32}" srcOrd="0" destOrd="0" parTransId="{78C36993-D077-4541-9C2C-A9DF5C50AFBE}" sibTransId="{43993BF9-2F50-4B4B-AB6C-4331A1E2C085}"/>
    <dgm:cxn modelId="{B5520F6B-2F3D-469E-A86C-20FFAE578CFC}" type="presOf" srcId="{390DDD00-A7B5-4639-A7B3-7A406D0FEF32}" destId="{AF5CA9C4-A866-44E4-BC1C-0666989BFCFC}" srcOrd="0" destOrd="0" presId="urn:microsoft.com/office/officeart/2018/2/layout/IconLabelList"/>
    <dgm:cxn modelId="{5789877C-78B6-4CED-A8F7-13C26C993C00}" srcId="{5CC948CC-6554-48B8-9034-572344EC9BEB}" destId="{1DAC0A82-1BAD-4629-8DB6-D5DE230746CE}" srcOrd="1" destOrd="0" parTransId="{042CA52B-67F0-4363-B156-88E0B8EC0D1B}" sibTransId="{34832B46-F3FD-41CB-821C-0F92AA983605}"/>
    <dgm:cxn modelId="{DB100E96-54FD-49C4-BC5C-CD7FADD5EB12}" type="presOf" srcId="{94842D57-503F-40EB-BD7D-15DF90270E01}" destId="{BA9717A3-0EA5-4302-A610-622A2D75C6F1}" srcOrd="0" destOrd="0" presId="urn:microsoft.com/office/officeart/2018/2/layout/IconLabelList"/>
    <dgm:cxn modelId="{C332E8A9-1A4B-4782-A016-48A119483A1B}" type="presOf" srcId="{1DAC0A82-1BAD-4629-8DB6-D5DE230746CE}" destId="{AEF541C3-F14E-4E6A-BA97-8001E76908B5}" srcOrd="0" destOrd="0" presId="urn:microsoft.com/office/officeart/2018/2/layout/IconLabelList"/>
    <dgm:cxn modelId="{8906F9A7-0C1C-47AB-907E-C34A232680BF}" type="presParOf" srcId="{E4CAB32E-98A0-4AEF-8983-7B485C377F87}" destId="{CD5FD61B-A21F-448E-89B0-561D9F95C8DB}" srcOrd="0" destOrd="0" presId="urn:microsoft.com/office/officeart/2018/2/layout/IconLabelList"/>
    <dgm:cxn modelId="{EE01B5CB-C2E7-4FF7-9C99-63481C6184E3}" type="presParOf" srcId="{CD5FD61B-A21F-448E-89B0-561D9F95C8DB}" destId="{18CB0A77-0900-4A71-ABF3-7CE5E3679568}" srcOrd="0" destOrd="0" presId="urn:microsoft.com/office/officeart/2018/2/layout/IconLabelList"/>
    <dgm:cxn modelId="{D57BB3E3-0F03-4EFE-9210-5426218381E3}" type="presParOf" srcId="{CD5FD61B-A21F-448E-89B0-561D9F95C8DB}" destId="{E7610BC1-AC90-4F11-AA89-4348755E9935}" srcOrd="1" destOrd="0" presId="urn:microsoft.com/office/officeart/2018/2/layout/IconLabelList"/>
    <dgm:cxn modelId="{6E9A3CC7-D22D-4308-86BF-1197E14C65EE}" type="presParOf" srcId="{CD5FD61B-A21F-448E-89B0-561D9F95C8DB}" destId="{AF5CA9C4-A866-44E4-BC1C-0666989BFCFC}" srcOrd="2" destOrd="0" presId="urn:microsoft.com/office/officeart/2018/2/layout/IconLabelList"/>
    <dgm:cxn modelId="{3CB168D2-94C6-4F11-8B15-2307F98F0777}" type="presParOf" srcId="{E4CAB32E-98A0-4AEF-8983-7B485C377F87}" destId="{101F1432-9DB3-4E40-9594-72D6038A7AEB}" srcOrd="1" destOrd="0" presId="urn:microsoft.com/office/officeart/2018/2/layout/IconLabelList"/>
    <dgm:cxn modelId="{7890AED5-2C65-42B4-A894-BE577ECE523B}" type="presParOf" srcId="{E4CAB32E-98A0-4AEF-8983-7B485C377F87}" destId="{0E4E8A5F-CF09-407C-A838-3BAAC5864871}" srcOrd="2" destOrd="0" presId="urn:microsoft.com/office/officeart/2018/2/layout/IconLabelList"/>
    <dgm:cxn modelId="{D2B5407B-EA94-46B0-8185-FEE215FB17CA}" type="presParOf" srcId="{0E4E8A5F-CF09-407C-A838-3BAAC5864871}" destId="{46656958-0641-4B24-B8E5-08751AC93A35}" srcOrd="0" destOrd="0" presId="urn:microsoft.com/office/officeart/2018/2/layout/IconLabelList"/>
    <dgm:cxn modelId="{FBF466E7-222E-481D-9EBF-88FD2A4635FE}" type="presParOf" srcId="{0E4E8A5F-CF09-407C-A838-3BAAC5864871}" destId="{6B317C02-F37E-44BE-A683-F8FF0D651076}" srcOrd="1" destOrd="0" presId="urn:microsoft.com/office/officeart/2018/2/layout/IconLabelList"/>
    <dgm:cxn modelId="{5F6B337D-F92D-4BED-8A54-3817022AF57C}" type="presParOf" srcId="{0E4E8A5F-CF09-407C-A838-3BAAC5864871}" destId="{AEF541C3-F14E-4E6A-BA97-8001E76908B5}" srcOrd="2" destOrd="0" presId="urn:microsoft.com/office/officeart/2018/2/layout/IconLabelList"/>
    <dgm:cxn modelId="{45AF8D1D-A053-4AD0-9A6D-CB7D6C7DCD9B}" type="presParOf" srcId="{E4CAB32E-98A0-4AEF-8983-7B485C377F87}" destId="{ED7CD3E8-ABD5-495F-BAA6-600B2164E721}" srcOrd="3" destOrd="0" presId="urn:microsoft.com/office/officeart/2018/2/layout/IconLabelList"/>
    <dgm:cxn modelId="{650FA074-1660-4DC5-BBA6-614EA15F67D6}" type="presParOf" srcId="{E4CAB32E-98A0-4AEF-8983-7B485C377F87}" destId="{CCCC8344-6643-4F39-9655-9E9FC9DE7B48}" srcOrd="4" destOrd="0" presId="urn:microsoft.com/office/officeart/2018/2/layout/IconLabelList"/>
    <dgm:cxn modelId="{9E75EA22-31D5-43F2-AFF9-BE53A2A5193F}" type="presParOf" srcId="{CCCC8344-6643-4F39-9655-9E9FC9DE7B48}" destId="{34FF662E-66C4-4E46-A813-47194432F4B2}" srcOrd="0" destOrd="0" presId="urn:microsoft.com/office/officeart/2018/2/layout/IconLabelList"/>
    <dgm:cxn modelId="{91259B96-9D43-4689-B814-18D78DD068FC}" type="presParOf" srcId="{CCCC8344-6643-4F39-9655-9E9FC9DE7B48}" destId="{38998129-9728-4EB1-9BD3-41FACD4DA676}" srcOrd="1" destOrd="0" presId="urn:microsoft.com/office/officeart/2018/2/layout/IconLabelList"/>
    <dgm:cxn modelId="{59E7E550-E7C4-43C3-97EC-9B6A0CEAED2A}" type="presParOf" srcId="{CCCC8344-6643-4F39-9655-9E9FC9DE7B48}" destId="{BA9717A3-0EA5-4302-A610-622A2D75C6F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0285D-D6FC-F447-AB12-77F6F5482C3A}">
      <dsp:nvSpPr>
        <dsp:cNvPr id="0" name=""/>
        <dsp:cNvSpPr/>
      </dsp:nvSpPr>
      <dsp:spPr>
        <a:xfrm>
          <a:off x="0" y="378320"/>
          <a:ext cx="6666833" cy="111384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Source: Synthetic dataset inspired by FreeAqua users.</a:t>
          </a:r>
        </a:p>
      </dsp:txBody>
      <dsp:txXfrm>
        <a:off x="54373" y="432693"/>
        <a:ext cx="6558087" cy="1005094"/>
      </dsp:txXfrm>
    </dsp:sp>
    <dsp:sp modelId="{B31282D5-C707-C747-B591-ED5C47C94F7A}">
      <dsp:nvSpPr>
        <dsp:cNvPr id="0" name=""/>
        <dsp:cNvSpPr/>
      </dsp:nvSpPr>
      <dsp:spPr>
        <a:xfrm>
          <a:off x="0" y="1572800"/>
          <a:ext cx="6666833" cy="1113840"/>
        </a:xfrm>
        <a:prstGeom prst="roundRect">
          <a:avLst/>
        </a:prstGeom>
        <a:gradFill rotWithShape="0">
          <a:gsLst>
            <a:gs pos="0">
              <a:schemeClr val="accent5">
                <a:hueOff val="-3311292"/>
                <a:satOff val="13270"/>
                <a:lumOff val="2876"/>
                <a:alphaOff val="0"/>
                <a:tint val="100000"/>
                <a:shade val="100000"/>
                <a:satMod val="130000"/>
              </a:schemeClr>
            </a:gs>
            <a:gs pos="100000">
              <a:schemeClr val="accent5">
                <a:hueOff val="-3311292"/>
                <a:satOff val="13270"/>
                <a:lumOff val="287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Features: Age, Monthly Income, App Usage Time (hrs/day), Health Awareness (%).</a:t>
          </a:r>
        </a:p>
      </dsp:txBody>
      <dsp:txXfrm>
        <a:off x="54373" y="1627173"/>
        <a:ext cx="6558087" cy="1005094"/>
      </dsp:txXfrm>
    </dsp:sp>
    <dsp:sp modelId="{0C354808-F6C7-EB4E-9E55-D3B2C8DFCA44}">
      <dsp:nvSpPr>
        <dsp:cNvPr id="0" name=""/>
        <dsp:cNvSpPr/>
      </dsp:nvSpPr>
      <dsp:spPr>
        <a:xfrm>
          <a:off x="0" y="2767280"/>
          <a:ext cx="6666833" cy="1113840"/>
        </a:xfrm>
        <a:prstGeom prst="roundRect">
          <a:avLst/>
        </a:prstGeom>
        <a:gradFill rotWithShape="0">
          <a:gsLst>
            <a:gs pos="0">
              <a:schemeClr val="accent5">
                <a:hueOff val="-6622584"/>
                <a:satOff val="26541"/>
                <a:lumOff val="5752"/>
                <a:alphaOff val="0"/>
                <a:tint val="100000"/>
                <a:shade val="100000"/>
                <a:satMod val="130000"/>
              </a:schemeClr>
            </a:gs>
            <a:gs pos="100000">
              <a:schemeClr val="accent5">
                <a:hueOff val="-6622584"/>
                <a:satOff val="26541"/>
                <a:lumOff val="575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No. of Entries: (To be updated).</a:t>
          </a:r>
        </a:p>
      </dsp:txBody>
      <dsp:txXfrm>
        <a:off x="54373" y="2821653"/>
        <a:ext cx="6558087" cy="1005094"/>
      </dsp:txXfrm>
    </dsp:sp>
    <dsp:sp modelId="{B87CAA4F-AD18-334E-8488-5E7DCB6A73B5}">
      <dsp:nvSpPr>
        <dsp:cNvPr id="0" name=""/>
        <dsp:cNvSpPr/>
      </dsp:nvSpPr>
      <dsp:spPr>
        <a:xfrm>
          <a:off x="0" y="3961760"/>
          <a:ext cx="6666833" cy="1113840"/>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Sample shown below (via df.head()).</a:t>
          </a:r>
        </a:p>
      </dsp:txBody>
      <dsp:txXfrm>
        <a:off x="54373" y="4016133"/>
        <a:ext cx="6558087" cy="10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2CABA-C161-174D-9E89-6418C0D87243}">
      <dsp:nvSpPr>
        <dsp:cNvPr id="0" name=""/>
        <dsp:cNvSpPr/>
      </dsp:nvSpPr>
      <dsp:spPr>
        <a:xfrm>
          <a:off x="0" y="37309"/>
          <a:ext cx="6666833" cy="171054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StandardScaler used to normalize data.</a:t>
          </a:r>
        </a:p>
      </dsp:txBody>
      <dsp:txXfrm>
        <a:off x="83502" y="120811"/>
        <a:ext cx="6499829" cy="1543536"/>
      </dsp:txXfrm>
    </dsp:sp>
    <dsp:sp modelId="{110AF59E-A797-A24A-A8F1-1CE9FB5C7574}">
      <dsp:nvSpPr>
        <dsp:cNvPr id="0" name=""/>
        <dsp:cNvSpPr/>
      </dsp:nvSpPr>
      <dsp:spPr>
        <a:xfrm>
          <a:off x="0" y="1871689"/>
          <a:ext cx="6666833" cy="1710540"/>
        </a:xfrm>
        <a:prstGeom prst="roundRect">
          <a:avLst/>
        </a:prstGeom>
        <a:gradFill rotWithShape="0">
          <a:gsLst>
            <a:gs pos="0">
              <a:schemeClr val="accent5">
                <a:hueOff val="-4966938"/>
                <a:satOff val="19906"/>
                <a:lumOff val="4314"/>
                <a:alphaOff val="0"/>
                <a:tint val="100000"/>
                <a:shade val="100000"/>
                <a:satMod val="130000"/>
              </a:schemeClr>
            </a:gs>
            <a:gs pos="100000">
              <a:schemeClr val="accent5">
                <a:hueOff val="-4966938"/>
                <a:satOff val="19906"/>
                <a:lumOff val="431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Important to treat all features equally.</a:t>
          </a:r>
        </a:p>
      </dsp:txBody>
      <dsp:txXfrm>
        <a:off x="83502" y="1955191"/>
        <a:ext cx="6499829" cy="1543536"/>
      </dsp:txXfrm>
    </dsp:sp>
    <dsp:sp modelId="{7479E611-8874-AA48-A4E0-2F49C3ED6092}">
      <dsp:nvSpPr>
        <dsp:cNvPr id="0" name=""/>
        <dsp:cNvSpPr/>
      </dsp:nvSpPr>
      <dsp:spPr>
        <a:xfrm>
          <a:off x="0" y="3706069"/>
          <a:ext cx="6666833" cy="1710540"/>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Prevents income from dominating clustering.</a:t>
          </a:r>
        </a:p>
      </dsp:txBody>
      <dsp:txXfrm>
        <a:off x="83502" y="3789571"/>
        <a:ext cx="6499829" cy="1543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7823B-AC78-CB41-9FE8-C08406400229}">
      <dsp:nvSpPr>
        <dsp:cNvPr id="0" name=""/>
        <dsp:cNvSpPr/>
      </dsp:nvSpPr>
      <dsp:spPr>
        <a:xfrm>
          <a:off x="0" y="46309"/>
          <a:ext cx="6666833" cy="127120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Used KMeans(n_clusters=3).</a:t>
          </a:r>
        </a:p>
      </dsp:txBody>
      <dsp:txXfrm>
        <a:off x="62055" y="108364"/>
        <a:ext cx="6542723" cy="1147095"/>
      </dsp:txXfrm>
    </dsp:sp>
    <dsp:sp modelId="{B675D2F8-51A6-F447-85F0-C0D38585394B}">
      <dsp:nvSpPr>
        <dsp:cNvPr id="0" name=""/>
        <dsp:cNvSpPr/>
      </dsp:nvSpPr>
      <dsp:spPr>
        <a:xfrm>
          <a:off x="0" y="1409674"/>
          <a:ext cx="6666833" cy="1271205"/>
        </a:xfrm>
        <a:prstGeom prst="roundRect">
          <a:avLst/>
        </a:prstGeom>
        <a:gradFill rotWithShape="0">
          <a:gsLst>
            <a:gs pos="0">
              <a:schemeClr val="accent2">
                <a:hueOff val="1560507"/>
                <a:satOff val="-1946"/>
                <a:lumOff val="458"/>
                <a:alphaOff val="0"/>
                <a:tint val="100000"/>
                <a:shade val="100000"/>
                <a:satMod val="130000"/>
              </a:schemeClr>
            </a:gs>
            <a:gs pos="100000">
              <a:schemeClr val="accent2">
                <a:hueOff val="1560507"/>
                <a:satOff val="-1946"/>
                <a:lumOff val="4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Clustered based on Age, Income, App Usage, and Health Awareness.</a:t>
          </a:r>
        </a:p>
      </dsp:txBody>
      <dsp:txXfrm>
        <a:off x="62055" y="1471729"/>
        <a:ext cx="6542723" cy="1147095"/>
      </dsp:txXfrm>
    </dsp:sp>
    <dsp:sp modelId="{2FBCCA55-503C-274E-A9CE-5CB5F176369A}">
      <dsp:nvSpPr>
        <dsp:cNvPr id="0" name=""/>
        <dsp:cNvSpPr/>
      </dsp:nvSpPr>
      <dsp:spPr>
        <a:xfrm>
          <a:off x="0" y="2773040"/>
          <a:ext cx="6666833" cy="1271205"/>
        </a:xfrm>
        <a:prstGeom prst="roundRect">
          <a:avLst/>
        </a:prstGeom>
        <a:gradFill rotWithShape="0">
          <a:gsLst>
            <a:gs pos="0">
              <a:schemeClr val="accent2">
                <a:hueOff val="3121013"/>
                <a:satOff val="-3893"/>
                <a:lumOff val="915"/>
                <a:alphaOff val="0"/>
                <a:tint val="100000"/>
                <a:shade val="100000"/>
                <a:satMod val="130000"/>
              </a:schemeClr>
            </a:gs>
            <a:gs pos="100000">
              <a:schemeClr val="accent2">
                <a:hueOff val="3121013"/>
                <a:satOff val="-3893"/>
                <a:lumOff val="91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Assigned cluster labels to each user.</a:t>
          </a:r>
        </a:p>
      </dsp:txBody>
      <dsp:txXfrm>
        <a:off x="62055" y="2835095"/>
        <a:ext cx="6542723" cy="1147095"/>
      </dsp:txXfrm>
    </dsp:sp>
    <dsp:sp modelId="{8BF8EF36-FFAD-5743-BDCC-D7F9B477D68C}">
      <dsp:nvSpPr>
        <dsp:cNvPr id="0" name=""/>
        <dsp:cNvSpPr/>
      </dsp:nvSpPr>
      <dsp:spPr>
        <a:xfrm>
          <a:off x="0" y="4136405"/>
          <a:ext cx="6666833" cy="1271205"/>
        </a:xfrm>
        <a:prstGeom prst="roundRect">
          <a:avLst/>
        </a:prstGeom>
        <a:gradFill rotWithShape="0">
          <a:gsLst>
            <a:gs pos="0">
              <a:schemeClr val="accent2">
                <a:hueOff val="4681520"/>
                <a:satOff val="-5839"/>
                <a:lumOff val="1373"/>
                <a:alphaOff val="0"/>
                <a:tint val="100000"/>
                <a:shade val="100000"/>
                <a:satMod val="130000"/>
              </a:schemeClr>
            </a:gs>
            <a:gs pos="100000">
              <a:schemeClr val="accent2">
                <a:hueOff val="4681520"/>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Scatter plot visualizes Age vs. Monthly Income.</a:t>
          </a:r>
        </a:p>
      </dsp:txBody>
      <dsp:txXfrm>
        <a:off x="62055" y="4198460"/>
        <a:ext cx="6542723" cy="11470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A6155-F131-9B47-9ECB-A72010437A80}">
      <dsp:nvSpPr>
        <dsp:cNvPr id="0" name=""/>
        <dsp:cNvSpPr/>
      </dsp:nvSpPr>
      <dsp:spPr>
        <a:xfrm>
          <a:off x="0" y="2663"/>
          <a:ext cx="666683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D665F3A-CD4A-6A4F-A693-C84634777BD0}">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Persona 1: The Busy Executive (Cluster 0)- Age: ~33, Income: ₹65K, Usage: Low, Awareness: Low</a:t>
          </a:r>
        </a:p>
      </dsp:txBody>
      <dsp:txXfrm>
        <a:off x="0" y="2663"/>
        <a:ext cx="6666833" cy="1816197"/>
      </dsp:txXfrm>
    </dsp:sp>
    <dsp:sp modelId="{E5B1D76C-D9D8-B549-8680-F5D563E993F1}">
      <dsp:nvSpPr>
        <dsp:cNvPr id="0" name=""/>
        <dsp:cNvSpPr/>
      </dsp:nvSpPr>
      <dsp:spPr>
        <a:xfrm>
          <a:off x="0" y="1818861"/>
          <a:ext cx="666683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0A074C0-4628-9F48-B781-20876429D1A0}">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Persona 2: Health-Conscious Elder (Cluster 1)- Age: ~45, Income: ₹40K, Usage: High, Awareness: High</a:t>
          </a:r>
        </a:p>
      </dsp:txBody>
      <dsp:txXfrm>
        <a:off x="0" y="1818861"/>
        <a:ext cx="6666833" cy="1816197"/>
      </dsp:txXfrm>
    </dsp:sp>
    <dsp:sp modelId="{3D2ABA45-9A9A-594D-A74B-AB6C607E773B}">
      <dsp:nvSpPr>
        <dsp:cNvPr id="0" name=""/>
        <dsp:cNvSpPr/>
      </dsp:nvSpPr>
      <dsp:spPr>
        <a:xfrm>
          <a:off x="0" y="3635058"/>
          <a:ext cx="666683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0A3840D-1A27-134B-AD79-075BDA41C054}">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Persona 3: Techy Spender (Cluster 2)- Age: ~33, Income: ₹77K, Usage: High, Awareness: Low</a:t>
          </a:r>
        </a:p>
      </dsp:txBody>
      <dsp:txXfrm>
        <a:off x="0" y="3635058"/>
        <a:ext cx="6666833" cy="1816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0A77-0900-4A71-ABF3-7CE5E3679568}">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5CA9C4-A866-44E4-BC1C-0666989BFCFC}">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Platform: Google Colab</a:t>
          </a:r>
        </a:p>
      </dsp:txBody>
      <dsp:txXfrm>
        <a:off x="59990" y="2654049"/>
        <a:ext cx="3226223" cy="720000"/>
      </dsp:txXfrm>
    </dsp:sp>
    <dsp:sp modelId="{46656958-0641-4B24-B8E5-08751AC93A35}">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F541C3-F14E-4E6A-BA97-8001E76908B5}">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Language: Python</a:t>
          </a:r>
        </a:p>
      </dsp:txBody>
      <dsp:txXfrm>
        <a:off x="3850802" y="2654049"/>
        <a:ext cx="3226223" cy="720000"/>
      </dsp:txXfrm>
    </dsp:sp>
    <dsp:sp modelId="{34FF662E-66C4-4E46-A813-47194432F4B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9717A3-0EA5-4302-A610-622A2D75C6F1}">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Libraries: Pandas, Sklearn, Matplotlib</a:t>
          </a:r>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6D69D-C10B-154C-AEE2-D6E40202D525}" type="datetimeFigureOut">
              <a:rPr lang="en-US" smtClean="0"/>
              <a:t>4/25/25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A24D9-9986-E04E-BB0B-6F340F631E93}" type="slidenum">
              <a:rPr lang="en-US" smtClean="0"/>
              <a:t>‹#›</a:t>
            </a:fld>
            <a:endParaRPr lang="en-US"/>
          </a:p>
        </p:txBody>
      </p:sp>
    </p:spTree>
    <p:extLst>
      <p:ext uri="{BB962C8B-B14F-4D97-AF65-F5344CB8AC3E}">
        <p14:creationId xmlns:p14="http://schemas.microsoft.com/office/powerpoint/2010/main" val="134236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CA24D9-9986-E04E-BB0B-6F340F631E93}" type="slidenum">
              <a:rPr lang="en-US" smtClean="0"/>
              <a:t>16</a:t>
            </a:fld>
            <a:endParaRPr lang="en-US"/>
          </a:p>
        </p:txBody>
      </p:sp>
    </p:spTree>
    <p:extLst>
      <p:ext uri="{BB962C8B-B14F-4D97-AF65-F5344CB8AC3E}">
        <p14:creationId xmlns:p14="http://schemas.microsoft.com/office/powerpoint/2010/main" val="155827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4/25/25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gn="l"/>
            <a:r>
              <a:rPr lang="en-IN" sz="5400"/>
              <a:t>User Segmentation of FreeAqua Inspired App using K-Means Clustering</a:t>
            </a:r>
          </a:p>
        </p:txBody>
      </p:sp>
      <p:sp>
        <p:nvSpPr>
          <p:cNvPr id="3" name="Subtitle 2"/>
          <p:cNvSpPr>
            <a:spLocks noGrp="1"/>
          </p:cNvSpPr>
          <p:nvPr>
            <p:ph type="subTitle" idx="1"/>
          </p:nvPr>
        </p:nvSpPr>
        <p:spPr>
          <a:xfrm>
            <a:off x="5297760" y="4636008"/>
            <a:ext cx="6251111" cy="1572768"/>
          </a:xfrm>
        </p:spPr>
        <p:txBody>
          <a:bodyPr>
            <a:normAutofit/>
          </a:bodyPr>
          <a:lstStyle/>
          <a:p>
            <a:pPr algn="l">
              <a:lnSpc>
                <a:spcPct val="90000"/>
              </a:lnSpc>
            </a:pPr>
            <a:r>
              <a:rPr lang="en-IN" sz="3000"/>
              <a:t>AIML Minor Project – Phase 1</a:t>
            </a:r>
          </a:p>
          <a:p>
            <a:pPr algn="l">
              <a:lnSpc>
                <a:spcPct val="90000"/>
              </a:lnSpc>
            </a:pPr>
            <a:r>
              <a:rPr lang="en-IN" sz="3000"/>
              <a:t>Your Name – Deepak Balu M</a:t>
            </a:r>
          </a:p>
          <a:p>
            <a:pPr algn="l">
              <a:lnSpc>
                <a:spcPct val="90000"/>
              </a:lnSpc>
            </a:pPr>
            <a:r>
              <a:rPr lang="en-IN" sz="3000"/>
              <a:t>Date – 24</a:t>
            </a:r>
            <a:r>
              <a:rPr lang="en-IN" sz="3000" baseline="30000"/>
              <a:t>th</a:t>
            </a:r>
            <a:r>
              <a:rPr lang="en-IN" sz="3000"/>
              <a:t> April 2025</a:t>
            </a:r>
          </a:p>
        </p:txBody>
      </p:sp>
      <p:pic>
        <p:nvPicPr>
          <p:cNvPr id="5" name="Picture 4" descr="Person watching empty phone">
            <a:extLst>
              <a:ext uri="{FF2B5EF4-FFF2-40B4-BE49-F238E27FC236}">
                <a16:creationId xmlns:a16="http://schemas.microsoft.com/office/drawing/2014/main" id="{94A27F95-4C62-3C64-5E7C-432CBB9FE108}"/>
              </a:ext>
            </a:extLst>
          </p:cNvPr>
          <p:cNvPicPr>
            <a:picLocks noChangeAspect="1"/>
          </p:cNvPicPr>
          <p:nvPr/>
        </p:nvPicPr>
        <p:blipFill>
          <a:blip r:embed="rId2"/>
          <a:srcRect l="42914" r="11755" b="-1"/>
          <a:stretch/>
        </p:blipFill>
        <p:spPr>
          <a:xfrm>
            <a:off x="1" y="7567"/>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IN" sz="4000">
                <a:solidFill>
                  <a:srgbClr val="FFFFFF"/>
                </a:solidFill>
              </a:rPr>
              <a:t>🛠 Tools &amp; Technologies Used</a:t>
            </a:r>
          </a:p>
        </p:txBody>
      </p:sp>
      <p:graphicFrame>
        <p:nvGraphicFramePr>
          <p:cNvPr id="5" name="Content Placeholder 2">
            <a:extLst>
              <a:ext uri="{FF2B5EF4-FFF2-40B4-BE49-F238E27FC236}">
                <a16:creationId xmlns:a16="http://schemas.microsoft.com/office/drawing/2014/main" id="{755473B1-7AFE-9DAB-F9B8-ABBBFCFA7777}"/>
              </a:ext>
            </a:extLst>
          </p:cNvPr>
          <p:cNvGraphicFramePr>
            <a:graphicFrameLocks noGrp="1"/>
          </p:cNvGraphicFramePr>
          <p:nvPr>
            <p:ph idx="1"/>
            <p:extLst>
              <p:ext uri="{D42A27DB-BD31-4B8C-83A1-F6EECF244321}">
                <p14:modId xmlns:p14="http://schemas.microsoft.com/office/powerpoint/2010/main" val="21433933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C406177-C486-93E7-B176-85005B12C55F}"/>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000" kern="1200">
                <a:solidFill>
                  <a:srgbClr val="FFFFFF"/>
                </a:solidFill>
                <a:latin typeface="+mj-lt"/>
                <a:ea typeface="+mj-ea"/>
                <a:cs typeface="+mj-cs"/>
              </a:rPr>
              <a:t>DashBoard And Insights</a:t>
            </a:r>
          </a:p>
        </p:txBody>
      </p:sp>
      <p:sp>
        <p:nvSpPr>
          <p:cNvPr id="6" name="TextBox 5">
            <a:extLst>
              <a:ext uri="{FF2B5EF4-FFF2-40B4-BE49-F238E27FC236}">
                <a16:creationId xmlns:a16="http://schemas.microsoft.com/office/drawing/2014/main" id="{17BDB92C-2C6B-39ED-7A7F-16DA134B7430}"/>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t>Using </a:t>
            </a:r>
            <a:r>
              <a:rPr lang="en-US" sz="2000" dirty="0" err="1"/>
              <a:t>Streamlit</a:t>
            </a:r>
            <a:r>
              <a:rPr lang="en-US" sz="2000" dirty="0"/>
              <a:t>, an interactive dashboard was created to visualize and </a:t>
            </a:r>
            <a:r>
              <a:rPr lang="en-US" sz="2000" dirty="0" err="1"/>
              <a:t>analyse</a:t>
            </a:r>
            <a:r>
              <a:rPr lang="en-US" sz="2000" dirty="0"/>
              <a:t> the clustered data of Aquafit users. Key insights from the dashboard include: </a:t>
            </a:r>
          </a:p>
          <a:p>
            <a:pPr indent="-228600" defTabSz="914400">
              <a:lnSpc>
                <a:spcPct val="90000"/>
              </a:lnSpc>
              <a:spcAft>
                <a:spcPts val="600"/>
              </a:spcAft>
              <a:buFont typeface="Arial" panose="020B0604020202020204" pitchFamily="34" charset="0"/>
              <a:buChar char="•"/>
            </a:pPr>
            <a:r>
              <a:rPr lang="en-US" sz="2000" b="1" dirty="0"/>
              <a:t>Cluster 0</a:t>
            </a:r>
            <a:r>
              <a:rPr lang="en-US" sz="2000" dirty="0"/>
              <a:t>: Younger individuals (~33 yrs), higher income, but low app usage and health awareness. </a:t>
            </a:r>
          </a:p>
          <a:p>
            <a:pPr indent="-228600" defTabSz="914400">
              <a:lnSpc>
                <a:spcPct val="90000"/>
              </a:lnSpc>
              <a:spcAft>
                <a:spcPts val="600"/>
              </a:spcAft>
              <a:buFont typeface="Arial" panose="020B0604020202020204" pitchFamily="34" charset="0"/>
              <a:buChar char="•"/>
            </a:pPr>
            <a:r>
              <a:rPr lang="en-US" sz="2000" b="1" dirty="0"/>
              <a:t>Cluster 1</a:t>
            </a:r>
            <a:r>
              <a:rPr lang="en-US" sz="2000" dirty="0"/>
              <a:t>: Older individuals (~44 yrs), medium income, highest health awareness and consistent app usage. </a:t>
            </a:r>
          </a:p>
          <a:p>
            <a:pPr indent="-228600" defTabSz="914400">
              <a:lnSpc>
                <a:spcPct val="90000"/>
              </a:lnSpc>
              <a:spcAft>
                <a:spcPts val="600"/>
              </a:spcAft>
              <a:buFont typeface="Arial" panose="020B0604020202020204" pitchFamily="34" charset="0"/>
              <a:buChar char="•"/>
            </a:pPr>
            <a:r>
              <a:rPr lang="en-US" sz="2000" b="1" dirty="0"/>
              <a:t>Cluster 2</a:t>
            </a:r>
            <a:r>
              <a:rPr lang="en-US" sz="2000" dirty="0"/>
              <a:t>: Young users (~33 yrs) with highest income and high app usage, but low health awareness. </a:t>
            </a:r>
          </a:p>
          <a:p>
            <a:pPr indent="-228600" defTabSz="914400">
              <a:lnSpc>
                <a:spcPct val="90000"/>
              </a:lnSpc>
              <a:spcAft>
                <a:spcPts val="600"/>
              </a:spcAft>
              <a:buFont typeface="Arial" panose="020B0604020202020204" pitchFamily="34" charset="0"/>
              <a:buChar char="•"/>
            </a:pPr>
            <a:br>
              <a:rPr lang="en-US" sz="2000" dirty="0"/>
            </a:br>
            <a:r>
              <a:rPr lang="en-US" sz="2000" dirty="0"/>
              <a:t>These insights help Aquafit understand user </a:t>
            </a:r>
            <a:r>
              <a:rPr lang="en-US" sz="2000" dirty="0" err="1"/>
              <a:t>behaviour</a:t>
            </a:r>
            <a:r>
              <a:rPr lang="en-US" sz="2000" dirty="0"/>
              <a:t> and tailor features for different user types. </a:t>
            </a:r>
          </a:p>
        </p:txBody>
      </p:sp>
    </p:spTree>
    <p:extLst>
      <p:ext uri="{BB962C8B-B14F-4D97-AF65-F5344CB8AC3E}">
        <p14:creationId xmlns:p14="http://schemas.microsoft.com/office/powerpoint/2010/main" val="256087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A65BF7F-2BE4-51E6-665A-713773BDDCE0}"/>
              </a:ext>
            </a:extLst>
          </p:cNvPr>
          <p:cNvSpPr txBox="1"/>
          <p:nvPr/>
        </p:nvSpPr>
        <p:spPr>
          <a:xfrm>
            <a:off x="4581144" y="510047"/>
            <a:ext cx="6858000" cy="164592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Screenshots</a:t>
            </a:r>
          </a:p>
        </p:txBody>
      </p:sp>
      <p:pic>
        <p:nvPicPr>
          <p:cNvPr id="11" name="Picture 10">
            <a:extLst>
              <a:ext uri="{FF2B5EF4-FFF2-40B4-BE49-F238E27FC236}">
                <a16:creationId xmlns:a16="http://schemas.microsoft.com/office/drawing/2014/main" id="{9AB1DF77-CE41-32F6-3741-7638AA36CA6C}"/>
              </a:ext>
            </a:extLst>
          </p:cNvPr>
          <p:cNvPicPr>
            <a:picLocks noChangeAspect="1"/>
          </p:cNvPicPr>
          <p:nvPr/>
        </p:nvPicPr>
        <p:blipFill>
          <a:blip r:embed="rId2"/>
          <a:srcRect l="288" r="1464" b="-1"/>
          <a:stretch/>
        </p:blipFill>
        <p:spPr>
          <a:xfrm>
            <a:off x="8229637" y="2599364"/>
            <a:ext cx="3584448" cy="3639312"/>
          </a:xfrm>
          <a:prstGeom prst="rect">
            <a:avLst/>
          </a:prstGeom>
        </p:spPr>
      </p:pic>
      <p:pic>
        <p:nvPicPr>
          <p:cNvPr id="9" name="Picture 8">
            <a:extLst>
              <a:ext uri="{FF2B5EF4-FFF2-40B4-BE49-F238E27FC236}">
                <a16:creationId xmlns:a16="http://schemas.microsoft.com/office/drawing/2014/main" id="{4F141E12-AF5A-CE30-E90D-A1754E08FE3B}"/>
              </a:ext>
            </a:extLst>
          </p:cNvPr>
          <p:cNvPicPr>
            <a:picLocks noChangeAspect="1"/>
          </p:cNvPicPr>
          <p:nvPr/>
        </p:nvPicPr>
        <p:blipFill>
          <a:blip r:embed="rId3"/>
          <a:srcRect r="-5" b="9380"/>
          <a:stretch/>
        </p:blipFill>
        <p:spPr>
          <a:xfrm>
            <a:off x="4347599" y="2606462"/>
            <a:ext cx="3584448" cy="3639312"/>
          </a:xfrm>
          <a:prstGeom prst="rect">
            <a:avLst/>
          </a:prstGeom>
        </p:spPr>
      </p:pic>
      <p:pic>
        <p:nvPicPr>
          <p:cNvPr id="7" name="Picture 6">
            <a:extLst>
              <a:ext uri="{FF2B5EF4-FFF2-40B4-BE49-F238E27FC236}">
                <a16:creationId xmlns:a16="http://schemas.microsoft.com/office/drawing/2014/main" id="{4CC7429B-9CFE-192B-8F8E-21C0F27F6DC8}"/>
              </a:ext>
            </a:extLst>
          </p:cNvPr>
          <p:cNvPicPr>
            <a:picLocks noChangeAspect="1"/>
          </p:cNvPicPr>
          <p:nvPr/>
        </p:nvPicPr>
        <p:blipFill>
          <a:blip r:embed="rId4"/>
          <a:srcRect r="1" b="6338"/>
          <a:stretch/>
        </p:blipFill>
        <p:spPr>
          <a:xfrm>
            <a:off x="465561" y="2606462"/>
            <a:ext cx="3584448" cy="3639312"/>
          </a:xfrm>
          <a:prstGeom prst="rect">
            <a:avLst/>
          </a:prstGeom>
        </p:spPr>
      </p:pic>
    </p:spTree>
    <p:extLst>
      <p:ext uri="{BB962C8B-B14F-4D97-AF65-F5344CB8AC3E}">
        <p14:creationId xmlns:p14="http://schemas.microsoft.com/office/powerpoint/2010/main" val="94975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867958D-5BB0-BDE2-291E-C51CC1383B26}"/>
              </a:ext>
            </a:extLst>
          </p:cNvPr>
          <p:cNvSpPr txBox="1"/>
          <p:nvPr/>
        </p:nvSpPr>
        <p:spPr>
          <a:xfrm>
            <a:off x="699713" y="248038"/>
            <a:ext cx="7063721"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i="0" u="none" strike="noStrike" kern="1200">
                <a:solidFill>
                  <a:srgbClr val="FFFFFF"/>
                </a:solidFill>
                <a:effectLst/>
                <a:latin typeface="+mj-lt"/>
                <a:ea typeface="+mj-ea"/>
                <a:cs typeface="+mj-cs"/>
              </a:rPr>
              <a:t>User Personas Based on Clustering</a:t>
            </a:r>
          </a:p>
          <a:p>
            <a:pPr defTabSz="914400">
              <a:lnSpc>
                <a:spcPct val="90000"/>
              </a:lnSpc>
              <a:spcBef>
                <a:spcPct val="0"/>
              </a:spcBef>
              <a:spcAft>
                <a:spcPts val="600"/>
              </a:spcAft>
            </a:pPr>
            <a:endParaRPr lang="en-US" sz="3700" kern="1200">
              <a:solidFill>
                <a:srgbClr val="FFFFFF"/>
              </a:solidFill>
              <a:latin typeface="+mj-lt"/>
              <a:ea typeface="+mj-ea"/>
              <a:cs typeface="+mj-cs"/>
            </a:endParaRPr>
          </a:p>
        </p:txBody>
      </p:sp>
      <p:sp>
        <p:nvSpPr>
          <p:cNvPr id="7" name="Rectangle 1">
            <a:extLst>
              <a:ext uri="{FF2B5EF4-FFF2-40B4-BE49-F238E27FC236}">
                <a16:creationId xmlns:a16="http://schemas.microsoft.com/office/drawing/2014/main" id="{D92FE10A-1A53-50E5-DAE7-A3B699922FFE}"/>
              </a:ext>
            </a:extLst>
          </p:cNvPr>
          <p:cNvSpPr>
            <a:spLocks noChangeArrowheads="1"/>
          </p:cNvSpPr>
          <p:nvPr/>
        </p:nvSpPr>
        <p:spPr bwMode="auto">
          <a:xfrm>
            <a:off x="4703542" y="1574310"/>
            <a:ext cx="3233585" cy="8736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defTabSz="914400" fontAlgn="base">
              <a:lnSpc>
                <a:spcPct val="90000"/>
              </a:lnSpc>
              <a:spcBef>
                <a:spcPts val="1000"/>
              </a:spcBef>
              <a:spcAft>
                <a:spcPct val="0"/>
              </a:spcAft>
              <a:buClrTx/>
              <a:buSzTx/>
              <a:tabLst/>
            </a:pPr>
            <a:r>
              <a:rPr kumimoji="0" lang="en-US" altLang="en-US" sz="2000" b="1" i="0" u="none" strike="noStrike" kern="1200" cap="none" normalizeH="0" baseline="0">
                <a:ln>
                  <a:noFill/>
                </a:ln>
                <a:effectLst/>
                <a:latin typeface="+mn-lt"/>
                <a:ea typeface="+mn-ea"/>
                <a:cs typeface="+mn-cs"/>
              </a:rPr>
              <a:t>Cluster Summary Table:</a:t>
            </a:r>
            <a:r>
              <a:rPr kumimoji="0" lang="en-US" altLang="en-US" sz="2000" b="0" i="0" u="none" strike="noStrike" kern="1200" cap="none" normalizeH="0" baseline="0">
                <a:ln>
                  <a:noFill/>
                </a:ln>
                <a:effectLst/>
                <a:latin typeface="+mn-lt"/>
                <a:ea typeface="+mn-ea"/>
                <a:cs typeface="+mn-cs"/>
              </a:rPr>
              <a:t> 📊</a:t>
            </a:r>
          </a:p>
        </p:txBody>
      </p:sp>
      <p:sp>
        <p:nvSpPr>
          <p:cNvPr id="5" name="TextBox 4">
            <a:extLst>
              <a:ext uri="{FF2B5EF4-FFF2-40B4-BE49-F238E27FC236}">
                <a16:creationId xmlns:a16="http://schemas.microsoft.com/office/drawing/2014/main" id="{49BB3AD9-9683-873E-AFF4-513FD5B33956}"/>
              </a:ext>
            </a:extLst>
          </p:cNvPr>
          <p:cNvSpPr txBox="1"/>
          <p:nvPr/>
        </p:nvSpPr>
        <p:spPr>
          <a:xfrm>
            <a:off x="2993923" y="1902542"/>
            <a:ext cx="184731" cy="369332"/>
          </a:xfrm>
          <a:prstGeom prst="rect">
            <a:avLst/>
          </a:prstGeom>
          <a:noFill/>
        </p:spPr>
        <p:txBody>
          <a:bodyPr wrap="none" rtlCol="0">
            <a:spAutoFit/>
          </a:bodyPr>
          <a:lstStyle/>
          <a:p>
            <a:endParaRPr lang="en-US" dirty="0"/>
          </a:p>
        </p:txBody>
      </p:sp>
      <p:graphicFrame>
        <p:nvGraphicFramePr>
          <p:cNvPr id="6" name="Table 5">
            <a:extLst>
              <a:ext uri="{FF2B5EF4-FFF2-40B4-BE49-F238E27FC236}">
                <a16:creationId xmlns:a16="http://schemas.microsoft.com/office/drawing/2014/main" id="{67949DF9-8C58-757A-D307-A06B74CE1D76}"/>
              </a:ext>
            </a:extLst>
          </p:cNvPr>
          <p:cNvGraphicFramePr>
            <a:graphicFrameLocks noGrp="1"/>
          </p:cNvGraphicFramePr>
          <p:nvPr>
            <p:extLst>
              <p:ext uri="{D42A27DB-BD31-4B8C-83A1-F6EECF244321}">
                <p14:modId xmlns:p14="http://schemas.microsoft.com/office/powerpoint/2010/main" val="3112223838"/>
              </p:ext>
            </p:extLst>
          </p:nvPr>
        </p:nvGraphicFramePr>
        <p:xfrm>
          <a:off x="432225" y="2224298"/>
          <a:ext cx="11327552" cy="3936152"/>
        </p:xfrm>
        <a:graphic>
          <a:graphicData uri="http://schemas.openxmlformats.org/drawingml/2006/table">
            <a:tbl>
              <a:tblPr firstRow="1" bandRow="1">
                <a:tableStyleId>{5C22544A-7EE6-4342-B048-85BDC9FD1C3A}</a:tableStyleId>
              </a:tblPr>
              <a:tblGrid>
                <a:gridCol w="1894875">
                  <a:extLst>
                    <a:ext uri="{9D8B030D-6E8A-4147-A177-3AD203B41FA5}">
                      <a16:colId xmlns:a16="http://schemas.microsoft.com/office/drawing/2014/main" val="3056334361"/>
                    </a:ext>
                  </a:extLst>
                </a:gridCol>
                <a:gridCol w="2126522">
                  <a:extLst>
                    <a:ext uri="{9D8B030D-6E8A-4147-A177-3AD203B41FA5}">
                      <a16:colId xmlns:a16="http://schemas.microsoft.com/office/drawing/2014/main" val="377756785"/>
                    </a:ext>
                  </a:extLst>
                </a:gridCol>
                <a:gridCol w="2033863">
                  <a:extLst>
                    <a:ext uri="{9D8B030D-6E8A-4147-A177-3AD203B41FA5}">
                      <a16:colId xmlns:a16="http://schemas.microsoft.com/office/drawing/2014/main" val="31192818"/>
                    </a:ext>
                  </a:extLst>
                </a:gridCol>
                <a:gridCol w="2636146">
                  <a:extLst>
                    <a:ext uri="{9D8B030D-6E8A-4147-A177-3AD203B41FA5}">
                      <a16:colId xmlns:a16="http://schemas.microsoft.com/office/drawing/2014/main" val="3088705822"/>
                    </a:ext>
                  </a:extLst>
                </a:gridCol>
                <a:gridCol w="2636146">
                  <a:extLst>
                    <a:ext uri="{9D8B030D-6E8A-4147-A177-3AD203B41FA5}">
                      <a16:colId xmlns:a16="http://schemas.microsoft.com/office/drawing/2014/main" val="1832695056"/>
                    </a:ext>
                  </a:extLst>
                </a:gridCol>
              </a:tblGrid>
              <a:tr h="1734575">
                <a:tc>
                  <a:txBody>
                    <a:bodyPr/>
                    <a:lstStyle/>
                    <a:p>
                      <a:r>
                        <a:rPr lang="en-IN" sz="3300"/>
                        <a:t>Cluster</a:t>
                      </a:r>
                    </a:p>
                  </a:txBody>
                  <a:tcPr marL="166786" marR="166786" marT="83393" marB="83393" anchor="ctr"/>
                </a:tc>
                <a:tc>
                  <a:txBody>
                    <a:bodyPr/>
                    <a:lstStyle/>
                    <a:p>
                      <a:r>
                        <a:rPr lang="en-IN" sz="3300"/>
                        <a:t>Average Age</a:t>
                      </a:r>
                    </a:p>
                  </a:txBody>
                  <a:tcPr marL="166786" marR="166786" marT="83393" marB="83393" anchor="ctr"/>
                </a:tc>
                <a:tc>
                  <a:txBody>
                    <a:bodyPr/>
                    <a:lstStyle/>
                    <a:p>
                      <a:r>
                        <a:rPr lang="en-IN" sz="3300"/>
                        <a:t>Monthly Income (INR)</a:t>
                      </a:r>
                    </a:p>
                  </a:txBody>
                  <a:tcPr marL="166786" marR="166786" marT="83393" marB="83393" anchor="ctr"/>
                </a:tc>
                <a:tc>
                  <a:txBody>
                    <a:bodyPr/>
                    <a:lstStyle/>
                    <a:p>
                      <a:r>
                        <a:rPr lang="en-IN" sz="3300"/>
                        <a:t>App Usage (hrs/day)</a:t>
                      </a:r>
                    </a:p>
                  </a:txBody>
                  <a:tcPr marL="166786" marR="166786" marT="83393" marB="83393" anchor="ctr"/>
                </a:tc>
                <a:tc>
                  <a:txBody>
                    <a:bodyPr/>
                    <a:lstStyle/>
                    <a:p>
                      <a:r>
                        <a:rPr lang="en-IN" sz="3300"/>
                        <a:t>Health Awareness (%)</a:t>
                      </a:r>
                    </a:p>
                  </a:txBody>
                  <a:tcPr marL="166786" marR="166786" marT="83393" marB="83393" anchor="ctr"/>
                </a:tc>
                <a:extLst>
                  <a:ext uri="{0D108BD9-81ED-4DB2-BD59-A6C34878D82A}">
                    <a16:rowId xmlns:a16="http://schemas.microsoft.com/office/drawing/2014/main" val="3532878442"/>
                  </a:ext>
                </a:extLst>
              </a:tr>
              <a:tr h="733859">
                <a:tc>
                  <a:txBody>
                    <a:bodyPr/>
                    <a:lstStyle/>
                    <a:p>
                      <a:r>
                        <a:rPr lang="en-IN" sz="3300"/>
                        <a:t>0</a:t>
                      </a:r>
                    </a:p>
                  </a:txBody>
                  <a:tcPr marL="166786" marR="166786" marT="83393" marB="83393" anchor="ctr"/>
                </a:tc>
                <a:tc>
                  <a:txBody>
                    <a:bodyPr/>
                    <a:lstStyle/>
                    <a:p>
                      <a:r>
                        <a:rPr lang="en-IN" sz="3300"/>
                        <a:t>33.67</a:t>
                      </a:r>
                    </a:p>
                  </a:txBody>
                  <a:tcPr marL="166786" marR="166786" marT="83393" marB="83393" anchor="ctr"/>
                </a:tc>
                <a:tc>
                  <a:txBody>
                    <a:bodyPr/>
                    <a:lstStyle/>
                    <a:p>
                      <a:r>
                        <a:rPr lang="en-IN" sz="3300"/>
                        <a:t>65,598</a:t>
                      </a:r>
                    </a:p>
                  </a:txBody>
                  <a:tcPr marL="166786" marR="166786" marT="83393" marB="83393" anchor="ctr"/>
                </a:tc>
                <a:tc>
                  <a:txBody>
                    <a:bodyPr/>
                    <a:lstStyle/>
                    <a:p>
                      <a:r>
                        <a:rPr lang="en-IN" sz="3300"/>
                        <a:t>1.33</a:t>
                      </a:r>
                    </a:p>
                  </a:txBody>
                  <a:tcPr marL="166786" marR="166786" marT="83393" marB="83393" anchor="ctr"/>
                </a:tc>
                <a:tc>
                  <a:txBody>
                    <a:bodyPr/>
                    <a:lstStyle/>
                    <a:p>
                      <a:r>
                        <a:rPr lang="en-IN" sz="3300"/>
                        <a:t>47%</a:t>
                      </a:r>
                    </a:p>
                  </a:txBody>
                  <a:tcPr marL="166786" marR="166786" marT="83393" marB="83393" anchor="ctr"/>
                </a:tc>
                <a:extLst>
                  <a:ext uri="{0D108BD9-81ED-4DB2-BD59-A6C34878D82A}">
                    <a16:rowId xmlns:a16="http://schemas.microsoft.com/office/drawing/2014/main" val="233074603"/>
                  </a:ext>
                </a:extLst>
              </a:tr>
              <a:tr h="733859">
                <a:tc>
                  <a:txBody>
                    <a:bodyPr/>
                    <a:lstStyle/>
                    <a:p>
                      <a:r>
                        <a:rPr lang="en-IN" sz="3300"/>
                        <a:t>1</a:t>
                      </a:r>
                    </a:p>
                  </a:txBody>
                  <a:tcPr marL="166786" marR="166786" marT="83393" marB="83393" anchor="ctr"/>
                </a:tc>
                <a:tc>
                  <a:txBody>
                    <a:bodyPr/>
                    <a:lstStyle/>
                    <a:p>
                      <a:r>
                        <a:rPr lang="en-IN" sz="3300"/>
                        <a:t>44.74</a:t>
                      </a:r>
                    </a:p>
                  </a:txBody>
                  <a:tcPr marL="166786" marR="166786" marT="83393" marB="83393" anchor="ctr"/>
                </a:tc>
                <a:tc>
                  <a:txBody>
                    <a:bodyPr/>
                    <a:lstStyle/>
                    <a:p>
                      <a:r>
                        <a:rPr lang="en-IN" sz="3300"/>
                        <a:t>40,533</a:t>
                      </a:r>
                    </a:p>
                  </a:txBody>
                  <a:tcPr marL="166786" marR="166786" marT="83393" marB="83393" anchor="ctr"/>
                </a:tc>
                <a:tc>
                  <a:txBody>
                    <a:bodyPr/>
                    <a:lstStyle/>
                    <a:p>
                      <a:r>
                        <a:rPr lang="en-IN" sz="3300"/>
                        <a:t>3.52</a:t>
                      </a:r>
                    </a:p>
                  </a:txBody>
                  <a:tcPr marL="166786" marR="166786" marT="83393" marB="83393" anchor="ctr"/>
                </a:tc>
                <a:tc>
                  <a:txBody>
                    <a:bodyPr/>
                    <a:lstStyle/>
                    <a:p>
                      <a:r>
                        <a:rPr lang="en-IN" sz="3300"/>
                        <a:t>68%</a:t>
                      </a:r>
                    </a:p>
                  </a:txBody>
                  <a:tcPr marL="166786" marR="166786" marT="83393" marB="83393" anchor="ctr"/>
                </a:tc>
                <a:extLst>
                  <a:ext uri="{0D108BD9-81ED-4DB2-BD59-A6C34878D82A}">
                    <a16:rowId xmlns:a16="http://schemas.microsoft.com/office/drawing/2014/main" val="4062475419"/>
                  </a:ext>
                </a:extLst>
              </a:tr>
              <a:tr h="733859">
                <a:tc>
                  <a:txBody>
                    <a:bodyPr/>
                    <a:lstStyle/>
                    <a:p>
                      <a:r>
                        <a:rPr lang="en-IN" sz="3300"/>
                        <a:t>2</a:t>
                      </a:r>
                    </a:p>
                  </a:txBody>
                  <a:tcPr marL="166786" marR="166786" marT="83393" marB="83393" anchor="ctr"/>
                </a:tc>
                <a:tc>
                  <a:txBody>
                    <a:bodyPr/>
                    <a:lstStyle/>
                    <a:p>
                      <a:r>
                        <a:rPr lang="en-IN" sz="3300"/>
                        <a:t>33.79</a:t>
                      </a:r>
                    </a:p>
                  </a:txBody>
                  <a:tcPr marL="166786" marR="166786" marT="83393" marB="83393" anchor="ctr"/>
                </a:tc>
                <a:tc>
                  <a:txBody>
                    <a:bodyPr/>
                    <a:lstStyle/>
                    <a:p>
                      <a:r>
                        <a:rPr lang="en-IN" sz="3300"/>
                        <a:t>77,551</a:t>
                      </a:r>
                    </a:p>
                  </a:txBody>
                  <a:tcPr marL="166786" marR="166786" marT="83393" marB="83393" anchor="ctr"/>
                </a:tc>
                <a:tc>
                  <a:txBody>
                    <a:bodyPr/>
                    <a:lstStyle/>
                    <a:p>
                      <a:r>
                        <a:rPr lang="en-IN" sz="3300"/>
                        <a:t>3.78</a:t>
                      </a:r>
                    </a:p>
                  </a:txBody>
                  <a:tcPr marL="166786" marR="166786" marT="83393" marB="83393" anchor="ctr"/>
                </a:tc>
                <a:tc>
                  <a:txBody>
                    <a:bodyPr/>
                    <a:lstStyle/>
                    <a:p>
                      <a:r>
                        <a:rPr lang="en-IN" sz="3300"/>
                        <a:t>46%</a:t>
                      </a:r>
                    </a:p>
                  </a:txBody>
                  <a:tcPr marL="166786" marR="166786" marT="83393" marB="83393" anchor="ctr"/>
                </a:tc>
                <a:extLst>
                  <a:ext uri="{0D108BD9-81ED-4DB2-BD59-A6C34878D82A}">
                    <a16:rowId xmlns:a16="http://schemas.microsoft.com/office/drawing/2014/main" val="1401857755"/>
                  </a:ext>
                </a:extLst>
              </a:tr>
            </a:tbl>
          </a:graphicData>
        </a:graphic>
      </p:graphicFrame>
    </p:spTree>
    <p:extLst>
      <p:ext uri="{BB962C8B-B14F-4D97-AF65-F5344CB8AC3E}">
        <p14:creationId xmlns:p14="http://schemas.microsoft.com/office/powerpoint/2010/main" val="420592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2A6A28-7AC0-6774-A968-29C74C637E69}"/>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1" i="0" u="none" strike="noStrike">
                <a:effectLst/>
              </a:rPr>
              <a:t>Persona 1: Rahul (Cluster 0)</a:t>
            </a:r>
            <a:r>
              <a:rPr lang="en-US" sz="2000" b="0" i="0" u="none" strike="noStrike">
                <a:effectLst/>
              </a:rPr>
              <a:t> 👨‍💼</a:t>
            </a:r>
          </a:p>
          <a:p>
            <a:pPr indent="-228600" defTabSz="914400">
              <a:lnSpc>
                <a:spcPct val="90000"/>
              </a:lnSpc>
              <a:spcAft>
                <a:spcPts val="600"/>
              </a:spcAft>
              <a:buFont typeface="Arial" panose="020B0604020202020204" pitchFamily="34" charset="0"/>
              <a:buChar char="•"/>
            </a:pPr>
            <a:r>
              <a:rPr lang="en-US" sz="2000" b="1" i="0" u="none" strike="noStrike">
                <a:effectLst/>
              </a:rPr>
              <a:t>Age</a:t>
            </a:r>
            <a:r>
              <a:rPr lang="en-US" sz="2000" b="0" i="0" u="none" strike="noStrike">
                <a:effectLst/>
              </a:rPr>
              <a:t>: 34 🎂</a:t>
            </a:r>
          </a:p>
          <a:p>
            <a:pPr indent="-228600" defTabSz="914400">
              <a:lnSpc>
                <a:spcPct val="90000"/>
              </a:lnSpc>
              <a:spcAft>
                <a:spcPts val="600"/>
              </a:spcAft>
              <a:buFont typeface="Arial" panose="020B0604020202020204" pitchFamily="34" charset="0"/>
              <a:buChar char="•"/>
            </a:pPr>
            <a:r>
              <a:rPr lang="en-US" sz="2000" b="1" i="0" u="none" strike="noStrike">
                <a:effectLst/>
              </a:rPr>
              <a:t>Monthly Income</a:t>
            </a:r>
            <a:r>
              <a:rPr lang="en-US" sz="2000" b="0" i="0" u="none" strike="noStrike">
                <a:effectLst/>
              </a:rPr>
              <a:t>: ₹65,000 💰</a:t>
            </a:r>
          </a:p>
          <a:p>
            <a:pPr indent="-228600" defTabSz="914400">
              <a:lnSpc>
                <a:spcPct val="90000"/>
              </a:lnSpc>
              <a:spcAft>
                <a:spcPts val="600"/>
              </a:spcAft>
              <a:buFont typeface="Arial" panose="020B0604020202020204" pitchFamily="34" charset="0"/>
              <a:buChar char="•"/>
            </a:pPr>
            <a:r>
              <a:rPr lang="en-US" sz="2000" b="1" i="0" u="none" strike="noStrike">
                <a:effectLst/>
              </a:rPr>
              <a:t>App Usage</a:t>
            </a:r>
            <a:r>
              <a:rPr lang="en-US" sz="2000" b="0" i="0" u="none" strike="noStrike">
                <a:effectLst/>
              </a:rPr>
              <a:t>: 1.3 hours/day 📱</a:t>
            </a:r>
          </a:p>
          <a:p>
            <a:pPr indent="-228600" defTabSz="914400">
              <a:lnSpc>
                <a:spcPct val="90000"/>
              </a:lnSpc>
              <a:spcAft>
                <a:spcPts val="600"/>
              </a:spcAft>
              <a:buFont typeface="Arial" panose="020B0604020202020204" pitchFamily="34" charset="0"/>
              <a:buChar char="•"/>
            </a:pPr>
            <a:r>
              <a:rPr lang="en-US" sz="2000" b="1" i="0" u="none" strike="noStrike">
                <a:effectLst/>
              </a:rPr>
              <a:t>Health Awareness</a:t>
            </a:r>
            <a:r>
              <a:rPr lang="en-US" sz="2000" b="0" i="0" u="none" strike="noStrike">
                <a:effectLst/>
              </a:rPr>
              <a:t>: Moderate (47%) ⚖️</a:t>
            </a:r>
          </a:p>
          <a:p>
            <a:pPr indent="-228600" defTabSz="914400">
              <a:lnSpc>
                <a:spcPct val="90000"/>
              </a:lnSpc>
              <a:spcAft>
                <a:spcPts val="600"/>
              </a:spcAft>
              <a:buFont typeface="Arial" panose="020B0604020202020204" pitchFamily="34" charset="0"/>
              <a:buChar char="•"/>
            </a:pPr>
            <a:r>
              <a:rPr lang="en-US" sz="2000" b="1" i="0" u="none" strike="noStrike">
                <a:effectLst/>
              </a:rPr>
              <a:t>Profile</a:t>
            </a:r>
            <a:r>
              <a:rPr lang="en-US" sz="2000" b="0" i="0" u="none" strike="noStrike">
                <a:effectLst/>
              </a:rPr>
              <a:t>: Rahul is a working professional in his early 30s with a good income. He is moderately health-aware but not very engaged with health apps. He prefers traditional health habits over tech-based solutions.</a:t>
            </a:r>
          </a:p>
          <a:p>
            <a:pPr indent="-228600" defTabSz="9144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418004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DF2261D-7ADB-A22B-E438-B038F2CE8519}"/>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1" i="0" u="none" strike="noStrike">
                <a:effectLst/>
              </a:rPr>
              <a:t>Persona 2: Meena (Cluster 1)</a:t>
            </a:r>
            <a:r>
              <a:rPr lang="en-US" sz="2000" b="0" i="0" u="none" strike="noStrike">
                <a:effectLst/>
              </a:rPr>
              <a:t> 👩‍🏫</a:t>
            </a:r>
          </a:p>
          <a:p>
            <a:pPr indent="-228600" defTabSz="914400">
              <a:lnSpc>
                <a:spcPct val="90000"/>
              </a:lnSpc>
              <a:spcAft>
                <a:spcPts val="600"/>
              </a:spcAft>
              <a:buFont typeface="Arial" panose="020B0604020202020204" pitchFamily="34" charset="0"/>
              <a:buChar char="•"/>
            </a:pPr>
            <a:r>
              <a:rPr lang="en-US" sz="2000" b="1" i="0" u="none" strike="noStrike">
                <a:effectLst/>
              </a:rPr>
              <a:t>Age</a:t>
            </a:r>
            <a:r>
              <a:rPr lang="en-US" sz="2000" b="0" i="0" u="none" strike="noStrike">
                <a:effectLst/>
              </a:rPr>
              <a:t>: 45 🎂</a:t>
            </a:r>
          </a:p>
          <a:p>
            <a:pPr indent="-228600" defTabSz="914400">
              <a:lnSpc>
                <a:spcPct val="90000"/>
              </a:lnSpc>
              <a:spcAft>
                <a:spcPts val="600"/>
              </a:spcAft>
              <a:buFont typeface="Arial" panose="020B0604020202020204" pitchFamily="34" charset="0"/>
              <a:buChar char="•"/>
            </a:pPr>
            <a:r>
              <a:rPr lang="en-US" sz="2000" b="1" i="0" u="none" strike="noStrike">
                <a:effectLst/>
              </a:rPr>
              <a:t>Monthly Income</a:t>
            </a:r>
            <a:r>
              <a:rPr lang="en-US" sz="2000" b="0" i="0" u="none" strike="noStrike">
                <a:effectLst/>
              </a:rPr>
              <a:t>: ₹40,000 💸</a:t>
            </a:r>
          </a:p>
          <a:p>
            <a:pPr indent="-228600" defTabSz="914400">
              <a:lnSpc>
                <a:spcPct val="90000"/>
              </a:lnSpc>
              <a:spcAft>
                <a:spcPts val="600"/>
              </a:spcAft>
              <a:buFont typeface="Arial" panose="020B0604020202020204" pitchFamily="34" charset="0"/>
              <a:buChar char="•"/>
            </a:pPr>
            <a:r>
              <a:rPr lang="en-US" sz="2000" b="1" i="0" u="none" strike="noStrike">
                <a:effectLst/>
              </a:rPr>
              <a:t>App Usage</a:t>
            </a:r>
            <a:r>
              <a:rPr lang="en-US" sz="2000" b="0" i="0" u="none" strike="noStrike">
                <a:effectLst/>
              </a:rPr>
              <a:t>: 3.5 hours/day 📲</a:t>
            </a:r>
          </a:p>
          <a:p>
            <a:pPr indent="-228600" defTabSz="914400">
              <a:lnSpc>
                <a:spcPct val="90000"/>
              </a:lnSpc>
              <a:spcAft>
                <a:spcPts val="600"/>
              </a:spcAft>
              <a:buFont typeface="Arial" panose="020B0604020202020204" pitchFamily="34" charset="0"/>
              <a:buChar char="•"/>
            </a:pPr>
            <a:r>
              <a:rPr lang="en-US" sz="2000" b="1" i="0" u="none" strike="noStrike">
                <a:effectLst/>
              </a:rPr>
              <a:t>Health Awareness</a:t>
            </a:r>
            <a:r>
              <a:rPr lang="en-US" sz="2000" b="0" i="0" u="none" strike="noStrike">
                <a:effectLst/>
              </a:rPr>
              <a:t>: High (68%) 🧘‍♀️</a:t>
            </a:r>
          </a:p>
          <a:p>
            <a:pPr indent="-228600" defTabSz="914400">
              <a:lnSpc>
                <a:spcPct val="90000"/>
              </a:lnSpc>
              <a:spcAft>
                <a:spcPts val="600"/>
              </a:spcAft>
              <a:buFont typeface="Arial" panose="020B0604020202020204" pitchFamily="34" charset="0"/>
              <a:buChar char="•"/>
            </a:pPr>
            <a:r>
              <a:rPr lang="en-US" sz="2000" b="1" i="0" u="none" strike="noStrike">
                <a:effectLst/>
              </a:rPr>
              <a:t>Profile</a:t>
            </a:r>
            <a:r>
              <a:rPr lang="en-US" sz="2000" b="0" i="0" u="none" strike="noStrike">
                <a:effectLst/>
              </a:rPr>
              <a:t>: Meena is a mid-40s health-conscious woman who actively uses the app for wellness tracking. Despite a modest income, she is invested in her well-being, frequently exploring features like diet logs, sleep monitoring, and yoga routines</a:t>
            </a:r>
          </a:p>
        </p:txBody>
      </p:sp>
    </p:spTree>
    <p:extLst>
      <p:ext uri="{BB962C8B-B14F-4D97-AF65-F5344CB8AC3E}">
        <p14:creationId xmlns:p14="http://schemas.microsoft.com/office/powerpoint/2010/main" val="1192469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6B806EA-5C4C-A43D-2D19-B6763E122B4B}"/>
              </a:ext>
            </a:extLst>
          </p:cNvPr>
          <p:cNvSpPr txBox="1"/>
          <p:nvPr/>
        </p:nvSpPr>
        <p:spPr>
          <a:xfrm>
            <a:off x="5029527" y="1688123"/>
            <a:ext cx="6167716" cy="2862322"/>
          </a:xfrm>
          <a:prstGeom prst="rect">
            <a:avLst/>
          </a:prstGeom>
          <a:noFill/>
        </p:spPr>
        <p:txBody>
          <a:bodyPr wrap="square">
            <a:spAutoFit/>
          </a:bodyPr>
          <a:lstStyle/>
          <a:p>
            <a:pPr algn="l">
              <a:buNone/>
            </a:pPr>
            <a:r>
              <a:rPr lang="en-IN" b="1" i="0" u="none" strike="noStrike" dirty="0">
                <a:solidFill>
                  <a:srgbClr val="000000"/>
                </a:solidFill>
                <a:effectLst/>
              </a:rPr>
              <a:t>Persona 3: Arjun (Cluster 2)</a:t>
            </a:r>
            <a:r>
              <a:rPr lang="en-IN" b="0" i="0" u="none" strike="noStrike" dirty="0">
                <a:solidFill>
                  <a:srgbClr val="000000"/>
                </a:solidFill>
                <a:effectLst/>
              </a:rPr>
              <a:t> 👨‍💻</a:t>
            </a:r>
          </a:p>
          <a:p>
            <a:pPr algn="l">
              <a:buFont typeface="Arial" panose="020B0604020202020204" pitchFamily="34" charset="0"/>
              <a:buChar char="•"/>
            </a:pPr>
            <a:r>
              <a:rPr lang="en-IN" b="1" i="0" u="none" strike="noStrike" dirty="0">
                <a:solidFill>
                  <a:srgbClr val="000000"/>
                </a:solidFill>
                <a:effectLst/>
              </a:rPr>
              <a:t>Age</a:t>
            </a:r>
            <a:r>
              <a:rPr lang="en-IN" b="0" i="0" u="none" strike="noStrike" dirty="0">
                <a:solidFill>
                  <a:srgbClr val="000000"/>
                </a:solidFill>
                <a:effectLst/>
              </a:rPr>
              <a:t>: 34 🎂</a:t>
            </a:r>
          </a:p>
          <a:p>
            <a:pPr algn="l">
              <a:buFont typeface="Arial" panose="020B0604020202020204" pitchFamily="34" charset="0"/>
              <a:buChar char="•"/>
            </a:pPr>
            <a:r>
              <a:rPr lang="en-IN" b="1" i="0" u="none" strike="noStrike" dirty="0">
                <a:solidFill>
                  <a:srgbClr val="000000"/>
                </a:solidFill>
                <a:effectLst/>
              </a:rPr>
              <a:t>Monthly Income</a:t>
            </a:r>
            <a:r>
              <a:rPr lang="en-IN" b="0" i="0" u="none" strike="noStrike" dirty="0">
                <a:solidFill>
                  <a:srgbClr val="000000"/>
                </a:solidFill>
                <a:effectLst/>
              </a:rPr>
              <a:t>: ₹77,000 🏦</a:t>
            </a:r>
          </a:p>
          <a:p>
            <a:pPr algn="l">
              <a:buFont typeface="Arial" panose="020B0604020202020204" pitchFamily="34" charset="0"/>
              <a:buChar char="•"/>
            </a:pPr>
            <a:r>
              <a:rPr lang="en-IN" b="1" i="0" u="none" strike="noStrike" dirty="0">
                <a:solidFill>
                  <a:srgbClr val="000000"/>
                </a:solidFill>
                <a:effectLst/>
              </a:rPr>
              <a:t>App Usage</a:t>
            </a:r>
            <a:r>
              <a:rPr lang="en-IN" b="0" i="0" u="none" strike="noStrike" dirty="0">
                <a:solidFill>
                  <a:srgbClr val="000000"/>
                </a:solidFill>
                <a:effectLst/>
              </a:rPr>
              <a:t>: 3.8 hours/day 📲</a:t>
            </a:r>
          </a:p>
          <a:p>
            <a:pPr algn="l">
              <a:buFont typeface="Arial" panose="020B0604020202020204" pitchFamily="34" charset="0"/>
              <a:buChar char="•"/>
            </a:pPr>
            <a:r>
              <a:rPr lang="en-IN" b="1" i="0" u="none" strike="noStrike" dirty="0">
                <a:solidFill>
                  <a:srgbClr val="000000"/>
                </a:solidFill>
                <a:effectLst/>
              </a:rPr>
              <a:t>Health Awareness</a:t>
            </a:r>
            <a:r>
              <a:rPr lang="en-IN" b="0" i="0" u="none" strike="noStrike" dirty="0">
                <a:solidFill>
                  <a:srgbClr val="000000"/>
                </a:solidFill>
                <a:effectLst/>
              </a:rPr>
              <a:t>: Low (46%) 😅</a:t>
            </a:r>
          </a:p>
          <a:p>
            <a:pPr algn="l">
              <a:buFont typeface="Arial" panose="020B0604020202020204" pitchFamily="34" charset="0"/>
              <a:buChar char="•"/>
            </a:pPr>
            <a:r>
              <a:rPr lang="en-IN" b="1" i="0" u="none" strike="noStrike" dirty="0">
                <a:solidFill>
                  <a:srgbClr val="000000"/>
                </a:solidFill>
                <a:effectLst/>
              </a:rPr>
              <a:t>Profile</a:t>
            </a:r>
            <a:r>
              <a:rPr lang="en-IN" b="0" i="0" u="none" strike="noStrike" dirty="0">
                <a:solidFill>
                  <a:srgbClr val="000000"/>
                </a:solidFill>
                <a:effectLst/>
              </a:rPr>
              <a:t>: Arjun is a young tech-savvy individual with high income. He uses the app intensively, but mostly for social and competitive aspects rather than improving health. He represents users who are engaged but need motivation to focus on health improvement.</a:t>
            </a:r>
          </a:p>
        </p:txBody>
      </p:sp>
    </p:spTree>
    <p:extLst>
      <p:ext uri="{BB962C8B-B14F-4D97-AF65-F5344CB8AC3E}">
        <p14:creationId xmlns:p14="http://schemas.microsoft.com/office/powerpoint/2010/main" val="218699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80216" y="1076324"/>
            <a:ext cx="6272784" cy="1535051"/>
          </a:xfrm>
        </p:spPr>
        <p:txBody>
          <a:bodyPr anchor="b">
            <a:normAutofit/>
          </a:bodyPr>
          <a:lstStyle/>
          <a:p>
            <a:pPr>
              <a:lnSpc>
                <a:spcPct val="90000"/>
              </a:lnSpc>
            </a:pPr>
            <a:r>
              <a:rPr lang="en-IN" sz="5200"/>
              <a:t>🔍 Problem Statement</a:t>
            </a:r>
          </a:p>
        </p:txBody>
      </p:sp>
      <p:pic>
        <p:nvPicPr>
          <p:cNvPr id="5" name="Picture 4" descr="Mobile device with apps">
            <a:extLst>
              <a:ext uri="{FF2B5EF4-FFF2-40B4-BE49-F238E27FC236}">
                <a16:creationId xmlns:a16="http://schemas.microsoft.com/office/drawing/2014/main" id="{B73B6793-5EA4-9B29-100B-C939651B63FC}"/>
              </a:ext>
            </a:extLst>
          </p:cNvPr>
          <p:cNvPicPr>
            <a:picLocks noChangeAspect="1"/>
          </p:cNvPicPr>
          <p:nvPr/>
        </p:nvPicPr>
        <p:blipFill>
          <a:blip r:embed="rId2"/>
          <a:srcRect l="51309" r="11738"/>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5080216" y="3351276"/>
            <a:ext cx="6272784" cy="2825686"/>
          </a:xfrm>
        </p:spPr>
        <p:txBody>
          <a:bodyPr>
            <a:normAutofit/>
          </a:bodyPr>
          <a:lstStyle/>
          <a:p>
            <a:r>
              <a:rPr lang="en-IN" sz="2200"/>
              <a:t>The FreeAqua Inspired App collects user behavior data, but lacks insights on categorizing users.</a:t>
            </a:r>
          </a:p>
          <a:p>
            <a:r>
              <a:rPr lang="en-IN" sz="2200"/>
              <a:t>Goal: Segment users using K-Means Clustering.</a:t>
            </a:r>
          </a:p>
          <a:p>
            <a:r>
              <a:rPr lang="en-IN" sz="2200"/>
              <a:t>Outcome: Deliver personalized features, improve user experience, and drive engagement.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 Dataset Overview</a:t>
            </a:r>
          </a:p>
        </p:txBody>
      </p:sp>
      <p:graphicFrame>
        <p:nvGraphicFramePr>
          <p:cNvPr id="5" name="Content Placeholder 2">
            <a:extLst>
              <a:ext uri="{FF2B5EF4-FFF2-40B4-BE49-F238E27FC236}">
                <a16:creationId xmlns:a16="http://schemas.microsoft.com/office/drawing/2014/main" id="{ED7E0FE2-B1EB-BAE9-B655-1B70CA95C448}"/>
              </a:ext>
            </a:extLst>
          </p:cNvPr>
          <p:cNvGraphicFramePr>
            <a:graphicFrameLocks noGrp="1"/>
          </p:cNvGraphicFramePr>
          <p:nvPr>
            <p:ph idx="1"/>
            <p:extLst>
              <p:ext uri="{D42A27DB-BD31-4B8C-83A1-F6EECF244321}">
                <p14:modId xmlns:p14="http://schemas.microsoft.com/office/powerpoint/2010/main" val="299969043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6FAE52F-E987-D8F6-95E2-B3FEAACCB61E}"/>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defTabSz="914400">
              <a:lnSpc>
                <a:spcPct val="90000"/>
              </a:lnSpc>
            </a:pPr>
            <a:r>
              <a:rPr lang="en-US" sz="4000" kern="1200">
                <a:solidFill>
                  <a:srgbClr val="FFFFFF"/>
                </a:solidFill>
                <a:latin typeface="+mj-lt"/>
                <a:ea typeface="+mj-ea"/>
                <a:cs typeface="+mj-cs"/>
              </a:rPr>
              <a:t>Sample Top 5 Dataset</a:t>
            </a:r>
          </a:p>
        </p:txBody>
      </p:sp>
      <p:pic>
        <p:nvPicPr>
          <p:cNvPr id="4" name="Picture 3">
            <a:extLst>
              <a:ext uri="{FF2B5EF4-FFF2-40B4-BE49-F238E27FC236}">
                <a16:creationId xmlns:a16="http://schemas.microsoft.com/office/drawing/2014/main" id="{C603095D-CBD8-BCB8-FB2A-1FE130D748AB}"/>
              </a:ext>
            </a:extLst>
          </p:cNvPr>
          <p:cNvPicPr>
            <a:picLocks noChangeAspect="1"/>
          </p:cNvPicPr>
          <p:nvPr/>
        </p:nvPicPr>
        <p:blipFill>
          <a:blip r:embed="rId2"/>
          <a:stretch>
            <a:fillRect/>
          </a:stretch>
        </p:blipFill>
        <p:spPr>
          <a:xfrm>
            <a:off x="4502428" y="2354170"/>
            <a:ext cx="7225748" cy="2149660"/>
          </a:xfrm>
          <a:prstGeom prst="rect">
            <a:avLst/>
          </a:prstGeom>
        </p:spPr>
      </p:pic>
    </p:spTree>
    <p:extLst>
      <p:ext uri="{BB962C8B-B14F-4D97-AF65-F5344CB8AC3E}">
        <p14:creationId xmlns:p14="http://schemas.microsoft.com/office/powerpoint/2010/main" val="311557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lnSpc>
                <a:spcPct val="90000"/>
              </a:lnSpc>
            </a:pPr>
            <a:r>
              <a:rPr lang="en-IN" sz="4000">
                <a:solidFill>
                  <a:srgbClr val="FFFFFF"/>
                </a:solidFill>
              </a:rPr>
              <a:t>🧹 Preprocessing &amp; Feature Scaling</a:t>
            </a:r>
          </a:p>
        </p:txBody>
      </p:sp>
      <p:graphicFrame>
        <p:nvGraphicFramePr>
          <p:cNvPr id="5" name="Content Placeholder 2">
            <a:extLst>
              <a:ext uri="{FF2B5EF4-FFF2-40B4-BE49-F238E27FC236}">
                <a16:creationId xmlns:a16="http://schemas.microsoft.com/office/drawing/2014/main" id="{D9FFC5FD-D9D9-1F59-412B-18C698431A9F}"/>
              </a:ext>
            </a:extLst>
          </p:cNvPr>
          <p:cNvGraphicFramePr>
            <a:graphicFrameLocks noGrp="1"/>
          </p:cNvGraphicFramePr>
          <p:nvPr>
            <p:ph idx="1"/>
            <p:extLst>
              <p:ext uri="{D42A27DB-BD31-4B8C-83A1-F6EECF244321}">
                <p14:modId xmlns:p14="http://schemas.microsoft.com/office/powerpoint/2010/main" val="429471487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lnSpc>
                <a:spcPct val="90000"/>
              </a:lnSpc>
            </a:pPr>
            <a:r>
              <a:rPr lang="en-IN" sz="3400">
                <a:solidFill>
                  <a:srgbClr val="FFFFFF"/>
                </a:solidFill>
              </a:rPr>
              <a:t>🔗 K-Means Clustering Implementation</a:t>
            </a:r>
          </a:p>
        </p:txBody>
      </p:sp>
      <p:graphicFrame>
        <p:nvGraphicFramePr>
          <p:cNvPr id="5" name="Content Placeholder 2">
            <a:extLst>
              <a:ext uri="{FF2B5EF4-FFF2-40B4-BE49-F238E27FC236}">
                <a16:creationId xmlns:a16="http://schemas.microsoft.com/office/drawing/2014/main" id="{2346A580-A2B8-1ECD-B52E-DD925C340488}"/>
              </a:ext>
            </a:extLst>
          </p:cNvPr>
          <p:cNvGraphicFramePr>
            <a:graphicFrameLocks noGrp="1"/>
          </p:cNvGraphicFramePr>
          <p:nvPr>
            <p:ph idx="1"/>
            <p:extLst>
              <p:ext uri="{D42A27DB-BD31-4B8C-83A1-F6EECF244321}">
                <p14:modId xmlns:p14="http://schemas.microsoft.com/office/powerpoint/2010/main" val="20402769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14DCA0E9-2305-D90A-124A-19E2570A0201}"/>
              </a:ext>
            </a:extLst>
          </p:cNvPr>
          <p:cNvSpPr txBox="1"/>
          <p:nvPr/>
        </p:nvSpPr>
        <p:spPr>
          <a:xfrm>
            <a:off x="660041" y="2767106"/>
            <a:ext cx="2880828" cy="307190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kern="1200">
                <a:solidFill>
                  <a:srgbClr val="FFFFFF"/>
                </a:solidFill>
                <a:latin typeface="+mj-lt"/>
                <a:ea typeface="+mj-ea"/>
                <a:cs typeface="+mj-cs"/>
              </a:rPr>
              <a:t>Kluster Visualization</a:t>
            </a:r>
          </a:p>
        </p:txBody>
      </p:sp>
      <p:pic>
        <p:nvPicPr>
          <p:cNvPr id="1026" name="Picture 2" descr="A chart with colored dots&#10;&#10;AI-generated content may be incorrect.">
            <a:extLst>
              <a:ext uri="{FF2B5EF4-FFF2-40B4-BE49-F238E27FC236}">
                <a16:creationId xmlns:a16="http://schemas.microsoft.com/office/drawing/2014/main" id="{B840E587-E862-4D65-1A19-2EF40CEF58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656119"/>
            <a:ext cx="7225748" cy="554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6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 User Personas Identified</a:t>
            </a:r>
          </a:p>
        </p:txBody>
      </p:sp>
      <p:graphicFrame>
        <p:nvGraphicFramePr>
          <p:cNvPr id="5" name="Content Placeholder 2">
            <a:extLst>
              <a:ext uri="{FF2B5EF4-FFF2-40B4-BE49-F238E27FC236}">
                <a16:creationId xmlns:a16="http://schemas.microsoft.com/office/drawing/2014/main" id="{88911039-8A8F-C1F1-0FFF-86BC1E4E0DED}"/>
              </a:ext>
            </a:extLst>
          </p:cNvPr>
          <p:cNvGraphicFramePr>
            <a:graphicFrameLocks noGrp="1"/>
          </p:cNvGraphicFramePr>
          <p:nvPr>
            <p:ph idx="1"/>
            <p:extLst>
              <p:ext uri="{D42A27DB-BD31-4B8C-83A1-F6EECF244321}">
                <p14:modId xmlns:p14="http://schemas.microsoft.com/office/powerpoint/2010/main" val="261135608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a:normAutofit/>
          </a:bodyPr>
          <a:lstStyle/>
          <a:p>
            <a:r>
              <a:rPr lang="en-IN" sz="3200">
                <a:solidFill>
                  <a:schemeClr val="bg1"/>
                </a:solidFill>
              </a:rPr>
              <a:t>📈 Cluster Analysis &amp; Strategic Suggestions</a:t>
            </a:r>
          </a:p>
        </p:txBody>
      </p:sp>
      <p:graphicFrame>
        <p:nvGraphicFramePr>
          <p:cNvPr id="3" name="Table 2"/>
          <p:cNvGraphicFramePr>
            <a:graphicFrameLocks noGrp="1"/>
          </p:cNvGraphicFramePr>
          <p:nvPr>
            <p:extLst>
              <p:ext uri="{D42A27DB-BD31-4B8C-83A1-F6EECF244321}">
                <p14:modId xmlns:p14="http://schemas.microsoft.com/office/powerpoint/2010/main" val="1557098833"/>
              </p:ext>
            </p:extLst>
          </p:nvPr>
        </p:nvGraphicFramePr>
        <p:xfrm>
          <a:off x="643467" y="1779024"/>
          <a:ext cx="10905068" cy="4186606"/>
        </p:xfrm>
        <a:graphic>
          <a:graphicData uri="http://schemas.openxmlformats.org/drawingml/2006/table">
            <a:tbl>
              <a:tblPr firstRow="1" bandRow="1">
                <a:tableStyleId>{5C22544A-7EE6-4342-B048-85BDC9FD1C3A}</a:tableStyleId>
              </a:tblPr>
              <a:tblGrid>
                <a:gridCol w="1764019">
                  <a:extLst>
                    <a:ext uri="{9D8B030D-6E8A-4147-A177-3AD203B41FA5}">
                      <a16:colId xmlns:a16="http://schemas.microsoft.com/office/drawing/2014/main" val="20000"/>
                    </a:ext>
                  </a:extLst>
                </a:gridCol>
                <a:gridCol w="1764019">
                  <a:extLst>
                    <a:ext uri="{9D8B030D-6E8A-4147-A177-3AD203B41FA5}">
                      <a16:colId xmlns:a16="http://schemas.microsoft.com/office/drawing/2014/main" val="20001"/>
                    </a:ext>
                  </a:extLst>
                </a:gridCol>
                <a:gridCol w="1764019">
                  <a:extLst>
                    <a:ext uri="{9D8B030D-6E8A-4147-A177-3AD203B41FA5}">
                      <a16:colId xmlns:a16="http://schemas.microsoft.com/office/drawing/2014/main" val="20002"/>
                    </a:ext>
                  </a:extLst>
                </a:gridCol>
                <a:gridCol w="1764019">
                  <a:extLst>
                    <a:ext uri="{9D8B030D-6E8A-4147-A177-3AD203B41FA5}">
                      <a16:colId xmlns:a16="http://schemas.microsoft.com/office/drawing/2014/main" val="20003"/>
                    </a:ext>
                  </a:extLst>
                </a:gridCol>
                <a:gridCol w="1764019">
                  <a:extLst>
                    <a:ext uri="{9D8B030D-6E8A-4147-A177-3AD203B41FA5}">
                      <a16:colId xmlns:a16="http://schemas.microsoft.com/office/drawing/2014/main" val="20004"/>
                    </a:ext>
                  </a:extLst>
                </a:gridCol>
                <a:gridCol w="2084973">
                  <a:extLst>
                    <a:ext uri="{9D8B030D-6E8A-4147-A177-3AD203B41FA5}">
                      <a16:colId xmlns:a16="http://schemas.microsoft.com/office/drawing/2014/main" val="20005"/>
                    </a:ext>
                  </a:extLst>
                </a:gridCol>
              </a:tblGrid>
              <a:tr h="870250">
                <a:tc>
                  <a:txBody>
                    <a:bodyPr/>
                    <a:lstStyle/>
                    <a:p>
                      <a:r>
                        <a:rPr lang="en-IN" sz="2300"/>
                        <a:t>Cluster</a:t>
                      </a:r>
                    </a:p>
                  </a:txBody>
                  <a:tcPr marL="117601" marR="117601" marT="58801" marB="58801"/>
                </a:tc>
                <a:tc>
                  <a:txBody>
                    <a:bodyPr/>
                    <a:lstStyle/>
                    <a:p>
                      <a:r>
                        <a:rPr lang="en-IN" sz="2300"/>
                        <a:t>Avg Age</a:t>
                      </a:r>
                    </a:p>
                  </a:txBody>
                  <a:tcPr marL="117601" marR="117601" marT="58801" marB="58801"/>
                </a:tc>
                <a:tc>
                  <a:txBody>
                    <a:bodyPr/>
                    <a:lstStyle/>
                    <a:p>
                      <a:r>
                        <a:rPr lang="en-IN" sz="2300"/>
                        <a:t>Income</a:t>
                      </a:r>
                    </a:p>
                  </a:txBody>
                  <a:tcPr marL="117601" marR="117601" marT="58801" marB="58801"/>
                </a:tc>
                <a:tc>
                  <a:txBody>
                    <a:bodyPr/>
                    <a:lstStyle/>
                    <a:p>
                      <a:r>
                        <a:rPr lang="en-IN" sz="2300"/>
                        <a:t>App Usage</a:t>
                      </a:r>
                    </a:p>
                  </a:txBody>
                  <a:tcPr marL="117601" marR="117601" marT="58801" marB="58801"/>
                </a:tc>
                <a:tc>
                  <a:txBody>
                    <a:bodyPr/>
                    <a:lstStyle/>
                    <a:p>
                      <a:r>
                        <a:rPr lang="en-IN" sz="2300"/>
                        <a:t>Health Awareness</a:t>
                      </a:r>
                    </a:p>
                  </a:txBody>
                  <a:tcPr marL="117601" marR="117601" marT="58801" marB="58801"/>
                </a:tc>
                <a:tc>
                  <a:txBody>
                    <a:bodyPr/>
                    <a:lstStyle/>
                    <a:p>
                      <a:r>
                        <a:rPr lang="en-IN" sz="2300"/>
                        <a:t>Strategy</a:t>
                      </a:r>
                    </a:p>
                  </a:txBody>
                  <a:tcPr marL="117601" marR="117601" marT="58801" marB="58801"/>
                </a:tc>
                <a:extLst>
                  <a:ext uri="{0D108BD9-81ED-4DB2-BD59-A6C34878D82A}">
                    <a16:rowId xmlns:a16="http://schemas.microsoft.com/office/drawing/2014/main" val="10000"/>
                  </a:ext>
                </a:extLst>
              </a:tr>
              <a:tr h="1223053">
                <a:tc>
                  <a:txBody>
                    <a:bodyPr/>
                    <a:lstStyle/>
                    <a:p>
                      <a:r>
                        <a:rPr lang="en-IN" sz="2300"/>
                        <a:t>0</a:t>
                      </a:r>
                    </a:p>
                  </a:txBody>
                  <a:tcPr marL="117601" marR="117601" marT="58801" marB="58801"/>
                </a:tc>
                <a:tc>
                  <a:txBody>
                    <a:bodyPr/>
                    <a:lstStyle/>
                    <a:p>
                      <a:r>
                        <a:rPr lang="en-IN" sz="2300"/>
                        <a:t>33</a:t>
                      </a:r>
                    </a:p>
                  </a:txBody>
                  <a:tcPr marL="117601" marR="117601" marT="58801" marB="58801"/>
                </a:tc>
                <a:tc>
                  <a:txBody>
                    <a:bodyPr/>
                    <a:lstStyle/>
                    <a:p>
                      <a:r>
                        <a:rPr lang="en-IN" sz="2300"/>
                        <a:t>₹65K</a:t>
                      </a:r>
                    </a:p>
                  </a:txBody>
                  <a:tcPr marL="117601" marR="117601" marT="58801" marB="58801"/>
                </a:tc>
                <a:tc>
                  <a:txBody>
                    <a:bodyPr/>
                    <a:lstStyle/>
                    <a:p>
                      <a:r>
                        <a:rPr lang="en-IN" sz="2300"/>
                        <a:t>Low</a:t>
                      </a:r>
                    </a:p>
                  </a:txBody>
                  <a:tcPr marL="117601" marR="117601" marT="58801" marB="58801"/>
                </a:tc>
                <a:tc>
                  <a:txBody>
                    <a:bodyPr/>
                    <a:lstStyle/>
                    <a:p>
                      <a:r>
                        <a:rPr lang="en-IN" sz="2300"/>
                        <a:t>Low</a:t>
                      </a:r>
                    </a:p>
                  </a:txBody>
                  <a:tcPr marL="117601" marR="117601" marT="58801" marB="58801"/>
                </a:tc>
                <a:tc>
                  <a:txBody>
                    <a:bodyPr/>
                    <a:lstStyle/>
                    <a:p>
                      <a:r>
                        <a:rPr lang="en-IN" sz="2300"/>
                        <a:t>Push notifications, health nudges</a:t>
                      </a:r>
                    </a:p>
                  </a:txBody>
                  <a:tcPr marL="117601" marR="117601" marT="58801" marB="58801"/>
                </a:tc>
                <a:extLst>
                  <a:ext uri="{0D108BD9-81ED-4DB2-BD59-A6C34878D82A}">
                    <a16:rowId xmlns:a16="http://schemas.microsoft.com/office/drawing/2014/main" val="10001"/>
                  </a:ext>
                </a:extLst>
              </a:tr>
              <a:tr h="1223053">
                <a:tc>
                  <a:txBody>
                    <a:bodyPr/>
                    <a:lstStyle/>
                    <a:p>
                      <a:r>
                        <a:rPr lang="en-IN" sz="2300"/>
                        <a:t>1</a:t>
                      </a:r>
                    </a:p>
                  </a:txBody>
                  <a:tcPr marL="117601" marR="117601" marT="58801" marB="58801"/>
                </a:tc>
                <a:tc>
                  <a:txBody>
                    <a:bodyPr/>
                    <a:lstStyle/>
                    <a:p>
                      <a:r>
                        <a:rPr lang="en-IN" sz="2300"/>
                        <a:t>45</a:t>
                      </a:r>
                    </a:p>
                  </a:txBody>
                  <a:tcPr marL="117601" marR="117601" marT="58801" marB="58801"/>
                </a:tc>
                <a:tc>
                  <a:txBody>
                    <a:bodyPr/>
                    <a:lstStyle/>
                    <a:p>
                      <a:r>
                        <a:rPr lang="en-IN" sz="2300"/>
                        <a:t>₹40K</a:t>
                      </a:r>
                    </a:p>
                  </a:txBody>
                  <a:tcPr marL="117601" marR="117601" marT="58801" marB="58801"/>
                </a:tc>
                <a:tc>
                  <a:txBody>
                    <a:bodyPr/>
                    <a:lstStyle/>
                    <a:p>
                      <a:r>
                        <a:rPr lang="en-IN" sz="2300"/>
                        <a:t>High</a:t>
                      </a:r>
                    </a:p>
                  </a:txBody>
                  <a:tcPr marL="117601" marR="117601" marT="58801" marB="58801"/>
                </a:tc>
                <a:tc>
                  <a:txBody>
                    <a:bodyPr/>
                    <a:lstStyle/>
                    <a:p>
                      <a:r>
                        <a:rPr lang="en-IN" sz="2300"/>
                        <a:t>High</a:t>
                      </a:r>
                    </a:p>
                  </a:txBody>
                  <a:tcPr marL="117601" marR="117601" marT="58801" marB="58801"/>
                </a:tc>
                <a:tc>
                  <a:txBody>
                    <a:bodyPr/>
                    <a:lstStyle/>
                    <a:p>
                      <a:r>
                        <a:rPr lang="en-IN" sz="2300"/>
                        <a:t>Promote premium subscriptions</a:t>
                      </a:r>
                    </a:p>
                  </a:txBody>
                  <a:tcPr marL="117601" marR="117601" marT="58801" marB="58801"/>
                </a:tc>
                <a:extLst>
                  <a:ext uri="{0D108BD9-81ED-4DB2-BD59-A6C34878D82A}">
                    <a16:rowId xmlns:a16="http://schemas.microsoft.com/office/drawing/2014/main" val="10002"/>
                  </a:ext>
                </a:extLst>
              </a:tr>
              <a:tr h="870250">
                <a:tc>
                  <a:txBody>
                    <a:bodyPr/>
                    <a:lstStyle/>
                    <a:p>
                      <a:r>
                        <a:rPr lang="en-IN" sz="2300"/>
                        <a:t>2</a:t>
                      </a:r>
                    </a:p>
                  </a:txBody>
                  <a:tcPr marL="117601" marR="117601" marT="58801" marB="58801"/>
                </a:tc>
                <a:tc>
                  <a:txBody>
                    <a:bodyPr/>
                    <a:lstStyle/>
                    <a:p>
                      <a:r>
                        <a:rPr lang="en-IN" sz="2300"/>
                        <a:t>33</a:t>
                      </a:r>
                    </a:p>
                  </a:txBody>
                  <a:tcPr marL="117601" marR="117601" marT="58801" marB="58801"/>
                </a:tc>
                <a:tc>
                  <a:txBody>
                    <a:bodyPr/>
                    <a:lstStyle/>
                    <a:p>
                      <a:r>
                        <a:rPr lang="en-IN" sz="2300"/>
                        <a:t>₹77K</a:t>
                      </a:r>
                    </a:p>
                  </a:txBody>
                  <a:tcPr marL="117601" marR="117601" marT="58801" marB="58801"/>
                </a:tc>
                <a:tc>
                  <a:txBody>
                    <a:bodyPr/>
                    <a:lstStyle/>
                    <a:p>
                      <a:r>
                        <a:rPr lang="en-IN" sz="2300"/>
                        <a:t>High</a:t>
                      </a:r>
                    </a:p>
                  </a:txBody>
                  <a:tcPr marL="117601" marR="117601" marT="58801" marB="58801"/>
                </a:tc>
                <a:tc>
                  <a:txBody>
                    <a:bodyPr/>
                    <a:lstStyle/>
                    <a:p>
                      <a:r>
                        <a:rPr lang="en-IN" sz="2300"/>
                        <a:t>Low</a:t>
                      </a:r>
                    </a:p>
                  </a:txBody>
                  <a:tcPr marL="117601" marR="117601" marT="58801" marB="58801"/>
                </a:tc>
                <a:tc>
                  <a:txBody>
                    <a:bodyPr/>
                    <a:lstStyle/>
                    <a:p>
                      <a:r>
                        <a:rPr lang="en-IN" sz="2300"/>
                        <a:t>Gamified fitness plans</a:t>
                      </a:r>
                    </a:p>
                  </a:txBody>
                  <a:tcPr marL="117601" marR="117601" marT="58801" marB="58801"/>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TotalTime>
  <Words>719</Words>
  <Application>Microsoft Macintosh PowerPoint</Application>
  <PresentationFormat>Widescreen</PresentationFormat>
  <Paragraphs>105</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Calibri</vt:lpstr>
      <vt:lpstr>Office Theme</vt:lpstr>
      <vt:lpstr>User Segmentation of FreeAqua Inspired App using K-Means Clustering</vt:lpstr>
      <vt:lpstr>🔍 Problem Statement</vt:lpstr>
      <vt:lpstr>📊 Dataset Overview</vt:lpstr>
      <vt:lpstr>Sample Top 5 Dataset</vt:lpstr>
      <vt:lpstr>🧹 Preprocessing &amp; Feature Scaling</vt:lpstr>
      <vt:lpstr>🔗 K-Means Clustering Implementation</vt:lpstr>
      <vt:lpstr>PowerPoint Presentation</vt:lpstr>
      <vt:lpstr>👥 User Personas Identified</vt:lpstr>
      <vt:lpstr>📈 Cluster Analysis &amp; Strategic Suggestions</vt:lpstr>
      <vt:lpstr>🛠 Tools &amp; Technologies Used</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Deepak Balu M</cp:lastModifiedBy>
  <cp:revision>7</cp:revision>
  <dcterms:created xsi:type="dcterms:W3CDTF">2013-01-27T09:14:16Z</dcterms:created>
  <dcterms:modified xsi:type="dcterms:W3CDTF">2025-04-25T11:47:48Z</dcterms:modified>
  <cp:category/>
</cp:coreProperties>
</file>