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Assignment 3 : Linear Model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June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AB0D497B-AA71-476C-83C3-67EF83EB52A3}"/>
              </a:ext>
            </a:extLst>
          </p:cNvPr>
          <p:cNvSpPr/>
          <p:nvPr/>
        </p:nvSpPr>
        <p:spPr>
          <a:xfrm>
            <a:off x="5154804" y="2020219"/>
            <a:ext cx="2100106" cy="1979525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Linear Model for Inflation Growth of a Country</a:t>
            </a:r>
          </a:p>
        </p:txBody>
      </p:sp>
      <p:grpSp>
        <p:nvGrpSpPr>
          <p:cNvPr id="3" name="Group 2" descr="SmartArt graphic">
            <a:extLst>
              <a:ext uri="{FF2B5EF4-FFF2-40B4-BE49-F238E27FC236}">
                <a16:creationId xmlns:a16="http://schemas.microsoft.com/office/drawing/2014/main" id="{B73E9E7B-695A-4B6D-9E33-F50655426C16}"/>
              </a:ext>
            </a:extLst>
          </p:cNvPr>
          <p:cNvGrpSpPr/>
          <p:nvPr/>
        </p:nvGrpSpPr>
        <p:grpSpPr>
          <a:xfrm>
            <a:off x="4195516" y="2581652"/>
            <a:ext cx="3600000" cy="2559248"/>
            <a:chOff x="4295999" y="2840868"/>
            <a:chExt cx="3600000" cy="2559248"/>
          </a:xfrm>
        </p:grpSpPr>
        <p:sp>
          <p:nvSpPr>
            <p:cNvPr id="6" name="Rectangle 5" descr="Bar graph with downward trend">
              <a:extLst>
                <a:ext uri="{FF2B5EF4-FFF2-40B4-BE49-F238E27FC236}">
                  <a16:creationId xmlns:a16="http://schemas.microsoft.com/office/drawing/2014/main" id="{F607B547-FD5E-4901-BCF2-C9A884DC74B1}"/>
                </a:ext>
              </a:extLst>
            </p:cNvPr>
            <p:cNvSpPr/>
            <p:nvPr/>
          </p:nvSpPr>
          <p:spPr>
            <a:xfrm>
              <a:off x="5465999" y="2840868"/>
              <a:ext cx="1260000" cy="126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ZA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8771E0F-FFA8-40CA-B035-407A503E3288}"/>
                </a:ext>
              </a:extLst>
            </p:cNvPr>
            <p:cNvSpPr/>
            <p:nvPr/>
          </p:nvSpPr>
          <p:spPr>
            <a:xfrm>
              <a:off x="4295999" y="4680116"/>
              <a:ext cx="3600000" cy="720000"/>
            </a:xfrm>
            <a:custGeom>
              <a:avLst/>
              <a:gdLst>
                <a:gd name="connsiteX0" fmla="*/ 0 w 3600000"/>
                <a:gd name="connsiteY0" fmla="*/ 0 h 720000"/>
                <a:gd name="connsiteX1" fmla="*/ 3600000 w 3600000"/>
                <a:gd name="connsiteY1" fmla="*/ 0 h 720000"/>
                <a:gd name="connsiteX2" fmla="*/ 3600000 w 3600000"/>
                <a:gd name="connsiteY2" fmla="*/ 720000 h 720000"/>
                <a:gd name="connsiteX3" fmla="*/ 0 w 3600000"/>
                <a:gd name="connsiteY3" fmla="*/ 720000 h 720000"/>
                <a:gd name="connsiteX4" fmla="*/ 0 w 36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720000">
                  <a:moveTo>
                    <a:pt x="0" y="0"/>
                  </a:moveTo>
                  <a:lnTo>
                    <a:pt x="3600000" y="0"/>
                  </a:lnTo>
                  <a:lnTo>
                    <a:pt x="36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890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900" kern="1200" dirty="0"/>
                <a:t>Inflation growth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9D6960-58C2-4D0C-BE9F-CF1C71AFC478}"/>
              </a:ext>
            </a:extLst>
          </p:cNvPr>
          <p:cNvSpPr/>
          <p:nvPr/>
        </p:nvSpPr>
        <p:spPr>
          <a:xfrm>
            <a:off x="4533329" y="1916347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4019F3-9217-4A38-86B4-675FC63276B3}"/>
              </a:ext>
            </a:extLst>
          </p:cNvPr>
          <p:cNvSpPr/>
          <p:nvPr/>
        </p:nvSpPr>
        <p:spPr>
          <a:xfrm>
            <a:off x="4533329" y="2364167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D8F189-251D-4C40-B095-25CA5EFBE463}"/>
              </a:ext>
            </a:extLst>
          </p:cNvPr>
          <p:cNvSpPr/>
          <p:nvPr/>
        </p:nvSpPr>
        <p:spPr>
          <a:xfrm>
            <a:off x="4533329" y="2811987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0272B6-6F11-4200-9A14-D5AA42D41772}"/>
              </a:ext>
            </a:extLst>
          </p:cNvPr>
          <p:cNvSpPr/>
          <p:nvPr/>
        </p:nvSpPr>
        <p:spPr>
          <a:xfrm>
            <a:off x="4533329" y="3259808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F2D6A-3F06-4F26-A89C-327610260FEC}"/>
              </a:ext>
            </a:extLst>
          </p:cNvPr>
          <p:cNvSpPr/>
          <p:nvPr/>
        </p:nvSpPr>
        <p:spPr>
          <a:xfrm>
            <a:off x="2409119" y="189309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INF : Inflation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BC6B0-8BAC-4F4F-A554-689631ECC1C4}"/>
              </a:ext>
            </a:extLst>
          </p:cNvPr>
          <p:cNvSpPr/>
          <p:nvPr/>
        </p:nvSpPr>
        <p:spPr>
          <a:xfrm>
            <a:off x="2312939" y="2352466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MS : Money Supply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36CC9-141F-48F3-9491-67EB9E5C0539}"/>
              </a:ext>
            </a:extLst>
          </p:cNvPr>
          <p:cNvSpPr/>
          <p:nvPr/>
        </p:nvSpPr>
        <p:spPr>
          <a:xfrm>
            <a:off x="2303321" y="2837663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EX :Exchange 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217EAF-66D1-4464-BCF4-F36784A0A8FB}"/>
              </a:ext>
            </a:extLst>
          </p:cNvPr>
          <p:cNvSpPr/>
          <p:nvPr/>
        </p:nvSpPr>
        <p:spPr>
          <a:xfrm>
            <a:off x="1110687" y="3286106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GDP: Gross Domestic Product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0AAEAFC-8C8C-45BA-B5DD-143535881505}"/>
              </a:ext>
            </a:extLst>
          </p:cNvPr>
          <p:cNvSpPr/>
          <p:nvPr/>
        </p:nvSpPr>
        <p:spPr>
          <a:xfrm>
            <a:off x="4533329" y="3703782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7CA31E-C36F-4084-9227-82B9F7A75C45}"/>
              </a:ext>
            </a:extLst>
          </p:cNvPr>
          <p:cNvSpPr/>
          <p:nvPr/>
        </p:nvSpPr>
        <p:spPr>
          <a:xfrm>
            <a:off x="2240804" y="369796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F : Deficit Financing</a:t>
            </a:r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3BB2C1D-4BBB-402C-8E0D-54D43D5DA7E6}"/>
              </a:ext>
            </a:extLst>
          </p:cNvPr>
          <p:cNvSpPr/>
          <p:nvPr/>
        </p:nvSpPr>
        <p:spPr>
          <a:xfrm>
            <a:off x="7258109" y="1958448"/>
            <a:ext cx="996462" cy="699243"/>
          </a:xfrm>
          <a:prstGeom prst="ben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B75B4671-A399-44AE-A663-F03E115C9186}"/>
              </a:ext>
            </a:extLst>
          </p:cNvPr>
          <p:cNvSpPr/>
          <p:nvPr/>
        </p:nvSpPr>
        <p:spPr>
          <a:xfrm flipV="1">
            <a:off x="7254910" y="3076540"/>
            <a:ext cx="996462" cy="699243"/>
          </a:xfrm>
          <a:prstGeom prst="ben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1BE2242-E4DC-4387-9B0D-2887B9B1CCF9}"/>
              </a:ext>
            </a:extLst>
          </p:cNvPr>
          <p:cNvSpPr/>
          <p:nvPr/>
        </p:nvSpPr>
        <p:spPr>
          <a:xfrm>
            <a:off x="7254909" y="2722833"/>
            <a:ext cx="1467059" cy="32282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D17FC-4D84-443F-B7D0-F9F4B2C0A330}"/>
              </a:ext>
            </a:extLst>
          </p:cNvPr>
          <p:cNvSpPr txBox="1"/>
          <p:nvPr/>
        </p:nvSpPr>
        <p:spPr>
          <a:xfrm>
            <a:off x="7753141" y="148654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Increase (In)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61908-6C84-4FE7-B367-C47D4BB083AC}"/>
              </a:ext>
            </a:extLst>
          </p:cNvPr>
          <p:cNvSpPr txBox="1"/>
          <p:nvPr/>
        </p:nvSpPr>
        <p:spPr>
          <a:xfrm>
            <a:off x="8743814" y="269957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Constant (Co)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80EBE-FD2A-494A-A416-CE83A02A568D}"/>
              </a:ext>
            </a:extLst>
          </p:cNvPr>
          <p:cNvSpPr txBox="1"/>
          <p:nvPr/>
        </p:nvSpPr>
        <p:spPr>
          <a:xfrm>
            <a:off x="7575208" y="385134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Decrease (De)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3BA54C-2A51-4D17-A9D3-6355DFA960DD}"/>
              </a:ext>
            </a:extLst>
          </p:cNvPr>
          <p:cNvSpPr/>
          <p:nvPr/>
        </p:nvSpPr>
        <p:spPr>
          <a:xfrm rot="10800000" flipH="1">
            <a:off x="5881967" y="2046384"/>
            <a:ext cx="474305" cy="432079"/>
          </a:xfrm>
          <a:custGeom>
            <a:avLst/>
            <a:gdLst>
              <a:gd name="connsiteX0" fmla="*/ 474305 w 474305"/>
              <a:gd name="connsiteY0" fmla="*/ 0 h 432079"/>
              <a:gd name="connsiteX1" fmla="*/ 2033 w 474305"/>
              <a:gd name="connsiteY1" fmla="*/ 40193 h 432079"/>
              <a:gd name="connsiteX2" fmla="*/ 293435 w 474305"/>
              <a:gd name="connsiteY2" fmla="*/ 211015 h 432079"/>
              <a:gd name="connsiteX3" fmla="*/ 42226 w 474305"/>
              <a:gd name="connsiteY3" fmla="*/ 371789 h 432079"/>
              <a:gd name="connsiteX4" fmla="*/ 474305 w 474305"/>
              <a:gd name="connsiteY4" fmla="*/ 432079 h 4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05" h="432079">
                <a:moveTo>
                  <a:pt x="474305" y="0"/>
                </a:moveTo>
                <a:cubicBezTo>
                  <a:pt x="253241" y="2512"/>
                  <a:pt x="32178" y="5024"/>
                  <a:pt x="2033" y="40193"/>
                </a:cubicBezTo>
                <a:cubicBezTo>
                  <a:pt x="-28112" y="75362"/>
                  <a:pt x="286736" y="155749"/>
                  <a:pt x="293435" y="211015"/>
                </a:cubicBezTo>
                <a:cubicBezTo>
                  <a:pt x="300134" y="266281"/>
                  <a:pt x="12081" y="334945"/>
                  <a:pt x="42226" y="371789"/>
                </a:cubicBezTo>
                <a:cubicBezTo>
                  <a:pt x="72371" y="408633"/>
                  <a:pt x="273338" y="420356"/>
                  <a:pt x="474305" y="43207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87166B-7A47-4BF7-93A5-0333664AC257}"/>
              </a:ext>
            </a:extLst>
          </p:cNvPr>
          <p:cNvSpPr txBox="1"/>
          <p:nvPr/>
        </p:nvSpPr>
        <p:spPr>
          <a:xfrm>
            <a:off x="5881967" y="177784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i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306B4-566D-4E96-B670-77F842B7CD30}"/>
              </a:ext>
            </a:extLst>
          </p:cNvPr>
          <p:cNvSpPr txBox="1"/>
          <p:nvPr/>
        </p:nvSpPr>
        <p:spPr>
          <a:xfrm>
            <a:off x="5892088" y="242257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i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7468CF-E136-4AF6-AC1D-D2F32B8C38FC}"/>
              </a:ext>
            </a:extLst>
          </p:cNvPr>
          <p:cNvSpPr txBox="1"/>
          <p:nvPr/>
        </p:nvSpPr>
        <p:spPr>
          <a:xfrm>
            <a:off x="6184057" y="20664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</a:t>
            </a:r>
            <a:r>
              <a:rPr lang="en-ZA" sz="1100" dirty="0"/>
              <a:t>i</a:t>
            </a:r>
            <a:r>
              <a:rPr lang="en-ZA" dirty="0"/>
              <a:t>V</a:t>
            </a:r>
            <a:r>
              <a:rPr lang="en-ZA" sz="1100" dirty="0"/>
              <a:t>i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EAFE24-7FB9-4765-A98A-8D7F8311F08A}"/>
              </a:ext>
            </a:extLst>
          </p:cNvPr>
          <p:cNvSpPr txBox="1"/>
          <p:nvPr/>
        </p:nvSpPr>
        <p:spPr>
          <a:xfrm>
            <a:off x="582805" y="5121501"/>
            <a:ext cx="4846198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a</a:t>
            </a:r>
            <a:r>
              <a:rPr lang="en-ZA" sz="1100" dirty="0"/>
              <a:t>1</a:t>
            </a:r>
            <a:r>
              <a:rPr lang="en-ZA" dirty="0"/>
              <a:t>INF + a</a:t>
            </a:r>
            <a:r>
              <a:rPr lang="en-ZA" sz="1100" dirty="0"/>
              <a:t>2</a:t>
            </a:r>
            <a:r>
              <a:rPr lang="en-ZA" dirty="0"/>
              <a:t> MS + a</a:t>
            </a:r>
            <a:r>
              <a:rPr lang="en-ZA" sz="1100" dirty="0"/>
              <a:t>3</a:t>
            </a:r>
            <a:r>
              <a:rPr lang="en-ZA" dirty="0"/>
              <a:t> EX + a</a:t>
            </a:r>
            <a:r>
              <a:rPr lang="en-ZA" sz="1100" dirty="0"/>
              <a:t>4</a:t>
            </a:r>
            <a:r>
              <a:rPr lang="en-ZA" dirty="0"/>
              <a:t> GDP + a</a:t>
            </a:r>
            <a:r>
              <a:rPr lang="en-ZA" sz="1100" dirty="0"/>
              <a:t>5</a:t>
            </a:r>
            <a:r>
              <a:rPr lang="en-ZA" dirty="0"/>
              <a:t> F = In</a:t>
            </a:r>
          </a:p>
          <a:p>
            <a:r>
              <a:rPr lang="en-ZA" dirty="0"/>
              <a:t>b</a:t>
            </a:r>
            <a:r>
              <a:rPr lang="en-ZA" sz="1100" dirty="0"/>
              <a:t>1</a:t>
            </a:r>
            <a:r>
              <a:rPr lang="en-ZA" dirty="0"/>
              <a:t>INF + b</a:t>
            </a:r>
            <a:r>
              <a:rPr lang="en-ZA" sz="1100" dirty="0"/>
              <a:t>2</a:t>
            </a:r>
            <a:r>
              <a:rPr lang="en-ZA" dirty="0"/>
              <a:t> MS + b</a:t>
            </a:r>
            <a:r>
              <a:rPr lang="en-ZA" sz="1100" dirty="0"/>
              <a:t>3</a:t>
            </a:r>
            <a:r>
              <a:rPr lang="en-ZA" dirty="0"/>
              <a:t> EX + b</a:t>
            </a:r>
            <a:r>
              <a:rPr lang="en-ZA" sz="1100" dirty="0"/>
              <a:t>4</a:t>
            </a:r>
            <a:r>
              <a:rPr lang="en-ZA" dirty="0"/>
              <a:t> GDP + b</a:t>
            </a:r>
            <a:r>
              <a:rPr lang="en-ZA" sz="1100" dirty="0"/>
              <a:t>5</a:t>
            </a:r>
            <a:r>
              <a:rPr lang="en-ZA" dirty="0"/>
              <a:t> F = Co</a:t>
            </a:r>
          </a:p>
          <a:p>
            <a:r>
              <a:rPr lang="en-ZA" dirty="0"/>
              <a:t>c</a:t>
            </a:r>
            <a:r>
              <a:rPr lang="en-ZA" sz="1100" dirty="0"/>
              <a:t>1</a:t>
            </a:r>
            <a:r>
              <a:rPr lang="en-ZA" dirty="0"/>
              <a:t>INF + c</a:t>
            </a:r>
            <a:r>
              <a:rPr lang="en-ZA" sz="1100" dirty="0"/>
              <a:t>2</a:t>
            </a:r>
            <a:r>
              <a:rPr lang="en-ZA" dirty="0"/>
              <a:t> MS + c</a:t>
            </a:r>
            <a:r>
              <a:rPr lang="en-ZA" sz="1100" dirty="0"/>
              <a:t>3</a:t>
            </a:r>
            <a:r>
              <a:rPr lang="en-ZA" dirty="0"/>
              <a:t> EX + c</a:t>
            </a:r>
            <a:r>
              <a:rPr lang="en-ZA" sz="1100" dirty="0"/>
              <a:t>4</a:t>
            </a:r>
            <a:r>
              <a:rPr lang="en-ZA" dirty="0"/>
              <a:t> GDP + c</a:t>
            </a:r>
            <a:r>
              <a:rPr lang="en-ZA" sz="1100" dirty="0"/>
              <a:t>5</a:t>
            </a:r>
            <a:r>
              <a:rPr lang="en-ZA" dirty="0"/>
              <a:t> F = De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8C328F9-B91F-4316-88E1-9643E4E869ED}"/>
              </a:ext>
            </a:extLst>
          </p:cNvPr>
          <p:cNvSpPr/>
          <p:nvPr/>
        </p:nvSpPr>
        <p:spPr>
          <a:xfrm>
            <a:off x="5566787" y="5388726"/>
            <a:ext cx="325301" cy="39729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A6B31F4E-BD4D-4977-80A7-F81D89FE05F1}"/>
              </a:ext>
            </a:extLst>
          </p:cNvPr>
          <p:cNvSpPr/>
          <p:nvPr/>
        </p:nvSpPr>
        <p:spPr>
          <a:xfrm>
            <a:off x="6184057" y="4933743"/>
            <a:ext cx="1829347" cy="120201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F08BB-156D-4D08-8160-2E35C14F370E}"/>
              </a:ext>
            </a:extLst>
          </p:cNvPr>
          <p:cNvSpPr txBox="1"/>
          <p:nvPr/>
        </p:nvSpPr>
        <p:spPr>
          <a:xfrm>
            <a:off x="6273023" y="5019669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</a:t>
            </a:r>
            <a:r>
              <a:rPr lang="en-ZA" sz="1200" dirty="0"/>
              <a:t>1</a:t>
            </a:r>
            <a:r>
              <a:rPr lang="en-ZA" dirty="0"/>
              <a:t> a</a:t>
            </a:r>
            <a:r>
              <a:rPr lang="en-ZA" sz="1200" dirty="0"/>
              <a:t>2</a:t>
            </a:r>
            <a:r>
              <a:rPr lang="en-ZA" dirty="0"/>
              <a:t> a</a:t>
            </a:r>
            <a:r>
              <a:rPr lang="en-ZA" sz="1200" dirty="0"/>
              <a:t>3</a:t>
            </a:r>
            <a:r>
              <a:rPr lang="en-ZA" dirty="0"/>
              <a:t> a</a:t>
            </a:r>
            <a:r>
              <a:rPr lang="en-ZA" sz="1200" dirty="0"/>
              <a:t>4</a:t>
            </a:r>
            <a:r>
              <a:rPr lang="en-ZA" dirty="0"/>
              <a:t> a</a:t>
            </a:r>
            <a:r>
              <a:rPr lang="en-ZA" sz="1200" dirty="0"/>
              <a:t>5</a:t>
            </a:r>
            <a:endParaRPr lang="en-ZA" dirty="0"/>
          </a:p>
          <a:p>
            <a:r>
              <a:rPr lang="en-ZA" dirty="0"/>
              <a:t>b</a:t>
            </a:r>
            <a:r>
              <a:rPr lang="en-ZA" sz="1200" dirty="0"/>
              <a:t>1</a:t>
            </a:r>
            <a:r>
              <a:rPr lang="en-ZA" dirty="0"/>
              <a:t> b</a:t>
            </a:r>
            <a:r>
              <a:rPr lang="en-ZA" sz="1200" dirty="0"/>
              <a:t>2</a:t>
            </a:r>
            <a:r>
              <a:rPr lang="en-ZA" dirty="0"/>
              <a:t> b</a:t>
            </a:r>
            <a:r>
              <a:rPr lang="en-ZA" sz="1200" dirty="0"/>
              <a:t>3</a:t>
            </a:r>
            <a:r>
              <a:rPr lang="en-ZA" dirty="0"/>
              <a:t> b</a:t>
            </a:r>
            <a:r>
              <a:rPr lang="en-ZA" sz="1200" dirty="0"/>
              <a:t>4</a:t>
            </a:r>
            <a:r>
              <a:rPr lang="en-ZA" dirty="0"/>
              <a:t> b</a:t>
            </a:r>
            <a:r>
              <a:rPr lang="en-ZA" sz="1200" dirty="0"/>
              <a:t>5</a:t>
            </a:r>
            <a:endParaRPr lang="en-ZA" dirty="0"/>
          </a:p>
          <a:p>
            <a:r>
              <a:rPr lang="en-ZA" dirty="0"/>
              <a:t>c</a:t>
            </a:r>
            <a:r>
              <a:rPr lang="en-ZA" sz="1200" dirty="0"/>
              <a:t>1</a:t>
            </a:r>
            <a:r>
              <a:rPr lang="en-ZA" dirty="0"/>
              <a:t> c</a:t>
            </a:r>
            <a:r>
              <a:rPr lang="en-ZA" sz="1200" dirty="0"/>
              <a:t>2</a:t>
            </a:r>
            <a:r>
              <a:rPr lang="en-ZA" dirty="0"/>
              <a:t> c</a:t>
            </a:r>
            <a:r>
              <a:rPr lang="en-ZA" sz="1200" dirty="0"/>
              <a:t>3</a:t>
            </a:r>
            <a:r>
              <a:rPr lang="en-ZA" dirty="0"/>
              <a:t> c</a:t>
            </a:r>
            <a:r>
              <a:rPr lang="en-ZA" sz="1200" dirty="0"/>
              <a:t>4</a:t>
            </a:r>
            <a:r>
              <a:rPr lang="en-ZA" dirty="0"/>
              <a:t> c</a:t>
            </a:r>
            <a:r>
              <a:rPr lang="en-ZA" sz="1200" dirty="0"/>
              <a:t>5</a:t>
            </a:r>
            <a:endParaRPr lang="en-ZA" dirty="0"/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D506D57F-296C-468F-8991-3EB43FED4ED5}"/>
              </a:ext>
            </a:extLst>
          </p:cNvPr>
          <p:cNvSpPr/>
          <p:nvPr/>
        </p:nvSpPr>
        <p:spPr>
          <a:xfrm>
            <a:off x="8087485" y="4922728"/>
            <a:ext cx="656329" cy="120201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C7AAE-80F2-4B68-B5E6-ABB099E27000}"/>
              </a:ext>
            </a:extLst>
          </p:cNvPr>
          <p:cNvSpPr txBox="1"/>
          <p:nvPr/>
        </p:nvSpPr>
        <p:spPr>
          <a:xfrm>
            <a:off x="8096491" y="4926714"/>
            <a:ext cx="63831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600" dirty="0"/>
              <a:t>INF</a:t>
            </a:r>
          </a:p>
          <a:p>
            <a:pPr algn="ctr"/>
            <a:r>
              <a:rPr lang="en-ZA" sz="1600" dirty="0"/>
              <a:t>MS</a:t>
            </a:r>
          </a:p>
          <a:p>
            <a:pPr algn="ctr"/>
            <a:r>
              <a:rPr lang="en-ZA" sz="1600" dirty="0"/>
              <a:t>EX</a:t>
            </a:r>
          </a:p>
          <a:p>
            <a:pPr algn="ctr"/>
            <a:r>
              <a:rPr lang="en-ZA" sz="1600" dirty="0"/>
              <a:t>GDP</a:t>
            </a:r>
          </a:p>
          <a:p>
            <a:pPr algn="ctr"/>
            <a:r>
              <a:rPr lang="en-ZA" sz="1600" dirty="0"/>
              <a:t>F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E5667BC3-4282-4631-A7CE-ACA5AAD9A707}"/>
              </a:ext>
            </a:extLst>
          </p:cNvPr>
          <p:cNvSpPr/>
          <p:nvPr/>
        </p:nvSpPr>
        <p:spPr>
          <a:xfrm>
            <a:off x="8858183" y="5366799"/>
            <a:ext cx="371087" cy="299617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E94D58A6-2A6F-4A38-95D4-585A97753AE7}"/>
              </a:ext>
            </a:extLst>
          </p:cNvPr>
          <p:cNvSpPr/>
          <p:nvPr/>
        </p:nvSpPr>
        <p:spPr>
          <a:xfrm>
            <a:off x="9301447" y="4941997"/>
            <a:ext cx="656329" cy="120201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6B5FD-7304-4A60-8578-8E12CBD9616B}"/>
              </a:ext>
            </a:extLst>
          </p:cNvPr>
          <p:cNvSpPr txBox="1"/>
          <p:nvPr/>
        </p:nvSpPr>
        <p:spPr>
          <a:xfrm>
            <a:off x="9377182" y="5101108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600" dirty="0"/>
              <a:t>In</a:t>
            </a:r>
          </a:p>
          <a:p>
            <a:pPr algn="ctr"/>
            <a:r>
              <a:rPr lang="en-ZA" sz="1600" dirty="0"/>
              <a:t>Co</a:t>
            </a:r>
          </a:p>
          <a:p>
            <a:pPr algn="ctr"/>
            <a:r>
              <a:rPr lang="en-ZA" sz="1600" dirty="0"/>
              <a:t>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E49DC-DFE6-4DBA-B56D-E75AE37BE83E}"/>
              </a:ext>
            </a:extLst>
          </p:cNvPr>
          <p:cNvSpPr txBox="1"/>
          <p:nvPr/>
        </p:nvSpPr>
        <p:spPr>
          <a:xfrm>
            <a:off x="6782298" y="6095092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solidFill>
                  <a:srgbClr val="F03F2B"/>
                </a:solidFill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4A02AB-A543-436A-BABD-6289BE600C95}"/>
              </a:ext>
            </a:extLst>
          </p:cNvPr>
          <p:cNvSpPr txBox="1"/>
          <p:nvPr/>
        </p:nvSpPr>
        <p:spPr>
          <a:xfrm>
            <a:off x="8265812" y="6095092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solidFill>
                  <a:srgbClr val="F03F2B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DBD3F1-EECB-4F20-8C37-28F4B8D5CDB8}"/>
              </a:ext>
            </a:extLst>
          </p:cNvPr>
          <p:cNvSpPr txBox="1"/>
          <p:nvPr/>
        </p:nvSpPr>
        <p:spPr>
          <a:xfrm>
            <a:off x="9485106" y="6095092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solidFill>
                  <a:srgbClr val="F03F2B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AB0D497B-AA71-476C-83C3-67EF83EB52A3}"/>
              </a:ext>
            </a:extLst>
          </p:cNvPr>
          <p:cNvSpPr/>
          <p:nvPr/>
        </p:nvSpPr>
        <p:spPr>
          <a:xfrm>
            <a:off x="5154804" y="2020219"/>
            <a:ext cx="2100106" cy="1979525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43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Linear Model for Factors that Influence Monitory Policies of a Country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771E0F-FFA8-40CA-B035-407A503E3288}"/>
              </a:ext>
            </a:extLst>
          </p:cNvPr>
          <p:cNvSpPr/>
          <p:nvPr/>
        </p:nvSpPr>
        <p:spPr>
          <a:xfrm>
            <a:off x="4195516" y="4420900"/>
            <a:ext cx="3600000" cy="720000"/>
          </a:xfrm>
          <a:custGeom>
            <a:avLst/>
            <a:gdLst>
              <a:gd name="connsiteX0" fmla="*/ 0 w 3600000"/>
              <a:gd name="connsiteY0" fmla="*/ 0 h 720000"/>
              <a:gd name="connsiteX1" fmla="*/ 3600000 w 3600000"/>
              <a:gd name="connsiteY1" fmla="*/ 0 h 720000"/>
              <a:gd name="connsiteX2" fmla="*/ 3600000 w 3600000"/>
              <a:gd name="connsiteY2" fmla="*/ 720000 h 720000"/>
              <a:gd name="connsiteX3" fmla="*/ 0 w 3600000"/>
              <a:gd name="connsiteY3" fmla="*/ 720000 h 720000"/>
              <a:gd name="connsiteX4" fmla="*/ 0 w 360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720000">
                <a:moveTo>
                  <a:pt x="0" y="0"/>
                </a:moveTo>
                <a:lnTo>
                  <a:pt x="3600000" y="0"/>
                </a:lnTo>
                <a:lnTo>
                  <a:pt x="360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2890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900" kern="1200" dirty="0"/>
              <a:t>Inflation growth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9D6960-58C2-4D0C-BE9F-CF1C71AFC478}"/>
              </a:ext>
            </a:extLst>
          </p:cNvPr>
          <p:cNvSpPr/>
          <p:nvPr/>
        </p:nvSpPr>
        <p:spPr>
          <a:xfrm>
            <a:off x="4539787" y="1410975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4019F3-9217-4A38-86B4-675FC63276B3}"/>
              </a:ext>
            </a:extLst>
          </p:cNvPr>
          <p:cNvSpPr/>
          <p:nvPr/>
        </p:nvSpPr>
        <p:spPr>
          <a:xfrm>
            <a:off x="4539787" y="1691117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D8F189-251D-4C40-B095-25CA5EFBE463}"/>
              </a:ext>
            </a:extLst>
          </p:cNvPr>
          <p:cNvSpPr/>
          <p:nvPr/>
        </p:nvSpPr>
        <p:spPr>
          <a:xfrm>
            <a:off x="4539787" y="1971259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0272B6-6F11-4200-9A14-D5AA42D41772}"/>
              </a:ext>
            </a:extLst>
          </p:cNvPr>
          <p:cNvSpPr/>
          <p:nvPr/>
        </p:nvSpPr>
        <p:spPr>
          <a:xfrm>
            <a:off x="4539787" y="2251401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0AAEAFC-8C8C-45BA-B5DD-143535881505}"/>
              </a:ext>
            </a:extLst>
          </p:cNvPr>
          <p:cNvSpPr/>
          <p:nvPr/>
        </p:nvSpPr>
        <p:spPr>
          <a:xfrm>
            <a:off x="4539787" y="2531543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3BB2C1D-4BBB-402C-8E0D-54D43D5DA7E6}"/>
              </a:ext>
            </a:extLst>
          </p:cNvPr>
          <p:cNvSpPr/>
          <p:nvPr/>
        </p:nvSpPr>
        <p:spPr>
          <a:xfrm>
            <a:off x="7258109" y="1958448"/>
            <a:ext cx="996462" cy="699243"/>
          </a:xfrm>
          <a:prstGeom prst="ben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B75B4671-A399-44AE-A663-F03E115C9186}"/>
              </a:ext>
            </a:extLst>
          </p:cNvPr>
          <p:cNvSpPr/>
          <p:nvPr/>
        </p:nvSpPr>
        <p:spPr>
          <a:xfrm flipV="1">
            <a:off x="7254910" y="3076540"/>
            <a:ext cx="996462" cy="699243"/>
          </a:xfrm>
          <a:prstGeom prst="ben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1BE2242-E4DC-4387-9B0D-2887B9B1CCF9}"/>
              </a:ext>
            </a:extLst>
          </p:cNvPr>
          <p:cNvSpPr/>
          <p:nvPr/>
        </p:nvSpPr>
        <p:spPr>
          <a:xfrm>
            <a:off x="7254909" y="2722833"/>
            <a:ext cx="1467059" cy="32282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D17FC-4D84-443F-B7D0-F9F4B2C0A330}"/>
              </a:ext>
            </a:extLst>
          </p:cNvPr>
          <p:cNvSpPr txBox="1"/>
          <p:nvPr/>
        </p:nvSpPr>
        <p:spPr>
          <a:xfrm>
            <a:off x="7753141" y="1486546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Favourable Policies (FP)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61908-6C84-4FE7-B367-C47D4BB083AC}"/>
              </a:ext>
            </a:extLst>
          </p:cNvPr>
          <p:cNvSpPr txBox="1"/>
          <p:nvPr/>
        </p:nvSpPr>
        <p:spPr>
          <a:xfrm>
            <a:off x="8743814" y="269957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StatusCo</a:t>
            </a:r>
            <a:r>
              <a:rPr lang="en-ZA" dirty="0"/>
              <a:t> (CO)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80EBE-FD2A-494A-A416-CE83A02A568D}"/>
              </a:ext>
            </a:extLst>
          </p:cNvPr>
          <p:cNvSpPr txBox="1"/>
          <p:nvPr/>
        </p:nvSpPr>
        <p:spPr>
          <a:xfrm>
            <a:off x="7575208" y="3851345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Un-Favourable Policies (UFP)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3BA54C-2A51-4D17-A9D3-6355DFA960DD}"/>
              </a:ext>
            </a:extLst>
          </p:cNvPr>
          <p:cNvSpPr/>
          <p:nvPr/>
        </p:nvSpPr>
        <p:spPr>
          <a:xfrm rot="10800000" flipH="1">
            <a:off x="5881967" y="2046384"/>
            <a:ext cx="474305" cy="432079"/>
          </a:xfrm>
          <a:custGeom>
            <a:avLst/>
            <a:gdLst>
              <a:gd name="connsiteX0" fmla="*/ 474305 w 474305"/>
              <a:gd name="connsiteY0" fmla="*/ 0 h 432079"/>
              <a:gd name="connsiteX1" fmla="*/ 2033 w 474305"/>
              <a:gd name="connsiteY1" fmla="*/ 40193 h 432079"/>
              <a:gd name="connsiteX2" fmla="*/ 293435 w 474305"/>
              <a:gd name="connsiteY2" fmla="*/ 211015 h 432079"/>
              <a:gd name="connsiteX3" fmla="*/ 42226 w 474305"/>
              <a:gd name="connsiteY3" fmla="*/ 371789 h 432079"/>
              <a:gd name="connsiteX4" fmla="*/ 474305 w 474305"/>
              <a:gd name="connsiteY4" fmla="*/ 432079 h 4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05" h="432079">
                <a:moveTo>
                  <a:pt x="474305" y="0"/>
                </a:moveTo>
                <a:cubicBezTo>
                  <a:pt x="253241" y="2512"/>
                  <a:pt x="32178" y="5024"/>
                  <a:pt x="2033" y="40193"/>
                </a:cubicBezTo>
                <a:cubicBezTo>
                  <a:pt x="-28112" y="75362"/>
                  <a:pt x="286736" y="155749"/>
                  <a:pt x="293435" y="211015"/>
                </a:cubicBezTo>
                <a:cubicBezTo>
                  <a:pt x="300134" y="266281"/>
                  <a:pt x="12081" y="334945"/>
                  <a:pt x="42226" y="371789"/>
                </a:cubicBezTo>
                <a:cubicBezTo>
                  <a:pt x="72371" y="408633"/>
                  <a:pt x="273338" y="420356"/>
                  <a:pt x="474305" y="43207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87166B-7A47-4BF7-93A5-0333664AC257}"/>
              </a:ext>
            </a:extLst>
          </p:cNvPr>
          <p:cNvSpPr txBox="1"/>
          <p:nvPr/>
        </p:nvSpPr>
        <p:spPr>
          <a:xfrm>
            <a:off x="5881967" y="177784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i =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306B4-566D-4E96-B670-77F842B7CD30}"/>
              </a:ext>
            </a:extLst>
          </p:cNvPr>
          <p:cNvSpPr txBox="1"/>
          <p:nvPr/>
        </p:nvSpPr>
        <p:spPr>
          <a:xfrm>
            <a:off x="5892088" y="242257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i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7468CF-E136-4AF6-AC1D-D2F32B8C38FC}"/>
              </a:ext>
            </a:extLst>
          </p:cNvPr>
          <p:cNvSpPr txBox="1"/>
          <p:nvPr/>
        </p:nvSpPr>
        <p:spPr>
          <a:xfrm>
            <a:off x="6184057" y="20664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</a:t>
            </a:r>
            <a:r>
              <a:rPr lang="en-ZA" sz="1100" dirty="0"/>
              <a:t>i</a:t>
            </a:r>
            <a:r>
              <a:rPr lang="en-ZA" dirty="0"/>
              <a:t>V</a:t>
            </a:r>
            <a:r>
              <a:rPr lang="en-ZA" sz="1100" dirty="0"/>
              <a:t>i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EAFE24-7FB9-4765-A98A-8D7F8311F08A}"/>
              </a:ext>
            </a:extLst>
          </p:cNvPr>
          <p:cNvSpPr txBox="1"/>
          <p:nvPr/>
        </p:nvSpPr>
        <p:spPr>
          <a:xfrm>
            <a:off x="415413" y="5241385"/>
            <a:ext cx="6300123" cy="6001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ZA" sz="1100" dirty="0"/>
              <a:t>a</a:t>
            </a:r>
            <a:r>
              <a:rPr lang="en-ZA" sz="800" dirty="0"/>
              <a:t>1</a:t>
            </a:r>
            <a:r>
              <a:rPr lang="en-ZA" sz="1100" dirty="0"/>
              <a:t>GDP + a</a:t>
            </a:r>
            <a:r>
              <a:rPr lang="en-ZA" sz="800" dirty="0"/>
              <a:t>2</a:t>
            </a:r>
            <a:r>
              <a:rPr lang="en-ZA" sz="1100" dirty="0"/>
              <a:t> CRR + a</a:t>
            </a:r>
            <a:r>
              <a:rPr lang="en-ZA" sz="800" dirty="0"/>
              <a:t>3</a:t>
            </a:r>
            <a:r>
              <a:rPr lang="en-ZA" sz="1100" dirty="0"/>
              <a:t> SLR + a</a:t>
            </a:r>
            <a:r>
              <a:rPr lang="en-ZA" sz="800" dirty="0"/>
              <a:t>4</a:t>
            </a:r>
            <a:r>
              <a:rPr lang="en-ZA" sz="1100" dirty="0"/>
              <a:t> RR + a</a:t>
            </a:r>
            <a:r>
              <a:rPr lang="en-ZA" sz="800" dirty="0"/>
              <a:t>5</a:t>
            </a:r>
            <a:r>
              <a:rPr lang="en-ZA" sz="1100" dirty="0"/>
              <a:t> BR + a</a:t>
            </a:r>
            <a:r>
              <a:rPr lang="en-ZA" sz="800" dirty="0"/>
              <a:t>6</a:t>
            </a:r>
            <a:r>
              <a:rPr lang="en-ZA" sz="1100" dirty="0"/>
              <a:t>C + a</a:t>
            </a:r>
            <a:r>
              <a:rPr lang="en-ZA" sz="800" dirty="0"/>
              <a:t>7</a:t>
            </a:r>
            <a:r>
              <a:rPr lang="en-ZA" sz="1100" dirty="0"/>
              <a:t> RRR + a</a:t>
            </a:r>
            <a:r>
              <a:rPr lang="en-ZA" sz="800" dirty="0"/>
              <a:t>8</a:t>
            </a:r>
            <a:r>
              <a:rPr lang="en-ZA" sz="1100" dirty="0"/>
              <a:t> </a:t>
            </a:r>
            <a:r>
              <a:rPr lang="en-ZA" sz="1100" dirty="0" err="1"/>
              <a:t>VoM</a:t>
            </a:r>
            <a:r>
              <a:rPr lang="en-ZA" sz="1100" dirty="0"/>
              <a:t> + a</a:t>
            </a:r>
            <a:r>
              <a:rPr lang="en-ZA" sz="800" dirty="0"/>
              <a:t>9</a:t>
            </a:r>
            <a:r>
              <a:rPr lang="en-ZA" sz="1100" dirty="0"/>
              <a:t> ER + a</a:t>
            </a:r>
            <a:r>
              <a:rPr lang="en-ZA" sz="800" dirty="0"/>
              <a:t>10</a:t>
            </a:r>
            <a:r>
              <a:rPr lang="en-ZA" sz="1100" dirty="0"/>
              <a:t> CIP  = FP</a:t>
            </a:r>
          </a:p>
          <a:p>
            <a:r>
              <a:rPr lang="en-ZA" sz="1100" dirty="0"/>
              <a:t>b</a:t>
            </a:r>
            <a:r>
              <a:rPr lang="en-ZA" sz="800" dirty="0"/>
              <a:t>1</a:t>
            </a:r>
            <a:r>
              <a:rPr lang="en-ZA" sz="1100" dirty="0"/>
              <a:t>GDP + b</a:t>
            </a:r>
            <a:r>
              <a:rPr lang="en-ZA" sz="800" dirty="0"/>
              <a:t>2</a:t>
            </a:r>
            <a:r>
              <a:rPr lang="en-ZA" sz="1100" dirty="0"/>
              <a:t> CRR + b</a:t>
            </a:r>
            <a:r>
              <a:rPr lang="en-ZA" sz="800" dirty="0"/>
              <a:t>3</a:t>
            </a:r>
            <a:r>
              <a:rPr lang="en-ZA" sz="1100" dirty="0"/>
              <a:t> SLR + b</a:t>
            </a:r>
            <a:r>
              <a:rPr lang="en-ZA" sz="800" dirty="0"/>
              <a:t>4</a:t>
            </a:r>
            <a:r>
              <a:rPr lang="en-ZA" sz="1100" dirty="0"/>
              <a:t> RR + b</a:t>
            </a:r>
            <a:r>
              <a:rPr lang="en-ZA" sz="800" dirty="0"/>
              <a:t>5</a:t>
            </a:r>
            <a:r>
              <a:rPr lang="en-ZA" sz="1100" dirty="0"/>
              <a:t> BR + b</a:t>
            </a:r>
            <a:r>
              <a:rPr lang="en-ZA" sz="800" dirty="0"/>
              <a:t>6</a:t>
            </a:r>
            <a:r>
              <a:rPr lang="en-ZA" sz="1100" dirty="0"/>
              <a:t>C + b</a:t>
            </a:r>
            <a:r>
              <a:rPr lang="en-ZA" sz="800" dirty="0"/>
              <a:t>7</a:t>
            </a:r>
            <a:r>
              <a:rPr lang="en-ZA" sz="1100" dirty="0"/>
              <a:t> RRR + b</a:t>
            </a:r>
            <a:r>
              <a:rPr lang="en-ZA" sz="800" dirty="0"/>
              <a:t>8</a:t>
            </a:r>
            <a:r>
              <a:rPr lang="en-ZA" sz="1100" dirty="0"/>
              <a:t> </a:t>
            </a:r>
            <a:r>
              <a:rPr lang="en-ZA" sz="1100" dirty="0" err="1"/>
              <a:t>VoM</a:t>
            </a:r>
            <a:r>
              <a:rPr lang="en-ZA" sz="1100" dirty="0"/>
              <a:t> + b</a:t>
            </a:r>
            <a:r>
              <a:rPr lang="en-ZA" sz="800" dirty="0"/>
              <a:t>9</a:t>
            </a:r>
            <a:r>
              <a:rPr lang="en-ZA" sz="1100" dirty="0"/>
              <a:t> ER + b</a:t>
            </a:r>
            <a:r>
              <a:rPr lang="en-ZA" sz="800" dirty="0"/>
              <a:t>10</a:t>
            </a:r>
            <a:r>
              <a:rPr lang="en-ZA" sz="1100" dirty="0"/>
              <a:t> CIP  = CO</a:t>
            </a:r>
          </a:p>
          <a:p>
            <a:r>
              <a:rPr lang="en-ZA" sz="1100" dirty="0"/>
              <a:t>c</a:t>
            </a:r>
            <a:r>
              <a:rPr lang="en-ZA" sz="800" dirty="0"/>
              <a:t>1</a:t>
            </a:r>
            <a:r>
              <a:rPr lang="en-ZA" sz="1100" dirty="0"/>
              <a:t>GDP + c</a:t>
            </a:r>
            <a:r>
              <a:rPr lang="en-ZA" sz="800" dirty="0"/>
              <a:t>2</a:t>
            </a:r>
            <a:r>
              <a:rPr lang="en-ZA" sz="1100" dirty="0"/>
              <a:t> CRR + c</a:t>
            </a:r>
            <a:r>
              <a:rPr lang="en-ZA" sz="800" dirty="0"/>
              <a:t>3</a:t>
            </a:r>
            <a:r>
              <a:rPr lang="en-ZA" sz="1100" dirty="0"/>
              <a:t> SLR + c</a:t>
            </a:r>
            <a:r>
              <a:rPr lang="en-ZA" sz="800" dirty="0"/>
              <a:t>4</a:t>
            </a:r>
            <a:r>
              <a:rPr lang="en-ZA" sz="1100" dirty="0"/>
              <a:t> RR + c</a:t>
            </a:r>
            <a:r>
              <a:rPr lang="en-ZA" sz="800" dirty="0"/>
              <a:t>5</a:t>
            </a:r>
            <a:r>
              <a:rPr lang="en-ZA" sz="1100" dirty="0"/>
              <a:t> BR + c</a:t>
            </a:r>
            <a:r>
              <a:rPr lang="en-ZA" sz="800" dirty="0"/>
              <a:t>6</a:t>
            </a:r>
            <a:r>
              <a:rPr lang="en-ZA" sz="1100" dirty="0"/>
              <a:t>C + c</a:t>
            </a:r>
            <a:r>
              <a:rPr lang="en-ZA" sz="800" dirty="0"/>
              <a:t>7</a:t>
            </a:r>
            <a:r>
              <a:rPr lang="en-ZA" sz="1100" dirty="0"/>
              <a:t> RRR + c</a:t>
            </a:r>
            <a:r>
              <a:rPr lang="en-ZA" sz="800" dirty="0"/>
              <a:t>8</a:t>
            </a:r>
            <a:r>
              <a:rPr lang="en-ZA" sz="1100" dirty="0"/>
              <a:t> </a:t>
            </a:r>
            <a:r>
              <a:rPr lang="en-ZA" sz="1100" dirty="0" err="1"/>
              <a:t>VoM</a:t>
            </a:r>
            <a:r>
              <a:rPr lang="en-ZA" sz="1100" dirty="0"/>
              <a:t> + c</a:t>
            </a:r>
            <a:r>
              <a:rPr lang="en-ZA" sz="800" dirty="0"/>
              <a:t>9</a:t>
            </a:r>
            <a:r>
              <a:rPr lang="en-ZA" sz="1100" dirty="0"/>
              <a:t> ER + c</a:t>
            </a:r>
            <a:r>
              <a:rPr lang="en-ZA" sz="800" dirty="0"/>
              <a:t>10</a:t>
            </a:r>
            <a:r>
              <a:rPr lang="en-ZA" sz="1100" dirty="0"/>
              <a:t> CIP  = UFP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8C328F9-B91F-4316-88E1-9643E4E869ED}"/>
              </a:ext>
            </a:extLst>
          </p:cNvPr>
          <p:cNvSpPr/>
          <p:nvPr/>
        </p:nvSpPr>
        <p:spPr>
          <a:xfrm>
            <a:off x="6725047" y="5374002"/>
            <a:ext cx="325301" cy="39729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A6B31F4E-BD4D-4977-80A7-F81D89FE05F1}"/>
              </a:ext>
            </a:extLst>
          </p:cNvPr>
          <p:cNvSpPr/>
          <p:nvPr/>
        </p:nvSpPr>
        <p:spPr>
          <a:xfrm>
            <a:off x="7059354" y="4916292"/>
            <a:ext cx="2605469" cy="120201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F08BB-156D-4D08-8160-2E35C14F370E}"/>
              </a:ext>
            </a:extLst>
          </p:cNvPr>
          <p:cNvSpPr txBox="1"/>
          <p:nvPr/>
        </p:nvSpPr>
        <p:spPr>
          <a:xfrm>
            <a:off x="7059354" y="5124706"/>
            <a:ext cx="27574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a</a:t>
            </a:r>
            <a:r>
              <a:rPr lang="en-ZA" sz="1050" dirty="0"/>
              <a:t>1</a:t>
            </a:r>
            <a:r>
              <a:rPr lang="en-ZA" sz="1400" dirty="0"/>
              <a:t> a</a:t>
            </a:r>
            <a:r>
              <a:rPr lang="en-ZA" sz="1050" dirty="0"/>
              <a:t>2</a:t>
            </a:r>
            <a:r>
              <a:rPr lang="en-ZA" sz="1400" dirty="0"/>
              <a:t> a</a:t>
            </a:r>
            <a:r>
              <a:rPr lang="en-ZA" sz="1050" dirty="0"/>
              <a:t>3</a:t>
            </a:r>
            <a:r>
              <a:rPr lang="en-ZA" sz="1400" dirty="0"/>
              <a:t> a</a:t>
            </a:r>
            <a:r>
              <a:rPr lang="en-ZA" sz="1050" dirty="0"/>
              <a:t>4</a:t>
            </a:r>
            <a:r>
              <a:rPr lang="en-ZA" sz="1400" dirty="0"/>
              <a:t> a</a:t>
            </a:r>
            <a:r>
              <a:rPr lang="en-ZA" sz="1050" dirty="0"/>
              <a:t>5 </a:t>
            </a:r>
            <a:r>
              <a:rPr lang="en-ZA" sz="1400" dirty="0"/>
              <a:t>a</a:t>
            </a:r>
            <a:r>
              <a:rPr lang="en-ZA" sz="1050" dirty="0"/>
              <a:t>6</a:t>
            </a:r>
            <a:r>
              <a:rPr lang="en-ZA" sz="1400" dirty="0"/>
              <a:t> a</a:t>
            </a:r>
            <a:r>
              <a:rPr lang="en-ZA" sz="1050" dirty="0"/>
              <a:t>7</a:t>
            </a:r>
            <a:r>
              <a:rPr lang="en-ZA" sz="1400" dirty="0"/>
              <a:t> a</a:t>
            </a:r>
            <a:r>
              <a:rPr lang="en-ZA" sz="1050" dirty="0"/>
              <a:t>8</a:t>
            </a:r>
            <a:r>
              <a:rPr lang="en-ZA" sz="1400" dirty="0"/>
              <a:t> a</a:t>
            </a:r>
            <a:r>
              <a:rPr lang="en-ZA" sz="1050" dirty="0"/>
              <a:t>9</a:t>
            </a:r>
            <a:r>
              <a:rPr lang="en-ZA" sz="1400" dirty="0"/>
              <a:t> a</a:t>
            </a:r>
            <a:r>
              <a:rPr lang="en-ZA" sz="1050" dirty="0"/>
              <a:t>10</a:t>
            </a:r>
            <a:endParaRPr lang="en-ZA" sz="1400" dirty="0"/>
          </a:p>
          <a:p>
            <a:r>
              <a:rPr lang="en-ZA" sz="1400" dirty="0"/>
              <a:t>b</a:t>
            </a:r>
            <a:r>
              <a:rPr lang="en-ZA" sz="1050" dirty="0"/>
              <a:t>1</a:t>
            </a:r>
            <a:r>
              <a:rPr lang="en-ZA" sz="1400" dirty="0"/>
              <a:t> b</a:t>
            </a:r>
            <a:r>
              <a:rPr lang="en-ZA" sz="1050" dirty="0"/>
              <a:t>2</a:t>
            </a:r>
            <a:r>
              <a:rPr lang="en-ZA" sz="1400" dirty="0"/>
              <a:t> b</a:t>
            </a:r>
            <a:r>
              <a:rPr lang="en-ZA" sz="1050" dirty="0"/>
              <a:t>3</a:t>
            </a:r>
            <a:r>
              <a:rPr lang="en-ZA" sz="1400" dirty="0"/>
              <a:t> b</a:t>
            </a:r>
            <a:r>
              <a:rPr lang="en-ZA" sz="1050" dirty="0"/>
              <a:t>4</a:t>
            </a:r>
            <a:r>
              <a:rPr lang="en-ZA" sz="1400" dirty="0"/>
              <a:t> b</a:t>
            </a:r>
            <a:r>
              <a:rPr lang="en-ZA" sz="1050" dirty="0"/>
              <a:t>5 </a:t>
            </a:r>
            <a:r>
              <a:rPr lang="en-ZA" sz="1400" dirty="0"/>
              <a:t>b</a:t>
            </a:r>
            <a:r>
              <a:rPr lang="en-ZA" sz="1050" dirty="0"/>
              <a:t>6</a:t>
            </a:r>
            <a:r>
              <a:rPr lang="en-ZA" sz="1400" dirty="0"/>
              <a:t> b</a:t>
            </a:r>
            <a:r>
              <a:rPr lang="en-ZA" sz="1050" dirty="0"/>
              <a:t>7</a:t>
            </a:r>
            <a:r>
              <a:rPr lang="en-ZA" sz="1400" dirty="0"/>
              <a:t> b</a:t>
            </a:r>
            <a:r>
              <a:rPr lang="en-ZA" sz="1050" dirty="0"/>
              <a:t>8</a:t>
            </a:r>
            <a:r>
              <a:rPr lang="en-ZA" sz="1400" dirty="0"/>
              <a:t> b</a:t>
            </a:r>
            <a:r>
              <a:rPr lang="en-ZA" sz="1050" dirty="0"/>
              <a:t>9</a:t>
            </a:r>
            <a:r>
              <a:rPr lang="en-ZA" sz="1400" dirty="0"/>
              <a:t> b</a:t>
            </a:r>
            <a:r>
              <a:rPr lang="en-ZA" sz="1050" dirty="0"/>
              <a:t>10</a:t>
            </a:r>
            <a:endParaRPr lang="en-ZA" sz="1400" dirty="0"/>
          </a:p>
          <a:p>
            <a:r>
              <a:rPr lang="en-ZA" sz="1400" dirty="0"/>
              <a:t>c</a:t>
            </a:r>
            <a:r>
              <a:rPr lang="en-ZA" sz="1050" dirty="0"/>
              <a:t>1</a:t>
            </a:r>
            <a:r>
              <a:rPr lang="en-ZA" sz="1400" dirty="0"/>
              <a:t> c</a:t>
            </a:r>
            <a:r>
              <a:rPr lang="en-ZA" sz="1050" dirty="0"/>
              <a:t>2</a:t>
            </a:r>
            <a:r>
              <a:rPr lang="en-ZA" sz="1400" dirty="0"/>
              <a:t> c</a:t>
            </a:r>
            <a:r>
              <a:rPr lang="en-ZA" sz="1050" dirty="0"/>
              <a:t>3</a:t>
            </a:r>
            <a:r>
              <a:rPr lang="en-ZA" sz="1400" dirty="0"/>
              <a:t> c</a:t>
            </a:r>
            <a:r>
              <a:rPr lang="en-ZA" sz="1050" dirty="0"/>
              <a:t>4</a:t>
            </a:r>
            <a:r>
              <a:rPr lang="en-ZA" sz="1400" dirty="0"/>
              <a:t> c</a:t>
            </a:r>
            <a:r>
              <a:rPr lang="en-ZA" sz="1050" dirty="0"/>
              <a:t>5 </a:t>
            </a:r>
            <a:r>
              <a:rPr lang="en-ZA" sz="1400" dirty="0"/>
              <a:t>c</a:t>
            </a:r>
            <a:r>
              <a:rPr lang="en-ZA" sz="1050" dirty="0"/>
              <a:t>6</a:t>
            </a:r>
            <a:r>
              <a:rPr lang="en-ZA" sz="1400" dirty="0"/>
              <a:t> c</a:t>
            </a:r>
            <a:r>
              <a:rPr lang="en-ZA" sz="1050" dirty="0"/>
              <a:t>7</a:t>
            </a:r>
            <a:r>
              <a:rPr lang="en-ZA" sz="1400" dirty="0"/>
              <a:t> c</a:t>
            </a:r>
            <a:r>
              <a:rPr lang="en-ZA" sz="1050" dirty="0"/>
              <a:t>8</a:t>
            </a:r>
            <a:r>
              <a:rPr lang="en-ZA" sz="1400" dirty="0"/>
              <a:t> c</a:t>
            </a:r>
            <a:r>
              <a:rPr lang="en-ZA" sz="1050" dirty="0"/>
              <a:t>9</a:t>
            </a:r>
            <a:r>
              <a:rPr lang="en-ZA" sz="1400" dirty="0"/>
              <a:t> c</a:t>
            </a:r>
            <a:r>
              <a:rPr lang="en-ZA" sz="1050" dirty="0"/>
              <a:t>10</a:t>
            </a:r>
            <a:endParaRPr lang="en-ZA" sz="1400" dirty="0"/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D506D57F-296C-468F-8991-3EB43FED4ED5}"/>
              </a:ext>
            </a:extLst>
          </p:cNvPr>
          <p:cNvSpPr/>
          <p:nvPr/>
        </p:nvSpPr>
        <p:spPr>
          <a:xfrm>
            <a:off x="9738904" y="4533741"/>
            <a:ext cx="656329" cy="157355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C7AAE-80F2-4B68-B5E6-ABB099E27000}"/>
              </a:ext>
            </a:extLst>
          </p:cNvPr>
          <p:cNvSpPr txBox="1"/>
          <p:nvPr/>
        </p:nvSpPr>
        <p:spPr>
          <a:xfrm>
            <a:off x="9869183" y="4533740"/>
            <a:ext cx="4764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000" dirty="0"/>
              <a:t>GDP</a:t>
            </a:r>
          </a:p>
          <a:p>
            <a:pPr algn="ctr"/>
            <a:r>
              <a:rPr lang="en-ZA" sz="1000" dirty="0"/>
              <a:t>CRR</a:t>
            </a:r>
          </a:p>
          <a:p>
            <a:pPr algn="ctr"/>
            <a:r>
              <a:rPr lang="en-ZA" sz="1000" dirty="0"/>
              <a:t>SLR</a:t>
            </a:r>
          </a:p>
          <a:p>
            <a:pPr algn="ctr"/>
            <a:r>
              <a:rPr lang="en-ZA" sz="1000" dirty="0"/>
              <a:t>RR</a:t>
            </a:r>
          </a:p>
          <a:p>
            <a:pPr algn="ctr"/>
            <a:r>
              <a:rPr lang="en-ZA" sz="1000" dirty="0"/>
              <a:t>BR</a:t>
            </a:r>
          </a:p>
          <a:p>
            <a:pPr algn="ctr"/>
            <a:r>
              <a:rPr lang="en-ZA" sz="1000" dirty="0"/>
              <a:t>C</a:t>
            </a:r>
          </a:p>
          <a:p>
            <a:pPr algn="ctr"/>
            <a:r>
              <a:rPr lang="en-ZA" sz="1000" dirty="0"/>
              <a:t>RRR</a:t>
            </a:r>
          </a:p>
          <a:p>
            <a:pPr algn="ctr"/>
            <a:r>
              <a:rPr lang="en-ZA" sz="1000" dirty="0" err="1"/>
              <a:t>VoM</a:t>
            </a:r>
            <a:endParaRPr lang="en-ZA" sz="1000" dirty="0"/>
          </a:p>
          <a:p>
            <a:pPr algn="ctr"/>
            <a:r>
              <a:rPr lang="en-ZA" sz="1000" dirty="0"/>
              <a:t>ER</a:t>
            </a:r>
          </a:p>
          <a:p>
            <a:pPr algn="ctr"/>
            <a:r>
              <a:rPr lang="en-ZA" sz="1000" dirty="0"/>
              <a:t>CIP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E5667BC3-4282-4631-A7CE-ACA5AAD9A707}"/>
              </a:ext>
            </a:extLst>
          </p:cNvPr>
          <p:cNvSpPr/>
          <p:nvPr/>
        </p:nvSpPr>
        <p:spPr>
          <a:xfrm>
            <a:off x="10509602" y="5349348"/>
            <a:ext cx="371087" cy="299617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8" name="Double Bracket 37">
            <a:extLst>
              <a:ext uri="{FF2B5EF4-FFF2-40B4-BE49-F238E27FC236}">
                <a16:creationId xmlns:a16="http://schemas.microsoft.com/office/drawing/2014/main" id="{E94D58A6-2A6F-4A38-95D4-585A97753AE7}"/>
              </a:ext>
            </a:extLst>
          </p:cNvPr>
          <p:cNvSpPr/>
          <p:nvPr/>
        </p:nvSpPr>
        <p:spPr>
          <a:xfrm>
            <a:off x="10952866" y="4924546"/>
            <a:ext cx="656329" cy="120201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6B5FD-7304-4A60-8578-8E12CBD9616B}"/>
              </a:ext>
            </a:extLst>
          </p:cNvPr>
          <p:cNvSpPr txBox="1"/>
          <p:nvPr/>
        </p:nvSpPr>
        <p:spPr>
          <a:xfrm>
            <a:off x="11001350" y="508365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600" dirty="0"/>
              <a:t>FP</a:t>
            </a:r>
          </a:p>
          <a:p>
            <a:pPr algn="ctr"/>
            <a:r>
              <a:rPr lang="en-ZA" sz="1600" dirty="0"/>
              <a:t>CO</a:t>
            </a:r>
          </a:p>
          <a:p>
            <a:pPr algn="ctr"/>
            <a:r>
              <a:rPr lang="en-ZA" sz="1600" dirty="0"/>
              <a:t>UFP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E49DC-DFE6-4DBA-B56D-E75AE37BE83E}"/>
              </a:ext>
            </a:extLst>
          </p:cNvPr>
          <p:cNvSpPr txBox="1"/>
          <p:nvPr/>
        </p:nvSpPr>
        <p:spPr>
          <a:xfrm>
            <a:off x="8433717" y="6077641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solidFill>
                  <a:srgbClr val="F03F2B"/>
                </a:solidFill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4A02AB-A543-436A-BABD-6289BE600C95}"/>
              </a:ext>
            </a:extLst>
          </p:cNvPr>
          <p:cNvSpPr txBox="1"/>
          <p:nvPr/>
        </p:nvSpPr>
        <p:spPr>
          <a:xfrm>
            <a:off x="9917231" y="6077641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solidFill>
                  <a:srgbClr val="F03F2B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DBD3F1-EECB-4F20-8C37-28F4B8D5CDB8}"/>
              </a:ext>
            </a:extLst>
          </p:cNvPr>
          <p:cNvSpPr txBox="1"/>
          <p:nvPr/>
        </p:nvSpPr>
        <p:spPr>
          <a:xfrm>
            <a:off x="11136525" y="6077641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b="1" dirty="0">
                <a:solidFill>
                  <a:srgbClr val="F03F2B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9BDEAB-F4CC-48C6-A242-F56186492C8E}"/>
              </a:ext>
            </a:extLst>
          </p:cNvPr>
          <p:cNvSpPr/>
          <p:nvPr/>
        </p:nvSpPr>
        <p:spPr>
          <a:xfrm>
            <a:off x="688369" y="1428699"/>
            <a:ext cx="3823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A" dirty="0"/>
              <a:t>Gross Domestic Product (GDP)</a:t>
            </a:r>
          </a:p>
          <a:p>
            <a:pPr algn="r"/>
            <a:r>
              <a:rPr lang="en-ZA" dirty="0"/>
              <a:t>Cash Reserve Ratio (CRR)</a:t>
            </a:r>
          </a:p>
          <a:p>
            <a:pPr algn="r"/>
            <a:r>
              <a:rPr lang="en-ZA" dirty="0"/>
              <a:t>Statutory Liquidity Ratio (SLR) </a:t>
            </a:r>
          </a:p>
          <a:p>
            <a:pPr algn="r"/>
            <a:r>
              <a:rPr lang="en-ZA" dirty="0"/>
              <a:t>Repo rates (RR) </a:t>
            </a:r>
          </a:p>
          <a:p>
            <a:pPr algn="r"/>
            <a:r>
              <a:rPr lang="en-ZA" dirty="0"/>
              <a:t>Bank Rate (BR)</a:t>
            </a:r>
          </a:p>
          <a:p>
            <a:pPr algn="r"/>
            <a:r>
              <a:rPr lang="en-ZA" dirty="0"/>
              <a:t>Banking credit (C) </a:t>
            </a:r>
          </a:p>
          <a:p>
            <a:pPr algn="r"/>
            <a:r>
              <a:rPr lang="en-ZA" dirty="0"/>
              <a:t>Reverse Repo Rate (RRR)</a:t>
            </a:r>
          </a:p>
          <a:p>
            <a:pPr algn="r"/>
            <a:r>
              <a:rPr lang="en-ZA" dirty="0"/>
              <a:t>Velocity of Money (</a:t>
            </a:r>
            <a:r>
              <a:rPr lang="en-ZA" dirty="0" err="1"/>
              <a:t>VoM</a:t>
            </a:r>
            <a:r>
              <a:rPr lang="en-ZA" dirty="0"/>
              <a:t>)</a:t>
            </a:r>
          </a:p>
          <a:p>
            <a:pPr algn="r"/>
            <a:r>
              <a:rPr lang="en-ZA" dirty="0"/>
              <a:t>Exchange Rate (ER)</a:t>
            </a:r>
          </a:p>
          <a:p>
            <a:pPr algn="r"/>
            <a:r>
              <a:rPr lang="en-ZA" dirty="0"/>
              <a:t>Consumer Price Index (CPI) 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5E4C933-A01D-45CA-ACF1-797270A64FB6}"/>
              </a:ext>
            </a:extLst>
          </p:cNvPr>
          <p:cNvSpPr/>
          <p:nvPr/>
        </p:nvSpPr>
        <p:spPr>
          <a:xfrm>
            <a:off x="4539787" y="2811685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B3F158A-46BC-4268-B5A7-F2758106AA2A}"/>
              </a:ext>
            </a:extLst>
          </p:cNvPr>
          <p:cNvSpPr/>
          <p:nvPr/>
        </p:nvSpPr>
        <p:spPr>
          <a:xfrm>
            <a:off x="4539787" y="3091827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E2772B9-D26D-46A6-89D2-BC9D04244DAC}"/>
              </a:ext>
            </a:extLst>
          </p:cNvPr>
          <p:cNvSpPr/>
          <p:nvPr/>
        </p:nvSpPr>
        <p:spPr>
          <a:xfrm>
            <a:off x="4539787" y="3371969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67A13DB-FE87-4E94-A5E1-1739BF601C79}"/>
              </a:ext>
            </a:extLst>
          </p:cNvPr>
          <p:cNvSpPr/>
          <p:nvPr/>
        </p:nvSpPr>
        <p:spPr>
          <a:xfrm>
            <a:off x="4539787" y="3652111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33009D9-E375-43C0-A6D2-E1C8AFA78010}"/>
              </a:ext>
            </a:extLst>
          </p:cNvPr>
          <p:cNvSpPr/>
          <p:nvPr/>
        </p:nvSpPr>
        <p:spPr>
          <a:xfrm>
            <a:off x="4539787" y="3932252"/>
            <a:ext cx="405586" cy="32282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9" name="Picture 4" descr="Monetary Policy Stock Illustrations – 925 Monetary Policy Stock ...">
            <a:extLst>
              <a:ext uri="{FF2B5EF4-FFF2-40B4-BE49-F238E27FC236}">
                <a16:creationId xmlns:a16="http://schemas.microsoft.com/office/drawing/2014/main" id="{E806EA30-689A-48B3-ABA6-682C36DCB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287" b="83151" l="52000" r="97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22" t="13860" b="13860"/>
          <a:stretch/>
        </p:blipFill>
        <p:spPr bwMode="auto">
          <a:xfrm>
            <a:off x="5321323" y="2629568"/>
            <a:ext cx="1395824" cy="11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ACA036-F988-4B66-B37B-9B7CEED5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450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{E047D56F-28F8-430F-9CB3-AFE3409AD6CC}tf78438558</Template>
  <TotalTime>0</TotalTime>
  <Words>357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SavonVTI</vt:lpstr>
      <vt:lpstr>Data Science Training</vt:lpstr>
      <vt:lpstr>Linear Model for Inflation Growth of a Country</vt:lpstr>
      <vt:lpstr>Linear Model for Factors that Influence Monitory Policies of a Country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2020-06-19T13:36:42Z</dcterms:created>
  <dcterms:modified xsi:type="dcterms:W3CDTF">2020-06-19T14:25:17Z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