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59" r:id="rId5"/>
    <p:sldId id="263" r:id="rId6"/>
    <p:sldId id="265" r:id="rId7"/>
    <p:sldId id="264" r:id="rId8"/>
    <p:sldId id="268" r:id="rId9"/>
    <p:sldId id="262" r:id="rId10"/>
    <p:sldId id="279" r:id="rId11"/>
    <p:sldId id="269" r:id="rId12"/>
    <p:sldId id="280" r:id="rId13"/>
    <p:sldId id="270" r:id="rId14"/>
    <p:sldId id="275" r:id="rId15"/>
    <p:sldId id="272" r:id="rId16"/>
    <p:sldId id="273" r:id="rId17"/>
    <p:sldId id="281" r:id="rId18"/>
    <p:sldId id="277" r:id="rId19"/>
    <p:sldId id="278" r:id="rId20"/>
    <p:sldId id="271" r:id="rId21"/>
    <p:sldId id="274" r:id="rId22"/>
    <p:sldId id="276"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9786"/>
    <a:srgbClr val="4F81BD"/>
    <a:srgbClr val="FF4747"/>
    <a:srgbClr val="5EEC3C"/>
    <a:srgbClr val="34164A"/>
    <a:srgbClr val="FA8F00"/>
    <a:srgbClr val="5DF0FF"/>
    <a:srgbClr val="A2023F"/>
    <a:srgbClr val="C23E47"/>
    <a:srgbClr val="5B4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55E19-9E71-4BE4-9118-B46C45AABEDB}" type="doc">
      <dgm:prSet loTypeId="urn:microsoft.com/office/officeart/2005/8/layout/hProcess9" loCatId="process" qsTypeId="urn:microsoft.com/office/officeart/2005/8/quickstyle/simple3" qsCatId="simple" csTypeId="urn:microsoft.com/office/officeart/2005/8/colors/accent0_1" csCatId="mainScheme" phldr="1"/>
      <dgm:spPr/>
      <dgm:t>
        <a:bodyPr/>
        <a:lstStyle/>
        <a:p>
          <a:endParaRPr lang="en-US"/>
        </a:p>
      </dgm:t>
    </dgm:pt>
    <dgm:pt modelId="{1DD8FCA9-06AF-4457-8547-4D0A730666C9}">
      <dgm:prSet phldrT="[Text]"/>
      <dgm:spPr/>
      <dgm:t>
        <a:bodyPr/>
        <a:lstStyle/>
        <a:p>
          <a:r>
            <a:rPr lang="en-US" dirty="0" smtClean="0"/>
            <a:t>Importing relevant python libraries</a:t>
          </a:r>
          <a:endParaRPr lang="en-US" dirty="0"/>
        </a:p>
      </dgm:t>
    </dgm:pt>
    <dgm:pt modelId="{14F07DD8-D3C0-4FBD-9607-42BE3CE37C51}" type="parTrans" cxnId="{B2636B53-2E5B-4A0C-AC86-8EBE84673E49}">
      <dgm:prSet/>
      <dgm:spPr/>
      <dgm:t>
        <a:bodyPr/>
        <a:lstStyle/>
        <a:p>
          <a:endParaRPr lang="en-US"/>
        </a:p>
      </dgm:t>
    </dgm:pt>
    <dgm:pt modelId="{8F2AE06F-7639-4491-B275-24A51CB1B110}" type="sibTrans" cxnId="{B2636B53-2E5B-4A0C-AC86-8EBE84673E49}">
      <dgm:prSet/>
      <dgm:spPr/>
      <dgm:t>
        <a:bodyPr/>
        <a:lstStyle/>
        <a:p>
          <a:endParaRPr lang="en-US"/>
        </a:p>
      </dgm:t>
    </dgm:pt>
    <dgm:pt modelId="{2786BB7B-B98F-47D7-994D-A4128BF16186}">
      <dgm:prSet phldrT="[Text]"/>
      <dgm:spPr/>
      <dgm:t>
        <a:bodyPr/>
        <a:lstStyle/>
        <a:p>
          <a:r>
            <a:rPr lang="en-US" dirty="0" smtClean="0"/>
            <a:t>Importing the dataset</a:t>
          </a:r>
          <a:endParaRPr lang="en-US" dirty="0"/>
        </a:p>
      </dgm:t>
    </dgm:pt>
    <dgm:pt modelId="{053C3432-EE1F-461D-9853-B63D9340AF23}" type="parTrans" cxnId="{61E98C70-B6FE-433C-8F2F-EF405460B1DC}">
      <dgm:prSet/>
      <dgm:spPr/>
      <dgm:t>
        <a:bodyPr/>
        <a:lstStyle/>
        <a:p>
          <a:endParaRPr lang="en-US"/>
        </a:p>
      </dgm:t>
    </dgm:pt>
    <dgm:pt modelId="{7A50ECDB-814D-4595-9EA8-82493062FACD}" type="sibTrans" cxnId="{61E98C70-B6FE-433C-8F2F-EF405460B1DC}">
      <dgm:prSet/>
      <dgm:spPr/>
      <dgm:t>
        <a:bodyPr/>
        <a:lstStyle/>
        <a:p>
          <a:endParaRPr lang="en-US"/>
        </a:p>
      </dgm:t>
    </dgm:pt>
    <dgm:pt modelId="{B4BB9C54-6193-46B0-A692-95D230F4F963}">
      <dgm:prSet phldrT="[Text]"/>
      <dgm:spPr/>
      <dgm:t>
        <a:bodyPr/>
        <a:lstStyle/>
        <a:p>
          <a:r>
            <a:rPr lang="en-US" dirty="0" smtClean="0"/>
            <a:t>Checking information of the dataset</a:t>
          </a:r>
          <a:endParaRPr lang="en-US" dirty="0"/>
        </a:p>
      </dgm:t>
    </dgm:pt>
    <dgm:pt modelId="{06F7D4C9-08F3-458D-AFAA-9E6A1DC9B2FB}" type="parTrans" cxnId="{1FE41DB0-FF12-46B8-92FF-76BCCE80A98C}">
      <dgm:prSet/>
      <dgm:spPr/>
      <dgm:t>
        <a:bodyPr/>
        <a:lstStyle/>
        <a:p>
          <a:endParaRPr lang="en-US"/>
        </a:p>
      </dgm:t>
    </dgm:pt>
    <dgm:pt modelId="{C9A2C05C-AA5F-4A0F-97E0-C0A66390CAC3}" type="sibTrans" cxnId="{1FE41DB0-FF12-46B8-92FF-76BCCE80A98C}">
      <dgm:prSet/>
      <dgm:spPr/>
      <dgm:t>
        <a:bodyPr/>
        <a:lstStyle/>
        <a:p>
          <a:endParaRPr lang="en-US"/>
        </a:p>
      </dgm:t>
    </dgm:pt>
    <dgm:pt modelId="{CBE70E30-A569-457A-AE12-67B1F39C06B1}">
      <dgm:prSet phldrT="[Text]"/>
      <dgm:spPr/>
      <dgm:t>
        <a:bodyPr/>
        <a:lstStyle/>
        <a:p>
          <a:r>
            <a:rPr lang="en-US" dirty="0" smtClean="0"/>
            <a:t>Removing columns with null values</a:t>
          </a:r>
          <a:endParaRPr lang="en-US" dirty="0"/>
        </a:p>
      </dgm:t>
    </dgm:pt>
    <dgm:pt modelId="{1F435C88-6039-49BB-B0AE-710EF5B4A50E}" type="parTrans" cxnId="{7BF9DA94-71FB-4B4E-8CEC-29AB1F64100D}">
      <dgm:prSet/>
      <dgm:spPr/>
      <dgm:t>
        <a:bodyPr/>
        <a:lstStyle/>
        <a:p>
          <a:endParaRPr lang="en-US"/>
        </a:p>
      </dgm:t>
    </dgm:pt>
    <dgm:pt modelId="{911ED3FD-72ED-41ED-8A7C-BEE653603CED}" type="sibTrans" cxnId="{7BF9DA94-71FB-4B4E-8CEC-29AB1F64100D}">
      <dgm:prSet/>
      <dgm:spPr/>
      <dgm:t>
        <a:bodyPr/>
        <a:lstStyle/>
        <a:p>
          <a:endParaRPr lang="en-US"/>
        </a:p>
      </dgm:t>
    </dgm:pt>
    <dgm:pt modelId="{A457BAF7-D2B5-4138-BBC5-4607CF2F2B1B}">
      <dgm:prSet phldrT="[Text]"/>
      <dgm:spPr/>
      <dgm:t>
        <a:bodyPr/>
        <a:lstStyle/>
        <a:p>
          <a:r>
            <a:rPr lang="en-US" dirty="0" smtClean="0"/>
            <a:t>Removing columns with more than 50% values as unique</a:t>
          </a:r>
          <a:endParaRPr lang="en-US" dirty="0"/>
        </a:p>
      </dgm:t>
    </dgm:pt>
    <dgm:pt modelId="{CBAC0510-ECF6-43EC-8E7F-C9385C3840F2}" type="parTrans" cxnId="{4B4720F3-E818-4A8A-88A1-58A50EE64EA5}">
      <dgm:prSet/>
      <dgm:spPr/>
      <dgm:t>
        <a:bodyPr/>
        <a:lstStyle/>
        <a:p>
          <a:endParaRPr lang="en-US"/>
        </a:p>
      </dgm:t>
    </dgm:pt>
    <dgm:pt modelId="{09E87CFB-7564-4114-BB02-EC100EDDFD9E}" type="sibTrans" cxnId="{4B4720F3-E818-4A8A-88A1-58A50EE64EA5}">
      <dgm:prSet/>
      <dgm:spPr/>
      <dgm:t>
        <a:bodyPr/>
        <a:lstStyle/>
        <a:p>
          <a:endParaRPr lang="en-US"/>
        </a:p>
      </dgm:t>
    </dgm:pt>
    <dgm:pt modelId="{DFE65EBD-CE1C-4DD2-8367-FE04BB6116E5}">
      <dgm:prSet phldrT="[Text]"/>
      <dgm:spPr/>
      <dgm:t>
        <a:bodyPr/>
        <a:lstStyle/>
        <a:p>
          <a:r>
            <a:rPr lang="en-US" dirty="0" smtClean="0"/>
            <a:t>Identifying &amp; Removing irrelevant columns</a:t>
          </a:r>
          <a:endParaRPr lang="en-US" dirty="0"/>
        </a:p>
      </dgm:t>
    </dgm:pt>
    <dgm:pt modelId="{968C5014-E0DA-46DF-897C-43CE95122AE3}" type="parTrans" cxnId="{9EB349AB-A240-42C7-8F19-AC6588F5C6F5}">
      <dgm:prSet/>
      <dgm:spPr/>
      <dgm:t>
        <a:bodyPr/>
        <a:lstStyle/>
        <a:p>
          <a:endParaRPr lang="en-US"/>
        </a:p>
      </dgm:t>
    </dgm:pt>
    <dgm:pt modelId="{5498C00E-E35C-468F-9630-08BBDA1B6532}" type="sibTrans" cxnId="{9EB349AB-A240-42C7-8F19-AC6588F5C6F5}">
      <dgm:prSet/>
      <dgm:spPr/>
      <dgm:t>
        <a:bodyPr/>
        <a:lstStyle/>
        <a:p>
          <a:endParaRPr lang="en-US"/>
        </a:p>
      </dgm:t>
    </dgm:pt>
    <dgm:pt modelId="{F0A6927D-8F3D-4B04-A50F-BABA95034D40}">
      <dgm:prSet phldrT="[Text]"/>
      <dgm:spPr/>
      <dgm:t>
        <a:bodyPr/>
        <a:lstStyle/>
        <a:p>
          <a:r>
            <a:rPr lang="en-US" dirty="0" smtClean="0"/>
            <a:t>Fixing missing values and correcting datatypes</a:t>
          </a:r>
          <a:endParaRPr lang="en-US" dirty="0"/>
        </a:p>
      </dgm:t>
    </dgm:pt>
    <dgm:pt modelId="{6F6D72C9-506E-4AE2-A6C5-EC9333B1DB38}" type="parTrans" cxnId="{F313EFF7-734F-41A6-966D-146C08D07A96}">
      <dgm:prSet/>
      <dgm:spPr/>
      <dgm:t>
        <a:bodyPr/>
        <a:lstStyle/>
        <a:p>
          <a:endParaRPr lang="en-US"/>
        </a:p>
      </dgm:t>
    </dgm:pt>
    <dgm:pt modelId="{563C44FA-1912-4F83-ACCF-F5403A316C50}" type="sibTrans" cxnId="{F313EFF7-734F-41A6-966D-146C08D07A96}">
      <dgm:prSet/>
      <dgm:spPr/>
      <dgm:t>
        <a:bodyPr/>
        <a:lstStyle/>
        <a:p>
          <a:endParaRPr lang="en-US"/>
        </a:p>
      </dgm:t>
    </dgm:pt>
    <dgm:pt modelId="{9737694F-21F3-4F8D-A6F9-897750A1DA88}">
      <dgm:prSet phldrT="[Text]"/>
      <dgm:spPr/>
      <dgm:t>
        <a:bodyPr/>
        <a:lstStyle/>
        <a:p>
          <a:r>
            <a:rPr lang="en-US" dirty="0" smtClean="0"/>
            <a:t>Generating new columns from existing columns</a:t>
          </a:r>
          <a:endParaRPr lang="en-US" dirty="0"/>
        </a:p>
      </dgm:t>
    </dgm:pt>
    <dgm:pt modelId="{535E6696-80FF-4534-9FB4-41008FFB9A72}" type="parTrans" cxnId="{BDBF804A-2910-4C0F-8429-584DABE597A5}">
      <dgm:prSet/>
      <dgm:spPr/>
      <dgm:t>
        <a:bodyPr/>
        <a:lstStyle/>
        <a:p>
          <a:endParaRPr lang="en-US"/>
        </a:p>
      </dgm:t>
    </dgm:pt>
    <dgm:pt modelId="{0CD7E988-F94B-4A44-B8E7-6D41DEE60DCC}" type="sibTrans" cxnId="{BDBF804A-2910-4C0F-8429-584DABE597A5}">
      <dgm:prSet/>
      <dgm:spPr/>
      <dgm:t>
        <a:bodyPr/>
        <a:lstStyle/>
        <a:p>
          <a:endParaRPr lang="en-US"/>
        </a:p>
      </dgm:t>
    </dgm:pt>
    <dgm:pt modelId="{EC21A339-2C86-4DF5-A793-61001C3C7C92}">
      <dgm:prSet phldrT="[Text]"/>
      <dgm:spPr/>
      <dgm:t>
        <a:bodyPr/>
        <a:lstStyle/>
        <a:p>
          <a:r>
            <a:rPr lang="en-US" dirty="0" smtClean="0"/>
            <a:t>Checking and removing Outliers</a:t>
          </a:r>
          <a:endParaRPr lang="en-US" dirty="0"/>
        </a:p>
      </dgm:t>
    </dgm:pt>
    <dgm:pt modelId="{552049BC-FD4E-4E0D-87C3-BF5FB94F85D8}" type="parTrans" cxnId="{7B534648-CD7F-45B9-8770-9E1A8800F825}">
      <dgm:prSet/>
      <dgm:spPr/>
      <dgm:t>
        <a:bodyPr/>
        <a:lstStyle/>
        <a:p>
          <a:endParaRPr lang="en-US"/>
        </a:p>
      </dgm:t>
    </dgm:pt>
    <dgm:pt modelId="{2D61C6C8-B502-4270-8551-463EAE460BB8}" type="sibTrans" cxnId="{7B534648-CD7F-45B9-8770-9E1A8800F825}">
      <dgm:prSet/>
      <dgm:spPr/>
      <dgm:t>
        <a:bodyPr/>
        <a:lstStyle/>
        <a:p>
          <a:endParaRPr lang="en-US"/>
        </a:p>
      </dgm:t>
    </dgm:pt>
    <dgm:pt modelId="{8DDB488F-E4C2-49D5-BA56-3808AC2FD92C}">
      <dgm:prSet phldrT="[Text]"/>
      <dgm:spPr/>
      <dgm:t>
        <a:bodyPr/>
        <a:lstStyle/>
        <a:p>
          <a:r>
            <a:rPr lang="en-US" dirty="0" smtClean="0"/>
            <a:t>Performing EDA on prepared dataset</a:t>
          </a:r>
          <a:endParaRPr lang="en-US" dirty="0"/>
        </a:p>
      </dgm:t>
    </dgm:pt>
    <dgm:pt modelId="{19290686-4DE7-4803-A551-4C105736A9C5}" type="parTrans" cxnId="{15A94649-8BF9-4A15-964C-DDC55DF29A14}">
      <dgm:prSet/>
      <dgm:spPr/>
      <dgm:t>
        <a:bodyPr/>
        <a:lstStyle/>
        <a:p>
          <a:endParaRPr lang="en-US"/>
        </a:p>
      </dgm:t>
    </dgm:pt>
    <dgm:pt modelId="{641D284F-983B-4FCD-BCBF-28136B6362AE}" type="sibTrans" cxnId="{15A94649-8BF9-4A15-964C-DDC55DF29A14}">
      <dgm:prSet/>
      <dgm:spPr/>
      <dgm:t>
        <a:bodyPr/>
        <a:lstStyle/>
        <a:p>
          <a:endParaRPr lang="en-US"/>
        </a:p>
      </dgm:t>
    </dgm:pt>
    <dgm:pt modelId="{9255E5CE-B7B4-4710-B0A4-6F0C58AE1A82}" type="pres">
      <dgm:prSet presAssocID="{90055E19-9E71-4BE4-9118-B46C45AABEDB}" presName="CompostProcess" presStyleCnt="0">
        <dgm:presLayoutVars>
          <dgm:dir/>
          <dgm:resizeHandles val="exact"/>
        </dgm:presLayoutVars>
      </dgm:prSet>
      <dgm:spPr/>
      <dgm:t>
        <a:bodyPr/>
        <a:lstStyle/>
        <a:p>
          <a:endParaRPr lang="en-US"/>
        </a:p>
      </dgm:t>
    </dgm:pt>
    <dgm:pt modelId="{26879C76-EBD0-4A43-A149-8A43D1BAFB45}" type="pres">
      <dgm:prSet presAssocID="{90055E19-9E71-4BE4-9118-B46C45AABEDB}" presName="arrow" presStyleLbl="bgShp" presStyleIdx="0" presStyleCnt="1"/>
      <dgm:spPr/>
    </dgm:pt>
    <dgm:pt modelId="{3F181793-4FE0-40C8-83F8-C57C3D865AA8}" type="pres">
      <dgm:prSet presAssocID="{90055E19-9E71-4BE4-9118-B46C45AABEDB}" presName="linearProcess" presStyleCnt="0"/>
      <dgm:spPr/>
    </dgm:pt>
    <dgm:pt modelId="{5D1BA168-438A-4CFE-A80A-839DFA586DF4}" type="pres">
      <dgm:prSet presAssocID="{1DD8FCA9-06AF-4457-8547-4D0A730666C9}" presName="textNode" presStyleLbl="node1" presStyleIdx="0" presStyleCnt="10">
        <dgm:presLayoutVars>
          <dgm:bulletEnabled val="1"/>
        </dgm:presLayoutVars>
      </dgm:prSet>
      <dgm:spPr/>
      <dgm:t>
        <a:bodyPr/>
        <a:lstStyle/>
        <a:p>
          <a:endParaRPr lang="en-US"/>
        </a:p>
      </dgm:t>
    </dgm:pt>
    <dgm:pt modelId="{28BE45A9-43CC-4F99-9967-D4B2E1F1410B}" type="pres">
      <dgm:prSet presAssocID="{8F2AE06F-7639-4491-B275-24A51CB1B110}" presName="sibTrans" presStyleCnt="0"/>
      <dgm:spPr/>
    </dgm:pt>
    <dgm:pt modelId="{D182CA89-2DEF-4DA7-B58B-B48CAFE00C87}" type="pres">
      <dgm:prSet presAssocID="{2786BB7B-B98F-47D7-994D-A4128BF16186}" presName="textNode" presStyleLbl="node1" presStyleIdx="1" presStyleCnt="10">
        <dgm:presLayoutVars>
          <dgm:bulletEnabled val="1"/>
        </dgm:presLayoutVars>
      </dgm:prSet>
      <dgm:spPr/>
      <dgm:t>
        <a:bodyPr/>
        <a:lstStyle/>
        <a:p>
          <a:endParaRPr lang="en-US"/>
        </a:p>
      </dgm:t>
    </dgm:pt>
    <dgm:pt modelId="{DF516BCE-E249-4702-BD34-5B02E1C7BD34}" type="pres">
      <dgm:prSet presAssocID="{7A50ECDB-814D-4595-9EA8-82493062FACD}" presName="sibTrans" presStyleCnt="0"/>
      <dgm:spPr/>
    </dgm:pt>
    <dgm:pt modelId="{F5F61DF1-8731-4A1F-8B9D-2CB2212E4669}" type="pres">
      <dgm:prSet presAssocID="{B4BB9C54-6193-46B0-A692-95D230F4F963}" presName="textNode" presStyleLbl="node1" presStyleIdx="2" presStyleCnt="10">
        <dgm:presLayoutVars>
          <dgm:bulletEnabled val="1"/>
        </dgm:presLayoutVars>
      </dgm:prSet>
      <dgm:spPr/>
      <dgm:t>
        <a:bodyPr/>
        <a:lstStyle/>
        <a:p>
          <a:endParaRPr lang="en-US"/>
        </a:p>
      </dgm:t>
    </dgm:pt>
    <dgm:pt modelId="{7D505FCA-E19A-4F59-9A8E-36A88AA5170B}" type="pres">
      <dgm:prSet presAssocID="{C9A2C05C-AA5F-4A0F-97E0-C0A66390CAC3}" presName="sibTrans" presStyleCnt="0"/>
      <dgm:spPr/>
    </dgm:pt>
    <dgm:pt modelId="{6556133E-7C02-4F11-BC52-CAAD3AA774CF}" type="pres">
      <dgm:prSet presAssocID="{CBE70E30-A569-457A-AE12-67B1F39C06B1}" presName="textNode" presStyleLbl="node1" presStyleIdx="3" presStyleCnt="10">
        <dgm:presLayoutVars>
          <dgm:bulletEnabled val="1"/>
        </dgm:presLayoutVars>
      </dgm:prSet>
      <dgm:spPr/>
      <dgm:t>
        <a:bodyPr/>
        <a:lstStyle/>
        <a:p>
          <a:endParaRPr lang="en-US"/>
        </a:p>
      </dgm:t>
    </dgm:pt>
    <dgm:pt modelId="{3A0913BD-0E7B-4A55-A480-1D848898142A}" type="pres">
      <dgm:prSet presAssocID="{911ED3FD-72ED-41ED-8A7C-BEE653603CED}" presName="sibTrans" presStyleCnt="0"/>
      <dgm:spPr/>
    </dgm:pt>
    <dgm:pt modelId="{98AECFAF-17FE-4E95-A2AD-A24B3C426DA6}" type="pres">
      <dgm:prSet presAssocID="{A457BAF7-D2B5-4138-BBC5-4607CF2F2B1B}" presName="textNode" presStyleLbl="node1" presStyleIdx="4" presStyleCnt="10">
        <dgm:presLayoutVars>
          <dgm:bulletEnabled val="1"/>
        </dgm:presLayoutVars>
      </dgm:prSet>
      <dgm:spPr/>
      <dgm:t>
        <a:bodyPr/>
        <a:lstStyle/>
        <a:p>
          <a:endParaRPr lang="en-US"/>
        </a:p>
      </dgm:t>
    </dgm:pt>
    <dgm:pt modelId="{3DE34953-135F-42FA-91D7-289D4EFF084B}" type="pres">
      <dgm:prSet presAssocID="{09E87CFB-7564-4114-BB02-EC100EDDFD9E}" presName="sibTrans" presStyleCnt="0"/>
      <dgm:spPr/>
    </dgm:pt>
    <dgm:pt modelId="{8F77791B-05BE-42F9-B9F0-045D7C568C0E}" type="pres">
      <dgm:prSet presAssocID="{DFE65EBD-CE1C-4DD2-8367-FE04BB6116E5}" presName="textNode" presStyleLbl="node1" presStyleIdx="5" presStyleCnt="10">
        <dgm:presLayoutVars>
          <dgm:bulletEnabled val="1"/>
        </dgm:presLayoutVars>
      </dgm:prSet>
      <dgm:spPr/>
      <dgm:t>
        <a:bodyPr/>
        <a:lstStyle/>
        <a:p>
          <a:endParaRPr lang="en-US"/>
        </a:p>
      </dgm:t>
    </dgm:pt>
    <dgm:pt modelId="{2C071B02-6069-4F4F-A8FF-CB00AF8AF6C4}" type="pres">
      <dgm:prSet presAssocID="{5498C00E-E35C-468F-9630-08BBDA1B6532}" presName="sibTrans" presStyleCnt="0"/>
      <dgm:spPr/>
    </dgm:pt>
    <dgm:pt modelId="{41822D47-D6CA-42E1-8668-3C2C4442A9A6}" type="pres">
      <dgm:prSet presAssocID="{F0A6927D-8F3D-4B04-A50F-BABA95034D40}" presName="textNode" presStyleLbl="node1" presStyleIdx="6" presStyleCnt="10">
        <dgm:presLayoutVars>
          <dgm:bulletEnabled val="1"/>
        </dgm:presLayoutVars>
      </dgm:prSet>
      <dgm:spPr/>
      <dgm:t>
        <a:bodyPr/>
        <a:lstStyle/>
        <a:p>
          <a:endParaRPr lang="en-US"/>
        </a:p>
      </dgm:t>
    </dgm:pt>
    <dgm:pt modelId="{00B7C0D6-C88E-4A45-A849-094F6E2B504B}" type="pres">
      <dgm:prSet presAssocID="{563C44FA-1912-4F83-ACCF-F5403A316C50}" presName="sibTrans" presStyleCnt="0"/>
      <dgm:spPr/>
    </dgm:pt>
    <dgm:pt modelId="{BED6C140-0C3E-43AD-9DC7-217A6C8B142D}" type="pres">
      <dgm:prSet presAssocID="{9737694F-21F3-4F8D-A6F9-897750A1DA88}" presName="textNode" presStyleLbl="node1" presStyleIdx="7" presStyleCnt="10">
        <dgm:presLayoutVars>
          <dgm:bulletEnabled val="1"/>
        </dgm:presLayoutVars>
      </dgm:prSet>
      <dgm:spPr/>
      <dgm:t>
        <a:bodyPr/>
        <a:lstStyle/>
        <a:p>
          <a:endParaRPr lang="en-US"/>
        </a:p>
      </dgm:t>
    </dgm:pt>
    <dgm:pt modelId="{2E0EAC40-FADE-43C2-9339-444B4343B518}" type="pres">
      <dgm:prSet presAssocID="{0CD7E988-F94B-4A44-B8E7-6D41DEE60DCC}" presName="sibTrans" presStyleCnt="0"/>
      <dgm:spPr/>
    </dgm:pt>
    <dgm:pt modelId="{DFACFCEB-09E9-42EF-BD59-E52529BC5BF9}" type="pres">
      <dgm:prSet presAssocID="{EC21A339-2C86-4DF5-A793-61001C3C7C92}" presName="textNode" presStyleLbl="node1" presStyleIdx="8" presStyleCnt="10">
        <dgm:presLayoutVars>
          <dgm:bulletEnabled val="1"/>
        </dgm:presLayoutVars>
      </dgm:prSet>
      <dgm:spPr/>
      <dgm:t>
        <a:bodyPr/>
        <a:lstStyle/>
        <a:p>
          <a:endParaRPr lang="en-US"/>
        </a:p>
      </dgm:t>
    </dgm:pt>
    <dgm:pt modelId="{AF06DBE4-C934-474D-A96A-D4F2764BB906}" type="pres">
      <dgm:prSet presAssocID="{2D61C6C8-B502-4270-8551-463EAE460BB8}" presName="sibTrans" presStyleCnt="0"/>
      <dgm:spPr/>
    </dgm:pt>
    <dgm:pt modelId="{6CDC4D49-A3D1-4722-A204-0D1212ED5570}" type="pres">
      <dgm:prSet presAssocID="{8DDB488F-E4C2-49D5-BA56-3808AC2FD92C}" presName="textNode" presStyleLbl="node1" presStyleIdx="9" presStyleCnt="10">
        <dgm:presLayoutVars>
          <dgm:bulletEnabled val="1"/>
        </dgm:presLayoutVars>
      </dgm:prSet>
      <dgm:spPr/>
      <dgm:t>
        <a:bodyPr/>
        <a:lstStyle/>
        <a:p>
          <a:endParaRPr lang="en-US"/>
        </a:p>
      </dgm:t>
    </dgm:pt>
  </dgm:ptLst>
  <dgm:cxnLst>
    <dgm:cxn modelId="{1FE41DB0-FF12-46B8-92FF-76BCCE80A98C}" srcId="{90055E19-9E71-4BE4-9118-B46C45AABEDB}" destId="{B4BB9C54-6193-46B0-A692-95D230F4F963}" srcOrd="2" destOrd="0" parTransId="{06F7D4C9-08F3-458D-AFAA-9E6A1DC9B2FB}" sibTransId="{C9A2C05C-AA5F-4A0F-97E0-C0A66390CAC3}"/>
    <dgm:cxn modelId="{BDBF804A-2910-4C0F-8429-584DABE597A5}" srcId="{90055E19-9E71-4BE4-9118-B46C45AABEDB}" destId="{9737694F-21F3-4F8D-A6F9-897750A1DA88}" srcOrd="7" destOrd="0" parTransId="{535E6696-80FF-4534-9FB4-41008FFB9A72}" sibTransId="{0CD7E988-F94B-4A44-B8E7-6D41DEE60DCC}"/>
    <dgm:cxn modelId="{4B4720F3-E818-4A8A-88A1-58A50EE64EA5}" srcId="{90055E19-9E71-4BE4-9118-B46C45AABEDB}" destId="{A457BAF7-D2B5-4138-BBC5-4607CF2F2B1B}" srcOrd="4" destOrd="0" parTransId="{CBAC0510-ECF6-43EC-8E7F-C9385C3840F2}" sibTransId="{09E87CFB-7564-4114-BB02-EC100EDDFD9E}"/>
    <dgm:cxn modelId="{7BF9DA94-71FB-4B4E-8CEC-29AB1F64100D}" srcId="{90055E19-9E71-4BE4-9118-B46C45AABEDB}" destId="{CBE70E30-A569-457A-AE12-67B1F39C06B1}" srcOrd="3" destOrd="0" parTransId="{1F435C88-6039-49BB-B0AE-710EF5B4A50E}" sibTransId="{911ED3FD-72ED-41ED-8A7C-BEE653603CED}"/>
    <dgm:cxn modelId="{2BD94669-E9B5-4458-82F9-D52785D08BDE}" type="presOf" srcId="{B4BB9C54-6193-46B0-A692-95D230F4F963}" destId="{F5F61DF1-8731-4A1F-8B9D-2CB2212E4669}" srcOrd="0" destOrd="0" presId="urn:microsoft.com/office/officeart/2005/8/layout/hProcess9"/>
    <dgm:cxn modelId="{FC5AD9DD-3358-4727-8EAB-EB4F6F1A4357}" type="presOf" srcId="{F0A6927D-8F3D-4B04-A50F-BABA95034D40}" destId="{41822D47-D6CA-42E1-8668-3C2C4442A9A6}" srcOrd="0" destOrd="0" presId="urn:microsoft.com/office/officeart/2005/8/layout/hProcess9"/>
    <dgm:cxn modelId="{83936B10-E31C-45BA-BCED-ACC953748C86}" type="presOf" srcId="{2786BB7B-B98F-47D7-994D-A4128BF16186}" destId="{D182CA89-2DEF-4DA7-B58B-B48CAFE00C87}" srcOrd="0" destOrd="0" presId="urn:microsoft.com/office/officeart/2005/8/layout/hProcess9"/>
    <dgm:cxn modelId="{9EB349AB-A240-42C7-8F19-AC6588F5C6F5}" srcId="{90055E19-9E71-4BE4-9118-B46C45AABEDB}" destId="{DFE65EBD-CE1C-4DD2-8367-FE04BB6116E5}" srcOrd="5" destOrd="0" parTransId="{968C5014-E0DA-46DF-897C-43CE95122AE3}" sibTransId="{5498C00E-E35C-468F-9630-08BBDA1B6532}"/>
    <dgm:cxn modelId="{08A92AE1-7FF4-4DBA-9A99-34FC02AC1072}" type="presOf" srcId="{CBE70E30-A569-457A-AE12-67B1F39C06B1}" destId="{6556133E-7C02-4F11-BC52-CAAD3AA774CF}" srcOrd="0" destOrd="0" presId="urn:microsoft.com/office/officeart/2005/8/layout/hProcess9"/>
    <dgm:cxn modelId="{FA5138C7-3247-422D-A358-4C2D6A319F69}" type="presOf" srcId="{A457BAF7-D2B5-4138-BBC5-4607CF2F2B1B}" destId="{98AECFAF-17FE-4E95-A2AD-A24B3C426DA6}" srcOrd="0" destOrd="0" presId="urn:microsoft.com/office/officeart/2005/8/layout/hProcess9"/>
    <dgm:cxn modelId="{7B534648-CD7F-45B9-8770-9E1A8800F825}" srcId="{90055E19-9E71-4BE4-9118-B46C45AABEDB}" destId="{EC21A339-2C86-4DF5-A793-61001C3C7C92}" srcOrd="8" destOrd="0" parTransId="{552049BC-FD4E-4E0D-87C3-BF5FB94F85D8}" sibTransId="{2D61C6C8-B502-4270-8551-463EAE460BB8}"/>
    <dgm:cxn modelId="{B413A032-501E-4485-9E83-372CEF8D5F16}" type="presOf" srcId="{EC21A339-2C86-4DF5-A793-61001C3C7C92}" destId="{DFACFCEB-09E9-42EF-BD59-E52529BC5BF9}" srcOrd="0" destOrd="0" presId="urn:microsoft.com/office/officeart/2005/8/layout/hProcess9"/>
    <dgm:cxn modelId="{61E98C70-B6FE-433C-8F2F-EF405460B1DC}" srcId="{90055E19-9E71-4BE4-9118-B46C45AABEDB}" destId="{2786BB7B-B98F-47D7-994D-A4128BF16186}" srcOrd="1" destOrd="0" parTransId="{053C3432-EE1F-461D-9853-B63D9340AF23}" sibTransId="{7A50ECDB-814D-4595-9EA8-82493062FACD}"/>
    <dgm:cxn modelId="{F313EFF7-734F-41A6-966D-146C08D07A96}" srcId="{90055E19-9E71-4BE4-9118-B46C45AABEDB}" destId="{F0A6927D-8F3D-4B04-A50F-BABA95034D40}" srcOrd="6" destOrd="0" parTransId="{6F6D72C9-506E-4AE2-A6C5-EC9333B1DB38}" sibTransId="{563C44FA-1912-4F83-ACCF-F5403A316C50}"/>
    <dgm:cxn modelId="{DCACBDDB-0D6D-4EA1-8F15-80A955515F11}" type="presOf" srcId="{9737694F-21F3-4F8D-A6F9-897750A1DA88}" destId="{BED6C140-0C3E-43AD-9DC7-217A6C8B142D}" srcOrd="0" destOrd="0" presId="urn:microsoft.com/office/officeart/2005/8/layout/hProcess9"/>
    <dgm:cxn modelId="{AD7A969E-E700-4DF6-A8E7-06C6D374D75E}" type="presOf" srcId="{90055E19-9E71-4BE4-9118-B46C45AABEDB}" destId="{9255E5CE-B7B4-4710-B0A4-6F0C58AE1A82}" srcOrd="0" destOrd="0" presId="urn:microsoft.com/office/officeart/2005/8/layout/hProcess9"/>
    <dgm:cxn modelId="{B2636B53-2E5B-4A0C-AC86-8EBE84673E49}" srcId="{90055E19-9E71-4BE4-9118-B46C45AABEDB}" destId="{1DD8FCA9-06AF-4457-8547-4D0A730666C9}" srcOrd="0" destOrd="0" parTransId="{14F07DD8-D3C0-4FBD-9607-42BE3CE37C51}" sibTransId="{8F2AE06F-7639-4491-B275-24A51CB1B110}"/>
    <dgm:cxn modelId="{15A94649-8BF9-4A15-964C-DDC55DF29A14}" srcId="{90055E19-9E71-4BE4-9118-B46C45AABEDB}" destId="{8DDB488F-E4C2-49D5-BA56-3808AC2FD92C}" srcOrd="9" destOrd="0" parTransId="{19290686-4DE7-4803-A551-4C105736A9C5}" sibTransId="{641D284F-983B-4FCD-BCBF-28136B6362AE}"/>
    <dgm:cxn modelId="{F33E4802-8DDB-481F-8BFD-3479001EEE39}" type="presOf" srcId="{DFE65EBD-CE1C-4DD2-8367-FE04BB6116E5}" destId="{8F77791B-05BE-42F9-B9F0-045D7C568C0E}" srcOrd="0" destOrd="0" presId="urn:microsoft.com/office/officeart/2005/8/layout/hProcess9"/>
    <dgm:cxn modelId="{2911BBA7-B5CE-4634-B6DD-04201CD024DA}" type="presOf" srcId="{1DD8FCA9-06AF-4457-8547-4D0A730666C9}" destId="{5D1BA168-438A-4CFE-A80A-839DFA586DF4}" srcOrd="0" destOrd="0" presId="urn:microsoft.com/office/officeart/2005/8/layout/hProcess9"/>
    <dgm:cxn modelId="{41785AE3-6A3D-4E3C-BA75-15D0339B4744}" type="presOf" srcId="{8DDB488F-E4C2-49D5-BA56-3808AC2FD92C}" destId="{6CDC4D49-A3D1-4722-A204-0D1212ED5570}" srcOrd="0" destOrd="0" presId="urn:microsoft.com/office/officeart/2005/8/layout/hProcess9"/>
    <dgm:cxn modelId="{7C341691-94AE-475D-84D4-41BCC62FA6D6}" type="presParOf" srcId="{9255E5CE-B7B4-4710-B0A4-6F0C58AE1A82}" destId="{26879C76-EBD0-4A43-A149-8A43D1BAFB45}" srcOrd="0" destOrd="0" presId="urn:microsoft.com/office/officeart/2005/8/layout/hProcess9"/>
    <dgm:cxn modelId="{4FCD27C2-2E8B-4AEA-96D8-34223091D58A}" type="presParOf" srcId="{9255E5CE-B7B4-4710-B0A4-6F0C58AE1A82}" destId="{3F181793-4FE0-40C8-83F8-C57C3D865AA8}" srcOrd="1" destOrd="0" presId="urn:microsoft.com/office/officeart/2005/8/layout/hProcess9"/>
    <dgm:cxn modelId="{4902FCE4-DAF4-417D-AEB0-177CA5B212F4}" type="presParOf" srcId="{3F181793-4FE0-40C8-83F8-C57C3D865AA8}" destId="{5D1BA168-438A-4CFE-A80A-839DFA586DF4}" srcOrd="0" destOrd="0" presId="urn:microsoft.com/office/officeart/2005/8/layout/hProcess9"/>
    <dgm:cxn modelId="{2F1FF1AC-FB96-4284-9EA3-D685BE8537C8}" type="presParOf" srcId="{3F181793-4FE0-40C8-83F8-C57C3D865AA8}" destId="{28BE45A9-43CC-4F99-9967-D4B2E1F1410B}" srcOrd="1" destOrd="0" presId="urn:microsoft.com/office/officeart/2005/8/layout/hProcess9"/>
    <dgm:cxn modelId="{4043677F-D625-4933-B9E0-14240FDF060C}" type="presParOf" srcId="{3F181793-4FE0-40C8-83F8-C57C3D865AA8}" destId="{D182CA89-2DEF-4DA7-B58B-B48CAFE00C87}" srcOrd="2" destOrd="0" presId="urn:microsoft.com/office/officeart/2005/8/layout/hProcess9"/>
    <dgm:cxn modelId="{14A7F5C4-1064-4BEC-A171-CA92392518A2}" type="presParOf" srcId="{3F181793-4FE0-40C8-83F8-C57C3D865AA8}" destId="{DF516BCE-E249-4702-BD34-5B02E1C7BD34}" srcOrd="3" destOrd="0" presId="urn:microsoft.com/office/officeart/2005/8/layout/hProcess9"/>
    <dgm:cxn modelId="{0D3D30D1-F409-4444-B68B-6FD129768176}" type="presParOf" srcId="{3F181793-4FE0-40C8-83F8-C57C3D865AA8}" destId="{F5F61DF1-8731-4A1F-8B9D-2CB2212E4669}" srcOrd="4" destOrd="0" presId="urn:microsoft.com/office/officeart/2005/8/layout/hProcess9"/>
    <dgm:cxn modelId="{4D1F8DFA-CE85-403F-BE09-12281FB572AF}" type="presParOf" srcId="{3F181793-4FE0-40C8-83F8-C57C3D865AA8}" destId="{7D505FCA-E19A-4F59-9A8E-36A88AA5170B}" srcOrd="5" destOrd="0" presId="urn:microsoft.com/office/officeart/2005/8/layout/hProcess9"/>
    <dgm:cxn modelId="{F97B27B8-1189-4593-86D8-5D14325F21D7}" type="presParOf" srcId="{3F181793-4FE0-40C8-83F8-C57C3D865AA8}" destId="{6556133E-7C02-4F11-BC52-CAAD3AA774CF}" srcOrd="6" destOrd="0" presId="urn:microsoft.com/office/officeart/2005/8/layout/hProcess9"/>
    <dgm:cxn modelId="{31346A9E-D0AD-405C-9AC0-6EF86E64951D}" type="presParOf" srcId="{3F181793-4FE0-40C8-83F8-C57C3D865AA8}" destId="{3A0913BD-0E7B-4A55-A480-1D848898142A}" srcOrd="7" destOrd="0" presId="urn:microsoft.com/office/officeart/2005/8/layout/hProcess9"/>
    <dgm:cxn modelId="{805E4B82-633E-4F68-8386-03C933DC72CB}" type="presParOf" srcId="{3F181793-4FE0-40C8-83F8-C57C3D865AA8}" destId="{98AECFAF-17FE-4E95-A2AD-A24B3C426DA6}" srcOrd="8" destOrd="0" presId="urn:microsoft.com/office/officeart/2005/8/layout/hProcess9"/>
    <dgm:cxn modelId="{73BBDBB1-AB4B-4C00-A621-7022D389D7E0}" type="presParOf" srcId="{3F181793-4FE0-40C8-83F8-C57C3D865AA8}" destId="{3DE34953-135F-42FA-91D7-289D4EFF084B}" srcOrd="9" destOrd="0" presId="urn:microsoft.com/office/officeart/2005/8/layout/hProcess9"/>
    <dgm:cxn modelId="{77DCF2DF-6751-4D7E-AA5A-F62EFF464B86}" type="presParOf" srcId="{3F181793-4FE0-40C8-83F8-C57C3D865AA8}" destId="{8F77791B-05BE-42F9-B9F0-045D7C568C0E}" srcOrd="10" destOrd="0" presId="urn:microsoft.com/office/officeart/2005/8/layout/hProcess9"/>
    <dgm:cxn modelId="{C9CA3C46-1780-4234-BC98-D24E24934C28}" type="presParOf" srcId="{3F181793-4FE0-40C8-83F8-C57C3D865AA8}" destId="{2C071B02-6069-4F4F-A8FF-CB00AF8AF6C4}" srcOrd="11" destOrd="0" presId="urn:microsoft.com/office/officeart/2005/8/layout/hProcess9"/>
    <dgm:cxn modelId="{AEF11A35-A96B-4CB5-AFEB-DAD0D666C4DB}" type="presParOf" srcId="{3F181793-4FE0-40C8-83F8-C57C3D865AA8}" destId="{41822D47-D6CA-42E1-8668-3C2C4442A9A6}" srcOrd="12" destOrd="0" presId="urn:microsoft.com/office/officeart/2005/8/layout/hProcess9"/>
    <dgm:cxn modelId="{CEDD249E-5528-4D11-BDA6-FE0F07692997}" type="presParOf" srcId="{3F181793-4FE0-40C8-83F8-C57C3D865AA8}" destId="{00B7C0D6-C88E-4A45-A849-094F6E2B504B}" srcOrd="13" destOrd="0" presId="urn:microsoft.com/office/officeart/2005/8/layout/hProcess9"/>
    <dgm:cxn modelId="{6A17AEB8-3C85-4AE7-9DE7-80AFB8BB8A43}" type="presParOf" srcId="{3F181793-4FE0-40C8-83F8-C57C3D865AA8}" destId="{BED6C140-0C3E-43AD-9DC7-217A6C8B142D}" srcOrd="14" destOrd="0" presId="urn:microsoft.com/office/officeart/2005/8/layout/hProcess9"/>
    <dgm:cxn modelId="{02FC5187-2C7D-4975-9983-1243786C9A37}" type="presParOf" srcId="{3F181793-4FE0-40C8-83F8-C57C3D865AA8}" destId="{2E0EAC40-FADE-43C2-9339-444B4343B518}" srcOrd="15" destOrd="0" presId="urn:microsoft.com/office/officeart/2005/8/layout/hProcess9"/>
    <dgm:cxn modelId="{8AC4FDDF-76DE-462E-99E4-84B8BF8368BF}" type="presParOf" srcId="{3F181793-4FE0-40C8-83F8-C57C3D865AA8}" destId="{DFACFCEB-09E9-42EF-BD59-E52529BC5BF9}" srcOrd="16" destOrd="0" presId="urn:microsoft.com/office/officeart/2005/8/layout/hProcess9"/>
    <dgm:cxn modelId="{40E33E3F-673A-49CB-82E4-0B07FB733476}" type="presParOf" srcId="{3F181793-4FE0-40C8-83F8-C57C3D865AA8}" destId="{AF06DBE4-C934-474D-A96A-D4F2764BB906}" srcOrd="17" destOrd="0" presId="urn:microsoft.com/office/officeart/2005/8/layout/hProcess9"/>
    <dgm:cxn modelId="{5FEB582D-12D7-4663-AAF1-6D04F76A10E2}" type="presParOf" srcId="{3F181793-4FE0-40C8-83F8-C57C3D865AA8}" destId="{6CDC4D49-A3D1-4722-A204-0D1212ED5570}" srcOrd="1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79C76-EBD0-4A43-A149-8A43D1BAFB45}">
      <dsp:nvSpPr>
        <dsp:cNvPr id="0" name=""/>
        <dsp:cNvSpPr/>
      </dsp:nvSpPr>
      <dsp:spPr>
        <a:xfrm>
          <a:off x="629840" y="0"/>
          <a:ext cx="7138193" cy="3513138"/>
        </a:xfrm>
        <a:prstGeom prst="rightArrow">
          <a:avLst/>
        </a:prstGeom>
        <a:solidFill>
          <a:schemeClr val="dk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D1BA168-438A-4CFE-A80A-839DFA586DF4}">
      <dsp:nvSpPr>
        <dsp:cNvPr id="0" name=""/>
        <dsp:cNvSpPr/>
      </dsp:nvSpPr>
      <dsp:spPr>
        <a:xfrm>
          <a:off x="4946"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Importing relevant python libraries</a:t>
          </a:r>
          <a:endParaRPr lang="en-US" sz="1000" kern="1200" dirty="0"/>
        </a:p>
      </dsp:txBody>
      <dsp:txXfrm>
        <a:off x="44129" y="1093124"/>
        <a:ext cx="724311" cy="1326889"/>
      </dsp:txXfrm>
    </dsp:sp>
    <dsp:sp modelId="{D182CA89-2DEF-4DA7-B58B-B48CAFE00C87}">
      <dsp:nvSpPr>
        <dsp:cNvPr id="0" name=""/>
        <dsp:cNvSpPr/>
      </dsp:nvSpPr>
      <dsp:spPr>
        <a:xfrm>
          <a:off x="847757"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Importing the dataset</a:t>
          </a:r>
          <a:endParaRPr lang="en-US" sz="1000" kern="1200" dirty="0"/>
        </a:p>
      </dsp:txBody>
      <dsp:txXfrm>
        <a:off x="886940" y="1093124"/>
        <a:ext cx="724311" cy="1326889"/>
      </dsp:txXfrm>
    </dsp:sp>
    <dsp:sp modelId="{F5F61DF1-8731-4A1F-8B9D-2CB2212E4669}">
      <dsp:nvSpPr>
        <dsp:cNvPr id="0" name=""/>
        <dsp:cNvSpPr/>
      </dsp:nvSpPr>
      <dsp:spPr>
        <a:xfrm>
          <a:off x="1690569"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Checking information of the dataset</a:t>
          </a:r>
          <a:endParaRPr lang="en-US" sz="1000" kern="1200" dirty="0"/>
        </a:p>
      </dsp:txBody>
      <dsp:txXfrm>
        <a:off x="1729752" y="1093124"/>
        <a:ext cx="724311" cy="1326889"/>
      </dsp:txXfrm>
    </dsp:sp>
    <dsp:sp modelId="{6556133E-7C02-4F11-BC52-CAAD3AA774CF}">
      <dsp:nvSpPr>
        <dsp:cNvPr id="0" name=""/>
        <dsp:cNvSpPr/>
      </dsp:nvSpPr>
      <dsp:spPr>
        <a:xfrm>
          <a:off x="2533381"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Removing columns with null values</a:t>
          </a:r>
          <a:endParaRPr lang="en-US" sz="1000" kern="1200" dirty="0"/>
        </a:p>
      </dsp:txBody>
      <dsp:txXfrm>
        <a:off x="2572564" y="1093124"/>
        <a:ext cx="724311" cy="1326889"/>
      </dsp:txXfrm>
    </dsp:sp>
    <dsp:sp modelId="{98AECFAF-17FE-4E95-A2AD-A24B3C426DA6}">
      <dsp:nvSpPr>
        <dsp:cNvPr id="0" name=""/>
        <dsp:cNvSpPr/>
      </dsp:nvSpPr>
      <dsp:spPr>
        <a:xfrm>
          <a:off x="3376192"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Removing columns with more than 50% values as unique</a:t>
          </a:r>
          <a:endParaRPr lang="en-US" sz="1000" kern="1200" dirty="0"/>
        </a:p>
      </dsp:txBody>
      <dsp:txXfrm>
        <a:off x="3415375" y="1093124"/>
        <a:ext cx="724311" cy="1326889"/>
      </dsp:txXfrm>
    </dsp:sp>
    <dsp:sp modelId="{8F77791B-05BE-42F9-B9F0-045D7C568C0E}">
      <dsp:nvSpPr>
        <dsp:cNvPr id="0" name=""/>
        <dsp:cNvSpPr/>
      </dsp:nvSpPr>
      <dsp:spPr>
        <a:xfrm>
          <a:off x="4219004"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Identifying &amp; Removing irrelevant columns</a:t>
          </a:r>
          <a:endParaRPr lang="en-US" sz="1000" kern="1200" dirty="0"/>
        </a:p>
      </dsp:txBody>
      <dsp:txXfrm>
        <a:off x="4258187" y="1093124"/>
        <a:ext cx="724311" cy="1326889"/>
      </dsp:txXfrm>
    </dsp:sp>
    <dsp:sp modelId="{41822D47-D6CA-42E1-8668-3C2C4442A9A6}">
      <dsp:nvSpPr>
        <dsp:cNvPr id="0" name=""/>
        <dsp:cNvSpPr/>
      </dsp:nvSpPr>
      <dsp:spPr>
        <a:xfrm>
          <a:off x="5061816"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Fixing missing values and correcting datatypes</a:t>
          </a:r>
          <a:endParaRPr lang="en-US" sz="1000" kern="1200" dirty="0"/>
        </a:p>
      </dsp:txBody>
      <dsp:txXfrm>
        <a:off x="5100999" y="1093124"/>
        <a:ext cx="724311" cy="1326889"/>
      </dsp:txXfrm>
    </dsp:sp>
    <dsp:sp modelId="{BED6C140-0C3E-43AD-9DC7-217A6C8B142D}">
      <dsp:nvSpPr>
        <dsp:cNvPr id="0" name=""/>
        <dsp:cNvSpPr/>
      </dsp:nvSpPr>
      <dsp:spPr>
        <a:xfrm>
          <a:off x="5904627"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Generating new columns from existing columns</a:t>
          </a:r>
          <a:endParaRPr lang="en-US" sz="1000" kern="1200" dirty="0"/>
        </a:p>
      </dsp:txBody>
      <dsp:txXfrm>
        <a:off x="5943810" y="1093124"/>
        <a:ext cx="724311" cy="1326889"/>
      </dsp:txXfrm>
    </dsp:sp>
    <dsp:sp modelId="{DFACFCEB-09E9-42EF-BD59-E52529BC5BF9}">
      <dsp:nvSpPr>
        <dsp:cNvPr id="0" name=""/>
        <dsp:cNvSpPr/>
      </dsp:nvSpPr>
      <dsp:spPr>
        <a:xfrm>
          <a:off x="6747439"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Checking and removing Outliers</a:t>
          </a:r>
          <a:endParaRPr lang="en-US" sz="1000" kern="1200" dirty="0"/>
        </a:p>
      </dsp:txBody>
      <dsp:txXfrm>
        <a:off x="6786622" y="1093124"/>
        <a:ext cx="724311" cy="1326889"/>
      </dsp:txXfrm>
    </dsp:sp>
    <dsp:sp modelId="{6CDC4D49-A3D1-4722-A204-0D1212ED5570}">
      <dsp:nvSpPr>
        <dsp:cNvPr id="0" name=""/>
        <dsp:cNvSpPr/>
      </dsp:nvSpPr>
      <dsp:spPr>
        <a:xfrm>
          <a:off x="7590250" y="1053941"/>
          <a:ext cx="802677" cy="140525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Performing EDA on prepared dataset</a:t>
          </a:r>
          <a:endParaRPr lang="en-US" sz="1000" kern="1200" dirty="0"/>
        </a:p>
      </dsp:txBody>
      <dsp:txXfrm>
        <a:off x="7629433" y="1093124"/>
        <a:ext cx="724311" cy="13268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2812F-B972-46EB-AC47-B844D2739C40}" type="datetimeFigureOut">
              <a:rPr lang="en-US" smtClean="0"/>
              <a:t>9/6/2023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1D24D-91D0-4BE9-92EB-42158DA19421}" type="slidenum">
              <a:rPr lang="en-US" smtClean="0"/>
              <a:t>‹#›</a:t>
            </a:fld>
            <a:endParaRPr lang="en-US"/>
          </a:p>
        </p:txBody>
      </p:sp>
    </p:spTree>
    <p:extLst>
      <p:ext uri="{BB962C8B-B14F-4D97-AF65-F5344CB8AC3E}">
        <p14:creationId xmlns:p14="http://schemas.microsoft.com/office/powerpoint/2010/main" val="15965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044700"/>
            <a:ext cx="8093365" cy="1679754"/>
          </a:xfrm>
          <a:noFill/>
          <a:effectLst/>
        </p:spPr>
        <p:txBody>
          <a:bodyPr>
            <a:normAutofit/>
          </a:bodyPr>
          <a:lstStyle>
            <a:lvl1pPr algn="r">
              <a:defRPr sz="3600">
                <a:solidFill>
                  <a:srgbClr val="002060"/>
                </a:solidFill>
                <a:effectLst>
                  <a:outerShdw blurRad="76200" dist="38100" dir="3000000" algn="ctr" rotWithShape="0">
                    <a:schemeClr val="tx1">
                      <a:alpha val="41000"/>
                    </a:scheme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2724455"/>
            <a:ext cx="8093365" cy="610820"/>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502815"/>
            <a:ext cx="8246070" cy="320680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3954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4"/>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4"/>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197405"/>
            <a:ext cx="8551478" cy="1527050"/>
          </a:xfrm>
        </p:spPr>
        <p:txBody>
          <a:bodyPr>
            <a:normAutofit/>
          </a:bodyPr>
          <a:lstStyle/>
          <a:p>
            <a:r>
              <a:rPr lang="en-US" sz="3200" dirty="0"/>
              <a:t>Lending Club Case Study</a:t>
            </a:r>
          </a:p>
        </p:txBody>
      </p:sp>
      <p:sp>
        <p:nvSpPr>
          <p:cNvPr id="3" name="Subtitle 2"/>
          <p:cNvSpPr>
            <a:spLocks noGrp="1"/>
          </p:cNvSpPr>
          <p:nvPr>
            <p:ph type="subTitle" idx="1"/>
          </p:nvPr>
        </p:nvSpPr>
        <p:spPr>
          <a:xfrm>
            <a:off x="448963" y="2877159"/>
            <a:ext cx="8551482" cy="763525"/>
          </a:xfrm>
        </p:spPr>
        <p:txBody>
          <a:bodyPr>
            <a:normAutofit fontScale="92500" lnSpcReduction="10000"/>
          </a:bodyPr>
          <a:lstStyle/>
          <a:p>
            <a:r>
              <a:rPr lang="en-US" sz="2400" dirty="0" smtClean="0">
                <a:solidFill>
                  <a:srgbClr val="002060"/>
                </a:solidFill>
                <a:effectLst>
                  <a:outerShdw blurRad="63500" sx="102000" sy="102000" algn="ctr" rotWithShape="0">
                    <a:prstClr val="black">
                      <a:alpha val="40000"/>
                    </a:prstClr>
                  </a:outerShdw>
                </a:effectLst>
              </a:rPr>
              <a:t>Deepak </a:t>
            </a:r>
            <a:r>
              <a:rPr lang="en-US" sz="2400" dirty="0" err="1" smtClean="0">
                <a:solidFill>
                  <a:srgbClr val="002060"/>
                </a:solidFill>
                <a:effectLst>
                  <a:outerShdw blurRad="63500" sx="102000" sy="102000" algn="ctr" rotWithShape="0">
                    <a:prstClr val="black">
                      <a:alpha val="40000"/>
                    </a:prstClr>
                  </a:outerShdw>
                </a:effectLst>
              </a:rPr>
              <a:t>Bhadoria</a:t>
            </a:r>
            <a:endParaRPr lang="en-US" sz="2400" dirty="0" smtClean="0">
              <a:solidFill>
                <a:srgbClr val="002060"/>
              </a:solidFill>
              <a:effectLst>
                <a:outerShdw blurRad="63500" sx="102000" sy="102000" algn="ctr" rotWithShape="0">
                  <a:prstClr val="black">
                    <a:alpha val="40000"/>
                  </a:prstClr>
                </a:outerShdw>
              </a:effectLst>
            </a:endParaRPr>
          </a:p>
          <a:p>
            <a:r>
              <a:rPr lang="en-US" sz="2400" dirty="0" err="1" smtClean="0">
                <a:solidFill>
                  <a:srgbClr val="002060"/>
                </a:solidFill>
                <a:effectLst>
                  <a:outerShdw blurRad="63500" sx="102000" sy="102000" algn="ctr" rotWithShape="0">
                    <a:prstClr val="black">
                      <a:alpha val="40000"/>
                    </a:prstClr>
                  </a:outerShdw>
                </a:effectLst>
              </a:rPr>
              <a:t>Ramandeep</a:t>
            </a:r>
            <a:r>
              <a:rPr lang="en-US" sz="2400" dirty="0" smtClean="0">
                <a:solidFill>
                  <a:srgbClr val="002060"/>
                </a:solidFill>
                <a:effectLst>
                  <a:outerShdw blurRad="63500" sx="102000" sy="102000" algn="ctr" rotWithShape="0">
                    <a:prstClr val="black">
                      <a:alpha val="40000"/>
                    </a:prstClr>
                  </a:outerShdw>
                </a:effectLst>
              </a:rPr>
              <a:t> </a:t>
            </a:r>
            <a:r>
              <a:rPr lang="en-US" sz="2400" dirty="0" err="1" smtClean="0">
                <a:solidFill>
                  <a:srgbClr val="002060"/>
                </a:solidFill>
                <a:effectLst>
                  <a:outerShdw blurRad="63500" sx="102000" sy="102000" algn="ctr" rotWithShape="0">
                    <a:prstClr val="black">
                      <a:alpha val="40000"/>
                    </a:prstClr>
                  </a:outerShdw>
                </a:effectLst>
              </a:rPr>
              <a:t>Mehra</a:t>
            </a:r>
            <a:endParaRPr lang="en-US" sz="2400" dirty="0">
              <a:solidFill>
                <a:srgbClr val="002060"/>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err="1" smtClean="0">
                <a:solidFill>
                  <a:schemeClr val="tx1"/>
                </a:solidFill>
              </a:rPr>
              <a:t>dti</a:t>
            </a:r>
            <a:r>
              <a:rPr lang="en-US" dirty="0" smtClean="0">
                <a:solidFill>
                  <a:schemeClr val="tx1"/>
                </a:solidFill>
              </a:rPr>
              <a:t> ratio vs Loan Status</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098800"/>
            <a:ext cx="8081955" cy="738664"/>
          </a:xfrm>
          <a:prstGeom prst="rect">
            <a:avLst/>
          </a:prstGeom>
          <a:noFill/>
        </p:spPr>
        <p:txBody>
          <a:bodyPr wrap="square" rtlCol="0">
            <a:spAutoFit/>
          </a:bodyPr>
          <a:lstStyle/>
          <a:p>
            <a:r>
              <a:rPr lang="en-US" sz="1400" b="1" dirty="0"/>
              <a:t>Observation</a:t>
            </a:r>
            <a:r>
              <a:rPr lang="en-US" sz="1400" b="1" dirty="0" smtClean="0"/>
              <a:t>:</a:t>
            </a:r>
          </a:p>
          <a:p>
            <a:pPr marL="285750" indent="-285750">
              <a:buFont typeface="Arial" panose="020B0604020202020204" pitchFamily="34" charset="0"/>
              <a:buChar char="•"/>
            </a:pPr>
            <a:r>
              <a:rPr lang="en-US" sz="1400" dirty="0"/>
              <a:t>Looking at the distribution we can conclude that for majority of the borrowers, the debt to income ratio is very high, majorly concentrated at the range of 10-20 </a:t>
            </a:r>
            <a:r>
              <a:rPr lang="en-US" sz="1400" dirty="0" err="1"/>
              <a:t>dti</a:t>
            </a:r>
            <a:r>
              <a:rPr lang="en-US" sz="1400" dirty="0"/>
              <a:t> ratio.</a:t>
            </a:r>
          </a:p>
        </p:txBody>
      </p:sp>
      <p:pic>
        <p:nvPicPr>
          <p:cNvPr id="5" name="Picture 4"/>
          <p:cNvPicPr>
            <a:picLocks noChangeAspect="1"/>
          </p:cNvPicPr>
          <p:nvPr/>
        </p:nvPicPr>
        <p:blipFill>
          <a:blip r:embed="rId2"/>
          <a:stretch>
            <a:fillRect/>
          </a:stretch>
        </p:blipFill>
        <p:spPr>
          <a:xfrm>
            <a:off x="1628775" y="985837"/>
            <a:ext cx="5886450" cy="3171825"/>
          </a:xfrm>
          <a:prstGeom prst="rect">
            <a:avLst/>
          </a:prstGeom>
        </p:spPr>
      </p:pic>
    </p:spTree>
    <p:extLst>
      <p:ext uri="{BB962C8B-B14F-4D97-AF65-F5344CB8AC3E}">
        <p14:creationId xmlns:p14="http://schemas.microsoft.com/office/powerpoint/2010/main" val="617121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Applicants Employment Length</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95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a:off x="4724705" y="1044700"/>
            <a:ext cx="0" cy="2326064"/>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96260" y="3640378"/>
            <a:ext cx="8444564" cy="738664"/>
          </a:xfrm>
          <a:prstGeom prst="rect">
            <a:avLst/>
          </a:prstGeom>
          <a:noFill/>
        </p:spPr>
        <p:txBody>
          <a:bodyPr wrap="square" rtlCol="0">
            <a:spAutoFit/>
          </a:bodyPr>
          <a:lstStyle/>
          <a:p>
            <a:r>
              <a:rPr lang="en-US" sz="1400" b="1" dirty="0"/>
              <a:t>Observation</a:t>
            </a:r>
            <a:r>
              <a:rPr lang="en-US" sz="1400" b="1" dirty="0" smtClean="0"/>
              <a:t>:</a:t>
            </a:r>
          </a:p>
          <a:p>
            <a:pPr marL="285750" indent="-285750">
              <a:buFont typeface="Arial" panose="020B0604020202020204" pitchFamily="34" charset="0"/>
              <a:buChar char="•"/>
            </a:pPr>
            <a:r>
              <a:rPr lang="en-US" sz="1400" dirty="0" smtClean="0"/>
              <a:t>Most </a:t>
            </a:r>
            <a:r>
              <a:rPr lang="en-US" sz="1400" dirty="0"/>
              <a:t>of the borrowers are having experience of 10+ years</a:t>
            </a:r>
          </a:p>
          <a:p>
            <a:pPr marL="285750" indent="-285750">
              <a:buFont typeface="Arial" panose="020B0604020202020204" pitchFamily="34" charset="0"/>
              <a:buChar char="•"/>
            </a:pPr>
            <a:r>
              <a:rPr lang="en-US" sz="1400" dirty="0"/>
              <a:t>Most of the defaulters are having experience of 10+ years</a:t>
            </a:r>
            <a:endParaRPr lang="en-US" sz="1400" dirty="0" smtClean="0"/>
          </a:p>
        </p:txBody>
      </p:sp>
      <p:pic>
        <p:nvPicPr>
          <p:cNvPr id="15" name="Picture 14"/>
          <p:cNvPicPr>
            <a:picLocks noChangeAspect="1"/>
          </p:cNvPicPr>
          <p:nvPr/>
        </p:nvPicPr>
        <p:blipFill>
          <a:blip r:embed="rId2"/>
          <a:stretch>
            <a:fillRect/>
          </a:stretch>
        </p:blipFill>
        <p:spPr>
          <a:xfrm>
            <a:off x="104975" y="1044700"/>
            <a:ext cx="4428445" cy="2386201"/>
          </a:xfrm>
          <a:prstGeom prst="rect">
            <a:avLst/>
          </a:prstGeom>
        </p:spPr>
      </p:pic>
      <p:pic>
        <p:nvPicPr>
          <p:cNvPr id="17" name="Picture 16"/>
          <p:cNvPicPr>
            <a:picLocks noChangeAspect="1"/>
          </p:cNvPicPr>
          <p:nvPr/>
        </p:nvPicPr>
        <p:blipFill>
          <a:blip r:embed="rId3"/>
          <a:stretch>
            <a:fillRect/>
          </a:stretch>
        </p:blipFill>
        <p:spPr>
          <a:xfrm>
            <a:off x="4799385" y="1044700"/>
            <a:ext cx="4250977" cy="2290575"/>
          </a:xfrm>
          <a:prstGeom prst="rect">
            <a:avLst/>
          </a:prstGeom>
        </p:spPr>
      </p:pic>
    </p:spTree>
    <p:extLst>
      <p:ext uri="{BB962C8B-B14F-4D97-AF65-F5344CB8AC3E}">
        <p14:creationId xmlns:p14="http://schemas.microsoft.com/office/powerpoint/2010/main" val="1161946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fontScale="90000"/>
          </a:bodyPr>
          <a:lstStyle/>
          <a:p>
            <a:pPr algn="ctr"/>
            <a:r>
              <a:rPr lang="en-US" dirty="0" smtClean="0">
                <a:solidFill>
                  <a:schemeClr val="tx1"/>
                </a:solidFill>
              </a:rPr>
              <a:t>Annual Income of Borrowers &amp; there loan status</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95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a:off x="4724705" y="1044700"/>
            <a:ext cx="0" cy="2326064"/>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96260" y="3640378"/>
            <a:ext cx="8444564" cy="1169551"/>
          </a:xfrm>
          <a:prstGeom prst="rect">
            <a:avLst/>
          </a:prstGeom>
          <a:noFill/>
        </p:spPr>
        <p:txBody>
          <a:bodyPr wrap="square" rtlCol="0">
            <a:spAutoFit/>
          </a:bodyPr>
          <a:lstStyle/>
          <a:p>
            <a:r>
              <a:rPr lang="en-US" sz="1400" b="1" dirty="0" smtClean="0"/>
              <a:t>Observation:</a:t>
            </a:r>
            <a:endParaRPr lang="en-US" sz="1400" dirty="0" smtClean="0"/>
          </a:p>
          <a:p>
            <a:pPr marL="285750" indent="-285750">
              <a:buFont typeface="Arial" panose="020B0604020202020204" pitchFamily="34" charset="0"/>
              <a:buChar char="•"/>
            </a:pPr>
            <a:r>
              <a:rPr lang="en-US" sz="1400" dirty="0"/>
              <a:t>The distribution for Annual Income looks like a normal distribution but it is left skewed. So we can say that most of the borrowers have low annual income.</a:t>
            </a:r>
          </a:p>
          <a:p>
            <a:pPr marL="285750" indent="-285750">
              <a:buFont typeface="Arial" panose="020B0604020202020204" pitchFamily="34" charset="0"/>
              <a:buChar char="•"/>
            </a:pPr>
            <a:r>
              <a:rPr lang="en-US" sz="1400" dirty="0" smtClean="0"/>
              <a:t>Looking at the right hand chart: We can conclude that the borrowers </a:t>
            </a:r>
            <a:r>
              <a:rPr lang="en-US" sz="1400" dirty="0"/>
              <a:t>with less than 50000 as the annual income are most likely to default the loan.</a:t>
            </a:r>
          </a:p>
        </p:txBody>
      </p:sp>
      <p:pic>
        <p:nvPicPr>
          <p:cNvPr id="6" name="Picture 5"/>
          <p:cNvPicPr>
            <a:picLocks noChangeAspect="1"/>
          </p:cNvPicPr>
          <p:nvPr/>
        </p:nvPicPr>
        <p:blipFill>
          <a:blip r:embed="rId2"/>
          <a:stretch>
            <a:fillRect/>
          </a:stretch>
        </p:blipFill>
        <p:spPr>
          <a:xfrm>
            <a:off x="357631" y="1179879"/>
            <a:ext cx="4179117" cy="2325320"/>
          </a:xfrm>
          <a:prstGeom prst="rect">
            <a:avLst/>
          </a:prstGeom>
        </p:spPr>
      </p:pic>
      <p:pic>
        <p:nvPicPr>
          <p:cNvPr id="13" name="Picture 12"/>
          <p:cNvPicPr>
            <a:picLocks noChangeAspect="1"/>
          </p:cNvPicPr>
          <p:nvPr/>
        </p:nvPicPr>
        <p:blipFill>
          <a:blip r:embed="rId3"/>
          <a:stretch>
            <a:fillRect/>
          </a:stretch>
        </p:blipFill>
        <p:spPr>
          <a:xfrm>
            <a:off x="4694143" y="1129229"/>
            <a:ext cx="4046681" cy="2357290"/>
          </a:xfrm>
          <a:prstGeom prst="rect">
            <a:avLst/>
          </a:prstGeom>
        </p:spPr>
      </p:pic>
    </p:spTree>
    <p:extLst>
      <p:ext uri="{BB962C8B-B14F-4D97-AF65-F5344CB8AC3E}">
        <p14:creationId xmlns:p14="http://schemas.microsoft.com/office/powerpoint/2010/main" val="178728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Loan Trends – Month of the year/Yearly</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95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a:off x="4710528" y="1044700"/>
            <a:ext cx="0" cy="2326064"/>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96260" y="3640378"/>
            <a:ext cx="4423051" cy="1231106"/>
          </a:xfrm>
          <a:prstGeom prst="rect">
            <a:avLst/>
          </a:prstGeom>
          <a:noFill/>
        </p:spPr>
        <p:txBody>
          <a:bodyPr wrap="square" rtlCol="0">
            <a:spAutoFit/>
          </a:bodyPr>
          <a:lstStyle/>
          <a:p>
            <a:r>
              <a:rPr lang="en-US" sz="1200" b="1" dirty="0" smtClean="0"/>
              <a:t>Observation:</a:t>
            </a:r>
          </a:p>
          <a:p>
            <a:pPr marL="171450" indent="-171450">
              <a:buFont typeface="Arial" panose="020B0604020202020204" pitchFamily="34" charset="0"/>
              <a:buChar char="•"/>
            </a:pPr>
            <a:r>
              <a:rPr lang="en-US" sz="1200" dirty="0"/>
              <a:t>Looking at the distribution we can conclude that majority of the loans are processed in the last quarter of the year</a:t>
            </a:r>
          </a:p>
          <a:p>
            <a:pPr marL="171450" indent="-171450">
              <a:buFont typeface="Arial" panose="020B0604020202020204" pitchFamily="34" charset="0"/>
              <a:buChar char="•"/>
            </a:pPr>
            <a:r>
              <a:rPr lang="en-US" sz="1200" dirty="0"/>
              <a:t>As the loans processed in last quarter of the year are more, the defaulters are also more from the last quarter of the </a:t>
            </a:r>
            <a:r>
              <a:rPr lang="en-US" sz="1200" dirty="0" smtClean="0"/>
              <a:t>year</a:t>
            </a:r>
            <a:endParaRPr lang="en-US" sz="1200" b="1" dirty="0" smtClean="0"/>
          </a:p>
          <a:p>
            <a:endParaRPr lang="en-US" sz="1400" dirty="0" smtClean="0"/>
          </a:p>
        </p:txBody>
      </p:sp>
      <p:pic>
        <p:nvPicPr>
          <p:cNvPr id="3" name="Picture 2"/>
          <p:cNvPicPr>
            <a:picLocks noChangeAspect="1"/>
          </p:cNvPicPr>
          <p:nvPr/>
        </p:nvPicPr>
        <p:blipFill>
          <a:blip r:embed="rId2"/>
          <a:stretch>
            <a:fillRect/>
          </a:stretch>
        </p:blipFill>
        <p:spPr>
          <a:xfrm>
            <a:off x="0" y="1171258"/>
            <a:ext cx="4576880" cy="1858607"/>
          </a:xfrm>
          <a:prstGeom prst="rect">
            <a:avLst/>
          </a:prstGeom>
        </p:spPr>
      </p:pic>
      <p:pic>
        <p:nvPicPr>
          <p:cNvPr id="9" name="Picture 8"/>
          <p:cNvPicPr>
            <a:picLocks noChangeAspect="1"/>
          </p:cNvPicPr>
          <p:nvPr/>
        </p:nvPicPr>
        <p:blipFill>
          <a:blip r:embed="rId3"/>
          <a:stretch>
            <a:fillRect/>
          </a:stretch>
        </p:blipFill>
        <p:spPr>
          <a:xfrm>
            <a:off x="4719311" y="1171258"/>
            <a:ext cx="4433839" cy="1858607"/>
          </a:xfrm>
          <a:prstGeom prst="rect">
            <a:avLst/>
          </a:prstGeom>
        </p:spPr>
      </p:pic>
      <p:sp>
        <p:nvSpPr>
          <p:cNvPr id="10" name="AutoShape 6" descr="data:image/png;base64,iVBORw0KGgoAAAANSUhEUgAAA78AAAGSCAYAAAArTXZbAAAABHNCSVQICAgIfAhkiAAAAAlwSFlzAAALEgAACxIB0t1+/AAAADh0RVh0U29mdHdhcmUAbWF0cGxvdGxpYiB2ZXJzaW9uMy4xLjMsIGh0dHA6Ly9tYXRwbG90bGliLm9yZy+AADFEAAAgAElEQVR4nO3de7xldVk/8M8jeCu8gIzEVdRGiyhRRyRNwywFs9BeplAJmkWalqaVWpmm2Y/SrOxn+kMlwBTEW5KiiCZa5oXBkEteGBF0BGEUL6BmYs/vj70G9xzOzJyZOefsOYv3+/Xar733s27P2mexmc9Za31PdXcAAABgzG4x6wYAAABgqQm/AAAAjJ7wCwAAwOgJvwAAAIye8AsAAMDoCb8AAACMnvALwBZV1auq6nmLtK4Dqur6qtpleH9uVf3GYqx7WN+7quq4xVrfNmz3z6vqy1X1peXe9uZU1ROq6t+3MH1RP/udTVU9qKo+vYjru/HY2tpnux3r/tWqes9irQ+A+Qm/ADdjVXV5VX27qq6rqq9V1X9U1ZOr6sb/P3T3k7v7RQtc189uaZ7u/nx379bd31uE3l9QVf80Z/1HdvcpO7rubexj/yTPSnJQd//QPNMPr6quqrfOqd9rqJ+7CD0cOKxr1x1d1wK2tajBbzt7eEFVfXc4bq+rqs9U1f+tqr03ztPd/9bd91zguv5pa/Mt1rE138+qu1/f3Q/b0XUDsGXCLwC/0N23S3KXJCckeXaS1y72RpYjmM3IXZJ8pbuv2cI8G5I8oKruNFU7LslnlrSzcXvjcNzukeTRSX4oyfnTAXgx1IR/LwGMgC9zAJIk3f317j4zyeOSHFdVBydJVZ1cVX8+vN6zqt4xnCW+tqr+rapuUVWvS3JAkn8ZLmv+w6kzXE+qqs8n+dfNnKG8e1V9rKq+XlVvr6o9hm0dXlXrp3vceHa5qo5I8kdJHjds7xPD9Bsv5R36+pOquqKqrqmqU6vqDsO0jX0cV1WfHy5Z/uPNfTZVdYdh+Q3D+v5kWP/PJjknyT5DHydvZhX/k+Sfkxw9rG+XJI9N8vo523lAVZ03fBbnVdUDpqadW1UvqqoPDWc731NVew6TPzg8f23o4yenlntpVX21qj5XVUfOs2+3Hn6WPz5Vu/NwRcCqzX0mm/mc9qmqM4f1rauq35yadmhVfXg4dq4aztTeamp61+Sqg0uHfl9RVbW1bXb3d7v7kkyO2w2ZnIW/yfFTVc+uqi8On92nq+qhWzmOXlxVH0ryrSR3q5teJl5V9ffDz+pTVfXQqQmbXAVRm55dvsnPquacTd+B4wCALRB+AdhEd38syfokD5pn8rOGaauS7JVJcOjufnySz2dyFnm37v6rqWV+OsmPJnn4ZjZ5bJJfT7JPkhuSvHwBPb47yV9kcvZvt+6+1zyzPWF4PCTJ3ZLsluT/zpnnp5LcM8lDk/xpVf3oZjb590nuMKznp4een9jd701yZJIrhz6esIW2Tx2WSyafxSVJrtw4cQj978xk/++U5GVJ3lmbni3+lSRPTHLnJLdK8vtD/cHD8x2HPj48vL9/kk8n2TPJXyV57dxA2d3fSXJ6kl+bKh+T5L3dvWEL+zOf0zI5PvZJ8pgkfzEVCr+X5PeGXn4yk8/8t+cs/8gk90tyr0x+ObC5Y+Ymhkvp3555jtuqumeSpyW533C2+OFJLt/KcfT4JMcnuV2SK+bZ5P2TXDbsz/OTvHXjL262YnM/q4297shxAMAWCL8AzOfKTC4nneu7SfZOcpfhjNu/dXdvZV0v6O5vdve3NzP9dd19cXd/M8nzkjx2ODO6o341ycu6+7Luvj7Jc5McXZuedf6z7v52d38iyScyCV2bGHp5XJLndvd13X15kr/OJBwtWHf/R5I9hiB2bCZheNrPJ7m0u1/X3Td092lJPpXkF6bm+cfu/szwWZ6R5JCtbPaK7n71EAxPyeRnt9c8852S5Ffq+5f3Pj7J67Zl/2py7/NPJXl2d/93d1+Q5DXDutLd53f3R4Z9uzzJ/8vkFwnTTujur3X355O8fwH7N9fmjtvvJbl1koOq6pbdfXl3f3Yr6zq5uy8Z+v3uPNOvSfK3w38Hb8zklww/v439zmcpjgMAIvwCML99k1w7T/0lSdYleU9VXVZVz1nAur6wDdOvSHLLTM6m7ah9sukZuyuS7JpNw9/06MzfyuTs8Fx7ZnJ2be669t2Onl6XyRnIhyR521b6nW87C+l32o3zd/e3hpc3Waa7P5rkm0l+uqp+JMkPJzlzK+uea58k13b3dVO1G/uvqnvU5JL5L1XVNzI54zr357yt+zfXvMdtd69L8owkL0hyTVWdXlX7bGVdWztuvzjnFz9XZPIZ7KilOA4AiPALwBxVdb9M/qF9kxF9hzOfz+ruu2VyJuqZU5e1bu4M8NbODO8/9fqATM4ufzmTMPYDU33tksnl1gtd75WZDEY1ve4bkly9leXm+vLQ09x1fXEb15NMwu9vJzlrKoxuNLffbdnO1j6LhTglk0ufH5/kzd3939u4/JWZnNm+3VRtuv9XZnIGc3V33z6TS+a3ek/vQg1nrX8hyb/NN72739DdP5XJZ9xJ/nLjpM2scmuf6b5zLiE/IN+/jH2TYzeTwbgWut4dOQ4A2ALhF4AkSVXdvqoemcn9n//U3RfNM88jq+qHh3/0fyOTy0k3/tmiqzO5J3Zb/VpVHVRVP5DkhZkEr+9lMhLybarq56vqlkn+JJNLVze6OsmBtfmReE9L8ntVddeq2i3fv7fzhm1pbujljCQvrqrbVdVdkjwzyVb/PM486/pcJpf6zje41llJ7lFVv1JVu1bV45IclOQdC1j1hiT/m+37/Dd6XSajJv9abnpJ9lxVVbeZfnT3F5L8R5L/M9R+IsmT8v1BvW6XyTFz/XB2+Sk70Ot0I7cc7tU+LZOQ+bJ55rlnVf1MVd06yX8n+XY2PW63dBxtzp2T/O6w/V/O5L72s4ZpF2Ryif0tq2pNJvc/b7S1n9WOHAcAbIHwC8C/VNV1mVzm+ceZhIcnbmbe1Unem+T6JB9O8g/dfe4w7f8k+ZNhNN9tGYDndUlOzuRSztsk+d1kMvp0JmdJX5PJWa9vZjKY0kZvGp6/UlUfn2e9Jw3r/mCSz2USen5nG/qa9jvD9i/L5Iz4G4b1b7Pu/vfuvnKe+lcyGfDpWUm+kuQPkzyyu7+8gHV+K8mLk3xo+PwP246+1if5eCZnJuc9ezrlAZkEyBsfw73UxyQ5MJOzl29L8vzuPmdY5vczGajpuiSvTvLGbe1xjsdV1fVJvpbJJdpfSXLf+T7bTH5pckImZ/G/lElw/aNh2taOo835aCb/PXw5k8/+McPPMJncu373JF9N8meZHC9Jtv6z2pHjAIAtq62PUwIA3BxU1UmZjFz9J7PuBQAW265bnwUAGLuqOjDJLyW592w7AYCl4bJnALiZq6oXJbk4yUuG+5IBYHRc9gwAAMDoOfMLAADA6N3s7vndc889+8ADD5x1GwAAACyB888//8vdvWpu/WYXfg888MCsXbt21m0AAACwBKrqivnqLnsGAABg9IRfAAAARm/Jwm9V7V9V76+qT1bVJVX19KG+R1WdU1WXDs+7D/WqqpdX1bqqurCq7jO1ruOG+S+tquOm6vetqouGZV5eVbVU+wMAAMDKtZRnfm9I8qzu/tEkhyV5alUdlOQ5Sd7X3auTvG94nyRHJlk9PI5P8spkEpaTPD/J/ZMcmuT5GwPzMM/xU8sdsYT7AwAAwAq1ZOG3u6/q7o8Pr69L8skk+yY5Kskpw2ynJHnU8PqoJKf2xEeS3LGq9k7y8CTndPe13f3VJOckOWKYdvvu/nBP/ljxqVPrAgAAgBstyz2/VXVgknsn+WiSvbr7qmQSkJPceZht3yRfmFps/VDbUn39PPX5tn98Va2tqrUbNmzY0d0BAABghVny8FtVuyV5S5JndPc3tjTrPLXejvpNi90ndvea7l6zatVN/twTAAAAI7ek4beqbplJ8H19d791KF89XLKc4fmaob4+yf5Ti++X5Mqt1Pebpw4AAACbWMrRnivJa5N8srtfNjXpzCQbR2w+Lsnbp+rHDqM+H5bk68Nl0WcneVhV7T4MdPWwJGcP066rqsOGbR07tS4AAAC40a5LuO4HJnl8kouq6oKh9kdJTkhyRlU9Kcnnk/zyMO2sJI9Isi7Jt5I8MUm6+9qqelGS84b5Xtjd1w6vn5Lk5CS3TfKu4QEAAACbqMlAyTcfa9as6bVr1866DQAAAJZAVZ3f3Wvm1pdltGcAAACYJeEXAACA0RN+AQAAGL2lHPAKAAC4mXnFH7551i2wQj31rx6zpOt35hcAAIDRE34BAAAYPeEXAACA0RN+AQAAGD3hFwAAgNETfgEAABg94RcAAIDRE34BAAAYPeEXAACA0RN+AQAAGD3hFwAAgNETfgEAABg94RcAAIDRE34BAAAYPeEXAACA0RN+AQAAGD3hFwAAgNETfgEAABg94RcAAIDRE34BAAAYPeEXAACA0RN+AQAAGD3hFwAAgNETfgEAABg94RcAAIDRE34BAAAYPeEXAACA0Vuy8FtVJ1XVNVV18VTtjVV1wfC4vKouGOoHVtW3p6a9amqZ+1bVRVW1rqpeXlU11PeoqnOq6tLhefel2hcAAABWtqU883tykiOmC939uO4+pLsPSfKWJG+dmvzZjdO6+8lT9VcmOT7J6uGxcZ3PSfK+7l6d5H3DewAAALiJJQu/3f3BJNfON204e/vYJKdtaR1VtXeS23f3h7u7k5ya5FHD5KOSnDK8PmWqDgAAAJuY1T2/D0pydXdfOlW7a1X9Z1V9oKoeNNT2TbJ+ap71Qy1J9uruq5JkeL7z5jZWVcdX1dqqWrthw4bF2wsAAABWhFmF32Oy6Vnfq5Ic0N33TvLMJG+oqtsnqXmW7W3dWHef2N1runvNqlWrtqthAAAAVq5dl3uDVbVrkl9Kct+Nte7+TpLvDK/Pr6rPJrlHJmd695tafL8kVw6vr66qvbv7quHy6GuWo38AAABWnlmc+f3ZJJ/q7hsvZ66qVVW1y/D6bpkMbHXZcDnzdVV12HCf8LFJ3j4sdmaS44bXx03VAQAAYBNL+aeOTkvy4ST3rKr1VfWkYdLRuelAVw9OcmFVfSLJm5M8ubs3Dpb1lCSvSbIuyWeTvGuon5Dk56rq0iQ/N7wHAACAm1iyy567+5jN1J8wT+0tmfzpo/nmX5vk4HnqX0ny0B3rEgAAgJuDWQ14BQAAAMtG+AUAAGD0hF8AAABGT/gFAABg9IRfAAAARk/4BQAAYPSEXwAAAEZP+AUAAGD0hF8AAABGT/gFAABg9IRfAAAARk/4BQAAYPSEXwAAAEZP+AUAAGD0hF8AAABGT/gFAABg9IRfAAAARk/4BQAAYPSEXwAAAEZP+AUAAGD0hF8AAABGT/gFAABg9IRfAAAARk/4BQAAYPSEXwAAAEZP+AUAAGD0hF8AAABGT/gFAABg9IRfAAAARk/4BQAAYPSEXwAAAEZvycJvVZ1UVddU1cVTtRdU1Rer6oLh8Yipac+tqnVV9emqevhU/Yihtq6qnjNVv2tVfbSqLq2qN1bVrZZqXwAAAFjZlvLM78lJjpin/jfdfcjwOCtJquqgJEcn+bFhmX+oql2qapckr0hyZJKDkhwzzJskfzmsa3WSryZ50hLuCwAAACvYkoXf7v5gkmsXOPtRSU7v7u909+eSrEty6PBY192Xdff/JDk9yVFVVUl+Jsmbh+VPSfKoRd0BAAAARmMW9/w+raouHC6L3n2o7ZvkC1PzrB9qm6vfKcnXuvuGOfV5VdXxVbW2qtZu2LBhsfYDAACAFWK5w+8rk9w9ySFJrkry10O95pm3t6M+r+4+sbvXdPeaVatWbVvHAAAArHi7LufGuvvqja+r6tVJ3jG8XZ9k/6lZ90ty5fB6vvqXk9yxqnYdzv5Ozw8AAACbWNYzv1W199TbRyfZOBL0mUmOrqpbV9Vdk6xO8rEk5yVZPYzsfKtMBsU6s7s7yfuTPGZY/rgkb1+OfQAAAGDlWbIzv1V1WpLDk+xZVeuTPD/J4VV1SCaXKF+e5LeSpLsvqaozkvxXkhuSPLW7vzes52lJzk6yS5KTuvuSYRPPTnJ6Vf15kv9M8tql2hcAAABWtiULv919zDzlzQbU7n5xkhfPUz8ryVnz1C/LZDRoAAAA2KJZjPYMAAAAy0r4BQAAYPSEXwAAAEZP+AUAAGD0hF8AAABGT/gFAABg9IRfAAAARk/4BQAAYPSEXwAAAEZP+AUAAGD0hF8AAABGT/gFAABg9IRfAAAARk/4BQAAYPSEXwAAAEZP+AUAAGD0hF8AAABGT/gFAABg9IRfAAAARk/4BQAAYPSEXwAAAEZP+AUAAGD0hF8AAABGT/gFAABg9IRfAAAARk/4BQAAYPSEXwAAAEZP+AUAAGD0hF8AAABGT/gFAABg9IRfAAAARm/Jwm9VnVRV11TVxVO1l1TVp6rqwqp6W1XdcagfWFXfrqoLhserppa5b1VdVFXrqurlVVVDfY+qOqeqLh2ed1+qfQEAAGBlW8ozvycnOWJO7ZwkB3f3TyT5TJLnTk37bHcfMjyePFV/ZZLjk6weHhvX+Zwk7+vu1UneN7wHAACAm1iy8NvdH0xy7Zzae7r7huHtR5Lst6V1VNXeSW7f3R/u7k5yapJHDZOPSnLK8PqUqToAAABsYpb3/P56kndNvb9rVf1nVX2gqh401PZNsn5qnvVDLUn26u6rkmR4vvPmNlRVx1fV2qpau2HDhsXbAwAAAFaEmYTfqvrjJDckef1QuirJAd197yTPTPKGqrp9kppn8d7W7XX3id29prvXrFq1anvbBgAAYIXadbk3WFXHJXlkkocOlzKnu7+T5DvD6/Or6rNJ7pHJmd7pS6P3S3Ll8Prqqtq7u68aLo++Zrn2AQAAgJVlWc/8VtURSZ6d5Be7+1tT9VVVtcvw+m6ZDGx12XA583VVddgwyvOxSd4+LHZmkuOG18dN1QEAAGATS3bmt6pOS3J4kj2ran2S52cyuvOtk5wz/MWijwwjOz84yQur6oYk30vy5O7eOFjWUzIZOfq2mdwjvPE+4ROSnFFVT0ry+SS/vFT7AgAAwMq2ZOG3u4+Zp/zazcz7liRv2cy0tUkOnqf+lSQP3ZEeAQAAuHmY5WjPAAAAsCyEXwAAAEZP+AUAAGD0hF8AAABGT/gFAABg9IRfAAAARk/4BQAAYPSEXwAAAEZP+AUAAGD0hF8AAABGT/gFAABg9IRfAAAARk/4BQAAYPSEXwAAAEZP+AUAAGD0hF8AAABGT/gFAABg9IRfAAAARm/XhcxUVQ/s7g9trQYAwPb5yNOfPusWWKEO+7u/m3ULsCIs9Mzv3y+wBgAAADudLZ75raqfTPKAJKuq6plTk26fZJelbAwAAAAWy9Yue75Vkt2G+W43Vf9GkscsVVMAAACwmLYYfrv7A0k+UFUnd/cVy9QTAAAALKoFDXiV5NZVdWKSA6eX6e6fWYqmAAAAYDEtNPy+KcmrkrwmyfeWrh0AAABYfAsNvzd09yuXtBMAAABYIgv9U0f/UlW/XVV7V9UeGx9L2hkAAAAskoWe+T1ueP6DqVonudvitgMAAACLb0Hht7vvutSNAAAAwFJZUPitqmPnq3f3qYvbDgAAACy+hV72fL+p17dJ8tAkH08i/AIAALDTW9CAV939O1OP30xy7yS32tpyVXVSVV1TVRdP1faoqnOq6tLhefehXlX18qpaV1UXVtV9ppY5bpj/0qo6bqp+36q6aFjm5VVV27LzAAAA3DwsdLTnub6VZPUC5js5yRFzas9J8r7uXp3kfcP7JDlyWOfqJMcneWUyCctJnp/k/kkOTfL8jYF5mOf4qeXmbgsAAAAWfM/vv2QyunOS7JLkR5OcsbXluvuDVXXgnPJRSQ4fXp+S5Nwkzx7qp3Z3J/lIVd2xqvYe5j2nu68dejknyRFVdW6S23f3h4f6qUkeleRdC9knAAAAbj4Wes/vS6de35Dkiu5ev53b3Ku7r0qS7r6qqu481PdN8oWp+dYPtS3V189Tv4mqOj6TM8Q54IADtrNtAAAAVqqF3vP7gSSfSnK7JLsn+Z8l6GW++3V7O+o3LXaf2N1runvNqlWrdqBFAAAAVqIFhd+qemySjyX55SSPTfLRqnrMdm7z6uFy5gzP1wz19Un2n5pvvyRXbqW+3zx1AAAA2MRCB7z64yT36+7juvvYTAaeet52bvPMJBtHbD4uydun6scOoz4fluTrw+XRZyd5WFXtPgx09bAkZw/Trquqw4ZRno+dWhcAAADcaKH3/N6iu6+Zev+VLCA4V9VpmQxYtWdVrc9k1OYTkpxRVU9K8vlMziYnyVlJHpFkXSajST8xSbr72qp6UZLzhvleuHHwqyRPyWRE6dtmMtCVwa4AAAC4iYWG33dX1dlJThvePy6TsLpF3X3MZiY9dJ55O8lTN7Oek5KcNE99bZKDt9YHAAAAN29bDL9V9cOZjM78B1X1S0l+KpOBpj6c5PXL0B8AAADssK1duvy3Sa5Lku5+a3c/s7t/L5Ozvn+71M0BAADAYtha+D2wuy+cWxwuNz5wSToCAACARba18HubLUy77WI2AgAAAEtla+H3vKr6zbnFYaTm85emJQAAAFhcWxvt+RlJ3lZVv5rvh901SW6V5NFL2RgAAAAsli2G3+6+OskDquoh+f6fFHpnd//rkncGAAAAi2RBf+e3u9+f5P1L3AsAAAAsia3d8wsAAAArnvALAADA6Am/AAAAjJ7wCwAAwOgJvwAAAIye8AsAAMDoCb8AAACMnvALAADA6Am/AAAAjJ7wCwAAwOgJvwAAAIye8AsAAMDoCb8AAACMnvALAADA6Am/AAAAjJ7wCwAAwOgJvwAAAIye8AsAAMDoCb8AAACMnvALAADA6Am/AAAAjJ7wCwAAwOgJvwAAAIzesoffqrpnVV0w9fhGVT2jql5QVV+cqj9iapnnVtW6qvp0VT18qn7EUFtXVc9Z7n0BAABgZdh1uTfY3Z9OckiSVNUuSb6Y5G1Jnpjkb7r7pdPzV9VBSY5O8mNJ9kny3qq6xzD5FUl+Lsn6JOdV1Znd/V/LsiMAAACsGMsefud4aJLPdvcVVbW5eY5Kcnp3fyfJ56pqXZJDh2nruvuyJKmq04d5hV8AAAA2Met7fo9OctrU+6dV1YVVdVJV7T7U9k3yhal51g+1zdVvoqqOr6q1VbV2w4YNi9c9AAAAK8LMwm9V3SrJLyZ501B6ZZK7Z3JJ9FVJ/nrjrPMs3luo37TYfWJ3r+nuNatWrdqhvgEAAFh5ZnnZ85FJPt7dVyfJxuckqapXJ3nH8HZ9kv2nltsvyZXD683VAQAA4EazvOz5mExd8lxVe09Ne3SSi4fXZyY5uqpuXVV3TbI6yceSnJdkdVXddTiLfPQwLwAAAGxiJmd+q+oHMhml+bemyn9VVYdkcuny5RundfclVXVGJgNZ3ZDkqd39vWE9T0tydpJdkpzU3Zcs204AAACwYswk/Hb3t5LcaU7t8VuY/8VJXjxP/awkZy16gwAAAIzKrEd7BgAAgCUn/AIAADB6wi8AAACjJ/wCAAAwesIvAAAAoyf8AgAAMHrCLwAAAKMn/AIAADB6wi8AAACjJ/wCAAAwesIvAAAAoyf8AgAAMHrCLwAAAKMn/AIAADB6wi8AAACjJ/wCAAAwesIvAAAAoyf8AgAAMHrCLwAAAKMn/AIAADB6wi8AAACjJ/wCAAAwesIvAAAAoyf8AgAAMHrCLwAAAKMn/AIAADB6wi8AAACjJ/wCAAAwesIvAAAAoyf8AgAAMHozC79VdXlVXVRVF1TV2qG2R1WdU1WXDs+7D/WqqpdX1bqqurCq7jO1nuOG+S+tquNmtT8AAADsvGZ95vch3X1Id68Z3j8nyfu6e3WS9w3vk+TIJKuHx/FJXplMwnKS5ye5f5JDkzx/Y2AGAACAjWYdfuc6Kskpw+tTkjxqqn5qT3wkyR2rau8kD09yTndf291fTXJOkiOWu2kAAAB2brMMv53kPVV1flUdP9T26u6rkmR4vvNQ3zfJF6aWXT/UNlcHAACAG+06w20/sLuvrKo7Jzmnqj61hXlrnlpvob7pwpNwfXySHHDAAdvTKwAAACvYzM78dveVw/M1Sd6WyT27Vw+XM2d4vmaYfX2S/acW3y/JlVuoz93Wid29prvXrFq1arF3BQAAgJ3cTMJvVf1gVd1u4+skD0tycZIzk2wcsfm4JG8fXp+Z5Nhh1OfDknx9uCz67CQPq6rdh4GuHjbUAAAA4Eazuux5ryRvq6qNPbyhu99dVeclOaOqnpTk80l+eZj/rCSPSLIuybeSPDFJuvvaqnpRkvOG+V7Y3dcu324AAACwEswk/Hb3ZUnuNU/9K0keOk+9kzx1M+s6KclJi90jAAAA47Gz/akjAAAAWHTCLwAAAKMn/AIAADB6s/w7vwCwKP7w3GfOugVWqL86/GWzbgGAZeLMLwAAAKMn/AIAADB6wi8AAACjJ/wCAAAwesIvAAAAoyf8AgAAMHrCLwAAAKMn/AIAADB6wi8AAACjJ/wCAAAwesIvAAAAoyf8AgAAMHrCLwAAAKMn/AIAADB6wi8AAACjJ/wCAAAwesIvAAAAoyf8AgAAMHrCLwAAAKMn/AIAADB6wi8AAACjJ/wCAAAwesIvAAAAoyf8AgAAMHrCLwAAAKMn/AIAADB6wi8AAACjt+zht6r2r6r3V9Unq+qSqnr6UH9BVX2xqi4YHo+YWua5VbWuqj5dVQ+fqh8x1NZV1XOWe18AAABYGXadwTZvSPKs7v54Vd0uyflVdc4w7W+6+6XTM1fVQUmOTvJjSfZJ8t6quscw+RVJfi7J+iTnVdWZ3f1fy7IXAAAArBjLHn67+6okVw2vr6uqTybZdwuLHJXk9O7+TpLPVdW6JIcO09Z192VJUlWnD/MKvwAAAGxipvf8VtWBSe6d5KND6WlVdWFVnVRVuw+1fZN8YWqx9UNtc/X5tnN8Va2tqrUbNmxYxD0AAABgJZhZ+K2q3ZK8JckzuuZ+hVEAAAv3SURBVPsbSV6Z5O5JDsnkzPBfb5x1nsV7C/WbFrtP7O413b1m1apVO9w7AAAAK8ss7vlNVd0yk+D7+u5+a5J099VT01+d5B3D2/VJ9p9afL8kVw6vN1cHAACAG81itOdK8tokn+zul03V956a7dFJLh5en5nk6Kq6dVXdNcnqJB9Lcl6S1VV116q6VSaDYp25HPsAAADAyjKLM78PTPL4JBdV1QVD7Y+SHFNVh2Ry6fLlSX4rSbr7kqo6I5OBrG5I8tTu/l6SVNXTkpydZJckJ3X3Jcu5IwAAAKwMsxjt+d8z//26Z21hmRcnefE89bO2tBwAAAAkMx7tGQAAAJaD8AsAAMDoCb8AAACMnvALAADA6Am/AAAAjJ7wCwAAwOgJvwAAAIye8AsAAMDoCb8AAACMnvALAADA6Am/AAAAjN6us24AmJ3PvPQJs26BFeoev3/yrFsAANgmzvwCAAAwesIvAAAAoyf8AgAAMHrCLwAAAKMn/AIAADB6wi8AAACjJ/wCAAAwesIvAAAAoyf8AgAAMHrCLwAAAKMn/AIAADB6wi8AAACjJ/wCAAAwesIvAAAAoyf8AgAAMHrCLwAAAKMn/AIAADB6wi8AAACjJ/wCAAAwervOuoEdVVVHJPm7JLskeU13n7Ac2/2VPz13OTbDCL3hhYfPugUAALjZWdFnfqtqlySvSHJkkoOSHFNVB822KwAAAHY2Kzr8Jjk0ybruvqy7/yfJ6UmOmnFPAAAA7GSqu2fdw3arqsckOaK7f2N4//gk9+/up82Z7/gkxw9v75nk08va6M3Pnkm+POsmYBE4lhkDxzFj4VhmDBzHy+Mu3b1qbnGl3/Nb89Rukua7+8QkJy59OyRJVa3t7jWz7gN2lGOZMXAcMxaOZcbAcTxbK/2y5/VJ9p96v1+SK2fUCwAAADuplR5+z0uyuqruWlW3SnJ0kjNn3BMAAAA7mRV92XN331BVT0tydiZ/6uik7r5kxm3hEnPGw7HMGDiOGQvHMmPgOJ6hFT3gFQAAACzESr/sGQAAALZK+AUAAGD0hF8AAABGT/gFAABg9IRfgCRV9eCquufw+qeq6ver6udn3RcAAIvDaM/skKr6xSTv6e7/nnUvsL2q6m+THJrJn387O8lDk7wryU8n+c/u/oMZtgfbpKp2S3JEkv2T3JDk0ky+p/93po3BNqqqH0lyVJJ9k3SSK5Oc2d2fnGljsAiq6ond/Y+z7uPmRvhlh1TVt5N8M5OgcFqSs7v7e7PtCrZNVV2S5OAkt03yxST7dve3quqWmYTfg2faICxQVT02yR8k+USShyT5j0yu8vrxJL/a3RfNsD1YsKp6dpJjkpyeZP1Q3i/J0UlO7+4TZtUbLIaq+nx3HzDrPm5uhF92SFX9Z5KfSfKYTP6HdHCStyU5rbs/MMveYKGq6uLuPriqbpPkqiT7dPe3q2qXJBd190EzbhEWpKouTHLY8MubPZO8vrsfXlU/keRV3f2AGbcIC1JVn0nyY9393Tn1WyW5pLtXz6YzWLjhO3neSUnu0d23Xs5+mFziBzuiu/urSV6d5NVV9UNJHpvkhKrar7v3n217sCDvrKp/S3KbJK9JckZVfSSTy54/ONPOYNtUkm8Pr7+Z5M5J0t0XVtXtZ9YVbLv/TbJPkivm1PcepsFKsFeShyf56px6ZXJlDstM+GVH1fSb7v5SkpcneXlV3WU2LcG26e5nV9VPTl72R6rq7kkenUkQfvNsu4NtclaSd1fVB5IcmeRNSVJVe2TO9zXs5J6R5H1VdWmSLwy1A5L8cJKnzawr2DbvSLJbd18wd0JVnbv87eCyZ3ZIVR3e3efOug9YDFW1V6YGVunuq2fcEmyzqnpEkoOSfKK7zxlqt0hyy+7+zkybg20wHLeHZvK9XJnc+3uesUWA7SX8siiEBlayqjokyauS3CGTAa+SycAqX0vy29398Vn1BtvDdzJjVlW7dff1s+4DdoTjeDaEX3aI0MAYVNUFSX6ruz86p35Ykv/X3feaTWewbXwnc3NglFzGwHE8G+75ZUednM2Hhn9MIjSwEvzg3GM4SYb7f39wFg3Bdjo5vpMZgap65uYmJdltOXuB7eU43vkIv+wooYExeFdVvTPJqfn+wCr7Jzk2ybtn1hVsO9/JjMVfJHlJkhvmmXaLZe4FtpfjeCcj/LKjhAZWvO7+3ao6MslR2XRglVd091kzbQ62je9kxuLjSf65u8+fO6GqfmMG/cD2cBzvZNzzyw7bTGg4U2gAWH6+kxmDqrpnkmu7e8M80/YyiBsrgeN45yP8Ajd7VXWHJM/NJDDceShfk+TtSU7o7q/NqjcAABaHa83ZIVV1h6o6oao+WVVfGR6fHGp3nHV/sEBnJPlqkod09526+05JHpLJCLlvmmlnsA18JzMWU8fypxzLrFSO452P8MuOEhoYgwO7+y+7+0sbC939pe4+IYk/Q8BK4juZsdh4LB8+51j+ahzLrByO452My57ZIVX16e6+57ZOg51JVb0nyXuTnLLx/puq2ivJE5L8XHf/7AzbgwXzncxYOJYZA8fxzseZX3bUFVX1h0NQSDIJDVX17Hx/pFHY2T0uyZ2SfKCqvlpV1yY5N8keSR47y8ZgG/lOZiwcy4yB43gnI/yyo4QGVrzu/mqSf0zytCT7d/ce3f2j3f3sJIfOtjvYJr6TGQvHMmPgON7JuOyZHVZVP5JkvyQf6e7rp+pHdLe/K8lOr6p+N8lTk3wyySFJnt7dbx+mfby77zPL/mBb+E5mLBzLjIHjeOfizC87ZAgNb8/kjNnFVXXU1OS/mE1XsM1+M8l9u/tRSQ5P8ryqevowrWbWFWwj38mMhWOZMXAc73x2nXUDrHgbQ8P1VXVgkjdX1YHd/XcRGlg5dtn429juvryqDs/kWL5LHMesLL6TGQvHMmPgON7JCL/sKKGBMfhSVR3S3RckyfA/qUcmOSnJj8+2NdgmvpMZC8cyY+A43sm47Jkd9aWqOmTjm+E/8Ecm2TNCAyvHsUm+NF3o7hu6+9gkD55NS7BdfCczFo5lxsBxvJMx4BU7pKr2S3JDd39pnmkP7O4PzaAtgJsl38mMhWOZMXAc73yEXwAAAEbPZc8AAACMnvALAADA6Am/ADBDVXX9Mm6rqurfq+rIqdpjq+rdy9UDAMyKe34BYIaq6vru3m0Zt3dwkjcluXeSXZJckOSI7v7sDq531+6+YRFaBIAl4cwvAOwEqmrvqvpgVV1QVRdX1YOqapeqOnl4f1FV/d4w77lVtWZ4vWdVXT683qWqXlJV51XVhVX1W3O3090XJ/mXJM9O8vwkp24MvlV1XFV9bOjhH6rqFkP9xKpaW1WXVNWfTvW8vqqeV1UfSvLopf2EAGDH7DrrBgCAJMmvJDm7u19cVbsk+YEkhyTZt7sPTpKquuNW1vGkJF/v7vtV1a2TfKiq3tPdn5sz358l+XiS/0myMUQfnEmAfUB331BVJyY5Oskbkjynu6+tql2TvL+q3tzd/zWs65vd/cAd3XkAWGrCLwDsHM5LclJV3TLJP3f3BVV1WZK7VdXfJ3lnkvdsZR0PS/ITVfWY4f0dkqxOskn47e5vVtUbk1zf3d8Zyj+b5H5J1lZVktw2yReGacdU1ZMy+XfDPkkOSrIx/L5xu/YWAJaZ8AsAO4Hu/mBVPTjJzyd5XVW9pLtPrap7JXl4kqcmeWySX09yQ75/69JtplZTSX6nu89ewCb/d3hML3tSdz9veqaqWp3k6UkO7e6vVdU/zdnmNxe8kwAwQ+75BYCdQFXdJck13f3qJK9Ncp+q2jPJLbr7LUmel+Q+w+yXJ7nv8PoxU6s5O8lThrPHqap7VNUPLrCF9yZ57LDNVNWdquqAJLdPcl2Sb1TV3pkEcQBYcZz5BYCdw+FJ/qCqvpvk+iTHJtk3yT9uHHgqyXOH55cmOaOqHp/kX6fW8ZokByb5eE2uXd6Q5FEL2Xh3X1RVf5bkvcP2vpvkyUnWZnKJ88VJLkvyoe3dQQCYJX/qCAAAgNFz2TMAAACjJ/wCAAAwesIvAAAAoyf8AgAAMHrCLwAAAKMn/AIAADB6wi8AAACj9/8B6iDnBIuUSx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4710528" y="3641489"/>
            <a:ext cx="4423051" cy="1200329"/>
          </a:xfrm>
          <a:prstGeom prst="rect">
            <a:avLst/>
          </a:prstGeom>
          <a:noFill/>
        </p:spPr>
        <p:txBody>
          <a:bodyPr wrap="square" rtlCol="0">
            <a:spAutoFit/>
          </a:bodyPr>
          <a:lstStyle/>
          <a:p>
            <a:r>
              <a:rPr lang="en-US" sz="1200" b="1" dirty="0" smtClean="0"/>
              <a:t>Observation:</a:t>
            </a:r>
          </a:p>
          <a:p>
            <a:pPr marL="171450" indent="-171450">
              <a:buFont typeface="Arial" panose="020B0604020202020204" pitchFamily="34" charset="0"/>
              <a:buChar char="•"/>
            </a:pPr>
            <a:r>
              <a:rPr lang="en-US" sz="1200" dirty="0"/>
              <a:t>Looking at the distribution we can conclude that the loan approval numbers increases positively year on year and the increase with time is exponential</a:t>
            </a:r>
          </a:p>
          <a:p>
            <a:pPr marL="171450" indent="-171450">
              <a:buFont typeface="Arial" panose="020B0604020202020204" pitchFamily="34" charset="0"/>
              <a:buChar char="•"/>
            </a:pPr>
            <a:r>
              <a:rPr lang="en-US" sz="1200" dirty="0"/>
              <a:t>With the increase in number of loans approvals, the loan defaulters have also increased positively year on year</a:t>
            </a:r>
          </a:p>
        </p:txBody>
      </p:sp>
    </p:spTree>
    <p:extLst>
      <p:ext uri="{BB962C8B-B14F-4D97-AF65-F5344CB8AC3E}">
        <p14:creationId xmlns:p14="http://schemas.microsoft.com/office/powerpoint/2010/main" val="959654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sz="2800" dirty="0" smtClean="0">
                <a:solidFill>
                  <a:schemeClr val="tx1"/>
                </a:solidFill>
              </a:rPr>
              <a:t>Interest Rate Range and Loan Amount Distribution</a:t>
            </a:r>
            <a:endParaRPr lang="en-US" sz="2800"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95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a:off x="4710528" y="1044700"/>
            <a:ext cx="0" cy="2326064"/>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60375" y="4031328"/>
            <a:ext cx="8398779" cy="646331"/>
          </a:xfrm>
          <a:prstGeom prst="rect">
            <a:avLst/>
          </a:prstGeom>
          <a:noFill/>
        </p:spPr>
        <p:txBody>
          <a:bodyPr wrap="square" rtlCol="0">
            <a:spAutoFit/>
          </a:bodyPr>
          <a:lstStyle/>
          <a:p>
            <a:r>
              <a:rPr lang="en-US" sz="1200" b="1" dirty="0" smtClean="0"/>
              <a:t>Observation:</a:t>
            </a:r>
          </a:p>
          <a:p>
            <a:pPr marL="285750" indent="-285750">
              <a:buFont typeface="Arial" panose="020B0604020202020204" pitchFamily="34" charset="0"/>
              <a:buChar char="•"/>
            </a:pPr>
            <a:r>
              <a:rPr lang="en-US" sz="1200" dirty="0"/>
              <a:t>For most of the loans approved, the interest rate is between 9%-13</a:t>
            </a:r>
            <a:r>
              <a:rPr lang="en-US" sz="1200" dirty="0" smtClean="0"/>
              <a:t>%.</a:t>
            </a:r>
          </a:p>
          <a:p>
            <a:pPr marL="285750" indent="-285750">
              <a:buFont typeface="Arial" panose="020B0604020202020204" pitchFamily="34" charset="0"/>
              <a:buChar char="•"/>
            </a:pPr>
            <a:r>
              <a:rPr lang="en-US" sz="1200" dirty="0" smtClean="0"/>
              <a:t>Interest Rate increases as the value of loan amount increases.</a:t>
            </a:r>
            <a:endParaRPr lang="en-US" sz="1200" dirty="0"/>
          </a:p>
        </p:txBody>
      </p:sp>
      <p:sp>
        <p:nvSpPr>
          <p:cNvPr id="10" name="AutoShape 6" descr="data:image/png;base64,iVBORw0KGgoAAAANSUhEUgAAA78AAAGSCAYAAAArTXZbAAAABHNCSVQICAgIfAhkiAAAAAlwSFlzAAALEgAACxIB0t1+/AAAADh0RVh0U29mdHdhcmUAbWF0cGxvdGxpYiB2ZXJzaW9uMy4xLjMsIGh0dHA6Ly9tYXRwbG90bGliLm9yZy+AADFEAAAgAElEQVR4nO3de7xldVk/8M8jeCu8gIzEVdRGiyhRRyRNwywFs9BeplAJmkWalqaVWpmm2Y/SrOxn+kMlwBTEW5KiiCZa5oXBkEteGBF0BGEUL6BmYs/vj70G9xzOzJyZOefsOYv3+/Xar733s27P2mexmc9Za31PdXcAAABgzG4x6wYAAABgqQm/AAAAjJ7wCwAAwOgJvwAAAIye8AsAAMDoCb8AAACMnvALwBZV1auq6nmLtK4Dqur6qtpleH9uVf3GYqx7WN+7quq4xVrfNmz3z6vqy1X1peXe9uZU1ROq6t+3MH1RP/udTVU9qKo+vYjru/HY2tpnux3r/tWqes9irQ+A+Qm/ADdjVXV5VX27qq6rqq9V1X9U1ZOr6sb/P3T3k7v7RQtc189uaZ7u/nx379bd31uE3l9QVf80Z/1HdvcpO7rubexj/yTPSnJQd//QPNMPr6quqrfOqd9rqJ+7CD0cOKxr1x1d1wK2tajBbzt7eEFVfXc4bq+rqs9U1f+tqr03ztPd/9bd91zguv5pa/Mt1rE138+qu1/f3Q/b0XUDsGXCLwC/0N23S3KXJCckeXaS1y72RpYjmM3IXZJ8pbuv2cI8G5I8oKruNFU7LslnlrSzcXvjcNzukeTRSX4oyfnTAXgx1IR/LwGMgC9zAJIk3f317j4zyeOSHFdVBydJVZ1cVX8+vN6zqt4xnCW+tqr+rapuUVWvS3JAkn8ZLmv+w6kzXE+qqs8n+dfNnKG8e1V9rKq+XlVvr6o9hm0dXlXrp3vceHa5qo5I8kdJHjds7xPD9Bsv5R36+pOquqKqrqmqU6vqDsO0jX0cV1WfHy5Z/uPNfTZVdYdh+Q3D+v5kWP/PJjknyT5DHydvZhX/k+Sfkxw9rG+XJI9N8vo523lAVZ03fBbnVdUDpqadW1UvqqoPDWc731NVew6TPzg8f23o4yenlntpVX21qj5XVUfOs2+3Hn6WPz5Vu/NwRcCqzX0mm/mc9qmqM4f1rauq35yadmhVfXg4dq4aztTeamp61+Sqg0uHfl9RVbW1bXb3d7v7kkyO2w2ZnIW/yfFTVc+uqi8On92nq+qhWzmOXlxVH0ryrSR3q5teJl5V9ffDz+pTVfXQqQmbXAVRm55dvsnPquacTd+B4wCALRB+AdhEd38syfokD5pn8rOGaauS7JVJcOjufnySz2dyFnm37v6rqWV+OsmPJnn4ZjZ5bJJfT7JPkhuSvHwBPb47yV9kcvZvt+6+1zyzPWF4PCTJ3ZLsluT/zpnnp5LcM8lDk/xpVf3oZjb590nuMKznp4een9jd701yZJIrhz6esIW2Tx2WSyafxSVJrtw4cQj978xk/++U5GVJ3lmbni3+lSRPTHLnJLdK8vtD/cHD8x2HPj48vL9/kk8n2TPJXyV57dxA2d3fSXJ6kl+bKh+T5L3dvWEL+zOf0zI5PvZJ8pgkfzEVCr+X5PeGXn4yk8/8t+cs/8gk90tyr0x+ObC5Y+Ymhkvp3555jtuqumeSpyW533C2+OFJLt/KcfT4JMcnuV2SK+bZ5P2TXDbsz/OTvHXjL262YnM/q4297shxAMAWCL8AzOfKTC4nneu7SfZOcpfhjNu/dXdvZV0v6O5vdve3NzP9dd19cXd/M8nzkjx2ODO6o341ycu6+7Luvj7Jc5McXZuedf6z7v52d38iyScyCV2bGHp5XJLndvd13X15kr/OJBwtWHf/R5I9hiB2bCZheNrPJ7m0u1/X3Td092lJPpXkF6bm+cfu/szwWZ6R5JCtbPaK7n71EAxPyeRnt9c8852S5Ffq+5f3Pj7J67Zl/2py7/NPJXl2d/93d1+Q5DXDutLd53f3R4Z9uzzJ/8vkFwnTTujur3X355O8fwH7N9fmjtvvJbl1koOq6pbdfXl3f3Yr6zq5uy8Z+v3uPNOvSfK3w38Hb8zklww/v439zmcpjgMAIvwCML99k1w7T/0lSdYleU9VXVZVz1nAur6wDdOvSHLLTM6m7ah9sukZuyuS7JpNw9/06MzfyuTs8Fx7ZnJ2be669t2Onl6XyRnIhyR521b6nW87C+l32o3zd/e3hpc3Waa7P5rkm0l+uqp+JMkPJzlzK+uea58k13b3dVO1G/uvqnvU5JL5L1XVNzI54zr357yt+zfXvMdtd69L8owkL0hyTVWdXlX7bGVdWztuvzjnFz9XZPIZ7KilOA4AiPALwBxVdb9M/qF9kxF9hzOfz+ruu2VyJuqZU5e1bu4M8NbODO8/9fqATM4ufzmTMPYDU33tksnl1gtd75WZDEY1ve4bkly9leXm+vLQ09x1fXEb15NMwu9vJzlrKoxuNLffbdnO1j6LhTglk0ufH5/kzd3939u4/JWZnNm+3VRtuv9XZnIGc3V33z6TS+a3ek/vQg1nrX8hyb/NN72739DdP5XJZ9xJ/nLjpM2scmuf6b5zLiE/IN+/jH2TYzeTwbgWut4dOQ4A2ALhF4AkSVXdvqoemcn9n//U3RfNM88jq+qHh3/0fyOTy0k3/tmiqzO5J3Zb/VpVHVRVP5DkhZkEr+9lMhLybarq56vqlkn+JJNLVze6OsmBtfmReE9L8ntVddeq2i3fv7fzhm1pbujljCQvrqrbVdVdkjwzyVb/PM486/pcJpf6zje41llJ7lFVv1JVu1bV45IclOQdC1j1hiT/m+37/Dd6XSajJv9abnpJ9lxVVbeZfnT3F5L8R5L/M9R+IsmT8v1BvW6XyTFz/XB2+Sk70Ot0I7cc7tU+LZOQ+bJ55rlnVf1MVd06yX8n+XY2PW63dBxtzp2T/O6w/V/O5L72s4ZpF2Ryif0tq2pNJvc/b7S1n9WOHAcAbIHwC8C/VNV1mVzm+ceZhIcnbmbe1Unem+T6JB9O8g/dfe4w7f8k+ZNhNN9tGYDndUlOzuRSztsk+d1kMvp0JmdJX5PJWa9vZjKY0kZvGp6/UlUfn2e9Jw3r/mCSz2USen5nG/qa9jvD9i/L5Iz4G4b1b7Pu/vfuvnKe+lcyGfDpWUm+kuQPkzyyu7+8gHV+K8mLk3xo+PwP246+1if5eCZnJuc9ezrlAZkEyBsfw73UxyQ5MJOzl29L8vzuPmdY5vczGajpuiSvTvLGbe1xjsdV1fVJvpbJJdpfSXLf+T7bTH5pckImZ/G/lElw/aNh2taOo835aCb/PXw5k8/+McPPMJncu373JF9N8meZHC9Jtv6z2pHjAIAtq62PUwIA3BxU1UmZjFz9J7PuBQAW265bnwUAGLuqOjDJLyW592w7AYCl4bJnALiZq6oXJbk4yUuG+5IBYHRc9gwAAMDoOfMLAADA6N3s7vndc889+8ADD5x1GwAAACyB888//8vdvWpu/WYXfg888MCsXbt21m0AAACwBKrqivnqLnsGAABg9IRfAAAARm/Jwm9V7V9V76+qT1bVJVX19KG+R1WdU1WXDs+7D/WqqpdX1bqqurCq7jO1ruOG+S+tquOm6vetqouGZV5eVbVU+wMAAMDKtZRnfm9I8qzu/tEkhyV5alUdlOQ5Sd7X3auTvG94nyRHJlk9PI5P8spkEpaTPD/J/ZMcmuT5GwPzMM/xU8sdsYT7AwAAwAq1ZOG3u6/q7o8Pr69L8skk+yY5Kskpw2ynJHnU8PqoJKf2xEeS3LGq9k7y8CTndPe13f3VJOckOWKYdvvu/nBP/ljxqVPrAgAAgBstyz2/VXVgknsn+WiSvbr7qmQSkJPceZht3yRfmFps/VDbUn39PPX5tn98Va2tqrUbNmzY0d0BAABghVny8FtVuyV5S5JndPc3tjTrPLXejvpNi90ndvea7l6zatVN/twTAAAAI7ek4beqbplJ8H19d791KF89XLKc4fmaob4+yf5Ti++X5Mqt1Pebpw4AAACbWMrRnivJa5N8srtfNjXpzCQbR2w+Lsnbp+rHDqM+H5bk68Nl0WcneVhV7T4MdPWwJGcP066rqsOGbR07tS4AAAC40a5LuO4HJnl8kouq6oKh9kdJTkhyRlU9Kcnnk/zyMO2sJI9Isi7Jt5I8MUm6+9qqelGS84b5Xtjd1w6vn5Lk5CS3TfKu4QEAAACbqMlAyTcfa9as6bVr1866DQAAAJZAVZ3f3Wvm1pdltGcAAACYJeEXAACA0RN+AQAAGL2lHPAKAAC4mXnFH7551i2wQj31rx6zpOt35hcAAIDRE34BAAAYPeEXAACA0RN+AQAAGD3hFwAAgNETfgEAABg94RcAAIDRE34BAAAYPeEXAACA0RN+AQAAGD3hFwAAgNETfgEAABg94RcAAIDRE34BAAAYPeEXAACA0RN+AQAAGD3hFwAAgNETfgEAABg94RcAAIDRE34BAAAYPeEXAACA0RN+AQAAGD3hFwAAgNETfgEAABg94RcAAIDRE34BAAAYPeEXAACA0Vuy8FtVJ1XVNVV18VTtjVV1wfC4vKouGOoHVtW3p6a9amqZ+1bVRVW1rqpeXlU11PeoqnOq6tLhefel2hcAAABWtqU883tykiOmC939uO4+pLsPSfKWJG+dmvzZjdO6+8lT9VcmOT7J6uGxcZ3PSfK+7l6d5H3DewAAALiJJQu/3f3BJNfON204e/vYJKdtaR1VtXeS23f3h7u7k5ya5FHD5KOSnDK8PmWqDgAAAJuY1T2/D0pydXdfOlW7a1X9Z1V9oKoeNNT2TbJ+ap71Qy1J9uruq5JkeL7z5jZWVcdX1dqqWrthw4bF2wsAAABWhFmF32Oy6Vnfq5Ic0N33TvLMJG+oqtsnqXmW7W3dWHef2N1runvNqlWrtqthAAAAVq5dl3uDVbVrkl9Kct+Nte7+TpLvDK/Pr6rPJrlHJmd695tafL8kVw6vr66qvbv7quHy6GuWo38AAABWnlmc+f3ZJJ/q7hsvZ66qVVW1y/D6bpkMbHXZcDnzdVV12HCf8LFJ3j4sdmaS44bXx03VAQAAYBNL+aeOTkvy4ST3rKr1VfWkYdLRuelAVw9OcmFVfSLJm5M8ubs3Dpb1lCSvSbIuyWeTvGuon5Dk56rq0iQ/N7wHAACAm1iyy567+5jN1J8wT+0tmfzpo/nmX5vk4HnqX0ny0B3rEgAAgJuDWQ14BQAAAMtG+AUAAGD0hF8AAABGT/gFAABg9IRfAAAARk/4BQAAYPSEXwAAAEZP+AUAAGD0hF8AAABGT/gFAABg9IRfAAAARk/4BQAAYPSEXwAAAEZP+AUAAGD0hF8AAABGT/gFAABg9IRfAAAARk/4BQAAYPSEXwAAAEZP+AUAAGD0hF8AAABGT/gFAABg9IRfAAAARk/4BQAAYPSEXwAAAEZP+AUAAGD0hF8AAABGT/gFAABg9IRfAAAARk/4BQAAYPSEXwAAAEZvycJvVZ1UVddU1cVTtRdU1Rer6oLh8Yipac+tqnVV9emqevhU/Yihtq6qnjNVv2tVfbSqLq2qN1bVrZZqXwAAAFjZlvLM78lJjpin/jfdfcjwOCtJquqgJEcn+bFhmX+oql2qapckr0hyZJKDkhwzzJskfzmsa3WSryZ50hLuCwAAACvYkoXf7v5gkmsXOPtRSU7v7u909+eSrEty6PBY192Xdff/JDk9yVFVVUl+Jsmbh+VPSfKoRd0BAAAARmMW9/w+raouHC6L3n2o7ZvkC1PzrB9qm6vfKcnXuvuGOfV5VdXxVbW2qtZu2LBhsfYDAACAFWK5w+8rk9w9ySFJrkry10O95pm3t6M+r+4+sbvXdPeaVatWbVvHAAAArHi7LufGuvvqja+r6tVJ3jG8XZ9k/6lZ90ty5fB6vvqXk9yxqnYdzv5Ozw8AAACbWNYzv1W199TbRyfZOBL0mUmOrqpbV9Vdk6xO8rEk5yVZPYzsfKtMBsU6s7s7yfuTPGZY/rgkb1+OfQAAAGDlWbIzv1V1WpLDk+xZVeuTPD/J4VV1SCaXKF+e5LeSpLsvqaozkvxXkhuSPLW7vzes52lJzk6yS5KTuvuSYRPPTnJ6Vf15kv9M8tql2hcAAABWtiULv919zDzlzQbU7n5xkhfPUz8ryVnz1C/LZDRoAAAA2KJZjPYMAAAAy0r4BQAAYPSEXwAAAEZP+AUAAGD0hF8AAABGT/gFAABg9IRfAAAARk/4BQAAYPSEXwAAAEZP+AUAAGD0hF8AAABGT/gFAABg9IRfAAAARk/4BQAAYPSEXwAAAEZP+AUAAGD0hF8AAABGT/gFAABg9IRfAAAARk/4BQAAYPSEXwAAAEZP+AUAAGD0hF8AAABGT/gFAABg9IRfAAAARk/4BQAAYPSEXwAAAEZP+AUAAGD0hF8AAABGT/gFAABg9IRfAAAARm/Jwm9VnVRV11TVxVO1l1TVp6rqwqp6W1XdcagfWFXfrqoLhserppa5b1VdVFXrqurlVVVDfY+qOqeqLh2ed1+qfQEAAGBlW8ozvycnOWJO7ZwkB3f3TyT5TJLnTk37bHcfMjyePFV/ZZLjk6weHhvX+Zwk7+vu1UneN7wHAACAm1iy8NvdH0xy7Zzae7r7huHtR5Lst6V1VNXeSW7f3R/u7k5yapJHDZOPSnLK8PqUqToAAABsYpb3/P56kndNvb9rVf1nVX2gqh401PZNsn5qnvVDLUn26u6rkmR4vvPmNlRVx1fV2qpau2HDhsXbAwAAAFaEmYTfqvrjJDckef1QuirJAd197yTPTPKGqrp9kppn8d7W7XX3id29prvXrFq1anvbBgAAYIXadbk3WFXHJXlkkocOlzKnu7+T5DvD6/Or6rNJ7pHJmd7pS6P3S3Ll8Prqqtq7u68aLo++Zrn2AQAAgJVlWc/8VtURSZ6d5Be7+1tT9VVVtcvw+m6ZDGx12XA583VVddgwyvOxSd4+LHZmkuOG18dN1QEAAGATS3bmt6pOS3J4kj2ran2S52cyuvOtk5wz/MWijwwjOz84yQur6oYk30vy5O7eOFjWUzIZOfq2mdwjvPE+4ROSnFFVT0ry+SS/vFT7AgAAwMq2ZOG3u4+Zp/zazcz7liRv2cy0tUkOnqf+lSQP3ZEeAQAAuHmY5WjPAAAAsCyEXwAAAEZP+AUAAGD0hF8AAABGT/gFAABg9IRfAAAARk/4BQAAYPSEXwAAAEZP+AUAAGD0hF8AAABGT/gFAABg9IRfAAAARk/4BQAAYPSEXwAAAEZP+AUAAGD0hF8AAABGT/gFAABg9IRfAAAARm/XhcxUVQ/s7g9trQYAwPb5yNOfPusWWKEO+7u/m3ULsCIs9Mzv3y+wBgAAADudLZ75raqfTPKAJKuq6plTk26fZJelbAwAAAAWy9Yue75Vkt2G+W43Vf9GkscsVVMAAACwmLYYfrv7A0k+UFUnd/cVy9QTAAAALKoFDXiV5NZVdWKSA6eX6e6fWYqmAAAAYDEtNPy+KcmrkrwmyfeWrh0AAABYfAsNvzd09yuXtBMAAABYIgv9U0f/UlW/XVV7V9UeGx9L2hkAAAAskoWe+T1ueP6DqVonudvitgMAAACLb0Hht7vvutSNAAAAwFJZUPitqmPnq3f3qYvbDgAAACy+hV72fL+p17dJ8tAkH08i/AIAALDTW9CAV939O1OP30xy7yS32tpyVXVSVV1TVRdP1faoqnOq6tLhefehXlX18qpaV1UXVtV9ppY5bpj/0qo6bqp+36q6aFjm5VVV27LzAAAA3DwsdLTnub6VZPUC5js5yRFzas9J8r7uXp3kfcP7JDlyWOfqJMcneWUyCctJnp/k/kkOTfL8jYF5mOf4qeXmbgsAAAAWfM/vv2QyunOS7JLkR5OcsbXluvuDVXXgnPJRSQ4fXp+S5Nwkzx7qp3Z3J/lIVd2xqvYe5j2nu68dejknyRFVdW6S23f3h4f6qUkeleRdC9knAAAAbj4Wes/vS6de35Dkiu5ev53b3Ku7r0qS7r6qqu481PdN8oWp+dYPtS3V189Tv4mqOj6TM8Q54IADtrNtAAAAVqqF3vP7gSSfSnK7JLsn+Z8l6GW++3V7O+o3LXaf2N1runvNqlWrdqBFAAAAVqIFhd+qemySjyX55SSPTfLRqnrMdm7z6uFy5gzP1wz19Un2n5pvvyRXbqW+3zx1AAAA2MRCB7z64yT36+7juvvYTAaeet52bvPMJBtHbD4uydun6scOoz4fluTrw+XRZyd5WFXtPgx09bAkZw/Trquqw4ZRno+dWhcAAADcaKH3/N6iu6+Zev+VLCA4V9VpmQxYtWdVrc9k1OYTkpxRVU9K8vlMziYnyVlJHpFkXSajST8xSbr72qp6UZLzhvleuHHwqyRPyWRE6dtmMtCVwa4AAAC4iYWG33dX1dlJThvePy6TsLpF3X3MZiY9dJ55O8lTN7Oek5KcNE99bZKDt9YHAAAAN29bDL9V9cOZjM78B1X1S0l+KpOBpj6c5PXL0B8AAADssK1duvy3Sa5Lku5+a3c/s7t/L5Ozvn+71M0BAADAYtha+D2wuy+cWxwuNz5wSToCAACARba18HubLUy77WI2AgAAAEtla+H3vKr6zbnFYaTm85emJQAAAFhcWxvt+RlJ3lZVv5rvh901SW6V5NFL2RgAAAAsli2G3+6+OskDquoh+f6fFHpnd//rkncGAAAAi2RBf+e3u9+f5P1L3AsAAAAsia3d8wsAAAArnvALAADA6Am/AAAAjJ7wCwAAwOgJvwAAAIye8AsAAMDoCb8AAACMnvALAADA6Am/AAAAjJ7wCwAAwOgJvwAAAIye8AsAAMDoCb8AAACMnvALAADA6Am/AAAAjJ7wCwAAwOgJvwAAAIye8AsAAMDoCb8AAACMnvALAADA6Am/AAAAjJ7wCwAAwOgJvwAAAIzesoffqrpnVV0w9fhGVT2jql5QVV+cqj9iapnnVtW6qvp0VT18qn7EUFtXVc9Z7n0BAABgZdh1uTfY3Z9OckiSVNUuSb6Y5G1Jnpjkb7r7pdPzV9VBSY5O8mNJ9kny3qq6xzD5FUl+Lsn6JOdV1Znd/V/LsiMAAACsGMsefud4aJLPdvcVVbW5eY5Kcnp3fyfJ56pqXZJDh2nruvuyJKmq04d5hV8AAAA2Met7fo9OctrU+6dV1YVVdVJV7T7U9k3yhal51g+1zdVvoqqOr6q1VbV2w4YNi9c9AAAAK8LMwm9V3SrJLyZ501B6ZZK7Z3JJ9FVJ/nrjrPMs3luo37TYfWJ3r+nuNatWrdqhvgEAAFh5ZnnZ85FJPt7dVyfJxuckqapXJ3nH8HZ9kv2nltsvyZXD683VAQAA4EazvOz5mExd8lxVe09Ne3SSi4fXZyY5uqpuXVV3TbI6yceSnJdkdVXddTiLfPQwLwAAAGxiJmd+q+oHMhml+bemyn9VVYdkcuny5RundfclVXVGJgNZ3ZDkqd39vWE9T0tydpJdkpzU3Zcs204AAACwYswk/Hb3t5LcaU7t8VuY/8VJXjxP/awkZy16gwAAAIzKrEd7BgAAgCUn/AIAADB6wi8AAACjJ/wCAAAwesIvAAAAoyf8AgAAMHrCLwAAAKMn/AIAADB6wi8AAACjJ/wCAAAwesIvAAAAoyf8AgAAMHrCLwAAAKMn/AIAADB6wi8AAACjJ/wCAAAwesIvAAAAoyf8AgAAMHrCLwAAAKMn/AIAADB6wi8AAACjJ/wCAAAwesIvAAAAoyf8AgAAMHrCLwAAAKMn/AIAADB6wi8AAACjJ/wCAAAwesIvAAAAoyf8AgAAMHozC79VdXlVXVRVF1TV2qG2R1WdU1WXDs+7D/WqqpdX1bqqurCq7jO1nuOG+S+tquNmtT8AAADsvGZ95vch3X1Id68Z3j8nyfu6e3WS9w3vk+TIJKuHx/FJXplMwnKS5ye5f5JDkzx/Y2AGAACAjWYdfuc6Kskpw+tTkjxqqn5qT3wkyR2rau8kD09yTndf291fTXJOkiOWu2kAAAB2brMMv53kPVV1flUdP9T26u6rkmR4vvNQ3zfJF6aWXT/UNlcHAACAG+06w20/sLuvrKo7Jzmnqj61hXlrnlpvob7pwpNwfXySHHDAAdvTKwAAACvYzM78dveVw/M1Sd6WyT27Vw+XM2d4vmaYfX2S/acW3y/JlVuoz93Wid29prvXrFq1arF3BQAAgJ3cTMJvVf1gVd1u4+skD0tycZIzk2wcsfm4JG8fXp+Z5Nhh1OfDknx9uCz67CQPq6rdh4GuHjbUAAAA4Eazuux5ryRvq6qNPbyhu99dVeclOaOqnpTk80l+eZj/rCSPSLIuybeSPDFJuvvaqnpRkvOG+V7Y3dcu324AAACwEswk/Hb3ZUnuNU/9K0keOk+9kzx1M+s6KclJi90jAAAA47Gz/akjAAAAWHTCLwAAAKMn/AIAADB6s/w7vwCwKP7w3GfOugVWqL86/GWzbgGAZeLMLwAAAKMn/AIAADB6wi8AAACjJ/wCAAAwesIvAAAAoyf8AgAAMHrCLwAAAKMn/AIAADB6wi8AAACjJ/wCAAAwesIvAAAAoyf8AgAAMHrCLwAAAKMn/AIAADB6wi8AAACjJ/wCAAAwesIvAAAAoyf8AgAAMHrCLwAAAKMn/AIAADB6wi8AAACjJ/wCAAAwesIvAAAAoyf8AgAAMHrCLwAAAKMn/AIAADB6wi8AAACjt+zht6r2r6r3V9Unq+qSqnr6UH9BVX2xqi4YHo+YWua5VbWuqj5dVQ+fqh8x1NZV1XOWe18AAABYGXadwTZvSPKs7v54Vd0uyflVdc4w7W+6+6XTM1fVQUmOTvJjSfZJ8t6quscw+RVJfi7J+iTnVdWZ3f1fy7IXAAAArBjLHn67+6okVw2vr6uqTybZdwuLHJXk9O7+TpLPVdW6JIcO09Z192VJUlWnD/MKvwAAAGxipvf8VtWBSe6d5KND6WlVdWFVnVRVuw+1fZN8YWqx9UNtc/X5tnN8Va2tqrUbNmxYxD0AAABgJZhZ+K2q3ZK8JckzuuZ+hVEAAAv3SURBVPsbSV6Z5O5JDsnkzPBfb5x1nsV7C/WbFrtP7O413b1m1apVO9w7AAAAK8ss7vlNVd0yk+D7+u5+a5J099VT01+d5B3D2/VJ9p9afL8kVw6vN1cHAACAG81itOdK8tokn+zul03V956a7dFJLh5en5nk6Kq6dVXdNcnqJB9Lcl6S1VV116q6VSaDYp25HPsAAADAyjKLM78PTPL4JBdV1QVD7Y+SHFNVh2Ry6fLlSX4rSbr7kqo6I5OBrG5I8tTu/l6SVNXTkpydZJckJ3X3Jcu5IwAAAKwMsxjt+d8z//26Z21hmRcnefE89bO2tBwAAAAkMx7tGQAAAJaD8AsAAMDoCb8AAACMnvALAADA6Am/AAAAjJ7wCwAAwOgJvwAAAIye8AsAAMDoCb8AAACMnvALAADA6Am/AAAAjN6us24AmJ3PvPQJs26BFeoev3/yrFsAANgmzvwCAAAwesIvAAAAoyf8AgAAMHrCLwAAAKMn/AIAADB6wi8AAACjJ/wCAAAwesIvAAAAoyf8AgAAMHrCLwAAAKMn/AIAADB6wi8AAACjJ/wCAAAwesIvAAAAoyf8AgAAMHrCLwAAAKMn/AIAADB6wi8AAACjJ/wCAAAwervOuoEdVVVHJPm7JLskeU13n7Ac2/2VPz13OTbDCL3hhYfPugUAALjZWdFnfqtqlySvSHJkkoOSHFNVB822KwAAAHY2Kzr8Jjk0ybruvqy7/yfJ6UmOmnFPAAAA7GSqu2fdw3arqsckOaK7f2N4//gk9+/up82Z7/gkxw9v75nk08va6M3Pnkm+POsmYBE4lhkDxzFj4VhmDBzHy+Mu3b1qbnGl3/Nb89Rukua7+8QkJy59OyRJVa3t7jWz7gN2lGOZMXAcMxaOZcbAcTxbK/2y5/VJ9p96v1+SK2fUCwAAADuplR5+z0uyuqruWlW3SnJ0kjNn3BMAAAA7mRV92XN331BVT0tydiZ/6uik7r5kxm3hEnPGw7HMGDiOGQvHMmPgOJ6hFT3gFQAAACzESr/sGQAAALZK+AUAAGD0hF8AAABGT/gFAABg9IRfgCRV9eCquufw+qeq6ver6udn3RcAAIvDaM/skKr6xSTv6e7/nnUvsL2q6m+THJrJn387O8lDk7wryU8n+c/u/oMZtgfbpKp2S3JEkv2T3JDk0ky+p/93po3BNqqqH0lyVJJ9k3SSK5Oc2d2fnGljsAiq6ond/Y+z7uPmRvhlh1TVt5N8M5OgcFqSs7v7e7PtCrZNVV2S5OAkt03yxST7dve3quqWmYTfg2faICxQVT02yR8k+USShyT5j0yu8vrxJL/a3RfNsD1YsKp6dpJjkpyeZP1Q3i/J0UlO7+4TZtUbLIaq+nx3HzDrPm5uhF92SFX9Z5KfSfKYTP6HdHCStyU5rbs/MMveYKGq6uLuPriqbpPkqiT7dPe3q2qXJBd190EzbhEWpKouTHLY8MubPZO8vrsfXlU/keRV3f2AGbcIC1JVn0nyY9393Tn1WyW5pLtXz6YzWLjhO3neSUnu0d23Xs5+mFziBzuiu/urSV6d5NVV9UNJHpvkhKrar7v3n217sCDvrKp/S3KbJK9JckZVfSSTy54/ONPOYNtUkm8Pr7+Z5M5J0t0XVtXtZ9YVbLv/TbJPkivm1PcepsFKsFeShyf56px6ZXJlDstM+GVH1fSb7v5SkpcneXlV3WU2LcG26e5nV9VPTl72R6rq7kkenUkQfvNsu4NtclaSd1fVB5IcmeRNSVJVe2TO9zXs5J6R5H1VdWmSLwy1A5L8cJKnzawr2DbvSLJbd18wd0JVnbv87eCyZ3ZIVR3e3efOug9YDFW1V6YGVunuq2fcEmyzqnpEkoOSfKK7zxlqt0hyy+7+zkybg20wHLeHZvK9XJnc+3uesUWA7SX8siiEBlayqjokyauS3CGTAa+SycAqX0vy29398Vn1BtvDdzJjVlW7dff1s+4DdoTjeDaEX3aI0MAYVNUFSX6ruz86p35Ykv/X3feaTWewbXwnc3NglFzGwHE8G+75ZUednM2Hhn9MIjSwEvzg3GM4SYb7f39wFg3Bdjo5vpMZgap65uYmJdltOXuB7eU43vkIv+wooYExeFdVvTPJqfn+wCr7Jzk2ybtn1hVsO9/JjMVfJHlJkhvmmXaLZe4FtpfjeCcj/LKjhAZWvO7+3ao6MslR2XRglVd091kzbQ62je9kxuLjSf65u8+fO6GqfmMG/cD2cBzvZNzzyw7bTGg4U2gAWH6+kxmDqrpnkmu7e8M80/YyiBsrgeN45yP8Ajd7VXWHJM/NJDDceShfk+TtSU7o7q/NqjcAABaHa83ZIVV1h6o6oao+WVVfGR6fHGp3nHV/sEBnJPlqkod09526+05JHpLJCLlvmmlnsA18JzMWU8fypxzLrFSO452P8MuOEhoYgwO7+y+7+0sbC939pe4+IYk/Q8BK4juZsdh4LB8+51j+ahzLrByO452My57ZIVX16e6+57ZOg51JVb0nyXuTnLLx/puq2ivJE5L8XHf/7AzbgwXzncxYOJYZA8fxzseZX3bUFVX1h0NQSDIJDVX17Hx/pFHY2T0uyZ2SfKCqvlpV1yY5N8keSR47y8ZgG/lOZiwcy4yB43gnI/yyo4QGVrzu/mqSf0zytCT7d/ce3f2j3f3sJIfOtjvYJr6TGQvHMmPgON7JuOyZHVZVP5JkvyQf6e7rp+pHdLe/K8lOr6p+N8lTk3wyySFJnt7dbx+mfby77zPL/mBb+E5mLBzLjIHjeOfizC87ZAgNb8/kjNnFVXXU1OS/mE1XsM1+M8l9u/tRSQ5P8ryqevowrWbWFWwj38mMhWOZMXAc73x2nXUDrHgbQ8P1VXVgkjdX1YHd/XcRGlg5dtn429juvryqDs/kWL5LHMesLL6TGQvHMmPgON7JCL/sKKGBMfhSVR3S3RckyfA/qUcmOSnJj8+2NdgmvpMZC8cyY+A43sm47Jkd9aWqOmTjm+E/8Ecm2TNCAyvHsUm+NF3o7hu6+9gkD55NS7BdfCczFo5lxsBxvJMx4BU7pKr2S3JDd39pnmkP7O4PzaAtgJsl38mMhWOZMXAc73yEXwAAAEbPZc8AAACMnvALAADA6Am/ADBDVXX9Mm6rqurfq+rIqdpjq+rdy9UDAMyKe34BYIaq6vru3m0Zt3dwkjcluXeSXZJckOSI7v7sDq531+6+YRFaBIAl4cwvAOwEqmrvqvpgVV1QVRdX1YOqapeqOnl4f1FV/d4w77lVtWZ4vWdVXT683qWqXlJV51XVhVX1W3O3090XJ/mXJM9O8vwkp24MvlV1XFV9bOjhH6rqFkP9xKpaW1WXVNWfTvW8vqqeV1UfSvLopf2EAGDH7DrrBgCAJMmvJDm7u19cVbsk+YEkhyTZt7sPTpKquuNW1vGkJF/v7vtV1a2TfKiq3tPdn5sz358l+XiS/0myMUQfnEmAfUB331BVJyY5Oskbkjynu6+tql2TvL+q3tzd/zWs65vd/cAd3XkAWGrCLwDsHM5LclJV3TLJP3f3BVV1WZK7VdXfJ3lnkvdsZR0PS/ITVfWY4f0dkqxOskn47e5vVtUbk1zf3d8Zyj+b5H5J1lZVktw2yReGacdU1ZMy+XfDPkkOSrIx/L5xu/YWAJaZ8AsAO4Hu/mBVPTjJzyd5XVW9pLtPrap7JXl4kqcmeWySX09yQ75/69JtplZTSX6nu89ewCb/d3hML3tSdz9veqaqWp3k6UkO7e6vVdU/zdnmNxe8kwAwQ+75BYCdQFXdJck13f3qJK9Ncp+q2jPJLbr7LUmel+Q+w+yXJ7nv8PoxU6s5O8lThrPHqap7VNUPLrCF9yZ57LDNVNWdquqAJLdPcl2Sb1TV3pkEcQBYcZz5BYCdw+FJ/qCqvpvk+iTHJtk3yT9uHHgqyXOH55cmOaOqHp/kX6fW8ZokByb5eE2uXd6Q5FEL2Xh3X1RVf5bkvcP2vpvkyUnWZnKJ88VJLkvyoe3dQQCYJX/qCAAAgNFz2TMAAACjJ/wCAAAwesIvAAAAoyf8AgAAMHrCLwAAAKMn/AIAADB6wi8AAACj9/8B6iDnBIuUSx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mwAAAGDCAYAAACWb0zvAAAABHNCSVQICAgIfAhkiAAAAAlwSFlzAAALEgAACxIB0t1+/AAAADh0RVh0U29mdHdhcmUAbWF0cGxvdGxpYiB2ZXJzaW9uMy4xLjMsIGh0dHA6Ly9tYXRwbG90bGliLm9yZy+AADFEAAAgAElEQVR4nOzdd3yV9dn48c91RnKyFwmEEAhThmBAhqOixW0V4XmcVWt9WvtYx8+2als7tdNWbf11Oqp1i9ZR6+jPjQsrAoKKKCMEssmeJ8kZ398f5w4eMAkJOSdnXe/X636R3ON7X+fOCefKd4oxBqWUUkopFb1skQ5AKaWUUkoNThM2pZRSSqkopwmbUkoppVSU04RNKaWUUirKacKmlFJKKRXlNGFTSimllIpymrApNUIicruI/DhEZU0UkQ4RsVvfrxaRr4eibKu8f4vIxaEqbxj3/YWINIhI7WjfWyml4oEmbEoNQkTKRcQtIu0i0iIia0TkMhHZ+7tjjLnMGPPzIZZ1wmDnGGN2G2PSjTG+EMR+g4g8uF/5pxpj7htp2cOMoxi4BphtjBnXz/HjRKRyiGWViIgREUeo4xzCvQ8Yp4jcKyK9VtLdJCIvicjMYdzjgO+RIVzvtu7ft40/2PL2K9uIyLRQlDWCGL4mIp9Yv491IvKciGRYx+4VkV8Mo6yvishb4YtWqdDShE2pAzvDGJMBTAJuAr4H3B3qm0QiCRklk4BGY8yeSAcySs/4t8aYdKAIqCIM75UDOMNK+vu26uFcHK3vQxE5FvgVcL71+zgLeCyyUSk1ejRhU2qIjDGtxph/AecCF4vIobDvX/YiMkZEnrVq45pE5E0RsYnIA8BE4Bmr1uO7QbVFXxOR3cCrA9QgTRWRtSLSKiJPi0iuda/P1fj01dCIyCnAD4Bzrfttso7vbWK14vqRiOwSkT0icr+IZFnH+uK4WER2W82ZPxzo2YhIlnV9vVXej6zyTwBeAsZbcdx7oOdsxfhzEXnbqkl5UUTGWIffsP5tsco70rrmf0Rki4g0i8gLIjIpqDwjIleIyDZgm7VvplX71SQin4rIOUHnnyYiH1v3rhKRa0UkDfh30Os4YM2VMcZNIKEoDSp7qoi8KiKN1jN9SESyrWOfe49Y+4+QQM1ui4hsEpHjDvQMB3iuy0Vks1XOahGZFXSsXES+JyIfAJ3DSdoGex9Zx/8hIrXW+/cNEZkTdOxeEfmzBGrK2kXkXRGZOsCtFgHvGGPeBzDGNBlj7jPGtIvIN4ALgO9az+4Zq/zvi8gOq+yPRWSltX8WcDtwpHV+i7V/ny4IElQLJwG/t15jq4h8INb/AUqNCmOMbrrpNsAGlAMn9LN/N/BN6+t7gV9YX/+awAeB09qOAaS/soASwAD3A2lAStA+h3XOagK1NIda5zwBPGgdOw6oHChe4Ia+c4OOrwa+bn39P8B2YAqQDjwJPLBfbHdZcR0G9ACzBnhO9wNPAxnWtVuBrw0U537X7nPcinEHMMO692rgpv3icgSdv8J6HbMAB/AjYE3QcUMgacy1yksDKoBLrPMXAA3AHOv8GuAY6+scYMFQXkc/74U04AFgU9DxacCJQDKQTyABvW2g9xuBWrpG4DQCf2CfaH2fP8z36wyg07reCXzXemZJQddtBIqBlAHKNsC0fvYP+D4KOp5hvebbgI37Pa8mYLH1s3gIWDXA/Y8B3MCNwNFA8kDPPmjf2cB469mdaz2DQuvYV4G3Bvr92P8c4GRgPZANCIH3W2Ek/3/SLbE2rWFT6uBUE0gA9ucBCoFJxhiPMeZNY8yBFuy9wRjTaQI1Mv15wBjzkTGmE/gxcI5YgxJG6ALgd8aYMmNMB3A9cN5+tSs3GmPcxphNwCYCids+rFjOBa43xrQbY8qBW4GLRhDb340xW00/tVT9+F/g18aYLcYYL4Fms9LgWjbreJNV3ulAuTHm78YYrzFmA4FE+CzrXA8wW0QyjTHN1vHhuNaqsWkHvkDQczDGbDfGvGSM6THG1AO/A44dpKwLgeeNMc8bY/zGmJeAdQQSuIH806pFaxGRf1r7zgWes+7tAW4hkLweFXTdH4wxFYO8Dwcy6PvIGHOP9b7oIfBHxGHBNXDAk8aYtdbP7iEG+FkbY94E/otAgv0c0Cgivxvsd8EY8w9jTLX17B4lUMO6eJivr4+HQOI5k8AfYVuMMTUHWZZSw6YJm1IHp4hAzcD+biZQ2/CiiJSJyPeHUFbFMI7vIlBDMmaAc4djvFVecNkOYGzQvuBRnV0EalD2NwZI6qesohHENpT79pkE/N++JIXAz0X2u3/FfucvCUpqWggkHX0DIv6bQEK0S0Re72t2HYZbjDHZBGoD3cAhfQdEpEBEVllNrW3Agwz+s5wEnL1frF8g8EfBQFYYY7KtbYW1b5+ftTHGT+CZDPSMhmPA95GI2EXkJqtZso1ATR7s+5qH/LM2xvzbGHMGgT+WziRQAzbgKGoR+YqIbAx6dodykL87xphXgT8BfwbqROROEck8mLKUOhiasCk1TCKyiMAH3edGmFk1CdcYY6YAZwDfEZHj+w4PUOSBauCKg76eSOAv/QYCzTupQXHZCTSzDbXcagIJQXDZXqDuANftr8GKaf+yqoZZzlD095oqgP8NSlKyjTEpxpg1A1xXAby+3/npxphvAhhj3jPGnAkUAP/ks47tB3qe+wZqzG7gagLJZIq1+9dWOfOMMZkEatBkkNdXQaCGNTjWNGPMTcOJhf1+1iIiBN5XwT+jYb2+gcpm3/fRlwkkVicAWQSSWNj3NQ+bVWP2CvAqgSQM9ovfqmG9C7gSyLOS6I+C7t3f693nd4rPkvi++/7BGHM4MIdAM/N1I3kdSg2HJmxKDZGIZIrI6cAqAn3DPuznnNNFZJr1gdgG+KwNAh9gUw7i1heKyGwRSQV+BjxuAtN+bAVcIvIlEXES6LuVHHRdHVAiQVOQ7OcR4NsiMllE0gk0JT5qNU0NmRXLY8AvRSTD+qD8DoHao1CrB/zs+xxvB67v68wugQEQZw9SxrPADBG5SESc1rZIRGaJSJKIXCAiWVbTYd/PEALPM2+/5rxBWU2Y1cA3rF0ZQAeBQRNFfP4Df//3yIPAGSJyslVb5ZLAYJMJQ43B8hjwJRE53nqvXEOgT+KawS/7nCQrhr7NzuDvowzrPo0EEqFfDfN+e4nImSJynojkWAMAFhNoTv6Pdcr+zy6NQFJWb11/CZ8ld33nTxCRpKB9G4H/EpFUCUxh8rWg+y8SkSXW8+sEuvnsvaFU2GnCptSBPSMi7QRqO35IoN/RJQOcOx14mcCH8jvAX4wxq61jvwZ+ZDXPXDuM+z9AoEN1LeAC/g8ERq0ClwN/I1BT0gkEjxr9h/Vvo4j01w/rHqvsN4CdBD6ArhpGXMGusu5fRqDm8WGr/JAyxnQBvwTetp7jEcaYp4DfAKusZrePgFMHKaMdOAk4j0AyVWtd35fsXgSUW2VdRqAWDGPMJwSSkzLr3kOd3+xmAqMXkwl0mF8AtBLoh/Xkfufu8x4xxlQQqKH6AYHEo4JAkjes/7uNMZ9ar+OPBGpEzyAw/UfvcMoBNhNo5u3bLmHw99H9BJpIq4CP+Sy5OhjNwKUE+qH1NSffbIx5yDp+N4G+hy0i8k9jzMcE+lK+QyA5mwu8HVTeq9brqRWRBmvf74Fe6/z7CPSp65NJoMau2XpNjQT6Aio1KvpGrymllFJKqSilNWxKKaWUUlFOEzallFJKqSinCZtSSimlVJTThE0ppZRSKsppwqaUUkopFeWGvMBvLBkzZowpKSmJdBhKKaWUUge0fv36BmNM/mDnxGXCVlJSwrp16yIdhlJKKaXUAYnIrgOdo02iSimllFJRThM2pZRSSqkopwmbUkoppVSUi8s+bEoppZTqn8fjobKyku7u7kiHknBcLhcTJkzA6XQO+1pN2JRSSqkEUllZSUZGBiUlJYhIpMNJGMYYGhsbqaysZPLkycO+XptElVJKqQTS3d1NXl6eJmujTETIy8s76JpNTdiUUkqpBKPJWmSM5LlrwqaUUkopFeU0YVNKKaXUiKSnp0fs3qtXr2bNmjUhOy9aacKmlFJKqZilCZtSSiml1DAYY7juuus49NBDmTt3Lo8++igAHR0dHH/88SxYsIC5c+fy9NNPA1BeXs6sWbO49NJLmTNnDieddBJut3vA8v/whz8we/Zs5s2bx3nnnUd5eTm33347v//97yktLeXNN9/kmWeeYcmSJcyfP58TTjiBurq6fs/76le/yuOPP7637L5awpqaGpYuXUppaSmHHnoob775Zhif2NDptB5KKaWUCoknn3ySjRs3smnTJhoaGli0aBFLly4lPz+fp556iszMTBoaGjjiiCNYvnw5ANu2beORRx7hrrvu4pxzzuGJJ57gwgsv7Lf8m266iZ07d5KcnExLSwvZ2dlcdtllpKenc+211wLQ3NzMf/7zH0SEv/3tb/z2t7/l1ltv/dx5d999d7/3ePjhhzn55JP54Q9/iM/no6urKwxPavg0YVNKKaVUSLz11lucf/752O12xo4dy7HHHst7773Hqaeeyg9+8APeeOMNbDYbVVVV1NXVATB58mRKS0sBOPzwwykvLx+w/Hnz5nHBBRewYsUKVqxY0e85lZWVnHvuudTU1NDb2zvsOc8WLVrE//zP/+DxeFixYsXe2CJNm0SVOgjFEwMTToZzK55YEumXqZRSw2KM6Xf/Qw89RH19PevXr2fjxo2MHTt273xkycnJe8+z2+14vd4By3/uuee44oorWL9+PYcffni/51511VVceeWVfPjhh9xxxx0DznvmcDjw+/174+7t7QVg6dKlvPHGGxQVFXHRRRdx//33D+3Fh5nWsCl1ECordvHASzVhvcdFJxaGtXyllAq1pUuXcscdd3DxxRfT1NTEG2+8wc0338yjjz5KQUEBTqeT1157jV27dg27bL/fT0VFBV/84hf5whe+wMMPP0xHRwcZGRm0tbXtPa+1tZWioiIA7rvvvr379z+vpKSE9evXc8455/D000/j8XgA2LVrF0VFRVx66aV0dnayYcMGvvKVrxzsIwkZrWFTSimlVEisXLmSefPmcdhhh7Fs2TJ++9vfMm7cOC644ALWrVvHwoULeeihh5g5c+awy/b5fFx44YXMnTuX+fPn8+1vf5vs7GzOOOMMnnrqqb2DCW644QbOPvtsjjnmGMaMGbP3+v3Pu/TSS3n99ddZvHgx7777LmlpaUBgNGlpaSnz58/niSee4Oqrrw7Z8xkJGaj6MpYtXLjQrFu3LtJhqDgmIqNSwxaPv59KqcjasmULs2bNinQYCau/5y8i640xCwe7TmvYlFJKKaWinPZhU0oppVRUueKKK3j77bf32Xf11VdzySWXRCiiyNOETSmllFJR5c9//nOkQ4g62iSqlFJKKRXlNGFTSimllIpyYUvYRMQlImtFZJOIbBaRG63994rIThHZaG2l1n4RkT+IyHYR+UBEFgSVdbGIbLO2i8MVs1JKKaVUNApnDVsPsMwYcxhQCpwiIkdYx64zxpRa20Zr36nAdGv7BvBXABHJBX4KLAEWAz8VkZwwxq2UUkqpMLLb7ZSWlu7dBluOCgKT3DY0NACfLdI+FOXl5aSkpFBaWsrs2bO57LLL9q5uMJCjjjqq3/37LxY/2sI26MAEJpDqsL51Wttgk0qdCdxvXfcfEckWkULgOOAlY0wTgIi8BJwCPBKu2JVSSqlEUTyxhMqK4a88MJAJxZOo2F0+6DkpKSls3Lhx0HNCZerUqWzcuBGv18uyZcv45z//yX/9138NeP6aNWtGJa7hCusoURGxA+uBacCfjTHvisg3gV+KyE+AV4DvG2N6gCKgIujySmvfQPuVUkopNUKhXmrvYJfVu/fee1m3bh1/+tOfADj99NO59tprOe644/q/z0UXcdZZZ3HmmWcCcMEFF3DuueeyfPnyfs93OBwcddRRbN++nY6ODs4880yam5vxeDz84he/2FtOeno6HR0dGGO46qqrePXVV5k8eXLEJzIP66ADY4zPGFMKTAAWi8ihwPXATGARkAt8zzpd+itikP37EJFviMg6EVlXX18fkviVCid3j4+KPd2U17rZWeumu3fwanqllIoXbrd7b3PoypUrD6qMr3/96/z9738HAuuHrlmzhtNOO23A87u6unjllVeYO3cuLpeLp556ig0bNvDaa69xzTXXfC4he+qpp/j000/58MMPueuuuyJe8zYq87AZY1pEZDVwijHmFmt3j4j8HbjW+r4SKA66bAJQbe0/br/9q/u5x53AnRBYmiqE4SsVUsYYtlW5eX97B17fZ29Vh12YNTGVWRNTcTp0ALdSKn6Fokn02GOP5YorrmDPnj08+eST/Pd//zcOx+fTmh07dlBaWoqIcOaZZ3Lqqafi8Xj4wQ9+wBtvvIHNZqOqqoq6ujrGjRu397o33niD888/H7vdzvjx41m2bNmI4h2psCVsIpIPeKxkLQU4AfiNiBQaY2pERIAVwEfWJf8CrhSRVQQGGLRa570A/CpooMFJBGrplIo5PR4/r3/QQn2Lh3G5SRw2JQ2nw4bXZ/h4Vycf7uxke7WbExbouBqlVGJxOBz7DAjo7u4+4DUXXXQRDz30EKtWreKee+7p95y+PmzBHnroIerr61m/fj1Op5OSkpJ+7xdIVaJDOP+MLwReE5EPgPcIDBx4FnhIRD4EPgTGAL+wzn8eKAO2A3cBlwNYgw1+bpXxHvCzvgEISsUSYwxrNrfS2OrhiFmZLCvNZkxWEllpDvIynRwzN5uTF+bg9xte3tBMas7ESIeslFKjpqSkhI0bN+L3+6moqGDt2rUHvOarX/0qt912GwBz5swZ8r1aW1spKCjA6XTy2muvsWvX5wddLF26lFWrVuHz+aipqeG1114b+osJg3COEv0AmN/P/n7rFK3RoVcMcOweoP/UWakY8eHOTqobe1l0SAZTx6f0e86YrCSOX5DDKxuaWXz+XVQ39jA+L3mUI1VKqdF39NFHM3nyZObOncuhhx7KggULDnjN2LFjmTVrFitWrBjWvS644ALOOOMMFi5cSGlpKTNnzvzcOStXruTVV19l7ty5zJgxg2OPPXZY9wg1ifSoh3BYuHChWbduXaTDUHFMRIY1qqqqoYfVm1qYUujiiFmZB6xmb2738M/Xy5g1tZDffXMaSdqnTSkVIlu2bGHWrFl7v4/EtB6h0tXVxdy5c9mwYQNZWVmjcs+R2v/5A4jIemPMwsGu008BpcLM5zOs/aSN7HQHiw45cLIGkJPh5MPnfsqOajf3v1g7ClEqpRJVxe5yjDEh20YrWXv55ZeZOXMmV111VcwkayMxKqNElUpkW6u66Orxc+TsLBz2oXdgrd/+OqctyeOJN+s5fEYG86dlhDFKpZSKLSeccAK7d++OdBijRmvYlAojj9fP5vJOxuUmMS43adjXX3raeIoLkrnlsd10dvvCEKFSSqlYoAmbUmH0SUUXPR7DYVOGvvZdMFeSjWvPnkhzh5eHX6kLcXRKKaVihSZsSoVJj8fPll1dTMhPZkyW86DLmTEhlZMX5vL0mnp27znwvERKKaXijyZsSoXJ9mo3Hp9h3uS0EZd18UmFuJJs3PFsVcTXs1NKKTX6NGFTKgyMMeyocpOf7SQn4+Br1/pkpzu48IRxbNjWwX+2tIUgQqWUipza2lrOO+88pk6dyuzZsznttNPYunUrq1ev5vTTT49obDfccAO33HJLv8fuvPNOZs6cycyZM1m8eDFvvfXW3mNvvvkmc+bMobS0FLfbzXXXXcecOXO47rrrQhKXjhJVKgzqmntpd/uYO2XktWt9Tj9iDM+vbeTvL9SweGYmdlv0LJmilIpdJROL2VVRGbLyJhVPoHx3xYDHjTGsXLmSiy++mFWrVgGwceNG6upG3k/X6/X2u55oKDz77LPccccdvPXWW4wZM4YNGzawYsUK1q5dy7hx43jooYe49tprueSSSwC44447qK+vJzk5NJOfa8KmVBhsq3KT5BAm5rtCVqbDLlx0wjh+9fAuXt/UwrL5ut6oUmrkdlVU0vX6gyErL/XYCwc9/tprr+F0Ornsssv27istLQVg9erVdHR0cNZZZ/HRRx9x+OGH8+CDDyIi/OxnP+OZZ57B7XZz1FFHcccddyAiHHfccRx11FG8/fbbLF++nBUrVnDBBRfg8/k49dRT+d3vfkdHRwcAN998M4899hg9PT2sXLmSG2+8EYBf/vKX3H///RQXF5Ofn8/hhx/+ubh/85vfcPPNNzNmzBgAFixYwMUXX8yf//xnJk2axGOPPcYLL7zAyy+/THt7O52dnSxZsoTrr7+ec889d8TPVRM2pUKsu9dPZX0PMyakYh/GvGtDcfScLCaPc/HwK7UcOy875OUrpVS49SViA3n//ffZvHkz48eP5+ijj+btt9/mC1/4AldeeSU/+clPgMCi788++yxnnHEGAC0tLbz++usAnH766Vx99dWcf/753H777XvLffHFF9m2bRtr167FGMPy5ct54403SEtLY9WqVbz//vt4vV4WLFjQb3ybN2/+3P6FCxdy33338fOf/5y33nqL008/nbPOOguA9PT0zy06PxLah02pENtR48ZvYFpR/+uFjoTNJlx04jiqGnt55f3mkJevlFKRtnjxYiZMmIDNZqO0tJTy8nIgUDO3ZMkS5s6dy6uvvsrmzZv3XhNcg/XOO+9w9tlnA/DlL3957/4XX3yRF198kfnz57NgwQI++eQTtm3bxptvvsnKlStJTU0lMzOT5cuXDzlWY8yQVq8JBU3YVL+2V3dR19wb6TBijjGGsmo3+VlOstLCU4F9xKxMphel8PCrdXi8/rDcQymlwmXOnDmsX79+wOPBfb7sdjter5fu7m4uv/xyHn/8cT788EMuvfRSurs/m+YoLe3A/YWNMVx//fVs3LiRjRs3sn37dr72ta8BDCnpmj179ufi3rBhA7Nnzz7gtaGgCZsCAov/iggiQuHsU7ji/27hyze+Q1bhoXv3j3QrnlgS6ZcZdi2dXtq6fJSMC13ftf2JCBeeMI665l5Wb2oJ232UUiocli1bRk9PD3fdddfefe+9997eJs3+9CVnY8aMoaOjg8cff3zAc4844gieeOIJgL2DGgBOPvlk7rnnnr392aqqqtizZw9Lly7lqaeewu12097ezjPPPNNvud/97nf53ve+R2NjIxAYKHHvvfdy+eWXD/GVj4z2YVMAVFbs4oGXathe7ebdLW3kZzlx9ySz9GsPc+y87INaVml/F51YGIJIo1vFnh4AivNDMypoIIsOyaBknIsn3qzn+Pk52HTEqFIqRogITz31FN/61re46aabcLlclJSUcNttt1FVVdXvNdnZ2Vx66aXMnTuXkpISFi1aNGD5t912GxdeeCG33norX/rSl/YuDH/SSSexZcsWjjzySCDQx+zBBx9kwYIFnHvuuZSWljJp0iSOOeaYfstdvnw5VVVVHHXUUYgIGRkZPPjggxQWjs5nm8TjJJwLFy4069ati3QYMUVE+PUj5by+qYXCvCSWzs2m1+vn1febaXf7OH1JHhmpI8vvLzqxMG4mfRURHnip5nP7n/1PA8lOGycenjviexzoeb36fjM3P7abGy+ezOKZmSO+n1IqMWzZsoVZs2bt/X60p/UIt66uLlJSUhARVq1axSOPPMLTTz8dsXj2t//zBxCR9caYhYNdp02iaq9PK7pIc9k4dl42DruQmmzni6U5+P2ws1aXRDqQ1k4vrZ0+JhaErzk02NJ52RRkO/nH63tG5X5KqfhUvrsCY0zItkgmawDr16+ntLSUefPm8Ze//IVbb701ovGEijaJKgBcmYXUNvUyd3LaPhOyprnsjM1xUl7bzdzJaaM2GiYW9a3zWVwQ3ubQPg67sPIL+dzxbDVbdnUya1LoJulVSqlYdcwxx7Bp06ZIhxFyWsOmACiaG5jLZkrh56eiKBnrot3to6ndO9phxZSKPT2MyXKSmmwftXuesiiXjBQ7T7xZP2r3VEopNfo0YVP4/YaiuWcyLjeJ9JTPJxvFBS5sAuV12iw6kLYuL80dXiaOUu1aH1eSndOW5PHOx606DYtSasjipT9xrBnJc9eETbGprIPU7CKmFvbf9yrZaWN8XjK76rrx6y95v6rq+0aHjk7/tWBfWpIHEhjwoJRSB+JyuWhsbNSkbZQZY2hsbMTlOrjPCe3DpnhxXROe7jYm5BcMeM6kcS4qG3qob/EwNmfkU3zEm+qmXrLS7P3WUB4sEfuQ+wweduZvebhzCd9YPhW/d+g1oROKJ1Gxu/wgI1RKxaIJEyZQWVlJfb12pRhtLpeLCRMmHNS1mrAluF6vn3c+bqXm4/+H40tXDXjehDHJOOxCeW23Jmz78foMe5p7OaQ4NaTlGuPrd+qQ/uxp6eWl9c38+G+bmVY09DgSYW48pdS+nE4nkydPjnQYapi0STTBfbK7ix6Pob7s7UHPc9iFwtwkarWf1OfUNffiN1CYF7lENj/LSU6Gg08q3NrMoZRScUgTtgT3QVkHNoHmig0HPDcvy0mH20d3r65fGay6sQe7DQqyIpewiQiHTEiltdNLXbMnYnEopZQKD03YEtymsg6mjk/B29N+wHPHZDoBaGzThCBYTWMvY3OSsNsjO0fdpLEukhzCtqquiMahlFIq9DRhS2DdvX4+2d3FYVPTh3R+boYDARpaNWHr097lpd3tY3ze6E7n0R+HXZgyPoWK+h7cPb5Ih6OUUiqENGFLYFt2d+L1GeZNGVrC5nTYyE53aA1bkJqmQJ++SPZfCza9KAVjYHu1O9KhKKWUCiFN2BLYph0d2Gwwp2ToSxrlZTppbPNox3ZLdWMP6Sl2MkI4ncdIZKY6GJebxPYqN36//oyUUipeaMKWwD4o62BGUeqwllIak+Wk12to69ImN7/fUNfsoTA3KarWWJ1RlEJXj5+qxp5Ih6KUUipENGFLUO4eH1srh95/rU+eDjzYq6ndi9dnom5euqIxyaQk29hWqc2iSikVLzRhS1Cbyzvx+Rl2wpaVZsdpFx14ANS1BPqvFWQ7I2ZgipMAACAASURBVBzJvmw2Ydr4FGqaemnv8kY6HKWUUiGgCVuC+qi8E7sNZk0cev81CMz31dePLdHtae4lM9VOyjCalEfLtPEpiMC2Kq1lU0qpeKAJW4L6tKKLyeNScCUN/y2Ql+WkuSPQHJioROzsieJ1VVNddiaMSaasxo0vgX9OSikVL8KWsImIS0TWisgmEdksIjda+yeLyLsisk1EHhWRJGt/svX9dut4SVBZ11v7PxWRk8MVc6Lw+w3bqrqYMeHg1r4ck+nAGGhqT9xatoyxh+D1GQqyozNhA5gxIYUej2HXnqEvBq+UUio6hbOGrQdYZow5DCgFThGRI4DfAL83xkwHmoGvWed/DWg2xkwDfm+dh4jMBs4D5gCnAH8Rkehrg4oh1Y29dHb7mTEh5aCuz8kI9Nlq6Ujc/lG5ExcCMDYnuvqvBRubk0RGql2bRZVSKg6ELWEzAR3Wt05rM8Ay4HFr/33ACuvrM63vsY4fL4G5Es4EVhljeowxO4HtwOJwxZ0ItlYGli462Bq21GQbDrvQ2pnICdvhZERp/7U+IsL0ohQaWj00J3BtqFJKxYOw9mETEbuIbAT2AC8BO4AWY0zfJ30lUGR9XQRUAFjHW4G84P39XBN8r2+IyDoRWVdfXx+OlxM3tlZ2kewUJha4Dup6ESErzUFrZ2LOxebzG3ImLGBsFDeH9plSmILdBlu1lk0ppWJaWBM2Y4zPGFMKTCBQKzarv9Osf/ubedQMsn//e91pjFlojFmYn59/sCEnhG1VXUwdnzKixcqz0uwJW8O2s8aN05VBQRQ3h/ZJdtqYNNZFeW03Hq8/orEYY9hR7Wb1xma2V3XR64lsPEopFUsco3ETY0yLiKwGjgCyRcRh1aJNAKqt0yqBYqBSRBxAFtAUtL9P8DVqmHy+wIfmqYvzRlROVpqDsppuejx+kp2JNdj4w52dADFRwwYwvSiVsppuymq6OaT44JrBR6Kz28fDr9Txxoct+8zfZxM49rBsvrm8iIyUUfmvSCmlYlbY/pcUkXzAYyVrKcAJBAYSvAacBawCLgaeti75l/X9O9bxV40xRkT+BTwsIr8DxgPTgbXhijve7d7TTY/HML1oZB/cWWmBt05rpzeqR0qGw8e7OulqqSLVNTbSoQxJXqaD3AyHNTI4ZVSX0fqovINbHqugvqWXJbMyueiEcUwrSqGqoYfN5Z08+58GPtrZyTVnTxz2JM5KKZVIwvlnbSFwnzWi0wY8Zox5VkQ+BlaJyC+A94G7rfPvBh4Qke0EatbOAzDGbBaRx4CPAS9whTEmMTtPhcBIBxz0SeSEbcvuLlqqPgAWRDqUIRERpk9I5d0tbdS3eCgYpbnjnnqrnr89X01BdhI3/+80Zk/6bJLmKYUpHDM3my+W5nDzY7v5wd07+NlXJ3P4jMxRiU0ppWJN2BI2Y8wHwPx+9pfRzyhPY0w3cPYAZf0S+GWoY0xEWyvdpLlsjM8b2Yd2mqtvpGhi5c71Lb00tnloqd4U6VCGpWSsiw3b2tla5R6VhO2pt+q587lqjp6TxXfOLiZ1gNG0hxSn8scrp3PtHdu5adVu/nDldApzk8Men1JKxZrE6nyk2FrZxfSiVGy2kTWLiQiZqYk38GDL7kANZaCGLXY47MLUwhR27+mmszu8Sfa/1jQEkrVDs/j++ZMGTNb6pCTb+dGFJQD84sFyunt1MIJSSu1PE7YE0uv1U17XPeLm0D6BqT0SLWHrJNkptO/ZGulQhq1vwMEnVtIZDm991MJfn6niyNmZfP+8STiGOBK5MDeZ7507kZ213dzxbFXY4lNKqVilCVsC2V3XjddnmFZ0cCsc7C8rzYG7x59Q0zNs2R2ooTT+2EtU01PsTBrrYnu1m54w/Mx21ri55bEKZhanDitZ67PwkExWHp3PC+uaKKvReeOUUiqYJmwJpKwmsKbk5HEhStjSrYEHXbGXvByMXo+fHdVuZk4c/akxQmX2xFS8PrN38EmotHZ6ufGBctJTbPz4whKSDnKql/OWFZDmsnP3v3XmHqWUCqYJWwIpq3HjSrJROMIBB32y0gJ9k1oTZE3R7dVuvD7DrIlpBz45SuVkOBmfl8SnFV14fZ+bf/qg+PyGmx7ZRVO7hx9fOJnczIOfUDgjxcH5XxzLhm0drN/aHpL4lFIqHmjClkB21LiZPM6FfYQDDvqkuezYbSTMSNEtuwMT5s6K4Ro2gNmT0ujxGLaHaLmqB1+uZeOODq44sygkE/OefmQe43KSuPvf1fj8oUkqlVIq1mnCliCMMeyscTO5MDTNoQA2ETITaODBlt1djMtNIicj+pekGkxBtpOxOUl8uLMDR3LGiMpa+0kbq17bw0kLczl54chWz+iT5LBx8cnj2FnbzZrNrSEpUymlYp0mbAliT4uHzm4/U0OYsAFkpToSog+bMYZPdnfGfO0aBKZkOXx6Oh6vYdoX/vegy6lt6uHmx3YzpdDF5cuLQhghHDM3m3E5SfxrTUNIy1VKqVilCVuC6Bt1N7nQFdJyM1LtdHX78YWoP1S0amjz0NjmZWZx7PZfC5aT4WTq+BQmLjiXyvruYV/v7vFx4wPlAPzwgpKQrydrtwlnHDmGj8o72V4dvmlIlFIqVmjCliDKqt2IwORxoU/YADrc8d2PbWtlIOGdMSG0NZSRNG9KGn5vD3c9V40xQ0+4/X7DLf+oYHddN9efP4nxeeFZmeCkhbm4kmxay6aUUmjCljDKarsZn5eMK2nwWeeHKyMlMLVHmzu+m0W3VXZhtwXWwIwXKcl2tr99B2s/beefbw8tKTLGcP9LtazZ3MrXTxvPgukj6wM3mPQUOycsyOG1jS20dHjCdh+llIoFmrAliLJqN1ND3BwKQTVsXfFew9ZFybiUg55fLFqVr32Qo+Zk8bfnq3l/++DTaBhjuO/FWh5dvYdTFuWy4ugxYY9v+ZFj8PoM/17bFPZ7KaVUNIuvTx/Vr85uH7XNvSEdIdon2WkjySG0xXGTqDGGbVVupodohYjoYrjm7GImFrj41cO7qNjTf382v99w13PVPLp6D6cuzuWqFRMQCc30MIMpLnCxYHo6z69txK9TfCilEpgmbAlgpzXgIFzNeRmpDtrjuIatpqmXDrcvZGuwRpvUZDs/+UoJNoGr/rSVR1fX4fF+tnTVB2UdfPuv23jq7QbOPGoMV62YgC1Ec/kNxYmH59LQ6uGDnR2jdk+llIo2jkgHoMKvb0mq8CVsdva09Ial7GiwrSowSnF6HA042F9hbjJ/+j8zuOOZau59oZZn3mkkK82Ox2eo2NNDfpaTa84u5vj5OaNSsxbsyNlZpCbbePX9Zkqnhq/PnFJKRTNN2BJAWY2bzDQ7eZnh+XFnpNgprw1M7WEf5oLfsWBrpRunQygZG78JG0B+VhI/urCEtZ+08eL6Jvx+gzFw0uG5nHHkmJBP3TFUyU4bx8zN5o0PWrh8uS/kA2eUUioWaMKWAMpq3EwtTAlbzUjfwIN2t4/s9Ph7S22r7GJKYQqOOExG+7N4ZiaLZ2ZGOox9HL8ghxfWNbFmcxvL5udEOhyllBp12octzvl8hvK67rAMOOiTmRpI0trjcGoPnz+w5mY8zb8WCcUTSxCRg97mTcmkq6WK7920asBziieWRPplKqVU2MRfdYjaR2VDDx6vCfmSVMHSU6watjgceFBZ34O718/0ovgccDBaKit28cBLNSMqY9OODjaXF3HHM5Wkuj7fLHrRiYUjKl8ppaKZ1rDFuXAtSRUs2Wkj2SlxmbD1DTiI1xGisWRyoQsD7Bpg6hGllIpnmrDFubIaNw67UJwfvoQNAisetMfhXGzbKt24kmxMyA/P8ktq6DJTHeSkO6jY0xPpUJRSatRpwhbnymrcTBrrCnuH+fRUO+1d8deHbUeNmymFLuyjOO+YGlhxQTL1rR66euLvjwOllBqMJmxxrqymmylhbA7tk5lip6vHj9cXP7PR+/1m7whbFR0mFgTey1rLppRKNJqwxbGmdg8tHd5RWbB875qicdQsWtvUi7vHz5Tx8ZuwidhHNHpzqFuoZKU5yEy1D7iEllJKxSsdJRrHyqrDuyRVsIygqT3iZS62HdaAjalxnLAZ4xvx6M2hCOUIzokFLjaXd9Ld68eVpH9zKqUSg/5vF8fKagO1EOEcIdonIw6n9iircWOzwaSC8D8/NXQTC5IxQGW91rIppRKHJmxxrKzaTUG2k4yU8Nd4JTltJDkkrppEd1S7mVjgIilCSzKp/mWnO0hPsbNb+7EppRKIfhLFsbJa96g0h/bJSLXH1dQeOuAgOokIEwuSqW3upcfjj3Q4Sik1KjRhi1PdvX6q6ntGNWFLT3HQESdNoi0dHhrbRmfAhhq+iQUujAmsRKGUUolAE7Y4tauuG79hVEc4ZqTY6ez24fPH/tQeO6oD/aPiecBBLMvNcJDqslGh/diUUglCE7Y41bck1WjMwdYnI9WOATq7Y7+WLRLPTw2diDAx30VNYy8erzaLKqXinyZscaqsxk1qso2x2Umjds94WgR+R9+AjdT4mKIkHk0sSMZvoLJBm0WVUvFPE7Y4VVbjZnJhCrZRXFKpb2qPeBgpWlbj1ubQKDcmy0lKsk1XPVBKJYSwJWwiUiwir4nIFhHZLCJXW/tvEJEqEdlobacFXXO9iGwXkU9F5OSg/adY+7aLyPfDFXO88PsNO0dpSapgriQbDrvE/EjR7l4flQ09OkI0yokIxfnJVDf2xNWSaEop1Z9wtvd4gWuMMRtEJANYLyIvWcd+b4y5JfhkEZkNnAfMAcYDL4vIDOvwn4ETgUrgPRH5lzHm4zDGHtNqm3tx9/pHfYSjiJCeYqfDHduLwO+s7caM8oANdXAmFrjYWummWptFlVJxLmwJmzGmBqixvm4XkS1A0SCXnAmsMsb0ADtFZDuw2Dq23RhTBiAiq6xzNWEbwGcd5kc/4chIsdPaGdsJ245RXNJLjUx+tpNkp7Bbp/dQSsW5UenDJiIlwHzgXWvXlSLygYjcIyI51r4ioCLoskpr30D71QDKarqxCUwaO/ojHAM1bD78JnabqMpq3KSn2CnIdkY6FHUANhEm5LuoauhB7PrzUkrFr7AnbCKSDjwBfMsY0wb8FZgKlBKogbu179R+LjeD7N//Pt8QkXUisq6+vj4ksceqsho3E/KTSY7AkkoZKXb8Btw9sTvVQll1N1MLUxAZvQEb6uAV5yfj9RnyJi2JdChKKRU2Yf1EFxEngWTtIWPMkwDGmDpjjM8Y4wfu4rNmz0qgOOjyCUD1IPv3YYy50xiz0BizMD8/P/QvJobsrBndJamCZaTG9tQePp9hZ62OEI0l43KTcNqFcYccH+lQlFIqbMI5SlSAu4EtxpjfBe0vDDptJfCR9fW/gPNEJFlEJgPTgbXAe8B0EZksIkkEBib8K1xxx7r2Li97WjwRS9jSrYXmY3XgQWVDD71eoxPmxhC7TSgak0zB9OPw6WhRpVScCuco0aOBi4APRWSjte8HwPkiUkqgWbMc+F8AY8xmEXmMwGACL3CFMcYHICJXAi8AduAeY8zmMMYd08pqAkv1RCphS3XZsAkxO7VH34ADrWGLLcUFyZTX5fBReSeHTU2PdDhKKRVy4Rwl+hb99z97fpBrfgn8sp/9zw92nfpMpJdUsomQZg08iEVlNW6cjkBHdhU7xucl4/O4eXtziyZsSqm4pCsdxJmyGjc5GQ5yMiI3Yi4jxR6zfdjKatyUjHXhsOuAg1jisAv1ZWtYs7kVv1+bRZVS8UcTtjizvdod8Rn6M1LstLt9mBib2sMYw45qHXAQq+o+fYXGNi9bdndFOhSllAo5TdjiSHevn9113UyfkBrRONJTHXh9hh5PbCVsDW0e2rp8OmFujNqzfTVOh/Dmhy2RDkUppUJOE7Y4Ulbjxm9gRlHka9gA2mNspKgOOIhtvt4uFh2SyZsftuDTZlGlVJzRhC2ObK0MNAVFuoZtb8IWY/3Yyqq7EYHJ43TAQaw6Zm4WTe1ePt7VGelQlFIqpDRhiyPbKt3kZTrIy4zsEj1pVsIWayNFy2rcjM9NIiXZHulQ1EFaMjOTZKfw5gfaLKqUii+asMWRbVVdTC+KbO0aBCYyTXPZYm4uNh1wEPtSku0sOiSTtz5q1WZRpVRc0YQtTnR2+6hs6ImKhA0CKx50xFCTaIfbR21zL1M0YYt5S+dl09zh5aOd2iyqlIofmrDFiR3VboyB6ROiI+EITO0RO4MO+iYcjvSUKGrkFh2SgSvJxupNzZEORSmlQkYTtjixd8BBtNSwpdrp8Rh6vf5IhzIke1eI0Bq2mOdKsnP0nCze/LCFXk9svP+UUupANGGLE9uq3BRkO8lOD+fysEPXN1I0VppFd1QHVojIjeAKESp0jl+QQ2e3n3c/aYt0KEopFRKasMWJbZVdEZ/OI9hnc7HFRsJWVhP5FSJU6Mybkk5eppOX1zdFOhSllAoJTdiiXPHEEkRk0M3pyqSmqZd7/vSzA5470BZq6TGUsPV6/eyq69YRonHEbhOWzc9m3bZ2mts9kQ5HKaVGLDraz9SAKit28cBLNYOeU9PYw6sbW/jmt39KYe6vDuo+F51YeFDXDcTpsOFKstERAwMPdu/pxudHl6SKM8fPz+Ufr9ezelMLK7+QH+lwlFJqRLSGLQ7Ut3oQYEyEJ8zdX3qKPSZWO9AlqeLTpLEuphel8Mr7OlpUKRX7NGGLA/UtHrIzHDgd0fXjzEixx8RqB2XV3biSbBTmJkU6FBVixy/IYUe1m+3VXZEORSmlRiS6PuHVsPn9hoY2D/lZ0VW7BoGEravHj9cX3TPO76hxM6XQhc0W+r58KrKOn59LslN47j+NkQ5FKaVGRBO2GNfc4cXrM+RnRV/tUHpqYOBBZxTXsvn9RkeIxrH0FDtfLM3htY0tMVHbq5RSA9GELcbVtwZGwBVkR2MNW2BMSzSPFK1t6sXd49cJc+PYl5bk0ePx88oGneJDKRW7NGGLcfUtvaS6bKS67JEO5XMyUvum9ojekaI7anTAQbybVpTKIcWpPPtuI8ZEd/O8UkoNRBO2GGaMob7VE5XNoQBJDiHJIVE9UnRHtRubDSYVuCIdigqj04/Io7K+h01lHZEORSmlDoombDGss9uPu8cflQMOAESEzDQHbZ2jV8M2lImGg7c//u0JWmu3kpxkj+hEwyq8ls7NJjPVztNvN0Q6FKWUOig6cW4Mq2/tBaKz/1qfzFQ71Y29o3a/oUw0HOzJN+sZl5vEZcO4BkI/0bAKrySnjTOOHMNDr9RRXuumZJw2gSulYovWsMWw+hYPTruQFSULvvcnM81Bd6+fXo8/0qF8jrvHh7vXT05G9D4/FTpnHjUGV5KNx17fE+lQlFJq2DRhi2F7WnoZk+XEFsVNdFnWwIO2KOzH1twRaKrNSY/eGkoVOhmpDr60JI/XN7VQ09QT6XCUUmpYNGGLUV3dPlo7fYyL8tn5M9MCtVdtXdE3UrS53UrYtIYtLogcuB/ilecchsfTw4lf/sWw+iz2bcUTSyL9MpVSCUo/qWJUTVOgX1i0L6eU7rJjE2gdxYEHQ9Xc4SHNZSPZqX+3xANjfEPqv7j2kzaczrO46srLSBvmdDjad1EpFSn6SRWjapp6cCXZyI7i/msANpuQnmKPzibRdq82hyagOSVpILBph07xoZSKHZqwxSBjDLVNvRTmJsXEFBNZozy1x1B4fYa2Lp82hyagNJedWcWp7KztprHNE+lwlFJqSDRhi0FN7V56PIbCvOhuDu2TmWqn3e1DbNGTHDV3BD6oNWFLTHNK0nA5bazf2q6rHyilYoImbDGor//auJwYSdjSHBgDqdlFkQ5lr74BB7kZ2iSaiJwOG4dNTaO+1UNFvY4YVUpFP03YYlBNYw856Q5SkqNv/dD+ZKYGarHS8iZHOJLPNLd7SXIIqcn6K5CopoxPITvdwfqt7fR6o2+eQKWUCjakTysROXoo+1T4ebx+6ls9MdMcCpCZFkgs03JLIhtIkKZ2DzkZzpjoA6jCwybCEbMycff62bC1PdLhKKXUoIZavfDHIe5TYVbb3IsxUJibHOlQhizJYSMlyRY1NWw+n6Glw0tepvZfS3R5mU5mT0xlR003VQ3aNKqUil6DJmwicqSIXAPki8h3grYbgEHb40SkWEReE5EtIrJZRK629ueKyEsiss36N8faLyLyBxHZLiIfiMiCoLIuts7fJiIXj/hVx7CKPT0kOYT8KF4/tD+ZaXbS80oiHQYQWOHAbwIf1krNnZJOVpqddz9poycKl1BTSik4cA1bEpBOYILdjKCtDTjrANd6gWuMMbOAI4ArRGQ28H3gFWPMdOAV63uAU4Hp1vYN4K8QSPCAnwJLgMXAT/uSvETj8xkq6nsozk/GboutprzMVAdpeZOjYkRe31QOYzRhU4DdJhw5O4ueXj9vf9SKPwreo0optb9B24SMMa8Dr4vIvcaYXcMp2BhTA9RYX7eLyBagCDgTOM467T5gNfA9a//9JvCJ/h8RyRaRQuvcl4wxTQAi8hJwCvDIcOKJB9VNPXh9holjXZEOZdiy0hw4XZk0tnkZkxXZRKmxzUNKko0UHXCgLHmZThbOyGDtp+18sKOD0mkZkQ5JKaX2MdROPMkicidQEnyNMWbZUC4WkRJgPvAuMNZK5jDG1IhIgXVaEVARdFmltW+g/fvf4xsEauaYOHHiUMKKObvqekh2SsxM5xGsb0WGshp3VCRseZk64EDta/qEVJravWze1UVuhjMm/zBSSsWvoSZs/wBuB/4GDGuNIRFJB54AvmWMaRvkQ7K/A2aQ/fvuMOZO4E6AhQsXxl2bhtdnqGrooWSsC1uMNYcC5FgJ285aN4tnZkYsjl6Pn7YuH5MLUyIWg4peCw/JoKXTy5qPW0lOsjE2Bv84UkrFp6G2CXmNMX81xqw1xqzv2w50kYg4CSRrDxljnrR211lNnVj/7rH2VwLFQZdPAKoH2Z9QqhsDzaGTxsbO6NBgSU4bXS1VlNV0RzSOxvZA/zUdIar6Y7cJx87LJs1l5/VNLTTp0lVKqSgx1ITtGRG5XEQKrVGeudZggAFJoCrtbmCLMeZ3QYf+BfSN9LwYeDpo/1es0aJHAK1W0+kLwEkikmMNNjjJ2pdQdtV1k+wUCrJj9y/+9j1bKatxRzSGxrbACgd5usKBGoArycbx83NIcgqvbmympSO61sFVSiWmoSZsFwPXAWuA9da27gDXHA1cBCwTkY3WdhpwE3CiiGwDTrS+B3geKAO2A3cBlwNYgw1+DrxnbT/rG4CQKHo8fqoaephYEJvNoX3a93xKVUMP3b3DalUPqcZWDxmpdpKcOuBADSzVZWfZ/BxsIry8oUkXiVdKRdyQ2oWMMcOe8dQY8xb99z8DOL6f8w1wxQBl3QPcM9wY4sX2Kjc+P8yYkBrpUEakbc+nGAPltd3MnJgWkRga2zyMzY3dWko1ejJTHZx4eA6vvN/MKxuaOe6w7EiHpJRKYENK2ETkK/3tN8bcH9pw1P5E7Gyt6mJsjnPvSMtY1V73KQBlEUrYurp9uHv9Ov+aGrKMVAcnHZ7LK+838+rGZsbNPCnSISmlEtRQ24UWBW3HADcAy8MUkwqSP20pXd1+Donx2jUAd2s1qck2yqoj04+toa1vwIEmbGroUl12Tjw8l9wMJ6Urfsuq1+qiYgJopVRiGWqT6FXB34tIFvBAWCJS+5h0+HmkumwUjYnN0aH7m1KYws7ayCRse1o82G2QkxHbNZVq9PUNRPjdn+/lPk6jqqGH/7NyAk6H9oVUSo2Og/3fpovAElIJrXhiCSISti0jfxp5JUuYUZQa04MNgk0udFFW043fP/o1FHtaehmTlRRzy3qp6GC3Cx888wMuPH4sL29o5of3lNHWqSNIlVKjY6h92J7hs8lq7cAs4LFwBRUrKit28cBLNWEr/+2PWtle0cy0ovyw3WO0TS1M4ZneRmqbehk/irWGvV4/ze1e5k6OzGAHFT8uOGEchXnJ/P6JCr79123cePFkJuTrqghKqfAaag3bLcCt1vYrYKkx5vuDX6JGorndQ3ldN7vWPUxyHE1B0bfCQNkoN4vWtwT6r8XyPHYqeiybn8NNX59KR7ePb/1lG+u3tkc6JKVUnBtSJmAtAv8JkAHkAL3hDErBxh0dJDmEne/eG+lQQmrSWBc2G+wY5YEHe1p6sQkRX8dUxY85JWn84YoZ5Gcn8ZP7ynh6Tb0ORlBKhc2QEjYROQdYC5wNnAO8KyJnhTOwRLanuZfqxl5ml6Th7Ymvv9yTnTZKxrr4tKJrVO+7p8VDbqYTh137r6nQGZuTxK2XTWPxIZnc/kw1f/xnJV6fJm1KqdAbalvbD4FFxpiLjTFfARYDPw5fWInLGMPGHR2kJNniYiqP/swpSWPL7i58o/TB5vUZGts8FGRr7ZoKvdRkOz++sIRzji3g32ub+OE9O3QwglIq5IaasNmMMXuCvm8cxrVqGMpru6lv9TBvSlrc1gbNKUmju9fPjlFaV7Sh1YMx2n9NhY/NJlxySiHXnl3Mx7u6uPov29hV1x3psJRScWSoSdf/E5EXROSrIvJV4DkCa3+qEOr1+NmwrYO8TAdTx6dEOpywmTMpHYDN5Z2jcr89Lb0IkK81bCrMjl+Qy28vnUpPr5/v/HUb733aFumQlFJxYtCETUSmicjRxpjrgDuAecBhwDvAnaMQX0LZuKODHo+fxTMzEYnP2jUIdPwfl5M0qglbToaDJJ3kVI2CWZPSuO2K6YzLTeKG+3by5Js6GEEpNXIH+gS7DWgHMMY8aYz5jjHm2wRq124Ld3CJpLHNw7YqNzMmpJCbEf81QXNK0ti8qzPsH2Qer5/6Fg8FOdocqkZPQXZgMMIRs7O46/lqbnuyEo/XH+mwlFIx7EAJW4kx5oP9dxpj1gElYYkoAfmNYe0nReQDgAAAIABJREFUbaQk2ThsanqkwxkVs0vSaOnwUtUQ3hliapt78RsoyouPpb1U7HAl2fnhlydx/hcLeHFdEz+4u4yWDh2MoJQ6OAdK2Aabvjt+O1mNsm2VbpravSyYkZEwaxMeWhJYcWDzro6w3qeqoQenXXSEqIoIm034ykmFfO/ciWyt7OJbf9kWsbV0lVKx7UDZwXsicun+O0Xka8D68ISUWNw9Pjbt6GBcbhKTChKnFqg4P5nMVHtY+7EZY6hq6KUwLylu1mJVsem40hx++41peLx+rrl9O+u36mAEpdTwHChh+xZwiYisFpFbre114OvA1eEPL/5t2NaBz29YdEhGXA802J+IMHtSWlgTtqZ2L929fopGcc1SpQZySHFqYDBCThI/uW8nz69tjHRISqkYMmjCZoypM8YcBdwIlFvbjcaYI40xteEPL77Vt/RSXtfN7ElpZKY6Ih3OqJtTkkZ1Yy+NbZ6wlF/V0APAeO2/pqJEflYSt1w2jQXTMvjjU5Xc/e9q/H4dQaqUOrChriX6mjHmj9b2ariDSgTGGN7f3oErycYcqz9Xolk4IwOA/2xpDUv5VQ09jMly4kpKjH6BKjakJtu54SuTOW1JHo+/Uc+vH9lFj0dHkCqlBqefZBFS1dBLfauHuZPjd0WDA5k01kVRXhJvfxT6hM3d46Op3avNoSoq2e3ClWcW8fXTCnl7cyvX/20H7V06glQpNTBN2CLAbwwbd7STkWJnWhyvaHAgIsLRh2azqawj5B9WlVZzaFGezr+mopOI8N/HFHD9+ZPYVuXmu3fuoClM3QP+f3t3Hu9WXSf+//U+2febu9/23tvbfaO0lAoogiCy6ogbuA06oqIzMCMz4zbO7+c64zjjbIqOCsKo6KCooKggmyCL7KUtLd1u29v2Lr37luRm/3z/SNpeyr1db25ubt7Px+M8kntykrzzucnJO59VKVX6NGErgj1dcYajGdYs9Jf96MXXrQyRzcLTW6d21NzuzjhBr40Kf/n1DVSFI2JDRKZ0O//0MH/68Udp3T/A2z/zAN6KRpqaW4r9UpVSM4x+m00zYwwv741SGbDTVEbTeExmSaOHmpCDJ7cMc/GZlVPymMORNH0jKdYu8pfVyFtVeMZkuP3BroI8dt9wikc2+Lj8b+/jvv+6rCDPoZQqXVrDNs06+5OMxDIsa/ZqMkGuWeh1K0Os3zlKLJGZksds7RrDEpjfUL7Nzar0VIccXLQ2TDptOOt936d7sLCrgCilSosmbNNs+/4YHpdFc+3RFpEoL68/LUQqbXhu+6k3i4plZ0/XGHOrXTo6VJWcykAuabM5fXzmll0Fm/JGKVV69BttGg1F0nQNJFnS6MVW5n3Xxls+z0fYb+fRDUOn/Fi1iy8gkTIsLOPBHKq0VQYcvHDn9XQcGOStN96Nwx2Y8n5zIqL95JQqMdqHbRpt3x/DZlHWI0MnYrOEy15TyR2P9LCvJ35KtY+Nq9+O12XRoKNDVQkb7trMJWfP5ZGNPt7/5We5cE3FlP/Iu+bihil9PKVUYWkN2zRJpLLsOTDG/HqPNtVN4Mpza3A5LH7+x56TfoydHTFqFpzLwjkeLO0fqEpcQ5WLc5YH6R5M8uy2EYzRFRGUKmeaOUyTvd1xMllY3Ki1axMJ+excflYlf9gweFKdrY0xfP/eThLRAZY3ewsQoVLTb0GDh1XzfezuirOjfazY4SilikgTtmnS1h0n5LMR1nnBJvWO82qwRPjlYydey/bMthE27Y7S+sR3cdj1ba1mj1XzfTRWu3hh56iOHFWqjOk32zSIxjP0DqVoqXPrVB5HURNyctEZYX7//AC9w8f/xZTOGG69r4vGGhftG+8qYIRKTb/c1DdBAh4bj780xNgUTX+jlCotmrBNg7buOADz6nUqj2O5+oJabJbwtTv2kkof34LYdz/RS3tvgg9f1oDJ6nqMavZx2C3OP72CdMbwp5e1P5tS5UgTtmmw90Cc6qCDgEebQ49lTpWLG9/ZyMt7Y3z/3mPPKP/YpiH+9/4uzl0Z4uzlwWmIUKniCPnsnLk4wIGBJNv2x4odjlJqmmnCVmDDkTSDkTQtWrt23N5wepi3n1vNPU/1cf/z/ZMet2HXKF+/cx8r5vn41LubtblZzXqL5nporHGxoTXCwKhOqqtUOSlYwiYit4lIj4hsHrfviyLSISIb8tsV4277BxFpFZHtInLpuP2X5fe1ishnCxVvobR1xxGgWdcNPSHXXj6H0xf4+O9ftvNPP2l7RZ+24WiaH9zfxRd/2Mbcahdf+EALLof+9lCzn4hwzvIgLqfFn7aMkMlq06hS5aKQbXQ/AL4F/OiI/f9ljPn38TtEZAXwHmAlMAd4SESW5G/+NnAx0A48JyL3GGNeLmDcU2pfT5y6sBOPy1bsUEqK3Sb804cW8MvHe7njD908v30kV45OG/t64sRTWc5fVcFH3zxHm5pVWXE5LM5aGuSPm4Z4uS3KqgX+YoeklJoGBfumM8Y8JiItx3n4lcBPjTEJYI+ItAJn5W9rNcbsBhCRn+aPLYmELTKWYSSWYfFcnRfsZDjsFu+5sI43rK7grsd7GYykiSeynHtaiHedX8u8Om1mVuWpscbFvDo3m9uiNNe6Cel0QUrNesX4lN8gIh8Angf+3hgzCMwFnh53THt+H8D+I/afPdGDish1wHUAzc3NUx3zSenoSwAwt1qXSToVDZUurr+ysdhhKDWjrFsS4MBAgqe2jnDJurCu7qHULDfdHX++AywE1gBdwH/k9090pjFH2f/qncbcbIxZZ4xZV1NTMxWxnrLO/gQBj42AV3/9KqWmlttpceaSAP0jKVo7dBUEpWa7aU3YjDHdxpiMMSYL3MLhZs92oGncoY1A51H2z3jpjKF7MMmcah1soJQqjJY6N3VhBxt3RYgnj2/eQqVUaZrWhE1EGsb9+Xbg4AjSe4D3iIhLROYDi4FngeeAxSIyX0Sc5AYm3DOdMZ+s7sEkmSzMrdLmUKVUYYgI65YESWUMG3dFih2OUqqACtZWJyJ3ABcA1SLSDnwBuEBE1pBr1mwDPgZgjNkiIneSG0yQBq43xmTyj3MDcD9gA24zxmwpVMxTqbM/gc2C2gpN2JRShVPht7O0ycu2fTEWzvFQHXIUOySlVAEUcpToeyfYfetRjv9n4J8n2H8vcO8UhlZwxhg6+hI0VLqw2bQjsFKqsE6f72PvgTjP7xjl0nVhnURaqVlIZxstgJFYhmg8yxxtDlVKTQOH3WL1Qj/9Iyn29SSKHY5SqgA0YSuAAwO5WfkbqnTAgVJqesxvcBPy2dmwK6IrICg1C2nCVgA9Q0l8bgu/R1c3UEpND0uEMxb5iYxl2KnTfCg162jCNsWMyU3nURfW5lCl1PSaU+WkLuxk854IybRO86HUbKIJ2xQbjmZIpIyODp2AiA0RKeimVDkTEdYu8pNIGba0RYsdjlJqCukU/FOsezDXf01r2F7NmAy3P9hV0Oe45uKGYx+k1CxWGXTQUu9m+/4YSxq9+NzaNUOp2UBr2KZYz1ASr9vC59aiVUoVx+oFfoyBTbt1Ml2lZgvNKqbQof5rFU5tnlNKFY3fY2Npk5fdXXEGR1PFDkcpNQU0YZtCI/n+a9ocqpQqtpUtPpx24cVWrWVTajbQhG0KdQ/l+q/VhnVpGKVUcbkcFqe1+OgaSB6aG1IpVbo0YZtC3YNJvC4Lv3byVUrNAIsbvXhdFht2RTBGJ9NVqpRpwjZFjDH0DKWoDWv/NaXUzGC3CasW5Jasau/TJauUKmWasE2RaDxLPJmlJqTNoUqpmWNBvZug18aG1ghZrWVTqmRpwjZF+oZzfUSqNWFTSs0gliWsXuhnJJZhT1e82OEopU6SJmxTpHc4hd0mVPh0LmKl1MzSVOOiMmBn054ImYzWsilVijRhmyJ9wymqgnYsS/uvKaVmFskvDB+LZ9nZESt2OEqpk6AJ2xRIZwyDkTTVIZ1/TSk1M9VXuqivdLK5LUpKF4ZXquRowjYF+kdSGKP915RSM9uahbmF4bfu01o2pUqNJmxToG84t/RLdVATNqXUzFUVdNBc62LrvhhOb7jY4SilToAmbFOgbzhFwGPD7dTiVErNbKsX+MlkDQte+5Fih6KUOgGaYZwiYwy9w0ltDlVKlYSgz86CBg/NZ1xF96AuWaVUqdCE7RRFxnILvuuEuUqpUnH6fB8Gw48fOlDsUJRSx0kTtlN0qP+aJmxKqRLhddvY98JPefjFQdoOjBU7HKXUcdCE7RT1j+QmzA35dcJcpVTp2P3UbXicFj96UGvZlCoFmrCdor6RNOGAHUsXfFdKlZBUfJh3vaGWp14eYeveaLHDUUodgyZsp0AsO4ORlE7noZQqSW97XTVhv53b7u/C6MLwSs1omrCdgkDNYrJZqNSETSlVgjwuG+99Yx2b90R5YcdoscNRSh2FJmynINSwEtAJc5VSpeuy11RSH3byv/d3kc1qLZtSM5UmbKcgNOc0XA7B59ZiVEqVJofd4gOX1LO7K87DLw4WOxyl1CQ00zgFofqVVAUdiA44UEqVsAtWV7Csycv/3t/FWCJT7HCUUhPQhO0kjSUy+KsXUKXNoUqpEiciXPeWOQyOprnzjz3FDkcpNQFN2E5Sa+cYYtk0YVNKzQrLm31cuKaCXz7eq0tWKTUDacJ2krbvjwFowqaUmjU+dGkDlsAtv+ssdihKqSMULGETkdtEpEdENo/bVykiD4rIzvxlOL9fROSbItIqIptEZO24+3wwf/xOEflgoeI9UTvbY4wNd+J2as6rlJodaiqcvPvCOp7cMswLO0aKHY5SapxCZhs/AC47Yt9ngYeNMYuBh/N/A1wOLM5v1wHfgVyCB3wBOBs4C/jCwSSv2La3jzHUufnYByqlVAl553k1zKly8p17Okims8UORymVV7CEzRjzGDBwxO4rgR/mr/8QeNu4/T8yOU8DFSLSAFwKPGiMGTDGDAIP8uokcNplMoY1C/307nqs2KEopdSUctot/vLP5tLRn+Sux3uLHY5SKm+62/PqjDFdAPnL2vz+ucD+cce15/dNtr+obDbhxnc20bn5t8UORSmlpty6pUHOXRnip490c2AgUexwlFLMnEEHE01kZo6y/9UPIHKdiDwvIs/39uqvQqWUOhUfe8scLBFu+lW7rjOq1Aww3Qlbd76pk/zlwQl/2oGmccc1Ap1H2f8qxpibjTHrjDHrampqpjxwpZQqJzUVTv7i0gbW74zwyIahYoejVNmb7oTtHuDgSM8PAr8et/8D+dGi5wDD+SbT+4FLRCScH2xwSX6fUkqpAnvzOVUsa/Lyvd92MBRJFzscpcpaIaf1uAN4ClgqIu0i8mHga8DFIrITuDj/N8C9wG6gFbgF+CsAY8wA8BXgufz25fw+pZRSBWazhE+8o5FYIsv3fttR7HCUKmv2Qj2wMea9k9x00QTHGuD6SR7nNuC2KQxNKaXUcWqp9/CeC2r58cPdvP60EOeeVlHskJQqSzNl0IFSSqkZ6t0X1rFojoebftXBUCRV7HCUKkuasCmllDoqu0345NXNROMZvvWrDh01qlQRaMKmlFJlSMSGiBz31lLvYctD/8WTW4ZpWv22475fU3NLsV+qUrNCwfqwKaWUmrmMyXD7g10ndJ+sMfxh/SD2t36Fz/3Ttwl6j/0Vcs3FDScbolJqHK1hU0opdVwsEV63MoQl8OTmYTJZbRpVarpowqaUUuq4ed02zlkRZGA0zYbWSLHDUapsaMKmlFLqhDTVuFnS6GHb/hj7euLFDkepsqAJm1JKqRO2dnGAqqCDp14eYTiqqyAoVWiasCmllDphNks4b1UImwWPbRoilc4WOySlZjVN2JRSSp0Un9vG608LMRrL8OSWYbI6P5tSBaMJm1JKqZNWX+nizCUBOvqSOghBqQLSediUUkqdkqVNXkZiabbuixHw2lg811vskJSadTRhU0opdcrOXBwgMpbhuW2juBwWzbXuYoek1KyiTaJKKaVOmWUJ562qoCrk4MnNw3T1J4odklKziiZsSimlpoTdJlywuoKgz84fNw3RM5gsdkhKzRqasCmllJoyLofFG9dU4HPb+MOGQapaXlvskJSaFTRhU0opNaU8LhsXn1lJ0GvnzHd9gye3DBc7JKVKniZsSimlppzbaXHR2jAj3dv455+08YvHejA6T5tSJ00TNqWUUgXhclg899PreN3KELfe18V//mI/SV0RQamTogmbUkqpgsmk4nzuvfN4/0V1PLR+kL/7TivtvbpgvFInShM2pZRSBWVZwp+/qZ4vXNNC71CSG27ayf3P9WsTqVInQBM2pZRS0+KcFSG+/TdLWdbs5b/vaudzt+6mo0/na1PqeGjCppRSatpUhxx89doFXH/lXHa0x/jLb2znjke6SWnfNqWOShM2pZRS08qyhLecU80tf7eMc5YH+dEDB7j+ph1sbtPF45WajK4lqpRSqmBEbIjIUY+pWXgeY5f8A5/6XoL9L/6C7Y9+g3Ri9Lifo7FpHvv3tZ1ipErNbJqwKaWUKhhjMtz+YNcxj0tnDJt2RxDexeKzr2bdkgDNta5jJnsA11zcMBWhKjWjaZOoUkqporPbhLWLA1z2mkq8LosnNg/zx01DROOZYoem1IygCZtSSqkZozLo4NJ1laxd7Kd7MMVvn+6ntSOmU4CosqcJm1JKqRnFsoTlzT7efHYV1UEHz2wb5fGXhkmkdCSpKl+asCmllJqR/B4bbzyjgjMW+enoS3DvM/30j6SKHZZSRaEJm1JKqRlLRFgxz8cl6yoRgQeeH6C1I1bssJSadjpKVClVWMbgd9rwJPpwpCM4MmNgDIIBDGIMRixSNh9Jh5+k3UfGcsNxjA5U5aMq6OCy11Tx5JZhntk2ymAkzZmLA1iWvk9UedCETSl18ozBnonhTfTjSfbjSfThOXS9H3dqCGc6wr4vXAobP3PcD5sVG0l7gKi7lqi7noi7PnfpqSfmqgHRxoFy5HZaXLimghdbI2zbFyMyluH1p4WKHZZS00ITNqVmsC996UvFDcBkcaWG8Sb6ceeTME9y4HBSlhzI1ZiNk7GcjDmriLmqGPE1k7T7uf22/+Qdf/WvpOx+UjYPRixAIF/PJhgc6SjOdARnOoIjHcGVGsYX76F+cD3O9OEZ8FM2D8O+FoZ883Obfz4JZ3hai0UVjyXCmYsDBDw2nt8+yoPrB3H5a4odllIFV5SETUTagFEgA6SNMetEpBL4GdACtAFXG2MGJTdr4jeAK4AY8BfGmPXFiFup6fa5v3jHqT2AMdhIY88mcZgEDpPAnk1iNykcJsGdmXks6vgN9mwceyaOMzWaT5pGcaZGcKaj+ZTqsKTNy5iripirhv7gMsacVYy5qvKX1STt/lc1Z970xF9z1hfOO+mX4UhF8McP4I93EYq2URHZw4ID92OZ3BxdY85Kbrl6DfO6/8CgfxEj3kathZvlljR68bltPLF5mHM+cDu7u8ZY0OApdlhKFUwxa9guNMb0jfv7s8DDxpivichn839/BrgcWJzfzga+k79UqmzZTAp/ehBPNoI7M4onG8GTieDORnFk47nkLJ+kWUw+FcLat6yEjl+REQdpm5uU3U/C4SfibiAZWELSHiDurMglY85KxlyVZGwn96U41bWFTmsOS4JJVoYSnB6O89r5lczZ+xMAUpabIf9CBgKLGAwsZsi3gIzNNaXPr4pvbrWLS84Mc9dDB/jkd1v53PvmsW5psNhhKVUQM6lJ9Erggvz1HwKPkkvYrgR+ZHKzJj4tIhUi0mCMOfZaJ0qVOmPwZkYIp7oIZvoJpnObNzPM+DqsLELc8hO3+UhYXiJWmJS4SIuTlOUiJS5S4iRt5S/FSdpy8pc3vo+6ddeSNuMfLQH05repc8q1hUcRBU77yCX84rcvER5tpTKyk/BoK0s67kEwZLEY8TYxGFicS+L8i7QZdZYIBxw89aNr+PA/P8YXfrSHv3lbI5e+pqrYYSk15YqVsBngARExwPeMMTcDdQeTMGNMl4jU5o+dC+wfd9/2/L5XJGwich1wHUBzc3OBw1eqQIzBFz9A5egOvnfVai7puxVvNtd/K4tFxBZm0F7LPvcKRu2VxGwBxqwACctzUk2Ag2Mp/uOD75zqV/Eq1z7x3YI/B8CYq5oxVzWd1ecAYE/HCEd2EY7spHK0lebex5jf/RAAcUeQUU8TI74mRrzNjHibiLpqMdZM+h2rjkci0sPXP7aIr/5kL/99VzvdQymueVPdca1DqlSpKNaZ6VxjTGc+KXtQRLYd5diJPnGvWqMkn/TdDLBu3Tpdw0SVDpMlHNlN/eAL1A+ux5vI9RSoXVjFgKOBnc5G+h1zGLVXYsRW5GBntmM1u9qkjqXBJKdVJFkSTLIksIMFgS0487luxsCBMRv7ow72xezsj9rpjtvpidvojduYzhkkij7gpMR4XTa++MH53PSrdu74Qzc9g0k+8Y5GHHbty6hmh6IkbMaYzvxlj4jcDZwFdB9s6hSRBqAnf3g70DTu7o1A57QGrNQETu0L1bCqIsmlc6JcUDdGrTtDKgvP9Ll5vCfMC/1u/vDArdz2/c9OWbzl4ESaXbPANmC7yRBIDxJM9+LPDOF3D7I0OMSZmSEcJvKK+6TfcBmpFz9J0hEgafeTtPtJ5S+TjoPXfaRs+Uu7l7Tt5Go/C9mEDNNX6zmd7Dbhxnc0Ulfh5PaHDtA3kuL///MWfG79oaNK37QnbCLiAyxjzGj++iXAl4F7gA8CX8tf/jp/l3uAG0Tkp+QGGwxr/zU1E5zMF6ojG6cxvo2WsZcIpftJY6fHNZ/nXYs44JpPusHFcmA58IcHbp3ymNWrGbEx4qhmxFF9xA0GpxnDk4nkB3dEeOiem3n3VecdGk3rTfTlpiHJTD7zvkFI2Ty5KU3sXlK2XCKXsvtykwXbX/l3yu6jIejCMmmyos2zJ0pEeN9FddRUOPjGXfu58X928vk/b6Gp1l3s0JQ6JcU4G9QBd+f7FtiB/zPG/F5EngPuFJEPA/uAq/LH30tuSo9WctN6fGj6Q1bq1IRSPSyIbWRufDt20gzaa3kx8Cba3UvIWM5ih6cmIkJSvCQtL8PkutR+9aEdLP/Mta8+1GRwpGM406M40tFDmzMTxZGO5f7OHNwfy636kIlOOG0KwJbPXAQ93yIpbsZsvtyAEsvPmM1P1FZBxBYiag+TFF0RYjIXn1lJXdjJV/9vL5/4n518+upmzlmhk+yq0jXtCZsxZjeweoL9/cBFE+w3wPXTEJpSU64y2cnS6DPUJfeSFgftnmXs8axi2FFX7NDUFDJiyzWTOgIneMcs9kwcRyZ2ONHLRPnxv1/PR99/He5sNF+7FyWY7sOdjb6iU29KnERsYYbt1Qw7ahi21zBiryZt6RQmAKcv8PPNGxbzTz9u40u3t/HnF9Xx3jfW6XJWqiRpfbtSU80YapL7WRp9hupUBwnxsMX/OvZ4VusX6SwwHYMBWp/bzxs+9urpJi2TxpsZwZcZxp8ezF1mBmhI7KYlvuXQcRFbiAHHHPodc+h3ziViC5dtTVxthZOvf2wRN93dzo8f7mZX1xh/f1Wz9mtTJUcTNqWmUGWyk5WRx6lKdTFm+XjJfz5t3lVkxFHs0NQUKfRgAJh8QEBW7ETslUTslXS75h++wRjc2SihdC+hVC8V6W7qEm00x7cCkBAP/c459Dqb6Xa1ELOVV9Ogy2Hx91c1sXiuh5vv7eSGm3bwqaubWTHPV+zQlDpumrApNQV86UFWRp5gTmIXY5aPDYE3ss+zQjuNq+khQtzmJ27zH07kjMGXGaI61UFVMrfNSeyCURi1hfnqFcupGXqJ/uAystbs/0EhIlx5bg0L53r49zv386nvtXLVG2p5/0V1OvWHKgn6baLUKXBmYyyLPE3L2EtkxM7Lvteyy7dWa9RU8YkQtYeJ2sPs9Zx2KIGrS7ZRl2jjg2c149nx36QsNz0VqzlQuZbe0KpZv4TXaS1+vv03S7j5d5387NEent8xyqeubmZenY4iVTObJmxKnQRLYH5sAysif8JmUrR5VrHddzYJmzaxqBkqn8DttofZ7T2Dv/qHy/jVHb+nfvAF6gZfZO7AM2QsJz2h0zgQPpOe8OrcHHKzkM9t42/f2cTZy4J84+79/PW3dvCBi+t527k12G3l2ddPzXyasCl1gkKRPTz0l+eyevRRepzNbApcQMReWeywlDoh8XSW3opV9FasYnPLNVSO7qB+ILfaRsPgejJipy+4gq6q19BdsYa03VvskKfc61aGWN7s5Zt3t3PrfV08vH6Qv7pyLqvm+4sdmlKvogmbUsfJno6yrP0umnv+yIGAi+dCl9PhWlK2o+/U7GHERn9wOf3B5WyZ9z7CkV3UD7xAw+AL1O3eREbs9IZOo6vyNXSHV5OZRTVv4YCDz1/TwtNbR/jubzr49M27eOOaMB++vIHKoHZtUDOHJmxKHYsxzO1/iuX7fo4zPUpb3UVc8OVP841v67JRqrQda4oSwcfKCgcX18d4Y8NLnDG0gUQG/tTr4cEuL0/2ehjLlH6HfRHhtStCnLEowJ2PdvPzx3p5ausw77+ojj87pxqno/Rfoyp9mrApdRT+sU5Oa/sxVaPbGfQt4Nmlf8uIr5nRxN8VOzSlTtmJTFHylDFUprqYG9/Bax07uLA+t7Rat2s+He4ldLtaJhxsMx1rlorYkCms6faGm1n+pk/z/cTruemO9bQ++T1kaCP79+6esudQ6kRpwqbUBGyZBIs6f8OCAw+QtlxsavkA+2vOO6lFvJWaFUQYcM5hwDmHl8z5VKU6mRvfwZxEK3MTO0mLgwPOw8nbdE5pY0yG2x+c+iWmDwwk2bDLjueKLxLtb+OxTUO8/rSQrpSgikITNqWOUDf4Iiv2/h/e5AD7q89lW9NVJ77kkFKzmVj0OxvpdzbAE2+UAAAYcElEQVSyyVxAdaojl7zFW2lM7CAlTg64FtDhWozTVro/cuornVwarqS9L8HvHk7zL3fsZUGDm3edX8t5qyp0RKmaVpqwKZXnSfSxcu//UTe0kRHPXP60/DMMBpYUOyylZjax6HM20edsYlPgQqqT7cxN5JK3pvg2dnzuIkZ23UJPxen0hVaSspfWCEwRoanGzZO3Xc1Dz/fys0d7+Lef7eMH93fxtnNruPQ1lXhdusyVKjxN2FTZs2USLOy6jwVdv8eIxdamq9hT9yaMpR8PpU6EEYteVzO9rmY2Bi6kJrmftoe/xbv8m2nsfxqDMOhfSG/FKnpCqxjxNpfOKGuT5aK1lVy4Jsyz20f45WO93Py7Tv7v4W4uP7uSK86qor5ydk86rIpLv5FU+TKGOQPPsmz/z/EkB+moPJttTe8i7tI51ZQ6VUZs9LhauOGuTYQ+fh8V0T3UDL1E7fBLLG2/m6XtdxN3hOgNraIvtIL+wBISznCxwz4myxLOWR7inOUhtu2L8ovHe/nlY738/I+9rF3s5/KzqjhneUibS9WU04RNlaVgtI2Ve39KZWQnw95mXlz4MQYDi4sdllKzk1gM+Rcy5F/Izsa34UwNUzO0mdrhl6gfXE9T3xMARFx1DASXMBBYSn9g6Yz68XS0kaiuQC2Np7+NseG3s35nhES0n46X7qFz82+J9O06oedpbJrH/n1tUxCxmm00YVNlJRDbz5KOX1M/+CIJu19HfypVBElHiI6ac+moORcxGYLR/VSObqdqdDsNAy/Q3Ps4AFFXDQOBJQz6FzLkX0DEMwcjxekvdjwjUbPG0NWfpLXDhdv/IRac8yFCPjst9W5a6tz4PceO/ZqLG6YqZDXLaMKmZp2JJgNd4E/y0UXDnN8wRiQl3NwW4o62ANH0o8Cj0x2iUmXlWBP0jmdRxaJgkLWVcdaGI6ypfIom55MAxNLCthEnW4acbB5ysWXYSU985nyNWSLMrXYxt9pFPJllb3ectu44G3dF2LgrQnXIQUudm+ZaFx4dqKBO0Mx5pys1RcZPBhpOdrEotp45iX2kxcF271m0etdS2+jmE68/+eeYjslAlZotTmSC3vGGgEeNwZcZJpw6QDh1gBZ3F6sr+7AxCsCY5eOh5rUs6LyXYV8LI77mGTES1e20WNrkZWmTl8hY5lDy9vyOUV7YMUpt2ElTjYumGhdetyZv6tg0YVOHnMiv4JnMnk0yJ7GTltgmKtPdpMTJTu86dvrOJGXNnjUQlSoLIkTtFUTtFbR7lgFgmTShdO+hJG5lfQ8L2n956C4xZzXDvmZGfPMY9s5j2NdM0hEq1ivA77GxssXHyhYfQ5E0bd1x9vfkkrfnd4xSGbDnkzd30WJUM58mbOqQV/0KNgYhi0UWy2QQshgsUuI8qT5fhayVsrJJqodf5n/edTqX9d2C3aQYtYXZGLiQfe7lZCxnwZ5bKTW9smJn0NHAoCPX3+vav/8vfnrvTkKxvQRj+whF9xKM7qNhcP2h+8QdFQx780mcr5lh7zzizsppn1akwm9njd/PmoV+hqNp2nsT7O9NsHF3lI27o5x33a+59b5Ozl4eZHmzD5uuqqDyNGErY/Z0DF/8AP54N/9w0WLWDd2LLzOMKxvDmR3DTnrS+6bEQVqcpMRF0nIzZgswZvkZswWIW35itgBjtgBJ8RTkhCgmQyDWQeXodqpHtlI1sg17NsHiZXW0u5eyz72CAUdD6czxpJQ6JSmHn77QSvpCKw/ts2fGCEb3HUriQrG91A6/hGAASNr9+SSumRFvMyOeRqLuummbgzHksxPy2VnZ4iOWyNDem+De+9r51ZMt/OKxXoJeG69ZGuTs5UHWLg7g06bTsqYJW5mwsimC0b2Eo7upiOQ2b7L/0O2rLlhEPN1N1BZi1F5J0vKQFgdZbGTFwmCRFQvLZLGbJA6TwJ5N4jBJXNkYlakDuDMRbGRe8bwZbIzZ/MQtP99512qW7v8lcWeYhCNAyuYjbfOSsntI2XxkLAeIhUGwmRRWNokjPYYzPYI7OYw30Ys30UMg1kEwth+bSQEQddXSUf1aDoTX8mdXX8zNN39qWstWKTUzpW0eBoJLGQguPbTPyiQIjrXnauFi+whF9zH/wINYJnfuyoidiKeBUc9cRr1NjHrmMuJtLHisXpeNJY1evnLn9UTG0rywY5Rnto7w7LYRHn5xELtNWDXfx9nLcgmcTtJbfjRhm6XEZAhF26ge3kLN8MtURHcfOiHFnJUM+Rew13chEXcDMXct7377a/ju935/ak9qDK5sDE82gicziic7iieTu+7ORjhnXpimA/cfiuNkxB1Bou569tZewLCvhYHAYuKuqkO3p7Pm1F6DUmpWy9pch+aEO0iyafzxLoKxdgJj7QRi7VSNbKex/+lDx7T+45swW/+NEW8jo55GRr2NjHoayNimvl+sz23j/NMrOP/0CjIZw9Z9UZ7ZNsIz20b47m87+e5vO5lX5z6UvC1t8mrTaRnQhG0W8cR7qRnZQvXwFqpHtuLIjGEQhn3z2FN/MYO+hQz55084m3gykz31AERI2HwkbD6GHHWvuvnaT1/C7Q904EqN4kiP4siM4UhHcWRiONJRLJNGTBbBkBEHGctJ2uYh4QiSdASIuaoLcnJUSpW+qR80FSDo8LIwkGKRP0VtbCNvrVlGU+8T2LOJQ0eNOcNE3A1EPA1EPHPy1+eQdARO6lmPNkEvgLeiiZpF59O/6Hz2dK7lzj/2kIwN0LvrCXpa/0jfnqfIJGNHfQ6dnLc0acJWwuzpGFUj2/JJ2sv4Ej0AjDkr6apcR19wJX3BZaRO8sRREGKRcIZIOIs3YkspNfuc7NQhx+vaj1zCt/tej1BLgyfDokCS+f4U8/0JWnyttPi3Mt9+uIZ/KGnRFnGwJ2KnLepgT8RBW8RBd9yGYfKE7Hgm6D0omcrSOZCko8+NP3glc1e9FUugLuw8NB/cRJP16uS8pUkTthJw8JejTQwrQ0nOrh7j7Oo4K0JJ7BZE08IL/W6e7Q/zdJ+bfVE7sDe/3VvM0F9ltkwdopQqPxMlhUlgB7DDGDzZUQLpgdyWGaDRN8DyqgFcJnro+Aw2orYKIvYKIrYKorYwEXsFUVsFcct3QqPpnQ6LlrrcKgrZrKF3OEVHX4KOvsShKUNCPjuN1U7m1rioCjqwdCBWydKEbSYzhqU1fr539XxqE/uoSrXjMCkMwqC9ll2uefQ4mxlwNGDm2lgELDrJp5quiWAL/itYJ7RVShWDCGO2IGO2ID2ullfc5MzGDiVyvswQ/swQgfQAdYm2VwzUSouDR68/l+rW7xBz1RF11xJ11xFzVZNwhI46nZJlCXVhJ3VhJ2sXBxiJpQ8lby/vi7FlbwyXQ5hT5aJu6cVE4xkddVpiNGGbSYzBk+yncnQH1cNbqR55mTffeD6M/pGIrYJ29zJ6nc30OptIWTrBolJKlYKk5aXf6aXfecRoU5PFmx3Fl84lcf7MIN2jD7Awuo/6gfVYHO5bnBEHY65qYvktd70m/3cNabv3FQ8d9NoJNttZ3uwjkcrSNZA8lMCd8fav8+6vbOa0+X7OXhbkrGVB5lbrqNOZThO2YjJZ/GNdVEZ2Ujmyg8rIDjzJQQASdj/9weX866238uaP/hcxm/b5UkqpWUUsYrYQMVuIXuYBcO2PvsrtD/4GyabxJPvxxXvwJnrxJPrwJvrwJnoJR3bhyLxyYEHK5h2XwB1O6MZcVdicVa9oOv3Eh6/gP275Hc9uG+Xm33Vy8+86qQs7WbMwN6Hv6oV+wgFHMUpEHYUmbNPIlokTiu6lIrqb8GgrlaM7cWZyfRvijhADgSXsCixhILCYUc9cEIvbn/8SF35ckzWllCoXx+7rW43fnmWON81cT5o53jRzPGnmeLqZ6+2g0ZPmyLXlh5IWXWM2DozZ+dTpCd5X+Sx/fnktPVSz/oCHDfvSPLF5iPufHwCgpc7Nqvk+ljX7WDHPS13YedTRq6rwNGErEDEZ/GOduUlqo3uoiOwmMNZ5aIbtqKuW7vAaBvIJWsxVq7PyK6WUOum+vr35bYMxuLNRvJkRvJkRPNkRvJlRKv0jzM2MclZlE2MP3QKADzgPOCORZv9wnA3RWrZmF9M5tIzfdCzmN/mm1kSkj8GOjQx1bGKoYyMjB14mm0lOGotOHTL1NGE7RV/60pdwWVkWBVIsCSZZEkyxJJBkcTCF25ZLzoaTFpuHnWwZCrBl2MXLw06GkjZgf357uJgvQSml1GwiQtzmJ27zM8CcV9187Ucu4cwLP0q9J0ODJ029J02DO0O9J82ayhSXe16iwrmRrBH2Z+vYkZnHdlsz2/1r6F96Ue4pTAZnqh8T6yMW6ad/aJBopJ9sOjdHXasOAJtymrCdBJPNkHjmLm65eg2XrB3Fnxk6VHOWEifD9ho6HDUM2usZdNQTtYWgSagBLshvx0tHPSqllJpq17//qlftG85v2wGbSeHJjOLNjFCTGaE508aV2U2kU2k6k0H2pWvZZ69nr6uRZMUK6vLjKcIyQoN9kOiyBu796X3MrXHTOKeCUFUltmA1uLzatHqSSiZhE5HLgG8ANuD7xpivFS0Wy0b82V9zVnOYiD1Mh3sJw/Yahh01xKygNm0qpZQqaRlxELFXErFXTni712Q4IxvhdZlWSI4xkrDoT7roTQXoTIfprn4LN2083JHORyd11ktU2SJUuZNU+7LUBGxUVbgIhbwEQ36C4RB2fwjLV4F4Q4il046MVxIJm4jYgG8DFwPtwHMico8x5uVixRT6y++z2uXhtu//Q7FCUEoppYrCiO3QCFecgB+C5LaFZPnwR89if+cg+9v7ae8aobPPomuwiq5oNS9FHcRH7XDg1Y/rpYeAtOGXGAF7Eq8ji9shuF023E4bHpcNt9uBx+3A7XHh8bnxeD14fB7cPh/egA+3y4HbaeGwy6yqzSuJhA04C2g1xuwGEJGfAlcCRUvYxKnzoCmllFKTaWwITnqb3RXAHazD7a8hFKykIlRNIBDG8ofJeiqIuoP0uIJgD5C13KQtFylxkmWiWrdEfht6xV7B4JQ0biuN08rgtmVx2rK4bAa3HVx2cNkNLofgdghOu+BxCE6nhdth4XLacLtsBIMeTl+3YkrL5mSUSsI2l1zv/IPagbOLFItSSimljsKYDLd9/4EperQkkMQYyGYNxmQhnYJsih/+4D/weXz4vD68Hj9utw+7043d4cWyu7EcLrC5we7GWC6ylou45SIiTlLiJIWTBE6SxkEC54TPXp3dz+0zIGETY8yxjyoyEbkKuNQY85H839cAZxlj/nrcMdcB1+X/XEqu3+TJqAb6TiHc2ULL4TAti8O0LA7TsjhMyyJHy+EwLYvDjqcs5hljao52QKnUsLUDTeP+bgQ6xx9gjLkZuPlUn0hEnjfGrDvVxyl1Wg6HaVkcpmVxmJbFYVoWOVoOh2lZHDZVZTH5SrIzy3PAYhGZLyJO4D3APUWOSSmllFJqWpREDZsxJi0iNwD3k5vW4zZjzJYih6WUUkopNS1KImEDMMbcC9w7DU91ys2qs4SWw2FaFodpWRymZXGYlkWOlsNhWhaHTUlZlMSgA6WUUkqpclYqfdiUUkoppcpWWSZsItImIi+JyAYReX6C20VEvikirSKySUTWFiPOQhORpfkyOLiNiMiNRxxzgYgMjzvm88WKd6qJyG0i0iMim8ftqxSRB0VkZ/4yPMl9P5g/ZqeIfHD6oi6MScri6yKyLf8ZuFtEKia571E/T6VmkrL4ooh0jPscXDHJfS8Tke35c8dnpy/qwpikLH42rhzaRGTDJPedNe8LEWkSkUdEZKuIbBGRT+T3l9354ihlUXbni6OURWHOF8aYstuANqD6KLdfAdwHCHAO8EyxY56GMrGRWyhk3hH7LwB+W+z4CvSazwfWApvH7fs34LP5658F/nWC+1UCu/OX4fz1cLFfTwHK4hLAnr/+rxOVRf62o36eSm2bpCy+CHzyGPezAbuABeQW69kIrCj265nqsjji9v8APj/b3xdAA7A2fz0A7ABWlOP54ihlUXbni6OURUHOF2VZw3YcrgR+ZHKeBipEpKHYQRXYRcAuY8zeYgcyXYwxjwEDR+y+Evhh/voPgbdNcNdLgQeNMQPGmEHgQeCyggU6DSYqC2PMA8aYdP7Pp8nNfzjrTfK+OB6HltAzxiSBg0volayjlYWICHA1cMe0BlUExpguY8z6/PVRYCu5FXjK7nwxWVmU4/niKO+L43HC54tyTdgM8ICIvCC5FRKONNFSWMf7TyhV72HyE+9rRWSjiNwnIiunM6giqDPGdEHuwwjUTnBMOb4/riVX6zyRY32eZosb8s09t03S9FVu74vzgG5jzM5Jbp+V7wsRaQHOAJ6hzM8XR5TFeGV3vpigLKb8fFGuCdu5xpi1wOXA9SJy/hG3ywT3mbXDaSU3GfFbgZ9PcPN6cs2kq4GbgF9NZ2wzVLm9P/4RSAM/meSQY32eZoPvAAuBNUAXuabAI5XV+wJ4L0evXZt17wsR8QO/BG40xowc790m2Ffy74vJyqIczxcTlEVBzhdlmbAZYzrzlz3A3eSqJsc75lJYs8zlwHpjTPeRNxhjRowxkfz1ewGHiFRPd4DTqPtg83f+smeCY8rm/ZHvIP0W4P0m3/HiSMfxeSp5xphuY0zGGJMFbmHi11hO7ws78A7gZ5MdM9veFyLiIPel/BNjzF353WV5vpikLMryfDFRWRTqfFF2CZuI+EQkcPA6uY6Sm4847B7gA5JzDjB8sNp7lpr0l7KI1Of7qiAiZ5F7z/RPY2zT7R7g4CiuDwK/nuCY+4FLRCScr+q+JL9vVhGRy4DPAG81xsQmOeZ4Pk8l74g+rG9n4tdYTkvovQnYZoxpn+jG2fa+yJ8DbwW2GmP+c9xNZXe+mKwsyvF8cZSyKMz5otijLKZ7IzciY2N+2wL8Y37/x4GP568L8G1yIzheAtYVO+4CloeXXAIWGrdvfFnckC+njeQ6kr6u2DFP4Wu/g1x1dYrcr50PA1XAw8DO/GVl/th1wPfH3fdaoDW/fajYr6VAZdFKro/Fhvz23fyxc4B789cn/DyV8jZJWdyePxdsyp9UG44si/zfV5AbKbZrtpZFfv8PDp4jxh07a98XwOvJNVdtGvd5uKIczxdHKYuyO18cpSwKcr7QlQ6UUkoppWa4smsSVUoppZQqNZqwKaWUUkrNcJqwKaWUUkrNcJqwKaWUUkrNcJqwKaWUUkrNcJqwKaVKiohEjuOYG0XEW+A41ojIFZPcdoGIDIvIiyKyTUT+/VQeTymlNGFTSs1GN5KbY/C4iYjtBJ9jDbl5lCbzuDHmDHLrC75FRM49xcdTSpUxTdiUUiUpX4v1qIj8Il+L9ZP86iR/Q26CykdE5JH8sZeIyFMisl5Efp5f+w8RaRORz4vIE8BVIrJQRH6fX5j6cRFZlj/uKhHZLCIbReSx/MzkXwbeLSIbROTdk8VpjBkjN6Hm3PxjnSUif8rXvv1JRJZO9Hj5WeFvE5Hn8sdeWcDiVErNcPZiB6CUUqfgDGAluTX4niS3sPQ3ReTvgAuNMX35tW//P+BNxpioiHwG+DtyCRJA3BjzegAReZjcDP47ReRs4H+ANwKfBy41xnSISIUxJikinye3CsoNRwswvxzRYuCx/K5twPnGmLSIvAn4qjHmnUc+noh8FfiDMeZaEakAnhWRh4wx0akoOKVUadGETSlVyp41+fUsRWQD0AI8ccQx5wArgCfzy+I6gafG3f6z/P39wOuAn+ePA3DlL58EfiAidwJ3cXzOE5FNwFLga8aYA/n9IeCHIrKY3LI2jknufwnwVhH5ZP5vN9AMbD3O51dKzSKasCmlSlli3PUME5/TBHjQGPPeSR7jYI2VBQwZY9YceYAx5uP5Grc3AxtE5FXHTOBxY8xbRGQJ8ISI3G2M2QB8BXjEGPN2EWkBHp3k/gK80xiz/TieSyk1y2kfNqXUbDQKBPLXnwbOFZFFACLizSdRr2CMGQH2iMhV+eNERFbnry80xjxjjPk80Ac0HfEckzLG7AD+BfhMflcI6Mhf/4tJYga4H/hryVf3icgZx3oupdTspQmbUmo2uhm4T0QeMcb0kkuM7sg3UT4NLJvkfu8HPiwiG4EtwMGO/l8XkZdEZDO5vmgbgUeAFccadJD3XeB8EZkP/BvwLyLyJDB+ZOqRj/cVcs2lm/LP+5UTKQCl1Owixphix6CUUkoppY5Ca9iUUkoppWY4TdiUUkoppWY4TdiUUkoppWY4TdiUUkoppWY4TdiUUkoppWY4TdiUUkoppWY4TdiUUkoppWY4TdiUUkoppWa4/wdtcf24z9+Qh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747888" y="947246"/>
            <a:ext cx="4326830" cy="2915907"/>
          </a:xfrm>
          <a:prstGeom prst="rect">
            <a:avLst/>
          </a:prstGeom>
        </p:spPr>
      </p:pic>
      <p:pic>
        <p:nvPicPr>
          <p:cNvPr id="14" name="Picture 13"/>
          <p:cNvPicPr>
            <a:picLocks noChangeAspect="1"/>
          </p:cNvPicPr>
          <p:nvPr/>
        </p:nvPicPr>
        <p:blipFill>
          <a:blip r:embed="rId3"/>
          <a:stretch>
            <a:fillRect/>
          </a:stretch>
        </p:blipFill>
        <p:spPr>
          <a:xfrm>
            <a:off x="-121112" y="947246"/>
            <a:ext cx="4697411" cy="2913298"/>
          </a:xfrm>
          <a:prstGeom prst="rect">
            <a:avLst/>
          </a:prstGeom>
        </p:spPr>
      </p:pic>
    </p:spTree>
    <p:extLst>
      <p:ext uri="{BB962C8B-B14F-4D97-AF65-F5344CB8AC3E}">
        <p14:creationId xmlns:p14="http://schemas.microsoft.com/office/powerpoint/2010/main" val="1619287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Interest Rate</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95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a:off x="4710528" y="1044700"/>
            <a:ext cx="0" cy="2326064"/>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60375" y="3878623"/>
            <a:ext cx="8398779" cy="830997"/>
          </a:xfrm>
          <a:prstGeom prst="rect">
            <a:avLst/>
          </a:prstGeom>
          <a:noFill/>
        </p:spPr>
        <p:txBody>
          <a:bodyPr wrap="square" rtlCol="0">
            <a:spAutoFit/>
          </a:bodyPr>
          <a:lstStyle/>
          <a:p>
            <a:r>
              <a:rPr lang="en-US" sz="1200" b="1" dirty="0" smtClean="0"/>
              <a:t>Observation:</a:t>
            </a:r>
          </a:p>
          <a:p>
            <a:pPr marL="171450" indent="-171450">
              <a:buFont typeface="Arial" panose="020B0604020202020204" pitchFamily="34" charset="0"/>
              <a:buChar char="•"/>
            </a:pPr>
            <a:r>
              <a:rPr lang="en-US" sz="1200" dirty="0">
                <a:solidFill>
                  <a:srgbClr val="000000"/>
                </a:solidFill>
                <a:latin typeface="Helvetica Neue"/>
              </a:rPr>
              <a:t>For the borrowers where the interest rate is between 13%-17% - the defaulters % is more as compared to borrowers with other interest rate percentage</a:t>
            </a:r>
          </a:p>
          <a:p>
            <a:pPr marL="171450" indent="-171450">
              <a:buFont typeface="Arial" panose="020B0604020202020204" pitchFamily="34" charset="0"/>
              <a:buChar char="•"/>
            </a:pPr>
            <a:r>
              <a:rPr lang="en-US" sz="1200" dirty="0">
                <a:solidFill>
                  <a:srgbClr val="000000"/>
                </a:solidFill>
                <a:latin typeface="Helvetica Neue"/>
              </a:rPr>
              <a:t>The rate of defaulters decreases and continues to decrease if the interest rate is more than 17</a:t>
            </a:r>
            <a:r>
              <a:rPr lang="en-US" sz="1200" dirty="0" smtClean="0">
                <a:solidFill>
                  <a:srgbClr val="000000"/>
                </a:solidFill>
                <a:latin typeface="Helvetica Neue"/>
              </a:rPr>
              <a:t>%</a:t>
            </a:r>
            <a:endParaRPr lang="en-US" sz="1200" dirty="0">
              <a:solidFill>
                <a:srgbClr val="000000"/>
              </a:solidFill>
              <a:latin typeface="Helvetica Neue"/>
            </a:endParaRPr>
          </a:p>
        </p:txBody>
      </p:sp>
      <p:sp>
        <p:nvSpPr>
          <p:cNvPr id="10" name="AutoShape 6" descr="data:image/png;base64,iVBORw0KGgoAAAANSUhEUgAAA78AAAGSCAYAAAArTXZbAAAABHNCSVQICAgIfAhkiAAAAAlwSFlzAAALEgAACxIB0t1+/AAAADh0RVh0U29mdHdhcmUAbWF0cGxvdGxpYiB2ZXJzaW9uMy4xLjMsIGh0dHA6Ly9tYXRwbG90bGliLm9yZy+AADFEAAAgAElEQVR4nO3de7xldVk/8M8jeCu8gIzEVdRGiyhRRyRNwywFs9BeplAJmkWalqaVWpmm2Y/SrOxn+kMlwBTEW5KiiCZa5oXBkEteGBF0BGEUL6BmYs/vj70G9xzOzJyZOefsOYv3+/Xar733s27P2mexmc9Za31PdXcAAABgzG4x6wYAAABgqQm/AAAAjJ7wCwAAwOgJvwAAAIye8AsAAMDoCb8AAACMnvALwBZV1auq6nmLtK4Dqur6qtpleH9uVf3GYqx7WN+7quq4xVrfNmz3z6vqy1X1peXe9uZU1ROq6t+3MH1RP/udTVU9qKo+vYjru/HY2tpnux3r/tWqes9irQ+A+Qm/ADdjVXV5VX27qq6rqq9V1X9U1ZOr6sb/P3T3k7v7RQtc189uaZ7u/nx379bd31uE3l9QVf80Z/1HdvcpO7rubexj/yTPSnJQd//QPNMPr6quqrfOqd9rqJ+7CD0cOKxr1x1d1wK2tajBbzt7eEFVfXc4bq+rqs9U1f+tqr03ztPd/9bd91zguv5pa/Mt1rE138+qu1/f3Q/b0XUDsGXCLwC/0N23S3KXJCckeXaS1y72RpYjmM3IXZJ8pbuv2cI8G5I8oKruNFU7LslnlrSzcXvjcNzukeTRSX4oyfnTAXgx1IR/LwGMgC9zAJIk3f317j4zyeOSHFdVBydJVZ1cVX8+vN6zqt4xnCW+tqr+rapuUVWvS3JAkn8ZLmv+w6kzXE+qqs8n+dfNnKG8e1V9rKq+XlVvr6o9hm0dXlXrp3vceHa5qo5I8kdJHjds7xPD9Bsv5R36+pOquqKqrqmqU6vqDsO0jX0cV1WfHy5Z/uPNfTZVdYdh+Q3D+v5kWP/PJjknyT5DHydvZhX/k+Sfkxw9rG+XJI9N8vo523lAVZ03fBbnVdUDpqadW1UvqqoPDWc731NVew6TPzg8f23o4yenlntpVX21qj5XVUfOs2+3Hn6WPz5Vu/NwRcCqzX0mm/mc9qmqM4f1rauq35yadmhVfXg4dq4aztTeamp61+Sqg0uHfl9RVbW1bXb3d7v7kkyO2w2ZnIW/yfFTVc+uqi8On92nq+qhWzmOXlxVH0ryrSR3q5teJl5V9ffDz+pTVfXQqQmbXAVRm55dvsnPquacTd+B4wCALRB+AdhEd38syfokD5pn8rOGaauS7JVJcOjufnySz2dyFnm37v6rqWV+OsmPJnn4ZjZ5bJJfT7JPkhuSvHwBPb47yV9kcvZvt+6+1zyzPWF4PCTJ3ZLsluT/zpnnp5LcM8lDk/xpVf3oZjb590nuMKznp4een9jd701yZJIrhz6esIW2Tx2WSyafxSVJrtw4cQj978xk/++U5GVJ3lmbni3+lSRPTHLnJLdK8vtD/cHD8x2HPj48vL9/kk8n2TPJXyV57dxA2d3fSXJ6kl+bKh+T5L3dvWEL+zOf0zI5PvZJ8pgkfzEVCr+X5PeGXn4yk8/8t+cs/8gk90tyr0x+ObC5Y+Ymhkvp3555jtuqumeSpyW533C2+OFJLt/KcfT4JMcnuV2SK+bZ5P2TXDbsz/OTvHXjL262YnM/q4297shxAMAWCL8AzOfKTC4nneu7SfZOcpfhjNu/dXdvZV0v6O5vdve3NzP9dd19cXd/M8nzkjx2ODO6o341ycu6+7Luvj7Jc5McXZuedf6z7v52d38iyScyCV2bGHp5XJLndvd13X15kr/OJBwtWHf/R5I9hiB2bCZheNrPJ7m0u1/X3Td092lJPpXkF6bm+cfu/szwWZ6R5JCtbPaK7n71EAxPyeRnt9c8852S5Ffq+5f3Pj7J67Zl/2py7/NPJXl2d/93d1+Q5DXDutLd53f3R4Z9uzzJ/8vkFwnTTujur3X355O8fwH7N9fmjtvvJbl1koOq6pbdfXl3f3Yr6zq5uy8Z+v3uPNOvSfK3w38Hb8zklww/v439zmcpjgMAIvwCML99k1w7T/0lSdYleU9VXVZVz1nAur6wDdOvSHLLTM6m7ah9sukZuyuS7JpNw9/06MzfyuTs8Fx7ZnJ2be669t2Onl6XyRnIhyR521b6nW87C+l32o3zd/e3hpc3Waa7P5rkm0l+uqp+JMkPJzlzK+uea58k13b3dVO1G/uvqnvU5JL5L1XVNzI54zr357yt+zfXvMdtd69L8owkL0hyTVWdXlX7bGVdWztuvzjnFz9XZPIZ7KilOA4AiPALwBxVdb9M/qF9kxF9hzOfz+ruu2VyJuqZU5e1bu4M8NbODO8/9fqATM4ufzmTMPYDU33tksnl1gtd75WZDEY1ve4bkly9leXm+vLQ09x1fXEb15NMwu9vJzlrKoxuNLffbdnO1j6LhTglk0ufH5/kzd3939u4/JWZnNm+3VRtuv9XZnIGc3V33z6TS+a3ek/vQg1nrX8hyb/NN72739DdP5XJZ9xJ/nLjpM2scmuf6b5zLiE/IN+/jH2TYzeTwbgWut4dOQ4A2ALhF4AkSVXdvqoemcn9n//U3RfNM88jq+qHh3/0fyOTy0k3/tmiqzO5J3Zb/VpVHVRVP5DkhZkEr+9lMhLybarq56vqlkn+JJNLVze6OsmBtfmReE9L8ntVddeq2i3fv7fzhm1pbujljCQvrqrbVdVdkjwzyVb/PM486/pcJpf6zje41llJ7lFVv1JVu1bV45IclOQdC1j1hiT/m+37/Dd6XSajJv9abnpJ9lxVVbeZfnT3F5L8R5L/M9R+IsmT8v1BvW6XyTFz/XB2+Sk70Ot0I7cc7tU+LZOQ+bJ55rlnVf1MVd06yX8n+XY2PW63dBxtzp2T/O6w/V/O5L72s4ZpF2Ryif0tq2pNJvc/b7S1n9WOHAcAbIHwC8C/VNV1mVzm+ceZhIcnbmbe1Unem+T6JB9O8g/dfe4w7f8k+ZNhNN9tGYDndUlOzuRSztsk+d1kMvp0JmdJX5PJWa9vZjKY0kZvGp6/UlUfn2e9Jw3r/mCSz2USen5nG/qa9jvD9i/L5Iz4G4b1b7Pu/vfuvnKe+lcyGfDpWUm+kuQPkzyyu7+8gHV+K8mLk3xo+PwP246+1if5eCZnJuc9ezrlAZkEyBsfw73UxyQ5MJOzl29L8vzuPmdY5vczGajpuiSvTvLGbe1xjsdV1fVJvpbJJdpfSXLf+T7bTH5pckImZ/G/lElw/aNh2taOo835aCb/PXw5k8/+McPPMJncu373JF9N8meZHC9Jtv6z2pHjAIAtq62PUwIA3BxU1UmZjFz9J7PuBQAW265bnwUAGLuqOjDJLyW592w7AYCl4bJnALiZq6oXJbk4yUuG+5IBYHRc9gwAAMDoOfMLAADA6N3s7vndc889+8ADD5x1GwAAACyB888//8vdvWpu/WYXfg888MCsXbt21m0AAACwBKrqivnqLnsGAABg9IRfAAAARm/Jwm9V7V9V76+qT1bVJVX19KG+R1WdU1WXDs+7D/WqqpdX1bqqurCq7jO1ruOG+S+tquOm6vetqouGZV5eVbVU+wMAAMDKtZRnfm9I8qzu/tEkhyV5alUdlOQ5Sd7X3auTvG94nyRHJlk9PI5P8spkEpaTPD/J/ZMcmuT5GwPzMM/xU8sdsYT7AwAAwAq1ZOG3u6/q7o8Pr69L8skk+yY5Kskpw2ynJHnU8PqoJKf2xEeS3LGq9k7y8CTndPe13f3VJOckOWKYdvvu/nBP/ljxqVPrAgAAgBstyz2/VXVgknsn+WiSvbr7qmQSkJPceZht3yRfmFps/VDbUn39PPX5tn98Va2tqrUbNmzY0d0BAABghVny8FtVuyV5S5JndPc3tjTrPLXejvpNi90ndvea7l6zatVN/twTAAAAI7ek4beqbplJ8H19d791KF89XLKc4fmaob4+yf5Ti++X5Mqt1Pebpw4AAACbWMrRnivJa5N8srtfNjXpzCQbR2w+Lsnbp+rHDqM+H5bk68Nl0WcneVhV7T4MdPWwJGcP066rqsOGbR07tS4AAAC40a5LuO4HJnl8kouq6oKh9kdJTkhyRlU9Kcnnk/zyMO2sJI9Isi7Jt5I8MUm6+9qqelGS84b5Xtjd1w6vn5Lk5CS3TfKu4QEAAACbqMlAyTcfa9as6bVr1866DQAAAJZAVZ3f3Wvm1pdltGcAAACYJeEXAACA0RN+AQAAGL2lHPAKAAC4mXnFH7551i2wQj31rx6zpOt35hcAAIDRE34BAAAYPeEXAACA0RN+AQAAGD3hFwAAgNETfgEAABg94RcAAIDRE34BAAAYPeEXAACA0RN+AQAAGD3hFwAAgNETfgEAABg94RcAAIDRE34BAAAYPeEXAACA0RN+AQAAGD3hFwAAgNETfgEAABg94RcAAIDRE34BAAAYPeEXAACA0RN+AQAAGD3hFwAAgNETfgEAABg94RcAAIDRE34BAAAYPeEXAACA0Vuy8FtVJ1XVNVV18VTtjVV1wfC4vKouGOoHVtW3p6a9amqZ+1bVRVW1rqpeXlU11PeoqnOq6tLhefel2hcAAABWtqU883tykiOmC939uO4+pLsPSfKWJG+dmvzZjdO6+8lT9VcmOT7J6uGxcZ3PSfK+7l6d5H3DewAAALiJJQu/3f3BJNfON204e/vYJKdtaR1VtXeS23f3h7u7k5ya5FHD5KOSnDK8PmWqDgAAAJuY1T2/D0pydXdfOlW7a1X9Z1V9oKoeNNT2TbJ+ap71Qy1J9uruq5JkeL7z5jZWVcdX1dqqWrthw4bF2wsAAABWhFmF32Oy6Vnfq5Ic0N33TvLMJG+oqtsnqXmW7W3dWHef2N1runvNqlWrtqthAAAAVq5dl3uDVbVrkl9Kct+Nte7+TpLvDK/Pr6rPJrlHJmd695tafL8kVw6vr66qvbv7quHy6GuWo38AAABWnlmc+f3ZJJ/q7hsvZ66qVVW1y/D6bpkMbHXZcDnzdVV12HCf8LFJ3j4sdmaS44bXx03VAQAAYBNL+aeOTkvy4ST3rKr1VfWkYdLRuelAVw9OcmFVfSLJm5M8ubs3Dpb1lCSvSbIuyWeTvGuon5Dk56rq0iQ/N7wHAACAm1iyy567+5jN1J8wT+0tmfzpo/nmX5vk4HnqX0ny0B3rEgAAgJuDWQ14BQAAAMtG+AUAAGD0hF8AAABGT/gFAABg9IRfAAAARk/4BQAAYPSEXwAAAEZP+AUAAGD0hF8AAABGT/gFAABg9IRfAAAARk/4BQAAYPSEXwAAAEZP+AUAAGD0hF8AAABGT/gFAABg9IRfAAAARk/4BQAAYPSEXwAAAEZP+AUAAGD0hF8AAABGT/gFAABg9IRfAAAARk/4BQAAYPSEXwAAAEZP+AUAAGD0hF8AAABGT/gFAABg9IRfAAAARk/4BQAAYPSEXwAAAEZvycJvVZ1UVddU1cVTtRdU1Rer6oLh8Yipac+tqnVV9emqevhU/Yihtq6qnjNVv2tVfbSqLq2qN1bVrZZqXwAAAFjZlvLM78lJjpin/jfdfcjwOCtJquqgJEcn+bFhmX+oql2qapckr0hyZJKDkhwzzJskfzmsa3WSryZ50hLuCwAAACvYkoXf7v5gkmsXOPtRSU7v7u909+eSrEty6PBY192Xdff/JDk9yVFVVUl+Jsmbh+VPSfKoRd0BAAAARmMW9/w+raouHC6L3n2o7ZvkC1PzrB9qm6vfKcnXuvuGOfV5VdXxVbW2qtZu2LBhsfYDAACAFWK5w+8rk9w9ySFJrkry10O95pm3t6M+r+4+sbvXdPeaVatWbVvHAAAArHi7LufGuvvqja+r6tVJ3jG8XZ9k/6lZ90ty5fB6vvqXk9yxqnYdzv5Ozw8AAACbWNYzv1W199TbRyfZOBL0mUmOrqpbV9Vdk6xO8rEk5yVZPYzsfKtMBsU6s7s7yfuTPGZY/rgkb1+OfQAAAGDlWbIzv1V1WpLDk+xZVeuTPD/J4VV1SCaXKF+e5LeSpLsvqaozkvxXkhuSPLW7vzes52lJzk6yS5KTuvuSYRPPTnJ6Vf15kv9M8tql2hcAAABWtiULv919zDzlzQbU7n5xkhfPUz8ryVnz1C/LZDRoAAAA2KJZjPYMAAAAy0r4BQAAYPSEXwAAAEZP+AUAAGD0hF8AAABGT/gFAABg9IRfAAAARk/4BQAAYPSEXwAAAEZP+AUAAGD0hF8AAABGT/gFAABg9IRfAAAARk/4BQAAYPSEXwAAAEZP+AUAAGD0hF8AAABGT/gFAABg9IRfAAAARk/4BQAAYPSEXwAAAEZP+AUAAGD0hF8AAABGT/gFAABg9IRfAAAARk/4BQAAYPSEXwAAAEZP+AUAAGD0hF8AAABGT/gFAABg9IRfAAAARm/Jwm9VnVRV11TVxVO1l1TVp6rqwqp6W1XdcagfWFXfrqoLhserppa5b1VdVFXrqurlVVVDfY+qOqeqLh2ed1+qfQEAAGBlW8ozvycnOWJO7ZwkB3f3TyT5TJLnTk37bHcfMjyePFV/ZZLjk6weHhvX+Zwk7+vu1UneN7wHAACAm1iy8NvdH0xy7Zzae7r7huHtR5Lst6V1VNXeSW7f3R/u7k5yapJHDZOPSnLK8PqUqToAAABsYpb3/P56kndNvb9rVf1nVX2gqh401PZNsn5qnvVDLUn26u6rkmR4vvPmNlRVx1fV2qpau2HDhsXbAwAAAFaEmYTfqvrjJDckef1QuirJAd197yTPTPKGqrp9kppn8d7W7XX3id29prvXrFq1anvbBgAAYIXadbk3WFXHJXlkkocOlzKnu7+T5DvD6/Or6rNJ7pHJmd7pS6P3S3Ll8Prqqtq7u68aLo++Zrn2AQAAgJVlWc/8VtURSZ6d5Be7+1tT9VVVtcvw+m6ZDGx12XA583VVddgwyvOxSd4+LHZmkuOG18dN1QEAAGATS3bmt6pOS3J4kj2ran2S52cyuvOtk5wz/MWijwwjOz84yQur6oYk30vy5O7eOFjWUzIZOfq2mdwjvPE+4ROSnFFVT0ry+SS/vFT7AgAAwMq2ZOG3u4+Zp/zazcz7liRv2cy0tUkOnqf+lSQP3ZEeAQAAuHmY5WjPAAAAsCyEXwAAAEZP+AUAAGD0hF8AAABGT/gFAABg9IRfAAAARk/4BQAAYPSEXwAAAEZP+AUAAGD0hF8AAABGT/gFAABg9IRfAAAARk/4BQAAYPSEXwAAAEZP+AUAAGD0hF8AAABGT/gFAABg9IRfAAAARm/XhcxUVQ/s7g9trQYAwPb5yNOfPusWWKEO+7u/m3ULsCIs9Mzv3y+wBgAAADudLZ75raqfTPKAJKuq6plTk26fZJelbAwAAAAWy9Yue75Vkt2G+W43Vf9GkscsVVMAAACwmLYYfrv7A0k+UFUnd/cVy9QTAAAALKoFDXiV5NZVdWKSA6eX6e6fWYqmAAAAYDEtNPy+KcmrkrwmyfeWrh0AAABYfAsNvzd09yuXtBMAAABYIgv9U0f/UlW/XVV7V9UeGx9L2hkAAAAskoWe+T1ueP6DqVonudvitgMAAACLb0Hht7vvutSNAAAAwFJZUPitqmPnq3f3qYvbDgAAACy+hV72fL+p17dJ8tAkH08i/AIAALDTW9CAV939O1OP30xy7yS32tpyVXVSVV1TVRdP1faoqnOq6tLhefehXlX18qpaV1UXVtV9ppY5bpj/0qo6bqp+36q6aFjm5VVV27LzAAAA3DwsdLTnub6VZPUC5js5yRFzas9J8r7uXp3kfcP7JDlyWOfqJMcneWUyCctJnp/k/kkOTfL8jYF5mOf4qeXmbgsAAAAWfM/vv2QyunOS7JLkR5OcsbXluvuDVXXgnPJRSQ4fXp+S5Nwkzx7qp3Z3J/lIVd2xqvYe5j2nu68dejknyRFVdW6S23f3h4f6qUkeleRdC9knAAAAbj4Wes/vS6de35Dkiu5ev53b3Ku7r0qS7r6qqu481PdN8oWp+dYPtS3V189Tv4mqOj6TM8Q54IADtrNtAAAAVqqF3vP7gSSfSnK7JLsn+Z8l6GW++3V7O+o3LXaf2N1runvNqlWrdqBFAAAAVqIFhd+qemySjyX55SSPTfLRqnrMdm7z6uFy5gzP1wz19Un2n5pvvyRXbqW+3zx1AAAA2MRCB7z64yT36+7juvvYTAaeet52bvPMJBtHbD4uydun6scOoz4fluTrw+XRZyd5WFXtPgx09bAkZw/Trquqw4ZRno+dWhcAAADcaKH3/N6iu6+Zev+VLCA4V9VpmQxYtWdVrc9k1OYTkpxRVU9K8vlMziYnyVlJHpFkXSajST8xSbr72qp6UZLzhvleuHHwqyRPyWRE6dtmMtCVwa4AAAC4iYWG33dX1dlJThvePy6TsLpF3X3MZiY9dJ55O8lTN7Oek5KcNE99bZKDt9YHAAAAN29bDL9V9cOZjM78B1X1S0l+KpOBpj6c5PXL0B8AAADssK1duvy3Sa5Lku5+a3c/s7t/L5Ozvn+71M0BAADAYtha+D2wuy+cWxwuNz5wSToCAACARba18HubLUy77WI2AgAAAEtla+H3vKr6zbnFYaTm85emJQAAAFhcWxvt+RlJ3lZVv5rvh901SW6V5NFL2RgAAAAsli2G3+6+OskDquoh+f6fFHpnd//rkncGAAAAi2RBf+e3u9+f5P1L3AsAAAAsia3d8wsAAAArnvALAADA6Am/AAAAjJ7wCwAAwOgJvwAAAIye8AsAAMDoCb8AAACMnvALAADA6Am/AAAAjJ7wCwAAwOgJvwAAAIye8AsAAMDoCb8AAACMnvALAADA6Am/AAAAjJ7wCwAAwOgJvwAAAIye8AsAAMDoCb8AAACMnvALAADA6Am/AAAAjJ7wCwAAwOgJvwAAAIzesoffqrpnVV0w9fhGVT2jql5QVV+cqj9iapnnVtW6qvp0VT18qn7EUFtXVc9Z7n0BAABgZdh1uTfY3Z9OckiSVNUuSb6Y5G1Jnpjkb7r7pdPzV9VBSY5O8mNJ9kny3qq6xzD5FUl+Lsn6JOdV1Znd/V/LsiMAAACsGMsefud4aJLPdvcVVbW5eY5Kcnp3fyfJ56pqXZJDh2nruvuyJKmq04d5hV8AAAA2Met7fo9OctrU+6dV1YVVdVJV7T7U9k3yhal51g+1zdVvoqqOr6q1VbV2w4YNi9c9AAAAK8LMwm9V3SrJLyZ501B6ZZK7Z3JJ9FVJ/nrjrPMs3luo37TYfWJ3r+nuNatWrdqhvgEAAFh5ZnnZ85FJPt7dVyfJxuckqapXJ3nH8HZ9kv2nltsvyZXD683VAQAA4EazvOz5mExd8lxVe09Ne3SSi4fXZyY5uqpuXVV3TbI6yceSnJdkdVXddTiLfPQwLwAAAGxiJmd+q+oHMhml+bemyn9VVYdkcuny5RundfclVXVGJgNZ3ZDkqd39vWE9T0tydpJdkpzU3Zcs204AAACwYswk/Hb3t5LcaU7t8VuY/8VJXjxP/awkZy16gwAAAIzKrEd7BgAAgCUn/AIAADB6wi8AAACjJ/wCAAAwesIvAAAAoyf8AgAAMHrCLwAAAKMn/AIAADB6wi8AAACjJ/wCAAAwesIvAAAAoyf8AgAAMHrCLwAAAKMn/AIAADB6wi8AAACjJ/wCAAAwesIvAAAAoyf8AgAAMHrCLwAAAKMn/AIAADB6wi8AAACjJ/wCAAAwesIvAAAAoyf8AgAAMHrCLwAAAKMn/AIAADB6wi8AAACjJ/wCAAAwesIvAAAAoyf8AgAAMHozC79VdXlVXVRVF1TV2qG2R1WdU1WXDs+7D/WqqpdX1bqqurCq7jO1nuOG+S+tquNmtT8AAADsvGZ95vch3X1Id68Z3j8nyfu6e3WS9w3vk+TIJKuHx/FJXplMwnKS5ye5f5JDkzx/Y2AGAACAjWYdfuc6Kskpw+tTkjxqqn5qT3wkyR2rau8kD09yTndf291fTXJOkiOWu2kAAAB2brMMv53kPVV1flUdP9T26u6rkmR4vvNQ3zfJF6aWXT/UNlcHAACAG+06w20/sLuvrKo7Jzmnqj61hXlrnlpvob7pwpNwfXySHHDAAdvTKwAAACvYzM78dveVw/M1Sd6WyT27Vw+XM2d4vmaYfX2S/acW3y/JlVuoz93Wid29prvXrFq1arF3BQAAgJ3cTMJvVf1gVd1u4+skD0tycZIzk2wcsfm4JG8fXp+Z5Nhh1OfDknx9uCz67CQPq6rdh4GuHjbUAAAA4Eazuux5ryRvq6qNPbyhu99dVeclOaOqnpTk80l+eZj/rCSPSLIuybeSPDFJuvvaqnpRkvOG+V7Y3dcu324AAACwEswk/Hb3ZUnuNU/9K0keOk+9kzx1M+s6KclJi90jAAAA47Gz/akjAAAAWHTCLwAAAKMn/AIAADB6s/w7vwCwKP7w3GfOugVWqL86/GWzbgGAZeLMLwAAAKMn/AIAADB6wi8AAACjJ/wCAAAwesIvAAAAoyf8AgAAMHrCLwAAAKMn/AIAADB6wi8AAACjJ/wCAAAwesIvAAAAoyf8AgAAMHrCLwAAAKMn/AIAADB6wi8AAACjJ/wCAAAwesIvAAAAoyf8AgAAMHrCLwAAAKMn/AIAADB6wi8AAACjJ/wCAAAwesIvAAAAoyf8AgAAMHrCLwAAAKMn/AIAADB6wi8AAACjt+zht6r2r6r3V9Unq+qSqnr6UH9BVX2xqi4YHo+YWua5VbWuqj5dVQ+fqh8x1NZV1XOWe18AAABYGXadwTZvSPKs7v54Vd0uyflVdc4w7W+6+6XTM1fVQUmOTvJjSfZJ8t6quscw+RVJfi7J+iTnVdWZ3f1fy7IXAAAArBjLHn67+6okVw2vr6uqTybZdwuLHJXk9O7+TpLPVdW6JIcO09Z192VJUlWnD/MKvwAAAGxipvf8VtWBSe6d5KND6WlVdWFVnVRVuw+1fZN8YWqx9UNtc/X5tnN8Va2tqrUbNmxYxD0AAABgJZhZ+K2q3ZK8JckzuuZ+hVEAAAv3SURBVPsbSV6Z5O5JDsnkzPBfb5x1nsV7C/WbFrtP7O413b1m1apVO9w7AAAAK8ss7vlNVd0yk+D7+u5+a5J099VT01+d5B3D2/VJ9p9afL8kVw6vN1cHAACAG81itOdK8tokn+zul03V956a7dFJLh5en5nk6Kq6dVXdNcnqJB9Lcl6S1VV116q6VSaDYp25HPsAAADAyjKLM78PTPL4JBdV1QVD7Y+SHFNVh2Ry6fLlSX4rSbr7kqo6I5OBrG5I8tTu/l6SVNXTkpydZJckJ3X3Jcu5IwAAAKwMsxjt+d8z//26Z21hmRcnefE89bO2tBwAAAAkMx7tGQAAAJaD8AsAAMDoCb8AAACMnvALAADA6Am/AAAAjJ7wCwAAwOgJvwAAAIye8AsAAMDoCb8AAACMnvALAADA6Am/AAAAjN6us24AmJ3PvPQJs26BFeoev3/yrFsAANgmzvwCAAAwesIvAAAAoyf8AgAAMHrCLwAAAKMn/AIAADB6wi8AAACjJ/wCAAAwesIvAAAAoyf8AgAAMHrCLwAAAKMn/AIAADB6wi8AAACjJ/wCAAAwesIvAAAAoyf8AgAAMHrCLwAAAKMn/AIAADB6wi8AAACjJ/wCAAAwervOuoEdVVVHJPm7JLskeU13n7Ac2/2VPz13OTbDCL3hhYfPugUAALjZWdFnfqtqlySvSHJkkoOSHFNVB822KwAAAHY2Kzr8Jjk0ybruvqy7/yfJ6UmOmnFPAAAA7GSqu2fdw3arqsckOaK7f2N4//gk9+/up82Z7/gkxw9v75nk08va6M3Pnkm+POsmYBE4lhkDxzFj4VhmDBzHy+Mu3b1qbnGl3/Nb89Rukua7+8QkJy59OyRJVa3t7jWz7gN2lGOZMXAcMxaOZcbAcTxbK/2y5/VJ9p96v1+SK2fUCwAAADuplR5+z0uyuqruWlW3SnJ0kjNn3BMAAAA7mRV92XN331BVT0tydiZ/6uik7r5kxm3hEnPGw7HMGDiOGQvHMmPgOJ6hFT3gFQAAACzESr/sGQAAALZK+AUAAGD0hF8AAABGT/gFAABg9IRfgCRV9eCquufw+qeq6ver6udn3RcAAIvDaM/skKr6xSTv6e7/nnUvsL2q6m+THJrJn387O8lDk7wryU8n+c/u/oMZtgfbpKp2S3JEkv2T3JDk0ky+p/93po3BNqqqH0lyVJJ9k3SSK5Oc2d2fnGljsAiq6ond/Y+z7uPmRvhlh1TVt5N8M5OgcFqSs7v7e7PtCrZNVV2S5OAkt03yxST7dve3quqWmYTfg2faICxQVT02yR8k+USShyT5j0yu8vrxJL/a3RfNsD1YsKp6dpJjkpyeZP1Q3i/J0UlO7+4TZtUbLIaq+nx3HzDrPm5uhF92SFX9Z5KfSfKYTP6HdHCStyU5rbs/MMveYKGq6uLuPriqbpPkqiT7dPe3q2qXJBd190EzbhEWpKouTHLY8MubPZO8vrsfXlU/keRV3f2AGbcIC1JVn0nyY9393Tn1WyW5pLtXz6YzWLjhO3neSUnu0d23Xs5+mFziBzuiu/urSV6d5NVV9UNJHpvkhKrar7v3n217sCDvrKp/S3KbJK9JckZVfSSTy54/ONPOYNtUkm8Pr7+Z5M5J0t0XVtXtZ9YVbLv/TbJPkivm1PcepsFKsFeShyf56px6ZXJlDstM+GVH1fSb7v5SkpcneXlV3WU2LcG26e5nV9VPTl72R6rq7kkenUkQfvNsu4NtclaSd1fVB5IcmeRNSVJVe2TO9zXs5J6R5H1VdWmSLwy1A5L8cJKnzawr2DbvSLJbd18wd0JVnbv87eCyZ3ZIVR3e3efOug9YDFW1V6YGVunuq2fcEmyzqnpEkoOSfKK7zxlqt0hyy+7+zkybg20wHLeHZvK9XJnc+3uesUWA7SX8siiEBlayqjokyauS3CGTAa+SycAqX0vy29398Vn1BtvDdzJjVlW7dff1s+4DdoTjeDaEX3aI0MAYVNUFSX6ruz86p35Ykv/X3feaTWewbXwnc3NglFzGwHE8G+75ZUednM2Hhn9MIjSwEvzg3GM4SYb7f39wFg3Bdjo5vpMZgap65uYmJdltOXuB7eU43vkIv+wooYExeFdVvTPJqfn+wCr7Jzk2ybtn1hVsO9/JjMVfJHlJkhvmmXaLZe4FtpfjeCcj/LKjhAZWvO7+3ao6MslR2XRglVd091kzbQ62je9kxuLjSf65u8+fO6GqfmMG/cD2cBzvZNzzyw7bTGg4U2gAWH6+kxmDqrpnkmu7e8M80/YyiBsrgeN45yP8Ajd7VXWHJM/NJDDceShfk+TtSU7o7q/NqjcAABaHa83ZIVV1h6o6oao+WVVfGR6fHGp3nHV/sEBnJPlqkod09526+05JHpLJCLlvmmlnsA18JzMWU8fypxzLrFSO452P8MuOEhoYgwO7+y+7+0sbC939pe4+IYk/Q8BK4juZsdh4LB8+51j+ahzLrByO452My57ZIVX16e6+57ZOg51JVb0nyXuTnLLx/puq2ivJE5L8XHf/7AzbgwXzncxYOJYZA8fxzseZX3bUFVX1h0NQSDIJDVX17Hx/pFHY2T0uyZ2SfKCqvlpV1yY5N8keSR47y8ZgG/lOZiwcy4yB43gnI/yyo4QGVrzu/mqSf0zytCT7d/ce3f2j3f3sJIfOtjvYJr6TGQvHMmPgON7JuOyZHVZVP5JkvyQf6e7rp+pHdLe/K8lOr6p+N8lTk3wyySFJnt7dbx+mfby77zPL/mBb+E5mLBzLjIHjeOfizC87ZAgNb8/kjNnFVXXU1OS/mE1XsM1+M8l9u/tRSQ5P8ryqevowrWbWFWwj38mMhWOZMXAc73x2nXUDrHgbQ8P1VXVgkjdX1YHd/XcRGlg5dtn429juvryqDs/kWL5LHMesLL6TGQvHMmPgON7JCL/sKKGBMfhSVR3S3RckyfA/qUcmOSnJj8+2NdgmvpMZC8cyY+A43sm47Jkd9aWqOmTjm+E/8Ecm2TNCAyvHsUm+NF3o7hu6+9gkD55NS7BdfCczFo5lxsBxvJMx4BU7pKr2S3JDd39pnmkP7O4PzaAtgJsl38mMhWOZMXAc73yEXwAAAEbPZc8AAACMnvALAADA6Am/ADBDVXX9Mm6rqurfq+rIqdpjq+rdy9UDAMyKe34BYIaq6vru3m0Zt3dwkjcluXeSXZJckOSI7v7sDq531+6+YRFaBIAl4cwvAOwEqmrvqvpgVV1QVRdX1YOqapeqOnl4f1FV/d4w77lVtWZ4vWdVXT683qWqXlJV51XVhVX1W3O3090XJ/mXJM9O8vwkp24MvlV1XFV9bOjhH6rqFkP9xKpaW1WXVNWfTvW8vqqeV1UfSvLopf2EAGDH7DrrBgCAJMmvJDm7u19cVbsk+YEkhyTZt7sPTpKquuNW1vGkJF/v7vtV1a2TfKiq3tPdn5sz358l+XiS/0myMUQfnEmAfUB331BVJyY5Oskbkjynu6+tql2TvL+q3tzd/zWs65vd/cAd3XkAWGrCLwDsHM5LclJV3TLJP3f3BVV1WZK7VdXfJ3lnkvdsZR0PS/ITVfWY4f0dkqxOskn47e5vVtUbk1zf3d8Zyj+b5H5J1lZVktw2yReGacdU1ZMy+XfDPkkOSrIx/L5xu/YWAJaZ8AsAO4Hu/mBVPTjJzyd5XVW9pLtPrap7JXl4kqcmeWySX09yQ75/69JtplZTSX6nu89ewCb/d3hML3tSdz9veqaqWp3k6UkO7e6vVdU/zdnmNxe8kwAwQ+75BYCdQFXdJck13f3qJK9Ncp+q2jPJLbr7LUmel+Q+w+yXJ7nv8PoxU6s5O8lThrPHqap7VNUPLrCF9yZ57LDNVNWdquqAJLdPcl2Sb1TV3pkEcQBYcZz5BYCdw+FJ/qCqvpvk+iTHJtk3yT9uHHgqyXOH55cmOaOqHp/kX6fW8ZokByb5eE2uXd6Q5FEL2Xh3X1RVf5bkvcP2vpvkyUnWZnKJ88VJLkvyoe3dQQCYJX/qCAAAgNFz2TMAAACjJ/wCAAAwesIvAAAAoyf8AgAAMHrCLwAAAKMn/AIAADB6wi8AAACj9/8B6iDnBIuUSx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14032" y="980778"/>
            <a:ext cx="3918644" cy="2453908"/>
          </a:xfrm>
          <a:prstGeom prst="rect">
            <a:avLst/>
          </a:prstGeom>
        </p:spPr>
      </p:pic>
      <p:pic>
        <p:nvPicPr>
          <p:cNvPr id="12" name="Picture 11"/>
          <p:cNvPicPr>
            <a:picLocks noChangeAspect="1"/>
          </p:cNvPicPr>
          <p:nvPr/>
        </p:nvPicPr>
        <p:blipFill>
          <a:blip r:embed="rId3"/>
          <a:stretch>
            <a:fillRect/>
          </a:stretch>
        </p:blipFill>
        <p:spPr>
          <a:xfrm>
            <a:off x="4743800" y="980778"/>
            <a:ext cx="3951239" cy="2466338"/>
          </a:xfrm>
          <a:prstGeom prst="rect">
            <a:avLst/>
          </a:prstGeom>
        </p:spPr>
      </p:pic>
      <p:sp>
        <p:nvSpPr>
          <p:cNvPr id="13" name="AutoShape 6" descr="data:image/png;base64,iVBORw0KGgoAAAANSUhEUgAAAmwAAAGDCAYAAACWb0zvAAAABHNCSVQICAgIfAhkiAAAAAlwSFlzAAALEgAACxIB0t1+/AAAADh0RVh0U29mdHdhcmUAbWF0cGxvdGxpYiB2ZXJzaW9uMy4xLjMsIGh0dHA6Ly9tYXRwbG90bGliLm9yZy+AADFEAAAgAElEQVR4nOzdd3yV9dn48c91RnKyFwmEEAhThmBAhqOixW0V4XmcVWt9WvtYx8+2als7tdNWbf11Oqp1i9ZR6+jPjQsrAoKKKCMEssmeJ8kZ398f5w4eMAkJOSdnXe/X636R3ON7X+fOCefKd4oxBqWUUkopFb1skQ5AKaWUUkoNThM2pZRSSqkopwmbUkoppVSU04RNKaWUUirKacKmlFJKKRXlNGFTSimllIpymrApNUIicruI/DhEZU0UkQ4RsVvfrxaRr4eibKu8f4vIxaEqbxj3/YWINIhI7WjfWyml4oEmbEoNQkTKRcQtIu0i0iIia0TkMhHZ+7tjjLnMGPPzIZZ1wmDnGGN2G2PSjTG+EMR+g4g8uF/5pxpj7htp2cOMoxi4BphtjBnXz/HjRKRyiGWViIgREUeo4xzCvQ8Yp4jcKyK9VtLdJCIvicjMYdzjgO+RIVzvtu7ft40/2PL2K9uIyLRQlDWCGL4mIp9Yv491IvKciGRYx+4VkV8Mo6yvishb4YtWqdDShE2pAzvDGJMBTAJuAr4H3B3qm0QiCRklk4BGY8yeSAcySs/4t8aYdKAIqCIM75UDOMNK+vu26uFcHK3vQxE5FvgVcL71+zgLeCyyUSk1ejRhU2qIjDGtxph/AecCF4vIobDvX/YiMkZEnrVq45pE5E0RsYnIA8BE4Bmr1uO7QbVFXxOR3cCrA9QgTRWRtSLSKiJPi0iuda/P1fj01dCIyCnAD4Bzrfttso7vbWK14vqRiOwSkT0icr+IZFnH+uK4WER2W82ZPxzo2YhIlnV9vVXej6zyTwBeAsZbcdx7oOdsxfhzEXnbqkl5UUTGWIffsP5tsco70rrmf0Rki4g0i8gLIjIpqDwjIleIyDZgm7VvplX71SQin4rIOUHnnyYiH1v3rhKRa0UkDfh30Os4YM2VMcZNIKEoDSp7qoi8KiKN1jN9SESyrWOfe49Y+4+QQM1ui4hsEpHjDvQMB3iuy0Vks1XOahGZFXSsXES+JyIfAJ3DSdoGex9Zx/8hIrXW+/cNEZkTdOxeEfmzBGrK2kXkXRGZOsCtFgHvGGPeBzDGNBlj7jPGtIvIN4ALgO9az+4Zq/zvi8gOq+yPRWSltX8WcDtwpHV+i7V/ny4IElQLJwG/t15jq4h8INb/AUqNCmOMbrrpNsAGlAMn9LN/N/BN6+t7gV9YX/+awAeB09qOAaS/soASwAD3A2lAStA+h3XOagK1NIda5zwBPGgdOw6oHChe4Ia+c4OOrwa+bn39P8B2YAqQDjwJPLBfbHdZcR0G9ACzBnhO9wNPAxnWtVuBrw0U537X7nPcinEHMMO692rgpv3icgSdv8J6HbMAB/AjYE3QcUMgacy1yksDKoBLrPMXAA3AHOv8GuAY6+scYMFQXkc/74U04AFgU9DxacCJQDKQTyABvW2g9xuBWrpG4DQCf2CfaH2fP8z36wyg07reCXzXemZJQddtBIqBlAHKNsC0fvYP+D4KOp5hvebbgI37Pa8mYLH1s3gIWDXA/Y8B3MCNwNFA8kDPPmjf2cB469mdaz2DQuvYV4G3Bvr92P8c4GRgPZANCIH3W2Ek/3/SLbE2rWFT6uBUE0gA9ucBCoFJxhiPMeZNY8yBFuy9wRjTaQI1Mv15wBjzkTGmE/gxcI5YgxJG6ALgd8aYMmNMB3A9cN5+tSs3GmPcxphNwCYCids+rFjOBa43xrQbY8qBW4GLRhDb340xW00/tVT9+F/g18aYLcYYL4Fms9LgWjbreJNV3ulAuTHm78YYrzFmA4FE+CzrXA8wW0QyjTHN1vHhuNaqsWkHvkDQczDGbDfGvGSM6THG1AO/A44dpKwLgeeNMc8bY/zGmJeAdQQSuIH806pFaxGRf1r7zgWes+7tAW4hkLweFXTdH4wxFYO8Dwcy6PvIGHOP9b7oIfBHxGHBNXDAk8aYtdbP7iEG+FkbY94E/otAgv0c0Cgivxvsd8EY8w9jTLX17B4lUMO6eJivr4+HQOI5k8AfYVuMMTUHWZZSw6YJm1IHp4hAzcD+biZQ2/CiiJSJyPeHUFbFMI7vIlBDMmaAc4djvFVecNkOYGzQvuBRnV0EalD2NwZI6qesohHENpT79pkE/N++JIXAz0X2u3/FfucvCUpqWggkHX0DIv6bQEK0S0Re72t2HYZbjDHZBGoD3cAhfQdEpEBEVllNrW3Agwz+s5wEnL1frF8g8EfBQFYYY7KtbYW1b5+ftTHGT+CZDPSMhmPA95GI2EXkJqtZso1ATR7s+5qH/LM2xvzbGHMGgT+WziRQAzbgKGoR+YqIbAx6dodykL87xphXgT8BfwbqROROEck8mLKUOhiasCk1TCKyiMAH3edGmFk1CdcYY6YAZwDfEZHj+w4PUOSBauCKg76eSOAv/QYCzTupQXHZCTSzDbXcagIJQXDZXqDuANftr8GKaf+yqoZZzlD095oqgP8NSlKyjTEpxpg1A1xXAby+3/npxphvAhhj3jPGnAkUAP/ks47tB3qe+wZqzG7gagLJZIq1+9dWOfOMMZkEatBkkNdXQaCGNTjWNGPMTcOJhf1+1iIiBN5XwT+jYb2+gcpm3/fRlwkkVicAWQSSWNj3NQ+bVWP2CvAqgSQM9ovfqmG9C7gSyLOS6I+C7t3f693nd4rPkvi++/7BGHM4MIdAM/N1I3kdSg2HJmxKDZGIZIrI6cAqAn3DPuznnNNFZJr1gdgG+KwNAh9gUw7i1heKyGwRSQV+BjxuAtN+bAVcIvIlEXES6LuVHHRdHVAiQVOQ7OcR4NsiMllE0gk0JT5qNU0NmRXLY8AvRSTD+qD8DoHao1CrB/zs+xxvB67v68wugQEQZw9SxrPADBG5SESc1rZIRGaJSJKIXCAiWVbTYd/PEALPM2+/5rxBWU2Y1cA3rF0ZQAeBQRNFfP4Df//3yIPAGSJyslVb5ZLAYJMJQ43B8hjwJRE53nqvXEOgT+KawS/7nCQrhr7NzuDvowzrPo0EEqFfDfN+e4nImSJynojkWAMAFhNoTv6Pdcr+zy6NQFJWb11/CZ8ld33nTxCRpKB9G4H/EpFUCUxh8rWg+y8SkSXW8+sEuvnsvaFU2GnCptSBPSMi7QRqO35IoN/RJQOcOx14mcCH8jvAX4wxq61jvwZ+ZDXPXDuM+z9AoEN1LeAC/g8ERq0ClwN/I1BT0gkEjxr9h/Vvo4j01w/rHqvsN4CdBD6ArhpGXMGusu5fRqDm8WGr/JAyxnQBvwTetp7jEcaYp4DfAKusZrePgFMHKaMdOAk4j0AyVWtd35fsXgSUW2VdRqAWDGPMJwSSkzLr3kOd3+xmAqMXkwl0mF8AtBLoh/Xkfufu8x4xxlQQqKH6AYHEo4JAkjes/7uNMZ9ar+OPBGpEzyAw/UfvcMoBNhNo5u3bLmHw99H9BJpIq4CP+Sy5OhjNwKUE+qH1NSffbIx5yDp+N4G+hy0i8k9jzMcE+lK+QyA5mwu8HVTeq9brqRWRBmvf74Fe6/z7CPSp65NJoMau2XpNjQT6Aio1KvpGrymllFJKqSilNWxKKaWUUlFOEzallFJKqSinCZtSSimlVJTThE0ppZRSKsppwqaUUkopFeWGvMBvLBkzZowpKSmJdBhKKaWUUge0fv36BmNM/mDnxGXCVlJSwrp16yIdhlJKKaXUAYnIrgOdo02iSimllFJRThM2pZRSSqkopwmbUkoppVSUi8s+bEoppZTqn8fjobKyku7u7kiHknBcLhcTJkzA6XQO+1pN2JRSSqkEUllZSUZGBiUlJYhIpMNJGMYYGhsbqaysZPLkycO+XptElVJKqQTS3d1NXl6eJmujTETIy8s76JpNTdiUUkqpBKPJWmSM5LlrwqaUUkopFeU0YVNKKaXUiKSnp0fs3qtXr2bNmjUhOy9aacKmlFJKqZilCZtSSiml1DAYY7juuus49NBDmTt3Lo8++igAHR0dHH/88SxYsIC5c+fy9NNPA1BeXs6sWbO49NJLmTNnDieddBJut3vA8v/whz8we/Zs5s2bx3nnnUd5eTm33347v//97yktLeXNN9/kmWeeYcmSJcyfP58TTjiBurq6fs/76le/yuOPP7637L5awpqaGpYuXUppaSmHHnoob775Zhif2NDptB5KKaWUCoknn3ySjRs3smnTJhoaGli0aBFLly4lPz+fp556iszMTBoaGjjiiCNYvnw5ANu2beORRx7hrrvu4pxzzuGJJ57gwgsv7Lf8m266iZ07d5KcnExLSwvZ2dlcdtllpKenc+211wLQ3NzMf/7zH0SEv/3tb/z2t7/l1ltv/dx5d999d7/3ePjhhzn55JP54Q9/iM/no6urKwxPavg0YVNKKaVUSLz11lucf/752O12xo4dy7HHHst7773Hqaeeyg9+8APeeOMNbDYbVVVV1NXVATB58mRKS0sBOPzwwykvLx+w/Hnz5nHBBRewYsUKVqxY0e85lZWVnHvuudTU1NDb2zvsOc8WLVrE//zP/+DxeFixYsXe2CJNm0SVOgjFEwMTToZzK55YEumXqZRSw2KM6Xf/Qw89RH19PevXr2fjxo2MHTt273xkycnJe8+z2+14vd4By3/uuee44oorWL9+PYcffni/51511VVceeWVfPjhh9xxxx0DznvmcDjw+/174+7t7QVg6dKlvPHGGxQVFXHRRRdx//33D+3Fh5nWsCl1ECordvHASzVhvcdFJxaGtXyllAq1pUuXcscdd3DxxRfT1NTEG2+8wc0338yjjz5KQUEBTqeT1157jV27dg27bL/fT0VFBV/84hf5whe+wMMPP0xHRwcZGRm0tbXtPa+1tZWioiIA7rvvvr379z+vpKSE9evXc8455/D000/j8XgA2LVrF0VFRVx66aV0dnayYcMGvvKVrxzsIwkZrWFTSimlVEisXLmSefPmcdhhh7Fs2TJ++9vfMm7cOC644ALWrVvHwoULeeihh5g5c+awy/b5fFx44YXMnTuX+fPn8+1vf5vs7GzOOOMMnnrqqb2DCW644QbOPvtsjjnmGMaMGbP3+v3Pu/TSS3n99ddZvHgx7777LmlpaUBgNGlpaSnz58/niSee4Oqrrw7Z8xkJGaj6MpYtXLjQrFu3LtJhqDgmIqNSwxaPv59KqcjasmULs2bNinQYCau/5y8i640xCwe7TmvYlFJKKaWinPZhU0oppVRUueKKK3j77bf32Xf11VdzySWXRCiiyNOETSmllFJR5c9//nOkQ4g62iSqlFJKKRXlNGFTSimllIpyYUvYRMQlImtFZJOIbBaRG63994rIThHZaG2l1n4RkT+IyHYR+UBEFgSVdbGIbLO2i8MVs1JKKaVUNApnDVsPsMwYcxhQCpwiIkdYx64zxpRa20Zr36nAdGv7BvBXABHJBX4KLAEWAz8VkZwwxq2UUkqpMLLb7ZSWlu7dBluOCgKT3DY0NACfLdI+FOXl5aSkpFBaWsrs2bO57LLL9q5uMJCjjjqq3/37LxY/2sI26MAEJpDqsL51Wttgk0qdCdxvXfcfEckWkULgOOAlY0wTgIi8BJwCPBKu2JVSSqlEUTyxhMqK4a88MJAJxZOo2F0+6DkpKSls3Lhx0HNCZerUqWzcuBGv18uyZcv45z//yX/9138NeP6aNWtGJa7hCusoURGxA+uBacCfjTHvisg3gV+KyE+AV4DvG2N6gCKgIujySmvfQPuVUkopNUKhXmrvYJfVu/fee1m3bh1/+tOfADj99NO59tprOe644/q/z0UXcdZZZ3HmmWcCcMEFF3DuueeyfPnyfs93OBwcddRRbN++nY6ODs4880yam5vxeDz84he/2FtOeno6HR0dGGO46qqrePXVV5k8eXLEJzIP66ADY4zPGFMKTAAWi8ihwPXATGARkAt8zzpd+itikP37EJFviMg6EVlXX18fkviVCid3j4+KPd2U17rZWeumu3fwanqllIoXbrd7b3PoypUrD6qMr3/96/z9738HAuuHrlmzhtNOO23A87u6unjllVeYO3cuLpeLp556ig0bNvDaa69xzTXXfC4he+qpp/j000/58MMPueuuuyJe8zYq87AZY1pEZDVwijHmFmt3j4j8HbjW+r4SKA66bAJQbe0/br/9q/u5x53AnRBYmiqE4SsVUsYYtlW5eX97B17fZ29Vh12YNTGVWRNTcTp0ALdSKn6Fokn02GOP5YorrmDPnj08+eST/Pd//zcOx+fTmh07dlBaWoqIcOaZZ3Lqqafi8Xj4wQ9+wBtvvIHNZqOqqoq6ujrGjRu397o33niD888/H7vdzvjx41m2bNmI4h2psCVsIpIPeKxkLQU4AfiNiBQaY2pERIAVwEfWJf8CrhSRVQQGGLRa570A/CpooMFJBGrplIo5PR4/r3/QQn2Lh3G5SRw2JQ2nw4bXZ/h4Vycf7uxke7WbExbouBqlVGJxOBz7DAjo7u4+4DUXXXQRDz30EKtWreKee+7p95y+PmzBHnroIerr61m/fj1Op5OSkpJ+7xdIVaJDOP+MLwReE5EPgPcIDBx4FnhIRD4EPgTGAL+wzn8eKAO2A3cBlwNYgw1+bpXxHvCzvgEISsUSYwxrNrfS2OrhiFmZLCvNZkxWEllpDvIynRwzN5uTF+bg9xte3tBMas7ESIeslFKjpqSkhI0bN+L3+6moqGDt2rUHvOarX/0qt912GwBz5swZ8r1aW1spKCjA6XTy2muvsWvX5wddLF26lFWrVuHz+aipqeG1114b+osJg3COEv0AmN/P/n7rFK3RoVcMcOweoP/UWakY8eHOTqobe1l0SAZTx6f0e86YrCSOX5DDKxuaWXz+XVQ39jA+L3mUI1VKqdF39NFHM3nyZObOncuhhx7KggULDnjN2LFjmTVrFitWrBjWvS644ALOOOMMFi5cSGlpKTNnzvzcOStXruTVV19l7ty5zJgxg2OPPXZY9wg1ifSoh3BYuHChWbduXaTDUHFMRIY1qqqqoYfVm1qYUujiiFmZB6xmb2738M/Xy5g1tZDffXMaSdqnTSkVIlu2bGHWrFl7v4/EtB6h0tXVxdy5c9mwYQNZWVmjcs+R2v/5A4jIemPMwsGu008BpcLM5zOs/aSN7HQHiw45cLIGkJPh5MPnfsqOajf3v1g7ClEqpRJVxe5yjDEh20YrWXv55ZeZOXMmV111VcwkayMxKqNElUpkW6u66Orxc+TsLBz2oXdgrd/+OqctyeOJN+s5fEYG86dlhDFKpZSKLSeccAK7d++OdBijRmvYlAojj9fP5vJOxuUmMS43adjXX3raeIoLkrnlsd10dvvCEKFSSqlYoAmbUmH0SUUXPR7DYVOGvvZdMFeSjWvPnkhzh5eHX6kLcXRKKaVihSZsSoVJj8fPll1dTMhPZkyW86DLmTEhlZMX5vL0mnp27znwvERKKaXijyZsSoXJ9mo3Hp9h3uS0EZd18UmFuJJs3PFsVcTXs1NKKTX6NGFTKgyMMeyocpOf7SQn4+Br1/pkpzu48IRxbNjWwX+2tIUgQqWUipza2lrOO+88pk6dyuzZsznttNPYunUrq1ev5vTTT49obDfccAO33HJLv8fuvPNOZs6cycyZM1m8eDFvvfXW3mNvvvkmc+bMobS0FLfbzXXXXcecOXO47rrrQhKXjhJVKgzqmntpd/uYO2XktWt9Tj9iDM+vbeTvL9SweGYmdlv0LJmilIpdJROL2VVRGbLyJhVPoHx3xYDHjTGsXLmSiy++mFWrVgGwceNG6upG3k/X6/X2u55oKDz77LPccccdvPXWW4wZM4YNGzawYsUK1q5dy7hx43jooYe49tprueSSSwC44447qK+vJzk5NJOfa8KmVBhsq3KT5BAm5rtCVqbDLlx0wjh+9fAuXt/UwrL5ut6oUmrkdlVU0vX6gyErL/XYCwc9/tprr+F0Ornsssv27istLQVg9erVdHR0cNZZZ/HRRx9x+OGH8+CDDyIi/OxnP+OZZ57B7XZz1FFHcccddyAiHHfccRx11FG8/fbbLF++nBUrVnDBBRfg8/k49dRT+d3vfkdHRwcAN998M4899hg9PT2sXLmSG2+8EYBf/vKX3H///RQXF5Ofn8/hhx/+ubh/85vfcPPNNzNmzBgAFixYwMUXX8yf//xnJk2axGOPPcYLL7zAyy+/THt7O52dnSxZsoTrr7+ec889d8TPVRM2pUKsu9dPZX0PMyakYh/GvGtDcfScLCaPc/HwK7UcOy875OUrpVS49SViA3n//ffZvHkz48eP5+ijj+btt9/mC1/4AldeeSU/+clPgMCi788++yxnnHEGAC0tLbz++usAnH766Vx99dWcf/753H777XvLffHFF9m2bRtr167FGMPy5ct54403SEtLY9WqVbz//vt4vV4WLFjQb3ybN2/+3P6FCxdy33338fOf/5y33nqL008/nbPOOguA9PT0zy06PxLah02pENtR48ZvYFpR/+uFjoTNJlx04jiqGnt55f3mkJevlFKRtnjxYiZMmIDNZqO0tJTy8nIgUDO3ZMkS5s6dy6uvvsrmzZv3XhNcg/XOO+9w9tlnA/DlL3957/4XX3yRF198kfnz57NgwQI++eQTtm3bxptvvsnKlStJTU0lMzOT5cuXDzlWY8yQVq8JBU3YVL+2V3dR19wb6TBijjGGsmo3+VlOstLCU4F9xKxMphel8PCrdXi8/rDcQymlwmXOnDmsX79+wOPBfb7sdjter5fu7m4uv/xyHn/8cT788EMuvfRSurs/m+YoLe3A/YWNMVx//fVs3LiRjRs3sn37dr72ta8BDCnpmj179ufi3rBhA7Nnzz7gtaGgCZsCAov/iggiQuHsU7ji/27hyze+Q1bhoXv3j3QrnlgS6ZcZdi2dXtq6fJSMC13ftf2JCBeeMI665l5Wb2oJ232UUiocli1bRk9PD3fdddfefe+9997eJs3+9CVnY8aMoaOjg8cff3zAc4844gieeOIJgL2DGgBOPvlk7rnnnr392aqqqtizZw9Lly7lqaeewu12097ezjPPPNNvud/97nf53ve+R2NjIxAYKHHvvfdy+eWXD/GVj4z2YVMAVFbs4oGXathe7ebdLW3kZzlx9ySz9GsPc+y87INaVml/F51YGIJIo1vFnh4AivNDMypoIIsOyaBknIsn3qzn+Pk52HTEqFIqRogITz31FN/61re46aabcLlclJSUcNttt1FVVdXvNdnZ2Vx66aXMnTuXkpISFi1aNGD5t912GxdeeCG33norX/rSl/YuDH/SSSexZcsWjjzySCDQx+zBBx9kwYIFnHvuuZSWljJp0iSOOeaYfstdvnw5VVVVHHXUUYgIGRkZPPjggxQWjs5nm8TjJJwLFy4069ati3QYMUVE+PUj5by+qYXCvCSWzs2m1+vn1febaXf7OH1JHhmpI8vvLzqxMG4mfRURHnip5nP7n/1PA8lOGycenjviexzoeb36fjM3P7abGy+ezOKZmSO+n1IqMWzZsoVZs2bt/X60p/UIt66uLlJSUhARVq1axSOPPMLTTz8dsXj2t//zBxCR9caYhYNdp02iaq9PK7pIc9k4dl42DruQmmzni6U5+P2ws1aXRDqQ1k4vrZ0+JhaErzk02NJ52RRkO/nH63tG5X5KqfhUvrsCY0zItkgmawDr16+ntLSUefPm8Ze//IVbb701ovGEijaJKgBcmYXUNvUyd3LaPhOyprnsjM1xUl7bzdzJaaM2GiYW9a3zWVwQ3ubQPg67sPIL+dzxbDVbdnUya1LoJulVSqlYdcwxx7Bp06ZIhxFyWsOmACiaG5jLZkrh56eiKBnrot3to6ndO9phxZSKPT2MyXKSmmwftXuesiiXjBQ7T7xZP2r3VEopNfo0YVP4/YaiuWcyLjeJ9JTPJxvFBS5sAuV12iw6kLYuL80dXiaOUu1aH1eSndOW5PHOx606DYtSasjipT9xrBnJc9eETbGprIPU7CKmFvbf9yrZaWN8XjK76rrx6y95v6rq+0aHjk7/tWBfWpIHEhjwoJRSB+JyuWhsbNSkbZQZY2hsbMTlOrjPCe3DpnhxXROe7jYm5BcMeM6kcS4qG3qob/EwNmfkU3zEm+qmXrLS7P3WUB4sEfuQ+wweduZvebhzCd9YPhW/d+g1oROKJ1Gxu/wgI1RKxaIJEyZQWVlJfb12pRhtLpeLCRMmHNS1mrAluF6vn3c+bqXm4/+H40tXDXjehDHJOOxCeW23Jmz78foMe5p7OaQ4NaTlGuPrd+qQ/uxp6eWl9c38+G+bmVY09DgSYW48pdS+nE4nkydPjnQYapi0STTBfbK7ix6Pob7s7UHPc9iFwtwkarWf1OfUNffiN1CYF7lENj/LSU6Gg08q3NrMoZRScUgTtgT3QVkHNoHmig0HPDcvy0mH20d3r65fGay6sQe7DQqyIpewiQiHTEiltdNLXbMnYnEopZQKD03YEtymsg6mjk/B29N+wHPHZDoBaGzThCBYTWMvY3OSsNsjO0fdpLEukhzCtqquiMahlFIq9DRhS2DdvX4+2d3FYVPTh3R+boYDARpaNWHr097lpd3tY3ze6E7n0R+HXZgyPoWK+h7cPb5Ih6OUUiqENGFLYFt2d+L1GeZNGVrC5nTYyE53aA1bkJqmQJ++SPZfCza9KAVjYHu1O9KhKKWUCiFN2BLYph0d2Gwwp2ToSxrlZTppbPNox3ZLdWMP6Sl2MkI4ncdIZKY6GJebxPYqN36//oyUUipeaMKWwD4o62BGUeqwllIak+Wk12to69ImN7/fUNfsoTA3KarWWJ1RlEJXj5+qxp5Ih6KUUipENGFLUO4eH1srh95/rU+eDjzYq6ndi9dnom5euqIxyaQk29hWqc2iSikVLzRhS1Cbyzvx+Rl2wpaVZsdpFx14ANS1BPqvFWQ7I2ZgipMAACAASURBVBzJvmw2Ydr4FGqaemnv8kY6HKWUUiGgCVuC+qi8E7sNZk0cev81CMz31dePLdHtae4lM9VOyjCalEfLtPEpiMC2Kq1lU0qpeKAJW4L6tKKLyeNScCUN/y2Ql+WkuSPQHJioROzsieJ1VVNddiaMSaasxo0vgX9OSikVL8KWsImIS0TWisgmEdksIjda+yeLyLsisk1EHhWRJGt/svX9dut4SVBZ11v7PxWRk8MVc6Lw+w3bqrqYMeHg1r4ck+nAGGhqT9xatoyxh+D1GQqyozNhA5gxIYUej2HXnqEvBq+UUio6hbOGrQdYZow5DCgFThGRI4DfAL83xkwHmoGvWed/DWg2xkwDfm+dh4jMBs4D5gCnAH8Rkehrg4oh1Y29dHb7mTEh5aCuz8kI9Nlq6Ujc/lG5ExcCMDYnuvqvBRubk0RGql2bRZVSKg6ELWEzAR3Wt05rM8Ay4HFr/33ACuvrM63vsY4fL4G5Es4EVhljeowxO4HtwOJwxZ0ItlYGli462Bq21GQbDrvQ2pnICdvhZERp/7U+IsL0ohQaWj00J3BtqFJKxYOw9mETEbuIbAT2AC8BO4AWY0zfJ30lUGR9XQRUAFjHW4G84P39XBN8r2+IyDoRWVdfXx+OlxM3tlZ2kewUJha4Dup6ESErzUFrZ2LOxebzG3ImLGBsFDeH9plSmILdBlu1lk0ppWJaWBM2Y4zPGFMKTCBQKzarv9Osf/ubedQMsn//e91pjFlojFmYn59/sCEnhG1VXUwdnzKixcqz0uwJW8O2s8aN05VBQRQ3h/ZJdtqYNNZFeW03Hq8/orEYY9hR7Wb1xma2V3XR64lsPEopFUsco3ETY0yLiKwGjgCyRcRh1aJNAKqt0yqBYqBSRBxAFtAUtL9P8DVqmHy+wIfmqYvzRlROVpqDsppuejx+kp2JNdj4w52dADFRwwYwvSiVsppuymq6OaT44JrBR6Kz28fDr9Txxoct+8zfZxM49rBsvrm8iIyUUfmvSCmlYlbY/pcUkXzAYyVrKcAJBAYSvAacBawCLgaeti75l/X9O9bxV40xRkT+BTwsIr8DxgPTgbXhijve7d7TTY/HML1oZB/cWWmBt05rpzeqR0qGw8e7OulqqSLVNTbSoQxJXqaD3AyHNTI4ZVSX0fqovINbHqugvqWXJbMyueiEcUwrSqGqoYfN5Z08+58GPtrZyTVnTxz2JM5KKZVIwvlnbSFwnzWi0wY8Zox5VkQ+BlaJyC+A94G7rfPvBh4Qke0EatbOAzDGbBaRx4CPAS9whTEmMTtPhcBIBxz0SeSEbcvuLlqqPgAWRDqUIRERpk9I5d0tbdS3eCgYpbnjnnqrnr89X01BdhI3/+80Zk/6bJLmKYUpHDM3my+W5nDzY7v5wd07+NlXJ3P4jMxRiU0ppWJN2BI2Y8wHwPx+9pfRzyhPY0w3cPYAZf0S+GWoY0xEWyvdpLlsjM8b2Yd2mqtvpGhi5c71Lb00tnloqd4U6VCGpWSsiw3b2tla5R6VhO2pt+q587lqjp6TxXfOLiZ1gNG0hxSn8scrp3PtHdu5adVu/nDldApzk8Men1JKxZrE6nyk2FrZxfSiVGy2kTWLiQiZqYk38GDL7kANZaCGLXY47MLUwhR27+mmszu8Sfa/1jQEkrVDs/j++ZMGTNb6pCTb+dGFJQD84sFyunt1MIJSSu1PE7YE0uv1U17XPeLm0D6BqT0SLWHrJNkptO/ZGulQhq1vwMEnVtIZDm991MJfn6niyNmZfP+8STiGOBK5MDeZ7507kZ213dzxbFXY4lNKqVilCVsC2V3XjddnmFZ0cCsc7C8rzYG7x59Q0zNs2R2ooTT+2EtU01PsTBrrYnu1m54w/Mx21ri55bEKZhanDitZ67PwkExWHp3PC+uaKKvReeOUUiqYJmwJpKwmsKbk5HEhStjSrYEHXbGXvByMXo+fHdVuZk4c/akxQmX2xFS8PrN38EmotHZ6ufGBctJTbPz4whKSDnKql/OWFZDmsnP3v3XmHqWUCqYJWwIpq3HjSrJROMIBB32y0gJ9k1oTZE3R7dVuvD7DrIlpBz45SuVkOBmfl8SnFV14fZ+bf/qg+PyGmx7ZRVO7hx9fOJnczIOfUDgjxcH5XxzLhm0drN/aHpL4lFIqHmjClkB21LiZPM6FfYQDDvqkuezYbSTMSNEtuwMT5s6K4Ro2gNmT0ujxGLaHaLmqB1+uZeOODq44sygkE/OefmQe43KSuPvf1fj8oUkqlVIq1mnCliCMMeyscTO5MDTNoQA2ETITaODBlt1djMtNIicj+pekGkxBtpOxOUl8uLMDR3LGiMpa+0kbq17bw0kLczl54chWz+iT5LBx8cnj2FnbzZrNrSEpUymlYp0mbAliT4uHzm4/U0OYsAFkpToSog+bMYZPdnfGfO0aBKZkOXx6Oh6vYdoX/vegy6lt6uHmx3YzpdDF5cuLQhghHDM3m3E5SfxrTUNIy1VKqVilCVuC6Bt1N7nQFdJyM1LtdHX78YWoP1S0amjz0NjmZWZx7PZfC5aT4WTq+BQmLjiXyvruYV/v7vFx4wPlAPzwgpKQrydrtwlnHDmGj8o72V4dvmlIlFIqVmjCliDKqt2IwORxoU/YADrc8d2PbWtlIOGdMSG0NZSRNG9KGn5vD3c9V40xQ0+4/X7DLf+oYHddN9efP4nxeeFZmeCkhbm4kmxay6aUUmjCljDKarsZn5eMK2nwWeeHKyMlMLVHmzu+m0W3VXZhtwXWwIwXKcl2tr99B2s/beefbw8tKTLGcP9LtazZ3MrXTxvPgukj6wM3mPQUOycsyOG1jS20dHjCdh+llIoFmrAliLJqN1ND3BwKQTVsXfFew9ZFybiUg55fLFqVr32Qo+Zk8bfnq3l/++DTaBhjuO/FWh5dvYdTFuWy4ugxYY9v+ZFj8PoM/17bFPZ7KaVUNIuvTx/Vr85uH7XNvSEdIdon2WkjySG0xXGTqDGGbVVupodohYjoYrjm7GImFrj41cO7qNjTf382v99w13PVPLp6D6cuzuWqFRMQCc30MIMpLnCxYHo6z69txK9TfCilEpgmbAlgpzXgIFzNeRmpDtrjuIatpqmXDrcvZGuwRpvUZDs/+UoJNoGr/rSVR1fX4fF+tnTVB2UdfPuv23jq7QbOPGoMV62YgC1Ec/kNxYmH59LQ6uGDnR2jdk+llIo2jkgHoMKvb0mq8CVsdva09Ial7GiwrSowSnF6HA042F9hbjJ/+j8zuOOZau59oZZn3mkkK82Ox2eo2NNDfpaTa84u5vj5OaNSsxbsyNlZpCbbePX9Zkqnhq/PnFJKRTNN2BJAWY2bzDQ7eZnh+XFnpNgprw1M7WEf5oLfsWBrpRunQygZG78JG0B+VhI/urCEtZ+08eL6Jvx+gzFw0uG5nHHkmJBP3TFUyU4bx8zN5o0PWrh8uS/kA2eUUioWaMKWAMpq3EwtTAlbzUjfwIN2t4/s9Ph7S22r7GJKYQqOOExG+7N4ZiaLZ2ZGOox9HL8ghxfWNbFmcxvL5udEOhyllBp12octzvl8hvK67rAMOOiTmRpI0trjcGoPnz+w5mY8zb8WCcUTSxCRg97mTcmkq6WK7920asBziieWRPplKqVU2MRfdYjaR2VDDx6vCfmSVMHSU6watjgceFBZ34O718/0ovgccDBaKit28cBLNSMqY9OODjaXF3HHM5Wkuj7fLHrRiYUjKl8ppaKZ1rDFuXAtSRUs2Wkj2SlxmbD1DTiI1xGisWRyoQsD7Bpg6hGllIpnmrDFubIaNw67UJwfvoQNAisetMfhXGzbKt24kmxMyA/P8ktq6DJTHeSkO6jY0xPpUJRSatRpwhbnymrcTBrrCnuH+fRUO+1d8deHbUeNmymFLuyjOO+YGlhxQTL1rR66euLvjwOllBqMJmxxrqymmylhbA7tk5lip6vHj9cXP7PR+/1m7whbFR0mFgTey1rLppRKNJqwxbGmdg8tHd5RWbB875qicdQsWtvUi7vHz5Tx8ZuwidhHNHpzqFuoZKU5yEy1D7iEllJKxSsdJRrHyqrDuyRVsIygqT3iZS62HdaAjalxnLAZ4xvx6M2hCOUIzokFLjaXd9Ld68eVpH9zKqUSg/5vF8fKagO1EOEcIdonIw6n9iircWOzwaSC8D8/NXQTC5IxQGW91rIppRKHJmxxrKzaTUG2k4yU8Nd4JTltJDkkrppEd1S7mVjgIilCSzKp/mWnO0hPsbNb+7EppRKIfhLFsbJa96g0h/bJSLXH1dQeOuAgOokIEwuSqW3upcfjj3Q4Sik1KjRhi1PdvX6q6ntGNWFLT3HQESdNoi0dHhrbRmfAhhq+iQUujAmsRKGUUolAE7Y4tauuG79hVEc4ZqTY6ez24fPH/tQeO6oD/aPiecBBLMvNcJDqslGh/diUUglCE7Y41bck1WjMwdYnI9WOATq7Y7+WLRLPTw2diDAx30VNYy8erzaLKqXinyZscaqsxk1qso2x2Umjds94WgR+R9+AjdT4mKIkHk0sSMZvoLJBm0WVUvFPE7Y4VVbjZnJhCrZRXFKpb2qPeBgpWlbj1ubQKDcmy0lKsk1XPVBKJYSwJWwiUiwir4nIFhHZLCJXW/tvEJEqEdlobacFXXO9iGwXkU9F5OSg/adY+7aLyPfDFXO88PsNO0dpSapgriQbDrvE/EjR7l4flQ09OkI0yokIxfnJVDf2xNWSaEop1Z9wtvd4gWuMMRtEJANYLyIvWcd+b4y5JfhkEZkNnAfMAcYDL4vIDOvwn4ETgUrgPRH5lzHm4zDGHtNqm3tx9/pHfYSjiJCeYqfDHduLwO+s7caM8oANdXAmFrjYWummWptFlVJxLmwJmzGmBqixvm4XkS1A0SCXnAmsMsb0ADtFZDuw2Dq23RhTBiAiq6xzNWEbwGcd5kc/4chIsdPaGdsJ245RXNJLjUx+tpNkp7Bbp/dQSsW5UenDJiIlwHzgXWvXlSLygYjcIyI51r4ioCLoskpr30D71QDKarqxCUwaO/ojHAM1bD78JnabqMpq3KSn2CnIdkY6FHUANhEm5LuoauhB7PrzUkrFr7AnbCKSDjwBfMsY0wb8FZgKlBKogbu179R+LjeD7N//Pt8QkXUisq6+vj4ksceqsho3E/KTSY7AkkoZKXb8Btw9sTvVQll1N1MLUxAZvQEb6uAV5yfj9RnyJi2JdChKKRU2Yf1EFxEngWTtIWPMkwDGmDpjjM8Y4wfu4rNmz0qgOOjyCUD1IPv3YYy50xiz0BizMD8/P/QvJobsrBndJamCZaTG9tQePp9hZ62OEI0l43KTcNqFcYccH+lQlFIqbMI5SlSAu4EtxpjfBe0vDDptJfCR9fW/gPNEJFlEJgPTgbXAe8B0EZksIkkEBib8K1xxx7r2Li97WjwRS9jSrYXmY3XgQWVDD71eoxPmxhC7TSgak0zB9OPw6WhRpVScCuco0aOBi4APRWSjte8HwPkiUkqgWbMc+F8AY8xmEXmMwGACL3CFMcYHICJXAi8AduAeY8zmMMYd08pqAkv1RCphS3XZsAkxO7VH34ADrWGLLcUFyZTX5fBReSeHTU2PdDhKKRVy4Rwl+hb99z97fpBrfgn8sp/9zw92nfpMpJdUsomQZg08iEVlNW6cjkBHdhU7xucl4/O4eXtziyZsSqm4pCsdxJmyGjc5GQ5yMiI3Yi4jxR6zfdjKatyUjHXhsOuAg1jisAv1ZWtYs7kVv1+bRZVS8UcTtjizvdod8Rn6M1LstLt9mBib2sMYw45qHXAQq+o+fYXGNi9bdndFOhSllAo5TdjiSHevn9113UyfkBrRONJTHXh9hh5PbCVsDW0e2rp8OmFujNqzfTVOh/Dmhy2RDkUppUJOE7Y4Ulbjxm9gRlHka9gA2mNspKgOOIhtvt4uFh2SyZsftuDTZlGlVJzRhC2ObK0MNAVFuoZtb8IWY/3Yyqq7EYHJ43TAQaw6Zm4WTe1ePt7VGelQlFIqpDRhiyPbKt3kZTrIy4zsEj1pVsIWayNFy2rcjM9NIiXZHulQ1EFaMjOTZKfw5gfaLKqUii+asMWRbVVdTC+KbO0aBCYyTXPZYm4uNh1wEPtSku0sOiSTtz5q1WZRpVRc0YQtTnR2+6hs6ImKhA0CKx50xFCTaIfbR21zL1M0YYt5S+dl09zh5aOd2iyqlIofmrDFiR3VboyB6ROiI+EITO0RO4MO+iYcjvSUKGrkFh2SgSvJxupNzZEORSmlQkYTtjixd8BBtNSwpdrp8Rh6vf5IhzIke1eI0Bq2mOdKsnP0nCze/LCFXk9svP+UUupANGGLE9uq3BRkO8lOD+fysEPXN1I0VppFd1QHVojIjeAKESp0jl+QQ2e3n3c/aYt0KEopFRKasMWJbZVdEZ/OI9hnc7HFRsJWVhP5FSJU6Mybkk5eppOX1zdFOhSllAoJTdiiXPHEEkRk0M3pyqSmqZd7/vSzA5470BZq6TGUsPV6/eyq69YRonHEbhOWzc9m3bZ2mts9kQ5HKaVGLDraz9SAKit28cBLNYOeU9PYw6sbW/jmt39KYe6vDuo+F51YeFDXDcTpsOFKstERAwMPdu/pxudHl6SKM8fPz+Ufr9ezelMLK7+QH+lwlFJqRLSGLQ7Ut3oQYEyEJ8zdX3qKPSZWO9AlqeLTpLEuphel8Mr7OlpUKRX7NGGLA/UtHrIzHDgd0fXjzEixx8RqB2XV3biSbBTmJkU6FBVixy/IYUe1m+3VXZEORSmlRiS6PuHVsPn9hoY2D/lZ0VW7BoGEravHj9cX3TPO76hxM6XQhc0W+r58KrKOn59LslN47j+NkQ5FKaVGRBO2GNfc4cXrM+RnRV/tUHpqYOBBZxTXsvn9RkeIxrH0FDtfLM3htY0tMVHbq5RSA9GELcbVtwZGwBVkR2MNW2BMSzSPFK1t6sXd49cJc+PYl5bk0ePx88oGneJDKRW7NGGLcfUtvaS6bKS67JEO5XMyUvum9ojekaI7anTAQbybVpTKIcWpPPtuI8ZEd/O8UkoNRBO2GGaMob7VE5XNoQBJDiHJIVE9UnRHtRubDSYVuCIdigqj04/Io7K+h01lHZEORSmlDoombDGss9uPu8cflQMOAESEzDQHbZ2jV8M2lImGg7c//u0JWmu3kpxkj+hEwyq8ls7NJjPVztNvN0Q6FKWUOig6cW4Mq2/tBaKz/1qfzFQ71Y29o3a/oUw0HOzJN+sZl5vEZcO4BkI/0bAKrySnjTOOHMNDr9RRXuumZJw2gSulYovWsMWw+hYPTruQFSULvvcnM81Bd6+fXo8/0qF8jrvHh7vXT05G9D4/FTpnHjUGV5KNx17fE+lQlFJq2DRhi2F7WnoZk+XEFsVNdFnWwIO2KOzH1twRaKrNSY/eGkoVOhmpDr60JI/XN7VQ09QT6XCUUmpYNGGLUV3dPlo7fYyL8tn5M9MCtVdtXdE3UrS53UrYtIYtLogcuB/ilecchsfTw4lf/sWw+iz2bcUTSyL9MpVSCUo/qWJUTVOgX1i0L6eU7rJjE2gdxYEHQ9Xc4SHNZSPZqX+3xANjfEPqv7j2kzaczrO46srLSBvmdDjad1EpFSn6SRWjapp6cCXZyI7i/msANpuQnmKPzibRdq82hyagOSVpILBph07xoZSKHZqwxSBjDLVNvRTmJsXEFBNZozy1x1B4fYa2Lp82hyagNJedWcWp7KztprHNE+lwlFJqSDRhi0FN7V56PIbCvOhuDu2TmWqn3e1DbNGTHDV3BD6oNWFLTHNK0nA5bazf2q6rHyilYoImbDGor//auJwYSdjSHBgDqdlFkQ5lr74BB7kZ2iSaiJwOG4dNTaO+1UNFvY4YVUpFP03YYlBNYw856Q5SkqNv/dD+ZKYGarHS8iZHOJLPNLd7SXIIqcn6K5CopoxPITvdwfqt7fR6o2+eQKWUCjakTysROXoo+1T4ebx+6ls9MdMcCpCZFkgs03JLIhtIkKZ2DzkZzpjoA6jCwybCEbMycff62bC1PdLhKKXUoIZavfDHIe5TYVbb3IsxUJibHOlQhizJYSMlyRY1NWw+n6Glw0tepvZfS3R5mU5mT0xlR003VQ3aNKqUil6DJmwicqSIXAPki8h3grYbgEHb40SkWEReE5EtIrJZRK629ueKyEsiss36N8faLyLyBxHZLiIfiMiCoLIuts7fJiIXj/hVx7CKPT0kOYT8KF4/tD+ZaXbS80oiHQYQWOHAbwIf1krNnZJOVpqddz9poycKl1BTSik4cA1bEpBOYILdjKCtDTjrANd6gWuMMbOAI4ArRGQ28H3gFWPMdOAV63uAU4Hp1vYN4K8QSPCAnwJLgMXAT/uSvETj8xkq6nsozk/GboutprzMVAdpeZOjYkRe31QOYzRhU4DdJhw5O4ueXj9vf9SKPwreo0optb9B24SMMa8Dr4vIvcaYXcMp2BhTA9RYX7eLyBagCDgTOM467T5gNfA9a//9JvCJ/h8RyRaRQuvcl4wxTQAi8hJwCvDIcOKJB9VNPXh9holjXZEOZdiy0hw4XZk0tnkZkxXZRKmxzUNKko0UHXCgLHmZThbOyGDtp+18sKOD0mkZkQ5JKaX2MdROPMkicidQEnyNMWbZUC4WkRJgPvAuMNZK5jDG1IhIgXVaEVARdFmltW+g/fvf4xsEauaYOHHiUMKKObvqekh2SsxM5xGsb0WGshp3VCRseZk64EDta/qEVJravWze1UVuhjMm/zBSSsWvoSZs/wBuB/4GDGuNIRFJB54AvmWMaRvkQ7K/A2aQ/fvuMOZO4E6AhQsXxl2bhtdnqGrooWSsC1uMNYcC5FgJ285aN4tnZkYsjl6Pn7YuH5MLUyIWg4peCw/JoKXTy5qPW0lOsjE2Bv84UkrFp6G2CXmNMX81xqw1xqzv2w50kYg4CSRrDxljnrR211lNnVj/7rH2VwLFQZdPAKoH2Z9QqhsDzaGTxsbO6NBgSU4bXS1VlNV0RzSOxvZA/zUdIar6Y7cJx87LJs1l5/VNLTTp0lVKqSgx1ITtGRG5XEQKrVGeudZggAFJoCrtbmCLMeZ3QYf+BfSN9LwYeDpo/1es0aJHAK1W0+kLwEkikmMNNjjJ2pdQdtV1k+wUCrJj9y/+9j1bKatxRzSGxrbACgd5usKBGoArycbx83NIcgqvbmympSO61sFVSiWmoSZsFwPXAWuA9da27gDXHA1cBCwTkY3WdhpwE3CiiGwDTrS+B3geKAO2A3cBlwNYgw1+DrxnbT/rG4CQKHo8fqoaephYEJvNoX3a93xKVUMP3b3DalUPqcZWDxmpdpKcOuBADSzVZWfZ/BxsIry8oUkXiVdKRdyQ2oWMMcOe8dQY8xb99z8DOL6f8w1wxQBl3QPcM9wY4sX2Kjc+P8yYkBrpUEakbc+nGAPltd3MnJgWkRga2zyMzY3dWko1ejJTHZx4eA6vvN/MKxuaOe6w7EiHpJRKYENK2ETkK/3tN8bcH9pw1P5E7Gyt6mJsjnPvSMtY1V73KQBlEUrYurp9uHv9Ov+aGrKMVAcnHZ7LK+838+rGZsbNPCnSISmlEtRQ24UWBW3HADcAy8MUkwqSP20pXd1+Donx2jUAd2s1qck2yqoj04+toa1vwIEmbGroUl12Tjw8l9wMJ6Urfsuq1+qiYgJopVRiGWqT6FXB34tIFvBAWCJS+5h0+HmkumwUjYnN0aH7m1KYws7ayCRse1o82G2QkxHbNZVq9PUNRPjdn+/lPk6jqqGH/7NyAk6H9oVUSo2Og/3fpovAElIJrXhiCSISti0jfxp5JUuYUZQa04MNgk0udFFW043fP/o1FHtaehmTlRRzy3qp6GC3Cx888wMuPH4sL29o5of3lNHWqSNIlVKjY6h92J7hs8lq7cAs4LFwBRUrKit28cBLNWEr/+2PWtle0cy0ovyw3WO0TS1M4ZneRmqbehk/irWGvV4/ze1e5k6OzGAHFT8uOGEchXnJ/P6JCr79123cePFkJuTrqghKqfAaag3bLcCt1vYrYKkx5vuDX6JGorndQ3ldN7vWPUxyHE1B0bfCQNkoN4vWtwT6r8XyPHYqeiybn8NNX59KR7ePb/1lG+u3tkc6JKVUnBtSJmAtAv8JkAHkAL3hDErBxh0dJDmEne/eG+lQQmrSWBc2G+wY5YEHe1p6sQkRX8dUxY85JWn84YoZ5Gcn8ZP7ynh6Tb0ORlBKhc2QEjYROQdYC5wNnAO8KyJnhTOwRLanuZfqxl5ml6Th7Ymvv9yTnTZKxrr4tKJrVO+7p8VDbqYTh137r6nQGZuTxK2XTWPxIZnc/kw1f/xnJV6fJm1KqdAbalvbD4FFxpiLjTFfARYDPw5fWInLGMPGHR2kJNniYiqP/swpSWPL7i58o/TB5vUZGts8FGRr7ZoKvdRkOz++sIRzji3g32ub+OE9O3QwglIq5IaasNmMMXuCvm8cxrVqGMpru6lv9TBvSlrc1gbNKUmju9fPjlFaV7Sh1YMx2n9NhY/NJlxySiHXnl3Mx7u6uPov29hV1x3psJRScWSoSdf/E5EXROSrIvJV4DkCa3+qEOr1+NmwrYO8TAdTx6dEOpywmTMpHYDN5Z2jcr89Lb0IkK81bCrMjl+Qy28vnUpPr5/v/HUb733aFumQlFJxYtCETUSmicjRxpjrgDuAecBhwDvAnaMQX0LZuKODHo+fxTMzEYnP2jUIdPwfl5M0qglbToaDJJ3kVI2CWZPSuO2K6YzLTeKG+3by5Js6GEEpNXIH+gS7DWgHMMY8aYz5jjHm2wRq124Ld3CJpLHNw7YqNzMmpJCbEf81QXNK0ti8qzPsH2Qer5/6Fg8FOdocqkZPQXZgMMIRs7O46/lqbnuyEo/XH+mwlFIx7EAJW4kx5oP9dxpj1gElYYkoAfmNYe0nReQDgAAAIABJREFUbaQk2ThsanqkwxkVs0vSaOnwUtUQ3hliapt78RsoyouPpb1U7HAl2fnhlydx/hcLeHFdEz+4u4yWDh2MoJQ6OAdK2Aabvjt+O1mNsm2VbpravSyYkZEwaxMeWhJYcWDzro6w3qeqoQenXXSEqIoIm034ykmFfO/ciWyt7OJbf9kWsbV0lVKx7UDZwXsicun+O0Xka8D68ISUWNw9Pjbt6GBcbhKTChKnFqg4P5nMVHtY+7EZY6hq6KUwLylu1mJVsem40hx++41peLx+rrl9O+u36mAEpdTwHChh+xZwiYisFpFbre114OvA1eEPL/5t2NaBz29YdEhGXA802J+IMHtSWlgTtqZ2L929fopGcc1SpQZySHFqYDBCThI/uW8nz69tjHRISqkYMmjCZoypM8YcBdwIlFvbjcaYI40xteEPL77Vt/RSXtfN7ElpZKY6Ih3OqJtTkkZ1Yy+NbZ6wlF/V0APAeO2/pqJEflYSt1w2jQXTMvjjU5Xc/e9q/H4dQaqUOrChriX6mjHmj9b2ariDSgTGGN7f3oErycYcqz9Xolk4IwOA/2xpDUv5VQ09jMly4kpKjH6BKjakJtu54SuTOW1JHo+/Uc+vH9lFj0dHkCqlBqefZBFS1dBLfauHuZPjd0WDA5k01kVRXhJvfxT6hM3d46Op3avNoSoq2e3ClWcW8fXTCnl7cyvX/20H7V06glQpNTBN2CLAbwwbd7STkWJnWhyvaHAgIsLRh2azqawj5B9WlVZzaFGezr+mopOI8N/HFHD9+ZPYVuXmu3fuoClM3QP+f3t3Hu9WXSf+//U+2febu9/23tvbfaO0lAoogiCy6ogbuA06oqIzMCMz4zbO7+c64zjjbIqOCsKo6KCooKggmyCL7KUtLd1u29v2Lr37luRm/3z/SNpeyr1db25ubt7Px+M8kntykrzzucnJO59VKVX6NGErgj1dcYajGdYs9Jf96MXXrQyRzcLTW6d21NzuzjhBr40Kf/n1DVSFI2JDRKZ0O//0MH/68Udp3T/A2z/zAN6KRpqaW4r9UpVSM4x+m00zYwwv741SGbDTVEbTeExmSaOHmpCDJ7cMc/GZlVPymMORNH0jKdYu8pfVyFtVeMZkuP3BroI8dt9wikc2+Lj8b+/jvv+6rCDPoZQqXVrDNs06+5OMxDIsa/ZqMkGuWeh1K0Os3zlKLJGZksds7RrDEpjfUL7Nzar0VIccXLQ2TDptOOt936d7sLCrgCilSosmbNNs+/4YHpdFc+3RFpEoL68/LUQqbXhu+6k3i4plZ0/XGHOrXTo6VJWcykAuabM5fXzmll0Fm/JGKVV69BttGg1F0nQNJFnS6MVW5n3Xxls+z0fYb+fRDUOn/Fi1iy8gkTIsLOPBHKq0VQYcvHDn9XQcGOStN96Nwx2Y8n5zIqL95JQqMdqHbRpt3x/DZlHWI0MnYrOEy15TyR2P9LCvJ35KtY+Nq9+O12XRoKNDVQkb7trMJWfP5ZGNPt7/5We5cE3FlP/Iu+bihil9PKVUYWkN2zRJpLLsOTDG/HqPNtVN4Mpza3A5LH7+x56TfoydHTFqFpzLwjkeLO0fqEpcQ5WLc5YH6R5M8uy2EYzRFRGUKmeaOUyTvd1xMllY3Ki1axMJ+excflYlf9gweFKdrY0xfP/eThLRAZY3ewsQoVLTb0GDh1XzfezuirOjfazY4SilikgTtmnS1h0n5LMR1nnBJvWO82qwRPjlYydey/bMthE27Y7S+sR3cdj1ba1mj1XzfTRWu3hh56iOHFWqjOk32zSIxjP0DqVoqXPrVB5HURNyctEZYX7//AC9w8f/xZTOGG69r4vGGhftG+8qYIRKTb/c1DdBAh4bj780xNgUTX+jlCotmrBNg7buOADz6nUqj2O5+oJabJbwtTv2kkof34LYdz/RS3tvgg9f1oDJ6nqMavZx2C3OP72CdMbwp5e1P5tS5UgTtmmw90Cc6qCDgEebQ49lTpWLG9/ZyMt7Y3z/3mPPKP/YpiH+9/4uzl0Z4uzlwWmIUKniCPnsnLk4wIGBJNv2x4odjlJqmmnCVmDDkTSDkTQtWrt23N5wepi3n1vNPU/1cf/z/ZMet2HXKF+/cx8r5vn41LubtblZzXqL5nporHGxoTXCwKhOqqtUOSlYwiYit4lIj4hsHrfviyLSISIb8tsV4277BxFpFZHtInLpuP2X5fe1ishnCxVvobR1xxGgWdcNPSHXXj6H0xf4+O9ftvNPP2l7RZ+24WiaH9zfxRd/2Mbcahdf+EALLof+9lCzn4hwzvIgLqfFn7aMkMlq06hS5aKQbXQ/AL4F/OiI/f9ljPn38TtEZAXwHmAlMAd4SESW5G/+NnAx0A48JyL3GGNeLmDcU2pfT5y6sBOPy1bsUEqK3Sb804cW8MvHe7njD908v30kV45OG/t64sRTWc5fVcFH3zxHm5pVWXE5LM5aGuSPm4Z4uS3KqgX+YoeklJoGBfumM8Y8JiItx3n4lcBPjTEJYI+ItAJn5W9rNcbsBhCRn+aPLYmELTKWYSSWYfFcnRfsZDjsFu+5sI43rK7grsd7GYykiSeynHtaiHedX8u8Om1mVuWpscbFvDo3m9uiNNe6Cel0QUrNesX4lN8gIh8Angf+3hgzCMwFnh53THt+H8D+I/afPdGDish1wHUAzc3NUx3zSenoSwAwt1qXSToVDZUurr+ysdhhKDWjrFsS4MBAgqe2jnDJurCu7qHULDfdHX++AywE1gBdwH/k9090pjFH2f/qncbcbIxZZ4xZV1NTMxWxnrLO/gQBj42AV3/9KqWmlttpceaSAP0jKVo7dBUEpWa7aU3YjDHdxpiMMSYL3MLhZs92oGncoY1A51H2z3jpjKF7MMmcah1soJQqjJY6N3VhBxt3RYgnj2/eQqVUaZrWhE1EGsb9+Xbg4AjSe4D3iIhLROYDi4FngeeAxSIyX0Sc5AYm3DOdMZ+s7sEkmSzMrdLmUKVUYYgI65YESWUMG3dFih2OUqqACtZWJyJ3ABcA1SLSDnwBuEBE1pBr1mwDPgZgjNkiIneSG0yQBq43xmTyj3MDcD9gA24zxmwpVMxTqbM/gc2C2gpN2JRShVPht7O0ycu2fTEWzvFQHXIUOySlVAEUcpToeyfYfetRjv9n4J8n2H8vcO8UhlZwxhg6+hI0VLqw2bQjsFKqsE6f72PvgTjP7xjl0nVhnURaqVlIZxstgJFYhmg8yxxtDlVKTQOH3WL1Qj/9Iyn29SSKHY5SqgA0YSuAAwO5WfkbqnTAgVJqesxvcBPy2dmwK6IrICg1C2nCVgA9Q0l8bgu/R1c3UEpND0uEMxb5iYxl2KnTfCg162jCNsWMyU3nURfW5lCl1PSaU+WkLuxk854IybRO86HUbKIJ2xQbjmZIpIyODp2AiA0RKeimVDkTEdYu8pNIGba0RYsdjlJqCukU/FOsezDXf01r2F7NmAy3P9hV0Oe45uKGYx+k1CxWGXTQUu9m+/4YSxq9+NzaNUOp2UBr2KZYz1ASr9vC59aiVUoVx+oFfoyBTbt1Ml2lZgvNKqbQof5rFU5tnlNKFY3fY2Npk5fdXXEGR1PFDkcpNQU0YZtCI/n+a9ocqpQqtpUtPpx24cVWrWVTajbQhG0KdQ/l+q/VhnVpGKVUcbkcFqe1+OgaSB6aG1IpVbo0YZtC3YNJvC4Lv3byVUrNAIsbvXhdFht2RTBGJ9NVqpRpwjZFjDH0DKWoDWv/NaXUzGC3CasW5Jasau/TJauUKmWasE2RaDxLPJmlJqTNoUqpmWNBvZug18aG1ghZrWVTqmRpwjZF+oZzfUSqNWFTSs0gliWsXuhnJJZhT1e82OEopU6SJmxTpHc4hd0mVPh0LmKl1MzSVOOiMmBn054ImYzWsilVijRhmyJ9wymqgnYsS/uvKaVmFskvDB+LZ9nZESt2OEqpk6AJ2xRIZwyDkTTVIZ1/TSk1M9VXuqivdLK5LUpKF4ZXquRowjYF+kdSGKP915RSM9uahbmF4bfu01o2pUqNJmxToG84t/RLdVATNqXUzFUVdNBc62LrvhhOb7jY4SilToAmbFOgbzhFwGPD7dTiVErNbKsX+MlkDQte+5Fih6KUOgGaYZwiYwy9w0ltDlVKlYSgz86CBg/NZ1xF96AuWaVUqdCE7RRFxnILvuuEuUqpUnH6fB8Gw48fOlDsUJRSx0kTtlN0qP+aJmxKqRLhddvY98JPefjFQdoOjBU7HKXUcdCE7RT1j+QmzA35dcJcpVTp2P3UbXicFj96UGvZlCoFmrCdor6RNOGAHUsXfFdKlZBUfJh3vaGWp14eYeveaLHDUUodgyZsp0AsO4ORlE7noZQqSW97XTVhv53b7u/C6MLwSs1omrCdgkDNYrJZqNSETSlVgjwuG+99Yx2b90R5YcdoscNRSh2FJmynINSwEtAJc5VSpeuy11RSH3byv/d3kc1qLZtSM5UmbKcgNOc0XA7B59ZiVEqVJofd4gOX1LO7K87DLw4WOxyl1CQ00zgFofqVVAUdiA44UEqVsAtWV7Csycv/3t/FWCJT7HCUUhPQhO0kjSUy+KsXUKXNoUqpEiciXPeWOQyOprnzjz3FDkcpNQFN2E5Sa+cYYtk0YVNKzQrLm31cuKaCXz7eq0tWKTUDacJ2krbvjwFowqaUmjU+dGkDlsAtv+ssdihKqSMULGETkdtEpEdENo/bVykiD4rIzvxlOL9fROSbItIqIptEZO24+3wwf/xOEflgoeI9UTvbY4wNd+J2as6rlJodaiqcvPvCOp7cMswLO0aKHY5SapxCZhs/AC47Yt9ngYeNMYuBh/N/A1wOLM5v1wHfgVyCB3wBOBs4C/jCwSSv2La3jzHUufnYByqlVAl553k1zKly8p17Okims8UORymVV7CEzRjzGDBwxO4rgR/mr/8QeNu4/T8yOU8DFSLSAFwKPGiMGTDGDAIP8uokcNplMoY1C/307nqs2KEopdSUctot/vLP5tLRn+Sux3uLHY5SKm+62/PqjDFdAPnL2vz+ucD+cce15/dNtr+obDbhxnc20bn5t8UORSmlpty6pUHOXRnip490c2AgUexwlFLMnEEHE01kZo6y/9UPIHKdiDwvIs/39uqvQqWUOhUfe8scLBFu+lW7rjOq1Aww3Qlbd76pk/zlwQl/2oGmccc1Ap1H2f8qxpibjTHrjDHrampqpjxwpZQqJzUVTv7i0gbW74zwyIahYoejVNmb7oTtHuDgSM8PAr8et/8D+dGi5wDD+SbT+4FLRCScH2xwSX6fUkqpAnvzOVUsa/Lyvd92MBRJFzscpcpaIaf1uAN4ClgqIu0i8mHga8DFIrITuDj/N8C9wG6gFbgF+CsAY8wA8BXgufz25fw+pZRSBWazhE+8o5FYIsv3fttR7HCUKmv2Qj2wMea9k9x00QTHGuD6SR7nNuC2KQxNKaXUcWqp9/CeC2r58cPdvP60EOeeVlHskJQqSzNl0IFSSqkZ6t0X1rFojoebftXBUCRV7HCUKkuasCmllDoqu0345NXNROMZvvWrDh01qlQRaMKmlFJlSMSGiBz31lLvYctD/8WTW4ZpWv22475fU3NLsV+qUrNCwfqwKaWUmrmMyXD7g10ndJ+sMfxh/SD2t36Fz/3Ttwl6j/0Vcs3FDScbolJqHK1hU0opdVwsEV63MoQl8OTmYTJZbRpVarpowqaUUuq4ed02zlkRZGA0zYbWSLHDUapsaMKmlFLqhDTVuFnS6GHb/hj7euLFDkepsqAJm1JKqRO2dnGAqqCDp14eYTiqqyAoVWiasCmllDphNks4b1UImwWPbRoilc4WOySlZjVN2JRSSp0Un9vG608LMRrL8OSWYbI6P5tSBaMJm1JKqZNWX+nizCUBOvqSOghBqQLSediUUkqdkqVNXkZiabbuixHw2lg811vskJSadTRhU0opdcrOXBwgMpbhuW2juBwWzbXuYoek1KyiTaJKKaVOmWUJ562qoCrk4MnNw3T1J4odklKziiZsSimlpoTdJlywuoKgz84fNw3RM5gsdkhKzRqasCmllJoyLofFG9dU4HPb+MOGQapaXlvskJSaFTRhU0opNaU8LhsXn1lJ0GvnzHd9gye3DBc7JKVKniZsSimlppzbaXHR2jAj3dv455+08YvHejA6T5tSJ00TNqWUUgXhclg899PreN3KELfe18V//mI/SV0RQamTogmbUkqpgsmk4nzuvfN4/0V1PLR+kL/7TivtvbpgvFInShM2pZRSBWVZwp+/qZ4vXNNC71CSG27ayf3P9WsTqVInQBM2pZRS0+KcFSG+/TdLWdbs5b/vaudzt+6mo0/na1PqeGjCppRSatpUhxx89doFXH/lXHa0x/jLb2znjke6SWnfNqWOShM2pZRS08qyhLecU80tf7eMc5YH+dEDB7j+ph1sbtPF45WajK4lqpRSqmBEbIjIUY+pWXgeY5f8A5/6XoL9L/6C7Y9+g3Ri9Lifo7FpHvv3tZ1ipErNbJqwKaWUKhhjMtz+YNcxj0tnDJt2RxDexeKzr2bdkgDNta5jJnsA11zcMBWhKjWjaZOoUkqporPbhLWLA1z2mkq8LosnNg/zx01DROOZYoem1IygCZtSSqkZozLo4NJ1laxd7Kd7MMVvn+6ntSOmU4CosqcJm1JKqRnFsoTlzT7efHYV1UEHz2wb5fGXhkmkdCSpKl+asCmllJqR/B4bbzyjgjMW+enoS3DvM/30j6SKHZZSRaEJm1JKqRlLRFgxz8cl6yoRgQeeH6C1I1bssJSadjpKVClVWMbgd9rwJPpwpCM4MmNgDIIBDGIMRixSNh9Jh5+k3UfGcsNxjA5U5aMq6OCy11Tx5JZhntk2ymAkzZmLA1iWvk9UedCETSl18ozBnonhTfTjSfbjSfThOXS9H3dqCGc6wr4vXAobP3PcD5sVG0l7gKi7lqi7noi7PnfpqSfmqgHRxoFy5HZaXLimghdbI2zbFyMyluH1p4WKHZZS00ITNqVmsC996UvFDcBkcaWG8Sb6ceeTME9y4HBSlhzI1ZiNk7GcjDmriLmqGPE1k7T7uf22/+Qdf/WvpOx+UjYPRixAIF/PJhgc6SjOdARnOoIjHcGVGsYX76F+cD3O9OEZ8FM2D8O+FoZ883Obfz4JZ3hai0UVjyXCmYsDBDw2nt8+yoPrB3H5a4odllIFV5SETUTagFEgA6SNMetEpBL4GdACtAFXG2MGJTdr4jeAK4AY8BfGmPXFiFup6fa5v3jHqT2AMdhIY88mcZgEDpPAnk1iNykcJsGdmXks6vgN9mwceyaOMzWaT5pGcaZGcKaj+ZTqsKTNy5iripirhv7gMsacVYy5qvKX1STt/lc1Z970xF9z1hfOO+mX4UhF8McP4I93EYq2URHZw4ID92OZ3BxdY85Kbrl6DfO6/8CgfxEj3kathZvlljR68bltPLF5mHM+cDu7u8ZY0OApdlhKFUwxa9guNMb0jfv7s8DDxpivichn839/BrgcWJzfzga+k79UqmzZTAp/ehBPNoI7M4onG8GTieDORnFk47nkLJ+kWUw+FcLat6yEjl+REQdpm5uU3U/C4SfibiAZWELSHiDurMglY85KxlyVZGwn96U41bWFTmsOS4JJVoYSnB6O89r5lczZ+xMAUpabIf9CBgKLGAwsZsi3gIzNNaXPr4pvbrWLS84Mc9dDB/jkd1v53PvmsW5psNhhKVUQM6lJ9Erggvz1HwKPkkvYrgR+ZHKzJj4tIhUi0mCMOfZaJ0qVOmPwZkYIp7oIZvoJpnObNzPM+DqsLELc8hO3+UhYXiJWmJS4SIuTlOUiJS5S4iRt5S/FSdpy8pc3vo+6ddeSNuMfLQH05repc8q1hUcRBU77yCX84rcvER5tpTKyk/BoK0s67kEwZLEY8TYxGFicS+L8i7QZdZYIBxw89aNr+PA/P8YXfrSHv3lbI5e+pqrYYSk15YqVsBngARExwPeMMTcDdQeTMGNMl4jU5o+dC+wfd9/2/L5XJGwich1wHUBzc3OBw1eqQIzBFz9A5egOvnfVai7puxVvNtd/K4tFxBZm0F7LPvcKRu2VxGwBxqwACctzUk2Ag2Mp/uOD75zqV/Eq1z7x3YI/B8CYq5oxVzWd1ecAYE/HCEd2EY7spHK0lebex5jf/RAAcUeQUU8TI74mRrzNjHibiLpqMdZM+h2rjkci0sPXP7aIr/5kL/99VzvdQymueVPdca1DqlSpKNaZ6VxjTGc+KXtQRLYd5diJPnGvWqMkn/TdDLBu3Tpdw0SVDpMlHNlN/eAL1A+ux5vI9RSoXVjFgKOBnc5G+h1zGLVXYsRW5GBntmM1u9qkjqXBJKdVJFkSTLIksIMFgS0487luxsCBMRv7ow72xezsj9rpjtvpidvojduYzhkkij7gpMR4XTa++MH53PSrdu74Qzc9g0k+8Y5GHHbty6hmh6IkbMaYzvxlj4jcDZwFdB9s6hSRBqAnf3g70DTu7o1A57QGrNQETu0L1bCqIsmlc6JcUDdGrTtDKgvP9Ll5vCfMC/1u/vDArdz2/c9OWbzl4ESaXbPANmC7yRBIDxJM9+LPDOF3D7I0OMSZmSEcJvKK+6TfcBmpFz9J0hEgafeTtPtJ5S+TjoPXfaRs+Uu7l7Tt5Go/C9mEDNNX6zmd7Dbhxnc0Ulfh5PaHDtA3kuL///MWfG79oaNK37QnbCLiAyxjzGj++iXAl4F7gA8CX8tf/jp/l3uAG0Tkp+QGGwxr/zU1E5zMF6ojG6cxvo2WsZcIpftJY6fHNZ/nXYs44JpPusHFcmA58IcHbp3ymNWrGbEx4qhmxFF9xA0GpxnDk4nkB3dEeOiem3n3VecdGk3rTfTlpiHJTD7zvkFI2Ty5KU3sXlK2XCKXsvtykwXbX/l3yu6jIejCMmmyos2zJ0pEeN9FddRUOPjGXfu58X928vk/b6Gp1l3s0JQ6JcU4G9QBd+f7FtiB/zPG/F5EngPuFJEPA/uAq/LH30tuSo9WctN6fGj6Q1bq1IRSPSyIbWRufDt20gzaa3kx8Cba3UvIWM5ih6cmIkJSvCQtL8PkutR+9aEdLP/Mta8+1GRwpGM406M40tFDmzMTxZGO5f7OHNwfy636kIlOOG0KwJbPXAQ93yIpbsZsvtyAEsvPmM1P1FZBxBYiag+TFF0RYjIXn1lJXdjJV/9vL5/4n518+upmzlmhk+yq0jXtCZsxZjeweoL9/cBFE+w3wPXTEJpSU64y2cnS6DPUJfeSFgftnmXs8axi2FFX7NDUFDJiyzWTOgIneMcs9kwcRyZ2ONHLRPnxv1/PR99/He5sNF+7FyWY7sOdjb6iU29KnERsYYbt1Qw7ahi21zBiryZt6RQmAKcv8PPNGxbzTz9u40u3t/HnF9Xx3jfW6XJWqiRpfbtSU80YapL7WRp9hupUBwnxsMX/OvZ4VusX6SwwHYMBWp/bzxs+9urpJi2TxpsZwZcZxp8ezF1mBmhI7KYlvuXQcRFbiAHHHPodc+h3ziViC5dtTVxthZOvf2wRN93dzo8f7mZX1xh/f1Wz9mtTJUcTNqWmUGWyk5WRx6lKdTFm+XjJfz5t3lVkxFHs0NQUKfRgAJh8QEBW7ETslUTslXS75h++wRjc2SihdC+hVC8V6W7qEm00x7cCkBAP/c459Dqb6Xa1ELOVV9Ogy2Hx91c1sXiuh5vv7eSGm3bwqaubWTHPV+zQlDpumrApNQV86UFWRp5gTmIXY5aPDYE3ss+zQjuNq+khQtzmJ27zH07kjMGXGaI61UFVMrfNSeyCURi1hfnqFcupGXqJ/uAystbs/0EhIlx5bg0L53r49zv386nvtXLVG2p5/0V1OvWHKgn6baLUKXBmYyyLPE3L2EtkxM7Lvteyy7dWa9RU8YkQtYeJ2sPs9Zx2KIGrS7ZRl2jjg2c149nx36QsNz0VqzlQuZbe0KpZv4TXaS1+vv03S7j5d5387NEent8xyqeubmZenY4iVTObJmxKnQRLYH5sAysif8JmUrR5VrHddzYJmzaxqBkqn8DttofZ7T2Dv/qHy/jVHb+nfvAF6gZfZO7AM2QsJz2h0zgQPpOe8OrcHHKzkM9t42/f2cTZy4J84+79/PW3dvCBi+t527k12G3l2ddPzXyasCl1gkKRPTz0l+eyevRRepzNbApcQMReWeywlDoh8XSW3opV9FasYnPLNVSO7qB+ILfaRsPgejJipy+4gq6q19BdsYa03VvskKfc61aGWN7s5Zt3t3PrfV08vH6Qv7pyLqvm+4sdmlKvogmbUsfJno6yrP0umnv+yIGAi+dCl9PhWlK2o+/U7GHERn9wOf3B5WyZ9z7CkV3UD7xAw+AL1O3eREbs9IZOo6vyNXSHV5OZRTVv4YCDz1/TwtNbR/jubzr49M27eOOaMB++vIHKoHZtUDOHJmxKHYsxzO1/iuX7fo4zPUpb3UVc8OVP841v67JRqrQda4oSwcfKCgcX18d4Y8NLnDG0gUQG/tTr4cEuL0/2ehjLlH6HfRHhtStCnLEowJ2PdvPzx3p5ausw77+ojj87pxqno/Rfoyp9mrApdRT+sU5Oa/sxVaPbGfQt4Nmlf8uIr5nRxN8VOzSlTtmJTFHylDFUprqYG9/Bax07uLA+t7Rat2s+He4ldLtaJhxsMx1rlorYkCms6faGm1n+pk/z/cTruemO9bQ++T1kaCP79+6esudQ6kRpwqbUBGyZBIs6f8OCAw+QtlxsavkA+2vOO6lFvJWaFUQYcM5hwDmHl8z5VKU6mRvfwZxEK3MTO0mLgwPOw8nbdE5pY0yG2x+c+iWmDwwk2bDLjueKLxLtb+OxTUO8/rSQrpSgikITNqWOUDf4Iiv2/h/e5AD7q89lW9NVJ77kkFKzmVj0OxvpdzbAE2+UAAAYcElEQVSyyVxAdaojl7zFW2lM7CAlTg64FtDhWozTVro/cuornVwarqS9L8HvHk7zL3fsZUGDm3edX8t5qyp0RKmaVpqwKZXnSfSxcu//UTe0kRHPXP60/DMMBpYUOyylZjax6HM20edsYlPgQqqT7cxN5JK3pvg2dnzuIkZ23UJPxen0hVaSspfWCEwRoanGzZO3Xc1Dz/fys0d7+Lef7eMH93fxtnNruPQ1lXhdusyVKjxN2FTZs2USLOy6jwVdv8eIxdamq9hT9yaMpR8PpU6EEYteVzO9rmY2Bi6kJrmftoe/xbv8m2nsfxqDMOhfSG/FKnpCqxjxNpfOKGuT5aK1lVy4Jsyz20f45WO93Py7Tv7v4W4uP7uSK86qor5ydk86rIpLv5FU+TKGOQPPsmz/z/EkB+moPJttTe8i7tI51ZQ6VUZs9LhauOGuTYQ+fh8V0T3UDL1E7fBLLG2/m6XtdxN3hOgNraIvtIL+wBISznCxwz4myxLOWR7inOUhtu2L8ovHe/nlY738/I+9rF3s5/KzqjhneUibS9WU04RNlaVgtI2Ve39KZWQnw95mXlz4MQYDi4sdllKzk1gM+Rcy5F/Izsa34UwNUzO0mdrhl6gfXE9T3xMARFx1DASXMBBYSn9g6Yz68XS0kaiuQC2Np7+NseG3s35nhES0n46X7qFz82+J9O06oedpbJrH/n1tUxCxmm00YVNlJRDbz5KOX1M/+CIJu19HfypVBElHiI6ac+moORcxGYLR/VSObqdqdDsNAy/Q3Ps4AFFXDQOBJQz6FzLkX0DEMwcjxekvdjwjUbPG0NWfpLXDhdv/IRac8yFCPjst9W5a6tz4PceO/ZqLG6YqZDXLaMKmZp2JJgNd4E/y0UXDnN8wRiQl3NwW4o62ANH0o8Cj0x2iUmXlWBP0jmdRxaJgkLWVcdaGI6ypfIom55MAxNLCthEnW4acbB5ysWXYSU985nyNWSLMrXYxt9pFPJllb3ectu44G3dF2LgrQnXIQUudm+ZaFx4dqKBO0Mx5pys1RcZPBhpOdrEotp45iX2kxcF271m0etdS2+jmE68/+eeYjslAlZotTmSC3vGGgEeNwZcZJpw6QDh1gBZ3F6sr+7AxCsCY5eOh5rUs6LyXYV8LI77mGTES1e20WNrkZWmTl8hY5lDy9vyOUV7YMUpt2ElTjYumGhdetyZv6tg0YVOHnMiv4JnMnk0yJ7GTltgmKtPdpMTJTu86dvrOJGXNnjUQlSoLIkTtFUTtFbR7lgFgmTShdO+hJG5lfQ8L2n956C4xZzXDvmZGfPMY9s5j2NdM0hEq1ivA77GxssXHyhYfQ5E0bd1x9vfkkrfnd4xSGbDnkzd30WJUM58mbOqQV/0KNgYhi0UWy2QQshgsUuI8qT5fhayVsrJJqodf5n/edTqX9d2C3aQYtYXZGLiQfe7lZCxnwZ5bKTW9smJn0NHAoCPX3+vav/8vfnrvTkKxvQRj+whF9xKM7qNhcP2h+8QdFQx780mcr5lh7zzizsppn1akwm9njd/PmoV+hqNp2nsT7O9NsHF3lI27o5x33a+59b5Ozl4eZHmzD5uuqqDyNGErY/Z0DF/8AP54N/9w0WLWDd2LLzOMKxvDmR3DTnrS+6bEQVqcpMRF0nIzZgswZvkZswWIW35itgBjtgBJ8RTkhCgmQyDWQeXodqpHtlI1sg17NsHiZXW0u5eyz72CAUdD6czxpJQ6JSmHn77QSvpCKw/ts2fGCEb3HUriQrG91A6/hGAASNr9+SSumRFvMyOeRqLuummbgzHksxPy2VnZ4iOWyNDem+De+9r51ZMt/OKxXoJeG69ZGuTs5UHWLg7g06bTsqYJW5mwsimC0b2Eo7upiOQ2b7L/0O2rLlhEPN1N1BZi1F5J0vKQFgdZbGTFwmCRFQvLZLGbJA6TwJ5N4jBJXNkYlakDuDMRbGRe8bwZbIzZ/MQtP99512qW7v8lcWeYhCNAyuYjbfOSsntI2XxkLAeIhUGwmRRWNokjPYYzPYI7OYw30Ys30UMg1kEwth+bSQEQddXSUf1aDoTX8mdXX8zNN39qWstWKTUzpW0eBoJLGQguPbTPyiQIjrXnauFi+whF9zH/wINYJnfuyoidiKeBUc9cRr1NjHrmMuJtLHisXpeNJY1evnLn9UTG0rywY5Rnto7w7LYRHn5xELtNWDXfx9nLcgmcTtJbfjRhm6XEZAhF26ge3kLN8MtURHcfOiHFnJUM+Rew13chEXcDMXct7377a/ju935/ak9qDK5sDE82gicziic7iieTu+7ORjhnXpimA/cfiuNkxB1Bou569tZewLCvhYHAYuKuqkO3p7Pm1F6DUmpWy9pch+aEO0iyafzxLoKxdgJj7QRi7VSNbKex/+lDx7T+45swW/+NEW8jo55GRr2NjHoayNimvl+sz23j/NMrOP/0CjIZw9Z9UZ7ZNsIz20b47m87+e5vO5lX5z6UvC1t8mrTaRnQhG0W8cR7qRnZQvXwFqpHtuLIjGEQhn3z2FN/MYO+hQz55084m3gykz31AERI2HwkbD6GHHWvuvnaT1/C7Q904EqN4kiP4siM4UhHcWRiONJRLJNGTBbBkBEHGctJ2uYh4QiSdASIuaoLcnJUSpW+qR80FSDo8LIwkGKRP0VtbCNvrVlGU+8T2LOJQ0eNOcNE3A1EPA1EPHPy1+eQdARO6lmPNkEvgLeiiZpF59O/6Hz2dK7lzj/2kIwN0LvrCXpa/0jfnqfIJGNHfQ6dnLc0acJWwuzpGFUj2/JJ2sv4Ej0AjDkr6apcR19wJX3BZaRO8sRREGKRcIZIOIs3YkspNfuc7NQhx+vaj1zCt/tej1BLgyfDokCS+f4U8/0JWnyttPi3Mt9+uIZ/KGnRFnGwJ2KnLepgT8RBW8RBd9yGYfKE7Hgm6D0omcrSOZCko8+NP3glc1e9FUugLuw8NB/cRJP16uS8pUkTthJw8JejTQwrQ0nOrh7j7Oo4K0JJ7BZE08IL/W6e7Q/zdJ+bfVE7sDe/3VvM0F9ltkwdopQqPxMlhUlgB7DDGDzZUQLpgdyWGaDRN8DyqgFcJnro+Aw2orYKIvYKIrYKorYwEXsFUVsFcct3QqPpnQ6LlrrcKgrZrKF3OEVHX4KOvsShKUNCPjuN1U7m1rioCjqwdCBWydKEbSYzhqU1fr539XxqE/uoSrXjMCkMwqC9ll2uefQ4mxlwNGDm2lgELDrJp5quiWAL/itYJ7RVShWDCGO2IGO2ID2ullfc5MzGDiVyvswQ/swQgfQAdYm2VwzUSouDR68/l+rW7xBz1RF11xJ11xFzVZNwhI46nZJlCXVhJ3VhJ2sXBxiJpQ8lby/vi7FlbwyXQ5hT5aJu6cVE4xkddVpiNGGbSYzBk+yncnQH1cNbqR55mTffeD6M/pGIrYJ29zJ6nc30OptIWTrBolJKlYKk5aXf6aXfecRoU5PFmx3Fl84lcf7MIN2jD7Awuo/6gfVYHO5bnBEHY65qYvktd70m/3cNabv3FQ8d9NoJNttZ3uwjkcrSNZA8lMCd8fav8+6vbOa0+X7OXhbkrGVB5lbrqNOZThO2YjJZ/GNdVEZ2Ujmyg8rIDjzJQQASdj/9weX866238uaP/hcxm/b5UkqpWUUsYrYQMVuIXuYBcO2PvsrtD/4GyabxJPvxxXvwJnrxJPrwJvrwJnoJR3bhyLxyYEHK5h2XwB1O6MZcVdicVa9oOv3Eh6/gP275Hc9uG+Xm33Vy8+86qQs7WbMwN6Hv6oV+wgFHMUpEHYUmbNPIlokTiu6lIrqb8GgrlaM7cWZyfRvijhADgSXsCixhILCYUc9cEIvbn/8SF35ckzWllCoXx+7rW43fnmWON81cT5o53jRzPGnmeLqZ6+2g0ZPmyLXlh5IWXWM2DozZ+dTpCd5X+Sx/fnktPVSz/oCHDfvSPLF5iPufHwCgpc7Nqvk+ljX7WDHPS13YedTRq6rwNGErEDEZ/GOduUlqo3uoiOwmMNZ5aIbtqKuW7vAaBvIJWsxVq7PyK6WUOum+vr35bYMxuLNRvJkRvJkRPNkRvJlRKv0jzM2MclZlE2MP3QKADzgPOCORZv9wnA3RWrZmF9M5tIzfdCzmN/mm1kSkj8GOjQx1bGKoYyMjB14mm0lOGotOHTL1NGE7RV/60pdwWVkWBVIsCSZZEkyxJJBkcTCF25ZLzoaTFpuHnWwZCrBl2MXLw06GkjZgf357uJgvQSml1GwiQtzmJ27zM8CcV9187Ucu4cwLP0q9J0ODJ029J02DO0O9J82ayhSXe16iwrmRrBH2Z+vYkZnHdlsz2/1r6F96Ue4pTAZnqh8T6yMW6ad/aJBopJ9sOjdHXasOAJtymrCdBJPNkHjmLm65eg2XrB3Fnxk6VHOWEifD9ho6HDUM2usZdNQTtYWgSagBLshvx0tHPSqllJpq17//qlftG85v2wGbSeHJjOLNjFCTGaE508aV2U2kU2k6k0H2pWvZZ69nr6uRZMUK6vLjKcIyQoN9kOiyBu796X3MrXHTOKeCUFUltmA1uLzatHqSSiZhE5HLgG8ANuD7xpivFS0Wy0b82V9zVnOYiD1Mh3sJw/Yahh01xKygNm0qpZQqaRlxELFXErFXTni712Q4IxvhdZlWSI4xkrDoT7roTQXoTIfprn4LN2083JHORyd11ktU2SJUuZNU+7LUBGxUVbgIhbwEQ36C4RB2fwjLV4F4Q4il046MVxIJm4jYgG8DFwPtwHMico8x5uVixRT6y++z2uXhtu//Q7FCUEoppYrCiO3QCFecgB+C5LaFZPnwR89if+cg+9v7ae8aobPPomuwiq5oNS9FHcRH7XDg1Y/rpYeAtOGXGAF7Eq8ji9shuF023E4bHpcNt9uBx+3A7XHh8bnxeD14fB7cPh/egA+3y4HbaeGwy6yqzSuJhA04C2g1xuwGEJGfAlcCRUvYxKnzoCmllFKTaWwITnqb3RXAHazD7a8hFKykIlRNIBDG8ofJeiqIuoP0uIJgD5C13KQtFylxkmWiWrdEfht6xV7B4JQ0biuN08rgtmVx2rK4bAa3HVx2cNkNLofgdghOu+BxCE6nhdth4XLacLtsBIMeTl+3YkrL5mSUSsI2l1zv/IPagbOLFItSSimljsKYDLd9/4EperQkkMQYyGYNxmQhnYJsih/+4D/weXz4vD68Hj9utw+7043d4cWyu7EcLrC5we7GWC6ylou45SIiTlLiJIWTBE6SxkEC54TPXp3dz+0zIGETY8yxjyoyEbkKuNQY85H839cAZxlj/nrcMdcB1+X/XEqu3+TJqAb6TiHc2ULL4TAti8O0LA7TsjhMyyJHy+EwLYvDjqcs5hljao52QKnUsLUDTeP+bgQ6xx9gjLkZuPlUn0hEnjfGrDvVxyl1Wg6HaVkcpmVxmJbFYVoWOVoOh2lZHDZVZTH5SrIzy3PAYhGZLyJO4D3APUWOSSmllFJqWpREDZsxJi0iNwD3k5vW4zZjzJYih6WUUkopNS1KImEDMMbcC9w7DU91ys2qs4SWw2FaFodpWRymZXGYlkWOlsNhWhaHTUlZlMSgA6WUUkqpclYqfdiUUkoppcpWWSZsItImIi+JyAYReX6C20VEvikirSKySUTWFiPOQhORpfkyOLiNiMiNRxxzgYgMjzvm88WKd6qJyG0i0iMim8ftqxSRB0VkZ/4yPMl9P5g/ZqeIfHD6oi6MScri6yKyLf8ZuFtEKia571E/T6VmkrL4ooh0jPscXDHJfS8Tke35c8dnpy/qwpikLH42rhzaRGTDJPedNe8LEWkSkUdEZKuIbBGRT+T3l9354ihlUXbni6OURWHOF8aYstuANqD6KLdfAdwHCHAO8EyxY56GMrGRWyhk3hH7LwB+W+z4CvSazwfWApvH7fs34LP5658F/nWC+1UCu/OX4fz1cLFfTwHK4hLAnr/+rxOVRf62o36eSm2bpCy+CHzyGPezAbuABeQW69kIrCj265nqsjji9v8APj/b3xdAA7A2fz0A7ABWlOP54ihlUXbni6OURUHOF2VZw3YcrgR+ZHKeBipEpKHYQRXYRcAuY8zeYgcyXYwxjwEDR+y+Evhh/voPgbdNcNdLgQeNMQPGmEHgQeCyggU6DSYqC2PMA8aYdP7Pp8nNfzjrTfK+OB6HltAzxiSBg0volayjlYWICHA1cMe0BlUExpguY8z6/PVRYCu5FXjK7nwxWVmU4/niKO+L43HC54tyTdgM8ICIvCC5FRKONNFSWMf7TyhV72HyE+9rRWSjiNwnIiunM6giqDPGdEHuwwjUTnBMOb4/riVX6zyRY32eZosb8s09t03S9FVu74vzgG5jzM5Jbp+V7wsRaQHOAJ6hzM8XR5TFeGV3vpigLKb8fFGuCdu5xpi1wOXA9SJy/hG3ywT3mbXDaSU3GfFbgZ9PcPN6cs2kq4GbgF9NZ2wzVLm9P/4RSAM/meSQY32eZoPvAAuBNUAXuabAI5XV+wJ4L0evXZt17wsR8QO/BG40xowc790m2Ffy74vJyqIczxcTlEVBzhdlmbAZYzrzlz3A3eSqJsc75lJYs8zlwHpjTPeRNxhjRowxkfz1ewGHiFRPd4DTqPtg83f+smeCY8rm/ZHvIP0W4P0m3/HiSMfxeSp5xphuY0zGGJMFbmHi11hO7ws78A7gZ5MdM9veFyLiIPel/BNjzF353WV5vpikLMryfDFRWRTqfFF2CZuI+EQkcPA6uY6Sm4847B7gA5JzDjB8sNp7lpr0l7KI1Of7qiAiZ5F7z/RPY2zT7R7g4CiuDwK/nuCY+4FLRCScr+q+JL9vVhGRy4DPAG81xsQmOeZ4Pk8l74g+rG9n4tdYTkvovQnYZoxpn+jG2fa+yJ8DbwW2GmP+c9xNZXe+mKwsyvF8cZSyKMz5otijLKZ7IzciY2N+2wL8Y37/x4GP568L8G1yIzheAtYVO+4CloeXXAIWGrdvfFnckC+njeQ6kr6u2DFP4Wu/g1x1dYrcr50PA1XAw8DO/GVl/th1wPfH3fdaoDW/fajYr6VAZdFKro/Fhvz23fyxc4B789cn/DyV8jZJWdyePxdsyp9UG44si/zfV5AbKbZrtpZFfv8PDp4jxh07a98XwOvJNVdtGvd5uKIczxdHKYuyO18cpSwKcr7QlQ6UUkoppWa4smsSVUoppZQqNZqwKaWUUkrNcJqwKaWUUkrNcJqwKaWUUkrNcJqwKaWUUkrNcJqwKaVKiohEjuOYG0XEW+A41ojIFZPcdoGIDIvIiyKyTUT+/VQeTymlNGFTSs1GN5KbY/C4iYjtBJ9jDbl5lCbzuDHmDHLrC75FRM49xcdTSpUxTdiUUiUpX4v1qIj8Il+L9ZP86iR/Q26CykdE5JH8sZeIyFMisl5Efp5f+w8RaRORz4vIE8BVIrJQRH6fX5j6cRFZlj/uKhHZLCIbReSx/MzkXwbeLSIbROTdk8VpjBkjN6Hm3PxjnSUif8rXvv1JRJZO9Hj5WeFvE5Hn8sdeWcDiVErNcPZiB6CUUqfgDGAluTX4niS3sPQ3ReTvgAuNMX35tW//P+BNxpioiHwG+DtyCRJA3BjzegAReZjcDP47ReRs4H+ANwKfBy41xnSISIUxJikinye3CsoNRwswvxzRYuCx/K5twPnGmLSIvAn4qjHmnUc+noh8FfiDMeZaEakAnhWRh4wx0akoOKVUadGETSlVyp41+fUsRWQD0AI8ccQx5wArgCfzy+I6gafG3f6z/P39wOuAn+ePA3DlL58EfiAidwJ3cXzOE5FNwFLga8aYA/n9IeCHIrKY3LI2jknufwnwVhH5ZP5vN9AMbD3O51dKzSKasCmlSlli3PUME5/TBHjQGPPeSR7jYI2VBQwZY9YceYAx5uP5Grc3AxtE5FXHTOBxY8xbRGQJ8ISI3G2M2QB8BXjEGPN2EWkBHp3k/gK80xiz/TieSyk1y2kfNqXUbDQKBPLXnwbOFZFFACLizSdRr2CMGQH2iMhV+eNERFbnry80xjxjjPk80Ac0HfEckzLG7AD+BfhMflcI6Mhf/4tJYga4H/hryVf3icgZx3oupdTspQmbUmo2uhm4T0QeMcb0kkuM7sg3UT4NLJvkfu8HPiwiG4EtwMGO/l8XkZdEZDO5vmgbgUeAFccadJD3XeB8EZkP/BvwLyLyJDB+ZOqRj/cVcs2lm/LP+5UTKQCl1Owixphix6CUUkoppY5Ca9iUUkoppWY4TdiUUkoppWY4TdiUUkoppWY4TdiUUkoppWY4TdiUUkoppWY4TdiUUkoppWY4TdiUUkoppWY4TdiUUkoppWa4/wdtcf24z9+Qh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5214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Loan Amount against Loan Status</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404210"/>
            <a:ext cx="8081955" cy="707886"/>
          </a:xfrm>
          <a:prstGeom prst="rect">
            <a:avLst/>
          </a:prstGeom>
          <a:noFill/>
        </p:spPr>
        <p:txBody>
          <a:bodyPr wrap="square" rtlCol="0">
            <a:spAutoFit/>
          </a:bodyPr>
          <a:lstStyle/>
          <a:p>
            <a:r>
              <a:rPr lang="en-US" sz="1400" b="1" dirty="0" smtClean="0"/>
              <a:t>Observation:</a:t>
            </a:r>
          </a:p>
          <a:p>
            <a:pPr marL="285750" indent="-285750">
              <a:buFont typeface="Arial" panose="020B0604020202020204" pitchFamily="34" charset="0"/>
              <a:buChar char="•"/>
            </a:pPr>
            <a:r>
              <a:rPr lang="en-US" sz="1200" dirty="0" smtClean="0">
                <a:solidFill>
                  <a:srgbClr val="000000"/>
                </a:solidFill>
                <a:latin typeface="Helvetica Neue"/>
              </a:rPr>
              <a:t>Defaulter percentage is more when the loan amount is more than 10k</a:t>
            </a:r>
            <a:endParaRPr lang="en-US" sz="1200" dirty="0">
              <a:solidFill>
                <a:srgbClr val="000000"/>
              </a:solidFill>
              <a:latin typeface="Helvetica Neue"/>
            </a:endParaRPr>
          </a:p>
          <a:p>
            <a:endParaRPr lang="en-US" sz="1400" dirty="0"/>
          </a:p>
        </p:txBody>
      </p:sp>
      <p:pic>
        <p:nvPicPr>
          <p:cNvPr id="8" name="Picture 7"/>
          <p:cNvPicPr>
            <a:picLocks noChangeAspect="1"/>
          </p:cNvPicPr>
          <p:nvPr/>
        </p:nvPicPr>
        <p:blipFill>
          <a:blip r:embed="rId2"/>
          <a:stretch>
            <a:fillRect/>
          </a:stretch>
        </p:blipFill>
        <p:spPr>
          <a:xfrm>
            <a:off x="1976015" y="1044700"/>
            <a:ext cx="4886560" cy="3320183"/>
          </a:xfrm>
          <a:prstGeom prst="rect">
            <a:avLst/>
          </a:prstGeom>
        </p:spPr>
      </p:pic>
    </p:spTree>
    <p:extLst>
      <p:ext uri="{BB962C8B-B14F-4D97-AF65-F5344CB8AC3E}">
        <p14:creationId xmlns:p14="http://schemas.microsoft.com/office/powerpoint/2010/main" val="2128808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Loan Amount against Loan Status</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098800"/>
            <a:ext cx="8081955" cy="1077218"/>
          </a:xfrm>
          <a:prstGeom prst="rect">
            <a:avLst/>
          </a:prstGeom>
          <a:noFill/>
        </p:spPr>
        <p:txBody>
          <a:bodyPr wrap="square" rtlCol="0">
            <a:spAutoFit/>
          </a:bodyPr>
          <a:lstStyle/>
          <a:p>
            <a:r>
              <a:rPr lang="en-US" sz="1400" b="1" dirty="0" smtClean="0"/>
              <a:t>Observation:</a:t>
            </a:r>
          </a:p>
          <a:p>
            <a:pPr marL="285750" indent="-285750">
              <a:buFont typeface="Arial" panose="020B0604020202020204" pitchFamily="34" charset="0"/>
              <a:buChar char="•"/>
            </a:pPr>
            <a:r>
              <a:rPr lang="en-US" sz="1200" dirty="0" smtClean="0">
                <a:solidFill>
                  <a:srgbClr val="000000"/>
                </a:solidFill>
                <a:latin typeface="Helvetica Neue"/>
              </a:rPr>
              <a:t>The </a:t>
            </a:r>
            <a:r>
              <a:rPr lang="en-US" sz="1200" dirty="0">
                <a:solidFill>
                  <a:srgbClr val="000000"/>
                </a:solidFill>
                <a:latin typeface="Helvetica Neue"/>
              </a:rPr>
              <a:t>mean and 25th quantile is same for both Fully Paid and Charged Off loans</a:t>
            </a:r>
          </a:p>
          <a:p>
            <a:pPr marL="285750" indent="-285750">
              <a:buFont typeface="Arial" panose="020B0604020202020204" pitchFamily="34" charset="0"/>
              <a:buChar char="•"/>
            </a:pPr>
            <a:r>
              <a:rPr lang="en-US" sz="1200" dirty="0" smtClean="0">
                <a:solidFill>
                  <a:srgbClr val="000000"/>
                </a:solidFill>
                <a:latin typeface="Helvetica Neue"/>
              </a:rPr>
              <a:t>We </a:t>
            </a:r>
            <a:r>
              <a:rPr lang="en-US" sz="1200" dirty="0">
                <a:solidFill>
                  <a:srgbClr val="000000"/>
                </a:solidFill>
                <a:latin typeface="Helvetica Neue"/>
              </a:rPr>
              <a:t>see a larger 75% quantile in "Charged Off" loans - indicating large amount of loans have high chance of defaulting.</a:t>
            </a:r>
          </a:p>
          <a:p>
            <a:endParaRPr lang="en-US" sz="1400" dirty="0"/>
          </a:p>
        </p:txBody>
      </p:sp>
      <p:pic>
        <p:nvPicPr>
          <p:cNvPr id="3" name="Picture 2"/>
          <p:cNvPicPr>
            <a:picLocks noChangeAspect="1"/>
          </p:cNvPicPr>
          <p:nvPr/>
        </p:nvPicPr>
        <p:blipFill>
          <a:blip r:embed="rId2"/>
          <a:stretch>
            <a:fillRect/>
          </a:stretch>
        </p:blipFill>
        <p:spPr>
          <a:xfrm>
            <a:off x="1517901" y="1044700"/>
            <a:ext cx="5191970" cy="3077017"/>
          </a:xfrm>
          <a:prstGeom prst="rect">
            <a:avLst/>
          </a:prstGeom>
        </p:spPr>
      </p:pic>
    </p:spTree>
    <p:extLst>
      <p:ext uri="{BB962C8B-B14F-4D97-AF65-F5344CB8AC3E}">
        <p14:creationId xmlns:p14="http://schemas.microsoft.com/office/powerpoint/2010/main" val="1978122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Loan Amount against House Ownership</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098800"/>
            <a:ext cx="8081955" cy="707886"/>
          </a:xfrm>
          <a:prstGeom prst="rect">
            <a:avLst/>
          </a:prstGeom>
          <a:noFill/>
        </p:spPr>
        <p:txBody>
          <a:bodyPr wrap="square" rtlCol="0">
            <a:spAutoFit/>
          </a:bodyPr>
          <a:lstStyle/>
          <a:p>
            <a:r>
              <a:rPr lang="en-US" sz="1400" b="1" dirty="0" smtClean="0"/>
              <a:t>Observation:</a:t>
            </a:r>
          </a:p>
          <a:p>
            <a:pPr marL="285750" indent="-285750">
              <a:buFont typeface="Arial" panose="020B0604020202020204" pitchFamily="34" charset="0"/>
              <a:buChar char="•"/>
            </a:pPr>
            <a:r>
              <a:rPr lang="en-US" sz="1200" dirty="0" smtClean="0">
                <a:solidFill>
                  <a:srgbClr val="000000"/>
                </a:solidFill>
                <a:latin typeface="Helvetica Neue"/>
              </a:rPr>
              <a:t>Applicants with an existing MORTGAGE have higher rate for defaulting at the loan payments.</a:t>
            </a:r>
            <a:endParaRPr lang="en-US" sz="1200" dirty="0">
              <a:solidFill>
                <a:srgbClr val="000000"/>
              </a:solidFill>
              <a:latin typeface="Helvetica Neue"/>
            </a:endParaRPr>
          </a:p>
          <a:p>
            <a:endParaRPr lang="en-US" sz="1400" dirty="0"/>
          </a:p>
        </p:txBody>
      </p:sp>
      <p:pic>
        <p:nvPicPr>
          <p:cNvPr id="5" name="Picture 4"/>
          <p:cNvPicPr>
            <a:picLocks noChangeAspect="1"/>
          </p:cNvPicPr>
          <p:nvPr/>
        </p:nvPicPr>
        <p:blipFill>
          <a:blip r:embed="rId2"/>
          <a:stretch>
            <a:fillRect/>
          </a:stretch>
        </p:blipFill>
        <p:spPr>
          <a:xfrm>
            <a:off x="1670605" y="884300"/>
            <a:ext cx="5436372" cy="3374900"/>
          </a:xfrm>
          <a:prstGeom prst="rect">
            <a:avLst/>
          </a:prstGeom>
        </p:spPr>
      </p:pic>
    </p:spTree>
    <p:extLst>
      <p:ext uri="{BB962C8B-B14F-4D97-AF65-F5344CB8AC3E}">
        <p14:creationId xmlns:p14="http://schemas.microsoft.com/office/powerpoint/2010/main" val="722346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Loan Amount against House Ownership</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098800"/>
            <a:ext cx="8081955" cy="677108"/>
          </a:xfrm>
          <a:prstGeom prst="rect">
            <a:avLst/>
          </a:prstGeom>
          <a:noFill/>
        </p:spPr>
        <p:txBody>
          <a:bodyPr wrap="square" rtlCol="0">
            <a:spAutoFit/>
          </a:bodyPr>
          <a:lstStyle/>
          <a:p>
            <a:r>
              <a:rPr lang="en-US" sz="1400" b="1" dirty="0" smtClean="0"/>
              <a:t>Observation:</a:t>
            </a:r>
          </a:p>
          <a:p>
            <a:pPr marL="285750" indent="-285750">
              <a:buFont typeface="Arial" panose="020B0604020202020204" pitchFamily="34" charset="0"/>
              <a:buChar char="•"/>
            </a:pPr>
            <a:r>
              <a:rPr lang="en-US" sz="1200" dirty="0" smtClean="0">
                <a:solidFill>
                  <a:srgbClr val="000000"/>
                </a:solidFill>
                <a:latin typeface="Helvetica Neue"/>
              </a:rPr>
              <a:t>For Applicants with employment length of 10+ years, chances of defaulting at the loan payment is more when loan amount is more than 12k</a:t>
            </a:r>
            <a:endParaRPr lang="en-US" sz="1400" dirty="0"/>
          </a:p>
        </p:txBody>
      </p:sp>
      <p:pic>
        <p:nvPicPr>
          <p:cNvPr id="3" name="Picture 2"/>
          <p:cNvPicPr>
            <a:picLocks noChangeAspect="1"/>
          </p:cNvPicPr>
          <p:nvPr/>
        </p:nvPicPr>
        <p:blipFill>
          <a:blip r:embed="rId2"/>
          <a:stretch>
            <a:fillRect/>
          </a:stretch>
        </p:blipFill>
        <p:spPr>
          <a:xfrm>
            <a:off x="1670605" y="923760"/>
            <a:ext cx="5114432" cy="3175040"/>
          </a:xfrm>
          <a:prstGeom prst="rect">
            <a:avLst/>
          </a:prstGeom>
        </p:spPr>
      </p:pic>
    </p:spTree>
    <p:extLst>
      <p:ext uri="{BB962C8B-B14F-4D97-AF65-F5344CB8AC3E}">
        <p14:creationId xmlns:p14="http://schemas.microsoft.com/office/powerpoint/2010/main" val="4294608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6" cy="916230"/>
          </a:xfrm>
        </p:spPr>
        <p:txBody>
          <a:bodyPr>
            <a:normAutofit/>
          </a:bodyPr>
          <a:lstStyle/>
          <a:p>
            <a:pPr algn="ctr"/>
            <a:r>
              <a:rPr lang="en-US" dirty="0" smtClean="0">
                <a:solidFill>
                  <a:schemeClr val="tx1"/>
                </a:solidFill>
              </a:rPr>
              <a:t>Objective</a:t>
            </a:r>
            <a:endParaRPr lang="en-US" dirty="0">
              <a:solidFill>
                <a:schemeClr val="tx1"/>
              </a:solidFill>
            </a:endParaRPr>
          </a:p>
        </p:txBody>
      </p:sp>
      <p:sp>
        <p:nvSpPr>
          <p:cNvPr id="3" name="Content Placeholder 2"/>
          <p:cNvSpPr>
            <a:spLocks noGrp="1"/>
          </p:cNvSpPr>
          <p:nvPr>
            <p:ph idx="1"/>
          </p:nvPr>
        </p:nvSpPr>
        <p:spPr>
          <a:xfrm>
            <a:off x="448965" y="1502815"/>
            <a:ext cx="8246071" cy="3359510"/>
          </a:xfrm>
        </p:spPr>
        <p:txBody>
          <a:bodyPr>
            <a:normAutofit/>
          </a:bodyPr>
          <a:lstStyle/>
          <a:p>
            <a:pPr marL="0" indent="0">
              <a:buNone/>
            </a:pPr>
            <a:r>
              <a:rPr lang="en-US" sz="1400" dirty="0" smtClean="0">
                <a:solidFill>
                  <a:schemeClr val="tx1"/>
                </a:solidFill>
              </a:rPr>
              <a:t>Objective of this case study is implement Exploratory Data Analysis (EDA) techniques on loan data from a consumer finance company to get an understanding of risk analytics in banking and financial services and also to understand how data is used to minimize the risk of loosing money while lending to the customers.</a:t>
            </a:r>
          </a:p>
          <a:p>
            <a:pPr marL="0" indent="0">
              <a:buNone/>
            </a:pPr>
            <a:endParaRPr lang="en-US" sz="1400" dirty="0">
              <a:solidFill>
                <a:schemeClr val="tx1"/>
              </a:solidFill>
            </a:endParaRPr>
          </a:p>
          <a:p>
            <a:pPr marL="0" indent="0">
              <a:buNone/>
            </a:pPr>
            <a:r>
              <a:rPr lang="en-US" sz="1400" dirty="0" smtClean="0">
                <a:solidFill>
                  <a:schemeClr val="tx1"/>
                </a:solidFill>
              </a:rPr>
              <a:t>By this case study we also improve our understanding of visualizations and how different charts can be used to understand the data better.</a:t>
            </a:r>
          </a:p>
          <a:p>
            <a:pPr marL="0" indent="0">
              <a:buNone/>
            </a:pPr>
            <a:endParaRPr lang="en-US" sz="1400" dirty="0">
              <a:solidFill>
                <a:schemeClr val="tx1"/>
              </a:solidFill>
            </a:endParaRPr>
          </a:p>
          <a:p>
            <a:pPr marL="0" indent="0">
              <a:buNone/>
            </a:pPr>
            <a:r>
              <a:rPr lang="en-US" sz="1400" dirty="0" smtClean="0">
                <a:solidFill>
                  <a:schemeClr val="tx1"/>
                </a:solidFill>
              </a:rPr>
              <a:t>Business objective of this case study </a:t>
            </a:r>
            <a:r>
              <a:rPr lang="en-US" sz="1400" dirty="0">
                <a:solidFill>
                  <a:schemeClr val="tx1"/>
                </a:solidFill>
              </a:rPr>
              <a:t>is </a:t>
            </a:r>
            <a:r>
              <a:rPr lang="en-US" sz="1400" dirty="0" smtClean="0">
                <a:solidFill>
                  <a:schemeClr val="tx1"/>
                </a:solidFill>
              </a:rPr>
              <a:t>to help company understand </a:t>
            </a:r>
            <a:r>
              <a:rPr lang="en-US" sz="1400" dirty="0">
                <a:solidFill>
                  <a:schemeClr val="tx1"/>
                </a:solidFill>
              </a:rPr>
              <a:t>the driving factors </a:t>
            </a:r>
            <a:r>
              <a:rPr lang="en-US" sz="1400" dirty="0" smtClean="0">
                <a:solidFill>
                  <a:schemeClr val="tx1"/>
                </a:solidFill>
              </a:rPr>
              <a:t>behind </a:t>
            </a:r>
            <a:r>
              <a:rPr lang="en-US" sz="1400" dirty="0">
                <a:solidFill>
                  <a:schemeClr val="tx1"/>
                </a:solidFill>
              </a:rPr>
              <a:t>loan </a:t>
            </a:r>
            <a:r>
              <a:rPr lang="en-US" sz="1400" dirty="0" smtClean="0">
                <a:solidFill>
                  <a:schemeClr val="tx1"/>
                </a:solidFill>
              </a:rPr>
              <a:t>default.  The </a:t>
            </a:r>
            <a:r>
              <a:rPr lang="en-US" sz="1400" dirty="0">
                <a:solidFill>
                  <a:schemeClr val="tx1"/>
                </a:solidFill>
              </a:rPr>
              <a:t>company </a:t>
            </a:r>
            <a:r>
              <a:rPr lang="en-US" sz="1400" dirty="0" smtClean="0">
                <a:solidFill>
                  <a:schemeClr val="tx1"/>
                </a:solidFill>
              </a:rPr>
              <a:t>wants to utilize this </a:t>
            </a:r>
            <a:r>
              <a:rPr lang="en-US" sz="1400" dirty="0">
                <a:solidFill>
                  <a:schemeClr val="tx1"/>
                </a:solidFill>
              </a:rPr>
              <a:t>knowledge for its portfolio and risk assessment. </a:t>
            </a:r>
            <a:endParaRPr lang="en-US" sz="1400" dirty="0" smtClean="0">
              <a:solidFill>
                <a:schemeClr val="tx1"/>
              </a:solidFill>
            </a:endParaRPr>
          </a:p>
          <a:p>
            <a:pPr marL="0" indent="0">
              <a:buNone/>
            </a:pPr>
            <a:endParaRPr lang="en-US" sz="1400" dirty="0" smtClean="0">
              <a:solidFill>
                <a:schemeClr val="tx1"/>
              </a:solidFill>
            </a:endParaRPr>
          </a:p>
          <a:p>
            <a:pPr marL="0" indent="0">
              <a:buNone/>
            </a:pPr>
            <a:r>
              <a:rPr lang="en-US" sz="1400" dirty="0" smtClean="0">
                <a:solidFill>
                  <a:schemeClr val="tx1"/>
                </a:solidFill>
              </a:rPr>
              <a:t>Identification of risky loan applicants using EDA is the aim of this case study.</a:t>
            </a:r>
            <a:endParaRPr lang="en-US" sz="1400" dirty="0">
              <a:solidFill>
                <a:schemeClr val="tx1"/>
              </a:solidFill>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Interest Rate Distribution for loans</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404210"/>
            <a:ext cx="8081955" cy="646331"/>
          </a:xfrm>
          <a:prstGeom prst="rect">
            <a:avLst/>
          </a:prstGeom>
          <a:noFill/>
        </p:spPr>
        <p:txBody>
          <a:bodyPr wrap="square" rtlCol="0">
            <a:spAutoFit/>
          </a:bodyPr>
          <a:lstStyle/>
          <a:p>
            <a:r>
              <a:rPr lang="en-US" sz="1200" b="1" dirty="0"/>
              <a:t>Observation</a:t>
            </a:r>
            <a:r>
              <a:rPr lang="en-US" sz="1200" b="1" dirty="0" smtClean="0"/>
              <a:t>:</a:t>
            </a:r>
          </a:p>
          <a:p>
            <a:pPr marL="285750" indent="-285750">
              <a:buFont typeface="Arial" panose="020B0604020202020204" pitchFamily="34" charset="0"/>
              <a:buChar char="•"/>
            </a:pPr>
            <a:r>
              <a:rPr lang="en-US" sz="1200" dirty="0"/>
              <a:t>Interest rate for charged off loans is pretty high as compared to fully paid loans</a:t>
            </a:r>
          </a:p>
          <a:p>
            <a:pPr marL="285750" indent="-285750">
              <a:buFont typeface="Arial" panose="020B0604020202020204" pitchFamily="34" charset="0"/>
              <a:buChar char="•"/>
            </a:pPr>
            <a:r>
              <a:rPr lang="en-US" sz="1200" dirty="0"/>
              <a:t>This can be a very strong factor for loan defaulting</a:t>
            </a:r>
          </a:p>
        </p:txBody>
      </p:sp>
      <p:pic>
        <p:nvPicPr>
          <p:cNvPr id="15" name="Picture 14"/>
          <p:cNvPicPr>
            <a:picLocks noChangeAspect="1"/>
          </p:cNvPicPr>
          <p:nvPr/>
        </p:nvPicPr>
        <p:blipFill>
          <a:blip r:embed="rId2"/>
          <a:stretch>
            <a:fillRect/>
          </a:stretch>
        </p:blipFill>
        <p:spPr>
          <a:xfrm>
            <a:off x="835972" y="907962"/>
            <a:ext cx="7319353" cy="3441628"/>
          </a:xfrm>
          <a:prstGeom prst="rect">
            <a:avLst/>
          </a:prstGeom>
        </p:spPr>
      </p:pic>
    </p:spTree>
    <p:extLst>
      <p:ext uri="{BB962C8B-B14F-4D97-AF65-F5344CB8AC3E}">
        <p14:creationId xmlns:p14="http://schemas.microsoft.com/office/powerpoint/2010/main" val="3986961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Annual Income against Loan Purpose</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95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a:off x="4572000" y="1044700"/>
            <a:ext cx="0" cy="2326064"/>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48965" y="3946095"/>
            <a:ext cx="8398779" cy="830997"/>
          </a:xfrm>
          <a:prstGeom prst="rect">
            <a:avLst/>
          </a:prstGeom>
          <a:noFill/>
        </p:spPr>
        <p:txBody>
          <a:bodyPr wrap="square" rtlCol="0">
            <a:spAutoFit/>
          </a:bodyPr>
          <a:lstStyle/>
          <a:p>
            <a:r>
              <a:rPr lang="en-US" sz="1200" b="1" dirty="0" smtClean="0"/>
              <a:t>Observation:</a:t>
            </a:r>
          </a:p>
          <a:p>
            <a:pPr marL="171450" indent="-171450">
              <a:buFont typeface="Arial" panose="020B0604020202020204" pitchFamily="34" charset="0"/>
              <a:buChar char="•"/>
            </a:pPr>
            <a:r>
              <a:rPr lang="en-US" sz="1200" dirty="0">
                <a:solidFill>
                  <a:srgbClr val="000000"/>
                </a:solidFill>
              </a:rPr>
              <a:t>The individuals with higher salary mostly applied loans for home improvement, small business and against credit cards</a:t>
            </a:r>
          </a:p>
          <a:p>
            <a:pPr marL="171450" indent="-171450">
              <a:buFont typeface="Arial" panose="020B0604020202020204" pitchFamily="34" charset="0"/>
              <a:buChar char="•"/>
            </a:pPr>
            <a:r>
              <a:rPr lang="en-US" sz="1200" dirty="0">
                <a:solidFill>
                  <a:srgbClr val="000000"/>
                </a:solidFill>
              </a:rPr>
              <a:t>We also see the highest number of loan defaulters against the debt consolidation, small business, credit card and home improvement </a:t>
            </a:r>
            <a:r>
              <a:rPr lang="en-US" sz="1200" dirty="0" smtClean="0">
                <a:solidFill>
                  <a:srgbClr val="000000"/>
                </a:solidFill>
              </a:rPr>
              <a:t>category</a:t>
            </a:r>
            <a:endParaRPr lang="en-US" sz="1200" dirty="0">
              <a:solidFill>
                <a:srgbClr val="000000"/>
              </a:solidFill>
            </a:endParaRPr>
          </a:p>
        </p:txBody>
      </p:sp>
      <p:sp>
        <p:nvSpPr>
          <p:cNvPr id="10" name="AutoShape 6" descr="data:image/png;base64,iVBORw0KGgoAAAANSUhEUgAAA78AAAGSCAYAAAArTXZbAAAABHNCSVQICAgIfAhkiAAAAAlwSFlzAAALEgAACxIB0t1+/AAAADh0RVh0U29mdHdhcmUAbWF0cGxvdGxpYiB2ZXJzaW9uMy4xLjMsIGh0dHA6Ly9tYXRwbG90bGliLm9yZy+AADFEAAAgAElEQVR4nO3de7xldVk/8M8jeCu8gIzEVdRGiyhRRyRNwywFs9BeplAJmkWalqaVWpmm2Y/SrOxn+kMlwBTEW5KiiCZa5oXBkEteGBF0BGEUL6BmYs/vj70G9xzOzJyZOefsOYv3+/Xar733s27P2mexmc9Za31PdXcAAABgzG4x6wYAAABgqQm/AAAAjJ7wCwAAwOgJvwAAAIye8AsAAMDoCb8AAACMnvALwBZV1auq6nmLtK4Dqur6qtpleH9uVf3GYqx7WN+7quq4xVrfNmz3z6vqy1X1peXe9uZU1ROq6t+3MH1RP/udTVU9qKo+vYjru/HY2tpnux3r/tWqes9irQ+A+Qm/ADdjVXV5VX27qq6rqq9V1X9U1ZOr6sb/P3T3k7v7RQtc189uaZ7u/nx379bd31uE3l9QVf80Z/1HdvcpO7rubexj/yTPSnJQd//QPNMPr6quqrfOqd9rqJ+7CD0cOKxr1x1d1wK2tajBbzt7eEFVfXc4bq+rqs9U1f+tqr03ztPd/9bd91zguv5pa/Mt1rE138+qu1/f3Q/b0XUDsGXCLwC/0N23S3KXJCckeXaS1y72RpYjmM3IXZJ8pbuv2cI8G5I8oKruNFU7LslnlrSzcXvjcNzukeTRSX4oyfnTAXgx1IR/LwGMgC9zAJIk3f317j4zyeOSHFdVBydJVZ1cVX8+vN6zqt4xnCW+tqr+rapuUVWvS3JAkn8ZLmv+w6kzXE+qqs8n+dfNnKG8e1V9rKq+XlVvr6o9hm0dXlXrp3vceHa5qo5I8kdJHjds7xPD9Bsv5R36+pOquqKqrqmqU6vqDsO0jX0cV1WfHy5Z/uPNfTZVdYdh+Q3D+v5kWP/PJjknyT5DHydvZhX/k+Sfkxw9rG+XJI9N8vo523lAVZ03fBbnVdUDpqadW1UvqqoPDWc731NVew6TPzg8f23o4yenlntpVX21qj5XVUfOs2+3Hn6WPz5Vu/NwRcCqzX0mm/mc9qmqM4f1rauq35yadmhVfXg4dq4aztTeamp61+Sqg0uHfl9RVbW1bXb3d7v7kkyO2w2ZnIW/yfFTVc+uqi8On92nq+qhWzmOXlxVH0ryrSR3q5teJl5V9ffDz+pTVfXQqQmbXAVRm55dvsnPquacTd+B4wCALRB+AdhEd38syfokD5pn8rOGaauS7JVJcOjufnySz2dyFnm37v6rqWV+OsmPJnn4ZjZ5bJJfT7JPkhuSvHwBPb47yV9kcvZvt+6+1zyzPWF4PCTJ3ZLsluT/zpnnp5LcM8lDk/xpVf3oZjb590nuMKznp4een9jd701yZJIrhz6esIW2Tx2WSyafxSVJrtw4cQj978xk/++U5GVJ3lmbni3+lSRPTHLnJLdK8vtD/cHD8x2HPj48vL9/kk8n2TPJXyV57dxA2d3fSXJ6kl+bKh+T5L3dvWEL+zOf0zI5PvZJ8pgkfzEVCr+X5PeGXn4yk8/8t+cs/8gk90tyr0x+ObC5Y+Ymhkvp3555jtuqumeSpyW533C2+OFJLt/KcfT4JMcnuV2SK+bZ5P2TXDbsz/OTvHXjL262YnM/q4297shxAMAWCL8AzOfKTC4nneu7SfZOcpfhjNu/dXdvZV0v6O5vdve3NzP9dd19cXd/M8nzkjx2ODO6o341ycu6+7Luvj7Jc5McXZuedf6z7v52d38iyScyCV2bGHp5XJLndvd13X15kr/OJBwtWHf/R5I9hiB2bCZheNrPJ7m0u1/X3Td092lJPpXkF6bm+cfu/szwWZ6R5JCtbPaK7n71EAxPyeRnt9c8852S5Ffq+5f3Pj7J67Zl/2py7/NPJXl2d/93d1+Q5DXDutLd53f3R4Z9uzzJ/8vkFwnTTujur3X355O8fwH7N9fmjtvvJbl1koOq6pbdfXl3f3Yr6zq5uy8Z+v3uPNOvSfK3w38Hb8zklww/v439zmcpjgMAIvwCML99k1w7T/0lSdYleU9VXVZVz1nAur6wDdOvSHLLTM6m7ah9sukZuyuS7JpNw9/06MzfyuTs8Fx7ZnJ2be669t2Onl6XyRnIhyR521b6nW87C+l32o3zd/e3hpc3Waa7P5rkm0l+uqp+JMkPJzlzK+uea58k13b3dVO1G/uvqnvU5JL5L1XVNzI54zr357yt+zfXvMdtd69L8owkL0hyTVWdXlX7bGVdWztuvzjnFz9XZPIZ7KilOA4AiPALwBxVdb9M/qF9kxF9hzOfz+ruu2VyJuqZU5e1bu4M8NbODO8/9fqATM4ufzmTMPYDU33tksnl1gtd75WZDEY1ve4bkly9leXm+vLQ09x1fXEb15NMwu9vJzlrKoxuNLffbdnO1j6LhTglk0ufH5/kzd3939u4/JWZnNm+3VRtuv9XZnIGc3V33z6TS+a3ek/vQg1nrX8hyb/NN72739DdP5XJZ9xJ/nLjpM2scmuf6b5zLiE/IN+/jH2TYzeTwbgWut4dOQ4A2ALhF4AkSVXdvqoemcn9n//U3RfNM88jq+qHh3/0fyOTy0k3/tmiqzO5J3Zb/VpVHVRVP5DkhZkEr+9lMhLybarq56vqlkn+JJNLVze6OsmBtfmReE9L8ntVddeq2i3fv7fzhm1pbujljCQvrqrbVdVdkjwzyVb/PM486/pcJpf6zje41llJ7lFVv1JVu1bV45IclOQdC1j1hiT/m+37/Dd6XSajJv9abnpJ9lxVVbeZfnT3F5L8R5L/M9R+IsmT8v1BvW6XyTFz/XB2+Sk70Ot0I7cc7tU+LZOQ+bJ55rlnVf1MVd06yX8n+XY2PW63dBxtzp2T/O6w/V/O5L72s4ZpF2Ryif0tq2pNJvc/b7S1n9WOHAcAbIHwC8C/VNV1mVzm+ceZhIcnbmbe1Unem+T6JB9O8g/dfe4w7f8k+ZNhNN9tGYDndUlOzuRSztsk+d1kMvp0JmdJX5PJWa9vZjKY0kZvGp6/UlUfn2e9Jw3r/mCSz2USen5nG/qa9jvD9i/L5Iz4G4b1b7Pu/vfuvnKe+lcyGfDpWUm+kuQPkzyyu7+8gHV+K8mLk3xo+PwP246+1if5eCZnJuc9ezrlAZkEyBsfw73UxyQ5MJOzl29L8vzuPmdY5vczGajpuiSvTvLGbe1xjsdV1fVJvpbJJdpfSXLf+T7bTH5pckImZ/G/lElw/aNh2taOo835aCb/PXw5k8/+McPPMJncu373JF9N8meZHC9Jtv6z2pHjAIAtq62PUwIA3BxU1UmZjFz9J7PuBQAW265bnwUAGLuqOjDJLyW592w7AYCl4bJnALiZq6oXJbk4yUuG+5IBYHRc9gwAAMDoOfMLAADA6N3s7vndc889+8ADD5x1GwAAACyB888//8vdvWpu/WYXfg888MCsXbt21m0AAACwBKrqivnqLnsGAABg9IRfAAAARm/Jwm9V7V9V76+qT1bVJVX19KG+R1WdU1WXDs+7D/WqqpdX1bqqurCq7jO1ruOG+S+tquOm6vetqouGZV5eVbVU+wMAAMDKtZRnfm9I8qzu/tEkhyV5alUdlOQ5Sd7X3auTvG94nyRHJlk9PI5P8spkEpaTPD/J/ZMcmuT5GwPzMM/xU8sdsYT7AwAAwAq1ZOG3u6/q7o8Pr69L8skk+yY5Kskpw2ynJHnU8PqoJKf2xEeS3LGq9k7y8CTndPe13f3VJOckOWKYdvvu/nBP/ljxqVPrAgAAgBstyz2/VXVgknsn+WiSvbr7qmQSkJPceZht3yRfmFps/VDbUn39PPX5tn98Va2tqrUbNmzY0d0BAABghVny8FtVuyV5S5JndPc3tjTrPLXejvpNi90ndvea7l6zatVN/twTAAAAI7ek4beqbplJ8H19d791KF89XLKc4fmaob4+yf5Ti++X5Mqt1Pebpw4AAACbWMrRnivJa5N8srtfNjXpzCQbR2w+Lsnbp+rHDqM+H5bk68Nl0WcneVhV7T4MdPWwJGcP066rqsOGbR07tS4AAAC40a5LuO4HJnl8kouq6oKh9kdJTkhyRlU9Kcnnk/zyMO2sJI9Isi7Jt5I8MUm6+9qqelGS84b5Xtjd1w6vn5Lk5CS3TfKu4QEAAACbqMlAyTcfa9as6bVr1866DQAAAJZAVZ3f3Wvm1pdltGcAAACYJeEXAACA0RN+AQAAGL2lHPAKAAC4mXnFH7551i2wQj31rx6zpOt35hcAAIDRE34BAAAYPeEXAACA0RN+AQAAGD3hFwAAgNETfgEAABg94RcAAIDRE34BAAAYPeEXAACA0RN+AQAAGD3hFwAAgNETfgEAABg94RcAAIDRE34BAAAYPeEXAACA0RN+AQAAGD3hFwAAgNETfgEAABg94RcAAIDRE34BAAAYPeEXAACA0RN+AQAAGD3hFwAAgNETfgEAABg94RcAAIDRE34BAAAYPeEXAACA0Vuy8FtVJ1XVNVV18VTtjVV1wfC4vKouGOoHVtW3p6a9amqZ+1bVRVW1rqpeXlU11PeoqnOq6tLhefel2hcAAABWtqU883tykiOmC939uO4+pLsPSfKWJG+dmvzZjdO6+8lT9VcmOT7J6uGxcZ3PSfK+7l6d5H3DewAAALiJJQu/3f3BJNfON204e/vYJKdtaR1VtXeS23f3h7u7k5ya5FHD5KOSnDK8PmWqDgAAAJuY1T2/D0pydXdfOlW7a1X9Z1V9oKoeNNT2TbJ+ap71Qy1J9uruq5JkeL7z5jZWVcdX1dqqWrthw4bF2wsAAABWhFmF32Oy6Vnfq5Ic0N33TvLMJG+oqtsnqXmW7W3dWHef2N1runvNqlWrtqthAAAAVq5dl3uDVbVrkl9Kct+Nte7+TpLvDK/Pr6rPJrlHJmd695tafL8kVw6vr66qvbv7quHy6GuWo38AAABWnlmc+f3ZJJ/q7hsvZ66qVVW1y/D6bpkMbHXZcDnzdVV12HCf8LFJ3j4sdmaS44bXx03VAQAAYBNL+aeOTkvy4ST3rKr1VfWkYdLRuelAVw9OcmFVfSLJm5M8ubs3Dpb1lCSvSbIuyWeTvGuon5Dk56rq0iQ/N7wHAACAm1iyy567+5jN1J8wT+0tmfzpo/nmX5vk4HnqX0ny0B3rEgAAgJuDWQ14BQAAAMtG+AUAAGD0hF8AAABGT/gFAABg9IRfAAAARk/4BQAAYPSEXwAAAEZP+AUAAGD0hF8AAABGT/gFAABg9IRfAAAARk/4BQAAYPSEXwAAAEZP+AUAAGD0hF8AAABGT/gFAABg9IRfAAAARk/4BQAAYPSEXwAAAEZP+AUAAGD0hF8AAABGT/gFAABg9IRfAAAARk/4BQAAYPSEXwAAAEZP+AUAAGD0hF8AAABGT/gFAABg9IRfAAAARk/4BQAAYPSEXwAAAEZvycJvVZ1UVddU1cVTtRdU1Rer6oLh8Yipac+tqnVV9emqevhU/Yihtq6qnjNVv2tVfbSqLq2qN1bVrZZqXwAAAFjZlvLM78lJjpin/jfdfcjwOCtJquqgJEcn+bFhmX+oql2qapckr0hyZJKDkhwzzJskfzmsa3WSryZ50hLuCwAAACvYkoXf7v5gkmsXOPtRSU7v7u909+eSrEty6PBY192Xdff/JDk9yVFVVUl+Jsmbh+VPSfKoRd0BAAAARmMW9/w+raouHC6L3n2o7ZvkC1PzrB9qm6vfKcnXuvuGOfV5VdXxVbW2qtZu2LBhsfYDAACAFWK5w+8rk9w9ySFJrkry10O95pm3t6M+r+4+sbvXdPeaVatWbVvHAAAArHi7LufGuvvqja+r6tVJ3jG8XZ9k/6lZ90ty5fB6vvqXk9yxqnYdzv5Ozw8AAACbWNYzv1W199TbRyfZOBL0mUmOrqpbV9Vdk6xO8rEk5yVZPYzsfKtMBsU6s7s7yfuTPGZY/rgkb1+OfQAAAGDlWbIzv1V1WpLDk+xZVeuTPD/J4VV1SCaXKF+e5LeSpLsvqaozkvxXkhuSPLW7vzes52lJzk6yS5KTuvuSYRPPTnJ6Vf15kv9M8tql2hcAAABWtiULv919zDzlzQbU7n5xkhfPUz8ryVnz1C/LZDRoAAAA2KJZjPYMAAAAy0r4BQAAYPSEXwAAAEZP+AUAAGD0hF8AAABGT/gFAABg9IRfAAAARk/4BQAAYPSEXwAAAEZP+AUAAGD0hF8AAABGT/gFAABg9IRfAAAARk/4BQAAYPSEXwAAAEZP+AUAAGD0hF8AAABGT/gFAABg9IRfAAAARk/4BQAAYPSEXwAAAEZP+AUAAGD0hF8AAABGT/gFAABg9IRfAAAARk/4BQAAYPSEXwAAAEZP+AUAAGD0hF8AAABGT/gFAABg9IRfAAAARm/Jwm9VnVRV11TVxVO1l1TVp6rqwqp6W1XdcagfWFXfrqoLhserppa5b1VdVFXrqurlVVVDfY+qOqeqLh2ed1+qfQEAAGBlW8ozvycnOWJO7ZwkB3f3TyT5TJLnTk37bHcfMjyePFV/ZZLjk6weHhvX+Zwk7+vu1UneN7wHAACAm1iy8NvdH0xy7Zzae7r7huHtR5Lst6V1VNXeSW7f3R/u7k5yapJHDZOPSnLK8PqUqToAAABsYpb3/P56kndNvb9rVf1nVX2gqh401PZNsn5qnvVDLUn26u6rkmR4vvPmNlRVx1fV2qpau2HDhsXbAwAAAFaEmYTfqvrjJDckef1QuirJAd197yTPTPKGqrp9kppn8d7W7XX3id29prvXrFq1anvbBgAAYIXadbk3WFXHJXlkkocOlzKnu7+T5DvD6/Or6rNJ7pHJmd7pS6P3S3Ll8Prqqtq7u68aLo++Zrn2AQAAgJVlWc/8VtURSZ6d5Be7+1tT9VVVtcvw+m6ZDGx12XA583VVddgwyvOxSd4+LHZmkuOG18dN1QEAAGATS3bmt6pOS3J4kj2ran2S52cyuvOtk5wz/MWijwwjOz84yQur6oYk30vy5O7eOFjWUzIZOfq2mdwjvPE+4ROSnFFVT0ry+SS/vFT7AgAAwMq2ZOG3u4+Zp/zazcz7liRv2cy0tUkOnqf+lSQP3ZEeAQAAuHmY5WjPAAAAsCyEXwAAAEZP+AUAAGD0hF8AAABGT/gFAABg9IRfAAAARk/4BQAAYPSEXwAAAEZP+AUAAGD0hF8AAABGT/gFAABg9IRfAAAARk/4BQAAYPSEXwAAAEZP+AUAAGD0hF8AAABGT/gFAABg9IRfAAAARm/XhcxUVQ/s7g9trQYAwPb5yNOfPusWWKEO+7u/m3ULsCIs9Mzv3y+wBgAAADudLZ75raqfTPKAJKuq6plTk26fZJelbAwAAAAWy9Yue75Vkt2G+W43Vf9GkscsVVMAAACwmLYYfrv7A0k+UFUnd/cVy9QTAAAALKoFDXiV5NZVdWKSA6eX6e6fWYqmAAAAYDEtNPy+KcmrkrwmyfeWrh0AAABYfAsNvzd09yuXtBMAAABYIgv9U0f/UlW/XVV7V9UeGx9L2hkAAAAskoWe+T1ueP6DqVonudvitgMAAACLb0Hht7vvutSNAAAAwFJZUPitqmPnq3f3qYvbDgAAACy+hV72fL+p17dJ8tAkH08i/AIAALDTW9CAV939O1OP30xy7yS32tpyVXVSVV1TVRdP1faoqnOq6tLhefehXlX18qpaV1UXVtV9ppY5bpj/0qo6bqp+36q6aFjm5VVV27LzAAAA3DwsdLTnub6VZPUC5js5yRFzas9J8r7uXp3kfcP7JDlyWOfqJMcneWUyCctJnp/k/kkOTfL8jYF5mOf4qeXmbgsAAAAWfM/vv2QyunOS7JLkR5OcsbXluvuDVXXgnPJRSQ4fXp+S5Nwkzx7qp3Z3J/lIVd2xqvYe5j2nu68dejknyRFVdW6S23f3h4f6qUkeleRdC9knAAAAbj4Wes/vS6de35Dkiu5ev53b3Ku7r0qS7r6qqu481PdN8oWp+dYPtS3V189Tv4mqOj6TM8Q54IADtrNtAAAAVqqF3vP7gSSfSnK7JLsn+Z8l6GW++3V7O+o3LXaf2N1runvNqlWrdqBFAAAAVqIFhd+qemySjyX55SSPTfLRqnrMdm7z6uFy5gzP1wz19Un2n5pvvyRXbqW+3zx1AAAA2MRCB7z64yT36+7juvvYTAaeet52bvPMJBtHbD4uydun6scOoz4fluTrw+XRZyd5WFXtPgx09bAkZw/Trquqw4ZRno+dWhcAAADcaKH3/N6iu6+Zev+VLCA4V9VpmQxYtWdVrc9k1OYTkpxRVU9K8vlMziYnyVlJHpFkXSajST8xSbr72qp6UZLzhvleuHHwqyRPyWRE6dtmMtCVwa4AAAC4iYWG33dX1dlJThvePy6TsLpF3X3MZiY9dJ55O8lTN7Oek5KcNE99bZKDt9YHAAAAN29bDL9V9cOZjM78B1X1S0l+KpOBpj6c5PXL0B8AAADssK1duvy3Sa5Lku5+a3c/s7t/L5Ozvn+71M0BAADAYtha+D2wuy+cWxwuNz5wSToCAACARba18HubLUy77WI2AgAAAEtla+H3vKr6zbnFYaTm85emJQAAAFhcWxvt+RlJ3lZVv5rvh901SW6V5NFL2RgAAAAsli2G3+6+OskDquoh+f6fFHpnd//rkncGAAAAi2RBf+e3u9+f5P1L3AsAAAAsia3d8wsAAAArnvALAADA6Am/AAAAjJ7wCwAAwOgJvwAAAIye8AsAAMDoCb8AAACMnvALAADA6Am/AAAAjJ7wCwAAwOgJvwAAAIye8AsAAMDoCb8AAACMnvALAADA6Am/AAAAjJ7wCwAAwOgJvwAAAIye8AsAAMDoCb8AAACMnvALAADA6Am/AAAAjJ7wCwAAwOgJvwAAAIzesoffqrpnVV0w9fhGVT2jql5QVV+cqj9iapnnVtW6qvp0VT18qn7EUFtXVc9Z7n0BAABgZdh1uTfY3Z9OckiSVNUuSb6Y5G1Jnpjkb7r7pdPzV9VBSY5O8mNJ9kny3qq6xzD5FUl+Lsn6JOdV1Znd/V/LsiMAAACsGMsefud4aJLPdvcVVbW5eY5Kcnp3fyfJ56pqXZJDh2nruvuyJKmq04d5hV8AAAA2Met7fo9OctrU+6dV1YVVdVJV7T7U9k3yhal51g+1zdVvoqqOr6q1VbV2w4YNi9c9AAAAK8LMwm9V3SrJLyZ501B6ZZK7Z3JJ9FVJ/nrjrPMs3luo37TYfWJ3r+nuNatWrdqhvgEAAFh5ZnnZ85FJPt7dVyfJxuckqapXJ3nH8HZ9kv2nltsvyZXD683VAQAA4EazvOz5mExd8lxVe09Ne3SSi4fXZyY5uqpuXVV3TbI6yceSnJdkdVXddTiLfPQwLwAAAGxiJmd+q+oHMhml+bemyn9VVYdkcuny5RundfclVXVGJgNZ3ZDkqd39vWE9T0tydpJdkpzU3Zcs204AAACwYswk/Hb3t5LcaU7t8VuY/8VJXjxP/awkZy16gwAAAIzKrEd7BgAAgCUn/AIAADB6wi8AAACjJ/wCAAAwesIvAAAAoyf8AgAAMHrCLwAAAKMn/AIAADB6wi8AAACjJ/wCAAAwesIvAAAAoyf8AgAAMHrCLwAAAKMn/AIAADB6wi8AAACjJ/wCAAAwesIvAAAAoyf8AgAAMHrCLwAAAKMn/AIAADB6wi8AAACjJ/wCAAAwesIvAAAAoyf8AgAAMHrCLwAAAKMn/AIAADB6wi8AAACjJ/wCAAAwesIvAAAAoyf8AgAAMHozC79VdXlVXVRVF1TV2qG2R1WdU1WXDs+7D/WqqpdX1bqqurCq7jO1nuOG+S+tquNmtT8AAADsvGZ95vch3X1Id68Z3j8nyfu6e3WS9w3vk+TIJKuHx/FJXplMwnKS5ye5f5JDkzx/Y2AGAACAjWYdfuc6Kskpw+tTkjxqqn5qT3wkyR2rau8kD09yTndf291fTXJOkiOWu2kAAAB2brMMv53kPVV1flUdP9T26u6rkmR4vvNQ3zfJF6aWXT/UNlcHAACAG+06w20/sLuvrKo7Jzmnqj61hXlrnlpvob7pwpNwfXySHHDAAdvTKwAAACvYzM78dveVw/M1Sd6WyT27Vw+XM2d4vmaYfX2S/acW3y/JlVuoz93Wid29prvXrFq1arF3BQAAgJ3cTMJvVf1gVd1u4+skD0tycZIzk2wcsfm4JG8fXp+Z5Nhh1OfDknx9uCz67CQPq6rdh4GuHjbUAAAA4Eazuux5ryRvq6qNPbyhu99dVeclOaOqnpTk80l+eZj/rCSPSLIuybeSPDFJuvvaqnpRkvOG+V7Y3dcu324AAACwEswk/Hb3ZUnuNU/9K0keOk+9kzx1M+s6KclJi90jAAAA47Gz/akjAAAAWHTCLwAAAKMn/AIAADB6s/w7vwCwKP7w3GfOugVWqL86/GWzbgGAZeLMLwAAAKMn/AIAADB6wi8AAACjJ/wCAAAwesIvAAAAoyf8AgAAMHrCLwAAAKMn/AIAADB6wi8AAACjJ/wCAAAwesIvAAAAoyf8AgAAMHrCLwAAAKMn/AIAADB6wi8AAACjJ/wCAAAwesIvAAAAoyf8AgAAMHrCLwAAAKMn/AIAADB6wi8AAACjJ/wCAAAwesIvAAAAoyf8AgAAMHrCLwAAAKMn/AIAADB6wi8AAACjt+zht6r2r6r3V9Unq+qSqnr6UH9BVX2xqi4YHo+YWua5VbWuqj5dVQ+fqh8x1NZV1XOWe18AAABYGXadwTZvSPKs7v54Vd0uyflVdc4w7W+6+6XTM1fVQUmOTvJjSfZJ8t6quscw+RVJfi7J+iTnVdWZ3f1fy7IXAAAArBjLHn67+6okVw2vr6uqTybZdwuLHJXk9O7+TpLPVdW6JIcO09Z192VJUlWnD/MKvwAAAGxipvf8VtWBSe6d5KND6WlVdWFVnVRVuw+1fZN8YWqx9UNtc/X5tnN8Va2tqrUbNmxYxD0AAABgJZhZ+K2q3ZK8JckzuuZ+hVEAAAv3SURBVPsbSV6Z5O5JDsnkzPBfb5x1nsV7C/WbFrtP7O413b1m1apVO9w7AAAAK8ss7vlNVd0yk+D7+u5+a5J099VT01+d5B3D2/VJ9p9afL8kVw6vN1cHAACAG81itOdK8tokn+zul03V956a7dFJLh5en5nk6Kq6dVXdNcnqJB9Lcl6S1VV116q6VSaDYp25HPsAAADAyjKLM78PTPL4JBdV1QVD7Y+SHFNVh2Ry6fLlSX4rSbr7kqo6I5OBrG5I8tTu/l6SVNXTkpydZJckJ3X3Jcu5IwAAAKwMsxjt+d8z//26Z21hmRcnefE89bO2tBwAAAAkMx7tGQAAAJaD8AsAAMDoCb8AAACMnvALAADA6Am/AAAAjJ7wCwAAwOgJvwAAAIye8AsAAMDoCb8AAACMnvALAADA6Am/AAAAjN6us24AmJ3PvPQJs26BFeoev3/yrFsAANgmzvwCAAAwesIvAAAAoyf8AgAAMHrCLwAAAKMn/AIAADB6wi8AAACjJ/wCAAAwesIvAAAAoyf8AgAAMHrCLwAAAKMn/AIAADB6wi8AAACjJ/wCAAAwesIvAAAAoyf8AgAAMHrCLwAAAKMn/AIAADB6wi8AAACjJ/wCAAAwervOuoEdVVVHJPm7JLskeU13n7Ac2/2VPz13OTbDCL3hhYfPugUAALjZWdFnfqtqlySvSHJkkoOSHFNVB822KwAAAHY2Kzr8Jjk0ybruvqy7/yfJ6UmOmnFPAAAA7GSqu2fdw3arqsckOaK7f2N4//gk9+/up82Z7/gkxw9v75nk08va6M3Pnkm+POsmYBE4lhkDxzFj4VhmDBzHy+Mu3b1qbnGl3/Nb89Rukua7+8QkJy59OyRJVa3t7jWz7gN2lGOZMXAcMxaOZcbAcTxbK/2y5/VJ9p96v1+SK2fUCwAAADuplR5+z0uyuqruWlW3SnJ0kjNn3BMAAAA7mRV92XN331BVT0tydiZ/6uik7r5kxm3hEnPGw7HMGDiOGQvHMmPgOJ6hFT3gFQAAACzESr/sGQAAALZK+AUAAGD0hF8AAABGT/gFAABg9IRfgCRV9eCquufw+qeq6ver6udn3RcAAIvDaM/skKr6xSTv6e7/nnUvsL2q6m+THJrJn387O8lDk7wryU8n+c/u/oMZtgfbpKp2S3JEkv2T3JDk0ky+p/93po3BNqqqH0lyVJJ9k3SSK5Oc2d2fnGljsAiq6ond/Y+z7uPmRvhlh1TVt5N8M5OgcFqSs7v7e7PtCrZNVV2S5OAkt03yxST7dve3quqWmYTfg2faICxQVT02yR8k+USShyT5j0yu8vrxJL/a3RfNsD1YsKp6dpJjkpyeZP1Q3i/J0UlO7+4TZtUbLIaq+nx3HzDrPm5uhF92SFX9Z5KfSfKYTP6HdHCStyU5rbs/MMveYKGq6uLuPriqbpPkqiT7dPe3q2qXJBd190EzbhEWpKouTHLY8MubPZO8vrsfXlU/keRV3f2AGbcIC1JVn0nyY9393Tn1WyW5pLtXz6YzWLjhO3neSUnu0d23Xs5+mFziBzuiu/urSV6d5NVV9UNJHpvkhKrar7v3n217sCDvrKp/S3KbJK9JckZVfSSTy54/ONPOYNtUkm8Pr7+Z5M5J0t0XVtXtZ9YVbLv/TbJPkivm1PcepsFKsFeShyf56px6ZXJlDstM+GVH1fSb7v5SkpcneXlV3WU2LcG26e5nV9VPTl72R6rq7kkenUkQfvNsu4NtclaSd1fVB5IcmeRNSVJVe2TO9zXs5J6R5H1VdWmSLwy1A5L8cJKnzawr2DbvSLJbd18wd0JVnbv87eCyZ3ZIVR3e3efOug9YDFW1V6YGVunuq2fcEmyzqnpEkoOSfKK7zxlqt0hyy+7+zkybg20wHLeHZvK9XJnc+3uesUWA7SX8siiEBlayqjokyauS3CGTAa+SycAqX0vy29398Vn1BtvDdzJjVlW7dff1s+4DdoTjeDaEX3aI0MAYVNUFSX6ruz86p35Ykv/X3feaTWewbXwnc3NglFzGwHE8G+75ZUednM2Hhn9MIjSwEvzg3GM4SYb7f39wFg3Bdjo5vpMZgap65uYmJdltOXuB7eU43vkIv+wooYExeFdVvTPJqfn+wCr7Jzk2ybtn1hVsO9/JjMVfJHlJkhvmmXaLZe4FtpfjeCcj/LKjhAZWvO7+3ao6MslR2XRglVd091kzbQ62je9kxuLjSf65u8+fO6GqfmMG/cD2cBzvZNzzyw7bTGg4U2gAWH6+kxmDqrpnkmu7e8M80/YyiBsrgeN45yP8Ajd7VXWHJM/NJDDceShfk+TtSU7o7q/NqjcAABaHa83ZIVV1h6o6oao+WVVfGR6fHGp3nHV/sEBnJPlqkod09526+05JHpLJCLlvmmlnsA18JzMWU8fypxzLrFSO452P8MuOEhoYgwO7+y+7+0sbC939pe4+IYk/Q8BK4juZsdh4LB8+51j+ahzLrByO452My57ZIVX16e6+57ZOg51JVb0nyXuTnLLx/puq2ivJE5L8XHf/7AzbgwXzncxYOJYZA8fxzseZX3bUFVX1h0NQSDIJDVX17Hx/pFHY2T0uyZ2SfKCqvlpV1yY5N8keSR47y8ZgG/lOZiwcy4yB43gnI/yyo4QGVrzu/mqSf0zytCT7d/ce3f2j3f3sJIfOtjvYJr6TGQvHMmPgON7JuOyZHVZVP5JkvyQf6e7rp+pHdLe/K8lOr6p+N8lTk3wyySFJnt7dbx+mfby77zPL/mBb+E5mLBzLjIHjeOfizC87ZAgNb8/kjNnFVXXU1OS/mE1XsM1+M8l9u/tRSQ5P8ryqevowrWbWFWwj38mMhWOZMXAc73x2nXUDrHgbQ8P1VXVgkjdX1YHd/XcRGlg5dtn429juvryqDs/kWL5LHMesLL6TGQvHMmPgON7JCL/sKKGBMfhSVR3S3RckyfA/qUcmOSnJj8+2NdgmvpMZC8cyY+A43sm47Jkd9aWqOmTjm+E/8Ecm2TNCAyvHsUm+NF3o7hu6+9gkD55NS7BdfCczFo5lxsBxvJMx4BU7pKr2S3JDd39pnmkP7O4PzaAtgJsl38mMhWOZMXAc73yEXwAAAEbPZc8AAACMnvALAADA6Am/ADBDVXX9Mm6rqurfq+rIqdpjq+rdy9UDAMyKe34BYIaq6vru3m0Zt3dwkjcluXeSXZJckOSI7v7sDq531+6+YRFaBIAl4cwvAOwEqmrvqvpgVV1QVRdX1YOqapeqOnl4f1FV/d4w77lVtWZ4vWdVXT683qWqXlJV51XVhVX1W3O3090XJ/mXJM9O8vwkp24MvlV1XFV9bOjhH6rqFkP9xKpaW1WXVNWfTvW8vqqeV1UfSvLopf2EAGDH7DrrBgCAJMmvJDm7u19cVbsk+YEkhyTZt7sPTpKquuNW1vGkJF/v7vtV1a2TfKiq3tPdn5sz358l+XiS/0myMUQfnEmAfUB331BVJyY5Oskbkjynu6+tql2TvL+q3tzd/zWs65vd/cAd3XkAWGrCLwDsHM5LclJV3TLJP3f3BVV1WZK7VdXfJ3lnkvdsZR0PS/ITVfWY4f0dkqxOskn47e5vVtUbk1zf3d8Zyj+b5H5J1lZVktw2yReGacdU1ZMy+XfDPkkOSrIx/L5xu/YWAJaZ8AsAO4Hu/mBVPTjJzyd5XVW9pLtPrap7JXl4kqcmeWySX09yQ75/69JtplZTSX6nu89ewCb/d3hML3tSdz9veqaqWp3k6UkO7e6vVdU/zdnmNxe8kwAwQ+75BYCdQFXdJck13f3qJK9Ncp+q2jPJLbr7LUmel+Q+w+yXJ7nv8PoxU6s5O8lThrPHqap7VNUPLrCF9yZ57LDNVNWdquqAJLdPcl2Sb1TV3pkEcQBYcZz5BYCdw+FJ/qCqvpvk+iTHJtk3yT9uHHgqyXOH55cmOaOqHp/kX6fW8ZokByb5eE2uXd6Q5FEL2Xh3X1RVf5bkvcP2vpvkyUnWZnKJ88VJLkvyoe3dQQCYJX/qCAAAgNFz2TMAAACjJ/wCAAAwesIvAAAAoyf8AgAAMHrCLwAAAKMn/AIAADB6wi8AAACj9/8B6iDnBIuUSx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mwAAAGDCAYAAACWb0zvAAAABHNCSVQICAgIfAhkiAAAAAlwSFlzAAALEgAACxIB0t1+/AAAADh0RVh0U29mdHdhcmUAbWF0cGxvdGxpYiB2ZXJzaW9uMy4xLjMsIGh0dHA6Ly9tYXRwbG90bGliLm9yZy+AADFEAAAgAElEQVR4nOzdd3yV9dn48c91RnKyFwmEEAhThmBAhqOixW0V4XmcVWt9WvtYx8+2als7tdNWbf11Oqp1i9ZR6+jPjQsrAoKKKCMEssmeJ8kZ398f5w4eMAkJOSdnXe/X636R3ON7X+fOCefKd4oxBqWUUkopFb1skQ5AKaWUUkoNThM2pZRSSqkopwmbUkoppVSU04RNKaWUUirKacKmlFJKKRXlNGFTSimllIpymrApNUIicruI/DhEZU0UkQ4RsVvfrxaRr4eibKu8f4vIxaEqbxj3/YWINIhI7WjfWyml4oEmbEoNQkTKRcQtIu0i0iIia0TkMhHZ+7tjjLnMGPPzIZZ1wmDnGGN2G2PSjTG+EMR+g4g8uF/5pxpj7htp2cOMoxi4BphtjBnXz/HjRKRyiGWViIgREUeo4xzCvQ8Yp4jcKyK9VtLdJCIvicjMYdzjgO+RIVzvtu7ft40/2PL2K9uIyLRQlDWCGL4mIp9Yv491IvKciGRYx+4VkV8Mo6yvishb4YtWqdDShE2pAzvDGJMBTAJuAr4H3B3qm0QiCRklk4BGY8yeSAcySs/4t8aYdKAIqCIM75UDOMNK+vu26uFcHK3vQxE5FvgVcL71+zgLeCyyUSk1ejRhU2qIjDGtxph/AecCF4vIobDvX/YiMkZEnrVq45pE5E0RsYnIA8BE4Bmr1uO7QbVFXxOR3cCrA9QgTRWRtSLSKiJPi0iuda/P1fj01dCIyCnAD4Bzrfttso7vbWK14vqRiOwSkT0icr+IZFnH+uK4WER2W82ZPxzo2YhIlnV9vVXej6zyTwBeAsZbcdx7oOdsxfhzEXnbqkl5UUTGWIffsP5tsco70rrmf0Rki4g0i8gLIjIpqDwjIleIyDZgm7VvplX71SQin4rIOUHnnyYiH1v3rhKRa0UkDfh30Os4YM2VMcZNIKEoDSp7qoi8KiKN1jN9SESyrWOfe49Y+4+QQM1ui4hsEpHjDvQMB3iuy0Vks1XOahGZFXSsXES+JyIfAJ3DSdoGex9Zx/8hIrXW+/cNEZkTdOxeEfmzBGrK2kXkXRGZOsCtFgHvGGPeBzDGNBlj7jPGtIvIN4ALgO9az+4Zq/zvi8gOq+yPRWSltX8WcDtwpHV+i7V/ny4IElQLJwG/t15jq4h8INb/AUqNCmOMbrrpNsAGlAMn9LN/N/BN6+t7gV9YX/+awAeB09qOAaS/soASwAD3A2lAStA+h3XOagK1NIda5zwBPGgdOw6oHChe4Ia+c4OOrwa+bn39P8B2YAqQDjwJPLBfbHdZcR0G9ACzBnhO9wNPAxnWtVuBrw0U537X7nPcinEHMMO692rgpv3icgSdv8J6HbMAB/AjYE3QcUMgacy1yksDKoBLrPMXAA3AHOv8GuAY6+scYMFQXkc/74U04AFgU9DxacCJQDKQTyABvW2g9xuBWrpG4DQCf2CfaH2fP8z36wyg07reCXzXemZJQddtBIqBlAHKNsC0fvYP+D4KOp5hvebbgI37Pa8mYLH1s3gIWDXA/Y8B3MCNwNFA8kDPPmjf2cB469mdaz2DQuvYV4G3Bvr92P8c4GRgPZANCIH3W2Ek/3/SLbE2rWFT6uBUE0gA9ucBCoFJxhiPMeZNY8yBFuy9wRjTaQI1Mv15wBjzkTGmE/gxcI5YgxJG6ALgd8aYMmNMB3A9cN5+tSs3GmPcxphNwCYCids+rFjOBa43xrQbY8qBW4GLRhDb340xW00/tVT9+F/g18aYLcYYL4Fms9LgWjbreJNV3ulAuTHm78YYrzFmA4FE+CzrXA8wW0QyjTHN1vHhuNaqsWkHvkDQczDGbDfGvGSM6THG1AO/A44dpKwLgeeNMc8bY/zGmJeAdQQSuIH806pFaxGRf1r7zgWes+7tAW4hkLweFXTdH4wxFYO8Dwcy6PvIGHOP9b7oIfBHxGHBNXDAk8aYtdbP7iEG+FkbY94E/otAgv0c0Cgivxvsd8EY8w9jTLX17B4lUMO6eJivr4+HQOI5k8AfYVuMMTUHWZZSw6YJm1IHp4hAzcD+biZQ2/CiiJSJyPeHUFbFMI7vIlBDMmaAc4djvFVecNkOYGzQvuBRnV0EalD2NwZI6qesohHENpT79pkE/N++JIXAz0X2u3/FfucvCUpqWggkHX0DIv6bQEK0S0Re72t2HYZbjDHZBGoD3cAhfQdEpEBEVllNrW3Agwz+s5wEnL1frF8g8EfBQFYYY7KtbYW1b5+ftTHGT+CZDPSMhmPA95GI2EXkJqtZso1ATR7s+5qH/LM2xvzbGHMGgT+WziRQAzbgKGoR+YqIbAx6dodykL87xphXgT8BfwbqROROEck8mLKUOhiasCk1TCKyiMAH3edGmFk1CdcYY6YAZwDfEZHj+w4PUOSBauCKg76eSOAv/QYCzTupQXHZCTSzDbXcagIJQXDZXqDuANftr8GKaf+yqoZZzlD095oqgP8NSlKyjTEpxpg1A1xXAby+3/npxphvAhhj3jPGnAkUAP/ks47tB3qe+wZqzG7gagLJZIq1+9dWOfOMMZkEatBkkNdXQaCGNTjWNGPMTcOJhf1+1iIiBN5XwT+jYb2+gcpm3/fRlwkkVicAWQSSWNj3NQ+bVWP2CvAqgSQM9ovfqmG9C7gSyLOS6I+C7t3f693nd4rPkvi++/7BGHM4MIdAM/N1I3kdSg2HJmxKDZGIZIrI6cAqAn3DPuznnNNFZJr1gdgG+KwNAh9gUw7i1heKyGwRSQV+BjxuAtN+bAVcIvIlEXES6LuVHHRdHVAiQVOQ7OcR4NsiMllE0gk0JT5qNU0NmRXLY8AvRSTD+qD8DoHao1CrB/zs+xxvB67v68wugQEQZw9SxrPADBG5SESc1rZIRGaJSJKIXCAiWVbTYd/PEALPM2+/5rxBWU2Y1cA3rF0ZQAeBQRNFfP4Df//3yIPAGSJyslVb5ZLAYJMJQ43B8hjwJRE53nqvXEOgT+KawS/7nCQrhr7NzuDvowzrPo0EEqFfDfN+e4nImSJynojkWAMAFhNoTv6Pdcr+zy6NQFJWb11/CZ8ld33nTxCRpKB9G4H/EpFUCUxh8rWg+y8SkSXW8+sEuvnsvaFU2GnCptSBPSMi7QRqO35IoN/RJQOcOx14mcCH8jvAX4wxq61jvwZ+ZDXPXDuM+z9AoEN1LeAC/g8ERq0ClwN/I1BT0gkEjxr9h/Vvo4j01w/rHqvsN4CdBD6ArhpGXMGusu5fRqDm8WGr/JAyxnQBvwTetp7jEcaYp4DfAKusZrePgFMHKaMdOAk4j0AyVWtd35fsXgSUW2VdRqAWDGPMJwSSkzLr3kOd3+xmAqMXkwl0mF8AtBLoh/Xkfufu8x4xxlQQqKH6AYHEo4JAkjes/7uNMZ9ar+OPBGpEzyAw/UfvcMoBNhNo5u3bLmHw99H9BJpIq4CP+Sy5OhjNwKUE+qH1NSffbIx5yDp+N4G+hy0i8k9jzMcE+lK+QyA5mwu8HVTeq9brqRWRBmvf74Fe6/z7CPSp65NJoMau2XpNjQT6Aio1KvpGrymllFJKqSilNWxKKaWUUlFOEzallFJKqSinCZtSSimlVJTThE0ppZRSKsppwqaUUkopFeWGvMBvLBkzZowpKSmJdBhKKaWUUge0fv36BmNM/mDnxGXCVlJSwrp16yIdhlJKKaXUAYnIrgOdo02iSimllFJRThM2pZRSSqkopwmbUkoppVSUi8s+bEoppZTqn8fjobKyku7u7kiHknBcLhcTJkzA6XQO+1pN2JRSSqkEUllZSUZGBiUlJYhIpMNJGMYYGhsbqaysZPLkycO+XptElVJKqQTS3d1NXl6eJmujTETIy8s76JpNTdiUUkqpBKPJWmSM5LlrwqaUUkopFeU0YVNKKaXUiKSnp0fs3qtXr2bNmjUhOy9aacKmlFJKqZilCZtSSiml1DAYY7juuus49NBDmTt3Lo8++igAHR0dHH/88SxYsIC5c+fy9NNPA1BeXs6sWbO49NJLmTNnDieddBJut3vA8v/whz8we/Zs5s2bx3nnnUd5eTm33347v//97yktLeXNN9/kmWeeYcmSJcyfP58TTjiBurq6fs/76le/yuOPP7637L5awpqaGpYuXUppaSmHHnoob775Zhif2NDptB5KKaWUCoknn3ySjRs3smnTJhoaGli0aBFLly4lPz+fp556iszMTBoaGjjiiCNYvnw5ANu2beORRx7hrrvu4pxzzuGJJ57gwgsv7Lf8m266iZ07d5KcnExLSwvZ2dlcdtllpKenc+211wLQ3NzMf/7zH0SEv/3tb/z2t7/l1ltv/dx5d999d7/3ePjhhzn55JP54Q9/iM/no6urKwxPavg0YVNKKaVUSLz11lucf/752O12xo4dy7HHHst7773Hqaeeyg9+8APeeOMNbDYbVVVV1NXVATB58mRKS0sBOPzwwykvLx+w/Hnz5nHBBRewYsUKVqxY0e85lZWVnHvuudTU1NDb2zvsOc8WLVrE//zP/+DxeFixYsXe2CJNm0SVOgjFEwMTToZzK55YEumXqZRSw2KM6Xf/Qw89RH19PevXr2fjxo2MHTt273xkycnJe8+z2+14vd4By3/uuee44oorWL9+PYcffni/51511VVceeWVfPjhh9xxxx0DznvmcDjw+/174+7t7QVg6dKlvPHGGxQVFXHRRRdx//33D+3Fh5nWsCl1ECordvHASzVhvcdFJxaGtXyllAq1pUuXcscdd3DxxRfT1NTEG2+8wc0338yjjz5KQUEBTqeT1157jV27dg27bL/fT0VFBV/84hf5whe+wMMPP0xHRwcZGRm0tbXtPa+1tZWioiIA7rvvvr379z+vpKSE9evXc8455/D000/j8XgA2LVrF0VFRVx66aV0dnayYcMGvvKVrxzsIwkZrWFTSimlVEisXLmSefPmcdhhh7Fs2TJ++9vfMm7cOC644ALWrVvHwoULeeihh5g5c+awy/b5fFx44YXMnTuX+fPn8+1vf5vs7GzOOOMMnnrqqb2DCW644QbOPvtsjjnmGMaMGbP3+v3Pu/TSS3n99ddZvHgx7777LmlpaUBgNGlpaSnz58/niSee4Oqrrw7Z8xkJGaj6MpYtXLjQrFu3LtJhqDgmIqNSwxaPv59KqcjasmULs2bNinQYCau/5y8i640xCwe7TmvYlFJKKaWinPZhU0oppVRUueKKK3j77bf32Xf11VdzySWXRCiiyNOETSmllFJR5c9//nOkQ4g62iSqlFJKKRXlNGFTSimllIpyYUvYRMQlImtFZJOIbBaRG63994rIThHZaG2l1n4RkT+IyHYR+UBEFgSVdbGIbLO2i8MVs1JKKaVUNApnDVsPsMwYcxhQCpwiIkdYx64zxpRa20Zr36nAdGv7BvBXABHJBX4KLAEWAz8VkZwwxq2UUkqpMLLb7ZSWlu7dBluOCgKT3DY0NACfLdI+FOXl5aSkpFBaWsrs2bO57LLL9q5uMJCjjjqq3/37LxY/2sI26MAEJpDqsL51Wttgk0qdCdxvXfcfEckWkULgOOAlY0wTgIi8BJwCPBKu2JVSSqlEUTyxhMqK4a88MJAJxZOo2F0+6DkpKSls3Lhx0HNCZerUqWzcuBGv18uyZcv45z//yX/9138NeP6aNWtGJa7hCusoURGxA+uBacCfjTHvisg3gV+KyE+AV4DvG2N6gCKgIujySmvfQPuVUkopNUKhXmrvYJfVu/fee1m3bh1/+tOfADj99NO59tprOe644/q/z0UXcdZZZ3HmmWcCcMEFF3DuueeyfPnyfs93OBwcddRRbN++nY6ODs4880yam5vxeDz84he/2FtOeno6HR0dGGO46qqrePXVV5k8eXLEJzIP66ADY4zPGFMKTAAWi8ihwPXATGARkAt8zzpd+itikP37EJFviMg6EVlXX18fkviVCid3j4+KPd2U17rZWeumu3fwanqllIoXbrd7b3PoypUrD6qMr3/96/z9738HAuuHrlmzhtNOO23A87u6unjllVeYO3cuLpeLp556ig0bNvDaa69xzTXXfC4he+qpp/j000/58MMPueuuuyJe8zYq87AZY1pEZDVwijHmFmt3j4j8HbjW+r4SKA66bAJQbe0/br/9q/u5x53AnRBYmiqE4SsVUsYYtlW5eX97B17fZ29Vh12YNTGVWRNTcTp0ALdSKn6Fokn02GOP5YorrmDPnj08+eST/Pd//zcOx+fTmh07dlBaWoqIcOaZZ3Lqqafi8Xj4wQ9+wBtvvIHNZqOqqoq6ujrGjRu397o33niD888/H7vdzvjx41m2bNmI4h2psCVsIpIPeKxkLQU4AfiNiBQaY2pERIAVwEfWJf8CrhSRVQQGGLRa570A/CpooMFJBGrplIo5PR4/r3/QQn2Lh3G5SRw2JQ2nw4bXZ/h4Vycf7uxke7WbExbouBqlVGJxOBz7DAjo7u4+4DUXXXQRDz30EKtWreKee+7p95y+PmzBHnroIerr61m/fj1Op5OSkpJ+7xdIVaJDOP+MLwReE5EPgPcIDBx4FnhIRD4EPgTGAL+wzn8eKAO2A3cBlwNYgw1+bpXxHvCzvgEISsUSYwxrNrfS2OrhiFmZLCvNZkxWEllpDvIynRwzN5uTF+bg9xte3tBMas7ESIeslFKjpqSkhI0bN+L3+6moqGDt2rUHvOarX/0qt912GwBz5swZ8r1aW1spKCjA6XTy2muvsWvX5wddLF26lFWrVuHz+aipqeG1114b+osJg3COEv0AmN/P/n7rFK3RoVcMcOweoP/UWakY8eHOTqobe1l0SAZTx6f0e86YrCSOX5DDKxuaWXz+XVQ39jA+L3mUI1VKqdF39NFHM3nyZObOncuhhx7KggULDnjN2LFjmTVrFitWrBjWvS644ALOOOMMFi5cSGlpKTNnzvzcOStXruTVV19l7ty5zJgxg2OPPXZY9wg1ifSoh3BYuHChWbduXaTDUHFMRIY1qqqqoYfVm1qYUujiiFmZB6xmb2738M/Xy5g1tZDffXMaSdqnTSkVIlu2bGHWrFl7v4/EtB6h0tXVxdy5c9mwYQNZWVmjcs+R2v/5A4jIemPMwsGu008BpcLM5zOs/aSN7HQHiw45cLIGkJPh5MPnfsqOajf3v1g7ClEqpRJVxe5yjDEh20YrWXv55ZeZOXMmV111VcwkayMxKqNElUpkW6u66Orxc+TsLBz2oXdgrd/+OqctyeOJN+s5fEYG86dlhDFKpZSKLSeccAK7d++OdBijRmvYlAojj9fP5vJOxuUmMS43adjXX3raeIoLkrnlsd10dvvCEKFSSqlYoAmbUmH0SUUXPR7DYVOGvvZdMFeSjWvPnkhzh5eHX6kLcXRKKaVihSZsSoVJj8fPll1dTMhPZkyW86DLmTEhlZMX5vL0mnp27znwvERKKaXijyZsSoXJ9mo3Hp9h3uS0EZd18UmFuJJs3PFsVcTXs1NKKTX6NGFTKgyMMeyocpOf7SQn4+Br1/pkpzu48IRxbNjWwX+2tIUgQqWUipza2lrOO+88pk6dyuzZsznttNPYunUrq1ev5vTTT49obDfccAO33HJLv8fuvPNOZs6cycyZM1m8eDFvvfXW3mNvvvkmc+bMobS0FLfbzXXXXcecOXO47rrrQhKXjhJVKgzqmntpd/uYO2XktWt9Tj9iDM+vbeTvL9SweGYmdlv0LJmilIpdJROL2VVRGbLyJhVPoHx3xYDHjTGsXLmSiy++mFWrVgGwceNG6upG3k/X6/X2u55oKDz77LPccccdvPXWW4wZM4YNGzawYsUK1q5dy7hx43jooYe49tprueSSSwC44447qK+vJzk5NJOfa8KmVBhsq3KT5BAm5rtCVqbDLlx0wjh+9fAuXt/UwrL5ut6oUmrkdlVU0vX6gyErL/XYCwc9/tprr+F0Ornsssv27istLQVg9erVdHR0cNZZZ/HRRx9x+OGH8+CDDyIi/OxnP+OZZ57B7XZz1FFHcccddyAiHHfccRx11FG8/fbbLF++nBUrVnDBBRfg8/k49dRT+d3vfkdHRwcAN998M4899hg9PT2sXLmSG2+8EYBf/vKX3H///RQXF5Ofn8/hhx/+ubh/85vfcPPNNzNmzBgAFixYwMUXX8yf//xnJk2axGOPPcYLL7zAyy+/THt7O52dnSxZsoTrr7+ec889d8TPVRM2pUKsu9dPZX0PMyakYh/GvGtDcfScLCaPc/HwK7UcOy875OUrpVS49SViA3n//ffZvHkz48eP5+ijj+btt9/mC1/4AldeeSU/+clPgMCi788++yxnnHEGAC0tLbz++usAnH766Vx99dWcf/753H777XvLffHFF9m2bRtr167FGMPy5ct54403SEtLY9WqVbz//vt4vV4WLFjQb3ybN2/+3P6FCxdy33338fOf/5y33nqL008/nbPOOguA9PT0zy06PxLah02pENtR48ZvYFpR/+uFjoTNJlx04jiqGnt55f3mkJevlFKRtnjxYiZMmIDNZqO0tJTy8nIgUDO3ZMkS5s6dy6uvvsrmzZv3XhNcg/XOO+9w9tlnA/DlL3957/4XX3yRF198kfnz57NgwQI++eQTtm3bxptvvsnKlStJTU0lMzOT5cuXDzlWY8yQVq8JBU3YVL+2V3dR19wb6TBijjGGsmo3+VlOstLCU4F9xKxMphel8PCrdXi8/rDcQymlwmXOnDmsX79+wOPBfb7sdjter5fu7m4uv/xyHn/8cT788EMuvfRSurs/m+YoLe3A/YWNMVx//fVs3LiRjRs3sn37dr72ta8BDCnpmj179ufi3rBhA7Nnzz7gtaGgCZsCAov/iggiQuHsU7ji/27hyze+Q1bhoXv3j3QrnlgS6ZcZdi2dXtq6fJSMC13ftf2JCBeeMI665l5Wb2oJ232UUiocli1bRk9PD3fdddfefe+9997eJs3+9CVnY8aMoaOjg8cff3zAc4844gieeOIJgL2DGgBOPvlk7rnnnr392aqqqtizZw9Lly7lqaeewu12097ezjPPPNNvud/97nf53ve+R2NjIxAYKHHvvfdy+eWXD/GVj4z2YVMAVFbs4oGXathe7ebdLW3kZzlx9ySz9GsPc+y87INaVml/F51YGIJIo1vFnh4AivNDMypoIIsOyaBknIsn3qzn+Pk52HTEqFIqRogITz31FN/61re46aabcLlclJSUcNttt1FVVdXvNdnZ2Vx66aXMnTuXkpISFi1aNGD5t912GxdeeCG33norX/rSl/YuDH/SSSexZcsWjjzySCDQx+zBBx9kwYIFnHvuuZSWljJp0iSOOeaYfstdvnw5VVVVHHXUUYgIGRkZPPjggxQWjs5nm8TjJJwLFy4069ati3QYMUVE+PUj5by+qYXCvCSWzs2m1+vn1febaXf7OH1JHhmpI8vvLzqxMG4mfRURHnip5nP7n/1PA8lOGycenjviexzoeb36fjM3P7abGy+ezOKZmSO+n1IqMWzZsoVZs2bt/X60p/UIt66uLlJSUhARVq1axSOPPMLTTz8dsXj2t//zBxCR9caYhYNdp02iaq9PK7pIc9k4dl42DruQmmzni6U5+P2ws1aXRDqQ1k4vrZ0+JhaErzk02NJ52RRkO/nH63tG5X5KqfhUvrsCY0zItkgmawDr16+ntLSUefPm8Ze//IVbb701ovGEijaJKgBcmYXUNvUyd3LaPhOyprnsjM1xUl7bzdzJaaM2GiYW9a3zWVwQ3ubQPg67sPIL+dzxbDVbdnUya1LoJulVSqlYdcwxx7Bp06ZIhxFyWsOmACiaG5jLZkrh56eiKBnrot3to6ndO9phxZSKPT2MyXKSmmwftXuesiiXjBQ7T7xZP2r3VEopNfo0YVP4/YaiuWcyLjeJ9JTPJxvFBS5sAuV12iw6kLYuL80dXiaOUu1aH1eSndOW5PHOx606DYtSasjipT9xrBnJc9eETbGprIPU7CKmFvbf9yrZaWN8XjK76rrx6y95v6rq+0aHjk7/tWBfWpIHEhjwoJRSB+JyuWhsbNSkbZQZY2hsbMTlOrjPCe3DpnhxXROe7jYm5BcMeM6kcS4qG3qob/EwNmfkU3zEm+qmXrLS7P3WUB4sEfuQ+wweduZvebhzCd9YPhW/d+g1oROKJ1Gxu/wgI1RKxaIJEyZQWVlJfb12pRhtLpeLCRMmHNS1mrAluF6vn3c+bqXm4/+H40tXDXjehDHJOOxCeW23Jmz78foMe5p7OaQ4NaTlGuPrd+qQ/uxp6eWl9c38+G+bmVY09DgSYW48pdS+nE4nkydPjnQYapi0STTBfbK7ix6Pob7s7UHPc9iFwtwkarWf1OfUNffiN1CYF7lENj/LSU6Gg08q3NrMoZRScUgTtgT3QVkHNoHmig0HPDcvy0mH20d3r65fGay6sQe7DQqyIpewiQiHTEiltdNLXbMnYnEopZQKD03YEtymsg6mjk/B29N+wHPHZDoBaGzThCBYTWMvY3OSsNsjO0fdpLEukhzCtqquiMahlFIq9DRhS2DdvX4+2d3FYVPTh3R+boYDARpaNWHr097lpd3tY3ze6E7n0R+HXZgyPoWK+h7cPb5Ih6OUUiqENGFLYFt2d+L1GeZNGVrC5nTYyE53aA1bkJqmQJ++SPZfCza9KAVjYHu1O9KhKKWUCiFN2BLYph0d2Gwwp2ToSxrlZTppbPNox3ZLdWMP6Sl2MkI4ncdIZKY6GJebxPYqN36//oyUUipeaMKWwD4o62BGUeqwllIak+Wk12to69ImN7/fUNfsoTA3KarWWJ1RlEJXj5+qxp5Ih6KUUipENGFLUO4eH1srh95/rU+eDjzYq6ndi9dnom5euqIxyaQk29hWqc2iSikVLzRhS1Cbyzvx+Rl2wpaVZsdpFx14ANS1BPqvFWQ7I2ZgipMAACAASURBVBzJvmw2Ydr4FGqaemnv8kY6HKWUUiGgCVuC+qi8E7sNZk0cev81CMz31dePLdHtae4lM9VOyjCalEfLtPEpiMC2Kq1lU0qpeKAJW4L6tKKLyeNScCUN/y2Ql+WkuSPQHJioROzsieJ1VVNddiaMSaasxo0vgX9OSikVL8KWsImIS0TWisgmEdksIjda+yeLyLsisk1EHhWRJGt/svX9dut4SVBZ11v7PxWRk8MVc6Lw+w3bqrqYMeHg1r4ck+nAGGhqT9xatoyxh+D1GQqyozNhA5gxIYUej2HXnqEvBq+UUio6hbOGrQdYZow5DCgFThGRI4DfAL83xkwHmoGvWed/DWg2xkwDfm+dh4jMBs4D5gCnAH8Rkehrg4oh1Y29dHb7mTEh5aCuz8kI9Nlq6Ujc/lG5ExcCMDYnuvqvBRubk0RGql2bRZVSKg6ELWEzAR3Wt05rM8Ay4HFr/33ACuvrM63vsY4fL4G5Es4EVhljeowxO4HtwOJwxZ0ItlYGli462Bq21GQbDrvQ2pnICdvhZERp/7U+IsL0ohQaWj00J3BtqFJKxYOw9mETEbuIbAT2AC8BO4AWY0zfJ30lUGR9XQRUAFjHW4G84P39XBN8r2+IyDoRWVdfXx+OlxM3tlZ2kewUJha4Dup6ESErzUFrZ2LOxebzG3ImLGBsFDeH9plSmILdBlu1lk0ppWJaWBM2Y4zPGFMKTCBQKzarv9Osf/ubedQMsn//e91pjFlojFmYn59/sCEnhG1VXUwdnzKixcqz0uwJW8O2s8aN05VBQRQ3h/ZJdtqYNNZFeW03Hq8/orEYY9hR7Wb1xma2V3XR64lsPEopFUsco3ETY0yLiKwGjgCyRcRh1aJNAKqt0yqBYqBSRBxAFtAUtL9P8DVqmHy+wIfmqYvzRlROVpqDsppuejx+kp2JNdj4w52dADFRwwYwvSiVsppuymq6OaT44JrBR6Kz28fDr9Txxoct+8zfZxM49rBsvrm8iIyUUfmvSCmlYlbY/pcUkXzAYyVrKcAJBAYSvAacBawCLgaeti75l/X9O9bxV40xRkT+BTwsIr8DxgPTgbXhijve7d7TTY/HML1oZB/cWWmBt05rpzeqR0qGw8e7OulqqSLVNTbSoQxJXqaD3AyHNTI4ZVSX0fqovINbHqugvqWXJbMyueiEcUwrSqGqoYfN5Z08+58GPtrZyTVnTxz2JM5KKZVIwvlnbSFwnzWi0wY8Zox5VkQ+BlaJyC+A94G7rfPvBh4Qke0EatbOAzDGbBaRx4CPAS9whTEmMTtPhcBIBxz0SeSEbcvuLlqqPgAWRDqUIRERpk9I5d0tbdS3eCgYpbnjnnqrnr89X01BdhI3/+80Zk/6bJLmKYUpHDM3my+W5nDzY7v5wd07+NlXJ3P4jMxRiU0ppWJN2BI2Y8wHwPx+9pfRzyhPY0w3cPYAZf0S+GWoY0xEWyvdpLlsjM8b2Yd2mqtvpGhi5c71Lb00tnloqd4U6VCGpWSsiw3b2tla5R6VhO2pt+q587lqjp6TxXfOLiZ1gNG0hxSn8scrp3PtHdu5adVu/nDldApzk8Men1JKxZrE6nyk2FrZxfSiVGy2kTWLiQiZqYk38GDL7kANZaCGLXY47MLUwhR27+mmszu8Sfa/1jQEkrVDs/j++ZMGTNb6pCTb+dGFJQD84sFyunt1MIJSSu1PE7YE0uv1U17XPeLm0D6BqT0SLWHrJNkptO/ZGulQhq1vwMEnVtIZDm991MJfn6niyNmZfP+8STiGOBK5MDeZ7507kZ213dzxbFXY4lNKqVilCVsC2V3XjddnmFZ0cCsc7C8rzYG7x59Q0zNs2R2ooTT+2EtU01PsTBrrYnu1m54w/Mx21ri55bEKZhanDitZ67PwkExWHp3PC+uaKKvReeOUUiqYJmwJpKwmsKbk5HEhStjSrYEHXbGXvByMXo+fHdVuZk4c/akxQmX2xFS8PrN38EmotHZ6ufGBctJTbPz4whKSDnKql/OWFZDmsnP3v3XmHqWUCqYJWwIpq3HjSrJROMIBB32y0gJ9k1oTZE3R7dVuvD7DrIlpBz45SuVkOBmfl8SnFV14fZ+bf/qg+PyGmx7ZRVO7hx9fOJnczIOfUDgjxcH5XxzLhm0drN/aHpL4lFIqHmjClkB21LiZPM6FfYQDDvqkuezYbSTMSNEtuwMT5s6K4Ro2gNmT0ujxGLaHaLmqB1+uZeOODq44sygkE/OefmQe43KSuPvf1fj8oUkqlVIq1mnCliCMMeyscTO5MDTNoQA2ETITaODBlt1djMtNIicj+pekGkxBtpOxOUl8uLMDR3LGiMpa+0kbq17bw0kLczl54chWz+iT5LBx8cnj2FnbzZrNrSEpUymlYp0mbAliT4uHzm4/U0OYsAFkpToSog+bMYZPdnfGfO0aBKZkOXx6Oh6vYdoX/vegy6lt6uHmx3YzpdDF5cuLQhghHDM3m3E5SfxrTUNIy1VKqVilCVuC6Bt1N7nQFdJyM1LtdHX78YWoP1S0amjz0NjmZWZx7PZfC5aT4WTq+BQmLjiXyvruYV/v7vFx4wPlAPzwgpKQrydrtwlnHDmGj8o72V4dvmlIlFIqVmjCliDKqt2IwORxoU/YADrc8d2PbWtlIOGdMSG0NZSRNG9KGn5vD3c9V40xQ0+4/X7DLf+oYHddN9efP4nxeeFZmeCkhbm4kmxay6aUUmjCljDKarsZn5eMK2nwWeeHKyMlMLVHmzu+m0W3VXZhtwXWwIwXKcl2tr99B2s/beefbw8tKTLGcP9LtazZ3MrXTxvPgukj6wM3mPQUOycsyOG1jS20dHjCdh+llIoFmrAliLJqN1ND3BwKQTVsXfFew9ZFybiUg55fLFqVr32Qo+Zk8bfnq3l/++DTaBhjuO/FWh5dvYdTFuWy4ugxYY9v+ZFj8PoM/17bFPZ7KaVUNIuvTx/Vr85uH7XNvSEdIdon2WkjySG0xXGTqDGGbVVupodohYjoYrjm7GImFrj41cO7qNjTf382v99w13PVPLp6D6cuzuWqFRMQCc30MIMpLnCxYHo6z69txK9TfCilEpgmbAlgpzXgIFzNeRmpDtrjuIatpqmXDrcvZGuwRpvUZDs/+UoJNoGr/rSVR1fX4fF+tnTVB2UdfPuv23jq7QbOPGoMV62YgC1Ec/kNxYmH59LQ6uGDnR2jdk+llIo2jkgHoMKvb0mq8CVsdva09Ial7GiwrSowSnF6HA042F9hbjJ/+j8zuOOZau59oZZn3mkkK82Ox2eo2NNDfpaTa84u5vj5OaNSsxbsyNlZpCbbePX9Zkqnhq/PnFJKRTNN2BJAWY2bzDQ7eZnh+XFnpNgprw1M7WEf5oLfsWBrpRunQygZG78JG0B+VhI/urCEtZ+08eL6Jvx+gzFw0uG5nHHkmJBP3TFUyU4bx8zN5o0PWrh8uS/kA2eUUioWaMKWAMpq3EwtTAlbzUjfwIN2t4/s9Ph7S22r7GJKYQqOOExG+7N4ZiaLZ2ZGOox9HL8ghxfWNbFmcxvL5udEOhyllBp12octzvl8hvK67rAMOOiTmRpI0trjcGoPnz+w5mY8zb8WCcUTSxCRg97mTcmkq6WK7920asBziieWRPplKqVU2MRfdYjaR2VDDx6vCfmSVMHSU6watjgceFBZ34O718/0ovgccDBaKit28cBLNSMqY9OODjaXF3HHM5Wkuj7fLHrRiYUjKl8ppaKZ1rDFuXAtSRUs2Wkj2SlxmbD1DTiI1xGisWRyoQsD7Bpg6hGllIpnmrDFubIaNw67UJwfvoQNAisetMfhXGzbKt24kmxMyA/P8ktq6DJTHeSkO6jY0xPpUJRSatRpwhbnymrcTBrrCnuH+fRUO+1d8deHbUeNmymFLuyjOO+YGlhxQTL1rR66euLvjwOllBqMJmxxrqymmylhbA7tk5lip6vHj9cXP7PR+/1m7whbFR0mFgTey1rLppRKNJqwxbGmdg8tHd5RWbB875qicdQsWtvUi7vHz5Tx8ZuwidhHNHpzqFuoZKU5yEy1D7iEllJKxSsdJRrHyqrDuyRVsIygqT3iZS62HdaAjalxnLAZ4xvx6M2hCOUIzokFLjaXd9Ld68eVpH9zKqUSg/5vF8fKagO1EOEcIdonIw6n9iircWOzwaSC8D8/NXQTC5IxQGW91rIppRKHJmxxrKzaTUG2k4yU8Nd4JTltJDkkrppEd1S7mVjgIilCSzKp/mWnO0hPsbNb+7EppRKIfhLFsbJa96g0h/bJSLXH1dQeOuAgOokIEwuSqW3upcfjj3Q4Sik1KjRhi1PdvX6q6ntGNWFLT3HQESdNoi0dHhrbRmfAhhq+iQUujAmsRKGUUolAE7Y4tauuG79hVEc4ZqTY6ez24fPH/tQeO6oD/aPiecBBLMvNcJDqslGh/diUUglCE7Y41bck1WjMwdYnI9WOATq7Y7+WLRLPTw2diDAx30VNYy8erzaLKqXinyZscaqsxk1qso2x2Umjds94WgR+R9+AjdT4mKIkHk0sSMZvoLJBm0WVUvFPE7Y4VVbjZnJhCrZRXFKpb2qPeBgpWlbj1ubQKDcmy0lKsk1XPVBKJYSwJWwiUiwir4nIFhHZLCJXW/tvEJEqEdlobacFXXO9iGwXkU9F5OSg/adY+7aLyPfDFXO88PsNO0dpSapgriQbDrvE/EjR7l4flQ09OkI0yokIxfnJVDf2xNWSaEop1Z9wtvd4gWuMMRtEJANYLyIvWcd+b4y5JfhkEZkNnAfMAcYDL4vIDOvwn4ETgUrgPRH5lzHm4zDGHtNqm3tx9/pHfYSjiJCeYqfDHduLwO+s7caM8oANdXAmFrjYWummWptFlVJxLmwJmzGmBqixvm4XkS1A0SCXnAmsMsb0ADtFZDuw2Dq23RhTBiAiq6xzNWEbwGcd5kc/4chIsdPaGdsJ245RXNJLjUx+tpNkp7Bbp/dQSsW5UenDJiIlwHzgXWvXlSLygYjcIyI51r4ioCLoskpr30D71QDKarqxCUwaO/ojHAM1bD78JnabqMpq3KSn2CnIdkY6FHUANhEm5LuoauhB7PrzUkrFr7AnbCKSDjwBfMsY0wb8FZgKlBKogbu179R+LjeD7N//Pt8QkXUisq6+vj4ksceqsho3E/KTSY7AkkoZKXb8Btw9sTvVQll1N1MLUxAZvQEb6uAV5yfj9RnyJi2JdChKKRU2Yf1EFxEngWTtIWPMkwDGmDpjjM8Y4wfu4rNmz0qgOOjyCUD1IPv3YYy50xiz0BizMD8/P/QvJobsrBndJamCZaTG9tQePp9hZ62OEI0l43KTcNqFcYccH+lQlFIqbMI5SlSAu4EtxpjfBe0vDDptJfCR9fW/gPNEJFlEJgPTgbXAe8B0EZksIkkEBib8K1xxx7r2Li97WjwRS9jSrYXmY3XgQWVDD71eoxPmxhC7TSgak0zB9OPw6WhRpVScCuco0aOBi4APRWSjte8HwPkiUkqgWbMc+F8AY8xmEXmMwGACL3CFMcYHICJXAi8AduAeY8zmMMYd08pqAkv1RCphS3XZsAkxO7VH34ADrWGLLcUFyZTX5fBReSeHTU2PdDhKKRVy4Rwl+hb99z97fpBrfgn8sp/9zw92nfpMpJdUsomQZg08iEVlNW6cjkBHdhU7xucl4/O4eXtziyZsSqm4pCsdxJmyGjc5GQ5yMiI3Yi4jxR6zfdjKatyUjHXhsOuAg1jisAv1ZWtYs7kVv1+bRZVS8UcTtjizvdod8Rn6M1LstLt9mBib2sMYw45qHXAQq+o+fYXGNi9bdndFOhSllAo5TdjiSHevn9113UyfkBrRONJTHXh9hh5PbCVsDW0e2rp8OmFujNqzfTVOh/Dmhy2RDkUppUJOE7Y4Ulbjxm9gRlHka9gA2mNspKgOOIhtvt4uFh2SyZsftuDTZlGlVJzRhC2ObK0MNAVFuoZtb8IWY/3Yyqq7EYHJ43TAQaw6Zm4WTe1ePt7VGelQlFIqpDRhiyPbKt3kZTrIy4zsEj1pVsIWayNFy2rcjM9NIiXZHulQ1EFaMjOTZKfw5gfaLKqUii+asMWRbVVdTC+KbO0aBCYyTXPZYm4uNh1wEPtSku0sOiSTtz5q1WZRpVRc0YQtTnR2+6hs6ImKhA0CKx50xFCTaIfbR21zL1M0YYt5S+dl09zh5aOd2iyqlIofmrDFiR3VboyB6ROiI+EITO0RO4MO+iYcjvSUKGrkFh2SgSvJxupNzZEORSmlQkYTtjixd8BBtNSwpdrp8Rh6vf5IhzIke1eI0Bq2mOdKsnP0nCze/LCFXk9svP+UUupANGGLE9uq3BRkO8lOD+fysEPXN1I0VppFd1QHVojIjeAKESp0jl+QQ2e3n3c/aYt0KEopFRKasMWJbZVdEZ/OI9hnc7HFRsJWVhP5FSJU6Mybkk5eppOX1zdFOhSllAoJTdiiXPHEEkRk0M3pyqSmqZd7/vSzA5470BZq6TGUsPV6/eyq69YRonHEbhOWzc9m3bZ2mts9kQ5HKaVGLDraz9SAKit28cBLNYOeU9PYw6sbW/jmt39KYe6vDuo+F51YeFDXDcTpsOFKstERAwMPdu/pxudHl6SKM8fPz+Ufr9ezelMLK7+QH+lwlFJqRLSGLQ7Ut3oQYEyEJ8zdX3qKPSZWO9AlqeLTpLEuphel8Mr7OlpUKRX7NGGLA/UtHrIzHDgd0fXjzEixx8RqB2XV3biSbBTmJkU6FBVixy/IYUe1m+3VXZEORSmlRiS6PuHVsPn9hoY2D/lZ0VW7BoGEravHj9cX3TPO76hxM6XQhc0W+r58KrKOn59LslN47j+NkQ5FKaVGRBO2GNfc4cXrM+RnRV/tUHpqYOBBZxTXsvn9RkeIxrH0FDtfLM3htY0tMVHbq5RSA9GELcbVtwZGwBVkR2MNW2BMSzSPFK1t6sXd49cJc+PYl5bk0ePx88oGneJDKRW7NGGLcfUtvaS6bKS67JEO5XMyUvum9ojekaI7anTAQbybVpTKIcWpPPtuI8ZEd/O8UkoNRBO2GGaMob7VE5XNoQBJDiHJIVE9UnRHtRubDSYVuCIdigqj04/Io7K+h01lHZEORSmlDoombDGss9uPu8cflQMOAESEzDQHbZ2jV8M2lImGg7c//u0JWmu3kpxkj+hEwyq8ls7NJjPVztNvN0Q6FKWUOig6cW4Mq2/tBaKz/1qfzFQ71Y29o3a/oUw0HOzJN+sZl5vEZcO4BkI/0bAKrySnjTOOHMNDr9RRXuumZJw2gSulYovWsMWw+hYPTruQFSULvvcnM81Bd6+fXo8/0qF8jrvHh7vXT05G9D4/FTpnHjUGV5KNx17fE+lQlFJq2DRhi2F7WnoZk+XEFsVNdFnWwIO2KOzH1twRaKrNSY/eGkoVOhmpDr60JI/XN7VQ09QT6XCUUmpYNGGLUV3dPlo7fYyL8tn5M9MCtVdtXdE3UrS53UrYtIYtLogcuB/ilecchsfTw4lf/sWw+iz2bcUTSyL9MpVSCUo/qWJUTVOgX1i0L6eU7rJjE2gdxYEHQ9Xc4SHNZSPZqX+3xANjfEPqv7j2kzaczrO46srLSBvmdDjad1EpFSn6SRWjapp6cCXZyI7i/msANpuQnmKPzibRdq82hyagOSVpILBph07xoZSKHZqwxSBjDLVNvRTmJsXEFBNZozy1x1B4fYa2Lp82hyagNJedWcWp7KztprHNE+lwlFJqSDRhi0FN7V56PIbCvOhuDu2TmWqn3e1DbNGTHDV3BD6oNWFLTHNK0nA5bazf2q6rHyilYoImbDGor//auJwYSdjSHBgDqdlFkQ5lr74BB7kZ2iSaiJwOG4dNTaO+1UNFvY4YVUpFP03YYlBNYw856Q5SkqNv/dD+ZKYGarHS8iZHOJLPNLd7SXIIqcn6K5CopoxPITvdwfqt7fR6o2+eQKWUCjakTysROXoo+1T4ebx+6ls9MdMcCpCZFkgs03JLIhtIkKZ2DzkZzpjoA6jCwybCEbMycff62bC1PdLhKKXUoIZavfDHIe5TYVbb3IsxUJibHOlQhizJYSMlyRY1NWw+n6Glw0tepvZfS3R5mU5mT0xlR003VQ3aNKqUil6DJmwicqSIXAPki8h3grYbgEHb40SkWEReE5EtIrJZRK629ueKyEsiss36N8faLyLyBxHZLiIfiMiCoLIuts7fJiIXj/hVx7CKPT0kOYT8KF4/tD+ZaXbS80oiHQYQWOHAbwIf1krNnZJOVpqddz9poycKl1BTSik4cA1bEpBOYILdjKCtDTjrANd6gWuMMbOAI4ArRGQ28H3gFWPMdOAV63uAU4Hp1vYN4K8QSPCAnwJLgMXAT/uSvETj8xkq6nsozk/GboutprzMVAdpeZOjYkRe31QOYzRhU4DdJhw5O4ueXj9vf9SKPwreo0optb9B24SMMa8Dr4vIvcaYXcMp2BhTA9RYX7eLyBagCDgTOM467T5gNfA9a//9JvCJ/h8RyRaRQuvcl4wxTQAi8hJwCvDIcOKJB9VNPXh9holjXZEOZdiy0hw4XZk0tnkZkxXZRKmxzUNKko0UHXCgLHmZThbOyGDtp+18sKOD0mkZkQ5JKaX2MdROPMkicidQEnyNMWbZUC4WkRJgPvAuMNZK5jDG1IhIgXVaEVARdFmltW+g/fvf4xsEauaYOHHiUMKKObvqekh2SsxM5xGsb0WGshp3VCRseZk64EDta/qEVJravWze1UVuhjMm/zBSSsWvoSZs/wBuB/4GDGuNIRFJB54AvmWMaRvkQ7K/A2aQ/fvuMOZO4E6AhQsXxl2bhtdnqGrooWSsC1uMNYcC5FgJ285aN4tnZkYsjl6Pn7YuH5MLUyIWg4peCw/JoKXTy5qPW0lOsjE2Bv84UkrFp6G2CXmNMX81xqw1xqzv2w50kYg4CSRrDxljnrR211lNnVj/7rH2VwLFQZdPAKoH2Z9QqhsDzaGTxsbO6NBgSU4bXS1VlNV0RzSOxvZA/zUdIar6Y7cJx87LJs1l5/VNLTTp0lVKqSgx1ITtGRG5XEQKrVGeudZggAFJoCrtbmCLMeZ3QYf+BfSN9LwYeDpo/1es0aJHAK1W0+kLwEkikmMNNjjJ2pdQdtV1k+wUCrJj9y/+9j1bKatxRzSGxrbACgd5usKBGoArycbx83NIcgqvbmympSO61sFVSiWmoSZsFwPXAWuA9da27gDXHA1cBCwTkY3WdhpwE3CiiGwDTrS+B3geKAO2A3cBlwNYgw1+DrxnbT/rG4CQKHo8fqoaephYEJvNoX3a93xKVUMP3b3DalUPqcZWDxmpdpKcOuBADSzVZWfZ/BxsIry8oUkXiVdKRdyQ2oWMMcOe8dQY8xb99z8DOL6f8w1wxQBl3QPcM9wY4sX2Kjc+P8yYkBrpUEakbc+nGAPltd3MnJgWkRga2zyMzY3dWko1ejJTHZx4eA6vvN/MKxuaOe6w7EiHpJRKYENK2ETkK/3tN8bcH9pw1P5E7Gyt6mJsjnPvSMtY1V73KQBlEUrYurp9uHv9Ov+aGrKMVAcnHZ7LK+838+rGZsbNPCnSISmlEtRQ24UWBW3HADcAy8MUkwqSP20pXd1+Donx2jUAd2s1qck2yqoj04+toa1vwIEmbGroUl12Tjw8l9wMJ6Urfsuq1+qiYgJopVRiGWqT6FXB34tIFvBAWCJS+5h0+HmkumwUjYnN0aH7m1KYws7ayCRse1o82G2QkxHbNZVq9PUNRPjdn+/lPk6jqqGH/7NyAk6H9oVUSo2Og/3fpovAElIJrXhiCSISti0jfxp5JUuYUZQa04MNgk0udFFW043fP/o1FHtaehmTlRRzy3qp6GC3Cx888wMuPH4sL29o5of3lNHWqSNIlVKjY6h92J7hs8lq7cAs4LFwBRUrKit28cBLNWEr/+2PWtle0cy0ovyw3WO0TS1M4ZneRmqbehk/irWGvV4/ze1e5k6OzGAHFT8uOGEchXnJ/P6JCr79123cePFkJuTrqghKqfAaag3bLcCt1vYrYKkx5vuDX6JGorndQ3ldN7vWPUxyHE1B0bfCQNkoN4vWtwT6r8XyPHYqeiybn8NNX59KR7ePb/1lG+u3tkc6JKVUnBtSJmAtAv8JkAHkAL3hDErBxh0dJDmEne/eG+lQQmrSWBc2G+wY5YEHe1p6sQkRX8dUxY85JWn84YoZ5Gcn8ZP7ynh6Tb0ORlBKhc2QEjYROQdYC5wNnAO8KyJnhTOwRLanuZfqxl5ml6Th7Ymvv9yTnTZKxrr4tKJrVO+7p8VDbqYTh137r6nQGZuTxK2XTWPxIZnc/kw1f/xnJV6fJm1KqdAbalvbD4FFxpiLjTFfARYDPw5fWInLGMPGHR2kJNniYiqP/swpSWPL7i58o/TB5vUZGts8FGRr7ZoKvdRkOz++sIRzji3g32ub+OE9O3QwglIq5IaasNmMMXuCvm8cxrVqGMpru6lv9TBvSlrc1gbNKUmju9fPjlFaV7Sh1YMx2n9NhY/NJlxySiHXnl3Mx7u6uPov29hV1x3psJRScWSoSdf/E5EXROSrIvJV4DkCa3+qEOr1+NmwrYO8TAdTx6dEOpywmTMpHYDN5Z2jcr89Lb0IkK81bCrMjl+Qy28vnUpPr5/v/HUb733aFumQlFJxYtCETUSmicjRxpjrgDuAecBhwDvAnaMQX0LZuKODHo+fxTMzEYnP2jUIdPwfl5M0qglbToaDJJ3kVI2CWZPSuO2K6YzLTeKG+3by5Js6GEEpNXIH+gS7DWgHMMY8aYz5jjHm2wRq124Ld3CJpLHNw7YqNzMmpJCbEf81QXNK0ti8qzPsH2Qer5/6Fg8FOdocqkZPQXZgMMIRs7O46/lqbnuyEo/XH+mwlFIx7EAJW4kx5oP9dxpj1gElYYkoAfmNYe0nReQDgAAAIABJREFUbaQk2ThsanqkwxkVs0vSaOnwUtUQ3hliapt78RsoyouPpb1U7HAl2fnhlydx/hcLeHFdEz+4u4yWDh2MoJQ6OAdK2Aabvjt+O1mNsm2VbpravSyYkZEwaxMeWhJYcWDzro6w3qeqoQenXXSEqIoIm034ykmFfO/ciWyt7OJbf9kWsbV0lVKx7UDZwXsicun+O0Xka8D68ISUWNw9Pjbt6GBcbhKTChKnFqg4P5nMVHtY+7EZY6hq6KUwLylu1mJVsem40hx++41peLx+rrl9O+u36mAEpdTwHChh+xZwiYisFpFbre114OvA1eEPL/5t2NaBz29YdEhGXA802J+IMHtSWlgTtqZ2L929fopGcc1SpQZySHFqYDBCThI/uW8nz69tjHRISqkYMmjCZoypM8YcBdwIlFvbjcaYI40xteEPL77Vt/RSXtfN7ElpZKY6Ih3OqJtTkkZ1Yy+NbZ6wlF/V0APAeO2/pqJEflYSt1w2jQXTMvjjU5Xc/e9q/H4dQaqUOrChriX6mjHmj9b2ariDSgTGGN7f3oErycYcqz9Xolk4IwOA/2xpDUv5VQ09jMly4kpKjH6BKjakJtu54SuTOW1JHo+/Uc+vH9lFj0dHkCqlBqefZBFS1dBLfauHuZPjd0WDA5k01kVRXhJvfxT6hM3d46Op3avNoSoq2e3ClWcW8fXTCnl7cyvX/20H7V06glQpNTBN2CLAbwwbd7STkWJnWhyvaHAgIsLRh2azqawj5B9WlVZzaFGezr+mopOI8N/HFHD9+ZPYVuXmu3fuoClM3QP+f3t3Hu9WXSf+//U+2febu9/23tvbfaO0lAoogiCy6ogbuA06oqIzMCMz4zbO7+c64zjjbIqOCsKo6KCooKggmyCL7KUtLd1u29v2Lr37luRm/3z/SNpeyr1db25ubt7Px+M8kntykrzzucnJO59VKVX6NGErgj1dcYajGdYs9Jf96MXXrQyRzcLTW6d21NzuzjhBr40Kf/n1DVSFI2JDRKZ0O//0MH/68Udp3T/A2z/zAN6KRpqaW4r9UpVSM4x+m00zYwwv741SGbDTVEbTeExmSaOHmpCDJ7cMc/GZlVPymMORNH0jKdYu8pfVyFtVeMZkuP3BroI8dt9wikc2+Lj8b+/jvv+6rCDPoZQqXVrDNs06+5OMxDIsa/ZqMkGuWeh1K0Os3zlKLJGZksds7RrDEpjfUL7Nzar0VIccXLQ2TDptOOt936d7sLCrgCilSosmbNNs+/4YHpdFc+3RFpEoL68/LUQqbXhu+6k3i4plZ0/XGHOrXTo6VJWcykAuabM5fXzmll0Fm/JGKVV69BttGg1F0nQNJFnS6MVW5n3Xxls+z0fYb+fRDUOn/Fi1iy8gkTIsLOPBHKq0VQYcvHDn9XQcGOStN96Nwx2Y8n5zIqL95JQqMdqHbRpt3x/DZlHWI0MnYrOEy15TyR2P9LCvJ35KtY+Nq9+O12XRoKNDVQkb7trMJWfP5ZGNPt7/5We5cE3FlP/Iu+bihil9PKVUYWkN2zRJpLLsOTDG/HqPNtVN4Mpza3A5LH7+x56TfoydHTFqFpzLwjkeLO0fqEpcQ5WLc5YH6R5M8uy2EYzRFRGUKmeaOUyTvd1xMllY3Ki1axMJ+excflYlf9gweFKdrY0xfP/eThLRAZY3ewsQoVLTb0GDh1XzfezuirOjfazY4SilikgTtmnS1h0n5LMR1nnBJvWO82qwRPjlYydey/bMthE27Y7S+sR3cdj1ba1mj1XzfTRWu3hh56iOHFWqjOk32zSIxjP0DqVoqXPrVB5HURNyctEZYX7//AC9w8f/xZTOGG69r4vGGhftG+8qYIRKTb/c1DdBAh4bj780xNgUTX+jlCotmrBNg7buOADz6nUqj2O5+oJabJbwtTv2kkof34LYdz/RS3tvgg9f1oDJ6nqMavZx2C3OP72CdMbwp5e1P5tS5UgTtmmw90Cc6qCDgEebQ49lTpWLG9/ZyMt7Y3z/3mPPKP/YpiH+9/4uzl0Z4uzlwWmIUKniCPnsnLk4wIGBJNv2x4odjlJqmmnCVmDDkTSDkTQtWrt23N5wepi3n1vNPU/1cf/z/ZMet2HXKF+/cx8r5vn41LubtblZzXqL5nporHGxoTXCwKhOqqtUOSlYwiYit4lIj4hsHrfviyLSISIb8tsV4277BxFpFZHtInLpuP2X5fe1ishnCxVvobR1xxGgWdcNPSHXXj6H0xf4+O9ftvNPP2l7RZ+24WiaH9zfxRd/2Mbcahdf+EALLof+9lCzn4hwzvIgLqfFn7aMkMlq06hS5aKQbXQ/AL4F/OiI/f9ljPn38TtEZAXwHmAlMAd4SESW5G/+NnAx0A48JyL3GGNeLmDcU2pfT5y6sBOPy1bsUEqK3Sb804cW8MvHe7njD908v30kV45OG/t64sRTWc5fVcFH3zxHm5pVWXE5LM5aGuSPm4Z4uS3KqgX+YoeklJoGBfumM8Y8JiItx3n4lcBPjTEJYI+ItAJn5W9rNcbsBhCRn+aPLYmELTKWYSSWYfFcnRfsZDjsFu+5sI43rK7grsd7GYykiSeynHtaiHedX8u8Om1mVuWpscbFvDo3m9uiNNe6Cel0QUrNesX4lN8gIh8Angf+3hgzCMwFnh53THt+H8D+I/afPdGDish1wHUAzc3NUx3zSenoSwAwt1qXSToVDZUurr+ysdhhKDWjrFsS4MBAgqe2jnDJurCu7qHULDfdHX++AywE1gBdwH/k9090pjFH2f/qncbcbIxZZ4xZV1NTMxWxnrLO/gQBj42AV3/9KqWmlttpceaSAP0jKVo7dBUEpWa7aU3YjDHdxpiMMSYL3MLhZs92oGncoY1A51H2z3jpjKF7MMmcah1soJQqjJY6N3VhBxt3RYgnj2/eQqVUaZrWhE1EGsb9+Xbg4AjSe4D3iIhLROYDi4FngeeAxSIyX0Sc5AYm3DOdMZ+s7sEkmSzMrdLmUKVUYYgI65YESWUMG3dFih2OUqqACtZWJyJ3ABcA1SLSDnwBuEBE1pBr1mwDPgZgjNkiIneSG0yQBq43xmTyj3MDcD9gA24zxmwpVMxTqbM/gc2C2gpN2JRShVPht7O0ycu2fTEWzvFQHXIUOySlVAEUcpToeyfYfetRjv9n4J8n2H8vcO8UhlZwxhg6+hI0VLqw2bQjsFKqsE6f72PvgTjP7xjl0nVhnURaqVlIZxstgJFYhmg8yxxtDlVKTQOH3WL1Qj/9Iyn29SSKHY5SqgA0YSuAAwO5WfkbqnTAgVJqesxvcBPy2dmwK6IrICg1C2nCVgA9Q0l8bgu/R1c3UEpND0uEMxb5iYxl2KnTfCg162jCNsWMyU3nURfW5lCl1PSaU+WkLuxk854IybRO86HUbKIJ2xQbjmZIpIyODp2AiA0RKeimVDkTEdYu8pNIGba0RYsdjlJqCukU/FOsezDXf01r2F7NmAy3P9hV0Oe45uKGYx+k1CxWGXTQUu9m+/4YSxq9+NzaNUOp2UBr2KZYz1ASr9vC59aiVUoVx+oFfoyBTbt1Ml2lZgvNKqbQof5rFU5tnlNKFY3fY2Npk5fdXXEGR1PFDkcpNQU0YZtCI/n+a9ocqpQqtpUtPpx24cVWrWVTajbQhG0KdQ/l+q/VhnVpGKVUcbkcFqe1+OgaSB6aG1IpVbo0YZtC3YNJvC4Lv3byVUrNAIsbvXhdFht2RTBGJ9NVqpRpwjZFjDH0DKWoDWv/NaXUzGC3CasW5Jasau/TJauUKmWasE2RaDxLPJmlJqTNoUqpmWNBvZug18aG1ghZrWVTqmRpwjZF+oZzfUSqNWFTSs0gliWsXuhnJJZhT1e82OEopU6SJmxTpHc4hd0mVPh0LmKl1MzSVOOiMmBn054ImYzWsilVijRhmyJ9wymqgnYsS/uvKaVmFskvDB+LZ9nZESt2OEqpk6AJ2xRIZwyDkTTVIZ1/TSk1M9VXuqivdLK5LUpKF4ZXquRowjYF+kdSGKP915RSM9uahbmF4bfu01o2pUqNJmxToG84t/RLdVATNqXUzFUVdNBc62LrvhhOb7jY4SilToAmbFOgbzhFwGPD7dTiVErNbKsX+MlkDQte+5Fih6KUOgGaYZwiYwy9w0ltDlVKlYSgz86CBg/NZ1xF96AuWaVUqdCE7RRFxnILvuuEuUqpUnH6fB8Gw48fOlDsUJRSx0kTtlN0qP+aJmxKqRLhddvY98JPefjFQdoOjBU7HKXUcdCE7RT1j+QmzA35dcJcpVTp2P3UbXicFj96UGvZlCoFmrCdor6RNOGAHUsXfFdKlZBUfJh3vaGWp14eYeveaLHDUUodgyZsp0AsO4ORlE7noZQqSW97XTVhv53b7u/C6MLwSs1omrCdgkDNYrJZqNSETSlVgjwuG+99Yx2b90R5YcdoscNRSh2FJmynINSwEtAJc5VSpeuy11RSH3byv/d3kc1qLZtSM5UmbKcgNOc0XA7B59ZiVEqVJofd4gOX1LO7K87DLw4WOxyl1CQ00zgFofqVVAUdiA44UEqVsAtWV7Csycv/3t/FWCJT7HCUUhPQhO0kjSUy+KsXUKXNoUqpEiciXPeWOQyOprnzjz3FDkcpNQFN2E5Sa+cYYtk0YVNKzQrLm31cuKaCXz7eq0tWKTUDacJ2krbvjwFowqaUmjU+dGkDlsAtv+ssdihKqSMULGETkdtEpEdENo/bVykiD4rIzvxlOL9fROSbItIqIptEZO24+3wwf/xOEflgoeI9UTvbY4wNd+J2as6rlJodaiqcvPvCOp7cMswLO0aKHY5SapxCZhs/AC47Yt9ngYeNMYuBh/N/A1wOLM5v1wHfgVyCB3wBOBs4C/jCwSSv2La3jzHUufnYByqlVAl553k1zKly8p17Okims8UORymVV7CEzRjzGDBwxO4rgR/mr/8QeNu4/T8yOU8DFSLSAFwKPGiMGTDGDAIP8uokcNplMoY1C/307nqs2KEopdSUctot/vLP5tLRn+Sux3uLHY5SKm+62/PqjDFdAPnL2vz+ucD+cce15/dNtr+obDbhxnc20bn5t8UORSmlpty6pUHOXRnip490c2AgUexwlFLMnEEHE01kZo6y/9UPIHKdiDwvIs/39uqvQqWUOhUfe8scLBFu+lW7rjOq1Aww3Qlbd76pk/zlwQl/2oGmccc1Ap1H2f8qxpibjTHrjDHrampqpjxwpZQqJzUVTv7i0gbW74zwyIahYoejVNmb7oTtHuDgSM8PAr8et/8D+dGi5wDD+SbT+4FLRCScH2xwSX6fUkqpAnvzOVUsa/Lyvd92MBRJFzscpcpaIaf1uAN4ClgqIu0i8mHga8DFIrITuDj/N8C9wG6gFbgF+CsAY8wA8BXgufz25fw+pZRSBWazhE+8o5FYIsv3fttR7HCUKmv2Qj2wMea9k9x00QTHGuD6SR7nNuC2KQxNKaXUcWqp9/CeC2r58cPdvP60EOeeVlHskJQqSzNl0IFSSqkZ6t0X1rFojoebftXBUCRV7HCUKkuasCmllDoqu0345NXNROMZvvWrDh01qlQRaMKmlFJlSMSGiBz31lLvYctD/8WTW4ZpWv22475fU3NLsV+qUrNCwfqwKaWUmrmMyXD7g10ndJ+sMfxh/SD2t36Fz/3Ttwl6j/0Vcs3FDScbolJqHK1hU0opdVwsEV63MoQl8OTmYTJZbRpVarpowqaUUuq4ed02zlkRZGA0zYbWSLHDUapsaMKmlFLqhDTVuFnS6GHb/hj7euLFDkepsqAJm1JKqRO2dnGAqqCDp14eYTiqqyAoVWiasCmllDphNks4b1UImwWPbRoilc4WOySlZjVN2JRSSp0Un9vG608LMRrL8OSWYbI6P5tSBaMJm1JKqZNWX+nizCUBOvqSOghBqQLSediUUkqdkqVNXkZiabbuixHw2lg811vskJSadTRhU0opdcrOXBwgMpbhuW2juBwWzbXuYoek1KyiTaJKKaVOmWUJ562qoCrk4MnNw3T1J4odklKziiZsSimlpoTdJlywuoKgz84fNw3RM5gsdkhKzRqasCmllJoyLofFG9dU4HPb+MOGQapaXlvskJSaFTRhU0opNaU8LhsXn1lJ0GvnzHd9gye3DBc7JKVKniZsSimlppzbaXHR2jAj3dv455+08YvHejA6T5tSJ00TNqWUUgXhclg899PreN3KELfe18V//mI/SV0RQamTogmbUkqpgsmk4nzuvfN4/0V1PLR+kL/7TivtvbpgvFInShM2pZRSBWVZwp+/qZ4vXNNC71CSG27ayf3P9WsTqVInQBM2pZRS0+KcFSG+/TdLWdbs5b/vaudzt+6mo0/na1PqeGjCppRSatpUhxx89doFXH/lXHa0x/jLb2znjke6SWnfNqWOShM2pZRS08qyhLecU80tf7eMc5YH+dEDB7j+ph1sbtPF45WajK4lqpRSqmBEbIjIUY+pWXgeY5f8A5/6XoL9L/6C7Y9+g3Ri9Lifo7FpHvv3tZ1ipErNbJqwKaWUKhhjMtz+YNcxj0tnDJt2RxDexeKzr2bdkgDNta5jJnsA11zcMBWhKjWjaZOoUkqporPbhLWLA1z2mkq8LosnNg/zx01DROOZYoem1IygCZtSSqkZozLo4NJ1laxd7Kd7MMVvn+6ntSOmU4CosqcJm1JKqRnFsoTlzT7efHYV1UEHz2wb5fGXhkmkdCSpKl+asCmllJqR/B4bbzyjgjMW+enoS3DvM/30j6SKHZZSRaEJm1JKqRlLRFgxz8cl6yoRgQeeH6C1I1bssJSadjpKVClVWMbgd9rwJPpwpCM4MmNgDIIBDGIMRixSNh9Jh5+k3UfGcsNxjA5U5aMq6OCy11Tx5JZhntk2ymAkzZmLA1iWvk9UedCETSl18ozBnonhTfTjSfbjSfThOXS9H3dqCGc6wr4vXAobP3PcD5sVG0l7gKi7lqi7noi7PnfpqSfmqgHRxoFy5HZaXLimghdbI2zbFyMyluH1p4WKHZZS00ITNqVmsC996UvFDcBkcaWG8Sb6ceeTME9y4HBSlhzI1ZiNk7GcjDmriLmqGPE1k7T7uf22/+Qdf/WvpOx+UjYPRixAIF/PJhgc6SjOdARnOoIjHcGVGsYX76F+cD3O9OEZ8FM2D8O+FoZ883Obfz4JZ3hai0UVjyXCmYsDBDw2nt8+yoPrB3H5a4odllIFV5SETUTagFEgA6SNMetEpBL4GdACtAFXG2MGJTdr4jeAK4AY8BfGmPXFiFup6fa5v3jHqT2AMdhIY88mcZgEDpPAnk1iNykcJsGdmXks6vgN9mwceyaOMzWaT5pGcaZGcKaj+ZTqsKTNy5iripirhv7gMsacVYy5qvKX1STt/lc1Z970xF9z1hfOO+mX4UhF8McP4I93EYq2URHZw4ID92OZ3BxdY85Kbrl6DfO6/8CgfxEj3kathZvlljR68bltPLF5mHM+cDu7u8ZY0OApdlhKFUwxa9guNMb0jfv7s8DDxpivichn839/BrgcWJzfzga+k79UqmzZTAp/ehBPNoI7M4onG8GTieDORnFk47nkLJ+kWUw+FcLat6yEjl+REQdpm5uU3U/C4SfibiAZWELSHiDurMglY85KxlyVZGwn96U41bWFTmsOS4JJVoYSnB6O89r5lczZ+xMAUpabIf9CBgKLGAwsZsi3gIzNNaXPr4pvbrWLS84Mc9dDB/jkd1v53PvmsW5psNhhKVUQM6lJ9Erggvz1HwKPkkvYrgR+ZHKzJj4tIhUi0mCMOfZaJ0qVOmPwZkYIp7oIZvoJpnObNzPM+DqsLELc8hO3+UhYXiJWmJS4SIuTlOUiJS5S4iRt5S/FSdpy8pc3vo+6ddeSNuMfLQH05repc8q1hUcRBU77yCX84rcvER5tpTKyk/BoK0s67kEwZLEY8TYxGFicS+L8i7QZdZYIBxw89aNr+PA/P8YXfrSHv3lbI5e+pqrYYSk15YqVsBngARExwPeMMTcDdQeTMGNMl4jU5o+dC+wfd9/2/L5XJGwich1wHUBzc3OBw1eqQIzBFz9A5egOvnfVai7puxVvNtd/K4tFxBZm0F7LPvcKRu2VxGwBxqwACctzUk2Ag2Mp/uOD75zqV/Eq1z7x3YI/B8CYq5oxVzWd1ecAYE/HCEd2EY7spHK0lebex5jf/RAAcUeQUU8TI74mRrzNjHibiLpqMdZM+h2rjkci0sPXP7aIr/5kL/99VzvdQymueVPdca1DqlSpKNaZ6VxjTGc+KXtQRLYd5diJPnGvWqMkn/TdDLBu3Tpdw0SVDpMlHNlN/eAL1A+ux5vI9RSoXVjFgKOBnc5G+h1zGLVXYsRW5GBntmM1u9qkjqXBJKdVJFkSTLIksIMFgS0487luxsCBMRv7ow72xezsj9rpjtvpidvojduYzhkkij7gpMR4XTa++MH53PSrdu74Qzc9g0k+8Y5GHHbty6hmh6IkbMaYzvxlj4jcDZwFdB9s6hSRBqAnf3g70DTu7o1A57QGrNQETu0L1bCqIsmlc6JcUDdGrTtDKgvP9Ll5vCfMC/1u/vDArdz2/c9OWbzl4ESaXbPANmC7yRBIDxJM9+LPDOF3D7I0OMSZmSEcJvKK+6TfcBmpFz9J0hEgafeTtPtJ5S+TjoPXfaRs+Uu7l7Tt5Go/C9mEDNNX6zmd7Dbhxnc0Ulfh5PaHDtA3kuL///MWfG79oaNK37QnbCLiAyxjzGj++iXAl4F7gA8CX8tf/jp/l3uAG0Tkp+QGGwxr/zU1E5zMF6ojG6cxvo2WsZcIpftJY6fHNZ/nXYs44JpPusHFcmA58IcHbp3ymNWrGbEx4qhmxFF9xA0GpxnDk4nkB3dEeOiem3n3VecdGk3rTfTlpiHJTD7zvkFI2Ty5KU3sXlK2XCKXsvtykwXbX/l3yu6jIejCMmmyos2zJ0pEeN9FddRUOPjGXfu58X928vk/b6Gp1l3s0JQ6JcU4G9QBd+f7FtiB/zPG/F5EngPuFJEPA/uAq/LH30tuSo9WctN6fGj6Q1bq1IRSPSyIbWRufDt20gzaa3kx8Cba3UvIWM5ih6cmIkJSvCQtL8PkutR+9aEdLP/Mta8+1GRwpGM406M40tFDmzMTxZGO5f7OHNwfy636kIlOOG0KwJbPXAQ93yIpbsZsvtyAEsvPmM1P1FZBxBYiag+TFF0RYjIXn1lJXdjJV/9vL5/4n518+upmzlmhk+yq0jXtCZsxZjeweoL9/cBFE+w3wPXTEJpSU64y2cnS6DPUJfeSFgftnmXs8axi2FFX7NDUFDJiyzWTOgIneMcs9kwcRyZ2ONHLRPnxv1/PR99/He5sNF+7FyWY7sOdjb6iU29KnERsYYbt1Qw7ahi21zBiryZt6RQmAKcv8PPNGxbzTz9u40u3t/HnF9Xx3jfW6XJWqiRpfbtSU80YapL7WRp9hupUBwnxsMX/OvZ4VusX6SwwHYMBWp/bzxs+9urpJi2TxpsZwZcZxp8ezF1mBmhI7KYlvuXQcRFbiAHHHPodc+h3ziViC5dtTVxthZOvf2wRN93dzo8f7mZX1xh/f1Wz9mtTJUcTNqWmUGWyk5WRx6lKdTFm+XjJfz5t3lVkxFHs0NQUKfRgAJh8QEBW7ETslUTslXS75h++wRjc2SihdC+hVC8V6W7qEm00x7cCkBAP/c459Dqb6Xa1ELOVV9Ogy2Hx91c1sXiuh5vv7eSGm3bwqaubWTHPV+zQlDpumrApNQV86UFWRp5gTmIXY5aPDYE3ss+zQjuNq+khQtzmJ27zH07kjMGXGaI61UFVMrfNSeyCURi1hfnqFcupGXqJ/uAystbs/0EhIlx5bg0L53r49zv386nvtXLVG2p5/0V1OvWHKgn6baLUKXBmYyyLPE3L2EtkxM7Lvteyy7dWa9RU8YkQtYeJ2sPs9Zx2KIGrS7ZRl2jjg2c149nx36QsNz0VqzlQuZbe0KpZv4TXaS1+vv03S7j5d5387NEent8xyqeubmZenY4iVTObJmxKnQRLYH5sAysif8JmUrR5VrHddzYJmzaxqBkqn8DttofZ7T2Dv/qHy/jVHb+nfvAF6gZfZO7AM2QsJz2h0zgQPpOe8OrcHHKzkM9t42/f2cTZy4J84+79/PW3dvCBi+t527k12G3l2ddPzXyasCl1gkKRPTz0l+eyevRRepzNbApcQMReWeywlDoh8XSW3opV9FasYnPLNVSO7qB+ILfaRsPgejJipy+4gq6q19BdsYa03VvskKfc61aGWN7s5Zt3t3PrfV08vH6Qv7pyLqvm+4sdmlKvogmbUsfJno6yrP0umnv+yIGAi+dCl9PhWlK2o+/U7GHERn9wOf3B5WyZ9z7CkV3UD7xAw+AL1O3eREbs9IZOo6vyNXSHV5OZRTVv4YCDz1/TwtNbR/jubzr49M27eOOaMB++vIHKoHZtUDOHJmxKHYsxzO1/iuX7fo4zPUpb3UVc8OVP841v67JRqrQda4oSwcfKCgcX18d4Y8NLnDG0gUQG/tTr4cEuL0/2ehjLlH6HfRHhtStCnLEowJ2PdvPzx3p5ausw77+ojj87pxqno/Rfoyp9mrApdRT+sU5Oa/sxVaPbGfQt4Nmlf8uIr5nRxN8VOzSlTtmJTFHylDFUprqYG9/Bax07uLA+t7Rat2s+He4ldLtaJhxsMx1rlorYkCms6faGm1n+pk/z/cTruemO9bQ++T1kaCP79+6esudQ6kRpwqbUBGyZBIs6f8OCAw+QtlxsavkA+2vOO6lFvJWaFUQYcM5hwDmHl8z5VKU6mRvfwZxEK3MTO0mLgwPOw8nbdE5pY0yG2x+c+iWmDwwk2bDLjueKLxLtb+OxTUO8/rSQrpSgikITNqWOUDf4Iiv2/h/e5AD7q89lW9NVJ77kkFKzmVj0OxvpdzbAE2+UAAAYcElEQVSyyVxAdaojl7zFW2lM7CAlTg64FtDhWozTVro/cuornVwarqS9L8HvHk7zL3fsZUGDm3edX8t5qyp0RKmaVpqwKZXnSfSxcu//UTe0kRHPXP60/DMMBpYUOyylZjax6HM20edsYlPgQqqT7cxN5JK3pvg2dnzuIkZ23UJPxen0hVaSspfWCEwRoanGzZO3Xc1Dz/fys0d7+Lef7eMH93fxtnNruPQ1lXhdusyVKjxN2FTZs2USLOy6jwVdv8eIxdamq9hT9yaMpR8PpU6EEYteVzO9rmY2Bi6kJrmftoe/xbv8m2nsfxqDMOhfSG/FKnpCqxjxNpfOKGuT5aK1lVy4Jsyz20f45WO93Py7Tv7v4W4uP7uSK86qor5ydk86rIpLv5FU+TKGOQPPsmz/z/EkB+moPJttTe8i7tI51ZQ6VUZs9LhauOGuTYQ+fh8V0T3UDL1E7fBLLG2/m6XtdxN3hOgNraIvtIL+wBISznCxwz4myxLOWR7inOUhtu2L8ovHe/nlY738/I+9rF3s5/KzqjhneUibS9WU04RNlaVgtI2Ve39KZWQnw95mXlz4MQYDi4sdllKzk1gM+Rcy5F/Izsa34UwNUzO0mdrhl6gfXE9T3xMARFx1DASXMBBYSn9g6Yz68XS0kaiuQC2Np7+NseG3s35nhES0n46X7qFz82+J9O06oedpbJrH/n1tUxCxmm00YVNlJRDbz5KOX1M/+CIJu19HfypVBElHiI6ac+moORcxGYLR/VSObqdqdDsNAy/Q3Ps4AFFXDQOBJQz6FzLkX0DEMwcjxekvdjwjUbPG0NWfpLXDhdv/IRac8yFCPjst9W5a6tz4PceO/ZqLG6YqZDXLaMKmZp2JJgNd4E/y0UXDnN8wRiQl3NwW4o62ANH0o8Cj0x2iUmXlWBP0jmdRxaJgkLWVcdaGI6ypfIom55MAxNLCthEnW4acbB5ysWXYSU985nyNWSLMrXYxt9pFPJllb3ectu44G3dF2LgrQnXIQUudm+ZaFx4dqKBO0Mx5pys1RcZPBhpOdrEotp45iX2kxcF271m0etdS2+jmE68/+eeYjslAlZotTmSC3vGGgEeNwZcZJpw6QDh1gBZ3F6sr+7AxCsCY5eOh5rUs6LyXYV8LI77mGTES1e20WNrkZWmTl8hY5lDy9vyOUV7YMUpt2ElTjYumGhdetyZv6tg0YVOHnMiv4JnMnk0yJ7GTltgmKtPdpMTJTu86dvrOJGXNnjUQlSoLIkTtFUTtFbR7lgFgmTShdO+hJG5lfQ8L2n956C4xZzXDvmZGfPMY9s5j2NdM0hEq1ivA77GxssXHyhYfQ5E0bd1x9vfkkrfnd4xSGbDnkzd30WJUM58mbOqQV/0KNgYhi0UWy2QQshgsUuI8qT5fhayVsrJJqodf5n/edTqX9d2C3aQYtYXZGLiQfe7lZCxnwZ5bKTW9smJn0NHAoCPX3+vav/8vfnrvTkKxvQRj+whF9xKM7qNhcP2h+8QdFQx780mcr5lh7zzizsppn1akwm9njd/PmoV+hqNp2nsT7O9NsHF3lI27o5x33a+59b5Ozl4eZHmzD5uuqqDyNGErY/Z0DF/8AP54N/9w0WLWDd2LLzOMKxvDmR3DTnrS+6bEQVqcpMRF0nIzZgswZvkZswWIW35itgBjtgBJ8RTkhCgmQyDWQeXodqpHtlI1sg17NsHiZXW0u5eyz72CAUdD6czxpJQ6JSmHn77QSvpCKw/ts2fGCEb3HUriQrG91A6/hGAASNr9+SSumRFvMyOeRqLuummbgzHksxPy2VnZ4iOWyNDem+De+9r51ZMt/OKxXoJeG69ZGuTs5UHWLg7g06bTsqYJW5mwsimC0b2Eo7upiOQ2b7L/0O2rLlhEPN1N1BZi1F5J0vKQFgdZbGTFwmCRFQvLZLGbJA6TwJ5N4jBJXNkYlakDuDMRbGRe8bwZbIzZ/MQtP99512qW7v8lcWeYhCNAyuYjbfOSsntI2XxkLAeIhUGwmRRWNokjPYYzPYI7OYw30Ys30UMg1kEwth+bSQEQddXSUf1aDoTX8mdXX8zNN39qWstWKTUzpW0eBoJLGQguPbTPyiQIjrXnauFi+whF9zH/wINYJnfuyoidiKeBUc9cRr1NjHrmMuJtLHisXpeNJY1evnLn9UTG0rywY5Rnto7w7LYRHn5xELtNWDXfx9nLcgmcTtJbfjRhm6XEZAhF26ge3kLN8MtURHcfOiHFnJUM+Rew13chEXcDMXct7377a/ju935/ak9qDK5sDE82gicziic7iieTu+7ORjhnXpimA/cfiuNkxB1Bou569tZewLCvhYHAYuKuqkO3p7Pm1F6DUmpWy9pch+aEO0iyafzxLoKxdgJj7QRi7VSNbKex/+lDx7T+45swW/+NEW8jo55GRr2NjHoayNimvl+sz23j/NMrOP/0CjIZw9Z9UZ7ZNsIz20b47m87+e5vO5lX5z6UvC1t8mrTaRnQhG0W8cR7qRnZQvXwFqpHtuLIjGEQhn3z2FN/MYO+hQz55084m3gykz31AERI2HwkbD6GHHWvuvnaT1/C7Q904EqN4kiP4siM4UhHcWRiONJRLJNGTBbBkBEHGctJ2uYh4QiSdASIuaoLcnJUSpW+qR80FSDo8LIwkGKRP0VtbCNvrVlGU+8T2LOJQ0eNOcNE3A1EPA1EPHPy1+eQdARO6lmPNkEvgLeiiZpF59O/6Hz2dK7lzj/2kIwN0LvrCXpa/0jfnqfIJGNHfQ6dnLc0acJWwuzpGFUj2/JJ2sv4Ej0AjDkr6apcR19wJX3BZaRO8sRREGKRcIZIOIs3YkspNfuc7NQhx+vaj1zCt/tej1BLgyfDokCS+f4U8/0JWnyttPi3Mt9+uIZ/KGnRFnGwJ2KnLepgT8RBW8RBd9yGYfKE7Hgm6D0omcrSOZCko8+NP3glc1e9FUugLuw8NB/cRJP16uS8pUkTthJw8JejTQwrQ0nOrh7j7Oo4K0JJ7BZE08IL/W6e7Q/zdJ+bfVE7sDe/3VvM0F9ltkwdopQqPxMlhUlgB7DDGDzZUQLpgdyWGaDRN8DyqgFcJnro+Aw2orYKIvYKIrYKorYwEXsFUVsFcct3QqPpnQ6LlrrcKgrZrKF3OEVHX4KOvsShKUNCPjuN1U7m1rioCjqwdCBWydKEbSYzhqU1fr539XxqE/uoSrXjMCkMwqC9ll2uefQ4mxlwNGDm2lgELDrJp5quiWAL/itYJ7RVShWDCGO2IGO2ID2ullfc5MzGDiVyvswQ/swQgfQAdYm2VwzUSouDR68/l+rW7xBz1RF11xJ11xFzVZNwhI46nZJlCXVhJ3VhJ2sXBxiJpQ8lby/vi7FlbwyXQ5hT5aJu6cVE4xkddVpiNGGbSYzBk+yncnQH1cNbqR55mTffeD6M/pGIrYJ29zJ6nc30OptIWTrBolJKlYKk5aXf6aXfecRoU5PFmx3Fl84lcf7MIN2jD7Awuo/6gfVYHO5bnBEHY65qYvktd70m/3cNabv3FQ8d9NoJNttZ3uwjkcrSNZA8lMCd8fav8+6vbOa0+X7OXhbkrGVB5lbrqNOZThO2YjJZ/GNdVEZ2Ujmyg8rIDjzJQQASdj/9weX866238uaP/hcxm/b5UkqpWUUsYrYQMVuIXuYBcO2PvsrtD/4GyabxJPvxxXvwJnrxJPrwJvrwJnoJR3bhyLxyYEHK5h2XwB1O6MZcVdicVa9oOv3Eh6/gP275Hc9uG+Xm33Vy8+86qQs7WbMwN6Hv6oV+wgFHMUpEHYUmbNPIlokTiu6lIrqb8GgrlaM7cWZyfRvijhADgSXsCixhILCYUc9cEIvbn/8SF35ckzWllCoXx+7rW43fnmWON81cT5o53jRzPGnmeLqZ6+2g0ZPmyLXlh5IWXWM2DozZ+dTpCd5X+Sx/fnktPVSz/oCHDfvSPLF5iPufHwCgpc7Nqvk+ljX7WDHPS13YedTRq6rwNGErEDEZ/GOduUlqo3uoiOwmMNZ5aIbtqKuW7vAaBvIJWsxVq7PyK6WUOum+vr35bYMxuLNRvJkRvJkRPNkRvJlRKv0jzM2MclZlE2MP3QKADzgPOCORZv9wnA3RWrZmF9M5tIzfdCzmN/mm1kSkj8GOjQx1bGKoYyMjB14mm0lOGotOHTL1NGE7RV/60pdwWVkWBVIsCSZZEkyxJJBkcTCF25ZLzoaTFpuHnWwZCrBl2MXLw06GkjZgf357uJgvQSml1GwiQtzmJ27zM8CcV9187Ucu4cwLP0q9J0ODJ029J02DO0O9J82ayhSXe16iwrmRrBH2Z+vYkZnHdlsz2/1r6F96Ue4pTAZnqh8T6yMW6ad/aJBopJ9sOjdHXasOAJtymrCdBJPNkHjmLm65eg2XrB3Fnxk6VHOWEifD9ho6HDUM2usZdNQTtYWgSagBLshvx0tHPSqllJpq17//qlftG85v2wGbSeHJjOLNjFCTGaE508aV2U2kU2k6k0H2pWvZZ69nr6uRZMUK6vLjKcIyQoN9kOiyBu796X3MrXHTOKeCUFUltmA1uLzatHqSSiZhE5HLgG8ANuD7xpivFS0Wy0b82V9zVnOYiD1Mh3sJw/Yahh01xKygNm0qpZQqaRlxELFXErFXTni712Q4IxvhdZlWSI4xkrDoT7roTQXoTIfprn4LN2083JHORyd11ktU2SJUuZNU+7LUBGxUVbgIhbwEQ36C4RB2fwjLV4F4Q4il046MVxIJm4jYgG8DFwPtwHMico8x5uVixRT6y++z2uXhtu//Q7FCUEoppYrCiO3QCFecgB+C5LaFZPnwR89if+cg+9v7ae8aobPPomuwiq5oNS9FHcRH7XDg1Y/rpYeAtOGXGAF7Eq8ji9shuF023E4bHpcNt9uBx+3A7XHh8bnxeD14fB7cPh/egA+3y4HbaeGwy6yqzSuJhA04C2g1xuwGEJGfAlcCRUvYxKnzoCmllFKTaWwITnqb3RXAHazD7a8hFKykIlRNIBDG8ofJeiqIuoP0uIJgD5C13KQtFylxkmWiWrdEfht6xV7B4JQ0biuN08rgtmVx2rK4bAa3HVx2cNkNLofgdghOu+BxCE6nhdth4XLacLtsBIMeTl+3YkrL5mSUSsI2l1zv/IPagbOLFItSSimljsKYDLd9/4EperQkkMQYyGYNxmQhnYJsih/+4D/weXz4vD68Hj9utw+7043d4cWyu7EcLrC5we7GWC6ylou45SIiTlLiJIWTBE6SxkEC54TPXp3dz+0zIGETY8yxjyoyEbkKuNQY85H839cAZxlj/nrcMdcB1+X/XEqu3+TJqAb6TiHc2ULL4TAti8O0LA7TsjhMyyJHy+EwLYvDjqcs5hljao52QKnUsLUDTeP+bgQ6xx9gjLkZuPlUn0hEnjfGrDvVxyl1Wg6HaVkcpmVxmJbFYVoWOVoOh2lZHDZVZTH5SrIzy3PAYhGZLyJO4D3APUWOSSmllFJqWpREDZsxJi0iNwD3k5vW4zZjzJYih6WUUkopNS1KImEDMMbcC9w7DU91ys2qs4SWw2FaFodpWRymZXGYlkWOlsNhWhaHTUlZlMSgA6WUUkqpclYqfdiUUkoppcpWWSZsItImIi+JyAYReX6C20VEvikirSKySUTWFiPOQhORpfkyOLiNiMiNRxxzgYgMjzvm88WKd6qJyG0i0iMim8ftqxSRB0VkZ/4yPMl9P5g/ZqeIfHD6oi6MScri6yKyLf8ZuFtEKia571E/T6VmkrL4ooh0jPscXDHJfS8Tke35c8dnpy/qwpikLH42rhzaRGTDJPedNe8LEWkSkUdEZKuIbBGRT+T3l9354ihlUXbni6OURWHOF8aYstuANqD6KLdfAdwHCHAO8EyxY56GMrGRWyhk3hH7LwB+W+z4CvSazwfWApvH7fs34LP5658F/nWC+1UCu/OX4fz1cLFfTwHK4hLAnr/+rxOVRf62o36eSm2bpCy+CHzyGPezAbuABeQW69kIrCj265nqsjji9v8APj/b3xdAA7A2fz0A7ABWlOP54ihlUXbni6OURUHOF2VZw3YcrgR+ZHKeBipEpKHYQRXYRcAuY8zeYgcyXYwxjwEDR+y+Evhh/voPgbdNcNdLgQeNMQPGmEHgQeCyggU6DSYqC2PMA8aYdP7Pp8nNfzjrTfK+OB6HltAzxiSBg0volayjlYWICHA1cMe0BlUExpguY8z6/PVRYCu5FXjK7nwxWVmU4/niKO+L43HC54tyTdgM8ICIvCC5FRKONNFSWMf7TyhV72HyE+9rRWSjiNwnIiunM6giqDPGdEHuwwjUTnBMOb4/riVX6zyRY32eZosb8s09t03S9FVu74vzgG5jzM5Jbp+V7wsRaQHOAJ6hzM8XR5TFeGV3vpigLKb8fFGuCdu5xpi1wOXA9SJy/hG3ywT3mbXDaSU3GfFbgZ9PcPN6cs2kq4GbgF9NZ2wzVLm9P/4RSAM/meSQY32eZoPvAAuBNUAXuabAI5XV+wJ4L0evXZt17wsR8QO/BG40xowc790m2Ffy74vJyqIczxcTlEVBzhdlmbAZYzrzlz3A3eSqJsc75lJYs8zlwHpjTPeRNxhjRowxkfz1ewGHiFRPd4DTqPtg83f+smeCY8rm/ZHvIP0W4P0m3/HiSMfxeSp5xphuY0zGGJMFbmHi11hO7ws78A7gZ5MdM9veFyLiIPel/BNjzF353WV5vpikLMryfDFRWRTqfFF2CZuI+EQkcPA6uY6Sm4847B7gA5JzDjB8sNp7lpr0l7KI1Of7qiAiZ5F7z/RPY2zT7R7g4CiuDwK/nuCY+4FLRCScr+q+JL9vVhGRy4DPAG81xsQmOeZ4Pk8l74g+rG9n4tdYTkvovQnYZoxpn+jG2fa+yJ8DbwW2GmP+c9xNZXe+mKwsyvF8cZSyKMz5otijLKZ7IzciY2N+2wL8Y37/x4GP568L8G1yIzheAtYVO+4CloeXXAIWGrdvfFnckC+njeQ6kr6u2DFP4Wu/g1x1dYrcr50PA1XAw8DO/GVl/th1wPfH3fdaoDW/fajYr6VAZdFKro/Fhvz23fyxc4B789cn/DyV8jZJWdyePxdsyp9UG44si/zfV5AbKbZrtpZFfv8PDp4jxh07a98XwOvJNVdtGvd5uKIczxdHKYuyO18cpSwKcr7QlQ6UUkoppWa4smsSVUoppZQqNZqwKaWUUkrNcJqwKaWUUkrNcJqwKaWUUkrNcJqwKaWUUkrNcJqwKaVKiohEjuOYG0XEW+A41ojIFZPcdoGIDIvIiyKyTUT+/VQeTymlNGFTSs1GN5KbY/C4iYjtBJ9jDbl5lCbzuDHmDHLrC75FRM49xcdTSpUxTdiUUiUpX4v1qIj8Il+L9ZP86iR/Q26CykdE5JH8sZeIyFMisl5Efp5f+w8RaRORz4vIE8BVIrJQRH6fX5j6cRFZlj/uKhHZLCIbReSx/MzkXwbeLSIbROTdk8VpjBkjN6Hm3PxjnSUif8rXvv1JRJZO9Hj5WeFvE5Hn8sdeWcDiVErNcPZiB6CUUqfgDGAluTX4niS3sPQ3ReTvgAuNMX35tW//P+BNxpioiHwG+DtyCRJA3BjzegAReZjcDP47ReRs4H+ANwKfBy41xnSISIUxJikinye3CsoNRwswvxzRYuCx/K5twPnGmLSIvAn4qjHmnUc+noh8FfiDMeZaEakAnhWRh4wx0akoOKVUadGETSlVyp41+fUsRWQD0AI8ccQx5wArgCfzy+I6gafG3f6z/P39wOuAn+ePA3DlL58EfiAidwJ3cXzOE5FNwFLga8aYA/n9IeCHIrKY3LI2jknufwnwVhH5ZP5vN9AMbD3O51dKzSKasCmlSlli3PUME5/TBHjQGPPeSR7jYI2VBQwZY9YceYAx5uP5Grc3AxtE5FXHTOBxY8xbRGQJ8ISI3G2M2QB8BXjEGPN2EWkBHp3k/gK80xiz/TieSyk1y2kfNqXUbDQKBPLXnwbOFZFFACLizSdRr2CMGQH2iMhV+eNERFbnry80xjxjjPk80Ac0HfEckzLG7AD+BfhMflcI6Mhf/4tJYga4H/hryVf3icgZx3oupdTspQmbUmo2uhm4T0QeMcb0kkuM7sg3UT4NLJvkfu8HPiwiG4EtwMGO/l8XkZdEZDO5vmgbgUeAFccadJD3XeB8EZkP/BvwLyLyJDB+ZOqRj/cVcs2lm/LP+5UTKQCl1Owixphix6CUUkoppY5Ca9iUUkoppWY4TdiUUkoppWY4TdiUUkoppWY4TdiUUkoppWY4TdiUUkoppWY4TdiUUkoppWY4TdiUUkoppWY4TdiUUkoppWa4/wdtcf24z9+Qh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97885" y="980778"/>
            <a:ext cx="4397764" cy="2847060"/>
          </a:xfrm>
          <a:prstGeom prst="rect">
            <a:avLst/>
          </a:prstGeom>
        </p:spPr>
      </p:pic>
      <p:pic>
        <p:nvPicPr>
          <p:cNvPr id="9" name="Picture 8"/>
          <p:cNvPicPr>
            <a:picLocks noChangeAspect="1"/>
          </p:cNvPicPr>
          <p:nvPr/>
        </p:nvPicPr>
        <p:blipFill>
          <a:blip r:embed="rId3"/>
          <a:stretch>
            <a:fillRect/>
          </a:stretch>
        </p:blipFill>
        <p:spPr>
          <a:xfrm>
            <a:off x="4617671" y="990549"/>
            <a:ext cx="4382774" cy="2840003"/>
          </a:xfrm>
          <a:prstGeom prst="rect">
            <a:avLst/>
          </a:prstGeom>
        </p:spPr>
      </p:pic>
    </p:spTree>
    <p:extLst>
      <p:ext uri="{BB962C8B-B14F-4D97-AF65-F5344CB8AC3E}">
        <p14:creationId xmlns:p14="http://schemas.microsoft.com/office/powerpoint/2010/main" val="2624226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6" cy="916230"/>
          </a:xfrm>
        </p:spPr>
        <p:txBody>
          <a:bodyPr>
            <a:normAutofit/>
          </a:bodyPr>
          <a:lstStyle/>
          <a:p>
            <a:pPr algn="ctr"/>
            <a:r>
              <a:rPr lang="en-US" dirty="0" smtClean="0">
                <a:solidFill>
                  <a:schemeClr val="tx1"/>
                </a:solidFill>
              </a:rPr>
              <a:t>Summary</a:t>
            </a:r>
            <a:endParaRPr lang="en-US" dirty="0">
              <a:solidFill>
                <a:schemeClr val="tx1"/>
              </a:solidFill>
            </a:endParaRPr>
          </a:p>
        </p:txBody>
      </p:sp>
      <p:sp>
        <p:nvSpPr>
          <p:cNvPr id="3" name="Content Placeholder 2"/>
          <p:cNvSpPr>
            <a:spLocks noGrp="1"/>
          </p:cNvSpPr>
          <p:nvPr>
            <p:ph idx="1"/>
          </p:nvPr>
        </p:nvSpPr>
        <p:spPr>
          <a:xfrm>
            <a:off x="372612" y="1197405"/>
            <a:ext cx="8627833" cy="3664920"/>
          </a:xfrm>
        </p:spPr>
        <p:txBody>
          <a:bodyPr>
            <a:normAutofit fontScale="92500" lnSpcReduction="20000"/>
          </a:bodyPr>
          <a:lstStyle/>
          <a:p>
            <a:pPr marL="0" indent="0">
              <a:buNone/>
            </a:pPr>
            <a:r>
              <a:rPr lang="en-US" sz="1400" dirty="0" smtClean="0">
                <a:solidFill>
                  <a:schemeClr val="tx1"/>
                </a:solidFill>
              </a:rPr>
              <a:t>Following are few observations with respect to the Charged Off loans. </a:t>
            </a:r>
          </a:p>
          <a:p>
            <a:pPr marL="0" indent="0">
              <a:buNone/>
            </a:pPr>
            <a:r>
              <a:rPr lang="en-US" sz="1400" dirty="0" smtClean="0">
                <a:solidFill>
                  <a:schemeClr val="tx1"/>
                </a:solidFill>
              </a:rPr>
              <a:t>There is more chances of defaulting when:</a:t>
            </a:r>
          </a:p>
          <a:p>
            <a:pPr lvl="1"/>
            <a:r>
              <a:rPr lang="en-US" sz="1400" dirty="0">
                <a:solidFill>
                  <a:schemeClr val="tx1"/>
                </a:solidFill>
              </a:rPr>
              <a:t>Applicants who use the loan to clear other </a:t>
            </a:r>
            <a:r>
              <a:rPr lang="en-US" sz="1400" dirty="0" smtClean="0">
                <a:solidFill>
                  <a:schemeClr val="tx1"/>
                </a:solidFill>
              </a:rPr>
              <a:t>debts, start a small business, clear off credit card bills or home improvement.</a:t>
            </a:r>
            <a:endParaRPr lang="en-US" sz="1400" dirty="0">
              <a:solidFill>
                <a:schemeClr val="tx1"/>
              </a:solidFill>
            </a:endParaRPr>
          </a:p>
          <a:p>
            <a:pPr lvl="1"/>
            <a:r>
              <a:rPr lang="en-US" sz="1400" dirty="0" smtClean="0">
                <a:solidFill>
                  <a:schemeClr val="tx1"/>
                </a:solidFill>
              </a:rPr>
              <a:t>Applicants </a:t>
            </a:r>
            <a:r>
              <a:rPr lang="en-US" sz="1400" dirty="0">
                <a:solidFill>
                  <a:schemeClr val="tx1"/>
                </a:solidFill>
              </a:rPr>
              <a:t>who receive interest at the rate of 13-17</a:t>
            </a:r>
            <a:r>
              <a:rPr lang="en-US" sz="1400" dirty="0" smtClean="0">
                <a:solidFill>
                  <a:schemeClr val="tx1"/>
                </a:solidFill>
              </a:rPr>
              <a:t>%.</a:t>
            </a:r>
          </a:p>
          <a:p>
            <a:pPr lvl="1"/>
            <a:r>
              <a:rPr lang="en-US" sz="1400" dirty="0" smtClean="0">
                <a:solidFill>
                  <a:schemeClr val="tx1"/>
                </a:solidFill>
              </a:rPr>
              <a:t>Applicants where the employee length is 10+ years.</a:t>
            </a:r>
          </a:p>
          <a:p>
            <a:pPr lvl="1"/>
            <a:r>
              <a:rPr lang="en-US" sz="1400" dirty="0" smtClean="0">
                <a:solidFill>
                  <a:schemeClr val="tx1"/>
                </a:solidFill>
              </a:rPr>
              <a:t>Applicants with income less than 50000.</a:t>
            </a:r>
          </a:p>
          <a:p>
            <a:pPr lvl="1"/>
            <a:r>
              <a:rPr lang="en-US" sz="1400" dirty="0" smtClean="0">
                <a:solidFill>
                  <a:schemeClr val="tx1"/>
                </a:solidFill>
              </a:rPr>
              <a:t>Applicants for whom the </a:t>
            </a:r>
            <a:r>
              <a:rPr lang="en-US" sz="1400" dirty="0" err="1" smtClean="0">
                <a:solidFill>
                  <a:schemeClr val="tx1"/>
                </a:solidFill>
              </a:rPr>
              <a:t>dti</a:t>
            </a:r>
            <a:r>
              <a:rPr lang="en-US" sz="1400" dirty="0" smtClean="0">
                <a:solidFill>
                  <a:schemeClr val="tx1"/>
                </a:solidFill>
              </a:rPr>
              <a:t> is ranging between 12 – 15.</a:t>
            </a:r>
          </a:p>
          <a:p>
            <a:pPr lvl="1"/>
            <a:r>
              <a:rPr lang="en-US" sz="1400" dirty="0" smtClean="0">
                <a:solidFill>
                  <a:schemeClr val="tx1"/>
                </a:solidFill>
              </a:rPr>
              <a:t>The Applicant is already having an ongoing “MORTGAGE”</a:t>
            </a:r>
          </a:p>
          <a:p>
            <a:pPr lvl="1"/>
            <a:r>
              <a:rPr lang="en-US" sz="1400" dirty="0" smtClean="0">
                <a:solidFill>
                  <a:schemeClr val="tx1"/>
                </a:solidFill>
              </a:rPr>
              <a:t>The loan amount is applied for a larger value (&gt;10000)</a:t>
            </a:r>
          </a:p>
          <a:p>
            <a:pPr marL="0" indent="0">
              <a:buNone/>
            </a:pPr>
            <a:endParaRPr lang="en-US" sz="1400" dirty="0" smtClean="0">
              <a:solidFill>
                <a:schemeClr val="tx1"/>
              </a:solidFill>
            </a:endParaRPr>
          </a:p>
          <a:p>
            <a:pPr marL="0" indent="0">
              <a:buNone/>
            </a:pPr>
            <a:r>
              <a:rPr lang="en-US" sz="1400" dirty="0" smtClean="0">
                <a:solidFill>
                  <a:schemeClr val="tx1"/>
                </a:solidFill>
              </a:rPr>
              <a:t>Few more observations:</a:t>
            </a:r>
            <a:endParaRPr lang="en-US" sz="1400" dirty="0">
              <a:solidFill>
                <a:schemeClr val="tx1"/>
              </a:solidFill>
            </a:endParaRPr>
          </a:p>
          <a:p>
            <a:r>
              <a:rPr lang="en-US" sz="1400" dirty="0" smtClean="0">
                <a:solidFill>
                  <a:schemeClr val="tx1"/>
                </a:solidFill>
              </a:rPr>
              <a:t>The chances of defaulting increases for applicants:</a:t>
            </a:r>
          </a:p>
          <a:p>
            <a:pPr lvl="1"/>
            <a:r>
              <a:rPr lang="en-US" sz="1400" dirty="0" smtClean="0">
                <a:solidFill>
                  <a:schemeClr val="tx1"/>
                </a:solidFill>
              </a:rPr>
              <a:t>Whose home ownership is “Mortgage” and loan value is in range of 14k - 16k</a:t>
            </a:r>
          </a:p>
          <a:p>
            <a:pPr lvl="1"/>
            <a:r>
              <a:rPr lang="en-US" sz="1400" dirty="0" smtClean="0">
                <a:solidFill>
                  <a:schemeClr val="tx1"/>
                </a:solidFill>
              </a:rPr>
              <a:t>Employment length is 10+ years and loan amount is in range of 12k - 14k</a:t>
            </a:r>
          </a:p>
          <a:p>
            <a:pPr lvl="1"/>
            <a:r>
              <a:rPr lang="en-US" sz="1400" dirty="0" smtClean="0">
                <a:solidFill>
                  <a:schemeClr val="tx1"/>
                </a:solidFill>
              </a:rPr>
              <a:t>When the interest is changed in the range of 15-17% and loan is in the range of 30k - 35k</a:t>
            </a:r>
          </a:p>
          <a:p>
            <a:pPr lvl="0"/>
            <a:r>
              <a:rPr lang="en-US" sz="1300" dirty="0">
                <a:solidFill>
                  <a:prstClr val="black"/>
                </a:solidFill>
              </a:rPr>
              <a:t>Interest rate for charged off loans is pretty high as compared to fully paid loans. This can be a strong factor for loan defaulting.</a:t>
            </a:r>
          </a:p>
          <a:p>
            <a:pPr marL="457200" lvl="1" indent="0">
              <a:buNone/>
            </a:pPr>
            <a:endParaRPr lang="en-US" sz="1400" dirty="0">
              <a:solidFill>
                <a:schemeClr val="tx1"/>
              </a:solidFill>
            </a:endParaRPr>
          </a:p>
        </p:txBody>
      </p:sp>
    </p:spTree>
    <p:extLst>
      <p:ext uri="{BB962C8B-B14F-4D97-AF65-F5344CB8AC3E}">
        <p14:creationId xmlns:p14="http://schemas.microsoft.com/office/powerpoint/2010/main" val="2022777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551480" cy="916230"/>
          </a:xfrm>
        </p:spPr>
        <p:txBody>
          <a:bodyPr>
            <a:normAutofit/>
          </a:bodyPr>
          <a:lstStyle/>
          <a:p>
            <a:pPr algn="ctr"/>
            <a:r>
              <a:rPr lang="en-US" dirty="0" smtClean="0">
                <a:solidFill>
                  <a:schemeClr val="tx1"/>
                </a:solidFill>
              </a:rPr>
              <a:t>Business Understanding</a:t>
            </a:r>
            <a:endParaRPr lang="en-US" dirty="0">
              <a:solidFill>
                <a:schemeClr val="tx1"/>
              </a:solidFill>
            </a:endParaRPr>
          </a:p>
        </p:txBody>
      </p:sp>
      <p:sp>
        <p:nvSpPr>
          <p:cNvPr id="3" name="Content Placeholder 2"/>
          <p:cNvSpPr>
            <a:spLocks noGrp="1"/>
          </p:cNvSpPr>
          <p:nvPr>
            <p:ph idx="1"/>
          </p:nvPr>
        </p:nvSpPr>
        <p:spPr>
          <a:xfrm>
            <a:off x="448965" y="1502815"/>
            <a:ext cx="8246071" cy="3359510"/>
          </a:xfrm>
        </p:spPr>
        <p:txBody>
          <a:bodyPr>
            <a:normAutofit/>
          </a:bodyPr>
          <a:lstStyle/>
          <a:p>
            <a:pPr marL="0" indent="0">
              <a:buNone/>
            </a:pPr>
            <a:r>
              <a:rPr lang="en-US" sz="1400" dirty="0">
                <a:solidFill>
                  <a:schemeClr val="tx1"/>
                </a:solidFill>
              </a:rPr>
              <a:t>When the company receives a loan application, the company has to make a decision for loan approval based on the applicant’s profile. Two types of risks are associated with the bank’s decision</a:t>
            </a:r>
            <a:r>
              <a:rPr lang="en-US" sz="1400" dirty="0" smtClean="0">
                <a:solidFill>
                  <a:schemeClr val="tx1"/>
                </a:solidFill>
              </a:rPr>
              <a:t>:</a:t>
            </a:r>
          </a:p>
          <a:p>
            <a:pPr marL="0" indent="0">
              <a:buNone/>
            </a:pPr>
            <a:endParaRPr lang="en-US" sz="1400" dirty="0" smtClean="0">
              <a:solidFill>
                <a:schemeClr val="tx1"/>
              </a:solidFill>
            </a:endParaRPr>
          </a:p>
          <a:p>
            <a:r>
              <a:rPr lang="en-US" sz="1400" dirty="0">
                <a:solidFill>
                  <a:schemeClr val="tx1"/>
                </a:solidFill>
              </a:rPr>
              <a:t>If the applicant is likely to repay the loan, then not approving the loan results in a loss of business to the </a:t>
            </a:r>
            <a:r>
              <a:rPr lang="en-US" sz="1400" dirty="0" smtClean="0">
                <a:solidFill>
                  <a:schemeClr val="tx1"/>
                </a:solidFill>
              </a:rPr>
              <a:t>company.</a:t>
            </a:r>
            <a:endParaRPr lang="en-US" sz="1400" dirty="0">
              <a:solidFill>
                <a:schemeClr val="tx1"/>
              </a:solidFill>
            </a:endParaRPr>
          </a:p>
          <a:p>
            <a:r>
              <a:rPr lang="en-US" sz="1400" dirty="0">
                <a:solidFill>
                  <a:schemeClr val="tx1"/>
                </a:solidFill>
              </a:rPr>
              <a:t>If the applicant is not likely to repay the loan, i.e. he/she is likely to default, then approving the loan may lead to a financial loss for the </a:t>
            </a:r>
            <a:r>
              <a:rPr lang="en-US" sz="1400" dirty="0" smtClean="0">
                <a:solidFill>
                  <a:schemeClr val="tx1"/>
                </a:solidFill>
              </a:rPr>
              <a:t>company.</a:t>
            </a:r>
          </a:p>
          <a:p>
            <a:endParaRPr lang="en-US" sz="1400" dirty="0">
              <a:solidFill>
                <a:schemeClr val="tx1"/>
              </a:solidFill>
            </a:endParaRPr>
          </a:p>
          <a:p>
            <a:pPr marL="0" indent="0">
              <a:buNone/>
            </a:pPr>
            <a:r>
              <a:rPr lang="en-US" sz="1400" dirty="0">
                <a:solidFill>
                  <a:schemeClr val="tx1"/>
                </a:solidFill>
              </a:rPr>
              <a:t>In this case study, </a:t>
            </a:r>
            <a:r>
              <a:rPr lang="en-US" sz="1400" dirty="0" smtClean="0">
                <a:solidFill>
                  <a:schemeClr val="tx1"/>
                </a:solidFill>
              </a:rPr>
              <a:t>we </a:t>
            </a:r>
            <a:r>
              <a:rPr lang="en-US" sz="1400" dirty="0">
                <a:solidFill>
                  <a:schemeClr val="tx1"/>
                </a:solidFill>
              </a:rPr>
              <a:t>use EDA to understand how </a:t>
            </a:r>
            <a:r>
              <a:rPr lang="en-US" sz="1400" b="1" dirty="0">
                <a:solidFill>
                  <a:schemeClr val="tx1"/>
                </a:solidFill>
              </a:rPr>
              <a:t>consumer attributes</a:t>
            </a:r>
            <a:r>
              <a:rPr lang="en-US" sz="1400" dirty="0">
                <a:solidFill>
                  <a:schemeClr val="tx1"/>
                </a:solidFill>
              </a:rPr>
              <a:t> and </a:t>
            </a:r>
            <a:r>
              <a:rPr lang="en-US" sz="1400" b="1" dirty="0">
                <a:solidFill>
                  <a:schemeClr val="tx1"/>
                </a:solidFill>
              </a:rPr>
              <a:t>loan attributes</a:t>
            </a:r>
            <a:r>
              <a:rPr lang="en-US" sz="1400" dirty="0">
                <a:solidFill>
                  <a:schemeClr val="tx1"/>
                </a:solidFill>
              </a:rPr>
              <a:t> influence the tendency of default.</a:t>
            </a:r>
          </a:p>
        </p:txBody>
      </p:sp>
    </p:spTree>
    <p:extLst>
      <p:ext uri="{BB962C8B-B14F-4D97-AF65-F5344CB8AC3E}">
        <p14:creationId xmlns:p14="http://schemas.microsoft.com/office/powerpoint/2010/main" val="3381387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fontScale="90000"/>
          </a:bodyPr>
          <a:lstStyle/>
          <a:p>
            <a:pPr algn="ctr"/>
            <a:r>
              <a:rPr lang="en-US" dirty="0" smtClean="0">
                <a:solidFill>
                  <a:schemeClr val="tx1"/>
                </a:solidFill>
              </a:rPr>
              <a:t>Data Cleanup and Preparation Steps/Process</a:t>
            </a:r>
            <a:endParaRPr lang="en-US" dirty="0">
              <a:solidFill>
                <a:schemeClr val="tx1"/>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332194376"/>
              </p:ext>
            </p:extLst>
          </p:nvPr>
        </p:nvGraphicFramePr>
        <p:xfrm>
          <a:off x="296863" y="1196975"/>
          <a:ext cx="8397875" cy="3513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Loan Status</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098800"/>
            <a:ext cx="8081955" cy="738664"/>
          </a:xfrm>
          <a:prstGeom prst="rect">
            <a:avLst/>
          </a:prstGeom>
          <a:noFill/>
        </p:spPr>
        <p:txBody>
          <a:bodyPr wrap="square" rtlCol="0">
            <a:spAutoFit/>
          </a:bodyPr>
          <a:lstStyle/>
          <a:p>
            <a:r>
              <a:rPr lang="en-US" sz="1400" b="1" dirty="0" smtClean="0"/>
              <a:t>Observation:</a:t>
            </a:r>
          </a:p>
          <a:p>
            <a:endParaRPr lang="en-US" sz="1400" b="1" dirty="0" smtClean="0"/>
          </a:p>
          <a:p>
            <a:pPr marL="285750" indent="-285750">
              <a:buFont typeface="Arial" panose="020B0604020202020204" pitchFamily="34" charset="0"/>
              <a:buChar char="•"/>
            </a:pPr>
            <a:r>
              <a:rPr lang="en-US" sz="1400" dirty="0" smtClean="0"/>
              <a:t>The count of defaulted </a:t>
            </a:r>
            <a:r>
              <a:rPr lang="en-US" sz="1400" dirty="0"/>
              <a:t>Loans (Charged Off) </a:t>
            </a:r>
            <a:r>
              <a:rPr lang="en-US" sz="1400" dirty="0" smtClean="0"/>
              <a:t>is much small </a:t>
            </a:r>
            <a:r>
              <a:rPr lang="en-US" sz="1400" dirty="0"/>
              <a:t>as compared to the Fully Paid loans.</a:t>
            </a:r>
            <a:endParaRPr lang="en-US" sz="1400" dirty="0" smtClean="0"/>
          </a:p>
        </p:txBody>
      </p:sp>
      <p:pic>
        <p:nvPicPr>
          <p:cNvPr id="8" name="Content Placeholder 7"/>
          <p:cNvPicPr>
            <a:picLocks noGrp="1" noChangeAspect="1"/>
          </p:cNvPicPr>
          <p:nvPr>
            <p:ph idx="1"/>
          </p:nvPr>
        </p:nvPicPr>
        <p:blipFill>
          <a:blip r:embed="rId2"/>
          <a:stretch>
            <a:fillRect/>
          </a:stretch>
        </p:blipFill>
        <p:spPr>
          <a:xfrm>
            <a:off x="1517900" y="926975"/>
            <a:ext cx="5943600" cy="3171825"/>
          </a:xfrm>
          <a:prstGeom prst="rect">
            <a:avLst/>
          </a:prstGeom>
        </p:spPr>
      </p:pic>
      <p:sp>
        <p:nvSpPr>
          <p:cNvPr id="9" name="AutoShape 6" descr="data:image/png;base64,iVBORw0KGgoAAAANSUhEUgAAAnAAAAFNCAYAAACAH1JNAAAABHNCSVQICAgIfAhkiAAAAAlwSFlzAAALEgAACxIB0t1+/AAAADh0RVh0U29mdHdhcmUAbWF0cGxvdGxpYiB2ZXJzaW9uMy4xLjMsIGh0dHA6Ly9tYXRwbG90bGliLm9yZy+AADFEAAAemUlEQVR4nO3de7RdZX3u8e8jAcGCAhIot9NQTVWkNUKgeC2XDggMW6BFi6UVKDWeHjgtp5aKeo5Qb9VWpVq8FGvKpSLghYIaRYqotcolIIKASASUCIUgF6EqNvR3/lhvdBnW3tkBVnbene9njDXWXL/5vnO+M2PsxcOc810zVYUkSZL68YTpHoAkSZLWjAFOkiSpMwY4SZKkzhjgJEmSOmOAkyRJ6owBTpIkqTMGOEmSpM4Y4CR1K8mtSX5zmsdwUJKrk/wgyd1JLk4yp607Kck/r8G29kqybFxjlTRzzJruAUhSr5I8HTgD+B3g88CmwH7Af0/nuCTNfJ6BkzQjJXllkqVJ7klyQZLthta9O8lt7azZlUleNLTupCTnJjkjyQNJrksyf4LdzANuqaqLa+CBqvp4VX03yQLgdcDvJXkwydfb9o9KckPb9s1JXtXqvwB8BtiutX8wyXZJTkvy5qHx/dxZuiSvSfK9tr0bk+z7eP47Slo3GeAkzThJ9gH+GngZsC3wHeDsoSZXMAhfWwJnAR9NsvHQ+t9u7TcHLgBOmWBXVwHPTHJykr2TbLpyRVV9FngrcE5VbVpVz2mr7gJeAjwZOAo4OcmuVfWfwAHA7a39plV1+2qO8xnAscDuVbUZsD9w62R9JM0MBjhJM9HhwKKquqqqHgJeCzxv5b1pVfXPVfX9qlpRVe8Engg8Y6j/l6tqcVU9DJwJPIcRqupmYC9ge+Bc4O52xmzTUe1bn09X1bfbGbsvAp8DXjRR+9V4uI195yQbVtWtVfXtR7ktSR0xwEmaibZjcNYNgKp6EPg+g6BFkle3y5j3J7kPeAqw1VD//xha/iGwcZKR9wxX1aVV9bKqms0giL0YeP1EA0tyQJJL26Xd+4ADV9n3lFXVUuA44CTgriRnD18qljRzGeAkzUS3A7+08kO7v+ypwPfa/W6vYXB5dYuq2hy4H8hj3WlVXQF8AthlZWl4fZInAh8H3gFs0/a9eGjfP9e++U/gSUOff3GVfZ5VVS9kcLwFvP0xHoakDhjgJPVuwyQbD71mMbiv7agk81poeitwWVXdCmwGrACWA7OSvIHB/WhrLMkL22SJrdvnZzK4f+7S1uROYE6Sld+1GzG45LkcWJHkAAazVhlq/9QkTxmqXQ0cmGTLJL/I4Izbyv0/I8k+7Rh/DPyIwWVVSTOcAU5S7xYzCC4rXydV1cXA/2NwtusO4GnAYa39hQxme36LwWXWHwO3Pcp938cgsF2b5EHgs8B5wN+09R9t799PclVVPQD8KYP75e4Ffp/BJAkAquqbwEeAm5Pc1y6Hngl8ncHkhM8B5wzt/4nA24C7GVz23ZrBzFdJM1yqRp2xlyRJ0rrKM3CSJEmdMcBJkiR1xgAnSZLUGQOcJElSZwxwkiRJnRn5y+Iz2VZbbVVz5syZ7mFIkiSt1pVXXnl3e9LLz1nvAtycOXNYsmTJdA9DkiRptZJ8Z1TdS6iSJEmdMcBJkiR1xgAnSZLUGQOcJElSZwxwkiRJnTHASZIkdcYAJ0mS1BkDnCRJUmcMcJIkSZ0xwEmSJHXGACdJktSZ9e5ZqGvb77/hC9M9BGm9dNYb95ruIUjS2HgGTpIkqTMGOEmSpM4Y4CRJkjpjgJMkSeqMAU6SJKkzYwtwSTZOcnmSrye5LslftfpOSS5LclOSc5Js1OpPbJ+XtvVzhrb12la/Mcn+Q/UFrbY0yQnjOhZJkqR1yTjPwD0E7FNVzwHmAQuS7Am8HTi5quYC9wJHt/ZHA/dW1dOBk1s7kuwMHAY8G1gAvC/JBkk2AN4LHADsDLy8tZUkSZrRxhbgauDB9nHD9ipgH+BjrX46cHBbPqh9pq3fN0la/eyqeqiqbgGWAnu019KqurmqfgKc3dpKkiTNaGO9B66dKbsauAu4CPg2cF9VrWhNlgHbt+XtgdsA2vr7gacO11fpM1FdkiRpRhtrgKuqh6tqHrADgzNmzxrVrL1ngnVrWn+EJAuTLEmyZPny5asfuCRJ0jpsrcxCrar7gC8AewKbJ1n5CK8dgNvb8jJgR4C2/inAPcP1VfpMVB+1/1Oran5VzZ89e/bjcUiSJEnTZpyzUGcn2bwtbwL8JnADcAlwaGt2BHB+W76gfaat/3xVVasf1map7gTMBS4HrgDmtlmtGzGY6HDBuI5HkiRpXTHOh9lvC5zeZos+ATi3qj6V5Hrg7CRvBr4GfKi1/xBwZpKlDM68HQZQVdclORe4HlgBHFNVDwMkORa4ENgAWFRV143xeCRJktYJYwtwVXUN8NwR9ZsZ3A+3av3HwEsn2NZbgLeMqC8GFj/mwUqSJHXEJzFIkiR1xgAnSZLUGQOcJElSZwxwkiRJnTHASZIkdcYAJ0mS1BkDnCRJUmcMcJIkSZ0xwEmSJHXGACdJktQZA5wkSVJnDHCSJEmdMcBJkiR1xgAnSZLUGQOcJElSZwxwkiRJnTHASZIkdcYAJ0mS1BkDnCRJUmcMcJIkSZ0xwEmSJHXGACdJktQZA5wkSVJnDHCSJEmdMcBJkiR1xgAnSZLUGQOcJElSZwxwkiRJnTHASZIkdcYAJ0mS1BkDnCRJUmcMcJIkSZ0xwEmSJHVmbAEuyY5JLklyQ5LrkvxZq5+U5HtJrm6vA4f6vDbJ0iQ3Jtl/qL6g1ZYmOWGovlOSy5LclOScJBuN63gkSZLWFeM8A7cCeHVVPQvYEzgmyc5t3clVNa+9FgO0dYcBzwYWAO9LskGSDYD3AgcAOwMvH9rO29u25gL3AkeP8XgkSZLWCWMLcFV1R1Vd1ZYfAG4Atp+ky0HA2VX1UFXdAiwF9mivpVV1c1X9BDgbOChJgH2Aj7X+pwMHj+doJEmS1h1r5R64JHOA5wKXtdKxSa5JsijJFq22PXDbULdlrTZR/anAfVW1YpX6qP0vTLIkyZLly5c/DkckSZI0fcYe4JJsCnwcOK6qfgC8H3gaMA+4A3jnyqYjutejqD+yWHVqVc2vqvmzZ89ewyOQJElat8wa58aTbMggvH24qj4BUFV3Dq3/IPCp9nEZsONQ9x2A29vyqPrdwOZJZrWzcMPtJUmSZqxxzkIN8CHghqp611B926FmhwDfaMsXAIcleWKSnYC5wOXAFcDcNuN0IwYTHS6oqgIuAQ5t/Y8Azh/X8UiSJK0rxnkG7gXAHwLXJrm61V7HYBbpPAaXO28FXgVQVdclORe4nsEM1mOq6mGAJMcCFwIbAIuq6rq2vdcAZyd5M/A1BoFRkiRpRhtbgKuqLzP6PrXFk/R5C/CWEfXFo/pV1c0MZqlKkiStN3wSgyRJUmcMcJIkSZ0xwEmSJHXGACdJktQZA5wkSVJnDHCSJEmdMcBJkiR1xgAnSZLUGQOcJElSZwxwkiRJnTHASZIkdcYAJ0mS1BkDnCRJUmcMcJIkSZ0xwEmSJHXGACdJktQZA5wkSVJnDHCSJEmdMcBJkiR1xgAnSZLUGQOcJElSZwxwkiRJnTHASZIkdcYAJ0mS1BkDnCRJUmcMcJIkSZ0xwEmSJHXGACdJktQZA5wkSVJnDHCSJEmdMcBJkiR1xgAnSZLUmbEFuCQ7JrkkyQ1JrkvyZ62+ZZKLktzU3rdo9SR5T5KlSa5JsuvQto5o7W9KcsRQfbck17Y+70mScR2PJEnSumKcZ+BWAK+uqmcBewLHJNkZOAG4uKrmAhe3zwAHAHPbayHwfhgEPuBE4NeBPYATV4a+1mbhUL8FYzweSZKkdcLYAlxV3VFVV7XlB4AbgO2Bg4DTW7PTgYPb8kHAGTVwKbB5km2B/YGLquqeqroXuAhY0NY9uaq+WlUFnDG0LUmSpBlrrdwDl2QO8FzgMmCbqroDBiEP2Lo12x64bajbslabrL5sRF2SJGlGG3uAS7Ip8HHguKr6wWRNR9TqUdRHjWFhkiVJlixfvnx1Q5YkSVqnjTXAJdmQQXj7cFV9opXvbJc/ae93tfoyYMeh7jsAt6+mvsOI+iNU1alVNb+q5s+ePfuxHZQkSdI0G+cs1AAfAm6oqncNrboAWDmT9Ajg/KH6K9ps1D2B+9sl1guB/ZJs0SYv7Adc2NY9kGTPtq9XDG1LkiRpxpo1xm2/APhD4NokV7fa64C3AecmORr4LvDStm4xcCCwFPghcBRAVd2T5E3AFa3dG6vqnrb8J8BpwCbAZ9pLkiRpRhtbgKuqLzP6PjWAfUe0L+CYCba1CFg0or4E2OUxDFOSJKk7PolBkiSpMwY4SZKkzhjgJEmSOmOAkyRJ6owBTpIkqTMGOEmSpM4Y4CRJkjpjgJMkSeqMAU6SJKkzBjhJkqTOGOAkSZI6Y4CTJEnqzJQCXJIXTKUmSZKk8ZvqGbi/n2JNkiRJYzZrspVJngc8H5id5M+HVj0Z2GCcA5MkSdJokwY4YCNg09Zus6H6D4BDxzUoSZIkTWzSAFdVXwS+mOS0qvrOWhqTJEmSJrG6M3ArPTHJqcCc4T5Vtc84BiVJkqSJTTXAfRT4APCPwMPjG44kSZJWZ6oBbkVVvX+sI5EkSdKUTPVnRD6Z5H8l2TbJlitfYx2ZJEmSRprqGbgj2vvxQ7UCfvnxHY4kSZJWZ0oBrqp2GvdAJEmSNDVTCnBJXjGqXlVnPL7DkSRJ0upM9RLq7kPLGwP7AlcBBjhJkqS1bKqXUP/38OckTwHOHMuIJEmSNKmpzkJd1Q+BuY/nQCRJkjQ1U70H7pMMZp3C4CH2zwLOHdegJEmSNLGp3gP3jqHlFcB3qmrZGMYjSZKk1ZjSJdT2UPtvApsBWwA/GeegJEmSNLEpBbgkLwMuB14KvAy4LMmh4xyYJEmSRpvqJdTXA7tX1V0ASWYD/wp8bFwDkyRJ0mhTnYX6hJXhrfn+GvSVJEnS42iqIeyzSS5McmSSI4FPA4sn65BkUZK7knxjqHZSku8lubq9Dhxa99okS5PcmGT/ofqCVlua5ISh+k5JLktyU5Jzkmw01YOWJEnq2aQBLsnTk7ygqo4H/gH4NeA5wFeBU1ez7dOABSPqJ1fVvPZa3PazM3AY8OzW531JNkiyAfBe4ABgZ+DlrS3A29u25gL3Akev9mglSZJmgNWdgfs74AGAqvpEVf15Vf0fBmff/m6yjlX1JeCeKY7jIODsqnqoqm4BlgJ7tNfSqrq5qn4CnA0clCTAPvzsHrzTgYOnuC9JkqSurS7Azamqa1YtVtUSYM6j3OexSa5pl1i3aLXtgduG2ixrtYnqTwXuq6oVq9RHSrIwyZIkS5YvX/4ohy1JkrRuWF2A23iSdZs8iv29H3gaMA+4A3hnq2dE23oU9ZGq6tSqml9V82fPnr1mI5YkSVrHrC7AXZHklasWkxwNXLmmO6uqO6vq4ar6b+CDDC6RwuAM2o5DTXcAbp+kfjeweZJZq9QlSZJmvNX9DtxxwHlJDudngW0+sBFwyJruLMm2VXVH+3gIsHKG6gXAWUneBWwHzGXww8EB5ibZCfgeg4kOv19VleQS4FAG98UdAZy/puORJEnq0aQBrqruBJ6fZG9gl1b+dFV9fnUbTvIRYC9gqyTLgBOBvZLMY3C581bgVW0/1yU5F7iewbNWj6mqh9t2jgUuBDYAFlXVdW0XrwHOTvJm4GvAh6Z60JIkST2b0pMYquoS4JI12XBVvXxEecKQVVVvAd4yor6YEb85V1U387NLsJIkSesNn6YgSZLUGQOcJElSZwxwkiRJnTHASZIkdcYAJ0mS1BkDnCRJUmcMcJIkSZ0xwEmSJHXGACdJktQZA5wkSVJnDHCSJEmdMcBJkiR1xgAnSZLUGQOcJElSZwxwkiRJnTHASZIkdcYAJ0mS1BkDnCRJUmcMcJIkSZ0xwEmSJHXGACdJktQZA5wkSVJnDHCSJEmdMcBJkiR1xgAnSZLUGQOcJElSZwxwkiRJnTHASZIkdcYAJ0mS1BkDnCRJUmcMcJIkSZ0xwEmSJHVmbAEuyaIkdyX5xlBtyyQXJbmpvW/R6knyniRLk1yTZNehPke09jclOWKovluSa1uf9yTJuI5FkiRpXTLOM3CnAQtWqZ0AXFxVc4GL22eAA4C57bUQeD8MAh9wIvDrwB7AiStDX2uzcKjfqvuSJEmakcYW4KrqS8A9q5QPAk5vy6cDBw/Vz6iBS4HNk2wL7A9cVFX3VNW9wEXAgrbuyVX11aoq4IyhbUmSJM1oa/seuG2q6g6A9r51q28P3DbUblmrTVZfNqIuSZI0460rkxhG3b9Wj6I+euPJwiRLkixZvnz5oxyiJEnSumFtB7g72+VP2vtdrb4M2HGo3Q7A7aup7zCiPlJVnVpV86tq/uzZsx/zQUiSJE2ntR3gLgBWziQ9Ajh/qP6KNht1T+D+don1QmC/JFu0yQv7ARe2dQ8k2bPNPn3F0LYkSZJmtFnj2nCSjwB7AVslWcZgNunbgHOTHA18F3hpa74YOBBYCvwQOAqgqu5J8ibgitbujVW1cmLEnzCY6boJ8Jn2kiRJmvHGFuCq6uUTrNp3RNsCjplgO4uARSPqS4BdHssYJUmSerSuTGKQJEnSFBngJEmSOmOAkyRJ6owBTpIkqTMGOEmSpM4Y4CRJkjpjgJMkSeqMAU6SJKkzBjhJkqTOGOAkSZI6Y4CTJEnqjAFOkiSpMwY4SZKkzhjgJEmSOmOAkyRJ6owBTpIkqTMGOEmSpM4Y4CRJkjpjgJMkSeqMAU6SJKkzBjhJkqTOGOAkSZI6Y4CTJEnqjAFOkiSpMwY4SZKkzhjgJEmSOmOAkyRJ6owBTpIkqTMGOEmSpM4Y4CRJkjpjgJMkSeqMAU6SJKkzBjhJkqTOzJqOnSa5FXgAeBhYUVXzk2wJnAPMAW4FXlZV9yYJ8G7gQOCHwJFVdVXbzhHA/22bfXNVnb42j0OSpsu33nHkdA9BWi/9yl+cNt1DAKb3DNzeVTWvqua3zycAF1fVXODi9hngAGBuey0E3g/QAt+JwK8DewAnJtliLY5fkiRpWqxLl1APAlaeQTsdOHiofkYNXApsnmRbYH/goqq6p6ruBS4CFqztQUuSJK1t0xXgCvhckiuTLGy1barqDoD2vnWrbw/cNtR3WatNVH+EJAuTLEmyZPny5Y/jYUiSJK1903IPHPCCqro9ydbARUm+OUnbjKjVJPVHFqtOBU4FmD9//sg2kiRJvZiWM3BVdXt7vws4j8E9bHe2S6O097ta82XAjkPddwBun6QuSZI0o631AJfkF5JstnIZ2A/4BnABcERrdgRwflu+AHhFBvYE7m+XWC8E9kuyRZu8sF+rSZIkzWjTcQl1G+C8wa+DMAs4q6o+m+QK4NwkRwPfBV7a2i9m8BMiSxn8jMhRAFV1T5I3AVe0dm+sqnvW3mFIkiRNj7Ue4KrqZuA5I+rfB/YdUS/gmAm2tQhY9HiPUZIkaV22Lv2MiCRJkqbAACdJktQZA5wkSVJnDHCSJEmdMcBJkiR1xgAnSZLUGQOcJElSZwxwkiRJnTHASZIkdcYAJ0mS1BkDnCRJUmcMcJIkSZ0xwEmSJHXGACdJktQZA5wkSVJnDHCSJEmdMcBJkiR1xgAnSZLUGQOcJElSZwxwkiRJnTHASZIkdcYAJ0mS1BkDnCRJUmcMcJIkSZ0xwEmSJHXGACdJktQZA5wkSVJnDHCSJEmdMcBJkiR1xgAnSZLUGQOcJElSZwxwkiRJnek+wCVZkOTGJEuTnDDd45EkSRq3rgNckg2A9wIHADsDL0+y8/SOSpIkaby6DnDAHsDSqrq5qn4CnA0cNM1jkiRJGqveA9z2wG1Dn5e1miRJ0ow1a7oH8BhlRK0e0ShZCCxsHx9McuNYR6WZYivg7ukehB6dj7xpukcgTcjvlp4df/ra3uMvjSr2HuCWATsOfd4BuH3VRlV1KnDq2hqUZoYkS6pq/nSPQ9LM4neLHg+9X0K9ApibZKckGwGHARdM85gkSZLGquszcFW1IsmxwIXABsCiqrpumoclSZI0Vl0HOICqWgwsnu5xaEbysrukcfC7RY9Zqh5xz78kSZLWYb3fAydJkrTeMcCpa0keTnL10GvOatrfmmSrtvzgGuxnTpIftX1cn+QDSSb9+0nylQnqpyU5dKr7ljQ+SX4xydlJvt3+thcn+ZUkeyX51DSP7aQkfzHBuoVJvtlelyd54dC6FyW5rn1fbZLkb9vnv117o9e4dX8PnNZ7P6qqeWtpX9+uqnlJZgGfBw4GPjFR46p6/loal6RHIUmA84DTq+qwVpsHbPM4bHtWVa14rNuZYNsvAV4FvLCq7k6yK/AvSfaoqv8ADgfeUVX/1Nq/CphdVQ+NYzyaHp6B04yT5Mgkpwx9/lSSvSZpf2aSg4Y+fzjJb0/Uvn0pfwV4epJNk1yc5Kok166ynQfbe5Kc0v7v/tPA1o/tCCU9TvYG/quqPrCyUFVXV9W/tY+bJvlYO8v14Rb4SPKGJFck+UaSU4fqX0jy1iRfBP4sydOSXNravnH4rH+S41v9miR/NVR/fZIbk/wr8IwJxv0a4PiquruN+SrgdOCYJH8MvAx4QxvzBcAvAJcl+b3H559N6wIDnHq3ydDl0/Me5Tb+ETgKIMlTgOczyczmJE8C9gWuBX4MHFJVuzL4j8E7V36ZDzmEwRfxrwKvbNuXNP12Aa6cZP1zgeOAnYFfBl7Q6qdU1e5VtQuwCfCSoT6bV9VvVNU7gXcD766q3Rn6kfkk+wFzGTzPex6wW5IXJ9mNwe+ZPhf4HWD3Ccb17BHjXgI8u6r+kcHvoR5fVYdX1W/TrlRU1TmT/WOoL15CVe8e8yXUqvpikvcm2ZrBl+bHJ7j08bQkVzN4XNv5VfWZJBsCb03yYuC/GTyLdxvgP4b6vRj4SFU9DNye5POPZbyS1prLq2oZQPvbnwN8Gdg7yV8CTwK2BK4DPtn6DIek5zG41QLgLOAdbXm/9vpa+7wpg0C3GXBeVf2w7XNNfpg+jHiUpGYuA5xmohX8/NnljafQ50wG940cBvzRBG2+PSIsHg7MBnarqv9KcusE+/OLVVr3XAdMNqFo+J6xh4FZSTYG3gfMr6rbkpzEz//N/+cU9hvgr6vqH36umBzH1L4rrgd2Y3Av7kq7trrWE15C1Ux0KzAvyROS7MjgMsXqnMbgUglr+DSPpwB3tfC2N6MfOvwl4LAkGyTZlsGlVknT7/PAE5O8cmUhye5JfmOSPivD2t1JNmXyAHgp8Ltt+bCh+oXAH7X+JNm+XQH4EnBImzm6GfBbE2z3b4C3J3lq6z8POJJBsNR6wjNwmon+HbiFwT1q3wCuWl2HqrozyQ3Av6zhvj4MfDLJEuBq4Jsj2pwH7NPG8y3gi2u4D0ljUFWV5BDg75KcwOCe1lsZ/M/c9hP0uS/JBxn8Pd/K4JncEzkO+OckrwY+DdzftvG5JM8CvtpumX0Q+IOquirJOQy+S74D/NuojVbVBUm2B76SpIAHWv871uT41TefxCDx04kJ1wK7VtX90z0eSf1r3ys/akHxMODlVXXQ6vpJU+EZOK33kvwmsAh4l+FN0uNoN+CUNjP9Pia+v1ZaY56BkyRJ6oyTGCRJkjpjgJMkSeqMAU6SJKkzBjhJM87wMyfXwr7+qD0H95r2bMyDWv3IJNtNof+U2knSMGehStKjlGQH4PW0n59pP8w6u60+ksHvEN4+QXfWsJ0k/ZRn4CStF5L8UpKL25myi5P8j1b/rSSXJflakn9Nsk2rn5RkUZIvJLk5yZ+O2OzWDH5E9UGAqnqwqm5JcigwH/hwkqvbL+u/IckV7SzdqRkY1e7WJFu1McxP8oW2/ButzdVtrJuN+99M0rrLACdpfXEKcEZV/RqDJ2i8p9W/DOxZVc8Fzgb+cqjPM4H9GTyO7cQkG66yza8DdwK3JPmnJL8FUFUfA5YAh1fVvKr6EXBKVe1eVbsAmwAvmaDdRP4COKY9j/dFwGRtJc1wBjhJ64vnAWe15TOBF7blHYALk1wLHA88e6jPp6vqoaq6G7gL2GZ4g1X1MLCAwfMwvwWc3B5uPsre7UzftQwerfbsCdpN5N+Bd7UzgZtX1Yo17C9pBjHASVpfrfwV879ncHbsV4FX8bOHlQM8NLT8MCPuG66By6vqrxk8sPx3V22TZGMGDxo/tO3ng6vsZ9gKfvbd/NM2VfU24I8ZnL27NMkzV3uEkmYsA5yk9cVXGAQsgMMZXDoFeArwvbZ8xJpsMMl2SXYdKs1j8BByGNwbt/I+tZVB7O420eHQoT7D7WDwgPTd2vJPw2CSp1XVtVX1dgaXXQ1w0nrMWaiSZqInJVk29PldwJ8Ci5IcDywHjmrrTgI+muR7wKXATmuwnw2Bd7SfAflx2+7/bOtOAz6Q5EcMLt9+ELiWQUC7Ymgbq7b7K+BDSV4HXDbU7rgkezM4E3g98Jk1GKekGcZnoUqSJHXGS6iSJEmdMcBJkiR1xgAnSZLUGQOcJElSZwxwkiRJnTHASZIkdcYAJ0mS1BkDnCRJUmf+P+MBLZc5Uctd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8147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fontScale="90000"/>
          </a:bodyPr>
          <a:lstStyle/>
          <a:p>
            <a:pPr algn="ctr"/>
            <a:r>
              <a:rPr lang="en-US" dirty="0" smtClean="0">
                <a:solidFill>
                  <a:schemeClr val="tx1"/>
                </a:solidFill>
              </a:rPr>
              <a:t>Loan Distribution against grades &amp; sub-grades</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95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727508" y="3640378"/>
            <a:ext cx="4264330" cy="1384995"/>
          </a:xfrm>
          <a:prstGeom prst="rect">
            <a:avLst/>
          </a:prstGeom>
          <a:noFill/>
        </p:spPr>
        <p:txBody>
          <a:bodyPr wrap="square" rtlCol="0">
            <a:spAutoFit/>
          </a:bodyPr>
          <a:lstStyle/>
          <a:p>
            <a:r>
              <a:rPr lang="en-US" sz="1400" b="1" dirty="0" smtClean="0"/>
              <a:t>Observation:</a:t>
            </a:r>
            <a:endParaRPr lang="en-US" sz="1400" dirty="0" smtClean="0"/>
          </a:p>
          <a:p>
            <a:pPr marL="285750" indent="-285750">
              <a:buFont typeface="Arial" panose="020B0604020202020204" pitchFamily="34" charset="0"/>
              <a:buChar char="•"/>
            </a:pPr>
            <a:r>
              <a:rPr lang="en-US" sz="1400" dirty="0"/>
              <a:t>A large amount of loans are with lower </a:t>
            </a:r>
            <a:r>
              <a:rPr lang="en-US" sz="1400" dirty="0" smtClean="0"/>
              <a:t>sub-grades </a:t>
            </a:r>
            <a:r>
              <a:rPr lang="en-US" sz="1400" dirty="0"/>
              <a:t>in loan grade A &amp; B showing most loans are high grade loans, concluding that sub grades are in sync with loan grade </a:t>
            </a:r>
            <a:r>
              <a:rPr lang="en-US" sz="1400" dirty="0" smtClean="0"/>
              <a:t>inferring </a:t>
            </a:r>
            <a:r>
              <a:rPr lang="en-US" sz="1400" dirty="0"/>
              <a:t>most loans being high grade </a:t>
            </a:r>
            <a:r>
              <a:rPr lang="en-US" sz="1400" dirty="0" smtClean="0"/>
              <a:t>loans</a:t>
            </a:r>
            <a:endParaRPr lang="en-US" sz="1400" dirty="0"/>
          </a:p>
        </p:txBody>
      </p:sp>
      <p:pic>
        <p:nvPicPr>
          <p:cNvPr id="3" name="Content Placeholder 2"/>
          <p:cNvPicPr>
            <a:picLocks noGrp="1" noChangeAspect="1"/>
          </p:cNvPicPr>
          <p:nvPr>
            <p:ph idx="1"/>
          </p:nvPr>
        </p:nvPicPr>
        <p:blipFill>
          <a:blip r:embed="rId2"/>
          <a:stretch>
            <a:fillRect/>
          </a:stretch>
        </p:blipFill>
        <p:spPr>
          <a:xfrm>
            <a:off x="4877410" y="1044700"/>
            <a:ext cx="4114428" cy="2326064"/>
          </a:xfrm>
          <a:prstGeom prst="rect">
            <a:avLst/>
          </a:prstGeom>
        </p:spPr>
      </p:pic>
      <p:pic>
        <p:nvPicPr>
          <p:cNvPr id="5" name="Picture 4"/>
          <p:cNvPicPr>
            <a:picLocks noChangeAspect="1"/>
          </p:cNvPicPr>
          <p:nvPr/>
        </p:nvPicPr>
        <p:blipFill>
          <a:blip r:embed="rId3"/>
          <a:stretch>
            <a:fillRect/>
          </a:stretch>
        </p:blipFill>
        <p:spPr>
          <a:xfrm>
            <a:off x="60545" y="1044700"/>
            <a:ext cx="4358750" cy="2326064"/>
          </a:xfrm>
          <a:prstGeom prst="rect">
            <a:avLst/>
          </a:prstGeom>
        </p:spPr>
      </p:pic>
      <p:cxnSp>
        <p:nvCxnSpPr>
          <p:cNvPr id="8" name="Straight Connector 7"/>
          <p:cNvCxnSpPr/>
          <p:nvPr/>
        </p:nvCxnSpPr>
        <p:spPr>
          <a:xfrm>
            <a:off x="4724705" y="1044700"/>
            <a:ext cx="0" cy="2326064"/>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96260" y="3640378"/>
            <a:ext cx="4264635" cy="954107"/>
          </a:xfrm>
          <a:prstGeom prst="rect">
            <a:avLst/>
          </a:prstGeom>
          <a:noFill/>
        </p:spPr>
        <p:txBody>
          <a:bodyPr wrap="square" rtlCol="0">
            <a:spAutoFit/>
          </a:bodyPr>
          <a:lstStyle/>
          <a:p>
            <a:r>
              <a:rPr lang="en-US" sz="1400" b="1" dirty="0" smtClean="0"/>
              <a:t>Observation:</a:t>
            </a:r>
            <a:endParaRPr lang="en-US" sz="1400" dirty="0" smtClean="0"/>
          </a:p>
          <a:p>
            <a:pPr marL="285750" indent="-285750">
              <a:buFont typeface="Arial" panose="020B0604020202020204" pitchFamily="34" charset="0"/>
              <a:buChar char="•"/>
            </a:pPr>
            <a:r>
              <a:rPr lang="en-US" sz="1400" dirty="0"/>
              <a:t>A large amount of loans are with </a:t>
            </a:r>
            <a:r>
              <a:rPr lang="en-US" sz="1400" b="1" dirty="0"/>
              <a:t>category A &amp; B </a:t>
            </a:r>
            <a:r>
              <a:rPr lang="en-US" sz="1400" dirty="0"/>
              <a:t>as compared to other grades, concluding that most loans are high grade loans</a:t>
            </a:r>
          </a:p>
        </p:txBody>
      </p:sp>
    </p:spTree>
    <p:extLst>
      <p:ext uri="{BB962C8B-B14F-4D97-AF65-F5344CB8AC3E}">
        <p14:creationId xmlns:p14="http://schemas.microsoft.com/office/powerpoint/2010/main" val="2732070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State wise Loan Distribution</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098800"/>
            <a:ext cx="8081955" cy="738664"/>
          </a:xfrm>
          <a:prstGeom prst="rect">
            <a:avLst/>
          </a:prstGeom>
          <a:noFill/>
        </p:spPr>
        <p:txBody>
          <a:bodyPr wrap="square" rtlCol="0">
            <a:spAutoFit/>
          </a:bodyPr>
          <a:lstStyle/>
          <a:p>
            <a:r>
              <a:rPr lang="en-US" sz="1400" b="1" dirty="0" smtClean="0"/>
              <a:t>Observation:</a:t>
            </a:r>
            <a:endParaRPr lang="en-US" sz="1400" dirty="0" smtClean="0"/>
          </a:p>
          <a:p>
            <a:pPr marL="285750" indent="-285750">
              <a:buFont typeface="Arial" panose="020B0604020202020204" pitchFamily="34" charset="0"/>
              <a:buChar char="•"/>
            </a:pPr>
            <a:r>
              <a:rPr lang="en-US" sz="1400" dirty="0"/>
              <a:t>Looking at the distribution of loans along with states, we can conclude that majority of the borrowers are from big urban states like California, </a:t>
            </a:r>
            <a:r>
              <a:rPr lang="en-US" sz="1400" dirty="0" smtClean="0"/>
              <a:t>New York</a:t>
            </a:r>
            <a:r>
              <a:rPr lang="en-US" sz="1400" dirty="0"/>
              <a:t>, Florida, Texas.</a:t>
            </a:r>
          </a:p>
        </p:txBody>
      </p:sp>
      <p:pic>
        <p:nvPicPr>
          <p:cNvPr id="3" name="Content Placeholder 2"/>
          <p:cNvPicPr>
            <a:picLocks noGrp="1" noChangeAspect="1"/>
          </p:cNvPicPr>
          <p:nvPr>
            <p:ph idx="1"/>
          </p:nvPr>
        </p:nvPicPr>
        <p:blipFill>
          <a:blip r:embed="rId2"/>
          <a:stretch>
            <a:fillRect/>
          </a:stretch>
        </p:blipFill>
        <p:spPr>
          <a:xfrm>
            <a:off x="830729" y="1044700"/>
            <a:ext cx="7329839" cy="3030384"/>
          </a:xfrm>
          <a:prstGeom prst="rect">
            <a:avLst/>
          </a:prstGeom>
        </p:spPr>
      </p:pic>
    </p:spTree>
    <p:extLst>
      <p:ext uri="{BB962C8B-B14F-4D97-AF65-F5344CB8AC3E}">
        <p14:creationId xmlns:p14="http://schemas.microsoft.com/office/powerpoint/2010/main" val="3463853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Loan Term Distribution</a:t>
            </a:r>
            <a:endParaRPr lang="en-US" dirty="0">
              <a:solidFill>
                <a:schemeClr val="tx1"/>
              </a:solidFill>
            </a:endParaRPr>
          </a:p>
        </p:txBody>
      </p:sp>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098800"/>
            <a:ext cx="8081955" cy="523220"/>
          </a:xfrm>
          <a:prstGeom prst="rect">
            <a:avLst/>
          </a:prstGeom>
          <a:noFill/>
        </p:spPr>
        <p:txBody>
          <a:bodyPr wrap="square" rtlCol="0">
            <a:spAutoFit/>
          </a:bodyPr>
          <a:lstStyle/>
          <a:p>
            <a:r>
              <a:rPr lang="en-US" sz="1400" b="1" dirty="0" smtClean="0"/>
              <a:t>Observation:</a:t>
            </a:r>
            <a:endParaRPr lang="en-US" sz="1400" dirty="0" smtClean="0"/>
          </a:p>
          <a:p>
            <a:pPr marL="285750" indent="-285750">
              <a:buFont typeface="Arial" panose="020B0604020202020204" pitchFamily="34" charset="0"/>
              <a:buChar char="•"/>
            </a:pPr>
            <a:r>
              <a:rPr lang="en-US" sz="1400" dirty="0"/>
              <a:t>Majority of the loans are approved for 36 months period</a:t>
            </a:r>
          </a:p>
        </p:txBody>
      </p:sp>
      <p:pic>
        <p:nvPicPr>
          <p:cNvPr id="6" name="Picture 5"/>
          <p:cNvPicPr>
            <a:picLocks noChangeAspect="1"/>
          </p:cNvPicPr>
          <p:nvPr/>
        </p:nvPicPr>
        <p:blipFill>
          <a:blip r:embed="rId2"/>
          <a:stretch>
            <a:fillRect/>
          </a:stretch>
        </p:blipFill>
        <p:spPr>
          <a:xfrm>
            <a:off x="1436178" y="1039964"/>
            <a:ext cx="5884512" cy="3094166"/>
          </a:xfrm>
          <a:prstGeom prst="rect">
            <a:avLst/>
          </a:prstGeom>
        </p:spPr>
      </p:pic>
      <p:sp>
        <p:nvSpPr>
          <p:cNvPr id="8" name="AutoShape 4" descr="data:image/png;base64,iVBORw0KGgoAAAANSUhEUgAAAuAAAAGDCAYAAABqVqVgAAAABHNCSVQICAgIfAhkiAAAAAlwSFlzAAALEgAACxIB0t1+/AAAADh0RVh0U29mdHdhcmUAbWF0cGxvdGxpYiB2ZXJzaW9uMy4xLjMsIGh0dHA6Ly9tYXRwbG90bGliLm9yZy+AADFEAAAgAElEQVR4nO3de5yVZb3//9dHQDFRMcETmEOmybGRAEnzkPrwlAfYW1NDRDP8uj1sO2gH21vdmr/MamfuXZkaqUWiWyWx3HlE0TQRCA9sMslQQeOkkoSm4Of3x7qHVrgGZmDmHmZ4PR+P9Zi1rvu6r/tzL3mseXvNte47MhNJkiRJ5dikrQuQJEmSNiYGcEmSJKlEBnBJkiSpRAZwSZIkqUQGcEmSJKlEBnBJkiSpRAZwSVqDiLg6Iv69hcb6QEQsi4hOxesHI+KzLTF2Md7/RsSYlhqvGcf9ekQsjog/l31sSWqPDOCSNloRMTci3oyINyLi9Yh4NCLOiIhVn42ZeUZmXtrEsQ5eU5/MfDEzu2Xmyhao/eKI+Nlq4x+emTes79jNrGNn4ItAv8zcocb2AyJiXpk11ajhlIh4pC1rkKRqBnBJG7ujMnNLYBfgcuDLwI9b+iAR0bmlx9xA7AIsycyFbV1Ia+nA/+0ktREDuCQBmbk0MycBxwNjImIAQERcHxFfL573iIhfFrPlr0bEwxGxSUT8FPgAcGexxORLEVEXERkRp0XEi8ADVW3VgW7XiJgaEUsj4o6IeH9xrPfMHDfMskfEYcAFwPHF8Z4stq9a0lLU9W8R8UJELIyIGyNi62JbQx1jIuLFYvnI1xp7byJi62L/RcV4/1aMfzBwL7BTUcf1zXnPGxu32LZrRDwQEUuK+sZHRPfV3ovzIuKp4r27OSK61jhGX+Bq4GNFja8X7ZtFxLeL819QLDXavPq9j4gvF8tqflLV9qXi/XwlIkZExBER8Yfi38MFzTl/SRsvA7gkVcnMqcA8YN8am79YbOsJbE8lBGdmjgZepDKb3i0zr6jaZ3+gL3BoI4c8GfgMsBOwAriqCTX+Gvj/gJuL432kRrdTiscngA8C3YD/Xq3Px4EPAwcBFxZhtZb/ArYuxtm/qPnUzLwPOBx4uajjlLXV3pRxi20BfIPK+9IX2Bm4eLX9PwUcBvQBBhXn+w8yczZwBvBYUWNDiP8msDtQD3wI6AVcWLXrDsD7qczwn17V1rWq77XAScBHqfx7uTAiPtisd0DSRskALknv9TKV8LW6d4AdgV0y853MfDgzcy1jXZyZf83MNxvZ/tPMfCYz/wr8O/Cphi9prqdRwH9m5vOZuQz4KnDCarPv/5GZb2bmk8CTwHuCfFHL8cBXM/ONzJwLfAcYvT7FrW3czJyTmfdm5t8ycxHwn1RCerWrMvPlzHwVuJNKmG7KsQMYC3w+M1/NzDeo/A/NCVXd3gUuKo7f8N/uHeCyzHwHmAD0AL5X1D8LmEXlfwQkaY0M4JL0Xr2AV2u0fwuYA9wTEc9HxFeaMNZLzdj+AtCFSrBbXzsV41WP3ZnKzH2D6quWLKcyS766HsCmNcbqtZ71rXHciNguIiZExPyI+AvwM977vjSl/lp6Au8DphfLiV4Hfl20N1iUmW+ttt+Sqi/QNoTyBVXb32xGDZI2YgZwSaoSEUOphMD3XDWjmOn8YmZ+EDgK+EJEHNSwuZEh1zZDvnPV8w9QmWVdDPyVSkhsqKsT/xgQ1zbuy1SWT1SPvYJ/DIxNsbioafWx5jdznOaO+w0q5zgoM7eistQj1vFYq79Xi6mE5f6Z2b14bJ2Z3dawjyS1GAO4JAERsVVEHEllacHPMvPpGn2OjIgPFUsY/gKsLB5QCbbrsv73pIjoFxHvAy4Bbi1mWf8AdI2IT0ZEF+DfgM2q9lsA1EXVJRNXcxPw+YjoExHd+Pua8RXNKa6o5RbgsojYMiJ2Ab5AZUa6ySKia/WDyhKPNY27JbAMeD0iegHnN+d4q1kA9I6ITYtzepfK+u3vRsR2RX29IqKxdfqS1KIM4JI2dndGxBtUloJ8jcpa41Mb6bsbcB+VYPgY8IPMfLDY9g3g34olDec14/g/Ba6nspyiK/CvULkqC3AmcB2VWeG/UvkCaIP/KX4uiYgZNcYdV4w9BfgT8BZwTjPqqnZOcfznqfxl4OfF+E3Vi8qMc/Vj17WM+x/AYGAp8Cvg9nWsHeABKuuz/xwRi4u2L1NZTvTbYonLfVS+kCpJrS7W/v0hSZIkSS3FGXBJkiSpRAZwSZIkqUQGcEmSJKlEBnBJkiSpRAZwSZIkqUSd196lY+nRo0fW1dW1dRmSJEnqwKZPn744M3vW2rbRBfC6ujqmTZvW1mVIkiSpA4uIFxrb5hIUSZIkqUQGcEmSJKlEBnBJkiSpRBvdGnBJkqSO5p133mHevHm89dZbbV3KRqdr16707t2bLl26NHmfVgvgEbEzcCOwA/AucE1mfi8iLgbGAouKrhdk5l3FPl8FTgNWAv+amXcX7YcB3wM6Addl5uVFex9gAvB+YAYwOjPfbq1zkiRJ2hDNmzePLbfckrq6OiKircvZaGQmS5YsYd68efTp06fJ+7XmEpQVwBczsy8wHDgrIvoV276bmfXFoyF89wNOAPoDhwE/iIhOEdEJ+D5wONAPOLFqnG8WY+0GvEYlvEuSJG1U3nrrLbbddlvDd8kigm233bbZf3lotQCema9k5ozi+RvAbKDXGnY5BpiQmX/LzD8Bc4BhxWNOZj5fzG5PAI6Jyr+wA4Fbi/1vAEa0ztlIkiRt2AzfbWNd3vdSvoQZEXXAnsDjRdPZEfFURIyLiG2Ktl7AS1W7zSvaGmvfFng9M1es1i5JkiRtsFo9gEdEN+A24HOZ+Rfgh8CuQD3wCvCdhq41ds91aK9Vw+kRMS0ipi1atKhWF0mSJBW6devWZsd+8MEHefTRR1us34aoVQN4RHShEr7HZ+btAJm5IDNXZua7wLVUlphAZQZ756rdewMvr6F9MdA9Ijqv1v4emXlNZg7JzCE9e9a8I6gkSZI2AAbw9VCs0f4xMDsz/7OqfceqbiOBZ4rnk4ATImKz4uomuwFTgSeA3SKiT0RsSuWLmpMyM4HJwLHF/mOAO1rrfCRJkjY2mcn555/PgAEDGDhwIDfffDMAy5Yt46CDDmLw4MEMHDiQO+6oRLC5c+fSt29fxo4dS//+/TnkkEN48803Gx3/qquuol+/fgwaNIgTTjiBuXPncvXVV/Pd736X+vp6Hn74Ye6880722msv9txzTw4++GAWLFhQs98pp5zCrbfeumrshln8V155hf3224/6+noGDBjAww8/3IrvWNO05nXA9wFGA09HxMyi7QIqVzGpp7JcZC7w/wAyc1ZE3AL8H5UrqJyVmSsBIuJs4G4qlyEcl5mzivG+DEyIiK8Dv6MS+CVJktQCbr/9dmbOnMmTTz7J4sWLGTp0KPvttx89e/Zk4sSJbLXVVixevJjhw4dz9NFHA/Dcc89x0003ce211/KpT32K2267jZNOOqnm+Jdffjl/+tOf2GyzzXj99dfp3r07Z5xxBt26deO8884D4LXXXuO3v/0tEcF1113HFVdcwXe+85339Pvxj2vHwJ///OcceuihfO1rX2PlypUsX768Fd6p5mm1AJ6Zj1B7nfZda9jnMuCyGu131dovM5/n70tYJEmS1IIeeeQRTjzxRDp16sT222/P/vvvzxNPPMHhhx/OBRdcwJQpU9hkk02YP38+CxYsAKBPnz7U19cD8NGPfpS5c+c2Ov6gQYMYNWoUI0aMYMSI2hezmzdvHscffzyvvPIKb7/9drOutw0wdOhQPvOZz/DOO+8wYsSIVbW1Je+E2QY+feGDbV2CNkA/v+SAti5BkqR/UFnx+17jx49n0aJFTJ8+nS5dulBXV7fqWtibbbbZqn6dOnVa4xKUX/3qV0yZMoVJkyZx6aWXMmvWrPf0Oeecc/jCF77A0UcfzYMPPsjFF19cc6zOnTvz7rvvrqr77bcr92bcb7/9mDJlCr/61a8YPXo0559/PieffHKTzr+1lHIZQkmSJLU/++23HzfffDMrV65k0aJFTJkyhWHDhrF06VK22247unTpwuTJk3nhhReaPfa7777LSy+9xCc+8QmuuOIKXn/9dZYtW8aWW27JG2+8sarf0qVL6dWrcqXpG264YVX76v3q6uqYPn06AHfccQfvvPMOAC+88ALbbbcdY8eO5bTTTmPGjBnr9F60JAO4JEmSaho5ciSDBg3iIx/5CAceeCBXXHEFO+ywA6NGjWLatGkMGTKE8ePHs8ceezR77JUrV3LSSScxcOBA9txzTz7/+c/TvXt3jjrqKCZOnLjqy5UXX3wxxx13HPvuuy89evRYtf/q/caOHctDDz3EsGHDePzxx9liiy2AytVS6uvr2XPPPbnttts499xzW+z9WVfR2J8WOqohQ4bktGnT2rQGl6CoFpegSJLW1ezZs+nbt29bl7HRqvX+R8T0zBxSq78z4JIkSVKJ/BKmJEmSWtVZZ53Fb37zm39oO/fcczn11FPbqKK2ZQCXJElSq/r+97/f1iVsUFyCIkmSJJXIAC5JkiSVyAAuSZIklcgALkmSpPXWqVMn6uvrVz3WdAt6qNw4Z/HixQB069atyceZO3cum2++OfX19fTr148zzjhj1R0wG7P33nvXbD/llFO49dZbm3zsluKXMCVJkjqYlr7nSFPuVbH55pszc+bMFj1uY3bddVdmzpzJihUrOPDAA/nFL37BP/3TPzXa/9FHHy2lrqZyBlySJEmt4vrrr+fss89e9frII4/kwQcfbLT/6NGjueOOO1a9HjVqFJMmTWq0f+fOndl7772ZM2cOy5Yt46CDDmLw4MEMHDjwH8ZpmGHPTM4++2z69evHJz/5SRYuXLgeZ7fuDOCSJElab2+++eaq5ScjR45cpzE++9nP8pOf/ASApUuX8uijj3LEEUc02n/58uXcf//9DBw4kK5duzJx4kRmzJjB5MmT+eIXv8jqd3yfOHEizz77LE8//TTXXnttm82MuwRFkiRJ660llqDsv//+nHXWWSxcuJDbb7+df/7nf6Zz5/fG1T/+8Y/U19cTERxzzDEcfvjhvPPOO1xwwQVMmTKFTTbZhPnz57NgwQJ22GGHVftNmTKFE088kU6dOrHTTjtx4IEHrle968oALkmSpFbRuXPnf/iC5FtvvbXWfUaPHs348eOZMGEC48aNq9mnYQ14tfHjx7No0SKmT59Oly5dqKurq3m8iGjmWbQ8l6BIkiSpVdTV1TFz5kzeffddXnrpJaZOnbrWfU455RSuvPJKAPr379/kYy1dupTtttuOLl26MHnyZF544YX39Nlvv/2YMGECK1eu5JVXXmHy5MlNP5kW5Ay4JEmSWsU+++xDnz59GDhwIAMGDGDw4MFr3Wf77benb9++jBgxolnHGjVqFEcddRRDhgyhvr6ePfbY4z19Ro4cyQMPPMDAgQPZfffd2X///Zt1jJYSqy9O7+iGDBmS06ZNa9MaWvrSQOoYmnKJJ0mSapk9ezZ9+/Zt6zJaxPLlyxk4cCAzZsxg6623butymqTW+x8R0zNzSK3+LkGRJEnSBuG+++5jjz324Jxzzmk34XtduARFkiRJG4SDDz6YF198sa3LaHXOgEuSJEklMoBLkiRJJTKAS5IkSSUygEuSJEklMoBLkiRpvf35z3/mhBNOYNddd6Vfv34cccQR/OEPf+DBBx/kyCOPbNPaLr74Yr797W/X3HbNNdewxx57sMceezBs2DAeeeSRVdsefvhh+vfvT319PW+++Sbnn38+/fv35/zzz1+verwKiiRJUgfzh2+f0qLj7X7e9WvcnpmMHDmSMWPGMGHCBABmzpzJggUL1vvYK1asoHPn1omsv/zlL/nRj37EI488Qo8ePZgxYwYjRoxg6tSp7LDDDowfP57zzjuPU089FYAf/ehHLFq0iM0222y9jusMuCRJktbL5MmT6dKlC2ecccaqtvr6evbdd18Ali1bxrHHHssee+zBqFGjaLgR5CWXXMLQoUMZMGAAp59++qr2Aw44gAsuuID999+f733ve/zxj39k+PDhDB06lAsvvJBu3bqtOs63vvUthg4dyqBBg7joootWtV922WV8+MMf5uCDD+bZZ5+tWfc3v/lNvvWtb9GjRw8ABg8ezJgxY/j+97/Pddddxy233MIll1zCqFGjOProo/nrX//KXnvtxc0337xe75cz4JIkSVovzzzzDB/96Ecb3f673/2OWbNmsdNOO7HPPvvwm9/8ho9//OOcffbZXHjhhQCMHj2aX/7ylxx11FEAvP766zz00EMAHHnkkZx77rmceOKJXH311avGveeee3juueeYOnUqmcnRRx/NlClT2GKLLZgwYQK/+93vWLFiBYMHD65Z36xZs97TPmTIEG644QYuvfRSHnnkEY488kiOPfZYALp168bMmTPX783CGXBJkiS1smHDhtG7d2822WQT6uvrmTt3LlCZOd9rr70YOHAgDzzwALNmzVq1z/HHH7/q+WOPPcZxxx0HwKc//elV7ffccw/33HMPe+65J4MHD+b3v/89zz33HA8//DAjR47kfe97H1tttRVHH310k2vNTCJiPc94zQzgkiRJWi/9+/dn+vTpjW6vXjPdqVMnVqxYwVtvvcWZZ57JrbfeytNPP83YsWN56623VvXbYost1nrczOSrX/0qM2fOZObMmcyZM4fTTjsNoEkhul+/fu+pe8aMGfTr12+t+64PA7gkSZLWy4EHHsjf/vY3rr322lVtTzzxxKolJLU0hO0ePXqwbNkybr311kb7Dh8+nNtuuw1g1Zc8AQ499FDGjRvHsmXLAJg/fz4LFy5kv/32Y+LEibz55pu88cYb3HnnnTXH/dKXvsSXv/xllixZAlS+OHr99ddz5plnNvHM141rwCVJkrReIoKJEyfyuc99jssvv5yuXbtSV1fHlVdeyfz582vu0717d8aOHcvAgQOpq6tj6NChjY5/5ZVXctJJJ/Gd73yHT37yk2y99dYAHHLIIcyePZuPfexjQGWN9s9+9jMGDx7M8ccfT319PbvsssuqL4Ou7uijj2b+/PnsvffeRARbbrklP/vZz9hxxx3X8x1Zs2j4tunGYsiQITlt2rQ2reHTFz7YpsfXhunnlxzQ1iVIktqp2bNn07dv37Yuo9UsX76czTffnIhgwoQJ3HTTTdxxxx1tXdYqtd7/iJiemUNq9XcGXJIkSRu06dOnc/bZZ5OZdO/enXHjxrV1SevFAC5JkqQN2r777suTTz7Z1mW0GL+EKUmSJJXIAC5JktQBbGzf69tQrMv7bgCXJElq57p27cqSJUsM4SXLTJYsWULXrl2btZ9rwCVJktq53r17M2/ePBYtWtTWpWx0unbtSu/evZu1jwFckiSpnevSpQt9+vRp6zLURC5BkSRJkkpkAJckSZJKZACXJEmSSmQAlyRJkkpkAJckSZJKZACXJEmSSmQAlyRJkkpkAJckSZJKZACXJEmSSmQAlyRJkkpkAJckSZJKZACXJEmSSmQAlyRJkkpkAJckSZJK1GoBPCJ2jojJETE7ImZFxLlF+/sj4t6IeK74uU3RHhFxVUTMiYinImJw1Vhjiv7PRcSYqvaPRsTTxT5XRUS01vlIkiRJLaE1Z8BXAF/MzL7AcOCsiOgHfAW4PzN3A+4vXgMcDuxWPE4HfgiVwA5cBOwFDAMuagjtRZ/Tq/Y7rBXPR5IkSVpvrRbAM/OVzJxRPH8DmA30Ao4Bbii63QCMKJ4fA9yYFb8FukfEjsChwL2Z+WpmvgbcCxxWbNsqMx/LzARurBpLkiRJ2iCVsgY8IuqAPYHHge0z8xWohHRgu6JbL+Clqt3mFW1rap9Xo73W8U+PiGkRMW3RokXrezqSJEnSOmv1AB4R3YDbgM9l5l/W1LVGW65D+3sbM6/JzCGZOaRnz55rK1mSJElqNa0awCOiC5XwPT4zby+aFxTLRyh+Liza5wE7V+3eG3h5Le29a7RLkiRJG6zWvApKAD8GZmfmf1ZtmgQ0XMlkDHBHVfvJxdVQhgNLiyUqdwOHRMQ2xZcvDwHuLra9ERHDi2OdXDWWJEmStEHq3Ipj7wOMBp6OiJlF2wXA5cAtEXEa8CJwXLHtLuAIYA6wHDgVIDNfjYhLgSeKfpdk5qvF838Brgc2B/63eEiSJEkbrFYL4Jn5CLXXaQMcVKN/Amc1MtY4YFyN9mnAgPUoU5IkSSqVd8KUJEmSSmQAlyRJkkpkAJckSZJKZACXJEmSSmQAlyRJkkpkAJckSZJKZACXJEmSSmQAlyRJkkpkAJckSZJKZACXJEmSSmQAlyRJkkpkAJckSZJKZACXJEmSSmQAlyRJkkpkAJckSZJKZACXJEmSSmQAlyRJkkpkAJckSZJKZACXJEmSSmQAlyRJkkpkAJckSZJKZACXJEmSSmQAlyRJkkpkAJckSZJKZACXJEmSSmQAlyRJkkpkAJckSZJKZACXJEmSSmQAlyRJkkpkAJckSZJKZACXJEmSSmQAlyRJkkpkAJckSZJKZACXJEmSSmQAlyRJkkpkAJckSZJKZACXJEmSSmQAlyRJkkpkAJckSZJKZACXJEmSSmQAlyRJkkpkAJckSZJKZACXJEmSSmQAlyRJkkpkAJckSZJKZACXJEmSSmQAlyRJkkpkAJckSZJKZACXJEmSSmQAlyRJkkpkAJckSZJKZACXJEmSSmQAlyRJkkpkAJckSZJK1GoBPCLGRcTCiHimqu3iiJgfETOLxxFV274aEXMi4tmIOLSq/bCibU5EfKWqvU9EPB4Rz0XEzRGxaWudiyRJktRSWnMG/HrgsBrt383M+uJxF0BE9ANOAPoX+/wgIjpFRCfg+8DhQD/gxKIvwDeLsXYDXgNOa8VzkSRJklpEqwXwzJwCvNrE7scAEzLzb5n5J2AOMKx4zMnM5zPzbWACcExEBHAgcGux/w3AiBY9AUmSJKkVtMUa8LMj4qliico2RVsv4KWqPvOKtsbatwVez8wVq7XXFBGnR8S0iJi2aNGiljoPSZIkqdnKDuA/BHYF6oFXgO8U7VGjb65De02ZeU1mDsnMIT179mxexZIkSVIL6lzmwTJzQcPziLgW+GXxch6wc1XX3sDLxfNa7YuB7hHRuZgFr+4vSZIkbbBKnQGPiB2rXo4EGq6QMgk4ISI2i4g+wG7AVOAJYLfiiiebUvmi5qTMTGAycGyx/xjgjjLOQZIkSVofrTYDHhE3AQcAPSJiHnARcEBE1FNZLjIX+H8AmTkrIm4B/g9YAZyVmSuLcc4G7gY6AeMyc1ZxiC8DEyLi68DvgB+31rlIkiRJLaXVAnhmnlijudGQnJmXAZfVaL8LuKtG+/NUrpIiSZIktRveCVOSJEkqkQFckiRJKpEBXJIkSSqRAVySJEkqkQFckiRJKpEBXJIkSSqRAVySJEkqkQFckiRJKlGTAnhE7NOUNkmSJElr1tQZ8P9qYpskSZKkNVjjregj4mPA3kDPiPhC1aatgE6tWZgkSZLUEa0xgAObAt2KfltWtf8FOLa1ipIkSZI6qjUG8Mx8CHgoIq7PzBdKqkmSJEnqsNY2A95gs4i4Bqir3iczD2yNoiRJkqSOqqkB/H+Aq4HrgJWtV44kSZLUsTU1gK/IzB+2aiWSJEnSRqCplyG8MyLOjIgdI+L9DY9WrUySJEnqgJo6Az6m+Hl+VVsCH2zZciRJkqSOrUkBPDP7tHYhkiRJ0sagSQE8Ik6u1Z6ZN7ZsOZIkSVLH1tQlKEOrnncFDgJmAAZwSZIkqRmaugTlnOrXEbE18NNWqUiSJEnqwJp6FZTVLQd2a8lCJEmSpI1BU9eA30nlqicAnYC+wC2tVZQkSZLUUTV1Dfi3q56vAF7IzHmtUI8kSZLUoTVpCUpmPgT8HtgS2AZ4uzWLkiRJkjqqJgXwiPgUMBU4DvgU8HhEHNuahUmSJEkdUVOXoHwNGJqZCwEioidwH3BraxUmSZIkdURNvQrKJg3hu7CkGftKkiRJKjR1BvzXEXE3cFPx+njgrtYpSZIkSeq41hjAI+JDwPaZeX5E/BPwcSCAx4DxJdQnSZIkdShrW0ZyJfAGQGbenplfyMzPU5n9vrK1i5MkSZI6mrUF8LrMfGr1xsycBtS1SkWSJElSB7a2AN51Dds2b8lCJEmSpI3B2gL4ExExdvXGiDgNmN46JUmSJEkd19qugvI5YGJEjOLvgXsIsCkwsjULkyRJkjqiNQbwzFwA7B0RnwAGFM2/yswHWr0ySZIkqQNq0nXAM3MyMLmVa5EkSZI6PO9mKUmSJJXIAC5JkiSVyAAuSZIklcgALkmSJJXIAC5JkiSVyAAuSZIklcgALkmSJJXIAC5JkiSVyAAuSZIklcgALkmSJJXIAC5JkiSVyAAuSZIklcgALkmSJJXIAC5JkiSVyAAuSZIklcgALkmSJJWo1QJ4RIyLiIUR8UxV2/sj4t6IeK74uU3RHhFxVUTMiYinImJw1T5jiv7PRcSYqvaPRsTTxT5XRUS01rlIkiRJLaU1Z8CvBw5bre0rwP2ZuRtwf/Ea4HBgt+JxOvBDqAR24CJgL2AYcFFDaC/6nF613+rHkiRJkjY4rRbAM3MK8OpqzccANxTPbwBGVLXfmBW/BbpHxI7AocC9mflqZr4G3AscVmzbKjMfy8wEbqwaS5IkSdpglb0GfPvMfAWg+Lld0d4LeKmq37yibU3t82q01xQRp0fEtIiYtmjRovU+CUmSJGldbShfwqy1fjvXob2mzLwmM4dk5pCePXuuY4mSJEnS+is7gC8olo9Q/FxYtM8Ddq7q1xt4eS3tvWu0S5IkSRu0sgP4JKDhSiZjgDuq2k8uroYyHFhaLFG5GzgkIrYpvnx5CHB3se2NiBheXP3k5KqxJEmSpA1W59YaOCJuAg4AekTEPCpXM7kcuCUiTgNeBI4rut8FHAHMAZYDpwJk5qsRcSnwRNHvksxs+GLnv1C50srmwP8WD0mSJGmD1moBPDNPbGTTQTX6JnBWI+OMA8bVaJ8GDFifGiVJkqSybShfwpQkSZI2CgZwSVkttg8AAAv2SURBVJIkqUQGcEmSJKlEBnBJkiSpRAZwSZIkqUQGcEmSJKlEBnBJkiSpRAZwSZIkqUQGcEmSJKlEBnBJkiSpRAZwSZIkqUQGcEmSJKlEBnBJkiSpRAZwSZIkqUQGcEmSJKlEBnBJkiSpRAZwSZIkqUQGcEmSJKlEBnBJkiSpRAZwSZIkqUQGcEmSJKlEBnBJkiSpRAZwSZIkqUQGcEmSJKlEBnBJkiSpRAZwSZIkqUQGcEmSJKlEBnBJkiSpRAZwSZIkqUQGcEmSJKlEBnBJkiSpRAZwSZIkqUQGcEmSJKlEBnBJkiSpRAZwSZIkqUQGcEmSJKlEBnBJkiSpRJ3bugBJkpri0xc+2NYlaAP080sOaOsSpGZzBlySJEkqkQFckiRJKpEBXJIkSSqRAVySJEkqkQFckiRJKpEBXJIkSSqRAVySJEkqkQFckiRJKpEBXJIkSSqRAVySJEkqkQFckiRJKpEBXJIkSSqRAVySJEkqkQFckiRJKpEBXJIkSSqRAVySJEkqUZsE8IiYGxFPR8TMiJhWtL0/Iu6NiOeKn9sU7RERV0XEnIh4KiIGV40zpuj/XESMaYtzkSRJkpqjLWfAP5GZ9Zk5pHj9FeD+zNwNuL94DXA4sFvxOB34IVQCO3ARsBcwDLioIbRLkiRJG6oNaQnKMcANxfMbgBFV7TdmxW+B7hGxI3AocG9mvpqZrwH3AoeVXbQkSZLUHG0VwBO4JyKmR8TpRdv2mfkKQPFzu6K9F/BS1b7zirbG2iVJkqQNVuc2Ou4+mflyRGwH3BsRv19D36jRlmtof+8AlZB/OsAHPvCB5tYqSZIktZg2mQHPzJeLnwuBiVTWcC8olpZQ/FxYdJ8H7Fy1e2/g5TW01zreNZk5JDOH9OzZsyVPRZIkSWqW0gN4RGwREVs2PAcOAZ4BJgENVzIZA9xRPJ8EnFxcDWU4sLRYonI3cEhEbFN8+fKQok2SJEnaYLXFEpTtgYkR0XD8n2fmryPiCeCWiDgNeBE4ruh/F3AEMAdYDpwKkJmvRsSlwBNFv0sy89XyTkOSJElqvtIDeGY+D3ykRvsS4KAa7Qmc1chY44BxLV2jJEmS1Fo2pMsQSpIkSR2eAVySJEkqkQFckiRJKpEBXJIkSSqRAVySJEkqkQFckiRJKpEBXJIkSSqRAVySJEkqkQFckiRJKpEBXJIkSSqRAVySJEkqkQFckiRJKpEBXJIkSSqRAVySJEkqkQFckiRJKpEBXJIkSSqRAVySJEkqkQFckiRJKpEBXJIkSSpR57YuQFLFH759SluXoA3Q7udd39YlSJJamDPgkiRJUokM4JIkSVKJDOCSJElSiQzgkiRJUokM4JIkSVKJDOCSJElSiQzgkiRJUokM4JIkSVKJDOCSJElSibwTpiRJare8i7Bq2dDvIuwMuCRJklQiA7gkSZJUIgO4JEmSVCIDuCRJklQiA7gkSZJUIgO4JEmSVCIDuCRJklQiA7gkSZJUIgO4JEmSVCIDuCRJklQiA7gkSZJUIgO4JEmSVCIDuCRJklQiA7gkSZJUIgO4JEmSVCIDuCRJklQiA7gkSZJUIgO4JEmSVCIDuCRJklQiA7gkSZJUIgO4JEmSVCIDuCRJklQiA7gkSZJUIgO4JEmSVKJ2H8Aj4rCIeDYi5kTEV9q6HkmSJGlN2nUAj4hOwPeBw4F+wIkR0a9tq5IkSZIa164DODAMmJOZz2fm28AE4Jg2rkmSJElqVHsP4L2Al6pezyvaJEmSpA1SZGZb17DOIuI44NDM/GzxejQwLDPPWa3f6cDpxcsPA8+WWqjUND2AxW1dhCS1M352akO1S2b2rLWhc9mVtLB5wM5Vr3sDL6/eKTOvAa4pqyhpXUTEtMwc0tZ1SFJ74men2qP2vgTlCWC3iOgTEZsCJwCT2rgmSZIkqVHtegY8M1dExNnA3UAnYFxmzmrjsiRJkqRGtesADpCZdwF3tXUdUgtwmZQkNZ+fnWp32vWXMCVJkqT2pr2vAZckSZLaFQO41EQR8euIeDIiZkXE1cWdWBu2nRMRzxbbriixprqI+HTV61Mi4r/LOr4krU1EbBoR10TEHyLi9xHxz0X7ZhFxc0TMiYjHI6KuxJr87FSbMoBLTfepzPwIMADoCRwHEBGfoHIH1kGZ2R/4dok11QGfXlsnSWpDXwMWZubuQD/goaL9NOC1zPwQ8F3gmyXWVIefnWpDBnCpiTLzL8XTzsCmQMMXKP4FuDwz/1b0W7j6vhFxQEQ8FBG3FLNAl0fEqIiYGhFPR8SuRb9dIuL+iHiq+PmBov36iLgqIh6NiOcj4thi6MuBfSNiZkR8vmjbqZitf65hNj4iOhVjPFMc7/Or1yhJreQzwDcAMvPdzGy4ac4xwA3F81uBgyIiqnf0s1MdlQFcaoaIuBtYCLxB5RcGwO5UPsgfL35RDG1k948A5wIDgdHA7pk5DLgOaLh7638DN2bmIGA8cFXV/jsCHweOpPLLA+ArwMOZWZ+Z3y3a6oHji+McHxE7F229MnNAZg4EfrLOb4IkNVFEdC+eXhoRMyLifyJi+6KtF/ASVC4rDCwFtq0xjJ+d6nAM4FIzZOahVD7MNwMOLJo7A9sAw4HzgVtWn8UpPJGZrxQz5X8E7inan6by51CAjwE/L57/lMovjQa/KGaP/g/Ynsbdn5lLM/Mt4P+AXYDngQ9GxH9FxGHAX9awvyS1lM5U7lL9m8wcDDzG35fp1fqcrHVpNj871eEYwKVmKj6cJ1H58ynAPOD2rJgKvAv0qLHr36qev1v1+l0avyZ/9S+j6v1r/eKq1W8l0DkzX6Myi/QgcBaVmSNJam1LgOXAxOL1/wCDi+fzgJ0BIqIzsDXwao0x/OxUh2MAl5ogIrpFxI7F887AEcDvi82/oJgNj4jdqawPX1xrnCZ4FDiheD4KeGQt/d8AtlzboBHRA9gkM28D/p2//wKUpFaTlZuN3AkcUDQdRGV2GSoTGWOK58cCD+S635zEz061K+3+TphSSbYAJkXEZkAn4AHg6mLbOGBcRDwDvA2MWY9fIv9ajHU+sAg4dS39nwJWRMSTwPXAa4306wX8JCIa/qf7q+tYnyQ115eBn0bElfzj59qPi/Y5VGa+T2hk/6bws1PtinfClCRJkkrkEhRJkiSpRAZwSZIkqUQGcEmSJKlEBnBJkiSpRAZwSZIkqUQGcElqByJi24iYWTz+HBHzq15v2gb1fCEiZkfEjau1HxwRvyi7HklqT7wOuCS1A5m5BKgHiIiLgWWZ+e017lQlIjpl5soWLOlM4BOZ+VILjilJGwVnwCWpnYuIMRExtZgN/0FEbBIRnSPi9Yj4ekRMBYZFxLyIuCwifhsRT0TE4Ii4JyL+GBFjGxn7SxHxTPE4p2i7DvgAcFdE/Osa6uoREZMi4qmIeDQiBhTtwyPisYj4XUT8JiJ2K9o/GxG3RsTdEfFcRHyjxd8sSdoAGMAlqR0rQu1IYO/MrKfyl82GOwpuDczIzGGZ+VjRNjczhwO/pXInwpHA3sClNcYeRuW23sOAjwFnRsSgzPwssBDYNzOvWkN5lwKPZ+Yg4GIqdxwEmA18PDP3LPp8vWqfj1C5Lfkg4KSI2Kmp74UktRcuQZGk9u1gYCgwLSIANgcaloW8DUxcrf+k4ufTQOfM/Cvw14h4NyK6Zeayqr77Ardl5nKAYm33x6ncxrspPg58EiAz74mI6yNiC6A7cGNE7Fpjn/sy843ieL+nMtP+chOPJ0ntggFcktq3AMZl5r//Q2NEZ+DNzMzV+v+t+Plu1fOG16v/TogWqK3W68uAuzPzBxHxIeDXNeoDWFmjJklq91yCIknt233ApyKiB6y6WsoHWmjsKcDIiNg8IroBxwAPN3P/UUVdBwPzihn3rYH5RZ9TWqhWSWo3nFmQpHYsM5+OiP8A7ouITYB3gDNogWUbmTk1Im4CniiafpiZTzdjiAuBn0TEU8Ay4NSi/ZvAuIj4EjB5feuUpPYm3vvXSUmSJEmtxSUokiRJUokM4JIkSVKJDOCSJElSiQzgkiRJUokM4JIkSVKJDOCSJElSiQzgkiRJUokM4JIkSVKJ/n+4XWsTQWfNw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9816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260" y="281175"/>
            <a:ext cx="8398779" cy="763525"/>
          </a:xfrm>
        </p:spPr>
        <p:txBody>
          <a:bodyPr>
            <a:normAutofit/>
          </a:bodyPr>
          <a:lstStyle/>
          <a:p>
            <a:pPr algn="ctr"/>
            <a:r>
              <a:rPr lang="en-US" dirty="0" smtClean="0">
                <a:solidFill>
                  <a:schemeClr val="tx1"/>
                </a:solidFill>
              </a:rPr>
              <a:t>Home </a:t>
            </a:r>
            <a:r>
              <a:rPr lang="en-US" sz="3200" dirty="0">
                <a:solidFill>
                  <a:schemeClr val="tx1"/>
                </a:solidFill>
              </a:rPr>
              <a:t>Ownership</a:t>
            </a:r>
            <a:r>
              <a:rPr lang="en-US" dirty="0" smtClean="0">
                <a:solidFill>
                  <a:schemeClr val="tx1"/>
                </a:solidFill>
              </a:rPr>
              <a:t> vs Loan Status</a:t>
            </a:r>
            <a:endParaRPr lang="en-US" dirty="0">
              <a:solidFill>
                <a:schemeClr val="tx1"/>
              </a:solidFill>
            </a:endParaRPr>
          </a:p>
        </p:txBody>
      </p:sp>
      <p:pic>
        <p:nvPicPr>
          <p:cNvPr id="6" name="Content Placeholder 5"/>
          <p:cNvPicPr>
            <a:picLocks noGrp="1" noChangeAspect="1"/>
          </p:cNvPicPr>
          <p:nvPr>
            <p:ph idx="1"/>
          </p:nvPr>
        </p:nvPicPr>
        <p:blipFill>
          <a:blip r:embed="rId2"/>
          <a:stretch>
            <a:fillRect/>
          </a:stretch>
        </p:blipFill>
        <p:spPr>
          <a:xfrm>
            <a:off x="1613514" y="1044701"/>
            <a:ext cx="5478120" cy="2923420"/>
          </a:xfrm>
          <a:prstGeom prst="rect">
            <a:avLst/>
          </a:prstGeom>
        </p:spPr>
      </p:pic>
      <p:sp>
        <p:nvSpPr>
          <p:cNvPr id="7" name="AutoShape 4" descr="data:image/png;base64,iVBORw0KGgoAAAANSUhEUgAAAnAAAAFNCAYAAACAH1JNAAAABHNCSVQICAgIfAhkiAAAAAlwSFlzAAALEgAACxIB0t1+/AAAADh0RVh0U29mdHdhcmUAbWF0cGxvdGxpYiB2ZXJzaW9uMy4xLjMsIGh0dHA6Ly9tYXRwbG90bGliLm9yZy+AADFEAAAgAElEQVR4nO3deZgV1bn+/e8toKhoUMEJ1CbGiAymRUCjEQ16nEVMNA6oYAy+HocYE41Rc6I/jecYNUfjMXEmOKBoUOIQEzUKgooDIEaJAzjSiNKAoAio4PP+UavbTbOb7ga6d1dzf65rX121atWqp3ZX7/30qlpVigjMzMzMLD/WKXUAZmZmZtYwTuDMzMzMcsYJnJmZmVnOOIEzMzMzyxkncGZmZmY54wTOzMzMLGecwJmthKQbJP3XGmprW0kLJbVK82Ml/WRNtJ3a+7ukwWuqvQZs97eS5kj6sKm3vTaSNETS0ytZ3ujHQTqOv7mS5e9K2q8xYzBb2zmBs7VW+pJZLOlTSfMlPSvpVEnVfxcRcWpEXFrPtlb6hRUR70dEu4hYtgZiv1jSnTXaPygiblvdthsYxzbAL4BuEbFlkeX7SKooUr5Gk9dVpcy5kqalY+F9SZdLWq/Usa2qpjgO0nH8NoCk4ZJ+u6pt1ZWQNgVJ7SUNk/Rh+jx4U9J5BctD0rca0F6zOL6tZXMCZ2u7wyJiI2A74HLgPODWNb0RSa3XdJvNxHbA3IiYXepAVtG1wCnAicBGwEFAf+DeUgWUkkp/Njetq4F2wE7AN4ABwFsljcisDv6QMAMiYkFEPAgcDQyW1AOW712Q1EHSw6m3bp6k8ZLWkXQHsC3wUDq19EtJZem/9pMlvQ88WVBWmMxtL+kFSQskPSBp07StFXquqnr5JB0IXAAcnbb3clpe/V9/iuvXkt6TNFvS7ZK+kZZVxTE49TjNkXRhbe+NpG+k9StTe79O7e8HPA5sneIYvqrvv6Shkqan9/VBSVsXLAtJp6Vesk8lXSppe0kTJH0i6V5J6xbUP1TSlIJe1Z1r2eYOwGnAoIiYEBFLI2Iq8EPgQEn9JXVJ7ayT1rlF0uyCNu6U9LOC9/9SSc+kOB+T1KGg7u4pnvmSXpa0T8GysZIuk/QMsAj4ZuqZeju19Y6kQTXiv0rSx2nZQTXaqjoOhqR4/i8dY69L2reW9+MkSQ8VzE+XdG/B/AxJ5QW/k29JOgUYBPwyHQMPFTRZLulfabv3SGpbbLsrI2nrdDzMS/EMLVjWNx0D8yXNknRdjeMglPWoT0vv0x8lqZZN9QHuioiPI+KriHg9IkaldsalOi+nfTxa0ibKPgsqU9sPS+qc6l8G7AVcl+pfpyJ/+zV+T9+S9FR6r+ZIuqeh75WthSLCL7/WyhfwLrBfkfL3gf9M08OB36bp/wFuANqk116AirUFlAEB3A5sCKxfUNY61RkLzAR6pDr3AXemZfsAFbXFC1xcVbdg+VjgJ2n6x8B04JtkPQv3A3fUiO3mFNd3gM+BnWp5n24HHiDroSoD3gROri3OGusWXV4j1v7AHKAXsB7wf8C4groBPAhsDHRPsT6R9u0bwL+BwaluL2A2sBvQChic3rf1isRwKvBeLXE/BfxPwfGwa5p+A3i76r1Ky3Yp2Ke3gG+n93UscHla1gmYCxxM9o/zf6T5jgXrvp/2r3Xar0+AHdPyrYDuaXoI8CUwNO3jfwIf8PWxWPjeDgGWAmeTHbNHAwuATYvs8zeB+Sm+rYD3gJkFyz4G1in4nXyr5t9IjWP1BWBrYFPgNeDUWt7rIcDTK/k9/AloC5QDlcC+admuwO7p/SpL2/hZjePmYaA92T9YlcCBtWznFmAqcBKwQ5Hl1fub5jcjS/Q3IPu7+Avw12LHd42/uda1/A3cDVyY3vu2wPea8rPQr3y+3ANntqIPyL50avqS7Ittu4j4MiLGR0RdDxO+OCI+i4jFtSy/IyJejYjPgP8CfqQ0yGE1DQL+NyLejoiFwPnAMVq+9+//RcTiiHgZeJkskVtOiuVo4PyI+DQi3gV+D5zQgFi2Tr0k1S/gezViHRYRkyPi8xTrdyWVFdT5XUR8ElkP2avAY2nfFgB/B3ZJ9YYCN0bE8xGxLLJrwT4n+6KvqQMwq5aYZ6XlkCURe0uqusZvVJrvQpZUvlyw3p8j4s30+76XLOkAOB54JCIeiayH53FgIllCV2V4REyNiKVkSddXQA9J60fErLTvVd6LiJsju57yNrLjcota9mU2cE06Zu8hS0IPqVkpsmvaPk0x7w08CsyU1DXNj4+Ir2rZRjHXRsQHETEPeKjgvagXZddXfg84LyKWRMQUskTrhBTvpIh4LrKe03eBG1OchS6PiPkR8T4wZiUxnAmMAM4A/p16+w6qpS4RMTci7ouIRRHxKXBZkW03xJdklyNsnfa1pNcEWj44gTNbUSdgXpHyK8l6tR5Lp7Z+VY+2ZjRg+XtkvSQdaqnbEFun9grbbs3yX/KFo0YXkfXU1dQBWLdIW50aEMsHEdG+8AUUfkEtF2tKOOfW2MZHBdOLi8xXxb4d8IsayeI2aRs1zSFLfIrZKi2HLIHbB+gHjCPrOdmb4klNbe/pdsBRRZLYwu1XHwspoT+arJdwlqS/pURqhe1ExKI0Wez3B1kvWuE/Gu9R/P2oua9P1djXp2pZpzb1Ob5WZmtgXkqQqlQfe5K+nU5dfijpE+C/WfFvp14xpH9k/jsidiXrXbsX+IvSJQ01SdpA0o3KLin4hOy4aL8a/3z9EhDwgqSpkn68iu3YWsQJnFkBSX3IviBW+A849UD9IiK+CRwG/LzgeqLaeuLq6qHbpmB6W7L/xOcAn5GdnqmKqxXQsQHtfkCWNBS2vZTlE5/6mMPXvQOFbc1sYDsrs1yskjYk+xJdlW3MAC6rkTBuEBF3F6n7JLCNpL6FhannZ3ey07SQJS57kSU2T5EdG3vSsKRmBllva2FcG0bE5QV1lvudRsSjEfEfZEne62SnvFdFpxrXfm1L9p4XU5XA7ZWmn6LuBK6uY3FVfQBsKmmjgrLCY+96svdlh4jYmOy60Nqucau3iKhKBjcEutRS7RfAjsBuadv9UnnV9mu+J5+lnxsUlFWP2o6IDyNiaERsDfx/wJ/UgFGvtnZyAmcGSNpY0qHASLJry14pUufQdLGxyK5PWpZekCVGtd4XayWOl9RN0gbAJcCodFrsTaCtpEMktQF+TXZ9WJWPgDLVPlrxbuBsZRfhtyP7QronnZ6rtxTLvcBlkjaStB3wc+DOla/ZIHcBJ0kqV3b7jv8Gnk+nxRrqZuBUSbsps2F6DzeqWTEi3iS7pnGEsgEGrSR1J7sW8Z8R8c9UbxpZL9/xZNfmfUL2/v+Q+idwdwKHSTogbaetsoEqnYtVlrSFpAEpmf0cWMjXx1pDbQ78VFIbSUeRjbR8pJa6TwHfB9aPiApgPHAgWUL9Ui3rrOqxX0jpPal+RcQM4Fngf1LZzsDJZKc6Ibv27BNgYeqd/M/V2Ph/SeojaV1lgy3OIrse8I1UpeY+bkR2TMxPvXQX1WhyufoRUUmWeB6ffv8/BrYv2P5RBcfCx2QJ4GrfbshaNidwtrZ7SNKnZD0kFwL/S3YhczE7AP8k+zKdAPwpIsamZf8D/DqdHjunAdu/g+wi8A/JLl7+KWSjYslGSN5C9sH/GVA4KvUv6edcSZOLtDsstT0OeAdYQnadz6o4M23/bbLep7tS+2tERDxBdv3ffWTXnm0PHLOKbU0kuw7uOrIvwulkF8nX5gyy9/hOst/rP8hOG/6wRr2nyG6X8n7BvKg9qakZ1wzgcLJeokqy4+1cav8MXoesl+cDstP5e5MdD6viebJjdw7ZtVpHRsTcWuJ8k+x9GJ/mPyH7vT8Ttd+/8FagWzr2/7qKMe5BlhBVv9L1mseSDQD4ABgNXJSuHwQ4BziO7Lq9m4HVGbkZwJ/J3qMPyAaZHJJO50M2aOi2tI8/Aq4hG6gyB3iO7Lgp9AfgSGUjVK9NZUPJfudzyQarPFtQvw/wvKSFZAN2zoqId1Zjf2wtUDVqyczMWhhJQ8hGOn6vrrpmli/ugTMzMzPLGSdwZmZmZjnjU6hmZmZmOeMeODMzM7OccQJnZmZmljOt667SsnTo0CHKyspKHYaZmZlZnSZNmjQnIjrWLF/rEriysjImTpxY6jDMzMzM6iTpvWLlPoVqZmZmljNO4MzMzMxyxgmcmZmZWc6sddfAmZmZ2Yq+/PJLKioqWLJkSalDWSu1bduWzp0706ZNm3rVdwJnZmZmVFRUsNFGG1FWVoakUoezVokI5s6dS0VFBV26dKnXOj6FamZmZixZsoTNNtvMyVsJSGKzzTZrUO+nEzgzMzMDcPJWQg19753AmZmZmeWMEzgzMzNrFO3atSvZtseOHcuzzz67xuo1N07gzMzMrMVxAmdmZma2GiKCc889lx49etCzZ0/uueceABYuXMi+++5Lr1696NmzJw888AAA7777LjvttBNDhw6le/fu7L///ixevLjW9q+99lq6devGzjvvzDHHHMO7777LDTfcwNVXX015eTnjx4/noYceYrfddmOXXXZhv/3246OPPipab8iQIYwaNaq67apexFmzZtGvXz/Ky8vp0aMH48ePb8R3rG6+jUg9HfebsaUOodHcdck+pQ7BzMxasPvvv58pU6bw8ssvM2fOHPr06UO/fv3o2LEjo0ePZuONN2bOnDnsvvvuDBgwAIBp06Zx9913c/PNN/OjH/2I++67j+OPP75o+5dffjnvvPMO6623HvPnz6d9+/aceuqptGvXjnPOOQeAjz/+mOeeew5J3HLLLVxxxRX8/ve/X6HerbfeWnQbd911FwcccAAXXnghy5YtY9GiRY3wTtWfEzgzMzNrVE8//TTHHnssrVq1YosttmDvvffmxRdf5KCDDuKCCy5g3LhxrLPOOsycOZOPPvoIgC5dulBeXg7Arrvuyrvvvltr+zvvvDODBg1i4MCBDBw4sGidiooKjj76aGbNmsUXX3xR7/utVenTpw8//vGP+fLLLxk4cGB1bKXiU6hmZmbWqCKiaPmIESOorKxk0qRJTJkyhS222KL6Xmjrrbdedb1WrVqxdOnSWtv/29/+xumnn86kSZPYddddi9Y988wzOeOMM3jllVe48cYba73nWuvWrfnqq6+q4/7iiy8A6NevH+PGjaNTp06ccMIJ3H777fXb+UbiBM7MzMwaVb9+/bjnnntYtmwZlZWVjBs3jr59+7JgwQI233xz2rRpw5gxY3jvvfca3PZXX33FjBkz+P73v88VV1zB/PnzWbhwIRtttBGffvppdb0FCxbQqVMnAG677bbq8pr1ysrKmDRpEgAPPPAAX375JQDvvfcem2++OUOHDuXkk09m8uTJq/RerClO4MzMzKxRHXHEEey888585zvfoX///lxxxRVsueWWDBo0iIkTJ9K7d29GjBhB165dG9z2smXLOP744+nZsye77LILZ599Nu3bt+ewww5j9OjR1YMTLr74Yo466ij22msvOnToUL1+zXpDhw7lqaeeom/fvjz//PNsuOGGQDZatby8nF122YX77ruPs846a429P6tCtXVrtlS9e/eOiRMnNng9D2IwM7OW7LXXXmOnnXYqdRhrtWK/A0mTIqJ3zbrugTMzMzPLGY9CNTMzs1w4/fTTeeaZZ5YrO+usszjppJNKFFHpOIEzMzOzXPjjH/9Y6hCaDZ9CNTMzM8sZJ3BmZmZmOeMEzszMzCxnnMCZmZlZs9CqVSvKy8urXyt7fBZkN92dM2cO8PVD5+vj3XffZf3116e8vJxu3bpx6qmnVj99oTZ77LFH0fIhQ4YwatSoem97TfEgBjMzM1vBmr7/aX3uObr++uszZcqUNbrd2my//fZMmTKFpUuX0r9/f/7617/ygx/8oNb6zz77bJPEVV/ugTMzM7Nma/jw4ZxxxhnV84ceeihjx46ttf4JJ5zAAw88UD0/aNAgHnzwwVrrt27dmj322IPp06ezcOFC9t13X3r16kXPnj2Xa6eqhy8iOOOMM+jWrRuHHHIIs2fPXo29W3VO4MzMzKxZWLx4cfXp0yOOOGKV2vjJT37Cn//8ZyB7/umzzz7LwQcfXGv9RYsW8cQTT9CzZ0/atm3L6NGjmTx5MmPGjOEXv/gFNZ9YNXr0aN544w1eeeUVbr755pL1zPkUqpmZmTULa+IU6t57783pp5/O7Nmzuf/++/nhD39I69YrpjtvvfUW5eXlSOLwww/noIMO4ssvv+SCCy5g3LhxrLPOOsycOZOPPvqILbfcsnq9cePGceyxx9KqVSu23npr+vfvv1rxrqpGS+AkDQMOBWZHRI8ay84BrgQ6RsQcSQL+ABwMLAKGRMTkVHcw8Ou06m8j4rZUviswHFgfeAQ4K9a2B7uamZm1cK1bt15ugMGSJUvqXOeEE05gxIgRjBw5kmHDhhWtU3UNXKERI0ZQWVnJpEmTaNOmDWVlZUW3l6UtpdWYp1CHAwfWLJS0DfAfwPsFxQcBO6TXKcD1qe6mwEXAbkBf4CJJm6R1rk91q9ZbYVtmZmaWb2VlZUyZMoWvvvqKGTNm8MILL9S5zpAhQ7jmmmsA6N69e723tWDBAjbffHPatGnDmDFjeO+991ao069fP0aOHMmyZcuYNWsWY8aMqf/OrEGN1gMXEeMklRVZdDXwS+CBgrLDgdtTD9pzktpL2grYB3g8IuYBSHocOFDSWGDjiJiQym8HBgJ/b5y9MTMzs1LYc8896dKlCz179qRHjx706tWrznW22GILdtppJwYOHNigbQ0aNIjDDjuM3r17U15eTteuXVeoc8QRR/Dkk0/Ss2dPvv3tb7P33ns3aBtrSpNeAydpADAzIl6u0f3YCZhRMF+RylZWXlGk3MzMzNaA+tz2Y01buHDhCmWSGDFiRNH6hfeJK1x30aJFTJs2jWOPPbboemVlZbz66qsrlHfo0IEJEyasNDZJXHfddbXuQ1NpslGokjYALgR+U2xxkbJYhfLatn2KpImSJlZWVtYnXDMzM8uhf/7zn3Tt2pUzzzyTb3zjG6UOp9E0ZQ/c9kAXoKr3rTMwWVJfsh60bQrqdgY+SOX71Cgfm8o7F6lfVETcBNwE0Lt3bw90MDMza6H2228/3n///bor5lyT9cBFxCsRsXlElEVEGVkS1isiPgQeBE5UZndgQUTMAh4F9pe0SRq8sD/waFr2qaTd0wjWE1n+mjozMzOzFqvREjhJdwMTgB0lVUg6eSXVHwHeBqYDNwOnAaTBC5cCL6bXJVUDGoD/BG5J67yFBzCYmZnZWqIxR6EWv3Lw6+VlBdMBnF5LvWHACjdxiYiJQI8V1zAzMzNr2fwoLTMzM7OccQJnZmZmzcKHH37IMcccw/bbb0+3bt04+OCDefPNNxk7diyHHnpoSWO7+OKLueqqq4ouu+mmm+jatStdu3alb9++PP3009XLxo8fT/fu3SkvL2fx4sWce+65dO/enXPPPXe14vGzUM3MzGwFb141ZI229+1zhq90eURwxBFHMHjwYEaOHAnAlClT+Oijj1Z720uXLi36PNQ14eGHH+bGG2/k6aefpkOHDkyePJmBAwfywgsvsOWWWzJixAjOOeccTjrpJABuvPFGKisrWW+99VZru+6BMzMzs5IbM2YMbdq04dRTT60uKy8vZ6+99gKyG+keeeSRdO3alUGDBlH1+PNLLrmEPn360KNHD0455ZTq8n322YcLLriAvffemz/84Q+89dZb7L777vTp04ff/OY3tGvXrno7V155JX369GHnnXfmoosuqi6/7LLL2HHHHdlvv/144403isb9u9/9jiuvvJIOHToA0KtXLwYPHswf//hHbrnlFu69914uueQSBg0axIABA/jss8/YbbfduOeee1br/XIPnJlZCR33m7GlDqHRlOJO/pZfr776Krvuumuty1966SWmTp3K1ltvzZ577skzzzzD9773Pc444wx+85vsGQEnnHACDz/8MIcddhgA8+fP56mnngLg0EMP5ayzzuLYY4/lhhtuqG73scceY9q0abzwwgtEBAMGDGDcuHFsuOGGjBw5kpdeeomlS5fSq1evovFNnTp1hfLevXtz2223cemll/L0009z6KGHcuSRRwLQrl07pkyZsnpvFu6BMzMzsxzo27cvnTt3Zp111qG8vLz6MVpjxoxht912o2fPnjz55JNMnTq1ep2jjz66enrChAkcddRRABx33HHV5Y899hiPPfYYu+yyC7169eL1119n2rRpjB8/niOOOIINNtiAjTfemAEDBtQ71oigxiND1zgncGZmZlZy3bt3Z9KkSbUuL7xmrFWrVixdupQlS5Zw2mmnMWrUKF555RWGDh3KkiVLquttuOGGdW43Ijj//POZMmUKU6ZMYfr06Zx8cnbr2vokYd26dVsh7smTJ9OtW7c6110dTuDMzMys5Pr378/nn3/OzTffXF324osvVp8CLaYqWevQoQMLFy5k1KhRtdbdfffdue+++wCqB0kAHHDAAQwbNqz6YfUzZ85k9uzZ9OvXj9GjR7N48WI+/fRTHnrooaLt/vKXv+S8885j7ty5QDbwYvjw4Zx22mn13PNV42vgzMzMrOQkMXr0aH72s59x+eWX07ZtW8rKyrjmmmuYOXNm0XXat2/P0KFD6dmzJ2VlZfTp06fW9q+55hqOP/54fv/733PIIYdUP+h+//3357XXXuO73/0ukF2jduedd9KrVy+OPvpoysvL2W677aoHU9Q0YMAAZs6cyR577IEkNtpoI+6880622mqr1XxHVk5VozXWFr17946JEyc2eD1faGxmjcGfLdZcvPbaa+y0006lDqPRLFq0iPXXXx9JjBw5krvvvpsHHmhej1Ev9juQNCkietes6x44MzMza/EmTZrEGWecQUTQvn17hg1b4SmdueIEzszMzFq8vfbai5dffrnUYawxHsRgZmZmljNO4MzMzAyAte26+Oakoe+9EzgzMzOjbdu2zJ0710lcCUQEc+fOpW3btvVex9fAmZmZGZ07d6aiooLKyspSh7JWatu2LZ07d653fSdwZmZmRps2bejSpUupw7B68ilUMzMzs5xxAmdmZmaWM07gzMzMzHLGCZyZmZlZzjiBMzMzM8sZJ3BmZmZmOeMEzszMzCxnnMCZmZmZ5UyjJXCShkmaLenVgrIrJb0u6V+SRktqX7DsfEnTJb0h6YCC8gNT2XRJvyoo7yLpeUnTJN0jad3G2hczMzOz5qQxe+CGAwfWKHsc6BEROwNvAucDSOoGHAN0T+v8SVIrSa2APwIHAd2AY1NdgN8BV0fEDsDHwMmNuC9mZmZmzUajJXARMQ6YV6PssYhYmmafA6oe+nU4MDIiPo+Id4DpQN/0mh4Rb0fEF8BI4HBJAvoDo9L6twEDG2tfzMzMzJqTUl4D92Pg72m6EzCjYFlFKqutfDNgfkEyWFVuZmZm1uKVJIGTdCGwFBhRVVSkWqxCeW3bO0XSREkTKysrGxqumZmZWbPS5AmcpMHAocCgiKhKuiqAbQqqdQY+WEn5HKC9pNY1youKiJsiondE9O7YseOa2REzMzOzEmnSBE7SgcB5wICIWFSw6EHgGEnrSeoC7AC8ALwI7JBGnK5LNtDhwZT4jQGOTOsPBh5oqv0wMzMzK6XGvI3I3cAEYEdJFZJOBq4DNgIelzRF0g0AETEVuBf4N/AP4PSIWJaucTsDeBR4Dbg31YUsEfy5pOlk18Td2lj7YmZmZtactK67yqqJiGOLFNeaZEXEZcBlRcofAR4pUv422ShVMzMzs7WKn8RgZmZmljNO4MzMzMxyxgmcmZmZWc44gTMzMzPLGSdwZmZmZjnjBM7MzMwsZ5zAmZmZmeWMEzgzMzOznHECZ2ZmZpYzTuDMzMzMcsYJnJmZmVnOOIEzMzMzyxkncGZmZmY54wTOzMzMLGecwJmZmZnljBM4MzMzs5xxAmdmZmaWM07gzMzMzHLGCZyZmZlZzjiBMzMzM8sZJ3BmZmZmOeMEzszMzCxnnMCZmZmZ5YwTODMzM7OccQJnZmZmljONlsBJGiZptqRXC8o2lfS4pGnp5yapXJKulTRd0r8k9SpYZ3CqP03S4ILyXSW9kta5VpIaa1/MzMzMmpPG7IEbDhxYo+xXwBMRsQPwRJoHOAjYIb1OAa6HLOEDLgJ2A/oCF1UlfanOKQXr1dyWmZmZWYvUaAlcRIwD5tUoPhy4LU3fBgwsKL89Ms8B7SVtBRwAPB4R8yLiY+Bx4MC0bOOImBARAdxe0JaZmZlZi9bU18BtERGzANLPzVN5J2BGQb2KVLay8ooi5WZmZmYtXnMZxFDs+rVYhfLijUunSJooaWJlZeUqhmhmZmbWPDR1AvdROv1J+jk7lVcA2xTU6wx8UEd55yLlRUXETRHROyJ6d+zYcbV3wszMzKyUmjqBexCoGkk6GHigoPzENBp1d2BBOsX6KLC/pE3S4IX9gUfTsk8l7Z5Gn55Y0JaZmZlZi9a6sRqWdDewD9BBUgXZaNLLgXslnQy8DxyVqj8CHAxMBxYBJwFExDxJlwIvpnqXRETVwIj/JBvpuj7w9/QyMzMza/EaLYGLiGNrWbRvkboBnF5LO8OAYUXKJwI9VidGMzMzszxqLoMYzMzMzKyenMCZmZmZ5YwTODMzM7OccQJnZmZmljNO4MzMzMxyxgmcmZmZWc44gTMzMzPLGSdwZmZmZjnjBM7MzMwsZ5zAmZmZmeWMEzgzMzOznHECZ2ZmZpYzTuDMzMzMcsYJnJmZmVnOOIEzMzMzyxkncGZmZmY5U68ETtKe9SkzMzMzs8ZX3x64/6tnmZmZmZk1stYrWyjpu8AeQEdJPy9YtDHQqjEDMzMzM7PiVprAAesC7VK9jQrKPwGObKygzMzMzKx2K03gIuIp4ClJwyPivSaKyczMzMxWoq4euCrrSboJKCtcJyL6N0ZQZmZmZla7+iZwfwFuAG4BljVeOGZmZmZWl/omcEsj4vpGjcTMzMzM6qW+txF5SNJpkraStGnVq1EjMzMzM7Oi6pvADQbOBZ4FJqXXxFXdqKSzJU2V9Kqku561kfEAABW2SURBVCW1ldRF0vOSpkm6R9K6qe56aX56Wl5W0M75qfwNSQesajxmZmZmeVKvBC4iuhR5fXNVNiipE/BToHdE9CC7n9wxwO+AqyNiB+Bj4OS0ysnAxxHxLeDqVA9J3dJ63YEDgT9J8r3pzMzMrMWr1zVwkk4sVh4Rt6/GdteX9CWwATAL6A8cl5bfBlwMXA8cnqYBRgHXSVIqHxkRnwPvSJoO9AUmrGJMZmZmZrlQ30EMfQqm2wL7ApOBBidwETFT0lXA+8Bi4DGyU7LzI2JpqlYBdErTnYAZad2lkhYAm6Xy5wqaLlzHzMzMrMWqVwIXEWcWzkv6BnDHqmxQ0iZkvWddgPlktyg5qNhmq1apZVlt5cW2eQpwCsC2227bwIjNzMzMmpf6DmKoaRGwwyquux/wTkRURsSXwP1kz1ttL6kqoewMfJCmK4BtANLybwDzCsuLrLOciLgpInpHRO+OHTuuYthmZmZmzUO9EjhJD0l6ML3+BrwBPLCK23wf2F3SBulatn2BfwNj+Pr5qoML2n8wzZOWPxkRkcqPSaNUu5AllC+sYkxmZmZmuVHfa+CuKpheCrwXERWrssGIeF7SKLJr6JYCLwE3AX8DRkr6bSq7Na1yK3BHGqQwj2zkKRExVdK9ZMnfUuD0iPBTIszMzKzFq+81cE9J2oKvBzNMW52NRsRFwEU1it8mG0Vas+4S4Kha2rkMuGx1YjEzMzPLm/qeQv0R2enJo4AfAc9LOnLla5mZmZlZY6jvKdQLgT4RMRtAUkfgn2T3ZTMzMzOzJlTfUajrVCVvydwGrGtmZmZma1B9e+D+IelR4O40fzTwSOOEZGZmZmYrs9IETtK3gC0i4lxJPwC+R3YD3QnAiCaIz8zMzMxqqOs06DXApwARcX9E/DwizibrfbumsYMzMzMzsxXVlcCVRcS/ahZGxESgrFEiMjMzM7OVqiuBa7uSZeuvyUDMzMzMrH7qSuBelDS0ZqGkk4FJjROSmZmZma1MXaNQfwaMljSIrxO23sC6wBGNGZiZmZmZFbfSBC4iPgL2kPR9oEcq/ltEPNnokZmZmZlZUfV9FuoYYEwjx2JmZmZm9eCnKZiZmZnljBM4MzMzs5xxAmdmZmaWM07gzMzMzHLGCZyZmZlZzjiBMzMzM8sZJ3BmZmZmOeMEzszMzCxnnMCZmZmZ5YwTODMzM7OccQJnZmZmljNO4MzMzMxyxgmcmZmZWc6UJIGT1F7SKEmvS3pN0nclbSrpcUnT0s9NUl1JulbSdEn/ktSroJ3Bqf40SYNLsS9mZmZmTa1UPXB/AP4REV2B7wCvAb8CnoiIHYAn0jzAQcAO6XUKcD2ApE2Bi4DdgL7ARVVJn5mZmVlL1uQJnKSNgX7ArQAR8UVEzAcOB25L1W4DBqbpw4HbI/Mc0F7SVsABwOMRMS8iPgYeBw5swl0xMzMzK4lS9MB9E6gE/izpJUm3SNoQ2CIiZgGkn5un+p2AGQXrV6Sy2srNzMzMWrRSJHCtgV7A9RGxC/AZX58uLUZFymIl5Ss2IJ0iaaKkiZWVlQ2N18zMzKxZKUUCVwFURMTzaX4UWUL3UTo1Svo5u6D+NgXrdwY+WEn5CiLipojoHRG9O3bsuMZ2xMzMzKwUmjyBi4gPgRmSdkxF+wL/Bh4EqkaSDgYeSNMPAiem0ai7AwvSKdZHgf0lbZIGL+yfyszMzMxatNYl2u6ZwAhJ6wJvAyeRJZP3SjoZeB84KtV9BDgYmA4sSnWJiHmSLgVeTPUuiYh5TbcLZmZmZqVRkgQuIqYAvYss2rdI3QBOr6WdYcCwNRudmZmZWfPmJzGYmZmZ5YwTODMzM7OccQJnZmZmljNO4MzMzMxyxgmcmZmZWc44gTMzMzPLGSdwZmZmZjnjBM7MzMwsZ5zAmZmZmeWMEzgzMzOznHECZ2ZmZpYzTuDMzMzMcsYJnJmZmVnOOIEzMzMzyxkncGZmZmY54wTOzMzMLGecwJmZmZnljBM4MzMzs5xxAmdmZmaWM07gzMzMzHLGCZyZmZlZzjiBMzMzM8sZJ3BmZmZmOeMEzszMzCxnnMCZmZmZ5UzJEjhJrSS9JOnhNN9F0vOSpkm6R9K6qXy9ND89LS8raOP8VP6GpANKsydmZmZmTauUPXBnAa8VzP8OuDoidgA+Bk5O5ScDH0fEt4CrUz0kdQOOAboDBwJ/ktSqiWI3MzMzK5mSJHCSOgOHALekeQH9gVGpym3AwDR9eJonLd831T8cGBkRn0fEO8B0oG/T7IGZmZlZ6ZSqB+4a4JfAV2l+M2B+RCxN8xVApzTdCZgBkJYvSPWry4usY2ZmZtZiNXkCJ+lQYHZETCosLlI16li2snVqbvMUSRMlTaysrGxQvGZmZmbNTSl64PYEBkh6FxhJdur0GqC9pNapTmfggzRdAWwDkJZ/A5hXWF5kneVExE0R0Tsienfs2HHN7o2ZmZlZE2vyBC4izo+IzhFRRjYI4cmIGASMAY5M1QYDD6TpB9M8afmTERGp/Jg0SrULsAPwQhPthpmZmVnJtK67SpM5Dxgp6bfAS8CtqfxW4A5J08l63o4BiIipku4F/g0sBU6PiGVNH7aZmZlZ0yppAhcRY4GxafptiowijYglwFG1rH8ZcFnjRWhmZmbW/PhJDGZmZmY54wTOzMzMLGecwJmZmZnljBM4MzMzs5xxAmdmZmaWM07gzMzMzHLGCZyZmZlZzjiBMzMzM8sZJ3BmZmZmOeMEzszMzCxnnMCZmZmZ5YwTODMzM7OccQJnZmZmljNO4MzMzMxyxgmcmZmZWc44gTMzMzPLmdalDsBK782rhpQ6hEb17XOGlzoEMzOzNco9cGZmZmY54wTOzMzMLGecwJmZmZnljBM4MzMzs5xxAmdmZmaWMx6FaraGHfebsaUOoVHddck+pQ7BzGyt5x44MzMzs5xxAmdmZmaWM02ewEnaRtIYSa9JmirprFS+qaTHJU1LPzdJ5ZJ0raTpkv4lqVdBW4NT/WmSBjf1vpiZmZmVQimugVsK/CIiJkvaCJgk6XFgCPBERFwu6VfAr4DzgIOAHdJrN+B6YDdJmwIXAb2BSO08GBEfN/kemZnZCvyUF7PG0+Q9cBExKyImp+lPgdeATsDhwG2p2m3AwDR9OHB7ZJ4D2kvaCjgAeDwi5qWk7XHgwCbcFTMzM7OSKOk1cJLKgF2A54EtImIWZEkesHmq1gmYUbBaRSqrrdzMzMysRStZAiepHXAf8LOI+GRlVYuUxUrKi23rFEkTJU2srKxseLBmZmZmzUhJEjhJbciStxERcX8q/iidGiX9nJ3KK4BtClbvDHywkvIVRMRNEdE7Inp37Nhxze2ImZmZWQmUYhSqgFuB1yLifwsWPQhUjSQdDDxQUH5iGo26O7AgnWJ9FNhf0iZpxOr+qczMzMysRSvFKNQ9gROAVyRNSWUXAJcD90o6GXgfOCotewQ4GJgOLAJOAoiIeZIuBV5M9S6JiHlNswtmZmZmpdPkCVxEPE3x69cA9i1SP4DTa2lrGDBszUVnZmZm1vz5SQxmZmZmOeMEzszMzCxnnMCZmZmZ5YwTODMzM7OccQJnZmZmljNO4MzMzMxyxgmcmZmZWc44gTMzMzPLGSdwZmZmZjnjBM7MzMwsZ5zAmZmZmeWMEzgzMzOznHECZ2ZmZpYzTuDMzMzMcsYJnJmZmVnOOIEzMzMzyxkncGZmZmY54wTOzMzMLGecwJmZmZnljBM4MzMzs5xxAmdmZmaWM61LHYCZ5cubVw0pdQiN6tvnDC91CGZmdXIPnJmZmVnOOIEzMzMzyxkncGZmZmY5k/sETtKBkt6QNF3Sr0odj5mZmVljy3UCJ6kV8EfgIKAbcKykbqWNyszMzKxx5X0Ual9gekS8DSBpJHA48O+SRmVmZraGHfebsaUOoVHddck+pQ4hV3LdAwd0AmYUzFekMjMzM7MWSxFR6hhWmaSjgAMi4idp/gSgb0ScWaPeKcApaXZH4I0mDbT56wDMKXUQlhs+Xqy+fKxYQ/h4KW67iOhYszDvp1ArgG0K5jsDH9SsFBE3ATc1VVB5I2liRPQudRyWDz5erL58rFhD+HhpmLyfQn0R2EFSF0nrAscAD5Y4JjMzM7NGleseuIhYKukM4FGgFTAsIqaWOCwzMzOzRpXrBA4gIh4BHil1HDnn08vWED5erL58rFhD+HhpgFwPYjAzMzNbG+X9GjgzMzOztY4TuBZI0jJJUyS9KukhSe1TeZmkxWlZ1evEtOxdSfcVtHGkpOGSTiqo+4WkV9L05aXaP1vzJHWW9ICkaZLekvQHSetKeklSearTWtJnko4vWG+SpF6Shkj6StLOBctelVTW9HtjKyMpJN1RMN9aUqWkhwvKBkr6l6TX09/8wIJlwyW9kz4HXpa0byofncqmS1pQ8LmxR9rGf6fjq6r8whpxHZFi61qjfAdJD6fjcpKkMZL6pWVDUuyFn2l+Gk+J1PI5ckDB72ZhevTlFEm3S9qn8LhLbQyXdGSaHltQf4qkUan8YkkzU9m/JR1biv0tNSdwLdPiiCiPiB7APOD0gmVvpWVVr9sLlvWW1L2woYj4c1Vdslu0fD/N+7mzLYQkAfcDf42IHYBvA+2Ay4BngT1S1e+Q3UNxj7TehsA3gZfT8gpguS9la5Y+A3pIWj/N/wcws2qhpO8AVwGHR0RXYABwVWFyDpybPhN+BtwAEBFHpLKfAOMLPmOeBX4LbA30THX2AtrUiOtY4GmyuwlUxdIW+BtwU0RsHxG7AmeSHXdV7qnxmeYn8ZTASj5H9iv4DpkIDErzJ9az6UEFv9sjC8qvTm0eDtwoqebx1OI5gWv5JlD/p1NcBVzQiLFY89QfWBIRfwaIiGXA2cCPgWf4OoHbg+zLujzN9wUmp/oADwPdJe3YVIHbKvs7cEiaPha4u2DZOcB/R8Q7AOnn/wDnFmmnzs8XSRsAQ4EzI2JJavPTiLi4oE47YE/gZAoSOGAQMCEiqm8PFRGvRsTwunfRmlitnyPpGGgUETENWARs0ljbaK6cwLVgkloB+7L8vfG2r3G6Ya+CZfcCvSR9q0kDtVLrDkwqLIiIT4D3gVdZPoEbB3wuaaM0/0zBal8BV+B/AvJgJHBM6uHaGXi+YNkKxwNZz0l3VnQg8Nc6tvUt4P2I+HQldQYC/4iIN4F5knoVxDK5jvaPrvGZtn4d9a1xrOxzZGXfKXsV/v7IenwLjShYfmXNldOxMi0iZq9m/LmT+9uIWFHrpz+EMrI/qMcLlr2Vup2LWQZcCZxP9h+6rR0EFBuOXlW+rqQtga5kp1BfBHYjS+D+r8Y6dwEXSurSeOHa6oqIf6XrE49lxdswFTseapZdKekKYHNg94ZsW9JJwFnAZsAeETEjxXFNqjIyza+QuEkaDewAvBkRP0jF90TEGQ2JwRpFXZ8jtRkfEYdWV5aG11g+KCImFlnvbElDyU6nH9jAWFsE98C1TItTkrYdsC7LXwNXlzuAfsC2jRGYNUtTgeUeXyNpY7LH1L1FdprsSGBWZPcdeo7sdFffNF0tIpYCvwfOa/ywbTU9SHbZxN01ylc4HoBeQOG1ZeeS9ar8Gritju1MB7ZNvbbV19UCC4BWkjYjO/12i6R3U9tHp2uqpqZtk9Y9AhgCbFq/XbQmVNfnyJp2dUTsCBwN3J56k9cqTuBasIhYAPwUOKe+F3hGxJfA1WQXJ9va4QlgA309IrkVWRI2PCIWkZ0mPZsskSP9PBH4MCLmF2lvOLAfsMLDl61ZGQZcEhGv1Ci/Cji/agRx+nkB2TFRLSK+Av4ArCPpgNo2ko6hW4Hrqr5k0zG2bqpyJHB7RGwXEWURsQ3wDvA9sh7dPSUVnlZrtOupbLXU9TnSKCLifrJT/IMbaxvNlRO4Fi4iXiIbJVh1YXDNa+B+WmS1W/Hp9bVG6lU7AjhK0jTgTWAJX1/L9gzZaYoJqf4sskfXPVtLe18A15KdXrNmKiIqIuIPRcqnkPWgPiTpdeAh4JepvGbdIBth+ss6NnchMAt4VdJLwHiynrsPyE6Xjq5R/z7guIhYDBwKnCrpbUkTyHr9fltQt+Y1cHtgTa4enyOrqvAauH/WUucS4OeS1qqcxk9iMDMzM8uZtSpbNTMzM2sJnMCZmZmZ5YwTODMzM7OccQJnZmZmljNO4MzMzMxyxgmcmTVrkhbWmB8i6bom3L4k/VrSNElvShojqdhjpZpUzfeloPzUqntxmVnL5Xt9mZmt3Olkjw37TkQskrQ/8KCk7lUPZ28sklqnp1vUW0Tc0FjxmFnz4R44M8stSdtJekLSv9LPbVP5cEnXp96ytyXtLWmYpNcKn7UoaX9JEyRNlvQXSe2KbOY84Myqu8lHxGNkNzEeJOlHkv43tXWWpLfT9PaSnk7T70r6f2kbr0jqmso3TDG9KOklSYen8iEploeAxyRtJWlcupHpq5L2Koj/MkkvS3pO0hap7GJJ56TpsZKukfRsWrfvmv0NmFmpOIEzs+Zu/cI77ZPddb3KdWSPYdoZGEH2BIgqm5A9Y/NssqcJXA10B3pKKpfUgeyu/vtFRC+yx/H8vHDD6VmOG0ZEzWc5TkxtjQOqEqq9gLmSOpE9Bmp8Qf05aRvXA+eksguBJyOiD/B9sgfEb5iWfRcYHBH9geOAR9PzQ78DVD0RYUPguYj4TopjaC3v34YRsQdwGtnjs8ysBfApVDNr7han5AXIeqj4+qHZ3wV+kKbvAK4oWO+hiAhJrwAfVT3zU9JUoAzoDHQDnsmem866fP2817qI7OlBH0pqlx7Uvg3Zszv7kSVz9xfUr5qeVBDv/sCAqt4yoC2wbZp+PCLmpekXgWHpecZ/LXik1RfAwwXt/kctsd5NFuw4SRtLal/LM2zNLEfcA2dmLUnhswE/Tz+/Kpiumm9NloQ9HhHl6dUtIk5errGIT4DPJH2zxnZ6Af9O0xOAk4A3yHrd9iJLLJ8pEssyvv7HWcAPC7a/bUS8lpZ9VhDDOLKkcCZwR8EAhS/j62chFrZbU83nJfr5iWYtgBM4M8uzZ4Fj0vQg4OkGrPscsKekbwFI2kDSt4vUuxK4VtL6qd5+ZKdI70rLx5GdFh0HvER2OvTziFhQx/YfBc5U6v6TtEuxSpK2A2ZHxM3ArWTJY0Mcndr5HrCgHnGZWQ74FKqZ5dlPyU4vngtUkvWE1UtEVKbTsXdLWi8V/xp4s0bV/yO7nu4VScuAD4HDI2JxWj6e7PTpuIhYJmkG8Ho9QrgUuAb4V0ri3gUOLVJvH+BcSV8CC4GG3iLkY0nPAhsDP27gumbWTOnrHngzM2tJJI0FzomIiaWOxczWLJ9CNTMzM8sZ98CZmZmZ5Yx74MzMzMxyxgmcmZmZWc44gTMzMzPLGSdwZmZmZjnjBM7MzMwsZ5zAmZmZmeXM/w8P+/MIROkk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4098800"/>
            <a:ext cx="8081955" cy="738664"/>
          </a:xfrm>
          <a:prstGeom prst="rect">
            <a:avLst/>
          </a:prstGeom>
          <a:noFill/>
        </p:spPr>
        <p:txBody>
          <a:bodyPr wrap="square" rtlCol="0">
            <a:spAutoFit/>
          </a:bodyPr>
          <a:lstStyle/>
          <a:p>
            <a:r>
              <a:rPr lang="en-US" sz="1400" b="1" dirty="0"/>
              <a:t>Observation:</a:t>
            </a:r>
            <a:endParaRPr lang="en-US" sz="1400" dirty="0"/>
          </a:p>
          <a:p>
            <a:pPr marL="285750" indent="-285750">
              <a:buFont typeface="Arial" panose="020B0604020202020204" pitchFamily="34" charset="0"/>
              <a:buChar char="•"/>
            </a:pPr>
            <a:r>
              <a:rPr lang="en-US" sz="1400" dirty="0"/>
              <a:t>Most of the borrowers does not possess any property and are on either "RENT" or "MORTGAGE"</a:t>
            </a:r>
          </a:p>
          <a:p>
            <a:pPr marL="285750" indent="-285750">
              <a:buFont typeface="Arial" panose="020B0604020202020204" pitchFamily="34" charset="0"/>
              <a:buChar char="•"/>
            </a:pPr>
            <a:r>
              <a:rPr lang="en-US" sz="1400" dirty="0"/>
              <a:t>The % of loan defaulters </a:t>
            </a:r>
            <a:r>
              <a:rPr lang="en-US" sz="1400" dirty="0" smtClean="0"/>
              <a:t>are </a:t>
            </a:r>
            <a:r>
              <a:rPr lang="en-US" sz="1400" dirty="0"/>
              <a:t>more if the borrower is already having an ongoing "MORTGAGE</a:t>
            </a:r>
            <a:r>
              <a:rPr lang="en-US" sz="1400" dirty="0" smtClean="0"/>
              <a:t>"</a:t>
            </a:r>
            <a:endParaRPr lang="en-US" sz="1400" dirty="0"/>
          </a:p>
        </p:txBody>
      </p:sp>
    </p:spTree>
    <p:extLst>
      <p:ext uri="{BB962C8B-B14F-4D97-AF65-F5344CB8AC3E}">
        <p14:creationId xmlns:p14="http://schemas.microsoft.com/office/powerpoint/2010/main" val="4001112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2104</TotalTime>
  <Words>1229</Words>
  <Application>Microsoft Office PowerPoint</Application>
  <PresentationFormat>On-screen Show (16:9)</PresentationFormat>
  <Paragraphs>112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Helvetica Neue</vt:lpstr>
      <vt:lpstr>Office Theme</vt:lpstr>
      <vt:lpstr>Lending Club Case Study</vt:lpstr>
      <vt:lpstr>Objective</vt:lpstr>
      <vt:lpstr>Business Understanding</vt:lpstr>
      <vt:lpstr>Data Cleanup and Preparation Steps/Process</vt:lpstr>
      <vt:lpstr>Loan Status</vt:lpstr>
      <vt:lpstr>Loan Distribution against grades &amp; sub-grades</vt:lpstr>
      <vt:lpstr>State wise Loan Distribution</vt:lpstr>
      <vt:lpstr>Loan Term Distribution</vt:lpstr>
      <vt:lpstr>Home Ownership vs Loan Status</vt:lpstr>
      <vt:lpstr>dti ratio vs Loan Status</vt:lpstr>
      <vt:lpstr>Applicants Employment Length</vt:lpstr>
      <vt:lpstr>Annual Income of Borrowers &amp; there loan status</vt:lpstr>
      <vt:lpstr>Loan Trends – Month of the year/Yearly</vt:lpstr>
      <vt:lpstr>Interest Rate Range and Loan Amount Distribution</vt:lpstr>
      <vt:lpstr>Interest Rate</vt:lpstr>
      <vt:lpstr>Loan Amount against Loan Status</vt:lpstr>
      <vt:lpstr>Loan Amount against Loan Status</vt:lpstr>
      <vt:lpstr>Loan Amount against House Ownership</vt:lpstr>
      <vt:lpstr>Loan Amount against House Ownership</vt:lpstr>
      <vt:lpstr>Interest Rate Distribution for loans</vt:lpstr>
      <vt:lpstr>Annual Income against Loan Purpose</vt:lpstr>
      <vt:lpstr>Summary</vt:lpstr>
    </vt:vector>
  </TitlesOfParts>
  <Company>UpGrad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subject>Exploratory Data Analysis</dc:subject>
  <dc:creator>Deepak Bhadoria</dc:creator>
  <cp:lastModifiedBy>Deepak</cp:lastModifiedBy>
  <cp:revision>205</cp:revision>
  <dcterms:created xsi:type="dcterms:W3CDTF">2013-08-21T19:17:07Z</dcterms:created>
  <dcterms:modified xsi:type="dcterms:W3CDTF">2023-09-06T10:27:27Z</dcterms:modified>
  <cp:category>Case Study</cp:category>
</cp:coreProperties>
</file>