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 id="283" r:id="rId24"/>
    <p:sldId id="284" r:id="rId25"/>
    <p:sldId id="285" r:id="rId26"/>
    <p:sldId id="286" r:id="rId27"/>
    <p:sldId id="287" r:id="rId28"/>
    <p:sldId id="288" r:id="rId29"/>
    <p:sldId id="289" r:id="rId30"/>
    <p:sldId id="290" r:id="rId31"/>
    <p:sldId id="291"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2/4/2023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2/4/2023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2/4/2023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D507-51FC-44A4-D765-2996CCFB5B6C}"/>
              </a:ext>
            </a:extLst>
          </p:cNvPr>
          <p:cNvSpPr>
            <a:spLocks noGrp="1"/>
          </p:cNvSpPr>
          <p:nvPr>
            <p:ph type="ctrTitle"/>
          </p:nvPr>
        </p:nvSpPr>
        <p:spPr/>
        <p:txBody>
          <a:bodyPr/>
          <a:lstStyle/>
          <a:p>
            <a:r>
              <a:rPr lang="en-US" dirty="0"/>
              <a:t>Capstone Project-1 </a:t>
            </a:r>
          </a:p>
        </p:txBody>
      </p:sp>
      <p:sp>
        <p:nvSpPr>
          <p:cNvPr id="3" name="Subtitle 2">
            <a:extLst>
              <a:ext uri="{FF2B5EF4-FFF2-40B4-BE49-F238E27FC236}">
                <a16:creationId xmlns:a16="http://schemas.microsoft.com/office/drawing/2014/main" id="{8D07ABA4-B5DB-95FA-D70B-1305B6D2F211}"/>
              </a:ext>
            </a:extLst>
          </p:cNvPr>
          <p:cNvSpPr>
            <a:spLocks noGrp="1"/>
          </p:cNvSpPr>
          <p:nvPr>
            <p:ph type="subTitle" idx="1"/>
          </p:nvPr>
        </p:nvSpPr>
        <p:spPr>
          <a:xfrm>
            <a:off x="1154955" y="4777380"/>
            <a:ext cx="8825658" cy="1464394"/>
          </a:xfrm>
        </p:spPr>
        <p:txBody>
          <a:bodyPr>
            <a:normAutofit fontScale="92500" lnSpcReduction="10000"/>
          </a:bodyPr>
          <a:lstStyle/>
          <a:p>
            <a:r>
              <a:rPr lang="en-US" dirty="0"/>
              <a:t>EDA On Hotel Booking Analysis </a:t>
            </a:r>
          </a:p>
          <a:p>
            <a:r>
              <a:rPr lang="en-US" dirty="0"/>
              <a:t>BY</a:t>
            </a:r>
          </a:p>
          <a:p>
            <a:r>
              <a:rPr lang="en-US" dirty="0"/>
              <a:t>Deepak Bharti </a:t>
            </a:r>
          </a:p>
          <a:p>
            <a:r>
              <a:rPr lang="en-US" dirty="0"/>
              <a:t>(Cohort Zanskar)</a:t>
            </a:r>
          </a:p>
        </p:txBody>
      </p:sp>
    </p:spTree>
    <p:extLst>
      <p:ext uri="{BB962C8B-B14F-4D97-AF65-F5344CB8AC3E}">
        <p14:creationId xmlns:p14="http://schemas.microsoft.com/office/powerpoint/2010/main" val="151856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2CDAA6-9FA7-ECAC-2F81-00643D31C47B}"/>
              </a:ext>
            </a:extLst>
          </p:cNvPr>
          <p:cNvPicPr>
            <a:picLocks noGrp="1" noChangeAspect="1"/>
          </p:cNvPicPr>
          <p:nvPr>
            <p:ph idx="1"/>
          </p:nvPr>
        </p:nvPicPr>
        <p:blipFill>
          <a:blip r:embed="rId2"/>
          <a:stretch>
            <a:fillRect/>
          </a:stretch>
        </p:blipFill>
        <p:spPr>
          <a:xfrm>
            <a:off x="484117" y="476250"/>
            <a:ext cx="11442839" cy="2952750"/>
          </a:xfrm>
        </p:spPr>
      </p:pic>
      <p:pic>
        <p:nvPicPr>
          <p:cNvPr id="9" name="Picture 8">
            <a:extLst>
              <a:ext uri="{FF2B5EF4-FFF2-40B4-BE49-F238E27FC236}">
                <a16:creationId xmlns:a16="http://schemas.microsoft.com/office/drawing/2014/main" id="{482DDF04-053E-0FCF-2FEA-C802931437C9}"/>
              </a:ext>
            </a:extLst>
          </p:cNvPr>
          <p:cNvPicPr>
            <a:picLocks noChangeAspect="1"/>
          </p:cNvPicPr>
          <p:nvPr/>
        </p:nvPicPr>
        <p:blipFill>
          <a:blip r:embed="rId3"/>
          <a:stretch>
            <a:fillRect/>
          </a:stretch>
        </p:blipFill>
        <p:spPr>
          <a:xfrm>
            <a:off x="2955234" y="3762375"/>
            <a:ext cx="5194852" cy="2619375"/>
          </a:xfrm>
          <a:prstGeom prst="rect">
            <a:avLst/>
          </a:prstGeom>
        </p:spPr>
      </p:pic>
    </p:spTree>
    <p:extLst>
      <p:ext uri="{BB962C8B-B14F-4D97-AF65-F5344CB8AC3E}">
        <p14:creationId xmlns:p14="http://schemas.microsoft.com/office/powerpoint/2010/main" val="267285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0A945-9BC8-7A75-7CFA-1987BC7305F0}"/>
              </a:ext>
            </a:extLst>
          </p:cNvPr>
          <p:cNvSpPr>
            <a:spLocks noGrp="1"/>
          </p:cNvSpPr>
          <p:nvPr>
            <p:ph idx="1"/>
          </p:nvPr>
        </p:nvSpPr>
        <p:spPr>
          <a:xfrm>
            <a:off x="1154954" y="2186609"/>
            <a:ext cx="9698576" cy="3833191"/>
          </a:xfrm>
        </p:spPr>
        <p:txBody>
          <a:bodyPr>
            <a:normAutofit/>
          </a:bodyPr>
          <a:lstStyle/>
          <a:p>
            <a:r>
              <a:rPr lang="en-US" sz="1600" dirty="0"/>
              <a:t>• Type A room is most demanded by customers. </a:t>
            </a:r>
          </a:p>
          <a:p>
            <a:r>
              <a:rPr lang="en-US" sz="1600" dirty="0"/>
              <a:t>Room types C, G and H are some of the highest </a:t>
            </a:r>
            <a:r>
              <a:rPr lang="en-US" sz="1600" dirty="0" err="1"/>
              <a:t>adr</a:t>
            </a:r>
            <a:r>
              <a:rPr lang="en-US" sz="1600" dirty="0"/>
              <a:t>(average daily rate) generating rooms.</a:t>
            </a:r>
          </a:p>
          <a:p>
            <a:r>
              <a:rPr lang="en-US" sz="1600" dirty="0"/>
              <a:t>Agent with id no. 9 made most of the bookings.</a:t>
            </a:r>
          </a:p>
          <a:p>
            <a:r>
              <a:rPr lang="en-US" sz="1600" dirty="0"/>
              <a:t>• Most of the customers from European countries like Portugal, Great Britain, France and Spain.</a:t>
            </a:r>
          </a:p>
          <a:p>
            <a:r>
              <a:rPr lang="en-US" sz="1600" dirty="0"/>
              <a:t>Most preferred meal type is BB( Bed and breakfast).</a:t>
            </a:r>
          </a:p>
        </p:txBody>
      </p:sp>
      <p:pic>
        <p:nvPicPr>
          <p:cNvPr id="5" name="Picture 4">
            <a:extLst>
              <a:ext uri="{FF2B5EF4-FFF2-40B4-BE49-F238E27FC236}">
                <a16:creationId xmlns:a16="http://schemas.microsoft.com/office/drawing/2014/main" id="{645600DA-CC2E-F62B-22FF-A8029FDA0F90}"/>
              </a:ext>
            </a:extLst>
          </p:cNvPr>
          <p:cNvPicPr>
            <a:picLocks noChangeAspect="1"/>
          </p:cNvPicPr>
          <p:nvPr/>
        </p:nvPicPr>
        <p:blipFill>
          <a:blip r:embed="rId2"/>
          <a:stretch>
            <a:fillRect/>
          </a:stretch>
        </p:blipFill>
        <p:spPr>
          <a:xfrm>
            <a:off x="895764" y="4238211"/>
            <a:ext cx="4781550" cy="2609850"/>
          </a:xfrm>
          <a:prstGeom prst="rect">
            <a:avLst/>
          </a:prstGeom>
        </p:spPr>
      </p:pic>
      <p:pic>
        <p:nvPicPr>
          <p:cNvPr id="7" name="Picture 6">
            <a:extLst>
              <a:ext uri="{FF2B5EF4-FFF2-40B4-BE49-F238E27FC236}">
                <a16:creationId xmlns:a16="http://schemas.microsoft.com/office/drawing/2014/main" id="{6D318802-3E55-9C65-2948-6993E539F748}"/>
              </a:ext>
            </a:extLst>
          </p:cNvPr>
          <p:cNvPicPr>
            <a:picLocks noChangeAspect="1"/>
          </p:cNvPicPr>
          <p:nvPr/>
        </p:nvPicPr>
        <p:blipFill>
          <a:blip r:embed="rId3"/>
          <a:stretch>
            <a:fillRect/>
          </a:stretch>
        </p:blipFill>
        <p:spPr>
          <a:xfrm>
            <a:off x="7098609" y="4190586"/>
            <a:ext cx="3295650" cy="2657475"/>
          </a:xfrm>
          <a:prstGeom prst="rect">
            <a:avLst/>
          </a:prstGeom>
        </p:spPr>
      </p:pic>
    </p:spTree>
    <p:extLst>
      <p:ext uri="{BB962C8B-B14F-4D97-AF65-F5344CB8AC3E}">
        <p14:creationId xmlns:p14="http://schemas.microsoft.com/office/powerpoint/2010/main" val="66244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9400-05EF-6B85-AA24-126A41B0C0AE}"/>
              </a:ext>
            </a:extLst>
          </p:cNvPr>
          <p:cNvSpPr>
            <a:spLocks noGrp="1"/>
          </p:cNvSpPr>
          <p:nvPr>
            <p:ph type="title"/>
          </p:nvPr>
        </p:nvSpPr>
        <p:spPr/>
        <p:txBody>
          <a:bodyPr/>
          <a:lstStyle/>
          <a:p>
            <a:r>
              <a:rPr lang="en-US" dirty="0"/>
              <a:t>Hotel wise Analysis </a:t>
            </a:r>
          </a:p>
        </p:txBody>
      </p:sp>
      <p:sp>
        <p:nvSpPr>
          <p:cNvPr id="3" name="Content Placeholder 2">
            <a:extLst>
              <a:ext uri="{FF2B5EF4-FFF2-40B4-BE49-F238E27FC236}">
                <a16:creationId xmlns:a16="http://schemas.microsoft.com/office/drawing/2014/main" id="{171E8829-7DD8-39CF-59F1-863E05EFF27D}"/>
              </a:ext>
            </a:extLst>
          </p:cNvPr>
          <p:cNvSpPr>
            <a:spLocks noGrp="1"/>
          </p:cNvSpPr>
          <p:nvPr>
            <p:ph idx="1"/>
          </p:nvPr>
        </p:nvSpPr>
        <p:spPr>
          <a:xfrm>
            <a:off x="0" y="2438400"/>
            <a:ext cx="12192000" cy="4419600"/>
          </a:xfrm>
        </p:spPr>
        <p:txBody>
          <a:bodyPr/>
          <a:lstStyle/>
          <a:p>
            <a:pPr marL="0" indent="0">
              <a:buNone/>
            </a:pPr>
            <a:r>
              <a:rPr lang="en-US" dirty="0"/>
              <a:t>While doing hotel-wise analysis of given hotel booking dataset, we answered following questions:</a:t>
            </a:r>
          </a:p>
          <a:p>
            <a:pPr marL="0" indent="0">
              <a:buNone/>
            </a:pPr>
            <a:endParaRPr lang="en-US" dirty="0"/>
          </a:p>
          <a:p>
            <a:pPr>
              <a:buAutoNum type="arabicParenBoth"/>
            </a:pPr>
            <a:r>
              <a:rPr lang="en-US" dirty="0"/>
              <a:t>Percentage of bookings in each hotels? </a:t>
            </a:r>
          </a:p>
          <a:p>
            <a:pPr>
              <a:buAutoNum type="arabicParenBoth"/>
            </a:pPr>
            <a:r>
              <a:rPr lang="en-US" dirty="0"/>
              <a:t>Which hotel makes more revenue? </a:t>
            </a:r>
          </a:p>
          <a:p>
            <a:pPr>
              <a:buAutoNum type="arabicParenBoth"/>
            </a:pPr>
            <a:r>
              <a:rPr lang="en-US" dirty="0"/>
              <a:t>Which hotel has higher lead time? </a:t>
            </a:r>
          </a:p>
          <a:p>
            <a:pPr>
              <a:buAutoNum type="arabicParenBoth"/>
            </a:pPr>
            <a:r>
              <a:rPr lang="en-US" dirty="0"/>
              <a:t>What is most preferred stay length in each hotel? </a:t>
            </a:r>
          </a:p>
          <a:p>
            <a:pPr>
              <a:buAutoNum type="arabicParenBoth"/>
            </a:pPr>
            <a:r>
              <a:rPr lang="en-US" dirty="0"/>
              <a:t>For which hotel, does people have to wait longer to get a booking confirmed? </a:t>
            </a:r>
          </a:p>
          <a:p>
            <a:pPr>
              <a:buAutoNum type="arabicParenBoth"/>
            </a:pPr>
            <a:r>
              <a:rPr lang="en-US" dirty="0"/>
              <a:t>Which hotel has higher booking cancellations rate? </a:t>
            </a:r>
          </a:p>
          <a:p>
            <a:pPr>
              <a:buAutoNum type="arabicParenBoth"/>
            </a:pPr>
            <a:r>
              <a:rPr lang="en-US" dirty="0"/>
              <a:t>Which hotel have higher and how much customer returning rate?</a:t>
            </a:r>
          </a:p>
        </p:txBody>
      </p:sp>
    </p:spTree>
    <p:extLst>
      <p:ext uri="{BB962C8B-B14F-4D97-AF65-F5344CB8AC3E}">
        <p14:creationId xmlns:p14="http://schemas.microsoft.com/office/powerpoint/2010/main" val="329861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B643CE-3F5D-9A82-98F7-9F8BAA48AE6B}"/>
              </a:ext>
            </a:extLst>
          </p:cNvPr>
          <p:cNvPicPr>
            <a:picLocks noGrp="1" noChangeAspect="1"/>
          </p:cNvPicPr>
          <p:nvPr>
            <p:ph idx="1"/>
          </p:nvPr>
        </p:nvPicPr>
        <p:blipFill>
          <a:blip r:embed="rId2"/>
          <a:stretch>
            <a:fillRect/>
          </a:stretch>
        </p:blipFill>
        <p:spPr>
          <a:xfrm>
            <a:off x="471539" y="401222"/>
            <a:ext cx="11248921" cy="2660029"/>
          </a:xfrm>
        </p:spPr>
      </p:pic>
      <p:pic>
        <p:nvPicPr>
          <p:cNvPr id="7" name="Picture 6">
            <a:extLst>
              <a:ext uri="{FF2B5EF4-FFF2-40B4-BE49-F238E27FC236}">
                <a16:creationId xmlns:a16="http://schemas.microsoft.com/office/drawing/2014/main" id="{618F1387-721A-0ED7-6682-DFBC09C7AE78}"/>
              </a:ext>
            </a:extLst>
          </p:cNvPr>
          <p:cNvPicPr>
            <a:picLocks noChangeAspect="1"/>
          </p:cNvPicPr>
          <p:nvPr/>
        </p:nvPicPr>
        <p:blipFill>
          <a:blip r:embed="rId3"/>
          <a:stretch>
            <a:fillRect/>
          </a:stretch>
        </p:blipFill>
        <p:spPr>
          <a:xfrm>
            <a:off x="8482427" y="3243126"/>
            <a:ext cx="3019425" cy="3213652"/>
          </a:xfrm>
          <a:prstGeom prst="rect">
            <a:avLst/>
          </a:prstGeom>
        </p:spPr>
      </p:pic>
      <p:sp>
        <p:nvSpPr>
          <p:cNvPr id="8" name="Rectangle: Diagonal Corners Rounded 7">
            <a:extLst>
              <a:ext uri="{FF2B5EF4-FFF2-40B4-BE49-F238E27FC236}">
                <a16:creationId xmlns:a16="http://schemas.microsoft.com/office/drawing/2014/main" id="{B2F37416-5DFB-1226-FA5D-5FE3FA8B1D54}"/>
              </a:ext>
            </a:extLst>
          </p:cNvPr>
          <p:cNvSpPr/>
          <p:nvPr/>
        </p:nvSpPr>
        <p:spPr>
          <a:xfrm>
            <a:off x="218713" y="2888973"/>
            <a:ext cx="8010888" cy="3697358"/>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 Around 60% bookings are for City hotel and 40% bookings are for Resort hotel. </a:t>
            </a:r>
          </a:p>
          <a:p>
            <a:pPr algn="ctr"/>
            <a:r>
              <a:rPr lang="en-US" sz="1600" dirty="0"/>
              <a:t>• Avg </a:t>
            </a:r>
            <a:r>
              <a:rPr lang="en-US" sz="1600" dirty="0" err="1"/>
              <a:t>adr</a:t>
            </a:r>
            <a:r>
              <a:rPr lang="en-US" sz="1600" dirty="0"/>
              <a:t> of Resort hotel is slightly lower than that of City hotel. Hence, City hotel seems to be making slightly more revenue. </a:t>
            </a:r>
          </a:p>
          <a:p>
            <a:pPr algn="ctr"/>
            <a:r>
              <a:rPr lang="en-US" sz="1600" dirty="0"/>
              <a:t>• City hotel has slightly higher median lead time. Also median lead time is significantly higher in each case, this means customers generally plan their hotel visits way to early. </a:t>
            </a:r>
          </a:p>
          <a:p>
            <a:pPr algn="ctr"/>
            <a:r>
              <a:rPr lang="en-US" sz="1600" dirty="0"/>
              <a:t>• City hotel has significantly longer waiting time, hence City Hotel is much busier than Resort Hotel.</a:t>
            </a:r>
          </a:p>
        </p:txBody>
      </p:sp>
    </p:spTree>
    <p:extLst>
      <p:ext uri="{BB962C8B-B14F-4D97-AF65-F5344CB8AC3E}">
        <p14:creationId xmlns:p14="http://schemas.microsoft.com/office/powerpoint/2010/main" val="384672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62C3-45EC-4D69-1954-5F295D69F475}"/>
              </a:ext>
            </a:extLst>
          </p:cNvPr>
          <p:cNvSpPr>
            <a:spLocks noGrp="1"/>
          </p:cNvSpPr>
          <p:nvPr>
            <p:ph type="title"/>
          </p:nvPr>
        </p:nvSpPr>
        <p:spPr/>
        <p:txBody>
          <a:bodyPr/>
          <a:lstStyle/>
          <a:p>
            <a:r>
              <a:rPr lang="en-US" dirty="0"/>
              <a:t>Distribution channel wise Analysis </a:t>
            </a:r>
          </a:p>
        </p:txBody>
      </p:sp>
      <p:sp>
        <p:nvSpPr>
          <p:cNvPr id="3" name="Content Placeholder 2">
            <a:extLst>
              <a:ext uri="{FF2B5EF4-FFF2-40B4-BE49-F238E27FC236}">
                <a16:creationId xmlns:a16="http://schemas.microsoft.com/office/drawing/2014/main" id="{6ACE65B3-E244-8091-96CF-4D7E5EB7B93A}"/>
              </a:ext>
            </a:extLst>
          </p:cNvPr>
          <p:cNvSpPr>
            <a:spLocks noGrp="1"/>
          </p:cNvSpPr>
          <p:nvPr>
            <p:ph idx="1"/>
          </p:nvPr>
        </p:nvSpPr>
        <p:spPr>
          <a:xfrm>
            <a:off x="371062" y="2603500"/>
            <a:ext cx="11277600" cy="3416300"/>
          </a:xfrm>
        </p:spPr>
        <p:txBody>
          <a:bodyPr/>
          <a:lstStyle/>
          <a:p>
            <a:pPr marL="0" indent="0">
              <a:buNone/>
            </a:pPr>
            <a:r>
              <a:rPr lang="en-US" dirty="0"/>
              <a:t>While doing Distribution channel wise analysis of given hotel booking dataset, we answered following questions: </a:t>
            </a:r>
          </a:p>
          <a:p>
            <a:pPr>
              <a:buAutoNum type="arabicParenBoth"/>
            </a:pPr>
            <a:endParaRPr lang="en-US" dirty="0"/>
          </a:p>
          <a:p>
            <a:pPr>
              <a:buAutoNum type="arabicParenBoth"/>
            </a:pPr>
            <a:r>
              <a:rPr lang="en-US" dirty="0"/>
              <a:t>Which is the most common channel for booking hotels? </a:t>
            </a:r>
          </a:p>
          <a:p>
            <a:pPr>
              <a:buAutoNum type="arabicParenBoth"/>
            </a:pPr>
            <a:endParaRPr lang="en-US" dirty="0"/>
          </a:p>
          <a:p>
            <a:pPr>
              <a:buAutoNum type="arabicParenBoth"/>
            </a:pPr>
            <a:r>
              <a:rPr lang="en-US" dirty="0"/>
              <a:t>Which channel is mostly used for early booking of hotels? </a:t>
            </a:r>
          </a:p>
          <a:p>
            <a:pPr>
              <a:buAutoNum type="arabicParenBoth"/>
            </a:pPr>
            <a:endParaRPr lang="en-US" dirty="0"/>
          </a:p>
          <a:p>
            <a:pPr>
              <a:buAutoNum type="arabicParenBoth"/>
            </a:pPr>
            <a:r>
              <a:rPr lang="en-US" dirty="0"/>
              <a:t>Which distribution channel brings better revenue generating deals for hotels?</a:t>
            </a:r>
          </a:p>
        </p:txBody>
      </p:sp>
    </p:spTree>
    <p:extLst>
      <p:ext uri="{BB962C8B-B14F-4D97-AF65-F5344CB8AC3E}">
        <p14:creationId xmlns:p14="http://schemas.microsoft.com/office/powerpoint/2010/main" val="688806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E278-DB89-E1B7-BA9E-EAA011D7550A}"/>
              </a:ext>
            </a:extLst>
          </p:cNvPr>
          <p:cNvSpPr>
            <a:spLocks noGrp="1"/>
          </p:cNvSpPr>
          <p:nvPr>
            <p:ph type="title"/>
          </p:nvPr>
        </p:nvSpPr>
        <p:spPr/>
        <p:txBody>
          <a:bodyPr/>
          <a:lstStyle/>
          <a:p>
            <a:r>
              <a:rPr lang="en-US" dirty="0"/>
              <a:t>Distribution channel wise Analysis </a:t>
            </a:r>
          </a:p>
        </p:txBody>
      </p:sp>
      <p:pic>
        <p:nvPicPr>
          <p:cNvPr id="9" name="Content Placeholder 8">
            <a:extLst>
              <a:ext uri="{FF2B5EF4-FFF2-40B4-BE49-F238E27FC236}">
                <a16:creationId xmlns:a16="http://schemas.microsoft.com/office/drawing/2014/main" id="{BEC9D06D-171F-9BF8-B3EE-294EA2E08396}"/>
              </a:ext>
            </a:extLst>
          </p:cNvPr>
          <p:cNvPicPr>
            <a:picLocks noGrp="1" noChangeAspect="1"/>
          </p:cNvPicPr>
          <p:nvPr>
            <p:ph idx="1"/>
          </p:nvPr>
        </p:nvPicPr>
        <p:blipFill>
          <a:blip r:embed="rId2"/>
          <a:stretch>
            <a:fillRect/>
          </a:stretch>
        </p:blipFill>
        <p:spPr>
          <a:xfrm>
            <a:off x="331116" y="2335877"/>
            <a:ext cx="4717962" cy="3958906"/>
          </a:xfrm>
        </p:spPr>
      </p:pic>
      <p:pic>
        <p:nvPicPr>
          <p:cNvPr id="11" name="Picture 10">
            <a:extLst>
              <a:ext uri="{FF2B5EF4-FFF2-40B4-BE49-F238E27FC236}">
                <a16:creationId xmlns:a16="http://schemas.microsoft.com/office/drawing/2014/main" id="{03BC9D64-CA05-CEBD-F547-88BD179120DF}"/>
              </a:ext>
            </a:extLst>
          </p:cNvPr>
          <p:cNvPicPr>
            <a:picLocks noChangeAspect="1"/>
          </p:cNvPicPr>
          <p:nvPr/>
        </p:nvPicPr>
        <p:blipFill>
          <a:blip r:embed="rId3"/>
          <a:stretch>
            <a:fillRect/>
          </a:stretch>
        </p:blipFill>
        <p:spPr>
          <a:xfrm>
            <a:off x="5645426" y="2849217"/>
            <a:ext cx="5539409" cy="3697357"/>
          </a:xfrm>
          <a:prstGeom prst="rect">
            <a:avLst/>
          </a:prstGeom>
        </p:spPr>
      </p:pic>
    </p:spTree>
    <p:extLst>
      <p:ext uri="{BB962C8B-B14F-4D97-AF65-F5344CB8AC3E}">
        <p14:creationId xmlns:p14="http://schemas.microsoft.com/office/powerpoint/2010/main" val="385933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9EA6-2DAA-819F-3594-37BEB2929C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07F3A3-599A-546D-4DF3-A07C340EAB57}"/>
              </a:ext>
            </a:extLst>
          </p:cNvPr>
          <p:cNvSpPr>
            <a:spLocks noGrp="1"/>
          </p:cNvSpPr>
          <p:nvPr>
            <p:ph idx="1"/>
          </p:nvPr>
        </p:nvSpPr>
        <p:spPr/>
        <p:txBody>
          <a:bodyPr>
            <a:normAutofit lnSpcReduction="10000"/>
          </a:bodyPr>
          <a:lstStyle/>
          <a:p>
            <a:r>
              <a:rPr lang="en-US" dirty="0"/>
              <a:t>Here we can see that the most of guest are making reservation through TA/TO channels which is travel agency and tour operator. </a:t>
            </a:r>
          </a:p>
          <a:p>
            <a:r>
              <a:rPr lang="en-US" dirty="0"/>
              <a:t>Than the second most used channel is direct. </a:t>
            </a:r>
          </a:p>
          <a:p>
            <a:r>
              <a:rPr lang="en-US" dirty="0"/>
              <a:t>Channel which is mostly used for early booking of hotels is also TA/TO</a:t>
            </a:r>
          </a:p>
          <a:p>
            <a:r>
              <a:rPr lang="en-US" dirty="0"/>
              <a:t>GDS channel brings higher revenue generating deals for City hotel, in contrast to that most bookings come via TA/TO. City Hotel can work to increase outreach on GDS channels to get more higher revenue generating deals. </a:t>
            </a:r>
          </a:p>
          <a:p>
            <a:r>
              <a:rPr lang="en-US" dirty="0"/>
              <a:t>Resort hotel has more revenue generating deals by direct and TA/TO channel. Resort Hotel need to increase outreach on GDS channel to increase revenue</a:t>
            </a:r>
          </a:p>
        </p:txBody>
      </p:sp>
    </p:spTree>
    <p:extLst>
      <p:ext uri="{BB962C8B-B14F-4D97-AF65-F5344CB8AC3E}">
        <p14:creationId xmlns:p14="http://schemas.microsoft.com/office/powerpoint/2010/main" val="91109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7839E7-AD4B-878F-F50D-DCAA792F6596}"/>
              </a:ext>
            </a:extLst>
          </p:cNvPr>
          <p:cNvPicPr>
            <a:picLocks noGrp="1" noChangeAspect="1"/>
          </p:cNvPicPr>
          <p:nvPr>
            <p:ph idx="1"/>
          </p:nvPr>
        </p:nvPicPr>
        <p:blipFill>
          <a:blip r:embed="rId2"/>
          <a:stretch>
            <a:fillRect/>
          </a:stretch>
        </p:blipFill>
        <p:spPr>
          <a:xfrm>
            <a:off x="1630017" y="2563744"/>
            <a:ext cx="8286350" cy="3943074"/>
          </a:xfrm>
        </p:spPr>
      </p:pic>
    </p:spTree>
    <p:extLst>
      <p:ext uri="{BB962C8B-B14F-4D97-AF65-F5344CB8AC3E}">
        <p14:creationId xmlns:p14="http://schemas.microsoft.com/office/powerpoint/2010/main" val="2587327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0CA3-A8D6-0AFC-3BDC-67CB2063A774}"/>
              </a:ext>
            </a:extLst>
          </p:cNvPr>
          <p:cNvSpPr>
            <a:spLocks noGrp="1"/>
          </p:cNvSpPr>
          <p:nvPr>
            <p:ph type="title"/>
          </p:nvPr>
        </p:nvSpPr>
        <p:spPr/>
        <p:txBody>
          <a:bodyPr/>
          <a:lstStyle/>
          <a:p>
            <a:r>
              <a:rPr lang="en-US" dirty="0">
                <a:effectLst/>
                <a:latin typeface="Arial" panose="020B0604020202020204" pitchFamily="34" charset="0"/>
              </a:rPr>
              <a:t>Booking cancellation Analysis</a:t>
            </a:r>
            <a:endParaRPr lang="en-US" dirty="0"/>
          </a:p>
        </p:txBody>
      </p:sp>
      <p:sp>
        <p:nvSpPr>
          <p:cNvPr id="3" name="Content Placeholder 2">
            <a:extLst>
              <a:ext uri="{FF2B5EF4-FFF2-40B4-BE49-F238E27FC236}">
                <a16:creationId xmlns:a16="http://schemas.microsoft.com/office/drawing/2014/main" id="{960CF00F-D065-C668-6D57-DDDE2A9BC49F}"/>
              </a:ext>
            </a:extLst>
          </p:cNvPr>
          <p:cNvSpPr>
            <a:spLocks noGrp="1"/>
          </p:cNvSpPr>
          <p:nvPr>
            <p:ph idx="1"/>
          </p:nvPr>
        </p:nvSpPr>
        <p:spPr>
          <a:xfrm>
            <a:off x="1154954" y="2603499"/>
            <a:ext cx="9367272" cy="3731039"/>
          </a:xfrm>
        </p:spPr>
        <p:txBody>
          <a:bodyPr>
            <a:normAutofit fontScale="92500" lnSpcReduction="20000"/>
          </a:bodyPr>
          <a:lstStyle/>
          <a:p>
            <a:pPr marL="0" indent="0">
              <a:buNone/>
            </a:pPr>
            <a:r>
              <a:rPr lang="en-US" dirty="0"/>
              <a:t>We analyze the following possible reasons for booking cancellations:</a:t>
            </a:r>
          </a:p>
          <a:p>
            <a:pPr marL="0" indent="0">
              <a:buNone/>
            </a:pPr>
            <a:endParaRPr lang="en-US" dirty="0"/>
          </a:p>
          <a:p>
            <a:pPr>
              <a:buAutoNum type="arabicParenBoth"/>
            </a:pPr>
            <a:r>
              <a:rPr lang="en-US" dirty="0"/>
              <a:t>Which significant distribution channel has highest cancellation percentage? </a:t>
            </a:r>
          </a:p>
          <a:p>
            <a:pPr>
              <a:buAutoNum type="arabicParenBoth"/>
            </a:pPr>
            <a:endParaRPr lang="en-US" dirty="0"/>
          </a:p>
          <a:p>
            <a:pPr>
              <a:buAutoNum type="arabicParenBoth"/>
            </a:pPr>
            <a:r>
              <a:rPr lang="en-US" dirty="0"/>
              <a:t>Longer lead time. </a:t>
            </a:r>
          </a:p>
          <a:p>
            <a:pPr>
              <a:buAutoNum type="arabicParenBoth"/>
            </a:pPr>
            <a:endParaRPr lang="en-US" dirty="0"/>
          </a:p>
          <a:p>
            <a:pPr>
              <a:buAutoNum type="arabicParenBoth"/>
            </a:pPr>
            <a:r>
              <a:rPr lang="en-US" dirty="0"/>
              <a:t>Longer time (in days) in waiting list. </a:t>
            </a:r>
          </a:p>
          <a:p>
            <a:pPr>
              <a:buAutoNum type="arabicParenBoth"/>
            </a:pPr>
            <a:endParaRPr lang="en-US" dirty="0"/>
          </a:p>
          <a:p>
            <a:pPr>
              <a:buAutoNum type="arabicParenBoth"/>
            </a:pPr>
            <a:r>
              <a:rPr lang="en-US" dirty="0"/>
              <a:t>Not getting same room as reserved. </a:t>
            </a:r>
          </a:p>
          <a:p>
            <a:pPr>
              <a:buAutoNum type="arabicParenBoth"/>
            </a:pPr>
            <a:endParaRPr lang="en-US" dirty="0"/>
          </a:p>
          <a:p>
            <a:pPr>
              <a:buAutoNum type="arabicParenBoth"/>
            </a:pPr>
            <a:r>
              <a:rPr lang="en-US" dirty="0"/>
              <a:t>Does not getting same room as reserved effects </a:t>
            </a:r>
            <a:r>
              <a:rPr lang="en-US" dirty="0" err="1"/>
              <a:t>adr</a:t>
            </a:r>
            <a:r>
              <a:rPr lang="en-US" dirty="0"/>
              <a:t>?</a:t>
            </a:r>
          </a:p>
        </p:txBody>
      </p:sp>
    </p:spTree>
    <p:extLst>
      <p:ext uri="{BB962C8B-B14F-4D97-AF65-F5344CB8AC3E}">
        <p14:creationId xmlns:p14="http://schemas.microsoft.com/office/powerpoint/2010/main" val="2763302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57DE-CED8-22F0-5D88-9955BA27A1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DBE7C3-CF5E-2FC9-F497-0AB2C60B475A}"/>
              </a:ext>
            </a:extLst>
          </p:cNvPr>
          <p:cNvSpPr>
            <a:spLocks noGrp="1"/>
          </p:cNvSpPr>
          <p:nvPr>
            <p:ph idx="1"/>
          </p:nvPr>
        </p:nvSpPr>
        <p:spPr>
          <a:xfrm>
            <a:off x="132523" y="2345635"/>
            <a:ext cx="4757530" cy="4373217"/>
          </a:xfrm>
        </p:spPr>
        <p:txBody>
          <a:bodyPr>
            <a:normAutofit fontScale="85000" lnSpcReduction="20000"/>
          </a:bodyPr>
          <a:lstStyle/>
          <a:p>
            <a:endParaRPr lang="en-US" dirty="0"/>
          </a:p>
          <a:p>
            <a:endParaRPr lang="en-US" dirty="0"/>
          </a:p>
          <a:p>
            <a:pPr marL="0" indent="0">
              <a:buNone/>
            </a:pPr>
            <a:endParaRPr lang="en-US" dirty="0"/>
          </a:p>
          <a:p>
            <a:r>
              <a:rPr lang="en-US" sz="2100" dirty="0"/>
              <a:t>TA/TO has highest booking cancellation %. Therefore, a booking via TA/TO is 30% likely to get cancelled. </a:t>
            </a:r>
          </a:p>
          <a:p>
            <a:r>
              <a:rPr lang="en-US" sz="2100" dirty="0"/>
              <a:t>Not getting same room as demanded is not the case of cancellation of rooms. A significant percentage of bookings are not cancelled even after getting different room as demanded. </a:t>
            </a:r>
          </a:p>
          <a:p>
            <a:r>
              <a:rPr lang="en-US" sz="2100" dirty="0"/>
              <a:t>But, customers who didn't got same room have paid a little lower </a:t>
            </a:r>
            <a:r>
              <a:rPr lang="en-US" sz="2100" dirty="0" err="1"/>
              <a:t>adr</a:t>
            </a:r>
            <a:r>
              <a:rPr lang="en-US" sz="2100" dirty="0"/>
              <a:t>, except for few exceptions.</a:t>
            </a:r>
          </a:p>
        </p:txBody>
      </p:sp>
      <p:pic>
        <p:nvPicPr>
          <p:cNvPr id="5" name="Picture 4">
            <a:extLst>
              <a:ext uri="{FF2B5EF4-FFF2-40B4-BE49-F238E27FC236}">
                <a16:creationId xmlns:a16="http://schemas.microsoft.com/office/drawing/2014/main" id="{AD3C1739-5B60-D6F3-FED3-A7B025915F36}"/>
              </a:ext>
            </a:extLst>
          </p:cNvPr>
          <p:cNvPicPr>
            <a:picLocks noChangeAspect="1"/>
          </p:cNvPicPr>
          <p:nvPr/>
        </p:nvPicPr>
        <p:blipFill>
          <a:blip r:embed="rId2"/>
          <a:stretch>
            <a:fillRect/>
          </a:stretch>
        </p:blipFill>
        <p:spPr>
          <a:xfrm>
            <a:off x="132523" y="480481"/>
            <a:ext cx="11701668" cy="2660283"/>
          </a:xfrm>
          <a:prstGeom prst="rect">
            <a:avLst/>
          </a:prstGeom>
        </p:spPr>
      </p:pic>
      <p:pic>
        <p:nvPicPr>
          <p:cNvPr id="7" name="Picture 6">
            <a:extLst>
              <a:ext uri="{FF2B5EF4-FFF2-40B4-BE49-F238E27FC236}">
                <a16:creationId xmlns:a16="http://schemas.microsoft.com/office/drawing/2014/main" id="{E386163A-B5EA-EE91-A98A-73975220C6BE}"/>
              </a:ext>
            </a:extLst>
          </p:cNvPr>
          <p:cNvPicPr>
            <a:picLocks noChangeAspect="1"/>
          </p:cNvPicPr>
          <p:nvPr/>
        </p:nvPicPr>
        <p:blipFill>
          <a:blip r:embed="rId3"/>
          <a:stretch>
            <a:fillRect/>
          </a:stretch>
        </p:blipFill>
        <p:spPr>
          <a:xfrm>
            <a:off x="6096000" y="3577629"/>
            <a:ext cx="5353878" cy="2799890"/>
          </a:xfrm>
          <a:prstGeom prst="rect">
            <a:avLst/>
          </a:prstGeom>
        </p:spPr>
      </p:pic>
    </p:spTree>
    <p:extLst>
      <p:ext uri="{BB962C8B-B14F-4D97-AF65-F5344CB8AC3E}">
        <p14:creationId xmlns:p14="http://schemas.microsoft.com/office/powerpoint/2010/main" val="36246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E6FC-8C35-CBFF-D2E1-8BF364D0083A}"/>
              </a:ext>
            </a:extLst>
          </p:cNvPr>
          <p:cNvSpPr>
            <a:spLocks noGrp="1"/>
          </p:cNvSpPr>
          <p:nvPr>
            <p:ph type="title"/>
          </p:nvPr>
        </p:nvSpPr>
        <p:spPr/>
        <p:txBody>
          <a:bodyPr/>
          <a:lstStyle/>
          <a:p>
            <a:r>
              <a:rPr lang="en-US" dirty="0"/>
              <a:t> Problem Statement: </a:t>
            </a:r>
          </a:p>
        </p:txBody>
      </p:sp>
      <p:sp>
        <p:nvSpPr>
          <p:cNvPr id="3" name="Content Placeholder 2">
            <a:extLst>
              <a:ext uri="{FF2B5EF4-FFF2-40B4-BE49-F238E27FC236}">
                <a16:creationId xmlns:a16="http://schemas.microsoft.com/office/drawing/2014/main" id="{B8C0BE33-81EE-7BD5-543F-F186474DF01A}"/>
              </a:ext>
            </a:extLst>
          </p:cNvPr>
          <p:cNvSpPr>
            <a:spLocks noGrp="1"/>
          </p:cNvSpPr>
          <p:nvPr>
            <p:ph idx="1"/>
          </p:nvPr>
        </p:nvSpPr>
        <p:spPr/>
        <p:txBody>
          <a:bodyPr/>
          <a:lstStyle/>
          <a:p>
            <a:r>
              <a:rPr lang="en-US" dirty="0"/>
              <a:t>For this project we will be analyzing Hotel Booking data. This data set contains booking information for a city hotel and a resort hotel, and includes information such as when the booking was made, length of stay, the number of adults, children, and/or babies, and the number of available parking spaces. </a:t>
            </a:r>
          </a:p>
          <a:p>
            <a:r>
              <a:rPr lang="en-US" dirty="0"/>
              <a:t>Hotel industry is a very volatile industry and the bookings depends on above factors and many more.</a:t>
            </a:r>
          </a:p>
          <a:p>
            <a:r>
              <a:rPr lang="en-US" dirty="0"/>
              <a:t>The main objective behind this project is to explore and analyze data to discover important factors that govern the bookings and give insights to hotel management ,which can perform various campaigns to boost the business and performance.</a:t>
            </a:r>
          </a:p>
        </p:txBody>
      </p:sp>
    </p:spTree>
    <p:extLst>
      <p:ext uri="{BB962C8B-B14F-4D97-AF65-F5344CB8AC3E}">
        <p14:creationId xmlns:p14="http://schemas.microsoft.com/office/powerpoint/2010/main" val="736705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D6CE6-15C5-8D2E-B347-51150819C391}"/>
              </a:ext>
            </a:extLst>
          </p:cNvPr>
          <p:cNvSpPr>
            <a:spLocks noGrp="1"/>
          </p:cNvSpPr>
          <p:nvPr>
            <p:ph idx="1"/>
          </p:nvPr>
        </p:nvSpPr>
        <p:spPr>
          <a:xfrm>
            <a:off x="306814" y="4558747"/>
            <a:ext cx="11699656" cy="2097157"/>
          </a:xfrm>
        </p:spPr>
        <p:txBody>
          <a:bodyPr/>
          <a:lstStyle/>
          <a:p>
            <a:r>
              <a:rPr lang="en-US" dirty="0">
                <a:effectLst/>
                <a:latin typeface="Arial" panose="020B0604020202020204" pitchFamily="34" charset="0"/>
              </a:rPr>
              <a:t>Most of the bookings that are cancelled have waiting period of less 150 days but also most of bookings</a:t>
            </a:r>
            <a:br>
              <a:rPr lang="en-US" dirty="0"/>
            </a:br>
            <a:r>
              <a:rPr lang="en-US" dirty="0">
                <a:effectLst/>
                <a:latin typeface="Arial" panose="020B0604020202020204" pitchFamily="34" charset="0"/>
              </a:rPr>
              <a:t>that are not cancelled also have waiting period of less than 150 days. Hence this shows that waiting</a:t>
            </a:r>
            <a:br>
              <a:rPr lang="en-US" dirty="0"/>
            </a:br>
            <a:r>
              <a:rPr lang="en-US" dirty="0">
                <a:effectLst/>
                <a:latin typeface="Arial" panose="020B0604020202020204" pitchFamily="34" charset="0"/>
              </a:rPr>
              <a:t>period has no effect on cancellation of bookings.</a:t>
            </a:r>
            <a:br>
              <a:rPr lang="en-US" dirty="0"/>
            </a:br>
            <a:endParaRPr lang="en-US" dirty="0">
              <a:effectLst/>
              <a:latin typeface="Arial" panose="020B0604020202020204" pitchFamily="34" charset="0"/>
            </a:endParaRPr>
          </a:p>
          <a:p>
            <a:r>
              <a:rPr lang="en-US" dirty="0">
                <a:effectLst/>
                <a:latin typeface="Arial" panose="020B0604020202020204" pitchFamily="34" charset="0"/>
              </a:rPr>
              <a:t>Also, lead time has no effect on cancellation of bookings, as both curves of cancellation and not</a:t>
            </a:r>
            <a:br>
              <a:rPr lang="en-US" dirty="0"/>
            </a:br>
            <a:r>
              <a:rPr lang="en-US" dirty="0">
                <a:effectLst/>
                <a:latin typeface="Arial" panose="020B0604020202020204" pitchFamily="34" charset="0"/>
              </a:rPr>
              <a:t>cancelation are similar for lead time too.</a:t>
            </a:r>
            <a:endParaRPr lang="en-US" dirty="0"/>
          </a:p>
        </p:txBody>
      </p:sp>
      <p:pic>
        <p:nvPicPr>
          <p:cNvPr id="7" name="Picture 6">
            <a:extLst>
              <a:ext uri="{FF2B5EF4-FFF2-40B4-BE49-F238E27FC236}">
                <a16:creationId xmlns:a16="http://schemas.microsoft.com/office/drawing/2014/main" id="{2CEAF246-617D-5B15-F9DC-31F18DC82157}"/>
              </a:ext>
            </a:extLst>
          </p:cNvPr>
          <p:cNvPicPr>
            <a:picLocks noChangeAspect="1"/>
          </p:cNvPicPr>
          <p:nvPr/>
        </p:nvPicPr>
        <p:blipFill>
          <a:blip r:embed="rId2"/>
          <a:stretch>
            <a:fillRect/>
          </a:stretch>
        </p:blipFill>
        <p:spPr>
          <a:xfrm>
            <a:off x="454611" y="437323"/>
            <a:ext cx="11282778" cy="3685968"/>
          </a:xfrm>
          <a:prstGeom prst="rect">
            <a:avLst/>
          </a:prstGeom>
        </p:spPr>
      </p:pic>
    </p:spTree>
    <p:extLst>
      <p:ext uri="{BB962C8B-B14F-4D97-AF65-F5344CB8AC3E}">
        <p14:creationId xmlns:p14="http://schemas.microsoft.com/office/powerpoint/2010/main" val="28120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5142-44AD-E26D-C6CD-261E67120247}"/>
              </a:ext>
            </a:extLst>
          </p:cNvPr>
          <p:cNvSpPr>
            <a:spLocks noGrp="1"/>
          </p:cNvSpPr>
          <p:nvPr>
            <p:ph type="title"/>
          </p:nvPr>
        </p:nvSpPr>
        <p:spPr/>
        <p:txBody>
          <a:bodyPr/>
          <a:lstStyle/>
          <a:p>
            <a:r>
              <a:rPr lang="en-US" dirty="0"/>
              <a:t>Time-wise Analysis </a:t>
            </a:r>
          </a:p>
        </p:txBody>
      </p:sp>
      <p:sp>
        <p:nvSpPr>
          <p:cNvPr id="3" name="Content Placeholder 2">
            <a:extLst>
              <a:ext uri="{FF2B5EF4-FFF2-40B4-BE49-F238E27FC236}">
                <a16:creationId xmlns:a16="http://schemas.microsoft.com/office/drawing/2014/main" id="{CE0046D4-2530-812E-33BF-76C1D17835E3}"/>
              </a:ext>
            </a:extLst>
          </p:cNvPr>
          <p:cNvSpPr>
            <a:spLocks noGrp="1"/>
          </p:cNvSpPr>
          <p:nvPr>
            <p:ph idx="1"/>
          </p:nvPr>
        </p:nvSpPr>
        <p:spPr>
          <a:xfrm>
            <a:off x="1090708" y="2749274"/>
            <a:ext cx="8825659" cy="3416300"/>
          </a:xfrm>
        </p:spPr>
        <p:txBody>
          <a:bodyPr>
            <a:normAutofit fontScale="92500" lnSpcReduction="20000"/>
          </a:bodyPr>
          <a:lstStyle/>
          <a:p>
            <a:pPr marL="0" indent="0">
              <a:buNone/>
            </a:pPr>
            <a:r>
              <a:rPr lang="en-US" b="1" dirty="0"/>
              <a:t>While doing time-wise analysis of given hotel booking dataset, we answered following questions: </a:t>
            </a:r>
          </a:p>
          <a:p>
            <a:pPr marL="0" indent="0">
              <a:buNone/>
            </a:pPr>
            <a:endParaRPr lang="en-US" b="1" dirty="0"/>
          </a:p>
          <a:p>
            <a:pPr>
              <a:buAutoNum type="arabicParenBoth"/>
            </a:pPr>
            <a:r>
              <a:rPr lang="en-US" dirty="0"/>
              <a:t>What are the most busy months for hotels? </a:t>
            </a:r>
          </a:p>
          <a:p>
            <a:pPr>
              <a:buAutoNum type="arabicParenBoth"/>
            </a:pPr>
            <a:endParaRPr lang="en-US" dirty="0"/>
          </a:p>
          <a:p>
            <a:pPr>
              <a:buAutoNum type="arabicParenBoth"/>
            </a:pPr>
            <a:r>
              <a:rPr lang="en-US" dirty="0"/>
              <a:t>In which months hotels charges higher </a:t>
            </a:r>
            <a:r>
              <a:rPr lang="en-US" dirty="0" err="1"/>
              <a:t>adr</a:t>
            </a:r>
            <a:r>
              <a:rPr lang="en-US" dirty="0"/>
              <a:t>? </a:t>
            </a:r>
          </a:p>
          <a:p>
            <a:pPr>
              <a:buAutoNum type="arabicParenBoth"/>
            </a:pPr>
            <a:endParaRPr lang="en-US" dirty="0"/>
          </a:p>
          <a:p>
            <a:pPr>
              <a:buAutoNum type="arabicParenBoth"/>
            </a:pPr>
            <a:r>
              <a:rPr lang="en-US" dirty="0"/>
              <a:t>How does booking numbers and </a:t>
            </a:r>
            <a:r>
              <a:rPr lang="en-US" dirty="0" err="1"/>
              <a:t>adr</a:t>
            </a:r>
            <a:r>
              <a:rPr lang="en-US" dirty="0"/>
              <a:t> changes within a month? </a:t>
            </a:r>
          </a:p>
          <a:p>
            <a:pPr>
              <a:buAutoNum type="arabicParenBoth"/>
            </a:pPr>
            <a:endParaRPr lang="en-US" dirty="0"/>
          </a:p>
          <a:p>
            <a:pPr>
              <a:buAutoNum type="arabicParenBoth"/>
            </a:pPr>
            <a:r>
              <a:rPr lang="en-US" dirty="0"/>
              <a:t>How does bookings varies along year for different types of customers.</a:t>
            </a:r>
          </a:p>
        </p:txBody>
      </p:sp>
    </p:spTree>
    <p:extLst>
      <p:ext uri="{BB962C8B-B14F-4D97-AF65-F5344CB8AC3E}">
        <p14:creationId xmlns:p14="http://schemas.microsoft.com/office/powerpoint/2010/main" val="385771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DABE7-A4A0-21C4-B776-2571378EBF6F}"/>
              </a:ext>
            </a:extLst>
          </p:cNvPr>
          <p:cNvSpPr>
            <a:spLocks noGrp="1"/>
          </p:cNvSpPr>
          <p:nvPr>
            <p:ph idx="1"/>
          </p:nvPr>
        </p:nvSpPr>
        <p:spPr>
          <a:xfrm>
            <a:off x="8454886" y="3180522"/>
            <a:ext cx="2544418" cy="3193774"/>
          </a:xfrm>
        </p:spPr>
        <p:txBody>
          <a:bodyPr>
            <a:normAutofit/>
          </a:bodyPr>
          <a:lstStyle/>
          <a:p>
            <a:pPr marL="0" indent="0">
              <a:buNone/>
            </a:pPr>
            <a:r>
              <a:rPr lang="en-US" sz="2000" dirty="0"/>
              <a:t>From the month of July to August the number of bookings increased and in August, City Hotel got most number of guests.</a:t>
            </a:r>
          </a:p>
        </p:txBody>
      </p:sp>
      <p:pic>
        <p:nvPicPr>
          <p:cNvPr id="5" name="Picture 4">
            <a:extLst>
              <a:ext uri="{FF2B5EF4-FFF2-40B4-BE49-F238E27FC236}">
                <a16:creationId xmlns:a16="http://schemas.microsoft.com/office/drawing/2014/main" id="{62A45042-3569-F75C-D0C8-AD5ED3E99511}"/>
              </a:ext>
            </a:extLst>
          </p:cNvPr>
          <p:cNvPicPr>
            <a:picLocks noChangeAspect="1"/>
          </p:cNvPicPr>
          <p:nvPr/>
        </p:nvPicPr>
        <p:blipFill>
          <a:blip r:embed="rId2"/>
          <a:stretch>
            <a:fillRect/>
          </a:stretch>
        </p:blipFill>
        <p:spPr>
          <a:xfrm>
            <a:off x="504411" y="2424734"/>
            <a:ext cx="7048500" cy="4705350"/>
          </a:xfrm>
          <a:prstGeom prst="rect">
            <a:avLst/>
          </a:prstGeom>
        </p:spPr>
      </p:pic>
    </p:spTree>
    <p:extLst>
      <p:ext uri="{BB962C8B-B14F-4D97-AF65-F5344CB8AC3E}">
        <p14:creationId xmlns:p14="http://schemas.microsoft.com/office/powerpoint/2010/main" val="88528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422C1-9CB6-B76A-0F15-DD6A4EB519B3}"/>
              </a:ext>
            </a:extLst>
          </p:cNvPr>
          <p:cNvSpPr>
            <a:spLocks noGrp="1"/>
          </p:cNvSpPr>
          <p:nvPr>
            <p:ph idx="1"/>
          </p:nvPr>
        </p:nvSpPr>
        <p:spPr>
          <a:xfrm>
            <a:off x="7805530" y="2603500"/>
            <a:ext cx="2822713" cy="3416300"/>
          </a:xfrm>
        </p:spPr>
        <p:txBody>
          <a:bodyPr>
            <a:normAutofit/>
          </a:bodyPr>
          <a:lstStyle/>
          <a:p>
            <a:r>
              <a:rPr lang="en-US" dirty="0"/>
              <a:t>The revenue aspect looks different, the Resort Hotels receives more revenue with respect to City Hotel. From May to August there was rapid increase in </a:t>
            </a:r>
            <a:r>
              <a:rPr lang="en-US" dirty="0" err="1"/>
              <a:t>adr</a:t>
            </a:r>
            <a:r>
              <a:rPr lang="en-US" dirty="0"/>
              <a:t>. August recorded the highest.</a:t>
            </a:r>
          </a:p>
        </p:txBody>
      </p:sp>
      <p:pic>
        <p:nvPicPr>
          <p:cNvPr id="5" name="Picture 4">
            <a:extLst>
              <a:ext uri="{FF2B5EF4-FFF2-40B4-BE49-F238E27FC236}">
                <a16:creationId xmlns:a16="http://schemas.microsoft.com/office/drawing/2014/main" id="{3709462D-618B-D4D6-9BF0-FFAB8D0C600F}"/>
              </a:ext>
            </a:extLst>
          </p:cNvPr>
          <p:cNvPicPr>
            <a:picLocks noChangeAspect="1"/>
          </p:cNvPicPr>
          <p:nvPr/>
        </p:nvPicPr>
        <p:blipFill>
          <a:blip r:embed="rId2"/>
          <a:stretch>
            <a:fillRect/>
          </a:stretch>
        </p:blipFill>
        <p:spPr>
          <a:xfrm>
            <a:off x="524496" y="2385390"/>
            <a:ext cx="6981825" cy="4472609"/>
          </a:xfrm>
          <a:prstGeom prst="rect">
            <a:avLst/>
          </a:prstGeom>
        </p:spPr>
      </p:pic>
    </p:spTree>
    <p:extLst>
      <p:ext uri="{BB962C8B-B14F-4D97-AF65-F5344CB8AC3E}">
        <p14:creationId xmlns:p14="http://schemas.microsoft.com/office/powerpoint/2010/main" val="3984520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0845E-8D36-26C7-3530-FF7D9A29C33F}"/>
              </a:ext>
            </a:extLst>
          </p:cNvPr>
          <p:cNvSpPr>
            <a:spLocks noGrp="1"/>
          </p:cNvSpPr>
          <p:nvPr>
            <p:ph idx="1"/>
          </p:nvPr>
        </p:nvSpPr>
        <p:spPr>
          <a:xfrm>
            <a:off x="670242" y="5392345"/>
            <a:ext cx="10851515" cy="983973"/>
          </a:xfrm>
        </p:spPr>
        <p:txBody>
          <a:bodyPr>
            <a:normAutofit fontScale="85000" lnSpcReduction="10000"/>
          </a:bodyPr>
          <a:lstStyle/>
          <a:p>
            <a:r>
              <a:rPr lang="en-US" dirty="0">
                <a:effectLst/>
                <a:latin typeface="Arial" panose="020B0604020202020204" pitchFamily="34" charset="0"/>
              </a:rPr>
              <a:t>We can see that graph </a:t>
            </a:r>
            <a:r>
              <a:rPr lang="en-US" dirty="0" err="1">
                <a:effectLst/>
                <a:latin typeface="Arial" panose="020B0604020202020204" pitchFamily="34" charset="0"/>
              </a:rPr>
              <a:t>Arrival_num</a:t>
            </a:r>
            <a:r>
              <a:rPr lang="en-US" dirty="0">
                <a:effectLst/>
                <a:latin typeface="Arial" panose="020B0604020202020204" pitchFamily="34" charset="0"/>
              </a:rPr>
              <a:t> has small peaks at regular interval of days. This can be due to increase in arrival</a:t>
            </a:r>
            <a:br>
              <a:rPr lang="en-US" dirty="0"/>
            </a:br>
            <a:r>
              <a:rPr lang="en-US" dirty="0">
                <a:effectLst/>
                <a:latin typeface="Arial" panose="020B0604020202020204" pitchFamily="34" charset="0"/>
              </a:rPr>
              <a:t>weekend.</a:t>
            </a:r>
          </a:p>
          <a:p>
            <a:r>
              <a:rPr lang="en-US" dirty="0">
                <a:effectLst/>
                <a:latin typeface="Arial" panose="020B0604020202020204" pitchFamily="34" charset="0"/>
              </a:rPr>
              <a:t>Also, the avg </a:t>
            </a:r>
            <a:r>
              <a:rPr lang="en-US" dirty="0" err="1">
                <a:effectLst/>
                <a:latin typeface="Arial" panose="020B0604020202020204" pitchFamily="34" charset="0"/>
              </a:rPr>
              <a:t>adr</a:t>
            </a:r>
            <a:r>
              <a:rPr lang="en-US" dirty="0">
                <a:effectLst/>
                <a:latin typeface="Arial" panose="020B0604020202020204" pitchFamily="34" charset="0"/>
              </a:rPr>
              <a:t> tends to go up as month ends. Therefore charges are more at the end of month.</a:t>
            </a:r>
            <a:endParaRPr lang="en-US" dirty="0"/>
          </a:p>
        </p:txBody>
      </p:sp>
      <p:pic>
        <p:nvPicPr>
          <p:cNvPr id="5" name="Picture 4">
            <a:extLst>
              <a:ext uri="{FF2B5EF4-FFF2-40B4-BE49-F238E27FC236}">
                <a16:creationId xmlns:a16="http://schemas.microsoft.com/office/drawing/2014/main" id="{B9D2B6ED-5020-2418-D702-0786CEE0EDD5}"/>
              </a:ext>
            </a:extLst>
          </p:cNvPr>
          <p:cNvPicPr>
            <a:picLocks noChangeAspect="1"/>
          </p:cNvPicPr>
          <p:nvPr/>
        </p:nvPicPr>
        <p:blipFill>
          <a:blip r:embed="rId2"/>
          <a:stretch>
            <a:fillRect/>
          </a:stretch>
        </p:blipFill>
        <p:spPr>
          <a:xfrm>
            <a:off x="424483" y="348282"/>
            <a:ext cx="11343032" cy="4515265"/>
          </a:xfrm>
          <a:prstGeom prst="rect">
            <a:avLst/>
          </a:prstGeom>
        </p:spPr>
      </p:pic>
    </p:spTree>
    <p:extLst>
      <p:ext uri="{BB962C8B-B14F-4D97-AF65-F5344CB8AC3E}">
        <p14:creationId xmlns:p14="http://schemas.microsoft.com/office/powerpoint/2010/main" val="84474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C624-78AC-9632-F991-58C7D89971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E6F3A3-5FA7-3332-8984-ED881109CE7C}"/>
              </a:ext>
            </a:extLst>
          </p:cNvPr>
          <p:cNvSpPr>
            <a:spLocks noGrp="1"/>
          </p:cNvSpPr>
          <p:nvPr>
            <p:ph idx="1"/>
          </p:nvPr>
        </p:nvSpPr>
        <p:spPr>
          <a:xfrm>
            <a:off x="677876" y="5022573"/>
            <a:ext cx="10082889" cy="1417983"/>
          </a:xfrm>
        </p:spPr>
        <p:txBody>
          <a:bodyPr>
            <a:normAutofit/>
          </a:bodyPr>
          <a:lstStyle/>
          <a:p>
            <a:r>
              <a:rPr lang="en-US" dirty="0">
                <a:effectLst/>
                <a:latin typeface="Arial" panose="020B0604020202020204" pitchFamily="34" charset="0"/>
              </a:rPr>
              <a:t>Mostly bookings are done by couples.</a:t>
            </a:r>
          </a:p>
          <a:p>
            <a:r>
              <a:rPr lang="en-US" dirty="0">
                <a:effectLst/>
                <a:latin typeface="Arial" panose="020B0604020202020204" pitchFamily="34" charset="0"/>
              </a:rPr>
              <a:t>It is clear from graph that there is a sudden surge in arrival num of couples and family in months of July and August. So better plans can be planned accordingly at that time for these type of customers.</a:t>
            </a:r>
            <a:endParaRPr lang="en-US" dirty="0"/>
          </a:p>
        </p:txBody>
      </p:sp>
      <p:pic>
        <p:nvPicPr>
          <p:cNvPr id="5" name="Picture 4">
            <a:extLst>
              <a:ext uri="{FF2B5EF4-FFF2-40B4-BE49-F238E27FC236}">
                <a16:creationId xmlns:a16="http://schemas.microsoft.com/office/drawing/2014/main" id="{82FF6328-4BEE-59D0-3248-ABC1B61A76FD}"/>
              </a:ext>
            </a:extLst>
          </p:cNvPr>
          <p:cNvPicPr>
            <a:picLocks noChangeAspect="1"/>
          </p:cNvPicPr>
          <p:nvPr/>
        </p:nvPicPr>
        <p:blipFill>
          <a:blip r:embed="rId2"/>
          <a:stretch>
            <a:fillRect/>
          </a:stretch>
        </p:blipFill>
        <p:spPr>
          <a:xfrm>
            <a:off x="291754" y="271254"/>
            <a:ext cx="11674959" cy="4486275"/>
          </a:xfrm>
          <a:prstGeom prst="rect">
            <a:avLst/>
          </a:prstGeom>
        </p:spPr>
      </p:pic>
    </p:spTree>
    <p:extLst>
      <p:ext uri="{BB962C8B-B14F-4D97-AF65-F5344CB8AC3E}">
        <p14:creationId xmlns:p14="http://schemas.microsoft.com/office/powerpoint/2010/main" val="2126892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4DCA-B6D1-E8A9-B306-75E369C082D8}"/>
              </a:ext>
            </a:extLst>
          </p:cNvPr>
          <p:cNvSpPr>
            <a:spLocks noGrp="1"/>
          </p:cNvSpPr>
          <p:nvPr>
            <p:ph type="title"/>
          </p:nvPr>
        </p:nvSpPr>
        <p:spPr/>
        <p:txBody>
          <a:bodyPr/>
          <a:lstStyle/>
          <a:p>
            <a:r>
              <a:rPr lang="en-US" dirty="0"/>
              <a:t>Some important questions </a:t>
            </a:r>
          </a:p>
        </p:txBody>
      </p:sp>
      <p:sp>
        <p:nvSpPr>
          <p:cNvPr id="3" name="Content Placeholder 2">
            <a:extLst>
              <a:ext uri="{FF2B5EF4-FFF2-40B4-BE49-F238E27FC236}">
                <a16:creationId xmlns:a16="http://schemas.microsoft.com/office/drawing/2014/main" id="{09C30277-11E4-7F28-DE87-0ECD6AD69AF9}"/>
              </a:ext>
            </a:extLst>
          </p:cNvPr>
          <p:cNvSpPr>
            <a:spLocks noGrp="1"/>
          </p:cNvSpPr>
          <p:nvPr>
            <p:ph idx="1"/>
          </p:nvPr>
        </p:nvSpPr>
        <p:spPr>
          <a:xfrm>
            <a:off x="1154954" y="2603500"/>
            <a:ext cx="8825659" cy="3416300"/>
          </a:xfrm>
        </p:spPr>
        <p:txBody>
          <a:bodyPr/>
          <a:lstStyle/>
          <a:p>
            <a:r>
              <a:rPr lang="en-US" dirty="0"/>
              <a:t>Some other analysis are also done, which are as follows:  What are the different reason for special requests  </a:t>
            </a:r>
          </a:p>
          <a:p>
            <a:endParaRPr lang="en-US" dirty="0"/>
          </a:p>
          <a:p>
            <a:r>
              <a:rPr lang="en-US" dirty="0"/>
              <a:t>What is the optimal stay length for better deal for customers  </a:t>
            </a:r>
          </a:p>
          <a:p>
            <a:endParaRPr lang="en-US" dirty="0"/>
          </a:p>
          <a:p>
            <a:r>
              <a:rPr lang="en-US" dirty="0"/>
              <a:t>How </a:t>
            </a:r>
            <a:r>
              <a:rPr lang="en-US" b="1" i="0" dirty="0">
                <a:solidFill>
                  <a:srgbClr val="202124"/>
                </a:solidFill>
                <a:effectLst/>
                <a:latin typeface="arial" panose="020B0604020202020204" pitchFamily="34" charset="0"/>
              </a:rPr>
              <a:t>Average daily rate</a:t>
            </a:r>
            <a:r>
              <a:rPr lang="en-US" b="0" i="0" dirty="0">
                <a:solidFill>
                  <a:srgbClr val="202124"/>
                </a:solidFill>
                <a:effectLst/>
                <a:latin typeface="arial" panose="020B0604020202020204" pitchFamily="34" charset="0"/>
              </a:rPr>
              <a:t> </a:t>
            </a:r>
            <a:r>
              <a:rPr lang="en-US" dirty="0"/>
              <a:t> is affected by total staying period in hotels</a:t>
            </a:r>
          </a:p>
        </p:txBody>
      </p:sp>
    </p:spTree>
    <p:extLst>
      <p:ext uri="{BB962C8B-B14F-4D97-AF65-F5344CB8AC3E}">
        <p14:creationId xmlns:p14="http://schemas.microsoft.com/office/powerpoint/2010/main" val="187030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200B-50B7-9A66-781D-B8B0B216A011}"/>
              </a:ext>
            </a:extLst>
          </p:cNvPr>
          <p:cNvSpPr>
            <a:spLocks noGrp="1"/>
          </p:cNvSpPr>
          <p:nvPr>
            <p:ph type="title"/>
          </p:nvPr>
        </p:nvSpPr>
        <p:spPr/>
        <p:txBody>
          <a:bodyPr/>
          <a:lstStyle/>
          <a:p>
            <a:r>
              <a:rPr lang="en-US" dirty="0">
                <a:effectLst/>
                <a:latin typeface="Arial" panose="020B0604020202020204" pitchFamily="34" charset="0"/>
              </a:rPr>
              <a:t>Reasons for special requests</a:t>
            </a:r>
            <a:endParaRPr lang="en-US" dirty="0"/>
          </a:p>
        </p:txBody>
      </p:sp>
      <p:sp>
        <p:nvSpPr>
          <p:cNvPr id="3" name="Content Placeholder 2">
            <a:extLst>
              <a:ext uri="{FF2B5EF4-FFF2-40B4-BE49-F238E27FC236}">
                <a16:creationId xmlns:a16="http://schemas.microsoft.com/office/drawing/2014/main" id="{FB517598-9B3C-0338-486C-50CF7D0779BC}"/>
              </a:ext>
            </a:extLst>
          </p:cNvPr>
          <p:cNvSpPr>
            <a:spLocks noGrp="1"/>
          </p:cNvSpPr>
          <p:nvPr>
            <p:ph idx="1"/>
          </p:nvPr>
        </p:nvSpPr>
        <p:spPr>
          <a:xfrm>
            <a:off x="779069" y="5743527"/>
            <a:ext cx="10633862" cy="944217"/>
          </a:xfrm>
        </p:spPr>
        <p:txBody>
          <a:bodyPr/>
          <a:lstStyle/>
          <a:p>
            <a:r>
              <a:rPr lang="en-US" dirty="0">
                <a:effectLst/>
                <a:latin typeface="Arial" panose="020B0604020202020204" pitchFamily="34" charset="0"/>
              </a:rPr>
              <a:t>The number of special request are almost the same in the kids section. But, we can see that if the adults are more than 2 there are more chances that hotels will receive more special requests.</a:t>
            </a:r>
            <a:endParaRPr lang="en-US" dirty="0"/>
          </a:p>
        </p:txBody>
      </p:sp>
      <p:pic>
        <p:nvPicPr>
          <p:cNvPr id="5" name="Picture 4">
            <a:extLst>
              <a:ext uri="{FF2B5EF4-FFF2-40B4-BE49-F238E27FC236}">
                <a16:creationId xmlns:a16="http://schemas.microsoft.com/office/drawing/2014/main" id="{2DE632F5-2753-0756-E955-C8C2F5A6C977}"/>
              </a:ext>
            </a:extLst>
          </p:cNvPr>
          <p:cNvPicPr>
            <a:picLocks noChangeAspect="1"/>
          </p:cNvPicPr>
          <p:nvPr/>
        </p:nvPicPr>
        <p:blipFill>
          <a:blip r:embed="rId2"/>
          <a:stretch>
            <a:fillRect/>
          </a:stretch>
        </p:blipFill>
        <p:spPr>
          <a:xfrm>
            <a:off x="754109" y="2057352"/>
            <a:ext cx="10762029" cy="3686175"/>
          </a:xfrm>
          <a:prstGeom prst="rect">
            <a:avLst/>
          </a:prstGeom>
        </p:spPr>
      </p:pic>
    </p:spTree>
    <p:extLst>
      <p:ext uri="{BB962C8B-B14F-4D97-AF65-F5344CB8AC3E}">
        <p14:creationId xmlns:p14="http://schemas.microsoft.com/office/powerpoint/2010/main" val="3893373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7541-79E4-F5CD-26F0-7CCCDE5D03F6}"/>
              </a:ext>
            </a:extLst>
          </p:cNvPr>
          <p:cNvSpPr>
            <a:spLocks noGrp="1"/>
          </p:cNvSpPr>
          <p:nvPr>
            <p:ph type="title"/>
          </p:nvPr>
        </p:nvSpPr>
        <p:spPr/>
        <p:txBody>
          <a:bodyPr/>
          <a:lstStyle/>
          <a:p>
            <a:r>
              <a:rPr lang="en-US" dirty="0">
                <a:effectLst/>
                <a:latin typeface="Arial" panose="020B0604020202020204" pitchFamily="34" charset="0"/>
              </a:rPr>
              <a:t>Reasons for special requests(cont.)</a:t>
            </a:r>
            <a:endParaRPr lang="en-US" dirty="0"/>
          </a:p>
        </p:txBody>
      </p:sp>
      <p:sp>
        <p:nvSpPr>
          <p:cNvPr id="3" name="Content Placeholder 2">
            <a:extLst>
              <a:ext uri="{FF2B5EF4-FFF2-40B4-BE49-F238E27FC236}">
                <a16:creationId xmlns:a16="http://schemas.microsoft.com/office/drawing/2014/main" id="{99DC424D-BDAD-1B1E-B2B2-1538488B1B35}"/>
              </a:ext>
            </a:extLst>
          </p:cNvPr>
          <p:cNvSpPr>
            <a:spLocks noGrp="1"/>
          </p:cNvSpPr>
          <p:nvPr>
            <p:ph idx="1"/>
          </p:nvPr>
        </p:nvSpPr>
        <p:spPr>
          <a:xfrm>
            <a:off x="452588" y="5884332"/>
            <a:ext cx="11063551" cy="1154225"/>
          </a:xfrm>
        </p:spPr>
        <p:txBody>
          <a:bodyPr>
            <a:normAutofit/>
          </a:bodyPr>
          <a:lstStyle/>
          <a:p>
            <a:r>
              <a:rPr lang="en-US" dirty="0">
                <a:effectLst/>
                <a:latin typeface="Arial" panose="020B0604020202020204" pitchFamily="34" charset="0"/>
              </a:rPr>
              <a:t>Here we can see that all market segment mostly have special request.</a:t>
            </a:r>
            <a:br>
              <a:rPr lang="en-US" dirty="0"/>
            </a:br>
            <a:r>
              <a:rPr lang="en-US" dirty="0">
                <a:effectLst/>
                <a:latin typeface="Arial" panose="020B0604020202020204" pitchFamily="34" charset="0"/>
              </a:rPr>
              <a:t>There is one segment which is complementary, having more than average number of special request.</a:t>
            </a:r>
            <a:endParaRPr lang="en-US" dirty="0"/>
          </a:p>
        </p:txBody>
      </p:sp>
      <p:pic>
        <p:nvPicPr>
          <p:cNvPr id="9" name="Picture 8">
            <a:extLst>
              <a:ext uri="{FF2B5EF4-FFF2-40B4-BE49-F238E27FC236}">
                <a16:creationId xmlns:a16="http://schemas.microsoft.com/office/drawing/2014/main" id="{4F13384E-2F61-4861-992D-58F77C279583}"/>
              </a:ext>
            </a:extLst>
          </p:cNvPr>
          <p:cNvPicPr>
            <a:picLocks noChangeAspect="1"/>
          </p:cNvPicPr>
          <p:nvPr/>
        </p:nvPicPr>
        <p:blipFill>
          <a:blip r:embed="rId2"/>
          <a:stretch>
            <a:fillRect/>
          </a:stretch>
        </p:blipFill>
        <p:spPr>
          <a:xfrm>
            <a:off x="114657" y="1923743"/>
            <a:ext cx="11739412" cy="3717477"/>
          </a:xfrm>
          <a:prstGeom prst="rect">
            <a:avLst/>
          </a:prstGeom>
        </p:spPr>
      </p:pic>
    </p:spTree>
    <p:extLst>
      <p:ext uri="{BB962C8B-B14F-4D97-AF65-F5344CB8AC3E}">
        <p14:creationId xmlns:p14="http://schemas.microsoft.com/office/powerpoint/2010/main" val="1179837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6EF1-1864-2D85-5419-FC584BE5E3D2}"/>
              </a:ext>
            </a:extLst>
          </p:cNvPr>
          <p:cNvSpPr>
            <a:spLocks noGrp="1"/>
          </p:cNvSpPr>
          <p:nvPr>
            <p:ph type="title"/>
          </p:nvPr>
        </p:nvSpPr>
        <p:spPr/>
        <p:txBody>
          <a:bodyPr/>
          <a:lstStyle/>
          <a:p>
            <a:r>
              <a:rPr lang="en-US" dirty="0">
                <a:effectLst/>
                <a:latin typeface="Arial" panose="020B0604020202020204" pitchFamily="34" charset="0"/>
              </a:rPr>
              <a:t>Correlation Heatmap</a:t>
            </a:r>
            <a:endParaRPr lang="en-US" dirty="0"/>
          </a:p>
        </p:txBody>
      </p:sp>
      <p:sp>
        <p:nvSpPr>
          <p:cNvPr id="3" name="Content Placeholder 2">
            <a:extLst>
              <a:ext uri="{FF2B5EF4-FFF2-40B4-BE49-F238E27FC236}">
                <a16:creationId xmlns:a16="http://schemas.microsoft.com/office/drawing/2014/main" id="{21BAE264-DB61-9F16-EECE-AEB13D040CB6}"/>
              </a:ext>
            </a:extLst>
          </p:cNvPr>
          <p:cNvSpPr>
            <a:spLocks noGrp="1"/>
          </p:cNvSpPr>
          <p:nvPr>
            <p:ph idx="1"/>
          </p:nvPr>
        </p:nvSpPr>
        <p:spPr>
          <a:xfrm>
            <a:off x="7646503" y="2603499"/>
            <a:ext cx="3869635" cy="4035839"/>
          </a:xfrm>
        </p:spPr>
        <p:txBody>
          <a:bodyPr>
            <a:normAutofit lnSpcReduction="10000"/>
          </a:bodyPr>
          <a:lstStyle/>
          <a:p>
            <a:r>
              <a:rPr lang="en-US" dirty="0">
                <a:effectLst/>
                <a:latin typeface="Arial" panose="020B0604020202020204" pitchFamily="34" charset="0"/>
              </a:rPr>
              <a:t>Total stay length and lead time are slightly</a:t>
            </a:r>
            <a:br>
              <a:rPr lang="en-US" dirty="0"/>
            </a:br>
            <a:r>
              <a:rPr lang="en-US" dirty="0">
                <a:effectLst/>
                <a:latin typeface="Arial" panose="020B0604020202020204" pitchFamily="34" charset="0"/>
              </a:rPr>
              <a:t>correlated. This may means that for longer</a:t>
            </a:r>
            <a:br>
              <a:rPr lang="en-US" dirty="0"/>
            </a:br>
            <a:r>
              <a:rPr lang="en-US" dirty="0">
                <a:effectLst/>
                <a:latin typeface="Arial" panose="020B0604020202020204" pitchFamily="34" charset="0"/>
              </a:rPr>
              <a:t>hotel stays, people generally plan little before</a:t>
            </a:r>
            <a:br>
              <a:rPr lang="en-US" dirty="0"/>
            </a:br>
            <a:r>
              <a:rPr lang="en-US" dirty="0">
                <a:effectLst/>
                <a:latin typeface="Arial" panose="020B0604020202020204" pitchFamily="34" charset="0"/>
              </a:rPr>
              <a:t>the actual arrival.</a:t>
            </a:r>
          </a:p>
          <a:p>
            <a:r>
              <a:rPr lang="en-US" dirty="0" err="1">
                <a:effectLst/>
                <a:latin typeface="Arial" panose="020B0604020202020204" pitchFamily="34" charset="0"/>
              </a:rPr>
              <a:t>adr</a:t>
            </a:r>
            <a:r>
              <a:rPr lang="en-US" dirty="0">
                <a:effectLst/>
                <a:latin typeface="Arial" panose="020B0604020202020204" pitchFamily="34" charset="0"/>
              </a:rPr>
              <a:t> is slightly correlated with </a:t>
            </a:r>
            <a:r>
              <a:rPr lang="en-US" dirty="0" err="1">
                <a:effectLst/>
                <a:latin typeface="Arial" panose="020B0604020202020204" pitchFamily="34" charset="0"/>
              </a:rPr>
              <a:t>total_people</a:t>
            </a:r>
            <a:r>
              <a:rPr lang="en-US" dirty="0">
                <a:effectLst/>
                <a:latin typeface="Arial" panose="020B0604020202020204" pitchFamily="34" charset="0"/>
              </a:rPr>
              <a:t>,</a:t>
            </a:r>
            <a:br>
              <a:rPr lang="en-US" dirty="0"/>
            </a:br>
            <a:r>
              <a:rPr lang="en-US" dirty="0">
                <a:effectLst/>
                <a:latin typeface="Arial" panose="020B0604020202020204" pitchFamily="34" charset="0"/>
              </a:rPr>
              <a:t>which makes sense as more no. of people</a:t>
            </a:r>
            <a:br>
              <a:rPr lang="en-US" dirty="0"/>
            </a:br>
            <a:r>
              <a:rPr lang="en-US" dirty="0">
                <a:effectLst/>
                <a:latin typeface="Arial" panose="020B0604020202020204" pitchFamily="34" charset="0"/>
              </a:rPr>
              <a:t>means more service to deliver, therefore</a:t>
            </a:r>
            <a:br>
              <a:rPr lang="en-US" dirty="0"/>
            </a:br>
            <a:r>
              <a:rPr lang="en-US" dirty="0">
                <a:effectLst/>
                <a:latin typeface="Arial" panose="020B0604020202020204" pitchFamily="34" charset="0"/>
              </a:rPr>
              <a:t>more </a:t>
            </a:r>
            <a:r>
              <a:rPr lang="en-US" dirty="0" err="1">
                <a:effectLst/>
                <a:latin typeface="Arial" panose="020B0604020202020204" pitchFamily="34" charset="0"/>
              </a:rPr>
              <a:t>adr</a:t>
            </a:r>
            <a:r>
              <a:rPr lang="en-US" dirty="0">
                <a:effectLst/>
                <a:latin typeface="Arial" panose="020B0604020202020204" pitchFamily="34" charset="0"/>
              </a:rPr>
              <a:t>.</a:t>
            </a:r>
            <a:endParaRPr lang="en-US" dirty="0"/>
          </a:p>
        </p:txBody>
      </p:sp>
      <p:pic>
        <p:nvPicPr>
          <p:cNvPr id="5" name="Picture 4">
            <a:extLst>
              <a:ext uri="{FF2B5EF4-FFF2-40B4-BE49-F238E27FC236}">
                <a16:creationId xmlns:a16="http://schemas.microsoft.com/office/drawing/2014/main" id="{96716B4E-E31A-D2CB-C0BD-89D80B06E5AF}"/>
              </a:ext>
            </a:extLst>
          </p:cNvPr>
          <p:cNvPicPr>
            <a:picLocks noChangeAspect="1"/>
          </p:cNvPicPr>
          <p:nvPr/>
        </p:nvPicPr>
        <p:blipFill>
          <a:blip r:embed="rId2"/>
          <a:stretch>
            <a:fillRect/>
          </a:stretch>
        </p:blipFill>
        <p:spPr>
          <a:xfrm>
            <a:off x="145773" y="2203350"/>
            <a:ext cx="7275444" cy="4726984"/>
          </a:xfrm>
          <a:prstGeom prst="rect">
            <a:avLst/>
          </a:prstGeom>
        </p:spPr>
      </p:pic>
    </p:spTree>
    <p:extLst>
      <p:ext uri="{BB962C8B-B14F-4D97-AF65-F5344CB8AC3E}">
        <p14:creationId xmlns:p14="http://schemas.microsoft.com/office/powerpoint/2010/main" val="1722015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E445-3696-355F-ACD1-D8161A06CFF2}"/>
              </a:ext>
            </a:extLst>
          </p:cNvPr>
          <p:cNvSpPr>
            <a:spLocks noGrp="1"/>
          </p:cNvSpPr>
          <p:nvPr>
            <p:ph type="title"/>
          </p:nvPr>
        </p:nvSpPr>
        <p:spPr/>
        <p:txBody>
          <a:bodyPr/>
          <a:lstStyle/>
          <a:p>
            <a:r>
              <a:rPr lang="en-US" dirty="0"/>
              <a:t>Work Flow : </a:t>
            </a:r>
          </a:p>
        </p:txBody>
      </p:sp>
      <p:sp>
        <p:nvSpPr>
          <p:cNvPr id="3" name="Content Placeholder 2">
            <a:extLst>
              <a:ext uri="{FF2B5EF4-FFF2-40B4-BE49-F238E27FC236}">
                <a16:creationId xmlns:a16="http://schemas.microsoft.com/office/drawing/2014/main" id="{C2BD4786-173B-A303-14AF-B318959368E7}"/>
              </a:ext>
            </a:extLst>
          </p:cNvPr>
          <p:cNvSpPr>
            <a:spLocks noGrp="1"/>
          </p:cNvSpPr>
          <p:nvPr>
            <p:ph idx="1"/>
          </p:nvPr>
        </p:nvSpPr>
        <p:spPr/>
        <p:txBody>
          <a:bodyPr/>
          <a:lstStyle/>
          <a:p>
            <a:pPr marL="0" indent="0">
              <a:buNone/>
            </a:pPr>
            <a:r>
              <a:rPr lang="en-US" dirty="0"/>
              <a:t>EDA will be divided into following 3 analysis. </a:t>
            </a:r>
          </a:p>
          <a:p>
            <a:pPr>
              <a:buFont typeface="+mj-lt"/>
              <a:buAutoNum type="arabicPeriod"/>
            </a:pPr>
            <a:r>
              <a:rPr lang="en-US" dirty="0"/>
              <a:t>Univariate analysis: Univariate analysis is the simplest of the three analyses where the data you are analyzing is only one variable.</a:t>
            </a:r>
          </a:p>
          <a:p>
            <a:pPr>
              <a:buFont typeface="+mj-lt"/>
              <a:buAutoNum type="arabicPeriod"/>
            </a:pPr>
            <a:r>
              <a:rPr lang="en-US" dirty="0"/>
              <a:t>Bivariate analysis: Bivariate analysis is where you are comparing two variables to study their relationships.</a:t>
            </a:r>
          </a:p>
          <a:p>
            <a:pPr>
              <a:buFont typeface="+mj-lt"/>
              <a:buAutoNum type="arabicPeriod"/>
            </a:pPr>
            <a:r>
              <a:rPr lang="en-US" dirty="0"/>
              <a:t>Multivariate </a:t>
            </a:r>
            <a:r>
              <a:rPr lang="en-US" dirty="0" err="1"/>
              <a:t>anlysis</a:t>
            </a:r>
            <a:r>
              <a:rPr lang="en-US" dirty="0"/>
              <a:t>: Multivariate analysis is similar to Bivariate analysis but you are comparing more than two variables.</a:t>
            </a:r>
          </a:p>
        </p:txBody>
      </p:sp>
      <p:sp>
        <p:nvSpPr>
          <p:cNvPr id="4" name="Rectangle 3">
            <a:extLst>
              <a:ext uri="{FF2B5EF4-FFF2-40B4-BE49-F238E27FC236}">
                <a16:creationId xmlns:a16="http://schemas.microsoft.com/office/drawing/2014/main" id="{089F5468-5BA1-E224-5E7E-0A5EAFC5B1C9}"/>
              </a:ext>
            </a:extLst>
          </p:cNvPr>
          <p:cNvSpPr/>
          <p:nvPr/>
        </p:nvSpPr>
        <p:spPr>
          <a:xfrm>
            <a:off x="1154954" y="1951749"/>
            <a:ext cx="3286539" cy="6517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a:p>
            <a:pPr algn="ctr"/>
            <a:r>
              <a:rPr lang="en-US" dirty="0"/>
              <a:t>Data Collection and Understanding</a:t>
            </a:r>
          </a:p>
          <a:p>
            <a:pPr algn="ctr"/>
            <a:endParaRPr lang="en-US" dirty="0"/>
          </a:p>
        </p:txBody>
      </p:sp>
      <p:sp>
        <p:nvSpPr>
          <p:cNvPr id="6" name="Rectangle 5">
            <a:extLst>
              <a:ext uri="{FF2B5EF4-FFF2-40B4-BE49-F238E27FC236}">
                <a16:creationId xmlns:a16="http://schemas.microsoft.com/office/drawing/2014/main" id="{60A28C62-8C59-465A-6C7E-B40EF51B35D1}"/>
              </a:ext>
            </a:extLst>
          </p:cNvPr>
          <p:cNvSpPr/>
          <p:nvPr/>
        </p:nvSpPr>
        <p:spPr>
          <a:xfrm>
            <a:off x="8552692" y="1951748"/>
            <a:ext cx="3286539" cy="6517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Exploratory Data Analysis(EDA)</a:t>
            </a:r>
          </a:p>
        </p:txBody>
      </p:sp>
      <p:sp>
        <p:nvSpPr>
          <p:cNvPr id="7" name="Rectangle 6">
            <a:extLst>
              <a:ext uri="{FF2B5EF4-FFF2-40B4-BE49-F238E27FC236}">
                <a16:creationId xmlns:a16="http://schemas.microsoft.com/office/drawing/2014/main" id="{D2958D2A-83E8-6697-CB9B-989353294068}"/>
              </a:ext>
            </a:extLst>
          </p:cNvPr>
          <p:cNvSpPr/>
          <p:nvPr/>
        </p:nvSpPr>
        <p:spPr>
          <a:xfrm>
            <a:off x="4872189" y="1951748"/>
            <a:ext cx="3286539" cy="6517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Data Cleaning and Manipulation</a:t>
            </a:r>
          </a:p>
        </p:txBody>
      </p:sp>
    </p:spTree>
    <p:extLst>
      <p:ext uri="{BB962C8B-B14F-4D97-AF65-F5344CB8AC3E}">
        <p14:creationId xmlns:p14="http://schemas.microsoft.com/office/powerpoint/2010/main" val="942580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86F6-E586-4B92-241F-83207CD749D9}"/>
              </a:ext>
            </a:extLst>
          </p:cNvPr>
          <p:cNvSpPr>
            <a:spLocks noGrp="1"/>
          </p:cNvSpPr>
          <p:nvPr>
            <p:ph type="title"/>
          </p:nvPr>
        </p:nvSpPr>
        <p:spPr/>
        <p:txBody>
          <a:bodyPr/>
          <a:lstStyle/>
          <a:p>
            <a:r>
              <a:rPr lang="en-US" dirty="0">
                <a:effectLst/>
                <a:latin typeface="Arial" panose="020B0604020202020204" pitchFamily="34" charset="0"/>
              </a:rPr>
              <a:t>Optimal stay length for better deals in </a:t>
            </a:r>
            <a:r>
              <a:rPr lang="en-US" dirty="0" err="1">
                <a:effectLst/>
                <a:latin typeface="Arial" panose="020B0604020202020204" pitchFamily="34" charset="0"/>
              </a:rPr>
              <a:t>adr</a:t>
            </a:r>
            <a:endParaRPr lang="en-US" dirty="0"/>
          </a:p>
        </p:txBody>
      </p:sp>
      <p:sp>
        <p:nvSpPr>
          <p:cNvPr id="3" name="Content Placeholder 2">
            <a:extLst>
              <a:ext uri="{FF2B5EF4-FFF2-40B4-BE49-F238E27FC236}">
                <a16:creationId xmlns:a16="http://schemas.microsoft.com/office/drawing/2014/main" id="{99773722-6F7C-B89D-E408-E6096656E47D}"/>
              </a:ext>
            </a:extLst>
          </p:cNvPr>
          <p:cNvSpPr>
            <a:spLocks noGrp="1"/>
          </p:cNvSpPr>
          <p:nvPr>
            <p:ph idx="1"/>
          </p:nvPr>
        </p:nvSpPr>
        <p:spPr>
          <a:xfrm>
            <a:off x="583096" y="5459896"/>
            <a:ext cx="10760765" cy="1099930"/>
          </a:xfrm>
        </p:spPr>
        <p:txBody>
          <a:bodyPr>
            <a:normAutofit/>
          </a:bodyPr>
          <a:lstStyle/>
          <a:p>
            <a:r>
              <a:rPr lang="en-US" dirty="0">
                <a:effectLst/>
                <a:latin typeface="Arial" panose="020B0604020202020204" pitchFamily="34" charset="0"/>
              </a:rPr>
              <a:t>For shorter stays the </a:t>
            </a:r>
            <a:r>
              <a:rPr lang="en-US" dirty="0" err="1">
                <a:effectLst/>
                <a:latin typeface="Arial" panose="020B0604020202020204" pitchFamily="34" charset="0"/>
              </a:rPr>
              <a:t>adr</a:t>
            </a:r>
            <a:r>
              <a:rPr lang="en-US" dirty="0">
                <a:effectLst/>
                <a:latin typeface="Arial" panose="020B0604020202020204" pitchFamily="34" charset="0"/>
              </a:rPr>
              <a:t>(average daily rate varies greatly) but for longer stays (&gt; 15 days) </a:t>
            </a:r>
            <a:r>
              <a:rPr lang="en-US" dirty="0" err="1">
                <a:effectLst/>
                <a:latin typeface="Arial" panose="020B0604020202020204" pitchFamily="34" charset="0"/>
              </a:rPr>
              <a:t>adr</a:t>
            </a:r>
            <a:r>
              <a:rPr lang="en-US" dirty="0">
                <a:effectLst/>
                <a:latin typeface="Arial" panose="020B0604020202020204" pitchFamily="34" charset="0"/>
              </a:rPr>
              <a:t> is</a:t>
            </a:r>
            <a:br>
              <a:rPr lang="en-US" dirty="0"/>
            </a:br>
            <a:r>
              <a:rPr lang="en-US" dirty="0">
                <a:effectLst/>
                <a:latin typeface="Arial" panose="020B0604020202020204" pitchFamily="34" charset="0"/>
              </a:rPr>
              <a:t>comparatively very less. Therefore, customers can get better deal for longer stays more than 15 days.</a:t>
            </a:r>
            <a:endParaRPr lang="en-US" dirty="0"/>
          </a:p>
        </p:txBody>
      </p:sp>
      <p:pic>
        <p:nvPicPr>
          <p:cNvPr id="5" name="Picture 4">
            <a:extLst>
              <a:ext uri="{FF2B5EF4-FFF2-40B4-BE49-F238E27FC236}">
                <a16:creationId xmlns:a16="http://schemas.microsoft.com/office/drawing/2014/main" id="{6FF4B6BC-1D6A-A091-D9C0-F55CA5A24139}"/>
              </a:ext>
            </a:extLst>
          </p:cNvPr>
          <p:cNvPicPr>
            <a:picLocks noChangeAspect="1"/>
          </p:cNvPicPr>
          <p:nvPr/>
        </p:nvPicPr>
        <p:blipFill>
          <a:blip r:embed="rId2"/>
          <a:stretch>
            <a:fillRect/>
          </a:stretch>
        </p:blipFill>
        <p:spPr>
          <a:xfrm>
            <a:off x="583095" y="2292625"/>
            <a:ext cx="11065565" cy="3058813"/>
          </a:xfrm>
          <a:prstGeom prst="rect">
            <a:avLst/>
          </a:prstGeom>
        </p:spPr>
      </p:pic>
    </p:spTree>
    <p:extLst>
      <p:ext uri="{BB962C8B-B14F-4D97-AF65-F5344CB8AC3E}">
        <p14:creationId xmlns:p14="http://schemas.microsoft.com/office/powerpoint/2010/main" val="2682235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4898-FEDD-0A9B-65DC-5519CE60ABC8}"/>
              </a:ext>
            </a:extLst>
          </p:cNvPr>
          <p:cNvSpPr>
            <a:spLocks noGrp="1"/>
          </p:cNvSpPr>
          <p:nvPr>
            <p:ph type="title"/>
          </p:nvPr>
        </p:nvSpPr>
        <p:spPr/>
        <p:txBody>
          <a:bodyPr/>
          <a:lstStyle/>
          <a:p>
            <a:r>
              <a:rPr lang="en-US" dirty="0">
                <a:effectLst/>
                <a:latin typeface="Arial" panose="020B0604020202020204" pitchFamily="34" charset="0"/>
              </a:rPr>
              <a:t>Conclusion</a:t>
            </a:r>
            <a:endParaRPr lang="en-US" dirty="0"/>
          </a:p>
        </p:txBody>
      </p:sp>
      <p:sp>
        <p:nvSpPr>
          <p:cNvPr id="3" name="Content Placeholder 2">
            <a:extLst>
              <a:ext uri="{FF2B5EF4-FFF2-40B4-BE49-F238E27FC236}">
                <a16:creationId xmlns:a16="http://schemas.microsoft.com/office/drawing/2014/main" id="{00EE7C85-8F41-C71C-668A-116ADC808FD8}"/>
              </a:ext>
            </a:extLst>
          </p:cNvPr>
          <p:cNvSpPr>
            <a:spLocks noGrp="1"/>
          </p:cNvSpPr>
          <p:nvPr>
            <p:ph idx="1"/>
          </p:nvPr>
        </p:nvSpPr>
        <p:spPr>
          <a:xfrm>
            <a:off x="212036" y="2292627"/>
            <a:ext cx="11423374" cy="4373216"/>
          </a:xfrm>
        </p:spPr>
        <p:txBody>
          <a:bodyPr>
            <a:normAutofit fontScale="92500" lnSpcReduction="10000"/>
          </a:bodyPr>
          <a:lstStyle/>
          <a:p>
            <a:pPr marL="0" indent="0">
              <a:buNone/>
            </a:pPr>
            <a:br>
              <a:rPr lang="en-US" dirty="0"/>
            </a:br>
            <a:r>
              <a:rPr lang="en-US" dirty="0">
                <a:effectLst/>
                <a:latin typeface="Arial" panose="020B0604020202020204" pitchFamily="34" charset="0"/>
              </a:rPr>
              <a:t>● Around 60% bookings are for City hotel and 40% bookings are for Resort hotel, therefore City Hotel is busier</a:t>
            </a:r>
            <a:br>
              <a:rPr lang="en-US" dirty="0"/>
            </a:br>
            <a:r>
              <a:rPr lang="en-US" dirty="0"/>
              <a:t>   </a:t>
            </a:r>
            <a:r>
              <a:rPr lang="en-US" dirty="0">
                <a:effectLst/>
                <a:latin typeface="Arial" panose="020B0604020202020204" pitchFamily="34" charset="0"/>
              </a:rPr>
              <a:t>than Resort hotel. Also the overall </a:t>
            </a:r>
            <a:r>
              <a:rPr lang="en-US" dirty="0" err="1">
                <a:effectLst/>
                <a:latin typeface="Arial" panose="020B0604020202020204" pitchFamily="34" charset="0"/>
              </a:rPr>
              <a:t>adr</a:t>
            </a:r>
            <a:r>
              <a:rPr lang="en-US" dirty="0">
                <a:effectLst/>
                <a:latin typeface="Arial" panose="020B0604020202020204" pitchFamily="34" charset="0"/>
              </a:rPr>
              <a:t> of City hotel is slightly higher than Resort hotel.</a:t>
            </a:r>
            <a:br>
              <a:rPr lang="en-US" dirty="0"/>
            </a:br>
            <a:r>
              <a:rPr lang="en-US" dirty="0">
                <a:effectLst/>
                <a:latin typeface="Arial" panose="020B0604020202020204" pitchFamily="34" charset="0"/>
              </a:rPr>
              <a:t>● Mostly guests stay for less than 5 days in hotel and for longer stays Resort hotel is preferred.</a:t>
            </a:r>
            <a:br>
              <a:rPr lang="en-US" dirty="0"/>
            </a:br>
            <a:r>
              <a:rPr lang="en-US" dirty="0">
                <a:effectLst/>
                <a:latin typeface="Arial" panose="020B0604020202020204" pitchFamily="34" charset="0"/>
              </a:rPr>
              <a:t>● Both hotels have significantly higher booking cancellation rates and very few guests less than 3 % return for</a:t>
            </a:r>
            <a:br>
              <a:rPr lang="en-US" dirty="0"/>
            </a:br>
            <a:r>
              <a:rPr lang="en-US" dirty="0"/>
              <a:t>   </a:t>
            </a:r>
            <a:r>
              <a:rPr lang="en-US" dirty="0">
                <a:effectLst/>
                <a:latin typeface="Arial" panose="020B0604020202020204" pitchFamily="34" charset="0"/>
              </a:rPr>
              <a:t>another booking in City hotel. 5% guests return for stay in Resort hotel.</a:t>
            </a:r>
            <a:br>
              <a:rPr lang="en-US" dirty="0"/>
            </a:br>
            <a:r>
              <a:rPr lang="en-US" dirty="0">
                <a:effectLst/>
                <a:latin typeface="Arial" panose="020B0604020202020204" pitchFamily="34" charset="0"/>
              </a:rPr>
              <a:t>● Most of the guests came from </a:t>
            </a:r>
            <a:r>
              <a:rPr lang="en-US" dirty="0" err="1">
                <a:effectLst/>
                <a:latin typeface="Arial" panose="020B0604020202020204" pitchFamily="34" charset="0"/>
              </a:rPr>
              <a:t>european</a:t>
            </a:r>
            <a:r>
              <a:rPr lang="en-US" dirty="0">
                <a:effectLst/>
                <a:latin typeface="Arial" panose="020B0604020202020204" pitchFamily="34" charset="0"/>
              </a:rPr>
              <a:t> countries, with most no. of guest coming from Portugal.</a:t>
            </a:r>
            <a:br>
              <a:rPr lang="en-US" dirty="0"/>
            </a:br>
            <a:r>
              <a:rPr lang="en-US" dirty="0">
                <a:effectLst/>
                <a:latin typeface="Arial" panose="020B0604020202020204" pitchFamily="34" charset="0"/>
              </a:rPr>
              <a:t>● Guests use different channels for making bookings out of which most preferred way is TA/TO.</a:t>
            </a:r>
            <a:br>
              <a:rPr lang="en-US" dirty="0"/>
            </a:br>
            <a:r>
              <a:rPr lang="en-US" dirty="0">
                <a:effectLst/>
                <a:latin typeface="Arial" panose="020B0604020202020204" pitchFamily="34" charset="0"/>
              </a:rPr>
              <a:t>● Almost 30% of bookings via TA/TO are cancelled.</a:t>
            </a:r>
            <a:br>
              <a:rPr lang="en-US" dirty="0"/>
            </a:br>
            <a:r>
              <a:rPr lang="en-US" dirty="0">
                <a:effectLst/>
                <a:latin typeface="Arial" panose="020B0604020202020204" pitchFamily="34" charset="0"/>
              </a:rPr>
              <a:t>● Not getting same room as reserved, longer lead time and waiting time do not affect cancellation of bookings.</a:t>
            </a:r>
            <a:br>
              <a:rPr lang="en-US" dirty="0"/>
            </a:br>
            <a:r>
              <a:rPr lang="en-US" dirty="0"/>
              <a:t>    </a:t>
            </a:r>
            <a:r>
              <a:rPr lang="en-US" dirty="0">
                <a:effectLst/>
                <a:latin typeface="Arial" panose="020B0604020202020204" pitchFamily="34" charset="0"/>
              </a:rPr>
              <a:t>Although different room allotment do lowers the </a:t>
            </a:r>
            <a:r>
              <a:rPr lang="en-US" dirty="0" err="1">
                <a:effectLst/>
                <a:latin typeface="Arial" panose="020B0604020202020204" pitchFamily="34" charset="0"/>
              </a:rPr>
              <a:t>adr</a:t>
            </a:r>
            <a:r>
              <a:rPr lang="en-US" dirty="0">
                <a:effectLst/>
                <a:latin typeface="Arial" panose="020B0604020202020204" pitchFamily="34" charset="0"/>
              </a:rPr>
              <a:t>.</a:t>
            </a:r>
            <a:br>
              <a:rPr lang="en-US" dirty="0"/>
            </a:br>
            <a:r>
              <a:rPr lang="en-US" dirty="0">
                <a:effectLst/>
                <a:latin typeface="Arial" panose="020B0604020202020204" pitchFamily="34" charset="0"/>
              </a:rPr>
              <a:t>● July- August are the most busier and profitable months for both of hotels.</a:t>
            </a:r>
            <a:br>
              <a:rPr lang="en-US" dirty="0"/>
            </a:br>
            <a:r>
              <a:rPr lang="en-US" dirty="0">
                <a:effectLst/>
                <a:latin typeface="Arial" panose="020B0604020202020204" pitchFamily="34" charset="0"/>
              </a:rPr>
              <a:t>● Within a month, </a:t>
            </a:r>
            <a:r>
              <a:rPr lang="en-US" dirty="0" err="1">
                <a:effectLst/>
                <a:latin typeface="Arial" panose="020B0604020202020204" pitchFamily="34" charset="0"/>
              </a:rPr>
              <a:t>adr</a:t>
            </a:r>
            <a:r>
              <a:rPr lang="en-US" dirty="0">
                <a:effectLst/>
                <a:latin typeface="Arial" panose="020B0604020202020204" pitchFamily="34" charset="0"/>
              </a:rPr>
              <a:t> gradually increases as month ends, with small sudden rise on weekends.</a:t>
            </a:r>
            <a:br>
              <a:rPr lang="en-US" dirty="0"/>
            </a:br>
            <a:r>
              <a:rPr lang="en-US" dirty="0">
                <a:effectLst/>
                <a:latin typeface="Arial" panose="020B0604020202020204" pitchFamily="34" charset="0"/>
              </a:rPr>
              <a:t>● Couples are the most common guests for hotels, hence hotels can plan services according to couples needs</a:t>
            </a:r>
            <a:br>
              <a:rPr lang="en-US" dirty="0"/>
            </a:br>
            <a:r>
              <a:rPr lang="en-US" dirty="0"/>
              <a:t>    </a:t>
            </a:r>
            <a:r>
              <a:rPr lang="en-US" dirty="0">
                <a:effectLst/>
                <a:latin typeface="Arial" panose="020B0604020202020204" pitchFamily="34" charset="0"/>
              </a:rPr>
              <a:t>to increase revenue.</a:t>
            </a:r>
            <a:br>
              <a:rPr lang="en-US" dirty="0"/>
            </a:br>
            <a:r>
              <a:rPr lang="en-US" dirty="0">
                <a:effectLst/>
                <a:latin typeface="Arial" panose="020B0604020202020204" pitchFamily="34" charset="0"/>
              </a:rPr>
              <a:t>● More number of people in guests results in more number of special requests.</a:t>
            </a:r>
            <a:br>
              <a:rPr lang="en-US" dirty="0"/>
            </a:br>
            <a:r>
              <a:rPr lang="en-US" dirty="0">
                <a:effectLst/>
                <a:latin typeface="Arial" panose="020B0604020202020204" pitchFamily="34" charset="0"/>
              </a:rPr>
              <a:t>● Bookings made via complementary market segment and adults have on average high no. of special request.</a:t>
            </a:r>
            <a:br>
              <a:rPr lang="en-US" dirty="0"/>
            </a:br>
            <a:r>
              <a:rPr lang="en-US" dirty="0">
                <a:effectLst/>
                <a:latin typeface="Arial" panose="020B0604020202020204" pitchFamily="34" charset="0"/>
              </a:rPr>
              <a:t>● For customers, generally the longer stays (more than 15 days) can result in better deals in terms of low </a:t>
            </a:r>
            <a:r>
              <a:rPr lang="en-US" dirty="0" err="1">
                <a:effectLst/>
                <a:latin typeface="Arial" panose="020B0604020202020204" pitchFamily="34" charset="0"/>
              </a:rPr>
              <a:t>adr</a:t>
            </a:r>
            <a:r>
              <a:rPr lang="en-US" dirty="0">
                <a:effectLst/>
                <a:latin typeface="Arial" panose="020B0604020202020204" pitchFamily="34" charset="0"/>
              </a:rPr>
              <a:t>.</a:t>
            </a:r>
            <a:endParaRPr lang="en-US" dirty="0">
              <a:effectLst/>
            </a:endParaRPr>
          </a:p>
          <a:p>
            <a:endParaRPr lang="en-US" dirty="0"/>
          </a:p>
        </p:txBody>
      </p:sp>
    </p:spTree>
    <p:extLst>
      <p:ext uri="{BB962C8B-B14F-4D97-AF65-F5344CB8AC3E}">
        <p14:creationId xmlns:p14="http://schemas.microsoft.com/office/powerpoint/2010/main" val="840170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FE87-DD0D-37C1-DE90-829202FB3DEE}"/>
              </a:ext>
            </a:extLst>
          </p:cNvPr>
          <p:cNvSpPr>
            <a:spLocks noGrp="1"/>
          </p:cNvSpPr>
          <p:nvPr>
            <p:ph type="title"/>
          </p:nvPr>
        </p:nvSpPr>
        <p:spPr>
          <a:xfrm>
            <a:off x="1247719" y="3233528"/>
            <a:ext cx="9499794" cy="2120349"/>
          </a:xfrm>
        </p:spPr>
        <p:txBody>
          <a:bodyPr/>
          <a:lstStyle/>
          <a:p>
            <a:r>
              <a:rPr lang="en-US" b="1" dirty="0">
                <a:solidFill>
                  <a:schemeClr val="accent1">
                    <a:lumMod val="50000"/>
                  </a:schemeClr>
                </a:solidFill>
                <a:effectLst/>
                <a:latin typeface="Arial" panose="020B0604020202020204" pitchFamily="34" charset="0"/>
              </a:rPr>
              <a:t>                    </a:t>
            </a:r>
            <a:r>
              <a:rPr lang="en-US" sz="7200" b="1" dirty="0">
                <a:solidFill>
                  <a:schemeClr val="accent1">
                    <a:lumMod val="50000"/>
                  </a:schemeClr>
                </a:solidFill>
                <a:effectLst/>
                <a:latin typeface="Arial" panose="020B0604020202020204" pitchFamily="34" charset="0"/>
              </a:rPr>
              <a:t>Thank You</a:t>
            </a:r>
            <a:endParaRPr lang="en-US" sz="7200" b="1" dirty="0">
              <a:solidFill>
                <a:schemeClr val="accent1">
                  <a:lumMod val="50000"/>
                </a:schemeClr>
              </a:solidFill>
            </a:endParaRPr>
          </a:p>
        </p:txBody>
      </p:sp>
    </p:spTree>
    <p:extLst>
      <p:ext uri="{BB962C8B-B14F-4D97-AF65-F5344CB8AC3E}">
        <p14:creationId xmlns:p14="http://schemas.microsoft.com/office/powerpoint/2010/main" val="69252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AFF4-3EAE-AFA3-F971-C71E855BC3C1}"/>
              </a:ext>
            </a:extLst>
          </p:cNvPr>
          <p:cNvSpPr>
            <a:spLocks noGrp="1"/>
          </p:cNvSpPr>
          <p:nvPr>
            <p:ph type="title"/>
          </p:nvPr>
        </p:nvSpPr>
        <p:spPr/>
        <p:txBody>
          <a:bodyPr/>
          <a:lstStyle/>
          <a:p>
            <a:r>
              <a:rPr lang="en-US" dirty="0"/>
              <a:t>Data Collection and Understanding:</a:t>
            </a:r>
          </a:p>
        </p:txBody>
      </p:sp>
      <p:sp>
        <p:nvSpPr>
          <p:cNvPr id="3" name="Content Placeholder 2">
            <a:extLst>
              <a:ext uri="{FF2B5EF4-FFF2-40B4-BE49-F238E27FC236}">
                <a16:creationId xmlns:a16="http://schemas.microsoft.com/office/drawing/2014/main" id="{763A95BC-2F48-CE9C-4CE8-02974BCD2895}"/>
              </a:ext>
            </a:extLst>
          </p:cNvPr>
          <p:cNvSpPr>
            <a:spLocks noGrp="1"/>
          </p:cNvSpPr>
          <p:nvPr>
            <p:ph idx="1"/>
          </p:nvPr>
        </p:nvSpPr>
        <p:spPr>
          <a:xfrm>
            <a:off x="783893" y="2173358"/>
            <a:ext cx="9817846" cy="4545494"/>
          </a:xfrm>
        </p:spPr>
        <p:txBody>
          <a:bodyPr>
            <a:normAutofit fontScale="92500" lnSpcReduction="20000"/>
          </a:bodyPr>
          <a:lstStyle/>
          <a:p>
            <a:r>
              <a:rPr lang="en-US" sz="1600" dirty="0"/>
              <a:t>After collecting data it’s very important to understand your data. So we had hotel Booking analysis data. Which had 119390 rows and 32 columns. So let’s understand this 32 columns.</a:t>
            </a:r>
          </a:p>
          <a:p>
            <a:pPr marL="0" indent="0">
              <a:buNone/>
            </a:pPr>
            <a:r>
              <a:rPr lang="en-US" dirty="0"/>
              <a:t>Data Description:</a:t>
            </a:r>
          </a:p>
          <a:p>
            <a:pPr marL="0" indent="0">
              <a:buNone/>
            </a:pPr>
            <a:r>
              <a:rPr lang="en-US" sz="1200" dirty="0"/>
              <a:t>hotel :Resort Hotel or City Hotel </a:t>
            </a:r>
          </a:p>
          <a:p>
            <a:pPr marL="0" indent="0">
              <a:buNone/>
            </a:pPr>
            <a:r>
              <a:rPr lang="en-US" sz="1200" dirty="0" err="1"/>
              <a:t>is_canceled</a:t>
            </a:r>
            <a:r>
              <a:rPr lang="en-US" sz="1200" dirty="0"/>
              <a:t> : Value indicating if the booking was canceled (1) or not (0)</a:t>
            </a:r>
          </a:p>
          <a:p>
            <a:pPr marL="0" indent="0">
              <a:buNone/>
            </a:pPr>
            <a:r>
              <a:rPr lang="en-US" sz="1200" dirty="0"/>
              <a:t>hotel :Resort Hotel or City Hotel </a:t>
            </a:r>
            <a:r>
              <a:rPr lang="en-US" sz="1200" dirty="0" err="1"/>
              <a:t>is_canceled</a:t>
            </a:r>
            <a:r>
              <a:rPr lang="en-US" sz="1200" dirty="0"/>
              <a:t> : Value indicating if the booking was canceled (1) or not (0).</a:t>
            </a:r>
          </a:p>
          <a:p>
            <a:pPr marL="0" indent="0">
              <a:buNone/>
            </a:pPr>
            <a:r>
              <a:rPr lang="en-US" sz="1200" dirty="0" err="1"/>
              <a:t>lead_time</a:t>
            </a:r>
            <a:r>
              <a:rPr lang="en-US" sz="1200" dirty="0"/>
              <a:t> : Number of days that elapsed between the entering date of the booking and the arrival date </a:t>
            </a:r>
          </a:p>
          <a:p>
            <a:pPr marL="0" indent="0">
              <a:buNone/>
            </a:pPr>
            <a:r>
              <a:rPr lang="en-US" sz="1200" dirty="0" err="1"/>
              <a:t>arrival_date_year</a:t>
            </a:r>
            <a:r>
              <a:rPr lang="en-US" sz="1200" dirty="0"/>
              <a:t> : Year of arrival date </a:t>
            </a:r>
          </a:p>
          <a:p>
            <a:pPr marL="0" indent="0">
              <a:buNone/>
            </a:pPr>
            <a:r>
              <a:rPr lang="en-US" sz="1200" dirty="0" err="1"/>
              <a:t>arrival_date_month</a:t>
            </a:r>
            <a:r>
              <a:rPr lang="en-US" sz="1200" dirty="0"/>
              <a:t> : Month of arrival date </a:t>
            </a:r>
          </a:p>
          <a:p>
            <a:pPr marL="0" indent="0">
              <a:buNone/>
            </a:pPr>
            <a:r>
              <a:rPr lang="en-US" sz="1200" dirty="0" err="1"/>
              <a:t>arrival_date_week_number</a:t>
            </a:r>
            <a:r>
              <a:rPr lang="en-US" sz="1200" dirty="0"/>
              <a:t> : Week number of year for arrival date </a:t>
            </a:r>
          </a:p>
          <a:p>
            <a:pPr marL="0" indent="0">
              <a:buNone/>
            </a:pPr>
            <a:r>
              <a:rPr lang="en-US" sz="1200" dirty="0" err="1"/>
              <a:t>arrival_date_day_of_month</a:t>
            </a:r>
            <a:r>
              <a:rPr lang="en-US" sz="1200" dirty="0"/>
              <a:t> : Day of arrival date </a:t>
            </a:r>
          </a:p>
          <a:p>
            <a:pPr marL="0" indent="0">
              <a:buNone/>
            </a:pPr>
            <a:r>
              <a:rPr lang="en-US" sz="1200" dirty="0" err="1"/>
              <a:t>stays_in_weekend_nights</a:t>
            </a:r>
            <a:r>
              <a:rPr lang="en-US" sz="1200" dirty="0"/>
              <a:t> : Number of weekend nights</a:t>
            </a:r>
          </a:p>
          <a:p>
            <a:pPr marL="0" indent="0">
              <a:buNone/>
            </a:pPr>
            <a:r>
              <a:rPr lang="en-US" sz="1200" dirty="0" err="1"/>
              <a:t>stays_in_week_nights</a:t>
            </a:r>
            <a:r>
              <a:rPr lang="en-US" sz="1200" dirty="0"/>
              <a:t> : Number of week nights. </a:t>
            </a:r>
          </a:p>
          <a:p>
            <a:pPr marL="0" indent="0">
              <a:buNone/>
            </a:pPr>
            <a:r>
              <a:rPr lang="en-US" sz="1200" dirty="0"/>
              <a:t>adults : Number of adults </a:t>
            </a:r>
          </a:p>
          <a:p>
            <a:pPr marL="0" indent="0">
              <a:buNone/>
            </a:pPr>
            <a:r>
              <a:rPr lang="en-US" sz="1200" dirty="0"/>
              <a:t>children : Number of children </a:t>
            </a:r>
          </a:p>
          <a:p>
            <a:pPr marL="0" indent="0">
              <a:buNone/>
            </a:pPr>
            <a:r>
              <a:rPr lang="en-US" sz="1200" dirty="0"/>
              <a:t>babies : Number of babies meal : Type of meal booked. </a:t>
            </a:r>
          </a:p>
          <a:p>
            <a:pPr marL="0" indent="0">
              <a:buNone/>
            </a:pPr>
            <a:r>
              <a:rPr lang="en-US" sz="1200" dirty="0"/>
              <a:t>country : Country of origin</a:t>
            </a:r>
          </a:p>
          <a:p>
            <a:pPr marL="0" indent="0">
              <a:buNone/>
            </a:pPr>
            <a:endParaRPr lang="en-US" sz="1700" dirty="0"/>
          </a:p>
        </p:txBody>
      </p:sp>
    </p:spTree>
    <p:extLst>
      <p:ext uri="{BB962C8B-B14F-4D97-AF65-F5344CB8AC3E}">
        <p14:creationId xmlns:p14="http://schemas.microsoft.com/office/powerpoint/2010/main" val="416581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F690-EA47-DD01-F17E-53703CBB8524}"/>
              </a:ext>
            </a:extLst>
          </p:cNvPr>
          <p:cNvSpPr>
            <a:spLocks noGrp="1"/>
          </p:cNvSpPr>
          <p:nvPr>
            <p:ph type="title"/>
          </p:nvPr>
        </p:nvSpPr>
        <p:spPr/>
        <p:txBody>
          <a:bodyPr/>
          <a:lstStyle/>
          <a:p>
            <a:r>
              <a:rPr lang="en-US" dirty="0"/>
              <a:t> Data Collection and Understanding: </a:t>
            </a:r>
          </a:p>
        </p:txBody>
      </p:sp>
      <p:sp>
        <p:nvSpPr>
          <p:cNvPr id="3" name="Content Placeholder 2">
            <a:extLst>
              <a:ext uri="{FF2B5EF4-FFF2-40B4-BE49-F238E27FC236}">
                <a16:creationId xmlns:a16="http://schemas.microsoft.com/office/drawing/2014/main" id="{19757973-376C-2199-8DCE-6B2ED680FA7D}"/>
              </a:ext>
            </a:extLst>
          </p:cNvPr>
          <p:cNvSpPr>
            <a:spLocks noGrp="1"/>
          </p:cNvSpPr>
          <p:nvPr>
            <p:ph idx="1"/>
          </p:nvPr>
        </p:nvSpPr>
        <p:spPr>
          <a:xfrm>
            <a:off x="1154954" y="2332383"/>
            <a:ext cx="9778089" cy="4525616"/>
          </a:xfrm>
        </p:spPr>
        <p:txBody>
          <a:bodyPr>
            <a:normAutofit/>
          </a:bodyPr>
          <a:lstStyle/>
          <a:p>
            <a:r>
              <a:rPr lang="en-US" sz="1600" dirty="0" err="1"/>
              <a:t>market_segment</a:t>
            </a:r>
            <a:r>
              <a:rPr lang="en-US" sz="1600" dirty="0"/>
              <a:t> : Market segment designation. (TA/TO) </a:t>
            </a:r>
          </a:p>
          <a:p>
            <a:r>
              <a:rPr lang="en-US" sz="1600" dirty="0" err="1"/>
              <a:t>distribution_channel</a:t>
            </a:r>
            <a:r>
              <a:rPr lang="en-US" sz="1600" dirty="0"/>
              <a:t> : Booking distribution channel.(T/A/TO) </a:t>
            </a:r>
          </a:p>
          <a:p>
            <a:r>
              <a:rPr lang="en-US" sz="1600" dirty="0" err="1"/>
              <a:t>is_repeated_guest</a:t>
            </a:r>
            <a:r>
              <a:rPr lang="en-US" sz="1600" dirty="0"/>
              <a:t> : is a repeated guest (1) or not (0) </a:t>
            </a:r>
          </a:p>
          <a:p>
            <a:r>
              <a:rPr lang="en-US" sz="1600" dirty="0" err="1"/>
              <a:t>previous_cancellations</a:t>
            </a:r>
            <a:r>
              <a:rPr lang="en-US" sz="1600" dirty="0"/>
              <a:t> : Number of previous bookings that were cancelled by the customer prior to the current booking </a:t>
            </a:r>
          </a:p>
          <a:p>
            <a:r>
              <a:rPr lang="en-US" sz="1600" dirty="0" err="1"/>
              <a:t>previous_bookings_not_canceled</a:t>
            </a:r>
            <a:r>
              <a:rPr lang="en-US" sz="1600" dirty="0"/>
              <a:t> : Number of previous bookings not cancelled by the customer prior to the current booking </a:t>
            </a:r>
          </a:p>
          <a:p>
            <a:r>
              <a:rPr lang="en-US" sz="1600" dirty="0" err="1"/>
              <a:t>reserved_room_type</a:t>
            </a:r>
            <a:r>
              <a:rPr lang="en-US" sz="1600" dirty="0"/>
              <a:t> : Code of room type reserved. </a:t>
            </a:r>
          </a:p>
          <a:p>
            <a:r>
              <a:rPr lang="en-US" sz="1600" dirty="0" err="1"/>
              <a:t>assigned_room_type</a:t>
            </a:r>
            <a:r>
              <a:rPr lang="en-US" sz="1600" dirty="0"/>
              <a:t> : Code for the type of room assigned to the booking. </a:t>
            </a:r>
            <a:r>
              <a:rPr lang="en-US" sz="1600" dirty="0" err="1"/>
              <a:t>booking_changes</a:t>
            </a:r>
            <a:r>
              <a:rPr lang="en-US" sz="1600" dirty="0"/>
              <a:t> : Number of changes made to the booking from the moment the booking was entered on the PMS until the moment of check-in or cancellation </a:t>
            </a:r>
            <a:r>
              <a:rPr lang="en-US" sz="1600" dirty="0" err="1"/>
              <a:t>deposit_type</a:t>
            </a:r>
            <a:r>
              <a:rPr lang="en-US" sz="1600" dirty="0"/>
              <a:t> : No Deposit, Non Refund , Refundable. </a:t>
            </a:r>
          </a:p>
          <a:p>
            <a:r>
              <a:rPr lang="en-US" sz="1600" dirty="0"/>
              <a:t>agent : ID of the travel agency that made the booking </a:t>
            </a:r>
          </a:p>
          <a:p>
            <a:r>
              <a:rPr lang="en-US" sz="1600" dirty="0"/>
              <a:t>company : ID of the company/entity that made the booking . </a:t>
            </a:r>
          </a:p>
        </p:txBody>
      </p:sp>
    </p:spTree>
    <p:extLst>
      <p:ext uri="{BB962C8B-B14F-4D97-AF65-F5344CB8AC3E}">
        <p14:creationId xmlns:p14="http://schemas.microsoft.com/office/powerpoint/2010/main" val="119227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4FF28-E59E-DFC9-839A-01F8E4D51F42}"/>
              </a:ext>
            </a:extLst>
          </p:cNvPr>
          <p:cNvSpPr>
            <a:spLocks noGrp="1"/>
          </p:cNvSpPr>
          <p:nvPr>
            <p:ph idx="1"/>
          </p:nvPr>
        </p:nvSpPr>
        <p:spPr/>
        <p:txBody>
          <a:bodyPr>
            <a:normAutofit/>
          </a:bodyPr>
          <a:lstStyle/>
          <a:p>
            <a:r>
              <a:rPr lang="en-US" sz="1600" dirty="0" err="1"/>
              <a:t>days_in_waiting_list</a:t>
            </a:r>
            <a:r>
              <a:rPr lang="en-US" sz="1600" dirty="0"/>
              <a:t> : Number of days the booking was in the waiting list before it was confirmed to the customer </a:t>
            </a:r>
          </a:p>
          <a:p>
            <a:r>
              <a:rPr lang="en-US" sz="1600" dirty="0" err="1"/>
              <a:t>customer_type</a:t>
            </a:r>
            <a:r>
              <a:rPr lang="en-US" sz="1600" dirty="0"/>
              <a:t> : type of customer. </a:t>
            </a:r>
            <a:r>
              <a:rPr lang="en-US" sz="1600" dirty="0" err="1"/>
              <a:t>Contract,Group,transient,Transient</a:t>
            </a:r>
            <a:r>
              <a:rPr lang="en-US" sz="1600" dirty="0"/>
              <a:t> party. </a:t>
            </a:r>
          </a:p>
          <a:p>
            <a:r>
              <a:rPr lang="en-US" sz="1600" dirty="0" err="1"/>
              <a:t>adr</a:t>
            </a:r>
            <a:r>
              <a:rPr lang="en-US" sz="1600" dirty="0"/>
              <a:t> : Average Daily Rate as defined by dividing the sum of all lodging transactions by the total number of staying nights </a:t>
            </a:r>
          </a:p>
          <a:p>
            <a:r>
              <a:rPr lang="en-US" sz="1600" dirty="0" err="1"/>
              <a:t>required_car_parking_spaces</a:t>
            </a:r>
            <a:r>
              <a:rPr lang="en-US" sz="1600" dirty="0"/>
              <a:t> : Number of car parking spaces required by the customer </a:t>
            </a:r>
          </a:p>
          <a:p>
            <a:r>
              <a:rPr lang="en-US" sz="1600" dirty="0" err="1"/>
              <a:t>total_of_special_requests</a:t>
            </a:r>
            <a:r>
              <a:rPr lang="en-US" sz="1600" dirty="0"/>
              <a:t> : Number of special requests made by the customer (e.g. twin bed or high floor) </a:t>
            </a:r>
          </a:p>
          <a:p>
            <a:r>
              <a:rPr lang="en-US" sz="1600" dirty="0" err="1"/>
              <a:t>reservation_status</a:t>
            </a:r>
            <a:r>
              <a:rPr lang="en-US" sz="1600" dirty="0"/>
              <a:t> : Reservation last status</a:t>
            </a:r>
          </a:p>
        </p:txBody>
      </p:sp>
    </p:spTree>
    <p:extLst>
      <p:ext uri="{BB962C8B-B14F-4D97-AF65-F5344CB8AC3E}">
        <p14:creationId xmlns:p14="http://schemas.microsoft.com/office/powerpoint/2010/main" val="406408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47FE-0D88-4BD3-45B9-3F6D256F2BE1}"/>
              </a:ext>
            </a:extLst>
          </p:cNvPr>
          <p:cNvSpPr>
            <a:spLocks noGrp="1"/>
          </p:cNvSpPr>
          <p:nvPr>
            <p:ph type="title"/>
          </p:nvPr>
        </p:nvSpPr>
        <p:spPr/>
        <p:txBody>
          <a:bodyPr/>
          <a:lstStyle/>
          <a:p>
            <a:r>
              <a:rPr lang="en-US" dirty="0"/>
              <a:t> Data Cleaning and Manipulation: </a:t>
            </a:r>
          </a:p>
        </p:txBody>
      </p:sp>
      <p:sp>
        <p:nvSpPr>
          <p:cNvPr id="3" name="Content Placeholder 2">
            <a:extLst>
              <a:ext uri="{FF2B5EF4-FFF2-40B4-BE49-F238E27FC236}">
                <a16:creationId xmlns:a16="http://schemas.microsoft.com/office/drawing/2014/main" id="{3C8DCE70-AA1B-9C7C-F740-B8B36250BB51}"/>
              </a:ext>
            </a:extLst>
          </p:cNvPr>
          <p:cNvSpPr>
            <a:spLocks noGrp="1"/>
          </p:cNvSpPr>
          <p:nvPr>
            <p:ph idx="1"/>
          </p:nvPr>
        </p:nvSpPr>
        <p:spPr/>
        <p:txBody>
          <a:bodyPr/>
          <a:lstStyle/>
          <a:p>
            <a:r>
              <a:rPr lang="en-US" dirty="0"/>
              <a:t> There were 4 columns company, agent, country and children with missing values. </a:t>
            </a:r>
          </a:p>
          <a:p>
            <a:endParaRPr lang="en-US" dirty="0"/>
          </a:p>
        </p:txBody>
      </p:sp>
      <p:sp>
        <p:nvSpPr>
          <p:cNvPr id="4" name="Rectangle 3">
            <a:extLst>
              <a:ext uri="{FF2B5EF4-FFF2-40B4-BE49-F238E27FC236}">
                <a16:creationId xmlns:a16="http://schemas.microsoft.com/office/drawing/2014/main" id="{4680F396-E7B6-1F25-FD2A-79A74D77BD02}"/>
              </a:ext>
            </a:extLst>
          </p:cNvPr>
          <p:cNvSpPr/>
          <p:nvPr/>
        </p:nvSpPr>
        <p:spPr>
          <a:xfrm>
            <a:off x="1007164" y="3429000"/>
            <a:ext cx="3843131"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df1.isnull().</a:t>
            </a:r>
            <a:r>
              <a:rPr lang="en-US" sz="1200" b="0" dirty="0">
                <a:solidFill>
                  <a:srgbClr val="795E26"/>
                </a:solidFill>
                <a:effectLst/>
                <a:latin typeface="Courier New" panose="02070309020205020404" pitchFamily="49" charset="0"/>
              </a:rPr>
              <a:t>sum</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sort_values</a:t>
            </a:r>
            <a:r>
              <a:rPr lang="en-US" sz="1200" b="0" dirty="0">
                <a:solidFill>
                  <a:srgbClr val="000000"/>
                </a:solidFill>
                <a:effectLst/>
                <a:latin typeface="Courier New" panose="02070309020205020404" pitchFamily="49" charset="0"/>
              </a:rPr>
              <a:t>(ascending = </a:t>
            </a:r>
            <a:r>
              <a:rPr lang="en-US" sz="1200" b="0" dirty="0">
                <a:solidFill>
                  <a:srgbClr val="0000FF"/>
                </a:solidFill>
                <a:effectLst/>
                <a:latin typeface="Courier New" panose="02070309020205020404" pitchFamily="49" charset="0"/>
              </a:rPr>
              <a:t>False</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6</a:t>
            </a:r>
            <a:r>
              <a:rPr lang="en-US" sz="1200" b="0" dirty="0">
                <a:solidFill>
                  <a:srgbClr val="000000"/>
                </a:solidFill>
                <a:effectLst/>
                <a:latin typeface="Courier New" panose="02070309020205020404" pitchFamily="49" charset="0"/>
              </a:rPr>
              <a:t>] </a:t>
            </a:r>
            <a:r>
              <a:rPr lang="en-US" sz="1200" b="0" dirty="0">
                <a:solidFill>
                  <a:srgbClr val="008000"/>
                </a:solidFill>
                <a:effectLst/>
                <a:latin typeface="Courier New" panose="02070309020205020404" pitchFamily="49" charset="0"/>
              </a:rPr>
              <a:t># Columns having missing values.</a:t>
            </a:r>
            <a:br>
              <a:rPr lang="en-US" b="0" dirty="0">
                <a:solidFill>
                  <a:srgbClr val="000000"/>
                </a:solidFill>
                <a:effectLst/>
                <a:latin typeface="Courier New" panose="02070309020205020404" pitchFamily="49" charset="0"/>
              </a:rPr>
            </a:br>
            <a:r>
              <a:rPr lang="en-US" sz="1200" b="0" i="0" dirty="0">
                <a:solidFill>
                  <a:srgbClr val="212121"/>
                </a:solidFill>
                <a:effectLst/>
                <a:latin typeface="Courier New" panose="02070309020205020404" pitchFamily="49" charset="0"/>
              </a:rPr>
              <a:t>company 82137 </a:t>
            </a:r>
          </a:p>
          <a:p>
            <a:r>
              <a:rPr lang="en-US" sz="1200" b="0" i="0" dirty="0">
                <a:solidFill>
                  <a:srgbClr val="212121"/>
                </a:solidFill>
                <a:effectLst/>
                <a:latin typeface="Courier New" panose="02070309020205020404" pitchFamily="49" charset="0"/>
              </a:rPr>
              <a:t>agent 12193 </a:t>
            </a:r>
          </a:p>
          <a:p>
            <a:r>
              <a:rPr lang="en-US" sz="1200" b="0" i="0" dirty="0">
                <a:solidFill>
                  <a:srgbClr val="212121"/>
                </a:solidFill>
                <a:effectLst/>
                <a:latin typeface="Courier New" panose="02070309020205020404" pitchFamily="49" charset="0"/>
              </a:rPr>
              <a:t>country 452 </a:t>
            </a:r>
          </a:p>
          <a:p>
            <a:r>
              <a:rPr lang="en-US" sz="1200" b="0" i="0" dirty="0">
                <a:solidFill>
                  <a:srgbClr val="212121"/>
                </a:solidFill>
                <a:effectLst/>
                <a:latin typeface="Courier New" panose="02070309020205020404" pitchFamily="49" charset="0"/>
              </a:rPr>
              <a:t>children 4 </a:t>
            </a:r>
          </a:p>
          <a:p>
            <a:r>
              <a:rPr lang="en-US" sz="1200" b="0" i="0" dirty="0" err="1">
                <a:solidFill>
                  <a:srgbClr val="212121"/>
                </a:solidFill>
                <a:effectLst/>
                <a:latin typeface="Courier New" panose="02070309020205020404" pitchFamily="49" charset="0"/>
              </a:rPr>
              <a:t>reserved_room_type</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assigned_room_type</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dtype</a:t>
            </a:r>
            <a:r>
              <a:rPr lang="en-US" sz="1200" b="0" i="0" dirty="0">
                <a:solidFill>
                  <a:srgbClr val="212121"/>
                </a:solidFill>
                <a:effectLst/>
                <a:latin typeface="Courier New" panose="02070309020205020404" pitchFamily="49" charset="0"/>
              </a:rPr>
              <a:t>: int64</a:t>
            </a:r>
            <a:endParaRPr lang="en-US" sz="1200" b="0" dirty="0">
              <a:solidFill>
                <a:srgbClr val="000000"/>
              </a:solidFill>
              <a:effectLst/>
              <a:latin typeface="Courier New" panose="02070309020205020404" pitchFamily="49" charset="0"/>
            </a:endParaRPr>
          </a:p>
          <a:p>
            <a:pPr algn="ctr"/>
            <a:endParaRPr lang="en-US" dirty="0"/>
          </a:p>
        </p:txBody>
      </p:sp>
      <p:sp>
        <p:nvSpPr>
          <p:cNvPr id="5" name="Rectangle 4">
            <a:extLst>
              <a:ext uri="{FF2B5EF4-FFF2-40B4-BE49-F238E27FC236}">
                <a16:creationId xmlns:a16="http://schemas.microsoft.com/office/drawing/2014/main" id="{1037C1AA-C851-4CAA-214D-4CD7DEA42DFF}"/>
              </a:ext>
            </a:extLst>
          </p:cNvPr>
          <p:cNvSpPr/>
          <p:nvPr/>
        </p:nvSpPr>
        <p:spPr>
          <a:xfrm>
            <a:off x="5671931" y="3429000"/>
            <a:ext cx="4308682" cy="20839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200" b="0" dirty="0">
                <a:solidFill>
                  <a:srgbClr val="008000"/>
                </a:solidFill>
                <a:effectLst/>
                <a:latin typeface="Courier New" panose="02070309020205020404" pitchFamily="49" charset="0"/>
              </a:rPr>
              <a:t># Checking if all null values are removed</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df1.isnull().</a:t>
            </a:r>
            <a:r>
              <a:rPr lang="en-US" sz="1200" b="0" dirty="0">
                <a:solidFill>
                  <a:srgbClr val="795E26"/>
                </a:solidFill>
                <a:effectLst/>
                <a:latin typeface="Courier New" panose="02070309020205020404" pitchFamily="49" charset="0"/>
              </a:rPr>
              <a:t>sum</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sort_values</a:t>
            </a:r>
            <a:r>
              <a:rPr lang="en-US" sz="1200" b="0" dirty="0">
                <a:solidFill>
                  <a:srgbClr val="000000"/>
                </a:solidFill>
                <a:effectLst/>
                <a:latin typeface="Courier New" panose="02070309020205020404" pitchFamily="49" charset="0"/>
              </a:rPr>
              <a:t>(ascending = </a:t>
            </a:r>
            <a:r>
              <a:rPr lang="en-US" sz="1200" b="0" dirty="0">
                <a:solidFill>
                  <a:srgbClr val="0000FF"/>
                </a:solidFill>
                <a:effectLst/>
                <a:latin typeface="Courier New" panose="02070309020205020404" pitchFamily="49" charset="0"/>
              </a:rPr>
              <a:t>False</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6</a:t>
            </a:r>
            <a:r>
              <a:rPr lang="en-US" sz="1200" b="0" dirty="0">
                <a:solidFill>
                  <a:srgbClr val="000000"/>
                </a:solidFill>
                <a:effectLst/>
                <a:latin typeface="Courier New" panose="02070309020205020404" pitchFamily="49" charset="0"/>
              </a:rPr>
              <a:t>]</a:t>
            </a:r>
          </a:p>
          <a:p>
            <a:r>
              <a:rPr lang="en-US" sz="1200" b="0" i="0" dirty="0">
                <a:solidFill>
                  <a:srgbClr val="212121"/>
                </a:solidFill>
                <a:effectLst/>
                <a:latin typeface="Courier New" panose="02070309020205020404" pitchFamily="49" charset="0"/>
              </a:rPr>
              <a:t>hotel 0 </a:t>
            </a:r>
          </a:p>
          <a:p>
            <a:r>
              <a:rPr lang="en-US" sz="1200" b="0" i="0" dirty="0" err="1">
                <a:solidFill>
                  <a:srgbClr val="212121"/>
                </a:solidFill>
                <a:effectLst/>
                <a:latin typeface="Courier New" panose="02070309020205020404" pitchFamily="49" charset="0"/>
              </a:rPr>
              <a:t>is_canceled</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reservation_status</a:t>
            </a:r>
            <a:r>
              <a:rPr lang="en-US" sz="1200" b="0" i="0" dirty="0">
                <a:solidFill>
                  <a:srgbClr val="212121"/>
                </a:solidFill>
                <a:effectLst/>
                <a:latin typeface="Courier New" panose="02070309020205020404" pitchFamily="49" charset="0"/>
              </a:rPr>
              <a:t> 0 </a:t>
            </a:r>
            <a:r>
              <a:rPr lang="en-US" sz="1200" b="0" i="0" dirty="0" err="1">
                <a:solidFill>
                  <a:srgbClr val="212121"/>
                </a:solidFill>
                <a:effectLst/>
                <a:latin typeface="Courier New" panose="02070309020205020404" pitchFamily="49" charset="0"/>
              </a:rPr>
              <a:t>total_of_special_requests</a:t>
            </a:r>
            <a:r>
              <a:rPr lang="en-US" sz="1200" b="0" i="0" dirty="0">
                <a:solidFill>
                  <a:srgbClr val="212121"/>
                </a:solidFill>
                <a:effectLst/>
                <a:latin typeface="Courier New" panose="02070309020205020404" pitchFamily="49" charset="0"/>
              </a:rPr>
              <a:t> 0 </a:t>
            </a:r>
            <a:r>
              <a:rPr lang="en-US" sz="1200" b="0" i="0" dirty="0" err="1">
                <a:solidFill>
                  <a:srgbClr val="212121"/>
                </a:solidFill>
                <a:effectLst/>
                <a:latin typeface="Courier New" panose="02070309020205020404" pitchFamily="49" charset="0"/>
              </a:rPr>
              <a:t>required_car_parking_spaces</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adr</a:t>
            </a:r>
            <a:r>
              <a:rPr lang="en-US" sz="1200" b="0" i="0" dirty="0">
                <a:solidFill>
                  <a:srgbClr val="212121"/>
                </a:solidFill>
                <a:effectLst/>
                <a:latin typeface="Courier New" panose="02070309020205020404" pitchFamily="49" charset="0"/>
              </a:rPr>
              <a:t> 0 </a:t>
            </a:r>
          </a:p>
          <a:p>
            <a:r>
              <a:rPr lang="en-US" sz="1200" b="0" i="0" dirty="0" err="1">
                <a:solidFill>
                  <a:srgbClr val="212121"/>
                </a:solidFill>
                <a:effectLst/>
                <a:latin typeface="Courier New" panose="02070309020205020404" pitchFamily="49" charset="0"/>
              </a:rPr>
              <a:t>dtype</a:t>
            </a:r>
            <a:r>
              <a:rPr lang="en-US" sz="1200" b="0" i="0" dirty="0">
                <a:solidFill>
                  <a:srgbClr val="212121"/>
                </a:solidFill>
                <a:effectLst/>
                <a:latin typeface="Courier New" panose="02070309020205020404" pitchFamily="49" charset="0"/>
              </a:rPr>
              <a:t>: int64</a:t>
            </a:r>
            <a:endParaRPr lang="en-US" sz="1200" b="0" dirty="0">
              <a:solidFill>
                <a:srgbClr val="000000"/>
              </a:solidFill>
              <a:effectLst/>
              <a:latin typeface="Courier New" panose="02070309020205020404" pitchFamily="49" charset="0"/>
            </a:endParaRPr>
          </a:p>
          <a:p>
            <a:pPr algn="ctr"/>
            <a:endParaRPr lang="en-US" dirty="0"/>
          </a:p>
        </p:txBody>
      </p:sp>
    </p:spTree>
    <p:extLst>
      <p:ext uri="{BB962C8B-B14F-4D97-AF65-F5344CB8AC3E}">
        <p14:creationId xmlns:p14="http://schemas.microsoft.com/office/powerpoint/2010/main" val="193829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940F3-906D-6213-6254-1E02EC26947D}"/>
              </a:ext>
            </a:extLst>
          </p:cNvPr>
          <p:cNvSpPr>
            <a:spLocks noGrp="1"/>
          </p:cNvSpPr>
          <p:nvPr>
            <p:ph idx="1"/>
          </p:nvPr>
        </p:nvSpPr>
        <p:spPr>
          <a:xfrm>
            <a:off x="755374" y="2292626"/>
            <a:ext cx="11145078" cy="4200939"/>
          </a:xfrm>
        </p:spPr>
        <p:txBody>
          <a:bodyPr>
            <a:normAutofit/>
          </a:bodyPr>
          <a:lstStyle/>
          <a:p>
            <a:r>
              <a:rPr lang="en-US" sz="1400" b="0" dirty="0">
                <a:solidFill>
                  <a:srgbClr val="000000"/>
                </a:solidFill>
                <a:effectLst/>
                <a:latin typeface="Courier New" panose="02070309020205020404" pitchFamily="49" charset="0"/>
              </a:rPr>
              <a:t>df1.drop(df1[df1[</a:t>
            </a:r>
            <a:r>
              <a:rPr lang="en-US" sz="1400" b="0" dirty="0">
                <a:solidFill>
                  <a:srgbClr val="A31515"/>
                </a:solidFill>
                <a:effectLst/>
                <a:latin typeface="Courier New" panose="02070309020205020404" pitchFamily="49" charset="0"/>
              </a:rPr>
              <a:t>'adults'</a:t>
            </a:r>
            <a:r>
              <a:rPr lang="en-US" sz="1400" b="0" dirty="0">
                <a:solidFill>
                  <a:srgbClr val="000000"/>
                </a:solidFill>
                <a:effectLst/>
                <a:latin typeface="Courier New" panose="02070309020205020404" pitchFamily="49" charset="0"/>
              </a:rPr>
              <a:t>]+df1[</a:t>
            </a:r>
            <a:r>
              <a:rPr lang="en-US" sz="1400" b="0" dirty="0">
                <a:solidFill>
                  <a:srgbClr val="A31515"/>
                </a:solidFill>
                <a:effectLst/>
                <a:latin typeface="Courier New" panose="02070309020205020404" pitchFamily="49" charset="0"/>
              </a:rPr>
              <a:t>'babies'</a:t>
            </a:r>
            <a:r>
              <a:rPr lang="en-US" sz="1400" b="0" dirty="0">
                <a:solidFill>
                  <a:srgbClr val="000000"/>
                </a:solidFill>
                <a:effectLst/>
                <a:latin typeface="Courier New" panose="02070309020205020404" pitchFamily="49" charset="0"/>
              </a:rPr>
              <a:t>]+df1[</a:t>
            </a:r>
            <a:r>
              <a:rPr lang="en-US" sz="1400" b="0" dirty="0">
                <a:solidFill>
                  <a:srgbClr val="A31515"/>
                </a:solidFill>
                <a:effectLst/>
                <a:latin typeface="Courier New" panose="02070309020205020404" pitchFamily="49" charset="0"/>
              </a:rPr>
              <a:t>'children'</a:t>
            </a:r>
            <a:r>
              <a:rPr lang="en-US" sz="1400" b="0" dirty="0">
                <a:solidFill>
                  <a:srgbClr val="000000"/>
                </a:solidFill>
                <a:effectLst/>
                <a:latin typeface="Courier New" panose="02070309020205020404" pitchFamily="49" charset="0"/>
              </a:rPr>
              <a:t>] == </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].index, </a:t>
            </a:r>
            <a:r>
              <a:rPr lang="en-US" sz="1400" b="0" dirty="0" err="1">
                <a:solidFill>
                  <a:srgbClr val="000000"/>
                </a:solidFill>
                <a:effectLst/>
                <a:latin typeface="Courier New" panose="02070309020205020404" pitchFamily="49" charset="0"/>
              </a:rPr>
              <a:t>inplace</a:t>
            </a:r>
            <a:r>
              <a:rPr lang="en-US" sz="1400" b="0" dirty="0">
                <a:solidFill>
                  <a:srgbClr val="000000"/>
                </a:solidFill>
                <a:effectLst/>
                <a:latin typeface="Courier New" panose="02070309020205020404" pitchFamily="49" charset="0"/>
              </a:rPr>
              <a:t> = </a:t>
            </a:r>
            <a:r>
              <a:rPr lang="en-US" sz="1400" b="0" dirty="0">
                <a:solidFill>
                  <a:srgbClr val="0000FF"/>
                </a:solidFill>
                <a:effectLst/>
                <a:latin typeface="Courier New" panose="02070309020205020404" pitchFamily="49" charset="0"/>
              </a:rPr>
              <a:t>True</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df1[[</a:t>
            </a:r>
            <a:r>
              <a:rPr lang="en-US" sz="1400" b="0" dirty="0">
                <a:solidFill>
                  <a:srgbClr val="A31515"/>
                </a:solidFill>
                <a:effectLst/>
                <a:latin typeface="Courier New" panose="02070309020205020404" pitchFamily="49" charset="0"/>
              </a:rPr>
              <a:t>'children'</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'company'</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'agent'</a:t>
            </a:r>
            <a:r>
              <a:rPr lang="en-US" sz="1400" b="0" dirty="0">
                <a:solidFill>
                  <a:srgbClr val="000000"/>
                </a:solidFill>
                <a:effectLst/>
                <a:latin typeface="Courier New" panose="02070309020205020404" pitchFamily="49" charset="0"/>
              </a:rPr>
              <a:t>]] = df1[[</a:t>
            </a:r>
            <a:r>
              <a:rPr lang="en-US" sz="1400" b="0" dirty="0">
                <a:solidFill>
                  <a:srgbClr val="A31515"/>
                </a:solidFill>
                <a:effectLst/>
                <a:latin typeface="Courier New" panose="02070309020205020404" pitchFamily="49" charset="0"/>
              </a:rPr>
              <a:t>'children'</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'company'</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'agent'</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astype</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'int64'</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df1[</a:t>
            </a:r>
            <a:r>
              <a:rPr lang="en-US" sz="1400" b="0" dirty="0">
                <a:solidFill>
                  <a:srgbClr val="A31515"/>
                </a:solidFill>
                <a:effectLst/>
                <a:latin typeface="Courier New" panose="02070309020205020404" pitchFamily="49" charset="0"/>
              </a:rPr>
              <a:t>'country'</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fillna</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'others'</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inplace</a:t>
            </a:r>
            <a:r>
              <a:rPr lang="en-US" sz="1400" b="0" dirty="0">
                <a:solidFill>
                  <a:srgbClr val="000000"/>
                </a:solidFill>
                <a:effectLst/>
                <a:latin typeface="Courier New" panose="02070309020205020404" pitchFamily="49" charset="0"/>
              </a:rPr>
              <a:t> = </a:t>
            </a:r>
            <a:r>
              <a:rPr lang="en-US" sz="1400" b="0" dirty="0">
                <a:solidFill>
                  <a:srgbClr val="0000FF"/>
                </a:solidFill>
                <a:effectLst/>
                <a:latin typeface="Courier New" panose="02070309020205020404" pitchFamily="49" charset="0"/>
              </a:rPr>
              <a:t>True</a:t>
            </a:r>
            <a:r>
              <a:rPr lang="en-US" sz="1400" b="0" dirty="0">
                <a:solidFill>
                  <a:srgbClr val="000000"/>
                </a:solidFill>
                <a:effectLst/>
                <a:latin typeface="Courier New" panose="02070309020205020404" pitchFamily="49" charset="0"/>
              </a:rPr>
              <a:t>)</a:t>
            </a:r>
          </a:p>
          <a:p>
            <a:r>
              <a:rPr lang="en-US" b="1" dirty="0"/>
              <a:t>Handling Duplicates: Data had 31994 duplicates values. So we dropped it from the data. </a:t>
            </a:r>
          </a:p>
          <a:p>
            <a:endParaRPr lang="en-US" sz="1400" dirty="0"/>
          </a:p>
        </p:txBody>
      </p:sp>
      <p:sp>
        <p:nvSpPr>
          <p:cNvPr id="4" name="Rectangle: Rounded Corners 3">
            <a:extLst>
              <a:ext uri="{FF2B5EF4-FFF2-40B4-BE49-F238E27FC236}">
                <a16:creationId xmlns:a16="http://schemas.microsoft.com/office/drawing/2014/main" id="{304EE7D1-60ED-0776-B8BF-0332F8767070}"/>
              </a:ext>
            </a:extLst>
          </p:cNvPr>
          <p:cNvSpPr/>
          <p:nvPr/>
        </p:nvSpPr>
        <p:spPr>
          <a:xfrm>
            <a:off x="755374" y="4002158"/>
            <a:ext cx="7686261" cy="113968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b="0" dirty="0">
                <a:solidFill>
                  <a:srgbClr val="008000"/>
                </a:solidFill>
                <a:effectLst/>
                <a:latin typeface="Courier New" panose="02070309020205020404" pitchFamily="49" charset="0"/>
              </a:rPr>
              <a:t>#Step 1: Removing duplicate rows if any</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df1[df1.duplicated()].shape   </a:t>
            </a:r>
            <a:r>
              <a:rPr lang="en-US" sz="1200" b="0" dirty="0">
                <a:solidFill>
                  <a:srgbClr val="008000"/>
                </a:solidFill>
                <a:effectLst/>
                <a:latin typeface="Courier New" panose="02070309020205020404" pitchFamily="49" charset="0"/>
              </a:rPr>
              <a:t># Show no. of rows of duplicate rows duplicate rows</a:t>
            </a:r>
            <a:endParaRPr lang="en-US" sz="1200" b="0" dirty="0">
              <a:solidFill>
                <a:srgbClr val="000000"/>
              </a:solidFill>
              <a:effectLst/>
              <a:latin typeface="Courier New" panose="02070309020205020404" pitchFamily="49" charset="0"/>
            </a:endParaRPr>
          </a:p>
          <a:p>
            <a:r>
              <a:rPr lang="en-US" sz="1200" b="0" dirty="0">
                <a:solidFill>
                  <a:srgbClr val="008000"/>
                </a:solidFill>
                <a:effectLst/>
                <a:latin typeface="Courier New" panose="02070309020205020404" pitchFamily="49" charset="0"/>
              </a:rPr>
              <a:t># Dropping duplicate values</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df1.drop_duplicates(</a:t>
            </a:r>
            <a:r>
              <a:rPr lang="en-US" sz="1200" b="0" dirty="0" err="1">
                <a:solidFill>
                  <a:srgbClr val="000000"/>
                </a:solidFill>
                <a:effectLst/>
                <a:latin typeface="Courier New" panose="02070309020205020404" pitchFamily="49" charset="0"/>
              </a:rPr>
              <a:t>inplace</a:t>
            </a:r>
            <a:r>
              <a:rPr lang="en-US" sz="1200" b="0" dirty="0">
                <a:solidFill>
                  <a:srgbClr val="000000"/>
                </a:solidFill>
                <a:effectLst/>
                <a:latin typeface="Courier New" panose="02070309020205020404" pitchFamily="49" charset="0"/>
              </a:rPr>
              <a:t> = </a:t>
            </a:r>
            <a:r>
              <a:rPr lang="en-US" sz="1200" b="0" dirty="0">
                <a:solidFill>
                  <a:srgbClr val="0000FF"/>
                </a:solidFill>
                <a:effectLst/>
                <a:latin typeface="Courier New" panose="02070309020205020404" pitchFamily="49" charset="0"/>
              </a:rPr>
              <a:t>True</a:t>
            </a:r>
            <a:r>
              <a:rPr lang="en-US" sz="1200" b="0" dirty="0">
                <a:solidFill>
                  <a:srgbClr val="000000"/>
                </a:solidFill>
                <a:effectLst/>
                <a:latin typeface="Courier New" panose="02070309020205020404" pitchFamily="49" charset="0"/>
              </a:rPr>
              <a:t>)</a:t>
            </a:r>
          </a:p>
          <a:p>
            <a:pPr algn="ctr"/>
            <a:endParaRPr lang="en-US" dirty="0"/>
          </a:p>
        </p:txBody>
      </p:sp>
    </p:spTree>
    <p:extLst>
      <p:ext uri="{BB962C8B-B14F-4D97-AF65-F5344CB8AC3E}">
        <p14:creationId xmlns:p14="http://schemas.microsoft.com/office/powerpoint/2010/main" val="247105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F491-63D3-32FA-9590-496B22FDC898}"/>
              </a:ext>
            </a:extLst>
          </p:cNvPr>
          <p:cNvSpPr>
            <a:spLocks noGrp="1"/>
          </p:cNvSpPr>
          <p:nvPr>
            <p:ph type="title"/>
          </p:nvPr>
        </p:nvSpPr>
        <p:spPr/>
        <p:txBody>
          <a:bodyPr/>
          <a:lstStyle/>
          <a:p>
            <a:r>
              <a:rPr lang="en-US" dirty="0"/>
              <a:t>Univariate Analysis</a:t>
            </a:r>
          </a:p>
        </p:txBody>
      </p:sp>
      <p:sp>
        <p:nvSpPr>
          <p:cNvPr id="3" name="Content Placeholder 2">
            <a:extLst>
              <a:ext uri="{FF2B5EF4-FFF2-40B4-BE49-F238E27FC236}">
                <a16:creationId xmlns:a16="http://schemas.microsoft.com/office/drawing/2014/main" id="{2B070D7A-BAB9-4392-D1CF-4DF56BAD0AD7}"/>
              </a:ext>
            </a:extLst>
          </p:cNvPr>
          <p:cNvSpPr>
            <a:spLocks noGrp="1"/>
          </p:cNvSpPr>
          <p:nvPr>
            <p:ph idx="1"/>
          </p:nvPr>
        </p:nvSpPr>
        <p:spPr/>
        <p:txBody>
          <a:bodyPr/>
          <a:lstStyle/>
          <a:p>
            <a:pPr marL="0" indent="0">
              <a:buNone/>
            </a:pPr>
            <a:r>
              <a:rPr lang="en-US" dirty="0"/>
              <a:t>While doing univariate analysis of given hotel booking dataset, we answered following questions: </a:t>
            </a:r>
          </a:p>
          <a:p>
            <a:pPr>
              <a:buAutoNum type="arabicParenBoth"/>
            </a:pPr>
            <a:r>
              <a:rPr lang="en-US" dirty="0"/>
              <a:t>Which agent made most of bookings? </a:t>
            </a:r>
          </a:p>
          <a:p>
            <a:pPr>
              <a:buAutoNum type="arabicParenBoth"/>
            </a:pPr>
            <a:r>
              <a:rPr lang="en-US" dirty="0"/>
              <a:t> Which room type is in most demand and which room type generates highest </a:t>
            </a:r>
            <a:r>
              <a:rPr lang="en-US" dirty="0" err="1"/>
              <a:t>adr</a:t>
            </a:r>
            <a:r>
              <a:rPr lang="en-US" dirty="0"/>
              <a:t>? </a:t>
            </a:r>
          </a:p>
          <a:p>
            <a:pPr>
              <a:buAutoNum type="arabicParenBoth"/>
            </a:pPr>
            <a:r>
              <a:rPr lang="en-US" dirty="0"/>
              <a:t>From which country most of the customers are coming? </a:t>
            </a:r>
          </a:p>
          <a:p>
            <a:pPr>
              <a:buAutoNum type="arabicParenBoth"/>
            </a:pPr>
            <a:r>
              <a:rPr lang="en-US" dirty="0"/>
              <a:t> What is the most preferred meal by customers?</a:t>
            </a:r>
          </a:p>
        </p:txBody>
      </p:sp>
    </p:spTree>
    <p:extLst>
      <p:ext uri="{BB962C8B-B14F-4D97-AF65-F5344CB8AC3E}">
        <p14:creationId xmlns:p14="http://schemas.microsoft.com/office/powerpoint/2010/main" val="3595558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266</TotalTime>
  <Words>2443</Words>
  <Application>Microsoft Office PowerPoint</Application>
  <PresentationFormat>Widescreen</PresentationFormat>
  <Paragraphs>169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vt:lpstr>
      <vt:lpstr>Century Gothic</vt:lpstr>
      <vt:lpstr>Courier New</vt:lpstr>
      <vt:lpstr>Wingdings 3</vt:lpstr>
      <vt:lpstr>Ion Boardroom</vt:lpstr>
      <vt:lpstr>Capstone Project-1 </vt:lpstr>
      <vt:lpstr> Problem Statement: </vt:lpstr>
      <vt:lpstr>Work Flow : </vt:lpstr>
      <vt:lpstr>Data Collection and Understanding:</vt:lpstr>
      <vt:lpstr> Data Collection and Understanding: </vt:lpstr>
      <vt:lpstr>PowerPoint Presentation</vt:lpstr>
      <vt:lpstr> Data Cleaning and Manipulation: </vt:lpstr>
      <vt:lpstr>PowerPoint Presentation</vt:lpstr>
      <vt:lpstr>Univariate Analysis</vt:lpstr>
      <vt:lpstr>PowerPoint Presentation</vt:lpstr>
      <vt:lpstr>PowerPoint Presentation</vt:lpstr>
      <vt:lpstr>Hotel wise Analysis </vt:lpstr>
      <vt:lpstr>PowerPoint Presentation</vt:lpstr>
      <vt:lpstr>Distribution channel wise Analysis </vt:lpstr>
      <vt:lpstr>Distribution channel wise Analysis </vt:lpstr>
      <vt:lpstr>PowerPoint Presentation</vt:lpstr>
      <vt:lpstr>PowerPoint Presentation</vt:lpstr>
      <vt:lpstr>Booking cancellation Analysis</vt:lpstr>
      <vt:lpstr>PowerPoint Presentation</vt:lpstr>
      <vt:lpstr>PowerPoint Presentation</vt:lpstr>
      <vt:lpstr>Time-wise Analysis </vt:lpstr>
      <vt:lpstr>PowerPoint Presentation</vt:lpstr>
      <vt:lpstr>PowerPoint Presentation</vt:lpstr>
      <vt:lpstr>PowerPoint Presentation</vt:lpstr>
      <vt:lpstr>PowerPoint Presentation</vt:lpstr>
      <vt:lpstr>Some important questions </vt:lpstr>
      <vt:lpstr>Reasons for special requests</vt:lpstr>
      <vt:lpstr>Reasons for special requests(cont.)</vt:lpstr>
      <vt:lpstr>Correlation Heatmap</vt:lpstr>
      <vt:lpstr>Optimal stay length for better deals in adr</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dc:title>
  <dc:creator>Windows</dc:creator>
  <cp:lastModifiedBy>Windows</cp:lastModifiedBy>
  <cp:revision>2</cp:revision>
  <dcterms:created xsi:type="dcterms:W3CDTF">2023-02-04T23:01:43Z</dcterms:created>
  <dcterms:modified xsi:type="dcterms:W3CDTF">2023-02-04T17:36:41Z</dcterms:modified>
</cp:coreProperties>
</file>