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62" r:id="rId2"/>
    <p:sldId id="258" r:id="rId3"/>
    <p:sldId id="290" r:id="rId4"/>
    <p:sldId id="282" r:id="rId5"/>
    <p:sldId id="283" r:id="rId6"/>
    <p:sldId id="276" r:id="rId7"/>
    <p:sldId id="279" r:id="rId8"/>
    <p:sldId id="286" r:id="rId9"/>
    <p:sldId id="269" r:id="rId10"/>
    <p:sldId id="285" r:id="rId11"/>
    <p:sldId id="264" r:id="rId12"/>
    <p:sldId id="284" r:id="rId13"/>
    <p:sldId id="270" r:id="rId14"/>
    <p:sldId id="287" r:id="rId15"/>
    <p:sldId id="271" r:id="rId16"/>
    <p:sldId id="272" r:id="rId17"/>
    <p:sldId id="273" r:id="rId18"/>
    <p:sldId id="274" r:id="rId19"/>
    <p:sldId id="275" r:id="rId20"/>
    <p:sldId id="277" r:id="rId21"/>
    <p:sldId id="278" r:id="rId22"/>
    <p:sldId id="280" r:id="rId23"/>
    <p:sldId id="289" r:id="rId24"/>
    <p:sldId id="288" r:id="rId25"/>
    <p:sldId id="26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536E1C-CC5C-4EEC-A4E0-DC8BDC8FA2BC}">
          <p14:sldIdLst>
            <p14:sldId id="262"/>
            <p14:sldId id="258"/>
          </p14:sldIdLst>
        </p14:section>
        <p14:section name="DCMS Lite" id="{66170089-64A5-4DD7-97AA-78326FEEF4E1}">
          <p14:sldIdLst>
            <p14:sldId id="290"/>
            <p14:sldId id="282"/>
            <p14:sldId id="283"/>
            <p14:sldId id="276"/>
            <p14:sldId id="279"/>
            <p14:sldId id="286"/>
            <p14:sldId id="269"/>
            <p14:sldId id="285"/>
            <p14:sldId id="264"/>
            <p14:sldId id="284"/>
            <p14:sldId id="270"/>
            <p14:sldId id="287"/>
            <p14:sldId id="271"/>
            <p14:sldId id="272"/>
            <p14:sldId id="273"/>
            <p14:sldId id="274"/>
            <p14:sldId id="275"/>
            <p14:sldId id="277"/>
            <p14:sldId id="278"/>
            <p14:sldId id="280"/>
            <p14:sldId id="289"/>
            <p14:sldId id="288"/>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3" autoAdjust="0"/>
    <p:restoredTop sz="84022" autoAdjust="0"/>
  </p:normalViewPr>
  <p:slideViewPr>
    <p:cSldViewPr>
      <p:cViewPr varScale="1">
        <p:scale>
          <a:sx n="102" d="100"/>
          <a:sy n="102" d="100"/>
        </p:scale>
        <p:origin x="184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3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52E843-362B-4719-9E62-2E5CFE2A9DA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60291C31-B153-42DF-93FA-CE82E18DCD8E}">
      <dgm:prSet phldrT="[Text]"/>
      <dgm:spPr/>
      <dgm:t>
        <a:bodyPr/>
        <a:lstStyle/>
        <a:p>
          <a:r>
            <a:rPr lang="en-US" dirty="0" smtClean="0"/>
            <a:t>Receiving</a:t>
          </a:r>
          <a:endParaRPr lang="en-IN" dirty="0"/>
        </a:p>
      </dgm:t>
    </dgm:pt>
    <dgm:pt modelId="{6D764AA2-A72C-4F40-A1B1-877784F89161}" type="parTrans" cxnId="{B9097546-A68E-489F-88C6-3B1BABD09E9D}">
      <dgm:prSet/>
      <dgm:spPr/>
      <dgm:t>
        <a:bodyPr/>
        <a:lstStyle/>
        <a:p>
          <a:endParaRPr lang="en-IN"/>
        </a:p>
      </dgm:t>
    </dgm:pt>
    <dgm:pt modelId="{5ADFC872-BE11-4976-BE20-CCD71D192298}" type="sibTrans" cxnId="{B9097546-A68E-489F-88C6-3B1BABD09E9D}">
      <dgm:prSet/>
      <dgm:spPr/>
      <dgm:t>
        <a:bodyPr/>
        <a:lstStyle/>
        <a:p>
          <a:endParaRPr lang="en-IN"/>
        </a:p>
      </dgm:t>
    </dgm:pt>
    <dgm:pt modelId="{B2654628-7F84-4147-ADF1-B29D3E38EC43}">
      <dgm:prSet phldrT="[Text]"/>
      <dgm:spPr/>
      <dgm:t>
        <a:bodyPr/>
        <a:lstStyle/>
        <a:p>
          <a:r>
            <a:rPr lang="en-US" dirty="0" smtClean="0"/>
            <a:t>Importing Pickslips</a:t>
          </a:r>
          <a:endParaRPr lang="en-IN" dirty="0"/>
        </a:p>
      </dgm:t>
    </dgm:pt>
    <dgm:pt modelId="{9B2F74BB-FF6E-457B-B9B1-A827333C910E}" type="parTrans" cxnId="{510A74C6-57C4-463F-81AE-7990182CF3F7}">
      <dgm:prSet/>
      <dgm:spPr/>
      <dgm:t>
        <a:bodyPr/>
        <a:lstStyle/>
        <a:p>
          <a:endParaRPr lang="en-IN"/>
        </a:p>
      </dgm:t>
    </dgm:pt>
    <dgm:pt modelId="{69FD39E6-EDE9-4D83-B875-8BF89EF8C873}" type="sibTrans" cxnId="{510A74C6-57C4-463F-81AE-7990182CF3F7}">
      <dgm:prSet/>
      <dgm:spPr/>
      <dgm:t>
        <a:bodyPr/>
        <a:lstStyle/>
        <a:p>
          <a:endParaRPr lang="en-IN"/>
        </a:p>
      </dgm:t>
    </dgm:pt>
    <dgm:pt modelId="{6BF09991-CB51-43E8-9853-4828161C2BCE}">
      <dgm:prSet phldrT="[Text]"/>
      <dgm:spPr/>
      <dgm:t>
        <a:bodyPr/>
        <a:lstStyle/>
        <a:p>
          <a:r>
            <a:rPr lang="en-US" dirty="0" smtClean="0"/>
            <a:t>Picking</a:t>
          </a:r>
          <a:endParaRPr lang="en-IN" dirty="0"/>
        </a:p>
      </dgm:t>
    </dgm:pt>
    <dgm:pt modelId="{EA727DEE-883F-4B0A-9780-FBA5EFA1AA05}" type="parTrans" cxnId="{2E11389F-2FE2-47AE-BD11-258443795560}">
      <dgm:prSet/>
      <dgm:spPr/>
      <dgm:t>
        <a:bodyPr/>
        <a:lstStyle/>
        <a:p>
          <a:endParaRPr lang="en-IN"/>
        </a:p>
      </dgm:t>
    </dgm:pt>
    <dgm:pt modelId="{8A2DA12B-088A-42AE-967C-4BED51DF3328}" type="sibTrans" cxnId="{2E11389F-2FE2-47AE-BD11-258443795560}">
      <dgm:prSet/>
      <dgm:spPr/>
      <dgm:t>
        <a:bodyPr/>
        <a:lstStyle/>
        <a:p>
          <a:endParaRPr lang="en-IN"/>
        </a:p>
      </dgm:t>
    </dgm:pt>
    <dgm:pt modelId="{8B02D265-1B7A-427B-8D4B-FC59A5F6D154}">
      <dgm:prSet phldrT="[Text]"/>
      <dgm:spPr/>
      <dgm:t>
        <a:bodyPr/>
        <a:lstStyle/>
        <a:p>
          <a:r>
            <a:rPr lang="en-US" dirty="0" smtClean="0"/>
            <a:t>Shipping</a:t>
          </a:r>
          <a:endParaRPr lang="en-IN" dirty="0"/>
        </a:p>
      </dgm:t>
    </dgm:pt>
    <dgm:pt modelId="{110BE218-2A02-48A0-94F1-24FE69F8E9B9}" type="parTrans" cxnId="{EEDF0422-9832-40BD-9C84-C33D46375DF7}">
      <dgm:prSet/>
      <dgm:spPr/>
      <dgm:t>
        <a:bodyPr/>
        <a:lstStyle/>
        <a:p>
          <a:endParaRPr lang="en-IN"/>
        </a:p>
      </dgm:t>
    </dgm:pt>
    <dgm:pt modelId="{DD644281-41F7-492F-95CE-D4983FD23921}" type="sibTrans" cxnId="{EEDF0422-9832-40BD-9C84-C33D46375DF7}">
      <dgm:prSet/>
      <dgm:spPr/>
      <dgm:t>
        <a:bodyPr/>
        <a:lstStyle/>
        <a:p>
          <a:endParaRPr lang="en-IN"/>
        </a:p>
      </dgm:t>
    </dgm:pt>
    <dgm:pt modelId="{C4F3702C-9A37-40B6-AF86-75DC3F1AD35F}">
      <dgm:prSet phldrT="[Text]"/>
      <dgm:spPr/>
      <dgm:t>
        <a:bodyPr/>
        <a:lstStyle/>
        <a:p>
          <a:r>
            <a:rPr lang="en-US" dirty="0" smtClean="0"/>
            <a:t>Exporting Pickslips</a:t>
          </a:r>
          <a:endParaRPr lang="en-IN" dirty="0"/>
        </a:p>
      </dgm:t>
    </dgm:pt>
    <dgm:pt modelId="{C6FCA12B-7E07-4BC0-B752-1B278ED82CD5}" type="parTrans" cxnId="{137F7981-E61C-4599-90B5-BEB4CFDD56F2}">
      <dgm:prSet/>
      <dgm:spPr/>
      <dgm:t>
        <a:bodyPr/>
        <a:lstStyle/>
        <a:p>
          <a:endParaRPr lang="en-IN"/>
        </a:p>
      </dgm:t>
    </dgm:pt>
    <dgm:pt modelId="{537E7C73-E297-4F0C-AA7E-498A7972EFF9}" type="sibTrans" cxnId="{137F7981-E61C-4599-90B5-BEB4CFDD56F2}">
      <dgm:prSet/>
      <dgm:spPr/>
      <dgm:t>
        <a:bodyPr/>
        <a:lstStyle/>
        <a:p>
          <a:endParaRPr lang="en-IN"/>
        </a:p>
      </dgm:t>
    </dgm:pt>
    <dgm:pt modelId="{9EAA9966-C70F-4EDB-843C-2ABCF4BB2B81}">
      <dgm:prSet phldrT="[Text]"/>
      <dgm:spPr/>
      <dgm:t>
        <a:bodyPr/>
        <a:lstStyle/>
        <a:p>
          <a:endParaRPr lang="en-US"/>
        </a:p>
      </dgm:t>
    </dgm:pt>
    <dgm:pt modelId="{2DFD19FF-B968-46A8-A0A7-168E1B2FA547}" type="parTrans" cxnId="{66E7F5BC-F941-41E5-A0EA-DB1603C88DC7}">
      <dgm:prSet/>
      <dgm:spPr/>
      <dgm:t>
        <a:bodyPr/>
        <a:lstStyle/>
        <a:p>
          <a:endParaRPr lang="en-US"/>
        </a:p>
      </dgm:t>
    </dgm:pt>
    <dgm:pt modelId="{3EAD4D15-F07C-4365-8D60-58E5A2B0BF77}" type="sibTrans" cxnId="{66E7F5BC-F941-41E5-A0EA-DB1603C88DC7}">
      <dgm:prSet/>
      <dgm:spPr/>
      <dgm:t>
        <a:bodyPr/>
        <a:lstStyle/>
        <a:p>
          <a:endParaRPr lang="en-US"/>
        </a:p>
      </dgm:t>
    </dgm:pt>
    <dgm:pt modelId="{4CA12537-C71F-4522-9330-9091852EA5CD}" type="pres">
      <dgm:prSet presAssocID="{EF52E843-362B-4719-9E62-2E5CFE2A9DA0}" presName="outerComposite" presStyleCnt="0">
        <dgm:presLayoutVars>
          <dgm:chMax val="5"/>
          <dgm:dir/>
          <dgm:resizeHandles val="exact"/>
        </dgm:presLayoutVars>
      </dgm:prSet>
      <dgm:spPr/>
      <dgm:t>
        <a:bodyPr/>
        <a:lstStyle/>
        <a:p>
          <a:endParaRPr lang="en-US"/>
        </a:p>
      </dgm:t>
    </dgm:pt>
    <dgm:pt modelId="{2DA47793-B4B3-4643-A8EA-DD4C0A39CBA3}" type="pres">
      <dgm:prSet presAssocID="{EF52E843-362B-4719-9E62-2E5CFE2A9DA0}" presName="dummyMaxCanvas" presStyleCnt="0">
        <dgm:presLayoutVars/>
      </dgm:prSet>
      <dgm:spPr/>
    </dgm:pt>
    <dgm:pt modelId="{6FE6A3D8-6C74-4BF8-B1F9-1893CE1D85E2}" type="pres">
      <dgm:prSet presAssocID="{EF52E843-362B-4719-9E62-2E5CFE2A9DA0}" presName="FiveNodes_1" presStyleLbl="node1" presStyleIdx="0" presStyleCnt="5">
        <dgm:presLayoutVars>
          <dgm:bulletEnabled val="1"/>
        </dgm:presLayoutVars>
      </dgm:prSet>
      <dgm:spPr/>
      <dgm:t>
        <a:bodyPr/>
        <a:lstStyle/>
        <a:p>
          <a:endParaRPr lang="en-US"/>
        </a:p>
      </dgm:t>
    </dgm:pt>
    <dgm:pt modelId="{F61C2237-5296-4888-B7EF-9C88840DC6F2}" type="pres">
      <dgm:prSet presAssocID="{EF52E843-362B-4719-9E62-2E5CFE2A9DA0}" presName="FiveNodes_2" presStyleLbl="node1" presStyleIdx="1" presStyleCnt="5">
        <dgm:presLayoutVars>
          <dgm:bulletEnabled val="1"/>
        </dgm:presLayoutVars>
      </dgm:prSet>
      <dgm:spPr/>
      <dgm:t>
        <a:bodyPr/>
        <a:lstStyle/>
        <a:p>
          <a:endParaRPr lang="en-US"/>
        </a:p>
      </dgm:t>
    </dgm:pt>
    <dgm:pt modelId="{EC7637D1-E268-4D12-AF78-43C63342B2AF}" type="pres">
      <dgm:prSet presAssocID="{EF52E843-362B-4719-9E62-2E5CFE2A9DA0}" presName="FiveNodes_3" presStyleLbl="node1" presStyleIdx="2" presStyleCnt="5">
        <dgm:presLayoutVars>
          <dgm:bulletEnabled val="1"/>
        </dgm:presLayoutVars>
      </dgm:prSet>
      <dgm:spPr/>
      <dgm:t>
        <a:bodyPr/>
        <a:lstStyle/>
        <a:p>
          <a:endParaRPr lang="en-US"/>
        </a:p>
      </dgm:t>
    </dgm:pt>
    <dgm:pt modelId="{A71612ED-92C5-4828-8196-279352A9EE6E}" type="pres">
      <dgm:prSet presAssocID="{EF52E843-362B-4719-9E62-2E5CFE2A9DA0}" presName="FiveNodes_4" presStyleLbl="node1" presStyleIdx="3" presStyleCnt="5">
        <dgm:presLayoutVars>
          <dgm:bulletEnabled val="1"/>
        </dgm:presLayoutVars>
      </dgm:prSet>
      <dgm:spPr/>
      <dgm:t>
        <a:bodyPr/>
        <a:lstStyle/>
        <a:p>
          <a:endParaRPr lang="en-US"/>
        </a:p>
      </dgm:t>
    </dgm:pt>
    <dgm:pt modelId="{1CB8FAF0-F31C-4DF5-AA10-99E3E2EDB208}" type="pres">
      <dgm:prSet presAssocID="{EF52E843-362B-4719-9E62-2E5CFE2A9DA0}" presName="FiveNodes_5" presStyleLbl="node1" presStyleIdx="4" presStyleCnt="5">
        <dgm:presLayoutVars>
          <dgm:bulletEnabled val="1"/>
        </dgm:presLayoutVars>
      </dgm:prSet>
      <dgm:spPr/>
      <dgm:t>
        <a:bodyPr/>
        <a:lstStyle/>
        <a:p>
          <a:endParaRPr lang="en-US"/>
        </a:p>
      </dgm:t>
    </dgm:pt>
    <dgm:pt modelId="{C4DFDAD1-8AEF-420B-B0AA-3A6E2044FCF2}" type="pres">
      <dgm:prSet presAssocID="{EF52E843-362B-4719-9E62-2E5CFE2A9DA0}" presName="FiveConn_1-2" presStyleLbl="fgAccFollowNode1" presStyleIdx="0" presStyleCnt="4">
        <dgm:presLayoutVars>
          <dgm:bulletEnabled val="1"/>
        </dgm:presLayoutVars>
      </dgm:prSet>
      <dgm:spPr/>
      <dgm:t>
        <a:bodyPr/>
        <a:lstStyle/>
        <a:p>
          <a:endParaRPr lang="en-US"/>
        </a:p>
      </dgm:t>
    </dgm:pt>
    <dgm:pt modelId="{961B1D19-9929-406F-94FD-23045D1D38AC}" type="pres">
      <dgm:prSet presAssocID="{EF52E843-362B-4719-9E62-2E5CFE2A9DA0}" presName="FiveConn_2-3" presStyleLbl="fgAccFollowNode1" presStyleIdx="1" presStyleCnt="4">
        <dgm:presLayoutVars>
          <dgm:bulletEnabled val="1"/>
        </dgm:presLayoutVars>
      </dgm:prSet>
      <dgm:spPr/>
      <dgm:t>
        <a:bodyPr/>
        <a:lstStyle/>
        <a:p>
          <a:endParaRPr lang="en-US"/>
        </a:p>
      </dgm:t>
    </dgm:pt>
    <dgm:pt modelId="{7B25ECA1-616A-4A84-9F64-763C7989A82E}" type="pres">
      <dgm:prSet presAssocID="{EF52E843-362B-4719-9E62-2E5CFE2A9DA0}" presName="FiveConn_3-4" presStyleLbl="fgAccFollowNode1" presStyleIdx="2" presStyleCnt="4">
        <dgm:presLayoutVars>
          <dgm:bulletEnabled val="1"/>
        </dgm:presLayoutVars>
      </dgm:prSet>
      <dgm:spPr/>
      <dgm:t>
        <a:bodyPr/>
        <a:lstStyle/>
        <a:p>
          <a:endParaRPr lang="en-US"/>
        </a:p>
      </dgm:t>
    </dgm:pt>
    <dgm:pt modelId="{B0E6D0A0-D3CB-4854-9589-2A5BE0F7CD80}" type="pres">
      <dgm:prSet presAssocID="{EF52E843-362B-4719-9E62-2E5CFE2A9DA0}" presName="FiveConn_4-5" presStyleLbl="fgAccFollowNode1" presStyleIdx="3" presStyleCnt="4">
        <dgm:presLayoutVars>
          <dgm:bulletEnabled val="1"/>
        </dgm:presLayoutVars>
      </dgm:prSet>
      <dgm:spPr/>
      <dgm:t>
        <a:bodyPr/>
        <a:lstStyle/>
        <a:p>
          <a:endParaRPr lang="en-US"/>
        </a:p>
      </dgm:t>
    </dgm:pt>
    <dgm:pt modelId="{8169CF6A-6470-44F0-ADDA-4EA1DF8EC0C5}" type="pres">
      <dgm:prSet presAssocID="{EF52E843-362B-4719-9E62-2E5CFE2A9DA0}" presName="FiveNodes_1_text" presStyleLbl="node1" presStyleIdx="4" presStyleCnt="5">
        <dgm:presLayoutVars>
          <dgm:bulletEnabled val="1"/>
        </dgm:presLayoutVars>
      </dgm:prSet>
      <dgm:spPr/>
      <dgm:t>
        <a:bodyPr/>
        <a:lstStyle/>
        <a:p>
          <a:endParaRPr lang="en-US"/>
        </a:p>
      </dgm:t>
    </dgm:pt>
    <dgm:pt modelId="{0C447432-2ED7-4CC9-B33D-9E225E0827E0}" type="pres">
      <dgm:prSet presAssocID="{EF52E843-362B-4719-9E62-2E5CFE2A9DA0}" presName="FiveNodes_2_text" presStyleLbl="node1" presStyleIdx="4" presStyleCnt="5">
        <dgm:presLayoutVars>
          <dgm:bulletEnabled val="1"/>
        </dgm:presLayoutVars>
      </dgm:prSet>
      <dgm:spPr/>
      <dgm:t>
        <a:bodyPr/>
        <a:lstStyle/>
        <a:p>
          <a:endParaRPr lang="en-US"/>
        </a:p>
      </dgm:t>
    </dgm:pt>
    <dgm:pt modelId="{21128C04-213E-481E-B0E4-C2E695B4E303}" type="pres">
      <dgm:prSet presAssocID="{EF52E843-362B-4719-9E62-2E5CFE2A9DA0}" presName="FiveNodes_3_text" presStyleLbl="node1" presStyleIdx="4" presStyleCnt="5">
        <dgm:presLayoutVars>
          <dgm:bulletEnabled val="1"/>
        </dgm:presLayoutVars>
      </dgm:prSet>
      <dgm:spPr/>
      <dgm:t>
        <a:bodyPr/>
        <a:lstStyle/>
        <a:p>
          <a:endParaRPr lang="en-US"/>
        </a:p>
      </dgm:t>
    </dgm:pt>
    <dgm:pt modelId="{AF38AC62-1929-44DA-A7D8-432A236F6C43}" type="pres">
      <dgm:prSet presAssocID="{EF52E843-362B-4719-9E62-2E5CFE2A9DA0}" presName="FiveNodes_4_text" presStyleLbl="node1" presStyleIdx="4" presStyleCnt="5">
        <dgm:presLayoutVars>
          <dgm:bulletEnabled val="1"/>
        </dgm:presLayoutVars>
      </dgm:prSet>
      <dgm:spPr/>
      <dgm:t>
        <a:bodyPr/>
        <a:lstStyle/>
        <a:p>
          <a:endParaRPr lang="en-US"/>
        </a:p>
      </dgm:t>
    </dgm:pt>
    <dgm:pt modelId="{8D505715-78E7-450B-ACA0-95EED71A30FB}" type="pres">
      <dgm:prSet presAssocID="{EF52E843-362B-4719-9E62-2E5CFE2A9DA0}" presName="FiveNodes_5_text" presStyleLbl="node1" presStyleIdx="4" presStyleCnt="5">
        <dgm:presLayoutVars>
          <dgm:bulletEnabled val="1"/>
        </dgm:presLayoutVars>
      </dgm:prSet>
      <dgm:spPr/>
      <dgm:t>
        <a:bodyPr/>
        <a:lstStyle/>
        <a:p>
          <a:endParaRPr lang="en-US"/>
        </a:p>
      </dgm:t>
    </dgm:pt>
  </dgm:ptLst>
  <dgm:cxnLst>
    <dgm:cxn modelId="{510A74C6-57C4-463F-81AE-7990182CF3F7}" srcId="{EF52E843-362B-4719-9E62-2E5CFE2A9DA0}" destId="{B2654628-7F84-4147-ADF1-B29D3E38EC43}" srcOrd="1" destOrd="0" parTransId="{9B2F74BB-FF6E-457B-B9B1-A827333C910E}" sibTransId="{69FD39E6-EDE9-4D83-B875-8BF89EF8C873}"/>
    <dgm:cxn modelId="{EEDF0422-9832-40BD-9C84-C33D46375DF7}" srcId="{EF52E843-362B-4719-9E62-2E5CFE2A9DA0}" destId="{8B02D265-1B7A-427B-8D4B-FC59A5F6D154}" srcOrd="3" destOrd="0" parTransId="{110BE218-2A02-48A0-94F1-24FE69F8E9B9}" sibTransId="{DD644281-41F7-492F-95CE-D4983FD23921}"/>
    <dgm:cxn modelId="{2E11389F-2FE2-47AE-BD11-258443795560}" srcId="{EF52E843-362B-4719-9E62-2E5CFE2A9DA0}" destId="{6BF09991-CB51-43E8-9853-4828161C2BCE}" srcOrd="2" destOrd="0" parTransId="{EA727DEE-883F-4B0A-9780-FBA5EFA1AA05}" sibTransId="{8A2DA12B-088A-42AE-967C-4BED51DF3328}"/>
    <dgm:cxn modelId="{F033195E-453D-4DD1-A350-0FAA83305AB3}" type="presOf" srcId="{69FD39E6-EDE9-4D83-B875-8BF89EF8C873}" destId="{961B1D19-9929-406F-94FD-23045D1D38AC}" srcOrd="0" destOrd="0" presId="urn:microsoft.com/office/officeart/2005/8/layout/vProcess5"/>
    <dgm:cxn modelId="{90877423-A957-489E-ADAD-D6F3B1E1E8EF}" type="presOf" srcId="{B2654628-7F84-4147-ADF1-B29D3E38EC43}" destId="{0C447432-2ED7-4CC9-B33D-9E225E0827E0}" srcOrd="1" destOrd="0" presId="urn:microsoft.com/office/officeart/2005/8/layout/vProcess5"/>
    <dgm:cxn modelId="{89A3E100-BF41-4E35-9240-F7F6F40BABB3}" type="presOf" srcId="{C4F3702C-9A37-40B6-AF86-75DC3F1AD35F}" destId="{8D505715-78E7-450B-ACA0-95EED71A30FB}" srcOrd="1" destOrd="0" presId="urn:microsoft.com/office/officeart/2005/8/layout/vProcess5"/>
    <dgm:cxn modelId="{69CAD175-23A3-422E-B766-4A08680483AB}" type="presOf" srcId="{5ADFC872-BE11-4976-BE20-CCD71D192298}" destId="{C4DFDAD1-8AEF-420B-B0AA-3A6E2044FCF2}" srcOrd="0" destOrd="0" presId="urn:microsoft.com/office/officeart/2005/8/layout/vProcess5"/>
    <dgm:cxn modelId="{124B1E84-0CC7-4779-9BC6-AAEE87B1FCAA}" type="presOf" srcId="{8B02D265-1B7A-427B-8D4B-FC59A5F6D154}" destId="{AF38AC62-1929-44DA-A7D8-432A236F6C43}" srcOrd="1" destOrd="0" presId="urn:microsoft.com/office/officeart/2005/8/layout/vProcess5"/>
    <dgm:cxn modelId="{08612399-92F6-43B4-8426-C4E2653306F9}" type="presOf" srcId="{EF52E843-362B-4719-9E62-2E5CFE2A9DA0}" destId="{4CA12537-C71F-4522-9330-9091852EA5CD}" srcOrd="0" destOrd="0" presId="urn:microsoft.com/office/officeart/2005/8/layout/vProcess5"/>
    <dgm:cxn modelId="{66E7F5BC-F941-41E5-A0EA-DB1603C88DC7}" srcId="{EF52E843-362B-4719-9E62-2E5CFE2A9DA0}" destId="{9EAA9966-C70F-4EDB-843C-2ABCF4BB2B81}" srcOrd="5" destOrd="0" parTransId="{2DFD19FF-B968-46A8-A0A7-168E1B2FA547}" sibTransId="{3EAD4D15-F07C-4365-8D60-58E5A2B0BF77}"/>
    <dgm:cxn modelId="{63716967-A5A0-48D6-B836-02F498C42F2F}" type="presOf" srcId="{60291C31-B153-42DF-93FA-CE82E18DCD8E}" destId="{8169CF6A-6470-44F0-ADDA-4EA1DF8EC0C5}" srcOrd="1" destOrd="0" presId="urn:microsoft.com/office/officeart/2005/8/layout/vProcess5"/>
    <dgm:cxn modelId="{B9097546-A68E-489F-88C6-3B1BABD09E9D}" srcId="{EF52E843-362B-4719-9E62-2E5CFE2A9DA0}" destId="{60291C31-B153-42DF-93FA-CE82E18DCD8E}" srcOrd="0" destOrd="0" parTransId="{6D764AA2-A72C-4F40-A1B1-877784F89161}" sibTransId="{5ADFC872-BE11-4976-BE20-CCD71D192298}"/>
    <dgm:cxn modelId="{C6925EB6-31F2-478C-8FD2-FA5F7DD55453}" type="presOf" srcId="{8A2DA12B-088A-42AE-967C-4BED51DF3328}" destId="{7B25ECA1-616A-4A84-9F64-763C7989A82E}" srcOrd="0" destOrd="0" presId="urn:microsoft.com/office/officeart/2005/8/layout/vProcess5"/>
    <dgm:cxn modelId="{CA1578FA-3D8F-4502-BD47-397C86A1C1A1}" type="presOf" srcId="{6BF09991-CB51-43E8-9853-4828161C2BCE}" destId="{21128C04-213E-481E-B0E4-C2E695B4E303}" srcOrd="1" destOrd="0" presId="urn:microsoft.com/office/officeart/2005/8/layout/vProcess5"/>
    <dgm:cxn modelId="{137F7981-E61C-4599-90B5-BEB4CFDD56F2}" srcId="{EF52E843-362B-4719-9E62-2E5CFE2A9DA0}" destId="{C4F3702C-9A37-40B6-AF86-75DC3F1AD35F}" srcOrd="4" destOrd="0" parTransId="{C6FCA12B-7E07-4BC0-B752-1B278ED82CD5}" sibTransId="{537E7C73-E297-4F0C-AA7E-498A7972EFF9}"/>
    <dgm:cxn modelId="{BA197D4E-ACC3-47B0-9CA4-A9F2D9B3ED4C}" type="presOf" srcId="{B2654628-7F84-4147-ADF1-B29D3E38EC43}" destId="{F61C2237-5296-4888-B7EF-9C88840DC6F2}" srcOrd="0" destOrd="0" presId="urn:microsoft.com/office/officeart/2005/8/layout/vProcess5"/>
    <dgm:cxn modelId="{2D326D98-13DD-424A-8311-8525C8B03E1B}" type="presOf" srcId="{6BF09991-CB51-43E8-9853-4828161C2BCE}" destId="{EC7637D1-E268-4D12-AF78-43C63342B2AF}" srcOrd="0" destOrd="0" presId="urn:microsoft.com/office/officeart/2005/8/layout/vProcess5"/>
    <dgm:cxn modelId="{C9DC74DC-AE5F-417C-9D47-9BE0232E548C}" type="presOf" srcId="{60291C31-B153-42DF-93FA-CE82E18DCD8E}" destId="{6FE6A3D8-6C74-4BF8-B1F9-1893CE1D85E2}" srcOrd="0" destOrd="0" presId="urn:microsoft.com/office/officeart/2005/8/layout/vProcess5"/>
    <dgm:cxn modelId="{223A1018-7146-4C49-B3DB-B83CEAE28E21}" type="presOf" srcId="{C4F3702C-9A37-40B6-AF86-75DC3F1AD35F}" destId="{1CB8FAF0-F31C-4DF5-AA10-99E3E2EDB208}" srcOrd="0" destOrd="0" presId="urn:microsoft.com/office/officeart/2005/8/layout/vProcess5"/>
    <dgm:cxn modelId="{C92B2AB7-0947-426F-945F-62118F94D21A}" type="presOf" srcId="{DD644281-41F7-492F-95CE-D4983FD23921}" destId="{B0E6D0A0-D3CB-4854-9589-2A5BE0F7CD80}" srcOrd="0" destOrd="0" presId="urn:microsoft.com/office/officeart/2005/8/layout/vProcess5"/>
    <dgm:cxn modelId="{B2102185-E367-4E4D-8D85-A579E1623741}" type="presOf" srcId="{8B02D265-1B7A-427B-8D4B-FC59A5F6D154}" destId="{A71612ED-92C5-4828-8196-279352A9EE6E}" srcOrd="0" destOrd="0" presId="urn:microsoft.com/office/officeart/2005/8/layout/vProcess5"/>
    <dgm:cxn modelId="{061285B7-4209-4E27-AA21-C1528FD78179}" type="presParOf" srcId="{4CA12537-C71F-4522-9330-9091852EA5CD}" destId="{2DA47793-B4B3-4643-A8EA-DD4C0A39CBA3}" srcOrd="0" destOrd="0" presId="urn:microsoft.com/office/officeart/2005/8/layout/vProcess5"/>
    <dgm:cxn modelId="{2E49454E-9AEA-4644-AE49-8E5A76A493E6}" type="presParOf" srcId="{4CA12537-C71F-4522-9330-9091852EA5CD}" destId="{6FE6A3D8-6C74-4BF8-B1F9-1893CE1D85E2}" srcOrd="1" destOrd="0" presId="urn:microsoft.com/office/officeart/2005/8/layout/vProcess5"/>
    <dgm:cxn modelId="{B5254379-958F-4525-8593-1193C3B5222A}" type="presParOf" srcId="{4CA12537-C71F-4522-9330-9091852EA5CD}" destId="{F61C2237-5296-4888-B7EF-9C88840DC6F2}" srcOrd="2" destOrd="0" presId="urn:microsoft.com/office/officeart/2005/8/layout/vProcess5"/>
    <dgm:cxn modelId="{4CB33FAD-4F90-47D1-80F0-D2DBCF1FC7A5}" type="presParOf" srcId="{4CA12537-C71F-4522-9330-9091852EA5CD}" destId="{EC7637D1-E268-4D12-AF78-43C63342B2AF}" srcOrd="3" destOrd="0" presId="urn:microsoft.com/office/officeart/2005/8/layout/vProcess5"/>
    <dgm:cxn modelId="{FBACD311-97B3-45E1-9641-D9FD53A142A8}" type="presParOf" srcId="{4CA12537-C71F-4522-9330-9091852EA5CD}" destId="{A71612ED-92C5-4828-8196-279352A9EE6E}" srcOrd="4" destOrd="0" presId="urn:microsoft.com/office/officeart/2005/8/layout/vProcess5"/>
    <dgm:cxn modelId="{4636DEC2-7E0D-4763-BE22-4796C97E9BBA}" type="presParOf" srcId="{4CA12537-C71F-4522-9330-9091852EA5CD}" destId="{1CB8FAF0-F31C-4DF5-AA10-99E3E2EDB208}" srcOrd="5" destOrd="0" presId="urn:microsoft.com/office/officeart/2005/8/layout/vProcess5"/>
    <dgm:cxn modelId="{69836727-D55D-435C-AA75-3FCD7F08DD22}" type="presParOf" srcId="{4CA12537-C71F-4522-9330-9091852EA5CD}" destId="{C4DFDAD1-8AEF-420B-B0AA-3A6E2044FCF2}" srcOrd="6" destOrd="0" presId="urn:microsoft.com/office/officeart/2005/8/layout/vProcess5"/>
    <dgm:cxn modelId="{2104FB77-49CD-4FDA-BDF1-A61CE32F7C5F}" type="presParOf" srcId="{4CA12537-C71F-4522-9330-9091852EA5CD}" destId="{961B1D19-9929-406F-94FD-23045D1D38AC}" srcOrd="7" destOrd="0" presId="urn:microsoft.com/office/officeart/2005/8/layout/vProcess5"/>
    <dgm:cxn modelId="{ACBCFA41-27CD-4EE2-9B5B-230EF61F2E46}" type="presParOf" srcId="{4CA12537-C71F-4522-9330-9091852EA5CD}" destId="{7B25ECA1-616A-4A84-9F64-763C7989A82E}" srcOrd="8" destOrd="0" presId="urn:microsoft.com/office/officeart/2005/8/layout/vProcess5"/>
    <dgm:cxn modelId="{4E8BA6CD-BDEE-4BAB-B2F8-0B4E0DBF89A5}" type="presParOf" srcId="{4CA12537-C71F-4522-9330-9091852EA5CD}" destId="{B0E6D0A0-D3CB-4854-9589-2A5BE0F7CD80}" srcOrd="9" destOrd="0" presId="urn:microsoft.com/office/officeart/2005/8/layout/vProcess5"/>
    <dgm:cxn modelId="{403E20AC-FAA3-482E-A8A9-8E435EEE0CB7}" type="presParOf" srcId="{4CA12537-C71F-4522-9330-9091852EA5CD}" destId="{8169CF6A-6470-44F0-ADDA-4EA1DF8EC0C5}" srcOrd="10" destOrd="0" presId="urn:microsoft.com/office/officeart/2005/8/layout/vProcess5"/>
    <dgm:cxn modelId="{69AAE70B-3BED-4F43-9978-D7F3A371339F}" type="presParOf" srcId="{4CA12537-C71F-4522-9330-9091852EA5CD}" destId="{0C447432-2ED7-4CC9-B33D-9E225E0827E0}" srcOrd="11" destOrd="0" presId="urn:microsoft.com/office/officeart/2005/8/layout/vProcess5"/>
    <dgm:cxn modelId="{F169A6C9-2840-4FAA-A1AD-5C2771E3A343}" type="presParOf" srcId="{4CA12537-C71F-4522-9330-9091852EA5CD}" destId="{21128C04-213E-481E-B0E4-C2E695B4E303}" srcOrd="12" destOrd="0" presId="urn:microsoft.com/office/officeart/2005/8/layout/vProcess5"/>
    <dgm:cxn modelId="{AFE0A6FC-9490-46E2-823C-7B4ECA405B1B}" type="presParOf" srcId="{4CA12537-C71F-4522-9330-9091852EA5CD}" destId="{AF38AC62-1929-44DA-A7D8-432A236F6C43}" srcOrd="13" destOrd="0" presId="urn:microsoft.com/office/officeart/2005/8/layout/vProcess5"/>
    <dgm:cxn modelId="{EEC1A706-B23D-4DA1-B975-2DD215302F6A}" type="presParOf" srcId="{4CA12537-C71F-4522-9330-9091852EA5CD}" destId="{8D505715-78E7-450B-ACA0-95EED71A30F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6146E4-5D99-4BE3-8EE3-4C968F1D991F}" type="datetimeFigureOut">
              <a:rPr lang="en-IN" smtClean="0"/>
              <a:pPr/>
              <a:t>18-01-2013</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4A0801-8B28-4142-8B15-BF0767FC09DA}" type="slidenum">
              <a:rPr lang="en-IN" smtClean="0"/>
              <a:pPr/>
              <a:t>‹#›</a:t>
            </a:fld>
            <a:endParaRPr lang="en-IN" dirty="0"/>
          </a:p>
        </p:txBody>
      </p:sp>
    </p:spTree>
    <p:extLst>
      <p:ext uri="{BB962C8B-B14F-4D97-AF65-F5344CB8AC3E}">
        <p14:creationId xmlns:p14="http://schemas.microsoft.com/office/powerpoint/2010/main" val="4111521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52EB9-B08A-4772-8A8C-49A4E30028CA}" type="datetimeFigureOut">
              <a:rPr lang="en-US" smtClean="0"/>
              <a:pPr/>
              <a:t>1/18/2013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2AD699-C1B0-4AB6-B9DA-994A16E0E297}" type="slidenum">
              <a:rPr lang="en-US" smtClean="0"/>
              <a:pPr/>
              <a:t>‹#›</a:t>
            </a:fld>
            <a:endParaRPr lang="en-US" dirty="0"/>
          </a:p>
        </p:txBody>
      </p:sp>
    </p:spTree>
    <p:extLst>
      <p:ext uri="{BB962C8B-B14F-4D97-AF65-F5344CB8AC3E}">
        <p14:creationId xmlns:p14="http://schemas.microsoft.com/office/powerpoint/2010/main" val="263163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B479AD01-0955-47AE-8F58-F92F221ED067}" type="slidenum">
              <a:rPr lang="en-US" smtClean="0"/>
              <a:pPr/>
              <a:t>1</a:t>
            </a:fld>
            <a:endParaRPr lang="en-US" dirty="0" smtClean="0"/>
          </a:p>
        </p:txBody>
      </p:sp>
      <p:sp>
        <p:nvSpPr>
          <p:cNvPr id="15363" name="Rectangle 2"/>
          <p:cNvSpPr>
            <a:spLocks noGrp="1" noRot="1" noChangeAspect="1" noChangeArrowheads="1" noTextEdit="1"/>
          </p:cNvSpPr>
          <p:nvPr>
            <p:ph type="sldImg"/>
          </p:nvPr>
        </p:nvSpPr>
        <p:spPr>
          <a:xfrm>
            <a:off x="1143000" y="685800"/>
            <a:ext cx="4573588" cy="3429000"/>
          </a:xfrm>
          <a:ln/>
        </p:spPr>
      </p:sp>
      <p:sp>
        <p:nvSpPr>
          <p:cNvPr id="15364" name="Rectangle 3"/>
          <p:cNvSpPr>
            <a:spLocks noGrp="1" noChangeArrowheads="1"/>
          </p:cNvSpPr>
          <p:nvPr>
            <p:ph type="body" idx="1"/>
          </p:nvPr>
        </p:nvSpPr>
        <p:spPr>
          <a:noFill/>
          <a:ln/>
        </p:spPr>
        <p:txBody>
          <a:bodyPr/>
          <a:lstStyle/>
          <a:p>
            <a:pPr eaLnBrk="1" hangingPunct="1"/>
            <a:r>
              <a:rPr lang="en-US" dirty="0" smtClean="0">
                <a:latin typeface="Arial" pitchFamily="34" charset="0"/>
              </a:rPr>
              <a:t>We are proposing modeling WC1 as an additional building in the current installation.</a:t>
            </a:r>
          </a:p>
          <a:p>
            <a:pPr eaLnBrk="1" hangingPunct="1"/>
            <a:endParaRPr lang="en-US" dirty="0" smtClean="0">
              <a:latin typeface="Arial" pitchFamily="34" charset="0"/>
            </a:endParaRPr>
          </a:p>
          <a:p>
            <a:pPr eaLnBrk="1" hangingPunct="1"/>
            <a:r>
              <a:rPr lang="en-US" dirty="0" smtClean="0">
                <a:latin typeface="Arial" pitchFamily="34" charset="0"/>
              </a:rPr>
              <a:t>This will make the installation trivial</a:t>
            </a:r>
            <a:r>
              <a:rPr lang="en-US" baseline="0" dirty="0" smtClean="0">
                <a:latin typeface="Arial" pitchFamily="34" charset="0"/>
              </a:rPr>
              <a:t> since no separate database instance would be required.</a:t>
            </a:r>
          </a:p>
          <a:p>
            <a:pPr eaLnBrk="1" hangingPunct="1"/>
            <a:endParaRPr lang="en-US" baseline="0" dirty="0" smtClean="0">
              <a:latin typeface="Arial" pitchFamily="34" charset="0"/>
            </a:endParaRPr>
          </a:p>
          <a:p>
            <a:pPr eaLnBrk="1" hangingPunct="1"/>
            <a:r>
              <a:rPr lang="en-US" baseline="0" dirty="0" smtClean="0">
                <a:latin typeface="Arial" pitchFamily="34" charset="0"/>
              </a:rPr>
              <a:t>The disadvantage would be that this new building would be visible to all FDC staff. Conversely, FDC buildings will be visible to WC1 staff. </a:t>
            </a:r>
            <a:endParaRPr lang="en-US" dirty="0" smtClean="0">
              <a:latin typeface="Arial" pitchFamily="34" charset="0"/>
            </a:endParaRPr>
          </a:p>
        </p:txBody>
      </p:sp>
    </p:spTree>
    <p:extLst>
      <p:ext uri="{BB962C8B-B14F-4D97-AF65-F5344CB8AC3E}">
        <p14:creationId xmlns:p14="http://schemas.microsoft.com/office/powerpoint/2010/main" val="155214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2AD699-C1B0-4AB6-B9DA-994A16E0E297}" type="slidenum">
              <a:rPr lang="en-US" smtClean="0"/>
              <a:pPr/>
              <a:t>2</a:t>
            </a:fld>
            <a:endParaRPr lang="en-US" dirty="0"/>
          </a:p>
        </p:txBody>
      </p:sp>
    </p:spTree>
    <p:extLst>
      <p:ext uri="{BB962C8B-B14F-4D97-AF65-F5344CB8AC3E}">
        <p14:creationId xmlns:p14="http://schemas.microsoft.com/office/powerpoint/2010/main" val="559466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were gathered in conversation</a:t>
            </a:r>
            <a:r>
              <a:rPr lang="en-US" baseline="0" dirty="0" smtClean="0"/>
              <a:t> with Juan. He is the operations manager at Fairway.</a:t>
            </a:r>
            <a:endParaRPr lang="en-US" dirty="0"/>
          </a:p>
        </p:txBody>
      </p:sp>
      <p:sp>
        <p:nvSpPr>
          <p:cNvPr id="4" name="Slide Number Placeholder 3"/>
          <p:cNvSpPr>
            <a:spLocks noGrp="1"/>
          </p:cNvSpPr>
          <p:nvPr>
            <p:ph type="sldNum" sz="quarter" idx="10"/>
          </p:nvPr>
        </p:nvSpPr>
        <p:spPr/>
        <p:txBody>
          <a:bodyPr/>
          <a:lstStyle/>
          <a:p>
            <a:fld id="{402AD699-C1B0-4AB6-B9DA-994A16E0E297}" type="slidenum">
              <a:rPr lang="en-US" smtClean="0"/>
              <a:pPr/>
              <a:t>5</a:t>
            </a:fld>
            <a:endParaRPr lang="en-US" dirty="0"/>
          </a:p>
        </p:txBody>
      </p:sp>
    </p:spTree>
    <p:extLst>
      <p:ext uri="{BB962C8B-B14F-4D97-AF65-F5344CB8AC3E}">
        <p14:creationId xmlns:p14="http://schemas.microsoft.com/office/powerpoint/2010/main" val="1150743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Should we be scanning</a:t>
            </a:r>
            <a:r>
              <a:rPr lang="en-IN" baseline="0" dirty="0" smtClean="0"/>
              <a:t> pallets to locations? Juan thinks so.</a:t>
            </a:r>
          </a:p>
          <a:p>
            <a:r>
              <a:rPr lang="en-IN" baseline="0" dirty="0" smtClean="0"/>
              <a:t>Should we keep separate inventory of pick area and carton area? This would mean restocking.</a:t>
            </a:r>
          </a:p>
          <a:p>
            <a:endParaRPr lang="en-IN" baseline="0" dirty="0" smtClean="0"/>
          </a:p>
          <a:p>
            <a:r>
              <a:rPr lang="en-IN" dirty="0" smtClean="0"/>
              <a:t>Receiving. Scan each carton. Exact same process as FDC. Cartons will show up in a staging area called RST.</a:t>
            </a:r>
          </a:p>
          <a:p>
            <a:r>
              <a:rPr lang="en-IN" dirty="0" smtClean="0"/>
              <a:t>Expected volume: 26,000 cartons per week or 6,000 cartons per day. Assuming average of 2 sec per carton receive time, this should take 3000 sec = 1 hour of </a:t>
            </a:r>
          </a:p>
          <a:p>
            <a:endParaRPr lang="en-IN" dirty="0" smtClean="0"/>
          </a:p>
          <a:p>
            <a:r>
              <a:rPr lang="en-IN" dirty="0" smtClean="0"/>
              <a:t>receiving per day.</a:t>
            </a:r>
          </a:p>
          <a:p>
            <a:endParaRPr lang="en-IN" dirty="0" smtClean="0"/>
          </a:p>
          <a:p>
            <a:r>
              <a:rPr lang="en-IN" dirty="0" smtClean="0"/>
              <a:t>Receiving will create SKU pure pallets. These will show up in some staging area. We somehow need to auto restock.</a:t>
            </a:r>
          </a:p>
          <a:p>
            <a:endParaRPr lang="en-IN" dirty="0" smtClean="0"/>
          </a:p>
          <a:p>
            <a:r>
              <a:rPr lang="en-IN" dirty="0" smtClean="0"/>
              <a:t>Thought: Can we bypass carton scans?  Option</a:t>
            </a:r>
            <a:r>
              <a:rPr lang="en-IN" baseline="0" dirty="0" smtClean="0"/>
              <a:t> to </a:t>
            </a:r>
            <a:r>
              <a:rPr lang="en-IN" baseline="0" smtClean="0"/>
              <a:t>Quick Receive</a:t>
            </a:r>
            <a:endParaRPr lang="en-IN" dirty="0" smtClean="0"/>
          </a:p>
          <a:p>
            <a:endParaRPr lang="en-IN" dirty="0" smtClean="0"/>
          </a:p>
          <a:p>
            <a:r>
              <a:rPr lang="en-IN" dirty="0" smtClean="0"/>
              <a:t>Inventory report (Number?) will indicate stock in RST.</a:t>
            </a:r>
            <a:endParaRPr lang="en-IN" dirty="0"/>
          </a:p>
        </p:txBody>
      </p:sp>
      <p:sp>
        <p:nvSpPr>
          <p:cNvPr id="4" name="Slide Number Placeholder 3"/>
          <p:cNvSpPr>
            <a:spLocks noGrp="1"/>
          </p:cNvSpPr>
          <p:nvPr>
            <p:ph type="sldNum" sz="quarter" idx="10"/>
          </p:nvPr>
        </p:nvSpPr>
        <p:spPr/>
        <p:txBody>
          <a:bodyPr/>
          <a:lstStyle/>
          <a:p>
            <a:fld id="{402AD699-C1B0-4AB6-B9DA-994A16E0E297}" type="slidenum">
              <a:rPr lang="en-US" smtClean="0"/>
              <a:pPr/>
              <a:t>7</a:t>
            </a:fld>
            <a:endParaRPr lang="en-US" dirty="0"/>
          </a:p>
        </p:txBody>
      </p:sp>
    </p:spTree>
    <p:extLst>
      <p:ext uri="{BB962C8B-B14F-4D97-AF65-F5344CB8AC3E}">
        <p14:creationId xmlns:p14="http://schemas.microsoft.com/office/powerpoint/2010/main" val="2911709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pickslips are imported, pick waves will be automatically created based on predefined rules, such as one wave per customer.</a:t>
            </a:r>
          </a:p>
          <a:p>
            <a:r>
              <a:rPr lang="en-US" dirty="0" smtClean="0"/>
              <a:t>Pickslips will be printed to a laser printer. Need to estimate the volume of pickslips which will be printed per day.</a:t>
            </a:r>
          </a:p>
          <a:p>
            <a:endParaRPr lang="en-US" dirty="0" smtClean="0"/>
          </a:p>
          <a:p>
            <a:r>
              <a:rPr lang="en-US" dirty="0" smtClean="0"/>
              <a:t>Create boxes program will allow quick creation of multiple similar boxes.</a:t>
            </a:r>
          </a:p>
          <a:p>
            <a:endParaRPr lang="en-IN" dirty="0" smtClean="0"/>
          </a:p>
          <a:p>
            <a:r>
              <a:rPr lang="en-IN" dirty="0" smtClean="0"/>
              <a:t>Box QC </a:t>
            </a:r>
            <a:endParaRPr lang="en-IN" dirty="0"/>
          </a:p>
        </p:txBody>
      </p:sp>
      <p:sp>
        <p:nvSpPr>
          <p:cNvPr id="4" name="Slide Number Placeholder 3"/>
          <p:cNvSpPr>
            <a:spLocks noGrp="1"/>
          </p:cNvSpPr>
          <p:nvPr>
            <p:ph type="sldNum" sz="quarter" idx="10"/>
          </p:nvPr>
        </p:nvSpPr>
        <p:spPr/>
        <p:txBody>
          <a:bodyPr/>
          <a:lstStyle/>
          <a:p>
            <a:fld id="{402AD699-C1B0-4AB6-B9DA-994A16E0E297}" type="slidenum">
              <a:rPr lang="en-US" smtClean="0"/>
              <a:pPr/>
              <a:t>11</a:t>
            </a:fld>
            <a:endParaRPr lang="en-US" dirty="0"/>
          </a:p>
        </p:txBody>
      </p:sp>
    </p:spTree>
    <p:extLst>
      <p:ext uri="{BB962C8B-B14F-4D97-AF65-F5344CB8AC3E}">
        <p14:creationId xmlns:p14="http://schemas.microsoft.com/office/powerpoint/2010/main" val="171648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2AD699-C1B0-4AB6-B9DA-994A16E0E297}" type="slidenum">
              <a:rPr lang="en-US" smtClean="0"/>
              <a:pPr/>
              <a:t>13</a:t>
            </a:fld>
            <a:endParaRPr lang="en-US" dirty="0"/>
          </a:p>
        </p:txBody>
      </p:sp>
    </p:spTree>
    <p:extLst>
      <p:ext uri="{BB962C8B-B14F-4D97-AF65-F5344CB8AC3E}">
        <p14:creationId xmlns:p14="http://schemas.microsoft.com/office/powerpoint/2010/main" val="1247175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this by 10th</a:t>
            </a:r>
            <a:endParaRPr lang="en-US" dirty="0"/>
          </a:p>
        </p:txBody>
      </p:sp>
      <p:sp>
        <p:nvSpPr>
          <p:cNvPr id="4" name="Slide Number Placeholder 3"/>
          <p:cNvSpPr>
            <a:spLocks noGrp="1"/>
          </p:cNvSpPr>
          <p:nvPr>
            <p:ph type="sldNum" sz="quarter" idx="10"/>
          </p:nvPr>
        </p:nvSpPr>
        <p:spPr/>
        <p:txBody>
          <a:bodyPr/>
          <a:lstStyle/>
          <a:p>
            <a:fld id="{402AD699-C1B0-4AB6-B9DA-994A16E0E297}" type="slidenum">
              <a:rPr lang="en-US" smtClean="0"/>
              <a:pPr/>
              <a:t>14</a:t>
            </a:fld>
            <a:endParaRPr lang="en-US" dirty="0"/>
          </a:p>
        </p:txBody>
      </p:sp>
    </p:spTree>
    <p:extLst>
      <p:ext uri="{BB962C8B-B14F-4D97-AF65-F5344CB8AC3E}">
        <p14:creationId xmlns:p14="http://schemas.microsoft.com/office/powerpoint/2010/main" val="1401341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2AD699-C1B0-4AB6-B9DA-994A16E0E297}" type="slidenum">
              <a:rPr lang="en-US" smtClean="0"/>
              <a:pPr/>
              <a:t>21</a:t>
            </a:fld>
            <a:endParaRPr lang="en-US" dirty="0"/>
          </a:p>
        </p:txBody>
      </p:sp>
    </p:spTree>
    <p:extLst>
      <p:ext uri="{BB962C8B-B14F-4D97-AF65-F5344CB8AC3E}">
        <p14:creationId xmlns:p14="http://schemas.microsoft.com/office/powerpoint/2010/main" val="117282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2AD699-C1B0-4AB6-B9DA-994A16E0E297}" type="slidenum">
              <a:rPr lang="en-US" smtClean="0"/>
              <a:pPr/>
              <a:t>25</a:t>
            </a:fld>
            <a:endParaRPr lang="en-US" dirty="0"/>
          </a:p>
        </p:txBody>
      </p:sp>
    </p:spTree>
    <p:extLst>
      <p:ext uri="{BB962C8B-B14F-4D97-AF65-F5344CB8AC3E}">
        <p14:creationId xmlns:p14="http://schemas.microsoft.com/office/powerpoint/2010/main" val="362296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98C76B-370F-4EE7-A8D4-A0A2182710F5}" type="datetime1">
              <a:rPr lang="en-US" smtClean="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BE1586-1B3B-4444-BD5A-F1B96166EC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7FEBD9-7D79-483E-8431-666118ABCF94}" type="datetime1">
              <a:rPr lang="en-US" smtClean="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BE1586-1B3B-4444-BD5A-F1B96166ECF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B3AAA-14E3-428B-8325-CFE1D70CBB83}" type="datetime1">
              <a:rPr lang="en-US" smtClean="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BE1586-1B3B-4444-BD5A-F1B96166ECF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87FBD-6A32-4F85-AA2F-F5F6E42911C9}" type="datetime1">
              <a:rPr lang="en-US" smtClean="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BE1586-1B3B-4444-BD5A-F1B96166EC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F90EA7-DD9F-4724-8AED-8568CC892A54}" type="datetime1">
              <a:rPr lang="en-US" smtClean="0"/>
              <a:pPr/>
              <a:t>1/18/2013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BE1586-1B3B-4444-BD5A-F1B96166EC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8AC377-4D60-4AC1-B5DA-2DA629DEF8F4}" type="datetime1">
              <a:rPr lang="en-US" smtClean="0"/>
              <a:pPr/>
              <a:t>1/18/2013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BE1586-1B3B-4444-BD5A-F1B96166EC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088E84-E3AC-4010-8434-31E45C4B1024}" type="datetime1">
              <a:rPr lang="en-US" smtClean="0"/>
              <a:pPr/>
              <a:t>1/18/2013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BE1586-1B3B-4444-BD5A-F1B96166EC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87B5A3-0364-4DCB-BCF5-C72DFEAAA7D9}" type="datetime1">
              <a:rPr lang="en-US" smtClean="0"/>
              <a:pPr/>
              <a:t>1/18/2013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BE1586-1B3B-4444-BD5A-F1B96166EC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77FED-DBC2-42AE-8639-2C13C61507FB}" type="datetime1">
              <a:rPr lang="en-US" smtClean="0"/>
              <a:pPr/>
              <a:t>1/18/2013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E6D07-72AF-4E5F-91A1-85A5DA23FAF6}" type="datetime1">
              <a:rPr lang="en-US" smtClean="0"/>
              <a:pPr/>
              <a:t>1/18/2013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BE1586-1B3B-4444-BD5A-F1B96166ECF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D8582-B9BD-4D84-A853-BE61D7EC2368}" type="datetime1">
              <a:rPr lang="en-US" smtClean="0"/>
              <a:pPr/>
              <a:t>1/18/2013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BE1586-1B3B-4444-BD5A-F1B96166ECF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ECC4C-113E-4589-BB77-03DEFADE21CC}" type="datetime1">
              <a:rPr lang="en-US" smtClean="0"/>
              <a:pPr/>
              <a:t>1/18/2013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E1586-1B3B-4444-BD5A-F1B96166ECF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ChangeArrowheads="1"/>
          </p:cNvSpPr>
          <p:nvPr/>
        </p:nvSpPr>
        <p:spPr bwMode="auto">
          <a:xfrm>
            <a:off x="152402" y="228600"/>
            <a:ext cx="8839200" cy="6400800"/>
          </a:xfrm>
          <a:prstGeom prst="rect">
            <a:avLst/>
          </a:prstGeom>
          <a:noFill/>
          <a:ln w="34925">
            <a:solidFill>
              <a:srgbClr val="FF99CC"/>
            </a:solidFill>
            <a:miter lim="800000"/>
            <a:headEnd/>
            <a:tailEnd/>
          </a:ln>
        </p:spPr>
        <p:txBody>
          <a:bodyPr wrap="none" lIns="91420" tIns="45711" rIns="91420" bIns="45711" anchor="ctr"/>
          <a:lstStyle/>
          <a:p>
            <a:endParaRPr lang="en-US" dirty="0"/>
          </a:p>
        </p:txBody>
      </p:sp>
      <p:sp>
        <p:nvSpPr>
          <p:cNvPr id="8198" name="Text Box 5"/>
          <p:cNvSpPr txBox="1">
            <a:spLocks noChangeArrowheads="1"/>
          </p:cNvSpPr>
          <p:nvPr/>
        </p:nvSpPr>
        <p:spPr bwMode="auto">
          <a:xfrm>
            <a:off x="1622427" y="4508501"/>
            <a:ext cx="6026150" cy="1021521"/>
          </a:xfrm>
          <a:prstGeom prst="rect">
            <a:avLst/>
          </a:prstGeom>
          <a:noFill/>
          <a:ln w="9525">
            <a:noFill/>
            <a:miter lim="800000"/>
            <a:headEnd/>
            <a:tailEnd/>
          </a:ln>
        </p:spPr>
        <p:txBody>
          <a:bodyPr lIns="82005" tIns="41001" rIns="82005" bIns="41001">
            <a:spAutoFit/>
          </a:bodyPr>
          <a:lstStyle/>
          <a:p>
            <a:pPr algn="ctr" defTabSz="820567" eaLnBrk="0" hangingPunct="0">
              <a:spcBef>
                <a:spcPct val="0"/>
              </a:spcBef>
              <a:buNone/>
            </a:pPr>
            <a:r>
              <a:rPr lang="en-US" sz="2900" dirty="0"/>
              <a:t>Information </a:t>
            </a:r>
            <a:r>
              <a:rPr lang="en-US" sz="2900" dirty="0" smtClean="0"/>
              <a:t>Technology</a:t>
            </a:r>
          </a:p>
          <a:p>
            <a:pPr algn="ctr" defTabSz="820567" eaLnBrk="0" hangingPunct="0">
              <a:spcBef>
                <a:spcPct val="0"/>
              </a:spcBef>
              <a:buNone/>
            </a:pPr>
            <a:r>
              <a:rPr lang="en-US" sz="1600" dirty="0" smtClean="0"/>
              <a:t>WMS Evaluation- 3PL</a:t>
            </a:r>
          </a:p>
          <a:p>
            <a:pPr algn="ctr" defTabSz="820567" eaLnBrk="0" hangingPunct="0">
              <a:spcBef>
                <a:spcPct val="0"/>
              </a:spcBef>
              <a:buNone/>
            </a:pPr>
            <a:r>
              <a:rPr lang="en-US" sz="1600" dirty="0" smtClean="0"/>
              <a:t> November 13, 2012</a:t>
            </a:r>
            <a:endParaRPr lang="en-US" sz="2900" dirty="0"/>
          </a:p>
        </p:txBody>
      </p:sp>
      <p:pic>
        <p:nvPicPr>
          <p:cNvPr id="250881" name="Picture 1"/>
          <p:cNvPicPr>
            <a:picLocks noChangeAspect="1" noChangeArrowheads="1"/>
          </p:cNvPicPr>
          <p:nvPr/>
        </p:nvPicPr>
        <p:blipFill>
          <a:blip r:embed="rId3" cstate="print"/>
          <a:srcRect/>
          <a:stretch>
            <a:fillRect/>
          </a:stretch>
        </p:blipFill>
        <p:spPr bwMode="auto">
          <a:xfrm>
            <a:off x="2315689" y="1725882"/>
            <a:ext cx="4845132" cy="26917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Programming - 2</a:t>
            </a:r>
            <a:endParaRPr lang="en-US" dirty="0"/>
          </a:p>
        </p:txBody>
      </p:sp>
      <p:sp>
        <p:nvSpPr>
          <p:cNvPr id="3" name="Content Placeholder 2"/>
          <p:cNvSpPr>
            <a:spLocks noGrp="1"/>
          </p:cNvSpPr>
          <p:nvPr>
            <p:ph idx="1"/>
          </p:nvPr>
        </p:nvSpPr>
        <p:spPr/>
        <p:txBody>
          <a:bodyPr/>
          <a:lstStyle/>
          <a:p>
            <a:r>
              <a:rPr lang="en-US" dirty="0" smtClean="0"/>
              <a:t>Script to auto create buckets, one per PO/DC.</a:t>
            </a:r>
          </a:p>
          <a:p>
            <a:r>
              <a:rPr lang="en-US" dirty="0" smtClean="0"/>
              <a:t>Pick Wave UI can still be used to modify/delete these buckets when and if necessary</a:t>
            </a:r>
            <a:endParaRPr lang="en-US"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10</a:t>
            </a:fld>
            <a:endParaRPr lang="en-US" dirty="0"/>
          </a:p>
        </p:txBody>
      </p:sp>
    </p:spTree>
    <p:extLst>
      <p:ext uri="{BB962C8B-B14F-4D97-AF65-F5344CB8AC3E}">
        <p14:creationId xmlns:p14="http://schemas.microsoft.com/office/powerpoint/2010/main" val="2428719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Process Flow</a:t>
            </a:r>
            <a:endParaRPr lang="en-IN" dirty="0"/>
          </a:p>
        </p:txBody>
      </p:sp>
      <p:sp>
        <p:nvSpPr>
          <p:cNvPr id="3" name="Slide Number Placeholder 2"/>
          <p:cNvSpPr>
            <a:spLocks noGrp="1"/>
          </p:cNvSpPr>
          <p:nvPr>
            <p:ph type="sldNum" sz="quarter" idx="12"/>
          </p:nvPr>
        </p:nvSpPr>
        <p:spPr/>
        <p:txBody>
          <a:bodyPr/>
          <a:lstStyle/>
          <a:p>
            <a:fld id="{D5BE1586-1B3B-4444-BD5A-F1B96166ECF1}" type="slidenum">
              <a:rPr lang="en-US" smtClean="0"/>
              <a:pPr/>
              <a:t>11</a:t>
            </a:fld>
            <a:endParaRPr lang="en-US" dirty="0"/>
          </a:p>
        </p:txBody>
      </p:sp>
      <p:sp>
        <p:nvSpPr>
          <p:cNvPr id="4" name="Flowchart: Preparation 3"/>
          <p:cNvSpPr/>
          <p:nvPr/>
        </p:nvSpPr>
        <p:spPr>
          <a:xfrm>
            <a:off x="561975" y="1485900"/>
            <a:ext cx="1600200" cy="1219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 Pickslips from Vision</a:t>
            </a:r>
            <a:endParaRPr lang="en-IN" i="1" dirty="0"/>
          </a:p>
        </p:txBody>
      </p:sp>
      <p:sp>
        <p:nvSpPr>
          <p:cNvPr id="5" name="Flowchart: Document 4"/>
          <p:cNvSpPr/>
          <p:nvPr/>
        </p:nvSpPr>
        <p:spPr>
          <a:xfrm>
            <a:off x="3529012" y="1562100"/>
            <a:ext cx="1905000" cy="1143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Create Buckets</a:t>
            </a:r>
            <a:endParaRPr lang="en-IN" dirty="0"/>
          </a:p>
        </p:txBody>
      </p:sp>
      <p:sp>
        <p:nvSpPr>
          <p:cNvPr id="6" name="Flowchart: Process 5"/>
          <p:cNvSpPr/>
          <p:nvPr/>
        </p:nvSpPr>
        <p:spPr>
          <a:xfrm>
            <a:off x="6858000" y="1562100"/>
            <a:ext cx="1828800" cy="1219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Batch Print UCC/CCL Labels</a:t>
            </a:r>
            <a:endParaRPr lang="en-IN" dirty="0"/>
          </a:p>
        </p:txBody>
      </p:sp>
      <p:sp>
        <p:nvSpPr>
          <p:cNvPr id="7" name="Flowchart: Process 6"/>
          <p:cNvSpPr/>
          <p:nvPr/>
        </p:nvSpPr>
        <p:spPr>
          <a:xfrm>
            <a:off x="579696" y="3808227"/>
            <a:ext cx="2133600" cy="1219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Manually Pick Boxes based on CCL Labels</a:t>
            </a:r>
            <a:endParaRPr lang="en-IN" dirty="0"/>
          </a:p>
        </p:txBody>
      </p:sp>
      <p:sp>
        <p:nvSpPr>
          <p:cNvPr id="9" name="Flowchart: Process 8"/>
          <p:cNvSpPr/>
          <p:nvPr/>
        </p:nvSpPr>
        <p:spPr>
          <a:xfrm>
            <a:off x="5144420" y="3755992"/>
            <a:ext cx="2133600" cy="1219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Ship. Print BOL.</a:t>
            </a:r>
            <a:endParaRPr lang="en-IN" dirty="0"/>
          </a:p>
        </p:txBody>
      </p:sp>
      <p:sp>
        <p:nvSpPr>
          <p:cNvPr id="10" name="Flowchart: Preparation 9"/>
          <p:cNvSpPr/>
          <p:nvPr/>
        </p:nvSpPr>
        <p:spPr>
          <a:xfrm>
            <a:off x="6743700" y="5095875"/>
            <a:ext cx="2057400" cy="9144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Export Shipments to Vision</a:t>
            </a:r>
            <a:endParaRPr lang="en-IN" dirty="0"/>
          </a:p>
        </p:txBody>
      </p:sp>
      <p:cxnSp>
        <p:nvCxnSpPr>
          <p:cNvPr id="12" name="Straight Arrow Connector 11"/>
          <p:cNvCxnSpPr>
            <a:stCxn id="4" idx="3"/>
            <a:endCxn id="5" idx="1"/>
          </p:cNvCxnSpPr>
          <p:nvPr/>
        </p:nvCxnSpPr>
        <p:spPr>
          <a:xfrm>
            <a:off x="2162175" y="2095500"/>
            <a:ext cx="1366837"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1"/>
          </p:cNvCxnSpPr>
          <p:nvPr/>
        </p:nvCxnSpPr>
        <p:spPr>
          <a:xfrm>
            <a:off x="5434012" y="2133600"/>
            <a:ext cx="1423988"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5400000">
            <a:off x="4221569" y="429289"/>
            <a:ext cx="1028700" cy="5715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9" idx="1"/>
          </p:cNvCxnSpPr>
          <p:nvPr/>
        </p:nvCxnSpPr>
        <p:spPr>
          <a:xfrm flipV="1">
            <a:off x="2713296" y="4365592"/>
            <a:ext cx="2431124" cy="52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9" idx="3"/>
            <a:endCxn id="10" idx="0"/>
          </p:cNvCxnSpPr>
          <p:nvPr/>
        </p:nvCxnSpPr>
        <p:spPr>
          <a:xfrm>
            <a:off x="7278020" y="4365592"/>
            <a:ext cx="494380" cy="73028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2916477" y="5169048"/>
            <a:ext cx="2133600" cy="1219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Box QC</a:t>
            </a:r>
            <a:endParaRPr lang="en-IN" dirty="0"/>
          </a:p>
        </p:txBody>
      </p:sp>
      <p:cxnSp>
        <p:nvCxnSpPr>
          <p:cNvPr id="21" name="Straight Arrow Connector 20"/>
          <p:cNvCxnSpPr>
            <a:stCxn id="7" idx="2"/>
          </p:cNvCxnSpPr>
          <p:nvPr/>
        </p:nvCxnSpPr>
        <p:spPr>
          <a:xfrm>
            <a:off x="1646496" y="5027427"/>
            <a:ext cx="1269981" cy="736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0" idx="3"/>
            <a:endCxn id="9" idx="2"/>
          </p:cNvCxnSpPr>
          <p:nvPr/>
        </p:nvCxnSpPr>
        <p:spPr>
          <a:xfrm flipV="1">
            <a:off x="5050077" y="4975192"/>
            <a:ext cx="1161143" cy="803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536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Setup</a:t>
            </a:r>
            <a:endParaRPr lang="en-US" dirty="0"/>
          </a:p>
        </p:txBody>
      </p:sp>
      <p:sp>
        <p:nvSpPr>
          <p:cNvPr id="3" name="Slide Number Placeholder 2"/>
          <p:cNvSpPr>
            <a:spLocks noGrp="1"/>
          </p:cNvSpPr>
          <p:nvPr>
            <p:ph type="sldNum" sz="quarter" idx="12"/>
          </p:nvPr>
        </p:nvSpPr>
        <p:spPr/>
        <p:txBody>
          <a:bodyPr/>
          <a:lstStyle/>
          <a:p>
            <a:fld id="{D5BE1586-1B3B-4444-BD5A-F1B96166ECF1}" type="slidenum">
              <a:rPr lang="en-US" smtClean="0"/>
              <a:pPr/>
              <a:t>12</a:t>
            </a:fld>
            <a:endParaRPr lang="en-US" dirty="0"/>
          </a:p>
        </p:txBody>
      </p:sp>
      <p:sp>
        <p:nvSpPr>
          <p:cNvPr id="4" name="TextBox 3"/>
          <p:cNvSpPr txBox="1"/>
          <p:nvPr/>
        </p:nvSpPr>
        <p:spPr>
          <a:xfrm>
            <a:off x="457200" y="1981200"/>
            <a:ext cx="8229600" cy="3416320"/>
          </a:xfrm>
          <a:prstGeom prst="rect">
            <a:avLst/>
          </a:prstGeom>
          <a:noFill/>
        </p:spPr>
        <p:txBody>
          <a:bodyPr wrap="square" rtlCol="0">
            <a:spAutoFit/>
          </a:bodyPr>
          <a:lstStyle/>
          <a:p>
            <a:pPr marL="342900" indent="-342900">
              <a:buFont typeface="+mj-lt"/>
              <a:buAutoNum type="arabicPeriod"/>
            </a:pPr>
            <a:r>
              <a:rPr lang="en-US" sz="3600" dirty="0" smtClean="0"/>
              <a:t>Locations will be numbered.</a:t>
            </a:r>
          </a:p>
          <a:p>
            <a:pPr marL="342900" indent="-342900">
              <a:buFont typeface="+mj-lt"/>
              <a:buAutoNum type="arabicPeriod"/>
            </a:pPr>
            <a:r>
              <a:rPr lang="en-US" sz="3600" dirty="0" smtClean="0"/>
              <a:t>SKUs will be assigned to each location.</a:t>
            </a:r>
          </a:p>
          <a:p>
            <a:pPr marL="342900" indent="-342900">
              <a:buFont typeface="+mj-lt"/>
              <a:buAutoNum type="arabicPeriod"/>
            </a:pPr>
            <a:r>
              <a:rPr lang="en-US" sz="3600" dirty="0" smtClean="0"/>
              <a:t>(Optional) The travel sequence of the locations will be defined</a:t>
            </a:r>
          </a:p>
          <a:p>
            <a:pPr marL="342900" indent="-342900">
              <a:buFont typeface="+mj-lt"/>
              <a:buAutoNum type="arabicPeriod"/>
            </a:pPr>
            <a:r>
              <a:rPr lang="en-US" sz="3600" dirty="0" smtClean="0"/>
              <a:t>Pickers will drop SKUs in cartons rolling on conveyor</a:t>
            </a:r>
            <a:endParaRPr lang="en-US" sz="3600" dirty="0"/>
          </a:p>
        </p:txBody>
      </p:sp>
    </p:spTree>
    <p:extLst>
      <p:ext uri="{BB962C8B-B14F-4D97-AF65-F5344CB8AC3E}">
        <p14:creationId xmlns:p14="http://schemas.microsoft.com/office/powerpoint/2010/main" val="3923223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Packing Process</a:t>
            </a:r>
            <a:endParaRPr lang="en-IN"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t>Supervisor selects the PO to process</a:t>
            </a:r>
          </a:p>
          <a:p>
            <a:pPr marL="514350" indent="-514350">
              <a:buFont typeface="+mj-lt"/>
              <a:buAutoNum type="arabicPeriod"/>
            </a:pPr>
            <a:r>
              <a:rPr lang="en-US" dirty="0" smtClean="0"/>
              <a:t>Picker presses a button</a:t>
            </a:r>
          </a:p>
          <a:p>
            <a:pPr marL="514350" indent="-514350">
              <a:buFont typeface="+mj-lt"/>
              <a:buAutoNum type="arabicPeriod"/>
            </a:pPr>
            <a:r>
              <a:rPr lang="en-US" dirty="0" smtClean="0"/>
              <a:t>All CCL and UCC labels print</a:t>
            </a:r>
          </a:p>
          <a:p>
            <a:pPr marL="514350" indent="-514350">
              <a:buFont typeface="+mj-lt"/>
              <a:buAutoNum type="arabicPeriod"/>
            </a:pPr>
            <a:r>
              <a:rPr lang="en-US" dirty="0" smtClean="0"/>
              <a:t>She picks right size cartons and packs them based on the contents displayed on the CCL.</a:t>
            </a:r>
          </a:p>
          <a:p>
            <a:pPr marL="514350" indent="-514350">
              <a:buFont typeface="+mj-lt"/>
              <a:buAutoNum type="arabicPeriod"/>
            </a:pPr>
            <a:r>
              <a:rPr lang="en-US" dirty="0" smtClean="0"/>
              <a:t>Affixes labels to the carton and drops them at the QC station.</a:t>
            </a:r>
          </a:p>
          <a:p>
            <a:pPr marL="514350" indent="-514350">
              <a:buFont typeface="+mj-lt"/>
              <a:buAutoNum type="arabicPeriod"/>
            </a:pPr>
            <a:r>
              <a:rPr lang="en-US" dirty="0" smtClean="0"/>
              <a:t>When the PO is fully picked, supervisor selects next PO and the process repeats.</a:t>
            </a:r>
          </a:p>
          <a:p>
            <a:pPr marL="514350" indent="-514350">
              <a:buFont typeface="+mj-lt"/>
              <a:buAutoNum type="arabicPeriod"/>
            </a:pPr>
            <a:r>
              <a:rPr lang="en-US" dirty="0" smtClean="0"/>
              <a:t>Label Summary with carton sizes prints as header.</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13</a:t>
            </a:fld>
            <a:endParaRPr lang="en-US" dirty="0"/>
          </a:p>
        </p:txBody>
      </p:sp>
    </p:spTree>
    <p:extLst>
      <p:ext uri="{BB962C8B-B14F-4D97-AF65-F5344CB8AC3E}">
        <p14:creationId xmlns:p14="http://schemas.microsoft.com/office/powerpoint/2010/main" val="1332072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Programming - 3</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Special UI for bulk printing operation highly recommended, though not required. Will optimize print speed and reprint capabilities.</a:t>
            </a:r>
          </a:p>
          <a:p>
            <a:r>
              <a:rPr lang="en-US" dirty="0" smtClean="0"/>
              <a:t>Hook to fully pick PO immediately after it is printed.</a:t>
            </a:r>
          </a:p>
          <a:p>
            <a:r>
              <a:rPr lang="en-US" dirty="0" smtClean="0"/>
              <a:t>Modify CCL to display pick location and carton size.</a:t>
            </a:r>
          </a:p>
          <a:p>
            <a:r>
              <a:rPr lang="en-US" dirty="0" smtClean="0"/>
              <a:t>Modify Bucket Selection dialog to display cancel date and provide cancel data filters</a:t>
            </a:r>
          </a:p>
          <a:p>
            <a:r>
              <a:rPr lang="en-US" dirty="0" smtClean="0"/>
              <a:t>Printed Summary header before label set.</a:t>
            </a:r>
            <a:endParaRPr lang="en-US"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14</a:t>
            </a:fld>
            <a:endParaRPr lang="en-US" dirty="0"/>
          </a:p>
        </p:txBody>
      </p:sp>
    </p:spTree>
    <p:extLst>
      <p:ext uri="{BB962C8B-B14F-4D97-AF65-F5344CB8AC3E}">
        <p14:creationId xmlns:p14="http://schemas.microsoft.com/office/powerpoint/2010/main" val="3090857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CCL Label</a:t>
            </a:r>
            <a:endParaRPr lang="en-IN"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15</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143000"/>
            <a:ext cx="4142232" cy="5321808"/>
          </a:xfrm>
          <a:prstGeom prst="rect">
            <a:avLst/>
          </a:prstGeom>
        </p:spPr>
      </p:pic>
      <p:sp>
        <p:nvSpPr>
          <p:cNvPr id="8" name="TextBox 7"/>
          <p:cNvSpPr txBox="1"/>
          <p:nvPr/>
        </p:nvSpPr>
        <p:spPr>
          <a:xfrm>
            <a:off x="5257800" y="1524000"/>
            <a:ext cx="3048000" cy="2031325"/>
          </a:xfrm>
          <a:prstGeom prst="rect">
            <a:avLst/>
          </a:prstGeom>
          <a:noFill/>
        </p:spPr>
        <p:txBody>
          <a:bodyPr wrap="square" rtlCol="0">
            <a:spAutoFit/>
          </a:bodyPr>
          <a:lstStyle/>
          <a:p>
            <a:r>
              <a:rPr lang="en-US" dirty="0" smtClean="0"/>
              <a:t>CCL lists the contents of the box and must be affixed to each box.</a:t>
            </a:r>
          </a:p>
          <a:p>
            <a:r>
              <a:rPr lang="en-US" dirty="0" smtClean="0"/>
              <a:t>This sample does not show the pick location, but we will be including it in the first column.</a:t>
            </a:r>
            <a:endParaRPr lang="en-IN" dirty="0"/>
          </a:p>
        </p:txBody>
      </p:sp>
    </p:spTree>
    <p:extLst>
      <p:ext uri="{BB962C8B-B14F-4D97-AF65-F5344CB8AC3E}">
        <p14:creationId xmlns:p14="http://schemas.microsoft.com/office/powerpoint/2010/main" val="1428257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UCC Label</a:t>
            </a:r>
            <a:endParaRPr lang="en-IN"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16</a:t>
            </a:fld>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95400"/>
            <a:ext cx="3243606" cy="4525963"/>
          </a:xfrm>
        </p:spPr>
      </p:pic>
      <p:sp>
        <p:nvSpPr>
          <p:cNvPr id="6" name="TextBox 5"/>
          <p:cNvSpPr txBox="1"/>
          <p:nvPr/>
        </p:nvSpPr>
        <p:spPr>
          <a:xfrm>
            <a:off x="5105400" y="1524000"/>
            <a:ext cx="3429000" cy="1754326"/>
          </a:xfrm>
          <a:prstGeom prst="rect">
            <a:avLst/>
          </a:prstGeom>
          <a:noFill/>
        </p:spPr>
        <p:txBody>
          <a:bodyPr wrap="square" rtlCol="0">
            <a:spAutoFit/>
          </a:bodyPr>
          <a:lstStyle/>
          <a:p>
            <a:r>
              <a:rPr lang="en-US" dirty="0" smtClean="0"/>
              <a:t>This label meets Walmart requirements. It must be affixed to the box.</a:t>
            </a:r>
          </a:p>
          <a:p>
            <a:r>
              <a:rPr lang="en-US" dirty="0" smtClean="0"/>
              <a:t>The bar code identifies the box and will be scanned during the close picking process.</a:t>
            </a:r>
            <a:endParaRPr lang="en-IN" dirty="0"/>
          </a:p>
        </p:txBody>
      </p:sp>
    </p:spTree>
    <p:extLst>
      <p:ext uri="{BB962C8B-B14F-4D97-AF65-F5344CB8AC3E}">
        <p14:creationId xmlns:p14="http://schemas.microsoft.com/office/powerpoint/2010/main" val="1944186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a:t>
            </a:r>
            <a:endParaRPr lang="en-IN" dirty="0"/>
          </a:p>
        </p:txBody>
      </p:sp>
      <p:sp>
        <p:nvSpPr>
          <p:cNvPr id="3" name="Content Placeholder 2"/>
          <p:cNvSpPr>
            <a:spLocks noGrp="1"/>
          </p:cNvSpPr>
          <p:nvPr>
            <p:ph idx="1"/>
          </p:nvPr>
        </p:nvSpPr>
        <p:spPr/>
        <p:txBody>
          <a:bodyPr/>
          <a:lstStyle/>
          <a:p>
            <a:r>
              <a:rPr lang="en-US" dirty="0" smtClean="0"/>
              <a:t>CCL will be used to perform box level picking.</a:t>
            </a:r>
          </a:p>
          <a:p>
            <a:r>
              <a:rPr lang="en-US" dirty="0" smtClean="0"/>
              <a:t>CCL will list the SKU, pieces, and the location where the SKU can be found.</a:t>
            </a:r>
            <a:endParaRPr lang="en-IN"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17</a:t>
            </a:fld>
            <a:endParaRPr lang="en-US" dirty="0"/>
          </a:p>
        </p:txBody>
      </p:sp>
    </p:spTree>
    <p:extLst>
      <p:ext uri="{BB962C8B-B14F-4D97-AF65-F5344CB8AC3E}">
        <p14:creationId xmlns:p14="http://schemas.microsoft.com/office/powerpoint/2010/main" val="1766467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Box QC</a:t>
            </a:r>
            <a:endParaRPr lang="en-US" dirty="0"/>
          </a:p>
        </p:txBody>
      </p:sp>
      <p:sp>
        <p:nvSpPr>
          <p:cNvPr id="8" name="Content Placeholder 7"/>
          <p:cNvSpPr>
            <a:spLocks noGrp="1"/>
          </p:cNvSpPr>
          <p:nvPr>
            <p:ph idx="1"/>
          </p:nvPr>
        </p:nvSpPr>
        <p:spPr/>
        <p:txBody>
          <a:bodyPr/>
          <a:lstStyle/>
          <a:p>
            <a:r>
              <a:rPr lang="en-US" dirty="0" smtClean="0"/>
              <a:t>All picked boxes will be presumed accurate.</a:t>
            </a:r>
          </a:p>
          <a:p>
            <a:r>
              <a:rPr lang="en-US" dirty="0" smtClean="0"/>
              <a:t>Box QC will be used to randomly check the contents of the box.</a:t>
            </a:r>
          </a:p>
          <a:p>
            <a:r>
              <a:rPr lang="en-US" dirty="0" smtClean="0"/>
              <a:t>When pickers under pick, Box QC must be used.</a:t>
            </a:r>
          </a:p>
          <a:p>
            <a:r>
              <a:rPr lang="en-US" dirty="0" smtClean="0"/>
              <a:t>Discovered issues will also be corrected here</a:t>
            </a:r>
            <a:endParaRPr lang="en-US"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18</a:t>
            </a:fld>
            <a:endParaRPr lang="en-US" dirty="0"/>
          </a:p>
        </p:txBody>
      </p:sp>
    </p:spTree>
    <p:extLst>
      <p:ext uri="{BB962C8B-B14F-4D97-AF65-F5344CB8AC3E}">
        <p14:creationId xmlns:p14="http://schemas.microsoft.com/office/powerpoint/2010/main" val="3205083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 Shipping</a:t>
            </a:r>
            <a:endParaRPr lang="en-IN"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19</a:t>
            </a:fld>
            <a:endParaRPr lang="en-US" dirty="0"/>
          </a:p>
        </p:txBody>
      </p:sp>
      <p:pic>
        <p:nvPicPr>
          <p:cNvPr id="7" name="Picture 6"/>
          <p:cNvPicPr/>
          <p:nvPr/>
        </p:nvPicPr>
        <p:blipFill>
          <a:blip r:embed="rId2" cstate="print"/>
          <a:stretch>
            <a:fillRect/>
          </a:stretch>
        </p:blipFill>
        <p:spPr>
          <a:xfrm>
            <a:off x="529070" y="1219200"/>
            <a:ext cx="8058150" cy="4058920"/>
          </a:xfrm>
          <a:prstGeom prst="rect">
            <a:avLst/>
          </a:prstGeom>
        </p:spPr>
      </p:pic>
      <p:sp>
        <p:nvSpPr>
          <p:cNvPr id="8" name="TextBox 7"/>
          <p:cNvSpPr txBox="1"/>
          <p:nvPr/>
        </p:nvSpPr>
        <p:spPr>
          <a:xfrm>
            <a:off x="609600" y="5410200"/>
            <a:ext cx="7848600" cy="923330"/>
          </a:xfrm>
          <a:prstGeom prst="rect">
            <a:avLst/>
          </a:prstGeom>
          <a:noFill/>
        </p:spPr>
        <p:txBody>
          <a:bodyPr wrap="square" rtlCol="0">
            <a:spAutoFit/>
          </a:bodyPr>
          <a:lstStyle/>
          <a:p>
            <a:r>
              <a:rPr lang="en-US" dirty="0" smtClean="0"/>
              <a:t>All BOLs are displayed along with their progress status. BOLs were created automatically when the pickslips were imported. The user simply has to mark the BOLs as shipped. Options available to cancel unpicked boxes.</a:t>
            </a:r>
            <a:endParaRPr lang="en-IN" dirty="0"/>
          </a:p>
        </p:txBody>
      </p:sp>
    </p:spTree>
    <p:extLst>
      <p:ext uri="{BB962C8B-B14F-4D97-AF65-F5344CB8AC3E}">
        <p14:creationId xmlns:p14="http://schemas.microsoft.com/office/powerpoint/2010/main" val="1255245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4" name="Line 33"/>
          <p:cNvSpPr>
            <a:spLocks noChangeShapeType="1"/>
          </p:cNvSpPr>
          <p:nvPr/>
        </p:nvSpPr>
        <p:spPr bwMode="auto">
          <a:xfrm>
            <a:off x="5867400" y="2133600"/>
            <a:ext cx="0" cy="1752600"/>
          </a:xfrm>
          <a:prstGeom prst="line">
            <a:avLst/>
          </a:prstGeom>
          <a:noFill/>
          <a:ln w="38100">
            <a:solidFill>
              <a:schemeClr val="tx1"/>
            </a:solidFill>
            <a:round/>
            <a:headEnd/>
            <a:tailEnd type="triangle" w="med" len="med"/>
          </a:ln>
        </p:spPr>
        <p:txBody>
          <a:bodyPr/>
          <a:lstStyle/>
          <a:p>
            <a:endParaRPr lang="en-US" dirty="0"/>
          </a:p>
        </p:txBody>
      </p:sp>
      <p:sp>
        <p:nvSpPr>
          <p:cNvPr id="71" name="Line 38"/>
          <p:cNvSpPr>
            <a:spLocks noChangeShapeType="1"/>
          </p:cNvSpPr>
          <p:nvPr/>
        </p:nvSpPr>
        <p:spPr bwMode="auto">
          <a:xfrm flipV="1">
            <a:off x="3886200" y="2057400"/>
            <a:ext cx="0" cy="1830388"/>
          </a:xfrm>
          <a:prstGeom prst="line">
            <a:avLst/>
          </a:prstGeom>
          <a:noFill/>
          <a:ln w="38100">
            <a:solidFill>
              <a:schemeClr val="tx1"/>
            </a:solidFill>
            <a:round/>
            <a:headEnd/>
            <a:tailEnd type="triangle" w="med" len="med"/>
          </a:ln>
        </p:spPr>
        <p:txBody>
          <a:bodyPr/>
          <a:lstStyle/>
          <a:p>
            <a:endParaRPr lang="en-US" dirty="0"/>
          </a:p>
        </p:txBody>
      </p:sp>
      <p:sp>
        <p:nvSpPr>
          <p:cNvPr id="8216" name="AutoShape 25"/>
          <p:cNvSpPr>
            <a:spLocks noChangeArrowheads="1"/>
          </p:cNvSpPr>
          <p:nvPr/>
        </p:nvSpPr>
        <p:spPr bwMode="gray">
          <a:xfrm>
            <a:off x="2157413" y="4535488"/>
            <a:ext cx="1566862" cy="1233487"/>
          </a:xfrm>
          <a:prstGeom prst="homePlate">
            <a:avLst>
              <a:gd name="adj" fmla="val 30351"/>
            </a:avLst>
          </a:prstGeom>
          <a:noFill/>
          <a:ln w="9525">
            <a:solidFill>
              <a:srgbClr val="EAEAEA"/>
            </a:solidFill>
            <a:miter lim="800000"/>
            <a:headEnd/>
            <a:tailEnd/>
          </a:ln>
        </p:spPr>
        <p:txBody>
          <a:bodyPr wrap="none" lIns="90000" tIns="90000" rIns="72000" bIns="90000" anchor="ctr"/>
          <a:lstStyle/>
          <a:p>
            <a:endParaRPr lang="en-US" dirty="0"/>
          </a:p>
        </p:txBody>
      </p:sp>
      <p:sp>
        <p:nvSpPr>
          <p:cNvPr id="8217" name="AutoShape 26"/>
          <p:cNvSpPr>
            <a:spLocks noChangeArrowheads="1"/>
          </p:cNvSpPr>
          <p:nvPr/>
        </p:nvSpPr>
        <p:spPr bwMode="gray">
          <a:xfrm>
            <a:off x="3557588" y="4535488"/>
            <a:ext cx="1570037" cy="1233487"/>
          </a:xfrm>
          <a:prstGeom prst="chevron">
            <a:avLst>
              <a:gd name="adj" fmla="val 30307"/>
            </a:avLst>
          </a:prstGeom>
          <a:noFill/>
          <a:ln w="9525">
            <a:solidFill>
              <a:srgbClr val="EAEAEA"/>
            </a:solidFill>
            <a:miter lim="800000"/>
            <a:headEnd/>
            <a:tailEnd/>
          </a:ln>
        </p:spPr>
        <p:txBody>
          <a:bodyPr wrap="none" lIns="90000" tIns="90000" rIns="72000" bIns="90000" anchor="ctr"/>
          <a:lstStyle/>
          <a:p>
            <a:endParaRPr lang="en-US" dirty="0"/>
          </a:p>
        </p:txBody>
      </p:sp>
      <p:sp>
        <p:nvSpPr>
          <p:cNvPr id="8219" name="AutoShape 28"/>
          <p:cNvSpPr>
            <a:spLocks noChangeArrowheads="1"/>
          </p:cNvSpPr>
          <p:nvPr/>
        </p:nvSpPr>
        <p:spPr bwMode="gray">
          <a:xfrm>
            <a:off x="6361113" y="4535488"/>
            <a:ext cx="1566862" cy="1233487"/>
          </a:xfrm>
          <a:prstGeom prst="chevron">
            <a:avLst>
              <a:gd name="adj" fmla="val 30245"/>
            </a:avLst>
          </a:prstGeom>
          <a:noFill/>
          <a:ln w="9525">
            <a:solidFill>
              <a:srgbClr val="EAEAEA"/>
            </a:solidFill>
            <a:miter lim="800000"/>
            <a:headEnd/>
            <a:tailEnd/>
          </a:ln>
        </p:spPr>
        <p:txBody>
          <a:bodyPr wrap="none" lIns="90000" tIns="90000" rIns="72000" bIns="90000" anchor="ctr"/>
          <a:lstStyle/>
          <a:p>
            <a:endParaRPr lang="en-US" dirty="0"/>
          </a:p>
        </p:txBody>
      </p:sp>
      <p:sp>
        <p:nvSpPr>
          <p:cNvPr id="28" name="Rectangle 29"/>
          <p:cNvSpPr>
            <a:spLocks noChangeArrowheads="1"/>
          </p:cNvSpPr>
          <p:nvPr/>
        </p:nvSpPr>
        <p:spPr bwMode="auto">
          <a:xfrm>
            <a:off x="2590800" y="1358900"/>
            <a:ext cx="5257800" cy="695325"/>
          </a:xfrm>
          <a:prstGeom prst="rect">
            <a:avLst/>
          </a:prstGeom>
          <a:gradFill rotWithShape="1">
            <a:gsLst>
              <a:gs pos="0">
                <a:schemeClr val="bg2">
                  <a:gamma/>
                  <a:tint val="52157"/>
                  <a:invGamma/>
                </a:schemeClr>
              </a:gs>
              <a:gs pos="100000">
                <a:schemeClr val="bg2"/>
              </a:gs>
            </a:gsLst>
            <a:lin ang="5400000" scaled="1"/>
          </a:gradFill>
          <a:ln w="12700">
            <a:solidFill>
              <a:srgbClr val="F8F8F8"/>
            </a:solidFill>
            <a:miter lim="800000"/>
            <a:headEnd/>
            <a:tailEnd/>
          </a:ln>
          <a:effectLst/>
        </p:spPr>
        <p:txBody>
          <a:bodyPr wrap="none" anchor="ctr"/>
          <a:lstStyle/>
          <a:p>
            <a:pPr algn="ctr">
              <a:defRPr/>
            </a:pPr>
            <a:r>
              <a:rPr lang="en-US" sz="1600" b="1" dirty="0" smtClean="0"/>
              <a:t>Maidenform- Vision ERP</a:t>
            </a:r>
            <a:endParaRPr lang="en-US" sz="1600" b="1" dirty="0"/>
          </a:p>
        </p:txBody>
      </p:sp>
      <p:sp>
        <p:nvSpPr>
          <p:cNvPr id="8223" name="Rectangle 32"/>
          <p:cNvSpPr>
            <a:spLocks noChangeArrowheads="1"/>
          </p:cNvSpPr>
          <p:nvPr/>
        </p:nvSpPr>
        <p:spPr bwMode="auto">
          <a:xfrm>
            <a:off x="5410200" y="2592388"/>
            <a:ext cx="990600" cy="533400"/>
          </a:xfrm>
          <a:prstGeom prst="rect">
            <a:avLst/>
          </a:prstGeom>
          <a:solidFill>
            <a:schemeClr val="bg1"/>
          </a:solidFill>
          <a:ln w="3175">
            <a:noFill/>
            <a:miter lim="800000"/>
            <a:headEnd/>
            <a:tailEnd/>
          </a:ln>
        </p:spPr>
        <p:txBody>
          <a:bodyPr wrap="none" anchor="ctr"/>
          <a:lstStyle/>
          <a:p>
            <a:r>
              <a:rPr lang="en-US" sz="1000" b="1" dirty="0" smtClean="0">
                <a:cs typeface="Arial" charset="0"/>
              </a:rPr>
              <a:t>   Allocation</a:t>
            </a:r>
            <a:endParaRPr lang="en-US" sz="1000" b="1" dirty="0">
              <a:cs typeface="Arial" charset="0"/>
            </a:endParaRPr>
          </a:p>
        </p:txBody>
      </p:sp>
      <p:sp>
        <p:nvSpPr>
          <p:cNvPr id="8226" name="Line 35"/>
          <p:cNvSpPr>
            <a:spLocks noChangeShapeType="1"/>
          </p:cNvSpPr>
          <p:nvPr/>
        </p:nvSpPr>
        <p:spPr bwMode="auto">
          <a:xfrm flipV="1">
            <a:off x="7366000" y="2055813"/>
            <a:ext cx="25400" cy="1841500"/>
          </a:xfrm>
          <a:prstGeom prst="line">
            <a:avLst/>
          </a:prstGeom>
          <a:noFill/>
          <a:ln w="38100">
            <a:solidFill>
              <a:schemeClr val="tx1"/>
            </a:solidFill>
            <a:round/>
            <a:headEnd/>
            <a:tailEnd type="triangle" w="med" len="med"/>
          </a:ln>
        </p:spPr>
        <p:txBody>
          <a:bodyPr/>
          <a:lstStyle/>
          <a:p>
            <a:endParaRPr lang="en-US" dirty="0"/>
          </a:p>
        </p:txBody>
      </p:sp>
      <p:sp>
        <p:nvSpPr>
          <p:cNvPr id="8227" name="Rectangle 36"/>
          <p:cNvSpPr>
            <a:spLocks noChangeArrowheads="1"/>
          </p:cNvSpPr>
          <p:nvPr/>
        </p:nvSpPr>
        <p:spPr bwMode="auto">
          <a:xfrm>
            <a:off x="6934200" y="2652713"/>
            <a:ext cx="990600" cy="685800"/>
          </a:xfrm>
          <a:prstGeom prst="rect">
            <a:avLst/>
          </a:prstGeom>
          <a:solidFill>
            <a:schemeClr val="bg1"/>
          </a:solidFill>
          <a:ln w="9525">
            <a:noFill/>
            <a:miter lim="800000"/>
            <a:headEnd/>
            <a:tailEnd/>
          </a:ln>
        </p:spPr>
        <p:txBody>
          <a:bodyPr wrap="none" anchor="ctr"/>
          <a:lstStyle/>
          <a:p>
            <a:r>
              <a:rPr lang="en-US" sz="1000" dirty="0">
                <a:cs typeface="Arial" charset="0"/>
              </a:rPr>
              <a:t>Shipment </a:t>
            </a:r>
          </a:p>
          <a:p>
            <a:r>
              <a:rPr lang="en-US" sz="1000" dirty="0">
                <a:cs typeface="Arial" charset="0"/>
              </a:rPr>
              <a:t>Confirmation</a:t>
            </a:r>
          </a:p>
          <a:p>
            <a:endParaRPr lang="en-US" sz="1000" dirty="0">
              <a:cs typeface="Arial" charset="0"/>
            </a:endParaRPr>
          </a:p>
        </p:txBody>
      </p:sp>
      <p:sp>
        <p:nvSpPr>
          <p:cNvPr id="8229" name="Line 38"/>
          <p:cNvSpPr>
            <a:spLocks noChangeShapeType="1"/>
          </p:cNvSpPr>
          <p:nvPr/>
        </p:nvSpPr>
        <p:spPr bwMode="auto">
          <a:xfrm flipV="1">
            <a:off x="2743200" y="2057400"/>
            <a:ext cx="0" cy="1982788"/>
          </a:xfrm>
          <a:prstGeom prst="line">
            <a:avLst/>
          </a:prstGeom>
          <a:noFill/>
          <a:ln w="38100">
            <a:solidFill>
              <a:schemeClr val="tx1"/>
            </a:solidFill>
            <a:round/>
            <a:headEnd/>
            <a:tailEnd type="triangle" w="med" len="med"/>
          </a:ln>
        </p:spPr>
        <p:txBody>
          <a:bodyPr/>
          <a:lstStyle/>
          <a:p>
            <a:endParaRPr lang="en-US" dirty="0"/>
          </a:p>
        </p:txBody>
      </p:sp>
      <p:sp>
        <p:nvSpPr>
          <p:cNvPr id="8230" name="Rectangle 39"/>
          <p:cNvSpPr>
            <a:spLocks noChangeArrowheads="1"/>
          </p:cNvSpPr>
          <p:nvPr/>
        </p:nvSpPr>
        <p:spPr bwMode="auto">
          <a:xfrm>
            <a:off x="2438400" y="3111500"/>
            <a:ext cx="838200" cy="457200"/>
          </a:xfrm>
          <a:prstGeom prst="rect">
            <a:avLst/>
          </a:prstGeom>
          <a:solidFill>
            <a:schemeClr val="bg1"/>
          </a:solidFill>
          <a:ln w="3175">
            <a:noFill/>
            <a:miter lim="800000"/>
            <a:headEnd/>
            <a:tailEnd/>
          </a:ln>
        </p:spPr>
        <p:txBody>
          <a:bodyPr wrap="none" anchor="ctr"/>
          <a:lstStyle/>
          <a:p>
            <a:r>
              <a:rPr lang="en-US" sz="1000" dirty="0" smtClean="0">
                <a:cs typeface="Arial" charset="0"/>
              </a:rPr>
              <a:t>Receipts</a:t>
            </a:r>
            <a:endParaRPr lang="en-US" sz="1000" dirty="0">
              <a:cs typeface="Arial" charset="0"/>
            </a:endParaRPr>
          </a:p>
        </p:txBody>
      </p:sp>
      <p:sp>
        <p:nvSpPr>
          <p:cNvPr id="8232" name="Rectangle 41"/>
          <p:cNvSpPr>
            <a:spLocks noChangeArrowheads="1"/>
          </p:cNvSpPr>
          <p:nvPr/>
        </p:nvSpPr>
        <p:spPr bwMode="auto">
          <a:xfrm>
            <a:off x="3505200" y="3429000"/>
            <a:ext cx="990600" cy="381000"/>
          </a:xfrm>
          <a:prstGeom prst="rect">
            <a:avLst/>
          </a:prstGeom>
          <a:solidFill>
            <a:schemeClr val="bg1"/>
          </a:solidFill>
          <a:ln w="3175">
            <a:noFill/>
            <a:miter lim="800000"/>
            <a:headEnd/>
            <a:tailEnd/>
          </a:ln>
        </p:spPr>
        <p:txBody>
          <a:bodyPr wrap="none" anchor="ctr"/>
          <a:lstStyle/>
          <a:p>
            <a:r>
              <a:rPr lang="en-US" sz="1000" dirty="0">
                <a:cs typeface="Arial" charset="0"/>
              </a:rPr>
              <a:t>Inventory</a:t>
            </a:r>
          </a:p>
          <a:p>
            <a:r>
              <a:rPr lang="en-US" sz="1000" dirty="0">
                <a:cs typeface="Arial" charset="0"/>
              </a:rPr>
              <a:t>Adjustments</a:t>
            </a:r>
          </a:p>
        </p:txBody>
      </p:sp>
      <p:sp>
        <p:nvSpPr>
          <p:cNvPr id="8240" name="AutoShape 49"/>
          <p:cNvSpPr>
            <a:spLocks noChangeArrowheads="1"/>
          </p:cNvSpPr>
          <p:nvPr/>
        </p:nvSpPr>
        <p:spPr bwMode="gray">
          <a:xfrm>
            <a:off x="304800" y="1371600"/>
            <a:ext cx="1054100" cy="685800"/>
          </a:xfrm>
          <a:prstGeom prst="chevron">
            <a:avLst>
              <a:gd name="adj" fmla="val 0"/>
            </a:avLst>
          </a:prstGeom>
          <a:gradFill rotWithShape="1">
            <a:gsLst>
              <a:gs pos="0">
                <a:srgbClr val="6790B5"/>
              </a:gs>
              <a:gs pos="100000">
                <a:srgbClr val="47637C"/>
              </a:gs>
            </a:gsLst>
            <a:lin ang="5400000" scaled="1"/>
          </a:gradFill>
          <a:ln w="12700">
            <a:solidFill>
              <a:srgbClr val="C0C0C0"/>
            </a:solidFill>
            <a:miter lim="800000"/>
            <a:headEnd/>
            <a:tailEnd/>
          </a:ln>
        </p:spPr>
        <p:txBody>
          <a:bodyPr wrap="none" lIns="90000" tIns="90000" rIns="72000" bIns="90000" anchor="ctr"/>
          <a:lstStyle/>
          <a:p>
            <a:pPr algn="ctr"/>
            <a:r>
              <a:rPr lang="en-US" sz="1200" b="1" dirty="0" smtClean="0">
                <a:solidFill>
                  <a:schemeClr val="bg1"/>
                </a:solidFill>
              </a:rPr>
              <a:t>Account</a:t>
            </a:r>
            <a:endParaRPr lang="en-US" sz="1200" b="1" dirty="0">
              <a:solidFill>
                <a:schemeClr val="bg1"/>
              </a:solidFill>
            </a:endParaRPr>
          </a:p>
        </p:txBody>
      </p:sp>
      <p:sp>
        <p:nvSpPr>
          <p:cNvPr id="8243" name="Rectangle 52"/>
          <p:cNvSpPr>
            <a:spLocks noChangeArrowheads="1"/>
          </p:cNvSpPr>
          <p:nvPr/>
        </p:nvSpPr>
        <p:spPr bwMode="auto">
          <a:xfrm>
            <a:off x="2590800" y="1219200"/>
            <a:ext cx="5257800" cy="152400"/>
          </a:xfrm>
          <a:prstGeom prst="rect">
            <a:avLst/>
          </a:prstGeom>
          <a:solidFill>
            <a:srgbClr val="FF99CC"/>
          </a:solidFill>
          <a:ln w="9525">
            <a:solidFill>
              <a:schemeClr val="tx1"/>
            </a:solidFill>
            <a:miter lim="800000"/>
            <a:headEnd/>
            <a:tailEnd/>
          </a:ln>
        </p:spPr>
        <p:txBody>
          <a:bodyPr wrap="none" anchor="ctr"/>
          <a:lstStyle/>
          <a:p>
            <a:pPr algn="ctr"/>
            <a:r>
              <a:rPr lang="en-US" sz="1200" b="1" dirty="0" smtClean="0">
                <a:cs typeface="Arial" charset="0"/>
              </a:rPr>
              <a:t>Inovis Translator</a:t>
            </a:r>
            <a:endParaRPr lang="en-US" sz="1200" b="1" dirty="0">
              <a:cs typeface="Arial" charset="0"/>
            </a:endParaRPr>
          </a:p>
        </p:txBody>
      </p:sp>
      <p:sp>
        <p:nvSpPr>
          <p:cNvPr id="8246" name="Rectangle 55"/>
          <p:cNvSpPr>
            <a:spLocks noChangeArrowheads="1"/>
          </p:cNvSpPr>
          <p:nvPr/>
        </p:nvSpPr>
        <p:spPr bwMode="auto">
          <a:xfrm>
            <a:off x="1752600" y="1155700"/>
            <a:ext cx="569913" cy="444500"/>
          </a:xfrm>
          <a:prstGeom prst="rect">
            <a:avLst/>
          </a:prstGeom>
          <a:solidFill>
            <a:schemeClr val="bg1"/>
          </a:solidFill>
          <a:ln w="3175">
            <a:noFill/>
            <a:miter lim="800000"/>
            <a:headEnd/>
            <a:tailEnd/>
          </a:ln>
        </p:spPr>
        <p:txBody>
          <a:bodyPr wrap="none" anchor="ctr"/>
          <a:lstStyle/>
          <a:p>
            <a:r>
              <a:rPr lang="en-US" sz="1000" dirty="0">
                <a:cs typeface="Arial" charset="0"/>
              </a:rPr>
              <a:t>ASN </a:t>
            </a:r>
            <a:r>
              <a:rPr lang="en-US" sz="1000" dirty="0" smtClean="0">
                <a:cs typeface="Arial" charset="0"/>
              </a:rPr>
              <a:t>856</a:t>
            </a:r>
          </a:p>
          <a:p>
            <a:r>
              <a:rPr lang="en-US" sz="1000" dirty="0" smtClean="0">
                <a:cs typeface="Arial" charset="0"/>
              </a:rPr>
              <a:t>Invoice 810</a:t>
            </a:r>
            <a:endParaRPr lang="en-US" sz="1000" dirty="0">
              <a:cs typeface="Arial" charset="0"/>
            </a:endParaRPr>
          </a:p>
        </p:txBody>
      </p:sp>
      <p:grpSp>
        <p:nvGrpSpPr>
          <p:cNvPr id="69" name="Group 68"/>
          <p:cNvGrpSpPr/>
          <p:nvPr/>
        </p:nvGrpSpPr>
        <p:grpSpPr>
          <a:xfrm>
            <a:off x="1828800" y="4114800"/>
            <a:ext cx="6858000" cy="1828800"/>
            <a:chOff x="2144713" y="4102100"/>
            <a:chExt cx="6065694" cy="1679575"/>
          </a:xfrm>
        </p:grpSpPr>
        <p:sp>
          <p:nvSpPr>
            <p:cNvPr id="8208" name="AutoShape 17"/>
            <p:cNvSpPr>
              <a:spLocks noChangeArrowheads="1"/>
            </p:cNvSpPr>
            <p:nvPr/>
          </p:nvSpPr>
          <p:spPr bwMode="gray">
            <a:xfrm>
              <a:off x="2157413" y="4535488"/>
              <a:ext cx="1566862" cy="1233487"/>
            </a:xfrm>
            <a:prstGeom prst="homePlate">
              <a:avLst>
                <a:gd name="adj" fmla="val 33574"/>
              </a:avLst>
            </a:prstGeom>
            <a:gradFill rotWithShape="1">
              <a:gsLst>
                <a:gs pos="0">
                  <a:srgbClr val="5381AB"/>
                </a:gs>
                <a:gs pos="100000">
                  <a:srgbClr val="43688A"/>
                </a:gs>
              </a:gsLst>
              <a:lin ang="5400000" scaled="1"/>
            </a:gradFill>
            <a:ln w="9525">
              <a:miter lim="800000"/>
              <a:headEnd/>
              <a:tailEnd/>
            </a:ln>
            <a:scene3d>
              <a:camera prst="legacyPerspectiveTopRight"/>
              <a:lightRig rig="legacyFlat3" dir="l"/>
            </a:scene3d>
            <a:sp3d extrusionH="608000" prstMaterial="legacyMatte">
              <a:bevelT w="13500" h="13500" prst="angle"/>
              <a:bevelB w="13500" h="13500" prst="angle"/>
              <a:extrusionClr>
                <a:srgbClr val="5381AB"/>
              </a:extrusionClr>
            </a:sp3d>
          </p:spPr>
          <p:txBody>
            <a:bodyPr wrap="none" lIns="90000" tIns="90000" rIns="72000" bIns="90000" anchor="ctr">
              <a:flatTx/>
            </a:bodyPr>
            <a:lstStyle/>
            <a:p>
              <a:endParaRPr lang="en-US" dirty="0"/>
            </a:p>
          </p:txBody>
        </p:sp>
        <p:sp>
          <p:nvSpPr>
            <p:cNvPr id="8209" name="AutoShape 18"/>
            <p:cNvSpPr>
              <a:spLocks noChangeArrowheads="1"/>
            </p:cNvSpPr>
            <p:nvPr/>
          </p:nvSpPr>
          <p:spPr bwMode="gray">
            <a:xfrm>
              <a:off x="3552825" y="4535488"/>
              <a:ext cx="1570038" cy="1233487"/>
            </a:xfrm>
            <a:prstGeom prst="chevron">
              <a:avLst>
                <a:gd name="adj" fmla="val 30307"/>
              </a:avLst>
            </a:prstGeom>
            <a:gradFill rotWithShape="1">
              <a:gsLst>
                <a:gs pos="0">
                  <a:srgbClr val="6790B5"/>
                </a:gs>
                <a:gs pos="100000">
                  <a:srgbClr val="47637C"/>
                </a:gs>
              </a:gsLst>
              <a:lin ang="5400000" scaled="1"/>
            </a:gradFill>
            <a:ln w="9525">
              <a:miter lim="800000"/>
              <a:headEnd/>
              <a:tailEnd/>
            </a:ln>
            <a:scene3d>
              <a:camera prst="legacyPerspectiveTopRight"/>
              <a:lightRig rig="legacyFlat3" dir="l"/>
            </a:scene3d>
            <a:sp3d extrusionH="608000" prstMaterial="legacyMatte">
              <a:bevelT w="13500" h="13500" prst="angle"/>
              <a:bevelB w="13500" h="13500" prst="angle"/>
              <a:extrusionClr>
                <a:srgbClr val="6790B5"/>
              </a:extrusionClr>
            </a:sp3d>
          </p:spPr>
          <p:txBody>
            <a:bodyPr wrap="none" lIns="90000" tIns="90000" rIns="72000" bIns="90000" anchor="ctr">
              <a:flatTx/>
            </a:bodyPr>
            <a:lstStyle/>
            <a:p>
              <a:endParaRPr lang="en-US" dirty="0"/>
            </a:p>
          </p:txBody>
        </p:sp>
        <p:sp>
          <p:nvSpPr>
            <p:cNvPr id="8210" name="AutoShape 19"/>
            <p:cNvSpPr>
              <a:spLocks noChangeArrowheads="1"/>
            </p:cNvSpPr>
            <p:nvPr/>
          </p:nvSpPr>
          <p:spPr bwMode="gray">
            <a:xfrm>
              <a:off x="4967288" y="4548188"/>
              <a:ext cx="1555750" cy="1233487"/>
            </a:xfrm>
            <a:prstGeom prst="chevron">
              <a:avLst>
                <a:gd name="adj" fmla="val 30031"/>
              </a:avLst>
            </a:prstGeom>
            <a:gradFill rotWithShape="1">
              <a:gsLst>
                <a:gs pos="0">
                  <a:srgbClr val="789DBE"/>
                </a:gs>
                <a:gs pos="100000">
                  <a:srgbClr val="5F7C96"/>
                </a:gs>
              </a:gsLst>
              <a:lin ang="5400000" scaled="1"/>
            </a:gradFill>
            <a:ln w="9525">
              <a:miter lim="800000"/>
              <a:headEnd/>
              <a:tailEnd/>
            </a:ln>
            <a:scene3d>
              <a:camera prst="legacyPerspectiveTopRight"/>
              <a:lightRig rig="legacyFlat3" dir="l"/>
            </a:scene3d>
            <a:sp3d extrusionH="608000" prstMaterial="legacyMatte">
              <a:bevelT w="13500" h="13500" prst="angle"/>
              <a:bevelB w="13500" h="13500" prst="angle"/>
              <a:extrusionClr>
                <a:srgbClr val="789DBE"/>
              </a:extrusionClr>
            </a:sp3d>
          </p:spPr>
          <p:txBody>
            <a:bodyPr wrap="none" lIns="90000" tIns="90000" rIns="72000" bIns="90000" anchor="ctr">
              <a:flatTx/>
            </a:bodyPr>
            <a:lstStyle/>
            <a:p>
              <a:endParaRPr lang="en-US" dirty="0"/>
            </a:p>
          </p:txBody>
        </p:sp>
        <p:sp>
          <p:nvSpPr>
            <p:cNvPr id="8211" name="AutoShape 20"/>
            <p:cNvSpPr>
              <a:spLocks noChangeArrowheads="1"/>
            </p:cNvSpPr>
            <p:nvPr/>
          </p:nvSpPr>
          <p:spPr bwMode="gray">
            <a:xfrm>
              <a:off x="6381750" y="4522788"/>
              <a:ext cx="1541463" cy="1233487"/>
            </a:xfrm>
            <a:prstGeom prst="chevron">
              <a:avLst>
                <a:gd name="adj" fmla="val 29755"/>
              </a:avLst>
            </a:prstGeom>
            <a:gradFill rotWithShape="1">
              <a:gsLst>
                <a:gs pos="0">
                  <a:srgbClr val="8EACC8"/>
                </a:gs>
                <a:gs pos="100000">
                  <a:srgbClr val="6A8196"/>
                </a:gs>
              </a:gsLst>
              <a:lin ang="5400000" scaled="1"/>
            </a:gradFill>
            <a:ln w="9525">
              <a:miter lim="800000"/>
              <a:headEnd/>
              <a:tailEnd/>
            </a:ln>
            <a:scene3d>
              <a:camera prst="legacyPerspectiveTopRight"/>
              <a:lightRig rig="legacyFlat3" dir="l"/>
            </a:scene3d>
            <a:sp3d extrusionH="608000" prstMaterial="legacyMatte">
              <a:bevelT w="13500" h="13500" prst="angle"/>
              <a:bevelB w="13500" h="13500" prst="angle"/>
              <a:extrusionClr>
                <a:srgbClr val="8EACC8"/>
              </a:extrusionClr>
            </a:sp3d>
          </p:spPr>
          <p:txBody>
            <a:bodyPr wrap="none" lIns="90000" tIns="90000" rIns="72000" bIns="90000" anchor="ctr">
              <a:flatTx/>
            </a:bodyPr>
            <a:lstStyle/>
            <a:p>
              <a:endParaRPr lang="en-US" dirty="0"/>
            </a:p>
          </p:txBody>
        </p:sp>
        <p:sp>
          <p:nvSpPr>
            <p:cNvPr id="8212" name="Text Box 21"/>
            <p:cNvSpPr txBox="1">
              <a:spLocks noChangeArrowheads="1"/>
            </p:cNvSpPr>
            <p:nvPr/>
          </p:nvSpPr>
          <p:spPr bwMode="gray">
            <a:xfrm>
              <a:off x="2328863" y="4841875"/>
              <a:ext cx="998537" cy="393700"/>
            </a:xfrm>
            <a:prstGeom prst="rect">
              <a:avLst/>
            </a:prstGeom>
            <a:noFill/>
            <a:ln w="9525">
              <a:noFill/>
              <a:miter lim="800000"/>
              <a:headEnd/>
              <a:tailEnd/>
            </a:ln>
          </p:spPr>
          <p:txBody>
            <a:bodyPr wrap="none" lIns="90000" tIns="90000" rIns="72000" bIns="90000">
              <a:spAutoFit/>
            </a:bodyPr>
            <a:lstStyle/>
            <a:p>
              <a:pPr defTabSz="801688">
                <a:spcBef>
                  <a:spcPct val="20000"/>
                </a:spcBef>
              </a:pPr>
              <a:r>
                <a:rPr lang="en-GB" sz="1400" b="1" dirty="0">
                  <a:solidFill>
                    <a:schemeClr val="bg1"/>
                  </a:solidFill>
                  <a:cs typeface="Arial" charset="0"/>
                </a:rPr>
                <a:t>Receiving</a:t>
              </a:r>
            </a:p>
          </p:txBody>
        </p:sp>
        <p:sp>
          <p:nvSpPr>
            <p:cNvPr id="8213" name="Text Box 22"/>
            <p:cNvSpPr txBox="1">
              <a:spLocks noChangeArrowheads="1"/>
            </p:cNvSpPr>
            <p:nvPr/>
          </p:nvSpPr>
          <p:spPr bwMode="gray">
            <a:xfrm>
              <a:off x="4024313" y="4841875"/>
              <a:ext cx="822325" cy="393700"/>
            </a:xfrm>
            <a:prstGeom prst="rect">
              <a:avLst/>
            </a:prstGeom>
            <a:noFill/>
            <a:ln w="9525">
              <a:noFill/>
              <a:miter lim="800000"/>
              <a:headEnd/>
              <a:tailEnd/>
            </a:ln>
          </p:spPr>
          <p:txBody>
            <a:bodyPr wrap="none" lIns="90000" tIns="90000" rIns="72000" bIns="90000">
              <a:spAutoFit/>
            </a:bodyPr>
            <a:lstStyle/>
            <a:p>
              <a:pPr defTabSz="801688">
                <a:spcBef>
                  <a:spcPct val="20000"/>
                </a:spcBef>
              </a:pPr>
              <a:r>
                <a:rPr lang="en-GB" sz="1400" b="1" dirty="0">
                  <a:solidFill>
                    <a:schemeClr val="bg1"/>
                  </a:solidFill>
                  <a:cs typeface="Arial" charset="0"/>
                </a:rPr>
                <a:t>Storage</a:t>
              </a:r>
            </a:p>
          </p:txBody>
        </p:sp>
        <p:sp>
          <p:nvSpPr>
            <p:cNvPr id="8214" name="Text Box 23"/>
            <p:cNvSpPr txBox="1">
              <a:spLocks noChangeArrowheads="1"/>
            </p:cNvSpPr>
            <p:nvPr/>
          </p:nvSpPr>
          <p:spPr bwMode="gray">
            <a:xfrm>
              <a:off x="5334000" y="4724400"/>
              <a:ext cx="841375" cy="904875"/>
            </a:xfrm>
            <a:prstGeom prst="rect">
              <a:avLst/>
            </a:prstGeom>
            <a:noFill/>
            <a:ln w="9525">
              <a:noFill/>
              <a:miter lim="800000"/>
              <a:headEnd/>
              <a:tailEnd/>
            </a:ln>
          </p:spPr>
          <p:txBody>
            <a:bodyPr wrap="none" lIns="90000" tIns="90000" rIns="72000" bIns="90000">
              <a:spAutoFit/>
            </a:bodyPr>
            <a:lstStyle/>
            <a:p>
              <a:pPr defTabSz="801688">
                <a:spcBef>
                  <a:spcPct val="20000"/>
                </a:spcBef>
              </a:pPr>
              <a:r>
                <a:rPr lang="en-GB" sz="1400" b="1" dirty="0">
                  <a:solidFill>
                    <a:schemeClr val="bg1"/>
                  </a:solidFill>
                  <a:cs typeface="Arial" charset="0"/>
                </a:rPr>
                <a:t>Picking</a:t>
              </a:r>
            </a:p>
            <a:p>
              <a:pPr defTabSz="801688">
                <a:spcBef>
                  <a:spcPct val="20000"/>
                </a:spcBef>
              </a:pPr>
              <a:r>
                <a:rPr lang="en-GB" sz="1400" b="1" dirty="0">
                  <a:solidFill>
                    <a:schemeClr val="bg1"/>
                  </a:solidFill>
                  <a:cs typeface="Arial" charset="0"/>
                </a:rPr>
                <a:t>&amp;</a:t>
              </a:r>
            </a:p>
            <a:p>
              <a:pPr defTabSz="801688">
                <a:spcBef>
                  <a:spcPct val="20000"/>
                </a:spcBef>
              </a:pPr>
              <a:r>
                <a:rPr lang="en-GB" sz="1400" b="1" dirty="0">
                  <a:solidFill>
                    <a:schemeClr val="bg1"/>
                  </a:solidFill>
                  <a:cs typeface="Arial" charset="0"/>
                </a:rPr>
                <a:t>Packing</a:t>
              </a:r>
            </a:p>
          </p:txBody>
        </p:sp>
        <p:sp>
          <p:nvSpPr>
            <p:cNvPr id="8215" name="Text Box 24"/>
            <p:cNvSpPr txBox="1">
              <a:spLocks noChangeArrowheads="1"/>
            </p:cNvSpPr>
            <p:nvPr/>
          </p:nvSpPr>
          <p:spPr bwMode="gray">
            <a:xfrm>
              <a:off x="6762607" y="4801923"/>
              <a:ext cx="1447800" cy="364791"/>
            </a:xfrm>
            <a:prstGeom prst="rect">
              <a:avLst/>
            </a:prstGeom>
            <a:noFill/>
            <a:ln w="9525">
              <a:noFill/>
              <a:miter lim="800000"/>
              <a:headEnd/>
              <a:tailEnd/>
            </a:ln>
          </p:spPr>
          <p:txBody>
            <a:bodyPr wrap="square" lIns="90000" tIns="90000" rIns="72000" bIns="90000">
              <a:spAutoFit/>
            </a:bodyPr>
            <a:lstStyle/>
            <a:p>
              <a:pPr defTabSz="801688">
                <a:spcBef>
                  <a:spcPct val="20000"/>
                </a:spcBef>
              </a:pPr>
              <a:r>
                <a:rPr lang="en-GB" sz="1400" b="1" dirty="0" smtClean="0">
                  <a:solidFill>
                    <a:schemeClr val="bg1"/>
                  </a:solidFill>
                  <a:cs typeface="Arial" charset="0"/>
                </a:rPr>
                <a:t>Shipping</a:t>
              </a:r>
              <a:endParaRPr lang="en-GB" sz="1400" b="1" dirty="0">
                <a:solidFill>
                  <a:schemeClr val="bg1"/>
                </a:solidFill>
                <a:cs typeface="Arial" charset="0"/>
              </a:endParaRPr>
            </a:p>
          </p:txBody>
        </p:sp>
        <p:sp>
          <p:nvSpPr>
            <p:cNvPr id="8247" name="Rectangle 56"/>
            <p:cNvSpPr>
              <a:spLocks noChangeArrowheads="1"/>
            </p:cNvSpPr>
            <p:nvPr/>
          </p:nvSpPr>
          <p:spPr bwMode="auto">
            <a:xfrm>
              <a:off x="2157413" y="4344988"/>
              <a:ext cx="5354637" cy="193675"/>
            </a:xfrm>
            <a:prstGeom prst="rect">
              <a:avLst/>
            </a:prstGeom>
            <a:gradFill rotWithShape="1">
              <a:gsLst>
                <a:gs pos="0">
                  <a:srgbClr val="FFFF7A"/>
                </a:gs>
                <a:gs pos="100000">
                  <a:srgbClr val="FFFF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sz="1000" b="1" dirty="0"/>
            </a:p>
          </p:txBody>
        </p:sp>
        <p:sp>
          <p:nvSpPr>
            <p:cNvPr id="56" name="Rectangle 57"/>
            <p:cNvSpPr>
              <a:spLocks noChangeArrowheads="1"/>
            </p:cNvSpPr>
            <p:nvPr/>
          </p:nvSpPr>
          <p:spPr bwMode="auto">
            <a:xfrm>
              <a:off x="2144713" y="4102100"/>
              <a:ext cx="5380037" cy="282575"/>
            </a:xfrm>
            <a:prstGeom prst="rect">
              <a:avLst/>
            </a:prstGeom>
            <a:gradFill rotWithShape="1">
              <a:gsLst>
                <a:gs pos="0">
                  <a:schemeClr val="hlink">
                    <a:gamma/>
                    <a:tint val="52157"/>
                    <a:invGamma/>
                  </a:schemeClr>
                </a:gs>
                <a:gs pos="100000">
                  <a:schemeClr val="hlink"/>
                </a:gs>
              </a:gsLst>
              <a:lin ang="5400000" scaled="1"/>
            </a:gra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a:defRPr/>
              </a:pPr>
              <a:r>
                <a:rPr lang="en-US" sz="1600" b="1" dirty="0" smtClean="0">
                  <a:solidFill>
                    <a:srgbClr val="F8F8F8"/>
                  </a:solidFill>
                </a:rPr>
                <a:t>DCMS</a:t>
              </a:r>
              <a:endParaRPr lang="en-US" sz="1600" b="1" dirty="0">
                <a:solidFill>
                  <a:srgbClr val="F8F8F8"/>
                </a:solidFill>
              </a:endParaRPr>
            </a:p>
          </p:txBody>
        </p:sp>
      </p:grpSp>
      <p:sp>
        <p:nvSpPr>
          <p:cNvPr id="66" name="Right Arrow 65"/>
          <p:cNvSpPr/>
          <p:nvPr/>
        </p:nvSpPr>
        <p:spPr>
          <a:xfrm flipV="1">
            <a:off x="1447800" y="1905000"/>
            <a:ext cx="990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Left Arrow 66"/>
          <p:cNvSpPr/>
          <p:nvPr/>
        </p:nvSpPr>
        <p:spPr>
          <a:xfrm>
            <a:off x="1447800" y="1600200"/>
            <a:ext cx="99060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1676400" y="1981200"/>
            <a:ext cx="716863" cy="246221"/>
          </a:xfrm>
          <a:prstGeom prst="rect">
            <a:avLst/>
          </a:prstGeom>
        </p:spPr>
        <p:txBody>
          <a:bodyPr wrap="none">
            <a:spAutoFit/>
          </a:bodyPr>
          <a:lstStyle/>
          <a:p>
            <a:r>
              <a:rPr lang="en-US" sz="1000" dirty="0" smtClean="0">
                <a:cs typeface="Arial" charset="0"/>
              </a:rPr>
              <a:t>Order 850</a:t>
            </a:r>
          </a:p>
        </p:txBody>
      </p:sp>
      <p:sp>
        <p:nvSpPr>
          <p:cNvPr id="72" name="Title 71"/>
          <p:cNvSpPr>
            <a:spLocks noGrp="1"/>
          </p:cNvSpPr>
          <p:nvPr>
            <p:ph type="title"/>
          </p:nvPr>
        </p:nvSpPr>
        <p:spPr>
          <a:xfrm>
            <a:off x="457200" y="274638"/>
            <a:ext cx="8229600" cy="715962"/>
          </a:xfrm>
        </p:spPr>
        <p:txBody>
          <a:bodyPr>
            <a:normAutofit fontScale="90000"/>
          </a:bodyPr>
          <a:lstStyle/>
          <a:p>
            <a:r>
              <a:rPr lang="en-US" dirty="0" smtClean="0"/>
              <a:t>System Flow</a:t>
            </a:r>
            <a:endParaRPr lang="en-US" dirty="0"/>
          </a:p>
        </p:txBody>
      </p:sp>
      <p:sp>
        <p:nvSpPr>
          <p:cNvPr id="74" name="Slide Number Placeholder 73"/>
          <p:cNvSpPr>
            <a:spLocks noGrp="1"/>
          </p:cNvSpPr>
          <p:nvPr>
            <p:ph type="sldNum" sz="quarter" idx="12"/>
          </p:nvPr>
        </p:nvSpPr>
        <p:spPr/>
        <p:txBody>
          <a:bodyPr/>
          <a:lstStyle/>
          <a:p>
            <a:fld id="{D5BE1586-1B3B-4444-BD5A-F1B96166ECF1}" type="slidenum">
              <a:rPr lang="en-US" smtClean="0"/>
              <a:pPr/>
              <a:t>2</a:t>
            </a:fld>
            <a:endParaRPr lang="en-US" dirty="0"/>
          </a:p>
        </p:txBody>
      </p:sp>
      <p:sp>
        <p:nvSpPr>
          <p:cNvPr id="75" name="AutoShape 49"/>
          <p:cNvSpPr>
            <a:spLocks noChangeArrowheads="1"/>
          </p:cNvSpPr>
          <p:nvPr/>
        </p:nvSpPr>
        <p:spPr bwMode="gray">
          <a:xfrm>
            <a:off x="1828800" y="6172200"/>
            <a:ext cx="6553200" cy="457200"/>
          </a:xfrm>
          <a:prstGeom prst="chevron">
            <a:avLst>
              <a:gd name="adj" fmla="val 0"/>
            </a:avLst>
          </a:prstGeom>
          <a:gradFill rotWithShape="1">
            <a:gsLst>
              <a:gs pos="0">
                <a:srgbClr val="6790B5"/>
              </a:gs>
              <a:gs pos="100000">
                <a:srgbClr val="47637C"/>
              </a:gs>
            </a:gsLst>
            <a:lin ang="5400000" scaled="1"/>
          </a:gradFill>
          <a:ln w="12700">
            <a:solidFill>
              <a:srgbClr val="C0C0C0"/>
            </a:solidFill>
            <a:miter lim="800000"/>
            <a:headEnd/>
            <a:tailEnd/>
          </a:ln>
        </p:spPr>
        <p:txBody>
          <a:bodyPr wrap="none" lIns="90000" tIns="90000" rIns="72000" bIns="90000" anchor="ctr"/>
          <a:lstStyle/>
          <a:p>
            <a:pPr algn="ctr"/>
            <a:r>
              <a:rPr lang="en-US" sz="1200" dirty="0" smtClean="0"/>
              <a:t>DCMS Connect Reporting</a:t>
            </a:r>
            <a:endParaRPr lang="en-US" sz="12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Pickslips to Vision</a:t>
            </a:r>
            <a:endParaRPr lang="en-IN" dirty="0"/>
          </a:p>
        </p:txBody>
      </p:sp>
      <p:sp>
        <p:nvSpPr>
          <p:cNvPr id="3" name="Content Placeholder 2"/>
          <p:cNvSpPr>
            <a:spLocks noGrp="1"/>
          </p:cNvSpPr>
          <p:nvPr>
            <p:ph idx="1"/>
          </p:nvPr>
        </p:nvSpPr>
        <p:spPr/>
        <p:txBody>
          <a:bodyPr/>
          <a:lstStyle/>
          <a:p>
            <a:r>
              <a:rPr lang="en-US" dirty="0" smtClean="0"/>
              <a:t>This will be a routine process, no different from today.</a:t>
            </a:r>
          </a:p>
          <a:p>
            <a:r>
              <a:rPr lang="en-US" dirty="0" smtClean="0"/>
              <a:t>Vision will process shipments from LA2 exactly as it processes shipments from FDC.</a:t>
            </a:r>
            <a:endParaRPr lang="en-IN"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20</a:t>
            </a:fld>
            <a:endParaRPr lang="en-US" dirty="0"/>
          </a:p>
        </p:txBody>
      </p:sp>
    </p:spTree>
    <p:extLst>
      <p:ext uri="{BB962C8B-B14F-4D97-AF65-F5344CB8AC3E}">
        <p14:creationId xmlns:p14="http://schemas.microsoft.com/office/powerpoint/2010/main" val="1805742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Requirements</a:t>
            </a:r>
            <a:endParaRPr lang="en-IN" dirty="0"/>
          </a:p>
        </p:txBody>
      </p:sp>
      <p:sp>
        <p:nvSpPr>
          <p:cNvPr id="3" name="Content Placeholder 2"/>
          <p:cNvSpPr>
            <a:spLocks noGrp="1"/>
          </p:cNvSpPr>
          <p:nvPr>
            <p:ph idx="1"/>
          </p:nvPr>
        </p:nvSpPr>
        <p:spPr/>
        <p:txBody>
          <a:bodyPr>
            <a:normAutofit fontScale="85000" lnSpcReduction="20000"/>
          </a:bodyPr>
          <a:lstStyle/>
          <a:p>
            <a:r>
              <a:rPr lang="en-US" sz="2800" dirty="0" smtClean="0"/>
              <a:t>Broadband Connectivity</a:t>
            </a:r>
          </a:p>
          <a:p>
            <a:r>
              <a:rPr lang="en-US" sz="2800" dirty="0" smtClean="0"/>
              <a:t>Site to Site VPN Connection</a:t>
            </a:r>
            <a:endParaRPr lang="en-US" sz="2800" strike="sngStrike" dirty="0" smtClean="0"/>
          </a:p>
          <a:p>
            <a:r>
              <a:rPr lang="en-US" sz="2800" dirty="0" smtClean="0"/>
              <a:t>Zebra printers</a:t>
            </a:r>
          </a:p>
          <a:p>
            <a:r>
              <a:rPr lang="en-US" sz="2800" dirty="0" smtClean="0"/>
              <a:t>Laser pick ticket printers</a:t>
            </a:r>
            <a:endParaRPr lang="en-US" sz="2800" strike="sngStrike" dirty="0" smtClean="0"/>
          </a:p>
          <a:p>
            <a:r>
              <a:rPr lang="en-US" sz="2800" dirty="0" smtClean="0"/>
              <a:t>DCMS web</a:t>
            </a:r>
          </a:p>
          <a:p>
            <a:r>
              <a:rPr lang="en-US" sz="2800" dirty="0" smtClean="0"/>
              <a:t>This will enable</a:t>
            </a:r>
          </a:p>
          <a:p>
            <a:pPr lvl="1"/>
            <a:r>
              <a:rPr lang="en-US" dirty="0" smtClean="0"/>
              <a:t>Importing/Exporting Pickslips</a:t>
            </a:r>
          </a:p>
          <a:p>
            <a:pPr lvl="1"/>
            <a:r>
              <a:rPr lang="en-US" dirty="0" smtClean="0"/>
              <a:t>Printing UCC/CCL</a:t>
            </a:r>
          </a:p>
          <a:p>
            <a:pPr lvl="1"/>
            <a:r>
              <a:rPr lang="en-US" dirty="0" smtClean="0"/>
              <a:t>Changing box status to Picked</a:t>
            </a:r>
          </a:p>
          <a:p>
            <a:pPr lvl="1"/>
            <a:r>
              <a:rPr lang="en-US" dirty="0" smtClean="0"/>
              <a:t>Shipping BOLs</a:t>
            </a:r>
          </a:p>
          <a:p>
            <a:r>
              <a:rPr lang="en-US" sz="2800" dirty="0" smtClean="0"/>
              <a:t>It is possible to perform all of these functions remotely if connectivity problems are encountered.</a:t>
            </a:r>
          </a:p>
          <a:p>
            <a:pPr lvl="1"/>
            <a:endParaRPr lang="en-IN"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21</a:t>
            </a:fld>
            <a:endParaRPr lang="en-US" dirty="0"/>
          </a:p>
        </p:txBody>
      </p:sp>
    </p:spTree>
    <p:extLst>
      <p:ext uri="{BB962C8B-B14F-4D97-AF65-F5344CB8AC3E}">
        <p14:creationId xmlns:p14="http://schemas.microsoft.com/office/powerpoint/2010/main" val="1858561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Reports</a:t>
            </a:r>
            <a:endParaRPr lang="en-IN" dirty="0"/>
          </a:p>
        </p:txBody>
      </p:sp>
      <p:sp>
        <p:nvSpPr>
          <p:cNvPr id="3" name="Slide Number Placeholder 2"/>
          <p:cNvSpPr>
            <a:spLocks noGrp="1"/>
          </p:cNvSpPr>
          <p:nvPr>
            <p:ph type="sldNum" sz="quarter" idx="12"/>
          </p:nvPr>
        </p:nvSpPr>
        <p:spPr/>
        <p:txBody>
          <a:bodyPr/>
          <a:lstStyle/>
          <a:p>
            <a:fld id="{D5BE1586-1B3B-4444-BD5A-F1B96166ECF1}" type="slidenum">
              <a:rPr lang="en-US" smtClean="0"/>
              <a:pPr/>
              <a:t>22</a:t>
            </a:fld>
            <a:endParaRPr lang="en-US" dirty="0"/>
          </a:p>
        </p:txBody>
      </p:sp>
      <p:sp>
        <p:nvSpPr>
          <p:cNvPr id="4" name="TextBox 3"/>
          <p:cNvSpPr txBox="1"/>
          <p:nvPr/>
        </p:nvSpPr>
        <p:spPr>
          <a:xfrm>
            <a:off x="823912" y="1676400"/>
            <a:ext cx="7696200" cy="4062651"/>
          </a:xfrm>
          <a:prstGeom prst="rect">
            <a:avLst/>
          </a:prstGeom>
          <a:noFill/>
        </p:spPr>
        <p:txBody>
          <a:bodyPr wrap="square" rtlCol="0">
            <a:spAutoFit/>
          </a:bodyPr>
          <a:lstStyle/>
          <a:p>
            <a:r>
              <a:rPr lang="en-IN" sz="2400" dirty="0"/>
              <a:t>40.07: Receiving Report</a:t>
            </a:r>
            <a:endParaRPr lang="en-IN" sz="2400" dirty="0" smtClean="0"/>
          </a:p>
          <a:p>
            <a:r>
              <a:rPr lang="en-IN" sz="2400" dirty="0" smtClean="0"/>
              <a:t>10.84</a:t>
            </a:r>
            <a:r>
              <a:rPr lang="en-IN" sz="2400" dirty="0"/>
              <a:t>: Details of BOLs exported</a:t>
            </a:r>
          </a:p>
          <a:p>
            <a:r>
              <a:rPr lang="en-IN" sz="2400" dirty="0" smtClean="0"/>
              <a:t>10.86</a:t>
            </a:r>
            <a:r>
              <a:rPr lang="en-IN" sz="2400" dirty="0"/>
              <a:t>: Details of PD Exported For Each Customer</a:t>
            </a:r>
          </a:p>
          <a:p>
            <a:r>
              <a:rPr lang="en-IN" sz="2400" dirty="0"/>
              <a:t>10.88: Cancelled PD Report</a:t>
            </a:r>
          </a:p>
          <a:p>
            <a:r>
              <a:rPr lang="en-IN" sz="2400" dirty="0"/>
              <a:t>20.05: SKU details of PDs imported on a date</a:t>
            </a:r>
          </a:p>
          <a:p>
            <a:r>
              <a:rPr lang="en-IN" sz="2400" dirty="0" smtClean="0"/>
              <a:t>110.08 </a:t>
            </a:r>
            <a:r>
              <a:rPr lang="en-IN" sz="2400" dirty="0"/>
              <a:t>: Open Order Drill down Report</a:t>
            </a:r>
          </a:p>
          <a:p>
            <a:r>
              <a:rPr lang="en-IN" sz="2400" dirty="0" smtClean="0"/>
              <a:t>130.28 </a:t>
            </a:r>
            <a:r>
              <a:rPr lang="en-IN" sz="2400" dirty="0"/>
              <a:t>: </a:t>
            </a:r>
            <a:r>
              <a:rPr lang="en-IN" sz="2400" dirty="0" smtClean="0"/>
              <a:t>SKU Shortage report</a:t>
            </a:r>
            <a:endParaRPr lang="en-IN" sz="2400" dirty="0"/>
          </a:p>
          <a:p>
            <a:r>
              <a:rPr lang="en-IN" sz="2400" dirty="0" smtClean="0"/>
              <a:t>130.03 </a:t>
            </a:r>
            <a:r>
              <a:rPr lang="en-IN" sz="2400" dirty="0"/>
              <a:t>FPK Inventory Report </a:t>
            </a:r>
            <a:endParaRPr lang="en-IN" sz="2400" dirty="0" smtClean="0"/>
          </a:p>
          <a:p>
            <a:r>
              <a:rPr lang="en-IN" sz="2400" dirty="0" smtClean="0"/>
              <a:t>140.02: Open Bucket Summary (Order aging)</a:t>
            </a:r>
          </a:p>
          <a:p>
            <a:r>
              <a:rPr lang="en-IN" sz="2400" dirty="0" smtClean="0"/>
              <a:t>110.16 Estimated cartons and weight</a:t>
            </a:r>
          </a:p>
          <a:p>
            <a:endParaRPr lang="en-IN" dirty="0"/>
          </a:p>
        </p:txBody>
      </p:sp>
    </p:spTree>
    <p:extLst>
      <p:ext uri="{BB962C8B-B14F-4D97-AF65-F5344CB8AC3E}">
        <p14:creationId xmlns:p14="http://schemas.microsoft.com/office/powerpoint/2010/main" val="1447320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Inquiry</a:t>
            </a:r>
            <a:endParaRPr lang="en-US" dirty="0"/>
          </a:p>
        </p:txBody>
      </p:sp>
      <p:sp>
        <p:nvSpPr>
          <p:cNvPr id="5" name="Content Placeholder 4"/>
          <p:cNvSpPr>
            <a:spLocks noGrp="1"/>
          </p:cNvSpPr>
          <p:nvPr>
            <p:ph idx="1"/>
          </p:nvPr>
        </p:nvSpPr>
        <p:spPr/>
        <p:txBody>
          <a:bodyPr/>
          <a:lstStyle/>
          <a:p>
            <a:r>
              <a:rPr lang="en-US" dirty="0" smtClean="0"/>
              <a:t>DCMS Lite provides a rich set of Inquiry functions.</a:t>
            </a:r>
          </a:p>
          <a:p>
            <a:r>
              <a:rPr lang="en-US" dirty="0" smtClean="0"/>
              <a:t>Floor users can scan any bar code at any time and the system will display all relevant information.</a:t>
            </a:r>
          </a:p>
          <a:p>
            <a:r>
              <a:rPr lang="en-US" dirty="0" smtClean="0"/>
              <a:t>Similar to “Price Check” functionality in super markets.</a:t>
            </a:r>
            <a:endParaRPr lang="en-US" dirty="0"/>
          </a:p>
        </p:txBody>
      </p:sp>
      <p:sp>
        <p:nvSpPr>
          <p:cNvPr id="3" name="Slide Number Placeholder 2"/>
          <p:cNvSpPr>
            <a:spLocks noGrp="1"/>
          </p:cNvSpPr>
          <p:nvPr>
            <p:ph type="sldNum" sz="quarter" idx="12"/>
          </p:nvPr>
        </p:nvSpPr>
        <p:spPr/>
        <p:txBody>
          <a:bodyPr/>
          <a:lstStyle/>
          <a:p>
            <a:fld id="{D5BE1586-1B3B-4444-BD5A-F1B96166ECF1}" type="slidenum">
              <a:rPr lang="en-US" smtClean="0"/>
              <a:pPr/>
              <a:t>23</a:t>
            </a:fld>
            <a:endParaRPr lang="en-US" dirty="0"/>
          </a:p>
        </p:txBody>
      </p:sp>
    </p:spTree>
    <p:extLst>
      <p:ext uri="{BB962C8B-B14F-4D97-AF65-F5344CB8AC3E}">
        <p14:creationId xmlns:p14="http://schemas.microsoft.com/office/powerpoint/2010/main" val="816762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Programming - 4</a:t>
            </a:r>
            <a:endParaRPr lang="en-US" dirty="0"/>
          </a:p>
        </p:txBody>
      </p:sp>
      <p:sp>
        <p:nvSpPr>
          <p:cNvPr id="4" name="Content Placeholder 3"/>
          <p:cNvSpPr>
            <a:spLocks noGrp="1"/>
          </p:cNvSpPr>
          <p:nvPr>
            <p:ph idx="1"/>
          </p:nvPr>
        </p:nvSpPr>
        <p:spPr/>
        <p:txBody>
          <a:bodyPr/>
          <a:lstStyle/>
          <a:p>
            <a:r>
              <a:rPr lang="en-US" dirty="0" smtClean="0"/>
              <a:t>All Reports currently provide option to display data for </a:t>
            </a:r>
            <a:r>
              <a:rPr lang="en-US" i="1" dirty="0" smtClean="0"/>
              <a:t>All Buildings </a:t>
            </a:r>
            <a:r>
              <a:rPr lang="en-US" dirty="0" smtClean="0"/>
              <a:t>or </a:t>
            </a:r>
            <a:r>
              <a:rPr lang="en-US" i="1" dirty="0" smtClean="0"/>
              <a:t>Single Specific Building.</a:t>
            </a:r>
          </a:p>
          <a:p>
            <a:r>
              <a:rPr lang="en-US" dirty="0" smtClean="0"/>
              <a:t>Would now need an option to display data for </a:t>
            </a:r>
            <a:r>
              <a:rPr lang="en-US" i="1" dirty="0"/>
              <a:t>M</a:t>
            </a:r>
            <a:r>
              <a:rPr lang="en-US" i="1" dirty="0" smtClean="0"/>
              <a:t>ultiple </a:t>
            </a:r>
            <a:r>
              <a:rPr lang="en-US" i="1" dirty="0"/>
              <a:t>S</a:t>
            </a:r>
            <a:r>
              <a:rPr lang="en-US" i="1" dirty="0" smtClean="0"/>
              <a:t>elected buildings.</a:t>
            </a:r>
          </a:p>
          <a:p>
            <a:r>
              <a:rPr lang="en-US" dirty="0" smtClean="0"/>
              <a:t>This will enable FDC users to summarize data for just their buildings.</a:t>
            </a:r>
            <a:endParaRPr lang="en-US" dirty="0"/>
          </a:p>
        </p:txBody>
      </p:sp>
      <p:sp>
        <p:nvSpPr>
          <p:cNvPr id="3" name="Slide Number Placeholder 2"/>
          <p:cNvSpPr>
            <a:spLocks noGrp="1"/>
          </p:cNvSpPr>
          <p:nvPr>
            <p:ph type="sldNum" sz="quarter" idx="12"/>
          </p:nvPr>
        </p:nvSpPr>
        <p:spPr/>
        <p:txBody>
          <a:bodyPr/>
          <a:lstStyle/>
          <a:p>
            <a:fld id="{D5BE1586-1B3B-4444-BD5A-F1B96166ECF1}" type="slidenum">
              <a:rPr lang="en-US" smtClean="0"/>
              <a:pPr/>
              <a:t>24</a:t>
            </a:fld>
            <a:endParaRPr lang="en-US" dirty="0"/>
          </a:p>
        </p:txBody>
      </p:sp>
    </p:spTree>
    <p:extLst>
      <p:ext uri="{BB962C8B-B14F-4D97-AF65-F5344CB8AC3E}">
        <p14:creationId xmlns:p14="http://schemas.microsoft.com/office/powerpoint/2010/main" val="138478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Onsite review with business and Fairway</a:t>
            </a:r>
          </a:p>
          <a:p>
            <a:r>
              <a:rPr lang="en-US" dirty="0" smtClean="0"/>
              <a:t>Test simulation</a:t>
            </a:r>
          </a:p>
          <a:p>
            <a:r>
              <a:rPr lang="en-US" dirty="0" smtClean="0"/>
              <a:t>Engage Eclipse for timeline and delivery milestones</a:t>
            </a:r>
          </a:p>
          <a:p>
            <a:r>
              <a:rPr lang="en-US" dirty="0" smtClean="0"/>
              <a:t>Cost evaluation</a:t>
            </a:r>
          </a:p>
          <a:p>
            <a:r>
              <a:rPr lang="en-US" dirty="0" smtClean="0"/>
              <a:t>Signoff by IT management and Business</a:t>
            </a:r>
            <a:endParaRPr lang="en-US" dirty="0"/>
          </a:p>
        </p:txBody>
      </p:sp>
      <p:sp>
        <p:nvSpPr>
          <p:cNvPr id="5" name="Slide Number Placeholder 4"/>
          <p:cNvSpPr>
            <a:spLocks noGrp="1"/>
          </p:cNvSpPr>
          <p:nvPr>
            <p:ph type="sldNum" sz="quarter" idx="12"/>
          </p:nvPr>
        </p:nvSpPr>
        <p:spPr/>
        <p:txBody>
          <a:bodyPr/>
          <a:lstStyle/>
          <a:p>
            <a:fld id="{D5BE1586-1B3B-4444-BD5A-F1B96166ECF1}" type="slidenum">
              <a:rPr lang="en-US" smtClean="0"/>
              <a:pPr/>
              <a:t>25</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BE1586-1B3B-4444-BD5A-F1B96166ECF1}"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304800" y="217151"/>
            <a:ext cx="8575930" cy="6146975"/>
          </a:xfrm>
          <a:prstGeom prst="rect">
            <a:avLst/>
          </a:prstGeom>
        </p:spPr>
      </p:pic>
    </p:spTree>
    <p:extLst>
      <p:ext uri="{BB962C8B-B14F-4D97-AF65-F5344CB8AC3E}">
        <p14:creationId xmlns:p14="http://schemas.microsoft.com/office/powerpoint/2010/main" val="3661325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Desirable Goals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Minimum need for Scanning. </a:t>
            </a:r>
            <a:r>
              <a:rPr lang="en-US" sz="2000" dirty="0" smtClean="0"/>
              <a:t>Compromised accuracy acceptable.</a:t>
            </a:r>
            <a:endParaRPr lang="en-US" dirty="0" smtClean="0"/>
          </a:p>
          <a:p>
            <a:pPr marL="514350" indent="-514350">
              <a:buFont typeface="+mj-lt"/>
              <a:buAutoNum type="arabicPeriod"/>
            </a:pPr>
            <a:r>
              <a:rPr lang="en-US" dirty="0" smtClean="0"/>
              <a:t>Transparent Interfacing with Vision. </a:t>
            </a:r>
            <a:r>
              <a:rPr lang="en-US" sz="2000" dirty="0" smtClean="0"/>
              <a:t>Should require no intervention from local users.</a:t>
            </a:r>
          </a:p>
          <a:p>
            <a:pPr marL="514350" indent="-514350">
              <a:buFont typeface="+mj-lt"/>
              <a:buAutoNum type="arabicPeriod"/>
            </a:pPr>
            <a:r>
              <a:rPr lang="en-US" dirty="0" smtClean="0"/>
              <a:t>Process optimization is desirable but not an overriding concern. </a:t>
            </a:r>
            <a:r>
              <a:rPr lang="en-US" sz="2000" dirty="0" smtClean="0"/>
              <a:t>No location tracking or pick path guidance.</a:t>
            </a:r>
            <a:endParaRPr lang="en-US" dirty="0" smtClean="0"/>
          </a:p>
          <a:p>
            <a:pPr marL="514350" indent="-514350">
              <a:buFont typeface="+mj-lt"/>
              <a:buAutoNum type="arabicPeriod"/>
            </a:pPr>
            <a:r>
              <a:rPr lang="en-US" dirty="0" smtClean="0"/>
              <a:t>Minimum IT infrastructure. </a:t>
            </a:r>
            <a:r>
              <a:rPr lang="en-US" sz="2000" dirty="0" smtClean="0"/>
              <a:t>No mobile devices.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4</a:t>
            </a:fld>
            <a:endParaRPr lang="en-US" dirty="0"/>
          </a:p>
        </p:txBody>
      </p:sp>
    </p:spTree>
    <p:extLst>
      <p:ext uri="{BB962C8B-B14F-4D97-AF65-F5344CB8AC3E}">
        <p14:creationId xmlns:p14="http://schemas.microsoft.com/office/powerpoint/2010/main" val="2690434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Throughput Requirements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19241860"/>
              </p:ext>
            </p:extLst>
          </p:nvPr>
        </p:nvGraphicFramePr>
        <p:xfrm>
          <a:off x="457200" y="1600200"/>
          <a:ext cx="8229600" cy="249428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dirty="0"/>
                    </a:p>
                  </a:txBody>
                  <a:tcPr/>
                </a:tc>
                <a:tc>
                  <a:txBody>
                    <a:bodyPr/>
                    <a:lstStyle/>
                    <a:p>
                      <a:endParaRPr lang="en-US" dirty="0"/>
                    </a:p>
                  </a:txBody>
                  <a:tcPr/>
                </a:tc>
              </a:tr>
              <a:tr h="370840">
                <a:tc>
                  <a:txBody>
                    <a:bodyPr/>
                    <a:lstStyle/>
                    <a:p>
                      <a:r>
                        <a:rPr lang="en-US" dirty="0" smtClean="0"/>
                        <a:t>Inventory in Building</a:t>
                      </a:r>
                      <a:endParaRPr lang="en-US" dirty="0"/>
                    </a:p>
                  </a:txBody>
                  <a:tcPr/>
                </a:tc>
                <a:tc>
                  <a:txBody>
                    <a:bodyPr/>
                    <a:lstStyle/>
                    <a:p>
                      <a:r>
                        <a:rPr lang="en-US" dirty="0" smtClean="0"/>
                        <a:t>6 million pieces</a:t>
                      </a:r>
                      <a:endParaRPr lang="en-US" dirty="0"/>
                    </a:p>
                  </a:txBody>
                  <a:tcPr/>
                </a:tc>
              </a:tr>
              <a:tr h="370840">
                <a:tc>
                  <a:txBody>
                    <a:bodyPr/>
                    <a:lstStyle/>
                    <a:p>
                      <a:r>
                        <a:rPr lang="en-US" dirty="0" smtClean="0"/>
                        <a:t>Receiving volume</a:t>
                      </a:r>
                      <a:endParaRPr lang="en-US" dirty="0"/>
                    </a:p>
                  </a:txBody>
                  <a:tcPr/>
                </a:tc>
                <a:tc>
                  <a:txBody>
                    <a:bodyPr/>
                    <a:lstStyle/>
                    <a:p>
                      <a:r>
                        <a:rPr lang="en-US" dirty="0" smtClean="0"/>
                        <a:t>10 containers per day, 1500 cartons per container.</a:t>
                      </a:r>
                      <a:endParaRPr lang="en-US" dirty="0"/>
                    </a:p>
                  </a:txBody>
                  <a:tcPr/>
                </a:tc>
              </a:tr>
              <a:tr h="370840">
                <a:tc>
                  <a:txBody>
                    <a:bodyPr/>
                    <a:lstStyle/>
                    <a:p>
                      <a:r>
                        <a:rPr lang="en-US" dirty="0" smtClean="0"/>
                        <a:t>Picking volume</a:t>
                      </a:r>
                      <a:endParaRPr lang="en-US" dirty="0"/>
                    </a:p>
                  </a:txBody>
                  <a:tcPr/>
                </a:tc>
                <a:tc>
                  <a:txBody>
                    <a:bodyPr/>
                    <a:lstStyle/>
                    <a:p>
                      <a:r>
                        <a:rPr lang="en-US" dirty="0" smtClean="0"/>
                        <a:t>110,000 pieces per day</a:t>
                      </a:r>
                      <a:endParaRPr lang="en-US" dirty="0"/>
                    </a:p>
                  </a:txBody>
                  <a:tcPr/>
                </a:tc>
              </a:tr>
              <a:tr h="370840">
                <a:tc>
                  <a:txBody>
                    <a:bodyPr/>
                    <a:lstStyle/>
                    <a:p>
                      <a:r>
                        <a:rPr lang="en-US" dirty="0" smtClean="0"/>
                        <a:t>Shipping volume</a:t>
                      </a:r>
                      <a:endParaRPr lang="en-US" dirty="0"/>
                    </a:p>
                  </a:txBody>
                  <a:tcPr/>
                </a:tc>
                <a:tc>
                  <a:txBody>
                    <a:bodyPr/>
                    <a:lstStyle/>
                    <a:p>
                      <a:r>
                        <a:rPr lang="en-US" dirty="0" smtClean="0"/>
                        <a:t>15 containers</a:t>
                      </a:r>
                      <a:r>
                        <a:rPr lang="en-US" baseline="0" dirty="0" smtClean="0"/>
                        <a:t> per day</a:t>
                      </a:r>
                      <a:endParaRPr lang="en-US" dirty="0"/>
                    </a:p>
                  </a:txBody>
                  <a:tcPr/>
                </a:tc>
              </a:tr>
              <a:tr h="370840">
                <a:tc gridSpan="2">
                  <a:txBody>
                    <a:bodyPr/>
                    <a:lstStyle/>
                    <a:p>
                      <a:pPr algn="ctr"/>
                      <a:r>
                        <a:rPr lang="en-US" i="1" dirty="0" smtClean="0"/>
                        <a:t>All numbers represent peak volumes</a:t>
                      </a:r>
                      <a:endParaRPr lang="en-US" i="1" dirty="0"/>
                    </a:p>
                  </a:txBody>
                  <a:tcPr/>
                </a:tc>
                <a:tc hMerge="1">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D5BE1586-1B3B-4444-BD5A-F1B96166ECF1}" type="slidenum">
              <a:rPr lang="en-US" smtClean="0"/>
              <a:pPr/>
              <a:t>5</a:t>
            </a:fld>
            <a:endParaRPr lang="en-US" dirty="0"/>
          </a:p>
        </p:txBody>
      </p:sp>
    </p:spTree>
    <p:extLst>
      <p:ext uri="{BB962C8B-B14F-4D97-AF65-F5344CB8AC3E}">
        <p14:creationId xmlns:p14="http://schemas.microsoft.com/office/powerpoint/2010/main" val="3049969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DCMS Lite Process Overview</a:t>
            </a:r>
            <a:endParaRPr lang="en-IN"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6</a:t>
            </a:fld>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1994240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4746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Process Flow</a:t>
            </a:r>
            <a:endParaRPr lang="en-IN" dirty="0"/>
          </a:p>
        </p:txBody>
      </p:sp>
      <p:sp>
        <p:nvSpPr>
          <p:cNvPr id="3" name="Slide Number Placeholder 2"/>
          <p:cNvSpPr>
            <a:spLocks noGrp="1"/>
          </p:cNvSpPr>
          <p:nvPr>
            <p:ph type="sldNum" sz="quarter" idx="12"/>
          </p:nvPr>
        </p:nvSpPr>
        <p:spPr/>
        <p:txBody>
          <a:bodyPr/>
          <a:lstStyle/>
          <a:p>
            <a:fld id="{D5BE1586-1B3B-4444-BD5A-F1B96166ECF1}" type="slidenum">
              <a:rPr lang="en-US" smtClean="0"/>
              <a:pPr/>
              <a:t>7</a:t>
            </a:fld>
            <a:endParaRPr lang="en-US" dirty="0"/>
          </a:p>
        </p:txBody>
      </p:sp>
      <p:sp>
        <p:nvSpPr>
          <p:cNvPr id="4" name="Flowchart: Preparation 3"/>
          <p:cNvSpPr/>
          <p:nvPr/>
        </p:nvSpPr>
        <p:spPr>
          <a:xfrm>
            <a:off x="609600" y="1676400"/>
            <a:ext cx="1524000" cy="1219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Carton ASN</a:t>
            </a:r>
            <a:endParaRPr lang="en-IN" dirty="0"/>
          </a:p>
        </p:txBody>
      </p:sp>
      <p:sp>
        <p:nvSpPr>
          <p:cNvPr id="5" name="Flowchart: Predefined Process 4"/>
          <p:cNvSpPr/>
          <p:nvPr/>
        </p:nvSpPr>
        <p:spPr>
          <a:xfrm>
            <a:off x="3214687" y="1752600"/>
            <a:ext cx="1828800" cy="1066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 Cartons</a:t>
            </a:r>
            <a:endParaRPr lang="en-IN" dirty="0"/>
          </a:p>
        </p:txBody>
      </p:sp>
      <p:sp>
        <p:nvSpPr>
          <p:cNvPr id="6" name="Flowchart: Direct Access Storage 5"/>
          <p:cNvSpPr/>
          <p:nvPr/>
        </p:nvSpPr>
        <p:spPr>
          <a:xfrm>
            <a:off x="914400" y="4953000"/>
            <a:ext cx="6934200" cy="12192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Picking Area (WFP)</a:t>
            </a:r>
            <a:endParaRPr lang="en-IN" dirty="0"/>
          </a:p>
        </p:txBody>
      </p:sp>
      <p:cxnSp>
        <p:nvCxnSpPr>
          <p:cNvPr id="10" name="Straight Arrow Connector 9"/>
          <p:cNvCxnSpPr>
            <a:endCxn id="5" idx="1"/>
          </p:cNvCxnSpPr>
          <p:nvPr/>
        </p:nvCxnSpPr>
        <p:spPr>
          <a:xfrm>
            <a:off x="1981200" y="2286000"/>
            <a:ext cx="12334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838" y="3352800"/>
            <a:ext cx="1584198" cy="12573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3424237"/>
            <a:ext cx="1584198" cy="12573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3352800"/>
            <a:ext cx="1584198" cy="12573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3352800"/>
            <a:ext cx="1584198" cy="1257300"/>
          </a:xfrm>
          <a:prstGeom prst="rect">
            <a:avLst/>
          </a:prstGeom>
        </p:spPr>
      </p:pic>
      <p:cxnSp>
        <p:nvCxnSpPr>
          <p:cNvPr id="17" name="Straight Arrow Connector 16"/>
          <p:cNvCxnSpPr>
            <a:stCxn id="5" idx="2"/>
            <a:endCxn id="12" idx="0"/>
          </p:cNvCxnSpPr>
          <p:nvPr/>
        </p:nvCxnSpPr>
        <p:spPr>
          <a:xfrm rot="5400000">
            <a:off x="2690812" y="1914525"/>
            <a:ext cx="533400" cy="234315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6"/>
          <p:cNvCxnSpPr/>
          <p:nvPr/>
        </p:nvCxnSpPr>
        <p:spPr>
          <a:xfrm rot="5400000">
            <a:off x="3530966" y="3052333"/>
            <a:ext cx="754855" cy="4413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16"/>
          <p:cNvCxnSpPr>
            <a:stCxn id="5" idx="2"/>
            <a:endCxn id="14" idx="0"/>
          </p:cNvCxnSpPr>
          <p:nvPr/>
        </p:nvCxnSpPr>
        <p:spPr>
          <a:xfrm rot="16200000" flipH="1">
            <a:off x="4594193" y="2354294"/>
            <a:ext cx="533400" cy="14636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16"/>
          <p:cNvCxnSpPr>
            <a:stCxn id="5" idx="2"/>
            <a:endCxn id="15" idx="0"/>
          </p:cNvCxnSpPr>
          <p:nvPr/>
        </p:nvCxnSpPr>
        <p:spPr>
          <a:xfrm rot="16200000" flipH="1">
            <a:off x="5546693" y="1401794"/>
            <a:ext cx="533400" cy="33686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715000" y="1524000"/>
            <a:ext cx="2895600" cy="923330"/>
          </a:xfrm>
          <a:prstGeom prst="rect">
            <a:avLst/>
          </a:prstGeom>
          <a:noFill/>
        </p:spPr>
        <p:txBody>
          <a:bodyPr wrap="square" rtlCol="0">
            <a:spAutoFit/>
          </a:bodyPr>
          <a:lstStyle/>
          <a:p>
            <a:r>
              <a:rPr lang="en-US" dirty="0" smtClean="0"/>
              <a:t>Create pallets while receiving and locate them in Pick Area WFP</a:t>
            </a:r>
            <a:endParaRPr lang="en-IN" dirty="0"/>
          </a:p>
        </p:txBody>
      </p:sp>
    </p:spTree>
    <p:extLst>
      <p:ext uri="{BB962C8B-B14F-4D97-AF65-F5344CB8AC3E}">
        <p14:creationId xmlns:p14="http://schemas.microsoft.com/office/powerpoint/2010/main" val="855785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Programming - 1</a:t>
            </a:r>
            <a:endParaRPr lang="en-US" dirty="0"/>
          </a:p>
        </p:txBody>
      </p:sp>
      <p:sp>
        <p:nvSpPr>
          <p:cNvPr id="4" name="Content Placeholder 3"/>
          <p:cNvSpPr>
            <a:spLocks noGrp="1"/>
          </p:cNvSpPr>
          <p:nvPr>
            <p:ph idx="1"/>
          </p:nvPr>
        </p:nvSpPr>
        <p:spPr/>
        <p:txBody>
          <a:bodyPr/>
          <a:lstStyle/>
          <a:p>
            <a:r>
              <a:rPr lang="en-US" dirty="0" smtClean="0"/>
              <a:t>Possibility of Quick Receive UI which will not require individual carton scans.</a:t>
            </a:r>
          </a:p>
          <a:p>
            <a:r>
              <a:rPr lang="en-US" dirty="0" smtClean="0"/>
              <a:t>Script to auto restock cartons to pick area after they have been received.</a:t>
            </a:r>
            <a:endParaRPr lang="en-US" dirty="0"/>
          </a:p>
        </p:txBody>
      </p:sp>
      <p:sp>
        <p:nvSpPr>
          <p:cNvPr id="3" name="Slide Number Placeholder 2"/>
          <p:cNvSpPr>
            <a:spLocks noGrp="1"/>
          </p:cNvSpPr>
          <p:nvPr>
            <p:ph type="sldNum" sz="quarter" idx="12"/>
          </p:nvPr>
        </p:nvSpPr>
        <p:spPr/>
        <p:txBody>
          <a:bodyPr/>
          <a:lstStyle/>
          <a:p>
            <a:fld id="{D5BE1586-1B3B-4444-BD5A-F1B96166ECF1}" type="slidenum">
              <a:rPr lang="en-US" smtClean="0"/>
              <a:pPr/>
              <a:t>8</a:t>
            </a:fld>
            <a:endParaRPr lang="en-US" dirty="0"/>
          </a:p>
        </p:txBody>
      </p:sp>
    </p:spTree>
    <p:extLst>
      <p:ext uri="{BB962C8B-B14F-4D97-AF65-F5344CB8AC3E}">
        <p14:creationId xmlns:p14="http://schemas.microsoft.com/office/powerpoint/2010/main" val="1436241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Pickslips from Vision</a:t>
            </a:r>
            <a:endParaRPr lang="en-IN" dirty="0"/>
          </a:p>
        </p:txBody>
      </p:sp>
      <p:sp>
        <p:nvSpPr>
          <p:cNvPr id="4" name="Slide Number Placeholder 3"/>
          <p:cNvSpPr>
            <a:spLocks noGrp="1"/>
          </p:cNvSpPr>
          <p:nvPr>
            <p:ph type="sldNum" sz="quarter" idx="12"/>
          </p:nvPr>
        </p:nvSpPr>
        <p:spPr/>
        <p:txBody>
          <a:bodyPr/>
          <a:lstStyle/>
          <a:p>
            <a:fld id="{D5BE1586-1B3B-4444-BD5A-F1B96166ECF1}" type="slidenum">
              <a:rPr lang="en-US" smtClean="0"/>
              <a:pPr/>
              <a:t>9</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45876224"/>
              </p:ext>
            </p:extLst>
          </p:nvPr>
        </p:nvGraphicFramePr>
        <p:xfrm>
          <a:off x="609600" y="1371600"/>
          <a:ext cx="8077200" cy="2667000"/>
        </p:xfrm>
        <a:graphic>
          <a:graphicData uri="http://schemas.openxmlformats.org/drawingml/2006/table">
            <a:tbl>
              <a:tblPr firstRow="1" bandRow="1">
                <a:tableStyleId>{5C22544A-7EE6-4342-B048-85BDC9FD1C3A}</a:tableStyleId>
              </a:tblPr>
              <a:tblGrid>
                <a:gridCol w="4038600"/>
                <a:gridCol w="4038600"/>
              </a:tblGrid>
              <a:tr h="381000">
                <a:tc>
                  <a:txBody>
                    <a:bodyPr/>
                    <a:lstStyle/>
                    <a:p>
                      <a:r>
                        <a:rPr lang="en-US" dirty="0" smtClean="0"/>
                        <a:t>Process</a:t>
                      </a:r>
                      <a:endParaRPr lang="en-IN" dirty="0"/>
                    </a:p>
                  </a:txBody>
                  <a:tcPr/>
                </a:tc>
                <a:tc>
                  <a:txBody>
                    <a:bodyPr/>
                    <a:lstStyle/>
                    <a:p>
                      <a:r>
                        <a:rPr lang="en-US" dirty="0" smtClean="0"/>
                        <a:t>Remarks</a:t>
                      </a:r>
                      <a:endParaRPr lang="en-IN" dirty="0"/>
                    </a:p>
                  </a:txBody>
                  <a:tcPr/>
                </a:tc>
              </a:tr>
              <a:tr h="685800">
                <a:tc>
                  <a:txBody>
                    <a:bodyPr/>
                    <a:lstStyle/>
                    <a:p>
                      <a:r>
                        <a:rPr lang="en-US" dirty="0" smtClean="0"/>
                        <a:t>Import Pickslips using existing scheduled job</a:t>
                      </a:r>
                      <a:endParaRPr lang="en-IN" dirty="0"/>
                    </a:p>
                  </a:txBody>
                  <a:tcPr/>
                </a:tc>
                <a:tc>
                  <a:txBody>
                    <a:bodyPr/>
                    <a:lstStyle/>
                    <a:p>
                      <a:r>
                        <a:rPr lang="en-US" dirty="0" smtClean="0"/>
                        <a:t>Job execution frequency and timing may need to be adjusted to</a:t>
                      </a:r>
                      <a:r>
                        <a:rPr lang="en-US" baseline="0" dirty="0" smtClean="0"/>
                        <a:t> eliminate interference with FDC processing</a:t>
                      </a:r>
                      <a:endParaRPr lang="en-IN" dirty="0"/>
                    </a:p>
                  </a:txBody>
                  <a:tcPr/>
                </a:tc>
              </a:tr>
              <a:tr h="685800">
                <a:tc>
                  <a:txBody>
                    <a:bodyPr/>
                    <a:lstStyle/>
                    <a:p>
                      <a:r>
                        <a:rPr lang="en-US" dirty="0" smtClean="0"/>
                        <a:t>Automatically create Pick Waves for WC3 pickslips</a:t>
                      </a:r>
                      <a:endParaRPr lang="en-IN" dirty="0"/>
                    </a:p>
                  </a:txBody>
                  <a:tcPr/>
                </a:tc>
                <a:tc>
                  <a:txBody>
                    <a:bodyPr/>
                    <a:lstStyle/>
                    <a:p>
                      <a:r>
                        <a:rPr lang="en-US" dirty="0" smtClean="0"/>
                        <a:t>One Pick wave per PO will be created</a:t>
                      </a:r>
                      <a:endParaRPr lang="en-IN" dirty="0"/>
                    </a:p>
                  </a:txBody>
                  <a:tcPr/>
                </a:tc>
              </a:tr>
              <a:tr h="685800">
                <a:tc>
                  <a:txBody>
                    <a:bodyPr/>
                    <a:lstStyle/>
                    <a:p>
                      <a:endParaRPr lang="en-IN" dirty="0"/>
                    </a:p>
                  </a:txBody>
                  <a:tcPr/>
                </a:tc>
                <a:tc>
                  <a:txBody>
                    <a:bodyPr/>
                    <a:lstStyle/>
                    <a:p>
                      <a:endParaRPr lang="en-IN" dirty="0"/>
                    </a:p>
                  </a:txBody>
                  <a:tcPr/>
                </a:tc>
              </a:tr>
            </a:tbl>
          </a:graphicData>
        </a:graphic>
      </p:graphicFrame>
      <p:sp>
        <p:nvSpPr>
          <p:cNvPr id="8" name="TextBox 7"/>
          <p:cNvSpPr txBox="1"/>
          <p:nvPr/>
        </p:nvSpPr>
        <p:spPr>
          <a:xfrm>
            <a:off x="914400" y="4608731"/>
            <a:ext cx="7391400" cy="646331"/>
          </a:xfrm>
          <a:prstGeom prst="rect">
            <a:avLst/>
          </a:prstGeom>
          <a:noFill/>
        </p:spPr>
        <p:txBody>
          <a:bodyPr wrap="square" rtlCol="0">
            <a:spAutoFit/>
          </a:bodyPr>
          <a:lstStyle/>
          <a:p>
            <a:r>
              <a:rPr lang="en-US" dirty="0" smtClean="0"/>
              <a:t>After the scheduled job runs, WC3 users will see a list of pick waves which need to be picked and shipped.</a:t>
            </a:r>
            <a:endParaRPr lang="en-IN" dirty="0"/>
          </a:p>
        </p:txBody>
      </p:sp>
    </p:spTree>
    <p:extLst>
      <p:ext uri="{BB962C8B-B14F-4D97-AF65-F5344CB8AC3E}">
        <p14:creationId xmlns:p14="http://schemas.microsoft.com/office/powerpoint/2010/main" val="3079506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2328</TotalTime>
  <Words>1238</Words>
  <Application>Microsoft Office PowerPoint</Application>
  <PresentationFormat>On-screen Show (4:3)</PresentationFormat>
  <Paragraphs>207</Paragraphs>
  <Slides>25</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PowerPoint Presentation</vt:lpstr>
      <vt:lpstr>System Flow</vt:lpstr>
      <vt:lpstr>PowerPoint Presentation</vt:lpstr>
      <vt:lpstr>Desirable Goals</vt:lpstr>
      <vt:lpstr>Throughput Requirements</vt:lpstr>
      <vt:lpstr>DCMS Lite Process Overview</vt:lpstr>
      <vt:lpstr>Receiving Process Flow</vt:lpstr>
      <vt:lpstr>Custom Programming - 1</vt:lpstr>
      <vt:lpstr>Import Pickslips from Vision</vt:lpstr>
      <vt:lpstr>Custom Programming - 2</vt:lpstr>
      <vt:lpstr>Picking Process Flow</vt:lpstr>
      <vt:lpstr>Picking Setup</vt:lpstr>
      <vt:lpstr>Packing Process</vt:lpstr>
      <vt:lpstr>Custom Programming - 3</vt:lpstr>
      <vt:lpstr>Sample CCL Label</vt:lpstr>
      <vt:lpstr>Sample UCC Label</vt:lpstr>
      <vt:lpstr>Picking</vt:lpstr>
      <vt:lpstr>Box QC</vt:lpstr>
      <vt:lpstr>Screenshot - Shipping</vt:lpstr>
      <vt:lpstr>Export Pickslips to Vision</vt:lpstr>
      <vt:lpstr>Connectivity Requirements</vt:lpstr>
      <vt:lpstr> Reports</vt:lpstr>
      <vt:lpstr>Inquiry</vt:lpstr>
      <vt:lpstr>Custom Programming - 4</vt:lpstr>
      <vt:lpstr>Next Steps</vt:lpstr>
    </vt:vector>
  </TitlesOfParts>
  <Company>Maidenform Brands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acosini</dc:creator>
  <cp:lastModifiedBy>Microsoft account</cp:lastModifiedBy>
  <cp:revision>163</cp:revision>
  <dcterms:created xsi:type="dcterms:W3CDTF">2012-11-12T15:54:06Z</dcterms:created>
  <dcterms:modified xsi:type="dcterms:W3CDTF">2013-01-18T05:50:19Z</dcterms:modified>
</cp:coreProperties>
</file>