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8"/>
  </p:notesMasterIdLst>
  <p:handoutMasterIdLst>
    <p:handoutMasterId r:id="rId29"/>
  </p:handoutMasterIdLst>
  <p:sldIdLst>
    <p:sldId id="259" r:id="rId2"/>
    <p:sldId id="288" r:id="rId3"/>
    <p:sldId id="286" r:id="rId4"/>
    <p:sldId id="289" r:id="rId5"/>
    <p:sldId id="291" r:id="rId6"/>
    <p:sldId id="290" r:id="rId7"/>
    <p:sldId id="292" r:id="rId8"/>
    <p:sldId id="293" r:id="rId9"/>
    <p:sldId id="324" r:id="rId10"/>
    <p:sldId id="294" r:id="rId11"/>
    <p:sldId id="296" r:id="rId12"/>
    <p:sldId id="297" r:id="rId13"/>
    <p:sldId id="298" r:id="rId14"/>
    <p:sldId id="326" r:id="rId15"/>
    <p:sldId id="299" r:id="rId16"/>
    <p:sldId id="302" r:id="rId17"/>
    <p:sldId id="303" r:id="rId18"/>
    <p:sldId id="325" r:id="rId19"/>
    <p:sldId id="305" r:id="rId20"/>
    <p:sldId id="318" r:id="rId21"/>
    <p:sldId id="321" r:id="rId22"/>
    <p:sldId id="322" r:id="rId23"/>
    <p:sldId id="317" r:id="rId24"/>
    <p:sldId id="327" r:id="rId25"/>
    <p:sldId id="277" r:id="rId26"/>
    <p:sldId id="319"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9CC93D-E52E-4D84-901B-11D7331DD495}">
          <p14:sldIdLst>
            <p14:sldId id="259"/>
          </p14:sldIdLst>
        </p14:section>
        <p14:section name="Overview and Objectives" id="{ABA716BF-3A5C-4ADB-94C9-CFEF84EBA240}">
          <p14:sldIdLst>
            <p14:sldId id="288"/>
          </p14:sldIdLst>
        </p14:section>
        <p14:section name="Top Features" id="{6D9936A3-3945-4757-BC8B-B5C252D8E036}">
          <p14:sldIdLst>
            <p14:sldId id="286"/>
            <p14:sldId id="289"/>
          </p14:sldIdLst>
        </p14:section>
        <p14:section name="Algorithm" id="{2D3FA559-B3EC-4146-98C8-7620551667C9}">
          <p14:sldIdLst>
            <p14:sldId id="291"/>
            <p14:sldId id="290"/>
            <p14:sldId id="292"/>
            <p14:sldId id="293"/>
            <p14:sldId id="324"/>
            <p14:sldId id="294"/>
          </p14:sldIdLst>
        </p14:section>
        <p14:section name="Dashboard" id="{F9B82C7B-3C37-4CE7-B290-CD567FD53254}">
          <p14:sldIdLst>
            <p14:sldId id="296"/>
            <p14:sldId id="297"/>
            <p14:sldId id="298"/>
            <p14:sldId id="326"/>
            <p14:sldId id="299"/>
          </p14:sldIdLst>
        </p14:section>
        <p14:section name="Puller Experience" id="{E89538BA-8564-4EB1-98E8-CB63C5EA9F59}">
          <p14:sldIdLst>
            <p14:sldId id="302"/>
            <p14:sldId id="303"/>
            <p14:sldId id="325"/>
            <p14:sldId id="305"/>
            <p14:sldId id="318"/>
            <p14:sldId id="321"/>
            <p14:sldId id="322"/>
            <p14:sldId id="317"/>
            <p14:sldId id="327"/>
          </p14:sldIdLst>
        </p14:section>
        <p14:section name="Conclusion and Summary" id="{790CEF5B-569A-4C2F-BED5-750B08C0E5AD}">
          <p14:sldIdLst>
            <p14:sldId id="277"/>
            <p14:sldId id="31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62" autoAdjust="0"/>
    <p:restoredTop sz="64654" autoAdjust="0"/>
  </p:normalViewPr>
  <p:slideViewPr>
    <p:cSldViewPr>
      <p:cViewPr varScale="1">
        <p:scale>
          <a:sx n="62" d="100"/>
          <a:sy n="62" d="100"/>
        </p:scale>
        <p:origin x="-2304" y="-72"/>
      </p:cViewPr>
      <p:guideLst>
        <p:guide orient="horz" pos="2160"/>
        <p:guide pos="2880"/>
      </p:guideLst>
    </p:cSldViewPr>
  </p:slideViewPr>
  <p:outlineViewPr>
    <p:cViewPr>
      <p:scale>
        <a:sx n="33" d="100"/>
        <a:sy n="33" d="100"/>
      </p:scale>
      <p:origin x="0" y="3696"/>
    </p:cViewPr>
  </p:outlin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FEADD9-F67D-41F5-BA4C-3C84956E7F46}" type="doc">
      <dgm:prSet loTypeId="urn:microsoft.com/office/officeart/2005/8/layout/vList5" loCatId="list" qsTypeId="urn:microsoft.com/office/officeart/2005/8/quickstyle/simple5" qsCatId="simple" csTypeId="urn:microsoft.com/office/officeart/2005/8/colors/colorful3" csCatId="colorful" phldr="1"/>
      <dgm:spPr/>
      <dgm:t>
        <a:bodyPr/>
        <a:lstStyle/>
        <a:p>
          <a:endParaRPr lang="en-US"/>
        </a:p>
      </dgm:t>
    </dgm:pt>
    <dgm:pt modelId="{74EE5CD8-078F-4590-BF9C-A341A294A016}">
      <dgm:prSet phldrT="[Text]" custT="1"/>
      <dgm:spPr/>
      <dgm:t>
        <a:bodyPr/>
        <a:lstStyle/>
        <a:p>
          <a:r>
            <a:rPr lang="en-US" sz="4400" smtClean="0"/>
            <a:t>1</a:t>
          </a:r>
          <a:endParaRPr lang="en-US" sz="4400" dirty="0"/>
        </a:p>
      </dgm:t>
    </dgm:pt>
    <dgm:pt modelId="{BB568D76-3363-43D3-B00C-3359A643216C}" type="parTrans" cxnId="{F40F9561-0D4C-44CF-91EF-A92B1DBDE44B}">
      <dgm:prSet/>
      <dgm:spPr/>
      <dgm:t>
        <a:bodyPr/>
        <a:lstStyle/>
        <a:p>
          <a:endParaRPr lang="en-US" sz="3200"/>
        </a:p>
      </dgm:t>
    </dgm:pt>
    <dgm:pt modelId="{CF9FB981-E6ED-4440-AC98-4E4E2ABA2C55}" type="sibTrans" cxnId="{F40F9561-0D4C-44CF-91EF-A92B1DBDE44B}">
      <dgm:prSet/>
      <dgm:spPr/>
      <dgm:t>
        <a:bodyPr/>
        <a:lstStyle/>
        <a:p>
          <a:endParaRPr lang="en-US" sz="3200"/>
        </a:p>
      </dgm:t>
    </dgm:pt>
    <dgm:pt modelId="{AA046201-5C4D-445E-BF0B-5C6D2B0A1945}">
      <dgm:prSet phldrT="[Text]" custT="1"/>
      <dgm:spPr/>
      <dgm:t>
        <a:bodyPr/>
        <a:lstStyle/>
        <a:p>
          <a:r>
            <a:rPr lang="en-US" sz="4400" dirty="0" smtClean="0"/>
            <a:t>2</a:t>
          </a:r>
          <a:endParaRPr lang="en-US" sz="4400" dirty="0"/>
        </a:p>
      </dgm:t>
    </dgm:pt>
    <dgm:pt modelId="{FE92FC33-5E0F-4302-9E80-A69E8ACDDE56}" type="parTrans" cxnId="{B8AF1086-D7BE-446F-9133-738B599E9A7D}">
      <dgm:prSet/>
      <dgm:spPr/>
      <dgm:t>
        <a:bodyPr/>
        <a:lstStyle/>
        <a:p>
          <a:endParaRPr lang="en-US" sz="3200"/>
        </a:p>
      </dgm:t>
    </dgm:pt>
    <dgm:pt modelId="{40767EFF-7D52-4469-ACEE-7D28E67337E2}" type="sibTrans" cxnId="{B8AF1086-D7BE-446F-9133-738B599E9A7D}">
      <dgm:prSet/>
      <dgm:spPr/>
      <dgm:t>
        <a:bodyPr/>
        <a:lstStyle/>
        <a:p>
          <a:endParaRPr lang="en-US" sz="3200"/>
        </a:p>
      </dgm:t>
    </dgm:pt>
    <dgm:pt modelId="{C59269D0-92A5-481C-BA64-727AFB0DD545}">
      <dgm:prSet phldrT="[Text]" custT="1"/>
      <dgm:spPr/>
      <dgm:t>
        <a:bodyPr/>
        <a:lstStyle/>
        <a:p>
          <a:r>
            <a:rPr lang="en-US" sz="3200" dirty="0" smtClean="0">
              <a:effectLst>
                <a:outerShdw blurRad="38100" dist="38100" dir="2700000" algn="tl">
                  <a:srgbClr val="000000">
                    <a:alpha val="43137"/>
                  </a:srgbClr>
                </a:outerShdw>
              </a:effectLst>
            </a:rPr>
            <a:t>Algorithm</a:t>
          </a:r>
          <a:endParaRPr lang="en-US" sz="3200" dirty="0">
            <a:effectLst>
              <a:outerShdw blurRad="38100" dist="38100" dir="2700000" algn="tl">
                <a:srgbClr val="000000">
                  <a:alpha val="43137"/>
                </a:srgbClr>
              </a:outerShdw>
            </a:effectLst>
          </a:endParaRPr>
        </a:p>
      </dgm:t>
    </dgm:pt>
    <dgm:pt modelId="{312CC84D-092F-422A-AA24-A4619DBBB7BE}" type="parTrans" cxnId="{9071FB3B-D26B-4384-BD1A-80C12C62D02C}">
      <dgm:prSet/>
      <dgm:spPr/>
      <dgm:t>
        <a:bodyPr/>
        <a:lstStyle/>
        <a:p>
          <a:endParaRPr lang="en-US" sz="3200"/>
        </a:p>
      </dgm:t>
    </dgm:pt>
    <dgm:pt modelId="{266DE8E8-1339-41C4-B9A7-6148496C7FA9}" type="sibTrans" cxnId="{9071FB3B-D26B-4384-BD1A-80C12C62D02C}">
      <dgm:prSet/>
      <dgm:spPr/>
      <dgm:t>
        <a:bodyPr/>
        <a:lstStyle/>
        <a:p>
          <a:endParaRPr lang="en-US" sz="3200"/>
        </a:p>
      </dgm:t>
    </dgm:pt>
    <dgm:pt modelId="{D1776C8F-2B10-4075-8DF7-7F65AB725ED5}">
      <dgm:prSet phldrT="[Text]" custT="1"/>
      <dgm:spPr/>
      <dgm:t>
        <a:bodyPr/>
        <a:lstStyle/>
        <a:p>
          <a:r>
            <a:rPr lang="en-US" sz="4400" dirty="0" smtClean="0"/>
            <a:t>3</a:t>
          </a:r>
          <a:endParaRPr lang="en-US" sz="4400" dirty="0"/>
        </a:p>
      </dgm:t>
    </dgm:pt>
    <dgm:pt modelId="{7291E740-3E17-41B3-99D3-1D67AE37CC3F}" type="parTrans" cxnId="{7077B78D-FCDC-4519-8416-DC357ACD5043}">
      <dgm:prSet/>
      <dgm:spPr/>
      <dgm:t>
        <a:bodyPr/>
        <a:lstStyle/>
        <a:p>
          <a:endParaRPr lang="en-US" sz="3200"/>
        </a:p>
      </dgm:t>
    </dgm:pt>
    <dgm:pt modelId="{88B75C29-8054-417D-BCE3-878A55118F6D}" type="sibTrans" cxnId="{7077B78D-FCDC-4519-8416-DC357ACD5043}">
      <dgm:prSet/>
      <dgm:spPr/>
      <dgm:t>
        <a:bodyPr/>
        <a:lstStyle/>
        <a:p>
          <a:endParaRPr lang="en-US" sz="3200"/>
        </a:p>
      </dgm:t>
    </dgm:pt>
    <dgm:pt modelId="{6BE4E373-0656-4EDC-821E-BE09C952B1F6}">
      <dgm:prSet phldrT="[Text]" custT="1"/>
      <dgm:spPr/>
      <dgm:t>
        <a:bodyPr/>
        <a:lstStyle/>
        <a:p>
          <a:r>
            <a:rPr lang="en-US" sz="3200" dirty="0" smtClean="0">
              <a:effectLst>
                <a:outerShdw blurRad="38100" dist="38100" dir="2700000" algn="tl">
                  <a:srgbClr val="000000">
                    <a:alpha val="43137"/>
                  </a:srgbClr>
                </a:outerShdw>
              </a:effectLst>
            </a:rPr>
            <a:t>Dashboard</a:t>
          </a:r>
          <a:endParaRPr lang="en-US" sz="3200" dirty="0">
            <a:effectLst>
              <a:outerShdw blurRad="38100" dist="38100" dir="2700000" algn="tl">
                <a:srgbClr val="000000">
                  <a:alpha val="43137"/>
                </a:srgbClr>
              </a:outerShdw>
            </a:effectLst>
          </a:endParaRPr>
        </a:p>
      </dgm:t>
    </dgm:pt>
    <dgm:pt modelId="{34218063-BF94-4304-99BD-B3F7BA4D3C8F}" type="parTrans" cxnId="{119690D4-400B-468B-8BA0-5C9C9E2AFEAF}">
      <dgm:prSet/>
      <dgm:spPr/>
      <dgm:t>
        <a:bodyPr/>
        <a:lstStyle/>
        <a:p>
          <a:endParaRPr lang="en-US" sz="3200"/>
        </a:p>
      </dgm:t>
    </dgm:pt>
    <dgm:pt modelId="{E17B9BF1-2948-497F-8EC7-3BF734D839DB}" type="sibTrans" cxnId="{119690D4-400B-468B-8BA0-5C9C9E2AFEAF}">
      <dgm:prSet/>
      <dgm:spPr/>
      <dgm:t>
        <a:bodyPr/>
        <a:lstStyle/>
        <a:p>
          <a:endParaRPr lang="en-US" sz="3200"/>
        </a:p>
      </dgm:t>
    </dgm:pt>
    <dgm:pt modelId="{1E4D3931-0DBD-4211-A24A-6AF364284B1E}">
      <dgm:prSet phldrT="[Text]" custT="1"/>
      <dgm:spPr/>
      <dgm:t>
        <a:bodyPr/>
        <a:lstStyle/>
        <a:p>
          <a:pPr marL="280988" indent="-280988"/>
          <a:r>
            <a:rPr lang="en-US" sz="3200" dirty="0" smtClean="0">
              <a:effectLst>
                <a:outerShdw blurRad="38100" dist="38100" dir="2700000" algn="tl">
                  <a:srgbClr val="000000">
                    <a:alpha val="43137"/>
                  </a:srgbClr>
                </a:outerShdw>
              </a:effectLst>
            </a:rPr>
            <a:t>Top Features</a:t>
          </a:r>
          <a:endParaRPr lang="en-US" sz="3200" dirty="0">
            <a:effectLst>
              <a:outerShdw blurRad="38100" dist="38100" dir="2700000" algn="tl">
                <a:srgbClr val="000000">
                  <a:alpha val="43137"/>
                </a:srgbClr>
              </a:outerShdw>
            </a:effectLst>
          </a:endParaRPr>
        </a:p>
      </dgm:t>
    </dgm:pt>
    <dgm:pt modelId="{CADAA3D9-7C63-4729-85B0-64C8AF644EEF}" type="sibTrans" cxnId="{63E4D827-0083-4625-9FD6-043D8D32091E}">
      <dgm:prSet/>
      <dgm:spPr/>
      <dgm:t>
        <a:bodyPr/>
        <a:lstStyle/>
        <a:p>
          <a:endParaRPr lang="en-US" sz="3200"/>
        </a:p>
      </dgm:t>
    </dgm:pt>
    <dgm:pt modelId="{FC93695B-FD0E-4353-B1FD-4328F4386DEC}" type="parTrans" cxnId="{63E4D827-0083-4625-9FD6-043D8D32091E}">
      <dgm:prSet/>
      <dgm:spPr/>
      <dgm:t>
        <a:bodyPr/>
        <a:lstStyle/>
        <a:p>
          <a:endParaRPr lang="en-US" sz="3200"/>
        </a:p>
      </dgm:t>
    </dgm:pt>
    <dgm:pt modelId="{0BEA0B94-1410-400B-83E7-AC19FDD43B52}">
      <dgm:prSet phldrT="[Text]" custT="1"/>
      <dgm:spPr/>
      <dgm:t>
        <a:bodyPr/>
        <a:lstStyle/>
        <a:p>
          <a:r>
            <a:rPr lang="en-US" sz="3200" dirty="0" smtClean="0">
              <a:effectLst>
                <a:outerShdw blurRad="38100" dist="38100" dir="2700000" algn="tl">
                  <a:srgbClr val="000000">
                    <a:alpha val="43137"/>
                  </a:srgbClr>
                </a:outerShdw>
              </a:effectLst>
            </a:rPr>
            <a:t>4</a:t>
          </a:r>
          <a:endParaRPr lang="en-US" sz="3200" dirty="0">
            <a:effectLst>
              <a:outerShdw blurRad="38100" dist="38100" dir="2700000" algn="tl">
                <a:srgbClr val="000000">
                  <a:alpha val="43137"/>
                </a:srgbClr>
              </a:outerShdw>
            </a:effectLst>
          </a:endParaRPr>
        </a:p>
      </dgm:t>
    </dgm:pt>
    <dgm:pt modelId="{6D207F84-869A-4343-A641-D36B9C17D18E}" type="parTrans" cxnId="{207A24B8-7BFD-493C-8D8B-24B9A889044C}">
      <dgm:prSet/>
      <dgm:spPr/>
      <dgm:t>
        <a:bodyPr/>
        <a:lstStyle/>
        <a:p>
          <a:endParaRPr lang="en-IN"/>
        </a:p>
      </dgm:t>
    </dgm:pt>
    <dgm:pt modelId="{8BDAEDAF-0D34-466B-9193-F9A2B71AB517}" type="sibTrans" cxnId="{207A24B8-7BFD-493C-8D8B-24B9A889044C}">
      <dgm:prSet/>
      <dgm:spPr/>
      <dgm:t>
        <a:bodyPr/>
        <a:lstStyle/>
        <a:p>
          <a:endParaRPr lang="en-IN"/>
        </a:p>
      </dgm:t>
    </dgm:pt>
    <dgm:pt modelId="{63B1F3AC-6CFE-4B54-8A25-605F6E882D98}">
      <dgm:prSet phldrT="[Text]" custT="1"/>
      <dgm:spPr/>
      <dgm:t>
        <a:bodyPr/>
        <a:lstStyle/>
        <a:p>
          <a:r>
            <a:rPr lang="en-US" sz="3200" dirty="0" smtClean="0">
              <a:effectLst>
                <a:outerShdw blurRad="38100" dist="38100" dir="2700000" algn="tl">
                  <a:srgbClr val="000000">
                    <a:alpha val="43137"/>
                  </a:srgbClr>
                </a:outerShdw>
              </a:effectLst>
            </a:rPr>
            <a:t>Puller Experience</a:t>
          </a:r>
          <a:endParaRPr lang="en-US" sz="3200" dirty="0">
            <a:effectLst>
              <a:outerShdw blurRad="38100" dist="38100" dir="2700000" algn="tl">
                <a:srgbClr val="000000">
                  <a:alpha val="43137"/>
                </a:srgbClr>
              </a:outerShdw>
            </a:effectLst>
          </a:endParaRPr>
        </a:p>
      </dgm:t>
    </dgm:pt>
    <dgm:pt modelId="{6E795067-1232-4847-AB3A-9C0AA31350EF}" type="parTrans" cxnId="{8C27AE6E-4AF9-4BE5-822B-FBE140AE6651}">
      <dgm:prSet/>
      <dgm:spPr/>
      <dgm:t>
        <a:bodyPr/>
        <a:lstStyle/>
        <a:p>
          <a:endParaRPr lang="en-IN"/>
        </a:p>
      </dgm:t>
    </dgm:pt>
    <dgm:pt modelId="{BA21AFE4-FB38-4621-A229-C39E67F319D3}" type="sibTrans" cxnId="{8C27AE6E-4AF9-4BE5-822B-FBE140AE6651}">
      <dgm:prSet/>
      <dgm:spPr/>
      <dgm:t>
        <a:bodyPr/>
        <a:lstStyle/>
        <a:p>
          <a:endParaRPr lang="en-IN"/>
        </a:p>
      </dgm:t>
    </dgm:pt>
    <dgm:pt modelId="{AAE7A1E6-6847-453D-B55B-8A82BF138C1D}" type="pres">
      <dgm:prSet presAssocID="{F6FEADD9-F67D-41F5-BA4C-3C84956E7F46}" presName="Name0" presStyleCnt="0">
        <dgm:presLayoutVars>
          <dgm:dir/>
          <dgm:animLvl val="lvl"/>
          <dgm:resizeHandles val="exact"/>
        </dgm:presLayoutVars>
      </dgm:prSet>
      <dgm:spPr/>
      <dgm:t>
        <a:bodyPr/>
        <a:lstStyle/>
        <a:p>
          <a:endParaRPr lang="en-US"/>
        </a:p>
      </dgm:t>
    </dgm:pt>
    <dgm:pt modelId="{C4407577-18A2-46E0-8805-2838042EB67A}" type="pres">
      <dgm:prSet presAssocID="{74EE5CD8-078F-4590-BF9C-A341A294A016}" presName="linNode" presStyleCnt="0"/>
      <dgm:spPr/>
      <dgm:t>
        <a:bodyPr/>
        <a:lstStyle/>
        <a:p>
          <a:endParaRPr lang="en-US"/>
        </a:p>
      </dgm:t>
    </dgm:pt>
    <dgm:pt modelId="{7E429971-BC57-430F-BB25-C0574E5E39E3}" type="pres">
      <dgm:prSet presAssocID="{74EE5CD8-078F-4590-BF9C-A341A294A016}" presName="parentText" presStyleLbl="node1" presStyleIdx="0" presStyleCnt="4" custLinFactNeighborY="-15667">
        <dgm:presLayoutVars>
          <dgm:chMax val="1"/>
          <dgm:bulletEnabled val="1"/>
        </dgm:presLayoutVars>
      </dgm:prSet>
      <dgm:spPr>
        <a:prstGeom prst="roundRect">
          <a:avLst/>
        </a:prstGeom>
      </dgm:spPr>
      <dgm:t>
        <a:bodyPr/>
        <a:lstStyle/>
        <a:p>
          <a:endParaRPr lang="en-US"/>
        </a:p>
      </dgm:t>
    </dgm:pt>
    <dgm:pt modelId="{D54B1729-BC98-42C1-9C6C-D65DCBA4358F}" type="pres">
      <dgm:prSet presAssocID="{74EE5CD8-078F-4590-BF9C-A341A294A016}" presName="descendantText" presStyleLbl="alignAccFollowNode1" presStyleIdx="0" presStyleCnt="4" custScaleX="259632">
        <dgm:presLayoutVars>
          <dgm:bulletEnabled val="1"/>
        </dgm:presLayoutVars>
      </dgm:prSet>
      <dgm:spPr>
        <a:prstGeom prst="rect">
          <a:avLst/>
        </a:prstGeom>
      </dgm:spPr>
      <dgm:t>
        <a:bodyPr/>
        <a:lstStyle/>
        <a:p>
          <a:endParaRPr lang="en-US"/>
        </a:p>
      </dgm:t>
    </dgm:pt>
    <dgm:pt modelId="{AB8574CC-D4F2-4555-AEE3-F4EE58B11D03}" type="pres">
      <dgm:prSet presAssocID="{CF9FB981-E6ED-4440-AC98-4E4E2ABA2C55}" presName="sp" presStyleCnt="0"/>
      <dgm:spPr/>
      <dgm:t>
        <a:bodyPr/>
        <a:lstStyle/>
        <a:p>
          <a:endParaRPr lang="en-US"/>
        </a:p>
      </dgm:t>
    </dgm:pt>
    <dgm:pt modelId="{85B8F607-FDD8-476A-ADBE-E1250824F294}" type="pres">
      <dgm:prSet presAssocID="{AA046201-5C4D-445E-BF0B-5C6D2B0A1945}" presName="linNode" presStyleCnt="0"/>
      <dgm:spPr/>
      <dgm:t>
        <a:bodyPr/>
        <a:lstStyle/>
        <a:p>
          <a:endParaRPr lang="en-US"/>
        </a:p>
      </dgm:t>
    </dgm:pt>
    <dgm:pt modelId="{C04276DC-EE64-470A-B8BC-09067B8045FA}" type="pres">
      <dgm:prSet presAssocID="{AA046201-5C4D-445E-BF0B-5C6D2B0A1945}" presName="parentText" presStyleLbl="node1" presStyleIdx="1" presStyleCnt="4">
        <dgm:presLayoutVars>
          <dgm:chMax val="1"/>
          <dgm:bulletEnabled val="1"/>
        </dgm:presLayoutVars>
      </dgm:prSet>
      <dgm:spPr>
        <a:prstGeom prst="roundRect">
          <a:avLst/>
        </a:prstGeom>
      </dgm:spPr>
      <dgm:t>
        <a:bodyPr/>
        <a:lstStyle/>
        <a:p>
          <a:endParaRPr lang="en-US"/>
        </a:p>
      </dgm:t>
    </dgm:pt>
    <dgm:pt modelId="{B37A5355-225B-4C6F-AED7-6C620F99EECC}" type="pres">
      <dgm:prSet presAssocID="{AA046201-5C4D-445E-BF0B-5C6D2B0A1945}" presName="descendantText" presStyleLbl="alignAccFollowNode1" presStyleIdx="1" presStyleCnt="4" custScaleX="259632">
        <dgm:presLayoutVars>
          <dgm:bulletEnabled val="1"/>
        </dgm:presLayoutVars>
      </dgm:prSet>
      <dgm:spPr>
        <a:prstGeom prst="rect">
          <a:avLst/>
        </a:prstGeom>
      </dgm:spPr>
      <dgm:t>
        <a:bodyPr/>
        <a:lstStyle/>
        <a:p>
          <a:endParaRPr lang="en-US"/>
        </a:p>
      </dgm:t>
    </dgm:pt>
    <dgm:pt modelId="{5ACAA866-A8A8-4183-97B5-CEEAB1525C60}" type="pres">
      <dgm:prSet presAssocID="{40767EFF-7D52-4469-ACEE-7D28E67337E2}" presName="sp" presStyleCnt="0"/>
      <dgm:spPr/>
      <dgm:t>
        <a:bodyPr/>
        <a:lstStyle/>
        <a:p>
          <a:endParaRPr lang="en-US"/>
        </a:p>
      </dgm:t>
    </dgm:pt>
    <dgm:pt modelId="{477213BE-9E91-4950-8451-7F60796F47F4}" type="pres">
      <dgm:prSet presAssocID="{D1776C8F-2B10-4075-8DF7-7F65AB725ED5}" presName="linNode" presStyleCnt="0"/>
      <dgm:spPr/>
      <dgm:t>
        <a:bodyPr/>
        <a:lstStyle/>
        <a:p>
          <a:endParaRPr lang="en-US"/>
        </a:p>
      </dgm:t>
    </dgm:pt>
    <dgm:pt modelId="{F5034101-5B7D-4FE7-B47A-5A48CF39606B}" type="pres">
      <dgm:prSet presAssocID="{D1776C8F-2B10-4075-8DF7-7F65AB725ED5}" presName="parentText" presStyleLbl="node1" presStyleIdx="2" presStyleCnt="4">
        <dgm:presLayoutVars>
          <dgm:chMax val="1"/>
          <dgm:bulletEnabled val="1"/>
        </dgm:presLayoutVars>
      </dgm:prSet>
      <dgm:spPr>
        <a:prstGeom prst="roundRect">
          <a:avLst/>
        </a:prstGeom>
      </dgm:spPr>
      <dgm:t>
        <a:bodyPr/>
        <a:lstStyle/>
        <a:p>
          <a:endParaRPr lang="en-US"/>
        </a:p>
      </dgm:t>
    </dgm:pt>
    <dgm:pt modelId="{C7C3E6FD-D83F-4BDA-907E-B5EE041DA931}" type="pres">
      <dgm:prSet presAssocID="{D1776C8F-2B10-4075-8DF7-7F65AB725ED5}" presName="descendantText" presStyleLbl="alignAccFollowNode1" presStyleIdx="2" presStyleCnt="4" custScaleX="259632">
        <dgm:presLayoutVars>
          <dgm:bulletEnabled val="1"/>
        </dgm:presLayoutVars>
      </dgm:prSet>
      <dgm:spPr>
        <a:prstGeom prst="rect">
          <a:avLst/>
        </a:prstGeom>
      </dgm:spPr>
      <dgm:t>
        <a:bodyPr/>
        <a:lstStyle/>
        <a:p>
          <a:endParaRPr lang="en-US"/>
        </a:p>
      </dgm:t>
    </dgm:pt>
    <dgm:pt modelId="{3FEED56B-EF5B-4070-B19D-37F52E418F7B}" type="pres">
      <dgm:prSet presAssocID="{88B75C29-8054-417D-BCE3-878A55118F6D}" presName="sp" presStyleCnt="0"/>
      <dgm:spPr/>
    </dgm:pt>
    <dgm:pt modelId="{AFC62D93-F2AB-4F19-BC2D-58FC1783FAA1}" type="pres">
      <dgm:prSet presAssocID="{0BEA0B94-1410-400B-83E7-AC19FDD43B52}" presName="linNode" presStyleCnt="0"/>
      <dgm:spPr/>
    </dgm:pt>
    <dgm:pt modelId="{73C6D379-65C8-4597-9610-4AF71E9831AD}" type="pres">
      <dgm:prSet presAssocID="{0BEA0B94-1410-400B-83E7-AC19FDD43B52}" presName="parentText" presStyleLbl="node1" presStyleIdx="3" presStyleCnt="4" custScaleX="51380">
        <dgm:presLayoutVars>
          <dgm:chMax val="1"/>
          <dgm:bulletEnabled val="1"/>
        </dgm:presLayoutVars>
      </dgm:prSet>
      <dgm:spPr/>
      <dgm:t>
        <a:bodyPr/>
        <a:lstStyle/>
        <a:p>
          <a:endParaRPr lang="en-IN"/>
        </a:p>
      </dgm:t>
    </dgm:pt>
    <dgm:pt modelId="{ECBB4FB3-CE95-41B6-A4ED-7CFA3D9F7E56}" type="pres">
      <dgm:prSet presAssocID="{0BEA0B94-1410-400B-83E7-AC19FDD43B52}" presName="descendantText" presStyleLbl="alignAccFollowNode1" presStyleIdx="3" presStyleCnt="4" custScaleX="127344" custLinFactNeighborX="45837" custLinFactNeighborY="2415">
        <dgm:presLayoutVars>
          <dgm:bulletEnabled val="1"/>
        </dgm:presLayoutVars>
      </dgm:prSet>
      <dgm:spPr/>
      <dgm:t>
        <a:bodyPr/>
        <a:lstStyle/>
        <a:p>
          <a:endParaRPr lang="en-IN"/>
        </a:p>
      </dgm:t>
    </dgm:pt>
  </dgm:ptLst>
  <dgm:cxnLst>
    <dgm:cxn modelId="{7077B78D-FCDC-4519-8416-DC357ACD5043}" srcId="{F6FEADD9-F67D-41F5-BA4C-3C84956E7F46}" destId="{D1776C8F-2B10-4075-8DF7-7F65AB725ED5}" srcOrd="2" destOrd="0" parTransId="{7291E740-3E17-41B3-99D3-1D67AE37CC3F}" sibTransId="{88B75C29-8054-417D-BCE3-878A55118F6D}"/>
    <dgm:cxn modelId="{207A24B8-7BFD-493C-8D8B-24B9A889044C}" srcId="{F6FEADD9-F67D-41F5-BA4C-3C84956E7F46}" destId="{0BEA0B94-1410-400B-83E7-AC19FDD43B52}" srcOrd="3" destOrd="0" parTransId="{6D207F84-869A-4343-A641-D36B9C17D18E}" sibTransId="{8BDAEDAF-0D34-466B-9193-F9A2B71AB517}"/>
    <dgm:cxn modelId="{119690D4-400B-468B-8BA0-5C9C9E2AFEAF}" srcId="{D1776C8F-2B10-4075-8DF7-7F65AB725ED5}" destId="{6BE4E373-0656-4EDC-821E-BE09C952B1F6}" srcOrd="0" destOrd="0" parTransId="{34218063-BF94-4304-99BD-B3F7BA4D3C8F}" sibTransId="{E17B9BF1-2948-497F-8EC7-3BF734D839DB}"/>
    <dgm:cxn modelId="{8C27AE6E-4AF9-4BE5-822B-FBE140AE6651}" srcId="{0BEA0B94-1410-400B-83E7-AC19FDD43B52}" destId="{63B1F3AC-6CFE-4B54-8A25-605F6E882D98}" srcOrd="0" destOrd="0" parTransId="{6E795067-1232-4847-AB3A-9C0AA31350EF}" sibTransId="{BA21AFE4-FB38-4621-A229-C39E67F319D3}"/>
    <dgm:cxn modelId="{52C464A3-DE82-4EE8-9589-62D268274580}" type="presOf" srcId="{C59269D0-92A5-481C-BA64-727AFB0DD545}" destId="{B37A5355-225B-4C6F-AED7-6C620F99EECC}" srcOrd="0" destOrd="0" presId="urn:microsoft.com/office/officeart/2005/8/layout/vList5"/>
    <dgm:cxn modelId="{2196DC17-3629-4987-B28B-1F5592FB574B}" type="presOf" srcId="{AA046201-5C4D-445E-BF0B-5C6D2B0A1945}" destId="{C04276DC-EE64-470A-B8BC-09067B8045FA}" srcOrd="0" destOrd="0" presId="urn:microsoft.com/office/officeart/2005/8/layout/vList5"/>
    <dgm:cxn modelId="{38AF95E7-5725-4795-87C6-867022348902}" type="presOf" srcId="{6BE4E373-0656-4EDC-821E-BE09C952B1F6}" destId="{C7C3E6FD-D83F-4BDA-907E-B5EE041DA931}" srcOrd="0" destOrd="0" presId="urn:microsoft.com/office/officeart/2005/8/layout/vList5"/>
    <dgm:cxn modelId="{F40F9561-0D4C-44CF-91EF-A92B1DBDE44B}" srcId="{F6FEADD9-F67D-41F5-BA4C-3C84956E7F46}" destId="{74EE5CD8-078F-4590-BF9C-A341A294A016}" srcOrd="0" destOrd="0" parTransId="{BB568D76-3363-43D3-B00C-3359A643216C}" sibTransId="{CF9FB981-E6ED-4440-AC98-4E4E2ABA2C55}"/>
    <dgm:cxn modelId="{9071FB3B-D26B-4384-BD1A-80C12C62D02C}" srcId="{AA046201-5C4D-445E-BF0B-5C6D2B0A1945}" destId="{C59269D0-92A5-481C-BA64-727AFB0DD545}" srcOrd="0" destOrd="0" parTransId="{312CC84D-092F-422A-AA24-A4619DBBB7BE}" sibTransId="{266DE8E8-1339-41C4-B9A7-6148496C7FA9}"/>
    <dgm:cxn modelId="{68845365-B3C5-4B8A-BBC9-DAD5D91B30BC}" type="presOf" srcId="{1E4D3931-0DBD-4211-A24A-6AF364284B1E}" destId="{D54B1729-BC98-42C1-9C6C-D65DCBA4358F}" srcOrd="0" destOrd="0" presId="urn:microsoft.com/office/officeart/2005/8/layout/vList5"/>
    <dgm:cxn modelId="{B8AF1086-D7BE-446F-9133-738B599E9A7D}" srcId="{F6FEADD9-F67D-41F5-BA4C-3C84956E7F46}" destId="{AA046201-5C4D-445E-BF0B-5C6D2B0A1945}" srcOrd="1" destOrd="0" parTransId="{FE92FC33-5E0F-4302-9E80-A69E8ACDDE56}" sibTransId="{40767EFF-7D52-4469-ACEE-7D28E67337E2}"/>
    <dgm:cxn modelId="{ACB92ABA-D3D4-45C5-9858-685D0E1DA187}" type="presOf" srcId="{74EE5CD8-078F-4590-BF9C-A341A294A016}" destId="{7E429971-BC57-430F-BB25-C0574E5E39E3}" srcOrd="0" destOrd="0" presId="urn:microsoft.com/office/officeart/2005/8/layout/vList5"/>
    <dgm:cxn modelId="{BB280FBE-130A-4015-AC4B-B816F4D58CF1}" type="presOf" srcId="{F6FEADD9-F67D-41F5-BA4C-3C84956E7F46}" destId="{AAE7A1E6-6847-453D-B55B-8A82BF138C1D}" srcOrd="0" destOrd="0" presId="urn:microsoft.com/office/officeart/2005/8/layout/vList5"/>
    <dgm:cxn modelId="{63E4D827-0083-4625-9FD6-043D8D32091E}" srcId="{74EE5CD8-078F-4590-BF9C-A341A294A016}" destId="{1E4D3931-0DBD-4211-A24A-6AF364284B1E}" srcOrd="0" destOrd="0" parTransId="{FC93695B-FD0E-4353-B1FD-4328F4386DEC}" sibTransId="{CADAA3D9-7C63-4729-85B0-64C8AF644EEF}"/>
    <dgm:cxn modelId="{C80DB6E1-A2C0-4D26-9F4E-A6DFDF4D2AE6}" type="presOf" srcId="{D1776C8F-2B10-4075-8DF7-7F65AB725ED5}" destId="{F5034101-5B7D-4FE7-B47A-5A48CF39606B}" srcOrd="0" destOrd="0" presId="urn:microsoft.com/office/officeart/2005/8/layout/vList5"/>
    <dgm:cxn modelId="{4FCF1E4A-3522-44A3-9C61-8906196A8393}" type="presOf" srcId="{63B1F3AC-6CFE-4B54-8A25-605F6E882D98}" destId="{ECBB4FB3-CE95-41B6-A4ED-7CFA3D9F7E56}" srcOrd="0" destOrd="0" presId="urn:microsoft.com/office/officeart/2005/8/layout/vList5"/>
    <dgm:cxn modelId="{E4F438B8-1D05-4D47-8E94-1199738D9973}" type="presOf" srcId="{0BEA0B94-1410-400B-83E7-AC19FDD43B52}" destId="{73C6D379-65C8-4597-9610-4AF71E9831AD}" srcOrd="0" destOrd="0" presId="urn:microsoft.com/office/officeart/2005/8/layout/vList5"/>
    <dgm:cxn modelId="{7D0843DE-8361-46F6-92D5-7F946760AA24}" type="presParOf" srcId="{AAE7A1E6-6847-453D-B55B-8A82BF138C1D}" destId="{C4407577-18A2-46E0-8805-2838042EB67A}" srcOrd="0" destOrd="0" presId="urn:microsoft.com/office/officeart/2005/8/layout/vList5"/>
    <dgm:cxn modelId="{AF407716-E3A4-4504-9396-99B8ED198A44}" type="presParOf" srcId="{C4407577-18A2-46E0-8805-2838042EB67A}" destId="{7E429971-BC57-430F-BB25-C0574E5E39E3}" srcOrd="0" destOrd="0" presId="urn:microsoft.com/office/officeart/2005/8/layout/vList5"/>
    <dgm:cxn modelId="{D72CC2B8-67F7-4F9F-B6A9-7A87841CDE2B}" type="presParOf" srcId="{C4407577-18A2-46E0-8805-2838042EB67A}" destId="{D54B1729-BC98-42C1-9C6C-D65DCBA4358F}" srcOrd="1" destOrd="0" presId="urn:microsoft.com/office/officeart/2005/8/layout/vList5"/>
    <dgm:cxn modelId="{15767362-DB05-41FF-A2C7-CF6C874C6AAD}" type="presParOf" srcId="{AAE7A1E6-6847-453D-B55B-8A82BF138C1D}" destId="{AB8574CC-D4F2-4555-AEE3-F4EE58B11D03}" srcOrd="1" destOrd="0" presId="urn:microsoft.com/office/officeart/2005/8/layout/vList5"/>
    <dgm:cxn modelId="{1BEA3E2C-E115-49B4-ADE9-A1C23ECB985A}" type="presParOf" srcId="{AAE7A1E6-6847-453D-B55B-8A82BF138C1D}" destId="{85B8F607-FDD8-476A-ADBE-E1250824F294}" srcOrd="2" destOrd="0" presId="urn:microsoft.com/office/officeart/2005/8/layout/vList5"/>
    <dgm:cxn modelId="{F956960B-AEB9-42AC-98C9-CDBF1DC4BE5B}" type="presParOf" srcId="{85B8F607-FDD8-476A-ADBE-E1250824F294}" destId="{C04276DC-EE64-470A-B8BC-09067B8045FA}" srcOrd="0" destOrd="0" presId="urn:microsoft.com/office/officeart/2005/8/layout/vList5"/>
    <dgm:cxn modelId="{771DABFD-4DA3-4505-A492-E29D6076F66F}" type="presParOf" srcId="{85B8F607-FDD8-476A-ADBE-E1250824F294}" destId="{B37A5355-225B-4C6F-AED7-6C620F99EECC}" srcOrd="1" destOrd="0" presId="urn:microsoft.com/office/officeart/2005/8/layout/vList5"/>
    <dgm:cxn modelId="{7C5C517A-9DAD-445D-A097-DBD4A7BB4E69}" type="presParOf" srcId="{AAE7A1E6-6847-453D-B55B-8A82BF138C1D}" destId="{5ACAA866-A8A8-4183-97B5-CEEAB1525C60}" srcOrd="3" destOrd="0" presId="urn:microsoft.com/office/officeart/2005/8/layout/vList5"/>
    <dgm:cxn modelId="{1ACD4045-99A5-464B-98DA-EC98615A2869}" type="presParOf" srcId="{AAE7A1E6-6847-453D-B55B-8A82BF138C1D}" destId="{477213BE-9E91-4950-8451-7F60796F47F4}" srcOrd="4" destOrd="0" presId="urn:microsoft.com/office/officeart/2005/8/layout/vList5"/>
    <dgm:cxn modelId="{4F0E6920-D093-40EB-9615-9B2E8E3FB73E}" type="presParOf" srcId="{477213BE-9E91-4950-8451-7F60796F47F4}" destId="{F5034101-5B7D-4FE7-B47A-5A48CF39606B}" srcOrd="0" destOrd="0" presId="urn:microsoft.com/office/officeart/2005/8/layout/vList5"/>
    <dgm:cxn modelId="{047E77AC-3288-428E-8A43-E356EF4767F0}" type="presParOf" srcId="{477213BE-9E91-4950-8451-7F60796F47F4}" destId="{C7C3E6FD-D83F-4BDA-907E-B5EE041DA931}" srcOrd="1" destOrd="0" presId="urn:microsoft.com/office/officeart/2005/8/layout/vList5"/>
    <dgm:cxn modelId="{10E0F1CC-E75B-47AD-BDA4-03A34A1BECFB}" type="presParOf" srcId="{AAE7A1E6-6847-453D-B55B-8A82BF138C1D}" destId="{3FEED56B-EF5B-4070-B19D-37F52E418F7B}" srcOrd="5" destOrd="0" presId="urn:microsoft.com/office/officeart/2005/8/layout/vList5"/>
    <dgm:cxn modelId="{02BE91A1-69B5-46F6-A9F9-75506B4C0C5B}" type="presParOf" srcId="{AAE7A1E6-6847-453D-B55B-8A82BF138C1D}" destId="{AFC62D93-F2AB-4F19-BC2D-58FC1783FAA1}" srcOrd="6" destOrd="0" presId="urn:microsoft.com/office/officeart/2005/8/layout/vList5"/>
    <dgm:cxn modelId="{E1A21135-157B-47B7-B7F0-7088CDC82822}" type="presParOf" srcId="{AFC62D93-F2AB-4F19-BC2D-58FC1783FAA1}" destId="{73C6D379-65C8-4597-9610-4AF71E9831AD}" srcOrd="0" destOrd="0" presId="urn:microsoft.com/office/officeart/2005/8/layout/vList5"/>
    <dgm:cxn modelId="{551FB988-045D-4EF9-8617-61C01EC14628}" type="presParOf" srcId="{AFC62D93-F2AB-4F19-BC2D-58FC1783FAA1}" destId="{ECBB4FB3-CE95-41B6-A4ED-7CFA3D9F7E56}"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B1729-BC98-42C1-9C6C-D65DCBA4358F}">
      <dsp:nvSpPr>
        <dsp:cNvPr id="0" name=""/>
        <dsp:cNvSpPr/>
      </dsp:nvSpPr>
      <dsp:spPr>
        <a:xfrm rot="5400000">
          <a:off x="3199410" y="-2013961"/>
          <a:ext cx="782637" cy="5010287"/>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0988" lvl="1" indent="-280988" algn="l" defTabSz="1422400">
            <a:lnSpc>
              <a:spcPct val="90000"/>
            </a:lnSpc>
            <a:spcBef>
              <a:spcPct val="0"/>
            </a:spcBef>
            <a:spcAft>
              <a:spcPct val="15000"/>
            </a:spcAft>
            <a:buChar char="••"/>
          </a:pPr>
          <a:r>
            <a:rPr lang="en-US" sz="3200" kern="1200" dirty="0" smtClean="0">
              <a:effectLst>
                <a:outerShdw blurRad="38100" dist="38100" dir="2700000" algn="tl">
                  <a:srgbClr val="000000">
                    <a:alpha val="43137"/>
                  </a:srgbClr>
                </a:outerShdw>
              </a:effectLst>
            </a:rPr>
            <a:t>Top Features</a:t>
          </a:r>
          <a:endParaRPr lang="en-US" sz="3200" kern="1200" dirty="0">
            <a:effectLst>
              <a:outerShdw blurRad="38100" dist="38100" dir="2700000" algn="tl">
                <a:srgbClr val="000000">
                  <a:alpha val="43137"/>
                </a:srgbClr>
              </a:outerShdw>
            </a:effectLst>
          </a:endParaRPr>
        </a:p>
      </dsp:txBody>
      <dsp:txXfrm rot="-5400000">
        <a:off x="1085585" y="99864"/>
        <a:ext cx="5010287" cy="782637"/>
      </dsp:txXfrm>
    </dsp:sp>
    <dsp:sp modelId="{7E429971-BC57-430F-BB25-C0574E5E39E3}">
      <dsp:nvSpPr>
        <dsp:cNvPr id="0" name=""/>
        <dsp:cNvSpPr/>
      </dsp:nvSpPr>
      <dsp:spPr>
        <a:xfrm>
          <a:off x="92" y="0"/>
          <a:ext cx="1085492" cy="978296"/>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smtClean="0"/>
            <a:t>1</a:t>
          </a:r>
          <a:endParaRPr lang="en-US" sz="4400" kern="1200" dirty="0"/>
        </a:p>
      </dsp:txBody>
      <dsp:txXfrm>
        <a:off x="47848" y="47756"/>
        <a:ext cx="989980" cy="882784"/>
      </dsp:txXfrm>
    </dsp:sp>
    <dsp:sp modelId="{B37A5355-225B-4C6F-AED7-6C620F99EECC}">
      <dsp:nvSpPr>
        <dsp:cNvPr id="0" name=""/>
        <dsp:cNvSpPr/>
      </dsp:nvSpPr>
      <dsp:spPr>
        <a:xfrm rot="5400000">
          <a:off x="3199410" y="-986749"/>
          <a:ext cx="782637" cy="5010287"/>
        </a:xfrm>
        <a:prstGeom prst="rect">
          <a:avLst/>
        </a:prstGeom>
        <a:solidFill>
          <a:schemeClr val="accent3">
            <a:tint val="40000"/>
            <a:alpha val="90000"/>
            <a:hueOff val="3572285"/>
            <a:satOff val="-4598"/>
            <a:lumOff val="-358"/>
            <a:alphaOff val="0"/>
          </a:schemeClr>
        </a:solidFill>
        <a:ln w="9525" cap="flat" cmpd="sng" algn="ctr">
          <a:solidFill>
            <a:schemeClr val="accent3">
              <a:tint val="40000"/>
              <a:alpha val="90000"/>
              <a:hueOff val="3572285"/>
              <a:satOff val="-4598"/>
              <a:lumOff val="-358"/>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smtClean="0">
              <a:effectLst>
                <a:outerShdw blurRad="38100" dist="38100" dir="2700000" algn="tl">
                  <a:srgbClr val="000000">
                    <a:alpha val="43137"/>
                  </a:srgbClr>
                </a:outerShdw>
              </a:effectLst>
            </a:rPr>
            <a:t>Algorithm</a:t>
          </a:r>
          <a:endParaRPr lang="en-US" sz="3200" kern="1200" dirty="0">
            <a:effectLst>
              <a:outerShdw blurRad="38100" dist="38100" dir="2700000" algn="tl">
                <a:srgbClr val="000000">
                  <a:alpha val="43137"/>
                </a:srgbClr>
              </a:outerShdw>
            </a:effectLst>
          </a:endParaRPr>
        </a:p>
      </dsp:txBody>
      <dsp:txXfrm rot="-5400000">
        <a:off x="1085585" y="1127076"/>
        <a:ext cx="5010287" cy="782637"/>
      </dsp:txXfrm>
    </dsp:sp>
    <dsp:sp modelId="{C04276DC-EE64-470A-B8BC-09067B8045FA}">
      <dsp:nvSpPr>
        <dsp:cNvPr id="0" name=""/>
        <dsp:cNvSpPr/>
      </dsp:nvSpPr>
      <dsp:spPr>
        <a:xfrm>
          <a:off x="92" y="1029245"/>
          <a:ext cx="1085492" cy="978296"/>
        </a:xfrm>
        <a:prstGeom prst="roundRect">
          <a:avLst/>
        </a:prstGeom>
        <a:gradFill rotWithShape="0">
          <a:gsLst>
            <a:gs pos="0">
              <a:schemeClr val="accent3">
                <a:hueOff val="3750088"/>
                <a:satOff val="-5627"/>
                <a:lumOff val="-915"/>
                <a:alphaOff val="0"/>
                <a:shade val="51000"/>
                <a:satMod val="130000"/>
              </a:schemeClr>
            </a:gs>
            <a:gs pos="80000">
              <a:schemeClr val="accent3">
                <a:hueOff val="3750088"/>
                <a:satOff val="-5627"/>
                <a:lumOff val="-915"/>
                <a:alphaOff val="0"/>
                <a:shade val="93000"/>
                <a:satMod val="130000"/>
              </a:schemeClr>
            </a:gs>
            <a:gs pos="100000">
              <a:schemeClr val="accent3">
                <a:hueOff val="3750088"/>
                <a:satOff val="-5627"/>
                <a:lumOff val="-91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dirty="0" smtClean="0"/>
            <a:t>2</a:t>
          </a:r>
          <a:endParaRPr lang="en-US" sz="4400" kern="1200" dirty="0"/>
        </a:p>
      </dsp:txBody>
      <dsp:txXfrm>
        <a:off x="47848" y="1077001"/>
        <a:ext cx="989980" cy="882784"/>
      </dsp:txXfrm>
    </dsp:sp>
    <dsp:sp modelId="{C7C3E6FD-D83F-4BDA-907E-B5EE041DA931}">
      <dsp:nvSpPr>
        <dsp:cNvPr id="0" name=""/>
        <dsp:cNvSpPr/>
      </dsp:nvSpPr>
      <dsp:spPr>
        <a:xfrm rot="5400000">
          <a:off x="3199410" y="40462"/>
          <a:ext cx="782637" cy="5010287"/>
        </a:xfrm>
        <a:prstGeom prst="rect">
          <a:avLst/>
        </a:prstGeom>
        <a:solidFill>
          <a:schemeClr val="accent3">
            <a:tint val="40000"/>
            <a:alpha val="90000"/>
            <a:hueOff val="7144569"/>
            <a:satOff val="-9195"/>
            <a:lumOff val="-717"/>
            <a:alphaOff val="0"/>
          </a:schemeClr>
        </a:solidFill>
        <a:ln w="9525" cap="flat" cmpd="sng" algn="ctr">
          <a:solidFill>
            <a:schemeClr val="accent3">
              <a:tint val="40000"/>
              <a:alpha val="90000"/>
              <a:hueOff val="7144569"/>
              <a:satOff val="-9195"/>
              <a:lumOff val="-717"/>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smtClean="0">
              <a:effectLst>
                <a:outerShdw blurRad="38100" dist="38100" dir="2700000" algn="tl">
                  <a:srgbClr val="000000">
                    <a:alpha val="43137"/>
                  </a:srgbClr>
                </a:outerShdw>
              </a:effectLst>
            </a:rPr>
            <a:t>Dashboard</a:t>
          </a:r>
          <a:endParaRPr lang="en-US" sz="3200" kern="1200" dirty="0">
            <a:effectLst>
              <a:outerShdw blurRad="38100" dist="38100" dir="2700000" algn="tl">
                <a:srgbClr val="000000">
                  <a:alpha val="43137"/>
                </a:srgbClr>
              </a:outerShdw>
            </a:effectLst>
          </a:endParaRPr>
        </a:p>
      </dsp:txBody>
      <dsp:txXfrm rot="-5400000">
        <a:off x="1085585" y="2154287"/>
        <a:ext cx="5010287" cy="782637"/>
      </dsp:txXfrm>
    </dsp:sp>
    <dsp:sp modelId="{F5034101-5B7D-4FE7-B47A-5A48CF39606B}">
      <dsp:nvSpPr>
        <dsp:cNvPr id="0" name=""/>
        <dsp:cNvSpPr/>
      </dsp:nvSpPr>
      <dsp:spPr>
        <a:xfrm>
          <a:off x="92" y="2056457"/>
          <a:ext cx="1085492" cy="978296"/>
        </a:xfrm>
        <a:prstGeom prst="roundRect">
          <a:avLst/>
        </a:prstGeom>
        <a:gradFill rotWithShape="0">
          <a:gsLst>
            <a:gs pos="0">
              <a:schemeClr val="accent3">
                <a:hueOff val="7500176"/>
                <a:satOff val="-11253"/>
                <a:lumOff val="-1830"/>
                <a:alphaOff val="0"/>
                <a:shade val="51000"/>
                <a:satMod val="130000"/>
              </a:schemeClr>
            </a:gs>
            <a:gs pos="80000">
              <a:schemeClr val="accent3">
                <a:hueOff val="7500176"/>
                <a:satOff val="-11253"/>
                <a:lumOff val="-1830"/>
                <a:alphaOff val="0"/>
                <a:shade val="93000"/>
                <a:satMod val="130000"/>
              </a:schemeClr>
            </a:gs>
            <a:gs pos="100000">
              <a:schemeClr val="accent3">
                <a:hueOff val="7500176"/>
                <a:satOff val="-11253"/>
                <a:lumOff val="-183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dirty="0" smtClean="0"/>
            <a:t>3</a:t>
          </a:r>
          <a:endParaRPr lang="en-US" sz="4400" kern="1200" dirty="0"/>
        </a:p>
      </dsp:txBody>
      <dsp:txXfrm>
        <a:off x="47848" y="2104213"/>
        <a:ext cx="989980" cy="882784"/>
      </dsp:txXfrm>
    </dsp:sp>
    <dsp:sp modelId="{ECBB4FB3-CE95-41B6-A4ED-7CFA3D9F7E56}">
      <dsp:nvSpPr>
        <dsp:cNvPr id="0" name=""/>
        <dsp:cNvSpPr/>
      </dsp:nvSpPr>
      <dsp:spPr>
        <a:xfrm rot="5400000">
          <a:off x="3220556" y="1107593"/>
          <a:ext cx="782637" cy="4968249"/>
        </a:xfrm>
        <a:prstGeom prst="round2SameRect">
          <a:avLst/>
        </a:prstGeom>
        <a:solidFill>
          <a:schemeClr val="accent3">
            <a:tint val="40000"/>
            <a:alpha val="90000"/>
            <a:hueOff val="10716854"/>
            <a:satOff val="-13793"/>
            <a:lumOff val="-1075"/>
            <a:alphaOff val="0"/>
          </a:schemeClr>
        </a:solidFill>
        <a:ln w="9525" cap="flat" cmpd="sng" algn="ctr">
          <a:solidFill>
            <a:schemeClr val="accent3">
              <a:tint val="40000"/>
              <a:alpha val="90000"/>
              <a:hueOff val="10716854"/>
              <a:satOff val="-13793"/>
              <a:lumOff val="-1075"/>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smtClean="0">
              <a:effectLst>
                <a:outerShdw blurRad="38100" dist="38100" dir="2700000" algn="tl">
                  <a:srgbClr val="000000">
                    <a:alpha val="43137"/>
                  </a:srgbClr>
                </a:outerShdw>
              </a:effectLst>
            </a:rPr>
            <a:t>Puller Experience</a:t>
          </a:r>
          <a:endParaRPr lang="en-US" sz="3200" kern="1200" dirty="0">
            <a:effectLst>
              <a:outerShdw blurRad="38100" dist="38100" dir="2700000" algn="tl">
                <a:srgbClr val="000000">
                  <a:alpha val="43137"/>
                </a:srgbClr>
              </a:outerShdw>
            </a:effectLst>
          </a:endParaRPr>
        </a:p>
      </dsp:txBody>
      <dsp:txXfrm rot="-5400000">
        <a:off x="1127751" y="3238604"/>
        <a:ext cx="4930044" cy="706227"/>
      </dsp:txXfrm>
    </dsp:sp>
    <dsp:sp modelId="{73C6D379-65C8-4597-9610-4AF71E9831AD}">
      <dsp:nvSpPr>
        <dsp:cNvPr id="0" name=""/>
        <dsp:cNvSpPr/>
      </dsp:nvSpPr>
      <dsp:spPr>
        <a:xfrm>
          <a:off x="92" y="3083669"/>
          <a:ext cx="1127564" cy="978296"/>
        </a:xfrm>
        <a:prstGeom prst="roundRect">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US" sz="3200" kern="1200" dirty="0" smtClean="0">
              <a:effectLst>
                <a:outerShdw blurRad="38100" dist="38100" dir="2700000" algn="tl">
                  <a:srgbClr val="000000">
                    <a:alpha val="43137"/>
                  </a:srgbClr>
                </a:outerShdw>
              </a:effectLst>
            </a:rPr>
            <a:t>4</a:t>
          </a:r>
          <a:endParaRPr lang="en-US" sz="3200" kern="1200" dirty="0">
            <a:effectLst>
              <a:outerShdw blurRad="38100" dist="38100" dir="2700000" algn="tl">
                <a:srgbClr val="000000">
                  <a:alpha val="43137"/>
                </a:srgbClr>
              </a:outerShdw>
            </a:effectLst>
          </a:endParaRPr>
        </a:p>
      </dsp:txBody>
      <dsp:txXfrm>
        <a:off x="47848" y="3131425"/>
        <a:ext cx="1032052" cy="88278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10/1/2012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8171616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10/1/2012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1509812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pPr marL="228600" marR="0" indent="-228600" algn="l" defTabSz="914400" rtl="0" eaLnBrk="1" fontAlgn="auto" latinLnBrk="0" hangingPunct="1">
              <a:lnSpc>
                <a:spcPct val="100000"/>
              </a:lnSpc>
              <a:spcBef>
                <a:spcPts val="0"/>
              </a:spcBef>
              <a:spcAft>
                <a:spcPts val="0"/>
              </a:spcAft>
              <a:buClrTx/>
              <a:buSzTx/>
              <a:buFont typeface="+mj-lt"/>
              <a:buNone/>
              <a:tabLst/>
              <a:defRPr/>
            </a:pPr>
            <a:r>
              <a:rPr lang="en-US" sz="1200" dirty="0" smtClean="0"/>
              <a:t>This is another option</a:t>
            </a:r>
            <a:r>
              <a:rPr lang="en-US" sz="1200" baseline="0" dirty="0" smtClean="0"/>
              <a:t> for an Overview slide.</a:t>
            </a:r>
            <a:endParaRPr lang="en-US" sz="1200" dirty="0" smtClean="0"/>
          </a:p>
          <a:p>
            <a:pPr marL="228600" indent="-228600">
              <a:buFont typeface="+mj-lt"/>
              <a:buNone/>
            </a:pPr>
            <a:endParaRPr lang="en-US" sz="1200" dirty="0"/>
          </a:p>
        </p:txBody>
      </p:sp>
      <p:sp>
        <p:nvSpPr>
          <p:cNvPr id="5" name="Slide Image Placeholder 4"/>
          <p:cNvSpPr>
            <a:spLocks noGrp="1" noRot="1" noChangeAspect="1"/>
          </p:cNvSpPr>
          <p:nvPr>
            <p:ph type="sldImg"/>
          </p:nvPr>
        </p:nvSpPr>
        <p:spPr>
          <a:xfrm>
            <a:off x="539750" y="503238"/>
            <a:ext cx="3143250" cy="2359025"/>
          </a:xfr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Use a section header for each of the topics, so there is a clear transition to the audience. </a:t>
            </a:r>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lnSpc>
                <a:spcPct val="80000"/>
              </a:lnSpc>
              <a:buFont typeface="+mj-lt"/>
              <a:buAutoNum type="arabicPeriod"/>
            </a:pPr>
            <a:r>
              <a:rPr lang="en-US" dirty="0" smtClean="0"/>
              <a:t>A puller will never be allowed</a:t>
            </a:r>
            <a:r>
              <a:rPr lang="en-US" baseline="0" dirty="0" smtClean="0"/>
              <a:t> to mix restock aisles within the same pallet.</a:t>
            </a:r>
            <a:endParaRPr lang="en-US" dirty="0" smtClean="0"/>
          </a:p>
          <a:p>
            <a:pPr marL="228600" indent="-228600">
              <a:lnSpc>
                <a:spcPct val="80000"/>
              </a:lnSpc>
              <a:buFont typeface="+mj-lt"/>
              <a:buAutoNum type="arabicPeriod"/>
            </a:pPr>
            <a:r>
              <a:rPr lang="en-US" dirty="0" smtClean="0"/>
              <a:t>Real</a:t>
            </a:r>
            <a:r>
              <a:rPr lang="en-US" baseline="0" dirty="0" smtClean="0"/>
              <a:t> time means that the suggestion list always contains only those cartons which are pullable at the time the list is presented. If one of the suggested cartons is pulled by someone else, a different carton will be suggested to the user. If an SKU priority is increased, the pullers will see that SKU in front of their list.</a:t>
            </a:r>
          </a:p>
          <a:p>
            <a:pPr marL="228600" indent="-228600">
              <a:lnSpc>
                <a:spcPct val="80000"/>
              </a:lnSpc>
              <a:buFont typeface="+mj-lt"/>
              <a:buAutoNum type="arabicPeriod"/>
            </a:pPr>
            <a:r>
              <a:rPr lang="en-US" baseline="0" dirty="0" smtClean="0"/>
              <a:t>The suggestions are displayed in order of user priority followed by wave priority and travel sequence. If high priority pulls exist, </a:t>
            </a:r>
            <a:r>
              <a:rPr lang="en-US" baseline="0" dirty="0" smtClean="0">
                <a:solidFill>
                  <a:srgbClr val="FF0000"/>
                </a:solidFill>
              </a:rPr>
              <a:t>atleast one of these pulls is guaranteed to be displayed</a:t>
            </a:r>
            <a:r>
              <a:rPr lang="en-US" baseline="0" dirty="0" smtClean="0"/>
              <a:t>. The puller always has he option to focus on high priority cartons only. This could be useful if the high priority cartons are needed urgently.</a:t>
            </a:r>
          </a:p>
        </p:txBody>
      </p:sp>
      <p:sp>
        <p:nvSpPr>
          <p:cNvPr id="4" name="Slide Number Placeholder 3"/>
          <p:cNvSpPr>
            <a:spLocks noGrp="1"/>
          </p:cNvSpPr>
          <p:nvPr>
            <p:ph type="sldNum" sz="quarter" idx="10"/>
          </p:nvPr>
        </p:nvSpPr>
        <p:spPr/>
        <p:txBody>
          <a:bodyPr/>
          <a:lstStyle/>
          <a:p>
            <a:fld id="{EC6EAC7D-5A89-47C2-8ABA-56C9C2DEF7A4}"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Use a section header for each of the topics, so there is a clear transition to the audience. </a:t>
            </a:r>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Use a section header for each of the topics, so there is a clear transition to the audience. </a:t>
            </a:r>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solidFill>
                  <a:prstClr val="black"/>
                </a:solidFill>
              </a:rPr>
              <a:pPr/>
              <a:t>16</a:t>
            </a:fld>
            <a:endParaRPr lang="en-US" dirty="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Higher priority</a:t>
            </a:r>
            <a:r>
              <a:rPr lang="en-US" baseline="0" dirty="0" smtClean="0"/>
              <a:t> cartons are always suggested first followed by lower priority cartons.</a:t>
            </a:r>
          </a:p>
          <a:p>
            <a:pPr>
              <a:lnSpc>
                <a:spcPct val="80000"/>
              </a:lnSpc>
            </a:pPr>
            <a:endParaRPr lang="en-US" baseline="0" dirty="0" smtClean="0"/>
          </a:p>
          <a:p>
            <a:pPr>
              <a:lnSpc>
                <a:spcPct val="80000"/>
              </a:lnSpc>
            </a:pPr>
            <a:r>
              <a:rPr lang="en-US" baseline="0" dirty="0" smtClean="0"/>
              <a:t>When choosing a restock aisle to suggest, we prefer those aisles for which no one is pulling.</a:t>
            </a:r>
          </a:p>
          <a:p>
            <a:pPr>
              <a:lnSpc>
                <a:spcPct val="80000"/>
              </a:lnSpc>
            </a:pPr>
            <a:endParaRPr lang="en-US" baseline="0" dirty="0" smtClean="0"/>
          </a:p>
          <a:p>
            <a:pPr>
              <a:lnSpc>
                <a:spcPct val="80000"/>
              </a:lnSpc>
            </a:pPr>
            <a:r>
              <a:rPr lang="en-US" baseline="0" dirty="0" smtClean="0"/>
              <a:t>The algorithm attempts to spread pullers over different aisles.</a:t>
            </a:r>
          </a:p>
          <a:p>
            <a:pPr>
              <a:lnSpc>
                <a:spcPct val="80000"/>
              </a:lnSpc>
            </a:pPr>
            <a:endParaRPr lang="en-US" baseline="0" dirty="0" smtClean="0"/>
          </a:p>
          <a:p>
            <a:pPr>
              <a:lnSpc>
                <a:spcPct val="80000"/>
              </a:lnSpc>
            </a:pPr>
            <a:r>
              <a:rPr lang="en-US" baseline="0" dirty="0" smtClean="0"/>
              <a:t>Min work for puller. We assign a puller to an in progress restock aisle only if the aisle has at least min work for him.</a:t>
            </a:r>
          </a:p>
          <a:p>
            <a:pPr>
              <a:lnSpc>
                <a:spcPct val="80000"/>
              </a:lnSpc>
            </a:pPr>
            <a:endParaRPr lang="en-US" baseline="0" dirty="0" smtClean="0"/>
          </a:p>
          <a:p>
            <a:pPr>
              <a:lnSpc>
                <a:spcPct val="80000"/>
              </a:lnSpc>
            </a:pP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solidFill>
                  <a:prstClr val="black"/>
                </a:solidFill>
              </a:rPr>
              <a:pPr/>
              <a:t>17</a:t>
            </a:fld>
            <a:endParaRPr 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bucket priority change is not immediately reflected.</a:t>
            </a:r>
          </a:p>
          <a:p>
            <a:endParaRPr lang="en-US" dirty="0" smtClean="0"/>
          </a:p>
          <a:p>
            <a:r>
              <a:rPr lang="en-US" smtClean="0"/>
              <a:t>Carton</a:t>
            </a:r>
            <a:r>
              <a:rPr lang="en-US" baseline="0" smtClean="0"/>
              <a:t> Substitution?</a:t>
            </a:r>
          </a:p>
          <a:p>
            <a:endParaRPr lang="en-IN"/>
          </a:p>
        </p:txBody>
      </p:sp>
      <p:sp>
        <p:nvSpPr>
          <p:cNvPr id="4" name="Slide Number Placeholder 3"/>
          <p:cNvSpPr>
            <a:spLocks noGrp="1"/>
          </p:cNvSpPr>
          <p:nvPr>
            <p:ph type="sldNum" sz="quarter" idx="10"/>
          </p:nvPr>
        </p:nvSpPr>
        <p:spPr/>
        <p:txBody>
          <a:bodyPr/>
          <a:lstStyle/>
          <a:p>
            <a:fld id="{75693FD4-8F83-4EF7-AC3F-0DC0388986B0}" type="slidenum">
              <a:rPr lang="en-US" smtClean="0"/>
              <a:pPr/>
              <a:t>22</a:t>
            </a:fld>
            <a:endParaRPr lang="en-US" dirty="0"/>
          </a:p>
        </p:txBody>
      </p:sp>
    </p:spTree>
    <p:extLst>
      <p:ext uri="{BB962C8B-B14F-4D97-AF65-F5344CB8AC3E}">
        <p14:creationId xmlns:p14="http://schemas.microsoft.com/office/powerpoint/2010/main" val="579107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1987" name="Rectangle 25"/>
          <p:cNvSpPr>
            <a:spLocks noGrp="1" noChangeArrowheads="1"/>
          </p:cNvSpPr>
          <p:nvPr>
            <p:ph type="ftr" sz="quarter" idx="4"/>
          </p:nvPr>
        </p:nvSpPr>
        <p:spPr>
          <a:noFill/>
        </p:spPr>
        <p:txBody>
          <a:bodyPr/>
          <a:lstStyle/>
          <a:p>
            <a:r>
              <a:rPr lang="en-US" dirty="0" smtClean="0"/>
              <a:t>Microsoft Confidential</a:t>
            </a:r>
          </a:p>
        </p:txBody>
      </p:sp>
      <p:sp>
        <p:nvSpPr>
          <p:cNvPr id="41988" name="Rectangle 26"/>
          <p:cNvSpPr>
            <a:spLocks noGrp="1" noChangeArrowheads="1"/>
          </p:cNvSpPr>
          <p:nvPr>
            <p:ph type="sldNum" sz="quarter" idx="5"/>
          </p:nvPr>
        </p:nvSpPr>
        <p:spPr>
          <a:noFill/>
        </p:spPr>
        <p:txBody>
          <a:bodyPr/>
          <a:lstStyle/>
          <a:p>
            <a:fld id="{B2B44A5F-6CE4-493C-A0D7-6834FF76660C}" type="slidenum">
              <a:rPr lang="en-US" smtClean="0"/>
              <a:pPr/>
              <a:t>25</a:t>
            </a:fld>
            <a:endParaRPr lang="en-US" dirty="0" smtClean="0"/>
          </a:p>
        </p:txBody>
      </p:sp>
      <p:sp>
        <p:nvSpPr>
          <p:cNvPr id="41989" name="Rectangle 2"/>
          <p:cNvSpPr>
            <a:spLocks noGrp="1" noRot="1" noChangeAspect="1" noChangeArrowheads="1" noTextEdit="1"/>
          </p:cNvSpPr>
          <p:nvPr>
            <p:ph type="sldImg"/>
          </p:nvPr>
        </p:nvSpPr>
        <p:spPr>
          <a:xfrm>
            <a:off x="1143000" y="450850"/>
            <a:ext cx="4572000" cy="3429000"/>
          </a:xfrm>
          <a:ln/>
        </p:spPr>
      </p:sp>
      <p:sp>
        <p:nvSpPr>
          <p:cNvPr id="41990" name="Rectangle 3"/>
          <p:cNvSpPr>
            <a:spLocks noGrp="1" noChangeArrowheads="1"/>
          </p:cNvSpPr>
          <p:nvPr>
            <p:ph type="body" idx="1"/>
          </p:nvPr>
        </p:nvSpPr>
        <p:spPr>
          <a:xfrm>
            <a:off x="307492" y="4130104"/>
            <a:ext cx="6261652" cy="4554823"/>
          </a:xfrm>
          <a:noFill/>
          <a:ln/>
        </p:spPr>
        <p:txBody>
          <a:bodyPr/>
          <a:lstStyle/>
          <a:p>
            <a:pPr>
              <a:buFontTx/>
              <a:buNone/>
            </a:pP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10/1/2012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10/1/2012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10/1/2012</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10/1/2012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10/1/2012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10/1/2012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10/1/2012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10/1/2012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10/1/2012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10/1/2012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10/1/2012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10/1/2012</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notesSlide" Target="../notesSlides/notesSlide7.xml"/><Relationship Id="rId4"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notesSlide" Target="../notesSlides/notesSlide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4.xml"/><Relationship Id="rId4"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lstStyle/>
          <a:p>
            <a:r>
              <a:rPr lang="en-US" dirty="0" smtClean="0"/>
              <a:t>Forward Pick Replenishment</a:t>
            </a:r>
            <a:endParaRPr lang="en-US" dirty="0"/>
          </a:p>
        </p:txBody>
      </p:sp>
      <p:sp>
        <p:nvSpPr>
          <p:cNvPr id="3" name="Subtitle 2"/>
          <p:cNvSpPr>
            <a:spLocks noGrp="1"/>
          </p:cNvSpPr>
          <p:nvPr>
            <p:ph type="subTitle" idx="1"/>
            <p:custDataLst>
              <p:tags r:id="rId3"/>
            </p:custDataLst>
          </p:nvPr>
        </p:nvSpPr>
        <p:spPr/>
        <p:txBody>
          <a:bodyPr>
            <a:normAutofit/>
          </a:bodyPr>
          <a:lstStyle/>
          <a:p>
            <a:r>
              <a:rPr lang="en-US" sz="2400" dirty="0" smtClean="0">
                <a:latin typeface="+mn-lt"/>
              </a:rPr>
              <a:t>Sharad Singhal</a:t>
            </a:r>
          </a:p>
          <a:p>
            <a:r>
              <a:rPr lang="en-US" sz="2400" dirty="0" smtClean="0">
                <a:latin typeface="+mn-lt"/>
              </a:rPr>
              <a:t>22 Aug 2012</a:t>
            </a:r>
            <a:endParaRPr lang="en-US" sz="2400" dirty="0">
              <a:latin typeface="+mn-lt"/>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SKUs to Pull First</a:t>
            </a:r>
            <a:endParaRPr lang="en-IN" dirty="0"/>
          </a:p>
        </p:txBody>
      </p:sp>
      <p:sp>
        <p:nvSpPr>
          <p:cNvPr id="7" name="Content Placeholder 4"/>
          <p:cNvSpPr>
            <a:spLocks noGrp="1"/>
          </p:cNvSpPr>
          <p:nvPr>
            <p:ph idx="1"/>
            <p:custDataLst>
              <p:tags r:id="rId1"/>
            </p:custDataLst>
          </p:nvPr>
        </p:nvSpPr>
        <p:spPr>
          <a:xfrm>
            <a:off x="838200" y="3352800"/>
            <a:ext cx="8077200" cy="2971799"/>
          </a:xfrm>
        </p:spPr>
        <p:txBody>
          <a:bodyPr>
            <a:normAutofit/>
          </a:bodyPr>
          <a:lstStyle/>
          <a:p>
            <a:pPr marL="514350" indent="-514350">
              <a:buFont typeface="+mj-lt"/>
              <a:buAutoNum type="arabicPeriod"/>
            </a:pPr>
            <a:r>
              <a:rPr lang="en-US" dirty="0" smtClean="0"/>
              <a:t>Enumerate all SKUs in pick waves ready for pitching and add them to the list above.</a:t>
            </a:r>
          </a:p>
          <a:p>
            <a:pPr marL="514350" indent="-514350">
              <a:buFont typeface="+mj-lt"/>
              <a:buAutoNum type="arabicPeriod"/>
            </a:pPr>
            <a:r>
              <a:rPr lang="en-US" dirty="0" smtClean="0"/>
              <a:t>SKUs with user priority set are pulled first followed by Skus with wave priority set.</a:t>
            </a:r>
          </a:p>
          <a:p>
            <a:pPr marL="514350" indent="-514350">
              <a:buFont typeface="+mj-lt"/>
              <a:buAutoNum type="arabicPeriod"/>
            </a:pPr>
            <a:r>
              <a:rPr lang="en-US" dirty="0" smtClean="0"/>
              <a:t>Required SKUs not on this list are pulled last.</a:t>
            </a:r>
          </a:p>
        </p:txBody>
      </p:sp>
      <p:graphicFrame>
        <p:nvGraphicFramePr>
          <p:cNvPr id="5" name="Table 4"/>
          <p:cNvGraphicFramePr>
            <a:graphicFrameLocks noGrp="1"/>
          </p:cNvGraphicFramePr>
          <p:nvPr>
            <p:extLst>
              <p:ext uri="{D42A27DB-BD31-4B8C-83A1-F6EECF244321}">
                <p14:modId xmlns:p14="http://schemas.microsoft.com/office/powerpoint/2010/main" val="2646418129"/>
              </p:ext>
            </p:extLst>
          </p:nvPr>
        </p:nvGraphicFramePr>
        <p:xfrm>
          <a:off x="1524000" y="1397000"/>
          <a:ext cx="6705600" cy="1483360"/>
        </p:xfrm>
        <a:graphic>
          <a:graphicData uri="http://schemas.openxmlformats.org/drawingml/2006/table">
            <a:tbl>
              <a:tblPr firstRow="1" bandRow="1">
                <a:tableStyleId>{5C22544A-7EE6-4342-B048-85BDC9FD1C3A}</a:tableStyleId>
              </a:tblPr>
              <a:tblGrid>
                <a:gridCol w="2235200"/>
                <a:gridCol w="2235200"/>
                <a:gridCol w="2235200"/>
              </a:tblGrid>
              <a:tr h="370840">
                <a:tc>
                  <a:txBody>
                    <a:bodyPr/>
                    <a:lstStyle/>
                    <a:p>
                      <a:r>
                        <a:rPr lang="en-US" dirty="0" smtClean="0"/>
                        <a:t>SKU</a:t>
                      </a:r>
                      <a:endParaRPr lang="en-IN" dirty="0"/>
                    </a:p>
                  </a:txBody>
                  <a:tcPr/>
                </a:tc>
                <a:tc>
                  <a:txBody>
                    <a:bodyPr/>
                    <a:lstStyle/>
                    <a:p>
                      <a:r>
                        <a:rPr lang="en-US" dirty="0" smtClean="0"/>
                        <a:t>Best</a:t>
                      </a:r>
                      <a:r>
                        <a:rPr lang="en-US" baseline="0" dirty="0" smtClean="0"/>
                        <a:t> Wave Priority</a:t>
                      </a:r>
                      <a:endParaRPr lang="en-IN" dirty="0"/>
                    </a:p>
                  </a:txBody>
                  <a:tcPr/>
                </a:tc>
                <a:tc>
                  <a:txBody>
                    <a:bodyPr/>
                    <a:lstStyle/>
                    <a:p>
                      <a:r>
                        <a:rPr lang="en-US" dirty="0" smtClean="0"/>
                        <a:t>Number</a:t>
                      </a:r>
                      <a:r>
                        <a:rPr lang="en-US" baseline="0" dirty="0" smtClean="0"/>
                        <a:t> of Waves</a:t>
                      </a:r>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07127,BCF,B,36 : C15</a:t>
                      </a:r>
                      <a:endParaRPr lang="en-IN" dirty="0" smtClean="0"/>
                    </a:p>
                  </a:txBody>
                  <a:tcPr/>
                </a:tc>
                <a:tc>
                  <a:txBody>
                    <a:bodyPr/>
                    <a:lstStyle/>
                    <a:p>
                      <a:r>
                        <a:rPr lang="en-US" dirty="0" smtClean="0"/>
                        <a:t>5</a:t>
                      </a:r>
                      <a:endParaRPr lang="en-IN" dirty="0"/>
                    </a:p>
                  </a:txBody>
                  <a:tcPr/>
                </a:tc>
                <a:tc>
                  <a:txBody>
                    <a:bodyPr/>
                    <a:lstStyle/>
                    <a:p>
                      <a:r>
                        <a:rPr lang="en-US" dirty="0" smtClean="0"/>
                        <a:t>10</a:t>
                      </a:r>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07127,BCF,F,38 : C15</a:t>
                      </a:r>
                      <a:endParaRPr lang="en-IN" dirty="0" smtClean="0"/>
                    </a:p>
                  </a:txBody>
                  <a:tcPr/>
                </a:tc>
                <a:tc>
                  <a:txBody>
                    <a:bodyPr/>
                    <a:lstStyle/>
                    <a:p>
                      <a:r>
                        <a:rPr lang="en-US" dirty="0" smtClean="0"/>
                        <a:t>5</a:t>
                      </a:r>
                      <a:endParaRPr lang="en-IN" dirty="0"/>
                    </a:p>
                  </a:txBody>
                  <a:tcPr/>
                </a:tc>
                <a:tc>
                  <a:txBody>
                    <a:bodyPr/>
                    <a:lstStyle/>
                    <a:p>
                      <a:r>
                        <a:rPr lang="en-US" dirty="0" smtClean="0"/>
                        <a:t>7</a:t>
                      </a:r>
                      <a:endParaRPr lang="en-IN" dirty="0"/>
                    </a:p>
                  </a:txBody>
                  <a:tcPr/>
                </a:tc>
              </a:tr>
              <a:tr h="370840">
                <a:tc>
                  <a:txBody>
                    <a:bodyPr/>
                    <a:lstStyle/>
                    <a:p>
                      <a:endParaRPr lang="en-IN"/>
                    </a:p>
                  </a:txBody>
                  <a:tcPr/>
                </a:tc>
                <a:tc>
                  <a:txBody>
                    <a:bodyPr/>
                    <a:lstStyle/>
                    <a:p>
                      <a:endParaRPr lang="en-IN"/>
                    </a:p>
                  </a:txBody>
                  <a:tcPr/>
                </a:tc>
                <a:tc>
                  <a:txBody>
                    <a:bodyPr/>
                    <a:lstStyle/>
                    <a:p>
                      <a:endParaRPr lang="en-IN" dirty="0"/>
                    </a:p>
                  </a:txBody>
                  <a:tcPr/>
                </a:tc>
              </a:tr>
            </a:tbl>
          </a:graphicData>
        </a:graphic>
      </p:graphicFrame>
    </p:spTree>
    <p:extLst>
      <p:ext uri="{BB962C8B-B14F-4D97-AF65-F5344CB8AC3E}">
        <p14:creationId xmlns:p14="http://schemas.microsoft.com/office/powerpoint/2010/main" val="2344876748"/>
      </p:ext>
    </p:extLst>
  </p:cSld>
  <p:clrMapOvr>
    <a:masterClrMapping/>
  </p:clrMapOvr>
  <p:transition spd="slow">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Replenishment Overview</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51844933"/>
              </p:ext>
            </p:extLst>
          </p:nvPr>
        </p:nvGraphicFramePr>
        <p:xfrm>
          <a:off x="838198" y="1397000"/>
          <a:ext cx="7924802" cy="1752600"/>
        </p:xfrm>
        <a:graphic>
          <a:graphicData uri="http://schemas.openxmlformats.org/drawingml/2006/table">
            <a:tbl>
              <a:tblPr firstRow="1" bandRow="1">
                <a:tableStyleId>{5C22544A-7EE6-4342-B048-85BDC9FD1C3A}</a:tableStyleId>
              </a:tblPr>
              <a:tblGrid>
                <a:gridCol w="959906"/>
                <a:gridCol w="959906"/>
                <a:gridCol w="1093846"/>
                <a:gridCol w="1227786"/>
                <a:gridCol w="1227786"/>
                <a:gridCol w="1227786"/>
                <a:gridCol w="1227786"/>
              </a:tblGrid>
              <a:tr h="370840">
                <a:tc>
                  <a:txBody>
                    <a:bodyPr/>
                    <a:lstStyle/>
                    <a:p>
                      <a:r>
                        <a:rPr lang="en-US" dirty="0" smtClean="0"/>
                        <a:t>Building</a:t>
                      </a:r>
                      <a:endParaRPr lang="en-IN" dirty="0"/>
                    </a:p>
                  </a:txBody>
                  <a:tcPr/>
                </a:tc>
                <a:tc>
                  <a:txBody>
                    <a:bodyPr/>
                    <a:lstStyle/>
                    <a:p>
                      <a:r>
                        <a:rPr lang="en-US" dirty="0" smtClean="0"/>
                        <a:t>Pull</a:t>
                      </a:r>
                      <a:r>
                        <a:rPr lang="en-US" baseline="0" dirty="0" smtClean="0"/>
                        <a:t> From</a:t>
                      </a:r>
                      <a:endParaRPr lang="en-IN" dirty="0"/>
                    </a:p>
                  </a:txBody>
                  <a:tcPr/>
                </a:tc>
                <a:tc>
                  <a:txBody>
                    <a:bodyPr/>
                    <a:lstStyle/>
                    <a:p>
                      <a:r>
                        <a:rPr lang="en-US" dirty="0" smtClean="0"/>
                        <a:t>Pull To</a:t>
                      </a:r>
                      <a:endParaRPr lang="en-IN" dirty="0"/>
                    </a:p>
                  </a:txBody>
                  <a:tcPr/>
                </a:tc>
                <a:tc>
                  <a:txBody>
                    <a:bodyPr/>
                    <a:lstStyle/>
                    <a:p>
                      <a:r>
                        <a:rPr lang="en-US" dirty="0" smtClean="0"/>
                        <a:t>Restock</a:t>
                      </a:r>
                      <a:r>
                        <a:rPr lang="en-US" baseline="0" dirty="0" smtClean="0"/>
                        <a:t> In</a:t>
                      </a:r>
                      <a:endParaRPr lang="en-IN" dirty="0"/>
                    </a:p>
                  </a:txBody>
                  <a:tcPr/>
                </a:tc>
                <a:tc>
                  <a:txBody>
                    <a:bodyPr/>
                    <a:lstStyle/>
                    <a:p>
                      <a:r>
                        <a:rPr lang="en-US" dirty="0" smtClean="0"/>
                        <a:t># Cartons</a:t>
                      </a:r>
                      <a:endParaRPr lang="en-IN" dirty="0"/>
                    </a:p>
                  </a:txBody>
                  <a:tcPr/>
                </a:tc>
                <a:tc>
                  <a:txBody>
                    <a:bodyPr/>
                    <a:lstStyle/>
                    <a:p>
                      <a:r>
                        <a:rPr lang="en-US" dirty="0" smtClean="0"/>
                        <a:t># SKU</a:t>
                      </a:r>
                      <a:endParaRPr lang="en-IN" dirty="0"/>
                    </a:p>
                  </a:txBody>
                  <a:tcPr/>
                </a:tc>
                <a:tc>
                  <a:txBody>
                    <a:bodyPr/>
                    <a:lstStyle/>
                    <a:p>
                      <a:r>
                        <a:rPr lang="en-US" dirty="0" smtClean="0"/>
                        <a:t>Pieces</a:t>
                      </a:r>
                      <a:endParaRPr lang="en-IN" dirty="0"/>
                    </a:p>
                  </a:txBody>
                  <a:tcPr/>
                </a:tc>
              </a:tr>
              <a:tr h="370840">
                <a:tc>
                  <a:txBody>
                    <a:bodyPr/>
                    <a:lstStyle/>
                    <a:p>
                      <a:r>
                        <a:rPr lang="en-US" dirty="0" smtClean="0"/>
                        <a:t>FDC</a:t>
                      </a:r>
                      <a:endParaRPr lang="en-IN" dirty="0"/>
                    </a:p>
                  </a:txBody>
                  <a:tcPr/>
                </a:tc>
                <a:tc>
                  <a:txBody>
                    <a:bodyPr/>
                    <a:lstStyle/>
                    <a:p>
                      <a:r>
                        <a:rPr lang="en-US" dirty="0" smtClean="0"/>
                        <a:t>BIR</a:t>
                      </a:r>
                      <a:endParaRPr lang="en-IN" dirty="0"/>
                    </a:p>
                  </a:txBody>
                  <a:tcPr/>
                </a:tc>
                <a:tc>
                  <a:txBody>
                    <a:bodyPr/>
                    <a:lstStyle/>
                    <a:p>
                      <a:r>
                        <a:rPr lang="en-US" dirty="0" smtClean="0"/>
                        <a:t>RST</a:t>
                      </a:r>
                      <a:endParaRPr lang="en-IN" dirty="0"/>
                    </a:p>
                  </a:txBody>
                  <a:tcPr/>
                </a:tc>
                <a:tc>
                  <a:txBody>
                    <a:bodyPr/>
                    <a:lstStyle/>
                    <a:p>
                      <a:r>
                        <a:rPr lang="en-US" dirty="0" smtClean="0"/>
                        <a:t>FPK</a:t>
                      </a:r>
                      <a:endParaRPr lang="en-IN" dirty="0"/>
                    </a:p>
                  </a:txBody>
                  <a:tcPr/>
                </a:tc>
                <a:tc>
                  <a:txBody>
                    <a:bodyPr/>
                    <a:lstStyle/>
                    <a:p>
                      <a:r>
                        <a:rPr lang="en-US" dirty="0" smtClean="0"/>
                        <a:t>300</a:t>
                      </a:r>
                      <a:endParaRPr lang="en-IN" dirty="0"/>
                    </a:p>
                  </a:txBody>
                  <a:tcPr/>
                </a:tc>
                <a:tc>
                  <a:txBody>
                    <a:bodyPr/>
                    <a:lstStyle/>
                    <a:p>
                      <a:r>
                        <a:rPr lang="en-US" dirty="0" smtClean="0"/>
                        <a:t>30</a:t>
                      </a:r>
                      <a:endParaRPr lang="en-IN" dirty="0"/>
                    </a:p>
                  </a:txBody>
                  <a:tcPr/>
                </a:tc>
                <a:tc>
                  <a:txBody>
                    <a:bodyPr/>
                    <a:lstStyle/>
                    <a:p>
                      <a:r>
                        <a:rPr lang="en-US" dirty="0" smtClean="0"/>
                        <a:t>3000</a:t>
                      </a:r>
                      <a:endParaRPr lang="en-IN" dirty="0"/>
                    </a:p>
                  </a:txBody>
                  <a:tcPr/>
                </a:tc>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sp>
        <p:nvSpPr>
          <p:cNvPr id="7" name="Content Placeholder 4"/>
          <p:cNvSpPr>
            <a:spLocks noGrp="1"/>
          </p:cNvSpPr>
          <p:nvPr>
            <p:ph idx="1"/>
            <p:custDataLst>
              <p:tags r:id="rId1"/>
            </p:custDataLst>
          </p:nvPr>
        </p:nvSpPr>
        <p:spPr>
          <a:xfrm>
            <a:off x="838200" y="3352801"/>
            <a:ext cx="8077200" cy="2590800"/>
          </a:xfrm>
        </p:spPr>
        <p:txBody>
          <a:bodyPr>
            <a:normAutofit lnSpcReduction="10000"/>
          </a:bodyPr>
          <a:lstStyle/>
          <a:p>
            <a:pPr marL="514350" indent="-514350">
              <a:buFont typeface="+mj-lt"/>
              <a:buAutoNum type="arabicPeriod"/>
            </a:pPr>
            <a:r>
              <a:rPr lang="en-US" dirty="0" smtClean="0"/>
              <a:t>Displays requirements per building.</a:t>
            </a:r>
          </a:p>
          <a:p>
            <a:pPr marL="514350" indent="-514350">
              <a:buFont typeface="+mj-lt"/>
              <a:buAutoNum type="arabicPeriod"/>
            </a:pPr>
            <a:r>
              <a:rPr lang="en-US" dirty="0" smtClean="0"/>
              <a:t>Each building can and should have its own FPK, RST and BIR.</a:t>
            </a:r>
          </a:p>
          <a:p>
            <a:pPr marL="514350" indent="-514350">
              <a:buFont typeface="+mj-lt"/>
              <a:buAutoNum type="arabicPeriod"/>
            </a:pPr>
            <a:r>
              <a:rPr lang="en-US" dirty="0" smtClean="0"/>
              <a:t>Each building can now have multiple pick areas.</a:t>
            </a:r>
          </a:p>
        </p:txBody>
      </p:sp>
    </p:spTree>
    <p:extLst>
      <p:ext uri="{BB962C8B-B14F-4D97-AF65-F5344CB8AC3E}">
        <p14:creationId xmlns:p14="http://schemas.microsoft.com/office/powerpoint/2010/main" val="768787828"/>
      </p:ext>
    </p:extLst>
  </p:cSld>
  <p:clrMapOvr>
    <a:masterClrMapping/>
  </p:clrMapOvr>
  <p:transition spd="slow">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Replenishment Overview Screenshot</a:t>
            </a:r>
            <a:endParaRPr lang="en-IN" dirty="0"/>
          </a:p>
        </p:txBody>
      </p:sp>
      <p:sp>
        <p:nvSpPr>
          <p:cNvPr id="5" name="TextBox 4"/>
          <p:cNvSpPr txBox="1"/>
          <p:nvPr/>
        </p:nvSpPr>
        <p:spPr>
          <a:xfrm>
            <a:off x="1066800" y="4495800"/>
            <a:ext cx="7543800" cy="1200329"/>
          </a:xfrm>
          <a:prstGeom prst="rect">
            <a:avLst/>
          </a:prstGeom>
          <a:noFill/>
        </p:spPr>
        <p:txBody>
          <a:bodyPr wrap="square" rtlCol="0">
            <a:spAutoFit/>
          </a:bodyPr>
          <a:lstStyle/>
          <a:p>
            <a:r>
              <a:rPr lang="en-US" dirty="0" smtClean="0"/>
              <a:t>For each building, the replenishment requirements are listed.</a:t>
            </a:r>
          </a:p>
          <a:p>
            <a:endParaRPr lang="en-US" dirty="0"/>
          </a:p>
          <a:p>
            <a:r>
              <a:rPr lang="en-US" dirty="0" smtClean="0"/>
              <a:t>This screenshot states that in Building FDC, 181cartons need to be pulled from BIR to RST for restocking in FPK.</a:t>
            </a:r>
          </a:p>
        </p:txBody>
      </p:sp>
      <p:sp>
        <p:nvSpPr>
          <p:cNvPr id="3" name="Content Placeholder 2"/>
          <p:cNvSpPr>
            <a:spLocks noGrp="1"/>
          </p:cNvSpPr>
          <p:nvPr>
            <p:ph idx="1"/>
          </p:nvPr>
        </p:nvSpPr>
        <p:spPr>
          <a:xfrm>
            <a:off x="762000" y="1596413"/>
            <a:ext cx="8077200" cy="2899387"/>
          </a:xfrm>
        </p:spPr>
        <p:txBody>
          <a:bodyPr/>
          <a:lstStyle/>
          <a:p>
            <a:endParaRPr lang="en-IN" dirty="0"/>
          </a:p>
        </p:txBody>
      </p:sp>
      <p:pic>
        <p:nvPicPr>
          <p:cNvPr id="1027" name="Picture 3"/>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76300" y="1714500"/>
            <a:ext cx="7924799"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4995909"/>
      </p:ext>
    </p:extLst>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8077200" cy="1336432"/>
          </a:xfrm>
        </p:spPr>
        <p:txBody>
          <a:bodyPr/>
          <a:lstStyle/>
          <a:p>
            <a:r>
              <a:rPr lang="en-US" dirty="0" smtClean="0"/>
              <a:t> Pull Requirements per SKU</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801203489"/>
              </p:ext>
            </p:extLst>
          </p:nvPr>
        </p:nvGraphicFramePr>
        <p:xfrm>
          <a:off x="838200" y="1219200"/>
          <a:ext cx="7924802" cy="2377440"/>
        </p:xfrm>
        <a:graphic>
          <a:graphicData uri="http://schemas.openxmlformats.org/drawingml/2006/table">
            <a:tbl>
              <a:tblPr firstRow="1" bandRow="1">
                <a:tableStyleId>{5C22544A-7EE6-4342-B048-85BDC9FD1C3A}</a:tableStyleId>
              </a:tblPr>
              <a:tblGrid>
                <a:gridCol w="831138"/>
                <a:gridCol w="831138"/>
                <a:gridCol w="947111"/>
                <a:gridCol w="1063083"/>
                <a:gridCol w="1063083"/>
                <a:gridCol w="1063083"/>
                <a:gridCol w="1063083"/>
                <a:gridCol w="1063083"/>
              </a:tblGrid>
              <a:tr h="328798">
                <a:tc gridSpan="7">
                  <a:txBody>
                    <a:bodyPr/>
                    <a:lstStyle/>
                    <a:p>
                      <a:pPr algn="ctr"/>
                      <a:r>
                        <a:rPr lang="en-US" dirty="0" smtClean="0"/>
                        <a:t>Building FDC: SKU Requirements in FPK</a:t>
                      </a:r>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a:txBody>
                    <a:bodyPr/>
                    <a:lstStyle/>
                    <a:p>
                      <a:pPr algn="ctr"/>
                      <a:endParaRPr lang="en-IN" dirty="0"/>
                    </a:p>
                  </a:txBody>
                  <a:tcPr/>
                </a:tc>
              </a:tr>
              <a:tr h="882948">
                <a:tc>
                  <a:txBody>
                    <a:bodyPr/>
                    <a:lstStyle/>
                    <a:p>
                      <a:r>
                        <a:rPr lang="en-US" b="1" dirty="0" smtClean="0"/>
                        <a:t>Priority</a:t>
                      </a:r>
                      <a:endParaRPr lang="en-IN" b="1" dirty="0"/>
                    </a:p>
                  </a:txBody>
                  <a:tcPr/>
                </a:tc>
                <a:tc>
                  <a:txBody>
                    <a:bodyPr/>
                    <a:lstStyle/>
                    <a:p>
                      <a:r>
                        <a:rPr lang="en-US" b="1" dirty="0" smtClean="0"/>
                        <a:t>SKU</a:t>
                      </a:r>
                      <a:endParaRPr lang="en-IN" b="1" dirty="0"/>
                    </a:p>
                  </a:txBody>
                  <a:tcPr/>
                </a:tc>
                <a:tc>
                  <a:txBody>
                    <a:bodyPr/>
                    <a:lstStyle/>
                    <a:p>
                      <a:r>
                        <a:rPr lang="en-US" b="1" dirty="0" smtClean="0"/>
                        <a:t>Aisles</a:t>
                      </a:r>
                      <a:endParaRPr lang="en-IN" b="1" dirty="0"/>
                    </a:p>
                  </a:txBody>
                  <a:tcPr/>
                </a:tc>
                <a:tc>
                  <a:txBody>
                    <a:bodyPr/>
                    <a:lstStyle/>
                    <a:p>
                      <a:r>
                        <a:rPr lang="en-US" b="1" dirty="0" smtClean="0"/>
                        <a:t>Capacity</a:t>
                      </a:r>
                      <a:endParaRPr lang="en-IN" b="1" dirty="0"/>
                    </a:p>
                  </a:txBody>
                  <a:tcPr/>
                </a:tc>
                <a:tc>
                  <a:txBody>
                    <a:bodyPr/>
                    <a:lstStyle/>
                    <a:p>
                      <a:r>
                        <a:rPr lang="en-US" b="1" dirty="0" smtClean="0"/>
                        <a:t>Pieces Awaiting Restock</a:t>
                      </a:r>
                      <a:endParaRPr lang="en-IN" b="1" dirty="0"/>
                    </a:p>
                  </a:txBody>
                  <a:tcPr/>
                </a:tc>
                <a:tc>
                  <a:txBody>
                    <a:bodyPr/>
                    <a:lstStyle/>
                    <a:p>
                      <a:r>
                        <a:rPr lang="en-US" b="1" dirty="0" smtClean="0"/>
                        <a:t>Pieces</a:t>
                      </a:r>
                      <a:r>
                        <a:rPr lang="en-US" b="1" baseline="0" dirty="0" smtClean="0"/>
                        <a:t> at Locations</a:t>
                      </a:r>
                      <a:endParaRPr lang="en-IN" b="1" dirty="0"/>
                    </a:p>
                  </a:txBody>
                  <a:tcPr/>
                </a:tc>
                <a:tc>
                  <a:txBody>
                    <a:bodyPr/>
                    <a:lstStyle/>
                    <a:p>
                      <a:r>
                        <a:rPr lang="en-US" b="1" dirty="0" smtClean="0"/>
                        <a:t>Pullable</a:t>
                      </a:r>
                      <a:r>
                        <a:rPr lang="en-US" b="1" baseline="0" dirty="0" smtClean="0"/>
                        <a:t> Pieces</a:t>
                      </a:r>
                      <a:endParaRPr lang="en-IN" b="1" dirty="0"/>
                    </a:p>
                  </a:txBody>
                  <a:tcPr/>
                </a:tc>
                <a:tc>
                  <a:txBody>
                    <a:bodyPr/>
                    <a:lstStyle/>
                    <a:p>
                      <a:r>
                        <a:rPr lang="en-US" b="1" dirty="0" smtClean="0"/>
                        <a:t># Cartons</a:t>
                      </a:r>
                      <a:endParaRPr lang="en-IN" b="1" dirty="0"/>
                    </a:p>
                  </a:txBody>
                  <a:tcPr/>
                </a:tc>
              </a:tr>
              <a:tr h="358085">
                <a:tc>
                  <a:txBody>
                    <a:bodyPr/>
                    <a:lstStyle/>
                    <a:p>
                      <a:r>
                        <a:rPr lang="en-US" dirty="0" smtClean="0"/>
                        <a:t>High</a:t>
                      </a:r>
                      <a:endParaRPr lang="en-IN" dirty="0"/>
                    </a:p>
                  </a:txBody>
                  <a:tcPr/>
                </a:tc>
                <a:tc>
                  <a:txBody>
                    <a:bodyPr/>
                    <a:lstStyle/>
                    <a:p>
                      <a:r>
                        <a:rPr lang="en-US" dirty="0" smtClean="0"/>
                        <a:t>S1</a:t>
                      </a:r>
                      <a:endParaRPr lang="en-IN" dirty="0"/>
                    </a:p>
                  </a:txBody>
                  <a:tcPr/>
                </a:tc>
                <a:tc>
                  <a:txBody>
                    <a:bodyPr/>
                    <a:lstStyle/>
                    <a:p>
                      <a:r>
                        <a:rPr lang="en-US" dirty="0" smtClean="0"/>
                        <a:t>Aisle</a:t>
                      </a:r>
                      <a:r>
                        <a:rPr lang="en-US" baseline="0" dirty="0" smtClean="0"/>
                        <a:t> 1</a:t>
                      </a:r>
                      <a:endParaRPr lang="en-IN" dirty="0"/>
                    </a:p>
                  </a:txBody>
                  <a:tcPr/>
                </a:tc>
                <a:tc>
                  <a:txBody>
                    <a:bodyPr/>
                    <a:lstStyle/>
                    <a:p>
                      <a:r>
                        <a:rPr lang="en-US" dirty="0" smtClean="0"/>
                        <a:t>2000</a:t>
                      </a:r>
                      <a:endParaRPr lang="en-IN" dirty="0"/>
                    </a:p>
                  </a:txBody>
                  <a:tcPr/>
                </a:tc>
                <a:tc>
                  <a:txBody>
                    <a:bodyPr/>
                    <a:lstStyle/>
                    <a:p>
                      <a:r>
                        <a:rPr lang="en-US" dirty="0" smtClean="0"/>
                        <a:t>300</a:t>
                      </a:r>
                      <a:endParaRPr lang="en-IN" dirty="0"/>
                    </a:p>
                  </a:txBody>
                  <a:tcPr/>
                </a:tc>
                <a:tc>
                  <a:txBody>
                    <a:bodyPr/>
                    <a:lstStyle/>
                    <a:p>
                      <a:r>
                        <a:rPr lang="en-US" dirty="0" smtClean="0"/>
                        <a:t>500</a:t>
                      </a:r>
                      <a:endParaRPr lang="en-IN" dirty="0"/>
                    </a:p>
                  </a:txBody>
                  <a:tcPr/>
                </a:tc>
                <a:tc>
                  <a:txBody>
                    <a:bodyPr/>
                    <a:lstStyle/>
                    <a:p>
                      <a:r>
                        <a:rPr lang="en-US" dirty="0" smtClean="0"/>
                        <a:t>1000</a:t>
                      </a:r>
                      <a:endParaRPr lang="en-IN" dirty="0"/>
                    </a:p>
                  </a:txBody>
                  <a:tcPr/>
                </a:tc>
                <a:tc>
                  <a:txBody>
                    <a:bodyPr/>
                    <a:lstStyle/>
                    <a:p>
                      <a:r>
                        <a:rPr lang="en-US" dirty="0" smtClean="0"/>
                        <a:t>34</a:t>
                      </a:r>
                      <a:endParaRPr lang="en-IN" dirty="0"/>
                    </a:p>
                  </a:txBody>
                  <a:tcPr/>
                </a:tc>
              </a:tr>
              <a:tr h="358085">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r>
              <a:tr h="358085">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sp>
        <p:nvSpPr>
          <p:cNvPr id="7" name="Content Placeholder 4"/>
          <p:cNvSpPr>
            <a:spLocks noGrp="1"/>
          </p:cNvSpPr>
          <p:nvPr>
            <p:ph idx="1"/>
            <p:custDataLst>
              <p:tags r:id="rId1"/>
            </p:custDataLst>
          </p:nvPr>
        </p:nvSpPr>
        <p:spPr>
          <a:xfrm>
            <a:off x="838200" y="3657600"/>
            <a:ext cx="8077200" cy="2590800"/>
          </a:xfrm>
        </p:spPr>
        <p:txBody>
          <a:bodyPr>
            <a:normAutofit/>
          </a:bodyPr>
          <a:lstStyle/>
          <a:p>
            <a:pPr marL="514350" indent="-514350">
              <a:buFont typeface="+mj-lt"/>
              <a:buAutoNum type="arabicPeriod"/>
            </a:pPr>
            <a:r>
              <a:rPr lang="en-US" dirty="0" smtClean="0"/>
              <a:t>Requirements  are displayed per SKU.</a:t>
            </a:r>
          </a:p>
          <a:p>
            <a:pPr marL="514350" indent="-514350">
              <a:buFont typeface="+mj-lt"/>
              <a:buAutoNum type="arabicPeriod"/>
            </a:pPr>
            <a:r>
              <a:rPr lang="en-US" dirty="0" smtClean="0"/>
              <a:t>Table makes inventory shortages evident.</a:t>
            </a:r>
          </a:p>
          <a:p>
            <a:pPr marL="514350" indent="-514350">
              <a:buFont typeface="+mj-lt"/>
              <a:buAutoNum type="arabicPeriod"/>
            </a:pPr>
            <a:r>
              <a:rPr lang="en-US" dirty="0" smtClean="0"/>
              <a:t>SKUs with insufficient inventory which can be replenished are displayed.</a:t>
            </a:r>
          </a:p>
        </p:txBody>
      </p:sp>
    </p:spTree>
    <p:extLst>
      <p:ext uri="{BB962C8B-B14F-4D97-AF65-F5344CB8AC3E}">
        <p14:creationId xmlns:p14="http://schemas.microsoft.com/office/powerpoint/2010/main" val="808088162"/>
      </p:ext>
    </p:extLst>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Replenishment Dashboard</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1. Displays skus to be replenished per aisle.</a:t>
            </a:r>
          </a:p>
          <a:p>
            <a:r>
              <a:rPr lang="en-IN" dirty="0" smtClean="0"/>
              <a:t>The </a:t>
            </a:r>
            <a:r>
              <a:rPr lang="en-IN" dirty="0"/>
              <a:t>highest priority skus are displayed on top </a:t>
            </a:r>
            <a:r>
              <a:rPr lang="en-IN" dirty="0" smtClean="0"/>
              <a:t>  of </a:t>
            </a:r>
            <a:r>
              <a:rPr lang="en-IN" dirty="0"/>
              <a:t>the screen</a:t>
            </a:r>
            <a:r>
              <a:rPr lang="en-IN" dirty="0" smtClean="0"/>
              <a:t>.</a:t>
            </a:r>
          </a:p>
          <a:p>
            <a:r>
              <a:rPr lang="en-IN" dirty="0" smtClean="0"/>
              <a:t>2. Only skus that have shortages and have cartons available for pulling are displayed on dashboard.</a:t>
            </a:r>
          </a:p>
          <a:p>
            <a:r>
              <a:rPr lang="en-IN" dirty="0" smtClean="0"/>
              <a:t>3. Each aisle reflects inventory status, current pullers, highlights skus currently being pulled and skus next in line.</a:t>
            </a:r>
          </a:p>
          <a:p>
            <a:pPr marL="0" indent="0">
              <a:buNone/>
            </a:pPr>
            <a:endParaRPr lang="en-IN" dirty="0"/>
          </a:p>
        </p:txBody>
      </p:sp>
    </p:spTree>
    <p:extLst>
      <p:ext uri="{BB962C8B-B14F-4D97-AF65-F5344CB8AC3E}">
        <p14:creationId xmlns:p14="http://schemas.microsoft.com/office/powerpoint/2010/main" val="3289234898"/>
      </p:ext>
    </p:extLst>
  </p:cSld>
  <p:clrMapOvr>
    <a:masterClrMapping/>
  </p:clrMapOvr>
  <p:transition spd="slow">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8077200" cy="980956"/>
          </a:xfrm>
        </p:spPr>
        <p:txBody>
          <a:bodyPr>
            <a:normAutofit/>
          </a:bodyPr>
          <a:lstStyle/>
          <a:p>
            <a:r>
              <a:rPr lang="en-US" dirty="0" smtClean="0"/>
              <a:t>SKUs to Pull from FDC-&gt; BIR-&gt;RST</a:t>
            </a:r>
            <a:endParaRPr lang="en-IN" dirty="0"/>
          </a:p>
        </p:txBody>
      </p:sp>
      <p:pic>
        <p:nvPicPr>
          <p:cNvPr id="2050"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57895" y="990600"/>
            <a:ext cx="8333705"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5146743"/>
      </p:ext>
    </p:extLst>
  </p:cSld>
  <p:clrMapOvr>
    <a:masterClrMapping/>
  </p:clrMapOvr>
  <p:transition spd="slow">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3048000"/>
            <a:ext cx="6172200" cy="1362075"/>
          </a:xfrm>
        </p:spPr>
        <p:txBody>
          <a:bodyPr>
            <a:normAutofit/>
          </a:bodyPr>
          <a:lstStyle/>
          <a:p>
            <a:r>
              <a:rPr lang="en-US" sz="5400" dirty="0" smtClean="0"/>
              <a:t>Puller Experience</a:t>
            </a:r>
            <a:endParaRPr lang="en-US" sz="5400" dirty="0"/>
          </a:p>
        </p:txBody>
      </p:sp>
    </p:spTree>
    <p:extLst>
      <p:ext uri="{BB962C8B-B14F-4D97-AF65-F5344CB8AC3E}">
        <p14:creationId xmlns:p14="http://schemas.microsoft.com/office/powerpoint/2010/main" val="153055607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762000" y="269632"/>
            <a:ext cx="8077200" cy="644768"/>
          </a:xfrm>
        </p:spPr>
        <p:txBody>
          <a:bodyPr>
            <a:normAutofit fontScale="90000"/>
          </a:bodyPr>
          <a:lstStyle/>
          <a:p>
            <a:r>
              <a:rPr lang="en-US" dirty="0" smtClean="0"/>
              <a:t>Replenishment Pulling</a:t>
            </a:r>
            <a:endParaRPr lang="en-US" dirty="0"/>
          </a:p>
        </p:txBody>
      </p:sp>
      <p:sp>
        <p:nvSpPr>
          <p:cNvPr id="5" name="Content Placeholder 4"/>
          <p:cNvSpPr>
            <a:spLocks noGrp="1"/>
          </p:cNvSpPr>
          <p:nvPr>
            <p:ph idx="1"/>
            <p:custDataLst>
              <p:tags r:id="rId3"/>
            </p:custDataLst>
          </p:nvPr>
        </p:nvSpPr>
        <p:spPr>
          <a:xfrm>
            <a:off x="762000" y="990600"/>
            <a:ext cx="8077200" cy="5105400"/>
          </a:xfrm>
        </p:spPr>
        <p:txBody>
          <a:bodyPr>
            <a:normAutofit fontScale="92500" lnSpcReduction="10000"/>
          </a:bodyPr>
          <a:lstStyle/>
          <a:p>
            <a:r>
              <a:rPr lang="en-US" dirty="0" smtClean="0"/>
              <a:t>Aisles </a:t>
            </a:r>
            <a:r>
              <a:rPr lang="en-US" dirty="0"/>
              <a:t>are never mixed</a:t>
            </a:r>
            <a:r>
              <a:rPr lang="en-US" dirty="0" smtClean="0"/>
              <a:t>.</a:t>
            </a:r>
          </a:p>
          <a:p>
            <a:r>
              <a:rPr lang="en-US" dirty="0" smtClean="0"/>
              <a:t>You can pull from any area, not just BIR. You can even pull from AWL.</a:t>
            </a:r>
          </a:p>
          <a:p>
            <a:r>
              <a:rPr lang="en-US" dirty="0" smtClean="0"/>
              <a:t>Priority mixing is allowed, you can pick cartons needed on higher priority with normal priority cartons.</a:t>
            </a:r>
          </a:p>
          <a:p>
            <a:r>
              <a:rPr lang="en-US" dirty="0" smtClean="0"/>
              <a:t>No pallet limit imposed, you can pull cartons till you have space left on your pallet.</a:t>
            </a:r>
          </a:p>
          <a:p>
            <a:r>
              <a:rPr lang="en-US" dirty="0" smtClean="0"/>
              <a:t>Travel sequence is honored while pulling. Puller will always move ahead from his current location.</a:t>
            </a:r>
          </a:p>
          <a:p>
            <a:endParaRPr lang="en-US" dirty="0" smtClean="0"/>
          </a:p>
        </p:txBody>
      </p:sp>
    </p:spTree>
    <p:custDataLst>
      <p:tags r:id="rId1"/>
    </p:custDataLst>
    <p:extLst>
      <p:ext uri="{BB962C8B-B14F-4D97-AF65-F5344CB8AC3E}">
        <p14:creationId xmlns:p14="http://schemas.microsoft.com/office/powerpoint/2010/main" val="963508941"/>
      </p:ext>
    </p:extLst>
  </p:cSld>
  <p:clrMapOvr>
    <a:masterClrMapping/>
  </p:clrMapOvr>
  <p:transition spd="slow">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Pulling Screenshot(Desktop view)</a:t>
            </a:r>
            <a:endParaRPr lang="en-IN" dirty="0"/>
          </a:p>
        </p:txBody>
      </p:sp>
      <p:sp>
        <p:nvSpPr>
          <p:cNvPr id="3" name="Content Placeholder 2"/>
          <p:cNvSpPr>
            <a:spLocks noGrp="1"/>
          </p:cNvSpPr>
          <p:nvPr>
            <p:ph idx="1"/>
          </p:nvPr>
        </p:nvSpPr>
        <p:spPr/>
        <p:txBody>
          <a:bodyPr/>
          <a:lstStyle/>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371601"/>
            <a:ext cx="81534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5807101"/>
      </p:ext>
    </p:extLst>
  </p:cSld>
  <p:clrMapOvr>
    <a:masterClrMapping/>
  </p:clrMapOvr>
  <p:transition spd="slow">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www.posmicro.com/ProdImages/WT4000.jpg"/>
          <p:cNvPicPr>
            <a:picLocks noGrp="1" noChangeAspect="1" noChangeArrowheads="1"/>
          </p:cNvPicPr>
          <p:nvPr>
            <p:ph idx="1"/>
          </p:nvPr>
        </p:nvPicPr>
        <p:blipFill>
          <a:blip r:embed="rId2" cstate="print"/>
          <a:srcRect/>
          <a:stretch>
            <a:fillRect/>
          </a:stretch>
        </p:blipFill>
        <p:spPr bwMode="auto">
          <a:xfrm>
            <a:off x="990600" y="914400"/>
            <a:ext cx="7619999" cy="5978769"/>
          </a:xfrm>
          <a:prstGeom prst="rect">
            <a:avLst/>
          </a:prstGeom>
          <a:noFill/>
        </p:spPr>
      </p:pic>
      <p:sp>
        <p:nvSpPr>
          <p:cNvPr id="2" name="Title 1"/>
          <p:cNvSpPr>
            <a:spLocks noGrp="1"/>
          </p:cNvSpPr>
          <p:nvPr>
            <p:ph type="title"/>
          </p:nvPr>
        </p:nvSpPr>
        <p:spPr>
          <a:xfrm>
            <a:off x="762000" y="269632"/>
            <a:ext cx="8077200" cy="416168"/>
          </a:xfrm>
        </p:spPr>
        <p:txBody>
          <a:bodyPr>
            <a:normAutofit fontScale="90000"/>
          </a:bodyPr>
          <a:lstStyle/>
          <a:p>
            <a:r>
              <a:rPr lang="en-US" dirty="0" smtClean="0"/>
              <a:t>Pulling Screenshot(Mobile view)</a:t>
            </a:r>
            <a:endParaRPr lang="en-IN" dirty="0"/>
          </a:p>
        </p:txBody>
      </p:sp>
      <p:sp>
        <p:nvSpPr>
          <p:cNvPr id="5" name="TextBox 4"/>
          <p:cNvSpPr txBox="1"/>
          <p:nvPr/>
        </p:nvSpPr>
        <p:spPr>
          <a:xfrm>
            <a:off x="990600" y="914400"/>
            <a:ext cx="7543800" cy="923330"/>
          </a:xfrm>
          <a:prstGeom prst="rect">
            <a:avLst/>
          </a:prstGeom>
          <a:noFill/>
        </p:spPr>
        <p:txBody>
          <a:bodyPr wrap="square" rtlCol="0">
            <a:spAutoFit/>
          </a:bodyPr>
          <a:lstStyle/>
          <a:p>
            <a:r>
              <a:rPr lang="en-US" dirty="0" smtClean="0">
                <a:solidFill>
                  <a:prstClr val="black"/>
                </a:solidFill>
              </a:rPr>
              <a:t>For each building, the replenishment requirements are listed.</a:t>
            </a:r>
          </a:p>
          <a:p>
            <a:r>
              <a:rPr lang="en-US" dirty="0" smtClean="0">
                <a:solidFill>
                  <a:prstClr val="black"/>
                </a:solidFill>
              </a:rPr>
              <a:t>The screenshot  shows that  in Building FDC, 445 cartons are to be pulled from BIR area for restocking in FPK. </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5195">
            <a:off x="2503526" y="3046263"/>
            <a:ext cx="2673761" cy="1743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1690850"/>
      </p:ext>
    </p:extLst>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907082532"/>
              </p:ext>
            </p:extLst>
          </p:nvPr>
        </p:nvGraphicFramePr>
        <p:xfrm>
          <a:off x="1828800" y="17526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841248" y="301752"/>
            <a:ext cx="8077200" cy="1143000"/>
          </a:xfrm>
        </p:spPr>
        <p:txBody>
          <a:bodyPr/>
          <a:lstStyle/>
          <a:p>
            <a:r>
              <a:rPr lang="en-US" dirty="0" smtClean="0"/>
              <a:t>Today’s Overview </a:t>
            </a:r>
            <a:endParaRPr lang="en-US" dirty="0"/>
          </a:p>
        </p:txBody>
      </p:sp>
    </p:spTree>
    <p:extLst>
      <p:ext uri="{BB962C8B-B14F-4D97-AF65-F5344CB8AC3E}">
        <p14:creationId xmlns:p14="http://schemas.microsoft.com/office/powerpoint/2010/main" val="18865592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graphicEl>
                                              <a:dgm id="{7E429971-BC57-430F-BB25-C0574E5E39E3}"/>
                                            </p:graphicEl>
                                          </p:spTgt>
                                        </p:tgtEl>
                                        <p:attrNameLst>
                                          <p:attrName>style.visibility</p:attrName>
                                        </p:attrNameLst>
                                      </p:cBhvr>
                                      <p:to>
                                        <p:strVal val="visible"/>
                                      </p:to>
                                    </p:set>
                                    <p:animEffect transition="in" filter="wipe(left)">
                                      <p:cBhvr>
                                        <p:cTn id="7" dur="500"/>
                                        <p:tgtEl>
                                          <p:spTgt spid="3">
                                            <p:graphicEl>
                                              <a:dgm id="{7E429971-BC57-430F-BB25-C0574E5E39E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graphicEl>
                                              <a:dgm id="{D54B1729-BC98-42C1-9C6C-D65DCBA4358F}"/>
                                            </p:graphicEl>
                                          </p:spTgt>
                                        </p:tgtEl>
                                        <p:attrNameLst>
                                          <p:attrName>style.visibility</p:attrName>
                                        </p:attrNameLst>
                                      </p:cBhvr>
                                      <p:to>
                                        <p:strVal val="visible"/>
                                      </p:to>
                                    </p:set>
                                    <p:animEffect transition="in" filter="wipe(left)">
                                      <p:cBhvr>
                                        <p:cTn id="12" dur="500"/>
                                        <p:tgtEl>
                                          <p:spTgt spid="3">
                                            <p:graphicEl>
                                              <a:dgm id="{D54B1729-BC98-42C1-9C6C-D65DCBA4358F}"/>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graphicEl>
                                              <a:dgm id="{C04276DC-EE64-470A-B8BC-09067B8045FA}"/>
                                            </p:graphicEl>
                                          </p:spTgt>
                                        </p:tgtEl>
                                        <p:attrNameLst>
                                          <p:attrName>style.visibility</p:attrName>
                                        </p:attrNameLst>
                                      </p:cBhvr>
                                      <p:to>
                                        <p:strVal val="visible"/>
                                      </p:to>
                                    </p:set>
                                    <p:animEffect transition="in" filter="wipe(left)">
                                      <p:cBhvr>
                                        <p:cTn id="17" dur="500"/>
                                        <p:tgtEl>
                                          <p:spTgt spid="3">
                                            <p:graphicEl>
                                              <a:dgm id="{C04276DC-EE64-470A-B8BC-09067B8045FA}"/>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graphicEl>
                                              <a:dgm id="{B37A5355-225B-4C6F-AED7-6C620F99EECC}"/>
                                            </p:graphicEl>
                                          </p:spTgt>
                                        </p:tgtEl>
                                        <p:attrNameLst>
                                          <p:attrName>style.visibility</p:attrName>
                                        </p:attrNameLst>
                                      </p:cBhvr>
                                      <p:to>
                                        <p:strVal val="visible"/>
                                      </p:to>
                                    </p:set>
                                    <p:animEffect transition="in" filter="wipe(left)">
                                      <p:cBhvr>
                                        <p:cTn id="22" dur="500"/>
                                        <p:tgtEl>
                                          <p:spTgt spid="3">
                                            <p:graphicEl>
                                              <a:dgm id="{B37A5355-225B-4C6F-AED7-6C620F99EECC}"/>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graphicEl>
                                              <a:dgm id="{F5034101-5B7D-4FE7-B47A-5A48CF39606B}"/>
                                            </p:graphicEl>
                                          </p:spTgt>
                                        </p:tgtEl>
                                        <p:attrNameLst>
                                          <p:attrName>style.visibility</p:attrName>
                                        </p:attrNameLst>
                                      </p:cBhvr>
                                      <p:to>
                                        <p:strVal val="visible"/>
                                      </p:to>
                                    </p:set>
                                    <p:animEffect transition="in" filter="wipe(left)">
                                      <p:cBhvr>
                                        <p:cTn id="27" dur="500"/>
                                        <p:tgtEl>
                                          <p:spTgt spid="3">
                                            <p:graphicEl>
                                              <a:dgm id="{F5034101-5B7D-4FE7-B47A-5A48CF39606B}"/>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graphicEl>
                                              <a:dgm id="{C7C3E6FD-D83F-4BDA-907E-B5EE041DA931}"/>
                                            </p:graphicEl>
                                          </p:spTgt>
                                        </p:tgtEl>
                                        <p:attrNameLst>
                                          <p:attrName>style.visibility</p:attrName>
                                        </p:attrNameLst>
                                      </p:cBhvr>
                                      <p:to>
                                        <p:strVal val="visible"/>
                                      </p:to>
                                    </p:set>
                                    <p:animEffect transition="in" filter="wipe(left)">
                                      <p:cBhvr>
                                        <p:cTn id="32" dur="500"/>
                                        <p:tgtEl>
                                          <p:spTgt spid="3">
                                            <p:graphicEl>
                                              <a:dgm id="{C7C3E6FD-D83F-4BDA-907E-B5EE041DA931}"/>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graphicEl>
                                              <a:dgm id="{73C6D379-65C8-4597-9610-4AF71E9831AD}"/>
                                            </p:graphicEl>
                                          </p:spTgt>
                                        </p:tgtEl>
                                        <p:attrNameLst>
                                          <p:attrName>style.visibility</p:attrName>
                                        </p:attrNameLst>
                                      </p:cBhvr>
                                      <p:to>
                                        <p:strVal val="visible"/>
                                      </p:to>
                                    </p:set>
                                    <p:animEffect transition="in" filter="wipe(left)">
                                      <p:cBhvr>
                                        <p:cTn id="37" dur="500"/>
                                        <p:tgtEl>
                                          <p:spTgt spid="3">
                                            <p:graphicEl>
                                              <a:dgm id="{73C6D379-65C8-4597-9610-4AF71E9831AD}"/>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graphicEl>
                                              <a:dgm id="{ECBB4FB3-CE95-41B6-A4ED-7CFA3D9F7E56}"/>
                                            </p:graphicEl>
                                          </p:spTgt>
                                        </p:tgtEl>
                                        <p:attrNameLst>
                                          <p:attrName>style.visibility</p:attrName>
                                        </p:attrNameLst>
                                      </p:cBhvr>
                                      <p:to>
                                        <p:strVal val="visible"/>
                                      </p:to>
                                    </p:set>
                                    <p:animEffect transition="in" filter="wipe(left)">
                                      <p:cBhvr>
                                        <p:cTn id="42" dur="500"/>
                                        <p:tgtEl>
                                          <p:spTgt spid="3">
                                            <p:graphicEl>
                                              <a:dgm id="{ECBB4FB3-CE95-41B6-A4ED-7CFA3D9F7E5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www.posmicro.com/ProdImages/WT4000.jpg"/>
          <p:cNvPicPr>
            <a:picLocks noGrp="1" noChangeAspect="1" noChangeArrowheads="1"/>
          </p:cNvPicPr>
          <p:nvPr>
            <p:ph idx="1"/>
          </p:nvPr>
        </p:nvPicPr>
        <p:blipFill>
          <a:blip r:embed="rId2" cstate="print"/>
          <a:srcRect/>
          <a:stretch>
            <a:fillRect/>
          </a:stretch>
        </p:blipFill>
        <p:spPr bwMode="auto">
          <a:xfrm>
            <a:off x="990600" y="914400"/>
            <a:ext cx="7619999" cy="5978769"/>
          </a:xfrm>
          <a:prstGeom prst="rect">
            <a:avLst/>
          </a:prstGeom>
          <a:noFill/>
        </p:spPr>
      </p:pic>
      <p:sp>
        <p:nvSpPr>
          <p:cNvPr id="2" name="Title 1"/>
          <p:cNvSpPr>
            <a:spLocks noGrp="1"/>
          </p:cNvSpPr>
          <p:nvPr>
            <p:ph type="title"/>
          </p:nvPr>
        </p:nvSpPr>
        <p:spPr>
          <a:xfrm>
            <a:off x="762000" y="269632"/>
            <a:ext cx="8077200" cy="416168"/>
          </a:xfrm>
        </p:spPr>
        <p:txBody>
          <a:bodyPr>
            <a:normAutofit fontScale="90000"/>
          </a:bodyPr>
          <a:lstStyle/>
          <a:p>
            <a:r>
              <a:rPr lang="en-US" dirty="0" smtClean="0"/>
              <a:t>Pulling Screenshot cont.</a:t>
            </a:r>
            <a:endParaRPr lang="en-IN" dirty="0"/>
          </a:p>
        </p:txBody>
      </p:sp>
      <p:sp>
        <p:nvSpPr>
          <p:cNvPr id="5" name="TextBox 4"/>
          <p:cNvSpPr txBox="1"/>
          <p:nvPr/>
        </p:nvSpPr>
        <p:spPr>
          <a:xfrm>
            <a:off x="990600" y="914400"/>
            <a:ext cx="7543800" cy="369332"/>
          </a:xfrm>
          <a:prstGeom prst="rect">
            <a:avLst/>
          </a:prstGeom>
          <a:noFill/>
        </p:spPr>
        <p:txBody>
          <a:bodyPr wrap="square" rtlCol="0">
            <a:spAutoFit/>
          </a:bodyPr>
          <a:lstStyle/>
          <a:p>
            <a:r>
              <a:rPr lang="en-US" dirty="0" smtClean="0">
                <a:solidFill>
                  <a:prstClr val="black"/>
                </a:solidFill>
              </a:rPr>
              <a:t>You scan the pallet on which you want to pull cartons.</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8260">
            <a:off x="2559778" y="3056929"/>
            <a:ext cx="2667708" cy="1736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7062126"/>
      </p:ext>
    </p:extLst>
  </p:cSld>
  <p:clrMapOvr>
    <a:masterClrMapping/>
  </p:clrMapOvr>
  <p:transition spd="slow">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www.posmicro.com/ProdImages/WT4000.jpg"/>
          <p:cNvPicPr>
            <a:picLocks noGrp="1" noChangeAspect="1" noChangeArrowheads="1"/>
          </p:cNvPicPr>
          <p:nvPr>
            <p:ph idx="1"/>
          </p:nvPr>
        </p:nvPicPr>
        <p:blipFill>
          <a:blip r:embed="rId2" cstate="print"/>
          <a:srcRect/>
          <a:stretch>
            <a:fillRect/>
          </a:stretch>
        </p:blipFill>
        <p:spPr bwMode="auto">
          <a:xfrm>
            <a:off x="990600" y="914400"/>
            <a:ext cx="7619999" cy="5978769"/>
          </a:xfrm>
          <a:prstGeom prst="rect">
            <a:avLst/>
          </a:prstGeom>
          <a:noFill/>
        </p:spPr>
      </p:pic>
      <p:sp>
        <p:nvSpPr>
          <p:cNvPr id="2" name="Title 1"/>
          <p:cNvSpPr>
            <a:spLocks noGrp="1"/>
          </p:cNvSpPr>
          <p:nvPr>
            <p:ph type="title"/>
          </p:nvPr>
        </p:nvSpPr>
        <p:spPr>
          <a:xfrm>
            <a:off x="762000" y="269632"/>
            <a:ext cx="8077200" cy="416168"/>
          </a:xfrm>
        </p:spPr>
        <p:txBody>
          <a:bodyPr>
            <a:normAutofit fontScale="90000"/>
          </a:bodyPr>
          <a:lstStyle/>
          <a:p>
            <a:r>
              <a:rPr lang="en-US" dirty="0" smtClean="0"/>
              <a:t>Suggested Cartons</a:t>
            </a:r>
            <a:endParaRPr lang="en-IN" dirty="0"/>
          </a:p>
        </p:txBody>
      </p:sp>
      <p:sp>
        <p:nvSpPr>
          <p:cNvPr id="5" name="TextBox 4"/>
          <p:cNvSpPr txBox="1"/>
          <p:nvPr/>
        </p:nvSpPr>
        <p:spPr>
          <a:xfrm>
            <a:off x="990600" y="914400"/>
            <a:ext cx="7543800" cy="923330"/>
          </a:xfrm>
          <a:prstGeom prst="rect">
            <a:avLst/>
          </a:prstGeom>
          <a:noFill/>
        </p:spPr>
        <p:txBody>
          <a:bodyPr wrap="square" rtlCol="0">
            <a:spAutoFit/>
          </a:bodyPr>
          <a:lstStyle/>
          <a:p>
            <a:pPr lvl="0"/>
            <a:r>
              <a:rPr lang="en-US" dirty="0">
                <a:solidFill>
                  <a:prstClr val="black"/>
                </a:solidFill>
              </a:rPr>
              <a:t>After you scan the pallet, the program displays </a:t>
            </a:r>
            <a:r>
              <a:rPr lang="en-US" dirty="0" smtClean="0">
                <a:solidFill>
                  <a:prstClr val="black"/>
                </a:solidFill>
              </a:rPr>
              <a:t>a </a:t>
            </a:r>
            <a:r>
              <a:rPr lang="en-US" dirty="0">
                <a:solidFill>
                  <a:prstClr val="black"/>
                </a:solidFill>
              </a:rPr>
              <a:t>list of </a:t>
            </a:r>
            <a:r>
              <a:rPr lang="en-US" dirty="0" smtClean="0">
                <a:solidFill>
                  <a:prstClr val="black"/>
                </a:solidFill>
              </a:rPr>
              <a:t>suggested cartons . </a:t>
            </a:r>
            <a:r>
              <a:rPr lang="en-US" dirty="0">
                <a:solidFill>
                  <a:prstClr val="black"/>
                </a:solidFill>
              </a:rPr>
              <a:t>Scan a carton from the list to pull  that carton.  </a:t>
            </a:r>
          </a:p>
          <a:p>
            <a:endParaRPr lang="en-US" dirty="0" smtClean="0">
              <a:solidFill>
                <a:prstClr val="black"/>
              </a:solidFill>
            </a:endParaRPr>
          </a:p>
        </p:txBody>
      </p:sp>
      <p:pic>
        <p:nvPicPr>
          <p:cNvPr id="7"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rot="198992">
            <a:off x="2516731" y="3046678"/>
            <a:ext cx="2693228" cy="1753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0895138"/>
      </p:ext>
    </p:extLst>
  </p:cSld>
  <p:clrMapOvr>
    <a:masterClrMapping/>
  </p:clrMapOvr>
  <p:transition spd="slow">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Carton Suggestions</a:t>
            </a:r>
            <a:endParaRPr lang="en-IN"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smtClean="0"/>
              <a:t>When SKU priority changes, it immediately reflects in the cartons being proposed to active pullers.</a:t>
            </a:r>
          </a:p>
          <a:p>
            <a:pPr marL="514350" indent="-514350">
              <a:buFont typeface="+mj-lt"/>
              <a:buAutoNum type="arabicPeriod"/>
            </a:pPr>
            <a:r>
              <a:rPr lang="en-US" dirty="0" smtClean="0"/>
              <a:t>High priority cartons are suggested before normal priority cartons.</a:t>
            </a:r>
          </a:p>
          <a:p>
            <a:pPr marL="514350" indent="-514350">
              <a:buFont typeface="+mj-lt"/>
              <a:buAutoNum type="arabicPeriod"/>
            </a:pPr>
            <a:r>
              <a:rPr lang="en-US" dirty="0" smtClean="0">
                <a:solidFill>
                  <a:schemeClr val="accent6">
                    <a:lumMod val="75000"/>
                  </a:schemeClr>
                </a:solidFill>
              </a:rPr>
              <a:t>This could compromise pull path but it is a good trade off.</a:t>
            </a:r>
          </a:p>
          <a:p>
            <a:pPr marL="514350" indent="-514350">
              <a:buFont typeface="+mj-lt"/>
              <a:buAutoNum type="arabicPeriod"/>
            </a:pPr>
            <a:r>
              <a:rPr lang="en-US" dirty="0" smtClean="0"/>
              <a:t>Pullers are aware of carton priority and can choose to pull high priority only.</a:t>
            </a:r>
            <a:endParaRPr lang="en-IN" dirty="0"/>
          </a:p>
        </p:txBody>
      </p:sp>
    </p:spTree>
    <p:extLst>
      <p:ext uri="{BB962C8B-B14F-4D97-AF65-F5344CB8AC3E}">
        <p14:creationId xmlns:p14="http://schemas.microsoft.com/office/powerpoint/2010/main" val="4057064735"/>
      </p:ext>
    </p:extLst>
  </p:cSld>
  <p:clrMapOvr>
    <a:masterClrMapping/>
  </p:clrMapOvr>
  <p:transition spd="slow">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www.posmicro.com/ProdImages/WT4000.jpg"/>
          <p:cNvPicPr>
            <a:picLocks noGrp="1" noChangeAspect="1" noChangeArrowheads="1"/>
          </p:cNvPicPr>
          <p:nvPr>
            <p:ph idx="1"/>
          </p:nvPr>
        </p:nvPicPr>
        <p:blipFill>
          <a:blip r:embed="rId2" cstate="print"/>
          <a:srcRect/>
          <a:stretch>
            <a:fillRect/>
          </a:stretch>
        </p:blipFill>
        <p:spPr bwMode="auto">
          <a:xfrm>
            <a:off x="990600" y="914400"/>
            <a:ext cx="7619999" cy="5978769"/>
          </a:xfrm>
          <a:prstGeom prst="rect">
            <a:avLst/>
          </a:prstGeom>
          <a:noFill/>
        </p:spPr>
      </p:pic>
      <p:sp>
        <p:nvSpPr>
          <p:cNvPr id="2" name="Title 1"/>
          <p:cNvSpPr>
            <a:spLocks noGrp="1"/>
          </p:cNvSpPr>
          <p:nvPr>
            <p:ph type="title"/>
          </p:nvPr>
        </p:nvSpPr>
        <p:spPr>
          <a:xfrm>
            <a:off x="762000" y="269632"/>
            <a:ext cx="8077200" cy="416168"/>
          </a:xfrm>
        </p:spPr>
        <p:txBody>
          <a:bodyPr>
            <a:normAutofit fontScale="90000"/>
          </a:bodyPr>
          <a:lstStyle/>
          <a:p>
            <a:r>
              <a:rPr lang="en-US" dirty="0" smtClean="0"/>
              <a:t>Pull Confirmation Message</a:t>
            </a:r>
            <a:endParaRPr lang="en-IN" dirty="0"/>
          </a:p>
        </p:txBody>
      </p:sp>
      <p:sp>
        <p:nvSpPr>
          <p:cNvPr id="5" name="TextBox 4"/>
          <p:cNvSpPr txBox="1"/>
          <p:nvPr/>
        </p:nvSpPr>
        <p:spPr>
          <a:xfrm>
            <a:off x="990600" y="914400"/>
            <a:ext cx="7543800" cy="646331"/>
          </a:xfrm>
          <a:prstGeom prst="rect">
            <a:avLst/>
          </a:prstGeom>
          <a:noFill/>
        </p:spPr>
        <p:txBody>
          <a:bodyPr wrap="square" rtlCol="0">
            <a:spAutoFit/>
          </a:bodyPr>
          <a:lstStyle/>
          <a:p>
            <a:r>
              <a:rPr lang="en-US" dirty="0" smtClean="0">
                <a:solidFill>
                  <a:prstClr val="black"/>
                </a:solidFill>
              </a:rPr>
              <a:t>After the carton is successfully pulled a confirmation message is displayed on the UI. You are now ready to pull the next carton from the list.</a:t>
            </a:r>
          </a:p>
        </p:txBody>
      </p:sp>
      <p:pic>
        <p:nvPicPr>
          <p:cNvPr id="7"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rot="159143">
            <a:off x="2515886" y="3031745"/>
            <a:ext cx="2633522" cy="1849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7062126"/>
      </p:ext>
    </p:extLst>
  </p:cSld>
  <p:clrMapOvr>
    <a:masterClrMapping/>
  </p:clrMapOvr>
  <p:transition spd="slow">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Forthcoming feature</a:t>
            </a:r>
            <a:endParaRPr lang="en-IN" dirty="0"/>
          </a:p>
        </p:txBody>
      </p:sp>
      <p:sp>
        <p:nvSpPr>
          <p:cNvPr id="3" name="Content Placeholder 2"/>
          <p:cNvSpPr>
            <a:spLocks noGrp="1"/>
          </p:cNvSpPr>
          <p:nvPr>
            <p:ph idx="1"/>
          </p:nvPr>
        </p:nvSpPr>
        <p:spPr/>
        <p:txBody>
          <a:bodyPr/>
          <a:lstStyle/>
          <a:p>
            <a:r>
              <a:rPr lang="en-IN" dirty="0" smtClean="0"/>
              <a:t>          Fighting MPC shortages</a:t>
            </a:r>
          </a:p>
          <a:p>
            <a:pPr marL="0" indent="0">
              <a:buNone/>
            </a:pPr>
            <a:r>
              <a:rPr lang="en-US" dirty="0"/>
              <a:t> We are  currently working on this </a:t>
            </a:r>
            <a:r>
              <a:rPr lang="en-US" dirty="0" err="1" smtClean="0"/>
              <a:t>feature.Our</a:t>
            </a:r>
            <a:r>
              <a:rPr lang="en-US" dirty="0" smtClean="0"/>
              <a:t> </a:t>
            </a:r>
            <a:r>
              <a:rPr lang="en-US" dirty="0"/>
              <a:t>goal is to pull skus which have encountered MPC shortages first in replenishment so as to minimize the need of manually setting the priority.</a:t>
            </a:r>
            <a:endParaRPr lang="en-IN" dirty="0"/>
          </a:p>
        </p:txBody>
      </p:sp>
    </p:spTree>
    <p:extLst>
      <p:ext uri="{BB962C8B-B14F-4D97-AF65-F5344CB8AC3E}">
        <p14:creationId xmlns:p14="http://schemas.microsoft.com/office/powerpoint/2010/main" val="3223438946"/>
      </p:ext>
    </p:extLst>
  </p:cSld>
  <p:clrMapOvr>
    <a:masterClrMapping/>
  </p:clrMapOvr>
  <p:transition spd="slow">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custDataLst>
              <p:tags r:id="rId2"/>
            </p:custDataLst>
          </p:nvPr>
        </p:nvSpPr>
        <p:spPr>
          <a:xfrm>
            <a:off x="2895600" y="3124200"/>
            <a:ext cx="6172200" cy="1362075"/>
          </a:xfrm>
        </p:spPr>
        <p:txBody>
          <a:bodyPr>
            <a:normAutofit/>
          </a:bodyPr>
          <a:lstStyle/>
          <a:p>
            <a:pPr>
              <a:defRPr/>
            </a:pPr>
            <a:r>
              <a:rPr lang="en-US" dirty="0" smtClean="0"/>
              <a:t>Questions?</a:t>
            </a:r>
          </a:p>
        </p:txBody>
      </p:sp>
    </p:spTree>
    <p:custDataLst>
      <p:tags r:id="rId1"/>
    </p:custData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2895600"/>
            <a:ext cx="4343400" cy="1362075"/>
          </a:xfrm>
        </p:spPr>
        <p:txBody>
          <a:bodyPr/>
          <a:lstStyle/>
          <a:p>
            <a:r>
              <a:rPr lang="en-US" dirty="0" smtClean="0"/>
              <a:t>Thank You</a:t>
            </a:r>
            <a:endParaRPr lang="en-IN" dirty="0"/>
          </a:p>
        </p:txBody>
      </p:sp>
      <p:sp>
        <p:nvSpPr>
          <p:cNvPr id="3" name="Picture Placeholder 2"/>
          <p:cNvSpPr>
            <a:spLocks noGrp="1"/>
          </p:cNvSpPr>
          <p:nvPr>
            <p:ph type="pic" sz="quarter" idx="13"/>
          </p:nvPr>
        </p:nvSpPr>
        <p:spPr/>
      </p:sp>
    </p:spTree>
    <p:extLst>
      <p:ext uri="{BB962C8B-B14F-4D97-AF65-F5344CB8AC3E}">
        <p14:creationId xmlns:p14="http://schemas.microsoft.com/office/powerpoint/2010/main" val="572851160"/>
      </p:ext>
    </p:extLst>
  </p:cSld>
  <p:clrMapOvr>
    <a:masterClrMapping/>
  </p:clrMapOvr>
  <p:transition spd="slow">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Top Features</a:t>
            </a:r>
            <a:endParaRPr lang="en-US" sz="5400"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Replenishment Reimagined</a:t>
            </a:r>
            <a:endParaRPr lang="en-US" dirty="0"/>
          </a:p>
        </p:txBody>
      </p:sp>
      <p:sp>
        <p:nvSpPr>
          <p:cNvPr id="5" name="Content Placeholder 4"/>
          <p:cNvSpPr>
            <a:spLocks noGrp="1"/>
          </p:cNvSpPr>
          <p:nvPr>
            <p:ph idx="1"/>
            <p:custDataLst>
              <p:tags r:id="rId3"/>
            </p:custDataLst>
          </p:nvPr>
        </p:nvSpPr>
        <p:spPr/>
        <p:txBody>
          <a:bodyPr>
            <a:normAutofit lnSpcReduction="10000"/>
          </a:bodyPr>
          <a:lstStyle/>
          <a:p>
            <a:pPr marL="514350" indent="-514350">
              <a:buFont typeface="+mj-lt"/>
              <a:buAutoNum type="arabicPeriod"/>
            </a:pPr>
            <a:r>
              <a:rPr lang="en-US" dirty="0"/>
              <a:t>New replenishment </a:t>
            </a:r>
            <a:r>
              <a:rPr lang="en-US" dirty="0" smtClean="0"/>
              <a:t>is no </a:t>
            </a:r>
            <a:r>
              <a:rPr lang="en-US" dirty="0"/>
              <a:t>longer based on pull </a:t>
            </a:r>
            <a:r>
              <a:rPr lang="en-US" dirty="0" smtClean="0"/>
              <a:t>requests</a:t>
            </a:r>
          </a:p>
          <a:p>
            <a:pPr marL="514350" indent="-514350">
              <a:buFont typeface="+mj-lt"/>
              <a:buAutoNum type="arabicPeriod"/>
            </a:pPr>
            <a:r>
              <a:rPr lang="en-US" dirty="0" smtClean="0"/>
              <a:t>Cartons to pull are determined in real time.</a:t>
            </a:r>
          </a:p>
          <a:p>
            <a:pPr marL="514350" indent="-514350">
              <a:buFont typeface="+mj-lt"/>
              <a:buAutoNum type="arabicPeriod"/>
            </a:pPr>
            <a:r>
              <a:rPr lang="en-US" dirty="0"/>
              <a:t>Pulling is restock aisle based</a:t>
            </a:r>
            <a:r>
              <a:rPr lang="en-US" dirty="0" smtClean="0"/>
              <a:t>.</a:t>
            </a:r>
          </a:p>
          <a:p>
            <a:pPr marL="514350" indent="-514350">
              <a:buFont typeface="+mj-lt"/>
              <a:buAutoNum type="arabicPeriod"/>
            </a:pPr>
            <a:r>
              <a:rPr lang="en-US" dirty="0" smtClean="0"/>
              <a:t>You can manually increase Sku priority to replenish any Sku first.</a:t>
            </a:r>
          </a:p>
          <a:p>
            <a:pPr marL="514350" indent="-514350">
              <a:buFont typeface="+mj-lt"/>
              <a:buAutoNum type="arabicPeriod"/>
            </a:pPr>
            <a:r>
              <a:rPr lang="en-US" dirty="0" smtClean="0"/>
              <a:t>Comprehensive Dashboard improves visibility.</a:t>
            </a:r>
          </a:p>
          <a:p>
            <a:endParaRPr lang="en-US" dirty="0" smtClean="0"/>
          </a:p>
        </p:txBody>
      </p:sp>
    </p:spTree>
    <p:custDataLst>
      <p:tags r:id="rId1"/>
    </p:custDataLst>
    <p:extLst>
      <p:ext uri="{BB962C8B-B14F-4D97-AF65-F5344CB8AC3E}">
        <p14:creationId xmlns:p14="http://schemas.microsoft.com/office/powerpoint/2010/main" val="997306830"/>
      </p:ext>
    </p:extLst>
  </p:cSld>
  <p:clrMapOvr>
    <a:masterClrMapping/>
  </p:clrMapOvr>
  <p:transition spd="slow">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algorithm</a:t>
            </a:r>
            <a:endParaRPr lang="en-US" sz="5400" dirty="0"/>
          </a:p>
        </p:txBody>
      </p:sp>
    </p:spTree>
    <p:extLst>
      <p:ext uri="{BB962C8B-B14F-4D97-AF65-F5344CB8AC3E}">
        <p14:creationId xmlns:p14="http://schemas.microsoft.com/office/powerpoint/2010/main" val="299811554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SKUs to Replenish</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776236660"/>
              </p:ext>
            </p:extLst>
          </p:nvPr>
        </p:nvGraphicFramePr>
        <p:xfrm>
          <a:off x="914400" y="1397000"/>
          <a:ext cx="7848599" cy="1483360"/>
        </p:xfrm>
        <a:graphic>
          <a:graphicData uri="http://schemas.openxmlformats.org/drawingml/2006/table">
            <a:tbl>
              <a:tblPr firstRow="1" bandRow="1">
                <a:tableStyleId>{5C22544A-7EE6-4342-B048-85BDC9FD1C3A}</a:tableStyleId>
              </a:tblPr>
              <a:tblGrid>
                <a:gridCol w="2438400"/>
                <a:gridCol w="1981200"/>
                <a:gridCol w="1528812"/>
                <a:gridCol w="1900187"/>
              </a:tblGrid>
              <a:tr h="370840">
                <a:tc>
                  <a:txBody>
                    <a:bodyPr/>
                    <a:lstStyle/>
                    <a:p>
                      <a:r>
                        <a:rPr lang="en-US" dirty="0" smtClean="0"/>
                        <a:t>SKU</a:t>
                      </a:r>
                      <a:endParaRPr lang="en-IN" dirty="0"/>
                    </a:p>
                  </a:txBody>
                  <a:tcPr/>
                </a:tc>
                <a:tc>
                  <a:txBody>
                    <a:bodyPr/>
                    <a:lstStyle/>
                    <a:p>
                      <a:r>
                        <a:rPr lang="en-US" dirty="0" smtClean="0"/>
                        <a:t>Location</a:t>
                      </a:r>
                      <a:endParaRPr lang="en-IN" dirty="0"/>
                    </a:p>
                  </a:txBody>
                  <a:tcPr/>
                </a:tc>
                <a:tc>
                  <a:txBody>
                    <a:bodyPr/>
                    <a:lstStyle/>
                    <a:p>
                      <a:r>
                        <a:rPr lang="en-US" dirty="0" smtClean="0"/>
                        <a:t>Restock Aisle</a:t>
                      </a:r>
                      <a:endParaRPr lang="en-IN" dirty="0"/>
                    </a:p>
                  </a:txBody>
                  <a:tcPr/>
                </a:tc>
                <a:tc>
                  <a:txBody>
                    <a:bodyPr/>
                    <a:lstStyle/>
                    <a:p>
                      <a:r>
                        <a:rPr lang="en-US" dirty="0" smtClean="0"/>
                        <a:t>Pieces Required</a:t>
                      </a:r>
                      <a:endParaRPr lang="en-IN" dirty="0"/>
                    </a:p>
                  </a:txBody>
                  <a:tcPr/>
                </a:tc>
              </a:tr>
              <a:tr h="370840">
                <a:tc>
                  <a:txBody>
                    <a:bodyPr/>
                    <a:lstStyle/>
                    <a:p>
                      <a:r>
                        <a:rPr lang="en-US" dirty="0" smtClean="0"/>
                        <a:t>07127,BCF,B,36 : C15</a:t>
                      </a:r>
                      <a:endParaRPr lang="en-IN" dirty="0"/>
                    </a:p>
                  </a:txBody>
                  <a:tcPr/>
                </a:tc>
                <a:tc>
                  <a:txBody>
                    <a:bodyPr/>
                    <a:lstStyle/>
                    <a:p>
                      <a:r>
                        <a:rPr lang="en-IN" dirty="0" smtClean="0"/>
                        <a:t>911FA07AA06</a:t>
                      </a:r>
                      <a:endParaRPr lang="en-IN" dirty="0"/>
                    </a:p>
                  </a:txBody>
                  <a:tcPr/>
                </a:tc>
                <a:tc>
                  <a:txBody>
                    <a:bodyPr/>
                    <a:lstStyle/>
                    <a:p>
                      <a:r>
                        <a:rPr lang="en-IN" dirty="0" smtClean="0"/>
                        <a:t>911FAFB</a:t>
                      </a:r>
                      <a:endParaRPr lang="en-IN" dirty="0"/>
                    </a:p>
                  </a:txBody>
                  <a:tcPr/>
                </a:tc>
                <a:tc>
                  <a:txBody>
                    <a:bodyPr/>
                    <a:lstStyle/>
                    <a:p>
                      <a:r>
                        <a:rPr lang="en-US" dirty="0" smtClean="0"/>
                        <a:t>72</a:t>
                      </a:r>
                      <a:endParaRPr lang="en-IN" dirty="0"/>
                    </a:p>
                  </a:txBody>
                  <a:tcPr/>
                </a:tc>
              </a:tr>
              <a:tr h="37084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r>
            </a:tbl>
          </a:graphicData>
        </a:graphic>
      </p:graphicFrame>
      <p:sp>
        <p:nvSpPr>
          <p:cNvPr id="7" name="Content Placeholder 4"/>
          <p:cNvSpPr>
            <a:spLocks noGrp="1"/>
          </p:cNvSpPr>
          <p:nvPr>
            <p:ph idx="1"/>
            <p:custDataLst>
              <p:tags r:id="rId1"/>
            </p:custDataLst>
          </p:nvPr>
        </p:nvSpPr>
        <p:spPr>
          <a:xfrm>
            <a:off x="838200" y="3352801"/>
            <a:ext cx="8077200" cy="2590800"/>
          </a:xfrm>
        </p:spPr>
        <p:txBody>
          <a:bodyPr>
            <a:normAutofit/>
          </a:bodyPr>
          <a:lstStyle/>
          <a:p>
            <a:pPr marL="514350" indent="-514350">
              <a:buFont typeface="+mj-lt"/>
              <a:buAutoNum type="arabicPeriod"/>
            </a:pPr>
            <a:r>
              <a:rPr lang="en-US" dirty="0" smtClean="0"/>
              <a:t>Enumerate locations with SKU assignments.</a:t>
            </a:r>
          </a:p>
          <a:p>
            <a:pPr marL="514350" indent="-514350">
              <a:buFont typeface="+mj-lt"/>
              <a:buAutoNum type="arabicPeriod"/>
            </a:pPr>
            <a:r>
              <a:rPr lang="en-US" dirty="0" smtClean="0"/>
              <a:t>Check what is at the location and compare to capacity.</a:t>
            </a:r>
          </a:p>
          <a:p>
            <a:pPr marL="514350" indent="-514350">
              <a:buFont typeface="+mj-lt"/>
              <a:buAutoNum type="arabicPeriod"/>
            </a:pPr>
            <a:r>
              <a:rPr lang="en-US" dirty="0" smtClean="0"/>
              <a:t>If the location has space, add it to the table.</a:t>
            </a:r>
          </a:p>
        </p:txBody>
      </p:sp>
    </p:spTree>
    <p:extLst>
      <p:ext uri="{BB962C8B-B14F-4D97-AF65-F5344CB8AC3E}">
        <p14:creationId xmlns:p14="http://schemas.microsoft.com/office/powerpoint/2010/main" val="1912815868"/>
      </p:ext>
    </p:extLst>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8077200" cy="990600"/>
          </a:xfrm>
        </p:spPr>
        <p:txBody>
          <a:bodyPr/>
          <a:lstStyle/>
          <a:p>
            <a:r>
              <a:rPr lang="en-US" dirty="0" smtClean="0"/>
              <a:t>Which Cartons Can Be Pulled</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776082169"/>
              </p:ext>
            </p:extLst>
          </p:nvPr>
        </p:nvGraphicFramePr>
        <p:xfrm>
          <a:off x="1066800" y="990600"/>
          <a:ext cx="7239001" cy="2029968"/>
        </p:xfrm>
        <a:graphic>
          <a:graphicData uri="http://schemas.openxmlformats.org/drawingml/2006/table">
            <a:tbl>
              <a:tblPr firstRow="1" bandRow="1">
                <a:tableStyleId>{5C22544A-7EE6-4342-B048-85BDC9FD1C3A}</a:tableStyleId>
              </a:tblPr>
              <a:tblGrid>
                <a:gridCol w="1809750"/>
                <a:gridCol w="1809750"/>
                <a:gridCol w="2805113"/>
                <a:gridCol w="814388"/>
              </a:tblGrid>
              <a:tr h="292608">
                <a:tc>
                  <a:txBody>
                    <a:bodyPr/>
                    <a:lstStyle/>
                    <a:p>
                      <a:r>
                        <a:rPr lang="en-US" dirty="0" smtClean="0"/>
                        <a:t>Carton</a:t>
                      </a:r>
                      <a:endParaRPr lang="en-IN" dirty="0"/>
                    </a:p>
                  </a:txBody>
                  <a:tcPr/>
                </a:tc>
                <a:tc>
                  <a:txBody>
                    <a:bodyPr/>
                    <a:lstStyle/>
                    <a:p>
                      <a:r>
                        <a:rPr lang="en-US" dirty="0" smtClean="0"/>
                        <a:t>Location</a:t>
                      </a:r>
                      <a:endParaRPr lang="en-IN" dirty="0"/>
                    </a:p>
                  </a:txBody>
                  <a:tcPr/>
                </a:tc>
                <a:tc>
                  <a:txBody>
                    <a:bodyPr/>
                    <a:lstStyle/>
                    <a:p>
                      <a:r>
                        <a:rPr lang="en-US" dirty="0" smtClean="0"/>
                        <a:t>SKU</a:t>
                      </a:r>
                      <a:endParaRPr lang="en-IN" dirty="0"/>
                    </a:p>
                  </a:txBody>
                  <a:tcPr/>
                </a:tc>
                <a:tc>
                  <a:txBody>
                    <a:bodyPr/>
                    <a:lstStyle/>
                    <a:p>
                      <a:r>
                        <a:rPr lang="en-US" dirty="0" smtClean="0"/>
                        <a:t>Pieces</a:t>
                      </a:r>
                      <a:endParaRPr lang="en-IN" dirty="0"/>
                    </a:p>
                  </a:txBody>
                  <a:tcPr/>
                </a:tc>
              </a:tr>
              <a:tr h="512064">
                <a:tc>
                  <a:txBody>
                    <a:bodyPr/>
                    <a:lstStyle/>
                    <a:p>
                      <a:r>
                        <a:rPr lang="en-US" dirty="0" smtClean="0"/>
                        <a:t>00008038782</a:t>
                      </a:r>
                      <a:endParaRPr lang="en-IN" dirty="0"/>
                    </a:p>
                  </a:txBody>
                  <a:tcPr/>
                </a:tc>
                <a:tc>
                  <a:txBody>
                    <a:bodyPr/>
                    <a:lstStyle/>
                    <a:p>
                      <a:r>
                        <a:rPr lang="en-IN" dirty="0" smtClean="0"/>
                        <a:t>020202</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07127,BCF,B,36 : C15</a:t>
                      </a:r>
                      <a:endParaRPr lang="en-IN" dirty="0"/>
                    </a:p>
                  </a:txBody>
                  <a:tcPr/>
                </a:tc>
                <a:tc>
                  <a:txBody>
                    <a:bodyPr/>
                    <a:lstStyle/>
                    <a:p>
                      <a:r>
                        <a:rPr lang="en-US" dirty="0" smtClean="0"/>
                        <a:t>36</a:t>
                      </a:r>
                      <a:endParaRPr lang="en-IN" dirty="0"/>
                    </a:p>
                  </a:txBody>
                  <a:tcPr/>
                </a:tc>
              </a:tr>
              <a:tr h="51206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00008038788</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020207</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07127,BCF,B,36 : C15</a:t>
                      </a:r>
                      <a:endParaRPr lang="en-IN" dirty="0"/>
                    </a:p>
                  </a:txBody>
                  <a:tcPr/>
                </a:tc>
                <a:tc>
                  <a:txBody>
                    <a:bodyPr/>
                    <a:lstStyle/>
                    <a:p>
                      <a:r>
                        <a:rPr lang="en-US" dirty="0" smtClean="0"/>
                        <a:t>36</a:t>
                      </a:r>
                      <a:endParaRPr lang="en-IN" dirty="0"/>
                    </a:p>
                  </a:txBody>
                  <a:tcPr/>
                </a:tc>
              </a:tr>
              <a:tr h="51206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00008038785</a:t>
                      </a:r>
                      <a:endParaRPr lang="en-IN" dirty="0" smtClean="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020209</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07127,BCF,B,36 : C15</a:t>
                      </a:r>
                      <a:endParaRPr lang="en-IN" dirty="0" smtClean="0"/>
                    </a:p>
                    <a:p>
                      <a:endParaRPr lang="en-IN" dirty="0"/>
                    </a:p>
                  </a:txBody>
                  <a:tcPr/>
                </a:tc>
                <a:tc>
                  <a:txBody>
                    <a:bodyPr/>
                    <a:lstStyle/>
                    <a:p>
                      <a:r>
                        <a:rPr lang="en-US" dirty="0" smtClean="0"/>
                        <a:t>36</a:t>
                      </a:r>
                      <a:endParaRPr lang="en-IN" dirty="0"/>
                    </a:p>
                  </a:txBody>
                  <a:tcPr/>
                </a:tc>
              </a:tr>
            </a:tbl>
          </a:graphicData>
        </a:graphic>
      </p:graphicFrame>
      <p:sp>
        <p:nvSpPr>
          <p:cNvPr id="7" name="Content Placeholder 4"/>
          <p:cNvSpPr>
            <a:spLocks noGrp="1"/>
          </p:cNvSpPr>
          <p:nvPr>
            <p:ph idx="1"/>
            <p:custDataLst>
              <p:tags r:id="rId1"/>
            </p:custDataLst>
          </p:nvPr>
        </p:nvSpPr>
        <p:spPr>
          <a:xfrm>
            <a:off x="838200" y="3352800"/>
            <a:ext cx="8077200" cy="2971799"/>
          </a:xfrm>
        </p:spPr>
        <p:txBody>
          <a:bodyPr>
            <a:normAutofit fontScale="77500" lnSpcReduction="20000"/>
          </a:bodyPr>
          <a:lstStyle/>
          <a:p>
            <a:pPr marL="514350" indent="-514350">
              <a:buFont typeface="+mj-lt"/>
              <a:buAutoNum type="arabicPeriod"/>
            </a:pPr>
            <a:r>
              <a:rPr lang="en-US" dirty="0" smtClean="0"/>
              <a:t>Enumerate cartons in BIR containing the SKUs needed</a:t>
            </a:r>
          </a:p>
          <a:p>
            <a:pPr marL="514350" indent="-514350">
              <a:buFont typeface="+mj-lt"/>
              <a:buAutoNum type="arabicPeriod"/>
            </a:pPr>
            <a:r>
              <a:rPr lang="en-US" dirty="0" smtClean="0"/>
              <a:t>Ignore damaged and suspense cartons</a:t>
            </a:r>
          </a:p>
          <a:p>
            <a:pPr marL="514350" indent="-514350">
              <a:buFont typeface="+mj-lt"/>
              <a:buAutoNum type="arabicPeriod"/>
            </a:pPr>
            <a:r>
              <a:rPr lang="en-US" dirty="0" smtClean="0"/>
              <a:t>Consider order quality cartons only</a:t>
            </a:r>
          </a:p>
          <a:p>
            <a:pPr marL="514350" indent="-514350">
              <a:buFont typeface="+mj-lt"/>
              <a:buAutoNum type="arabicPeriod"/>
            </a:pPr>
            <a:r>
              <a:rPr lang="en-US" dirty="0" smtClean="0"/>
              <a:t>Cartons must be assigned to some location.</a:t>
            </a:r>
          </a:p>
          <a:p>
            <a:pPr marL="514350" indent="-514350">
              <a:buFont typeface="+mj-lt"/>
              <a:buAutoNum type="arabicPeriod"/>
            </a:pPr>
            <a:r>
              <a:rPr lang="en-US" dirty="0" smtClean="0"/>
              <a:t>Ignore cartons </a:t>
            </a:r>
            <a:r>
              <a:rPr lang="en-US" dirty="0" smtClean="0"/>
              <a:t>already </a:t>
            </a:r>
            <a:r>
              <a:rPr lang="en-US" dirty="0" smtClean="0"/>
              <a:t>assigned </a:t>
            </a:r>
            <a:r>
              <a:rPr lang="en-US" dirty="0" smtClean="0"/>
              <a:t>to manual requests</a:t>
            </a:r>
          </a:p>
          <a:p>
            <a:pPr marL="514350" indent="-514350">
              <a:buFont typeface="+mj-lt"/>
              <a:buAutoNum type="arabicPeriod"/>
            </a:pPr>
            <a:r>
              <a:rPr lang="en-US" dirty="0" smtClean="0"/>
              <a:t>Ignore cartons </a:t>
            </a:r>
            <a:r>
              <a:rPr lang="en-US" dirty="0" smtClean="0"/>
              <a:t>already assigned </a:t>
            </a:r>
            <a:r>
              <a:rPr lang="en-US" dirty="0" smtClean="0"/>
              <a:t>to waves.</a:t>
            </a:r>
          </a:p>
          <a:p>
            <a:pPr marL="514350" indent="-514350">
              <a:buFont typeface="+mj-lt"/>
              <a:buAutoNum type="arabicPeriod"/>
            </a:pPr>
            <a:r>
              <a:rPr lang="en-US" dirty="0" smtClean="0"/>
              <a:t>Add all qualifying cartons to </a:t>
            </a:r>
            <a:r>
              <a:rPr lang="en-US" smtClean="0"/>
              <a:t>the </a:t>
            </a:r>
            <a:r>
              <a:rPr lang="en-US" smtClean="0"/>
              <a:t>list.</a:t>
            </a:r>
            <a:endParaRPr lang="en-US" dirty="0" smtClean="0"/>
          </a:p>
        </p:txBody>
      </p:sp>
    </p:spTree>
    <p:extLst>
      <p:ext uri="{BB962C8B-B14F-4D97-AF65-F5344CB8AC3E}">
        <p14:creationId xmlns:p14="http://schemas.microsoft.com/office/powerpoint/2010/main" val="3224961513"/>
      </p:ext>
    </p:extLst>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Pruning Carton List Based on FIFO</a:t>
            </a:r>
            <a:endParaRPr lang="en-IN" dirty="0"/>
          </a:p>
        </p:txBody>
      </p:sp>
      <p:sp>
        <p:nvSpPr>
          <p:cNvPr id="7" name="Content Placeholder 4"/>
          <p:cNvSpPr>
            <a:spLocks noGrp="1"/>
          </p:cNvSpPr>
          <p:nvPr>
            <p:ph idx="1"/>
            <p:custDataLst>
              <p:tags r:id="rId1"/>
            </p:custDataLst>
          </p:nvPr>
        </p:nvSpPr>
        <p:spPr>
          <a:xfrm>
            <a:off x="838200" y="3352800"/>
            <a:ext cx="8077200" cy="2971799"/>
          </a:xfrm>
        </p:spPr>
        <p:txBody>
          <a:bodyPr>
            <a:normAutofit/>
          </a:bodyPr>
          <a:lstStyle/>
          <a:p>
            <a:pPr marL="0" indent="0">
              <a:buNone/>
            </a:pPr>
            <a:r>
              <a:rPr lang="en-US" dirty="0" smtClean="0"/>
              <a:t>If there are too many eligible cartons for some SKUs, oldest carton will be replenished first.</a:t>
            </a:r>
          </a:p>
        </p:txBody>
      </p:sp>
      <p:graphicFrame>
        <p:nvGraphicFramePr>
          <p:cNvPr id="6" name="Table 5"/>
          <p:cNvGraphicFramePr>
            <a:graphicFrameLocks noGrp="1"/>
          </p:cNvGraphicFramePr>
          <p:nvPr>
            <p:extLst>
              <p:ext uri="{D42A27DB-BD31-4B8C-83A1-F6EECF244321}">
                <p14:modId xmlns:p14="http://schemas.microsoft.com/office/powerpoint/2010/main" val="1853161097"/>
              </p:ext>
            </p:extLst>
          </p:nvPr>
        </p:nvGraphicFramePr>
        <p:xfrm>
          <a:off x="990600" y="1143000"/>
          <a:ext cx="7239001" cy="1901952"/>
        </p:xfrm>
        <a:graphic>
          <a:graphicData uri="http://schemas.openxmlformats.org/drawingml/2006/table">
            <a:tbl>
              <a:tblPr firstRow="1" bandRow="1">
                <a:tableStyleId>{5C22544A-7EE6-4342-B048-85BDC9FD1C3A}</a:tableStyleId>
              </a:tblPr>
              <a:tblGrid>
                <a:gridCol w="1809750"/>
                <a:gridCol w="1809750"/>
                <a:gridCol w="2805113"/>
                <a:gridCol w="814388"/>
              </a:tblGrid>
              <a:tr h="137160">
                <a:tc>
                  <a:txBody>
                    <a:bodyPr/>
                    <a:lstStyle/>
                    <a:p>
                      <a:r>
                        <a:rPr lang="en-US" dirty="0" smtClean="0"/>
                        <a:t>Carton</a:t>
                      </a:r>
                      <a:endParaRPr lang="en-IN" dirty="0"/>
                    </a:p>
                  </a:txBody>
                  <a:tcPr/>
                </a:tc>
                <a:tc>
                  <a:txBody>
                    <a:bodyPr/>
                    <a:lstStyle/>
                    <a:p>
                      <a:r>
                        <a:rPr lang="en-US" dirty="0" smtClean="0"/>
                        <a:t>Location</a:t>
                      </a:r>
                      <a:endParaRPr lang="en-IN" dirty="0"/>
                    </a:p>
                  </a:txBody>
                  <a:tcPr/>
                </a:tc>
                <a:tc>
                  <a:txBody>
                    <a:bodyPr/>
                    <a:lstStyle/>
                    <a:p>
                      <a:r>
                        <a:rPr lang="en-US" dirty="0" smtClean="0"/>
                        <a:t>SKU</a:t>
                      </a:r>
                      <a:endParaRPr lang="en-IN" dirty="0"/>
                    </a:p>
                  </a:txBody>
                  <a:tcPr/>
                </a:tc>
                <a:tc>
                  <a:txBody>
                    <a:bodyPr/>
                    <a:lstStyle/>
                    <a:p>
                      <a:r>
                        <a:rPr lang="en-US" dirty="0" smtClean="0"/>
                        <a:t>Pieces</a:t>
                      </a:r>
                      <a:endParaRPr lang="en-IN" dirty="0"/>
                    </a:p>
                  </a:txBody>
                  <a:tcPr/>
                </a:tc>
              </a:tr>
              <a:tr h="512064">
                <a:tc>
                  <a:txBody>
                    <a:bodyPr/>
                    <a:lstStyle/>
                    <a:p>
                      <a:r>
                        <a:rPr lang="en-US" dirty="0" smtClean="0"/>
                        <a:t>00008038782</a:t>
                      </a:r>
                      <a:endParaRPr lang="en-IN" dirty="0"/>
                    </a:p>
                  </a:txBody>
                  <a:tcPr/>
                </a:tc>
                <a:tc>
                  <a:txBody>
                    <a:bodyPr/>
                    <a:lstStyle/>
                    <a:p>
                      <a:r>
                        <a:rPr lang="en-IN" dirty="0" smtClean="0"/>
                        <a:t>020202</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07127,BCF,B,36 : C15</a:t>
                      </a:r>
                      <a:endParaRPr lang="en-IN" dirty="0"/>
                    </a:p>
                  </a:txBody>
                  <a:tcPr/>
                </a:tc>
                <a:tc>
                  <a:txBody>
                    <a:bodyPr/>
                    <a:lstStyle/>
                    <a:p>
                      <a:r>
                        <a:rPr lang="en-US" dirty="0" smtClean="0"/>
                        <a:t>36</a:t>
                      </a:r>
                      <a:endParaRPr lang="en-IN" dirty="0"/>
                    </a:p>
                  </a:txBody>
                  <a:tcPr/>
                </a:tc>
              </a:tr>
              <a:tr h="51206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00008038788</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020207</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07127,BCF,B,36 : C15</a:t>
                      </a:r>
                      <a:endParaRPr lang="en-IN" dirty="0"/>
                    </a:p>
                  </a:txBody>
                  <a:tcPr/>
                </a:tc>
                <a:tc>
                  <a:txBody>
                    <a:bodyPr/>
                    <a:lstStyle/>
                    <a:p>
                      <a:r>
                        <a:rPr lang="en-US" dirty="0" smtClean="0"/>
                        <a:t>36</a:t>
                      </a:r>
                      <a:endParaRPr lang="en-IN" dirty="0"/>
                    </a:p>
                  </a:txBody>
                  <a:tcPr/>
                </a:tc>
              </a:tr>
              <a:tr h="512064">
                <a:tc>
                  <a:txBody>
                    <a:bodyPr/>
                    <a:lstStyle/>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txBody>
                  <a:tcPr/>
                </a:tc>
                <a:tc>
                  <a:txBody>
                    <a:bodyPr/>
                    <a:lstStyle/>
                    <a:p>
                      <a:endParaRPr lang="en-IN" dirty="0"/>
                    </a:p>
                  </a:txBody>
                  <a:tcPr/>
                </a:tc>
                <a:tc>
                  <a:txBody>
                    <a:bodyPr/>
                    <a:lstStyle/>
                    <a:p>
                      <a:endParaRPr lang="en-IN" dirty="0"/>
                    </a:p>
                  </a:txBody>
                  <a:tcPr/>
                </a:tc>
              </a:tr>
            </a:tbl>
          </a:graphicData>
        </a:graphic>
      </p:graphicFrame>
    </p:spTree>
    <p:extLst>
      <p:ext uri="{BB962C8B-B14F-4D97-AF65-F5344CB8AC3E}">
        <p14:creationId xmlns:p14="http://schemas.microsoft.com/office/powerpoint/2010/main" val="3640945893"/>
      </p:ext>
    </p:extLst>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Which aisle to pull first</a:t>
            </a:r>
            <a:endParaRPr lang="en-IN" dirty="0"/>
          </a:p>
        </p:txBody>
      </p:sp>
      <p:sp>
        <p:nvSpPr>
          <p:cNvPr id="3" name="Content Placeholder 2"/>
          <p:cNvSpPr>
            <a:spLocks noGrp="1"/>
          </p:cNvSpPr>
          <p:nvPr>
            <p:ph idx="1"/>
          </p:nvPr>
        </p:nvSpPr>
        <p:spPr/>
        <p:txBody>
          <a:bodyPr>
            <a:normAutofit/>
          </a:bodyPr>
          <a:lstStyle/>
          <a:p>
            <a:r>
              <a:rPr lang="en-IN" dirty="0" smtClean="0"/>
              <a:t>1. Aisle with Sku priority set by user will be given highest preference</a:t>
            </a:r>
          </a:p>
          <a:p>
            <a:r>
              <a:rPr lang="en-IN" dirty="0" smtClean="0"/>
              <a:t>2. If no priority is set by user then aisle with wave priority Skus are replenished first</a:t>
            </a:r>
          </a:p>
          <a:p>
            <a:r>
              <a:rPr lang="en-IN" dirty="0" smtClean="0"/>
              <a:t>3. The aisle which will satisfy  maximum waves will be considered first.</a:t>
            </a:r>
          </a:p>
          <a:p>
            <a:r>
              <a:rPr lang="en-IN" dirty="0" smtClean="0"/>
              <a:t>4. The aisles with maximum work will be considered  next.</a:t>
            </a:r>
            <a:endParaRPr lang="en-IN" dirty="0"/>
          </a:p>
        </p:txBody>
      </p:sp>
    </p:spTree>
    <p:extLst>
      <p:ext uri="{BB962C8B-B14F-4D97-AF65-F5344CB8AC3E}">
        <p14:creationId xmlns:p14="http://schemas.microsoft.com/office/powerpoint/2010/main" val="1536481763"/>
      </p:ext>
    </p:extLst>
  </p:cSld>
  <p:clrMapOvr>
    <a:masterClrMapping/>
  </p:clrMapOvr>
  <p:transition spd="slow">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1.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2.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3.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4.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5.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6.xml><?xml version="1.0" encoding="utf-8"?>
<p:tagLst xmlns:a="http://schemas.openxmlformats.org/drawingml/2006/main" xmlns:r="http://schemas.openxmlformats.org/officeDocument/2006/relationships" xmlns:p="http://schemas.openxmlformats.org/presentationml/2006/main">
  <p:tag name="DVSECTIONID" val="ezdaKHeWyBnZyZ2cDqRSoa"/>
</p:tagLst>
</file>

<file path=ppt/tags/tag17.xml><?xml version="1.0" encoding="utf-8"?>
<p:tagLst xmlns:a="http://schemas.openxmlformats.org/drawingml/2006/main" xmlns:r="http://schemas.openxmlformats.org/officeDocument/2006/relationships" xmlns:p="http://schemas.openxmlformats.org/presentationml/2006/main">
  <p:tag name="DVSHAPEID" val="LRMR96J2MVd0CGe2e5htjk"/>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7.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8.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9.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1171</Words>
  <Application>Microsoft Office PowerPoint</Application>
  <PresentationFormat>On-screen Show (4:3)</PresentationFormat>
  <Paragraphs>192</Paragraphs>
  <Slides>26</Slides>
  <Notes>9</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Training</vt:lpstr>
      <vt:lpstr>Forward Pick Replenishment</vt:lpstr>
      <vt:lpstr>Today’s Overview </vt:lpstr>
      <vt:lpstr>Top Features</vt:lpstr>
      <vt:lpstr>Replenishment Reimagined</vt:lpstr>
      <vt:lpstr>algorithm</vt:lpstr>
      <vt:lpstr>Which SKUs to Replenish</vt:lpstr>
      <vt:lpstr>Which Cartons Can Be Pulled</vt:lpstr>
      <vt:lpstr>Pruning Carton List Based on FIFO</vt:lpstr>
      <vt:lpstr>Which aisle to pull first</vt:lpstr>
      <vt:lpstr>Which SKUs to Pull First</vt:lpstr>
      <vt:lpstr>Replenishment Overview</vt:lpstr>
      <vt:lpstr>Replenishment Overview Screenshot</vt:lpstr>
      <vt:lpstr> Pull Requirements per SKU</vt:lpstr>
      <vt:lpstr>     Replenishment Dashboard</vt:lpstr>
      <vt:lpstr>SKUs to Pull from FDC-&gt; BIR-&gt;RST</vt:lpstr>
      <vt:lpstr>Puller Experience</vt:lpstr>
      <vt:lpstr>Replenishment Pulling</vt:lpstr>
      <vt:lpstr>Pulling Screenshot(Desktop view)</vt:lpstr>
      <vt:lpstr>Pulling Screenshot(Mobile view)</vt:lpstr>
      <vt:lpstr>Pulling Screenshot cont.</vt:lpstr>
      <vt:lpstr>Suggested Cartons</vt:lpstr>
      <vt:lpstr>Dynamic Carton Suggestions</vt:lpstr>
      <vt:lpstr>Pull Confirmation Message</vt:lpstr>
      <vt:lpstr>       Forthcoming feature</vt:lpstr>
      <vt:lpstr>Questions?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2012-08-19T06:16:42Z</dcterms:created>
  <dcterms:modified xsi:type="dcterms:W3CDTF">2012-10-01T11:26:28Z</dcterms:modified>
</cp:coreProperties>
</file>