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diagrams/layout1.xml" ContentType="application/vnd.openxmlformats-officedocument.drawingml.diagram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63" r:id="rId2"/>
    <p:sldMasterId id="2147483667" r:id="rId3"/>
    <p:sldMasterId id="2147483669" r:id="rId4"/>
  </p:sldMasterIdLst>
  <p:notesMasterIdLst>
    <p:notesMasterId r:id="rId47"/>
  </p:notesMasterIdLst>
  <p:sldIdLst>
    <p:sldId id="256" r:id="rId5"/>
    <p:sldId id="270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71" r:id="rId19"/>
    <p:sldId id="269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2" r:id="rId40"/>
    <p:sldId id="293" r:id="rId41"/>
    <p:sldId id="291" r:id="rId42"/>
    <p:sldId id="294" r:id="rId43"/>
    <p:sldId id="295" r:id="rId44"/>
    <p:sldId id="296" r:id="rId45"/>
    <p:sldId id="297" r:id="rId4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10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6ACA74-CD3D-474B-B6B8-E9D315D1155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5C87DB-8F33-4C98-9C5D-E748E77A90F1}">
      <dgm:prSet phldrT="[Text]"/>
      <dgm:spPr/>
      <dgm:t>
        <a:bodyPr/>
        <a:lstStyle/>
        <a:p>
          <a:r>
            <a:rPr lang="en-US" dirty="0" smtClean="0"/>
            <a:t>Control Transfer Instructions</a:t>
          </a:r>
          <a:endParaRPr lang="en-US" dirty="0"/>
        </a:p>
      </dgm:t>
    </dgm:pt>
    <dgm:pt modelId="{7C7B8079-1F16-4668-B376-763B8E7A9961}" type="parTrans" cxnId="{C646A508-DDA3-4408-8327-651754C9B883}">
      <dgm:prSet/>
      <dgm:spPr/>
      <dgm:t>
        <a:bodyPr/>
        <a:lstStyle/>
        <a:p>
          <a:endParaRPr lang="en-US"/>
        </a:p>
      </dgm:t>
    </dgm:pt>
    <dgm:pt modelId="{76F2979A-E5DB-4953-BAF0-3919E55E71C7}" type="sibTrans" cxnId="{C646A508-DDA3-4408-8327-651754C9B883}">
      <dgm:prSet/>
      <dgm:spPr/>
      <dgm:t>
        <a:bodyPr/>
        <a:lstStyle/>
        <a:p>
          <a:endParaRPr lang="en-US"/>
        </a:p>
      </dgm:t>
    </dgm:pt>
    <dgm:pt modelId="{E25009D8-B862-4969-AE0A-20D76F41CD5B}">
      <dgm:prSet phldrT="[Text]"/>
      <dgm:spPr/>
      <dgm:t>
        <a:bodyPr/>
        <a:lstStyle/>
        <a:p>
          <a:r>
            <a:rPr lang="en-US" dirty="0" err="1" smtClean="0"/>
            <a:t>Intrasegment</a:t>
          </a:r>
          <a:endParaRPr lang="en-US" dirty="0"/>
        </a:p>
      </dgm:t>
    </dgm:pt>
    <dgm:pt modelId="{28FFF530-7909-4FE4-B3FB-4AAB8A9B9983}" type="parTrans" cxnId="{B76E38E8-449F-4E1B-B041-82F5C3E7E1FE}">
      <dgm:prSet/>
      <dgm:spPr/>
      <dgm:t>
        <a:bodyPr/>
        <a:lstStyle/>
        <a:p>
          <a:endParaRPr lang="en-US"/>
        </a:p>
      </dgm:t>
    </dgm:pt>
    <dgm:pt modelId="{9CE0B873-7D9A-46A7-81A3-3D3D80C1F815}" type="sibTrans" cxnId="{B76E38E8-449F-4E1B-B041-82F5C3E7E1FE}">
      <dgm:prSet/>
      <dgm:spPr/>
      <dgm:t>
        <a:bodyPr/>
        <a:lstStyle/>
        <a:p>
          <a:endParaRPr lang="en-US"/>
        </a:p>
      </dgm:t>
    </dgm:pt>
    <dgm:pt modelId="{27A3CC57-8C59-4452-9E6B-1BD117FD2CD8}">
      <dgm:prSet phldrT="[Text]"/>
      <dgm:spPr/>
      <dgm:t>
        <a:bodyPr/>
        <a:lstStyle/>
        <a:p>
          <a:r>
            <a:rPr lang="en-US" dirty="0" smtClean="0"/>
            <a:t>Direct</a:t>
          </a:r>
          <a:endParaRPr lang="en-US" dirty="0"/>
        </a:p>
      </dgm:t>
    </dgm:pt>
    <dgm:pt modelId="{E48680D5-8B23-4058-88AA-6A2FA72EF12B}" type="parTrans" cxnId="{EAC36739-5F9C-4C3E-8FB4-BD5D11D58BAD}">
      <dgm:prSet/>
      <dgm:spPr/>
      <dgm:t>
        <a:bodyPr/>
        <a:lstStyle/>
        <a:p>
          <a:endParaRPr lang="en-US"/>
        </a:p>
      </dgm:t>
    </dgm:pt>
    <dgm:pt modelId="{E266EED8-C6D0-4532-AA1E-2C8E404A3597}" type="sibTrans" cxnId="{EAC36739-5F9C-4C3E-8FB4-BD5D11D58BAD}">
      <dgm:prSet/>
      <dgm:spPr/>
      <dgm:t>
        <a:bodyPr/>
        <a:lstStyle/>
        <a:p>
          <a:endParaRPr lang="en-US"/>
        </a:p>
      </dgm:t>
    </dgm:pt>
    <dgm:pt modelId="{701A2FA1-DD0D-4BBE-BA90-12D577C7D71A}">
      <dgm:prSet phldrT="[Text]"/>
      <dgm:spPr/>
      <dgm:t>
        <a:bodyPr/>
        <a:lstStyle/>
        <a:p>
          <a:r>
            <a:rPr lang="en-US" dirty="0" smtClean="0"/>
            <a:t>Indirect</a:t>
          </a:r>
          <a:endParaRPr lang="en-US" dirty="0"/>
        </a:p>
      </dgm:t>
    </dgm:pt>
    <dgm:pt modelId="{B53EA3FA-68B4-4A3C-AA8F-52759E1DC84C}" type="parTrans" cxnId="{CA1877E3-65C5-432C-855C-41CB807F6DA9}">
      <dgm:prSet/>
      <dgm:spPr/>
      <dgm:t>
        <a:bodyPr/>
        <a:lstStyle/>
        <a:p>
          <a:endParaRPr lang="en-US"/>
        </a:p>
      </dgm:t>
    </dgm:pt>
    <dgm:pt modelId="{09376D5F-B9D6-47F9-9E39-FD38DB1BE54F}" type="sibTrans" cxnId="{CA1877E3-65C5-432C-855C-41CB807F6DA9}">
      <dgm:prSet/>
      <dgm:spPr/>
      <dgm:t>
        <a:bodyPr/>
        <a:lstStyle/>
        <a:p>
          <a:endParaRPr lang="en-US"/>
        </a:p>
      </dgm:t>
    </dgm:pt>
    <dgm:pt modelId="{ECDB2C41-4A32-4CE1-9EA5-769D265937C1}">
      <dgm:prSet phldrT="[Text]"/>
      <dgm:spPr/>
      <dgm:t>
        <a:bodyPr/>
        <a:lstStyle/>
        <a:p>
          <a:r>
            <a:rPr lang="en-US" dirty="0" smtClean="0"/>
            <a:t>Intersegment</a:t>
          </a:r>
          <a:endParaRPr lang="en-US" dirty="0"/>
        </a:p>
      </dgm:t>
    </dgm:pt>
    <dgm:pt modelId="{F051A828-0FBC-44DA-884D-E26A592E523C}" type="parTrans" cxnId="{8CC8DA94-DF94-4800-833F-CCDBB0ECEC74}">
      <dgm:prSet/>
      <dgm:spPr/>
      <dgm:t>
        <a:bodyPr/>
        <a:lstStyle/>
        <a:p>
          <a:endParaRPr lang="en-US"/>
        </a:p>
      </dgm:t>
    </dgm:pt>
    <dgm:pt modelId="{6A98AE47-6685-4D06-B09C-7CB7C794350D}" type="sibTrans" cxnId="{8CC8DA94-DF94-4800-833F-CCDBB0ECEC74}">
      <dgm:prSet/>
      <dgm:spPr/>
      <dgm:t>
        <a:bodyPr/>
        <a:lstStyle/>
        <a:p>
          <a:endParaRPr lang="en-US"/>
        </a:p>
      </dgm:t>
    </dgm:pt>
    <dgm:pt modelId="{4ACE0F20-90D8-49A0-A0CD-9652BDFC4E15}">
      <dgm:prSet phldrT="[Text]"/>
      <dgm:spPr/>
      <dgm:t>
        <a:bodyPr/>
        <a:lstStyle/>
        <a:p>
          <a:r>
            <a:rPr lang="en-US" dirty="0" smtClean="0"/>
            <a:t>Direct</a:t>
          </a:r>
          <a:endParaRPr lang="en-US" dirty="0"/>
        </a:p>
      </dgm:t>
    </dgm:pt>
    <dgm:pt modelId="{7AC2D019-4D18-4D7F-8150-71ED6C706C91}" type="parTrans" cxnId="{F799EEAE-0B79-4EF4-AF00-99F97ACBF2B1}">
      <dgm:prSet/>
      <dgm:spPr/>
      <dgm:t>
        <a:bodyPr/>
        <a:lstStyle/>
        <a:p>
          <a:endParaRPr lang="en-US"/>
        </a:p>
      </dgm:t>
    </dgm:pt>
    <dgm:pt modelId="{4C6EF504-D987-47C0-96A0-956D3B473E1C}" type="sibTrans" cxnId="{F799EEAE-0B79-4EF4-AF00-99F97ACBF2B1}">
      <dgm:prSet/>
      <dgm:spPr/>
      <dgm:t>
        <a:bodyPr/>
        <a:lstStyle/>
        <a:p>
          <a:endParaRPr lang="en-US"/>
        </a:p>
      </dgm:t>
    </dgm:pt>
    <dgm:pt modelId="{51A48A3C-AF88-47D6-A1E3-EE063142E5F1}">
      <dgm:prSet phldrT="[Text]"/>
      <dgm:spPr/>
      <dgm:t>
        <a:bodyPr/>
        <a:lstStyle/>
        <a:p>
          <a:r>
            <a:rPr lang="en-US" dirty="0" smtClean="0"/>
            <a:t>Indirect</a:t>
          </a:r>
          <a:endParaRPr lang="en-US" dirty="0"/>
        </a:p>
      </dgm:t>
    </dgm:pt>
    <dgm:pt modelId="{55F5B65A-1F82-40B8-B18A-DD1F20ADA49D}" type="parTrans" cxnId="{AE99724A-B01D-4C54-AF85-7929FFAD1D5D}">
      <dgm:prSet/>
      <dgm:spPr/>
      <dgm:t>
        <a:bodyPr/>
        <a:lstStyle/>
        <a:p>
          <a:endParaRPr lang="en-US"/>
        </a:p>
      </dgm:t>
    </dgm:pt>
    <dgm:pt modelId="{4E9309A4-F8C3-4E54-B00D-D032576A10C6}" type="sibTrans" cxnId="{AE99724A-B01D-4C54-AF85-7929FFAD1D5D}">
      <dgm:prSet/>
      <dgm:spPr/>
      <dgm:t>
        <a:bodyPr/>
        <a:lstStyle/>
        <a:p>
          <a:endParaRPr lang="en-US"/>
        </a:p>
      </dgm:t>
    </dgm:pt>
    <dgm:pt modelId="{76C9B21E-D331-405D-B4C8-DCFA7FB678EF}" type="pres">
      <dgm:prSet presAssocID="{0D6ACA74-CD3D-474B-B6B8-E9D315D1155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7912A00-E77E-4B61-9F43-C792A86EAB37}" type="pres">
      <dgm:prSet presAssocID="{A85C87DB-8F33-4C98-9C5D-E748E77A90F1}" presName="hierRoot1" presStyleCnt="0"/>
      <dgm:spPr/>
    </dgm:pt>
    <dgm:pt modelId="{EBCCE095-C574-4048-A835-8919076C0A02}" type="pres">
      <dgm:prSet presAssocID="{A85C87DB-8F33-4C98-9C5D-E748E77A90F1}" presName="composite" presStyleCnt="0"/>
      <dgm:spPr/>
    </dgm:pt>
    <dgm:pt modelId="{CC9DC41E-341C-412F-A3DC-544FFB3EAE33}" type="pres">
      <dgm:prSet presAssocID="{A85C87DB-8F33-4C98-9C5D-E748E77A90F1}" presName="background" presStyleLbl="node0" presStyleIdx="0" presStyleCnt="1"/>
      <dgm:spPr/>
    </dgm:pt>
    <dgm:pt modelId="{AB65F02C-1C1A-40B5-973B-83EF57DF1E88}" type="pres">
      <dgm:prSet presAssocID="{A85C87DB-8F33-4C98-9C5D-E748E77A90F1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E888299-0005-4CAC-9B51-FA2EC0B19388}" type="pres">
      <dgm:prSet presAssocID="{A85C87DB-8F33-4C98-9C5D-E748E77A90F1}" presName="hierChild2" presStyleCnt="0"/>
      <dgm:spPr/>
    </dgm:pt>
    <dgm:pt modelId="{8E2BE9F6-17B1-4DF3-9109-201F048303F1}" type="pres">
      <dgm:prSet presAssocID="{28FFF530-7909-4FE4-B3FB-4AAB8A9B9983}" presName="Name10" presStyleLbl="parChTrans1D2" presStyleIdx="0" presStyleCnt="2"/>
      <dgm:spPr/>
      <dgm:t>
        <a:bodyPr/>
        <a:lstStyle/>
        <a:p>
          <a:endParaRPr lang="en-US"/>
        </a:p>
      </dgm:t>
    </dgm:pt>
    <dgm:pt modelId="{10EDA568-AC58-4F57-8E8F-257E3E412401}" type="pres">
      <dgm:prSet presAssocID="{E25009D8-B862-4969-AE0A-20D76F41CD5B}" presName="hierRoot2" presStyleCnt="0"/>
      <dgm:spPr/>
    </dgm:pt>
    <dgm:pt modelId="{7938F386-EDE9-4A8A-9939-BE6288417EF1}" type="pres">
      <dgm:prSet presAssocID="{E25009D8-B862-4969-AE0A-20D76F41CD5B}" presName="composite2" presStyleCnt="0"/>
      <dgm:spPr/>
    </dgm:pt>
    <dgm:pt modelId="{15076958-A90C-40C1-BE05-48F3FE38F550}" type="pres">
      <dgm:prSet presAssocID="{E25009D8-B862-4969-AE0A-20D76F41CD5B}" presName="background2" presStyleLbl="node2" presStyleIdx="0" presStyleCnt="2"/>
      <dgm:spPr/>
    </dgm:pt>
    <dgm:pt modelId="{39826C8F-EC3F-4067-A522-46EB99B86CA7}" type="pres">
      <dgm:prSet presAssocID="{E25009D8-B862-4969-AE0A-20D76F41CD5B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4B6D6A-7B13-4AC8-A9CB-966CFC8591AF}" type="pres">
      <dgm:prSet presAssocID="{E25009D8-B862-4969-AE0A-20D76F41CD5B}" presName="hierChild3" presStyleCnt="0"/>
      <dgm:spPr/>
    </dgm:pt>
    <dgm:pt modelId="{3B8B3760-DDD3-468B-8166-BD57B3471025}" type="pres">
      <dgm:prSet presAssocID="{E48680D5-8B23-4058-88AA-6A2FA72EF12B}" presName="Name17" presStyleLbl="parChTrans1D3" presStyleIdx="0" presStyleCnt="4"/>
      <dgm:spPr/>
      <dgm:t>
        <a:bodyPr/>
        <a:lstStyle/>
        <a:p>
          <a:endParaRPr lang="en-US"/>
        </a:p>
      </dgm:t>
    </dgm:pt>
    <dgm:pt modelId="{7C6A69C2-DD90-466C-8A8C-5E16A2C06A63}" type="pres">
      <dgm:prSet presAssocID="{27A3CC57-8C59-4452-9E6B-1BD117FD2CD8}" presName="hierRoot3" presStyleCnt="0"/>
      <dgm:spPr/>
    </dgm:pt>
    <dgm:pt modelId="{97637B46-EB2A-4861-AD0F-5D32CB3DCDED}" type="pres">
      <dgm:prSet presAssocID="{27A3CC57-8C59-4452-9E6B-1BD117FD2CD8}" presName="composite3" presStyleCnt="0"/>
      <dgm:spPr/>
    </dgm:pt>
    <dgm:pt modelId="{71D6263F-FDC3-4BDB-95EC-3E905E958694}" type="pres">
      <dgm:prSet presAssocID="{27A3CC57-8C59-4452-9E6B-1BD117FD2CD8}" presName="background3" presStyleLbl="node3" presStyleIdx="0" presStyleCnt="4"/>
      <dgm:spPr/>
    </dgm:pt>
    <dgm:pt modelId="{FE36A305-E219-4C96-A69F-90B1FE38F690}" type="pres">
      <dgm:prSet presAssocID="{27A3CC57-8C59-4452-9E6B-1BD117FD2CD8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672123-9346-4B31-9EDE-CCFFCE2C29AB}" type="pres">
      <dgm:prSet presAssocID="{27A3CC57-8C59-4452-9E6B-1BD117FD2CD8}" presName="hierChild4" presStyleCnt="0"/>
      <dgm:spPr/>
    </dgm:pt>
    <dgm:pt modelId="{4C30AD93-A5D8-4869-A15B-8CCDDD6927ED}" type="pres">
      <dgm:prSet presAssocID="{B53EA3FA-68B4-4A3C-AA8F-52759E1DC84C}" presName="Name17" presStyleLbl="parChTrans1D3" presStyleIdx="1" presStyleCnt="4"/>
      <dgm:spPr/>
      <dgm:t>
        <a:bodyPr/>
        <a:lstStyle/>
        <a:p>
          <a:endParaRPr lang="en-US"/>
        </a:p>
      </dgm:t>
    </dgm:pt>
    <dgm:pt modelId="{8095B87F-6F89-45E0-B7C0-C4F116E86A03}" type="pres">
      <dgm:prSet presAssocID="{701A2FA1-DD0D-4BBE-BA90-12D577C7D71A}" presName="hierRoot3" presStyleCnt="0"/>
      <dgm:spPr/>
    </dgm:pt>
    <dgm:pt modelId="{4496FE30-3D3E-4DF8-B33C-22C4B834AFE0}" type="pres">
      <dgm:prSet presAssocID="{701A2FA1-DD0D-4BBE-BA90-12D577C7D71A}" presName="composite3" presStyleCnt="0"/>
      <dgm:spPr/>
    </dgm:pt>
    <dgm:pt modelId="{63D492E7-37CE-47C8-903F-62E6DE5F2ECA}" type="pres">
      <dgm:prSet presAssocID="{701A2FA1-DD0D-4BBE-BA90-12D577C7D71A}" presName="background3" presStyleLbl="node3" presStyleIdx="1" presStyleCnt="4"/>
      <dgm:spPr/>
    </dgm:pt>
    <dgm:pt modelId="{8347FAD2-31B3-4F32-AFCA-983C8C054C2D}" type="pres">
      <dgm:prSet presAssocID="{701A2FA1-DD0D-4BBE-BA90-12D577C7D71A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65F097-2AC1-44DC-A68B-A8998475C874}" type="pres">
      <dgm:prSet presAssocID="{701A2FA1-DD0D-4BBE-BA90-12D577C7D71A}" presName="hierChild4" presStyleCnt="0"/>
      <dgm:spPr/>
    </dgm:pt>
    <dgm:pt modelId="{C67E8B59-E991-4395-A5D7-F7E08E47AEA1}" type="pres">
      <dgm:prSet presAssocID="{F051A828-0FBC-44DA-884D-E26A592E523C}" presName="Name10" presStyleLbl="parChTrans1D2" presStyleIdx="1" presStyleCnt="2"/>
      <dgm:spPr/>
      <dgm:t>
        <a:bodyPr/>
        <a:lstStyle/>
        <a:p>
          <a:endParaRPr lang="en-US"/>
        </a:p>
      </dgm:t>
    </dgm:pt>
    <dgm:pt modelId="{8BB98D80-4F4E-491D-8BB7-CF1DAA38E525}" type="pres">
      <dgm:prSet presAssocID="{ECDB2C41-4A32-4CE1-9EA5-769D265937C1}" presName="hierRoot2" presStyleCnt="0"/>
      <dgm:spPr/>
    </dgm:pt>
    <dgm:pt modelId="{90E12241-CA5A-4B01-B14E-FBFDE60828E0}" type="pres">
      <dgm:prSet presAssocID="{ECDB2C41-4A32-4CE1-9EA5-769D265937C1}" presName="composite2" presStyleCnt="0"/>
      <dgm:spPr/>
    </dgm:pt>
    <dgm:pt modelId="{439B8E91-DD2E-46C2-AE2C-2D3E0363712C}" type="pres">
      <dgm:prSet presAssocID="{ECDB2C41-4A32-4CE1-9EA5-769D265937C1}" presName="background2" presStyleLbl="node2" presStyleIdx="1" presStyleCnt="2"/>
      <dgm:spPr/>
    </dgm:pt>
    <dgm:pt modelId="{6BB807DF-4D69-4148-8D87-EA8B067D7ED6}" type="pres">
      <dgm:prSet presAssocID="{ECDB2C41-4A32-4CE1-9EA5-769D265937C1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136B52-A158-4687-BBA9-C92E75442388}" type="pres">
      <dgm:prSet presAssocID="{ECDB2C41-4A32-4CE1-9EA5-769D265937C1}" presName="hierChild3" presStyleCnt="0"/>
      <dgm:spPr/>
    </dgm:pt>
    <dgm:pt modelId="{D6EBD473-A8AD-49D2-AB97-0DBB3485C4E8}" type="pres">
      <dgm:prSet presAssocID="{7AC2D019-4D18-4D7F-8150-71ED6C706C91}" presName="Name17" presStyleLbl="parChTrans1D3" presStyleIdx="2" presStyleCnt="4"/>
      <dgm:spPr/>
      <dgm:t>
        <a:bodyPr/>
        <a:lstStyle/>
        <a:p>
          <a:endParaRPr lang="en-US"/>
        </a:p>
      </dgm:t>
    </dgm:pt>
    <dgm:pt modelId="{B0EC13DD-BF76-4816-A0C1-0B3CDEF1179B}" type="pres">
      <dgm:prSet presAssocID="{4ACE0F20-90D8-49A0-A0CD-9652BDFC4E15}" presName="hierRoot3" presStyleCnt="0"/>
      <dgm:spPr/>
    </dgm:pt>
    <dgm:pt modelId="{2760A6EA-D5D9-4324-A571-8827CBAFD704}" type="pres">
      <dgm:prSet presAssocID="{4ACE0F20-90D8-49A0-A0CD-9652BDFC4E15}" presName="composite3" presStyleCnt="0"/>
      <dgm:spPr/>
    </dgm:pt>
    <dgm:pt modelId="{7B6A548D-226B-4284-AFB5-3A073423E3CA}" type="pres">
      <dgm:prSet presAssocID="{4ACE0F20-90D8-49A0-A0CD-9652BDFC4E15}" presName="background3" presStyleLbl="node3" presStyleIdx="2" presStyleCnt="4"/>
      <dgm:spPr/>
    </dgm:pt>
    <dgm:pt modelId="{B1B59A66-48B2-4C3A-B132-9F3AF2B3D6C9}" type="pres">
      <dgm:prSet presAssocID="{4ACE0F20-90D8-49A0-A0CD-9652BDFC4E15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177DE42-0100-4CC9-A6D5-1C2A474D73F6}" type="pres">
      <dgm:prSet presAssocID="{4ACE0F20-90D8-49A0-A0CD-9652BDFC4E15}" presName="hierChild4" presStyleCnt="0"/>
      <dgm:spPr/>
    </dgm:pt>
    <dgm:pt modelId="{0B86B3FA-DAB6-433B-AEB3-39234E9FD963}" type="pres">
      <dgm:prSet presAssocID="{55F5B65A-1F82-40B8-B18A-DD1F20ADA49D}" presName="Name17" presStyleLbl="parChTrans1D3" presStyleIdx="3" presStyleCnt="4"/>
      <dgm:spPr/>
      <dgm:t>
        <a:bodyPr/>
        <a:lstStyle/>
        <a:p>
          <a:endParaRPr lang="en-US"/>
        </a:p>
      </dgm:t>
    </dgm:pt>
    <dgm:pt modelId="{24562C31-63F8-4456-9C05-1D45D41313B2}" type="pres">
      <dgm:prSet presAssocID="{51A48A3C-AF88-47D6-A1E3-EE063142E5F1}" presName="hierRoot3" presStyleCnt="0"/>
      <dgm:spPr/>
    </dgm:pt>
    <dgm:pt modelId="{2C6E44A3-A06E-4029-91CF-F6564D29E9D7}" type="pres">
      <dgm:prSet presAssocID="{51A48A3C-AF88-47D6-A1E3-EE063142E5F1}" presName="composite3" presStyleCnt="0"/>
      <dgm:spPr/>
    </dgm:pt>
    <dgm:pt modelId="{C5D51CFF-A22B-448B-8E06-D400B3997BE4}" type="pres">
      <dgm:prSet presAssocID="{51A48A3C-AF88-47D6-A1E3-EE063142E5F1}" presName="background3" presStyleLbl="node3" presStyleIdx="3" presStyleCnt="4"/>
      <dgm:spPr/>
    </dgm:pt>
    <dgm:pt modelId="{30E45BEB-4757-46AF-A592-D35B2CBF8163}" type="pres">
      <dgm:prSet presAssocID="{51A48A3C-AF88-47D6-A1E3-EE063142E5F1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057E77-A64E-4CD5-9C21-22E4BB9BB72C}" type="pres">
      <dgm:prSet presAssocID="{51A48A3C-AF88-47D6-A1E3-EE063142E5F1}" presName="hierChild4" presStyleCnt="0"/>
      <dgm:spPr/>
    </dgm:pt>
  </dgm:ptLst>
  <dgm:cxnLst>
    <dgm:cxn modelId="{B1E01E7B-9E8D-4B69-A4D7-CB5895DADAFD}" type="presOf" srcId="{F051A828-0FBC-44DA-884D-E26A592E523C}" destId="{C67E8B59-E991-4395-A5D7-F7E08E47AEA1}" srcOrd="0" destOrd="0" presId="urn:microsoft.com/office/officeart/2005/8/layout/hierarchy1"/>
    <dgm:cxn modelId="{5A83FB9E-5EA5-45CC-BEA5-D45882570BA9}" type="presOf" srcId="{701A2FA1-DD0D-4BBE-BA90-12D577C7D71A}" destId="{8347FAD2-31B3-4F32-AFCA-983C8C054C2D}" srcOrd="0" destOrd="0" presId="urn:microsoft.com/office/officeart/2005/8/layout/hierarchy1"/>
    <dgm:cxn modelId="{EAC36739-5F9C-4C3E-8FB4-BD5D11D58BAD}" srcId="{E25009D8-B862-4969-AE0A-20D76F41CD5B}" destId="{27A3CC57-8C59-4452-9E6B-1BD117FD2CD8}" srcOrd="0" destOrd="0" parTransId="{E48680D5-8B23-4058-88AA-6A2FA72EF12B}" sibTransId="{E266EED8-C6D0-4532-AA1E-2C8E404A3597}"/>
    <dgm:cxn modelId="{7728F3F4-9632-4D31-AE47-68118BD214D3}" type="presOf" srcId="{4ACE0F20-90D8-49A0-A0CD-9652BDFC4E15}" destId="{B1B59A66-48B2-4C3A-B132-9F3AF2B3D6C9}" srcOrd="0" destOrd="0" presId="urn:microsoft.com/office/officeart/2005/8/layout/hierarchy1"/>
    <dgm:cxn modelId="{E1FF5A62-87E0-4917-9A0A-EE73262BC66F}" type="presOf" srcId="{55F5B65A-1F82-40B8-B18A-DD1F20ADA49D}" destId="{0B86B3FA-DAB6-433B-AEB3-39234E9FD963}" srcOrd="0" destOrd="0" presId="urn:microsoft.com/office/officeart/2005/8/layout/hierarchy1"/>
    <dgm:cxn modelId="{CA1877E3-65C5-432C-855C-41CB807F6DA9}" srcId="{E25009D8-B862-4969-AE0A-20D76F41CD5B}" destId="{701A2FA1-DD0D-4BBE-BA90-12D577C7D71A}" srcOrd="1" destOrd="0" parTransId="{B53EA3FA-68B4-4A3C-AA8F-52759E1DC84C}" sibTransId="{09376D5F-B9D6-47F9-9E39-FD38DB1BE54F}"/>
    <dgm:cxn modelId="{309FC4FB-45F7-469E-B95E-C09309BCFB97}" type="presOf" srcId="{51A48A3C-AF88-47D6-A1E3-EE063142E5F1}" destId="{30E45BEB-4757-46AF-A592-D35B2CBF8163}" srcOrd="0" destOrd="0" presId="urn:microsoft.com/office/officeart/2005/8/layout/hierarchy1"/>
    <dgm:cxn modelId="{8CC8DA94-DF94-4800-833F-CCDBB0ECEC74}" srcId="{A85C87DB-8F33-4C98-9C5D-E748E77A90F1}" destId="{ECDB2C41-4A32-4CE1-9EA5-769D265937C1}" srcOrd="1" destOrd="0" parTransId="{F051A828-0FBC-44DA-884D-E26A592E523C}" sibTransId="{6A98AE47-6685-4D06-B09C-7CB7C794350D}"/>
    <dgm:cxn modelId="{693C3DFE-D2FC-47B4-B1BC-1FBB700913D8}" type="presOf" srcId="{7AC2D019-4D18-4D7F-8150-71ED6C706C91}" destId="{D6EBD473-A8AD-49D2-AB97-0DBB3485C4E8}" srcOrd="0" destOrd="0" presId="urn:microsoft.com/office/officeart/2005/8/layout/hierarchy1"/>
    <dgm:cxn modelId="{E4ACA964-E200-4F20-B031-F48FF83364B1}" type="presOf" srcId="{28FFF530-7909-4FE4-B3FB-4AAB8A9B9983}" destId="{8E2BE9F6-17B1-4DF3-9109-201F048303F1}" srcOrd="0" destOrd="0" presId="urn:microsoft.com/office/officeart/2005/8/layout/hierarchy1"/>
    <dgm:cxn modelId="{89B12D5B-8F65-43B4-A965-01629CD7B9C6}" type="presOf" srcId="{27A3CC57-8C59-4452-9E6B-1BD117FD2CD8}" destId="{FE36A305-E219-4C96-A69F-90B1FE38F690}" srcOrd="0" destOrd="0" presId="urn:microsoft.com/office/officeart/2005/8/layout/hierarchy1"/>
    <dgm:cxn modelId="{5475DE20-142B-4282-A849-31C2DEE7DED1}" type="presOf" srcId="{B53EA3FA-68B4-4A3C-AA8F-52759E1DC84C}" destId="{4C30AD93-A5D8-4869-A15B-8CCDDD6927ED}" srcOrd="0" destOrd="0" presId="urn:microsoft.com/office/officeart/2005/8/layout/hierarchy1"/>
    <dgm:cxn modelId="{B46FCCAB-26D8-472F-882A-2F980B9B3202}" type="presOf" srcId="{ECDB2C41-4A32-4CE1-9EA5-769D265937C1}" destId="{6BB807DF-4D69-4148-8D87-EA8B067D7ED6}" srcOrd="0" destOrd="0" presId="urn:microsoft.com/office/officeart/2005/8/layout/hierarchy1"/>
    <dgm:cxn modelId="{C646A508-DDA3-4408-8327-651754C9B883}" srcId="{0D6ACA74-CD3D-474B-B6B8-E9D315D11550}" destId="{A85C87DB-8F33-4C98-9C5D-E748E77A90F1}" srcOrd="0" destOrd="0" parTransId="{7C7B8079-1F16-4668-B376-763B8E7A9961}" sibTransId="{76F2979A-E5DB-4953-BAF0-3919E55E71C7}"/>
    <dgm:cxn modelId="{B76E38E8-449F-4E1B-B041-82F5C3E7E1FE}" srcId="{A85C87DB-8F33-4C98-9C5D-E748E77A90F1}" destId="{E25009D8-B862-4969-AE0A-20D76F41CD5B}" srcOrd="0" destOrd="0" parTransId="{28FFF530-7909-4FE4-B3FB-4AAB8A9B9983}" sibTransId="{9CE0B873-7D9A-46A7-81A3-3D3D80C1F815}"/>
    <dgm:cxn modelId="{AE99724A-B01D-4C54-AF85-7929FFAD1D5D}" srcId="{ECDB2C41-4A32-4CE1-9EA5-769D265937C1}" destId="{51A48A3C-AF88-47D6-A1E3-EE063142E5F1}" srcOrd="1" destOrd="0" parTransId="{55F5B65A-1F82-40B8-B18A-DD1F20ADA49D}" sibTransId="{4E9309A4-F8C3-4E54-B00D-D032576A10C6}"/>
    <dgm:cxn modelId="{DA477228-4CFD-4B5A-8CDA-BAF04A0491DE}" type="presOf" srcId="{E48680D5-8B23-4058-88AA-6A2FA72EF12B}" destId="{3B8B3760-DDD3-468B-8166-BD57B3471025}" srcOrd="0" destOrd="0" presId="urn:microsoft.com/office/officeart/2005/8/layout/hierarchy1"/>
    <dgm:cxn modelId="{665FC1BB-550F-405A-9386-179DC952E439}" type="presOf" srcId="{E25009D8-B862-4969-AE0A-20D76F41CD5B}" destId="{39826C8F-EC3F-4067-A522-46EB99B86CA7}" srcOrd="0" destOrd="0" presId="urn:microsoft.com/office/officeart/2005/8/layout/hierarchy1"/>
    <dgm:cxn modelId="{F799EEAE-0B79-4EF4-AF00-99F97ACBF2B1}" srcId="{ECDB2C41-4A32-4CE1-9EA5-769D265937C1}" destId="{4ACE0F20-90D8-49A0-A0CD-9652BDFC4E15}" srcOrd="0" destOrd="0" parTransId="{7AC2D019-4D18-4D7F-8150-71ED6C706C91}" sibTransId="{4C6EF504-D987-47C0-96A0-956D3B473E1C}"/>
    <dgm:cxn modelId="{A2B5384E-FA8F-4265-89D7-90BC3DE17CD8}" type="presOf" srcId="{A85C87DB-8F33-4C98-9C5D-E748E77A90F1}" destId="{AB65F02C-1C1A-40B5-973B-83EF57DF1E88}" srcOrd="0" destOrd="0" presId="urn:microsoft.com/office/officeart/2005/8/layout/hierarchy1"/>
    <dgm:cxn modelId="{6816A385-557E-4151-BD57-739F45C175A1}" type="presOf" srcId="{0D6ACA74-CD3D-474B-B6B8-E9D315D11550}" destId="{76C9B21E-D331-405D-B4C8-DCFA7FB678EF}" srcOrd="0" destOrd="0" presId="urn:microsoft.com/office/officeart/2005/8/layout/hierarchy1"/>
    <dgm:cxn modelId="{E37E735A-F1E9-4B13-B0E0-DB5AA00D7450}" type="presParOf" srcId="{76C9B21E-D331-405D-B4C8-DCFA7FB678EF}" destId="{47912A00-E77E-4B61-9F43-C792A86EAB37}" srcOrd="0" destOrd="0" presId="urn:microsoft.com/office/officeart/2005/8/layout/hierarchy1"/>
    <dgm:cxn modelId="{A6A08AEF-ADA7-45F7-9811-B950D93969DC}" type="presParOf" srcId="{47912A00-E77E-4B61-9F43-C792A86EAB37}" destId="{EBCCE095-C574-4048-A835-8919076C0A02}" srcOrd="0" destOrd="0" presId="urn:microsoft.com/office/officeart/2005/8/layout/hierarchy1"/>
    <dgm:cxn modelId="{8ED93721-B691-4E60-A9EE-014CBB253417}" type="presParOf" srcId="{EBCCE095-C574-4048-A835-8919076C0A02}" destId="{CC9DC41E-341C-412F-A3DC-544FFB3EAE33}" srcOrd="0" destOrd="0" presId="urn:microsoft.com/office/officeart/2005/8/layout/hierarchy1"/>
    <dgm:cxn modelId="{4BC22749-7B5C-4B79-B413-FF0FAD4E9339}" type="presParOf" srcId="{EBCCE095-C574-4048-A835-8919076C0A02}" destId="{AB65F02C-1C1A-40B5-973B-83EF57DF1E88}" srcOrd="1" destOrd="0" presId="urn:microsoft.com/office/officeart/2005/8/layout/hierarchy1"/>
    <dgm:cxn modelId="{6F9DF245-4C35-4C1C-9A04-3D198DDEA004}" type="presParOf" srcId="{47912A00-E77E-4B61-9F43-C792A86EAB37}" destId="{8E888299-0005-4CAC-9B51-FA2EC0B19388}" srcOrd="1" destOrd="0" presId="urn:microsoft.com/office/officeart/2005/8/layout/hierarchy1"/>
    <dgm:cxn modelId="{2C8EBF13-B1E7-45C9-A7E6-ED6D7FD1E148}" type="presParOf" srcId="{8E888299-0005-4CAC-9B51-FA2EC0B19388}" destId="{8E2BE9F6-17B1-4DF3-9109-201F048303F1}" srcOrd="0" destOrd="0" presId="urn:microsoft.com/office/officeart/2005/8/layout/hierarchy1"/>
    <dgm:cxn modelId="{02CE5048-9223-4DCB-A303-2C76BCBE69C2}" type="presParOf" srcId="{8E888299-0005-4CAC-9B51-FA2EC0B19388}" destId="{10EDA568-AC58-4F57-8E8F-257E3E412401}" srcOrd="1" destOrd="0" presId="urn:microsoft.com/office/officeart/2005/8/layout/hierarchy1"/>
    <dgm:cxn modelId="{92853579-1CDD-4296-85A4-2D132855BA33}" type="presParOf" srcId="{10EDA568-AC58-4F57-8E8F-257E3E412401}" destId="{7938F386-EDE9-4A8A-9939-BE6288417EF1}" srcOrd="0" destOrd="0" presId="urn:microsoft.com/office/officeart/2005/8/layout/hierarchy1"/>
    <dgm:cxn modelId="{8FD27EEB-4C95-446E-A836-127038B5C8CE}" type="presParOf" srcId="{7938F386-EDE9-4A8A-9939-BE6288417EF1}" destId="{15076958-A90C-40C1-BE05-48F3FE38F550}" srcOrd="0" destOrd="0" presId="urn:microsoft.com/office/officeart/2005/8/layout/hierarchy1"/>
    <dgm:cxn modelId="{957DEBC1-7BEE-47A1-AC22-1CAD045CE1FF}" type="presParOf" srcId="{7938F386-EDE9-4A8A-9939-BE6288417EF1}" destId="{39826C8F-EC3F-4067-A522-46EB99B86CA7}" srcOrd="1" destOrd="0" presId="urn:microsoft.com/office/officeart/2005/8/layout/hierarchy1"/>
    <dgm:cxn modelId="{17854F84-CFB5-426F-8AF2-F2EA87007187}" type="presParOf" srcId="{10EDA568-AC58-4F57-8E8F-257E3E412401}" destId="{AD4B6D6A-7B13-4AC8-A9CB-966CFC8591AF}" srcOrd="1" destOrd="0" presId="urn:microsoft.com/office/officeart/2005/8/layout/hierarchy1"/>
    <dgm:cxn modelId="{9F4A7342-414D-4314-B57D-526A03B3C250}" type="presParOf" srcId="{AD4B6D6A-7B13-4AC8-A9CB-966CFC8591AF}" destId="{3B8B3760-DDD3-468B-8166-BD57B3471025}" srcOrd="0" destOrd="0" presId="urn:microsoft.com/office/officeart/2005/8/layout/hierarchy1"/>
    <dgm:cxn modelId="{8237FCB0-D12B-46E9-91E8-1A2C57399CC2}" type="presParOf" srcId="{AD4B6D6A-7B13-4AC8-A9CB-966CFC8591AF}" destId="{7C6A69C2-DD90-466C-8A8C-5E16A2C06A63}" srcOrd="1" destOrd="0" presId="urn:microsoft.com/office/officeart/2005/8/layout/hierarchy1"/>
    <dgm:cxn modelId="{067BC64E-41FE-4874-A172-E15642FA0077}" type="presParOf" srcId="{7C6A69C2-DD90-466C-8A8C-5E16A2C06A63}" destId="{97637B46-EB2A-4861-AD0F-5D32CB3DCDED}" srcOrd="0" destOrd="0" presId="urn:microsoft.com/office/officeart/2005/8/layout/hierarchy1"/>
    <dgm:cxn modelId="{6C1BABE1-63BC-49D8-B694-765651E797D0}" type="presParOf" srcId="{97637B46-EB2A-4861-AD0F-5D32CB3DCDED}" destId="{71D6263F-FDC3-4BDB-95EC-3E905E958694}" srcOrd="0" destOrd="0" presId="urn:microsoft.com/office/officeart/2005/8/layout/hierarchy1"/>
    <dgm:cxn modelId="{0A2D2783-DF4E-4761-8D6B-D1E21AA16B5E}" type="presParOf" srcId="{97637B46-EB2A-4861-AD0F-5D32CB3DCDED}" destId="{FE36A305-E219-4C96-A69F-90B1FE38F690}" srcOrd="1" destOrd="0" presId="urn:microsoft.com/office/officeart/2005/8/layout/hierarchy1"/>
    <dgm:cxn modelId="{9203308E-E1F4-4F4B-B545-2B64AEDEEE13}" type="presParOf" srcId="{7C6A69C2-DD90-466C-8A8C-5E16A2C06A63}" destId="{A5672123-9346-4B31-9EDE-CCFFCE2C29AB}" srcOrd="1" destOrd="0" presId="urn:microsoft.com/office/officeart/2005/8/layout/hierarchy1"/>
    <dgm:cxn modelId="{15EE58FF-E41C-44FA-BCDA-A183639268A6}" type="presParOf" srcId="{AD4B6D6A-7B13-4AC8-A9CB-966CFC8591AF}" destId="{4C30AD93-A5D8-4869-A15B-8CCDDD6927ED}" srcOrd="2" destOrd="0" presId="urn:microsoft.com/office/officeart/2005/8/layout/hierarchy1"/>
    <dgm:cxn modelId="{D035407B-5F80-4C53-A682-23D9D2B47EE7}" type="presParOf" srcId="{AD4B6D6A-7B13-4AC8-A9CB-966CFC8591AF}" destId="{8095B87F-6F89-45E0-B7C0-C4F116E86A03}" srcOrd="3" destOrd="0" presId="urn:microsoft.com/office/officeart/2005/8/layout/hierarchy1"/>
    <dgm:cxn modelId="{0225C2CF-0A10-4182-97A9-99A5444F9130}" type="presParOf" srcId="{8095B87F-6F89-45E0-B7C0-C4F116E86A03}" destId="{4496FE30-3D3E-4DF8-B33C-22C4B834AFE0}" srcOrd="0" destOrd="0" presId="urn:microsoft.com/office/officeart/2005/8/layout/hierarchy1"/>
    <dgm:cxn modelId="{4A3DCBDD-DE25-4F10-B757-83DB80D1CBC9}" type="presParOf" srcId="{4496FE30-3D3E-4DF8-B33C-22C4B834AFE0}" destId="{63D492E7-37CE-47C8-903F-62E6DE5F2ECA}" srcOrd="0" destOrd="0" presId="urn:microsoft.com/office/officeart/2005/8/layout/hierarchy1"/>
    <dgm:cxn modelId="{E1B911A8-36AC-48B0-AD60-3D7E66097C2C}" type="presParOf" srcId="{4496FE30-3D3E-4DF8-B33C-22C4B834AFE0}" destId="{8347FAD2-31B3-4F32-AFCA-983C8C054C2D}" srcOrd="1" destOrd="0" presId="urn:microsoft.com/office/officeart/2005/8/layout/hierarchy1"/>
    <dgm:cxn modelId="{6E335E5B-E6F3-4786-ABD0-5CA862230ED8}" type="presParOf" srcId="{8095B87F-6F89-45E0-B7C0-C4F116E86A03}" destId="{4265F097-2AC1-44DC-A68B-A8998475C874}" srcOrd="1" destOrd="0" presId="urn:microsoft.com/office/officeart/2005/8/layout/hierarchy1"/>
    <dgm:cxn modelId="{2E1CEFD9-4052-46C4-A100-402766F434A1}" type="presParOf" srcId="{8E888299-0005-4CAC-9B51-FA2EC0B19388}" destId="{C67E8B59-E991-4395-A5D7-F7E08E47AEA1}" srcOrd="2" destOrd="0" presId="urn:microsoft.com/office/officeart/2005/8/layout/hierarchy1"/>
    <dgm:cxn modelId="{2AA8B30E-C989-4E3B-B67C-915ED6C53B90}" type="presParOf" srcId="{8E888299-0005-4CAC-9B51-FA2EC0B19388}" destId="{8BB98D80-4F4E-491D-8BB7-CF1DAA38E525}" srcOrd="3" destOrd="0" presId="urn:microsoft.com/office/officeart/2005/8/layout/hierarchy1"/>
    <dgm:cxn modelId="{44F0E534-8314-4EBE-867F-D9D717BB95B1}" type="presParOf" srcId="{8BB98D80-4F4E-491D-8BB7-CF1DAA38E525}" destId="{90E12241-CA5A-4B01-B14E-FBFDE60828E0}" srcOrd="0" destOrd="0" presId="urn:microsoft.com/office/officeart/2005/8/layout/hierarchy1"/>
    <dgm:cxn modelId="{59AD13F8-E7AE-4D60-93EA-2995E3FB2D23}" type="presParOf" srcId="{90E12241-CA5A-4B01-B14E-FBFDE60828E0}" destId="{439B8E91-DD2E-46C2-AE2C-2D3E0363712C}" srcOrd="0" destOrd="0" presId="urn:microsoft.com/office/officeart/2005/8/layout/hierarchy1"/>
    <dgm:cxn modelId="{53F81559-ABF3-4DFE-BCF5-B0112F40FC39}" type="presParOf" srcId="{90E12241-CA5A-4B01-B14E-FBFDE60828E0}" destId="{6BB807DF-4D69-4148-8D87-EA8B067D7ED6}" srcOrd="1" destOrd="0" presId="urn:microsoft.com/office/officeart/2005/8/layout/hierarchy1"/>
    <dgm:cxn modelId="{0370E71B-16A1-48F5-B02C-634D0CEC4914}" type="presParOf" srcId="{8BB98D80-4F4E-491D-8BB7-CF1DAA38E525}" destId="{1A136B52-A158-4687-BBA9-C92E75442388}" srcOrd="1" destOrd="0" presId="urn:microsoft.com/office/officeart/2005/8/layout/hierarchy1"/>
    <dgm:cxn modelId="{93D4776F-3185-4DB5-89D1-034F4976A373}" type="presParOf" srcId="{1A136B52-A158-4687-BBA9-C92E75442388}" destId="{D6EBD473-A8AD-49D2-AB97-0DBB3485C4E8}" srcOrd="0" destOrd="0" presId="urn:microsoft.com/office/officeart/2005/8/layout/hierarchy1"/>
    <dgm:cxn modelId="{4051904E-7C1B-495F-A8B1-AB240D7CD419}" type="presParOf" srcId="{1A136B52-A158-4687-BBA9-C92E75442388}" destId="{B0EC13DD-BF76-4816-A0C1-0B3CDEF1179B}" srcOrd="1" destOrd="0" presId="urn:microsoft.com/office/officeart/2005/8/layout/hierarchy1"/>
    <dgm:cxn modelId="{A224FB41-307E-432A-95FC-C7D370EE001E}" type="presParOf" srcId="{B0EC13DD-BF76-4816-A0C1-0B3CDEF1179B}" destId="{2760A6EA-D5D9-4324-A571-8827CBAFD704}" srcOrd="0" destOrd="0" presId="urn:microsoft.com/office/officeart/2005/8/layout/hierarchy1"/>
    <dgm:cxn modelId="{5EF2DD60-33F3-451E-9DE3-BE4D7092A9EF}" type="presParOf" srcId="{2760A6EA-D5D9-4324-A571-8827CBAFD704}" destId="{7B6A548D-226B-4284-AFB5-3A073423E3CA}" srcOrd="0" destOrd="0" presId="urn:microsoft.com/office/officeart/2005/8/layout/hierarchy1"/>
    <dgm:cxn modelId="{531C85A9-D35C-48CD-9618-6860D2209D8B}" type="presParOf" srcId="{2760A6EA-D5D9-4324-A571-8827CBAFD704}" destId="{B1B59A66-48B2-4C3A-B132-9F3AF2B3D6C9}" srcOrd="1" destOrd="0" presId="urn:microsoft.com/office/officeart/2005/8/layout/hierarchy1"/>
    <dgm:cxn modelId="{710DA09C-E271-40C0-B594-E3236E17FE65}" type="presParOf" srcId="{B0EC13DD-BF76-4816-A0C1-0B3CDEF1179B}" destId="{1177DE42-0100-4CC9-A6D5-1C2A474D73F6}" srcOrd="1" destOrd="0" presId="urn:microsoft.com/office/officeart/2005/8/layout/hierarchy1"/>
    <dgm:cxn modelId="{E6306E3E-DAC4-4BB5-95A3-ABE45C1C7FEE}" type="presParOf" srcId="{1A136B52-A158-4687-BBA9-C92E75442388}" destId="{0B86B3FA-DAB6-433B-AEB3-39234E9FD963}" srcOrd="2" destOrd="0" presId="urn:microsoft.com/office/officeart/2005/8/layout/hierarchy1"/>
    <dgm:cxn modelId="{DE589BE2-C864-4252-9C37-DB02405B3459}" type="presParOf" srcId="{1A136B52-A158-4687-BBA9-C92E75442388}" destId="{24562C31-63F8-4456-9C05-1D45D41313B2}" srcOrd="3" destOrd="0" presId="urn:microsoft.com/office/officeart/2005/8/layout/hierarchy1"/>
    <dgm:cxn modelId="{DBC2BD93-4A0C-46F6-BC77-983B6E1F6BFE}" type="presParOf" srcId="{24562C31-63F8-4456-9C05-1D45D41313B2}" destId="{2C6E44A3-A06E-4029-91CF-F6564D29E9D7}" srcOrd="0" destOrd="0" presId="urn:microsoft.com/office/officeart/2005/8/layout/hierarchy1"/>
    <dgm:cxn modelId="{0F4EC302-A50D-4E1A-8CF8-CEE139B02437}" type="presParOf" srcId="{2C6E44A3-A06E-4029-91CF-F6564D29E9D7}" destId="{C5D51CFF-A22B-448B-8E06-D400B3997BE4}" srcOrd="0" destOrd="0" presId="urn:microsoft.com/office/officeart/2005/8/layout/hierarchy1"/>
    <dgm:cxn modelId="{62FB5F45-61BF-497B-8CC6-47A2A775550A}" type="presParOf" srcId="{2C6E44A3-A06E-4029-91CF-F6564D29E9D7}" destId="{30E45BEB-4757-46AF-A592-D35B2CBF8163}" srcOrd="1" destOrd="0" presId="urn:microsoft.com/office/officeart/2005/8/layout/hierarchy1"/>
    <dgm:cxn modelId="{372F8044-5410-40A9-B2ED-319616307EF8}" type="presParOf" srcId="{24562C31-63F8-4456-9C05-1D45D41313B2}" destId="{C7057E77-A64E-4CD5-9C21-22E4BB9BB72C}" srcOrd="1" destOrd="0" presId="urn:microsoft.com/office/officeart/2005/8/layout/hierarchy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FC5E8-1D03-4F1B-A049-BBD0D458E85E}" type="datetimeFigureOut">
              <a:rPr lang="en-US" smtClean="0"/>
              <a:pPr/>
              <a:t>10/7/2017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B31F9-D104-4308-AB8E-543EAECBFF3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B31F9-D104-4308-AB8E-543EAECBFF36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B31F9-D104-4308-AB8E-543EAECBFF36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7"/>
          <p:cNvSpPr>
            <a:spLocks noGrp="1"/>
          </p:cNvSpPr>
          <p:nvPr>
            <p:ph type="title"/>
          </p:nvPr>
        </p:nvSpPr>
        <p:spPr>
          <a:xfrm>
            <a:off x="421129" y="518507"/>
            <a:ext cx="584602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10486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F5EFA2C-003F-455F-9C03-49A294520AF8}" type="datetime1">
              <a:rPr lang="en-US" smtClean="0"/>
              <a:t>10/7/2017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Addressing Modes of 8086 - Parth Shah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5AD1F22-11E4-4CC9-84A5-EB1EE3C2733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5206" y="144238"/>
            <a:ext cx="8422816" cy="323265"/>
          </a:xfrm>
          <a:prstGeom prst="rect">
            <a:avLst/>
          </a:prstGeom>
        </p:spPr>
        <p:txBody>
          <a:bodyPr/>
          <a:lstStyle>
            <a:lvl1pPr algn="l">
              <a:defRPr sz="36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9264" y="734379"/>
            <a:ext cx="543972" cy="273844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3"/>
          </p:nvPr>
        </p:nvSpPr>
        <p:spPr>
          <a:xfrm>
            <a:off x="223838" y="4869660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0" i="0" kern="12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en-US" smtClean="0"/>
              <a:t>Addressing Modes of 8086 - Parth Shah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2"/>
          </p:nvPr>
        </p:nvSpPr>
        <p:spPr>
          <a:xfrm>
            <a:off x="6757988" y="486966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lang="en-US" sz="1200" b="0" i="0" kern="12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D5060D13-4102-4076-8099-00B7C301F026}" type="datetime1">
              <a:rPr lang="en-US" smtClean="0"/>
              <a:t>10/7/2017</a:t>
            </a:fld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0"/>
          </p:nvPr>
        </p:nvSpPr>
        <p:spPr>
          <a:xfrm>
            <a:off x="628651" y="1185862"/>
            <a:ext cx="8072438" cy="3500438"/>
          </a:xfrm>
          <a:prstGeom prst="rect">
            <a:avLst/>
          </a:prstGeom>
        </p:spPr>
        <p:txBody>
          <a:bodyPr/>
          <a:lstStyle>
            <a:lvl1pPr marL="338138" indent="-338138" algn="just">
              <a:buFont typeface="Wingdings" pitchFamily="2" charset="2"/>
              <a:buChar char="Ø"/>
              <a:defRPr sz="2800">
                <a:latin typeface="Roboto Medium"/>
              </a:defRPr>
            </a:lvl1pPr>
            <a:lvl2pPr marL="808038" indent="-344488" algn="just">
              <a:buFont typeface="Wingdings" pitchFamily="2" charset="2"/>
              <a:buChar char="Ø"/>
              <a:defRPr sz="2800">
                <a:latin typeface="Roboto Medium"/>
              </a:defRPr>
            </a:lvl2pPr>
            <a:lvl3pPr marL="1252538" indent="-338138" algn="just">
              <a:buFont typeface="Wingdings" pitchFamily="2" charset="2"/>
              <a:buChar char="Ø"/>
              <a:defRPr lang="en-US" sz="2800" kern="1200" dirty="0" smtClean="0">
                <a:solidFill>
                  <a:schemeClr val="tx1"/>
                </a:solidFill>
                <a:latin typeface="Roboto Medium"/>
                <a:ea typeface="+mn-ea"/>
                <a:cs typeface="+mn-cs"/>
              </a:defRPr>
            </a:lvl3pPr>
            <a:lvl4pPr marL="1722438" indent="-344488" algn="just">
              <a:buFont typeface="Wingdings" pitchFamily="2" charset="2"/>
              <a:buChar char="Ø"/>
              <a:defRPr lang="en-US" sz="2800" kern="1200" dirty="0" smtClean="0">
                <a:solidFill>
                  <a:schemeClr val="tx1"/>
                </a:solidFill>
                <a:latin typeface="Roboto Medium"/>
                <a:ea typeface="+mn-ea"/>
                <a:cs typeface="+mn-cs"/>
              </a:defRPr>
            </a:lvl4pPr>
            <a:lvl5pPr marL="2166938" indent="-338138" algn="just">
              <a:buFont typeface="Wingdings" pitchFamily="2" charset="2"/>
              <a:buChar char="Ø"/>
              <a:defRPr lang="en-US" sz="2800" kern="1200" dirty="0" smtClean="0">
                <a:solidFill>
                  <a:schemeClr val="tx1"/>
                </a:solidFill>
                <a:latin typeface="Roboto Medium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9991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189264" y="728194"/>
            <a:ext cx="543972" cy="273844"/>
          </a:xfrm>
        </p:spPr>
        <p:txBody>
          <a:bodyPr/>
          <a:lstStyle/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Addressing Modes of 8086 - Parth Shah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8920694-5B01-4882-8F7C-CDD6DB701744}" type="datetime1">
              <a:rPr lang="en-US" smtClean="0"/>
              <a:t>10/7/2017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24120" y="1186822"/>
            <a:ext cx="8178687" cy="3388590"/>
          </a:xfrm>
          <a:prstGeom prst="rect">
            <a:avLst/>
          </a:prstGeom>
        </p:spPr>
        <p:txBody>
          <a:bodyPr/>
          <a:lstStyle>
            <a:lvl1pPr marL="338138" indent="-338138" algn="just" defTabSz="914400" rtl="0" eaLnBrk="1" latinLnBrk="0" hangingPunct="1">
              <a:lnSpc>
                <a:spcPct val="90000"/>
              </a:lnSpc>
              <a:buFont typeface="Wingdings" pitchFamily="2" charset="2"/>
              <a:buChar char="Ø"/>
              <a:defRPr lang="en-US" sz="2800" kern="1200" dirty="0" smtClean="0">
                <a:solidFill>
                  <a:schemeClr val="tx1"/>
                </a:solidFill>
                <a:latin typeface="Roboto Medium"/>
                <a:ea typeface="+mn-ea"/>
                <a:cs typeface="+mn-cs"/>
              </a:defRPr>
            </a:lvl1pPr>
            <a:lvl2pPr marL="808038" indent="-344488" algn="just" defTabSz="914400" rtl="0" eaLnBrk="1" latinLnBrk="0" hangingPunct="1">
              <a:lnSpc>
                <a:spcPct val="90000"/>
              </a:lnSpc>
              <a:buFont typeface="Wingdings" pitchFamily="2" charset="2"/>
              <a:buChar char="Ø"/>
              <a:defRPr lang="en-US" sz="2800" kern="1200" dirty="0" smtClean="0">
                <a:solidFill>
                  <a:schemeClr val="tx1"/>
                </a:solidFill>
                <a:latin typeface="Roboto Medium"/>
                <a:ea typeface="+mn-ea"/>
                <a:cs typeface="+mn-cs"/>
              </a:defRPr>
            </a:lvl2pPr>
            <a:lvl3pPr marL="1252538" indent="-338138" algn="just" defTabSz="914400" rtl="0" eaLnBrk="1" latinLnBrk="0" hangingPunct="1">
              <a:lnSpc>
                <a:spcPct val="90000"/>
              </a:lnSpc>
              <a:buFont typeface="Wingdings" pitchFamily="2" charset="2"/>
              <a:buChar char="Ø"/>
              <a:defRPr lang="en-US" sz="2800" kern="1200" dirty="0" smtClean="0">
                <a:solidFill>
                  <a:schemeClr val="tx1"/>
                </a:solidFill>
                <a:latin typeface="Roboto Medium"/>
                <a:ea typeface="+mn-ea"/>
                <a:cs typeface="+mn-cs"/>
              </a:defRPr>
            </a:lvl3pPr>
            <a:lvl4pPr marL="1722438" indent="-344488" algn="just" defTabSz="914400" rtl="0" eaLnBrk="1" latinLnBrk="0" hangingPunct="1">
              <a:lnSpc>
                <a:spcPct val="90000"/>
              </a:lnSpc>
              <a:buFont typeface="Wingdings" pitchFamily="2" charset="2"/>
              <a:buChar char="Ø"/>
              <a:defRPr lang="en-US" sz="2800" kern="1200" dirty="0" smtClean="0">
                <a:solidFill>
                  <a:schemeClr val="tx1"/>
                </a:solidFill>
                <a:latin typeface="Roboto Medium"/>
                <a:ea typeface="+mn-ea"/>
                <a:cs typeface="+mn-cs"/>
              </a:defRPr>
            </a:lvl4pPr>
            <a:lvl5pPr marL="2166938" indent="-338138" algn="just" defTabSz="914400" rtl="0" eaLnBrk="1" latinLnBrk="0" hangingPunct="1">
              <a:lnSpc>
                <a:spcPct val="90000"/>
              </a:lnSpc>
              <a:buFont typeface="Wingdings" pitchFamily="2" charset="2"/>
              <a:buChar char="Ø"/>
              <a:defRPr lang="en-US" sz="2800" kern="1200" dirty="0" smtClean="0">
                <a:solidFill>
                  <a:schemeClr val="tx1"/>
                </a:solidFill>
                <a:latin typeface="Roboto Medium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5206" y="144238"/>
            <a:ext cx="8422816" cy="323265"/>
          </a:xfrm>
          <a:prstGeom prst="rect">
            <a:avLst/>
          </a:prstGeom>
        </p:spPr>
        <p:txBody>
          <a:bodyPr/>
          <a:lstStyle>
            <a:lvl1pPr algn="l">
              <a:defRPr sz="36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5206" y="144238"/>
            <a:ext cx="8422816" cy="32326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i="0" kern="1200" dirty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9264" y="734379"/>
            <a:ext cx="543972" cy="273844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4"/>
          <p:cNvSpPr>
            <a:spLocks noGrp="1"/>
          </p:cNvSpPr>
          <p:nvPr>
            <p:ph type="ftr" sz="quarter" idx="3"/>
          </p:nvPr>
        </p:nvSpPr>
        <p:spPr>
          <a:xfrm>
            <a:off x="223838" y="4869660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0" i="0" kern="12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en-US" smtClean="0"/>
              <a:t>Addressing Modes of 8086 - Parth Shah</a:t>
            </a:r>
            <a:endParaRPr lang="en-US" dirty="0"/>
          </a:p>
        </p:txBody>
      </p:sp>
      <p:sp>
        <p:nvSpPr>
          <p:cNvPr id="15" name="Date Placeholder 15"/>
          <p:cNvSpPr>
            <a:spLocks noGrp="1"/>
          </p:cNvSpPr>
          <p:nvPr>
            <p:ph type="dt" sz="half" idx="2"/>
          </p:nvPr>
        </p:nvSpPr>
        <p:spPr>
          <a:xfrm>
            <a:off x="6757988" y="486966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lang="en-US" sz="1200" b="0" i="0" kern="12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C62D41EC-3AA5-4907-AB8D-223EB949EB2D}" type="datetime1">
              <a:rPr lang="en-US" smtClean="0"/>
              <a:t>10/7/2017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60975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F0D3E3E-6FA0-4A9B-BCF5-5AE6F2F6DFF0}" type="datetime1">
              <a:rPr lang="en-US" smtClean="0"/>
              <a:t>10/7/2017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Addressing Modes of 8086 - Parth Shah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5AD1F22-11E4-4CC9-84A5-EB1EE3C2733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2937" y="2206232"/>
            <a:ext cx="5214938" cy="1007819"/>
          </a:xfrm>
          <a:prstGeom prst="rect">
            <a:avLst/>
          </a:prstGeom>
        </p:spPr>
        <p:txBody>
          <a:bodyPr/>
          <a:lstStyle>
            <a:lvl1pPr>
              <a:def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Medium"/>
                <a:ea typeface="Roboto Medium"/>
                <a:cs typeface="Roboto Medium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14"/>
          <p:cNvSpPr>
            <a:spLocks noGrp="1"/>
          </p:cNvSpPr>
          <p:nvPr>
            <p:ph type="ftr" sz="quarter" idx="3"/>
          </p:nvPr>
        </p:nvSpPr>
        <p:spPr>
          <a:xfrm>
            <a:off x="223838" y="486966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0" i="0" kern="12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en-US" smtClean="0"/>
              <a:t>Addressing Modes of 8086 - Parth Shah</a:t>
            </a:r>
            <a:endParaRPr lang="en-US" dirty="0"/>
          </a:p>
        </p:txBody>
      </p:sp>
      <p:sp>
        <p:nvSpPr>
          <p:cNvPr id="4" name="Date Placeholder 15"/>
          <p:cNvSpPr>
            <a:spLocks noGrp="1"/>
          </p:cNvSpPr>
          <p:nvPr>
            <p:ph type="dt" sz="half" idx="2"/>
          </p:nvPr>
        </p:nvSpPr>
        <p:spPr>
          <a:xfrm>
            <a:off x="6757988" y="486966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lang="en-US" sz="1200" b="0" i="0" kern="1200" smtClean="0">
                <a:solidFill>
                  <a:schemeClr val="tx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E695DB51-0184-475D-82C2-32EC8811A8C0}" type="datetime1">
              <a:rPr lang="en-US" smtClean="0"/>
              <a:t>10/7/2017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67715" y="4669296"/>
            <a:ext cx="416028" cy="273844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957487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 rot="18900000">
            <a:off x="7146517" y="204810"/>
            <a:ext cx="3573380" cy="4203267"/>
          </a:xfrm>
          <a:custGeom>
            <a:avLst/>
            <a:gdLst>
              <a:gd name="connsiteX0" fmla="*/ 3924657 w 4764506"/>
              <a:gd name="connsiteY0" fmla="*/ 0 h 5604356"/>
              <a:gd name="connsiteX1" fmla="*/ 4764506 w 4764506"/>
              <a:gd name="connsiteY1" fmla="*/ 839849 h 5604356"/>
              <a:gd name="connsiteX2" fmla="*/ 0 w 4764506"/>
              <a:gd name="connsiteY2" fmla="*/ 5604356 h 5604356"/>
              <a:gd name="connsiteX3" fmla="*/ 0 w 4764506"/>
              <a:gd name="connsiteY3" fmla="*/ 0 h 5604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4506" h="5604356">
                <a:moveTo>
                  <a:pt x="3924657" y="0"/>
                </a:moveTo>
                <a:lnTo>
                  <a:pt x="4764506" y="839849"/>
                </a:lnTo>
                <a:lnTo>
                  <a:pt x="0" y="5604356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 18"/>
          <p:cNvSpPr/>
          <p:nvPr/>
        </p:nvSpPr>
        <p:spPr>
          <a:xfrm rot="13500000">
            <a:off x="8304745" y="3094298"/>
            <a:ext cx="1735661" cy="1695251"/>
          </a:xfrm>
          <a:custGeom>
            <a:avLst/>
            <a:gdLst>
              <a:gd name="connsiteX0" fmla="*/ 2553990 w 2553990"/>
              <a:gd name="connsiteY0" fmla="*/ 0 h 2553991"/>
              <a:gd name="connsiteX1" fmla="*/ 2553990 w 2553990"/>
              <a:gd name="connsiteY1" fmla="*/ 2553991 h 2553991"/>
              <a:gd name="connsiteX2" fmla="*/ 0 w 2553990"/>
              <a:gd name="connsiteY2" fmla="*/ 0 h 2553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3990" h="2553991">
                <a:moveTo>
                  <a:pt x="2553990" y="0"/>
                </a:moveTo>
                <a:lnTo>
                  <a:pt x="2553990" y="25539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reeform 2"/>
          <p:cNvSpPr/>
          <p:nvPr/>
        </p:nvSpPr>
        <p:spPr>
          <a:xfrm rot="18900000">
            <a:off x="5426060" y="-1537588"/>
            <a:ext cx="3079938" cy="3079938"/>
          </a:xfrm>
          <a:custGeom>
            <a:avLst/>
            <a:gdLst>
              <a:gd name="connsiteX0" fmla="*/ 0 w 4106584"/>
              <a:gd name="connsiteY0" fmla="*/ 0 h 4106584"/>
              <a:gd name="connsiteX1" fmla="*/ 4106584 w 4106584"/>
              <a:gd name="connsiteY1" fmla="*/ 4106584 h 4106584"/>
              <a:gd name="connsiteX2" fmla="*/ 0 w 4106584"/>
              <a:gd name="connsiteY2" fmla="*/ 4106584 h 410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06584" h="4106584">
                <a:moveTo>
                  <a:pt x="0" y="0"/>
                </a:moveTo>
                <a:lnTo>
                  <a:pt x="4106584" y="4106584"/>
                </a:lnTo>
                <a:lnTo>
                  <a:pt x="0" y="410658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 3"/>
          <p:cNvSpPr/>
          <p:nvPr/>
        </p:nvSpPr>
        <p:spPr>
          <a:xfrm rot="18900000">
            <a:off x="402461" y="4185755"/>
            <a:ext cx="1915493" cy="1915493"/>
          </a:xfrm>
          <a:custGeom>
            <a:avLst/>
            <a:gdLst>
              <a:gd name="connsiteX0" fmla="*/ 2553990 w 2553990"/>
              <a:gd name="connsiteY0" fmla="*/ 0 h 2553991"/>
              <a:gd name="connsiteX1" fmla="*/ 2553990 w 2553990"/>
              <a:gd name="connsiteY1" fmla="*/ 2553991 h 2553991"/>
              <a:gd name="connsiteX2" fmla="*/ 0 w 2553990"/>
              <a:gd name="connsiteY2" fmla="*/ 0 h 2553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3990" h="2553991">
                <a:moveTo>
                  <a:pt x="2553990" y="0"/>
                </a:moveTo>
                <a:lnTo>
                  <a:pt x="2553990" y="25539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 4"/>
          <p:cNvSpPr/>
          <p:nvPr/>
        </p:nvSpPr>
        <p:spPr>
          <a:xfrm rot="18900000">
            <a:off x="-851494" y="2781538"/>
            <a:ext cx="1919558" cy="2225831"/>
          </a:xfrm>
          <a:custGeom>
            <a:avLst/>
            <a:gdLst>
              <a:gd name="connsiteX0" fmla="*/ 2559410 w 2559410"/>
              <a:gd name="connsiteY0" fmla="*/ 0 h 2967775"/>
              <a:gd name="connsiteX1" fmla="*/ 2559410 w 2559410"/>
              <a:gd name="connsiteY1" fmla="*/ 2967775 h 2967775"/>
              <a:gd name="connsiteX2" fmla="*/ 408364 w 2559410"/>
              <a:gd name="connsiteY2" fmla="*/ 2967774 h 2967775"/>
              <a:gd name="connsiteX3" fmla="*/ 0 w 2559410"/>
              <a:gd name="connsiteY3" fmla="*/ 2559411 h 296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9410" h="2967775">
                <a:moveTo>
                  <a:pt x="2559410" y="0"/>
                </a:moveTo>
                <a:lnTo>
                  <a:pt x="2559410" y="2967775"/>
                </a:lnTo>
                <a:lnTo>
                  <a:pt x="408364" y="2967774"/>
                </a:lnTo>
                <a:lnTo>
                  <a:pt x="0" y="255941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 5"/>
          <p:cNvSpPr/>
          <p:nvPr/>
        </p:nvSpPr>
        <p:spPr>
          <a:xfrm rot="18900000">
            <a:off x="6826977" y="4124112"/>
            <a:ext cx="1980147" cy="1985198"/>
          </a:xfrm>
          <a:custGeom>
            <a:avLst/>
            <a:gdLst>
              <a:gd name="connsiteX0" fmla="*/ 3778408 w 3778408"/>
              <a:gd name="connsiteY0" fmla="*/ 0 h 3635585"/>
              <a:gd name="connsiteX1" fmla="*/ 3778408 w 3778408"/>
              <a:gd name="connsiteY1" fmla="*/ 3492762 h 3635585"/>
              <a:gd name="connsiteX2" fmla="*/ 3635585 w 3778408"/>
              <a:gd name="connsiteY2" fmla="*/ 3635585 h 3635585"/>
              <a:gd name="connsiteX3" fmla="*/ 0 w 3778408"/>
              <a:gd name="connsiteY3" fmla="*/ 0 h 3635585"/>
              <a:gd name="connsiteX0" fmla="*/ 2747924 w 2747924"/>
              <a:gd name="connsiteY0" fmla="*/ 0 h 3635585"/>
              <a:gd name="connsiteX1" fmla="*/ 2747924 w 2747924"/>
              <a:gd name="connsiteY1" fmla="*/ 3492762 h 3635585"/>
              <a:gd name="connsiteX2" fmla="*/ 2605101 w 2747924"/>
              <a:gd name="connsiteY2" fmla="*/ 3635585 h 3635585"/>
              <a:gd name="connsiteX3" fmla="*/ 0 w 2747924"/>
              <a:gd name="connsiteY3" fmla="*/ 60616 h 3635585"/>
              <a:gd name="connsiteX4" fmla="*/ 2747924 w 2747924"/>
              <a:gd name="connsiteY4" fmla="*/ 0 h 3635585"/>
              <a:gd name="connsiteX0" fmla="*/ 2747924 w 2747924"/>
              <a:gd name="connsiteY0" fmla="*/ 0 h 3492762"/>
              <a:gd name="connsiteX1" fmla="*/ 2747924 w 2747924"/>
              <a:gd name="connsiteY1" fmla="*/ 3492762 h 3492762"/>
              <a:gd name="connsiteX2" fmla="*/ 2685924 w 2747924"/>
              <a:gd name="connsiteY2" fmla="*/ 2706129 h 3492762"/>
              <a:gd name="connsiteX3" fmla="*/ 0 w 2747924"/>
              <a:gd name="connsiteY3" fmla="*/ 60616 h 3492762"/>
              <a:gd name="connsiteX4" fmla="*/ 2747924 w 2747924"/>
              <a:gd name="connsiteY4" fmla="*/ 0 h 3492762"/>
              <a:gd name="connsiteX0" fmla="*/ 2747924 w 2747924"/>
              <a:gd name="connsiteY0" fmla="*/ 0 h 2706129"/>
              <a:gd name="connsiteX1" fmla="*/ 2687307 w 2747924"/>
              <a:gd name="connsiteY1" fmla="*/ 2664334 h 2706129"/>
              <a:gd name="connsiteX2" fmla="*/ 2685924 w 2747924"/>
              <a:gd name="connsiteY2" fmla="*/ 2706129 h 2706129"/>
              <a:gd name="connsiteX3" fmla="*/ 0 w 2747924"/>
              <a:gd name="connsiteY3" fmla="*/ 60616 h 2706129"/>
              <a:gd name="connsiteX4" fmla="*/ 2747924 w 2747924"/>
              <a:gd name="connsiteY4" fmla="*/ 0 h 2706129"/>
              <a:gd name="connsiteX0" fmla="*/ 2720983 w 2720983"/>
              <a:gd name="connsiteY0" fmla="*/ 0 h 2706129"/>
              <a:gd name="connsiteX1" fmla="*/ 2660366 w 2720983"/>
              <a:gd name="connsiteY1" fmla="*/ 2664334 h 2706129"/>
              <a:gd name="connsiteX2" fmla="*/ 2658983 w 2720983"/>
              <a:gd name="connsiteY2" fmla="*/ 2706129 h 2706129"/>
              <a:gd name="connsiteX3" fmla="*/ 0 w 2720983"/>
              <a:gd name="connsiteY3" fmla="*/ 33675 h 2706129"/>
              <a:gd name="connsiteX4" fmla="*/ 2720983 w 2720983"/>
              <a:gd name="connsiteY4" fmla="*/ 0 h 2706129"/>
              <a:gd name="connsiteX0" fmla="*/ 2749342 w 2749342"/>
              <a:gd name="connsiteY0" fmla="*/ 48565 h 2754694"/>
              <a:gd name="connsiteX1" fmla="*/ 2688725 w 2749342"/>
              <a:gd name="connsiteY1" fmla="*/ 2712899 h 2754694"/>
              <a:gd name="connsiteX2" fmla="*/ 2687342 w 2749342"/>
              <a:gd name="connsiteY2" fmla="*/ 2754694 h 2754694"/>
              <a:gd name="connsiteX3" fmla="*/ 28359 w 2749342"/>
              <a:gd name="connsiteY3" fmla="*/ 82240 h 2754694"/>
              <a:gd name="connsiteX4" fmla="*/ 0 w 2749342"/>
              <a:gd name="connsiteY4" fmla="*/ 0 h 2754694"/>
              <a:gd name="connsiteX5" fmla="*/ 2749342 w 2749342"/>
              <a:gd name="connsiteY5" fmla="*/ 48565 h 275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49342" h="2754694">
                <a:moveTo>
                  <a:pt x="2749342" y="48565"/>
                </a:moveTo>
                <a:lnTo>
                  <a:pt x="2688725" y="2712899"/>
                </a:lnTo>
                <a:lnTo>
                  <a:pt x="2687342" y="2754694"/>
                </a:lnTo>
                <a:lnTo>
                  <a:pt x="28359" y="82240"/>
                </a:lnTo>
                <a:lnTo>
                  <a:pt x="0" y="0"/>
                </a:lnTo>
                <a:lnTo>
                  <a:pt x="2749342" y="4856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 rot="18900000">
            <a:off x="795891" y="-2203026"/>
            <a:ext cx="6318459" cy="8455106"/>
          </a:xfrm>
          <a:custGeom>
            <a:avLst/>
            <a:gdLst>
              <a:gd name="connsiteX0" fmla="*/ 2462209 w 6376737"/>
              <a:gd name="connsiteY0" fmla="*/ 0 h 9851811"/>
              <a:gd name="connsiteX1" fmla="*/ 6376737 w 6376737"/>
              <a:gd name="connsiteY1" fmla="*/ 3914528 h 9851811"/>
              <a:gd name="connsiteX2" fmla="*/ 6376737 w 6376737"/>
              <a:gd name="connsiteY2" fmla="*/ 9851811 h 9851811"/>
              <a:gd name="connsiteX3" fmla="*/ 2615344 w 6376737"/>
              <a:gd name="connsiteY3" fmla="*/ 9851811 h 9851811"/>
              <a:gd name="connsiteX4" fmla="*/ 1 w 6376737"/>
              <a:gd name="connsiteY4" fmla="*/ 7236468 h 9851811"/>
              <a:gd name="connsiteX5" fmla="*/ 0 w 6376737"/>
              <a:gd name="connsiteY5" fmla="*/ 2462209 h 9851811"/>
              <a:gd name="connsiteX0" fmla="*/ 2463541 w 6378069"/>
              <a:gd name="connsiteY0" fmla="*/ 0 h 9851811"/>
              <a:gd name="connsiteX1" fmla="*/ 6378069 w 6378069"/>
              <a:gd name="connsiteY1" fmla="*/ 3914528 h 9851811"/>
              <a:gd name="connsiteX2" fmla="*/ 6378069 w 6378069"/>
              <a:gd name="connsiteY2" fmla="*/ 9851811 h 9851811"/>
              <a:gd name="connsiteX3" fmla="*/ 2616676 w 6378069"/>
              <a:gd name="connsiteY3" fmla="*/ 9851811 h 9851811"/>
              <a:gd name="connsiteX4" fmla="*/ 1333 w 6378069"/>
              <a:gd name="connsiteY4" fmla="*/ 7236468 h 9851811"/>
              <a:gd name="connsiteX5" fmla="*/ 0 w 6378069"/>
              <a:gd name="connsiteY5" fmla="*/ 2734014 h 9851811"/>
              <a:gd name="connsiteX6" fmla="*/ 2463541 w 6378069"/>
              <a:gd name="connsiteY6" fmla="*/ 0 h 9851811"/>
              <a:gd name="connsiteX0" fmla="*/ 2463541 w 6378069"/>
              <a:gd name="connsiteY0" fmla="*/ 0 h 9851811"/>
              <a:gd name="connsiteX1" fmla="*/ 6371270 w 6378069"/>
              <a:gd name="connsiteY1" fmla="*/ 4453762 h 9851811"/>
              <a:gd name="connsiteX2" fmla="*/ 6378069 w 6378069"/>
              <a:gd name="connsiteY2" fmla="*/ 9851811 h 9851811"/>
              <a:gd name="connsiteX3" fmla="*/ 2616676 w 6378069"/>
              <a:gd name="connsiteY3" fmla="*/ 9851811 h 9851811"/>
              <a:gd name="connsiteX4" fmla="*/ 1333 w 6378069"/>
              <a:gd name="connsiteY4" fmla="*/ 7236468 h 9851811"/>
              <a:gd name="connsiteX5" fmla="*/ 0 w 6378069"/>
              <a:gd name="connsiteY5" fmla="*/ 2734014 h 9851811"/>
              <a:gd name="connsiteX6" fmla="*/ 2463541 w 6378069"/>
              <a:gd name="connsiteY6" fmla="*/ 0 h 9851811"/>
              <a:gd name="connsiteX0" fmla="*/ 2285776 w 6378069"/>
              <a:gd name="connsiteY0" fmla="*/ 0 h 9392720"/>
              <a:gd name="connsiteX1" fmla="*/ 6371270 w 6378069"/>
              <a:gd name="connsiteY1" fmla="*/ 3994671 h 9392720"/>
              <a:gd name="connsiteX2" fmla="*/ 6378069 w 6378069"/>
              <a:gd name="connsiteY2" fmla="*/ 9392720 h 9392720"/>
              <a:gd name="connsiteX3" fmla="*/ 2616676 w 6378069"/>
              <a:gd name="connsiteY3" fmla="*/ 9392720 h 9392720"/>
              <a:gd name="connsiteX4" fmla="*/ 1333 w 6378069"/>
              <a:gd name="connsiteY4" fmla="*/ 6777377 h 9392720"/>
              <a:gd name="connsiteX5" fmla="*/ 0 w 6378069"/>
              <a:gd name="connsiteY5" fmla="*/ 2274923 h 9392720"/>
              <a:gd name="connsiteX6" fmla="*/ 2285776 w 6378069"/>
              <a:gd name="connsiteY6" fmla="*/ 0 h 9392720"/>
              <a:gd name="connsiteX0" fmla="*/ 2285776 w 6378069"/>
              <a:gd name="connsiteY0" fmla="*/ 0 h 9392720"/>
              <a:gd name="connsiteX1" fmla="*/ 6371270 w 6378069"/>
              <a:gd name="connsiteY1" fmla="*/ 3994671 h 9392720"/>
              <a:gd name="connsiteX2" fmla="*/ 6378069 w 6378069"/>
              <a:gd name="connsiteY2" fmla="*/ 9392720 h 9392720"/>
              <a:gd name="connsiteX3" fmla="*/ 2616676 w 6378069"/>
              <a:gd name="connsiteY3" fmla="*/ 9392720 h 9392720"/>
              <a:gd name="connsiteX4" fmla="*/ 11531 w 6378069"/>
              <a:gd name="connsiteY4" fmla="*/ 6227357 h 9392720"/>
              <a:gd name="connsiteX5" fmla="*/ 0 w 6378069"/>
              <a:gd name="connsiteY5" fmla="*/ 2274923 h 9392720"/>
              <a:gd name="connsiteX6" fmla="*/ 2285776 w 6378069"/>
              <a:gd name="connsiteY6" fmla="*/ 0 h 9392720"/>
              <a:gd name="connsiteX0" fmla="*/ 2285776 w 6378069"/>
              <a:gd name="connsiteY0" fmla="*/ 0 h 9403255"/>
              <a:gd name="connsiteX1" fmla="*/ 6371270 w 6378069"/>
              <a:gd name="connsiteY1" fmla="*/ 3994671 h 9403255"/>
              <a:gd name="connsiteX2" fmla="*/ 6378069 w 6378069"/>
              <a:gd name="connsiteY2" fmla="*/ 9392720 h 9403255"/>
              <a:gd name="connsiteX3" fmla="*/ 2952978 w 6378069"/>
              <a:gd name="connsiteY3" fmla="*/ 9403255 h 9403255"/>
              <a:gd name="connsiteX4" fmla="*/ 11531 w 6378069"/>
              <a:gd name="connsiteY4" fmla="*/ 6227357 h 9403255"/>
              <a:gd name="connsiteX5" fmla="*/ 0 w 6378069"/>
              <a:gd name="connsiteY5" fmla="*/ 2274923 h 9403255"/>
              <a:gd name="connsiteX6" fmla="*/ 2285776 w 6378069"/>
              <a:gd name="connsiteY6" fmla="*/ 0 h 9403255"/>
              <a:gd name="connsiteX0" fmla="*/ 2285776 w 6378069"/>
              <a:gd name="connsiteY0" fmla="*/ 0 h 9403255"/>
              <a:gd name="connsiteX1" fmla="*/ 6371270 w 6378069"/>
              <a:gd name="connsiteY1" fmla="*/ 5245695 h 9403255"/>
              <a:gd name="connsiteX2" fmla="*/ 6378069 w 6378069"/>
              <a:gd name="connsiteY2" fmla="*/ 9392720 h 9403255"/>
              <a:gd name="connsiteX3" fmla="*/ 2952978 w 6378069"/>
              <a:gd name="connsiteY3" fmla="*/ 9403255 h 9403255"/>
              <a:gd name="connsiteX4" fmla="*/ 11531 w 6378069"/>
              <a:gd name="connsiteY4" fmla="*/ 6227357 h 9403255"/>
              <a:gd name="connsiteX5" fmla="*/ 0 w 6378069"/>
              <a:gd name="connsiteY5" fmla="*/ 2274923 h 9403255"/>
              <a:gd name="connsiteX6" fmla="*/ 2285776 w 6378069"/>
              <a:gd name="connsiteY6" fmla="*/ 0 h 9403255"/>
              <a:gd name="connsiteX0" fmla="*/ 1826861 w 6378069"/>
              <a:gd name="connsiteY0" fmla="*/ 0 h 9025791"/>
              <a:gd name="connsiteX1" fmla="*/ 6371270 w 6378069"/>
              <a:gd name="connsiteY1" fmla="*/ 4868231 h 9025791"/>
              <a:gd name="connsiteX2" fmla="*/ 6378069 w 6378069"/>
              <a:gd name="connsiteY2" fmla="*/ 9015256 h 9025791"/>
              <a:gd name="connsiteX3" fmla="*/ 2952978 w 6378069"/>
              <a:gd name="connsiteY3" fmla="*/ 9025791 h 9025791"/>
              <a:gd name="connsiteX4" fmla="*/ 11531 w 6378069"/>
              <a:gd name="connsiteY4" fmla="*/ 5849893 h 9025791"/>
              <a:gd name="connsiteX5" fmla="*/ 0 w 6378069"/>
              <a:gd name="connsiteY5" fmla="*/ 1897459 h 9025791"/>
              <a:gd name="connsiteX6" fmla="*/ 1826861 w 6378069"/>
              <a:gd name="connsiteY6" fmla="*/ 0 h 9025791"/>
              <a:gd name="connsiteX0" fmla="*/ 1826861 w 6378069"/>
              <a:gd name="connsiteY0" fmla="*/ 0 h 9025791"/>
              <a:gd name="connsiteX1" fmla="*/ 6371270 w 6378069"/>
              <a:gd name="connsiteY1" fmla="*/ 4825093 h 9025791"/>
              <a:gd name="connsiteX2" fmla="*/ 6378069 w 6378069"/>
              <a:gd name="connsiteY2" fmla="*/ 9015256 h 9025791"/>
              <a:gd name="connsiteX3" fmla="*/ 2952978 w 6378069"/>
              <a:gd name="connsiteY3" fmla="*/ 9025791 h 9025791"/>
              <a:gd name="connsiteX4" fmla="*/ 11531 w 6378069"/>
              <a:gd name="connsiteY4" fmla="*/ 5849893 h 9025791"/>
              <a:gd name="connsiteX5" fmla="*/ 0 w 6378069"/>
              <a:gd name="connsiteY5" fmla="*/ 1897459 h 9025791"/>
              <a:gd name="connsiteX6" fmla="*/ 1826861 w 6378069"/>
              <a:gd name="connsiteY6" fmla="*/ 0 h 9025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78069" h="9025791">
                <a:moveTo>
                  <a:pt x="1826861" y="0"/>
                </a:moveTo>
                <a:lnTo>
                  <a:pt x="6371270" y="4825093"/>
                </a:lnTo>
                <a:cubicBezTo>
                  <a:pt x="6373536" y="6624443"/>
                  <a:pt x="6375803" y="7215906"/>
                  <a:pt x="6378069" y="9015256"/>
                </a:cubicBezTo>
                <a:lnTo>
                  <a:pt x="2952978" y="9025791"/>
                </a:lnTo>
                <a:lnTo>
                  <a:pt x="11531" y="5849893"/>
                </a:lnTo>
                <a:cubicBezTo>
                  <a:pt x="11531" y="4258473"/>
                  <a:pt x="0" y="3488879"/>
                  <a:pt x="0" y="1897459"/>
                </a:cubicBezTo>
                <a:lnTo>
                  <a:pt x="182686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92100" dir="5400000" algn="t" rotWithShape="0">
              <a:prstClr val="black">
                <a:alpha val="45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itle Placeholder 17"/>
          <p:cNvSpPr>
            <a:spLocks noGrp="1"/>
          </p:cNvSpPr>
          <p:nvPr>
            <p:ph type="title"/>
          </p:nvPr>
        </p:nvSpPr>
        <p:spPr>
          <a:xfrm>
            <a:off x="421129" y="518507"/>
            <a:ext cx="584602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026" name="Picture 2" descr="D:\study\m3\presentation\dissertation_report\UTU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1273" y="971551"/>
            <a:ext cx="872728" cy="845344"/>
          </a:xfrm>
          <a:prstGeom prst="rect">
            <a:avLst/>
          </a:prstGeom>
          <a:noFill/>
        </p:spPr>
      </p:pic>
      <p:pic>
        <p:nvPicPr>
          <p:cNvPr id="1027" name="Picture 3" descr="D:\study\m3\presentation\seminar report\CGPIT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93781" y="196455"/>
            <a:ext cx="750094" cy="7084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08375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/>
  <p:txStyles>
    <p:titleStyle>
      <a:lvl1pPr marL="0" marR="0" algn="ct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lang="en-US" sz="6000" b="1" i="0" u="none" strike="noStrike" kern="1200" cap="none" dirty="0">
          <a:solidFill>
            <a:srgbClr val="000000"/>
          </a:solidFill>
          <a:latin typeface="Roboto Medium"/>
          <a:ea typeface="+mj-ea"/>
          <a:cs typeface="+mj-cs"/>
          <a:sym typeface="Arial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868811"/>
            <a:ext cx="9144000" cy="2810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-4728"/>
            <a:ext cx="9144000" cy="90092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8218291" y="618099"/>
            <a:ext cx="485921" cy="485921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9264" y="738428"/>
            <a:ext cx="543972" cy="273844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3"/>
          </p:nvPr>
        </p:nvSpPr>
        <p:spPr>
          <a:xfrm>
            <a:off x="223838" y="4869659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0" i="0" kern="12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en-US" smtClean="0"/>
              <a:t>Addressing Modes of 8086 - Parth Shah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2"/>
          </p:nvPr>
        </p:nvSpPr>
        <p:spPr>
          <a:xfrm>
            <a:off x="6757988" y="4869659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lang="en-US" sz="1200" b="0" i="0" kern="12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81876444-6EE5-489B-9E08-B04FB2108DB9}" type="datetime1">
              <a:rPr lang="en-US" smtClean="0"/>
              <a:t>10/7/2017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231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71" r:id="rId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b="0" i="0" kern="1200" dirty="0" smtClean="0">
          <a:solidFill>
            <a:schemeClr val="bg1"/>
          </a:solidFill>
          <a:latin typeface="Roboto Medium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/>
        </p:nvSpPr>
        <p:spPr>
          <a:xfrm>
            <a:off x="5649159" y="0"/>
            <a:ext cx="3494845" cy="5143500"/>
          </a:xfrm>
          <a:custGeom>
            <a:avLst/>
            <a:gdLst>
              <a:gd name="connsiteX0" fmla="*/ 0 w 4659793"/>
              <a:gd name="connsiteY0" fmla="*/ 0 h 6858000"/>
              <a:gd name="connsiteX1" fmla="*/ 4659793 w 4659793"/>
              <a:gd name="connsiteY1" fmla="*/ 0 h 6858000"/>
              <a:gd name="connsiteX2" fmla="*/ 4659793 w 4659793"/>
              <a:gd name="connsiteY2" fmla="*/ 6858000 h 6858000"/>
              <a:gd name="connsiteX3" fmla="*/ 0 w 46597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9793" h="6858000">
                <a:moveTo>
                  <a:pt x="0" y="0"/>
                </a:moveTo>
                <a:lnTo>
                  <a:pt x="4659793" y="0"/>
                </a:lnTo>
                <a:lnTo>
                  <a:pt x="465979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78909C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4548280" y="0"/>
            <a:ext cx="4595723" cy="5143500"/>
          </a:xfrm>
          <a:custGeom>
            <a:avLst/>
            <a:gdLst>
              <a:gd name="connsiteX0" fmla="*/ 0 w 6127631"/>
              <a:gd name="connsiteY0" fmla="*/ 0 h 6858000"/>
              <a:gd name="connsiteX1" fmla="*/ 5042155 w 6127631"/>
              <a:gd name="connsiteY1" fmla="*/ 0 h 6858000"/>
              <a:gd name="connsiteX2" fmla="*/ 6127631 w 6127631"/>
              <a:gd name="connsiteY2" fmla="*/ 1625159 h 6858000"/>
              <a:gd name="connsiteX3" fmla="*/ 6127631 w 6127631"/>
              <a:gd name="connsiteY3" fmla="*/ 5232842 h 6858000"/>
              <a:gd name="connsiteX4" fmla="*/ 5042155 w 6127631"/>
              <a:gd name="connsiteY4" fmla="*/ 6858000 h 6858000"/>
              <a:gd name="connsiteX5" fmla="*/ 0 w 6127631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27631" h="6858000">
                <a:moveTo>
                  <a:pt x="0" y="0"/>
                </a:moveTo>
                <a:lnTo>
                  <a:pt x="5042155" y="0"/>
                </a:lnTo>
                <a:lnTo>
                  <a:pt x="6127631" y="1625159"/>
                </a:lnTo>
                <a:lnTo>
                  <a:pt x="6127631" y="5232842"/>
                </a:lnTo>
                <a:lnTo>
                  <a:pt x="504215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78909C"/>
          </a:solidFill>
          <a:ln w="12700" cap="flat" cmpd="sng" algn="ctr">
            <a:noFill/>
            <a:prstDash val="solid"/>
            <a:miter lim="800000"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Pentagon 17"/>
          <p:cNvSpPr/>
          <p:nvPr/>
        </p:nvSpPr>
        <p:spPr>
          <a:xfrm>
            <a:off x="3644193" y="0"/>
            <a:ext cx="5499340" cy="5143500"/>
          </a:xfrm>
          <a:prstGeom prst="homePlate">
            <a:avLst>
              <a:gd name="adj" fmla="val 33396"/>
            </a:avLst>
          </a:prstGeom>
          <a:solidFill>
            <a:srgbClr val="607D8B"/>
          </a:solidFill>
          <a:ln w="12700" cap="flat" cmpd="sng" algn="ctr">
            <a:noFill/>
            <a:prstDash val="solid"/>
            <a:miter lim="800000"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Pentagon 18"/>
          <p:cNvSpPr/>
          <p:nvPr/>
        </p:nvSpPr>
        <p:spPr>
          <a:xfrm>
            <a:off x="2690742" y="0"/>
            <a:ext cx="5499340" cy="5143500"/>
          </a:xfrm>
          <a:prstGeom prst="homePlate">
            <a:avLst>
              <a:gd name="adj" fmla="val 33396"/>
            </a:avLst>
          </a:prstGeom>
          <a:solidFill>
            <a:srgbClr val="455A64"/>
          </a:solidFill>
          <a:ln w="12700" cap="flat" cmpd="sng" algn="ctr">
            <a:noFill/>
            <a:prstDash val="solid"/>
            <a:miter lim="800000"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Pentagon 19"/>
          <p:cNvSpPr/>
          <p:nvPr/>
        </p:nvSpPr>
        <p:spPr>
          <a:xfrm>
            <a:off x="1873857" y="0"/>
            <a:ext cx="5499340" cy="5143500"/>
          </a:xfrm>
          <a:prstGeom prst="homePlate">
            <a:avLst>
              <a:gd name="adj" fmla="val 33396"/>
            </a:avLst>
          </a:prstGeom>
          <a:solidFill>
            <a:srgbClr val="00E676"/>
          </a:solidFill>
          <a:ln w="12700" cap="flat" cmpd="sng" algn="ctr">
            <a:noFill/>
            <a:prstDash val="solid"/>
            <a:miter lim="800000"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Pentagon 20"/>
          <p:cNvSpPr/>
          <p:nvPr/>
        </p:nvSpPr>
        <p:spPr>
          <a:xfrm>
            <a:off x="1542279" y="0"/>
            <a:ext cx="5499340" cy="5143500"/>
          </a:xfrm>
          <a:prstGeom prst="homePlate">
            <a:avLst>
              <a:gd name="adj" fmla="val 33396"/>
            </a:avLst>
          </a:prstGeom>
          <a:solidFill>
            <a:srgbClr val="263238"/>
          </a:solidFill>
          <a:ln w="12700" cap="flat" cmpd="sng" algn="ctr">
            <a:noFill/>
            <a:prstDash val="solid"/>
            <a:miter lim="800000"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Pentagon 21"/>
          <p:cNvSpPr/>
          <p:nvPr/>
        </p:nvSpPr>
        <p:spPr>
          <a:xfrm>
            <a:off x="-7285" y="0"/>
            <a:ext cx="6293785" cy="5143500"/>
          </a:xfrm>
          <a:prstGeom prst="homePlate">
            <a:avLst>
              <a:gd name="adj" fmla="val 33396"/>
            </a:avLst>
          </a:prstGeom>
          <a:solidFill>
            <a:srgbClr val="455A64"/>
          </a:solidFill>
          <a:ln w="12700" cap="flat" cmpd="sng" algn="ctr">
            <a:noFill/>
            <a:prstDash val="solid"/>
            <a:miter lim="800000"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"/>
            <a:ext cx="9144000" cy="40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6"/>
          <p:cNvGrpSpPr/>
          <p:nvPr/>
        </p:nvGrpSpPr>
        <p:grpSpPr>
          <a:xfrm>
            <a:off x="8167083" y="416040"/>
            <a:ext cx="468513" cy="425223"/>
            <a:chOff x="1585912" y="819150"/>
            <a:chExt cx="5143500" cy="4668265"/>
          </a:xfrm>
        </p:grpSpPr>
        <p:sp>
          <p:nvSpPr>
            <p:cNvPr id="8" name="Diamond 7"/>
            <p:cNvSpPr/>
            <p:nvPr/>
          </p:nvSpPr>
          <p:spPr>
            <a:xfrm>
              <a:off x="1585912" y="2687065"/>
              <a:ext cx="5143500" cy="280035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2243137" y="2687065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Diamond 10"/>
            <p:cNvSpPr/>
            <p:nvPr/>
          </p:nvSpPr>
          <p:spPr>
            <a:xfrm>
              <a:off x="1585912" y="1753108"/>
              <a:ext cx="5143500" cy="2800350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2243137" y="1753108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/>
            <p:cNvSpPr/>
            <p:nvPr/>
          </p:nvSpPr>
          <p:spPr>
            <a:xfrm>
              <a:off x="1585912" y="819150"/>
              <a:ext cx="5143500" cy="2800350"/>
            </a:xfrm>
            <a:prstGeom prst="diamond">
              <a:avLst/>
            </a:prstGeom>
            <a:solidFill>
              <a:schemeClr val="accent6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67715" y="4669294"/>
            <a:ext cx="416028" cy="273844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8696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038350"/>
            <a:ext cx="7772400" cy="1102519"/>
          </a:xfrm>
        </p:spPr>
        <p:txBody>
          <a:bodyPr>
            <a:noAutofit/>
          </a:bodyPr>
          <a:lstStyle/>
          <a:p>
            <a:r>
              <a:rPr sz="4800" smtClean="0"/>
              <a:t>Advance Processing Environment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24121" y="859560"/>
            <a:ext cx="7834079" cy="338859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spcBef>
                <a:spcPts val="500"/>
              </a:spcBef>
            </a:pPr>
            <a:r>
              <a:rPr smtClean="0"/>
              <a:t>Offset address of data is stored in index registers</a:t>
            </a:r>
          </a:p>
          <a:p>
            <a:pPr marL="514350" indent="-514350">
              <a:lnSpc>
                <a:spcPct val="100000"/>
              </a:lnSpc>
              <a:spcBef>
                <a:spcPts val="500"/>
              </a:spcBef>
            </a:pPr>
            <a:r>
              <a:rPr smtClean="0"/>
              <a:t>This mode is special case for Register Indirect mode </a:t>
            </a:r>
            <a:endParaRPr/>
          </a:p>
          <a:p>
            <a:pPr marL="514350" indent="-514350" algn="ctr">
              <a:lnSpc>
                <a:spcPct val="100000"/>
              </a:lnSpc>
              <a:spcBef>
                <a:spcPts val="500"/>
              </a:spcBef>
              <a:buNone/>
            </a:pPr>
            <a:r>
              <a:rPr smtClean="0"/>
              <a:t>MOV AX, </a:t>
            </a:r>
            <a:r>
              <a:rPr smtClean="0">
                <a:solidFill>
                  <a:srgbClr val="FF0000"/>
                </a:solidFill>
              </a:rPr>
              <a:t>[SI]</a:t>
            </a:r>
          </a:p>
          <a:p>
            <a:pPr marL="514350" indent="-514350">
              <a:lnSpc>
                <a:spcPct val="100000"/>
              </a:lnSpc>
              <a:spcBef>
                <a:spcPts val="500"/>
              </a:spcBef>
            </a:pPr>
            <a:r>
              <a:rPr smtClean="0"/>
              <a:t>Effective address is calculated as</a:t>
            </a:r>
          </a:p>
          <a:p>
            <a:pPr marL="514350" indent="-514350" algn="ctr">
              <a:lnSpc>
                <a:spcPct val="100000"/>
              </a:lnSpc>
              <a:spcBef>
                <a:spcPts val="500"/>
              </a:spcBef>
              <a:buNone/>
            </a:pPr>
            <a:r>
              <a:rPr smtClean="0"/>
              <a:t>10H*DS+</a:t>
            </a:r>
            <a:r>
              <a:rPr smtClean="0">
                <a:solidFill>
                  <a:srgbClr val="FF0000"/>
                </a:solidFill>
              </a:rPr>
              <a:t>[SI]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mtClean="0"/>
              <a:t>Indexed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2D45D1C-00CA-4313-98F7-0522EDD1A1CD}" type="datetime1">
              <a:rPr lang="en-US" smtClean="0"/>
              <a:t>10/7/2017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C95AE-7298-45E1-9514-94AFF5BED89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Addressing Modes of 8086 - Parth Shah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24121" y="859560"/>
            <a:ext cx="7834079" cy="338859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spcBef>
                <a:spcPts val="500"/>
              </a:spcBef>
            </a:pPr>
            <a:r>
              <a:rPr smtClean="0"/>
              <a:t>Data is available at effective address formed by 8bit or 16bit displacement with content of BX,BP,SI and DI </a:t>
            </a:r>
            <a:endParaRPr/>
          </a:p>
          <a:p>
            <a:pPr marL="514350" indent="-514350" algn="ctr">
              <a:lnSpc>
                <a:spcPct val="100000"/>
              </a:lnSpc>
              <a:spcBef>
                <a:spcPts val="500"/>
              </a:spcBef>
              <a:buNone/>
            </a:pPr>
            <a:r>
              <a:rPr smtClean="0"/>
              <a:t>MOV AX, </a:t>
            </a:r>
            <a:r>
              <a:rPr smtClean="0">
                <a:solidFill>
                  <a:srgbClr val="FF0000"/>
                </a:solidFill>
              </a:rPr>
              <a:t>50H[BX]</a:t>
            </a:r>
          </a:p>
          <a:p>
            <a:pPr marL="514350" indent="-514350">
              <a:lnSpc>
                <a:spcPct val="100000"/>
              </a:lnSpc>
              <a:spcBef>
                <a:spcPts val="500"/>
              </a:spcBef>
            </a:pPr>
            <a:r>
              <a:rPr smtClean="0"/>
              <a:t>Effective address is calculated as</a:t>
            </a:r>
          </a:p>
          <a:p>
            <a:pPr marL="514350" indent="-514350" algn="ctr">
              <a:lnSpc>
                <a:spcPct val="100000"/>
              </a:lnSpc>
              <a:spcBef>
                <a:spcPts val="500"/>
              </a:spcBef>
              <a:buNone/>
            </a:pPr>
            <a:r>
              <a:rPr smtClean="0"/>
              <a:t>10H*DS+</a:t>
            </a:r>
            <a:r>
              <a:rPr smtClean="0">
                <a:solidFill>
                  <a:srgbClr val="FF0000"/>
                </a:solidFill>
              </a:rPr>
              <a:t>50H+[BX]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mtClean="0"/>
              <a:t>Register Relative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B8FE341-4A76-4BC3-BBF1-BED0DF183431}" type="datetime1">
              <a:rPr lang="en-US" smtClean="0"/>
              <a:t>10/7/2017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C95AE-7298-45E1-9514-94AFF5BED89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Addressing Modes of 8086 - Parth Shah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24121" y="859560"/>
            <a:ext cx="7605479" cy="338859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spcBef>
                <a:spcPts val="500"/>
              </a:spcBef>
            </a:pPr>
            <a:r>
              <a:rPr smtClean="0"/>
              <a:t>Address is calculated by adding content of base register to the content of index register </a:t>
            </a:r>
            <a:endParaRPr/>
          </a:p>
          <a:p>
            <a:pPr marL="514350" indent="-514350" algn="ctr">
              <a:lnSpc>
                <a:spcPct val="100000"/>
              </a:lnSpc>
              <a:spcBef>
                <a:spcPts val="500"/>
              </a:spcBef>
              <a:buNone/>
            </a:pPr>
            <a:r>
              <a:rPr smtClean="0"/>
              <a:t>MOV AX, </a:t>
            </a:r>
            <a:r>
              <a:rPr smtClean="0">
                <a:solidFill>
                  <a:srgbClr val="FF0000"/>
                </a:solidFill>
              </a:rPr>
              <a:t>[BX] [SI]</a:t>
            </a:r>
          </a:p>
          <a:p>
            <a:pPr marL="514350" indent="-514350">
              <a:lnSpc>
                <a:spcPct val="100000"/>
              </a:lnSpc>
              <a:spcBef>
                <a:spcPts val="500"/>
              </a:spcBef>
            </a:pPr>
            <a:r>
              <a:rPr smtClean="0"/>
              <a:t>Effective address is calculated as</a:t>
            </a:r>
          </a:p>
          <a:p>
            <a:pPr marL="514350" indent="-514350" algn="ctr">
              <a:lnSpc>
                <a:spcPct val="100000"/>
              </a:lnSpc>
              <a:spcBef>
                <a:spcPts val="500"/>
              </a:spcBef>
              <a:buNone/>
            </a:pPr>
            <a:r>
              <a:rPr smtClean="0"/>
              <a:t>10H*DS</a:t>
            </a:r>
            <a:r>
              <a:rPr smtClean="0">
                <a:solidFill>
                  <a:srgbClr val="FF0000"/>
                </a:solidFill>
              </a:rPr>
              <a:t>+[BX]+[SI]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mtClean="0"/>
              <a:t>Based Indexed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11B425B-9A84-4343-A6F4-6A8E70853492}" type="datetime1">
              <a:rPr lang="en-US" smtClean="0"/>
              <a:t>10/7/2017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C95AE-7298-45E1-9514-94AFF5BED89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Addressing Modes of 8086 - Parth Shah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24121" y="859560"/>
            <a:ext cx="7605479" cy="338859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spcBef>
                <a:spcPts val="500"/>
              </a:spcBef>
            </a:pPr>
            <a:r>
              <a:rPr smtClean="0"/>
              <a:t>Address is calculated by adding 8bit or 16bit displacement with sum of base register and content of index register</a:t>
            </a:r>
            <a:endParaRPr/>
          </a:p>
          <a:p>
            <a:pPr marL="514350" indent="-514350" algn="ctr">
              <a:lnSpc>
                <a:spcPct val="100000"/>
              </a:lnSpc>
              <a:spcBef>
                <a:spcPts val="500"/>
              </a:spcBef>
              <a:buNone/>
            </a:pPr>
            <a:r>
              <a:rPr smtClean="0"/>
              <a:t>MOV AX, </a:t>
            </a:r>
            <a:r>
              <a:rPr smtClean="0">
                <a:solidFill>
                  <a:srgbClr val="FF0000"/>
                </a:solidFill>
              </a:rPr>
              <a:t>50H[BX] [SI]</a:t>
            </a:r>
          </a:p>
          <a:p>
            <a:pPr marL="514350" indent="-514350">
              <a:lnSpc>
                <a:spcPct val="100000"/>
              </a:lnSpc>
              <a:spcBef>
                <a:spcPts val="500"/>
              </a:spcBef>
            </a:pPr>
            <a:r>
              <a:rPr smtClean="0"/>
              <a:t>Effective address is calculated as</a:t>
            </a:r>
          </a:p>
          <a:p>
            <a:pPr marL="514350" indent="-514350" algn="ctr">
              <a:lnSpc>
                <a:spcPct val="100000"/>
              </a:lnSpc>
              <a:spcBef>
                <a:spcPts val="500"/>
              </a:spcBef>
              <a:buNone/>
            </a:pPr>
            <a:r>
              <a:rPr smtClean="0"/>
              <a:t>10H*DS</a:t>
            </a:r>
            <a:r>
              <a:rPr smtClean="0">
                <a:solidFill>
                  <a:srgbClr val="FF0000"/>
                </a:solidFill>
              </a:rPr>
              <a:t>+[BX]+[SI]+50H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mtClean="0"/>
              <a:t>Relative Based Indexed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2264E9C-D1D6-4242-9BA1-E6501F87C17A}" type="datetime1">
              <a:rPr lang="en-US" smtClean="0"/>
              <a:t>10/7/2017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C95AE-7298-45E1-9514-94AFF5BED89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Addressing Modes of 8086 - Parth Shah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24121" y="859560"/>
            <a:ext cx="7605479" cy="338859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spcBef>
                <a:spcPts val="500"/>
              </a:spcBef>
            </a:pPr>
            <a:r>
              <a:rPr smtClean="0"/>
              <a:t>MOV AX, DX</a:t>
            </a:r>
          </a:p>
          <a:p>
            <a:pPr marL="514350" indent="-514350">
              <a:lnSpc>
                <a:spcPct val="100000"/>
              </a:lnSpc>
              <a:spcBef>
                <a:spcPts val="500"/>
              </a:spcBef>
            </a:pPr>
            <a:r>
              <a:rPr smtClean="0"/>
              <a:t>MOV CX, 2056H</a:t>
            </a:r>
          </a:p>
          <a:p>
            <a:pPr marL="514350" indent="-514350">
              <a:lnSpc>
                <a:spcPct val="100000"/>
              </a:lnSpc>
              <a:spcBef>
                <a:spcPts val="500"/>
              </a:spcBef>
            </a:pPr>
            <a:r>
              <a:rPr smtClean="0"/>
              <a:t>MOV AX, [1000H]</a:t>
            </a:r>
          </a:p>
          <a:p>
            <a:pPr marL="514350" indent="-514350" algn="l">
              <a:lnSpc>
                <a:spcPct val="100000"/>
              </a:lnSpc>
              <a:spcBef>
                <a:spcPts val="500"/>
              </a:spcBef>
            </a:pPr>
            <a:r>
              <a:rPr smtClean="0"/>
              <a:t>MOV AX</a:t>
            </a:r>
            <a:r>
              <a:rPr/>
              <a:t>, 40H[BX][SI</a:t>
            </a:r>
            <a:r>
              <a:rPr smtClean="0"/>
              <a:t>]</a:t>
            </a:r>
          </a:p>
          <a:p>
            <a:pPr marL="514350" indent="-514350" algn="l">
              <a:lnSpc>
                <a:spcPct val="100000"/>
              </a:lnSpc>
              <a:spcBef>
                <a:spcPts val="500"/>
              </a:spcBef>
            </a:pPr>
            <a:r>
              <a:rPr/>
              <a:t>MOV AX, </a:t>
            </a:r>
            <a:r>
              <a:rPr smtClean="0"/>
              <a:t>[BX</a:t>
            </a:r>
            <a:r>
              <a:rPr/>
              <a:t>][SI</a:t>
            </a:r>
            <a:r>
              <a:rPr smtClean="0"/>
              <a:t>]</a:t>
            </a:r>
          </a:p>
          <a:p>
            <a:pPr marL="514350" indent="-514350" algn="l">
              <a:lnSpc>
                <a:spcPct val="100000"/>
              </a:lnSpc>
              <a:spcBef>
                <a:spcPts val="500"/>
              </a:spcBef>
            </a:pPr>
            <a:r>
              <a:rPr smtClean="0"/>
              <a:t>MOV BX, [SI] </a:t>
            </a:r>
          </a:p>
          <a:p>
            <a:pPr marL="514350" indent="-514350" algn="l">
              <a:lnSpc>
                <a:spcPct val="100000"/>
              </a:lnSpc>
              <a:spcBef>
                <a:spcPts val="500"/>
              </a:spcBef>
            </a:pPr>
            <a:r>
              <a:rPr smtClean="0"/>
              <a:t>MOV BX, [CX]</a:t>
            </a:r>
            <a:r>
              <a:rPr/>
              <a:t/>
            </a:r>
            <a:br>
              <a:rPr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mtClean="0"/>
              <a:t>Example	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D209A28-4AE8-45BB-8FE1-20184CA49ABB}" type="datetime1">
              <a:rPr lang="en-US" smtClean="0"/>
              <a:t>10/7/2017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C95AE-7298-45E1-9514-94AFF5BED89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Addressing Modes of 8086 - Parth Shah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24121" y="859560"/>
            <a:ext cx="8291279" cy="338859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spcBef>
                <a:spcPts val="500"/>
              </a:spcBef>
            </a:pPr>
            <a:r>
              <a:rPr smtClean="0"/>
              <a:t>MOV AX, DX - Register</a:t>
            </a:r>
          </a:p>
          <a:p>
            <a:pPr marL="514350" indent="-514350">
              <a:lnSpc>
                <a:spcPct val="100000"/>
              </a:lnSpc>
              <a:spcBef>
                <a:spcPts val="500"/>
              </a:spcBef>
            </a:pPr>
            <a:r>
              <a:rPr smtClean="0"/>
              <a:t>MOV CX, 2056H - Immediate</a:t>
            </a:r>
          </a:p>
          <a:p>
            <a:pPr marL="514350" indent="-514350">
              <a:lnSpc>
                <a:spcPct val="100000"/>
              </a:lnSpc>
              <a:spcBef>
                <a:spcPts val="500"/>
              </a:spcBef>
            </a:pPr>
            <a:r>
              <a:rPr smtClean="0"/>
              <a:t>MOV AX, [1000H] - Direct</a:t>
            </a:r>
          </a:p>
          <a:p>
            <a:pPr marL="514350" indent="-514350" algn="l">
              <a:lnSpc>
                <a:spcPct val="100000"/>
              </a:lnSpc>
              <a:spcBef>
                <a:spcPts val="500"/>
              </a:spcBef>
            </a:pPr>
            <a:r>
              <a:rPr smtClean="0"/>
              <a:t>MOV AX</a:t>
            </a:r>
            <a:r>
              <a:rPr/>
              <a:t>, 40H[BX][SI</a:t>
            </a:r>
            <a:r>
              <a:rPr smtClean="0"/>
              <a:t>] </a:t>
            </a:r>
            <a:r>
              <a:rPr lang="en-US" dirty="0" smtClean="0"/>
              <a:t>–</a:t>
            </a:r>
            <a:r>
              <a:rPr smtClean="0"/>
              <a:t> Relative Based Indexed</a:t>
            </a:r>
          </a:p>
          <a:p>
            <a:pPr marL="514350" indent="-514350" algn="l">
              <a:lnSpc>
                <a:spcPct val="100000"/>
              </a:lnSpc>
              <a:spcBef>
                <a:spcPts val="500"/>
              </a:spcBef>
            </a:pPr>
            <a:r>
              <a:rPr/>
              <a:t>MOV AX, </a:t>
            </a:r>
            <a:r>
              <a:rPr smtClean="0"/>
              <a:t>[BX</a:t>
            </a:r>
            <a:r>
              <a:rPr/>
              <a:t>][SI</a:t>
            </a:r>
            <a:r>
              <a:rPr smtClean="0"/>
              <a:t>] </a:t>
            </a:r>
            <a:r>
              <a:rPr lang="en-US" dirty="0" smtClean="0"/>
              <a:t>–</a:t>
            </a:r>
            <a:r>
              <a:rPr smtClean="0"/>
              <a:t> Based Indexed</a:t>
            </a:r>
          </a:p>
          <a:p>
            <a:pPr marL="514350" indent="-514350" algn="l">
              <a:lnSpc>
                <a:spcPct val="100000"/>
              </a:lnSpc>
              <a:spcBef>
                <a:spcPts val="500"/>
              </a:spcBef>
            </a:pPr>
            <a:r>
              <a:rPr smtClean="0"/>
              <a:t>MOV BX, [SI] - Indexed</a:t>
            </a:r>
          </a:p>
          <a:p>
            <a:pPr marL="514350" indent="-514350" algn="l">
              <a:lnSpc>
                <a:spcPct val="100000"/>
              </a:lnSpc>
              <a:spcBef>
                <a:spcPts val="500"/>
              </a:spcBef>
            </a:pPr>
            <a:r>
              <a:rPr smtClean="0"/>
              <a:t>MOV BX, [CX] </a:t>
            </a:r>
            <a:r>
              <a:rPr lang="en-US" dirty="0" smtClean="0"/>
              <a:t>–</a:t>
            </a:r>
            <a:r>
              <a:rPr smtClean="0"/>
              <a:t> Register Indirect</a:t>
            </a:r>
            <a:r>
              <a:rPr/>
              <a:t/>
            </a:r>
            <a:br>
              <a:rPr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mtClean="0"/>
              <a:t>Example	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BE9DAAA-15BD-4DC0-8962-E82210D5A29F}" type="datetime1">
              <a:rPr lang="en-US" smtClean="0"/>
              <a:t>10/7/2017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C95AE-7298-45E1-9514-94AFF5BED89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Addressing Modes of 8086 - Parth Shah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mtClean="0"/>
              <a:t>Control Transfer Instructions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A4C9896-29DD-469F-834C-DE4D1AA0F6B1}" type="datetime1">
              <a:rPr lang="en-US" smtClean="0"/>
              <a:t>10/7/2017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C95AE-7298-45E1-9514-94AFF5BED89B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8" name="Diagram 7"/>
          <p:cNvGraphicFramePr/>
          <p:nvPr/>
        </p:nvGraphicFramePr>
        <p:xfrm>
          <a:off x="1524000" y="7429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Addressing Modes of 8086 - Parth Shah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24121" y="1011960"/>
            <a:ext cx="7605479" cy="338859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smtClean="0"/>
              <a:t>Intrasegmemt Direct Mode</a:t>
            </a:r>
          </a:p>
          <a:p>
            <a:pPr marL="514350" indent="-51435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smtClean="0"/>
              <a:t>Intrasegment Indirect Mode</a:t>
            </a:r>
          </a:p>
          <a:p>
            <a:pPr marL="514350" indent="-51435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smtClean="0"/>
              <a:t>Intersegment Direct Mode</a:t>
            </a:r>
          </a:p>
          <a:p>
            <a:pPr marL="514350" indent="-51435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smtClean="0"/>
              <a:t>Intersegment Indirect Mode</a:t>
            </a:r>
          </a:p>
          <a:p>
            <a:pPr marL="514350" indent="-51435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mtClean="0"/>
              <a:t>Control Transfer Instructions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685C317-DFF3-450B-B782-3D3EF7944742}" type="datetime1">
              <a:rPr lang="en-US" smtClean="0"/>
              <a:t>10/7/2017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C95AE-7298-45E1-9514-94AFF5BED89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Addressing Modes of 8086 - Parth Shah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24121" y="1011960"/>
            <a:ext cx="7834079" cy="338859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spcBef>
                <a:spcPts val="500"/>
              </a:spcBef>
            </a:pPr>
            <a:r>
              <a:rPr smtClean="0"/>
              <a:t>Transfers control only in same segment</a:t>
            </a:r>
          </a:p>
          <a:p>
            <a:pPr marL="514350" indent="-514350">
              <a:lnSpc>
                <a:spcPct val="100000"/>
              </a:lnSpc>
              <a:spcBef>
                <a:spcPts val="500"/>
              </a:spcBef>
            </a:pPr>
            <a:r>
              <a:rPr smtClean="0"/>
              <a:t>Address to transfer specified directly into instruction as immediate value</a:t>
            </a:r>
          </a:p>
          <a:p>
            <a:pPr marL="514350" indent="-514350">
              <a:lnSpc>
                <a:spcPct val="100000"/>
              </a:lnSpc>
              <a:spcBef>
                <a:spcPts val="500"/>
              </a:spcBef>
            </a:pPr>
            <a:r>
              <a:rPr smtClean="0"/>
              <a:t>Displacement is computed relative to content of IP</a:t>
            </a:r>
          </a:p>
          <a:p>
            <a:pPr marL="514350" indent="-514350">
              <a:lnSpc>
                <a:spcPct val="100000"/>
              </a:lnSpc>
              <a:spcBef>
                <a:spcPts val="500"/>
              </a:spcBef>
            </a:pPr>
            <a:r>
              <a:rPr smtClean="0"/>
              <a:t>It can be 8bit or 16bit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mtClean="0"/>
              <a:t>Intrasegmemt Direct Mode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97F1DE9A-E00E-4FD9-9795-C3219C3DE321}" type="datetime1">
              <a:rPr lang="en-US" smtClean="0"/>
              <a:t>10/7/2017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C95AE-7298-45E1-9514-94AFF5BED89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Addressing Modes of 8086 - Parth Shah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24121" y="1011960"/>
            <a:ext cx="7834079" cy="338859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spcBef>
                <a:spcPts val="500"/>
              </a:spcBef>
            </a:pPr>
            <a:r>
              <a:rPr smtClean="0"/>
              <a:t>Short jump - If displacement is 8bit</a:t>
            </a:r>
          </a:p>
          <a:p>
            <a:pPr marL="514350" indent="-514350">
              <a:lnSpc>
                <a:spcPct val="100000"/>
              </a:lnSpc>
              <a:spcBef>
                <a:spcPts val="500"/>
              </a:spcBef>
            </a:pPr>
            <a:r>
              <a:rPr smtClean="0"/>
              <a:t>Long </a:t>
            </a:r>
            <a:r>
              <a:rPr/>
              <a:t>jump - If displacement is </a:t>
            </a:r>
            <a:r>
              <a:rPr smtClean="0"/>
              <a:t>16bit</a:t>
            </a:r>
            <a:endParaRPr/>
          </a:p>
          <a:p>
            <a:pPr marL="514350" indent="-514350">
              <a:lnSpc>
                <a:spcPct val="100000"/>
              </a:lnSpc>
              <a:spcBef>
                <a:spcPts val="500"/>
              </a:spcBef>
            </a:pPr>
            <a:endParaRPr smtClean="0"/>
          </a:p>
          <a:p>
            <a:pPr marL="514350" indent="-514350" algn="ctr">
              <a:lnSpc>
                <a:spcPct val="100000"/>
              </a:lnSpc>
              <a:spcBef>
                <a:spcPts val="500"/>
              </a:spcBef>
              <a:buNone/>
            </a:pPr>
            <a:r>
              <a:rPr smtClean="0"/>
              <a:t>JMP </a:t>
            </a:r>
            <a:r>
              <a:rPr smtClean="0">
                <a:solidFill>
                  <a:srgbClr val="FF0000"/>
                </a:solidFill>
              </a:rPr>
              <a:t>SHORT LABEL</a:t>
            </a:r>
          </a:p>
          <a:p>
            <a:pPr marL="514350" indent="-514350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W</a:t>
            </a:r>
            <a:r>
              <a:rPr smtClean="0"/>
              <a:t>here SHORT LABEL is 8bit displacement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mtClean="0"/>
              <a:t>Intrasegmemt Direct Mode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539A41B-FB46-4A2B-8B6A-2FBA10789A92}" type="datetime1">
              <a:rPr lang="en-US" smtClean="0"/>
              <a:t>10/7/2017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C95AE-7298-45E1-9514-94AFF5BED89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Addressing Modes of 8086 - Parth Shah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038350"/>
            <a:ext cx="7772400" cy="1102519"/>
          </a:xfrm>
        </p:spPr>
        <p:txBody>
          <a:bodyPr>
            <a:noAutofit/>
          </a:bodyPr>
          <a:lstStyle/>
          <a:p>
            <a:r>
              <a:rPr sz="4800" smtClean="0"/>
              <a:t>Addressing Modes of 8086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24121" y="1011960"/>
            <a:ext cx="7834079" cy="338859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spcBef>
                <a:spcPts val="500"/>
              </a:spcBef>
            </a:pPr>
            <a:r>
              <a:rPr smtClean="0"/>
              <a:t>Transfers control only in same segment</a:t>
            </a:r>
          </a:p>
          <a:p>
            <a:pPr marL="514350" indent="-514350">
              <a:lnSpc>
                <a:spcPct val="100000"/>
              </a:lnSpc>
              <a:spcBef>
                <a:spcPts val="500"/>
              </a:spcBef>
            </a:pPr>
            <a:r>
              <a:rPr smtClean="0"/>
              <a:t>Address to transfer specified indirectly</a:t>
            </a:r>
          </a:p>
          <a:p>
            <a:pPr marL="514350" indent="-514350">
              <a:lnSpc>
                <a:spcPct val="100000"/>
              </a:lnSpc>
              <a:spcBef>
                <a:spcPts val="500"/>
              </a:spcBef>
            </a:pPr>
            <a:r>
              <a:rPr smtClean="0"/>
              <a:t>Displacement is computed relative to content of IP</a:t>
            </a:r>
          </a:p>
          <a:p>
            <a:pPr marL="514350" indent="-514350">
              <a:lnSpc>
                <a:spcPct val="100000"/>
              </a:lnSpc>
              <a:spcBef>
                <a:spcPts val="500"/>
              </a:spcBef>
            </a:pPr>
            <a:r>
              <a:rPr smtClean="0"/>
              <a:t>It can be stored in register or memory location</a:t>
            </a:r>
          </a:p>
          <a:p>
            <a:pPr marL="514350" indent="-514350" algn="ctr">
              <a:lnSpc>
                <a:spcPct val="100000"/>
              </a:lnSpc>
              <a:spcBef>
                <a:spcPts val="500"/>
              </a:spcBef>
              <a:buNone/>
            </a:pPr>
            <a:r>
              <a:rPr/>
              <a:t>JMP </a:t>
            </a:r>
            <a:r>
              <a:rPr smtClean="0">
                <a:solidFill>
                  <a:srgbClr val="FF0000"/>
                </a:solidFill>
              </a:rPr>
              <a:t>[BX]</a:t>
            </a:r>
            <a:endParaRPr>
              <a:solidFill>
                <a:srgbClr val="FF0000"/>
              </a:solidFill>
            </a:endParaRPr>
          </a:p>
          <a:p>
            <a:pPr marL="514350" indent="-514350">
              <a:lnSpc>
                <a:spcPct val="100000"/>
              </a:lnSpc>
              <a:spcBef>
                <a:spcPts val="500"/>
              </a:spcBef>
            </a:pPr>
            <a:endParaRPr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mtClean="0"/>
              <a:t>Intrasegmemt Indirect Mode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0D492A3-E916-4FA3-9903-68C5609C4CD1}" type="datetime1">
              <a:rPr lang="en-US" smtClean="0"/>
              <a:t>10/7/2017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C95AE-7298-45E1-9514-94AFF5BED89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Addressing Modes of 8086 - Parth Shah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24121" y="1011960"/>
            <a:ext cx="7834079" cy="338859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spcBef>
                <a:spcPts val="500"/>
              </a:spcBef>
            </a:pPr>
            <a:r>
              <a:rPr smtClean="0"/>
              <a:t>Transfers control to different segment then current segment</a:t>
            </a:r>
          </a:p>
          <a:p>
            <a:pPr marL="514350" indent="-514350">
              <a:lnSpc>
                <a:spcPct val="100000"/>
              </a:lnSpc>
              <a:spcBef>
                <a:spcPts val="500"/>
              </a:spcBef>
            </a:pPr>
            <a:r>
              <a:rPr smtClean="0"/>
              <a:t>Direct address specified in instruction</a:t>
            </a:r>
          </a:p>
          <a:p>
            <a:pPr marL="514350" indent="-514350">
              <a:lnSpc>
                <a:spcPct val="100000"/>
              </a:lnSpc>
              <a:spcBef>
                <a:spcPts val="500"/>
              </a:spcBef>
            </a:pPr>
            <a:r>
              <a:rPr smtClean="0"/>
              <a:t>Used for transfering control from one contol segment to another control segment</a:t>
            </a:r>
          </a:p>
          <a:p>
            <a:pPr marL="514350" indent="-514350" algn="ctr">
              <a:lnSpc>
                <a:spcPct val="100000"/>
              </a:lnSpc>
              <a:spcBef>
                <a:spcPts val="500"/>
              </a:spcBef>
              <a:buNone/>
            </a:pPr>
            <a:r>
              <a:rPr/>
              <a:t>JMP </a:t>
            </a:r>
            <a:r>
              <a:rPr smtClean="0">
                <a:solidFill>
                  <a:srgbClr val="FF0000"/>
                </a:solidFill>
              </a:rPr>
              <a:t>5000H : 2000H</a:t>
            </a:r>
            <a:endParaRPr>
              <a:solidFill>
                <a:srgbClr val="FF0000"/>
              </a:solidFill>
            </a:endParaRPr>
          </a:p>
          <a:p>
            <a:pPr marL="514350" indent="-514350">
              <a:lnSpc>
                <a:spcPct val="100000"/>
              </a:lnSpc>
              <a:spcBef>
                <a:spcPts val="500"/>
              </a:spcBef>
            </a:pPr>
            <a:r>
              <a:rPr smtClean="0"/>
              <a:t>Jump to effective address </a:t>
            </a:r>
            <a:r>
              <a:rPr smtClean="0">
                <a:solidFill>
                  <a:srgbClr val="FF0000"/>
                </a:solidFill>
              </a:rPr>
              <a:t>2000H</a:t>
            </a:r>
            <a:r>
              <a:rPr smtClean="0"/>
              <a:t> in segment </a:t>
            </a:r>
            <a:r>
              <a:rPr smtClean="0">
                <a:solidFill>
                  <a:srgbClr val="FF0000"/>
                </a:solidFill>
              </a:rPr>
              <a:t>5000H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mtClean="0"/>
              <a:t>Intersegmemt Direct Mode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7378590-690D-4273-B2F7-345A0C07EB35}" type="datetime1">
              <a:rPr lang="en-US" smtClean="0"/>
              <a:t>10/7/2017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C95AE-7298-45E1-9514-94AFF5BED89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Addressing Modes of 8086 - Parth Shah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24121" y="1011960"/>
            <a:ext cx="7834079" cy="338859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spcBef>
                <a:spcPts val="500"/>
              </a:spcBef>
            </a:pPr>
            <a:r>
              <a:rPr smtClean="0"/>
              <a:t>Transfers control to different segment then current segment</a:t>
            </a:r>
          </a:p>
          <a:p>
            <a:pPr marL="514350" indent="-514350">
              <a:lnSpc>
                <a:spcPct val="100000"/>
              </a:lnSpc>
              <a:spcBef>
                <a:spcPts val="500"/>
              </a:spcBef>
            </a:pPr>
            <a:r>
              <a:rPr smtClean="0"/>
              <a:t>Address to tansfer control specified indirectly</a:t>
            </a:r>
          </a:p>
          <a:p>
            <a:pPr marL="514350" indent="-514350">
              <a:lnSpc>
                <a:spcPct val="100000"/>
              </a:lnSpc>
              <a:spcBef>
                <a:spcPts val="500"/>
              </a:spcBef>
            </a:pPr>
            <a:r>
              <a:rPr smtClean="0"/>
              <a:t>Used for transfering control from one contol segment to another control segment</a:t>
            </a:r>
          </a:p>
          <a:p>
            <a:pPr marL="514350" indent="-514350">
              <a:lnSpc>
                <a:spcPct val="100000"/>
              </a:lnSpc>
              <a:spcBef>
                <a:spcPts val="500"/>
              </a:spcBef>
            </a:pPr>
            <a:r>
              <a:rPr smtClean="0"/>
              <a:t>Format for new address is stored as IP(LSB), IP(MSB), CS(LSB), CS(MSB)</a:t>
            </a:r>
          </a:p>
          <a:p>
            <a:pPr marL="514350" indent="-514350">
              <a:lnSpc>
                <a:spcPct val="100000"/>
              </a:lnSpc>
              <a:spcBef>
                <a:spcPts val="500"/>
              </a:spcBef>
            </a:pPr>
            <a:endParaRPr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mtClean="0"/>
              <a:t>Intersegmemt Indirect Mode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7A5D99E-8E35-48F9-B4C4-4540D18D4774}" type="datetime1">
              <a:rPr lang="en-US" smtClean="0"/>
              <a:t>10/7/2017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C95AE-7298-45E1-9514-94AFF5BED89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Addressing Modes of 8086 - Parth Shah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24121" y="1011960"/>
            <a:ext cx="7834079" cy="338859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spcBef>
                <a:spcPts val="500"/>
              </a:spcBef>
            </a:pPr>
            <a:r>
              <a:rPr smtClean="0"/>
              <a:t>For eg.</a:t>
            </a:r>
            <a:endParaRPr/>
          </a:p>
          <a:p>
            <a:pPr marL="514350" indent="-514350" algn="ctr">
              <a:lnSpc>
                <a:spcPct val="100000"/>
              </a:lnSpc>
              <a:spcBef>
                <a:spcPts val="500"/>
              </a:spcBef>
              <a:buNone/>
            </a:pPr>
            <a:r>
              <a:rPr/>
              <a:t>JMP </a:t>
            </a:r>
            <a:r>
              <a:rPr>
                <a:solidFill>
                  <a:srgbClr val="FF0000"/>
                </a:solidFill>
              </a:rPr>
              <a:t>[2000H]</a:t>
            </a:r>
          </a:p>
          <a:p>
            <a:pPr marL="514350" indent="-514350">
              <a:lnSpc>
                <a:spcPct val="100000"/>
              </a:lnSpc>
              <a:spcBef>
                <a:spcPts val="500"/>
              </a:spcBef>
            </a:pPr>
            <a:r>
              <a:rPr/>
              <a:t>Jump to an address in another segment specified at effectiveaddress 2000H that point to new address block</a:t>
            </a:r>
          </a:p>
          <a:p>
            <a:pPr marL="514350" indent="-514350">
              <a:lnSpc>
                <a:spcPct val="100000"/>
              </a:lnSpc>
              <a:spcBef>
                <a:spcPts val="500"/>
              </a:spcBef>
            </a:pPr>
            <a:endParaRPr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mtClean="0"/>
              <a:t>Intersegmemt Indirect Mode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F7F94ED-6E82-494A-9196-CAF62715EAA9}" type="datetime1">
              <a:rPr lang="en-US" smtClean="0"/>
              <a:t>10/7/2017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C95AE-7298-45E1-9514-94AFF5BED89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Addressing Modes of 8086 - Parth Shah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24121" y="1890570"/>
            <a:ext cx="2957279" cy="338859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spcBef>
                <a:spcPts val="500"/>
              </a:spcBef>
              <a:buNone/>
            </a:pPr>
            <a:r>
              <a:rPr smtClean="0"/>
              <a:t>Offset=5000H</a:t>
            </a:r>
          </a:p>
          <a:p>
            <a:pPr marL="514350" indent="-514350">
              <a:lnSpc>
                <a:spcPct val="100000"/>
              </a:lnSpc>
              <a:spcBef>
                <a:spcPts val="500"/>
              </a:spcBef>
              <a:buNone/>
            </a:pPr>
            <a:r>
              <a:rPr smtClean="0"/>
              <a:t>AX=1000H</a:t>
            </a:r>
          </a:p>
          <a:p>
            <a:pPr marL="514350" indent="-514350">
              <a:lnSpc>
                <a:spcPct val="100000"/>
              </a:lnSpc>
              <a:spcBef>
                <a:spcPts val="500"/>
              </a:spcBef>
              <a:buNone/>
            </a:pPr>
            <a:r>
              <a:rPr smtClean="0"/>
              <a:t>BX=2000H</a:t>
            </a:r>
          </a:p>
          <a:p>
            <a:pPr marL="514350" indent="-514350">
              <a:lnSpc>
                <a:spcPct val="100000"/>
              </a:lnSpc>
              <a:spcBef>
                <a:spcPts val="500"/>
              </a:spcBef>
              <a:buNone/>
            </a:pPr>
            <a:r>
              <a:rPr smtClean="0"/>
              <a:t>SI=3000H</a:t>
            </a:r>
          </a:p>
          <a:p>
            <a:pPr marL="514350" indent="-514350">
              <a:lnSpc>
                <a:spcPct val="100000"/>
              </a:lnSpc>
              <a:spcBef>
                <a:spcPts val="500"/>
              </a:spcBef>
              <a:buNone/>
            </a:pPr>
            <a:r>
              <a:rPr smtClean="0"/>
              <a:t>DI=4000H</a:t>
            </a:r>
          </a:p>
          <a:p>
            <a:pPr marL="514350" indent="-514350">
              <a:lnSpc>
                <a:spcPct val="100000"/>
              </a:lnSpc>
              <a:spcBef>
                <a:spcPts val="500"/>
              </a:spcBef>
              <a:buNone/>
            </a:pPr>
            <a:r>
              <a:rPr smtClean="0"/>
              <a:t>BP=5000H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mtClean="0"/>
              <a:t>Example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5BCD705-FCFB-4D8A-92E3-EC790517F7B7}" type="datetime1">
              <a:rPr lang="en-US" smtClean="0"/>
              <a:t>10/7/2017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C95AE-7298-45E1-9514-94AFF5BED89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3138721" y="1885950"/>
            <a:ext cx="2957279" cy="3388590"/>
          </a:xfrm>
          <a:prstGeom prst="rect">
            <a:avLst/>
          </a:prstGeom>
        </p:spPr>
        <p:txBody>
          <a:bodyPr/>
          <a:lstStyle/>
          <a:p>
            <a:pPr marL="514350" marR="0" lvl="0" indent="-514350" algn="just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 Medium"/>
                <a:ea typeface="+mn-ea"/>
                <a:cs typeface="+mn-cs"/>
              </a:rPr>
              <a:t>SP=6000H</a:t>
            </a:r>
          </a:p>
          <a:p>
            <a:pPr marL="514350" marR="0" lvl="0" indent="-514350" algn="just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 Medium"/>
                <a:ea typeface="+mn-ea"/>
                <a:cs typeface="+mn-cs"/>
              </a:rPr>
              <a:t>CS=0000H</a:t>
            </a:r>
          </a:p>
          <a:p>
            <a:pPr marL="514350" marR="0" lvl="0" indent="-514350" algn="just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 Medium"/>
                <a:ea typeface="+mn-ea"/>
                <a:cs typeface="+mn-cs"/>
              </a:rPr>
              <a:t>DS=1000H</a:t>
            </a:r>
          </a:p>
          <a:p>
            <a:pPr marL="514350" marR="0" lvl="0" indent="-514350" algn="just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 Medium"/>
                <a:ea typeface="+mn-ea"/>
                <a:cs typeface="+mn-cs"/>
              </a:rPr>
              <a:t>SS=2000H</a:t>
            </a:r>
          </a:p>
          <a:p>
            <a:pPr marL="514350" marR="0" lvl="0" indent="-514350" algn="just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 Medium"/>
                <a:ea typeface="+mn-ea"/>
                <a:cs typeface="+mn-cs"/>
              </a:rPr>
              <a:t>IP=7000H</a:t>
            </a:r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609600" y="971550"/>
            <a:ext cx="7772400" cy="3388590"/>
          </a:xfrm>
          <a:prstGeom prst="rect">
            <a:avLst/>
          </a:prstGeom>
        </p:spPr>
        <p:txBody>
          <a:bodyPr/>
          <a:lstStyle/>
          <a:p>
            <a:pPr marL="514350" marR="0" lvl="0" indent="-514350" algn="just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 Medium"/>
                <a:ea typeface="+mn-ea"/>
                <a:cs typeface="+mn-cs"/>
              </a:rPr>
              <a:t>Ex-1 Calculate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 Medium"/>
                <a:ea typeface="+mn-ea"/>
                <a:cs typeface="+mn-cs"/>
              </a:rPr>
              <a:t> Effective address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boto Medium"/>
              <a:ea typeface="+mn-ea"/>
              <a:cs typeface="+mn-cs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Addressing Modes of 8086 - Parth Shah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mtClean="0"/>
              <a:t>Example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8481EAC-26EA-4CEA-B0DD-B0F79A340209}" type="datetime1">
              <a:rPr lang="en-US" smtClean="0"/>
              <a:t>10/7/2017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C95AE-7298-45E1-9514-94AFF5BED89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Direct Addressing Mode</a:t>
            </a:r>
          </a:p>
          <a:p>
            <a:pPr algn="ctr">
              <a:buNone/>
            </a:pPr>
            <a:r>
              <a:rPr smtClean="0"/>
              <a:t>MOV AX, [5000H]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Addressing Modes of 8086 - Parth Shah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mtClean="0"/>
              <a:t>Example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A5FC56D4-259D-48C3-9EE6-72C5EECD48C5}" type="datetime1">
              <a:rPr lang="en-US" smtClean="0"/>
              <a:t>10/7/2017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C95AE-7298-45E1-9514-94AFF5BED89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Direct Addressing Mode</a:t>
            </a:r>
          </a:p>
          <a:p>
            <a:pPr algn="ctr">
              <a:buNone/>
            </a:pPr>
            <a:r>
              <a:rPr smtClean="0"/>
              <a:t>MOV AX, [5000H]</a:t>
            </a:r>
          </a:p>
          <a:p>
            <a:pPr algn="l">
              <a:buNone/>
            </a:pPr>
            <a:r>
              <a:rPr smtClean="0"/>
              <a:t>Ans:</a:t>
            </a:r>
          </a:p>
          <a:p>
            <a:pPr marL="514350" indent="-514350" algn="l">
              <a:buNone/>
            </a:pPr>
            <a:r>
              <a:rPr smtClean="0"/>
              <a:t>DS:Offset </a:t>
            </a:r>
            <a:r>
              <a:rPr lang="en-US" dirty="0" smtClean="0">
                <a:sym typeface="Wingdings" pitchFamily="2" charset="2"/>
              </a:rPr>
              <a:t></a:t>
            </a:r>
            <a:r>
              <a:rPr smtClean="0"/>
              <a:t> 1000H:5000H</a:t>
            </a:r>
          </a:p>
          <a:p>
            <a:pPr marL="514350" indent="-514350" algn="l">
              <a:buNone/>
            </a:pPr>
            <a:r>
              <a:rPr smtClean="0"/>
              <a:t>10H*DS</a:t>
            </a:r>
            <a:r>
              <a:rPr>
                <a:sym typeface="Wingdings" pitchFamily="2" charset="2"/>
              </a:rPr>
              <a:t> </a:t>
            </a:r>
            <a:r>
              <a:rPr smtClean="0">
                <a:sym typeface="Wingdings" pitchFamily="2" charset="2"/>
              </a:rPr>
              <a:t>  </a:t>
            </a:r>
            <a:r>
              <a:rPr lang="en-US" dirty="0" smtClean="0">
                <a:sym typeface="Wingdings" pitchFamily="2" charset="2"/>
              </a:rPr>
              <a:t>  10000</a:t>
            </a:r>
          </a:p>
          <a:p>
            <a:pPr marL="514350" indent="-514350" algn="l">
              <a:buNone/>
            </a:pPr>
            <a:r>
              <a:rPr smtClean="0">
                <a:sym typeface="Wingdings" pitchFamily="2" charset="2"/>
              </a:rPr>
              <a:t>Offset       </a:t>
            </a:r>
            <a:r>
              <a:rPr lang="en-US" dirty="0" smtClean="0">
                <a:sym typeface="Wingdings" pitchFamily="2" charset="2"/>
              </a:rPr>
              <a:t>  +5000</a:t>
            </a:r>
            <a:endParaRPr lang="en-US" dirty="0">
              <a:sym typeface="Wingdings" pitchFamily="2" charset="2"/>
            </a:endParaRPr>
          </a:p>
          <a:p>
            <a:pPr marL="514350" indent="-514350" algn="l">
              <a:buNone/>
            </a:pPr>
            <a:r>
              <a:rPr smtClean="0">
                <a:sym typeface="Wingdings" pitchFamily="2" charset="2"/>
              </a:rPr>
              <a:t>			       =15000H</a:t>
            </a:r>
            <a:endParaRPr lang="en-US" dirty="0" smtClean="0">
              <a:sym typeface="Wingdings" pitchFamily="2" charset="2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Addressing Modes of 8086 - Parth Shah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mtClean="0"/>
              <a:t>Example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7F730E6-FE78-43CF-B92F-DCE19B4F66B5}" type="datetime1">
              <a:rPr lang="en-US" smtClean="0"/>
              <a:t>10/7/2017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C95AE-7298-45E1-9514-94AFF5BED89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Register Indirect Mode</a:t>
            </a:r>
          </a:p>
          <a:p>
            <a:pPr algn="ctr">
              <a:buNone/>
            </a:pPr>
            <a:r>
              <a:rPr smtClean="0"/>
              <a:t>MOV AX, [BX]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Addressing Modes of 8086 - Parth Shah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mtClean="0"/>
              <a:t>Example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D5D17A0-96FF-48FE-9B61-284D93E77700}" type="datetime1">
              <a:rPr lang="en-US" smtClean="0"/>
              <a:t>10/7/2017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C95AE-7298-45E1-9514-94AFF5BED89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/>
              <a:t>Register Indirect </a:t>
            </a:r>
            <a:r>
              <a:rPr smtClean="0"/>
              <a:t>Mode</a:t>
            </a:r>
            <a:endParaRPr lang="en-US" dirty="0" smtClean="0"/>
          </a:p>
          <a:p>
            <a:pPr algn="ctr">
              <a:buNone/>
            </a:pPr>
            <a:r>
              <a:rPr smtClean="0"/>
              <a:t>MOV AX, [BX]</a:t>
            </a:r>
          </a:p>
          <a:p>
            <a:pPr algn="l">
              <a:buNone/>
            </a:pPr>
            <a:r>
              <a:rPr smtClean="0"/>
              <a:t>Ans:</a:t>
            </a:r>
          </a:p>
          <a:p>
            <a:pPr marL="514350" indent="-514350" algn="l">
              <a:buNone/>
            </a:pPr>
            <a:r>
              <a:rPr smtClean="0"/>
              <a:t>DS:BX     </a:t>
            </a:r>
            <a:r>
              <a:rPr lang="en-US" dirty="0" smtClean="0">
                <a:sym typeface="Wingdings" pitchFamily="2" charset="2"/>
              </a:rPr>
              <a:t></a:t>
            </a:r>
            <a:r>
              <a:rPr smtClean="0"/>
              <a:t> 1000H:2000H</a:t>
            </a:r>
          </a:p>
          <a:p>
            <a:pPr marL="514350" indent="-514350" algn="l">
              <a:buNone/>
            </a:pPr>
            <a:r>
              <a:rPr smtClean="0"/>
              <a:t>10H*DS</a:t>
            </a:r>
            <a:r>
              <a:rPr>
                <a:sym typeface="Wingdings" pitchFamily="2" charset="2"/>
              </a:rPr>
              <a:t> </a:t>
            </a:r>
            <a:r>
              <a:rPr smtClean="0">
                <a:sym typeface="Wingdings" pitchFamily="2" charset="2"/>
              </a:rPr>
              <a:t>  </a:t>
            </a:r>
            <a:r>
              <a:rPr lang="en-US" dirty="0" smtClean="0">
                <a:sym typeface="Wingdings" pitchFamily="2" charset="2"/>
              </a:rPr>
              <a:t>  10000</a:t>
            </a:r>
          </a:p>
          <a:p>
            <a:pPr marL="514350" indent="-514350" algn="l">
              <a:buNone/>
            </a:pPr>
            <a:r>
              <a:rPr smtClean="0">
                <a:sym typeface="Wingdings" pitchFamily="2" charset="2"/>
              </a:rPr>
              <a:t>BX           </a:t>
            </a:r>
            <a:r>
              <a:rPr lang="en-US" dirty="0" smtClean="0">
                <a:sym typeface="Wingdings" pitchFamily="2" charset="2"/>
              </a:rPr>
              <a:t>  +2000</a:t>
            </a:r>
            <a:endParaRPr lang="en-US" dirty="0">
              <a:sym typeface="Wingdings" pitchFamily="2" charset="2"/>
            </a:endParaRPr>
          </a:p>
          <a:p>
            <a:pPr marL="514350" indent="-514350" algn="l">
              <a:buNone/>
            </a:pPr>
            <a:r>
              <a:rPr smtClean="0">
                <a:sym typeface="Wingdings" pitchFamily="2" charset="2"/>
              </a:rPr>
              <a:t>			      =12000H</a:t>
            </a:r>
            <a:endParaRPr lang="en-US" dirty="0" smtClean="0">
              <a:sym typeface="Wingdings" pitchFamily="2" charset="2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Addressing Modes of 8086 - Parth Shah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mtClean="0"/>
              <a:t>Example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6CB9B82-E5D2-4E72-90C0-076D8CBB3692}" type="datetime1">
              <a:rPr lang="en-US" smtClean="0"/>
              <a:t>10/7/2017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C95AE-7298-45E1-9514-94AFF5BED89B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Register Relative Mode</a:t>
            </a:r>
          </a:p>
          <a:p>
            <a:pPr algn="ctr">
              <a:buNone/>
            </a:pPr>
            <a:r>
              <a:rPr smtClean="0"/>
              <a:t>MOV AX, 5000H [BX]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Addressing Modes of 8086 - Parth Shah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smtClean="0"/>
              <a:t>Way of locating data or operand</a:t>
            </a:r>
          </a:p>
          <a:p>
            <a:r>
              <a:rPr smtClean="0"/>
              <a:t>Describes types of operands abd the way they are accessed for executing an instruction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What is addressing mode?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B3FD0F8-EF9D-4FB6-AEEA-87E8256BF797}" type="datetime1">
              <a:rPr lang="en-US" smtClean="0"/>
              <a:t>10/7/2017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C95AE-7298-45E1-9514-94AFF5BED89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Addressing Modes of 8086 - Parth Shah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mtClean="0"/>
              <a:t>Example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F2FCA5F-2B92-4A2B-B312-66E99573FC8C}" type="datetime1">
              <a:rPr lang="en-US" smtClean="0"/>
              <a:t>10/7/2017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C95AE-7298-45E1-9514-94AFF5BED89B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24120" y="971550"/>
            <a:ext cx="8178687" cy="3388590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/>
              <a:t>Register Relative Mode</a:t>
            </a:r>
          </a:p>
          <a:p>
            <a:pPr algn="ctr">
              <a:buNone/>
            </a:pPr>
            <a:r>
              <a:rPr/>
              <a:t>MOV AX, 5000H [BX]</a:t>
            </a:r>
          </a:p>
          <a:p>
            <a:pPr algn="l">
              <a:buNone/>
            </a:pPr>
            <a:r>
              <a:rPr smtClean="0"/>
              <a:t>Ans:</a:t>
            </a:r>
          </a:p>
          <a:p>
            <a:pPr marL="514350" indent="-514350" algn="ctr">
              <a:buNone/>
            </a:pPr>
            <a:r>
              <a:rPr smtClean="0"/>
              <a:t>DS:[BX+5000H]</a:t>
            </a:r>
          </a:p>
          <a:p>
            <a:pPr marL="514350" indent="-514350" algn="l">
              <a:buNone/>
            </a:pPr>
            <a:r>
              <a:rPr smtClean="0"/>
              <a:t>10H*DS</a:t>
            </a:r>
            <a:r>
              <a:rPr>
                <a:sym typeface="Wingdings" pitchFamily="2" charset="2"/>
              </a:rPr>
              <a:t> </a:t>
            </a:r>
            <a:r>
              <a:rPr smtClean="0">
                <a:sym typeface="Wingdings" pitchFamily="2" charset="2"/>
              </a:rPr>
              <a:t>                </a:t>
            </a:r>
            <a:r>
              <a:rPr lang="en-US" dirty="0" smtClean="0">
                <a:sym typeface="Wingdings" pitchFamily="2" charset="2"/>
              </a:rPr>
              <a:t>  10000</a:t>
            </a:r>
          </a:p>
          <a:p>
            <a:pPr marL="514350" indent="-514350" algn="l">
              <a:buNone/>
            </a:pPr>
            <a:r>
              <a:rPr>
                <a:sym typeface="Wingdings" pitchFamily="2" charset="2"/>
              </a:rPr>
              <a:t>Offset       </a:t>
            </a:r>
            <a:r>
              <a:rPr smtClean="0">
                <a:sym typeface="Wingdings" pitchFamily="2" charset="2"/>
              </a:rPr>
              <a:t>                </a:t>
            </a:r>
            <a:r>
              <a:rPr>
                <a:sym typeface="Wingdings" pitchFamily="2" charset="2"/>
              </a:rPr>
              <a:t>+5000</a:t>
            </a:r>
          </a:p>
          <a:p>
            <a:pPr marL="514350" indent="-514350" algn="l">
              <a:buNone/>
            </a:pPr>
            <a:r>
              <a:rPr smtClean="0">
                <a:sym typeface="Wingdings" pitchFamily="2" charset="2"/>
              </a:rPr>
              <a:t>BX                          </a:t>
            </a:r>
            <a:r>
              <a:rPr lang="en-US" dirty="0" smtClean="0">
                <a:sym typeface="Wingdings" pitchFamily="2" charset="2"/>
              </a:rPr>
              <a:t>  +2000</a:t>
            </a:r>
            <a:endParaRPr lang="en-US" dirty="0">
              <a:sym typeface="Wingdings" pitchFamily="2" charset="2"/>
            </a:endParaRPr>
          </a:p>
          <a:p>
            <a:pPr marL="514350" indent="-514350" algn="l">
              <a:buNone/>
            </a:pPr>
            <a:r>
              <a:rPr smtClean="0">
                <a:sym typeface="Wingdings" pitchFamily="2" charset="2"/>
              </a:rPr>
              <a:t>			                    =17000H</a:t>
            </a:r>
            <a:endParaRPr lang="en-US" dirty="0" smtClean="0">
              <a:sym typeface="Wingdings" pitchFamily="2" charset="2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Addressing Modes of 8086 - Parth Shah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mtClean="0"/>
              <a:t>Example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9D240AAC-850B-497F-AA01-E80916023D3E}" type="datetime1">
              <a:rPr lang="en-US" smtClean="0"/>
              <a:t>10/7/2017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C95AE-7298-45E1-9514-94AFF5BED89B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Base Indexed Mode</a:t>
            </a:r>
          </a:p>
          <a:p>
            <a:pPr algn="ctr">
              <a:buNone/>
            </a:pPr>
            <a:r>
              <a:rPr smtClean="0"/>
              <a:t>MOV AX, [BX] [SI]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Addressing Modes of 8086 - Parth Shah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mtClean="0"/>
              <a:t>Example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105588E-53AB-4AB3-98AB-86425F9F3613}" type="datetime1">
              <a:rPr lang="en-US" smtClean="0"/>
              <a:t>10/7/2017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C95AE-7298-45E1-9514-94AFF5BED89B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24120" y="971550"/>
            <a:ext cx="8178687" cy="3388590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fr-FR" dirty="0"/>
              <a:t>Base </a:t>
            </a:r>
            <a:r>
              <a:rPr lang="fr-FR" dirty="0" err="1"/>
              <a:t>Indexed</a:t>
            </a:r>
            <a:r>
              <a:rPr lang="fr-FR" dirty="0"/>
              <a:t> Mode</a:t>
            </a:r>
          </a:p>
          <a:p>
            <a:pPr algn="ctr">
              <a:buNone/>
            </a:pPr>
            <a:r>
              <a:rPr lang="fr-FR" dirty="0"/>
              <a:t>MOV AX, [BX] [SI</a:t>
            </a:r>
            <a:r>
              <a:rPr lang="fr-FR" dirty="0" smtClean="0"/>
              <a:t>]</a:t>
            </a:r>
            <a:endParaRPr/>
          </a:p>
          <a:p>
            <a:pPr algn="l">
              <a:buNone/>
            </a:pPr>
            <a:r>
              <a:rPr smtClean="0"/>
              <a:t>Ans:</a:t>
            </a:r>
          </a:p>
          <a:p>
            <a:pPr marL="514350" indent="-514350" algn="ctr">
              <a:buNone/>
            </a:pPr>
            <a:r>
              <a:rPr sz="2400" smtClean="0"/>
              <a:t>DS:[BX+SI]</a:t>
            </a:r>
          </a:p>
          <a:p>
            <a:pPr marL="514350" indent="-514350" algn="l">
              <a:buNone/>
            </a:pPr>
            <a:r>
              <a:rPr sz="2400" smtClean="0"/>
              <a:t>10H*DS</a:t>
            </a:r>
            <a:r>
              <a:rPr sz="2400">
                <a:sym typeface="Wingdings" pitchFamily="2" charset="2"/>
              </a:rPr>
              <a:t> </a:t>
            </a:r>
            <a:r>
              <a:rPr sz="2400" smtClean="0">
                <a:sym typeface="Wingdings" pitchFamily="2" charset="2"/>
              </a:rPr>
              <a:t>                </a:t>
            </a:r>
            <a:r>
              <a:rPr lang="en-US" sz="2400" dirty="0" smtClean="0">
                <a:sym typeface="Wingdings" pitchFamily="2" charset="2"/>
              </a:rPr>
              <a:t>  10000</a:t>
            </a:r>
          </a:p>
          <a:p>
            <a:pPr marL="514350" indent="-514350" algn="l">
              <a:buNone/>
            </a:pPr>
            <a:r>
              <a:rPr sz="2400" smtClean="0">
                <a:sym typeface="Wingdings" pitchFamily="2" charset="2"/>
              </a:rPr>
              <a:t>BX                          </a:t>
            </a:r>
            <a:r>
              <a:rPr lang="en-US" sz="2400" dirty="0" smtClean="0">
                <a:sym typeface="Wingdings" pitchFamily="2" charset="2"/>
              </a:rPr>
              <a:t>  +2000</a:t>
            </a:r>
          </a:p>
          <a:p>
            <a:pPr marL="514350" indent="-514350" algn="l">
              <a:buNone/>
            </a:pPr>
            <a:r>
              <a:rPr sz="2400" smtClean="0">
                <a:sym typeface="Wingdings" pitchFamily="2" charset="2"/>
              </a:rPr>
              <a:t>SI                           </a:t>
            </a:r>
            <a:r>
              <a:rPr lang="en-US" sz="2400" dirty="0" smtClean="0">
                <a:sym typeface="Wingdings" pitchFamily="2" charset="2"/>
              </a:rPr>
              <a:t>  +3000</a:t>
            </a:r>
            <a:endParaRPr lang="en-US" sz="2400" dirty="0">
              <a:sym typeface="Wingdings" pitchFamily="2" charset="2"/>
            </a:endParaRPr>
          </a:p>
          <a:p>
            <a:pPr marL="514350" indent="-514350" algn="l">
              <a:buNone/>
            </a:pPr>
            <a:r>
              <a:rPr sz="2400" smtClean="0">
                <a:sym typeface="Wingdings" pitchFamily="2" charset="2"/>
              </a:rPr>
              <a:t>			                 =15000H</a:t>
            </a:r>
            <a:endParaRPr lang="en-US" sz="2400" dirty="0" smtClean="0">
              <a:sym typeface="Wingdings" pitchFamily="2" charset="2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Addressing Modes of 8086 - Parth Shah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mtClean="0"/>
              <a:t>Example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9CE05C2-C2A2-4C08-B5A5-4CADFEA58DC9}" type="datetime1">
              <a:rPr lang="en-US" smtClean="0"/>
              <a:t>10/7/2017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C95AE-7298-45E1-9514-94AFF5BED89B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Relative Base Indexed Mode</a:t>
            </a:r>
          </a:p>
          <a:p>
            <a:pPr algn="ctr">
              <a:buNone/>
            </a:pPr>
            <a:r>
              <a:rPr smtClean="0"/>
              <a:t>MOV AX, 5000 [BX] [SI]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Addressing Modes of 8086 - Parth Shah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mtClean="0"/>
              <a:t>Example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81A2E4D-21B1-4808-915E-8090C1D595D4}" type="datetime1">
              <a:rPr lang="en-US" smtClean="0"/>
              <a:t>10/7/2017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C95AE-7298-45E1-9514-94AFF5BED89B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24120" y="971550"/>
            <a:ext cx="8178687" cy="3388590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fr-FR" dirty="0"/>
              <a:t>Relative Base </a:t>
            </a:r>
            <a:r>
              <a:rPr lang="fr-FR" dirty="0" err="1"/>
              <a:t>Indexed</a:t>
            </a:r>
            <a:r>
              <a:rPr lang="fr-FR" dirty="0"/>
              <a:t> Mode</a:t>
            </a:r>
          </a:p>
          <a:p>
            <a:pPr algn="ctr">
              <a:buNone/>
            </a:pPr>
            <a:r>
              <a:rPr lang="fr-FR" dirty="0"/>
              <a:t>MOV AX, 5000 [BX] [SI]</a:t>
            </a:r>
          </a:p>
          <a:p>
            <a:pPr algn="l">
              <a:buNone/>
            </a:pPr>
            <a:r>
              <a:rPr smtClean="0"/>
              <a:t>Ans:			</a:t>
            </a:r>
            <a:r>
              <a:rPr sz="2400" smtClean="0"/>
              <a:t>DS:[BX+SI+5000]</a:t>
            </a:r>
          </a:p>
          <a:p>
            <a:pPr marL="514350" indent="-514350" algn="l">
              <a:buNone/>
            </a:pPr>
            <a:r>
              <a:rPr sz="2400" smtClean="0"/>
              <a:t>10H*DS</a:t>
            </a:r>
            <a:r>
              <a:rPr sz="2400">
                <a:sym typeface="Wingdings" pitchFamily="2" charset="2"/>
              </a:rPr>
              <a:t> </a:t>
            </a:r>
            <a:r>
              <a:rPr sz="2400" smtClean="0">
                <a:sym typeface="Wingdings" pitchFamily="2" charset="2"/>
              </a:rPr>
              <a:t>                </a:t>
            </a:r>
            <a:r>
              <a:rPr lang="en-US" sz="2400" dirty="0" smtClean="0">
                <a:sym typeface="Wingdings" pitchFamily="2" charset="2"/>
              </a:rPr>
              <a:t>  10000</a:t>
            </a:r>
          </a:p>
          <a:p>
            <a:pPr marL="514350" indent="-514350" algn="l">
              <a:buNone/>
            </a:pPr>
            <a:r>
              <a:rPr sz="2400">
                <a:sym typeface="Wingdings" pitchFamily="2" charset="2"/>
              </a:rPr>
              <a:t>Offset       </a:t>
            </a:r>
            <a:r>
              <a:rPr sz="2400" smtClean="0">
                <a:sym typeface="Wingdings" pitchFamily="2" charset="2"/>
              </a:rPr>
              <a:t>                </a:t>
            </a:r>
            <a:r>
              <a:rPr sz="2400">
                <a:sym typeface="Wingdings" pitchFamily="2" charset="2"/>
              </a:rPr>
              <a:t>+5000</a:t>
            </a:r>
          </a:p>
          <a:p>
            <a:pPr marL="514350" indent="-514350" algn="l">
              <a:buNone/>
            </a:pPr>
            <a:r>
              <a:rPr sz="2400" smtClean="0">
                <a:sym typeface="Wingdings" pitchFamily="2" charset="2"/>
              </a:rPr>
              <a:t>BX                          </a:t>
            </a:r>
            <a:r>
              <a:rPr lang="en-US" sz="2400" dirty="0" smtClean="0">
                <a:sym typeface="Wingdings" pitchFamily="2" charset="2"/>
              </a:rPr>
              <a:t>  +2000</a:t>
            </a:r>
          </a:p>
          <a:p>
            <a:pPr marL="514350" indent="-514350" algn="l">
              <a:buNone/>
            </a:pPr>
            <a:r>
              <a:rPr sz="2400" smtClean="0">
                <a:sym typeface="Wingdings" pitchFamily="2" charset="2"/>
              </a:rPr>
              <a:t>SI                           </a:t>
            </a:r>
            <a:r>
              <a:rPr lang="en-US" sz="2400" dirty="0" smtClean="0">
                <a:sym typeface="Wingdings" pitchFamily="2" charset="2"/>
              </a:rPr>
              <a:t>   +3000</a:t>
            </a:r>
            <a:endParaRPr lang="en-US" sz="2400" dirty="0">
              <a:sym typeface="Wingdings" pitchFamily="2" charset="2"/>
            </a:endParaRPr>
          </a:p>
          <a:p>
            <a:pPr marL="514350" indent="-514350" algn="l">
              <a:buNone/>
            </a:pPr>
            <a:r>
              <a:rPr sz="2400" smtClean="0">
                <a:sym typeface="Wingdings" pitchFamily="2" charset="2"/>
              </a:rPr>
              <a:t>			                   =1A000H</a:t>
            </a:r>
            <a:endParaRPr lang="en-US" sz="2400" dirty="0" smtClean="0">
              <a:sym typeface="Wingdings" pitchFamily="2" charset="2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Addressing Modes of 8086 - Parth Shah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24121" y="1469160"/>
            <a:ext cx="2957279" cy="338859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spcBef>
                <a:spcPts val="500"/>
              </a:spcBef>
              <a:buNone/>
            </a:pPr>
            <a:r>
              <a:rPr smtClean="0"/>
              <a:t>Offset=4500H</a:t>
            </a:r>
          </a:p>
          <a:p>
            <a:pPr marL="514350" indent="-514350">
              <a:lnSpc>
                <a:spcPct val="100000"/>
              </a:lnSpc>
              <a:spcBef>
                <a:spcPts val="500"/>
              </a:spcBef>
              <a:buNone/>
            </a:pPr>
            <a:r>
              <a:rPr smtClean="0"/>
              <a:t>AX=1100H</a:t>
            </a:r>
          </a:p>
          <a:p>
            <a:pPr marL="514350" indent="-514350">
              <a:lnSpc>
                <a:spcPct val="100000"/>
              </a:lnSpc>
              <a:spcBef>
                <a:spcPts val="500"/>
              </a:spcBef>
              <a:buNone/>
            </a:pPr>
            <a:r>
              <a:rPr smtClean="0"/>
              <a:t>BX=1500H</a:t>
            </a:r>
          </a:p>
          <a:p>
            <a:pPr marL="514350" indent="-514350">
              <a:lnSpc>
                <a:spcPct val="100000"/>
              </a:lnSpc>
              <a:spcBef>
                <a:spcPts val="500"/>
              </a:spcBef>
              <a:buNone/>
            </a:pPr>
            <a:r>
              <a:rPr smtClean="0"/>
              <a:t>CX=2354H</a:t>
            </a:r>
          </a:p>
          <a:p>
            <a:pPr marL="514350" indent="-514350">
              <a:lnSpc>
                <a:spcPct val="100000"/>
              </a:lnSpc>
              <a:spcBef>
                <a:spcPts val="500"/>
              </a:spcBef>
              <a:buNone/>
            </a:pPr>
            <a:r>
              <a:rPr smtClean="0"/>
              <a:t>SI=1234H</a:t>
            </a:r>
          </a:p>
          <a:p>
            <a:pPr marL="514350" indent="-514350">
              <a:lnSpc>
                <a:spcPct val="100000"/>
              </a:lnSpc>
              <a:spcBef>
                <a:spcPts val="500"/>
              </a:spcBef>
              <a:buNone/>
            </a:pPr>
            <a:r>
              <a:rPr smtClean="0"/>
              <a:t>DI=2050H</a:t>
            </a:r>
          </a:p>
          <a:p>
            <a:pPr marL="514350" indent="-514350">
              <a:lnSpc>
                <a:spcPct val="100000"/>
              </a:lnSpc>
              <a:spcBef>
                <a:spcPts val="500"/>
              </a:spcBef>
              <a:buNone/>
            </a:pPr>
            <a:r>
              <a:rPr smtClean="0"/>
              <a:t>BP=4001H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mtClean="0"/>
              <a:t>Example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709B95B-5306-4567-9023-1B7E87186302}" type="datetime1">
              <a:rPr lang="en-US" smtClean="0"/>
              <a:t>10/7/2017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C95AE-7298-45E1-9514-94AFF5BED89B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3138721" y="1885950"/>
            <a:ext cx="2957279" cy="3388590"/>
          </a:xfrm>
          <a:prstGeom prst="rect">
            <a:avLst/>
          </a:prstGeom>
        </p:spPr>
        <p:txBody>
          <a:bodyPr/>
          <a:lstStyle/>
          <a:p>
            <a:pPr marL="514350" marR="0" lvl="0" indent="-514350" algn="just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 Medium"/>
                <a:ea typeface="+mn-ea"/>
                <a:cs typeface="+mn-cs"/>
              </a:rPr>
              <a:t>SP=6000H</a:t>
            </a:r>
          </a:p>
          <a:p>
            <a:pPr marL="514350" marR="0" lvl="0" indent="-514350" algn="just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 Medium"/>
                <a:ea typeface="+mn-ea"/>
                <a:cs typeface="+mn-cs"/>
              </a:rPr>
              <a:t>CS=0000H</a:t>
            </a:r>
          </a:p>
          <a:p>
            <a:pPr marL="514350" marR="0" lvl="0" indent="-514350" algn="just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 Medium"/>
                <a:ea typeface="+mn-ea"/>
                <a:cs typeface="+mn-cs"/>
              </a:rPr>
              <a:t>DS=1234H</a:t>
            </a:r>
          </a:p>
          <a:p>
            <a:pPr marL="514350" marR="0" lvl="0" indent="-514350" algn="just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 Medium"/>
                <a:ea typeface="+mn-ea"/>
                <a:cs typeface="+mn-cs"/>
              </a:rPr>
              <a:t>SS=2000H</a:t>
            </a:r>
          </a:p>
          <a:p>
            <a:pPr marL="514350" marR="0" lvl="0" indent="-514350" algn="just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 Medium"/>
                <a:ea typeface="+mn-ea"/>
                <a:cs typeface="+mn-cs"/>
              </a:rPr>
              <a:t>IP=7000H</a:t>
            </a:r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609600" y="971550"/>
            <a:ext cx="7772400" cy="3388590"/>
          </a:xfrm>
          <a:prstGeom prst="rect">
            <a:avLst/>
          </a:prstGeom>
        </p:spPr>
        <p:txBody>
          <a:bodyPr/>
          <a:lstStyle/>
          <a:p>
            <a:pPr marL="514350" marR="0" lvl="0" indent="-514350" algn="just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 Medium"/>
                <a:ea typeface="+mn-ea"/>
                <a:cs typeface="+mn-cs"/>
              </a:rPr>
              <a:t>Ex-2 Calculate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 Medium"/>
                <a:ea typeface="+mn-ea"/>
                <a:cs typeface="+mn-cs"/>
              </a:rPr>
              <a:t> Effective address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boto Medium"/>
              <a:ea typeface="+mn-ea"/>
              <a:cs typeface="+mn-cs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Addressing Modes of 8086 - Parth Shah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24121" y="1164360"/>
            <a:ext cx="6310079" cy="338859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smtClean="0"/>
              <a:t>MOV AX, [4500H]</a:t>
            </a:r>
          </a:p>
          <a:p>
            <a:pPr marL="514350" indent="-51435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smtClean="0"/>
              <a:t>MOV CX, [BX]</a:t>
            </a:r>
          </a:p>
          <a:p>
            <a:pPr marL="514350" indent="-51435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smtClean="0"/>
              <a:t>MOV AX,1234 [BX]</a:t>
            </a:r>
          </a:p>
          <a:p>
            <a:pPr marL="514350" indent="-51435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smtClean="0"/>
              <a:t>MOV AX, [BX] [SI]</a:t>
            </a:r>
          </a:p>
          <a:p>
            <a:pPr marL="514350" indent="-51435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/>
              <a:t>MOV AX, </a:t>
            </a:r>
            <a:r>
              <a:rPr smtClean="0"/>
              <a:t>1000 [BX</a:t>
            </a:r>
            <a:r>
              <a:rPr/>
              <a:t>] </a:t>
            </a:r>
            <a:r>
              <a:rPr smtClean="0"/>
              <a:t>[DI]</a:t>
            </a:r>
            <a:endParaRPr/>
          </a:p>
          <a:p>
            <a:pPr marL="514350" indent="-51435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endParaRPr smtClean="0"/>
          </a:p>
          <a:p>
            <a:pPr marL="514350" indent="-51435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endParaRPr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mtClean="0"/>
              <a:t>Example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9BA90C66-AC53-4F29-A22C-60B85E5D7AA9}" type="datetime1">
              <a:rPr lang="en-US" smtClean="0"/>
              <a:t>10/7/2017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C95AE-7298-45E1-9514-94AFF5BED89B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3138721" y="1885950"/>
            <a:ext cx="2957279" cy="3388590"/>
          </a:xfrm>
          <a:prstGeom prst="rect">
            <a:avLst/>
          </a:prstGeom>
        </p:spPr>
        <p:txBody>
          <a:bodyPr/>
          <a:lstStyle/>
          <a:p>
            <a:pPr marL="514350" marR="0" lvl="0" indent="-514350" algn="just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boto Medium"/>
              <a:ea typeface="+mn-ea"/>
              <a:cs typeface="+mn-cs"/>
            </a:endParaRPr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609600" y="971550"/>
            <a:ext cx="7772400" cy="3388590"/>
          </a:xfrm>
          <a:prstGeom prst="rect">
            <a:avLst/>
          </a:prstGeom>
        </p:spPr>
        <p:txBody>
          <a:bodyPr/>
          <a:lstStyle/>
          <a:p>
            <a:pPr marL="514350" marR="0" lvl="0" indent="-514350" algn="just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boto Medium"/>
              <a:ea typeface="+mn-ea"/>
              <a:cs typeface="+mn-cs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Addressing Modes of 8086 - Parth Shah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24121" y="1164360"/>
            <a:ext cx="6310079" cy="338859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smtClean="0"/>
              <a:t>MOV AX, [4500H] - </a:t>
            </a:r>
            <a:r>
              <a:rPr/>
              <a:t>16840</a:t>
            </a:r>
            <a:endParaRPr smtClean="0"/>
          </a:p>
          <a:p>
            <a:pPr marL="514350" indent="-51435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smtClean="0"/>
              <a:t>MOV CX, [BX] - </a:t>
            </a:r>
            <a:r>
              <a:rPr/>
              <a:t>13840</a:t>
            </a:r>
            <a:endParaRPr smtClean="0"/>
          </a:p>
          <a:p>
            <a:pPr marL="514350" indent="-51435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smtClean="0"/>
              <a:t>MOV AX,1234 [BX] </a:t>
            </a:r>
            <a:r>
              <a:rPr lang="en-US" dirty="0" smtClean="0"/>
              <a:t>-</a:t>
            </a:r>
            <a:r>
              <a:rPr smtClean="0"/>
              <a:t> 14A74</a:t>
            </a:r>
          </a:p>
          <a:p>
            <a:pPr marL="514350" indent="-51435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smtClean="0"/>
              <a:t>MOV AX, [BX] [SI] </a:t>
            </a:r>
            <a:r>
              <a:rPr lang="en-US" dirty="0" smtClean="0"/>
              <a:t>-</a:t>
            </a:r>
            <a:r>
              <a:rPr smtClean="0"/>
              <a:t> 14A74</a:t>
            </a:r>
          </a:p>
          <a:p>
            <a:pPr marL="514350" indent="-51435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/>
              <a:t>MOV AX, </a:t>
            </a:r>
            <a:r>
              <a:rPr smtClean="0"/>
              <a:t>1000 [BX</a:t>
            </a:r>
            <a:r>
              <a:rPr/>
              <a:t>] </a:t>
            </a:r>
            <a:r>
              <a:rPr smtClean="0"/>
              <a:t>[DI] - </a:t>
            </a:r>
            <a:r>
              <a:rPr/>
              <a:t>16890</a:t>
            </a:r>
          </a:p>
          <a:p>
            <a:pPr marL="514350" indent="-51435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endParaRPr smtClean="0"/>
          </a:p>
          <a:p>
            <a:pPr marL="514350" indent="-51435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endParaRPr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mtClean="0"/>
              <a:t>Example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C1A6F46-6BE9-4FC9-B61A-BE1A9FFE9E4C}" type="datetime1">
              <a:rPr lang="en-US" smtClean="0"/>
              <a:t>10/7/2017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C95AE-7298-45E1-9514-94AFF5BED89B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3138721" y="1885950"/>
            <a:ext cx="2957279" cy="3388590"/>
          </a:xfrm>
          <a:prstGeom prst="rect">
            <a:avLst/>
          </a:prstGeom>
        </p:spPr>
        <p:txBody>
          <a:bodyPr/>
          <a:lstStyle/>
          <a:p>
            <a:pPr marL="514350" marR="0" lvl="0" indent="-514350" algn="just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boto Medium"/>
              <a:ea typeface="+mn-ea"/>
              <a:cs typeface="+mn-cs"/>
            </a:endParaRPr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609600" y="971550"/>
            <a:ext cx="7772400" cy="3388590"/>
          </a:xfrm>
          <a:prstGeom prst="rect">
            <a:avLst/>
          </a:prstGeom>
        </p:spPr>
        <p:txBody>
          <a:bodyPr/>
          <a:lstStyle/>
          <a:p>
            <a:pPr marL="514350" marR="0" lvl="0" indent="-514350" algn="just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boto Medium"/>
              <a:ea typeface="+mn-ea"/>
              <a:cs typeface="+mn-cs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Addressing Modes of 8086 - Parth Shah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24121" y="1697760"/>
            <a:ext cx="2957279" cy="338859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spcBef>
                <a:spcPts val="500"/>
              </a:spcBef>
              <a:buNone/>
            </a:pPr>
            <a:r>
              <a:rPr smtClean="0"/>
              <a:t>Offset=1234H</a:t>
            </a:r>
          </a:p>
          <a:p>
            <a:pPr marL="514350" indent="-514350">
              <a:lnSpc>
                <a:spcPct val="100000"/>
              </a:lnSpc>
              <a:spcBef>
                <a:spcPts val="500"/>
              </a:spcBef>
              <a:buNone/>
            </a:pPr>
            <a:r>
              <a:rPr smtClean="0"/>
              <a:t>AX=6510H</a:t>
            </a:r>
          </a:p>
          <a:p>
            <a:pPr marL="514350" indent="-514350">
              <a:lnSpc>
                <a:spcPct val="100000"/>
              </a:lnSpc>
              <a:spcBef>
                <a:spcPts val="500"/>
              </a:spcBef>
              <a:buNone/>
            </a:pPr>
            <a:r>
              <a:rPr smtClean="0"/>
              <a:t>BX=1567H</a:t>
            </a:r>
          </a:p>
          <a:p>
            <a:pPr marL="514350" indent="-514350">
              <a:lnSpc>
                <a:spcPct val="100000"/>
              </a:lnSpc>
              <a:spcBef>
                <a:spcPts val="500"/>
              </a:spcBef>
              <a:buNone/>
            </a:pPr>
            <a:r>
              <a:rPr smtClean="0"/>
              <a:t>SI=3241H</a:t>
            </a:r>
          </a:p>
          <a:p>
            <a:pPr marL="514350" indent="-514350">
              <a:lnSpc>
                <a:spcPct val="100000"/>
              </a:lnSpc>
              <a:spcBef>
                <a:spcPts val="500"/>
              </a:spcBef>
              <a:buNone/>
            </a:pPr>
            <a:r>
              <a:rPr smtClean="0"/>
              <a:t>DI=2345H</a:t>
            </a:r>
          </a:p>
          <a:p>
            <a:pPr marL="514350" indent="-514350">
              <a:lnSpc>
                <a:spcPct val="100000"/>
              </a:lnSpc>
              <a:spcBef>
                <a:spcPts val="500"/>
              </a:spcBef>
              <a:buNone/>
            </a:pPr>
            <a:r>
              <a:rPr smtClean="0"/>
              <a:t>BP=2412H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mtClean="0"/>
              <a:t>Example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632511A-B619-40F0-9E57-A9E1FE8F0F43}" type="datetime1">
              <a:rPr lang="en-US" smtClean="0"/>
              <a:t>10/7/2017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C95AE-7298-45E1-9514-94AFF5BED89B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3138721" y="1885950"/>
            <a:ext cx="2957279" cy="3388590"/>
          </a:xfrm>
          <a:prstGeom prst="rect">
            <a:avLst/>
          </a:prstGeom>
        </p:spPr>
        <p:txBody>
          <a:bodyPr/>
          <a:lstStyle/>
          <a:p>
            <a:pPr marL="514350" marR="0" lvl="0" indent="-514350" algn="just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 Medium"/>
                <a:ea typeface="+mn-ea"/>
                <a:cs typeface="+mn-cs"/>
              </a:rPr>
              <a:t>SP=6874H</a:t>
            </a:r>
          </a:p>
          <a:p>
            <a:pPr marL="514350" marR="0" lvl="0" indent="-514350" algn="just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 Medium"/>
                <a:ea typeface="+mn-ea"/>
                <a:cs typeface="+mn-cs"/>
              </a:rPr>
              <a:t>CS=0000H</a:t>
            </a:r>
          </a:p>
          <a:p>
            <a:pPr marL="514350" marR="0" lvl="0" indent="-514350" algn="just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 Medium"/>
                <a:ea typeface="+mn-ea"/>
                <a:cs typeface="+mn-cs"/>
              </a:rPr>
              <a:t>DS=2521H</a:t>
            </a:r>
          </a:p>
          <a:p>
            <a:pPr marL="514350" marR="0" lvl="0" indent="-514350" algn="just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 Medium"/>
                <a:ea typeface="+mn-ea"/>
                <a:cs typeface="+mn-cs"/>
              </a:rPr>
              <a:t>SS=2000H</a:t>
            </a:r>
          </a:p>
          <a:p>
            <a:pPr marL="514350" marR="0" lvl="0" indent="-514350" algn="just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 Medium"/>
                <a:ea typeface="+mn-ea"/>
                <a:cs typeface="+mn-cs"/>
              </a:rPr>
              <a:t>IP=7000H</a:t>
            </a:r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609600" y="971550"/>
            <a:ext cx="7772400" cy="3388590"/>
          </a:xfrm>
          <a:prstGeom prst="rect">
            <a:avLst/>
          </a:prstGeom>
        </p:spPr>
        <p:txBody>
          <a:bodyPr/>
          <a:lstStyle/>
          <a:p>
            <a:pPr marL="514350" marR="0" lvl="0" indent="-514350" algn="just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 Medium"/>
                <a:ea typeface="+mn-ea"/>
                <a:cs typeface="+mn-cs"/>
              </a:rPr>
              <a:t>Ex-3 Calculate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 Medium"/>
                <a:ea typeface="+mn-ea"/>
                <a:cs typeface="+mn-cs"/>
              </a:rPr>
              <a:t> Effective address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boto Medium"/>
              <a:ea typeface="+mn-ea"/>
              <a:cs typeface="+mn-cs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Addressing Modes of 8086 - Parth Shah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24121" y="1164360"/>
            <a:ext cx="6310079" cy="338859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smtClean="0"/>
              <a:t>MOV AX, [1234H]</a:t>
            </a:r>
          </a:p>
          <a:p>
            <a:pPr marL="514350" indent="-51435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smtClean="0"/>
              <a:t>MOV CX, [BX] </a:t>
            </a:r>
          </a:p>
          <a:p>
            <a:pPr marL="514350" indent="-51435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smtClean="0"/>
              <a:t>MOV AX,1234 [BX]</a:t>
            </a:r>
          </a:p>
          <a:p>
            <a:pPr marL="514350" indent="-51435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smtClean="0"/>
              <a:t>MOV AX, [BX] [SI] </a:t>
            </a:r>
          </a:p>
          <a:p>
            <a:pPr marL="514350" indent="-51435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/>
              <a:t>MOV AX, </a:t>
            </a:r>
            <a:r>
              <a:rPr smtClean="0"/>
              <a:t>1000 [BX</a:t>
            </a:r>
            <a:r>
              <a:rPr/>
              <a:t>] </a:t>
            </a:r>
            <a:r>
              <a:rPr smtClean="0"/>
              <a:t>[DI]</a:t>
            </a:r>
            <a:endParaRPr/>
          </a:p>
          <a:p>
            <a:pPr marL="514350" indent="-51435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endParaRPr smtClean="0"/>
          </a:p>
          <a:p>
            <a:pPr marL="514350" indent="-51435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endParaRPr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mtClean="0"/>
              <a:t>Example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A4158ED-F7F5-415F-9094-E3A7F7A0F2E0}" type="datetime1">
              <a:rPr lang="en-US" smtClean="0"/>
              <a:t>10/7/2017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C95AE-7298-45E1-9514-94AFF5BED89B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3138721" y="1885950"/>
            <a:ext cx="2957279" cy="3388590"/>
          </a:xfrm>
          <a:prstGeom prst="rect">
            <a:avLst/>
          </a:prstGeom>
        </p:spPr>
        <p:txBody>
          <a:bodyPr/>
          <a:lstStyle/>
          <a:p>
            <a:pPr marL="514350" marR="0" lvl="0" indent="-514350" algn="just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boto Medium"/>
              <a:ea typeface="+mn-ea"/>
              <a:cs typeface="+mn-cs"/>
            </a:endParaRPr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609600" y="971550"/>
            <a:ext cx="7772400" cy="3388590"/>
          </a:xfrm>
          <a:prstGeom prst="rect">
            <a:avLst/>
          </a:prstGeom>
        </p:spPr>
        <p:txBody>
          <a:bodyPr/>
          <a:lstStyle/>
          <a:p>
            <a:pPr marL="514350" marR="0" lvl="0" indent="-514350" algn="just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boto Medium"/>
              <a:ea typeface="+mn-ea"/>
              <a:cs typeface="+mn-cs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Addressing Modes of 8086 - Parth Shah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smtClean="0"/>
              <a:t>Sequential Control Flow Instructions</a:t>
            </a:r>
          </a:p>
          <a:p>
            <a:pPr marL="984250" lvl="1" indent="-514350"/>
            <a:r>
              <a:rPr smtClean="0"/>
              <a:t>Transfer control to next line after execution</a:t>
            </a:r>
          </a:p>
          <a:p>
            <a:pPr marL="984250" lvl="1" indent="-514350"/>
            <a:r>
              <a:rPr smtClean="0"/>
              <a:t>Eg. MOV</a:t>
            </a:r>
          </a:p>
          <a:p>
            <a:pPr marL="514350" indent="-514350">
              <a:buFont typeface="+mj-lt"/>
              <a:buAutoNum type="arabicPeriod"/>
            </a:pPr>
            <a:r>
              <a:rPr smtClean="0"/>
              <a:t>Control Transfer Instructions</a:t>
            </a:r>
          </a:p>
          <a:p>
            <a:pPr marL="984250" lvl="1" indent="-514350"/>
            <a:r>
              <a:rPr lang="en-IN" dirty="0" smtClean="0"/>
              <a:t>Transfer</a:t>
            </a:r>
            <a:r>
              <a:rPr smtClean="0"/>
              <a:t> control to address specified in instruction</a:t>
            </a:r>
          </a:p>
          <a:p>
            <a:pPr marL="984250" lvl="1" indent="-514350"/>
            <a:r>
              <a:rPr smtClean="0"/>
              <a:t>Eg. JMP, CALL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mtClean="0"/>
              <a:t>Categories of addressing modes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A43C75E0-2779-41D4-8944-26FD4556732B}" type="datetime1">
              <a:rPr lang="en-US" smtClean="0"/>
              <a:t>10/7/2017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C95AE-7298-45E1-9514-94AFF5BED89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Addressing Modes of 8086 - Parth Shah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24121" y="1164360"/>
            <a:ext cx="6310079" cy="338859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smtClean="0"/>
              <a:t>MOV AX, [1234H] - </a:t>
            </a:r>
            <a:r>
              <a:rPr/>
              <a:t>26444</a:t>
            </a:r>
            <a:endParaRPr smtClean="0"/>
          </a:p>
          <a:p>
            <a:pPr marL="514350" indent="-51435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smtClean="0"/>
              <a:t>MOV CX, [BX] - </a:t>
            </a:r>
            <a:r>
              <a:rPr/>
              <a:t>26777</a:t>
            </a:r>
            <a:endParaRPr smtClean="0"/>
          </a:p>
          <a:p>
            <a:pPr marL="514350" indent="-51435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smtClean="0"/>
              <a:t>MOV AX,1234 [BX] </a:t>
            </a:r>
            <a:r>
              <a:rPr lang="en-US" dirty="0" smtClean="0"/>
              <a:t>-</a:t>
            </a:r>
            <a:r>
              <a:rPr smtClean="0"/>
              <a:t> 279AB</a:t>
            </a:r>
          </a:p>
          <a:p>
            <a:pPr marL="514350" indent="-51435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smtClean="0"/>
              <a:t>MOV AX, [BX] [SI] </a:t>
            </a:r>
            <a:r>
              <a:rPr lang="en-US" dirty="0" smtClean="0"/>
              <a:t>-</a:t>
            </a:r>
            <a:r>
              <a:rPr smtClean="0"/>
              <a:t> 299B8</a:t>
            </a:r>
          </a:p>
          <a:p>
            <a:pPr marL="514350" indent="-51435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/>
              <a:t>MOV AX, </a:t>
            </a:r>
            <a:r>
              <a:rPr smtClean="0"/>
              <a:t>1000 [BX</a:t>
            </a:r>
            <a:r>
              <a:rPr/>
              <a:t>] </a:t>
            </a:r>
            <a:r>
              <a:rPr smtClean="0"/>
              <a:t>[DI] </a:t>
            </a:r>
            <a:r>
              <a:rPr lang="en-US" dirty="0" smtClean="0"/>
              <a:t>-</a:t>
            </a:r>
            <a:r>
              <a:rPr smtClean="0"/>
              <a:t> 29ABC</a:t>
            </a:r>
            <a:endParaRPr/>
          </a:p>
          <a:p>
            <a:pPr marL="514350" indent="-51435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endParaRPr smtClean="0"/>
          </a:p>
          <a:p>
            <a:pPr marL="514350" indent="-51435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endParaRPr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mtClean="0"/>
              <a:t>Example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C9132C0-BB73-4BB6-9117-AA73273D0B0F}" type="datetime1">
              <a:rPr lang="en-US" smtClean="0"/>
              <a:t>10/7/2017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C95AE-7298-45E1-9514-94AFF5BED89B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3138721" y="1885950"/>
            <a:ext cx="2957279" cy="3388590"/>
          </a:xfrm>
          <a:prstGeom prst="rect">
            <a:avLst/>
          </a:prstGeom>
        </p:spPr>
        <p:txBody>
          <a:bodyPr/>
          <a:lstStyle/>
          <a:p>
            <a:pPr marL="514350" marR="0" lvl="0" indent="-514350" algn="just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boto Medium"/>
              <a:ea typeface="+mn-ea"/>
              <a:cs typeface="+mn-cs"/>
            </a:endParaRPr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609600" y="971550"/>
            <a:ext cx="7772400" cy="3388590"/>
          </a:xfrm>
          <a:prstGeom prst="rect">
            <a:avLst/>
          </a:prstGeom>
        </p:spPr>
        <p:txBody>
          <a:bodyPr/>
          <a:lstStyle/>
          <a:p>
            <a:pPr marL="514350" marR="0" lvl="0" indent="-514350" algn="just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boto Medium"/>
              <a:ea typeface="+mn-ea"/>
              <a:cs typeface="+mn-cs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Addressing Modes of 8086 - Parth Shah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24121" y="1164360"/>
            <a:ext cx="6310079" cy="338859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smtClean="0"/>
              <a:t>MOV AX, [1234H] - </a:t>
            </a:r>
            <a:r>
              <a:rPr/>
              <a:t>26444</a:t>
            </a:r>
            <a:endParaRPr smtClean="0"/>
          </a:p>
          <a:p>
            <a:pPr marL="514350" indent="-51435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smtClean="0"/>
              <a:t>MOV CX, [BX] - </a:t>
            </a:r>
            <a:r>
              <a:rPr/>
              <a:t>26777</a:t>
            </a:r>
            <a:endParaRPr smtClean="0"/>
          </a:p>
          <a:p>
            <a:pPr marL="514350" indent="-51435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smtClean="0"/>
              <a:t>MOV AX,1234 [BX] </a:t>
            </a:r>
            <a:r>
              <a:rPr lang="en-US" dirty="0" smtClean="0"/>
              <a:t>-</a:t>
            </a:r>
            <a:r>
              <a:rPr smtClean="0"/>
              <a:t> 279AB</a:t>
            </a:r>
          </a:p>
          <a:p>
            <a:pPr marL="514350" indent="-51435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smtClean="0"/>
              <a:t>MOV AX, [BX] [SI] </a:t>
            </a:r>
            <a:r>
              <a:rPr lang="en-US" dirty="0" smtClean="0"/>
              <a:t>-</a:t>
            </a:r>
            <a:r>
              <a:rPr smtClean="0"/>
              <a:t> 299B8</a:t>
            </a:r>
          </a:p>
          <a:p>
            <a:pPr marL="514350" indent="-51435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/>
              <a:t>MOV AX, </a:t>
            </a:r>
            <a:r>
              <a:rPr smtClean="0"/>
              <a:t>1000 [BX</a:t>
            </a:r>
            <a:r>
              <a:rPr/>
              <a:t>] </a:t>
            </a:r>
            <a:r>
              <a:rPr smtClean="0"/>
              <a:t>[DI] </a:t>
            </a:r>
            <a:r>
              <a:rPr lang="en-US" dirty="0" smtClean="0"/>
              <a:t>-</a:t>
            </a:r>
            <a:r>
              <a:rPr smtClean="0"/>
              <a:t> 29ABC</a:t>
            </a:r>
            <a:endParaRPr/>
          </a:p>
          <a:p>
            <a:pPr marL="514350" indent="-51435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endParaRPr smtClean="0"/>
          </a:p>
          <a:p>
            <a:pPr marL="514350" indent="-51435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endParaRPr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mtClean="0"/>
              <a:t>Example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C9132C0-BB73-4BB6-9117-AA73273D0B0F}" type="datetime1">
              <a:rPr lang="en-US" smtClean="0"/>
              <a:t>10/7/2017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C95AE-7298-45E1-9514-94AFF5BED89B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3138721" y="1885950"/>
            <a:ext cx="2957279" cy="3388590"/>
          </a:xfrm>
          <a:prstGeom prst="rect">
            <a:avLst/>
          </a:prstGeom>
        </p:spPr>
        <p:txBody>
          <a:bodyPr/>
          <a:lstStyle/>
          <a:p>
            <a:pPr marL="514350" marR="0" lvl="0" indent="-514350" algn="just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boto Medium"/>
              <a:ea typeface="+mn-ea"/>
              <a:cs typeface="+mn-cs"/>
            </a:endParaRPr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609600" y="971550"/>
            <a:ext cx="7772400" cy="3388590"/>
          </a:xfrm>
          <a:prstGeom prst="rect">
            <a:avLst/>
          </a:prstGeom>
        </p:spPr>
        <p:txBody>
          <a:bodyPr/>
          <a:lstStyle/>
          <a:p>
            <a:pPr marL="514350" marR="0" lvl="0" indent="-514350" algn="just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boto Medium"/>
              <a:ea typeface="+mn-ea"/>
              <a:cs typeface="+mn-cs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Addressing Modes of 8086 - Parth Shah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274"/>
          <p:cNvSpPr txBox="1">
            <a:spLocks/>
          </p:cNvSpPr>
          <p:nvPr/>
        </p:nvSpPr>
        <p:spPr>
          <a:xfrm>
            <a:off x="3078163" y="1716088"/>
            <a:ext cx="5532437" cy="1160462"/>
          </a:xfrm>
          <a:prstGeom prst="rect">
            <a:avLst/>
          </a:prstGeom>
        </p:spPr>
        <p:txBody>
          <a:bodyPr lIns="91423" tIns="91423" rIns="91423" bIns="91423" anchor="t" anchorCtr="0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6000" b="0" i="0" u="none" strike="noStrike" kern="1200" cap="none" spc="0" normalizeH="0" baseline="0" noProof="0" smtClean="0">
                <a:ln>
                  <a:noFill/>
                </a:ln>
                <a:solidFill>
                  <a:srgbClr val="ABE33F"/>
                </a:solidFill>
                <a:effectLst/>
                <a:uLnTx/>
                <a:uFillTx/>
                <a:latin typeface="Roboto Medium" charset="0"/>
                <a:ea typeface="+mj-ea"/>
                <a:cs typeface="+mj-cs"/>
              </a:rPr>
              <a:t>Thank You !</a:t>
            </a:r>
            <a:endParaRPr kumimoji="0" lang="en" sz="6000" b="0" i="0" u="none" strike="noStrike" kern="1200" cap="none" spc="0" normalizeH="0" baseline="0" noProof="0" dirty="0">
              <a:ln>
                <a:noFill/>
              </a:ln>
              <a:solidFill>
                <a:srgbClr val="ABE33F"/>
              </a:solidFill>
              <a:effectLst/>
              <a:uLnTx/>
              <a:uFillTx/>
              <a:latin typeface="Roboto Medium" charset="0"/>
              <a:ea typeface="+mj-ea"/>
              <a:cs typeface="+mj-cs"/>
            </a:endParaRPr>
          </a:p>
        </p:txBody>
      </p:sp>
      <p:sp>
        <p:nvSpPr>
          <p:cNvPr id="14" name="Shape 275"/>
          <p:cNvSpPr txBox="1">
            <a:spLocks/>
          </p:cNvSpPr>
          <p:nvPr/>
        </p:nvSpPr>
        <p:spPr>
          <a:xfrm>
            <a:off x="3124200" y="2724150"/>
            <a:ext cx="4695824" cy="2197100"/>
          </a:xfrm>
          <a:prstGeom prst="rect">
            <a:avLst/>
          </a:prstGeom>
        </p:spPr>
        <p:txBody>
          <a:bodyPr lIns="91423" tIns="91423" rIns="91423" bIns="91423" anchor="t" anchorCtr="0">
            <a:noAutofit/>
          </a:bodyPr>
          <a:lstStyle/>
          <a:p>
            <a:pPr marL="171450" marR="0" lvl="0" indent="-171450" algn="ctr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there is any question</a:t>
            </a:r>
            <a:r>
              <a:rPr lang="en" sz="3600" b="1" dirty="0"/>
              <a:t> </a:t>
            </a:r>
            <a:r>
              <a:rPr lang="en" sz="3600" b="1" dirty="0" smtClean="0"/>
              <a:t>please mail me at</a:t>
            </a:r>
          </a:p>
          <a:p>
            <a:pPr marL="171450" marR="0" lvl="0" indent="-171450" algn="ctr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3600" b="1" dirty="0" smtClean="0"/>
              <a:t>parth.shah@utu.ac.in</a:t>
            </a:r>
            <a:endParaRPr kumimoji="0" lang="en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Shape 279"/>
          <p:cNvSpPr/>
          <p:nvPr/>
        </p:nvSpPr>
        <p:spPr>
          <a:xfrm>
            <a:off x="1681876" y="2683101"/>
            <a:ext cx="1274937" cy="1159802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3" tIns="91423" rIns="91423" bIns="91423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24120" y="859560"/>
            <a:ext cx="8178687" cy="338859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smtClean="0"/>
              <a:t>Immediate</a:t>
            </a:r>
          </a:p>
          <a:p>
            <a:pPr marL="514350" indent="-51435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smtClean="0"/>
              <a:t>Direct</a:t>
            </a:r>
          </a:p>
          <a:p>
            <a:pPr marL="514350" indent="-51435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smtClean="0"/>
              <a:t>Register</a:t>
            </a:r>
          </a:p>
          <a:p>
            <a:pPr marL="514350" indent="-51435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smtClean="0"/>
              <a:t>Register Indirect</a:t>
            </a:r>
          </a:p>
          <a:p>
            <a:pPr marL="514350" indent="-51435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smtClean="0"/>
              <a:t>Indexed</a:t>
            </a:r>
          </a:p>
          <a:p>
            <a:pPr marL="514350" indent="-51435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smtClean="0"/>
              <a:t>Register Relative</a:t>
            </a:r>
          </a:p>
          <a:p>
            <a:pPr marL="514350" indent="-51435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smtClean="0"/>
              <a:t>Based Indexed</a:t>
            </a:r>
          </a:p>
          <a:p>
            <a:pPr marL="514350" indent="-51435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smtClean="0"/>
              <a:t>Relative Based Indexed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mtClean="0"/>
              <a:t>Sequential Control Flow instructions	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5C98C54-CF41-410F-B083-01EAE824C4EB}" type="datetime1">
              <a:rPr lang="en-US" smtClean="0"/>
              <a:t>10/7/2017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C95AE-7298-45E1-9514-94AFF5BED89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Addressing Modes of 8086 - Parth Shah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24121" y="859560"/>
            <a:ext cx="7834079" cy="338859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spcBef>
                <a:spcPts val="500"/>
              </a:spcBef>
            </a:pPr>
            <a:r>
              <a:rPr smtClean="0"/>
              <a:t>Immediate data is part of instruction</a:t>
            </a:r>
          </a:p>
          <a:p>
            <a:pPr marL="514350" indent="-514350">
              <a:lnSpc>
                <a:spcPct val="100000"/>
              </a:lnSpc>
              <a:spcBef>
                <a:spcPts val="500"/>
              </a:spcBef>
            </a:pPr>
            <a:r>
              <a:rPr smtClean="0"/>
              <a:t>Can be of 8 bit or 16 bit</a:t>
            </a:r>
          </a:p>
          <a:p>
            <a:pPr marL="514350" indent="-514350" algn="ctr">
              <a:lnSpc>
                <a:spcPct val="100000"/>
              </a:lnSpc>
              <a:spcBef>
                <a:spcPts val="500"/>
              </a:spcBef>
              <a:buNone/>
            </a:pPr>
            <a:endParaRPr/>
          </a:p>
          <a:p>
            <a:pPr marL="514350" indent="-514350" algn="ctr">
              <a:lnSpc>
                <a:spcPct val="100000"/>
              </a:lnSpc>
              <a:spcBef>
                <a:spcPts val="500"/>
              </a:spcBef>
              <a:buNone/>
            </a:pPr>
            <a:r>
              <a:rPr smtClean="0"/>
              <a:t>MOV AX, </a:t>
            </a:r>
            <a:r>
              <a:rPr smtClean="0">
                <a:solidFill>
                  <a:srgbClr val="FF0000"/>
                </a:solidFill>
              </a:rPr>
              <a:t>0005H</a:t>
            </a:r>
          </a:p>
          <a:p>
            <a:pPr marL="514350" indent="-514350">
              <a:lnSpc>
                <a:spcPct val="100000"/>
              </a:lnSpc>
              <a:spcBef>
                <a:spcPts val="500"/>
              </a:spcBef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mtClean="0"/>
              <a:t>Immediate	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9B10C63C-F34E-46A5-85CD-246DCB3659A1}" type="datetime1">
              <a:rPr lang="en-US" smtClean="0"/>
              <a:t>10/7/2017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C95AE-7298-45E1-9514-94AFF5BED89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Addressing Modes of 8086 - Parth Shah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24121" y="859560"/>
            <a:ext cx="7834079" cy="338859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spcBef>
                <a:spcPts val="500"/>
              </a:spcBef>
            </a:pPr>
            <a:r>
              <a:rPr smtClean="0"/>
              <a:t>16 bit memory offset is directly specified in instruction</a:t>
            </a:r>
            <a:endParaRPr/>
          </a:p>
          <a:p>
            <a:pPr marL="514350" indent="-514350" algn="ctr">
              <a:lnSpc>
                <a:spcPct val="100000"/>
              </a:lnSpc>
              <a:spcBef>
                <a:spcPts val="500"/>
              </a:spcBef>
              <a:buNone/>
            </a:pPr>
            <a:r>
              <a:rPr smtClean="0"/>
              <a:t>MOV AX, </a:t>
            </a:r>
            <a:r>
              <a:rPr smtClean="0">
                <a:solidFill>
                  <a:srgbClr val="FF0000"/>
                </a:solidFill>
              </a:rPr>
              <a:t>[5000H]</a:t>
            </a:r>
          </a:p>
          <a:p>
            <a:pPr marL="514350" indent="-514350">
              <a:lnSpc>
                <a:spcPct val="100000"/>
              </a:lnSpc>
              <a:spcBef>
                <a:spcPts val="500"/>
              </a:spcBef>
            </a:pPr>
            <a:r>
              <a:rPr smtClean="0"/>
              <a:t>Effective address is calculated as offset address and content of DS as segment addess</a:t>
            </a:r>
          </a:p>
          <a:p>
            <a:pPr marL="514350" indent="-514350" algn="ctr">
              <a:lnSpc>
                <a:spcPct val="100000"/>
              </a:lnSpc>
              <a:spcBef>
                <a:spcPts val="500"/>
              </a:spcBef>
              <a:buNone/>
            </a:pPr>
            <a:r>
              <a:rPr smtClean="0"/>
              <a:t>10H*DS+</a:t>
            </a:r>
            <a:r>
              <a:rPr smtClean="0">
                <a:solidFill>
                  <a:srgbClr val="FF0000"/>
                </a:solidFill>
              </a:rPr>
              <a:t>5000H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mtClean="0"/>
              <a:t>Direct	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AAF055F-0BAA-48BB-A209-FBBC0ECE2BDE}" type="datetime1">
              <a:rPr lang="en-US" smtClean="0"/>
              <a:t>10/7/2017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C95AE-7298-45E1-9514-94AFF5BED89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Addressing Modes of 8086 - Parth Shah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24121" y="859560"/>
            <a:ext cx="7834079" cy="338859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spcBef>
                <a:spcPts val="500"/>
              </a:spcBef>
            </a:pPr>
            <a:r>
              <a:rPr smtClean="0"/>
              <a:t>Data is stored directly into register and reffered using the perticular register </a:t>
            </a:r>
            <a:endParaRPr/>
          </a:p>
          <a:p>
            <a:pPr marL="514350" indent="-514350" algn="ctr">
              <a:lnSpc>
                <a:spcPct val="100000"/>
              </a:lnSpc>
              <a:spcBef>
                <a:spcPts val="500"/>
              </a:spcBef>
              <a:buNone/>
            </a:pPr>
            <a:r>
              <a:rPr smtClean="0"/>
              <a:t>MOV AX, </a:t>
            </a:r>
            <a:r>
              <a:rPr smtClean="0">
                <a:solidFill>
                  <a:srgbClr val="FF0000"/>
                </a:solidFill>
              </a:rPr>
              <a:t>BX</a:t>
            </a:r>
          </a:p>
          <a:p>
            <a:pPr marL="514350" indent="-514350">
              <a:lnSpc>
                <a:spcPct val="100000"/>
              </a:lnSpc>
              <a:spcBef>
                <a:spcPts val="500"/>
              </a:spcBef>
            </a:pPr>
            <a:r>
              <a:rPr smtClean="0"/>
              <a:t>All register except IP can be used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mtClean="0"/>
              <a:t>Register	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24B170D-8683-4BD5-9B3F-ED48C31EF60D}" type="datetime1">
              <a:rPr lang="en-US" smtClean="0"/>
              <a:t>10/7/2017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C95AE-7298-45E1-9514-94AFF5BED89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Addressing Modes of 8086 - Parth Shah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24121" y="859560"/>
            <a:ext cx="7834079" cy="338859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spcBef>
                <a:spcPts val="500"/>
              </a:spcBef>
            </a:pPr>
            <a:r>
              <a:rPr smtClean="0"/>
              <a:t>Offset address of data is either stored in BX or SI or DI register</a:t>
            </a:r>
          </a:p>
          <a:p>
            <a:pPr marL="514350" indent="-514350">
              <a:lnSpc>
                <a:spcPct val="100000"/>
              </a:lnSpc>
              <a:spcBef>
                <a:spcPts val="500"/>
              </a:spcBef>
            </a:pPr>
            <a:r>
              <a:rPr smtClean="0"/>
              <a:t>Data is supposed to be available at address pointed to by the content of registrar ub default data segment </a:t>
            </a:r>
            <a:endParaRPr/>
          </a:p>
          <a:p>
            <a:pPr marL="514350" indent="-514350" algn="ctr">
              <a:lnSpc>
                <a:spcPct val="100000"/>
              </a:lnSpc>
              <a:spcBef>
                <a:spcPts val="500"/>
              </a:spcBef>
              <a:buNone/>
            </a:pPr>
            <a:r>
              <a:rPr smtClean="0"/>
              <a:t>MOV AX, </a:t>
            </a:r>
            <a:r>
              <a:rPr smtClean="0">
                <a:solidFill>
                  <a:srgbClr val="FF0000"/>
                </a:solidFill>
              </a:rPr>
              <a:t>[BX]</a:t>
            </a:r>
          </a:p>
          <a:p>
            <a:pPr marL="514350" indent="-514350">
              <a:lnSpc>
                <a:spcPct val="100000"/>
              </a:lnSpc>
              <a:spcBef>
                <a:spcPts val="500"/>
              </a:spcBef>
            </a:pPr>
            <a:r>
              <a:rPr smtClean="0"/>
              <a:t>Effective address is calculated as</a:t>
            </a:r>
          </a:p>
          <a:p>
            <a:pPr marL="514350" indent="-514350" algn="ctr">
              <a:lnSpc>
                <a:spcPct val="100000"/>
              </a:lnSpc>
              <a:spcBef>
                <a:spcPts val="500"/>
              </a:spcBef>
              <a:buNone/>
            </a:pPr>
            <a:r>
              <a:rPr smtClean="0"/>
              <a:t>10H*DS+</a:t>
            </a:r>
            <a:r>
              <a:rPr smtClean="0">
                <a:solidFill>
                  <a:srgbClr val="FF0000"/>
                </a:solidFill>
              </a:rPr>
              <a:t>[BX]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mtClean="0"/>
              <a:t>Register Indirect	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DC69AE4-5A4A-4A9F-8114-0FEE64C56DEB}" type="datetime1">
              <a:rPr lang="en-US" smtClean="0"/>
              <a:t>10/7/2017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C95AE-7298-45E1-9514-94AFF5BED89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Addressing Modes of 8086 - Parth Shah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erial">
  <a:themeElements>
    <a:clrScheme name="Custom 2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7474F"/>
      </a:accent1>
      <a:accent2>
        <a:srgbClr val="455A64"/>
      </a:accent2>
      <a:accent3>
        <a:srgbClr val="546E7A"/>
      </a:accent3>
      <a:accent4>
        <a:srgbClr val="607D8B"/>
      </a:accent4>
      <a:accent5>
        <a:srgbClr val="78909C"/>
      </a:accent5>
      <a:accent6>
        <a:srgbClr val="00E676"/>
      </a:accent6>
      <a:hlink>
        <a:srgbClr val="546E7A"/>
      </a:hlink>
      <a:folHlink>
        <a:srgbClr val="37474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  <a:effectLst>
          <a:outerShdw blurRad="50800" dist="25400" dir="5400000" algn="t" rotWithShape="0">
            <a:prstClr val="black">
              <a:alpha val="30000"/>
            </a:prstClr>
          </a:outerShdw>
          <a:softEdge rad="0"/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asic with Circle">
  <a:themeElements>
    <a:clrScheme name="Custom 2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7474F"/>
      </a:accent1>
      <a:accent2>
        <a:srgbClr val="455A64"/>
      </a:accent2>
      <a:accent3>
        <a:srgbClr val="546E7A"/>
      </a:accent3>
      <a:accent4>
        <a:srgbClr val="607D8B"/>
      </a:accent4>
      <a:accent5>
        <a:srgbClr val="78909C"/>
      </a:accent5>
      <a:accent6>
        <a:srgbClr val="00E676"/>
      </a:accent6>
      <a:hlink>
        <a:srgbClr val="546E7A"/>
      </a:hlink>
      <a:folHlink>
        <a:srgbClr val="37474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ubtitle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Headerline">
  <a:themeElements>
    <a:clrScheme name="Custom 2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7474F"/>
      </a:accent1>
      <a:accent2>
        <a:srgbClr val="455A64"/>
      </a:accent2>
      <a:accent3>
        <a:srgbClr val="546E7A"/>
      </a:accent3>
      <a:accent4>
        <a:srgbClr val="607D8B"/>
      </a:accent4>
      <a:accent5>
        <a:srgbClr val="78909C"/>
      </a:accent5>
      <a:accent6>
        <a:srgbClr val="00E676"/>
      </a:accent6>
      <a:hlink>
        <a:srgbClr val="546E7A"/>
      </a:hlink>
      <a:folHlink>
        <a:srgbClr val="37474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  <a:effectLst>
          <a:outerShdw blurRad="50800" dist="25400" dir="5400000" algn="t" rotWithShape="0">
            <a:prstClr val="black">
              <a:alpha val="30000"/>
            </a:prstClr>
          </a:outerShdw>
          <a:softEdge rad="0"/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material</Template>
  <TotalTime>910</TotalTime>
  <Words>1496</Words>
  <Application>Microsoft Office PowerPoint</Application>
  <PresentationFormat>On-screen Show (16:9)</PresentationFormat>
  <Paragraphs>373</Paragraphs>
  <Slides>42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material</vt:lpstr>
      <vt:lpstr>Basic with Circle</vt:lpstr>
      <vt:lpstr>Subtitle Master</vt:lpstr>
      <vt:lpstr>Headerline</vt:lpstr>
      <vt:lpstr>Advance Processing Environment</vt:lpstr>
      <vt:lpstr>Addressing Modes of 8086</vt:lpstr>
      <vt:lpstr>What is addressing mode?</vt:lpstr>
      <vt:lpstr>Categories of addressing modes</vt:lpstr>
      <vt:lpstr>Sequential Control Flow instructions </vt:lpstr>
      <vt:lpstr>Immediate </vt:lpstr>
      <vt:lpstr>Direct </vt:lpstr>
      <vt:lpstr>Register </vt:lpstr>
      <vt:lpstr>Register Indirect </vt:lpstr>
      <vt:lpstr>Indexed</vt:lpstr>
      <vt:lpstr>Register Relative</vt:lpstr>
      <vt:lpstr>Based Indexed</vt:lpstr>
      <vt:lpstr>Relative Based Indexed</vt:lpstr>
      <vt:lpstr>Example </vt:lpstr>
      <vt:lpstr>Example </vt:lpstr>
      <vt:lpstr>Control Transfer Instructions</vt:lpstr>
      <vt:lpstr>Control Transfer Instructions</vt:lpstr>
      <vt:lpstr>Intrasegmemt Direct Mode</vt:lpstr>
      <vt:lpstr>Intrasegmemt Direct Mode</vt:lpstr>
      <vt:lpstr>Intrasegmemt Indirect Mode</vt:lpstr>
      <vt:lpstr>Intersegmemt Direct Mode</vt:lpstr>
      <vt:lpstr>Intersegmemt Indirect Mode</vt:lpstr>
      <vt:lpstr>Intersegmemt Indirect Mode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Slide 42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Addressing Modes of 8086</dc:title>
  <dc:subject>Advance Processing Environment</dc:subject>
  <dc:creator>Parth Shah</dc:creator>
  <cp:lastModifiedBy>parth</cp:lastModifiedBy>
  <cp:revision>47</cp:revision>
  <dcterms:created xsi:type="dcterms:W3CDTF">2017-07-02T14:38:27Z</dcterms:created>
  <dcterms:modified xsi:type="dcterms:W3CDTF">2017-07-10T15:08:09Z</dcterms:modified>
</cp:coreProperties>
</file>