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103" r:id="rId1"/>
  </p:sldMasterIdLst>
  <p:notesMasterIdLst>
    <p:notesMasterId r:id="rId38"/>
  </p:notesMasterIdLst>
  <p:sldIdLst>
    <p:sldId id="308" r:id="rId2"/>
    <p:sldId id="274" r:id="rId3"/>
    <p:sldId id="258" r:id="rId4"/>
    <p:sldId id="311" r:id="rId5"/>
    <p:sldId id="310" r:id="rId6"/>
    <p:sldId id="260" r:id="rId7"/>
    <p:sldId id="269" r:id="rId8"/>
    <p:sldId id="262" r:id="rId9"/>
    <p:sldId id="302" r:id="rId10"/>
    <p:sldId id="303" r:id="rId11"/>
    <p:sldId id="281" r:id="rId12"/>
    <p:sldId id="312" r:id="rId13"/>
    <p:sldId id="313" r:id="rId14"/>
    <p:sldId id="276" r:id="rId15"/>
    <p:sldId id="314" r:id="rId16"/>
    <p:sldId id="296" r:id="rId17"/>
    <p:sldId id="295" r:id="rId18"/>
    <p:sldId id="317" r:id="rId19"/>
    <p:sldId id="335" r:id="rId20"/>
    <p:sldId id="318" r:id="rId21"/>
    <p:sldId id="319" r:id="rId22"/>
    <p:sldId id="320" r:id="rId23"/>
    <p:sldId id="321" r:id="rId24"/>
    <p:sldId id="322" r:id="rId25"/>
    <p:sldId id="324" r:id="rId26"/>
    <p:sldId id="325" r:id="rId27"/>
    <p:sldId id="326" r:id="rId28"/>
    <p:sldId id="327" r:id="rId29"/>
    <p:sldId id="328" r:id="rId30"/>
    <p:sldId id="329" r:id="rId31"/>
    <p:sldId id="330" r:id="rId32"/>
    <p:sldId id="331" r:id="rId33"/>
    <p:sldId id="332" r:id="rId34"/>
    <p:sldId id="333" r:id="rId35"/>
    <p:sldId id="267" r:id="rId36"/>
    <p:sldId id="273"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4011F52-4782-40E4-930F-AD221B28828A}">
          <p14:sldIdLst>
            <p14:sldId id="308"/>
            <p14:sldId id="274"/>
            <p14:sldId id="258"/>
            <p14:sldId id="311"/>
            <p14:sldId id="310"/>
            <p14:sldId id="260"/>
            <p14:sldId id="269"/>
            <p14:sldId id="262"/>
            <p14:sldId id="302"/>
            <p14:sldId id="303"/>
          </p14:sldIdLst>
        </p14:section>
        <p14:section name="Untitled Section" id="{323F867D-DEFA-415D-B68F-2A0A9EDEA1ED}">
          <p14:sldIdLst>
            <p14:sldId id="281"/>
            <p14:sldId id="312"/>
            <p14:sldId id="313"/>
            <p14:sldId id="276"/>
            <p14:sldId id="314"/>
            <p14:sldId id="296"/>
            <p14:sldId id="295"/>
            <p14:sldId id="317"/>
            <p14:sldId id="335"/>
            <p14:sldId id="318"/>
            <p14:sldId id="319"/>
            <p14:sldId id="320"/>
            <p14:sldId id="321"/>
            <p14:sldId id="322"/>
            <p14:sldId id="324"/>
            <p14:sldId id="325"/>
            <p14:sldId id="326"/>
            <p14:sldId id="327"/>
            <p14:sldId id="328"/>
            <p14:sldId id="329"/>
            <p14:sldId id="330"/>
            <p14:sldId id="331"/>
            <p14:sldId id="332"/>
            <p14:sldId id="333"/>
            <p14:sldId id="267"/>
            <p14:sldId id="27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halini" initials="V" lastIdx="1" clrIdx="0"/>
  <p:cmAuthor id="2" name="K JASWANTH" initials="KJ" lastIdx="2" clrIdx="1">
    <p:extLst>
      <p:ext uri="{19B8F6BF-5375-455C-9EA6-DF929625EA0E}">
        <p15:presenceInfo xmlns:p15="http://schemas.microsoft.com/office/powerpoint/2012/main" userId="09fe7d95203fa40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86A1C"/>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1656" autoAdjust="0"/>
  </p:normalViewPr>
  <p:slideViewPr>
    <p:cSldViewPr snapToGrid="0">
      <p:cViewPr varScale="1">
        <p:scale>
          <a:sx n="81" d="100"/>
          <a:sy n="81" d="100"/>
        </p:scale>
        <p:origin x="984"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0F5C1A-E8E2-4DD7-B3AA-6DA1CE253715}" type="datetimeFigureOut">
              <a:rPr lang="en-IN" smtClean="0"/>
              <a:t>31-10-2022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814C59-04C1-4840-9993-782B65C4E1E4}" type="slidenum">
              <a:rPr lang="en-IN" smtClean="0"/>
              <a:t>‹#›</a:t>
            </a:fld>
            <a:endParaRPr lang="en-IN"/>
          </a:p>
        </p:txBody>
      </p:sp>
    </p:spTree>
    <p:extLst>
      <p:ext uri="{BB962C8B-B14F-4D97-AF65-F5344CB8AC3E}">
        <p14:creationId xmlns:p14="http://schemas.microsoft.com/office/powerpoint/2010/main" val="3132514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814C59-04C1-4840-9993-782B65C4E1E4}" type="slidenum">
              <a:rPr lang="en-IN" smtClean="0"/>
              <a:t>35</a:t>
            </a:fld>
            <a:endParaRPr lang="en-IN"/>
          </a:p>
        </p:txBody>
      </p:sp>
    </p:spTree>
    <p:extLst>
      <p:ext uri="{BB962C8B-B14F-4D97-AF65-F5344CB8AC3E}">
        <p14:creationId xmlns:p14="http://schemas.microsoft.com/office/powerpoint/2010/main" val="4155585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10/31/2022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7434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10/31/2022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8387075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10/31/2022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4971360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10/31/2022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0997700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10/31/2022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1084965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10/31/2022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546546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10/31/2022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4780997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10/31/2022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4812429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10/31/2022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4417107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2D6E202-B606-4609-B914-27C9371A1F6D}" type="datetime1">
              <a:rPr lang="en-US" smtClean="0"/>
              <a:t>10/31/2022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641645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10/31/2022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1452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D6E202-B606-4609-B914-27C9371A1F6D}" type="datetime1">
              <a:rPr lang="en-US" smtClean="0"/>
              <a:t>10/31/2022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7766981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D6E202-B606-4609-B914-27C9371A1F6D}" type="datetime1">
              <a:rPr lang="en-US" smtClean="0"/>
              <a:t>10/31/2022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485571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775B394-D9F9-4F0C-B15D-605F45CB9E9F}" type="datetime1">
              <a:rPr lang="en-US" smtClean="0"/>
              <a:t>10/31/2022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7391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9667345-2558-425A-8533-9BFDBCE15005}" type="datetime1">
              <a:rPr lang="en-US" smtClean="0"/>
              <a:t>10/31/2022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11452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2D6E202-B606-4609-B914-27C9371A1F6D}" type="datetime1">
              <a:rPr lang="en-US" smtClean="0"/>
              <a:t>10/31/2022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1029896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10/31/2022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9946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D6E202-B606-4609-B914-27C9371A1F6D}" type="datetime1">
              <a:rPr lang="en-US" smtClean="0"/>
              <a:t>10/31/2022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596759431"/>
      </p:ext>
    </p:extLst>
  </p:cSld>
  <p:clrMap bg1="dk1" tx1="lt1" bg2="dk2" tx2="lt2" accent1="accent1" accent2="accent2" accent3="accent3" accent4="accent4" accent5="accent5" accent6="accent6" hlink="hlink" folHlink="folHlink"/>
  <p:sldLayoutIdLst>
    <p:sldLayoutId id="2147484104" r:id="rId1"/>
    <p:sldLayoutId id="2147484105" r:id="rId2"/>
    <p:sldLayoutId id="2147484106" r:id="rId3"/>
    <p:sldLayoutId id="2147484107" r:id="rId4"/>
    <p:sldLayoutId id="2147484108" r:id="rId5"/>
    <p:sldLayoutId id="2147484109" r:id="rId6"/>
    <p:sldLayoutId id="2147484110" r:id="rId7"/>
    <p:sldLayoutId id="2147484111" r:id="rId8"/>
    <p:sldLayoutId id="2147484112" r:id="rId9"/>
    <p:sldLayoutId id="2147484113" r:id="rId10"/>
    <p:sldLayoutId id="2147484114" r:id="rId11"/>
    <p:sldLayoutId id="2147484115" r:id="rId12"/>
    <p:sldLayoutId id="2147484116" r:id="rId13"/>
    <p:sldLayoutId id="2147484117" r:id="rId14"/>
    <p:sldLayoutId id="2147484118" r:id="rId15"/>
    <p:sldLayoutId id="2147484119" r:id="rId16"/>
    <p:sldLayoutId id="2147484120"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1957" y="914399"/>
            <a:ext cx="5155411" cy="3336053"/>
          </a:xfrm>
        </p:spPr>
        <p:txBody>
          <a:bodyPr/>
          <a:lstStyle/>
          <a:p>
            <a:r>
              <a:rPr lang="en-IN" sz="4000" u="sng" dirty="0">
                <a:latin typeface="Algerian" panose="04020705040A02060702" pitchFamily="82" charset="0"/>
              </a:rPr>
              <a:t>Insurance POLICY MANAGEMENT </a:t>
            </a:r>
          </a:p>
        </p:txBody>
      </p:sp>
      <p:sp>
        <p:nvSpPr>
          <p:cNvPr id="3" name="Subtitle 2"/>
          <p:cNvSpPr>
            <a:spLocks noGrp="1"/>
          </p:cNvSpPr>
          <p:nvPr>
            <p:ph type="subTitle" idx="1"/>
          </p:nvPr>
        </p:nvSpPr>
        <p:spPr>
          <a:xfrm>
            <a:off x="6380703" y="4693919"/>
            <a:ext cx="3938954" cy="1284850"/>
          </a:xfrm>
        </p:spPr>
        <p:txBody>
          <a:bodyPr>
            <a:normAutofit/>
          </a:bodyPr>
          <a:lstStyle/>
          <a:p>
            <a:r>
              <a:rPr lang="en-IN" dirty="0">
                <a:solidFill>
                  <a:schemeClr val="tx1"/>
                </a:solidFill>
                <a:latin typeface="Algerian" panose="04020705040A02060702" pitchFamily="82" charset="0"/>
              </a:rPr>
              <a:t>PRESENTED BY-</a:t>
            </a:r>
          </a:p>
          <a:p>
            <a:r>
              <a:rPr lang="en-IN" dirty="0">
                <a:solidFill>
                  <a:schemeClr val="tx1"/>
                </a:solidFill>
                <a:latin typeface="Algerian" panose="04020705040A02060702" pitchFamily="82" charset="0"/>
              </a:rPr>
              <a:t>GROUP – 4</a:t>
            </a:r>
          </a:p>
          <a:p>
            <a:endParaRPr lang="en-IN" dirty="0">
              <a:solidFill>
                <a:schemeClr val="tx1"/>
              </a:solidFill>
            </a:endParaRPr>
          </a:p>
        </p:txBody>
      </p:sp>
      <p:pic>
        <p:nvPicPr>
          <p:cNvPr id="6" name="Picture 5">
            <a:extLst>
              <a:ext uri="{FF2B5EF4-FFF2-40B4-BE49-F238E27FC236}">
                <a16:creationId xmlns="" xmlns:a16="http://schemas.microsoft.com/office/drawing/2014/main" id="{79632B9E-8EC8-4BB5-ACDB-97F198273E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4029" y="1566153"/>
            <a:ext cx="5581280" cy="2898309"/>
          </a:xfrm>
          <a:prstGeom prst="rect">
            <a:avLst/>
          </a:prstGeom>
        </p:spPr>
      </p:pic>
    </p:spTree>
    <p:extLst>
      <p:ext uri="{BB962C8B-B14F-4D97-AF65-F5344CB8AC3E}">
        <p14:creationId xmlns:p14="http://schemas.microsoft.com/office/powerpoint/2010/main" val="8916731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279775" y="108327"/>
            <a:ext cx="8912225" cy="1281112"/>
          </a:xfrm>
        </p:spPr>
        <p:txBody>
          <a:bodyPr/>
          <a:lstStyle/>
          <a:p>
            <a:r>
              <a:rPr lang="en-US" sz="4000" b="1" u="sng" dirty="0">
                <a:latin typeface="Times New Roman" panose="02020603050405020304" pitchFamily="18" charset="0"/>
                <a:cs typeface="Times New Roman" panose="02020603050405020304" pitchFamily="18" charset="0"/>
              </a:rPr>
              <a:t> FLOW </a:t>
            </a:r>
            <a:r>
              <a:rPr lang="en-US" sz="4000" b="1" u="sng" dirty="0" smtClean="0">
                <a:latin typeface="Times New Roman" panose="02020603050405020304" pitchFamily="18" charset="0"/>
                <a:cs typeface="Times New Roman" panose="02020603050405020304" pitchFamily="18" charset="0"/>
              </a:rPr>
              <a:t>DIAGRAM</a:t>
            </a:r>
            <a:endParaRPr lang="en-US" sz="40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422763BA-2505-476E-8DF3-0A2C97CCCC37}"/>
              </a:ext>
            </a:extLst>
          </p:cNvPr>
          <p:cNvPicPr>
            <a:picLocks noChangeAspect="1"/>
          </p:cNvPicPr>
          <p:nvPr/>
        </p:nvPicPr>
        <p:blipFill>
          <a:blip r:embed="rId2"/>
          <a:stretch>
            <a:fillRect/>
          </a:stretch>
        </p:blipFill>
        <p:spPr>
          <a:xfrm>
            <a:off x="1621410" y="980388"/>
            <a:ext cx="8531257" cy="5665509"/>
          </a:xfrm>
          <a:prstGeom prst="rect">
            <a:avLst/>
          </a:prstGeom>
          <a:ln w="19050">
            <a:solidFill>
              <a:schemeClr val="tx1"/>
            </a:solidFill>
          </a:ln>
        </p:spPr>
      </p:pic>
    </p:spTree>
    <p:extLst>
      <p:ext uri="{BB962C8B-B14F-4D97-AF65-F5344CB8AC3E}">
        <p14:creationId xmlns:p14="http://schemas.microsoft.com/office/powerpoint/2010/main" val="6446974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A1CD4D89-F140-46B3-9083-CB62ABFEF75F}"/>
              </a:ext>
            </a:extLst>
          </p:cNvPr>
          <p:cNvSpPr>
            <a:spLocks noGrp="1"/>
          </p:cNvSpPr>
          <p:nvPr>
            <p:ph type="title"/>
          </p:nvPr>
        </p:nvSpPr>
        <p:spPr>
          <a:xfrm>
            <a:off x="1632154" y="570272"/>
            <a:ext cx="8504904" cy="855406"/>
          </a:xfrm>
        </p:spPr>
        <p:txBody>
          <a:bodyPr>
            <a:noAutofit/>
          </a:bodyPr>
          <a:lstStyle/>
          <a:p>
            <a:r>
              <a:rPr lang="en-US" sz="3200" u="sng" dirty="0">
                <a:latin typeface="Times New Roman" panose="02020603050405020304" pitchFamily="18" charset="0"/>
                <a:cs typeface="Times New Roman" panose="02020603050405020304" pitchFamily="18" charset="0"/>
              </a:rPr>
              <a:t>Limitations and Future Application of the project:</a:t>
            </a:r>
            <a:endParaRPr lang="en-IN" sz="32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47019" y="1255995"/>
            <a:ext cx="9212827" cy="4469284"/>
          </a:xfrm>
        </p:spPr>
        <p:txBody>
          <a:bodyPr>
            <a:normAutofit/>
          </a:bodyPr>
          <a:lstStyle/>
          <a:p>
            <a:pPr marL="0" indent="0">
              <a:buNone/>
            </a:pPr>
            <a:endParaRPr lang="en-US" sz="2400" b="1" u="sng" dirty="0">
              <a:latin typeface="Times New Roman" panose="02020603050405020304" pitchFamily="18" charset="0"/>
              <a:cs typeface="Times New Roman" panose="02020603050405020304" pitchFamily="18" charset="0"/>
            </a:endParaRPr>
          </a:p>
          <a:p>
            <a:pPr marL="0" indent="0">
              <a:buNone/>
            </a:pPr>
            <a:r>
              <a:rPr lang="en-US" sz="2400" b="1" u="sng" dirty="0">
                <a:latin typeface="Times New Roman" panose="02020603050405020304" pitchFamily="18" charset="0"/>
                <a:cs typeface="Times New Roman" panose="02020603050405020304" pitchFamily="18" charset="0"/>
              </a:rPr>
              <a:t>Future Enhancement</a:t>
            </a:r>
            <a:r>
              <a:rPr lang="en-US" sz="2000" b="1" u="sng"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In Future, we can make add agent module in to project.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sz="2000" b="1" u="sng" dirty="0">
                <a:latin typeface="Times New Roman" panose="02020603050405020304" pitchFamily="18" charset="0"/>
                <a:cs typeface="Times New Roman" panose="02020603050405020304" pitchFamily="18" charset="0"/>
              </a:rPr>
              <a:t>Limitation</a:t>
            </a:r>
            <a:r>
              <a:rPr lang="en-US" sz="1800" b="1" u="sng"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this, we </a:t>
            </a:r>
            <a:r>
              <a:rPr lang="en-US" dirty="0" err="1">
                <a:latin typeface="Times New Roman" panose="02020603050405020304" pitchFamily="18" charset="0"/>
                <a:cs typeface="Times New Roman" panose="02020603050405020304" pitchFamily="18" charset="0"/>
              </a:rPr>
              <a:t>cant’t</a:t>
            </a:r>
            <a:r>
              <a:rPr lang="en-US" dirty="0">
                <a:latin typeface="Times New Roman" panose="02020603050405020304" pitchFamily="18" charset="0"/>
                <a:cs typeface="Times New Roman" panose="02020603050405020304" pitchFamily="18" charset="0"/>
              </a:rPr>
              <a:t> send email to employee for the renewals of policy</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u="sng" dirty="0" smtClean="0">
                <a:latin typeface="Times New Roman" panose="02020603050405020304" pitchFamily="18" charset="0"/>
                <a:cs typeface="Times New Roman" panose="02020603050405020304" pitchFamily="18" charset="0"/>
              </a:rPr>
              <a:t>ADVANTAGE</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4293" y="1402469"/>
            <a:ext cx="8946541" cy="4195481"/>
          </a:xfrm>
        </p:spPr>
        <p:txBody>
          <a:bodyPr>
            <a:normAutofit/>
          </a:bodyPr>
          <a:lstStyle/>
          <a:p>
            <a:pPr>
              <a:lnSpc>
                <a:spcPct val="150000"/>
              </a:lnSpc>
              <a:buFont typeface="Wingdings" panose="05000000000000000000" pitchFamily="2" charset="2"/>
              <a:buChar char="§"/>
            </a:pPr>
            <a:r>
              <a:rPr lang="en-IN" sz="1800" b="1" dirty="0">
                <a:latin typeface="Times New Roman" panose="02020603050405020304" pitchFamily="18" charset="0"/>
                <a:cs typeface="Times New Roman" panose="02020603050405020304" pitchFamily="18" charset="0"/>
              </a:rPr>
              <a:t>Covers Business Property</a:t>
            </a:r>
          </a:p>
          <a:p>
            <a:pPr>
              <a:lnSpc>
                <a:spcPct val="150000"/>
              </a:lnSpc>
              <a:buFont typeface="Wingdings" panose="05000000000000000000" pitchFamily="2" charset="2"/>
              <a:buChar char="§"/>
            </a:pPr>
            <a:r>
              <a:rPr lang="en-IN" sz="1800" b="1" dirty="0">
                <a:latin typeface="Times New Roman" panose="02020603050405020304" pitchFamily="18" charset="0"/>
                <a:cs typeface="Times New Roman" panose="02020603050405020304" pitchFamily="18" charset="0"/>
              </a:rPr>
              <a:t>Replaces </a:t>
            </a:r>
            <a:r>
              <a:rPr lang="en-IN" sz="1800" b="1" dirty="0" smtClean="0">
                <a:latin typeface="Times New Roman" panose="02020603050405020304" pitchFamily="18" charset="0"/>
                <a:cs typeface="Times New Roman" panose="02020603050405020304" pitchFamily="18" charset="0"/>
              </a:rPr>
              <a:t>Income</a:t>
            </a:r>
          </a:p>
          <a:p>
            <a:pPr>
              <a:lnSpc>
                <a:spcPct val="150000"/>
              </a:lnSpc>
              <a:buFont typeface="Wingdings" panose="05000000000000000000" pitchFamily="2" charset="2"/>
              <a:buChar char="§"/>
            </a:pPr>
            <a:r>
              <a:rPr lang="en-IN" sz="1800" b="1" dirty="0">
                <a:latin typeface="Times New Roman" panose="02020603050405020304" pitchFamily="18" charset="0"/>
                <a:cs typeface="Times New Roman" panose="02020603050405020304" pitchFamily="18" charset="0"/>
              </a:rPr>
              <a:t>Benefit of </a:t>
            </a:r>
            <a:r>
              <a:rPr lang="en-IN" sz="1800" b="1" dirty="0" smtClean="0">
                <a:latin typeface="Times New Roman" panose="02020603050405020304" pitchFamily="18" charset="0"/>
                <a:cs typeface="Times New Roman" panose="02020603050405020304" pitchFamily="18" charset="0"/>
              </a:rPr>
              <a:t>compensation</a:t>
            </a:r>
          </a:p>
          <a:p>
            <a:pPr>
              <a:lnSpc>
                <a:spcPct val="150000"/>
              </a:lnSpc>
              <a:buFont typeface="Wingdings" panose="05000000000000000000" pitchFamily="2" charset="2"/>
              <a:buChar char="§"/>
            </a:pPr>
            <a:r>
              <a:rPr lang="en-IN" sz="1800" b="1" dirty="0">
                <a:latin typeface="Times New Roman" panose="02020603050405020304" pitchFamily="18" charset="0"/>
                <a:cs typeface="Times New Roman" panose="02020603050405020304" pitchFamily="18" charset="0"/>
              </a:rPr>
              <a:t>Tax </a:t>
            </a:r>
            <a:r>
              <a:rPr lang="en-IN" sz="1800" b="1" dirty="0" smtClean="0">
                <a:latin typeface="Times New Roman" panose="02020603050405020304" pitchFamily="18" charset="0"/>
                <a:cs typeface="Times New Roman" panose="02020603050405020304" pitchFamily="18" charset="0"/>
              </a:rPr>
              <a:t>Benefits</a:t>
            </a:r>
          </a:p>
          <a:p>
            <a:pPr>
              <a:lnSpc>
                <a:spcPct val="150000"/>
              </a:lnSpc>
              <a:buFont typeface="Wingdings" panose="05000000000000000000" pitchFamily="2" charset="2"/>
              <a:buChar char="§"/>
            </a:pPr>
            <a:r>
              <a:rPr lang="en-IN" sz="1800" b="1" dirty="0">
                <a:latin typeface="Times New Roman" panose="02020603050405020304" pitchFamily="18" charset="0"/>
                <a:cs typeface="Times New Roman" panose="02020603050405020304" pitchFamily="18" charset="0"/>
              </a:rPr>
              <a:t>Financial support post </a:t>
            </a:r>
            <a:r>
              <a:rPr lang="en-IN" sz="1800" b="1" dirty="0" smtClean="0">
                <a:latin typeface="Times New Roman" panose="02020603050405020304" pitchFamily="18" charset="0"/>
                <a:cs typeface="Times New Roman" panose="02020603050405020304" pitchFamily="18" charset="0"/>
              </a:rPr>
              <a:t>retirement</a:t>
            </a:r>
          </a:p>
          <a:p>
            <a:pPr>
              <a:lnSpc>
                <a:spcPct val="150000"/>
              </a:lnSpc>
              <a:buFont typeface="Wingdings" panose="05000000000000000000" pitchFamily="2" charset="2"/>
              <a:buChar char="§"/>
            </a:pPr>
            <a:r>
              <a:rPr lang="en-IN" sz="1800" b="1" dirty="0">
                <a:latin typeface="Times New Roman" panose="02020603050405020304" pitchFamily="18" charset="0"/>
                <a:cs typeface="Times New Roman" panose="02020603050405020304" pitchFamily="18" charset="0"/>
              </a:rPr>
              <a:t>s</a:t>
            </a:r>
            <a:r>
              <a:rPr lang="en-IN" sz="1800" b="1" dirty="0" smtClean="0">
                <a:latin typeface="Times New Roman" panose="02020603050405020304" pitchFamily="18" charset="0"/>
                <a:cs typeface="Times New Roman" panose="02020603050405020304" pitchFamily="18" charset="0"/>
              </a:rPr>
              <a:t>mooth </a:t>
            </a:r>
            <a:r>
              <a:rPr lang="en-IN" sz="1800" b="1" dirty="0">
                <a:latin typeface="Times New Roman" panose="02020603050405020304" pitchFamily="18" charset="0"/>
                <a:cs typeface="Times New Roman" panose="02020603050405020304" pitchFamily="18" charset="0"/>
              </a:rPr>
              <a:t>business operation</a:t>
            </a:r>
          </a:p>
          <a:p>
            <a:pPr>
              <a:lnSpc>
                <a:spcPct val="150000"/>
              </a:lnSpc>
              <a:buFont typeface="Wingdings" panose="05000000000000000000" pitchFamily="2" charset="2"/>
              <a:buChar char="§"/>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48225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36717"/>
          </a:xfrm>
        </p:spPr>
        <p:txBody>
          <a:bodyPr/>
          <a:lstStyle/>
          <a:p>
            <a:pPr algn="ctr"/>
            <a:r>
              <a:rPr lang="en-US" sz="4000" b="1" u="sng" dirty="0" smtClean="0">
                <a:latin typeface="Times New Roman" panose="02020603050405020304" pitchFamily="18" charset="0"/>
                <a:cs typeface="Times New Roman" panose="02020603050405020304" pitchFamily="18" charset="0"/>
              </a:rPr>
              <a:t>DISADVANTAGE</a:t>
            </a:r>
            <a:endParaRPr lang="en-IN" sz="4000" dirty="0"/>
          </a:p>
        </p:txBody>
      </p:sp>
      <p:sp>
        <p:nvSpPr>
          <p:cNvPr id="3" name="Content Placeholder 2"/>
          <p:cNvSpPr>
            <a:spLocks noGrp="1"/>
          </p:cNvSpPr>
          <p:nvPr>
            <p:ph idx="1"/>
          </p:nvPr>
        </p:nvSpPr>
        <p:spPr>
          <a:xfrm>
            <a:off x="1104293" y="1489435"/>
            <a:ext cx="8946541" cy="4195481"/>
          </a:xfrm>
        </p:spPr>
        <p:txBody>
          <a:bodyPr>
            <a:normAutofit/>
          </a:bodyPr>
          <a:lstStyle/>
          <a:p>
            <a:pPr algn="just">
              <a:lnSpc>
                <a:spcPct val="150000"/>
              </a:lnSpc>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Denies Claims or Pays </a:t>
            </a:r>
            <a:r>
              <a:rPr lang="en-US" sz="1800" b="1" dirty="0" smtClean="0">
                <a:latin typeface="Times New Roman" panose="02020603050405020304" pitchFamily="18" charset="0"/>
                <a:cs typeface="Times New Roman" panose="02020603050405020304" pitchFamily="18" charset="0"/>
              </a:rPr>
              <a:t>Slowly</a:t>
            </a:r>
          </a:p>
          <a:p>
            <a:pPr algn="just">
              <a:lnSpc>
                <a:spcPct val="150000"/>
              </a:lnSpc>
              <a:buFont typeface="Wingdings" panose="05000000000000000000" pitchFamily="2" charset="2"/>
              <a:buChar char="§"/>
            </a:pPr>
            <a:r>
              <a:rPr lang="en-IN" sz="1800" b="1" dirty="0">
                <a:latin typeface="Times New Roman" panose="02020603050405020304" pitchFamily="18" charset="0"/>
                <a:cs typeface="Times New Roman" panose="02020603050405020304" pitchFamily="18" charset="0"/>
              </a:rPr>
              <a:t>Tricky terms and </a:t>
            </a:r>
            <a:r>
              <a:rPr lang="en-IN" sz="1800" b="1" dirty="0" smtClean="0">
                <a:latin typeface="Times New Roman" panose="02020603050405020304" pitchFamily="18" charset="0"/>
                <a:cs typeface="Times New Roman" panose="02020603050405020304" pitchFamily="18" charset="0"/>
              </a:rPr>
              <a:t>conditions</a:t>
            </a:r>
          </a:p>
          <a:p>
            <a:pPr algn="just">
              <a:lnSpc>
                <a:spcPct val="150000"/>
              </a:lnSpc>
              <a:buFont typeface="Wingdings" panose="05000000000000000000" pitchFamily="2" charset="2"/>
              <a:buChar char="§"/>
            </a:pPr>
            <a:r>
              <a:rPr lang="en-IN" sz="1800" b="1" dirty="0">
                <a:latin typeface="Times New Roman" panose="02020603050405020304" pitchFamily="18" charset="0"/>
                <a:cs typeface="Times New Roman" panose="02020603050405020304" pitchFamily="18" charset="0"/>
              </a:rPr>
              <a:t>Lengthy legal formalities</a:t>
            </a:r>
            <a:endParaRPr lang="en-US" sz="1800" b="1"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93816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472441" y="148840"/>
            <a:ext cx="9686544" cy="710696"/>
          </a:xfrm>
          <a:prstGeom prst="rect">
            <a:avLst/>
          </a:prstGeom>
        </p:spPr>
        <p:txBody>
          <a:bodyPr vert="horz" lIns="91440" tIns="45720" rIns="91440" bIns="45720" rtlCol="0" anchor="b">
            <a:normAutofit fontScale="92500" lnSpcReduction="10000"/>
          </a:bodyPr>
          <a:lstStyle/>
          <a:p>
            <a:pPr defTabSz="914400">
              <a:lnSpc>
                <a:spcPct val="90000"/>
              </a:lnSpc>
              <a:spcBef>
                <a:spcPct val="0"/>
              </a:spcBef>
              <a:spcAft>
                <a:spcPts val="600"/>
              </a:spcAft>
            </a:pPr>
            <a:endParaRPr lang="en-US" sz="5400" kern="1200" dirty="0">
              <a:solidFill>
                <a:schemeClr val="tx1"/>
              </a:solidFill>
              <a:latin typeface="+mj-lt"/>
              <a:ea typeface="+mj-ea"/>
              <a:cs typeface="+mj-cs"/>
            </a:endParaRPr>
          </a:p>
        </p:txBody>
      </p:sp>
      <p:sp>
        <p:nvSpPr>
          <p:cNvPr id="2" name="TextBox 1">
            <a:extLst>
              <a:ext uri="{FF2B5EF4-FFF2-40B4-BE49-F238E27FC236}">
                <a16:creationId xmlns="" xmlns:a16="http://schemas.microsoft.com/office/drawing/2014/main" id="{C910C081-31E4-41C3-9C3D-28E04666ECE2}"/>
              </a:ext>
            </a:extLst>
          </p:cNvPr>
          <p:cNvSpPr txBox="1"/>
          <p:nvPr/>
        </p:nvSpPr>
        <p:spPr>
          <a:xfrm>
            <a:off x="1659071" y="318092"/>
            <a:ext cx="8836151" cy="707886"/>
          </a:xfrm>
          <a:prstGeom prst="rect">
            <a:avLst/>
          </a:prstGeom>
          <a:noFill/>
        </p:spPr>
        <p:txBody>
          <a:bodyPr wrap="square" rtlCol="0">
            <a:spAutoFit/>
          </a:bodyPr>
          <a:lstStyle/>
          <a:p>
            <a:pPr algn="ctr"/>
            <a:r>
              <a:rPr lang="en-US" sz="4000" b="1" u="sng" dirty="0" smtClean="0">
                <a:solidFill>
                  <a:schemeClr val="tx1">
                    <a:lumMod val="95000"/>
                  </a:schemeClr>
                </a:solidFill>
                <a:latin typeface="Times New Roman" panose="02020603050405020304" pitchFamily="18" charset="0"/>
                <a:cs typeface="Times New Roman" panose="02020603050405020304" pitchFamily="18" charset="0"/>
              </a:rPr>
              <a:t>DOCKER</a:t>
            </a:r>
            <a:endParaRPr lang="en-IN" sz="4000" b="1" u="sng" dirty="0">
              <a:solidFill>
                <a:schemeClr val="tx1">
                  <a:lumMod val="95000"/>
                </a:schemeClr>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985" y="1107579"/>
            <a:ext cx="10058400" cy="565785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96" t="11455" r="74161" b="42442"/>
          <a:stretch/>
        </p:blipFill>
        <p:spPr>
          <a:xfrm>
            <a:off x="875799" y="1299411"/>
            <a:ext cx="10212504" cy="5390546"/>
          </a:xfrm>
          <a:prstGeom prst="rect">
            <a:avLst/>
          </a:prstGeom>
          <a:ln>
            <a:solidFill>
              <a:srgbClr val="FFFFFF"/>
            </a:solidFill>
          </a:ln>
        </p:spPr>
      </p:pic>
      <p:sp>
        <p:nvSpPr>
          <p:cNvPr id="4" name="Rectangle 3"/>
          <p:cNvSpPr/>
          <p:nvPr/>
        </p:nvSpPr>
        <p:spPr>
          <a:xfrm>
            <a:off x="1511166" y="5113100"/>
            <a:ext cx="2252311" cy="75414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637651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F01964-2E8F-4BE1-A4C2-BA8EF5F4E540}"/>
              </a:ext>
            </a:extLst>
          </p:cNvPr>
          <p:cNvSpPr>
            <a:spLocks noGrp="1"/>
          </p:cNvSpPr>
          <p:nvPr>
            <p:ph type="title" idx="4294967295"/>
          </p:nvPr>
        </p:nvSpPr>
        <p:spPr>
          <a:xfrm flipH="1">
            <a:off x="-2276271" y="1517515"/>
            <a:ext cx="2276272" cy="446223"/>
          </a:xfrm>
        </p:spPr>
        <p:txBody>
          <a:bodyPr>
            <a:normAutofit fontScale="90000"/>
          </a:bodyPr>
          <a:lstStyle/>
          <a:p>
            <a:r>
              <a:rPr lang="en-US" sz="2800" dirty="0"/>
              <a:t/>
            </a:r>
            <a:br>
              <a:rPr lang="en-US" sz="2800" dirty="0"/>
            </a:br>
            <a:endParaRPr lang="en-IN" sz="2800" dirty="0"/>
          </a:p>
        </p:txBody>
      </p:sp>
      <p:pic>
        <p:nvPicPr>
          <p:cNvPr id="7" name="Picture 6">
            <a:extLst>
              <a:ext uri="{FF2B5EF4-FFF2-40B4-BE49-F238E27FC236}">
                <a16:creationId xmlns="" xmlns:a16="http://schemas.microsoft.com/office/drawing/2014/main" id="{61188159-923D-4510-98ED-B042543609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286" y="739926"/>
            <a:ext cx="9360989" cy="5378147"/>
          </a:xfrm>
          <a:prstGeom prst="rect">
            <a:avLst/>
          </a:prstGeom>
        </p:spPr>
      </p:pic>
    </p:spTree>
    <p:extLst>
      <p:ext uri="{BB962C8B-B14F-4D97-AF65-F5344CB8AC3E}">
        <p14:creationId xmlns:p14="http://schemas.microsoft.com/office/powerpoint/2010/main" val="32039327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017A1F-E161-4E4F-A403-B7304EED1E80}"/>
              </a:ext>
            </a:extLst>
          </p:cNvPr>
          <p:cNvSpPr>
            <a:spLocks noGrp="1"/>
          </p:cNvSpPr>
          <p:nvPr>
            <p:ph type="title" idx="4294967295"/>
          </p:nvPr>
        </p:nvSpPr>
        <p:spPr>
          <a:xfrm flipH="1">
            <a:off x="-1138135" y="544750"/>
            <a:ext cx="1138136" cy="1409464"/>
          </a:xfrm>
        </p:spPr>
        <p:txBody>
          <a:bodyPr>
            <a:normAutofit fontScale="90000"/>
          </a:bodyPr>
          <a:lstStyle/>
          <a:p>
            <a:r>
              <a:rPr lang="en-US" sz="2800" dirty="0"/>
              <a:t/>
            </a:r>
            <a:br>
              <a:rPr lang="en-US" sz="2800" dirty="0"/>
            </a:br>
            <a:r>
              <a:rPr lang="en-US" sz="2800" dirty="0"/>
              <a:t/>
            </a:r>
            <a:br>
              <a:rPr lang="en-US" sz="2800" dirty="0"/>
            </a:br>
            <a:r>
              <a:rPr lang="en-US" sz="2800" dirty="0"/>
              <a:t/>
            </a:r>
            <a:br>
              <a:rPr lang="en-US" sz="2800" dirty="0"/>
            </a:br>
            <a:r>
              <a:rPr lang="en-US" sz="2800" dirty="0"/>
              <a:t/>
            </a:r>
            <a:br>
              <a:rPr lang="en-US" sz="2800" dirty="0"/>
            </a:br>
            <a:r>
              <a:rPr lang="en-US" sz="2800" dirty="0"/>
              <a:t/>
            </a:r>
            <a:br>
              <a:rPr lang="en-US" sz="2800" dirty="0"/>
            </a:br>
            <a:r>
              <a:rPr lang="en-US" sz="2800" dirty="0"/>
              <a:t/>
            </a:r>
            <a:br>
              <a:rPr lang="en-US" sz="2800" dirty="0"/>
            </a:br>
            <a:r>
              <a:rPr lang="en-US" sz="2800" dirty="0"/>
              <a:t/>
            </a:r>
            <a:br>
              <a:rPr lang="en-US" sz="2800" dirty="0"/>
            </a:br>
            <a:r>
              <a:rPr lang="en-US" sz="2800" dirty="0"/>
              <a:t/>
            </a:r>
            <a:br>
              <a:rPr lang="en-US" sz="2800" dirty="0"/>
            </a:br>
            <a:r>
              <a:rPr lang="en-US" sz="2800" dirty="0"/>
              <a:t/>
            </a:r>
            <a:br>
              <a:rPr lang="en-US" sz="2800" dirty="0"/>
            </a:br>
            <a:r>
              <a:rPr lang="en-US" sz="2800" dirty="0"/>
              <a:t/>
            </a:r>
            <a:br>
              <a:rPr lang="en-US" sz="2800" dirty="0"/>
            </a:br>
            <a:r>
              <a:rPr lang="en-US" sz="2800" dirty="0"/>
              <a:t/>
            </a:r>
            <a:br>
              <a:rPr lang="en-US" sz="2800" dirty="0"/>
            </a:br>
            <a:r>
              <a:rPr lang="en-US" sz="2800" dirty="0"/>
              <a:t/>
            </a:r>
            <a:br>
              <a:rPr lang="en-US" sz="2800" dirty="0"/>
            </a:br>
            <a:r>
              <a:rPr lang="en-US" sz="2800" dirty="0"/>
              <a:t/>
            </a:r>
            <a:br>
              <a:rPr lang="en-US" sz="2800" dirty="0"/>
            </a:br>
            <a:r>
              <a:rPr lang="en-US" sz="2800" dirty="0"/>
              <a:t/>
            </a:r>
            <a:br>
              <a:rPr lang="en-US" sz="2800" dirty="0"/>
            </a:br>
            <a:r>
              <a:rPr lang="en-US" sz="2800" dirty="0"/>
              <a:t/>
            </a:r>
            <a:br>
              <a:rPr lang="en-US" sz="2800" dirty="0"/>
            </a:br>
            <a:r>
              <a:rPr lang="en-US" sz="2800" dirty="0"/>
              <a:t/>
            </a:r>
            <a:br>
              <a:rPr lang="en-US" sz="2800" dirty="0"/>
            </a:br>
            <a:r>
              <a:rPr lang="en-US" sz="2800" dirty="0"/>
              <a:t/>
            </a:r>
            <a:br>
              <a:rPr lang="en-US" sz="2800" dirty="0"/>
            </a:br>
            <a:r>
              <a:rPr lang="en-US" sz="2800" dirty="0"/>
              <a:t/>
            </a:r>
            <a:br>
              <a:rPr lang="en-US" sz="2800" dirty="0"/>
            </a:br>
            <a:endParaRPr lang="en-IN" sz="2800" dirty="0"/>
          </a:p>
        </p:txBody>
      </p:sp>
      <p:pic>
        <p:nvPicPr>
          <p:cNvPr id="7" name="Picture 6">
            <a:extLst>
              <a:ext uri="{FF2B5EF4-FFF2-40B4-BE49-F238E27FC236}">
                <a16:creationId xmlns="" xmlns:a16="http://schemas.microsoft.com/office/drawing/2014/main" id="{9F1CC840-C906-4CE9-A718-3DA67B1A2C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893" y="1361270"/>
            <a:ext cx="10965284" cy="4690353"/>
          </a:xfrm>
          <a:prstGeom prst="rect">
            <a:avLst/>
          </a:prstGeom>
        </p:spPr>
      </p:pic>
      <p:sp>
        <p:nvSpPr>
          <p:cNvPr id="3" name="Rectangle 2"/>
          <p:cNvSpPr/>
          <p:nvPr/>
        </p:nvSpPr>
        <p:spPr>
          <a:xfrm>
            <a:off x="1540041" y="2964581"/>
            <a:ext cx="4485373" cy="71227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717766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153" y="810705"/>
            <a:ext cx="9679818" cy="5561815"/>
          </a:xfrm>
          <a:prstGeom prst="rect">
            <a:avLst/>
          </a:prstGeom>
        </p:spPr>
      </p:pic>
    </p:spTree>
    <p:extLst>
      <p:ext uri="{BB962C8B-B14F-4D97-AF65-F5344CB8AC3E}">
        <p14:creationId xmlns:p14="http://schemas.microsoft.com/office/powerpoint/2010/main" val="38053260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632" y="367645"/>
            <a:ext cx="11199043" cy="6212263"/>
          </a:xfrm>
          <a:prstGeom prst="rect">
            <a:avLst/>
          </a:prstGeom>
        </p:spPr>
      </p:pic>
    </p:spTree>
    <p:extLst>
      <p:ext uri="{BB962C8B-B14F-4D97-AF65-F5344CB8AC3E}">
        <p14:creationId xmlns:p14="http://schemas.microsoft.com/office/powerpoint/2010/main" val="6811678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808703" y="290513"/>
            <a:ext cx="8139165" cy="571500"/>
          </a:xfrm>
        </p:spPr>
        <p:txBody>
          <a:bodyPr>
            <a:normAutofit fontScale="90000"/>
          </a:bodyPr>
          <a:lstStyle/>
          <a:p>
            <a:pPr algn="ctr"/>
            <a:r>
              <a:rPr lang="en-US" sz="4400" dirty="0">
                <a:latin typeface="Times New Roman" panose="02020603050405020304" pitchFamily="18" charset="0"/>
                <a:cs typeface="Times New Roman" panose="02020603050405020304" pitchFamily="18" charset="0"/>
              </a:rPr>
              <a:t>TEAM MEMBERS</a:t>
            </a:r>
            <a:endParaRPr lang="en-IN" sz="4400" dirty="0"/>
          </a:p>
        </p:txBody>
      </p:sp>
      <p:graphicFrame>
        <p:nvGraphicFramePr>
          <p:cNvPr id="6" name="Table 6">
            <a:extLst>
              <a:ext uri="{FF2B5EF4-FFF2-40B4-BE49-F238E27FC236}">
                <a16:creationId xmlns="" xmlns:a16="http://schemas.microsoft.com/office/drawing/2014/main" id="{F588BDC0-78E9-417C-9858-9AC7DCEABB0C}"/>
              </a:ext>
            </a:extLst>
          </p:cNvPr>
          <p:cNvGraphicFramePr>
            <a:graphicFrameLocks noGrp="1"/>
          </p:cNvGraphicFramePr>
          <p:nvPr>
            <p:ph idx="4294967295"/>
            <p:extLst>
              <p:ext uri="{D42A27DB-BD31-4B8C-83A1-F6EECF244321}">
                <p14:modId xmlns:p14="http://schemas.microsoft.com/office/powerpoint/2010/main" val="3173868325"/>
              </p:ext>
            </p:extLst>
          </p:nvPr>
        </p:nvGraphicFramePr>
        <p:xfrm>
          <a:off x="1868993" y="1258888"/>
          <a:ext cx="8460712" cy="4679689"/>
        </p:xfrm>
        <a:graphic>
          <a:graphicData uri="http://schemas.openxmlformats.org/drawingml/2006/table">
            <a:tbl>
              <a:tblPr firstRow="1" bandRow="1">
                <a:tableStyleId>{5C22544A-7EE6-4342-B048-85BDC9FD1C3A}</a:tableStyleId>
              </a:tblPr>
              <a:tblGrid>
                <a:gridCol w="3723595">
                  <a:extLst>
                    <a:ext uri="{9D8B030D-6E8A-4147-A177-3AD203B41FA5}">
                      <a16:colId xmlns="" xmlns:a16="http://schemas.microsoft.com/office/drawing/2014/main" val="4274740585"/>
                    </a:ext>
                  </a:extLst>
                </a:gridCol>
                <a:gridCol w="4737117">
                  <a:extLst>
                    <a:ext uri="{9D8B030D-6E8A-4147-A177-3AD203B41FA5}">
                      <a16:colId xmlns="" xmlns:a16="http://schemas.microsoft.com/office/drawing/2014/main" val="2342098160"/>
                    </a:ext>
                  </a:extLst>
                </a:gridCol>
              </a:tblGrid>
              <a:tr h="507962">
                <a:tc>
                  <a:txBody>
                    <a:bodyPr/>
                    <a:lstStyle/>
                    <a:p>
                      <a:pPr algn="ctr"/>
                      <a:r>
                        <a:rPr lang="en-US" sz="2400" dirty="0" smtClean="0">
                          <a:latin typeface="Times New Roman" panose="02020603050405020304" pitchFamily="18" charset="0"/>
                          <a:cs typeface="Times New Roman" panose="02020603050405020304" pitchFamily="18" charset="0"/>
                        </a:rPr>
                        <a:t>ID</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NAME</a:t>
                      </a:r>
                    </a:p>
                  </a:txBody>
                  <a:tcPr/>
                </a:tc>
                <a:extLst>
                  <a:ext uri="{0D108BD9-81ED-4DB2-BD59-A6C34878D82A}">
                    <a16:rowId xmlns="" xmlns:a16="http://schemas.microsoft.com/office/drawing/2014/main" val="875220753"/>
                  </a:ext>
                </a:extLst>
              </a:tr>
              <a:tr h="413350">
                <a:tc>
                  <a:txBody>
                    <a:bodyPr/>
                    <a:lstStyle/>
                    <a:p>
                      <a:pPr marL="0" marR="0" algn="ctr">
                        <a:spcBef>
                          <a:spcPts val="0"/>
                        </a:spcBef>
                        <a:spcAft>
                          <a:spcPts val="0"/>
                        </a:spcAft>
                      </a:pPr>
                      <a:r>
                        <a:rPr lang="en-IN" sz="2000" dirty="0" smtClean="0">
                          <a:solidFill>
                            <a:srgbClr val="000000"/>
                          </a:solidFill>
                          <a:effectLst/>
                          <a:latin typeface="inherit"/>
                        </a:rPr>
                        <a:t>2498011</a:t>
                      </a:r>
                      <a:endParaRPr lang="en-IN" sz="2000" dirty="0">
                        <a:effectLst/>
                        <a:latin typeface="Calibri" panose="020F0502020204030204" pitchFamily="34" charset="0"/>
                      </a:endParaRPr>
                    </a:p>
                  </a:txBody>
                  <a:tcPr marL="68580" marR="68580" marT="0" marB="0" anchor="ctr"/>
                </a:tc>
                <a:tc>
                  <a:txBody>
                    <a:bodyPr/>
                    <a:lstStyle/>
                    <a:p>
                      <a:pPr marL="0" marR="0" algn="l">
                        <a:spcBef>
                          <a:spcPts val="0"/>
                        </a:spcBef>
                        <a:spcAft>
                          <a:spcPts val="0"/>
                        </a:spcAft>
                      </a:pPr>
                      <a:r>
                        <a:rPr lang="en-IN" sz="2000" dirty="0">
                          <a:solidFill>
                            <a:srgbClr val="000000"/>
                          </a:solidFill>
                          <a:effectLst/>
                          <a:latin typeface="inherit"/>
                        </a:rPr>
                        <a:t>   </a:t>
                      </a:r>
                      <a:r>
                        <a:rPr lang="en-IN" sz="2000" dirty="0" smtClean="0">
                          <a:solidFill>
                            <a:srgbClr val="000000"/>
                          </a:solidFill>
                          <a:effectLst/>
                          <a:latin typeface="inherit"/>
                        </a:rPr>
                        <a:t>Deepak</a:t>
                      </a:r>
                      <a:r>
                        <a:rPr lang="en-IN" sz="2000" baseline="0" dirty="0" smtClean="0">
                          <a:solidFill>
                            <a:srgbClr val="000000"/>
                          </a:solidFill>
                          <a:effectLst/>
                          <a:latin typeface="inherit"/>
                        </a:rPr>
                        <a:t> Kumar Bindhani</a:t>
                      </a:r>
                      <a:endParaRPr lang="en-IN" sz="2000" dirty="0">
                        <a:effectLst/>
                        <a:latin typeface="Calibri" panose="020F0502020204030204" pitchFamily="34" charset="0"/>
                      </a:endParaRPr>
                    </a:p>
                  </a:txBody>
                  <a:tcPr marL="68580" marR="68580" marT="0" marB="0" anchor="ctr"/>
                </a:tc>
                <a:extLst>
                  <a:ext uri="{0D108BD9-81ED-4DB2-BD59-A6C34878D82A}">
                    <a16:rowId xmlns="" xmlns:a16="http://schemas.microsoft.com/office/drawing/2014/main" val="3475286478"/>
                  </a:ext>
                </a:extLst>
              </a:tr>
              <a:tr h="393000">
                <a:tc>
                  <a:txBody>
                    <a:bodyPr/>
                    <a:lstStyle/>
                    <a:p>
                      <a:pPr marL="0" marR="0" algn="ctr">
                        <a:spcBef>
                          <a:spcPts val="0"/>
                        </a:spcBef>
                        <a:spcAft>
                          <a:spcPts val="0"/>
                        </a:spcAft>
                      </a:pPr>
                      <a:r>
                        <a:rPr lang="en-IN" sz="2000" dirty="0" smtClean="0">
                          <a:solidFill>
                            <a:srgbClr val="000000"/>
                          </a:solidFill>
                          <a:effectLst/>
                          <a:latin typeface="inherit"/>
                        </a:rPr>
                        <a:t>2497778</a:t>
                      </a:r>
                      <a:endParaRPr lang="en-IN" sz="2000" dirty="0">
                        <a:effectLst/>
                        <a:latin typeface="Calibri" panose="020F0502020204030204" pitchFamily="34" charset="0"/>
                      </a:endParaRPr>
                    </a:p>
                  </a:txBody>
                  <a:tcPr marL="68580" marR="68580" marT="0" marB="0" anchor="ctr"/>
                </a:tc>
                <a:tc>
                  <a:txBody>
                    <a:bodyPr/>
                    <a:lstStyle/>
                    <a:p>
                      <a:pPr marL="0" marR="0" algn="l">
                        <a:spcBef>
                          <a:spcPts val="0"/>
                        </a:spcBef>
                        <a:spcAft>
                          <a:spcPts val="0"/>
                        </a:spcAft>
                      </a:pPr>
                      <a:r>
                        <a:rPr lang="en-IN" sz="2000" dirty="0">
                          <a:solidFill>
                            <a:srgbClr val="000000"/>
                          </a:solidFill>
                          <a:effectLst/>
                          <a:latin typeface="inherit"/>
                        </a:rPr>
                        <a:t>   </a:t>
                      </a:r>
                      <a:r>
                        <a:rPr lang="en-IN" sz="2000" dirty="0" smtClean="0">
                          <a:solidFill>
                            <a:srgbClr val="000000"/>
                          </a:solidFill>
                          <a:effectLst/>
                          <a:latin typeface="inherit"/>
                        </a:rPr>
                        <a:t>Rameshwar Subhash Waghmare</a:t>
                      </a:r>
                      <a:endParaRPr lang="en-IN" sz="2000" dirty="0">
                        <a:effectLst/>
                        <a:latin typeface="Calibri" panose="020F0502020204030204" pitchFamily="34" charset="0"/>
                      </a:endParaRPr>
                    </a:p>
                  </a:txBody>
                  <a:tcPr marL="68580" marR="68580" marT="0" marB="0" anchor="ctr"/>
                </a:tc>
                <a:extLst>
                  <a:ext uri="{0D108BD9-81ED-4DB2-BD59-A6C34878D82A}">
                    <a16:rowId xmlns="" xmlns:a16="http://schemas.microsoft.com/office/drawing/2014/main" val="697325480"/>
                  </a:ext>
                </a:extLst>
              </a:tr>
              <a:tr h="413350">
                <a:tc>
                  <a:txBody>
                    <a:bodyPr/>
                    <a:lstStyle/>
                    <a:p>
                      <a:pPr algn="ctr"/>
                      <a:r>
                        <a:rPr lang="en-US" sz="2000" dirty="0" smtClean="0">
                          <a:latin typeface="inherit"/>
                        </a:rPr>
                        <a:t>2498162</a:t>
                      </a:r>
                      <a:endParaRPr lang="en-IN" sz="2000" dirty="0">
                        <a:latin typeface="inherit"/>
                      </a:endParaRPr>
                    </a:p>
                  </a:txBody>
                  <a:tcPr marL="68580" marR="68580" marT="0" marB="0" anchor="ctr"/>
                </a:tc>
                <a:tc>
                  <a:txBody>
                    <a:bodyPr/>
                    <a:lstStyle/>
                    <a:p>
                      <a:pPr algn="l"/>
                      <a:r>
                        <a:rPr lang="en-US" dirty="0"/>
                        <a:t>   </a:t>
                      </a:r>
                      <a:r>
                        <a:rPr lang="en-US" dirty="0">
                          <a:latin typeface="inherit"/>
                        </a:rPr>
                        <a:t>Balaji Rajendra  Davale</a:t>
                      </a:r>
                      <a:endParaRPr lang="en-IN" dirty="0">
                        <a:latin typeface="inherit"/>
                      </a:endParaRPr>
                    </a:p>
                  </a:txBody>
                  <a:tcPr marL="68580" marR="68580" marT="0" marB="0" anchor="ctr"/>
                </a:tc>
                <a:extLst>
                  <a:ext uri="{0D108BD9-81ED-4DB2-BD59-A6C34878D82A}">
                    <a16:rowId xmlns="" xmlns:a16="http://schemas.microsoft.com/office/drawing/2014/main" val="1254912389"/>
                  </a:ext>
                </a:extLst>
              </a:tr>
              <a:tr h="471927">
                <a:tc>
                  <a:txBody>
                    <a:bodyPr/>
                    <a:lstStyle/>
                    <a:p>
                      <a:pPr marL="0" marR="0" algn="ctr">
                        <a:spcBef>
                          <a:spcPts val="0"/>
                        </a:spcBef>
                        <a:spcAft>
                          <a:spcPts val="0"/>
                        </a:spcAft>
                      </a:pPr>
                      <a:r>
                        <a:rPr lang="en-IN" sz="2000" dirty="0">
                          <a:solidFill>
                            <a:srgbClr val="000000"/>
                          </a:solidFill>
                          <a:effectLst/>
                          <a:latin typeface="inherit"/>
                        </a:rPr>
                        <a:t>2498175</a:t>
                      </a:r>
                      <a:endParaRPr lang="en-IN" sz="2000" dirty="0">
                        <a:effectLst/>
                        <a:latin typeface="Calibri" panose="020F0502020204030204" pitchFamily="34" charset="0"/>
                      </a:endParaRPr>
                    </a:p>
                  </a:txBody>
                  <a:tcPr marL="68580" marR="68580" marT="0" marB="0" anchor="ctr"/>
                </a:tc>
                <a:tc>
                  <a:txBody>
                    <a:bodyPr/>
                    <a:lstStyle/>
                    <a:p>
                      <a:pPr marL="0" marR="0" algn="l">
                        <a:spcBef>
                          <a:spcPts val="0"/>
                        </a:spcBef>
                        <a:spcAft>
                          <a:spcPts val="0"/>
                        </a:spcAft>
                      </a:pPr>
                      <a:r>
                        <a:rPr lang="en-IN" sz="2000" dirty="0">
                          <a:solidFill>
                            <a:srgbClr val="000000"/>
                          </a:solidFill>
                          <a:effectLst/>
                          <a:latin typeface="inherit"/>
                        </a:rPr>
                        <a:t>   S </a:t>
                      </a:r>
                      <a:r>
                        <a:rPr lang="en-IN" sz="2000" dirty="0" smtClean="0">
                          <a:solidFill>
                            <a:srgbClr val="000000"/>
                          </a:solidFill>
                          <a:effectLst/>
                          <a:latin typeface="inherit"/>
                        </a:rPr>
                        <a:t>Ruhina </a:t>
                      </a:r>
                      <a:r>
                        <a:rPr lang="en-IN" sz="2000" dirty="0">
                          <a:solidFill>
                            <a:srgbClr val="000000"/>
                          </a:solidFill>
                          <a:effectLst/>
                          <a:latin typeface="inherit"/>
                        </a:rPr>
                        <a:t>Afreen</a:t>
                      </a:r>
                      <a:endParaRPr lang="en-IN" sz="2000" dirty="0">
                        <a:effectLst/>
                        <a:latin typeface="Calibri" panose="020F0502020204030204" pitchFamily="34" charset="0"/>
                      </a:endParaRPr>
                    </a:p>
                  </a:txBody>
                  <a:tcPr marL="68580" marR="68580" marT="0" marB="0" anchor="ctr"/>
                </a:tc>
                <a:extLst>
                  <a:ext uri="{0D108BD9-81ED-4DB2-BD59-A6C34878D82A}">
                    <a16:rowId xmlns="" xmlns:a16="http://schemas.microsoft.com/office/drawing/2014/main" val="1202571473"/>
                  </a:ext>
                </a:extLst>
              </a:tr>
              <a:tr h="413350">
                <a:tc>
                  <a:txBody>
                    <a:bodyPr/>
                    <a:lstStyle/>
                    <a:p>
                      <a:pPr marL="0" marR="0" algn="ctr">
                        <a:spcBef>
                          <a:spcPts val="0"/>
                        </a:spcBef>
                        <a:spcAft>
                          <a:spcPts val="0"/>
                        </a:spcAft>
                      </a:pPr>
                      <a:r>
                        <a:rPr lang="en-IN" sz="2000" dirty="0">
                          <a:solidFill>
                            <a:srgbClr val="000000"/>
                          </a:solidFill>
                          <a:effectLst/>
                          <a:latin typeface="inherit"/>
                        </a:rPr>
                        <a:t>2498281</a:t>
                      </a:r>
                      <a:endParaRPr lang="en-IN" sz="2000" dirty="0">
                        <a:effectLst/>
                        <a:latin typeface="Calibri" panose="020F0502020204030204" pitchFamily="34" charset="0"/>
                      </a:endParaRPr>
                    </a:p>
                  </a:txBody>
                  <a:tcPr marL="68580" marR="68580" marT="0" marB="0" anchor="ctr"/>
                </a:tc>
                <a:tc>
                  <a:txBody>
                    <a:bodyPr/>
                    <a:lstStyle/>
                    <a:p>
                      <a:pPr marL="0" marR="0" algn="l">
                        <a:spcBef>
                          <a:spcPts val="0"/>
                        </a:spcBef>
                        <a:spcAft>
                          <a:spcPts val="0"/>
                        </a:spcAft>
                      </a:pPr>
                      <a:r>
                        <a:rPr lang="en-IN" sz="2000" dirty="0">
                          <a:solidFill>
                            <a:srgbClr val="000000"/>
                          </a:solidFill>
                          <a:effectLst/>
                          <a:latin typeface="inherit"/>
                        </a:rPr>
                        <a:t>   Chinmayee Senapati</a:t>
                      </a:r>
                      <a:endParaRPr lang="en-IN" sz="2000" dirty="0">
                        <a:effectLst/>
                        <a:latin typeface="Calibri" panose="020F0502020204030204" pitchFamily="34" charset="0"/>
                      </a:endParaRPr>
                    </a:p>
                  </a:txBody>
                  <a:tcPr marL="68580" marR="68580" marT="0" marB="0" anchor="ctr"/>
                </a:tc>
                <a:extLst>
                  <a:ext uri="{0D108BD9-81ED-4DB2-BD59-A6C34878D82A}">
                    <a16:rowId xmlns="" xmlns:a16="http://schemas.microsoft.com/office/drawing/2014/main" val="1352697379"/>
                  </a:ext>
                </a:extLst>
              </a:tr>
              <a:tr h="413350">
                <a:tc>
                  <a:txBody>
                    <a:bodyPr/>
                    <a:lstStyle/>
                    <a:p>
                      <a:pPr marL="0" marR="0" algn="ctr">
                        <a:spcBef>
                          <a:spcPts val="0"/>
                        </a:spcBef>
                        <a:spcAft>
                          <a:spcPts val="0"/>
                        </a:spcAft>
                      </a:pPr>
                      <a:r>
                        <a:rPr lang="en-IN" sz="2000" dirty="0">
                          <a:solidFill>
                            <a:srgbClr val="000000"/>
                          </a:solidFill>
                          <a:effectLst/>
                          <a:latin typeface="inherit"/>
                        </a:rPr>
                        <a:t>2498325</a:t>
                      </a:r>
                      <a:endParaRPr lang="en-IN" sz="2000" dirty="0">
                        <a:effectLst/>
                        <a:latin typeface="Calibri" panose="020F0502020204030204" pitchFamily="34" charset="0"/>
                      </a:endParaRPr>
                    </a:p>
                  </a:txBody>
                  <a:tcPr marL="68580" marR="68580" marT="0" marB="0" anchor="ctr"/>
                </a:tc>
                <a:tc>
                  <a:txBody>
                    <a:bodyPr/>
                    <a:lstStyle/>
                    <a:p>
                      <a:pPr marL="0" marR="0" algn="l">
                        <a:spcBef>
                          <a:spcPts val="0"/>
                        </a:spcBef>
                        <a:spcAft>
                          <a:spcPts val="0"/>
                        </a:spcAft>
                      </a:pPr>
                      <a:r>
                        <a:rPr lang="en-IN" sz="2000" dirty="0">
                          <a:solidFill>
                            <a:srgbClr val="000000"/>
                          </a:solidFill>
                          <a:effectLst/>
                          <a:latin typeface="inherit"/>
                        </a:rPr>
                        <a:t>   Anuka X</a:t>
                      </a:r>
                      <a:endParaRPr lang="en-IN" sz="2000" dirty="0">
                        <a:effectLst/>
                        <a:latin typeface="Calibri" panose="020F0502020204030204" pitchFamily="34" charset="0"/>
                      </a:endParaRPr>
                    </a:p>
                  </a:txBody>
                  <a:tcPr marL="68580" marR="68580" marT="0" marB="0" anchor="ctr"/>
                </a:tc>
                <a:extLst>
                  <a:ext uri="{0D108BD9-81ED-4DB2-BD59-A6C34878D82A}">
                    <a16:rowId xmlns="" xmlns:a16="http://schemas.microsoft.com/office/drawing/2014/main" val="812636256"/>
                  </a:ext>
                </a:extLst>
              </a:tr>
              <a:tr h="413350">
                <a:tc>
                  <a:txBody>
                    <a:bodyPr/>
                    <a:lstStyle/>
                    <a:p>
                      <a:pPr marL="0" marR="0" algn="ctr">
                        <a:spcBef>
                          <a:spcPts val="0"/>
                        </a:spcBef>
                        <a:spcAft>
                          <a:spcPts val="0"/>
                        </a:spcAft>
                      </a:pPr>
                      <a:r>
                        <a:rPr lang="en-IN" sz="2000" dirty="0">
                          <a:solidFill>
                            <a:srgbClr val="000000"/>
                          </a:solidFill>
                          <a:effectLst/>
                          <a:latin typeface="inherit"/>
                        </a:rPr>
                        <a:t>2498339</a:t>
                      </a:r>
                      <a:endParaRPr lang="en-IN" sz="2000" dirty="0">
                        <a:effectLst/>
                        <a:latin typeface="Calibri" panose="020F0502020204030204" pitchFamily="34" charset="0"/>
                      </a:endParaRPr>
                    </a:p>
                  </a:txBody>
                  <a:tcPr marL="68580" marR="68580" marT="0" marB="0" anchor="ctr"/>
                </a:tc>
                <a:tc>
                  <a:txBody>
                    <a:bodyPr/>
                    <a:lstStyle/>
                    <a:p>
                      <a:pPr marL="0" marR="0" algn="l">
                        <a:spcBef>
                          <a:spcPts val="0"/>
                        </a:spcBef>
                        <a:spcAft>
                          <a:spcPts val="0"/>
                        </a:spcAft>
                      </a:pPr>
                      <a:r>
                        <a:rPr lang="en-IN" sz="2000" dirty="0">
                          <a:solidFill>
                            <a:srgbClr val="000000"/>
                          </a:solidFill>
                          <a:effectLst/>
                          <a:latin typeface="inherit"/>
                        </a:rPr>
                        <a:t>   Ipsita Mishra</a:t>
                      </a:r>
                      <a:endParaRPr lang="en-IN" sz="2000" dirty="0">
                        <a:effectLst/>
                        <a:latin typeface="Calibri" panose="020F0502020204030204" pitchFamily="34" charset="0"/>
                      </a:endParaRPr>
                    </a:p>
                  </a:txBody>
                  <a:tcPr marL="68580" marR="68580" marT="0" marB="0" anchor="ctr"/>
                </a:tc>
                <a:extLst>
                  <a:ext uri="{0D108BD9-81ED-4DB2-BD59-A6C34878D82A}">
                    <a16:rowId xmlns="" xmlns:a16="http://schemas.microsoft.com/office/drawing/2014/main" val="3337271981"/>
                  </a:ext>
                </a:extLst>
              </a:tr>
              <a:tr h="413350">
                <a:tc>
                  <a:txBody>
                    <a:bodyPr/>
                    <a:lstStyle/>
                    <a:p>
                      <a:pPr marL="0" marR="0" algn="ctr">
                        <a:spcBef>
                          <a:spcPts val="0"/>
                        </a:spcBef>
                        <a:spcAft>
                          <a:spcPts val="0"/>
                        </a:spcAft>
                      </a:pPr>
                      <a:r>
                        <a:rPr lang="en-IN" sz="2000" dirty="0">
                          <a:solidFill>
                            <a:srgbClr val="000000"/>
                          </a:solidFill>
                          <a:effectLst/>
                          <a:latin typeface="inherit"/>
                        </a:rPr>
                        <a:t>2498438</a:t>
                      </a:r>
                      <a:endParaRPr lang="en-IN" sz="2000" dirty="0">
                        <a:effectLst/>
                        <a:latin typeface="Calibri" panose="020F0502020204030204" pitchFamily="34" charset="0"/>
                      </a:endParaRPr>
                    </a:p>
                  </a:txBody>
                  <a:tcPr marL="68580" marR="68580" marT="0" marB="0" anchor="ctr"/>
                </a:tc>
                <a:tc>
                  <a:txBody>
                    <a:bodyPr/>
                    <a:lstStyle/>
                    <a:p>
                      <a:pPr marL="0" marR="0" algn="l">
                        <a:spcBef>
                          <a:spcPts val="0"/>
                        </a:spcBef>
                        <a:spcAft>
                          <a:spcPts val="0"/>
                        </a:spcAft>
                      </a:pPr>
                      <a:r>
                        <a:rPr lang="en-IN" sz="2000" dirty="0">
                          <a:solidFill>
                            <a:srgbClr val="000000"/>
                          </a:solidFill>
                          <a:effectLst/>
                          <a:latin typeface="inherit"/>
                        </a:rPr>
                        <a:t>   Aishwarya G</a:t>
                      </a:r>
                      <a:endParaRPr lang="en-IN" sz="2000" dirty="0">
                        <a:effectLst/>
                        <a:latin typeface="Calibri" panose="020F0502020204030204" pitchFamily="34" charset="0"/>
                      </a:endParaRPr>
                    </a:p>
                  </a:txBody>
                  <a:tcPr marL="68580" marR="68580" marT="0" marB="0" anchor="ctr"/>
                </a:tc>
                <a:extLst>
                  <a:ext uri="{0D108BD9-81ED-4DB2-BD59-A6C34878D82A}">
                    <a16:rowId xmlns="" xmlns:a16="http://schemas.microsoft.com/office/drawing/2014/main" val="2108015254"/>
                  </a:ext>
                </a:extLst>
              </a:tr>
              <a:tr h="413350">
                <a:tc>
                  <a:txBody>
                    <a:bodyPr/>
                    <a:lstStyle/>
                    <a:p>
                      <a:pPr marL="0" marR="0" algn="ctr">
                        <a:spcBef>
                          <a:spcPts val="0"/>
                        </a:spcBef>
                        <a:spcAft>
                          <a:spcPts val="0"/>
                        </a:spcAft>
                      </a:pPr>
                      <a:r>
                        <a:rPr lang="en-IN" sz="2000" dirty="0">
                          <a:solidFill>
                            <a:srgbClr val="000000"/>
                          </a:solidFill>
                          <a:effectLst/>
                          <a:latin typeface="inherit"/>
                        </a:rPr>
                        <a:t>2498463</a:t>
                      </a:r>
                      <a:endParaRPr lang="en-IN" sz="2000" dirty="0">
                        <a:effectLst/>
                        <a:latin typeface="Calibri" panose="020F0502020204030204" pitchFamily="34" charset="0"/>
                      </a:endParaRPr>
                    </a:p>
                  </a:txBody>
                  <a:tcPr marL="68580" marR="68580" marT="0" marB="0" anchor="ctr"/>
                </a:tc>
                <a:tc>
                  <a:txBody>
                    <a:bodyPr/>
                    <a:lstStyle/>
                    <a:p>
                      <a:pPr marL="0" marR="0" algn="l">
                        <a:spcBef>
                          <a:spcPts val="0"/>
                        </a:spcBef>
                        <a:spcAft>
                          <a:spcPts val="0"/>
                        </a:spcAft>
                      </a:pPr>
                      <a:r>
                        <a:rPr lang="en-IN" sz="2000" dirty="0">
                          <a:solidFill>
                            <a:srgbClr val="000000"/>
                          </a:solidFill>
                          <a:effectLst/>
                          <a:latin typeface="inherit"/>
                        </a:rPr>
                        <a:t>   Martha Shivalika</a:t>
                      </a:r>
                      <a:endParaRPr lang="en-IN" sz="2000" dirty="0">
                        <a:effectLst/>
                        <a:latin typeface="Calibri" panose="020F0502020204030204" pitchFamily="34" charset="0"/>
                      </a:endParaRPr>
                    </a:p>
                  </a:txBody>
                  <a:tcPr marL="68580" marR="68580" marT="0" marB="0" anchor="ctr"/>
                </a:tc>
                <a:extLst>
                  <a:ext uri="{0D108BD9-81ED-4DB2-BD59-A6C34878D82A}">
                    <a16:rowId xmlns="" xmlns:a16="http://schemas.microsoft.com/office/drawing/2014/main" val="2305451118"/>
                  </a:ext>
                </a:extLst>
              </a:tr>
              <a:tr h="413350">
                <a:tc>
                  <a:txBody>
                    <a:bodyPr/>
                    <a:lstStyle/>
                    <a:p>
                      <a:pPr marL="0" marR="0" algn="ctr">
                        <a:spcBef>
                          <a:spcPts val="0"/>
                        </a:spcBef>
                        <a:spcAft>
                          <a:spcPts val="0"/>
                        </a:spcAft>
                      </a:pPr>
                      <a:r>
                        <a:rPr lang="en-IN" sz="2000" dirty="0">
                          <a:solidFill>
                            <a:srgbClr val="000000"/>
                          </a:solidFill>
                          <a:effectLst/>
                          <a:latin typeface="inherit"/>
                        </a:rPr>
                        <a:t>2498468</a:t>
                      </a:r>
                      <a:endParaRPr lang="en-IN" sz="2000" dirty="0">
                        <a:effectLst/>
                        <a:latin typeface="Calibri" panose="020F0502020204030204" pitchFamily="34" charset="0"/>
                      </a:endParaRPr>
                    </a:p>
                  </a:txBody>
                  <a:tcPr marL="68580" marR="68580" marT="0" marB="0" anchor="ctr"/>
                </a:tc>
                <a:tc>
                  <a:txBody>
                    <a:bodyPr/>
                    <a:lstStyle/>
                    <a:p>
                      <a:pPr algn="l"/>
                      <a:r>
                        <a:rPr lang="en-US" dirty="0"/>
                        <a:t>   </a:t>
                      </a:r>
                      <a:r>
                        <a:rPr lang="en-US" sz="2000" dirty="0">
                          <a:latin typeface="inherit"/>
                        </a:rPr>
                        <a:t>Vaikuntam Sunil Naidu</a:t>
                      </a:r>
                      <a:endParaRPr lang="en-IN" dirty="0">
                        <a:latin typeface="inherit"/>
                      </a:endParaRPr>
                    </a:p>
                  </a:txBody>
                  <a:tcPr marL="68580" marR="68580" marT="0" marB="0" anchor="ctr"/>
                </a:tc>
                <a:extLst>
                  <a:ext uri="{0D108BD9-81ED-4DB2-BD59-A6C34878D82A}">
                    <a16:rowId xmlns="" xmlns:a16="http://schemas.microsoft.com/office/drawing/2014/main" val="2722384641"/>
                  </a:ext>
                </a:extLst>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1330" r="47891"/>
          <a:stretch/>
        </p:blipFill>
        <p:spPr>
          <a:xfrm>
            <a:off x="593888" y="367645"/>
            <a:ext cx="10303498" cy="6325386"/>
          </a:xfrm>
          <a:prstGeom prst="rect">
            <a:avLst/>
          </a:prstGeom>
        </p:spPr>
      </p:pic>
    </p:spTree>
    <p:extLst>
      <p:ext uri="{BB962C8B-B14F-4D97-AF65-F5344CB8AC3E}">
        <p14:creationId xmlns:p14="http://schemas.microsoft.com/office/powerpoint/2010/main" val="25039565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7080" y="320510"/>
            <a:ext cx="7739407" cy="6334814"/>
          </a:xfrm>
          <a:prstGeom prst="rect">
            <a:avLst/>
          </a:prstGeom>
        </p:spPr>
      </p:pic>
    </p:spTree>
    <p:extLst>
      <p:ext uri="{BB962C8B-B14F-4D97-AF65-F5344CB8AC3E}">
        <p14:creationId xmlns:p14="http://schemas.microsoft.com/office/powerpoint/2010/main" val="7429874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24021"/>
          <a:stretch/>
        </p:blipFill>
        <p:spPr>
          <a:xfrm>
            <a:off x="1357835" y="1178351"/>
            <a:ext cx="9746940" cy="4949072"/>
          </a:xfrm>
          <a:prstGeom prst="rect">
            <a:avLst/>
          </a:prstGeom>
        </p:spPr>
      </p:pic>
    </p:spTree>
    <p:extLst>
      <p:ext uri="{BB962C8B-B14F-4D97-AF65-F5344CB8AC3E}">
        <p14:creationId xmlns:p14="http://schemas.microsoft.com/office/powerpoint/2010/main" val="19547309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36" y="650449"/>
            <a:ext cx="10058400" cy="5835469"/>
          </a:xfrm>
          <a:prstGeom prst="rect">
            <a:avLst/>
          </a:prstGeom>
        </p:spPr>
      </p:pic>
    </p:spTree>
    <p:extLst>
      <p:ext uri="{BB962C8B-B14F-4D97-AF65-F5344CB8AC3E}">
        <p14:creationId xmlns:p14="http://schemas.microsoft.com/office/powerpoint/2010/main" val="21050985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240" y="690365"/>
            <a:ext cx="10058400" cy="5748142"/>
          </a:xfrm>
          <a:prstGeom prst="rect">
            <a:avLst/>
          </a:prstGeom>
        </p:spPr>
      </p:pic>
    </p:spTree>
    <p:extLst>
      <p:ext uri="{BB962C8B-B14F-4D97-AF65-F5344CB8AC3E}">
        <p14:creationId xmlns:p14="http://schemas.microsoft.com/office/powerpoint/2010/main" val="11330590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06812" y="237184"/>
            <a:ext cx="1296381" cy="707886"/>
          </a:xfrm>
          <a:prstGeom prst="rect">
            <a:avLst/>
          </a:prstGeom>
        </p:spPr>
        <p:txBody>
          <a:bodyPr wrap="none">
            <a:spAutoFit/>
          </a:bodyPr>
          <a:lstStyle/>
          <a:p>
            <a:r>
              <a:rPr lang="en-US" sz="4000" b="1" u="sng" dirty="0">
                <a:latin typeface="Times New Roman" panose="02020603050405020304" pitchFamily="18" charset="0"/>
                <a:cs typeface="Times New Roman" panose="02020603050405020304" pitchFamily="18" charset="0"/>
              </a:rPr>
              <a:t>AWS</a:t>
            </a:r>
            <a:endParaRPr lang="en-IN" sz="4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802" y="945070"/>
            <a:ext cx="10058400" cy="5729667"/>
          </a:xfrm>
          <a:prstGeom prst="rect">
            <a:avLst/>
          </a:prstGeom>
        </p:spPr>
      </p:pic>
    </p:spTree>
    <p:extLst>
      <p:ext uri="{BB962C8B-B14F-4D97-AF65-F5344CB8AC3E}">
        <p14:creationId xmlns:p14="http://schemas.microsoft.com/office/powerpoint/2010/main" val="9276578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158" y="490194"/>
            <a:ext cx="10284897" cy="6014301"/>
          </a:xfrm>
          <a:prstGeom prst="rect">
            <a:avLst/>
          </a:prstGeom>
        </p:spPr>
      </p:pic>
    </p:spTree>
    <p:extLst>
      <p:ext uri="{BB962C8B-B14F-4D97-AF65-F5344CB8AC3E}">
        <p14:creationId xmlns:p14="http://schemas.microsoft.com/office/powerpoint/2010/main" val="33716539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977" y="641022"/>
            <a:ext cx="10058400" cy="5827045"/>
          </a:xfrm>
          <a:prstGeom prst="rect">
            <a:avLst/>
          </a:prstGeom>
        </p:spPr>
      </p:pic>
    </p:spTree>
    <p:extLst>
      <p:ext uri="{BB962C8B-B14F-4D97-AF65-F5344CB8AC3E}">
        <p14:creationId xmlns:p14="http://schemas.microsoft.com/office/powerpoint/2010/main" val="10561459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074" y="841095"/>
            <a:ext cx="10058400" cy="5307275"/>
          </a:xfrm>
          <a:prstGeom prst="rect">
            <a:avLst/>
          </a:prstGeom>
        </p:spPr>
      </p:pic>
    </p:spTree>
    <p:extLst>
      <p:ext uri="{BB962C8B-B14F-4D97-AF65-F5344CB8AC3E}">
        <p14:creationId xmlns:p14="http://schemas.microsoft.com/office/powerpoint/2010/main" val="18913481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317" y="1102073"/>
            <a:ext cx="10058400" cy="5049141"/>
          </a:xfrm>
          <a:prstGeom prst="rect">
            <a:avLst/>
          </a:prstGeom>
        </p:spPr>
      </p:pic>
    </p:spTree>
    <p:extLst>
      <p:ext uri="{BB962C8B-B14F-4D97-AF65-F5344CB8AC3E}">
        <p14:creationId xmlns:p14="http://schemas.microsoft.com/office/powerpoint/2010/main" val="34935689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91024" y="244476"/>
            <a:ext cx="6451042" cy="690022"/>
          </a:xfrm>
        </p:spPr>
        <p:txBody>
          <a:bodyPr>
            <a:noAutofit/>
          </a:bodyPr>
          <a:lstStyle/>
          <a:p>
            <a:r>
              <a:rPr lang="en-US" sz="4000" dirty="0">
                <a:latin typeface="Times New Roman" panose="02020603050405020304" pitchFamily="18" charset="0"/>
                <a:cs typeface="Times New Roman" panose="02020603050405020304" pitchFamily="18" charset="0"/>
              </a:rPr>
              <a:t>                   </a:t>
            </a:r>
            <a:r>
              <a:rPr lang="en-US" sz="4000" b="1" u="sng" dirty="0">
                <a:latin typeface="Times New Roman" panose="02020603050405020304" pitchFamily="18" charset="0"/>
                <a:cs typeface="Times New Roman" panose="02020603050405020304" pitchFamily="18" charset="0"/>
              </a:rPr>
              <a:t>INDEX</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2017336" y="934498"/>
            <a:ext cx="7984503" cy="5147215"/>
          </a:xfrm>
        </p:spPr>
        <p:txBody>
          <a:bodyPr>
            <a:normAutofit fontScale="92500" lnSpcReduction="10000"/>
          </a:bodyPr>
          <a:lstStyle/>
          <a:p>
            <a:pPr marL="0" indent="0">
              <a:buNone/>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Abstract</a:t>
            </a:r>
          </a:p>
          <a:p>
            <a:pPr>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Objective</a:t>
            </a:r>
          </a:p>
          <a:p>
            <a:pPr>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Introduction</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Project Scope</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Tools &amp; Technologies</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ER </a:t>
            </a:r>
            <a:r>
              <a:rPr lang="en-IN" sz="2400" dirty="0" smtClean="0">
                <a:latin typeface="Times New Roman" panose="02020603050405020304" pitchFamily="18" charset="0"/>
                <a:cs typeface="Times New Roman" panose="02020603050405020304" pitchFamily="18" charset="0"/>
              </a:rPr>
              <a:t>Diagram Of DB</a:t>
            </a:r>
            <a:endParaRPr lang="en-IN"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Flow Diagram</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Future and </a:t>
            </a:r>
            <a:r>
              <a:rPr lang="en-IN" sz="2400" dirty="0" smtClean="0">
                <a:latin typeface="Times New Roman" panose="02020603050405020304" pitchFamily="18" charset="0"/>
                <a:cs typeface="Times New Roman" panose="02020603050405020304" pitchFamily="18" charset="0"/>
              </a:rPr>
              <a:t>limitations</a:t>
            </a:r>
          </a:p>
          <a:p>
            <a:pPr>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Advantages &amp; Disadvantages</a:t>
            </a:r>
            <a:endParaRPr lang="en-IN"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Output</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Conclusion</a:t>
            </a:r>
          </a:p>
          <a:p>
            <a:pPr marL="0" indent="0">
              <a:buNone/>
            </a:pPr>
            <a:endParaRPr lang="en-IN"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691" y="994313"/>
            <a:ext cx="10058400" cy="4929808"/>
          </a:xfrm>
          <a:prstGeom prst="rect">
            <a:avLst/>
          </a:prstGeom>
        </p:spPr>
      </p:pic>
    </p:spTree>
    <p:extLst>
      <p:ext uri="{BB962C8B-B14F-4D97-AF65-F5344CB8AC3E}">
        <p14:creationId xmlns:p14="http://schemas.microsoft.com/office/powerpoint/2010/main" val="40256249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8082" y="228252"/>
            <a:ext cx="8059275" cy="6382641"/>
          </a:xfrm>
          <a:prstGeom prst="rect">
            <a:avLst/>
          </a:prstGeom>
        </p:spPr>
      </p:pic>
    </p:spTree>
    <p:extLst>
      <p:ext uri="{BB962C8B-B14F-4D97-AF65-F5344CB8AC3E}">
        <p14:creationId xmlns:p14="http://schemas.microsoft.com/office/powerpoint/2010/main" val="26172582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440" y="735291"/>
            <a:ext cx="10562042" cy="5467546"/>
          </a:xfrm>
          <a:prstGeom prst="rect">
            <a:avLst/>
          </a:prstGeom>
        </p:spPr>
      </p:pic>
    </p:spTree>
    <p:extLst>
      <p:ext uri="{BB962C8B-B14F-4D97-AF65-F5344CB8AC3E}">
        <p14:creationId xmlns:p14="http://schemas.microsoft.com/office/powerpoint/2010/main" val="5300855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6075" y="499056"/>
            <a:ext cx="9564435" cy="5973009"/>
          </a:xfrm>
          <a:prstGeom prst="rect">
            <a:avLst/>
          </a:prstGeom>
        </p:spPr>
      </p:pic>
    </p:spTree>
    <p:extLst>
      <p:ext uri="{BB962C8B-B14F-4D97-AF65-F5344CB8AC3E}">
        <p14:creationId xmlns:p14="http://schemas.microsoft.com/office/powerpoint/2010/main" val="4957149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3441" y="245097"/>
            <a:ext cx="8545118" cy="6447934"/>
          </a:xfrm>
          <a:prstGeom prst="rect">
            <a:avLst/>
          </a:prstGeom>
        </p:spPr>
      </p:pic>
    </p:spTree>
    <p:extLst>
      <p:ext uri="{BB962C8B-B14F-4D97-AF65-F5344CB8AC3E}">
        <p14:creationId xmlns:p14="http://schemas.microsoft.com/office/powerpoint/2010/main" val="12489427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2464" y="623026"/>
            <a:ext cx="8105222" cy="753816"/>
          </a:xfrm>
        </p:spPr>
        <p:txBody>
          <a:bodyPr>
            <a:noAutofit/>
          </a:bodyPr>
          <a:lstStyle/>
          <a:p>
            <a:r>
              <a:rPr lang="en-US" sz="4000" dirty="0">
                <a:latin typeface="Times New Roman" panose="02020603050405020304" pitchFamily="18" charset="0"/>
                <a:cs typeface="Times New Roman" panose="02020603050405020304" pitchFamily="18" charset="0"/>
              </a:rPr>
              <a:t>CONCLUSION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18681" y="1499493"/>
            <a:ext cx="9766570" cy="3802728"/>
          </a:xfrm>
        </p:spPr>
        <p:txBody>
          <a:bodyPr>
            <a:normAutofit/>
          </a:bodyPr>
          <a:lstStyle/>
          <a:p>
            <a:pPr algn="just">
              <a:lnSpc>
                <a:spcPct val="115000"/>
              </a:lnSpc>
              <a:spcAft>
                <a:spcPts val="1000"/>
              </a:spcAft>
            </a:pPr>
            <a:r>
              <a:rPr lang="en-US" sz="2400" dirty="0">
                <a:latin typeface="Times New Roman" pitchFamily="18" charset="0"/>
                <a:cs typeface="Times New Roman" pitchFamily="18" charset="0"/>
              </a:rPr>
              <a:t>Insurance Policy Management helps us to keep the track of category of insurance, </a:t>
            </a:r>
            <a:r>
              <a:rPr lang="en-US" sz="2400" dirty="0" smtClean="0">
                <a:latin typeface="Times New Roman" pitchFamily="18" charset="0"/>
                <a:cs typeface="Times New Roman" pitchFamily="18" charset="0"/>
              </a:rPr>
              <a:t>policies on </a:t>
            </a:r>
            <a:r>
              <a:rPr lang="en-US" sz="2400" dirty="0">
                <a:latin typeface="Times New Roman" pitchFamily="18" charset="0"/>
                <a:cs typeface="Times New Roman" pitchFamily="18" charset="0"/>
              </a:rPr>
              <a:t>a single platform. The project is developed to support all kinds of cutomers,With the help of this application, customer can buy the policy easily.</a:t>
            </a:r>
          </a:p>
          <a:p>
            <a:pPr algn="just">
              <a:lnSpc>
                <a:spcPct val="115000"/>
              </a:lnSpc>
              <a:spcAft>
                <a:spcPts val="1000"/>
              </a:spcAft>
            </a:pPr>
            <a:r>
              <a:rPr lang="en-US" sz="2400" dirty="0">
                <a:latin typeface="Times New Roman" pitchFamily="18" charset="0"/>
                <a:cs typeface="Times New Roman" pitchFamily="18" charset="0"/>
              </a:rPr>
              <a:t>This Application is designed in such a way that any future modification can be done more easily.</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3264" y="929640"/>
            <a:ext cx="8057535" cy="5623560"/>
          </a:xfrm>
        </p:spPr>
        <p:txBody>
          <a:bodyPr>
            <a:normAutofit/>
          </a:bodyPr>
          <a:lstStyle/>
          <a:p>
            <a:pPr marL="0" indent="0" algn="ctr">
              <a:buNone/>
            </a:pPr>
            <a:endParaRPr lang="en-US" sz="9600" dirty="0">
              <a:solidFill>
                <a:srgbClr val="C00000"/>
              </a:solidFill>
              <a:latin typeface="Times New Roman" panose="02020603050405020304" pitchFamily="18" charset="0"/>
              <a:cs typeface="Times New Roman" panose="02020603050405020304" pitchFamily="18" charset="0"/>
            </a:endParaRPr>
          </a:p>
          <a:p>
            <a:pPr marL="0" indent="0" algn="ctr">
              <a:buNone/>
            </a:pPr>
            <a:r>
              <a:rPr lang="en-US" sz="9600" u="sng" dirty="0">
                <a:solidFill>
                  <a:schemeClr val="tx1"/>
                </a:solidFill>
                <a:latin typeface="Times New Roman" panose="02020603050405020304" pitchFamily="18" charset="0"/>
                <a:cs typeface="Times New Roman" panose="02020603050405020304" pitchFamily="18" charset="0"/>
              </a:rPr>
              <a:t>THANK YOU</a:t>
            </a:r>
            <a:endParaRPr lang="en-IN" sz="9600" u="sng"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39718" y="256036"/>
            <a:ext cx="2860078" cy="707886"/>
          </a:xfrm>
          <a:prstGeom prst="rect">
            <a:avLst/>
          </a:prstGeom>
        </p:spPr>
        <p:txBody>
          <a:bodyPr wrap="none">
            <a:spAutoFit/>
          </a:bodyPr>
          <a:lstStyle/>
          <a:p>
            <a:pPr algn="ctr"/>
            <a:r>
              <a:rPr lang="en-US" sz="4000" u="sng" dirty="0" smtClean="0">
                <a:latin typeface="Times New Roman" panose="02020603050405020304" pitchFamily="18" charset="0"/>
                <a:cs typeface="Times New Roman" panose="02020603050405020304" pitchFamily="18" charset="0"/>
              </a:rPr>
              <a:t>ABSTRACT</a:t>
            </a:r>
            <a:endParaRPr lang="en-IN" sz="4000" dirty="0"/>
          </a:p>
        </p:txBody>
      </p:sp>
      <p:sp>
        <p:nvSpPr>
          <p:cNvPr id="3" name="Rectangle 2"/>
          <p:cNvSpPr/>
          <p:nvPr/>
        </p:nvSpPr>
        <p:spPr>
          <a:xfrm>
            <a:off x="1206631" y="1086471"/>
            <a:ext cx="9247695" cy="3831818"/>
          </a:xfrm>
          <a:prstGeom prst="rect">
            <a:avLst/>
          </a:prstGeom>
        </p:spPr>
        <p:txBody>
          <a:bodyPr wrap="square">
            <a:spAutoFit/>
          </a:bodyPr>
          <a:lstStyle/>
          <a:p>
            <a:pPr algn="just" fontAlgn="base">
              <a:lnSpc>
                <a:spcPct val="150000"/>
              </a:lnSpc>
            </a:pPr>
            <a:r>
              <a:rPr lang="en-US" dirty="0">
                <a:latin typeface="Times New Roman" panose="02020603050405020304" pitchFamily="18" charset="0"/>
                <a:cs typeface="Times New Roman" panose="02020603050405020304" pitchFamily="18" charset="0"/>
              </a:rPr>
              <a:t>The Government of India made history on October24,2000 by once again bringing back insurance business to private companies, which had earlier been abolished 24 years ago. The opening of the insurance sector was facilitated through the Insurance Regulatory and Development Authority (IRDA). </a:t>
            </a:r>
            <a:endParaRPr lang="en-US" dirty="0" smtClean="0">
              <a:latin typeface="Times New Roman" panose="02020603050405020304" pitchFamily="18" charset="0"/>
              <a:cs typeface="Times New Roman" panose="02020603050405020304" pitchFamily="18" charset="0"/>
            </a:endParaRPr>
          </a:p>
          <a:p>
            <a:pPr algn="just" fontAlgn="base">
              <a:lnSpc>
                <a:spcPct val="150000"/>
              </a:lnSpc>
            </a:pPr>
            <a:r>
              <a:rPr lang="en-US" dirty="0" smtClean="0">
                <a:latin typeface="Times New Roman" panose="02020603050405020304" pitchFamily="18" charset="0"/>
                <a:cs typeface="Times New Roman" panose="02020603050405020304" pitchFamily="18" charset="0"/>
              </a:rPr>
              <a:t>Today</a:t>
            </a:r>
            <a:r>
              <a:rPr lang="en-US" dirty="0">
                <a:latin typeface="Times New Roman" panose="02020603050405020304" pitchFamily="18" charset="0"/>
                <a:cs typeface="Times New Roman" panose="02020603050405020304" pitchFamily="18" charset="0"/>
              </a:rPr>
              <a:t>, organizations are competing in complex business environments characterized by continuous changes in economic, social politico- legal and regulatory factors. </a:t>
            </a:r>
            <a:endParaRPr lang="en-US" dirty="0" smtClean="0">
              <a:latin typeface="Times New Roman" panose="02020603050405020304" pitchFamily="18" charset="0"/>
              <a:cs typeface="Times New Roman" panose="02020603050405020304" pitchFamily="18" charset="0"/>
            </a:endParaRPr>
          </a:p>
          <a:p>
            <a:pPr algn="just" fontAlgn="base">
              <a:lnSpc>
                <a:spcPct val="150000"/>
              </a:lnSpc>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insurance sector along with other elements of marketing, as well as financial infrastructure, have been touched and influenced by the process of liberalization and globalization in India. </a:t>
            </a:r>
            <a:endParaRPr lang="en-US" dirty="0" smtClean="0">
              <a:latin typeface="Times New Roman" panose="02020603050405020304" pitchFamily="18" charset="0"/>
              <a:cs typeface="Times New Roman" panose="02020603050405020304" pitchFamily="18" charset="0"/>
            </a:endParaRPr>
          </a:p>
          <a:p>
            <a:pPr algn="just" fontAlgn="base">
              <a:lnSpc>
                <a:spcPct val="150000"/>
              </a:lnSpc>
            </a:pPr>
            <a:r>
              <a:rPr lang="en-US" b="1" dirty="0" smtClean="0">
                <a:latin typeface="Times New Roman" panose="02020603050405020304" pitchFamily="18" charset="0"/>
                <a:cs typeface="Times New Roman" panose="02020603050405020304" pitchFamily="18" charset="0"/>
              </a:rPr>
              <a:t>Keywords</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Strategic Insurance Management, Consumer </a:t>
            </a:r>
            <a:r>
              <a:rPr lang="en-US" dirty="0" err="1">
                <a:latin typeface="Times New Roman" panose="02020603050405020304" pitchFamily="18" charset="0"/>
                <a:cs typeface="Times New Roman" panose="02020603050405020304" pitchFamily="18" charset="0"/>
              </a:rPr>
              <a:t>Behivoiur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11394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2268" y="303171"/>
            <a:ext cx="2917786" cy="707886"/>
          </a:xfrm>
          <a:prstGeom prst="rect">
            <a:avLst/>
          </a:prstGeom>
        </p:spPr>
        <p:txBody>
          <a:bodyPr wrap="none">
            <a:spAutoFit/>
          </a:bodyPr>
          <a:lstStyle/>
          <a:p>
            <a:pPr algn="ctr"/>
            <a:r>
              <a:rPr lang="en-US" sz="4000" u="sng" dirty="0" smtClean="0">
                <a:latin typeface="Times New Roman" panose="02020603050405020304" pitchFamily="18" charset="0"/>
                <a:cs typeface="Times New Roman" panose="02020603050405020304" pitchFamily="18" charset="0"/>
              </a:rPr>
              <a:t>OBJECTIVE</a:t>
            </a:r>
            <a:endParaRPr lang="en-IN" sz="4000" dirty="0"/>
          </a:p>
        </p:txBody>
      </p:sp>
      <p:sp>
        <p:nvSpPr>
          <p:cNvPr id="4" name="Rectangle 3"/>
          <p:cNvSpPr/>
          <p:nvPr/>
        </p:nvSpPr>
        <p:spPr>
          <a:xfrm>
            <a:off x="867266" y="1475743"/>
            <a:ext cx="10246936" cy="2120068"/>
          </a:xfrm>
          <a:prstGeom prst="rect">
            <a:avLst/>
          </a:prstGeom>
        </p:spPr>
        <p:txBody>
          <a:bodyPr wrap="square">
            <a:spAutoFit/>
          </a:bodyPr>
          <a:lstStyle/>
          <a:p>
            <a:pPr marL="285750" indent="-285750" algn="just" fontAlgn="base">
              <a:lnSpc>
                <a:spcPct val="2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main objective is to build a secured, robust Insurance Management system where the policies are managed properly. All the Information of user, their policy, category of Insurance is maintained on a single platform.</a:t>
            </a:r>
            <a:endParaRPr lang="en-IN" dirty="0">
              <a:latin typeface="Times New Roman" panose="02020603050405020304" pitchFamily="18" charset="0"/>
              <a:cs typeface="Times New Roman" panose="02020603050405020304" pitchFamily="18" charset="0"/>
            </a:endParaRPr>
          </a:p>
          <a:p>
            <a:pPr algn="just">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61429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597310" y="442128"/>
            <a:ext cx="4109776" cy="783772"/>
          </a:xfrm>
        </p:spPr>
        <p:txBody>
          <a:bodyPr>
            <a:noAutofit/>
          </a:bodyPr>
          <a:lstStyle/>
          <a:p>
            <a:r>
              <a:rPr lang="en-US" sz="4000" u="sng" dirty="0">
                <a:latin typeface="Times New Roman" panose="02020603050405020304" pitchFamily="18" charset="0"/>
                <a:cs typeface="Times New Roman" panose="02020603050405020304" pitchFamily="18" charset="0"/>
              </a:rPr>
              <a:t>INTRODUCTION</a:t>
            </a:r>
            <a:endParaRPr lang="en-IN" sz="4000" u="sng"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034009" y="1225900"/>
            <a:ext cx="10205883" cy="3970318"/>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400" dirty="0">
                <a:latin typeface="Times New Roman" panose="02020603050405020304" pitchFamily="18" charset="0"/>
                <a:cs typeface="Times New Roman" pitchFamily="18" charset="0"/>
              </a:rPr>
              <a:t>This Insurance Policy Management is all about providing financial safety to the individual. If we have proper application to access all the insurance related activity then it will be cheery on top.</a:t>
            </a:r>
            <a:endParaRPr lang="en-US" sz="3200" b="0" i="0" dirty="0">
              <a:solidFill>
                <a:srgbClr val="444444"/>
              </a:solidFill>
              <a:effectLst/>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sz="2400" dirty="0">
                <a:latin typeface="Times New Roman" pitchFamily="18" charset="0"/>
                <a:cs typeface="Times New Roman" pitchFamily="18" charset="0"/>
              </a:rPr>
              <a:t>In the web application, thee re majorly two roles, one is that of admin and customer .Admin responsibility is to view the user list ,add category of insurance and to make a policy, etc. Another, User who will be the customers who are going to buy the </a:t>
            </a:r>
            <a:r>
              <a:rPr lang="en-US" sz="2400" dirty="0" smtClean="0">
                <a:latin typeface="Times New Roman" pitchFamily="18" charset="0"/>
                <a:cs typeface="Times New Roman" pitchFamily="18" charset="0"/>
              </a:rPr>
              <a:t>policy</a:t>
            </a:r>
            <a:endParaRPr lang="en-US" sz="2400" b="0" i="0" dirty="0">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8171" y="706966"/>
            <a:ext cx="6828798" cy="710378"/>
          </a:xfrm>
        </p:spPr>
        <p:txBody>
          <a:bodyPr>
            <a:normAutofit fontScale="90000"/>
          </a:bodyPr>
          <a:lstStyle/>
          <a:p>
            <a:pPr algn="ctr"/>
            <a:r>
              <a:rPr lang="en-US" sz="4400" u="sng" dirty="0">
                <a:latin typeface="Times New Roman" panose="02020603050405020304" pitchFamily="18" charset="0"/>
                <a:cs typeface="Times New Roman" panose="02020603050405020304" pitchFamily="18" charset="0"/>
              </a:rPr>
              <a:t>PROJECT</a:t>
            </a:r>
            <a:r>
              <a:rPr lang="en-US" sz="2800" u="sng" dirty="0">
                <a:latin typeface="Times New Roman" panose="02020603050405020304" pitchFamily="18" charset="0"/>
                <a:cs typeface="Times New Roman" panose="02020603050405020304" pitchFamily="18" charset="0"/>
              </a:rPr>
              <a:t>  </a:t>
            </a:r>
            <a:r>
              <a:rPr lang="en-US" sz="4400" u="sng" dirty="0">
                <a:latin typeface="Times New Roman" panose="02020603050405020304" pitchFamily="18" charset="0"/>
                <a:cs typeface="Times New Roman" panose="02020603050405020304" pitchFamily="18" charset="0"/>
              </a:rPr>
              <a:t>SCOPE</a:t>
            </a:r>
            <a:endParaRPr lang="en-IN" sz="4400" u="sng" dirty="0">
              <a:latin typeface="Times New Roman" panose="02020603050405020304" pitchFamily="18" charset="0"/>
              <a:cs typeface="Times New Roman" panose="02020603050405020304" pitchFamily="18" charset="0"/>
            </a:endParaRPr>
          </a:p>
        </p:txBody>
      </p:sp>
      <p:sp>
        <p:nvSpPr>
          <p:cNvPr id="4" name="Rectangle 3"/>
          <p:cNvSpPr/>
          <p:nvPr/>
        </p:nvSpPr>
        <p:spPr>
          <a:xfrm>
            <a:off x="1361962" y="1062155"/>
            <a:ext cx="7687408" cy="6309420"/>
          </a:xfrm>
          <a:prstGeom prst="rect">
            <a:avLst/>
          </a:prstGeom>
        </p:spPr>
        <p:txBody>
          <a:bodyPr wrap="square">
            <a:spAutoFit/>
          </a:bodyPr>
          <a:lstStyle/>
          <a:p>
            <a:pPr marL="342900" indent="-342900">
              <a:buFont typeface="Wingdings" pitchFamily="2" charset="2"/>
              <a:buChar char="§"/>
            </a:pPr>
            <a:endParaRPr lang="en-US" sz="2000" dirty="0">
              <a:latin typeface="Times New Roman" pitchFamily="18" charset="0"/>
              <a:cs typeface="Times New Roman" pitchFamily="18" charset="0"/>
            </a:endParaRPr>
          </a:p>
          <a:p>
            <a:pPr marL="342900" indent="-342900">
              <a:buFont typeface="Wingdings" pitchFamily="2" charset="2"/>
              <a:buChar char="§"/>
            </a:pPr>
            <a:endParaRPr lang="en-US" sz="2000" dirty="0">
              <a:latin typeface="Times New Roman" pitchFamily="18" charset="0"/>
              <a:cs typeface="Times New Roman" pitchFamily="18" charset="0"/>
            </a:endParaRPr>
          </a:p>
          <a:p>
            <a:pPr marL="342900" indent="-342900">
              <a:buFont typeface="Wingdings" pitchFamily="2" charset="2"/>
              <a:buChar char="§"/>
            </a:pPr>
            <a:r>
              <a:rPr lang="en-US" sz="2400" dirty="0">
                <a:latin typeface="Times New Roman" pitchFamily="18" charset="0"/>
                <a:cs typeface="Times New Roman" pitchFamily="18" charset="0"/>
              </a:rPr>
              <a:t>This Insurance Policy Management system is maintained in a single platform.</a:t>
            </a:r>
          </a:p>
          <a:p>
            <a:endParaRPr lang="en-US" sz="2400" dirty="0">
              <a:latin typeface="Times New Roman" pitchFamily="18" charset="0"/>
              <a:cs typeface="Times New Roman" pitchFamily="18" charset="0"/>
            </a:endParaRPr>
          </a:p>
          <a:p>
            <a:pPr marL="342900" indent="-342900">
              <a:buFont typeface="Wingdings" pitchFamily="2" charset="2"/>
              <a:buChar char="§"/>
            </a:pPr>
            <a:r>
              <a:rPr lang="en-US" sz="2400" dirty="0">
                <a:latin typeface="Times New Roman" pitchFamily="18" charset="0"/>
                <a:cs typeface="Times New Roman" pitchFamily="18" charset="0"/>
              </a:rPr>
              <a:t>It will maintain  all the records of entire policies at insurance policy.</a:t>
            </a:r>
          </a:p>
          <a:p>
            <a:pPr marL="342900" indent="-342900">
              <a:buFont typeface="Wingdings" pitchFamily="2" charset="2"/>
              <a:buChar char="§"/>
            </a:pPr>
            <a:endParaRPr lang="en-US" sz="2400" dirty="0">
              <a:latin typeface="Times New Roman" pitchFamily="18" charset="0"/>
              <a:cs typeface="Times New Roman" pitchFamily="18" charset="0"/>
            </a:endParaRPr>
          </a:p>
          <a:p>
            <a:pPr marL="342900" indent="-342900">
              <a:buFont typeface="Wingdings" pitchFamily="2" charset="2"/>
              <a:buChar char="§"/>
            </a:pPr>
            <a:r>
              <a:rPr lang="en-US" sz="2400" dirty="0">
                <a:latin typeface="Times New Roman" pitchFamily="18" charset="0"/>
                <a:cs typeface="Times New Roman" pitchFamily="18" charset="0"/>
              </a:rPr>
              <a:t>This application automates manual tasks by managing all records.</a:t>
            </a:r>
          </a:p>
          <a:p>
            <a:pPr marL="342900" indent="-342900">
              <a:buFont typeface="Wingdings" pitchFamily="2" charset="2"/>
              <a:buChar char="§"/>
            </a:pPr>
            <a:endParaRPr lang="en-US" sz="2400" dirty="0">
              <a:latin typeface="Times New Roman" pitchFamily="18" charset="0"/>
              <a:cs typeface="Times New Roman" pitchFamily="18" charset="0"/>
            </a:endParaRPr>
          </a:p>
          <a:p>
            <a:pPr marL="342900" indent="-342900">
              <a:buFont typeface="Wingdings" pitchFamily="2" charset="2"/>
              <a:buChar char="§"/>
            </a:pPr>
            <a:r>
              <a:rPr lang="en-US" sz="2400" dirty="0">
                <a:latin typeface="Times New Roman" pitchFamily="18" charset="0"/>
                <a:cs typeface="Times New Roman" pitchFamily="18" charset="0"/>
              </a:rPr>
              <a:t>It is a web-based application for maintaining records.</a:t>
            </a:r>
          </a:p>
          <a:p>
            <a:pPr marL="342900" indent="-342900">
              <a:buFont typeface="Wingdings" pitchFamily="2" charset="2"/>
              <a:buChar char="§"/>
            </a:pPr>
            <a:endParaRPr lang="en-US" sz="2400" dirty="0">
              <a:latin typeface="Times New Roman" pitchFamily="18" charset="0"/>
              <a:cs typeface="Times New Roman" pitchFamily="18" charset="0"/>
            </a:endParaRPr>
          </a:p>
          <a:p>
            <a:pPr marL="342900" indent="-342900">
              <a:buFont typeface="Wingdings" pitchFamily="2" charset="2"/>
              <a:buChar char="§"/>
            </a:pPr>
            <a:endParaRPr lang="en-US" sz="2000" dirty="0">
              <a:latin typeface="Times New Roman" pitchFamily="18" charset="0"/>
              <a:cs typeface="Times New Roman" pitchFamily="18" charset="0"/>
            </a:endParaRPr>
          </a:p>
          <a:p>
            <a:pPr marL="342900" indent="-342900">
              <a:buFont typeface="Wingdings" pitchFamily="2" charset="2"/>
              <a:buChar char="§"/>
            </a:pPr>
            <a:endParaRPr lang="en-US" sz="2000" dirty="0">
              <a:latin typeface="Times New Roman" pitchFamily="18" charset="0"/>
              <a:cs typeface="Times New Roman" pitchFamily="18" charset="0"/>
            </a:endParaRPr>
          </a:p>
          <a:p>
            <a:pPr marL="342900" indent="-342900">
              <a:buFont typeface="Wingdings" pitchFamily="2" charset="2"/>
              <a:buChar char="§"/>
            </a:pPr>
            <a:endParaRPr lang="en-US" sz="2000" dirty="0">
              <a:latin typeface="Times New Roman" pitchFamily="18" charset="0"/>
              <a:cs typeface="Times New Roman" pitchFamily="18" charset="0"/>
            </a:endParaRPr>
          </a:p>
          <a:p>
            <a:pPr marL="342900" indent="-342900">
              <a:buFont typeface="Wingdings" pitchFamily="2" charset="2"/>
              <a:buChar char="§"/>
            </a:pPr>
            <a:endParaRPr lang="en-US" sz="2000" dirty="0">
              <a:latin typeface="Times New Roman" pitchFamily="18" charset="0"/>
              <a:cs typeface="Times New Roman" pitchFamily="18" charset="0"/>
            </a:endParaRPr>
          </a:p>
          <a:p>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8768" y="392518"/>
            <a:ext cx="5698950" cy="704166"/>
          </a:xfrm>
        </p:spPr>
        <p:txBody>
          <a:bodyPr>
            <a:noAutofit/>
          </a:bodyPr>
          <a:lstStyle/>
          <a:p>
            <a:r>
              <a:rPr lang="en-US" sz="4000" u="sng" dirty="0">
                <a:latin typeface="Times New Roman" panose="02020603050405020304" pitchFamily="18" charset="0"/>
                <a:cs typeface="Times New Roman" panose="02020603050405020304" pitchFamily="18" charset="0"/>
              </a:rPr>
              <a:t>TECHNOLOGIES</a:t>
            </a:r>
            <a:endParaRPr lang="en-IN" sz="40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15388" y="1179989"/>
            <a:ext cx="6528620" cy="4626922"/>
          </a:xfrm>
        </p:spPr>
        <p:txBody>
          <a:bodyPr>
            <a:normAutofit/>
          </a:bodyPr>
          <a:lstStyle/>
          <a:p>
            <a:pPr marL="0" indent="0" algn="just">
              <a:buNone/>
            </a:pP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Server Side: Spring </a:t>
            </a:r>
            <a:r>
              <a:rPr lang="en-US" sz="2400" dirty="0" err="1">
                <a:latin typeface="Times New Roman" panose="02020603050405020304" pitchFamily="18" charset="0"/>
                <a:cs typeface="Times New Roman" panose="02020603050405020304" pitchFamily="18" charset="0"/>
              </a:rPr>
              <a:t>Boot,Spring</a:t>
            </a:r>
            <a:r>
              <a:rPr lang="en-US" sz="2400" dirty="0">
                <a:latin typeface="Times New Roman" panose="02020603050405020304" pitchFamily="18" charset="0"/>
                <a:cs typeface="Times New Roman" panose="02020603050405020304" pitchFamily="18" charset="0"/>
              </a:rPr>
              <a:t> Cloud, Spring Data JPA</a:t>
            </a:r>
          </a:p>
          <a:p>
            <a:pPr algn="just">
              <a:lnSpc>
                <a:spcPct val="150000"/>
              </a:lnSpc>
            </a:pPr>
            <a:r>
              <a:rPr lang="en-US" sz="2400" dirty="0">
                <a:latin typeface="Times New Roman" panose="02020603050405020304" pitchFamily="18" charset="0"/>
                <a:cs typeface="Times New Roman" panose="02020603050405020304" pitchFamily="18" charset="0"/>
              </a:rPr>
              <a:t>Back-end: MY SQL</a:t>
            </a:r>
          </a:p>
          <a:p>
            <a:pPr algn="just">
              <a:lnSpc>
                <a:spcPct val="150000"/>
              </a:lnSpc>
            </a:pPr>
            <a:r>
              <a:rPr lang="en-US" sz="2400" dirty="0">
                <a:latin typeface="Times New Roman" panose="02020603050405020304" pitchFamily="18" charset="0"/>
                <a:cs typeface="Times New Roman" panose="02020603050405020304" pitchFamily="18" charset="0"/>
              </a:rPr>
              <a:t>Server: Tomcat 9.0 </a:t>
            </a:r>
          </a:p>
          <a:p>
            <a:pPr algn="just">
              <a:lnSpc>
                <a:spcPct val="150000"/>
              </a:lnSpc>
            </a:pPr>
            <a:r>
              <a:rPr lang="en-US" sz="2400" dirty="0" err="1">
                <a:latin typeface="Times New Roman" panose="02020603050405020304" pitchFamily="18" charset="0"/>
                <a:cs typeface="Times New Roman" panose="02020603050405020304" pitchFamily="18" charset="0"/>
              </a:rPr>
              <a:t>Devops</a:t>
            </a:r>
            <a:r>
              <a:rPr lang="en-US" sz="2400" dirty="0">
                <a:latin typeface="Times New Roman" panose="02020603050405020304" pitchFamily="18" charset="0"/>
                <a:cs typeface="Times New Roman" panose="02020603050405020304" pitchFamily="18" charset="0"/>
              </a:rPr>
              <a:t>: Docker, </a:t>
            </a:r>
            <a:r>
              <a:rPr lang="en-US" sz="2400" dirty="0" err="1">
                <a:latin typeface="Times New Roman" panose="02020603050405020304" pitchFamily="18" charset="0"/>
                <a:cs typeface="Times New Roman" panose="02020603050405020304" pitchFamily="18" charset="0"/>
              </a:rPr>
              <a:t>Git</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Hub</a:t>
            </a:r>
          </a:p>
          <a:p>
            <a:pPr algn="just">
              <a:lnSpc>
                <a:spcPct val="150000"/>
              </a:lnSpc>
            </a:pPr>
            <a:r>
              <a:rPr lang="en-US" sz="2400" dirty="0" smtClean="0">
                <a:latin typeface="Times New Roman" panose="02020603050405020304" pitchFamily="18" charset="0"/>
                <a:cs typeface="Times New Roman" panose="02020603050405020304" pitchFamily="18" charset="0"/>
              </a:rPr>
              <a:t>AWS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DF9BCDD-7603-4E14-8101-100053F8E6EE}"/>
              </a:ext>
            </a:extLst>
          </p:cNvPr>
          <p:cNvSpPr txBox="1"/>
          <p:nvPr/>
        </p:nvSpPr>
        <p:spPr>
          <a:xfrm>
            <a:off x="2333996" y="222391"/>
            <a:ext cx="6666270" cy="584775"/>
          </a:xfrm>
          <a:prstGeom prst="rect">
            <a:avLst/>
          </a:prstGeom>
          <a:noFill/>
        </p:spPr>
        <p:txBody>
          <a:bodyPr wrap="square" rtlCol="0">
            <a:spAutoFit/>
          </a:bodyPr>
          <a:lstStyle/>
          <a:p>
            <a:pPr algn="ctr"/>
            <a:r>
              <a:rPr lang="en-US" sz="3200" b="1" u="sng" dirty="0">
                <a:latin typeface="Times New Roman" panose="02020603050405020304" pitchFamily="18" charset="0"/>
                <a:cs typeface="Times New Roman" panose="02020603050405020304" pitchFamily="18" charset="0"/>
              </a:rPr>
              <a:t>ER</a:t>
            </a:r>
            <a:r>
              <a:rPr lang="en-US" sz="2000" b="1" u="sng" dirty="0">
                <a:latin typeface="Times New Roman" panose="02020603050405020304" pitchFamily="18" charset="0"/>
                <a:cs typeface="Times New Roman" panose="02020603050405020304" pitchFamily="18" charset="0"/>
              </a:rPr>
              <a:t> </a:t>
            </a:r>
            <a:r>
              <a:rPr lang="en-US" sz="3200" b="1" u="sng" dirty="0" smtClean="0">
                <a:latin typeface="Times New Roman" panose="02020603050405020304" pitchFamily="18" charset="0"/>
                <a:cs typeface="Times New Roman" panose="02020603050405020304" pitchFamily="18" charset="0"/>
              </a:rPr>
              <a:t>DIAGRAM OF DB</a:t>
            </a:r>
            <a:endParaRPr lang="en-IN" sz="2000" b="1"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 xmlns:a16="http://schemas.microsoft.com/office/drawing/2014/main" id="{FF487BAA-0E0A-44A2-9B6A-29560D6A64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8544" y="1018095"/>
            <a:ext cx="8267308" cy="5580667"/>
          </a:xfrm>
          <a:prstGeom prst="rect">
            <a:avLst/>
          </a:prstGeom>
        </p:spPr>
      </p:pic>
    </p:spTree>
    <p:extLst>
      <p:ext uri="{BB962C8B-B14F-4D97-AF65-F5344CB8AC3E}">
        <p14:creationId xmlns:p14="http://schemas.microsoft.com/office/powerpoint/2010/main" val="369235577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3336</TotalTime>
  <Words>538</Words>
  <Application>Microsoft Office PowerPoint</Application>
  <PresentationFormat>Widescreen</PresentationFormat>
  <Paragraphs>101</Paragraphs>
  <Slides>36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Algerian</vt:lpstr>
      <vt:lpstr>Arial</vt:lpstr>
      <vt:lpstr>Calibri</vt:lpstr>
      <vt:lpstr>Century Gothic</vt:lpstr>
      <vt:lpstr>inherit</vt:lpstr>
      <vt:lpstr>Times New Roman</vt:lpstr>
      <vt:lpstr>Wingdings</vt:lpstr>
      <vt:lpstr>Wingdings 3</vt:lpstr>
      <vt:lpstr>Ion</vt:lpstr>
      <vt:lpstr>Insurance POLICY MANAGEMENT </vt:lpstr>
      <vt:lpstr>TEAM MEMBERS</vt:lpstr>
      <vt:lpstr>                   INDEX</vt:lpstr>
      <vt:lpstr>PowerPoint Presentation</vt:lpstr>
      <vt:lpstr>PowerPoint Presentation</vt:lpstr>
      <vt:lpstr>INTRODUCTION</vt:lpstr>
      <vt:lpstr>PROJECT  SCOPE</vt:lpstr>
      <vt:lpstr>TECHNOLOGIES</vt:lpstr>
      <vt:lpstr>PowerPoint Presentation</vt:lpstr>
      <vt:lpstr> FLOW DIAGRAM</vt:lpstr>
      <vt:lpstr>Limitations and Future Application of the project:</vt:lpstr>
      <vt:lpstr>ADVANTAGE</vt:lpstr>
      <vt:lpstr>DISADVANTAGE</vt:lpstr>
      <vt:lpstr>PowerPoint Presentation</vt:lpstr>
      <vt:lpstr>PowerPoint Presentation</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MANAGEMENT SYSTRM</dc:title>
  <dc:creator>Vishalini</dc:creator>
  <cp:lastModifiedBy>Admin</cp:lastModifiedBy>
  <cp:revision>198</cp:revision>
  <dcterms:created xsi:type="dcterms:W3CDTF">2022-02-23T05:30:00Z</dcterms:created>
  <dcterms:modified xsi:type="dcterms:W3CDTF">2022-10-31T06:23:41Z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962D91880E254ABF9B70D84A64C0779D</vt:lpwstr>
  </property>
  <property fmtid="{D5CDD505-2E9C-101B-9397-08002B2CF9AE}" pid="3" name="KSOProductBuildVer">
    <vt:lpwstr>1033-11.2.0.11042</vt:lpwstr>
  </property>
</Properties>
</file>