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88" r:id="rId2"/>
    <p:sldId id="287" r:id="rId3"/>
    <p:sldId id="257" r:id="rId4"/>
    <p:sldId id="272" r:id="rId5"/>
    <p:sldId id="295" r:id="rId6"/>
    <p:sldId id="284" r:id="rId7"/>
    <p:sldId id="259" r:id="rId8"/>
    <p:sldId id="292" r:id="rId9"/>
    <p:sldId id="293" r:id="rId10"/>
    <p:sldId id="285" r:id="rId11"/>
    <p:sldId id="260" r:id="rId12"/>
    <p:sldId id="261" r:id="rId13"/>
    <p:sldId id="294" r:id="rId14"/>
    <p:sldId id="262" r:id="rId15"/>
    <p:sldId id="289" r:id="rId16"/>
    <p:sldId id="291" r:id="rId17"/>
    <p:sldId id="290" r:id="rId18"/>
    <p:sldId id="297" r:id="rId19"/>
    <p:sldId id="296" r:id="rId20"/>
    <p:sldId id="298" r:id="rId21"/>
  </p:sldIdLst>
  <p:sldSz cx="9144000" cy="6858000" type="screen4x3"/>
  <p:notesSz cx="6858000" cy="9144000"/>
  <p:embeddedFontLst>
    <p:embeddedFont>
      <p:font typeface="Garamond" panose="02020404030301010803" pitchFamily="18" charset="0"/>
      <p:regular r:id="rId23"/>
      <p:bold r:id="rId24"/>
      <p:italic r:id="rId25"/>
    </p:embeddedFont>
    <p:embeddedFont>
      <p:font typeface="Century" panose="02040604050505020304" pitchFamily="18" charset="0"/>
      <p:regular r:id="rId26"/>
    </p:embeddedFont>
    <p:embeddedFont>
      <p:font typeface="Cambria Math" panose="02040503050406030204" pitchFamily="18" charset="0"/>
      <p:regular r:id="rId27"/>
    </p:embeddedFont>
    <p:embeddedFont>
      <p:font typeface="Bookman Old Style" panose="02050604050505020204" pitchFamily="18" charset="0"/>
      <p:regular r:id="rId28"/>
      <p:bold r:id="rId29"/>
      <p:italic r:id="rId30"/>
      <p:boldItalic r:id="rId31"/>
    </p:embeddedFont>
    <p:embeddedFont>
      <p:font typeface="SimSun" panose="02010600030101010101" pitchFamily="2" charset="-122"/>
      <p:regular r:id="rId32"/>
    </p:embeddedFont>
    <p:embeddedFont>
      <p:font typeface="Playfair Display"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9E4385-E457-4F36-B7EA-5300A23FFE96}">
  <a:tblStyle styleId="{659E4385-E457-4F36-B7EA-5300A23FFE9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291" autoAdjust="0"/>
  </p:normalViewPr>
  <p:slideViewPr>
    <p:cSldViewPr snapToGrid="0">
      <p:cViewPr varScale="1">
        <p:scale>
          <a:sx n="72" d="100"/>
          <a:sy n="72" d="100"/>
        </p:scale>
        <p:origin x="13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63998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xfrm>
            <a:off x="1143000" y="685800"/>
            <a:ext cx="4572000" cy="3429000"/>
          </a:xfrm>
          <a:ln/>
        </p:spPr>
      </p:sp>
      <p:sp>
        <p:nvSpPr>
          <p:cNvPr id="121859" name="Notes Placeholder 2"/>
          <p:cNvSpPr>
            <a:spLocks noGrp="1"/>
          </p:cNvSpPr>
          <p:nvPr>
            <p:ph type="body" idx="1"/>
          </p:nvPr>
        </p:nvSpPr>
        <p:spPr>
          <a:noFill/>
          <a:ln/>
        </p:spPr>
        <p:txBody>
          <a:bodyPr/>
          <a:lstStyle/>
          <a:p>
            <a:pPr eaLnBrk="1" hangingPunct="1"/>
            <a:endParaRPr lang="en-US"/>
          </a:p>
        </p:txBody>
      </p:sp>
      <p:sp>
        <p:nvSpPr>
          <p:cNvPr id="121860" name="Slide Number Placeholder 3"/>
          <p:cNvSpPr>
            <a:spLocks noGrp="1"/>
          </p:cNvSpPr>
          <p:nvPr>
            <p:ph type="sldNum" sz="quarter" idx="5"/>
          </p:nvPr>
        </p:nvSpPr>
        <p:spPr>
          <a:noFill/>
        </p:spPr>
        <p:txBody>
          <a:bodyPr/>
          <a:lstStyle/>
          <a:p>
            <a:fld id="{667E27DD-177C-4BB8-BAB1-A41CEE34F4DF}" type="slidenum">
              <a:rPr lang="en-US"/>
              <a:pPr/>
              <a:t>13</a:t>
            </a:fld>
            <a:endParaRPr lang="en-US"/>
          </a:p>
        </p:txBody>
      </p:sp>
    </p:spTree>
    <p:extLst>
      <p:ext uri="{BB962C8B-B14F-4D97-AF65-F5344CB8AC3E}">
        <p14:creationId xmlns:p14="http://schemas.microsoft.com/office/powerpoint/2010/main" val="1076319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73372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70255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4189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48213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3" y="8684926"/>
            <a:ext cx="2971800" cy="457513"/>
          </a:xfrm>
          <a:prstGeom prst="rect">
            <a:avLst/>
          </a:prstGeom>
          <a:noFill/>
        </p:spPr>
        <p:txBody>
          <a:bodyPr/>
          <a:lstStyle/>
          <a:p>
            <a:fld id="{2AB87687-52F5-4FC6-97F9-64E6A121BE84}" type="slidenum">
              <a:rPr lang="en-US"/>
              <a:pPr/>
              <a:t>8</a:t>
            </a:fld>
            <a:endParaRPr lang="en-US"/>
          </a:p>
        </p:txBody>
      </p:sp>
      <p:sp>
        <p:nvSpPr>
          <p:cNvPr id="41987" name="Rectangle 2"/>
          <p:cNvSpPr>
            <a:spLocks noGrp="1" noRot="1" noChangeAspect="1" noChangeArrowheads="1" noTextEdit="1"/>
          </p:cNvSpPr>
          <p:nvPr>
            <p:ph type="sldImg"/>
          </p:nvPr>
        </p:nvSpPr>
        <p:spPr>
          <a:xfrm>
            <a:off x="1143000" y="685800"/>
            <a:ext cx="4572000" cy="3429000"/>
          </a:xfrm>
          <a:ln/>
        </p:spPr>
      </p:sp>
      <p:sp>
        <p:nvSpPr>
          <p:cNvPr id="41988" name="Rectangle 3"/>
          <p:cNvSpPr>
            <a:spLocks noGrp="1" noChangeArrowheads="1"/>
          </p:cNvSpPr>
          <p:nvPr>
            <p:ph type="body" idx="1"/>
          </p:nvPr>
        </p:nvSpPr>
        <p:spPr>
          <a:noFill/>
          <a:ln/>
        </p:spPr>
        <p:txBody>
          <a:bodyPr/>
          <a:lstStyle/>
          <a:p>
            <a:pPr marL="139700" indent="0" eaLnBrk="1" hangingPunct="1">
              <a:buNone/>
            </a:pPr>
            <a:endParaRPr lang="en-US" dirty="0"/>
          </a:p>
        </p:txBody>
      </p:sp>
    </p:spTree>
    <p:extLst>
      <p:ext uri="{BB962C8B-B14F-4D97-AF65-F5344CB8AC3E}">
        <p14:creationId xmlns:p14="http://schemas.microsoft.com/office/powerpoint/2010/main" val="1329800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xfrm>
            <a:off x="3884613" y="8684926"/>
            <a:ext cx="2971800" cy="457513"/>
          </a:xfrm>
          <a:prstGeom prst="rect">
            <a:avLst/>
          </a:prstGeom>
          <a:noFill/>
        </p:spPr>
        <p:txBody>
          <a:bodyPr/>
          <a:lstStyle/>
          <a:p>
            <a:fld id="{F4DDF7F8-7A8C-4B6B-8C6D-7D905890C879}" type="slidenum">
              <a:rPr lang="en-US"/>
              <a:pPr/>
              <a:t>9</a:t>
            </a:fld>
            <a:endParaRPr lang="en-US"/>
          </a:p>
        </p:txBody>
      </p:sp>
      <p:sp>
        <p:nvSpPr>
          <p:cNvPr id="44035" name="Rectangle 2"/>
          <p:cNvSpPr>
            <a:spLocks noGrp="1" noRot="1" noChangeAspect="1" noChangeArrowheads="1" noTextEdit="1"/>
          </p:cNvSpPr>
          <p:nvPr>
            <p:ph type="sldImg"/>
          </p:nvPr>
        </p:nvSpPr>
        <p:spPr>
          <a:xfrm>
            <a:off x="1143000" y="685800"/>
            <a:ext cx="4572000" cy="3429000"/>
          </a:xfrm>
          <a:ln/>
        </p:spPr>
      </p:sp>
      <p:sp>
        <p:nvSpPr>
          <p:cNvPr id="44036" name="Rectangle 3"/>
          <p:cNvSpPr>
            <a:spLocks noGrp="1" noChangeArrowheads="1"/>
          </p:cNvSpPr>
          <p:nvPr>
            <p:ph type="body" idx="1"/>
          </p:nvPr>
        </p:nvSpPr>
        <p:spPr>
          <a:noFill/>
          <a:ln/>
        </p:spPr>
        <p:txBody>
          <a:bodyPr/>
          <a:lstStyle/>
          <a:p>
            <a:pPr marL="139700" indent="0" eaLnBrk="1" hangingPunct="1">
              <a:buNone/>
            </a:pPr>
            <a:endParaRPr lang="en-US" dirty="0"/>
          </a:p>
        </p:txBody>
      </p:sp>
    </p:spTree>
    <p:extLst>
      <p:ext uri="{BB962C8B-B14F-4D97-AF65-F5344CB8AC3E}">
        <p14:creationId xmlns:p14="http://schemas.microsoft.com/office/powerpoint/2010/main" val="282488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3189150"/>
            <a:ext cx="4126800" cy="15465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4800"/>
              <a:buFont typeface="Playfair Display"/>
              <a:buNone/>
              <a:defRPr sz="4800" b="1">
                <a:solidFill>
                  <a:srgbClr val="FFFFFF"/>
                </a:solidFill>
                <a:latin typeface="Playfair Display"/>
                <a:ea typeface="Playfair Display"/>
                <a:cs typeface="Playfair Display"/>
                <a:sym typeface="Playfair Display"/>
              </a:defRPr>
            </a:lvl1pPr>
            <a:lvl2pPr lvl="1">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2pPr>
            <a:lvl3pPr lvl="2">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3pPr>
            <a:lvl4pPr lvl="3">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4pPr>
            <a:lvl5pPr lvl="4">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5pPr>
            <a:lvl6pPr lvl="5">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6pPr>
            <a:lvl7pPr lvl="6">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7pPr>
            <a:lvl8pPr lvl="7">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8pPr>
            <a:lvl9pPr lvl="8">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9pPr>
          </a:lstStyle>
          <a:p>
            <a:endParaRPr/>
          </a:p>
        </p:txBody>
      </p:sp>
      <p:sp>
        <p:nvSpPr>
          <p:cNvPr id="10" name="Shape 10"/>
          <p:cNvSpPr/>
          <p:nvPr/>
        </p:nvSpPr>
        <p:spPr>
          <a:xfrm>
            <a:off x="25" y="5216825"/>
            <a:ext cx="9144000" cy="1641300"/>
          </a:xfrm>
          <a:prstGeom prst="rect">
            <a:avLst/>
          </a:prstGeom>
          <a:solidFill>
            <a:srgbClr val="FFD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Shape 12"/>
          <p:cNvSpPr txBox="1">
            <a:spLocks noGrp="1"/>
          </p:cNvSpPr>
          <p:nvPr>
            <p:ph type="subTitle" idx="1"/>
          </p:nvPr>
        </p:nvSpPr>
        <p:spPr>
          <a:xfrm>
            <a:off x="685800" y="5082150"/>
            <a:ext cx="4126800" cy="1046400"/>
          </a:xfrm>
          <a:prstGeom prst="rect">
            <a:avLst/>
          </a:prstGeom>
        </p:spPr>
        <p:txBody>
          <a:bodyPr spcFirstLastPara="1" wrap="square" lIns="91425" tIns="91425" rIns="91425" bIns="91425" anchor="t" anchorCtr="0"/>
          <a:lstStyle>
            <a:lvl1pPr lvl="0" rtl="0">
              <a:spcBef>
                <a:spcPts val="0"/>
              </a:spcBef>
              <a:spcAft>
                <a:spcPts val="0"/>
              </a:spcAft>
              <a:buClr>
                <a:srgbClr val="FFD900"/>
              </a:buClr>
              <a:buSzPts val="2400"/>
              <a:buFont typeface="Playfair Display"/>
              <a:buNone/>
              <a:defRPr sz="2400" i="1">
                <a:solidFill>
                  <a:srgbClr val="FFD900"/>
                </a:solidFill>
                <a:latin typeface="Playfair Display"/>
                <a:ea typeface="Playfair Display"/>
                <a:cs typeface="Playfair Display"/>
                <a:sym typeface="Playfair Display"/>
              </a:defRPr>
            </a:lvl1pPr>
            <a:lvl2pPr lvl="1" rtl="0">
              <a:spcBef>
                <a:spcPts val="0"/>
              </a:spcBef>
              <a:spcAft>
                <a:spcPts val="0"/>
              </a:spcAft>
              <a:buClr>
                <a:srgbClr val="FFD900"/>
              </a:buClr>
              <a:buSzPts val="2400"/>
              <a:buFont typeface="Playfair Display"/>
              <a:buNone/>
              <a:defRPr i="1">
                <a:solidFill>
                  <a:srgbClr val="FFD900"/>
                </a:solidFill>
                <a:latin typeface="Playfair Display"/>
                <a:ea typeface="Playfair Display"/>
                <a:cs typeface="Playfair Display"/>
                <a:sym typeface="Playfair Display"/>
              </a:defRPr>
            </a:lvl2pPr>
            <a:lvl3pPr lvl="2" rtl="0">
              <a:spcBef>
                <a:spcPts val="0"/>
              </a:spcBef>
              <a:spcAft>
                <a:spcPts val="0"/>
              </a:spcAft>
              <a:buClr>
                <a:srgbClr val="FFD900"/>
              </a:buClr>
              <a:buSzPts val="2400"/>
              <a:buFont typeface="Playfair Display"/>
              <a:buNone/>
              <a:defRPr i="1">
                <a:solidFill>
                  <a:srgbClr val="FFD900"/>
                </a:solidFill>
                <a:latin typeface="Playfair Display"/>
                <a:ea typeface="Playfair Display"/>
                <a:cs typeface="Playfair Display"/>
                <a:sym typeface="Playfair Display"/>
              </a:defRPr>
            </a:lvl3pPr>
            <a:lvl4pPr lvl="3" rtl="0">
              <a:spcBef>
                <a:spcPts val="0"/>
              </a:spcBef>
              <a:spcAft>
                <a:spcPts val="0"/>
              </a:spcAft>
              <a:buClr>
                <a:srgbClr val="FFD900"/>
              </a:buClr>
              <a:buSzPts val="2400"/>
              <a:buFont typeface="Playfair Display"/>
              <a:buNone/>
              <a:defRPr sz="2400" i="1">
                <a:solidFill>
                  <a:srgbClr val="FFD900"/>
                </a:solidFill>
                <a:latin typeface="Playfair Display"/>
                <a:ea typeface="Playfair Display"/>
                <a:cs typeface="Playfair Display"/>
                <a:sym typeface="Playfair Display"/>
              </a:defRPr>
            </a:lvl4pPr>
            <a:lvl5pPr lvl="4" rtl="0">
              <a:spcBef>
                <a:spcPts val="0"/>
              </a:spcBef>
              <a:spcAft>
                <a:spcPts val="0"/>
              </a:spcAft>
              <a:buClr>
                <a:srgbClr val="FFD900"/>
              </a:buClr>
              <a:buSzPts val="2400"/>
              <a:buFont typeface="Playfair Display"/>
              <a:buNone/>
              <a:defRPr sz="2400" i="1">
                <a:solidFill>
                  <a:srgbClr val="FFD900"/>
                </a:solidFill>
                <a:latin typeface="Playfair Display"/>
                <a:ea typeface="Playfair Display"/>
                <a:cs typeface="Playfair Display"/>
                <a:sym typeface="Playfair Display"/>
              </a:defRPr>
            </a:lvl5pPr>
            <a:lvl6pPr lvl="5" rtl="0">
              <a:spcBef>
                <a:spcPts val="0"/>
              </a:spcBef>
              <a:spcAft>
                <a:spcPts val="0"/>
              </a:spcAft>
              <a:buClr>
                <a:srgbClr val="FFD900"/>
              </a:buClr>
              <a:buSzPts val="2400"/>
              <a:buFont typeface="Playfair Display"/>
              <a:buNone/>
              <a:defRPr sz="2400" i="1">
                <a:solidFill>
                  <a:srgbClr val="FFD900"/>
                </a:solidFill>
                <a:latin typeface="Playfair Display"/>
                <a:ea typeface="Playfair Display"/>
                <a:cs typeface="Playfair Display"/>
                <a:sym typeface="Playfair Display"/>
              </a:defRPr>
            </a:lvl6pPr>
            <a:lvl7pPr lvl="6" rtl="0">
              <a:spcBef>
                <a:spcPts val="0"/>
              </a:spcBef>
              <a:spcAft>
                <a:spcPts val="0"/>
              </a:spcAft>
              <a:buClr>
                <a:srgbClr val="FFD900"/>
              </a:buClr>
              <a:buSzPts val="2400"/>
              <a:buFont typeface="Playfair Display"/>
              <a:buNone/>
              <a:defRPr sz="2400" i="1">
                <a:solidFill>
                  <a:srgbClr val="FFD900"/>
                </a:solidFill>
                <a:latin typeface="Playfair Display"/>
                <a:ea typeface="Playfair Display"/>
                <a:cs typeface="Playfair Display"/>
                <a:sym typeface="Playfair Display"/>
              </a:defRPr>
            </a:lvl7pPr>
            <a:lvl8pPr lvl="7" rtl="0">
              <a:spcBef>
                <a:spcPts val="0"/>
              </a:spcBef>
              <a:spcAft>
                <a:spcPts val="0"/>
              </a:spcAft>
              <a:buClr>
                <a:srgbClr val="FFD900"/>
              </a:buClr>
              <a:buSzPts val="2400"/>
              <a:buFont typeface="Playfair Display"/>
              <a:buNone/>
              <a:defRPr sz="2400" i="1">
                <a:solidFill>
                  <a:srgbClr val="FFD900"/>
                </a:solidFill>
                <a:latin typeface="Playfair Display"/>
                <a:ea typeface="Playfair Display"/>
                <a:cs typeface="Playfair Display"/>
                <a:sym typeface="Playfair Display"/>
              </a:defRPr>
            </a:lvl8pPr>
            <a:lvl9pPr lvl="8" rtl="0">
              <a:spcBef>
                <a:spcPts val="0"/>
              </a:spcBef>
              <a:spcAft>
                <a:spcPts val="0"/>
              </a:spcAft>
              <a:buClr>
                <a:srgbClr val="FFD900"/>
              </a:buClr>
              <a:buSzPts val="2400"/>
              <a:buFont typeface="Playfair Display"/>
              <a:buNone/>
              <a:defRPr sz="2400" i="1">
                <a:solidFill>
                  <a:srgbClr val="FFD900"/>
                </a:solidFill>
                <a:latin typeface="Playfair Display"/>
                <a:ea typeface="Playfair Display"/>
                <a:cs typeface="Playfair Display"/>
                <a:sym typeface="Playfair Display"/>
              </a:defRPr>
            </a:lvl9pPr>
          </a:lstStyle>
          <a:p>
            <a:endParaRPr/>
          </a:p>
        </p:txBody>
      </p:sp>
      <p:sp>
        <p:nvSpPr>
          <p:cNvPr id="13" name="Shape 13"/>
          <p:cNvSpPr txBox="1">
            <a:spLocks noGrp="1"/>
          </p:cNvSpPr>
          <p:nvPr>
            <p:ph type="ctrTitle"/>
          </p:nvPr>
        </p:nvSpPr>
        <p:spPr>
          <a:xfrm>
            <a:off x="685800" y="3112950"/>
            <a:ext cx="4126800" cy="15465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4800"/>
              <a:buFont typeface="Playfair Display"/>
              <a:buNone/>
              <a:defRPr sz="4800">
                <a:solidFill>
                  <a:srgbClr val="FFFFFF"/>
                </a:solidFill>
                <a:latin typeface="Playfair Display"/>
                <a:ea typeface="Playfair Display"/>
                <a:cs typeface="Playfair Display"/>
                <a:sym typeface="Playfair Display"/>
              </a:defRPr>
            </a:lvl1pPr>
            <a:lvl2pPr lvl="1"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2pPr>
            <a:lvl3pPr lvl="2"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3pPr>
            <a:lvl4pPr lvl="3"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4pPr>
            <a:lvl5pPr lvl="4"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5pPr>
            <a:lvl6pPr lvl="5"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6pPr>
            <a:lvl7pPr lvl="6"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7pPr>
            <a:lvl8pPr lvl="7"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8pPr>
            <a:lvl9pPr lvl="8" rtl="0">
              <a:spcBef>
                <a:spcPts val="0"/>
              </a:spcBef>
              <a:spcAft>
                <a:spcPts val="0"/>
              </a:spcAft>
              <a:buClr>
                <a:srgbClr val="FFFFFF"/>
              </a:buClr>
              <a:buSzPts val="6000"/>
              <a:buFont typeface="Playfair Display"/>
              <a:buNone/>
              <a:defRPr sz="6000">
                <a:solidFill>
                  <a:srgbClr val="FFFFFF"/>
                </a:solidFill>
                <a:latin typeface="Playfair Display"/>
                <a:ea typeface="Playfair Display"/>
                <a:cs typeface="Playfair Display"/>
                <a:sym typeface="Playfair Display"/>
              </a:defRPr>
            </a:lvl9pPr>
          </a:lstStyle>
          <a:p>
            <a:endParaRPr/>
          </a:p>
        </p:txBody>
      </p:sp>
      <p:cxnSp>
        <p:nvCxnSpPr>
          <p:cNvPr id="14" name="Shape 14"/>
          <p:cNvCxnSpPr/>
          <p:nvPr/>
        </p:nvCxnSpPr>
        <p:spPr>
          <a:xfrm>
            <a:off x="806100" y="4831425"/>
            <a:ext cx="7531800" cy="0"/>
          </a:xfrm>
          <a:prstGeom prst="straightConnector1">
            <a:avLst/>
          </a:prstGeom>
          <a:noFill/>
          <a:ln w="19050" cap="flat" cmpd="sng">
            <a:solidFill>
              <a:srgbClr val="FFD900"/>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
        <p:cNvGrpSpPr/>
        <p:nvPr/>
      </p:nvGrpSpPr>
      <p:grpSpPr>
        <a:xfrm>
          <a:off x="0" y="0"/>
          <a:ext cx="0" cy="0"/>
          <a:chOff x="0" y="0"/>
          <a:chExt cx="0" cy="0"/>
        </a:xfrm>
      </p:grpSpPr>
      <p:sp>
        <p:nvSpPr>
          <p:cNvPr id="16" name="Shape 16"/>
          <p:cNvSpPr txBox="1">
            <a:spLocks noGrp="1"/>
          </p:cNvSpPr>
          <p:nvPr>
            <p:ph type="body" idx="1"/>
          </p:nvPr>
        </p:nvSpPr>
        <p:spPr>
          <a:xfrm>
            <a:off x="1261500" y="2882400"/>
            <a:ext cx="6621000" cy="10932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SzPts val="3000"/>
              <a:buFont typeface="Playfair Display"/>
              <a:buChar char="◈"/>
              <a:defRPr i="1">
                <a:latin typeface="Playfair Display"/>
                <a:ea typeface="Playfair Display"/>
                <a:cs typeface="Playfair Display"/>
                <a:sym typeface="Playfair Display"/>
              </a:defRPr>
            </a:lvl1pPr>
            <a:lvl2pPr marL="914400" lvl="1"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2pPr>
            <a:lvl3pPr marL="1371600" lvl="2" indent="-381000" algn="ctr" rtl="0">
              <a:spcBef>
                <a:spcPts val="0"/>
              </a:spcBef>
              <a:spcAft>
                <a:spcPts val="0"/>
              </a:spcAft>
              <a:buSzPts val="2400"/>
              <a:buFont typeface="Playfair Display"/>
              <a:buChar char="■"/>
              <a:defRPr i="1">
                <a:latin typeface="Playfair Display"/>
                <a:ea typeface="Playfair Display"/>
                <a:cs typeface="Playfair Display"/>
                <a:sym typeface="Playfair Display"/>
              </a:defRPr>
            </a:lvl3pPr>
            <a:lvl4pPr marL="1828800" lvl="3" indent="-342900" algn="ctr" rtl="0">
              <a:spcBef>
                <a:spcPts val="0"/>
              </a:spcBef>
              <a:spcAft>
                <a:spcPts val="0"/>
              </a:spcAft>
              <a:buSzPts val="1800"/>
              <a:buFont typeface="Playfair Display"/>
              <a:buChar char="●"/>
              <a:defRPr i="1">
                <a:latin typeface="Playfair Display"/>
                <a:ea typeface="Playfair Display"/>
                <a:cs typeface="Playfair Display"/>
                <a:sym typeface="Playfair Display"/>
              </a:defRPr>
            </a:lvl4pPr>
            <a:lvl5pPr marL="2286000" lvl="4" indent="-342900" algn="ctr" rtl="0">
              <a:spcBef>
                <a:spcPts val="0"/>
              </a:spcBef>
              <a:spcAft>
                <a:spcPts val="0"/>
              </a:spcAft>
              <a:buSzPts val="1800"/>
              <a:buFont typeface="Playfair Display"/>
              <a:buChar char="○"/>
              <a:defRPr i="1">
                <a:latin typeface="Playfair Display"/>
                <a:ea typeface="Playfair Display"/>
                <a:cs typeface="Playfair Display"/>
                <a:sym typeface="Playfair Display"/>
              </a:defRPr>
            </a:lvl5pPr>
            <a:lvl6pPr marL="2743200" lvl="5" indent="-342900" algn="ctr" rtl="0">
              <a:spcBef>
                <a:spcPts val="0"/>
              </a:spcBef>
              <a:spcAft>
                <a:spcPts val="0"/>
              </a:spcAft>
              <a:buSzPts val="1800"/>
              <a:buFont typeface="Playfair Display"/>
              <a:buChar char="■"/>
              <a:defRPr i="1">
                <a:latin typeface="Playfair Display"/>
                <a:ea typeface="Playfair Display"/>
                <a:cs typeface="Playfair Display"/>
                <a:sym typeface="Playfair Display"/>
              </a:defRPr>
            </a:lvl6pPr>
            <a:lvl7pPr marL="3200400" lvl="6" indent="-342900" algn="ctr" rtl="0">
              <a:spcBef>
                <a:spcPts val="0"/>
              </a:spcBef>
              <a:spcAft>
                <a:spcPts val="0"/>
              </a:spcAft>
              <a:buSzPts val="1800"/>
              <a:buFont typeface="Playfair Display"/>
              <a:buChar char="●"/>
              <a:defRPr i="1">
                <a:latin typeface="Playfair Display"/>
                <a:ea typeface="Playfair Display"/>
                <a:cs typeface="Playfair Display"/>
                <a:sym typeface="Playfair Display"/>
              </a:defRPr>
            </a:lvl7pPr>
            <a:lvl8pPr marL="3657600" lvl="7" indent="-342900" algn="ctr" rtl="0">
              <a:spcBef>
                <a:spcPts val="0"/>
              </a:spcBef>
              <a:spcAft>
                <a:spcPts val="0"/>
              </a:spcAft>
              <a:buSzPts val="1800"/>
              <a:buFont typeface="Playfair Display"/>
              <a:buChar char="○"/>
              <a:defRPr i="1">
                <a:latin typeface="Playfair Display"/>
                <a:ea typeface="Playfair Display"/>
                <a:cs typeface="Playfair Display"/>
                <a:sym typeface="Playfair Display"/>
              </a:defRPr>
            </a:lvl8pPr>
            <a:lvl9pPr marL="4114800" lvl="8" indent="-342900" algn="ctr">
              <a:spcBef>
                <a:spcPts val="0"/>
              </a:spcBef>
              <a:spcAft>
                <a:spcPts val="0"/>
              </a:spcAft>
              <a:buSzPts val="1800"/>
              <a:buFont typeface="Playfair Display"/>
              <a:buChar char="■"/>
              <a:defRPr i="1">
                <a:latin typeface="Playfair Display"/>
                <a:ea typeface="Playfair Display"/>
                <a:cs typeface="Playfair Display"/>
                <a:sym typeface="Playfair Display"/>
              </a:defRPr>
            </a:lvl9pPr>
          </a:lstStyle>
          <a:p>
            <a:endParaRPr/>
          </a:p>
        </p:txBody>
      </p:sp>
      <p:sp>
        <p:nvSpPr>
          <p:cNvPr id="17" name="Shape 17"/>
          <p:cNvSpPr txBox="1"/>
          <p:nvPr/>
        </p:nvSpPr>
        <p:spPr>
          <a:xfrm>
            <a:off x="3593400" y="1012467"/>
            <a:ext cx="1957200" cy="869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9600">
                <a:solidFill>
                  <a:srgbClr val="FFD900"/>
                </a:solidFill>
                <a:latin typeface="Playfair Display"/>
                <a:ea typeface="Playfair Display"/>
                <a:cs typeface="Playfair Display"/>
                <a:sym typeface="Playfair Display"/>
              </a:rPr>
              <a:t>“</a:t>
            </a:r>
            <a:endParaRPr sz="9600">
              <a:solidFill>
                <a:srgbClr val="FFD900"/>
              </a:solidFill>
              <a:latin typeface="Playfair Display"/>
              <a:ea typeface="Playfair Display"/>
              <a:cs typeface="Playfair Display"/>
              <a:sym typeface="Playfair Display"/>
            </a:endParaRPr>
          </a:p>
        </p:txBody>
      </p:sp>
      <p:cxnSp>
        <p:nvCxnSpPr>
          <p:cNvPr id="18" name="Shape 18"/>
          <p:cNvCxnSpPr/>
          <p:nvPr/>
        </p:nvCxnSpPr>
        <p:spPr>
          <a:xfrm>
            <a:off x="3028650" y="5540732"/>
            <a:ext cx="3086700" cy="0"/>
          </a:xfrm>
          <a:prstGeom prst="straightConnector1">
            <a:avLst/>
          </a:prstGeom>
          <a:noFill/>
          <a:ln w="19050" cap="flat" cmpd="sng">
            <a:solidFill>
              <a:srgbClr val="FFD900"/>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9"/>
        <p:cNvGrpSpPr/>
        <p:nvPr/>
      </p:nvGrpSpPr>
      <p:grpSpPr>
        <a:xfrm>
          <a:off x="0" y="0"/>
          <a:ext cx="0" cy="0"/>
          <a:chOff x="0" y="0"/>
          <a:chExt cx="0" cy="0"/>
        </a:xfrm>
      </p:grpSpPr>
      <p:sp>
        <p:nvSpPr>
          <p:cNvPr id="20" name="Shape 20"/>
          <p:cNvSpPr/>
          <p:nvPr/>
        </p:nvSpPr>
        <p:spPr>
          <a:xfrm>
            <a:off x="25" y="6636000"/>
            <a:ext cx="9144000" cy="222000"/>
          </a:xfrm>
          <a:prstGeom prst="rect">
            <a:avLst/>
          </a:prstGeom>
          <a:solidFill>
            <a:srgbClr val="FFD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a:spLocks noGrp="1"/>
          </p:cNvSpPr>
          <p:nvPr>
            <p:ph type="title"/>
          </p:nvPr>
        </p:nvSpPr>
        <p:spPr>
          <a:xfrm>
            <a:off x="457200" y="0"/>
            <a:ext cx="8229600" cy="1295400"/>
          </a:xfrm>
          <a:prstGeom prst="rect">
            <a:avLst/>
          </a:prstGeom>
        </p:spPr>
        <p:txBody>
          <a:bodyPr spcFirstLastPara="1" wrap="square" lIns="91425" tIns="91425" rIns="91425" bIns="91425" anchor="ctr" anchorCtr="0"/>
          <a:lstStyle>
            <a:lvl1pPr lvl="0" algn="ctr">
              <a:spcBef>
                <a:spcPts val="0"/>
              </a:spcBef>
              <a:spcAft>
                <a:spcPts val="0"/>
              </a:spcAft>
              <a:buClr>
                <a:srgbClr val="F3F3F3"/>
              </a:buClr>
              <a:buSzPts val="2400"/>
              <a:buNone/>
              <a:defRPr sz="2400" b="0">
                <a:solidFill>
                  <a:srgbClr val="F3F3F3"/>
                </a:solidFill>
              </a:defRPr>
            </a:lvl1pPr>
            <a:lvl2pPr lvl="1" algn="ctr">
              <a:spcBef>
                <a:spcPts val="0"/>
              </a:spcBef>
              <a:spcAft>
                <a:spcPts val="0"/>
              </a:spcAft>
              <a:buClr>
                <a:srgbClr val="999999"/>
              </a:buClr>
              <a:buSzPts val="2400"/>
              <a:buNone/>
              <a:defRPr sz="2400" b="0">
                <a:solidFill>
                  <a:srgbClr val="999999"/>
                </a:solidFill>
              </a:defRPr>
            </a:lvl2pPr>
            <a:lvl3pPr lvl="2" algn="ctr">
              <a:spcBef>
                <a:spcPts val="0"/>
              </a:spcBef>
              <a:spcAft>
                <a:spcPts val="0"/>
              </a:spcAft>
              <a:buClr>
                <a:srgbClr val="999999"/>
              </a:buClr>
              <a:buSzPts val="2400"/>
              <a:buNone/>
              <a:defRPr sz="2400" b="0">
                <a:solidFill>
                  <a:srgbClr val="999999"/>
                </a:solidFill>
              </a:defRPr>
            </a:lvl3pPr>
            <a:lvl4pPr lvl="3" algn="ctr">
              <a:spcBef>
                <a:spcPts val="0"/>
              </a:spcBef>
              <a:spcAft>
                <a:spcPts val="0"/>
              </a:spcAft>
              <a:buClr>
                <a:srgbClr val="999999"/>
              </a:buClr>
              <a:buSzPts val="2400"/>
              <a:buNone/>
              <a:defRPr sz="2400" b="0">
                <a:solidFill>
                  <a:srgbClr val="999999"/>
                </a:solidFill>
              </a:defRPr>
            </a:lvl4pPr>
            <a:lvl5pPr lvl="4" algn="ctr">
              <a:spcBef>
                <a:spcPts val="0"/>
              </a:spcBef>
              <a:spcAft>
                <a:spcPts val="0"/>
              </a:spcAft>
              <a:buClr>
                <a:srgbClr val="999999"/>
              </a:buClr>
              <a:buSzPts val="2400"/>
              <a:buNone/>
              <a:defRPr sz="2400" b="0">
                <a:solidFill>
                  <a:srgbClr val="999999"/>
                </a:solidFill>
              </a:defRPr>
            </a:lvl5pPr>
            <a:lvl6pPr lvl="5" algn="ctr">
              <a:spcBef>
                <a:spcPts val="0"/>
              </a:spcBef>
              <a:spcAft>
                <a:spcPts val="0"/>
              </a:spcAft>
              <a:buClr>
                <a:srgbClr val="999999"/>
              </a:buClr>
              <a:buSzPts val="2400"/>
              <a:buNone/>
              <a:defRPr sz="2400" b="0">
                <a:solidFill>
                  <a:srgbClr val="999999"/>
                </a:solidFill>
              </a:defRPr>
            </a:lvl6pPr>
            <a:lvl7pPr lvl="6" algn="ctr">
              <a:spcBef>
                <a:spcPts val="0"/>
              </a:spcBef>
              <a:spcAft>
                <a:spcPts val="0"/>
              </a:spcAft>
              <a:buClr>
                <a:srgbClr val="999999"/>
              </a:buClr>
              <a:buSzPts val="2400"/>
              <a:buNone/>
              <a:defRPr sz="2400" b="0">
                <a:solidFill>
                  <a:srgbClr val="999999"/>
                </a:solidFill>
              </a:defRPr>
            </a:lvl7pPr>
            <a:lvl8pPr lvl="7" algn="ctr">
              <a:spcBef>
                <a:spcPts val="0"/>
              </a:spcBef>
              <a:spcAft>
                <a:spcPts val="0"/>
              </a:spcAft>
              <a:buClr>
                <a:srgbClr val="999999"/>
              </a:buClr>
              <a:buSzPts val="2400"/>
              <a:buNone/>
              <a:defRPr sz="2400" b="0">
                <a:solidFill>
                  <a:srgbClr val="999999"/>
                </a:solidFill>
              </a:defRPr>
            </a:lvl8pPr>
            <a:lvl9pPr lvl="8" algn="ctr">
              <a:spcBef>
                <a:spcPts val="0"/>
              </a:spcBef>
              <a:spcAft>
                <a:spcPts val="0"/>
              </a:spcAft>
              <a:buClr>
                <a:srgbClr val="999999"/>
              </a:buClr>
              <a:buSzPts val="2400"/>
              <a:buNone/>
              <a:defRPr sz="2400" b="0">
                <a:solidFill>
                  <a:srgbClr val="999999"/>
                </a:solidFill>
              </a:defRPr>
            </a:lvl9pPr>
          </a:lstStyle>
          <a:p>
            <a:endParaRPr/>
          </a:p>
        </p:txBody>
      </p:sp>
      <p:sp>
        <p:nvSpPr>
          <p:cNvPr id="22" name="Shape 22"/>
          <p:cNvSpPr txBox="1">
            <a:spLocks noGrp="1"/>
          </p:cNvSpPr>
          <p:nvPr>
            <p:ph type="body" idx="1"/>
          </p:nvPr>
        </p:nvSpPr>
        <p:spPr>
          <a:xfrm>
            <a:off x="1005600" y="1600200"/>
            <a:ext cx="7132800" cy="48375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cxnSp>
        <p:nvCxnSpPr>
          <p:cNvPr id="23" name="Shape 23"/>
          <p:cNvCxnSpPr/>
          <p:nvPr/>
        </p:nvCxnSpPr>
        <p:spPr>
          <a:xfrm>
            <a:off x="3028650" y="1295408"/>
            <a:ext cx="3086700" cy="0"/>
          </a:xfrm>
          <a:prstGeom prst="straightConnector1">
            <a:avLst/>
          </a:prstGeom>
          <a:noFill/>
          <a:ln w="19050" cap="flat" cmpd="sng">
            <a:solidFill>
              <a:srgbClr val="FFD900"/>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0"/>
            <a:ext cx="8229600" cy="1295400"/>
          </a:xfrm>
          <a:prstGeom prst="rect">
            <a:avLst/>
          </a:prstGeom>
        </p:spPr>
        <p:txBody>
          <a:bodyPr spcFirstLastPara="1" wrap="square" lIns="91425" tIns="91425" rIns="91425" bIns="91425" anchor="ctr" anchorCtr="0"/>
          <a:lstStyle>
            <a:lvl1pPr lvl="0" algn="ctr">
              <a:spcBef>
                <a:spcPts val="0"/>
              </a:spcBef>
              <a:spcAft>
                <a:spcPts val="0"/>
              </a:spcAft>
              <a:buSzPts val="2400"/>
              <a:buNone/>
              <a:defRPr sz="24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endParaRPr/>
          </a:p>
        </p:txBody>
      </p:sp>
      <p:sp>
        <p:nvSpPr>
          <p:cNvPr id="26" name="Shape 26"/>
          <p:cNvSpPr txBox="1">
            <a:spLocks noGrp="1"/>
          </p:cNvSpPr>
          <p:nvPr>
            <p:ph type="body" idx="1"/>
          </p:nvPr>
        </p:nvSpPr>
        <p:spPr>
          <a:xfrm>
            <a:off x="880026" y="1600200"/>
            <a:ext cx="3584100" cy="47742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7" name="Shape 27"/>
          <p:cNvSpPr txBox="1">
            <a:spLocks noGrp="1"/>
          </p:cNvSpPr>
          <p:nvPr>
            <p:ph type="body" idx="2"/>
          </p:nvPr>
        </p:nvSpPr>
        <p:spPr>
          <a:xfrm>
            <a:off x="4679875" y="1600200"/>
            <a:ext cx="3584100" cy="47742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cxnSp>
        <p:nvCxnSpPr>
          <p:cNvPr id="28" name="Shape 28"/>
          <p:cNvCxnSpPr/>
          <p:nvPr/>
        </p:nvCxnSpPr>
        <p:spPr>
          <a:xfrm>
            <a:off x="3028650" y="1295408"/>
            <a:ext cx="3086700" cy="0"/>
          </a:xfrm>
          <a:prstGeom prst="straightConnector1">
            <a:avLst/>
          </a:prstGeom>
          <a:noFill/>
          <a:ln w="19050" cap="flat" cmpd="sng">
            <a:solidFill>
              <a:srgbClr val="FFD900"/>
            </a:solidFill>
            <a:prstDash val="solid"/>
            <a:round/>
            <a:headEnd type="none" w="med" len="med"/>
            <a:tailEnd type="none" w="med" len="med"/>
          </a:ln>
        </p:spPr>
      </p:cxnSp>
      <p:sp>
        <p:nvSpPr>
          <p:cNvPr id="29" name="Shape 29"/>
          <p:cNvSpPr/>
          <p:nvPr/>
        </p:nvSpPr>
        <p:spPr>
          <a:xfrm>
            <a:off x="25" y="6636000"/>
            <a:ext cx="9144000" cy="222000"/>
          </a:xfrm>
          <a:prstGeom prst="rect">
            <a:avLst/>
          </a:prstGeom>
          <a:solidFill>
            <a:srgbClr val="FFD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0"/>
            <a:ext cx="8229600" cy="1295400"/>
          </a:xfrm>
          <a:prstGeom prst="rect">
            <a:avLst/>
          </a:prstGeom>
        </p:spPr>
        <p:txBody>
          <a:bodyPr spcFirstLastPara="1" wrap="square" lIns="91425" tIns="91425" rIns="91425" bIns="91425" anchor="ctr" anchorCtr="0"/>
          <a:lstStyle>
            <a:lvl1pPr lvl="0" algn="ctr">
              <a:spcBef>
                <a:spcPts val="0"/>
              </a:spcBef>
              <a:spcAft>
                <a:spcPts val="0"/>
              </a:spcAft>
              <a:buSzPts val="2400"/>
              <a:buNone/>
              <a:defRPr sz="24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endParaRPr/>
          </a:p>
        </p:txBody>
      </p:sp>
      <p:cxnSp>
        <p:nvCxnSpPr>
          <p:cNvPr id="39" name="Shape 39"/>
          <p:cNvCxnSpPr/>
          <p:nvPr/>
        </p:nvCxnSpPr>
        <p:spPr>
          <a:xfrm>
            <a:off x="3028650" y="1295408"/>
            <a:ext cx="3086700" cy="0"/>
          </a:xfrm>
          <a:prstGeom prst="straightConnector1">
            <a:avLst/>
          </a:prstGeom>
          <a:noFill/>
          <a:ln w="19050" cap="flat" cmpd="sng">
            <a:solidFill>
              <a:srgbClr val="FFD900"/>
            </a:solidFill>
            <a:prstDash val="solid"/>
            <a:round/>
            <a:headEnd type="none" w="med" len="med"/>
            <a:tailEnd type="none" w="med" len="med"/>
          </a:ln>
        </p:spPr>
      </p:cxnSp>
      <p:sp>
        <p:nvSpPr>
          <p:cNvPr id="40" name="Shape 40"/>
          <p:cNvSpPr/>
          <p:nvPr/>
        </p:nvSpPr>
        <p:spPr>
          <a:xfrm>
            <a:off x="25" y="6636000"/>
            <a:ext cx="9144000" cy="222000"/>
          </a:xfrm>
          <a:prstGeom prst="rect">
            <a:avLst/>
          </a:prstGeom>
          <a:solidFill>
            <a:srgbClr val="FFD9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457200" y="5875073"/>
            <a:ext cx="8229600" cy="982800"/>
          </a:xfrm>
          <a:prstGeom prst="rect">
            <a:avLst/>
          </a:prstGeom>
        </p:spPr>
        <p:txBody>
          <a:bodyPr spcFirstLastPara="1" wrap="square" lIns="91425" tIns="91425" rIns="91425" bIns="91425" anchor="ctr" anchorCtr="0"/>
          <a:lstStyle>
            <a:lvl1pPr marL="457200" lvl="0" indent="-228600" algn="ctr">
              <a:spcBef>
                <a:spcPts val="360"/>
              </a:spcBef>
              <a:spcAft>
                <a:spcPts val="0"/>
              </a:spcAft>
              <a:buSzPts val="1600"/>
              <a:buFont typeface="Playfair Display"/>
              <a:buNone/>
              <a:defRPr sz="1600" i="1">
                <a:latin typeface="Playfair Display"/>
                <a:ea typeface="Playfair Display"/>
                <a:cs typeface="Playfair Display"/>
                <a:sym typeface="Playfair Display"/>
              </a:defRPr>
            </a:lvl1pPr>
          </a:lstStyle>
          <a:p>
            <a:endParaRPr/>
          </a:p>
        </p:txBody>
      </p:sp>
      <p:cxnSp>
        <p:nvCxnSpPr>
          <p:cNvPr id="43" name="Shape 43"/>
          <p:cNvCxnSpPr/>
          <p:nvPr/>
        </p:nvCxnSpPr>
        <p:spPr>
          <a:xfrm>
            <a:off x="3028650" y="5875082"/>
            <a:ext cx="3086700" cy="0"/>
          </a:xfrm>
          <a:prstGeom prst="straightConnector1">
            <a:avLst/>
          </a:prstGeom>
          <a:noFill/>
          <a:ln w="19050" cap="flat" cmpd="sng">
            <a:solidFill>
              <a:srgbClr val="FFD900"/>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cxnSp>
        <p:nvCxnSpPr>
          <p:cNvPr id="45" name="Shape 45"/>
          <p:cNvCxnSpPr/>
          <p:nvPr/>
        </p:nvCxnSpPr>
        <p:spPr>
          <a:xfrm>
            <a:off x="734700" y="6310075"/>
            <a:ext cx="7674600" cy="0"/>
          </a:xfrm>
          <a:prstGeom prst="straightConnector1">
            <a:avLst/>
          </a:prstGeom>
          <a:noFill/>
          <a:ln w="19050" cap="flat" cmpd="sng">
            <a:solidFill>
              <a:srgbClr val="FFD900"/>
            </a:solidFill>
            <a:prstDash val="solid"/>
            <a:round/>
            <a:headEnd type="none" w="med" len="med"/>
            <a:tailEnd type="none" w="med" len="med"/>
          </a:ln>
        </p:spPr>
      </p:cxnSp>
      <p:cxnSp>
        <p:nvCxnSpPr>
          <p:cNvPr id="46" name="Shape 46"/>
          <p:cNvCxnSpPr/>
          <p:nvPr/>
        </p:nvCxnSpPr>
        <p:spPr>
          <a:xfrm>
            <a:off x="734700" y="547925"/>
            <a:ext cx="7674600" cy="0"/>
          </a:xfrm>
          <a:prstGeom prst="straightConnector1">
            <a:avLst/>
          </a:prstGeom>
          <a:noFill/>
          <a:ln w="19050" cap="flat" cmpd="sng">
            <a:solidFill>
              <a:srgbClr val="FFD900"/>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0"/>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5" name="Rectangle 41"/>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42"/>
          <p:cNvSpPr>
            <a:spLocks noGrp="1" noChangeArrowheads="1"/>
          </p:cNvSpPr>
          <p:nvPr>
            <p:ph type="sldNum" sz="quarter" idx="12"/>
          </p:nvPr>
        </p:nvSpPr>
        <p:spPr>
          <a:xfrm>
            <a:off x="6553200" y="6243638"/>
            <a:ext cx="2133600" cy="457200"/>
          </a:xfrm>
          <a:prstGeom prst="rect">
            <a:avLst/>
          </a:prstGeom>
          <a:ln/>
        </p:spPr>
        <p:txBody>
          <a:bodyPr/>
          <a:lstStyle>
            <a:lvl1pPr>
              <a:defRPr/>
            </a:lvl1pPr>
          </a:lstStyle>
          <a:p>
            <a:pPr>
              <a:defRPr/>
            </a:pPr>
            <a:fld id="{1291BB09-A799-4649-9DD6-67EA71F6436E}" type="slidenum">
              <a:rPr lang="en-US"/>
              <a:pPr>
                <a:defRPr/>
              </a:pPr>
              <a:t>‹#›</a:t>
            </a:fld>
            <a:endParaRPr lang="en-US"/>
          </a:p>
        </p:txBody>
      </p:sp>
    </p:spTree>
    <p:extLst>
      <p:ext uri="{BB962C8B-B14F-4D97-AF65-F5344CB8AC3E}">
        <p14:creationId xmlns:p14="http://schemas.microsoft.com/office/powerpoint/2010/main" val="257992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3600"/>
              <a:buFont typeface="Playfair Display"/>
              <a:buNone/>
              <a:defRPr sz="3600">
                <a:solidFill>
                  <a:srgbClr val="FFFFFF"/>
                </a:solidFill>
                <a:latin typeface="Playfair Display"/>
                <a:ea typeface="Playfair Display"/>
                <a:cs typeface="Playfair Display"/>
                <a:sym typeface="Playfair Display"/>
              </a:defRPr>
            </a:lvl1pPr>
            <a:lvl2pPr lvl="1">
              <a:spcBef>
                <a:spcPts val="0"/>
              </a:spcBef>
              <a:spcAft>
                <a:spcPts val="0"/>
              </a:spcAft>
              <a:buClr>
                <a:srgbClr val="FFFFFF"/>
              </a:buClr>
              <a:buSzPts val="3600"/>
              <a:buFont typeface="Playfair Display"/>
              <a:buNone/>
              <a:defRPr sz="3600" b="1">
                <a:solidFill>
                  <a:srgbClr val="FFFFFF"/>
                </a:solidFill>
                <a:latin typeface="Playfair Display"/>
                <a:ea typeface="Playfair Display"/>
                <a:cs typeface="Playfair Display"/>
                <a:sym typeface="Playfair Display"/>
              </a:defRPr>
            </a:lvl2pPr>
            <a:lvl3pPr lvl="2">
              <a:spcBef>
                <a:spcPts val="0"/>
              </a:spcBef>
              <a:spcAft>
                <a:spcPts val="0"/>
              </a:spcAft>
              <a:buClr>
                <a:srgbClr val="FFFFFF"/>
              </a:buClr>
              <a:buSzPts val="3600"/>
              <a:buFont typeface="Playfair Display"/>
              <a:buNone/>
              <a:defRPr sz="3600" b="1">
                <a:solidFill>
                  <a:srgbClr val="FFFFFF"/>
                </a:solidFill>
                <a:latin typeface="Playfair Display"/>
                <a:ea typeface="Playfair Display"/>
                <a:cs typeface="Playfair Display"/>
                <a:sym typeface="Playfair Display"/>
              </a:defRPr>
            </a:lvl3pPr>
            <a:lvl4pPr lvl="3">
              <a:spcBef>
                <a:spcPts val="0"/>
              </a:spcBef>
              <a:spcAft>
                <a:spcPts val="0"/>
              </a:spcAft>
              <a:buClr>
                <a:srgbClr val="FFFFFF"/>
              </a:buClr>
              <a:buSzPts val="3600"/>
              <a:buFont typeface="Playfair Display"/>
              <a:buNone/>
              <a:defRPr sz="3600" b="1">
                <a:solidFill>
                  <a:srgbClr val="FFFFFF"/>
                </a:solidFill>
                <a:latin typeface="Playfair Display"/>
                <a:ea typeface="Playfair Display"/>
                <a:cs typeface="Playfair Display"/>
                <a:sym typeface="Playfair Display"/>
              </a:defRPr>
            </a:lvl4pPr>
            <a:lvl5pPr lvl="4">
              <a:spcBef>
                <a:spcPts val="0"/>
              </a:spcBef>
              <a:spcAft>
                <a:spcPts val="0"/>
              </a:spcAft>
              <a:buClr>
                <a:srgbClr val="FFFFFF"/>
              </a:buClr>
              <a:buSzPts val="3600"/>
              <a:buFont typeface="Playfair Display"/>
              <a:buNone/>
              <a:defRPr sz="3600" b="1">
                <a:solidFill>
                  <a:srgbClr val="FFFFFF"/>
                </a:solidFill>
                <a:latin typeface="Playfair Display"/>
                <a:ea typeface="Playfair Display"/>
                <a:cs typeface="Playfair Display"/>
                <a:sym typeface="Playfair Display"/>
              </a:defRPr>
            </a:lvl5pPr>
            <a:lvl6pPr lvl="5">
              <a:spcBef>
                <a:spcPts val="0"/>
              </a:spcBef>
              <a:spcAft>
                <a:spcPts val="0"/>
              </a:spcAft>
              <a:buClr>
                <a:srgbClr val="FFFFFF"/>
              </a:buClr>
              <a:buSzPts val="3600"/>
              <a:buFont typeface="Playfair Display"/>
              <a:buNone/>
              <a:defRPr sz="3600" b="1">
                <a:solidFill>
                  <a:srgbClr val="FFFFFF"/>
                </a:solidFill>
                <a:latin typeface="Playfair Display"/>
                <a:ea typeface="Playfair Display"/>
                <a:cs typeface="Playfair Display"/>
                <a:sym typeface="Playfair Display"/>
              </a:defRPr>
            </a:lvl6pPr>
            <a:lvl7pPr lvl="6">
              <a:spcBef>
                <a:spcPts val="0"/>
              </a:spcBef>
              <a:spcAft>
                <a:spcPts val="0"/>
              </a:spcAft>
              <a:buClr>
                <a:srgbClr val="FFFFFF"/>
              </a:buClr>
              <a:buSzPts val="3600"/>
              <a:buFont typeface="Playfair Display"/>
              <a:buNone/>
              <a:defRPr sz="3600" b="1">
                <a:solidFill>
                  <a:srgbClr val="FFFFFF"/>
                </a:solidFill>
                <a:latin typeface="Playfair Display"/>
                <a:ea typeface="Playfair Display"/>
                <a:cs typeface="Playfair Display"/>
                <a:sym typeface="Playfair Display"/>
              </a:defRPr>
            </a:lvl7pPr>
            <a:lvl8pPr lvl="7">
              <a:spcBef>
                <a:spcPts val="0"/>
              </a:spcBef>
              <a:spcAft>
                <a:spcPts val="0"/>
              </a:spcAft>
              <a:buClr>
                <a:srgbClr val="FFFFFF"/>
              </a:buClr>
              <a:buSzPts val="3600"/>
              <a:buFont typeface="Playfair Display"/>
              <a:buNone/>
              <a:defRPr sz="3600" b="1">
                <a:solidFill>
                  <a:srgbClr val="FFFFFF"/>
                </a:solidFill>
                <a:latin typeface="Playfair Display"/>
                <a:ea typeface="Playfair Display"/>
                <a:cs typeface="Playfair Display"/>
                <a:sym typeface="Playfair Display"/>
              </a:defRPr>
            </a:lvl8pPr>
            <a:lvl9pPr lvl="8">
              <a:spcBef>
                <a:spcPts val="0"/>
              </a:spcBef>
              <a:spcAft>
                <a:spcPts val="0"/>
              </a:spcAft>
              <a:buClr>
                <a:srgbClr val="FFFFFF"/>
              </a:buClr>
              <a:buSzPts val="3600"/>
              <a:buFont typeface="Playfair Display"/>
              <a:buNone/>
              <a:defRPr sz="3600" b="1">
                <a:solidFill>
                  <a:srgbClr val="FFFFFF"/>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F3F3F3"/>
              </a:buClr>
              <a:buSzPts val="3000"/>
              <a:buFont typeface="Droid Sans"/>
              <a:buChar char="◈"/>
              <a:defRPr sz="3000">
                <a:solidFill>
                  <a:srgbClr val="F3F3F3"/>
                </a:solidFill>
                <a:latin typeface="Droid Sans"/>
                <a:ea typeface="Droid Sans"/>
                <a:cs typeface="Droid Sans"/>
                <a:sym typeface="Droid Sans"/>
              </a:defRPr>
            </a:lvl1pPr>
            <a:lvl2pPr marL="914400" lvl="1" indent="-381000">
              <a:spcBef>
                <a:spcPts val="0"/>
              </a:spcBef>
              <a:spcAft>
                <a:spcPts val="0"/>
              </a:spcAft>
              <a:buClr>
                <a:srgbClr val="F3F3F3"/>
              </a:buClr>
              <a:buSzPts val="2400"/>
              <a:buFont typeface="Droid Sans"/>
              <a:buChar char="○"/>
              <a:defRPr sz="2400">
                <a:solidFill>
                  <a:srgbClr val="F3F3F3"/>
                </a:solidFill>
                <a:latin typeface="Droid Sans"/>
                <a:ea typeface="Droid Sans"/>
                <a:cs typeface="Droid Sans"/>
                <a:sym typeface="Droid Sans"/>
              </a:defRPr>
            </a:lvl2pPr>
            <a:lvl3pPr marL="1371600" lvl="2" indent="-381000">
              <a:spcBef>
                <a:spcPts val="0"/>
              </a:spcBef>
              <a:spcAft>
                <a:spcPts val="0"/>
              </a:spcAft>
              <a:buClr>
                <a:srgbClr val="F3F3F3"/>
              </a:buClr>
              <a:buSzPts val="2400"/>
              <a:buFont typeface="Droid Sans"/>
              <a:buChar char="■"/>
              <a:defRPr sz="2400">
                <a:solidFill>
                  <a:srgbClr val="F3F3F3"/>
                </a:solidFill>
                <a:latin typeface="Droid Sans"/>
                <a:ea typeface="Droid Sans"/>
                <a:cs typeface="Droid Sans"/>
                <a:sym typeface="Droid Sans"/>
              </a:defRPr>
            </a:lvl3pPr>
            <a:lvl4pPr marL="1828800" lvl="3" indent="-342900">
              <a:spcBef>
                <a:spcPts val="0"/>
              </a:spcBef>
              <a:spcAft>
                <a:spcPts val="0"/>
              </a:spcAft>
              <a:buClr>
                <a:srgbClr val="F3F3F3"/>
              </a:buClr>
              <a:buSzPts val="1800"/>
              <a:buFont typeface="Droid Sans"/>
              <a:buChar char="●"/>
              <a:defRPr sz="1800">
                <a:solidFill>
                  <a:srgbClr val="F3F3F3"/>
                </a:solidFill>
                <a:latin typeface="Droid Sans"/>
                <a:ea typeface="Droid Sans"/>
                <a:cs typeface="Droid Sans"/>
                <a:sym typeface="Droid Sans"/>
              </a:defRPr>
            </a:lvl4pPr>
            <a:lvl5pPr marL="2286000" lvl="4" indent="-342900">
              <a:spcBef>
                <a:spcPts val="0"/>
              </a:spcBef>
              <a:spcAft>
                <a:spcPts val="0"/>
              </a:spcAft>
              <a:buClr>
                <a:srgbClr val="F3F3F3"/>
              </a:buClr>
              <a:buSzPts val="1800"/>
              <a:buFont typeface="Droid Sans"/>
              <a:buChar char="○"/>
              <a:defRPr sz="1800">
                <a:solidFill>
                  <a:srgbClr val="F3F3F3"/>
                </a:solidFill>
                <a:latin typeface="Droid Sans"/>
                <a:ea typeface="Droid Sans"/>
                <a:cs typeface="Droid Sans"/>
                <a:sym typeface="Droid Sans"/>
              </a:defRPr>
            </a:lvl5pPr>
            <a:lvl6pPr marL="2743200" lvl="5" indent="-342900">
              <a:spcBef>
                <a:spcPts val="0"/>
              </a:spcBef>
              <a:spcAft>
                <a:spcPts val="0"/>
              </a:spcAft>
              <a:buClr>
                <a:srgbClr val="F3F3F3"/>
              </a:buClr>
              <a:buSzPts val="1800"/>
              <a:buFont typeface="Droid Sans"/>
              <a:buChar char="■"/>
              <a:defRPr sz="1800">
                <a:solidFill>
                  <a:srgbClr val="F3F3F3"/>
                </a:solidFill>
                <a:latin typeface="Droid Sans"/>
                <a:ea typeface="Droid Sans"/>
                <a:cs typeface="Droid Sans"/>
                <a:sym typeface="Droid Sans"/>
              </a:defRPr>
            </a:lvl6pPr>
            <a:lvl7pPr marL="3200400" lvl="6" indent="-342900">
              <a:spcBef>
                <a:spcPts val="0"/>
              </a:spcBef>
              <a:spcAft>
                <a:spcPts val="0"/>
              </a:spcAft>
              <a:buClr>
                <a:srgbClr val="F3F3F3"/>
              </a:buClr>
              <a:buSzPts val="1800"/>
              <a:buFont typeface="Droid Sans"/>
              <a:buChar char="●"/>
              <a:defRPr sz="1800">
                <a:solidFill>
                  <a:srgbClr val="F3F3F3"/>
                </a:solidFill>
                <a:latin typeface="Droid Sans"/>
                <a:ea typeface="Droid Sans"/>
                <a:cs typeface="Droid Sans"/>
                <a:sym typeface="Droid Sans"/>
              </a:defRPr>
            </a:lvl7pPr>
            <a:lvl8pPr marL="3657600" lvl="7" indent="-342900">
              <a:spcBef>
                <a:spcPts val="0"/>
              </a:spcBef>
              <a:spcAft>
                <a:spcPts val="0"/>
              </a:spcAft>
              <a:buClr>
                <a:srgbClr val="F3F3F3"/>
              </a:buClr>
              <a:buSzPts val="1800"/>
              <a:buFont typeface="Droid Sans"/>
              <a:buChar char="○"/>
              <a:defRPr sz="1800">
                <a:solidFill>
                  <a:srgbClr val="F3F3F3"/>
                </a:solidFill>
                <a:latin typeface="Droid Sans"/>
                <a:ea typeface="Droid Sans"/>
                <a:cs typeface="Droid Sans"/>
                <a:sym typeface="Droid Sans"/>
              </a:defRPr>
            </a:lvl8pPr>
            <a:lvl9pPr marL="4114800" lvl="8" indent="-342900">
              <a:spcBef>
                <a:spcPts val="0"/>
              </a:spcBef>
              <a:spcAft>
                <a:spcPts val="0"/>
              </a:spcAft>
              <a:buClr>
                <a:srgbClr val="F3F3F3"/>
              </a:buClr>
              <a:buSzPts val="1800"/>
              <a:buFont typeface="Droid Sans"/>
              <a:buChar char="■"/>
              <a:defRPr sz="1800">
                <a:solidFill>
                  <a:srgbClr val="F3F3F3"/>
                </a:solidFill>
                <a:latin typeface="Droid Sans"/>
                <a:ea typeface="Droid Sans"/>
                <a:cs typeface="Droid Sans"/>
                <a:sym typeface="Droid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60" r:id="rId9"/>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rot="10800000" flipV="1">
            <a:off x="374072" y="640080"/>
            <a:ext cx="8035635" cy="627017"/>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US" sz="3200" dirty="0"/>
              <a:t>Simulation of Real Time Traffic and Black Hole Attack in NS-3</a:t>
            </a:r>
          </a:p>
        </p:txBody>
      </p:sp>
      <p:sp>
        <p:nvSpPr>
          <p:cNvPr id="5" name="TextBox 4">
            <a:extLst>
              <a:ext uri="{FF2B5EF4-FFF2-40B4-BE49-F238E27FC236}">
                <a16:creationId xmlns:a16="http://schemas.microsoft.com/office/drawing/2014/main" id="{E3F8D41D-43E9-44B8-B517-10ECB9F2F1D0}"/>
              </a:ext>
            </a:extLst>
          </p:cNvPr>
          <p:cNvSpPr txBox="1"/>
          <p:nvPr/>
        </p:nvSpPr>
        <p:spPr>
          <a:xfrm>
            <a:off x="1097280" y="2312126"/>
            <a:ext cx="7067006" cy="266426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CAB9A602-1DDC-4388-AD8C-31B30A30CCDD}"/>
              </a:ext>
            </a:extLst>
          </p:cNvPr>
          <p:cNvSpPr txBox="1"/>
          <p:nvPr/>
        </p:nvSpPr>
        <p:spPr>
          <a:xfrm>
            <a:off x="979714" y="1597729"/>
            <a:ext cx="7067006" cy="3662541"/>
          </a:xfrm>
          <a:prstGeom prst="rect">
            <a:avLst/>
          </a:prstGeom>
          <a:noFill/>
        </p:spPr>
        <p:txBody>
          <a:bodyPr wrap="square" rtlCol="0">
            <a:spAutoFit/>
          </a:bodyPr>
          <a:lstStyle/>
          <a:p>
            <a:r>
              <a:rPr lang="en" sz="2000" b="1" dirty="0">
                <a:solidFill>
                  <a:srgbClr val="FFFF00"/>
                </a:solidFill>
              </a:rPr>
              <a:t>                                         </a:t>
            </a:r>
            <a:r>
              <a:rPr lang="en" b="1" dirty="0">
                <a:solidFill>
                  <a:srgbClr val="FFFF00"/>
                </a:solidFill>
              </a:rPr>
              <a:t>Group : </a:t>
            </a:r>
            <a:r>
              <a:rPr lang="en-IN" b="1" dirty="0">
                <a:solidFill>
                  <a:srgbClr val="FFFF00"/>
                </a:solidFill>
              </a:rPr>
              <a:t>CS-14</a:t>
            </a:r>
            <a:br>
              <a:rPr lang="en-IN" b="1" dirty="0">
                <a:solidFill>
                  <a:srgbClr val="FFFF00"/>
                </a:solidFill>
              </a:rPr>
            </a:br>
            <a:br>
              <a:rPr lang="en-IN" b="1" dirty="0">
                <a:solidFill>
                  <a:srgbClr val="FFFF00"/>
                </a:solidFill>
              </a:rPr>
            </a:br>
            <a:r>
              <a:rPr lang="en-IN" b="1" dirty="0">
                <a:solidFill>
                  <a:srgbClr val="FFFF00"/>
                </a:solidFill>
              </a:rPr>
              <a:t>	     </a:t>
            </a:r>
            <a:r>
              <a:rPr lang="en-IN" sz="1800" dirty="0">
                <a:solidFill>
                  <a:schemeClr val="bg1"/>
                </a:solidFill>
              </a:rPr>
              <a:t>Deepak Bulani		             20153026</a:t>
            </a:r>
            <a:br>
              <a:rPr lang="en-IN" sz="1800" dirty="0">
                <a:solidFill>
                  <a:schemeClr val="bg1"/>
                </a:solidFill>
              </a:rPr>
            </a:br>
            <a:r>
              <a:rPr lang="en-IN" sz="1800" dirty="0">
                <a:solidFill>
                  <a:schemeClr val="bg1"/>
                </a:solidFill>
              </a:rPr>
              <a:t>	   Gaurav Agarwal                           20154097</a:t>
            </a:r>
            <a:br>
              <a:rPr lang="en-IN" sz="1800" dirty="0">
                <a:solidFill>
                  <a:schemeClr val="bg1"/>
                </a:solidFill>
              </a:rPr>
            </a:br>
            <a:r>
              <a:rPr lang="en-IN" sz="1800" dirty="0">
                <a:solidFill>
                  <a:schemeClr val="bg1"/>
                </a:solidFill>
              </a:rPr>
              <a:t>     Bonthu Harsha Vardhan Reddy               20154148</a:t>
            </a:r>
            <a:br>
              <a:rPr lang="en-IN" sz="1800" dirty="0">
                <a:solidFill>
                  <a:schemeClr val="bg1"/>
                </a:solidFill>
              </a:rPr>
            </a:br>
            <a:r>
              <a:rPr lang="en-IN" sz="1800" dirty="0">
                <a:solidFill>
                  <a:schemeClr val="bg1"/>
                </a:solidFill>
              </a:rPr>
              <a:t>                   Avichal Verma	                           20154085                                       	     Amit Ranjan	                         </a:t>
            </a:r>
            <a:r>
              <a:rPr lang="en-IN" sz="1800" b="1" dirty="0">
                <a:solidFill>
                  <a:schemeClr val="bg1"/>
                </a:solidFill>
              </a:rPr>
              <a:t>  </a:t>
            </a:r>
            <a:r>
              <a:rPr lang="en-IN" sz="1800" dirty="0">
                <a:solidFill>
                  <a:schemeClr val="bg1"/>
                </a:solidFill>
              </a:rPr>
              <a:t>20154101</a:t>
            </a:r>
            <a:br>
              <a:rPr lang="en-IN" sz="1800" b="1" dirty="0">
                <a:solidFill>
                  <a:schemeClr val="bg1"/>
                </a:solidFill>
              </a:rPr>
            </a:br>
            <a:br>
              <a:rPr lang="en-IN" sz="1800" b="1" dirty="0">
                <a:solidFill>
                  <a:schemeClr val="bg1"/>
                </a:solidFill>
              </a:rPr>
            </a:br>
            <a:r>
              <a:rPr lang="en-IN" sz="1800" b="1" dirty="0">
                <a:solidFill>
                  <a:schemeClr val="bg1"/>
                </a:solidFill>
              </a:rPr>
              <a:t>                       </a:t>
            </a:r>
            <a:r>
              <a:rPr lang="en-IN" sz="1800" dirty="0">
                <a:solidFill>
                  <a:schemeClr val="bg1"/>
                </a:solidFill>
              </a:rPr>
              <a:t>Under the guidance of</a:t>
            </a:r>
            <a:r>
              <a:rPr lang="en-IN" sz="1800" b="1" dirty="0">
                <a:solidFill>
                  <a:schemeClr val="bg1"/>
                </a:solidFill>
              </a:rPr>
              <a:t> Dr. Dinesh Singh</a:t>
            </a:r>
            <a:br>
              <a:rPr lang="en-IN" sz="1800" b="1" dirty="0">
                <a:solidFill>
                  <a:schemeClr val="bg1"/>
                </a:solidFill>
              </a:rPr>
            </a:br>
            <a:r>
              <a:rPr lang="en-IN" sz="1800" b="1" dirty="0">
                <a:solidFill>
                  <a:schemeClr val="bg1"/>
                </a:solidFill>
              </a:rPr>
              <a:t>	                           </a:t>
            </a:r>
            <a:r>
              <a:rPr lang="en-IN" sz="1800" dirty="0">
                <a:solidFill>
                  <a:schemeClr val="bg1"/>
                </a:solidFill>
              </a:rPr>
              <a:t>MNNIT Allahabad</a:t>
            </a:r>
            <a:br>
              <a:rPr lang="en-IN" sz="1800" dirty="0">
                <a:solidFill>
                  <a:schemeClr val="bg1"/>
                </a:solidFill>
              </a:rPr>
            </a:br>
            <a:r>
              <a:rPr lang="en-IN" sz="1800" b="1" dirty="0">
                <a:solidFill>
                  <a:schemeClr val="bg1"/>
                </a:solidFill>
              </a:rPr>
              <a:t>			</a:t>
            </a:r>
            <a:br>
              <a:rPr lang="en-IN" sz="1800" b="1" dirty="0">
                <a:solidFill>
                  <a:schemeClr val="bg1"/>
                </a:solidFill>
              </a:rPr>
            </a:br>
            <a:r>
              <a:rPr lang="en-IN" sz="1800" b="1" dirty="0">
                <a:solidFill>
                  <a:schemeClr val="bg1"/>
                </a:solidFill>
              </a:rPr>
              <a:t>			May 3</a:t>
            </a:r>
            <a:r>
              <a:rPr lang="en-IN" sz="1800" b="1" baseline="30000" dirty="0">
                <a:solidFill>
                  <a:schemeClr val="bg1"/>
                </a:solidFill>
              </a:rPr>
              <a:t>rd</a:t>
            </a:r>
            <a:r>
              <a:rPr lang="en-IN" sz="1800" b="1" dirty="0">
                <a:solidFill>
                  <a:schemeClr val="bg1"/>
                </a:solidFill>
              </a:rPr>
              <a:t> 2018</a:t>
            </a:r>
            <a:br>
              <a:rPr lang="en-IN" sz="1800" b="1" dirty="0">
                <a:solidFill>
                  <a:srgbClr val="FFFF00"/>
                </a:solidFill>
              </a:rPr>
            </a:br>
            <a:endParaRPr lang="en-IN" sz="1800" dirty="0"/>
          </a:p>
        </p:txBody>
      </p:sp>
    </p:spTree>
    <p:extLst>
      <p:ext uri="{BB962C8B-B14F-4D97-AF65-F5344CB8AC3E}">
        <p14:creationId xmlns:p14="http://schemas.microsoft.com/office/powerpoint/2010/main" val="2648750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65075" y="540328"/>
            <a:ext cx="6218370" cy="769441"/>
          </a:xfrm>
          <a:prstGeom prst="rect">
            <a:avLst/>
          </a:prstGeom>
          <a:noFill/>
        </p:spPr>
        <p:txBody>
          <a:bodyPr wrap="none" rtlCol="0">
            <a:spAutoFit/>
          </a:bodyPr>
          <a:lstStyle/>
          <a:p>
            <a:pPr algn="ctr"/>
            <a:r>
              <a:rPr lang="en-US" sz="4400" dirty="0">
                <a:solidFill>
                  <a:schemeClr val="bg1"/>
                </a:solidFill>
                <a:latin typeface="Playfair Display" panose="020B0604020202020204" charset="0"/>
              </a:rPr>
              <a:t>Vulnerabilities in AODV</a:t>
            </a:r>
          </a:p>
        </p:txBody>
      </p:sp>
      <p:sp>
        <p:nvSpPr>
          <p:cNvPr id="5" name="TextBox 4"/>
          <p:cNvSpPr txBox="1"/>
          <p:nvPr/>
        </p:nvSpPr>
        <p:spPr>
          <a:xfrm>
            <a:off x="380242" y="1482437"/>
            <a:ext cx="8188036" cy="4832092"/>
          </a:xfrm>
          <a:prstGeom prst="rect">
            <a:avLst/>
          </a:prstGeom>
          <a:noFill/>
        </p:spPr>
        <p:txBody>
          <a:bodyPr wrap="square" rtlCol="0">
            <a:spAutoFit/>
          </a:bodyPr>
          <a:lstStyle/>
          <a:p>
            <a:pPr marL="342900" indent="-342900">
              <a:buClr>
                <a:srgbClr val="FFFF00"/>
              </a:buClr>
              <a:buFont typeface="Wingdings" panose="05000000000000000000" pitchFamily="2" charset="2"/>
              <a:buChar char="Ø"/>
            </a:pPr>
            <a:r>
              <a:rPr lang="en-US" sz="2200" dirty="0">
                <a:solidFill>
                  <a:schemeClr val="bg1"/>
                </a:solidFill>
                <a:latin typeface="Bookman Old Style" panose="02050604050505020204" pitchFamily="18" charset="0"/>
              </a:rPr>
              <a:t>AODV possesses some limitations due to which it is easily attacked by the external intruders. </a:t>
            </a:r>
          </a:p>
          <a:p>
            <a:pPr marL="342900" indent="-342900">
              <a:buClr>
                <a:srgbClr val="FFFF00"/>
              </a:buClr>
              <a:buFont typeface="Wingdings" panose="05000000000000000000" pitchFamily="2" charset="2"/>
              <a:buChar char="Ø"/>
            </a:pPr>
            <a:r>
              <a:rPr lang="en-US" sz="2200" dirty="0">
                <a:solidFill>
                  <a:schemeClr val="bg1"/>
                </a:solidFill>
                <a:latin typeface="Bookman Old Style" panose="02050604050505020204" pitchFamily="18" charset="0"/>
              </a:rPr>
              <a:t>This protocol is exposed to a variety of attacks, some of these attacks can cause a breakdown of the network connectivity, increasing the end-to-end delay, increasing the number of the loss packets, or shutting down some nodes by consuming all the energy left in their batteries. </a:t>
            </a:r>
          </a:p>
          <a:p>
            <a:pPr marL="342900" indent="-342900">
              <a:buClr>
                <a:srgbClr val="FFFF00"/>
              </a:buClr>
              <a:buFont typeface="Wingdings" panose="05000000000000000000" pitchFamily="2" charset="2"/>
              <a:buChar char="Ø"/>
            </a:pPr>
            <a:r>
              <a:rPr lang="en-US" sz="2200" dirty="0">
                <a:solidFill>
                  <a:schemeClr val="bg1"/>
                </a:solidFill>
                <a:latin typeface="Bookman Old Style" panose="02050604050505020204" pitchFamily="18" charset="0"/>
              </a:rPr>
              <a:t>Black hole attack is an attack in which malicious node uses its routing protocol to advertise itself for having the shortest path with minimum hops to the destination node whose data packet it wants to take away. In this way attacker node is always available to the nodes whose packets it wants to retain.</a:t>
            </a:r>
          </a:p>
        </p:txBody>
      </p:sp>
    </p:spTree>
    <p:extLst>
      <p:ext uri="{BB962C8B-B14F-4D97-AF65-F5344CB8AC3E}">
        <p14:creationId xmlns:p14="http://schemas.microsoft.com/office/powerpoint/2010/main" val="545679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2" name="Title 1"/>
          <p:cNvSpPr>
            <a:spLocks noGrp="1"/>
          </p:cNvSpPr>
          <p:nvPr>
            <p:ph type="title"/>
          </p:nvPr>
        </p:nvSpPr>
        <p:spPr>
          <a:xfrm>
            <a:off x="643091" y="0"/>
            <a:ext cx="8229600" cy="1295400"/>
          </a:xfrm>
        </p:spPr>
        <p:txBody>
          <a:bodyPr/>
          <a:lstStyle/>
          <a:p>
            <a:r>
              <a:rPr lang="en-US" sz="4800" dirty="0"/>
              <a:t>Black hole Attack in AODV</a:t>
            </a:r>
          </a:p>
        </p:txBody>
      </p:sp>
      <p:sp>
        <p:nvSpPr>
          <p:cNvPr id="3" name="Text Placeholder 2"/>
          <p:cNvSpPr>
            <a:spLocks noGrp="1"/>
          </p:cNvSpPr>
          <p:nvPr>
            <p:ph type="body" idx="1"/>
          </p:nvPr>
        </p:nvSpPr>
        <p:spPr>
          <a:xfrm>
            <a:off x="5782" y="1163780"/>
            <a:ext cx="9019309" cy="4837500"/>
          </a:xfrm>
        </p:spPr>
        <p:txBody>
          <a:bodyPr/>
          <a:lstStyle/>
          <a:p>
            <a:pPr>
              <a:buClr>
                <a:srgbClr val="FFFF00"/>
              </a:buClr>
              <a:buFont typeface="Wingdings" panose="05000000000000000000" pitchFamily="2" charset="2"/>
              <a:buChar char="Ø"/>
            </a:pPr>
            <a:r>
              <a:rPr lang="en-US" sz="2200" dirty="0">
                <a:latin typeface="Bookman Old Style" panose="02050604050505020204" pitchFamily="18" charset="0"/>
              </a:rPr>
              <a:t>Black hole is a simple but certainly effective Denial of Service attack in which a malicious node, through its routing protocol, advertises itself for having the shortest path to the destination node or to the node whose packets it wants to intercept.</a:t>
            </a:r>
          </a:p>
          <a:p>
            <a:pPr>
              <a:buClr>
                <a:srgbClr val="FFFF00"/>
              </a:buClr>
              <a:buFont typeface="Wingdings" panose="05000000000000000000" pitchFamily="2" charset="2"/>
              <a:buChar char="Ø"/>
            </a:pPr>
            <a:r>
              <a:rPr lang="en-US" sz="2200" dirty="0">
                <a:latin typeface="Bookman Old Style" panose="02050604050505020204" pitchFamily="18" charset="0"/>
              </a:rPr>
              <a:t>It pretends to have enough of fresh routes for a certain destination. The source node assumes it to be true and the data packets are forwarded to a node which actually does not exist, causing the data packets to be lost.</a:t>
            </a:r>
          </a:p>
          <a:p>
            <a:pPr>
              <a:buClr>
                <a:srgbClr val="FFFF00"/>
              </a:buClr>
              <a:buFont typeface="Wingdings" panose="05000000000000000000" pitchFamily="2" charset="2"/>
              <a:buChar char="Ø"/>
            </a:pPr>
            <a:r>
              <a:rPr lang="en-US" sz="2200" dirty="0">
                <a:latin typeface="Bookman Old Style" panose="02050604050505020204" pitchFamily="18" charset="0"/>
              </a:rPr>
              <a:t>When a source node wants to initiate the communication, it broadcasts a RREQ message for route discovery. As soon as the malicious node receives this RREQ packet, it immediately responds with a false RREP message to the respective node advertising itself as the destination or having the shortest path for that destination.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Shape 89"/>
          <p:cNvSpPr txBox="1">
            <a:spLocks noGrp="1"/>
          </p:cNvSpPr>
          <p:nvPr>
            <p:ph type="body" idx="4294967295"/>
          </p:nvPr>
        </p:nvSpPr>
        <p:spPr>
          <a:xfrm>
            <a:off x="263238" y="644236"/>
            <a:ext cx="8548254" cy="4837113"/>
          </a:xfrm>
          <a:prstGeom prst="rect">
            <a:avLst/>
          </a:prstGeom>
        </p:spPr>
        <p:txBody>
          <a:bodyPr spcFirstLastPara="1" wrap="square" lIns="91425" tIns="91425" rIns="91425" bIns="91425" anchor="t" anchorCtr="0">
            <a:noAutofit/>
          </a:bodyPr>
          <a:lstStyle/>
          <a:p>
            <a:pPr>
              <a:buClr>
                <a:srgbClr val="FFFF00"/>
              </a:buClr>
              <a:buFont typeface="Wingdings" panose="05000000000000000000" pitchFamily="2" charset="2"/>
              <a:buChar char="Ø"/>
            </a:pPr>
            <a:r>
              <a:rPr lang="en-US" sz="2200" dirty="0">
                <a:latin typeface="Bookman Old Style" panose="02050604050505020204" pitchFamily="18" charset="0"/>
              </a:rPr>
              <a:t>Since the malicious node needs not to check its routing table before responding to a routing request, it is often the first one to reply compared to other nodes.</a:t>
            </a:r>
          </a:p>
          <a:p>
            <a:pPr>
              <a:buClr>
                <a:srgbClr val="FFFF00"/>
              </a:buClr>
              <a:buFont typeface="Wingdings" panose="05000000000000000000" pitchFamily="2" charset="2"/>
              <a:buChar char="Ø"/>
            </a:pPr>
            <a:r>
              <a:rPr lang="en-US" sz="2200" dirty="0">
                <a:latin typeface="Bookman Old Style" panose="02050604050505020204" pitchFamily="18" charset="0"/>
              </a:rPr>
              <a:t>When the requesting node receives this RREP, it terminates its routing discovery process and ignores all other RREP messages coming from other nodes. Thus the data packets are sent to such a “hole” from where they are not sent anywhere and absorbed by the malicious node. </a:t>
            </a:r>
          </a:p>
          <a:p>
            <a:pPr>
              <a:buClr>
                <a:srgbClr val="FFFF00"/>
              </a:buClr>
              <a:buFont typeface="Wingdings" panose="05000000000000000000" pitchFamily="2" charset="2"/>
              <a:buChar char="Ø"/>
            </a:pPr>
            <a:r>
              <a:rPr lang="en-US" sz="2200" dirty="0">
                <a:latin typeface="Bookman Old Style" panose="02050604050505020204" pitchFamily="18" charset="0"/>
              </a:rPr>
              <a:t>Often many nodes send RREQ simultaneously; the attacker node is still able to respond immediately with false RREP to all requesting nodes and thus easily takes access to all the routes. In this way source nodes are bluffed by malicious node which gulps a lot of network traffic to itself resulting severe loss of data.</a:t>
            </a:r>
          </a:p>
          <a:p>
            <a:pPr lvl="0" rtl="0">
              <a:spcBef>
                <a:spcPts val="600"/>
              </a:spcBef>
              <a:spcAft>
                <a:spcPts val="0"/>
              </a:spcAft>
              <a:buClr>
                <a:srgbClr val="FFFF00"/>
              </a:buClr>
              <a:buSzPts val="3000"/>
              <a:buFont typeface="Wingdings" panose="05000000000000000000" pitchFamily="2" charset="2"/>
              <a:buChar char="Ø"/>
            </a:pPr>
            <a:endParaRPr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2"/>
          <p:cNvSpPr>
            <a:spLocks noGrp="1"/>
          </p:cNvSpPr>
          <p:nvPr>
            <p:ph type="ftr" sz="quarter" idx="4294967295"/>
          </p:nvPr>
        </p:nvSpPr>
        <p:spPr bwMode="auto">
          <a:noFill/>
          <a:ln>
            <a:miter lim="800000"/>
            <a:headEnd/>
            <a:tailEnd/>
          </a:ln>
        </p:spPr>
        <p:txBody>
          <a:bodyPr/>
          <a:lstStyle/>
          <a:p>
            <a:endParaRPr lang="en-US" altLang="en-US" dirty="0"/>
          </a:p>
        </p:txBody>
      </p:sp>
      <p:sp>
        <p:nvSpPr>
          <p:cNvPr id="16387" name="Content Placeholder 2"/>
          <p:cNvSpPr>
            <a:spLocks/>
          </p:cNvSpPr>
          <p:nvPr/>
        </p:nvSpPr>
        <p:spPr bwMode="auto">
          <a:xfrm>
            <a:off x="853440" y="1180306"/>
            <a:ext cx="7772400" cy="4114800"/>
          </a:xfrm>
          <a:prstGeom prst="rect">
            <a:avLst/>
          </a:prstGeom>
          <a:noFill/>
          <a:ln w="9525">
            <a:noFill/>
            <a:miter lim="800000"/>
            <a:headEnd/>
            <a:tailEnd/>
          </a:ln>
        </p:spPr>
        <p:txBody>
          <a:bodyPr/>
          <a:lstStyle/>
          <a:p>
            <a:pPr>
              <a:spcBef>
                <a:spcPct val="20000"/>
              </a:spcBef>
              <a:buClr>
                <a:schemeClr val="accent1"/>
              </a:buClr>
              <a:buSzPct val="65000"/>
            </a:pPr>
            <a:endParaRPr lang="en-US" sz="3000" dirty="0">
              <a:latin typeface="Arial" charset="0"/>
            </a:endParaRPr>
          </a:p>
          <a:p>
            <a:pPr marL="342900" indent="-342900">
              <a:spcBef>
                <a:spcPct val="20000"/>
              </a:spcBef>
              <a:buClr>
                <a:schemeClr val="accent1"/>
              </a:buClr>
              <a:buSzPct val="65000"/>
              <a:buFont typeface="Wingdings" pitchFamily="2" charset="2"/>
              <a:buChar char="n"/>
            </a:pPr>
            <a:endParaRPr lang="en-US" sz="3000" dirty="0">
              <a:latin typeface="Arial" charset="0"/>
            </a:endParaRPr>
          </a:p>
        </p:txBody>
      </p:sp>
      <p:sp>
        <p:nvSpPr>
          <p:cNvPr id="6" name="Oval 5"/>
          <p:cNvSpPr/>
          <p:nvPr/>
        </p:nvSpPr>
        <p:spPr>
          <a:xfrm>
            <a:off x="5181600" y="4489833"/>
            <a:ext cx="8382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dirty="0">
              <a:solidFill>
                <a:schemeClr val="tx1"/>
              </a:solidFill>
            </a:endParaRPr>
          </a:p>
        </p:txBody>
      </p:sp>
      <p:sp>
        <p:nvSpPr>
          <p:cNvPr id="8" name="Explosion 1 7"/>
          <p:cNvSpPr/>
          <p:nvPr/>
        </p:nvSpPr>
        <p:spPr>
          <a:xfrm>
            <a:off x="4398828" y="2514600"/>
            <a:ext cx="990600" cy="990600"/>
          </a:xfrm>
          <a:prstGeom prst="irregularSeal1">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rgbClr val="002060"/>
                </a:solidFill>
              </a:rPr>
              <a:t>M</a:t>
            </a:r>
          </a:p>
        </p:txBody>
      </p:sp>
      <p:cxnSp>
        <p:nvCxnSpPr>
          <p:cNvPr id="12" name="Straight Arrow Connector 11"/>
          <p:cNvCxnSpPr/>
          <p:nvPr/>
        </p:nvCxnSpPr>
        <p:spPr>
          <a:xfrm flipV="1">
            <a:off x="1637185" y="2658486"/>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8" idx="1"/>
          </p:cNvCxnSpPr>
          <p:nvPr/>
        </p:nvCxnSpPr>
        <p:spPr>
          <a:xfrm>
            <a:off x="3560628" y="2514600"/>
            <a:ext cx="838200" cy="395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a:spLocks noChangeArrowheads="1"/>
          </p:cNvSpPr>
          <p:nvPr/>
        </p:nvSpPr>
        <p:spPr bwMode="auto">
          <a:xfrm rot="-2127556">
            <a:off x="1450787" y="2594329"/>
            <a:ext cx="1143000" cy="401637"/>
          </a:xfrm>
          <a:prstGeom prst="rect">
            <a:avLst/>
          </a:prstGeom>
          <a:noFill/>
          <a:ln w="9525">
            <a:noFill/>
            <a:miter lim="800000"/>
            <a:headEnd/>
            <a:tailEnd/>
          </a:ln>
        </p:spPr>
        <p:txBody>
          <a:bodyPr>
            <a:spAutoFit/>
          </a:bodyPr>
          <a:lstStyle/>
          <a:p>
            <a:pPr algn="ctr"/>
            <a:r>
              <a:rPr lang="en-US" sz="2000" b="1" dirty="0">
                <a:solidFill>
                  <a:srgbClr val="FFFF00"/>
                </a:solidFill>
              </a:rPr>
              <a:t>RREQ</a:t>
            </a:r>
          </a:p>
        </p:txBody>
      </p:sp>
      <p:sp>
        <p:nvSpPr>
          <p:cNvPr id="19" name="TextBox 18"/>
          <p:cNvSpPr txBox="1">
            <a:spLocks noChangeArrowheads="1"/>
          </p:cNvSpPr>
          <p:nvPr/>
        </p:nvSpPr>
        <p:spPr bwMode="auto">
          <a:xfrm rot="1605612">
            <a:off x="3467100" y="2247987"/>
            <a:ext cx="1143000" cy="400050"/>
          </a:xfrm>
          <a:prstGeom prst="rect">
            <a:avLst/>
          </a:prstGeom>
          <a:noFill/>
          <a:ln w="9525">
            <a:noFill/>
            <a:miter lim="800000"/>
            <a:headEnd/>
            <a:tailEnd/>
          </a:ln>
        </p:spPr>
        <p:txBody>
          <a:bodyPr>
            <a:spAutoFit/>
          </a:bodyPr>
          <a:lstStyle/>
          <a:p>
            <a:pPr algn="ctr"/>
            <a:r>
              <a:rPr lang="en-US" sz="2000" b="1" dirty="0">
                <a:solidFill>
                  <a:srgbClr val="FFFF00"/>
                </a:solidFill>
              </a:rPr>
              <a:t>RREQ</a:t>
            </a:r>
          </a:p>
        </p:txBody>
      </p:sp>
      <p:cxnSp>
        <p:nvCxnSpPr>
          <p:cNvPr id="20" name="Straight Arrow Connector 19"/>
          <p:cNvCxnSpPr/>
          <p:nvPr/>
        </p:nvCxnSpPr>
        <p:spPr>
          <a:xfrm rot="10800000">
            <a:off x="3493725" y="2809009"/>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flipV="1">
            <a:off x="1768548" y="2811591"/>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rot="1414127">
            <a:off x="3366513" y="3080676"/>
            <a:ext cx="1143000" cy="400050"/>
          </a:xfrm>
          <a:prstGeom prst="rect">
            <a:avLst/>
          </a:prstGeom>
          <a:noFill/>
          <a:ln w="9525">
            <a:noFill/>
            <a:miter lim="800000"/>
            <a:headEnd/>
            <a:tailEnd/>
          </a:ln>
        </p:spPr>
        <p:txBody>
          <a:bodyPr>
            <a:spAutoFit/>
          </a:bodyPr>
          <a:lstStyle/>
          <a:p>
            <a:pPr algn="ctr"/>
            <a:r>
              <a:rPr lang="en-US" sz="2000" b="1" dirty="0">
                <a:solidFill>
                  <a:srgbClr val="00B050"/>
                </a:solidFill>
              </a:rPr>
              <a:t>RREP</a:t>
            </a:r>
          </a:p>
        </p:txBody>
      </p:sp>
      <p:sp>
        <p:nvSpPr>
          <p:cNvPr id="29" name="TextBox 28"/>
          <p:cNvSpPr txBox="1">
            <a:spLocks noChangeArrowheads="1"/>
          </p:cNvSpPr>
          <p:nvPr/>
        </p:nvSpPr>
        <p:spPr bwMode="auto">
          <a:xfrm rot="-2127556">
            <a:off x="1941181" y="3089442"/>
            <a:ext cx="1143000" cy="401637"/>
          </a:xfrm>
          <a:prstGeom prst="rect">
            <a:avLst/>
          </a:prstGeom>
          <a:noFill/>
          <a:ln w="9525">
            <a:noFill/>
            <a:miter lim="800000"/>
            <a:headEnd/>
            <a:tailEnd/>
          </a:ln>
        </p:spPr>
        <p:txBody>
          <a:bodyPr>
            <a:spAutoFit/>
          </a:bodyPr>
          <a:lstStyle/>
          <a:p>
            <a:pPr algn="ctr"/>
            <a:r>
              <a:rPr lang="en-US" sz="2000" b="1" dirty="0">
                <a:solidFill>
                  <a:srgbClr val="00B050"/>
                </a:solidFill>
              </a:rPr>
              <a:t>RREP</a:t>
            </a:r>
          </a:p>
        </p:txBody>
      </p:sp>
      <p:sp>
        <p:nvSpPr>
          <p:cNvPr id="3" name="Oval 5"/>
          <p:cNvSpPr/>
          <p:nvPr/>
        </p:nvSpPr>
        <p:spPr>
          <a:xfrm>
            <a:off x="2993049" y="4571111"/>
            <a:ext cx="8382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dirty="0">
              <a:solidFill>
                <a:schemeClr val="tx1"/>
              </a:solidFill>
            </a:endParaRPr>
          </a:p>
        </p:txBody>
      </p:sp>
      <p:sp>
        <p:nvSpPr>
          <p:cNvPr id="5" name="Oval 5"/>
          <p:cNvSpPr/>
          <p:nvPr/>
        </p:nvSpPr>
        <p:spPr>
          <a:xfrm>
            <a:off x="2655525" y="2066457"/>
            <a:ext cx="8382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dirty="0">
              <a:solidFill>
                <a:schemeClr val="tx1"/>
              </a:solidFill>
            </a:endParaRPr>
          </a:p>
        </p:txBody>
      </p:sp>
      <p:cxnSp>
        <p:nvCxnSpPr>
          <p:cNvPr id="7" name="Straight Arrow Connector 11"/>
          <p:cNvCxnSpPr/>
          <p:nvPr/>
        </p:nvCxnSpPr>
        <p:spPr>
          <a:xfrm flipV="1">
            <a:off x="3938013" y="4979215"/>
            <a:ext cx="1117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11"/>
          <p:cNvCxnSpPr/>
          <p:nvPr/>
        </p:nvCxnSpPr>
        <p:spPr>
          <a:xfrm flipV="1">
            <a:off x="6172200" y="3543300"/>
            <a:ext cx="1082675" cy="1111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11"/>
          <p:cNvCxnSpPr>
            <a:cxnSpLocks noChangeShapeType="1"/>
          </p:cNvCxnSpPr>
          <p:nvPr/>
        </p:nvCxnSpPr>
        <p:spPr bwMode="auto">
          <a:xfrm>
            <a:off x="1708155" y="4017645"/>
            <a:ext cx="1205282" cy="636905"/>
          </a:xfrm>
          <a:prstGeom prst="straightConnector1">
            <a:avLst/>
          </a:prstGeom>
          <a:noFill/>
          <a:ln w="9525" algn="ctr">
            <a:solidFill>
              <a:srgbClr val="4A7EBB"/>
            </a:solidFill>
            <a:round/>
            <a:headEnd/>
            <a:tailEnd type="arrow" w="med" len="med"/>
          </a:ln>
        </p:spPr>
      </p:cxnSp>
      <p:sp>
        <p:nvSpPr>
          <p:cNvPr id="11" name="TextBox 17"/>
          <p:cNvSpPr txBox="1">
            <a:spLocks noChangeArrowheads="1"/>
          </p:cNvSpPr>
          <p:nvPr/>
        </p:nvSpPr>
        <p:spPr bwMode="auto">
          <a:xfrm rot="1220414">
            <a:off x="1584697" y="4317636"/>
            <a:ext cx="1143000" cy="396875"/>
          </a:xfrm>
          <a:prstGeom prst="rect">
            <a:avLst/>
          </a:prstGeom>
          <a:noFill/>
          <a:ln w="9525">
            <a:noFill/>
            <a:miter lim="800000"/>
            <a:headEnd/>
            <a:tailEnd/>
          </a:ln>
        </p:spPr>
        <p:txBody>
          <a:bodyPr>
            <a:spAutoFit/>
          </a:bodyPr>
          <a:lstStyle/>
          <a:p>
            <a:pPr algn="ctr"/>
            <a:r>
              <a:rPr lang="en-US" sz="2000" b="1" dirty="0">
                <a:solidFill>
                  <a:srgbClr val="FFFF00"/>
                </a:solidFill>
              </a:rPr>
              <a:t>RREQ</a:t>
            </a:r>
          </a:p>
        </p:txBody>
      </p:sp>
      <p:sp>
        <p:nvSpPr>
          <p:cNvPr id="13" name="TextBox 17"/>
          <p:cNvSpPr txBox="1">
            <a:spLocks noChangeArrowheads="1"/>
          </p:cNvSpPr>
          <p:nvPr/>
        </p:nvSpPr>
        <p:spPr bwMode="auto">
          <a:xfrm rot="-509186">
            <a:off x="4063338" y="5190774"/>
            <a:ext cx="1143000" cy="396875"/>
          </a:xfrm>
          <a:prstGeom prst="rect">
            <a:avLst/>
          </a:prstGeom>
          <a:noFill/>
          <a:ln w="9525">
            <a:noFill/>
            <a:miter lim="800000"/>
            <a:headEnd/>
            <a:tailEnd/>
          </a:ln>
        </p:spPr>
        <p:txBody>
          <a:bodyPr>
            <a:spAutoFit/>
          </a:bodyPr>
          <a:lstStyle/>
          <a:p>
            <a:pPr algn="ctr"/>
            <a:r>
              <a:rPr lang="en-US" sz="2000" b="1" dirty="0">
                <a:solidFill>
                  <a:srgbClr val="FFFF00"/>
                </a:solidFill>
              </a:rPr>
              <a:t>RREQ</a:t>
            </a:r>
          </a:p>
        </p:txBody>
      </p:sp>
      <p:sp>
        <p:nvSpPr>
          <p:cNvPr id="14" name="TextBox 17"/>
          <p:cNvSpPr txBox="1">
            <a:spLocks noChangeArrowheads="1"/>
          </p:cNvSpPr>
          <p:nvPr/>
        </p:nvSpPr>
        <p:spPr bwMode="auto">
          <a:xfrm rot="-2623123">
            <a:off x="6439570" y="4058921"/>
            <a:ext cx="1143000" cy="396875"/>
          </a:xfrm>
          <a:prstGeom prst="rect">
            <a:avLst/>
          </a:prstGeom>
          <a:noFill/>
          <a:ln w="9525">
            <a:noFill/>
            <a:miter lim="800000"/>
            <a:headEnd/>
            <a:tailEnd/>
          </a:ln>
        </p:spPr>
        <p:txBody>
          <a:bodyPr>
            <a:spAutoFit/>
          </a:bodyPr>
          <a:lstStyle/>
          <a:p>
            <a:pPr algn="ctr"/>
            <a:r>
              <a:rPr lang="en-US" sz="2000" b="1" dirty="0">
                <a:solidFill>
                  <a:srgbClr val="FFFF00"/>
                </a:solidFill>
              </a:rPr>
              <a:t>RREQ</a:t>
            </a:r>
          </a:p>
        </p:txBody>
      </p:sp>
      <p:sp>
        <p:nvSpPr>
          <p:cNvPr id="24" name="Oval 23"/>
          <p:cNvSpPr/>
          <p:nvPr/>
        </p:nvSpPr>
        <p:spPr>
          <a:xfrm>
            <a:off x="920938" y="3369591"/>
            <a:ext cx="838200" cy="762000"/>
          </a:xfrm>
          <a:prstGeom prst="ellipse">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solidFill>
              </a:rPr>
              <a:t>S</a:t>
            </a:r>
          </a:p>
        </p:txBody>
      </p:sp>
      <p:sp>
        <p:nvSpPr>
          <p:cNvPr id="25" name="Oval 24"/>
          <p:cNvSpPr/>
          <p:nvPr/>
        </p:nvSpPr>
        <p:spPr>
          <a:xfrm>
            <a:off x="7330282" y="2811953"/>
            <a:ext cx="838200" cy="762000"/>
          </a:xfrm>
          <a:prstGeom prst="ellipse">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solidFill>
              </a:rPr>
              <a:t>D</a:t>
            </a:r>
          </a:p>
        </p:txBody>
      </p:sp>
      <p:pic>
        <p:nvPicPr>
          <p:cNvPr id="26" name="Picture 25" descr="message-icon.png"/>
          <p:cNvPicPr>
            <a:picLocks noChangeAspect="1"/>
          </p:cNvPicPr>
          <p:nvPr/>
        </p:nvPicPr>
        <p:blipFill>
          <a:blip r:embed="rId3" cstate="print"/>
          <a:stretch>
            <a:fillRect/>
          </a:stretch>
        </p:blipFill>
        <p:spPr>
          <a:xfrm>
            <a:off x="1007787" y="2997234"/>
            <a:ext cx="640080" cy="640080"/>
          </a:xfrm>
          <a:prstGeom prst="rect">
            <a:avLst/>
          </a:prstGeom>
        </p:spPr>
      </p:pic>
      <p:pic>
        <p:nvPicPr>
          <p:cNvPr id="27" name="Picture 26" descr="CROSS-ICON.jpg"/>
          <p:cNvPicPr>
            <a:picLocks noChangeAspect="1"/>
          </p:cNvPicPr>
          <p:nvPr/>
        </p:nvPicPr>
        <p:blipFill>
          <a:blip r:embed="rId4" cstate="print"/>
          <a:stretch>
            <a:fillRect/>
          </a:stretch>
        </p:blipFill>
        <p:spPr>
          <a:xfrm>
            <a:off x="4641849" y="2371257"/>
            <a:ext cx="457200" cy="457200"/>
          </a:xfrm>
          <a:prstGeom prst="rect">
            <a:avLst/>
          </a:prstGeom>
        </p:spPr>
      </p:pic>
      <p:sp>
        <p:nvSpPr>
          <p:cNvPr id="4" name="TextBox 3"/>
          <p:cNvSpPr txBox="1"/>
          <p:nvPr/>
        </p:nvSpPr>
        <p:spPr>
          <a:xfrm>
            <a:off x="2759148" y="2232284"/>
            <a:ext cx="575059" cy="400110"/>
          </a:xfrm>
          <a:prstGeom prst="rect">
            <a:avLst/>
          </a:prstGeom>
          <a:noFill/>
        </p:spPr>
        <p:txBody>
          <a:bodyPr wrap="square" rtlCol="0">
            <a:spAutoFit/>
          </a:bodyPr>
          <a:lstStyle/>
          <a:p>
            <a:r>
              <a:rPr lang="en-US" dirty="0">
                <a:solidFill>
                  <a:schemeClr val="accent6">
                    <a:lumMod val="40000"/>
                    <a:lumOff val="60000"/>
                  </a:schemeClr>
                </a:solidFill>
              </a:rPr>
              <a:t>   </a:t>
            </a:r>
            <a:r>
              <a:rPr lang="en-US" sz="2000" dirty="0">
                <a:solidFill>
                  <a:schemeClr val="accent6">
                    <a:lumMod val="40000"/>
                    <a:lumOff val="60000"/>
                  </a:schemeClr>
                </a:solidFill>
              </a:rPr>
              <a:t>A</a:t>
            </a:r>
          </a:p>
        </p:txBody>
      </p:sp>
      <p:sp>
        <p:nvSpPr>
          <p:cNvPr id="15" name="TextBox 14"/>
          <p:cNvSpPr txBox="1"/>
          <p:nvPr/>
        </p:nvSpPr>
        <p:spPr>
          <a:xfrm>
            <a:off x="3033035" y="4707995"/>
            <a:ext cx="602344" cy="400110"/>
          </a:xfrm>
          <a:prstGeom prst="rect">
            <a:avLst/>
          </a:prstGeom>
          <a:noFill/>
        </p:spPr>
        <p:txBody>
          <a:bodyPr wrap="square" rtlCol="0">
            <a:spAutoFit/>
          </a:bodyPr>
          <a:lstStyle/>
          <a:p>
            <a:r>
              <a:rPr lang="en-US" sz="2000" dirty="0"/>
              <a:t>   </a:t>
            </a:r>
            <a:r>
              <a:rPr lang="en-US" sz="2000" dirty="0">
                <a:solidFill>
                  <a:schemeClr val="accent6">
                    <a:lumMod val="40000"/>
                    <a:lumOff val="60000"/>
                  </a:schemeClr>
                </a:solidFill>
              </a:rPr>
              <a:t>B</a:t>
            </a:r>
          </a:p>
        </p:txBody>
      </p:sp>
      <p:sp>
        <p:nvSpPr>
          <p:cNvPr id="17" name="TextBox 16"/>
          <p:cNvSpPr txBox="1"/>
          <p:nvPr/>
        </p:nvSpPr>
        <p:spPr>
          <a:xfrm>
            <a:off x="5419782" y="4439862"/>
            <a:ext cx="457190" cy="615553"/>
          </a:xfrm>
          <a:prstGeom prst="rect">
            <a:avLst/>
          </a:prstGeom>
          <a:noFill/>
        </p:spPr>
        <p:txBody>
          <a:bodyPr wrap="square" rtlCol="0">
            <a:spAutoFit/>
          </a:bodyPr>
          <a:lstStyle/>
          <a:p>
            <a:r>
              <a:rPr lang="en-US" dirty="0"/>
              <a:t>   </a:t>
            </a:r>
            <a:r>
              <a:rPr lang="en-US" sz="2000" dirty="0">
                <a:solidFill>
                  <a:schemeClr val="accent6">
                    <a:lumMod val="40000"/>
                    <a:lumOff val="60000"/>
                  </a:schemeClr>
                </a:solidFill>
              </a:rPr>
              <a:t>C</a:t>
            </a:r>
          </a:p>
        </p:txBody>
      </p:sp>
      <p:sp>
        <p:nvSpPr>
          <p:cNvPr id="22" name="TextBox 21"/>
          <p:cNvSpPr txBox="1"/>
          <p:nvPr/>
        </p:nvSpPr>
        <p:spPr>
          <a:xfrm>
            <a:off x="965824" y="776182"/>
            <a:ext cx="7099069" cy="707886"/>
          </a:xfrm>
          <a:prstGeom prst="rect">
            <a:avLst/>
          </a:prstGeom>
          <a:noFill/>
        </p:spPr>
        <p:txBody>
          <a:bodyPr wrap="square" rtlCol="0">
            <a:spAutoFit/>
          </a:bodyPr>
          <a:lstStyle/>
          <a:p>
            <a:pPr algn="ctr"/>
            <a:r>
              <a:rPr lang="en-US" sz="4000" dirty="0">
                <a:solidFill>
                  <a:schemeClr val="bg1"/>
                </a:solidFill>
                <a:latin typeface="Playfair Display" panose="020B0604020202020204" charset="0"/>
              </a:rPr>
              <a:t>How Black hole attack works</a:t>
            </a:r>
          </a:p>
        </p:txBody>
      </p:sp>
    </p:spTree>
    <p:extLst>
      <p:ext uri="{BB962C8B-B14F-4D97-AF65-F5344CB8AC3E}">
        <p14:creationId xmlns:p14="http://schemas.microsoft.com/office/powerpoint/2010/main" val="75985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6" presetClass="path" presetSubtype="0" accel="50000" decel="50000" fill="hold" nodeType="clickEffect">
                                  <p:stCondLst>
                                    <p:cond delay="0"/>
                                  </p:stCondLst>
                                  <p:childTnLst>
                                    <p:animMotion origin="layout" path="M 0.0151 -0.01318 L 0.15677 -0.12419 " pathEditMode="relative" rAng="0" ptsTypes="AA">
                                      <p:cBhvr>
                                        <p:cTn id="42" dur="2000" fill="hold"/>
                                        <p:tgtEl>
                                          <p:spTgt spid="26"/>
                                        </p:tgtEl>
                                        <p:attrNameLst>
                                          <p:attrName>ppt_x</p:attrName>
                                          <p:attrName>ppt_y</p:attrName>
                                        </p:attrNameLst>
                                      </p:cBhvr>
                                      <p:rCtr x="7100" y="-5600"/>
                                    </p:animMotion>
                                  </p:childTnLst>
                                </p:cTn>
                              </p:par>
                            </p:childTnLst>
                          </p:cTn>
                        </p:par>
                      </p:childTnLst>
                    </p:cTn>
                  </p:par>
                  <p:par>
                    <p:cTn id="43" fill="hold">
                      <p:stCondLst>
                        <p:cond delay="indefinite"/>
                      </p:stCondLst>
                      <p:childTnLst>
                        <p:par>
                          <p:cTn id="44" fill="hold">
                            <p:stCondLst>
                              <p:cond delay="0"/>
                            </p:stCondLst>
                            <p:childTnLst>
                              <p:par>
                                <p:cTn id="45" presetID="49" presetClass="path" presetSubtype="0" accel="50000" decel="50000" fill="hold" nodeType="clickEffect">
                                  <p:stCondLst>
                                    <p:cond delay="0"/>
                                  </p:stCondLst>
                                  <p:childTnLst>
                                    <p:animMotion origin="layout" path="M 0.24844 -0.15749 L 0.37344 -0.06868 " pathEditMode="relative" rAng="0" ptsTypes="AA">
                                      <p:cBhvr>
                                        <p:cTn id="46" dur="2000" fill="hold"/>
                                        <p:tgtEl>
                                          <p:spTgt spid="26"/>
                                        </p:tgtEl>
                                        <p:attrNameLst>
                                          <p:attrName>ppt_x</p:attrName>
                                          <p:attrName>ppt_y</p:attrName>
                                        </p:attrNameLst>
                                      </p:cBhvr>
                                      <p:rCtr x="6300" y="4400"/>
                                    </p:animMotion>
                                  </p:childTnLst>
                                </p:cTn>
                              </p:par>
                            </p:childTnLst>
                          </p:cTn>
                        </p:par>
                        <p:par>
                          <p:cTn id="47" fill="hold">
                            <p:stCondLst>
                              <p:cond delay="2000"/>
                            </p:stCondLst>
                            <p:childTnLst>
                              <p:par>
                                <p:cTn id="48" presetID="1" presetClass="entr" presetSubtype="0" fill="hold" nodeType="afterEffect">
                                  <p:stCondLst>
                                    <p:cond delay="0"/>
                                  </p:stCondLst>
                                  <p:childTnLst>
                                    <p:set>
                                      <p:cBhvr>
                                        <p:cTn id="49" dur="1" fill="hold">
                                          <p:stCondLst>
                                            <p:cond delay="0"/>
                                          </p:stCondLst>
                                        </p:cTn>
                                        <p:tgtEl>
                                          <p:spTgt spid="2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nodeType="click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p:cTn id="54" dur="1000" fill="hold"/>
                                        <p:tgtEl>
                                          <p:spTgt spid="27"/>
                                        </p:tgtEl>
                                        <p:attrNameLst>
                                          <p:attrName>ppt_w</p:attrName>
                                        </p:attrNameLst>
                                      </p:cBhvr>
                                      <p:tavLst>
                                        <p:tav tm="0">
                                          <p:val>
                                            <p:strVal val="#ppt_w*0.70"/>
                                          </p:val>
                                        </p:tav>
                                        <p:tav tm="100000">
                                          <p:val>
                                            <p:strVal val="#ppt_w"/>
                                          </p:val>
                                        </p:tav>
                                      </p:tavLst>
                                    </p:anim>
                                    <p:anim calcmode="lin" valueType="num">
                                      <p:cBhvr>
                                        <p:cTn id="55" dur="1000" fill="hold"/>
                                        <p:tgtEl>
                                          <p:spTgt spid="27"/>
                                        </p:tgtEl>
                                        <p:attrNameLst>
                                          <p:attrName>ppt_h</p:attrName>
                                        </p:attrNameLst>
                                      </p:cBhvr>
                                      <p:tavLst>
                                        <p:tav tm="0">
                                          <p:val>
                                            <p:strVal val="#ppt_h"/>
                                          </p:val>
                                        </p:tav>
                                        <p:tav tm="100000">
                                          <p:val>
                                            <p:strVal val="#ppt_h"/>
                                          </p:val>
                                        </p:tav>
                                      </p:tavLst>
                                    </p:anim>
                                    <p:animEffect transition="in" filter="fade">
                                      <p:cBhvr>
                                        <p:cTn id="5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8" grpId="0"/>
      <p:bldP spid="29" grpId="0"/>
      <p:bldP spid="11"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2" name="TextBox 1"/>
          <p:cNvSpPr txBox="1"/>
          <p:nvPr/>
        </p:nvSpPr>
        <p:spPr>
          <a:xfrm>
            <a:off x="1842655" y="429491"/>
            <a:ext cx="5445722" cy="707886"/>
          </a:xfrm>
          <a:prstGeom prst="rect">
            <a:avLst/>
          </a:prstGeom>
          <a:noFill/>
        </p:spPr>
        <p:txBody>
          <a:bodyPr wrap="none" rtlCol="0">
            <a:spAutoFit/>
          </a:bodyPr>
          <a:lstStyle/>
          <a:p>
            <a:r>
              <a:rPr lang="en-US" sz="4000" dirty="0">
                <a:solidFill>
                  <a:schemeClr val="bg1"/>
                </a:solidFill>
                <a:latin typeface="Playfair Display" panose="020B0604020202020204" charset="0"/>
              </a:rPr>
              <a:t>Timeline of the Project</a:t>
            </a:r>
          </a:p>
        </p:txBody>
      </p:sp>
      <p:sp>
        <p:nvSpPr>
          <p:cNvPr id="3" name="TextBox 2"/>
          <p:cNvSpPr txBox="1"/>
          <p:nvPr/>
        </p:nvSpPr>
        <p:spPr>
          <a:xfrm>
            <a:off x="499649" y="1607128"/>
            <a:ext cx="8311842" cy="4524315"/>
          </a:xfrm>
          <a:prstGeom prst="rect">
            <a:avLst/>
          </a:prstGeom>
          <a:noFill/>
        </p:spPr>
        <p:txBody>
          <a:bodyPr wrap="square" rtlCol="0">
            <a:spAutoFit/>
          </a:bodyPr>
          <a:lstStyle/>
          <a:p>
            <a:pPr marL="285750" indent="-285750">
              <a:buClr>
                <a:srgbClr val="FFFF00"/>
              </a:buClr>
              <a:buFont typeface="Wingdings" panose="05000000000000000000" pitchFamily="2" charset="2"/>
              <a:buChar char="Ø"/>
            </a:pPr>
            <a:r>
              <a:rPr lang="en-US" sz="2400" dirty="0">
                <a:solidFill>
                  <a:schemeClr val="bg1"/>
                </a:solidFill>
                <a:latin typeface="Bookman Old Style" panose="02050604050505020204" pitchFamily="18" charset="0"/>
              </a:rPr>
              <a:t>Study of VANET and it’s protocols</a:t>
            </a:r>
          </a:p>
          <a:p>
            <a:pPr marL="285750" indent="-285750">
              <a:buClr>
                <a:srgbClr val="FFFF00"/>
              </a:buClr>
              <a:buFont typeface="Wingdings" panose="05000000000000000000" pitchFamily="2" charset="2"/>
              <a:buChar char="Ø"/>
            </a:pPr>
            <a:r>
              <a:rPr lang="en-US" sz="2400" dirty="0">
                <a:solidFill>
                  <a:schemeClr val="bg1"/>
                </a:solidFill>
                <a:latin typeface="Bookman Old Style" panose="02050604050505020204" pitchFamily="18" charset="0"/>
              </a:rPr>
              <a:t>Got familiar with Network Simulator-3</a:t>
            </a:r>
          </a:p>
          <a:p>
            <a:pPr marL="285750" indent="-285750">
              <a:buClr>
                <a:srgbClr val="FFFF00"/>
              </a:buClr>
              <a:buFont typeface="Wingdings" panose="05000000000000000000" pitchFamily="2" charset="2"/>
              <a:buChar char="Ø"/>
            </a:pPr>
            <a:r>
              <a:rPr lang="en-US" sz="2400" dirty="0">
                <a:solidFill>
                  <a:schemeClr val="bg1"/>
                </a:solidFill>
                <a:latin typeface="Bookman Old Style" panose="02050604050505020204" pitchFamily="18" charset="0"/>
              </a:rPr>
              <a:t>Integration of SUMO with NS-3</a:t>
            </a:r>
          </a:p>
          <a:p>
            <a:pPr marL="285750" indent="-285750">
              <a:buClr>
                <a:srgbClr val="FFFF00"/>
              </a:buClr>
              <a:buFont typeface="Wingdings" panose="05000000000000000000" pitchFamily="2" charset="2"/>
              <a:buChar char="Ø"/>
            </a:pPr>
            <a:r>
              <a:rPr lang="en-US" sz="2400" dirty="0">
                <a:solidFill>
                  <a:schemeClr val="bg1"/>
                </a:solidFill>
                <a:latin typeface="Bookman Old Style" panose="02050604050505020204" pitchFamily="18" charset="0"/>
              </a:rPr>
              <a:t>Generated map of Civil Lines, Allahabad using OpenStreetMaps and simulated it on SUMO</a:t>
            </a:r>
          </a:p>
          <a:p>
            <a:pPr marL="285750" indent="-285750">
              <a:buClr>
                <a:srgbClr val="FFFF00"/>
              </a:buClr>
              <a:buFont typeface="Wingdings" panose="05000000000000000000" pitchFamily="2" charset="2"/>
              <a:buChar char="Ø"/>
            </a:pPr>
            <a:r>
              <a:rPr lang="en-US" sz="2400" dirty="0">
                <a:solidFill>
                  <a:schemeClr val="bg1"/>
                </a:solidFill>
                <a:latin typeface="Bookman Old Style" panose="02050604050505020204" pitchFamily="18" charset="0"/>
              </a:rPr>
              <a:t>Applied AODV protocol on the mobility file generated by SUMO using NS-3 and viewed it’s simulation on PyViz and NetAnim.</a:t>
            </a:r>
          </a:p>
          <a:p>
            <a:pPr marL="285750" indent="-285750">
              <a:buClr>
                <a:srgbClr val="FFFF00"/>
              </a:buClr>
              <a:buFont typeface="Wingdings" panose="05000000000000000000" pitchFamily="2" charset="2"/>
              <a:buChar char="Ø"/>
            </a:pPr>
            <a:r>
              <a:rPr lang="en-US" sz="2400" dirty="0">
                <a:solidFill>
                  <a:schemeClr val="bg1"/>
                </a:solidFill>
                <a:latin typeface="Bookman Old Style" panose="02050604050505020204" pitchFamily="18" charset="0"/>
              </a:rPr>
              <a:t>Studied Black hole attack and it’s effect on AODV protocol  </a:t>
            </a:r>
          </a:p>
          <a:p>
            <a:pPr marL="285750" indent="-285750">
              <a:buClr>
                <a:srgbClr val="FFFF00"/>
              </a:buClr>
              <a:buFont typeface="Wingdings" panose="05000000000000000000" pitchFamily="2" charset="2"/>
              <a:buChar char="Ø"/>
            </a:pPr>
            <a:r>
              <a:rPr lang="en-US" sz="2400" dirty="0">
                <a:solidFill>
                  <a:schemeClr val="bg1"/>
                </a:solidFill>
                <a:latin typeface="Bookman Old Style" panose="02050604050505020204" pitchFamily="18" charset="0"/>
              </a:rPr>
              <a:t>Simulated Black hole attack in NS-3 and performed throughput analysis using Flow Monitor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3" name="Picture 2">
            <a:extLst>
              <a:ext uri="{FF2B5EF4-FFF2-40B4-BE49-F238E27FC236}">
                <a16:creationId xmlns:a16="http://schemas.microsoft.com/office/drawing/2014/main" id="{0CAA17B0-0B42-476F-965C-350B8CD3E17A}"/>
              </a:ext>
            </a:extLst>
          </p:cNvPr>
          <p:cNvPicPr>
            <a:picLocks noChangeAspect="1"/>
          </p:cNvPicPr>
          <p:nvPr/>
        </p:nvPicPr>
        <p:blipFill>
          <a:blip r:embed="rId3"/>
          <a:stretch>
            <a:fillRect/>
          </a:stretch>
        </p:blipFill>
        <p:spPr>
          <a:xfrm>
            <a:off x="383343" y="591482"/>
            <a:ext cx="8278838" cy="4792059"/>
          </a:xfrm>
          <a:prstGeom prst="rect">
            <a:avLst/>
          </a:prstGeom>
        </p:spPr>
      </p:pic>
      <p:sp>
        <p:nvSpPr>
          <p:cNvPr id="2" name="Text Placeholder 1"/>
          <p:cNvSpPr>
            <a:spLocks noGrp="1"/>
          </p:cNvSpPr>
          <p:nvPr>
            <p:ph type="body" idx="1"/>
          </p:nvPr>
        </p:nvSpPr>
        <p:spPr>
          <a:xfrm>
            <a:off x="432581" y="5692147"/>
            <a:ext cx="8229600" cy="982800"/>
          </a:xfrm>
        </p:spPr>
        <p:txBody>
          <a:bodyPr/>
          <a:lstStyle/>
          <a:p>
            <a:r>
              <a:rPr lang="en-US" sz="2200" dirty="0"/>
              <a:t> </a:t>
            </a:r>
            <a:r>
              <a:rPr lang="en-US" sz="2200" dirty="0">
                <a:solidFill>
                  <a:schemeClr val="bg1"/>
                </a:solidFill>
              </a:rPr>
              <a:t>SUMO GUI output for Civil Lines, Allahabad Open Street Map</a:t>
            </a:r>
            <a:r>
              <a:rPr lang="en-US" sz="2200" dirty="0"/>
              <a:t> </a:t>
            </a:r>
          </a:p>
        </p:txBody>
      </p:sp>
    </p:spTree>
    <p:extLst>
      <p:ext uri="{BB962C8B-B14F-4D97-AF65-F5344CB8AC3E}">
        <p14:creationId xmlns:p14="http://schemas.microsoft.com/office/powerpoint/2010/main" val="2384240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3" name="Picture 2">
            <a:extLst>
              <a:ext uri="{FF2B5EF4-FFF2-40B4-BE49-F238E27FC236}">
                <a16:creationId xmlns:a16="http://schemas.microsoft.com/office/drawing/2014/main" id="{82E049AD-0112-4D65-B5CF-1E55FC4E17A0}"/>
              </a:ext>
            </a:extLst>
          </p:cNvPr>
          <p:cNvPicPr>
            <a:picLocks noChangeAspect="1"/>
          </p:cNvPicPr>
          <p:nvPr/>
        </p:nvPicPr>
        <p:blipFill>
          <a:blip r:embed="rId3"/>
          <a:stretch>
            <a:fillRect/>
          </a:stretch>
        </p:blipFill>
        <p:spPr>
          <a:xfrm>
            <a:off x="602994" y="568710"/>
            <a:ext cx="8187394" cy="4853354"/>
          </a:xfrm>
          <a:prstGeom prst="rect">
            <a:avLst/>
          </a:prstGeom>
        </p:spPr>
      </p:pic>
      <p:sp>
        <p:nvSpPr>
          <p:cNvPr id="2" name="Text Placeholder 1"/>
          <p:cNvSpPr>
            <a:spLocks noGrp="1"/>
          </p:cNvSpPr>
          <p:nvPr>
            <p:ph type="body" idx="1"/>
          </p:nvPr>
        </p:nvSpPr>
        <p:spPr>
          <a:xfrm>
            <a:off x="-381320" y="5875200"/>
            <a:ext cx="9802412" cy="982800"/>
          </a:xfrm>
        </p:spPr>
        <p:txBody>
          <a:bodyPr/>
          <a:lstStyle/>
          <a:p>
            <a:r>
              <a:rPr lang="en-US" sz="2000" dirty="0">
                <a:solidFill>
                  <a:schemeClr val="bg1"/>
                </a:solidFill>
                <a:latin typeface="Bookman Old Style" panose="02050604050505020204" pitchFamily="18" charset="0"/>
              </a:rPr>
              <a:t>Simulation output of “vanet-routing-compare" using SUMO mobility  trace with ns3 and applying AODV routing protocol on mobile nodes.</a:t>
            </a:r>
            <a:endParaRPr lang="en-IN" sz="2000" dirty="0">
              <a:solidFill>
                <a:schemeClr val="bg1"/>
              </a:solidFill>
              <a:latin typeface="Bookman Old Style" panose="02050604050505020204" pitchFamily="18" charset="0"/>
            </a:endParaRPr>
          </a:p>
          <a:p>
            <a:endParaRPr lang="en-US" sz="2000" dirty="0">
              <a:latin typeface="Bookman Old Style" panose="02050604050505020204" pitchFamily="18" charset="0"/>
            </a:endParaRPr>
          </a:p>
        </p:txBody>
      </p:sp>
    </p:spTree>
    <p:extLst>
      <p:ext uri="{BB962C8B-B14F-4D97-AF65-F5344CB8AC3E}">
        <p14:creationId xmlns:p14="http://schemas.microsoft.com/office/powerpoint/2010/main" val="2248788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3" name="Picture 2">
            <a:extLst>
              <a:ext uri="{FF2B5EF4-FFF2-40B4-BE49-F238E27FC236}">
                <a16:creationId xmlns:a16="http://schemas.microsoft.com/office/drawing/2014/main" id="{1CA488C4-FC98-4849-A45C-04944DDFD90B}"/>
              </a:ext>
            </a:extLst>
          </p:cNvPr>
          <p:cNvPicPr>
            <a:picLocks noChangeAspect="1"/>
          </p:cNvPicPr>
          <p:nvPr/>
        </p:nvPicPr>
        <p:blipFill>
          <a:blip r:embed="rId3"/>
          <a:stretch>
            <a:fillRect/>
          </a:stretch>
        </p:blipFill>
        <p:spPr>
          <a:xfrm>
            <a:off x="602712" y="451072"/>
            <a:ext cx="7938575" cy="2157633"/>
          </a:xfrm>
          <a:prstGeom prst="rect">
            <a:avLst/>
          </a:prstGeom>
        </p:spPr>
      </p:pic>
      <p:pic>
        <p:nvPicPr>
          <p:cNvPr id="5" name="Picture 4">
            <a:extLst>
              <a:ext uri="{FF2B5EF4-FFF2-40B4-BE49-F238E27FC236}">
                <a16:creationId xmlns:a16="http://schemas.microsoft.com/office/drawing/2014/main" id="{CB4ACF25-EB88-469E-ACE2-5E7D8ACEFE51}"/>
              </a:ext>
            </a:extLst>
          </p:cNvPr>
          <p:cNvPicPr>
            <a:picLocks noChangeAspect="1"/>
          </p:cNvPicPr>
          <p:nvPr/>
        </p:nvPicPr>
        <p:blipFill>
          <a:blip r:embed="rId4"/>
          <a:stretch>
            <a:fillRect/>
          </a:stretch>
        </p:blipFill>
        <p:spPr>
          <a:xfrm>
            <a:off x="403567" y="3249637"/>
            <a:ext cx="7938575" cy="2344028"/>
          </a:xfrm>
          <a:prstGeom prst="rect">
            <a:avLst/>
          </a:prstGeom>
        </p:spPr>
      </p:pic>
      <p:sp>
        <p:nvSpPr>
          <p:cNvPr id="2" name="TextBox 1">
            <a:extLst>
              <a:ext uri="{FF2B5EF4-FFF2-40B4-BE49-F238E27FC236}">
                <a16:creationId xmlns:a16="http://schemas.microsoft.com/office/drawing/2014/main" id="{A0E9BE8D-6401-458E-A7C3-F62EA69EAC0E}"/>
              </a:ext>
            </a:extLst>
          </p:cNvPr>
          <p:cNvSpPr txBox="1"/>
          <p:nvPr/>
        </p:nvSpPr>
        <p:spPr>
          <a:xfrm>
            <a:off x="403567" y="2777982"/>
            <a:ext cx="8181070" cy="400110"/>
          </a:xfrm>
          <a:prstGeom prst="rect">
            <a:avLst/>
          </a:prstGeom>
          <a:noFill/>
        </p:spPr>
        <p:txBody>
          <a:bodyPr wrap="square" rtlCol="0">
            <a:spAutoFit/>
          </a:bodyPr>
          <a:lstStyle/>
          <a:p>
            <a:r>
              <a:rPr lang="en-US" sz="2000" i="1" dirty="0">
                <a:solidFill>
                  <a:schemeClr val="bg1"/>
                </a:solidFill>
                <a:latin typeface="Bookman Old Style" panose="02050604050505020204" pitchFamily="18" charset="0"/>
              </a:rPr>
              <a:t>               Throughput without malicious(Blackhole) node</a:t>
            </a:r>
            <a:endParaRPr lang="en-IN" sz="2000" i="1" dirty="0">
              <a:solidFill>
                <a:schemeClr val="bg1"/>
              </a:solidFill>
              <a:latin typeface="Bookman Old Style" panose="02050604050505020204" pitchFamily="18" charset="0"/>
            </a:endParaRPr>
          </a:p>
        </p:txBody>
      </p:sp>
      <p:sp>
        <p:nvSpPr>
          <p:cNvPr id="6" name="TextBox 5">
            <a:extLst>
              <a:ext uri="{FF2B5EF4-FFF2-40B4-BE49-F238E27FC236}">
                <a16:creationId xmlns:a16="http://schemas.microsoft.com/office/drawing/2014/main" id="{D1DCAB2A-2FCA-4D7B-BB62-AE81A780A582}"/>
              </a:ext>
            </a:extLst>
          </p:cNvPr>
          <p:cNvSpPr txBox="1"/>
          <p:nvPr/>
        </p:nvSpPr>
        <p:spPr>
          <a:xfrm>
            <a:off x="602712" y="5865265"/>
            <a:ext cx="7540284" cy="400110"/>
          </a:xfrm>
          <a:prstGeom prst="rect">
            <a:avLst/>
          </a:prstGeom>
          <a:noFill/>
        </p:spPr>
        <p:txBody>
          <a:bodyPr wrap="square" rtlCol="0">
            <a:spAutoFit/>
          </a:bodyPr>
          <a:lstStyle/>
          <a:p>
            <a:pPr algn="ctr"/>
            <a:r>
              <a:rPr lang="en-US" sz="2000" i="1" dirty="0">
                <a:solidFill>
                  <a:schemeClr val="bg1"/>
                </a:solidFill>
                <a:latin typeface="Bookman Old Style" panose="02050604050505020204" pitchFamily="18" charset="0"/>
              </a:rPr>
              <a:t>Throughput with malicious(Blackhole) node</a:t>
            </a:r>
            <a:endParaRPr lang="en-IN" sz="2000" i="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055568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Conclusion</a:t>
            </a:r>
          </a:p>
        </p:txBody>
      </p:sp>
      <p:sp>
        <p:nvSpPr>
          <p:cNvPr id="3" name="TextBox 2"/>
          <p:cNvSpPr txBox="1"/>
          <p:nvPr/>
        </p:nvSpPr>
        <p:spPr>
          <a:xfrm>
            <a:off x="249382" y="1704109"/>
            <a:ext cx="8645236" cy="4154984"/>
          </a:xfrm>
          <a:prstGeom prst="rect">
            <a:avLst/>
          </a:prstGeom>
          <a:noFill/>
        </p:spPr>
        <p:txBody>
          <a:bodyPr wrap="square" rtlCol="0">
            <a:spAutoFit/>
          </a:bodyPr>
          <a:lstStyle/>
          <a:p>
            <a:r>
              <a:rPr lang="en-US" sz="2400" dirty="0">
                <a:solidFill>
                  <a:schemeClr val="bg1"/>
                </a:solidFill>
                <a:latin typeface="Bookman Old Style" panose="02050604050505020204" pitchFamily="18" charset="0"/>
              </a:rPr>
              <a:t>In our project we simulated Black hole attack in NS3 on AODV Routing protocol. This simulation helped us gain insight in the vulnerabilities of AODV protocol and how well Black hole attack being one of the most powerful attacks on an Ad hoc network can cause a complete failure of the network by dropping all the traffic specially when the nodes are non-mobile. Additionally, we also integrated NS-3 with SUMO where we generated real time traffic whose mobility was controlled by the sumo file “mobility.tcl” and the interaction of the mobile nodes was regulated by AODV protocol. </a:t>
            </a:r>
          </a:p>
        </p:txBody>
      </p:sp>
    </p:spTree>
    <p:extLst>
      <p:ext uri="{BB962C8B-B14F-4D97-AF65-F5344CB8AC3E}">
        <p14:creationId xmlns:p14="http://schemas.microsoft.com/office/powerpoint/2010/main" val="3277789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References</a:t>
            </a:r>
          </a:p>
        </p:txBody>
      </p:sp>
      <p:sp>
        <p:nvSpPr>
          <p:cNvPr id="3" name="TextBox 2"/>
          <p:cNvSpPr txBox="1"/>
          <p:nvPr/>
        </p:nvSpPr>
        <p:spPr>
          <a:xfrm>
            <a:off x="114300" y="1746971"/>
            <a:ext cx="7342910" cy="4093428"/>
          </a:xfrm>
          <a:prstGeom prst="rect">
            <a:avLst/>
          </a:prstGeom>
          <a:noFill/>
        </p:spPr>
        <p:txBody>
          <a:bodyPr wrap="square" rtlCol="0">
            <a:spAutoFit/>
          </a:bodyPr>
          <a:lstStyle/>
          <a:p>
            <a:pPr marL="285750" lvl="2" indent="-285750">
              <a:buClr>
                <a:srgbClr val="FFFF00"/>
              </a:buClr>
              <a:buFont typeface="Wingdings" panose="05000000000000000000" pitchFamily="2" charset="2"/>
              <a:buChar char="Ø"/>
            </a:pPr>
            <a:r>
              <a:rPr lang="en-US" sz="2600" dirty="0">
                <a:solidFill>
                  <a:schemeClr val="bg1"/>
                </a:solidFill>
                <a:latin typeface="Bookman Old Style" panose="02050604050505020204" pitchFamily="18" charset="0"/>
              </a:rPr>
              <a:t>AODV Protocol</a:t>
            </a:r>
          </a:p>
          <a:p>
            <a:pPr lvl="2"/>
            <a:endParaRPr lang="en-US" sz="2600" dirty="0">
              <a:solidFill>
                <a:schemeClr val="bg1"/>
              </a:solidFill>
              <a:latin typeface="Bookman Old Style" panose="02050604050505020204" pitchFamily="18" charset="0"/>
            </a:endParaRPr>
          </a:p>
          <a:p>
            <a:pPr lvl="2"/>
            <a:endParaRPr lang="en-US" sz="2600" dirty="0">
              <a:solidFill>
                <a:schemeClr val="bg1"/>
              </a:solidFill>
              <a:latin typeface="Bookman Old Style" panose="02050604050505020204" pitchFamily="18" charset="0"/>
            </a:endParaRPr>
          </a:p>
          <a:p>
            <a:pPr lvl="2"/>
            <a:endParaRPr lang="en-US" sz="2600" dirty="0">
              <a:solidFill>
                <a:schemeClr val="bg1"/>
              </a:solidFill>
              <a:latin typeface="Bookman Old Style" panose="02050604050505020204" pitchFamily="18" charset="0"/>
            </a:endParaRPr>
          </a:p>
          <a:p>
            <a:pPr marL="285750" indent="-285750">
              <a:buClr>
                <a:srgbClr val="FFFF00"/>
              </a:buClr>
              <a:buFont typeface="Wingdings" panose="05000000000000000000" pitchFamily="2" charset="2"/>
              <a:buChar char="Ø"/>
            </a:pPr>
            <a:r>
              <a:rPr lang="en-US" sz="2600" dirty="0">
                <a:solidFill>
                  <a:schemeClr val="bg1"/>
                </a:solidFill>
                <a:latin typeface="Bookman Old Style" panose="02050604050505020204" pitchFamily="18" charset="0"/>
              </a:rPr>
              <a:t>Black hole attack in AODV</a:t>
            </a:r>
          </a:p>
          <a:p>
            <a:pPr marL="285750" indent="-285750">
              <a:buFont typeface="Wingdings" panose="05000000000000000000" pitchFamily="2" charset="2"/>
              <a:buChar char="Ø"/>
            </a:pPr>
            <a:endParaRPr lang="en-US" sz="2600" dirty="0">
              <a:solidFill>
                <a:schemeClr val="bg1"/>
              </a:solidFill>
              <a:latin typeface="Bookman Old Style" panose="02050604050505020204" pitchFamily="18" charset="0"/>
            </a:endParaRPr>
          </a:p>
          <a:p>
            <a:pPr marL="285750" indent="-285750">
              <a:buFont typeface="Wingdings" panose="05000000000000000000" pitchFamily="2" charset="2"/>
              <a:buChar char="Ø"/>
            </a:pPr>
            <a:endParaRPr lang="en-US" sz="2600" dirty="0">
              <a:solidFill>
                <a:schemeClr val="bg1"/>
              </a:solidFill>
              <a:latin typeface="Bookman Old Style" panose="02050604050505020204" pitchFamily="18" charset="0"/>
            </a:endParaRPr>
          </a:p>
          <a:p>
            <a:pPr marL="285750" indent="-285750">
              <a:buFont typeface="Wingdings" panose="05000000000000000000" pitchFamily="2" charset="2"/>
              <a:buChar char="Ø"/>
            </a:pPr>
            <a:endParaRPr lang="en-US" sz="2600" dirty="0">
              <a:solidFill>
                <a:schemeClr val="bg1"/>
              </a:solidFill>
              <a:latin typeface="Bookman Old Style" panose="02050604050505020204" pitchFamily="18" charset="0"/>
            </a:endParaRPr>
          </a:p>
          <a:p>
            <a:pPr marL="285750" indent="-285750">
              <a:buClr>
                <a:srgbClr val="FFFF00"/>
              </a:buClr>
              <a:buFont typeface="Wingdings" panose="05000000000000000000" pitchFamily="2" charset="2"/>
              <a:buChar char="Ø"/>
            </a:pPr>
            <a:r>
              <a:rPr lang="en-US" sz="2600" dirty="0">
                <a:solidFill>
                  <a:schemeClr val="bg1"/>
                </a:solidFill>
                <a:latin typeface="Bookman Old Style" panose="02050604050505020204" pitchFamily="18" charset="0"/>
              </a:rPr>
              <a:t>Network Simulator-3</a:t>
            </a:r>
          </a:p>
          <a:p>
            <a:pPr marL="285750" indent="-285750">
              <a:buFont typeface="Wingdings" panose="05000000000000000000" pitchFamily="2" charset="2"/>
              <a:buChar char="Ø"/>
            </a:pPr>
            <a:endParaRPr lang="en-US" sz="2600" dirty="0">
              <a:solidFill>
                <a:schemeClr val="bg1"/>
              </a:solidFill>
              <a:latin typeface="Bookman Old Style" panose="02050604050505020204" pitchFamily="18" charset="0"/>
            </a:endParaRPr>
          </a:p>
        </p:txBody>
      </p:sp>
      <p:sp>
        <p:nvSpPr>
          <p:cNvPr id="4" name="TextBox 3"/>
          <p:cNvSpPr txBox="1"/>
          <p:nvPr/>
        </p:nvSpPr>
        <p:spPr>
          <a:xfrm>
            <a:off x="313028" y="2266886"/>
            <a:ext cx="8372475" cy="1723549"/>
          </a:xfrm>
          <a:prstGeom prst="rect">
            <a:avLst/>
          </a:prstGeom>
          <a:noFill/>
        </p:spPr>
        <p:txBody>
          <a:bodyPr wrap="square" rtlCol="0">
            <a:spAutoFit/>
          </a:bodyPr>
          <a:lstStyle/>
          <a:p>
            <a:pPr lvl="2"/>
            <a:r>
              <a:rPr lang="en-US" sz="1600" dirty="0">
                <a:solidFill>
                  <a:schemeClr val="bg1"/>
                </a:solidFill>
                <a:latin typeface="Bookman Old Style" panose="02050604050505020204" pitchFamily="18" charset="0"/>
              </a:rPr>
              <a:t>H. Moudni, M. Er-rouidi, H. Mouncif and B. El Hadadi, "Performance analysis of AODV routing protocol in MANET under the influence of routing attacks," </a:t>
            </a:r>
            <a:r>
              <a:rPr lang="en-US" sz="1600" i="1" dirty="0">
                <a:solidFill>
                  <a:schemeClr val="bg1"/>
                </a:solidFill>
                <a:latin typeface="Bookman Old Style" panose="02050604050505020204" pitchFamily="18" charset="0"/>
              </a:rPr>
              <a:t>2016 </a:t>
            </a:r>
          </a:p>
          <a:p>
            <a:pPr lvl="2"/>
            <a:r>
              <a:rPr lang="en-US" sz="1600" i="1" dirty="0">
                <a:solidFill>
                  <a:schemeClr val="bg1"/>
                </a:solidFill>
                <a:latin typeface="Bookman Old Style" panose="02050604050505020204" pitchFamily="18" charset="0"/>
              </a:rPr>
              <a:t>International Conference on Electrical and Information Technologies (ICEIT)</a:t>
            </a:r>
            <a:r>
              <a:rPr lang="en-US" sz="1600" dirty="0">
                <a:solidFill>
                  <a:schemeClr val="bg1"/>
                </a:solidFill>
                <a:latin typeface="Bookman Old Style" panose="02050604050505020204" pitchFamily="18" charset="0"/>
              </a:rPr>
              <a:t>, Tangiers, 2016, pp. 536-542.</a:t>
            </a:r>
          </a:p>
          <a:p>
            <a:endParaRPr lang="en-US" dirty="0"/>
          </a:p>
          <a:p>
            <a:endParaRPr lang="en-US" dirty="0"/>
          </a:p>
          <a:p>
            <a:endParaRPr lang="en-US" dirty="0"/>
          </a:p>
        </p:txBody>
      </p:sp>
      <p:sp>
        <p:nvSpPr>
          <p:cNvPr id="5" name="TextBox 4"/>
          <p:cNvSpPr txBox="1"/>
          <p:nvPr/>
        </p:nvSpPr>
        <p:spPr>
          <a:xfrm>
            <a:off x="313027" y="3951795"/>
            <a:ext cx="8571203" cy="830997"/>
          </a:xfrm>
          <a:prstGeom prst="rect">
            <a:avLst/>
          </a:prstGeom>
          <a:noFill/>
        </p:spPr>
        <p:txBody>
          <a:bodyPr wrap="square" rtlCol="0">
            <a:spAutoFit/>
          </a:bodyPr>
          <a:lstStyle/>
          <a:p>
            <a:r>
              <a:rPr lang="en-US" sz="1600" dirty="0">
                <a:solidFill>
                  <a:schemeClr val="bg1"/>
                </a:solidFill>
                <a:latin typeface="Bookman Old Style" panose="02050604050505020204" pitchFamily="18" charset="0"/>
              </a:rPr>
              <a:t>R. A. R. Mahmood and A. I. Khan, "A survey on detecting black hole attack in AODV-based mobile ad hoc networks," </a:t>
            </a:r>
            <a:r>
              <a:rPr lang="en-US" sz="1600" i="1" dirty="0">
                <a:solidFill>
                  <a:schemeClr val="bg1"/>
                </a:solidFill>
                <a:latin typeface="Bookman Old Style" panose="02050604050505020204" pitchFamily="18" charset="0"/>
              </a:rPr>
              <a:t>2007 International Symposium on High Capacity Optical Networks and Enabling Technologies</a:t>
            </a:r>
            <a:r>
              <a:rPr lang="en-US" sz="1600" dirty="0">
                <a:solidFill>
                  <a:schemeClr val="bg1"/>
                </a:solidFill>
                <a:latin typeface="Bookman Old Style" panose="02050604050505020204" pitchFamily="18" charset="0"/>
              </a:rPr>
              <a:t>, Dubai, 2007, pp. 1-6.</a:t>
            </a:r>
          </a:p>
        </p:txBody>
      </p:sp>
      <p:sp>
        <p:nvSpPr>
          <p:cNvPr id="6" name="TextBox 5"/>
          <p:cNvSpPr txBox="1"/>
          <p:nvPr/>
        </p:nvSpPr>
        <p:spPr>
          <a:xfrm>
            <a:off x="457200" y="5471067"/>
            <a:ext cx="8086725" cy="369332"/>
          </a:xfrm>
          <a:prstGeom prst="rect">
            <a:avLst/>
          </a:prstGeom>
          <a:noFill/>
        </p:spPr>
        <p:txBody>
          <a:bodyPr wrap="square" rtlCol="0">
            <a:spAutoFit/>
          </a:bodyPr>
          <a:lstStyle/>
          <a:p>
            <a:r>
              <a:rPr lang="en-US" sz="1800" dirty="0">
                <a:solidFill>
                  <a:schemeClr val="bg1"/>
                </a:solidFill>
                <a:latin typeface="Bookman Old Style" panose="02050604050505020204" pitchFamily="18" charset="0"/>
              </a:rPr>
              <a:t>Understood from : https://www.nsnam.org/documentation</a:t>
            </a:r>
          </a:p>
        </p:txBody>
      </p:sp>
    </p:spTree>
    <p:extLst>
      <p:ext uri="{BB962C8B-B14F-4D97-AF65-F5344CB8AC3E}">
        <p14:creationId xmlns:p14="http://schemas.microsoft.com/office/powerpoint/2010/main" val="287480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Outline Of The Project</a:t>
            </a:r>
          </a:p>
        </p:txBody>
      </p:sp>
      <p:sp>
        <p:nvSpPr>
          <p:cNvPr id="3" name="Text Placeholder 2"/>
          <p:cNvSpPr>
            <a:spLocks noGrp="1"/>
          </p:cNvSpPr>
          <p:nvPr>
            <p:ph type="body" idx="1"/>
          </p:nvPr>
        </p:nvSpPr>
        <p:spPr>
          <a:xfrm>
            <a:off x="457200" y="1669473"/>
            <a:ext cx="7806774" cy="4774200"/>
          </a:xfrm>
        </p:spPr>
        <p:txBody>
          <a:bodyPr/>
          <a:lstStyle/>
          <a:p>
            <a:pPr>
              <a:buClr>
                <a:srgbClr val="FFFF00"/>
              </a:buClr>
              <a:buFont typeface="Wingdings" panose="05000000000000000000" pitchFamily="2" charset="2"/>
              <a:buChar char="Ø"/>
            </a:pPr>
            <a:r>
              <a:rPr lang="en-US" sz="2800" dirty="0">
                <a:latin typeface="Bookman Old Style" panose="02050604050505020204" pitchFamily="18" charset="0"/>
              </a:rPr>
              <a:t>Mobile Ad Hoc Networks (MANET)</a:t>
            </a:r>
          </a:p>
          <a:p>
            <a:pPr>
              <a:buClr>
                <a:srgbClr val="FFFF00"/>
              </a:buClr>
              <a:buFont typeface="Wingdings" panose="05000000000000000000" pitchFamily="2" charset="2"/>
              <a:buChar char="Ø"/>
            </a:pPr>
            <a:r>
              <a:rPr lang="en-US" sz="2800" dirty="0">
                <a:latin typeface="Bookman Old Style" panose="02050604050505020204" pitchFamily="18" charset="0"/>
              </a:rPr>
              <a:t>Integration of SUMO with NS-3</a:t>
            </a:r>
          </a:p>
          <a:p>
            <a:pPr>
              <a:buClr>
                <a:srgbClr val="FFFF00"/>
              </a:buClr>
              <a:buFont typeface="Wingdings" panose="05000000000000000000" pitchFamily="2" charset="2"/>
              <a:buChar char="Ø"/>
            </a:pPr>
            <a:r>
              <a:rPr lang="en-US" sz="2800" dirty="0">
                <a:latin typeface="Bookman Old Style" panose="02050604050505020204" pitchFamily="18" charset="0"/>
              </a:rPr>
              <a:t>Working Of AODV Protocol</a:t>
            </a:r>
          </a:p>
          <a:p>
            <a:pPr>
              <a:buClr>
                <a:srgbClr val="FFFF00"/>
              </a:buClr>
              <a:buFont typeface="Wingdings" panose="05000000000000000000" pitchFamily="2" charset="2"/>
              <a:buChar char="Ø"/>
            </a:pPr>
            <a:r>
              <a:rPr lang="en-US" sz="2800" dirty="0">
                <a:latin typeface="Bookman Old Style" panose="02050604050505020204" pitchFamily="18" charset="0"/>
              </a:rPr>
              <a:t>Vulnerabilities of AODV Protocol</a:t>
            </a:r>
          </a:p>
          <a:p>
            <a:pPr>
              <a:buClr>
                <a:srgbClr val="FFFF00"/>
              </a:buClr>
              <a:buFont typeface="Wingdings" panose="05000000000000000000" pitchFamily="2" charset="2"/>
              <a:buChar char="Ø"/>
            </a:pPr>
            <a:r>
              <a:rPr lang="en-US" sz="2800" dirty="0">
                <a:latin typeface="Bookman Old Style" panose="02050604050505020204" pitchFamily="18" charset="0"/>
              </a:rPr>
              <a:t>Black hole Attack in AODV</a:t>
            </a:r>
          </a:p>
          <a:p>
            <a:pPr>
              <a:buClr>
                <a:srgbClr val="FFFF00"/>
              </a:buClr>
              <a:buFont typeface="Wingdings" panose="05000000000000000000" pitchFamily="2" charset="2"/>
              <a:buChar char="Ø"/>
            </a:pPr>
            <a:r>
              <a:rPr lang="en-US" sz="2800" dirty="0">
                <a:latin typeface="Bookman Old Style" panose="02050604050505020204" pitchFamily="18" charset="0"/>
              </a:rPr>
              <a:t>Conclusion</a:t>
            </a:r>
          </a:p>
          <a:p>
            <a:pPr>
              <a:buClr>
                <a:srgbClr val="FFFF00"/>
              </a:buClr>
              <a:buFont typeface="Wingdings" panose="05000000000000000000" pitchFamily="2" charset="2"/>
              <a:buChar char="Ø"/>
            </a:pPr>
            <a:r>
              <a:rPr lang="en-US" sz="2800" dirty="0">
                <a:latin typeface="Bookman Old Style" panose="02050604050505020204" pitchFamily="18" charset="0"/>
              </a:rPr>
              <a:t>References</a:t>
            </a:r>
          </a:p>
        </p:txBody>
      </p:sp>
    </p:spTree>
    <p:extLst>
      <p:ext uri="{BB962C8B-B14F-4D97-AF65-F5344CB8AC3E}">
        <p14:creationId xmlns:p14="http://schemas.microsoft.com/office/powerpoint/2010/main" val="1140376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4911" y="1623586"/>
            <a:ext cx="8354289" cy="1546500"/>
          </a:xfrm>
        </p:spPr>
        <p:txBody>
          <a:bodyPr/>
          <a:lstStyle/>
          <a:p>
            <a:pPr algn="ctr"/>
            <a:r>
              <a:rPr lang="en-US" sz="8000" dirty="0">
                <a:latin typeface="Century" panose="02040604050505020304" pitchFamily="18" charset="0"/>
              </a:rPr>
              <a:t>THANK YOU!</a:t>
            </a:r>
          </a:p>
        </p:txBody>
      </p:sp>
    </p:spTree>
    <p:extLst>
      <p:ext uri="{BB962C8B-B14F-4D97-AF65-F5344CB8AC3E}">
        <p14:creationId xmlns:p14="http://schemas.microsoft.com/office/powerpoint/2010/main" val="1067408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200" y="164986"/>
            <a:ext cx="8229600" cy="1295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6600" dirty="0"/>
              <a:t>MANET</a:t>
            </a:r>
            <a:endParaRPr sz="6600" dirty="0"/>
          </a:p>
        </p:txBody>
      </p:sp>
      <p:sp>
        <p:nvSpPr>
          <p:cNvPr id="64" name="Shape 64"/>
          <p:cNvSpPr txBox="1"/>
          <p:nvPr/>
        </p:nvSpPr>
        <p:spPr>
          <a:xfrm>
            <a:off x="914400" y="5048925"/>
            <a:ext cx="7315200" cy="826500"/>
          </a:xfrm>
          <a:prstGeom prst="rect">
            <a:avLst/>
          </a:prstGeom>
          <a:noFill/>
          <a:ln>
            <a:noFill/>
          </a:ln>
        </p:spPr>
        <p:txBody>
          <a:bodyPr spcFirstLastPara="1" wrap="square" lIns="91425" tIns="91425" rIns="91425" bIns="91425" anchor="t" anchorCtr="0">
            <a:noAutofit/>
          </a:bodyPr>
          <a:lstStyle/>
          <a:p>
            <a:pPr marL="0" lvl="0" indent="0" rtl="0">
              <a:spcBef>
                <a:spcPts val="1000"/>
              </a:spcBef>
              <a:spcAft>
                <a:spcPts val="1000"/>
              </a:spcAft>
              <a:buNone/>
            </a:pPr>
            <a:endParaRPr sz="1200" dirty="0">
              <a:solidFill>
                <a:srgbClr val="FFFFFF"/>
              </a:solidFill>
              <a:latin typeface="Droid Sans"/>
              <a:ea typeface="Droid Sans"/>
              <a:cs typeface="Droid Sans"/>
              <a:sym typeface="Droid Sans"/>
            </a:endParaRPr>
          </a:p>
        </p:txBody>
      </p:sp>
      <p:sp>
        <p:nvSpPr>
          <p:cNvPr id="2" name="TextBox 1"/>
          <p:cNvSpPr txBox="1"/>
          <p:nvPr/>
        </p:nvSpPr>
        <p:spPr>
          <a:xfrm>
            <a:off x="332203" y="1773384"/>
            <a:ext cx="8479287" cy="3693319"/>
          </a:xfrm>
          <a:prstGeom prst="rect">
            <a:avLst/>
          </a:prstGeom>
          <a:noFill/>
        </p:spPr>
        <p:txBody>
          <a:bodyPr wrap="square" rtlCol="0">
            <a:spAutoFit/>
          </a:bodyPr>
          <a:lstStyle/>
          <a:p>
            <a:pPr marL="457200" indent="-457200">
              <a:buClr>
                <a:srgbClr val="FFFF00"/>
              </a:buClr>
              <a:buFont typeface="Wingdings" panose="05000000000000000000" pitchFamily="2" charset="2"/>
              <a:buChar char="Ø"/>
            </a:pPr>
            <a:r>
              <a:rPr lang="en-US" sz="2600" dirty="0">
                <a:solidFill>
                  <a:schemeClr val="bg1"/>
                </a:solidFill>
                <a:latin typeface="Bookman Old Style" panose="02050604050505020204" pitchFamily="18" charset="0"/>
              </a:rPr>
              <a:t>Mobile Ad Hoc Networks are formed dynamically by an autonomous system of mobile nodes that are connected via wireless links.</a:t>
            </a:r>
          </a:p>
          <a:p>
            <a:pPr marL="457200" indent="-457200">
              <a:buClr>
                <a:srgbClr val="FFFF00"/>
              </a:buClr>
              <a:buFont typeface="Wingdings" panose="05000000000000000000" pitchFamily="2" charset="2"/>
              <a:buChar char="Ø"/>
            </a:pPr>
            <a:r>
              <a:rPr lang="en-US" sz="2600" dirty="0">
                <a:solidFill>
                  <a:schemeClr val="bg1"/>
                </a:solidFill>
                <a:latin typeface="Bookman Old Style" panose="02050604050505020204" pitchFamily="18" charset="0"/>
              </a:rPr>
              <a:t>No existing fixed infrastructure or centralized administration.</a:t>
            </a:r>
          </a:p>
          <a:p>
            <a:pPr marL="457200" indent="-457200">
              <a:buClr>
                <a:srgbClr val="FFFF00"/>
              </a:buClr>
              <a:buFont typeface="Wingdings" panose="05000000000000000000" pitchFamily="2" charset="2"/>
              <a:buChar char="Ø"/>
            </a:pPr>
            <a:r>
              <a:rPr lang="en-US" sz="2600" dirty="0">
                <a:solidFill>
                  <a:schemeClr val="bg1"/>
                </a:solidFill>
                <a:latin typeface="Bookman Old Style" panose="02050604050505020204" pitchFamily="18" charset="0"/>
              </a:rPr>
              <a:t>Each node works as a router. </a:t>
            </a:r>
          </a:p>
          <a:p>
            <a:pPr marL="457200" indent="-457200">
              <a:buClr>
                <a:srgbClr val="FFFF00"/>
              </a:buClr>
              <a:buFont typeface="Wingdings" panose="05000000000000000000" pitchFamily="2" charset="2"/>
              <a:buChar char="Ø"/>
            </a:pPr>
            <a:r>
              <a:rPr lang="en-US" sz="2600" dirty="0">
                <a:solidFill>
                  <a:schemeClr val="bg1"/>
                </a:solidFill>
                <a:latin typeface="Bookman Old Style" panose="02050604050505020204" pitchFamily="18" charset="0"/>
              </a:rPr>
              <a:t>Vehicular Ad Hoc Network is a special type of MANET and form a key part of Intelligent Transportation System(ITS).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TextBox 1"/>
          <p:cNvSpPr txBox="1"/>
          <p:nvPr/>
        </p:nvSpPr>
        <p:spPr>
          <a:xfrm>
            <a:off x="290945" y="1579419"/>
            <a:ext cx="8562109" cy="4493538"/>
          </a:xfrm>
          <a:prstGeom prst="rect">
            <a:avLst/>
          </a:prstGeom>
          <a:noFill/>
        </p:spPr>
        <p:txBody>
          <a:bodyPr wrap="square" rtlCol="0">
            <a:spAutoFit/>
          </a:bodyPr>
          <a:lstStyle/>
          <a:p>
            <a:pPr marL="342900" indent="-342900">
              <a:buClr>
                <a:srgbClr val="FFFF00"/>
              </a:buClr>
              <a:buFont typeface="Wingdings" panose="05000000000000000000" pitchFamily="2" charset="2"/>
              <a:buChar char="Ø"/>
            </a:pPr>
            <a:r>
              <a:rPr lang="en-US" sz="2200" dirty="0">
                <a:solidFill>
                  <a:schemeClr val="bg1"/>
                </a:solidFill>
                <a:latin typeface="Bookman Old Style" panose="02050604050505020204" pitchFamily="18" charset="0"/>
              </a:rPr>
              <a:t>NS-3 is a discrete-event network simulator whose goal  is to develop a preferred, open simulation environment for networking research.</a:t>
            </a:r>
          </a:p>
          <a:p>
            <a:pPr marL="342900" indent="-342900">
              <a:buClr>
                <a:srgbClr val="FFFF00"/>
              </a:buClr>
              <a:buFont typeface="Wingdings" panose="05000000000000000000" pitchFamily="2" charset="2"/>
              <a:buChar char="Ø"/>
            </a:pPr>
            <a:r>
              <a:rPr lang="en-US" sz="2200" dirty="0">
                <a:solidFill>
                  <a:schemeClr val="bg1"/>
                </a:solidFill>
                <a:latin typeface="Bookman Old Style" panose="02050604050505020204" pitchFamily="18" charset="0"/>
              </a:rPr>
              <a:t>NS-3 software infrastructure encourages the development of simulation models which are sufficiently realistic to allow NS-3 to be used as a real-time network emulator, interconnected with the real world and which allows many existing real-world protocol implementations to be reused within NS-3.</a:t>
            </a:r>
          </a:p>
          <a:p>
            <a:pPr marL="342900" indent="-342900">
              <a:buClr>
                <a:srgbClr val="FFFF00"/>
              </a:buClr>
              <a:buFont typeface="Wingdings" panose="05000000000000000000" pitchFamily="2" charset="2"/>
              <a:buChar char="Ø"/>
            </a:pPr>
            <a:r>
              <a:rPr lang="en-US" sz="2200" dirty="0">
                <a:solidFill>
                  <a:schemeClr val="bg1"/>
                </a:solidFill>
                <a:latin typeface="Bookman Old Style" panose="02050604050505020204" pitchFamily="18" charset="0"/>
              </a:rPr>
              <a:t>A simple NS-3 script can be written in either C++ or Python language. NS-3 is built on both-C++ and Python bindings. We’re using C++ scripts in our simulation as we’re more familiar with C++</a:t>
            </a:r>
          </a:p>
        </p:txBody>
      </p:sp>
      <p:sp>
        <p:nvSpPr>
          <p:cNvPr id="7" name="Title 6"/>
          <p:cNvSpPr>
            <a:spLocks noGrp="1"/>
          </p:cNvSpPr>
          <p:nvPr>
            <p:ph type="title"/>
          </p:nvPr>
        </p:nvSpPr>
        <p:spPr/>
        <p:txBody>
          <a:bodyPr/>
          <a:lstStyle/>
          <a:p>
            <a:r>
              <a:rPr lang="en-US" sz="4000" dirty="0"/>
              <a:t>Network Simulator (NS-3)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427" y="1468581"/>
            <a:ext cx="8749146" cy="4154984"/>
          </a:xfrm>
          <a:prstGeom prst="rect">
            <a:avLst/>
          </a:prstGeom>
          <a:noFill/>
        </p:spPr>
        <p:txBody>
          <a:bodyPr wrap="square" rtlCol="0">
            <a:spAutoFit/>
          </a:bodyPr>
          <a:lstStyle/>
          <a:p>
            <a:pPr marL="342900" indent="-342900">
              <a:buClr>
                <a:srgbClr val="FFFF00"/>
              </a:buClr>
              <a:buFont typeface="Wingdings" panose="05000000000000000000" pitchFamily="2" charset="2"/>
              <a:buChar char="Ø"/>
            </a:pPr>
            <a:r>
              <a:rPr lang="en-US" sz="2200" dirty="0">
                <a:solidFill>
                  <a:schemeClr val="bg1"/>
                </a:solidFill>
                <a:latin typeface="Bookman Old Style" panose="02050604050505020204" pitchFamily="18" charset="0"/>
              </a:rPr>
              <a:t>Simulation of Urban Mobility (SUMO) is an open source traffic simulation package .</a:t>
            </a:r>
          </a:p>
          <a:p>
            <a:pPr marL="342900" indent="-342900">
              <a:buClr>
                <a:srgbClr val="FFFF00"/>
              </a:buClr>
              <a:buFont typeface="Wingdings" panose="05000000000000000000" pitchFamily="2" charset="2"/>
              <a:buChar char="Ø"/>
            </a:pPr>
            <a:r>
              <a:rPr lang="en-US" sz="2200" dirty="0">
                <a:solidFill>
                  <a:schemeClr val="bg1"/>
                </a:solidFill>
                <a:latin typeface="Bookman Old Style" panose="02050604050505020204" pitchFamily="18" charset="0"/>
              </a:rPr>
              <a:t>It allows to simulate how a given traffic demand which consists of single vehicles moves through a given road network.</a:t>
            </a:r>
          </a:p>
          <a:p>
            <a:pPr marL="342900" indent="-342900">
              <a:buClr>
                <a:srgbClr val="FFFF00"/>
              </a:buClr>
              <a:buFont typeface="Wingdings" panose="05000000000000000000" pitchFamily="2" charset="2"/>
              <a:buChar char="Ø"/>
            </a:pPr>
            <a:r>
              <a:rPr lang="en-US" sz="2200" dirty="0">
                <a:solidFill>
                  <a:schemeClr val="bg1"/>
                </a:solidFill>
                <a:latin typeface="Bookman Old Style" panose="02050604050505020204" pitchFamily="18" charset="0"/>
              </a:rPr>
              <a:t>The simulation allows to address a large set of traffic           management topics.</a:t>
            </a:r>
          </a:p>
          <a:p>
            <a:pPr marL="342900" indent="-342900">
              <a:buClr>
                <a:srgbClr val="FFFF00"/>
              </a:buClr>
              <a:buFont typeface="Wingdings" panose="05000000000000000000" pitchFamily="2" charset="2"/>
              <a:buChar char="Ø"/>
            </a:pPr>
            <a:r>
              <a:rPr lang="en-US" sz="2200" dirty="0">
                <a:solidFill>
                  <a:schemeClr val="bg1"/>
                </a:solidFill>
                <a:latin typeface="Bookman Old Style" panose="02050604050505020204" pitchFamily="18" charset="0"/>
              </a:rPr>
              <a:t>It is purely microscopic: each vehicle is modelled explicitly, has an own route, and moves individually through the network.</a:t>
            </a:r>
          </a:p>
          <a:p>
            <a:pPr marL="342900" indent="-342900">
              <a:buClr>
                <a:srgbClr val="FFFF00"/>
              </a:buClr>
              <a:buFont typeface="Wingdings" panose="05000000000000000000" pitchFamily="2" charset="2"/>
              <a:buChar char="Ø"/>
            </a:pPr>
            <a:r>
              <a:rPr lang="en-US" sz="2200" dirty="0">
                <a:solidFill>
                  <a:schemeClr val="bg1"/>
                </a:solidFill>
                <a:latin typeface="Bookman Old Style" panose="02050604050505020204" pitchFamily="18" charset="0"/>
              </a:rPr>
              <a:t>Simulations are deterministic by default but there are various options for introducing randomness. </a:t>
            </a:r>
          </a:p>
        </p:txBody>
      </p:sp>
      <p:sp>
        <p:nvSpPr>
          <p:cNvPr id="3" name="Title 2"/>
          <p:cNvSpPr>
            <a:spLocks noGrp="1"/>
          </p:cNvSpPr>
          <p:nvPr>
            <p:ph type="title"/>
          </p:nvPr>
        </p:nvSpPr>
        <p:spPr/>
        <p:txBody>
          <a:bodyPr/>
          <a:lstStyle/>
          <a:p>
            <a:r>
              <a:rPr lang="en-US" sz="3600" dirty="0"/>
              <a:t>Simulation of Urban Mobility (SUMO)</a:t>
            </a:r>
          </a:p>
        </p:txBody>
      </p:sp>
    </p:spTree>
    <p:extLst>
      <p:ext uri="{BB962C8B-B14F-4D97-AF65-F5344CB8AC3E}">
        <p14:creationId xmlns:p14="http://schemas.microsoft.com/office/powerpoint/2010/main" val="827062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ctrTitle" idx="4294967295"/>
          </p:nvPr>
        </p:nvSpPr>
        <p:spPr>
          <a:xfrm>
            <a:off x="729575" y="429265"/>
            <a:ext cx="7684800" cy="8964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US" sz="4000" dirty="0"/>
              <a:t>Routing Protocols in VANET</a:t>
            </a:r>
            <a:endParaRPr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307" y="1832916"/>
            <a:ext cx="8121336" cy="3685090"/>
          </a:xfrm>
          <a:prstGeom prst="rect">
            <a:avLst/>
          </a:prstGeom>
        </p:spPr>
      </p:pic>
    </p:spTree>
    <p:extLst>
      <p:ext uri="{BB962C8B-B14F-4D97-AF65-F5344CB8AC3E}">
        <p14:creationId xmlns:p14="http://schemas.microsoft.com/office/powerpoint/2010/main" val="225312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8" name="Shape 78"/>
          <p:cNvSpPr txBox="1">
            <a:spLocks noGrp="1"/>
          </p:cNvSpPr>
          <p:nvPr>
            <p:ph type="ctrTitle" idx="4294967295"/>
          </p:nvPr>
        </p:nvSpPr>
        <p:spPr>
          <a:xfrm>
            <a:off x="1684627" y="-239279"/>
            <a:ext cx="6129337" cy="15462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t>AODV PROTOCOL</a:t>
            </a:r>
            <a:endParaRPr sz="4400" dirty="0"/>
          </a:p>
        </p:txBody>
      </p:sp>
      <p:sp>
        <p:nvSpPr>
          <p:cNvPr id="2" name="TextBox 1"/>
          <p:cNvSpPr txBox="1"/>
          <p:nvPr/>
        </p:nvSpPr>
        <p:spPr>
          <a:xfrm>
            <a:off x="443346" y="1621218"/>
            <a:ext cx="8146471" cy="5347618"/>
          </a:xfrm>
          <a:prstGeom prst="rect">
            <a:avLst/>
          </a:prstGeom>
          <a:noFill/>
        </p:spPr>
        <p:txBody>
          <a:bodyPr wrap="square" rtlCol="0">
            <a:spAutoFit/>
          </a:bodyPr>
          <a:lstStyle/>
          <a:p>
            <a:pPr marL="342900" indent="-342900">
              <a:lnSpc>
                <a:spcPct val="90000"/>
              </a:lnSpc>
              <a:spcAft>
                <a:spcPts val="300"/>
              </a:spcAft>
              <a:buClr>
                <a:srgbClr val="FFFF00"/>
              </a:buClr>
              <a:buFont typeface="Wingdings" panose="05000000000000000000" pitchFamily="2" charset="2"/>
              <a:buChar char="Ø"/>
            </a:pPr>
            <a:r>
              <a:rPr lang="en-US" altLang="en-US" sz="2400" dirty="0">
                <a:solidFill>
                  <a:schemeClr val="bg1"/>
                </a:solidFill>
                <a:latin typeface="Bookman Old Style" panose="02050604050505020204" pitchFamily="18" charset="0"/>
                <a:ea typeface="Cambria Math" panose="02040503050406030204" pitchFamily="18" charset="0"/>
              </a:rPr>
              <a:t>AODV is a packet routing protocol designed for use in mobile ad hoc networks (MANET).</a:t>
            </a:r>
          </a:p>
          <a:p>
            <a:pPr marL="342900" indent="-342900">
              <a:lnSpc>
                <a:spcPct val="90000"/>
              </a:lnSpc>
              <a:spcAft>
                <a:spcPts val="300"/>
              </a:spcAft>
              <a:buClr>
                <a:srgbClr val="FFFF00"/>
              </a:buClr>
              <a:buFont typeface="Wingdings" panose="05000000000000000000" pitchFamily="2" charset="2"/>
              <a:buChar char="Ø"/>
            </a:pPr>
            <a:r>
              <a:rPr lang="en-US" sz="2400" dirty="0">
                <a:solidFill>
                  <a:schemeClr val="bg1"/>
                </a:solidFill>
                <a:latin typeface="Bookman Old Style" panose="02050604050505020204" pitchFamily="18" charset="0"/>
                <a:ea typeface="Cambria Math" panose="02040503050406030204" pitchFamily="18" charset="0"/>
              </a:rPr>
              <a:t>This protocol establishes routes to destinations on demand and supports both unicast and multicast routing.</a:t>
            </a:r>
          </a:p>
          <a:p>
            <a:pPr marL="342900" indent="-342900">
              <a:lnSpc>
                <a:spcPct val="90000"/>
              </a:lnSpc>
              <a:spcAft>
                <a:spcPts val="300"/>
              </a:spcAft>
              <a:buClr>
                <a:srgbClr val="FFFF00"/>
              </a:buClr>
              <a:buFont typeface="Wingdings" panose="05000000000000000000" pitchFamily="2" charset="2"/>
              <a:buChar char="Ø"/>
            </a:pPr>
            <a:r>
              <a:rPr lang="en-US" sz="2400" dirty="0">
                <a:solidFill>
                  <a:schemeClr val="bg1"/>
                </a:solidFill>
                <a:latin typeface="Bookman Old Style" panose="02050604050505020204" pitchFamily="18" charset="0"/>
              </a:rPr>
              <a:t>Networks are silent until connections are established . Network nodes that need connections broadcast a request for connection.</a:t>
            </a:r>
          </a:p>
          <a:p>
            <a:pPr marL="342900" indent="-342900">
              <a:lnSpc>
                <a:spcPct val="90000"/>
              </a:lnSpc>
              <a:spcAft>
                <a:spcPts val="300"/>
              </a:spcAft>
              <a:buClr>
                <a:srgbClr val="FFFF00"/>
              </a:buClr>
              <a:buFont typeface="Wingdings" panose="05000000000000000000" pitchFamily="2" charset="2"/>
              <a:buChar char="Ø"/>
            </a:pPr>
            <a:r>
              <a:rPr lang="en-US" sz="2400" dirty="0">
                <a:solidFill>
                  <a:schemeClr val="bg1"/>
                </a:solidFill>
                <a:latin typeface="Bookman Old Style" panose="02050604050505020204" pitchFamily="18" charset="0"/>
              </a:rPr>
              <a:t>The remaining AODV nodes forward the message and record the node that requested a connection.</a:t>
            </a:r>
          </a:p>
          <a:p>
            <a:pPr marL="342900" indent="-342900">
              <a:lnSpc>
                <a:spcPct val="90000"/>
              </a:lnSpc>
              <a:spcAft>
                <a:spcPts val="300"/>
              </a:spcAft>
              <a:buClr>
                <a:srgbClr val="FFFF00"/>
              </a:buClr>
              <a:buFont typeface="Wingdings" panose="05000000000000000000" pitchFamily="2" charset="2"/>
              <a:buChar char="Ø"/>
            </a:pPr>
            <a:r>
              <a:rPr lang="en-US" altLang="en-US" sz="2400" dirty="0">
                <a:solidFill>
                  <a:schemeClr val="bg1"/>
                </a:solidFill>
                <a:latin typeface="Bookman Old Style" panose="02050604050505020204" pitchFamily="18" charset="0"/>
              </a:rPr>
              <a:t>Each node maintains a </a:t>
            </a:r>
            <a:r>
              <a:rPr lang="en-US" altLang="en-US" sz="2400" i="1" dirty="0">
                <a:solidFill>
                  <a:schemeClr val="bg1"/>
                </a:solidFill>
                <a:latin typeface="Bookman Old Style" panose="02050604050505020204" pitchFamily="18" charset="0"/>
              </a:rPr>
              <a:t>routing table</a:t>
            </a:r>
            <a:r>
              <a:rPr lang="en-US" altLang="en-US" sz="2400" dirty="0">
                <a:solidFill>
                  <a:schemeClr val="bg1"/>
                </a:solidFill>
                <a:latin typeface="Bookman Old Style" panose="02050604050505020204" pitchFamily="18" charset="0"/>
              </a:rPr>
              <a:t> that contains information about reaching destination nodes.</a:t>
            </a:r>
            <a:endParaRPr lang="en-US" sz="2400" dirty="0">
              <a:solidFill>
                <a:schemeClr val="bg1"/>
              </a:solidFill>
              <a:latin typeface="Bookman Old Style" panose="02050604050505020204" pitchFamily="18" charset="0"/>
            </a:endParaRPr>
          </a:p>
          <a:p>
            <a:pPr marL="342900" indent="-342900">
              <a:lnSpc>
                <a:spcPct val="90000"/>
              </a:lnSpc>
              <a:spcAft>
                <a:spcPts val="300"/>
              </a:spcAft>
              <a:buClr>
                <a:srgbClr val="FFFF00"/>
              </a:buClr>
              <a:buFont typeface="Wingdings" panose="05000000000000000000" pitchFamily="2" charset="2"/>
              <a:buChar char="Ø"/>
            </a:pPr>
            <a:endParaRPr lang="en-US" sz="2400" dirty="0">
              <a:solidFill>
                <a:schemeClr val="bg1"/>
              </a:solidFill>
              <a:latin typeface="Bookman Old Style" panose="02050604050505020204" pitchFamily="18" charset="0"/>
            </a:endParaRPr>
          </a:p>
          <a:p>
            <a:pPr marL="342900" indent="-342900">
              <a:lnSpc>
                <a:spcPct val="90000"/>
              </a:lnSpc>
              <a:spcAft>
                <a:spcPts val="300"/>
              </a:spcAft>
              <a:buClr>
                <a:srgbClr val="FFFF00"/>
              </a:buClr>
              <a:buFont typeface="Wingdings" panose="05000000000000000000" pitchFamily="2" charset="2"/>
              <a:buChar char="Ø"/>
            </a:pPr>
            <a:endParaRPr lang="en-US" altLang="en-US" sz="2400" dirty="0">
              <a:solidFill>
                <a:schemeClr val="bg1"/>
              </a:solidFill>
              <a:latin typeface="Bookman Old Style" panose="02050604050505020204" pitchFamily="18" charset="0"/>
              <a:ea typeface="Cambria Math" panose="02040503050406030204" pitchFamily="18" charset="0"/>
            </a:endParaRPr>
          </a:p>
          <a:p>
            <a:pPr marL="342900" indent="-342900">
              <a:lnSpc>
                <a:spcPct val="90000"/>
              </a:lnSpc>
              <a:spcAft>
                <a:spcPts val="300"/>
              </a:spcAft>
              <a:buClr>
                <a:srgbClr val="FFFF00"/>
              </a:buClr>
              <a:buFont typeface="Wingdings" panose="05000000000000000000" pitchFamily="2" charset="2"/>
              <a:buChar char="Ø"/>
            </a:pPr>
            <a:endParaRPr lang="en-US" altLang="en-US" sz="2400" dirty="0">
              <a:solidFill>
                <a:schemeClr val="bg1"/>
              </a:solidFill>
              <a:latin typeface="Bookman Old Style" panose="02050604050505020204" pitchFamily="18" charset="0"/>
              <a:ea typeface="Cambria Math"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78668" y="139234"/>
            <a:ext cx="4113068" cy="794507"/>
          </a:xfrm>
        </p:spPr>
        <p:txBody>
          <a:bodyPr/>
          <a:lstStyle/>
          <a:p>
            <a:pPr eaLnBrk="1" hangingPunct="1">
              <a:defRPr/>
            </a:pPr>
            <a:r>
              <a:rPr lang="en-US" dirty="0"/>
              <a:t>RREQ Message</a:t>
            </a:r>
          </a:p>
        </p:txBody>
      </p:sp>
      <p:pic>
        <p:nvPicPr>
          <p:cNvPr id="9219" name="Picture 3" descr="laptop"/>
          <p:cNvPicPr>
            <a:picLocks noChangeAspect="1" noChangeArrowheads="1"/>
          </p:cNvPicPr>
          <p:nvPr/>
        </p:nvPicPr>
        <p:blipFill>
          <a:blip r:embed="rId3"/>
          <a:srcRect/>
          <a:stretch>
            <a:fillRect/>
          </a:stretch>
        </p:blipFill>
        <p:spPr bwMode="auto">
          <a:xfrm>
            <a:off x="971550" y="3284538"/>
            <a:ext cx="1014413" cy="874712"/>
          </a:xfrm>
          <a:prstGeom prst="rect">
            <a:avLst/>
          </a:prstGeom>
          <a:noFill/>
          <a:ln w="9525">
            <a:noFill/>
            <a:miter lim="800000"/>
            <a:headEnd/>
            <a:tailEnd/>
          </a:ln>
        </p:spPr>
      </p:pic>
      <p:pic>
        <p:nvPicPr>
          <p:cNvPr id="9221" name="Picture 5" descr="computer"/>
          <p:cNvPicPr>
            <a:picLocks noChangeAspect="1" noChangeArrowheads="1"/>
          </p:cNvPicPr>
          <p:nvPr/>
        </p:nvPicPr>
        <p:blipFill>
          <a:blip r:embed="rId4"/>
          <a:srcRect/>
          <a:stretch>
            <a:fillRect/>
          </a:stretch>
        </p:blipFill>
        <p:spPr bwMode="auto">
          <a:xfrm>
            <a:off x="468313" y="1412875"/>
            <a:ext cx="1377950" cy="849313"/>
          </a:xfrm>
          <a:prstGeom prst="rect">
            <a:avLst/>
          </a:prstGeom>
          <a:noFill/>
          <a:ln w="9525">
            <a:noFill/>
            <a:miter lim="800000"/>
            <a:headEnd/>
            <a:tailEnd/>
          </a:ln>
        </p:spPr>
      </p:pic>
      <p:pic>
        <p:nvPicPr>
          <p:cNvPr id="9222" name="Picture 6" descr="laptop"/>
          <p:cNvPicPr>
            <a:picLocks noChangeAspect="1" noChangeArrowheads="1"/>
          </p:cNvPicPr>
          <p:nvPr/>
        </p:nvPicPr>
        <p:blipFill>
          <a:blip r:embed="rId3"/>
          <a:srcRect/>
          <a:stretch>
            <a:fillRect/>
          </a:stretch>
        </p:blipFill>
        <p:spPr bwMode="auto">
          <a:xfrm>
            <a:off x="2627415" y="2508663"/>
            <a:ext cx="1011237" cy="873125"/>
          </a:xfrm>
          <a:prstGeom prst="rect">
            <a:avLst/>
          </a:prstGeom>
          <a:noFill/>
          <a:ln w="9525">
            <a:noFill/>
            <a:miter lim="800000"/>
            <a:headEnd/>
            <a:tailEnd/>
          </a:ln>
        </p:spPr>
      </p:pic>
      <p:pic>
        <p:nvPicPr>
          <p:cNvPr id="9223" name="Picture 7" descr="computer"/>
          <p:cNvPicPr>
            <a:picLocks noChangeAspect="1" noChangeArrowheads="1"/>
          </p:cNvPicPr>
          <p:nvPr/>
        </p:nvPicPr>
        <p:blipFill>
          <a:blip r:embed="rId4"/>
          <a:srcRect/>
          <a:stretch>
            <a:fillRect/>
          </a:stretch>
        </p:blipFill>
        <p:spPr bwMode="auto">
          <a:xfrm>
            <a:off x="5120025" y="4639855"/>
            <a:ext cx="1379538" cy="850900"/>
          </a:xfrm>
          <a:prstGeom prst="rect">
            <a:avLst/>
          </a:prstGeom>
          <a:noFill/>
          <a:ln w="9525">
            <a:noFill/>
            <a:miter lim="800000"/>
            <a:headEnd/>
            <a:tailEnd/>
          </a:ln>
        </p:spPr>
      </p:pic>
      <p:pic>
        <p:nvPicPr>
          <p:cNvPr id="9224" name="Picture 8" descr="laptop"/>
          <p:cNvPicPr>
            <a:picLocks noChangeAspect="1" noChangeArrowheads="1"/>
          </p:cNvPicPr>
          <p:nvPr/>
        </p:nvPicPr>
        <p:blipFill>
          <a:blip r:embed="rId3"/>
          <a:srcRect/>
          <a:stretch>
            <a:fillRect/>
          </a:stretch>
        </p:blipFill>
        <p:spPr bwMode="auto">
          <a:xfrm>
            <a:off x="6499563" y="2333804"/>
            <a:ext cx="1011238" cy="873125"/>
          </a:xfrm>
          <a:prstGeom prst="rect">
            <a:avLst/>
          </a:prstGeom>
          <a:noFill/>
          <a:ln w="9525">
            <a:noFill/>
            <a:miter lim="800000"/>
            <a:headEnd/>
            <a:tailEnd/>
          </a:ln>
        </p:spPr>
      </p:pic>
      <p:pic>
        <p:nvPicPr>
          <p:cNvPr id="9225" name="Picture 9" descr="computer"/>
          <p:cNvPicPr>
            <a:picLocks noChangeAspect="1" noChangeArrowheads="1"/>
          </p:cNvPicPr>
          <p:nvPr/>
        </p:nvPicPr>
        <p:blipFill>
          <a:blip r:embed="rId4"/>
          <a:srcRect/>
          <a:stretch>
            <a:fillRect/>
          </a:stretch>
        </p:blipFill>
        <p:spPr bwMode="auto">
          <a:xfrm>
            <a:off x="2590340" y="4936505"/>
            <a:ext cx="1379538" cy="850900"/>
          </a:xfrm>
          <a:prstGeom prst="rect">
            <a:avLst/>
          </a:prstGeom>
          <a:noFill/>
          <a:ln w="9525">
            <a:noFill/>
            <a:miter lim="800000"/>
            <a:headEnd/>
            <a:tailEnd/>
          </a:ln>
        </p:spPr>
      </p:pic>
      <p:sp>
        <p:nvSpPr>
          <p:cNvPr id="29706" name="AutoShape 10"/>
          <p:cNvSpPr>
            <a:spLocks noChangeArrowheads="1"/>
          </p:cNvSpPr>
          <p:nvPr/>
        </p:nvSpPr>
        <p:spPr bwMode="auto">
          <a:xfrm rot="1363191">
            <a:off x="1763713" y="2060575"/>
            <a:ext cx="1152525" cy="431800"/>
          </a:xfrm>
          <a:prstGeom prst="rightArrow">
            <a:avLst>
              <a:gd name="adj1" fmla="val 50000"/>
              <a:gd name="adj2" fmla="val 66728"/>
            </a:avLst>
          </a:prstGeom>
          <a:gradFill rotWithShape="1">
            <a:gsLst>
              <a:gs pos="0">
                <a:schemeClr val="bg1"/>
              </a:gs>
              <a:gs pos="100000">
                <a:srgbClr val="FF0000"/>
              </a:gs>
            </a:gsLst>
            <a:lin ang="0" scaled="1"/>
          </a:gradFill>
          <a:ln w="9525" algn="ctr">
            <a:noFill/>
            <a:miter lim="800000"/>
            <a:headEnd/>
            <a:tailEnd/>
          </a:ln>
        </p:spPr>
        <p:txBody>
          <a:bodyPr wrap="none" anchor="ctr"/>
          <a:lstStyle/>
          <a:p>
            <a:endParaRPr lang="en-US"/>
          </a:p>
        </p:txBody>
      </p:sp>
      <p:sp>
        <p:nvSpPr>
          <p:cNvPr id="29707" name="AutoShape 11"/>
          <p:cNvSpPr>
            <a:spLocks noChangeArrowheads="1"/>
          </p:cNvSpPr>
          <p:nvPr/>
        </p:nvSpPr>
        <p:spPr bwMode="auto">
          <a:xfrm rot="4404044">
            <a:off x="323850" y="2709863"/>
            <a:ext cx="1152525" cy="431800"/>
          </a:xfrm>
          <a:prstGeom prst="rightArrow">
            <a:avLst>
              <a:gd name="adj1" fmla="val 50000"/>
              <a:gd name="adj2" fmla="val 66728"/>
            </a:avLst>
          </a:prstGeom>
          <a:gradFill rotWithShape="1">
            <a:gsLst>
              <a:gs pos="0">
                <a:schemeClr val="bg1"/>
              </a:gs>
              <a:gs pos="100000">
                <a:srgbClr val="FF0000"/>
              </a:gs>
            </a:gsLst>
            <a:lin ang="0" scaled="1"/>
          </a:gradFill>
          <a:ln w="9525" algn="ctr">
            <a:noFill/>
            <a:miter lim="800000"/>
            <a:headEnd/>
            <a:tailEnd/>
          </a:ln>
        </p:spPr>
        <p:txBody>
          <a:bodyPr wrap="none" anchor="ctr"/>
          <a:lstStyle/>
          <a:p>
            <a:endParaRPr lang="en-US"/>
          </a:p>
        </p:txBody>
      </p:sp>
      <p:sp>
        <p:nvSpPr>
          <p:cNvPr id="29708" name="Text Box 12"/>
          <p:cNvSpPr txBox="1">
            <a:spLocks noChangeArrowheads="1"/>
          </p:cNvSpPr>
          <p:nvPr/>
        </p:nvSpPr>
        <p:spPr bwMode="auto">
          <a:xfrm>
            <a:off x="2195513" y="1628775"/>
            <a:ext cx="647700" cy="579438"/>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a:solidFill>
                  <a:srgbClr val="FF3939"/>
                </a:solidFill>
                <a:effectLst>
                  <a:outerShdw blurRad="38100" dist="38100" dir="2700000" algn="tl">
                    <a:srgbClr val="000000"/>
                  </a:outerShdw>
                </a:effectLst>
                <a:latin typeface="Garamond" pitchFamily="18" charset="0"/>
                <a:ea typeface="SimSun" pitchFamily="2" charset="-122"/>
                <a:cs typeface="Arial" charset="0"/>
              </a:rPr>
              <a:t>B?</a:t>
            </a:r>
          </a:p>
        </p:txBody>
      </p:sp>
      <p:sp>
        <p:nvSpPr>
          <p:cNvPr id="29709" name="Text Box 13"/>
          <p:cNvSpPr txBox="1">
            <a:spLocks noChangeArrowheads="1"/>
          </p:cNvSpPr>
          <p:nvPr/>
        </p:nvSpPr>
        <p:spPr bwMode="auto">
          <a:xfrm>
            <a:off x="179388" y="2708275"/>
            <a:ext cx="647700" cy="579438"/>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a:solidFill>
                  <a:srgbClr val="FF3939"/>
                </a:solidFill>
                <a:effectLst>
                  <a:outerShdw blurRad="38100" dist="38100" dir="2700000" algn="tl">
                    <a:srgbClr val="000000"/>
                  </a:outerShdw>
                </a:effectLst>
                <a:latin typeface="Garamond" pitchFamily="18" charset="0"/>
                <a:ea typeface="SimSun" pitchFamily="2" charset="-122"/>
                <a:cs typeface="Arial" charset="0"/>
              </a:rPr>
              <a:t>B?</a:t>
            </a:r>
          </a:p>
        </p:txBody>
      </p:sp>
      <p:sp>
        <p:nvSpPr>
          <p:cNvPr id="29710" name="AutoShape 14"/>
          <p:cNvSpPr>
            <a:spLocks noChangeArrowheads="1"/>
          </p:cNvSpPr>
          <p:nvPr/>
        </p:nvSpPr>
        <p:spPr bwMode="auto">
          <a:xfrm rot="4909689">
            <a:off x="2521644" y="3907400"/>
            <a:ext cx="1152525" cy="431800"/>
          </a:xfrm>
          <a:prstGeom prst="rightArrow">
            <a:avLst>
              <a:gd name="adj1" fmla="val 50000"/>
              <a:gd name="adj2" fmla="val 66728"/>
            </a:avLst>
          </a:prstGeom>
          <a:gradFill rotWithShape="1">
            <a:gsLst>
              <a:gs pos="0">
                <a:schemeClr val="bg1"/>
              </a:gs>
              <a:gs pos="100000">
                <a:srgbClr val="FF0000"/>
              </a:gs>
            </a:gsLst>
            <a:lin ang="0" scaled="1"/>
          </a:gradFill>
          <a:ln w="9525" algn="ctr">
            <a:noFill/>
            <a:miter lim="800000"/>
            <a:headEnd/>
            <a:tailEnd/>
          </a:ln>
        </p:spPr>
        <p:txBody>
          <a:bodyPr wrap="none" anchor="ctr"/>
          <a:lstStyle/>
          <a:p>
            <a:endParaRPr lang="en-US"/>
          </a:p>
        </p:txBody>
      </p:sp>
      <p:sp>
        <p:nvSpPr>
          <p:cNvPr id="29711" name="Text Box 15"/>
          <p:cNvSpPr txBox="1">
            <a:spLocks noChangeArrowheads="1"/>
          </p:cNvSpPr>
          <p:nvPr/>
        </p:nvSpPr>
        <p:spPr bwMode="auto">
          <a:xfrm>
            <a:off x="3513872" y="3721894"/>
            <a:ext cx="647700" cy="579437"/>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dirty="0">
                <a:solidFill>
                  <a:srgbClr val="FF3939"/>
                </a:solidFill>
                <a:effectLst>
                  <a:outerShdw blurRad="38100" dist="38100" dir="2700000" algn="tl">
                    <a:srgbClr val="000000"/>
                  </a:outerShdw>
                </a:effectLst>
                <a:latin typeface="Garamond" pitchFamily="18" charset="0"/>
                <a:ea typeface="SimSun" pitchFamily="2" charset="-122"/>
                <a:cs typeface="Arial" charset="0"/>
              </a:rPr>
              <a:t>B?</a:t>
            </a:r>
          </a:p>
        </p:txBody>
      </p:sp>
      <p:sp>
        <p:nvSpPr>
          <p:cNvPr id="29712" name="AutoShape 16"/>
          <p:cNvSpPr>
            <a:spLocks noChangeArrowheads="1"/>
          </p:cNvSpPr>
          <p:nvPr/>
        </p:nvSpPr>
        <p:spPr bwMode="auto">
          <a:xfrm rot="1363191">
            <a:off x="1657972" y="4209181"/>
            <a:ext cx="1152525" cy="431800"/>
          </a:xfrm>
          <a:prstGeom prst="rightArrow">
            <a:avLst>
              <a:gd name="adj1" fmla="val 50000"/>
              <a:gd name="adj2" fmla="val 66728"/>
            </a:avLst>
          </a:prstGeom>
          <a:gradFill rotWithShape="1">
            <a:gsLst>
              <a:gs pos="0">
                <a:schemeClr val="bg1"/>
              </a:gs>
              <a:gs pos="100000">
                <a:srgbClr val="FF0000"/>
              </a:gs>
            </a:gsLst>
            <a:lin ang="0" scaled="1"/>
          </a:gradFill>
          <a:ln w="9525" algn="ctr">
            <a:noFill/>
            <a:miter lim="800000"/>
            <a:headEnd/>
            <a:tailEnd/>
          </a:ln>
        </p:spPr>
        <p:txBody>
          <a:bodyPr wrap="none" anchor="ctr"/>
          <a:lstStyle/>
          <a:p>
            <a:endParaRPr lang="en-US"/>
          </a:p>
        </p:txBody>
      </p:sp>
      <p:sp>
        <p:nvSpPr>
          <p:cNvPr id="29713" name="Text Box 17"/>
          <p:cNvSpPr txBox="1">
            <a:spLocks noChangeArrowheads="1"/>
          </p:cNvSpPr>
          <p:nvPr/>
        </p:nvSpPr>
        <p:spPr bwMode="auto">
          <a:xfrm>
            <a:off x="1687502" y="4690913"/>
            <a:ext cx="647700" cy="579438"/>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dirty="0">
                <a:solidFill>
                  <a:srgbClr val="FF3939"/>
                </a:solidFill>
                <a:effectLst>
                  <a:outerShdw blurRad="38100" dist="38100" dir="2700000" algn="tl">
                    <a:srgbClr val="000000"/>
                  </a:outerShdw>
                </a:effectLst>
                <a:latin typeface="Garamond" pitchFamily="18" charset="0"/>
                <a:ea typeface="SimSun" pitchFamily="2" charset="-122"/>
                <a:cs typeface="Arial" charset="0"/>
              </a:rPr>
              <a:t>B?</a:t>
            </a:r>
          </a:p>
        </p:txBody>
      </p:sp>
      <p:sp>
        <p:nvSpPr>
          <p:cNvPr id="29714" name="AutoShape 18"/>
          <p:cNvSpPr>
            <a:spLocks noChangeArrowheads="1"/>
          </p:cNvSpPr>
          <p:nvPr/>
        </p:nvSpPr>
        <p:spPr bwMode="auto">
          <a:xfrm rot="-3456689">
            <a:off x="5711170" y="3564031"/>
            <a:ext cx="1152525" cy="431800"/>
          </a:xfrm>
          <a:prstGeom prst="rightArrow">
            <a:avLst>
              <a:gd name="adj1" fmla="val 50000"/>
              <a:gd name="adj2" fmla="val 66728"/>
            </a:avLst>
          </a:prstGeom>
          <a:gradFill rotWithShape="1">
            <a:gsLst>
              <a:gs pos="0">
                <a:schemeClr val="bg1"/>
              </a:gs>
              <a:gs pos="100000">
                <a:srgbClr val="FF0000"/>
              </a:gs>
            </a:gsLst>
            <a:lin ang="0" scaled="1"/>
          </a:gradFill>
          <a:ln w="9525" algn="ctr">
            <a:noFill/>
            <a:miter lim="800000"/>
            <a:headEnd/>
            <a:tailEnd/>
          </a:ln>
        </p:spPr>
        <p:txBody>
          <a:bodyPr wrap="none" anchor="ctr"/>
          <a:lstStyle/>
          <a:p>
            <a:endParaRPr lang="en-US"/>
          </a:p>
        </p:txBody>
      </p:sp>
      <p:sp>
        <p:nvSpPr>
          <p:cNvPr id="29715" name="Text Box 19"/>
          <p:cNvSpPr txBox="1">
            <a:spLocks noChangeArrowheads="1"/>
          </p:cNvSpPr>
          <p:nvPr/>
        </p:nvSpPr>
        <p:spPr bwMode="auto">
          <a:xfrm>
            <a:off x="5618314" y="3080675"/>
            <a:ext cx="647700" cy="579438"/>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dirty="0">
                <a:solidFill>
                  <a:srgbClr val="FF3939"/>
                </a:solidFill>
                <a:effectLst>
                  <a:outerShdw blurRad="38100" dist="38100" dir="2700000" algn="tl">
                    <a:srgbClr val="000000"/>
                  </a:outerShdw>
                </a:effectLst>
                <a:latin typeface="Garamond" pitchFamily="18" charset="0"/>
                <a:ea typeface="SimSun" pitchFamily="2" charset="-122"/>
                <a:cs typeface="Arial" charset="0"/>
              </a:rPr>
              <a:t>B?</a:t>
            </a:r>
          </a:p>
        </p:txBody>
      </p:sp>
      <p:sp>
        <p:nvSpPr>
          <p:cNvPr id="29716" name="AutoShape 20"/>
          <p:cNvSpPr>
            <a:spLocks noChangeArrowheads="1"/>
          </p:cNvSpPr>
          <p:nvPr/>
        </p:nvSpPr>
        <p:spPr bwMode="auto">
          <a:xfrm rot="-944611">
            <a:off x="3959501" y="5107865"/>
            <a:ext cx="1152525" cy="431800"/>
          </a:xfrm>
          <a:prstGeom prst="rightArrow">
            <a:avLst>
              <a:gd name="adj1" fmla="val 50000"/>
              <a:gd name="adj2" fmla="val 66728"/>
            </a:avLst>
          </a:prstGeom>
          <a:gradFill rotWithShape="1">
            <a:gsLst>
              <a:gs pos="0">
                <a:schemeClr val="bg1"/>
              </a:gs>
              <a:gs pos="100000">
                <a:srgbClr val="FF0000"/>
              </a:gs>
            </a:gsLst>
            <a:lin ang="0" scaled="1"/>
          </a:gradFill>
          <a:ln w="9525" algn="ctr">
            <a:noFill/>
            <a:miter lim="800000"/>
            <a:headEnd/>
            <a:tailEnd/>
          </a:ln>
        </p:spPr>
        <p:txBody>
          <a:bodyPr wrap="none" anchor="ctr"/>
          <a:lstStyle/>
          <a:p>
            <a:endParaRPr lang="en-US"/>
          </a:p>
        </p:txBody>
      </p:sp>
      <p:sp>
        <p:nvSpPr>
          <p:cNvPr id="29717" name="Text Box 21"/>
          <p:cNvSpPr txBox="1">
            <a:spLocks noChangeArrowheads="1"/>
          </p:cNvSpPr>
          <p:nvPr/>
        </p:nvSpPr>
        <p:spPr bwMode="auto">
          <a:xfrm>
            <a:off x="4256188" y="4639855"/>
            <a:ext cx="647700" cy="579438"/>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dirty="0">
                <a:solidFill>
                  <a:srgbClr val="FF3939"/>
                </a:solidFill>
                <a:effectLst>
                  <a:outerShdw blurRad="38100" dist="38100" dir="2700000" algn="tl">
                    <a:srgbClr val="000000"/>
                  </a:outerShdw>
                </a:effectLst>
                <a:latin typeface="Garamond" pitchFamily="18" charset="0"/>
                <a:ea typeface="SimSun" pitchFamily="2" charset="-122"/>
                <a:cs typeface="Arial" charset="0"/>
              </a:rPr>
              <a:t>B?</a:t>
            </a:r>
          </a:p>
        </p:txBody>
      </p:sp>
      <p:sp>
        <p:nvSpPr>
          <p:cNvPr id="29718" name="AutoShape 22"/>
          <p:cNvSpPr>
            <a:spLocks noChangeArrowheads="1"/>
          </p:cNvSpPr>
          <p:nvPr/>
        </p:nvSpPr>
        <p:spPr bwMode="auto">
          <a:xfrm rot="1893700">
            <a:off x="6227763" y="5084763"/>
            <a:ext cx="1152525" cy="431800"/>
          </a:xfrm>
          <a:prstGeom prst="rightArrow">
            <a:avLst>
              <a:gd name="adj1" fmla="val 50000"/>
              <a:gd name="adj2" fmla="val 66728"/>
            </a:avLst>
          </a:prstGeom>
          <a:gradFill rotWithShape="1">
            <a:gsLst>
              <a:gs pos="0">
                <a:schemeClr val="bg1"/>
              </a:gs>
              <a:gs pos="100000">
                <a:srgbClr val="FF0000"/>
              </a:gs>
            </a:gsLst>
            <a:lin ang="0" scaled="1"/>
          </a:gradFill>
          <a:ln w="9525" algn="ctr">
            <a:noFill/>
            <a:miter lim="800000"/>
            <a:headEnd/>
            <a:tailEnd/>
          </a:ln>
        </p:spPr>
        <p:txBody>
          <a:bodyPr wrap="none" anchor="ctr"/>
          <a:lstStyle/>
          <a:p>
            <a:endParaRPr lang="en-US"/>
          </a:p>
        </p:txBody>
      </p:sp>
      <p:sp>
        <p:nvSpPr>
          <p:cNvPr id="29719" name="Text Box 23"/>
          <p:cNvSpPr txBox="1">
            <a:spLocks noChangeArrowheads="1"/>
          </p:cNvSpPr>
          <p:nvPr/>
        </p:nvSpPr>
        <p:spPr bwMode="auto">
          <a:xfrm>
            <a:off x="6804025" y="4724400"/>
            <a:ext cx="647700" cy="579438"/>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a:solidFill>
                  <a:srgbClr val="FF3939"/>
                </a:solidFill>
                <a:effectLst>
                  <a:outerShdw blurRad="38100" dist="38100" dir="2700000" algn="tl">
                    <a:srgbClr val="000000"/>
                  </a:outerShdw>
                </a:effectLst>
                <a:latin typeface="Garamond" pitchFamily="18" charset="0"/>
                <a:ea typeface="SimSun" pitchFamily="2" charset="-122"/>
                <a:cs typeface="Arial" charset="0"/>
              </a:rPr>
              <a:t>B?</a:t>
            </a:r>
          </a:p>
        </p:txBody>
      </p:sp>
      <p:sp>
        <p:nvSpPr>
          <p:cNvPr id="29720" name="Text Box 24"/>
          <p:cNvSpPr txBox="1">
            <a:spLocks noChangeArrowheads="1"/>
          </p:cNvSpPr>
          <p:nvPr/>
        </p:nvSpPr>
        <p:spPr bwMode="auto">
          <a:xfrm>
            <a:off x="8305800" y="5668963"/>
            <a:ext cx="431800" cy="579437"/>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a:solidFill>
                  <a:srgbClr val="00CC00"/>
                </a:solidFill>
                <a:effectLst>
                  <a:outerShdw blurRad="38100" dist="38100" dir="2700000" algn="tl">
                    <a:srgbClr val="000000"/>
                  </a:outerShdw>
                </a:effectLst>
                <a:latin typeface="Garamond" pitchFamily="18" charset="0"/>
                <a:ea typeface="SimSun" pitchFamily="2" charset="-122"/>
                <a:cs typeface="Arial" charset="0"/>
              </a:rPr>
              <a:t>B</a:t>
            </a:r>
          </a:p>
        </p:txBody>
      </p:sp>
      <p:sp>
        <p:nvSpPr>
          <p:cNvPr id="29721" name="Text Box 25"/>
          <p:cNvSpPr txBox="1">
            <a:spLocks noChangeArrowheads="1"/>
          </p:cNvSpPr>
          <p:nvPr/>
        </p:nvSpPr>
        <p:spPr bwMode="auto">
          <a:xfrm>
            <a:off x="711200" y="908050"/>
            <a:ext cx="431800" cy="579438"/>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a:solidFill>
                  <a:srgbClr val="00CC00"/>
                </a:solidFill>
                <a:effectLst>
                  <a:outerShdw blurRad="38100" dist="38100" dir="2700000" algn="tl">
                    <a:srgbClr val="000000"/>
                  </a:outerShdw>
                </a:effectLst>
                <a:latin typeface="Garamond" pitchFamily="18" charset="0"/>
                <a:ea typeface="SimSun" pitchFamily="2" charset="-122"/>
                <a:cs typeface="Arial" charset="0"/>
              </a:rPr>
              <a:t>A</a:t>
            </a:r>
          </a:p>
        </p:txBody>
      </p:sp>
      <p:pic>
        <p:nvPicPr>
          <p:cNvPr id="25" name="Picture 8" descr="laptop"/>
          <p:cNvPicPr>
            <a:picLocks noChangeAspect="1" noChangeArrowheads="1"/>
          </p:cNvPicPr>
          <p:nvPr/>
        </p:nvPicPr>
        <p:blipFill>
          <a:blip r:embed="rId3"/>
          <a:srcRect/>
          <a:stretch>
            <a:fillRect/>
          </a:stretch>
        </p:blipFill>
        <p:spPr bwMode="auto">
          <a:xfrm>
            <a:off x="7298348" y="5260780"/>
            <a:ext cx="1011238" cy="873125"/>
          </a:xfrm>
          <a:prstGeom prst="rect">
            <a:avLst/>
          </a:prstGeom>
          <a:noFill/>
          <a:ln w="9525">
            <a:noFill/>
            <a:miter lim="800000"/>
            <a:headEnd/>
            <a:tailEnd/>
          </a:ln>
        </p:spPr>
      </p:pic>
      <p:sp>
        <p:nvSpPr>
          <p:cNvPr id="4" name="TextBox 3"/>
          <p:cNvSpPr txBox="1"/>
          <p:nvPr/>
        </p:nvSpPr>
        <p:spPr>
          <a:xfrm>
            <a:off x="3197796" y="861282"/>
            <a:ext cx="5747478" cy="1477328"/>
          </a:xfrm>
          <a:prstGeom prst="rect">
            <a:avLst/>
          </a:prstGeom>
          <a:noFill/>
        </p:spPr>
        <p:txBody>
          <a:bodyPr wrap="square" rtlCol="0">
            <a:spAutoFit/>
          </a:bodyPr>
          <a:lstStyle/>
          <a:p>
            <a:r>
              <a:rPr lang="en-US" sz="1800" dirty="0">
                <a:solidFill>
                  <a:schemeClr val="bg1"/>
                </a:solidFill>
                <a:latin typeface="Bookman Old Style" panose="02050604050505020204" pitchFamily="18" charset="0"/>
              </a:rPr>
              <a:t>Route discovery process begins with the creation of a Route Request Packet (RREQ) . The packet contains source node’s IP address, source node’s current sequence number, destination IP address, destination sequence number.</a:t>
            </a:r>
            <a:endParaRPr lang="en-US" sz="1800" dirty="0">
              <a:latin typeface="Bookman Old Style" panose="02050604050505020204" pitchFamily="18" charset="0"/>
            </a:endParaRPr>
          </a:p>
        </p:txBody>
      </p:sp>
    </p:spTree>
    <p:extLst>
      <p:ext uri="{BB962C8B-B14F-4D97-AF65-F5344CB8AC3E}">
        <p14:creationId xmlns:p14="http://schemas.microsoft.com/office/powerpoint/2010/main" val="183994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706"/>
                                        </p:tgtEl>
                                        <p:attrNameLst>
                                          <p:attrName>style.visibility</p:attrName>
                                        </p:attrNameLst>
                                      </p:cBhvr>
                                      <p:to>
                                        <p:strVal val="visible"/>
                                      </p:to>
                                    </p:set>
                                    <p:animEffect transition="in" filter="fade">
                                      <p:cBhvr>
                                        <p:cTn id="7" dur="500"/>
                                        <p:tgtEl>
                                          <p:spTgt spid="297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708"/>
                                        </p:tgtEl>
                                        <p:attrNameLst>
                                          <p:attrName>style.visibility</p:attrName>
                                        </p:attrNameLst>
                                      </p:cBhvr>
                                      <p:to>
                                        <p:strVal val="visible"/>
                                      </p:to>
                                    </p:set>
                                    <p:animEffect transition="in" filter="fade">
                                      <p:cBhvr>
                                        <p:cTn id="10" dur="500"/>
                                        <p:tgtEl>
                                          <p:spTgt spid="2970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9707"/>
                                        </p:tgtEl>
                                        <p:attrNameLst>
                                          <p:attrName>style.visibility</p:attrName>
                                        </p:attrNameLst>
                                      </p:cBhvr>
                                      <p:to>
                                        <p:strVal val="visible"/>
                                      </p:to>
                                    </p:set>
                                    <p:animEffect transition="in" filter="fade">
                                      <p:cBhvr>
                                        <p:cTn id="14" dur="500"/>
                                        <p:tgtEl>
                                          <p:spTgt spid="29707"/>
                                        </p:tgtEl>
                                      </p:cBhvr>
                                    </p:animEffect>
                                  </p:childTnLst>
                                </p:cTn>
                              </p:par>
                              <p:par>
                                <p:cTn id="15" presetID="10" presetClass="entr" presetSubtype="0" fill="hold" nodeType="withEffect">
                                  <p:stCondLst>
                                    <p:cond delay="0"/>
                                  </p:stCondLst>
                                  <p:childTnLst>
                                    <p:set>
                                      <p:cBhvr>
                                        <p:cTn id="16" dur="1" fill="hold">
                                          <p:stCondLst>
                                            <p:cond delay="0"/>
                                          </p:stCondLst>
                                        </p:cTn>
                                        <p:tgtEl>
                                          <p:spTgt spid="29709"/>
                                        </p:tgtEl>
                                        <p:attrNameLst>
                                          <p:attrName>style.visibility</p:attrName>
                                        </p:attrNameLst>
                                      </p:cBhvr>
                                      <p:to>
                                        <p:strVal val="visible"/>
                                      </p:to>
                                    </p:set>
                                    <p:animEffect transition="in" filter="fade">
                                      <p:cBhvr>
                                        <p:cTn id="17" dur="500"/>
                                        <p:tgtEl>
                                          <p:spTgt spid="29709"/>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9710"/>
                                        </p:tgtEl>
                                        <p:attrNameLst>
                                          <p:attrName>style.visibility</p:attrName>
                                        </p:attrNameLst>
                                      </p:cBhvr>
                                      <p:to>
                                        <p:strVal val="visible"/>
                                      </p:to>
                                    </p:set>
                                    <p:animEffect transition="in" filter="fade">
                                      <p:cBhvr>
                                        <p:cTn id="21" dur="500"/>
                                        <p:tgtEl>
                                          <p:spTgt spid="29710"/>
                                        </p:tgtEl>
                                      </p:cBhvr>
                                    </p:animEffect>
                                  </p:childTnLst>
                                </p:cTn>
                              </p:par>
                              <p:par>
                                <p:cTn id="22" presetID="10" presetClass="entr" presetSubtype="0" fill="hold" nodeType="withEffect">
                                  <p:stCondLst>
                                    <p:cond delay="0"/>
                                  </p:stCondLst>
                                  <p:childTnLst>
                                    <p:set>
                                      <p:cBhvr>
                                        <p:cTn id="23" dur="1" fill="hold">
                                          <p:stCondLst>
                                            <p:cond delay="0"/>
                                          </p:stCondLst>
                                        </p:cTn>
                                        <p:tgtEl>
                                          <p:spTgt spid="29711"/>
                                        </p:tgtEl>
                                        <p:attrNameLst>
                                          <p:attrName>style.visibility</p:attrName>
                                        </p:attrNameLst>
                                      </p:cBhvr>
                                      <p:to>
                                        <p:strVal val="visible"/>
                                      </p:to>
                                    </p:set>
                                    <p:animEffect transition="in" filter="fade">
                                      <p:cBhvr>
                                        <p:cTn id="24" dur="500"/>
                                        <p:tgtEl>
                                          <p:spTgt spid="29711"/>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9712"/>
                                        </p:tgtEl>
                                        <p:attrNameLst>
                                          <p:attrName>style.visibility</p:attrName>
                                        </p:attrNameLst>
                                      </p:cBhvr>
                                      <p:to>
                                        <p:strVal val="visible"/>
                                      </p:to>
                                    </p:set>
                                    <p:animEffect transition="in" filter="fade">
                                      <p:cBhvr>
                                        <p:cTn id="28" dur="500"/>
                                        <p:tgtEl>
                                          <p:spTgt spid="29712"/>
                                        </p:tgtEl>
                                      </p:cBhvr>
                                    </p:animEffect>
                                  </p:childTnLst>
                                </p:cTn>
                              </p:par>
                              <p:par>
                                <p:cTn id="29" presetID="10" presetClass="entr" presetSubtype="0" fill="hold" nodeType="withEffect">
                                  <p:stCondLst>
                                    <p:cond delay="0"/>
                                  </p:stCondLst>
                                  <p:childTnLst>
                                    <p:set>
                                      <p:cBhvr>
                                        <p:cTn id="30" dur="1" fill="hold">
                                          <p:stCondLst>
                                            <p:cond delay="0"/>
                                          </p:stCondLst>
                                        </p:cTn>
                                        <p:tgtEl>
                                          <p:spTgt spid="29713"/>
                                        </p:tgtEl>
                                        <p:attrNameLst>
                                          <p:attrName>style.visibility</p:attrName>
                                        </p:attrNameLst>
                                      </p:cBhvr>
                                      <p:to>
                                        <p:strVal val="visible"/>
                                      </p:to>
                                    </p:set>
                                    <p:animEffect transition="in" filter="fade">
                                      <p:cBhvr>
                                        <p:cTn id="31" dur="500"/>
                                        <p:tgtEl>
                                          <p:spTgt spid="29713"/>
                                        </p:tgtEl>
                                      </p:cBhvr>
                                    </p:animEffect>
                                  </p:childTnLst>
                                </p:cTn>
                              </p:par>
                              <p:par>
                                <p:cTn id="32" presetID="10" presetClass="entr" presetSubtype="0" fill="hold" nodeType="withEffect">
                                  <p:stCondLst>
                                    <p:cond delay="0"/>
                                  </p:stCondLst>
                                  <p:childTnLst>
                                    <p:set>
                                      <p:cBhvr>
                                        <p:cTn id="33" dur="1" fill="hold">
                                          <p:stCondLst>
                                            <p:cond delay="0"/>
                                          </p:stCondLst>
                                        </p:cTn>
                                        <p:tgtEl>
                                          <p:spTgt spid="29717"/>
                                        </p:tgtEl>
                                        <p:attrNameLst>
                                          <p:attrName>style.visibility</p:attrName>
                                        </p:attrNameLst>
                                      </p:cBhvr>
                                      <p:to>
                                        <p:strVal val="visible"/>
                                      </p:to>
                                    </p:set>
                                    <p:animEffect transition="in" filter="fade">
                                      <p:cBhvr>
                                        <p:cTn id="34" dur="500"/>
                                        <p:tgtEl>
                                          <p:spTgt spid="29717"/>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29716"/>
                                        </p:tgtEl>
                                        <p:attrNameLst>
                                          <p:attrName>style.visibility</p:attrName>
                                        </p:attrNameLst>
                                      </p:cBhvr>
                                      <p:to>
                                        <p:strVal val="visible"/>
                                      </p:to>
                                    </p:set>
                                    <p:animEffect transition="in" filter="fade">
                                      <p:cBhvr>
                                        <p:cTn id="38" dur="500"/>
                                        <p:tgtEl>
                                          <p:spTgt spid="29716"/>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29714"/>
                                        </p:tgtEl>
                                        <p:attrNameLst>
                                          <p:attrName>style.visibility</p:attrName>
                                        </p:attrNameLst>
                                      </p:cBhvr>
                                      <p:to>
                                        <p:strVal val="visible"/>
                                      </p:to>
                                    </p:set>
                                    <p:animEffect transition="in" filter="fade">
                                      <p:cBhvr>
                                        <p:cTn id="42" dur="500"/>
                                        <p:tgtEl>
                                          <p:spTgt spid="29714"/>
                                        </p:tgtEl>
                                      </p:cBhvr>
                                    </p:animEffect>
                                  </p:childTnLst>
                                </p:cTn>
                              </p:par>
                              <p:par>
                                <p:cTn id="43" presetID="10" presetClass="entr" presetSubtype="0" fill="hold" nodeType="withEffect">
                                  <p:stCondLst>
                                    <p:cond delay="0"/>
                                  </p:stCondLst>
                                  <p:childTnLst>
                                    <p:set>
                                      <p:cBhvr>
                                        <p:cTn id="44" dur="1" fill="hold">
                                          <p:stCondLst>
                                            <p:cond delay="0"/>
                                          </p:stCondLst>
                                        </p:cTn>
                                        <p:tgtEl>
                                          <p:spTgt spid="29715"/>
                                        </p:tgtEl>
                                        <p:attrNameLst>
                                          <p:attrName>style.visibility</p:attrName>
                                        </p:attrNameLst>
                                      </p:cBhvr>
                                      <p:to>
                                        <p:strVal val="visible"/>
                                      </p:to>
                                    </p:set>
                                    <p:animEffect transition="in" filter="fade">
                                      <p:cBhvr>
                                        <p:cTn id="45" dur="500"/>
                                        <p:tgtEl>
                                          <p:spTgt spid="29715"/>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29718"/>
                                        </p:tgtEl>
                                        <p:attrNameLst>
                                          <p:attrName>style.visibility</p:attrName>
                                        </p:attrNameLst>
                                      </p:cBhvr>
                                      <p:to>
                                        <p:strVal val="visible"/>
                                      </p:to>
                                    </p:set>
                                    <p:animEffect transition="in" filter="fade">
                                      <p:cBhvr>
                                        <p:cTn id="49" dur="500"/>
                                        <p:tgtEl>
                                          <p:spTgt spid="29718"/>
                                        </p:tgtEl>
                                      </p:cBhvr>
                                    </p:animEffect>
                                  </p:childTnLst>
                                </p:cTn>
                              </p:par>
                              <p:par>
                                <p:cTn id="50" presetID="10" presetClass="entr" presetSubtype="0" fill="hold" nodeType="withEffect">
                                  <p:stCondLst>
                                    <p:cond delay="0"/>
                                  </p:stCondLst>
                                  <p:childTnLst>
                                    <p:set>
                                      <p:cBhvr>
                                        <p:cTn id="51" dur="1" fill="hold">
                                          <p:stCondLst>
                                            <p:cond delay="0"/>
                                          </p:stCondLst>
                                        </p:cTn>
                                        <p:tgtEl>
                                          <p:spTgt spid="29719"/>
                                        </p:tgtEl>
                                        <p:attrNameLst>
                                          <p:attrName>style.visibility</p:attrName>
                                        </p:attrNameLst>
                                      </p:cBhvr>
                                      <p:to>
                                        <p:strVal val="visible"/>
                                      </p:to>
                                    </p:set>
                                    <p:animEffect transition="in" filter="fade">
                                      <p:cBhvr>
                                        <p:cTn id="52" dur="500"/>
                                        <p:tgtEl>
                                          <p:spTgt spid="29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6" grpId="0" animBg="1"/>
      <p:bldP spid="29707" grpId="0" animBg="1"/>
      <p:bldP spid="29708" grpId="0"/>
      <p:bldP spid="29710" grpId="0" animBg="1"/>
      <p:bldP spid="29712" grpId="0" animBg="1"/>
      <p:bldP spid="29714" grpId="0" animBg="1"/>
      <p:bldP spid="29716" grpId="0" animBg="1"/>
      <p:bldP spid="297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11467" y="225644"/>
            <a:ext cx="3316258" cy="738236"/>
          </a:xfrm>
        </p:spPr>
        <p:txBody>
          <a:bodyPr/>
          <a:lstStyle/>
          <a:p>
            <a:pPr eaLnBrk="1" hangingPunct="1">
              <a:defRPr/>
            </a:pPr>
            <a:r>
              <a:rPr lang="en-US" dirty="0"/>
              <a:t>RREP Message</a:t>
            </a:r>
          </a:p>
        </p:txBody>
      </p:sp>
      <p:pic>
        <p:nvPicPr>
          <p:cNvPr id="11267" name="Picture 3" descr="laptop"/>
          <p:cNvPicPr>
            <a:picLocks noChangeAspect="1" noChangeArrowheads="1"/>
          </p:cNvPicPr>
          <p:nvPr/>
        </p:nvPicPr>
        <p:blipFill>
          <a:blip r:embed="rId3"/>
          <a:srcRect/>
          <a:stretch>
            <a:fillRect/>
          </a:stretch>
        </p:blipFill>
        <p:spPr bwMode="auto">
          <a:xfrm>
            <a:off x="955183" y="4136989"/>
            <a:ext cx="1014413" cy="874712"/>
          </a:xfrm>
          <a:prstGeom prst="rect">
            <a:avLst/>
          </a:prstGeom>
          <a:noFill/>
          <a:ln w="9525">
            <a:noFill/>
            <a:miter lim="800000"/>
            <a:headEnd/>
            <a:tailEnd/>
          </a:ln>
        </p:spPr>
      </p:pic>
      <p:pic>
        <p:nvPicPr>
          <p:cNvPr id="11268" name="Picture 4" descr="laptop"/>
          <p:cNvPicPr>
            <a:picLocks noChangeAspect="1" noChangeArrowheads="1"/>
          </p:cNvPicPr>
          <p:nvPr/>
        </p:nvPicPr>
        <p:blipFill>
          <a:blip r:embed="rId3"/>
          <a:srcRect/>
          <a:stretch>
            <a:fillRect/>
          </a:stretch>
        </p:blipFill>
        <p:spPr bwMode="auto">
          <a:xfrm>
            <a:off x="7524750" y="5516563"/>
            <a:ext cx="1014413" cy="874712"/>
          </a:xfrm>
          <a:prstGeom prst="rect">
            <a:avLst/>
          </a:prstGeom>
          <a:noFill/>
          <a:ln w="9525">
            <a:noFill/>
            <a:miter lim="800000"/>
            <a:headEnd/>
            <a:tailEnd/>
          </a:ln>
        </p:spPr>
      </p:pic>
      <p:pic>
        <p:nvPicPr>
          <p:cNvPr id="11269" name="Picture 5" descr="computer"/>
          <p:cNvPicPr>
            <a:picLocks noChangeAspect="1" noChangeArrowheads="1"/>
          </p:cNvPicPr>
          <p:nvPr/>
        </p:nvPicPr>
        <p:blipFill>
          <a:blip r:embed="rId4"/>
          <a:srcRect/>
          <a:stretch>
            <a:fillRect/>
          </a:stretch>
        </p:blipFill>
        <p:spPr bwMode="auto">
          <a:xfrm>
            <a:off x="468313" y="1412875"/>
            <a:ext cx="1377950" cy="849313"/>
          </a:xfrm>
          <a:prstGeom prst="rect">
            <a:avLst/>
          </a:prstGeom>
          <a:noFill/>
          <a:ln w="9525">
            <a:noFill/>
            <a:miter lim="800000"/>
            <a:headEnd/>
            <a:tailEnd/>
          </a:ln>
        </p:spPr>
      </p:pic>
      <p:pic>
        <p:nvPicPr>
          <p:cNvPr id="11270" name="Picture 6" descr="laptop"/>
          <p:cNvPicPr>
            <a:picLocks noChangeAspect="1" noChangeArrowheads="1"/>
          </p:cNvPicPr>
          <p:nvPr/>
        </p:nvPicPr>
        <p:blipFill>
          <a:blip r:embed="rId3"/>
          <a:srcRect/>
          <a:stretch>
            <a:fillRect/>
          </a:stretch>
        </p:blipFill>
        <p:spPr bwMode="auto">
          <a:xfrm>
            <a:off x="2800250" y="2579605"/>
            <a:ext cx="1011237" cy="873125"/>
          </a:xfrm>
          <a:prstGeom prst="rect">
            <a:avLst/>
          </a:prstGeom>
          <a:noFill/>
          <a:ln w="9525">
            <a:noFill/>
            <a:miter lim="800000"/>
            <a:headEnd/>
            <a:tailEnd/>
          </a:ln>
        </p:spPr>
      </p:pic>
      <p:pic>
        <p:nvPicPr>
          <p:cNvPr id="11271" name="Picture 7" descr="computer"/>
          <p:cNvPicPr>
            <a:picLocks noChangeAspect="1" noChangeArrowheads="1"/>
          </p:cNvPicPr>
          <p:nvPr/>
        </p:nvPicPr>
        <p:blipFill>
          <a:blip r:embed="rId4"/>
          <a:srcRect/>
          <a:stretch>
            <a:fillRect/>
          </a:stretch>
        </p:blipFill>
        <p:spPr bwMode="auto">
          <a:xfrm>
            <a:off x="5076825" y="4076700"/>
            <a:ext cx="1379538" cy="850900"/>
          </a:xfrm>
          <a:prstGeom prst="rect">
            <a:avLst/>
          </a:prstGeom>
          <a:noFill/>
          <a:ln w="9525">
            <a:noFill/>
            <a:miter lim="800000"/>
            <a:headEnd/>
            <a:tailEnd/>
          </a:ln>
        </p:spPr>
      </p:pic>
      <p:pic>
        <p:nvPicPr>
          <p:cNvPr id="11272" name="Picture 8" descr="laptop"/>
          <p:cNvPicPr>
            <a:picLocks noChangeAspect="1" noChangeArrowheads="1"/>
          </p:cNvPicPr>
          <p:nvPr/>
        </p:nvPicPr>
        <p:blipFill>
          <a:blip r:embed="rId3"/>
          <a:srcRect/>
          <a:stretch>
            <a:fillRect/>
          </a:stretch>
        </p:blipFill>
        <p:spPr bwMode="auto">
          <a:xfrm>
            <a:off x="6241330" y="3016167"/>
            <a:ext cx="1011238" cy="873125"/>
          </a:xfrm>
          <a:prstGeom prst="rect">
            <a:avLst/>
          </a:prstGeom>
          <a:noFill/>
          <a:ln w="9525">
            <a:noFill/>
            <a:miter lim="800000"/>
            <a:headEnd/>
            <a:tailEnd/>
          </a:ln>
        </p:spPr>
      </p:pic>
      <p:pic>
        <p:nvPicPr>
          <p:cNvPr id="11273" name="Picture 9" descr="computer"/>
          <p:cNvPicPr>
            <a:picLocks noChangeAspect="1" noChangeArrowheads="1"/>
          </p:cNvPicPr>
          <p:nvPr/>
        </p:nvPicPr>
        <p:blipFill>
          <a:blip r:embed="rId4"/>
          <a:srcRect/>
          <a:stretch>
            <a:fillRect/>
          </a:stretch>
        </p:blipFill>
        <p:spPr bwMode="auto">
          <a:xfrm>
            <a:off x="2616099" y="5014119"/>
            <a:ext cx="1379538" cy="850900"/>
          </a:xfrm>
          <a:prstGeom prst="rect">
            <a:avLst/>
          </a:prstGeom>
          <a:noFill/>
          <a:ln w="9525">
            <a:noFill/>
            <a:miter lim="800000"/>
            <a:headEnd/>
            <a:tailEnd/>
          </a:ln>
        </p:spPr>
      </p:pic>
      <p:sp>
        <p:nvSpPr>
          <p:cNvPr id="33802" name="AutoShape 10"/>
          <p:cNvSpPr>
            <a:spLocks noChangeArrowheads="1"/>
          </p:cNvSpPr>
          <p:nvPr/>
        </p:nvSpPr>
        <p:spPr bwMode="auto">
          <a:xfrm rot="-9436809">
            <a:off x="1619251" y="2231021"/>
            <a:ext cx="1152525" cy="431800"/>
          </a:xfrm>
          <a:prstGeom prst="rightArrow">
            <a:avLst>
              <a:gd name="adj1" fmla="val 50000"/>
              <a:gd name="adj2" fmla="val 66728"/>
            </a:avLst>
          </a:prstGeom>
          <a:gradFill rotWithShape="1">
            <a:gsLst>
              <a:gs pos="0">
                <a:schemeClr val="bg1"/>
              </a:gs>
              <a:gs pos="100000">
                <a:schemeClr val="accent2"/>
              </a:gs>
            </a:gsLst>
            <a:lin ang="0" scaled="1"/>
          </a:gradFill>
          <a:ln w="9525" algn="ctr">
            <a:noFill/>
            <a:miter lim="800000"/>
            <a:headEnd/>
            <a:tailEnd/>
          </a:ln>
        </p:spPr>
        <p:txBody>
          <a:bodyPr wrap="none" anchor="ctr"/>
          <a:lstStyle/>
          <a:p>
            <a:endParaRPr lang="en-US"/>
          </a:p>
        </p:txBody>
      </p:sp>
      <p:sp>
        <p:nvSpPr>
          <p:cNvPr id="33803" name="Text Box 11"/>
          <p:cNvSpPr txBox="1">
            <a:spLocks noChangeArrowheads="1"/>
          </p:cNvSpPr>
          <p:nvPr/>
        </p:nvSpPr>
        <p:spPr bwMode="auto">
          <a:xfrm>
            <a:off x="8532813" y="5516563"/>
            <a:ext cx="431800" cy="579437"/>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a:solidFill>
                  <a:srgbClr val="00CC00"/>
                </a:solidFill>
                <a:effectLst>
                  <a:outerShdw blurRad="38100" dist="38100" dir="2700000" algn="tl">
                    <a:srgbClr val="000000"/>
                  </a:outerShdw>
                </a:effectLst>
                <a:latin typeface="Garamond" pitchFamily="18" charset="0"/>
                <a:ea typeface="SimSun" pitchFamily="2" charset="-122"/>
                <a:cs typeface="Arial" charset="0"/>
              </a:rPr>
              <a:t>B</a:t>
            </a:r>
          </a:p>
        </p:txBody>
      </p:sp>
      <p:sp>
        <p:nvSpPr>
          <p:cNvPr id="33804" name="Text Box 12"/>
          <p:cNvSpPr txBox="1">
            <a:spLocks noChangeArrowheads="1"/>
          </p:cNvSpPr>
          <p:nvPr/>
        </p:nvSpPr>
        <p:spPr bwMode="auto">
          <a:xfrm>
            <a:off x="2292249" y="1795896"/>
            <a:ext cx="647700" cy="579438"/>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dirty="0">
                <a:solidFill>
                  <a:srgbClr val="FFFF00"/>
                </a:solidFill>
                <a:effectLst>
                  <a:outerShdw blurRad="38100" dist="38100" dir="2700000" algn="tl">
                    <a:srgbClr val="000000"/>
                  </a:outerShdw>
                </a:effectLst>
                <a:latin typeface="Garamond" pitchFamily="18" charset="0"/>
                <a:ea typeface="SimSun" pitchFamily="2" charset="-122"/>
                <a:cs typeface="Arial" charset="0"/>
              </a:rPr>
              <a:t>A</a:t>
            </a:r>
          </a:p>
        </p:txBody>
      </p:sp>
      <p:sp>
        <p:nvSpPr>
          <p:cNvPr id="33805" name="AutoShape 13"/>
          <p:cNvSpPr>
            <a:spLocks noChangeArrowheads="1"/>
          </p:cNvSpPr>
          <p:nvPr/>
        </p:nvSpPr>
        <p:spPr bwMode="auto">
          <a:xfrm rot="-7659513">
            <a:off x="3677572" y="3676603"/>
            <a:ext cx="1371600" cy="431800"/>
          </a:xfrm>
          <a:prstGeom prst="rightArrow">
            <a:avLst>
              <a:gd name="adj1" fmla="val 50000"/>
              <a:gd name="adj2" fmla="val 79412"/>
            </a:avLst>
          </a:prstGeom>
          <a:gradFill rotWithShape="1">
            <a:gsLst>
              <a:gs pos="0">
                <a:schemeClr val="bg1"/>
              </a:gs>
              <a:gs pos="100000">
                <a:schemeClr val="accent2"/>
              </a:gs>
            </a:gsLst>
            <a:lin ang="0" scaled="1"/>
          </a:gradFill>
          <a:ln w="9525" algn="ctr">
            <a:noFill/>
            <a:miter lim="800000"/>
            <a:headEnd/>
            <a:tailEnd/>
          </a:ln>
        </p:spPr>
        <p:txBody>
          <a:bodyPr wrap="none" anchor="ctr"/>
          <a:lstStyle/>
          <a:p>
            <a:endParaRPr lang="en-US"/>
          </a:p>
        </p:txBody>
      </p:sp>
      <p:sp>
        <p:nvSpPr>
          <p:cNvPr id="33806" name="Text Box 14"/>
          <p:cNvSpPr txBox="1">
            <a:spLocks noChangeArrowheads="1"/>
          </p:cNvSpPr>
          <p:nvPr/>
        </p:nvSpPr>
        <p:spPr bwMode="auto">
          <a:xfrm>
            <a:off x="3886288" y="3994908"/>
            <a:ext cx="647700" cy="579437"/>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dirty="0">
                <a:solidFill>
                  <a:srgbClr val="FFFF00"/>
                </a:solidFill>
                <a:effectLst>
                  <a:outerShdw blurRad="38100" dist="38100" dir="2700000" algn="tl">
                    <a:srgbClr val="000000"/>
                  </a:outerShdw>
                </a:effectLst>
                <a:latin typeface="Garamond" pitchFamily="18" charset="0"/>
                <a:ea typeface="SimSun" pitchFamily="2" charset="-122"/>
                <a:cs typeface="Arial" charset="0"/>
              </a:rPr>
              <a:t>A</a:t>
            </a:r>
          </a:p>
        </p:txBody>
      </p:sp>
      <p:sp>
        <p:nvSpPr>
          <p:cNvPr id="33807" name="AutoShape 15"/>
          <p:cNvSpPr>
            <a:spLocks noChangeArrowheads="1"/>
          </p:cNvSpPr>
          <p:nvPr/>
        </p:nvSpPr>
        <p:spPr bwMode="auto">
          <a:xfrm rot="-8957227">
            <a:off x="6227763" y="5084763"/>
            <a:ext cx="1152525" cy="431800"/>
          </a:xfrm>
          <a:prstGeom prst="rightArrow">
            <a:avLst>
              <a:gd name="adj1" fmla="val 50000"/>
              <a:gd name="adj2" fmla="val 66728"/>
            </a:avLst>
          </a:prstGeom>
          <a:gradFill rotWithShape="1">
            <a:gsLst>
              <a:gs pos="0">
                <a:schemeClr val="bg1"/>
              </a:gs>
              <a:gs pos="100000">
                <a:schemeClr val="accent2"/>
              </a:gs>
            </a:gsLst>
            <a:lin ang="0" scaled="1"/>
          </a:gradFill>
          <a:ln w="9525" algn="ctr">
            <a:noFill/>
            <a:miter lim="800000"/>
            <a:headEnd/>
            <a:tailEnd/>
          </a:ln>
        </p:spPr>
        <p:txBody>
          <a:bodyPr wrap="none" anchor="ctr"/>
          <a:lstStyle/>
          <a:p>
            <a:endParaRPr lang="en-US"/>
          </a:p>
        </p:txBody>
      </p:sp>
      <p:sp>
        <p:nvSpPr>
          <p:cNvPr id="33808" name="Text Box 16"/>
          <p:cNvSpPr txBox="1">
            <a:spLocks noChangeArrowheads="1"/>
          </p:cNvSpPr>
          <p:nvPr/>
        </p:nvSpPr>
        <p:spPr bwMode="auto">
          <a:xfrm>
            <a:off x="6804025" y="4724400"/>
            <a:ext cx="647700" cy="579438"/>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dirty="0">
                <a:solidFill>
                  <a:srgbClr val="FFFF00"/>
                </a:solidFill>
                <a:effectLst>
                  <a:outerShdw blurRad="38100" dist="38100" dir="2700000" algn="tl">
                    <a:srgbClr val="000000"/>
                  </a:outerShdw>
                </a:effectLst>
                <a:latin typeface="Garamond" pitchFamily="18" charset="0"/>
                <a:ea typeface="SimSun" pitchFamily="2" charset="-122"/>
                <a:cs typeface="Arial" charset="0"/>
              </a:rPr>
              <a:t>A</a:t>
            </a:r>
          </a:p>
        </p:txBody>
      </p:sp>
      <p:sp>
        <p:nvSpPr>
          <p:cNvPr id="33809" name="Text Box 17"/>
          <p:cNvSpPr txBox="1">
            <a:spLocks noChangeArrowheads="1"/>
          </p:cNvSpPr>
          <p:nvPr/>
        </p:nvSpPr>
        <p:spPr bwMode="auto">
          <a:xfrm>
            <a:off x="609600" y="838200"/>
            <a:ext cx="431800" cy="579438"/>
          </a:xfrm>
          <a:prstGeom prst="rect">
            <a:avLst/>
          </a:prstGeom>
          <a:noFill/>
          <a:ln w="9525" algn="ctr">
            <a:noFill/>
            <a:miter lim="800000"/>
            <a:headEnd/>
            <a:tailEnd/>
          </a:ln>
          <a:effectLst/>
        </p:spPr>
        <p:txBody>
          <a:bodyPr>
            <a:spAutoFit/>
          </a:bodyPr>
          <a:lstStyle/>
          <a:p>
            <a:pPr marL="609600" indent="-609600" eaLnBrk="1" hangingPunct="1">
              <a:spcBef>
                <a:spcPct val="50000"/>
              </a:spcBef>
              <a:buClr>
                <a:schemeClr val="hlink"/>
              </a:buClr>
              <a:defRPr/>
            </a:pPr>
            <a:r>
              <a:rPr lang="en-US" sz="3200" b="1">
                <a:solidFill>
                  <a:srgbClr val="00CC00"/>
                </a:solidFill>
                <a:effectLst>
                  <a:outerShdw blurRad="38100" dist="38100" dir="2700000" algn="tl">
                    <a:srgbClr val="000000"/>
                  </a:outerShdw>
                </a:effectLst>
                <a:latin typeface="Garamond" pitchFamily="18" charset="0"/>
                <a:ea typeface="SimSun" pitchFamily="2" charset="-122"/>
                <a:cs typeface="Arial" charset="0"/>
              </a:rPr>
              <a:t>A</a:t>
            </a:r>
          </a:p>
        </p:txBody>
      </p:sp>
      <p:pic>
        <p:nvPicPr>
          <p:cNvPr id="11282" name="Picture 18" descr="computer"/>
          <p:cNvPicPr>
            <a:picLocks noChangeAspect="1" noChangeArrowheads="1"/>
          </p:cNvPicPr>
          <p:nvPr/>
        </p:nvPicPr>
        <p:blipFill>
          <a:blip r:embed="rId4"/>
          <a:srcRect/>
          <a:stretch>
            <a:fillRect/>
          </a:stretch>
        </p:blipFill>
        <p:spPr bwMode="auto">
          <a:xfrm>
            <a:off x="457200" y="1447800"/>
            <a:ext cx="1377950" cy="849313"/>
          </a:xfrm>
          <a:prstGeom prst="rect">
            <a:avLst/>
          </a:prstGeom>
          <a:noFill/>
          <a:ln w="9525">
            <a:noFill/>
            <a:miter lim="800000"/>
            <a:headEnd/>
            <a:tailEnd/>
          </a:ln>
        </p:spPr>
      </p:pic>
      <p:sp>
        <p:nvSpPr>
          <p:cNvPr id="3" name="TextBox 2"/>
          <p:cNvSpPr txBox="1"/>
          <p:nvPr/>
        </p:nvSpPr>
        <p:spPr>
          <a:xfrm>
            <a:off x="3627725" y="963880"/>
            <a:ext cx="4911437" cy="1477328"/>
          </a:xfrm>
          <a:prstGeom prst="rect">
            <a:avLst/>
          </a:prstGeom>
          <a:noFill/>
        </p:spPr>
        <p:txBody>
          <a:bodyPr wrap="square" rtlCol="0">
            <a:spAutoFit/>
          </a:bodyPr>
          <a:lstStyle/>
          <a:p>
            <a:r>
              <a:rPr lang="en-US" sz="1800" dirty="0">
                <a:solidFill>
                  <a:schemeClr val="bg1"/>
                </a:solidFill>
                <a:latin typeface="Bookman Old Style" panose="02050604050505020204" pitchFamily="18" charset="0"/>
              </a:rPr>
              <a:t>Destination node sends a Route Reply Packet (RREP). It contains IP address of source and destination, current sequence number of destination, hop count and lifetime of packet</a:t>
            </a:r>
            <a:endParaRPr lang="en-US" sz="1800" dirty="0">
              <a:latin typeface="Bookman Old Style" panose="02050604050505020204" pitchFamily="18" charset="0"/>
            </a:endParaRPr>
          </a:p>
        </p:txBody>
      </p:sp>
    </p:spTree>
    <p:extLst>
      <p:ext uri="{BB962C8B-B14F-4D97-AF65-F5344CB8AC3E}">
        <p14:creationId xmlns:p14="http://schemas.microsoft.com/office/powerpoint/2010/main" val="1738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807"/>
                                        </p:tgtEl>
                                        <p:attrNameLst>
                                          <p:attrName>style.visibility</p:attrName>
                                        </p:attrNameLst>
                                      </p:cBhvr>
                                      <p:to>
                                        <p:strVal val="visible"/>
                                      </p:to>
                                    </p:set>
                                    <p:animEffect transition="in" filter="fade">
                                      <p:cBhvr>
                                        <p:cTn id="7" dur="1000"/>
                                        <p:tgtEl>
                                          <p:spTgt spid="338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808"/>
                                        </p:tgtEl>
                                        <p:attrNameLst>
                                          <p:attrName>style.visibility</p:attrName>
                                        </p:attrNameLst>
                                      </p:cBhvr>
                                      <p:to>
                                        <p:strVal val="visible"/>
                                      </p:to>
                                    </p:set>
                                    <p:animEffect transition="in" filter="fade">
                                      <p:cBhvr>
                                        <p:cTn id="10" dur="1000"/>
                                        <p:tgtEl>
                                          <p:spTgt spid="33808"/>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3805"/>
                                        </p:tgtEl>
                                        <p:attrNameLst>
                                          <p:attrName>style.visibility</p:attrName>
                                        </p:attrNameLst>
                                      </p:cBhvr>
                                      <p:to>
                                        <p:strVal val="visible"/>
                                      </p:to>
                                    </p:set>
                                    <p:animEffect transition="in" filter="fade">
                                      <p:cBhvr>
                                        <p:cTn id="14" dur="1000"/>
                                        <p:tgtEl>
                                          <p:spTgt spid="3380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3806"/>
                                        </p:tgtEl>
                                        <p:attrNameLst>
                                          <p:attrName>style.visibility</p:attrName>
                                        </p:attrNameLst>
                                      </p:cBhvr>
                                      <p:to>
                                        <p:strVal val="visible"/>
                                      </p:to>
                                    </p:set>
                                    <p:animEffect transition="in" filter="fade">
                                      <p:cBhvr>
                                        <p:cTn id="17" dur="1000"/>
                                        <p:tgtEl>
                                          <p:spTgt spid="33806"/>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33802"/>
                                        </p:tgtEl>
                                        <p:attrNameLst>
                                          <p:attrName>style.visibility</p:attrName>
                                        </p:attrNameLst>
                                      </p:cBhvr>
                                      <p:to>
                                        <p:strVal val="visible"/>
                                      </p:to>
                                    </p:set>
                                    <p:animEffect transition="in" filter="fade">
                                      <p:cBhvr>
                                        <p:cTn id="21" dur="500"/>
                                        <p:tgtEl>
                                          <p:spTgt spid="3380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804"/>
                                        </p:tgtEl>
                                        <p:attrNameLst>
                                          <p:attrName>style.visibility</p:attrName>
                                        </p:attrNameLst>
                                      </p:cBhvr>
                                      <p:to>
                                        <p:strVal val="visible"/>
                                      </p:to>
                                    </p:set>
                                    <p:animEffect transition="in" filter="fade">
                                      <p:cBhvr>
                                        <p:cTn id="24" dur="1000"/>
                                        <p:tgtEl>
                                          <p:spTgt spid="33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2" grpId="0" animBg="1"/>
      <p:bldP spid="33804" grpId="0"/>
      <p:bldP spid="33805" grpId="0" animBg="1"/>
      <p:bldP spid="33806" grpId="0"/>
      <p:bldP spid="33807" grpId="0" animBg="1"/>
      <p:bldP spid="33808" grpId="0"/>
    </p:bldLst>
  </p:timing>
</p:sld>
</file>

<file path=ppt/theme/theme1.xml><?xml version="1.0" encoding="utf-8"?>
<a:theme xmlns:a="http://schemas.openxmlformats.org/drawingml/2006/main" name="Prosper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TotalTime>
  <Words>1249</Words>
  <Application>Microsoft Office PowerPoint</Application>
  <PresentationFormat>On-screen Show (4:3)</PresentationFormat>
  <Paragraphs>109</Paragraphs>
  <Slides>20</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Garamond</vt:lpstr>
      <vt:lpstr>Century</vt:lpstr>
      <vt:lpstr>Wingdings</vt:lpstr>
      <vt:lpstr>Cambria Math</vt:lpstr>
      <vt:lpstr>Arial</vt:lpstr>
      <vt:lpstr>Bookman Old Style</vt:lpstr>
      <vt:lpstr>SimSun</vt:lpstr>
      <vt:lpstr>Droid Sans</vt:lpstr>
      <vt:lpstr>Playfair Display</vt:lpstr>
      <vt:lpstr>Prospero template</vt:lpstr>
      <vt:lpstr>Simulation of Real Time Traffic and Black Hole Attack in NS-3</vt:lpstr>
      <vt:lpstr>Outline Of The Project</vt:lpstr>
      <vt:lpstr>MANET</vt:lpstr>
      <vt:lpstr>Network Simulator (NS-3)</vt:lpstr>
      <vt:lpstr>Simulation of Urban Mobility (SUMO)</vt:lpstr>
      <vt:lpstr>Routing Protocols in VANET</vt:lpstr>
      <vt:lpstr>AODV PROTOCOL</vt:lpstr>
      <vt:lpstr>RREQ Message</vt:lpstr>
      <vt:lpstr>RREP Message</vt:lpstr>
      <vt:lpstr>PowerPoint Presentation</vt:lpstr>
      <vt:lpstr>Black hole Attack in AODV</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of BlackHole Attack on NS-3</dc:title>
  <cp:lastModifiedBy>Deepak Bulani</cp:lastModifiedBy>
  <cp:revision>47</cp:revision>
  <dcterms:modified xsi:type="dcterms:W3CDTF">2018-05-02T16:43:25Z</dcterms:modified>
</cp:coreProperties>
</file>