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88" r:id="rId2"/>
    <p:sldId id="287" r:id="rId3"/>
    <p:sldId id="257" r:id="rId4"/>
    <p:sldId id="284" r:id="rId5"/>
    <p:sldId id="259" r:id="rId6"/>
    <p:sldId id="292" r:id="rId7"/>
    <p:sldId id="293" r:id="rId8"/>
    <p:sldId id="285" r:id="rId9"/>
    <p:sldId id="260" r:id="rId10"/>
    <p:sldId id="261" r:id="rId11"/>
    <p:sldId id="294" r:id="rId12"/>
    <p:sldId id="262" r:id="rId13"/>
    <p:sldId id="272" r:id="rId14"/>
    <p:sldId id="295" r:id="rId15"/>
    <p:sldId id="289" r:id="rId16"/>
    <p:sldId id="291" r:id="rId17"/>
    <p:sldId id="290" r:id="rId18"/>
    <p:sldId id="297" r:id="rId19"/>
    <p:sldId id="296" r:id="rId20"/>
    <p:sldId id="298" r:id="rId21"/>
  </p:sldIdLst>
  <p:sldSz cx="9144000" cy="6858000" type="screen4x3"/>
  <p:notesSz cx="6858000" cy="9144000"/>
  <p:embeddedFontLst>
    <p:embeddedFont>
      <p:font typeface="Century" panose="02040604050505020304" pitchFamily="18" charset="0"/>
      <p:regular r:id="rId23"/>
    </p:embeddedFont>
    <p:embeddedFont>
      <p:font typeface="SimSun" panose="02010600030101010101" pitchFamily="2" charset="-122"/>
      <p:regular r:id="rId24"/>
    </p:embeddedFont>
    <p:embeddedFont>
      <p:font typeface="Playfair Display" panose="020B0604020202020204" charset="0"/>
      <p:regular r:id="rId25"/>
      <p:bold r:id="rId26"/>
      <p:italic r:id="rId27"/>
      <p:boldItalic r:id="rId28"/>
    </p:embeddedFont>
    <p:embeddedFont>
      <p:font typeface="Garamond" panose="02020404030301010803" pitchFamily="18" charset="0"/>
      <p:regular r:id="rId29"/>
      <p:bold r:id="rId30"/>
      <p:italic r:id="rId31"/>
    </p:embeddedFont>
    <p:embeddedFont>
      <p:font typeface="Bookman Old Style" panose="02050604050505020204" pitchFamily="18" charset="0"/>
      <p:regular r:id="rId32"/>
      <p:bold r:id="rId33"/>
      <p:italic r:id="rId34"/>
      <p:boldItalic r:id="rId35"/>
    </p:embeddedFont>
    <p:embeddedFont>
      <p:font typeface="Cambria Math" panose="02040503050406030204" pitchFamily="18"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9E4385-E457-4F36-B7EA-5300A23FFE96}">
  <a:tblStyle styleId="{659E4385-E457-4F36-B7EA-5300A23FFE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6399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337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7025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418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821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3" y="8684926"/>
            <a:ext cx="2971800" cy="457513"/>
          </a:xfrm>
          <a:prstGeom prst="rect">
            <a:avLst/>
          </a:prstGeom>
          <a:noFill/>
        </p:spPr>
        <p:txBody>
          <a:bodyPr/>
          <a:lstStyle/>
          <a:p>
            <a:fld id="{2AB87687-52F5-4FC6-97F9-64E6A121BE84}" type="slidenum">
              <a:rPr lang="en-US"/>
              <a:pPr/>
              <a:t>6</a:t>
            </a:fld>
            <a:endParaRPr lang="en-US"/>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a:ln/>
        </p:spPr>
        <p:txBody>
          <a:bodyPr/>
          <a:lstStyle/>
          <a:p>
            <a:pPr eaLnBrk="1" hangingPunct="1"/>
            <a:r>
              <a:rPr lang="en-US" smtClean="0"/>
              <a:t>Make sure you explain how an intermediate node distinguishes between copies of the same RREQ. In your graph, the node in the middle receives two copies of the RREQ. In this case, the hop count from the source (A) is the same, so it doesn’t matter how its own routing back to A is updated.</a:t>
            </a:r>
          </a:p>
          <a:p>
            <a:pPr eaLnBrk="1" hangingPunct="1"/>
            <a:r>
              <a:rPr lang="en-US" smtClean="0"/>
              <a:t>If you look at the example graph I included in the overview, you see that node B and the destination node F both receive multiple copies of the RREQ. In both cases, each copy followed a different route to get to the respective node. Therefore, B and F must choose the correct version of the message to use for updating their own routing tables and also for forwarding. The hop count field is the key that allows them to decide which message to keep and which message to throw away.</a:t>
            </a:r>
          </a:p>
        </p:txBody>
      </p:sp>
    </p:spTree>
    <p:extLst>
      <p:ext uri="{BB962C8B-B14F-4D97-AF65-F5344CB8AC3E}">
        <p14:creationId xmlns:p14="http://schemas.microsoft.com/office/powerpoint/2010/main" val="13298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84926"/>
            <a:ext cx="2971800" cy="457513"/>
          </a:xfrm>
          <a:prstGeom prst="rect">
            <a:avLst/>
          </a:prstGeom>
          <a:noFill/>
        </p:spPr>
        <p:txBody>
          <a:bodyPr/>
          <a:lstStyle/>
          <a:p>
            <a:fld id="{F4DDF7F8-7A8C-4B6B-8C6D-7D905890C879}" type="slidenum">
              <a:rPr lang="en-US"/>
              <a:pPr/>
              <a:t>7</a:t>
            </a:fld>
            <a:endParaRPr lang="en-US"/>
          </a:p>
        </p:txBody>
      </p:sp>
      <p:sp>
        <p:nvSpPr>
          <p:cNvPr id="44035" name="Rectangle 2"/>
          <p:cNvSpPr>
            <a:spLocks noGrp="1" noRot="1" noChangeAspect="1" noChangeArrowheads="1" noTextEdit="1"/>
          </p:cNvSpPr>
          <p:nvPr>
            <p:ph type="sldImg"/>
          </p:nvPr>
        </p:nvSpPr>
        <p:spPr>
          <a:xfrm>
            <a:off x="1143000" y="685800"/>
            <a:ext cx="4572000" cy="3429000"/>
          </a:xfrm>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48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1143000" y="685800"/>
            <a:ext cx="4572000" cy="3429000"/>
          </a:xfrm>
          <a:ln/>
        </p:spPr>
      </p:sp>
      <p:sp>
        <p:nvSpPr>
          <p:cNvPr id="121859" name="Notes Placeholder 2"/>
          <p:cNvSpPr>
            <a:spLocks noGrp="1"/>
          </p:cNvSpPr>
          <p:nvPr>
            <p:ph type="body" idx="1"/>
          </p:nvPr>
        </p:nvSpPr>
        <p:spPr>
          <a:noFill/>
          <a:ln/>
        </p:spPr>
        <p:txBody>
          <a:bodyPr/>
          <a:lstStyle/>
          <a:p>
            <a:pPr eaLnBrk="1" hangingPunct="1"/>
            <a:endParaRPr lang="en-US" smtClean="0"/>
          </a:p>
        </p:txBody>
      </p:sp>
      <p:sp>
        <p:nvSpPr>
          <p:cNvPr id="121860" name="Slide Number Placeholder 3"/>
          <p:cNvSpPr>
            <a:spLocks noGrp="1"/>
          </p:cNvSpPr>
          <p:nvPr>
            <p:ph type="sldNum" sz="quarter" idx="5"/>
          </p:nvPr>
        </p:nvSpPr>
        <p:spPr>
          <a:noFill/>
        </p:spPr>
        <p:txBody>
          <a:bodyPr/>
          <a:lstStyle/>
          <a:p>
            <a:fld id="{667E27DD-177C-4BB8-BAB1-A41CEE34F4DF}" type="slidenum">
              <a:rPr lang="en-US"/>
              <a:pPr/>
              <a:t>11</a:t>
            </a:fld>
            <a:endParaRPr lang="en-US"/>
          </a:p>
        </p:txBody>
      </p:sp>
    </p:spTree>
    <p:extLst>
      <p:ext uri="{BB962C8B-B14F-4D97-AF65-F5344CB8AC3E}">
        <p14:creationId xmlns:p14="http://schemas.microsoft.com/office/powerpoint/2010/main" val="1076319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3189150"/>
            <a:ext cx="4126800" cy="15465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4800"/>
              <a:buFont typeface="Playfair Display"/>
              <a:buNone/>
              <a:defRPr sz="48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25" y="5216825"/>
            <a:ext cx="9144000" cy="16413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685800" y="5082150"/>
            <a:ext cx="4126800" cy="1046400"/>
          </a:xfrm>
          <a:prstGeom prst="rect">
            <a:avLst/>
          </a:prstGeom>
        </p:spPr>
        <p:txBody>
          <a:bodyPr spcFirstLastPara="1" wrap="square" lIns="91425" tIns="91425" rIns="91425" bIns="91425" anchor="t" anchorCtr="0"/>
          <a:lstStyle>
            <a:lvl1pPr lvl="0"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1pPr>
            <a:lvl2pPr lvl="1" rtl="0">
              <a:spcBef>
                <a:spcPts val="0"/>
              </a:spcBef>
              <a:spcAft>
                <a:spcPts val="0"/>
              </a:spcAft>
              <a:buClr>
                <a:srgbClr val="FFD900"/>
              </a:buClr>
              <a:buSzPts val="2400"/>
              <a:buFont typeface="Playfair Display"/>
              <a:buNone/>
              <a:defRPr i="1">
                <a:solidFill>
                  <a:srgbClr val="FFD900"/>
                </a:solidFill>
                <a:latin typeface="Playfair Display"/>
                <a:ea typeface="Playfair Display"/>
                <a:cs typeface="Playfair Display"/>
                <a:sym typeface="Playfair Display"/>
              </a:defRPr>
            </a:lvl2pPr>
            <a:lvl3pPr lvl="2" rtl="0">
              <a:spcBef>
                <a:spcPts val="0"/>
              </a:spcBef>
              <a:spcAft>
                <a:spcPts val="0"/>
              </a:spcAft>
              <a:buClr>
                <a:srgbClr val="FFD900"/>
              </a:buClr>
              <a:buSzPts val="2400"/>
              <a:buFont typeface="Playfair Display"/>
              <a:buNone/>
              <a:defRPr i="1">
                <a:solidFill>
                  <a:srgbClr val="FFD900"/>
                </a:solidFill>
                <a:latin typeface="Playfair Display"/>
                <a:ea typeface="Playfair Display"/>
                <a:cs typeface="Playfair Display"/>
                <a:sym typeface="Playfair Display"/>
              </a:defRPr>
            </a:lvl3pPr>
            <a:lvl4pPr lvl="3"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4pPr>
            <a:lvl5pPr lvl="4"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5pPr>
            <a:lvl6pPr lvl="5"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6pPr>
            <a:lvl7pPr lvl="6"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7pPr>
            <a:lvl8pPr lvl="7"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8pPr>
            <a:lvl9pPr lvl="8"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ctrTitle"/>
          </p:nvPr>
        </p:nvSpPr>
        <p:spPr>
          <a:xfrm>
            <a:off x="685800" y="3112950"/>
            <a:ext cx="4126800" cy="15465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Font typeface="Playfair Display"/>
              <a:buNone/>
              <a:defRPr sz="48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cxnSp>
        <p:nvCxnSpPr>
          <p:cNvPr id="14" name="Shape 14"/>
          <p:cNvCxnSpPr/>
          <p:nvPr/>
        </p:nvCxnSpPr>
        <p:spPr>
          <a:xfrm>
            <a:off x="806100" y="4831425"/>
            <a:ext cx="75318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1261500" y="2882400"/>
            <a:ext cx="6621000" cy="10932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Font typeface="Playfair Display"/>
              <a:buChar char="◈"/>
              <a:defRPr i="1">
                <a:latin typeface="Playfair Display"/>
                <a:ea typeface="Playfair Display"/>
                <a:cs typeface="Playfair Display"/>
                <a:sym typeface="Playfair Display"/>
              </a:defRPr>
            </a:lvl1pPr>
            <a:lvl2pPr marL="914400" lvl="1"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2pPr>
            <a:lvl3pPr marL="1371600" lvl="2"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3pPr>
            <a:lvl4pPr marL="1828800" lvl="3"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4pPr>
            <a:lvl5pPr marL="2286000" lvl="4"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5pPr>
            <a:lvl6pPr marL="2743200" lvl="5"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6pPr>
            <a:lvl7pPr marL="3200400" lvl="6"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7pPr>
            <a:lvl8pPr marL="3657600" lvl="7"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8pPr>
            <a:lvl9pPr marL="4114800" lvl="8" indent="-342900" algn="ctr">
              <a:spcBef>
                <a:spcPts val="0"/>
              </a:spcBef>
              <a:spcAft>
                <a:spcPts val="0"/>
              </a:spcAft>
              <a:buSzPts val="1800"/>
              <a:buFont typeface="Playfair Display"/>
              <a:buChar char="■"/>
              <a:defRPr i="1">
                <a:latin typeface="Playfair Display"/>
                <a:ea typeface="Playfair Display"/>
                <a:cs typeface="Playfair Display"/>
                <a:sym typeface="Playfair Display"/>
              </a:defRPr>
            </a:lvl9pPr>
          </a:lstStyle>
          <a:p>
            <a:endParaRPr/>
          </a:p>
        </p:txBody>
      </p:sp>
      <p:sp>
        <p:nvSpPr>
          <p:cNvPr id="17" name="Shape 17"/>
          <p:cNvSpPr txBox="1"/>
          <p:nvPr/>
        </p:nvSpPr>
        <p:spPr>
          <a:xfrm>
            <a:off x="3593400" y="1012467"/>
            <a:ext cx="1957200" cy="869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9600">
                <a:solidFill>
                  <a:srgbClr val="FFD900"/>
                </a:solidFill>
                <a:latin typeface="Playfair Display"/>
                <a:ea typeface="Playfair Display"/>
                <a:cs typeface="Playfair Display"/>
                <a:sym typeface="Playfair Display"/>
              </a:rPr>
              <a:t>“</a:t>
            </a:r>
            <a:endParaRPr sz="9600">
              <a:solidFill>
                <a:srgbClr val="FFD900"/>
              </a:solidFill>
              <a:latin typeface="Playfair Display"/>
              <a:ea typeface="Playfair Display"/>
              <a:cs typeface="Playfair Display"/>
              <a:sym typeface="Playfair Display"/>
            </a:endParaRPr>
          </a:p>
        </p:txBody>
      </p:sp>
      <p:cxnSp>
        <p:nvCxnSpPr>
          <p:cNvPr id="18" name="Shape 18"/>
          <p:cNvCxnSpPr/>
          <p:nvPr/>
        </p:nvCxnSpPr>
        <p:spPr>
          <a:xfrm>
            <a:off x="3028650" y="5540732"/>
            <a:ext cx="30867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Shape 20"/>
          <p:cNvSpPr/>
          <p:nvPr/>
        </p:nvSpPr>
        <p:spPr>
          <a:xfrm>
            <a:off x="25" y="6636000"/>
            <a:ext cx="9144000" cy="2220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57200" y="0"/>
            <a:ext cx="8229600" cy="1295400"/>
          </a:xfrm>
          <a:prstGeom prst="rect">
            <a:avLst/>
          </a:prstGeom>
        </p:spPr>
        <p:txBody>
          <a:bodyPr spcFirstLastPara="1" wrap="square" lIns="91425" tIns="91425" rIns="91425" bIns="91425" anchor="ctr" anchorCtr="0"/>
          <a:lstStyle>
            <a:lvl1pPr lvl="0" algn="ctr">
              <a:spcBef>
                <a:spcPts val="0"/>
              </a:spcBef>
              <a:spcAft>
                <a:spcPts val="0"/>
              </a:spcAft>
              <a:buClr>
                <a:srgbClr val="F3F3F3"/>
              </a:buClr>
              <a:buSzPts val="2400"/>
              <a:buNone/>
              <a:defRPr sz="2400" b="0">
                <a:solidFill>
                  <a:srgbClr val="F3F3F3"/>
                </a:solidFill>
              </a:defRPr>
            </a:lvl1pPr>
            <a:lvl2pPr lvl="1" algn="ctr">
              <a:spcBef>
                <a:spcPts val="0"/>
              </a:spcBef>
              <a:spcAft>
                <a:spcPts val="0"/>
              </a:spcAft>
              <a:buClr>
                <a:srgbClr val="999999"/>
              </a:buClr>
              <a:buSzPts val="2400"/>
              <a:buNone/>
              <a:defRPr sz="2400" b="0">
                <a:solidFill>
                  <a:srgbClr val="999999"/>
                </a:solidFill>
              </a:defRPr>
            </a:lvl2pPr>
            <a:lvl3pPr lvl="2" algn="ctr">
              <a:spcBef>
                <a:spcPts val="0"/>
              </a:spcBef>
              <a:spcAft>
                <a:spcPts val="0"/>
              </a:spcAft>
              <a:buClr>
                <a:srgbClr val="999999"/>
              </a:buClr>
              <a:buSzPts val="2400"/>
              <a:buNone/>
              <a:defRPr sz="2400" b="0">
                <a:solidFill>
                  <a:srgbClr val="999999"/>
                </a:solidFill>
              </a:defRPr>
            </a:lvl3pPr>
            <a:lvl4pPr lvl="3" algn="ctr">
              <a:spcBef>
                <a:spcPts val="0"/>
              </a:spcBef>
              <a:spcAft>
                <a:spcPts val="0"/>
              </a:spcAft>
              <a:buClr>
                <a:srgbClr val="999999"/>
              </a:buClr>
              <a:buSzPts val="2400"/>
              <a:buNone/>
              <a:defRPr sz="2400" b="0">
                <a:solidFill>
                  <a:srgbClr val="999999"/>
                </a:solidFill>
              </a:defRPr>
            </a:lvl4pPr>
            <a:lvl5pPr lvl="4" algn="ctr">
              <a:spcBef>
                <a:spcPts val="0"/>
              </a:spcBef>
              <a:spcAft>
                <a:spcPts val="0"/>
              </a:spcAft>
              <a:buClr>
                <a:srgbClr val="999999"/>
              </a:buClr>
              <a:buSzPts val="2400"/>
              <a:buNone/>
              <a:defRPr sz="2400" b="0">
                <a:solidFill>
                  <a:srgbClr val="999999"/>
                </a:solidFill>
              </a:defRPr>
            </a:lvl5pPr>
            <a:lvl6pPr lvl="5" algn="ctr">
              <a:spcBef>
                <a:spcPts val="0"/>
              </a:spcBef>
              <a:spcAft>
                <a:spcPts val="0"/>
              </a:spcAft>
              <a:buClr>
                <a:srgbClr val="999999"/>
              </a:buClr>
              <a:buSzPts val="2400"/>
              <a:buNone/>
              <a:defRPr sz="2400" b="0">
                <a:solidFill>
                  <a:srgbClr val="999999"/>
                </a:solidFill>
              </a:defRPr>
            </a:lvl6pPr>
            <a:lvl7pPr lvl="6" algn="ctr">
              <a:spcBef>
                <a:spcPts val="0"/>
              </a:spcBef>
              <a:spcAft>
                <a:spcPts val="0"/>
              </a:spcAft>
              <a:buClr>
                <a:srgbClr val="999999"/>
              </a:buClr>
              <a:buSzPts val="2400"/>
              <a:buNone/>
              <a:defRPr sz="2400" b="0">
                <a:solidFill>
                  <a:srgbClr val="999999"/>
                </a:solidFill>
              </a:defRPr>
            </a:lvl7pPr>
            <a:lvl8pPr lvl="7" algn="ctr">
              <a:spcBef>
                <a:spcPts val="0"/>
              </a:spcBef>
              <a:spcAft>
                <a:spcPts val="0"/>
              </a:spcAft>
              <a:buClr>
                <a:srgbClr val="999999"/>
              </a:buClr>
              <a:buSzPts val="2400"/>
              <a:buNone/>
              <a:defRPr sz="2400" b="0">
                <a:solidFill>
                  <a:srgbClr val="999999"/>
                </a:solidFill>
              </a:defRPr>
            </a:lvl8pPr>
            <a:lvl9pPr lvl="8" algn="ctr">
              <a:spcBef>
                <a:spcPts val="0"/>
              </a:spcBef>
              <a:spcAft>
                <a:spcPts val="0"/>
              </a:spcAft>
              <a:buClr>
                <a:srgbClr val="999999"/>
              </a:buClr>
              <a:buSzPts val="2400"/>
              <a:buNone/>
              <a:defRPr sz="2400" b="0">
                <a:solidFill>
                  <a:srgbClr val="999999"/>
                </a:solidFill>
              </a:defRPr>
            </a:lvl9pPr>
          </a:lstStyle>
          <a:p>
            <a:endParaRPr/>
          </a:p>
        </p:txBody>
      </p:sp>
      <p:sp>
        <p:nvSpPr>
          <p:cNvPr id="22" name="Shape 22"/>
          <p:cNvSpPr txBox="1">
            <a:spLocks noGrp="1"/>
          </p:cNvSpPr>
          <p:nvPr>
            <p:ph type="body" idx="1"/>
          </p:nvPr>
        </p:nvSpPr>
        <p:spPr>
          <a:xfrm>
            <a:off x="1005600" y="1600200"/>
            <a:ext cx="7132800" cy="48375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23" name="Shape 23"/>
          <p:cNvCxnSpPr/>
          <p:nvPr/>
        </p:nvCxnSpPr>
        <p:spPr>
          <a:xfrm>
            <a:off x="3028650" y="1295408"/>
            <a:ext cx="30867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0"/>
            <a:ext cx="8229600" cy="1295400"/>
          </a:xfrm>
          <a:prstGeom prst="rect">
            <a:avLst/>
          </a:prstGeom>
        </p:spPr>
        <p:txBody>
          <a:bodyPr spcFirstLastPara="1" wrap="square" lIns="91425" tIns="91425" rIns="91425" bIns="91425" anchor="ctr" anchorCtr="0"/>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26" name="Shape 26"/>
          <p:cNvSpPr txBox="1">
            <a:spLocks noGrp="1"/>
          </p:cNvSpPr>
          <p:nvPr>
            <p:ph type="body" idx="1"/>
          </p:nvPr>
        </p:nvSpPr>
        <p:spPr>
          <a:xfrm>
            <a:off x="880026" y="1600200"/>
            <a:ext cx="3584100" cy="4774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7" name="Shape 27"/>
          <p:cNvSpPr txBox="1">
            <a:spLocks noGrp="1"/>
          </p:cNvSpPr>
          <p:nvPr>
            <p:ph type="body" idx="2"/>
          </p:nvPr>
        </p:nvSpPr>
        <p:spPr>
          <a:xfrm>
            <a:off x="4679875" y="1600200"/>
            <a:ext cx="3584100" cy="4774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cxnSp>
        <p:nvCxnSpPr>
          <p:cNvPr id="28" name="Shape 28"/>
          <p:cNvCxnSpPr/>
          <p:nvPr/>
        </p:nvCxnSpPr>
        <p:spPr>
          <a:xfrm>
            <a:off x="3028650" y="1295408"/>
            <a:ext cx="3086700" cy="0"/>
          </a:xfrm>
          <a:prstGeom prst="straightConnector1">
            <a:avLst/>
          </a:prstGeom>
          <a:noFill/>
          <a:ln w="19050" cap="flat" cmpd="sng">
            <a:solidFill>
              <a:srgbClr val="FFD900"/>
            </a:solidFill>
            <a:prstDash val="solid"/>
            <a:round/>
            <a:headEnd type="none" w="med" len="med"/>
            <a:tailEnd type="none" w="med" len="med"/>
          </a:ln>
        </p:spPr>
      </p:cxnSp>
      <p:sp>
        <p:nvSpPr>
          <p:cNvPr id="29" name="Shape 29"/>
          <p:cNvSpPr/>
          <p:nvPr/>
        </p:nvSpPr>
        <p:spPr>
          <a:xfrm>
            <a:off x="25" y="6636000"/>
            <a:ext cx="9144000" cy="2220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0"/>
            <a:ext cx="8229600" cy="1295400"/>
          </a:xfrm>
          <a:prstGeom prst="rect">
            <a:avLst/>
          </a:prstGeom>
        </p:spPr>
        <p:txBody>
          <a:bodyPr spcFirstLastPara="1" wrap="square" lIns="91425" tIns="91425" rIns="91425" bIns="91425" anchor="ctr" anchorCtr="0"/>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cxnSp>
        <p:nvCxnSpPr>
          <p:cNvPr id="39" name="Shape 39"/>
          <p:cNvCxnSpPr/>
          <p:nvPr/>
        </p:nvCxnSpPr>
        <p:spPr>
          <a:xfrm>
            <a:off x="3028650" y="1295408"/>
            <a:ext cx="3086700" cy="0"/>
          </a:xfrm>
          <a:prstGeom prst="straightConnector1">
            <a:avLst/>
          </a:prstGeom>
          <a:noFill/>
          <a:ln w="19050" cap="flat" cmpd="sng">
            <a:solidFill>
              <a:srgbClr val="FFD900"/>
            </a:solidFill>
            <a:prstDash val="solid"/>
            <a:round/>
            <a:headEnd type="none" w="med" len="med"/>
            <a:tailEnd type="none" w="med" len="med"/>
          </a:ln>
        </p:spPr>
      </p:cxnSp>
      <p:sp>
        <p:nvSpPr>
          <p:cNvPr id="40" name="Shape 40"/>
          <p:cNvSpPr/>
          <p:nvPr/>
        </p:nvSpPr>
        <p:spPr>
          <a:xfrm>
            <a:off x="25" y="6636000"/>
            <a:ext cx="9144000" cy="2220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57200" y="5875073"/>
            <a:ext cx="8229600" cy="982800"/>
          </a:xfrm>
          <a:prstGeom prst="rect">
            <a:avLst/>
          </a:prstGeom>
        </p:spPr>
        <p:txBody>
          <a:bodyPr spcFirstLastPara="1" wrap="square" lIns="91425" tIns="91425" rIns="91425" bIns="91425" anchor="ctr" anchorCtr="0"/>
          <a:lstStyle>
            <a:lvl1pPr marL="457200" lvl="0" indent="-228600" algn="ctr">
              <a:spcBef>
                <a:spcPts val="360"/>
              </a:spcBef>
              <a:spcAft>
                <a:spcPts val="0"/>
              </a:spcAft>
              <a:buSzPts val="1600"/>
              <a:buFont typeface="Playfair Display"/>
              <a:buNone/>
              <a:defRPr sz="1600" i="1">
                <a:latin typeface="Playfair Display"/>
                <a:ea typeface="Playfair Display"/>
                <a:cs typeface="Playfair Display"/>
                <a:sym typeface="Playfair Display"/>
              </a:defRPr>
            </a:lvl1pPr>
          </a:lstStyle>
          <a:p>
            <a:endParaRPr/>
          </a:p>
        </p:txBody>
      </p:sp>
      <p:cxnSp>
        <p:nvCxnSpPr>
          <p:cNvPr id="43" name="Shape 43"/>
          <p:cNvCxnSpPr/>
          <p:nvPr/>
        </p:nvCxnSpPr>
        <p:spPr>
          <a:xfrm>
            <a:off x="3028650" y="5875082"/>
            <a:ext cx="30867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cxnSp>
        <p:nvCxnSpPr>
          <p:cNvPr id="45" name="Shape 45"/>
          <p:cNvCxnSpPr/>
          <p:nvPr/>
        </p:nvCxnSpPr>
        <p:spPr>
          <a:xfrm>
            <a:off x="734700" y="6310075"/>
            <a:ext cx="7674600" cy="0"/>
          </a:xfrm>
          <a:prstGeom prst="straightConnector1">
            <a:avLst/>
          </a:prstGeom>
          <a:noFill/>
          <a:ln w="19050" cap="flat" cmpd="sng">
            <a:solidFill>
              <a:srgbClr val="FFD900"/>
            </a:solidFill>
            <a:prstDash val="solid"/>
            <a:round/>
            <a:headEnd type="none" w="med" len="med"/>
            <a:tailEnd type="none" w="med" len="med"/>
          </a:ln>
        </p:spPr>
      </p:cxnSp>
      <p:cxnSp>
        <p:nvCxnSpPr>
          <p:cNvPr id="46" name="Shape 46"/>
          <p:cNvCxnSpPr/>
          <p:nvPr/>
        </p:nvCxnSpPr>
        <p:spPr>
          <a:xfrm>
            <a:off x="734700" y="547925"/>
            <a:ext cx="76746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41"/>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xfrm>
            <a:off x="6553200" y="6243638"/>
            <a:ext cx="2133600" cy="457200"/>
          </a:xfrm>
          <a:prstGeom prst="rect">
            <a:avLst/>
          </a:prstGeom>
          <a:ln/>
        </p:spPr>
        <p:txBody>
          <a:bodyPr/>
          <a:lstStyle>
            <a:lvl1pPr>
              <a:defRPr/>
            </a:lvl1pPr>
          </a:lstStyle>
          <a:p>
            <a:pPr>
              <a:defRPr/>
            </a:pPr>
            <a:fld id="{1291BB09-A799-4649-9DD6-67EA71F6436E}" type="slidenum">
              <a:rPr lang="en-US"/>
              <a:pPr>
                <a:defRPr/>
              </a:pPr>
              <a:t>‹#›</a:t>
            </a:fld>
            <a:endParaRPr lang="en-US"/>
          </a:p>
        </p:txBody>
      </p:sp>
    </p:spTree>
    <p:extLst>
      <p:ext uri="{BB962C8B-B14F-4D97-AF65-F5344CB8AC3E}">
        <p14:creationId xmlns:p14="http://schemas.microsoft.com/office/powerpoint/2010/main" val="257992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6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Droid Sans"/>
              <a:buChar char="◈"/>
              <a:defRPr sz="3000">
                <a:solidFill>
                  <a:srgbClr val="F3F3F3"/>
                </a:solidFill>
                <a:latin typeface="Droid Sans"/>
                <a:ea typeface="Droid Sans"/>
                <a:cs typeface="Droid Sans"/>
                <a:sym typeface="Droid Sans"/>
              </a:defRPr>
            </a:lvl1pPr>
            <a:lvl2pPr marL="914400" lvl="1" indent="-381000">
              <a:spcBef>
                <a:spcPts val="0"/>
              </a:spcBef>
              <a:spcAft>
                <a:spcPts val="0"/>
              </a:spcAft>
              <a:buClr>
                <a:srgbClr val="F3F3F3"/>
              </a:buClr>
              <a:buSzPts val="2400"/>
              <a:buFont typeface="Droid Sans"/>
              <a:buChar char="○"/>
              <a:defRPr sz="2400">
                <a:solidFill>
                  <a:srgbClr val="F3F3F3"/>
                </a:solidFill>
                <a:latin typeface="Droid Sans"/>
                <a:ea typeface="Droid Sans"/>
                <a:cs typeface="Droid Sans"/>
                <a:sym typeface="Droid Sans"/>
              </a:defRPr>
            </a:lvl2pPr>
            <a:lvl3pPr marL="1371600" lvl="2" indent="-381000">
              <a:spcBef>
                <a:spcPts val="0"/>
              </a:spcBef>
              <a:spcAft>
                <a:spcPts val="0"/>
              </a:spcAft>
              <a:buClr>
                <a:srgbClr val="F3F3F3"/>
              </a:buClr>
              <a:buSzPts val="2400"/>
              <a:buFont typeface="Droid Sans"/>
              <a:buChar char="■"/>
              <a:defRPr sz="2400">
                <a:solidFill>
                  <a:srgbClr val="F3F3F3"/>
                </a:solidFill>
                <a:latin typeface="Droid Sans"/>
                <a:ea typeface="Droid Sans"/>
                <a:cs typeface="Droid Sans"/>
                <a:sym typeface="Droid Sans"/>
              </a:defRPr>
            </a:lvl3pPr>
            <a:lvl4pPr marL="1828800" lvl="3"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4pPr>
            <a:lvl5pPr marL="2286000" lvl="4"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5pPr>
            <a:lvl6pPr marL="2743200" lvl="5"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6pPr>
            <a:lvl7pPr marL="3200400" lvl="6"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7pPr>
            <a:lvl8pPr marL="3657600" lvl="7"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8pPr>
            <a:lvl9pPr marL="4114800" lvl="8"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60"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rot="10800000" flipV="1">
            <a:off x="374072" y="640080"/>
            <a:ext cx="8035635" cy="627017"/>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3200" dirty="0"/>
              <a:t>Simulation of Black Hole Attack in NS-3</a:t>
            </a:r>
          </a:p>
        </p:txBody>
      </p:sp>
      <p:sp>
        <p:nvSpPr>
          <p:cNvPr id="5" name="TextBox 4">
            <a:extLst>
              <a:ext uri="{FF2B5EF4-FFF2-40B4-BE49-F238E27FC236}">
                <a16:creationId xmlns:a16="http://schemas.microsoft.com/office/drawing/2014/main" id="{E3F8D41D-43E9-44B8-B517-10ECB9F2F1D0}"/>
              </a:ext>
            </a:extLst>
          </p:cNvPr>
          <p:cNvSpPr txBox="1"/>
          <p:nvPr/>
        </p:nvSpPr>
        <p:spPr>
          <a:xfrm>
            <a:off x="1097280" y="2312126"/>
            <a:ext cx="7067006" cy="266426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CAB9A602-1DDC-4388-AD8C-31B30A30CCDD}"/>
              </a:ext>
            </a:extLst>
          </p:cNvPr>
          <p:cNvSpPr txBox="1"/>
          <p:nvPr/>
        </p:nvSpPr>
        <p:spPr>
          <a:xfrm>
            <a:off x="979714" y="1597729"/>
            <a:ext cx="7067006" cy="3662541"/>
          </a:xfrm>
          <a:prstGeom prst="rect">
            <a:avLst/>
          </a:prstGeom>
          <a:noFill/>
        </p:spPr>
        <p:txBody>
          <a:bodyPr wrap="square" rtlCol="0">
            <a:spAutoFit/>
          </a:bodyPr>
          <a:lstStyle/>
          <a:p>
            <a:r>
              <a:rPr lang="en" sz="2000" b="1" dirty="0">
                <a:solidFill>
                  <a:srgbClr val="FFFF00"/>
                </a:solidFill>
              </a:rPr>
              <a:t>                                         </a:t>
            </a:r>
            <a:r>
              <a:rPr lang="en" b="1" dirty="0">
                <a:solidFill>
                  <a:srgbClr val="FFFF00"/>
                </a:solidFill>
              </a:rPr>
              <a:t>Group : </a:t>
            </a:r>
            <a:r>
              <a:rPr lang="en-IN" b="1" dirty="0">
                <a:solidFill>
                  <a:srgbClr val="FFFF00"/>
                </a:solidFill>
              </a:rPr>
              <a:t>CS-14</a:t>
            </a:r>
            <a:br>
              <a:rPr lang="en-IN" b="1" dirty="0">
                <a:solidFill>
                  <a:srgbClr val="FFFF00"/>
                </a:solidFill>
              </a:rPr>
            </a:br>
            <a:r>
              <a:rPr lang="en-IN" b="1" dirty="0">
                <a:solidFill>
                  <a:srgbClr val="FFFF00"/>
                </a:solidFill>
              </a:rPr>
              <a:t/>
            </a:r>
            <a:br>
              <a:rPr lang="en-IN" b="1" dirty="0">
                <a:solidFill>
                  <a:srgbClr val="FFFF00"/>
                </a:solidFill>
              </a:rPr>
            </a:br>
            <a:r>
              <a:rPr lang="en-IN" b="1" dirty="0">
                <a:solidFill>
                  <a:srgbClr val="FFFF00"/>
                </a:solidFill>
              </a:rPr>
              <a:t>	     </a:t>
            </a:r>
            <a:r>
              <a:rPr lang="en-IN" sz="1800" dirty="0">
                <a:solidFill>
                  <a:schemeClr val="bg1"/>
                </a:solidFill>
              </a:rPr>
              <a:t>Deepak Bulani		             20153026</a:t>
            </a:r>
            <a:br>
              <a:rPr lang="en-IN" sz="1800" dirty="0">
                <a:solidFill>
                  <a:schemeClr val="bg1"/>
                </a:solidFill>
              </a:rPr>
            </a:br>
            <a:r>
              <a:rPr lang="en-IN" sz="1800" dirty="0">
                <a:solidFill>
                  <a:schemeClr val="bg1"/>
                </a:solidFill>
              </a:rPr>
              <a:t>	   Gaurav Agarwal                           20154097</a:t>
            </a:r>
            <a:br>
              <a:rPr lang="en-IN" sz="1800" dirty="0">
                <a:solidFill>
                  <a:schemeClr val="bg1"/>
                </a:solidFill>
              </a:rPr>
            </a:br>
            <a:r>
              <a:rPr lang="en-IN" sz="1800" dirty="0">
                <a:solidFill>
                  <a:schemeClr val="bg1"/>
                </a:solidFill>
              </a:rPr>
              <a:t>     </a:t>
            </a:r>
            <a:r>
              <a:rPr lang="en-IN" sz="1800" dirty="0" err="1">
                <a:solidFill>
                  <a:schemeClr val="bg1"/>
                </a:solidFill>
              </a:rPr>
              <a:t>Bonthu</a:t>
            </a:r>
            <a:r>
              <a:rPr lang="en-IN" sz="1800" dirty="0">
                <a:solidFill>
                  <a:schemeClr val="bg1"/>
                </a:solidFill>
              </a:rPr>
              <a:t> Harsha Vardhan Reddy               20154148</a:t>
            </a:r>
            <a:br>
              <a:rPr lang="en-IN" sz="1800" dirty="0">
                <a:solidFill>
                  <a:schemeClr val="bg1"/>
                </a:solidFill>
              </a:rPr>
            </a:br>
            <a:r>
              <a:rPr lang="en-IN" sz="1800" dirty="0">
                <a:solidFill>
                  <a:schemeClr val="bg1"/>
                </a:solidFill>
              </a:rPr>
              <a:t>                   </a:t>
            </a:r>
            <a:r>
              <a:rPr lang="en-IN" sz="1800" dirty="0" err="1">
                <a:solidFill>
                  <a:schemeClr val="bg1"/>
                </a:solidFill>
              </a:rPr>
              <a:t>Avichal</a:t>
            </a:r>
            <a:r>
              <a:rPr lang="en-IN" sz="1800" dirty="0">
                <a:solidFill>
                  <a:schemeClr val="bg1"/>
                </a:solidFill>
              </a:rPr>
              <a:t> </a:t>
            </a:r>
            <a:r>
              <a:rPr lang="en-IN" sz="1800" dirty="0" err="1">
                <a:solidFill>
                  <a:schemeClr val="bg1"/>
                </a:solidFill>
              </a:rPr>
              <a:t>Verma</a:t>
            </a:r>
            <a:r>
              <a:rPr lang="en-IN" sz="1800" dirty="0">
                <a:solidFill>
                  <a:schemeClr val="bg1"/>
                </a:solidFill>
              </a:rPr>
              <a:t>	                           20154085                                       	     Amit Ranjan	                         </a:t>
            </a:r>
            <a:r>
              <a:rPr lang="en-IN" sz="1800" b="1" dirty="0">
                <a:solidFill>
                  <a:schemeClr val="bg1"/>
                </a:solidFill>
              </a:rPr>
              <a:t>  </a:t>
            </a:r>
            <a:r>
              <a:rPr lang="en-IN" sz="1800" dirty="0">
                <a:solidFill>
                  <a:schemeClr val="bg1"/>
                </a:solidFill>
              </a:rPr>
              <a:t>20154101</a:t>
            </a:r>
            <a:r>
              <a:rPr lang="en-IN" sz="1800" b="1" dirty="0">
                <a:solidFill>
                  <a:schemeClr val="bg1"/>
                </a:solidFill>
              </a:rPr>
              <a:t/>
            </a:r>
            <a:br>
              <a:rPr lang="en-IN" sz="1800" b="1" dirty="0">
                <a:solidFill>
                  <a:schemeClr val="bg1"/>
                </a:solidFill>
              </a:rPr>
            </a:br>
            <a:r>
              <a:rPr lang="en-IN" sz="1800" b="1" dirty="0">
                <a:solidFill>
                  <a:schemeClr val="bg1"/>
                </a:solidFill>
              </a:rPr>
              <a:t/>
            </a:r>
            <a:br>
              <a:rPr lang="en-IN" sz="1800" b="1" dirty="0">
                <a:solidFill>
                  <a:schemeClr val="bg1"/>
                </a:solidFill>
              </a:rPr>
            </a:br>
            <a:r>
              <a:rPr lang="en-IN" sz="1800" b="1" dirty="0">
                <a:solidFill>
                  <a:schemeClr val="bg1"/>
                </a:solidFill>
              </a:rPr>
              <a:t>                       </a:t>
            </a:r>
            <a:r>
              <a:rPr lang="en-IN" sz="1800" dirty="0">
                <a:solidFill>
                  <a:schemeClr val="bg1"/>
                </a:solidFill>
              </a:rPr>
              <a:t>Under the guidance of</a:t>
            </a:r>
            <a:r>
              <a:rPr lang="en-IN" sz="1800" b="1" dirty="0">
                <a:solidFill>
                  <a:schemeClr val="bg1"/>
                </a:solidFill>
              </a:rPr>
              <a:t> </a:t>
            </a:r>
            <a:r>
              <a:rPr lang="en-IN" sz="1800" b="1" dirty="0" err="1">
                <a:solidFill>
                  <a:schemeClr val="bg1"/>
                </a:solidFill>
              </a:rPr>
              <a:t>Dr.</a:t>
            </a:r>
            <a:r>
              <a:rPr lang="en-IN" sz="1800" b="1" dirty="0">
                <a:solidFill>
                  <a:schemeClr val="bg1"/>
                </a:solidFill>
              </a:rPr>
              <a:t> Dinesh Singh</a:t>
            </a:r>
            <a:br>
              <a:rPr lang="en-IN" sz="1800" b="1" dirty="0">
                <a:solidFill>
                  <a:schemeClr val="bg1"/>
                </a:solidFill>
              </a:rPr>
            </a:br>
            <a:r>
              <a:rPr lang="en-IN" sz="1800" b="1" dirty="0">
                <a:solidFill>
                  <a:schemeClr val="bg1"/>
                </a:solidFill>
              </a:rPr>
              <a:t>	                           </a:t>
            </a:r>
            <a:r>
              <a:rPr lang="en-IN" sz="1800" dirty="0">
                <a:solidFill>
                  <a:schemeClr val="bg1"/>
                </a:solidFill>
              </a:rPr>
              <a:t>MNNIT Allahabad</a:t>
            </a:r>
            <a:br>
              <a:rPr lang="en-IN" sz="1800" dirty="0">
                <a:solidFill>
                  <a:schemeClr val="bg1"/>
                </a:solidFill>
              </a:rPr>
            </a:br>
            <a:r>
              <a:rPr lang="en-IN" sz="1800" b="1" dirty="0">
                <a:solidFill>
                  <a:schemeClr val="bg1"/>
                </a:solidFill>
              </a:rPr>
              <a:t>			</a:t>
            </a:r>
            <a:br>
              <a:rPr lang="en-IN" sz="1800" b="1" dirty="0">
                <a:solidFill>
                  <a:schemeClr val="bg1"/>
                </a:solidFill>
              </a:rPr>
            </a:br>
            <a:r>
              <a:rPr lang="en-IN" sz="1800" b="1" dirty="0">
                <a:solidFill>
                  <a:schemeClr val="bg1"/>
                </a:solidFill>
              </a:rPr>
              <a:t>			May </a:t>
            </a:r>
            <a:r>
              <a:rPr lang="en-IN" sz="1800" b="1" dirty="0" smtClean="0">
                <a:solidFill>
                  <a:schemeClr val="bg1"/>
                </a:solidFill>
              </a:rPr>
              <a:t>3</a:t>
            </a:r>
            <a:r>
              <a:rPr lang="en-IN" sz="1800" b="1" baseline="30000" dirty="0" smtClean="0">
                <a:solidFill>
                  <a:schemeClr val="bg1"/>
                </a:solidFill>
              </a:rPr>
              <a:t>rd</a:t>
            </a:r>
            <a:r>
              <a:rPr lang="en-IN" sz="1800" b="1" dirty="0" smtClean="0">
                <a:solidFill>
                  <a:schemeClr val="bg1"/>
                </a:solidFill>
              </a:rPr>
              <a:t> 2018</a:t>
            </a:r>
            <a:r>
              <a:rPr lang="en-IN" sz="1800" b="1" dirty="0">
                <a:solidFill>
                  <a:srgbClr val="FFFF00"/>
                </a:solidFill>
              </a:rPr>
              <a:t/>
            </a:r>
            <a:br>
              <a:rPr lang="en-IN" sz="1800" b="1" dirty="0">
                <a:solidFill>
                  <a:srgbClr val="FFFF00"/>
                </a:solidFill>
              </a:rPr>
            </a:br>
            <a:endParaRPr lang="en-IN" sz="1800" dirty="0"/>
          </a:p>
        </p:txBody>
      </p:sp>
    </p:spTree>
    <p:extLst>
      <p:ext uri="{BB962C8B-B14F-4D97-AF65-F5344CB8AC3E}">
        <p14:creationId xmlns:p14="http://schemas.microsoft.com/office/powerpoint/2010/main" val="2648750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body" idx="4294967295"/>
          </p:nvPr>
        </p:nvSpPr>
        <p:spPr>
          <a:xfrm>
            <a:off x="263238" y="644236"/>
            <a:ext cx="8548254" cy="4837113"/>
          </a:xfrm>
          <a:prstGeom prst="rect">
            <a:avLst/>
          </a:prstGeom>
        </p:spPr>
        <p:txBody>
          <a:bodyPr spcFirstLastPara="1" wrap="square" lIns="91425" tIns="91425" rIns="91425" bIns="91425" anchor="t" anchorCtr="0">
            <a:noAutofit/>
          </a:bodyPr>
          <a:lstStyle/>
          <a:p>
            <a:pPr>
              <a:buClr>
                <a:srgbClr val="FFFF00"/>
              </a:buClr>
              <a:buFont typeface="Wingdings" panose="05000000000000000000" pitchFamily="2" charset="2"/>
              <a:buChar char="Ø"/>
            </a:pPr>
            <a:r>
              <a:rPr lang="en-US" sz="2200" dirty="0" smtClean="0">
                <a:latin typeface="Bookman Old Style" panose="02050604050505020204" pitchFamily="18" charset="0"/>
              </a:rPr>
              <a:t>Since </a:t>
            </a:r>
            <a:r>
              <a:rPr lang="en-US" sz="2200" dirty="0">
                <a:latin typeface="Bookman Old Style" panose="02050604050505020204" pitchFamily="18" charset="0"/>
              </a:rPr>
              <a:t>the malicious node needs not to check its routing table before responding to a routing request, it is often the first one to reply compared to other </a:t>
            </a:r>
            <a:r>
              <a:rPr lang="en-US" sz="2200" dirty="0" smtClean="0">
                <a:latin typeface="Bookman Old Style" panose="02050604050505020204" pitchFamily="18" charset="0"/>
              </a:rPr>
              <a:t>nodes.</a:t>
            </a:r>
          </a:p>
          <a:p>
            <a:pPr>
              <a:buClr>
                <a:srgbClr val="FFFF00"/>
              </a:buClr>
              <a:buFont typeface="Wingdings" panose="05000000000000000000" pitchFamily="2" charset="2"/>
              <a:buChar char="Ø"/>
            </a:pPr>
            <a:r>
              <a:rPr lang="en-US" sz="2200" dirty="0" smtClean="0">
                <a:latin typeface="Bookman Old Style" panose="02050604050505020204" pitchFamily="18" charset="0"/>
              </a:rPr>
              <a:t>When </a:t>
            </a:r>
            <a:r>
              <a:rPr lang="en-US" sz="2200" dirty="0">
                <a:latin typeface="Bookman Old Style" panose="02050604050505020204" pitchFamily="18" charset="0"/>
              </a:rPr>
              <a:t>the requesting node receives this RREP, it terminates its routing discovery process and ignores all other RREP messages coming from other nodes. Thus the data packets are sent to such a “hole” from where they are not sent anywhere and absorbed by the malicious node. </a:t>
            </a:r>
            <a:endParaRPr lang="en-US" sz="2200" dirty="0" smtClean="0">
              <a:latin typeface="Bookman Old Style" panose="02050604050505020204" pitchFamily="18" charset="0"/>
            </a:endParaRPr>
          </a:p>
          <a:p>
            <a:pPr>
              <a:buClr>
                <a:srgbClr val="FFFF00"/>
              </a:buClr>
              <a:buFont typeface="Wingdings" panose="05000000000000000000" pitchFamily="2" charset="2"/>
              <a:buChar char="Ø"/>
            </a:pPr>
            <a:r>
              <a:rPr lang="en-US" sz="2200" dirty="0" smtClean="0">
                <a:latin typeface="Bookman Old Style" panose="02050604050505020204" pitchFamily="18" charset="0"/>
              </a:rPr>
              <a:t>Often </a:t>
            </a:r>
            <a:r>
              <a:rPr lang="en-US" sz="2200" dirty="0">
                <a:latin typeface="Bookman Old Style" panose="02050604050505020204" pitchFamily="18" charset="0"/>
              </a:rPr>
              <a:t>many nodes send RREQ simultaneously; the attacker node is still able to respond immediately with false RREP to all requesting nodes and thus easily takes access to all the routes. In this way source nodes are bluffed by malicious node which gulps a lot of network traffic to itself resulting severe loss of data.</a:t>
            </a:r>
          </a:p>
          <a:p>
            <a:pPr lvl="0" rtl="0">
              <a:spcBef>
                <a:spcPts val="600"/>
              </a:spcBef>
              <a:spcAft>
                <a:spcPts val="0"/>
              </a:spcAft>
              <a:buClr>
                <a:srgbClr val="FFFF00"/>
              </a:buClr>
              <a:buSzPts val="3000"/>
              <a:buFont typeface="Wingdings" panose="05000000000000000000" pitchFamily="2" charset="2"/>
              <a:buChar char="Ø"/>
            </a:pPr>
            <a:endParaRPr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4294967295"/>
          </p:nvPr>
        </p:nvSpPr>
        <p:spPr bwMode="auto">
          <a:noFill/>
          <a:ln>
            <a:miter lim="800000"/>
            <a:headEnd/>
            <a:tailEnd/>
          </a:ln>
        </p:spPr>
        <p:txBody>
          <a:bodyPr/>
          <a:lstStyle/>
          <a:p>
            <a:r>
              <a:rPr lang="en-IN" altLang="en-US" smtClean="0"/>
              <a:t>Neelima Gupta, Dept. of Computer Sc., University of Delhi</a:t>
            </a:r>
            <a:endParaRPr lang="en-US" altLang="en-US"/>
          </a:p>
        </p:txBody>
      </p:sp>
      <p:sp>
        <p:nvSpPr>
          <p:cNvPr id="16387" name="Content Placeholder 2"/>
          <p:cNvSpPr>
            <a:spLocks/>
          </p:cNvSpPr>
          <p:nvPr/>
        </p:nvSpPr>
        <p:spPr bwMode="auto">
          <a:xfrm>
            <a:off x="853440" y="1180306"/>
            <a:ext cx="7772400" cy="4114800"/>
          </a:xfrm>
          <a:prstGeom prst="rect">
            <a:avLst/>
          </a:prstGeom>
          <a:noFill/>
          <a:ln w="9525">
            <a:noFill/>
            <a:miter lim="800000"/>
            <a:headEnd/>
            <a:tailEnd/>
          </a:ln>
        </p:spPr>
        <p:txBody>
          <a:bodyPr/>
          <a:lstStyle/>
          <a:p>
            <a:pPr>
              <a:spcBef>
                <a:spcPct val="20000"/>
              </a:spcBef>
              <a:buClr>
                <a:schemeClr val="accent1"/>
              </a:buClr>
              <a:buSzPct val="65000"/>
            </a:pPr>
            <a:endParaRPr lang="en-US" sz="3000" dirty="0">
              <a:latin typeface="Arial" charset="0"/>
            </a:endParaRPr>
          </a:p>
          <a:p>
            <a:pPr marL="342900" indent="-342900">
              <a:spcBef>
                <a:spcPct val="20000"/>
              </a:spcBef>
              <a:buClr>
                <a:schemeClr val="accent1"/>
              </a:buClr>
              <a:buSzPct val="65000"/>
              <a:buFont typeface="Wingdings" pitchFamily="2" charset="2"/>
              <a:buChar char="n"/>
            </a:pPr>
            <a:endParaRPr lang="en-US" sz="3000" dirty="0">
              <a:latin typeface="Arial" charset="0"/>
            </a:endParaRPr>
          </a:p>
        </p:txBody>
      </p:sp>
      <p:sp>
        <p:nvSpPr>
          <p:cNvPr id="6" name="Oval 5"/>
          <p:cNvSpPr/>
          <p:nvPr/>
        </p:nvSpPr>
        <p:spPr>
          <a:xfrm>
            <a:off x="5181600" y="4489833"/>
            <a:ext cx="838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tx1"/>
              </a:solidFill>
            </a:endParaRPr>
          </a:p>
        </p:txBody>
      </p:sp>
      <p:sp>
        <p:nvSpPr>
          <p:cNvPr id="8" name="Explosion 1 7"/>
          <p:cNvSpPr/>
          <p:nvPr/>
        </p:nvSpPr>
        <p:spPr>
          <a:xfrm>
            <a:off x="4398828" y="2514600"/>
            <a:ext cx="990600" cy="990600"/>
          </a:xfrm>
          <a:prstGeom prst="irregularSeal1">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002060"/>
                </a:solidFill>
              </a:rPr>
              <a:t>M</a:t>
            </a:r>
          </a:p>
        </p:txBody>
      </p:sp>
      <p:cxnSp>
        <p:nvCxnSpPr>
          <p:cNvPr id="12" name="Straight Arrow Connector 11"/>
          <p:cNvCxnSpPr/>
          <p:nvPr/>
        </p:nvCxnSpPr>
        <p:spPr>
          <a:xfrm flipV="1">
            <a:off x="1637185" y="2658486"/>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a:off x="3560628" y="2514600"/>
            <a:ext cx="838200" cy="395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rot="-2127556">
            <a:off x="1450787" y="2594329"/>
            <a:ext cx="1143000" cy="401637"/>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19" name="TextBox 18"/>
          <p:cNvSpPr txBox="1">
            <a:spLocks noChangeArrowheads="1"/>
          </p:cNvSpPr>
          <p:nvPr/>
        </p:nvSpPr>
        <p:spPr bwMode="auto">
          <a:xfrm rot="1605612">
            <a:off x="3467100" y="2247987"/>
            <a:ext cx="1143000" cy="400050"/>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cxnSp>
        <p:nvCxnSpPr>
          <p:cNvPr id="20" name="Straight Arrow Connector 19"/>
          <p:cNvCxnSpPr/>
          <p:nvPr/>
        </p:nvCxnSpPr>
        <p:spPr>
          <a:xfrm rot="10800000">
            <a:off x="3493725" y="2809009"/>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1768548" y="2811591"/>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rot="1414127">
            <a:off x="3366513" y="3080676"/>
            <a:ext cx="1143000" cy="400050"/>
          </a:xfrm>
          <a:prstGeom prst="rect">
            <a:avLst/>
          </a:prstGeom>
          <a:noFill/>
          <a:ln w="9525">
            <a:noFill/>
            <a:miter lim="800000"/>
            <a:headEnd/>
            <a:tailEnd/>
          </a:ln>
        </p:spPr>
        <p:txBody>
          <a:bodyPr>
            <a:spAutoFit/>
          </a:bodyPr>
          <a:lstStyle/>
          <a:p>
            <a:pPr algn="ctr"/>
            <a:r>
              <a:rPr lang="en-US" sz="2000" b="1" dirty="0">
                <a:solidFill>
                  <a:srgbClr val="00B050"/>
                </a:solidFill>
              </a:rPr>
              <a:t>RREP</a:t>
            </a:r>
          </a:p>
        </p:txBody>
      </p:sp>
      <p:sp>
        <p:nvSpPr>
          <p:cNvPr id="29" name="TextBox 28"/>
          <p:cNvSpPr txBox="1">
            <a:spLocks noChangeArrowheads="1"/>
          </p:cNvSpPr>
          <p:nvPr/>
        </p:nvSpPr>
        <p:spPr bwMode="auto">
          <a:xfrm rot="-2127556">
            <a:off x="1941181" y="3089442"/>
            <a:ext cx="1143000" cy="401637"/>
          </a:xfrm>
          <a:prstGeom prst="rect">
            <a:avLst/>
          </a:prstGeom>
          <a:noFill/>
          <a:ln w="9525">
            <a:noFill/>
            <a:miter lim="800000"/>
            <a:headEnd/>
            <a:tailEnd/>
          </a:ln>
        </p:spPr>
        <p:txBody>
          <a:bodyPr>
            <a:spAutoFit/>
          </a:bodyPr>
          <a:lstStyle/>
          <a:p>
            <a:pPr algn="ctr"/>
            <a:r>
              <a:rPr lang="en-US" sz="2000" b="1" dirty="0">
                <a:solidFill>
                  <a:srgbClr val="00B050"/>
                </a:solidFill>
              </a:rPr>
              <a:t>RREP</a:t>
            </a:r>
          </a:p>
        </p:txBody>
      </p:sp>
      <p:sp>
        <p:nvSpPr>
          <p:cNvPr id="3" name="Oval 5"/>
          <p:cNvSpPr/>
          <p:nvPr/>
        </p:nvSpPr>
        <p:spPr>
          <a:xfrm>
            <a:off x="2993049" y="4571111"/>
            <a:ext cx="838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tx1"/>
              </a:solidFill>
            </a:endParaRPr>
          </a:p>
        </p:txBody>
      </p:sp>
      <p:sp>
        <p:nvSpPr>
          <p:cNvPr id="5" name="Oval 5"/>
          <p:cNvSpPr/>
          <p:nvPr/>
        </p:nvSpPr>
        <p:spPr>
          <a:xfrm>
            <a:off x="2655525" y="2066457"/>
            <a:ext cx="838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tx1"/>
              </a:solidFill>
            </a:endParaRPr>
          </a:p>
        </p:txBody>
      </p:sp>
      <p:cxnSp>
        <p:nvCxnSpPr>
          <p:cNvPr id="7" name="Straight Arrow Connector 11"/>
          <p:cNvCxnSpPr/>
          <p:nvPr/>
        </p:nvCxnSpPr>
        <p:spPr>
          <a:xfrm flipV="1">
            <a:off x="3938013" y="4979215"/>
            <a:ext cx="1117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1"/>
          <p:cNvCxnSpPr/>
          <p:nvPr/>
        </p:nvCxnSpPr>
        <p:spPr>
          <a:xfrm flipV="1">
            <a:off x="6172200" y="3543300"/>
            <a:ext cx="1082675" cy="111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11"/>
          <p:cNvCxnSpPr>
            <a:cxnSpLocks noChangeShapeType="1"/>
          </p:cNvCxnSpPr>
          <p:nvPr/>
        </p:nvCxnSpPr>
        <p:spPr bwMode="auto">
          <a:xfrm>
            <a:off x="1708155" y="4017645"/>
            <a:ext cx="1205282" cy="636905"/>
          </a:xfrm>
          <a:prstGeom prst="straightConnector1">
            <a:avLst/>
          </a:prstGeom>
          <a:noFill/>
          <a:ln w="9525" algn="ctr">
            <a:solidFill>
              <a:srgbClr val="4A7EBB"/>
            </a:solidFill>
            <a:round/>
            <a:headEnd/>
            <a:tailEnd type="arrow" w="med" len="med"/>
          </a:ln>
        </p:spPr>
      </p:cxnSp>
      <p:sp>
        <p:nvSpPr>
          <p:cNvPr id="11" name="TextBox 17"/>
          <p:cNvSpPr txBox="1">
            <a:spLocks noChangeArrowheads="1"/>
          </p:cNvSpPr>
          <p:nvPr/>
        </p:nvSpPr>
        <p:spPr bwMode="auto">
          <a:xfrm rot="1220414">
            <a:off x="1584697" y="4317636"/>
            <a:ext cx="1143000" cy="396875"/>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13" name="TextBox 17"/>
          <p:cNvSpPr txBox="1">
            <a:spLocks noChangeArrowheads="1"/>
          </p:cNvSpPr>
          <p:nvPr/>
        </p:nvSpPr>
        <p:spPr bwMode="auto">
          <a:xfrm rot="-509186">
            <a:off x="4063338" y="5190774"/>
            <a:ext cx="1143000" cy="396875"/>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14" name="TextBox 17"/>
          <p:cNvSpPr txBox="1">
            <a:spLocks noChangeArrowheads="1"/>
          </p:cNvSpPr>
          <p:nvPr/>
        </p:nvSpPr>
        <p:spPr bwMode="auto">
          <a:xfrm rot="-2623123">
            <a:off x="6439570" y="4058921"/>
            <a:ext cx="1143000" cy="396875"/>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24" name="Oval 23"/>
          <p:cNvSpPr/>
          <p:nvPr/>
        </p:nvSpPr>
        <p:spPr>
          <a:xfrm>
            <a:off x="920938" y="3369591"/>
            <a:ext cx="838200" cy="762000"/>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solidFill>
              </a:rPr>
              <a:t>S</a:t>
            </a:r>
            <a:endParaRPr lang="en-US" sz="2800" b="1" dirty="0">
              <a:solidFill>
                <a:schemeClr val="tx1"/>
              </a:solidFill>
            </a:endParaRPr>
          </a:p>
        </p:txBody>
      </p:sp>
      <p:sp>
        <p:nvSpPr>
          <p:cNvPr id="25" name="Oval 24"/>
          <p:cNvSpPr/>
          <p:nvPr/>
        </p:nvSpPr>
        <p:spPr>
          <a:xfrm>
            <a:off x="7330282" y="2811953"/>
            <a:ext cx="838200" cy="762000"/>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rPr>
              <a:t>D</a:t>
            </a:r>
          </a:p>
        </p:txBody>
      </p:sp>
      <p:pic>
        <p:nvPicPr>
          <p:cNvPr id="26" name="Picture 25" descr="message-icon.png"/>
          <p:cNvPicPr>
            <a:picLocks noChangeAspect="1"/>
          </p:cNvPicPr>
          <p:nvPr/>
        </p:nvPicPr>
        <p:blipFill>
          <a:blip r:embed="rId3" cstate="print"/>
          <a:stretch>
            <a:fillRect/>
          </a:stretch>
        </p:blipFill>
        <p:spPr>
          <a:xfrm>
            <a:off x="1007787" y="2997234"/>
            <a:ext cx="640080" cy="640080"/>
          </a:xfrm>
          <a:prstGeom prst="rect">
            <a:avLst/>
          </a:prstGeom>
        </p:spPr>
      </p:pic>
      <p:pic>
        <p:nvPicPr>
          <p:cNvPr id="27" name="Picture 26" descr="CROSS-ICON.jpg"/>
          <p:cNvPicPr>
            <a:picLocks noChangeAspect="1"/>
          </p:cNvPicPr>
          <p:nvPr/>
        </p:nvPicPr>
        <p:blipFill>
          <a:blip r:embed="rId4" cstate="print"/>
          <a:stretch>
            <a:fillRect/>
          </a:stretch>
        </p:blipFill>
        <p:spPr>
          <a:xfrm>
            <a:off x="4641849" y="2371257"/>
            <a:ext cx="457200" cy="457200"/>
          </a:xfrm>
          <a:prstGeom prst="rect">
            <a:avLst/>
          </a:prstGeom>
        </p:spPr>
      </p:pic>
      <p:sp>
        <p:nvSpPr>
          <p:cNvPr id="4" name="TextBox 3"/>
          <p:cNvSpPr txBox="1"/>
          <p:nvPr/>
        </p:nvSpPr>
        <p:spPr>
          <a:xfrm>
            <a:off x="2759148" y="2232284"/>
            <a:ext cx="575059" cy="400110"/>
          </a:xfrm>
          <a:prstGeom prst="rect">
            <a:avLst/>
          </a:prstGeom>
          <a:noFill/>
        </p:spPr>
        <p:txBody>
          <a:bodyPr wrap="square" rtlCol="0">
            <a:spAutoFit/>
          </a:bodyPr>
          <a:lstStyle/>
          <a:p>
            <a:r>
              <a:rPr lang="en-US" dirty="0" smtClean="0">
                <a:solidFill>
                  <a:schemeClr val="accent6">
                    <a:lumMod val="40000"/>
                    <a:lumOff val="60000"/>
                  </a:schemeClr>
                </a:solidFill>
              </a:rPr>
              <a:t>   </a:t>
            </a:r>
            <a:r>
              <a:rPr lang="en-US" sz="2000" dirty="0" smtClean="0">
                <a:solidFill>
                  <a:schemeClr val="accent6">
                    <a:lumMod val="40000"/>
                    <a:lumOff val="60000"/>
                  </a:schemeClr>
                </a:solidFill>
              </a:rPr>
              <a:t>A</a:t>
            </a:r>
            <a:endParaRPr lang="en-US" sz="2000" dirty="0">
              <a:solidFill>
                <a:schemeClr val="accent6">
                  <a:lumMod val="40000"/>
                  <a:lumOff val="60000"/>
                </a:schemeClr>
              </a:solidFill>
            </a:endParaRPr>
          </a:p>
        </p:txBody>
      </p:sp>
      <p:sp>
        <p:nvSpPr>
          <p:cNvPr id="15" name="TextBox 14"/>
          <p:cNvSpPr txBox="1"/>
          <p:nvPr/>
        </p:nvSpPr>
        <p:spPr>
          <a:xfrm>
            <a:off x="3033035" y="4707995"/>
            <a:ext cx="602344" cy="400110"/>
          </a:xfrm>
          <a:prstGeom prst="rect">
            <a:avLst/>
          </a:prstGeom>
          <a:noFill/>
        </p:spPr>
        <p:txBody>
          <a:bodyPr wrap="square" rtlCol="0">
            <a:spAutoFit/>
          </a:bodyPr>
          <a:lstStyle/>
          <a:p>
            <a:r>
              <a:rPr lang="en-US" sz="2000" dirty="0" smtClean="0"/>
              <a:t>   </a:t>
            </a:r>
            <a:r>
              <a:rPr lang="en-US" sz="2000" dirty="0" smtClean="0">
                <a:solidFill>
                  <a:schemeClr val="accent6">
                    <a:lumMod val="40000"/>
                    <a:lumOff val="60000"/>
                  </a:schemeClr>
                </a:solidFill>
              </a:rPr>
              <a:t>B</a:t>
            </a:r>
            <a:endParaRPr lang="en-US" sz="2000" dirty="0">
              <a:solidFill>
                <a:schemeClr val="accent6">
                  <a:lumMod val="40000"/>
                  <a:lumOff val="60000"/>
                </a:schemeClr>
              </a:solidFill>
            </a:endParaRPr>
          </a:p>
        </p:txBody>
      </p:sp>
      <p:sp>
        <p:nvSpPr>
          <p:cNvPr id="17" name="TextBox 16"/>
          <p:cNvSpPr txBox="1"/>
          <p:nvPr/>
        </p:nvSpPr>
        <p:spPr>
          <a:xfrm>
            <a:off x="5419782" y="4439862"/>
            <a:ext cx="457190" cy="615553"/>
          </a:xfrm>
          <a:prstGeom prst="rect">
            <a:avLst/>
          </a:prstGeom>
          <a:noFill/>
        </p:spPr>
        <p:txBody>
          <a:bodyPr wrap="square" rtlCol="0">
            <a:spAutoFit/>
          </a:bodyPr>
          <a:lstStyle/>
          <a:p>
            <a:r>
              <a:rPr lang="en-US" dirty="0" smtClean="0"/>
              <a:t>   </a:t>
            </a:r>
            <a:r>
              <a:rPr lang="en-US" sz="2000" dirty="0" smtClean="0">
                <a:solidFill>
                  <a:schemeClr val="accent6">
                    <a:lumMod val="40000"/>
                    <a:lumOff val="60000"/>
                  </a:schemeClr>
                </a:solidFill>
              </a:rPr>
              <a:t>C</a:t>
            </a:r>
            <a:endParaRPr lang="en-US" sz="2000" dirty="0">
              <a:solidFill>
                <a:schemeClr val="accent6">
                  <a:lumMod val="40000"/>
                  <a:lumOff val="60000"/>
                </a:schemeClr>
              </a:solidFill>
            </a:endParaRPr>
          </a:p>
        </p:txBody>
      </p:sp>
      <p:sp>
        <p:nvSpPr>
          <p:cNvPr id="22" name="TextBox 21"/>
          <p:cNvSpPr txBox="1"/>
          <p:nvPr/>
        </p:nvSpPr>
        <p:spPr>
          <a:xfrm>
            <a:off x="965824" y="776182"/>
            <a:ext cx="7099069" cy="707886"/>
          </a:xfrm>
          <a:prstGeom prst="rect">
            <a:avLst/>
          </a:prstGeom>
          <a:noFill/>
        </p:spPr>
        <p:txBody>
          <a:bodyPr wrap="square" rtlCol="0">
            <a:spAutoFit/>
          </a:bodyPr>
          <a:lstStyle/>
          <a:p>
            <a:pPr algn="ctr"/>
            <a:r>
              <a:rPr lang="en-US" sz="4000" dirty="0" smtClean="0">
                <a:solidFill>
                  <a:schemeClr val="bg1"/>
                </a:solidFill>
                <a:latin typeface="Playfair Display" panose="020B0604020202020204" charset="0"/>
              </a:rPr>
              <a:t>How Black hole attack works</a:t>
            </a:r>
            <a:endParaRPr lang="en-US" sz="4000" dirty="0">
              <a:solidFill>
                <a:schemeClr val="bg1"/>
              </a:solidFill>
              <a:latin typeface="Playfair Display" panose="020B0604020202020204" charset="0"/>
            </a:endParaRPr>
          </a:p>
        </p:txBody>
      </p:sp>
    </p:spTree>
    <p:extLst>
      <p:ext uri="{BB962C8B-B14F-4D97-AF65-F5344CB8AC3E}">
        <p14:creationId xmlns:p14="http://schemas.microsoft.com/office/powerpoint/2010/main" val="7598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6" presetClass="path" presetSubtype="0" accel="50000" decel="50000" fill="hold" nodeType="clickEffect">
                                  <p:stCondLst>
                                    <p:cond delay="0"/>
                                  </p:stCondLst>
                                  <p:childTnLst>
                                    <p:animMotion origin="layout" path="M 0.0151 -0.01318 L 0.15677 -0.12419 " pathEditMode="relative" rAng="0" ptsTypes="AA">
                                      <p:cBhvr>
                                        <p:cTn id="42" dur="2000" fill="hold"/>
                                        <p:tgtEl>
                                          <p:spTgt spid="26"/>
                                        </p:tgtEl>
                                        <p:attrNameLst>
                                          <p:attrName>ppt_x</p:attrName>
                                          <p:attrName>ppt_y</p:attrName>
                                        </p:attrNameLst>
                                      </p:cBhvr>
                                      <p:rCtr x="7100" y="-5600"/>
                                    </p:animMotion>
                                  </p:childTnLst>
                                </p:cTn>
                              </p:par>
                            </p:childTnLst>
                          </p:cTn>
                        </p:par>
                      </p:childTnLst>
                    </p:cTn>
                  </p:par>
                  <p:par>
                    <p:cTn id="43" fill="hold">
                      <p:stCondLst>
                        <p:cond delay="indefinite"/>
                      </p:stCondLst>
                      <p:childTnLst>
                        <p:par>
                          <p:cTn id="44" fill="hold">
                            <p:stCondLst>
                              <p:cond delay="0"/>
                            </p:stCondLst>
                            <p:childTnLst>
                              <p:par>
                                <p:cTn id="45" presetID="49" presetClass="path" presetSubtype="0" accel="50000" decel="50000" fill="hold" nodeType="clickEffect">
                                  <p:stCondLst>
                                    <p:cond delay="0"/>
                                  </p:stCondLst>
                                  <p:childTnLst>
                                    <p:animMotion origin="layout" path="M 0.24844 -0.15749 L 0.37344 -0.06868 " pathEditMode="relative" rAng="0" ptsTypes="AA">
                                      <p:cBhvr>
                                        <p:cTn id="46" dur="2000" fill="hold"/>
                                        <p:tgtEl>
                                          <p:spTgt spid="26"/>
                                        </p:tgtEl>
                                        <p:attrNameLst>
                                          <p:attrName>ppt_x</p:attrName>
                                          <p:attrName>ppt_y</p:attrName>
                                        </p:attrNameLst>
                                      </p:cBhvr>
                                      <p:rCtr x="6300" y="4400"/>
                                    </p:animMotion>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1000" fill="hold"/>
                                        <p:tgtEl>
                                          <p:spTgt spid="27"/>
                                        </p:tgtEl>
                                        <p:attrNameLst>
                                          <p:attrName>ppt_w</p:attrName>
                                        </p:attrNameLst>
                                      </p:cBhvr>
                                      <p:tavLst>
                                        <p:tav tm="0">
                                          <p:val>
                                            <p:strVal val="#ppt_w*0.70"/>
                                          </p:val>
                                        </p:tav>
                                        <p:tav tm="100000">
                                          <p:val>
                                            <p:strVal val="#ppt_w"/>
                                          </p:val>
                                        </p:tav>
                                      </p:tavLst>
                                    </p:anim>
                                    <p:anim calcmode="lin" valueType="num">
                                      <p:cBhvr>
                                        <p:cTn id="55" dur="1000" fill="hold"/>
                                        <p:tgtEl>
                                          <p:spTgt spid="27"/>
                                        </p:tgtEl>
                                        <p:attrNameLst>
                                          <p:attrName>ppt_h</p:attrName>
                                        </p:attrNameLst>
                                      </p:cBhvr>
                                      <p:tavLst>
                                        <p:tav tm="0">
                                          <p:val>
                                            <p:strVal val="#ppt_h"/>
                                          </p:val>
                                        </p:tav>
                                        <p:tav tm="100000">
                                          <p:val>
                                            <p:strVal val="#ppt_h"/>
                                          </p:val>
                                        </p:tav>
                                      </p:tavLst>
                                    </p:anim>
                                    <p:animEffect transition="in" filter="fade">
                                      <p:cBhvr>
                                        <p:cTn id="5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8" grpId="0"/>
      <p:bldP spid="29" grpId="0"/>
      <p:bldP spid="11"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TextBox 1"/>
          <p:cNvSpPr txBox="1"/>
          <p:nvPr/>
        </p:nvSpPr>
        <p:spPr>
          <a:xfrm>
            <a:off x="1842655" y="429491"/>
            <a:ext cx="5445722" cy="707886"/>
          </a:xfrm>
          <a:prstGeom prst="rect">
            <a:avLst/>
          </a:prstGeom>
          <a:noFill/>
        </p:spPr>
        <p:txBody>
          <a:bodyPr wrap="none" rtlCol="0">
            <a:spAutoFit/>
          </a:bodyPr>
          <a:lstStyle/>
          <a:p>
            <a:r>
              <a:rPr lang="en-US" sz="4000" dirty="0" smtClean="0">
                <a:solidFill>
                  <a:schemeClr val="bg1"/>
                </a:solidFill>
                <a:latin typeface="Playfair Display" panose="020B0604020202020204" charset="0"/>
              </a:rPr>
              <a:t>Timeline of the Project</a:t>
            </a:r>
            <a:endParaRPr lang="en-US" sz="4000" dirty="0">
              <a:solidFill>
                <a:schemeClr val="bg1"/>
              </a:solidFill>
              <a:latin typeface="Playfair Display" panose="020B0604020202020204" charset="0"/>
            </a:endParaRPr>
          </a:p>
        </p:txBody>
      </p:sp>
      <p:sp>
        <p:nvSpPr>
          <p:cNvPr id="3" name="TextBox 2"/>
          <p:cNvSpPr txBox="1"/>
          <p:nvPr/>
        </p:nvSpPr>
        <p:spPr>
          <a:xfrm>
            <a:off x="499649" y="1607128"/>
            <a:ext cx="8311842" cy="4524315"/>
          </a:xfrm>
          <a:prstGeom prst="rect">
            <a:avLst/>
          </a:prstGeom>
          <a:noFill/>
        </p:spPr>
        <p:txBody>
          <a:bodyPr wrap="square" rtlCol="0">
            <a:spAutoFit/>
          </a:bodyPr>
          <a:lstStyle/>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Study of VANET and it’s protocols</a:t>
            </a:r>
          </a:p>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Got familiar with Network Simulator-3</a:t>
            </a:r>
          </a:p>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Integration of SUMO with NS-3</a:t>
            </a:r>
          </a:p>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Generated map of Civil Lines, Allahabad using OpenStreetMaps and simulated it on SUMO</a:t>
            </a:r>
          </a:p>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Applied AODV protocol on the mobility file generated by SUMO using NS-3 and viewed it’s simulation on Py</a:t>
            </a:r>
            <a:r>
              <a:rPr lang="en-US" sz="2400" dirty="0">
                <a:solidFill>
                  <a:schemeClr val="bg1"/>
                </a:solidFill>
                <a:latin typeface="Bookman Old Style" panose="02050604050505020204" pitchFamily="18" charset="0"/>
              </a:rPr>
              <a:t>V</a:t>
            </a:r>
            <a:r>
              <a:rPr lang="en-US" sz="2400" dirty="0" smtClean="0">
                <a:solidFill>
                  <a:schemeClr val="bg1"/>
                </a:solidFill>
                <a:latin typeface="Bookman Old Style" panose="02050604050505020204" pitchFamily="18" charset="0"/>
              </a:rPr>
              <a:t>iz and NetAnim.</a:t>
            </a:r>
          </a:p>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Studied Black hole attack and it’s effect on AODV protocol  </a:t>
            </a:r>
          </a:p>
          <a:p>
            <a:pPr marL="285750" indent="-285750">
              <a:buClr>
                <a:srgbClr val="FFFF00"/>
              </a:buClr>
              <a:buFont typeface="Wingdings" panose="05000000000000000000" pitchFamily="2" charset="2"/>
              <a:buChar char="Ø"/>
            </a:pPr>
            <a:r>
              <a:rPr lang="en-US" sz="2400" dirty="0" smtClean="0">
                <a:solidFill>
                  <a:schemeClr val="bg1"/>
                </a:solidFill>
                <a:latin typeface="Bookman Old Style" panose="02050604050505020204" pitchFamily="18" charset="0"/>
              </a:rPr>
              <a:t>Simulated Black hole attack in NS-3 and performed throughput analysis using </a:t>
            </a:r>
            <a:r>
              <a:rPr lang="en-US" sz="2400" dirty="0" err="1" smtClean="0">
                <a:solidFill>
                  <a:schemeClr val="bg1"/>
                </a:solidFill>
                <a:latin typeface="Bookman Old Style" panose="02050604050505020204" pitchFamily="18" charset="0"/>
              </a:rPr>
              <a:t>Flowmonitor</a:t>
            </a:r>
            <a:endParaRPr lang="en-US" sz="2400" dirty="0">
              <a:solidFill>
                <a:schemeClr val="bg1"/>
              </a:solidFill>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TextBox 1"/>
          <p:cNvSpPr txBox="1"/>
          <p:nvPr/>
        </p:nvSpPr>
        <p:spPr>
          <a:xfrm>
            <a:off x="290945" y="1579419"/>
            <a:ext cx="8562109" cy="4493538"/>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NS-3 is a discrete-event network simulator </a:t>
            </a:r>
            <a:r>
              <a:rPr lang="en-US" sz="2200" dirty="0" smtClean="0">
                <a:solidFill>
                  <a:schemeClr val="bg1"/>
                </a:solidFill>
                <a:latin typeface="Bookman Old Style" panose="02050604050505020204" pitchFamily="18" charset="0"/>
              </a:rPr>
              <a:t>whose </a:t>
            </a:r>
            <a:r>
              <a:rPr lang="en-US" sz="2200" dirty="0">
                <a:solidFill>
                  <a:schemeClr val="bg1"/>
                </a:solidFill>
                <a:latin typeface="Bookman Old Style" panose="02050604050505020204" pitchFamily="18" charset="0"/>
              </a:rPr>
              <a:t>goal </a:t>
            </a:r>
            <a:r>
              <a:rPr lang="en-US" sz="2200" dirty="0" smtClean="0">
                <a:solidFill>
                  <a:schemeClr val="bg1"/>
                </a:solidFill>
                <a:latin typeface="Bookman Old Style" panose="02050604050505020204" pitchFamily="18" charset="0"/>
              </a:rPr>
              <a:t> </a:t>
            </a:r>
            <a:r>
              <a:rPr lang="en-US" sz="2200" dirty="0">
                <a:solidFill>
                  <a:schemeClr val="bg1"/>
                </a:solidFill>
                <a:latin typeface="Bookman Old Style" panose="02050604050505020204" pitchFamily="18" charset="0"/>
              </a:rPr>
              <a:t>is to develop a preferred, open simulation environment for networking </a:t>
            </a:r>
            <a:r>
              <a:rPr lang="en-US" sz="2200" dirty="0" smtClean="0">
                <a:solidFill>
                  <a:schemeClr val="bg1"/>
                </a:solidFill>
                <a:latin typeface="Bookman Old Style" panose="02050604050505020204" pitchFamily="18" charset="0"/>
              </a:rPr>
              <a:t>research.</a:t>
            </a:r>
          </a:p>
          <a:p>
            <a:pPr marL="342900" indent="-342900">
              <a:buClr>
                <a:srgbClr val="FFFF00"/>
              </a:buClr>
              <a:buFont typeface="Wingdings" panose="05000000000000000000" pitchFamily="2" charset="2"/>
              <a:buChar char="Ø"/>
            </a:pPr>
            <a:r>
              <a:rPr lang="en-US" sz="2200" dirty="0" smtClean="0">
                <a:solidFill>
                  <a:schemeClr val="bg1"/>
                </a:solidFill>
                <a:latin typeface="Bookman Old Style" panose="02050604050505020204" pitchFamily="18" charset="0"/>
              </a:rPr>
              <a:t>NS-3 </a:t>
            </a:r>
            <a:r>
              <a:rPr lang="en-US" sz="2200" dirty="0">
                <a:solidFill>
                  <a:schemeClr val="bg1"/>
                </a:solidFill>
                <a:latin typeface="Bookman Old Style" panose="02050604050505020204" pitchFamily="18" charset="0"/>
              </a:rPr>
              <a:t>software infrastructure encourages the development of simulation models which are sufficiently realistic to allow </a:t>
            </a:r>
            <a:r>
              <a:rPr lang="en-US" sz="2200" dirty="0" smtClean="0">
                <a:solidFill>
                  <a:schemeClr val="bg1"/>
                </a:solidFill>
                <a:latin typeface="Bookman Old Style" panose="02050604050505020204" pitchFamily="18" charset="0"/>
              </a:rPr>
              <a:t>NS-3 </a:t>
            </a:r>
            <a:r>
              <a:rPr lang="en-US" sz="2200" dirty="0">
                <a:solidFill>
                  <a:schemeClr val="bg1"/>
                </a:solidFill>
                <a:latin typeface="Bookman Old Style" panose="02050604050505020204" pitchFamily="18" charset="0"/>
              </a:rPr>
              <a:t>to be used as a </a:t>
            </a:r>
            <a:r>
              <a:rPr lang="en-US" sz="2200" dirty="0" smtClean="0">
                <a:solidFill>
                  <a:schemeClr val="bg1"/>
                </a:solidFill>
                <a:latin typeface="Bookman Old Style" panose="02050604050505020204" pitchFamily="18" charset="0"/>
              </a:rPr>
              <a:t>real-time </a:t>
            </a:r>
            <a:r>
              <a:rPr lang="en-US" sz="2200" dirty="0">
                <a:solidFill>
                  <a:schemeClr val="bg1"/>
                </a:solidFill>
                <a:latin typeface="Bookman Old Style" panose="02050604050505020204" pitchFamily="18" charset="0"/>
              </a:rPr>
              <a:t>network emulator, interconnected with the real world and which allows many existing real-world protocol implementations to be reused within </a:t>
            </a:r>
            <a:r>
              <a:rPr lang="en-US" sz="2200" dirty="0" smtClean="0">
                <a:solidFill>
                  <a:schemeClr val="bg1"/>
                </a:solidFill>
                <a:latin typeface="Bookman Old Style" panose="02050604050505020204" pitchFamily="18" charset="0"/>
              </a:rPr>
              <a:t>NS-3.</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A simple NS-3 script can be written in either C++ or Python language. NS-3 is built on both-C++ and Python bindings. We’re using C++ scripts in our simulation as we’re more familiar with C++</a:t>
            </a:r>
          </a:p>
        </p:txBody>
      </p:sp>
      <p:sp>
        <p:nvSpPr>
          <p:cNvPr id="7" name="Title 6"/>
          <p:cNvSpPr>
            <a:spLocks noGrp="1"/>
          </p:cNvSpPr>
          <p:nvPr>
            <p:ph type="title"/>
          </p:nvPr>
        </p:nvSpPr>
        <p:spPr/>
        <p:txBody>
          <a:bodyPr/>
          <a:lstStyle/>
          <a:p>
            <a:r>
              <a:rPr lang="en-US" sz="4000" dirty="0" smtClean="0"/>
              <a:t>Network Simulator (NS-3)</a:t>
            </a:r>
            <a:endParaRPr 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427" y="1468581"/>
            <a:ext cx="8749146" cy="5016758"/>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000" dirty="0">
                <a:solidFill>
                  <a:schemeClr val="bg1"/>
                </a:solidFill>
                <a:latin typeface="Bookman Old Style" panose="02050604050505020204" pitchFamily="18" charset="0"/>
              </a:rPr>
              <a:t>Simulation of Urban Mobility (SUMO) is an open source traffic simulation package including net import and demand modelling </a:t>
            </a:r>
            <a:r>
              <a:rPr lang="en-US" sz="2000" dirty="0" smtClean="0">
                <a:solidFill>
                  <a:schemeClr val="bg1"/>
                </a:solidFill>
                <a:latin typeface="Bookman Old Style" panose="02050604050505020204" pitchFamily="18" charset="0"/>
              </a:rPr>
              <a:t>components.</a:t>
            </a:r>
          </a:p>
          <a:p>
            <a:pPr marL="342900" indent="-342900">
              <a:buClr>
                <a:srgbClr val="FFFF00"/>
              </a:buClr>
              <a:buFont typeface="Wingdings" panose="05000000000000000000" pitchFamily="2" charset="2"/>
              <a:buChar char="Ø"/>
            </a:pPr>
            <a:r>
              <a:rPr lang="en-US" sz="2000" dirty="0" smtClean="0">
                <a:solidFill>
                  <a:schemeClr val="bg1"/>
                </a:solidFill>
                <a:latin typeface="Bookman Old Style" panose="02050604050505020204" pitchFamily="18" charset="0"/>
              </a:rPr>
              <a:t>SUMO </a:t>
            </a:r>
            <a:r>
              <a:rPr lang="en-US" sz="2000" dirty="0">
                <a:solidFill>
                  <a:schemeClr val="bg1"/>
                </a:solidFill>
                <a:latin typeface="Bookman Old Style" panose="02050604050505020204" pitchFamily="18" charset="0"/>
              </a:rPr>
              <a:t>helps to investigate several research topics e.g. route choice and traffic light algorithm or simulating vehicular communication</a:t>
            </a:r>
            <a:r>
              <a:rPr lang="en-US" sz="2000" dirty="0" smtClean="0">
                <a:solidFill>
                  <a:schemeClr val="bg1"/>
                </a:solidFill>
                <a:latin typeface="Bookman Old Style" panose="02050604050505020204" pitchFamily="18" charset="0"/>
              </a:rPr>
              <a:t>. </a:t>
            </a:r>
            <a:r>
              <a:rPr lang="en-US" sz="2000" dirty="0">
                <a:solidFill>
                  <a:schemeClr val="bg1"/>
                </a:solidFill>
                <a:latin typeface="Bookman Old Style" panose="02050604050505020204" pitchFamily="18" charset="0"/>
              </a:rPr>
              <a:t>Therefore the framework is used in different projects to simulate automatic driving or traffic management strategies. </a:t>
            </a:r>
            <a:endParaRPr lang="en-US" sz="2000" dirty="0" smtClean="0">
              <a:solidFill>
                <a:schemeClr val="bg1"/>
              </a:solidFill>
              <a:latin typeface="Bookman Old Style" panose="02050604050505020204" pitchFamily="18" charset="0"/>
            </a:endParaRPr>
          </a:p>
          <a:p>
            <a:pPr marL="342900" indent="-342900">
              <a:buClr>
                <a:srgbClr val="FFFF00"/>
              </a:buClr>
              <a:buFont typeface="Wingdings" panose="05000000000000000000" pitchFamily="2" charset="2"/>
              <a:buChar char="Ø"/>
            </a:pPr>
            <a:r>
              <a:rPr lang="en-US" sz="2000" dirty="0" smtClean="0">
                <a:solidFill>
                  <a:schemeClr val="bg1"/>
                </a:solidFill>
                <a:latin typeface="Bookman Old Style" panose="02050604050505020204" pitchFamily="18" charset="0"/>
              </a:rPr>
              <a:t>Simulations </a:t>
            </a:r>
            <a:r>
              <a:rPr lang="en-US" sz="2000" dirty="0">
                <a:solidFill>
                  <a:schemeClr val="bg1"/>
                </a:solidFill>
                <a:latin typeface="Bookman Old Style" panose="02050604050505020204" pitchFamily="18" charset="0"/>
              </a:rPr>
              <a:t>has: space-continuous and time-discrete vehicle movement, different vehicle types, multi-lane streets with lane changing, different right-of-way rules, traffic lights, a fast open GL graphical user interface, manages networks with several edges, fast execution speed, interoperability with other application at run-time, network-wide, edge-based, vehicle-based, and </a:t>
            </a:r>
            <a:r>
              <a:rPr lang="en-US" sz="2000" dirty="0" smtClean="0">
                <a:solidFill>
                  <a:schemeClr val="bg1"/>
                </a:solidFill>
                <a:latin typeface="Bookman Old Style" panose="02050604050505020204" pitchFamily="18" charset="0"/>
              </a:rPr>
              <a:t>detector based </a:t>
            </a:r>
            <a:r>
              <a:rPr lang="en-US" sz="2000" dirty="0">
                <a:solidFill>
                  <a:schemeClr val="bg1"/>
                </a:solidFill>
                <a:latin typeface="Bookman Old Style" panose="02050604050505020204" pitchFamily="18" charset="0"/>
              </a:rPr>
              <a:t>outputs, supports person-based inter-modal trips, high portability and high interoperability. </a:t>
            </a:r>
          </a:p>
        </p:txBody>
      </p:sp>
      <p:sp>
        <p:nvSpPr>
          <p:cNvPr id="3" name="Title 2"/>
          <p:cNvSpPr>
            <a:spLocks noGrp="1"/>
          </p:cNvSpPr>
          <p:nvPr>
            <p:ph type="title"/>
          </p:nvPr>
        </p:nvSpPr>
        <p:spPr/>
        <p:txBody>
          <a:bodyPr/>
          <a:lstStyle/>
          <a:p>
            <a:r>
              <a:rPr lang="en-US" sz="3600" dirty="0"/>
              <a:t>Simulation of Urban </a:t>
            </a:r>
            <a:r>
              <a:rPr lang="en-US" sz="3600" dirty="0" smtClean="0"/>
              <a:t>Mobility (SUMO)</a:t>
            </a:r>
            <a:endParaRPr lang="en-US" sz="3600" dirty="0"/>
          </a:p>
        </p:txBody>
      </p:sp>
    </p:spTree>
    <p:extLst>
      <p:ext uri="{BB962C8B-B14F-4D97-AF65-F5344CB8AC3E}">
        <p14:creationId xmlns:p14="http://schemas.microsoft.com/office/powerpoint/2010/main" val="827062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3" name="Picture 2">
            <a:extLst>
              <a:ext uri="{FF2B5EF4-FFF2-40B4-BE49-F238E27FC236}">
                <a16:creationId xmlns:a16="http://schemas.microsoft.com/office/drawing/2014/main" id="{0CAA17B0-0B42-476F-965C-350B8CD3E17A}"/>
              </a:ext>
            </a:extLst>
          </p:cNvPr>
          <p:cNvPicPr>
            <a:picLocks noChangeAspect="1"/>
          </p:cNvPicPr>
          <p:nvPr/>
        </p:nvPicPr>
        <p:blipFill>
          <a:blip r:embed="rId3"/>
          <a:stretch>
            <a:fillRect/>
          </a:stretch>
        </p:blipFill>
        <p:spPr>
          <a:xfrm>
            <a:off x="383343" y="591482"/>
            <a:ext cx="8278838" cy="4792059"/>
          </a:xfrm>
          <a:prstGeom prst="rect">
            <a:avLst/>
          </a:prstGeom>
        </p:spPr>
      </p:pic>
      <p:sp>
        <p:nvSpPr>
          <p:cNvPr id="2" name="Text Placeholder 1"/>
          <p:cNvSpPr>
            <a:spLocks noGrp="1"/>
          </p:cNvSpPr>
          <p:nvPr>
            <p:ph type="body" idx="1"/>
          </p:nvPr>
        </p:nvSpPr>
        <p:spPr>
          <a:xfrm>
            <a:off x="432581" y="5692147"/>
            <a:ext cx="8229600" cy="982800"/>
          </a:xfrm>
        </p:spPr>
        <p:txBody>
          <a:bodyPr/>
          <a:lstStyle/>
          <a:p>
            <a:r>
              <a:rPr lang="en-US" sz="2200" dirty="0"/>
              <a:t> </a:t>
            </a:r>
            <a:r>
              <a:rPr lang="en-US" sz="2200" dirty="0">
                <a:solidFill>
                  <a:schemeClr val="bg1"/>
                </a:solidFill>
              </a:rPr>
              <a:t>SUMO GUI output for Civil Lines, Allahabad Open Street Map</a:t>
            </a:r>
            <a:r>
              <a:rPr lang="en-US" sz="2200" dirty="0"/>
              <a:t> </a:t>
            </a:r>
          </a:p>
        </p:txBody>
      </p:sp>
    </p:spTree>
    <p:extLst>
      <p:ext uri="{BB962C8B-B14F-4D97-AF65-F5344CB8AC3E}">
        <p14:creationId xmlns:p14="http://schemas.microsoft.com/office/powerpoint/2010/main" val="2384240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3" name="Picture 2">
            <a:extLst>
              <a:ext uri="{FF2B5EF4-FFF2-40B4-BE49-F238E27FC236}">
                <a16:creationId xmlns:a16="http://schemas.microsoft.com/office/drawing/2014/main" id="{82E049AD-0112-4D65-B5CF-1E55FC4E17A0}"/>
              </a:ext>
            </a:extLst>
          </p:cNvPr>
          <p:cNvPicPr>
            <a:picLocks noChangeAspect="1"/>
          </p:cNvPicPr>
          <p:nvPr/>
        </p:nvPicPr>
        <p:blipFill>
          <a:blip r:embed="rId3"/>
          <a:stretch>
            <a:fillRect/>
          </a:stretch>
        </p:blipFill>
        <p:spPr>
          <a:xfrm>
            <a:off x="602994" y="568710"/>
            <a:ext cx="8187394" cy="4853354"/>
          </a:xfrm>
          <a:prstGeom prst="rect">
            <a:avLst/>
          </a:prstGeom>
        </p:spPr>
      </p:pic>
      <p:sp>
        <p:nvSpPr>
          <p:cNvPr id="2" name="Text Placeholder 1"/>
          <p:cNvSpPr>
            <a:spLocks noGrp="1"/>
          </p:cNvSpPr>
          <p:nvPr>
            <p:ph type="body" idx="1"/>
          </p:nvPr>
        </p:nvSpPr>
        <p:spPr>
          <a:xfrm>
            <a:off x="-381320" y="5875200"/>
            <a:ext cx="9802412" cy="982800"/>
          </a:xfrm>
        </p:spPr>
        <p:txBody>
          <a:bodyPr/>
          <a:lstStyle/>
          <a:p>
            <a:r>
              <a:rPr lang="en-US" sz="2000" dirty="0">
                <a:solidFill>
                  <a:schemeClr val="bg1"/>
                </a:solidFill>
                <a:latin typeface="Bookman Old Style" panose="02050604050505020204" pitchFamily="18" charset="0"/>
              </a:rPr>
              <a:t>Simulation output of </a:t>
            </a:r>
            <a:r>
              <a:rPr lang="en-US" sz="2000" dirty="0" smtClean="0">
                <a:solidFill>
                  <a:schemeClr val="bg1"/>
                </a:solidFill>
                <a:latin typeface="Bookman Old Style" panose="02050604050505020204" pitchFamily="18" charset="0"/>
              </a:rPr>
              <a:t>“</a:t>
            </a:r>
            <a:r>
              <a:rPr lang="en-US" sz="2000" dirty="0" err="1">
                <a:solidFill>
                  <a:schemeClr val="bg1"/>
                </a:solidFill>
                <a:latin typeface="Bookman Old Style" panose="02050604050505020204" pitchFamily="18" charset="0"/>
              </a:rPr>
              <a:t>v</a:t>
            </a:r>
            <a:r>
              <a:rPr lang="en-US" sz="2000" dirty="0" err="1" smtClean="0">
                <a:solidFill>
                  <a:schemeClr val="bg1"/>
                </a:solidFill>
                <a:latin typeface="Bookman Old Style" panose="02050604050505020204" pitchFamily="18" charset="0"/>
              </a:rPr>
              <a:t>anet</a:t>
            </a:r>
            <a:r>
              <a:rPr lang="en-US" sz="2000" dirty="0" smtClean="0">
                <a:solidFill>
                  <a:schemeClr val="bg1"/>
                </a:solidFill>
                <a:latin typeface="Bookman Old Style" panose="02050604050505020204" pitchFamily="18" charset="0"/>
              </a:rPr>
              <a:t>-routing-compare</a:t>
            </a:r>
            <a:r>
              <a:rPr lang="en-US" sz="2000" dirty="0">
                <a:solidFill>
                  <a:schemeClr val="bg1"/>
                </a:solidFill>
                <a:latin typeface="Bookman Old Style" panose="02050604050505020204" pitchFamily="18" charset="0"/>
              </a:rPr>
              <a:t>" using SUMO </a:t>
            </a:r>
            <a:r>
              <a:rPr lang="en-US" sz="2000" dirty="0" smtClean="0">
                <a:solidFill>
                  <a:schemeClr val="bg1"/>
                </a:solidFill>
                <a:latin typeface="Bookman Old Style" panose="02050604050505020204" pitchFamily="18" charset="0"/>
              </a:rPr>
              <a:t>mobility  </a:t>
            </a:r>
            <a:r>
              <a:rPr lang="en-US" sz="2000" dirty="0">
                <a:solidFill>
                  <a:schemeClr val="bg1"/>
                </a:solidFill>
                <a:latin typeface="Bookman Old Style" panose="02050604050505020204" pitchFamily="18" charset="0"/>
              </a:rPr>
              <a:t>trace with ns3 and applying </a:t>
            </a:r>
            <a:r>
              <a:rPr lang="en-US" sz="2000" dirty="0" smtClean="0">
                <a:solidFill>
                  <a:schemeClr val="bg1"/>
                </a:solidFill>
                <a:latin typeface="Bookman Old Style" panose="02050604050505020204" pitchFamily="18" charset="0"/>
              </a:rPr>
              <a:t>AODV </a:t>
            </a:r>
            <a:r>
              <a:rPr lang="en-US" sz="2000" dirty="0">
                <a:solidFill>
                  <a:schemeClr val="bg1"/>
                </a:solidFill>
                <a:latin typeface="Bookman Old Style" panose="02050604050505020204" pitchFamily="18" charset="0"/>
              </a:rPr>
              <a:t>routing protocol on mobile </a:t>
            </a:r>
            <a:r>
              <a:rPr lang="en-US" sz="2000" dirty="0" smtClean="0">
                <a:solidFill>
                  <a:schemeClr val="bg1"/>
                </a:solidFill>
                <a:latin typeface="Bookman Old Style" panose="02050604050505020204" pitchFamily="18" charset="0"/>
              </a:rPr>
              <a:t>nodes.</a:t>
            </a:r>
            <a:endParaRPr lang="en-IN" sz="2000" dirty="0">
              <a:solidFill>
                <a:schemeClr val="bg1"/>
              </a:solidFill>
              <a:latin typeface="Bookman Old Style" panose="02050604050505020204" pitchFamily="18" charset="0"/>
            </a:endParaRPr>
          </a:p>
          <a:p>
            <a:endParaRPr lang="en-US" sz="2000" dirty="0">
              <a:latin typeface="Bookman Old Style" panose="02050604050505020204" pitchFamily="18" charset="0"/>
            </a:endParaRPr>
          </a:p>
        </p:txBody>
      </p:sp>
    </p:spTree>
    <p:extLst>
      <p:ext uri="{BB962C8B-B14F-4D97-AF65-F5344CB8AC3E}">
        <p14:creationId xmlns:p14="http://schemas.microsoft.com/office/powerpoint/2010/main" val="2248788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3" name="Picture 2">
            <a:extLst>
              <a:ext uri="{FF2B5EF4-FFF2-40B4-BE49-F238E27FC236}">
                <a16:creationId xmlns:a16="http://schemas.microsoft.com/office/drawing/2014/main" id="{1CA488C4-FC98-4849-A45C-04944DDFD90B}"/>
              </a:ext>
            </a:extLst>
          </p:cNvPr>
          <p:cNvPicPr>
            <a:picLocks noChangeAspect="1"/>
          </p:cNvPicPr>
          <p:nvPr/>
        </p:nvPicPr>
        <p:blipFill>
          <a:blip r:embed="rId3"/>
          <a:stretch>
            <a:fillRect/>
          </a:stretch>
        </p:blipFill>
        <p:spPr>
          <a:xfrm>
            <a:off x="602712" y="451072"/>
            <a:ext cx="7938575" cy="2157633"/>
          </a:xfrm>
          <a:prstGeom prst="rect">
            <a:avLst/>
          </a:prstGeom>
        </p:spPr>
      </p:pic>
      <p:pic>
        <p:nvPicPr>
          <p:cNvPr id="5" name="Picture 4">
            <a:extLst>
              <a:ext uri="{FF2B5EF4-FFF2-40B4-BE49-F238E27FC236}">
                <a16:creationId xmlns:a16="http://schemas.microsoft.com/office/drawing/2014/main" id="{CB4ACF25-EB88-469E-ACE2-5E7D8ACEFE51}"/>
              </a:ext>
            </a:extLst>
          </p:cNvPr>
          <p:cNvPicPr>
            <a:picLocks noChangeAspect="1"/>
          </p:cNvPicPr>
          <p:nvPr/>
        </p:nvPicPr>
        <p:blipFill>
          <a:blip r:embed="rId4"/>
          <a:stretch>
            <a:fillRect/>
          </a:stretch>
        </p:blipFill>
        <p:spPr>
          <a:xfrm>
            <a:off x="403567" y="3249637"/>
            <a:ext cx="7938575" cy="2344028"/>
          </a:xfrm>
          <a:prstGeom prst="rect">
            <a:avLst/>
          </a:prstGeom>
        </p:spPr>
      </p:pic>
      <p:sp>
        <p:nvSpPr>
          <p:cNvPr id="2" name="TextBox 1">
            <a:extLst>
              <a:ext uri="{FF2B5EF4-FFF2-40B4-BE49-F238E27FC236}">
                <a16:creationId xmlns:a16="http://schemas.microsoft.com/office/drawing/2014/main" id="{A0E9BE8D-6401-458E-A7C3-F62EA69EAC0E}"/>
              </a:ext>
            </a:extLst>
          </p:cNvPr>
          <p:cNvSpPr txBox="1"/>
          <p:nvPr/>
        </p:nvSpPr>
        <p:spPr>
          <a:xfrm>
            <a:off x="403567" y="2777982"/>
            <a:ext cx="8181070" cy="400110"/>
          </a:xfrm>
          <a:prstGeom prst="rect">
            <a:avLst/>
          </a:prstGeom>
          <a:noFill/>
        </p:spPr>
        <p:txBody>
          <a:bodyPr wrap="square" rtlCol="0">
            <a:spAutoFit/>
          </a:bodyPr>
          <a:lstStyle/>
          <a:p>
            <a:r>
              <a:rPr lang="en-US" sz="2000" i="1" dirty="0">
                <a:solidFill>
                  <a:schemeClr val="bg1"/>
                </a:solidFill>
                <a:latin typeface="Bookman Old Style" panose="02050604050505020204" pitchFamily="18" charset="0"/>
              </a:rPr>
              <a:t>               </a:t>
            </a:r>
            <a:r>
              <a:rPr lang="en-US" sz="2000" i="1" dirty="0" smtClean="0">
                <a:solidFill>
                  <a:schemeClr val="bg1"/>
                </a:solidFill>
                <a:latin typeface="Bookman Old Style" panose="02050604050505020204" pitchFamily="18" charset="0"/>
              </a:rPr>
              <a:t>Throughput </a:t>
            </a:r>
            <a:r>
              <a:rPr lang="en-US" sz="2000" i="1" dirty="0">
                <a:solidFill>
                  <a:schemeClr val="bg1"/>
                </a:solidFill>
                <a:latin typeface="Bookman Old Style" panose="02050604050505020204" pitchFamily="18" charset="0"/>
              </a:rPr>
              <a:t>without malicious(Blackhole) node</a:t>
            </a:r>
            <a:endParaRPr lang="en-IN" sz="2000" i="1" dirty="0">
              <a:solidFill>
                <a:schemeClr val="bg1"/>
              </a:solidFill>
              <a:latin typeface="Bookman Old Style" panose="02050604050505020204" pitchFamily="18" charset="0"/>
            </a:endParaRPr>
          </a:p>
        </p:txBody>
      </p:sp>
      <p:sp>
        <p:nvSpPr>
          <p:cNvPr id="6" name="TextBox 5">
            <a:extLst>
              <a:ext uri="{FF2B5EF4-FFF2-40B4-BE49-F238E27FC236}">
                <a16:creationId xmlns:a16="http://schemas.microsoft.com/office/drawing/2014/main" id="{D1DCAB2A-2FCA-4D7B-BB62-AE81A780A582}"/>
              </a:ext>
            </a:extLst>
          </p:cNvPr>
          <p:cNvSpPr txBox="1"/>
          <p:nvPr/>
        </p:nvSpPr>
        <p:spPr>
          <a:xfrm>
            <a:off x="602712" y="5865265"/>
            <a:ext cx="7540284" cy="400110"/>
          </a:xfrm>
          <a:prstGeom prst="rect">
            <a:avLst/>
          </a:prstGeom>
          <a:noFill/>
        </p:spPr>
        <p:txBody>
          <a:bodyPr wrap="square" rtlCol="0">
            <a:spAutoFit/>
          </a:bodyPr>
          <a:lstStyle/>
          <a:p>
            <a:pPr algn="ctr"/>
            <a:r>
              <a:rPr lang="en-US" sz="2000" i="1" dirty="0" smtClean="0">
                <a:solidFill>
                  <a:schemeClr val="bg1"/>
                </a:solidFill>
                <a:latin typeface="Bookman Old Style" panose="02050604050505020204" pitchFamily="18" charset="0"/>
              </a:rPr>
              <a:t>Throughput </a:t>
            </a:r>
            <a:r>
              <a:rPr lang="en-US" sz="2000" i="1" dirty="0">
                <a:solidFill>
                  <a:schemeClr val="bg1"/>
                </a:solidFill>
                <a:latin typeface="Bookman Old Style" panose="02050604050505020204" pitchFamily="18" charset="0"/>
              </a:rPr>
              <a:t>with malicious(Blackhole) node</a:t>
            </a:r>
            <a:endParaRPr lang="en-IN" sz="2000" i="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055568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Conclusion</a:t>
            </a:r>
            <a:endParaRPr lang="en-US" sz="5400" dirty="0"/>
          </a:p>
        </p:txBody>
      </p:sp>
      <p:sp>
        <p:nvSpPr>
          <p:cNvPr id="3" name="TextBox 2"/>
          <p:cNvSpPr txBox="1"/>
          <p:nvPr/>
        </p:nvSpPr>
        <p:spPr>
          <a:xfrm>
            <a:off x="249382" y="1704109"/>
            <a:ext cx="8645236" cy="4154984"/>
          </a:xfrm>
          <a:prstGeom prst="rect">
            <a:avLst/>
          </a:prstGeom>
          <a:noFill/>
        </p:spPr>
        <p:txBody>
          <a:bodyPr wrap="square" rtlCol="0">
            <a:spAutoFit/>
          </a:bodyPr>
          <a:lstStyle/>
          <a:p>
            <a:r>
              <a:rPr lang="en-US" sz="2400" dirty="0">
                <a:solidFill>
                  <a:schemeClr val="bg1"/>
                </a:solidFill>
                <a:latin typeface="Bookman Old Style" panose="02050604050505020204" pitchFamily="18" charset="0"/>
              </a:rPr>
              <a:t>In our </a:t>
            </a:r>
            <a:r>
              <a:rPr lang="en-US" sz="2400" dirty="0" smtClean="0">
                <a:solidFill>
                  <a:schemeClr val="bg1"/>
                </a:solidFill>
                <a:latin typeface="Bookman Old Style" panose="02050604050505020204" pitchFamily="18" charset="0"/>
              </a:rPr>
              <a:t>project we </a:t>
            </a:r>
            <a:r>
              <a:rPr lang="en-US" sz="2400" dirty="0">
                <a:solidFill>
                  <a:schemeClr val="bg1"/>
                </a:solidFill>
                <a:latin typeface="Bookman Old Style" panose="02050604050505020204" pitchFamily="18" charset="0"/>
              </a:rPr>
              <a:t>simulated </a:t>
            </a:r>
            <a:r>
              <a:rPr lang="en-US" sz="2400" dirty="0" smtClean="0">
                <a:solidFill>
                  <a:schemeClr val="bg1"/>
                </a:solidFill>
                <a:latin typeface="Bookman Old Style" panose="02050604050505020204" pitchFamily="18" charset="0"/>
              </a:rPr>
              <a:t>Black hole </a:t>
            </a:r>
            <a:r>
              <a:rPr lang="en-US" sz="2400" dirty="0">
                <a:solidFill>
                  <a:schemeClr val="bg1"/>
                </a:solidFill>
                <a:latin typeface="Bookman Old Style" panose="02050604050505020204" pitchFamily="18" charset="0"/>
              </a:rPr>
              <a:t>attack in NS3 on </a:t>
            </a:r>
            <a:r>
              <a:rPr lang="en-US" sz="2400" dirty="0" smtClean="0">
                <a:solidFill>
                  <a:schemeClr val="bg1"/>
                </a:solidFill>
                <a:latin typeface="Bookman Old Style" panose="02050604050505020204" pitchFamily="18" charset="0"/>
              </a:rPr>
              <a:t>AODV </a:t>
            </a:r>
            <a:r>
              <a:rPr lang="en-US" sz="2400" dirty="0">
                <a:solidFill>
                  <a:schemeClr val="bg1"/>
                </a:solidFill>
                <a:latin typeface="Bookman Old Style" panose="02050604050505020204" pitchFamily="18" charset="0"/>
              </a:rPr>
              <a:t>Routing protocol</a:t>
            </a:r>
            <a:r>
              <a:rPr lang="en-US" sz="2400" dirty="0" smtClean="0">
                <a:solidFill>
                  <a:schemeClr val="bg1"/>
                </a:solidFill>
                <a:latin typeface="Bookman Old Style" panose="02050604050505020204" pitchFamily="18" charset="0"/>
              </a:rPr>
              <a:t>. This simulation </a:t>
            </a:r>
            <a:r>
              <a:rPr lang="en-US" sz="2400" dirty="0">
                <a:solidFill>
                  <a:schemeClr val="bg1"/>
                </a:solidFill>
                <a:latin typeface="Bookman Old Style" panose="02050604050505020204" pitchFamily="18" charset="0"/>
              </a:rPr>
              <a:t>helped us gain insight in the vulnerabilities of AODV protocol and how well </a:t>
            </a:r>
            <a:r>
              <a:rPr lang="en-US" sz="2400" dirty="0" smtClean="0">
                <a:solidFill>
                  <a:schemeClr val="bg1"/>
                </a:solidFill>
                <a:latin typeface="Bookman Old Style" panose="02050604050505020204" pitchFamily="18" charset="0"/>
              </a:rPr>
              <a:t>Black hole </a:t>
            </a:r>
            <a:r>
              <a:rPr lang="en-US" sz="2400" dirty="0">
                <a:solidFill>
                  <a:schemeClr val="bg1"/>
                </a:solidFill>
                <a:latin typeface="Bookman Old Style" panose="02050604050505020204" pitchFamily="18" charset="0"/>
              </a:rPr>
              <a:t>attack being one of the most powerful attacks on an Ad hoc network can cause a complete failure of the network by dropping all the traffic specially when the nodes are non-mobile. Additionally, we also integrated NS3 with SUMO where we generated real time traffic whose mobility was controlled by the sumo file mobility.tcl and the interaction of the mobile nodes was regulated by AODV protocol. </a:t>
            </a:r>
          </a:p>
        </p:txBody>
      </p:sp>
    </p:spTree>
    <p:extLst>
      <p:ext uri="{BB962C8B-B14F-4D97-AF65-F5344CB8AC3E}">
        <p14:creationId xmlns:p14="http://schemas.microsoft.com/office/powerpoint/2010/main" val="3277789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References</a:t>
            </a:r>
            <a:endParaRPr lang="en-US" sz="6000" dirty="0"/>
          </a:p>
        </p:txBody>
      </p:sp>
      <p:sp>
        <p:nvSpPr>
          <p:cNvPr id="3" name="TextBox 2"/>
          <p:cNvSpPr txBox="1"/>
          <p:nvPr/>
        </p:nvSpPr>
        <p:spPr>
          <a:xfrm>
            <a:off x="114300" y="1746971"/>
            <a:ext cx="7342910" cy="4093428"/>
          </a:xfrm>
          <a:prstGeom prst="rect">
            <a:avLst/>
          </a:prstGeom>
          <a:noFill/>
        </p:spPr>
        <p:txBody>
          <a:bodyPr wrap="square" rtlCol="0">
            <a:spAutoFit/>
          </a:bodyPr>
          <a:lstStyle/>
          <a:p>
            <a:pPr marL="285750" lvl="2" indent="-28575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AODV Protocol</a:t>
            </a:r>
          </a:p>
          <a:p>
            <a:pPr lvl="2"/>
            <a:endParaRPr lang="en-US" sz="2600" dirty="0">
              <a:solidFill>
                <a:schemeClr val="bg1"/>
              </a:solidFill>
              <a:latin typeface="Bookman Old Style" panose="02050604050505020204" pitchFamily="18" charset="0"/>
            </a:endParaRPr>
          </a:p>
          <a:p>
            <a:pPr lvl="2"/>
            <a:endParaRPr lang="en-US" sz="2600" dirty="0" smtClean="0">
              <a:solidFill>
                <a:schemeClr val="bg1"/>
              </a:solidFill>
              <a:latin typeface="Bookman Old Style" panose="02050604050505020204" pitchFamily="18" charset="0"/>
            </a:endParaRPr>
          </a:p>
          <a:p>
            <a:pPr lvl="2"/>
            <a:endParaRPr lang="en-US" sz="2600" dirty="0" smtClean="0">
              <a:solidFill>
                <a:schemeClr val="bg1"/>
              </a:solidFill>
              <a:latin typeface="Bookman Old Style" panose="02050604050505020204" pitchFamily="18" charset="0"/>
            </a:endParaRPr>
          </a:p>
          <a:p>
            <a:pPr marL="285750" indent="-28575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Black hole attack in AODV</a:t>
            </a:r>
          </a:p>
          <a:p>
            <a:pPr marL="285750" indent="-285750">
              <a:buFont typeface="Wingdings" panose="05000000000000000000" pitchFamily="2" charset="2"/>
              <a:buChar char="Ø"/>
            </a:pPr>
            <a:endParaRPr lang="en-US" sz="2600" dirty="0">
              <a:solidFill>
                <a:schemeClr val="bg1"/>
              </a:solidFill>
              <a:latin typeface="Bookman Old Style" panose="02050604050505020204" pitchFamily="18" charset="0"/>
            </a:endParaRPr>
          </a:p>
          <a:p>
            <a:pPr marL="285750" indent="-285750">
              <a:buFont typeface="Wingdings" panose="05000000000000000000" pitchFamily="2" charset="2"/>
              <a:buChar char="Ø"/>
            </a:pPr>
            <a:endParaRPr lang="en-US" sz="2600" dirty="0" smtClean="0">
              <a:solidFill>
                <a:schemeClr val="bg1"/>
              </a:solidFill>
              <a:latin typeface="Bookman Old Style" panose="02050604050505020204" pitchFamily="18" charset="0"/>
            </a:endParaRPr>
          </a:p>
          <a:p>
            <a:pPr marL="285750" indent="-285750">
              <a:buFont typeface="Wingdings" panose="05000000000000000000" pitchFamily="2" charset="2"/>
              <a:buChar char="Ø"/>
            </a:pPr>
            <a:endParaRPr lang="en-US" sz="2600" dirty="0" smtClean="0">
              <a:solidFill>
                <a:schemeClr val="bg1"/>
              </a:solidFill>
              <a:latin typeface="Bookman Old Style" panose="02050604050505020204" pitchFamily="18" charset="0"/>
            </a:endParaRPr>
          </a:p>
          <a:p>
            <a:pPr marL="285750" indent="-28575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Network Simulator-3</a:t>
            </a:r>
          </a:p>
          <a:p>
            <a:pPr marL="285750" indent="-285750">
              <a:buFont typeface="Wingdings" panose="05000000000000000000" pitchFamily="2" charset="2"/>
              <a:buChar char="Ø"/>
            </a:pPr>
            <a:endParaRPr lang="en-US" sz="2600" dirty="0">
              <a:solidFill>
                <a:schemeClr val="bg1"/>
              </a:solidFill>
              <a:latin typeface="Bookman Old Style" panose="02050604050505020204" pitchFamily="18" charset="0"/>
            </a:endParaRPr>
          </a:p>
        </p:txBody>
      </p:sp>
      <p:sp>
        <p:nvSpPr>
          <p:cNvPr id="4" name="TextBox 3"/>
          <p:cNvSpPr txBox="1"/>
          <p:nvPr/>
        </p:nvSpPr>
        <p:spPr>
          <a:xfrm>
            <a:off x="313028" y="2266886"/>
            <a:ext cx="8372475" cy="1723549"/>
          </a:xfrm>
          <a:prstGeom prst="rect">
            <a:avLst/>
          </a:prstGeom>
          <a:noFill/>
        </p:spPr>
        <p:txBody>
          <a:bodyPr wrap="square" rtlCol="0">
            <a:spAutoFit/>
          </a:bodyPr>
          <a:lstStyle/>
          <a:p>
            <a:pPr lvl="2"/>
            <a:r>
              <a:rPr lang="en-US" sz="1600" dirty="0">
                <a:solidFill>
                  <a:schemeClr val="bg1"/>
                </a:solidFill>
                <a:latin typeface="Bookman Old Style" panose="02050604050505020204" pitchFamily="18" charset="0"/>
              </a:rPr>
              <a:t>H. Moudni, M. Er-rouidi, H. Mouncif and B. El Hadadi, "Performance analysis of AODV routing protocol in MANET under the influence of routing attacks," </a:t>
            </a:r>
            <a:r>
              <a:rPr lang="en-US" sz="1600" i="1" dirty="0">
                <a:solidFill>
                  <a:schemeClr val="bg1"/>
                </a:solidFill>
                <a:latin typeface="Bookman Old Style" panose="02050604050505020204" pitchFamily="18" charset="0"/>
              </a:rPr>
              <a:t>2016 </a:t>
            </a:r>
            <a:endParaRPr lang="en-US" sz="1600" i="1" dirty="0" smtClean="0">
              <a:solidFill>
                <a:schemeClr val="bg1"/>
              </a:solidFill>
              <a:latin typeface="Bookman Old Style" panose="02050604050505020204" pitchFamily="18" charset="0"/>
            </a:endParaRPr>
          </a:p>
          <a:p>
            <a:pPr lvl="2"/>
            <a:r>
              <a:rPr lang="en-US" sz="1600" i="1" dirty="0" smtClean="0">
                <a:solidFill>
                  <a:schemeClr val="bg1"/>
                </a:solidFill>
                <a:latin typeface="Bookman Old Style" panose="02050604050505020204" pitchFamily="18" charset="0"/>
              </a:rPr>
              <a:t>International </a:t>
            </a:r>
            <a:r>
              <a:rPr lang="en-US" sz="1600" i="1" dirty="0">
                <a:solidFill>
                  <a:schemeClr val="bg1"/>
                </a:solidFill>
                <a:latin typeface="Bookman Old Style" panose="02050604050505020204" pitchFamily="18" charset="0"/>
              </a:rPr>
              <a:t>Conference on Electrical and Information Technologies (ICEIT)</a:t>
            </a:r>
            <a:r>
              <a:rPr lang="en-US" sz="1600" dirty="0">
                <a:solidFill>
                  <a:schemeClr val="bg1"/>
                </a:solidFill>
                <a:latin typeface="Bookman Old Style" panose="02050604050505020204" pitchFamily="18" charset="0"/>
              </a:rPr>
              <a:t>, Tangiers, 2016, pp. 536-542.</a:t>
            </a:r>
          </a:p>
          <a:p>
            <a:endParaRPr lang="en-US" dirty="0" smtClean="0"/>
          </a:p>
          <a:p>
            <a:endParaRPr lang="en-US" dirty="0" smtClean="0"/>
          </a:p>
          <a:p>
            <a:endParaRPr lang="en-US" dirty="0"/>
          </a:p>
        </p:txBody>
      </p:sp>
      <p:sp>
        <p:nvSpPr>
          <p:cNvPr id="5" name="TextBox 4"/>
          <p:cNvSpPr txBox="1"/>
          <p:nvPr/>
        </p:nvSpPr>
        <p:spPr>
          <a:xfrm>
            <a:off x="313027" y="3951795"/>
            <a:ext cx="8571203" cy="830997"/>
          </a:xfrm>
          <a:prstGeom prst="rect">
            <a:avLst/>
          </a:prstGeom>
          <a:noFill/>
        </p:spPr>
        <p:txBody>
          <a:bodyPr wrap="square" rtlCol="0">
            <a:spAutoFit/>
          </a:bodyPr>
          <a:lstStyle/>
          <a:p>
            <a:r>
              <a:rPr lang="en-US" sz="1600" dirty="0">
                <a:solidFill>
                  <a:schemeClr val="bg1"/>
                </a:solidFill>
                <a:latin typeface="Bookman Old Style" panose="02050604050505020204" pitchFamily="18" charset="0"/>
              </a:rPr>
              <a:t>R. A. R. Mahmood and A. I. Khan, "A survey on detecting black hole attack in AODV-based mobile ad hoc networks," </a:t>
            </a:r>
            <a:r>
              <a:rPr lang="en-US" sz="1600" i="1" dirty="0">
                <a:solidFill>
                  <a:schemeClr val="bg1"/>
                </a:solidFill>
                <a:latin typeface="Bookman Old Style" panose="02050604050505020204" pitchFamily="18" charset="0"/>
              </a:rPr>
              <a:t>2007 International Symposium on High Capacity Optical Networks and Enabling Technologies</a:t>
            </a:r>
            <a:r>
              <a:rPr lang="en-US" sz="1600" dirty="0">
                <a:solidFill>
                  <a:schemeClr val="bg1"/>
                </a:solidFill>
                <a:latin typeface="Bookman Old Style" panose="02050604050505020204" pitchFamily="18" charset="0"/>
              </a:rPr>
              <a:t>, Dubai, 2007, pp. 1-6.</a:t>
            </a:r>
            <a:endParaRPr lang="en-US" sz="1600" dirty="0">
              <a:solidFill>
                <a:schemeClr val="bg1"/>
              </a:solidFill>
              <a:latin typeface="Bookman Old Style" panose="02050604050505020204" pitchFamily="18" charset="0"/>
            </a:endParaRPr>
          </a:p>
        </p:txBody>
      </p:sp>
      <p:sp>
        <p:nvSpPr>
          <p:cNvPr id="6" name="TextBox 5"/>
          <p:cNvSpPr txBox="1"/>
          <p:nvPr/>
        </p:nvSpPr>
        <p:spPr>
          <a:xfrm>
            <a:off x="457200" y="5471067"/>
            <a:ext cx="8086725" cy="369332"/>
          </a:xfrm>
          <a:prstGeom prst="rect">
            <a:avLst/>
          </a:prstGeom>
          <a:noFill/>
        </p:spPr>
        <p:txBody>
          <a:bodyPr wrap="square" rtlCol="0">
            <a:spAutoFit/>
          </a:bodyPr>
          <a:lstStyle/>
          <a:p>
            <a:r>
              <a:rPr lang="en-US" sz="1800" dirty="0" smtClean="0">
                <a:solidFill>
                  <a:schemeClr val="bg1"/>
                </a:solidFill>
                <a:latin typeface="Bookman Old Style" panose="02050604050505020204" pitchFamily="18" charset="0"/>
              </a:rPr>
              <a:t>Understood from : https</a:t>
            </a:r>
            <a:r>
              <a:rPr lang="en-US" sz="1800" dirty="0">
                <a:solidFill>
                  <a:schemeClr val="bg1"/>
                </a:solidFill>
                <a:latin typeface="Bookman Old Style" panose="02050604050505020204" pitchFamily="18" charset="0"/>
              </a:rPr>
              <a:t>://</a:t>
            </a:r>
            <a:r>
              <a:rPr lang="en-US" sz="1800" dirty="0" smtClean="0">
                <a:solidFill>
                  <a:schemeClr val="bg1"/>
                </a:solidFill>
                <a:latin typeface="Bookman Old Style" panose="02050604050505020204" pitchFamily="18" charset="0"/>
              </a:rPr>
              <a:t>www.nsnam.org/documentation</a:t>
            </a:r>
            <a:endParaRPr lang="en-US" sz="18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874804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Outline Of </a:t>
            </a:r>
            <a:r>
              <a:rPr lang="en-US" sz="4000" dirty="0"/>
              <a:t>T</a:t>
            </a:r>
            <a:r>
              <a:rPr lang="en-US" sz="4000" dirty="0" smtClean="0"/>
              <a:t>he Project</a:t>
            </a:r>
            <a:endParaRPr lang="en-US" sz="4000" dirty="0"/>
          </a:p>
        </p:txBody>
      </p:sp>
      <p:sp>
        <p:nvSpPr>
          <p:cNvPr id="3" name="Text Placeholder 2"/>
          <p:cNvSpPr>
            <a:spLocks noGrp="1"/>
          </p:cNvSpPr>
          <p:nvPr>
            <p:ph type="body" idx="1"/>
          </p:nvPr>
        </p:nvSpPr>
        <p:spPr>
          <a:xfrm>
            <a:off x="457200" y="1669473"/>
            <a:ext cx="7806774" cy="4774200"/>
          </a:xfrm>
        </p:spPr>
        <p:txBody>
          <a:bodyPr/>
          <a:lstStyle/>
          <a:p>
            <a:pPr>
              <a:buClr>
                <a:srgbClr val="FFFF00"/>
              </a:buClr>
              <a:buFont typeface="Wingdings" panose="05000000000000000000" pitchFamily="2" charset="2"/>
              <a:buChar char="Ø"/>
            </a:pPr>
            <a:r>
              <a:rPr lang="en-US" sz="2800" dirty="0" smtClean="0">
                <a:latin typeface="Bookman Old Style" panose="02050604050505020204" pitchFamily="18" charset="0"/>
              </a:rPr>
              <a:t>Mobile Ad Hoc Networks (MANET)</a:t>
            </a:r>
          </a:p>
          <a:p>
            <a:pPr>
              <a:buClr>
                <a:srgbClr val="FFFF00"/>
              </a:buClr>
              <a:buFont typeface="Wingdings" panose="05000000000000000000" pitchFamily="2" charset="2"/>
              <a:buChar char="Ø"/>
            </a:pPr>
            <a:r>
              <a:rPr lang="en-US" sz="2800" dirty="0" smtClean="0">
                <a:latin typeface="Bookman Old Style" panose="02050604050505020204" pitchFamily="18" charset="0"/>
              </a:rPr>
              <a:t>Working Of AODV </a:t>
            </a:r>
            <a:r>
              <a:rPr lang="en-US" sz="2800" dirty="0" smtClean="0">
                <a:latin typeface="Bookman Old Style" panose="02050604050505020204" pitchFamily="18" charset="0"/>
              </a:rPr>
              <a:t>Protocol</a:t>
            </a:r>
          </a:p>
          <a:p>
            <a:pPr>
              <a:buClr>
                <a:srgbClr val="FFFF00"/>
              </a:buClr>
              <a:buFont typeface="Wingdings" panose="05000000000000000000" pitchFamily="2" charset="2"/>
              <a:buChar char="Ø"/>
            </a:pPr>
            <a:r>
              <a:rPr lang="en-US" sz="2800" dirty="0" smtClean="0">
                <a:latin typeface="Bookman Old Style" panose="02050604050505020204" pitchFamily="18" charset="0"/>
              </a:rPr>
              <a:t>Vulnerabilities of AODV Protocol</a:t>
            </a:r>
            <a:endParaRPr lang="en-US" sz="2800" dirty="0" smtClean="0">
              <a:latin typeface="Bookman Old Style" panose="02050604050505020204" pitchFamily="18" charset="0"/>
            </a:endParaRPr>
          </a:p>
          <a:p>
            <a:pPr>
              <a:buClr>
                <a:srgbClr val="FFFF00"/>
              </a:buClr>
              <a:buFont typeface="Wingdings" panose="05000000000000000000" pitchFamily="2" charset="2"/>
              <a:buChar char="Ø"/>
            </a:pPr>
            <a:r>
              <a:rPr lang="en-US" sz="2800" dirty="0" smtClean="0">
                <a:latin typeface="Bookman Old Style" panose="02050604050505020204" pitchFamily="18" charset="0"/>
              </a:rPr>
              <a:t>Black hole Attack in AODV</a:t>
            </a:r>
          </a:p>
          <a:p>
            <a:pPr>
              <a:buClr>
                <a:srgbClr val="FFFF00"/>
              </a:buClr>
              <a:buFont typeface="Wingdings" panose="05000000000000000000" pitchFamily="2" charset="2"/>
              <a:buChar char="Ø"/>
            </a:pPr>
            <a:r>
              <a:rPr lang="en-US" sz="2800" dirty="0" smtClean="0">
                <a:latin typeface="Bookman Old Style" panose="02050604050505020204" pitchFamily="18" charset="0"/>
              </a:rPr>
              <a:t>Integration of Sumo with NS-3</a:t>
            </a:r>
          </a:p>
          <a:p>
            <a:pPr>
              <a:buClr>
                <a:srgbClr val="FFFF00"/>
              </a:buClr>
              <a:buFont typeface="Wingdings" panose="05000000000000000000" pitchFamily="2" charset="2"/>
              <a:buChar char="Ø"/>
            </a:pPr>
            <a:r>
              <a:rPr lang="en-US" sz="2800" dirty="0" smtClean="0">
                <a:latin typeface="Bookman Old Style" panose="02050604050505020204" pitchFamily="18" charset="0"/>
              </a:rPr>
              <a:t>Conclusion</a:t>
            </a:r>
            <a:endParaRPr lang="en-US" sz="2800" dirty="0" smtClean="0">
              <a:latin typeface="Bookman Old Style" panose="02050604050505020204" pitchFamily="18" charset="0"/>
            </a:endParaRPr>
          </a:p>
          <a:p>
            <a:pPr>
              <a:buClr>
                <a:srgbClr val="FFFF00"/>
              </a:buClr>
              <a:buFont typeface="Wingdings" panose="05000000000000000000" pitchFamily="2" charset="2"/>
              <a:buChar char="Ø"/>
            </a:pPr>
            <a:r>
              <a:rPr lang="en-US" sz="2800" dirty="0" smtClean="0">
                <a:latin typeface="Bookman Old Style" panose="02050604050505020204" pitchFamily="18" charset="0"/>
              </a:rPr>
              <a:t>References</a:t>
            </a:r>
          </a:p>
        </p:txBody>
      </p:sp>
    </p:spTree>
    <p:extLst>
      <p:ext uri="{BB962C8B-B14F-4D97-AF65-F5344CB8AC3E}">
        <p14:creationId xmlns:p14="http://schemas.microsoft.com/office/powerpoint/2010/main" val="1140376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911" y="1623586"/>
            <a:ext cx="8354289" cy="1546500"/>
          </a:xfrm>
        </p:spPr>
        <p:txBody>
          <a:bodyPr/>
          <a:lstStyle/>
          <a:p>
            <a:pPr algn="ctr"/>
            <a:r>
              <a:rPr lang="en-US" sz="8000" dirty="0" smtClean="0">
                <a:latin typeface="Century" panose="02040604050505020304" pitchFamily="18" charset="0"/>
              </a:rPr>
              <a:t>THANK YOU!</a:t>
            </a:r>
            <a:endParaRPr lang="en-US" sz="8000" dirty="0">
              <a:latin typeface="Century" panose="02040604050505020304" pitchFamily="18" charset="0"/>
            </a:endParaRPr>
          </a:p>
        </p:txBody>
      </p:sp>
    </p:spTree>
    <p:extLst>
      <p:ext uri="{BB962C8B-B14F-4D97-AF65-F5344CB8AC3E}">
        <p14:creationId xmlns:p14="http://schemas.microsoft.com/office/powerpoint/2010/main" val="1067408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164986"/>
            <a:ext cx="82296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6600" dirty="0" smtClean="0"/>
              <a:t>MANET</a:t>
            </a:r>
            <a:endParaRPr sz="6600" dirty="0"/>
          </a:p>
        </p:txBody>
      </p:sp>
      <p:sp>
        <p:nvSpPr>
          <p:cNvPr id="64" name="Shape 64"/>
          <p:cNvSpPr txBox="1"/>
          <p:nvPr/>
        </p:nvSpPr>
        <p:spPr>
          <a:xfrm>
            <a:off x="914400" y="5048925"/>
            <a:ext cx="7315200" cy="826500"/>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1000"/>
              </a:spcAft>
              <a:buNone/>
            </a:pPr>
            <a:endParaRPr sz="1200" dirty="0">
              <a:solidFill>
                <a:srgbClr val="FFFFFF"/>
              </a:solidFill>
              <a:latin typeface="Droid Sans"/>
              <a:ea typeface="Droid Sans"/>
              <a:cs typeface="Droid Sans"/>
              <a:sym typeface="Droid Sans"/>
            </a:endParaRPr>
          </a:p>
        </p:txBody>
      </p:sp>
      <p:sp>
        <p:nvSpPr>
          <p:cNvPr id="2" name="TextBox 1"/>
          <p:cNvSpPr txBox="1"/>
          <p:nvPr/>
        </p:nvSpPr>
        <p:spPr>
          <a:xfrm>
            <a:off x="332203" y="1773384"/>
            <a:ext cx="8479287" cy="4493538"/>
          </a:xfrm>
          <a:prstGeom prst="rect">
            <a:avLst/>
          </a:prstGeom>
          <a:noFill/>
        </p:spPr>
        <p:txBody>
          <a:bodyPr wrap="square" rtlCol="0">
            <a:spAutoFit/>
          </a:bodyPr>
          <a:lstStyle/>
          <a:p>
            <a:pPr marL="457200" indent="-45720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Mobile Ad </a:t>
            </a:r>
            <a:r>
              <a:rPr lang="en-US" sz="2600" dirty="0">
                <a:solidFill>
                  <a:schemeClr val="bg1"/>
                </a:solidFill>
                <a:latin typeface="Bookman Old Style" panose="02050604050505020204" pitchFamily="18" charset="0"/>
              </a:rPr>
              <a:t>H</a:t>
            </a:r>
            <a:r>
              <a:rPr lang="en-US" sz="2600" dirty="0" smtClean="0">
                <a:solidFill>
                  <a:schemeClr val="bg1"/>
                </a:solidFill>
                <a:latin typeface="Bookman Old Style" panose="02050604050505020204" pitchFamily="18" charset="0"/>
              </a:rPr>
              <a:t>oc Networks are formed dynamically by an autonomous system of mobile nodes that are connected by and an autonomous system of mobile nodes that are connected via wireless links.</a:t>
            </a:r>
          </a:p>
          <a:p>
            <a:pPr marL="457200" indent="-45720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No existing fixed infrastructure or centralized administration.</a:t>
            </a:r>
          </a:p>
          <a:p>
            <a:pPr marL="457200" indent="-45720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Each node works as a router. </a:t>
            </a:r>
          </a:p>
          <a:p>
            <a:pPr marL="457200" indent="-457200">
              <a:buClr>
                <a:srgbClr val="FFFF00"/>
              </a:buClr>
              <a:buFont typeface="Wingdings" panose="05000000000000000000" pitchFamily="2" charset="2"/>
              <a:buChar char="Ø"/>
            </a:pPr>
            <a:r>
              <a:rPr lang="en-US" sz="2600" dirty="0" smtClean="0">
                <a:solidFill>
                  <a:schemeClr val="bg1"/>
                </a:solidFill>
                <a:latin typeface="Bookman Old Style" panose="02050604050505020204" pitchFamily="18" charset="0"/>
              </a:rPr>
              <a:t>Vehicular Ad Hoc Network is a special type of MANET and form a key part of Intelligent Transportation System(ITS).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idx="4294967295"/>
          </p:nvPr>
        </p:nvSpPr>
        <p:spPr>
          <a:xfrm>
            <a:off x="729575" y="429265"/>
            <a:ext cx="7684800" cy="896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4000" dirty="0" smtClean="0"/>
              <a:t>Routing Protocols in MANET</a:t>
            </a:r>
            <a:endParaRPr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07" y="1832916"/>
            <a:ext cx="8121336" cy="3685090"/>
          </a:xfrm>
          <a:prstGeom prst="rect">
            <a:avLst/>
          </a:prstGeom>
        </p:spPr>
      </p:pic>
    </p:spTree>
    <p:extLst>
      <p:ext uri="{BB962C8B-B14F-4D97-AF65-F5344CB8AC3E}">
        <p14:creationId xmlns:p14="http://schemas.microsoft.com/office/powerpoint/2010/main" val="225312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Shape 78"/>
          <p:cNvSpPr txBox="1">
            <a:spLocks noGrp="1"/>
          </p:cNvSpPr>
          <p:nvPr>
            <p:ph type="ctrTitle" idx="4294967295"/>
          </p:nvPr>
        </p:nvSpPr>
        <p:spPr>
          <a:xfrm>
            <a:off x="1684627" y="-239279"/>
            <a:ext cx="6129337" cy="1546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smtClean="0"/>
              <a:t>AODV PROTOCOL</a:t>
            </a:r>
            <a:endParaRPr sz="4400" dirty="0"/>
          </a:p>
        </p:txBody>
      </p:sp>
      <p:sp>
        <p:nvSpPr>
          <p:cNvPr id="2" name="TextBox 1"/>
          <p:cNvSpPr txBox="1"/>
          <p:nvPr/>
        </p:nvSpPr>
        <p:spPr>
          <a:xfrm>
            <a:off x="443346" y="1621218"/>
            <a:ext cx="8146471" cy="5347618"/>
          </a:xfrm>
          <a:prstGeom prst="rect">
            <a:avLst/>
          </a:prstGeom>
          <a:noFill/>
        </p:spPr>
        <p:txBody>
          <a:bodyPr wrap="square" rtlCol="0">
            <a:spAutoFit/>
          </a:bodyPr>
          <a:lstStyle/>
          <a:p>
            <a:pPr marL="342900" indent="-342900">
              <a:lnSpc>
                <a:spcPct val="90000"/>
              </a:lnSpc>
              <a:spcAft>
                <a:spcPts val="300"/>
              </a:spcAft>
              <a:buClr>
                <a:srgbClr val="FFFF00"/>
              </a:buClr>
              <a:buFont typeface="Wingdings" panose="05000000000000000000" pitchFamily="2" charset="2"/>
              <a:buChar char="Ø"/>
            </a:pPr>
            <a:r>
              <a:rPr lang="en-US" altLang="en-US" sz="2400" dirty="0">
                <a:solidFill>
                  <a:schemeClr val="bg1"/>
                </a:solidFill>
                <a:latin typeface="Bookman Old Style" panose="02050604050505020204" pitchFamily="18" charset="0"/>
                <a:ea typeface="Cambria Math" panose="02040503050406030204" pitchFamily="18" charset="0"/>
              </a:rPr>
              <a:t>AODV is a packet routing protocol designed for use in mobile ad hoc networks (MANET</a:t>
            </a:r>
            <a:r>
              <a:rPr lang="en-US" altLang="en-US" sz="2400" dirty="0" smtClean="0">
                <a:solidFill>
                  <a:schemeClr val="bg1"/>
                </a:solidFill>
                <a:latin typeface="Bookman Old Style" panose="02050604050505020204" pitchFamily="18" charset="0"/>
                <a:ea typeface="Cambria Math" panose="02040503050406030204" pitchFamily="18" charset="0"/>
              </a:rPr>
              <a:t>).</a:t>
            </a:r>
          </a:p>
          <a:p>
            <a:pPr marL="342900" indent="-342900">
              <a:lnSpc>
                <a:spcPct val="90000"/>
              </a:lnSpc>
              <a:spcAft>
                <a:spcPts val="300"/>
              </a:spcAft>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ea typeface="Cambria Math" panose="02040503050406030204" pitchFamily="18" charset="0"/>
              </a:rPr>
              <a:t>This protocol establishes routes to destinations on demand and supports both unicast and multicast </a:t>
            </a:r>
            <a:r>
              <a:rPr lang="en-US" sz="2400" dirty="0" smtClean="0">
                <a:solidFill>
                  <a:schemeClr val="bg1"/>
                </a:solidFill>
                <a:latin typeface="Bookman Old Style" panose="02050604050505020204" pitchFamily="18" charset="0"/>
                <a:ea typeface="Cambria Math" panose="02040503050406030204" pitchFamily="18" charset="0"/>
              </a:rPr>
              <a:t>routing.</a:t>
            </a:r>
          </a:p>
          <a:p>
            <a:pPr marL="342900" indent="-342900">
              <a:lnSpc>
                <a:spcPct val="90000"/>
              </a:lnSpc>
              <a:spcAft>
                <a:spcPts val="300"/>
              </a:spcAft>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N</a:t>
            </a:r>
            <a:r>
              <a:rPr lang="en-US" sz="2400" dirty="0" smtClean="0">
                <a:solidFill>
                  <a:schemeClr val="bg1"/>
                </a:solidFill>
                <a:latin typeface="Bookman Old Style" panose="02050604050505020204" pitchFamily="18" charset="0"/>
              </a:rPr>
              <a:t>etworks </a:t>
            </a:r>
            <a:r>
              <a:rPr lang="en-US" sz="2400" dirty="0">
                <a:solidFill>
                  <a:schemeClr val="bg1"/>
                </a:solidFill>
                <a:latin typeface="Bookman Old Style" panose="02050604050505020204" pitchFamily="18" charset="0"/>
              </a:rPr>
              <a:t>are silent until connections are </a:t>
            </a:r>
            <a:r>
              <a:rPr lang="en-US" sz="2400" dirty="0" smtClean="0">
                <a:solidFill>
                  <a:schemeClr val="bg1"/>
                </a:solidFill>
                <a:latin typeface="Bookman Old Style" panose="02050604050505020204" pitchFamily="18" charset="0"/>
              </a:rPr>
              <a:t>established .</a:t>
            </a:r>
            <a:r>
              <a:rPr lang="en-US" sz="2400" dirty="0">
                <a:solidFill>
                  <a:schemeClr val="bg1"/>
                </a:solidFill>
                <a:latin typeface="Bookman Old Style" panose="02050604050505020204" pitchFamily="18" charset="0"/>
              </a:rPr>
              <a:t> Network nodes that need connections broadcast a request for </a:t>
            </a:r>
            <a:r>
              <a:rPr lang="en-US" sz="2400" dirty="0" smtClean="0">
                <a:solidFill>
                  <a:schemeClr val="bg1"/>
                </a:solidFill>
                <a:latin typeface="Bookman Old Style" panose="02050604050505020204" pitchFamily="18" charset="0"/>
              </a:rPr>
              <a:t>connection.</a:t>
            </a:r>
          </a:p>
          <a:p>
            <a:pPr marL="342900" indent="-342900">
              <a:lnSpc>
                <a:spcPct val="90000"/>
              </a:lnSpc>
              <a:spcAft>
                <a:spcPts val="300"/>
              </a:spcAft>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The remaining AODV nodes forward the message and record the node that requested a </a:t>
            </a:r>
            <a:r>
              <a:rPr lang="en-US" sz="2400" dirty="0" smtClean="0">
                <a:solidFill>
                  <a:schemeClr val="bg1"/>
                </a:solidFill>
                <a:latin typeface="Bookman Old Style" panose="02050604050505020204" pitchFamily="18" charset="0"/>
              </a:rPr>
              <a:t>connection.</a:t>
            </a:r>
          </a:p>
          <a:p>
            <a:pPr marL="342900" indent="-342900">
              <a:lnSpc>
                <a:spcPct val="90000"/>
              </a:lnSpc>
              <a:spcAft>
                <a:spcPts val="300"/>
              </a:spcAft>
              <a:buClr>
                <a:srgbClr val="FFFF00"/>
              </a:buClr>
              <a:buFont typeface="Wingdings" panose="05000000000000000000" pitchFamily="2" charset="2"/>
              <a:buChar char="Ø"/>
            </a:pPr>
            <a:r>
              <a:rPr lang="en-US" altLang="en-US" sz="2400" dirty="0">
                <a:solidFill>
                  <a:schemeClr val="bg1"/>
                </a:solidFill>
                <a:latin typeface="Bookman Old Style" panose="02050604050505020204" pitchFamily="18" charset="0"/>
              </a:rPr>
              <a:t>Each node maintains a </a:t>
            </a:r>
            <a:r>
              <a:rPr lang="en-US" altLang="en-US" sz="2400" i="1" dirty="0">
                <a:solidFill>
                  <a:schemeClr val="bg1"/>
                </a:solidFill>
                <a:latin typeface="Bookman Old Style" panose="02050604050505020204" pitchFamily="18" charset="0"/>
              </a:rPr>
              <a:t>routing table</a:t>
            </a:r>
            <a:r>
              <a:rPr lang="en-US" altLang="en-US" sz="2400" dirty="0">
                <a:solidFill>
                  <a:schemeClr val="bg1"/>
                </a:solidFill>
                <a:latin typeface="Bookman Old Style" panose="02050604050505020204" pitchFamily="18" charset="0"/>
              </a:rPr>
              <a:t> that contains information about reaching destination nodes.</a:t>
            </a:r>
            <a:endParaRPr lang="en-US" sz="2400" dirty="0" smtClean="0">
              <a:solidFill>
                <a:schemeClr val="bg1"/>
              </a:solidFill>
              <a:latin typeface="Bookman Old Style" panose="02050604050505020204" pitchFamily="18" charset="0"/>
            </a:endParaRPr>
          </a:p>
          <a:p>
            <a:pPr marL="342900" indent="-342900">
              <a:lnSpc>
                <a:spcPct val="90000"/>
              </a:lnSpc>
              <a:spcAft>
                <a:spcPts val="300"/>
              </a:spcAft>
              <a:buClr>
                <a:srgbClr val="FFFF00"/>
              </a:buClr>
              <a:buFont typeface="Wingdings" panose="05000000000000000000" pitchFamily="2" charset="2"/>
              <a:buChar char="Ø"/>
            </a:pPr>
            <a:endParaRPr lang="en-US" sz="2400" dirty="0" smtClean="0">
              <a:solidFill>
                <a:schemeClr val="bg1"/>
              </a:solidFill>
              <a:latin typeface="Bookman Old Style" panose="02050604050505020204" pitchFamily="18" charset="0"/>
            </a:endParaRPr>
          </a:p>
          <a:p>
            <a:pPr marL="342900" indent="-342900">
              <a:lnSpc>
                <a:spcPct val="90000"/>
              </a:lnSpc>
              <a:spcAft>
                <a:spcPts val="300"/>
              </a:spcAft>
              <a:buClr>
                <a:srgbClr val="FFFF00"/>
              </a:buClr>
              <a:buFont typeface="Wingdings" panose="05000000000000000000" pitchFamily="2" charset="2"/>
              <a:buChar char="Ø"/>
            </a:pPr>
            <a:endParaRPr lang="en-US" altLang="en-US" sz="2400" dirty="0" smtClean="0">
              <a:solidFill>
                <a:schemeClr val="bg1"/>
              </a:solidFill>
              <a:latin typeface="Bookman Old Style" panose="02050604050505020204" pitchFamily="18" charset="0"/>
              <a:ea typeface="Cambria Math" panose="02040503050406030204" pitchFamily="18" charset="0"/>
            </a:endParaRPr>
          </a:p>
          <a:p>
            <a:pPr marL="342900" indent="-342900">
              <a:lnSpc>
                <a:spcPct val="90000"/>
              </a:lnSpc>
              <a:spcAft>
                <a:spcPts val="300"/>
              </a:spcAft>
              <a:buClr>
                <a:srgbClr val="FFFF00"/>
              </a:buClr>
              <a:buFont typeface="Wingdings" panose="05000000000000000000" pitchFamily="2" charset="2"/>
              <a:buChar char="Ø"/>
            </a:pPr>
            <a:endParaRPr lang="en-US" altLang="en-US" sz="2400" dirty="0">
              <a:solidFill>
                <a:schemeClr val="bg1"/>
              </a:solidFill>
              <a:latin typeface="Bookman Old Style" panose="0205060405050502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8668" y="139234"/>
            <a:ext cx="4113068" cy="794507"/>
          </a:xfrm>
        </p:spPr>
        <p:txBody>
          <a:bodyPr/>
          <a:lstStyle/>
          <a:p>
            <a:pPr eaLnBrk="1" hangingPunct="1">
              <a:defRPr/>
            </a:pPr>
            <a:r>
              <a:rPr lang="en-US" dirty="0" smtClean="0"/>
              <a:t>RREQ Message</a:t>
            </a:r>
          </a:p>
        </p:txBody>
      </p:sp>
      <p:pic>
        <p:nvPicPr>
          <p:cNvPr id="9219" name="Picture 3" descr="laptop"/>
          <p:cNvPicPr>
            <a:picLocks noChangeAspect="1" noChangeArrowheads="1"/>
          </p:cNvPicPr>
          <p:nvPr/>
        </p:nvPicPr>
        <p:blipFill>
          <a:blip r:embed="rId3"/>
          <a:srcRect/>
          <a:stretch>
            <a:fillRect/>
          </a:stretch>
        </p:blipFill>
        <p:spPr bwMode="auto">
          <a:xfrm>
            <a:off x="971550" y="3284538"/>
            <a:ext cx="1014413" cy="874712"/>
          </a:xfrm>
          <a:prstGeom prst="rect">
            <a:avLst/>
          </a:prstGeom>
          <a:noFill/>
          <a:ln w="9525">
            <a:noFill/>
            <a:miter lim="800000"/>
            <a:headEnd/>
            <a:tailEnd/>
          </a:ln>
        </p:spPr>
      </p:pic>
      <p:pic>
        <p:nvPicPr>
          <p:cNvPr id="9221" name="Picture 5" descr="computer"/>
          <p:cNvPicPr>
            <a:picLocks noChangeAspect="1" noChangeArrowheads="1"/>
          </p:cNvPicPr>
          <p:nvPr/>
        </p:nvPicPr>
        <p:blipFill>
          <a:blip r:embed="rId4"/>
          <a:srcRect/>
          <a:stretch>
            <a:fillRect/>
          </a:stretch>
        </p:blipFill>
        <p:spPr bwMode="auto">
          <a:xfrm>
            <a:off x="468313" y="1412875"/>
            <a:ext cx="1377950" cy="849313"/>
          </a:xfrm>
          <a:prstGeom prst="rect">
            <a:avLst/>
          </a:prstGeom>
          <a:noFill/>
          <a:ln w="9525">
            <a:noFill/>
            <a:miter lim="800000"/>
            <a:headEnd/>
            <a:tailEnd/>
          </a:ln>
        </p:spPr>
      </p:pic>
      <p:pic>
        <p:nvPicPr>
          <p:cNvPr id="9222" name="Picture 6" descr="laptop"/>
          <p:cNvPicPr>
            <a:picLocks noChangeAspect="1" noChangeArrowheads="1"/>
          </p:cNvPicPr>
          <p:nvPr/>
        </p:nvPicPr>
        <p:blipFill>
          <a:blip r:embed="rId3"/>
          <a:srcRect/>
          <a:stretch>
            <a:fillRect/>
          </a:stretch>
        </p:blipFill>
        <p:spPr bwMode="auto">
          <a:xfrm>
            <a:off x="2627415" y="2508663"/>
            <a:ext cx="1011237" cy="873125"/>
          </a:xfrm>
          <a:prstGeom prst="rect">
            <a:avLst/>
          </a:prstGeom>
          <a:noFill/>
          <a:ln w="9525">
            <a:noFill/>
            <a:miter lim="800000"/>
            <a:headEnd/>
            <a:tailEnd/>
          </a:ln>
        </p:spPr>
      </p:pic>
      <p:pic>
        <p:nvPicPr>
          <p:cNvPr id="9223" name="Picture 7" descr="computer"/>
          <p:cNvPicPr>
            <a:picLocks noChangeAspect="1" noChangeArrowheads="1"/>
          </p:cNvPicPr>
          <p:nvPr/>
        </p:nvPicPr>
        <p:blipFill>
          <a:blip r:embed="rId4"/>
          <a:srcRect/>
          <a:stretch>
            <a:fillRect/>
          </a:stretch>
        </p:blipFill>
        <p:spPr bwMode="auto">
          <a:xfrm>
            <a:off x="5120025" y="4639855"/>
            <a:ext cx="1379538" cy="850900"/>
          </a:xfrm>
          <a:prstGeom prst="rect">
            <a:avLst/>
          </a:prstGeom>
          <a:noFill/>
          <a:ln w="9525">
            <a:noFill/>
            <a:miter lim="800000"/>
            <a:headEnd/>
            <a:tailEnd/>
          </a:ln>
        </p:spPr>
      </p:pic>
      <p:pic>
        <p:nvPicPr>
          <p:cNvPr id="9224" name="Picture 8" descr="laptop"/>
          <p:cNvPicPr>
            <a:picLocks noChangeAspect="1" noChangeArrowheads="1"/>
          </p:cNvPicPr>
          <p:nvPr/>
        </p:nvPicPr>
        <p:blipFill>
          <a:blip r:embed="rId3"/>
          <a:srcRect/>
          <a:stretch>
            <a:fillRect/>
          </a:stretch>
        </p:blipFill>
        <p:spPr bwMode="auto">
          <a:xfrm>
            <a:off x="6499563" y="2333804"/>
            <a:ext cx="1011238" cy="873125"/>
          </a:xfrm>
          <a:prstGeom prst="rect">
            <a:avLst/>
          </a:prstGeom>
          <a:noFill/>
          <a:ln w="9525">
            <a:noFill/>
            <a:miter lim="800000"/>
            <a:headEnd/>
            <a:tailEnd/>
          </a:ln>
        </p:spPr>
      </p:pic>
      <p:pic>
        <p:nvPicPr>
          <p:cNvPr id="9225" name="Picture 9" descr="computer"/>
          <p:cNvPicPr>
            <a:picLocks noChangeAspect="1" noChangeArrowheads="1"/>
          </p:cNvPicPr>
          <p:nvPr/>
        </p:nvPicPr>
        <p:blipFill>
          <a:blip r:embed="rId4"/>
          <a:srcRect/>
          <a:stretch>
            <a:fillRect/>
          </a:stretch>
        </p:blipFill>
        <p:spPr bwMode="auto">
          <a:xfrm>
            <a:off x="2590340" y="4936505"/>
            <a:ext cx="1379538" cy="850900"/>
          </a:xfrm>
          <a:prstGeom prst="rect">
            <a:avLst/>
          </a:prstGeom>
          <a:noFill/>
          <a:ln w="9525">
            <a:noFill/>
            <a:miter lim="800000"/>
            <a:headEnd/>
            <a:tailEnd/>
          </a:ln>
        </p:spPr>
      </p:pic>
      <p:sp>
        <p:nvSpPr>
          <p:cNvPr id="29706" name="AutoShape 10"/>
          <p:cNvSpPr>
            <a:spLocks noChangeArrowheads="1"/>
          </p:cNvSpPr>
          <p:nvPr/>
        </p:nvSpPr>
        <p:spPr bwMode="auto">
          <a:xfrm rot="1363191">
            <a:off x="1763713" y="2060575"/>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07" name="AutoShape 11"/>
          <p:cNvSpPr>
            <a:spLocks noChangeArrowheads="1"/>
          </p:cNvSpPr>
          <p:nvPr/>
        </p:nvSpPr>
        <p:spPr bwMode="auto">
          <a:xfrm rot="4404044">
            <a:off x="323850" y="2709863"/>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08" name="Text Box 12"/>
          <p:cNvSpPr txBox="1">
            <a:spLocks noChangeArrowheads="1"/>
          </p:cNvSpPr>
          <p:nvPr/>
        </p:nvSpPr>
        <p:spPr bwMode="auto">
          <a:xfrm>
            <a:off x="2195513" y="162877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09" name="Text Box 13"/>
          <p:cNvSpPr txBox="1">
            <a:spLocks noChangeArrowheads="1"/>
          </p:cNvSpPr>
          <p:nvPr/>
        </p:nvSpPr>
        <p:spPr bwMode="auto">
          <a:xfrm>
            <a:off x="179388" y="270827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0" name="AutoShape 14"/>
          <p:cNvSpPr>
            <a:spLocks noChangeArrowheads="1"/>
          </p:cNvSpPr>
          <p:nvPr/>
        </p:nvSpPr>
        <p:spPr bwMode="auto">
          <a:xfrm rot="4909689">
            <a:off x="2521644" y="3907400"/>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1" name="Text Box 15"/>
          <p:cNvSpPr txBox="1">
            <a:spLocks noChangeArrowheads="1"/>
          </p:cNvSpPr>
          <p:nvPr/>
        </p:nvSpPr>
        <p:spPr bwMode="auto">
          <a:xfrm>
            <a:off x="3513872" y="3721894"/>
            <a:ext cx="6477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2" name="AutoShape 16"/>
          <p:cNvSpPr>
            <a:spLocks noChangeArrowheads="1"/>
          </p:cNvSpPr>
          <p:nvPr/>
        </p:nvSpPr>
        <p:spPr bwMode="auto">
          <a:xfrm rot="1363191">
            <a:off x="1657972" y="4209181"/>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3" name="Text Box 17"/>
          <p:cNvSpPr txBox="1">
            <a:spLocks noChangeArrowheads="1"/>
          </p:cNvSpPr>
          <p:nvPr/>
        </p:nvSpPr>
        <p:spPr bwMode="auto">
          <a:xfrm>
            <a:off x="1687502" y="4690913"/>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4" name="AutoShape 18"/>
          <p:cNvSpPr>
            <a:spLocks noChangeArrowheads="1"/>
          </p:cNvSpPr>
          <p:nvPr/>
        </p:nvSpPr>
        <p:spPr bwMode="auto">
          <a:xfrm rot="-3456689">
            <a:off x="5711170" y="3564031"/>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5" name="Text Box 19"/>
          <p:cNvSpPr txBox="1">
            <a:spLocks noChangeArrowheads="1"/>
          </p:cNvSpPr>
          <p:nvPr/>
        </p:nvSpPr>
        <p:spPr bwMode="auto">
          <a:xfrm>
            <a:off x="5618314" y="308067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6" name="AutoShape 20"/>
          <p:cNvSpPr>
            <a:spLocks noChangeArrowheads="1"/>
          </p:cNvSpPr>
          <p:nvPr/>
        </p:nvSpPr>
        <p:spPr bwMode="auto">
          <a:xfrm rot="-944611">
            <a:off x="3959501" y="5107865"/>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7" name="Text Box 21"/>
          <p:cNvSpPr txBox="1">
            <a:spLocks noChangeArrowheads="1"/>
          </p:cNvSpPr>
          <p:nvPr/>
        </p:nvSpPr>
        <p:spPr bwMode="auto">
          <a:xfrm>
            <a:off x="4256188" y="463985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8" name="AutoShape 22"/>
          <p:cNvSpPr>
            <a:spLocks noChangeArrowheads="1"/>
          </p:cNvSpPr>
          <p:nvPr/>
        </p:nvSpPr>
        <p:spPr bwMode="auto">
          <a:xfrm rot="1893700">
            <a:off x="6227763" y="5084763"/>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9" name="Text Box 23"/>
          <p:cNvSpPr txBox="1">
            <a:spLocks noChangeArrowheads="1"/>
          </p:cNvSpPr>
          <p:nvPr/>
        </p:nvSpPr>
        <p:spPr bwMode="auto">
          <a:xfrm>
            <a:off x="6804025" y="4724400"/>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20" name="Text Box 24"/>
          <p:cNvSpPr txBox="1">
            <a:spLocks noChangeArrowheads="1"/>
          </p:cNvSpPr>
          <p:nvPr/>
        </p:nvSpPr>
        <p:spPr bwMode="auto">
          <a:xfrm>
            <a:off x="8305800" y="5668963"/>
            <a:ext cx="4318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21" name="Text Box 25"/>
          <p:cNvSpPr txBox="1">
            <a:spLocks noChangeArrowheads="1"/>
          </p:cNvSpPr>
          <p:nvPr/>
        </p:nvSpPr>
        <p:spPr bwMode="auto">
          <a:xfrm>
            <a:off x="711200" y="908050"/>
            <a:ext cx="4318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A</a:t>
            </a:r>
          </a:p>
        </p:txBody>
      </p:sp>
      <p:pic>
        <p:nvPicPr>
          <p:cNvPr id="25" name="Picture 8" descr="laptop"/>
          <p:cNvPicPr>
            <a:picLocks noChangeAspect="1" noChangeArrowheads="1"/>
          </p:cNvPicPr>
          <p:nvPr/>
        </p:nvPicPr>
        <p:blipFill>
          <a:blip r:embed="rId3"/>
          <a:srcRect/>
          <a:stretch>
            <a:fillRect/>
          </a:stretch>
        </p:blipFill>
        <p:spPr bwMode="auto">
          <a:xfrm>
            <a:off x="7298348" y="5260780"/>
            <a:ext cx="1011238" cy="873125"/>
          </a:xfrm>
          <a:prstGeom prst="rect">
            <a:avLst/>
          </a:prstGeom>
          <a:noFill/>
          <a:ln w="9525">
            <a:noFill/>
            <a:miter lim="800000"/>
            <a:headEnd/>
            <a:tailEnd/>
          </a:ln>
        </p:spPr>
      </p:pic>
      <p:sp>
        <p:nvSpPr>
          <p:cNvPr id="4" name="TextBox 3"/>
          <p:cNvSpPr txBox="1"/>
          <p:nvPr/>
        </p:nvSpPr>
        <p:spPr>
          <a:xfrm>
            <a:off x="3197796" y="861282"/>
            <a:ext cx="5747478" cy="1477328"/>
          </a:xfrm>
          <a:prstGeom prst="rect">
            <a:avLst/>
          </a:prstGeom>
          <a:noFill/>
        </p:spPr>
        <p:txBody>
          <a:bodyPr wrap="square" rtlCol="0">
            <a:spAutoFit/>
          </a:bodyPr>
          <a:lstStyle/>
          <a:p>
            <a:r>
              <a:rPr lang="en-US" sz="1800" dirty="0">
                <a:solidFill>
                  <a:schemeClr val="bg1"/>
                </a:solidFill>
                <a:latin typeface="Bookman Old Style" panose="02050604050505020204" pitchFamily="18" charset="0"/>
              </a:rPr>
              <a:t>Route discovery process begins with the creation of a Route Request Packet (RREQ) . The packet contains source node’s IP address, source node’s current sequence number, destination IP address, destination sequence </a:t>
            </a:r>
            <a:r>
              <a:rPr lang="en-US" sz="1800" dirty="0" smtClean="0">
                <a:solidFill>
                  <a:schemeClr val="bg1"/>
                </a:solidFill>
                <a:latin typeface="Bookman Old Style" panose="02050604050505020204" pitchFamily="18" charset="0"/>
              </a:rPr>
              <a:t>number.</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8399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fade">
                                      <p:cBhvr>
                                        <p:cTn id="7" dur="500"/>
                                        <p:tgtEl>
                                          <p:spTgt spid="29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8"/>
                                        </p:tgtEl>
                                        <p:attrNameLst>
                                          <p:attrName>style.visibility</p:attrName>
                                        </p:attrNameLst>
                                      </p:cBhvr>
                                      <p:to>
                                        <p:strVal val="visible"/>
                                      </p:to>
                                    </p:set>
                                    <p:animEffect transition="in" filter="fade">
                                      <p:cBhvr>
                                        <p:cTn id="10" dur="500"/>
                                        <p:tgtEl>
                                          <p:spTgt spid="2970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707"/>
                                        </p:tgtEl>
                                        <p:attrNameLst>
                                          <p:attrName>style.visibility</p:attrName>
                                        </p:attrNameLst>
                                      </p:cBhvr>
                                      <p:to>
                                        <p:strVal val="visible"/>
                                      </p:to>
                                    </p:set>
                                    <p:animEffect transition="in" filter="fade">
                                      <p:cBhvr>
                                        <p:cTn id="14" dur="500"/>
                                        <p:tgtEl>
                                          <p:spTgt spid="29707"/>
                                        </p:tgtEl>
                                      </p:cBhvr>
                                    </p:animEffect>
                                  </p:childTnLst>
                                </p:cTn>
                              </p:par>
                              <p:par>
                                <p:cTn id="15" presetID="10" presetClass="entr" presetSubtype="0" fill="hold" nodeType="with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fade">
                                      <p:cBhvr>
                                        <p:cTn id="17" dur="500"/>
                                        <p:tgtEl>
                                          <p:spTgt spid="2970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710"/>
                                        </p:tgtEl>
                                        <p:attrNameLst>
                                          <p:attrName>style.visibility</p:attrName>
                                        </p:attrNameLst>
                                      </p:cBhvr>
                                      <p:to>
                                        <p:strVal val="visible"/>
                                      </p:to>
                                    </p:set>
                                    <p:animEffect transition="in" filter="fade">
                                      <p:cBhvr>
                                        <p:cTn id="21" dur="500"/>
                                        <p:tgtEl>
                                          <p:spTgt spid="29710"/>
                                        </p:tgtEl>
                                      </p:cBhvr>
                                    </p:animEffect>
                                  </p:childTnLst>
                                </p:cTn>
                              </p:par>
                              <p:par>
                                <p:cTn id="22" presetID="10" presetClass="entr" presetSubtype="0" fill="hold" nodeType="withEffect">
                                  <p:stCondLst>
                                    <p:cond delay="0"/>
                                  </p:stCondLst>
                                  <p:childTnLst>
                                    <p:set>
                                      <p:cBhvr>
                                        <p:cTn id="23" dur="1" fill="hold">
                                          <p:stCondLst>
                                            <p:cond delay="0"/>
                                          </p:stCondLst>
                                        </p:cTn>
                                        <p:tgtEl>
                                          <p:spTgt spid="29711"/>
                                        </p:tgtEl>
                                        <p:attrNameLst>
                                          <p:attrName>style.visibility</p:attrName>
                                        </p:attrNameLst>
                                      </p:cBhvr>
                                      <p:to>
                                        <p:strVal val="visible"/>
                                      </p:to>
                                    </p:set>
                                    <p:animEffect transition="in" filter="fade">
                                      <p:cBhvr>
                                        <p:cTn id="24" dur="500"/>
                                        <p:tgtEl>
                                          <p:spTgt spid="2971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9712"/>
                                        </p:tgtEl>
                                        <p:attrNameLst>
                                          <p:attrName>style.visibility</p:attrName>
                                        </p:attrNameLst>
                                      </p:cBhvr>
                                      <p:to>
                                        <p:strVal val="visible"/>
                                      </p:to>
                                    </p:set>
                                    <p:animEffect transition="in" filter="fade">
                                      <p:cBhvr>
                                        <p:cTn id="28" dur="500"/>
                                        <p:tgtEl>
                                          <p:spTgt spid="29712"/>
                                        </p:tgtEl>
                                      </p:cBhvr>
                                    </p:animEffect>
                                  </p:childTnLst>
                                </p:cTn>
                              </p:par>
                              <p:par>
                                <p:cTn id="29" presetID="10" presetClass="entr" presetSubtype="0" fill="hold" nodeType="withEffect">
                                  <p:stCondLst>
                                    <p:cond delay="0"/>
                                  </p:stCondLst>
                                  <p:childTnLst>
                                    <p:set>
                                      <p:cBhvr>
                                        <p:cTn id="30" dur="1" fill="hold">
                                          <p:stCondLst>
                                            <p:cond delay="0"/>
                                          </p:stCondLst>
                                        </p:cTn>
                                        <p:tgtEl>
                                          <p:spTgt spid="29713"/>
                                        </p:tgtEl>
                                        <p:attrNameLst>
                                          <p:attrName>style.visibility</p:attrName>
                                        </p:attrNameLst>
                                      </p:cBhvr>
                                      <p:to>
                                        <p:strVal val="visible"/>
                                      </p:to>
                                    </p:set>
                                    <p:animEffect transition="in" filter="fade">
                                      <p:cBhvr>
                                        <p:cTn id="31" dur="500"/>
                                        <p:tgtEl>
                                          <p:spTgt spid="29713"/>
                                        </p:tgtEl>
                                      </p:cBhvr>
                                    </p:animEffect>
                                  </p:childTnLst>
                                </p:cTn>
                              </p:par>
                              <p:par>
                                <p:cTn id="32" presetID="10" presetClass="entr" presetSubtype="0" fill="hold" nodeType="withEffect">
                                  <p:stCondLst>
                                    <p:cond delay="0"/>
                                  </p:stCondLst>
                                  <p:childTnLst>
                                    <p:set>
                                      <p:cBhvr>
                                        <p:cTn id="33" dur="1" fill="hold">
                                          <p:stCondLst>
                                            <p:cond delay="0"/>
                                          </p:stCondLst>
                                        </p:cTn>
                                        <p:tgtEl>
                                          <p:spTgt spid="29717"/>
                                        </p:tgtEl>
                                        <p:attrNameLst>
                                          <p:attrName>style.visibility</p:attrName>
                                        </p:attrNameLst>
                                      </p:cBhvr>
                                      <p:to>
                                        <p:strVal val="visible"/>
                                      </p:to>
                                    </p:set>
                                    <p:animEffect transition="in" filter="fade">
                                      <p:cBhvr>
                                        <p:cTn id="34" dur="500"/>
                                        <p:tgtEl>
                                          <p:spTgt spid="29717"/>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9716"/>
                                        </p:tgtEl>
                                        <p:attrNameLst>
                                          <p:attrName>style.visibility</p:attrName>
                                        </p:attrNameLst>
                                      </p:cBhvr>
                                      <p:to>
                                        <p:strVal val="visible"/>
                                      </p:to>
                                    </p:set>
                                    <p:animEffect transition="in" filter="fade">
                                      <p:cBhvr>
                                        <p:cTn id="38" dur="500"/>
                                        <p:tgtEl>
                                          <p:spTgt spid="29716"/>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9714"/>
                                        </p:tgtEl>
                                        <p:attrNameLst>
                                          <p:attrName>style.visibility</p:attrName>
                                        </p:attrNameLst>
                                      </p:cBhvr>
                                      <p:to>
                                        <p:strVal val="visible"/>
                                      </p:to>
                                    </p:set>
                                    <p:animEffect transition="in" filter="fade">
                                      <p:cBhvr>
                                        <p:cTn id="42" dur="500"/>
                                        <p:tgtEl>
                                          <p:spTgt spid="29714"/>
                                        </p:tgtEl>
                                      </p:cBhvr>
                                    </p:animEffect>
                                  </p:childTnLst>
                                </p:cTn>
                              </p:par>
                              <p:par>
                                <p:cTn id="43" presetID="10" presetClass="entr" presetSubtype="0" fill="hold" nodeType="withEffect">
                                  <p:stCondLst>
                                    <p:cond delay="0"/>
                                  </p:stCondLst>
                                  <p:childTnLst>
                                    <p:set>
                                      <p:cBhvr>
                                        <p:cTn id="44" dur="1" fill="hold">
                                          <p:stCondLst>
                                            <p:cond delay="0"/>
                                          </p:stCondLst>
                                        </p:cTn>
                                        <p:tgtEl>
                                          <p:spTgt spid="29715"/>
                                        </p:tgtEl>
                                        <p:attrNameLst>
                                          <p:attrName>style.visibility</p:attrName>
                                        </p:attrNameLst>
                                      </p:cBhvr>
                                      <p:to>
                                        <p:strVal val="visible"/>
                                      </p:to>
                                    </p:set>
                                    <p:animEffect transition="in" filter="fade">
                                      <p:cBhvr>
                                        <p:cTn id="45" dur="500"/>
                                        <p:tgtEl>
                                          <p:spTgt spid="297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9718"/>
                                        </p:tgtEl>
                                        <p:attrNameLst>
                                          <p:attrName>style.visibility</p:attrName>
                                        </p:attrNameLst>
                                      </p:cBhvr>
                                      <p:to>
                                        <p:strVal val="visible"/>
                                      </p:to>
                                    </p:set>
                                    <p:animEffect transition="in" filter="fade">
                                      <p:cBhvr>
                                        <p:cTn id="49" dur="500"/>
                                        <p:tgtEl>
                                          <p:spTgt spid="29718"/>
                                        </p:tgtEl>
                                      </p:cBhvr>
                                    </p:animEffect>
                                  </p:childTnLst>
                                </p:cTn>
                              </p:par>
                              <p:par>
                                <p:cTn id="50" presetID="10" presetClass="entr" presetSubtype="0" fill="hold" nodeType="withEffect">
                                  <p:stCondLst>
                                    <p:cond delay="0"/>
                                  </p:stCondLst>
                                  <p:childTnLst>
                                    <p:set>
                                      <p:cBhvr>
                                        <p:cTn id="51" dur="1" fill="hold">
                                          <p:stCondLst>
                                            <p:cond delay="0"/>
                                          </p:stCondLst>
                                        </p:cTn>
                                        <p:tgtEl>
                                          <p:spTgt spid="29719"/>
                                        </p:tgtEl>
                                        <p:attrNameLst>
                                          <p:attrName>style.visibility</p:attrName>
                                        </p:attrNameLst>
                                      </p:cBhvr>
                                      <p:to>
                                        <p:strVal val="visible"/>
                                      </p:to>
                                    </p:set>
                                    <p:animEffect transition="in" filter="fade">
                                      <p:cBhvr>
                                        <p:cTn id="52" dur="500"/>
                                        <p:tgtEl>
                                          <p:spTgt spid="2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29707" grpId="0" animBg="1"/>
      <p:bldP spid="29708" grpId="0"/>
      <p:bldP spid="29710" grpId="0" animBg="1"/>
      <p:bldP spid="29712" grpId="0" animBg="1"/>
      <p:bldP spid="29714" grpId="0" animBg="1"/>
      <p:bldP spid="29716" grpId="0" animBg="1"/>
      <p:bldP spid="297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1467" y="225644"/>
            <a:ext cx="3316258" cy="738236"/>
          </a:xfrm>
        </p:spPr>
        <p:txBody>
          <a:bodyPr/>
          <a:lstStyle/>
          <a:p>
            <a:pPr eaLnBrk="1" hangingPunct="1">
              <a:defRPr/>
            </a:pPr>
            <a:r>
              <a:rPr lang="en-US" dirty="0" smtClean="0"/>
              <a:t>RREP Message</a:t>
            </a:r>
          </a:p>
        </p:txBody>
      </p:sp>
      <p:pic>
        <p:nvPicPr>
          <p:cNvPr id="11267" name="Picture 3" descr="laptop"/>
          <p:cNvPicPr>
            <a:picLocks noChangeAspect="1" noChangeArrowheads="1"/>
          </p:cNvPicPr>
          <p:nvPr/>
        </p:nvPicPr>
        <p:blipFill>
          <a:blip r:embed="rId3"/>
          <a:srcRect/>
          <a:stretch>
            <a:fillRect/>
          </a:stretch>
        </p:blipFill>
        <p:spPr bwMode="auto">
          <a:xfrm>
            <a:off x="955183" y="4136989"/>
            <a:ext cx="1014413" cy="874712"/>
          </a:xfrm>
          <a:prstGeom prst="rect">
            <a:avLst/>
          </a:prstGeom>
          <a:noFill/>
          <a:ln w="9525">
            <a:noFill/>
            <a:miter lim="800000"/>
            <a:headEnd/>
            <a:tailEnd/>
          </a:ln>
        </p:spPr>
      </p:pic>
      <p:pic>
        <p:nvPicPr>
          <p:cNvPr id="11268" name="Picture 4" descr="laptop"/>
          <p:cNvPicPr>
            <a:picLocks noChangeAspect="1" noChangeArrowheads="1"/>
          </p:cNvPicPr>
          <p:nvPr/>
        </p:nvPicPr>
        <p:blipFill>
          <a:blip r:embed="rId3"/>
          <a:srcRect/>
          <a:stretch>
            <a:fillRect/>
          </a:stretch>
        </p:blipFill>
        <p:spPr bwMode="auto">
          <a:xfrm>
            <a:off x="7524750" y="5516563"/>
            <a:ext cx="1014413" cy="874712"/>
          </a:xfrm>
          <a:prstGeom prst="rect">
            <a:avLst/>
          </a:prstGeom>
          <a:noFill/>
          <a:ln w="9525">
            <a:noFill/>
            <a:miter lim="800000"/>
            <a:headEnd/>
            <a:tailEnd/>
          </a:ln>
        </p:spPr>
      </p:pic>
      <p:pic>
        <p:nvPicPr>
          <p:cNvPr id="11269" name="Picture 5" descr="computer"/>
          <p:cNvPicPr>
            <a:picLocks noChangeAspect="1" noChangeArrowheads="1"/>
          </p:cNvPicPr>
          <p:nvPr/>
        </p:nvPicPr>
        <p:blipFill>
          <a:blip r:embed="rId4"/>
          <a:srcRect/>
          <a:stretch>
            <a:fillRect/>
          </a:stretch>
        </p:blipFill>
        <p:spPr bwMode="auto">
          <a:xfrm>
            <a:off x="468313" y="1412875"/>
            <a:ext cx="1377950" cy="849313"/>
          </a:xfrm>
          <a:prstGeom prst="rect">
            <a:avLst/>
          </a:prstGeom>
          <a:noFill/>
          <a:ln w="9525">
            <a:noFill/>
            <a:miter lim="800000"/>
            <a:headEnd/>
            <a:tailEnd/>
          </a:ln>
        </p:spPr>
      </p:pic>
      <p:pic>
        <p:nvPicPr>
          <p:cNvPr id="11270" name="Picture 6" descr="laptop"/>
          <p:cNvPicPr>
            <a:picLocks noChangeAspect="1" noChangeArrowheads="1"/>
          </p:cNvPicPr>
          <p:nvPr/>
        </p:nvPicPr>
        <p:blipFill>
          <a:blip r:embed="rId3"/>
          <a:srcRect/>
          <a:stretch>
            <a:fillRect/>
          </a:stretch>
        </p:blipFill>
        <p:spPr bwMode="auto">
          <a:xfrm>
            <a:off x="2800250" y="2579605"/>
            <a:ext cx="1011237" cy="873125"/>
          </a:xfrm>
          <a:prstGeom prst="rect">
            <a:avLst/>
          </a:prstGeom>
          <a:noFill/>
          <a:ln w="9525">
            <a:noFill/>
            <a:miter lim="800000"/>
            <a:headEnd/>
            <a:tailEnd/>
          </a:ln>
        </p:spPr>
      </p:pic>
      <p:pic>
        <p:nvPicPr>
          <p:cNvPr id="11271" name="Picture 7" descr="computer"/>
          <p:cNvPicPr>
            <a:picLocks noChangeAspect="1" noChangeArrowheads="1"/>
          </p:cNvPicPr>
          <p:nvPr/>
        </p:nvPicPr>
        <p:blipFill>
          <a:blip r:embed="rId4"/>
          <a:srcRect/>
          <a:stretch>
            <a:fillRect/>
          </a:stretch>
        </p:blipFill>
        <p:spPr bwMode="auto">
          <a:xfrm>
            <a:off x="5076825" y="4076700"/>
            <a:ext cx="1379538" cy="850900"/>
          </a:xfrm>
          <a:prstGeom prst="rect">
            <a:avLst/>
          </a:prstGeom>
          <a:noFill/>
          <a:ln w="9525">
            <a:noFill/>
            <a:miter lim="800000"/>
            <a:headEnd/>
            <a:tailEnd/>
          </a:ln>
        </p:spPr>
      </p:pic>
      <p:pic>
        <p:nvPicPr>
          <p:cNvPr id="11272" name="Picture 8" descr="laptop"/>
          <p:cNvPicPr>
            <a:picLocks noChangeAspect="1" noChangeArrowheads="1"/>
          </p:cNvPicPr>
          <p:nvPr/>
        </p:nvPicPr>
        <p:blipFill>
          <a:blip r:embed="rId3"/>
          <a:srcRect/>
          <a:stretch>
            <a:fillRect/>
          </a:stretch>
        </p:blipFill>
        <p:spPr bwMode="auto">
          <a:xfrm>
            <a:off x="6241330" y="3016167"/>
            <a:ext cx="1011238" cy="873125"/>
          </a:xfrm>
          <a:prstGeom prst="rect">
            <a:avLst/>
          </a:prstGeom>
          <a:noFill/>
          <a:ln w="9525">
            <a:noFill/>
            <a:miter lim="800000"/>
            <a:headEnd/>
            <a:tailEnd/>
          </a:ln>
        </p:spPr>
      </p:pic>
      <p:pic>
        <p:nvPicPr>
          <p:cNvPr id="11273" name="Picture 9" descr="computer"/>
          <p:cNvPicPr>
            <a:picLocks noChangeAspect="1" noChangeArrowheads="1"/>
          </p:cNvPicPr>
          <p:nvPr/>
        </p:nvPicPr>
        <p:blipFill>
          <a:blip r:embed="rId4"/>
          <a:srcRect/>
          <a:stretch>
            <a:fillRect/>
          </a:stretch>
        </p:blipFill>
        <p:spPr bwMode="auto">
          <a:xfrm>
            <a:off x="2616099" y="5014119"/>
            <a:ext cx="1379538" cy="850900"/>
          </a:xfrm>
          <a:prstGeom prst="rect">
            <a:avLst/>
          </a:prstGeom>
          <a:noFill/>
          <a:ln w="9525">
            <a:noFill/>
            <a:miter lim="800000"/>
            <a:headEnd/>
            <a:tailEnd/>
          </a:ln>
        </p:spPr>
      </p:pic>
      <p:sp>
        <p:nvSpPr>
          <p:cNvPr id="33802" name="AutoShape 10"/>
          <p:cNvSpPr>
            <a:spLocks noChangeArrowheads="1"/>
          </p:cNvSpPr>
          <p:nvPr/>
        </p:nvSpPr>
        <p:spPr bwMode="auto">
          <a:xfrm rot="-9436809">
            <a:off x="1619251" y="2231021"/>
            <a:ext cx="1152525" cy="431800"/>
          </a:xfrm>
          <a:prstGeom prst="rightArrow">
            <a:avLst>
              <a:gd name="adj1" fmla="val 50000"/>
              <a:gd name="adj2" fmla="val 66728"/>
            </a:avLst>
          </a:prstGeom>
          <a:gradFill rotWithShape="1">
            <a:gsLst>
              <a:gs pos="0">
                <a:schemeClr val="bg1"/>
              </a:gs>
              <a:gs pos="100000">
                <a:schemeClr val="accent2"/>
              </a:gs>
            </a:gsLst>
            <a:lin ang="0" scaled="1"/>
          </a:gradFill>
          <a:ln w="9525" algn="ctr">
            <a:noFill/>
            <a:miter lim="800000"/>
            <a:headEnd/>
            <a:tailEnd/>
          </a:ln>
        </p:spPr>
        <p:txBody>
          <a:bodyPr wrap="none" anchor="ctr"/>
          <a:lstStyle/>
          <a:p>
            <a:endParaRPr lang="en-US"/>
          </a:p>
        </p:txBody>
      </p:sp>
      <p:sp>
        <p:nvSpPr>
          <p:cNvPr id="33803" name="Text Box 11"/>
          <p:cNvSpPr txBox="1">
            <a:spLocks noChangeArrowheads="1"/>
          </p:cNvSpPr>
          <p:nvPr/>
        </p:nvSpPr>
        <p:spPr bwMode="auto">
          <a:xfrm>
            <a:off x="8532813" y="5516563"/>
            <a:ext cx="4318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33804" name="Text Box 12"/>
          <p:cNvSpPr txBox="1">
            <a:spLocks noChangeArrowheads="1"/>
          </p:cNvSpPr>
          <p:nvPr/>
        </p:nvSpPr>
        <p:spPr bwMode="auto">
          <a:xfrm>
            <a:off x="2292249" y="1795896"/>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FF00"/>
                </a:solidFill>
                <a:effectLst>
                  <a:outerShdw blurRad="38100" dist="38100" dir="2700000" algn="tl">
                    <a:srgbClr val="000000"/>
                  </a:outerShdw>
                </a:effectLst>
                <a:latin typeface="Garamond" pitchFamily="18" charset="0"/>
                <a:ea typeface="SimSun" pitchFamily="2" charset="-122"/>
                <a:cs typeface="Arial" charset="0"/>
              </a:rPr>
              <a:t>A</a:t>
            </a:r>
          </a:p>
        </p:txBody>
      </p:sp>
      <p:sp>
        <p:nvSpPr>
          <p:cNvPr id="33805" name="AutoShape 13"/>
          <p:cNvSpPr>
            <a:spLocks noChangeArrowheads="1"/>
          </p:cNvSpPr>
          <p:nvPr/>
        </p:nvSpPr>
        <p:spPr bwMode="auto">
          <a:xfrm rot="-7659513">
            <a:off x="3677572" y="3676603"/>
            <a:ext cx="1371600" cy="431800"/>
          </a:xfrm>
          <a:prstGeom prst="rightArrow">
            <a:avLst>
              <a:gd name="adj1" fmla="val 50000"/>
              <a:gd name="adj2" fmla="val 79412"/>
            </a:avLst>
          </a:prstGeom>
          <a:gradFill rotWithShape="1">
            <a:gsLst>
              <a:gs pos="0">
                <a:schemeClr val="bg1"/>
              </a:gs>
              <a:gs pos="100000">
                <a:schemeClr val="accent2"/>
              </a:gs>
            </a:gsLst>
            <a:lin ang="0" scaled="1"/>
          </a:gradFill>
          <a:ln w="9525" algn="ctr">
            <a:noFill/>
            <a:miter lim="800000"/>
            <a:headEnd/>
            <a:tailEnd/>
          </a:ln>
        </p:spPr>
        <p:txBody>
          <a:bodyPr wrap="none" anchor="ctr"/>
          <a:lstStyle/>
          <a:p>
            <a:endParaRPr lang="en-US"/>
          </a:p>
        </p:txBody>
      </p:sp>
      <p:sp>
        <p:nvSpPr>
          <p:cNvPr id="33806" name="Text Box 14"/>
          <p:cNvSpPr txBox="1">
            <a:spLocks noChangeArrowheads="1"/>
          </p:cNvSpPr>
          <p:nvPr/>
        </p:nvSpPr>
        <p:spPr bwMode="auto">
          <a:xfrm>
            <a:off x="3886288" y="3994908"/>
            <a:ext cx="6477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FF00"/>
                </a:solidFill>
                <a:effectLst>
                  <a:outerShdw blurRad="38100" dist="38100" dir="2700000" algn="tl">
                    <a:srgbClr val="000000"/>
                  </a:outerShdw>
                </a:effectLst>
                <a:latin typeface="Garamond" pitchFamily="18" charset="0"/>
                <a:ea typeface="SimSun" pitchFamily="2" charset="-122"/>
                <a:cs typeface="Arial" charset="0"/>
              </a:rPr>
              <a:t>A</a:t>
            </a:r>
          </a:p>
        </p:txBody>
      </p:sp>
      <p:sp>
        <p:nvSpPr>
          <p:cNvPr id="33807" name="AutoShape 15"/>
          <p:cNvSpPr>
            <a:spLocks noChangeArrowheads="1"/>
          </p:cNvSpPr>
          <p:nvPr/>
        </p:nvSpPr>
        <p:spPr bwMode="auto">
          <a:xfrm rot="-8957227">
            <a:off x="6227763" y="5084763"/>
            <a:ext cx="1152525" cy="431800"/>
          </a:xfrm>
          <a:prstGeom prst="rightArrow">
            <a:avLst>
              <a:gd name="adj1" fmla="val 50000"/>
              <a:gd name="adj2" fmla="val 66728"/>
            </a:avLst>
          </a:prstGeom>
          <a:gradFill rotWithShape="1">
            <a:gsLst>
              <a:gs pos="0">
                <a:schemeClr val="bg1"/>
              </a:gs>
              <a:gs pos="100000">
                <a:schemeClr val="accent2"/>
              </a:gs>
            </a:gsLst>
            <a:lin ang="0" scaled="1"/>
          </a:gradFill>
          <a:ln w="9525" algn="ctr">
            <a:noFill/>
            <a:miter lim="800000"/>
            <a:headEnd/>
            <a:tailEnd/>
          </a:ln>
        </p:spPr>
        <p:txBody>
          <a:bodyPr wrap="none" anchor="ctr"/>
          <a:lstStyle/>
          <a:p>
            <a:endParaRPr lang="en-US"/>
          </a:p>
        </p:txBody>
      </p:sp>
      <p:sp>
        <p:nvSpPr>
          <p:cNvPr id="33808" name="Text Box 16"/>
          <p:cNvSpPr txBox="1">
            <a:spLocks noChangeArrowheads="1"/>
          </p:cNvSpPr>
          <p:nvPr/>
        </p:nvSpPr>
        <p:spPr bwMode="auto">
          <a:xfrm>
            <a:off x="6804025" y="4724400"/>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FF00"/>
                </a:solidFill>
                <a:effectLst>
                  <a:outerShdw blurRad="38100" dist="38100" dir="2700000" algn="tl">
                    <a:srgbClr val="000000"/>
                  </a:outerShdw>
                </a:effectLst>
                <a:latin typeface="Garamond" pitchFamily="18" charset="0"/>
                <a:ea typeface="SimSun" pitchFamily="2" charset="-122"/>
                <a:cs typeface="Arial" charset="0"/>
              </a:rPr>
              <a:t>A</a:t>
            </a:r>
          </a:p>
        </p:txBody>
      </p:sp>
      <p:sp>
        <p:nvSpPr>
          <p:cNvPr id="33809" name="Text Box 17"/>
          <p:cNvSpPr txBox="1">
            <a:spLocks noChangeArrowheads="1"/>
          </p:cNvSpPr>
          <p:nvPr/>
        </p:nvSpPr>
        <p:spPr bwMode="auto">
          <a:xfrm>
            <a:off x="609600" y="838200"/>
            <a:ext cx="4318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A</a:t>
            </a:r>
          </a:p>
        </p:txBody>
      </p:sp>
      <p:pic>
        <p:nvPicPr>
          <p:cNvPr id="11282" name="Picture 18" descr="computer"/>
          <p:cNvPicPr>
            <a:picLocks noChangeAspect="1" noChangeArrowheads="1"/>
          </p:cNvPicPr>
          <p:nvPr/>
        </p:nvPicPr>
        <p:blipFill>
          <a:blip r:embed="rId4"/>
          <a:srcRect/>
          <a:stretch>
            <a:fillRect/>
          </a:stretch>
        </p:blipFill>
        <p:spPr bwMode="auto">
          <a:xfrm>
            <a:off x="457200" y="1447800"/>
            <a:ext cx="1377950" cy="849313"/>
          </a:xfrm>
          <a:prstGeom prst="rect">
            <a:avLst/>
          </a:prstGeom>
          <a:noFill/>
          <a:ln w="9525">
            <a:noFill/>
            <a:miter lim="800000"/>
            <a:headEnd/>
            <a:tailEnd/>
          </a:ln>
        </p:spPr>
      </p:pic>
      <p:sp>
        <p:nvSpPr>
          <p:cNvPr id="3" name="TextBox 2"/>
          <p:cNvSpPr txBox="1"/>
          <p:nvPr/>
        </p:nvSpPr>
        <p:spPr>
          <a:xfrm>
            <a:off x="3627725" y="963880"/>
            <a:ext cx="4911437" cy="1477328"/>
          </a:xfrm>
          <a:prstGeom prst="rect">
            <a:avLst/>
          </a:prstGeom>
          <a:noFill/>
        </p:spPr>
        <p:txBody>
          <a:bodyPr wrap="square" rtlCol="0">
            <a:spAutoFit/>
          </a:bodyPr>
          <a:lstStyle/>
          <a:p>
            <a:r>
              <a:rPr lang="en-US" sz="1800" dirty="0">
                <a:solidFill>
                  <a:schemeClr val="bg1"/>
                </a:solidFill>
                <a:latin typeface="Bookman Old Style" panose="02050604050505020204" pitchFamily="18" charset="0"/>
              </a:rPr>
              <a:t>Destination node sends a Route Reply Packet </a:t>
            </a:r>
            <a:r>
              <a:rPr lang="en-US" sz="1800" dirty="0" smtClean="0">
                <a:solidFill>
                  <a:schemeClr val="bg1"/>
                </a:solidFill>
                <a:latin typeface="Bookman Old Style" panose="02050604050505020204" pitchFamily="18" charset="0"/>
              </a:rPr>
              <a:t>(</a:t>
            </a:r>
            <a:r>
              <a:rPr lang="en-US" sz="1800" dirty="0">
                <a:solidFill>
                  <a:schemeClr val="bg1"/>
                </a:solidFill>
                <a:latin typeface="Bookman Old Style" panose="02050604050505020204" pitchFamily="18" charset="0"/>
              </a:rPr>
              <a:t>RREP). It contains IP address of source and destination, current sequence number of destination, hop count and lifetime of packet</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738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fade">
                                      <p:cBhvr>
                                        <p:cTn id="7" dur="1000"/>
                                        <p:tgtEl>
                                          <p:spTgt spid="338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808"/>
                                        </p:tgtEl>
                                        <p:attrNameLst>
                                          <p:attrName>style.visibility</p:attrName>
                                        </p:attrNameLst>
                                      </p:cBhvr>
                                      <p:to>
                                        <p:strVal val="visible"/>
                                      </p:to>
                                    </p:set>
                                    <p:animEffect transition="in" filter="fade">
                                      <p:cBhvr>
                                        <p:cTn id="10" dur="1000"/>
                                        <p:tgtEl>
                                          <p:spTgt spid="3380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3805"/>
                                        </p:tgtEl>
                                        <p:attrNameLst>
                                          <p:attrName>style.visibility</p:attrName>
                                        </p:attrNameLst>
                                      </p:cBhvr>
                                      <p:to>
                                        <p:strVal val="visible"/>
                                      </p:to>
                                    </p:set>
                                    <p:animEffect transition="in" filter="fade">
                                      <p:cBhvr>
                                        <p:cTn id="14" dur="1000"/>
                                        <p:tgtEl>
                                          <p:spTgt spid="3380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806"/>
                                        </p:tgtEl>
                                        <p:attrNameLst>
                                          <p:attrName>style.visibility</p:attrName>
                                        </p:attrNameLst>
                                      </p:cBhvr>
                                      <p:to>
                                        <p:strVal val="visible"/>
                                      </p:to>
                                    </p:set>
                                    <p:animEffect transition="in" filter="fade">
                                      <p:cBhvr>
                                        <p:cTn id="17" dur="1000"/>
                                        <p:tgtEl>
                                          <p:spTgt spid="33806"/>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3802"/>
                                        </p:tgtEl>
                                        <p:attrNameLst>
                                          <p:attrName>style.visibility</p:attrName>
                                        </p:attrNameLst>
                                      </p:cBhvr>
                                      <p:to>
                                        <p:strVal val="visible"/>
                                      </p:to>
                                    </p:set>
                                    <p:animEffect transition="in" filter="fade">
                                      <p:cBhvr>
                                        <p:cTn id="21" dur="500"/>
                                        <p:tgtEl>
                                          <p:spTgt spid="338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804"/>
                                        </p:tgtEl>
                                        <p:attrNameLst>
                                          <p:attrName>style.visibility</p:attrName>
                                        </p:attrNameLst>
                                      </p:cBhvr>
                                      <p:to>
                                        <p:strVal val="visible"/>
                                      </p:to>
                                    </p:set>
                                    <p:animEffect transition="in" filter="fade">
                                      <p:cBhvr>
                                        <p:cTn id="24" dur="10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4" grpId="0"/>
      <p:bldP spid="33805" grpId="0" animBg="1"/>
      <p:bldP spid="33806" grpId="0"/>
      <p:bldP spid="33807" grpId="0" animBg="1"/>
      <p:bldP spid="338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5075" y="540328"/>
            <a:ext cx="6218370" cy="769441"/>
          </a:xfrm>
          <a:prstGeom prst="rect">
            <a:avLst/>
          </a:prstGeom>
          <a:noFill/>
        </p:spPr>
        <p:txBody>
          <a:bodyPr wrap="none" rtlCol="0">
            <a:spAutoFit/>
          </a:bodyPr>
          <a:lstStyle/>
          <a:p>
            <a:pPr algn="ctr"/>
            <a:r>
              <a:rPr lang="en-US" sz="4400" dirty="0" smtClean="0">
                <a:solidFill>
                  <a:schemeClr val="bg1"/>
                </a:solidFill>
                <a:latin typeface="Playfair Display" panose="020B0604020202020204" charset="0"/>
              </a:rPr>
              <a:t>Vulnerabilities in AODV</a:t>
            </a:r>
            <a:endParaRPr lang="en-US" sz="4400" dirty="0">
              <a:solidFill>
                <a:schemeClr val="bg1"/>
              </a:solidFill>
              <a:latin typeface="Playfair Display" panose="020B0604020202020204" charset="0"/>
            </a:endParaRPr>
          </a:p>
        </p:txBody>
      </p:sp>
      <p:sp>
        <p:nvSpPr>
          <p:cNvPr id="5" name="TextBox 4"/>
          <p:cNvSpPr txBox="1"/>
          <p:nvPr/>
        </p:nvSpPr>
        <p:spPr>
          <a:xfrm>
            <a:off x="380242" y="1482437"/>
            <a:ext cx="8188036" cy="4832092"/>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AODV </a:t>
            </a:r>
            <a:r>
              <a:rPr lang="en-US" sz="2200" dirty="0" smtClean="0">
                <a:solidFill>
                  <a:schemeClr val="bg1"/>
                </a:solidFill>
                <a:latin typeface="Bookman Old Style" panose="02050604050505020204" pitchFamily="18" charset="0"/>
              </a:rPr>
              <a:t>possesses </a:t>
            </a:r>
            <a:r>
              <a:rPr lang="en-US" sz="2200" dirty="0">
                <a:solidFill>
                  <a:schemeClr val="bg1"/>
                </a:solidFill>
                <a:latin typeface="Bookman Old Style" panose="02050604050505020204" pitchFamily="18" charset="0"/>
              </a:rPr>
              <a:t>some limitations due to which it is easily attacked by the external </a:t>
            </a:r>
            <a:r>
              <a:rPr lang="en-US" sz="2200" dirty="0" smtClean="0">
                <a:solidFill>
                  <a:schemeClr val="bg1"/>
                </a:solidFill>
                <a:latin typeface="Bookman Old Style" panose="02050604050505020204" pitchFamily="18" charset="0"/>
              </a:rPr>
              <a:t>intruders. </a:t>
            </a:r>
          </a:p>
          <a:p>
            <a:pPr marL="342900" indent="-342900">
              <a:buClr>
                <a:srgbClr val="FFFF00"/>
              </a:buClr>
              <a:buFont typeface="Wingdings" panose="05000000000000000000" pitchFamily="2" charset="2"/>
              <a:buChar char="Ø"/>
            </a:pPr>
            <a:r>
              <a:rPr lang="en-US" sz="2200" dirty="0" smtClean="0">
                <a:solidFill>
                  <a:schemeClr val="bg1"/>
                </a:solidFill>
                <a:latin typeface="Bookman Old Style" panose="02050604050505020204" pitchFamily="18" charset="0"/>
              </a:rPr>
              <a:t>This </a:t>
            </a:r>
            <a:r>
              <a:rPr lang="en-US" sz="2200" dirty="0">
                <a:solidFill>
                  <a:schemeClr val="bg1"/>
                </a:solidFill>
                <a:latin typeface="Bookman Old Style" panose="02050604050505020204" pitchFamily="18" charset="0"/>
              </a:rPr>
              <a:t>protocol is exposed to a variety of attacks, </a:t>
            </a:r>
            <a:r>
              <a:rPr lang="en-US" sz="2200" dirty="0" smtClean="0">
                <a:solidFill>
                  <a:schemeClr val="bg1"/>
                </a:solidFill>
                <a:latin typeface="Bookman Old Style" panose="02050604050505020204" pitchFamily="18" charset="0"/>
              </a:rPr>
              <a:t>some </a:t>
            </a:r>
            <a:r>
              <a:rPr lang="en-US" sz="2200" dirty="0">
                <a:solidFill>
                  <a:schemeClr val="bg1"/>
                </a:solidFill>
                <a:latin typeface="Bookman Old Style" panose="02050604050505020204" pitchFamily="18" charset="0"/>
              </a:rPr>
              <a:t>of these attacks can cause a breakdown of the </a:t>
            </a:r>
            <a:r>
              <a:rPr lang="en-US" sz="2200" dirty="0" smtClean="0">
                <a:solidFill>
                  <a:schemeClr val="bg1"/>
                </a:solidFill>
                <a:latin typeface="Bookman Old Style" panose="02050604050505020204" pitchFamily="18" charset="0"/>
              </a:rPr>
              <a:t>network connectivity</a:t>
            </a:r>
            <a:r>
              <a:rPr lang="en-US" sz="2200" dirty="0">
                <a:solidFill>
                  <a:schemeClr val="bg1"/>
                </a:solidFill>
                <a:latin typeface="Bookman Old Style" panose="02050604050505020204" pitchFamily="18" charset="0"/>
              </a:rPr>
              <a:t>, increasing the end-to-end delay, increasing the number of the loss packets, or shutting down some nodes by consuming all the energy left in there batteries</a:t>
            </a:r>
            <a:r>
              <a:rPr lang="en-US" sz="2200" dirty="0" smtClean="0">
                <a:solidFill>
                  <a:schemeClr val="bg1"/>
                </a:solidFill>
                <a:latin typeface="Bookman Old Style" panose="02050604050505020204" pitchFamily="18" charset="0"/>
              </a:rPr>
              <a:t>. </a:t>
            </a:r>
          </a:p>
          <a:p>
            <a:pPr marL="342900" indent="-342900">
              <a:buClr>
                <a:srgbClr val="FFFF00"/>
              </a:buClr>
              <a:buFont typeface="Wingdings" panose="05000000000000000000" pitchFamily="2" charset="2"/>
              <a:buChar char="Ø"/>
            </a:pPr>
            <a:r>
              <a:rPr lang="en-US" sz="2200" dirty="0" smtClean="0">
                <a:solidFill>
                  <a:schemeClr val="bg1"/>
                </a:solidFill>
                <a:latin typeface="Bookman Old Style" panose="02050604050505020204" pitchFamily="18" charset="0"/>
              </a:rPr>
              <a:t>Black hole </a:t>
            </a:r>
            <a:r>
              <a:rPr lang="en-US" sz="2200" dirty="0">
                <a:solidFill>
                  <a:schemeClr val="bg1"/>
                </a:solidFill>
                <a:latin typeface="Bookman Old Style" panose="02050604050505020204" pitchFamily="18" charset="0"/>
              </a:rPr>
              <a:t>attack is an attack in which malicious node uses its routing protocol to advertise itself for having the shortest path with minimum hops to the destination node whose data packet it wants to take away. In this way attacker node is always available to the nodes whose packets it wants to </a:t>
            </a:r>
            <a:r>
              <a:rPr lang="en-US" sz="2200" dirty="0" smtClean="0">
                <a:solidFill>
                  <a:schemeClr val="bg1"/>
                </a:solidFill>
                <a:latin typeface="Bookman Old Style" panose="02050604050505020204" pitchFamily="18" charset="0"/>
              </a:rPr>
              <a:t>retain.</a:t>
            </a:r>
            <a:endParaRPr lang="en-US" sz="22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545679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Title 1"/>
          <p:cNvSpPr>
            <a:spLocks noGrp="1"/>
          </p:cNvSpPr>
          <p:nvPr>
            <p:ph type="title"/>
          </p:nvPr>
        </p:nvSpPr>
        <p:spPr>
          <a:xfrm>
            <a:off x="643091" y="0"/>
            <a:ext cx="8229600" cy="1295400"/>
          </a:xfrm>
        </p:spPr>
        <p:txBody>
          <a:bodyPr/>
          <a:lstStyle/>
          <a:p>
            <a:r>
              <a:rPr lang="en-US" sz="4800" dirty="0" smtClean="0"/>
              <a:t>Black hole Attack in AODV</a:t>
            </a:r>
            <a:endParaRPr lang="en-US" sz="4800" dirty="0"/>
          </a:p>
        </p:txBody>
      </p:sp>
      <p:sp>
        <p:nvSpPr>
          <p:cNvPr id="3" name="Text Placeholder 2"/>
          <p:cNvSpPr>
            <a:spLocks noGrp="1"/>
          </p:cNvSpPr>
          <p:nvPr>
            <p:ph type="body" idx="1"/>
          </p:nvPr>
        </p:nvSpPr>
        <p:spPr>
          <a:xfrm>
            <a:off x="5782" y="1163780"/>
            <a:ext cx="9019309" cy="4837500"/>
          </a:xfrm>
        </p:spPr>
        <p:txBody>
          <a:bodyPr/>
          <a:lstStyle/>
          <a:p>
            <a:pPr>
              <a:buClr>
                <a:srgbClr val="FFFF00"/>
              </a:buClr>
              <a:buFont typeface="Wingdings" panose="05000000000000000000" pitchFamily="2" charset="2"/>
              <a:buChar char="Ø"/>
            </a:pPr>
            <a:r>
              <a:rPr lang="en-US" sz="2200" dirty="0" smtClean="0">
                <a:latin typeface="Bookman Old Style" panose="02050604050505020204" pitchFamily="18" charset="0"/>
              </a:rPr>
              <a:t>Black hole </a:t>
            </a:r>
            <a:r>
              <a:rPr lang="en-US" sz="2200" dirty="0">
                <a:latin typeface="Bookman Old Style" panose="02050604050505020204" pitchFamily="18" charset="0"/>
              </a:rPr>
              <a:t>is a simple but certainly effective Denial of Service attack in which a malicious node, through its routing protocol, advertises itself for having the shortest path to the destination node or to the node whose packets it wants to </a:t>
            </a:r>
            <a:r>
              <a:rPr lang="en-US" sz="2200" dirty="0" smtClean="0">
                <a:latin typeface="Bookman Old Style" panose="02050604050505020204" pitchFamily="18" charset="0"/>
              </a:rPr>
              <a:t>intercept.</a:t>
            </a:r>
          </a:p>
          <a:p>
            <a:pPr>
              <a:buClr>
                <a:srgbClr val="FFFF00"/>
              </a:buClr>
              <a:buFont typeface="Wingdings" panose="05000000000000000000" pitchFamily="2" charset="2"/>
              <a:buChar char="Ø"/>
            </a:pPr>
            <a:r>
              <a:rPr lang="en-US" sz="2200" dirty="0" smtClean="0">
                <a:latin typeface="Bookman Old Style" panose="02050604050505020204" pitchFamily="18" charset="0"/>
              </a:rPr>
              <a:t>It </a:t>
            </a:r>
            <a:r>
              <a:rPr lang="en-US" sz="2200" dirty="0">
                <a:latin typeface="Bookman Old Style" panose="02050604050505020204" pitchFamily="18" charset="0"/>
              </a:rPr>
              <a:t>pretends to have enough of fresh routes for a certain destination. The source node assumes it to be true and the data packets are forwarded to a node which actually does not exist, causing the data packets to be </a:t>
            </a:r>
            <a:r>
              <a:rPr lang="en-US" sz="2200" dirty="0" smtClean="0">
                <a:latin typeface="Bookman Old Style" panose="02050604050505020204" pitchFamily="18" charset="0"/>
              </a:rPr>
              <a:t>lost.</a:t>
            </a:r>
          </a:p>
          <a:p>
            <a:pPr>
              <a:buClr>
                <a:srgbClr val="FFFF00"/>
              </a:buClr>
              <a:buFont typeface="Wingdings" panose="05000000000000000000" pitchFamily="2" charset="2"/>
              <a:buChar char="Ø"/>
            </a:pPr>
            <a:r>
              <a:rPr lang="en-US" sz="2200" dirty="0" smtClean="0">
                <a:latin typeface="Bookman Old Style" panose="02050604050505020204" pitchFamily="18" charset="0"/>
              </a:rPr>
              <a:t>When </a:t>
            </a:r>
            <a:r>
              <a:rPr lang="en-US" sz="2200" dirty="0">
                <a:latin typeface="Bookman Old Style" panose="02050604050505020204" pitchFamily="18" charset="0"/>
              </a:rPr>
              <a:t>a source node wants to initiate the communication, it broadcasts a RREQ message for route discovery. As soon as the malicious node receives this RREQ packet, it immediately responds with a false RREP message to the respective node advertising itself as the destination or having the shortest path for that </a:t>
            </a:r>
            <a:r>
              <a:rPr lang="en-US" sz="2200" dirty="0" smtClean="0">
                <a:latin typeface="Bookman Old Style" panose="02050604050505020204" pitchFamily="18" charset="0"/>
              </a:rPr>
              <a:t>destination.</a:t>
            </a:r>
            <a:endParaRPr lang="en-US" sz="22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1457</Words>
  <Application>Microsoft Office PowerPoint</Application>
  <PresentationFormat>On-screen Show (4:3)</PresentationFormat>
  <Paragraphs>110</Paragraphs>
  <Slides>20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Century</vt:lpstr>
      <vt:lpstr>SimSun</vt:lpstr>
      <vt:lpstr>Wingdings</vt:lpstr>
      <vt:lpstr>Playfair Display</vt:lpstr>
      <vt:lpstr>Garamond</vt:lpstr>
      <vt:lpstr>Bookman Old Style</vt:lpstr>
      <vt:lpstr>Droid Sans</vt:lpstr>
      <vt:lpstr>Cambria Math</vt:lpstr>
      <vt:lpstr>Prospero template</vt:lpstr>
      <vt:lpstr>Simulation of Black Hole Attack in NS-3</vt:lpstr>
      <vt:lpstr>Outline Of The Project</vt:lpstr>
      <vt:lpstr>MANET</vt:lpstr>
      <vt:lpstr>Routing Protocols in MANET</vt:lpstr>
      <vt:lpstr>AODV PROTOCOL</vt:lpstr>
      <vt:lpstr>RREQ Message</vt:lpstr>
      <vt:lpstr>RREP Message</vt:lpstr>
      <vt:lpstr>PowerPoint Presentation</vt:lpstr>
      <vt:lpstr>Black hole Attack in AODV</vt:lpstr>
      <vt:lpstr>PowerPoint Presentation</vt:lpstr>
      <vt:lpstr>PowerPoint Presentation</vt:lpstr>
      <vt:lpstr>PowerPoint Presentation</vt:lpstr>
      <vt:lpstr>Network Simulator (NS-3)</vt:lpstr>
      <vt:lpstr>Simulation of Urban Mobility (SUMO)</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BlackHole Attack on NS-3</dc:title>
  <cp:lastModifiedBy>avichal</cp:lastModifiedBy>
  <cp:revision>33</cp:revision>
  <dcterms:modified xsi:type="dcterms:W3CDTF">2018-05-01T07:38:02Z</dcterms:modified>
</cp:coreProperties>
</file>